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44" r:id="rId1"/>
  </p:sldMasterIdLst>
  <p:notesMasterIdLst>
    <p:notesMasterId r:id="rId78"/>
  </p:notesMasterIdLst>
  <p:handoutMasterIdLst>
    <p:handoutMasterId r:id="rId79"/>
  </p:handoutMasterIdLst>
  <p:sldIdLst>
    <p:sldId id="356" r:id="rId2"/>
    <p:sldId id="270" r:id="rId3"/>
    <p:sldId id="322" r:id="rId4"/>
    <p:sldId id="324" r:id="rId5"/>
    <p:sldId id="280" r:id="rId6"/>
    <p:sldId id="357" r:id="rId7"/>
    <p:sldId id="358" r:id="rId8"/>
    <p:sldId id="360" r:id="rId9"/>
    <p:sldId id="361" r:id="rId10"/>
    <p:sldId id="359" r:id="rId11"/>
    <p:sldId id="363" r:id="rId12"/>
    <p:sldId id="364" r:id="rId13"/>
    <p:sldId id="366" r:id="rId14"/>
    <p:sldId id="286" r:id="rId15"/>
    <p:sldId id="287" r:id="rId16"/>
    <p:sldId id="365" r:id="rId17"/>
    <p:sldId id="368" r:id="rId18"/>
    <p:sldId id="367" r:id="rId19"/>
    <p:sldId id="379" r:id="rId20"/>
    <p:sldId id="369" r:id="rId21"/>
    <p:sldId id="380" r:id="rId22"/>
    <p:sldId id="371" r:id="rId23"/>
    <p:sldId id="382" r:id="rId24"/>
    <p:sldId id="413" r:id="rId25"/>
    <p:sldId id="414" r:id="rId26"/>
    <p:sldId id="420" r:id="rId27"/>
    <p:sldId id="421" r:id="rId28"/>
    <p:sldId id="422" r:id="rId29"/>
    <p:sldId id="423" r:id="rId30"/>
    <p:sldId id="383" r:id="rId31"/>
    <p:sldId id="373" r:id="rId32"/>
    <p:sldId id="374" r:id="rId33"/>
    <p:sldId id="418" r:id="rId34"/>
    <p:sldId id="376" r:id="rId35"/>
    <p:sldId id="419" r:id="rId36"/>
    <p:sldId id="424" r:id="rId37"/>
    <p:sldId id="384" r:id="rId38"/>
    <p:sldId id="385" r:id="rId39"/>
    <p:sldId id="377" r:id="rId40"/>
    <p:sldId id="387" r:id="rId41"/>
    <p:sldId id="388" r:id="rId42"/>
    <p:sldId id="389" r:id="rId43"/>
    <p:sldId id="390" r:id="rId44"/>
    <p:sldId id="391" r:id="rId45"/>
    <p:sldId id="392" r:id="rId46"/>
    <p:sldId id="415" r:id="rId47"/>
    <p:sldId id="416" r:id="rId48"/>
    <p:sldId id="393" r:id="rId49"/>
    <p:sldId id="394" r:id="rId50"/>
    <p:sldId id="396" r:id="rId51"/>
    <p:sldId id="397" r:id="rId52"/>
    <p:sldId id="398" r:id="rId53"/>
    <p:sldId id="417" r:id="rId54"/>
    <p:sldId id="399" r:id="rId55"/>
    <p:sldId id="400" r:id="rId56"/>
    <p:sldId id="401" r:id="rId57"/>
    <p:sldId id="402" r:id="rId58"/>
    <p:sldId id="403" r:id="rId59"/>
    <p:sldId id="404" r:id="rId60"/>
    <p:sldId id="405" r:id="rId61"/>
    <p:sldId id="406" r:id="rId62"/>
    <p:sldId id="407" r:id="rId63"/>
    <p:sldId id="408" r:id="rId64"/>
    <p:sldId id="410" r:id="rId65"/>
    <p:sldId id="411" r:id="rId66"/>
    <p:sldId id="386" r:id="rId67"/>
    <p:sldId id="378" r:id="rId68"/>
    <p:sldId id="336" r:id="rId69"/>
    <p:sldId id="338" r:id="rId70"/>
    <p:sldId id="293" r:id="rId71"/>
    <p:sldId id="340" r:id="rId72"/>
    <p:sldId id="342" r:id="rId73"/>
    <p:sldId id="344" r:id="rId74"/>
    <p:sldId id="345" r:id="rId75"/>
    <p:sldId id="311" r:id="rId76"/>
    <p:sldId id="412" r:id="rId77"/>
  </p:sldIdLst>
  <p:sldSz cx="9144000" cy="6858000" type="screen4x3"/>
  <p:notesSz cx="7038975" cy="9185275"/>
  <p:defaultTextStyle>
    <a:defPPr>
      <a:defRPr lang="en-US"/>
    </a:defPPr>
    <a:lvl1pPr algn="l" rtl="0" eaLnBrk="0" fontAlgn="base" hangingPunct="0">
      <a:spcBef>
        <a:spcPct val="0"/>
      </a:spcBef>
      <a:spcAft>
        <a:spcPct val="0"/>
      </a:spcAft>
      <a:defRPr sz="2800"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Arial" pitchFamily="34" charset="0"/>
        <a:ea typeface="+mn-ea"/>
        <a:cs typeface="+mn-cs"/>
      </a:defRPr>
    </a:lvl5pPr>
    <a:lvl6pPr marL="2286000" algn="l" defTabSz="914400" rtl="0" eaLnBrk="1" latinLnBrk="0" hangingPunct="1">
      <a:defRPr sz="2800" b="1" kern="1200">
        <a:solidFill>
          <a:schemeClr val="tx1"/>
        </a:solidFill>
        <a:latin typeface="Arial" pitchFamily="34" charset="0"/>
        <a:ea typeface="+mn-ea"/>
        <a:cs typeface="+mn-cs"/>
      </a:defRPr>
    </a:lvl6pPr>
    <a:lvl7pPr marL="2743200" algn="l" defTabSz="914400" rtl="0" eaLnBrk="1" latinLnBrk="0" hangingPunct="1">
      <a:defRPr sz="2800" b="1" kern="1200">
        <a:solidFill>
          <a:schemeClr val="tx1"/>
        </a:solidFill>
        <a:latin typeface="Arial" pitchFamily="34" charset="0"/>
        <a:ea typeface="+mn-ea"/>
        <a:cs typeface="+mn-cs"/>
      </a:defRPr>
    </a:lvl7pPr>
    <a:lvl8pPr marL="3200400" algn="l" defTabSz="914400" rtl="0" eaLnBrk="1" latinLnBrk="0" hangingPunct="1">
      <a:defRPr sz="2800" b="1" kern="1200">
        <a:solidFill>
          <a:schemeClr val="tx1"/>
        </a:solidFill>
        <a:latin typeface="Arial" pitchFamily="34" charset="0"/>
        <a:ea typeface="+mn-ea"/>
        <a:cs typeface="+mn-cs"/>
      </a:defRPr>
    </a:lvl8pPr>
    <a:lvl9pPr marL="3657600" algn="l" defTabSz="914400" rtl="0" eaLnBrk="1" latinLnBrk="0" hangingPunct="1">
      <a:defRPr sz="2800" b="1"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Seção Padrão" id="{497C4E16-CFBD-4314-9FB5-81D1F1F6CD42}">
          <p14:sldIdLst>
            <p14:sldId id="356"/>
            <p14:sldId id="270"/>
            <p14:sldId id="322"/>
            <p14:sldId id="324"/>
            <p14:sldId id="280"/>
            <p14:sldId id="357"/>
            <p14:sldId id="358"/>
            <p14:sldId id="360"/>
            <p14:sldId id="361"/>
            <p14:sldId id="359"/>
            <p14:sldId id="363"/>
            <p14:sldId id="364"/>
            <p14:sldId id="366"/>
            <p14:sldId id="286"/>
            <p14:sldId id="287"/>
            <p14:sldId id="365"/>
            <p14:sldId id="368"/>
            <p14:sldId id="367"/>
            <p14:sldId id="379"/>
            <p14:sldId id="369"/>
            <p14:sldId id="380"/>
            <p14:sldId id="371"/>
            <p14:sldId id="382"/>
            <p14:sldId id="413"/>
            <p14:sldId id="414"/>
            <p14:sldId id="420"/>
            <p14:sldId id="421"/>
            <p14:sldId id="422"/>
            <p14:sldId id="423"/>
            <p14:sldId id="383"/>
            <p14:sldId id="373"/>
            <p14:sldId id="374"/>
            <p14:sldId id="418"/>
            <p14:sldId id="376"/>
            <p14:sldId id="419"/>
            <p14:sldId id="424"/>
            <p14:sldId id="384"/>
            <p14:sldId id="385"/>
            <p14:sldId id="377"/>
            <p14:sldId id="387"/>
            <p14:sldId id="388"/>
            <p14:sldId id="389"/>
            <p14:sldId id="390"/>
            <p14:sldId id="391"/>
            <p14:sldId id="392"/>
            <p14:sldId id="415"/>
          </p14:sldIdLst>
        </p14:section>
        <p14:section name="Seção sem Título" id="{3618BCE5-783D-4A09-B67F-A33693FD21F7}">
          <p14:sldIdLst>
            <p14:sldId id="416"/>
            <p14:sldId id="393"/>
            <p14:sldId id="394"/>
            <p14:sldId id="396"/>
            <p14:sldId id="397"/>
            <p14:sldId id="398"/>
            <p14:sldId id="417"/>
            <p14:sldId id="399"/>
            <p14:sldId id="400"/>
            <p14:sldId id="401"/>
            <p14:sldId id="402"/>
            <p14:sldId id="403"/>
            <p14:sldId id="404"/>
            <p14:sldId id="405"/>
            <p14:sldId id="406"/>
            <p14:sldId id="407"/>
            <p14:sldId id="408"/>
            <p14:sldId id="410"/>
            <p14:sldId id="411"/>
            <p14:sldId id="386"/>
            <p14:sldId id="378"/>
            <p14:sldId id="336"/>
            <p14:sldId id="338"/>
            <p14:sldId id="293"/>
            <p14:sldId id="340"/>
            <p14:sldId id="342"/>
            <p14:sldId id="344"/>
            <p14:sldId id="345"/>
            <p14:sldId id="311"/>
          </p14:sldIdLst>
        </p14:section>
        <p14:section name="Seção sem Título" id="{2B14F381-B849-4255-A093-0CE7412279D3}">
          <p14:sldIdLst>
            <p14:sldId id="412"/>
          </p14:sldIdLst>
        </p14:section>
      </p14:sectionLst>
    </p:ext>
    <p:ext uri="{EFAFB233-063F-42B5-8137-9DF3F51BA10A}">
      <p15:sldGuideLst xmlns="" xmlns:p15="http://schemas.microsoft.com/office/powerpoint/2012/main">
        <p15:guide id="1" orient="horz" pos="2544">
          <p15:clr>
            <a:srgbClr val="A4A3A4"/>
          </p15:clr>
        </p15:guide>
        <p15:guide id="2" pos="3271">
          <p15:clr>
            <a:srgbClr val="A4A3A4"/>
          </p15:clr>
        </p15:guide>
      </p15:sldGuideLst>
    </p:ext>
    <p:ext uri="{2D200454-40CA-4A62-9FC3-DE9A4176ACB9}">
      <p15:notesGuideLst xmlns="" xmlns:p15="http://schemas.microsoft.com/office/powerpoint/2012/main">
        <p15:guide id="1" orient="horz" pos="2893">
          <p15:clr>
            <a:srgbClr val="A4A3A4"/>
          </p15:clr>
        </p15:guide>
        <p15:guide id="2" pos="22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a:srgbClr val="0099CC"/>
    <a:srgbClr val="DDDDDD"/>
    <a:srgbClr val="C0C0C0"/>
    <a:srgbClr val="EAEAEA"/>
    <a:srgbClr val="FFFF99"/>
    <a:srgbClr val="00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0" autoAdjust="0"/>
    <p:restoredTop sz="54991" autoAdjust="0"/>
  </p:normalViewPr>
  <p:slideViewPr>
    <p:cSldViewPr snapToGrid="0" snapToObjects="1">
      <p:cViewPr varScale="1">
        <p:scale>
          <a:sx n="52" d="100"/>
          <a:sy n="52" d="100"/>
        </p:scale>
        <p:origin x="-1104" y="-82"/>
      </p:cViewPr>
      <p:guideLst>
        <p:guide orient="horz" pos="2544"/>
        <p:guide pos="3271"/>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75" d="100"/>
        <a:sy n="75" d="100"/>
      </p:scale>
      <p:origin x="0" y="3150"/>
    </p:cViewPr>
  </p:sorterViewPr>
  <p:notesViewPr>
    <p:cSldViewPr snapToGrid="0" snapToObjects="1">
      <p:cViewPr>
        <p:scale>
          <a:sx n="100" d="100"/>
          <a:sy n="100" d="100"/>
        </p:scale>
        <p:origin x="-907" y="461"/>
      </p:cViewPr>
      <p:guideLst>
        <p:guide orient="horz" pos="2893"/>
        <p:guide pos="221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slide" Target="slides/slide68.xml"/><Relationship Id="rId1" Type="http://schemas.openxmlformats.org/officeDocument/2006/relationships/slide" Target="slides/slide14.xml"/><Relationship Id="rId5" Type="http://schemas.openxmlformats.org/officeDocument/2006/relationships/slide" Target="slides/slide75.xml"/><Relationship Id="rId4" Type="http://schemas.openxmlformats.org/officeDocument/2006/relationships/slide" Target="slides/slide7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95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b="0" i="1"/>
            </a:lvl1pPr>
          </a:lstStyle>
          <a:p>
            <a:pPr>
              <a:defRPr/>
            </a:pPr>
            <a:r>
              <a:rPr lang="en-US" altLang="pt-BR"/>
              <a:t>Mastering OOAD - Instructor Notes</a:t>
            </a:r>
          </a:p>
        </p:txBody>
      </p:sp>
      <p:sp>
        <p:nvSpPr>
          <p:cNvPr id="3075" name="Rectangle 3"/>
          <p:cNvSpPr>
            <a:spLocks noGrp="1" noChangeArrowheads="1"/>
          </p:cNvSpPr>
          <p:nvPr>
            <p:ph type="dt" sz="quarter" idx="1"/>
          </p:nvPr>
        </p:nvSpPr>
        <p:spPr bwMode="auto">
          <a:xfrm>
            <a:off x="3989388" y="0"/>
            <a:ext cx="30495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b="0" i="1"/>
            </a:lvl1pPr>
          </a:lstStyle>
          <a:p>
            <a:pPr>
              <a:defRPr/>
            </a:pPr>
            <a:endParaRPr lang="en-US" altLang="pt-BR"/>
          </a:p>
        </p:txBody>
      </p:sp>
      <p:sp>
        <p:nvSpPr>
          <p:cNvPr id="3076" name="Rectangle 4"/>
          <p:cNvSpPr>
            <a:spLocks noGrp="1" noChangeArrowheads="1"/>
          </p:cNvSpPr>
          <p:nvPr>
            <p:ph type="ftr" sz="quarter" idx="2"/>
          </p:nvPr>
        </p:nvSpPr>
        <p:spPr bwMode="auto">
          <a:xfrm>
            <a:off x="0" y="8724900"/>
            <a:ext cx="30495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b="0" i="1"/>
            </a:lvl1pPr>
          </a:lstStyle>
          <a:p>
            <a:pPr>
              <a:defRPr/>
            </a:pPr>
            <a:r>
              <a:rPr lang="en-US" altLang="pt-BR"/>
              <a:t>Module 2 - Concepts of Object Orientation</a:t>
            </a:r>
          </a:p>
        </p:txBody>
      </p:sp>
      <p:sp>
        <p:nvSpPr>
          <p:cNvPr id="3077" name="Rectangle 5"/>
          <p:cNvSpPr>
            <a:spLocks noGrp="1" noChangeArrowheads="1"/>
          </p:cNvSpPr>
          <p:nvPr>
            <p:ph type="sldNum" sz="quarter" idx="3"/>
          </p:nvPr>
        </p:nvSpPr>
        <p:spPr bwMode="auto">
          <a:xfrm>
            <a:off x="3989388" y="8724900"/>
            <a:ext cx="30495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b="0" i="1"/>
            </a:lvl1pPr>
          </a:lstStyle>
          <a:p>
            <a:pPr>
              <a:defRPr/>
            </a:pPr>
            <a:fld id="{DDD3B78E-9E69-4494-9065-7BA5C03601BA}" type="slidenum">
              <a:rPr lang="en-US" altLang="pt-BR"/>
              <a:pPr>
                <a:defRPr/>
              </a:pPr>
              <a:t>‹nº›</a:t>
            </a:fld>
            <a:endParaRPr lang="en-US" altLang="pt-BR"/>
          </a:p>
        </p:txBody>
      </p:sp>
      <p:sp>
        <p:nvSpPr>
          <p:cNvPr id="3078" name="Rectangle 6"/>
          <p:cNvSpPr>
            <a:spLocks noChangeArrowheads="1"/>
          </p:cNvSpPr>
          <p:nvPr/>
        </p:nvSpPr>
        <p:spPr bwMode="auto">
          <a:xfrm>
            <a:off x="3138488" y="8748713"/>
            <a:ext cx="7572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Arial" pitchFamily="34" charset="0"/>
              </a:defRPr>
            </a:lvl1pPr>
            <a:lvl2pPr marL="434975" defTabSz="868363">
              <a:defRPr sz="2400">
                <a:solidFill>
                  <a:schemeClr val="tx1"/>
                </a:solidFill>
                <a:latin typeface="Arial" pitchFamily="34" charset="0"/>
              </a:defRPr>
            </a:lvl2pPr>
            <a:lvl3pPr marL="868363" defTabSz="868363">
              <a:defRPr sz="2400">
                <a:solidFill>
                  <a:schemeClr val="tx1"/>
                </a:solidFill>
                <a:latin typeface="Arial" pitchFamily="34" charset="0"/>
              </a:defRPr>
            </a:lvl3pPr>
            <a:lvl4pPr marL="1303338" defTabSz="868363">
              <a:defRPr sz="2400">
                <a:solidFill>
                  <a:schemeClr val="tx1"/>
                </a:solidFill>
                <a:latin typeface="Arial" pitchFamily="34" charset="0"/>
              </a:defRPr>
            </a:lvl4pPr>
            <a:lvl5pPr marL="1736725" defTabSz="868363">
              <a:defRPr sz="2400">
                <a:solidFill>
                  <a:schemeClr val="tx1"/>
                </a:solidFill>
                <a:latin typeface="Arial" pitchFamily="34" charset="0"/>
              </a:defRPr>
            </a:lvl5pPr>
            <a:lvl6pPr marL="2193925" defTabSz="868363" eaLnBrk="0" fontAlgn="base" hangingPunct="0">
              <a:spcBef>
                <a:spcPct val="0"/>
              </a:spcBef>
              <a:spcAft>
                <a:spcPct val="0"/>
              </a:spcAft>
              <a:defRPr sz="2400">
                <a:solidFill>
                  <a:schemeClr val="tx1"/>
                </a:solidFill>
                <a:latin typeface="Arial" pitchFamily="34" charset="0"/>
              </a:defRPr>
            </a:lvl6pPr>
            <a:lvl7pPr marL="2651125" defTabSz="868363" eaLnBrk="0" fontAlgn="base" hangingPunct="0">
              <a:spcBef>
                <a:spcPct val="0"/>
              </a:spcBef>
              <a:spcAft>
                <a:spcPct val="0"/>
              </a:spcAft>
              <a:defRPr sz="2400">
                <a:solidFill>
                  <a:schemeClr val="tx1"/>
                </a:solidFill>
                <a:latin typeface="Arial" pitchFamily="34" charset="0"/>
              </a:defRPr>
            </a:lvl7pPr>
            <a:lvl8pPr marL="3108325" defTabSz="868363" eaLnBrk="0" fontAlgn="base" hangingPunct="0">
              <a:spcBef>
                <a:spcPct val="0"/>
              </a:spcBef>
              <a:spcAft>
                <a:spcPct val="0"/>
              </a:spcAft>
              <a:defRPr sz="2400">
                <a:solidFill>
                  <a:schemeClr val="tx1"/>
                </a:solidFill>
                <a:latin typeface="Arial" pitchFamily="34" charset="0"/>
              </a:defRPr>
            </a:lvl8pPr>
            <a:lvl9pPr marL="3565525" defTabSz="868363" eaLnBrk="0" fontAlgn="base" hangingPunct="0">
              <a:spcBef>
                <a:spcPct val="0"/>
              </a:spcBef>
              <a:spcAft>
                <a:spcPct val="0"/>
              </a:spcAft>
              <a:defRPr sz="2400">
                <a:solidFill>
                  <a:schemeClr val="tx1"/>
                </a:solidFill>
                <a:latin typeface="Arial" pitchFamily="34" charset="0"/>
              </a:defRPr>
            </a:lvl9pPr>
          </a:lstStyle>
          <a:p>
            <a:pPr algn="ctr">
              <a:lnSpc>
                <a:spcPct val="90000"/>
              </a:lnSpc>
              <a:defRPr/>
            </a:pPr>
            <a:r>
              <a:rPr lang="en-US" altLang="pt-BR" sz="1200" b="0" smtClean="0"/>
              <a:t>Page </a:t>
            </a:r>
            <a:fld id="{728B8ECF-B74F-48A6-9E03-368E6D0A0AFB}" type="slidenum">
              <a:rPr lang="en-US" altLang="pt-BR" sz="1200" b="0" smtClean="0"/>
              <a:pPr algn="ctr">
                <a:lnSpc>
                  <a:spcPct val="90000"/>
                </a:lnSpc>
                <a:defRPr/>
              </a:pPr>
              <a:t>‹nº›</a:t>
            </a:fld>
            <a:endParaRPr lang="en-US" altLang="pt-BR" sz="1200" b="0" smtClean="0"/>
          </a:p>
        </p:txBody>
      </p:sp>
    </p:spTree>
    <p:extLst>
      <p:ext uri="{BB962C8B-B14F-4D97-AF65-F5344CB8AC3E}">
        <p14:creationId xmlns:p14="http://schemas.microsoft.com/office/powerpoint/2010/main" val="1750491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70389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ctr">
              <a:defRPr b="0">
                <a:latin typeface="Arial Narrow" pitchFamily="34" charset="0"/>
              </a:defRPr>
            </a:lvl1pPr>
          </a:lstStyle>
          <a:p>
            <a:pPr>
              <a:defRPr/>
            </a:pPr>
            <a:r>
              <a:rPr lang="en-US" altLang="pt-BR"/>
              <a:t>Mastering OOAD w/ UML 2.0 – Instructor Notes</a:t>
            </a:r>
          </a:p>
        </p:txBody>
      </p:sp>
      <p:sp>
        <p:nvSpPr>
          <p:cNvPr id="2054" name="Rectangle 6"/>
          <p:cNvSpPr>
            <a:spLocks noChangeArrowheads="1"/>
          </p:cNvSpPr>
          <p:nvPr/>
        </p:nvSpPr>
        <p:spPr bwMode="auto">
          <a:xfrm>
            <a:off x="6096000" y="8742363"/>
            <a:ext cx="512763"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Arial" pitchFamily="34" charset="0"/>
              </a:defRPr>
            </a:lvl1pPr>
            <a:lvl2pPr marL="434975" defTabSz="868363">
              <a:defRPr sz="2400">
                <a:solidFill>
                  <a:schemeClr val="tx1"/>
                </a:solidFill>
                <a:latin typeface="Arial" pitchFamily="34" charset="0"/>
              </a:defRPr>
            </a:lvl2pPr>
            <a:lvl3pPr marL="868363" defTabSz="868363">
              <a:defRPr sz="2400">
                <a:solidFill>
                  <a:schemeClr val="tx1"/>
                </a:solidFill>
                <a:latin typeface="Arial" pitchFamily="34" charset="0"/>
              </a:defRPr>
            </a:lvl3pPr>
            <a:lvl4pPr marL="1303338" defTabSz="868363">
              <a:defRPr sz="2400">
                <a:solidFill>
                  <a:schemeClr val="tx1"/>
                </a:solidFill>
                <a:latin typeface="Arial" pitchFamily="34" charset="0"/>
              </a:defRPr>
            </a:lvl4pPr>
            <a:lvl5pPr marL="1736725" defTabSz="868363">
              <a:defRPr sz="2400">
                <a:solidFill>
                  <a:schemeClr val="tx1"/>
                </a:solidFill>
                <a:latin typeface="Arial" pitchFamily="34" charset="0"/>
              </a:defRPr>
            </a:lvl5pPr>
            <a:lvl6pPr marL="2193925" defTabSz="868363" eaLnBrk="0" fontAlgn="base" hangingPunct="0">
              <a:spcBef>
                <a:spcPct val="0"/>
              </a:spcBef>
              <a:spcAft>
                <a:spcPct val="0"/>
              </a:spcAft>
              <a:defRPr sz="2400">
                <a:solidFill>
                  <a:schemeClr val="tx1"/>
                </a:solidFill>
                <a:latin typeface="Arial" pitchFamily="34" charset="0"/>
              </a:defRPr>
            </a:lvl6pPr>
            <a:lvl7pPr marL="2651125" defTabSz="868363" eaLnBrk="0" fontAlgn="base" hangingPunct="0">
              <a:spcBef>
                <a:spcPct val="0"/>
              </a:spcBef>
              <a:spcAft>
                <a:spcPct val="0"/>
              </a:spcAft>
              <a:defRPr sz="2400">
                <a:solidFill>
                  <a:schemeClr val="tx1"/>
                </a:solidFill>
                <a:latin typeface="Arial" pitchFamily="34" charset="0"/>
              </a:defRPr>
            </a:lvl7pPr>
            <a:lvl8pPr marL="3108325" defTabSz="868363" eaLnBrk="0" fontAlgn="base" hangingPunct="0">
              <a:spcBef>
                <a:spcPct val="0"/>
              </a:spcBef>
              <a:spcAft>
                <a:spcPct val="0"/>
              </a:spcAft>
              <a:defRPr sz="2400">
                <a:solidFill>
                  <a:schemeClr val="tx1"/>
                </a:solidFill>
                <a:latin typeface="Arial" pitchFamily="34" charset="0"/>
              </a:defRPr>
            </a:lvl8pPr>
            <a:lvl9pPr marL="3565525" defTabSz="868363" eaLnBrk="0" fontAlgn="base" hangingPunct="0">
              <a:spcBef>
                <a:spcPct val="0"/>
              </a:spcBef>
              <a:spcAft>
                <a:spcPct val="0"/>
              </a:spcAft>
              <a:defRPr sz="2400">
                <a:solidFill>
                  <a:schemeClr val="tx1"/>
                </a:solidFill>
                <a:latin typeface="Arial" pitchFamily="34" charset="0"/>
              </a:defRPr>
            </a:lvl9pPr>
          </a:lstStyle>
          <a:p>
            <a:pPr algn="ctr">
              <a:lnSpc>
                <a:spcPct val="90000"/>
              </a:lnSpc>
              <a:defRPr/>
            </a:pPr>
            <a:r>
              <a:rPr lang="en-US" altLang="pt-BR" sz="1000" b="0" smtClean="0"/>
              <a:t>2 - </a:t>
            </a:r>
            <a:fld id="{76CDBE9A-6166-4205-A72C-EE84C4BAB1BC}" type="slidenum">
              <a:rPr lang="en-US" altLang="pt-BR" sz="1000" b="0" smtClean="0"/>
              <a:pPr algn="ctr">
                <a:lnSpc>
                  <a:spcPct val="90000"/>
                </a:lnSpc>
                <a:defRPr/>
              </a:pPr>
              <a:t>‹nº›</a:t>
            </a:fld>
            <a:endParaRPr lang="en-US" altLang="pt-BR" sz="1000" b="0" smtClean="0"/>
          </a:p>
        </p:txBody>
      </p:sp>
      <p:sp>
        <p:nvSpPr>
          <p:cNvPr id="45060" name="Rectangle 7"/>
          <p:cNvSpPr>
            <a:spLocks noGrp="1" noRot="1" noChangeAspect="1" noChangeArrowheads="1" noTextEdit="1"/>
          </p:cNvSpPr>
          <p:nvPr>
            <p:ph type="sldImg" idx="2"/>
          </p:nvPr>
        </p:nvSpPr>
        <p:spPr bwMode="auto">
          <a:xfrm>
            <a:off x="2571750" y="836613"/>
            <a:ext cx="4057650" cy="30432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Line 11"/>
          <p:cNvSpPr>
            <a:spLocks noChangeShapeType="1"/>
          </p:cNvSpPr>
          <p:nvPr/>
        </p:nvSpPr>
        <p:spPr bwMode="auto">
          <a:xfrm>
            <a:off x="447675" y="457200"/>
            <a:ext cx="617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pt-BR"/>
          </a:p>
        </p:txBody>
      </p:sp>
      <p:sp>
        <p:nvSpPr>
          <p:cNvPr id="2056" name="Rectangle 8"/>
          <p:cNvSpPr>
            <a:spLocks noGrp="1" noChangeArrowheads="1"/>
          </p:cNvSpPr>
          <p:nvPr>
            <p:ph type="body" sz="quarter" idx="3"/>
          </p:nvPr>
        </p:nvSpPr>
        <p:spPr bwMode="auto">
          <a:xfrm>
            <a:off x="2552700" y="4114800"/>
            <a:ext cx="40767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pt-BR" noProof="0" smtClean="0"/>
              <a:t>Body Text</a:t>
            </a:r>
          </a:p>
          <a:p>
            <a:pPr lvl="1"/>
            <a:r>
              <a:rPr lang="en-US" altLang="pt-BR" noProof="0" smtClean="0"/>
              <a:t>Second Level</a:t>
            </a:r>
          </a:p>
          <a:p>
            <a:pPr lvl="2"/>
            <a:r>
              <a:rPr lang="en-US" altLang="pt-BR" noProof="0" smtClean="0"/>
              <a:t>Third Level</a:t>
            </a:r>
          </a:p>
          <a:p>
            <a:pPr lvl="3"/>
            <a:r>
              <a:rPr lang="en-US" altLang="pt-BR" noProof="0" smtClean="0"/>
              <a:t>Fourth Level</a:t>
            </a:r>
          </a:p>
          <a:p>
            <a:pPr lvl="4"/>
            <a:r>
              <a:rPr lang="en-US" altLang="pt-BR" noProof="0" smtClean="0"/>
              <a:t>Fifth Level</a:t>
            </a:r>
          </a:p>
        </p:txBody>
      </p:sp>
      <p:sp>
        <p:nvSpPr>
          <p:cNvPr id="45063" name="Text Box 12"/>
          <p:cNvSpPr txBox="1">
            <a:spLocks noChangeArrowheads="1"/>
          </p:cNvSpPr>
          <p:nvPr/>
        </p:nvSpPr>
        <p:spPr bwMode="auto">
          <a:xfrm>
            <a:off x="611188" y="836613"/>
            <a:ext cx="1676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spcBef>
                <a:spcPct val="50000"/>
              </a:spcBef>
              <a:defRPr/>
            </a:pPr>
            <a:r>
              <a:rPr lang="en-US" altLang="pt-BR" sz="1400" b="0" smtClean="0">
                <a:latin typeface="ZapfHumnst BT" pitchFamily="34" charset="0"/>
              </a:rPr>
              <a:t>Instructor Notes:</a:t>
            </a:r>
          </a:p>
        </p:txBody>
      </p:sp>
      <p:sp>
        <p:nvSpPr>
          <p:cNvPr id="45064" name="Line 13"/>
          <p:cNvSpPr>
            <a:spLocks noChangeShapeType="1"/>
          </p:cNvSpPr>
          <p:nvPr/>
        </p:nvSpPr>
        <p:spPr bwMode="auto">
          <a:xfrm>
            <a:off x="2505075" y="836613"/>
            <a:ext cx="0" cy="7456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pt-BR"/>
          </a:p>
        </p:txBody>
      </p:sp>
      <p:sp>
        <p:nvSpPr>
          <p:cNvPr id="2063" name="Rectangle 15"/>
          <p:cNvSpPr>
            <a:spLocks noGrp="1" noChangeArrowheads="1"/>
          </p:cNvSpPr>
          <p:nvPr>
            <p:ph type="ftr" sz="quarter" idx="4"/>
          </p:nvPr>
        </p:nvSpPr>
        <p:spPr bwMode="auto">
          <a:xfrm>
            <a:off x="0" y="8413750"/>
            <a:ext cx="708501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ctr">
              <a:defRPr sz="1000" b="0" i="1"/>
            </a:lvl1pPr>
          </a:lstStyle>
          <a:p>
            <a:pPr>
              <a:defRPr/>
            </a:pPr>
            <a:r>
              <a:rPr lang="en-US" altLang="pt-BR"/>
              <a:t>Module 2 - Concepts of Object Orientation</a:t>
            </a:r>
            <a:endParaRPr lang="en-US" altLang="pt-BR">
              <a:latin typeface="ZapfHumnst BT" pitchFamily="34" charset="0"/>
            </a:endParaRPr>
          </a:p>
        </p:txBody>
      </p:sp>
      <p:sp>
        <p:nvSpPr>
          <p:cNvPr id="45066" name="Text Box 16"/>
          <p:cNvSpPr txBox="1">
            <a:spLocks noChangeArrowheads="1"/>
          </p:cNvSpPr>
          <p:nvPr/>
        </p:nvSpPr>
        <p:spPr bwMode="auto">
          <a:xfrm>
            <a:off x="152400" y="8413750"/>
            <a:ext cx="19812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rIns="182880" bIns="0" anchor="b"/>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eaLnBrk="1" hangingPunct="1">
              <a:defRPr/>
            </a:pPr>
            <a:r>
              <a:rPr lang="en-US" altLang="pt-BR" sz="800" b="0" smtClean="0"/>
              <a:t>© Copyright IBM Corp. 2004</a:t>
            </a:r>
          </a:p>
        </p:txBody>
      </p:sp>
      <p:sp>
        <p:nvSpPr>
          <p:cNvPr id="2065" name="Rectangle 17"/>
          <p:cNvSpPr>
            <a:spLocks noChangeArrowheads="1"/>
          </p:cNvSpPr>
          <p:nvPr/>
        </p:nvSpPr>
        <p:spPr bwMode="auto">
          <a:xfrm>
            <a:off x="228600" y="9029700"/>
            <a:ext cx="6553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031" tIns="46516" rIns="93031" bIns="46516" anchor="b"/>
          <a:lstStyle>
            <a:lvl1pPr defTabSz="930275">
              <a:defRPr sz="2400">
                <a:solidFill>
                  <a:schemeClr val="tx1"/>
                </a:solidFill>
                <a:latin typeface="Arial" pitchFamily="34" charset="0"/>
              </a:defRPr>
            </a:lvl1pPr>
            <a:lvl2pPr marL="465138" defTabSz="930275">
              <a:defRPr sz="2400">
                <a:solidFill>
                  <a:schemeClr val="tx1"/>
                </a:solidFill>
                <a:latin typeface="Arial" pitchFamily="34" charset="0"/>
              </a:defRPr>
            </a:lvl2pPr>
            <a:lvl3pPr marL="930275" defTabSz="930275">
              <a:defRPr sz="2400">
                <a:solidFill>
                  <a:schemeClr val="tx1"/>
                </a:solidFill>
                <a:latin typeface="Arial" pitchFamily="34" charset="0"/>
              </a:defRPr>
            </a:lvl3pPr>
            <a:lvl4pPr marL="1395413" defTabSz="930275">
              <a:defRPr sz="2400">
                <a:solidFill>
                  <a:schemeClr val="tx1"/>
                </a:solidFill>
                <a:latin typeface="Arial" pitchFamily="34" charset="0"/>
              </a:defRPr>
            </a:lvl4pPr>
            <a:lvl5pPr marL="1860550" defTabSz="930275">
              <a:defRPr sz="2400">
                <a:solidFill>
                  <a:schemeClr val="tx1"/>
                </a:solidFill>
                <a:latin typeface="Arial" pitchFamily="34" charset="0"/>
              </a:defRPr>
            </a:lvl5pPr>
            <a:lvl6pPr marL="2317750" defTabSz="930275" eaLnBrk="0" fontAlgn="base" hangingPunct="0">
              <a:spcBef>
                <a:spcPct val="0"/>
              </a:spcBef>
              <a:spcAft>
                <a:spcPct val="0"/>
              </a:spcAft>
              <a:defRPr sz="2400">
                <a:solidFill>
                  <a:schemeClr val="tx1"/>
                </a:solidFill>
                <a:latin typeface="Arial" pitchFamily="34" charset="0"/>
              </a:defRPr>
            </a:lvl6pPr>
            <a:lvl7pPr marL="2774950" defTabSz="930275" eaLnBrk="0" fontAlgn="base" hangingPunct="0">
              <a:spcBef>
                <a:spcPct val="0"/>
              </a:spcBef>
              <a:spcAft>
                <a:spcPct val="0"/>
              </a:spcAft>
              <a:defRPr sz="2400">
                <a:solidFill>
                  <a:schemeClr val="tx1"/>
                </a:solidFill>
                <a:latin typeface="Arial" pitchFamily="34" charset="0"/>
              </a:defRPr>
            </a:lvl7pPr>
            <a:lvl8pPr marL="3232150" defTabSz="930275" eaLnBrk="0" fontAlgn="base" hangingPunct="0">
              <a:spcBef>
                <a:spcPct val="0"/>
              </a:spcBef>
              <a:spcAft>
                <a:spcPct val="0"/>
              </a:spcAft>
              <a:defRPr sz="2400">
                <a:solidFill>
                  <a:schemeClr val="tx1"/>
                </a:solidFill>
                <a:latin typeface="Arial" pitchFamily="34" charset="0"/>
              </a:defRPr>
            </a:lvl8pPr>
            <a:lvl9pPr marL="3689350" defTabSz="930275" eaLnBrk="0" fontAlgn="base" hangingPunct="0">
              <a:spcBef>
                <a:spcPct val="0"/>
              </a:spcBef>
              <a:spcAft>
                <a:spcPct val="0"/>
              </a:spcAft>
              <a:defRPr sz="2400">
                <a:solidFill>
                  <a:schemeClr val="tx1"/>
                </a:solidFill>
                <a:latin typeface="Arial" pitchFamily="34" charset="0"/>
              </a:defRPr>
            </a:lvl9pPr>
          </a:lstStyle>
          <a:p>
            <a:pPr algn="ctr" eaLnBrk="1" hangingPunct="1">
              <a:defRPr/>
            </a:pPr>
            <a:r>
              <a:rPr lang="en-US" altLang="pt-BR" sz="800" b="0" smtClean="0"/>
              <a:t>Course materials may not be reproduced in whole or in part without the prior written permission of IBM.</a:t>
            </a:r>
          </a:p>
        </p:txBody>
      </p:sp>
    </p:spTree>
    <p:extLst>
      <p:ext uri="{BB962C8B-B14F-4D97-AF65-F5344CB8AC3E}">
        <p14:creationId xmlns:p14="http://schemas.microsoft.com/office/powerpoint/2010/main" val="3164383048"/>
      </p:ext>
    </p:extLst>
  </p:cSld>
  <p:clrMap bg1="lt1" tx1="dk1" bg2="lt2" tx2="dk2" accent1="accent1" accent2="accent2" accent3="accent3" accent4="accent4" accent5="accent5" accent6="accent6" hlink="hlink" folHlink="folHlink"/>
  <p:hf dt="0"/>
  <p:notesStyle>
    <a:lvl1pPr algn="l" rtl="0" eaLnBrk="0" fontAlgn="base" hangingPunct="0">
      <a:lnSpc>
        <a:spcPct val="87000"/>
      </a:lnSpc>
      <a:spcBef>
        <a:spcPct val="40000"/>
      </a:spcBef>
      <a:spcAft>
        <a:spcPct val="0"/>
      </a:spcAft>
      <a:defRPr sz="1200" kern="1200">
        <a:solidFill>
          <a:schemeClr val="tx1"/>
        </a:solidFill>
        <a:latin typeface="Times New Roman" pitchFamily="18" charset="0"/>
        <a:ea typeface="+mn-ea"/>
        <a:cs typeface="+mn-cs"/>
      </a:defRPr>
    </a:lvl1pPr>
    <a:lvl2pPr marL="457200" algn="l" rtl="0" eaLnBrk="0" fontAlgn="base" hangingPunct="0">
      <a:lnSpc>
        <a:spcPct val="87000"/>
      </a:lnSpc>
      <a:spcBef>
        <a:spcPct val="40000"/>
      </a:spcBef>
      <a:spcAft>
        <a:spcPct val="0"/>
      </a:spcAft>
      <a:defRPr sz="1200" kern="1200">
        <a:solidFill>
          <a:schemeClr val="tx1"/>
        </a:solidFill>
        <a:latin typeface="Times New Roman" pitchFamily="18" charset="0"/>
        <a:ea typeface="+mn-ea"/>
        <a:cs typeface="+mn-cs"/>
      </a:defRPr>
    </a:lvl2pPr>
    <a:lvl3pPr marL="914400" algn="l" rtl="0" eaLnBrk="0" fontAlgn="base" hangingPunct="0">
      <a:lnSpc>
        <a:spcPct val="87000"/>
      </a:lnSpc>
      <a:spcBef>
        <a:spcPct val="4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lnSpc>
        <a:spcPct val="87000"/>
      </a:lnSpc>
      <a:spcBef>
        <a:spcPct val="4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lnSpc>
        <a:spcPct val="87000"/>
      </a:lnSpc>
      <a:spcBef>
        <a:spcPct val="4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46083"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46084" name="Text Box 2"/>
          <p:cNvSpPr txBox="1">
            <a:spLocks noChangeArrowheads="1"/>
          </p:cNvSpPr>
          <p:nvPr/>
        </p:nvSpPr>
        <p:spPr bwMode="auto">
          <a:xfrm>
            <a:off x="584200" y="1203325"/>
            <a:ext cx="18288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spcBef>
                <a:spcPct val="50000"/>
              </a:spcBef>
            </a:pPr>
            <a:r>
              <a:rPr lang="en-US" altLang="pt-BR" sz="1000" b="0">
                <a:latin typeface="ZapfHumnst BT" pitchFamily="34" charset="0"/>
              </a:rPr>
              <a:t>This is a review module of the Concepts of Object Orientation. The students should have already seen many of these slides in the Essentials of Visual Modeling course. You should be able to review these slides quickly or if you think the students already have grasped this content, feel free to skip it.</a:t>
            </a:r>
          </a:p>
        </p:txBody>
      </p:sp>
      <p:sp>
        <p:nvSpPr>
          <p:cNvPr id="46085" name="Rectangle 3"/>
          <p:cNvSpPr>
            <a:spLocks noGrp="1" noRot="1" noChangeAspect="1" noChangeArrowheads="1" noTextEdit="1"/>
          </p:cNvSpPr>
          <p:nvPr>
            <p:ph type="sldImg"/>
          </p:nvPr>
        </p:nvSpPr>
        <p:spPr>
          <a:xfrm>
            <a:off x="2568575" y="836613"/>
            <a:ext cx="4057650" cy="3043237"/>
          </a:xfrm>
          <a:solidFill>
            <a:srgbClr val="FFFFFF"/>
          </a:solidFill>
          <a:ln/>
        </p:spPr>
      </p:sp>
    </p:spTree>
    <p:extLst>
      <p:ext uri="{BB962C8B-B14F-4D97-AF65-F5344CB8AC3E}">
        <p14:creationId xmlns:p14="http://schemas.microsoft.com/office/powerpoint/2010/main" val="2795707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214E574B-7D32-48C1-BA5D-9024EC7F4118}" type="slidenum">
              <a:rPr lang="en-US"/>
              <a:pPr/>
              <a:t>18</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823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210C7A84-1E49-4E5D-8E70-02D099069487}" type="slidenum">
              <a:rPr lang="en-US"/>
              <a:pPr/>
              <a:t>19</a:t>
            </a:fld>
            <a:endParaRPr 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5458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210C7A84-1E49-4E5D-8E70-02D099069487}" type="slidenum">
              <a:rPr lang="en-US"/>
              <a:pPr/>
              <a:t>20</a:t>
            </a:fld>
            <a:endParaRPr 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1063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E543A17E-3BE8-46CF-B6F9-F08A98A7F8EA}" type="slidenum">
              <a:rPr lang="en-US"/>
              <a:pPr/>
              <a:t>22</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119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13071FA5-64E3-4CF4-A4C3-B94540B346D9}" type="slidenum">
              <a:rPr lang="en-US"/>
              <a:pPr/>
              <a:t>23</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7343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Modelo errado: duas instâncias representam</a:t>
            </a:r>
            <a:r>
              <a:rPr lang="pt-BR" baseline="0" dirty="0" smtClean="0"/>
              <a:t> uma pessoa como filho, uma para o filho e uma para o pai.</a:t>
            </a:r>
            <a:endParaRPr lang="pt-BR" dirty="0"/>
          </a:p>
        </p:txBody>
      </p:sp>
      <p:sp>
        <p:nvSpPr>
          <p:cNvPr id="4" name="Header Placeholder 3"/>
          <p:cNvSpPr>
            <a:spLocks noGrp="1"/>
          </p:cNvSpPr>
          <p:nvPr>
            <p:ph type="hdr" sz="quarter" idx="10"/>
          </p:nvPr>
        </p:nvSpPr>
        <p:spPr/>
        <p:txBody>
          <a:bodyPr/>
          <a:lstStyle/>
          <a:p>
            <a:pPr>
              <a:defRPr/>
            </a:pPr>
            <a:r>
              <a:rPr lang="en-US" altLang="pt-BR" smtClean="0"/>
              <a:t>Mastering OOAD w/ UML 2.0 – Instructor Notes</a:t>
            </a:r>
            <a:endParaRPr lang="en-US" altLang="pt-BR"/>
          </a:p>
        </p:txBody>
      </p:sp>
      <p:sp>
        <p:nvSpPr>
          <p:cNvPr id="5" name="Footer Placeholder 4"/>
          <p:cNvSpPr>
            <a:spLocks noGrp="1"/>
          </p:cNvSpPr>
          <p:nvPr>
            <p:ph type="ftr" sz="quarter" idx="11"/>
          </p:nvPr>
        </p:nvSpPr>
        <p:spPr/>
        <p:txBody>
          <a:bodyPr/>
          <a:lstStyle/>
          <a:p>
            <a:pPr>
              <a:defRPr/>
            </a:pPr>
            <a:r>
              <a:rPr lang="en-US" altLang="pt-BR" smtClean="0"/>
              <a:t>Module 2 - Concepts of Object Orientation</a:t>
            </a:r>
            <a:endParaRPr lang="en-US" altLang="pt-BR">
              <a:latin typeface="ZapfHumnst BT" pitchFamily="34" charset="0"/>
            </a:endParaRPr>
          </a:p>
        </p:txBody>
      </p:sp>
    </p:spTree>
    <p:extLst>
      <p:ext uri="{BB962C8B-B14F-4D97-AF65-F5344CB8AC3E}">
        <p14:creationId xmlns:p14="http://schemas.microsoft.com/office/powerpoint/2010/main" val="1311532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As classes</a:t>
            </a:r>
            <a:r>
              <a:rPr lang="pt-BR" baseline="0" dirty="0" smtClean="0"/>
              <a:t> de associação podem ser </a:t>
            </a:r>
            <a:r>
              <a:rPr lang="pt-BR" b="1" baseline="0" dirty="0" smtClean="0"/>
              <a:t>encontradas</a:t>
            </a:r>
            <a:r>
              <a:rPr lang="pt-BR" baseline="0" dirty="0" smtClean="0"/>
              <a:t> achando </a:t>
            </a:r>
            <a:r>
              <a:rPr lang="pt-BR" b="1" baseline="0" dirty="0" smtClean="0"/>
              <a:t>advérbios</a:t>
            </a:r>
            <a:r>
              <a:rPr lang="pt-BR" baseline="0" dirty="0" smtClean="0"/>
              <a:t> em uma especificação do problema, ou </a:t>
            </a:r>
            <a:r>
              <a:rPr lang="pt-BR" b="1" baseline="0" dirty="0" smtClean="0"/>
              <a:t>abstraindo valores conhecidos</a:t>
            </a:r>
            <a:r>
              <a:rPr lang="pt-BR" baseline="0" dirty="0" smtClean="0"/>
              <a:t>..</a:t>
            </a:r>
          </a:p>
          <a:p>
            <a:endParaRPr lang="pt-BR" dirty="0"/>
          </a:p>
        </p:txBody>
      </p:sp>
      <p:sp>
        <p:nvSpPr>
          <p:cNvPr id="4" name="Header Placeholder 3"/>
          <p:cNvSpPr>
            <a:spLocks noGrp="1"/>
          </p:cNvSpPr>
          <p:nvPr>
            <p:ph type="hdr" sz="quarter" idx="10"/>
          </p:nvPr>
        </p:nvSpPr>
        <p:spPr/>
        <p:txBody>
          <a:bodyPr/>
          <a:lstStyle/>
          <a:p>
            <a:pPr>
              <a:defRPr/>
            </a:pPr>
            <a:r>
              <a:rPr lang="en-US" altLang="pt-BR" smtClean="0"/>
              <a:t>Mastering OOAD w/ UML 2.0 – Instructor Notes</a:t>
            </a:r>
            <a:endParaRPr lang="en-US" altLang="pt-BR"/>
          </a:p>
        </p:txBody>
      </p:sp>
      <p:sp>
        <p:nvSpPr>
          <p:cNvPr id="5" name="Footer Placeholder 4"/>
          <p:cNvSpPr>
            <a:spLocks noGrp="1"/>
          </p:cNvSpPr>
          <p:nvPr>
            <p:ph type="ftr" sz="quarter" idx="11"/>
          </p:nvPr>
        </p:nvSpPr>
        <p:spPr/>
        <p:txBody>
          <a:bodyPr/>
          <a:lstStyle/>
          <a:p>
            <a:pPr>
              <a:defRPr/>
            </a:pPr>
            <a:r>
              <a:rPr lang="en-US" altLang="pt-BR" smtClean="0"/>
              <a:t>Module 2 - Concepts of Object Orientation</a:t>
            </a:r>
            <a:endParaRPr lang="en-US" altLang="pt-BR">
              <a:latin typeface="ZapfHumnst BT" pitchFamily="34" charset="0"/>
            </a:endParaRPr>
          </a:p>
        </p:txBody>
      </p:sp>
    </p:spTree>
    <p:extLst>
      <p:ext uri="{BB962C8B-B14F-4D97-AF65-F5344CB8AC3E}">
        <p14:creationId xmlns:p14="http://schemas.microsoft.com/office/powerpoint/2010/main" val="3604276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Somente</a:t>
            </a:r>
            <a:r>
              <a:rPr lang="pt-BR" baseline="0" dirty="0" smtClean="0"/>
              <a:t> a </a:t>
            </a:r>
            <a:r>
              <a:rPr lang="pt-BR" b="1" baseline="0" dirty="0" smtClean="0"/>
              <a:t>Classe de associação </a:t>
            </a:r>
            <a:r>
              <a:rPr lang="pt-BR" baseline="0" dirty="0" smtClean="0"/>
              <a:t>permanece </a:t>
            </a:r>
            <a:r>
              <a:rPr lang="pt-BR" b="1" baseline="0" dirty="0" smtClean="0"/>
              <a:t>correta</a:t>
            </a:r>
            <a:r>
              <a:rPr lang="pt-BR" baseline="0" dirty="0" smtClean="0"/>
              <a:t> </a:t>
            </a:r>
            <a:r>
              <a:rPr lang="pt-BR" b="1" baseline="0" dirty="0" smtClean="0"/>
              <a:t>se</a:t>
            </a:r>
            <a:r>
              <a:rPr lang="pt-BR" baseline="0" dirty="0" smtClean="0"/>
              <a:t> a </a:t>
            </a:r>
            <a:r>
              <a:rPr lang="pt-BR" b="1" baseline="0" dirty="0" smtClean="0"/>
              <a:t>multiplicidade</a:t>
            </a:r>
            <a:r>
              <a:rPr lang="pt-BR" baseline="0" dirty="0" smtClean="0"/>
              <a:t> de </a:t>
            </a:r>
            <a:r>
              <a:rPr lang="pt-BR" baseline="0" dirty="0" err="1" smtClean="0"/>
              <a:t>TrabalhaPara</a:t>
            </a:r>
            <a:r>
              <a:rPr lang="pt-BR" baseline="0" dirty="0" smtClean="0"/>
              <a:t> for </a:t>
            </a:r>
            <a:r>
              <a:rPr lang="pt-BR" b="1" baseline="0" dirty="0" smtClean="0"/>
              <a:t>alterada para “muitos para muitos”</a:t>
            </a:r>
            <a:endParaRPr lang="pt-BR" b="1" dirty="0"/>
          </a:p>
        </p:txBody>
      </p:sp>
      <p:sp>
        <p:nvSpPr>
          <p:cNvPr id="4" name="Header Placeholder 3"/>
          <p:cNvSpPr>
            <a:spLocks noGrp="1"/>
          </p:cNvSpPr>
          <p:nvPr>
            <p:ph type="hdr" sz="quarter" idx="10"/>
          </p:nvPr>
        </p:nvSpPr>
        <p:spPr/>
        <p:txBody>
          <a:bodyPr/>
          <a:lstStyle/>
          <a:p>
            <a:pPr>
              <a:defRPr/>
            </a:pPr>
            <a:r>
              <a:rPr lang="en-US" altLang="pt-BR" smtClean="0"/>
              <a:t>Mastering OOAD w/ UML 2.0 – Instructor Notes</a:t>
            </a:r>
            <a:endParaRPr lang="en-US" altLang="pt-BR"/>
          </a:p>
        </p:txBody>
      </p:sp>
      <p:sp>
        <p:nvSpPr>
          <p:cNvPr id="5" name="Footer Placeholder 4"/>
          <p:cNvSpPr>
            <a:spLocks noGrp="1"/>
          </p:cNvSpPr>
          <p:nvPr>
            <p:ph type="ftr" sz="quarter" idx="11"/>
          </p:nvPr>
        </p:nvSpPr>
        <p:spPr/>
        <p:txBody>
          <a:bodyPr/>
          <a:lstStyle/>
          <a:p>
            <a:pPr>
              <a:defRPr/>
            </a:pPr>
            <a:r>
              <a:rPr lang="en-US" altLang="pt-BR" smtClean="0"/>
              <a:t>Module 2 - Concepts of Object Orientation</a:t>
            </a:r>
            <a:endParaRPr lang="en-US" altLang="pt-BR">
              <a:latin typeface="ZapfHumnst BT" pitchFamily="34" charset="0"/>
            </a:endParaRPr>
          </a:p>
        </p:txBody>
      </p:sp>
    </p:spTree>
    <p:extLst>
      <p:ext uri="{BB962C8B-B14F-4D97-AF65-F5344CB8AC3E}">
        <p14:creationId xmlns:p14="http://schemas.microsoft.com/office/powerpoint/2010/main" val="1386901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Tem apenas uma ocorrência  </a:t>
            </a:r>
            <a:r>
              <a:rPr lang="pt-BR" b="1" dirty="0" smtClean="0"/>
              <a:t>(para cada par de Pessoa e Empresa)</a:t>
            </a:r>
          </a:p>
          <a:p>
            <a:r>
              <a:rPr lang="pt-BR" dirty="0" smtClean="0"/>
              <a:t>Pode haver qualquer quantidade de ocorrências (</a:t>
            </a:r>
            <a:r>
              <a:rPr lang="pt-BR" b="1" dirty="0" smtClean="0"/>
              <a:t>de uma Compra para cada Pessoa e Empresa</a:t>
            </a:r>
            <a:r>
              <a:rPr lang="pt-BR" dirty="0" smtClean="0"/>
              <a:t>)</a:t>
            </a:r>
          </a:p>
          <a:p>
            <a:endParaRPr lang="pt-BR" dirty="0" smtClean="0"/>
          </a:p>
          <a:p>
            <a:endParaRPr lang="pt-BR" dirty="0" smtClean="0"/>
          </a:p>
          <a:p>
            <a:endParaRPr lang="pt-BR" dirty="0" smtClean="0"/>
          </a:p>
          <a:p>
            <a:endParaRPr lang="pt-BR" dirty="0"/>
          </a:p>
        </p:txBody>
      </p:sp>
      <p:sp>
        <p:nvSpPr>
          <p:cNvPr id="4" name="Header Placeholder 3"/>
          <p:cNvSpPr>
            <a:spLocks noGrp="1"/>
          </p:cNvSpPr>
          <p:nvPr>
            <p:ph type="hdr" sz="quarter" idx="10"/>
          </p:nvPr>
        </p:nvSpPr>
        <p:spPr/>
        <p:txBody>
          <a:bodyPr/>
          <a:lstStyle/>
          <a:p>
            <a:pPr>
              <a:defRPr/>
            </a:pPr>
            <a:r>
              <a:rPr lang="en-US" altLang="pt-BR" smtClean="0"/>
              <a:t>Mastering OOAD w/ UML 2.0 – Instructor Notes</a:t>
            </a:r>
            <a:endParaRPr lang="en-US" altLang="pt-BR"/>
          </a:p>
        </p:txBody>
      </p:sp>
      <p:sp>
        <p:nvSpPr>
          <p:cNvPr id="5" name="Footer Placeholder 4"/>
          <p:cNvSpPr>
            <a:spLocks noGrp="1"/>
          </p:cNvSpPr>
          <p:nvPr>
            <p:ph type="ftr" sz="quarter" idx="11"/>
          </p:nvPr>
        </p:nvSpPr>
        <p:spPr/>
        <p:txBody>
          <a:bodyPr/>
          <a:lstStyle/>
          <a:p>
            <a:pPr>
              <a:defRPr/>
            </a:pPr>
            <a:r>
              <a:rPr lang="en-US" altLang="pt-BR" smtClean="0"/>
              <a:t>Module 2 - Concepts of Object Orientation</a:t>
            </a:r>
            <a:endParaRPr lang="en-US" altLang="pt-BR">
              <a:latin typeface="ZapfHumnst BT" pitchFamily="34" charset="0"/>
            </a:endParaRPr>
          </a:p>
        </p:txBody>
      </p:sp>
    </p:spTree>
    <p:extLst>
      <p:ext uri="{BB962C8B-B14F-4D97-AF65-F5344CB8AC3E}">
        <p14:creationId xmlns:p14="http://schemas.microsoft.com/office/powerpoint/2010/main" val="3151404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DB098BC4-C2C6-420E-9CD2-E795474D3925}" type="slidenum">
              <a:rPr lang="en-US"/>
              <a:pPr/>
              <a:t>31</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4535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47107"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47108" name="Rectangle 2"/>
          <p:cNvSpPr>
            <a:spLocks noGrp="1" noRot="1" noChangeAspect="1" noChangeArrowheads="1" noTextEdit="1"/>
          </p:cNvSpPr>
          <p:nvPr>
            <p:ph type="sldImg"/>
          </p:nvPr>
        </p:nvSpPr>
        <p:spPr>
          <a:xfrm>
            <a:off x="2568575" y="839788"/>
            <a:ext cx="4056063" cy="3041650"/>
          </a:xfrm>
          <a:solidFill>
            <a:srgbClr val="FFFFFF"/>
          </a:solidFill>
          <a:ln/>
        </p:spPr>
      </p:sp>
      <p:sp>
        <p:nvSpPr>
          <p:cNvPr id="47109" name="Rectangle 3"/>
          <p:cNvSpPr>
            <a:spLocks noGrp="1" noChangeArrowheads="1"/>
          </p:cNvSpPr>
          <p:nvPr>
            <p:ph type="body" idx="1"/>
          </p:nvPr>
        </p:nvSpPr>
        <p:spPr>
          <a:xfrm>
            <a:off x="2549525" y="4113213"/>
            <a:ext cx="4075113" cy="403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p>
        </p:txBody>
      </p:sp>
      <p:sp>
        <p:nvSpPr>
          <p:cNvPr id="47110" name="Text Box 4"/>
          <p:cNvSpPr txBox="1">
            <a:spLocks noChangeArrowheads="1"/>
          </p:cNvSpPr>
          <p:nvPr/>
        </p:nvSpPr>
        <p:spPr bwMode="auto">
          <a:xfrm>
            <a:off x="458788" y="1211263"/>
            <a:ext cx="1790700" cy="670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19163">
              <a:defRPr sz="2800" b="1">
                <a:solidFill>
                  <a:schemeClr val="tx1"/>
                </a:solidFill>
                <a:latin typeface="Arial" pitchFamily="34" charset="0"/>
              </a:defRPr>
            </a:lvl1pPr>
            <a:lvl2pPr marL="742950" indent="-285750" defTabSz="919163">
              <a:defRPr sz="2800" b="1">
                <a:solidFill>
                  <a:schemeClr val="tx1"/>
                </a:solidFill>
                <a:latin typeface="Arial" pitchFamily="34" charset="0"/>
              </a:defRPr>
            </a:lvl2pPr>
            <a:lvl3pPr marL="1143000" indent="-228600" defTabSz="919163">
              <a:defRPr sz="2800" b="1">
                <a:solidFill>
                  <a:schemeClr val="tx1"/>
                </a:solidFill>
                <a:latin typeface="Arial" pitchFamily="34" charset="0"/>
              </a:defRPr>
            </a:lvl3pPr>
            <a:lvl4pPr marL="1600200" indent="-228600" defTabSz="919163">
              <a:defRPr sz="2800" b="1">
                <a:solidFill>
                  <a:schemeClr val="tx1"/>
                </a:solidFill>
                <a:latin typeface="Arial" pitchFamily="34" charset="0"/>
              </a:defRPr>
            </a:lvl4pPr>
            <a:lvl5pPr marL="2057400" indent="-228600" defTabSz="919163">
              <a:defRPr sz="2800" b="1">
                <a:solidFill>
                  <a:schemeClr val="tx1"/>
                </a:solidFill>
                <a:latin typeface="Arial" pitchFamily="34" charset="0"/>
              </a:defRPr>
            </a:lvl5pPr>
            <a:lvl6pPr marL="2514600" indent="-228600" defTabSz="919163" eaLnBrk="0" fontAlgn="base" hangingPunct="0">
              <a:spcBef>
                <a:spcPct val="0"/>
              </a:spcBef>
              <a:spcAft>
                <a:spcPct val="0"/>
              </a:spcAft>
              <a:defRPr sz="2800" b="1">
                <a:solidFill>
                  <a:schemeClr val="tx1"/>
                </a:solidFill>
                <a:latin typeface="Arial" pitchFamily="34" charset="0"/>
              </a:defRPr>
            </a:lvl6pPr>
            <a:lvl7pPr marL="2971800" indent="-228600" defTabSz="919163" eaLnBrk="0" fontAlgn="base" hangingPunct="0">
              <a:spcBef>
                <a:spcPct val="0"/>
              </a:spcBef>
              <a:spcAft>
                <a:spcPct val="0"/>
              </a:spcAft>
              <a:defRPr sz="2800" b="1">
                <a:solidFill>
                  <a:schemeClr val="tx1"/>
                </a:solidFill>
                <a:latin typeface="Arial" pitchFamily="34" charset="0"/>
              </a:defRPr>
            </a:lvl7pPr>
            <a:lvl8pPr marL="3429000" indent="-228600" defTabSz="919163" eaLnBrk="0" fontAlgn="base" hangingPunct="0">
              <a:spcBef>
                <a:spcPct val="0"/>
              </a:spcBef>
              <a:spcAft>
                <a:spcPct val="0"/>
              </a:spcAft>
              <a:defRPr sz="2800" b="1">
                <a:solidFill>
                  <a:schemeClr val="tx1"/>
                </a:solidFill>
                <a:latin typeface="Arial" pitchFamily="34" charset="0"/>
              </a:defRPr>
            </a:lvl8pPr>
            <a:lvl9pPr marL="3886200" indent="-228600" defTabSz="919163" eaLnBrk="0" fontAlgn="base" hangingPunct="0">
              <a:spcBef>
                <a:spcPct val="0"/>
              </a:spcBef>
              <a:spcAft>
                <a:spcPct val="0"/>
              </a:spcAft>
              <a:defRPr sz="2800" b="1">
                <a:solidFill>
                  <a:schemeClr val="tx1"/>
                </a:solidFill>
                <a:latin typeface="Arial" pitchFamily="34" charset="0"/>
              </a:defRPr>
            </a:lvl9pPr>
          </a:lstStyle>
          <a:p>
            <a:pPr>
              <a:lnSpc>
                <a:spcPct val="87000"/>
              </a:lnSpc>
              <a:spcBef>
                <a:spcPct val="40000"/>
              </a:spcBef>
            </a:pPr>
            <a:r>
              <a:rPr lang="en-US" altLang="pt-BR" sz="1000" b="0">
                <a:latin typeface="ZapfHumnst BT" pitchFamily="34" charset="0"/>
              </a:rPr>
              <a:t>Sell the students on the value of visual modeling.</a:t>
            </a:r>
          </a:p>
          <a:p>
            <a:pPr>
              <a:lnSpc>
                <a:spcPct val="87000"/>
              </a:lnSpc>
              <a:spcBef>
                <a:spcPct val="40000"/>
              </a:spcBef>
            </a:pPr>
            <a:r>
              <a:rPr lang="en-US" altLang="pt-BR" sz="1000" b="0">
                <a:latin typeface="ZapfHumnst BT" pitchFamily="34" charset="0"/>
                <a:ea typeface="Arial Unicode MS" pitchFamily="34" charset="-128"/>
                <a:cs typeface="Arial Unicode MS" pitchFamily="34" charset="-128"/>
              </a:rPr>
              <a:t>Clarify that you are discussing formal modeling, not modeling written on a white board or on the back of a napkin at lunch.</a:t>
            </a:r>
          </a:p>
          <a:p>
            <a:pPr>
              <a:lnSpc>
                <a:spcPct val="87000"/>
              </a:lnSpc>
              <a:spcBef>
                <a:spcPct val="40000"/>
              </a:spcBef>
            </a:pPr>
            <a:endParaRPr lang="en-US" altLang="pt-BR" sz="1000" b="0">
              <a:latin typeface="ZapfHumnst BT" pitchFamily="34" charset="0"/>
            </a:endParaRPr>
          </a:p>
        </p:txBody>
      </p:sp>
    </p:spTree>
    <p:extLst>
      <p:ext uri="{BB962C8B-B14F-4D97-AF65-F5344CB8AC3E}">
        <p14:creationId xmlns:p14="http://schemas.microsoft.com/office/powerpoint/2010/main" val="643441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C9956C61-40D3-40E6-87FA-2E7ACA492EC5}" type="slidenum">
              <a:rPr lang="en-US"/>
              <a:pPr/>
              <a:t>32</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9861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C9956C61-40D3-40E6-87FA-2E7ACA492EC5}" type="slidenum">
              <a:rPr lang="en-US"/>
              <a:pPr/>
              <a:t>33</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67394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21630A20-EF95-420C-8E5C-2F466B5937E8}" type="slidenum">
              <a:rPr lang="en-US"/>
              <a:pPr/>
              <a:t>34</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4289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21630A20-EF95-420C-8E5C-2F466B5937E8}" type="slidenum">
              <a:rPr lang="en-US"/>
              <a:pPr/>
              <a:t>35</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6769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720F131C-EA25-4D90-9371-8BA53A0A182C}" type="slidenum">
              <a:rPr lang="en-US"/>
              <a:pPr/>
              <a:t>38</a:t>
            </a:fld>
            <a:endParaRPr 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3423180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64764EF0-7ED0-43F7-A395-64A703A81B11}" type="slidenum">
              <a:rPr lang="en-US"/>
              <a:pPr/>
              <a:t>39</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9409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FD38C440-53E5-4905-819F-3182D9E4511A}" type="slidenum">
              <a:rPr lang="en-US"/>
              <a:pPr/>
              <a:t>40</a:t>
            </a:fld>
            <a:endParaRPr lang="en-US"/>
          </a:p>
        </p:txBody>
      </p:sp>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4278738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C2CFB670-A011-45DF-8157-A8012AF76EDE}" type="slidenum">
              <a:rPr lang="en-US"/>
              <a:pPr/>
              <a:t>41</a:t>
            </a:fld>
            <a:endParaRPr lang="en-US"/>
          </a:p>
        </p:txBody>
      </p:sp>
      <p:sp>
        <p:nvSpPr>
          <p:cNvPr id="884738" name="Rectangle 2"/>
          <p:cNvSpPr>
            <a:spLocks noGrp="1" noRot="1" noChangeAspect="1" noChangeArrowheads="1" noTextEdit="1"/>
          </p:cNvSpPr>
          <p:nvPr>
            <p:ph type="sldImg"/>
          </p:nvPr>
        </p:nvSpPr>
        <p:spPr>
          <a:ln/>
        </p:spPr>
      </p:sp>
      <p:sp>
        <p:nvSpPr>
          <p:cNvPr id="88473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6628948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0D08D997-EBFB-4492-9292-90CB4FAE6006}" type="slidenum">
              <a:rPr lang="en-US"/>
              <a:pPr/>
              <a:t>42</a:t>
            </a:fld>
            <a:endParaRPr lang="en-US"/>
          </a:p>
        </p:txBody>
      </p:sp>
      <p:sp>
        <p:nvSpPr>
          <p:cNvPr id="888834" name="Rectangle 2"/>
          <p:cNvSpPr>
            <a:spLocks noGrp="1" noRot="1" noChangeAspect="1" noChangeArrowheads="1" noTextEdit="1"/>
          </p:cNvSpPr>
          <p:nvPr>
            <p:ph type="sldImg"/>
          </p:nvPr>
        </p:nvSpPr>
        <p:spPr>
          <a:ln/>
        </p:spPr>
      </p:sp>
      <p:sp>
        <p:nvSpPr>
          <p:cNvPr id="888835"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433246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124D0FA1-97D6-4E48-AC01-A4EA4F66B2CE}" type="slidenum">
              <a:rPr lang="en-US"/>
              <a:pPr/>
              <a:t>43</a:t>
            </a:fld>
            <a:endParaRPr lang="en-US"/>
          </a:p>
        </p:txBody>
      </p:sp>
      <p:sp>
        <p:nvSpPr>
          <p:cNvPr id="886786" name="Rectangle 2"/>
          <p:cNvSpPr>
            <a:spLocks noGrp="1" noRot="1" noChangeAspect="1" noChangeArrowheads="1" noTextEdit="1"/>
          </p:cNvSpPr>
          <p:nvPr>
            <p:ph type="sldImg"/>
          </p:nvPr>
        </p:nvSpPr>
        <p:spPr>
          <a:ln/>
        </p:spPr>
      </p:sp>
      <p:sp>
        <p:nvSpPr>
          <p:cNvPr id="886787"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76759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48131"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48132" name="Rectangle 2"/>
          <p:cNvSpPr>
            <a:spLocks noGrp="1" noRot="1" noChangeAspect="1" noChangeArrowheads="1" noTextEdit="1"/>
          </p:cNvSpPr>
          <p:nvPr>
            <p:ph type="sldImg"/>
          </p:nvPr>
        </p:nvSpPr>
        <p:spPr>
          <a:xfrm>
            <a:off x="2568575" y="839788"/>
            <a:ext cx="4056063" cy="3041650"/>
          </a:xfrm>
          <a:solidFill>
            <a:srgbClr val="FFFFFF"/>
          </a:solidFill>
          <a:ln/>
        </p:spPr>
      </p:sp>
      <p:sp>
        <p:nvSpPr>
          <p:cNvPr id="48133" name="Rectangle 3"/>
          <p:cNvSpPr>
            <a:spLocks noGrp="1" noChangeArrowheads="1"/>
          </p:cNvSpPr>
          <p:nvPr>
            <p:ph type="body" idx="1"/>
          </p:nvPr>
        </p:nvSpPr>
        <p:spPr>
          <a:xfrm>
            <a:off x="2549525" y="4113213"/>
            <a:ext cx="4075113" cy="4038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pt-BR" dirty="0"/>
          </a:p>
        </p:txBody>
      </p:sp>
      <p:sp>
        <p:nvSpPr>
          <p:cNvPr id="48134" name="Text Box 4"/>
          <p:cNvSpPr txBox="1">
            <a:spLocks noChangeArrowheads="1"/>
          </p:cNvSpPr>
          <p:nvPr/>
        </p:nvSpPr>
        <p:spPr bwMode="auto">
          <a:xfrm>
            <a:off x="458788" y="1211263"/>
            <a:ext cx="1790700" cy="670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494" tIns="54247" rIns="108494" bIns="54247"/>
          <a:lstStyle>
            <a:lvl1pPr defTabSz="919163">
              <a:defRPr sz="2800" b="1">
                <a:solidFill>
                  <a:schemeClr val="tx1"/>
                </a:solidFill>
                <a:latin typeface="Arial" pitchFamily="34" charset="0"/>
              </a:defRPr>
            </a:lvl1pPr>
            <a:lvl2pPr marL="742950" indent="-285750" defTabSz="919163">
              <a:defRPr sz="2800" b="1">
                <a:solidFill>
                  <a:schemeClr val="tx1"/>
                </a:solidFill>
                <a:latin typeface="Arial" pitchFamily="34" charset="0"/>
              </a:defRPr>
            </a:lvl2pPr>
            <a:lvl3pPr marL="1143000" indent="-228600" defTabSz="919163">
              <a:defRPr sz="2800" b="1">
                <a:solidFill>
                  <a:schemeClr val="tx1"/>
                </a:solidFill>
                <a:latin typeface="Arial" pitchFamily="34" charset="0"/>
              </a:defRPr>
            </a:lvl3pPr>
            <a:lvl4pPr marL="1600200" indent="-228600" defTabSz="919163">
              <a:defRPr sz="2800" b="1">
                <a:solidFill>
                  <a:schemeClr val="tx1"/>
                </a:solidFill>
                <a:latin typeface="Arial" pitchFamily="34" charset="0"/>
              </a:defRPr>
            </a:lvl4pPr>
            <a:lvl5pPr marL="2057400" indent="-228600" defTabSz="919163">
              <a:defRPr sz="2800" b="1">
                <a:solidFill>
                  <a:schemeClr val="tx1"/>
                </a:solidFill>
                <a:latin typeface="Arial" pitchFamily="34" charset="0"/>
              </a:defRPr>
            </a:lvl5pPr>
            <a:lvl6pPr marL="2514600" indent="-228600" defTabSz="919163" eaLnBrk="0" fontAlgn="base" hangingPunct="0">
              <a:spcBef>
                <a:spcPct val="0"/>
              </a:spcBef>
              <a:spcAft>
                <a:spcPct val="0"/>
              </a:spcAft>
              <a:defRPr sz="2800" b="1">
                <a:solidFill>
                  <a:schemeClr val="tx1"/>
                </a:solidFill>
                <a:latin typeface="Arial" pitchFamily="34" charset="0"/>
              </a:defRPr>
            </a:lvl6pPr>
            <a:lvl7pPr marL="2971800" indent="-228600" defTabSz="919163" eaLnBrk="0" fontAlgn="base" hangingPunct="0">
              <a:spcBef>
                <a:spcPct val="0"/>
              </a:spcBef>
              <a:spcAft>
                <a:spcPct val="0"/>
              </a:spcAft>
              <a:defRPr sz="2800" b="1">
                <a:solidFill>
                  <a:schemeClr val="tx1"/>
                </a:solidFill>
                <a:latin typeface="Arial" pitchFamily="34" charset="0"/>
              </a:defRPr>
            </a:lvl7pPr>
            <a:lvl8pPr marL="3429000" indent="-228600" defTabSz="919163" eaLnBrk="0" fontAlgn="base" hangingPunct="0">
              <a:spcBef>
                <a:spcPct val="0"/>
              </a:spcBef>
              <a:spcAft>
                <a:spcPct val="0"/>
              </a:spcAft>
              <a:defRPr sz="2800" b="1">
                <a:solidFill>
                  <a:schemeClr val="tx1"/>
                </a:solidFill>
                <a:latin typeface="Arial" pitchFamily="34" charset="0"/>
              </a:defRPr>
            </a:lvl8pPr>
            <a:lvl9pPr marL="3886200" indent="-228600" defTabSz="919163" eaLnBrk="0" fontAlgn="base" hangingPunct="0">
              <a:spcBef>
                <a:spcPct val="0"/>
              </a:spcBef>
              <a:spcAft>
                <a:spcPct val="0"/>
              </a:spcAft>
              <a:defRPr sz="2800" b="1">
                <a:solidFill>
                  <a:schemeClr val="tx1"/>
                </a:solidFill>
                <a:latin typeface="Arial" pitchFamily="34" charset="0"/>
              </a:defRPr>
            </a:lvl9pPr>
          </a:lstStyle>
          <a:p>
            <a:pPr>
              <a:lnSpc>
                <a:spcPct val="87000"/>
              </a:lnSpc>
              <a:spcBef>
                <a:spcPct val="40000"/>
              </a:spcBef>
            </a:pPr>
            <a:r>
              <a:rPr lang="en-US" altLang="pt-BR" sz="1000" b="0" i="1" u="sng">
                <a:latin typeface="ZapfHumnst BT" pitchFamily="34" charset="0"/>
              </a:rPr>
              <a:t>Demonstrate that there are guiding principles for visual modeling.  It is not chaotic activity.</a:t>
            </a:r>
          </a:p>
          <a:p>
            <a:pPr>
              <a:lnSpc>
                <a:spcPct val="87000"/>
              </a:lnSpc>
              <a:spcBef>
                <a:spcPct val="40000"/>
              </a:spcBef>
            </a:pPr>
            <a:r>
              <a:rPr lang="en-US" altLang="pt-BR" sz="1000" b="0">
                <a:latin typeface="ZapfHumnst BT" pitchFamily="34" charset="0"/>
              </a:rPr>
              <a:t>The four modeling principles are described in detail on the next four slides.</a:t>
            </a:r>
          </a:p>
          <a:p>
            <a:pPr>
              <a:lnSpc>
                <a:spcPct val="87000"/>
              </a:lnSpc>
              <a:spcBef>
                <a:spcPct val="40000"/>
              </a:spcBef>
            </a:pPr>
            <a:r>
              <a:rPr lang="en-US" altLang="pt-BR" sz="1000" b="0">
                <a:latin typeface="ZapfHumnst BT" pitchFamily="34" charset="0"/>
              </a:rPr>
              <a:t>See the “UML User Guide” for a more detailed discussion on these four principles.</a:t>
            </a:r>
          </a:p>
        </p:txBody>
      </p:sp>
    </p:spTree>
    <p:extLst>
      <p:ext uri="{BB962C8B-B14F-4D97-AF65-F5344CB8AC3E}">
        <p14:creationId xmlns:p14="http://schemas.microsoft.com/office/powerpoint/2010/main" val="3148608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1FFE7CD2-5EFC-4726-8C88-B9B01D9FFECE}" type="slidenum">
              <a:rPr lang="en-US"/>
              <a:pPr/>
              <a:t>44</a:t>
            </a:fld>
            <a:endParaRPr lang="en-US"/>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4184825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CC8789D8-E7B7-491F-9847-27F99815A8CF}" type="slidenum">
              <a:rPr lang="en-US"/>
              <a:pPr/>
              <a:t>45</a:t>
            </a:fld>
            <a:endParaRPr lang="en-US"/>
          </a:p>
        </p:txBody>
      </p:sp>
      <p:sp>
        <p:nvSpPr>
          <p:cNvPr id="873474" name="Rectangle 2"/>
          <p:cNvSpPr>
            <a:spLocks noGrp="1" noRot="1" noChangeAspect="1"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3216824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CC8789D8-E7B7-491F-9847-27F99815A8CF}" type="slidenum">
              <a:rPr lang="en-US"/>
              <a:pPr/>
              <a:t>48</a:t>
            </a:fld>
            <a:endParaRPr lang="en-US"/>
          </a:p>
        </p:txBody>
      </p:sp>
      <p:sp>
        <p:nvSpPr>
          <p:cNvPr id="873474" name="Rectangle 2"/>
          <p:cNvSpPr>
            <a:spLocks noGrp="1" noRot="1" noChangeAspect="1"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4021383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9ED5EC34-8A56-4A79-9CCC-BFAC667C0A96}" type="slidenum">
              <a:rPr lang="en-US"/>
              <a:pPr/>
              <a:t>49</a:t>
            </a:fld>
            <a:endParaRPr lang="en-US"/>
          </a:p>
        </p:txBody>
      </p:sp>
      <p:sp>
        <p:nvSpPr>
          <p:cNvPr id="979970" name="Rectangle 2"/>
          <p:cNvSpPr>
            <a:spLocks noGrp="1" noRot="1" noChangeAspect="1" noChangeArrowheads="1" noTextEdit="1"/>
          </p:cNvSpPr>
          <p:nvPr>
            <p:ph type="sldImg"/>
          </p:nvPr>
        </p:nvSpPr>
        <p:spPr>
          <a:ln/>
        </p:spPr>
      </p:sp>
      <p:sp>
        <p:nvSpPr>
          <p:cNvPr id="979971"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2221768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BC152489-D420-43F2-994C-F36609E94D55}" type="slidenum">
              <a:rPr lang="en-US"/>
              <a:pPr/>
              <a:t>50</a:t>
            </a:fld>
            <a:endParaRPr lang="en-US"/>
          </a:p>
        </p:txBody>
      </p:sp>
      <p:sp>
        <p:nvSpPr>
          <p:cNvPr id="1007618" name="Rectangle 2"/>
          <p:cNvSpPr>
            <a:spLocks noGrp="1" noRot="1" noChangeAspect="1" noChangeArrowheads="1" noTextEdit="1"/>
          </p:cNvSpPr>
          <p:nvPr>
            <p:ph type="sldImg"/>
          </p:nvPr>
        </p:nvSpPr>
        <p:spPr>
          <a:ln/>
        </p:spPr>
      </p:sp>
      <p:sp>
        <p:nvSpPr>
          <p:cNvPr id="100761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2457485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BBF528E1-246E-48A4-885C-C7140E696FC3}" type="slidenum">
              <a:rPr lang="en-US"/>
              <a:pPr/>
              <a:t>51</a:t>
            </a:fld>
            <a:endParaRPr lang="en-US"/>
          </a:p>
        </p:txBody>
      </p:sp>
      <p:sp>
        <p:nvSpPr>
          <p:cNvPr id="1009666" name="Rectangle 2"/>
          <p:cNvSpPr>
            <a:spLocks noGrp="1" noRot="1" noChangeAspect="1" noChangeArrowheads="1" noTextEdit="1"/>
          </p:cNvSpPr>
          <p:nvPr>
            <p:ph type="sldImg"/>
          </p:nvPr>
        </p:nvSpPr>
        <p:spPr>
          <a:ln/>
        </p:spPr>
      </p:sp>
      <p:sp>
        <p:nvSpPr>
          <p:cNvPr id="1009667"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38754633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3097EEC1-8763-4D67-80B1-F53183767989}" type="slidenum">
              <a:rPr lang="en-US"/>
              <a:pPr/>
              <a:t>52</a:t>
            </a:fld>
            <a:endParaRPr lang="en-US"/>
          </a:p>
        </p:txBody>
      </p:sp>
      <p:sp>
        <p:nvSpPr>
          <p:cNvPr id="1012738" name="Rectangle 2"/>
          <p:cNvSpPr>
            <a:spLocks noGrp="1" noRot="1" noChangeAspect="1" noChangeArrowheads="1" noTextEdit="1"/>
          </p:cNvSpPr>
          <p:nvPr>
            <p:ph type="sldImg"/>
          </p:nvPr>
        </p:nvSpPr>
        <p:spPr>
          <a:ln/>
        </p:spPr>
      </p:sp>
      <p:sp>
        <p:nvSpPr>
          <p:cNvPr id="101273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8022727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AB1C33AC-22A5-407C-B5E8-6A79BA580812}" type="slidenum">
              <a:rPr lang="en-US"/>
              <a:pPr/>
              <a:t>54</a:t>
            </a:fld>
            <a:endParaRPr 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1456214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AB1C33AC-22A5-407C-B5E8-6A79BA580812}" type="slidenum">
              <a:rPr lang="en-US"/>
              <a:pPr/>
              <a:t>55</a:t>
            </a:fld>
            <a:endParaRPr 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37701066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E04D2C30-70C0-4F70-B66D-2BC69AF16C21}" type="slidenum">
              <a:rPr lang="en-US"/>
              <a:pPr/>
              <a:t>56</a:t>
            </a:fld>
            <a:endParaRPr lang="en-US"/>
          </a:p>
        </p:txBody>
      </p:sp>
      <p:sp>
        <p:nvSpPr>
          <p:cNvPr id="1024002" name="Rectangle 2"/>
          <p:cNvSpPr>
            <a:spLocks noGrp="1" noRot="1" noChangeAspect="1" noChangeArrowheads="1" noTextEdit="1"/>
          </p:cNvSpPr>
          <p:nvPr>
            <p:ph type="sldImg"/>
          </p:nvPr>
        </p:nvSpPr>
        <p:spPr>
          <a:ln/>
        </p:spPr>
      </p:sp>
      <p:sp>
        <p:nvSpPr>
          <p:cNvPr id="1024003"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1865717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49155"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49156" name="Rectangle 2"/>
          <p:cNvSpPr>
            <a:spLocks noGrp="1" noRot="1" noChangeAspect="1" noChangeArrowheads="1" noTextEdit="1"/>
          </p:cNvSpPr>
          <p:nvPr>
            <p:ph type="sldImg"/>
          </p:nvPr>
        </p:nvSpPr>
        <p:spPr>
          <a:solidFill>
            <a:srgbClr val="FFFFFF"/>
          </a:solidFill>
          <a:ln/>
        </p:spPr>
      </p:sp>
      <p:sp>
        <p:nvSpPr>
          <p:cNvPr id="4915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p>
        </p:txBody>
      </p:sp>
      <p:sp>
        <p:nvSpPr>
          <p:cNvPr id="49158" name="Text Box 4"/>
          <p:cNvSpPr txBox="1">
            <a:spLocks noChangeArrowheads="1"/>
          </p:cNvSpPr>
          <p:nvPr/>
        </p:nvSpPr>
        <p:spPr bwMode="auto">
          <a:xfrm>
            <a:off x="584200" y="1209675"/>
            <a:ext cx="1905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nSpc>
                <a:spcPct val="87000"/>
              </a:lnSpc>
              <a:spcBef>
                <a:spcPct val="40000"/>
              </a:spcBef>
            </a:pPr>
            <a:r>
              <a:rPr lang="en-US" altLang="pt-BR" sz="1000" b="0">
                <a:latin typeface="ZapfHumnst BT" pitchFamily="34" charset="0"/>
              </a:rPr>
              <a:t>Be sure the students understand objects before you begin this next section.  </a:t>
            </a:r>
          </a:p>
          <a:p>
            <a:pPr>
              <a:lnSpc>
                <a:spcPct val="87000"/>
              </a:lnSpc>
              <a:spcBef>
                <a:spcPct val="40000"/>
              </a:spcBef>
            </a:pPr>
            <a:r>
              <a:rPr lang="en-US" altLang="pt-BR" sz="1000" b="0">
                <a:latin typeface="ZapfHumnst BT" pitchFamily="34" charset="0"/>
              </a:rPr>
              <a:t>You’ve introduced objects first to help students better apply each of these principles.</a:t>
            </a:r>
          </a:p>
        </p:txBody>
      </p:sp>
    </p:spTree>
    <p:extLst>
      <p:ext uri="{BB962C8B-B14F-4D97-AF65-F5344CB8AC3E}">
        <p14:creationId xmlns:p14="http://schemas.microsoft.com/office/powerpoint/2010/main" val="24072043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48F93B72-B1FB-4CC3-A966-09AABC182792}" type="slidenum">
              <a:rPr lang="en-US"/>
              <a:pPr/>
              <a:t>57</a:t>
            </a:fld>
            <a:endParaRPr 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3127216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1AFBD6C7-7B88-406D-AD11-CD27E5532F5F}" type="slidenum">
              <a:rPr lang="en-US"/>
              <a:pPr/>
              <a:t>58</a:t>
            </a:fld>
            <a:endParaRPr lang="en-US"/>
          </a:p>
        </p:txBody>
      </p:sp>
      <p:sp>
        <p:nvSpPr>
          <p:cNvPr id="1026050" name="Rectangle 2"/>
          <p:cNvSpPr>
            <a:spLocks noGrp="1" noRot="1" noChangeAspect="1" noChangeArrowheads="1" noTextEdit="1"/>
          </p:cNvSpPr>
          <p:nvPr>
            <p:ph type="sldImg"/>
          </p:nvPr>
        </p:nvSpPr>
        <p:spPr>
          <a:ln/>
        </p:spPr>
      </p:sp>
      <p:sp>
        <p:nvSpPr>
          <p:cNvPr id="1026051"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15643135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983F2895-E5E3-4C6B-8CFB-92DC779BC875}" type="slidenum">
              <a:rPr lang="en-US"/>
              <a:pPr/>
              <a:t>59</a:t>
            </a:fld>
            <a:endParaRPr lang="en-US"/>
          </a:p>
        </p:txBody>
      </p:sp>
      <p:sp>
        <p:nvSpPr>
          <p:cNvPr id="1028098" name="Rectangle 2"/>
          <p:cNvSpPr>
            <a:spLocks noGrp="1" noRot="1" noChangeAspec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837034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2C619A4A-ED9E-4CE2-A8F0-32C6378D68A5}" type="slidenum">
              <a:rPr lang="en-US"/>
              <a:pPr/>
              <a:t>60</a:t>
            </a:fld>
            <a:endParaRPr 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1132456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32DEDFC8-EC17-4F3D-8460-71C56FC349EE}" type="slidenum">
              <a:rPr lang="en-US"/>
              <a:pPr/>
              <a:t>61</a:t>
            </a:fld>
            <a:endParaRPr lang="en-US"/>
          </a:p>
        </p:txBody>
      </p:sp>
      <p:sp>
        <p:nvSpPr>
          <p:cNvPr id="1038338" name="Rectangle 2"/>
          <p:cNvSpPr>
            <a:spLocks noGrp="1" noRot="1" noChangeAspect="1" noChangeArrowheads="1" noTextEdit="1"/>
          </p:cNvSpPr>
          <p:nvPr>
            <p:ph type="sldImg"/>
          </p:nvPr>
        </p:nvSpPr>
        <p:spPr>
          <a:ln/>
        </p:spPr>
      </p:sp>
      <p:sp>
        <p:nvSpPr>
          <p:cNvPr id="103833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2801590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32DEDFC8-EC17-4F3D-8460-71C56FC349EE}" type="slidenum">
              <a:rPr lang="en-US"/>
              <a:pPr/>
              <a:t>62</a:t>
            </a:fld>
            <a:endParaRPr lang="en-US"/>
          </a:p>
        </p:txBody>
      </p:sp>
      <p:sp>
        <p:nvSpPr>
          <p:cNvPr id="1038338" name="Rectangle 2"/>
          <p:cNvSpPr>
            <a:spLocks noGrp="1" noRot="1" noChangeAspect="1" noChangeArrowheads="1" noTextEdit="1"/>
          </p:cNvSpPr>
          <p:nvPr>
            <p:ph type="sldImg"/>
          </p:nvPr>
        </p:nvSpPr>
        <p:spPr>
          <a:ln/>
        </p:spPr>
      </p:sp>
      <p:sp>
        <p:nvSpPr>
          <p:cNvPr id="103833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1853584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D4B467A4-CBD0-4728-ADEB-ECB98D03EDB1}" type="slidenum">
              <a:rPr lang="en-US"/>
              <a:pPr/>
              <a:t>63</a:t>
            </a:fld>
            <a:endParaRPr lang="en-US"/>
          </a:p>
        </p:txBody>
      </p:sp>
      <p:sp>
        <p:nvSpPr>
          <p:cNvPr id="1049602" name="Rectangle 2"/>
          <p:cNvSpPr>
            <a:spLocks noGrp="1" noRot="1" noChangeAspect="1" noChangeArrowheads="1" noTextEdit="1"/>
          </p:cNvSpPr>
          <p:nvPr>
            <p:ph type="sldImg"/>
          </p:nvPr>
        </p:nvSpPr>
        <p:spPr>
          <a:ln/>
        </p:spPr>
      </p:sp>
      <p:sp>
        <p:nvSpPr>
          <p:cNvPr id="1049603"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42013716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43F88E24-60CD-4083-B96C-E830A5F82C76}" type="slidenum">
              <a:rPr lang="en-US"/>
              <a:pPr/>
              <a:t>64</a:t>
            </a:fld>
            <a:endParaRPr lang="en-US"/>
          </a:p>
        </p:txBody>
      </p:sp>
      <p:sp>
        <p:nvSpPr>
          <p:cNvPr id="1044482" name="Rectangle 2"/>
          <p:cNvSpPr>
            <a:spLocks noGrp="1" noRot="1" noChangeAspect="1" noChangeArrowheads="1" noTextEdit="1"/>
          </p:cNvSpPr>
          <p:nvPr>
            <p:ph type="sldImg"/>
          </p:nvPr>
        </p:nvSpPr>
        <p:spPr>
          <a:ln/>
        </p:spPr>
      </p:sp>
      <p:sp>
        <p:nvSpPr>
          <p:cNvPr id="1044483"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30547462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E0B2D2CD-25AB-4682-A5A9-152A0FCD153C}" type="slidenum">
              <a:rPr lang="en-US"/>
              <a:pPr/>
              <a:t>65</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11931919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BF8E2684-B072-40BC-ACCB-013A66D365A9}" type="slidenum">
              <a:rPr lang="en-US"/>
              <a:pPr/>
              <a:t>67</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0553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F23B1E34-6897-4407-A1AA-13C485C8A421}" type="slidenum">
              <a:rPr lang="en-US"/>
              <a:pPr/>
              <a:t>11</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49677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70659"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70660" name="Rectangle 2"/>
          <p:cNvSpPr>
            <a:spLocks noGrp="1" noRot="1" noChangeAspect="1" noChangeArrowheads="1" noTextEdit="1"/>
          </p:cNvSpPr>
          <p:nvPr>
            <p:ph type="sldImg"/>
          </p:nvPr>
        </p:nvSpPr>
        <p:spPr>
          <a:xfrm>
            <a:off x="2568575" y="836613"/>
            <a:ext cx="4057650" cy="3043237"/>
          </a:xfrm>
          <a:solidFill>
            <a:srgbClr val="FFFFFF"/>
          </a:solidFill>
          <a:ln/>
        </p:spPr>
      </p:sp>
      <p:sp>
        <p:nvSpPr>
          <p:cNvPr id="70661" name="Rectangle 3"/>
          <p:cNvSpPr>
            <a:spLocks noGrp="1" noChangeArrowheads="1"/>
          </p:cNvSpPr>
          <p:nvPr>
            <p:ph type="body" idx="1"/>
          </p:nvPr>
        </p:nvSpPr>
        <p:spPr>
          <a:xfrm>
            <a:off x="2549525" y="4113213"/>
            <a:ext cx="40767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p>
        </p:txBody>
      </p:sp>
      <p:sp>
        <p:nvSpPr>
          <p:cNvPr id="70662" name="Text Box 4"/>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endParaRPr lang="en-US" altLang="pt-BR" sz="1000" b="0">
              <a:latin typeface="ZapfHumnst BT" pitchFamily="34" charset="0"/>
            </a:endParaRPr>
          </a:p>
          <a:p>
            <a:endParaRPr lang="en-US" altLang="pt-BR" sz="1000" b="0">
              <a:latin typeface="ZapfHumnst BT" pitchFamily="34" charset="0"/>
            </a:endParaRPr>
          </a:p>
        </p:txBody>
      </p:sp>
      <p:sp>
        <p:nvSpPr>
          <p:cNvPr id="70663" name="Text Box 5"/>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endParaRPr lang="pt-BR" altLang="pt-BR" sz="1000" b="0">
              <a:latin typeface="ZapfHumnst BT" pitchFamily="34" charset="0"/>
            </a:endParaRPr>
          </a:p>
        </p:txBody>
      </p:sp>
      <p:sp>
        <p:nvSpPr>
          <p:cNvPr id="70664" name="Text Box 6"/>
          <p:cNvSpPr txBox="1">
            <a:spLocks noChangeArrowheads="1"/>
          </p:cNvSpPr>
          <p:nvPr/>
        </p:nvSpPr>
        <p:spPr bwMode="auto">
          <a:xfrm>
            <a:off x="584200" y="1209675"/>
            <a:ext cx="1905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a:latin typeface="ZapfHumnst BT" pitchFamily="34" charset="0"/>
              </a:rPr>
              <a:t>Structural versus non-structural relationships will be discussed in depth in the Class Design module.</a:t>
            </a:r>
          </a:p>
        </p:txBody>
      </p:sp>
    </p:spTree>
    <p:extLst>
      <p:ext uri="{BB962C8B-B14F-4D97-AF65-F5344CB8AC3E}">
        <p14:creationId xmlns:p14="http://schemas.microsoft.com/office/powerpoint/2010/main" val="26749185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71683"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71684" name="Text Box 1026"/>
          <p:cNvSpPr txBox="1">
            <a:spLocks noChangeArrowheads="1"/>
          </p:cNvSpPr>
          <p:nvPr/>
        </p:nvSpPr>
        <p:spPr bwMode="auto">
          <a:xfrm>
            <a:off x="584200" y="1206500"/>
            <a:ext cx="198120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spcBef>
                <a:spcPct val="50000"/>
              </a:spcBef>
            </a:pPr>
            <a:r>
              <a:rPr lang="en-US" altLang="pt-BR" sz="1000" b="0">
                <a:latin typeface="ZapfHumnst BT" pitchFamily="34" charset="0"/>
              </a:rPr>
              <a:t>We discussed subsystems earlier in this module. We will look at interfaces and the realization relationship in more detail in the Identify Design Elements module.</a:t>
            </a:r>
          </a:p>
        </p:txBody>
      </p:sp>
      <p:sp>
        <p:nvSpPr>
          <p:cNvPr id="71685" name="Rectangle 1027"/>
          <p:cNvSpPr>
            <a:spLocks noGrp="1" noRot="1" noChangeAspect="1" noChangeArrowheads="1" noTextEdit="1"/>
          </p:cNvSpPr>
          <p:nvPr>
            <p:ph type="sldImg"/>
          </p:nvPr>
        </p:nvSpPr>
        <p:spPr>
          <a:xfrm>
            <a:off x="2568575" y="836613"/>
            <a:ext cx="4057650" cy="3043237"/>
          </a:xfrm>
          <a:solidFill>
            <a:srgbClr val="FFFFFF"/>
          </a:solidFill>
          <a:ln/>
        </p:spPr>
      </p:sp>
      <p:sp>
        <p:nvSpPr>
          <p:cNvPr id="71686" name="Rectangle 1028"/>
          <p:cNvSpPr>
            <a:spLocks noGrp="1" noChangeArrowheads="1"/>
          </p:cNvSpPr>
          <p:nvPr>
            <p:ph type="body" idx="1"/>
          </p:nvPr>
        </p:nvSpPr>
        <p:spPr>
          <a:xfrm>
            <a:off x="2549525" y="4113213"/>
            <a:ext cx="40767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p>
        </p:txBody>
      </p:sp>
    </p:spTree>
    <p:extLst>
      <p:ext uri="{BB962C8B-B14F-4D97-AF65-F5344CB8AC3E}">
        <p14:creationId xmlns:p14="http://schemas.microsoft.com/office/powerpoint/2010/main" val="10847925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72707"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72708" name="Rectangle 2"/>
          <p:cNvSpPr>
            <a:spLocks noGrp="1" noRot="1" noChangeAspect="1" noChangeArrowheads="1" noTextEdit="1"/>
          </p:cNvSpPr>
          <p:nvPr>
            <p:ph type="sldImg"/>
          </p:nvPr>
        </p:nvSpPr>
        <p:spPr>
          <a:solidFill>
            <a:srgbClr val="FFFFFF"/>
          </a:solidFill>
          <a:ln/>
        </p:spPr>
      </p:sp>
      <p:sp>
        <p:nvSpPr>
          <p:cNvPr id="7270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p>
        </p:txBody>
      </p:sp>
    </p:spTree>
    <p:extLst>
      <p:ext uri="{BB962C8B-B14F-4D97-AF65-F5344CB8AC3E}">
        <p14:creationId xmlns:p14="http://schemas.microsoft.com/office/powerpoint/2010/main" val="37813629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73731"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73732" name="Text Box 2"/>
          <p:cNvSpPr txBox="1">
            <a:spLocks noChangeArrowheads="1"/>
          </p:cNvSpPr>
          <p:nvPr/>
        </p:nvSpPr>
        <p:spPr bwMode="auto">
          <a:xfrm>
            <a:off x="1235075" y="3657600"/>
            <a:ext cx="1889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gn="ctr">
              <a:spcBef>
                <a:spcPct val="50000"/>
              </a:spcBef>
            </a:pPr>
            <a:endParaRPr lang="pt-BR" altLang="pt-BR" sz="1800" b="0"/>
          </a:p>
        </p:txBody>
      </p:sp>
      <p:sp>
        <p:nvSpPr>
          <p:cNvPr id="73733" name="Text Box 3"/>
          <p:cNvSpPr txBox="1">
            <a:spLocks noChangeArrowheads="1"/>
          </p:cNvSpPr>
          <p:nvPr/>
        </p:nvSpPr>
        <p:spPr bwMode="auto">
          <a:xfrm>
            <a:off x="584200" y="1206500"/>
            <a:ext cx="1889125"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spcBef>
                <a:spcPct val="50000"/>
              </a:spcBef>
            </a:pPr>
            <a:r>
              <a:rPr lang="en-US" altLang="pt-BR" sz="1000" b="0">
                <a:latin typeface="ZapfHumnst BT" pitchFamily="34" charset="0"/>
              </a:rPr>
              <a:t>Interfaces are not abstract classes, as abstract classes allow you to provide default behavior for some/all of their methods.  Interfaces provide no default behavior.</a:t>
            </a:r>
          </a:p>
        </p:txBody>
      </p:sp>
      <p:sp>
        <p:nvSpPr>
          <p:cNvPr id="73734" name="Rectangle 4"/>
          <p:cNvSpPr>
            <a:spLocks noGrp="1" noRot="1" noChangeAspect="1" noChangeArrowheads="1" noTextEdit="1"/>
          </p:cNvSpPr>
          <p:nvPr>
            <p:ph type="sldImg"/>
          </p:nvPr>
        </p:nvSpPr>
        <p:spPr>
          <a:xfrm>
            <a:off x="2568575" y="836613"/>
            <a:ext cx="4057650" cy="3043237"/>
          </a:xfrm>
          <a:solidFill>
            <a:srgbClr val="FFFFFF"/>
          </a:solidFill>
          <a:ln/>
        </p:spPr>
      </p:sp>
      <p:sp>
        <p:nvSpPr>
          <p:cNvPr id="73735" name="Rectangle 5"/>
          <p:cNvSpPr>
            <a:spLocks noGrp="1" noChangeArrowheads="1"/>
          </p:cNvSpPr>
          <p:nvPr>
            <p:ph type="body" idx="1"/>
          </p:nvPr>
        </p:nvSpPr>
        <p:spPr>
          <a:xfrm>
            <a:off x="2549525" y="4113213"/>
            <a:ext cx="40767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p>
        </p:txBody>
      </p:sp>
    </p:spTree>
    <p:extLst>
      <p:ext uri="{BB962C8B-B14F-4D97-AF65-F5344CB8AC3E}">
        <p14:creationId xmlns:p14="http://schemas.microsoft.com/office/powerpoint/2010/main" val="23282193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74755"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74756" name="Rectangle 2"/>
          <p:cNvSpPr>
            <a:spLocks noGrp="1" noRot="1" noChangeAspect="1" noChangeArrowheads="1" noTextEdit="1"/>
          </p:cNvSpPr>
          <p:nvPr>
            <p:ph type="sldImg"/>
          </p:nvPr>
        </p:nvSpPr>
        <p:spPr>
          <a:xfrm>
            <a:off x="2568575" y="836613"/>
            <a:ext cx="4057650" cy="3043237"/>
          </a:xfrm>
          <a:solidFill>
            <a:srgbClr val="FFFFFF"/>
          </a:solidFill>
          <a:ln/>
        </p:spPr>
      </p:sp>
      <p:sp>
        <p:nvSpPr>
          <p:cNvPr id="74757" name="Rectangle 3"/>
          <p:cNvSpPr>
            <a:spLocks noGrp="1" noChangeArrowheads="1"/>
          </p:cNvSpPr>
          <p:nvPr>
            <p:ph type="body" idx="1"/>
          </p:nvPr>
        </p:nvSpPr>
        <p:spPr>
          <a:xfrm>
            <a:off x="2549525" y="4113213"/>
            <a:ext cx="40767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p>
        </p:txBody>
      </p:sp>
      <p:sp>
        <p:nvSpPr>
          <p:cNvPr id="74758" name="Text Box 4"/>
          <p:cNvSpPr txBox="1">
            <a:spLocks noChangeArrowheads="1"/>
          </p:cNvSpPr>
          <p:nvPr/>
        </p:nvSpPr>
        <p:spPr bwMode="auto">
          <a:xfrm>
            <a:off x="584200" y="1209675"/>
            <a:ext cx="1981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a:latin typeface="ZapfHumnst BT" pitchFamily="34" charset="0"/>
              </a:rPr>
              <a:t>According to the </a:t>
            </a:r>
            <a:r>
              <a:rPr lang="en-US" altLang="pt-BR" sz="1000" b="0" i="1">
                <a:latin typeface="ZapfHumnst BT" pitchFamily="34" charset="0"/>
              </a:rPr>
              <a:t>UML User Guide,</a:t>
            </a:r>
            <a:r>
              <a:rPr lang="en-US" altLang="pt-BR" sz="1000" b="0">
                <a:latin typeface="ZapfHumnst BT" pitchFamily="34" charset="0"/>
              </a:rPr>
              <a:t> there are two ways to represent a realizes relationship with an interface.  The elided form (“ball”) is useful when you want to expose the seams of the system. However, there is a limitation in that you can’t visualize the operations on the interface.</a:t>
            </a:r>
          </a:p>
          <a:p>
            <a:endParaRPr lang="en-US" altLang="pt-BR" sz="1000" b="0">
              <a:latin typeface="ZapfHumnst BT" pitchFamily="34" charset="0"/>
            </a:endParaRPr>
          </a:p>
          <a:p>
            <a:r>
              <a:rPr lang="en-US" altLang="pt-BR" sz="1000" b="0">
                <a:latin typeface="ZapfHumnst BT" pitchFamily="34" charset="0"/>
              </a:rPr>
              <a:t>The second way, canonical, allows you to visualize the operations on the interface.</a:t>
            </a:r>
          </a:p>
          <a:p>
            <a:pPr>
              <a:spcBef>
                <a:spcPct val="50000"/>
              </a:spcBef>
            </a:pPr>
            <a:r>
              <a:rPr lang="en-US" altLang="pt-BR" sz="1000" b="0">
                <a:latin typeface="ZapfHumnst BT" pitchFamily="34" charset="0"/>
                <a:cs typeface="Times New Roman" pitchFamily="18" charset="0"/>
              </a:rPr>
              <a:t>The implementation dependency from a classifier to an interface is shown by representing the interface with a circle or </a:t>
            </a:r>
            <a:r>
              <a:rPr lang="en-US" altLang="pt-BR" sz="1000" b="0" i="1">
                <a:latin typeface="ZapfHumnst BT" pitchFamily="34" charset="0"/>
                <a:cs typeface="Times New Roman" pitchFamily="18" charset="0"/>
              </a:rPr>
              <a:t>ball</a:t>
            </a:r>
            <a:r>
              <a:rPr lang="en-US" altLang="pt-BR" sz="1000" b="0">
                <a:latin typeface="ZapfHumnst BT" pitchFamily="34" charset="0"/>
                <a:cs typeface="Times New Roman" pitchFamily="18" charset="0"/>
              </a:rPr>
              <a:t>, labeled with the name of the interface and attached by a solid line to the classifier that implements this interface. </a:t>
            </a:r>
          </a:p>
          <a:p>
            <a:endParaRPr lang="en-US" altLang="pt-BR" sz="1000" b="0">
              <a:latin typeface="ZapfHumnst BT" pitchFamily="34" charset="0"/>
            </a:endParaRPr>
          </a:p>
        </p:txBody>
      </p:sp>
    </p:spTree>
    <p:extLst>
      <p:ext uri="{BB962C8B-B14F-4D97-AF65-F5344CB8AC3E}">
        <p14:creationId xmlns:p14="http://schemas.microsoft.com/office/powerpoint/2010/main" val="7549264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75779"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75780" name="Rectangle 2"/>
          <p:cNvSpPr>
            <a:spLocks noGrp="1" noRot="1" noChangeAspect="1" noChangeArrowheads="1" noTextEdit="1"/>
          </p:cNvSpPr>
          <p:nvPr>
            <p:ph type="sldImg"/>
          </p:nvPr>
        </p:nvSpPr>
        <p:spPr>
          <a:xfrm>
            <a:off x="2568575" y="836613"/>
            <a:ext cx="4057650" cy="3043237"/>
          </a:xfrm>
          <a:solidFill>
            <a:srgbClr val="FFFFFF"/>
          </a:solidFill>
          <a:ln/>
        </p:spPr>
      </p:sp>
      <p:sp>
        <p:nvSpPr>
          <p:cNvPr id="75781" name="Rectangle 3"/>
          <p:cNvSpPr>
            <a:spLocks noGrp="1" noChangeArrowheads="1"/>
          </p:cNvSpPr>
          <p:nvPr>
            <p:ph type="body" idx="1"/>
          </p:nvPr>
        </p:nvSpPr>
        <p:spPr>
          <a:xfrm>
            <a:off x="2549525" y="4113213"/>
            <a:ext cx="40767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p>
        </p:txBody>
      </p:sp>
      <p:sp>
        <p:nvSpPr>
          <p:cNvPr id="75782" name="Text Box 4"/>
          <p:cNvSpPr txBox="1">
            <a:spLocks noChangeArrowheads="1"/>
          </p:cNvSpPr>
          <p:nvPr/>
        </p:nvSpPr>
        <p:spPr bwMode="auto">
          <a:xfrm>
            <a:off x="584200" y="1209675"/>
            <a:ext cx="1981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a:latin typeface="ZapfHumnst BT" pitchFamily="34" charset="0"/>
              </a:rPr>
              <a:t>The elided form (“socket”) is useful when you want to expose the seams of the system. However, there is a limitation in that you can’t visualize the operations on the interface.</a:t>
            </a:r>
          </a:p>
          <a:p>
            <a:endParaRPr lang="en-US" altLang="pt-BR" sz="1000" b="0">
              <a:latin typeface="ZapfHumnst BT" pitchFamily="34" charset="0"/>
            </a:endParaRPr>
          </a:p>
          <a:p>
            <a:r>
              <a:rPr lang="en-US" altLang="pt-BR" sz="1000" b="0">
                <a:latin typeface="ZapfHumnst BT" pitchFamily="34" charset="0"/>
              </a:rPr>
              <a:t>The second way, canonical, allows you to visualize the operations on the interface.</a:t>
            </a:r>
          </a:p>
          <a:p>
            <a:pPr>
              <a:spcBef>
                <a:spcPct val="50000"/>
              </a:spcBef>
            </a:pPr>
            <a:r>
              <a:rPr lang="en-US" altLang="pt-BR" sz="1000" b="0">
                <a:latin typeface="ZapfHumnst BT" pitchFamily="34" charset="0"/>
                <a:cs typeface="Times New Roman" pitchFamily="18" charset="0"/>
              </a:rPr>
              <a:t>The usage dependency from a classifier to an interface is shown by representing the interface with a half-circle or </a:t>
            </a:r>
            <a:r>
              <a:rPr lang="en-US" altLang="pt-BR" sz="1000" b="0" i="1">
                <a:latin typeface="ZapfHumnst BT" pitchFamily="34" charset="0"/>
                <a:cs typeface="Times New Roman" pitchFamily="18" charset="0"/>
              </a:rPr>
              <a:t>socket</a:t>
            </a:r>
            <a:r>
              <a:rPr lang="en-US" altLang="pt-BR" sz="1000" b="0">
                <a:latin typeface="ZapfHumnst BT" pitchFamily="34" charset="0"/>
                <a:cs typeface="Times New Roman" pitchFamily="18" charset="0"/>
              </a:rPr>
              <a:t>, labeled with the name of the interface and attached by a solid line to the classifier that implements this interface. </a:t>
            </a:r>
          </a:p>
          <a:p>
            <a:endParaRPr lang="en-US" altLang="pt-BR" sz="1000" b="0">
              <a:latin typeface="ZapfHumnst BT" pitchFamily="34" charset="0"/>
            </a:endParaRPr>
          </a:p>
        </p:txBody>
      </p:sp>
    </p:spTree>
    <p:extLst>
      <p:ext uri="{BB962C8B-B14F-4D97-AF65-F5344CB8AC3E}">
        <p14:creationId xmlns:p14="http://schemas.microsoft.com/office/powerpoint/2010/main" val="11433405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76803"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76804" name="Rectangle 2"/>
          <p:cNvSpPr>
            <a:spLocks noGrp="1" noRot="1" noChangeAspect="1" noChangeArrowheads="1" noTextEdit="1"/>
          </p:cNvSpPr>
          <p:nvPr>
            <p:ph type="sldImg"/>
          </p:nvPr>
        </p:nvSpPr>
        <p:spPr>
          <a:xfrm>
            <a:off x="2568575" y="836613"/>
            <a:ext cx="4057650" cy="3043237"/>
          </a:xfrm>
          <a:solidFill>
            <a:srgbClr val="FFFFFF"/>
          </a:solidFill>
          <a:ln/>
        </p:spPr>
      </p:sp>
      <p:sp>
        <p:nvSpPr>
          <p:cNvPr id="76805" name="Text Box 4"/>
          <p:cNvSpPr txBox="1">
            <a:spLocks noChangeArrowheads="1"/>
          </p:cNvSpPr>
          <p:nvPr/>
        </p:nvSpPr>
        <p:spPr bwMode="auto">
          <a:xfrm>
            <a:off x="374650" y="1209675"/>
            <a:ext cx="1981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endParaRPr lang="pt-BR" altLang="pt-BR" sz="1000" b="0">
              <a:latin typeface="ZapfHumnst BT" pitchFamily="34" charset="0"/>
            </a:endParaRPr>
          </a:p>
        </p:txBody>
      </p:sp>
    </p:spTree>
    <p:extLst>
      <p:ext uri="{BB962C8B-B14F-4D97-AF65-F5344CB8AC3E}">
        <p14:creationId xmlns:p14="http://schemas.microsoft.com/office/powerpoint/2010/main" val="13730391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82947"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82948" name="Rectangle 2"/>
          <p:cNvSpPr>
            <a:spLocks noGrp="1" noRot="1" noChangeAspect="1" noChangeArrowheads="1" noTextEdit="1"/>
          </p:cNvSpPr>
          <p:nvPr>
            <p:ph type="sldImg"/>
          </p:nvPr>
        </p:nvSpPr>
        <p:spPr>
          <a:xfrm>
            <a:off x="2568575" y="836613"/>
            <a:ext cx="4057650" cy="3043237"/>
          </a:xfrm>
          <a:solidFill>
            <a:srgbClr val="FFFFFF"/>
          </a:solidFill>
          <a:ln/>
        </p:spPr>
      </p:sp>
    </p:spTree>
    <p:extLst>
      <p:ext uri="{BB962C8B-B14F-4D97-AF65-F5344CB8AC3E}">
        <p14:creationId xmlns:p14="http://schemas.microsoft.com/office/powerpoint/2010/main" val="243016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xfrm>
            <a:off x="3986920" y="8725101"/>
            <a:ext cx="3050528" cy="458656"/>
          </a:xfrm>
          <a:prstGeom prst="rect">
            <a:avLst/>
          </a:prstGeom>
          <a:ln>
            <a:miter lim="800000"/>
            <a:headEnd/>
            <a:tailEnd/>
          </a:ln>
        </p:spPr>
        <p:txBody>
          <a:bodyPr wrap="square" lIns="87691" tIns="43845" rIns="87691" bIns="43845" numCol="1" anchorCtr="0" compatLnSpc="1">
            <a:prstTxWarp prst="textNoShape">
              <a:avLst/>
            </a:prstTxWarp>
          </a:bodyPr>
          <a:lstStyle/>
          <a:p>
            <a:pPr fontAlgn="base">
              <a:spcBef>
                <a:spcPct val="0"/>
              </a:spcBef>
              <a:spcAft>
                <a:spcPct val="0"/>
              </a:spcAft>
              <a:defRPr/>
            </a:pPr>
            <a:fld id="{3DCB48EB-093F-4767-868B-9E2CD9DCB6CE}" type="slidenum">
              <a:rPr lang="en-US" smtClean="0"/>
              <a:pPr fontAlgn="base">
                <a:spcBef>
                  <a:spcPct val="0"/>
                </a:spcBef>
                <a:spcAft>
                  <a:spcPct val="0"/>
                </a:spcAft>
                <a:defRPr/>
              </a:pPr>
              <a:t>12</a:t>
            </a:fld>
            <a:endParaRPr lang="en-US" smtClean="0"/>
          </a:p>
        </p:txBody>
      </p:sp>
    </p:spTree>
    <p:extLst>
      <p:ext uri="{BB962C8B-B14F-4D97-AF65-F5344CB8AC3E}">
        <p14:creationId xmlns:p14="http://schemas.microsoft.com/office/powerpoint/2010/main" val="3094801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52227"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52228" name="Rectangle 2"/>
          <p:cNvSpPr>
            <a:spLocks noGrp="1" noRot="1" noChangeAspect="1" noChangeArrowheads="1" noTextEdit="1"/>
          </p:cNvSpPr>
          <p:nvPr>
            <p:ph type="sldImg"/>
          </p:nvPr>
        </p:nvSpPr>
        <p:spPr>
          <a:solidFill>
            <a:srgbClr val="FFFFFF"/>
          </a:solidFill>
          <a:ln/>
        </p:spPr>
      </p:sp>
      <p:sp>
        <p:nvSpPr>
          <p:cNvPr id="5222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p>
        </p:txBody>
      </p:sp>
      <p:sp>
        <p:nvSpPr>
          <p:cNvPr id="52230" name="Text Box 4"/>
          <p:cNvSpPr txBox="1">
            <a:spLocks noChangeArrowheads="1"/>
          </p:cNvSpPr>
          <p:nvPr/>
        </p:nvSpPr>
        <p:spPr bwMode="auto">
          <a:xfrm>
            <a:off x="584200" y="1206500"/>
            <a:ext cx="1905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nSpc>
                <a:spcPct val="87000"/>
              </a:lnSpc>
              <a:spcBef>
                <a:spcPct val="40000"/>
              </a:spcBef>
            </a:pPr>
            <a:r>
              <a:rPr lang="en-US" altLang="pt-BR" sz="1000" b="0">
                <a:latin typeface="ZapfHumnst BT" pitchFamily="34" charset="0"/>
              </a:rPr>
              <a:t>A car is an example of modularity. It is made of up of a body, chassis, engine, wheels, and so on.</a:t>
            </a:r>
          </a:p>
        </p:txBody>
      </p:sp>
    </p:spTree>
    <p:extLst>
      <p:ext uri="{BB962C8B-B14F-4D97-AF65-F5344CB8AC3E}">
        <p14:creationId xmlns:p14="http://schemas.microsoft.com/office/powerpoint/2010/main" val="4214254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b="0" smtClean="0">
                <a:latin typeface="Arial Narrow" pitchFamily="34" charset="0"/>
              </a:rPr>
              <a:t>Mastering OOAD w/ UML 2.0 – Instructor Notes</a:t>
            </a:r>
          </a:p>
        </p:txBody>
      </p:sp>
      <p:sp>
        <p:nvSpPr>
          <p:cNvPr id="53251" name="Rectangle 15"/>
          <p:cNvSpPr>
            <a:spLocks noGrp="1" noChangeArrowheads="1"/>
          </p:cNvSpPr>
          <p:nvPr>
            <p:ph type="ftr" sz="quarter" idx="4"/>
          </p:nvPr>
        </p:nvSpPr>
        <p:spPr>
          <a:noFill/>
        </p:spPr>
        <p:txBody>
          <a:bodyPr/>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r>
              <a:rPr lang="en-US" altLang="pt-BR" sz="1000" b="0" smtClean="0"/>
              <a:t>Module 2 - Concepts of Object Orientation</a:t>
            </a:r>
            <a:endParaRPr lang="en-US" altLang="pt-BR" sz="1000" b="0" smtClean="0">
              <a:latin typeface="ZapfHumnst BT" pitchFamily="34" charset="0"/>
            </a:endParaRPr>
          </a:p>
        </p:txBody>
      </p:sp>
      <p:sp>
        <p:nvSpPr>
          <p:cNvPr id="53252" name="Rectangle 2"/>
          <p:cNvSpPr>
            <a:spLocks noGrp="1" noRot="1" noChangeAspect="1" noChangeArrowheads="1" noTextEdit="1"/>
          </p:cNvSpPr>
          <p:nvPr>
            <p:ph type="sldImg"/>
          </p:nvPr>
        </p:nvSpPr>
        <p:spPr>
          <a:solidFill>
            <a:srgbClr val="FFFFFF"/>
          </a:solidFill>
          <a:ln/>
        </p:spPr>
      </p:sp>
      <p:sp>
        <p:nvSpPr>
          <p:cNvPr id="53253"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pt-BR" dirty="0"/>
          </a:p>
        </p:txBody>
      </p:sp>
      <p:sp>
        <p:nvSpPr>
          <p:cNvPr id="53254" name="Text Box 4"/>
          <p:cNvSpPr txBox="1">
            <a:spLocks noChangeArrowheads="1"/>
          </p:cNvSpPr>
          <p:nvPr/>
        </p:nvSpPr>
        <p:spPr bwMode="auto">
          <a:xfrm>
            <a:off x="584200" y="1206500"/>
            <a:ext cx="1905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a:defRPr sz="2800" b="1">
                <a:solidFill>
                  <a:schemeClr val="tx1"/>
                </a:solidFill>
                <a:latin typeface="Arial" pitchFamily="34" charset="0"/>
              </a:defRPr>
            </a:lvl1pPr>
            <a:lvl2pPr marL="742950" indent="-285750">
              <a:defRPr sz="2800" b="1">
                <a:solidFill>
                  <a:schemeClr val="tx1"/>
                </a:solidFill>
                <a:latin typeface="Arial" pitchFamily="34" charset="0"/>
              </a:defRPr>
            </a:lvl2pPr>
            <a:lvl3pPr marL="1143000" indent="-228600">
              <a:defRPr sz="2800" b="1">
                <a:solidFill>
                  <a:schemeClr val="tx1"/>
                </a:solidFill>
                <a:latin typeface="Arial" pitchFamily="34" charset="0"/>
              </a:defRPr>
            </a:lvl3pPr>
            <a:lvl4pPr marL="1600200" indent="-228600">
              <a:defRPr sz="2800" b="1">
                <a:solidFill>
                  <a:schemeClr val="tx1"/>
                </a:solidFill>
                <a:latin typeface="Arial" pitchFamily="34" charset="0"/>
              </a:defRPr>
            </a:lvl4pPr>
            <a:lvl5pPr marL="2057400" indent="-228600">
              <a:defRPr sz="2800" b="1">
                <a:solidFill>
                  <a:schemeClr val="tx1"/>
                </a:solidFill>
                <a:latin typeface="Arial" pitchFamily="34" charset="0"/>
              </a:defRPr>
            </a:lvl5pPr>
            <a:lvl6pPr marL="2514600" indent="-228600" eaLnBrk="0" fontAlgn="base" hangingPunct="0">
              <a:spcBef>
                <a:spcPct val="0"/>
              </a:spcBef>
              <a:spcAft>
                <a:spcPct val="0"/>
              </a:spcAft>
              <a:defRPr sz="2800" b="1">
                <a:solidFill>
                  <a:schemeClr val="tx1"/>
                </a:solidFill>
                <a:latin typeface="Arial" pitchFamily="34" charset="0"/>
              </a:defRPr>
            </a:lvl6pPr>
            <a:lvl7pPr marL="2971800" indent="-228600" eaLnBrk="0" fontAlgn="base" hangingPunct="0">
              <a:spcBef>
                <a:spcPct val="0"/>
              </a:spcBef>
              <a:spcAft>
                <a:spcPct val="0"/>
              </a:spcAft>
              <a:defRPr sz="2800" b="1">
                <a:solidFill>
                  <a:schemeClr val="tx1"/>
                </a:solidFill>
                <a:latin typeface="Arial" pitchFamily="34" charset="0"/>
              </a:defRPr>
            </a:lvl7pPr>
            <a:lvl8pPr marL="3429000" indent="-228600" eaLnBrk="0" fontAlgn="base" hangingPunct="0">
              <a:spcBef>
                <a:spcPct val="0"/>
              </a:spcBef>
              <a:spcAft>
                <a:spcPct val="0"/>
              </a:spcAft>
              <a:defRPr sz="2800" b="1">
                <a:solidFill>
                  <a:schemeClr val="tx1"/>
                </a:solidFill>
                <a:latin typeface="Arial" pitchFamily="34" charset="0"/>
              </a:defRPr>
            </a:lvl8pPr>
            <a:lvl9pPr marL="3886200" indent="-228600" eaLnBrk="0" fontAlgn="base" hangingPunct="0">
              <a:spcBef>
                <a:spcPct val="0"/>
              </a:spcBef>
              <a:spcAft>
                <a:spcPct val="0"/>
              </a:spcAft>
              <a:defRPr sz="2800" b="1">
                <a:solidFill>
                  <a:schemeClr val="tx1"/>
                </a:solidFill>
                <a:latin typeface="Arial" pitchFamily="34" charset="0"/>
              </a:defRPr>
            </a:lvl9pPr>
          </a:lstStyle>
          <a:p>
            <a:pPr>
              <a:lnSpc>
                <a:spcPct val="87000"/>
              </a:lnSpc>
              <a:spcBef>
                <a:spcPct val="40000"/>
              </a:spcBef>
            </a:pPr>
            <a:r>
              <a:rPr lang="en-US" altLang="pt-BR" sz="1000" b="0">
                <a:latin typeface="ZapfHumnst BT" pitchFamily="34" charset="0"/>
              </a:rPr>
              <a:t>Hierarchy is a taxonomic organization. The use of hierarchy makes it easy to recognize similarities and differences.</a:t>
            </a:r>
          </a:p>
        </p:txBody>
      </p:sp>
    </p:spTree>
    <p:extLst>
      <p:ext uri="{BB962C8B-B14F-4D97-AF65-F5344CB8AC3E}">
        <p14:creationId xmlns:p14="http://schemas.microsoft.com/office/powerpoint/2010/main" val="281409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86920" y="8725101"/>
            <a:ext cx="3050528" cy="458656"/>
          </a:xfrm>
          <a:prstGeom prst="rect">
            <a:avLst/>
          </a:prstGeom>
          <a:ln/>
        </p:spPr>
        <p:txBody>
          <a:bodyPr lIns="87691" tIns="43845" rIns="87691" bIns="43845"/>
          <a:lstStyle/>
          <a:p>
            <a:fld id="{E8F5ADE1-52C0-4E11-9CDA-82608C879C95}" type="slidenum">
              <a:rPr lang="en-US"/>
              <a:pPr/>
              <a:t>17</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3183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_ti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714348" y="1500174"/>
            <a:ext cx="7815290" cy="798509"/>
          </a:xfrm>
          <a:prstGeom prst="rect">
            <a:avLst/>
          </a:prstGeom>
        </p:spPr>
        <p:txBody>
          <a:bodyPr/>
          <a:lstStyle>
            <a:lvl1pPr>
              <a:defRPr sz="4200" b="1" baseline="0">
                <a:solidFill>
                  <a:schemeClr val="tx2">
                    <a:lumMod val="75000"/>
                  </a:schemeClr>
                </a:solidFill>
              </a:defRPr>
            </a:lvl1pPr>
          </a:lstStyle>
          <a:p>
            <a:r>
              <a:rPr lang="pt-BR" dirty="0" smtClean="0"/>
              <a:t>Título</a:t>
            </a:r>
            <a:endParaRPr lang="pt-BR" dirty="0"/>
          </a:p>
        </p:txBody>
      </p:sp>
      <p:sp>
        <p:nvSpPr>
          <p:cNvPr id="9" name="Espaço Reservado para Texto 8"/>
          <p:cNvSpPr>
            <a:spLocks noGrp="1"/>
          </p:cNvSpPr>
          <p:nvPr>
            <p:ph type="body" sz="quarter" idx="10" hasCustomPrompt="1"/>
          </p:nvPr>
        </p:nvSpPr>
        <p:spPr>
          <a:xfrm>
            <a:off x="714349" y="2500306"/>
            <a:ext cx="7786742" cy="3143272"/>
          </a:xfrm>
          <a:prstGeom prst="rect">
            <a:avLst/>
          </a:prstGeom>
        </p:spPr>
        <p:txBody>
          <a:bodyPr/>
          <a:lstStyle>
            <a:lvl1pPr algn="ctr">
              <a:buNone/>
              <a:defRPr sz="4000">
                <a:solidFill>
                  <a:schemeClr val="tx2">
                    <a:lumMod val="75000"/>
                  </a:schemeClr>
                </a:solidFill>
                <a:latin typeface="Verdana" pitchFamily="34" charset="0"/>
                <a:ea typeface="Verdana" pitchFamily="34" charset="0"/>
                <a:cs typeface="Verdana" pitchFamily="34" charset="0"/>
              </a:defRPr>
            </a:lvl1pPr>
          </a:lstStyle>
          <a:p>
            <a:pPr lvl="0"/>
            <a:r>
              <a:rPr lang="pt-BR" dirty="0" smtClean="0"/>
              <a:t>Conteúdo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Tree>
    <p:extLst>
      <p:ext uri="{BB962C8B-B14F-4D97-AF65-F5344CB8AC3E}">
        <p14:creationId xmlns:p14="http://schemas.microsoft.com/office/powerpoint/2010/main" val="380811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302807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1071538" y="1714488"/>
            <a:ext cx="7429552" cy="1214446"/>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a:t>
            </a:r>
            <a:endParaRPr lang="pt-BR" dirty="0"/>
          </a:p>
        </p:txBody>
      </p:sp>
      <p:sp>
        <p:nvSpPr>
          <p:cNvPr id="9" name="Espaço Reservado para Texto 5"/>
          <p:cNvSpPr>
            <a:spLocks noGrp="1"/>
          </p:cNvSpPr>
          <p:nvPr>
            <p:ph type="body" sz="quarter" idx="11" hasCustomPrompt="1"/>
          </p:nvPr>
        </p:nvSpPr>
        <p:spPr>
          <a:xfrm>
            <a:off x="1071538" y="3000372"/>
            <a:ext cx="7429552" cy="1071570"/>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Disciplina:</a:t>
            </a:r>
            <a:endParaRPr lang="pt-BR" dirty="0"/>
          </a:p>
        </p:txBody>
      </p:sp>
      <p:sp>
        <p:nvSpPr>
          <p:cNvPr id="10" name="Espaço Reservado para Texto 5"/>
          <p:cNvSpPr>
            <a:spLocks noGrp="1"/>
          </p:cNvSpPr>
          <p:nvPr>
            <p:ph type="body" sz="quarter" idx="12" hasCustomPrompt="1"/>
          </p:nvPr>
        </p:nvSpPr>
        <p:spPr>
          <a:xfrm>
            <a:off x="1071538" y="4143380"/>
            <a:ext cx="7429552" cy="1285884"/>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a:t>
            </a:r>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285720" y="5572140"/>
            <a:ext cx="5000634" cy="35717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a:t>
            </a:r>
            <a:endParaRPr lang="pt-BR" dirty="0"/>
          </a:p>
        </p:txBody>
      </p:sp>
      <p:sp>
        <p:nvSpPr>
          <p:cNvPr id="9" name="Espaço Reservado para Texto 5"/>
          <p:cNvSpPr>
            <a:spLocks noGrp="1"/>
          </p:cNvSpPr>
          <p:nvPr>
            <p:ph type="body" sz="quarter" idx="11" hasCustomPrompt="1"/>
          </p:nvPr>
        </p:nvSpPr>
        <p:spPr>
          <a:xfrm>
            <a:off x="285720" y="5929330"/>
            <a:ext cx="5000660" cy="357190"/>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Disciplina:</a:t>
            </a:r>
            <a:endParaRPr lang="pt-BR" dirty="0"/>
          </a:p>
        </p:txBody>
      </p:sp>
      <p:sp>
        <p:nvSpPr>
          <p:cNvPr id="10" name="Espaço Reservado para Texto 5"/>
          <p:cNvSpPr>
            <a:spLocks noGrp="1"/>
          </p:cNvSpPr>
          <p:nvPr>
            <p:ph type="body" sz="quarter" idx="12" hasCustomPrompt="1"/>
          </p:nvPr>
        </p:nvSpPr>
        <p:spPr>
          <a:xfrm>
            <a:off x="285720" y="6286520"/>
            <a:ext cx="5000660" cy="42862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a:t>
            </a:r>
            <a:endParaRPr lang="pt-BR" dirty="0"/>
          </a:p>
        </p:txBody>
      </p:sp>
      <p:sp>
        <p:nvSpPr>
          <p:cNvPr id="5" name="CaixaDeTexto 4"/>
          <p:cNvSpPr txBox="1"/>
          <p:nvPr/>
        </p:nvSpPr>
        <p:spPr>
          <a:xfrm>
            <a:off x="5929322" y="6357958"/>
            <a:ext cx="1285884" cy="307777"/>
          </a:xfrm>
          <a:prstGeom prst="rect">
            <a:avLst/>
          </a:prstGeom>
          <a:noFill/>
        </p:spPr>
        <p:txBody>
          <a:bodyPr wrap="square" rtlCol="0">
            <a:spAutoFit/>
          </a:bodyPr>
          <a:lstStyle/>
          <a:p>
            <a:r>
              <a:rPr lang="pt-BR" sz="1400" b="1" dirty="0" smtClean="0">
                <a:solidFill>
                  <a:schemeClr val="tx2">
                    <a:lumMod val="60000"/>
                    <a:lumOff val="40000"/>
                  </a:schemeClr>
                </a:solidFill>
                <a:latin typeface="Verdana" pitchFamily="34" charset="0"/>
                <a:ea typeface="Verdana" pitchFamily="34" charset="0"/>
                <a:cs typeface="Verdana" pitchFamily="34" charset="0"/>
              </a:rPr>
              <a:t>Slide</a:t>
            </a:r>
            <a:r>
              <a:rPr lang="pt-BR" sz="1400" b="1" baseline="0" dirty="0" smtClean="0">
                <a:solidFill>
                  <a:schemeClr val="tx2">
                    <a:lumMod val="60000"/>
                    <a:lumOff val="40000"/>
                  </a:schemeClr>
                </a:solidFill>
                <a:latin typeface="Verdana" pitchFamily="34" charset="0"/>
                <a:ea typeface="Verdana" pitchFamily="34" charset="0"/>
                <a:cs typeface="Verdana" pitchFamily="34" charset="0"/>
              </a:rPr>
              <a:t> </a:t>
            </a:r>
            <a:fld id="{A5ADF039-53B1-4658-9CD2-00DE97FC5093}" type="slidenum">
              <a:rPr lang="pt-BR" sz="1400" b="1" smtClean="0">
                <a:solidFill>
                  <a:schemeClr val="tx2">
                    <a:lumMod val="60000"/>
                    <a:lumOff val="40000"/>
                  </a:schemeClr>
                </a:solidFill>
                <a:latin typeface="Verdana" pitchFamily="34" charset="0"/>
                <a:ea typeface="Verdana" pitchFamily="34" charset="0"/>
                <a:cs typeface="Verdana" pitchFamily="34" charset="0"/>
              </a:rPr>
              <a:pPr/>
              <a:t>‹nº›</a:t>
            </a:fld>
            <a:endParaRPr lang="pt-BR" sz="1400" b="1" dirty="0">
              <a:solidFill>
                <a:schemeClr val="tx2">
                  <a:lumMod val="60000"/>
                  <a:lumOff val="40000"/>
                </a:schemeClr>
              </a:solidFill>
              <a:latin typeface="Verdana" pitchFamily="34" charset="0"/>
              <a:ea typeface="Verdana" pitchFamily="34" charset="0"/>
              <a:cs typeface="Verdan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lide_branco">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lide_final">
    <p:spTree>
      <p:nvGrpSpPr>
        <p:cNvPr id="1" name=""/>
        <p:cNvGrpSpPr/>
        <p:nvPr/>
      </p:nvGrpSpPr>
      <p:grpSpPr>
        <a:xfrm>
          <a:off x="0" y="0"/>
          <a:ext cx="0" cy="0"/>
          <a:chOff x="0" y="0"/>
          <a:chExt cx="0" cy="0"/>
        </a:xfrm>
      </p:grpSpPr>
      <p:sp>
        <p:nvSpPr>
          <p:cNvPr id="2" name="Retângulo 1"/>
          <p:cNvSpPr/>
          <p:nvPr/>
        </p:nvSpPr>
        <p:spPr>
          <a:xfrm>
            <a:off x="0" y="0"/>
            <a:ext cx="9144000" cy="6858000"/>
          </a:xfrm>
          <a:prstGeom prst="rect">
            <a:avLst/>
          </a:prstGeom>
          <a:gradFill flip="none" rotWithShape="1">
            <a:gsLst>
              <a:gs pos="0">
                <a:schemeClr val="tx2">
                  <a:lumMod val="75000"/>
                </a:schemeClr>
              </a:gs>
              <a:gs pos="100000">
                <a:schemeClr val="tx2">
                  <a:lumMod val="60000"/>
                  <a:lumOff val="4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descr="Faculdade-Impacta-Tecnologia.png"/>
          <p:cNvPicPr>
            <a:picLocks noChangeAspect="1"/>
          </p:cNvPicPr>
          <p:nvPr/>
        </p:nvPicPr>
        <p:blipFill>
          <a:blip r:embed="rId2" cstate="print"/>
          <a:stretch>
            <a:fillRect/>
          </a:stretch>
        </p:blipFill>
        <p:spPr>
          <a:xfrm>
            <a:off x="3143240" y="1643050"/>
            <a:ext cx="2971800" cy="2971800"/>
          </a:xfrm>
          <a:prstGeom prst="rect">
            <a:avLst/>
          </a:prstGeom>
        </p:spPr>
      </p:pic>
      <p:cxnSp>
        <p:nvCxnSpPr>
          <p:cNvPr id="4" name="Conector reto 3"/>
          <p:cNvCxnSpPr/>
          <p:nvPr/>
        </p:nvCxnSpPr>
        <p:spPr>
          <a:xfrm>
            <a:off x="1214414" y="4572008"/>
            <a:ext cx="6929486" cy="1588"/>
          </a:xfrm>
          <a:prstGeom prst="line">
            <a:avLst/>
          </a:prstGeom>
          <a:ln>
            <a:gradFill>
              <a:gsLst>
                <a:gs pos="0">
                  <a:srgbClr val="0070C0"/>
                </a:gs>
                <a:gs pos="50000">
                  <a:schemeClr val="accent1">
                    <a:tint val="44500"/>
                    <a:satMod val="160000"/>
                  </a:schemeClr>
                </a:gs>
                <a:gs pos="100000">
                  <a:srgbClr val="0070C0"/>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4" name="Retângulo de cantos arredondados 3"/>
          <p:cNvSpPr/>
          <p:nvPr/>
        </p:nvSpPr>
        <p:spPr>
          <a:xfrm>
            <a:off x="0" y="1052736"/>
            <a:ext cx="9144000" cy="7200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166688" y="260350"/>
            <a:ext cx="8797925" cy="936402"/>
          </a:xfrm>
          <a:prstGeom prst="rect">
            <a:avLst/>
          </a:prstGeom>
        </p:spPr>
        <p:txBody>
          <a:bodyPr anchor="b"/>
          <a:lstStyle>
            <a:lvl1pPr algn="r">
              <a:defRPr sz="2800"/>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179388" y="1270348"/>
            <a:ext cx="8785225" cy="5397871"/>
          </a:xfrm>
          <a:prstGeom prst="rect">
            <a:avLst/>
          </a:prstGeom>
        </p:spPr>
        <p:txBody>
          <a:bodyPr/>
          <a:lstStyle>
            <a:lvl1pPr>
              <a:defRPr sz="2400"/>
            </a:lvl1pPr>
            <a:lvl2pPr>
              <a:defRPr sz="2000"/>
            </a:lvl2pPr>
            <a:lvl3pPr>
              <a:defRPr sz="1800"/>
            </a:lvl3pPr>
            <a:lvl4pPr>
              <a:defRPr sz="1600"/>
            </a:lvl4pPr>
            <a:lvl5pPr>
              <a:defRPr sz="1600"/>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cxnSp>
        <p:nvCxnSpPr>
          <p:cNvPr id="5" name="Conector reto 4"/>
          <p:cNvCxnSpPr/>
          <p:nvPr/>
        </p:nvCxnSpPr>
        <p:spPr>
          <a:xfrm>
            <a:off x="0" y="1196752"/>
            <a:ext cx="6858016" cy="1588"/>
          </a:xfrm>
          <a:prstGeom prst="line">
            <a:avLst/>
          </a:prstGeom>
          <a:ln>
            <a:gradFill>
              <a:gsLst>
                <a:gs pos="0">
                  <a:srgbClr val="5E9EFF"/>
                </a:gs>
                <a:gs pos="39999">
                  <a:srgbClr val="85C2FF"/>
                </a:gs>
                <a:gs pos="70000">
                  <a:srgbClr val="C4D6EB"/>
                </a:gs>
                <a:gs pos="100000">
                  <a:srgbClr val="FFEBFA"/>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66688" y="246062"/>
            <a:ext cx="8797925" cy="950690"/>
          </a:xfrm>
          <a:prstGeom prst="rect">
            <a:avLst/>
          </a:prstGeom>
        </p:spPr>
        <p:txBody>
          <a:bodyPr anchor="b"/>
          <a:lstStyle>
            <a:lvl1pPr algn="r">
              <a:defRPr sz="2800"/>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179388" y="1268760"/>
            <a:ext cx="8785225" cy="5400600"/>
          </a:xfrm>
          <a:prstGeom prst="rect">
            <a:avLst/>
          </a:prstGeom>
        </p:spPr>
        <p:txBody>
          <a:bodyPr/>
          <a:lstStyle>
            <a:lvl1pPr>
              <a:defRPr sz="2400"/>
            </a:lvl1pPr>
            <a:lvl2pPr>
              <a:defRPr sz="2000"/>
            </a:lvl2pPr>
            <a:lvl3pPr>
              <a:defRPr sz="1800"/>
            </a:lvl3pPr>
            <a:lvl4pPr>
              <a:defRPr sz="1600"/>
            </a:lvl4pPr>
            <a:lvl5pPr>
              <a:defRPr sz="1600"/>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omente título">
    <p:spTree>
      <p:nvGrpSpPr>
        <p:cNvPr id="1" name=""/>
        <p:cNvGrpSpPr/>
        <p:nvPr/>
      </p:nvGrpSpPr>
      <p:grpSpPr>
        <a:xfrm>
          <a:off x="0" y="0"/>
          <a:ext cx="0" cy="0"/>
          <a:chOff x="0" y="0"/>
          <a:chExt cx="0" cy="0"/>
        </a:xfrm>
      </p:grpSpPr>
      <p:sp>
        <p:nvSpPr>
          <p:cNvPr id="6" name="Título 1"/>
          <p:cNvSpPr>
            <a:spLocks noGrp="1"/>
          </p:cNvSpPr>
          <p:nvPr>
            <p:ph type="title"/>
          </p:nvPr>
        </p:nvSpPr>
        <p:spPr>
          <a:xfrm>
            <a:off x="166688" y="246062"/>
            <a:ext cx="8797925" cy="950690"/>
          </a:xfrm>
          <a:prstGeom prst="rect">
            <a:avLst/>
          </a:prstGeom>
        </p:spPr>
        <p:txBody>
          <a:bodyPr anchor="b"/>
          <a:lstStyle>
            <a:lvl1pPr algn="r">
              <a:defRPr sz="2800"/>
            </a:lvl1pPr>
          </a:lstStyle>
          <a:p>
            <a:r>
              <a:rPr lang="pt-BR" dirty="0" smtClean="0"/>
              <a:t>Clique para editar o título mestre</a:t>
            </a:r>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m 6" descr="Faculdade-Impacta-Tecnologia_horizontal.png"/>
          <p:cNvPicPr>
            <a:picLocks noChangeAspect="1"/>
          </p:cNvPicPr>
          <p:nvPr/>
        </p:nvPicPr>
        <p:blipFill>
          <a:blip r:embed="rId13" cstate="print"/>
          <a:stretch>
            <a:fillRect/>
          </a:stretch>
        </p:blipFill>
        <p:spPr>
          <a:xfrm>
            <a:off x="214282" y="214291"/>
            <a:ext cx="2576065" cy="785818"/>
          </a:xfrm>
          <a:prstGeom prst="rect">
            <a:avLst/>
          </a:prstGeom>
        </p:spPr>
      </p:pic>
      <p:cxnSp>
        <p:nvCxnSpPr>
          <p:cNvPr id="9" name="Conector reto 8"/>
          <p:cNvCxnSpPr/>
          <p:nvPr/>
        </p:nvCxnSpPr>
        <p:spPr>
          <a:xfrm>
            <a:off x="0" y="1214422"/>
            <a:ext cx="6858016" cy="1588"/>
          </a:xfrm>
          <a:prstGeom prst="line">
            <a:avLst/>
          </a:prstGeom>
          <a:ln>
            <a:gradFill>
              <a:gsLst>
                <a:gs pos="0">
                  <a:srgbClr val="5E9EFF"/>
                </a:gs>
                <a:gs pos="39999">
                  <a:srgbClr val="85C2FF"/>
                </a:gs>
                <a:gs pos="70000">
                  <a:srgbClr val="C4D6EB"/>
                </a:gs>
                <a:gs pos="100000">
                  <a:srgbClr val="FFEBFA"/>
                </a:gs>
              </a:gsLst>
              <a:lin ang="0" scaled="0"/>
            </a:gradFill>
          </a:ln>
        </p:spPr>
        <p:style>
          <a:lnRef idx="1">
            <a:schemeClr val="accent1"/>
          </a:lnRef>
          <a:fillRef idx="0">
            <a:schemeClr val="accent1"/>
          </a:fillRef>
          <a:effectRef idx="0">
            <a:schemeClr val="accent1"/>
          </a:effectRef>
          <a:fontRef idx="minor">
            <a:schemeClr val="tx1"/>
          </a:fontRef>
        </p:style>
      </p:cxnSp>
      <p:pic>
        <p:nvPicPr>
          <p:cNvPr id="11" name="Imagem 10" descr="logo_impacta.png"/>
          <p:cNvPicPr>
            <a:picLocks noChangeAspect="1"/>
          </p:cNvPicPr>
          <p:nvPr/>
        </p:nvPicPr>
        <p:blipFill>
          <a:blip r:embed="rId14" cstate="print"/>
          <a:stretch>
            <a:fillRect/>
          </a:stretch>
        </p:blipFill>
        <p:spPr>
          <a:xfrm>
            <a:off x="7353300" y="4800600"/>
            <a:ext cx="1790700" cy="2057400"/>
          </a:xfrm>
          <a:prstGeom prst="rect">
            <a:avLst/>
          </a:prstGeom>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microsoft.com/office/2007/relationships/hdphoto" Target="../media/hdphoto3.wdp"/></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0.emf"/><Relationship Id="rId4"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oleObject" Target="../embeddings/oleObject5.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22.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3.emf"/><Relationship Id="rId4" Type="http://schemas.openxmlformats.org/officeDocument/2006/relationships/oleObject" Target="../embeddings/oleObject7.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9.xml"/><Relationship Id="rId1" Type="http://schemas.openxmlformats.org/officeDocument/2006/relationships/vmlDrawing" Target="../drawings/vmlDrawing8.vml"/><Relationship Id="rId5" Type="http://schemas.openxmlformats.org/officeDocument/2006/relationships/image" Target="../media/image24.emf"/><Relationship Id="rId4" Type="http://schemas.openxmlformats.org/officeDocument/2006/relationships/oleObject" Target="../embeddings/oleObject8.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ctrTitle"/>
          </p:nvPr>
        </p:nvSpPr>
        <p:spPr/>
        <p:txBody>
          <a:bodyPr/>
          <a:lstStyle/>
          <a:p>
            <a:r>
              <a:rPr lang="pt-BR" altLang="pt-BR" smtClean="0"/>
              <a:t>Conceitos de Orientação a Objetos</a:t>
            </a:r>
            <a:endParaRPr lang="pt-BR" altLang="pt-BR" dirty="0" smtClean="0"/>
          </a:p>
        </p:txBody>
      </p:sp>
      <p:sp>
        <p:nvSpPr>
          <p:cNvPr id="4099" name="Subtítulo 2"/>
          <p:cNvSpPr>
            <a:spLocks noGrp="1"/>
          </p:cNvSpPr>
          <p:nvPr>
            <p:ph type="subTitle" idx="1"/>
          </p:nvPr>
        </p:nvSpPr>
        <p:spPr/>
        <p:txBody>
          <a:bodyPr/>
          <a:lstStyle/>
          <a:p>
            <a:r>
              <a:rPr lang="pt-BR" altLang="pt-BR" smtClean="0"/>
              <a:t>Análise e Projeto Orientado a Objetos</a:t>
            </a:r>
            <a:endParaRPr lang="pt-BR" altLang="pt-BR"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Encapsulamento</a:t>
            </a:r>
            <a:br>
              <a:rPr lang="pt-BR" smtClean="0"/>
            </a:br>
            <a:r>
              <a:rPr lang="pt-BR" smtClean="0"/>
              <a:t>(Ocultamento de Informações)</a:t>
            </a:r>
            <a:endParaRPr lang="pt-BR" dirty="0"/>
          </a:p>
        </p:txBody>
      </p:sp>
      <p:sp>
        <p:nvSpPr>
          <p:cNvPr id="27" name="Espaço Reservado para Conteúdo 26"/>
          <p:cNvSpPr>
            <a:spLocks noGrp="1"/>
          </p:cNvSpPr>
          <p:nvPr>
            <p:ph idx="1"/>
          </p:nvPr>
        </p:nvSpPr>
        <p:spPr/>
        <p:txBody>
          <a:bodyPr/>
          <a:lstStyle/>
          <a:p>
            <a:r>
              <a:rPr lang="pt-BR" smtClean="0"/>
              <a:t>Separa os aspectos externos de um objeto, que são acessíveis a outros objetos, dos detalhes internos da implementação, que são escondidos dos outros objetos.</a:t>
            </a:r>
            <a:endParaRPr lang="pt-BR" dirty="0"/>
          </a:p>
        </p:txBody>
      </p:sp>
      <p:pic>
        <p:nvPicPr>
          <p:cNvPr id="91140" name="Picture 4" descr="https://encrypted-tbn0.gstatic.com/images?q=tbn:ANd9GcTuUSbx4IP3uUh6I2YXFpJ1i5w5_E8xD-1i0JHHtNgH8Msidr6G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936" y="3256905"/>
            <a:ext cx="2095500" cy="2190750"/>
          </a:xfrm>
          <a:prstGeom prst="rect">
            <a:avLst/>
          </a:prstGeom>
          <a:noFill/>
          <a:extLst>
            <a:ext uri="{909E8E84-426E-40DD-AFC4-6F175D3DCCD1}">
              <a14:hiddenFill xmlns:a14="http://schemas.microsoft.com/office/drawing/2010/main">
                <a:solidFill>
                  <a:srgbClr val="FFFFFF"/>
                </a:solidFill>
              </a14:hiddenFill>
            </a:ext>
          </a:extLst>
        </p:spPr>
      </p:pic>
      <p:sp>
        <p:nvSpPr>
          <p:cNvPr id="24" name="CaixaDeTexto 23"/>
          <p:cNvSpPr txBox="1"/>
          <p:nvPr/>
        </p:nvSpPr>
        <p:spPr>
          <a:xfrm>
            <a:off x="3768307" y="3382784"/>
            <a:ext cx="4334948" cy="1938992"/>
          </a:xfrm>
          <a:prstGeom prst="rect">
            <a:avLst/>
          </a:prstGeom>
          <a:noFill/>
        </p:spPr>
        <p:txBody>
          <a:bodyPr wrap="square" rtlCol="0">
            <a:spAutoFit/>
          </a:bodyPr>
          <a:lstStyle/>
          <a:p>
            <a:r>
              <a:rPr lang="pt-BR" sz="2000" b="0" dirty="0" smtClean="0"/>
              <a:t>Para usar um telefone não é preciso conhecer seus mecanismos internos.</a:t>
            </a:r>
          </a:p>
          <a:p>
            <a:endParaRPr lang="pt-BR" sz="2000" b="0" dirty="0"/>
          </a:p>
          <a:p>
            <a:r>
              <a:rPr lang="pt-BR" sz="2000" b="0" dirty="0" smtClean="0"/>
              <a:t>Precisamos apenas conhecer a sua </a:t>
            </a:r>
            <a:r>
              <a:rPr lang="pt-BR" sz="2000" dirty="0" smtClean="0"/>
              <a:t>INTERFACE</a:t>
            </a:r>
            <a:r>
              <a:rPr lang="pt-BR" sz="2000" b="0" dirty="0" smtClean="0"/>
              <a:t>.</a:t>
            </a:r>
            <a:endParaRPr lang="pt-BR" sz="2000" b="0" dirty="0"/>
          </a:p>
        </p:txBody>
      </p:sp>
      <p:grpSp>
        <p:nvGrpSpPr>
          <p:cNvPr id="50" name="Grupo 49"/>
          <p:cNvGrpSpPr>
            <a:grpSpLocks noChangeAspect="1"/>
          </p:cNvGrpSpPr>
          <p:nvPr/>
        </p:nvGrpSpPr>
        <p:grpSpPr>
          <a:xfrm>
            <a:off x="149457" y="6197707"/>
            <a:ext cx="770886" cy="561135"/>
            <a:chOff x="481005" y="5322274"/>
            <a:chExt cx="1581150" cy="1150937"/>
          </a:xfrm>
        </p:grpSpPr>
        <p:grpSp>
          <p:nvGrpSpPr>
            <p:cNvPr id="51" name="Group 1197"/>
            <p:cNvGrpSpPr>
              <a:grpSpLocks/>
            </p:cNvGrpSpPr>
            <p:nvPr/>
          </p:nvGrpSpPr>
          <p:grpSpPr bwMode="auto">
            <a:xfrm>
              <a:off x="552443" y="5322274"/>
              <a:ext cx="1509712" cy="1033462"/>
              <a:chOff x="805" y="840"/>
              <a:chExt cx="4103" cy="2806"/>
            </a:xfrm>
          </p:grpSpPr>
          <p:grpSp>
            <p:nvGrpSpPr>
              <p:cNvPr id="53" name="Group 1198"/>
              <p:cNvGrpSpPr>
                <a:grpSpLocks/>
              </p:cNvGrpSpPr>
              <p:nvPr/>
            </p:nvGrpSpPr>
            <p:grpSpPr bwMode="auto">
              <a:xfrm>
                <a:off x="814" y="1788"/>
                <a:ext cx="978" cy="1858"/>
                <a:chOff x="814" y="1788"/>
                <a:chExt cx="978" cy="1858"/>
              </a:xfrm>
            </p:grpSpPr>
            <p:sp>
              <p:nvSpPr>
                <p:cNvPr id="69" name="Rectangle 1199"/>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70" name="Freeform 1200"/>
                <p:cNvSpPr>
                  <a:spLocks/>
                </p:cNvSpPr>
                <p:nvPr/>
              </p:nvSpPr>
              <p:spPr bwMode="auto">
                <a:xfrm>
                  <a:off x="1678" y="1789"/>
                  <a:ext cx="114" cy="1856"/>
                </a:xfrm>
                <a:custGeom>
                  <a:avLst/>
                  <a:gdLst>
                    <a:gd name="T0" fmla="*/ 241 w 54"/>
                    <a:gd name="T1" fmla="*/ 0 h 1863"/>
                    <a:gd name="T2" fmla="*/ 4 w 54"/>
                    <a:gd name="T3" fmla="*/ 133 h 1863"/>
                    <a:gd name="T4" fmla="*/ 0 w 54"/>
                    <a:gd name="T5" fmla="*/ 1849 h 1863"/>
                    <a:gd name="T6" fmla="*/ 241 w 54"/>
                    <a:gd name="T7" fmla="*/ 1698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71" name="Freeform 1201"/>
                <p:cNvSpPr>
                  <a:spLocks/>
                </p:cNvSpPr>
                <p:nvPr/>
              </p:nvSpPr>
              <p:spPr bwMode="auto">
                <a:xfrm>
                  <a:off x="814" y="1788"/>
                  <a:ext cx="978" cy="132"/>
                </a:xfrm>
                <a:custGeom>
                  <a:avLst/>
                  <a:gdLst>
                    <a:gd name="T0" fmla="*/ 0 w 977"/>
                    <a:gd name="T1" fmla="*/ 131 h 132"/>
                    <a:gd name="T2" fmla="*/ 186 w 977"/>
                    <a:gd name="T3" fmla="*/ 2 h 132"/>
                    <a:gd name="T4" fmla="*/ 979 w 977"/>
                    <a:gd name="T5" fmla="*/ 0 h 132"/>
                    <a:gd name="T6" fmla="*/ 866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54" name="Group 1202"/>
              <p:cNvGrpSpPr>
                <a:grpSpLocks/>
              </p:cNvGrpSpPr>
              <p:nvPr/>
            </p:nvGrpSpPr>
            <p:grpSpPr bwMode="auto">
              <a:xfrm>
                <a:off x="3925" y="1788"/>
                <a:ext cx="979" cy="1858"/>
                <a:chOff x="3925" y="1788"/>
                <a:chExt cx="979" cy="1858"/>
              </a:xfrm>
            </p:grpSpPr>
            <p:sp>
              <p:nvSpPr>
                <p:cNvPr id="66" name="Rectangle 1203"/>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67" name="Freeform 1204"/>
                <p:cNvSpPr>
                  <a:spLocks/>
                </p:cNvSpPr>
                <p:nvPr/>
              </p:nvSpPr>
              <p:spPr bwMode="auto">
                <a:xfrm flipH="1">
                  <a:off x="3925" y="1788"/>
                  <a:ext cx="979" cy="132"/>
                </a:xfrm>
                <a:custGeom>
                  <a:avLst/>
                  <a:gdLst>
                    <a:gd name="T0" fmla="*/ 0 w 977"/>
                    <a:gd name="T1" fmla="*/ 131 h 132"/>
                    <a:gd name="T2" fmla="*/ 186 w 977"/>
                    <a:gd name="T3" fmla="*/ 2 h 132"/>
                    <a:gd name="T4" fmla="*/ 981 w 977"/>
                    <a:gd name="T5" fmla="*/ 0 h 132"/>
                    <a:gd name="T6" fmla="*/ 868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68" name="Freeform 1205"/>
                <p:cNvSpPr>
                  <a:spLocks/>
                </p:cNvSpPr>
                <p:nvPr/>
              </p:nvSpPr>
              <p:spPr bwMode="auto">
                <a:xfrm flipH="1">
                  <a:off x="3926" y="1788"/>
                  <a:ext cx="114" cy="1857"/>
                </a:xfrm>
                <a:custGeom>
                  <a:avLst/>
                  <a:gdLst>
                    <a:gd name="T0" fmla="*/ 241 w 54"/>
                    <a:gd name="T1" fmla="*/ 0 h 1863"/>
                    <a:gd name="T2" fmla="*/ 4 w 54"/>
                    <a:gd name="T3" fmla="*/ 135 h 1863"/>
                    <a:gd name="T4" fmla="*/ 0 w 54"/>
                    <a:gd name="T5" fmla="*/ 1851 h 1863"/>
                    <a:gd name="T6" fmla="*/ 241 w 54"/>
                    <a:gd name="T7" fmla="*/ 1699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55" name="Group 1206"/>
              <p:cNvGrpSpPr>
                <a:grpSpLocks/>
              </p:cNvGrpSpPr>
              <p:nvPr/>
            </p:nvGrpSpPr>
            <p:grpSpPr bwMode="auto">
              <a:xfrm>
                <a:off x="805" y="840"/>
                <a:ext cx="4103" cy="838"/>
                <a:chOff x="805" y="840"/>
                <a:chExt cx="4103" cy="838"/>
              </a:xfrm>
            </p:grpSpPr>
            <p:sp>
              <p:nvSpPr>
                <p:cNvPr id="64" name="Rectangle 1207"/>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65" name="Freeform 1208"/>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56" name="Group 1209"/>
              <p:cNvGrpSpPr>
                <a:grpSpLocks/>
              </p:cNvGrpSpPr>
              <p:nvPr/>
            </p:nvGrpSpPr>
            <p:grpSpPr bwMode="auto">
              <a:xfrm>
                <a:off x="1899" y="1792"/>
                <a:ext cx="906" cy="1850"/>
                <a:chOff x="1910" y="1792"/>
                <a:chExt cx="906" cy="1850"/>
              </a:xfrm>
            </p:grpSpPr>
            <p:sp>
              <p:nvSpPr>
                <p:cNvPr id="61" name="Rectangle 1210"/>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62" name="Freeform 1211"/>
                <p:cNvSpPr>
                  <a:spLocks/>
                </p:cNvSpPr>
                <p:nvPr/>
              </p:nvSpPr>
              <p:spPr bwMode="auto">
                <a:xfrm>
                  <a:off x="1910"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63" name="Freeform 1212"/>
                <p:cNvSpPr>
                  <a:spLocks/>
                </p:cNvSpPr>
                <p:nvPr/>
              </p:nvSpPr>
              <p:spPr bwMode="auto">
                <a:xfrm>
                  <a:off x="2774" y="1792"/>
                  <a:ext cx="42" cy="1849"/>
                </a:xfrm>
                <a:custGeom>
                  <a:avLst/>
                  <a:gdLst>
                    <a:gd name="T0" fmla="*/ 33 w 54"/>
                    <a:gd name="T1" fmla="*/ 0 h 1863"/>
                    <a:gd name="T2" fmla="*/ 1 w 54"/>
                    <a:gd name="T3" fmla="*/ 133 h 1863"/>
                    <a:gd name="T4" fmla="*/ 0 w 54"/>
                    <a:gd name="T5" fmla="*/ 1835 h 1863"/>
                    <a:gd name="T6" fmla="*/ 33 w 54"/>
                    <a:gd name="T7" fmla="*/ 1684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57" name="Group 1213"/>
              <p:cNvGrpSpPr>
                <a:grpSpLocks/>
              </p:cNvGrpSpPr>
              <p:nvPr/>
            </p:nvGrpSpPr>
            <p:grpSpPr bwMode="auto">
              <a:xfrm>
                <a:off x="2912" y="1792"/>
                <a:ext cx="906" cy="1854"/>
                <a:chOff x="2966" y="1792"/>
                <a:chExt cx="906" cy="1854"/>
              </a:xfrm>
            </p:grpSpPr>
            <p:sp>
              <p:nvSpPr>
                <p:cNvPr id="58" name="Rectangle 1214"/>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59" name="Freeform 1215"/>
                <p:cNvSpPr>
                  <a:spLocks/>
                </p:cNvSpPr>
                <p:nvPr/>
              </p:nvSpPr>
              <p:spPr bwMode="auto">
                <a:xfrm flipH="1">
                  <a:off x="2966"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60" name="Freeform 1216"/>
                <p:cNvSpPr>
                  <a:spLocks/>
                </p:cNvSpPr>
                <p:nvPr/>
              </p:nvSpPr>
              <p:spPr bwMode="auto">
                <a:xfrm flipH="1">
                  <a:off x="2966" y="1792"/>
                  <a:ext cx="42" cy="1853"/>
                </a:xfrm>
                <a:custGeom>
                  <a:avLst/>
                  <a:gdLst>
                    <a:gd name="T0" fmla="*/ 33 w 54"/>
                    <a:gd name="T1" fmla="*/ 0 h 1863"/>
                    <a:gd name="T2" fmla="*/ 1 w 54"/>
                    <a:gd name="T3" fmla="*/ 133 h 1863"/>
                    <a:gd name="T4" fmla="*/ 0 w 54"/>
                    <a:gd name="T5" fmla="*/ 1843 h 1863"/>
                    <a:gd name="T6" fmla="*/ 33 w 54"/>
                    <a:gd name="T7" fmla="*/ 1692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sp>
          <p:nvSpPr>
            <p:cNvPr id="52" name="Rectangle 1217"/>
            <p:cNvSpPr>
              <a:spLocks noChangeArrowheads="1"/>
            </p:cNvSpPr>
            <p:nvPr/>
          </p:nvSpPr>
          <p:spPr bwMode="auto">
            <a:xfrm>
              <a:off x="481005" y="5596911"/>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grpSp>
    </p:spTree>
    <p:extLst>
      <p:ext uri="{BB962C8B-B14F-4D97-AF65-F5344CB8AC3E}">
        <p14:creationId xmlns:p14="http://schemas.microsoft.com/office/powerpoint/2010/main" val="692115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pt-BR" smtClean="0"/>
              <a:t>Visibilidade de </a:t>
            </a:r>
            <a:br>
              <a:rPr lang="pt-BR" smtClean="0"/>
            </a:br>
            <a:r>
              <a:rPr lang="pt-BR" smtClean="0"/>
              <a:t>Atributos e Métodos</a:t>
            </a:r>
            <a:endParaRPr lang="en-US" dirty="0"/>
          </a:p>
        </p:txBody>
      </p:sp>
      <p:sp>
        <p:nvSpPr>
          <p:cNvPr id="168963" name="Rectangle 3"/>
          <p:cNvSpPr>
            <a:spLocks noGrp="1" noChangeArrowheads="1"/>
          </p:cNvSpPr>
          <p:nvPr>
            <p:ph idx="4294967295"/>
          </p:nvPr>
        </p:nvSpPr>
        <p:spPr>
          <a:xfrm>
            <a:off x="4410075" y="1273599"/>
            <a:ext cx="4733925" cy="3460750"/>
          </a:xfrm>
          <a:prstGeom prst="rect">
            <a:avLst/>
          </a:prstGeom>
        </p:spPr>
        <p:txBody>
          <a:bodyPr/>
          <a:lstStyle/>
          <a:p>
            <a:pPr marL="533400" indent="-419100">
              <a:buNone/>
            </a:pPr>
            <a:r>
              <a:rPr lang="pt-BR" sz="2400" b="1" dirty="0" smtClean="0"/>
              <a:t>+	público</a:t>
            </a:r>
            <a:r>
              <a:rPr lang="pt-BR" sz="2400" dirty="0" smtClean="0"/>
              <a:t>:</a:t>
            </a:r>
          </a:p>
          <a:p>
            <a:pPr marL="530225" lvl="1" indent="-15875">
              <a:buNone/>
            </a:pPr>
            <a:r>
              <a:rPr lang="pt-BR" sz="1800" dirty="0" smtClean="0"/>
              <a:t>Acessível pelos métodos de quaisquer objetos</a:t>
            </a:r>
          </a:p>
          <a:p>
            <a:pPr marL="533400" indent="-419100">
              <a:buNone/>
            </a:pPr>
            <a:r>
              <a:rPr lang="pt-BR" sz="2400" b="1" dirty="0" smtClean="0"/>
              <a:t>#	protegido</a:t>
            </a:r>
            <a:r>
              <a:rPr lang="pt-BR" sz="2400" dirty="0" smtClean="0"/>
              <a:t>: </a:t>
            </a:r>
          </a:p>
          <a:p>
            <a:pPr marL="530225" lvl="1" indent="-15875">
              <a:buNone/>
            </a:pPr>
            <a:r>
              <a:rPr lang="pt-BR" sz="1800" dirty="0" smtClean="0"/>
              <a:t>Acessível pelos métodos de objetos de suas classes derivadas</a:t>
            </a:r>
          </a:p>
          <a:p>
            <a:pPr marL="530225" lvl="1" indent="-15875">
              <a:buNone/>
            </a:pPr>
            <a:r>
              <a:rPr lang="pt-BR" sz="1800" dirty="0" smtClean="0"/>
              <a:t>(detalharemos posteriormente)</a:t>
            </a:r>
            <a:endParaRPr lang="pt-BR" sz="2000" dirty="0" smtClean="0"/>
          </a:p>
          <a:p>
            <a:pPr marL="533400" indent="-419100">
              <a:buNone/>
            </a:pPr>
            <a:r>
              <a:rPr lang="pt-BR" sz="2400" b="1" dirty="0" smtClean="0"/>
              <a:t>-	privado</a:t>
            </a:r>
            <a:r>
              <a:rPr lang="pt-BR" sz="2400" dirty="0" smtClean="0"/>
              <a:t>: </a:t>
            </a:r>
          </a:p>
          <a:p>
            <a:pPr marL="530225" lvl="1" indent="-15875">
              <a:buNone/>
            </a:pPr>
            <a:r>
              <a:rPr lang="pt-BR" sz="1800" dirty="0" smtClean="0"/>
              <a:t>Acessível somente pelos métodos do próprio objeto</a:t>
            </a:r>
          </a:p>
        </p:txBody>
      </p:sp>
      <p:sp>
        <p:nvSpPr>
          <p:cNvPr id="10" name="Elipse 9"/>
          <p:cNvSpPr/>
          <p:nvPr/>
        </p:nvSpPr>
        <p:spPr>
          <a:xfrm>
            <a:off x="1327411" y="2696006"/>
            <a:ext cx="147196" cy="1231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ctangle 44"/>
          <p:cNvSpPr>
            <a:spLocks noChangeArrowheads="1"/>
          </p:cNvSpPr>
          <p:nvPr/>
        </p:nvSpPr>
        <p:spPr bwMode="auto">
          <a:xfrm>
            <a:off x="598459" y="2512965"/>
            <a:ext cx="2474912" cy="3209425"/>
          </a:xfrm>
          <a:prstGeom prst="rect">
            <a:avLst/>
          </a:prstGeom>
          <a:solidFill>
            <a:srgbClr val="FFFFCC"/>
          </a:solidFill>
          <a:ln w="12700">
            <a:solidFill>
              <a:srgbClr val="990033"/>
            </a:solidFill>
            <a:miter lim="800000"/>
            <a:headEnd/>
            <a:tailEnd/>
          </a:ln>
        </p:spPr>
        <p:txBody>
          <a:bodyPr/>
          <a:lstStyle/>
          <a:p>
            <a:endParaRPr lang="pt-BR" altLang="pt-BR"/>
          </a:p>
        </p:txBody>
      </p:sp>
      <p:sp>
        <p:nvSpPr>
          <p:cNvPr id="12" name="Rectangle 45"/>
          <p:cNvSpPr>
            <a:spLocks noChangeArrowheads="1"/>
          </p:cNvSpPr>
          <p:nvPr/>
        </p:nvSpPr>
        <p:spPr bwMode="auto">
          <a:xfrm>
            <a:off x="1342996" y="2620597"/>
            <a:ext cx="1066800" cy="274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800" dirty="0">
                <a:solidFill>
                  <a:srgbClr val="000000"/>
                </a:solidFill>
                <a:latin typeface="Arial" pitchFamily="34" charset="0"/>
              </a:rPr>
              <a:t>Professor</a:t>
            </a:r>
            <a:endParaRPr lang="pt-BR" altLang="pt-BR" sz="1800" dirty="0">
              <a:latin typeface="Arial" pitchFamily="34" charset="0"/>
            </a:endParaRPr>
          </a:p>
        </p:txBody>
      </p:sp>
      <p:sp>
        <p:nvSpPr>
          <p:cNvPr id="13" name="Rectangle 46"/>
          <p:cNvSpPr>
            <a:spLocks noChangeArrowheads="1"/>
          </p:cNvSpPr>
          <p:nvPr/>
        </p:nvSpPr>
        <p:spPr bwMode="auto">
          <a:xfrm>
            <a:off x="598459" y="2982865"/>
            <a:ext cx="2474912" cy="2739525"/>
          </a:xfrm>
          <a:prstGeom prst="rect">
            <a:avLst/>
          </a:prstGeom>
          <a:solidFill>
            <a:srgbClr val="FFFFCC"/>
          </a:solidFill>
          <a:ln w="12700">
            <a:solidFill>
              <a:srgbClr val="990033"/>
            </a:solidFill>
            <a:miter lim="800000"/>
            <a:headEnd/>
            <a:tailEnd/>
          </a:ln>
        </p:spPr>
        <p:txBody>
          <a:bodyPr/>
          <a:lstStyle/>
          <a:p>
            <a:endParaRPr lang="pt-BR" altLang="pt-BR"/>
          </a:p>
        </p:txBody>
      </p:sp>
      <p:sp>
        <p:nvSpPr>
          <p:cNvPr id="14" name="Rectangle 47"/>
          <p:cNvSpPr>
            <a:spLocks noChangeArrowheads="1"/>
          </p:cNvSpPr>
          <p:nvPr/>
        </p:nvSpPr>
        <p:spPr bwMode="auto">
          <a:xfrm>
            <a:off x="598459" y="4565604"/>
            <a:ext cx="2474912" cy="1156786"/>
          </a:xfrm>
          <a:prstGeom prst="rect">
            <a:avLst/>
          </a:prstGeom>
          <a:solidFill>
            <a:srgbClr val="FFFFCC"/>
          </a:solidFill>
          <a:ln w="12700">
            <a:solidFill>
              <a:srgbClr val="990033"/>
            </a:solidFill>
            <a:miter lim="800000"/>
            <a:headEnd/>
            <a:tailEnd/>
          </a:ln>
        </p:spPr>
        <p:txBody>
          <a:bodyPr/>
          <a:lstStyle/>
          <a:p>
            <a:endParaRPr lang="pt-BR" altLang="pt-BR"/>
          </a:p>
        </p:txBody>
      </p:sp>
      <p:sp>
        <p:nvSpPr>
          <p:cNvPr id="15" name="Rectangle 48"/>
          <p:cNvSpPr>
            <a:spLocks noChangeArrowheads="1"/>
          </p:cNvSpPr>
          <p:nvPr/>
        </p:nvSpPr>
        <p:spPr bwMode="auto">
          <a:xfrm>
            <a:off x="647671" y="3017472"/>
            <a:ext cx="1348126"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smtClean="0">
                <a:solidFill>
                  <a:srgbClr val="000000"/>
                </a:solidFill>
                <a:latin typeface="Arial" pitchFamily="34" charset="0"/>
              </a:rPr>
              <a:t>nome : </a:t>
            </a:r>
            <a:r>
              <a:rPr lang="pt-BR" altLang="pt-BR" sz="1600" b="0" dirty="0" err="1" smtClean="0">
                <a:solidFill>
                  <a:srgbClr val="000000"/>
                </a:solidFill>
                <a:latin typeface="Arial" pitchFamily="34" charset="0"/>
              </a:rPr>
              <a:t>String</a:t>
            </a:r>
            <a:endParaRPr lang="pt-BR" altLang="pt-BR" sz="2800" b="0" dirty="0">
              <a:latin typeface="Arial" pitchFamily="34" charset="0"/>
            </a:endParaRPr>
          </a:p>
        </p:txBody>
      </p:sp>
      <p:sp>
        <p:nvSpPr>
          <p:cNvPr id="16" name="Rectangle 49"/>
          <p:cNvSpPr>
            <a:spLocks noChangeArrowheads="1"/>
          </p:cNvSpPr>
          <p:nvPr/>
        </p:nvSpPr>
        <p:spPr bwMode="auto">
          <a:xfrm>
            <a:off x="647671" y="3263535"/>
            <a:ext cx="367088"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smtClean="0">
                <a:solidFill>
                  <a:srgbClr val="000000"/>
                </a:solidFill>
                <a:latin typeface="Arial" pitchFamily="34" charset="0"/>
              </a:rPr>
              <a:t>drt</a:t>
            </a:r>
            <a:endParaRPr lang="pt-BR" altLang="pt-BR" sz="2800" b="0" dirty="0">
              <a:latin typeface="Arial" pitchFamily="34" charset="0"/>
            </a:endParaRPr>
          </a:p>
        </p:txBody>
      </p:sp>
      <p:sp>
        <p:nvSpPr>
          <p:cNvPr id="17" name="Rectangle 50"/>
          <p:cNvSpPr>
            <a:spLocks noChangeArrowheads="1"/>
          </p:cNvSpPr>
          <p:nvPr/>
        </p:nvSpPr>
        <p:spPr bwMode="auto">
          <a:xfrm>
            <a:off x="647671" y="3509597"/>
            <a:ext cx="1198563" cy="2460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a:solidFill>
                  <a:srgbClr val="000000"/>
                </a:solidFill>
                <a:latin typeface="Arial" pitchFamily="34" charset="0"/>
              </a:rPr>
              <a:t>- contratação</a:t>
            </a:r>
            <a:endParaRPr lang="pt-BR" altLang="pt-BR" sz="2800" b="0">
              <a:latin typeface="Arial" pitchFamily="34" charset="0"/>
            </a:endParaRPr>
          </a:p>
        </p:txBody>
      </p:sp>
      <p:sp>
        <p:nvSpPr>
          <p:cNvPr id="18" name="Rectangle 51"/>
          <p:cNvSpPr>
            <a:spLocks noChangeArrowheads="1"/>
          </p:cNvSpPr>
          <p:nvPr/>
        </p:nvSpPr>
        <p:spPr bwMode="auto">
          <a:xfrm>
            <a:off x="647671" y="3755660"/>
            <a:ext cx="668338" cy="2444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a:solidFill>
                  <a:srgbClr val="000000"/>
                </a:solidFill>
                <a:latin typeface="Arial" pitchFamily="34" charset="0"/>
              </a:rPr>
              <a:t>- status</a:t>
            </a:r>
            <a:endParaRPr lang="pt-BR" altLang="pt-BR" sz="2800" b="0">
              <a:latin typeface="Arial" pitchFamily="34" charset="0"/>
            </a:endParaRPr>
          </a:p>
        </p:txBody>
      </p:sp>
      <p:sp>
        <p:nvSpPr>
          <p:cNvPr id="19" name="Rectangle 52"/>
          <p:cNvSpPr>
            <a:spLocks noChangeArrowheads="1"/>
          </p:cNvSpPr>
          <p:nvPr/>
        </p:nvSpPr>
        <p:spPr bwMode="auto">
          <a:xfrm>
            <a:off x="647671" y="4001722"/>
            <a:ext cx="957263" cy="2444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a:solidFill>
                  <a:srgbClr val="000000"/>
                </a:solidFill>
                <a:latin typeface="Arial" pitchFamily="34" charset="0"/>
              </a:rPr>
              <a:t>- disciplina</a:t>
            </a:r>
            <a:endParaRPr lang="pt-BR" altLang="pt-BR" sz="2800" b="0">
              <a:latin typeface="Arial" pitchFamily="34" charset="0"/>
            </a:endParaRPr>
          </a:p>
        </p:txBody>
      </p:sp>
      <p:sp>
        <p:nvSpPr>
          <p:cNvPr id="20" name="Rectangle 53"/>
          <p:cNvSpPr>
            <a:spLocks noChangeArrowheads="1"/>
          </p:cNvSpPr>
          <p:nvPr/>
        </p:nvSpPr>
        <p:spPr bwMode="auto">
          <a:xfrm>
            <a:off x="647671" y="4247785"/>
            <a:ext cx="1357313" cy="2476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a:solidFill>
                  <a:srgbClr val="000000"/>
                </a:solidFill>
                <a:latin typeface="Arial" pitchFamily="34" charset="0"/>
              </a:rPr>
              <a:t>cargaMaxima</a:t>
            </a:r>
            <a:endParaRPr lang="pt-BR" altLang="pt-BR" sz="2800" b="0" dirty="0">
              <a:latin typeface="Arial" pitchFamily="34" charset="0"/>
            </a:endParaRPr>
          </a:p>
        </p:txBody>
      </p:sp>
      <p:sp>
        <p:nvSpPr>
          <p:cNvPr id="21" name="Rectangle 54"/>
          <p:cNvSpPr>
            <a:spLocks noChangeArrowheads="1"/>
          </p:cNvSpPr>
          <p:nvPr/>
        </p:nvSpPr>
        <p:spPr bwMode="auto">
          <a:xfrm>
            <a:off x="647671" y="4611322"/>
            <a:ext cx="1614224" cy="9848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smtClean="0">
                <a:solidFill>
                  <a:srgbClr val="000000"/>
                </a:solidFill>
                <a:latin typeface="Arial" pitchFamily="34" charset="0"/>
              </a:rPr>
              <a:t>setDisciplina</a:t>
            </a:r>
            <a:r>
              <a:rPr lang="pt-BR" altLang="pt-BR" sz="1600" b="0" dirty="0" smtClean="0">
                <a:solidFill>
                  <a:srgbClr val="000000"/>
                </a:solidFill>
                <a:latin typeface="Arial" pitchFamily="34" charset="0"/>
              </a:rPr>
              <a:t>()</a:t>
            </a:r>
          </a:p>
          <a:p>
            <a:pPr>
              <a:spcBef>
                <a:spcPct val="0"/>
              </a:spcBef>
              <a:buFontTx/>
              <a:buNone/>
            </a:pPr>
            <a:r>
              <a:rPr lang="pt-BR" altLang="pt-BR" sz="1600" b="0" dirty="0" smtClean="0">
                <a:solidFill>
                  <a:srgbClr val="000000"/>
                </a:solidFill>
                <a:latin typeface="Arial" pitchFamily="34" charset="0"/>
              </a:rPr>
              <a:t>+ </a:t>
            </a:r>
            <a:r>
              <a:rPr lang="pt-BR" altLang="pt-BR" sz="1600" b="0" dirty="0" err="1" smtClean="0">
                <a:solidFill>
                  <a:srgbClr val="000000"/>
                </a:solidFill>
                <a:latin typeface="Arial" pitchFamily="34" charset="0"/>
              </a:rPr>
              <a:t>serCargaMax</a:t>
            </a:r>
            <a:r>
              <a:rPr lang="pt-BR" altLang="pt-BR" sz="1600" b="0" dirty="0" smtClean="0">
                <a:solidFill>
                  <a:srgbClr val="000000"/>
                </a:solidFill>
                <a:latin typeface="Arial" pitchFamily="34" charset="0"/>
              </a:rPr>
              <a:t>()</a:t>
            </a:r>
          </a:p>
          <a:p>
            <a:pPr>
              <a:spcBef>
                <a:spcPct val="0"/>
              </a:spcBef>
              <a:buFontTx/>
              <a:buNone/>
            </a:pPr>
            <a:r>
              <a:rPr lang="pt-BR" altLang="pt-BR" sz="1600" b="0" dirty="0">
                <a:solidFill>
                  <a:srgbClr val="000000"/>
                </a:solidFill>
                <a:latin typeface="Arial" pitchFamily="34" charset="0"/>
              </a:rPr>
              <a:t>+ </a:t>
            </a:r>
            <a:r>
              <a:rPr lang="pt-BR" altLang="pt-BR" sz="1600" b="0" dirty="0" err="1">
                <a:solidFill>
                  <a:srgbClr val="000000"/>
                </a:solidFill>
                <a:latin typeface="Arial" pitchFamily="34" charset="0"/>
              </a:rPr>
              <a:t>tirarFerias</a:t>
            </a:r>
            <a:r>
              <a:rPr lang="pt-BR" altLang="pt-BR" sz="1600" b="0" dirty="0">
                <a:solidFill>
                  <a:srgbClr val="000000"/>
                </a:solidFill>
                <a:latin typeface="Arial" pitchFamily="34" charset="0"/>
              </a:rPr>
              <a:t>()</a:t>
            </a:r>
          </a:p>
          <a:p>
            <a:pPr>
              <a:spcBef>
                <a:spcPct val="0"/>
              </a:spcBef>
              <a:buFontTx/>
              <a:buNone/>
            </a:pPr>
            <a:r>
              <a:rPr lang="pt-BR" altLang="pt-BR" sz="1600" b="0" dirty="0">
                <a:solidFill>
                  <a:srgbClr val="000000"/>
                </a:solidFill>
                <a:latin typeface="Arial" pitchFamily="34" charset="0"/>
              </a:rPr>
              <a:t>+ </a:t>
            </a:r>
            <a:r>
              <a:rPr lang="pt-BR" altLang="pt-BR" sz="1600" b="0" dirty="0" err="1">
                <a:solidFill>
                  <a:srgbClr val="000000"/>
                </a:solidFill>
                <a:latin typeface="Arial" pitchFamily="34" charset="0"/>
              </a:rPr>
              <a:t>ministrarAulas</a:t>
            </a:r>
            <a:r>
              <a:rPr lang="pt-BR" altLang="pt-BR" sz="1600" b="0" dirty="0" smtClean="0">
                <a:solidFill>
                  <a:srgbClr val="000000"/>
                </a:solidFill>
                <a:latin typeface="Arial" pitchFamily="34" charset="0"/>
              </a:rPr>
              <a:t>()</a:t>
            </a:r>
            <a:endParaRPr lang="pt-BR" altLang="pt-BR" sz="1600" b="0" dirty="0">
              <a:solidFill>
                <a:srgbClr val="000000"/>
              </a:solidFill>
              <a:latin typeface="Arial" pitchFamily="34" charset="0"/>
            </a:endParaRPr>
          </a:p>
        </p:txBody>
      </p:sp>
      <p:sp>
        <p:nvSpPr>
          <p:cNvPr id="26" name="CaixaDeTexto 25"/>
          <p:cNvSpPr txBox="1"/>
          <p:nvPr/>
        </p:nvSpPr>
        <p:spPr>
          <a:xfrm>
            <a:off x="1243602" y="1604579"/>
            <a:ext cx="1181734" cy="707886"/>
          </a:xfrm>
          <a:prstGeom prst="rect">
            <a:avLst/>
          </a:prstGeom>
          <a:noFill/>
          <a:ln w="28575">
            <a:noFill/>
          </a:ln>
        </p:spPr>
        <p:txBody>
          <a:bodyPr wrap="none" rtlCol="0">
            <a:spAutoFit/>
          </a:bodyPr>
          <a:lstStyle/>
          <a:p>
            <a:r>
              <a:rPr lang="pt-BR" sz="2000" dirty="0" smtClean="0"/>
              <a:t>Classe</a:t>
            </a:r>
          </a:p>
          <a:p>
            <a:r>
              <a:rPr lang="pt-BR" sz="2000" dirty="0" smtClean="0"/>
              <a:t>em UML</a:t>
            </a:r>
            <a:endParaRPr lang="pt-BR" sz="1000" dirty="0"/>
          </a:p>
        </p:txBody>
      </p:sp>
      <p:cxnSp>
        <p:nvCxnSpPr>
          <p:cNvPr id="27" name="Conector de seta reta 26"/>
          <p:cNvCxnSpPr>
            <a:stCxn id="26" idx="2"/>
            <a:endCxn id="11" idx="0"/>
          </p:cNvCxnSpPr>
          <p:nvPr/>
        </p:nvCxnSpPr>
        <p:spPr>
          <a:xfrm>
            <a:off x="1834469" y="2312465"/>
            <a:ext cx="1446" cy="200500"/>
          </a:xfrm>
          <a:prstGeom prst="straightConnector1">
            <a:avLst/>
          </a:prstGeom>
          <a:ln w="28575">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upo 50"/>
          <p:cNvGrpSpPr/>
          <p:nvPr/>
        </p:nvGrpSpPr>
        <p:grpSpPr>
          <a:xfrm>
            <a:off x="3188642" y="4565603"/>
            <a:ext cx="2320618" cy="1156787"/>
            <a:chOff x="7067468" y="4246286"/>
            <a:chExt cx="2320618" cy="1328738"/>
          </a:xfrm>
        </p:grpSpPr>
        <p:sp>
          <p:nvSpPr>
            <p:cNvPr id="52" name="Chave esquerda 51"/>
            <p:cNvSpPr/>
            <p:nvPr/>
          </p:nvSpPr>
          <p:spPr>
            <a:xfrm flipH="1">
              <a:off x="7067468" y="4246286"/>
              <a:ext cx="155448" cy="1328738"/>
            </a:xfrm>
            <a:prstGeom prst="leftBrace">
              <a:avLst>
                <a:gd name="adj1" fmla="val 51470"/>
                <a:gd name="adj2" fmla="val 4769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3" name="CaixaDeTexto 52"/>
            <p:cNvSpPr txBox="1"/>
            <p:nvPr/>
          </p:nvSpPr>
          <p:spPr>
            <a:xfrm>
              <a:off x="7340756" y="4553604"/>
              <a:ext cx="2047330" cy="6616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defRPr sz="1050"/>
              </a:lvl1pPr>
            </a:lstStyle>
            <a:p>
              <a:r>
                <a:rPr lang="pt-BR" dirty="0" smtClean="0"/>
                <a:t>O conjunto de métodos públicos definem as OPERAÇÕES  da INTERFACE da uma classe</a:t>
              </a:r>
              <a:endParaRPr lang="pt-BR" dirty="0"/>
            </a:p>
          </p:txBody>
        </p:sp>
      </p:grpSp>
      <p:grpSp>
        <p:nvGrpSpPr>
          <p:cNvPr id="76" name="Grupo 75"/>
          <p:cNvGrpSpPr>
            <a:grpSpLocks noChangeAspect="1"/>
          </p:cNvGrpSpPr>
          <p:nvPr/>
        </p:nvGrpSpPr>
        <p:grpSpPr>
          <a:xfrm>
            <a:off x="149457" y="6197707"/>
            <a:ext cx="770886" cy="561135"/>
            <a:chOff x="481005" y="5322274"/>
            <a:chExt cx="1581150" cy="1150937"/>
          </a:xfrm>
        </p:grpSpPr>
        <p:grpSp>
          <p:nvGrpSpPr>
            <p:cNvPr id="77" name="Group 1197"/>
            <p:cNvGrpSpPr>
              <a:grpSpLocks/>
            </p:cNvGrpSpPr>
            <p:nvPr/>
          </p:nvGrpSpPr>
          <p:grpSpPr bwMode="auto">
            <a:xfrm>
              <a:off x="552443" y="5322274"/>
              <a:ext cx="1509712" cy="1033462"/>
              <a:chOff x="805" y="840"/>
              <a:chExt cx="4103" cy="2806"/>
            </a:xfrm>
          </p:grpSpPr>
          <p:grpSp>
            <p:nvGrpSpPr>
              <p:cNvPr id="79" name="Group 1198"/>
              <p:cNvGrpSpPr>
                <a:grpSpLocks/>
              </p:cNvGrpSpPr>
              <p:nvPr/>
            </p:nvGrpSpPr>
            <p:grpSpPr bwMode="auto">
              <a:xfrm>
                <a:off x="814" y="1788"/>
                <a:ext cx="978" cy="1858"/>
                <a:chOff x="814" y="1788"/>
                <a:chExt cx="978" cy="1858"/>
              </a:xfrm>
            </p:grpSpPr>
            <p:sp>
              <p:nvSpPr>
                <p:cNvPr id="95" name="Rectangle 1199"/>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96" name="Freeform 1200"/>
                <p:cNvSpPr>
                  <a:spLocks/>
                </p:cNvSpPr>
                <p:nvPr/>
              </p:nvSpPr>
              <p:spPr bwMode="auto">
                <a:xfrm>
                  <a:off x="1678" y="1789"/>
                  <a:ext cx="114" cy="1856"/>
                </a:xfrm>
                <a:custGeom>
                  <a:avLst/>
                  <a:gdLst>
                    <a:gd name="T0" fmla="*/ 241 w 54"/>
                    <a:gd name="T1" fmla="*/ 0 h 1863"/>
                    <a:gd name="T2" fmla="*/ 4 w 54"/>
                    <a:gd name="T3" fmla="*/ 133 h 1863"/>
                    <a:gd name="T4" fmla="*/ 0 w 54"/>
                    <a:gd name="T5" fmla="*/ 1849 h 1863"/>
                    <a:gd name="T6" fmla="*/ 241 w 54"/>
                    <a:gd name="T7" fmla="*/ 1698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97" name="Freeform 1201"/>
                <p:cNvSpPr>
                  <a:spLocks/>
                </p:cNvSpPr>
                <p:nvPr/>
              </p:nvSpPr>
              <p:spPr bwMode="auto">
                <a:xfrm>
                  <a:off x="814" y="1788"/>
                  <a:ext cx="978" cy="132"/>
                </a:xfrm>
                <a:custGeom>
                  <a:avLst/>
                  <a:gdLst>
                    <a:gd name="T0" fmla="*/ 0 w 977"/>
                    <a:gd name="T1" fmla="*/ 131 h 132"/>
                    <a:gd name="T2" fmla="*/ 186 w 977"/>
                    <a:gd name="T3" fmla="*/ 2 h 132"/>
                    <a:gd name="T4" fmla="*/ 979 w 977"/>
                    <a:gd name="T5" fmla="*/ 0 h 132"/>
                    <a:gd name="T6" fmla="*/ 866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80" name="Group 1202"/>
              <p:cNvGrpSpPr>
                <a:grpSpLocks/>
              </p:cNvGrpSpPr>
              <p:nvPr/>
            </p:nvGrpSpPr>
            <p:grpSpPr bwMode="auto">
              <a:xfrm>
                <a:off x="3925" y="1788"/>
                <a:ext cx="979" cy="1858"/>
                <a:chOff x="3925" y="1788"/>
                <a:chExt cx="979" cy="1858"/>
              </a:xfrm>
            </p:grpSpPr>
            <p:sp>
              <p:nvSpPr>
                <p:cNvPr id="92" name="Rectangle 1203"/>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93" name="Freeform 1204"/>
                <p:cNvSpPr>
                  <a:spLocks/>
                </p:cNvSpPr>
                <p:nvPr/>
              </p:nvSpPr>
              <p:spPr bwMode="auto">
                <a:xfrm flipH="1">
                  <a:off x="3925" y="1788"/>
                  <a:ext cx="979" cy="132"/>
                </a:xfrm>
                <a:custGeom>
                  <a:avLst/>
                  <a:gdLst>
                    <a:gd name="T0" fmla="*/ 0 w 977"/>
                    <a:gd name="T1" fmla="*/ 131 h 132"/>
                    <a:gd name="T2" fmla="*/ 186 w 977"/>
                    <a:gd name="T3" fmla="*/ 2 h 132"/>
                    <a:gd name="T4" fmla="*/ 981 w 977"/>
                    <a:gd name="T5" fmla="*/ 0 h 132"/>
                    <a:gd name="T6" fmla="*/ 868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94" name="Freeform 1205"/>
                <p:cNvSpPr>
                  <a:spLocks/>
                </p:cNvSpPr>
                <p:nvPr/>
              </p:nvSpPr>
              <p:spPr bwMode="auto">
                <a:xfrm flipH="1">
                  <a:off x="3926" y="1788"/>
                  <a:ext cx="114" cy="1857"/>
                </a:xfrm>
                <a:custGeom>
                  <a:avLst/>
                  <a:gdLst>
                    <a:gd name="T0" fmla="*/ 241 w 54"/>
                    <a:gd name="T1" fmla="*/ 0 h 1863"/>
                    <a:gd name="T2" fmla="*/ 4 w 54"/>
                    <a:gd name="T3" fmla="*/ 135 h 1863"/>
                    <a:gd name="T4" fmla="*/ 0 w 54"/>
                    <a:gd name="T5" fmla="*/ 1851 h 1863"/>
                    <a:gd name="T6" fmla="*/ 241 w 54"/>
                    <a:gd name="T7" fmla="*/ 1699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81" name="Group 1206"/>
              <p:cNvGrpSpPr>
                <a:grpSpLocks/>
              </p:cNvGrpSpPr>
              <p:nvPr/>
            </p:nvGrpSpPr>
            <p:grpSpPr bwMode="auto">
              <a:xfrm>
                <a:off x="805" y="840"/>
                <a:ext cx="4103" cy="838"/>
                <a:chOff x="805" y="840"/>
                <a:chExt cx="4103" cy="838"/>
              </a:xfrm>
            </p:grpSpPr>
            <p:sp>
              <p:nvSpPr>
                <p:cNvPr id="90" name="Rectangle 1207"/>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91" name="Freeform 1208"/>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82" name="Group 1209"/>
              <p:cNvGrpSpPr>
                <a:grpSpLocks/>
              </p:cNvGrpSpPr>
              <p:nvPr/>
            </p:nvGrpSpPr>
            <p:grpSpPr bwMode="auto">
              <a:xfrm>
                <a:off x="1899" y="1792"/>
                <a:ext cx="906" cy="1850"/>
                <a:chOff x="1910" y="1792"/>
                <a:chExt cx="906" cy="1850"/>
              </a:xfrm>
            </p:grpSpPr>
            <p:sp>
              <p:nvSpPr>
                <p:cNvPr id="87" name="Rectangle 1210"/>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88" name="Freeform 1211"/>
                <p:cNvSpPr>
                  <a:spLocks/>
                </p:cNvSpPr>
                <p:nvPr/>
              </p:nvSpPr>
              <p:spPr bwMode="auto">
                <a:xfrm>
                  <a:off x="1910"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89" name="Freeform 1212"/>
                <p:cNvSpPr>
                  <a:spLocks/>
                </p:cNvSpPr>
                <p:nvPr/>
              </p:nvSpPr>
              <p:spPr bwMode="auto">
                <a:xfrm>
                  <a:off x="2774" y="1792"/>
                  <a:ext cx="42" cy="1849"/>
                </a:xfrm>
                <a:custGeom>
                  <a:avLst/>
                  <a:gdLst>
                    <a:gd name="T0" fmla="*/ 33 w 54"/>
                    <a:gd name="T1" fmla="*/ 0 h 1863"/>
                    <a:gd name="T2" fmla="*/ 1 w 54"/>
                    <a:gd name="T3" fmla="*/ 133 h 1863"/>
                    <a:gd name="T4" fmla="*/ 0 w 54"/>
                    <a:gd name="T5" fmla="*/ 1835 h 1863"/>
                    <a:gd name="T6" fmla="*/ 33 w 54"/>
                    <a:gd name="T7" fmla="*/ 1684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83" name="Group 1213"/>
              <p:cNvGrpSpPr>
                <a:grpSpLocks/>
              </p:cNvGrpSpPr>
              <p:nvPr/>
            </p:nvGrpSpPr>
            <p:grpSpPr bwMode="auto">
              <a:xfrm>
                <a:off x="2912" y="1792"/>
                <a:ext cx="906" cy="1854"/>
                <a:chOff x="2966" y="1792"/>
                <a:chExt cx="906" cy="1854"/>
              </a:xfrm>
            </p:grpSpPr>
            <p:sp>
              <p:nvSpPr>
                <p:cNvPr id="84" name="Rectangle 1214"/>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85" name="Freeform 1215"/>
                <p:cNvSpPr>
                  <a:spLocks/>
                </p:cNvSpPr>
                <p:nvPr/>
              </p:nvSpPr>
              <p:spPr bwMode="auto">
                <a:xfrm flipH="1">
                  <a:off x="2966"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86" name="Freeform 1216"/>
                <p:cNvSpPr>
                  <a:spLocks/>
                </p:cNvSpPr>
                <p:nvPr/>
              </p:nvSpPr>
              <p:spPr bwMode="auto">
                <a:xfrm flipH="1">
                  <a:off x="2966" y="1792"/>
                  <a:ext cx="42" cy="1853"/>
                </a:xfrm>
                <a:custGeom>
                  <a:avLst/>
                  <a:gdLst>
                    <a:gd name="T0" fmla="*/ 33 w 54"/>
                    <a:gd name="T1" fmla="*/ 0 h 1863"/>
                    <a:gd name="T2" fmla="*/ 1 w 54"/>
                    <a:gd name="T3" fmla="*/ 133 h 1863"/>
                    <a:gd name="T4" fmla="*/ 0 w 54"/>
                    <a:gd name="T5" fmla="*/ 1843 h 1863"/>
                    <a:gd name="T6" fmla="*/ 33 w 54"/>
                    <a:gd name="T7" fmla="*/ 1692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sp>
          <p:nvSpPr>
            <p:cNvPr id="78" name="Rectangle 1217"/>
            <p:cNvSpPr>
              <a:spLocks noChangeArrowheads="1"/>
            </p:cNvSpPr>
            <p:nvPr/>
          </p:nvSpPr>
          <p:spPr bwMode="auto">
            <a:xfrm>
              <a:off x="481005" y="5596911"/>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grpSp>
    </p:spTree>
    <p:extLst>
      <p:ext uri="{BB962C8B-B14F-4D97-AF65-F5344CB8AC3E}">
        <p14:creationId xmlns:p14="http://schemas.microsoft.com/office/powerpoint/2010/main" val="382720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wipe(down)">
                                      <p:cBhvr>
                                        <p:cTn id="7" dur="500"/>
                                        <p:tgtEl>
                                          <p:spTgt spid="16896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8963">
                                            <p:txEl>
                                              <p:pRg st="1" end="1"/>
                                            </p:txEl>
                                          </p:spTgt>
                                        </p:tgtEl>
                                        <p:attrNameLst>
                                          <p:attrName>style.visibility</p:attrName>
                                        </p:attrNameLst>
                                      </p:cBhvr>
                                      <p:to>
                                        <p:strVal val="visible"/>
                                      </p:to>
                                    </p:set>
                                    <p:animEffect transition="in" filter="wipe(down)">
                                      <p:cBhvr>
                                        <p:cTn id="10" dur="500"/>
                                        <p:tgtEl>
                                          <p:spTgt spid="168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animEffect transition="in" filter="wipe(down)">
                                      <p:cBhvr>
                                        <p:cTn id="15" dur="500"/>
                                        <p:tgtEl>
                                          <p:spTgt spid="16896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8963">
                                            <p:txEl>
                                              <p:pRg st="3" end="3"/>
                                            </p:txEl>
                                          </p:spTgt>
                                        </p:tgtEl>
                                        <p:attrNameLst>
                                          <p:attrName>style.visibility</p:attrName>
                                        </p:attrNameLst>
                                      </p:cBhvr>
                                      <p:to>
                                        <p:strVal val="visible"/>
                                      </p:to>
                                    </p:set>
                                    <p:animEffect transition="in" filter="wipe(down)">
                                      <p:cBhvr>
                                        <p:cTn id="18" dur="500"/>
                                        <p:tgtEl>
                                          <p:spTgt spid="16896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8963">
                                            <p:txEl>
                                              <p:pRg st="4" end="4"/>
                                            </p:txEl>
                                          </p:spTgt>
                                        </p:tgtEl>
                                        <p:attrNameLst>
                                          <p:attrName>style.visibility</p:attrName>
                                        </p:attrNameLst>
                                      </p:cBhvr>
                                      <p:to>
                                        <p:strVal val="visible"/>
                                      </p:to>
                                    </p:set>
                                    <p:animEffect transition="in" filter="wipe(down)">
                                      <p:cBhvr>
                                        <p:cTn id="21" dur="500"/>
                                        <p:tgtEl>
                                          <p:spTgt spid="168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68963">
                                            <p:txEl>
                                              <p:pRg st="5" end="5"/>
                                            </p:txEl>
                                          </p:spTgt>
                                        </p:tgtEl>
                                        <p:attrNameLst>
                                          <p:attrName>style.visibility</p:attrName>
                                        </p:attrNameLst>
                                      </p:cBhvr>
                                      <p:to>
                                        <p:strVal val="visible"/>
                                      </p:to>
                                    </p:set>
                                    <p:animEffect transition="in" filter="wipe(down)">
                                      <p:cBhvr>
                                        <p:cTn id="26" dur="500"/>
                                        <p:tgtEl>
                                          <p:spTgt spid="16896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68963">
                                            <p:txEl>
                                              <p:pRg st="6" end="6"/>
                                            </p:txEl>
                                          </p:spTgt>
                                        </p:tgtEl>
                                        <p:attrNameLst>
                                          <p:attrName>style.visibility</p:attrName>
                                        </p:attrNameLst>
                                      </p:cBhvr>
                                      <p:to>
                                        <p:strVal val="visible"/>
                                      </p:to>
                                    </p:set>
                                    <p:animEffect transition="in" filter="wipe(down)">
                                      <p:cBhvr>
                                        <p:cTn id="29" dur="500"/>
                                        <p:tgtEl>
                                          <p:spTgt spid="16896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left)">
                                      <p:cBhvr>
                                        <p:cTn id="3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upo 21"/>
          <p:cNvGrpSpPr>
            <a:grpSpLocks noChangeAspect="1"/>
          </p:cNvGrpSpPr>
          <p:nvPr/>
        </p:nvGrpSpPr>
        <p:grpSpPr>
          <a:xfrm>
            <a:off x="2214144" y="1488736"/>
            <a:ext cx="4716000" cy="3765362"/>
            <a:chOff x="1218204" y="1882654"/>
            <a:chExt cx="5943600" cy="4745498"/>
          </a:xfrm>
        </p:grpSpPr>
        <p:sp>
          <p:nvSpPr>
            <p:cNvPr id="69635" name="AutoShape 3"/>
            <p:cNvSpPr>
              <a:spLocks noChangeArrowheads="1"/>
            </p:cNvSpPr>
            <p:nvPr/>
          </p:nvSpPr>
          <p:spPr bwMode="auto">
            <a:xfrm>
              <a:off x="1218204" y="1882654"/>
              <a:ext cx="2057400" cy="3429000"/>
            </a:xfrm>
            <a:prstGeom prst="roundRect">
              <a:avLst>
                <a:gd name="adj" fmla="val 16667"/>
              </a:avLst>
            </a:prstGeom>
            <a:solidFill>
              <a:schemeClr val="bg1">
                <a:lumMod val="95000"/>
              </a:schemeClr>
            </a:solidFill>
            <a:ln w="12700">
              <a:solidFill>
                <a:schemeClr val="tx1"/>
              </a:solidFill>
              <a:round/>
              <a:headEnd type="none" w="sm" len="sm"/>
              <a:tailEnd/>
            </a:ln>
            <a:effectLst/>
          </p:spPr>
          <p:txBody>
            <a:bodyPr wrap="none" anchor="ctr"/>
            <a:lstStyle/>
            <a:p>
              <a:pPr fontAlgn="auto">
                <a:spcBef>
                  <a:spcPts val="0"/>
                </a:spcBef>
                <a:spcAft>
                  <a:spcPts val="0"/>
                </a:spcAft>
                <a:defRPr/>
              </a:pPr>
              <a:endParaRPr lang="pt-BR" sz="1400">
                <a:latin typeface="+mn-lt"/>
                <a:cs typeface="+mn-cs"/>
              </a:endParaRPr>
            </a:p>
          </p:txBody>
        </p:sp>
        <p:sp>
          <p:nvSpPr>
            <p:cNvPr id="29700" name="Line 4"/>
            <p:cNvSpPr>
              <a:spLocks noChangeShapeType="1"/>
            </p:cNvSpPr>
            <p:nvPr/>
          </p:nvSpPr>
          <p:spPr bwMode="auto">
            <a:xfrm>
              <a:off x="1218204" y="2416054"/>
              <a:ext cx="2057400" cy="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pt-BR" sz="1400"/>
            </a:p>
          </p:txBody>
        </p:sp>
        <p:sp>
          <p:nvSpPr>
            <p:cNvPr id="29701" name="Line 5"/>
            <p:cNvSpPr>
              <a:spLocks noChangeShapeType="1"/>
            </p:cNvSpPr>
            <p:nvPr/>
          </p:nvSpPr>
          <p:spPr bwMode="auto">
            <a:xfrm>
              <a:off x="1294404" y="4016254"/>
              <a:ext cx="1981200" cy="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pt-BR" sz="1400"/>
            </a:p>
          </p:txBody>
        </p:sp>
        <p:sp>
          <p:nvSpPr>
            <p:cNvPr id="69638" name="Rectangle 6"/>
            <p:cNvSpPr>
              <a:spLocks noChangeArrowheads="1"/>
            </p:cNvSpPr>
            <p:nvPr/>
          </p:nvSpPr>
          <p:spPr bwMode="auto">
            <a:xfrm>
              <a:off x="1751604" y="4397254"/>
              <a:ext cx="9144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endParaRPr lang="pt-BR" sz="1400">
                <a:latin typeface="+mn-lt"/>
                <a:cs typeface="+mn-cs"/>
              </a:endParaRPr>
            </a:p>
          </p:txBody>
        </p:sp>
        <p:sp>
          <p:nvSpPr>
            <p:cNvPr id="69639" name="Rectangle 7"/>
            <p:cNvSpPr>
              <a:spLocks noChangeArrowheads="1"/>
            </p:cNvSpPr>
            <p:nvPr/>
          </p:nvSpPr>
          <p:spPr bwMode="auto">
            <a:xfrm>
              <a:off x="1827804" y="4549654"/>
              <a:ext cx="9144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endParaRPr lang="pt-BR" sz="1400">
                <a:latin typeface="+mn-lt"/>
                <a:cs typeface="+mn-cs"/>
              </a:endParaRPr>
            </a:p>
          </p:txBody>
        </p:sp>
        <p:sp>
          <p:nvSpPr>
            <p:cNvPr id="69640" name="Rectangle 8"/>
            <p:cNvSpPr>
              <a:spLocks noChangeArrowheads="1"/>
            </p:cNvSpPr>
            <p:nvPr/>
          </p:nvSpPr>
          <p:spPr bwMode="auto">
            <a:xfrm>
              <a:off x="1980204" y="4702054"/>
              <a:ext cx="9144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endParaRPr lang="pt-BR" sz="1400">
                <a:latin typeface="+mn-lt"/>
                <a:cs typeface="+mn-cs"/>
              </a:endParaRPr>
            </a:p>
          </p:txBody>
        </p:sp>
        <p:sp>
          <p:nvSpPr>
            <p:cNvPr id="69641" name="Rectangle 9"/>
            <p:cNvSpPr>
              <a:spLocks noChangeArrowheads="1"/>
            </p:cNvSpPr>
            <p:nvPr/>
          </p:nvSpPr>
          <p:spPr bwMode="auto">
            <a:xfrm>
              <a:off x="2056404" y="4854454"/>
              <a:ext cx="9144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endParaRPr lang="pt-BR" sz="1400">
                <a:latin typeface="+mn-lt"/>
                <a:cs typeface="+mn-cs"/>
              </a:endParaRPr>
            </a:p>
          </p:txBody>
        </p:sp>
        <p:sp>
          <p:nvSpPr>
            <p:cNvPr id="29706" name="Text Box 10"/>
            <p:cNvSpPr txBox="1">
              <a:spLocks noChangeArrowheads="1"/>
            </p:cNvSpPr>
            <p:nvPr/>
          </p:nvSpPr>
          <p:spPr bwMode="auto">
            <a:xfrm>
              <a:off x="1294405" y="4016254"/>
              <a:ext cx="1007389" cy="349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sz="1200" dirty="0" smtClean="0">
                  <a:latin typeface="Calibri" pitchFamily="34" charset="0"/>
                </a:rPr>
                <a:t>Métodos</a:t>
              </a:r>
              <a:r>
                <a:rPr lang="pt-BR" sz="1200" b="1" dirty="0" smtClean="0">
                  <a:latin typeface="Calibri" pitchFamily="34" charset="0"/>
                </a:rPr>
                <a:t>:</a:t>
              </a:r>
              <a:endParaRPr lang="pt-BR" sz="1050" dirty="0">
                <a:latin typeface="Calibri" pitchFamily="34" charset="0"/>
              </a:endParaRPr>
            </a:p>
          </p:txBody>
        </p:sp>
        <p:sp>
          <p:nvSpPr>
            <p:cNvPr id="69643" name="Rectangle 11"/>
            <p:cNvSpPr>
              <a:spLocks noChangeArrowheads="1"/>
            </p:cNvSpPr>
            <p:nvPr/>
          </p:nvSpPr>
          <p:spPr bwMode="auto">
            <a:xfrm>
              <a:off x="1675404" y="2797054"/>
              <a:ext cx="3048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44" name="Rectangle 12"/>
            <p:cNvSpPr>
              <a:spLocks noChangeArrowheads="1"/>
            </p:cNvSpPr>
            <p:nvPr/>
          </p:nvSpPr>
          <p:spPr bwMode="auto">
            <a:xfrm>
              <a:off x="1675404" y="3178054"/>
              <a:ext cx="3048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45" name="Rectangle 13"/>
            <p:cNvSpPr>
              <a:spLocks noChangeArrowheads="1"/>
            </p:cNvSpPr>
            <p:nvPr/>
          </p:nvSpPr>
          <p:spPr bwMode="auto">
            <a:xfrm>
              <a:off x="1675404" y="3559054"/>
              <a:ext cx="3048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46" name="Rectangle 14"/>
            <p:cNvSpPr>
              <a:spLocks noChangeArrowheads="1"/>
            </p:cNvSpPr>
            <p:nvPr/>
          </p:nvSpPr>
          <p:spPr bwMode="auto">
            <a:xfrm>
              <a:off x="2056404" y="2797054"/>
              <a:ext cx="3048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47" name="Rectangle 15"/>
            <p:cNvSpPr>
              <a:spLocks noChangeArrowheads="1"/>
            </p:cNvSpPr>
            <p:nvPr/>
          </p:nvSpPr>
          <p:spPr bwMode="auto">
            <a:xfrm>
              <a:off x="2056404" y="3178054"/>
              <a:ext cx="3048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48" name="Rectangle 16"/>
            <p:cNvSpPr>
              <a:spLocks noChangeArrowheads="1"/>
            </p:cNvSpPr>
            <p:nvPr/>
          </p:nvSpPr>
          <p:spPr bwMode="auto">
            <a:xfrm>
              <a:off x="2056404" y="3559054"/>
              <a:ext cx="3048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49" name="Rectangle 17"/>
            <p:cNvSpPr>
              <a:spLocks noChangeArrowheads="1"/>
            </p:cNvSpPr>
            <p:nvPr/>
          </p:nvSpPr>
          <p:spPr bwMode="auto">
            <a:xfrm>
              <a:off x="2437404" y="2797054"/>
              <a:ext cx="3048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50" name="Rectangle 18"/>
            <p:cNvSpPr>
              <a:spLocks noChangeArrowheads="1"/>
            </p:cNvSpPr>
            <p:nvPr/>
          </p:nvSpPr>
          <p:spPr bwMode="auto">
            <a:xfrm>
              <a:off x="2437404" y="3178054"/>
              <a:ext cx="3048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51" name="Rectangle 19"/>
            <p:cNvSpPr>
              <a:spLocks noChangeArrowheads="1"/>
            </p:cNvSpPr>
            <p:nvPr/>
          </p:nvSpPr>
          <p:spPr bwMode="auto">
            <a:xfrm>
              <a:off x="2437404" y="3559054"/>
              <a:ext cx="3048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29716" name="Text Box 20"/>
            <p:cNvSpPr txBox="1">
              <a:spLocks noChangeArrowheads="1"/>
            </p:cNvSpPr>
            <p:nvPr/>
          </p:nvSpPr>
          <p:spPr bwMode="auto">
            <a:xfrm>
              <a:off x="1294405" y="2416053"/>
              <a:ext cx="1037047" cy="349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sz="1200" b="1" dirty="0">
                  <a:latin typeface="Calibri" pitchFamily="34" charset="0"/>
                </a:rPr>
                <a:t>Atributos:</a:t>
              </a:r>
              <a:endParaRPr lang="pt-BR" sz="1050" dirty="0">
                <a:latin typeface="Calibri" pitchFamily="34" charset="0"/>
              </a:endParaRPr>
            </a:p>
          </p:txBody>
        </p:sp>
        <p:sp>
          <p:nvSpPr>
            <p:cNvPr id="29717" name="Text Box 21"/>
            <p:cNvSpPr txBox="1">
              <a:spLocks noChangeArrowheads="1"/>
            </p:cNvSpPr>
            <p:nvPr/>
          </p:nvSpPr>
          <p:spPr bwMode="auto">
            <a:xfrm>
              <a:off x="1236783" y="1958854"/>
              <a:ext cx="2059951" cy="38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sz="1400" b="1" dirty="0">
                  <a:latin typeface="Calibri" pitchFamily="34" charset="0"/>
                </a:rPr>
                <a:t>Objeto </a:t>
              </a:r>
              <a:r>
                <a:rPr lang="pt-BR" sz="1400" b="1" dirty="0" smtClean="0">
                  <a:latin typeface="Calibri" pitchFamily="34" charset="0"/>
                </a:rPr>
                <a:t>requisitante</a:t>
              </a:r>
              <a:endParaRPr lang="pt-BR" sz="1400" dirty="0">
                <a:latin typeface="Calibri" pitchFamily="34" charset="0"/>
              </a:endParaRPr>
            </a:p>
          </p:txBody>
        </p:sp>
        <p:sp>
          <p:nvSpPr>
            <p:cNvPr id="69654" name="AutoShape 22"/>
            <p:cNvSpPr>
              <a:spLocks noChangeArrowheads="1"/>
            </p:cNvSpPr>
            <p:nvPr/>
          </p:nvSpPr>
          <p:spPr bwMode="auto">
            <a:xfrm>
              <a:off x="5104404" y="3178054"/>
              <a:ext cx="2057400" cy="3429000"/>
            </a:xfrm>
            <a:prstGeom prst="roundRect">
              <a:avLst>
                <a:gd name="adj" fmla="val 16667"/>
              </a:avLst>
            </a:prstGeom>
            <a:solidFill>
              <a:schemeClr val="bg1">
                <a:lumMod val="95000"/>
              </a:schemeClr>
            </a:solidFill>
            <a:ln w="12700">
              <a:solidFill>
                <a:schemeClr val="tx1"/>
              </a:solidFill>
              <a:round/>
              <a:headEnd type="none" w="sm" len="sm"/>
              <a:tailEnd/>
            </a:ln>
            <a:effectLst/>
          </p:spPr>
          <p:txBody>
            <a:bodyPr wrap="none" anchor="ctr"/>
            <a:lstStyle/>
            <a:p>
              <a:pPr fontAlgn="auto">
                <a:spcBef>
                  <a:spcPts val="0"/>
                </a:spcBef>
                <a:spcAft>
                  <a:spcPts val="0"/>
                </a:spcAft>
                <a:defRPr/>
              </a:pPr>
              <a:endParaRPr lang="pt-BR" sz="1400">
                <a:latin typeface="+mn-lt"/>
                <a:cs typeface="+mn-cs"/>
              </a:endParaRPr>
            </a:p>
          </p:txBody>
        </p:sp>
        <p:sp>
          <p:nvSpPr>
            <p:cNvPr id="29719" name="Line 23"/>
            <p:cNvSpPr>
              <a:spLocks noChangeShapeType="1"/>
            </p:cNvSpPr>
            <p:nvPr/>
          </p:nvSpPr>
          <p:spPr bwMode="auto">
            <a:xfrm>
              <a:off x="5104404" y="3711454"/>
              <a:ext cx="2057400" cy="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pt-BR" sz="1400"/>
            </a:p>
          </p:txBody>
        </p:sp>
        <p:sp>
          <p:nvSpPr>
            <p:cNvPr id="29720" name="Line 24"/>
            <p:cNvSpPr>
              <a:spLocks noChangeShapeType="1"/>
            </p:cNvSpPr>
            <p:nvPr/>
          </p:nvSpPr>
          <p:spPr bwMode="auto">
            <a:xfrm>
              <a:off x="5180604" y="5311654"/>
              <a:ext cx="1981200" cy="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pt-BR" sz="1400"/>
            </a:p>
          </p:txBody>
        </p:sp>
        <p:sp>
          <p:nvSpPr>
            <p:cNvPr id="69657" name="Rectangle 25"/>
            <p:cNvSpPr>
              <a:spLocks noChangeArrowheads="1"/>
            </p:cNvSpPr>
            <p:nvPr/>
          </p:nvSpPr>
          <p:spPr bwMode="auto">
            <a:xfrm>
              <a:off x="5637804" y="5692654"/>
              <a:ext cx="9144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endParaRPr lang="pt-BR" sz="1400">
                <a:latin typeface="+mn-lt"/>
                <a:cs typeface="+mn-cs"/>
              </a:endParaRPr>
            </a:p>
          </p:txBody>
        </p:sp>
        <p:sp>
          <p:nvSpPr>
            <p:cNvPr id="69658" name="Rectangle 26"/>
            <p:cNvSpPr>
              <a:spLocks noChangeArrowheads="1"/>
            </p:cNvSpPr>
            <p:nvPr/>
          </p:nvSpPr>
          <p:spPr bwMode="auto">
            <a:xfrm>
              <a:off x="5714004" y="5845054"/>
              <a:ext cx="9144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endParaRPr lang="pt-BR" sz="1400">
                <a:latin typeface="+mn-lt"/>
                <a:cs typeface="+mn-cs"/>
              </a:endParaRPr>
            </a:p>
          </p:txBody>
        </p:sp>
        <p:sp>
          <p:nvSpPr>
            <p:cNvPr id="69659" name="Rectangle 27"/>
            <p:cNvSpPr>
              <a:spLocks noChangeArrowheads="1"/>
            </p:cNvSpPr>
            <p:nvPr/>
          </p:nvSpPr>
          <p:spPr bwMode="auto">
            <a:xfrm>
              <a:off x="5866404" y="5997454"/>
              <a:ext cx="9144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endParaRPr lang="pt-BR" sz="1400">
                <a:latin typeface="+mn-lt"/>
                <a:cs typeface="+mn-cs"/>
              </a:endParaRPr>
            </a:p>
          </p:txBody>
        </p:sp>
        <p:sp>
          <p:nvSpPr>
            <p:cNvPr id="69660" name="Rectangle 28"/>
            <p:cNvSpPr>
              <a:spLocks noChangeArrowheads="1"/>
            </p:cNvSpPr>
            <p:nvPr/>
          </p:nvSpPr>
          <p:spPr bwMode="auto">
            <a:xfrm>
              <a:off x="5942604" y="6149854"/>
              <a:ext cx="914400" cy="304800"/>
            </a:xfrm>
            <a:prstGeom prst="rect">
              <a:avLst/>
            </a:prstGeom>
            <a:solidFill>
              <a:schemeClr val="bg1">
                <a:lumMod val="8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endParaRPr lang="pt-BR" sz="1400">
                <a:latin typeface="+mn-lt"/>
                <a:cs typeface="+mn-cs"/>
              </a:endParaRPr>
            </a:p>
          </p:txBody>
        </p:sp>
        <p:sp>
          <p:nvSpPr>
            <p:cNvPr id="29725" name="Text Box 29"/>
            <p:cNvSpPr txBox="1">
              <a:spLocks noChangeArrowheads="1"/>
            </p:cNvSpPr>
            <p:nvPr/>
          </p:nvSpPr>
          <p:spPr bwMode="auto">
            <a:xfrm>
              <a:off x="5180604" y="5311654"/>
              <a:ext cx="1007389" cy="349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spAutoFit/>
            </a:bodyPr>
            <a:lstStyle>
              <a:defPPr>
                <a:defRPr lang="en-US"/>
              </a:defPPr>
              <a:lvl1pPr eaLnBrk="1" hangingPunct="1">
                <a:defRPr sz="1800">
                  <a:latin typeface="Calibri" pitchFamily="34" charset="0"/>
                  <a:cs typeface="Arial" charset="0"/>
                </a:defRPr>
              </a:lvl1pPr>
              <a:lvl2pPr marL="742950" indent="-285750">
                <a:defRPr>
                  <a:latin typeface="Arial" charset="0"/>
                  <a:cs typeface="Arial" charset="0"/>
                </a:defRPr>
              </a:lvl2pPr>
              <a:lvl3pPr marL="1143000" indent="-228600">
                <a:defRPr>
                  <a:latin typeface="Arial" charset="0"/>
                  <a:cs typeface="Arial" charset="0"/>
                </a:defRPr>
              </a:lvl3pPr>
              <a:lvl4pPr marL="1600200" indent="-228600">
                <a:defRPr>
                  <a:latin typeface="Arial" charset="0"/>
                  <a:cs typeface="Arial" charset="0"/>
                </a:defRPr>
              </a:lvl4pPr>
              <a:lvl5pPr marL="2057400" indent="-22860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pt-BR" sz="1200" dirty="0" smtClean="0"/>
                <a:t>Métodos:</a:t>
              </a:r>
              <a:endParaRPr lang="pt-BR" sz="1200" dirty="0"/>
            </a:p>
          </p:txBody>
        </p:sp>
        <p:sp>
          <p:nvSpPr>
            <p:cNvPr id="69662" name="Rectangle 30"/>
            <p:cNvSpPr>
              <a:spLocks noChangeArrowheads="1"/>
            </p:cNvSpPr>
            <p:nvPr/>
          </p:nvSpPr>
          <p:spPr bwMode="auto">
            <a:xfrm>
              <a:off x="5561604" y="4092454"/>
              <a:ext cx="304800" cy="304800"/>
            </a:xfrm>
            <a:prstGeom prst="rect">
              <a:avLst/>
            </a:prstGeom>
            <a:solidFill>
              <a:schemeClr val="bg1">
                <a:lumMod val="7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1400" dirty="0">
                <a:latin typeface="+mn-lt"/>
                <a:cs typeface="+mn-cs"/>
              </a:endParaRPr>
            </a:p>
          </p:txBody>
        </p:sp>
        <p:sp>
          <p:nvSpPr>
            <p:cNvPr id="69663" name="Rectangle 31"/>
            <p:cNvSpPr>
              <a:spLocks noChangeArrowheads="1"/>
            </p:cNvSpPr>
            <p:nvPr/>
          </p:nvSpPr>
          <p:spPr bwMode="auto">
            <a:xfrm>
              <a:off x="5561604" y="4473454"/>
              <a:ext cx="304800" cy="304800"/>
            </a:xfrm>
            <a:prstGeom prst="rect">
              <a:avLst/>
            </a:prstGeom>
            <a:solidFill>
              <a:schemeClr val="bg1">
                <a:lumMod val="7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64" name="Rectangle 32"/>
            <p:cNvSpPr>
              <a:spLocks noChangeArrowheads="1"/>
            </p:cNvSpPr>
            <p:nvPr/>
          </p:nvSpPr>
          <p:spPr bwMode="auto">
            <a:xfrm>
              <a:off x="5561604" y="4854454"/>
              <a:ext cx="304800" cy="304800"/>
            </a:xfrm>
            <a:prstGeom prst="rect">
              <a:avLst/>
            </a:prstGeom>
            <a:solidFill>
              <a:schemeClr val="bg1">
                <a:lumMod val="7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65" name="Rectangle 33"/>
            <p:cNvSpPr>
              <a:spLocks noChangeArrowheads="1"/>
            </p:cNvSpPr>
            <p:nvPr/>
          </p:nvSpPr>
          <p:spPr bwMode="auto">
            <a:xfrm>
              <a:off x="5942604" y="4092454"/>
              <a:ext cx="304800" cy="304800"/>
            </a:xfrm>
            <a:prstGeom prst="rect">
              <a:avLst/>
            </a:prstGeom>
            <a:solidFill>
              <a:schemeClr val="bg1">
                <a:lumMod val="7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t>-</a:t>
              </a:r>
              <a:endParaRPr lang="pt-BR" sz="2000" dirty="0"/>
            </a:p>
          </p:txBody>
        </p:sp>
        <p:sp>
          <p:nvSpPr>
            <p:cNvPr id="69666" name="Rectangle 34"/>
            <p:cNvSpPr>
              <a:spLocks noChangeArrowheads="1"/>
            </p:cNvSpPr>
            <p:nvPr/>
          </p:nvSpPr>
          <p:spPr bwMode="auto">
            <a:xfrm>
              <a:off x="5942604" y="4473454"/>
              <a:ext cx="304800" cy="304800"/>
            </a:xfrm>
            <a:prstGeom prst="rect">
              <a:avLst/>
            </a:prstGeom>
            <a:solidFill>
              <a:schemeClr val="bg1">
                <a:lumMod val="7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67" name="Rectangle 35"/>
            <p:cNvSpPr>
              <a:spLocks noChangeArrowheads="1"/>
            </p:cNvSpPr>
            <p:nvPr/>
          </p:nvSpPr>
          <p:spPr bwMode="auto">
            <a:xfrm>
              <a:off x="5942604" y="4854454"/>
              <a:ext cx="304800" cy="304800"/>
            </a:xfrm>
            <a:prstGeom prst="rect">
              <a:avLst/>
            </a:prstGeom>
            <a:solidFill>
              <a:schemeClr val="bg1">
                <a:lumMod val="7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68" name="Rectangle 36"/>
            <p:cNvSpPr>
              <a:spLocks noChangeArrowheads="1"/>
            </p:cNvSpPr>
            <p:nvPr/>
          </p:nvSpPr>
          <p:spPr bwMode="auto">
            <a:xfrm>
              <a:off x="6323604" y="4092454"/>
              <a:ext cx="304800" cy="304800"/>
            </a:xfrm>
            <a:prstGeom prst="rect">
              <a:avLst/>
            </a:prstGeom>
            <a:solidFill>
              <a:schemeClr val="bg1">
                <a:lumMod val="7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69" name="Rectangle 37"/>
            <p:cNvSpPr>
              <a:spLocks noChangeArrowheads="1"/>
            </p:cNvSpPr>
            <p:nvPr/>
          </p:nvSpPr>
          <p:spPr bwMode="auto">
            <a:xfrm>
              <a:off x="6323604" y="4473454"/>
              <a:ext cx="304800" cy="304800"/>
            </a:xfrm>
            <a:prstGeom prst="rect">
              <a:avLst/>
            </a:prstGeom>
            <a:solidFill>
              <a:schemeClr val="bg1">
                <a:lumMod val="7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69670" name="Rectangle 38"/>
            <p:cNvSpPr>
              <a:spLocks noChangeArrowheads="1"/>
            </p:cNvSpPr>
            <p:nvPr/>
          </p:nvSpPr>
          <p:spPr bwMode="auto">
            <a:xfrm>
              <a:off x="6323604" y="4854454"/>
              <a:ext cx="304800" cy="304800"/>
            </a:xfrm>
            <a:prstGeom prst="rect">
              <a:avLst/>
            </a:prstGeom>
            <a:solidFill>
              <a:schemeClr val="bg1">
                <a:lumMod val="75000"/>
              </a:schemeClr>
            </a:solidFill>
            <a:ln w="12700">
              <a:solidFill>
                <a:schemeClr val="tx1"/>
              </a:solidFill>
              <a:miter lim="800000"/>
              <a:headEnd type="none" w="sm" len="sm"/>
              <a:tailEnd/>
            </a:ln>
            <a:effectLst/>
          </p:spPr>
          <p:txBody>
            <a:bodyPr wrap="none" anchor="ctr"/>
            <a:lstStyle/>
            <a:p>
              <a:pPr fontAlgn="auto">
                <a:spcBef>
                  <a:spcPts val="0"/>
                </a:spcBef>
                <a:spcAft>
                  <a:spcPts val="0"/>
                </a:spcAft>
                <a:defRPr/>
              </a:pPr>
              <a:r>
                <a:rPr lang="pt-BR" sz="2000" dirty="0" smtClean="0">
                  <a:latin typeface="+mn-lt"/>
                  <a:cs typeface="+mn-cs"/>
                </a:rPr>
                <a:t>-</a:t>
              </a:r>
              <a:endParaRPr lang="pt-BR" sz="2000" dirty="0">
                <a:latin typeface="+mn-lt"/>
                <a:cs typeface="+mn-cs"/>
              </a:endParaRPr>
            </a:p>
          </p:txBody>
        </p:sp>
        <p:sp>
          <p:nvSpPr>
            <p:cNvPr id="29735" name="Text Box 39"/>
            <p:cNvSpPr txBox="1">
              <a:spLocks noChangeArrowheads="1"/>
            </p:cNvSpPr>
            <p:nvPr/>
          </p:nvSpPr>
          <p:spPr bwMode="auto">
            <a:xfrm>
              <a:off x="5180604" y="3711454"/>
              <a:ext cx="1037047" cy="349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spAutoFit/>
            </a:bodyPr>
            <a:lstStyle>
              <a:defPPr>
                <a:defRPr lang="en-US"/>
              </a:defPPr>
              <a:lvl1pPr eaLnBrk="1" hangingPunct="1">
                <a:defRPr sz="1800">
                  <a:latin typeface="Calibri" pitchFamily="34" charset="0"/>
                  <a:cs typeface="Arial" charset="0"/>
                </a:defRPr>
              </a:lvl1pPr>
              <a:lvl2pPr marL="742950" indent="-285750">
                <a:defRPr>
                  <a:latin typeface="Arial" charset="0"/>
                  <a:cs typeface="Arial" charset="0"/>
                </a:defRPr>
              </a:lvl2pPr>
              <a:lvl3pPr marL="1143000" indent="-228600">
                <a:defRPr>
                  <a:latin typeface="Arial" charset="0"/>
                  <a:cs typeface="Arial" charset="0"/>
                </a:defRPr>
              </a:lvl3pPr>
              <a:lvl4pPr marL="1600200" indent="-228600">
                <a:defRPr>
                  <a:latin typeface="Arial" charset="0"/>
                  <a:cs typeface="Arial" charset="0"/>
                </a:defRPr>
              </a:lvl4pPr>
              <a:lvl5pPr marL="2057400" indent="-22860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pt-BR" sz="1200" dirty="0"/>
                <a:t>Atributos:</a:t>
              </a:r>
            </a:p>
          </p:txBody>
        </p:sp>
        <p:sp>
          <p:nvSpPr>
            <p:cNvPr id="29736" name="Text Box 40"/>
            <p:cNvSpPr txBox="1">
              <a:spLocks noChangeArrowheads="1"/>
            </p:cNvSpPr>
            <p:nvPr/>
          </p:nvSpPr>
          <p:spPr bwMode="auto">
            <a:xfrm>
              <a:off x="5180604" y="3254253"/>
              <a:ext cx="1724505" cy="38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sz="1400" dirty="0">
                  <a:latin typeface="Calibri" pitchFamily="34" charset="0"/>
                </a:rPr>
                <a:t>Objeto receptor</a:t>
              </a:r>
            </a:p>
          </p:txBody>
        </p:sp>
        <p:grpSp>
          <p:nvGrpSpPr>
            <p:cNvPr id="18" name="Grupo 17"/>
            <p:cNvGrpSpPr/>
            <p:nvPr/>
          </p:nvGrpSpPr>
          <p:grpSpPr>
            <a:xfrm>
              <a:off x="2513604" y="5021602"/>
              <a:ext cx="3429000" cy="1606550"/>
              <a:chOff x="2469360" y="5021602"/>
              <a:chExt cx="3429000" cy="1606550"/>
            </a:xfrm>
          </p:grpSpPr>
          <p:sp>
            <p:nvSpPr>
              <p:cNvPr id="29737" name="Freeform 41"/>
              <p:cNvSpPr>
                <a:spLocks/>
              </p:cNvSpPr>
              <p:nvPr/>
            </p:nvSpPr>
            <p:spPr bwMode="auto">
              <a:xfrm>
                <a:off x="2469360" y="5021602"/>
                <a:ext cx="3429000" cy="1606550"/>
              </a:xfrm>
              <a:custGeom>
                <a:avLst/>
                <a:gdLst>
                  <a:gd name="T0" fmla="*/ 2147483647 w 2452"/>
                  <a:gd name="T1" fmla="*/ 0 h 1012"/>
                  <a:gd name="T2" fmla="*/ 2147483647 w 2452"/>
                  <a:gd name="T3" fmla="*/ 2147483647 h 1012"/>
                  <a:gd name="T4" fmla="*/ 2147483647 w 2452"/>
                  <a:gd name="T5" fmla="*/ 2147483647 h 1012"/>
                  <a:gd name="T6" fmla="*/ 0 60000 65536"/>
                  <a:gd name="T7" fmla="*/ 0 60000 65536"/>
                  <a:gd name="T8" fmla="*/ 0 60000 65536"/>
                  <a:gd name="T9" fmla="*/ 0 w 2452"/>
                  <a:gd name="T10" fmla="*/ 0 h 1012"/>
                  <a:gd name="T11" fmla="*/ 2452 w 2452"/>
                  <a:gd name="T12" fmla="*/ 1012 h 1012"/>
                </a:gdLst>
                <a:ahLst/>
                <a:cxnLst>
                  <a:cxn ang="T6">
                    <a:pos x="T0" y="T1"/>
                  </a:cxn>
                  <a:cxn ang="T7">
                    <a:pos x="T2" y="T3"/>
                  </a:cxn>
                  <a:cxn ang="T8">
                    <a:pos x="T4" y="T5"/>
                  </a:cxn>
                </a:cxnLst>
                <a:rect l="T9" t="T10" r="T11" b="T12"/>
                <a:pathLst>
                  <a:path w="2452" h="1012">
                    <a:moveTo>
                      <a:pt x="52" y="0"/>
                    </a:moveTo>
                    <a:cubicBezTo>
                      <a:pt x="110" y="146"/>
                      <a:pt x="0" y="740"/>
                      <a:pt x="400" y="876"/>
                    </a:cubicBezTo>
                    <a:cubicBezTo>
                      <a:pt x="800" y="1012"/>
                      <a:pt x="2025" y="828"/>
                      <a:pt x="2452" y="816"/>
                    </a:cubicBezTo>
                  </a:path>
                </a:pathLst>
              </a:custGeom>
              <a:noFill/>
              <a:ln w="38100" cap="flat" cmpd="sng">
                <a:solidFill>
                  <a:schemeClr val="tx1"/>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pt-BR" sz="1400"/>
              </a:p>
            </p:txBody>
          </p:sp>
          <p:sp>
            <p:nvSpPr>
              <p:cNvPr id="29740" name="Text Box 44"/>
              <p:cNvSpPr txBox="1">
                <a:spLocks noChangeArrowheads="1"/>
              </p:cNvSpPr>
              <p:nvPr/>
            </p:nvSpPr>
            <p:spPr bwMode="auto">
              <a:xfrm>
                <a:off x="2712564" y="5634153"/>
                <a:ext cx="2334165" cy="543048"/>
              </a:xfrm>
              <a:prstGeom prst="rect">
                <a:avLst/>
              </a:prstGeom>
              <a:extLst/>
            </p:spPr>
            <p:txBody>
              <a:bodyPr>
                <a:spAutoFit/>
              </a:bodyPr>
              <a:lstStyle>
                <a:defPPr>
                  <a:defRPr lang="en-US"/>
                </a:defPPr>
                <a:lvl1pPr>
                  <a:defRPr sz="1600" b="0"/>
                </a:lvl1pPr>
              </a:lstStyle>
              <a:p>
                <a:r>
                  <a:rPr lang="pt-BR" sz="1100" dirty="0"/>
                  <a:t>mensagem: </a:t>
                </a:r>
              </a:p>
              <a:p>
                <a:r>
                  <a:rPr lang="pt-BR" sz="1100" dirty="0"/>
                  <a:t>[receptor, parâmetro(s)]</a:t>
                </a:r>
              </a:p>
            </p:txBody>
          </p:sp>
        </p:grpSp>
        <p:grpSp>
          <p:nvGrpSpPr>
            <p:cNvPr id="19" name="Grupo 18"/>
            <p:cNvGrpSpPr/>
            <p:nvPr/>
          </p:nvGrpSpPr>
          <p:grpSpPr>
            <a:xfrm>
              <a:off x="2668320" y="4181066"/>
              <a:ext cx="3274284" cy="1985996"/>
              <a:chOff x="2624076" y="4181066"/>
              <a:chExt cx="3274284" cy="1985996"/>
            </a:xfrm>
          </p:grpSpPr>
          <p:sp>
            <p:nvSpPr>
              <p:cNvPr id="29738" name="Freeform 42"/>
              <p:cNvSpPr>
                <a:spLocks/>
              </p:cNvSpPr>
              <p:nvPr/>
            </p:nvSpPr>
            <p:spPr bwMode="auto">
              <a:xfrm>
                <a:off x="2624076" y="4702054"/>
                <a:ext cx="3274284" cy="1465008"/>
              </a:xfrm>
              <a:custGeom>
                <a:avLst/>
                <a:gdLst>
                  <a:gd name="T0" fmla="*/ 2147483647 w 2208"/>
                  <a:gd name="T1" fmla="*/ 2147483647 h 1024"/>
                  <a:gd name="T2" fmla="*/ 2147483647 w 2208"/>
                  <a:gd name="T3" fmla="*/ 2147483647 h 1024"/>
                  <a:gd name="T4" fmla="*/ 0 w 2208"/>
                  <a:gd name="T5" fmla="*/ 2147483647 h 1024"/>
                  <a:gd name="T6" fmla="*/ 0 60000 65536"/>
                  <a:gd name="T7" fmla="*/ 0 60000 65536"/>
                  <a:gd name="T8" fmla="*/ 0 60000 65536"/>
                  <a:gd name="T9" fmla="*/ 0 w 2208"/>
                  <a:gd name="T10" fmla="*/ 0 h 1024"/>
                  <a:gd name="T11" fmla="*/ 2208 w 2208"/>
                  <a:gd name="T12" fmla="*/ 1024 h 1024"/>
                </a:gdLst>
                <a:ahLst/>
                <a:cxnLst>
                  <a:cxn ang="T6">
                    <a:pos x="T0" y="T1"/>
                  </a:cxn>
                  <a:cxn ang="T7">
                    <a:pos x="T2" y="T3"/>
                  </a:cxn>
                  <a:cxn ang="T8">
                    <a:pos x="T4" y="T5"/>
                  </a:cxn>
                </a:cxnLst>
                <a:rect l="T9" t="T10" r="T11" b="T12"/>
                <a:pathLst>
                  <a:path w="2208" h="1024">
                    <a:moveTo>
                      <a:pt x="2208" y="1024"/>
                    </a:moveTo>
                    <a:lnTo>
                      <a:pt x="864" y="136"/>
                    </a:lnTo>
                    <a:cubicBezTo>
                      <a:pt x="496" y="0"/>
                      <a:pt x="180" y="193"/>
                      <a:pt x="0" y="208"/>
                    </a:cubicBezTo>
                  </a:path>
                </a:pathLst>
              </a:custGeom>
              <a:noFill/>
              <a:ln w="28575" cap="flat" cmpd="sng">
                <a:solidFill>
                  <a:schemeClr val="tx1"/>
                </a:solidFill>
                <a:prstDash val="sysDot"/>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pt-BR" sz="1400"/>
              </a:p>
            </p:txBody>
          </p:sp>
          <p:sp>
            <p:nvSpPr>
              <p:cNvPr id="2" name="Retângulo 1"/>
              <p:cNvSpPr/>
              <p:nvPr/>
            </p:nvSpPr>
            <p:spPr>
              <a:xfrm>
                <a:off x="3264408" y="4181066"/>
                <a:ext cx="1762706" cy="543048"/>
              </a:xfrm>
              <a:prstGeom prst="rect">
                <a:avLst/>
              </a:prstGeom>
            </p:spPr>
            <p:txBody>
              <a:bodyPr>
                <a:spAutoFit/>
              </a:bodyPr>
              <a:lstStyle/>
              <a:p>
                <a:r>
                  <a:rPr lang="pt-BR" sz="1100" b="0" dirty="0" smtClean="0"/>
                  <a:t>Opcionalmente uma resposta</a:t>
                </a:r>
                <a:endParaRPr lang="pt-BR" sz="1100" b="0" dirty="0"/>
              </a:p>
            </p:txBody>
          </p:sp>
        </p:grpSp>
        <p:sp>
          <p:nvSpPr>
            <p:cNvPr id="6" name="CaixaDeTexto 5"/>
            <p:cNvSpPr txBox="1"/>
            <p:nvPr/>
          </p:nvSpPr>
          <p:spPr>
            <a:xfrm>
              <a:off x="5866806" y="6102146"/>
              <a:ext cx="384257" cy="426681"/>
            </a:xfrm>
            <a:prstGeom prst="rect">
              <a:avLst/>
            </a:prstGeom>
            <a:noFill/>
          </p:spPr>
          <p:txBody>
            <a:bodyPr wrap="none" rtlCol="0">
              <a:spAutoFit/>
            </a:bodyPr>
            <a:lstStyle/>
            <a:p>
              <a:r>
                <a:rPr lang="pt-BR" sz="1600" dirty="0" smtClean="0"/>
                <a:t>+</a:t>
              </a:r>
              <a:endParaRPr lang="pt-BR" sz="1600" dirty="0"/>
            </a:p>
          </p:txBody>
        </p:sp>
      </p:grpSp>
      <p:sp>
        <p:nvSpPr>
          <p:cNvPr id="29698" name="Rectangle 2"/>
          <p:cNvSpPr>
            <a:spLocks noGrp="1" noChangeArrowheads="1"/>
          </p:cNvSpPr>
          <p:nvPr>
            <p:ph type="title"/>
          </p:nvPr>
        </p:nvSpPr>
        <p:spPr>
          <a:noFill/>
        </p:spPr>
        <p:txBody>
          <a:bodyPr lIns="92075" tIns="46038" rIns="92075" bIns="46038"/>
          <a:lstStyle/>
          <a:p>
            <a:pPr eaLnBrk="1" hangingPunct="1"/>
            <a:r>
              <a:rPr lang="pt-BR" dirty="0" smtClean="0"/>
              <a:t>Colaboração entre Objetos </a:t>
            </a:r>
            <a:br>
              <a:rPr lang="pt-BR" dirty="0" smtClean="0"/>
            </a:br>
            <a:r>
              <a:rPr lang="pt-BR" dirty="0" smtClean="0"/>
              <a:t>através da Troca de Mensagens</a:t>
            </a:r>
            <a:endParaRPr lang="en-US" dirty="0" smtClean="0"/>
          </a:p>
        </p:txBody>
      </p:sp>
      <p:grpSp>
        <p:nvGrpSpPr>
          <p:cNvPr id="20" name="Grupo 19"/>
          <p:cNvGrpSpPr/>
          <p:nvPr/>
        </p:nvGrpSpPr>
        <p:grpSpPr>
          <a:xfrm>
            <a:off x="6673549" y="4465123"/>
            <a:ext cx="1611215" cy="577081"/>
            <a:chOff x="5888820" y="5680411"/>
            <a:chExt cx="1611215" cy="577081"/>
          </a:xfrm>
        </p:grpSpPr>
        <p:sp>
          <p:nvSpPr>
            <p:cNvPr id="3" name="CaixaDeTexto 2"/>
            <p:cNvSpPr txBox="1"/>
            <p:nvPr/>
          </p:nvSpPr>
          <p:spPr>
            <a:xfrm>
              <a:off x="6556630" y="5680411"/>
              <a:ext cx="943405" cy="57708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defRPr sz="1050">
                  <a:solidFill>
                    <a:schemeClr val="dk1"/>
                  </a:solidFill>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pt-BR" dirty="0"/>
                <a:t>Um método público ou Operação</a:t>
              </a:r>
            </a:p>
          </p:txBody>
        </p:sp>
        <p:cxnSp>
          <p:nvCxnSpPr>
            <p:cNvPr id="5" name="Conector em curva 4"/>
            <p:cNvCxnSpPr>
              <a:stCxn id="3" idx="1"/>
              <a:endCxn id="69660" idx="3"/>
            </p:cNvCxnSpPr>
            <p:nvPr/>
          </p:nvCxnSpPr>
          <p:spPr>
            <a:xfrm rot="10800000" flipV="1">
              <a:off x="5888820" y="5968952"/>
              <a:ext cx="667810" cy="241848"/>
            </a:xfrm>
            <a:prstGeom prst="curvedConnector3">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7" name="Grupo 16"/>
          <p:cNvGrpSpPr/>
          <p:nvPr/>
        </p:nvGrpSpPr>
        <p:grpSpPr>
          <a:xfrm>
            <a:off x="1598040" y="3967665"/>
            <a:ext cx="1266432" cy="925199"/>
            <a:chOff x="813311" y="5182953"/>
            <a:chExt cx="1266432" cy="925199"/>
          </a:xfrm>
        </p:grpSpPr>
        <p:sp>
          <p:nvSpPr>
            <p:cNvPr id="75" name="CaixaDeTexto 74"/>
            <p:cNvSpPr txBox="1"/>
            <p:nvPr/>
          </p:nvSpPr>
          <p:spPr>
            <a:xfrm>
              <a:off x="813311" y="5692654"/>
              <a:ext cx="637019" cy="41549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defRPr sz="1050">
                  <a:solidFill>
                    <a:schemeClr val="dk1"/>
                  </a:solidFill>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pt-BR" dirty="0" smtClean="0"/>
                <a:t>Algum método</a:t>
              </a:r>
              <a:endParaRPr lang="pt-BR" dirty="0"/>
            </a:p>
          </p:txBody>
        </p:sp>
        <p:cxnSp>
          <p:nvCxnSpPr>
            <p:cNvPr id="76" name="Conector em curva 75"/>
            <p:cNvCxnSpPr>
              <a:stCxn id="75" idx="0"/>
              <a:endCxn id="69641" idx="1"/>
            </p:cNvCxnSpPr>
            <p:nvPr/>
          </p:nvCxnSpPr>
          <p:spPr>
            <a:xfrm rot="5400000" flipH="1" flipV="1">
              <a:off x="1350931" y="4963842"/>
              <a:ext cx="509702" cy="947923"/>
            </a:xfrm>
            <a:prstGeom prst="curvedConnector2">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CaixaDeTexto 20"/>
          <p:cNvSpPr txBox="1"/>
          <p:nvPr/>
        </p:nvSpPr>
        <p:spPr>
          <a:xfrm>
            <a:off x="1152476" y="5790955"/>
            <a:ext cx="7852791" cy="984885"/>
          </a:xfrm>
          <a:prstGeom prst="rect">
            <a:avLst/>
          </a:prstGeom>
          <a:noFill/>
        </p:spPr>
        <p:txBody>
          <a:bodyPr wrap="square" rtlCol="0">
            <a:spAutoFit/>
          </a:bodyPr>
          <a:lstStyle/>
          <a:p>
            <a:pPr>
              <a:spcAft>
                <a:spcPts val="600"/>
              </a:spcAft>
            </a:pPr>
            <a:r>
              <a:rPr lang="pt-BR" sz="1200" b="0" u="sng" dirty="0" smtClean="0"/>
              <a:t>Observação:</a:t>
            </a:r>
          </a:p>
          <a:p>
            <a:pPr>
              <a:spcAft>
                <a:spcPts val="600"/>
              </a:spcAft>
            </a:pPr>
            <a:r>
              <a:rPr lang="pt-BR" sz="1200" b="0" dirty="0" smtClean="0"/>
              <a:t>Esta representação foi criada por motivos didáticos e não obedece a nenhuma notação padrão.</a:t>
            </a:r>
          </a:p>
          <a:p>
            <a:pPr>
              <a:spcAft>
                <a:spcPts val="600"/>
              </a:spcAft>
            </a:pPr>
            <a:r>
              <a:rPr lang="pt-BR" sz="1200" b="0" dirty="0" smtClean="0"/>
              <a:t>Em UML a colaboração entre objetos é representada utilizando </a:t>
            </a:r>
            <a:r>
              <a:rPr lang="pt-BR" sz="1200" dirty="0" smtClean="0"/>
              <a:t>diagramas de colaboração e de sequencia</a:t>
            </a:r>
            <a:r>
              <a:rPr lang="pt-BR" sz="1200" b="0" dirty="0" smtClean="0"/>
              <a:t>; os quais veremos mais tarde.</a:t>
            </a:r>
            <a:endParaRPr lang="pt-BR" sz="1200" b="0" dirty="0"/>
          </a:p>
        </p:txBody>
      </p:sp>
      <p:grpSp>
        <p:nvGrpSpPr>
          <p:cNvPr id="100" name="Grupo 99"/>
          <p:cNvGrpSpPr>
            <a:grpSpLocks noChangeAspect="1"/>
          </p:cNvGrpSpPr>
          <p:nvPr/>
        </p:nvGrpSpPr>
        <p:grpSpPr>
          <a:xfrm>
            <a:off x="184287" y="6197707"/>
            <a:ext cx="736056" cy="561135"/>
            <a:chOff x="552443" y="5322274"/>
            <a:chExt cx="1509712" cy="1150937"/>
          </a:xfrm>
        </p:grpSpPr>
        <p:grpSp>
          <p:nvGrpSpPr>
            <p:cNvPr id="101" name="Group 1197"/>
            <p:cNvGrpSpPr>
              <a:grpSpLocks/>
            </p:cNvGrpSpPr>
            <p:nvPr/>
          </p:nvGrpSpPr>
          <p:grpSpPr bwMode="auto">
            <a:xfrm>
              <a:off x="552443" y="5322274"/>
              <a:ext cx="1509712" cy="1033462"/>
              <a:chOff x="805" y="840"/>
              <a:chExt cx="4103" cy="2806"/>
            </a:xfrm>
          </p:grpSpPr>
          <p:grpSp>
            <p:nvGrpSpPr>
              <p:cNvPr id="103" name="Group 1198"/>
              <p:cNvGrpSpPr>
                <a:grpSpLocks/>
              </p:cNvGrpSpPr>
              <p:nvPr/>
            </p:nvGrpSpPr>
            <p:grpSpPr bwMode="auto">
              <a:xfrm>
                <a:off x="814" y="1788"/>
                <a:ext cx="978" cy="1858"/>
                <a:chOff x="814" y="1788"/>
                <a:chExt cx="978" cy="1858"/>
              </a:xfrm>
            </p:grpSpPr>
            <p:sp>
              <p:nvSpPr>
                <p:cNvPr id="119" name="Rectangle 1199"/>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20" name="Freeform 1200"/>
                <p:cNvSpPr>
                  <a:spLocks/>
                </p:cNvSpPr>
                <p:nvPr/>
              </p:nvSpPr>
              <p:spPr bwMode="auto">
                <a:xfrm>
                  <a:off x="1678" y="1789"/>
                  <a:ext cx="114" cy="1856"/>
                </a:xfrm>
                <a:custGeom>
                  <a:avLst/>
                  <a:gdLst>
                    <a:gd name="T0" fmla="*/ 241 w 54"/>
                    <a:gd name="T1" fmla="*/ 0 h 1863"/>
                    <a:gd name="T2" fmla="*/ 4 w 54"/>
                    <a:gd name="T3" fmla="*/ 133 h 1863"/>
                    <a:gd name="T4" fmla="*/ 0 w 54"/>
                    <a:gd name="T5" fmla="*/ 1849 h 1863"/>
                    <a:gd name="T6" fmla="*/ 241 w 54"/>
                    <a:gd name="T7" fmla="*/ 1698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21" name="Freeform 1201"/>
                <p:cNvSpPr>
                  <a:spLocks/>
                </p:cNvSpPr>
                <p:nvPr/>
              </p:nvSpPr>
              <p:spPr bwMode="auto">
                <a:xfrm>
                  <a:off x="814" y="1788"/>
                  <a:ext cx="978" cy="132"/>
                </a:xfrm>
                <a:custGeom>
                  <a:avLst/>
                  <a:gdLst>
                    <a:gd name="T0" fmla="*/ 0 w 977"/>
                    <a:gd name="T1" fmla="*/ 131 h 132"/>
                    <a:gd name="T2" fmla="*/ 186 w 977"/>
                    <a:gd name="T3" fmla="*/ 2 h 132"/>
                    <a:gd name="T4" fmla="*/ 979 w 977"/>
                    <a:gd name="T5" fmla="*/ 0 h 132"/>
                    <a:gd name="T6" fmla="*/ 866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104" name="Group 1202"/>
              <p:cNvGrpSpPr>
                <a:grpSpLocks/>
              </p:cNvGrpSpPr>
              <p:nvPr/>
            </p:nvGrpSpPr>
            <p:grpSpPr bwMode="auto">
              <a:xfrm>
                <a:off x="3925" y="1788"/>
                <a:ext cx="979" cy="1858"/>
                <a:chOff x="3925" y="1788"/>
                <a:chExt cx="979" cy="1858"/>
              </a:xfrm>
            </p:grpSpPr>
            <p:sp>
              <p:nvSpPr>
                <p:cNvPr id="116" name="Rectangle 1203"/>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17" name="Freeform 1204"/>
                <p:cNvSpPr>
                  <a:spLocks/>
                </p:cNvSpPr>
                <p:nvPr/>
              </p:nvSpPr>
              <p:spPr bwMode="auto">
                <a:xfrm flipH="1">
                  <a:off x="3925" y="1788"/>
                  <a:ext cx="979" cy="132"/>
                </a:xfrm>
                <a:custGeom>
                  <a:avLst/>
                  <a:gdLst>
                    <a:gd name="T0" fmla="*/ 0 w 977"/>
                    <a:gd name="T1" fmla="*/ 131 h 132"/>
                    <a:gd name="T2" fmla="*/ 186 w 977"/>
                    <a:gd name="T3" fmla="*/ 2 h 132"/>
                    <a:gd name="T4" fmla="*/ 981 w 977"/>
                    <a:gd name="T5" fmla="*/ 0 h 132"/>
                    <a:gd name="T6" fmla="*/ 868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18" name="Freeform 1205"/>
                <p:cNvSpPr>
                  <a:spLocks/>
                </p:cNvSpPr>
                <p:nvPr/>
              </p:nvSpPr>
              <p:spPr bwMode="auto">
                <a:xfrm flipH="1">
                  <a:off x="3926" y="1788"/>
                  <a:ext cx="114" cy="1857"/>
                </a:xfrm>
                <a:custGeom>
                  <a:avLst/>
                  <a:gdLst>
                    <a:gd name="T0" fmla="*/ 241 w 54"/>
                    <a:gd name="T1" fmla="*/ 0 h 1863"/>
                    <a:gd name="T2" fmla="*/ 4 w 54"/>
                    <a:gd name="T3" fmla="*/ 135 h 1863"/>
                    <a:gd name="T4" fmla="*/ 0 w 54"/>
                    <a:gd name="T5" fmla="*/ 1851 h 1863"/>
                    <a:gd name="T6" fmla="*/ 241 w 54"/>
                    <a:gd name="T7" fmla="*/ 1699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105" name="Group 1206"/>
              <p:cNvGrpSpPr>
                <a:grpSpLocks/>
              </p:cNvGrpSpPr>
              <p:nvPr/>
            </p:nvGrpSpPr>
            <p:grpSpPr bwMode="auto">
              <a:xfrm>
                <a:off x="805" y="840"/>
                <a:ext cx="4103" cy="838"/>
                <a:chOff x="805" y="840"/>
                <a:chExt cx="4103" cy="838"/>
              </a:xfrm>
            </p:grpSpPr>
            <p:sp>
              <p:nvSpPr>
                <p:cNvPr id="114" name="Rectangle 1207"/>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15" name="Freeform 1208"/>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106" name="Group 1209"/>
              <p:cNvGrpSpPr>
                <a:grpSpLocks/>
              </p:cNvGrpSpPr>
              <p:nvPr/>
            </p:nvGrpSpPr>
            <p:grpSpPr bwMode="auto">
              <a:xfrm>
                <a:off x="1899" y="1792"/>
                <a:ext cx="906" cy="1850"/>
                <a:chOff x="1910" y="1792"/>
                <a:chExt cx="906" cy="1850"/>
              </a:xfrm>
            </p:grpSpPr>
            <p:sp>
              <p:nvSpPr>
                <p:cNvPr id="111" name="Rectangle 1210"/>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12" name="Freeform 1211"/>
                <p:cNvSpPr>
                  <a:spLocks/>
                </p:cNvSpPr>
                <p:nvPr/>
              </p:nvSpPr>
              <p:spPr bwMode="auto">
                <a:xfrm>
                  <a:off x="1910"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13" name="Freeform 1212"/>
                <p:cNvSpPr>
                  <a:spLocks/>
                </p:cNvSpPr>
                <p:nvPr/>
              </p:nvSpPr>
              <p:spPr bwMode="auto">
                <a:xfrm>
                  <a:off x="2774" y="1792"/>
                  <a:ext cx="42" cy="1849"/>
                </a:xfrm>
                <a:custGeom>
                  <a:avLst/>
                  <a:gdLst>
                    <a:gd name="T0" fmla="*/ 33 w 54"/>
                    <a:gd name="T1" fmla="*/ 0 h 1863"/>
                    <a:gd name="T2" fmla="*/ 1 w 54"/>
                    <a:gd name="T3" fmla="*/ 133 h 1863"/>
                    <a:gd name="T4" fmla="*/ 0 w 54"/>
                    <a:gd name="T5" fmla="*/ 1835 h 1863"/>
                    <a:gd name="T6" fmla="*/ 33 w 54"/>
                    <a:gd name="T7" fmla="*/ 1684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107" name="Group 1213"/>
              <p:cNvGrpSpPr>
                <a:grpSpLocks/>
              </p:cNvGrpSpPr>
              <p:nvPr/>
            </p:nvGrpSpPr>
            <p:grpSpPr bwMode="auto">
              <a:xfrm>
                <a:off x="2912" y="1792"/>
                <a:ext cx="906" cy="1854"/>
                <a:chOff x="2966" y="1792"/>
                <a:chExt cx="906" cy="1854"/>
              </a:xfrm>
            </p:grpSpPr>
            <p:sp>
              <p:nvSpPr>
                <p:cNvPr id="108" name="Rectangle 1214"/>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09" name="Freeform 1215"/>
                <p:cNvSpPr>
                  <a:spLocks/>
                </p:cNvSpPr>
                <p:nvPr/>
              </p:nvSpPr>
              <p:spPr bwMode="auto">
                <a:xfrm flipH="1">
                  <a:off x="2966"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10" name="Freeform 1216"/>
                <p:cNvSpPr>
                  <a:spLocks/>
                </p:cNvSpPr>
                <p:nvPr/>
              </p:nvSpPr>
              <p:spPr bwMode="auto">
                <a:xfrm flipH="1">
                  <a:off x="2966" y="1792"/>
                  <a:ext cx="42" cy="1853"/>
                </a:xfrm>
                <a:custGeom>
                  <a:avLst/>
                  <a:gdLst>
                    <a:gd name="T0" fmla="*/ 33 w 54"/>
                    <a:gd name="T1" fmla="*/ 0 h 1863"/>
                    <a:gd name="T2" fmla="*/ 1 w 54"/>
                    <a:gd name="T3" fmla="*/ 133 h 1863"/>
                    <a:gd name="T4" fmla="*/ 0 w 54"/>
                    <a:gd name="T5" fmla="*/ 1843 h 1863"/>
                    <a:gd name="T6" fmla="*/ 33 w 54"/>
                    <a:gd name="T7" fmla="*/ 1692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sp>
          <p:nvSpPr>
            <p:cNvPr id="102" name="Rectangle 1217"/>
            <p:cNvSpPr>
              <a:spLocks noChangeArrowheads="1"/>
            </p:cNvSpPr>
            <p:nvPr/>
          </p:nvSpPr>
          <p:spPr bwMode="auto">
            <a:xfrm>
              <a:off x="843996" y="5596911"/>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grpSp>
    </p:spTree>
    <p:extLst>
      <p:ext uri="{BB962C8B-B14F-4D97-AF65-F5344CB8AC3E}">
        <p14:creationId xmlns:p14="http://schemas.microsoft.com/office/powerpoint/2010/main" val="164276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righ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Interface</a:t>
            </a:r>
            <a:endParaRPr lang="pt-BR" dirty="0"/>
          </a:p>
        </p:txBody>
      </p:sp>
      <p:sp>
        <p:nvSpPr>
          <p:cNvPr id="3" name="Espaço Reservado para Conteúdo 2"/>
          <p:cNvSpPr>
            <a:spLocks noGrp="1"/>
          </p:cNvSpPr>
          <p:nvPr>
            <p:ph idx="1"/>
          </p:nvPr>
        </p:nvSpPr>
        <p:spPr/>
        <p:txBody>
          <a:bodyPr>
            <a:normAutofit/>
          </a:bodyPr>
          <a:lstStyle/>
          <a:p>
            <a:r>
              <a:rPr lang="pt-BR" dirty="0" smtClean="0"/>
              <a:t>A interface define:</a:t>
            </a:r>
          </a:p>
          <a:p>
            <a:pPr lvl="1"/>
            <a:r>
              <a:rPr lang="pt-BR" dirty="0" smtClean="0"/>
              <a:t>o que um objeto sabe fazer, sem descrever como ele faz.</a:t>
            </a:r>
          </a:p>
          <a:p>
            <a:pPr lvl="1"/>
            <a:r>
              <a:rPr lang="pt-BR" dirty="0" smtClean="0"/>
              <a:t>os serviços que ele pode realizar e consequentemente as mensagens que ele pode receber.</a:t>
            </a:r>
          </a:p>
          <a:p>
            <a:r>
              <a:rPr lang="pt-BR" dirty="0" smtClean="0"/>
              <a:t>Uma interface pode ter várias implementações:</a:t>
            </a:r>
          </a:p>
          <a:p>
            <a:pPr lvl="1"/>
            <a:r>
              <a:rPr lang="pt-BR" dirty="0" smtClean="0"/>
              <a:t>Mas, pelo </a:t>
            </a:r>
            <a:r>
              <a:rPr lang="pt-BR" b="1" dirty="0" smtClean="0"/>
              <a:t>Princípio do Encapsulamento</a:t>
            </a:r>
            <a:r>
              <a:rPr lang="pt-BR" dirty="0" smtClean="0"/>
              <a:t>, a implementação de um objeto requisitado não importa para um objeto requisitante.</a:t>
            </a:r>
            <a:endParaRPr lang="pt-BR" dirty="0"/>
          </a:p>
        </p:txBody>
      </p:sp>
      <p:grpSp>
        <p:nvGrpSpPr>
          <p:cNvPr id="26" name="Grupo 25"/>
          <p:cNvGrpSpPr>
            <a:grpSpLocks noChangeAspect="1"/>
          </p:cNvGrpSpPr>
          <p:nvPr/>
        </p:nvGrpSpPr>
        <p:grpSpPr>
          <a:xfrm>
            <a:off x="184287" y="6197707"/>
            <a:ext cx="736056" cy="561135"/>
            <a:chOff x="552443" y="5322274"/>
            <a:chExt cx="1509712" cy="1150937"/>
          </a:xfrm>
        </p:grpSpPr>
        <p:grpSp>
          <p:nvGrpSpPr>
            <p:cNvPr id="27" name="Group 1197"/>
            <p:cNvGrpSpPr>
              <a:grpSpLocks/>
            </p:cNvGrpSpPr>
            <p:nvPr/>
          </p:nvGrpSpPr>
          <p:grpSpPr bwMode="auto">
            <a:xfrm>
              <a:off x="552443" y="5322274"/>
              <a:ext cx="1509712" cy="1033462"/>
              <a:chOff x="805" y="840"/>
              <a:chExt cx="4103" cy="2806"/>
            </a:xfrm>
          </p:grpSpPr>
          <p:grpSp>
            <p:nvGrpSpPr>
              <p:cNvPr id="29" name="Group 1198"/>
              <p:cNvGrpSpPr>
                <a:grpSpLocks/>
              </p:cNvGrpSpPr>
              <p:nvPr/>
            </p:nvGrpSpPr>
            <p:grpSpPr bwMode="auto">
              <a:xfrm>
                <a:off x="814" y="1788"/>
                <a:ext cx="978" cy="1858"/>
                <a:chOff x="814" y="1788"/>
                <a:chExt cx="978" cy="1858"/>
              </a:xfrm>
            </p:grpSpPr>
            <p:sp>
              <p:nvSpPr>
                <p:cNvPr id="45" name="Rectangle 1199"/>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46" name="Freeform 1200"/>
                <p:cNvSpPr>
                  <a:spLocks/>
                </p:cNvSpPr>
                <p:nvPr/>
              </p:nvSpPr>
              <p:spPr bwMode="auto">
                <a:xfrm>
                  <a:off x="1678" y="1789"/>
                  <a:ext cx="114" cy="1856"/>
                </a:xfrm>
                <a:custGeom>
                  <a:avLst/>
                  <a:gdLst>
                    <a:gd name="T0" fmla="*/ 241 w 54"/>
                    <a:gd name="T1" fmla="*/ 0 h 1863"/>
                    <a:gd name="T2" fmla="*/ 4 w 54"/>
                    <a:gd name="T3" fmla="*/ 133 h 1863"/>
                    <a:gd name="T4" fmla="*/ 0 w 54"/>
                    <a:gd name="T5" fmla="*/ 1849 h 1863"/>
                    <a:gd name="T6" fmla="*/ 241 w 54"/>
                    <a:gd name="T7" fmla="*/ 1698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47" name="Freeform 1201"/>
                <p:cNvSpPr>
                  <a:spLocks/>
                </p:cNvSpPr>
                <p:nvPr/>
              </p:nvSpPr>
              <p:spPr bwMode="auto">
                <a:xfrm>
                  <a:off x="814" y="1788"/>
                  <a:ext cx="978" cy="132"/>
                </a:xfrm>
                <a:custGeom>
                  <a:avLst/>
                  <a:gdLst>
                    <a:gd name="T0" fmla="*/ 0 w 977"/>
                    <a:gd name="T1" fmla="*/ 131 h 132"/>
                    <a:gd name="T2" fmla="*/ 186 w 977"/>
                    <a:gd name="T3" fmla="*/ 2 h 132"/>
                    <a:gd name="T4" fmla="*/ 979 w 977"/>
                    <a:gd name="T5" fmla="*/ 0 h 132"/>
                    <a:gd name="T6" fmla="*/ 866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30" name="Group 1202"/>
              <p:cNvGrpSpPr>
                <a:grpSpLocks/>
              </p:cNvGrpSpPr>
              <p:nvPr/>
            </p:nvGrpSpPr>
            <p:grpSpPr bwMode="auto">
              <a:xfrm>
                <a:off x="3925" y="1788"/>
                <a:ext cx="979" cy="1858"/>
                <a:chOff x="3925" y="1788"/>
                <a:chExt cx="979" cy="1858"/>
              </a:xfrm>
            </p:grpSpPr>
            <p:sp>
              <p:nvSpPr>
                <p:cNvPr id="42" name="Rectangle 1203"/>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43" name="Freeform 1204"/>
                <p:cNvSpPr>
                  <a:spLocks/>
                </p:cNvSpPr>
                <p:nvPr/>
              </p:nvSpPr>
              <p:spPr bwMode="auto">
                <a:xfrm flipH="1">
                  <a:off x="3925" y="1788"/>
                  <a:ext cx="979" cy="132"/>
                </a:xfrm>
                <a:custGeom>
                  <a:avLst/>
                  <a:gdLst>
                    <a:gd name="T0" fmla="*/ 0 w 977"/>
                    <a:gd name="T1" fmla="*/ 131 h 132"/>
                    <a:gd name="T2" fmla="*/ 186 w 977"/>
                    <a:gd name="T3" fmla="*/ 2 h 132"/>
                    <a:gd name="T4" fmla="*/ 981 w 977"/>
                    <a:gd name="T5" fmla="*/ 0 h 132"/>
                    <a:gd name="T6" fmla="*/ 868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44" name="Freeform 1205"/>
                <p:cNvSpPr>
                  <a:spLocks/>
                </p:cNvSpPr>
                <p:nvPr/>
              </p:nvSpPr>
              <p:spPr bwMode="auto">
                <a:xfrm flipH="1">
                  <a:off x="3926" y="1788"/>
                  <a:ext cx="114" cy="1857"/>
                </a:xfrm>
                <a:custGeom>
                  <a:avLst/>
                  <a:gdLst>
                    <a:gd name="T0" fmla="*/ 241 w 54"/>
                    <a:gd name="T1" fmla="*/ 0 h 1863"/>
                    <a:gd name="T2" fmla="*/ 4 w 54"/>
                    <a:gd name="T3" fmla="*/ 135 h 1863"/>
                    <a:gd name="T4" fmla="*/ 0 w 54"/>
                    <a:gd name="T5" fmla="*/ 1851 h 1863"/>
                    <a:gd name="T6" fmla="*/ 241 w 54"/>
                    <a:gd name="T7" fmla="*/ 1699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31" name="Group 1206"/>
              <p:cNvGrpSpPr>
                <a:grpSpLocks/>
              </p:cNvGrpSpPr>
              <p:nvPr/>
            </p:nvGrpSpPr>
            <p:grpSpPr bwMode="auto">
              <a:xfrm>
                <a:off x="805" y="840"/>
                <a:ext cx="4103" cy="838"/>
                <a:chOff x="805" y="840"/>
                <a:chExt cx="4103" cy="838"/>
              </a:xfrm>
            </p:grpSpPr>
            <p:sp>
              <p:nvSpPr>
                <p:cNvPr id="40" name="Rectangle 1207"/>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41" name="Freeform 1208"/>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32" name="Group 1209"/>
              <p:cNvGrpSpPr>
                <a:grpSpLocks/>
              </p:cNvGrpSpPr>
              <p:nvPr/>
            </p:nvGrpSpPr>
            <p:grpSpPr bwMode="auto">
              <a:xfrm>
                <a:off x="1899" y="1792"/>
                <a:ext cx="906" cy="1850"/>
                <a:chOff x="1910" y="1792"/>
                <a:chExt cx="906" cy="1850"/>
              </a:xfrm>
            </p:grpSpPr>
            <p:sp>
              <p:nvSpPr>
                <p:cNvPr id="37" name="Rectangle 1210"/>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38" name="Freeform 1211"/>
                <p:cNvSpPr>
                  <a:spLocks/>
                </p:cNvSpPr>
                <p:nvPr/>
              </p:nvSpPr>
              <p:spPr bwMode="auto">
                <a:xfrm>
                  <a:off x="1910"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39" name="Freeform 1212"/>
                <p:cNvSpPr>
                  <a:spLocks/>
                </p:cNvSpPr>
                <p:nvPr/>
              </p:nvSpPr>
              <p:spPr bwMode="auto">
                <a:xfrm>
                  <a:off x="2774" y="1792"/>
                  <a:ext cx="42" cy="1849"/>
                </a:xfrm>
                <a:custGeom>
                  <a:avLst/>
                  <a:gdLst>
                    <a:gd name="T0" fmla="*/ 33 w 54"/>
                    <a:gd name="T1" fmla="*/ 0 h 1863"/>
                    <a:gd name="T2" fmla="*/ 1 w 54"/>
                    <a:gd name="T3" fmla="*/ 133 h 1863"/>
                    <a:gd name="T4" fmla="*/ 0 w 54"/>
                    <a:gd name="T5" fmla="*/ 1835 h 1863"/>
                    <a:gd name="T6" fmla="*/ 33 w 54"/>
                    <a:gd name="T7" fmla="*/ 1684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33" name="Group 1213"/>
              <p:cNvGrpSpPr>
                <a:grpSpLocks/>
              </p:cNvGrpSpPr>
              <p:nvPr/>
            </p:nvGrpSpPr>
            <p:grpSpPr bwMode="auto">
              <a:xfrm>
                <a:off x="2912" y="1792"/>
                <a:ext cx="906" cy="1854"/>
                <a:chOff x="2966" y="1792"/>
                <a:chExt cx="906" cy="1854"/>
              </a:xfrm>
            </p:grpSpPr>
            <p:sp>
              <p:nvSpPr>
                <p:cNvPr id="34" name="Rectangle 1214"/>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35" name="Freeform 1215"/>
                <p:cNvSpPr>
                  <a:spLocks/>
                </p:cNvSpPr>
                <p:nvPr/>
              </p:nvSpPr>
              <p:spPr bwMode="auto">
                <a:xfrm flipH="1">
                  <a:off x="2966"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36" name="Freeform 1216"/>
                <p:cNvSpPr>
                  <a:spLocks/>
                </p:cNvSpPr>
                <p:nvPr/>
              </p:nvSpPr>
              <p:spPr bwMode="auto">
                <a:xfrm flipH="1">
                  <a:off x="2966" y="1792"/>
                  <a:ext cx="42" cy="1853"/>
                </a:xfrm>
                <a:custGeom>
                  <a:avLst/>
                  <a:gdLst>
                    <a:gd name="T0" fmla="*/ 33 w 54"/>
                    <a:gd name="T1" fmla="*/ 0 h 1863"/>
                    <a:gd name="T2" fmla="*/ 1 w 54"/>
                    <a:gd name="T3" fmla="*/ 133 h 1863"/>
                    <a:gd name="T4" fmla="*/ 0 w 54"/>
                    <a:gd name="T5" fmla="*/ 1843 h 1863"/>
                    <a:gd name="T6" fmla="*/ 33 w 54"/>
                    <a:gd name="T7" fmla="*/ 1692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sp>
          <p:nvSpPr>
            <p:cNvPr id="28" name="Rectangle 1217"/>
            <p:cNvSpPr>
              <a:spLocks noChangeArrowheads="1"/>
            </p:cNvSpPr>
            <p:nvPr/>
          </p:nvSpPr>
          <p:spPr bwMode="auto">
            <a:xfrm>
              <a:off x="843996" y="5596911"/>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grpSp>
    </p:spTree>
    <p:extLst>
      <p:ext uri="{BB962C8B-B14F-4D97-AF65-F5344CB8AC3E}">
        <p14:creationId xmlns:p14="http://schemas.microsoft.com/office/powerpoint/2010/main" val="370749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5"/>
          <p:cNvSpPr>
            <a:spLocks noGrp="1" noChangeArrowheads="1"/>
          </p:cNvSpPr>
          <p:nvPr>
            <p:ph type="title"/>
          </p:nvPr>
        </p:nvSpPr>
        <p:spPr/>
        <p:txBody>
          <a:bodyPr/>
          <a:lstStyle/>
          <a:p>
            <a:r>
              <a:rPr lang="pt-BR" altLang="pt-BR" smtClean="0"/>
              <a:t>Modularidade</a:t>
            </a:r>
          </a:p>
        </p:txBody>
      </p:sp>
      <p:sp>
        <p:nvSpPr>
          <p:cNvPr id="11267" name="Rectangle 76"/>
          <p:cNvSpPr>
            <a:spLocks noGrp="1" noChangeArrowheads="1"/>
          </p:cNvSpPr>
          <p:nvPr>
            <p:ph idx="1"/>
          </p:nvPr>
        </p:nvSpPr>
        <p:spPr/>
        <p:txBody>
          <a:bodyPr/>
          <a:lstStyle/>
          <a:p>
            <a:r>
              <a:rPr lang="pt-BR" altLang="pt-BR" smtClean="0"/>
              <a:t>Exemplo de um Sistema complexo divididos em módulos menores.</a:t>
            </a:r>
            <a:endParaRPr lang="pt-BR" altLang="pt-BR" dirty="0" smtClean="0"/>
          </a:p>
        </p:txBody>
      </p:sp>
      <p:sp>
        <p:nvSpPr>
          <p:cNvPr id="11268" name="Line 77"/>
          <p:cNvSpPr>
            <a:spLocks noChangeShapeType="1"/>
          </p:cNvSpPr>
          <p:nvPr/>
        </p:nvSpPr>
        <p:spPr bwMode="auto">
          <a:xfrm flipV="1">
            <a:off x="3276600" y="3449664"/>
            <a:ext cx="1222957" cy="0"/>
          </a:xfrm>
          <a:prstGeom prst="line">
            <a:avLst/>
          </a:prstGeom>
          <a:noFill/>
          <a:ln w="184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sz="1600"/>
          </a:p>
        </p:txBody>
      </p:sp>
      <p:grpSp>
        <p:nvGrpSpPr>
          <p:cNvPr id="11269" name="Group 78"/>
          <p:cNvGrpSpPr>
            <a:grpSpLocks/>
          </p:cNvGrpSpPr>
          <p:nvPr/>
        </p:nvGrpSpPr>
        <p:grpSpPr bwMode="auto">
          <a:xfrm>
            <a:off x="4650172" y="1952484"/>
            <a:ext cx="2771808" cy="859868"/>
            <a:chOff x="3548" y="482"/>
            <a:chExt cx="2740" cy="850"/>
          </a:xfrm>
        </p:grpSpPr>
        <p:grpSp>
          <p:nvGrpSpPr>
            <p:cNvPr id="11326" name="Group 79"/>
            <p:cNvGrpSpPr>
              <a:grpSpLocks/>
            </p:cNvGrpSpPr>
            <p:nvPr/>
          </p:nvGrpSpPr>
          <p:grpSpPr bwMode="auto">
            <a:xfrm>
              <a:off x="3548" y="482"/>
              <a:ext cx="821" cy="850"/>
              <a:chOff x="3611" y="482"/>
              <a:chExt cx="821" cy="850"/>
            </a:xfrm>
          </p:grpSpPr>
          <p:sp>
            <p:nvSpPr>
              <p:cNvPr id="11328" name="Freeform 80"/>
              <p:cNvSpPr>
                <a:spLocks/>
              </p:cNvSpPr>
              <p:nvPr/>
            </p:nvSpPr>
            <p:spPr bwMode="auto">
              <a:xfrm rot="1752543">
                <a:off x="3634" y="506"/>
                <a:ext cx="798" cy="775"/>
              </a:xfrm>
              <a:custGeom>
                <a:avLst/>
                <a:gdLst>
                  <a:gd name="T0" fmla="*/ 1385 w 432"/>
                  <a:gd name="T1" fmla="*/ 1136 h 419"/>
                  <a:gd name="T2" fmla="*/ 1358 w 432"/>
                  <a:gd name="T3" fmla="*/ 1067 h 419"/>
                  <a:gd name="T4" fmla="*/ 1313 w 432"/>
                  <a:gd name="T5" fmla="*/ 1047 h 419"/>
                  <a:gd name="T6" fmla="*/ 1215 w 432"/>
                  <a:gd name="T7" fmla="*/ 1058 h 419"/>
                  <a:gd name="T8" fmla="*/ 1140 w 432"/>
                  <a:gd name="T9" fmla="*/ 1054 h 419"/>
                  <a:gd name="T10" fmla="*/ 1082 w 432"/>
                  <a:gd name="T11" fmla="*/ 990 h 419"/>
                  <a:gd name="T12" fmla="*/ 1064 w 432"/>
                  <a:gd name="T13" fmla="*/ 890 h 419"/>
                  <a:gd name="T14" fmla="*/ 1092 w 432"/>
                  <a:gd name="T15" fmla="*/ 814 h 419"/>
                  <a:gd name="T16" fmla="*/ 1160 w 432"/>
                  <a:gd name="T17" fmla="*/ 749 h 419"/>
                  <a:gd name="T18" fmla="*/ 1249 w 432"/>
                  <a:gd name="T19" fmla="*/ 753 h 419"/>
                  <a:gd name="T20" fmla="*/ 1352 w 432"/>
                  <a:gd name="T21" fmla="*/ 808 h 419"/>
                  <a:gd name="T22" fmla="*/ 1422 w 432"/>
                  <a:gd name="T23" fmla="*/ 810 h 419"/>
                  <a:gd name="T24" fmla="*/ 1470 w 432"/>
                  <a:gd name="T25" fmla="*/ 762 h 419"/>
                  <a:gd name="T26" fmla="*/ 1467 w 432"/>
                  <a:gd name="T27" fmla="*/ 390 h 419"/>
                  <a:gd name="T28" fmla="*/ 1116 w 432"/>
                  <a:gd name="T29" fmla="*/ 422 h 419"/>
                  <a:gd name="T30" fmla="*/ 1047 w 432"/>
                  <a:gd name="T31" fmla="*/ 383 h 419"/>
                  <a:gd name="T32" fmla="*/ 1014 w 432"/>
                  <a:gd name="T33" fmla="*/ 326 h 419"/>
                  <a:gd name="T34" fmla="*/ 1044 w 432"/>
                  <a:gd name="T35" fmla="*/ 205 h 419"/>
                  <a:gd name="T36" fmla="*/ 1027 w 432"/>
                  <a:gd name="T37" fmla="*/ 100 h 419"/>
                  <a:gd name="T38" fmla="*/ 955 w 432"/>
                  <a:gd name="T39" fmla="*/ 20 h 419"/>
                  <a:gd name="T40" fmla="*/ 874 w 432"/>
                  <a:gd name="T41" fmla="*/ 0 h 419"/>
                  <a:gd name="T42" fmla="*/ 792 w 432"/>
                  <a:gd name="T43" fmla="*/ 13 h 419"/>
                  <a:gd name="T44" fmla="*/ 744 w 432"/>
                  <a:gd name="T45" fmla="*/ 61 h 419"/>
                  <a:gd name="T46" fmla="*/ 720 w 432"/>
                  <a:gd name="T47" fmla="*/ 144 h 419"/>
                  <a:gd name="T48" fmla="*/ 750 w 432"/>
                  <a:gd name="T49" fmla="*/ 246 h 419"/>
                  <a:gd name="T50" fmla="*/ 781 w 432"/>
                  <a:gd name="T51" fmla="*/ 338 h 419"/>
                  <a:gd name="T52" fmla="*/ 770 w 432"/>
                  <a:gd name="T53" fmla="*/ 387 h 419"/>
                  <a:gd name="T54" fmla="*/ 720 w 432"/>
                  <a:gd name="T55" fmla="*/ 427 h 419"/>
                  <a:gd name="T56" fmla="*/ 294 w 432"/>
                  <a:gd name="T57" fmla="*/ 438 h 419"/>
                  <a:gd name="T58" fmla="*/ 279 w 432"/>
                  <a:gd name="T59" fmla="*/ 644 h 419"/>
                  <a:gd name="T60" fmla="*/ 225 w 432"/>
                  <a:gd name="T61" fmla="*/ 664 h 419"/>
                  <a:gd name="T62" fmla="*/ 113 w 432"/>
                  <a:gd name="T63" fmla="*/ 636 h 419"/>
                  <a:gd name="T64" fmla="*/ 55 w 432"/>
                  <a:gd name="T65" fmla="*/ 668 h 419"/>
                  <a:gd name="T66" fmla="*/ 13 w 432"/>
                  <a:gd name="T67" fmla="*/ 729 h 419"/>
                  <a:gd name="T68" fmla="*/ 0 w 432"/>
                  <a:gd name="T69" fmla="*/ 821 h 419"/>
                  <a:gd name="T70" fmla="*/ 28 w 432"/>
                  <a:gd name="T71" fmla="*/ 906 h 419"/>
                  <a:gd name="T72" fmla="*/ 92 w 432"/>
                  <a:gd name="T73" fmla="*/ 947 h 419"/>
                  <a:gd name="T74" fmla="*/ 153 w 432"/>
                  <a:gd name="T75" fmla="*/ 945 h 419"/>
                  <a:gd name="T76" fmla="*/ 212 w 432"/>
                  <a:gd name="T77" fmla="*/ 921 h 419"/>
                  <a:gd name="T78" fmla="*/ 262 w 432"/>
                  <a:gd name="T79" fmla="*/ 882 h 419"/>
                  <a:gd name="T80" fmla="*/ 318 w 432"/>
                  <a:gd name="T81" fmla="*/ 879 h 419"/>
                  <a:gd name="T82" fmla="*/ 369 w 432"/>
                  <a:gd name="T83" fmla="*/ 945 h 419"/>
                  <a:gd name="T84" fmla="*/ 386 w 432"/>
                  <a:gd name="T85" fmla="*/ 1039 h 419"/>
                  <a:gd name="T86" fmla="*/ 1426 w 432"/>
                  <a:gd name="T87" fmla="*/ 1433 h 4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2" h="419">
                    <a:moveTo>
                      <a:pt x="418" y="419"/>
                    </a:moveTo>
                    <a:lnTo>
                      <a:pt x="406" y="332"/>
                    </a:lnTo>
                    <a:lnTo>
                      <a:pt x="403" y="319"/>
                    </a:lnTo>
                    <a:lnTo>
                      <a:pt x="398" y="312"/>
                    </a:lnTo>
                    <a:lnTo>
                      <a:pt x="394" y="310"/>
                    </a:lnTo>
                    <a:lnTo>
                      <a:pt x="385" y="306"/>
                    </a:lnTo>
                    <a:lnTo>
                      <a:pt x="374" y="306"/>
                    </a:lnTo>
                    <a:lnTo>
                      <a:pt x="356" y="309"/>
                    </a:lnTo>
                    <a:lnTo>
                      <a:pt x="344" y="311"/>
                    </a:lnTo>
                    <a:lnTo>
                      <a:pt x="334" y="308"/>
                    </a:lnTo>
                    <a:lnTo>
                      <a:pt x="323" y="301"/>
                    </a:lnTo>
                    <a:lnTo>
                      <a:pt x="317" y="289"/>
                    </a:lnTo>
                    <a:lnTo>
                      <a:pt x="313" y="275"/>
                    </a:lnTo>
                    <a:lnTo>
                      <a:pt x="312" y="260"/>
                    </a:lnTo>
                    <a:lnTo>
                      <a:pt x="316" y="247"/>
                    </a:lnTo>
                    <a:lnTo>
                      <a:pt x="320" y="238"/>
                    </a:lnTo>
                    <a:lnTo>
                      <a:pt x="327" y="227"/>
                    </a:lnTo>
                    <a:lnTo>
                      <a:pt x="340" y="219"/>
                    </a:lnTo>
                    <a:lnTo>
                      <a:pt x="353" y="216"/>
                    </a:lnTo>
                    <a:lnTo>
                      <a:pt x="366" y="220"/>
                    </a:lnTo>
                    <a:lnTo>
                      <a:pt x="384" y="230"/>
                    </a:lnTo>
                    <a:lnTo>
                      <a:pt x="396" y="236"/>
                    </a:lnTo>
                    <a:lnTo>
                      <a:pt x="407" y="239"/>
                    </a:lnTo>
                    <a:lnTo>
                      <a:pt x="417" y="237"/>
                    </a:lnTo>
                    <a:lnTo>
                      <a:pt x="427" y="231"/>
                    </a:lnTo>
                    <a:lnTo>
                      <a:pt x="431" y="223"/>
                    </a:lnTo>
                    <a:lnTo>
                      <a:pt x="432" y="213"/>
                    </a:lnTo>
                    <a:lnTo>
                      <a:pt x="430" y="114"/>
                    </a:lnTo>
                    <a:lnTo>
                      <a:pt x="345" y="122"/>
                    </a:lnTo>
                    <a:lnTo>
                      <a:pt x="327" y="123"/>
                    </a:lnTo>
                    <a:lnTo>
                      <a:pt x="313" y="119"/>
                    </a:lnTo>
                    <a:lnTo>
                      <a:pt x="307" y="112"/>
                    </a:lnTo>
                    <a:lnTo>
                      <a:pt x="300" y="106"/>
                    </a:lnTo>
                    <a:lnTo>
                      <a:pt x="297" y="95"/>
                    </a:lnTo>
                    <a:lnTo>
                      <a:pt x="299" y="84"/>
                    </a:lnTo>
                    <a:lnTo>
                      <a:pt x="306" y="60"/>
                    </a:lnTo>
                    <a:lnTo>
                      <a:pt x="307" y="46"/>
                    </a:lnTo>
                    <a:lnTo>
                      <a:pt x="301" y="29"/>
                    </a:lnTo>
                    <a:lnTo>
                      <a:pt x="295" y="17"/>
                    </a:lnTo>
                    <a:lnTo>
                      <a:pt x="280" y="6"/>
                    </a:lnTo>
                    <a:lnTo>
                      <a:pt x="266" y="0"/>
                    </a:lnTo>
                    <a:lnTo>
                      <a:pt x="256" y="0"/>
                    </a:lnTo>
                    <a:lnTo>
                      <a:pt x="244" y="2"/>
                    </a:lnTo>
                    <a:lnTo>
                      <a:pt x="232" y="4"/>
                    </a:lnTo>
                    <a:lnTo>
                      <a:pt x="228" y="9"/>
                    </a:lnTo>
                    <a:lnTo>
                      <a:pt x="218" y="18"/>
                    </a:lnTo>
                    <a:lnTo>
                      <a:pt x="214" y="30"/>
                    </a:lnTo>
                    <a:lnTo>
                      <a:pt x="211" y="42"/>
                    </a:lnTo>
                    <a:lnTo>
                      <a:pt x="213" y="54"/>
                    </a:lnTo>
                    <a:lnTo>
                      <a:pt x="220" y="72"/>
                    </a:lnTo>
                    <a:lnTo>
                      <a:pt x="227" y="87"/>
                    </a:lnTo>
                    <a:lnTo>
                      <a:pt x="229" y="99"/>
                    </a:lnTo>
                    <a:lnTo>
                      <a:pt x="228" y="107"/>
                    </a:lnTo>
                    <a:lnTo>
                      <a:pt x="226" y="113"/>
                    </a:lnTo>
                    <a:lnTo>
                      <a:pt x="219" y="122"/>
                    </a:lnTo>
                    <a:lnTo>
                      <a:pt x="211" y="125"/>
                    </a:lnTo>
                    <a:lnTo>
                      <a:pt x="201" y="128"/>
                    </a:lnTo>
                    <a:lnTo>
                      <a:pt x="86" y="128"/>
                    </a:lnTo>
                    <a:lnTo>
                      <a:pt x="87" y="177"/>
                    </a:lnTo>
                    <a:lnTo>
                      <a:pt x="82" y="188"/>
                    </a:lnTo>
                    <a:lnTo>
                      <a:pt x="76" y="193"/>
                    </a:lnTo>
                    <a:lnTo>
                      <a:pt x="66" y="194"/>
                    </a:lnTo>
                    <a:lnTo>
                      <a:pt x="49" y="187"/>
                    </a:lnTo>
                    <a:lnTo>
                      <a:pt x="33" y="186"/>
                    </a:lnTo>
                    <a:lnTo>
                      <a:pt x="23" y="188"/>
                    </a:lnTo>
                    <a:lnTo>
                      <a:pt x="16" y="195"/>
                    </a:lnTo>
                    <a:lnTo>
                      <a:pt x="11" y="201"/>
                    </a:lnTo>
                    <a:lnTo>
                      <a:pt x="4" y="213"/>
                    </a:lnTo>
                    <a:lnTo>
                      <a:pt x="0" y="228"/>
                    </a:lnTo>
                    <a:lnTo>
                      <a:pt x="0" y="240"/>
                    </a:lnTo>
                    <a:lnTo>
                      <a:pt x="2" y="254"/>
                    </a:lnTo>
                    <a:lnTo>
                      <a:pt x="8" y="265"/>
                    </a:lnTo>
                    <a:lnTo>
                      <a:pt x="17" y="273"/>
                    </a:lnTo>
                    <a:lnTo>
                      <a:pt x="27" y="277"/>
                    </a:lnTo>
                    <a:lnTo>
                      <a:pt x="35" y="279"/>
                    </a:lnTo>
                    <a:lnTo>
                      <a:pt x="45" y="276"/>
                    </a:lnTo>
                    <a:lnTo>
                      <a:pt x="54" y="273"/>
                    </a:lnTo>
                    <a:lnTo>
                      <a:pt x="62" y="269"/>
                    </a:lnTo>
                    <a:lnTo>
                      <a:pt x="69" y="262"/>
                    </a:lnTo>
                    <a:lnTo>
                      <a:pt x="77" y="258"/>
                    </a:lnTo>
                    <a:lnTo>
                      <a:pt x="85" y="257"/>
                    </a:lnTo>
                    <a:lnTo>
                      <a:pt x="93" y="257"/>
                    </a:lnTo>
                    <a:lnTo>
                      <a:pt x="101" y="263"/>
                    </a:lnTo>
                    <a:lnTo>
                      <a:pt x="108" y="276"/>
                    </a:lnTo>
                    <a:lnTo>
                      <a:pt x="111" y="288"/>
                    </a:lnTo>
                    <a:lnTo>
                      <a:pt x="113" y="304"/>
                    </a:lnTo>
                    <a:lnTo>
                      <a:pt x="125" y="418"/>
                    </a:lnTo>
                    <a:lnTo>
                      <a:pt x="418" y="419"/>
                    </a:lnTo>
                    <a:close/>
                  </a:path>
                </a:pathLst>
              </a:custGeom>
              <a:solidFill>
                <a:schemeClr val="bg2"/>
              </a:solidFill>
              <a:ln w="9525">
                <a:solidFill>
                  <a:schemeClr val="hlink"/>
                </a:solidFill>
                <a:round/>
                <a:headEnd/>
                <a:tailEnd/>
              </a:ln>
            </p:spPr>
            <p:txBody>
              <a:bodyPr/>
              <a:lstStyle/>
              <a:p>
                <a:endParaRPr lang="pt-BR" sz="1600"/>
              </a:p>
            </p:txBody>
          </p:sp>
          <p:sp>
            <p:nvSpPr>
              <p:cNvPr id="11329" name="Freeform 81"/>
              <p:cNvSpPr>
                <a:spLocks/>
              </p:cNvSpPr>
              <p:nvPr/>
            </p:nvSpPr>
            <p:spPr bwMode="auto">
              <a:xfrm rot="1752543">
                <a:off x="3611" y="482"/>
                <a:ext cx="798" cy="775"/>
              </a:xfrm>
              <a:custGeom>
                <a:avLst/>
                <a:gdLst>
                  <a:gd name="T0" fmla="*/ 1385 w 432"/>
                  <a:gd name="T1" fmla="*/ 1136 h 419"/>
                  <a:gd name="T2" fmla="*/ 1358 w 432"/>
                  <a:gd name="T3" fmla="*/ 1067 h 419"/>
                  <a:gd name="T4" fmla="*/ 1313 w 432"/>
                  <a:gd name="T5" fmla="*/ 1047 h 419"/>
                  <a:gd name="T6" fmla="*/ 1215 w 432"/>
                  <a:gd name="T7" fmla="*/ 1058 h 419"/>
                  <a:gd name="T8" fmla="*/ 1140 w 432"/>
                  <a:gd name="T9" fmla="*/ 1054 h 419"/>
                  <a:gd name="T10" fmla="*/ 1082 w 432"/>
                  <a:gd name="T11" fmla="*/ 990 h 419"/>
                  <a:gd name="T12" fmla="*/ 1064 w 432"/>
                  <a:gd name="T13" fmla="*/ 890 h 419"/>
                  <a:gd name="T14" fmla="*/ 1092 w 432"/>
                  <a:gd name="T15" fmla="*/ 814 h 419"/>
                  <a:gd name="T16" fmla="*/ 1160 w 432"/>
                  <a:gd name="T17" fmla="*/ 749 h 419"/>
                  <a:gd name="T18" fmla="*/ 1249 w 432"/>
                  <a:gd name="T19" fmla="*/ 753 h 419"/>
                  <a:gd name="T20" fmla="*/ 1352 w 432"/>
                  <a:gd name="T21" fmla="*/ 808 h 419"/>
                  <a:gd name="T22" fmla="*/ 1422 w 432"/>
                  <a:gd name="T23" fmla="*/ 810 h 419"/>
                  <a:gd name="T24" fmla="*/ 1470 w 432"/>
                  <a:gd name="T25" fmla="*/ 762 h 419"/>
                  <a:gd name="T26" fmla="*/ 1467 w 432"/>
                  <a:gd name="T27" fmla="*/ 390 h 419"/>
                  <a:gd name="T28" fmla="*/ 1116 w 432"/>
                  <a:gd name="T29" fmla="*/ 422 h 419"/>
                  <a:gd name="T30" fmla="*/ 1047 w 432"/>
                  <a:gd name="T31" fmla="*/ 383 h 419"/>
                  <a:gd name="T32" fmla="*/ 1014 w 432"/>
                  <a:gd name="T33" fmla="*/ 326 h 419"/>
                  <a:gd name="T34" fmla="*/ 1044 w 432"/>
                  <a:gd name="T35" fmla="*/ 205 h 419"/>
                  <a:gd name="T36" fmla="*/ 1027 w 432"/>
                  <a:gd name="T37" fmla="*/ 100 h 419"/>
                  <a:gd name="T38" fmla="*/ 955 w 432"/>
                  <a:gd name="T39" fmla="*/ 20 h 419"/>
                  <a:gd name="T40" fmla="*/ 874 w 432"/>
                  <a:gd name="T41" fmla="*/ 0 h 419"/>
                  <a:gd name="T42" fmla="*/ 792 w 432"/>
                  <a:gd name="T43" fmla="*/ 13 h 419"/>
                  <a:gd name="T44" fmla="*/ 744 w 432"/>
                  <a:gd name="T45" fmla="*/ 61 h 419"/>
                  <a:gd name="T46" fmla="*/ 720 w 432"/>
                  <a:gd name="T47" fmla="*/ 144 h 419"/>
                  <a:gd name="T48" fmla="*/ 750 w 432"/>
                  <a:gd name="T49" fmla="*/ 246 h 419"/>
                  <a:gd name="T50" fmla="*/ 781 w 432"/>
                  <a:gd name="T51" fmla="*/ 338 h 419"/>
                  <a:gd name="T52" fmla="*/ 770 w 432"/>
                  <a:gd name="T53" fmla="*/ 387 h 419"/>
                  <a:gd name="T54" fmla="*/ 720 w 432"/>
                  <a:gd name="T55" fmla="*/ 427 h 419"/>
                  <a:gd name="T56" fmla="*/ 294 w 432"/>
                  <a:gd name="T57" fmla="*/ 438 h 419"/>
                  <a:gd name="T58" fmla="*/ 279 w 432"/>
                  <a:gd name="T59" fmla="*/ 644 h 419"/>
                  <a:gd name="T60" fmla="*/ 225 w 432"/>
                  <a:gd name="T61" fmla="*/ 664 h 419"/>
                  <a:gd name="T62" fmla="*/ 113 w 432"/>
                  <a:gd name="T63" fmla="*/ 636 h 419"/>
                  <a:gd name="T64" fmla="*/ 55 w 432"/>
                  <a:gd name="T65" fmla="*/ 668 h 419"/>
                  <a:gd name="T66" fmla="*/ 13 w 432"/>
                  <a:gd name="T67" fmla="*/ 729 h 419"/>
                  <a:gd name="T68" fmla="*/ 0 w 432"/>
                  <a:gd name="T69" fmla="*/ 821 h 419"/>
                  <a:gd name="T70" fmla="*/ 28 w 432"/>
                  <a:gd name="T71" fmla="*/ 906 h 419"/>
                  <a:gd name="T72" fmla="*/ 92 w 432"/>
                  <a:gd name="T73" fmla="*/ 947 h 419"/>
                  <a:gd name="T74" fmla="*/ 153 w 432"/>
                  <a:gd name="T75" fmla="*/ 945 h 419"/>
                  <a:gd name="T76" fmla="*/ 212 w 432"/>
                  <a:gd name="T77" fmla="*/ 921 h 419"/>
                  <a:gd name="T78" fmla="*/ 262 w 432"/>
                  <a:gd name="T79" fmla="*/ 882 h 419"/>
                  <a:gd name="T80" fmla="*/ 318 w 432"/>
                  <a:gd name="T81" fmla="*/ 879 h 419"/>
                  <a:gd name="T82" fmla="*/ 369 w 432"/>
                  <a:gd name="T83" fmla="*/ 945 h 419"/>
                  <a:gd name="T84" fmla="*/ 386 w 432"/>
                  <a:gd name="T85" fmla="*/ 1039 h 419"/>
                  <a:gd name="T86" fmla="*/ 1426 w 432"/>
                  <a:gd name="T87" fmla="*/ 1433 h 4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2" h="419">
                    <a:moveTo>
                      <a:pt x="418" y="419"/>
                    </a:moveTo>
                    <a:lnTo>
                      <a:pt x="406" y="332"/>
                    </a:lnTo>
                    <a:lnTo>
                      <a:pt x="403" y="319"/>
                    </a:lnTo>
                    <a:lnTo>
                      <a:pt x="398" y="312"/>
                    </a:lnTo>
                    <a:lnTo>
                      <a:pt x="394" y="310"/>
                    </a:lnTo>
                    <a:lnTo>
                      <a:pt x="385" y="306"/>
                    </a:lnTo>
                    <a:lnTo>
                      <a:pt x="374" y="306"/>
                    </a:lnTo>
                    <a:lnTo>
                      <a:pt x="356" y="309"/>
                    </a:lnTo>
                    <a:lnTo>
                      <a:pt x="344" y="311"/>
                    </a:lnTo>
                    <a:lnTo>
                      <a:pt x="334" y="308"/>
                    </a:lnTo>
                    <a:lnTo>
                      <a:pt x="323" y="301"/>
                    </a:lnTo>
                    <a:lnTo>
                      <a:pt x="317" y="289"/>
                    </a:lnTo>
                    <a:lnTo>
                      <a:pt x="313" y="275"/>
                    </a:lnTo>
                    <a:lnTo>
                      <a:pt x="312" y="260"/>
                    </a:lnTo>
                    <a:lnTo>
                      <a:pt x="316" y="247"/>
                    </a:lnTo>
                    <a:lnTo>
                      <a:pt x="320" y="238"/>
                    </a:lnTo>
                    <a:lnTo>
                      <a:pt x="327" y="227"/>
                    </a:lnTo>
                    <a:lnTo>
                      <a:pt x="340" y="219"/>
                    </a:lnTo>
                    <a:lnTo>
                      <a:pt x="353" y="216"/>
                    </a:lnTo>
                    <a:lnTo>
                      <a:pt x="366" y="220"/>
                    </a:lnTo>
                    <a:lnTo>
                      <a:pt x="384" y="230"/>
                    </a:lnTo>
                    <a:lnTo>
                      <a:pt x="396" y="236"/>
                    </a:lnTo>
                    <a:lnTo>
                      <a:pt x="407" y="239"/>
                    </a:lnTo>
                    <a:lnTo>
                      <a:pt x="417" y="237"/>
                    </a:lnTo>
                    <a:lnTo>
                      <a:pt x="427" y="231"/>
                    </a:lnTo>
                    <a:lnTo>
                      <a:pt x="431" y="223"/>
                    </a:lnTo>
                    <a:lnTo>
                      <a:pt x="432" y="213"/>
                    </a:lnTo>
                    <a:lnTo>
                      <a:pt x="430" y="114"/>
                    </a:lnTo>
                    <a:lnTo>
                      <a:pt x="345" y="122"/>
                    </a:lnTo>
                    <a:lnTo>
                      <a:pt x="327" y="123"/>
                    </a:lnTo>
                    <a:lnTo>
                      <a:pt x="313" y="119"/>
                    </a:lnTo>
                    <a:lnTo>
                      <a:pt x="307" y="112"/>
                    </a:lnTo>
                    <a:lnTo>
                      <a:pt x="300" y="106"/>
                    </a:lnTo>
                    <a:lnTo>
                      <a:pt x="297" y="95"/>
                    </a:lnTo>
                    <a:lnTo>
                      <a:pt x="299" y="84"/>
                    </a:lnTo>
                    <a:lnTo>
                      <a:pt x="306" y="60"/>
                    </a:lnTo>
                    <a:lnTo>
                      <a:pt x="307" y="46"/>
                    </a:lnTo>
                    <a:lnTo>
                      <a:pt x="301" y="29"/>
                    </a:lnTo>
                    <a:lnTo>
                      <a:pt x="295" y="17"/>
                    </a:lnTo>
                    <a:lnTo>
                      <a:pt x="280" y="6"/>
                    </a:lnTo>
                    <a:lnTo>
                      <a:pt x="266" y="0"/>
                    </a:lnTo>
                    <a:lnTo>
                      <a:pt x="256" y="0"/>
                    </a:lnTo>
                    <a:lnTo>
                      <a:pt x="244" y="2"/>
                    </a:lnTo>
                    <a:lnTo>
                      <a:pt x="232" y="4"/>
                    </a:lnTo>
                    <a:lnTo>
                      <a:pt x="228" y="9"/>
                    </a:lnTo>
                    <a:lnTo>
                      <a:pt x="218" y="18"/>
                    </a:lnTo>
                    <a:lnTo>
                      <a:pt x="214" y="30"/>
                    </a:lnTo>
                    <a:lnTo>
                      <a:pt x="211" y="42"/>
                    </a:lnTo>
                    <a:lnTo>
                      <a:pt x="213" y="54"/>
                    </a:lnTo>
                    <a:lnTo>
                      <a:pt x="220" y="72"/>
                    </a:lnTo>
                    <a:lnTo>
                      <a:pt x="227" y="87"/>
                    </a:lnTo>
                    <a:lnTo>
                      <a:pt x="229" y="99"/>
                    </a:lnTo>
                    <a:lnTo>
                      <a:pt x="228" y="107"/>
                    </a:lnTo>
                    <a:lnTo>
                      <a:pt x="226" y="113"/>
                    </a:lnTo>
                    <a:lnTo>
                      <a:pt x="219" y="122"/>
                    </a:lnTo>
                    <a:lnTo>
                      <a:pt x="211" y="125"/>
                    </a:lnTo>
                    <a:lnTo>
                      <a:pt x="201" y="128"/>
                    </a:lnTo>
                    <a:lnTo>
                      <a:pt x="86" y="128"/>
                    </a:lnTo>
                    <a:lnTo>
                      <a:pt x="87" y="177"/>
                    </a:lnTo>
                    <a:lnTo>
                      <a:pt x="82" y="188"/>
                    </a:lnTo>
                    <a:lnTo>
                      <a:pt x="76" y="193"/>
                    </a:lnTo>
                    <a:lnTo>
                      <a:pt x="66" y="194"/>
                    </a:lnTo>
                    <a:lnTo>
                      <a:pt x="49" y="187"/>
                    </a:lnTo>
                    <a:lnTo>
                      <a:pt x="33" y="186"/>
                    </a:lnTo>
                    <a:lnTo>
                      <a:pt x="23" y="188"/>
                    </a:lnTo>
                    <a:lnTo>
                      <a:pt x="16" y="195"/>
                    </a:lnTo>
                    <a:lnTo>
                      <a:pt x="11" y="201"/>
                    </a:lnTo>
                    <a:lnTo>
                      <a:pt x="4" y="213"/>
                    </a:lnTo>
                    <a:lnTo>
                      <a:pt x="0" y="228"/>
                    </a:lnTo>
                    <a:lnTo>
                      <a:pt x="0" y="240"/>
                    </a:lnTo>
                    <a:lnTo>
                      <a:pt x="2" y="254"/>
                    </a:lnTo>
                    <a:lnTo>
                      <a:pt x="8" y="265"/>
                    </a:lnTo>
                    <a:lnTo>
                      <a:pt x="17" y="273"/>
                    </a:lnTo>
                    <a:lnTo>
                      <a:pt x="27" y="277"/>
                    </a:lnTo>
                    <a:lnTo>
                      <a:pt x="35" y="279"/>
                    </a:lnTo>
                    <a:lnTo>
                      <a:pt x="45" y="276"/>
                    </a:lnTo>
                    <a:lnTo>
                      <a:pt x="54" y="273"/>
                    </a:lnTo>
                    <a:lnTo>
                      <a:pt x="62" y="269"/>
                    </a:lnTo>
                    <a:lnTo>
                      <a:pt x="69" y="262"/>
                    </a:lnTo>
                    <a:lnTo>
                      <a:pt x="77" y="258"/>
                    </a:lnTo>
                    <a:lnTo>
                      <a:pt x="85" y="257"/>
                    </a:lnTo>
                    <a:lnTo>
                      <a:pt x="93" y="257"/>
                    </a:lnTo>
                    <a:lnTo>
                      <a:pt x="101" y="263"/>
                    </a:lnTo>
                    <a:lnTo>
                      <a:pt x="108" y="276"/>
                    </a:lnTo>
                    <a:lnTo>
                      <a:pt x="111" y="288"/>
                    </a:lnTo>
                    <a:lnTo>
                      <a:pt x="113" y="304"/>
                    </a:lnTo>
                    <a:lnTo>
                      <a:pt x="125" y="418"/>
                    </a:lnTo>
                    <a:lnTo>
                      <a:pt x="418" y="419"/>
                    </a:lnTo>
                    <a:close/>
                  </a:path>
                </a:pathLst>
              </a:custGeom>
              <a:solidFill>
                <a:schemeClr val="tx1"/>
              </a:solidFill>
              <a:ln w="9525">
                <a:solidFill>
                  <a:schemeClr val="hlink"/>
                </a:solidFill>
                <a:round/>
                <a:headEnd/>
                <a:tailEnd/>
              </a:ln>
            </p:spPr>
            <p:txBody>
              <a:bodyPr/>
              <a:lstStyle/>
              <a:p>
                <a:endParaRPr lang="pt-BR" sz="1600"/>
              </a:p>
            </p:txBody>
          </p:sp>
          <p:pic>
            <p:nvPicPr>
              <p:cNvPr id="11330" name="Picture 8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1" y="776"/>
                <a:ext cx="358"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327" name="Text Box 83"/>
            <p:cNvSpPr txBox="1">
              <a:spLocks noChangeArrowheads="1"/>
            </p:cNvSpPr>
            <p:nvPr/>
          </p:nvSpPr>
          <p:spPr bwMode="auto">
            <a:xfrm>
              <a:off x="4469" y="712"/>
              <a:ext cx="1819"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dirty="0">
                  <a:latin typeface="Arial" pitchFamily="34" charset="0"/>
                </a:rPr>
                <a:t>Sistema de Faturamento</a:t>
              </a:r>
            </a:p>
          </p:txBody>
        </p:sp>
      </p:grpSp>
      <p:grpSp>
        <p:nvGrpSpPr>
          <p:cNvPr id="11270" name="Group 84"/>
          <p:cNvGrpSpPr>
            <a:grpSpLocks/>
          </p:cNvGrpSpPr>
          <p:nvPr/>
        </p:nvGrpSpPr>
        <p:grpSpPr bwMode="auto">
          <a:xfrm>
            <a:off x="1513232" y="2550345"/>
            <a:ext cx="1574063" cy="1980728"/>
            <a:chOff x="412" y="1151"/>
            <a:chExt cx="1556" cy="1958"/>
          </a:xfrm>
        </p:grpSpPr>
        <p:sp>
          <p:nvSpPr>
            <p:cNvPr id="11316" name="Text Box 85"/>
            <p:cNvSpPr txBox="1">
              <a:spLocks noChangeArrowheads="1"/>
            </p:cNvSpPr>
            <p:nvPr/>
          </p:nvSpPr>
          <p:spPr bwMode="auto">
            <a:xfrm>
              <a:off x="412" y="2514"/>
              <a:ext cx="155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a:latin typeface="Arial" pitchFamily="34" charset="0"/>
                </a:rPr>
                <a:t>Sistema de Matrícula</a:t>
              </a:r>
            </a:p>
          </p:txBody>
        </p:sp>
        <p:grpSp>
          <p:nvGrpSpPr>
            <p:cNvPr id="11317" name="Group 86"/>
            <p:cNvGrpSpPr>
              <a:grpSpLocks/>
            </p:cNvGrpSpPr>
            <p:nvPr/>
          </p:nvGrpSpPr>
          <p:grpSpPr bwMode="auto">
            <a:xfrm>
              <a:off x="624" y="1151"/>
              <a:ext cx="1084" cy="1167"/>
              <a:chOff x="520" y="1247"/>
              <a:chExt cx="1084" cy="1167"/>
            </a:xfrm>
          </p:grpSpPr>
          <p:grpSp>
            <p:nvGrpSpPr>
              <p:cNvPr id="11318" name="Group 87"/>
              <p:cNvGrpSpPr>
                <a:grpSpLocks/>
              </p:cNvGrpSpPr>
              <p:nvPr/>
            </p:nvGrpSpPr>
            <p:grpSpPr bwMode="auto">
              <a:xfrm rot="1484200">
                <a:off x="528" y="1271"/>
                <a:ext cx="1076" cy="1143"/>
                <a:chOff x="456" y="1247"/>
                <a:chExt cx="1076" cy="1143"/>
              </a:xfrm>
            </p:grpSpPr>
            <p:sp>
              <p:nvSpPr>
                <p:cNvPr id="11323" name="Freeform 88"/>
                <p:cNvSpPr>
                  <a:spLocks/>
                </p:cNvSpPr>
                <p:nvPr/>
              </p:nvSpPr>
              <p:spPr bwMode="auto">
                <a:xfrm>
                  <a:off x="456" y="1759"/>
                  <a:ext cx="648" cy="629"/>
                </a:xfrm>
                <a:custGeom>
                  <a:avLst/>
                  <a:gdLst>
                    <a:gd name="T0" fmla="*/ 609 w 648"/>
                    <a:gd name="T1" fmla="*/ 498 h 629"/>
                    <a:gd name="T2" fmla="*/ 597 w 648"/>
                    <a:gd name="T3" fmla="*/ 468 h 629"/>
                    <a:gd name="T4" fmla="*/ 578 w 648"/>
                    <a:gd name="T5" fmla="*/ 459 h 629"/>
                    <a:gd name="T6" fmla="*/ 534 w 648"/>
                    <a:gd name="T7" fmla="*/ 464 h 629"/>
                    <a:gd name="T8" fmla="*/ 501 w 648"/>
                    <a:gd name="T9" fmla="*/ 462 h 629"/>
                    <a:gd name="T10" fmla="*/ 476 w 648"/>
                    <a:gd name="T11" fmla="*/ 434 h 629"/>
                    <a:gd name="T12" fmla="*/ 468 w 648"/>
                    <a:gd name="T13" fmla="*/ 390 h 629"/>
                    <a:gd name="T14" fmla="*/ 480 w 648"/>
                    <a:gd name="T15" fmla="*/ 357 h 629"/>
                    <a:gd name="T16" fmla="*/ 510 w 648"/>
                    <a:gd name="T17" fmla="*/ 329 h 629"/>
                    <a:gd name="T18" fmla="*/ 549 w 648"/>
                    <a:gd name="T19" fmla="*/ 330 h 629"/>
                    <a:gd name="T20" fmla="*/ 594 w 648"/>
                    <a:gd name="T21" fmla="*/ 354 h 629"/>
                    <a:gd name="T22" fmla="*/ 626 w 648"/>
                    <a:gd name="T23" fmla="*/ 356 h 629"/>
                    <a:gd name="T24" fmla="*/ 647 w 648"/>
                    <a:gd name="T25" fmla="*/ 335 h 629"/>
                    <a:gd name="T26" fmla="*/ 648 w 648"/>
                    <a:gd name="T27" fmla="*/ 202 h 629"/>
                    <a:gd name="T28" fmla="*/ 491 w 648"/>
                    <a:gd name="T29" fmla="*/ 196 h 629"/>
                    <a:gd name="T30" fmla="*/ 455 w 648"/>
                    <a:gd name="T31" fmla="*/ 175 h 629"/>
                    <a:gd name="T32" fmla="*/ 445 w 648"/>
                    <a:gd name="T33" fmla="*/ 143 h 629"/>
                    <a:gd name="T34" fmla="*/ 458 w 648"/>
                    <a:gd name="T35" fmla="*/ 90 h 629"/>
                    <a:gd name="T36" fmla="*/ 451 w 648"/>
                    <a:gd name="T37" fmla="*/ 44 h 629"/>
                    <a:gd name="T38" fmla="*/ 419 w 648"/>
                    <a:gd name="T39" fmla="*/ 9 h 629"/>
                    <a:gd name="T40" fmla="*/ 383 w 648"/>
                    <a:gd name="T41" fmla="*/ 0 h 629"/>
                    <a:gd name="T42" fmla="*/ 347 w 648"/>
                    <a:gd name="T43" fmla="*/ 6 h 629"/>
                    <a:gd name="T44" fmla="*/ 326 w 648"/>
                    <a:gd name="T45" fmla="*/ 27 h 629"/>
                    <a:gd name="T46" fmla="*/ 316 w 648"/>
                    <a:gd name="T47" fmla="*/ 64 h 629"/>
                    <a:gd name="T48" fmla="*/ 329 w 648"/>
                    <a:gd name="T49" fmla="*/ 108 h 629"/>
                    <a:gd name="T50" fmla="*/ 343 w 648"/>
                    <a:gd name="T51" fmla="*/ 149 h 629"/>
                    <a:gd name="T52" fmla="*/ 338 w 648"/>
                    <a:gd name="T53" fmla="*/ 170 h 629"/>
                    <a:gd name="T54" fmla="*/ 316 w 648"/>
                    <a:gd name="T55" fmla="*/ 189 h 629"/>
                    <a:gd name="T56" fmla="*/ 128 w 648"/>
                    <a:gd name="T57" fmla="*/ 193 h 629"/>
                    <a:gd name="T58" fmla="*/ 122 w 648"/>
                    <a:gd name="T59" fmla="*/ 283 h 629"/>
                    <a:gd name="T60" fmla="*/ 98 w 648"/>
                    <a:gd name="T61" fmla="*/ 292 h 629"/>
                    <a:gd name="T62" fmla="*/ 49 w 648"/>
                    <a:gd name="T63" fmla="*/ 280 h 629"/>
                    <a:gd name="T64" fmla="*/ 23 w 648"/>
                    <a:gd name="T65" fmla="*/ 294 h 629"/>
                    <a:gd name="T66" fmla="*/ 6 w 648"/>
                    <a:gd name="T67" fmla="*/ 321 h 629"/>
                    <a:gd name="T68" fmla="*/ 0 w 648"/>
                    <a:gd name="T69" fmla="*/ 361 h 629"/>
                    <a:gd name="T70" fmla="*/ 12 w 648"/>
                    <a:gd name="T71" fmla="*/ 399 h 629"/>
                    <a:gd name="T72" fmla="*/ 41 w 648"/>
                    <a:gd name="T73" fmla="*/ 417 h 629"/>
                    <a:gd name="T74" fmla="*/ 68 w 648"/>
                    <a:gd name="T75" fmla="*/ 415 h 629"/>
                    <a:gd name="T76" fmla="*/ 93 w 648"/>
                    <a:gd name="T77" fmla="*/ 405 h 629"/>
                    <a:gd name="T78" fmla="*/ 116 w 648"/>
                    <a:gd name="T79" fmla="*/ 388 h 629"/>
                    <a:gd name="T80" fmla="*/ 140 w 648"/>
                    <a:gd name="T81" fmla="*/ 387 h 629"/>
                    <a:gd name="T82" fmla="*/ 162 w 648"/>
                    <a:gd name="T83" fmla="*/ 415 h 629"/>
                    <a:gd name="T84" fmla="*/ 170 w 648"/>
                    <a:gd name="T85" fmla="*/ 457 h 629"/>
                    <a:gd name="T86" fmla="*/ 627 w 648"/>
                    <a:gd name="T87" fmla="*/ 629 h 6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8" h="629">
                      <a:moveTo>
                        <a:pt x="627" y="629"/>
                      </a:moveTo>
                      <a:lnTo>
                        <a:pt x="609" y="498"/>
                      </a:lnTo>
                      <a:lnTo>
                        <a:pt x="605" y="479"/>
                      </a:lnTo>
                      <a:lnTo>
                        <a:pt x="597" y="468"/>
                      </a:lnTo>
                      <a:lnTo>
                        <a:pt x="591" y="465"/>
                      </a:lnTo>
                      <a:lnTo>
                        <a:pt x="578" y="459"/>
                      </a:lnTo>
                      <a:lnTo>
                        <a:pt x="561" y="459"/>
                      </a:lnTo>
                      <a:lnTo>
                        <a:pt x="534" y="464"/>
                      </a:lnTo>
                      <a:lnTo>
                        <a:pt x="516" y="467"/>
                      </a:lnTo>
                      <a:lnTo>
                        <a:pt x="501" y="462"/>
                      </a:lnTo>
                      <a:lnTo>
                        <a:pt x="485" y="452"/>
                      </a:lnTo>
                      <a:lnTo>
                        <a:pt x="476" y="434"/>
                      </a:lnTo>
                      <a:lnTo>
                        <a:pt x="470" y="413"/>
                      </a:lnTo>
                      <a:lnTo>
                        <a:pt x="468" y="390"/>
                      </a:lnTo>
                      <a:lnTo>
                        <a:pt x="474" y="371"/>
                      </a:lnTo>
                      <a:lnTo>
                        <a:pt x="480" y="357"/>
                      </a:lnTo>
                      <a:lnTo>
                        <a:pt x="491" y="341"/>
                      </a:lnTo>
                      <a:lnTo>
                        <a:pt x="510" y="329"/>
                      </a:lnTo>
                      <a:lnTo>
                        <a:pt x="530" y="324"/>
                      </a:lnTo>
                      <a:lnTo>
                        <a:pt x="549" y="330"/>
                      </a:lnTo>
                      <a:lnTo>
                        <a:pt x="576" y="345"/>
                      </a:lnTo>
                      <a:lnTo>
                        <a:pt x="594" y="354"/>
                      </a:lnTo>
                      <a:lnTo>
                        <a:pt x="611" y="359"/>
                      </a:lnTo>
                      <a:lnTo>
                        <a:pt x="626" y="356"/>
                      </a:lnTo>
                      <a:lnTo>
                        <a:pt x="641" y="347"/>
                      </a:lnTo>
                      <a:lnTo>
                        <a:pt x="647" y="335"/>
                      </a:lnTo>
                      <a:lnTo>
                        <a:pt x="648" y="320"/>
                      </a:lnTo>
                      <a:lnTo>
                        <a:pt x="648" y="202"/>
                      </a:lnTo>
                      <a:lnTo>
                        <a:pt x="530" y="200"/>
                      </a:lnTo>
                      <a:lnTo>
                        <a:pt x="491" y="196"/>
                      </a:lnTo>
                      <a:lnTo>
                        <a:pt x="470" y="187"/>
                      </a:lnTo>
                      <a:lnTo>
                        <a:pt x="455" y="175"/>
                      </a:lnTo>
                      <a:lnTo>
                        <a:pt x="449" y="159"/>
                      </a:lnTo>
                      <a:lnTo>
                        <a:pt x="445" y="143"/>
                      </a:lnTo>
                      <a:lnTo>
                        <a:pt x="448" y="126"/>
                      </a:lnTo>
                      <a:lnTo>
                        <a:pt x="458" y="90"/>
                      </a:lnTo>
                      <a:lnTo>
                        <a:pt x="460" y="69"/>
                      </a:lnTo>
                      <a:lnTo>
                        <a:pt x="451" y="44"/>
                      </a:lnTo>
                      <a:lnTo>
                        <a:pt x="442" y="26"/>
                      </a:lnTo>
                      <a:lnTo>
                        <a:pt x="419" y="9"/>
                      </a:lnTo>
                      <a:lnTo>
                        <a:pt x="398" y="0"/>
                      </a:lnTo>
                      <a:lnTo>
                        <a:pt x="383" y="0"/>
                      </a:lnTo>
                      <a:lnTo>
                        <a:pt x="365" y="3"/>
                      </a:lnTo>
                      <a:lnTo>
                        <a:pt x="347" y="6"/>
                      </a:lnTo>
                      <a:lnTo>
                        <a:pt x="341" y="14"/>
                      </a:lnTo>
                      <a:lnTo>
                        <a:pt x="326" y="27"/>
                      </a:lnTo>
                      <a:lnTo>
                        <a:pt x="320" y="46"/>
                      </a:lnTo>
                      <a:lnTo>
                        <a:pt x="316" y="64"/>
                      </a:lnTo>
                      <a:lnTo>
                        <a:pt x="319" y="82"/>
                      </a:lnTo>
                      <a:lnTo>
                        <a:pt x="329" y="108"/>
                      </a:lnTo>
                      <a:lnTo>
                        <a:pt x="340" y="131"/>
                      </a:lnTo>
                      <a:lnTo>
                        <a:pt x="343" y="149"/>
                      </a:lnTo>
                      <a:lnTo>
                        <a:pt x="341" y="161"/>
                      </a:lnTo>
                      <a:lnTo>
                        <a:pt x="338" y="170"/>
                      </a:lnTo>
                      <a:lnTo>
                        <a:pt x="328" y="183"/>
                      </a:lnTo>
                      <a:lnTo>
                        <a:pt x="316" y="189"/>
                      </a:lnTo>
                      <a:lnTo>
                        <a:pt x="301" y="193"/>
                      </a:lnTo>
                      <a:lnTo>
                        <a:pt x="128" y="193"/>
                      </a:lnTo>
                      <a:lnTo>
                        <a:pt x="130" y="267"/>
                      </a:lnTo>
                      <a:lnTo>
                        <a:pt x="122" y="283"/>
                      </a:lnTo>
                      <a:lnTo>
                        <a:pt x="113" y="291"/>
                      </a:lnTo>
                      <a:lnTo>
                        <a:pt x="98" y="292"/>
                      </a:lnTo>
                      <a:lnTo>
                        <a:pt x="73" y="282"/>
                      </a:lnTo>
                      <a:lnTo>
                        <a:pt x="49" y="280"/>
                      </a:lnTo>
                      <a:lnTo>
                        <a:pt x="34" y="283"/>
                      </a:lnTo>
                      <a:lnTo>
                        <a:pt x="23" y="294"/>
                      </a:lnTo>
                      <a:lnTo>
                        <a:pt x="16" y="303"/>
                      </a:lnTo>
                      <a:lnTo>
                        <a:pt x="6" y="321"/>
                      </a:lnTo>
                      <a:lnTo>
                        <a:pt x="0" y="343"/>
                      </a:lnTo>
                      <a:lnTo>
                        <a:pt x="0" y="361"/>
                      </a:lnTo>
                      <a:lnTo>
                        <a:pt x="3" y="382"/>
                      </a:lnTo>
                      <a:lnTo>
                        <a:pt x="12" y="399"/>
                      </a:lnTo>
                      <a:lnTo>
                        <a:pt x="26" y="411"/>
                      </a:lnTo>
                      <a:lnTo>
                        <a:pt x="41" y="417"/>
                      </a:lnTo>
                      <a:lnTo>
                        <a:pt x="53" y="420"/>
                      </a:lnTo>
                      <a:lnTo>
                        <a:pt x="68" y="415"/>
                      </a:lnTo>
                      <a:lnTo>
                        <a:pt x="81" y="411"/>
                      </a:lnTo>
                      <a:lnTo>
                        <a:pt x="93" y="405"/>
                      </a:lnTo>
                      <a:lnTo>
                        <a:pt x="104" y="394"/>
                      </a:lnTo>
                      <a:lnTo>
                        <a:pt x="116" y="388"/>
                      </a:lnTo>
                      <a:lnTo>
                        <a:pt x="128" y="387"/>
                      </a:lnTo>
                      <a:lnTo>
                        <a:pt x="140" y="387"/>
                      </a:lnTo>
                      <a:lnTo>
                        <a:pt x="152" y="396"/>
                      </a:lnTo>
                      <a:lnTo>
                        <a:pt x="162" y="415"/>
                      </a:lnTo>
                      <a:lnTo>
                        <a:pt x="167" y="433"/>
                      </a:lnTo>
                      <a:lnTo>
                        <a:pt x="170" y="457"/>
                      </a:lnTo>
                      <a:lnTo>
                        <a:pt x="188" y="628"/>
                      </a:lnTo>
                      <a:lnTo>
                        <a:pt x="627" y="629"/>
                      </a:lnTo>
                      <a:close/>
                    </a:path>
                  </a:pathLst>
                </a:custGeom>
                <a:solidFill>
                  <a:schemeClr val="bg2"/>
                </a:solidFill>
                <a:ln w="9525">
                  <a:solidFill>
                    <a:schemeClr val="hlink"/>
                  </a:solidFill>
                  <a:round/>
                  <a:headEnd/>
                  <a:tailEnd/>
                </a:ln>
              </p:spPr>
              <p:txBody>
                <a:bodyPr/>
                <a:lstStyle/>
                <a:p>
                  <a:endParaRPr lang="pt-BR" sz="1600"/>
                </a:p>
              </p:txBody>
            </p:sp>
            <p:sp>
              <p:nvSpPr>
                <p:cNvPr id="11324" name="Freeform 89"/>
                <p:cNvSpPr>
                  <a:spLocks/>
                </p:cNvSpPr>
                <p:nvPr/>
              </p:nvSpPr>
              <p:spPr bwMode="auto">
                <a:xfrm>
                  <a:off x="1051" y="1247"/>
                  <a:ext cx="481" cy="714"/>
                </a:xfrm>
                <a:custGeom>
                  <a:avLst/>
                  <a:gdLst>
                    <a:gd name="T0" fmla="*/ 368 w 481"/>
                    <a:gd name="T1" fmla="*/ 182 h 714"/>
                    <a:gd name="T2" fmla="*/ 332 w 481"/>
                    <a:gd name="T3" fmla="*/ 165 h 714"/>
                    <a:gd name="T4" fmla="*/ 327 w 481"/>
                    <a:gd name="T5" fmla="*/ 133 h 714"/>
                    <a:gd name="T6" fmla="*/ 345 w 481"/>
                    <a:gd name="T7" fmla="*/ 89 h 714"/>
                    <a:gd name="T8" fmla="*/ 346 w 481"/>
                    <a:gd name="T9" fmla="*/ 42 h 714"/>
                    <a:gd name="T10" fmla="*/ 328 w 481"/>
                    <a:gd name="T11" fmla="*/ 18 h 714"/>
                    <a:gd name="T12" fmla="*/ 306 w 481"/>
                    <a:gd name="T13" fmla="*/ 1 h 714"/>
                    <a:gd name="T14" fmla="*/ 257 w 481"/>
                    <a:gd name="T15" fmla="*/ 0 h 714"/>
                    <a:gd name="T16" fmla="*/ 216 w 481"/>
                    <a:gd name="T17" fmla="*/ 11 h 714"/>
                    <a:gd name="T18" fmla="*/ 186 w 481"/>
                    <a:gd name="T19" fmla="*/ 47 h 714"/>
                    <a:gd name="T20" fmla="*/ 193 w 481"/>
                    <a:gd name="T21" fmla="*/ 99 h 714"/>
                    <a:gd name="T22" fmla="*/ 214 w 481"/>
                    <a:gd name="T23" fmla="*/ 142 h 714"/>
                    <a:gd name="T24" fmla="*/ 204 w 481"/>
                    <a:gd name="T25" fmla="*/ 176 h 714"/>
                    <a:gd name="T26" fmla="*/ 176 w 481"/>
                    <a:gd name="T27" fmla="*/ 188 h 714"/>
                    <a:gd name="T28" fmla="*/ 2 w 481"/>
                    <a:gd name="T29" fmla="*/ 372 h 714"/>
                    <a:gd name="T30" fmla="*/ 17 w 481"/>
                    <a:gd name="T31" fmla="*/ 384 h 714"/>
                    <a:gd name="T32" fmla="*/ 36 w 481"/>
                    <a:gd name="T33" fmla="*/ 380 h 714"/>
                    <a:gd name="T34" fmla="*/ 88 w 481"/>
                    <a:gd name="T35" fmla="*/ 350 h 714"/>
                    <a:gd name="T36" fmla="*/ 131 w 481"/>
                    <a:gd name="T37" fmla="*/ 339 h 714"/>
                    <a:gd name="T38" fmla="*/ 164 w 481"/>
                    <a:gd name="T39" fmla="*/ 350 h 714"/>
                    <a:gd name="T40" fmla="*/ 182 w 481"/>
                    <a:gd name="T41" fmla="*/ 381 h 714"/>
                    <a:gd name="T42" fmla="*/ 185 w 481"/>
                    <a:gd name="T43" fmla="*/ 433 h 714"/>
                    <a:gd name="T44" fmla="*/ 171 w 481"/>
                    <a:gd name="T45" fmla="*/ 464 h 714"/>
                    <a:gd name="T46" fmla="*/ 147 w 481"/>
                    <a:gd name="T47" fmla="*/ 486 h 714"/>
                    <a:gd name="T48" fmla="*/ 110 w 481"/>
                    <a:gd name="T49" fmla="*/ 486 h 714"/>
                    <a:gd name="T50" fmla="*/ 76 w 481"/>
                    <a:gd name="T51" fmla="*/ 478 h 714"/>
                    <a:gd name="T52" fmla="*/ 50 w 481"/>
                    <a:gd name="T53" fmla="*/ 489 h 714"/>
                    <a:gd name="T54" fmla="*/ 46 w 481"/>
                    <a:gd name="T55" fmla="*/ 512 h 714"/>
                    <a:gd name="T56" fmla="*/ 205 w 481"/>
                    <a:gd name="T57" fmla="*/ 714 h 714"/>
                    <a:gd name="T58" fmla="*/ 233 w 481"/>
                    <a:gd name="T59" fmla="*/ 700 h 714"/>
                    <a:gd name="T60" fmla="*/ 239 w 481"/>
                    <a:gd name="T61" fmla="*/ 678 h 714"/>
                    <a:gd name="T62" fmla="*/ 223 w 481"/>
                    <a:gd name="T63" fmla="*/ 649 h 714"/>
                    <a:gd name="T64" fmla="*/ 207 w 481"/>
                    <a:gd name="T65" fmla="*/ 617 h 714"/>
                    <a:gd name="T66" fmla="*/ 213 w 481"/>
                    <a:gd name="T67" fmla="*/ 577 h 714"/>
                    <a:gd name="T68" fmla="*/ 238 w 481"/>
                    <a:gd name="T69" fmla="*/ 556 h 714"/>
                    <a:gd name="T70" fmla="*/ 286 w 481"/>
                    <a:gd name="T71" fmla="*/ 542 h 714"/>
                    <a:gd name="T72" fmla="*/ 327 w 481"/>
                    <a:gd name="T73" fmla="*/ 551 h 714"/>
                    <a:gd name="T74" fmla="*/ 354 w 481"/>
                    <a:gd name="T75" fmla="*/ 574 h 714"/>
                    <a:gd name="T76" fmla="*/ 358 w 481"/>
                    <a:gd name="T77" fmla="*/ 613 h 714"/>
                    <a:gd name="T78" fmla="*/ 336 w 481"/>
                    <a:gd name="T79" fmla="*/ 655 h 714"/>
                    <a:gd name="T80" fmla="*/ 337 w 481"/>
                    <a:gd name="T81" fmla="*/ 678 h 714"/>
                    <a:gd name="T82" fmla="*/ 350 w 481"/>
                    <a:gd name="T83" fmla="*/ 698 h 714"/>
                    <a:gd name="T84" fmla="*/ 479 w 481"/>
                    <a:gd name="T85" fmla="*/ 707 h 7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81" h="714">
                      <a:moveTo>
                        <a:pt x="481" y="187"/>
                      </a:moveTo>
                      <a:lnTo>
                        <a:pt x="368" y="182"/>
                      </a:lnTo>
                      <a:lnTo>
                        <a:pt x="345" y="174"/>
                      </a:lnTo>
                      <a:lnTo>
                        <a:pt x="332" y="165"/>
                      </a:lnTo>
                      <a:lnTo>
                        <a:pt x="327" y="149"/>
                      </a:lnTo>
                      <a:lnTo>
                        <a:pt x="327" y="133"/>
                      </a:lnTo>
                      <a:lnTo>
                        <a:pt x="332" y="113"/>
                      </a:lnTo>
                      <a:lnTo>
                        <a:pt x="345" y="89"/>
                      </a:lnTo>
                      <a:lnTo>
                        <a:pt x="348" y="65"/>
                      </a:lnTo>
                      <a:lnTo>
                        <a:pt x="346" y="42"/>
                      </a:lnTo>
                      <a:lnTo>
                        <a:pt x="340" y="28"/>
                      </a:lnTo>
                      <a:lnTo>
                        <a:pt x="328" y="18"/>
                      </a:lnTo>
                      <a:lnTo>
                        <a:pt x="319" y="8"/>
                      </a:lnTo>
                      <a:lnTo>
                        <a:pt x="306" y="1"/>
                      </a:lnTo>
                      <a:lnTo>
                        <a:pt x="280" y="1"/>
                      </a:lnTo>
                      <a:lnTo>
                        <a:pt x="257" y="0"/>
                      </a:lnTo>
                      <a:lnTo>
                        <a:pt x="239" y="1"/>
                      </a:lnTo>
                      <a:lnTo>
                        <a:pt x="216" y="11"/>
                      </a:lnTo>
                      <a:lnTo>
                        <a:pt x="193" y="27"/>
                      </a:lnTo>
                      <a:lnTo>
                        <a:pt x="186" y="47"/>
                      </a:lnTo>
                      <a:lnTo>
                        <a:pt x="182" y="68"/>
                      </a:lnTo>
                      <a:lnTo>
                        <a:pt x="193" y="99"/>
                      </a:lnTo>
                      <a:lnTo>
                        <a:pt x="207" y="126"/>
                      </a:lnTo>
                      <a:lnTo>
                        <a:pt x="214" y="142"/>
                      </a:lnTo>
                      <a:lnTo>
                        <a:pt x="211" y="160"/>
                      </a:lnTo>
                      <a:lnTo>
                        <a:pt x="204" y="176"/>
                      </a:lnTo>
                      <a:lnTo>
                        <a:pt x="193" y="181"/>
                      </a:lnTo>
                      <a:lnTo>
                        <a:pt x="176" y="188"/>
                      </a:lnTo>
                      <a:lnTo>
                        <a:pt x="0" y="189"/>
                      </a:lnTo>
                      <a:lnTo>
                        <a:pt x="2" y="372"/>
                      </a:lnTo>
                      <a:lnTo>
                        <a:pt x="7" y="380"/>
                      </a:lnTo>
                      <a:lnTo>
                        <a:pt x="17" y="384"/>
                      </a:lnTo>
                      <a:lnTo>
                        <a:pt x="30" y="383"/>
                      </a:lnTo>
                      <a:lnTo>
                        <a:pt x="36" y="380"/>
                      </a:lnTo>
                      <a:lnTo>
                        <a:pt x="54" y="369"/>
                      </a:lnTo>
                      <a:lnTo>
                        <a:pt x="88" y="350"/>
                      </a:lnTo>
                      <a:lnTo>
                        <a:pt x="111" y="343"/>
                      </a:lnTo>
                      <a:lnTo>
                        <a:pt x="131" y="339"/>
                      </a:lnTo>
                      <a:lnTo>
                        <a:pt x="150" y="341"/>
                      </a:lnTo>
                      <a:lnTo>
                        <a:pt x="164" y="350"/>
                      </a:lnTo>
                      <a:lnTo>
                        <a:pt x="174" y="363"/>
                      </a:lnTo>
                      <a:lnTo>
                        <a:pt x="182" y="381"/>
                      </a:lnTo>
                      <a:lnTo>
                        <a:pt x="186" y="406"/>
                      </a:lnTo>
                      <a:lnTo>
                        <a:pt x="185" y="433"/>
                      </a:lnTo>
                      <a:lnTo>
                        <a:pt x="178" y="455"/>
                      </a:lnTo>
                      <a:lnTo>
                        <a:pt x="171" y="464"/>
                      </a:lnTo>
                      <a:lnTo>
                        <a:pt x="163" y="476"/>
                      </a:lnTo>
                      <a:lnTo>
                        <a:pt x="147" y="486"/>
                      </a:lnTo>
                      <a:lnTo>
                        <a:pt x="130" y="487"/>
                      </a:lnTo>
                      <a:lnTo>
                        <a:pt x="110" y="486"/>
                      </a:lnTo>
                      <a:lnTo>
                        <a:pt x="90" y="480"/>
                      </a:lnTo>
                      <a:lnTo>
                        <a:pt x="76" y="478"/>
                      </a:lnTo>
                      <a:lnTo>
                        <a:pt x="63" y="482"/>
                      </a:lnTo>
                      <a:lnTo>
                        <a:pt x="50" y="489"/>
                      </a:lnTo>
                      <a:lnTo>
                        <a:pt x="48" y="499"/>
                      </a:lnTo>
                      <a:lnTo>
                        <a:pt x="46" y="512"/>
                      </a:lnTo>
                      <a:lnTo>
                        <a:pt x="52" y="714"/>
                      </a:lnTo>
                      <a:lnTo>
                        <a:pt x="205" y="714"/>
                      </a:lnTo>
                      <a:lnTo>
                        <a:pt x="228" y="712"/>
                      </a:lnTo>
                      <a:lnTo>
                        <a:pt x="233" y="700"/>
                      </a:lnTo>
                      <a:lnTo>
                        <a:pt x="237" y="692"/>
                      </a:lnTo>
                      <a:lnTo>
                        <a:pt x="239" y="678"/>
                      </a:lnTo>
                      <a:lnTo>
                        <a:pt x="233" y="664"/>
                      </a:lnTo>
                      <a:lnTo>
                        <a:pt x="223" y="649"/>
                      </a:lnTo>
                      <a:lnTo>
                        <a:pt x="216" y="638"/>
                      </a:lnTo>
                      <a:lnTo>
                        <a:pt x="207" y="617"/>
                      </a:lnTo>
                      <a:lnTo>
                        <a:pt x="209" y="597"/>
                      </a:lnTo>
                      <a:lnTo>
                        <a:pt x="213" y="577"/>
                      </a:lnTo>
                      <a:lnTo>
                        <a:pt x="221" y="565"/>
                      </a:lnTo>
                      <a:lnTo>
                        <a:pt x="238" y="556"/>
                      </a:lnTo>
                      <a:lnTo>
                        <a:pt x="259" y="548"/>
                      </a:lnTo>
                      <a:lnTo>
                        <a:pt x="286" y="542"/>
                      </a:lnTo>
                      <a:lnTo>
                        <a:pt x="304" y="545"/>
                      </a:lnTo>
                      <a:lnTo>
                        <a:pt x="327" y="551"/>
                      </a:lnTo>
                      <a:lnTo>
                        <a:pt x="343" y="558"/>
                      </a:lnTo>
                      <a:lnTo>
                        <a:pt x="354" y="574"/>
                      </a:lnTo>
                      <a:lnTo>
                        <a:pt x="360" y="595"/>
                      </a:lnTo>
                      <a:lnTo>
                        <a:pt x="358" y="613"/>
                      </a:lnTo>
                      <a:lnTo>
                        <a:pt x="349" y="632"/>
                      </a:lnTo>
                      <a:lnTo>
                        <a:pt x="336" y="655"/>
                      </a:lnTo>
                      <a:lnTo>
                        <a:pt x="335" y="672"/>
                      </a:lnTo>
                      <a:lnTo>
                        <a:pt x="337" y="678"/>
                      </a:lnTo>
                      <a:lnTo>
                        <a:pt x="343" y="692"/>
                      </a:lnTo>
                      <a:lnTo>
                        <a:pt x="350" y="698"/>
                      </a:lnTo>
                      <a:lnTo>
                        <a:pt x="373" y="704"/>
                      </a:lnTo>
                      <a:lnTo>
                        <a:pt x="479" y="707"/>
                      </a:lnTo>
                      <a:lnTo>
                        <a:pt x="481" y="187"/>
                      </a:lnTo>
                      <a:close/>
                    </a:path>
                  </a:pathLst>
                </a:custGeom>
                <a:solidFill>
                  <a:schemeClr val="bg2"/>
                </a:solidFill>
                <a:ln w="9525">
                  <a:solidFill>
                    <a:schemeClr val="hlink"/>
                  </a:solidFill>
                  <a:round/>
                  <a:headEnd/>
                  <a:tailEnd/>
                </a:ln>
              </p:spPr>
              <p:txBody>
                <a:bodyPr/>
                <a:lstStyle/>
                <a:p>
                  <a:endParaRPr lang="pt-BR" sz="1600"/>
                </a:p>
              </p:txBody>
            </p:sp>
            <p:sp>
              <p:nvSpPr>
                <p:cNvPr id="11325" name="Freeform 90"/>
                <p:cNvSpPr>
                  <a:spLocks/>
                </p:cNvSpPr>
                <p:nvPr/>
              </p:nvSpPr>
              <p:spPr bwMode="auto">
                <a:xfrm>
                  <a:off x="925" y="1790"/>
                  <a:ext cx="607" cy="600"/>
                </a:xfrm>
                <a:custGeom>
                  <a:avLst/>
                  <a:gdLst>
                    <a:gd name="T0" fmla="*/ 178 w 607"/>
                    <a:gd name="T1" fmla="*/ 171 h 600"/>
                    <a:gd name="T2" fmla="*/ 344 w 607"/>
                    <a:gd name="T3" fmla="*/ 171 h 600"/>
                    <a:gd name="T4" fmla="*/ 356 w 607"/>
                    <a:gd name="T5" fmla="*/ 164 h 600"/>
                    <a:gd name="T6" fmla="*/ 364 w 607"/>
                    <a:gd name="T7" fmla="*/ 149 h 600"/>
                    <a:gd name="T8" fmla="*/ 363 w 607"/>
                    <a:gd name="T9" fmla="*/ 132 h 600"/>
                    <a:gd name="T10" fmla="*/ 355 w 607"/>
                    <a:gd name="T11" fmla="*/ 114 h 600"/>
                    <a:gd name="T12" fmla="*/ 341 w 607"/>
                    <a:gd name="T13" fmla="*/ 99 h 600"/>
                    <a:gd name="T14" fmla="*/ 333 w 607"/>
                    <a:gd name="T15" fmla="*/ 77 h 600"/>
                    <a:gd name="T16" fmla="*/ 336 w 607"/>
                    <a:gd name="T17" fmla="*/ 54 h 600"/>
                    <a:gd name="T18" fmla="*/ 340 w 607"/>
                    <a:gd name="T19" fmla="*/ 36 h 600"/>
                    <a:gd name="T20" fmla="*/ 346 w 607"/>
                    <a:gd name="T21" fmla="*/ 27 h 600"/>
                    <a:gd name="T22" fmla="*/ 356 w 607"/>
                    <a:gd name="T23" fmla="*/ 16 h 600"/>
                    <a:gd name="T24" fmla="*/ 375 w 607"/>
                    <a:gd name="T25" fmla="*/ 9 h 600"/>
                    <a:gd name="T26" fmla="*/ 395 w 607"/>
                    <a:gd name="T27" fmla="*/ 3 h 600"/>
                    <a:gd name="T28" fmla="*/ 417 w 607"/>
                    <a:gd name="T29" fmla="*/ 1 h 600"/>
                    <a:gd name="T30" fmla="*/ 432 w 607"/>
                    <a:gd name="T31" fmla="*/ 0 h 600"/>
                    <a:gd name="T32" fmla="*/ 453 w 607"/>
                    <a:gd name="T33" fmla="*/ 6 h 600"/>
                    <a:gd name="T34" fmla="*/ 468 w 607"/>
                    <a:gd name="T35" fmla="*/ 14 h 600"/>
                    <a:gd name="T36" fmla="*/ 477 w 607"/>
                    <a:gd name="T37" fmla="*/ 24 h 600"/>
                    <a:gd name="T38" fmla="*/ 486 w 607"/>
                    <a:gd name="T39" fmla="*/ 43 h 600"/>
                    <a:gd name="T40" fmla="*/ 486 w 607"/>
                    <a:gd name="T41" fmla="*/ 62 h 600"/>
                    <a:gd name="T42" fmla="*/ 485 w 607"/>
                    <a:gd name="T43" fmla="*/ 75 h 600"/>
                    <a:gd name="T44" fmla="*/ 478 w 607"/>
                    <a:gd name="T45" fmla="*/ 95 h 600"/>
                    <a:gd name="T46" fmla="*/ 468 w 607"/>
                    <a:gd name="T47" fmla="*/ 111 h 600"/>
                    <a:gd name="T48" fmla="*/ 462 w 607"/>
                    <a:gd name="T49" fmla="*/ 123 h 600"/>
                    <a:gd name="T50" fmla="*/ 465 w 607"/>
                    <a:gd name="T51" fmla="*/ 135 h 600"/>
                    <a:gd name="T52" fmla="*/ 470 w 607"/>
                    <a:gd name="T53" fmla="*/ 149 h 600"/>
                    <a:gd name="T54" fmla="*/ 483 w 607"/>
                    <a:gd name="T55" fmla="*/ 157 h 600"/>
                    <a:gd name="T56" fmla="*/ 511 w 607"/>
                    <a:gd name="T57" fmla="*/ 160 h 600"/>
                    <a:gd name="T58" fmla="*/ 566 w 607"/>
                    <a:gd name="T59" fmla="*/ 162 h 600"/>
                    <a:gd name="T60" fmla="*/ 605 w 607"/>
                    <a:gd name="T61" fmla="*/ 163 h 600"/>
                    <a:gd name="T62" fmla="*/ 607 w 607"/>
                    <a:gd name="T63" fmla="*/ 600 h 600"/>
                    <a:gd name="T64" fmla="*/ 153 w 607"/>
                    <a:gd name="T65" fmla="*/ 599 h 600"/>
                    <a:gd name="T66" fmla="*/ 143 w 607"/>
                    <a:gd name="T67" fmla="*/ 498 h 600"/>
                    <a:gd name="T68" fmla="*/ 136 w 607"/>
                    <a:gd name="T69" fmla="*/ 459 h 600"/>
                    <a:gd name="T70" fmla="*/ 130 w 607"/>
                    <a:gd name="T71" fmla="*/ 441 h 600"/>
                    <a:gd name="T72" fmla="*/ 111 w 607"/>
                    <a:gd name="T73" fmla="*/ 433 h 600"/>
                    <a:gd name="T74" fmla="*/ 92 w 607"/>
                    <a:gd name="T75" fmla="*/ 429 h 600"/>
                    <a:gd name="T76" fmla="*/ 70 w 607"/>
                    <a:gd name="T77" fmla="*/ 432 h 600"/>
                    <a:gd name="T78" fmla="*/ 45 w 607"/>
                    <a:gd name="T79" fmla="*/ 432 h 600"/>
                    <a:gd name="T80" fmla="*/ 26 w 607"/>
                    <a:gd name="T81" fmla="*/ 429 h 600"/>
                    <a:gd name="T82" fmla="*/ 12 w 607"/>
                    <a:gd name="T83" fmla="*/ 417 h 600"/>
                    <a:gd name="T84" fmla="*/ 0 w 607"/>
                    <a:gd name="T85" fmla="*/ 390 h 600"/>
                    <a:gd name="T86" fmla="*/ 0 w 607"/>
                    <a:gd name="T87" fmla="*/ 364 h 600"/>
                    <a:gd name="T88" fmla="*/ 2 w 607"/>
                    <a:gd name="T89" fmla="*/ 341 h 600"/>
                    <a:gd name="T90" fmla="*/ 8 w 607"/>
                    <a:gd name="T91" fmla="*/ 321 h 600"/>
                    <a:gd name="T92" fmla="*/ 20 w 607"/>
                    <a:gd name="T93" fmla="*/ 305 h 600"/>
                    <a:gd name="T94" fmla="*/ 49 w 607"/>
                    <a:gd name="T95" fmla="*/ 295 h 600"/>
                    <a:gd name="T96" fmla="*/ 69 w 607"/>
                    <a:gd name="T97" fmla="*/ 294 h 600"/>
                    <a:gd name="T98" fmla="*/ 88 w 607"/>
                    <a:gd name="T99" fmla="*/ 301 h 600"/>
                    <a:gd name="T100" fmla="*/ 112 w 607"/>
                    <a:gd name="T101" fmla="*/ 319 h 600"/>
                    <a:gd name="T102" fmla="*/ 131 w 607"/>
                    <a:gd name="T103" fmla="*/ 327 h 600"/>
                    <a:gd name="T104" fmla="*/ 142 w 607"/>
                    <a:gd name="T105" fmla="*/ 331 h 600"/>
                    <a:gd name="T106" fmla="*/ 158 w 607"/>
                    <a:gd name="T107" fmla="*/ 326 h 600"/>
                    <a:gd name="T108" fmla="*/ 171 w 607"/>
                    <a:gd name="T109" fmla="*/ 314 h 600"/>
                    <a:gd name="T110" fmla="*/ 179 w 607"/>
                    <a:gd name="T111" fmla="*/ 300 h 600"/>
                    <a:gd name="T112" fmla="*/ 178 w 607"/>
                    <a:gd name="T113" fmla="*/ 171 h 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07" h="600">
                      <a:moveTo>
                        <a:pt x="178" y="171"/>
                      </a:moveTo>
                      <a:lnTo>
                        <a:pt x="344" y="171"/>
                      </a:lnTo>
                      <a:lnTo>
                        <a:pt x="356" y="164"/>
                      </a:lnTo>
                      <a:lnTo>
                        <a:pt x="364" y="149"/>
                      </a:lnTo>
                      <a:lnTo>
                        <a:pt x="363" y="132"/>
                      </a:lnTo>
                      <a:lnTo>
                        <a:pt x="355" y="114"/>
                      </a:lnTo>
                      <a:lnTo>
                        <a:pt x="341" y="99"/>
                      </a:lnTo>
                      <a:lnTo>
                        <a:pt x="333" y="77"/>
                      </a:lnTo>
                      <a:lnTo>
                        <a:pt x="336" y="54"/>
                      </a:lnTo>
                      <a:lnTo>
                        <a:pt x="340" y="36"/>
                      </a:lnTo>
                      <a:lnTo>
                        <a:pt x="346" y="27"/>
                      </a:lnTo>
                      <a:lnTo>
                        <a:pt x="356" y="16"/>
                      </a:lnTo>
                      <a:lnTo>
                        <a:pt x="375" y="9"/>
                      </a:lnTo>
                      <a:lnTo>
                        <a:pt x="395" y="3"/>
                      </a:lnTo>
                      <a:lnTo>
                        <a:pt x="417" y="1"/>
                      </a:lnTo>
                      <a:lnTo>
                        <a:pt x="432" y="0"/>
                      </a:lnTo>
                      <a:lnTo>
                        <a:pt x="453" y="6"/>
                      </a:lnTo>
                      <a:lnTo>
                        <a:pt x="468" y="14"/>
                      </a:lnTo>
                      <a:lnTo>
                        <a:pt x="477" y="24"/>
                      </a:lnTo>
                      <a:lnTo>
                        <a:pt x="486" y="43"/>
                      </a:lnTo>
                      <a:lnTo>
                        <a:pt x="486" y="62"/>
                      </a:lnTo>
                      <a:lnTo>
                        <a:pt x="485" y="75"/>
                      </a:lnTo>
                      <a:lnTo>
                        <a:pt x="478" y="95"/>
                      </a:lnTo>
                      <a:lnTo>
                        <a:pt x="468" y="111"/>
                      </a:lnTo>
                      <a:lnTo>
                        <a:pt x="462" y="123"/>
                      </a:lnTo>
                      <a:lnTo>
                        <a:pt x="465" y="135"/>
                      </a:lnTo>
                      <a:lnTo>
                        <a:pt x="470" y="149"/>
                      </a:lnTo>
                      <a:lnTo>
                        <a:pt x="483" y="157"/>
                      </a:lnTo>
                      <a:lnTo>
                        <a:pt x="511" y="160"/>
                      </a:lnTo>
                      <a:lnTo>
                        <a:pt x="566" y="162"/>
                      </a:lnTo>
                      <a:lnTo>
                        <a:pt x="605" y="163"/>
                      </a:lnTo>
                      <a:lnTo>
                        <a:pt x="607" y="600"/>
                      </a:lnTo>
                      <a:lnTo>
                        <a:pt x="153" y="599"/>
                      </a:lnTo>
                      <a:lnTo>
                        <a:pt x="143" y="498"/>
                      </a:lnTo>
                      <a:lnTo>
                        <a:pt x="136" y="459"/>
                      </a:lnTo>
                      <a:lnTo>
                        <a:pt x="130" y="441"/>
                      </a:lnTo>
                      <a:lnTo>
                        <a:pt x="111" y="433"/>
                      </a:lnTo>
                      <a:lnTo>
                        <a:pt x="92" y="429"/>
                      </a:lnTo>
                      <a:lnTo>
                        <a:pt x="70" y="432"/>
                      </a:lnTo>
                      <a:lnTo>
                        <a:pt x="45" y="432"/>
                      </a:lnTo>
                      <a:lnTo>
                        <a:pt x="26" y="429"/>
                      </a:lnTo>
                      <a:lnTo>
                        <a:pt x="12" y="417"/>
                      </a:lnTo>
                      <a:lnTo>
                        <a:pt x="0" y="390"/>
                      </a:lnTo>
                      <a:lnTo>
                        <a:pt x="0" y="364"/>
                      </a:lnTo>
                      <a:lnTo>
                        <a:pt x="2" y="341"/>
                      </a:lnTo>
                      <a:lnTo>
                        <a:pt x="8" y="321"/>
                      </a:lnTo>
                      <a:lnTo>
                        <a:pt x="20" y="305"/>
                      </a:lnTo>
                      <a:lnTo>
                        <a:pt x="49" y="295"/>
                      </a:lnTo>
                      <a:lnTo>
                        <a:pt x="69" y="294"/>
                      </a:lnTo>
                      <a:lnTo>
                        <a:pt x="88" y="301"/>
                      </a:lnTo>
                      <a:lnTo>
                        <a:pt x="112" y="319"/>
                      </a:lnTo>
                      <a:lnTo>
                        <a:pt x="131" y="327"/>
                      </a:lnTo>
                      <a:lnTo>
                        <a:pt x="142" y="331"/>
                      </a:lnTo>
                      <a:lnTo>
                        <a:pt x="158" y="326"/>
                      </a:lnTo>
                      <a:lnTo>
                        <a:pt x="171" y="314"/>
                      </a:lnTo>
                      <a:lnTo>
                        <a:pt x="179" y="300"/>
                      </a:lnTo>
                      <a:lnTo>
                        <a:pt x="178" y="171"/>
                      </a:lnTo>
                      <a:close/>
                    </a:path>
                  </a:pathLst>
                </a:custGeom>
                <a:solidFill>
                  <a:schemeClr val="bg2"/>
                </a:solidFill>
                <a:ln w="9525">
                  <a:solidFill>
                    <a:schemeClr val="hlink"/>
                  </a:solidFill>
                  <a:round/>
                  <a:headEnd/>
                  <a:tailEnd/>
                </a:ln>
              </p:spPr>
              <p:txBody>
                <a:bodyPr/>
                <a:lstStyle/>
                <a:p>
                  <a:endParaRPr lang="pt-BR" sz="1600"/>
                </a:p>
              </p:txBody>
            </p:sp>
          </p:grpSp>
          <p:grpSp>
            <p:nvGrpSpPr>
              <p:cNvPr id="11319" name="Group 91"/>
              <p:cNvGrpSpPr>
                <a:grpSpLocks/>
              </p:cNvGrpSpPr>
              <p:nvPr/>
            </p:nvGrpSpPr>
            <p:grpSpPr bwMode="auto">
              <a:xfrm rot="1484200">
                <a:off x="520" y="1247"/>
                <a:ext cx="1076" cy="1143"/>
                <a:chOff x="456" y="1247"/>
                <a:chExt cx="1076" cy="1143"/>
              </a:xfrm>
            </p:grpSpPr>
            <p:sp>
              <p:nvSpPr>
                <p:cNvPr id="11320" name="Freeform 92"/>
                <p:cNvSpPr>
                  <a:spLocks/>
                </p:cNvSpPr>
                <p:nvPr/>
              </p:nvSpPr>
              <p:spPr bwMode="auto">
                <a:xfrm>
                  <a:off x="456" y="1759"/>
                  <a:ext cx="648" cy="629"/>
                </a:xfrm>
                <a:custGeom>
                  <a:avLst/>
                  <a:gdLst>
                    <a:gd name="T0" fmla="*/ 609 w 648"/>
                    <a:gd name="T1" fmla="*/ 498 h 629"/>
                    <a:gd name="T2" fmla="*/ 597 w 648"/>
                    <a:gd name="T3" fmla="*/ 468 h 629"/>
                    <a:gd name="T4" fmla="*/ 578 w 648"/>
                    <a:gd name="T5" fmla="*/ 459 h 629"/>
                    <a:gd name="T6" fmla="*/ 534 w 648"/>
                    <a:gd name="T7" fmla="*/ 464 h 629"/>
                    <a:gd name="T8" fmla="*/ 501 w 648"/>
                    <a:gd name="T9" fmla="*/ 462 h 629"/>
                    <a:gd name="T10" fmla="*/ 476 w 648"/>
                    <a:gd name="T11" fmla="*/ 434 h 629"/>
                    <a:gd name="T12" fmla="*/ 468 w 648"/>
                    <a:gd name="T13" fmla="*/ 390 h 629"/>
                    <a:gd name="T14" fmla="*/ 480 w 648"/>
                    <a:gd name="T15" fmla="*/ 357 h 629"/>
                    <a:gd name="T16" fmla="*/ 510 w 648"/>
                    <a:gd name="T17" fmla="*/ 329 h 629"/>
                    <a:gd name="T18" fmla="*/ 549 w 648"/>
                    <a:gd name="T19" fmla="*/ 330 h 629"/>
                    <a:gd name="T20" fmla="*/ 594 w 648"/>
                    <a:gd name="T21" fmla="*/ 354 h 629"/>
                    <a:gd name="T22" fmla="*/ 626 w 648"/>
                    <a:gd name="T23" fmla="*/ 356 h 629"/>
                    <a:gd name="T24" fmla="*/ 647 w 648"/>
                    <a:gd name="T25" fmla="*/ 335 h 629"/>
                    <a:gd name="T26" fmla="*/ 648 w 648"/>
                    <a:gd name="T27" fmla="*/ 202 h 629"/>
                    <a:gd name="T28" fmla="*/ 491 w 648"/>
                    <a:gd name="T29" fmla="*/ 196 h 629"/>
                    <a:gd name="T30" fmla="*/ 455 w 648"/>
                    <a:gd name="T31" fmla="*/ 175 h 629"/>
                    <a:gd name="T32" fmla="*/ 445 w 648"/>
                    <a:gd name="T33" fmla="*/ 143 h 629"/>
                    <a:gd name="T34" fmla="*/ 458 w 648"/>
                    <a:gd name="T35" fmla="*/ 90 h 629"/>
                    <a:gd name="T36" fmla="*/ 451 w 648"/>
                    <a:gd name="T37" fmla="*/ 44 h 629"/>
                    <a:gd name="T38" fmla="*/ 419 w 648"/>
                    <a:gd name="T39" fmla="*/ 9 h 629"/>
                    <a:gd name="T40" fmla="*/ 383 w 648"/>
                    <a:gd name="T41" fmla="*/ 0 h 629"/>
                    <a:gd name="T42" fmla="*/ 347 w 648"/>
                    <a:gd name="T43" fmla="*/ 6 h 629"/>
                    <a:gd name="T44" fmla="*/ 326 w 648"/>
                    <a:gd name="T45" fmla="*/ 27 h 629"/>
                    <a:gd name="T46" fmla="*/ 316 w 648"/>
                    <a:gd name="T47" fmla="*/ 64 h 629"/>
                    <a:gd name="T48" fmla="*/ 329 w 648"/>
                    <a:gd name="T49" fmla="*/ 108 h 629"/>
                    <a:gd name="T50" fmla="*/ 343 w 648"/>
                    <a:gd name="T51" fmla="*/ 149 h 629"/>
                    <a:gd name="T52" fmla="*/ 338 w 648"/>
                    <a:gd name="T53" fmla="*/ 170 h 629"/>
                    <a:gd name="T54" fmla="*/ 316 w 648"/>
                    <a:gd name="T55" fmla="*/ 189 h 629"/>
                    <a:gd name="T56" fmla="*/ 128 w 648"/>
                    <a:gd name="T57" fmla="*/ 193 h 629"/>
                    <a:gd name="T58" fmla="*/ 122 w 648"/>
                    <a:gd name="T59" fmla="*/ 283 h 629"/>
                    <a:gd name="T60" fmla="*/ 98 w 648"/>
                    <a:gd name="T61" fmla="*/ 292 h 629"/>
                    <a:gd name="T62" fmla="*/ 49 w 648"/>
                    <a:gd name="T63" fmla="*/ 280 h 629"/>
                    <a:gd name="T64" fmla="*/ 23 w 648"/>
                    <a:gd name="T65" fmla="*/ 294 h 629"/>
                    <a:gd name="T66" fmla="*/ 6 w 648"/>
                    <a:gd name="T67" fmla="*/ 321 h 629"/>
                    <a:gd name="T68" fmla="*/ 0 w 648"/>
                    <a:gd name="T69" fmla="*/ 361 h 629"/>
                    <a:gd name="T70" fmla="*/ 12 w 648"/>
                    <a:gd name="T71" fmla="*/ 399 h 629"/>
                    <a:gd name="T72" fmla="*/ 41 w 648"/>
                    <a:gd name="T73" fmla="*/ 417 h 629"/>
                    <a:gd name="T74" fmla="*/ 68 w 648"/>
                    <a:gd name="T75" fmla="*/ 415 h 629"/>
                    <a:gd name="T76" fmla="*/ 93 w 648"/>
                    <a:gd name="T77" fmla="*/ 405 h 629"/>
                    <a:gd name="T78" fmla="*/ 116 w 648"/>
                    <a:gd name="T79" fmla="*/ 388 h 629"/>
                    <a:gd name="T80" fmla="*/ 140 w 648"/>
                    <a:gd name="T81" fmla="*/ 387 h 629"/>
                    <a:gd name="T82" fmla="*/ 162 w 648"/>
                    <a:gd name="T83" fmla="*/ 415 h 629"/>
                    <a:gd name="T84" fmla="*/ 170 w 648"/>
                    <a:gd name="T85" fmla="*/ 457 h 629"/>
                    <a:gd name="T86" fmla="*/ 627 w 648"/>
                    <a:gd name="T87" fmla="*/ 629 h 6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8" h="629">
                      <a:moveTo>
                        <a:pt x="627" y="629"/>
                      </a:moveTo>
                      <a:lnTo>
                        <a:pt x="609" y="498"/>
                      </a:lnTo>
                      <a:lnTo>
                        <a:pt x="605" y="479"/>
                      </a:lnTo>
                      <a:lnTo>
                        <a:pt x="597" y="468"/>
                      </a:lnTo>
                      <a:lnTo>
                        <a:pt x="591" y="465"/>
                      </a:lnTo>
                      <a:lnTo>
                        <a:pt x="578" y="459"/>
                      </a:lnTo>
                      <a:lnTo>
                        <a:pt x="561" y="459"/>
                      </a:lnTo>
                      <a:lnTo>
                        <a:pt x="534" y="464"/>
                      </a:lnTo>
                      <a:lnTo>
                        <a:pt x="516" y="467"/>
                      </a:lnTo>
                      <a:lnTo>
                        <a:pt x="501" y="462"/>
                      </a:lnTo>
                      <a:lnTo>
                        <a:pt x="485" y="452"/>
                      </a:lnTo>
                      <a:lnTo>
                        <a:pt x="476" y="434"/>
                      </a:lnTo>
                      <a:lnTo>
                        <a:pt x="470" y="413"/>
                      </a:lnTo>
                      <a:lnTo>
                        <a:pt x="468" y="390"/>
                      </a:lnTo>
                      <a:lnTo>
                        <a:pt x="474" y="371"/>
                      </a:lnTo>
                      <a:lnTo>
                        <a:pt x="480" y="357"/>
                      </a:lnTo>
                      <a:lnTo>
                        <a:pt x="491" y="341"/>
                      </a:lnTo>
                      <a:lnTo>
                        <a:pt x="510" y="329"/>
                      </a:lnTo>
                      <a:lnTo>
                        <a:pt x="530" y="324"/>
                      </a:lnTo>
                      <a:lnTo>
                        <a:pt x="549" y="330"/>
                      </a:lnTo>
                      <a:lnTo>
                        <a:pt x="576" y="345"/>
                      </a:lnTo>
                      <a:lnTo>
                        <a:pt x="594" y="354"/>
                      </a:lnTo>
                      <a:lnTo>
                        <a:pt x="611" y="359"/>
                      </a:lnTo>
                      <a:lnTo>
                        <a:pt x="626" y="356"/>
                      </a:lnTo>
                      <a:lnTo>
                        <a:pt x="641" y="347"/>
                      </a:lnTo>
                      <a:lnTo>
                        <a:pt x="647" y="335"/>
                      </a:lnTo>
                      <a:lnTo>
                        <a:pt x="648" y="320"/>
                      </a:lnTo>
                      <a:lnTo>
                        <a:pt x="648" y="202"/>
                      </a:lnTo>
                      <a:lnTo>
                        <a:pt x="530" y="200"/>
                      </a:lnTo>
                      <a:lnTo>
                        <a:pt x="491" y="196"/>
                      </a:lnTo>
                      <a:lnTo>
                        <a:pt x="470" y="187"/>
                      </a:lnTo>
                      <a:lnTo>
                        <a:pt x="455" y="175"/>
                      </a:lnTo>
                      <a:lnTo>
                        <a:pt x="449" y="159"/>
                      </a:lnTo>
                      <a:lnTo>
                        <a:pt x="445" y="143"/>
                      </a:lnTo>
                      <a:lnTo>
                        <a:pt x="448" y="126"/>
                      </a:lnTo>
                      <a:lnTo>
                        <a:pt x="458" y="90"/>
                      </a:lnTo>
                      <a:lnTo>
                        <a:pt x="460" y="69"/>
                      </a:lnTo>
                      <a:lnTo>
                        <a:pt x="451" y="44"/>
                      </a:lnTo>
                      <a:lnTo>
                        <a:pt x="442" y="26"/>
                      </a:lnTo>
                      <a:lnTo>
                        <a:pt x="419" y="9"/>
                      </a:lnTo>
                      <a:lnTo>
                        <a:pt x="398" y="0"/>
                      </a:lnTo>
                      <a:lnTo>
                        <a:pt x="383" y="0"/>
                      </a:lnTo>
                      <a:lnTo>
                        <a:pt x="365" y="3"/>
                      </a:lnTo>
                      <a:lnTo>
                        <a:pt x="347" y="6"/>
                      </a:lnTo>
                      <a:lnTo>
                        <a:pt x="341" y="14"/>
                      </a:lnTo>
                      <a:lnTo>
                        <a:pt x="326" y="27"/>
                      </a:lnTo>
                      <a:lnTo>
                        <a:pt x="320" y="46"/>
                      </a:lnTo>
                      <a:lnTo>
                        <a:pt x="316" y="64"/>
                      </a:lnTo>
                      <a:lnTo>
                        <a:pt x="319" y="82"/>
                      </a:lnTo>
                      <a:lnTo>
                        <a:pt x="329" y="108"/>
                      </a:lnTo>
                      <a:lnTo>
                        <a:pt x="340" y="131"/>
                      </a:lnTo>
                      <a:lnTo>
                        <a:pt x="343" y="149"/>
                      </a:lnTo>
                      <a:lnTo>
                        <a:pt x="341" y="161"/>
                      </a:lnTo>
                      <a:lnTo>
                        <a:pt x="338" y="170"/>
                      </a:lnTo>
                      <a:lnTo>
                        <a:pt x="328" y="183"/>
                      </a:lnTo>
                      <a:lnTo>
                        <a:pt x="316" y="189"/>
                      </a:lnTo>
                      <a:lnTo>
                        <a:pt x="301" y="193"/>
                      </a:lnTo>
                      <a:lnTo>
                        <a:pt x="128" y="193"/>
                      </a:lnTo>
                      <a:lnTo>
                        <a:pt x="130" y="267"/>
                      </a:lnTo>
                      <a:lnTo>
                        <a:pt x="122" y="283"/>
                      </a:lnTo>
                      <a:lnTo>
                        <a:pt x="113" y="291"/>
                      </a:lnTo>
                      <a:lnTo>
                        <a:pt x="98" y="292"/>
                      </a:lnTo>
                      <a:lnTo>
                        <a:pt x="73" y="282"/>
                      </a:lnTo>
                      <a:lnTo>
                        <a:pt x="49" y="280"/>
                      </a:lnTo>
                      <a:lnTo>
                        <a:pt x="34" y="283"/>
                      </a:lnTo>
                      <a:lnTo>
                        <a:pt x="23" y="294"/>
                      </a:lnTo>
                      <a:lnTo>
                        <a:pt x="16" y="303"/>
                      </a:lnTo>
                      <a:lnTo>
                        <a:pt x="6" y="321"/>
                      </a:lnTo>
                      <a:lnTo>
                        <a:pt x="0" y="343"/>
                      </a:lnTo>
                      <a:lnTo>
                        <a:pt x="0" y="361"/>
                      </a:lnTo>
                      <a:lnTo>
                        <a:pt x="3" y="382"/>
                      </a:lnTo>
                      <a:lnTo>
                        <a:pt x="12" y="399"/>
                      </a:lnTo>
                      <a:lnTo>
                        <a:pt x="26" y="411"/>
                      </a:lnTo>
                      <a:lnTo>
                        <a:pt x="41" y="417"/>
                      </a:lnTo>
                      <a:lnTo>
                        <a:pt x="53" y="420"/>
                      </a:lnTo>
                      <a:lnTo>
                        <a:pt x="68" y="415"/>
                      </a:lnTo>
                      <a:lnTo>
                        <a:pt x="81" y="411"/>
                      </a:lnTo>
                      <a:lnTo>
                        <a:pt x="93" y="405"/>
                      </a:lnTo>
                      <a:lnTo>
                        <a:pt x="104" y="394"/>
                      </a:lnTo>
                      <a:lnTo>
                        <a:pt x="116" y="388"/>
                      </a:lnTo>
                      <a:lnTo>
                        <a:pt x="128" y="387"/>
                      </a:lnTo>
                      <a:lnTo>
                        <a:pt x="140" y="387"/>
                      </a:lnTo>
                      <a:lnTo>
                        <a:pt x="152" y="396"/>
                      </a:lnTo>
                      <a:lnTo>
                        <a:pt x="162" y="415"/>
                      </a:lnTo>
                      <a:lnTo>
                        <a:pt x="167" y="433"/>
                      </a:lnTo>
                      <a:lnTo>
                        <a:pt x="170" y="457"/>
                      </a:lnTo>
                      <a:lnTo>
                        <a:pt x="188" y="628"/>
                      </a:lnTo>
                      <a:lnTo>
                        <a:pt x="627" y="629"/>
                      </a:lnTo>
                      <a:close/>
                    </a:path>
                  </a:pathLst>
                </a:custGeom>
                <a:solidFill>
                  <a:schemeClr val="tx1"/>
                </a:solidFill>
                <a:ln w="9525">
                  <a:solidFill>
                    <a:schemeClr val="hlink"/>
                  </a:solidFill>
                  <a:round/>
                  <a:headEnd/>
                  <a:tailEnd/>
                </a:ln>
              </p:spPr>
              <p:txBody>
                <a:bodyPr/>
                <a:lstStyle/>
                <a:p>
                  <a:endParaRPr lang="pt-BR" sz="1600"/>
                </a:p>
              </p:txBody>
            </p:sp>
            <p:sp>
              <p:nvSpPr>
                <p:cNvPr id="11321" name="Freeform 93"/>
                <p:cNvSpPr>
                  <a:spLocks/>
                </p:cNvSpPr>
                <p:nvPr/>
              </p:nvSpPr>
              <p:spPr bwMode="auto">
                <a:xfrm>
                  <a:off x="1051" y="1247"/>
                  <a:ext cx="481" cy="714"/>
                </a:xfrm>
                <a:custGeom>
                  <a:avLst/>
                  <a:gdLst>
                    <a:gd name="T0" fmla="*/ 368 w 481"/>
                    <a:gd name="T1" fmla="*/ 182 h 714"/>
                    <a:gd name="T2" fmla="*/ 332 w 481"/>
                    <a:gd name="T3" fmla="*/ 165 h 714"/>
                    <a:gd name="T4" fmla="*/ 327 w 481"/>
                    <a:gd name="T5" fmla="*/ 133 h 714"/>
                    <a:gd name="T6" fmla="*/ 345 w 481"/>
                    <a:gd name="T7" fmla="*/ 89 h 714"/>
                    <a:gd name="T8" fmla="*/ 346 w 481"/>
                    <a:gd name="T9" fmla="*/ 42 h 714"/>
                    <a:gd name="T10" fmla="*/ 328 w 481"/>
                    <a:gd name="T11" fmla="*/ 18 h 714"/>
                    <a:gd name="T12" fmla="*/ 306 w 481"/>
                    <a:gd name="T13" fmla="*/ 1 h 714"/>
                    <a:gd name="T14" fmla="*/ 257 w 481"/>
                    <a:gd name="T15" fmla="*/ 0 h 714"/>
                    <a:gd name="T16" fmla="*/ 216 w 481"/>
                    <a:gd name="T17" fmla="*/ 11 h 714"/>
                    <a:gd name="T18" fmla="*/ 186 w 481"/>
                    <a:gd name="T19" fmla="*/ 47 h 714"/>
                    <a:gd name="T20" fmla="*/ 193 w 481"/>
                    <a:gd name="T21" fmla="*/ 99 h 714"/>
                    <a:gd name="T22" fmla="*/ 214 w 481"/>
                    <a:gd name="T23" fmla="*/ 142 h 714"/>
                    <a:gd name="T24" fmla="*/ 204 w 481"/>
                    <a:gd name="T25" fmla="*/ 176 h 714"/>
                    <a:gd name="T26" fmla="*/ 176 w 481"/>
                    <a:gd name="T27" fmla="*/ 188 h 714"/>
                    <a:gd name="T28" fmla="*/ 2 w 481"/>
                    <a:gd name="T29" fmla="*/ 372 h 714"/>
                    <a:gd name="T30" fmla="*/ 17 w 481"/>
                    <a:gd name="T31" fmla="*/ 384 h 714"/>
                    <a:gd name="T32" fmla="*/ 36 w 481"/>
                    <a:gd name="T33" fmla="*/ 380 h 714"/>
                    <a:gd name="T34" fmla="*/ 88 w 481"/>
                    <a:gd name="T35" fmla="*/ 350 h 714"/>
                    <a:gd name="T36" fmla="*/ 131 w 481"/>
                    <a:gd name="T37" fmla="*/ 339 h 714"/>
                    <a:gd name="T38" fmla="*/ 164 w 481"/>
                    <a:gd name="T39" fmla="*/ 350 h 714"/>
                    <a:gd name="T40" fmla="*/ 182 w 481"/>
                    <a:gd name="T41" fmla="*/ 381 h 714"/>
                    <a:gd name="T42" fmla="*/ 185 w 481"/>
                    <a:gd name="T43" fmla="*/ 433 h 714"/>
                    <a:gd name="T44" fmla="*/ 171 w 481"/>
                    <a:gd name="T45" fmla="*/ 464 h 714"/>
                    <a:gd name="T46" fmla="*/ 147 w 481"/>
                    <a:gd name="T47" fmla="*/ 486 h 714"/>
                    <a:gd name="T48" fmla="*/ 110 w 481"/>
                    <a:gd name="T49" fmla="*/ 486 h 714"/>
                    <a:gd name="T50" fmla="*/ 76 w 481"/>
                    <a:gd name="T51" fmla="*/ 478 h 714"/>
                    <a:gd name="T52" fmla="*/ 50 w 481"/>
                    <a:gd name="T53" fmla="*/ 489 h 714"/>
                    <a:gd name="T54" fmla="*/ 46 w 481"/>
                    <a:gd name="T55" fmla="*/ 512 h 714"/>
                    <a:gd name="T56" fmla="*/ 205 w 481"/>
                    <a:gd name="T57" fmla="*/ 714 h 714"/>
                    <a:gd name="T58" fmla="*/ 233 w 481"/>
                    <a:gd name="T59" fmla="*/ 700 h 714"/>
                    <a:gd name="T60" fmla="*/ 239 w 481"/>
                    <a:gd name="T61" fmla="*/ 678 h 714"/>
                    <a:gd name="T62" fmla="*/ 223 w 481"/>
                    <a:gd name="T63" fmla="*/ 649 h 714"/>
                    <a:gd name="T64" fmla="*/ 207 w 481"/>
                    <a:gd name="T65" fmla="*/ 617 h 714"/>
                    <a:gd name="T66" fmla="*/ 213 w 481"/>
                    <a:gd name="T67" fmla="*/ 577 h 714"/>
                    <a:gd name="T68" fmla="*/ 238 w 481"/>
                    <a:gd name="T69" fmla="*/ 556 h 714"/>
                    <a:gd name="T70" fmla="*/ 286 w 481"/>
                    <a:gd name="T71" fmla="*/ 542 h 714"/>
                    <a:gd name="T72" fmla="*/ 327 w 481"/>
                    <a:gd name="T73" fmla="*/ 551 h 714"/>
                    <a:gd name="T74" fmla="*/ 354 w 481"/>
                    <a:gd name="T75" fmla="*/ 574 h 714"/>
                    <a:gd name="T76" fmla="*/ 358 w 481"/>
                    <a:gd name="T77" fmla="*/ 613 h 714"/>
                    <a:gd name="T78" fmla="*/ 336 w 481"/>
                    <a:gd name="T79" fmla="*/ 655 h 714"/>
                    <a:gd name="T80" fmla="*/ 337 w 481"/>
                    <a:gd name="T81" fmla="*/ 678 h 714"/>
                    <a:gd name="T82" fmla="*/ 350 w 481"/>
                    <a:gd name="T83" fmla="*/ 698 h 714"/>
                    <a:gd name="T84" fmla="*/ 479 w 481"/>
                    <a:gd name="T85" fmla="*/ 707 h 7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81" h="714">
                      <a:moveTo>
                        <a:pt x="481" y="187"/>
                      </a:moveTo>
                      <a:lnTo>
                        <a:pt x="368" y="182"/>
                      </a:lnTo>
                      <a:lnTo>
                        <a:pt x="345" y="174"/>
                      </a:lnTo>
                      <a:lnTo>
                        <a:pt x="332" y="165"/>
                      </a:lnTo>
                      <a:lnTo>
                        <a:pt x="327" y="149"/>
                      </a:lnTo>
                      <a:lnTo>
                        <a:pt x="327" y="133"/>
                      </a:lnTo>
                      <a:lnTo>
                        <a:pt x="332" y="113"/>
                      </a:lnTo>
                      <a:lnTo>
                        <a:pt x="345" y="89"/>
                      </a:lnTo>
                      <a:lnTo>
                        <a:pt x="348" y="65"/>
                      </a:lnTo>
                      <a:lnTo>
                        <a:pt x="346" y="42"/>
                      </a:lnTo>
                      <a:lnTo>
                        <a:pt x="340" y="28"/>
                      </a:lnTo>
                      <a:lnTo>
                        <a:pt x="328" y="18"/>
                      </a:lnTo>
                      <a:lnTo>
                        <a:pt x="319" y="8"/>
                      </a:lnTo>
                      <a:lnTo>
                        <a:pt x="306" y="1"/>
                      </a:lnTo>
                      <a:lnTo>
                        <a:pt x="280" y="1"/>
                      </a:lnTo>
                      <a:lnTo>
                        <a:pt x="257" y="0"/>
                      </a:lnTo>
                      <a:lnTo>
                        <a:pt x="239" y="1"/>
                      </a:lnTo>
                      <a:lnTo>
                        <a:pt x="216" y="11"/>
                      </a:lnTo>
                      <a:lnTo>
                        <a:pt x="193" y="27"/>
                      </a:lnTo>
                      <a:lnTo>
                        <a:pt x="186" y="47"/>
                      </a:lnTo>
                      <a:lnTo>
                        <a:pt x="182" y="68"/>
                      </a:lnTo>
                      <a:lnTo>
                        <a:pt x="193" y="99"/>
                      </a:lnTo>
                      <a:lnTo>
                        <a:pt x="207" y="126"/>
                      </a:lnTo>
                      <a:lnTo>
                        <a:pt x="214" y="142"/>
                      </a:lnTo>
                      <a:lnTo>
                        <a:pt x="211" y="160"/>
                      </a:lnTo>
                      <a:lnTo>
                        <a:pt x="204" y="176"/>
                      </a:lnTo>
                      <a:lnTo>
                        <a:pt x="193" y="181"/>
                      </a:lnTo>
                      <a:lnTo>
                        <a:pt x="176" y="188"/>
                      </a:lnTo>
                      <a:lnTo>
                        <a:pt x="0" y="189"/>
                      </a:lnTo>
                      <a:lnTo>
                        <a:pt x="2" y="372"/>
                      </a:lnTo>
                      <a:lnTo>
                        <a:pt x="7" y="380"/>
                      </a:lnTo>
                      <a:lnTo>
                        <a:pt x="17" y="384"/>
                      </a:lnTo>
                      <a:lnTo>
                        <a:pt x="30" y="383"/>
                      </a:lnTo>
                      <a:lnTo>
                        <a:pt x="36" y="380"/>
                      </a:lnTo>
                      <a:lnTo>
                        <a:pt x="54" y="369"/>
                      </a:lnTo>
                      <a:lnTo>
                        <a:pt x="88" y="350"/>
                      </a:lnTo>
                      <a:lnTo>
                        <a:pt x="111" y="343"/>
                      </a:lnTo>
                      <a:lnTo>
                        <a:pt x="131" y="339"/>
                      </a:lnTo>
                      <a:lnTo>
                        <a:pt x="150" y="341"/>
                      </a:lnTo>
                      <a:lnTo>
                        <a:pt x="164" y="350"/>
                      </a:lnTo>
                      <a:lnTo>
                        <a:pt x="174" y="363"/>
                      </a:lnTo>
                      <a:lnTo>
                        <a:pt x="182" y="381"/>
                      </a:lnTo>
                      <a:lnTo>
                        <a:pt x="186" y="406"/>
                      </a:lnTo>
                      <a:lnTo>
                        <a:pt x="185" y="433"/>
                      </a:lnTo>
                      <a:lnTo>
                        <a:pt x="178" y="455"/>
                      </a:lnTo>
                      <a:lnTo>
                        <a:pt x="171" y="464"/>
                      </a:lnTo>
                      <a:lnTo>
                        <a:pt x="163" y="476"/>
                      </a:lnTo>
                      <a:lnTo>
                        <a:pt x="147" y="486"/>
                      </a:lnTo>
                      <a:lnTo>
                        <a:pt x="130" y="487"/>
                      </a:lnTo>
                      <a:lnTo>
                        <a:pt x="110" y="486"/>
                      </a:lnTo>
                      <a:lnTo>
                        <a:pt x="90" y="480"/>
                      </a:lnTo>
                      <a:lnTo>
                        <a:pt x="76" y="478"/>
                      </a:lnTo>
                      <a:lnTo>
                        <a:pt x="63" y="482"/>
                      </a:lnTo>
                      <a:lnTo>
                        <a:pt x="50" y="489"/>
                      </a:lnTo>
                      <a:lnTo>
                        <a:pt x="48" y="499"/>
                      </a:lnTo>
                      <a:lnTo>
                        <a:pt x="46" y="512"/>
                      </a:lnTo>
                      <a:lnTo>
                        <a:pt x="52" y="714"/>
                      </a:lnTo>
                      <a:lnTo>
                        <a:pt x="205" y="714"/>
                      </a:lnTo>
                      <a:lnTo>
                        <a:pt x="228" y="712"/>
                      </a:lnTo>
                      <a:lnTo>
                        <a:pt x="233" y="700"/>
                      </a:lnTo>
                      <a:lnTo>
                        <a:pt x="237" y="692"/>
                      </a:lnTo>
                      <a:lnTo>
                        <a:pt x="239" y="678"/>
                      </a:lnTo>
                      <a:lnTo>
                        <a:pt x="233" y="664"/>
                      </a:lnTo>
                      <a:lnTo>
                        <a:pt x="223" y="649"/>
                      </a:lnTo>
                      <a:lnTo>
                        <a:pt x="216" y="638"/>
                      </a:lnTo>
                      <a:lnTo>
                        <a:pt x="207" y="617"/>
                      </a:lnTo>
                      <a:lnTo>
                        <a:pt x="209" y="597"/>
                      </a:lnTo>
                      <a:lnTo>
                        <a:pt x="213" y="577"/>
                      </a:lnTo>
                      <a:lnTo>
                        <a:pt x="221" y="565"/>
                      </a:lnTo>
                      <a:lnTo>
                        <a:pt x="238" y="556"/>
                      </a:lnTo>
                      <a:lnTo>
                        <a:pt x="259" y="548"/>
                      </a:lnTo>
                      <a:lnTo>
                        <a:pt x="286" y="542"/>
                      </a:lnTo>
                      <a:lnTo>
                        <a:pt x="304" y="545"/>
                      </a:lnTo>
                      <a:lnTo>
                        <a:pt x="327" y="551"/>
                      </a:lnTo>
                      <a:lnTo>
                        <a:pt x="343" y="558"/>
                      </a:lnTo>
                      <a:lnTo>
                        <a:pt x="354" y="574"/>
                      </a:lnTo>
                      <a:lnTo>
                        <a:pt x="360" y="595"/>
                      </a:lnTo>
                      <a:lnTo>
                        <a:pt x="358" y="613"/>
                      </a:lnTo>
                      <a:lnTo>
                        <a:pt x="349" y="632"/>
                      </a:lnTo>
                      <a:lnTo>
                        <a:pt x="336" y="655"/>
                      </a:lnTo>
                      <a:lnTo>
                        <a:pt x="335" y="672"/>
                      </a:lnTo>
                      <a:lnTo>
                        <a:pt x="337" y="678"/>
                      </a:lnTo>
                      <a:lnTo>
                        <a:pt x="343" y="692"/>
                      </a:lnTo>
                      <a:lnTo>
                        <a:pt x="350" y="698"/>
                      </a:lnTo>
                      <a:lnTo>
                        <a:pt x="373" y="704"/>
                      </a:lnTo>
                      <a:lnTo>
                        <a:pt x="479" y="707"/>
                      </a:lnTo>
                      <a:lnTo>
                        <a:pt x="481" y="187"/>
                      </a:lnTo>
                      <a:close/>
                    </a:path>
                  </a:pathLst>
                </a:custGeom>
                <a:solidFill>
                  <a:schemeClr val="tx1"/>
                </a:solidFill>
                <a:ln w="9525">
                  <a:solidFill>
                    <a:schemeClr val="hlink"/>
                  </a:solidFill>
                  <a:round/>
                  <a:headEnd/>
                  <a:tailEnd/>
                </a:ln>
              </p:spPr>
              <p:txBody>
                <a:bodyPr/>
                <a:lstStyle/>
                <a:p>
                  <a:endParaRPr lang="pt-BR" sz="1600"/>
                </a:p>
              </p:txBody>
            </p:sp>
            <p:sp>
              <p:nvSpPr>
                <p:cNvPr id="11322" name="Freeform 94"/>
                <p:cNvSpPr>
                  <a:spLocks/>
                </p:cNvSpPr>
                <p:nvPr/>
              </p:nvSpPr>
              <p:spPr bwMode="auto">
                <a:xfrm>
                  <a:off x="925" y="1790"/>
                  <a:ext cx="607" cy="600"/>
                </a:xfrm>
                <a:custGeom>
                  <a:avLst/>
                  <a:gdLst>
                    <a:gd name="T0" fmla="*/ 178 w 607"/>
                    <a:gd name="T1" fmla="*/ 171 h 600"/>
                    <a:gd name="T2" fmla="*/ 344 w 607"/>
                    <a:gd name="T3" fmla="*/ 171 h 600"/>
                    <a:gd name="T4" fmla="*/ 356 w 607"/>
                    <a:gd name="T5" fmla="*/ 164 h 600"/>
                    <a:gd name="T6" fmla="*/ 364 w 607"/>
                    <a:gd name="T7" fmla="*/ 149 h 600"/>
                    <a:gd name="T8" fmla="*/ 363 w 607"/>
                    <a:gd name="T9" fmla="*/ 132 h 600"/>
                    <a:gd name="T10" fmla="*/ 355 w 607"/>
                    <a:gd name="T11" fmla="*/ 114 h 600"/>
                    <a:gd name="T12" fmla="*/ 341 w 607"/>
                    <a:gd name="T13" fmla="*/ 99 h 600"/>
                    <a:gd name="T14" fmla="*/ 333 w 607"/>
                    <a:gd name="T15" fmla="*/ 77 h 600"/>
                    <a:gd name="T16" fmla="*/ 336 w 607"/>
                    <a:gd name="T17" fmla="*/ 54 h 600"/>
                    <a:gd name="T18" fmla="*/ 340 w 607"/>
                    <a:gd name="T19" fmla="*/ 36 h 600"/>
                    <a:gd name="T20" fmla="*/ 346 w 607"/>
                    <a:gd name="T21" fmla="*/ 27 h 600"/>
                    <a:gd name="T22" fmla="*/ 356 w 607"/>
                    <a:gd name="T23" fmla="*/ 16 h 600"/>
                    <a:gd name="T24" fmla="*/ 375 w 607"/>
                    <a:gd name="T25" fmla="*/ 9 h 600"/>
                    <a:gd name="T26" fmla="*/ 395 w 607"/>
                    <a:gd name="T27" fmla="*/ 3 h 600"/>
                    <a:gd name="T28" fmla="*/ 417 w 607"/>
                    <a:gd name="T29" fmla="*/ 1 h 600"/>
                    <a:gd name="T30" fmla="*/ 432 w 607"/>
                    <a:gd name="T31" fmla="*/ 0 h 600"/>
                    <a:gd name="T32" fmla="*/ 453 w 607"/>
                    <a:gd name="T33" fmla="*/ 6 h 600"/>
                    <a:gd name="T34" fmla="*/ 468 w 607"/>
                    <a:gd name="T35" fmla="*/ 14 h 600"/>
                    <a:gd name="T36" fmla="*/ 477 w 607"/>
                    <a:gd name="T37" fmla="*/ 24 h 600"/>
                    <a:gd name="T38" fmla="*/ 486 w 607"/>
                    <a:gd name="T39" fmla="*/ 43 h 600"/>
                    <a:gd name="T40" fmla="*/ 486 w 607"/>
                    <a:gd name="T41" fmla="*/ 62 h 600"/>
                    <a:gd name="T42" fmla="*/ 485 w 607"/>
                    <a:gd name="T43" fmla="*/ 75 h 600"/>
                    <a:gd name="T44" fmla="*/ 478 w 607"/>
                    <a:gd name="T45" fmla="*/ 95 h 600"/>
                    <a:gd name="T46" fmla="*/ 468 w 607"/>
                    <a:gd name="T47" fmla="*/ 111 h 600"/>
                    <a:gd name="T48" fmla="*/ 462 w 607"/>
                    <a:gd name="T49" fmla="*/ 123 h 600"/>
                    <a:gd name="T50" fmla="*/ 465 w 607"/>
                    <a:gd name="T51" fmla="*/ 135 h 600"/>
                    <a:gd name="T52" fmla="*/ 470 w 607"/>
                    <a:gd name="T53" fmla="*/ 149 h 600"/>
                    <a:gd name="T54" fmla="*/ 483 w 607"/>
                    <a:gd name="T55" fmla="*/ 157 h 600"/>
                    <a:gd name="T56" fmla="*/ 511 w 607"/>
                    <a:gd name="T57" fmla="*/ 160 h 600"/>
                    <a:gd name="T58" fmla="*/ 566 w 607"/>
                    <a:gd name="T59" fmla="*/ 162 h 600"/>
                    <a:gd name="T60" fmla="*/ 605 w 607"/>
                    <a:gd name="T61" fmla="*/ 163 h 600"/>
                    <a:gd name="T62" fmla="*/ 607 w 607"/>
                    <a:gd name="T63" fmla="*/ 600 h 600"/>
                    <a:gd name="T64" fmla="*/ 153 w 607"/>
                    <a:gd name="T65" fmla="*/ 599 h 600"/>
                    <a:gd name="T66" fmla="*/ 143 w 607"/>
                    <a:gd name="T67" fmla="*/ 498 h 600"/>
                    <a:gd name="T68" fmla="*/ 136 w 607"/>
                    <a:gd name="T69" fmla="*/ 459 h 600"/>
                    <a:gd name="T70" fmla="*/ 130 w 607"/>
                    <a:gd name="T71" fmla="*/ 441 h 600"/>
                    <a:gd name="T72" fmla="*/ 111 w 607"/>
                    <a:gd name="T73" fmla="*/ 433 h 600"/>
                    <a:gd name="T74" fmla="*/ 92 w 607"/>
                    <a:gd name="T75" fmla="*/ 429 h 600"/>
                    <a:gd name="T76" fmla="*/ 70 w 607"/>
                    <a:gd name="T77" fmla="*/ 432 h 600"/>
                    <a:gd name="T78" fmla="*/ 45 w 607"/>
                    <a:gd name="T79" fmla="*/ 432 h 600"/>
                    <a:gd name="T80" fmla="*/ 26 w 607"/>
                    <a:gd name="T81" fmla="*/ 429 h 600"/>
                    <a:gd name="T82" fmla="*/ 12 w 607"/>
                    <a:gd name="T83" fmla="*/ 417 h 600"/>
                    <a:gd name="T84" fmla="*/ 0 w 607"/>
                    <a:gd name="T85" fmla="*/ 390 h 600"/>
                    <a:gd name="T86" fmla="*/ 0 w 607"/>
                    <a:gd name="T87" fmla="*/ 364 h 600"/>
                    <a:gd name="T88" fmla="*/ 2 w 607"/>
                    <a:gd name="T89" fmla="*/ 341 h 600"/>
                    <a:gd name="T90" fmla="*/ 8 w 607"/>
                    <a:gd name="T91" fmla="*/ 321 h 600"/>
                    <a:gd name="T92" fmla="*/ 20 w 607"/>
                    <a:gd name="T93" fmla="*/ 305 h 600"/>
                    <a:gd name="T94" fmla="*/ 49 w 607"/>
                    <a:gd name="T95" fmla="*/ 295 h 600"/>
                    <a:gd name="T96" fmla="*/ 69 w 607"/>
                    <a:gd name="T97" fmla="*/ 294 h 600"/>
                    <a:gd name="T98" fmla="*/ 88 w 607"/>
                    <a:gd name="T99" fmla="*/ 301 h 600"/>
                    <a:gd name="T100" fmla="*/ 112 w 607"/>
                    <a:gd name="T101" fmla="*/ 319 h 600"/>
                    <a:gd name="T102" fmla="*/ 131 w 607"/>
                    <a:gd name="T103" fmla="*/ 327 h 600"/>
                    <a:gd name="T104" fmla="*/ 142 w 607"/>
                    <a:gd name="T105" fmla="*/ 331 h 600"/>
                    <a:gd name="T106" fmla="*/ 158 w 607"/>
                    <a:gd name="T107" fmla="*/ 326 h 600"/>
                    <a:gd name="T108" fmla="*/ 171 w 607"/>
                    <a:gd name="T109" fmla="*/ 314 h 600"/>
                    <a:gd name="T110" fmla="*/ 179 w 607"/>
                    <a:gd name="T111" fmla="*/ 300 h 600"/>
                    <a:gd name="T112" fmla="*/ 178 w 607"/>
                    <a:gd name="T113" fmla="*/ 171 h 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07" h="600">
                      <a:moveTo>
                        <a:pt x="178" y="171"/>
                      </a:moveTo>
                      <a:lnTo>
                        <a:pt x="344" y="171"/>
                      </a:lnTo>
                      <a:lnTo>
                        <a:pt x="356" y="164"/>
                      </a:lnTo>
                      <a:lnTo>
                        <a:pt x="364" y="149"/>
                      </a:lnTo>
                      <a:lnTo>
                        <a:pt x="363" y="132"/>
                      </a:lnTo>
                      <a:lnTo>
                        <a:pt x="355" y="114"/>
                      </a:lnTo>
                      <a:lnTo>
                        <a:pt x="341" y="99"/>
                      </a:lnTo>
                      <a:lnTo>
                        <a:pt x="333" y="77"/>
                      </a:lnTo>
                      <a:lnTo>
                        <a:pt x="336" y="54"/>
                      </a:lnTo>
                      <a:lnTo>
                        <a:pt x="340" y="36"/>
                      </a:lnTo>
                      <a:lnTo>
                        <a:pt x="346" y="27"/>
                      </a:lnTo>
                      <a:lnTo>
                        <a:pt x="356" y="16"/>
                      </a:lnTo>
                      <a:lnTo>
                        <a:pt x="375" y="9"/>
                      </a:lnTo>
                      <a:lnTo>
                        <a:pt x="395" y="3"/>
                      </a:lnTo>
                      <a:lnTo>
                        <a:pt x="417" y="1"/>
                      </a:lnTo>
                      <a:lnTo>
                        <a:pt x="432" y="0"/>
                      </a:lnTo>
                      <a:lnTo>
                        <a:pt x="453" y="6"/>
                      </a:lnTo>
                      <a:lnTo>
                        <a:pt x="468" y="14"/>
                      </a:lnTo>
                      <a:lnTo>
                        <a:pt x="477" y="24"/>
                      </a:lnTo>
                      <a:lnTo>
                        <a:pt x="486" y="43"/>
                      </a:lnTo>
                      <a:lnTo>
                        <a:pt x="486" y="62"/>
                      </a:lnTo>
                      <a:lnTo>
                        <a:pt x="485" y="75"/>
                      </a:lnTo>
                      <a:lnTo>
                        <a:pt x="478" y="95"/>
                      </a:lnTo>
                      <a:lnTo>
                        <a:pt x="468" y="111"/>
                      </a:lnTo>
                      <a:lnTo>
                        <a:pt x="462" y="123"/>
                      </a:lnTo>
                      <a:lnTo>
                        <a:pt x="465" y="135"/>
                      </a:lnTo>
                      <a:lnTo>
                        <a:pt x="470" y="149"/>
                      </a:lnTo>
                      <a:lnTo>
                        <a:pt x="483" y="157"/>
                      </a:lnTo>
                      <a:lnTo>
                        <a:pt x="511" y="160"/>
                      </a:lnTo>
                      <a:lnTo>
                        <a:pt x="566" y="162"/>
                      </a:lnTo>
                      <a:lnTo>
                        <a:pt x="605" y="163"/>
                      </a:lnTo>
                      <a:lnTo>
                        <a:pt x="607" y="600"/>
                      </a:lnTo>
                      <a:lnTo>
                        <a:pt x="153" y="599"/>
                      </a:lnTo>
                      <a:lnTo>
                        <a:pt x="143" y="498"/>
                      </a:lnTo>
                      <a:lnTo>
                        <a:pt x="136" y="459"/>
                      </a:lnTo>
                      <a:lnTo>
                        <a:pt x="130" y="441"/>
                      </a:lnTo>
                      <a:lnTo>
                        <a:pt x="111" y="433"/>
                      </a:lnTo>
                      <a:lnTo>
                        <a:pt x="92" y="429"/>
                      </a:lnTo>
                      <a:lnTo>
                        <a:pt x="70" y="432"/>
                      </a:lnTo>
                      <a:lnTo>
                        <a:pt x="45" y="432"/>
                      </a:lnTo>
                      <a:lnTo>
                        <a:pt x="26" y="429"/>
                      </a:lnTo>
                      <a:lnTo>
                        <a:pt x="12" y="417"/>
                      </a:lnTo>
                      <a:lnTo>
                        <a:pt x="0" y="390"/>
                      </a:lnTo>
                      <a:lnTo>
                        <a:pt x="0" y="364"/>
                      </a:lnTo>
                      <a:lnTo>
                        <a:pt x="2" y="341"/>
                      </a:lnTo>
                      <a:lnTo>
                        <a:pt x="8" y="321"/>
                      </a:lnTo>
                      <a:lnTo>
                        <a:pt x="20" y="305"/>
                      </a:lnTo>
                      <a:lnTo>
                        <a:pt x="49" y="295"/>
                      </a:lnTo>
                      <a:lnTo>
                        <a:pt x="69" y="294"/>
                      </a:lnTo>
                      <a:lnTo>
                        <a:pt x="88" y="301"/>
                      </a:lnTo>
                      <a:lnTo>
                        <a:pt x="112" y="319"/>
                      </a:lnTo>
                      <a:lnTo>
                        <a:pt x="131" y="327"/>
                      </a:lnTo>
                      <a:lnTo>
                        <a:pt x="142" y="331"/>
                      </a:lnTo>
                      <a:lnTo>
                        <a:pt x="158" y="326"/>
                      </a:lnTo>
                      <a:lnTo>
                        <a:pt x="171" y="314"/>
                      </a:lnTo>
                      <a:lnTo>
                        <a:pt x="179" y="300"/>
                      </a:lnTo>
                      <a:lnTo>
                        <a:pt x="178" y="171"/>
                      </a:lnTo>
                      <a:close/>
                    </a:path>
                  </a:pathLst>
                </a:custGeom>
                <a:solidFill>
                  <a:schemeClr val="tx1"/>
                </a:solidFill>
                <a:ln w="9525">
                  <a:solidFill>
                    <a:schemeClr val="hlink"/>
                  </a:solidFill>
                  <a:round/>
                  <a:headEnd/>
                  <a:tailEnd/>
                </a:ln>
              </p:spPr>
              <p:txBody>
                <a:bodyPr/>
                <a:lstStyle/>
                <a:p>
                  <a:endParaRPr lang="pt-BR" sz="1600"/>
                </a:p>
              </p:txBody>
            </p:sp>
          </p:grpSp>
        </p:grpSp>
      </p:grpSp>
      <p:grpSp>
        <p:nvGrpSpPr>
          <p:cNvPr id="11271" name="Group 95"/>
          <p:cNvGrpSpPr>
            <a:grpSpLocks/>
          </p:cNvGrpSpPr>
          <p:nvPr/>
        </p:nvGrpSpPr>
        <p:grpSpPr bwMode="auto">
          <a:xfrm>
            <a:off x="4613755" y="2997476"/>
            <a:ext cx="2808226" cy="1011608"/>
            <a:chOff x="3512" y="1566"/>
            <a:chExt cx="2776" cy="1000"/>
          </a:xfrm>
        </p:grpSpPr>
        <p:sp>
          <p:nvSpPr>
            <p:cNvPr id="11299" name="Text Box 96"/>
            <p:cNvSpPr txBox="1">
              <a:spLocks noChangeArrowheads="1"/>
            </p:cNvSpPr>
            <p:nvPr/>
          </p:nvSpPr>
          <p:spPr bwMode="auto">
            <a:xfrm>
              <a:off x="4469" y="1728"/>
              <a:ext cx="1819"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dirty="0">
                  <a:latin typeface="Arial" pitchFamily="34" charset="0"/>
                </a:rPr>
                <a:t>Sistema de Catálogo de Cursos</a:t>
              </a:r>
            </a:p>
          </p:txBody>
        </p:sp>
        <p:grpSp>
          <p:nvGrpSpPr>
            <p:cNvPr id="11300" name="Group 97"/>
            <p:cNvGrpSpPr>
              <a:grpSpLocks/>
            </p:cNvGrpSpPr>
            <p:nvPr/>
          </p:nvGrpSpPr>
          <p:grpSpPr bwMode="auto">
            <a:xfrm>
              <a:off x="3512" y="1566"/>
              <a:ext cx="902" cy="900"/>
              <a:chOff x="3660" y="1550"/>
              <a:chExt cx="902" cy="900"/>
            </a:xfrm>
          </p:grpSpPr>
          <p:sp>
            <p:nvSpPr>
              <p:cNvPr id="11301" name="Freeform 98"/>
              <p:cNvSpPr>
                <a:spLocks/>
              </p:cNvSpPr>
              <p:nvPr/>
            </p:nvSpPr>
            <p:spPr bwMode="auto">
              <a:xfrm rot="343427">
                <a:off x="3660" y="1574"/>
                <a:ext cx="717" cy="876"/>
              </a:xfrm>
              <a:custGeom>
                <a:avLst/>
                <a:gdLst>
                  <a:gd name="T0" fmla="*/ 1069 w 405"/>
                  <a:gd name="T1" fmla="*/ 455 h 495"/>
                  <a:gd name="T2" fmla="*/ 1016 w 405"/>
                  <a:gd name="T3" fmla="*/ 391 h 495"/>
                  <a:gd name="T4" fmla="*/ 1030 w 405"/>
                  <a:gd name="T5" fmla="*/ 326 h 495"/>
                  <a:gd name="T6" fmla="*/ 1103 w 405"/>
                  <a:gd name="T7" fmla="*/ 257 h 495"/>
                  <a:gd name="T8" fmla="*/ 1147 w 405"/>
                  <a:gd name="T9" fmla="*/ 170 h 495"/>
                  <a:gd name="T10" fmla="*/ 1131 w 405"/>
                  <a:gd name="T11" fmla="*/ 106 h 495"/>
                  <a:gd name="T12" fmla="*/ 1103 w 405"/>
                  <a:gd name="T13" fmla="*/ 57 h 495"/>
                  <a:gd name="T14" fmla="*/ 1009 w 405"/>
                  <a:gd name="T15" fmla="*/ 12 h 495"/>
                  <a:gd name="T16" fmla="*/ 919 w 405"/>
                  <a:gd name="T17" fmla="*/ 0 h 495"/>
                  <a:gd name="T18" fmla="*/ 830 w 405"/>
                  <a:gd name="T19" fmla="*/ 44 h 495"/>
                  <a:gd name="T20" fmla="*/ 798 w 405"/>
                  <a:gd name="T21" fmla="*/ 150 h 495"/>
                  <a:gd name="T22" fmla="*/ 806 w 405"/>
                  <a:gd name="T23" fmla="*/ 248 h 495"/>
                  <a:gd name="T24" fmla="*/ 756 w 405"/>
                  <a:gd name="T25" fmla="*/ 306 h 495"/>
                  <a:gd name="T26" fmla="*/ 692 w 405"/>
                  <a:gd name="T27" fmla="*/ 306 h 495"/>
                  <a:gd name="T28" fmla="*/ 198 w 405"/>
                  <a:gd name="T29" fmla="*/ 513 h 495"/>
                  <a:gd name="T30" fmla="*/ 216 w 405"/>
                  <a:gd name="T31" fmla="*/ 549 h 495"/>
                  <a:gd name="T32" fmla="*/ 257 w 405"/>
                  <a:gd name="T33" fmla="*/ 557 h 495"/>
                  <a:gd name="T34" fmla="*/ 382 w 405"/>
                  <a:gd name="T35" fmla="*/ 542 h 495"/>
                  <a:gd name="T36" fmla="*/ 476 w 405"/>
                  <a:gd name="T37" fmla="*/ 557 h 495"/>
                  <a:gd name="T38" fmla="*/ 529 w 405"/>
                  <a:gd name="T39" fmla="*/ 605 h 495"/>
                  <a:gd name="T40" fmla="*/ 540 w 405"/>
                  <a:gd name="T41" fmla="*/ 680 h 495"/>
                  <a:gd name="T42" fmla="*/ 501 w 405"/>
                  <a:gd name="T43" fmla="*/ 782 h 495"/>
                  <a:gd name="T44" fmla="*/ 448 w 405"/>
                  <a:gd name="T45" fmla="*/ 830 h 495"/>
                  <a:gd name="T46" fmla="*/ 382 w 405"/>
                  <a:gd name="T47" fmla="*/ 851 h 495"/>
                  <a:gd name="T48" fmla="*/ 310 w 405"/>
                  <a:gd name="T49" fmla="*/ 821 h 495"/>
                  <a:gd name="T50" fmla="*/ 251 w 405"/>
                  <a:gd name="T51" fmla="*/ 777 h 495"/>
                  <a:gd name="T52" fmla="*/ 191 w 405"/>
                  <a:gd name="T53" fmla="*/ 777 h 495"/>
                  <a:gd name="T54" fmla="*/ 163 w 405"/>
                  <a:gd name="T55" fmla="*/ 818 h 495"/>
                  <a:gd name="T56" fmla="*/ 326 w 405"/>
                  <a:gd name="T57" fmla="*/ 1343 h 495"/>
                  <a:gd name="T58" fmla="*/ 370 w 405"/>
                  <a:gd name="T59" fmla="*/ 1334 h 495"/>
                  <a:gd name="T60" fmla="*/ 398 w 405"/>
                  <a:gd name="T61" fmla="*/ 1297 h 495"/>
                  <a:gd name="T62" fmla="*/ 391 w 405"/>
                  <a:gd name="T63" fmla="*/ 1228 h 495"/>
                  <a:gd name="T64" fmla="*/ 389 w 405"/>
                  <a:gd name="T65" fmla="*/ 1152 h 495"/>
                  <a:gd name="T66" fmla="*/ 432 w 405"/>
                  <a:gd name="T67" fmla="*/ 1081 h 495"/>
                  <a:gd name="T68" fmla="*/ 501 w 405"/>
                  <a:gd name="T69" fmla="*/ 1062 h 495"/>
                  <a:gd name="T70" fmla="*/ 605 w 405"/>
                  <a:gd name="T71" fmla="*/ 1074 h 495"/>
                  <a:gd name="T72" fmla="*/ 676 w 405"/>
                  <a:gd name="T73" fmla="*/ 1124 h 495"/>
                  <a:gd name="T74" fmla="*/ 712 w 405"/>
                  <a:gd name="T75" fmla="*/ 1193 h 495"/>
                  <a:gd name="T76" fmla="*/ 687 w 405"/>
                  <a:gd name="T77" fmla="*/ 1271 h 495"/>
                  <a:gd name="T78" fmla="*/ 607 w 405"/>
                  <a:gd name="T79" fmla="*/ 1334 h 495"/>
                  <a:gd name="T80" fmla="*/ 590 w 405"/>
                  <a:gd name="T81" fmla="*/ 1379 h 495"/>
                  <a:gd name="T82" fmla="*/ 598 w 405"/>
                  <a:gd name="T83" fmla="*/ 1428 h 495"/>
                  <a:gd name="T84" fmla="*/ 843 w 405"/>
                  <a:gd name="T85" fmla="*/ 1550 h 4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05" h="495">
                    <a:moveTo>
                      <a:pt x="405" y="176"/>
                    </a:moveTo>
                    <a:lnTo>
                      <a:pt x="341" y="145"/>
                    </a:lnTo>
                    <a:lnTo>
                      <a:pt x="329" y="134"/>
                    </a:lnTo>
                    <a:lnTo>
                      <a:pt x="324" y="125"/>
                    </a:lnTo>
                    <a:lnTo>
                      <a:pt x="325" y="114"/>
                    </a:lnTo>
                    <a:lnTo>
                      <a:pt x="329" y="104"/>
                    </a:lnTo>
                    <a:lnTo>
                      <a:pt x="338" y="93"/>
                    </a:lnTo>
                    <a:lnTo>
                      <a:pt x="352" y="82"/>
                    </a:lnTo>
                    <a:lnTo>
                      <a:pt x="361" y="68"/>
                    </a:lnTo>
                    <a:lnTo>
                      <a:pt x="366" y="54"/>
                    </a:lnTo>
                    <a:lnTo>
                      <a:pt x="366" y="43"/>
                    </a:lnTo>
                    <a:lnTo>
                      <a:pt x="361" y="34"/>
                    </a:lnTo>
                    <a:lnTo>
                      <a:pt x="358" y="26"/>
                    </a:lnTo>
                    <a:lnTo>
                      <a:pt x="352" y="18"/>
                    </a:lnTo>
                    <a:lnTo>
                      <a:pt x="336" y="11"/>
                    </a:lnTo>
                    <a:lnTo>
                      <a:pt x="322" y="4"/>
                    </a:lnTo>
                    <a:lnTo>
                      <a:pt x="310" y="0"/>
                    </a:lnTo>
                    <a:lnTo>
                      <a:pt x="293" y="0"/>
                    </a:lnTo>
                    <a:lnTo>
                      <a:pt x="275" y="4"/>
                    </a:lnTo>
                    <a:lnTo>
                      <a:pt x="265" y="14"/>
                    </a:lnTo>
                    <a:lnTo>
                      <a:pt x="257" y="26"/>
                    </a:lnTo>
                    <a:lnTo>
                      <a:pt x="255" y="48"/>
                    </a:lnTo>
                    <a:lnTo>
                      <a:pt x="257" y="68"/>
                    </a:lnTo>
                    <a:lnTo>
                      <a:pt x="257" y="79"/>
                    </a:lnTo>
                    <a:lnTo>
                      <a:pt x="250" y="90"/>
                    </a:lnTo>
                    <a:lnTo>
                      <a:pt x="241" y="98"/>
                    </a:lnTo>
                    <a:lnTo>
                      <a:pt x="233" y="98"/>
                    </a:lnTo>
                    <a:lnTo>
                      <a:pt x="221" y="98"/>
                    </a:lnTo>
                    <a:lnTo>
                      <a:pt x="111" y="51"/>
                    </a:lnTo>
                    <a:lnTo>
                      <a:pt x="63" y="164"/>
                    </a:lnTo>
                    <a:lnTo>
                      <a:pt x="64" y="170"/>
                    </a:lnTo>
                    <a:lnTo>
                      <a:pt x="69" y="175"/>
                    </a:lnTo>
                    <a:lnTo>
                      <a:pt x="77" y="178"/>
                    </a:lnTo>
                    <a:lnTo>
                      <a:pt x="82" y="178"/>
                    </a:lnTo>
                    <a:lnTo>
                      <a:pt x="96" y="176"/>
                    </a:lnTo>
                    <a:lnTo>
                      <a:pt x="122" y="173"/>
                    </a:lnTo>
                    <a:lnTo>
                      <a:pt x="138" y="175"/>
                    </a:lnTo>
                    <a:lnTo>
                      <a:pt x="152" y="178"/>
                    </a:lnTo>
                    <a:lnTo>
                      <a:pt x="163" y="184"/>
                    </a:lnTo>
                    <a:lnTo>
                      <a:pt x="169" y="193"/>
                    </a:lnTo>
                    <a:lnTo>
                      <a:pt x="172" y="204"/>
                    </a:lnTo>
                    <a:lnTo>
                      <a:pt x="172" y="217"/>
                    </a:lnTo>
                    <a:lnTo>
                      <a:pt x="168" y="233"/>
                    </a:lnTo>
                    <a:lnTo>
                      <a:pt x="160" y="250"/>
                    </a:lnTo>
                    <a:lnTo>
                      <a:pt x="150" y="261"/>
                    </a:lnTo>
                    <a:lnTo>
                      <a:pt x="143" y="265"/>
                    </a:lnTo>
                    <a:lnTo>
                      <a:pt x="135" y="270"/>
                    </a:lnTo>
                    <a:lnTo>
                      <a:pt x="122" y="272"/>
                    </a:lnTo>
                    <a:lnTo>
                      <a:pt x="111" y="268"/>
                    </a:lnTo>
                    <a:lnTo>
                      <a:pt x="99" y="262"/>
                    </a:lnTo>
                    <a:lnTo>
                      <a:pt x="88" y="253"/>
                    </a:lnTo>
                    <a:lnTo>
                      <a:pt x="80" y="248"/>
                    </a:lnTo>
                    <a:lnTo>
                      <a:pt x="71" y="247"/>
                    </a:lnTo>
                    <a:lnTo>
                      <a:pt x="61" y="248"/>
                    </a:lnTo>
                    <a:lnTo>
                      <a:pt x="57" y="253"/>
                    </a:lnTo>
                    <a:lnTo>
                      <a:pt x="52" y="261"/>
                    </a:lnTo>
                    <a:lnTo>
                      <a:pt x="0" y="389"/>
                    </a:lnTo>
                    <a:lnTo>
                      <a:pt x="104" y="429"/>
                    </a:lnTo>
                    <a:lnTo>
                      <a:pt x="111" y="431"/>
                    </a:lnTo>
                    <a:lnTo>
                      <a:pt x="118" y="426"/>
                    </a:lnTo>
                    <a:lnTo>
                      <a:pt x="122" y="422"/>
                    </a:lnTo>
                    <a:lnTo>
                      <a:pt x="127" y="414"/>
                    </a:lnTo>
                    <a:lnTo>
                      <a:pt x="127" y="404"/>
                    </a:lnTo>
                    <a:lnTo>
                      <a:pt x="125" y="392"/>
                    </a:lnTo>
                    <a:lnTo>
                      <a:pt x="124" y="383"/>
                    </a:lnTo>
                    <a:lnTo>
                      <a:pt x="124" y="368"/>
                    </a:lnTo>
                    <a:lnTo>
                      <a:pt x="129" y="356"/>
                    </a:lnTo>
                    <a:lnTo>
                      <a:pt x="138" y="345"/>
                    </a:lnTo>
                    <a:lnTo>
                      <a:pt x="147" y="340"/>
                    </a:lnTo>
                    <a:lnTo>
                      <a:pt x="160" y="339"/>
                    </a:lnTo>
                    <a:lnTo>
                      <a:pt x="175" y="340"/>
                    </a:lnTo>
                    <a:lnTo>
                      <a:pt x="193" y="343"/>
                    </a:lnTo>
                    <a:lnTo>
                      <a:pt x="204" y="350"/>
                    </a:lnTo>
                    <a:lnTo>
                      <a:pt x="216" y="359"/>
                    </a:lnTo>
                    <a:lnTo>
                      <a:pt x="224" y="368"/>
                    </a:lnTo>
                    <a:lnTo>
                      <a:pt x="227" y="381"/>
                    </a:lnTo>
                    <a:lnTo>
                      <a:pt x="225" y="395"/>
                    </a:lnTo>
                    <a:lnTo>
                      <a:pt x="219" y="406"/>
                    </a:lnTo>
                    <a:lnTo>
                      <a:pt x="208" y="415"/>
                    </a:lnTo>
                    <a:lnTo>
                      <a:pt x="194" y="426"/>
                    </a:lnTo>
                    <a:lnTo>
                      <a:pt x="188" y="436"/>
                    </a:lnTo>
                    <a:lnTo>
                      <a:pt x="188" y="440"/>
                    </a:lnTo>
                    <a:lnTo>
                      <a:pt x="188" y="450"/>
                    </a:lnTo>
                    <a:lnTo>
                      <a:pt x="191" y="456"/>
                    </a:lnTo>
                    <a:lnTo>
                      <a:pt x="204" y="465"/>
                    </a:lnTo>
                    <a:lnTo>
                      <a:pt x="269" y="495"/>
                    </a:lnTo>
                    <a:lnTo>
                      <a:pt x="405" y="176"/>
                    </a:lnTo>
                    <a:close/>
                  </a:path>
                </a:pathLst>
              </a:custGeom>
              <a:solidFill>
                <a:schemeClr val="bg2"/>
              </a:solidFill>
              <a:ln w="9525">
                <a:solidFill>
                  <a:schemeClr val="hlink"/>
                </a:solidFill>
                <a:round/>
                <a:headEnd/>
                <a:tailEnd/>
              </a:ln>
            </p:spPr>
            <p:txBody>
              <a:bodyPr/>
              <a:lstStyle/>
              <a:p>
                <a:endParaRPr lang="pt-BR" sz="1600"/>
              </a:p>
            </p:txBody>
          </p:sp>
          <p:sp>
            <p:nvSpPr>
              <p:cNvPr id="11302" name="Freeform 99"/>
              <p:cNvSpPr>
                <a:spLocks/>
              </p:cNvSpPr>
              <p:nvPr/>
            </p:nvSpPr>
            <p:spPr bwMode="auto">
              <a:xfrm rot="343427">
                <a:off x="3667" y="1550"/>
                <a:ext cx="717" cy="876"/>
              </a:xfrm>
              <a:custGeom>
                <a:avLst/>
                <a:gdLst>
                  <a:gd name="T0" fmla="*/ 1069 w 405"/>
                  <a:gd name="T1" fmla="*/ 455 h 495"/>
                  <a:gd name="T2" fmla="*/ 1016 w 405"/>
                  <a:gd name="T3" fmla="*/ 391 h 495"/>
                  <a:gd name="T4" fmla="*/ 1030 w 405"/>
                  <a:gd name="T5" fmla="*/ 326 h 495"/>
                  <a:gd name="T6" fmla="*/ 1103 w 405"/>
                  <a:gd name="T7" fmla="*/ 257 h 495"/>
                  <a:gd name="T8" fmla="*/ 1147 w 405"/>
                  <a:gd name="T9" fmla="*/ 170 h 495"/>
                  <a:gd name="T10" fmla="*/ 1131 w 405"/>
                  <a:gd name="T11" fmla="*/ 106 h 495"/>
                  <a:gd name="T12" fmla="*/ 1103 w 405"/>
                  <a:gd name="T13" fmla="*/ 57 h 495"/>
                  <a:gd name="T14" fmla="*/ 1009 w 405"/>
                  <a:gd name="T15" fmla="*/ 12 h 495"/>
                  <a:gd name="T16" fmla="*/ 919 w 405"/>
                  <a:gd name="T17" fmla="*/ 0 h 495"/>
                  <a:gd name="T18" fmla="*/ 830 w 405"/>
                  <a:gd name="T19" fmla="*/ 44 h 495"/>
                  <a:gd name="T20" fmla="*/ 798 w 405"/>
                  <a:gd name="T21" fmla="*/ 150 h 495"/>
                  <a:gd name="T22" fmla="*/ 806 w 405"/>
                  <a:gd name="T23" fmla="*/ 248 h 495"/>
                  <a:gd name="T24" fmla="*/ 756 w 405"/>
                  <a:gd name="T25" fmla="*/ 306 h 495"/>
                  <a:gd name="T26" fmla="*/ 692 w 405"/>
                  <a:gd name="T27" fmla="*/ 306 h 495"/>
                  <a:gd name="T28" fmla="*/ 198 w 405"/>
                  <a:gd name="T29" fmla="*/ 513 h 495"/>
                  <a:gd name="T30" fmla="*/ 216 w 405"/>
                  <a:gd name="T31" fmla="*/ 549 h 495"/>
                  <a:gd name="T32" fmla="*/ 257 w 405"/>
                  <a:gd name="T33" fmla="*/ 557 h 495"/>
                  <a:gd name="T34" fmla="*/ 382 w 405"/>
                  <a:gd name="T35" fmla="*/ 542 h 495"/>
                  <a:gd name="T36" fmla="*/ 476 w 405"/>
                  <a:gd name="T37" fmla="*/ 557 h 495"/>
                  <a:gd name="T38" fmla="*/ 529 w 405"/>
                  <a:gd name="T39" fmla="*/ 605 h 495"/>
                  <a:gd name="T40" fmla="*/ 540 w 405"/>
                  <a:gd name="T41" fmla="*/ 680 h 495"/>
                  <a:gd name="T42" fmla="*/ 501 w 405"/>
                  <a:gd name="T43" fmla="*/ 782 h 495"/>
                  <a:gd name="T44" fmla="*/ 448 w 405"/>
                  <a:gd name="T45" fmla="*/ 830 h 495"/>
                  <a:gd name="T46" fmla="*/ 382 w 405"/>
                  <a:gd name="T47" fmla="*/ 851 h 495"/>
                  <a:gd name="T48" fmla="*/ 310 w 405"/>
                  <a:gd name="T49" fmla="*/ 821 h 495"/>
                  <a:gd name="T50" fmla="*/ 251 w 405"/>
                  <a:gd name="T51" fmla="*/ 777 h 495"/>
                  <a:gd name="T52" fmla="*/ 191 w 405"/>
                  <a:gd name="T53" fmla="*/ 777 h 495"/>
                  <a:gd name="T54" fmla="*/ 163 w 405"/>
                  <a:gd name="T55" fmla="*/ 818 h 495"/>
                  <a:gd name="T56" fmla="*/ 326 w 405"/>
                  <a:gd name="T57" fmla="*/ 1343 h 495"/>
                  <a:gd name="T58" fmla="*/ 370 w 405"/>
                  <a:gd name="T59" fmla="*/ 1334 h 495"/>
                  <a:gd name="T60" fmla="*/ 398 w 405"/>
                  <a:gd name="T61" fmla="*/ 1297 h 495"/>
                  <a:gd name="T62" fmla="*/ 391 w 405"/>
                  <a:gd name="T63" fmla="*/ 1228 h 495"/>
                  <a:gd name="T64" fmla="*/ 389 w 405"/>
                  <a:gd name="T65" fmla="*/ 1152 h 495"/>
                  <a:gd name="T66" fmla="*/ 432 w 405"/>
                  <a:gd name="T67" fmla="*/ 1081 h 495"/>
                  <a:gd name="T68" fmla="*/ 501 w 405"/>
                  <a:gd name="T69" fmla="*/ 1062 h 495"/>
                  <a:gd name="T70" fmla="*/ 605 w 405"/>
                  <a:gd name="T71" fmla="*/ 1074 h 495"/>
                  <a:gd name="T72" fmla="*/ 676 w 405"/>
                  <a:gd name="T73" fmla="*/ 1124 h 495"/>
                  <a:gd name="T74" fmla="*/ 712 w 405"/>
                  <a:gd name="T75" fmla="*/ 1193 h 495"/>
                  <a:gd name="T76" fmla="*/ 687 w 405"/>
                  <a:gd name="T77" fmla="*/ 1271 h 495"/>
                  <a:gd name="T78" fmla="*/ 607 w 405"/>
                  <a:gd name="T79" fmla="*/ 1334 h 495"/>
                  <a:gd name="T80" fmla="*/ 590 w 405"/>
                  <a:gd name="T81" fmla="*/ 1379 h 495"/>
                  <a:gd name="T82" fmla="*/ 598 w 405"/>
                  <a:gd name="T83" fmla="*/ 1428 h 495"/>
                  <a:gd name="T84" fmla="*/ 843 w 405"/>
                  <a:gd name="T85" fmla="*/ 1550 h 4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05" h="495">
                    <a:moveTo>
                      <a:pt x="405" y="176"/>
                    </a:moveTo>
                    <a:lnTo>
                      <a:pt x="341" y="145"/>
                    </a:lnTo>
                    <a:lnTo>
                      <a:pt x="329" y="134"/>
                    </a:lnTo>
                    <a:lnTo>
                      <a:pt x="324" y="125"/>
                    </a:lnTo>
                    <a:lnTo>
                      <a:pt x="325" y="114"/>
                    </a:lnTo>
                    <a:lnTo>
                      <a:pt x="329" y="104"/>
                    </a:lnTo>
                    <a:lnTo>
                      <a:pt x="338" y="93"/>
                    </a:lnTo>
                    <a:lnTo>
                      <a:pt x="352" y="82"/>
                    </a:lnTo>
                    <a:lnTo>
                      <a:pt x="361" y="68"/>
                    </a:lnTo>
                    <a:lnTo>
                      <a:pt x="366" y="54"/>
                    </a:lnTo>
                    <a:lnTo>
                      <a:pt x="366" y="43"/>
                    </a:lnTo>
                    <a:lnTo>
                      <a:pt x="361" y="34"/>
                    </a:lnTo>
                    <a:lnTo>
                      <a:pt x="358" y="26"/>
                    </a:lnTo>
                    <a:lnTo>
                      <a:pt x="352" y="18"/>
                    </a:lnTo>
                    <a:lnTo>
                      <a:pt x="336" y="11"/>
                    </a:lnTo>
                    <a:lnTo>
                      <a:pt x="322" y="4"/>
                    </a:lnTo>
                    <a:lnTo>
                      <a:pt x="310" y="0"/>
                    </a:lnTo>
                    <a:lnTo>
                      <a:pt x="293" y="0"/>
                    </a:lnTo>
                    <a:lnTo>
                      <a:pt x="275" y="4"/>
                    </a:lnTo>
                    <a:lnTo>
                      <a:pt x="265" y="14"/>
                    </a:lnTo>
                    <a:lnTo>
                      <a:pt x="257" y="26"/>
                    </a:lnTo>
                    <a:lnTo>
                      <a:pt x="255" y="48"/>
                    </a:lnTo>
                    <a:lnTo>
                      <a:pt x="257" y="68"/>
                    </a:lnTo>
                    <a:lnTo>
                      <a:pt x="257" y="79"/>
                    </a:lnTo>
                    <a:lnTo>
                      <a:pt x="250" y="90"/>
                    </a:lnTo>
                    <a:lnTo>
                      <a:pt x="241" y="98"/>
                    </a:lnTo>
                    <a:lnTo>
                      <a:pt x="233" y="98"/>
                    </a:lnTo>
                    <a:lnTo>
                      <a:pt x="221" y="98"/>
                    </a:lnTo>
                    <a:lnTo>
                      <a:pt x="111" y="51"/>
                    </a:lnTo>
                    <a:lnTo>
                      <a:pt x="63" y="164"/>
                    </a:lnTo>
                    <a:lnTo>
                      <a:pt x="64" y="170"/>
                    </a:lnTo>
                    <a:lnTo>
                      <a:pt x="69" y="175"/>
                    </a:lnTo>
                    <a:lnTo>
                      <a:pt x="77" y="178"/>
                    </a:lnTo>
                    <a:lnTo>
                      <a:pt x="82" y="178"/>
                    </a:lnTo>
                    <a:lnTo>
                      <a:pt x="96" y="176"/>
                    </a:lnTo>
                    <a:lnTo>
                      <a:pt x="122" y="173"/>
                    </a:lnTo>
                    <a:lnTo>
                      <a:pt x="138" y="175"/>
                    </a:lnTo>
                    <a:lnTo>
                      <a:pt x="152" y="178"/>
                    </a:lnTo>
                    <a:lnTo>
                      <a:pt x="163" y="184"/>
                    </a:lnTo>
                    <a:lnTo>
                      <a:pt x="169" y="193"/>
                    </a:lnTo>
                    <a:lnTo>
                      <a:pt x="172" y="204"/>
                    </a:lnTo>
                    <a:lnTo>
                      <a:pt x="172" y="217"/>
                    </a:lnTo>
                    <a:lnTo>
                      <a:pt x="168" y="233"/>
                    </a:lnTo>
                    <a:lnTo>
                      <a:pt x="160" y="250"/>
                    </a:lnTo>
                    <a:lnTo>
                      <a:pt x="150" y="261"/>
                    </a:lnTo>
                    <a:lnTo>
                      <a:pt x="143" y="265"/>
                    </a:lnTo>
                    <a:lnTo>
                      <a:pt x="135" y="270"/>
                    </a:lnTo>
                    <a:lnTo>
                      <a:pt x="122" y="272"/>
                    </a:lnTo>
                    <a:lnTo>
                      <a:pt x="111" y="268"/>
                    </a:lnTo>
                    <a:lnTo>
                      <a:pt x="99" y="262"/>
                    </a:lnTo>
                    <a:lnTo>
                      <a:pt x="88" y="253"/>
                    </a:lnTo>
                    <a:lnTo>
                      <a:pt x="80" y="248"/>
                    </a:lnTo>
                    <a:lnTo>
                      <a:pt x="71" y="247"/>
                    </a:lnTo>
                    <a:lnTo>
                      <a:pt x="61" y="248"/>
                    </a:lnTo>
                    <a:lnTo>
                      <a:pt x="57" y="253"/>
                    </a:lnTo>
                    <a:lnTo>
                      <a:pt x="52" y="261"/>
                    </a:lnTo>
                    <a:lnTo>
                      <a:pt x="0" y="389"/>
                    </a:lnTo>
                    <a:lnTo>
                      <a:pt x="104" y="429"/>
                    </a:lnTo>
                    <a:lnTo>
                      <a:pt x="111" y="431"/>
                    </a:lnTo>
                    <a:lnTo>
                      <a:pt x="118" y="426"/>
                    </a:lnTo>
                    <a:lnTo>
                      <a:pt x="122" y="422"/>
                    </a:lnTo>
                    <a:lnTo>
                      <a:pt x="127" y="414"/>
                    </a:lnTo>
                    <a:lnTo>
                      <a:pt x="127" y="404"/>
                    </a:lnTo>
                    <a:lnTo>
                      <a:pt x="125" y="392"/>
                    </a:lnTo>
                    <a:lnTo>
                      <a:pt x="124" y="383"/>
                    </a:lnTo>
                    <a:lnTo>
                      <a:pt x="124" y="368"/>
                    </a:lnTo>
                    <a:lnTo>
                      <a:pt x="129" y="356"/>
                    </a:lnTo>
                    <a:lnTo>
                      <a:pt x="138" y="345"/>
                    </a:lnTo>
                    <a:lnTo>
                      <a:pt x="147" y="340"/>
                    </a:lnTo>
                    <a:lnTo>
                      <a:pt x="160" y="339"/>
                    </a:lnTo>
                    <a:lnTo>
                      <a:pt x="175" y="340"/>
                    </a:lnTo>
                    <a:lnTo>
                      <a:pt x="193" y="343"/>
                    </a:lnTo>
                    <a:lnTo>
                      <a:pt x="204" y="350"/>
                    </a:lnTo>
                    <a:lnTo>
                      <a:pt x="216" y="359"/>
                    </a:lnTo>
                    <a:lnTo>
                      <a:pt x="224" y="368"/>
                    </a:lnTo>
                    <a:lnTo>
                      <a:pt x="227" y="381"/>
                    </a:lnTo>
                    <a:lnTo>
                      <a:pt x="225" y="395"/>
                    </a:lnTo>
                    <a:lnTo>
                      <a:pt x="219" y="406"/>
                    </a:lnTo>
                    <a:lnTo>
                      <a:pt x="208" y="415"/>
                    </a:lnTo>
                    <a:lnTo>
                      <a:pt x="194" y="426"/>
                    </a:lnTo>
                    <a:lnTo>
                      <a:pt x="188" y="436"/>
                    </a:lnTo>
                    <a:lnTo>
                      <a:pt x="188" y="440"/>
                    </a:lnTo>
                    <a:lnTo>
                      <a:pt x="188" y="450"/>
                    </a:lnTo>
                    <a:lnTo>
                      <a:pt x="191" y="456"/>
                    </a:lnTo>
                    <a:lnTo>
                      <a:pt x="204" y="465"/>
                    </a:lnTo>
                    <a:lnTo>
                      <a:pt x="269" y="495"/>
                    </a:lnTo>
                    <a:lnTo>
                      <a:pt x="405" y="176"/>
                    </a:lnTo>
                    <a:close/>
                  </a:path>
                </a:pathLst>
              </a:custGeom>
              <a:solidFill>
                <a:schemeClr val="tx1"/>
              </a:solidFill>
              <a:ln w="9525">
                <a:solidFill>
                  <a:schemeClr val="hlink"/>
                </a:solidFill>
                <a:round/>
                <a:headEnd/>
                <a:tailEnd/>
              </a:ln>
            </p:spPr>
            <p:txBody>
              <a:bodyPr/>
              <a:lstStyle/>
              <a:p>
                <a:endParaRPr lang="pt-BR" sz="1600"/>
              </a:p>
            </p:txBody>
          </p:sp>
          <p:grpSp>
            <p:nvGrpSpPr>
              <p:cNvPr id="11303" name="Group 100"/>
              <p:cNvGrpSpPr>
                <a:grpSpLocks/>
              </p:cNvGrpSpPr>
              <p:nvPr/>
            </p:nvGrpSpPr>
            <p:grpSpPr bwMode="auto">
              <a:xfrm>
                <a:off x="3991" y="1914"/>
                <a:ext cx="571" cy="410"/>
                <a:chOff x="3335" y="1596"/>
                <a:chExt cx="955" cy="687"/>
              </a:xfrm>
            </p:grpSpPr>
            <p:sp>
              <p:nvSpPr>
                <p:cNvPr id="11304" name="Freeform 101"/>
                <p:cNvSpPr>
                  <a:spLocks/>
                </p:cNvSpPr>
                <p:nvPr/>
              </p:nvSpPr>
              <p:spPr bwMode="auto">
                <a:xfrm>
                  <a:off x="3362" y="1690"/>
                  <a:ext cx="899" cy="589"/>
                </a:xfrm>
                <a:custGeom>
                  <a:avLst/>
                  <a:gdLst>
                    <a:gd name="T0" fmla="*/ 164 w 1799"/>
                    <a:gd name="T1" fmla="*/ 1 h 1178"/>
                    <a:gd name="T2" fmla="*/ 166 w 1799"/>
                    <a:gd name="T3" fmla="*/ 1 h 1178"/>
                    <a:gd name="T4" fmla="*/ 172 w 1799"/>
                    <a:gd name="T5" fmla="*/ 0 h 1178"/>
                    <a:gd name="T6" fmla="*/ 177 w 1799"/>
                    <a:gd name="T7" fmla="*/ 1 h 1178"/>
                    <a:gd name="T8" fmla="*/ 183 w 1799"/>
                    <a:gd name="T9" fmla="*/ 1 h 1178"/>
                    <a:gd name="T10" fmla="*/ 188 w 1799"/>
                    <a:gd name="T11" fmla="*/ 2 h 1178"/>
                    <a:gd name="T12" fmla="*/ 194 w 1799"/>
                    <a:gd name="T13" fmla="*/ 3 h 1178"/>
                    <a:gd name="T14" fmla="*/ 199 w 1799"/>
                    <a:gd name="T15" fmla="*/ 4 h 1178"/>
                    <a:gd name="T16" fmla="*/ 205 w 1799"/>
                    <a:gd name="T17" fmla="*/ 6 h 1178"/>
                    <a:gd name="T18" fmla="*/ 210 w 1799"/>
                    <a:gd name="T19" fmla="*/ 7 h 1178"/>
                    <a:gd name="T20" fmla="*/ 216 w 1799"/>
                    <a:gd name="T21" fmla="*/ 9 h 1178"/>
                    <a:gd name="T22" fmla="*/ 220 w 1799"/>
                    <a:gd name="T23" fmla="*/ 12 h 1178"/>
                    <a:gd name="T24" fmla="*/ 225 w 1799"/>
                    <a:gd name="T25" fmla="*/ 9 h 1178"/>
                    <a:gd name="T26" fmla="*/ 230 w 1799"/>
                    <a:gd name="T27" fmla="*/ 7 h 1178"/>
                    <a:gd name="T28" fmla="*/ 236 w 1799"/>
                    <a:gd name="T29" fmla="*/ 6 h 1178"/>
                    <a:gd name="T30" fmla="*/ 241 w 1799"/>
                    <a:gd name="T31" fmla="*/ 4 h 1178"/>
                    <a:gd name="T32" fmla="*/ 246 w 1799"/>
                    <a:gd name="T33" fmla="*/ 3 h 1178"/>
                    <a:gd name="T34" fmla="*/ 252 w 1799"/>
                    <a:gd name="T35" fmla="*/ 2 h 1178"/>
                    <a:gd name="T36" fmla="*/ 258 w 1799"/>
                    <a:gd name="T37" fmla="*/ 1 h 1178"/>
                    <a:gd name="T38" fmla="*/ 263 w 1799"/>
                    <a:gd name="T39" fmla="*/ 1 h 1178"/>
                    <a:gd name="T40" fmla="*/ 269 w 1799"/>
                    <a:gd name="T41" fmla="*/ 0 h 1178"/>
                    <a:gd name="T42" fmla="*/ 275 w 1799"/>
                    <a:gd name="T43" fmla="*/ 1 h 1178"/>
                    <a:gd name="T44" fmla="*/ 276 w 1799"/>
                    <a:gd name="T45" fmla="*/ 1 h 1178"/>
                    <a:gd name="T46" fmla="*/ 276 w 1799"/>
                    <a:gd name="T47" fmla="*/ 0 h 1178"/>
                    <a:gd name="T48" fmla="*/ 449 w 1799"/>
                    <a:gd name="T49" fmla="*/ 0 h 1178"/>
                    <a:gd name="T50" fmla="*/ 449 w 1799"/>
                    <a:gd name="T51" fmla="*/ 154 h 1178"/>
                    <a:gd name="T52" fmla="*/ 446 w 1799"/>
                    <a:gd name="T53" fmla="*/ 208 h 1178"/>
                    <a:gd name="T54" fmla="*/ 439 w 1799"/>
                    <a:gd name="T55" fmla="*/ 276 h 1178"/>
                    <a:gd name="T56" fmla="*/ 421 w 1799"/>
                    <a:gd name="T57" fmla="*/ 277 h 1178"/>
                    <a:gd name="T58" fmla="*/ 402 w 1799"/>
                    <a:gd name="T59" fmla="*/ 279 h 1178"/>
                    <a:gd name="T60" fmla="*/ 382 w 1799"/>
                    <a:gd name="T61" fmla="*/ 280 h 1178"/>
                    <a:gd name="T62" fmla="*/ 363 w 1799"/>
                    <a:gd name="T63" fmla="*/ 280 h 1178"/>
                    <a:gd name="T64" fmla="*/ 324 w 1799"/>
                    <a:gd name="T65" fmla="*/ 280 h 1178"/>
                    <a:gd name="T66" fmla="*/ 304 w 1799"/>
                    <a:gd name="T67" fmla="*/ 280 h 1178"/>
                    <a:gd name="T68" fmla="*/ 292 w 1799"/>
                    <a:gd name="T69" fmla="*/ 280 h 1178"/>
                    <a:gd name="T70" fmla="*/ 281 w 1799"/>
                    <a:gd name="T71" fmla="*/ 280 h 1178"/>
                    <a:gd name="T72" fmla="*/ 270 w 1799"/>
                    <a:gd name="T73" fmla="*/ 282 h 1178"/>
                    <a:gd name="T74" fmla="*/ 259 w 1799"/>
                    <a:gd name="T75" fmla="*/ 284 h 1178"/>
                    <a:gd name="T76" fmla="*/ 247 w 1799"/>
                    <a:gd name="T77" fmla="*/ 286 h 1178"/>
                    <a:gd name="T78" fmla="*/ 237 w 1799"/>
                    <a:gd name="T79" fmla="*/ 289 h 1178"/>
                    <a:gd name="T80" fmla="*/ 225 w 1799"/>
                    <a:gd name="T81" fmla="*/ 292 h 1178"/>
                    <a:gd name="T82" fmla="*/ 220 w 1799"/>
                    <a:gd name="T83" fmla="*/ 295 h 1178"/>
                    <a:gd name="T84" fmla="*/ 216 w 1799"/>
                    <a:gd name="T85" fmla="*/ 292 h 1178"/>
                    <a:gd name="T86" fmla="*/ 211 w 1799"/>
                    <a:gd name="T87" fmla="*/ 290 h 1178"/>
                    <a:gd name="T88" fmla="*/ 206 w 1799"/>
                    <a:gd name="T89" fmla="*/ 288 h 1178"/>
                    <a:gd name="T90" fmla="*/ 202 w 1799"/>
                    <a:gd name="T91" fmla="*/ 287 h 1178"/>
                    <a:gd name="T92" fmla="*/ 197 w 1799"/>
                    <a:gd name="T93" fmla="*/ 285 h 1178"/>
                    <a:gd name="T94" fmla="*/ 192 w 1799"/>
                    <a:gd name="T95" fmla="*/ 283 h 1178"/>
                    <a:gd name="T96" fmla="*/ 188 w 1799"/>
                    <a:gd name="T97" fmla="*/ 283 h 1178"/>
                    <a:gd name="T98" fmla="*/ 183 w 1799"/>
                    <a:gd name="T99" fmla="*/ 282 h 1178"/>
                    <a:gd name="T100" fmla="*/ 178 w 1799"/>
                    <a:gd name="T101" fmla="*/ 281 h 1178"/>
                    <a:gd name="T102" fmla="*/ 0 w 1799"/>
                    <a:gd name="T103" fmla="*/ 281 h 1178"/>
                    <a:gd name="T104" fmla="*/ 0 w 1799"/>
                    <a:gd name="T105" fmla="*/ 0 h 1178"/>
                    <a:gd name="T106" fmla="*/ 165 w 1799"/>
                    <a:gd name="T107" fmla="*/ 1 h 1178"/>
                    <a:gd name="T108" fmla="*/ 164 w 1799"/>
                    <a:gd name="T109" fmla="*/ 1 h 11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799" h="1178">
                      <a:moveTo>
                        <a:pt x="658" y="2"/>
                      </a:moveTo>
                      <a:lnTo>
                        <a:pt x="665" y="2"/>
                      </a:lnTo>
                      <a:lnTo>
                        <a:pt x="688" y="0"/>
                      </a:lnTo>
                      <a:lnTo>
                        <a:pt x="709" y="2"/>
                      </a:lnTo>
                      <a:lnTo>
                        <a:pt x="732" y="2"/>
                      </a:lnTo>
                      <a:lnTo>
                        <a:pt x="755" y="7"/>
                      </a:lnTo>
                      <a:lnTo>
                        <a:pt x="776" y="10"/>
                      </a:lnTo>
                      <a:lnTo>
                        <a:pt x="799" y="15"/>
                      </a:lnTo>
                      <a:lnTo>
                        <a:pt x="822" y="21"/>
                      </a:lnTo>
                      <a:lnTo>
                        <a:pt x="840" y="26"/>
                      </a:lnTo>
                      <a:lnTo>
                        <a:pt x="864" y="36"/>
                      </a:lnTo>
                      <a:lnTo>
                        <a:pt x="882" y="46"/>
                      </a:lnTo>
                      <a:lnTo>
                        <a:pt x="902" y="36"/>
                      </a:lnTo>
                      <a:lnTo>
                        <a:pt x="921" y="26"/>
                      </a:lnTo>
                      <a:lnTo>
                        <a:pt x="944" y="21"/>
                      </a:lnTo>
                      <a:lnTo>
                        <a:pt x="966" y="15"/>
                      </a:lnTo>
                      <a:lnTo>
                        <a:pt x="987" y="10"/>
                      </a:lnTo>
                      <a:lnTo>
                        <a:pt x="1010" y="7"/>
                      </a:lnTo>
                      <a:lnTo>
                        <a:pt x="1033" y="2"/>
                      </a:lnTo>
                      <a:lnTo>
                        <a:pt x="1054" y="2"/>
                      </a:lnTo>
                      <a:lnTo>
                        <a:pt x="1077" y="0"/>
                      </a:lnTo>
                      <a:lnTo>
                        <a:pt x="1100" y="2"/>
                      </a:lnTo>
                      <a:lnTo>
                        <a:pt x="1106" y="2"/>
                      </a:lnTo>
                      <a:lnTo>
                        <a:pt x="1106" y="0"/>
                      </a:lnTo>
                      <a:lnTo>
                        <a:pt x="1799" y="0"/>
                      </a:lnTo>
                      <a:lnTo>
                        <a:pt x="1799" y="615"/>
                      </a:lnTo>
                      <a:lnTo>
                        <a:pt x="1784" y="830"/>
                      </a:lnTo>
                      <a:lnTo>
                        <a:pt x="1756" y="1102"/>
                      </a:lnTo>
                      <a:lnTo>
                        <a:pt x="1686" y="1107"/>
                      </a:lnTo>
                      <a:lnTo>
                        <a:pt x="1608" y="1114"/>
                      </a:lnTo>
                      <a:lnTo>
                        <a:pt x="1529" y="1119"/>
                      </a:lnTo>
                      <a:lnTo>
                        <a:pt x="1452" y="1120"/>
                      </a:lnTo>
                      <a:lnTo>
                        <a:pt x="1296" y="1120"/>
                      </a:lnTo>
                      <a:lnTo>
                        <a:pt x="1219" y="1117"/>
                      </a:lnTo>
                      <a:lnTo>
                        <a:pt x="1171" y="1117"/>
                      </a:lnTo>
                      <a:lnTo>
                        <a:pt x="1126" y="1120"/>
                      </a:lnTo>
                      <a:lnTo>
                        <a:pt x="1082" y="1127"/>
                      </a:lnTo>
                      <a:lnTo>
                        <a:pt x="1036" y="1134"/>
                      </a:lnTo>
                      <a:lnTo>
                        <a:pt x="990" y="1143"/>
                      </a:lnTo>
                      <a:lnTo>
                        <a:pt x="948" y="1155"/>
                      </a:lnTo>
                      <a:lnTo>
                        <a:pt x="902" y="1168"/>
                      </a:lnTo>
                      <a:lnTo>
                        <a:pt x="882" y="1178"/>
                      </a:lnTo>
                      <a:lnTo>
                        <a:pt x="864" y="1168"/>
                      </a:lnTo>
                      <a:lnTo>
                        <a:pt x="846" y="1160"/>
                      </a:lnTo>
                      <a:lnTo>
                        <a:pt x="827" y="1152"/>
                      </a:lnTo>
                      <a:lnTo>
                        <a:pt x="809" y="1145"/>
                      </a:lnTo>
                      <a:lnTo>
                        <a:pt x="791" y="1140"/>
                      </a:lnTo>
                      <a:lnTo>
                        <a:pt x="771" y="1132"/>
                      </a:lnTo>
                      <a:lnTo>
                        <a:pt x="752" y="1130"/>
                      </a:lnTo>
                      <a:lnTo>
                        <a:pt x="732" y="1127"/>
                      </a:lnTo>
                      <a:lnTo>
                        <a:pt x="712" y="1122"/>
                      </a:lnTo>
                      <a:lnTo>
                        <a:pt x="0" y="1122"/>
                      </a:lnTo>
                      <a:lnTo>
                        <a:pt x="0" y="0"/>
                      </a:lnTo>
                      <a:lnTo>
                        <a:pt x="663" y="2"/>
                      </a:lnTo>
                      <a:lnTo>
                        <a:pt x="658" y="2"/>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sz="1600"/>
                </a:p>
              </p:txBody>
            </p:sp>
            <p:sp>
              <p:nvSpPr>
                <p:cNvPr id="11305" name="Freeform 102"/>
                <p:cNvSpPr>
                  <a:spLocks/>
                </p:cNvSpPr>
                <p:nvPr/>
              </p:nvSpPr>
              <p:spPr bwMode="auto">
                <a:xfrm>
                  <a:off x="3362" y="1690"/>
                  <a:ext cx="899" cy="589"/>
                </a:xfrm>
                <a:custGeom>
                  <a:avLst/>
                  <a:gdLst>
                    <a:gd name="T0" fmla="*/ 164 w 1799"/>
                    <a:gd name="T1" fmla="*/ 1 h 1178"/>
                    <a:gd name="T2" fmla="*/ 166 w 1799"/>
                    <a:gd name="T3" fmla="*/ 1 h 1178"/>
                    <a:gd name="T4" fmla="*/ 172 w 1799"/>
                    <a:gd name="T5" fmla="*/ 0 h 1178"/>
                    <a:gd name="T6" fmla="*/ 177 w 1799"/>
                    <a:gd name="T7" fmla="*/ 1 h 1178"/>
                    <a:gd name="T8" fmla="*/ 183 w 1799"/>
                    <a:gd name="T9" fmla="*/ 1 h 1178"/>
                    <a:gd name="T10" fmla="*/ 188 w 1799"/>
                    <a:gd name="T11" fmla="*/ 2 h 1178"/>
                    <a:gd name="T12" fmla="*/ 194 w 1799"/>
                    <a:gd name="T13" fmla="*/ 3 h 1178"/>
                    <a:gd name="T14" fmla="*/ 199 w 1799"/>
                    <a:gd name="T15" fmla="*/ 4 h 1178"/>
                    <a:gd name="T16" fmla="*/ 205 w 1799"/>
                    <a:gd name="T17" fmla="*/ 6 h 1178"/>
                    <a:gd name="T18" fmla="*/ 210 w 1799"/>
                    <a:gd name="T19" fmla="*/ 7 h 1178"/>
                    <a:gd name="T20" fmla="*/ 216 w 1799"/>
                    <a:gd name="T21" fmla="*/ 9 h 1178"/>
                    <a:gd name="T22" fmla="*/ 220 w 1799"/>
                    <a:gd name="T23" fmla="*/ 12 h 1178"/>
                    <a:gd name="T24" fmla="*/ 225 w 1799"/>
                    <a:gd name="T25" fmla="*/ 9 h 1178"/>
                    <a:gd name="T26" fmla="*/ 230 w 1799"/>
                    <a:gd name="T27" fmla="*/ 7 h 1178"/>
                    <a:gd name="T28" fmla="*/ 236 w 1799"/>
                    <a:gd name="T29" fmla="*/ 6 h 1178"/>
                    <a:gd name="T30" fmla="*/ 241 w 1799"/>
                    <a:gd name="T31" fmla="*/ 4 h 1178"/>
                    <a:gd name="T32" fmla="*/ 246 w 1799"/>
                    <a:gd name="T33" fmla="*/ 3 h 1178"/>
                    <a:gd name="T34" fmla="*/ 252 w 1799"/>
                    <a:gd name="T35" fmla="*/ 2 h 1178"/>
                    <a:gd name="T36" fmla="*/ 258 w 1799"/>
                    <a:gd name="T37" fmla="*/ 1 h 1178"/>
                    <a:gd name="T38" fmla="*/ 263 w 1799"/>
                    <a:gd name="T39" fmla="*/ 1 h 1178"/>
                    <a:gd name="T40" fmla="*/ 269 w 1799"/>
                    <a:gd name="T41" fmla="*/ 0 h 1178"/>
                    <a:gd name="T42" fmla="*/ 275 w 1799"/>
                    <a:gd name="T43" fmla="*/ 1 h 1178"/>
                    <a:gd name="T44" fmla="*/ 276 w 1799"/>
                    <a:gd name="T45" fmla="*/ 1 h 1178"/>
                    <a:gd name="T46" fmla="*/ 276 w 1799"/>
                    <a:gd name="T47" fmla="*/ 0 h 1178"/>
                    <a:gd name="T48" fmla="*/ 449 w 1799"/>
                    <a:gd name="T49" fmla="*/ 0 h 1178"/>
                    <a:gd name="T50" fmla="*/ 449 w 1799"/>
                    <a:gd name="T51" fmla="*/ 154 h 1178"/>
                    <a:gd name="T52" fmla="*/ 446 w 1799"/>
                    <a:gd name="T53" fmla="*/ 208 h 1178"/>
                    <a:gd name="T54" fmla="*/ 439 w 1799"/>
                    <a:gd name="T55" fmla="*/ 276 h 1178"/>
                    <a:gd name="T56" fmla="*/ 421 w 1799"/>
                    <a:gd name="T57" fmla="*/ 277 h 1178"/>
                    <a:gd name="T58" fmla="*/ 402 w 1799"/>
                    <a:gd name="T59" fmla="*/ 279 h 1178"/>
                    <a:gd name="T60" fmla="*/ 382 w 1799"/>
                    <a:gd name="T61" fmla="*/ 280 h 1178"/>
                    <a:gd name="T62" fmla="*/ 363 w 1799"/>
                    <a:gd name="T63" fmla="*/ 280 h 1178"/>
                    <a:gd name="T64" fmla="*/ 324 w 1799"/>
                    <a:gd name="T65" fmla="*/ 280 h 1178"/>
                    <a:gd name="T66" fmla="*/ 304 w 1799"/>
                    <a:gd name="T67" fmla="*/ 280 h 1178"/>
                    <a:gd name="T68" fmla="*/ 292 w 1799"/>
                    <a:gd name="T69" fmla="*/ 280 h 1178"/>
                    <a:gd name="T70" fmla="*/ 281 w 1799"/>
                    <a:gd name="T71" fmla="*/ 280 h 1178"/>
                    <a:gd name="T72" fmla="*/ 270 w 1799"/>
                    <a:gd name="T73" fmla="*/ 282 h 1178"/>
                    <a:gd name="T74" fmla="*/ 259 w 1799"/>
                    <a:gd name="T75" fmla="*/ 284 h 1178"/>
                    <a:gd name="T76" fmla="*/ 247 w 1799"/>
                    <a:gd name="T77" fmla="*/ 286 h 1178"/>
                    <a:gd name="T78" fmla="*/ 237 w 1799"/>
                    <a:gd name="T79" fmla="*/ 289 h 1178"/>
                    <a:gd name="T80" fmla="*/ 225 w 1799"/>
                    <a:gd name="T81" fmla="*/ 292 h 1178"/>
                    <a:gd name="T82" fmla="*/ 220 w 1799"/>
                    <a:gd name="T83" fmla="*/ 295 h 1178"/>
                    <a:gd name="T84" fmla="*/ 216 w 1799"/>
                    <a:gd name="T85" fmla="*/ 292 h 1178"/>
                    <a:gd name="T86" fmla="*/ 211 w 1799"/>
                    <a:gd name="T87" fmla="*/ 290 h 1178"/>
                    <a:gd name="T88" fmla="*/ 206 w 1799"/>
                    <a:gd name="T89" fmla="*/ 288 h 1178"/>
                    <a:gd name="T90" fmla="*/ 202 w 1799"/>
                    <a:gd name="T91" fmla="*/ 287 h 1178"/>
                    <a:gd name="T92" fmla="*/ 197 w 1799"/>
                    <a:gd name="T93" fmla="*/ 285 h 1178"/>
                    <a:gd name="T94" fmla="*/ 192 w 1799"/>
                    <a:gd name="T95" fmla="*/ 283 h 1178"/>
                    <a:gd name="T96" fmla="*/ 188 w 1799"/>
                    <a:gd name="T97" fmla="*/ 283 h 1178"/>
                    <a:gd name="T98" fmla="*/ 183 w 1799"/>
                    <a:gd name="T99" fmla="*/ 282 h 1178"/>
                    <a:gd name="T100" fmla="*/ 178 w 1799"/>
                    <a:gd name="T101" fmla="*/ 281 h 1178"/>
                    <a:gd name="T102" fmla="*/ 0 w 1799"/>
                    <a:gd name="T103" fmla="*/ 281 h 1178"/>
                    <a:gd name="T104" fmla="*/ 0 w 1799"/>
                    <a:gd name="T105" fmla="*/ 0 h 1178"/>
                    <a:gd name="T106" fmla="*/ 165 w 1799"/>
                    <a:gd name="T107" fmla="*/ 1 h 1178"/>
                    <a:gd name="T108" fmla="*/ 164 w 1799"/>
                    <a:gd name="T109" fmla="*/ 1 h 11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799" h="1178">
                      <a:moveTo>
                        <a:pt x="658" y="2"/>
                      </a:moveTo>
                      <a:lnTo>
                        <a:pt x="665" y="2"/>
                      </a:lnTo>
                      <a:lnTo>
                        <a:pt x="688" y="0"/>
                      </a:lnTo>
                      <a:lnTo>
                        <a:pt x="709" y="2"/>
                      </a:lnTo>
                      <a:lnTo>
                        <a:pt x="732" y="2"/>
                      </a:lnTo>
                      <a:lnTo>
                        <a:pt x="755" y="7"/>
                      </a:lnTo>
                      <a:lnTo>
                        <a:pt x="776" y="10"/>
                      </a:lnTo>
                      <a:lnTo>
                        <a:pt x="799" y="15"/>
                      </a:lnTo>
                      <a:lnTo>
                        <a:pt x="822" y="21"/>
                      </a:lnTo>
                      <a:lnTo>
                        <a:pt x="840" y="26"/>
                      </a:lnTo>
                      <a:lnTo>
                        <a:pt x="864" y="36"/>
                      </a:lnTo>
                      <a:lnTo>
                        <a:pt x="882" y="46"/>
                      </a:lnTo>
                      <a:lnTo>
                        <a:pt x="902" y="36"/>
                      </a:lnTo>
                      <a:lnTo>
                        <a:pt x="921" y="26"/>
                      </a:lnTo>
                      <a:lnTo>
                        <a:pt x="944" y="21"/>
                      </a:lnTo>
                      <a:lnTo>
                        <a:pt x="966" y="15"/>
                      </a:lnTo>
                      <a:lnTo>
                        <a:pt x="987" y="10"/>
                      </a:lnTo>
                      <a:lnTo>
                        <a:pt x="1010" y="7"/>
                      </a:lnTo>
                      <a:lnTo>
                        <a:pt x="1033" y="2"/>
                      </a:lnTo>
                      <a:lnTo>
                        <a:pt x="1054" y="2"/>
                      </a:lnTo>
                      <a:lnTo>
                        <a:pt x="1077" y="0"/>
                      </a:lnTo>
                      <a:lnTo>
                        <a:pt x="1100" y="2"/>
                      </a:lnTo>
                      <a:lnTo>
                        <a:pt x="1106" y="2"/>
                      </a:lnTo>
                      <a:lnTo>
                        <a:pt x="1106" y="0"/>
                      </a:lnTo>
                      <a:lnTo>
                        <a:pt x="1799" y="0"/>
                      </a:lnTo>
                      <a:lnTo>
                        <a:pt x="1799" y="615"/>
                      </a:lnTo>
                      <a:lnTo>
                        <a:pt x="1784" y="830"/>
                      </a:lnTo>
                      <a:lnTo>
                        <a:pt x="1756" y="1102"/>
                      </a:lnTo>
                      <a:lnTo>
                        <a:pt x="1686" y="1107"/>
                      </a:lnTo>
                      <a:lnTo>
                        <a:pt x="1608" y="1114"/>
                      </a:lnTo>
                      <a:lnTo>
                        <a:pt x="1529" y="1119"/>
                      </a:lnTo>
                      <a:lnTo>
                        <a:pt x="1452" y="1120"/>
                      </a:lnTo>
                      <a:lnTo>
                        <a:pt x="1296" y="1120"/>
                      </a:lnTo>
                      <a:lnTo>
                        <a:pt x="1219" y="1117"/>
                      </a:lnTo>
                      <a:lnTo>
                        <a:pt x="1171" y="1117"/>
                      </a:lnTo>
                      <a:lnTo>
                        <a:pt x="1126" y="1120"/>
                      </a:lnTo>
                      <a:lnTo>
                        <a:pt x="1082" y="1127"/>
                      </a:lnTo>
                      <a:lnTo>
                        <a:pt x="1036" y="1134"/>
                      </a:lnTo>
                      <a:lnTo>
                        <a:pt x="990" y="1143"/>
                      </a:lnTo>
                      <a:lnTo>
                        <a:pt x="948" y="1155"/>
                      </a:lnTo>
                      <a:lnTo>
                        <a:pt x="902" y="1168"/>
                      </a:lnTo>
                      <a:lnTo>
                        <a:pt x="882" y="1178"/>
                      </a:lnTo>
                      <a:lnTo>
                        <a:pt x="864" y="1168"/>
                      </a:lnTo>
                      <a:lnTo>
                        <a:pt x="846" y="1160"/>
                      </a:lnTo>
                      <a:lnTo>
                        <a:pt x="827" y="1152"/>
                      </a:lnTo>
                      <a:lnTo>
                        <a:pt x="809" y="1145"/>
                      </a:lnTo>
                      <a:lnTo>
                        <a:pt x="791" y="1140"/>
                      </a:lnTo>
                      <a:lnTo>
                        <a:pt x="771" y="1132"/>
                      </a:lnTo>
                      <a:lnTo>
                        <a:pt x="752" y="1130"/>
                      </a:lnTo>
                      <a:lnTo>
                        <a:pt x="732" y="1127"/>
                      </a:lnTo>
                      <a:lnTo>
                        <a:pt x="712" y="1122"/>
                      </a:lnTo>
                      <a:lnTo>
                        <a:pt x="0" y="1122"/>
                      </a:lnTo>
                      <a:lnTo>
                        <a:pt x="0" y="0"/>
                      </a:lnTo>
                      <a:lnTo>
                        <a:pt x="663" y="2"/>
                      </a:lnTo>
                      <a:lnTo>
                        <a:pt x="658" y="2"/>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sz="1600"/>
                </a:p>
              </p:txBody>
            </p:sp>
            <p:sp>
              <p:nvSpPr>
                <p:cNvPr id="11306" name="Freeform 103"/>
                <p:cNvSpPr>
                  <a:spLocks/>
                </p:cNvSpPr>
                <p:nvPr/>
              </p:nvSpPr>
              <p:spPr bwMode="auto">
                <a:xfrm>
                  <a:off x="3351" y="1702"/>
                  <a:ext cx="452" cy="577"/>
                </a:xfrm>
                <a:custGeom>
                  <a:avLst/>
                  <a:gdLst>
                    <a:gd name="T0" fmla="*/ 5 w 905"/>
                    <a:gd name="T1" fmla="*/ 275 h 1153"/>
                    <a:gd name="T2" fmla="*/ 179 w 905"/>
                    <a:gd name="T3" fmla="*/ 275 h 1153"/>
                    <a:gd name="T4" fmla="*/ 183 w 905"/>
                    <a:gd name="T5" fmla="*/ 275 h 1153"/>
                    <a:gd name="T6" fmla="*/ 188 w 905"/>
                    <a:gd name="T7" fmla="*/ 276 h 1153"/>
                    <a:gd name="T8" fmla="*/ 193 w 905"/>
                    <a:gd name="T9" fmla="*/ 277 h 1153"/>
                    <a:gd name="T10" fmla="*/ 198 w 905"/>
                    <a:gd name="T11" fmla="*/ 277 h 1153"/>
                    <a:gd name="T12" fmla="*/ 203 w 905"/>
                    <a:gd name="T13" fmla="*/ 279 h 1153"/>
                    <a:gd name="T14" fmla="*/ 208 w 905"/>
                    <a:gd name="T15" fmla="*/ 280 h 1153"/>
                    <a:gd name="T16" fmla="*/ 212 w 905"/>
                    <a:gd name="T17" fmla="*/ 282 h 1153"/>
                    <a:gd name="T18" fmla="*/ 217 w 905"/>
                    <a:gd name="T19" fmla="*/ 284 h 1153"/>
                    <a:gd name="T20" fmla="*/ 221 w 905"/>
                    <a:gd name="T21" fmla="*/ 286 h 1153"/>
                    <a:gd name="T22" fmla="*/ 226 w 905"/>
                    <a:gd name="T23" fmla="*/ 289 h 1153"/>
                    <a:gd name="T24" fmla="*/ 224 w 905"/>
                    <a:gd name="T25" fmla="*/ 289 h 1153"/>
                    <a:gd name="T26" fmla="*/ 198 w 905"/>
                    <a:gd name="T27" fmla="*/ 285 h 1153"/>
                    <a:gd name="T28" fmla="*/ 166 w 905"/>
                    <a:gd name="T29" fmla="*/ 283 h 1153"/>
                    <a:gd name="T30" fmla="*/ 134 w 905"/>
                    <a:gd name="T31" fmla="*/ 282 h 1153"/>
                    <a:gd name="T32" fmla="*/ 0 w 905"/>
                    <a:gd name="T33" fmla="*/ 282 h 1153"/>
                    <a:gd name="T34" fmla="*/ 0 w 905"/>
                    <a:gd name="T35" fmla="*/ 0 h 1153"/>
                    <a:gd name="T36" fmla="*/ 5 w 905"/>
                    <a:gd name="T37" fmla="*/ 0 h 1153"/>
                    <a:gd name="T38" fmla="*/ 5 w 905"/>
                    <a:gd name="T39" fmla="*/ 275 h 11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5" h="1153">
                      <a:moveTo>
                        <a:pt x="23" y="1097"/>
                      </a:moveTo>
                      <a:lnTo>
                        <a:pt x="716" y="1097"/>
                      </a:lnTo>
                      <a:lnTo>
                        <a:pt x="735" y="1100"/>
                      </a:lnTo>
                      <a:lnTo>
                        <a:pt x="755" y="1102"/>
                      </a:lnTo>
                      <a:lnTo>
                        <a:pt x="775" y="1105"/>
                      </a:lnTo>
                      <a:lnTo>
                        <a:pt x="792" y="1107"/>
                      </a:lnTo>
                      <a:lnTo>
                        <a:pt x="814" y="1115"/>
                      </a:lnTo>
                      <a:lnTo>
                        <a:pt x="832" y="1120"/>
                      </a:lnTo>
                      <a:lnTo>
                        <a:pt x="850" y="1127"/>
                      </a:lnTo>
                      <a:lnTo>
                        <a:pt x="869" y="1135"/>
                      </a:lnTo>
                      <a:lnTo>
                        <a:pt x="887" y="1143"/>
                      </a:lnTo>
                      <a:lnTo>
                        <a:pt x="905" y="1153"/>
                      </a:lnTo>
                      <a:lnTo>
                        <a:pt x="899" y="1153"/>
                      </a:lnTo>
                      <a:lnTo>
                        <a:pt x="792" y="1140"/>
                      </a:lnTo>
                      <a:lnTo>
                        <a:pt x="665" y="1130"/>
                      </a:lnTo>
                      <a:lnTo>
                        <a:pt x="536" y="1125"/>
                      </a:lnTo>
                      <a:lnTo>
                        <a:pt x="0" y="1125"/>
                      </a:lnTo>
                      <a:lnTo>
                        <a:pt x="0" y="0"/>
                      </a:lnTo>
                      <a:lnTo>
                        <a:pt x="23" y="0"/>
                      </a:lnTo>
                      <a:lnTo>
                        <a:pt x="23" y="109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sz="1600"/>
                </a:p>
              </p:txBody>
            </p:sp>
            <p:sp>
              <p:nvSpPr>
                <p:cNvPr id="11307" name="Freeform 104"/>
                <p:cNvSpPr>
                  <a:spLocks/>
                </p:cNvSpPr>
                <p:nvPr/>
              </p:nvSpPr>
              <p:spPr bwMode="auto">
                <a:xfrm>
                  <a:off x="3351" y="1702"/>
                  <a:ext cx="452" cy="577"/>
                </a:xfrm>
                <a:custGeom>
                  <a:avLst/>
                  <a:gdLst>
                    <a:gd name="T0" fmla="*/ 5 w 905"/>
                    <a:gd name="T1" fmla="*/ 275 h 1153"/>
                    <a:gd name="T2" fmla="*/ 179 w 905"/>
                    <a:gd name="T3" fmla="*/ 275 h 1153"/>
                    <a:gd name="T4" fmla="*/ 183 w 905"/>
                    <a:gd name="T5" fmla="*/ 275 h 1153"/>
                    <a:gd name="T6" fmla="*/ 188 w 905"/>
                    <a:gd name="T7" fmla="*/ 276 h 1153"/>
                    <a:gd name="T8" fmla="*/ 193 w 905"/>
                    <a:gd name="T9" fmla="*/ 277 h 1153"/>
                    <a:gd name="T10" fmla="*/ 198 w 905"/>
                    <a:gd name="T11" fmla="*/ 277 h 1153"/>
                    <a:gd name="T12" fmla="*/ 203 w 905"/>
                    <a:gd name="T13" fmla="*/ 279 h 1153"/>
                    <a:gd name="T14" fmla="*/ 208 w 905"/>
                    <a:gd name="T15" fmla="*/ 280 h 1153"/>
                    <a:gd name="T16" fmla="*/ 212 w 905"/>
                    <a:gd name="T17" fmla="*/ 282 h 1153"/>
                    <a:gd name="T18" fmla="*/ 217 w 905"/>
                    <a:gd name="T19" fmla="*/ 284 h 1153"/>
                    <a:gd name="T20" fmla="*/ 221 w 905"/>
                    <a:gd name="T21" fmla="*/ 286 h 1153"/>
                    <a:gd name="T22" fmla="*/ 226 w 905"/>
                    <a:gd name="T23" fmla="*/ 289 h 1153"/>
                    <a:gd name="T24" fmla="*/ 224 w 905"/>
                    <a:gd name="T25" fmla="*/ 289 h 1153"/>
                    <a:gd name="T26" fmla="*/ 198 w 905"/>
                    <a:gd name="T27" fmla="*/ 285 h 1153"/>
                    <a:gd name="T28" fmla="*/ 166 w 905"/>
                    <a:gd name="T29" fmla="*/ 283 h 1153"/>
                    <a:gd name="T30" fmla="*/ 134 w 905"/>
                    <a:gd name="T31" fmla="*/ 282 h 1153"/>
                    <a:gd name="T32" fmla="*/ 0 w 905"/>
                    <a:gd name="T33" fmla="*/ 282 h 1153"/>
                    <a:gd name="T34" fmla="*/ 0 w 905"/>
                    <a:gd name="T35" fmla="*/ 0 h 1153"/>
                    <a:gd name="T36" fmla="*/ 5 w 905"/>
                    <a:gd name="T37" fmla="*/ 0 h 1153"/>
                    <a:gd name="T38" fmla="*/ 5 w 905"/>
                    <a:gd name="T39" fmla="*/ 275 h 11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5" h="1153">
                      <a:moveTo>
                        <a:pt x="23" y="1097"/>
                      </a:moveTo>
                      <a:lnTo>
                        <a:pt x="716" y="1097"/>
                      </a:lnTo>
                      <a:lnTo>
                        <a:pt x="735" y="1100"/>
                      </a:lnTo>
                      <a:lnTo>
                        <a:pt x="755" y="1102"/>
                      </a:lnTo>
                      <a:lnTo>
                        <a:pt x="775" y="1105"/>
                      </a:lnTo>
                      <a:lnTo>
                        <a:pt x="792" y="1107"/>
                      </a:lnTo>
                      <a:lnTo>
                        <a:pt x="814" y="1115"/>
                      </a:lnTo>
                      <a:lnTo>
                        <a:pt x="832" y="1120"/>
                      </a:lnTo>
                      <a:lnTo>
                        <a:pt x="850" y="1127"/>
                      </a:lnTo>
                      <a:lnTo>
                        <a:pt x="869" y="1135"/>
                      </a:lnTo>
                      <a:lnTo>
                        <a:pt x="887" y="1143"/>
                      </a:lnTo>
                      <a:lnTo>
                        <a:pt x="905" y="1153"/>
                      </a:lnTo>
                      <a:lnTo>
                        <a:pt x="899" y="1153"/>
                      </a:lnTo>
                      <a:lnTo>
                        <a:pt x="792" y="1140"/>
                      </a:lnTo>
                      <a:lnTo>
                        <a:pt x="665" y="1130"/>
                      </a:lnTo>
                      <a:lnTo>
                        <a:pt x="536" y="1125"/>
                      </a:lnTo>
                      <a:lnTo>
                        <a:pt x="0" y="1125"/>
                      </a:lnTo>
                      <a:lnTo>
                        <a:pt x="0" y="0"/>
                      </a:lnTo>
                      <a:lnTo>
                        <a:pt x="23" y="0"/>
                      </a:lnTo>
                      <a:lnTo>
                        <a:pt x="23" y="1097"/>
                      </a:lnTo>
                    </a:path>
                  </a:pathLst>
                </a:custGeom>
                <a:noFill/>
                <a:ln w="6350" cmpd="sng">
                  <a:solidFill>
                    <a:srgbClr val="5F5F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sz="1600"/>
                </a:p>
              </p:txBody>
            </p:sp>
            <p:sp>
              <p:nvSpPr>
                <p:cNvPr id="11308" name="Freeform 105"/>
                <p:cNvSpPr>
                  <a:spLocks/>
                </p:cNvSpPr>
                <p:nvPr/>
              </p:nvSpPr>
              <p:spPr bwMode="auto">
                <a:xfrm>
                  <a:off x="3803" y="1700"/>
                  <a:ext cx="472" cy="579"/>
                </a:xfrm>
                <a:custGeom>
                  <a:avLst/>
                  <a:gdLst>
                    <a:gd name="T0" fmla="*/ 229 w 945"/>
                    <a:gd name="T1" fmla="*/ 149 h 1158"/>
                    <a:gd name="T2" fmla="*/ 225 w 945"/>
                    <a:gd name="T3" fmla="*/ 202 h 1158"/>
                    <a:gd name="T4" fmla="*/ 218 w 945"/>
                    <a:gd name="T5" fmla="*/ 271 h 1158"/>
                    <a:gd name="T6" fmla="*/ 201 w 945"/>
                    <a:gd name="T7" fmla="*/ 272 h 1158"/>
                    <a:gd name="T8" fmla="*/ 181 w 945"/>
                    <a:gd name="T9" fmla="*/ 274 h 1158"/>
                    <a:gd name="T10" fmla="*/ 161 w 945"/>
                    <a:gd name="T11" fmla="*/ 275 h 1158"/>
                    <a:gd name="T12" fmla="*/ 142 w 945"/>
                    <a:gd name="T13" fmla="*/ 276 h 1158"/>
                    <a:gd name="T14" fmla="*/ 123 w 945"/>
                    <a:gd name="T15" fmla="*/ 276 h 1158"/>
                    <a:gd name="T16" fmla="*/ 103 w 945"/>
                    <a:gd name="T17" fmla="*/ 275 h 1158"/>
                    <a:gd name="T18" fmla="*/ 84 w 945"/>
                    <a:gd name="T19" fmla="*/ 275 h 1158"/>
                    <a:gd name="T20" fmla="*/ 72 w 945"/>
                    <a:gd name="T21" fmla="*/ 275 h 1158"/>
                    <a:gd name="T22" fmla="*/ 61 w 945"/>
                    <a:gd name="T23" fmla="*/ 276 h 1158"/>
                    <a:gd name="T24" fmla="*/ 50 w 945"/>
                    <a:gd name="T25" fmla="*/ 277 h 1158"/>
                    <a:gd name="T26" fmla="*/ 38 w 945"/>
                    <a:gd name="T27" fmla="*/ 279 h 1158"/>
                    <a:gd name="T28" fmla="*/ 27 w 945"/>
                    <a:gd name="T29" fmla="*/ 281 h 1158"/>
                    <a:gd name="T30" fmla="*/ 16 w 945"/>
                    <a:gd name="T31" fmla="*/ 284 h 1158"/>
                    <a:gd name="T32" fmla="*/ 5 w 945"/>
                    <a:gd name="T33" fmla="*/ 287 h 1158"/>
                    <a:gd name="T34" fmla="*/ 0 w 945"/>
                    <a:gd name="T35" fmla="*/ 290 h 1158"/>
                    <a:gd name="T36" fmla="*/ 25 w 945"/>
                    <a:gd name="T37" fmla="*/ 286 h 1158"/>
                    <a:gd name="T38" fmla="*/ 57 w 945"/>
                    <a:gd name="T39" fmla="*/ 284 h 1158"/>
                    <a:gd name="T40" fmla="*/ 89 w 945"/>
                    <a:gd name="T41" fmla="*/ 283 h 1158"/>
                    <a:gd name="T42" fmla="*/ 108 w 945"/>
                    <a:gd name="T43" fmla="*/ 284 h 1158"/>
                    <a:gd name="T44" fmla="*/ 147 w 945"/>
                    <a:gd name="T45" fmla="*/ 284 h 1158"/>
                    <a:gd name="T46" fmla="*/ 167 w 945"/>
                    <a:gd name="T47" fmla="*/ 283 h 1158"/>
                    <a:gd name="T48" fmla="*/ 186 w 945"/>
                    <a:gd name="T49" fmla="*/ 282 h 1158"/>
                    <a:gd name="T50" fmla="*/ 206 w 945"/>
                    <a:gd name="T51" fmla="*/ 280 h 1158"/>
                    <a:gd name="T52" fmla="*/ 224 w 945"/>
                    <a:gd name="T53" fmla="*/ 278 h 1158"/>
                    <a:gd name="T54" fmla="*/ 226 w 945"/>
                    <a:gd name="T55" fmla="*/ 271 h 1158"/>
                    <a:gd name="T56" fmla="*/ 232 w 945"/>
                    <a:gd name="T57" fmla="*/ 203 h 1158"/>
                    <a:gd name="T58" fmla="*/ 236 w 945"/>
                    <a:gd name="T59" fmla="*/ 149 h 1158"/>
                    <a:gd name="T60" fmla="*/ 236 w 945"/>
                    <a:gd name="T61" fmla="*/ 2 h 1158"/>
                    <a:gd name="T62" fmla="*/ 228 w 945"/>
                    <a:gd name="T63" fmla="*/ 0 h 1158"/>
                    <a:gd name="T64" fmla="*/ 229 w 945"/>
                    <a:gd name="T65" fmla="*/ 149 h 1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45" h="1158">
                      <a:moveTo>
                        <a:pt x="917" y="595"/>
                      </a:moveTo>
                      <a:lnTo>
                        <a:pt x="902" y="808"/>
                      </a:lnTo>
                      <a:lnTo>
                        <a:pt x="874" y="1082"/>
                      </a:lnTo>
                      <a:lnTo>
                        <a:pt x="804" y="1087"/>
                      </a:lnTo>
                      <a:lnTo>
                        <a:pt x="726" y="1095"/>
                      </a:lnTo>
                      <a:lnTo>
                        <a:pt x="647" y="1100"/>
                      </a:lnTo>
                      <a:lnTo>
                        <a:pt x="570" y="1102"/>
                      </a:lnTo>
                      <a:lnTo>
                        <a:pt x="494" y="1102"/>
                      </a:lnTo>
                      <a:lnTo>
                        <a:pt x="414" y="1100"/>
                      </a:lnTo>
                      <a:lnTo>
                        <a:pt x="337" y="1097"/>
                      </a:lnTo>
                      <a:lnTo>
                        <a:pt x="289" y="1097"/>
                      </a:lnTo>
                      <a:lnTo>
                        <a:pt x="244" y="1102"/>
                      </a:lnTo>
                      <a:lnTo>
                        <a:pt x="200" y="1107"/>
                      </a:lnTo>
                      <a:lnTo>
                        <a:pt x="154" y="1114"/>
                      </a:lnTo>
                      <a:lnTo>
                        <a:pt x="108" y="1123"/>
                      </a:lnTo>
                      <a:lnTo>
                        <a:pt x="64" y="1135"/>
                      </a:lnTo>
                      <a:lnTo>
                        <a:pt x="20" y="1148"/>
                      </a:lnTo>
                      <a:lnTo>
                        <a:pt x="0" y="1158"/>
                      </a:lnTo>
                      <a:lnTo>
                        <a:pt x="100" y="1143"/>
                      </a:lnTo>
                      <a:lnTo>
                        <a:pt x="229" y="1133"/>
                      </a:lnTo>
                      <a:lnTo>
                        <a:pt x="358" y="1130"/>
                      </a:lnTo>
                      <a:lnTo>
                        <a:pt x="435" y="1133"/>
                      </a:lnTo>
                      <a:lnTo>
                        <a:pt x="590" y="1133"/>
                      </a:lnTo>
                      <a:lnTo>
                        <a:pt x="670" y="1132"/>
                      </a:lnTo>
                      <a:lnTo>
                        <a:pt x="747" y="1125"/>
                      </a:lnTo>
                      <a:lnTo>
                        <a:pt x="827" y="1120"/>
                      </a:lnTo>
                      <a:lnTo>
                        <a:pt x="896" y="1112"/>
                      </a:lnTo>
                      <a:lnTo>
                        <a:pt x="904" y="1082"/>
                      </a:lnTo>
                      <a:lnTo>
                        <a:pt x="930" y="810"/>
                      </a:lnTo>
                      <a:lnTo>
                        <a:pt x="945" y="595"/>
                      </a:lnTo>
                      <a:lnTo>
                        <a:pt x="945" y="5"/>
                      </a:lnTo>
                      <a:lnTo>
                        <a:pt x="915" y="0"/>
                      </a:lnTo>
                      <a:lnTo>
                        <a:pt x="917" y="59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sz="1600"/>
                </a:p>
              </p:txBody>
            </p:sp>
            <p:sp>
              <p:nvSpPr>
                <p:cNvPr id="11309" name="Freeform 106"/>
                <p:cNvSpPr>
                  <a:spLocks/>
                </p:cNvSpPr>
                <p:nvPr/>
              </p:nvSpPr>
              <p:spPr bwMode="auto">
                <a:xfrm>
                  <a:off x="3803" y="1700"/>
                  <a:ext cx="472" cy="579"/>
                </a:xfrm>
                <a:custGeom>
                  <a:avLst/>
                  <a:gdLst>
                    <a:gd name="T0" fmla="*/ 229 w 945"/>
                    <a:gd name="T1" fmla="*/ 149 h 1158"/>
                    <a:gd name="T2" fmla="*/ 225 w 945"/>
                    <a:gd name="T3" fmla="*/ 202 h 1158"/>
                    <a:gd name="T4" fmla="*/ 218 w 945"/>
                    <a:gd name="T5" fmla="*/ 271 h 1158"/>
                    <a:gd name="T6" fmla="*/ 201 w 945"/>
                    <a:gd name="T7" fmla="*/ 272 h 1158"/>
                    <a:gd name="T8" fmla="*/ 181 w 945"/>
                    <a:gd name="T9" fmla="*/ 274 h 1158"/>
                    <a:gd name="T10" fmla="*/ 161 w 945"/>
                    <a:gd name="T11" fmla="*/ 275 h 1158"/>
                    <a:gd name="T12" fmla="*/ 142 w 945"/>
                    <a:gd name="T13" fmla="*/ 276 h 1158"/>
                    <a:gd name="T14" fmla="*/ 123 w 945"/>
                    <a:gd name="T15" fmla="*/ 276 h 1158"/>
                    <a:gd name="T16" fmla="*/ 103 w 945"/>
                    <a:gd name="T17" fmla="*/ 275 h 1158"/>
                    <a:gd name="T18" fmla="*/ 84 w 945"/>
                    <a:gd name="T19" fmla="*/ 275 h 1158"/>
                    <a:gd name="T20" fmla="*/ 72 w 945"/>
                    <a:gd name="T21" fmla="*/ 275 h 1158"/>
                    <a:gd name="T22" fmla="*/ 61 w 945"/>
                    <a:gd name="T23" fmla="*/ 276 h 1158"/>
                    <a:gd name="T24" fmla="*/ 50 w 945"/>
                    <a:gd name="T25" fmla="*/ 277 h 1158"/>
                    <a:gd name="T26" fmla="*/ 38 w 945"/>
                    <a:gd name="T27" fmla="*/ 279 h 1158"/>
                    <a:gd name="T28" fmla="*/ 27 w 945"/>
                    <a:gd name="T29" fmla="*/ 281 h 1158"/>
                    <a:gd name="T30" fmla="*/ 16 w 945"/>
                    <a:gd name="T31" fmla="*/ 284 h 1158"/>
                    <a:gd name="T32" fmla="*/ 5 w 945"/>
                    <a:gd name="T33" fmla="*/ 287 h 1158"/>
                    <a:gd name="T34" fmla="*/ 0 w 945"/>
                    <a:gd name="T35" fmla="*/ 290 h 1158"/>
                    <a:gd name="T36" fmla="*/ 25 w 945"/>
                    <a:gd name="T37" fmla="*/ 286 h 1158"/>
                    <a:gd name="T38" fmla="*/ 57 w 945"/>
                    <a:gd name="T39" fmla="*/ 284 h 1158"/>
                    <a:gd name="T40" fmla="*/ 89 w 945"/>
                    <a:gd name="T41" fmla="*/ 283 h 1158"/>
                    <a:gd name="T42" fmla="*/ 108 w 945"/>
                    <a:gd name="T43" fmla="*/ 284 h 1158"/>
                    <a:gd name="T44" fmla="*/ 147 w 945"/>
                    <a:gd name="T45" fmla="*/ 284 h 1158"/>
                    <a:gd name="T46" fmla="*/ 167 w 945"/>
                    <a:gd name="T47" fmla="*/ 283 h 1158"/>
                    <a:gd name="T48" fmla="*/ 186 w 945"/>
                    <a:gd name="T49" fmla="*/ 282 h 1158"/>
                    <a:gd name="T50" fmla="*/ 206 w 945"/>
                    <a:gd name="T51" fmla="*/ 280 h 1158"/>
                    <a:gd name="T52" fmla="*/ 224 w 945"/>
                    <a:gd name="T53" fmla="*/ 278 h 1158"/>
                    <a:gd name="T54" fmla="*/ 226 w 945"/>
                    <a:gd name="T55" fmla="*/ 271 h 1158"/>
                    <a:gd name="T56" fmla="*/ 232 w 945"/>
                    <a:gd name="T57" fmla="*/ 203 h 1158"/>
                    <a:gd name="T58" fmla="*/ 236 w 945"/>
                    <a:gd name="T59" fmla="*/ 149 h 1158"/>
                    <a:gd name="T60" fmla="*/ 236 w 945"/>
                    <a:gd name="T61" fmla="*/ 2 h 1158"/>
                    <a:gd name="T62" fmla="*/ 228 w 945"/>
                    <a:gd name="T63" fmla="*/ 0 h 1158"/>
                    <a:gd name="T64" fmla="*/ 229 w 945"/>
                    <a:gd name="T65" fmla="*/ 149 h 1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45" h="1158">
                      <a:moveTo>
                        <a:pt x="917" y="595"/>
                      </a:moveTo>
                      <a:lnTo>
                        <a:pt x="902" y="808"/>
                      </a:lnTo>
                      <a:lnTo>
                        <a:pt x="874" y="1082"/>
                      </a:lnTo>
                      <a:lnTo>
                        <a:pt x="804" y="1087"/>
                      </a:lnTo>
                      <a:lnTo>
                        <a:pt x="726" y="1095"/>
                      </a:lnTo>
                      <a:lnTo>
                        <a:pt x="647" y="1100"/>
                      </a:lnTo>
                      <a:lnTo>
                        <a:pt x="570" y="1102"/>
                      </a:lnTo>
                      <a:lnTo>
                        <a:pt x="494" y="1102"/>
                      </a:lnTo>
                      <a:lnTo>
                        <a:pt x="414" y="1100"/>
                      </a:lnTo>
                      <a:lnTo>
                        <a:pt x="337" y="1097"/>
                      </a:lnTo>
                      <a:lnTo>
                        <a:pt x="289" y="1097"/>
                      </a:lnTo>
                      <a:lnTo>
                        <a:pt x="244" y="1102"/>
                      </a:lnTo>
                      <a:lnTo>
                        <a:pt x="200" y="1107"/>
                      </a:lnTo>
                      <a:lnTo>
                        <a:pt x="154" y="1114"/>
                      </a:lnTo>
                      <a:lnTo>
                        <a:pt x="108" y="1123"/>
                      </a:lnTo>
                      <a:lnTo>
                        <a:pt x="64" y="1135"/>
                      </a:lnTo>
                      <a:lnTo>
                        <a:pt x="20" y="1148"/>
                      </a:lnTo>
                      <a:lnTo>
                        <a:pt x="0" y="1158"/>
                      </a:lnTo>
                      <a:lnTo>
                        <a:pt x="100" y="1143"/>
                      </a:lnTo>
                      <a:lnTo>
                        <a:pt x="229" y="1133"/>
                      </a:lnTo>
                      <a:lnTo>
                        <a:pt x="358" y="1130"/>
                      </a:lnTo>
                      <a:lnTo>
                        <a:pt x="435" y="1133"/>
                      </a:lnTo>
                      <a:lnTo>
                        <a:pt x="590" y="1133"/>
                      </a:lnTo>
                      <a:lnTo>
                        <a:pt x="670" y="1132"/>
                      </a:lnTo>
                      <a:lnTo>
                        <a:pt x="747" y="1125"/>
                      </a:lnTo>
                      <a:lnTo>
                        <a:pt x="827" y="1120"/>
                      </a:lnTo>
                      <a:lnTo>
                        <a:pt x="896" y="1112"/>
                      </a:lnTo>
                      <a:lnTo>
                        <a:pt x="904" y="1082"/>
                      </a:lnTo>
                      <a:lnTo>
                        <a:pt x="930" y="810"/>
                      </a:lnTo>
                      <a:lnTo>
                        <a:pt x="945" y="595"/>
                      </a:lnTo>
                      <a:lnTo>
                        <a:pt x="945" y="5"/>
                      </a:lnTo>
                      <a:lnTo>
                        <a:pt x="915" y="0"/>
                      </a:lnTo>
                      <a:lnTo>
                        <a:pt x="917" y="595"/>
                      </a:lnTo>
                    </a:path>
                  </a:pathLst>
                </a:custGeom>
                <a:noFill/>
                <a:ln w="6350" cmpd="sng">
                  <a:solidFill>
                    <a:srgbClr val="5F5F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sz="1600"/>
                </a:p>
              </p:txBody>
            </p:sp>
            <p:sp>
              <p:nvSpPr>
                <p:cNvPr id="11310" name="Freeform 107"/>
                <p:cNvSpPr>
                  <a:spLocks/>
                </p:cNvSpPr>
                <p:nvPr/>
              </p:nvSpPr>
              <p:spPr bwMode="auto">
                <a:xfrm>
                  <a:off x="3335" y="1717"/>
                  <a:ext cx="469" cy="566"/>
                </a:xfrm>
                <a:custGeom>
                  <a:avLst/>
                  <a:gdLst>
                    <a:gd name="T0" fmla="*/ 8 w 938"/>
                    <a:gd name="T1" fmla="*/ 0 h 1132"/>
                    <a:gd name="T2" fmla="*/ 0 w 938"/>
                    <a:gd name="T3" fmla="*/ 0 h 1132"/>
                    <a:gd name="T4" fmla="*/ 0 w 938"/>
                    <a:gd name="T5" fmla="*/ 283 h 1132"/>
                    <a:gd name="T6" fmla="*/ 235 w 938"/>
                    <a:gd name="T7" fmla="*/ 283 h 1132"/>
                    <a:gd name="T8" fmla="*/ 235 w 938"/>
                    <a:gd name="T9" fmla="*/ 281 h 1132"/>
                    <a:gd name="T10" fmla="*/ 232 w 938"/>
                    <a:gd name="T11" fmla="*/ 281 h 1132"/>
                    <a:gd name="T12" fmla="*/ 206 w 938"/>
                    <a:gd name="T13" fmla="*/ 278 h 1132"/>
                    <a:gd name="T14" fmla="*/ 174 w 938"/>
                    <a:gd name="T15" fmla="*/ 275 h 1132"/>
                    <a:gd name="T16" fmla="*/ 142 w 938"/>
                    <a:gd name="T17" fmla="*/ 275 h 1132"/>
                    <a:gd name="T18" fmla="*/ 8 w 938"/>
                    <a:gd name="T19" fmla="*/ 274 h 1132"/>
                    <a:gd name="T20" fmla="*/ 8 w 938"/>
                    <a:gd name="T21" fmla="*/ 0 h 1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38" h="1132">
                      <a:moveTo>
                        <a:pt x="31" y="0"/>
                      </a:moveTo>
                      <a:lnTo>
                        <a:pt x="0" y="0"/>
                      </a:lnTo>
                      <a:lnTo>
                        <a:pt x="0" y="1132"/>
                      </a:lnTo>
                      <a:lnTo>
                        <a:pt x="938" y="1130"/>
                      </a:lnTo>
                      <a:lnTo>
                        <a:pt x="938" y="1124"/>
                      </a:lnTo>
                      <a:lnTo>
                        <a:pt x="926" y="1124"/>
                      </a:lnTo>
                      <a:lnTo>
                        <a:pt x="823" y="1111"/>
                      </a:lnTo>
                      <a:lnTo>
                        <a:pt x="696" y="1099"/>
                      </a:lnTo>
                      <a:lnTo>
                        <a:pt x="567" y="1098"/>
                      </a:lnTo>
                      <a:lnTo>
                        <a:pt x="31" y="1096"/>
                      </a:lnTo>
                      <a:lnTo>
                        <a:pt x="31" y="0"/>
                      </a:lnTo>
                      <a:close/>
                    </a:path>
                  </a:pathLst>
                </a:custGeom>
                <a:solidFill>
                  <a:srgbClr val="00CC66"/>
                </a:solidFill>
                <a:ln w="9525">
                  <a:solidFill>
                    <a:srgbClr val="5F5F5F"/>
                  </a:solidFill>
                  <a:round/>
                  <a:headEnd/>
                  <a:tailEnd/>
                </a:ln>
              </p:spPr>
              <p:txBody>
                <a:bodyPr/>
                <a:lstStyle/>
                <a:p>
                  <a:endParaRPr lang="pt-BR" sz="1600"/>
                </a:p>
              </p:txBody>
            </p:sp>
            <p:sp>
              <p:nvSpPr>
                <p:cNvPr id="11311" name="Freeform 108"/>
                <p:cNvSpPr>
                  <a:spLocks/>
                </p:cNvSpPr>
                <p:nvPr/>
              </p:nvSpPr>
              <p:spPr bwMode="auto">
                <a:xfrm>
                  <a:off x="3804" y="1713"/>
                  <a:ext cx="486" cy="570"/>
                </a:xfrm>
                <a:custGeom>
                  <a:avLst/>
                  <a:gdLst>
                    <a:gd name="T0" fmla="*/ 236 w 972"/>
                    <a:gd name="T1" fmla="*/ 143 h 1140"/>
                    <a:gd name="T2" fmla="*/ 232 w 972"/>
                    <a:gd name="T3" fmla="*/ 196 h 1140"/>
                    <a:gd name="T4" fmla="*/ 226 w 972"/>
                    <a:gd name="T5" fmla="*/ 264 h 1140"/>
                    <a:gd name="T6" fmla="*/ 224 w 972"/>
                    <a:gd name="T7" fmla="*/ 272 h 1140"/>
                    <a:gd name="T8" fmla="*/ 207 w 972"/>
                    <a:gd name="T9" fmla="*/ 274 h 1140"/>
                    <a:gd name="T10" fmla="*/ 187 w 972"/>
                    <a:gd name="T11" fmla="*/ 275 h 1140"/>
                    <a:gd name="T12" fmla="*/ 167 w 972"/>
                    <a:gd name="T13" fmla="*/ 276 h 1140"/>
                    <a:gd name="T14" fmla="*/ 147 w 972"/>
                    <a:gd name="T15" fmla="*/ 277 h 1140"/>
                    <a:gd name="T16" fmla="*/ 109 w 972"/>
                    <a:gd name="T17" fmla="*/ 277 h 1140"/>
                    <a:gd name="T18" fmla="*/ 89 w 972"/>
                    <a:gd name="T19" fmla="*/ 276 h 1140"/>
                    <a:gd name="T20" fmla="*/ 57 w 972"/>
                    <a:gd name="T21" fmla="*/ 277 h 1140"/>
                    <a:gd name="T22" fmla="*/ 25 w 972"/>
                    <a:gd name="T23" fmla="*/ 280 h 1140"/>
                    <a:gd name="T24" fmla="*/ 0 w 972"/>
                    <a:gd name="T25" fmla="*/ 283 h 1140"/>
                    <a:gd name="T26" fmla="*/ 0 w 972"/>
                    <a:gd name="T27" fmla="*/ 285 h 1140"/>
                    <a:gd name="T28" fmla="*/ 243 w 972"/>
                    <a:gd name="T29" fmla="*/ 285 h 1140"/>
                    <a:gd name="T30" fmla="*/ 243 w 972"/>
                    <a:gd name="T31" fmla="*/ 0 h 1140"/>
                    <a:gd name="T32" fmla="*/ 236 w 972"/>
                    <a:gd name="T33" fmla="*/ 0 h 1140"/>
                    <a:gd name="T34" fmla="*/ 236 w 972"/>
                    <a:gd name="T35" fmla="*/ 143 h 11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72" h="1140">
                      <a:moveTo>
                        <a:pt x="943" y="569"/>
                      </a:moveTo>
                      <a:lnTo>
                        <a:pt x="928" y="782"/>
                      </a:lnTo>
                      <a:lnTo>
                        <a:pt x="902" y="1056"/>
                      </a:lnTo>
                      <a:lnTo>
                        <a:pt x="894" y="1086"/>
                      </a:lnTo>
                      <a:lnTo>
                        <a:pt x="825" y="1094"/>
                      </a:lnTo>
                      <a:lnTo>
                        <a:pt x="745" y="1099"/>
                      </a:lnTo>
                      <a:lnTo>
                        <a:pt x="668" y="1104"/>
                      </a:lnTo>
                      <a:lnTo>
                        <a:pt x="588" y="1107"/>
                      </a:lnTo>
                      <a:lnTo>
                        <a:pt x="433" y="1107"/>
                      </a:lnTo>
                      <a:lnTo>
                        <a:pt x="356" y="1104"/>
                      </a:lnTo>
                      <a:lnTo>
                        <a:pt x="227" y="1107"/>
                      </a:lnTo>
                      <a:lnTo>
                        <a:pt x="98" y="1119"/>
                      </a:lnTo>
                      <a:lnTo>
                        <a:pt x="0" y="1132"/>
                      </a:lnTo>
                      <a:lnTo>
                        <a:pt x="0" y="1138"/>
                      </a:lnTo>
                      <a:lnTo>
                        <a:pt x="972" y="1140"/>
                      </a:lnTo>
                      <a:lnTo>
                        <a:pt x="972" y="0"/>
                      </a:lnTo>
                      <a:lnTo>
                        <a:pt x="943" y="0"/>
                      </a:lnTo>
                      <a:lnTo>
                        <a:pt x="943" y="569"/>
                      </a:lnTo>
                      <a:close/>
                    </a:path>
                  </a:pathLst>
                </a:custGeom>
                <a:solidFill>
                  <a:srgbClr val="00CC66"/>
                </a:solidFill>
                <a:ln w="9525">
                  <a:solidFill>
                    <a:srgbClr val="5F5F5F"/>
                  </a:solidFill>
                  <a:round/>
                  <a:headEnd/>
                  <a:tailEnd/>
                </a:ln>
              </p:spPr>
              <p:txBody>
                <a:bodyPr/>
                <a:lstStyle/>
                <a:p>
                  <a:endParaRPr lang="pt-BR" sz="1600"/>
                </a:p>
              </p:txBody>
            </p:sp>
            <p:sp>
              <p:nvSpPr>
                <p:cNvPr id="11312" name="Line 109"/>
                <p:cNvSpPr>
                  <a:spLocks noChangeShapeType="1"/>
                </p:cNvSpPr>
                <p:nvPr/>
              </p:nvSpPr>
              <p:spPr bwMode="auto">
                <a:xfrm>
                  <a:off x="3803" y="1713"/>
                  <a:ext cx="1" cy="56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pt-BR" sz="1600"/>
                </a:p>
              </p:txBody>
            </p:sp>
            <p:sp>
              <p:nvSpPr>
                <p:cNvPr id="11313" name="Freeform 110"/>
                <p:cNvSpPr>
                  <a:spLocks/>
                </p:cNvSpPr>
                <p:nvPr/>
              </p:nvSpPr>
              <p:spPr bwMode="auto">
                <a:xfrm>
                  <a:off x="3800" y="1630"/>
                  <a:ext cx="428" cy="642"/>
                </a:xfrm>
                <a:custGeom>
                  <a:avLst/>
                  <a:gdLst>
                    <a:gd name="T0" fmla="*/ 4 w 428"/>
                    <a:gd name="T1" fmla="*/ 642 h 642"/>
                    <a:gd name="T2" fmla="*/ 4 w 428"/>
                    <a:gd name="T3" fmla="*/ 82 h 642"/>
                    <a:gd name="T4" fmla="*/ 148 w 428"/>
                    <a:gd name="T5" fmla="*/ 22 h 642"/>
                    <a:gd name="T6" fmla="*/ 428 w 428"/>
                    <a:gd name="T7" fmla="*/ 18 h 642"/>
                    <a:gd name="T8" fmla="*/ 428 w 428"/>
                    <a:gd name="T9" fmla="*/ 490 h 642"/>
                    <a:gd name="T10" fmla="*/ 428 w 428"/>
                    <a:gd name="T11" fmla="*/ 546 h 642"/>
                    <a:gd name="T12" fmla="*/ 156 w 428"/>
                    <a:gd name="T13" fmla="*/ 566 h 642"/>
                    <a:gd name="T14" fmla="*/ 4 w 428"/>
                    <a:gd name="T15" fmla="*/ 642 h 6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8" h="642">
                      <a:moveTo>
                        <a:pt x="4" y="642"/>
                      </a:moveTo>
                      <a:cubicBezTo>
                        <a:pt x="4" y="642"/>
                        <a:pt x="8" y="98"/>
                        <a:pt x="4" y="82"/>
                      </a:cubicBezTo>
                      <a:cubicBezTo>
                        <a:pt x="0" y="66"/>
                        <a:pt x="88" y="38"/>
                        <a:pt x="148" y="22"/>
                      </a:cubicBezTo>
                      <a:cubicBezTo>
                        <a:pt x="330" y="0"/>
                        <a:pt x="428" y="18"/>
                        <a:pt x="428" y="18"/>
                      </a:cubicBezTo>
                      <a:lnTo>
                        <a:pt x="428" y="490"/>
                      </a:lnTo>
                      <a:lnTo>
                        <a:pt x="428" y="546"/>
                      </a:lnTo>
                      <a:cubicBezTo>
                        <a:pt x="383" y="559"/>
                        <a:pt x="226" y="550"/>
                        <a:pt x="156" y="566"/>
                      </a:cubicBezTo>
                      <a:cubicBezTo>
                        <a:pt x="36" y="602"/>
                        <a:pt x="4" y="642"/>
                        <a:pt x="4" y="642"/>
                      </a:cubicBezTo>
                      <a:close/>
                    </a:path>
                  </a:pathLst>
                </a:custGeom>
                <a:solidFill>
                  <a:srgbClr val="EAEAEA"/>
                </a:solidFill>
                <a:ln w="9525" cap="flat" cmpd="sng">
                  <a:solidFill>
                    <a:srgbClr val="5F5F5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sz="1600"/>
                </a:p>
              </p:txBody>
            </p:sp>
            <p:sp>
              <p:nvSpPr>
                <p:cNvPr id="11314" name="Freeform 111"/>
                <p:cNvSpPr>
                  <a:spLocks/>
                </p:cNvSpPr>
                <p:nvPr/>
              </p:nvSpPr>
              <p:spPr bwMode="auto">
                <a:xfrm>
                  <a:off x="3388" y="1634"/>
                  <a:ext cx="418" cy="642"/>
                </a:xfrm>
                <a:custGeom>
                  <a:avLst/>
                  <a:gdLst>
                    <a:gd name="T0" fmla="*/ 416 w 418"/>
                    <a:gd name="T1" fmla="*/ 642 h 642"/>
                    <a:gd name="T2" fmla="*/ 416 w 418"/>
                    <a:gd name="T3" fmla="*/ 82 h 642"/>
                    <a:gd name="T4" fmla="*/ 275 w 418"/>
                    <a:gd name="T5" fmla="*/ 22 h 642"/>
                    <a:gd name="T6" fmla="*/ 0 w 418"/>
                    <a:gd name="T7" fmla="*/ 18 h 642"/>
                    <a:gd name="T8" fmla="*/ 0 w 418"/>
                    <a:gd name="T9" fmla="*/ 490 h 642"/>
                    <a:gd name="T10" fmla="*/ 0 w 418"/>
                    <a:gd name="T11" fmla="*/ 546 h 642"/>
                    <a:gd name="T12" fmla="*/ 267 w 418"/>
                    <a:gd name="T13" fmla="*/ 566 h 642"/>
                    <a:gd name="T14" fmla="*/ 416 w 418"/>
                    <a:gd name="T15" fmla="*/ 642 h 6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8" h="642">
                      <a:moveTo>
                        <a:pt x="416" y="642"/>
                      </a:moveTo>
                      <a:cubicBezTo>
                        <a:pt x="416" y="642"/>
                        <a:pt x="414" y="98"/>
                        <a:pt x="416" y="82"/>
                      </a:cubicBezTo>
                      <a:cubicBezTo>
                        <a:pt x="418" y="66"/>
                        <a:pt x="334" y="38"/>
                        <a:pt x="275" y="22"/>
                      </a:cubicBezTo>
                      <a:cubicBezTo>
                        <a:pt x="96" y="0"/>
                        <a:pt x="0" y="18"/>
                        <a:pt x="0" y="18"/>
                      </a:cubicBezTo>
                      <a:lnTo>
                        <a:pt x="0" y="490"/>
                      </a:lnTo>
                      <a:lnTo>
                        <a:pt x="0" y="546"/>
                      </a:lnTo>
                      <a:cubicBezTo>
                        <a:pt x="44" y="559"/>
                        <a:pt x="198" y="550"/>
                        <a:pt x="267" y="566"/>
                      </a:cubicBezTo>
                      <a:cubicBezTo>
                        <a:pt x="385" y="602"/>
                        <a:pt x="416" y="642"/>
                        <a:pt x="416" y="642"/>
                      </a:cubicBezTo>
                      <a:close/>
                    </a:path>
                  </a:pathLst>
                </a:custGeom>
                <a:solidFill>
                  <a:srgbClr val="EAEAEA"/>
                </a:solidFill>
                <a:ln w="9525" cap="flat" cmpd="sng">
                  <a:solidFill>
                    <a:srgbClr val="5F5F5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sz="1600"/>
                </a:p>
              </p:txBody>
            </p:sp>
            <p:sp>
              <p:nvSpPr>
                <p:cNvPr id="11315" name="Freeform 112"/>
                <p:cNvSpPr>
                  <a:spLocks/>
                </p:cNvSpPr>
                <p:nvPr/>
              </p:nvSpPr>
              <p:spPr bwMode="auto">
                <a:xfrm>
                  <a:off x="3802" y="1596"/>
                  <a:ext cx="352" cy="676"/>
                </a:xfrm>
                <a:custGeom>
                  <a:avLst/>
                  <a:gdLst>
                    <a:gd name="T0" fmla="*/ 2 w 352"/>
                    <a:gd name="T1" fmla="*/ 676 h 676"/>
                    <a:gd name="T2" fmla="*/ 2 w 352"/>
                    <a:gd name="T3" fmla="*/ 116 h 676"/>
                    <a:gd name="T4" fmla="*/ 122 w 352"/>
                    <a:gd name="T5" fmla="*/ 28 h 676"/>
                    <a:gd name="T6" fmla="*/ 350 w 352"/>
                    <a:gd name="T7" fmla="*/ 24 h 676"/>
                    <a:gd name="T8" fmla="*/ 350 w 352"/>
                    <a:gd name="T9" fmla="*/ 384 h 676"/>
                    <a:gd name="T10" fmla="*/ 352 w 352"/>
                    <a:gd name="T11" fmla="*/ 530 h 676"/>
                    <a:gd name="T12" fmla="*/ 162 w 352"/>
                    <a:gd name="T13" fmla="*/ 540 h 676"/>
                    <a:gd name="T14" fmla="*/ 2 w 352"/>
                    <a:gd name="T15" fmla="*/ 676 h 6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2" h="676">
                      <a:moveTo>
                        <a:pt x="2" y="676"/>
                      </a:moveTo>
                      <a:cubicBezTo>
                        <a:pt x="2" y="676"/>
                        <a:pt x="0" y="152"/>
                        <a:pt x="2" y="116"/>
                      </a:cubicBezTo>
                      <a:cubicBezTo>
                        <a:pt x="4" y="90"/>
                        <a:pt x="73" y="44"/>
                        <a:pt x="122" y="28"/>
                      </a:cubicBezTo>
                      <a:cubicBezTo>
                        <a:pt x="180" y="13"/>
                        <a:pt x="244" y="0"/>
                        <a:pt x="350" y="24"/>
                      </a:cubicBezTo>
                      <a:cubicBezTo>
                        <a:pt x="348" y="86"/>
                        <a:pt x="350" y="299"/>
                        <a:pt x="350" y="384"/>
                      </a:cubicBezTo>
                      <a:cubicBezTo>
                        <a:pt x="350" y="468"/>
                        <a:pt x="352" y="448"/>
                        <a:pt x="352" y="530"/>
                      </a:cubicBezTo>
                      <a:cubicBezTo>
                        <a:pt x="260" y="520"/>
                        <a:pt x="220" y="516"/>
                        <a:pt x="162" y="540"/>
                      </a:cubicBezTo>
                      <a:cubicBezTo>
                        <a:pt x="64" y="576"/>
                        <a:pt x="35" y="648"/>
                        <a:pt x="2" y="676"/>
                      </a:cubicBezTo>
                      <a:close/>
                    </a:path>
                  </a:pathLst>
                </a:custGeom>
                <a:solidFill>
                  <a:schemeClr val="tx1"/>
                </a:solidFill>
                <a:ln w="9525" cap="flat" cmpd="sng">
                  <a:solidFill>
                    <a:srgbClr val="5F5F5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sz="1600"/>
                </a:p>
              </p:txBody>
            </p:sp>
          </p:grpSp>
        </p:grpSp>
      </p:grpSp>
      <p:grpSp>
        <p:nvGrpSpPr>
          <p:cNvPr id="11272" name="Group 113"/>
          <p:cNvGrpSpPr>
            <a:grpSpLocks/>
          </p:cNvGrpSpPr>
          <p:nvPr/>
        </p:nvGrpSpPr>
        <p:grpSpPr bwMode="auto">
          <a:xfrm>
            <a:off x="4665348" y="3991886"/>
            <a:ext cx="2756633" cy="983283"/>
            <a:chOff x="3563" y="2882"/>
            <a:chExt cx="2725" cy="972"/>
          </a:xfrm>
        </p:grpSpPr>
        <p:sp>
          <p:nvSpPr>
            <p:cNvPr id="11294" name="Text Box 114"/>
            <p:cNvSpPr txBox="1">
              <a:spLocks noChangeArrowheads="1"/>
            </p:cNvSpPr>
            <p:nvPr/>
          </p:nvSpPr>
          <p:spPr bwMode="auto">
            <a:xfrm>
              <a:off x="4469" y="3016"/>
              <a:ext cx="1819"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dirty="0">
                  <a:latin typeface="Arial" pitchFamily="34" charset="0"/>
                </a:rPr>
                <a:t>Sistema de </a:t>
              </a:r>
              <a:r>
                <a:rPr lang="pt-BR" altLang="pt-BR" sz="1600" dirty="0">
                  <a:latin typeface="ZapfHumnst BT" pitchFamily="34" charset="0"/>
                </a:rPr>
                <a:t>Gerenciamento </a:t>
              </a:r>
              <a:r>
                <a:rPr lang="pt-BR" altLang="pt-BR" sz="1600" dirty="0">
                  <a:latin typeface="Arial" pitchFamily="34" charset="0"/>
                </a:rPr>
                <a:t>de Alunos</a:t>
              </a:r>
            </a:p>
          </p:txBody>
        </p:sp>
        <p:grpSp>
          <p:nvGrpSpPr>
            <p:cNvPr id="11295" name="Group 115"/>
            <p:cNvGrpSpPr>
              <a:grpSpLocks/>
            </p:cNvGrpSpPr>
            <p:nvPr/>
          </p:nvGrpSpPr>
          <p:grpSpPr bwMode="auto">
            <a:xfrm>
              <a:off x="3563" y="2882"/>
              <a:ext cx="790" cy="863"/>
              <a:chOff x="3627" y="2882"/>
              <a:chExt cx="790" cy="863"/>
            </a:xfrm>
          </p:grpSpPr>
          <p:sp>
            <p:nvSpPr>
              <p:cNvPr id="11296" name="Freeform 116"/>
              <p:cNvSpPr>
                <a:spLocks/>
              </p:cNvSpPr>
              <p:nvPr/>
            </p:nvSpPr>
            <p:spPr bwMode="auto">
              <a:xfrm rot="674990">
                <a:off x="3650" y="2906"/>
                <a:ext cx="767" cy="753"/>
              </a:xfrm>
              <a:custGeom>
                <a:avLst/>
                <a:gdLst>
                  <a:gd name="T0" fmla="*/ 499 w 430"/>
                  <a:gd name="T1" fmla="*/ 198 h 422"/>
                  <a:gd name="T2" fmla="*/ 844 w 430"/>
                  <a:gd name="T3" fmla="*/ 303 h 422"/>
                  <a:gd name="T4" fmla="*/ 865 w 430"/>
                  <a:gd name="T5" fmla="*/ 300 h 422"/>
                  <a:gd name="T6" fmla="*/ 890 w 430"/>
                  <a:gd name="T7" fmla="*/ 273 h 422"/>
                  <a:gd name="T8" fmla="*/ 901 w 430"/>
                  <a:gd name="T9" fmla="*/ 239 h 422"/>
                  <a:gd name="T10" fmla="*/ 897 w 430"/>
                  <a:gd name="T11" fmla="*/ 198 h 422"/>
                  <a:gd name="T12" fmla="*/ 888 w 430"/>
                  <a:gd name="T13" fmla="*/ 153 h 422"/>
                  <a:gd name="T14" fmla="*/ 876 w 430"/>
                  <a:gd name="T15" fmla="*/ 109 h 422"/>
                  <a:gd name="T16" fmla="*/ 897 w 430"/>
                  <a:gd name="T17" fmla="*/ 64 h 422"/>
                  <a:gd name="T18" fmla="*/ 917 w 430"/>
                  <a:gd name="T19" fmla="*/ 29 h 422"/>
                  <a:gd name="T20" fmla="*/ 935 w 430"/>
                  <a:gd name="T21" fmla="*/ 16 h 422"/>
                  <a:gd name="T22" fmla="*/ 979 w 430"/>
                  <a:gd name="T23" fmla="*/ 4 h 422"/>
                  <a:gd name="T24" fmla="*/ 1006 w 430"/>
                  <a:gd name="T25" fmla="*/ 0 h 422"/>
                  <a:gd name="T26" fmla="*/ 1051 w 430"/>
                  <a:gd name="T27" fmla="*/ 0 h 422"/>
                  <a:gd name="T28" fmla="*/ 1095 w 430"/>
                  <a:gd name="T29" fmla="*/ 9 h 422"/>
                  <a:gd name="T30" fmla="*/ 1126 w 430"/>
                  <a:gd name="T31" fmla="*/ 20 h 422"/>
                  <a:gd name="T32" fmla="*/ 1165 w 430"/>
                  <a:gd name="T33" fmla="*/ 45 h 422"/>
                  <a:gd name="T34" fmla="*/ 1190 w 430"/>
                  <a:gd name="T35" fmla="*/ 70 h 422"/>
                  <a:gd name="T36" fmla="*/ 1199 w 430"/>
                  <a:gd name="T37" fmla="*/ 96 h 422"/>
                  <a:gd name="T38" fmla="*/ 1206 w 430"/>
                  <a:gd name="T39" fmla="*/ 141 h 422"/>
                  <a:gd name="T40" fmla="*/ 1193 w 430"/>
                  <a:gd name="T41" fmla="*/ 178 h 422"/>
                  <a:gd name="T42" fmla="*/ 1184 w 430"/>
                  <a:gd name="T43" fmla="*/ 203 h 422"/>
                  <a:gd name="T44" fmla="*/ 1154 w 430"/>
                  <a:gd name="T45" fmla="*/ 239 h 422"/>
                  <a:gd name="T46" fmla="*/ 1126 w 430"/>
                  <a:gd name="T47" fmla="*/ 264 h 422"/>
                  <a:gd name="T48" fmla="*/ 1104 w 430"/>
                  <a:gd name="T49" fmla="*/ 287 h 422"/>
                  <a:gd name="T50" fmla="*/ 1104 w 430"/>
                  <a:gd name="T51" fmla="*/ 312 h 422"/>
                  <a:gd name="T52" fmla="*/ 1104 w 430"/>
                  <a:gd name="T53" fmla="*/ 344 h 422"/>
                  <a:gd name="T54" fmla="*/ 1126 w 430"/>
                  <a:gd name="T55" fmla="*/ 369 h 422"/>
                  <a:gd name="T56" fmla="*/ 1181 w 430"/>
                  <a:gd name="T57" fmla="*/ 391 h 422"/>
                  <a:gd name="T58" fmla="*/ 1288 w 430"/>
                  <a:gd name="T59" fmla="*/ 434 h 422"/>
                  <a:gd name="T60" fmla="*/ 1368 w 430"/>
                  <a:gd name="T61" fmla="*/ 468 h 422"/>
                  <a:gd name="T62" fmla="*/ 1085 w 430"/>
                  <a:gd name="T63" fmla="*/ 1344 h 422"/>
                  <a:gd name="T64" fmla="*/ 171 w 430"/>
                  <a:gd name="T65" fmla="*/ 1044 h 422"/>
                  <a:gd name="T66" fmla="*/ 216 w 430"/>
                  <a:gd name="T67" fmla="*/ 835 h 422"/>
                  <a:gd name="T68" fmla="*/ 228 w 430"/>
                  <a:gd name="T69" fmla="*/ 751 h 422"/>
                  <a:gd name="T70" fmla="*/ 227 w 430"/>
                  <a:gd name="T71" fmla="*/ 710 h 422"/>
                  <a:gd name="T72" fmla="*/ 194 w 430"/>
                  <a:gd name="T73" fmla="*/ 682 h 422"/>
                  <a:gd name="T74" fmla="*/ 159 w 430"/>
                  <a:gd name="T75" fmla="*/ 662 h 422"/>
                  <a:gd name="T76" fmla="*/ 111 w 430"/>
                  <a:gd name="T77" fmla="*/ 653 h 422"/>
                  <a:gd name="T78" fmla="*/ 61 w 430"/>
                  <a:gd name="T79" fmla="*/ 637 h 422"/>
                  <a:gd name="T80" fmla="*/ 25 w 430"/>
                  <a:gd name="T81" fmla="*/ 617 h 422"/>
                  <a:gd name="T82" fmla="*/ 7 w 430"/>
                  <a:gd name="T83" fmla="*/ 585 h 422"/>
                  <a:gd name="T84" fmla="*/ 0 w 430"/>
                  <a:gd name="T85" fmla="*/ 523 h 422"/>
                  <a:gd name="T86" fmla="*/ 16 w 430"/>
                  <a:gd name="T87" fmla="*/ 468 h 422"/>
                  <a:gd name="T88" fmla="*/ 36 w 430"/>
                  <a:gd name="T89" fmla="*/ 423 h 422"/>
                  <a:gd name="T90" fmla="*/ 61 w 430"/>
                  <a:gd name="T91" fmla="*/ 389 h 422"/>
                  <a:gd name="T92" fmla="*/ 96 w 430"/>
                  <a:gd name="T93" fmla="*/ 362 h 422"/>
                  <a:gd name="T94" fmla="*/ 159 w 430"/>
                  <a:gd name="T95" fmla="*/ 362 h 422"/>
                  <a:gd name="T96" fmla="*/ 200 w 430"/>
                  <a:gd name="T97" fmla="*/ 373 h 422"/>
                  <a:gd name="T98" fmla="*/ 235 w 430"/>
                  <a:gd name="T99" fmla="*/ 401 h 422"/>
                  <a:gd name="T100" fmla="*/ 271 w 430"/>
                  <a:gd name="T101" fmla="*/ 451 h 422"/>
                  <a:gd name="T102" fmla="*/ 305 w 430"/>
                  <a:gd name="T103" fmla="*/ 480 h 422"/>
                  <a:gd name="T104" fmla="*/ 325 w 430"/>
                  <a:gd name="T105" fmla="*/ 496 h 422"/>
                  <a:gd name="T106" fmla="*/ 360 w 430"/>
                  <a:gd name="T107" fmla="*/ 496 h 422"/>
                  <a:gd name="T108" fmla="*/ 394 w 430"/>
                  <a:gd name="T109" fmla="*/ 480 h 422"/>
                  <a:gd name="T110" fmla="*/ 419 w 430"/>
                  <a:gd name="T111" fmla="*/ 459 h 422"/>
                  <a:gd name="T112" fmla="*/ 499 w 430"/>
                  <a:gd name="T113" fmla="*/ 198 h 42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30" h="422">
                    <a:moveTo>
                      <a:pt x="157" y="62"/>
                    </a:moveTo>
                    <a:lnTo>
                      <a:pt x="265" y="95"/>
                    </a:lnTo>
                    <a:lnTo>
                      <a:pt x="272" y="94"/>
                    </a:lnTo>
                    <a:lnTo>
                      <a:pt x="280" y="86"/>
                    </a:lnTo>
                    <a:lnTo>
                      <a:pt x="283" y="75"/>
                    </a:lnTo>
                    <a:lnTo>
                      <a:pt x="282" y="62"/>
                    </a:lnTo>
                    <a:lnTo>
                      <a:pt x="279" y="48"/>
                    </a:lnTo>
                    <a:lnTo>
                      <a:pt x="275" y="34"/>
                    </a:lnTo>
                    <a:lnTo>
                      <a:pt x="282" y="20"/>
                    </a:lnTo>
                    <a:lnTo>
                      <a:pt x="288" y="9"/>
                    </a:lnTo>
                    <a:lnTo>
                      <a:pt x="294" y="5"/>
                    </a:lnTo>
                    <a:lnTo>
                      <a:pt x="308" y="1"/>
                    </a:lnTo>
                    <a:lnTo>
                      <a:pt x="316" y="0"/>
                    </a:lnTo>
                    <a:lnTo>
                      <a:pt x="330" y="0"/>
                    </a:lnTo>
                    <a:lnTo>
                      <a:pt x="344" y="3"/>
                    </a:lnTo>
                    <a:lnTo>
                      <a:pt x="354" y="6"/>
                    </a:lnTo>
                    <a:lnTo>
                      <a:pt x="366" y="14"/>
                    </a:lnTo>
                    <a:lnTo>
                      <a:pt x="374" y="22"/>
                    </a:lnTo>
                    <a:lnTo>
                      <a:pt x="377" y="30"/>
                    </a:lnTo>
                    <a:lnTo>
                      <a:pt x="379" y="44"/>
                    </a:lnTo>
                    <a:lnTo>
                      <a:pt x="375" y="56"/>
                    </a:lnTo>
                    <a:lnTo>
                      <a:pt x="372" y="64"/>
                    </a:lnTo>
                    <a:lnTo>
                      <a:pt x="363" y="75"/>
                    </a:lnTo>
                    <a:lnTo>
                      <a:pt x="354" y="83"/>
                    </a:lnTo>
                    <a:lnTo>
                      <a:pt x="347" y="90"/>
                    </a:lnTo>
                    <a:lnTo>
                      <a:pt x="347" y="98"/>
                    </a:lnTo>
                    <a:lnTo>
                      <a:pt x="347" y="108"/>
                    </a:lnTo>
                    <a:lnTo>
                      <a:pt x="354" y="116"/>
                    </a:lnTo>
                    <a:lnTo>
                      <a:pt x="371" y="123"/>
                    </a:lnTo>
                    <a:lnTo>
                      <a:pt x="405" y="136"/>
                    </a:lnTo>
                    <a:lnTo>
                      <a:pt x="430" y="147"/>
                    </a:lnTo>
                    <a:lnTo>
                      <a:pt x="341" y="422"/>
                    </a:lnTo>
                    <a:lnTo>
                      <a:pt x="54" y="328"/>
                    </a:lnTo>
                    <a:lnTo>
                      <a:pt x="68" y="262"/>
                    </a:lnTo>
                    <a:lnTo>
                      <a:pt x="72" y="236"/>
                    </a:lnTo>
                    <a:lnTo>
                      <a:pt x="71" y="223"/>
                    </a:lnTo>
                    <a:lnTo>
                      <a:pt x="61" y="214"/>
                    </a:lnTo>
                    <a:lnTo>
                      <a:pt x="50" y="208"/>
                    </a:lnTo>
                    <a:lnTo>
                      <a:pt x="35" y="205"/>
                    </a:lnTo>
                    <a:lnTo>
                      <a:pt x="19" y="200"/>
                    </a:lnTo>
                    <a:lnTo>
                      <a:pt x="8" y="194"/>
                    </a:lnTo>
                    <a:lnTo>
                      <a:pt x="2" y="184"/>
                    </a:lnTo>
                    <a:lnTo>
                      <a:pt x="0" y="164"/>
                    </a:lnTo>
                    <a:lnTo>
                      <a:pt x="5" y="147"/>
                    </a:lnTo>
                    <a:lnTo>
                      <a:pt x="11" y="133"/>
                    </a:lnTo>
                    <a:lnTo>
                      <a:pt x="19" y="122"/>
                    </a:lnTo>
                    <a:lnTo>
                      <a:pt x="30" y="114"/>
                    </a:lnTo>
                    <a:lnTo>
                      <a:pt x="50" y="114"/>
                    </a:lnTo>
                    <a:lnTo>
                      <a:pt x="63" y="117"/>
                    </a:lnTo>
                    <a:lnTo>
                      <a:pt x="74" y="126"/>
                    </a:lnTo>
                    <a:lnTo>
                      <a:pt x="85" y="142"/>
                    </a:lnTo>
                    <a:lnTo>
                      <a:pt x="96" y="151"/>
                    </a:lnTo>
                    <a:lnTo>
                      <a:pt x="102" y="156"/>
                    </a:lnTo>
                    <a:lnTo>
                      <a:pt x="113" y="156"/>
                    </a:lnTo>
                    <a:lnTo>
                      <a:pt x="124" y="151"/>
                    </a:lnTo>
                    <a:lnTo>
                      <a:pt x="132" y="144"/>
                    </a:lnTo>
                    <a:lnTo>
                      <a:pt x="157" y="62"/>
                    </a:lnTo>
                    <a:close/>
                  </a:path>
                </a:pathLst>
              </a:custGeom>
              <a:solidFill>
                <a:schemeClr val="bg2"/>
              </a:solidFill>
              <a:ln w="9525">
                <a:solidFill>
                  <a:schemeClr val="hlink"/>
                </a:solidFill>
                <a:round/>
                <a:headEnd/>
                <a:tailEnd/>
              </a:ln>
            </p:spPr>
            <p:txBody>
              <a:bodyPr/>
              <a:lstStyle/>
              <a:p>
                <a:endParaRPr lang="pt-BR" sz="1600"/>
              </a:p>
            </p:txBody>
          </p:sp>
          <p:sp>
            <p:nvSpPr>
              <p:cNvPr id="11297" name="Freeform 117"/>
              <p:cNvSpPr>
                <a:spLocks/>
              </p:cNvSpPr>
              <p:nvPr/>
            </p:nvSpPr>
            <p:spPr bwMode="auto">
              <a:xfrm rot="674990">
                <a:off x="3627" y="2882"/>
                <a:ext cx="767" cy="753"/>
              </a:xfrm>
              <a:custGeom>
                <a:avLst/>
                <a:gdLst>
                  <a:gd name="T0" fmla="*/ 499 w 430"/>
                  <a:gd name="T1" fmla="*/ 198 h 422"/>
                  <a:gd name="T2" fmla="*/ 844 w 430"/>
                  <a:gd name="T3" fmla="*/ 303 h 422"/>
                  <a:gd name="T4" fmla="*/ 865 w 430"/>
                  <a:gd name="T5" fmla="*/ 300 h 422"/>
                  <a:gd name="T6" fmla="*/ 890 w 430"/>
                  <a:gd name="T7" fmla="*/ 273 h 422"/>
                  <a:gd name="T8" fmla="*/ 901 w 430"/>
                  <a:gd name="T9" fmla="*/ 239 h 422"/>
                  <a:gd name="T10" fmla="*/ 897 w 430"/>
                  <a:gd name="T11" fmla="*/ 198 h 422"/>
                  <a:gd name="T12" fmla="*/ 888 w 430"/>
                  <a:gd name="T13" fmla="*/ 153 h 422"/>
                  <a:gd name="T14" fmla="*/ 876 w 430"/>
                  <a:gd name="T15" fmla="*/ 109 h 422"/>
                  <a:gd name="T16" fmla="*/ 897 w 430"/>
                  <a:gd name="T17" fmla="*/ 64 h 422"/>
                  <a:gd name="T18" fmla="*/ 917 w 430"/>
                  <a:gd name="T19" fmla="*/ 29 h 422"/>
                  <a:gd name="T20" fmla="*/ 935 w 430"/>
                  <a:gd name="T21" fmla="*/ 16 h 422"/>
                  <a:gd name="T22" fmla="*/ 979 w 430"/>
                  <a:gd name="T23" fmla="*/ 4 h 422"/>
                  <a:gd name="T24" fmla="*/ 1006 w 430"/>
                  <a:gd name="T25" fmla="*/ 0 h 422"/>
                  <a:gd name="T26" fmla="*/ 1051 w 430"/>
                  <a:gd name="T27" fmla="*/ 0 h 422"/>
                  <a:gd name="T28" fmla="*/ 1095 w 430"/>
                  <a:gd name="T29" fmla="*/ 9 h 422"/>
                  <a:gd name="T30" fmla="*/ 1126 w 430"/>
                  <a:gd name="T31" fmla="*/ 20 h 422"/>
                  <a:gd name="T32" fmla="*/ 1165 w 430"/>
                  <a:gd name="T33" fmla="*/ 45 h 422"/>
                  <a:gd name="T34" fmla="*/ 1190 w 430"/>
                  <a:gd name="T35" fmla="*/ 70 h 422"/>
                  <a:gd name="T36" fmla="*/ 1199 w 430"/>
                  <a:gd name="T37" fmla="*/ 96 h 422"/>
                  <a:gd name="T38" fmla="*/ 1206 w 430"/>
                  <a:gd name="T39" fmla="*/ 141 h 422"/>
                  <a:gd name="T40" fmla="*/ 1193 w 430"/>
                  <a:gd name="T41" fmla="*/ 178 h 422"/>
                  <a:gd name="T42" fmla="*/ 1184 w 430"/>
                  <a:gd name="T43" fmla="*/ 203 h 422"/>
                  <a:gd name="T44" fmla="*/ 1154 w 430"/>
                  <a:gd name="T45" fmla="*/ 239 h 422"/>
                  <a:gd name="T46" fmla="*/ 1126 w 430"/>
                  <a:gd name="T47" fmla="*/ 264 h 422"/>
                  <a:gd name="T48" fmla="*/ 1104 w 430"/>
                  <a:gd name="T49" fmla="*/ 287 h 422"/>
                  <a:gd name="T50" fmla="*/ 1104 w 430"/>
                  <a:gd name="T51" fmla="*/ 312 h 422"/>
                  <a:gd name="T52" fmla="*/ 1104 w 430"/>
                  <a:gd name="T53" fmla="*/ 344 h 422"/>
                  <a:gd name="T54" fmla="*/ 1126 w 430"/>
                  <a:gd name="T55" fmla="*/ 369 h 422"/>
                  <a:gd name="T56" fmla="*/ 1181 w 430"/>
                  <a:gd name="T57" fmla="*/ 391 h 422"/>
                  <a:gd name="T58" fmla="*/ 1288 w 430"/>
                  <a:gd name="T59" fmla="*/ 434 h 422"/>
                  <a:gd name="T60" fmla="*/ 1368 w 430"/>
                  <a:gd name="T61" fmla="*/ 468 h 422"/>
                  <a:gd name="T62" fmla="*/ 1085 w 430"/>
                  <a:gd name="T63" fmla="*/ 1344 h 422"/>
                  <a:gd name="T64" fmla="*/ 171 w 430"/>
                  <a:gd name="T65" fmla="*/ 1044 h 422"/>
                  <a:gd name="T66" fmla="*/ 216 w 430"/>
                  <a:gd name="T67" fmla="*/ 835 h 422"/>
                  <a:gd name="T68" fmla="*/ 228 w 430"/>
                  <a:gd name="T69" fmla="*/ 751 h 422"/>
                  <a:gd name="T70" fmla="*/ 227 w 430"/>
                  <a:gd name="T71" fmla="*/ 710 h 422"/>
                  <a:gd name="T72" fmla="*/ 194 w 430"/>
                  <a:gd name="T73" fmla="*/ 682 h 422"/>
                  <a:gd name="T74" fmla="*/ 159 w 430"/>
                  <a:gd name="T75" fmla="*/ 662 h 422"/>
                  <a:gd name="T76" fmla="*/ 111 w 430"/>
                  <a:gd name="T77" fmla="*/ 653 h 422"/>
                  <a:gd name="T78" fmla="*/ 61 w 430"/>
                  <a:gd name="T79" fmla="*/ 637 h 422"/>
                  <a:gd name="T80" fmla="*/ 25 w 430"/>
                  <a:gd name="T81" fmla="*/ 617 h 422"/>
                  <a:gd name="T82" fmla="*/ 7 w 430"/>
                  <a:gd name="T83" fmla="*/ 585 h 422"/>
                  <a:gd name="T84" fmla="*/ 0 w 430"/>
                  <a:gd name="T85" fmla="*/ 523 h 422"/>
                  <a:gd name="T86" fmla="*/ 16 w 430"/>
                  <a:gd name="T87" fmla="*/ 468 h 422"/>
                  <a:gd name="T88" fmla="*/ 36 w 430"/>
                  <a:gd name="T89" fmla="*/ 423 h 422"/>
                  <a:gd name="T90" fmla="*/ 61 w 430"/>
                  <a:gd name="T91" fmla="*/ 389 h 422"/>
                  <a:gd name="T92" fmla="*/ 96 w 430"/>
                  <a:gd name="T93" fmla="*/ 362 h 422"/>
                  <a:gd name="T94" fmla="*/ 159 w 430"/>
                  <a:gd name="T95" fmla="*/ 362 h 422"/>
                  <a:gd name="T96" fmla="*/ 200 w 430"/>
                  <a:gd name="T97" fmla="*/ 373 h 422"/>
                  <a:gd name="T98" fmla="*/ 235 w 430"/>
                  <a:gd name="T99" fmla="*/ 401 h 422"/>
                  <a:gd name="T100" fmla="*/ 271 w 430"/>
                  <a:gd name="T101" fmla="*/ 451 h 422"/>
                  <a:gd name="T102" fmla="*/ 305 w 430"/>
                  <a:gd name="T103" fmla="*/ 480 h 422"/>
                  <a:gd name="T104" fmla="*/ 325 w 430"/>
                  <a:gd name="T105" fmla="*/ 496 h 422"/>
                  <a:gd name="T106" fmla="*/ 360 w 430"/>
                  <a:gd name="T107" fmla="*/ 496 h 422"/>
                  <a:gd name="T108" fmla="*/ 394 w 430"/>
                  <a:gd name="T109" fmla="*/ 480 h 422"/>
                  <a:gd name="T110" fmla="*/ 419 w 430"/>
                  <a:gd name="T111" fmla="*/ 459 h 422"/>
                  <a:gd name="T112" fmla="*/ 499 w 430"/>
                  <a:gd name="T113" fmla="*/ 198 h 42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30" h="422">
                    <a:moveTo>
                      <a:pt x="157" y="62"/>
                    </a:moveTo>
                    <a:lnTo>
                      <a:pt x="265" y="95"/>
                    </a:lnTo>
                    <a:lnTo>
                      <a:pt x="272" y="94"/>
                    </a:lnTo>
                    <a:lnTo>
                      <a:pt x="280" y="86"/>
                    </a:lnTo>
                    <a:lnTo>
                      <a:pt x="283" y="75"/>
                    </a:lnTo>
                    <a:lnTo>
                      <a:pt x="282" y="62"/>
                    </a:lnTo>
                    <a:lnTo>
                      <a:pt x="279" y="48"/>
                    </a:lnTo>
                    <a:lnTo>
                      <a:pt x="275" y="34"/>
                    </a:lnTo>
                    <a:lnTo>
                      <a:pt x="282" y="20"/>
                    </a:lnTo>
                    <a:lnTo>
                      <a:pt x="288" y="9"/>
                    </a:lnTo>
                    <a:lnTo>
                      <a:pt x="294" y="5"/>
                    </a:lnTo>
                    <a:lnTo>
                      <a:pt x="308" y="1"/>
                    </a:lnTo>
                    <a:lnTo>
                      <a:pt x="316" y="0"/>
                    </a:lnTo>
                    <a:lnTo>
                      <a:pt x="330" y="0"/>
                    </a:lnTo>
                    <a:lnTo>
                      <a:pt x="344" y="3"/>
                    </a:lnTo>
                    <a:lnTo>
                      <a:pt x="354" y="6"/>
                    </a:lnTo>
                    <a:lnTo>
                      <a:pt x="366" y="14"/>
                    </a:lnTo>
                    <a:lnTo>
                      <a:pt x="374" y="22"/>
                    </a:lnTo>
                    <a:lnTo>
                      <a:pt x="377" y="30"/>
                    </a:lnTo>
                    <a:lnTo>
                      <a:pt x="379" y="44"/>
                    </a:lnTo>
                    <a:lnTo>
                      <a:pt x="375" y="56"/>
                    </a:lnTo>
                    <a:lnTo>
                      <a:pt x="372" y="64"/>
                    </a:lnTo>
                    <a:lnTo>
                      <a:pt x="363" y="75"/>
                    </a:lnTo>
                    <a:lnTo>
                      <a:pt x="354" y="83"/>
                    </a:lnTo>
                    <a:lnTo>
                      <a:pt x="347" y="90"/>
                    </a:lnTo>
                    <a:lnTo>
                      <a:pt x="347" y="98"/>
                    </a:lnTo>
                    <a:lnTo>
                      <a:pt x="347" y="108"/>
                    </a:lnTo>
                    <a:lnTo>
                      <a:pt x="354" y="116"/>
                    </a:lnTo>
                    <a:lnTo>
                      <a:pt x="371" y="123"/>
                    </a:lnTo>
                    <a:lnTo>
                      <a:pt x="405" y="136"/>
                    </a:lnTo>
                    <a:lnTo>
                      <a:pt x="430" y="147"/>
                    </a:lnTo>
                    <a:lnTo>
                      <a:pt x="341" y="422"/>
                    </a:lnTo>
                    <a:lnTo>
                      <a:pt x="54" y="328"/>
                    </a:lnTo>
                    <a:lnTo>
                      <a:pt x="68" y="262"/>
                    </a:lnTo>
                    <a:lnTo>
                      <a:pt x="72" y="236"/>
                    </a:lnTo>
                    <a:lnTo>
                      <a:pt x="71" y="223"/>
                    </a:lnTo>
                    <a:lnTo>
                      <a:pt x="61" y="214"/>
                    </a:lnTo>
                    <a:lnTo>
                      <a:pt x="50" y="208"/>
                    </a:lnTo>
                    <a:lnTo>
                      <a:pt x="35" y="205"/>
                    </a:lnTo>
                    <a:lnTo>
                      <a:pt x="19" y="200"/>
                    </a:lnTo>
                    <a:lnTo>
                      <a:pt x="8" y="194"/>
                    </a:lnTo>
                    <a:lnTo>
                      <a:pt x="2" y="184"/>
                    </a:lnTo>
                    <a:lnTo>
                      <a:pt x="0" y="164"/>
                    </a:lnTo>
                    <a:lnTo>
                      <a:pt x="5" y="147"/>
                    </a:lnTo>
                    <a:lnTo>
                      <a:pt x="11" y="133"/>
                    </a:lnTo>
                    <a:lnTo>
                      <a:pt x="19" y="122"/>
                    </a:lnTo>
                    <a:lnTo>
                      <a:pt x="30" y="114"/>
                    </a:lnTo>
                    <a:lnTo>
                      <a:pt x="50" y="114"/>
                    </a:lnTo>
                    <a:lnTo>
                      <a:pt x="63" y="117"/>
                    </a:lnTo>
                    <a:lnTo>
                      <a:pt x="74" y="126"/>
                    </a:lnTo>
                    <a:lnTo>
                      <a:pt x="85" y="142"/>
                    </a:lnTo>
                    <a:lnTo>
                      <a:pt x="96" y="151"/>
                    </a:lnTo>
                    <a:lnTo>
                      <a:pt x="102" y="156"/>
                    </a:lnTo>
                    <a:lnTo>
                      <a:pt x="113" y="156"/>
                    </a:lnTo>
                    <a:lnTo>
                      <a:pt x="124" y="151"/>
                    </a:lnTo>
                    <a:lnTo>
                      <a:pt x="132" y="144"/>
                    </a:lnTo>
                    <a:lnTo>
                      <a:pt x="157" y="62"/>
                    </a:lnTo>
                    <a:close/>
                  </a:path>
                </a:pathLst>
              </a:custGeom>
              <a:solidFill>
                <a:schemeClr val="tx1"/>
              </a:solidFill>
              <a:ln w="9525">
                <a:solidFill>
                  <a:schemeClr val="hlink"/>
                </a:solidFill>
                <a:round/>
                <a:headEnd/>
                <a:tailEnd/>
              </a:ln>
            </p:spPr>
            <p:txBody>
              <a:bodyPr/>
              <a:lstStyle/>
              <a:p>
                <a:endParaRPr lang="pt-BR" sz="1600"/>
              </a:p>
            </p:txBody>
          </p:sp>
          <p:pic>
            <p:nvPicPr>
              <p:cNvPr id="11298" name="Picture 1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2" y="3147"/>
                <a:ext cx="379"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89" name="CaixaDeTexto 88"/>
          <p:cNvSpPr txBox="1"/>
          <p:nvPr/>
        </p:nvSpPr>
        <p:spPr>
          <a:xfrm>
            <a:off x="1006986" y="5346720"/>
            <a:ext cx="7993490" cy="984885"/>
          </a:xfrm>
          <a:prstGeom prst="rect">
            <a:avLst/>
          </a:prstGeom>
          <a:noFill/>
        </p:spPr>
        <p:txBody>
          <a:bodyPr wrap="square" rtlCol="0">
            <a:spAutoFit/>
          </a:bodyPr>
          <a:lstStyle>
            <a:defPPr>
              <a:defRPr lang="en-US"/>
            </a:defPPr>
            <a:lvl1pPr>
              <a:spcAft>
                <a:spcPts val="600"/>
              </a:spcAft>
              <a:defRPr sz="1200" b="0" u="sng"/>
            </a:lvl1pPr>
          </a:lstStyle>
          <a:p>
            <a:r>
              <a:rPr lang="pt-BR" dirty="0"/>
              <a:t>Observação:</a:t>
            </a:r>
          </a:p>
          <a:p>
            <a:r>
              <a:rPr lang="pt-BR" u="none" dirty="0"/>
              <a:t>Esta representação foi criada por motivos didáticos e não obedece a nenhuma notação padrão.</a:t>
            </a:r>
          </a:p>
          <a:p>
            <a:r>
              <a:rPr lang="pt-BR" u="none" dirty="0"/>
              <a:t>Em UML os módulos são representados utilizando </a:t>
            </a:r>
            <a:r>
              <a:rPr lang="pt-BR" b="1" u="none" dirty="0"/>
              <a:t>diagramas de pacotes e de componentes</a:t>
            </a:r>
            <a:r>
              <a:rPr lang="pt-BR" u="none" dirty="0"/>
              <a:t>; os quais veremos mais tarde.</a:t>
            </a:r>
          </a:p>
        </p:txBody>
      </p:sp>
      <p:grpSp>
        <p:nvGrpSpPr>
          <p:cNvPr id="90" name="Grupo 89"/>
          <p:cNvGrpSpPr>
            <a:grpSpLocks noChangeAspect="1"/>
          </p:cNvGrpSpPr>
          <p:nvPr/>
        </p:nvGrpSpPr>
        <p:grpSpPr>
          <a:xfrm>
            <a:off x="184287" y="6197707"/>
            <a:ext cx="736056" cy="561135"/>
            <a:chOff x="552443" y="5322274"/>
            <a:chExt cx="1509712" cy="1150937"/>
          </a:xfrm>
        </p:grpSpPr>
        <p:grpSp>
          <p:nvGrpSpPr>
            <p:cNvPr id="91" name="Group 1197"/>
            <p:cNvGrpSpPr>
              <a:grpSpLocks/>
            </p:cNvGrpSpPr>
            <p:nvPr/>
          </p:nvGrpSpPr>
          <p:grpSpPr bwMode="auto">
            <a:xfrm>
              <a:off x="552443" y="5322274"/>
              <a:ext cx="1509712" cy="1033462"/>
              <a:chOff x="805" y="840"/>
              <a:chExt cx="4103" cy="2806"/>
            </a:xfrm>
          </p:grpSpPr>
          <p:grpSp>
            <p:nvGrpSpPr>
              <p:cNvPr id="93" name="Group 1198"/>
              <p:cNvGrpSpPr>
                <a:grpSpLocks/>
              </p:cNvGrpSpPr>
              <p:nvPr/>
            </p:nvGrpSpPr>
            <p:grpSpPr bwMode="auto">
              <a:xfrm>
                <a:off x="814" y="1788"/>
                <a:ext cx="978" cy="1858"/>
                <a:chOff x="814" y="1788"/>
                <a:chExt cx="978" cy="1858"/>
              </a:xfrm>
            </p:grpSpPr>
            <p:sp>
              <p:nvSpPr>
                <p:cNvPr id="109" name="Rectangle 1199"/>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10" name="Freeform 1200"/>
                <p:cNvSpPr>
                  <a:spLocks/>
                </p:cNvSpPr>
                <p:nvPr/>
              </p:nvSpPr>
              <p:spPr bwMode="auto">
                <a:xfrm>
                  <a:off x="1678" y="1789"/>
                  <a:ext cx="114" cy="1856"/>
                </a:xfrm>
                <a:custGeom>
                  <a:avLst/>
                  <a:gdLst>
                    <a:gd name="T0" fmla="*/ 241 w 54"/>
                    <a:gd name="T1" fmla="*/ 0 h 1863"/>
                    <a:gd name="T2" fmla="*/ 4 w 54"/>
                    <a:gd name="T3" fmla="*/ 133 h 1863"/>
                    <a:gd name="T4" fmla="*/ 0 w 54"/>
                    <a:gd name="T5" fmla="*/ 1849 h 1863"/>
                    <a:gd name="T6" fmla="*/ 241 w 54"/>
                    <a:gd name="T7" fmla="*/ 1698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11" name="Freeform 1201"/>
                <p:cNvSpPr>
                  <a:spLocks/>
                </p:cNvSpPr>
                <p:nvPr/>
              </p:nvSpPr>
              <p:spPr bwMode="auto">
                <a:xfrm>
                  <a:off x="814" y="1788"/>
                  <a:ext cx="978" cy="132"/>
                </a:xfrm>
                <a:custGeom>
                  <a:avLst/>
                  <a:gdLst>
                    <a:gd name="T0" fmla="*/ 0 w 977"/>
                    <a:gd name="T1" fmla="*/ 131 h 132"/>
                    <a:gd name="T2" fmla="*/ 186 w 977"/>
                    <a:gd name="T3" fmla="*/ 2 h 132"/>
                    <a:gd name="T4" fmla="*/ 979 w 977"/>
                    <a:gd name="T5" fmla="*/ 0 h 132"/>
                    <a:gd name="T6" fmla="*/ 866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94" name="Group 1202"/>
              <p:cNvGrpSpPr>
                <a:grpSpLocks/>
              </p:cNvGrpSpPr>
              <p:nvPr/>
            </p:nvGrpSpPr>
            <p:grpSpPr bwMode="auto">
              <a:xfrm>
                <a:off x="3925" y="1788"/>
                <a:ext cx="979" cy="1858"/>
                <a:chOff x="3925" y="1788"/>
                <a:chExt cx="979" cy="1858"/>
              </a:xfrm>
            </p:grpSpPr>
            <p:sp>
              <p:nvSpPr>
                <p:cNvPr id="106" name="Rectangle 1203"/>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07" name="Freeform 1204"/>
                <p:cNvSpPr>
                  <a:spLocks/>
                </p:cNvSpPr>
                <p:nvPr/>
              </p:nvSpPr>
              <p:spPr bwMode="auto">
                <a:xfrm flipH="1">
                  <a:off x="3925" y="1788"/>
                  <a:ext cx="979" cy="132"/>
                </a:xfrm>
                <a:custGeom>
                  <a:avLst/>
                  <a:gdLst>
                    <a:gd name="T0" fmla="*/ 0 w 977"/>
                    <a:gd name="T1" fmla="*/ 131 h 132"/>
                    <a:gd name="T2" fmla="*/ 186 w 977"/>
                    <a:gd name="T3" fmla="*/ 2 h 132"/>
                    <a:gd name="T4" fmla="*/ 981 w 977"/>
                    <a:gd name="T5" fmla="*/ 0 h 132"/>
                    <a:gd name="T6" fmla="*/ 868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08" name="Freeform 1205"/>
                <p:cNvSpPr>
                  <a:spLocks/>
                </p:cNvSpPr>
                <p:nvPr/>
              </p:nvSpPr>
              <p:spPr bwMode="auto">
                <a:xfrm flipH="1">
                  <a:off x="3926" y="1788"/>
                  <a:ext cx="114" cy="1857"/>
                </a:xfrm>
                <a:custGeom>
                  <a:avLst/>
                  <a:gdLst>
                    <a:gd name="T0" fmla="*/ 241 w 54"/>
                    <a:gd name="T1" fmla="*/ 0 h 1863"/>
                    <a:gd name="T2" fmla="*/ 4 w 54"/>
                    <a:gd name="T3" fmla="*/ 135 h 1863"/>
                    <a:gd name="T4" fmla="*/ 0 w 54"/>
                    <a:gd name="T5" fmla="*/ 1851 h 1863"/>
                    <a:gd name="T6" fmla="*/ 241 w 54"/>
                    <a:gd name="T7" fmla="*/ 1699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95" name="Group 1206"/>
              <p:cNvGrpSpPr>
                <a:grpSpLocks/>
              </p:cNvGrpSpPr>
              <p:nvPr/>
            </p:nvGrpSpPr>
            <p:grpSpPr bwMode="auto">
              <a:xfrm>
                <a:off x="805" y="840"/>
                <a:ext cx="4103" cy="838"/>
                <a:chOff x="805" y="840"/>
                <a:chExt cx="4103" cy="838"/>
              </a:xfrm>
            </p:grpSpPr>
            <p:sp>
              <p:nvSpPr>
                <p:cNvPr id="104" name="Rectangle 1207"/>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05" name="Freeform 1208"/>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96" name="Group 1209"/>
              <p:cNvGrpSpPr>
                <a:grpSpLocks/>
              </p:cNvGrpSpPr>
              <p:nvPr/>
            </p:nvGrpSpPr>
            <p:grpSpPr bwMode="auto">
              <a:xfrm>
                <a:off x="1899" y="1792"/>
                <a:ext cx="906" cy="1850"/>
                <a:chOff x="1910" y="1792"/>
                <a:chExt cx="906" cy="1850"/>
              </a:xfrm>
            </p:grpSpPr>
            <p:sp>
              <p:nvSpPr>
                <p:cNvPr id="101" name="Rectangle 1210"/>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02" name="Freeform 1211"/>
                <p:cNvSpPr>
                  <a:spLocks/>
                </p:cNvSpPr>
                <p:nvPr/>
              </p:nvSpPr>
              <p:spPr bwMode="auto">
                <a:xfrm>
                  <a:off x="1910"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03" name="Freeform 1212"/>
                <p:cNvSpPr>
                  <a:spLocks/>
                </p:cNvSpPr>
                <p:nvPr/>
              </p:nvSpPr>
              <p:spPr bwMode="auto">
                <a:xfrm>
                  <a:off x="2774" y="1792"/>
                  <a:ext cx="42" cy="1849"/>
                </a:xfrm>
                <a:custGeom>
                  <a:avLst/>
                  <a:gdLst>
                    <a:gd name="T0" fmla="*/ 33 w 54"/>
                    <a:gd name="T1" fmla="*/ 0 h 1863"/>
                    <a:gd name="T2" fmla="*/ 1 w 54"/>
                    <a:gd name="T3" fmla="*/ 133 h 1863"/>
                    <a:gd name="T4" fmla="*/ 0 w 54"/>
                    <a:gd name="T5" fmla="*/ 1835 h 1863"/>
                    <a:gd name="T6" fmla="*/ 33 w 54"/>
                    <a:gd name="T7" fmla="*/ 1684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97" name="Group 1213"/>
              <p:cNvGrpSpPr>
                <a:grpSpLocks/>
              </p:cNvGrpSpPr>
              <p:nvPr/>
            </p:nvGrpSpPr>
            <p:grpSpPr bwMode="auto">
              <a:xfrm>
                <a:off x="2912" y="1792"/>
                <a:ext cx="906" cy="1854"/>
                <a:chOff x="2966" y="1792"/>
                <a:chExt cx="906" cy="1854"/>
              </a:xfrm>
            </p:grpSpPr>
            <p:sp>
              <p:nvSpPr>
                <p:cNvPr id="98" name="Rectangle 1214"/>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99" name="Freeform 1215"/>
                <p:cNvSpPr>
                  <a:spLocks/>
                </p:cNvSpPr>
                <p:nvPr/>
              </p:nvSpPr>
              <p:spPr bwMode="auto">
                <a:xfrm flipH="1">
                  <a:off x="2966"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00" name="Freeform 1216"/>
                <p:cNvSpPr>
                  <a:spLocks/>
                </p:cNvSpPr>
                <p:nvPr/>
              </p:nvSpPr>
              <p:spPr bwMode="auto">
                <a:xfrm flipH="1">
                  <a:off x="2966" y="1792"/>
                  <a:ext cx="42" cy="1853"/>
                </a:xfrm>
                <a:custGeom>
                  <a:avLst/>
                  <a:gdLst>
                    <a:gd name="T0" fmla="*/ 33 w 54"/>
                    <a:gd name="T1" fmla="*/ 0 h 1863"/>
                    <a:gd name="T2" fmla="*/ 1 w 54"/>
                    <a:gd name="T3" fmla="*/ 133 h 1863"/>
                    <a:gd name="T4" fmla="*/ 0 w 54"/>
                    <a:gd name="T5" fmla="*/ 1843 h 1863"/>
                    <a:gd name="T6" fmla="*/ 33 w 54"/>
                    <a:gd name="T7" fmla="*/ 1692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sp>
          <p:nvSpPr>
            <p:cNvPr id="92" name="Rectangle 1217"/>
            <p:cNvSpPr>
              <a:spLocks noChangeArrowheads="1"/>
            </p:cNvSpPr>
            <p:nvPr/>
          </p:nvSpPr>
          <p:spPr bwMode="auto">
            <a:xfrm>
              <a:off x="1237238" y="5596911"/>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up)">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pt-BR" altLang="pt-BR" smtClean="0"/>
              <a:t>Hierarquia</a:t>
            </a:r>
          </a:p>
        </p:txBody>
      </p:sp>
      <p:grpSp>
        <p:nvGrpSpPr>
          <p:cNvPr id="6" name="Grupo 5"/>
          <p:cNvGrpSpPr/>
          <p:nvPr/>
        </p:nvGrpSpPr>
        <p:grpSpPr>
          <a:xfrm>
            <a:off x="451510" y="1403568"/>
            <a:ext cx="1360123" cy="3259857"/>
            <a:chOff x="1821472" y="1595803"/>
            <a:chExt cx="1360123" cy="3259857"/>
          </a:xfrm>
        </p:grpSpPr>
        <p:sp>
          <p:nvSpPr>
            <p:cNvPr id="12291" name="Rectangle 4"/>
            <p:cNvSpPr>
              <a:spLocks noChangeArrowheads="1"/>
            </p:cNvSpPr>
            <p:nvPr/>
          </p:nvSpPr>
          <p:spPr bwMode="auto">
            <a:xfrm>
              <a:off x="1821472" y="4331798"/>
              <a:ext cx="120150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400" b="0">
                  <a:latin typeface="Arial" pitchFamily="34" charset="0"/>
                </a:rPr>
                <a:t>Menor Abstração</a:t>
              </a:r>
            </a:p>
          </p:txBody>
        </p:sp>
        <p:sp>
          <p:nvSpPr>
            <p:cNvPr id="12292" name="AutoShape 5"/>
            <p:cNvSpPr>
              <a:spLocks noChangeArrowheads="1"/>
            </p:cNvSpPr>
            <p:nvPr/>
          </p:nvSpPr>
          <p:spPr bwMode="auto">
            <a:xfrm>
              <a:off x="2864345" y="1780303"/>
              <a:ext cx="317250" cy="2863119"/>
            </a:xfrm>
            <a:prstGeom prst="upDownArrow">
              <a:avLst>
                <a:gd name="adj1" fmla="val 44796"/>
                <a:gd name="adj2" fmla="val 180329"/>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a:latin typeface="Arial" pitchFamily="34" charset="0"/>
              </a:endParaRPr>
            </a:p>
          </p:txBody>
        </p:sp>
        <p:sp>
          <p:nvSpPr>
            <p:cNvPr id="12293" name="Rectangle 6"/>
            <p:cNvSpPr>
              <a:spLocks noChangeArrowheads="1"/>
            </p:cNvSpPr>
            <p:nvPr/>
          </p:nvSpPr>
          <p:spPr bwMode="auto">
            <a:xfrm>
              <a:off x="1924972" y="1595803"/>
              <a:ext cx="99450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400" b="0">
                  <a:latin typeface="Arial" pitchFamily="34" charset="0"/>
                </a:rPr>
                <a:t>Maior Abstração</a:t>
              </a:r>
            </a:p>
          </p:txBody>
        </p:sp>
      </p:grpSp>
      <p:sp>
        <p:nvSpPr>
          <p:cNvPr id="12294" name="Rectangle 7"/>
          <p:cNvSpPr>
            <a:spLocks noChangeArrowheads="1"/>
          </p:cNvSpPr>
          <p:nvPr/>
        </p:nvSpPr>
        <p:spPr bwMode="auto">
          <a:xfrm>
            <a:off x="4011758" y="1571192"/>
            <a:ext cx="6668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400" b="0" dirty="0">
                <a:latin typeface="Arial" pitchFamily="34" charset="0"/>
              </a:rPr>
              <a:t>Recurso</a:t>
            </a:r>
          </a:p>
        </p:txBody>
      </p:sp>
      <p:grpSp>
        <p:nvGrpSpPr>
          <p:cNvPr id="3" name="Grupo 2"/>
          <p:cNvGrpSpPr/>
          <p:nvPr/>
        </p:nvGrpSpPr>
        <p:grpSpPr>
          <a:xfrm>
            <a:off x="2493193" y="1840067"/>
            <a:ext cx="3209205" cy="1197567"/>
            <a:chOff x="3863155" y="2032302"/>
            <a:chExt cx="3209205" cy="1197567"/>
          </a:xfrm>
        </p:grpSpPr>
        <p:sp>
          <p:nvSpPr>
            <p:cNvPr id="12295" name="Rectangle 8"/>
            <p:cNvSpPr>
              <a:spLocks noChangeArrowheads="1"/>
            </p:cNvSpPr>
            <p:nvPr/>
          </p:nvSpPr>
          <p:spPr bwMode="auto">
            <a:xfrm>
              <a:off x="6544971" y="3014425"/>
              <a:ext cx="52738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400" b="0">
                  <a:latin typeface="Arial" pitchFamily="34" charset="0"/>
                </a:rPr>
                <a:t>Imóvel</a:t>
              </a:r>
            </a:p>
          </p:txBody>
        </p:sp>
        <p:sp>
          <p:nvSpPr>
            <p:cNvPr id="12297" name="Rectangle 10"/>
            <p:cNvSpPr>
              <a:spLocks noChangeArrowheads="1"/>
            </p:cNvSpPr>
            <p:nvPr/>
          </p:nvSpPr>
          <p:spPr bwMode="auto">
            <a:xfrm>
              <a:off x="3863155" y="2999185"/>
              <a:ext cx="12343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400" b="0" dirty="0" smtClean="0">
                  <a:latin typeface="Arial" pitchFamily="34" charset="0"/>
                </a:rPr>
                <a:t>Conta Bancária</a:t>
              </a:r>
              <a:endParaRPr lang="pt-BR" altLang="pt-BR" sz="1400" b="0" dirty="0">
                <a:latin typeface="Arial" pitchFamily="34" charset="0"/>
              </a:endParaRPr>
            </a:p>
          </p:txBody>
        </p:sp>
        <p:sp>
          <p:nvSpPr>
            <p:cNvPr id="12300" name="Rectangle 13"/>
            <p:cNvSpPr>
              <a:spLocks noChangeArrowheads="1"/>
            </p:cNvSpPr>
            <p:nvPr/>
          </p:nvSpPr>
          <p:spPr bwMode="auto">
            <a:xfrm>
              <a:off x="5379470" y="3014425"/>
              <a:ext cx="7261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400" b="0" dirty="0" smtClean="0">
                  <a:latin typeface="Arial" pitchFamily="34" charset="0"/>
                </a:rPr>
                <a:t>Materiais</a:t>
              </a:r>
              <a:endParaRPr lang="pt-BR" altLang="pt-BR" sz="1400" b="0" dirty="0">
                <a:latin typeface="Arial" pitchFamily="34" charset="0"/>
              </a:endParaRPr>
            </a:p>
          </p:txBody>
        </p:sp>
        <p:sp>
          <p:nvSpPr>
            <p:cNvPr id="12305" name="AutoShape 92"/>
            <p:cNvSpPr>
              <a:spLocks noChangeArrowheads="1"/>
            </p:cNvSpPr>
            <p:nvPr/>
          </p:nvSpPr>
          <p:spPr bwMode="auto">
            <a:xfrm rot="16200000">
              <a:off x="5209034" y="2360238"/>
              <a:ext cx="956248" cy="300376"/>
            </a:xfrm>
            <a:custGeom>
              <a:avLst/>
              <a:gdLst>
                <a:gd name="T0" fmla="*/ 992853 w 21600"/>
                <a:gd name="T1" fmla="*/ 0 h 21600"/>
                <a:gd name="T2" fmla="*/ 0 w 21600"/>
                <a:gd name="T3" fmla="*/ 211932 h 21600"/>
                <a:gd name="T4" fmla="*/ 992853 w 21600"/>
                <a:gd name="T5" fmla="*/ 423863 h 21600"/>
                <a:gd name="T6" fmla="*/ 1349375 w 21600"/>
                <a:gd name="T7" fmla="*/ 211932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pPr>
                <a:defRPr/>
              </a:pPr>
              <a:endParaRPr lang="pt-BR" sz="2000" dirty="0"/>
            </a:p>
          </p:txBody>
        </p:sp>
        <p:sp>
          <p:nvSpPr>
            <p:cNvPr id="12306" name="AutoShape 94"/>
            <p:cNvSpPr>
              <a:spLocks noChangeArrowheads="1"/>
            </p:cNvSpPr>
            <p:nvPr/>
          </p:nvSpPr>
          <p:spPr bwMode="auto">
            <a:xfrm rot="18900000">
              <a:off x="4372594" y="2359676"/>
              <a:ext cx="956251" cy="300375"/>
            </a:xfrm>
            <a:custGeom>
              <a:avLst/>
              <a:gdLst>
                <a:gd name="T0" fmla="*/ 992853 w 21600"/>
                <a:gd name="T1" fmla="*/ 0 h 21600"/>
                <a:gd name="T2" fmla="*/ 0 w 21600"/>
                <a:gd name="T3" fmla="*/ 211932 h 21600"/>
                <a:gd name="T4" fmla="*/ 992853 w 21600"/>
                <a:gd name="T5" fmla="*/ 423863 h 21600"/>
                <a:gd name="T6" fmla="*/ 1349375 w 21600"/>
                <a:gd name="T7" fmla="*/ 211932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pPr>
                <a:defRPr/>
              </a:pPr>
              <a:endParaRPr lang="pt-BR" sz="2000" dirty="0"/>
            </a:p>
          </p:txBody>
        </p:sp>
        <p:sp>
          <p:nvSpPr>
            <p:cNvPr id="12307" name="AutoShape 95"/>
            <p:cNvSpPr>
              <a:spLocks noChangeArrowheads="1"/>
            </p:cNvSpPr>
            <p:nvPr/>
          </p:nvSpPr>
          <p:spPr bwMode="auto">
            <a:xfrm rot="13500000">
              <a:off x="6010035" y="2360238"/>
              <a:ext cx="956248" cy="300376"/>
            </a:xfrm>
            <a:custGeom>
              <a:avLst/>
              <a:gdLst>
                <a:gd name="T0" fmla="*/ 992853 w 21600"/>
                <a:gd name="T1" fmla="*/ 0 h 21600"/>
                <a:gd name="T2" fmla="*/ 0 w 21600"/>
                <a:gd name="T3" fmla="*/ 211932 h 21600"/>
                <a:gd name="T4" fmla="*/ 992853 w 21600"/>
                <a:gd name="T5" fmla="*/ 423863 h 21600"/>
                <a:gd name="T6" fmla="*/ 1349375 w 21600"/>
                <a:gd name="T7" fmla="*/ 211932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pPr>
                <a:defRPr/>
              </a:pPr>
              <a:endParaRPr lang="pt-BR" sz="2000" dirty="0"/>
            </a:p>
          </p:txBody>
        </p:sp>
      </p:grpSp>
      <p:grpSp>
        <p:nvGrpSpPr>
          <p:cNvPr id="5" name="Grupo 4"/>
          <p:cNvGrpSpPr/>
          <p:nvPr/>
        </p:nvGrpSpPr>
        <p:grpSpPr>
          <a:xfrm>
            <a:off x="3992828" y="3022771"/>
            <a:ext cx="1511023" cy="1484106"/>
            <a:chOff x="5362790" y="3215006"/>
            <a:chExt cx="1511023" cy="1484106"/>
          </a:xfrm>
        </p:grpSpPr>
        <p:sp>
          <p:nvSpPr>
            <p:cNvPr id="12299" name="Rectangle 12"/>
            <p:cNvSpPr>
              <a:spLocks noChangeArrowheads="1"/>
            </p:cNvSpPr>
            <p:nvPr/>
          </p:nvSpPr>
          <p:spPr bwMode="auto">
            <a:xfrm>
              <a:off x="5362790" y="4268225"/>
              <a:ext cx="6572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400" b="0" dirty="0" smtClean="0">
                  <a:latin typeface="Arial" pitchFamily="34" charset="0"/>
                </a:rPr>
                <a:t>Em </a:t>
              </a:r>
            </a:p>
            <a:p>
              <a:pPr algn="ctr">
                <a:spcBef>
                  <a:spcPct val="0"/>
                </a:spcBef>
                <a:buFontTx/>
                <a:buNone/>
              </a:pPr>
              <a:r>
                <a:rPr lang="pt-BR" altLang="pt-BR" sz="1400" b="0" dirty="0" smtClean="0">
                  <a:latin typeface="Arial" pitchFamily="34" charset="0"/>
                </a:rPr>
                <a:t>Estoque</a:t>
              </a:r>
              <a:endParaRPr lang="pt-BR" altLang="pt-BR" sz="1400" b="0" dirty="0">
                <a:latin typeface="Arial" pitchFamily="34" charset="0"/>
              </a:endParaRPr>
            </a:p>
          </p:txBody>
        </p:sp>
        <p:sp>
          <p:nvSpPr>
            <p:cNvPr id="12301" name="Rectangle 14"/>
            <p:cNvSpPr>
              <a:spLocks noChangeArrowheads="1"/>
            </p:cNvSpPr>
            <p:nvPr/>
          </p:nvSpPr>
          <p:spPr bwMode="auto">
            <a:xfrm>
              <a:off x="6234471" y="4268225"/>
              <a:ext cx="63934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400" b="0" dirty="0" smtClean="0">
                  <a:latin typeface="Arial" pitchFamily="34" charset="0"/>
                </a:rPr>
                <a:t>Em </a:t>
              </a:r>
            </a:p>
            <a:p>
              <a:pPr algn="ctr">
                <a:spcBef>
                  <a:spcPct val="0"/>
                </a:spcBef>
                <a:buFontTx/>
                <a:buNone/>
              </a:pPr>
              <a:r>
                <a:rPr lang="pt-BR" altLang="pt-BR" sz="1400" b="0" dirty="0" smtClean="0">
                  <a:latin typeface="Arial" pitchFamily="34" charset="0"/>
                </a:rPr>
                <a:t>Trânsito</a:t>
              </a:r>
              <a:endParaRPr lang="pt-BR" altLang="pt-BR" sz="1400" b="0" dirty="0">
                <a:latin typeface="Arial" pitchFamily="34" charset="0"/>
              </a:endParaRPr>
            </a:p>
          </p:txBody>
        </p:sp>
        <p:sp>
          <p:nvSpPr>
            <p:cNvPr id="12308" name="AutoShape 97"/>
            <p:cNvSpPr>
              <a:spLocks noChangeArrowheads="1"/>
            </p:cNvSpPr>
            <p:nvPr/>
          </p:nvSpPr>
          <p:spPr bwMode="auto">
            <a:xfrm rot="16200000">
              <a:off x="5224274" y="3624306"/>
              <a:ext cx="956248" cy="300375"/>
            </a:xfrm>
            <a:custGeom>
              <a:avLst/>
              <a:gdLst>
                <a:gd name="T0" fmla="*/ 992853 w 21600"/>
                <a:gd name="T1" fmla="*/ 0 h 21600"/>
                <a:gd name="T2" fmla="*/ 0 w 21600"/>
                <a:gd name="T3" fmla="*/ 211932 h 21600"/>
                <a:gd name="T4" fmla="*/ 992853 w 21600"/>
                <a:gd name="T5" fmla="*/ 423863 h 21600"/>
                <a:gd name="T6" fmla="*/ 1349375 w 21600"/>
                <a:gd name="T7" fmla="*/ 211932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pPr>
                <a:defRPr/>
              </a:pPr>
              <a:endParaRPr lang="pt-BR" sz="2000" dirty="0"/>
            </a:p>
          </p:txBody>
        </p:sp>
        <p:sp>
          <p:nvSpPr>
            <p:cNvPr id="12309" name="AutoShape 98"/>
            <p:cNvSpPr>
              <a:spLocks noChangeArrowheads="1"/>
            </p:cNvSpPr>
            <p:nvPr/>
          </p:nvSpPr>
          <p:spPr bwMode="auto">
            <a:xfrm rot="14400000">
              <a:off x="5700712" y="3580630"/>
              <a:ext cx="1031623" cy="300375"/>
            </a:xfrm>
            <a:custGeom>
              <a:avLst/>
              <a:gdLst>
                <a:gd name="T0" fmla="*/ 1071112 w 21600"/>
                <a:gd name="T1" fmla="*/ 0 h 21600"/>
                <a:gd name="T2" fmla="*/ 0 w 21600"/>
                <a:gd name="T3" fmla="*/ 211931 h 21600"/>
                <a:gd name="T4" fmla="*/ 1071112 w 21600"/>
                <a:gd name="T5" fmla="*/ 423862 h 21600"/>
                <a:gd name="T6" fmla="*/ 1455737 w 21600"/>
                <a:gd name="T7" fmla="*/ 211931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pPr>
                <a:defRPr/>
              </a:pPr>
              <a:endParaRPr lang="pt-BR" sz="2000" dirty="0"/>
            </a:p>
          </p:txBody>
        </p:sp>
      </p:grpSp>
      <p:grpSp>
        <p:nvGrpSpPr>
          <p:cNvPr id="4" name="Grupo 3"/>
          <p:cNvGrpSpPr/>
          <p:nvPr/>
        </p:nvGrpSpPr>
        <p:grpSpPr>
          <a:xfrm>
            <a:off x="2045518" y="3081555"/>
            <a:ext cx="1562296" cy="1425322"/>
            <a:chOff x="3415480" y="3273790"/>
            <a:chExt cx="1562296" cy="1425322"/>
          </a:xfrm>
        </p:grpSpPr>
        <p:sp>
          <p:nvSpPr>
            <p:cNvPr id="12296" name="Rectangle 9"/>
            <p:cNvSpPr>
              <a:spLocks noChangeArrowheads="1"/>
            </p:cNvSpPr>
            <p:nvPr/>
          </p:nvSpPr>
          <p:spPr bwMode="auto">
            <a:xfrm>
              <a:off x="4171464" y="4268225"/>
              <a:ext cx="806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400" b="0" dirty="0">
                  <a:latin typeface="Arial" pitchFamily="34" charset="0"/>
                </a:rPr>
                <a:t>Poupança</a:t>
              </a:r>
            </a:p>
          </p:txBody>
        </p:sp>
        <p:sp>
          <p:nvSpPr>
            <p:cNvPr id="12298" name="Rectangle 11"/>
            <p:cNvSpPr>
              <a:spLocks noChangeArrowheads="1"/>
            </p:cNvSpPr>
            <p:nvPr/>
          </p:nvSpPr>
          <p:spPr bwMode="auto">
            <a:xfrm>
              <a:off x="3415480" y="4268225"/>
              <a:ext cx="6957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400" b="0" dirty="0">
                  <a:latin typeface="Arial" pitchFamily="34" charset="0"/>
                </a:rPr>
                <a:t>Conta</a:t>
              </a:r>
            </a:p>
            <a:p>
              <a:pPr algn="ctr">
                <a:spcBef>
                  <a:spcPct val="0"/>
                </a:spcBef>
                <a:buFontTx/>
                <a:buNone/>
              </a:pPr>
              <a:r>
                <a:rPr lang="pt-BR" altLang="pt-BR" sz="1400" b="0" dirty="0">
                  <a:latin typeface="Arial" pitchFamily="34" charset="0"/>
                </a:rPr>
                <a:t>Corrente</a:t>
              </a:r>
            </a:p>
          </p:txBody>
        </p:sp>
        <p:sp>
          <p:nvSpPr>
            <p:cNvPr id="12310" name="AutoShape 99"/>
            <p:cNvSpPr>
              <a:spLocks noChangeArrowheads="1"/>
            </p:cNvSpPr>
            <p:nvPr/>
          </p:nvSpPr>
          <p:spPr bwMode="auto">
            <a:xfrm rot="16200000">
              <a:off x="4096496" y="3624306"/>
              <a:ext cx="956248" cy="300376"/>
            </a:xfrm>
            <a:custGeom>
              <a:avLst/>
              <a:gdLst>
                <a:gd name="T0" fmla="*/ 992853 w 21600"/>
                <a:gd name="T1" fmla="*/ 0 h 21600"/>
                <a:gd name="T2" fmla="*/ 0 w 21600"/>
                <a:gd name="T3" fmla="*/ 211932 h 21600"/>
                <a:gd name="T4" fmla="*/ 992853 w 21600"/>
                <a:gd name="T5" fmla="*/ 423863 h 21600"/>
                <a:gd name="T6" fmla="*/ 1349375 w 21600"/>
                <a:gd name="T7" fmla="*/ 211932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pPr>
                <a:defRPr/>
              </a:pPr>
              <a:endParaRPr lang="pt-BR" sz="2000" dirty="0"/>
            </a:p>
          </p:txBody>
        </p:sp>
        <p:sp>
          <p:nvSpPr>
            <p:cNvPr id="12311" name="AutoShape 100"/>
            <p:cNvSpPr>
              <a:spLocks noChangeArrowheads="1"/>
            </p:cNvSpPr>
            <p:nvPr/>
          </p:nvSpPr>
          <p:spPr bwMode="auto">
            <a:xfrm rot="6878824" flipH="1">
              <a:off x="3625752" y="3601726"/>
              <a:ext cx="956248" cy="300375"/>
            </a:xfrm>
            <a:custGeom>
              <a:avLst/>
              <a:gdLst>
                <a:gd name="T0" fmla="*/ 992853 w 21600"/>
                <a:gd name="T1" fmla="*/ 0 h 21600"/>
                <a:gd name="T2" fmla="*/ 0 w 21600"/>
                <a:gd name="T3" fmla="*/ 211932 h 21600"/>
                <a:gd name="T4" fmla="*/ 992853 w 21600"/>
                <a:gd name="T5" fmla="*/ 423863 h 21600"/>
                <a:gd name="T6" fmla="*/ 1349375 w 21600"/>
                <a:gd name="T7" fmla="*/ 211932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pPr>
                <a:defRPr/>
              </a:pPr>
              <a:endParaRPr lang="pt-BR" sz="2000" dirty="0"/>
            </a:p>
          </p:txBody>
        </p:sp>
      </p:grpSp>
      <p:sp>
        <p:nvSpPr>
          <p:cNvPr id="70" name="CaixaDeTexto 69"/>
          <p:cNvSpPr txBox="1"/>
          <p:nvPr/>
        </p:nvSpPr>
        <p:spPr>
          <a:xfrm>
            <a:off x="812152" y="4916454"/>
            <a:ext cx="8018071" cy="984885"/>
          </a:xfrm>
          <a:prstGeom prst="rect">
            <a:avLst/>
          </a:prstGeom>
          <a:noFill/>
        </p:spPr>
        <p:txBody>
          <a:bodyPr wrap="square" rtlCol="0">
            <a:spAutoFit/>
          </a:bodyPr>
          <a:lstStyle>
            <a:defPPr>
              <a:defRPr lang="en-US"/>
            </a:defPPr>
            <a:lvl1pPr>
              <a:spcAft>
                <a:spcPts val="600"/>
              </a:spcAft>
              <a:defRPr sz="1200" b="0" u="sng"/>
            </a:lvl1pPr>
          </a:lstStyle>
          <a:p>
            <a:r>
              <a:rPr lang="pt-BR" dirty="0"/>
              <a:t>Observação:</a:t>
            </a:r>
          </a:p>
          <a:p>
            <a:r>
              <a:rPr lang="pt-BR" u="none" dirty="0"/>
              <a:t>Esta representação foi criada por motivos didáticos e não obedece a nenhuma notação padrão.</a:t>
            </a:r>
          </a:p>
          <a:p>
            <a:r>
              <a:rPr lang="pt-BR" u="none" dirty="0"/>
              <a:t>Em UML </a:t>
            </a:r>
            <a:r>
              <a:rPr lang="pt-BR" u="none" dirty="0" smtClean="0"/>
              <a:t>hierarquias podem ser criadas utilizando, normalmente, </a:t>
            </a:r>
            <a:r>
              <a:rPr lang="pt-BR" b="1" u="none" dirty="0" smtClean="0"/>
              <a:t>associações de composição , agregação e generalização</a:t>
            </a:r>
            <a:r>
              <a:rPr lang="pt-BR" u="none" dirty="0" smtClean="0"/>
              <a:t>.</a:t>
            </a:r>
            <a:endParaRPr lang="pt-BR" u="none" dirty="0"/>
          </a:p>
        </p:txBody>
      </p:sp>
      <p:grpSp>
        <p:nvGrpSpPr>
          <p:cNvPr id="13" name="Grupo 12"/>
          <p:cNvGrpSpPr/>
          <p:nvPr/>
        </p:nvGrpSpPr>
        <p:grpSpPr>
          <a:xfrm>
            <a:off x="5503852" y="2915164"/>
            <a:ext cx="3457268" cy="1361522"/>
            <a:chOff x="5503852" y="3136384"/>
            <a:chExt cx="3457268" cy="1361522"/>
          </a:xfrm>
        </p:grpSpPr>
        <p:sp>
          <p:nvSpPr>
            <p:cNvPr id="12302" name="Text Box 15"/>
            <p:cNvSpPr txBox="1">
              <a:spLocks noChangeArrowheads="1"/>
            </p:cNvSpPr>
            <p:nvPr/>
          </p:nvSpPr>
          <p:spPr bwMode="auto">
            <a:xfrm>
              <a:off x="6294438" y="3399703"/>
              <a:ext cx="2666682"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lnSpc>
                  <a:spcPct val="85000"/>
                </a:lnSpc>
                <a:spcBef>
                  <a:spcPct val="85000"/>
                </a:spcBef>
                <a:buFontTx/>
                <a:buNone/>
              </a:pPr>
              <a:r>
                <a:rPr lang="pt-BR" altLang="pt-BR" sz="1600" b="0" dirty="0">
                  <a:latin typeface="Arial" pitchFamily="34" charset="0"/>
                </a:rPr>
                <a:t>Elementos do mesmo nível de hierarquia deve estar ao mesmo nível de abstração.</a:t>
              </a:r>
            </a:p>
          </p:txBody>
        </p:sp>
        <p:cxnSp>
          <p:nvCxnSpPr>
            <p:cNvPr id="8" name="Conector em curva 7"/>
            <p:cNvCxnSpPr>
              <a:stCxn id="12302" idx="1"/>
              <a:endCxn id="12295" idx="3"/>
            </p:cNvCxnSpPr>
            <p:nvPr/>
          </p:nvCxnSpPr>
          <p:spPr>
            <a:xfrm rot="10800000">
              <a:off x="5702398" y="3136384"/>
              <a:ext cx="592040" cy="623418"/>
            </a:xfrm>
            <a:prstGeom prst="curvedConnector3">
              <a:avLst/>
            </a:prstGeom>
            <a:ln w="28575">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Conector em curva 9"/>
            <p:cNvCxnSpPr>
              <a:stCxn id="12302" idx="1"/>
              <a:endCxn id="12301" idx="3"/>
            </p:cNvCxnSpPr>
            <p:nvPr/>
          </p:nvCxnSpPr>
          <p:spPr>
            <a:xfrm rot="10800000" flipV="1">
              <a:off x="5503852" y="3759802"/>
              <a:ext cx="790587" cy="738104"/>
            </a:xfrm>
            <a:prstGeom prst="curvedConnector3">
              <a:avLst/>
            </a:prstGeom>
            <a:ln w="28575">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65" name="Grupo 64"/>
          <p:cNvGrpSpPr>
            <a:grpSpLocks noChangeAspect="1"/>
          </p:cNvGrpSpPr>
          <p:nvPr/>
        </p:nvGrpSpPr>
        <p:grpSpPr>
          <a:xfrm>
            <a:off x="184287" y="6197707"/>
            <a:ext cx="773268" cy="561135"/>
            <a:chOff x="552443" y="5322274"/>
            <a:chExt cx="1586037" cy="1150937"/>
          </a:xfrm>
        </p:grpSpPr>
        <p:grpSp>
          <p:nvGrpSpPr>
            <p:cNvPr id="66" name="Group 1197"/>
            <p:cNvGrpSpPr>
              <a:grpSpLocks/>
            </p:cNvGrpSpPr>
            <p:nvPr/>
          </p:nvGrpSpPr>
          <p:grpSpPr bwMode="auto">
            <a:xfrm>
              <a:off x="552443" y="5322274"/>
              <a:ext cx="1509712" cy="1033462"/>
              <a:chOff x="805" y="840"/>
              <a:chExt cx="4103" cy="2806"/>
            </a:xfrm>
          </p:grpSpPr>
          <p:grpSp>
            <p:nvGrpSpPr>
              <p:cNvPr id="68" name="Group 1198"/>
              <p:cNvGrpSpPr>
                <a:grpSpLocks/>
              </p:cNvGrpSpPr>
              <p:nvPr/>
            </p:nvGrpSpPr>
            <p:grpSpPr bwMode="auto">
              <a:xfrm>
                <a:off x="814" y="1788"/>
                <a:ext cx="978" cy="1858"/>
                <a:chOff x="814" y="1788"/>
                <a:chExt cx="978" cy="1858"/>
              </a:xfrm>
            </p:grpSpPr>
            <p:sp>
              <p:nvSpPr>
                <p:cNvPr id="85" name="Rectangle 1199"/>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86" name="Freeform 1200"/>
                <p:cNvSpPr>
                  <a:spLocks/>
                </p:cNvSpPr>
                <p:nvPr/>
              </p:nvSpPr>
              <p:spPr bwMode="auto">
                <a:xfrm>
                  <a:off x="1678" y="1789"/>
                  <a:ext cx="114" cy="1856"/>
                </a:xfrm>
                <a:custGeom>
                  <a:avLst/>
                  <a:gdLst>
                    <a:gd name="T0" fmla="*/ 241 w 54"/>
                    <a:gd name="T1" fmla="*/ 0 h 1863"/>
                    <a:gd name="T2" fmla="*/ 4 w 54"/>
                    <a:gd name="T3" fmla="*/ 133 h 1863"/>
                    <a:gd name="T4" fmla="*/ 0 w 54"/>
                    <a:gd name="T5" fmla="*/ 1849 h 1863"/>
                    <a:gd name="T6" fmla="*/ 241 w 54"/>
                    <a:gd name="T7" fmla="*/ 1698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87" name="Freeform 1201"/>
                <p:cNvSpPr>
                  <a:spLocks/>
                </p:cNvSpPr>
                <p:nvPr/>
              </p:nvSpPr>
              <p:spPr bwMode="auto">
                <a:xfrm>
                  <a:off x="814" y="1788"/>
                  <a:ext cx="978" cy="132"/>
                </a:xfrm>
                <a:custGeom>
                  <a:avLst/>
                  <a:gdLst>
                    <a:gd name="T0" fmla="*/ 0 w 977"/>
                    <a:gd name="T1" fmla="*/ 131 h 132"/>
                    <a:gd name="T2" fmla="*/ 186 w 977"/>
                    <a:gd name="T3" fmla="*/ 2 h 132"/>
                    <a:gd name="T4" fmla="*/ 979 w 977"/>
                    <a:gd name="T5" fmla="*/ 0 h 132"/>
                    <a:gd name="T6" fmla="*/ 866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69" name="Group 1202"/>
              <p:cNvGrpSpPr>
                <a:grpSpLocks/>
              </p:cNvGrpSpPr>
              <p:nvPr/>
            </p:nvGrpSpPr>
            <p:grpSpPr bwMode="auto">
              <a:xfrm>
                <a:off x="3925" y="1788"/>
                <a:ext cx="979" cy="1858"/>
                <a:chOff x="3925" y="1788"/>
                <a:chExt cx="979" cy="1858"/>
              </a:xfrm>
            </p:grpSpPr>
            <p:sp>
              <p:nvSpPr>
                <p:cNvPr id="82" name="Rectangle 1203"/>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83" name="Freeform 1204"/>
                <p:cNvSpPr>
                  <a:spLocks/>
                </p:cNvSpPr>
                <p:nvPr/>
              </p:nvSpPr>
              <p:spPr bwMode="auto">
                <a:xfrm flipH="1">
                  <a:off x="3925" y="1788"/>
                  <a:ext cx="979" cy="132"/>
                </a:xfrm>
                <a:custGeom>
                  <a:avLst/>
                  <a:gdLst>
                    <a:gd name="T0" fmla="*/ 0 w 977"/>
                    <a:gd name="T1" fmla="*/ 131 h 132"/>
                    <a:gd name="T2" fmla="*/ 186 w 977"/>
                    <a:gd name="T3" fmla="*/ 2 h 132"/>
                    <a:gd name="T4" fmla="*/ 981 w 977"/>
                    <a:gd name="T5" fmla="*/ 0 h 132"/>
                    <a:gd name="T6" fmla="*/ 868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84" name="Freeform 1205"/>
                <p:cNvSpPr>
                  <a:spLocks/>
                </p:cNvSpPr>
                <p:nvPr/>
              </p:nvSpPr>
              <p:spPr bwMode="auto">
                <a:xfrm flipH="1">
                  <a:off x="3926" y="1788"/>
                  <a:ext cx="114" cy="1857"/>
                </a:xfrm>
                <a:custGeom>
                  <a:avLst/>
                  <a:gdLst>
                    <a:gd name="T0" fmla="*/ 241 w 54"/>
                    <a:gd name="T1" fmla="*/ 0 h 1863"/>
                    <a:gd name="T2" fmla="*/ 4 w 54"/>
                    <a:gd name="T3" fmla="*/ 135 h 1863"/>
                    <a:gd name="T4" fmla="*/ 0 w 54"/>
                    <a:gd name="T5" fmla="*/ 1851 h 1863"/>
                    <a:gd name="T6" fmla="*/ 241 w 54"/>
                    <a:gd name="T7" fmla="*/ 1699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71" name="Group 1206"/>
              <p:cNvGrpSpPr>
                <a:grpSpLocks/>
              </p:cNvGrpSpPr>
              <p:nvPr/>
            </p:nvGrpSpPr>
            <p:grpSpPr bwMode="auto">
              <a:xfrm>
                <a:off x="805" y="840"/>
                <a:ext cx="4103" cy="838"/>
                <a:chOff x="805" y="840"/>
                <a:chExt cx="4103" cy="838"/>
              </a:xfrm>
            </p:grpSpPr>
            <p:sp>
              <p:nvSpPr>
                <p:cNvPr id="80" name="Rectangle 1207"/>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81" name="Freeform 1208"/>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72" name="Group 1209"/>
              <p:cNvGrpSpPr>
                <a:grpSpLocks/>
              </p:cNvGrpSpPr>
              <p:nvPr/>
            </p:nvGrpSpPr>
            <p:grpSpPr bwMode="auto">
              <a:xfrm>
                <a:off x="1899" y="1792"/>
                <a:ext cx="906" cy="1850"/>
                <a:chOff x="1910" y="1792"/>
                <a:chExt cx="906" cy="1850"/>
              </a:xfrm>
            </p:grpSpPr>
            <p:sp>
              <p:nvSpPr>
                <p:cNvPr id="77" name="Rectangle 1210"/>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78" name="Freeform 1211"/>
                <p:cNvSpPr>
                  <a:spLocks/>
                </p:cNvSpPr>
                <p:nvPr/>
              </p:nvSpPr>
              <p:spPr bwMode="auto">
                <a:xfrm>
                  <a:off x="1910"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79" name="Freeform 1212"/>
                <p:cNvSpPr>
                  <a:spLocks/>
                </p:cNvSpPr>
                <p:nvPr/>
              </p:nvSpPr>
              <p:spPr bwMode="auto">
                <a:xfrm>
                  <a:off x="2774" y="1792"/>
                  <a:ext cx="42" cy="1849"/>
                </a:xfrm>
                <a:custGeom>
                  <a:avLst/>
                  <a:gdLst>
                    <a:gd name="T0" fmla="*/ 33 w 54"/>
                    <a:gd name="T1" fmla="*/ 0 h 1863"/>
                    <a:gd name="T2" fmla="*/ 1 w 54"/>
                    <a:gd name="T3" fmla="*/ 133 h 1863"/>
                    <a:gd name="T4" fmla="*/ 0 w 54"/>
                    <a:gd name="T5" fmla="*/ 1835 h 1863"/>
                    <a:gd name="T6" fmla="*/ 33 w 54"/>
                    <a:gd name="T7" fmla="*/ 1684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73" name="Group 1213"/>
              <p:cNvGrpSpPr>
                <a:grpSpLocks/>
              </p:cNvGrpSpPr>
              <p:nvPr/>
            </p:nvGrpSpPr>
            <p:grpSpPr bwMode="auto">
              <a:xfrm>
                <a:off x="2912" y="1792"/>
                <a:ext cx="906" cy="1854"/>
                <a:chOff x="2966" y="1792"/>
                <a:chExt cx="906" cy="1854"/>
              </a:xfrm>
            </p:grpSpPr>
            <p:sp>
              <p:nvSpPr>
                <p:cNvPr id="74" name="Rectangle 1214"/>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75" name="Freeform 1215"/>
                <p:cNvSpPr>
                  <a:spLocks/>
                </p:cNvSpPr>
                <p:nvPr/>
              </p:nvSpPr>
              <p:spPr bwMode="auto">
                <a:xfrm flipH="1">
                  <a:off x="2966"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76" name="Freeform 1216"/>
                <p:cNvSpPr>
                  <a:spLocks/>
                </p:cNvSpPr>
                <p:nvPr/>
              </p:nvSpPr>
              <p:spPr bwMode="auto">
                <a:xfrm flipH="1">
                  <a:off x="2966" y="1792"/>
                  <a:ext cx="42" cy="1853"/>
                </a:xfrm>
                <a:custGeom>
                  <a:avLst/>
                  <a:gdLst>
                    <a:gd name="T0" fmla="*/ 33 w 54"/>
                    <a:gd name="T1" fmla="*/ 0 h 1863"/>
                    <a:gd name="T2" fmla="*/ 1 w 54"/>
                    <a:gd name="T3" fmla="*/ 133 h 1863"/>
                    <a:gd name="T4" fmla="*/ 0 w 54"/>
                    <a:gd name="T5" fmla="*/ 1843 h 1863"/>
                    <a:gd name="T6" fmla="*/ 33 w 54"/>
                    <a:gd name="T7" fmla="*/ 1692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sp>
          <p:nvSpPr>
            <p:cNvPr id="67" name="Rectangle 1217"/>
            <p:cNvSpPr>
              <a:spLocks noChangeArrowheads="1"/>
            </p:cNvSpPr>
            <p:nvPr/>
          </p:nvSpPr>
          <p:spPr bwMode="auto">
            <a:xfrm>
              <a:off x="1630480" y="5596911"/>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wipe(down)">
                                      <p:cBhvr>
                                        <p:cTn id="7" dur="500"/>
                                        <p:tgtEl>
                                          <p:spTgt spid="122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out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wipe(up)">
                                      <p:cBhvr>
                                        <p:cTn id="3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Associações</a:t>
            </a:r>
            <a:endParaRPr lang="pt-BR" dirty="0"/>
          </a:p>
        </p:txBody>
      </p:sp>
      <p:sp>
        <p:nvSpPr>
          <p:cNvPr id="5" name="Espaço Reservado para Texto 4"/>
          <p:cNvSpPr>
            <a:spLocks noGrp="1"/>
          </p:cNvSpPr>
          <p:nvPr>
            <p:ph type="body" idx="1"/>
          </p:nvPr>
        </p:nvSpPr>
        <p:spPr/>
        <p:txBody>
          <a:bodyPr/>
          <a:lstStyle/>
          <a:p>
            <a:r>
              <a:rPr lang="pt-BR" dirty="0" smtClean="0"/>
              <a:t>Representação Associações entre Classes</a:t>
            </a:r>
            <a:endParaRPr lang="pt-BR" dirty="0"/>
          </a:p>
        </p:txBody>
      </p:sp>
    </p:spTree>
    <p:extLst>
      <p:ext uri="{BB962C8B-B14F-4D97-AF65-F5344CB8AC3E}">
        <p14:creationId xmlns:p14="http://schemas.microsoft.com/office/powerpoint/2010/main" val="2473958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pt-BR" dirty="0" smtClean="0"/>
              <a:t>Associação</a:t>
            </a:r>
            <a:endParaRPr lang="pt-BR" dirty="0"/>
          </a:p>
        </p:txBody>
      </p:sp>
      <p:sp>
        <p:nvSpPr>
          <p:cNvPr id="10" name="Espaço Reservado para Conteúdo 9"/>
          <p:cNvSpPr>
            <a:spLocks noGrp="1"/>
          </p:cNvSpPr>
          <p:nvPr>
            <p:ph idx="1"/>
          </p:nvPr>
        </p:nvSpPr>
        <p:spPr/>
        <p:txBody>
          <a:bodyPr/>
          <a:lstStyle/>
          <a:p>
            <a:r>
              <a:rPr lang="pt-BR" dirty="0" smtClean="0"/>
              <a:t>É uma conexão semântica entre classes que indica que os objetos de uma classe estão vinculados a objetos de outra classe.</a:t>
            </a:r>
          </a:p>
          <a:p>
            <a:r>
              <a:rPr lang="pt-BR" dirty="0" smtClean="0"/>
              <a:t>Uma associação é representada por uma linha sólida conectando duas classes.</a:t>
            </a:r>
            <a:endParaRPr lang="pt-BR" dirty="0"/>
          </a:p>
        </p:txBody>
      </p:sp>
      <p:grpSp>
        <p:nvGrpSpPr>
          <p:cNvPr id="2" name="Group 4"/>
          <p:cNvGrpSpPr>
            <a:grpSpLocks/>
          </p:cNvGrpSpPr>
          <p:nvPr/>
        </p:nvGrpSpPr>
        <p:grpSpPr bwMode="auto">
          <a:xfrm>
            <a:off x="1676400" y="4465320"/>
            <a:ext cx="1600200" cy="533400"/>
            <a:chOff x="816" y="2832"/>
            <a:chExt cx="1008" cy="336"/>
          </a:xfrm>
        </p:grpSpPr>
        <p:sp>
          <p:nvSpPr>
            <p:cNvPr id="276485" name="Rectangle 5"/>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276486" name="Text Box 6"/>
            <p:cNvSpPr txBox="1">
              <a:spLocks noChangeArrowheads="1"/>
            </p:cNvSpPr>
            <p:nvPr/>
          </p:nvSpPr>
          <p:spPr bwMode="auto">
            <a:xfrm>
              <a:off x="1059" y="2880"/>
              <a:ext cx="558"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a:latin typeface="Verdana" pitchFamily="34" charset="0"/>
                </a:rPr>
                <a:t>Pessoa</a:t>
              </a:r>
            </a:p>
          </p:txBody>
        </p:sp>
      </p:grpSp>
      <p:grpSp>
        <p:nvGrpSpPr>
          <p:cNvPr id="3" name="Group 7"/>
          <p:cNvGrpSpPr>
            <a:grpSpLocks/>
          </p:cNvGrpSpPr>
          <p:nvPr/>
        </p:nvGrpSpPr>
        <p:grpSpPr bwMode="auto">
          <a:xfrm>
            <a:off x="5715000" y="4465320"/>
            <a:ext cx="1600200" cy="533400"/>
            <a:chOff x="816" y="2832"/>
            <a:chExt cx="1008" cy="336"/>
          </a:xfrm>
        </p:grpSpPr>
        <p:sp>
          <p:nvSpPr>
            <p:cNvPr id="276488" name="Rectangle 8"/>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276489" name="Text Box 9"/>
            <p:cNvSpPr txBox="1">
              <a:spLocks noChangeArrowheads="1"/>
            </p:cNvSpPr>
            <p:nvPr/>
          </p:nvSpPr>
          <p:spPr bwMode="auto">
            <a:xfrm>
              <a:off x="998" y="2880"/>
              <a:ext cx="677"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a:latin typeface="Verdana" pitchFamily="34" charset="0"/>
                </a:rPr>
                <a:t>Empresa</a:t>
              </a:r>
            </a:p>
          </p:txBody>
        </p:sp>
      </p:grpSp>
      <p:cxnSp>
        <p:nvCxnSpPr>
          <p:cNvPr id="276490" name="AutoShape 10"/>
          <p:cNvCxnSpPr>
            <a:cxnSpLocks noChangeShapeType="1"/>
            <a:stCxn id="276485" idx="3"/>
            <a:endCxn id="276488" idx="1"/>
          </p:cNvCxnSpPr>
          <p:nvPr/>
        </p:nvCxnSpPr>
        <p:spPr bwMode="auto">
          <a:xfrm>
            <a:off x="3276600" y="4732020"/>
            <a:ext cx="2438400" cy="0"/>
          </a:xfrm>
          <a:prstGeom prst="straightConnector1">
            <a:avLst/>
          </a:prstGeom>
          <a:noFill/>
          <a:ln w="9525">
            <a:solidFill>
              <a:schemeClr val="tx1"/>
            </a:solidFill>
            <a:round/>
            <a:headEnd/>
            <a:tailEnd/>
          </a:ln>
          <a:effectLst/>
        </p:spPr>
      </p:cxnSp>
      <p:sp>
        <p:nvSpPr>
          <p:cNvPr id="276491" name="Text Box 11"/>
          <p:cNvSpPr txBox="1">
            <a:spLocks noChangeArrowheads="1"/>
          </p:cNvSpPr>
          <p:nvPr/>
        </p:nvSpPr>
        <p:spPr bwMode="auto">
          <a:xfrm>
            <a:off x="3276600" y="5151120"/>
            <a:ext cx="1003300"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a:solidFill>
                  <a:schemeClr val="accent2"/>
                </a:solidFill>
                <a:latin typeface="Verdana" pitchFamily="34" charset="0"/>
              </a:rPr>
              <a:t>associação</a:t>
            </a:r>
          </a:p>
        </p:txBody>
      </p:sp>
      <p:cxnSp>
        <p:nvCxnSpPr>
          <p:cNvPr id="276492" name="AutoShape 12"/>
          <p:cNvCxnSpPr>
            <a:cxnSpLocks noChangeShapeType="1"/>
          </p:cNvCxnSpPr>
          <p:nvPr/>
        </p:nvCxnSpPr>
        <p:spPr bwMode="auto">
          <a:xfrm rot="5400000">
            <a:off x="4106862" y="4820921"/>
            <a:ext cx="473075" cy="304800"/>
          </a:xfrm>
          <a:prstGeom prst="curvedConnector2">
            <a:avLst/>
          </a:prstGeom>
          <a:noFill/>
          <a:ln w="9525">
            <a:solidFill>
              <a:schemeClr val="accent2"/>
            </a:solidFill>
            <a:round/>
            <a:headEnd type="oval" w="med" len="med"/>
            <a:tailEnd/>
          </a:ln>
          <a:effectLst/>
        </p:spPr>
      </p:cxnSp>
    </p:spTree>
    <p:extLst>
      <p:ext uri="{BB962C8B-B14F-4D97-AF65-F5344CB8AC3E}">
        <p14:creationId xmlns:p14="http://schemas.microsoft.com/office/powerpoint/2010/main" val="3062534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pt-BR" smtClean="0"/>
              <a:t>Adornos de Associações</a:t>
            </a:r>
            <a:endParaRPr lang="pt-BR" dirty="0"/>
          </a:p>
        </p:txBody>
      </p:sp>
      <p:sp>
        <p:nvSpPr>
          <p:cNvPr id="274435" name="Rectangle 3"/>
          <p:cNvSpPr>
            <a:spLocks noGrp="1" noChangeArrowheads="1"/>
          </p:cNvSpPr>
          <p:nvPr>
            <p:ph idx="1"/>
          </p:nvPr>
        </p:nvSpPr>
        <p:spPr/>
        <p:txBody>
          <a:bodyPr>
            <a:normAutofit/>
          </a:bodyPr>
          <a:lstStyle/>
          <a:p>
            <a:r>
              <a:rPr lang="pt-BR" smtClean="0"/>
              <a:t>As associações possuem:</a:t>
            </a:r>
          </a:p>
          <a:p>
            <a:pPr lvl="1"/>
            <a:r>
              <a:rPr lang="pt-BR" b="1" smtClean="0"/>
              <a:t>Nome</a:t>
            </a:r>
            <a:r>
              <a:rPr lang="pt-BR" smtClean="0"/>
              <a:t>: fornece o significado (semântica) da associação</a:t>
            </a:r>
          </a:p>
          <a:p>
            <a:pPr lvl="1"/>
            <a:r>
              <a:rPr lang="pt-BR" b="1" smtClean="0"/>
              <a:t>Sentido de leitura</a:t>
            </a:r>
          </a:p>
          <a:p>
            <a:pPr lvl="1"/>
            <a:r>
              <a:rPr lang="pt-BR" b="1" smtClean="0"/>
              <a:t>Multiplicidade</a:t>
            </a:r>
            <a:r>
              <a:rPr lang="pt-BR" smtClean="0"/>
              <a:t>: 0..1, 0..*, 1, 1..*, 2, 3..7 (exemplos)</a:t>
            </a:r>
          </a:p>
          <a:p>
            <a:pPr lvl="1"/>
            <a:r>
              <a:rPr lang="pt-BR" b="1" smtClean="0"/>
              <a:t>Navegabilidade</a:t>
            </a:r>
            <a:r>
              <a:rPr lang="pt-BR" smtClean="0"/>
              <a:t>: indicada por uma seta no fim da associação</a:t>
            </a:r>
          </a:p>
          <a:p>
            <a:pPr lvl="1"/>
            <a:r>
              <a:rPr lang="pt-BR" b="1" smtClean="0"/>
              <a:t>Papéis</a:t>
            </a:r>
            <a:r>
              <a:rPr lang="pt-BR" smtClean="0"/>
              <a:t>: desempenhados por classes em uma associação</a:t>
            </a:r>
          </a:p>
          <a:p>
            <a:pPr lvl="1"/>
            <a:r>
              <a:rPr lang="pt-BR" b="1" smtClean="0"/>
              <a:t>Tipo</a:t>
            </a:r>
            <a:r>
              <a:rPr lang="pt-BR" smtClean="0"/>
              <a:t>: associação simples, agregação, composição, generalização e dependência</a:t>
            </a:r>
            <a:endParaRPr lang="pt-BR" dirty="0" smtClean="0"/>
          </a:p>
        </p:txBody>
      </p:sp>
    </p:spTree>
    <p:extLst>
      <p:ext uri="{BB962C8B-B14F-4D97-AF65-F5344CB8AC3E}">
        <p14:creationId xmlns:p14="http://schemas.microsoft.com/office/powerpoint/2010/main" val="2973127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pt-BR" smtClean="0"/>
              <a:t>Nome e </a:t>
            </a:r>
            <a:br>
              <a:rPr lang="pt-BR" smtClean="0"/>
            </a:br>
            <a:r>
              <a:rPr lang="pt-BR" smtClean="0"/>
              <a:t>Sentido de Leitura</a:t>
            </a:r>
            <a:endParaRPr lang="pt-BR" dirty="0"/>
          </a:p>
        </p:txBody>
      </p:sp>
      <p:grpSp>
        <p:nvGrpSpPr>
          <p:cNvPr id="24" name="Group 9"/>
          <p:cNvGrpSpPr>
            <a:grpSpLocks/>
          </p:cNvGrpSpPr>
          <p:nvPr/>
        </p:nvGrpSpPr>
        <p:grpSpPr bwMode="auto">
          <a:xfrm>
            <a:off x="1308100" y="3429000"/>
            <a:ext cx="1600200" cy="533400"/>
            <a:chOff x="816" y="2832"/>
            <a:chExt cx="1008" cy="336"/>
          </a:xfrm>
        </p:grpSpPr>
        <p:sp>
          <p:nvSpPr>
            <p:cNvPr id="25" name="Rectangle 10"/>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26" name="Text Box 11"/>
            <p:cNvSpPr txBox="1">
              <a:spLocks noChangeArrowheads="1"/>
            </p:cNvSpPr>
            <p:nvPr/>
          </p:nvSpPr>
          <p:spPr bwMode="auto">
            <a:xfrm>
              <a:off x="1059" y="2880"/>
              <a:ext cx="558"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a:latin typeface="Verdana" pitchFamily="34" charset="0"/>
                </a:rPr>
                <a:t>Pessoa</a:t>
              </a:r>
            </a:p>
          </p:txBody>
        </p:sp>
      </p:grpSp>
      <p:grpSp>
        <p:nvGrpSpPr>
          <p:cNvPr id="27" name="Group 12"/>
          <p:cNvGrpSpPr>
            <a:grpSpLocks/>
          </p:cNvGrpSpPr>
          <p:nvPr/>
        </p:nvGrpSpPr>
        <p:grpSpPr bwMode="auto">
          <a:xfrm>
            <a:off x="5651500" y="3429000"/>
            <a:ext cx="1600200" cy="533400"/>
            <a:chOff x="816" y="2832"/>
            <a:chExt cx="1008" cy="336"/>
          </a:xfrm>
        </p:grpSpPr>
        <p:sp>
          <p:nvSpPr>
            <p:cNvPr id="28" name="Rectangle 13"/>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29" name="Text Box 14"/>
            <p:cNvSpPr txBox="1">
              <a:spLocks noChangeArrowheads="1"/>
            </p:cNvSpPr>
            <p:nvPr/>
          </p:nvSpPr>
          <p:spPr bwMode="auto">
            <a:xfrm>
              <a:off x="998" y="2880"/>
              <a:ext cx="677"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a:latin typeface="Verdana" pitchFamily="34" charset="0"/>
                </a:rPr>
                <a:t>Empresa</a:t>
              </a:r>
            </a:p>
          </p:txBody>
        </p:sp>
      </p:grpSp>
      <p:cxnSp>
        <p:nvCxnSpPr>
          <p:cNvPr id="30" name="AutoShape 15"/>
          <p:cNvCxnSpPr>
            <a:cxnSpLocks noChangeShapeType="1"/>
            <a:stCxn id="25" idx="3"/>
            <a:endCxn id="28" idx="1"/>
          </p:cNvCxnSpPr>
          <p:nvPr/>
        </p:nvCxnSpPr>
        <p:spPr bwMode="auto">
          <a:xfrm>
            <a:off x="2908300" y="3695700"/>
            <a:ext cx="2743200" cy="0"/>
          </a:xfrm>
          <a:prstGeom prst="straightConnector1">
            <a:avLst/>
          </a:prstGeom>
          <a:noFill/>
          <a:ln w="9525">
            <a:solidFill>
              <a:schemeClr val="tx1"/>
            </a:solidFill>
            <a:round/>
            <a:headEnd/>
            <a:tailEnd/>
          </a:ln>
          <a:effectLst/>
        </p:spPr>
      </p:cxnSp>
      <p:grpSp>
        <p:nvGrpSpPr>
          <p:cNvPr id="55" name="Grupo 54"/>
          <p:cNvGrpSpPr/>
          <p:nvPr/>
        </p:nvGrpSpPr>
        <p:grpSpPr>
          <a:xfrm>
            <a:off x="3463683" y="3700463"/>
            <a:ext cx="1659429" cy="680224"/>
            <a:chOff x="3463683" y="3700463"/>
            <a:chExt cx="1659429" cy="680224"/>
          </a:xfrm>
        </p:grpSpPr>
        <p:sp>
          <p:nvSpPr>
            <p:cNvPr id="32" name="Text Box 17"/>
            <p:cNvSpPr txBox="1">
              <a:spLocks noChangeArrowheads="1"/>
            </p:cNvSpPr>
            <p:nvPr/>
          </p:nvSpPr>
          <p:spPr bwMode="auto">
            <a:xfrm>
              <a:off x="3463683" y="4103688"/>
              <a:ext cx="1659429" cy="276999"/>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solidFill>
                    <a:schemeClr val="accent2"/>
                  </a:solidFill>
                  <a:latin typeface="Verdana" pitchFamily="34" charset="0"/>
                </a:rPr>
                <a:t>Associação simples</a:t>
              </a:r>
              <a:endParaRPr lang="pt-BR" sz="1200" b="0" u="none" baseline="0" dirty="0">
                <a:latin typeface="Verdana" pitchFamily="34" charset="0"/>
              </a:endParaRPr>
            </a:p>
          </p:txBody>
        </p:sp>
        <p:cxnSp>
          <p:nvCxnSpPr>
            <p:cNvPr id="36" name="AutoShape 21"/>
            <p:cNvCxnSpPr>
              <a:cxnSpLocks noChangeShapeType="1"/>
              <a:endCxn id="32" idx="0"/>
            </p:cNvCxnSpPr>
            <p:nvPr/>
          </p:nvCxnSpPr>
          <p:spPr bwMode="auto">
            <a:xfrm rot="5400000">
              <a:off x="4150922" y="3842939"/>
              <a:ext cx="403226" cy="118273"/>
            </a:xfrm>
            <a:prstGeom prst="curvedConnector3">
              <a:avLst>
                <a:gd name="adj1" fmla="val 50000"/>
              </a:avLst>
            </a:prstGeom>
            <a:noFill/>
            <a:ln w="9525">
              <a:solidFill>
                <a:schemeClr val="accent2"/>
              </a:solidFill>
              <a:round/>
              <a:headEnd type="oval" w="med" len="med"/>
              <a:tailEnd/>
            </a:ln>
            <a:effectLst/>
          </p:spPr>
        </p:cxnSp>
      </p:grpSp>
      <p:grpSp>
        <p:nvGrpSpPr>
          <p:cNvPr id="54" name="Grupo 53"/>
          <p:cNvGrpSpPr/>
          <p:nvPr/>
        </p:nvGrpSpPr>
        <p:grpSpPr>
          <a:xfrm>
            <a:off x="3729038" y="2604293"/>
            <a:ext cx="1375858" cy="1070770"/>
            <a:chOff x="3729038" y="2604293"/>
            <a:chExt cx="1375858" cy="1070770"/>
          </a:xfrm>
        </p:grpSpPr>
        <p:sp>
          <p:nvSpPr>
            <p:cNvPr id="38" name="Text Box 23"/>
            <p:cNvSpPr txBox="1">
              <a:spLocks noChangeArrowheads="1"/>
            </p:cNvSpPr>
            <p:nvPr/>
          </p:nvSpPr>
          <p:spPr bwMode="auto">
            <a:xfrm>
              <a:off x="3729038" y="3400425"/>
              <a:ext cx="1217612"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a:latin typeface="Verdana" pitchFamily="34" charset="0"/>
                </a:rPr>
                <a:t>trabalha para</a:t>
              </a:r>
            </a:p>
          </p:txBody>
        </p:sp>
        <p:grpSp>
          <p:nvGrpSpPr>
            <p:cNvPr id="49" name="Grupo 48"/>
            <p:cNvGrpSpPr/>
            <p:nvPr/>
          </p:nvGrpSpPr>
          <p:grpSpPr>
            <a:xfrm>
              <a:off x="4337844" y="2604293"/>
              <a:ext cx="767052" cy="796132"/>
              <a:chOff x="4337844" y="2604293"/>
              <a:chExt cx="767052" cy="796132"/>
            </a:xfrm>
          </p:grpSpPr>
          <p:sp>
            <p:nvSpPr>
              <p:cNvPr id="47" name="Text Box 34"/>
              <p:cNvSpPr txBox="1">
                <a:spLocks noChangeArrowheads="1"/>
              </p:cNvSpPr>
              <p:nvPr/>
            </p:nvSpPr>
            <p:spPr bwMode="auto">
              <a:xfrm>
                <a:off x="4493708" y="2604293"/>
                <a:ext cx="611188"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solidFill>
                      <a:schemeClr val="accent2"/>
                    </a:solidFill>
                    <a:latin typeface="Verdana" pitchFamily="34" charset="0"/>
                  </a:rPr>
                  <a:t>nome</a:t>
                </a:r>
                <a:endParaRPr lang="pt-BR" sz="1200" b="0" u="none" baseline="0" dirty="0">
                  <a:latin typeface="Verdana" pitchFamily="34" charset="0"/>
                </a:endParaRPr>
              </a:p>
            </p:txBody>
          </p:sp>
          <p:cxnSp>
            <p:nvCxnSpPr>
              <p:cNvPr id="48" name="AutoShape 35"/>
              <p:cNvCxnSpPr>
                <a:cxnSpLocks noChangeShapeType="1"/>
                <a:stCxn id="38" idx="0"/>
                <a:endCxn id="47" idx="2"/>
              </p:cNvCxnSpPr>
              <p:nvPr/>
            </p:nvCxnSpPr>
            <p:spPr bwMode="auto">
              <a:xfrm rot="5400000" flipH="1" flipV="1">
                <a:off x="4307826" y="2908949"/>
                <a:ext cx="521494" cy="461458"/>
              </a:xfrm>
              <a:prstGeom prst="curvedConnector3">
                <a:avLst>
                  <a:gd name="adj1" fmla="val 50000"/>
                </a:avLst>
              </a:prstGeom>
              <a:noFill/>
              <a:ln w="9525">
                <a:solidFill>
                  <a:schemeClr val="accent2"/>
                </a:solidFill>
                <a:round/>
                <a:headEnd type="oval" w="med" len="med"/>
                <a:tailEnd/>
              </a:ln>
              <a:effectLst/>
            </p:spPr>
          </p:cxnSp>
        </p:grpSp>
      </p:grpSp>
      <p:grpSp>
        <p:nvGrpSpPr>
          <p:cNvPr id="69" name="Grupo 68"/>
          <p:cNvGrpSpPr/>
          <p:nvPr/>
        </p:nvGrpSpPr>
        <p:grpSpPr>
          <a:xfrm>
            <a:off x="4905272" y="2522528"/>
            <a:ext cx="1228595" cy="1094869"/>
            <a:chOff x="4924743" y="2510779"/>
            <a:chExt cx="1228595" cy="1094869"/>
          </a:xfrm>
        </p:grpSpPr>
        <p:sp>
          <p:nvSpPr>
            <p:cNvPr id="70" name="AutoShape 29"/>
            <p:cNvSpPr>
              <a:spLocks noChangeAspect="1" noChangeArrowheads="1"/>
            </p:cNvSpPr>
            <p:nvPr/>
          </p:nvSpPr>
          <p:spPr bwMode="auto">
            <a:xfrm>
              <a:off x="4924743" y="3444240"/>
              <a:ext cx="108000" cy="161408"/>
            </a:xfrm>
            <a:prstGeom prst="homePlate">
              <a:avLst>
                <a:gd name="adj" fmla="val 98611"/>
              </a:avLst>
            </a:prstGeom>
            <a:solidFill>
              <a:schemeClr val="tx1"/>
            </a:solidFill>
            <a:ln w="9525">
              <a:solidFill>
                <a:schemeClr val="tx1"/>
              </a:solidFill>
              <a:miter lim="800000"/>
              <a:headEnd/>
              <a:tailEnd/>
            </a:ln>
            <a:effectLst/>
          </p:spPr>
          <p:txBody>
            <a:bodyPr wrap="none" anchor="ctr"/>
            <a:lstStyle/>
            <a:p>
              <a:endParaRPr lang="pt-BR" sz="1800"/>
            </a:p>
          </p:txBody>
        </p:sp>
        <p:sp>
          <p:nvSpPr>
            <p:cNvPr id="71" name="Text Box 30"/>
            <p:cNvSpPr txBox="1">
              <a:spLocks noChangeArrowheads="1"/>
            </p:cNvSpPr>
            <p:nvPr/>
          </p:nvSpPr>
          <p:spPr bwMode="auto">
            <a:xfrm>
              <a:off x="4962713" y="2510779"/>
              <a:ext cx="1190625" cy="461665"/>
            </a:xfrm>
            <a:prstGeom prst="rect">
              <a:avLst/>
            </a:prstGeom>
            <a:noFill/>
            <a:ln w="9525">
              <a:noFill/>
              <a:miter lim="800000"/>
              <a:headEnd/>
              <a:tailEnd/>
            </a:ln>
            <a:effectLst/>
          </p:spPr>
          <p:txBody>
            <a:bodyPr wrap="square">
              <a:spAutoFit/>
            </a:bodyPr>
            <a:lstStyle/>
            <a:p>
              <a:pPr algn="ctr">
                <a:spcBef>
                  <a:spcPts val="0"/>
                </a:spcBef>
              </a:pPr>
              <a:r>
                <a:rPr lang="pt-BR" sz="1200" b="0" u="none" baseline="0" dirty="0">
                  <a:solidFill>
                    <a:schemeClr val="accent2"/>
                  </a:solidFill>
                  <a:latin typeface="Verdana" pitchFamily="34" charset="0"/>
                </a:rPr>
                <a:t>sentido </a:t>
              </a:r>
              <a:endParaRPr lang="pt-BR" sz="1200" b="0" u="none" baseline="0" dirty="0" smtClean="0">
                <a:solidFill>
                  <a:schemeClr val="accent2"/>
                </a:solidFill>
                <a:latin typeface="Verdana" pitchFamily="34" charset="0"/>
              </a:endParaRPr>
            </a:p>
            <a:p>
              <a:pPr algn="ctr">
                <a:spcBef>
                  <a:spcPts val="0"/>
                </a:spcBef>
              </a:pPr>
              <a:r>
                <a:rPr lang="pt-BR" sz="1200" b="0" u="none" baseline="0" dirty="0" smtClean="0">
                  <a:solidFill>
                    <a:schemeClr val="accent2"/>
                  </a:solidFill>
                  <a:latin typeface="Verdana" pitchFamily="34" charset="0"/>
                </a:rPr>
                <a:t>de leitura</a:t>
              </a:r>
              <a:endParaRPr lang="pt-BR" sz="1200" b="0" u="none" baseline="0" dirty="0">
                <a:solidFill>
                  <a:schemeClr val="accent2"/>
                </a:solidFill>
                <a:latin typeface="Verdana" pitchFamily="34" charset="0"/>
              </a:endParaRPr>
            </a:p>
          </p:txBody>
        </p:sp>
        <p:cxnSp>
          <p:nvCxnSpPr>
            <p:cNvPr id="72" name="AutoShape 35"/>
            <p:cNvCxnSpPr>
              <a:cxnSpLocks noChangeShapeType="1"/>
              <a:stCxn id="70" idx="3"/>
              <a:endCxn id="71" idx="2"/>
            </p:cNvCxnSpPr>
            <p:nvPr/>
          </p:nvCxnSpPr>
          <p:spPr bwMode="auto">
            <a:xfrm flipV="1">
              <a:off x="5032743" y="2972444"/>
              <a:ext cx="525283" cy="552500"/>
            </a:xfrm>
            <a:prstGeom prst="curvedConnector2">
              <a:avLst/>
            </a:prstGeom>
            <a:noFill/>
            <a:ln w="9525">
              <a:solidFill>
                <a:schemeClr val="accent2"/>
              </a:solidFill>
              <a:round/>
              <a:headEnd type="oval" w="med" len="med"/>
              <a:tailEnd/>
            </a:ln>
            <a:effectLst/>
          </p:spPr>
        </p:cxnSp>
      </p:grpSp>
    </p:spTree>
    <p:extLst>
      <p:ext uri="{BB962C8B-B14F-4D97-AF65-F5344CB8AC3E}">
        <p14:creationId xmlns:p14="http://schemas.microsoft.com/office/powerpoint/2010/main" val="23400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down)">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down)">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up)">
                                      <p:cBhvr>
                                        <p:cTn id="2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pt-BR" altLang="pt-BR" smtClean="0"/>
              <a:t>Objetivos</a:t>
            </a:r>
          </a:p>
        </p:txBody>
      </p:sp>
      <p:sp>
        <p:nvSpPr>
          <p:cNvPr id="5123" name="Rectangle 3"/>
          <p:cNvSpPr>
            <a:spLocks noGrp="1" noChangeArrowheads="1"/>
          </p:cNvSpPr>
          <p:nvPr>
            <p:ph idx="1"/>
          </p:nvPr>
        </p:nvSpPr>
        <p:spPr/>
        <p:txBody>
          <a:bodyPr/>
          <a:lstStyle/>
          <a:p>
            <a:pPr eaLnBrk="1" hangingPunct="1"/>
            <a:r>
              <a:rPr lang="pt-BR" altLang="pt-BR" smtClean="0"/>
              <a:t>Apresentar os princípios básicos da orientação a objetos.</a:t>
            </a:r>
          </a:p>
          <a:p>
            <a:pPr eaLnBrk="1" hangingPunct="1"/>
            <a:r>
              <a:rPr lang="pt-BR" altLang="pt-BR" smtClean="0"/>
              <a:t>Definir os conceitos e termos básicos da orientação a objetos e a notação UML.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pt-BR" dirty="0" smtClean="0"/>
              <a:t>Multiplicidades</a:t>
            </a:r>
            <a:endParaRPr lang="pt-BR" dirty="0"/>
          </a:p>
        </p:txBody>
      </p:sp>
      <p:sp>
        <p:nvSpPr>
          <p:cNvPr id="5" name="Espaço Reservado para Conteúdo 4"/>
          <p:cNvSpPr>
            <a:spLocks noGrp="1"/>
          </p:cNvSpPr>
          <p:nvPr>
            <p:ph idx="1"/>
          </p:nvPr>
        </p:nvSpPr>
        <p:spPr/>
        <p:txBody>
          <a:bodyPr/>
          <a:lstStyle/>
          <a:p>
            <a:r>
              <a:rPr lang="pt-BR" dirty="0" smtClean="0"/>
              <a:t>Indicadores de multiplicidade:</a:t>
            </a:r>
          </a:p>
          <a:p>
            <a:pPr lvl="1"/>
            <a:r>
              <a:rPr lang="pt-BR" dirty="0" smtClean="0"/>
              <a:t>1		Exatamente um</a:t>
            </a:r>
          </a:p>
          <a:p>
            <a:pPr lvl="1"/>
            <a:r>
              <a:rPr lang="pt-BR" dirty="0" smtClean="0"/>
              <a:t>1..*	Um ou mais</a:t>
            </a:r>
          </a:p>
          <a:p>
            <a:pPr lvl="1"/>
            <a:r>
              <a:rPr lang="pt-BR" dirty="0" smtClean="0"/>
              <a:t>0..*	Zero ou mais (muitos)</a:t>
            </a:r>
          </a:p>
          <a:p>
            <a:pPr lvl="1"/>
            <a:r>
              <a:rPr lang="pt-BR" dirty="0" smtClean="0"/>
              <a:t>*		Zero ou mais (muitos)</a:t>
            </a:r>
          </a:p>
          <a:p>
            <a:pPr lvl="1"/>
            <a:r>
              <a:rPr lang="pt-BR" dirty="0" smtClean="0"/>
              <a:t>0..1	Zero ou um</a:t>
            </a:r>
          </a:p>
          <a:p>
            <a:pPr lvl="1"/>
            <a:r>
              <a:rPr lang="pt-BR" dirty="0" err="1" smtClean="0"/>
              <a:t>m..n</a:t>
            </a:r>
            <a:r>
              <a:rPr lang="pt-BR" dirty="0" smtClean="0"/>
              <a:t>	Faixa de valores (por exemplo: 4..7)</a:t>
            </a:r>
            <a:endParaRPr lang="pt-BR" dirty="0"/>
          </a:p>
        </p:txBody>
      </p:sp>
    </p:spTree>
    <p:extLst>
      <p:ext uri="{BB962C8B-B14F-4D97-AF65-F5344CB8AC3E}">
        <p14:creationId xmlns:p14="http://schemas.microsoft.com/office/powerpoint/2010/main" val="1277834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Multiplicidades</a:t>
            </a:r>
            <a:endParaRPr lang="pt-BR" dirty="0"/>
          </a:p>
        </p:txBody>
      </p:sp>
      <p:grpSp>
        <p:nvGrpSpPr>
          <p:cNvPr id="4" name="Group 4"/>
          <p:cNvGrpSpPr>
            <a:grpSpLocks/>
          </p:cNvGrpSpPr>
          <p:nvPr/>
        </p:nvGrpSpPr>
        <p:grpSpPr bwMode="auto">
          <a:xfrm>
            <a:off x="1729027" y="2175306"/>
            <a:ext cx="1600200" cy="533400"/>
            <a:chOff x="816" y="2832"/>
            <a:chExt cx="1008" cy="336"/>
          </a:xfrm>
        </p:grpSpPr>
        <p:sp>
          <p:nvSpPr>
            <p:cNvPr id="5" name="Rectangle 5"/>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6" name="Text Box 6"/>
            <p:cNvSpPr txBox="1">
              <a:spLocks noChangeArrowheads="1"/>
            </p:cNvSpPr>
            <p:nvPr/>
          </p:nvSpPr>
          <p:spPr bwMode="auto">
            <a:xfrm>
              <a:off x="1059" y="2880"/>
              <a:ext cx="558"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a:latin typeface="Verdana" pitchFamily="34" charset="0"/>
                </a:rPr>
                <a:t>Pessoa</a:t>
              </a:r>
            </a:p>
          </p:txBody>
        </p:sp>
      </p:grpSp>
      <p:grpSp>
        <p:nvGrpSpPr>
          <p:cNvPr id="7" name="Group 7"/>
          <p:cNvGrpSpPr>
            <a:grpSpLocks/>
          </p:cNvGrpSpPr>
          <p:nvPr/>
        </p:nvGrpSpPr>
        <p:grpSpPr bwMode="auto">
          <a:xfrm>
            <a:off x="6072427" y="2175306"/>
            <a:ext cx="1600200" cy="533400"/>
            <a:chOff x="816" y="2832"/>
            <a:chExt cx="1008" cy="336"/>
          </a:xfrm>
        </p:grpSpPr>
        <p:sp>
          <p:nvSpPr>
            <p:cNvPr id="8" name="Rectangle 8"/>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9" name="Text Box 9"/>
            <p:cNvSpPr txBox="1">
              <a:spLocks noChangeArrowheads="1"/>
            </p:cNvSpPr>
            <p:nvPr/>
          </p:nvSpPr>
          <p:spPr bwMode="auto">
            <a:xfrm>
              <a:off x="998" y="2880"/>
              <a:ext cx="677"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a:latin typeface="Verdana" pitchFamily="34" charset="0"/>
                </a:rPr>
                <a:t>Empresa</a:t>
              </a:r>
            </a:p>
          </p:txBody>
        </p:sp>
      </p:grpSp>
      <p:cxnSp>
        <p:nvCxnSpPr>
          <p:cNvPr id="10" name="AutoShape 10"/>
          <p:cNvCxnSpPr>
            <a:cxnSpLocks noChangeShapeType="1"/>
            <a:stCxn id="5" idx="3"/>
            <a:endCxn id="8" idx="1"/>
          </p:cNvCxnSpPr>
          <p:nvPr/>
        </p:nvCxnSpPr>
        <p:spPr bwMode="auto">
          <a:xfrm>
            <a:off x="3329227" y="2442006"/>
            <a:ext cx="2743200" cy="0"/>
          </a:xfrm>
          <a:prstGeom prst="straightConnector1">
            <a:avLst/>
          </a:prstGeom>
          <a:noFill/>
          <a:ln w="9525">
            <a:solidFill>
              <a:schemeClr val="tx1"/>
            </a:solidFill>
            <a:round/>
            <a:headEnd/>
            <a:tailEnd/>
          </a:ln>
          <a:effectLst/>
        </p:spPr>
      </p:cxnSp>
      <p:grpSp>
        <p:nvGrpSpPr>
          <p:cNvPr id="91" name="Grupo 90"/>
          <p:cNvGrpSpPr/>
          <p:nvPr/>
        </p:nvGrpSpPr>
        <p:grpSpPr>
          <a:xfrm>
            <a:off x="3310177" y="1751422"/>
            <a:ext cx="599282" cy="693759"/>
            <a:chOff x="2366305" y="1751422"/>
            <a:chExt cx="599282" cy="693759"/>
          </a:xfrm>
        </p:grpSpPr>
        <p:sp>
          <p:nvSpPr>
            <p:cNvPr id="11" name="Text Box 11"/>
            <p:cNvSpPr txBox="1">
              <a:spLocks noChangeArrowheads="1"/>
            </p:cNvSpPr>
            <p:nvPr/>
          </p:nvSpPr>
          <p:spPr bwMode="auto">
            <a:xfrm>
              <a:off x="2366305" y="2170544"/>
              <a:ext cx="488950" cy="274637"/>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latin typeface="Verdana" pitchFamily="34" charset="0"/>
                </a:rPr>
                <a:t>1..*</a:t>
              </a:r>
            </a:p>
          </p:txBody>
        </p:sp>
        <p:cxnSp>
          <p:nvCxnSpPr>
            <p:cNvPr id="14" name="AutoShape 14"/>
            <p:cNvCxnSpPr>
              <a:cxnSpLocks noChangeShapeType="1"/>
              <a:stCxn id="13" idx="2"/>
              <a:endCxn id="11" idx="0"/>
            </p:cNvCxnSpPr>
            <p:nvPr/>
          </p:nvCxnSpPr>
          <p:spPr bwMode="auto">
            <a:xfrm rot="5400000">
              <a:off x="2578623" y="1783580"/>
              <a:ext cx="419121" cy="354806"/>
            </a:xfrm>
            <a:prstGeom prst="curvedConnector3">
              <a:avLst>
                <a:gd name="adj1" fmla="val 50000"/>
              </a:avLst>
            </a:prstGeom>
            <a:noFill/>
            <a:ln w="9525">
              <a:solidFill>
                <a:schemeClr val="accent2"/>
              </a:solidFill>
              <a:round/>
              <a:headEnd/>
              <a:tailEnd type="oval" w="med" len="med"/>
            </a:ln>
            <a:effectLst/>
          </p:spPr>
        </p:cxnSp>
      </p:grpSp>
      <p:grpSp>
        <p:nvGrpSpPr>
          <p:cNvPr id="90" name="Grupo 89"/>
          <p:cNvGrpSpPr/>
          <p:nvPr/>
        </p:nvGrpSpPr>
        <p:grpSpPr>
          <a:xfrm>
            <a:off x="3242448" y="1474424"/>
            <a:ext cx="2822042" cy="1013620"/>
            <a:chOff x="2298576" y="1474424"/>
            <a:chExt cx="2822042" cy="1013620"/>
          </a:xfrm>
        </p:grpSpPr>
        <p:sp>
          <p:nvSpPr>
            <p:cNvPr id="13" name="Text Box 13"/>
            <p:cNvSpPr txBox="1">
              <a:spLocks noChangeArrowheads="1"/>
            </p:cNvSpPr>
            <p:nvPr/>
          </p:nvSpPr>
          <p:spPr bwMode="auto">
            <a:xfrm>
              <a:off x="2298576" y="1474424"/>
              <a:ext cx="1334020" cy="276999"/>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solidFill>
                    <a:schemeClr val="accent2"/>
                  </a:solidFill>
                  <a:latin typeface="Verdana" pitchFamily="34" charset="0"/>
                </a:rPr>
                <a:t>multiplicidades</a:t>
              </a:r>
              <a:endParaRPr lang="pt-BR" sz="1200" b="0" u="none" baseline="0" dirty="0">
                <a:solidFill>
                  <a:schemeClr val="accent2"/>
                </a:solidFill>
                <a:latin typeface="Verdana" pitchFamily="34" charset="0"/>
              </a:endParaRPr>
            </a:p>
          </p:txBody>
        </p:sp>
        <p:cxnSp>
          <p:nvCxnSpPr>
            <p:cNvPr id="15" name="AutoShape 15"/>
            <p:cNvCxnSpPr>
              <a:cxnSpLocks noChangeShapeType="1"/>
              <a:stCxn id="13" idx="2"/>
              <a:endCxn id="17" idx="0"/>
            </p:cNvCxnSpPr>
            <p:nvPr/>
          </p:nvCxnSpPr>
          <p:spPr bwMode="auto">
            <a:xfrm rot="16200000" flipH="1">
              <a:off x="3741864" y="975145"/>
              <a:ext cx="461983" cy="2014538"/>
            </a:xfrm>
            <a:prstGeom prst="curvedConnector3">
              <a:avLst>
                <a:gd name="adj1" fmla="val 50000"/>
              </a:avLst>
            </a:prstGeom>
            <a:noFill/>
            <a:ln w="9525">
              <a:solidFill>
                <a:schemeClr val="accent2"/>
              </a:solidFill>
              <a:round/>
              <a:headEnd/>
              <a:tailEnd type="oval" w="med" len="med"/>
            </a:ln>
            <a:effectLst/>
          </p:spPr>
        </p:cxnSp>
        <p:sp>
          <p:nvSpPr>
            <p:cNvPr id="17" name="Text Box 17"/>
            <p:cNvSpPr txBox="1">
              <a:spLocks noChangeArrowheads="1"/>
            </p:cNvSpPr>
            <p:nvPr/>
          </p:nvSpPr>
          <p:spPr bwMode="auto">
            <a:xfrm>
              <a:off x="4839630" y="2213406"/>
              <a:ext cx="280988"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latin typeface="Verdana" pitchFamily="34" charset="0"/>
                </a:rPr>
                <a:t>*</a:t>
              </a:r>
            </a:p>
          </p:txBody>
        </p:sp>
      </p:grpSp>
      <p:sp>
        <p:nvSpPr>
          <p:cNvPr id="18" name="Text Box 18"/>
          <p:cNvSpPr txBox="1">
            <a:spLocks noChangeArrowheads="1"/>
          </p:cNvSpPr>
          <p:nvPr/>
        </p:nvSpPr>
        <p:spPr bwMode="auto">
          <a:xfrm>
            <a:off x="4149965" y="2146731"/>
            <a:ext cx="1217612"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latin typeface="Verdana" pitchFamily="34" charset="0"/>
              </a:rPr>
              <a:t>trabalha para</a:t>
            </a:r>
          </a:p>
        </p:txBody>
      </p:sp>
      <p:grpSp>
        <p:nvGrpSpPr>
          <p:cNvPr id="52" name="Grupo 51"/>
          <p:cNvGrpSpPr>
            <a:grpSpLocks noChangeAspect="1"/>
          </p:cNvGrpSpPr>
          <p:nvPr/>
        </p:nvGrpSpPr>
        <p:grpSpPr>
          <a:xfrm>
            <a:off x="2122627" y="4548741"/>
            <a:ext cx="5004000" cy="2030558"/>
            <a:chOff x="1863724" y="3292477"/>
            <a:chExt cx="5943600" cy="3275963"/>
          </a:xfrm>
        </p:grpSpPr>
        <p:sp>
          <p:nvSpPr>
            <p:cNvPr id="21" name="Elipse 20"/>
            <p:cNvSpPr/>
            <p:nvPr/>
          </p:nvSpPr>
          <p:spPr>
            <a:xfrm>
              <a:off x="1863724" y="3337560"/>
              <a:ext cx="1600200" cy="3230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22" name="Elipse 21"/>
            <p:cNvSpPr/>
            <p:nvPr/>
          </p:nvSpPr>
          <p:spPr>
            <a:xfrm>
              <a:off x="6207124" y="3292477"/>
              <a:ext cx="1600200" cy="3230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23" name="Elipse 22"/>
            <p:cNvSpPr/>
            <p:nvPr/>
          </p:nvSpPr>
          <p:spPr>
            <a:xfrm>
              <a:off x="2255639" y="3619500"/>
              <a:ext cx="816371" cy="441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pt-BR" sz="1200" dirty="0" smtClean="0"/>
                <a:t>p1</a:t>
              </a:r>
              <a:endParaRPr lang="pt-BR" sz="1200" dirty="0"/>
            </a:p>
          </p:txBody>
        </p:sp>
        <p:sp>
          <p:nvSpPr>
            <p:cNvPr id="24" name="Elipse 23"/>
            <p:cNvSpPr/>
            <p:nvPr/>
          </p:nvSpPr>
          <p:spPr>
            <a:xfrm>
              <a:off x="2255639" y="4337687"/>
              <a:ext cx="816371" cy="441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pt-BR" sz="1200" dirty="0" smtClean="0"/>
                <a:t>p2</a:t>
              </a:r>
              <a:endParaRPr lang="pt-BR" sz="1200" dirty="0"/>
            </a:p>
          </p:txBody>
        </p:sp>
        <p:sp>
          <p:nvSpPr>
            <p:cNvPr id="25" name="Elipse 24"/>
            <p:cNvSpPr/>
            <p:nvPr/>
          </p:nvSpPr>
          <p:spPr>
            <a:xfrm>
              <a:off x="2255639" y="5055874"/>
              <a:ext cx="816371" cy="441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pt-BR" sz="1200" dirty="0" smtClean="0"/>
                <a:t>p3</a:t>
              </a:r>
              <a:endParaRPr lang="pt-BR" sz="1200" dirty="0"/>
            </a:p>
          </p:txBody>
        </p:sp>
        <p:sp>
          <p:nvSpPr>
            <p:cNvPr id="26" name="Retângulo de cantos arredondados 25"/>
            <p:cNvSpPr/>
            <p:nvPr/>
          </p:nvSpPr>
          <p:spPr>
            <a:xfrm>
              <a:off x="6692661" y="3817620"/>
              <a:ext cx="655320" cy="441960"/>
            </a:xfrm>
            <a:prstGeom prst="roundRect">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200" dirty="0" smtClean="0">
                  <a:solidFill>
                    <a:schemeClr val="tx1"/>
                  </a:solidFill>
                </a:rPr>
                <a:t>e1</a:t>
              </a:r>
              <a:endParaRPr lang="pt-BR" sz="1200" dirty="0">
                <a:solidFill>
                  <a:schemeClr val="tx1"/>
                </a:solidFill>
              </a:endParaRPr>
            </a:p>
          </p:txBody>
        </p:sp>
        <p:sp>
          <p:nvSpPr>
            <p:cNvPr id="27" name="Retângulo de cantos arredondados 26"/>
            <p:cNvSpPr/>
            <p:nvPr/>
          </p:nvSpPr>
          <p:spPr>
            <a:xfrm>
              <a:off x="6692661" y="4709905"/>
              <a:ext cx="655320" cy="441960"/>
            </a:xfrm>
            <a:prstGeom prst="roundRect">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200" dirty="0" smtClean="0">
                  <a:solidFill>
                    <a:schemeClr val="tx1"/>
                  </a:solidFill>
                </a:rPr>
                <a:t>e2</a:t>
              </a:r>
              <a:endParaRPr lang="pt-BR" sz="1200" dirty="0">
                <a:solidFill>
                  <a:schemeClr val="tx1"/>
                </a:solidFill>
              </a:endParaRPr>
            </a:p>
          </p:txBody>
        </p:sp>
        <p:sp>
          <p:nvSpPr>
            <p:cNvPr id="28" name="Retângulo de cantos arredondados 27"/>
            <p:cNvSpPr/>
            <p:nvPr/>
          </p:nvSpPr>
          <p:spPr>
            <a:xfrm>
              <a:off x="6692661" y="5602190"/>
              <a:ext cx="655320" cy="441960"/>
            </a:xfrm>
            <a:prstGeom prst="roundRect">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200" dirty="0" smtClean="0">
                  <a:solidFill>
                    <a:schemeClr val="tx1"/>
                  </a:solidFill>
                </a:rPr>
                <a:t>e3</a:t>
              </a:r>
              <a:endParaRPr lang="pt-BR" sz="1200" dirty="0">
                <a:solidFill>
                  <a:schemeClr val="tx1"/>
                </a:solidFill>
              </a:endParaRPr>
            </a:p>
          </p:txBody>
        </p:sp>
        <p:sp>
          <p:nvSpPr>
            <p:cNvPr id="30" name="Elipse 29"/>
            <p:cNvSpPr/>
            <p:nvPr/>
          </p:nvSpPr>
          <p:spPr>
            <a:xfrm>
              <a:off x="2249487" y="5774060"/>
              <a:ext cx="816371" cy="441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pt-BR" sz="1200" dirty="0" smtClean="0"/>
                <a:t>p4</a:t>
              </a:r>
              <a:endParaRPr lang="pt-BR" sz="1200" dirty="0"/>
            </a:p>
          </p:txBody>
        </p:sp>
        <p:cxnSp>
          <p:nvCxnSpPr>
            <p:cNvPr id="33" name="Conector de seta reta 32"/>
            <p:cNvCxnSpPr>
              <a:stCxn id="23" idx="6"/>
              <a:endCxn id="26" idx="1"/>
            </p:cNvCxnSpPr>
            <p:nvPr/>
          </p:nvCxnSpPr>
          <p:spPr>
            <a:xfrm>
              <a:off x="3072010" y="3840480"/>
              <a:ext cx="3620651" cy="198120"/>
            </a:xfrm>
            <a:prstGeom prst="straightConnector1">
              <a:avLst/>
            </a:prstGeom>
            <a:ln w="57150">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Conector de seta reta 33"/>
            <p:cNvCxnSpPr>
              <a:stCxn id="24" idx="6"/>
              <a:endCxn id="27" idx="1"/>
            </p:cNvCxnSpPr>
            <p:nvPr/>
          </p:nvCxnSpPr>
          <p:spPr>
            <a:xfrm>
              <a:off x="3072010" y="4558667"/>
              <a:ext cx="3620651" cy="372218"/>
            </a:xfrm>
            <a:prstGeom prst="straightConnector1">
              <a:avLst/>
            </a:prstGeom>
            <a:ln w="57150">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Conector de seta reta 36"/>
            <p:cNvCxnSpPr>
              <a:stCxn id="24" idx="6"/>
              <a:endCxn id="28" idx="1"/>
            </p:cNvCxnSpPr>
            <p:nvPr/>
          </p:nvCxnSpPr>
          <p:spPr>
            <a:xfrm>
              <a:off x="3072010" y="4558667"/>
              <a:ext cx="3620651" cy="1264503"/>
            </a:xfrm>
            <a:prstGeom prst="straightConnector1">
              <a:avLst/>
            </a:prstGeom>
            <a:ln w="57150">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Conector de seta reta 40"/>
            <p:cNvCxnSpPr>
              <a:stCxn id="30" idx="6"/>
              <a:endCxn id="27" idx="1"/>
            </p:cNvCxnSpPr>
            <p:nvPr/>
          </p:nvCxnSpPr>
          <p:spPr>
            <a:xfrm flipV="1">
              <a:off x="3065858" y="4930885"/>
              <a:ext cx="3626803" cy="1064155"/>
            </a:xfrm>
            <a:prstGeom prst="straightConnector1">
              <a:avLst/>
            </a:prstGeom>
            <a:ln w="57150">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7" name="Grupo 86"/>
          <p:cNvGrpSpPr/>
          <p:nvPr/>
        </p:nvGrpSpPr>
        <p:grpSpPr>
          <a:xfrm>
            <a:off x="1652827" y="2488043"/>
            <a:ext cx="4285918" cy="1924377"/>
            <a:chOff x="708955" y="2488043"/>
            <a:chExt cx="4285918" cy="1924377"/>
          </a:xfrm>
        </p:grpSpPr>
        <p:sp>
          <p:nvSpPr>
            <p:cNvPr id="53" name="CaixaDeTexto 52"/>
            <p:cNvSpPr txBox="1"/>
            <p:nvPr/>
          </p:nvSpPr>
          <p:spPr>
            <a:xfrm>
              <a:off x="708955" y="3766089"/>
              <a:ext cx="2235165" cy="646331"/>
            </a:xfrm>
            <a:prstGeom prst="rect">
              <a:avLst/>
            </a:prstGeom>
            <a:noFill/>
          </p:spPr>
          <p:txBody>
            <a:bodyPr wrap="square" rtlCol="0">
              <a:spAutoFit/>
            </a:bodyPr>
            <a:lstStyle/>
            <a:p>
              <a:pPr algn="ctr"/>
              <a:r>
                <a:rPr lang="pt-BR" sz="1200" dirty="0" smtClean="0"/>
                <a:t>Uma pessoa </a:t>
              </a:r>
            </a:p>
            <a:p>
              <a:pPr algn="ctr"/>
              <a:r>
                <a:rPr lang="pt-BR" sz="1200" dirty="0" smtClean="0"/>
                <a:t>pode trabalhar para</a:t>
              </a:r>
            </a:p>
            <a:p>
              <a:pPr algn="ctr"/>
              <a:r>
                <a:rPr lang="pt-BR" sz="1200" dirty="0" smtClean="0"/>
                <a:t>ZERO ou MAIS empresa.</a:t>
              </a:r>
              <a:endParaRPr lang="pt-BR" sz="1200" dirty="0"/>
            </a:p>
          </p:txBody>
        </p:sp>
        <p:cxnSp>
          <p:nvCxnSpPr>
            <p:cNvPr id="55" name="Conector em curva 54"/>
            <p:cNvCxnSpPr>
              <a:stCxn id="17" idx="2"/>
              <a:endCxn id="53" idx="0"/>
            </p:cNvCxnSpPr>
            <p:nvPr/>
          </p:nvCxnSpPr>
          <p:spPr>
            <a:xfrm rot="5400000">
              <a:off x="2771683" y="1542899"/>
              <a:ext cx="1278045" cy="3168334"/>
            </a:xfrm>
            <a:prstGeom prst="curvedConnector3">
              <a:avLst>
                <a:gd name="adj1" fmla="val 50000"/>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8" name="Grupo 87"/>
          <p:cNvGrpSpPr/>
          <p:nvPr/>
        </p:nvGrpSpPr>
        <p:grpSpPr>
          <a:xfrm>
            <a:off x="3569400" y="2445180"/>
            <a:ext cx="3864947" cy="1967239"/>
            <a:chOff x="2625528" y="2445180"/>
            <a:chExt cx="3864947" cy="1967239"/>
          </a:xfrm>
        </p:grpSpPr>
        <p:sp>
          <p:nvSpPr>
            <p:cNvPr id="69" name="CaixaDeTexto 68"/>
            <p:cNvSpPr txBox="1"/>
            <p:nvPr/>
          </p:nvSpPr>
          <p:spPr>
            <a:xfrm>
              <a:off x="4527802" y="3766088"/>
              <a:ext cx="1962673" cy="646331"/>
            </a:xfrm>
            <a:prstGeom prst="rect">
              <a:avLst/>
            </a:prstGeom>
            <a:noFill/>
          </p:spPr>
          <p:txBody>
            <a:bodyPr wrap="square" rtlCol="0">
              <a:spAutoFit/>
            </a:bodyPr>
            <a:lstStyle/>
            <a:p>
              <a:pPr algn="ctr"/>
              <a:r>
                <a:rPr lang="pt-BR" sz="1200" dirty="0" smtClean="0"/>
                <a:t>Uma empresa</a:t>
              </a:r>
            </a:p>
            <a:p>
              <a:pPr algn="ctr"/>
              <a:r>
                <a:rPr lang="pt-BR" sz="1200" dirty="0" smtClean="0"/>
                <a:t>pode empregar</a:t>
              </a:r>
            </a:p>
            <a:p>
              <a:pPr algn="ctr"/>
              <a:r>
                <a:rPr lang="pt-BR" sz="1200" dirty="0" smtClean="0"/>
                <a:t>UMA ou MAIS pessoas.</a:t>
              </a:r>
              <a:endParaRPr lang="pt-BR" sz="1200" dirty="0"/>
            </a:p>
          </p:txBody>
        </p:sp>
        <p:cxnSp>
          <p:nvCxnSpPr>
            <p:cNvPr id="70" name="Conector em curva 69"/>
            <p:cNvCxnSpPr>
              <a:stCxn id="11" idx="2"/>
              <a:endCxn id="69" idx="0"/>
            </p:cNvCxnSpPr>
            <p:nvPr/>
          </p:nvCxnSpPr>
          <p:spPr>
            <a:xfrm rot="16200000" flipH="1">
              <a:off x="3406880" y="1663828"/>
              <a:ext cx="1320907" cy="2883611"/>
            </a:xfrm>
            <a:prstGeom prst="curvedConnector3">
              <a:avLst>
                <a:gd name="adj1" fmla="val 50000"/>
              </a:avLst>
            </a:prstGeom>
            <a:ln w="381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3" name="AutoShape 29"/>
          <p:cNvSpPr>
            <a:spLocks noChangeAspect="1" noChangeArrowheads="1"/>
          </p:cNvSpPr>
          <p:nvPr/>
        </p:nvSpPr>
        <p:spPr bwMode="auto">
          <a:xfrm>
            <a:off x="5334224" y="2216433"/>
            <a:ext cx="108000" cy="161408"/>
          </a:xfrm>
          <a:prstGeom prst="homePlate">
            <a:avLst>
              <a:gd name="adj" fmla="val 98611"/>
            </a:avLst>
          </a:prstGeom>
          <a:solidFill>
            <a:schemeClr val="tx1"/>
          </a:solidFill>
          <a:ln w="9525">
            <a:solidFill>
              <a:schemeClr val="tx1"/>
            </a:solidFill>
            <a:miter lim="800000"/>
            <a:headEnd/>
            <a:tailEnd/>
          </a:ln>
          <a:effectLst/>
        </p:spPr>
        <p:txBody>
          <a:bodyPr wrap="none" anchor="ctr"/>
          <a:lstStyle/>
          <a:p>
            <a:endParaRPr lang="pt-BR" sz="1800"/>
          </a:p>
        </p:txBody>
      </p:sp>
      <p:sp>
        <p:nvSpPr>
          <p:cNvPr id="103" name="Elipse 102"/>
          <p:cNvSpPr/>
          <p:nvPr/>
        </p:nvSpPr>
        <p:spPr>
          <a:xfrm>
            <a:off x="4771165" y="2349503"/>
            <a:ext cx="83658" cy="9250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5" name="Seta para a direita 104"/>
          <p:cNvSpPr/>
          <p:nvPr/>
        </p:nvSpPr>
        <p:spPr>
          <a:xfrm>
            <a:off x="4495212" y="4256746"/>
            <a:ext cx="551905" cy="4846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6" name="Seta para a direita 105"/>
          <p:cNvSpPr/>
          <p:nvPr/>
        </p:nvSpPr>
        <p:spPr>
          <a:xfrm flipH="1">
            <a:off x="4424874" y="4256746"/>
            <a:ext cx="551905" cy="4846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8263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up)">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up)">
                                      <p:cBhvr>
                                        <p:cTn id="12" dur="500"/>
                                        <p:tgtEl>
                                          <p:spTgt spid="87"/>
                                        </p:tgtEl>
                                      </p:cBhvr>
                                    </p:animEffect>
                                  </p:childTnLst>
                                </p:cTn>
                              </p:par>
                            </p:childTnLst>
                          </p:cTn>
                        </p:par>
                        <p:par>
                          <p:cTn id="13" fill="hold">
                            <p:stCondLst>
                              <p:cond delay="500"/>
                            </p:stCondLst>
                            <p:childTnLst>
                              <p:par>
                                <p:cTn id="14" presetID="22" presetClass="entr" presetSubtype="8" repeatCount="5000" fill="hold" grpId="0" nodeType="after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wipe(left)">
                                      <p:cBhvr>
                                        <p:cTn id="16" dur="500"/>
                                        <p:tgtEl>
                                          <p:spTgt spid="105"/>
                                        </p:tgtEl>
                                      </p:cBhvr>
                                    </p:animEffect>
                                  </p:childTnLst>
                                  <p:subTnLst>
                                    <p:set>
                                      <p:cBhvr override="childStyle">
                                        <p:cTn dur="1" fill="hold" display="0" masterRel="nextClick" afterEffect="1"/>
                                        <p:tgtEl>
                                          <p:spTgt spid="10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88"/>
                                        </p:tgtEl>
                                        <p:attrNameLst>
                                          <p:attrName>style.visibility</p:attrName>
                                        </p:attrNameLst>
                                      </p:cBhvr>
                                      <p:to>
                                        <p:strVal val="visible"/>
                                      </p:to>
                                    </p:set>
                                    <p:animEffect transition="in" filter="wipe(up)">
                                      <p:cBhvr>
                                        <p:cTn id="26" dur="500"/>
                                        <p:tgtEl>
                                          <p:spTgt spid="88"/>
                                        </p:tgtEl>
                                      </p:cBhvr>
                                    </p:animEffect>
                                  </p:childTnLst>
                                </p:cTn>
                              </p:par>
                            </p:childTnLst>
                          </p:cTn>
                        </p:par>
                        <p:par>
                          <p:cTn id="27" fill="hold">
                            <p:stCondLst>
                              <p:cond delay="500"/>
                            </p:stCondLst>
                            <p:childTnLst>
                              <p:par>
                                <p:cTn id="28" presetID="22" presetClass="entr" presetSubtype="8" repeatCount="5000" fill="hold" grpId="0" nodeType="afterEffect">
                                  <p:stCondLst>
                                    <p:cond delay="0"/>
                                  </p:stCondLst>
                                  <p:childTnLst>
                                    <p:set>
                                      <p:cBhvr>
                                        <p:cTn id="29" dur="1" fill="hold">
                                          <p:stCondLst>
                                            <p:cond delay="0"/>
                                          </p:stCondLst>
                                        </p:cTn>
                                        <p:tgtEl>
                                          <p:spTgt spid="106"/>
                                        </p:tgtEl>
                                        <p:attrNameLst>
                                          <p:attrName>style.visibility</p:attrName>
                                        </p:attrNameLst>
                                      </p:cBhvr>
                                      <p:to>
                                        <p:strVal val="visible"/>
                                      </p:to>
                                    </p:set>
                                    <p:animEffect transition="in" filter="wipe(left)">
                                      <p:cBhvr>
                                        <p:cTn id="30" dur="5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pt-BR" smtClean="0"/>
              <a:t>Navegabilidade</a:t>
            </a:r>
            <a:endParaRPr lang="en-US" dirty="0"/>
          </a:p>
        </p:txBody>
      </p:sp>
      <p:grpSp>
        <p:nvGrpSpPr>
          <p:cNvPr id="9" name="Grupo 8"/>
          <p:cNvGrpSpPr/>
          <p:nvPr/>
        </p:nvGrpSpPr>
        <p:grpSpPr>
          <a:xfrm>
            <a:off x="4351882" y="1500366"/>
            <a:ext cx="1333500" cy="741165"/>
            <a:chOff x="4351882" y="1751082"/>
            <a:chExt cx="1333500" cy="741165"/>
          </a:xfrm>
        </p:grpSpPr>
        <p:sp>
          <p:nvSpPr>
            <p:cNvPr id="174090" name="Text Box 10"/>
            <p:cNvSpPr txBox="1">
              <a:spLocks noChangeArrowheads="1"/>
            </p:cNvSpPr>
            <p:nvPr/>
          </p:nvSpPr>
          <p:spPr bwMode="auto">
            <a:xfrm>
              <a:off x="4351882" y="1751082"/>
              <a:ext cx="1333500"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solidFill>
                    <a:schemeClr val="accent2"/>
                  </a:solidFill>
                  <a:latin typeface="Verdana" pitchFamily="34" charset="0"/>
                </a:rPr>
                <a:t>navegabilidade</a:t>
              </a:r>
            </a:p>
          </p:txBody>
        </p:sp>
        <p:cxnSp>
          <p:nvCxnSpPr>
            <p:cNvPr id="174091" name="AutoShape 11"/>
            <p:cNvCxnSpPr>
              <a:cxnSpLocks noChangeShapeType="1"/>
              <a:stCxn id="3" idx="0"/>
              <a:endCxn id="174090" idx="2"/>
            </p:cNvCxnSpPr>
            <p:nvPr/>
          </p:nvCxnSpPr>
          <p:spPr bwMode="auto">
            <a:xfrm rot="16200000" flipV="1">
              <a:off x="4987251" y="2057102"/>
              <a:ext cx="466527" cy="403763"/>
            </a:xfrm>
            <a:prstGeom prst="curvedConnector3">
              <a:avLst>
                <a:gd name="adj1" fmla="val 50000"/>
              </a:avLst>
            </a:prstGeom>
            <a:noFill/>
            <a:ln w="9525">
              <a:solidFill>
                <a:schemeClr val="accent2"/>
              </a:solidFill>
              <a:round/>
              <a:headEnd type="oval" w="med" len="med"/>
              <a:tailEnd/>
            </a:ln>
            <a:effectLst/>
          </p:spPr>
        </p:cxnSp>
      </p:grpSp>
      <p:sp>
        <p:nvSpPr>
          <p:cNvPr id="4" name="Retângulo 3"/>
          <p:cNvSpPr/>
          <p:nvPr/>
        </p:nvSpPr>
        <p:spPr>
          <a:xfrm>
            <a:off x="1852853" y="2846011"/>
            <a:ext cx="5310188" cy="1077218"/>
          </a:xfrm>
          <a:prstGeom prst="rect">
            <a:avLst/>
          </a:prstGeom>
        </p:spPr>
        <p:txBody>
          <a:bodyPr wrap="square">
            <a:spAutoFit/>
          </a:bodyPr>
          <a:lstStyle/>
          <a:p>
            <a:r>
              <a:rPr lang="pt-BR" sz="1600" b="0" dirty="0" smtClean="0"/>
              <a:t>Um </a:t>
            </a:r>
            <a:r>
              <a:rPr lang="pt-BR" sz="1600" b="0" dirty="0"/>
              <a:t>cliente sabe quais são seus endereços, mas </a:t>
            </a:r>
            <a:r>
              <a:rPr lang="pt-BR" sz="1600" b="0" dirty="0" smtClean="0"/>
              <a:t>um </a:t>
            </a:r>
            <a:r>
              <a:rPr lang="pt-BR" sz="1600" b="0" dirty="0"/>
              <a:t>endereço não sabe a </a:t>
            </a:r>
            <a:r>
              <a:rPr lang="pt-BR" sz="1600" b="0" dirty="0" smtClean="0"/>
              <a:t>qual cliente pertence; Assim, pode-se encontrar os endereços a partir de um cliente, mas o inverso não é verdadeiro.</a:t>
            </a:r>
            <a:endParaRPr lang="en-US" sz="1600" b="0" dirty="0"/>
          </a:p>
        </p:txBody>
      </p:sp>
      <p:grpSp>
        <p:nvGrpSpPr>
          <p:cNvPr id="8" name="Grupo 7"/>
          <p:cNvGrpSpPr/>
          <p:nvPr/>
        </p:nvGrpSpPr>
        <p:grpSpPr>
          <a:xfrm>
            <a:off x="1859972" y="1970852"/>
            <a:ext cx="5259397" cy="685800"/>
            <a:chOff x="1859972" y="2221568"/>
            <a:chExt cx="5259397" cy="685800"/>
          </a:xfrm>
        </p:grpSpPr>
        <p:sp>
          <p:nvSpPr>
            <p:cNvPr id="174084" name="Rectangle 4"/>
            <p:cNvSpPr>
              <a:spLocks noChangeArrowheads="1"/>
            </p:cNvSpPr>
            <p:nvPr/>
          </p:nvSpPr>
          <p:spPr bwMode="auto">
            <a:xfrm>
              <a:off x="5517572" y="2373968"/>
              <a:ext cx="1601797" cy="533400"/>
            </a:xfrm>
            <a:prstGeom prst="rect">
              <a:avLst/>
            </a:prstGeom>
            <a:noFill/>
            <a:ln w="19050">
              <a:solidFill>
                <a:schemeClr val="tx1"/>
              </a:solidFill>
              <a:miter lim="800000"/>
              <a:headEnd/>
              <a:tailEnd/>
            </a:ln>
            <a:effectLst/>
          </p:spPr>
          <p:txBody>
            <a:bodyPr wrap="none" anchor="ctr"/>
            <a:lstStyle/>
            <a:p>
              <a:pPr algn="ctr" eaLnBrk="0" hangingPunct="0"/>
              <a:r>
                <a:rPr lang="pt-BR" sz="1600" b="0" dirty="0">
                  <a:latin typeface="Verdana" pitchFamily="34" charset="0"/>
                </a:rPr>
                <a:t>Endereço</a:t>
              </a:r>
            </a:p>
          </p:txBody>
        </p:sp>
        <p:sp>
          <p:nvSpPr>
            <p:cNvPr id="174085" name="Line 5"/>
            <p:cNvSpPr>
              <a:spLocks noChangeShapeType="1"/>
            </p:cNvSpPr>
            <p:nvPr/>
          </p:nvSpPr>
          <p:spPr bwMode="auto">
            <a:xfrm>
              <a:off x="3612572" y="2602568"/>
              <a:ext cx="1905000" cy="0"/>
            </a:xfrm>
            <a:prstGeom prst="line">
              <a:avLst/>
            </a:prstGeom>
            <a:noFill/>
            <a:ln w="19050">
              <a:solidFill>
                <a:schemeClr val="tx1"/>
              </a:solidFill>
              <a:round/>
              <a:headEnd/>
              <a:tailEnd type="arrow" w="lg" len="lg"/>
            </a:ln>
            <a:effectLst/>
          </p:spPr>
          <p:txBody>
            <a:bodyPr wrap="none" anchor="ctr"/>
            <a:lstStyle/>
            <a:p>
              <a:endParaRPr lang="pt-BR"/>
            </a:p>
          </p:txBody>
        </p:sp>
        <p:sp>
          <p:nvSpPr>
            <p:cNvPr id="174086" name="Rectangle 6"/>
            <p:cNvSpPr>
              <a:spLocks noChangeArrowheads="1"/>
            </p:cNvSpPr>
            <p:nvPr/>
          </p:nvSpPr>
          <p:spPr bwMode="auto">
            <a:xfrm>
              <a:off x="1859972" y="2373968"/>
              <a:ext cx="1752600" cy="533400"/>
            </a:xfrm>
            <a:prstGeom prst="rect">
              <a:avLst/>
            </a:prstGeom>
            <a:noFill/>
            <a:ln w="19050">
              <a:solidFill>
                <a:schemeClr val="tx1"/>
              </a:solidFill>
              <a:miter lim="800000"/>
              <a:headEnd/>
              <a:tailEnd/>
            </a:ln>
            <a:effectLst/>
          </p:spPr>
          <p:txBody>
            <a:bodyPr wrap="none" anchor="ctr"/>
            <a:lstStyle/>
            <a:p>
              <a:pPr algn="ctr" eaLnBrk="0" hangingPunct="0"/>
              <a:r>
                <a:rPr lang="pt-BR" sz="1600" b="0" dirty="0">
                  <a:latin typeface="Verdana" pitchFamily="34" charset="0"/>
                </a:rPr>
                <a:t>Cliente</a:t>
              </a:r>
            </a:p>
          </p:txBody>
        </p:sp>
        <p:sp>
          <p:nvSpPr>
            <p:cNvPr id="174087" name="Text Box 7"/>
            <p:cNvSpPr txBox="1">
              <a:spLocks noChangeArrowheads="1"/>
            </p:cNvSpPr>
            <p:nvPr/>
          </p:nvSpPr>
          <p:spPr bwMode="auto">
            <a:xfrm>
              <a:off x="4222172" y="2221568"/>
              <a:ext cx="651140" cy="276999"/>
            </a:xfrm>
            <a:prstGeom prst="rect">
              <a:avLst/>
            </a:prstGeom>
            <a:noFill/>
            <a:ln w="9525">
              <a:noFill/>
              <a:miter lim="800000"/>
              <a:headEnd/>
              <a:tailEnd/>
            </a:ln>
            <a:effectLst/>
          </p:spPr>
          <p:txBody>
            <a:bodyPr wrap="none">
              <a:spAutoFit/>
            </a:bodyPr>
            <a:lstStyle/>
            <a:p>
              <a:pPr eaLnBrk="0" hangingPunct="0"/>
              <a:r>
                <a:rPr lang="pt-BR" sz="1200" b="0" dirty="0">
                  <a:latin typeface="Verdana" pitchFamily="34" charset="0"/>
                </a:rPr>
                <a:t>reside</a:t>
              </a:r>
            </a:p>
          </p:txBody>
        </p:sp>
        <p:sp>
          <p:nvSpPr>
            <p:cNvPr id="174088" name="Text Box 8"/>
            <p:cNvSpPr txBox="1">
              <a:spLocks noChangeArrowheads="1"/>
            </p:cNvSpPr>
            <p:nvPr/>
          </p:nvSpPr>
          <p:spPr bwMode="auto">
            <a:xfrm>
              <a:off x="3564947" y="2554943"/>
              <a:ext cx="282450" cy="276999"/>
            </a:xfrm>
            <a:prstGeom prst="rect">
              <a:avLst/>
            </a:prstGeom>
            <a:noFill/>
            <a:ln w="9525">
              <a:noFill/>
              <a:miter lim="800000"/>
              <a:headEnd/>
              <a:tailEnd/>
            </a:ln>
            <a:effectLst/>
          </p:spPr>
          <p:txBody>
            <a:bodyPr wrap="none">
              <a:spAutoFit/>
            </a:bodyPr>
            <a:lstStyle/>
            <a:p>
              <a:pPr eaLnBrk="0" hangingPunct="0"/>
              <a:r>
                <a:rPr lang="pt-BR" sz="1200" b="0" dirty="0">
                  <a:latin typeface="Verdana" pitchFamily="34" charset="0"/>
                </a:rPr>
                <a:t>1</a:t>
              </a:r>
            </a:p>
          </p:txBody>
        </p:sp>
        <p:sp>
          <p:nvSpPr>
            <p:cNvPr id="174089" name="Text Box 9"/>
            <p:cNvSpPr txBox="1">
              <a:spLocks noChangeArrowheads="1"/>
            </p:cNvSpPr>
            <p:nvPr/>
          </p:nvSpPr>
          <p:spPr bwMode="auto">
            <a:xfrm>
              <a:off x="5212772" y="2602568"/>
              <a:ext cx="282450" cy="276999"/>
            </a:xfrm>
            <a:prstGeom prst="rect">
              <a:avLst/>
            </a:prstGeom>
            <a:noFill/>
            <a:ln w="9525">
              <a:noFill/>
              <a:miter lim="800000"/>
              <a:headEnd/>
              <a:tailEnd/>
            </a:ln>
            <a:effectLst/>
          </p:spPr>
          <p:txBody>
            <a:bodyPr wrap="none">
              <a:spAutoFit/>
            </a:bodyPr>
            <a:lstStyle/>
            <a:p>
              <a:r>
                <a:rPr lang="pt-BR" sz="1200" b="0" dirty="0">
                  <a:latin typeface="Verdana" pitchFamily="34" charset="0"/>
                </a:rPr>
                <a:t>*</a:t>
              </a:r>
            </a:p>
          </p:txBody>
        </p:sp>
        <p:sp>
          <p:nvSpPr>
            <p:cNvPr id="3" name="Elipse 2"/>
            <p:cNvSpPr/>
            <p:nvPr/>
          </p:nvSpPr>
          <p:spPr>
            <a:xfrm>
              <a:off x="5337378" y="2492247"/>
              <a:ext cx="170034" cy="15968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6" name="Retângulo 25"/>
          <p:cNvSpPr/>
          <p:nvPr/>
        </p:nvSpPr>
        <p:spPr>
          <a:xfrm>
            <a:off x="1852853" y="4727666"/>
            <a:ext cx="5266516" cy="1569660"/>
          </a:xfrm>
          <a:prstGeom prst="rect">
            <a:avLst/>
          </a:prstGeom>
        </p:spPr>
        <p:txBody>
          <a:bodyPr wrap="square">
            <a:spAutoFit/>
          </a:bodyPr>
          <a:lstStyle/>
          <a:p>
            <a:r>
              <a:rPr lang="pt-BR" sz="1600" b="0" dirty="0" smtClean="0"/>
              <a:t>Quando não há indicação de navegabilidade, então a navegação pode ocorrer nos dois sentidos; ou seja:</a:t>
            </a:r>
          </a:p>
          <a:p>
            <a:pPr marL="285750" indent="-285750">
              <a:buFont typeface="Arial" panose="020B0604020202020204" pitchFamily="34" charset="0"/>
              <a:buChar char="•"/>
            </a:pPr>
            <a:r>
              <a:rPr lang="pt-BR" sz="1600" b="0" dirty="0" smtClean="0"/>
              <a:t>Uma pessoa sabe em quais empresas ele trabalha.</a:t>
            </a:r>
          </a:p>
          <a:p>
            <a:pPr marL="285750" indent="-285750">
              <a:buFont typeface="Arial" panose="020B0604020202020204" pitchFamily="34" charset="0"/>
              <a:buChar char="•"/>
            </a:pPr>
            <a:r>
              <a:rPr lang="pt-BR" sz="1600" b="0" dirty="0" smtClean="0"/>
              <a:t>Uma empresa sabe quais são as pessoas que trabalham para ela.</a:t>
            </a:r>
          </a:p>
          <a:p>
            <a:endParaRPr lang="en-US" sz="1600" b="0" dirty="0"/>
          </a:p>
        </p:txBody>
      </p:sp>
      <p:grpSp>
        <p:nvGrpSpPr>
          <p:cNvPr id="2" name="Grupo 1"/>
          <p:cNvGrpSpPr/>
          <p:nvPr/>
        </p:nvGrpSpPr>
        <p:grpSpPr>
          <a:xfrm>
            <a:off x="1862676" y="4114339"/>
            <a:ext cx="5257800" cy="586193"/>
            <a:chOff x="1862676" y="4114339"/>
            <a:chExt cx="5257800" cy="586193"/>
          </a:xfrm>
        </p:grpSpPr>
        <p:grpSp>
          <p:nvGrpSpPr>
            <p:cNvPr id="7" name="Grupo 6"/>
            <p:cNvGrpSpPr/>
            <p:nvPr/>
          </p:nvGrpSpPr>
          <p:grpSpPr>
            <a:xfrm>
              <a:off x="1862676" y="4114339"/>
              <a:ext cx="5257800" cy="545219"/>
              <a:chOff x="1357574" y="4548081"/>
              <a:chExt cx="5257800" cy="545219"/>
            </a:xfrm>
          </p:grpSpPr>
          <p:grpSp>
            <p:nvGrpSpPr>
              <p:cNvPr id="12" name="Group 4"/>
              <p:cNvGrpSpPr>
                <a:grpSpLocks/>
              </p:cNvGrpSpPr>
              <p:nvPr/>
            </p:nvGrpSpPr>
            <p:grpSpPr bwMode="auto">
              <a:xfrm>
                <a:off x="1357574" y="4559900"/>
                <a:ext cx="1600200" cy="533400"/>
                <a:chOff x="816" y="2832"/>
                <a:chExt cx="1008" cy="336"/>
              </a:xfrm>
            </p:grpSpPr>
            <p:sp>
              <p:nvSpPr>
                <p:cNvPr id="13" name="Rectangle 5"/>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14" name="Text Box 6"/>
                <p:cNvSpPr txBox="1">
                  <a:spLocks noChangeArrowheads="1"/>
                </p:cNvSpPr>
                <p:nvPr/>
              </p:nvSpPr>
              <p:spPr bwMode="auto">
                <a:xfrm>
                  <a:off x="1059" y="2880"/>
                  <a:ext cx="558"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dirty="0">
                      <a:latin typeface="Verdana" pitchFamily="34" charset="0"/>
                    </a:rPr>
                    <a:t>Pessoa</a:t>
                  </a:r>
                </a:p>
              </p:txBody>
            </p:sp>
          </p:grpSp>
          <p:grpSp>
            <p:nvGrpSpPr>
              <p:cNvPr id="15" name="Group 7"/>
              <p:cNvGrpSpPr>
                <a:grpSpLocks/>
              </p:cNvGrpSpPr>
              <p:nvPr/>
            </p:nvGrpSpPr>
            <p:grpSpPr bwMode="auto">
              <a:xfrm>
                <a:off x="5015174" y="4559900"/>
                <a:ext cx="1600200" cy="533400"/>
                <a:chOff x="816" y="2832"/>
                <a:chExt cx="1008" cy="336"/>
              </a:xfrm>
            </p:grpSpPr>
            <p:sp>
              <p:nvSpPr>
                <p:cNvPr id="16" name="Rectangle 8"/>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17" name="Text Box 9"/>
                <p:cNvSpPr txBox="1">
                  <a:spLocks noChangeArrowheads="1"/>
                </p:cNvSpPr>
                <p:nvPr/>
              </p:nvSpPr>
              <p:spPr bwMode="auto">
                <a:xfrm>
                  <a:off x="998" y="2880"/>
                  <a:ext cx="677"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dirty="0">
                      <a:latin typeface="Verdana" pitchFamily="34" charset="0"/>
                    </a:rPr>
                    <a:t>Empresa</a:t>
                  </a:r>
                </a:p>
              </p:txBody>
            </p:sp>
          </p:grpSp>
          <p:cxnSp>
            <p:nvCxnSpPr>
              <p:cNvPr id="18" name="AutoShape 10"/>
              <p:cNvCxnSpPr>
                <a:cxnSpLocks noChangeShapeType="1"/>
                <a:stCxn id="13" idx="3"/>
                <a:endCxn id="16" idx="1"/>
              </p:cNvCxnSpPr>
              <p:nvPr/>
            </p:nvCxnSpPr>
            <p:spPr bwMode="auto">
              <a:xfrm>
                <a:off x="2957774" y="4826600"/>
                <a:ext cx="2057400" cy="0"/>
              </a:xfrm>
              <a:prstGeom prst="straightConnector1">
                <a:avLst/>
              </a:prstGeom>
              <a:noFill/>
              <a:ln w="9525">
                <a:solidFill>
                  <a:schemeClr val="tx1"/>
                </a:solidFill>
                <a:round/>
                <a:headEnd/>
                <a:tailEnd/>
              </a:ln>
              <a:effectLst/>
            </p:spPr>
          </p:cxnSp>
          <p:sp>
            <p:nvSpPr>
              <p:cNvPr id="19" name="Text Box 18"/>
              <p:cNvSpPr txBox="1">
                <a:spLocks noChangeArrowheads="1"/>
              </p:cNvSpPr>
              <p:nvPr/>
            </p:nvSpPr>
            <p:spPr bwMode="auto">
              <a:xfrm>
                <a:off x="3395064" y="4548081"/>
                <a:ext cx="1217612"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latin typeface="Verdana" pitchFamily="34" charset="0"/>
                  </a:rPr>
                  <a:t>trabalha para</a:t>
                </a:r>
              </a:p>
            </p:txBody>
          </p:sp>
          <p:sp>
            <p:nvSpPr>
              <p:cNvPr id="20" name="AutoShape 29"/>
              <p:cNvSpPr>
                <a:spLocks noChangeAspect="1" noChangeArrowheads="1"/>
              </p:cNvSpPr>
              <p:nvPr/>
            </p:nvSpPr>
            <p:spPr bwMode="auto">
              <a:xfrm>
                <a:off x="4579323" y="4617783"/>
                <a:ext cx="108000" cy="161408"/>
              </a:xfrm>
              <a:prstGeom prst="homePlate">
                <a:avLst>
                  <a:gd name="adj" fmla="val 98611"/>
                </a:avLst>
              </a:prstGeom>
              <a:solidFill>
                <a:schemeClr val="tx1"/>
              </a:solidFill>
              <a:ln w="9525">
                <a:solidFill>
                  <a:schemeClr val="tx1"/>
                </a:solidFill>
                <a:miter lim="800000"/>
                <a:headEnd/>
                <a:tailEnd/>
              </a:ln>
              <a:effectLst/>
            </p:spPr>
            <p:txBody>
              <a:bodyPr wrap="none" anchor="ctr"/>
              <a:lstStyle/>
              <a:p>
                <a:endParaRPr lang="pt-BR" sz="1800"/>
              </a:p>
            </p:txBody>
          </p:sp>
          <p:sp>
            <p:nvSpPr>
              <p:cNvPr id="21" name="Elipse 20"/>
              <p:cNvSpPr/>
              <p:nvPr/>
            </p:nvSpPr>
            <p:spPr>
              <a:xfrm>
                <a:off x="4016264" y="4750853"/>
                <a:ext cx="83658" cy="9250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7" name="Text Box 11"/>
            <p:cNvSpPr txBox="1">
              <a:spLocks noChangeArrowheads="1"/>
            </p:cNvSpPr>
            <p:nvPr/>
          </p:nvSpPr>
          <p:spPr bwMode="auto">
            <a:xfrm>
              <a:off x="3481951" y="4392858"/>
              <a:ext cx="488950" cy="274637"/>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latin typeface="Verdana" pitchFamily="34" charset="0"/>
                </a:rPr>
                <a:t>1..*</a:t>
              </a:r>
            </a:p>
          </p:txBody>
        </p:sp>
        <p:sp>
          <p:nvSpPr>
            <p:cNvPr id="28" name="Text Box 11"/>
            <p:cNvSpPr txBox="1">
              <a:spLocks noChangeArrowheads="1"/>
            </p:cNvSpPr>
            <p:nvPr/>
          </p:nvSpPr>
          <p:spPr bwMode="auto">
            <a:xfrm>
              <a:off x="5186891" y="4423533"/>
              <a:ext cx="282449" cy="276999"/>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latin typeface="Verdana" pitchFamily="34" charset="0"/>
                </a:rPr>
                <a:t>*</a:t>
              </a:r>
              <a:endParaRPr lang="pt-BR" sz="1200" b="0" u="none" baseline="0" dirty="0">
                <a:latin typeface="Verdana" pitchFamily="34" charset="0"/>
              </a:endParaRPr>
            </a:p>
          </p:txBody>
        </p:sp>
      </p:grpSp>
    </p:spTree>
    <p:extLst>
      <p:ext uri="{BB962C8B-B14F-4D97-AF65-F5344CB8AC3E}">
        <p14:creationId xmlns:p14="http://schemas.microsoft.com/office/powerpoint/2010/main" val="106514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3" name="Rectangle 7"/>
          <p:cNvSpPr>
            <a:spLocks noGrp="1" noChangeArrowheads="1"/>
          </p:cNvSpPr>
          <p:nvPr>
            <p:ph type="title"/>
          </p:nvPr>
        </p:nvSpPr>
        <p:spPr/>
        <p:txBody>
          <a:bodyPr/>
          <a:lstStyle/>
          <a:p>
            <a:r>
              <a:rPr lang="pt-BR" smtClean="0"/>
              <a:t>Papéis</a:t>
            </a:r>
            <a:endParaRPr lang="en-US" dirty="0"/>
          </a:p>
        </p:txBody>
      </p:sp>
      <p:grpSp>
        <p:nvGrpSpPr>
          <p:cNvPr id="2" name="Group 9"/>
          <p:cNvGrpSpPr>
            <a:grpSpLocks/>
          </p:cNvGrpSpPr>
          <p:nvPr/>
        </p:nvGrpSpPr>
        <p:grpSpPr bwMode="auto">
          <a:xfrm>
            <a:off x="1533525" y="2734293"/>
            <a:ext cx="1600200" cy="533400"/>
            <a:chOff x="816" y="2832"/>
            <a:chExt cx="1008" cy="336"/>
          </a:xfrm>
        </p:grpSpPr>
        <p:sp>
          <p:nvSpPr>
            <p:cNvPr id="173066" name="Rectangle 10"/>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173067" name="Text Box 11"/>
            <p:cNvSpPr txBox="1">
              <a:spLocks noChangeArrowheads="1"/>
            </p:cNvSpPr>
            <p:nvPr/>
          </p:nvSpPr>
          <p:spPr bwMode="auto">
            <a:xfrm>
              <a:off x="1059" y="2880"/>
              <a:ext cx="558"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dirty="0">
                  <a:latin typeface="Verdana" pitchFamily="34" charset="0"/>
                </a:rPr>
                <a:t>Pessoa</a:t>
              </a:r>
            </a:p>
          </p:txBody>
        </p:sp>
      </p:grpSp>
      <p:grpSp>
        <p:nvGrpSpPr>
          <p:cNvPr id="3" name="Group 12"/>
          <p:cNvGrpSpPr>
            <a:grpSpLocks/>
          </p:cNvGrpSpPr>
          <p:nvPr/>
        </p:nvGrpSpPr>
        <p:grpSpPr bwMode="auto">
          <a:xfrm>
            <a:off x="5876925" y="2734293"/>
            <a:ext cx="1600200" cy="533400"/>
            <a:chOff x="816" y="2832"/>
            <a:chExt cx="1008" cy="336"/>
          </a:xfrm>
        </p:grpSpPr>
        <p:sp>
          <p:nvSpPr>
            <p:cNvPr id="173069" name="Rectangle 13"/>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173070" name="Text Box 14"/>
            <p:cNvSpPr txBox="1">
              <a:spLocks noChangeArrowheads="1"/>
            </p:cNvSpPr>
            <p:nvPr/>
          </p:nvSpPr>
          <p:spPr bwMode="auto">
            <a:xfrm>
              <a:off x="998" y="2880"/>
              <a:ext cx="677"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a:latin typeface="Verdana" pitchFamily="34" charset="0"/>
                </a:rPr>
                <a:t>Empresa</a:t>
              </a:r>
            </a:p>
          </p:txBody>
        </p:sp>
      </p:grpSp>
      <p:cxnSp>
        <p:nvCxnSpPr>
          <p:cNvPr id="173071" name="AutoShape 15"/>
          <p:cNvCxnSpPr>
            <a:cxnSpLocks noChangeShapeType="1"/>
            <a:stCxn id="173066" idx="3"/>
            <a:endCxn id="173069" idx="1"/>
          </p:cNvCxnSpPr>
          <p:nvPr/>
        </p:nvCxnSpPr>
        <p:spPr bwMode="auto">
          <a:xfrm>
            <a:off x="3133725" y="3000993"/>
            <a:ext cx="2743200" cy="0"/>
          </a:xfrm>
          <a:prstGeom prst="straightConnector1">
            <a:avLst/>
          </a:prstGeom>
          <a:noFill/>
          <a:ln w="9525">
            <a:solidFill>
              <a:schemeClr val="tx1"/>
            </a:solidFill>
            <a:round/>
            <a:headEnd/>
            <a:tailEnd/>
          </a:ln>
          <a:effectLst/>
        </p:spPr>
      </p:cxnSp>
      <p:sp>
        <p:nvSpPr>
          <p:cNvPr id="173072" name="Text Box 16"/>
          <p:cNvSpPr txBox="1">
            <a:spLocks noChangeArrowheads="1"/>
          </p:cNvSpPr>
          <p:nvPr/>
        </p:nvSpPr>
        <p:spPr bwMode="auto">
          <a:xfrm>
            <a:off x="3114675" y="2729531"/>
            <a:ext cx="488950" cy="274637"/>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latin typeface="Verdana" pitchFamily="34" charset="0"/>
              </a:rPr>
              <a:t>1..*</a:t>
            </a:r>
          </a:p>
        </p:txBody>
      </p:sp>
      <p:sp>
        <p:nvSpPr>
          <p:cNvPr id="173078" name="Text Box 22"/>
          <p:cNvSpPr txBox="1">
            <a:spLocks noChangeArrowheads="1"/>
          </p:cNvSpPr>
          <p:nvPr/>
        </p:nvSpPr>
        <p:spPr bwMode="auto">
          <a:xfrm>
            <a:off x="5588000" y="2772393"/>
            <a:ext cx="280988"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latin typeface="Verdana" pitchFamily="34" charset="0"/>
              </a:rPr>
              <a:t>*</a:t>
            </a:r>
          </a:p>
        </p:txBody>
      </p:sp>
      <p:sp>
        <p:nvSpPr>
          <p:cNvPr id="173079" name="Text Box 23"/>
          <p:cNvSpPr txBox="1">
            <a:spLocks noChangeArrowheads="1"/>
          </p:cNvSpPr>
          <p:nvPr/>
        </p:nvSpPr>
        <p:spPr bwMode="auto">
          <a:xfrm>
            <a:off x="3954463" y="2705718"/>
            <a:ext cx="1217612"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a:latin typeface="Verdana" pitchFamily="34" charset="0"/>
              </a:rPr>
              <a:t>trabalha para</a:t>
            </a:r>
          </a:p>
        </p:txBody>
      </p:sp>
      <p:grpSp>
        <p:nvGrpSpPr>
          <p:cNvPr id="5" name="Grupo 4"/>
          <p:cNvGrpSpPr/>
          <p:nvPr/>
        </p:nvGrpSpPr>
        <p:grpSpPr>
          <a:xfrm>
            <a:off x="3167063" y="3048618"/>
            <a:ext cx="2697162" cy="1429524"/>
            <a:chOff x="3167063" y="3181350"/>
            <a:chExt cx="2697162" cy="1429524"/>
          </a:xfrm>
        </p:grpSpPr>
        <p:sp>
          <p:nvSpPr>
            <p:cNvPr id="173080" name="Text Box 24"/>
            <p:cNvSpPr txBox="1">
              <a:spLocks noChangeArrowheads="1"/>
            </p:cNvSpPr>
            <p:nvPr/>
          </p:nvSpPr>
          <p:spPr bwMode="auto">
            <a:xfrm>
              <a:off x="3167063" y="3181350"/>
              <a:ext cx="1047750"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latin typeface="Verdana" pitchFamily="34" charset="0"/>
                </a:rPr>
                <a:t>empregado</a:t>
              </a:r>
            </a:p>
          </p:txBody>
        </p:sp>
        <p:grpSp>
          <p:nvGrpSpPr>
            <p:cNvPr id="4" name="Grupo 3"/>
            <p:cNvGrpSpPr/>
            <p:nvPr/>
          </p:nvGrpSpPr>
          <p:grpSpPr>
            <a:xfrm>
              <a:off x="3690939" y="3455987"/>
              <a:ext cx="1616869" cy="1154887"/>
              <a:chOff x="3690939" y="3455987"/>
              <a:chExt cx="1616869" cy="1154887"/>
            </a:xfrm>
          </p:grpSpPr>
          <p:sp>
            <p:nvSpPr>
              <p:cNvPr id="173081" name="Text Box 25"/>
              <p:cNvSpPr txBox="1">
                <a:spLocks noChangeArrowheads="1"/>
              </p:cNvSpPr>
              <p:nvPr/>
            </p:nvSpPr>
            <p:spPr bwMode="auto">
              <a:xfrm>
                <a:off x="4207703" y="4333875"/>
                <a:ext cx="676211" cy="276999"/>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solidFill>
                      <a:schemeClr val="accent2"/>
                    </a:solidFill>
                    <a:latin typeface="Verdana" pitchFamily="34" charset="0"/>
                  </a:rPr>
                  <a:t>Papéis</a:t>
                </a:r>
                <a:endParaRPr lang="pt-BR" sz="1200" b="0" u="none" baseline="0" dirty="0">
                  <a:solidFill>
                    <a:schemeClr val="accent2"/>
                  </a:solidFill>
                  <a:latin typeface="Verdana" pitchFamily="34" charset="0"/>
                </a:endParaRPr>
              </a:p>
            </p:txBody>
          </p:sp>
          <p:cxnSp>
            <p:nvCxnSpPr>
              <p:cNvPr id="173082" name="AutoShape 26"/>
              <p:cNvCxnSpPr>
                <a:cxnSpLocks noChangeShapeType="1"/>
                <a:stCxn id="173081" idx="0"/>
                <a:endCxn id="173080" idx="2"/>
              </p:cNvCxnSpPr>
              <p:nvPr/>
            </p:nvCxnSpPr>
            <p:spPr bwMode="auto">
              <a:xfrm rot="16200000" flipV="1">
                <a:off x="3679431" y="3467496"/>
                <a:ext cx="877887" cy="854871"/>
              </a:xfrm>
              <a:prstGeom prst="curvedConnector3">
                <a:avLst>
                  <a:gd name="adj1" fmla="val 50000"/>
                </a:avLst>
              </a:prstGeom>
              <a:noFill/>
              <a:ln w="9525">
                <a:solidFill>
                  <a:schemeClr val="accent2"/>
                </a:solidFill>
                <a:round/>
                <a:headEnd/>
                <a:tailEnd type="oval" w="med" len="med"/>
              </a:ln>
              <a:effectLst/>
            </p:spPr>
          </p:cxnSp>
          <p:cxnSp>
            <p:nvCxnSpPr>
              <p:cNvPr id="173083" name="AutoShape 27"/>
              <p:cNvCxnSpPr>
                <a:cxnSpLocks noChangeShapeType="1"/>
                <a:stCxn id="173084" idx="2"/>
                <a:endCxn id="173081" idx="0"/>
              </p:cNvCxnSpPr>
              <p:nvPr/>
            </p:nvCxnSpPr>
            <p:spPr bwMode="auto">
              <a:xfrm rot="5400000">
                <a:off x="4487865" y="3513932"/>
                <a:ext cx="877887" cy="761998"/>
              </a:xfrm>
              <a:prstGeom prst="curvedConnector3">
                <a:avLst>
                  <a:gd name="adj1" fmla="val 50000"/>
                </a:avLst>
              </a:prstGeom>
              <a:noFill/>
              <a:ln w="9525">
                <a:solidFill>
                  <a:schemeClr val="accent2"/>
                </a:solidFill>
                <a:round/>
                <a:headEnd type="oval" w="med" len="med"/>
                <a:tailEnd/>
              </a:ln>
              <a:effectLst/>
            </p:spPr>
          </p:cxnSp>
        </p:grpSp>
        <p:sp>
          <p:nvSpPr>
            <p:cNvPr id="173084" name="Text Box 28"/>
            <p:cNvSpPr txBox="1">
              <a:spLocks noChangeArrowheads="1"/>
            </p:cNvSpPr>
            <p:nvPr/>
          </p:nvSpPr>
          <p:spPr bwMode="auto">
            <a:xfrm>
              <a:off x="4751388" y="3181350"/>
              <a:ext cx="1112837"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a:latin typeface="Verdana" pitchFamily="34" charset="0"/>
                </a:rPr>
                <a:t>empregador</a:t>
              </a:r>
            </a:p>
          </p:txBody>
        </p:sp>
      </p:grpSp>
      <p:sp>
        <p:nvSpPr>
          <p:cNvPr id="173085" name="AutoShape 29"/>
          <p:cNvSpPr>
            <a:spLocks noChangeArrowheads="1"/>
          </p:cNvSpPr>
          <p:nvPr/>
        </p:nvSpPr>
        <p:spPr bwMode="auto">
          <a:xfrm>
            <a:off x="5157788" y="2734293"/>
            <a:ext cx="144462" cy="215900"/>
          </a:xfrm>
          <a:prstGeom prst="homePlate">
            <a:avLst>
              <a:gd name="adj" fmla="val 98611"/>
            </a:avLst>
          </a:prstGeom>
          <a:solidFill>
            <a:schemeClr val="tx1"/>
          </a:solidFill>
          <a:ln w="9525">
            <a:solidFill>
              <a:schemeClr val="tx1"/>
            </a:solidFill>
            <a:miter lim="800000"/>
            <a:headEnd/>
            <a:tailEnd/>
          </a:ln>
          <a:effectLst/>
        </p:spPr>
        <p:txBody>
          <a:bodyPr wrap="none" anchor="ctr"/>
          <a:lstStyle/>
          <a:p>
            <a:endParaRPr lang="pt-BR"/>
          </a:p>
        </p:txBody>
      </p:sp>
      <p:sp>
        <p:nvSpPr>
          <p:cNvPr id="7" name="CaixaDeTexto 6"/>
          <p:cNvSpPr txBox="1"/>
          <p:nvPr/>
        </p:nvSpPr>
        <p:spPr>
          <a:xfrm>
            <a:off x="1780391" y="4876800"/>
            <a:ext cx="5565755" cy="707886"/>
          </a:xfrm>
          <a:prstGeom prst="rect">
            <a:avLst/>
          </a:prstGeom>
          <a:noFill/>
        </p:spPr>
        <p:txBody>
          <a:bodyPr wrap="square" rtlCol="0">
            <a:spAutoFit/>
          </a:bodyPr>
          <a:lstStyle/>
          <a:p>
            <a:r>
              <a:rPr lang="pt-BR" sz="2000" dirty="0"/>
              <a:t>Importante</a:t>
            </a:r>
            <a:r>
              <a:rPr lang="pt-BR" sz="2000" b="0" dirty="0"/>
              <a:t>: Os papéis existem no domínio do </a:t>
            </a:r>
            <a:r>
              <a:rPr lang="pt-BR" sz="2000" b="0" dirty="0" smtClean="0"/>
              <a:t>problema; assim, você </a:t>
            </a:r>
            <a:r>
              <a:rPr lang="pt-BR" sz="2000" b="0" dirty="0"/>
              <a:t>não deve inventá-los!</a:t>
            </a:r>
          </a:p>
        </p:txBody>
      </p:sp>
    </p:spTree>
    <p:extLst>
      <p:ext uri="{BB962C8B-B14F-4D97-AF65-F5344CB8AC3E}">
        <p14:creationId xmlns:p14="http://schemas.microsoft.com/office/powerpoint/2010/main" val="28743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Papéis</a:t>
            </a:r>
            <a:endParaRPr lang="pt-BR" dirty="0"/>
          </a:p>
        </p:txBody>
      </p:sp>
      <p:sp>
        <p:nvSpPr>
          <p:cNvPr id="3" name="Espaço Reservado para Conteúdo 2"/>
          <p:cNvSpPr>
            <a:spLocks noGrp="1"/>
          </p:cNvSpPr>
          <p:nvPr>
            <p:ph idx="1"/>
          </p:nvPr>
        </p:nvSpPr>
        <p:spPr/>
        <p:txBody>
          <a:bodyPr/>
          <a:lstStyle/>
          <a:p>
            <a:r>
              <a:rPr lang="pt-BR" smtClean="0"/>
              <a:t>Os papéis são obrigatórios em associações ambíguas:</a:t>
            </a:r>
          </a:p>
          <a:p>
            <a:pPr lvl="1"/>
            <a:r>
              <a:rPr lang="pt-BR" smtClean="0"/>
              <a:t>Normalmente, a ambiguidade é removida com a indicação do sentido de leitura: Pessoa trabalha para ► Empresa.</a:t>
            </a:r>
          </a:p>
          <a:p>
            <a:pPr lvl="1"/>
            <a:r>
              <a:rPr lang="pt-BR" smtClean="0"/>
              <a:t>Porém, nem sempre as ferramentas de modelagem permitem essa indicação do sentido de leitura.</a:t>
            </a:r>
          </a:p>
          <a:p>
            <a:r>
              <a:rPr lang="pt-BR" smtClean="0"/>
              <a:t>No exemplo abaixo, quem contrata quem?</a:t>
            </a:r>
          </a:p>
          <a:p>
            <a:pPr lvl="1"/>
            <a:r>
              <a:rPr lang="pt-BR" smtClean="0"/>
              <a:t>Note que a indicação dos papéis resolvem esse problema.</a:t>
            </a:r>
            <a:endParaRPr lang="pt-BR" dirty="0" smtClean="0"/>
          </a:p>
        </p:txBody>
      </p:sp>
      <p:grpSp>
        <p:nvGrpSpPr>
          <p:cNvPr id="15" name="Grupo 14"/>
          <p:cNvGrpSpPr/>
          <p:nvPr/>
        </p:nvGrpSpPr>
        <p:grpSpPr>
          <a:xfrm>
            <a:off x="1525588" y="4979081"/>
            <a:ext cx="5943600" cy="561975"/>
            <a:chOff x="1525588" y="5065460"/>
            <a:chExt cx="5943600" cy="561975"/>
          </a:xfrm>
        </p:grpSpPr>
        <p:grpSp>
          <p:nvGrpSpPr>
            <p:cNvPr id="4" name="Group 9"/>
            <p:cNvGrpSpPr>
              <a:grpSpLocks/>
            </p:cNvGrpSpPr>
            <p:nvPr/>
          </p:nvGrpSpPr>
          <p:grpSpPr bwMode="auto">
            <a:xfrm>
              <a:off x="1525588" y="5094035"/>
              <a:ext cx="1600200" cy="533400"/>
              <a:chOff x="816" y="2832"/>
              <a:chExt cx="1008" cy="336"/>
            </a:xfrm>
          </p:grpSpPr>
          <p:sp>
            <p:nvSpPr>
              <p:cNvPr id="5" name="Rectangle 10"/>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6" name="Text Box 11"/>
              <p:cNvSpPr txBox="1">
                <a:spLocks noChangeArrowheads="1"/>
              </p:cNvSpPr>
              <p:nvPr/>
            </p:nvSpPr>
            <p:spPr bwMode="auto">
              <a:xfrm>
                <a:off x="1059" y="2880"/>
                <a:ext cx="558"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dirty="0">
                    <a:latin typeface="Verdana" pitchFamily="34" charset="0"/>
                  </a:rPr>
                  <a:t>Pessoa</a:t>
                </a:r>
              </a:p>
            </p:txBody>
          </p:sp>
        </p:grpSp>
        <p:grpSp>
          <p:nvGrpSpPr>
            <p:cNvPr id="7" name="Group 12"/>
            <p:cNvGrpSpPr>
              <a:grpSpLocks/>
            </p:cNvGrpSpPr>
            <p:nvPr/>
          </p:nvGrpSpPr>
          <p:grpSpPr bwMode="auto">
            <a:xfrm>
              <a:off x="5868988" y="5094035"/>
              <a:ext cx="1600200" cy="533400"/>
              <a:chOff x="816" y="2832"/>
              <a:chExt cx="1008" cy="336"/>
            </a:xfrm>
          </p:grpSpPr>
          <p:sp>
            <p:nvSpPr>
              <p:cNvPr id="8" name="Rectangle 13"/>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9" name="Text Box 14"/>
              <p:cNvSpPr txBox="1">
                <a:spLocks noChangeArrowheads="1"/>
              </p:cNvSpPr>
              <p:nvPr/>
            </p:nvSpPr>
            <p:spPr bwMode="auto">
              <a:xfrm>
                <a:off x="998" y="2880"/>
                <a:ext cx="677"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a:latin typeface="Verdana" pitchFamily="34" charset="0"/>
                  </a:rPr>
                  <a:t>Empresa</a:t>
                </a:r>
              </a:p>
            </p:txBody>
          </p:sp>
        </p:grpSp>
        <p:cxnSp>
          <p:nvCxnSpPr>
            <p:cNvPr id="10" name="AutoShape 15"/>
            <p:cNvCxnSpPr>
              <a:cxnSpLocks noChangeShapeType="1"/>
              <a:stCxn id="5" idx="3"/>
              <a:endCxn id="8" idx="1"/>
            </p:cNvCxnSpPr>
            <p:nvPr/>
          </p:nvCxnSpPr>
          <p:spPr bwMode="auto">
            <a:xfrm>
              <a:off x="3125788" y="5360735"/>
              <a:ext cx="2743200" cy="0"/>
            </a:xfrm>
            <a:prstGeom prst="straightConnector1">
              <a:avLst/>
            </a:prstGeom>
            <a:noFill/>
            <a:ln w="9525">
              <a:solidFill>
                <a:schemeClr val="tx1"/>
              </a:solidFill>
              <a:round/>
              <a:headEnd/>
              <a:tailEnd/>
            </a:ln>
            <a:effectLst/>
          </p:spPr>
        </p:cxnSp>
        <p:sp>
          <p:nvSpPr>
            <p:cNvPr id="11" name="Text Box 16"/>
            <p:cNvSpPr txBox="1">
              <a:spLocks noChangeArrowheads="1"/>
            </p:cNvSpPr>
            <p:nvPr/>
          </p:nvSpPr>
          <p:spPr bwMode="auto">
            <a:xfrm>
              <a:off x="3209988" y="5089273"/>
              <a:ext cx="282449" cy="276999"/>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latin typeface="Verdana" pitchFamily="34" charset="0"/>
                </a:rPr>
                <a:t>*</a:t>
              </a:r>
              <a:endParaRPr lang="pt-BR" sz="1200" b="0" u="none" baseline="0" dirty="0">
                <a:latin typeface="Verdana" pitchFamily="34" charset="0"/>
              </a:endParaRPr>
            </a:p>
          </p:txBody>
        </p:sp>
        <p:sp>
          <p:nvSpPr>
            <p:cNvPr id="12" name="Text Box 22"/>
            <p:cNvSpPr txBox="1">
              <a:spLocks noChangeArrowheads="1"/>
            </p:cNvSpPr>
            <p:nvPr/>
          </p:nvSpPr>
          <p:spPr bwMode="auto">
            <a:xfrm>
              <a:off x="5580063" y="5132135"/>
              <a:ext cx="280988"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a:latin typeface="Verdana" pitchFamily="34" charset="0"/>
                </a:rPr>
                <a:t>*</a:t>
              </a:r>
            </a:p>
          </p:txBody>
        </p:sp>
        <p:sp>
          <p:nvSpPr>
            <p:cNvPr id="13" name="Text Box 23"/>
            <p:cNvSpPr txBox="1">
              <a:spLocks noChangeArrowheads="1"/>
            </p:cNvSpPr>
            <p:nvPr/>
          </p:nvSpPr>
          <p:spPr bwMode="auto">
            <a:xfrm>
              <a:off x="4142142" y="5065460"/>
              <a:ext cx="826381" cy="276999"/>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latin typeface="Verdana" pitchFamily="34" charset="0"/>
                </a:rPr>
                <a:t>contrata</a:t>
              </a:r>
              <a:endParaRPr lang="pt-BR" sz="1200" b="0" u="none" baseline="0" dirty="0">
                <a:latin typeface="Verdana" pitchFamily="34" charset="0"/>
              </a:endParaRPr>
            </a:p>
          </p:txBody>
        </p:sp>
      </p:grpSp>
      <p:grpSp>
        <p:nvGrpSpPr>
          <p:cNvPr id="16" name="Grupo 15"/>
          <p:cNvGrpSpPr/>
          <p:nvPr/>
        </p:nvGrpSpPr>
        <p:grpSpPr>
          <a:xfrm>
            <a:off x="3107917" y="5320394"/>
            <a:ext cx="2662860" cy="990580"/>
            <a:chOff x="3152714" y="3181350"/>
            <a:chExt cx="2662860" cy="990580"/>
          </a:xfrm>
        </p:grpSpPr>
        <p:sp>
          <p:nvSpPr>
            <p:cNvPr id="17" name="Text Box 24"/>
            <p:cNvSpPr txBox="1">
              <a:spLocks noChangeArrowheads="1"/>
            </p:cNvSpPr>
            <p:nvPr/>
          </p:nvSpPr>
          <p:spPr bwMode="auto">
            <a:xfrm>
              <a:off x="3152714" y="3181350"/>
              <a:ext cx="1076450" cy="276999"/>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latin typeface="Verdana" pitchFamily="34" charset="0"/>
                </a:rPr>
                <a:t>contratante</a:t>
              </a:r>
              <a:endParaRPr lang="pt-BR" sz="1200" b="0" u="none" baseline="0" dirty="0">
                <a:latin typeface="Verdana" pitchFamily="34" charset="0"/>
              </a:endParaRPr>
            </a:p>
          </p:txBody>
        </p:sp>
        <p:grpSp>
          <p:nvGrpSpPr>
            <p:cNvPr id="18" name="Grupo 17"/>
            <p:cNvGrpSpPr/>
            <p:nvPr/>
          </p:nvGrpSpPr>
          <p:grpSpPr>
            <a:xfrm>
              <a:off x="3690939" y="3458349"/>
              <a:ext cx="1616868" cy="713581"/>
              <a:chOff x="3690939" y="3458349"/>
              <a:chExt cx="1616868" cy="713581"/>
            </a:xfrm>
          </p:grpSpPr>
          <p:sp>
            <p:nvSpPr>
              <p:cNvPr id="20" name="Text Box 25"/>
              <p:cNvSpPr txBox="1">
                <a:spLocks noChangeArrowheads="1"/>
              </p:cNvSpPr>
              <p:nvPr/>
            </p:nvSpPr>
            <p:spPr bwMode="auto">
              <a:xfrm>
                <a:off x="4207703" y="3894931"/>
                <a:ext cx="676211" cy="276999"/>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solidFill>
                      <a:schemeClr val="accent2"/>
                    </a:solidFill>
                    <a:latin typeface="Verdana" pitchFamily="34" charset="0"/>
                  </a:rPr>
                  <a:t>Papéis</a:t>
                </a:r>
                <a:endParaRPr lang="pt-BR" sz="1200" b="0" u="none" baseline="0" dirty="0">
                  <a:solidFill>
                    <a:schemeClr val="accent2"/>
                  </a:solidFill>
                  <a:latin typeface="Verdana" pitchFamily="34" charset="0"/>
                </a:endParaRPr>
              </a:p>
            </p:txBody>
          </p:sp>
          <p:cxnSp>
            <p:nvCxnSpPr>
              <p:cNvPr id="21" name="AutoShape 26"/>
              <p:cNvCxnSpPr>
                <a:cxnSpLocks noChangeShapeType="1"/>
                <a:stCxn id="20" idx="0"/>
                <a:endCxn id="17" idx="2"/>
              </p:cNvCxnSpPr>
              <p:nvPr/>
            </p:nvCxnSpPr>
            <p:spPr bwMode="auto">
              <a:xfrm rot="16200000" flipV="1">
                <a:off x="3900083" y="3249205"/>
                <a:ext cx="436582" cy="854870"/>
              </a:xfrm>
              <a:prstGeom prst="curvedConnector3">
                <a:avLst>
                  <a:gd name="adj1" fmla="val 50000"/>
                </a:avLst>
              </a:prstGeom>
              <a:noFill/>
              <a:ln w="9525">
                <a:solidFill>
                  <a:schemeClr val="accent2"/>
                </a:solidFill>
                <a:round/>
                <a:headEnd/>
                <a:tailEnd type="oval" w="med" len="med"/>
              </a:ln>
              <a:effectLst/>
            </p:spPr>
          </p:cxnSp>
          <p:cxnSp>
            <p:nvCxnSpPr>
              <p:cNvPr id="22" name="AutoShape 27"/>
              <p:cNvCxnSpPr>
                <a:cxnSpLocks noChangeShapeType="1"/>
                <a:stCxn id="19" idx="2"/>
                <a:endCxn id="20" idx="0"/>
              </p:cNvCxnSpPr>
              <p:nvPr/>
            </p:nvCxnSpPr>
            <p:spPr bwMode="auto">
              <a:xfrm rot="5400000">
                <a:off x="4708517" y="3295641"/>
                <a:ext cx="436582" cy="761998"/>
              </a:xfrm>
              <a:prstGeom prst="curvedConnector3">
                <a:avLst>
                  <a:gd name="adj1" fmla="val 50000"/>
                </a:avLst>
              </a:prstGeom>
              <a:noFill/>
              <a:ln w="9525">
                <a:solidFill>
                  <a:schemeClr val="accent2"/>
                </a:solidFill>
                <a:round/>
                <a:headEnd type="oval" w="med" len="med"/>
                <a:tailEnd/>
              </a:ln>
              <a:effectLst/>
            </p:spPr>
          </p:cxnSp>
        </p:grpSp>
        <p:sp>
          <p:nvSpPr>
            <p:cNvPr id="19" name="Text Box 28"/>
            <p:cNvSpPr txBox="1">
              <a:spLocks noChangeArrowheads="1"/>
            </p:cNvSpPr>
            <p:nvPr/>
          </p:nvSpPr>
          <p:spPr bwMode="auto">
            <a:xfrm>
              <a:off x="4800040" y="3181350"/>
              <a:ext cx="1015534" cy="276999"/>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latin typeface="Verdana" pitchFamily="34" charset="0"/>
                </a:rPr>
                <a:t>contratada</a:t>
              </a:r>
              <a:endParaRPr lang="pt-BR" sz="1200" b="0" u="none" baseline="0" dirty="0">
                <a:latin typeface="Verdana" pitchFamily="34" charset="0"/>
              </a:endParaRPr>
            </a:p>
          </p:txBody>
        </p:sp>
      </p:grpSp>
    </p:spTree>
    <p:extLst>
      <p:ext uri="{BB962C8B-B14F-4D97-AF65-F5344CB8AC3E}">
        <p14:creationId xmlns:p14="http://schemas.microsoft.com/office/powerpoint/2010/main" val="41209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smtClean="0"/>
              <a:t>Papéis</a:t>
            </a:r>
            <a:endParaRPr lang="pt-BR" dirty="0"/>
          </a:p>
        </p:txBody>
      </p:sp>
      <p:sp>
        <p:nvSpPr>
          <p:cNvPr id="11" name="Espaço Reservado para Conteúdo 10"/>
          <p:cNvSpPr>
            <a:spLocks noGrp="1"/>
          </p:cNvSpPr>
          <p:nvPr>
            <p:ph idx="1"/>
          </p:nvPr>
        </p:nvSpPr>
        <p:spPr/>
        <p:txBody>
          <a:bodyPr/>
          <a:lstStyle/>
          <a:p>
            <a:r>
              <a:rPr lang="pt-BR" smtClean="0"/>
              <a:t>Os papéis são obrigatórios em associações recursivas, mesmo que elas tenham indicação do sentido de leitura:</a:t>
            </a:r>
          </a:p>
          <a:p>
            <a:endParaRPr lang="pt-BR" smtClean="0"/>
          </a:p>
          <a:p>
            <a:endParaRPr lang="pt-BR" smtClean="0"/>
          </a:p>
          <a:p>
            <a:endParaRPr lang="pt-BR" smtClean="0"/>
          </a:p>
          <a:p>
            <a:endParaRPr lang="pt-BR" smtClean="0"/>
          </a:p>
          <a:p>
            <a:r>
              <a:rPr lang="pt-BR" smtClean="0"/>
              <a:t>Por que?</a:t>
            </a:r>
          </a:p>
          <a:p>
            <a:pPr lvl="1"/>
            <a:r>
              <a:rPr lang="pt-BR" smtClean="0"/>
              <a:t>Para revelar o papel interpretados pelos objetos da mesma classe segundo o domínio do problema.</a:t>
            </a:r>
            <a:endParaRPr lang="pt-BR" dirty="0"/>
          </a:p>
        </p:txBody>
      </p:sp>
      <p:grpSp>
        <p:nvGrpSpPr>
          <p:cNvPr id="20" name="Grupo 19"/>
          <p:cNvGrpSpPr/>
          <p:nvPr/>
        </p:nvGrpSpPr>
        <p:grpSpPr>
          <a:xfrm>
            <a:off x="3212139" y="2217858"/>
            <a:ext cx="2556894" cy="1343941"/>
            <a:chOff x="1517907" y="3088874"/>
            <a:chExt cx="2556894" cy="1343941"/>
          </a:xfrm>
        </p:grpSpPr>
        <p:grpSp>
          <p:nvGrpSpPr>
            <p:cNvPr id="8" name="Group 9"/>
            <p:cNvGrpSpPr>
              <a:grpSpLocks/>
            </p:cNvGrpSpPr>
            <p:nvPr/>
          </p:nvGrpSpPr>
          <p:grpSpPr bwMode="auto">
            <a:xfrm>
              <a:off x="1517907" y="3899415"/>
              <a:ext cx="1600200" cy="533400"/>
              <a:chOff x="816" y="2832"/>
              <a:chExt cx="1008" cy="336"/>
            </a:xfrm>
          </p:grpSpPr>
          <p:sp>
            <p:nvSpPr>
              <p:cNvPr id="9" name="Rectangle 10"/>
              <p:cNvSpPr>
                <a:spLocks noChangeArrowheads="1"/>
              </p:cNvSpPr>
              <p:nvPr/>
            </p:nvSpPr>
            <p:spPr bwMode="auto">
              <a:xfrm>
                <a:off x="816" y="2832"/>
                <a:ext cx="1008" cy="336"/>
              </a:xfrm>
              <a:prstGeom prst="rect">
                <a:avLst/>
              </a:prstGeom>
              <a:noFill/>
              <a:ln w="9525">
                <a:solidFill>
                  <a:schemeClr val="tx1"/>
                </a:solidFill>
                <a:miter lim="800000"/>
                <a:headEnd/>
                <a:tailEnd/>
              </a:ln>
              <a:effectLst/>
            </p:spPr>
            <p:txBody>
              <a:bodyPr anchor="ctr">
                <a:spAutoFit/>
              </a:bodyPr>
              <a:lstStyle/>
              <a:p>
                <a:endParaRPr lang="pt-BR"/>
              </a:p>
            </p:txBody>
          </p:sp>
          <p:sp>
            <p:nvSpPr>
              <p:cNvPr id="10" name="Text Box 11"/>
              <p:cNvSpPr txBox="1">
                <a:spLocks noChangeArrowheads="1"/>
              </p:cNvSpPr>
              <p:nvPr/>
            </p:nvSpPr>
            <p:spPr bwMode="auto">
              <a:xfrm>
                <a:off x="1059" y="2880"/>
                <a:ext cx="558" cy="212"/>
              </a:xfrm>
              <a:prstGeom prst="rect">
                <a:avLst/>
              </a:prstGeom>
              <a:noFill/>
              <a:ln w="9525">
                <a:noFill/>
                <a:miter lim="800000"/>
                <a:headEnd/>
                <a:tailEnd/>
              </a:ln>
              <a:effectLst/>
            </p:spPr>
            <p:txBody>
              <a:bodyPr wrap="none">
                <a:spAutoFit/>
              </a:bodyPr>
              <a:lstStyle/>
              <a:p>
                <a:pPr algn="ctr">
                  <a:spcBef>
                    <a:spcPct val="50000"/>
                  </a:spcBef>
                </a:pPr>
                <a:r>
                  <a:rPr lang="pt-BR" sz="1600" b="0" u="none" baseline="0" dirty="0">
                    <a:latin typeface="Verdana" pitchFamily="34" charset="0"/>
                  </a:rPr>
                  <a:t>Pessoa</a:t>
                </a:r>
              </a:p>
            </p:txBody>
          </p:sp>
        </p:grpSp>
        <p:cxnSp>
          <p:nvCxnSpPr>
            <p:cNvPr id="13" name="Conector angulado 12"/>
            <p:cNvCxnSpPr>
              <a:stCxn id="9" idx="0"/>
              <a:endCxn id="9" idx="3"/>
            </p:cNvCxnSpPr>
            <p:nvPr/>
          </p:nvCxnSpPr>
          <p:spPr>
            <a:xfrm rot="16200000" flipH="1">
              <a:off x="2584707" y="3632715"/>
              <a:ext cx="266700" cy="800100"/>
            </a:xfrm>
            <a:prstGeom prst="bentConnector4">
              <a:avLst>
                <a:gd name="adj1" fmla="val -179723"/>
                <a:gd name="adj2" fmla="val 15069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2338031" y="3088874"/>
              <a:ext cx="1154483" cy="276999"/>
            </a:xfrm>
            <a:prstGeom prst="rect">
              <a:avLst/>
            </a:prstGeom>
            <a:noFill/>
          </p:spPr>
          <p:txBody>
            <a:bodyPr wrap="none" rtlCol="0">
              <a:spAutoFit/>
            </a:bodyPr>
            <a:lstStyle/>
            <a:p>
              <a:r>
                <a:rPr lang="pt-BR" sz="1200" b="0" dirty="0">
                  <a:latin typeface="Verdana" pitchFamily="34" charset="0"/>
                </a:rPr>
                <a:t>supervisiona</a:t>
              </a:r>
            </a:p>
          </p:txBody>
        </p:sp>
        <p:sp>
          <p:nvSpPr>
            <p:cNvPr id="15" name="AutoShape 29"/>
            <p:cNvSpPr>
              <a:spLocks noChangeArrowheads="1"/>
            </p:cNvSpPr>
            <p:nvPr/>
          </p:nvSpPr>
          <p:spPr bwMode="auto">
            <a:xfrm>
              <a:off x="3491005" y="3119423"/>
              <a:ext cx="144462" cy="215900"/>
            </a:xfrm>
            <a:prstGeom prst="homePlate">
              <a:avLst>
                <a:gd name="adj" fmla="val 98611"/>
              </a:avLst>
            </a:prstGeom>
            <a:solidFill>
              <a:schemeClr val="tx1"/>
            </a:solidFill>
            <a:ln w="9525">
              <a:solidFill>
                <a:schemeClr val="tx1"/>
              </a:solidFill>
              <a:miter lim="800000"/>
              <a:headEnd/>
              <a:tailEnd/>
            </a:ln>
            <a:effectLst/>
          </p:spPr>
          <p:txBody>
            <a:bodyPr wrap="none" anchor="ctr"/>
            <a:lstStyle/>
            <a:p>
              <a:endParaRPr lang="pt-BR"/>
            </a:p>
          </p:txBody>
        </p:sp>
        <p:sp>
          <p:nvSpPr>
            <p:cNvPr id="16" name="Text Box 16"/>
            <p:cNvSpPr txBox="1">
              <a:spLocks noChangeArrowheads="1"/>
            </p:cNvSpPr>
            <p:nvPr/>
          </p:nvSpPr>
          <p:spPr bwMode="auto">
            <a:xfrm>
              <a:off x="3585851" y="3871125"/>
              <a:ext cx="488950" cy="274637"/>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latin typeface="Verdana" pitchFamily="34" charset="0"/>
                </a:rPr>
                <a:t>0..*</a:t>
              </a:r>
              <a:endParaRPr lang="pt-BR" sz="1200" b="0" u="none" baseline="0" dirty="0">
                <a:latin typeface="Verdana" pitchFamily="34" charset="0"/>
              </a:endParaRPr>
            </a:p>
          </p:txBody>
        </p:sp>
        <p:sp>
          <p:nvSpPr>
            <p:cNvPr id="17" name="Text Box 16"/>
            <p:cNvSpPr txBox="1">
              <a:spLocks noChangeArrowheads="1"/>
            </p:cNvSpPr>
            <p:nvPr/>
          </p:nvSpPr>
          <p:spPr bwMode="auto">
            <a:xfrm>
              <a:off x="2346582" y="3591806"/>
              <a:ext cx="488950" cy="274637"/>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latin typeface="Verdana" pitchFamily="34" charset="0"/>
                </a:rPr>
                <a:t>0..1</a:t>
              </a:r>
              <a:endParaRPr lang="pt-BR" sz="1200" b="0" u="none" baseline="0" dirty="0">
                <a:latin typeface="Verdana" pitchFamily="34" charset="0"/>
              </a:endParaRPr>
            </a:p>
          </p:txBody>
        </p:sp>
      </p:grpSp>
      <p:sp>
        <p:nvSpPr>
          <p:cNvPr id="21" name="CaixaDeTexto 20"/>
          <p:cNvSpPr txBox="1"/>
          <p:nvPr/>
        </p:nvSpPr>
        <p:spPr>
          <a:xfrm>
            <a:off x="3024468" y="2718428"/>
            <a:ext cx="987771" cy="276999"/>
          </a:xfrm>
          <a:prstGeom prst="rect">
            <a:avLst/>
          </a:prstGeom>
          <a:noFill/>
        </p:spPr>
        <p:txBody>
          <a:bodyPr wrap="none" rtlCol="0">
            <a:spAutoFit/>
          </a:bodyPr>
          <a:lstStyle/>
          <a:p>
            <a:r>
              <a:rPr lang="pt-BR" sz="1200" b="0" dirty="0">
                <a:latin typeface="Verdana" pitchFamily="34" charset="0"/>
              </a:rPr>
              <a:t>supervisor</a:t>
            </a:r>
          </a:p>
        </p:txBody>
      </p:sp>
      <p:sp>
        <p:nvSpPr>
          <p:cNvPr id="22" name="CaixaDeTexto 21"/>
          <p:cNvSpPr txBox="1"/>
          <p:nvPr/>
        </p:nvSpPr>
        <p:spPr>
          <a:xfrm>
            <a:off x="4867193" y="3332145"/>
            <a:ext cx="1343638" cy="276999"/>
          </a:xfrm>
          <a:prstGeom prst="rect">
            <a:avLst/>
          </a:prstGeom>
          <a:noFill/>
        </p:spPr>
        <p:txBody>
          <a:bodyPr wrap="none" rtlCol="0">
            <a:spAutoFit/>
          </a:bodyPr>
          <a:lstStyle/>
          <a:p>
            <a:r>
              <a:rPr lang="pt-BR" sz="1200" b="0" dirty="0" smtClean="0">
                <a:latin typeface="Verdana" pitchFamily="34" charset="0"/>
              </a:rPr>
              <a:t>supervisionado</a:t>
            </a:r>
            <a:endParaRPr lang="pt-BR" sz="1200" b="0" dirty="0">
              <a:latin typeface="Verdana" pitchFamily="34" charset="0"/>
            </a:endParaRPr>
          </a:p>
        </p:txBody>
      </p:sp>
    </p:spTree>
    <p:extLst>
      <p:ext uri="{BB962C8B-B14F-4D97-AF65-F5344CB8AC3E}">
        <p14:creationId xmlns:p14="http://schemas.microsoft.com/office/powerpoint/2010/main" val="2746753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Papéis</a:t>
            </a:r>
            <a:endParaRPr lang="pt-BR" dirty="0"/>
          </a:p>
        </p:txBody>
      </p:sp>
      <p:sp>
        <p:nvSpPr>
          <p:cNvPr id="3" name="Content Placeholder 2"/>
          <p:cNvSpPr>
            <a:spLocks noGrp="1"/>
          </p:cNvSpPr>
          <p:nvPr>
            <p:ph idx="1"/>
          </p:nvPr>
        </p:nvSpPr>
        <p:spPr/>
        <p:txBody>
          <a:bodyPr/>
          <a:lstStyle/>
          <a:p>
            <a:r>
              <a:rPr lang="pt-BR" smtClean="0"/>
              <a:t>Usar corretamente os papéis</a:t>
            </a:r>
          </a:p>
          <a:p>
            <a:r>
              <a:rPr lang="pt-BR" smtClean="0"/>
              <a:t>Não introduza uma classe separada para cada papel</a:t>
            </a:r>
            <a:endParaRPr lang="pt-BR" dirty="0"/>
          </a:p>
        </p:txBody>
      </p:sp>
      <p:pic>
        <p:nvPicPr>
          <p:cNvPr id="5" name="Picture 4" descr="Captura de Tela 2014-08-22 às 17.10.38.png"/>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17437" y="2624163"/>
            <a:ext cx="8540393" cy="2425368"/>
          </a:xfrm>
          <a:prstGeom prst="rect">
            <a:avLst/>
          </a:prstGeom>
        </p:spPr>
      </p:pic>
    </p:spTree>
    <p:extLst>
      <p:ext uri="{BB962C8B-B14F-4D97-AF65-F5344CB8AC3E}">
        <p14:creationId xmlns:p14="http://schemas.microsoft.com/office/powerpoint/2010/main" val="3570523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Classes de Associação</a:t>
            </a:r>
            <a:endParaRPr lang="pt-BR" dirty="0"/>
          </a:p>
        </p:txBody>
      </p:sp>
      <p:sp>
        <p:nvSpPr>
          <p:cNvPr id="3" name="Content Placeholder 2"/>
          <p:cNvSpPr>
            <a:spLocks noGrp="1"/>
          </p:cNvSpPr>
          <p:nvPr>
            <p:ph idx="1"/>
          </p:nvPr>
        </p:nvSpPr>
        <p:spPr/>
        <p:txBody>
          <a:bodyPr/>
          <a:lstStyle/>
          <a:p>
            <a:r>
              <a:rPr lang="pt-BR" dirty="0" smtClean="0"/>
              <a:t>Pode-se descrever as ligações de uma associação como atributo</a:t>
            </a:r>
          </a:p>
          <a:p>
            <a:r>
              <a:rPr lang="pt-BR" dirty="0" smtClean="0"/>
              <a:t>Classe de Associação: é uma associação que também é uma classe</a:t>
            </a:r>
          </a:p>
          <a:p>
            <a:endParaRPr lang="pt-BR" dirty="0"/>
          </a:p>
        </p:txBody>
      </p:sp>
      <p:pic>
        <p:nvPicPr>
          <p:cNvPr id="4" name="Picture 3" descr="Captura de Tela 2014-08-22 às 16.39.31.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3003"/>
          <a:stretch/>
        </p:blipFill>
        <p:spPr>
          <a:xfrm rot="60000">
            <a:off x="134776" y="2506782"/>
            <a:ext cx="8869380" cy="3100836"/>
          </a:xfrm>
          <a:prstGeom prst="rect">
            <a:avLst/>
          </a:prstGeom>
        </p:spPr>
      </p:pic>
    </p:spTree>
    <p:extLst>
      <p:ext uri="{BB962C8B-B14F-4D97-AF65-F5344CB8AC3E}">
        <p14:creationId xmlns:p14="http://schemas.microsoft.com/office/powerpoint/2010/main" val="1381842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Classes de Associação</a:t>
            </a:r>
            <a:endParaRPr lang="pt-BR" dirty="0"/>
          </a:p>
        </p:txBody>
      </p:sp>
      <p:sp>
        <p:nvSpPr>
          <p:cNvPr id="3" name="Content Placeholder 2"/>
          <p:cNvSpPr>
            <a:spLocks noGrp="1"/>
          </p:cNvSpPr>
          <p:nvPr>
            <p:ph idx="1"/>
          </p:nvPr>
        </p:nvSpPr>
        <p:spPr/>
        <p:txBody>
          <a:bodyPr>
            <a:normAutofit/>
          </a:bodyPr>
          <a:lstStyle/>
          <a:p>
            <a:r>
              <a:rPr lang="pt-BR" sz="2600" dirty="0" smtClean="0"/>
              <a:t>Não junte atributos de uma associação em uma classe</a:t>
            </a:r>
            <a:endParaRPr lang="pt-BR" sz="2600" dirty="0"/>
          </a:p>
        </p:txBody>
      </p:sp>
      <p:pic>
        <p:nvPicPr>
          <p:cNvPr id="4" name="Picture 3" descr="Captura de Tela 2014-08-22 às 16.41.46.png"/>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86808" y="1856438"/>
            <a:ext cx="8199992" cy="4468824"/>
          </a:xfrm>
          <a:prstGeom prst="rect">
            <a:avLst/>
          </a:prstGeom>
        </p:spPr>
      </p:pic>
    </p:spTree>
    <p:extLst>
      <p:ext uri="{BB962C8B-B14F-4D97-AF65-F5344CB8AC3E}">
        <p14:creationId xmlns:p14="http://schemas.microsoft.com/office/powerpoint/2010/main" val="103064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Classes de Associação vs </a:t>
            </a:r>
            <a:br>
              <a:rPr lang="pt-BR" smtClean="0"/>
            </a:br>
            <a:r>
              <a:rPr lang="pt-BR" smtClean="0"/>
              <a:t>Classe Normal</a:t>
            </a:r>
            <a:endParaRPr lang="pt-BR" dirty="0"/>
          </a:p>
        </p:txBody>
      </p:sp>
      <p:sp>
        <p:nvSpPr>
          <p:cNvPr id="3" name="Content Placeholder 2"/>
          <p:cNvSpPr>
            <a:spLocks noGrp="1"/>
          </p:cNvSpPr>
          <p:nvPr>
            <p:ph idx="1"/>
          </p:nvPr>
        </p:nvSpPr>
        <p:spPr/>
        <p:txBody>
          <a:bodyPr/>
          <a:lstStyle/>
          <a:p>
            <a:r>
              <a:rPr lang="pt-BR" smtClean="0"/>
              <a:t>Classe de Associação </a:t>
            </a:r>
          </a:p>
          <a:p>
            <a:pPr lvl="1"/>
            <a:r>
              <a:rPr lang="pt-BR" smtClean="0"/>
              <a:t>Tem apenas uma ocorrência </a:t>
            </a:r>
          </a:p>
          <a:p>
            <a:r>
              <a:rPr lang="pt-BR" smtClean="0"/>
              <a:t>Associação que foi promovida a classe</a:t>
            </a:r>
          </a:p>
          <a:p>
            <a:pPr lvl="1"/>
            <a:r>
              <a:rPr lang="pt-BR" smtClean="0"/>
              <a:t>Pode haver qualquer quantidade de ocorrências </a:t>
            </a:r>
            <a:endParaRPr lang="pt-BR" dirty="0" smtClean="0"/>
          </a:p>
        </p:txBody>
      </p:sp>
      <p:pic>
        <p:nvPicPr>
          <p:cNvPr id="6" name="Picture 5" descr="Captura de Tela 2014-08-22 às 16.44.55.png"/>
          <p:cNvPicPr>
            <a:picLocks noChangeAspect="1"/>
          </p:cNvPicPr>
          <p:nvPr/>
        </p:nvPicPr>
        <p:blipFill rotWithShape="1">
          <a:blip r:embed="rId3">
            <a:extLst>
              <a:ext uri="{28A0092B-C50C-407E-A947-70E740481C1C}">
                <a14:useLocalDpi xmlns:a14="http://schemas.microsoft.com/office/drawing/2010/main" val="0"/>
              </a:ext>
            </a:extLst>
          </a:blip>
          <a:srcRect b="16694"/>
          <a:stretch/>
        </p:blipFill>
        <p:spPr>
          <a:xfrm>
            <a:off x="274619" y="3116105"/>
            <a:ext cx="8409483" cy="3136954"/>
          </a:xfrm>
          <a:prstGeom prst="rect">
            <a:avLst/>
          </a:prstGeom>
        </p:spPr>
      </p:pic>
    </p:spTree>
    <p:extLst>
      <p:ext uri="{BB962C8B-B14F-4D97-AF65-F5344CB8AC3E}">
        <p14:creationId xmlns:p14="http://schemas.microsoft.com/office/powerpoint/2010/main" val="32216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p:cNvSpPr>
            <a:spLocks noGrp="1" noChangeArrowheads="1"/>
          </p:cNvSpPr>
          <p:nvPr>
            <p:ph type="title"/>
          </p:nvPr>
        </p:nvSpPr>
        <p:spPr/>
        <p:txBody>
          <a:bodyPr/>
          <a:lstStyle/>
          <a:p>
            <a:r>
              <a:rPr lang="pt-BR" altLang="pt-BR" smtClean="0"/>
              <a:t>Por que modelar?</a:t>
            </a:r>
          </a:p>
        </p:txBody>
      </p:sp>
      <p:sp>
        <p:nvSpPr>
          <p:cNvPr id="484355" name="Rectangle 2051"/>
          <p:cNvSpPr>
            <a:spLocks noGrp="1" noChangeArrowheads="1"/>
          </p:cNvSpPr>
          <p:nvPr>
            <p:ph idx="1"/>
          </p:nvPr>
        </p:nvSpPr>
        <p:spPr/>
        <p:txBody>
          <a:bodyPr/>
          <a:lstStyle/>
          <a:p>
            <a:r>
              <a:rPr lang="pt-BR" altLang="pt-BR" smtClean="0"/>
              <a:t>A modelagem permite alcançar quatro objetivos:</a:t>
            </a:r>
          </a:p>
          <a:p>
            <a:pPr lvl="1"/>
            <a:r>
              <a:rPr lang="pt-BR" altLang="pt-BR" smtClean="0"/>
              <a:t>Ajuda a visualizar um sistema desejado.</a:t>
            </a:r>
          </a:p>
          <a:p>
            <a:pPr lvl="1"/>
            <a:r>
              <a:rPr lang="pt-BR" altLang="pt-BR" smtClean="0"/>
              <a:t>Permite especificar a estrutura e comportamento do sistema.</a:t>
            </a:r>
          </a:p>
          <a:p>
            <a:pPr lvl="1"/>
            <a:r>
              <a:rPr lang="pt-BR" altLang="pt-BR" smtClean="0"/>
              <a:t>Fornece um modelo que orienta a construção de um sistema.</a:t>
            </a:r>
          </a:p>
          <a:p>
            <a:pPr lvl="1"/>
            <a:r>
              <a:rPr lang="pt-BR" altLang="pt-BR" smtClean="0"/>
              <a:t>Documenta as decisões tomadas.</a:t>
            </a:r>
          </a:p>
          <a:p>
            <a:r>
              <a:rPr lang="pt-BR" altLang="pt-BR" smtClean="0"/>
              <a:t>Criamos modelos para:</a:t>
            </a:r>
          </a:p>
          <a:p>
            <a:pPr lvl="1"/>
            <a:r>
              <a:rPr lang="pt-BR" altLang="pt-BR" smtClean="0"/>
              <a:t>Compreender um sistema complexo completamente antes de construi-lo.</a:t>
            </a:r>
            <a:endParaRPr lang="pt-BR" alt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Agregação e Composição</a:t>
            </a:r>
            <a:endParaRPr lang="pt-BR" dirty="0"/>
          </a:p>
        </p:txBody>
      </p:sp>
      <p:sp>
        <p:nvSpPr>
          <p:cNvPr id="4" name="Espaço Reservado para Texto 3"/>
          <p:cNvSpPr>
            <a:spLocks noGrp="1"/>
          </p:cNvSpPr>
          <p:nvPr>
            <p:ph type="body" idx="1"/>
          </p:nvPr>
        </p:nvSpPr>
        <p:spPr/>
        <p:txBody>
          <a:bodyPr/>
          <a:lstStyle/>
          <a:p>
            <a:r>
              <a:rPr lang="pt-BR" dirty="0" smtClean="0"/>
              <a:t>Associações com Semântica de POSSE</a:t>
            </a:r>
            <a:endParaRPr lang="pt-BR" dirty="0"/>
          </a:p>
        </p:txBody>
      </p:sp>
    </p:spTree>
    <p:extLst>
      <p:ext uri="{BB962C8B-B14F-4D97-AF65-F5344CB8AC3E}">
        <p14:creationId xmlns:p14="http://schemas.microsoft.com/office/powerpoint/2010/main" val="3101890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pt-BR" smtClean="0"/>
              <a:t>Agregação</a:t>
            </a:r>
            <a:endParaRPr lang="en-US" dirty="0"/>
          </a:p>
        </p:txBody>
      </p:sp>
      <p:sp>
        <p:nvSpPr>
          <p:cNvPr id="175107" name="Rectangle 3"/>
          <p:cNvSpPr>
            <a:spLocks noGrp="1" noChangeArrowheads="1"/>
          </p:cNvSpPr>
          <p:nvPr>
            <p:ph idx="1"/>
          </p:nvPr>
        </p:nvSpPr>
        <p:spPr/>
        <p:txBody>
          <a:bodyPr/>
          <a:lstStyle/>
          <a:p>
            <a:r>
              <a:rPr lang="pt-BR" smtClean="0"/>
              <a:t>Utilizada para indicar “todo-parte” onde a parte pode ser compartilhada por mais de um objeto.</a:t>
            </a:r>
            <a:endParaRPr lang="pt-BR" dirty="0" smtClean="0"/>
          </a:p>
        </p:txBody>
      </p:sp>
      <p:grpSp>
        <p:nvGrpSpPr>
          <p:cNvPr id="50" name="Grupo 49"/>
          <p:cNvGrpSpPr/>
          <p:nvPr/>
        </p:nvGrpSpPr>
        <p:grpSpPr>
          <a:xfrm>
            <a:off x="2516188" y="3735834"/>
            <a:ext cx="1247775" cy="588962"/>
            <a:chOff x="2516188" y="4148778"/>
            <a:chExt cx="1247775" cy="588962"/>
          </a:xfrm>
        </p:grpSpPr>
        <p:sp>
          <p:nvSpPr>
            <p:cNvPr id="175115" name="Text Box 11"/>
            <p:cNvSpPr txBox="1">
              <a:spLocks noChangeArrowheads="1"/>
            </p:cNvSpPr>
            <p:nvPr/>
          </p:nvSpPr>
          <p:spPr bwMode="auto">
            <a:xfrm>
              <a:off x="2516188" y="4463103"/>
              <a:ext cx="977900" cy="274637"/>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solidFill>
                    <a:schemeClr val="accent2"/>
                  </a:solidFill>
                  <a:latin typeface="Verdana" pitchFamily="34" charset="0"/>
                </a:rPr>
                <a:t>agregação</a:t>
              </a:r>
            </a:p>
          </p:txBody>
        </p:sp>
        <p:cxnSp>
          <p:nvCxnSpPr>
            <p:cNvPr id="175116" name="AutoShape 12"/>
            <p:cNvCxnSpPr>
              <a:cxnSpLocks noChangeShapeType="1"/>
            </p:cNvCxnSpPr>
            <p:nvPr/>
          </p:nvCxnSpPr>
          <p:spPr bwMode="auto">
            <a:xfrm rot="5400000">
              <a:off x="3375025" y="4232916"/>
              <a:ext cx="473075" cy="304800"/>
            </a:xfrm>
            <a:prstGeom prst="curvedConnector2">
              <a:avLst/>
            </a:prstGeom>
            <a:noFill/>
            <a:ln w="9525">
              <a:solidFill>
                <a:schemeClr val="accent2"/>
              </a:solidFill>
              <a:round/>
              <a:headEnd type="oval" w="med" len="med"/>
              <a:tailEnd/>
            </a:ln>
            <a:effectLst/>
          </p:spPr>
        </p:cxnSp>
      </p:grpSp>
      <p:grpSp>
        <p:nvGrpSpPr>
          <p:cNvPr id="48" name="Grupo 47"/>
          <p:cNvGrpSpPr/>
          <p:nvPr/>
        </p:nvGrpSpPr>
        <p:grpSpPr>
          <a:xfrm>
            <a:off x="1617980" y="2715071"/>
            <a:ext cx="657225" cy="823913"/>
            <a:chOff x="1617980" y="3128015"/>
            <a:chExt cx="657225" cy="823913"/>
          </a:xfrm>
        </p:grpSpPr>
        <p:sp>
          <p:nvSpPr>
            <p:cNvPr id="175117" name="Text Box 13"/>
            <p:cNvSpPr txBox="1">
              <a:spLocks noChangeArrowheads="1"/>
            </p:cNvSpPr>
            <p:nvPr/>
          </p:nvSpPr>
          <p:spPr bwMode="auto">
            <a:xfrm>
              <a:off x="1617980" y="3128015"/>
              <a:ext cx="523875" cy="274638"/>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solidFill>
                    <a:schemeClr val="accent2"/>
                  </a:solidFill>
                  <a:latin typeface="Verdana" pitchFamily="34" charset="0"/>
                </a:rPr>
                <a:t>todo</a:t>
              </a:r>
            </a:p>
          </p:txBody>
        </p:sp>
        <p:cxnSp>
          <p:nvCxnSpPr>
            <p:cNvPr id="175118" name="AutoShape 14"/>
            <p:cNvCxnSpPr>
              <a:cxnSpLocks noChangeShapeType="1"/>
              <a:stCxn id="175117" idx="2"/>
            </p:cNvCxnSpPr>
            <p:nvPr/>
          </p:nvCxnSpPr>
          <p:spPr bwMode="auto">
            <a:xfrm rot="16200000" flipH="1">
              <a:off x="1802924" y="3479647"/>
              <a:ext cx="549275" cy="395287"/>
            </a:xfrm>
            <a:prstGeom prst="curvedConnector2">
              <a:avLst/>
            </a:prstGeom>
            <a:noFill/>
            <a:ln w="9525">
              <a:solidFill>
                <a:schemeClr val="accent2"/>
              </a:solidFill>
              <a:round/>
              <a:headEnd/>
              <a:tailEnd type="oval" w="med" len="med"/>
            </a:ln>
            <a:effectLst/>
          </p:spPr>
        </p:cxnSp>
      </p:grpSp>
      <p:grpSp>
        <p:nvGrpSpPr>
          <p:cNvPr id="49" name="Grupo 48"/>
          <p:cNvGrpSpPr/>
          <p:nvPr/>
        </p:nvGrpSpPr>
        <p:grpSpPr>
          <a:xfrm>
            <a:off x="6334125" y="2748409"/>
            <a:ext cx="587375" cy="795337"/>
            <a:chOff x="6334125" y="3161353"/>
            <a:chExt cx="587375" cy="795337"/>
          </a:xfrm>
        </p:grpSpPr>
        <p:sp>
          <p:nvSpPr>
            <p:cNvPr id="175119" name="Text Box 15"/>
            <p:cNvSpPr txBox="1">
              <a:spLocks noChangeArrowheads="1"/>
            </p:cNvSpPr>
            <p:nvPr/>
          </p:nvSpPr>
          <p:spPr bwMode="auto">
            <a:xfrm>
              <a:off x="6334125" y="3161353"/>
              <a:ext cx="587375" cy="274637"/>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a:solidFill>
                    <a:schemeClr val="accent2"/>
                  </a:solidFill>
                  <a:latin typeface="Verdana" pitchFamily="34" charset="0"/>
                </a:rPr>
                <a:t>parte</a:t>
              </a:r>
            </a:p>
          </p:txBody>
        </p:sp>
        <p:cxnSp>
          <p:nvCxnSpPr>
            <p:cNvPr id="175120" name="AutoShape 16"/>
            <p:cNvCxnSpPr>
              <a:cxnSpLocks noChangeShapeType="1"/>
            </p:cNvCxnSpPr>
            <p:nvPr/>
          </p:nvCxnSpPr>
          <p:spPr bwMode="auto">
            <a:xfrm rot="5400000">
              <a:off x="6214269" y="3552671"/>
              <a:ext cx="533400" cy="274638"/>
            </a:xfrm>
            <a:prstGeom prst="curvedConnector2">
              <a:avLst/>
            </a:prstGeom>
            <a:noFill/>
            <a:ln w="9525">
              <a:solidFill>
                <a:schemeClr val="accent2"/>
              </a:solidFill>
              <a:round/>
              <a:headEnd/>
              <a:tailEnd type="oval" w="med" len="med"/>
            </a:ln>
            <a:effectLst/>
          </p:spPr>
        </p:cxnSp>
      </p:grpSp>
      <p:grpSp>
        <p:nvGrpSpPr>
          <p:cNvPr id="51" name="Grupo 50"/>
          <p:cNvGrpSpPr/>
          <p:nvPr/>
        </p:nvGrpSpPr>
        <p:grpSpPr>
          <a:xfrm>
            <a:off x="2197100" y="3236089"/>
            <a:ext cx="4343400" cy="875982"/>
            <a:chOff x="2197100" y="3649033"/>
            <a:chExt cx="4343400" cy="875982"/>
          </a:xfrm>
        </p:grpSpPr>
        <p:sp>
          <p:nvSpPr>
            <p:cNvPr id="175109" name="Rectangle 5"/>
            <p:cNvSpPr>
              <a:spLocks noChangeArrowheads="1"/>
            </p:cNvSpPr>
            <p:nvPr/>
          </p:nvSpPr>
          <p:spPr bwMode="auto">
            <a:xfrm>
              <a:off x="5133975" y="3763015"/>
              <a:ext cx="1406525" cy="381000"/>
            </a:xfrm>
            <a:prstGeom prst="rect">
              <a:avLst/>
            </a:prstGeom>
            <a:noFill/>
            <a:ln w="9525">
              <a:solidFill>
                <a:schemeClr val="tx1"/>
              </a:solidFill>
              <a:miter lim="800000"/>
              <a:headEnd/>
              <a:tailEnd/>
            </a:ln>
            <a:effectLst/>
          </p:spPr>
          <p:txBody>
            <a:bodyPr wrap="none" anchor="ctr"/>
            <a:lstStyle/>
            <a:p>
              <a:pPr algn="ctr" eaLnBrk="0" hangingPunct="0"/>
              <a:r>
                <a:rPr lang="pt-BR" sz="1600" b="0" dirty="0">
                  <a:latin typeface="Verdana" pitchFamily="34" charset="0"/>
                </a:rPr>
                <a:t>Estilo</a:t>
              </a:r>
            </a:p>
          </p:txBody>
        </p:sp>
        <p:sp>
          <p:nvSpPr>
            <p:cNvPr id="175110" name="Line 6"/>
            <p:cNvSpPr>
              <a:spLocks noChangeShapeType="1"/>
            </p:cNvSpPr>
            <p:nvPr/>
          </p:nvSpPr>
          <p:spPr bwMode="auto">
            <a:xfrm>
              <a:off x="3848100" y="3980503"/>
              <a:ext cx="1285875" cy="1588"/>
            </a:xfrm>
            <a:prstGeom prst="line">
              <a:avLst/>
            </a:prstGeom>
            <a:noFill/>
            <a:ln w="9525">
              <a:solidFill>
                <a:schemeClr val="tx1"/>
              </a:solidFill>
              <a:round/>
              <a:headEnd/>
              <a:tailEnd/>
            </a:ln>
            <a:effectLst/>
          </p:spPr>
          <p:txBody>
            <a:bodyPr wrap="none" anchor="ctr"/>
            <a:lstStyle/>
            <a:p>
              <a:endParaRPr lang="pt-BR"/>
            </a:p>
          </p:txBody>
        </p:sp>
        <p:sp>
          <p:nvSpPr>
            <p:cNvPr id="175111" name="Rectangle 7"/>
            <p:cNvSpPr>
              <a:spLocks noChangeArrowheads="1"/>
            </p:cNvSpPr>
            <p:nvPr/>
          </p:nvSpPr>
          <p:spPr bwMode="auto">
            <a:xfrm>
              <a:off x="2197100" y="3763015"/>
              <a:ext cx="1406525" cy="381000"/>
            </a:xfrm>
            <a:prstGeom prst="rect">
              <a:avLst/>
            </a:prstGeom>
            <a:noFill/>
            <a:ln w="9525">
              <a:solidFill>
                <a:schemeClr val="tx1"/>
              </a:solidFill>
              <a:miter lim="800000"/>
              <a:headEnd/>
              <a:tailEnd/>
            </a:ln>
            <a:effectLst/>
          </p:spPr>
          <p:txBody>
            <a:bodyPr wrap="none" anchor="ctr"/>
            <a:lstStyle/>
            <a:p>
              <a:pPr algn="ctr" eaLnBrk="0" hangingPunct="0"/>
              <a:r>
                <a:rPr lang="pt-BR" sz="1600" b="0" dirty="0">
                  <a:latin typeface="Verdana" pitchFamily="34" charset="0"/>
                </a:rPr>
                <a:t>Retângulo</a:t>
              </a:r>
            </a:p>
          </p:txBody>
        </p:sp>
        <p:sp>
          <p:nvSpPr>
            <p:cNvPr id="175112" name="AutoShape 8"/>
            <p:cNvSpPr>
              <a:spLocks noChangeArrowheads="1"/>
            </p:cNvSpPr>
            <p:nvPr/>
          </p:nvSpPr>
          <p:spPr bwMode="auto">
            <a:xfrm>
              <a:off x="3603625" y="3872553"/>
              <a:ext cx="244475" cy="217488"/>
            </a:xfrm>
            <a:prstGeom prst="diamond">
              <a:avLst/>
            </a:prstGeom>
            <a:no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sp>
          <p:nvSpPr>
            <p:cNvPr id="175113" name="Text Box 9"/>
            <p:cNvSpPr txBox="1">
              <a:spLocks noChangeArrowheads="1"/>
            </p:cNvSpPr>
            <p:nvPr/>
          </p:nvSpPr>
          <p:spPr bwMode="auto">
            <a:xfrm>
              <a:off x="3629660" y="3649033"/>
              <a:ext cx="273050" cy="304800"/>
            </a:xfrm>
            <a:prstGeom prst="rect">
              <a:avLst/>
            </a:prstGeom>
            <a:noFill/>
            <a:ln w="9525">
              <a:noFill/>
              <a:miter lim="800000"/>
              <a:headEnd/>
              <a:tailEnd/>
            </a:ln>
            <a:effectLst/>
          </p:spPr>
          <p:txBody>
            <a:bodyPr wrap="none">
              <a:spAutoFit/>
            </a:bodyPr>
            <a:lstStyle/>
            <a:p>
              <a:pPr eaLnBrk="0" hangingPunct="0"/>
              <a:r>
                <a:rPr lang="pt-BR" sz="1400" b="0" u="none" baseline="0" dirty="0" smtClean="0">
                  <a:latin typeface="Times New Roman" pitchFamily="18" charset="0"/>
                </a:rPr>
                <a:t>*</a:t>
              </a:r>
              <a:endParaRPr lang="pt-BR" sz="1400" b="0" u="none" baseline="0" dirty="0">
                <a:latin typeface="Times New Roman" pitchFamily="18" charset="0"/>
              </a:endParaRPr>
            </a:p>
          </p:txBody>
        </p:sp>
        <p:sp>
          <p:nvSpPr>
            <p:cNvPr id="175114" name="Text Box 10"/>
            <p:cNvSpPr txBox="1">
              <a:spLocks noChangeArrowheads="1"/>
            </p:cNvSpPr>
            <p:nvPr/>
          </p:nvSpPr>
          <p:spPr bwMode="auto">
            <a:xfrm>
              <a:off x="4743450" y="3709040"/>
              <a:ext cx="450850" cy="304800"/>
            </a:xfrm>
            <a:prstGeom prst="rect">
              <a:avLst/>
            </a:prstGeom>
            <a:noFill/>
            <a:ln w="9525">
              <a:noFill/>
              <a:miter lim="800000"/>
              <a:headEnd/>
              <a:tailEnd/>
            </a:ln>
            <a:effectLst/>
          </p:spPr>
          <p:txBody>
            <a:bodyPr wrap="none">
              <a:spAutoFit/>
            </a:bodyPr>
            <a:lstStyle/>
            <a:p>
              <a:pPr eaLnBrk="0" hangingPunct="0"/>
              <a:r>
                <a:rPr lang="pt-BR" sz="1400" b="0" u="none" baseline="0" dirty="0">
                  <a:latin typeface="Times New Roman" pitchFamily="18" charset="0"/>
                </a:rPr>
                <a:t>1..*</a:t>
              </a:r>
            </a:p>
          </p:txBody>
        </p:sp>
        <p:sp>
          <p:nvSpPr>
            <p:cNvPr id="17" name="Rectangle 5"/>
            <p:cNvSpPr>
              <a:spLocks noChangeArrowheads="1"/>
            </p:cNvSpPr>
            <p:nvPr/>
          </p:nvSpPr>
          <p:spPr bwMode="auto">
            <a:xfrm>
              <a:off x="5133974" y="4144015"/>
              <a:ext cx="1406525" cy="381000"/>
            </a:xfrm>
            <a:prstGeom prst="rect">
              <a:avLst/>
            </a:prstGeom>
            <a:noFill/>
            <a:ln w="9525">
              <a:solidFill>
                <a:schemeClr val="tx1"/>
              </a:solidFill>
              <a:miter lim="800000"/>
              <a:headEnd/>
              <a:tailEnd/>
            </a:ln>
            <a:effectLst/>
          </p:spPr>
          <p:txBody>
            <a:bodyPr wrap="none" anchor="ctr"/>
            <a:lstStyle/>
            <a:p>
              <a:pPr eaLnBrk="0" hangingPunct="0"/>
              <a:r>
                <a:rPr lang="pt-BR" sz="1600" b="0" dirty="0" smtClean="0">
                  <a:latin typeface="Verdana" pitchFamily="34" charset="0"/>
                </a:rPr>
                <a:t>- id</a:t>
              </a:r>
              <a:endParaRPr lang="pt-BR" sz="1600" b="0" dirty="0">
                <a:latin typeface="Verdana" pitchFamily="34" charset="0"/>
              </a:endParaRPr>
            </a:p>
          </p:txBody>
        </p:sp>
      </p:grpSp>
      <p:grpSp>
        <p:nvGrpSpPr>
          <p:cNvPr id="53" name="Grupo 52"/>
          <p:cNvGrpSpPr/>
          <p:nvPr/>
        </p:nvGrpSpPr>
        <p:grpSpPr>
          <a:xfrm>
            <a:off x="2637073" y="3569147"/>
            <a:ext cx="2193595" cy="2127921"/>
            <a:chOff x="2637073" y="3982091"/>
            <a:chExt cx="2193595" cy="2127921"/>
          </a:xfrm>
        </p:grpSpPr>
        <p:sp>
          <p:nvSpPr>
            <p:cNvPr id="19" name="Text Box 17"/>
            <p:cNvSpPr txBox="1">
              <a:spLocks noChangeArrowheads="1"/>
            </p:cNvSpPr>
            <p:nvPr/>
          </p:nvSpPr>
          <p:spPr bwMode="auto">
            <a:xfrm>
              <a:off x="2637073" y="5279015"/>
              <a:ext cx="2193595" cy="830997"/>
            </a:xfrm>
            <a:prstGeom prst="rect">
              <a:avLst/>
            </a:prstGeom>
            <a:ln w="38100">
              <a:no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wrap="square">
              <a:spAutoFit/>
            </a:bodyPr>
            <a:lstStyle/>
            <a:p>
              <a:pPr algn="ctr">
                <a:spcBef>
                  <a:spcPct val="50000"/>
                </a:spcBef>
              </a:pPr>
              <a:r>
                <a:rPr lang="pt-BR" sz="1200" b="0" dirty="0" smtClean="0">
                  <a:latin typeface="Verdana" pitchFamily="34" charset="0"/>
                </a:rPr>
                <a:t>Não deve haver indicação do nome da agregação, pois, por padrão, a </a:t>
              </a:r>
              <a:r>
                <a:rPr lang="pt-BR" sz="1200" dirty="0" smtClean="0">
                  <a:latin typeface="Verdana" pitchFamily="34" charset="0"/>
                </a:rPr>
                <a:t>semântica é de posse</a:t>
              </a:r>
              <a:r>
                <a:rPr lang="pt-BR" sz="1200" b="0" dirty="0" smtClean="0">
                  <a:latin typeface="Verdana" pitchFamily="34" charset="0"/>
                </a:rPr>
                <a:t>.</a:t>
              </a:r>
              <a:endParaRPr lang="pt-BR" sz="1200" b="0" u="none" baseline="0" dirty="0">
                <a:latin typeface="Verdana" pitchFamily="34" charset="0"/>
              </a:endParaRPr>
            </a:p>
          </p:txBody>
        </p:sp>
        <p:cxnSp>
          <p:nvCxnSpPr>
            <p:cNvPr id="20" name="AutoShape 21"/>
            <p:cNvCxnSpPr>
              <a:cxnSpLocks noChangeShapeType="1"/>
              <a:stCxn id="19" idx="0"/>
            </p:cNvCxnSpPr>
            <p:nvPr/>
          </p:nvCxnSpPr>
          <p:spPr bwMode="auto">
            <a:xfrm rot="5400000" flipH="1" flipV="1">
              <a:off x="3463992" y="4251970"/>
              <a:ext cx="1296924" cy="757166"/>
            </a:xfrm>
            <a:prstGeom prst="curvedConnector3">
              <a:avLst>
                <a:gd name="adj1" fmla="val 50000"/>
              </a:avLst>
            </a:prstGeom>
            <a:ln w="38100">
              <a:solidFill>
                <a:srgbClr val="00B050"/>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6" name="Grupo 45"/>
          <p:cNvGrpSpPr/>
          <p:nvPr/>
        </p:nvGrpSpPr>
        <p:grpSpPr>
          <a:xfrm>
            <a:off x="5197475" y="3862350"/>
            <a:ext cx="2519106" cy="1834718"/>
            <a:chOff x="5197475" y="4275294"/>
            <a:chExt cx="2519106" cy="1834718"/>
          </a:xfrm>
        </p:grpSpPr>
        <p:sp>
          <p:nvSpPr>
            <p:cNvPr id="32" name="Text Box 17"/>
            <p:cNvSpPr txBox="1">
              <a:spLocks noChangeArrowheads="1"/>
            </p:cNvSpPr>
            <p:nvPr/>
          </p:nvSpPr>
          <p:spPr bwMode="auto">
            <a:xfrm>
              <a:off x="5197475" y="5279015"/>
              <a:ext cx="2519106" cy="830997"/>
            </a:xfrm>
            <a:prstGeom prst="rect">
              <a:avLst/>
            </a:prstGeom>
            <a:noFill/>
            <a:ln w="9525">
              <a:noFill/>
              <a:miter lim="800000"/>
              <a:headEnd/>
              <a:tailEnd/>
            </a:ln>
            <a:effectLst/>
          </p:spPr>
          <p:txBody>
            <a:bodyPr wrap="square">
              <a:spAutoFit/>
            </a:bodyPr>
            <a:lstStyle/>
            <a:p>
              <a:pPr algn="ctr">
                <a:spcBef>
                  <a:spcPct val="50000"/>
                </a:spcBef>
              </a:pPr>
              <a:r>
                <a:rPr lang="pt-BR" sz="1200" b="0" dirty="0" smtClean="0">
                  <a:latin typeface="Verdana" pitchFamily="34" charset="0"/>
                </a:rPr>
                <a:t>Como objetos da classe Estilo pode ser compartilhado, então ele </a:t>
              </a:r>
              <a:r>
                <a:rPr lang="pt-BR" sz="1200" dirty="0" smtClean="0">
                  <a:latin typeface="Verdana" pitchFamily="34" charset="0"/>
                </a:rPr>
                <a:t>deve ter um identificador único (chave)</a:t>
              </a:r>
              <a:endParaRPr lang="pt-BR" sz="1200" u="none" baseline="0" dirty="0">
                <a:latin typeface="Verdana" pitchFamily="34" charset="0"/>
              </a:endParaRPr>
            </a:p>
          </p:txBody>
        </p:sp>
        <p:cxnSp>
          <p:nvCxnSpPr>
            <p:cNvPr id="47" name="AutoShape 21"/>
            <p:cNvCxnSpPr>
              <a:cxnSpLocks noChangeShapeType="1"/>
              <a:stCxn id="32" idx="0"/>
              <a:endCxn id="52" idx="6"/>
            </p:cNvCxnSpPr>
            <p:nvPr/>
          </p:nvCxnSpPr>
          <p:spPr bwMode="auto">
            <a:xfrm rot="16200000" flipV="1">
              <a:off x="5638604" y="4460590"/>
              <a:ext cx="944500" cy="692349"/>
            </a:xfrm>
            <a:prstGeom prst="curvedConnector2">
              <a:avLst/>
            </a:prstGeom>
            <a:ln w="38100">
              <a:solidFill>
                <a:srgbClr val="00B050"/>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52" name="Elipse 51"/>
            <p:cNvSpPr/>
            <p:nvPr/>
          </p:nvSpPr>
          <p:spPr>
            <a:xfrm>
              <a:off x="5635809" y="4275294"/>
              <a:ext cx="128870" cy="1184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19450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up)">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down)">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down)">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40" name="Line 12"/>
          <p:cNvSpPr>
            <a:spLocks noChangeShapeType="1"/>
          </p:cNvSpPr>
          <p:nvPr/>
        </p:nvSpPr>
        <p:spPr bwMode="auto">
          <a:xfrm flipV="1">
            <a:off x="2725292" y="5393044"/>
            <a:ext cx="1772560" cy="0"/>
          </a:xfrm>
          <a:prstGeom prst="line">
            <a:avLst/>
          </a:prstGeom>
          <a:noFill/>
          <a:ln w="9525">
            <a:solidFill>
              <a:schemeClr val="tx1"/>
            </a:solidFill>
            <a:round/>
            <a:headEnd/>
            <a:tailEnd/>
          </a:ln>
          <a:effectLst/>
        </p:spPr>
        <p:txBody>
          <a:bodyPr wrap="none" anchor="ctr"/>
          <a:lstStyle/>
          <a:p>
            <a:endParaRPr lang="pt-BR" dirty="0"/>
          </a:p>
        </p:txBody>
      </p:sp>
      <p:sp>
        <p:nvSpPr>
          <p:cNvPr id="176150" name="Text Box 22"/>
          <p:cNvSpPr txBox="1">
            <a:spLocks noChangeArrowheads="1"/>
          </p:cNvSpPr>
          <p:nvPr/>
        </p:nvSpPr>
        <p:spPr bwMode="auto">
          <a:xfrm>
            <a:off x="4014124" y="5117742"/>
            <a:ext cx="453970" cy="307777"/>
          </a:xfrm>
          <a:prstGeom prst="rect">
            <a:avLst/>
          </a:prstGeom>
          <a:noFill/>
          <a:ln w="9525">
            <a:noFill/>
            <a:miter lim="800000"/>
            <a:headEnd/>
            <a:tailEnd/>
          </a:ln>
          <a:effectLst/>
        </p:spPr>
        <p:txBody>
          <a:bodyPr wrap="none">
            <a:spAutoFit/>
          </a:bodyPr>
          <a:lstStyle/>
          <a:p>
            <a:r>
              <a:rPr lang="pt-BR" sz="1400" b="0" dirty="0">
                <a:latin typeface="Times New Roman" pitchFamily="18" charset="0"/>
              </a:rPr>
              <a:t>0..*</a:t>
            </a:r>
          </a:p>
        </p:txBody>
      </p:sp>
      <p:sp>
        <p:nvSpPr>
          <p:cNvPr id="176130" name="Rectangle 2"/>
          <p:cNvSpPr>
            <a:spLocks noGrp="1" noChangeArrowheads="1"/>
          </p:cNvSpPr>
          <p:nvPr>
            <p:ph type="title"/>
          </p:nvPr>
        </p:nvSpPr>
        <p:spPr/>
        <p:txBody>
          <a:bodyPr/>
          <a:lstStyle/>
          <a:p>
            <a:r>
              <a:rPr lang="pt-BR" smtClean="0"/>
              <a:t>Composição</a:t>
            </a:r>
            <a:endParaRPr lang="en-US" dirty="0"/>
          </a:p>
        </p:txBody>
      </p:sp>
      <p:sp>
        <p:nvSpPr>
          <p:cNvPr id="176131" name="Rectangle 3"/>
          <p:cNvSpPr>
            <a:spLocks noGrp="1" noChangeArrowheads="1"/>
          </p:cNvSpPr>
          <p:nvPr>
            <p:ph idx="1"/>
          </p:nvPr>
        </p:nvSpPr>
        <p:spPr/>
        <p:txBody>
          <a:bodyPr/>
          <a:lstStyle/>
          <a:p>
            <a:r>
              <a:rPr lang="pt-BR" smtClean="0"/>
              <a:t>Utilizada para indicar “todo-parte” onde a parte deve pertencer a um único objeto “todo”</a:t>
            </a:r>
          </a:p>
          <a:p>
            <a:pPr lvl="1"/>
            <a:r>
              <a:rPr lang="pt-BR" smtClean="0"/>
              <a:t>Como consequência, quando o “todo” deixa de existir todas as suas “partes” também deixam de existir</a:t>
            </a:r>
          </a:p>
          <a:p>
            <a:pPr lvl="1"/>
            <a:r>
              <a:rPr lang="pt-BR" smtClean="0"/>
              <a:t>O inverso não é verdadeiro!</a:t>
            </a:r>
            <a:endParaRPr lang="pt-BR" dirty="0" smtClean="0"/>
          </a:p>
        </p:txBody>
      </p:sp>
      <p:sp>
        <p:nvSpPr>
          <p:cNvPr id="176134" name="Rectangle 6"/>
          <p:cNvSpPr>
            <a:spLocks noChangeArrowheads="1"/>
          </p:cNvSpPr>
          <p:nvPr/>
        </p:nvSpPr>
        <p:spPr bwMode="auto">
          <a:xfrm>
            <a:off x="4497851" y="4280778"/>
            <a:ext cx="1406525" cy="3810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pt-BR" sz="1600" b="0" dirty="0">
                <a:latin typeface="Verdana" pitchFamily="34" charset="0"/>
              </a:rPr>
              <a:t>Teclado</a:t>
            </a:r>
          </a:p>
        </p:txBody>
      </p:sp>
      <p:sp>
        <p:nvSpPr>
          <p:cNvPr id="176135" name="Line 7"/>
          <p:cNvSpPr>
            <a:spLocks noChangeShapeType="1"/>
          </p:cNvSpPr>
          <p:nvPr/>
        </p:nvSpPr>
        <p:spPr bwMode="auto">
          <a:xfrm>
            <a:off x="2725292" y="4498265"/>
            <a:ext cx="1772560" cy="1588"/>
          </a:xfrm>
          <a:prstGeom prst="line">
            <a:avLst/>
          </a:prstGeom>
          <a:noFill/>
          <a:ln w="9525">
            <a:solidFill>
              <a:schemeClr val="tx1"/>
            </a:solidFill>
            <a:round/>
            <a:headEnd/>
            <a:tailEnd/>
          </a:ln>
          <a:effectLst/>
        </p:spPr>
        <p:txBody>
          <a:bodyPr wrap="none" anchor="ctr"/>
          <a:lstStyle/>
          <a:p>
            <a:endParaRPr lang="pt-BR"/>
          </a:p>
        </p:txBody>
      </p:sp>
      <p:sp>
        <p:nvSpPr>
          <p:cNvPr id="176136" name="Rectangle 8"/>
          <p:cNvSpPr>
            <a:spLocks noChangeArrowheads="1"/>
          </p:cNvSpPr>
          <p:nvPr/>
        </p:nvSpPr>
        <p:spPr bwMode="auto">
          <a:xfrm>
            <a:off x="1074292" y="4280778"/>
            <a:ext cx="1406525" cy="381000"/>
          </a:xfrm>
          <a:prstGeom prst="rect">
            <a:avLst/>
          </a:prstGeom>
          <a:noFill/>
          <a:ln w="9525">
            <a:solidFill>
              <a:schemeClr val="tx1"/>
            </a:solidFill>
            <a:miter lim="800000"/>
            <a:headEnd/>
            <a:tailEnd/>
          </a:ln>
          <a:effectLst/>
        </p:spPr>
        <p:txBody>
          <a:bodyPr wrap="none" anchor="ctr"/>
          <a:lstStyle/>
          <a:p>
            <a:pPr algn="ctr" eaLnBrk="0" hangingPunct="0"/>
            <a:r>
              <a:rPr lang="pt-BR" sz="1600" b="0" dirty="0">
                <a:latin typeface="Verdana" pitchFamily="34" charset="0"/>
              </a:rPr>
              <a:t>Notebook</a:t>
            </a:r>
          </a:p>
        </p:txBody>
      </p:sp>
      <p:sp>
        <p:nvSpPr>
          <p:cNvPr id="176137" name="AutoShape 9"/>
          <p:cNvSpPr>
            <a:spLocks noChangeArrowheads="1"/>
          </p:cNvSpPr>
          <p:nvPr/>
        </p:nvSpPr>
        <p:spPr bwMode="auto">
          <a:xfrm>
            <a:off x="2480817" y="4390315"/>
            <a:ext cx="244475" cy="217488"/>
          </a:xfrm>
          <a:prstGeom prst="diamond">
            <a:avLst/>
          </a:prstGeom>
          <a:solidFill>
            <a:schemeClr val="tx2"/>
          </a:solid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sp>
        <p:nvSpPr>
          <p:cNvPr id="176141" name="Rectangle 13"/>
          <p:cNvSpPr>
            <a:spLocks noChangeArrowheads="1"/>
          </p:cNvSpPr>
          <p:nvPr/>
        </p:nvSpPr>
        <p:spPr bwMode="auto">
          <a:xfrm>
            <a:off x="1074292" y="4966578"/>
            <a:ext cx="1406525" cy="814776"/>
          </a:xfrm>
          <a:prstGeom prst="rect">
            <a:avLst/>
          </a:prstGeom>
          <a:noFill/>
          <a:ln w="9525">
            <a:solidFill>
              <a:schemeClr val="tx1"/>
            </a:solidFill>
            <a:miter lim="800000"/>
            <a:headEnd/>
            <a:tailEnd/>
          </a:ln>
          <a:effectLst/>
        </p:spPr>
        <p:txBody>
          <a:bodyPr wrap="none" anchor="ctr"/>
          <a:lstStyle/>
          <a:p>
            <a:pPr algn="ctr" eaLnBrk="0" hangingPunct="0"/>
            <a:r>
              <a:rPr lang="pt-BR" sz="1600" b="0" dirty="0">
                <a:latin typeface="Verdana" pitchFamily="34" charset="0"/>
              </a:rPr>
              <a:t>Paciente</a:t>
            </a:r>
          </a:p>
        </p:txBody>
      </p:sp>
      <p:sp>
        <p:nvSpPr>
          <p:cNvPr id="176142" name="AutoShape 14"/>
          <p:cNvSpPr>
            <a:spLocks noChangeArrowheads="1"/>
          </p:cNvSpPr>
          <p:nvPr/>
        </p:nvSpPr>
        <p:spPr bwMode="auto">
          <a:xfrm>
            <a:off x="2495326" y="5282587"/>
            <a:ext cx="244475" cy="217488"/>
          </a:xfrm>
          <a:prstGeom prst="diamond">
            <a:avLst/>
          </a:prstGeom>
          <a:solidFill>
            <a:schemeClr val="tx2"/>
          </a:solid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sp>
        <p:nvSpPr>
          <p:cNvPr id="176148" name="Text Box 20"/>
          <p:cNvSpPr txBox="1">
            <a:spLocks noChangeArrowheads="1"/>
          </p:cNvSpPr>
          <p:nvPr/>
        </p:nvSpPr>
        <p:spPr bwMode="auto">
          <a:xfrm>
            <a:off x="4193660" y="4197934"/>
            <a:ext cx="274434" cy="307777"/>
          </a:xfrm>
          <a:prstGeom prst="rect">
            <a:avLst/>
          </a:prstGeom>
          <a:noFill/>
          <a:ln w="9525">
            <a:noFill/>
            <a:miter lim="800000"/>
            <a:headEnd/>
            <a:tailEnd/>
          </a:ln>
          <a:effectLst/>
        </p:spPr>
        <p:txBody>
          <a:bodyPr wrap="none">
            <a:spAutoFit/>
          </a:bodyPr>
          <a:lstStyle/>
          <a:p>
            <a:pPr eaLnBrk="0" hangingPunct="0"/>
            <a:r>
              <a:rPr lang="pt-BR" sz="1400" b="0" dirty="0">
                <a:latin typeface="Times New Roman" pitchFamily="18" charset="0"/>
              </a:rPr>
              <a:t>1</a:t>
            </a:r>
          </a:p>
        </p:txBody>
      </p:sp>
      <p:grpSp>
        <p:nvGrpSpPr>
          <p:cNvPr id="15" name="Grupo 14"/>
          <p:cNvGrpSpPr/>
          <p:nvPr/>
        </p:nvGrpSpPr>
        <p:grpSpPr>
          <a:xfrm>
            <a:off x="5761433" y="5703516"/>
            <a:ext cx="3234015" cy="537197"/>
            <a:chOff x="5677397" y="6219696"/>
            <a:chExt cx="3234015" cy="537197"/>
          </a:xfrm>
        </p:grpSpPr>
        <p:sp>
          <p:nvSpPr>
            <p:cNvPr id="176151" name="Line 23"/>
            <p:cNvSpPr>
              <a:spLocks noChangeShapeType="1"/>
            </p:cNvSpPr>
            <p:nvPr/>
          </p:nvSpPr>
          <p:spPr bwMode="auto">
            <a:xfrm>
              <a:off x="5921872" y="6600696"/>
              <a:ext cx="1285875" cy="1587"/>
            </a:xfrm>
            <a:prstGeom prst="line">
              <a:avLst/>
            </a:prstGeom>
            <a:noFill/>
            <a:ln w="9525">
              <a:solidFill>
                <a:schemeClr val="tx1"/>
              </a:solidFill>
              <a:round/>
              <a:headEnd/>
              <a:tailEnd/>
            </a:ln>
            <a:effectLst/>
          </p:spPr>
          <p:txBody>
            <a:bodyPr wrap="none" anchor="ctr"/>
            <a:lstStyle/>
            <a:p>
              <a:endParaRPr lang="pt-BR"/>
            </a:p>
          </p:txBody>
        </p:sp>
        <p:sp>
          <p:nvSpPr>
            <p:cNvPr id="176152" name="AutoShape 24"/>
            <p:cNvSpPr>
              <a:spLocks noChangeArrowheads="1"/>
            </p:cNvSpPr>
            <p:nvPr/>
          </p:nvSpPr>
          <p:spPr bwMode="auto">
            <a:xfrm>
              <a:off x="5677397" y="6492746"/>
              <a:ext cx="244475" cy="217487"/>
            </a:xfrm>
            <a:prstGeom prst="diamond">
              <a:avLst/>
            </a:prstGeom>
            <a:solidFill>
              <a:schemeClr val="tx2"/>
            </a:solid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sp>
          <p:nvSpPr>
            <p:cNvPr id="176153" name="Text Box 25"/>
            <p:cNvSpPr txBox="1">
              <a:spLocks noChangeArrowheads="1"/>
            </p:cNvSpPr>
            <p:nvPr/>
          </p:nvSpPr>
          <p:spPr bwMode="auto">
            <a:xfrm>
              <a:off x="5829797" y="6257796"/>
              <a:ext cx="453970" cy="307777"/>
            </a:xfrm>
            <a:prstGeom prst="rect">
              <a:avLst/>
            </a:prstGeom>
            <a:noFill/>
            <a:ln w="9525">
              <a:noFill/>
              <a:miter lim="800000"/>
              <a:headEnd/>
              <a:tailEnd/>
            </a:ln>
            <a:effectLst/>
          </p:spPr>
          <p:txBody>
            <a:bodyPr wrap="none">
              <a:spAutoFit/>
            </a:bodyPr>
            <a:lstStyle/>
            <a:p>
              <a:pPr eaLnBrk="0" hangingPunct="0"/>
              <a:r>
                <a:rPr lang="pt-BR" sz="1400" b="0" u="none" baseline="0" dirty="0">
                  <a:latin typeface="Times New Roman" pitchFamily="18" charset="0"/>
                </a:rPr>
                <a:t>1..*</a:t>
              </a:r>
            </a:p>
          </p:txBody>
        </p:sp>
        <p:sp>
          <p:nvSpPr>
            <p:cNvPr id="176154" name="Text Box 26"/>
            <p:cNvSpPr txBox="1">
              <a:spLocks noChangeArrowheads="1"/>
            </p:cNvSpPr>
            <p:nvPr/>
          </p:nvSpPr>
          <p:spPr bwMode="auto">
            <a:xfrm>
              <a:off x="6972797" y="6257796"/>
              <a:ext cx="453970" cy="307777"/>
            </a:xfrm>
            <a:prstGeom prst="rect">
              <a:avLst/>
            </a:prstGeom>
            <a:noFill/>
            <a:ln w="9525">
              <a:noFill/>
              <a:miter lim="800000"/>
              <a:headEnd/>
              <a:tailEnd/>
            </a:ln>
            <a:effectLst/>
          </p:spPr>
          <p:txBody>
            <a:bodyPr wrap="none">
              <a:spAutoFit/>
            </a:bodyPr>
            <a:lstStyle/>
            <a:p>
              <a:pPr eaLnBrk="0" hangingPunct="0"/>
              <a:r>
                <a:rPr lang="pt-BR" sz="1400" b="0" u="none" baseline="0" dirty="0">
                  <a:latin typeface="Times New Roman" pitchFamily="18" charset="0"/>
                </a:rPr>
                <a:t>0..*</a:t>
              </a:r>
            </a:p>
          </p:txBody>
        </p:sp>
        <p:sp>
          <p:nvSpPr>
            <p:cNvPr id="176155" name="Line 27"/>
            <p:cNvSpPr>
              <a:spLocks noChangeShapeType="1"/>
            </p:cNvSpPr>
            <p:nvPr/>
          </p:nvSpPr>
          <p:spPr bwMode="auto">
            <a:xfrm flipV="1">
              <a:off x="5959972" y="6219696"/>
              <a:ext cx="228600" cy="457200"/>
            </a:xfrm>
            <a:prstGeom prst="line">
              <a:avLst/>
            </a:prstGeom>
            <a:noFill/>
            <a:ln w="19050">
              <a:solidFill>
                <a:srgbClr val="FF0000"/>
              </a:solidFill>
              <a:round/>
              <a:headEnd/>
              <a:tailEnd/>
            </a:ln>
            <a:effectLst/>
          </p:spPr>
          <p:txBody>
            <a:bodyPr/>
            <a:lstStyle/>
            <a:p>
              <a:endParaRPr lang="pt-BR"/>
            </a:p>
          </p:txBody>
        </p:sp>
        <p:sp>
          <p:nvSpPr>
            <p:cNvPr id="176156" name="Line 28"/>
            <p:cNvSpPr>
              <a:spLocks noChangeShapeType="1"/>
            </p:cNvSpPr>
            <p:nvPr/>
          </p:nvSpPr>
          <p:spPr bwMode="auto">
            <a:xfrm flipV="1">
              <a:off x="7979272" y="6480252"/>
              <a:ext cx="152400" cy="228600"/>
            </a:xfrm>
            <a:prstGeom prst="line">
              <a:avLst/>
            </a:prstGeom>
            <a:noFill/>
            <a:ln w="19050">
              <a:solidFill>
                <a:srgbClr val="FF0000"/>
              </a:solidFill>
              <a:round/>
              <a:headEnd/>
              <a:tailEnd/>
            </a:ln>
            <a:effectLst/>
          </p:spPr>
          <p:txBody>
            <a:bodyPr/>
            <a:lstStyle/>
            <a:p>
              <a:endParaRPr lang="pt-BR"/>
            </a:p>
          </p:txBody>
        </p:sp>
        <p:sp>
          <p:nvSpPr>
            <p:cNvPr id="176157" name="Text Box 29"/>
            <p:cNvSpPr txBox="1">
              <a:spLocks noChangeArrowheads="1"/>
            </p:cNvSpPr>
            <p:nvPr/>
          </p:nvSpPr>
          <p:spPr bwMode="auto">
            <a:xfrm>
              <a:off x="8055472" y="6418339"/>
              <a:ext cx="855940" cy="338554"/>
            </a:xfrm>
            <a:prstGeom prst="rect">
              <a:avLst/>
            </a:prstGeom>
            <a:noFill/>
            <a:ln w="9525">
              <a:noFill/>
              <a:miter lim="800000"/>
              <a:headEnd/>
              <a:tailEnd/>
            </a:ln>
            <a:effectLst/>
          </p:spPr>
          <p:txBody>
            <a:bodyPr wrap="none">
              <a:spAutoFit/>
            </a:bodyPr>
            <a:lstStyle/>
            <a:p>
              <a:pPr eaLnBrk="0" hangingPunct="0"/>
              <a:r>
                <a:rPr lang="pt-BR" sz="1600" b="0" dirty="0">
                  <a:latin typeface="Verdana" pitchFamily="34" charset="0"/>
                </a:rPr>
                <a:t>errado</a:t>
              </a:r>
            </a:p>
          </p:txBody>
        </p:sp>
      </p:grpSp>
      <p:sp>
        <p:nvSpPr>
          <p:cNvPr id="176139" name="Rectangle 11"/>
          <p:cNvSpPr>
            <a:spLocks noChangeArrowheads="1"/>
          </p:cNvSpPr>
          <p:nvPr/>
        </p:nvSpPr>
        <p:spPr bwMode="auto">
          <a:xfrm>
            <a:off x="4497851" y="5202546"/>
            <a:ext cx="1406525" cy="3810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pt-BR" sz="1600" b="0" dirty="0">
                <a:latin typeface="Verdana" pitchFamily="34" charset="0"/>
              </a:rPr>
              <a:t>Consulta</a:t>
            </a:r>
          </a:p>
        </p:txBody>
      </p:sp>
      <p:sp>
        <p:nvSpPr>
          <p:cNvPr id="7" name="Elipse 6"/>
          <p:cNvSpPr/>
          <p:nvPr/>
        </p:nvSpPr>
        <p:spPr>
          <a:xfrm>
            <a:off x="3441249" y="4499853"/>
            <a:ext cx="128870" cy="1184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Elipse 49"/>
          <p:cNvSpPr/>
          <p:nvPr/>
        </p:nvSpPr>
        <p:spPr>
          <a:xfrm>
            <a:off x="3749744" y="5395648"/>
            <a:ext cx="128870" cy="1184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1" name="Grupo 40"/>
          <p:cNvGrpSpPr/>
          <p:nvPr/>
        </p:nvGrpSpPr>
        <p:grpSpPr>
          <a:xfrm>
            <a:off x="3758426" y="3403599"/>
            <a:ext cx="3428677" cy="1977300"/>
            <a:chOff x="4809986" y="3639567"/>
            <a:chExt cx="3428677" cy="1977300"/>
          </a:xfrm>
        </p:grpSpPr>
        <p:sp>
          <p:nvSpPr>
            <p:cNvPr id="29" name="Text Box 17"/>
            <p:cNvSpPr txBox="1">
              <a:spLocks noChangeArrowheads="1"/>
            </p:cNvSpPr>
            <p:nvPr/>
          </p:nvSpPr>
          <p:spPr bwMode="auto">
            <a:xfrm>
              <a:off x="5519654" y="3639567"/>
              <a:ext cx="2719009" cy="646331"/>
            </a:xfrm>
            <a:prstGeom prst="rect">
              <a:avLst/>
            </a:prstGeom>
            <a:ln w="3810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wrap="square">
              <a:spAutoFit/>
            </a:bodyPr>
            <a:lstStyle/>
            <a:p>
              <a:pPr>
                <a:spcBef>
                  <a:spcPct val="50000"/>
                </a:spcBef>
              </a:pPr>
              <a:r>
                <a:rPr lang="pt-BR" sz="1200" b="0" dirty="0" smtClean="0">
                  <a:latin typeface="Verdana" pitchFamily="34" charset="0"/>
                </a:rPr>
                <a:t>Não deve haver indicação do nome da composição, pois por padrão, a semântica é de posse</a:t>
              </a:r>
              <a:endParaRPr lang="pt-BR" sz="1200" b="0" u="none" baseline="0" dirty="0">
                <a:latin typeface="Verdana" pitchFamily="34" charset="0"/>
              </a:endParaRPr>
            </a:p>
          </p:txBody>
        </p:sp>
        <p:cxnSp>
          <p:nvCxnSpPr>
            <p:cNvPr id="30" name="AutoShape 21"/>
            <p:cNvCxnSpPr>
              <a:cxnSpLocks noChangeShapeType="1"/>
              <a:stCxn id="29" idx="1"/>
            </p:cNvCxnSpPr>
            <p:nvPr/>
          </p:nvCxnSpPr>
          <p:spPr bwMode="auto">
            <a:xfrm rot="10800000" flipV="1">
              <a:off x="4809986" y="3962733"/>
              <a:ext cx="709668" cy="759262"/>
            </a:xfrm>
            <a:prstGeom prst="curvedConnector2">
              <a:avLst/>
            </a:prstGeom>
            <a:ln w="38100">
              <a:solidFill>
                <a:srgbClr val="00B050"/>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29" idx="1"/>
              <a:endCxn id="50" idx="0"/>
            </p:cNvCxnSpPr>
            <p:nvPr/>
          </p:nvCxnSpPr>
          <p:spPr bwMode="auto">
            <a:xfrm rot="10800000" flipV="1">
              <a:off x="4865740" y="3962732"/>
              <a:ext cx="653915" cy="1654135"/>
            </a:xfrm>
            <a:prstGeom prst="curvedConnector2">
              <a:avLst/>
            </a:prstGeom>
            <a:ln w="38100">
              <a:solidFill>
                <a:srgbClr val="00B050"/>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8" name="Grupo 37"/>
          <p:cNvGrpSpPr/>
          <p:nvPr/>
        </p:nvGrpSpPr>
        <p:grpSpPr>
          <a:xfrm>
            <a:off x="1570390" y="3449766"/>
            <a:ext cx="1169411" cy="1926817"/>
            <a:chOff x="2621950" y="3685734"/>
            <a:chExt cx="1169411" cy="1926817"/>
          </a:xfrm>
        </p:grpSpPr>
        <p:sp>
          <p:nvSpPr>
            <p:cNvPr id="43" name="Text Box 11"/>
            <p:cNvSpPr txBox="1">
              <a:spLocks noChangeArrowheads="1"/>
            </p:cNvSpPr>
            <p:nvPr/>
          </p:nvSpPr>
          <p:spPr bwMode="auto">
            <a:xfrm>
              <a:off x="2621950" y="3685734"/>
              <a:ext cx="1083951" cy="276999"/>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solidFill>
                    <a:schemeClr val="accent2"/>
                  </a:solidFill>
                  <a:latin typeface="Verdana" pitchFamily="34" charset="0"/>
                </a:rPr>
                <a:t>composição</a:t>
              </a:r>
              <a:endParaRPr lang="pt-BR" sz="1200" b="0" u="none" baseline="0" dirty="0">
                <a:solidFill>
                  <a:schemeClr val="accent2"/>
                </a:solidFill>
                <a:latin typeface="Verdana" pitchFamily="34" charset="0"/>
              </a:endParaRPr>
            </a:p>
          </p:txBody>
        </p:sp>
        <p:cxnSp>
          <p:nvCxnSpPr>
            <p:cNvPr id="44" name="AutoShape 12"/>
            <p:cNvCxnSpPr>
              <a:cxnSpLocks noChangeShapeType="1"/>
              <a:stCxn id="176137" idx="3"/>
              <a:endCxn id="43" idx="3"/>
            </p:cNvCxnSpPr>
            <p:nvPr/>
          </p:nvCxnSpPr>
          <p:spPr bwMode="auto">
            <a:xfrm flipH="1" flipV="1">
              <a:off x="3705901" y="3824234"/>
              <a:ext cx="70951" cy="896045"/>
            </a:xfrm>
            <a:prstGeom prst="curvedConnector3">
              <a:avLst>
                <a:gd name="adj1" fmla="val -322194"/>
              </a:avLst>
            </a:prstGeom>
            <a:noFill/>
            <a:ln w="9525">
              <a:solidFill>
                <a:schemeClr val="accent2"/>
              </a:solidFill>
              <a:round/>
              <a:headEnd type="oval" w="med" len="med"/>
              <a:tailEnd/>
            </a:ln>
            <a:effectLst/>
          </p:spPr>
        </p:cxnSp>
        <p:cxnSp>
          <p:nvCxnSpPr>
            <p:cNvPr id="55" name="AutoShape 12"/>
            <p:cNvCxnSpPr>
              <a:cxnSpLocks noChangeShapeType="1"/>
              <a:stCxn id="176142" idx="3"/>
              <a:endCxn id="43" idx="3"/>
            </p:cNvCxnSpPr>
            <p:nvPr/>
          </p:nvCxnSpPr>
          <p:spPr bwMode="auto">
            <a:xfrm flipH="1" flipV="1">
              <a:off x="3705901" y="3824234"/>
              <a:ext cx="85460" cy="1788317"/>
            </a:xfrm>
            <a:prstGeom prst="curvedConnector3">
              <a:avLst>
                <a:gd name="adj1" fmla="val -267494"/>
              </a:avLst>
            </a:prstGeom>
            <a:noFill/>
            <a:ln w="9525">
              <a:solidFill>
                <a:schemeClr val="accent2"/>
              </a:solidFill>
              <a:round/>
              <a:headEnd type="oval" w="med" len="med"/>
              <a:tailEnd/>
            </a:ln>
            <a:effectLst/>
          </p:spPr>
        </p:cxnSp>
      </p:grpSp>
      <p:sp>
        <p:nvSpPr>
          <p:cNvPr id="71" name="Elipse 70"/>
          <p:cNvSpPr/>
          <p:nvPr/>
        </p:nvSpPr>
        <p:spPr>
          <a:xfrm>
            <a:off x="5796154" y="4412057"/>
            <a:ext cx="128870" cy="1184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8" name="Grupo 47"/>
          <p:cNvGrpSpPr/>
          <p:nvPr/>
        </p:nvGrpSpPr>
        <p:grpSpPr>
          <a:xfrm>
            <a:off x="5904377" y="4456531"/>
            <a:ext cx="3121639" cy="921766"/>
            <a:chOff x="6022361" y="4648255"/>
            <a:chExt cx="3121639" cy="921766"/>
          </a:xfrm>
        </p:grpSpPr>
        <p:sp>
          <p:nvSpPr>
            <p:cNvPr id="69" name="Text Box 17"/>
            <p:cNvSpPr txBox="1">
              <a:spLocks noChangeArrowheads="1"/>
            </p:cNvSpPr>
            <p:nvPr/>
          </p:nvSpPr>
          <p:spPr bwMode="auto">
            <a:xfrm>
              <a:off x="6525419" y="4684720"/>
              <a:ext cx="2618581" cy="830997"/>
            </a:xfrm>
            <a:prstGeom prst="rect">
              <a:avLst/>
            </a:prstGeom>
            <a:noFill/>
            <a:ln w="9525">
              <a:noFill/>
              <a:miter lim="800000"/>
              <a:headEnd/>
              <a:tailEnd/>
            </a:ln>
            <a:effectLst/>
          </p:spPr>
          <p:txBody>
            <a:bodyPr wrap="square">
              <a:spAutoFit/>
            </a:bodyPr>
            <a:lstStyle/>
            <a:p>
              <a:pPr>
                <a:spcBef>
                  <a:spcPct val="50000"/>
                </a:spcBef>
              </a:pPr>
              <a:r>
                <a:rPr lang="pt-BR" sz="1200" b="0" dirty="0" smtClean="0">
                  <a:latin typeface="Verdana" pitchFamily="34" charset="0"/>
                </a:rPr>
                <a:t>Como objetos destas classes são parte de outros, então ele </a:t>
              </a:r>
              <a:r>
                <a:rPr lang="pt-BR" sz="1200" dirty="0" smtClean="0">
                  <a:latin typeface="Verdana" pitchFamily="34" charset="0"/>
                </a:rPr>
                <a:t>não precisa ter um identificador único (chave)</a:t>
              </a:r>
              <a:endParaRPr lang="pt-BR" sz="1200" u="none" baseline="0" dirty="0">
                <a:latin typeface="Verdana" pitchFamily="34" charset="0"/>
              </a:endParaRPr>
            </a:p>
          </p:txBody>
        </p:sp>
        <p:cxnSp>
          <p:nvCxnSpPr>
            <p:cNvPr id="70" name="AutoShape 21"/>
            <p:cNvCxnSpPr>
              <a:cxnSpLocks noChangeShapeType="1"/>
              <a:stCxn id="69" idx="1"/>
              <a:endCxn id="176134" idx="3"/>
            </p:cNvCxnSpPr>
            <p:nvPr/>
          </p:nvCxnSpPr>
          <p:spPr bwMode="auto">
            <a:xfrm rot="10800000">
              <a:off x="6022361" y="4648255"/>
              <a:ext cx="503059" cy="451965"/>
            </a:xfrm>
            <a:prstGeom prst="curvedConnector3">
              <a:avLst>
                <a:gd name="adj1" fmla="val 50000"/>
              </a:avLst>
            </a:prstGeom>
            <a:ln w="38100">
              <a:solidFill>
                <a:srgbClr val="00B050"/>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 name="AutoShape 21"/>
            <p:cNvCxnSpPr>
              <a:cxnSpLocks noChangeShapeType="1"/>
              <a:stCxn id="69" idx="1"/>
              <a:endCxn id="176139" idx="3"/>
            </p:cNvCxnSpPr>
            <p:nvPr/>
          </p:nvCxnSpPr>
          <p:spPr bwMode="auto">
            <a:xfrm rot="10800000" flipV="1">
              <a:off x="6022361" y="5100218"/>
              <a:ext cx="503059" cy="469803"/>
            </a:xfrm>
            <a:prstGeom prst="curvedConnector3">
              <a:avLst>
                <a:gd name="adj1" fmla="val 50000"/>
              </a:avLst>
            </a:prstGeom>
            <a:ln w="38100">
              <a:solidFill>
                <a:srgbClr val="00B050"/>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933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40" name="Line 12"/>
          <p:cNvSpPr>
            <a:spLocks noChangeShapeType="1"/>
          </p:cNvSpPr>
          <p:nvPr/>
        </p:nvSpPr>
        <p:spPr bwMode="auto">
          <a:xfrm flipV="1">
            <a:off x="3019000" y="5393045"/>
            <a:ext cx="1478852" cy="0"/>
          </a:xfrm>
          <a:prstGeom prst="line">
            <a:avLst/>
          </a:prstGeom>
          <a:noFill/>
          <a:ln w="9525">
            <a:solidFill>
              <a:schemeClr val="tx1"/>
            </a:solidFill>
            <a:round/>
            <a:headEnd/>
            <a:tailEnd/>
          </a:ln>
          <a:effectLst/>
        </p:spPr>
        <p:txBody>
          <a:bodyPr wrap="none" anchor="ctr"/>
          <a:lstStyle/>
          <a:p>
            <a:endParaRPr lang="pt-BR"/>
          </a:p>
        </p:txBody>
      </p:sp>
      <p:sp>
        <p:nvSpPr>
          <p:cNvPr id="176150" name="Text Box 22"/>
          <p:cNvSpPr txBox="1">
            <a:spLocks noChangeArrowheads="1"/>
          </p:cNvSpPr>
          <p:nvPr/>
        </p:nvSpPr>
        <p:spPr bwMode="auto">
          <a:xfrm>
            <a:off x="4014124" y="5117742"/>
            <a:ext cx="453970" cy="307777"/>
          </a:xfrm>
          <a:prstGeom prst="rect">
            <a:avLst/>
          </a:prstGeom>
          <a:noFill/>
          <a:ln w="9525">
            <a:noFill/>
            <a:miter lim="800000"/>
            <a:headEnd/>
            <a:tailEnd/>
          </a:ln>
          <a:effectLst/>
        </p:spPr>
        <p:txBody>
          <a:bodyPr wrap="none">
            <a:spAutoFit/>
          </a:bodyPr>
          <a:lstStyle/>
          <a:p>
            <a:r>
              <a:rPr lang="pt-BR" sz="1400" b="0" dirty="0">
                <a:latin typeface="Times New Roman" pitchFamily="18" charset="0"/>
              </a:rPr>
              <a:t>0</a:t>
            </a:r>
            <a:r>
              <a:rPr lang="pt-BR" sz="1400" b="0" dirty="0" smtClean="0">
                <a:latin typeface="Times New Roman" pitchFamily="18" charset="0"/>
              </a:rPr>
              <a:t>..1</a:t>
            </a:r>
            <a:endParaRPr lang="pt-BR" sz="1400" b="0" dirty="0">
              <a:latin typeface="Times New Roman" pitchFamily="18" charset="0"/>
            </a:endParaRPr>
          </a:p>
        </p:txBody>
      </p:sp>
      <p:sp>
        <p:nvSpPr>
          <p:cNvPr id="2" name="CaixaDeTexto 1"/>
          <p:cNvSpPr txBox="1"/>
          <p:nvPr/>
        </p:nvSpPr>
        <p:spPr>
          <a:xfrm>
            <a:off x="2488239" y="5219552"/>
            <a:ext cx="639919" cy="338554"/>
          </a:xfrm>
          <a:prstGeom prst="rect">
            <a:avLst/>
          </a:prstGeom>
          <a:solidFill>
            <a:schemeClr val="bg1"/>
          </a:solidFill>
          <a:ln w="3175">
            <a:solidFill>
              <a:schemeClr val="tx1"/>
            </a:solidFill>
          </a:ln>
        </p:spPr>
        <p:txBody>
          <a:bodyPr wrap="none" rtlCol="0">
            <a:spAutoFit/>
          </a:bodyPr>
          <a:lstStyle/>
          <a:p>
            <a:r>
              <a:rPr lang="pt-BR" sz="1600" b="0" dirty="0">
                <a:latin typeface="Verdana" pitchFamily="34" charset="0"/>
              </a:rPr>
              <a:t>data</a:t>
            </a:r>
          </a:p>
        </p:txBody>
      </p:sp>
      <p:sp>
        <p:nvSpPr>
          <p:cNvPr id="176130" name="Rectangle 2"/>
          <p:cNvSpPr>
            <a:spLocks noGrp="1" noChangeArrowheads="1"/>
          </p:cNvSpPr>
          <p:nvPr>
            <p:ph type="title"/>
          </p:nvPr>
        </p:nvSpPr>
        <p:spPr/>
        <p:txBody>
          <a:bodyPr/>
          <a:lstStyle/>
          <a:p>
            <a:r>
              <a:rPr lang="pt-BR" smtClean="0"/>
              <a:t>Composição</a:t>
            </a:r>
            <a:endParaRPr lang="en-US" dirty="0"/>
          </a:p>
        </p:txBody>
      </p:sp>
      <p:sp>
        <p:nvSpPr>
          <p:cNvPr id="176131" name="Rectangle 3"/>
          <p:cNvSpPr>
            <a:spLocks noGrp="1" noChangeArrowheads="1"/>
          </p:cNvSpPr>
          <p:nvPr>
            <p:ph idx="1"/>
          </p:nvPr>
        </p:nvSpPr>
        <p:spPr/>
        <p:txBody>
          <a:bodyPr/>
          <a:lstStyle/>
          <a:p>
            <a:r>
              <a:rPr lang="pt-BR" dirty="0" smtClean="0"/>
              <a:t>Atributo Qualificador</a:t>
            </a:r>
          </a:p>
          <a:p>
            <a:pPr lvl="1"/>
            <a:r>
              <a:rPr lang="pt-BR" dirty="0" smtClean="0"/>
              <a:t>Quando o Todo puder ter mais de uma Parte, é uma boa prática utilizar o atributo Qualificador para indicar como o domínio do problema diferencia uma Parte de outra de um mesmo objeto Todo.</a:t>
            </a:r>
          </a:p>
        </p:txBody>
      </p:sp>
      <p:sp>
        <p:nvSpPr>
          <p:cNvPr id="176134" name="Rectangle 6"/>
          <p:cNvSpPr>
            <a:spLocks noChangeArrowheads="1"/>
          </p:cNvSpPr>
          <p:nvPr/>
        </p:nvSpPr>
        <p:spPr bwMode="auto">
          <a:xfrm>
            <a:off x="4497851" y="4280778"/>
            <a:ext cx="1406525" cy="3810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pt-BR" sz="1600" b="0" dirty="0">
                <a:latin typeface="Verdana" pitchFamily="34" charset="0"/>
              </a:rPr>
              <a:t>Teclado</a:t>
            </a:r>
          </a:p>
        </p:txBody>
      </p:sp>
      <p:sp>
        <p:nvSpPr>
          <p:cNvPr id="176135" name="Line 7"/>
          <p:cNvSpPr>
            <a:spLocks noChangeShapeType="1"/>
          </p:cNvSpPr>
          <p:nvPr/>
        </p:nvSpPr>
        <p:spPr bwMode="auto">
          <a:xfrm>
            <a:off x="2725292" y="4498265"/>
            <a:ext cx="1772560" cy="1588"/>
          </a:xfrm>
          <a:prstGeom prst="line">
            <a:avLst/>
          </a:prstGeom>
          <a:noFill/>
          <a:ln w="9525">
            <a:solidFill>
              <a:schemeClr val="tx1"/>
            </a:solidFill>
            <a:round/>
            <a:headEnd/>
            <a:tailEnd/>
          </a:ln>
          <a:effectLst/>
        </p:spPr>
        <p:txBody>
          <a:bodyPr wrap="none" anchor="ctr"/>
          <a:lstStyle/>
          <a:p>
            <a:endParaRPr lang="pt-BR"/>
          </a:p>
        </p:txBody>
      </p:sp>
      <p:sp>
        <p:nvSpPr>
          <p:cNvPr id="176136" name="Rectangle 8"/>
          <p:cNvSpPr>
            <a:spLocks noChangeArrowheads="1"/>
          </p:cNvSpPr>
          <p:nvPr/>
        </p:nvSpPr>
        <p:spPr bwMode="auto">
          <a:xfrm>
            <a:off x="1074292" y="4280778"/>
            <a:ext cx="1406525" cy="381000"/>
          </a:xfrm>
          <a:prstGeom prst="rect">
            <a:avLst/>
          </a:prstGeom>
          <a:noFill/>
          <a:ln w="9525">
            <a:solidFill>
              <a:schemeClr val="tx1"/>
            </a:solidFill>
            <a:miter lim="800000"/>
            <a:headEnd/>
            <a:tailEnd/>
          </a:ln>
          <a:effectLst/>
        </p:spPr>
        <p:txBody>
          <a:bodyPr wrap="none" anchor="ctr"/>
          <a:lstStyle/>
          <a:p>
            <a:pPr algn="ctr" eaLnBrk="0" hangingPunct="0"/>
            <a:r>
              <a:rPr lang="pt-BR" sz="1600" b="0" dirty="0">
                <a:latin typeface="Verdana" pitchFamily="34" charset="0"/>
              </a:rPr>
              <a:t>Notebook</a:t>
            </a:r>
          </a:p>
        </p:txBody>
      </p:sp>
      <p:sp>
        <p:nvSpPr>
          <p:cNvPr id="176137" name="AutoShape 9"/>
          <p:cNvSpPr>
            <a:spLocks noChangeArrowheads="1"/>
          </p:cNvSpPr>
          <p:nvPr/>
        </p:nvSpPr>
        <p:spPr bwMode="auto">
          <a:xfrm>
            <a:off x="2480817" y="4390315"/>
            <a:ext cx="244475" cy="217488"/>
          </a:xfrm>
          <a:prstGeom prst="diamond">
            <a:avLst/>
          </a:prstGeom>
          <a:solidFill>
            <a:schemeClr val="tx2"/>
          </a:solid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sp>
        <p:nvSpPr>
          <p:cNvPr id="176141" name="Rectangle 13"/>
          <p:cNvSpPr>
            <a:spLocks noChangeArrowheads="1"/>
          </p:cNvSpPr>
          <p:nvPr/>
        </p:nvSpPr>
        <p:spPr bwMode="auto">
          <a:xfrm>
            <a:off x="1074292" y="4966578"/>
            <a:ext cx="1406525" cy="814776"/>
          </a:xfrm>
          <a:prstGeom prst="rect">
            <a:avLst/>
          </a:prstGeom>
          <a:noFill/>
          <a:ln w="9525">
            <a:solidFill>
              <a:schemeClr val="tx1"/>
            </a:solidFill>
            <a:miter lim="800000"/>
            <a:headEnd/>
            <a:tailEnd/>
          </a:ln>
          <a:effectLst/>
        </p:spPr>
        <p:txBody>
          <a:bodyPr wrap="none" anchor="ctr"/>
          <a:lstStyle/>
          <a:p>
            <a:pPr algn="ctr" eaLnBrk="0" hangingPunct="0"/>
            <a:r>
              <a:rPr lang="pt-BR" sz="1600" b="0" dirty="0">
                <a:latin typeface="Verdana" pitchFamily="34" charset="0"/>
              </a:rPr>
              <a:t>Paciente</a:t>
            </a:r>
          </a:p>
        </p:txBody>
      </p:sp>
      <p:sp>
        <p:nvSpPr>
          <p:cNvPr id="176142" name="AutoShape 14"/>
          <p:cNvSpPr>
            <a:spLocks noChangeArrowheads="1"/>
          </p:cNvSpPr>
          <p:nvPr/>
        </p:nvSpPr>
        <p:spPr bwMode="auto">
          <a:xfrm>
            <a:off x="3139266" y="5282587"/>
            <a:ext cx="244475" cy="217488"/>
          </a:xfrm>
          <a:prstGeom prst="diamond">
            <a:avLst/>
          </a:prstGeom>
          <a:solidFill>
            <a:schemeClr val="tx2"/>
          </a:solid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sp>
        <p:nvSpPr>
          <p:cNvPr id="176148" name="Text Box 20"/>
          <p:cNvSpPr txBox="1">
            <a:spLocks noChangeArrowheads="1"/>
          </p:cNvSpPr>
          <p:nvPr/>
        </p:nvSpPr>
        <p:spPr bwMode="auto">
          <a:xfrm>
            <a:off x="4193660" y="4197934"/>
            <a:ext cx="274434" cy="307777"/>
          </a:xfrm>
          <a:prstGeom prst="rect">
            <a:avLst/>
          </a:prstGeom>
          <a:noFill/>
          <a:ln w="9525">
            <a:noFill/>
            <a:miter lim="800000"/>
            <a:headEnd/>
            <a:tailEnd/>
          </a:ln>
          <a:effectLst/>
        </p:spPr>
        <p:txBody>
          <a:bodyPr wrap="none">
            <a:spAutoFit/>
          </a:bodyPr>
          <a:lstStyle/>
          <a:p>
            <a:pPr eaLnBrk="0" hangingPunct="0"/>
            <a:r>
              <a:rPr lang="pt-BR" sz="1400" b="0" dirty="0">
                <a:latin typeface="Times New Roman" pitchFamily="18" charset="0"/>
              </a:rPr>
              <a:t>1</a:t>
            </a:r>
          </a:p>
        </p:txBody>
      </p:sp>
      <p:sp>
        <p:nvSpPr>
          <p:cNvPr id="176139" name="Rectangle 11"/>
          <p:cNvSpPr>
            <a:spLocks noChangeArrowheads="1"/>
          </p:cNvSpPr>
          <p:nvPr/>
        </p:nvSpPr>
        <p:spPr bwMode="auto">
          <a:xfrm>
            <a:off x="4497851" y="5202546"/>
            <a:ext cx="1406525" cy="3810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pt-BR" sz="1600" b="0" dirty="0">
                <a:latin typeface="Verdana" pitchFamily="34" charset="0"/>
              </a:rPr>
              <a:t>Consulta</a:t>
            </a:r>
          </a:p>
        </p:txBody>
      </p:sp>
      <p:grpSp>
        <p:nvGrpSpPr>
          <p:cNvPr id="16" name="Grupo 15"/>
          <p:cNvGrpSpPr/>
          <p:nvPr/>
        </p:nvGrpSpPr>
        <p:grpSpPr>
          <a:xfrm>
            <a:off x="2808200" y="5572853"/>
            <a:ext cx="1659894" cy="609487"/>
            <a:chOff x="3859760" y="5808821"/>
            <a:chExt cx="1659894" cy="609487"/>
          </a:xfrm>
        </p:grpSpPr>
        <p:sp>
          <p:nvSpPr>
            <p:cNvPr id="24" name="Text Box 11"/>
            <p:cNvSpPr txBox="1">
              <a:spLocks noChangeArrowheads="1"/>
            </p:cNvSpPr>
            <p:nvPr/>
          </p:nvSpPr>
          <p:spPr bwMode="auto">
            <a:xfrm>
              <a:off x="4414863" y="6141309"/>
              <a:ext cx="1104791" cy="276999"/>
            </a:xfrm>
            <a:prstGeom prst="rect">
              <a:avLst/>
            </a:prstGeom>
            <a:noFill/>
            <a:ln w="9525">
              <a:noFill/>
              <a:miter lim="800000"/>
              <a:headEnd/>
              <a:tailEnd/>
            </a:ln>
            <a:effectLst/>
          </p:spPr>
          <p:txBody>
            <a:bodyPr wrap="none">
              <a:spAutoFit/>
            </a:bodyPr>
            <a:lstStyle/>
            <a:p>
              <a:pPr algn="ctr">
                <a:spcBef>
                  <a:spcPct val="50000"/>
                </a:spcBef>
              </a:pPr>
              <a:r>
                <a:rPr lang="pt-BR" sz="1200" b="0" u="none" baseline="0" dirty="0" smtClean="0">
                  <a:solidFill>
                    <a:schemeClr val="accent2"/>
                  </a:solidFill>
                  <a:latin typeface="Verdana" pitchFamily="34" charset="0"/>
                </a:rPr>
                <a:t>qualificador</a:t>
              </a:r>
              <a:endParaRPr lang="pt-BR" sz="1200" b="0" u="none" baseline="0" dirty="0">
                <a:solidFill>
                  <a:schemeClr val="accent2"/>
                </a:solidFill>
                <a:latin typeface="Verdana" pitchFamily="34" charset="0"/>
              </a:endParaRPr>
            </a:p>
          </p:txBody>
        </p:sp>
        <p:cxnSp>
          <p:nvCxnSpPr>
            <p:cNvPr id="25" name="AutoShape 12"/>
            <p:cNvCxnSpPr>
              <a:cxnSpLocks noChangeShapeType="1"/>
              <a:stCxn id="2" idx="2"/>
              <a:endCxn id="24" idx="1"/>
            </p:cNvCxnSpPr>
            <p:nvPr/>
          </p:nvCxnSpPr>
          <p:spPr bwMode="auto">
            <a:xfrm rot="16200000" flipH="1">
              <a:off x="3901818" y="5766763"/>
              <a:ext cx="470987" cy="555104"/>
            </a:xfrm>
            <a:prstGeom prst="curvedConnector2">
              <a:avLst/>
            </a:prstGeom>
            <a:noFill/>
            <a:ln w="9525">
              <a:solidFill>
                <a:schemeClr val="accent2"/>
              </a:solidFill>
              <a:round/>
              <a:headEnd type="oval" w="med" len="med"/>
              <a:tailEnd/>
            </a:ln>
            <a:effectLst/>
          </p:spPr>
        </p:cxnSp>
      </p:grpSp>
      <p:sp>
        <p:nvSpPr>
          <p:cNvPr id="7" name="Elipse 6"/>
          <p:cNvSpPr/>
          <p:nvPr/>
        </p:nvSpPr>
        <p:spPr>
          <a:xfrm>
            <a:off x="3441249" y="4499853"/>
            <a:ext cx="128870" cy="1184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Elipse 49"/>
          <p:cNvSpPr/>
          <p:nvPr/>
        </p:nvSpPr>
        <p:spPr>
          <a:xfrm>
            <a:off x="3749744" y="5395648"/>
            <a:ext cx="128870" cy="1184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Elipse 70"/>
          <p:cNvSpPr/>
          <p:nvPr/>
        </p:nvSpPr>
        <p:spPr>
          <a:xfrm>
            <a:off x="5796154" y="4412057"/>
            <a:ext cx="128870" cy="1184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8" name="Grupo 47"/>
          <p:cNvGrpSpPr/>
          <p:nvPr/>
        </p:nvGrpSpPr>
        <p:grpSpPr>
          <a:xfrm>
            <a:off x="4241109" y="5132490"/>
            <a:ext cx="3923713" cy="843937"/>
            <a:chOff x="4269325" y="4671780"/>
            <a:chExt cx="3923713" cy="843937"/>
          </a:xfrm>
        </p:grpSpPr>
        <p:sp>
          <p:nvSpPr>
            <p:cNvPr id="69" name="Text Box 17"/>
            <p:cNvSpPr txBox="1">
              <a:spLocks noChangeArrowheads="1"/>
            </p:cNvSpPr>
            <p:nvPr/>
          </p:nvSpPr>
          <p:spPr bwMode="auto">
            <a:xfrm>
              <a:off x="6525419" y="4684720"/>
              <a:ext cx="1667619" cy="830997"/>
            </a:xfrm>
            <a:prstGeom prst="rect">
              <a:avLst/>
            </a:prstGeom>
            <a:noFill/>
            <a:ln w="9525">
              <a:noFill/>
              <a:miter lim="800000"/>
              <a:headEnd/>
              <a:tailEnd/>
            </a:ln>
            <a:effectLst/>
          </p:spPr>
          <p:txBody>
            <a:bodyPr wrap="square">
              <a:spAutoFit/>
            </a:bodyPr>
            <a:lstStyle/>
            <a:p>
              <a:pPr>
                <a:spcBef>
                  <a:spcPct val="50000"/>
                </a:spcBef>
              </a:pPr>
              <a:r>
                <a:rPr lang="pt-BR" sz="1200" b="0" dirty="0" smtClean="0">
                  <a:latin typeface="Verdana" pitchFamily="34" charset="0"/>
                </a:rPr>
                <a:t>A multiplicidade é reduzida com o uso do atributo qualificador</a:t>
              </a:r>
              <a:endParaRPr lang="pt-BR" sz="1200" u="none" baseline="0" dirty="0">
                <a:latin typeface="Verdana" pitchFamily="34" charset="0"/>
              </a:endParaRPr>
            </a:p>
          </p:txBody>
        </p:sp>
        <p:cxnSp>
          <p:nvCxnSpPr>
            <p:cNvPr id="74" name="AutoShape 21"/>
            <p:cNvCxnSpPr>
              <a:cxnSpLocks noChangeShapeType="1"/>
              <a:stCxn id="69" idx="0"/>
              <a:endCxn id="176150" idx="0"/>
            </p:cNvCxnSpPr>
            <p:nvPr/>
          </p:nvCxnSpPr>
          <p:spPr bwMode="auto">
            <a:xfrm rot="16200000" flipV="1">
              <a:off x="5807807" y="3133298"/>
              <a:ext cx="12940" cy="3089904"/>
            </a:xfrm>
            <a:prstGeom prst="curvedConnector3">
              <a:avLst>
                <a:gd name="adj1" fmla="val 1866615"/>
              </a:avLst>
            </a:prstGeom>
            <a:ln w="38100">
              <a:solidFill>
                <a:srgbClr val="00B050"/>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2759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2"/>
          <p:cNvSpPr>
            <a:spLocks noChangeShapeType="1"/>
          </p:cNvSpPr>
          <p:nvPr/>
        </p:nvSpPr>
        <p:spPr bwMode="auto">
          <a:xfrm>
            <a:off x="2527304" y="2831397"/>
            <a:ext cx="1561464" cy="0"/>
          </a:xfrm>
          <a:prstGeom prst="line">
            <a:avLst/>
          </a:prstGeom>
          <a:noFill/>
          <a:ln w="9525">
            <a:solidFill>
              <a:schemeClr val="tx1"/>
            </a:solidFill>
            <a:round/>
            <a:headEnd/>
            <a:tailEnd/>
          </a:ln>
          <a:effectLst/>
        </p:spPr>
        <p:txBody>
          <a:bodyPr wrap="none" anchor="ctr"/>
          <a:lstStyle/>
          <a:p>
            <a:endParaRPr lang="pt-BR"/>
          </a:p>
        </p:txBody>
      </p:sp>
      <p:sp>
        <p:nvSpPr>
          <p:cNvPr id="178178" name="Rectangle 2"/>
          <p:cNvSpPr>
            <a:spLocks noGrp="1" noChangeArrowheads="1"/>
          </p:cNvSpPr>
          <p:nvPr>
            <p:ph type="title"/>
          </p:nvPr>
        </p:nvSpPr>
        <p:spPr/>
        <p:txBody>
          <a:bodyPr/>
          <a:lstStyle/>
          <a:p>
            <a:r>
              <a:rPr lang="pt-BR" smtClean="0"/>
              <a:t>Agregação X Composição</a:t>
            </a:r>
            <a:endParaRPr lang="en-US" dirty="0"/>
          </a:p>
        </p:txBody>
      </p:sp>
      <p:grpSp>
        <p:nvGrpSpPr>
          <p:cNvPr id="3" name="Grupo 2"/>
          <p:cNvGrpSpPr/>
          <p:nvPr/>
        </p:nvGrpSpPr>
        <p:grpSpPr>
          <a:xfrm>
            <a:off x="856937" y="2450397"/>
            <a:ext cx="1406526" cy="762000"/>
            <a:chOff x="694709" y="1993209"/>
            <a:chExt cx="1406526" cy="762000"/>
          </a:xfrm>
          <a:solidFill>
            <a:schemeClr val="bg1"/>
          </a:solidFill>
        </p:grpSpPr>
        <p:sp>
          <p:nvSpPr>
            <p:cNvPr id="4" name="Rectangle 5"/>
            <p:cNvSpPr>
              <a:spLocks noChangeArrowheads="1"/>
            </p:cNvSpPr>
            <p:nvPr/>
          </p:nvSpPr>
          <p:spPr bwMode="auto">
            <a:xfrm>
              <a:off x="694710" y="1993209"/>
              <a:ext cx="1406525" cy="381000"/>
            </a:xfrm>
            <a:prstGeom prst="rect">
              <a:avLst/>
            </a:prstGeom>
            <a:grpFill/>
            <a:ln w="9525">
              <a:solidFill>
                <a:schemeClr val="tx1"/>
              </a:solidFill>
              <a:miter lim="800000"/>
              <a:headEnd/>
              <a:tailEnd/>
            </a:ln>
            <a:effectLst/>
          </p:spPr>
          <p:txBody>
            <a:bodyPr wrap="none" anchor="ctr"/>
            <a:lstStyle/>
            <a:p>
              <a:pPr algn="ctr" eaLnBrk="0" hangingPunct="0"/>
              <a:r>
                <a:rPr lang="pt-BR" sz="1600" b="0" dirty="0" smtClean="0">
                  <a:latin typeface="Verdana" pitchFamily="34" charset="0"/>
                </a:rPr>
                <a:t>Polígono</a:t>
              </a:r>
              <a:endParaRPr lang="pt-BR" sz="1600" b="0" dirty="0">
                <a:latin typeface="Verdana" pitchFamily="34" charset="0"/>
              </a:endParaRPr>
            </a:p>
          </p:txBody>
        </p:sp>
        <p:sp>
          <p:nvSpPr>
            <p:cNvPr id="5" name="Rectangle 5"/>
            <p:cNvSpPr>
              <a:spLocks noChangeArrowheads="1"/>
            </p:cNvSpPr>
            <p:nvPr/>
          </p:nvSpPr>
          <p:spPr bwMode="auto">
            <a:xfrm>
              <a:off x="694709" y="2374209"/>
              <a:ext cx="1406525" cy="381000"/>
            </a:xfrm>
            <a:prstGeom prst="rect">
              <a:avLst/>
            </a:prstGeom>
            <a:grpFill/>
            <a:ln w="9525">
              <a:solidFill>
                <a:schemeClr val="tx1"/>
              </a:solidFill>
              <a:miter lim="800000"/>
              <a:headEnd/>
              <a:tailEnd/>
            </a:ln>
            <a:effectLst/>
          </p:spPr>
          <p:txBody>
            <a:bodyPr wrap="none" anchor="ctr"/>
            <a:lstStyle/>
            <a:p>
              <a:pPr eaLnBrk="0" hangingPunct="0"/>
              <a:r>
                <a:rPr lang="pt-BR" sz="1600" b="0" dirty="0" smtClean="0">
                  <a:latin typeface="Verdana" pitchFamily="34" charset="0"/>
                </a:rPr>
                <a:t>- id</a:t>
              </a:r>
              <a:endParaRPr lang="pt-BR" sz="1600" b="0" dirty="0">
                <a:latin typeface="Verdana" pitchFamily="34" charset="0"/>
              </a:endParaRPr>
            </a:p>
          </p:txBody>
        </p:sp>
      </p:grpSp>
      <p:grpSp>
        <p:nvGrpSpPr>
          <p:cNvPr id="13" name="Grupo 12"/>
          <p:cNvGrpSpPr/>
          <p:nvPr/>
        </p:nvGrpSpPr>
        <p:grpSpPr>
          <a:xfrm>
            <a:off x="4064834" y="3806469"/>
            <a:ext cx="1406526" cy="762599"/>
            <a:chOff x="4976657" y="2024883"/>
            <a:chExt cx="1406526" cy="762599"/>
          </a:xfrm>
        </p:grpSpPr>
        <p:sp>
          <p:nvSpPr>
            <p:cNvPr id="14" name="Rectangle 5"/>
            <p:cNvSpPr>
              <a:spLocks noChangeArrowheads="1"/>
            </p:cNvSpPr>
            <p:nvPr/>
          </p:nvSpPr>
          <p:spPr bwMode="auto">
            <a:xfrm>
              <a:off x="4976658" y="2024883"/>
              <a:ext cx="1406525" cy="381000"/>
            </a:xfrm>
            <a:prstGeom prst="rect">
              <a:avLst/>
            </a:prstGeom>
            <a:noFill/>
            <a:ln w="9525">
              <a:solidFill>
                <a:schemeClr val="tx1"/>
              </a:solidFill>
              <a:miter lim="800000"/>
              <a:headEnd/>
              <a:tailEnd/>
            </a:ln>
            <a:effectLst/>
          </p:spPr>
          <p:txBody>
            <a:bodyPr wrap="none" anchor="ctr"/>
            <a:lstStyle/>
            <a:p>
              <a:pPr algn="ctr" eaLnBrk="0" hangingPunct="0"/>
              <a:r>
                <a:rPr lang="pt-BR" sz="1600" b="0" dirty="0" smtClean="0">
                  <a:latin typeface="Verdana" pitchFamily="34" charset="0"/>
                </a:rPr>
                <a:t>Estilo</a:t>
              </a:r>
              <a:endParaRPr lang="pt-BR" sz="1600" b="0" dirty="0">
                <a:latin typeface="Verdana" pitchFamily="34" charset="0"/>
              </a:endParaRPr>
            </a:p>
          </p:txBody>
        </p:sp>
        <p:sp>
          <p:nvSpPr>
            <p:cNvPr id="15" name="Rectangle 5"/>
            <p:cNvSpPr>
              <a:spLocks noChangeArrowheads="1"/>
            </p:cNvSpPr>
            <p:nvPr/>
          </p:nvSpPr>
          <p:spPr bwMode="auto">
            <a:xfrm>
              <a:off x="4976657" y="2405882"/>
              <a:ext cx="1406525" cy="381600"/>
            </a:xfrm>
            <a:prstGeom prst="rect">
              <a:avLst/>
            </a:prstGeom>
            <a:noFill/>
            <a:ln w="9525">
              <a:solidFill>
                <a:schemeClr val="tx1"/>
              </a:solidFill>
              <a:miter lim="800000"/>
              <a:headEnd/>
              <a:tailEnd/>
            </a:ln>
            <a:effectLst/>
          </p:spPr>
          <p:txBody>
            <a:bodyPr wrap="none" anchor="ctr"/>
            <a:lstStyle/>
            <a:p>
              <a:pPr marL="285750" indent="-285750" eaLnBrk="0" hangingPunct="0">
                <a:buFontTx/>
                <a:buChar char="-"/>
              </a:pPr>
              <a:r>
                <a:rPr lang="pt-BR" sz="1600" b="0" dirty="0" smtClean="0">
                  <a:latin typeface="Verdana" pitchFamily="34" charset="0"/>
                </a:rPr>
                <a:t>id</a:t>
              </a:r>
            </a:p>
          </p:txBody>
        </p:sp>
      </p:grpSp>
      <p:sp>
        <p:nvSpPr>
          <p:cNvPr id="17" name="Text Box 22"/>
          <p:cNvSpPr txBox="1">
            <a:spLocks noChangeArrowheads="1"/>
          </p:cNvSpPr>
          <p:nvPr/>
        </p:nvSpPr>
        <p:spPr bwMode="auto">
          <a:xfrm>
            <a:off x="3634798" y="2523620"/>
            <a:ext cx="453970"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3..*</a:t>
            </a:r>
            <a:endParaRPr lang="pt-BR" sz="1400" b="0" dirty="0">
              <a:latin typeface="Times New Roman" pitchFamily="18" charset="0"/>
            </a:endParaRPr>
          </a:p>
        </p:txBody>
      </p:sp>
      <p:sp>
        <p:nvSpPr>
          <p:cNvPr id="19" name="AutoShape 14"/>
          <p:cNvSpPr>
            <a:spLocks noChangeArrowheads="1"/>
          </p:cNvSpPr>
          <p:nvPr/>
        </p:nvSpPr>
        <p:spPr bwMode="auto">
          <a:xfrm>
            <a:off x="2282829" y="2716971"/>
            <a:ext cx="244475" cy="217488"/>
          </a:xfrm>
          <a:prstGeom prst="diamond">
            <a:avLst/>
          </a:prstGeom>
          <a:solidFill>
            <a:schemeClr val="tx2"/>
          </a:solid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sp>
        <p:nvSpPr>
          <p:cNvPr id="24" name="Line 12"/>
          <p:cNvSpPr>
            <a:spLocks noChangeShapeType="1"/>
          </p:cNvSpPr>
          <p:nvPr/>
        </p:nvSpPr>
        <p:spPr bwMode="auto">
          <a:xfrm flipH="1">
            <a:off x="5215635" y="2836914"/>
            <a:ext cx="1555662" cy="0"/>
          </a:xfrm>
          <a:prstGeom prst="line">
            <a:avLst/>
          </a:prstGeom>
          <a:noFill/>
          <a:ln w="9525">
            <a:solidFill>
              <a:schemeClr val="tx1"/>
            </a:solidFill>
            <a:round/>
            <a:headEnd/>
            <a:tailEnd/>
          </a:ln>
          <a:effectLst/>
        </p:spPr>
        <p:txBody>
          <a:bodyPr wrap="none" anchor="ctr"/>
          <a:lstStyle/>
          <a:p>
            <a:endParaRPr lang="pt-BR"/>
          </a:p>
        </p:txBody>
      </p:sp>
      <p:sp>
        <p:nvSpPr>
          <p:cNvPr id="26" name="Text Box 22"/>
          <p:cNvSpPr txBox="1">
            <a:spLocks noChangeArrowheads="1"/>
          </p:cNvSpPr>
          <p:nvPr/>
        </p:nvSpPr>
        <p:spPr bwMode="auto">
          <a:xfrm flipH="1">
            <a:off x="5510595" y="2520071"/>
            <a:ext cx="274434"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1</a:t>
            </a:r>
            <a:endParaRPr lang="pt-BR" sz="1400" b="0" dirty="0">
              <a:latin typeface="Times New Roman" pitchFamily="18" charset="0"/>
            </a:endParaRPr>
          </a:p>
        </p:txBody>
      </p:sp>
      <p:sp>
        <p:nvSpPr>
          <p:cNvPr id="27" name="AutoShape 14"/>
          <p:cNvSpPr>
            <a:spLocks noChangeArrowheads="1"/>
          </p:cNvSpPr>
          <p:nvPr/>
        </p:nvSpPr>
        <p:spPr bwMode="auto">
          <a:xfrm flipH="1">
            <a:off x="6526822" y="2713422"/>
            <a:ext cx="244475" cy="217488"/>
          </a:xfrm>
          <a:prstGeom prst="diamond">
            <a:avLst/>
          </a:prstGeom>
          <a:solidFill>
            <a:schemeClr val="tx2"/>
          </a:solid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grpSp>
        <p:nvGrpSpPr>
          <p:cNvPr id="2" name="Grupo 1"/>
          <p:cNvGrpSpPr/>
          <p:nvPr/>
        </p:nvGrpSpPr>
        <p:grpSpPr>
          <a:xfrm>
            <a:off x="6771296" y="2450397"/>
            <a:ext cx="1406526" cy="762000"/>
            <a:chOff x="4976657" y="2024883"/>
            <a:chExt cx="1406526" cy="762000"/>
          </a:xfrm>
          <a:solidFill>
            <a:schemeClr val="bg1"/>
          </a:solidFill>
        </p:grpSpPr>
        <p:sp>
          <p:nvSpPr>
            <p:cNvPr id="6" name="Rectangle 5"/>
            <p:cNvSpPr>
              <a:spLocks noChangeArrowheads="1"/>
            </p:cNvSpPr>
            <p:nvPr/>
          </p:nvSpPr>
          <p:spPr bwMode="auto">
            <a:xfrm>
              <a:off x="4976658" y="2024883"/>
              <a:ext cx="1406525" cy="381000"/>
            </a:xfrm>
            <a:prstGeom prst="rect">
              <a:avLst/>
            </a:prstGeom>
            <a:grpFill/>
            <a:ln w="9525">
              <a:solidFill>
                <a:schemeClr val="tx1"/>
              </a:solidFill>
              <a:miter lim="800000"/>
              <a:headEnd/>
              <a:tailEnd/>
            </a:ln>
            <a:effectLst/>
          </p:spPr>
          <p:txBody>
            <a:bodyPr wrap="none" anchor="ctr"/>
            <a:lstStyle/>
            <a:p>
              <a:pPr algn="ctr" eaLnBrk="0" hangingPunct="0"/>
              <a:r>
                <a:rPr lang="pt-BR" sz="1600" b="0" dirty="0" smtClean="0">
                  <a:latin typeface="Verdana" pitchFamily="34" charset="0"/>
                </a:rPr>
                <a:t>Círculo</a:t>
              </a:r>
              <a:endParaRPr lang="pt-BR" sz="1600" b="0" dirty="0">
                <a:latin typeface="Verdana" pitchFamily="34" charset="0"/>
              </a:endParaRPr>
            </a:p>
          </p:txBody>
        </p:sp>
        <p:sp>
          <p:nvSpPr>
            <p:cNvPr id="7" name="Rectangle 5"/>
            <p:cNvSpPr>
              <a:spLocks noChangeArrowheads="1"/>
            </p:cNvSpPr>
            <p:nvPr/>
          </p:nvSpPr>
          <p:spPr bwMode="auto">
            <a:xfrm>
              <a:off x="4976657" y="2405883"/>
              <a:ext cx="1406525" cy="381000"/>
            </a:xfrm>
            <a:prstGeom prst="rect">
              <a:avLst/>
            </a:prstGeom>
            <a:grpFill/>
            <a:ln w="9525">
              <a:solidFill>
                <a:schemeClr val="tx1"/>
              </a:solidFill>
              <a:miter lim="800000"/>
              <a:headEnd/>
              <a:tailEnd/>
            </a:ln>
            <a:effectLst/>
          </p:spPr>
          <p:txBody>
            <a:bodyPr wrap="none" anchor="ctr"/>
            <a:lstStyle/>
            <a:p>
              <a:pPr eaLnBrk="0" hangingPunct="0"/>
              <a:r>
                <a:rPr lang="pt-BR" sz="1600" b="0" dirty="0" smtClean="0">
                  <a:latin typeface="Verdana" pitchFamily="34" charset="0"/>
                </a:rPr>
                <a:t>- id</a:t>
              </a:r>
              <a:endParaRPr lang="pt-BR" sz="1600" b="0" dirty="0">
                <a:latin typeface="Verdana" pitchFamily="34" charset="0"/>
              </a:endParaRPr>
            </a:p>
          </p:txBody>
        </p:sp>
      </p:grpSp>
      <p:grpSp>
        <p:nvGrpSpPr>
          <p:cNvPr id="10" name="Grupo 9"/>
          <p:cNvGrpSpPr/>
          <p:nvPr/>
        </p:nvGrpSpPr>
        <p:grpSpPr>
          <a:xfrm>
            <a:off x="4064833" y="2446429"/>
            <a:ext cx="1406526" cy="956468"/>
            <a:chOff x="4976657" y="2024883"/>
            <a:chExt cx="1406526" cy="956468"/>
          </a:xfrm>
          <a:solidFill>
            <a:schemeClr val="bg1"/>
          </a:solidFill>
        </p:grpSpPr>
        <p:sp>
          <p:nvSpPr>
            <p:cNvPr id="11" name="Rectangle 5"/>
            <p:cNvSpPr>
              <a:spLocks noChangeArrowheads="1"/>
            </p:cNvSpPr>
            <p:nvPr/>
          </p:nvSpPr>
          <p:spPr bwMode="auto">
            <a:xfrm>
              <a:off x="4976658" y="2024883"/>
              <a:ext cx="1406525" cy="381000"/>
            </a:xfrm>
            <a:prstGeom prst="rect">
              <a:avLst/>
            </a:prstGeom>
            <a:grpFill/>
            <a:ln w="9525">
              <a:solidFill>
                <a:schemeClr val="tx1"/>
              </a:solidFill>
              <a:miter lim="800000"/>
              <a:headEnd/>
              <a:tailEnd/>
            </a:ln>
            <a:effectLst/>
          </p:spPr>
          <p:txBody>
            <a:bodyPr wrap="none" anchor="ctr"/>
            <a:lstStyle/>
            <a:p>
              <a:pPr algn="ctr" eaLnBrk="0" hangingPunct="0"/>
              <a:r>
                <a:rPr lang="pt-BR" sz="1600" b="0" dirty="0" smtClean="0">
                  <a:latin typeface="Verdana" pitchFamily="34" charset="0"/>
                </a:rPr>
                <a:t>Ponto</a:t>
              </a:r>
              <a:endParaRPr lang="pt-BR" sz="1600" b="0" dirty="0">
                <a:latin typeface="Verdana" pitchFamily="34" charset="0"/>
              </a:endParaRPr>
            </a:p>
          </p:txBody>
        </p:sp>
        <p:sp>
          <p:nvSpPr>
            <p:cNvPr id="12" name="Rectangle 5"/>
            <p:cNvSpPr>
              <a:spLocks noChangeArrowheads="1"/>
            </p:cNvSpPr>
            <p:nvPr/>
          </p:nvSpPr>
          <p:spPr bwMode="auto">
            <a:xfrm>
              <a:off x="4976657" y="2405883"/>
              <a:ext cx="1406525" cy="575468"/>
            </a:xfrm>
            <a:prstGeom prst="rect">
              <a:avLst/>
            </a:prstGeom>
            <a:grpFill/>
            <a:ln w="9525">
              <a:solidFill>
                <a:schemeClr val="tx1"/>
              </a:solidFill>
              <a:miter lim="800000"/>
              <a:headEnd/>
              <a:tailEnd/>
            </a:ln>
            <a:effectLst/>
          </p:spPr>
          <p:txBody>
            <a:bodyPr wrap="none" anchor="ctr"/>
            <a:lstStyle/>
            <a:p>
              <a:pPr marL="285750" indent="-285750" eaLnBrk="0" hangingPunct="0">
                <a:buFontTx/>
                <a:buChar char="-"/>
              </a:pPr>
              <a:r>
                <a:rPr lang="pt-BR" sz="1600" b="0" dirty="0" smtClean="0">
                  <a:latin typeface="Verdana" pitchFamily="34" charset="0"/>
                </a:rPr>
                <a:t>x</a:t>
              </a:r>
            </a:p>
            <a:p>
              <a:pPr marL="285750" indent="-285750" eaLnBrk="0" hangingPunct="0">
                <a:buFontTx/>
                <a:buChar char="-"/>
              </a:pPr>
              <a:r>
                <a:rPr lang="pt-BR" sz="1600" b="0" dirty="0" smtClean="0">
                  <a:latin typeface="Verdana" pitchFamily="34" charset="0"/>
                </a:rPr>
                <a:t>y</a:t>
              </a:r>
              <a:endParaRPr lang="pt-BR" sz="1600" b="0" dirty="0">
                <a:latin typeface="Verdana" pitchFamily="34" charset="0"/>
              </a:endParaRPr>
            </a:p>
          </p:txBody>
        </p:sp>
      </p:grpSp>
      <p:grpSp>
        <p:nvGrpSpPr>
          <p:cNvPr id="166912" name="Grupo 166911"/>
          <p:cNvGrpSpPr/>
          <p:nvPr/>
        </p:nvGrpSpPr>
        <p:grpSpPr>
          <a:xfrm>
            <a:off x="1451456" y="3227145"/>
            <a:ext cx="2637312" cy="960328"/>
            <a:chOff x="1289228" y="2769957"/>
            <a:chExt cx="2637312" cy="960328"/>
          </a:xfrm>
        </p:grpSpPr>
        <p:grpSp>
          <p:nvGrpSpPr>
            <p:cNvPr id="23" name="Grupo 22"/>
            <p:cNvGrpSpPr/>
            <p:nvPr/>
          </p:nvGrpSpPr>
          <p:grpSpPr>
            <a:xfrm rot="5400000" flipV="1">
              <a:off x="917808" y="3141377"/>
              <a:ext cx="960328" cy="217488"/>
              <a:chOff x="1397972" y="3459598"/>
              <a:chExt cx="960328" cy="217488"/>
            </a:xfrm>
          </p:grpSpPr>
          <p:sp>
            <p:nvSpPr>
              <p:cNvPr id="29" name="Line 6"/>
              <p:cNvSpPr>
                <a:spLocks noChangeShapeType="1"/>
              </p:cNvSpPr>
              <p:nvPr/>
            </p:nvSpPr>
            <p:spPr bwMode="auto">
              <a:xfrm>
                <a:off x="1642449" y="3567549"/>
                <a:ext cx="715851" cy="1590"/>
              </a:xfrm>
              <a:prstGeom prst="line">
                <a:avLst/>
              </a:prstGeom>
              <a:noFill/>
              <a:ln w="9525">
                <a:solidFill>
                  <a:schemeClr val="tx1"/>
                </a:solidFill>
                <a:round/>
                <a:headEnd/>
                <a:tailEnd/>
              </a:ln>
              <a:effectLst/>
            </p:spPr>
            <p:txBody>
              <a:bodyPr wrap="none" anchor="ctr"/>
              <a:lstStyle/>
              <a:p>
                <a:endParaRPr lang="pt-BR"/>
              </a:p>
            </p:txBody>
          </p:sp>
          <p:sp>
            <p:nvSpPr>
              <p:cNvPr id="30" name="AutoShape 8"/>
              <p:cNvSpPr>
                <a:spLocks noChangeArrowheads="1"/>
              </p:cNvSpPr>
              <p:nvPr/>
            </p:nvSpPr>
            <p:spPr bwMode="auto">
              <a:xfrm>
                <a:off x="1397972" y="3459598"/>
                <a:ext cx="244475" cy="217488"/>
              </a:xfrm>
              <a:prstGeom prst="diamond">
                <a:avLst/>
              </a:prstGeom>
              <a:no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grpSp>
        <p:cxnSp>
          <p:nvCxnSpPr>
            <p:cNvPr id="31" name="Conector reto 30"/>
            <p:cNvCxnSpPr/>
            <p:nvPr/>
          </p:nvCxnSpPr>
          <p:spPr>
            <a:xfrm>
              <a:off x="1398767" y="3730281"/>
              <a:ext cx="2527773" cy="1"/>
            </a:xfrm>
            <a:prstGeom prst="line">
              <a:avLst/>
            </a:prstGeom>
            <a:noFill/>
            <a:ln w="9525">
              <a:solidFill>
                <a:schemeClr val="tx1"/>
              </a:solidFill>
              <a:round/>
              <a:headEnd/>
              <a:tailEnd/>
            </a:ln>
            <a:effectLst/>
          </p:spPr>
        </p:cxnSp>
        <p:sp>
          <p:nvSpPr>
            <p:cNvPr id="34" name="Text Box 22"/>
            <p:cNvSpPr txBox="1">
              <a:spLocks noChangeArrowheads="1"/>
            </p:cNvSpPr>
            <p:nvPr/>
          </p:nvSpPr>
          <p:spPr bwMode="auto">
            <a:xfrm>
              <a:off x="1506717" y="2860543"/>
              <a:ext cx="274434"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a:t>
              </a:r>
              <a:endParaRPr lang="pt-BR" sz="1400" b="0" dirty="0">
                <a:latin typeface="Times New Roman" pitchFamily="18" charset="0"/>
              </a:endParaRPr>
            </a:p>
          </p:txBody>
        </p:sp>
        <p:sp>
          <p:nvSpPr>
            <p:cNvPr id="35" name="Text Box 22"/>
            <p:cNvSpPr txBox="1">
              <a:spLocks noChangeArrowheads="1"/>
            </p:cNvSpPr>
            <p:nvPr/>
          </p:nvSpPr>
          <p:spPr bwMode="auto">
            <a:xfrm flipH="1">
              <a:off x="3596382" y="3385892"/>
              <a:ext cx="274434"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1</a:t>
              </a:r>
              <a:endParaRPr lang="pt-BR" sz="1400" b="0" dirty="0">
                <a:latin typeface="Times New Roman" pitchFamily="18" charset="0"/>
              </a:endParaRPr>
            </a:p>
          </p:txBody>
        </p:sp>
      </p:grpSp>
      <p:grpSp>
        <p:nvGrpSpPr>
          <p:cNvPr id="37" name="Grupo 36"/>
          <p:cNvGrpSpPr/>
          <p:nvPr/>
        </p:nvGrpSpPr>
        <p:grpSpPr>
          <a:xfrm flipH="1">
            <a:off x="5471359" y="3250629"/>
            <a:ext cx="2108506" cy="936848"/>
            <a:chOff x="1289228" y="2769957"/>
            <a:chExt cx="2108506" cy="936848"/>
          </a:xfrm>
        </p:grpSpPr>
        <p:grpSp>
          <p:nvGrpSpPr>
            <p:cNvPr id="38" name="Grupo 37"/>
            <p:cNvGrpSpPr/>
            <p:nvPr/>
          </p:nvGrpSpPr>
          <p:grpSpPr>
            <a:xfrm rot="5400000" flipV="1">
              <a:off x="929548" y="3129637"/>
              <a:ext cx="936848" cy="217488"/>
              <a:chOff x="1397972" y="3459598"/>
              <a:chExt cx="936848" cy="217488"/>
            </a:xfrm>
          </p:grpSpPr>
          <p:sp>
            <p:nvSpPr>
              <p:cNvPr id="42" name="Line 6"/>
              <p:cNvSpPr>
                <a:spLocks noChangeShapeType="1"/>
              </p:cNvSpPr>
              <p:nvPr/>
            </p:nvSpPr>
            <p:spPr bwMode="auto">
              <a:xfrm flipV="1">
                <a:off x="1642448" y="3564905"/>
                <a:ext cx="692372" cy="2643"/>
              </a:xfrm>
              <a:prstGeom prst="line">
                <a:avLst/>
              </a:prstGeom>
              <a:noFill/>
              <a:ln w="9525">
                <a:solidFill>
                  <a:schemeClr val="tx1"/>
                </a:solidFill>
                <a:round/>
                <a:headEnd/>
                <a:tailEnd/>
              </a:ln>
              <a:effectLst/>
            </p:spPr>
            <p:txBody>
              <a:bodyPr wrap="none" anchor="ctr"/>
              <a:lstStyle/>
              <a:p>
                <a:endParaRPr lang="pt-BR"/>
              </a:p>
            </p:txBody>
          </p:sp>
          <p:sp>
            <p:nvSpPr>
              <p:cNvPr id="43" name="AutoShape 8"/>
              <p:cNvSpPr>
                <a:spLocks noChangeArrowheads="1"/>
              </p:cNvSpPr>
              <p:nvPr/>
            </p:nvSpPr>
            <p:spPr bwMode="auto">
              <a:xfrm>
                <a:off x="1397972" y="3459598"/>
                <a:ext cx="244475" cy="217488"/>
              </a:xfrm>
              <a:prstGeom prst="diamond">
                <a:avLst/>
              </a:prstGeom>
              <a:no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grpSp>
        <p:cxnSp>
          <p:nvCxnSpPr>
            <p:cNvPr id="39" name="Conector reto 38"/>
            <p:cNvCxnSpPr/>
            <p:nvPr/>
          </p:nvCxnSpPr>
          <p:spPr>
            <a:xfrm>
              <a:off x="1394534" y="3706802"/>
              <a:ext cx="2003200" cy="1"/>
            </a:xfrm>
            <a:prstGeom prst="line">
              <a:avLst/>
            </a:prstGeom>
            <a:noFill/>
            <a:ln w="9525">
              <a:solidFill>
                <a:schemeClr val="tx1"/>
              </a:solidFill>
              <a:round/>
              <a:headEnd/>
              <a:tailEnd/>
            </a:ln>
            <a:effectLst/>
          </p:spPr>
        </p:cxnSp>
        <p:sp>
          <p:nvSpPr>
            <p:cNvPr id="40" name="Text Box 22"/>
            <p:cNvSpPr txBox="1">
              <a:spLocks noChangeArrowheads="1"/>
            </p:cNvSpPr>
            <p:nvPr/>
          </p:nvSpPr>
          <p:spPr bwMode="auto">
            <a:xfrm>
              <a:off x="1506717" y="2860543"/>
              <a:ext cx="274434"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a:t>
              </a:r>
              <a:endParaRPr lang="pt-BR" sz="1400" b="0" dirty="0">
                <a:latin typeface="Times New Roman" pitchFamily="18" charset="0"/>
              </a:endParaRPr>
            </a:p>
          </p:txBody>
        </p:sp>
        <p:sp>
          <p:nvSpPr>
            <p:cNvPr id="41" name="Text Box 22"/>
            <p:cNvSpPr txBox="1">
              <a:spLocks noChangeArrowheads="1"/>
            </p:cNvSpPr>
            <p:nvPr/>
          </p:nvSpPr>
          <p:spPr bwMode="auto">
            <a:xfrm flipH="1">
              <a:off x="3076457" y="3362408"/>
              <a:ext cx="274434"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1</a:t>
              </a:r>
              <a:endParaRPr lang="pt-BR" sz="1400" b="0" dirty="0">
                <a:latin typeface="Times New Roman" pitchFamily="18" charset="0"/>
              </a:endParaRPr>
            </a:p>
          </p:txBody>
        </p:sp>
      </p:grpSp>
      <p:sp>
        <p:nvSpPr>
          <p:cNvPr id="166914" name="CaixaDeTexto 166913"/>
          <p:cNvSpPr txBox="1"/>
          <p:nvPr/>
        </p:nvSpPr>
        <p:spPr>
          <a:xfrm>
            <a:off x="641552" y="5571948"/>
            <a:ext cx="4126543" cy="923330"/>
          </a:xfrm>
          <a:prstGeom prst="rect">
            <a:avLst/>
          </a:prstGeom>
          <a:noFill/>
        </p:spPr>
        <p:txBody>
          <a:bodyPr wrap="square" rtlCol="0">
            <a:spAutoFit/>
          </a:bodyPr>
          <a:lstStyle/>
          <a:p>
            <a:r>
              <a:rPr lang="pt-BR" sz="1800" b="0" dirty="0" smtClean="0"/>
              <a:t>Note que os objetos da classe Estilo são compartilhados e que os objetos da classe Ponto não o são.</a:t>
            </a:r>
            <a:endParaRPr lang="pt-BR" sz="1800" b="0" dirty="0"/>
          </a:p>
        </p:txBody>
      </p:sp>
    </p:spTree>
    <p:extLst>
      <p:ext uri="{BB962C8B-B14F-4D97-AF65-F5344CB8AC3E}">
        <p14:creationId xmlns:p14="http://schemas.microsoft.com/office/powerpoint/2010/main" val="192303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2"/>
          <p:cNvSpPr>
            <a:spLocks noChangeShapeType="1"/>
          </p:cNvSpPr>
          <p:nvPr/>
        </p:nvSpPr>
        <p:spPr bwMode="auto">
          <a:xfrm>
            <a:off x="2779082" y="2827429"/>
            <a:ext cx="1309686" cy="3968"/>
          </a:xfrm>
          <a:prstGeom prst="line">
            <a:avLst/>
          </a:prstGeom>
          <a:noFill/>
          <a:ln w="9525">
            <a:solidFill>
              <a:schemeClr val="tx1"/>
            </a:solidFill>
            <a:round/>
            <a:headEnd/>
            <a:tailEnd/>
          </a:ln>
          <a:effectLst/>
        </p:spPr>
        <p:txBody>
          <a:bodyPr wrap="none" anchor="ctr"/>
          <a:lstStyle/>
          <a:p>
            <a:endParaRPr lang="pt-BR"/>
          </a:p>
        </p:txBody>
      </p:sp>
      <p:sp>
        <p:nvSpPr>
          <p:cNvPr id="18" name="CaixaDeTexto 17"/>
          <p:cNvSpPr txBox="1"/>
          <p:nvPr/>
        </p:nvSpPr>
        <p:spPr>
          <a:xfrm>
            <a:off x="2263069" y="2653936"/>
            <a:ext cx="542136" cy="338554"/>
          </a:xfrm>
          <a:prstGeom prst="rect">
            <a:avLst/>
          </a:prstGeom>
          <a:solidFill>
            <a:schemeClr val="bg1"/>
          </a:solidFill>
          <a:ln w="3175">
            <a:solidFill>
              <a:schemeClr val="tx1"/>
            </a:solidFill>
          </a:ln>
        </p:spPr>
        <p:txBody>
          <a:bodyPr wrap="none" rtlCol="0">
            <a:spAutoFit/>
          </a:bodyPr>
          <a:lstStyle/>
          <a:p>
            <a:r>
              <a:rPr lang="pt-BR" sz="1600" b="0" noProof="1" smtClean="0">
                <a:latin typeface="Verdana" pitchFamily="34" charset="0"/>
              </a:rPr>
              <a:t>seq</a:t>
            </a:r>
            <a:endParaRPr lang="pt-BR" sz="1600" b="0" noProof="1">
              <a:latin typeface="Verdana" pitchFamily="34" charset="0"/>
            </a:endParaRPr>
          </a:p>
        </p:txBody>
      </p:sp>
      <p:sp>
        <p:nvSpPr>
          <p:cNvPr id="178178" name="Rectangle 2"/>
          <p:cNvSpPr>
            <a:spLocks noGrp="1" noChangeArrowheads="1"/>
          </p:cNvSpPr>
          <p:nvPr>
            <p:ph type="title"/>
          </p:nvPr>
        </p:nvSpPr>
        <p:spPr/>
        <p:txBody>
          <a:bodyPr/>
          <a:lstStyle/>
          <a:p>
            <a:r>
              <a:rPr lang="pt-BR" smtClean="0"/>
              <a:t>Agregação X Composição</a:t>
            </a:r>
            <a:endParaRPr lang="en-US" dirty="0"/>
          </a:p>
        </p:txBody>
      </p:sp>
      <p:grpSp>
        <p:nvGrpSpPr>
          <p:cNvPr id="3" name="Grupo 2"/>
          <p:cNvGrpSpPr/>
          <p:nvPr/>
        </p:nvGrpSpPr>
        <p:grpSpPr>
          <a:xfrm>
            <a:off x="856937" y="2450397"/>
            <a:ext cx="1406526" cy="762000"/>
            <a:chOff x="694709" y="1993209"/>
            <a:chExt cx="1406526" cy="762000"/>
          </a:xfrm>
          <a:solidFill>
            <a:schemeClr val="bg1"/>
          </a:solidFill>
        </p:grpSpPr>
        <p:sp>
          <p:nvSpPr>
            <p:cNvPr id="4" name="Rectangle 5"/>
            <p:cNvSpPr>
              <a:spLocks noChangeArrowheads="1"/>
            </p:cNvSpPr>
            <p:nvPr/>
          </p:nvSpPr>
          <p:spPr bwMode="auto">
            <a:xfrm>
              <a:off x="694710" y="1993209"/>
              <a:ext cx="1406525" cy="381000"/>
            </a:xfrm>
            <a:prstGeom prst="rect">
              <a:avLst/>
            </a:prstGeom>
            <a:grpFill/>
            <a:ln w="9525">
              <a:solidFill>
                <a:schemeClr val="tx1"/>
              </a:solidFill>
              <a:miter lim="800000"/>
              <a:headEnd/>
              <a:tailEnd/>
            </a:ln>
            <a:effectLst/>
          </p:spPr>
          <p:txBody>
            <a:bodyPr wrap="none" anchor="ctr"/>
            <a:lstStyle/>
            <a:p>
              <a:pPr algn="ctr" eaLnBrk="0" hangingPunct="0"/>
              <a:r>
                <a:rPr lang="pt-BR" sz="1600" b="0" dirty="0" smtClean="0">
                  <a:latin typeface="Verdana" pitchFamily="34" charset="0"/>
                </a:rPr>
                <a:t>Polígono</a:t>
              </a:r>
              <a:endParaRPr lang="pt-BR" sz="1600" b="0" dirty="0">
                <a:latin typeface="Verdana" pitchFamily="34" charset="0"/>
              </a:endParaRPr>
            </a:p>
          </p:txBody>
        </p:sp>
        <p:sp>
          <p:nvSpPr>
            <p:cNvPr id="5" name="Rectangle 5"/>
            <p:cNvSpPr>
              <a:spLocks noChangeArrowheads="1"/>
            </p:cNvSpPr>
            <p:nvPr/>
          </p:nvSpPr>
          <p:spPr bwMode="auto">
            <a:xfrm>
              <a:off x="694709" y="2374209"/>
              <a:ext cx="1406525" cy="381000"/>
            </a:xfrm>
            <a:prstGeom prst="rect">
              <a:avLst/>
            </a:prstGeom>
            <a:grpFill/>
            <a:ln w="9525">
              <a:solidFill>
                <a:schemeClr val="tx1"/>
              </a:solidFill>
              <a:miter lim="800000"/>
              <a:headEnd/>
              <a:tailEnd/>
            </a:ln>
            <a:effectLst/>
          </p:spPr>
          <p:txBody>
            <a:bodyPr wrap="none" anchor="ctr"/>
            <a:lstStyle/>
            <a:p>
              <a:pPr eaLnBrk="0" hangingPunct="0"/>
              <a:r>
                <a:rPr lang="pt-BR" sz="1600" b="0" dirty="0" smtClean="0">
                  <a:latin typeface="Verdana" pitchFamily="34" charset="0"/>
                </a:rPr>
                <a:t>- id</a:t>
              </a:r>
              <a:endParaRPr lang="pt-BR" sz="1600" b="0" dirty="0">
                <a:latin typeface="Verdana" pitchFamily="34" charset="0"/>
              </a:endParaRPr>
            </a:p>
          </p:txBody>
        </p:sp>
      </p:grpSp>
      <p:grpSp>
        <p:nvGrpSpPr>
          <p:cNvPr id="13" name="Grupo 12"/>
          <p:cNvGrpSpPr/>
          <p:nvPr/>
        </p:nvGrpSpPr>
        <p:grpSpPr>
          <a:xfrm>
            <a:off x="4064834" y="3806469"/>
            <a:ext cx="1406526" cy="762599"/>
            <a:chOff x="4976657" y="2024883"/>
            <a:chExt cx="1406526" cy="762599"/>
          </a:xfrm>
        </p:grpSpPr>
        <p:sp>
          <p:nvSpPr>
            <p:cNvPr id="14" name="Rectangle 5"/>
            <p:cNvSpPr>
              <a:spLocks noChangeArrowheads="1"/>
            </p:cNvSpPr>
            <p:nvPr/>
          </p:nvSpPr>
          <p:spPr bwMode="auto">
            <a:xfrm>
              <a:off x="4976658" y="2024883"/>
              <a:ext cx="1406525" cy="381000"/>
            </a:xfrm>
            <a:prstGeom prst="rect">
              <a:avLst/>
            </a:prstGeom>
            <a:noFill/>
            <a:ln w="9525">
              <a:solidFill>
                <a:schemeClr val="tx1"/>
              </a:solidFill>
              <a:miter lim="800000"/>
              <a:headEnd/>
              <a:tailEnd/>
            </a:ln>
            <a:effectLst/>
          </p:spPr>
          <p:txBody>
            <a:bodyPr wrap="none" anchor="ctr"/>
            <a:lstStyle/>
            <a:p>
              <a:pPr algn="ctr" eaLnBrk="0" hangingPunct="0"/>
              <a:r>
                <a:rPr lang="pt-BR" sz="1600" b="0" dirty="0" smtClean="0">
                  <a:latin typeface="Verdana" pitchFamily="34" charset="0"/>
                </a:rPr>
                <a:t>Estilo</a:t>
              </a:r>
              <a:endParaRPr lang="pt-BR" sz="1600" b="0" dirty="0">
                <a:latin typeface="Verdana" pitchFamily="34" charset="0"/>
              </a:endParaRPr>
            </a:p>
          </p:txBody>
        </p:sp>
        <p:sp>
          <p:nvSpPr>
            <p:cNvPr id="15" name="Rectangle 5"/>
            <p:cNvSpPr>
              <a:spLocks noChangeArrowheads="1"/>
            </p:cNvSpPr>
            <p:nvPr/>
          </p:nvSpPr>
          <p:spPr bwMode="auto">
            <a:xfrm>
              <a:off x="4976657" y="2405882"/>
              <a:ext cx="1406525" cy="381600"/>
            </a:xfrm>
            <a:prstGeom prst="rect">
              <a:avLst/>
            </a:prstGeom>
            <a:noFill/>
            <a:ln w="9525">
              <a:solidFill>
                <a:schemeClr val="tx1"/>
              </a:solidFill>
              <a:miter lim="800000"/>
              <a:headEnd/>
              <a:tailEnd/>
            </a:ln>
            <a:effectLst/>
          </p:spPr>
          <p:txBody>
            <a:bodyPr wrap="none" anchor="ctr"/>
            <a:lstStyle/>
            <a:p>
              <a:pPr marL="285750" indent="-285750" eaLnBrk="0" hangingPunct="0">
                <a:buFontTx/>
                <a:buChar char="-"/>
              </a:pPr>
              <a:r>
                <a:rPr lang="pt-BR" sz="1600" b="0" dirty="0" smtClean="0">
                  <a:latin typeface="Verdana" pitchFamily="34" charset="0"/>
                </a:rPr>
                <a:t>id</a:t>
              </a:r>
            </a:p>
          </p:txBody>
        </p:sp>
      </p:grpSp>
      <p:sp>
        <p:nvSpPr>
          <p:cNvPr id="17" name="Text Box 22"/>
          <p:cNvSpPr txBox="1">
            <a:spLocks noChangeArrowheads="1"/>
          </p:cNvSpPr>
          <p:nvPr/>
        </p:nvSpPr>
        <p:spPr bwMode="auto">
          <a:xfrm>
            <a:off x="3634798" y="2523620"/>
            <a:ext cx="274434"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1</a:t>
            </a:r>
            <a:endParaRPr lang="pt-BR" sz="1400" b="0" dirty="0">
              <a:latin typeface="Times New Roman" pitchFamily="18" charset="0"/>
            </a:endParaRPr>
          </a:p>
        </p:txBody>
      </p:sp>
      <p:sp>
        <p:nvSpPr>
          <p:cNvPr id="19" name="AutoShape 14"/>
          <p:cNvSpPr>
            <a:spLocks noChangeArrowheads="1"/>
          </p:cNvSpPr>
          <p:nvPr/>
        </p:nvSpPr>
        <p:spPr bwMode="auto">
          <a:xfrm>
            <a:off x="2810860" y="2716971"/>
            <a:ext cx="244475" cy="217488"/>
          </a:xfrm>
          <a:prstGeom prst="diamond">
            <a:avLst/>
          </a:prstGeom>
          <a:solidFill>
            <a:schemeClr val="tx2"/>
          </a:solid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sp>
        <p:nvSpPr>
          <p:cNvPr id="24" name="Line 12"/>
          <p:cNvSpPr>
            <a:spLocks noChangeShapeType="1"/>
          </p:cNvSpPr>
          <p:nvPr/>
        </p:nvSpPr>
        <p:spPr bwMode="auto">
          <a:xfrm flipH="1">
            <a:off x="5215635" y="2836914"/>
            <a:ext cx="1555662" cy="0"/>
          </a:xfrm>
          <a:prstGeom prst="line">
            <a:avLst/>
          </a:prstGeom>
          <a:noFill/>
          <a:ln w="9525">
            <a:solidFill>
              <a:schemeClr val="tx1"/>
            </a:solidFill>
            <a:round/>
            <a:headEnd/>
            <a:tailEnd/>
          </a:ln>
          <a:effectLst/>
        </p:spPr>
        <p:txBody>
          <a:bodyPr wrap="none" anchor="ctr"/>
          <a:lstStyle/>
          <a:p>
            <a:endParaRPr lang="pt-BR"/>
          </a:p>
        </p:txBody>
      </p:sp>
      <p:sp>
        <p:nvSpPr>
          <p:cNvPr id="26" name="Text Box 22"/>
          <p:cNvSpPr txBox="1">
            <a:spLocks noChangeArrowheads="1"/>
          </p:cNvSpPr>
          <p:nvPr/>
        </p:nvSpPr>
        <p:spPr bwMode="auto">
          <a:xfrm flipH="1">
            <a:off x="5510595" y="2520071"/>
            <a:ext cx="274434"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1</a:t>
            </a:r>
            <a:endParaRPr lang="pt-BR" sz="1400" b="0" dirty="0">
              <a:latin typeface="Times New Roman" pitchFamily="18" charset="0"/>
            </a:endParaRPr>
          </a:p>
        </p:txBody>
      </p:sp>
      <p:sp>
        <p:nvSpPr>
          <p:cNvPr id="27" name="AutoShape 14"/>
          <p:cNvSpPr>
            <a:spLocks noChangeArrowheads="1"/>
          </p:cNvSpPr>
          <p:nvPr/>
        </p:nvSpPr>
        <p:spPr bwMode="auto">
          <a:xfrm flipH="1">
            <a:off x="6526822" y="2713422"/>
            <a:ext cx="244475" cy="217488"/>
          </a:xfrm>
          <a:prstGeom prst="diamond">
            <a:avLst/>
          </a:prstGeom>
          <a:solidFill>
            <a:schemeClr val="tx2"/>
          </a:solid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grpSp>
        <p:nvGrpSpPr>
          <p:cNvPr id="2" name="Grupo 1"/>
          <p:cNvGrpSpPr/>
          <p:nvPr/>
        </p:nvGrpSpPr>
        <p:grpSpPr>
          <a:xfrm>
            <a:off x="6771296" y="2450397"/>
            <a:ext cx="1406526" cy="762000"/>
            <a:chOff x="4976657" y="2024883"/>
            <a:chExt cx="1406526" cy="762000"/>
          </a:xfrm>
          <a:solidFill>
            <a:schemeClr val="bg1"/>
          </a:solidFill>
        </p:grpSpPr>
        <p:sp>
          <p:nvSpPr>
            <p:cNvPr id="6" name="Rectangle 5"/>
            <p:cNvSpPr>
              <a:spLocks noChangeArrowheads="1"/>
            </p:cNvSpPr>
            <p:nvPr/>
          </p:nvSpPr>
          <p:spPr bwMode="auto">
            <a:xfrm>
              <a:off x="4976658" y="2024883"/>
              <a:ext cx="1406525" cy="381000"/>
            </a:xfrm>
            <a:prstGeom prst="rect">
              <a:avLst/>
            </a:prstGeom>
            <a:grpFill/>
            <a:ln w="9525">
              <a:solidFill>
                <a:schemeClr val="tx1"/>
              </a:solidFill>
              <a:miter lim="800000"/>
              <a:headEnd/>
              <a:tailEnd/>
            </a:ln>
            <a:effectLst/>
          </p:spPr>
          <p:txBody>
            <a:bodyPr wrap="none" anchor="ctr"/>
            <a:lstStyle/>
            <a:p>
              <a:pPr algn="ctr" eaLnBrk="0" hangingPunct="0"/>
              <a:r>
                <a:rPr lang="pt-BR" sz="1600" b="0" dirty="0" smtClean="0">
                  <a:latin typeface="Verdana" pitchFamily="34" charset="0"/>
                </a:rPr>
                <a:t>Círculo</a:t>
              </a:r>
              <a:endParaRPr lang="pt-BR" sz="1600" b="0" dirty="0">
                <a:latin typeface="Verdana" pitchFamily="34" charset="0"/>
              </a:endParaRPr>
            </a:p>
          </p:txBody>
        </p:sp>
        <p:sp>
          <p:nvSpPr>
            <p:cNvPr id="7" name="Rectangle 5"/>
            <p:cNvSpPr>
              <a:spLocks noChangeArrowheads="1"/>
            </p:cNvSpPr>
            <p:nvPr/>
          </p:nvSpPr>
          <p:spPr bwMode="auto">
            <a:xfrm>
              <a:off x="4976657" y="2405883"/>
              <a:ext cx="1406525" cy="381000"/>
            </a:xfrm>
            <a:prstGeom prst="rect">
              <a:avLst/>
            </a:prstGeom>
            <a:grpFill/>
            <a:ln w="9525">
              <a:solidFill>
                <a:schemeClr val="tx1"/>
              </a:solidFill>
              <a:miter lim="800000"/>
              <a:headEnd/>
              <a:tailEnd/>
            </a:ln>
            <a:effectLst/>
          </p:spPr>
          <p:txBody>
            <a:bodyPr wrap="none" anchor="ctr"/>
            <a:lstStyle/>
            <a:p>
              <a:pPr eaLnBrk="0" hangingPunct="0"/>
              <a:r>
                <a:rPr lang="pt-BR" sz="1600" b="0" dirty="0" smtClean="0">
                  <a:latin typeface="Verdana" pitchFamily="34" charset="0"/>
                </a:rPr>
                <a:t>- id</a:t>
              </a:r>
              <a:endParaRPr lang="pt-BR" sz="1600" b="0" dirty="0">
                <a:latin typeface="Verdana" pitchFamily="34" charset="0"/>
              </a:endParaRPr>
            </a:p>
          </p:txBody>
        </p:sp>
      </p:grpSp>
      <p:grpSp>
        <p:nvGrpSpPr>
          <p:cNvPr id="10" name="Grupo 9"/>
          <p:cNvGrpSpPr/>
          <p:nvPr/>
        </p:nvGrpSpPr>
        <p:grpSpPr>
          <a:xfrm>
            <a:off x="4064833" y="2446429"/>
            <a:ext cx="1406526" cy="956468"/>
            <a:chOff x="4976657" y="2024883"/>
            <a:chExt cx="1406526" cy="956468"/>
          </a:xfrm>
          <a:solidFill>
            <a:schemeClr val="bg1"/>
          </a:solidFill>
        </p:grpSpPr>
        <p:sp>
          <p:nvSpPr>
            <p:cNvPr id="11" name="Rectangle 5"/>
            <p:cNvSpPr>
              <a:spLocks noChangeArrowheads="1"/>
            </p:cNvSpPr>
            <p:nvPr/>
          </p:nvSpPr>
          <p:spPr bwMode="auto">
            <a:xfrm>
              <a:off x="4976658" y="2024883"/>
              <a:ext cx="1406525" cy="381000"/>
            </a:xfrm>
            <a:prstGeom prst="rect">
              <a:avLst/>
            </a:prstGeom>
            <a:grpFill/>
            <a:ln w="9525">
              <a:solidFill>
                <a:schemeClr val="tx1"/>
              </a:solidFill>
              <a:miter lim="800000"/>
              <a:headEnd/>
              <a:tailEnd/>
            </a:ln>
            <a:effectLst/>
          </p:spPr>
          <p:txBody>
            <a:bodyPr wrap="none" anchor="ctr"/>
            <a:lstStyle/>
            <a:p>
              <a:pPr algn="ctr" eaLnBrk="0" hangingPunct="0"/>
              <a:r>
                <a:rPr lang="pt-BR" sz="1600" b="0" dirty="0" smtClean="0">
                  <a:latin typeface="Verdana" pitchFamily="34" charset="0"/>
                </a:rPr>
                <a:t>Ponto</a:t>
              </a:r>
              <a:endParaRPr lang="pt-BR" sz="1600" b="0" dirty="0">
                <a:latin typeface="Verdana" pitchFamily="34" charset="0"/>
              </a:endParaRPr>
            </a:p>
          </p:txBody>
        </p:sp>
        <p:sp>
          <p:nvSpPr>
            <p:cNvPr id="12" name="Rectangle 5"/>
            <p:cNvSpPr>
              <a:spLocks noChangeArrowheads="1"/>
            </p:cNvSpPr>
            <p:nvPr/>
          </p:nvSpPr>
          <p:spPr bwMode="auto">
            <a:xfrm>
              <a:off x="4976657" y="2405883"/>
              <a:ext cx="1406525" cy="575468"/>
            </a:xfrm>
            <a:prstGeom prst="rect">
              <a:avLst/>
            </a:prstGeom>
            <a:grpFill/>
            <a:ln w="9525">
              <a:solidFill>
                <a:schemeClr val="tx1"/>
              </a:solidFill>
              <a:miter lim="800000"/>
              <a:headEnd/>
              <a:tailEnd/>
            </a:ln>
            <a:effectLst/>
          </p:spPr>
          <p:txBody>
            <a:bodyPr wrap="none" anchor="ctr"/>
            <a:lstStyle/>
            <a:p>
              <a:pPr marL="285750" indent="-285750" eaLnBrk="0" hangingPunct="0">
                <a:buFontTx/>
                <a:buChar char="-"/>
              </a:pPr>
              <a:r>
                <a:rPr lang="pt-BR" sz="1600" b="0" dirty="0" smtClean="0">
                  <a:latin typeface="Verdana" pitchFamily="34" charset="0"/>
                </a:rPr>
                <a:t>x</a:t>
              </a:r>
            </a:p>
            <a:p>
              <a:pPr marL="285750" indent="-285750" eaLnBrk="0" hangingPunct="0">
                <a:buFontTx/>
                <a:buChar char="-"/>
              </a:pPr>
              <a:r>
                <a:rPr lang="pt-BR" sz="1600" b="0" dirty="0" smtClean="0">
                  <a:latin typeface="Verdana" pitchFamily="34" charset="0"/>
                </a:rPr>
                <a:t>y</a:t>
              </a:r>
              <a:endParaRPr lang="pt-BR" sz="1600" b="0" dirty="0">
                <a:latin typeface="Verdana" pitchFamily="34" charset="0"/>
              </a:endParaRPr>
            </a:p>
          </p:txBody>
        </p:sp>
      </p:grpSp>
      <p:grpSp>
        <p:nvGrpSpPr>
          <p:cNvPr id="166912" name="Grupo 166911"/>
          <p:cNvGrpSpPr/>
          <p:nvPr/>
        </p:nvGrpSpPr>
        <p:grpSpPr>
          <a:xfrm>
            <a:off x="1451456" y="3227145"/>
            <a:ext cx="2637312" cy="960328"/>
            <a:chOff x="1289228" y="2769957"/>
            <a:chExt cx="2637312" cy="960328"/>
          </a:xfrm>
        </p:grpSpPr>
        <p:grpSp>
          <p:nvGrpSpPr>
            <p:cNvPr id="23" name="Grupo 22"/>
            <p:cNvGrpSpPr/>
            <p:nvPr/>
          </p:nvGrpSpPr>
          <p:grpSpPr>
            <a:xfrm rot="5400000" flipV="1">
              <a:off x="917808" y="3141377"/>
              <a:ext cx="960328" cy="217488"/>
              <a:chOff x="1397972" y="3459598"/>
              <a:chExt cx="960328" cy="217488"/>
            </a:xfrm>
          </p:grpSpPr>
          <p:sp>
            <p:nvSpPr>
              <p:cNvPr id="29" name="Line 6"/>
              <p:cNvSpPr>
                <a:spLocks noChangeShapeType="1"/>
              </p:cNvSpPr>
              <p:nvPr/>
            </p:nvSpPr>
            <p:spPr bwMode="auto">
              <a:xfrm>
                <a:off x="1642449" y="3567549"/>
                <a:ext cx="715851" cy="1590"/>
              </a:xfrm>
              <a:prstGeom prst="line">
                <a:avLst/>
              </a:prstGeom>
              <a:noFill/>
              <a:ln w="9525">
                <a:solidFill>
                  <a:schemeClr val="tx1"/>
                </a:solidFill>
                <a:round/>
                <a:headEnd/>
                <a:tailEnd/>
              </a:ln>
              <a:effectLst/>
            </p:spPr>
            <p:txBody>
              <a:bodyPr wrap="none" anchor="ctr"/>
              <a:lstStyle/>
              <a:p>
                <a:endParaRPr lang="pt-BR"/>
              </a:p>
            </p:txBody>
          </p:sp>
          <p:sp>
            <p:nvSpPr>
              <p:cNvPr id="30" name="AutoShape 8"/>
              <p:cNvSpPr>
                <a:spLocks noChangeArrowheads="1"/>
              </p:cNvSpPr>
              <p:nvPr/>
            </p:nvSpPr>
            <p:spPr bwMode="auto">
              <a:xfrm>
                <a:off x="1397972" y="3459598"/>
                <a:ext cx="244475" cy="217488"/>
              </a:xfrm>
              <a:prstGeom prst="diamond">
                <a:avLst/>
              </a:prstGeom>
              <a:no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grpSp>
        <p:cxnSp>
          <p:nvCxnSpPr>
            <p:cNvPr id="31" name="Conector reto 30"/>
            <p:cNvCxnSpPr/>
            <p:nvPr/>
          </p:nvCxnSpPr>
          <p:spPr>
            <a:xfrm>
              <a:off x="1398767" y="3730281"/>
              <a:ext cx="2527773" cy="1"/>
            </a:xfrm>
            <a:prstGeom prst="line">
              <a:avLst/>
            </a:prstGeom>
            <a:noFill/>
            <a:ln w="9525">
              <a:solidFill>
                <a:schemeClr val="tx1"/>
              </a:solidFill>
              <a:round/>
              <a:headEnd/>
              <a:tailEnd/>
            </a:ln>
            <a:effectLst/>
          </p:spPr>
        </p:cxnSp>
        <p:sp>
          <p:nvSpPr>
            <p:cNvPr id="34" name="Text Box 22"/>
            <p:cNvSpPr txBox="1">
              <a:spLocks noChangeArrowheads="1"/>
            </p:cNvSpPr>
            <p:nvPr/>
          </p:nvSpPr>
          <p:spPr bwMode="auto">
            <a:xfrm>
              <a:off x="1506717" y="2860543"/>
              <a:ext cx="274434"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a:t>
              </a:r>
              <a:endParaRPr lang="pt-BR" sz="1400" b="0" dirty="0">
                <a:latin typeface="Times New Roman" pitchFamily="18" charset="0"/>
              </a:endParaRPr>
            </a:p>
          </p:txBody>
        </p:sp>
        <p:sp>
          <p:nvSpPr>
            <p:cNvPr id="35" name="Text Box 22"/>
            <p:cNvSpPr txBox="1">
              <a:spLocks noChangeArrowheads="1"/>
            </p:cNvSpPr>
            <p:nvPr/>
          </p:nvSpPr>
          <p:spPr bwMode="auto">
            <a:xfrm flipH="1">
              <a:off x="3596382" y="3385892"/>
              <a:ext cx="274434"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1</a:t>
              </a:r>
              <a:endParaRPr lang="pt-BR" sz="1400" b="0" dirty="0">
                <a:latin typeface="Times New Roman" pitchFamily="18" charset="0"/>
              </a:endParaRPr>
            </a:p>
          </p:txBody>
        </p:sp>
      </p:grpSp>
      <p:grpSp>
        <p:nvGrpSpPr>
          <p:cNvPr id="37" name="Grupo 36"/>
          <p:cNvGrpSpPr/>
          <p:nvPr/>
        </p:nvGrpSpPr>
        <p:grpSpPr>
          <a:xfrm flipH="1">
            <a:off x="5471359" y="3250629"/>
            <a:ext cx="2108506" cy="936848"/>
            <a:chOff x="1289228" y="2769957"/>
            <a:chExt cx="2108506" cy="936848"/>
          </a:xfrm>
        </p:grpSpPr>
        <p:grpSp>
          <p:nvGrpSpPr>
            <p:cNvPr id="38" name="Grupo 37"/>
            <p:cNvGrpSpPr/>
            <p:nvPr/>
          </p:nvGrpSpPr>
          <p:grpSpPr>
            <a:xfrm rot="5400000" flipV="1">
              <a:off x="929548" y="3129637"/>
              <a:ext cx="936848" cy="217488"/>
              <a:chOff x="1397972" y="3459598"/>
              <a:chExt cx="936848" cy="217488"/>
            </a:xfrm>
          </p:grpSpPr>
          <p:sp>
            <p:nvSpPr>
              <p:cNvPr id="42" name="Line 6"/>
              <p:cNvSpPr>
                <a:spLocks noChangeShapeType="1"/>
              </p:cNvSpPr>
              <p:nvPr/>
            </p:nvSpPr>
            <p:spPr bwMode="auto">
              <a:xfrm flipV="1">
                <a:off x="1642448" y="3564905"/>
                <a:ext cx="692372" cy="2643"/>
              </a:xfrm>
              <a:prstGeom prst="line">
                <a:avLst/>
              </a:prstGeom>
              <a:noFill/>
              <a:ln w="9525">
                <a:solidFill>
                  <a:schemeClr val="tx1"/>
                </a:solidFill>
                <a:round/>
                <a:headEnd/>
                <a:tailEnd/>
              </a:ln>
              <a:effectLst/>
            </p:spPr>
            <p:txBody>
              <a:bodyPr wrap="none" anchor="ctr"/>
              <a:lstStyle/>
              <a:p>
                <a:endParaRPr lang="pt-BR"/>
              </a:p>
            </p:txBody>
          </p:sp>
          <p:sp>
            <p:nvSpPr>
              <p:cNvPr id="43" name="AutoShape 8"/>
              <p:cNvSpPr>
                <a:spLocks noChangeArrowheads="1"/>
              </p:cNvSpPr>
              <p:nvPr/>
            </p:nvSpPr>
            <p:spPr bwMode="auto">
              <a:xfrm>
                <a:off x="1397972" y="3459598"/>
                <a:ext cx="244475" cy="217488"/>
              </a:xfrm>
              <a:prstGeom prst="diamond">
                <a:avLst/>
              </a:prstGeom>
              <a:noFill/>
              <a:ln w="9525">
                <a:solidFill>
                  <a:schemeClr val="tx1"/>
                </a:solidFill>
                <a:miter lim="800000"/>
                <a:headEnd/>
                <a:tailEnd/>
              </a:ln>
              <a:effectLst/>
            </p:spPr>
            <p:txBody>
              <a:bodyPr wrap="none" anchor="ctr"/>
              <a:lstStyle/>
              <a:p>
                <a:pPr algn="ctr" eaLnBrk="0" hangingPunct="0"/>
                <a:endParaRPr lang="pt-BR" sz="1600" b="0" u="none" baseline="0" noProof="1">
                  <a:solidFill>
                    <a:schemeClr val="tx2"/>
                  </a:solidFill>
                  <a:latin typeface="Times New Roman" pitchFamily="18" charset="0"/>
                </a:endParaRPr>
              </a:p>
            </p:txBody>
          </p:sp>
        </p:grpSp>
        <p:cxnSp>
          <p:nvCxnSpPr>
            <p:cNvPr id="39" name="Conector reto 38"/>
            <p:cNvCxnSpPr/>
            <p:nvPr/>
          </p:nvCxnSpPr>
          <p:spPr>
            <a:xfrm>
              <a:off x="1394534" y="3706802"/>
              <a:ext cx="2003200" cy="1"/>
            </a:xfrm>
            <a:prstGeom prst="line">
              <a:avLst/>
            </a:prstGeom>
            <a:noFill/>
            <a:ln w="9525">
              <a:solidFill>
                <a:schemeClr val="tx1"/>
              </a:solidFill>
              <a:round/>
              <a:headEnd/>
              <a:tailEnd/>
            </a:ln>
            <a:effectLst/>
          </p:spPr>
        </p:cxnSp>
        <p:sp>
          <p:nvSpPr>
            <p:cNvPr id="40" name="Text Box 22"/>
            <p:cNvSpPr txBox="1">
              <a:spLocks noChangeArrowheads="1"/>
            </p:cNvSpPr>
            <p:nvPr/>
          </p:nvSpPr>
          <p:spPr bwMode="auto">
            <a:xfrm>
              <a:off x="1506717" y="2860543"/>
              <a:ext cx="274434"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a:t>
              </a:r>
              <a:endParaRPr lang="pt-BR" sz="1400" b="0" dirty="0">
                <a:latin typeface="Times New Roman" pitchFamily="18" charset="0"/>
              </a:endParaRPr>
            </a:p>
          </p:txBody>
        </p:sp>
        <p:sp>
          <p:nvSpPr>
            <p:cNvPr id="41" name="Text Box 22"/>
            <p:cNvSpPr txBox="1">
              <a:spLocks noChangeArrowheads="1"/>
            </p:cNvSpPr>
            <p:nvPr/>
          </p:nvSpPr>
          <p:spPr bwMode="auto">
            <a:xfrm flipH="1">
              <a:off x="3076457" y="3362408"/>
              <a:ext cx="274434" cy="307777"/>
            </a:xfrm>
            <a:prstGeom prst="rect">
              <a:avLst/>
            </a:prstGeom>
            <a:noFill/>
            <a:ln w="9525">
              <a:noFill/>
              <a:miter lim="800000"/>
              <a:headEnd/>
              <a:tailEnd/>
            </a:ln>
            <a:effectLst/>
          </p:spPr>
          <p:txBody>
            <a:bodyPr wrap="none">
              <a:spAutoFit/>
            </a:bodyPr>
            <a:lstStyle/>
            <a:p>
              <a:r>
                <a:rPr lang="pt-BR" sz="1400" b="0" dirty="0" smtClean="0">
                  <a:latin typeface="Times New Roman" pitchFamily="18" charset="0"/>
                </a:rPr>
                <a:t>1</a:t>
              </a:r>
              <a:endParaRPr lang="pt-BR" sz="1400" b="0" dirty="0">
                <a:latin typeface="Times New Roman" pitchFamily="18" charset="0"/>
              </a:endParaRPr>
            </a:p>
          </p:txBody>
        </p:sp>
      </p:grpSp>
      <p:sp>
        <p:nvSpPr>
          <p:cNvPr id="166914" name="CaixaDeTexto 166913"/>
          <p:cNvSpPr txBox="1"/>
          <p:nvPr/>
        </p:nvSpPr>
        <p:spPr>
          <a:xfrm>
            <a:off x="641552" y="5571948"/>
            <a:ext cx="4126543" cy="923330"/>
          </a:xfrm>
          <a:prstGeom prst="rect">
            <a:avLst/>
          </a:prstGeom>
          <a:noFill/>
        </p:spPr>
        <p:txBody>
          <a:bodyPr wrap="square" rtlCol="0">
            <a:spAutoFit/>
          </a:bodyPr>
          <a:lstStyle/>
          <a:p>
            <a:r>
              <a:rPr lang="pt-BR" sz="1800" b="0" dirty="0" smtClean="0"/>
              <a:t>Note que os objetos da classe Estilo são compartilhados e que os objetos da classe Ponto não o são.</a:t>
            </a:r>
            <a:endParaRPr lang="pt-BR" sz="1800" b="0" dirty="0"/>
          </a:p>
        </p:txBody>
      </p:sp>
      <p:grpSp>
        <p:nvGrpSpPr>
          <p:cNvPr id="44" name="Grupo 43"/>
          <p:cNvGrpSpPr/>
          <p:nvPr/>
        </p:nvGrpSpPr>
        <p:grpSpPr>
          <a:xfrm>
            <a:off x="3772015" y="1393367"/>
            <a:ext cx="2277429" cy="1130253"/>
            <a:chOff x="4385187" y="4633235"/>
            <a:chExt cx="2277429" cy="1130253"/>
          </a:xfrm>
        </p:grpSpPr>
        <p:sp>
          <p:nvSpPr>
            <p:cNvPr id="45" name="Text Box 17"/>
            <p:cNvSpPr txBox="1">
              <a:spLocks noChangeArrowheads="1"/>
            </p:cNvSpPr>
            <p:nvPr/>
          </p:nvSpPr>
          <p:spPr bwMode="auto">
            <a:xfrm>
              <a:off x="4994997" y="4633235"/>
              <a:ext cx="1667619" cy="830997"/>
            </a:xfrm>
            <a:prstGeom prst="rect">
              <a:avLst/>
            </a:prstGeom>
            <a:noFill/>
            <a:ln w="9525">
              <a:noFill/>
              <a:miter lim="800000"/>
              <a:headEnd/>
              <a:tailEnd/>
            </a:ln>
            <a:effectLst/>
          </p:spPr>
          <p:txBody>
            <a:bodyPr wrap="square">
              <a:spAutoFit/>
            </a:bodyPr>
            <a:lstStyle/>
            <a:p>
              <a:pPr>
                <a:spcBef>
                  <a:spcPct val="50000"/>
                </a:spcBef>
              </a:pPr>
              <a:r>
                <a:rPr lang="pt-BR" sz="1200" b="0" dirty="0" smtClean="0">
                  <a:latin typeface="Verdana" pitchFamily="34" charset="0"/>
                </a:rPr>
                <a:t>A multiplicidade é reduzida com o uso do atributo qualificador.</a:t>
              </a:r>
              <a:endParaRPr lang="pt-BR" sz="1200" u="none" baseline="0" dirty="0">
                <a:latin typeface="Verdana" pitchFamily="34" charset="0"/>
              </a:endParaRPr>
            </a:p>
          </p:txBody>
        </p:sp>
        <p:cxnSp>
          <p:nvCxnSpPr>
            <p:cNvPr id="46" name="AutoShape 21"/>
            <p:cNvCxnSpPr>
              <a:cxnSpLocks noChangeShapeType="1"/>
              <a:stCxn id="45" idx="1"/>
              <a:endCxn id="17" idx="0"/>
            </p:cNvCxnSpPr>
            <p:nvPr/>
          </p:nvCxnSpPr>
          <p:spPr bwMode="auto">
            <a:xfrm rot="10800000" flipV="1">
              <a:off x="4385187" y="5048734"/>
              <a:ext cx="609810" cy="714754"/>
            </a:xfrm>
            <a:prstGeom prst="curvedConnector2">
              <a:avLst/>
            </a:prstGeom>
            <a:ln w="38100">
              <a:solidFill>
                <a:srgbClr val="00B050"/>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8966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Outros Exemplos</a:t>
            </a:r>
            <a:endParaRPr lang="pt-BR" dirty="0"/>
          </a:p>
        </p:txBody>
      </p:sp>
      <p:pic>
        <p:nvPicPr>
          <p:cNvPr id="5" name="Imagem 4"/>
          <p:cNvPicPr>
            <a:picLocks noChangeAspect="1"/>
          </p:cNvPicPr>
          <p:nvPr/>
        </p:nvPicPr>
        <p:blipFill>
          <a:blip r:embed="rId2"/>
          <a:stretch>
            <a:fillRect/>
          </a:stretch>
        </p:blipFill>
        <p:spPr>
          <a:xfrm>
            <a:off x="2138516" y="1175214"/>
            <a:ext cx="6368873" cy="5678423"/>
          </a:xfrm>
          <a:prstGeom prst="rect">
            <a:avLst/>
          </a:prstGeom>
        </p:spPr>
      </p:pic>
    </p:spTree>
    <p:extLst>
      <p:ext uri="{BB962C8B-B14F-4D97-AF65-F5344CB8AC3E}">
        <p14:creationId xmlns:p14="http://schemas.microsoft.com/office/powerpoint/2010/main" val="3062155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Generalização</a:t>
            </a:r>
            <a:endParaRPr lang="pt-BR" dirty="0"/>
          </a:p>
        </p:txBody>
      </p:sp>
      <p:sp>
        <p:nvSpPr>
          <p:cNvPr id="4" name="Espaço Reservado para Texto 3"/>
          <p:cNvSpPr>
            <a:spLocks noGrp="1"/>
          </p:cNvSpPr>
          <p:nvPr>
            <p:ph type="body" idx="1"/>
          </p:nvPr>
        </p:nvSpPr>
        <p:spPr/>
        <p:txBody>
          <a:bodyPr/>
          <a:lstStyle/>
          <a:p>
            <a:r>
              <a:rPr lang="pt-BR" dirty="0" smtClean="0"/>
              <a:t>Associação de Generalização / Especialização</a:t>
            </a:r>
            <a:endParaRPr lang="pt-BR" dirty="0"/>
          </a:p>
        </p:txBody>
      </p:sp>
    </p:spTree>
    <p:extLst>
      <p:ext uri="{BB962C8B-B14F-4D97-AF65-F5344CB8AC3E}">
        <p14:creationId xmlns:p14="http://schemas.microsoft.com/office/powerpoint/2010/main" val="2578269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pt-BR" smtClean="0"/>
              <a:t>Generalização</a:t>
            </a:r>
            <a:endParaRPr lang="en-US" dirty="0"/>
          </a:p>
        </p:txBody>
      </p:sp>
      <p:sp>
        <p:nvSpPr>
          <p:cNvPr id="594947" name="Rectangle 3"/>
          <p:cNvSpPr>
            <a:spLocks noGrp="1" noChangeArrowheads="1"/>
          </p:cNvSpPr>
          <p:nvPr>
            <p:ph idx="1"/>
          </p:nvPr>
        </p:nvSpPr>
        <p:spPr/>
        <p:txBody>
          <a:bodyPr/>
          <a:lstStyle/>
          <a:p>
            <a:r>
              <a:rPr lang="pt-BR" smtClean="0"/>
              <a:t>Denotam relações de generalidade ou especificidade entre as classes envolvidas.</a:t>
            </a:r>
          </a:p>
          <a:p>
            <a:pPr lvl="1"/>
            <a:r>
              <a:rPr lang="pt-BR" smtClean="0"/>
              <a:t>o conceito mamífero é mais genérico que o conceito ser humano.</a:t>
            </a:r>
          </a:p>
          <a:p>
            <a:pPr lvl="1"/>
            <a:r>
              <a:rPr lang="pt-BR" smtClean="0"/>
              <a:t>o conceito carro é mais específico que o conceito veículo.</a:t>
            </a:r>
          </a:p>
          <a:p>
            <a:r>
              <a:rPr lang="pt-BR" smtClean="0"/>
              <a:t>Chamado de:</a:t>
            </a:r>
          </a:p>
          <a:p>
            <a:pPr lvl="1"/>
            <a:r>
              <a:rPr lang="pt-BR" smtClean="0"/>
              <a:t>Associação de generalização ou associação de especialização, pois a generalização e a especialização são dois pontos de vista da mesma associação.</a:t>
            </a:r>
          </a:p>
          <a:p>
            <a:pPr lvl="1"/>
            <a:r>
              <a:rPr lang="pt-BR" smtClean="0"/>
              <a:t>Herança também é utilizado como sinônimo da associação de generalização. (implementação)</a:t>
            </a:r>
            <a:endParaRPr lang="pt-BR" dirty="0"/>
          </a:p>
        </p:txBody>
      </p:sp>
    </p:spTree>
    <p:extLst>
      <p:ext uri="{BB962C8B-B14F-4D97-AF65-F5344CB8AC3E}">
        <p14:creationId xmlns:p14="http://schemas.microsoft.com/office/powerpoint/2010/main" val="31155735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pt-BR" smtClean="0"/>
              <a:t>Generalização</a:t>
            </a:r>
            <a:endParaRPr lang="en-US" dirty="0"/>
          </a:p>
        </p:txBody>
      </p:sp>
      <p:sp>
        <p:nvSpPr>
          <p:cNvPr id="179203" name="Rectangle 3"/>
          <p:cNvSpPr>
            <a:spLocks noGrp="1" noChangeArrowheads="1"/>
          </p:cNvSpPr>
          <p:nvPr>
            <p:ph idx="1"/>
          </p:nvPr>
        </p:nvSpPr>
        <p:spPr/>
        <p:txBody>
          <a:bodyPr/>
          <a:lstStyle/>
          <a:p>
            <a:r>
              <a:rPr lang="pt-BR" dirty="0" smtClean="0"/>
              <a:t>É uma associação entre itens gerais (superclasses) e itens mais específicos (subclasses)</a:t>
            </a:r>
          </a:p>
          <a:p>
            <a:pPr lvl="1"/>
            <a:r>
              <a:rPr lang="pt-BR" dirty="0" smtClean="0"/>
              <a:t>Superclasse X Subclasse</a:t>
            </a:r>
          </a:p>
          <a:p>
            <a:pPr lvl="1"/>
            <a:r>
              <a:rPr lang="pt-BR" dirty="0" smtClean="0"/>
              <a:t>Supertipo X Subtipo</a:t>
            </a:r>
          </a:p>
          <a:p>
            <a:pPr lvl="1"/>
            <a:r>
              <a:rPr lang="pt-BR" dirty="0" smtClean="0"/>
              <a:t>Classe base X Classe derivada</a:t>
            </a:r>
          </a:p>
          <a:p>
            <a:pPr lvl="1"/>
            <a:r>
              <a:rPr lang="pt-BR" dirty="0" smtClean="0"/>
              <a:t>Classe de especializada X Classe de genérica</a:t>
            </a:r>
          </a:p>
          <a:p>
            <a:pPr lvl="1"/>
            <a:r>
              <a:rPr lang="pt-BR" dirty="0" smtClean="0"/>
              <a:t>Ancestral X Descendente (generalização em vários níveis)</a:t>
            </a:r>
            <a:endParaRPr lang="en-US" dirty="0"/>
          </a:p>
        </p:txBody>
      </p:sp>
      <p:sp>
        <p:nvSpPr>
          <p:cNvPr id="179206" name="Rectangle 6"/>
          <p:cNvSpPr>
            <a:spLocks noChangeArrowheads="1"/>
          </p:cNvSpPr>
          <p:nvPr/>
        </p:nvSpPr>
        <p:spPr bwMode="auto">
          <a:xfrm>
            <a:off x="2466200" y="4649497"/>
            <a:ext cx="1069975" cy="465138"/>
          </a:xfrm>
          <a:prstGeom prst="rect">
            <a:avLst/>
          </a:prstGeom>
          <a:noFill/>
          <a:ln w="9525">
            <a:solidFill>
              <a:schemeClr val="tx1"/>
            </a:solidFill>
            <a:miter lim="800000"/>
            <a:headEnd/>
            <a:tailEnd/>
          </a:ln>
          <a:effectLst/>
        </p:spPr>
        <p:txBody>
          <a:bodyPr wrap="none" anchor="ctr"/>
          <a:lstStyle/>
          <a:p>
            <a:endParaRPr lang="pt-BR" sz="1400">
              <a:latin typeface="+mn-lt"/>
            </a:endParaRPr>
          </a:p>
        </p:txBody>
      </p:sp>
      <p:sp>
        <p:nvSpPr>
          <p:cNvPr id="179207" name="Rectangle 7"/>
          <p:cNvSpPr>
            <a:spLocks noChangeArrowheads="1"/>
          </p:cNvSpPr>
          <p:nvPr/>
        </p:nvSpPr>
        <p:spPr bwMode="auto">
          <a:xfrm>
            <a:off x="1721662" y="5713122"/>
            <a:ext cx="1069975" cy="465138"/>
          </a:xfrm>
          <a:prstGeom prst="rect">
            <a:avLst/>
          </a:prstGeom>
          <a:noFill/>
          <a:ln w="9525">
            <a:solidFill>
              <a:schemeClr val="tx1"/>
            </a:solidFill>
            <a:miter lim="800000"/>
            <a:headEnd/>
            <a:tailEnd/>
          </a:ln>
          <a:effectLst/>
        </p:spPr>
        <p:txBody>
          <a:bodyPr wrap="none" anchor="ctr"/>
          <a:lstStyle/>
          <a:p>
            <a:endParaRPr lang="pt-BR" sz="1400">
              <a:latin typeface="+mn-lt"/>
            </a:endParaRPr>
          </a:p>
        </p:txBody>
      </p:sp>
      <p:sp>
        <p:nvSpPr>
          <p:cNvPr id="179208" name="Rectangle 8"/>
          <p:cNvSpPr>
            <a:spLocks noChangeArrowheads="1"/>
          </p:cNvSpPr>
          <p:nvPr/>
        </p:nvSpPr>
        <p:spPr bwMode="auto">
          <a:xfrm>
            <a:off x="3164700" y="5713122"/>
            <a:ext cx="1069975" cy="465138"/>
          </a:xfrm>
          <a:prstGeom prst="rect">
            <a:avLst/>
          </a:prstGeom>
          <a:noFill/>
          <a:ln w="9525">
            <a:solidFill>
              <a:schemeClr val="tx1"/>
            </a:solidFill>
            <a:miter lim="800000"/>
            <a:headEnd/>
            <a:tailEnd/>
          </a:ln>
          <a:effectLst/>
        </p:spPr>
        <p:txBody>
          <a:bodyPr wrap="none" anchor="ctr"/>
          <a:lstStyle/>
          <a:p>
            <a:endParaRPr lang="pt-BR" sz="1400">
              <a:latin typeface="+mn-lt"/>
            </a:endParaRPr>
          </a:p>
        </p:txBody>
      </p:sp>
      <p:sp>
        <p:nvSpPr>
          <p:cNvPr id="179209" name="Line 9"/>
          <p:cNvSpPr>
            <a:spLocks noChangeShapeType="1"/>
          </p:cNvSpPr>
          <p:nvPr/>
        </p:nvSpPr>
        <p:spPr bwMode="auto">
          <a:xfrm>
            <a:off x="2466200" y="5446422"/>
            <a:ext cx="1069975" cy="0"/>
          </a:xfrm>
          <a:prstGeom prst="line">
            <a:avLst/>
          </a:prstGeom>
          <a:noFill/>
          <a:ln w="9525">
            <a:solidFill>
              <a:schemeClr val="tx2"/>
            </a:solidFill>
            <a:round/>
            <a:headEnd/>
            <a:tailEnd/>
          </a:ln>
          <a:effectLst/>
        </p:spPr>
        <p:txBody>
          <a:bodyPr wrap="none" anchor="ctr"/>
          <a:lstStyle/>
          <a:p>
            <a:endParaRPr lang="pt-BR" sz="1400">
              <a:latin typeface="+mn-lt"/>
            </a:endParaRPr>
          </a:p>
        </p:txBody>
      </p:sp>
      <p:sp>
        <p:nvSpPr>
          <p:cNvPr id="179210" name="Line 10"/>
          <p:cNvSpPr>
            <a:spLocks noChangeShapeType="1"/>
          </p:cNvSpPr>
          <p:nvPr/>
        </p:nvSpPr>
        <p:spPr bwMode="auto">
          <a:xfrm>
            <a:off x="2466200" y="5446422"/>
            <a:ext cx="0" cy="266700"/>
          </a:xfrm>
          <a:prstGeom prst="line">
            <a:avLst/>
          </a:prstGeom>
          <a:noFill/>
          <a:ln w="9525">
            <a:solidFill>
              <a:schemeClr val="tx2"/>
            </a:solidFill>
            <a:round/>
            <a:headEnd/>
            <a:tailEnd/>
          </a:ln>
          <a:effectLst/>
        </p:spPr>
        <p:txBody>
          <a:bodyPr wrap="none" anchor="ctr"/>
          <a:lstStyle/>
          <a:p>
            <a:endParaRPr lang="pt-BR" sz="1400">
              <a:latin typeface="+mn-lt"/>
            </a:endParaRPr>
          </a:p>
        </p:txBody>
      </p:sp>
      <p:sp>
        <p:nvSpPr>
          <p:cNvPr id="179211" name="Line 11"/>
          <p:cNvSpPr>
            <a:spLocks noChangeShapeType="1"/>
          </p:cNvSpPr>
          <p:nvPr/>
        </p:nvSpPr>
        <p:spPr bwMode="auto">
          <a:xfrm>
            <a:off x="3536175" y="5446422"/>
            <a:ext cx="0" cy="266700"/>
          </a:xfrm>
          <a:prstGeom prst="line">
            <a:avLst/>
          </a:prstGeom>
          <a:noFill/>
          <a:ln w="9525">
            <a:solidFill>
              <a:schemeClr val="tx2"/>
            </a:solidFill>
            <a:round/>
            <a:headEnd/>
            <a:tailEnd/>
          </a:ln>
          <a:effectLst/>
        </p:spPr>
        <p:txBody>
          <a:bodyPr wrap="none" anchor="ctr"/>
          <a:lstStyle/>
          <a:p>
            <a:endParaRPr lang="pt-BR" sz="1400">
              <a:latin typeface="+mn-lt"/>
            </a:endParaRPr>
          </a:p>
        </p:txBody>
      </p:sp>
      <p:sp>
        <p:nvSpPr>
          <p:cNvPr id="179212" name="Text Box 12"/>
          <p:cNvSpPr txBox="1">
            <a:spLocks noChangeArrowheads="1"/>
          </p:cNvSpPr>
          <p:nvPr/>
        </p:nvSpPr>
        <p:spPr bwMode="auto">
          <a:xfrm>
            <a:off x="3629837" y="5127335"/>
            <a:ext cx="1305165" cy="523220"/>
          </a:xfrm>
          <a:prstGeom prst="rect">
            <a:avLst/>
          </a:prstGeom>
          <a:noFill/>
          <a:ln w="9525">
            <a:noFill/>
            <a:miter lim="800000"/>
            <a:headEnd/>
            <a:tailEnd/>
          </a:ln>
          <a:effectLst/>
        </p:spPr>
        <p:txBody>
          <a:bodyPr wrap="none">
            <a:spAutoFit/>
          </a:bodyPr>
          <a:lstStyle/>
          <a:p>
            <a:pPr eaLnBrk="0" hangingPunct="0"/>
            <a:r>
              <a:rPr lang="pt-BR" sz="1400" u="none" baseline="0">
                <a:latin typeface="+mn-lt"/>
              </a:rPr>
              <a:t>“é um”</a:t>
            </a:r>
          </a:p>
          <a:p>
            <a:pPr eaLnBrk="0" hangingPunct="0"/>
            <a:r>
              <a:rPr lang="pt-BR" sz="1400" u="none" baseline="0">
                <a:latin typeface="+mn-lt"/>
              </a:rPr>
              <a:t>“é um tipo de”</a:t>
            </a:r>
          </a:p>
        </p:txBody>
      </p:sp>
      <p:sp>
        <p:nvSpPr>
          <p:cNvPr id="179213" name="Text Box 13"/>
          <p:cNvSpPr txBox="1">
            <a:spLocks noChangeArrowheads="1"/>
          </p:cNvSpPr>
          <p:nvPr/>
        </p:nvSpPr>
        <p:spPr bwMode="auto">
          <a:xfrm>
            <a:off x="1488300" y="4741572"/>
            <a:ext cx="1046162" cy="304800"/>
          </a:xfrm>
          <a:prstGeom prst="rect">
            <a:avLst/>
          </a:prstGeom>
          <a:noFill/>
          <a:ln w="9525">
            <a:noFill/>
            <a:miter lim="800000"/>
            <a:headEnd/>
            <a:tailEnd/>
          </a:ln>
          <a:effectLst/>
        </p:spPr>
        <p:txBody>
          <a:bodyPr wrap="none">
            <a:spAutoFit/>
          </a:bodyPr>
          <a:lstStyle/>
          <a:p>
            <a:pPr eaLnBrk="0" hangingPunct="0"/>
            <a:r>
              <a:rPr lang="pt-BR" sz="1400" u="none" baseline="0" dirty="0">
                <a:latin typeface="+mn-lt"/>
              </a:rPr>
              <a:t>superclasse</a:t>
            </a:r>
          </a:p>
        </p:txBody>
      </p:sp>
      <p:sp>
        <p:nvSpPr>
          <p:cNvPr id="179214" name="Text Box 14"/>
          <p:cNvSpPr txBox="1">
            <a:spLocks noChangeArrowheads="1"/>
          </p:cNvSpPr>
          <p:nvPr/>
        </p:nvSpPr>
        <p:spPr bwMode="auto">
          <a:xfrm>
            <a:off x="883462" y="5870285"/>
            <a:ext cx="887413" cy="304800"/>
          </a:xfrm>
          <a:prstGeom prst="rect">
            <a:avLst/>
          </a:prstGeom>
          <a:noFill/>
          <a:ln w="9525">
            <a:noFill/>
            <a:miter lim="800000"/>
            <a:headEnd/>
            <a:tailEnd/>
          </a:ln>
          <a:effectLst/>
        </p:spPr>
        <p:txBody>
          <a:bodyPr wrap="none">
            <a:spAutoFit/>
          </a:bodyPr>
          <a:lstStyle/>
          <a:p>
            <a:pPr eaLnBrk="0" hangingPunct="0"/>
            <a:r>
              <a:rPr lang="pt-BR" sz="1400" u="none" baseline="0">
                <a:latin typeface="+mn-lt"/>
              </a:rPr>
              <a:t>subclasse</a:t>
            </a:r>
          </a:p>
        </p:txBody>
      </p:sp>
      <p:sp>
        <p:nvSpPr>
          <p:cNvPr id="179215" name="AutoShape 15"/>
          <p:cNvSpPr>
            <a:spLocks noChangeArrowheads="1"/>
          </p:cNvSpPr>
          <p:nvPr/>
        </p:nvSpPr>
        <p:spPr bwMode="auto">
          <a:xfrm>
            <a:off x="2885300" y="5114635"/>
            <a:ext cx="185737" cy="200025"/>
          </a:xfrm>
          <a:prstGeom prst="triangle">
            <a:avLst>
              <a:gd name="adj" fmla="val 50000"/>
            </a:avLst>
          </a:prstGeom>
          <a:noFill/>
          <a:ln w="9525">
            <a:solidFill>
              <a:schemeClr val="tx2"/>
            </a:solidFill>
            <a:miter lim="800000"/>
            <a:headEnd/>
            <a:tailEnd/>
          </a:ln>
          <a:effectLst/>
        </p:spPr>
        <p:txBody>
          <a:bodyPr wrap="none" anchor="ctr"/>
          <a:lstStyle/>
          <a:p>
            <a:endParaRPr lang="pt-BR" sz="1400">
              <a:latin typeface="+mn-lt"/>
            </a:endParaRPr>
          </a:p>
        </p:txBody>
      </p:sp>
      <p:sp>
        <p:nvSpPr>
          <p:cNvPr id="179216" name="Line 16"/>
          <p:cNvSpPr>
            <a:spLocks noChangeShapeType="1"/>
          </p:cNvSpPr>
          <p:nvPr/>
        </p:nvSpPr>
        <p:spPr bwMode="auto">
          <a:xfrm>
            <a:off x="2978962" y="5314660"/>
            <a:ext cx="0" cy="131762"/>
          </a:xfrm>
          <a:prstGeom prst="line">
            <a:avLst/>
          </a:prstGeom>
          <a:noFill/>
          <a:ln w="9525">
            <a:solidFill>
              <a:schemeClr val="tx2"/>
            </a:solidFill>
            <a:round/>
            <a:headEnd/>
            <a:tailEnd/>
          </a:ln>
          <a:effectLst/>
        </p:spPr>
        <p:txBody>
          <a:bodyPr/>
          <a:lstStyle/>
          <a:p>
            <a:endParaRPr lang="pt-BR" sz="1400">
              <a:latin typeface="+mn-lt"/>
            </a:endParaRPr>
          </a:p>
        </p:txBody>
      </p:sp>
      <p:sp>
        <p:nvSpPr>
          <p:cNvPr id="179227" name="Rectangle 27"/>
          <p:cNvSpPr>
            <a:spLocks noChangeArrowheads="1"/>
          </p:cNvSpPr>
          <p:nvPr/>
        </p:nvSpPr>
        <p:spPr bwMode="auto">
          <a:xfrm>
            <a:off x="6169837" y="4614572"/>
            <a:ext cx="1069975" cy="465138"/>
          </a:xfrm>
          <a:prstGeom prst="rect">
            <a:avLst/>
          </a:prstGeom>
          <a:noFill/>
          <a:ln w="9525">
            <a:solidFill>
              <a:schemeClr val="tx1"/>
            </a:solidFill>
            <a:miter lim="800000"/>
            <a:headEnd/>
            <a:tailEnd/>
          </a:ln>
          <a:effectLst/>
        </p:spPr>
        <p:txBody>
          <a:bodyPr wrap="none" anchor="ctr"/>
          <a:lstStyle/>
          <a:p>
            <a:pPr algn="ctr"/>
            <a:r>
              <a:rPr lang="pt-BR" sz="1400" b="0" u="none" baseline="0">
                <a:latin typeface="+mn-lt"/>
              </a:rPr>
              <a:t>Veículo</a:t>
            </a:r>
            <a:endParaRPr lang="en-US" sz="1400" b="0" u="none" baseline="0">
              <a:latin typeface="+mn-lt"/>
            </a:endParaRPr>
          </a:p>
        </p:txBody>
      </p:sp>
      <p:sp>
        <p:nvSpPr>
          <p:cNvPr id="179228" name="Rectangle 28"/>
          <p:cNvSpPr>
            <a:spLocks noChangeArrowheads="1"/>
          </p:cNvSpPr>
          <p:nvPr/>
        </p:nvSpPr>
        <p:spPr bwMode="auto">
          <a:xfrm>
            <a:off x="5425300" y="5678197"/>
            <a:ext cx="1069975" cy="465138"/>
          </a:xfrm>
          <a:prstGeom prst="rect">
            <a:avLst/>
          </a:prstGeom>
          <a:noFill/>
          <a:ln w="9525">
            <a:solidFill>
              <a:schemeClr val="tx1"/>
            </a:solidFill>
            <a:miter lim="800000"/>
            <a:headEnd/>
            <a:tailEnd/>
          </a:ln>
          <a:effectLst/>
        </p:spPr>
        <p:txBody>
          <a:bodyPr wrap="none" anchor="ctr"/>
          <a:lstStyle/>
          <a:p>
            <a:pPr algn="ctr"/>
            <a:r>
              <a:rPr lang="pt-BR" sz="1400" b="0" u="none" baseline="0">
                <a:latin typeface="+mn-lt"/>
              </a:rPr>
              <a:t>Terrestre</a:t>
            </a:r>
            <a:endParaRPr lang="en-US" sz="1400" b="0" u="none" baseline="0">
              <a:latin typeface="+mn-lt"/>
            </a:endParaRPr>
          </a:p>
        </p:txBody>
      </p:sp>
      <p:sp>
        <p:nvSpPr>
          <p:cNvPr id="179229" name="Rectangle 29"/>
          <p:cNvSpPr>
            <a:spLocks noChangeArrowheads="1"/>
          </p:cNvSpPr>
          <p:nvPr/>
        </p:nvSpPr>
        <p:spPr bwMode="auto">
          <a:xfrm>
            <a:off x="6868337" y="5678197"/>
            <a:ext cx="1069975" cy="465138"/>
          </a:xfrm>
          <a:prstGeom prst="rect">
            <a:avLst/>
          </a:prstGeom>
          <a:noFill/>
          <a:ln w="9525">
            <a:solidFill>
              <a:schemeClr val="tx1"/>
            </a:solidFill>
            <a:miter lim="800000"/>
            <a:headEnd/>
            <a:tailEnd/>
          </a:ln>
          <a:effectLst/>
        </p:spPr>
        <p:txBody>
          <a:bodyPr wrap="none" anchor="ctr"/>
          <a:lstStyle/>
          <a:p>
            <a:pPr algn="ctr"/>
            <a:r>
              <a:rPr lang="pt-BR" sz="1400" b="0" u="none" baseline="0">
                <a:latin typeface="+mn-lt"/>
              </a:rPr>
              <a:t>Aéreo</a:t>
            </a:r>
            <a:endParaRPr lang="en-US" sz="1400" b="0" u="none" baseline="0">
              <a:latin typeface="+mn-lt"/>
            </a:endParaRPr>
          </a:p>
        </p:txBody>
      </p:sp>
      <p:sp>
        <p:nvSpPr>
          <p:cNvPr id="179230" name="Line 30"/>
          <p:cNvSpPr>
            <a:spLocks noChangeShapeType="1"/>
          </p:cNvSpPr>
          <p:nvPr/>
        </p:nvSpPr>
        <p:spPr bwMode="auto">
          <a:xfrm>
            <a:off x="6169837" y="5411497"/>
            <a:ext cx="1069975" cy="0"/>
          </a:xfrm>
          <a:prstGeom prst="line">
            <a:avLst/>
          </a:prstGeom>
          <a:noFill/>
          <a:ln w="9525">
            <a:solidFill>
              <a:schemeClr val="tx2"/>
            </a:solidFill>
            <a:round/>
            <a:headEnd/>
            <a:tailEnd/>
          </a:ln>
          <a:effectLst/>
        </p:spPr>
        <p:txBody>
          <a:bodyPr wrap="none" anchor="ctr"/>
          <a:lstStyle/>
          <a:p>
            <a:endParaRPr lang="pt-BR" sz="1400">
              <a:latin typeface="+mn-lt"/>
            </a:endParaRPr>
          </a:p>
        </p:txBody>
      </p:sp>
      <p:sp>
        <p:nvSpPr>
          <p:cNvPr id="179231" name="Line 31"/>
          <p:cNvSpPr>
            <a:spLocks noChangeShapeType="1"/>
          </p:cNvSpPr>
          <p:nvPr/>
        </p:nvSpPr>
        <p:spPr bwMode="auto">
          <a:xfrm>
            <a:off x="6169837" y="5411497"/>
            <a:ext cx="0" cy="266700"/>
          </a:xfrm>
          <a:prstGeom prst="line">
            <a:avLst/>
          </a:prstGeom>
          <a:noFill/>
          <a:ln w="9525">
            <a:solidFill>
              <a:schemeClr val="tx2"/>
            </a:solidFill>
            <a:round/>
            <a:headEnd/>
            <a:tailEnd/>
          </a:ln>
          <a:effectLst/>
        </p:spPr>
        <p:txBody>
          <a:bodyPr wrap="none" anchor="ctr"/>
          <a:lstStyle/>
          <a:p>
            <a:endParaRPr lang="pt-BR" sz="1400">
              <a:latin typeface="+mn-lt"/>
            </a:endParaRPr>
          </a:p>
        </p:txBody>
      </p:sp>
      <p:sp>
        <p:nvSpPr>
          <p:cNvPr id="179232" name="Line 32"/>
          <p:cNvSpPr>
            <a:spLocks noChangeShapeType="1"/>
          </p:cNvSpPr>
          <p:nvPr/>
        </p:nvSpPr>
        <p:spPr bwMode="auto">
          <a:xfrm>
            <a:off x="7239812" y="5411497"/>
            <a:ext cx="0" cy="266700"/>
          </a:xfrm>
          <a:prstGeom prst="line">
            <a:avLst/>
          </a:prstGeom>
          <a:noFill/>
          <a:ln w="9525">
            <a:solidFill>
              <a:schemeClr val="tx2"/>
            </a:solidFill>
            <a:round/>
            <a:headEnd/>
            <a:tailEnd/>
          </a:ln>
          <a:effectLst/>
        </p:spPr>
        <p:txBody>
          <a:bodyPr wrap="none" anchor="ctr"/>
          <a:lstStyle/>
          <a:p>
            <a:endParaRPr lang="pt-BR" sz="1400">
              <a:latin typeface="+mn-lt"/>
            </a:endParaRPr>
          </a:p>
        </p:txBody>
      </p:sp>
      <p:sp>
        <p:nvSpPr>
          <p:cNvPr id="179236" name="AutoShape 36"/>
          <p:cNvSpPr>
            <a:spLocks noChangeArrowheads="1"/>
          </p:cNvSpPr>
          <p:nvPr/>
        </p:nvSpPr>
        <p:spPr bwMode="auto">
          <a:xfrm>
            <a:off x="6588937" y="5079710"/>
            <a:ext cx="185738" cy="200025"/>
          </a:xfrm>
          <a:prstGeom prst="triangle">
            <a:avLst>
              <a:gd name="adj" fmla="val 50000"/>
            </a:avLst>
          </a:prstGeom>
          <a:noFill/>
          <a:ln w="9525">
            <a:solidFill>
              <a:schemeClr val="tx2"/>
            </a:solidFill>
            <a:miter lim="800000"/>
            <a:headEnd/>
            <a:tailEnd/>
          </a:ln>
          <a:effectLst/>
        </p:spPr>
        <p:txBody>
          <a:bodyPr wrap="none" anchor="ctr"/>
          <a:lstStyle/>
          <a:p>
            <a:endParaRPr lang="pt-BR" sz="1400">
              <a:latin typeface="+mn-lt"/>
            </a:endParaRPr>
          </a:p>
        </p:txBody>
      </p:sp>
      <p:sp>
        <p:nvSpPr>
          <p:cNvPr id="179237" name="Line 37"/>
          <p:cNvSpPr>
            <a:spLocks noChangeShapeType="1"/>
          </p:cNvSpPr>
          <p:nvPr/>
        </p:nvSpPr>
        <p:spPr bwMode="auto">
          <a:xfrm>
            <a:off x="6682600" y="5279735"/>
            <a:ext cx="0" cy="131762"/>
          </a:xfrm>
          <a:prstGeom prst="line">
            <a:avLst/>
          </a:prstGeom>
          <a:noFill/>
          <a:ln w="9525">
            <a:solidFill>
              <a:schemeClr val="tx2"/>
            </a:solidFill>
            <a:round/>
            <a:headEnd/>
            <a:tailEnd/>
          </a:ln>
          <a:effectLst/>
        </p:spPr>
        <p:txBody>
          <a:bodyPr/>
          <a:lstStyle/>
          <a:p>
            <a:endParaRPr lang="pt-BR" sz="1400">
              <a:latin typeface="+mn-lt"/>
            </a:endParaRPr>
          </a:p>
        </p:txBody>
      </p:sp>
    </p:spTree>
    <p:extLst>
      <p:ext uri="{BB962C8B-B14F-4D97-AF65-F5344CB8AC3E}">
        <p14:creationId xmlns:p14="http://schemas.microsoft.com/office/powerpoint/2010/main" val="1896663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pt-BR" altLang="pt-BR" dirty="0" smtClean="0"/>
              <a:t>Características dos Modelos</a:t>
            </a:r>
          </a:p>
        </p:txBody>
      </p:sp>
      <p:sp>
        <p:nvSpPr>
          <p:cNvPr id="7171" name="Rectangle 1027"/>
          <p:cNvSpPr>
            <a:spLocks noGrp="1" noChangeArrowheads="1"/>
          </p:cNvSpPr>
          <p:nvPr>
            <p:ph idx="1"/>
          </p:nvPr>
        </p:nvSpPr>
        <p:spPr/>
        <p:txBody>
          <a:bodyPr/>
          <a:lstStyle/>
          <a:p>
            <a:pPr eaLnBrk="1" hangingPunct="1"/>
            <a:r>
              <a:rPr lang="pt-BR" altLang="pt-BR" dirty="0" smtClean="0"/>
              <a:t>Influenciam na forma de atacar um problema.</a:t>
            </a:r>
          </a:p>
          <a:p>
            <a:pPr eaLnBrk="1" hangingPunct="1"/>
            <a:r>
              <a:rPr lang="pt-BR" altLang="pt-BR" dirty="0" smtClean="0"/>
              <a:t>Devem ser expressos em diferentes níveis de detalhes.</a:t>
            </a:r>
          </a:p>
          <a:p>
            <a:pPr eaLnBrk="1" hangingPunct="1"/>
            <a:r>
              <a:rPr lang="pt-BR" altLang="pt-BR" dirty="0" smtClean="0"/>
              <a:t>Possuem conexão com a realidade.</a:t>
            </a:r>
          </a:p>
          <a:p>
            <a:pPr eaLnBrk="1" hangingPunct="1"/>
            <a:r>
              <a:rPr lang="pt-BR" altLang="pt-BR" dirty="0" smtClean="0"/>
              <a:t>Um único modelo não é suficiente.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p:txBody>
          <a:bodyPr/>
          <a:lstStyle/>
          <a:p>
            <a:r>
              <a:rPr lang="pt-BR" dirty="0" smtClean="0"/>
              <a:t>Herança</a:t>
            </a:r>
            <a:endParaRPr lang="en-US" dirty="0"/>
          </a:p>
        </p:txBody>
      </p:sp>
      <p:sp>
        <p:nvSpPr>
          <p:cNvPr id="868355" name="Rectangle 3"/>
          <p:cNvSpPr>
            <a:spLocks noGrp="1" noChangeArrowheads="1"/>
          </p:cNvSpPr>
          <p:nvPr>
            <p:ph idx="1"/>
          </p:nvPr>
        </p:nvSpPr>
        <p:spPr/>
        <p:txBody>
          <a:bodyPr>
            <a:normAutofit/>
          </a:bodyPr>
          <a:lstStyle/>
          <a:p>
            <a:r>
              <a:rPr lang="pt-BR" dirty="0"/>
              <a:t>Atributos e operações e associações são herdados pelas subclasses.</a:t>
            </a:r>
          </a:p>
        </p:txBody>
      </p:sp>
      <p:pic>
        <p:nvPicPr>
          <p:cNvPr id="152632"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968" y="3188653"/>
            <a:ext cx="454342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76424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p:txBody>
          <a:bodyPr/>
          <a:lstStyle/>
          <a:p>
            <a:r>
              <a:rPr lang="pt-BR" smtClean="0"/>
              <a:t>Hierarquias de generalização</a:t>
            </a:r>
            <a:endParaRPr lang="en-US"/>
          </a:p>
        </p:txBody>
      </p:sp>
      <p:sp>
        <p:nvSpPr>
          <p:cNvPr id="883715" name="Rectangle 3"/>
          <p:cNvSpPr>
            <a:spLocks noGrp="1" noChangeArrowheads="1"/>
          </p:cNvSpPr>
          <p:nvPr>
            <p:ph idx="1"/>
          </p:nvPr>
        </p:nvSpPr>
        <p:spPr/>
        <p:txBody>
          <a:bodyPr>
            <a:normAutofit/>
          </a:bodyPr>
          <a:lstStyle/>
          <a:p>
            <a:r>
              <a:rPr lang="pt-BR" dirty="0" smtClean="0"/>
              <a:t>A generalização pode ser aplicada em vários níveis (hierarquia de generalização).</a:t>
            </a:r>
          </a:p>
          <a:p>
            <a:pPr lvl="1"/>
            <a:r>
              <a:rPr lang="pt-BR" dirty="0" smtClean="0"/>
              <a:t>uma classe que herda propriedades de uma outra classe pode ela própria servir como superclasse. </a:t>
            </a:r>
          </a:p>
          <a:p>
            <a:r>
              <a:rPr lang="pt-BR" dirty="0" smtClean="0"/>
              <a:t>Características importantes:</a:t>
            </a:r>
          </a:p>
          <a:p>
            <a:pPr lvl="1"/>
            <a:r>
              <a:rPr lang="pt-BR" dirty="0" smtClean="0"/>
              <a:t>Transitividade: uma classe em uma hierarquia herda propriedades e relacionamentos de todos os seus ancestrais..</a:t>
            </a:r>
          </a:p>
          <a:p>
            <a:pPr lvl="1"/>
            <a:r>
              <a:rPr lang="pt-BR" dirty="0" smtClean="0"/>
              <a:t>Assimetria: dadas duas classes A e B, se A for uma generalização de B, então B não pode ser uma generalização de A. </a:t>
            </a:r>
          </a:p>
          <a:p>
            <a:pPr lvl="2"/>
            <a:r>
              <a:rPr lang="pt-BR" dirty="0" smtClean="0"/>
              <a:t>Ou seja, não pode haver ciclos em uma hierarquia de generalização.</a:t>
            </a:r>
            <a:endParaRPr lang="pt-BR" dirty="0"/>
          </a:p>
        </p:txBody>
      </p:sp>
    </p:spTree>
    <p:extLst>
      <p:ext uri="{BB962C8B-B14F-4D97-AF65-F5344CB8AC3E}">
        <p14:creationId xmlns:p14="http://schemas.microsoft.com/office/powerpoint/2010/main" val="38507714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p:txBody>
          <a:bodyPr/>
          <a:lstStyle/>
          <a:p>
            <a:r>
              <a:rPr lang="pt-BR"/>
              <a:t>Hierarquias de generalização</a:t>
            </a:r>
            <a:endParaRPr lang="en-US"/>
          </a:p>
        </p:txBody>
      </p:sp>
      <p:graphicFrame>
        <p:nvGraphicFramePr>
          <p:cNvPr id="887813" name="Object 5"/>
          <p:cNvGraphicFramePr>
            <a:graphicFrameLocks noGrp="1" noChangeAspect="1"/>
          </p:cNvGraphicFramePr>
          <p:nvPr>
            <p:ph idx="1"/>
            <p:extLst>
              <p:ext uri="{D42A27DB-BD31-4B8C-83A1-F6EECF244321}">
                <p14:modId xmlns:p14="http://schemas.microsoft.com/office/powerpoint/2010/main" val="4251756726"/>
              </p:ext>
            </p:extLst>
          </p:nvPr>
        </p:nvGraphicFramePr>
        <p:xfrm>
          <a:off x="2253438" y="1785032"/>
          <a:ext cx="4823532" cy="4086054"/>
        </p:xfrm>
        <a:graphic>
          <a:graphicData uri="http://schemas.openxmlformats.org/presentationml/2006/ole">
            <mc:AlternateContent xmlns:mc="http://schemas.openxmlformats.org/markup-compatibility/2006">
              <mc:Choice xmlns:v="urn:schemas-microsoft-com:vml" Requires="v">
                <p:oleObj spid="_x0000_s96314" name="Visio" r:id="rId4" imgW="2264569" imgH="1918335" progId="Visio.Drawing.11">
                  <p:embed/>
                </p:oleObj>
              </mc:Choice>
              <mc:Fallback>
                <p:oleObj name="Visio" r:id="rId4" imgW="2264569" imgH="191833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3438" y="1785032"/>
                        <a:ext cx="4823532" cy="4086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219636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p:txBody>
          <a:bodyPr/>
          <a:lstStyle/>
          <a:p>
            <a:r>
              <a:rPr lang="pt-BR" smtClean="0"/>
              <a:t>Herança múltipla </a:t>
            </a:r>
            <a:endParaRPr lang="en-US"/>
          </a:p>
        </p:txBody>
      </p:sp>
      <p:sp>
        <p:nvSpPr>
          <p:cNvPr id="885763" name="Rectangle 3"/>
          <p:cNvSpPr>
            <a:spLocks noGrp="1" noChangeArrowheads="1"/>
          </p:cNvSpPr>
          <p:nvPr>
            <p:ph idx="1"/>
          </p:nvPr>
        </p:nvSpPr>
        <p:spPr/>
        <p:txBody>
          <a:bodyPr/>
          <a:lstStyle/>
          <a:p>
            <a:r>
              <a:rPr lang="pt-BR" dirty="0" smtClean="0"/>
              <a:t>Herança múltipla: Uma classe pode ter mais de uma superclasse.</a:t>
            </a:r>
          </a:p>
          <a:p>
            <a:pPr lvl="1"/>
            <a:r>
              <a:rPr lang="pt-BR" dirty="0" smtClean="0"/>
              <a:t>Tal classe herda de todas a suas superclasses.</a:t>
            </a:r>
          </a:p>
          <a:p>
            <a:r>
              <a:rPr lang="pt-BR" dirty="0" smtClean="0"/>
              <a:t>O uso de herança múltipla deve ser evitado.</a:t>
            </a:r>
          </a:p>
          <a:p>
            <a:pPr lvl="1"/>
            <a:r>
              <a:rPr lang="pt-BR" dirty="0" smtClean="0"/>
              <a:t>Esse tipo de herança é difícil de entender.</a:t>
            </a:r>
          </a:p>
          <a:p>
            <a:pPr lvl="1"/>
            <a:r>
              <a:rPr lang="pt-BR" dirty="0" smtClean="0"/>
              <a:t>Algumas LPs não dão suporte à implementação desse tipo de herança (Java e </a:t>
            </a:r>
            <a:r>
              <a:rPr lang="pt-BR" dirty="0" err="1" smtClean="0"/>
              <a:t>Smalltalk</a:t>
            </a:r>
            <a:r>
              <a:rPr lang="pt-BR" dirty="0" smtClean="0"/>
              <a:t>). </a:t>
            </a:r>
            <a:endParaRPr lang="pt-BR" dirty="0"/>
          </a:p>
        </p:txBody>
      </p:sp>
    </p:spTree>
    <p:extLst>
      <p:ext uri="{BB962C8B-B14F-4D97-AF65-F5344CB8AC3E}">
        <p14:creationId xmlns:p14="http://schemas.microsoft.com/office/powerpoint/2010/main" val="830181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pt-BR"/>
              <a:t>Exemplo (Herança múltipla)</a:t>
            </a:r>
            <a:endParaRPr lang="en-US"/>
          </a:p>
        </p:txBody>
      </p:sp>
      <p:graphicFrame>
        <p:nvGraphicFramePr>
          <p:cNvPr id="889860" name="Object 4"/>
          <p:cNvGraphicFramePr>
            <a:graphicFrameLocks noGrp="1" noChangeAspect="1"/>
          </p:cNvGraphicFramePr>
          <p:nvPr>
            <p:ph idx="1"/>
            <p:extLst>
              <p:ext uri="{D42A27DB-BD31-4B8C-83A1-F6EECF244321}">
                <p14:modId xmlns:p14="http://schemas.microsoft.com/office/powerpoint/2010/main" val="3676046291"/>
              </p:ext>
            </p:extLst>
          </p:nvPr>
        </p:nvGraphicFramePr>
        <p:xfrm>
          <a:off x="2794326" y="2455491"/>
          <a:ext cx="3983448" cy="2115178"/>
        </p:xfrm>
        <a:graphic>
          <a:graphicData uri="http://schemas.openxmlformats.org/presentationml/2006/ole">
            <mc:AlternateContent xmlns:mc="http://schemas.openxmlformats.org/markup-compatibility/2006">
              <mc:Choice xmlns:v="urn:schemas-microsoft-com:vml" Requires="v">
                <p:oleObj spid="_x0000_s97338" name="Visio" r:id="rId4" imgW="1440894" imgH="765572" progId="Visio.Drawing.11">
                  <p:embed/>
                </p:oleObj>
              </mc:Choice>
              <mc:Fallback>
                <p:oleObj name="Visio" r:id="rId4" imgW="1440894" imgH="76557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4326" y="2455491"/>
                        <a:ext cx="3983448" cy="2115178"/>
                      </a:xfrm>
                      <a:prstGeom prst="rect">
                        <a:avLst/>
                      </a:prstGeom>
                      <a:noFill/>
                      <a:ln>
                        <a:noFill/>
                      </a:ln>
                      <a:effectLst/>
                      <a:extLst/>
                    </p:spPr>
                  </p:pic>
                </p:oleObj>
              </mc:Fallback>
            </mc:AlternateContent>
          </a:graphicData>
        </a:graphic>
      </p:graphicFrame>
      <p:sp>
        <p:nvSpPr>
          <p:cNvPr id="2" name="CaixaDeTexto 1"/>
          <p:cNvSpPr txBox="1"/>
          <p:nvPr/>
        </p:nvSpPr>
        <p:spPr>
          <a:xfrm>
            <a:off x="241382" y="5698704"/>
            <a:ext cx="8704497" cy="923330"/>
          </a:xfrm>
          <a:prstGeom prst="rect">
            <a:avLst/>
          </a:prstGeom>
          <a:noFill/>
        </p:spPr>
        <p:txBody>
          <a:bodyPr wrap="square" rtlCol="0">
            <a:spAutoFit/>
          </a:bodyPr>
          <a:lstStyle/>
          <a:p>
            <a:r>
              <a:rPr lang="pt-BR" sz="1800" dirty="0" smtClean="0"/>
              <a:t>Nota</a:t>
            </a:r>
            <a:r>
              <a:rPr lang="pt-BR" sz="1800" b="0" dirty="0" smtClean="0"/>
              <a:t>: Embora a herança múltipla seja uma possibilidade, não se recomenda o seu uso devido a problemas conceituais, principalmente quando as superclasses possuem uma mesma classe base. </a:t>
            </a:r>
            <a:endParaRPr lang="pt-BR" sz="1800" b="0" dirty="0"/>
          </a:p>
        </p:txBody>
      </p:sp>
    </p:spTree>
    <p:extLst>
      <p:ext uri="{BB962C8B-B14F-4D97-AF65-F5344CB8AC3E}">
        <p14:creationId xmlns:p14="http://schemas.microsoft.com/office/powerpoint/2010/main" val="2123632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p:txBody>
          <a:bodyPr/>
          <a:lstStyle/>
          <a:p>
            <a:r>
              <a:rPr lang="pt-BR" smtClean="0"/>
              <a:t>Classes Abstratas</a:t>
            </a:r>
            <a:endParaRPr lang="en-US" dirty="0"/>
          </a:p>
        </p:txBody>
      </p:sp>
      <p:sp>
        <p:nvSpPr>
          <p:cNvPr id="872451" name="Rectangle 3"/>
          <p:cNvSpPr>
            <a:spLocks noGrp="1" noChangeArrowheads="1"/>
          </p:cNvSpPr>
          <p:nvPr>
            <p:ph idx="1"/>
          </p:nvPr>
        </p:nvSpPr>
        <p:spPr/>
        <p:txBody>
          <a:bodyPr/>
          <a:lstStyle/>
          <a:p>
            <a:r>
              <a:rPr lang="pt-BR" smtClean="0"/>
              <a:t>Usualmente, a existência de uma classe se justifica pelo fato de haver a possibilidade de gerar instâncias (classes concretas).</a:t>
            </a:r>
          </a:p>
          <a:p>
            <a:r>
              <a:rPr lang="pt-BR" smtClean="0"/>
              <a:t>No entanto, podem existir classes que não geram instâncias diretas: classes abstratas.</a:t>
            </a:r>
            <a:endParaRPr lang="pt-BR" dirty="0"/>
          </a:p>
        </p:txBody>
      </p:sp>
    </p:spTree>
    <p:extLst>
      <p:ext uri="{BB962C8B-B14F-4D97-AF65-F5344CB8AC3E}">
        <p14:creationId xmlns:p14="http://schemas.microsoft.com/office/powerpoint/2010/main" val="35041648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300766" y="168713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p:cNvSpPr/>
          <p:nvPr/>
        </p:nvSpPr>
        <p:spPr>
          <a:xfrm>
            <a:off x="3116688" y="275607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riângulo isósceles 5"/>
          <p:cNvSpPr/>
          <p:nvPr/>
        </p:nvSpPr>
        <p:spPr>
          <a:xfrm>
            <a:off x="4700789" y="2691682"/>
            <a:ext cx="1060704" cy="104318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246262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upo 20"/>
          <p:cNvGrpSpPr/>
          <p:nvPr/>
        </p:nvGrpSpPr>
        <p:grpSpPr>
          <a:xfrm>
            <a:off x="862884" y="1275009"/>
            <a:ext cx="6310648" cy="3400022"/>
            <a:chOff x="862884" y="1275009"/>
            <a:chExt cx="6310648" cy="3400022"/>
          </a:xfrm>
        </p:grpSpPr>
        <p:sp>
          <p:nvSpPr>
            <p:cNvPr id="2" name="Retângulo 1"/>
            <p:cNvSpPr/>
            <p:nvPr/>
          </p:nvSpPr>
          <p:spPr>
            <a:xfrm>
              <a:off x="862884" y="3760631"/>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Quadrado</a:t>
              </a:r>
              <a:endParaRPr lang="pt-BR" dirty="0"/>
            </a:p>
          </p:txBody>
        </p:sp>
        <p:sp>
          <p:nvSpPr>
            <p:cNvPr id="3" name="Retângulo 2"/>
            <p:cNvSpPr/>
            <p:nvPr/>
          </p:nvSpPr>
          <p:spPr>
            <a:xfrm>
              <a:off x="3103808" y="3760631"/>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Círculo</a:t>
              </a:r>
              <a:endParaRPr lang="pt-BR" dirty="0"/>
            </a:p>
          </p:txBody>
        </p:sp>
        <p:sp>
          <p:nvSpPr>
            <p:cNvPr id="4" name="Retângulo 3"/>
            <p:cNvSpPr/>
            <p:nvPr/>
          </p:nvSpPr>
          <p:spPr>
            <a:xfrm>
              <a:off x="5344732" y="3760631"/>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Triângulo</a:t>
              </a:r>
              <a:endParaRPr lang="pt-BR" dirty="0"/>
            </a:p>
          </p:txBody>
        </p:sp>
        <p:sp>
          <p:nvSpPr>
            <p:cNvPr id="5" name="Retângulo 4"/>
            <p:cNvSpPr/>
            <p:nvPr/>
          </p:nvSpPr>
          <p:spPr>
            <a:xfrm>
              <a:off x="2788365" y="1275009"/>
              <a:ext cx="244698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&lt;&lt;abstract&gt;&gt;</a:t>
              </a:r>
            </a:p>
            <a:p>
              <a:pPr algn="ctr"/>
              <a:r>
                <a:rPr lang="pt-BR" dirty="0" smtClean="0"/>
                <a:t>Forma</a:t>
              </a:r>
              <a:endParaRPr lang="pt-BR" dirty="0"/>
            </a:p>
          </p:txBody>
        </p:sp>
        <p:cxnSp>
          <p:nvCxnSpPr>
            <p:cNvPr id="7" name="Conector angulado 6"/>
            <p:cNvCxnSpPr>
              <a:stCxn id="2" idx="0"/>
              <a:endCxn id="5" idx="2"/>
            </p:cNvCxnSpPr>
            <p:nvPr/>
          </p:nvCxnSpPr>
          <p:spPr>
            <a:xfrm rot="5400000" flipH="1" flipV="1">
              <a:off x="2108960" y="1857733"/>
              <a:ext cx="1571222" cy="22345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 name="Conector angulado 7"/>
            <p:cNvCxnSpPr>
              <a:stCxn id="3" idx="0"/>
              <a:endCxn id="5" idx="2"/>
            </p:cNvCxnSpPr>
            <p:nvPr/>
          </p:nvCxnSpPr>
          <p:spPr>
            <a:xfrm rot="16200000" flipV="1">
              <a:off x="3229422" y="2971845"/>
              <a:ext cx="1571222" cy="63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Conector angulado 10"/>
            <p:cNvCxnSpPr>
              <a:stCxn id="4" idx="0"/>
              <a:endCxn id="5" idx="2"/>
            </p:cNvCxnSpPr>
            <p:nvPr/>
          </p:nvCxnSpPr>
          <p:spPr>
            <a:xfrm rot="16200000" flipV="1">
              <a:off x="4349884" y="1851383"/>
              <a:ext cx="1571222" cy="224727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 name="Triângulo isósceles 13"/>
            <p:cNvSpPr/>
            <p:nvPr/>
          </p:nvSpPr>
          <p:spPr>
            <a:xfrm>
              <a:off x="3829236" y="2183060"/>
              <a:ext cx="365244" cy="3863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8193260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p:txBody>
          <a:bodyPr/>
          <a:lstStyle/>
          <a:p>
            <a:r>
              <a:rPr lang="pt-BR" smtClean="0"/>
              <a:t>Classes Abstratas</a:t>
            </a:r>
            <a:endParaRPr lang="en-US" dirty="0"/>
          </a:p>
        </p:txBody>
      </p:sp>
      <p:sp>
        <p:nvSpPr>
          <p:cNvPr id="872451" name="Rectangle 3"/>
          <p:cNvSpPr>
            <a:spLocks noGrp="1" noChangeArrowheads="1"/>
          </p:cNvSpPr>
          <p:nvPr>
            <p:ph idx="1"/>
          </p:nvPr>
        </p:nvSpPr>
        <p:spPr/>
        <p:txBody>
          <a:bodyPr/>
          <a:lstStyle/>
          <a:p>
            <a:r>
              <a:rPr lang="pt-BR" smtClean="0"/>
              <a:t>Utilizadas para organizar e simplificar uma hierarquia de generalização.</a:t>
            </a:r>
          </a:p>
          <a:p>
            <a:pPr lvl="1"/>
            <a:r>
              <a:rPr lang="pt-BR" smtClean="0"/>
              <a:t>Propriedades comuns a diversas classes podem ser organizadas e definidas em uma classe abstrata a partir da qual as primeiras herdam.</a:t>
            </a:r>
          </a:p>
          <a:p>
            <a:pPr lvl="1"/>
            <a:endParaRPr lang="pt-BR" smtClean="0"/>
          </a:p>
          <a:p>
            <a:r>
              <a:rPr lang="pt-BR" smtClean="0"/>
              <a:t>Subclasses de uma classe abstrata também podem ser abstratas, mas a hierarquia deve terminar em uma ou mais classes concretas. </a:t>
            </a:r>
            <a:endParaRPr lang="pt-BR" dirty="0"/>
          </a:p>
        </p:txBody>
      </p:sp>
    </p:spTree>
    <p:extLst>
      <p:ext uri="{BB962C8B-B14F-4D97-AF65-F5344CB8AC3E}">
        <p14:creationId xmlns:p14="http://schemas.microsoft.com/office/powerpoint/2010/main" val="19384200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pt-BR" smtClean="0"/>
              <a:t>Notação para classes abstratas</a:t>
            </a:r>
            <a:endParaRPr lang="en-US"/>
          </a:p>
        </p:txBody>
      </p:sp>
      <p:sp>
        <p:nvSpPr>
          <p:cNvPr id="4" name="Espaço Reservado para Conteúdo 3"/>
          <p:cNvSpPr>
            <a:spLocks noGrp="1"/>
          </p:cNvSpPr>
          <p:nvPr>
            <p:ph idx="1"/>
          </p:nvPr>
        </p:nvSpPr>
        <p:spPr/>
        <p:txBody>
          <a:bodyPr/>
          <a:lstStyle/>
          <a:p>
            <a:r>
              <a:rPr lang="pt-BR" dirty="0" smtClean="0"/>
              <a:t>Na UML, uma classe abstrata é representada com o seu nome em itálico. </a:t>
            </a:r>
          </a:p>
          <a:p>
            <a:endParaRPr lang="pt-BR" dirty="0"/>
          </a:p>
        </p:txBody>
      </p:sp>
      <p:sp>
        <p:nvSpPr>
          <p:cNvPr id="978953" name="Rectangle 9"/>
          <p:cNvSpPr>
            <a:spLocks noChangeArrowheads="1"/>
          </p:cNvSpPr>
          <p:nvPr/>
        </p:nvSpPr>
        <p:spPr bwMode="auto">
          <a:xfrm>
            <a:off x="914400" y="1600200"/>
            <a:ext cx="7772400" cy="892175"/>
          </a:xfrm>
          <a:prstGeom prst="rect">
            <a:avLst/>
          </a:prstGeom>
          <a:noFill/>
          <a:ln w="9525">
            <a:noFill/>
            <a:miter lim="800000"/>
            <a:headEnd/>
            <a:tailEnd/>
          </a:ln>
          <a:effectLst/>
        </p:spPr>
        <p:txBody>
          <a:bodyPr/>
          <a:lstStyle/>
          <a:p>
            <a:pPr marL="342900" indent="-342900">
              <a:lnSpc>
                <a:spcPct val="80000"/>
              </a:lnSpc>
              <a:spcBef>
                <a:spcPct val="20000"/>
              </a:spcBef>
              <a:buClr>
                <a:schemeClr val="folHlink"/>
              </a:buClr>
              <a:buSzPct val="90000"/>
              <a:buFont typeface="Wingdings" pitchFamily="2" charset="2"/>
              <a:buChar char="n"/>
            </a:pPr>
            <a:endParaRPr lang="pt-BR" sz="2800" dirty="0"/>
          </a:p>
        </p:txBody>
      </p:sp>
      <p:graphicFrame>
        <p:nvGraphicFramePr>
          <p:cNvPr id="5" name="Objeto 4"/>
          <p:cNvGraphicFramePr>
            <a:graphicFrameLocks noGrp="1" noChangeAspect="1"/>
          </p:cNvGraphicFramePr>
          <p:nvPr>
            <p:extLst>
              <p:ext uri="{D42A27DB-BD31-4B8C-83A1-F6EECF244321}">
                <p14:modId xmlns:p14="http://schemas.microsoft.com/office/powerpoint/2010/main" val="1516984843"/>
              </p:ext>
            </p:extLst>
          </p:nvPr>
        </p:nvGraphicFramePr>
        <p:xfrm>
          <a:off x="2138363" y="3113088"/>
          <a:ext cx="5100637" cy="2586037"/>
        </p:xfrm>
        <a:graphic>
          <a:graphicData uri="http://schemas.openxmlformats.org/presentationml/2006/ole">
            <mc:AlternateContent xmlns:mc="http://schemas.openxmlformats.org/markup-compatibility/2006">
              <mc:Choice xmlns:v="urn:schemas-microsoft-com:vml" Requires="v">
                <p:oleObj spid="_x0000_s95292" name="Visio" r:id="rId4" imgW="1696641" imgH="860822" progId="Visio.Drawing.11">
                  <p:embed/>
                </p:oleObj>
              </mc:Choice>
              <mc:Fallback>
                <p:oleObj name="Visio" r:id="rId4" imgW="1696641" imgH="860822" progId="Visio.Drawing.11">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363" y="3113088"/>
                        <a:ext cx="510063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8275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pt-BR" altLang="pt-BR" dirty="0" smtClean="0"/>
              <a:t>Princípios Básicos </a:t>
            </a:r>
            <a:br>
              <a:rPr lang="pt-BR" altLang="pt-BR" dirty="0" smtClean="0"/>
            </a:br>
            <a:r>
              <a:rPr lang="pt-BR" altLang="pt-BR" dirty="0" smtClean="0"/>
              <a:t>da Orientação a Objetos</a:t>
            </a:r>
          </a:p>
        </p:txBody>
      </p:sp>
      <p:grpSp>
        <p:nvGrpSpPr>
          <p:cNvPr id="8195" name="Group 43"/>
          <p:cNvGrpSpPr>
            <a:grpSpLocks/>
          </p:cNvGrpSpPr>
          <p:nvPr/>
        </p:nvGrpSpPr>
        <p:grpSpPr bwMode="auto">
          <a:xfrm>
            <a:off x="1292225" y="3398838"/>
            <a:ext cx="1552575" cy="2949575"/>
            <a:chOff x="814" y="1788"/>
            <a:chExt cx="978" cy="1858"/>
          </a:xfrm>
        </p:grpSpPr>
        <p:sp>
          <p:nvSpPr>
            <p:cNvPr id="8216" name="Rectangle 10"/>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8217" name="Freeform 14"/>
            <p:cNvSpPr>
              <a:spLocks/>
            </p:cNvSpPr>
            <p:nvPr/>
          </p:nvSpPr>
          <p:spPr bwMode="auto">
            <a:xfrm>
              <a:off x="1678" y="1789"/>
              <a:ext cx="114" cy="1856"/>
            </a:xfrm>
            <a:custGeom>
              <a:avLst/>
              <a:gdLst>
                <a:gd name="T0" fmla="*/ 241 w 54"/>
                <a:gd name="T1" fmla="*/ 0 h 1863"/>
                <a:gd name="T2" fmla="*/ 4 w 54"/>
                <a:gd name="T3" fmla="*/ 133 h 1863"/>
                <a:gd name="T4" fmla="*/ 0 w 54"/>
                <a:gd name="T5" fmla="*/ 1849 h 1863"/>
                <a:gd name="T6" fmla="*/ 241 w 54"/>
                <a:gd name="T7" fmla="*/ 1698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8218" name="Freeform 13"/>
            <p:cNvSpPr>
              <a:spLocks/>
            </p:cNvSpPr>
            <p:nvPr/>
          </p:nvSpPr>
          <p:spPr bwMode="auto">
            <a:xfrm>
              <a:off x="814" y="1788"/>
              <a:ext cx="978" cy="132"/>
            </a:xfrm>
            <a:custGeom>
              <a:avLst/>
              <a:gdLst>
                <a:gd name="T0" fmla="*/ 0 w 977"/>
                <a:gd name="T1" fmla="*/ 131 h 132"/>
                <a:gd name="T2" fmla="*/ 186 w 977"/>
                <a:gd name="T3" fmla="*/ 2 h 132"/>
                <a:gd name="T4" fmla="*/ 979 w 977"/>
                <a:gd name="T5" fmla="*/ 0 h 132"/>
                <a:gd name="T6" fmla="*/ 866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sp>
        <p:nvSpPr>
          <p:cNvPr id="8196" name="Text Box 21"/>
          <p:cNvSpPr txBox="1">
            <a:spLocks noChangeArrowheads="1"/>
          </p:cNvSpPr>
          <p:nvPr/>
        </p:nvSpPr>
        <p:spPr bwMode="auto">
          <a:xfrm rot="-5400000">
            <a:off x="586582" y="4714081"/>
            <a:ext cx="274320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50000"/>
              </a:spcBef>
              <a:buFontTx/>
              <a:buNone/>
            </a:pPr>
            <a:r>
              <a:rPr lang="pt-BR" altLang="pt-BR" sz="2800">
                <a:latin typeface="Arial Narrow" pitchFamily="34" charset="0"/>
              </a:rPr>
              <a:t>Abstração	</a:t>
            </a:r>
          </a:p>
        </p:txBody>
      </p:sp>
      <p:grpSp>
        <p:nvGrpSpPr>
          <p:cNvPr id="8197" name="Group 44"/>
          <p:cNvGrpSpPr>
            <a:grpSpLocks/>
          </p:cNvGrpSpPr>
          <p:nvPr/>
        </p:nvGrpSpPr>
        <p:grpSpPr bwMode="auto">
          <a:xfrm>
            <a:off x="6230938" y="3398838"/>
            <a:ext cx="1554162" cy="2949575"/>
            <a:chOff x="3925" y="1788"/>
            <a:chExt cx="979" cy="1858"/>
          </a:xfrm>
        </p:grpSpPr>
        <p:sp>
          <p:nvSpPr>
            <p:cNvPr id="8213" name="Rectangle 35"/>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8214" name="Freeform 36"/>
            <p:cNvSpPr>
              <a:spLocks/>
            </p:cNvSpPr>
            <p:nvPr/>
          </p:nvSpPr>
          <p:spPr bwMode="auto">
            <a:xfrm flipH="1">
              <a:off x="3925" y="1788"/>
              <a:ext cx="979" cy="132"/>
            </a:xfrm>
            <a:custGeom>
              <a:avLst/>
              <a:gdLst>
                <a:gd name="T0" fmla="*/ 0 w 977"/>
                <a:gd name="T1" fmla="*/ 131 h 132"/>
                <a:gd name="T2" fmla="*/ 186 w 977"/>
                <a:gd name="T3" fmla="*/ 2 h 132"/>
                <a:gd name="T4" fmla="*/ 981 w 977"/>
                <a:gd name="T5" fmla="*/ 0 h 132"/>
                <a:gd name="T6" fmla="*/ 868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8215" name="Freeform 37"/>
            <p:cNvSpPr>
              <a:spLocks/>
            </p:cNvSpPr>
            <p:nvPr/>
          </p:nvSpPr>
          <p:spPr bwMode="auto">
            <a:xfrm flipH="1">
              <a:off x="3926" y="1788"/>
              <a:ext cx="114" cy="1857"/>
            </a:xfrm>
            <a:custGeom>
              <a:avLst/>
              <a:gdLst>
                <a:gd name="T0" fmla="*/ 241 w 54"/>
                <a:gd name="T1" fmla="*/ 0 h 1863"/>
                <a:gd name="T2" fmla="*/ 4 w 54"/>
                <a:gd name="T3" fmla="*/ 135 h 1863"/>
                <a:gd name="T4" fmla="*/ 0 w 54"/>
                <a:gd name="T5" fmla="*/ 1851 h 1863"/>
                <a:gd name="T6" fmla="*/ 241 w 54"/>
                <a:gd name="T7" fmla="*/ 1699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sp>
        <p:nvSpPr>
          <p:cNvPr id="8198" name="Text Box 23"/>
          <p:cNvSpPr txBox="1">
            <a:spLocks noChangeArrowheads="1"/>
          </p:cNvSpPr>
          <p:nvPr/>
        </p:nvSpPr>
        <p:spPr bwMode="auto">
          <a:xfrm rot="-5400000">
            <a:off x="5722144" y="4709319"/>
            <a:ext cx="273367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50000"/>
              </a:spcBef>
              <a:buFontTx/>
              <a:buNone/>
            </a:pPr>
            <a:r>
              <a:rPr lang="pt-BR" altLang="pt-BR" sz="2800">
                <a:latin typeface="Arial Narrow" pitchFamily="34" charset="0"/>
              </a:rPr>
              <a:t>Hierarquia</a:t>
            </a:r>
          </a:p>
        </p:txBody>
      </p:sp>
      <p:grpSp>
        <p:nvGrpSpPr>
          <p:cNvPr id="8199" name="Group 80"/>
          <p:cNvGrpSpPr>
            <a:grpSpLocks/>
          </p:cNvGrpSpPr>
          <p:nvPr/>
        </p:nvGrpSpPr>
        <p:grpSpPr bwMode="auto">
          <a:xfrm>
            <a:off x="1277938" y="1893888"/>
            <a:ext cx="6513512" cy="1330325"/>
            <a:chOff x="805" y="840"/>
            <a:chExt cx="4103" cy="838"/>
          </a:xfrm>
        </p:grpSpPr>
        <p:sp>
          <p:nvSpPr>
            <p:cNvPr id="8211" name="Rectangle 25"/>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8212" name="Freeform 26"/>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sp>
        <p:nvSpPr>
          <p:cNvPr id="8200" name="Text Box 28"/>
          <p:cNvSpPr txBox="1">
            <a:spLocks noChangeArrowheads="1"/>
          </p:cNvSpPr>
          <p:nvPr/>
        </p:nvSpPr>
        <p:spPr bwMode="auto">
          <a:xfrm>
            <a:off x="1295400" y="2427288"/>
            <a:ext cx="647382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50000"/>
              </a:spcBef>
              <a:buFontTx/>
              <a:buNone/>
            </a:pPr>
            <a:r>
              <a:rPr lang="pt-BR" altLang="pt-BR" sz="2800">
                <a:latin typeface="Arial Narrow" pitchFamily="34" charset="0"/>
              </a:rPr>
              <a:t>Orientação a Objetos</a:t>
            </a:r>
          </a:p>
        </p:txBody>
      </p:sp>
      <p:grpSp>
        <p:nvGrpSpPr>
          <p:cNvPr id="8201" name="Group 53"/>
          <p:cNvGrpSpPr>
            <a:grpSpLocks/>
          </p:cNvGrpSpPr>
          <p:nvPr/>
        </p:nvGrpSpPr>
        <p:grpSpPr bwMode="auto">
          <a:xfrm>
            <a:off x="3014663" y="3405188"/>
            <a:ext cx="1438275" cy="2936875"/>
            <a:chOff x="1910" y="1792"/>
            <a:chExt cx="906" cy="1850"/>
          </a:xfrm>
        </p:grpSpPr>
        <p:sp>
          <p:nvSpPr>
            <p:cNvPr id="8208" name="Rectangle 29"/>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8209" name="Freeform 30"/>
            <p:cNvSpPr>
              <a:spLocks/>
            </p:cNvSpPr>
            <p:nvPr/>
          </p:nvSpPr>
          <p:spPr bwMode="auto">
            <a:xfrm>
              <a:off x="1910"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8210" name="Freeform 31"/>
            <p:cNvSpPr>
              <a:spLocks/>
            </p:cNvSpPr>
            <p:nvPr/>
          </p:nvSpPr>
          <p:spPr bwMode="auto">
            <a:xfrm>
              <a:off x="2774" y="1792"/>
              <a:ext cx="42" cy="1849"/>
            </a:xfrm>
            <a:custGeom>
              <a:avLst/>
              <a:gdLst>
                <a:gd name="T0" fmla="*/ 33 w 54"/>
                <a:gd name="T1" fmla="*/ 0 h 1863"/>
                <a:gd name="T2" fmla="*/ 1 w 54"/>
                <a:gd name="T3" fmla="*/ 133 h 1863"/>
                <a:gd name="T4" fmla="*/ 0 w 54"/>
                <a:gd name="T5" fmla="*/ 1835 h 1863"/>
                <a:gd name="T6" fmla="*/ 33 w 54"/>
                <a:gd name="T7" fmla="*/ 1684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sp>
        <p:nvSpPr>
          <p:cNvPr id="8202" name="Text Box 51"/>
          <p:cNvSpPr txBox="1">
            <a:spLocks noChangeArrowheads="1"/>
          </p:cNvSpPr>
          <p:nvPr/>
        </p:nvSpPr>
        <p:spPr bwMode="auto">
          <a:xfrm rot="-5400000">
            <a:off x="2369344" y="4701381"/>
            <a:ext cx="27051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50000"/>
              </a:spcBef>
              <a:buFontTx/>
              <a:buNone/>
            </a:pPr>
            <a:r>
              <a:rPr lang="pt-BR" altLang="pt-BR" sz="2800">
                <a:latin typeface="Arial Narrow" pitchFamily="34" charset="0"/>
              </a:rPr>
              <a:t>Encapsulamento</a:t>
            </a:r>
          </a:p>
        </p:txBody>
      </p:sp>
      <p:grpSp>
        <p:nvGrpSpPr>
          <p:cNvPr id="8203" name="Group 55"/>
          <p:cNvGrpSpPr>
            <a:grpSpLocks/>
          </p:cNvGrpSpPr>
          <p:nvPr/>
        </p:nvGrpSpPr>
        <p:grpSpPr bwMode="auto">
          <a:xfrm>
            <a:off x="4622800" y="3405188"/>
            <a:ext cx="1438275" cy="2943225"/>
            <a:chOff x="2966" y="1792"/>
            <a:chExt cx="906" cy="1854"/>
          </a:xfrm>
        </p:grpSpPr>
        <p:sp>
          <p:nvSpPr>
            <p:cNvPr id="8205" name="Rectangle 40"/>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8206" name="Freeform 41"/>
            <p:cNvSpPr>
              <a:spLocks/>
            </p:cNvSpPr>
            <p:nvPr/>
          </p:nvSpPr>
          <p:spPr bwMode="auto">
            <a:xfrm flipH="1">
              <a:off x="2966"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8207" name="Freeform 42"/>
            <p:cNvSpPr>
              <a:spLocks/>
            </p:cNvSpPr>
            <p:nvPr/>
          </p:nvSpPr>
          <p:spPr bwMode="auto">
            <a:xfrm flipH="1">
              <a:off x="2966" y="1792"/>
              <a:ext cx="42" cy="1853"/>
            </a:xfrm>
            <a:custGeom>
              <a:avLst/>
              <a:gdLst>
                <a:gd name="T0" fmla="*/ 33 w 54"/>
                <a:gd name="T1" fmla="*/ 0 h 1863"/>
                <a:gd name="T2" fmla="*/ 1 w 54"/>
                <a:gd name="T3" fmla="*/ 133 h 1863"/>
                <a:gd name="T4" fmla="*/ 0 w 54"/>
                <a:gd name="T5" fmla="*/ 1843 h 1863"/>
                <a:gd name="T6" fmla="*/ 33 w 54"/>
                <a:gd name="T7" fmla="*/ 1692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sp>
        <p:nvSpPr>
          <p:cNvPr id="8204" name="Text Box 52"/>
          <p:cNvSpPr txBox="1">
            <a:spLocks noChangeArrowheads="1"/>
          </p:cNvSpPr>
          <p:nvPr/>
        </p:nvSpPr>
        <p:spPr bwMode="auto">
          <a:xfrm rot="-5400000">
            <a:off x="4012407" y="4707731"/>
            <a:ext cx="271780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50000"/>
              </a:spcBef>
              <a:buFontTx/>
              <a:buNone/>
            </a:pPr>
            <a:r>
              <a:rPr lang="pt-BR" altLang="pt-BR" sz="2800">
                <a:latin typeface="Arial Narrow" pitchFamily="34" charset="0"/>
              </a:rPr>
              <a:t>Modularidade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p:txBody>
          <a:bodyPr/>
          <a:lstStyle/>
          <a:p>
            <a:r>
              <a:rPr lang="pt-BR" smtClean="0"/>
              <a:t>Dicas</a:t>
            </a:r>
            <a:endParaRPr lang="en-US"/>
          </a:p>
        </p:txBody>
      </p:sp>
      <p:sp>
        <p:nvSpPr>
          <p:cNvPr id="1006595" name="Rectangle 3"/>
          <p:cNvSpPr>
            <a:spLocks noGrp="1" noChangeArrowheads="1"/>
          </p:cNvSpPr>
          <p:nvPr>
            <p:ph idx="1"/>
          </p:nvPr>
        </p:nvSpPr>
        <p:spPr/>
        <p:txBody>
          <a:bodyPr/>
          <a:lstStyle/>
          <a:p>
            <a:r>
              <a:rPr lang="pt-BR" smtClean="0"/>
              <a:t>Deve-se evitar a construção de hierarquias de generalização muito profundas (com mais de três níveis)</a:t>
            </a:r>
          </a:p>
          <a:p>
            <a:pPr lvl="1"/>
            <a:r>
              <a:rPr lang="pt-BR" smtClean="0"/>
              <a:t>dificultam a leitura do diagrama.</a:t>
            </a:r>
          </a:p>
          <a:p>
            <a:pPr lvl="1"/>
            <a:endParaRPr lang="pt-BR" smtClean="0"/>
          </a:p>
          <a:p>
            <a:r>
              <a:rPr lang="pt-BR" smtClean="0"/>
              <a:t>Papéis e subclasses não devem ser confundidos.</a:t>
            </a:r>
          </a:p>
          <a:p>
            <a:pPr lvl="1"/>
            <a:r>
              <a:rPr lang="pt-BR" smtClean="0"/>
              <a:t>Um papel corresponde ao uso de uma certa classe em uma associação. Uma classe pode assumir vários papéis.</a:t>
            </a:r>
          </a:p>
          <a:p>
            <a:pPr lvl="1"/>
            <a:r>
              <a:rPr lang="pt-BR" smtClean="0"/>
              <a:t>O modelador deve evitar a criação de subclasses em situações que podem ser resolvidas através da utilização de papéis.</a:t>
            </a:r>
            <a:endParaRPr lang="pt-BR" dirty="0"/>
          </a:p>
        </p:txBody>
      </p:sp>
    </p:spTree>
    <p:extLst>
      <p:ext uri="{BB962C8B-B14F-4D97-AF65-F5344CB8AC3E}">
        <p14:creationId xmlns:p14="http://schemas.microsoft.com/office/powerpoint/2010/main" val="1039472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lstStyle/>
          <a:p>
            <a:r>
              <a:rPr lang="pt-BR" smtClean="0"/>
              <a:t>Papel X Subclasse </a:t>
            </a:r>
            <a:endParaRPr lang="en-US"/>
          </a:p>
        </p:txBody>
      </p:sp>
      <p:graphicFrame>
        <p:nvGraphicFramePr>
          <p:cNvPr id="1008645" name="Object 5"/>
          <p:cNvGraphicFramePr>
            <a:graphicFrameLocks noGrp="1" noChangeAspect="1"/>
          </p:cNvGraphicFramePr>
          <p:nvPr>
            <p:ph idx="1"/>
            <p:extLst>
              <p:ext uri="{D42A27DB-BD31-4B8C-83A1-F6EECF244321}">
                <p14:modId xmlns:p14="http://schemas.microsoft.com/office/powerpoint/2010/main" val="1717009837"/>
              </p:ext>
            </p:extLst>
          </p:nvPr>
        </p:nvGraphicFramePr>
        <p:xfrm>
          <a:off x="284636" y="1902543"/>
          <a:ext cx="8565881" cy="2904254"/>
        </p:xfrm>
        <a:graphic>
          <a:graphicData uri="http://schemas.openxmlformats.org/presentationml/2006/ole">
            <mc:AlternateContent xmlns:mc="http://schemas.openxmlformats.org/markup-compatibility/2006">
              <mc:Choice xmlns:v="urn:schemas-microsoft-com:vml" Requires="v">
                <p:oleObj spid="_x0000_s99386" name="Visio" r:id="rId4" imgW="4073128" imgH="1381601" progId="Visio.Drawing.11">
                  <p:embed/>
                </p:oleObj>
              </mc:Choice>
              <mc:Fallback>
                <p:oleObj name="Visio" r:id="rId4" imgW="4073128" imgH="138160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636" y="1902543"/>
                        <a:ext cx="8565881" cy="290425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3335156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pt-BR" dirty="0" smtClean="0"/>
              <a:t>Herança de operações </a:t>
            </a:r>
            <a:br>
              <a:rPr lang="pt-BR" dirty="0" smtClean="0"/>
            </a:br>
            <a:r>
              <a:rPr lang="pt-BR" dirty="0" smtClean="0"/>
              <a:t>e polimorfismo</a:t>
            </a:r>
            <a:endParaRPr lang="en-US" dirty="0"/>
          </a:p>
        </p:txBody>
      </p:sp>
      <p:sp>
        <p:nvSpPr>
          <p:cNvPr id="1011715" name="Rectangle 3"/>
          <p:cNvSpPr>
            <a:spLocks noGrp="1" noChangeArrowheads="1"/>
          </p:cNvSpPr>
          <p:nvPr>
            <p:ph idx="1"/>
          </p:nvPr>
        </p:nvSpPr>
        <p:spPr/>
        <p:txBody>
          <a:bodyPr/>
          <a:lstStyle/>
          <a:p>
            <a:r>
              <a:rPr lang="pt-BR" smtClean="0"/>
              <a:t>Uma subclasse herda todas as propriedades de sua superclasse que tenham visibilidade pública ou protegida.</a:t>
            </a:r>
          </a:p>
          <a:p>
            <a:r>
              <a:rPr lang="pt-BR" smtClean="0"/>
              <a:t>Entretanto, pode ser que o comportamento de alguma operação herdada seja diferente para a subclasse.</a:t>
            </a:r>
          </a:p>
          <a:p>
            <a:pPr lvl="1"/>
            <a:r>
              <a:rPr lang="pt-BR" smtClean="0"/>
              <a:t>Nesse caso, a subclasse deve redefinir o comportamento da operação.</a:t>
            </a:r>
          </a:p>
          <a:p>
            <a:pPr lvl="1"/>
            <a:r>
              <a:rPr lang="pt-BR" smtClean="0"/>
              <a:t>A assinatura da operação pode ser reutilizada.</a:t>
            </a:r>
          </a:p>
          <a:p>
            <a:pPr lvl="1"/>
            <a:r>
              <a:rPr lang="pt-BR" smtClean="0"/>
              <a:t>A implementação da operação (método) é diferente.</a:t>
            </a:r>
            <a:endParaRPr lang="pt-BR" dirty="0"/>
          </a:p>
        </p:txBody>
      </p:sp>
    </p:spTree>
    <p:extLst>
      <p:ext uri="{BB962C8B-B14F-4D97-AF65-F5344CB8AC3E}">
        <p14:creationId xmlns:p14="http://schemas.microsoft.com/office/powerpoint/2010/main" val="38785043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457888" y="2359586"/>
            <a:ext cx="86331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t>Quadrado</a:t>
            </a:r>
            <a:endParaRPr lang="pt-BR" sz="1000" dirty="0"/>
          </a:p>
        </p:txBody>
      </p:sp>
      <p:sp>
        <p:nvSpPr>
          <p:cNvPr id="6" name="Retângulo 5"/>
          <p:cNvSpPr/>
          <p:nvPr/>
        </p:nvSpPr>
        <p:spPr>
          <a:xfrm>
            <a:off x="1515755" y="2359586"/>
            <a:ext cx="86331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t>Círculo</a:t>
            </a:r>
            <a:endParaRPr lang="pt-BR" sz="1000" dirty="0"/>
          </a:p>
        </p:txBody>
      </p:sp>
      <p:sp>
        <p:nvSpPr>
          <p:cNvPr id="7" name="Retângulo 6"/>
          <p:cNvSpPr/>
          <p:nvPr/>
        </p:nvSpPr>
        <p:spPr>
          <a:xfrm>
            <a:off x="2573623" y="2359586"/>
            <a:ext cx="86331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t>Triângulo</a:t>
            </a:r>
            <a:endParaRPr lang="pt-BR" sz="1000" dirty="0"/>
          </a:p>
        </p:txBody>
      </p:sp>
      <p:sp>
        <p:nvSpPr>
          <p:cNvPr id="8" name="Retângulo 7"/>
          <p:cNvSpPr/>
          <p:nvPr/>
        </p:nvSpPr>
        <p:spPr>
          <a:xfrm>
            <a:off x="1360753" y="975199"/>
            <a:ext cx="1155143" cy="598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i="1" dirty="0" smtClean="0"/>
              <a:t>exibir()</a:t>
            </a:r>
          </a:p>
          <a:p>
            <a:pPr algn="ctr"/>
            <a:r>
              <a:rPr lang="pt-BR" sz="1000" i="1" dirty="0" smtClean="0"/>
              <a:t>apagar()</a:t>
            </a:r>
          </a:p>
          <a:p>
            <a:pPr algn="ctr"/>
            <a:r>
              <a:rPr lang="pt-BR" sz="1000" dirty="0" smtClean="0"/>
              <a:t>mover()</a:t>
            </a:r>
            <a:endParaRPr lang="pt-BR" sz="1000" dirty="0"/>
          </a:p>
        </p:txBody>
      </p:sp>
      <p:cxnSp>
        <p:nvCxnSpPr>
          <p:cNvPr id="9" name="Conector angulado 8"/>
          <p:cNvCxnSpPr>
            <a:stCxn id="5" idx="0"/>
            <a:endCxn id="8" idx="2"/>
          </p:cNvCxnSpPr>
          <p:nvPr/>
        </p:nvCxnSpPr>
        <p:spPr>
          <a:xfrm rot="5400000" flipH="1" flipV="1">
            <a:off x="1021131" y="1442392"/>
            <a:ext cx="785611" cy="104877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 name="Conector angulado 9"/>
          <p:cNvCxnSpPr>
            <a:stCxn id="6" idx="0"/>
            <a:endCxn id="8" idx="2"/>
          </p:cNvCxnSpPr>
          <p:nvPr/>
        </p:nvCxnSpPr>
        <p:spPr>
          <a:xfrm rot="16200000" flipV="1">
            <a:off x="1550065" y="1962236"/>
            <a:ext cx="785611" cy="908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Conector angulado 10"/>
          <p:cNvCxnSpPr>
            <a:stCxn id="7" idx="0"/>
            <a:endCxn id="8" idx="2"/>
          </p:cNvCxnSpPr>
          <p:nvPr/>
        </p:nvCxnSpPr>
        <p:spPr>
          <a:xfrm rot="16200000" flipV="1">
            <a:off x="2078999" y="1433302"/>
            <a:ext cx="785611" cy="106695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 name="Triângulo isósceles 11"/>
          <p:cNvSpPr/>
          <p:nvPr/>
        </p:nvSpPr>
        <p:spPr>
          <a:xfrm>
            <a:off x="1852114" y="1570801"/>
            <a:ext cx="172420" cy="1931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a:p>
        </p:txBody>
      </p:sp>
      <p:grpSp>
        <p:nvGrpSpPr>
          <p:cNvPr id="36" name="Grupo 35"/>
          <p:cNvGrpSpPr/>
          <p:nvPr/>
        </p:nvGrpSpPr>
        <p:grpSpPr>
          <a:xfrm>
            <a:off x="289371" y="3512757"/>
            <a:ext cx="8597580" cy="3254666"/>
            <a:chOff x="279175" y="2348764"/>
            <a:chExt cx="8597580" cy="3254666"/>
          </a:xfrm>
        </p:grpSpPr>
        <p:sp>
          <p:nvSpPr>
            <p:cNvPr id="16" name="Retângulo 15"/>
            <p:cNvSpPr/>
            <p:nvPr/>
          </p:nvSpPr>
          <p:spPr>
            <a:xfrm>
              <a:off x="1402012" y="2881692"/>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2014669" y="2881692"/>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a:off x="2627326" y="2881692"/>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3239983" y="2881692"/>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3852640" y="2881692"/>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4465297" y="2881692"/>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5077954" y="2881692"/>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p:cNvSpPr/>
            <p:nvPr/>
          </p:nvSpPr>
          <p:spPr>
            <a:xfrm>
              <a:off x="5690611" y="2881692"/>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6303268" y="2881692"/>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6915925" y="2881692"/>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p:nvSpPr>
          <p:spPr>
            <a:xfrm>
              <a:off x="7528582" y="2881692"/>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p:nvSpPr>
          <p:spPr>
            <a:xfrm>
              <a:off x="8141234" y="2881691"/>
              <a:ext cx="735521" cy="6310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CaixaDeTexto 27"/>
            <p:cNvSpPr txBox="1"/>
            <p:nvPr/>
          </p:nvSpPr>
          <p:spPr>
            <a:xfrm>
              <a:off x="1567058" y="2358471"/>
              <a:ext cx="385042" cy="523220"/>
            </a:xfrm>
            <a:prstGeom prst="rect">
              <a:avLst/>
            </a:prstGeom>
            <a:noFill/>
          </p:spPr>
          <p:txBody>
            <a:bodyPr wrap="none" rtlCol="0">
              <a:spAutoFit/>
            </a:bodyPr>
            <a:lstStyle/>
            <a:p>
              <a:r>
                <a:rPr lang="pt-BR" dirty="0" smtClean="0"/>
                <a:t>0</a:t>
              </a:r>
              <a:endParaRPr lang="pt-BR" dirty="0"/>
            </a:p>
          </p:txBody>
        </p:sp>
        <p:sp>
          <p:nvSpPr>
            <p:cNvPr id="29" name="CaixaDeTexto 28"/>
            <p:cNvSpPr txBox="1"/>
            <p:nvPr/>
          </p:nvSpPr>
          <p:spPr>
            <a:xfrm>
              <a:off x="7667162" y="2348764"/>
              <a:ext cx="404278" cy="523220"/>
            </a:xfrm>
            <a:prstGeom prst="rect">
              <a:avLst/>
            </a:prstGeom>
            <a:noFill/>
          </p:spPr>
          <p:txBody>
            <a:bodyPr wrap="none" rtlCol="0">
              <a:spAutoFit/>
            </a:bodyPr>
            <a:lstStyle/>
            <a:p>
              <a:r>
                <a:rPr lang="pt-BR" dirty="0" smtClean="0"/>
                <a:t>n</a:t>
              </a:r>
              <a:endParaRPr lang="pt-BR" dirty="0"/>
            </a:p>
          </p:txBody>
        </p:sp>
        <p:sp>
          <p:nvSpPr>
            <p:cNvPr id="13" name="Retângulo 12"/>
            <p:cNvSpPr/>
            <p:nvPr/>
          </p:nvSpPr>
          <p:spPr>
            <a:xfrm>
              <a:off x="1600144" y="3087753"/>
              <a:ext cx="218508" cy="21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p:cNvSpPr/>
            <p:nvPr/>
          </p:nvSpPr>
          <p:spPr>
            <a:xfrm>
              <a:off x="2218968" y="3087751"/>
              <a:ext cx="218508" cy="218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Triângulo isósceles 14"/>
            <p:cNvSpPr/>
            <p:nvPr/>
          </p:nvSpPr>
          <p:spPr>
            <a:xfrm>
              <a:off x="3439424" y="3072332"/>
              <a:ext cx="253469" cy="2497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2682372" y="2989223"/>
              <a:ext cx="477450" cy="415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Triângulo isósceles 30"/>
            <p:cNvSpPr/>
            <p:nvPr/>
          </p:nvSpPr>
          <p:spPr>
            <a:xfrm>
              <a:off x="4627516" y="2996377"/>
              <a:ext cx="310207" cy="33288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Elipse 31"/>
            <p:cNvSpPr/>
            <p:nvPr/>
          </p:nvSpPr>
          <p:spPr>
            <a:xfrm>
              <a:off x="4046106" y="3087750"/>
              <a:ext cx="218508" cy="21893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aixaDeTexto 33"/>
            <p:cNvSpPr txBox="1"/>
            <p:nvPr/>
          </p:nvSpPr>
          <p:spPr>
            <a:xfrm>
              <a:off x="475154" y="4218435"/>
              <a:ext cx="3132589" cy="1384995"/>
            </a:xfrm>
            <a:prstGeom prst="rect">
              <a:avLst/>
            </a:prstGeom>
            <a:noFill/>
          </p:spPr>
          <p:txBody>
            <a:bodyPr wrap="none" rtlCol="0">
              <a:spAutoFit/>
            </a:bodyPr>
            <a:lstStyle/>
            <a:p>
              <a:r>
                <a:rPr lang="pt-BR" dirty="0" smtClean="0"/>
                <a:t>Para i:=0 a n faça</a:t>
              </a:r>
            </a:p>
            <a:p>
              <a:r>
                <a:rPr lang="pt-BR" dirty="0"/>
                <a:t> </a:t>
              </a:r>
              <a:r>
                <a:rPr lang="pt-BR" dirty="0" smtClean="0"/>
                <a:t>     </a:t>
              </a:r>
              <a:r>
                <a:rPr lang="pt-BR" dirty="0" err="1" smtClean="0"/>
                <a:t>lm</a:t>
              </a:r>
              <a:r>
                <a:rPr lang="pt-BR" dirty="0" smtClean="0"/>
                <a:t>(i).exibir()</a:t>
              </a:r>
            </a:p>
            <a:p>
              <a:r>
                <a:rPr lang="pt-BR" dirty="0" smtClean="0"/>
                <a:t>Fim-Para</a:t>
              </a:r>
              <a:endParaRPr lang="pt-BR" dirty="0"/>
            </a:p>
          </p:txBody>
        </p:sp>
        <p:sp>
          <p:nvSpPr>
            <p:cNvPr id="35" name="CaixaDeTexto 34"/>
            <p:cNvSpPr txBox="1"/>
            <p:nvPr/>
          </p:nvSpPr>
          <p:spPr>
            <a:xfrm>
              <a:off x="279175" y="2882000"/>
              <a:ext cx="1083482" cy="523220"/>
            </a:xfrm>
            <a:prstGeom prst="rect">
              <a:avLst/>
            </a:prstGeom>
            <a:noFill/>
          </p:spPr>
          <p:txBody>
            <a:bodyPr wrap="square" rtlCol="0">
              <a:spAutoFit/>
            </a:bodyPr>
            <a:lstStyle/>
            <a:p>
              <a:r>
                <a:rPr lang="pt-BR" dirty="0" err="1" smtClean="0"/>
                <a:t>lm</a:t>
              </a:r>
              <a:r>
                <a:rPr lang="pt-BR" dirty="0" smtClean="0"/>
                <a:t> =</a:t>
              </a:r>
              <a:endParaRPr lang="pt-BR" dirty="0"/>
            </a:p>
          </p:txBody>
        </p:sp>
      </p:grpSp>
      <p:sp>
        <p:nvSpPr>
          <p:cNvPr id="37" name="Retângulo 36"/>
          <p:cNvSpPr/>
          <p:nvPr/>
        </p:nvSpPr>
        <p:spPr>
          <a:xfrm>
            <a:off x="1360753" y="529291"/>
            <a:ext cx="115514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i="1" dirty="0" smtClean="0"/>
              <a:t>Forma</a:t>
            </a:r>
            <a:endParaRPr lang="pt-BR" sz="1000" i="1" dirty="0"/>
          </a:p>
        </p:txBody>
      </p:sp>
      <p:sp>
        <p:nvSpPr>
          <p:cNvPr id="41" name="Elipse 40"/>
          <p:cNvSpPr/>
          <p:nvPr/>
        </p:nvSpPr>
        <p:spPr>
          <a:xfrm>
            <a:off x="5975797" y="2009104"/>
            <a:ext cx="297940" cy="263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087215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r>
              <a:rPr lang="pt-BR" smtClean="0"/>
              <a:t>Operações polimórficas</a:t>
            </a:r>
            <a:endParaRPr lang="en-US"/>
          </a:p>
        </p:txBody>
      </p:sp>
      <p:sp>
        <p:nvSpPr>
          <p:cNvPr id="1017859" name="Rectangle 3"/>
          <p:cNvSpPr>
            <a:spLocks noGrp="1" noChangeArrowheads="1"/>
          </p:cNvSpPr>
          <p:nvPr>
            <p:ph idx="1"/>
          </p:nvPr>
        </p:nvSpPr>
        <p:spPr/>
        <p:txBody>
          <a:bodyPr/>
          <a:lstStyle/>
          <a:p>
            <a:r>
              <a:rPr lang="pt-BR" b="1" dirty="0" smtClean="0"/>
              <a:t>Operações polimórficas </a:t>
            </a:r>
            <a:r>
              <a:rPr lang="pt-BR" dirty="0" smtClean="0"/>
              <a:t>são operações de mesma assinatura definidas em diversos níveis de uma hierarquia de generalização e que possuem comportamento diferente.</a:t>
            </a:r>
          </a:p>
          <a:p>
            <a:pPr lvl="1"/>
            <a:r>
              <a:rPr lang="pt-BR" dirty="0" smtClean="0"/>
              <a:t>assinatura é repetida na(s) subclasse(s) para enfatizar a redefinição de implementação.</a:t>
            </a:r>
            <a:endParaRPr lang="pt-BR" dirty="0"/>
          </a:p>
        </p:txBody>
      </p:sp>
    </p:spTree>
    <p:extLst>
      <p:ext uri="{BB962C8B-B14F-4D97-AF65-F5344CB8AC3E}">
        <p14:creationId xmlns:p14="http://schemas.microsoft.com/office/powerpoint/2010/main" val="18864498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r>
              <a:rPr lang="pt-BR" smtClean="0"/>
              <a:t>Operações polimórficas</a:t>
            </a:r>
            <a:endParaRPr lang="en-US"/>
          </a:p>
        </p:txBody>
      </p:sp>
      <p:sp>
        <p:nvSpPr>
          <p:cNvPr id="1017859" name="Rectangle 3"/>
          <p:cNvSpPr>
            <a:spLocks noGrp="1" noChangeArrowheads="1"/>
          </p:cNvSpPr>
          <p:nvPr>
            <p:ph idx="1"/>
          </p:nvPr>
        </p:nvSpPr>
        <p:spPr/>
        <p:txBody>
          <a:bodyPr/>
          <a:lstStyle/>
          <a:p>
            <a:r>
              <a:rPr lang="pt-BR" smtClean="0"/>
              <a:t>Operações polimórficas implementam o princípio do polimorfismo no qual duas ou mais classes respondem a mesma mensagem de formas diferentes.</a:t>
            </a:r>
          </a:p>
          <a:p>
            <a:r>
              <a:rPr lang="pt-BR" smtClean="0"/>
              <a:t>Objetivo: garantir que as subclasses tenham uma interface em comum.</a:t>
            </a:r>
            <a:endParaRPr lang="pt-BR" dirty="0"/>
          </a:p>
        </p:txBody>
      </p:sp>
    </p:spTree>
    <p:extLst>
      <p:ext uri="{BB962C8B-B14F-4D97-AF65-F5344CB8AC3E}">
        <p14:creationId xmlns:p14="http://schemas.microsoft.com/office/powerpoint/2010/main" val="2103584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2978" name="Rectangle 2"/>
          <p:cNvSpPr>
            <a:spLocks noGrp="1" noChangeArrowheads="1"/>
          </p:cNvSpPr>
          <p:nvPr>
            <p:ph type="title"/>
          </p:nvPr>
        </p:nvSpPr>
        <p:spPr/>
        <p:txBody>
          <a:bodyPr/>
          <a:lstStyle/>
          <a:p>
            <a:r>
              <a:rPr lang="pt-BR" smtClean="0"/>
              <a:t>Operações polimórficas</a:t>
            </a:r>
            <a:endParaRPr lang="en-US"/>
          </a:p>
        </p:txBody>
      </p:sp>
      <p:sp>
        <p:nvSpPr>
          <p:cNvPr id="1022979" name="Rectangle 3"/>
          <p:cNvSpPr>
            <a:spLocks noGrp="1" noChangeArrowheads="1"/>
          </p:cNvSpPr>
          <p:nvPr>
            <p:ph idx="1"/>
          </p:nvPr>
        </p:nvSpPr>
        <p:spPr/>
        <p:txBody>
          <a:bodyPr/>
          <a:lstStyle/>
          <a:p>
            <a:r>
              <a:rPr lang="pt-BR" smtClean="0"/>
              <a:t>Operações polimórficas facilitam a implementação.</a:t>
            </a:r>
          </a:p>
          <a:p>
            <a:pPr lvl="1"/>
            <a:r>
              <a:rPr lang="pt-BR" smtClean="0"/>
              <a:t>Se duas ou mais subclasses implementam a mesma operação polimórfica, a mensagem a ser passada é a mesma para todas elas.</a:t>
            </a:r>
          </a:p>
          <a:p>
            <a:pPr lvl="1"/>
            <a:r>
              <a:rPr lang="pt-BR" smtClean="0"/>
              <a:t>O remetente da mensagem não precisa saber qual a verdadeira classe de cada objeto, pois eles aceitam a mesma mensagem.</a:t>
            </a:r>
          </a:p>
          <a:p>
            <a:pPr lvl="1"/>
            <a:r>
              <a:rPr lang="pt-BR" smtClean="0"/>
              <a:t>A diferença é que o método que implementa a operação é diferente em cada classe. </a:t>
            </a:r>
            <a:endParaRPr lang="pt-BR" dirty="0"/>
          </a:p>
        </p:txBody>
      </p:sp>
    </p:spTree>
    <p:extLst>
      <p:ext uri="{BB962C8B-B14F-4D97-AF65-F5344CB8AC3E}">
        <p14:creationId xmlns:p14="http://schemas.microsoft.com/office/powerpoint/2010/main" val="32818425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r>
              <a:rPr lang="pt-BR" dirty="0"/>
              <a:t>Exemplo </a:t>
            </a:r>
            <a:r>
              <a:rPr lang="pt-BR" dirty="0" smtClean="0"/>
              <a:t/>
            </a:r>
            <a:br>
              <a:rPr lang="pt-BR" dirty="0" smtClean="0"/>
            </a:br>
            <a:r>
              <a:rPr lang="pt-BR" dirty="0" smtClean="0"/>
              <a:t>(</a:t>
            </a:r>
            <a:r>
              <a:rPr lang="pt-BR" dirty="0"/>
              <a:t>Operações polimórficas)</a:t>
            </a:r>
            <a:endParaRPr lang="en-US" dirty="0"/>
          </a:p>
        </p:txBody>
      </p:sp>
      <p:graphicFrame>
        <p:nvGraphicFramePr>
          <p:cNvPr id="1019909" name="Object 5"/>
          <p:cNvGraphicFramePr>
            <a:graphicFrameLocks noGrp="1" noChangeAspect="1"/>
          </p:cNvGraphicFramePr>
          <p:nvPr>
            <p:ph idx="1"/>
          </p:nvPr>
        </p:nvGraphicFramePr>
        <p:xfrm>
          <a:off x="257175" y="2009775"/>
          <a:ext cx="8515350" cy="3840163"/>
        </p:xfrm>
        <a:graphic>
          <a:graphicData uri="http://schemas.openxmlformats.org/presentationml/2006/ole">
            <mc:AlternateContent xmlns:mc="http://schemas.openxmlformats.org/markup-compatibility/2006">
              <mc:Choice xmlns:v="urn:schemas-microsoft-com:vml" Requires="v">
                <p:oleObj spid="_x0000_s100410" name="Visio" r:id="rId4" imgW="3386614" imgH="1527334" progId="Visio.Drawing.11">
                  <p:embed/>
                </p:oleObj>
              </mc:Choice>
              <mc:Fallback>
                <p:oleObj name="Visio" r:id="rId4" imgW="3386614" imgH="152733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5" y="2009775"/>
                        <a:ext cx="8515350"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16711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pt-BR" smtClean="0"/>
              <a:t>Operações abstratas </a:t>
            </a:r>
            <a:br>
              <a:rPr lang="pt-BR" smtClean="0"/>
            </a:br>
            <a:r>
              <a:rPr lang="pt-BR" smtClean="0"/>
              <a:t>e polimorfismo </a:t>
            </a:r>
            <a:endParaRPr lang="en-US" dirty="0"/>
          </a:p>
        </p:txBody>
      </p:sp>
      <p:sp>
        <p:nvSpPr>
          <p:cNvPr id="1025027" name="Rectangle 3"/>
          <p:cNvSpPr>
            <a:spLocks noGrp="1" noChangeArrowheads="1"/>
          </p:cNvSpPr>
          <p:nvPr>
            <p:ph idx="1"/>
          </p:nvPr>
        </p:nvSpPr>
        <p:spPr/>
        <p:txBody>
          <a:bodyPr/>
          <a:lstStyle/>
          <a:p>
            <a:r>
              <a:rPr lang="pt-BR" smtClean="0"/>
              <a:t>Em termos de operações, uma classe é abstrata quando ela possui pelo menos uma operação abstrata</a:t>
            </a:r>
          </a:p>
          <a:p>
            <a:r>
              <a:rPr lang="pt-BR" smtClean="0"/>
              <a:t>Uma operação abstrata não possui implementação.</a:t>
            </a:r>
          </a:p>
          <a:p>
            <a:r>
              <a:rPr lang="pt-BR" smtClean="0"/>
              <a:t>Uma classe pode possuir tanto operações abstratas quanto operações concretas.</a:t>
            </a:r>
          </a:p>
          <a:p>
            <a:r>
              <a:rPr lang="pt-BR" smtClean="0"/>
              <a:t>Uma subclasse que herda uma operação abstrata e não fornece uma implementação é ela própria abstrata.</a:t>
            </a:r>
            <a:endParaRPr lang="pt-BR" dirty="0"/>
          </a:p>
        </p:txBody>
      </p:sp>
    </p:spTree>
    <p:extLst>
      <p:ext uri="{BB962C8B-B14F-4D97-AF65-F5344CB8AC3E}">
        <p14:creationId xmlns:p14="http://schemas.microsoft.com/office/powerpoint/2010/main" val="27907895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074" name="Rectangle 2"/>
          <p:cNvSpPr>
            <a:spLocks noGrp="1" noChangeArrowheads="1"/>
          </p:cNvSpPr>
          <p:nvPr>
            <p:ph type="title"/>
          </p:nvPr>
        </p:nvSpPr>
        <p:spPr/>
        <p:txBody>
          <a:bodyPr/>
          <a:lstStyle/>
          <a:p>
            <a:r>
              <a:rPr lang="pt-BR" dirty="0" smtClean="0"/>
              <a:t>Operações abstratas </a:t>
            </a:r>
            <a:br>
              <a:rPr lang="pt-BR" dirty="0" smtClean="0"/>
            </a:br>
            <a:r>
              <a:rPr lang="pt-BR" dirty="0" smtClean="0"/>
              <a:t>e polimorfismo </a:t>
            </a:r>
            <a:endParaRPr lang="en-US" dirty="0"/>
          </a:p>
        </p:txBody>
      </p:sp>
      <p:sp>
        <p:nvSpPr>
          <p:cNvPr id="4" name="Espaço Reservado para Conteúdo 3"/>
          <p:cNvSpPr>
            <a:spLocks noGrp="1"/>
          </p:cNvSpPr>
          <p:nvPr>
            <p:ph idx="1"/>
          </p:nvPr>
        </p:nvSpPr>
        <p:spPr/>
        <p:txBody>
          <a:bodyPr/>
          <a:lstStyle/>
          <a:p>
            <a:r>
              <a:rPr lang="pt-BR" dirty="0" smtClean="0"/>
              <a:t>As classes Círculo e Quadrado são concretas, pois fornecem implementação para a operação abstrata herdada.</a:t>
            </a:r>
          </a:p>
          <a:p>
            <a:endParaRPr lang="pt-BR" dirty="0"/>
          </a:p>
        </p:txBody>
      </p:sp>
      <p:sp>
        <p:nvSpPr>
          <p:cNvPr id="1027079" name="Rectangle 7"/>
          <p:cNvSpPr>
            <a:spLocks noChangeArrowheads="1"/>
          </p:cNvSpPr>
          <p:nvPr/>
        </p:nvSpPr>
        <p:spPr bwMode="auto">
          <a:xfrm>
            <a:off x="457200" y="1600200"/>
            <a:ext cx="8229600" cy="1252538"/>
          </a:xfrm>
          <a:prstGeom prst="rect">
            <a:avLst/>
          </a:prstGeom>
          <a:noFill/>
          <a:ln w="9525">
            <a:noFill/>
            <a:miter lim="800000"/>
            <a:headEnd/>
            <a:tailEnd/>
          </a:ln>
          <a:effectLst/>
        </p:spPr>
        <p:txBody>
          <a:bodyPr/>
          <a:lstStyle/>
          <a:p>
            <a:pPr marL="342900" indent="-342900" algn="just">
              <a:spcBef>
                <a:spcPct val="20000"/>
              </a:spcBef>
              <a:buClr>
                <a:schemeClr val="folHlink"/>
              </a:buClr>
              <a:buSzPct val="90000"/>
              <a:buFont typeface="Wingdings" pitchFamily="2" charset="2"/>
              <a:buChar char="n"/>
            </a:pPr>
            <a:endParaRPr lang="pt-BR" sz="2800" dirty="0"/>
          </a:p>
        </p:txBody>
      </p:sp>
      <p:graphicFrame>
        <p:nvGraphicFramePr>
          <p:cNvPr id="5" name="Objeto 4"/>
          <p:cNvGraphicFramePr>
            <a:graphicFrameLocks noGrp="1" noChangeAspect="1"/>
          </p:cNvGraphicFramePr>
          <p:nvPr/>
        </p:nvGraphicFramePr>
        <p:xfrm>
          <a:off x="568325" y="3157538"/>
          <a:ext cx="7993063" cy="2684462"/>
        </p:xfrm>
        <a:graphic>
          <a:graphicData uri="http://schemas.openxmlformats.org/presentationml/2006/ole">
            <mc:AlternateContent xmlns:mc="http://schemas.openxmlformats.org/markup-compatibility/2006">
              <mc:Choice xmlns:v="urn:schemas-microsoft-com:vml" Requires="v">
                <p:oleObj spid="_x0000_s101436" name="Visio" r:id="rId4" imgW="2978706" imgH="1000601" progId="Visio.Drawing.11">
                  <p:embed/>
                </p:oleObj>
              </mc:Choice>
              <mc:Fallback>
                <p:oleObj name="Visio" r:id="rId4" imgW="2978706" imgH="1000601" progId="Visio.Drawing.11">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 y="3157538"/>
                        <a:ext cx="7993063" cy="268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7590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o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09" y="2271252"/>
            <a:ext cx="5858551" cy="458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Título 1"/>
          <p:cNvSpPr>
            <a:spLocks noGrp="1"/>
          </p:cNvSpPr>
          <p:nvPr>
            <p:ph type="title"/>
          </p:nvPr>
        </p:nvSpPr>
        <p:spPr/>
        <p:txBody>
          <a:bodyPr/>
          <a:lstStyle/>
          <a:p>
            <a:r>
              <a:rPr lang="pt-BR" smtClean="0"/>
              <a:t>Abstração</a:t>
            </a:r>
          </a:p>
        </p:txBody>
      </p:sp>
      <p:sp>
        <p:nvSpPr>
          <p:cNvPr id="20483" name="Espaço Reservado para Conteúdo 2"/>
          <p:cNvSpPr>
            <a:spLocks noGrp="1"/>
          </p:cNvSpPr>
          <p:nvPr>
            <p:ph idx="1"/>
          </p:nvPr>
        </p:nvSpPr>
        <p:spPr/>
        <p:txBody>
          <a:bodyPr/>
          <a:lstStyle/>
          <a:p>
            <a:r>
              <a:rPr lang="pt-BR" dirty="0" smtClean="0"/>
              <a:t>Permite que você se concentre nos aspectos essenciais de uma aplicação, ignorando outros aspectos irrelevantes.</a:t>
            </a:r>
          </a:p>
          <a:p>
            <a:pPr lvl="1"/>
            <a:r>
              <a:rPr lang="pt-BR" dirty="0" smtClean="0"/>
              <a:t>Focalizar  o que um objeto é e faz, antes de implementá-lo</a:t>
            </a:r>
          </a:p>
        </p:txBody>
      </p:sp>
      <p:sp>
        <p:nvSpPr>
          <p:cNvPr id="20485" name="CaixaDeTexto 4"/>
          <p:cNvSpPr txBox="1">
            <a:spLocks noChangeArrowheads="1"/>
          </p:cNvSpPr>
          <p:nvPr/>
        </p:nvSpPr>
        <p:spPr bwMode="auto">
          <a:xfrm>
            <a:off x="1021981" y="3964460"/>
            <a:ext cx="179771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sz="2400" dirty="0" smtClean="0">
                <a:latin typeface="Calibri" pitchFamily="34" charset="0"/>
              </a:rPr>
              <a:t>A abstração </a:t>
            </a:r>
            <a:r>
              <a:rPr lang="pt-BR" sz="2400" dirty="0">
                <a:latin typeface="Calibri" pitchFamily="34" charset="0"/>
              </a:rPr>
              <a:t>depende do </a:t>
            </a:r>
          </a:p>
          <a:p>
            <a:pPr eaLnBrk="1" hangingPunct="1"/>
            <a:r>
              <a:rPr lang="pt-BR" sz="2400" dirty="0">
                <a:latin typeface="Calibri" pitchFamily="34" charset="0"/>
              </a:rPr>
              <a:t>observador</a:t>
            </a:r>
          </a:p>
        </p:txBody>
      </p:sp>
      <p:grpSp>
        <p:nvGrpSpPr>
          <p:cNvPr id="29" name="Grupo 28"/>
          <p:cNvGrpSpPr>
            <a:grpSpLocks noChangeAspect="1"/>
          </p:cNvGrpSpPr>
          <p:nvPr/>
        </p:nvGrpSpPr>
        <p:grpSpPr>
          <a:xfrm>
            <a:off x="149457" y="6197707"/>
            <a:ext cx="770886" cy="561135"/>
            <a:chOff x="481005" y="5322274"/>
            <a:chExt cx="1581150" cy="1150937"/>
          </a:xfrm>
        </p:grpSpPr>
        <p:grpSp>
          <p:nvGrpSpPr>
            <p:cNvPr id="30" name="Group 1197"/>
            <p:cNvGrpSpPr>
              <a:grpSpLocks/>
            </p:cNvGrpSpPr>
            <p:nvPr/>
          </p:nvGrpSpPr>
          <p:grpSpPr bwMode="auto">
            <a:xfrm>
              <a:off x="552443" y="5322274"/>
              <a:ext cx="1509712" cy="1033462"/>
              <a:chOff x="805" y="840"/>
              <a:chExt cx="4103" cy="2806"/>
            </a:xfrm>
          </p:grpSpPr>
          <p:grpSp>
            <p:nvGrpSpPr>
              <p:cNvPr id="32" name="Group 1198"/>
              <p:cNvGrpSpPr>
                <a:grpSpLocks/>
              </p:cNvGrpSpPr>
              <p:nvPr/>
            </p:nvGrpSpPr>
            <p:grpSpPr bwMode="auto">
              <a:xfrm>
                <a:off x="814" y="1788"/>
                <a:ext cx="978" cy="1858"/>
                <a:chOff x="814" y="1788"/>
                <a:chExt cx="978" cy="1858"/>
              </a:xfrm>
            </p:grpSpPr>
            <p:sp>
              <p:nvSpPr>
                <p:cNvPr id="48" name="Rectangle 1199"/>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49" name="Freeform 1200"/>
                <p:cNvSpPr>
                  <a:spLocks/>
                </p:cNvSpPr>
                <p:nvPr/>
              </p:nvSpPr>
              <p:spPr bwMode="auto">
                <a:xfrm>
                  <a:off x="1678" y="1789"/>
                  <a:ext cx="114" cy="1856"/>
                </a:xfrm>
                <a:custGeom>
                  <a:avLst/>
                  <a:gdLst>
                    <a:gd name="T0" fmla="*/ 241 w 54"/>
                    <a:gd name="T1" fmla="*/ 0 h 1863"/>
                    <a:gd name="T2" fmla="*/ 4 w 54"/>
                    <a:gd name="T3" fmla="*/ 133 h 1863"/>
                    <a:gd name="T4" fmla="*/ 0 w 54"/>
                    <a:gd name="T5" fmla="*/ 1849 h 1863"/>
                    <a:gd name="T6" fmla="*/ 241 w 54"/>
                    <a:gd name="T7" fmla="*/ 1698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50" name="Freeform 1201"/>
                <p:cNvSpPr>
                  <a:spLocks/>
                </p:cNvSpPr>
                <p:nvPr/>
              </p:nvSpPr>
              <p:spPr bwMode="auto">
                <a:xfrm>
                  <a:off x="814" y="1788"/>
                  <a:ext cx="978" cy="132"/>
                </a:xfrm>
                <a:custGeom>
                  <a:avLst/>
                  <a:gdLst>
                    <a:gd name="T0" fmla="*/ 0 w 977"/>
                    <a:gd name="T1" fmla="*/ 131 h 132"/>
                    <a:gd name="T2" fmla="*/ 186 w 977"/>
                    <a:gd name="T3" fmla="*/ 2 h 132"/>
                    <a:gd name="T4" fmla="*/ 979 w 977"/>
                    <a:gd name="T5" fmla="*/ 0 h 132"/>
                    <a:gd name="T6" fmla="*/ 866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33" name="Group 1202"/>
              <p:cNvGrpSpPr>
                <a:grpSpLocks/>
              </p:cNvGrpSpPr>
              <p:nvPr/>
            </p:nvGrpSpPr>
            <p:grpSpPr bwMode="auto">
              <a:xfrm>
                <a:off x="3925" y="1788"/>
                <a:ext cx="979" cy="1858"/>
                <a:chOff x="3925" y="1788"/>
                <a:chExt cx="979" cy="1858"/>
              </a:xfrm>
            </p:grpSpPr>
            <p:sp>
              <p:nvSpPr>
                <p:cNvPr id="45" name="Rectangle 1203"/>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46" name="Freeform 1204"/>
                <p:cNvSpPr>
                  <a:spLocks/>
                </p:cNvSpPr>
                <p:nvPr/>
              </p:nvSpPr>
              <p:spPr bwMode="auto">
                <a:xfrm flipH="1">
                  <a:off x="3925" y="1788"/>
                  <a:ext cx="979" cy="132"/>
                </a:xfrm>
                <a:custGeom>
                  <a:avLst/>
                  <a:gdLst>
                    <a:gd name="T0" fmla="*/ 0 w 977"/>
                    <a:gd name="T1" fmla="*/ 131 h 132"/>
                    <a:gd name="T2" fmla="*/ 186 w 977"/>
                    <a:gd name="T3" fmla="*/ 2 h 132"/>
                    <a:gd name="T4" fmla="*/ 981 w 977"/>
                    <a:gd name="T5" fmla="*/ 0 h 132"/>
                    <a:gd name="T6" fmla="*/ 868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47" name="Freeform 1205"/>
                <p:cNvSpPr>
                  <a:spLocks/>
                </p:cNvSpPr>
                <p:nvPr/>
              </p:nvSpPr>
              <p:spPr bwMode="auto">
                <a:xfrm flipH="1">
                  <a:off x="3926" y="1788"/>
                  <a:ext cx="114" cy="1857"/>
                </a:xfrm>
                <a:custGeom>
                  <a:avLst/>
                  <a:gdLst>
                    <a:gd name="T0" fmla="*/ 241 w 54"/>
                    <a:gd name="T1" fmla="*/ 0 h 1863"/>
                    <a:gd name="T2" fmla="*/ 4 w 54"/>
                    <a:gd name="T3" fmla="*/ 135 h 1863"/>
                    <a:gd name="T4" fmla="*/ 0 w 54"/>
                    <a:gd name="T5" fmla="*/ 1851 h 1863"/>
                    <a:gd name="T6" fmla="*/ 241 w 54"/>
                    <a:gd name="T7" fmla="*/ 1699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34" name="Group 1206"/>
              <p:cNvGrpSpPr>
                <a:grpSpLocks/>
              </p:cNvGrpSpPr>
              <p:nvPr/>
            </p:nvGrpSpPr>
            <p:grpSpPr bwMode="auto">
              <a:xfrm>
                <a:off x="805" y="840"/>
                <a:ext cx="4103" cy="838"/>
                <a:chOff x="805" y="840"/>
                <a:chExt cx="4103" cy="838"/>
              </a:xfrm>
            </p:grpSpPr>
            <p:sp>
              <p:nvSpPr>
                <p:cNvPr id="43" name="Rectangle 1207"/>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44" name="Freeform 1208"/>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35" name="Group 1209"/>
              <p:cNvGrpSpPr>
                <a:grpSpLocks/>
              </p:cNvGrpSpPr>
              <p:nvPr/>
            </p:nvGrpSpPr>
            <p:grpSpPr bwMode="auto">
              <a:xfrm>
                <a:off x="1899" y="1792"/>
                <a:ext cx="906" cy="1850"/>
                <a:chOff x="1910" y="1792"/>
                <a:chExt cx="906" cy="1850"/>
              </a:xfrm>
            </p:grpSpPr>
            <p:sp>
              <p:nvSpPr>
                <p:cNvPr id="40" name="Rectangle 1210"/>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41" name="Freeform 1211"/>
                <p:cNvSpPr>
                  <a:spLocks/>
                </p:cNvSpPr>
                <p:nvPr/>
              </p:nvSpPr>
              <p:spPr bwMode="auto">
                <a:xfrm>
                  <a:off x="1910"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42" name="Freeform 1212"/>
                <p:cNvSpPr>
                  <a:spLocks/>
                </p:cNvSpPr>
                <p:nvPr/>
              </p:nvSpPr>
              <p:spPr bwMode="auto">
                <a:xfrm>
                  <a:off x="2774" y="1792"/>
                  <a:ext cx="42" cy="1849"/>
                </a:xfrm>
                <a:custGeom>
                  <a:avLst/>
                  <a:gdLst>
                    <a:gd name="T0" fmla="*/ 33 w 54"/>
                    <a:gd name="T1" fmla="*/ 0 h 1863"/>
                    <a:gd name="T2" fmla="*/ 1 w 54"/>
                    <a:gd name="T3" fmla="*/ 133 h 1863"/>
                    <a:gd name="T4" fmla="*/ 0 w 54"/>
                    <a:gd name="T5" fmla="*/ 1835 h 1863"/>
                    <a:gd name="T6" fmla="*/ 33 w 54"/>
                    <a:gd name="T7" fmla="*/ 1684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36" name="Group 1213"/>
              <p:cNvGrpSpPr>
                <a:grpSpLocks/>
              </p:cNvGrpSpPr>
              <p:nvPr/>
            </p:nvGrpSpPr>
            <p:grpSpPr bwMode="auto">
              <a:xfrm>
                <a:off x="2912" y="1792"/>
                <a:ext cx="906" cy="1854"/>
                <a:chOff x="2966" y="1792"/>
                <a:chExt cx="906" cy="1854"/>
              </a:xfrm>
            </p:grpSpPr>
            <p:sp>
              <p:nvSpPr>
                <p:cNvPr id="37" name="Rectangle 1214"/>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38" name="Freeform 1215"/>
                <p:cNvSpPr>
                  <a:spLocks/>
                </p:cNvSpPr>
                <p:nvPr/>
              </p:nvSpPr>
              <p:spPr bwMode="auto">
                <a:xfrm flipH="1">
                  <a:off x="2966"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39" name="Freeform 1216"/>
                <p:cNvSpPr>
                  <a:spLocks/>
                </p:cNvSpPr>
                <p:nvPr/>
              </p:nvSpPr>
              <p:spPr bwMode="auto">
                <a:xfrm flipH="1">
                  <a:off x="2966" y="1792"/>
                  <a:ext cx="42" cy="1853"/>
                </a:xfrm>
                <a:custGeom>
                  <a:avLst/>
                  <a:gdLst>
                    <a:gd name="T0" fmla="*/ 33 w 54"/>
                    <a:gd name="T1" fmla="*/ 0 h 1863"/>
                    <a:gd name="T2" fmla="*/ 1 w 54"/>
                    <a:gd name="T3" fmla="*/ 133 h 1863"/>
                    <a:gd name="T4" fmla="*/ 0 w 54"/>
                    <a:gd name="T5" fmla="*/ 1843 h 1863"/>
                    <a:gd name="T6" fmla="*/ 33 w 54"/>
                    <a:gd name="T7" fmla="*/ 1692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sp>
          <p:nvSpPr>
            <p:cNvPr id="31" name="Rectangle 1217"/>
            <p:cNvSpPr>
              <a:spLocks noChangeArrowheads="1"/>
            </p:cNvSpPr>
            <p:nvPr/>
          </p:nvSpPr>
          <p:spPr bwMode="auto">
            <a:xfrm>
              <a:off x="481005" y="5596911"/>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grpSp>
    </p:spTree>
    <p:extLst>
      <p:ext uri="{BB962C8B-B14F-4D97-AF65-F5344CB8AC3E}">
        <p14:creationId xmlns:p14="http://schemas.microsoft.com/office/powerpoint/2010/main" val="18207415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p:txBody>
          <a:bodyPr/>
          <a:lstStyle/>
          <a:p>
            <a:r>
              <a:rPr lang="pt-BR" dirty="0" smtClean="0"/>
              <a:t>Operações abstratas </a:t>
            </a:r>
            <a:br>
              <a:rPr lang="pt-BR" dirty="0" smtClean="0"/>
            </a:br>
            <a:r>
              <a:rPr lang="pt-BR" dirty="0" smtClean="0"/>
              <a:t>e polimorfismo </a:t>
            </a:r>
            <a:endParaRPr lang="en-US" dirty="0"/>
          </a:p>
        </p:txBody>
      </p:sp>
      <p:sp>
        <p:nvSpPr>
          <p:cNvPr id="2" name="Espaço Reservado para Conteúdo 1"/>
          <p:cNvSpPr>
            <a:spLocks noGrp="1"/>
          </p:cNvSpPr>
          <p:nvPr>
            <p:ph idx="1"/>
          </p:nvPr>
        </p:nvSpPr>
        <p:spPr/>
        <p:txBody>
          <a:bodyPr/>
          <a:lstStyle/>
          <a:p>
            <a:r>
              <a:rPr lang="pt-BR" dirty="0" smtClean="0"/>
              <a:t>Classes </a:t>
            </a:r>
            <a:r>
              <a:rPr lang="pt-BR" dirty="0" err="1" smtClean="0"/>
              <a:t>ContaCorrente</a:t>
            </a:r>
            <a:r>
              <a:rPr lang="pt-BR" dirty="0" smtClean="0"/>
              <a:t> e </a:t>
            </a:r>
            <a:r>
              <a:rPr lang="pt-BR" dirty="0" err="1" smtClean="0"/>
              <a:t>ContaPoupança</a:t>
            </a:r>
            <a:r>
              <a:rPr lang="pt-BR" dirty="0" smtClean="0"/>
              <a:t> redefinem a operação </a:t>
            </a:r>
            <a:r>
              <a:rPr lang="pt-BR" dirty="0" err="1" smtClean="0"/>
              <a:t>aplicarJuros</a:t>
            </a:r>
            <a:r>
              <a:rPr lang="pt-BR" dirty="0" smtClean="0"/>
              <a:t>. </a:t>
            </a:r>
          </a:p>
          <a:p>
            <a:endParaRPr lang="pt-BR" dirty="0"/>
          </a:p>
        </p:txBody>
      </p:sp>
      <p:sp>
        <p:nvSpPr>
          <p:cNvPr id="1030151" name="Rectangle 7"/>
          <p:cNvSpPr>
            <a:spLocks noChangeArrowheads="1"/>
          </p:cNvSpPr>
          <p:nvPr/>
        </p:nvSpPr>
        <p:spPr bwMode="auto">
          <a:xfrm>
            <a:off x="457200" y="1447800"/>
            <a:ext cx="8427720" cy="820738"/>
          </a:xfrm>
          <a:prstGeom prst="rect">
            <a:avLst/>
          </a:prstGeom>
          <a:noFill/>
          <a:ln w="9525">
            <a:noFill/>
            <a:miter lim="800000"/>
            <a:headEnd/>
            <a:tailEnd/>
          </a:ln>
          <a:effectLst/>
        </p:spPr>
        <p:txBody>
          <a:bodyPr/>
          <a:lstStyle/>
          <a:p>
            <a:pPr marL="342900" indent="-342900" algn="just">
              <a:lnSpc>
                <a:spcPct val="80000"/>
              </a:lnSpc>
              <a:spcBef>
                <a:spcPct val="20000"/>
              </a:spcBef>
              <a:buClr>
                <a:schemeClr val="folHlink"/>
              </a:buClr>
              <a:buSzPct val="90000"/>
              <a:buFont typeface="Wingdings" pitchFamily="2" charset="2"/>
              <a:buChar char="n"/>
            </a:pPr>
            <a:endParaRPr lang="pt-BR" sz="2800" dirty="0"/>
          </a:p>
        </p:txBody>
      </p:sp>
      <p:graphicFrame>
        <p:nvGraphicFramePr>
          <p:cNvPr id="3" name="Objeto 2"/>
          <p:cNvGraphicFramePr>
            <a:graphicFrameLocks noGrp="1" noChangeAspect="1"/>
          </p:cNvGraphicFramePr>
          <p:nvPr/>
        </p:nvGraphicFramePr>
        <p:xfrm>
          <a:off x="611188" y="2738438"/>
          <a:ext cx="7775575" cy="3424237"/>
        </p:xfrm>
        <a:graphic>
          <a:graphicData uri="http://schemas.openxmlformats.org/presentationml/2006/ole">
            <mc:AlternateContent xmlns:mc="http://schemas.openxmlformats.org/markup-compatibility/2006">
              <mc:Choice xmlns:v="urn:schemas-microsoft-com:vml" Requires="v">
                <p:oleObj spid="_x0000_s102461" name="Visio" r:id="rId4" imgW="3395186" imgH="1495901" progId="Visio.Drawing.11">
                  <p:embed/>
                </p:oleObj>
              </mc:Choice>
              <mc:Fallback>
                <p:oleObj name="Visio" r:id="rId4" imgW="3395186" imgH="1495901" progId="Visio.Drawing.11">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2738438"/>
                        <a:ext cx="7775575" cy="342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418687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r>
              <a:rPr lang="pt-BR" smtClean="0"/>
              <a:t>Reuso por generalização</a:t>
            </a:r>
            <a:endParaRPr lang="pt-BR"/>
          </a:p>
        </p:txBody>
      </p:sp>
      <p:sp>
        <p:nvSpPr>
          <p:cNvPr id="1037315" name="Rectangle 3"/>
          <p:cNvSpPr>
            <a:spLocks noGrp="1" noChangeArrowheads="1"/>
          </p:cNvSpPr>
          <p:nvPr>
            <p:ph idx="1"/>
          </p:nvPr>
        </p:nvSpPr>
        <p:spPr/>
        <p:txBody>
          <a:bodyPr/>
          <a:lstStyle/>
          <a:p>
            <a:r>
              <a:rPr lang="pt-BR" smtClean="0"/>
              <a:t>O reuso por generalização se baseia na noção de subclasses herdando comportamento de sua superclasse. </a:t>
            </a:r>
          </a:p>
          <a:p>
            <a:r>
              <a:rPr lang="pt-BR" smtClean="0"/>
              <a:t>Exemplo: </a:t>
            </a:r>
          </a:p>
          <a:p>
            <a:pPr lvl="1"/>
            <a:r>
              <a:rPr lang="pt-BR" smtClean="0"/>
              <a:t>um objeto ContaCorrente não tem como atender à mensagem para executar a operação debitar só com os recursos de sua classe. </a:t>
            </a:r>
          </a:p>
          <a:p>
            <a:pPr lvl="1"/>
            <a:r>
              <a:rPr lang="pt-BR" smtClean="0"/>
              <a:t>Ele, então, utiliza a operação herdada da superclasse.</a:t>
            </a:r>
            <a:endParaRPr lang="pt-BR" dirty="0"/>
          </a:p>
        </p:txBody>
      </p:sp>
    </p:spTree>
    <p:extLst>
      <p:ext uri="{BB962C8B-B14F-4D97-AF65-F5344CB8AC3E}">
        <p14:creationId xmlns:p14="http://schemas.microsoft.com/office/powerpoint/2010/main" val="18868645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r>
              <a:rPr lang="pt-BR" smtClean="0"/>
              <a:t>Reuso por generalização</a:t>
            </a:r>
            <a:endParaRPr lang="pt-BR"/>
          </a:p>
        </p:txBody>
      </p:sp>
      <p:sp>
        <p:nvSpPr>
          <p:cNvPr id="1037315" name="Rectangle 3"/>
          <p:cNvSpPr>
            <a:spLocks noGrp="1" noChangeArrowheads="1"/>
          </p:cNvSpPr>
          <p:nvPr>
            <p:ph idx="1"/>
          </p:nvPr>
        </p:nvSpPr>
        <p:spPr/>
        <p:txBody>
          <a:bodyPr/>
          <a:lstStyle/>
          <a:p>
            <a:r>
              <a:rPr lang="pt-BR" dirty="0" smtClean="0"/>
              <a:t>Vantagem: fácil de implementar.</a:t>
            </a:r>
          </a:p>
          <a:p>
            <a:r>
              <a:rPr lang="pt-BR" dirty="0" smtClean="0"/>
              <a:t>Desvantagem:</a:t>
            </a:r>
          </a:p>
          <a:p>
            <a:pPr lvl="1"/>
            <a:r>
              <a:rPr lang="pt-BR" dirty="0" smtClean="0"/>
              <a:t>Exposição dos detalhes da superclasse às subclasses (Princípio do encapsulamento).</a:t>
            </a:r>
          </a:p>
          <a:p>
            <a:pPr lvl="1"/>
            <a:r>
              <a:rPr lang="pt-BR" dirty="0" smtClean="0"/>
              <a:t>Possível violação do Princípio de </a:t>
            </a:r>
            <a:r>
              <a:rPr lang="pt-BR" dirty="0" err="1" smtClean="0"/>
              <a:t>Liskov</a:t>
            </a:r>
            <a:r>
              <a:rPr lang="pt-BR" dirty="0" smtClean="0"/>
              <a:t> (regra da substituição).</a:t>
            </a:r>
          </a:p>
          <a:p>
            <a:pPr lvl="2"/>
            <a:r>
              <a:rPr lang="pt-BR" dirty="0" smtClean="0"/>
              <a:t>"Uma classe base deve poder ser substituída pela sua classe derivada."</a:t>
            </a:r>
          </a:p>
          <a:p>
            <a:pPr lvl="2"/>
            <a:endParaRPr lang="pt-BR" dirty="0"/>
          </a:p>
        </p:txBody>
      </p:sp>
    </p:spTree>
    <p:extLst>
      <p:ext uri="{BB962C8B-B14F-4D97-AF65-F5344CB8AC3E}">
        <p14:creationId xmlns:p14="http://schemas.microsoft.com/office/powerpoint/2010/main" val="6432100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p:txBody>
          <a:bodyPr/>
          <a:lstStyle/>
          <a:p>
            <a:r>
              <a:rPr lang="en-US" smtClean="0"/>
              <a:t>Reuso por delegação</a:t>
            </a:r>
            <a:endParaRPr lang="en-US"/>
          </a:p>
        </p:txBody>
      </p:sp>
      <p:sp>
        <p:nvSpPr>
          <p:cNvPr id="1048579" name="Rectangle 3"/>
          <p:cNvSpPr>
            <a:spLocks noGrp="1" noChangeArrowheads="1"/>
          </p:cNvSpPr>
          <p:nvPr>
            <p:ph idx="1"/>
          </p:nvPr>
        </p:nvSpPr>
        <p:spPr/>
        <p:txBody>
          <a:bodyPr/>
          <a:lstStyle/>
          <a:p>
            <a:r>
              <a:rPr lang="pt-BR" dirty="0" smtClean="0"/>
              <a:t>A delegação é outra forma de realizar o reuso.</a:t>
            </a:r>
          </a:p>
          <a:p>
            <a:r>
              <a:rPr lang="pt-BR" dirty="0" smtClean="0"/>
              <a:t>“Sempre que um objeto não pode realizar uma operação por si próprio, ele delega uma parte dela para outro(s) objeto(s)”.</a:t>
            </a:r>
          </a:p>
          <a:p>
            <a:r>
              <a:rPr lang="pt-BR" dirty="0" smtClean="0"/>
              <a:t>A delegação é mais genérica que a generalização.</a:t>
            </a:r>
          </a:p>
          <a:p>
            <a:pPr lvl="1"/>
            <a:r>
              <a:rPr lang="pt-BR" dirty="0" smtClean="0"/>
              <a:t>um objeto pode reutilizar o comportamento de outro sem que o primeiro precise ser uma subclasse do segundo.</a:t>
            </a:r>
          </a:p>
          <a:p>
            <a:r>
              <a:rPr lang="pt-BR" dirty="0"/>
              <a:t>O compartilhamento de comportamento e o reuso podem ser realizados em tempo de execução</a:t>
            </a:r>
            <a:r>
              <a:rPr lang="pt-BR" dirty="0" smtClean="0"/>
              <a:t>.</a:t>
            </a:r>
            <a:endParaRPr lang="pt-BR" dirty="0"/>
          </a:p>
        </p:txBody>
      </p:sp>
    </p:spTree>
    <p:extLst>
      <p:ext uri="{BB962C8B-B14F-4D97-AF65-F5344CB8AC3E}">
        <p14:creationId xmlns:p14="http://schemas.microsoft.com/office/powerpoint/2010/main" val="10488582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3458" name="Rectangle 2"/>
          <p:cNvSpPr>
            <a:spLocks noGrp="1" noChangeArrowheads="1"/>
          </p:cNvSpPr>
          <p:nvPr>
            <p:ph type="title"/>
          </p:nvPr>
        </p:nvSpPr>
        <p:spPr/>
        <p:txBody>
          <a:bodyPr/>
          <a:lstStyle/>
          <a:p>
            <a:r>
              <a:rPr lang="en-US" smtClean="0"/>
              <a:t>Generalização X Delegação</a:t>
            </a:r>
            <a:endParaRPr lang="en-US"/>
          </a:p>
        </p:txBody>
      </p:sp>
      <p:graphicFrame>
        <p:nvGraphicFramePr>
          <p:cNvPr id="1043461" name="Object 5"/>
          <p:cNvGraphicFramePr>
            <a:graphicFrameLocks noGrp="1" noChangeAspect="1"/>
          </p:cNvGraphicFramePr>
          <p:nvPr>
            <p:ph idx="4294967295"/>
            <p:extLst>
              <p:ext uri="{D42A27DB-BD31-4B8C-83A1-F6EECF244321}">
                <p14:modId xmlns:p14="http://schemas.microsoft.com/office/powerpoint/2010/main" val="636289659"/>
              </p:ext>
            </p:extLst>
          </p:nvPr>
        </p:nvGraphicFramePr>
        <p:xfrm>
          <a:off x="699012" y="2143125"/>
          <a:ext cx="8105775" cy="3130550"/>
        </p:xfrm>
        <a:graphic>
          <a:graphicData uri="http://schemas.openxmlformats.org/presentationml/2006/ole">
            <mc:AlternateContent xmlns:mc="http://schemas.openxmlformats.org/markup-compatibility/2006">
              <mc:Choice xmlns:v="urn:schemas-microsoft-com:vml" Requires="v">
                <p:oleObj spid="_x0000_s103482" name="Visio" r:id="rId4" imgW="4423410" imgH="1708309" progId="Visio.Drawing.11">
                  <p:embed/>
                </p:oleObj>
              </mc:Choice>
              <mc:Fallback>
                <p:oleObj name="Visio" r:id="rId4" imgW="4423410" imgH="170830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012" y="2143125"/>
                        <a:ext cx="8105775" cy="3130550"/>
                      </a:xfrm>
                      <a:prstGeom prst="rect">
                        <a:avLst/>
                      </a:prstGeom>
                      <a:noFill/>
                      <a:ln>
                        <a:noFill/>
                      </a:ln>
                      <a:effectLst/>
                      <a:extLst/>
                    </p:spPr>
                  </p:pic>
                </p:oleObj>
              </mc:Fallback>
            </mc:AlternateContent>
          </a:graphicData>
        </a:graphic>
      </p:graphicFrame>
      <p:cxnSp>
        <p:nvCxnSpPr>
          <p:cNvPr id="3" name="Conector reto 2"/>
          <p:cNvCxnSpPr/>
          <p:nvPr/>
        </p:nvCxnSpPr>
        <p:spPr>
          <a:xfrm>
            <a:off x="4430332" y="1648496"/>
            <a:ext cx="25758" cy="439169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0732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p:txBody>
          <a:bodyPr/>
          <a:lstStyle/>
          <a:p>
            <a:r>
              <a:rPr lang="en-US" smtClean="0"/>
              <a:t>Generalização X Delegação</a:t>
            </a:r>
            <a:endParaRPr lang="pt-BR"/>
          </a:p>
        </p:txBody>
      </p:sp>
      <p:sp>
        <p:nvSpPr>
          <p:cNvPr id="1050627" name="Rectangle 3"/>
          <p:cNvSpPr>
            <a:spLocks noGrp="1" noChangeArrowheads="1"/>
          </p:cNvSpPr>
          <p:nvPr>
            <p:ph idx="1"/>
          </p:nvPr>
        </p:nvSpPr>
        <p:spPr/>
        <p:txBody>
          <a:bodyPr/>
          <a:lstStyle/>
          <a:p>
            <a:r>
              <a:rPr lang="pt-BR" smtClean="0"/>
              <a:t>Há vantagens e desvantagens tanto na generalização quanto na delegação.</a:t>
            </a:r>
          </a:p>
          <a:p>
            <a:r>
              <a:rPr lang="pt-BR" smtClean="0"/>
              <a:t>De forma geral, não é recomendado utilizar generalização nas seguintes situações:</a:t>
            </a:r>
          </a:p>
          <a:p>
            <a:pPr lvl="1"/>
            <a:r>
              <a:rPr lang="pt-BR" smtClean="0"/>
              <a:t>Para representar papéis de uma superclasse.</a:t>
            </a:r>
          </a:p>
          <a:p>
            <a:pPr lvl="1"/>
            <a:r>
              <a:rPr lang="pt-BR" smtClean="0"/>
              <a:t>Quando a subclasse herda propriedades que não se aplicam a ela.</a:t>
            </a:r>
            <a:endParaRPr lang="pt-BR" dirty="0"/>
          </a:p>
        </p:txBody>
      </p:sp>
    </p:spTree>
    <p:extLst>
      <p:ext uri="{BB962C8B-B14F-4D97-AF65-F5344CB8AC3E}">
        <p14:creationId xmlns:p14="http://schemas.microsoft.com/office/powerpoint/2010/main" val="13918576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Dependência</a:t>
            </a:r>
            <a:endParaRPr lang="pt-BR" dirty="0"/>
          </a:p>
        </p:txBody>
      </p:sp>
      <p:sp>
        <p:nvSpPr>
          <p:cNvPr id="5" name="Espaço Reservado para Texto 4"/>
          <p:cNvSpPr>
            <a:spLocks noGrp="1"/>
          </p:cNvSpPr>
          <p:nvPr>
            <p:ph type="body" idx="1"/>
          </p:nvPr>
        </p:nvSpPr>
        <p:spPr/>
        <p:txBody>
          <a:bodyPr/>
          <a:lstStyle/>
          <a:p>
            <a:r>
              <a:rPr lang="pt-BR" dirty="0" smtClean="0"/>
              <a:t>Associação de Dependência</a:t>
            </a:r>
            <a:endParaRPr lang="pt-BR" dirty="0"/>
          </a:p>
        </p:txBody>
      </p:sp>
    </p:spTree>
    <p:extLst>
      <p:ext uri="{BB962C8B-B14F-4D97-AF65-F5344CB8AC3E}">
        <p14:creationId xmlns:p14="http://schemas.microsoft.com/office/powerpoint/2010/main" val="21430158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pt-BR" smtClean="0"/>
              <a:t>Dependência</a:t>
            </a:r>
            <a:endParaRPr lang="en-US" dirty="0"/>
          </a:p>
        </p:txBody>
      </p:sp>
      <p:sp>
        <p:nvSpPr>
          <p:cNvPr id="180227" name="Rectangle 3"/>
          <p:cNvSpPr>
            <a:spLocks noGrp="1" noChangeArrowheads="1"/>
          </p:cNvSpPr>
          <p:nvPr>
            <p:ph idx="1"/>
          </p:nvPr>
        </p:nvSpPr>
        <p:spPr>
          <a:xfrm>
            <a:off x="457200" y="1600201"/>
            <a:ext cx="8229600" cy="3517490"/>
          </a:xfrm>
        </p:spPr>
        <p:txBody>
          <a:bodyPr>
            <a:normAutofit/>
          </a:bodyPr>
          <a:lstStyle/>
          <a:p>
            <a:r>
              <a:rPr lang="pt-BR" dirty="0" smtClean="0"/>
              <a:t>Indica que a alteração de um objeto pode afetar outro objeto (o objeto dependente)</a:t>
            </a:r>
          </a:p>
          <a:p>
            <a:pPr lvl="1"/>
            <a:r>
              <a:rPr lang="pt-BR" dirty="0" smtClean="0"/>
              <a:t>A classe cliente depende de algum serviço da classe fornecedor</a:t>
            </a:r>
          </a:p>
          <a:p>
            <a:pPr lvl="1"/>
            <a:r>
              <a:rPr lang="pt-BR" dirty="0" smtClean="0"/>
              <a:t>A mudança de estado do fornecedor afeta o objeto cliente </a:t>
            </a:r>
          </a:p>
          <a:p>
            <a:pPr lvl="1"/>
            <a:r>
              <a:rPr lang="pt-BR" dirty="0" smtClean="0"/>
              <a:t>A classe cliente não declara como atributos um objeto do tipo fornecedor</a:t>
            </a:r>
          </a:p>
          <a:p>
            <a:pPr lvl="1"/>
            <a:r>
              <a:rPr lang="pt-BR" dirty="0" smtClean="0"/>
              <a:t>Fornecedor é recebido por parâmetro de método</a:t>
            </a:r>
            <a:endParaRPr lang="en-US" dirty="0"/>
          </a:p>
        </p:txBody>
      </p:sp>
    </p:spTree>
    <p:extLst>
      <p:ext uri="{BB962C8B-B14F-4D97-AF65-F5344CB8AC3E}">
        <p14:creationId xmlns:p14="http://schemas.microsoft.com/office/powerpoint/2010/main" val="2440708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3497263" y="2621544"/>
            <a:ext cx="2214562" cy="1588"/>
          </a:xfrm>
          <a:prstGeom prst="line">
            <a:avLst/>
          </a:prstGeom>
          <a:noFill/>
          <a:ln w="127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pt-BR" dirty="0"/>
          </a:p>
        </p:txBody>
      </p:sp>
      <p:sp>
        <p:nvSpPr>
          <p:cNvPr id="29699" name="Line 3"/>
          <p:cNvSpPr>
            <a:spLocks noChangeShapeType="1"/>
          </p:cNvSpPr>
          <p:nvPr/>
        </p:nvSpPr>
        <p:spPr bwMode="auto">
          <a:xfrm>
            <a:off x="3840163" y="3697869"/>
            <a:ext cx="1871662" cy="1588"/>
          </a:xfrm>
          <a:prstGeom prst="line">
            <a:avLst/>
          </a:prstGeom>
          <a:noFill/>
          <a:ln w="127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pt-BR" dirty="0"/>
          </a:p>
        </p:txBody>
      </p:sp>
      <p:sp>
        <p:nvSpPr>
          <p:cNvPr id="29700" name="Line 4"/>
          <p:cNvSpPr>
            <a:spLocks noChangeShapeType="1"/>
          </p:cNvSpPr>
          <p:nvPr/>
        </p:nvSpPr>
        <p:spPr bwMode="auto">
          <a:xfrm>
            <a:off x="4125913" y="5183769"/>
            <a:ext cx="1585912" cy="1588"/>
          </a:xfrm>
          <a:prstGeom prst="line">
            <a:avLst/>
          </a:prstGeom>
          <a:noFill/>
          <a:ln w="127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pt-BR" dirty="0"/>
          </a:p>
        </p:txBody>
      </p:sp>
      <p:sp>
        <p:nvSpPr>
          <p:cNvPr id="29701" name="Rectangle 5"/>
          <p:cNvSpPr>
            <a:spLocks noGrp="1" noChangeArrowheads="1"/>
          </p:cNvSpPr>
          <p:nvPr>
            <p:ph type="title"/>
          </p:nvPr>
        </p:nvSpPr>
        <p:spPr/>
        <p:txBody>
          <a:bodyPr/>
          <a:lstStyle/>
          <a:p>
            <a:r>
              <a:rPr lang="pt-BR" altLang="pt-BR" smtClean="0"/>
              <a:t>Dependência</a:t>
            </a:r>
            <a:endParaRPr lang="pt-BR" altLang="pt-BR" dirty="0" smtClean="0"/>
          </a:p>
        </p:txBody>
      </p:sp>
      <p:grpSp>
        <p:nvGrpSpPr>
          <p:cNvPr id="29708" name="Group 12"/>
          <p:cNvGrpSpPr>
            <a:grpSpLocks/>
          </p:cNvGrpSpPr>
          <p:nvPr/>
        </p:nvGrpSpPr>
        <p:grpSpPr bwMode="auto">
          <a:xfrm>
            <a:off x="2536825" y="2324682"/>
            <a:ext cx="950913" cy="585787"/>
            <a:chOff x="1598" y="2015"/>
            <a:chExt cx="599" cy="369"/>
          </a:xfrm>
        </p:grpSpPr>
        <p:sp>
          <p:nvSpPr>
            <p:cNvPr id="29747" name="Rectangle 13"/>
            <p:cNvSpPr>
              <a:spLocks noChangeArrowheads="1"/>
            </p:cNvSpPr>
            <p:nvPr/>
          </p:nvSpPr>
          <p:spPr bwMode="auto">
            <a:xfrm>
              <a:off x="1598" y="2015"/>
              <a:ext cx="599" cy="369"/>
            </a:xfrm>
            <a:prstGeom prst="rect">
              <a:avLst/>
            </a:prstGeom>
            <a:solidFill>
              <a:srgbClr val="FFFFCC"/>
            </a:solidFill>
            <a:ln w="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48" name="Rectangle 14"/>
            <p:cNvSpPr>
              <a:spLocks noChangeArrowheads="1"/>
            </p:cNvSpPr>
            <p:nvPr/>
          </p:nvSpPr>
          <p:spPr bwMode="auto">
            <a:xfrm>
              <a:off x="1706" y="2045"/>
              <a:ext cx="4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solidFill>
                    <a:srgbClr val="000000"/>
                  </a:solidFill>
                  <a:latin typeface="Arial" pitchFamily="34" charset="0"/>
                </a:rPr>
                <a:t>Cliente</a:t>
              </a:r>
              <a:endParaRPr lang="pt-BR" altLang="pt-BR" sz="1600" b="0" dirty="0">
                <a:latin typeface="Arial" pitchFamily="34" charset="0"/>
              </a:endParaRPr>
            </a:p>
          </p:txBody>
        </p:sp>
        <p:sp>
          <p:nvSpPr>
            <p:cNvPr id="29749" name="Rectangle 15"/>
            <p:cNvSpPr>
              <a:spLocks noChangeArrowheads="1"/>
            </p:cNvSpPr>
            <p:nvPr/>
          </p:nvSpPr>
          <p:spPr bwMode="auto">
            <a:xfrm>
              <a:off x="1598" y="2217"/>
              <a:ext cx="599" cy="16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50" name="Rectangle 16"/>
            <p:cNvSpPr>
              <a:spLocks noChangeArrowheads="1"/>
            </p:cNvSpPr>
            <p:nvPr/>
          </p:nvSpPr>
          <p:spPr bwMode="auto">
            <a:xfrm>
              <a:off x="1598" y="2299"/>
              <a:ext cx="599" cy="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grpSp>
        <p:nvGrpSpPr>
          <p:cNvPr id="29709" name="Group 17"/>
          <p:cNvGrpSpPr>
            <a:grpSpLocks/>
          </p:cNvGrpSpPr>
          <p:nvPr/>
        </p:nvGrpSpPr>
        <p:grpSpPr bwMode="auto">
          <a:xfrm>
            <a:off x="2536825" y="4593219"/>
            <a:ext cx="1635125" cy="942975"/>
            <a:chOff x="1624" y="3222"/>
            <a:chExt cx="1030" cy="594"/>
          </a:xfrm>
        </p:grpSpPr>
        <p:sp>
          <p:nvSpPr>
            <p:cNvPr id="29744" name="Rectangle 18"/>
            <p:cNvSpPr>
              <a:spLocks noChangeArrowheads="1"/>
            </p:cNvSpPr>
            <p:nvPr/>
          </p:nvSpPr>
          <p:spPr bwMode="auto">
            <a:xfrm>
              <a:off x="1624" y="3351"/>
              <a:ext cx="1030" cy="465"/>
            </a:xfrm>
            <a:prstGeom prst="rect">
              <a:avLst/>
            </a:prstGeom>
            <a:solidFill>
              <a:srgbClr val="FFFFCC"/>
            </a:solidFill>
            <a:ln w="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45" name="Rectangle 19"/>
            <p:cNvSpPr>
              <a:spLocks noChangeArrowheads="1"/>
            </p:cNvSpPr>
            <p:nvPr/>
          </p:nvSpPr>
          <p:spPr bwMode="auto">
            <a:xfrm>
              <a:off x="1624" y="3222"/>
              <a:ext cx="325" cy="129"/>
            </a:xfrm>
            <a:prstGeom prst="rect">
              <a:avLst/>
            </a:prstGeom>
            <a:solidFill>
              <a:srgbClr val="FFFFCC"/>
            </a:solidFill>
            <a:ln w="9525">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46" name="Rectangle 20"/>
            <p:cNvSpPr>
              <a:spLocks noChangeArrowheads="1"/>
            </p:cNvSpPr>
            <p:nvPr/>
          </p:nvSpPr>
          <p:spPr bwMode="auto">
            <a:xfrm>
              <a:off x="1727" y="3502"/>
              <a:ext cx="83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solidFill>
                    <a:srgbClr val="000000"/>
                  </a:solidFill>
                  <a:latin typeface="Arial" pitchFamily="34" charset="0"/>
                </a:rPr>
                <a:t>Pacote Cliente</a:t>
              </a:r>
              <a:endParaRPr lang="pt-BR" altLang="pt-BR" sz="1600" b="0" dirty="0">
                <a:latin typeface="Arial" pitchFamily="34" charset="0"/>
              </a:endParaRPr>
            </a:p>
          </p:txBody>
        </p:sp>
      </p:grpSp>
      <p:grpSp>
        <p:nvGrpSpPr>
          <p:cNvPr id="29710" name="Group 21"/>
          <p:cNvGrpSpPr>
            <a:grpSpLocks/>
          </p:cNvGrpSpPr>
          <p:nvPr/>
        </p:nvGrpSpPr>
        <p:grpSpPr bwMode="auto">
          <a:xfrm>
            <a:off x="5711825" y="4593219"/>
            <a:ext cx="1635125" cy="942975"/>
            <a:chOff x="4216" y="3222"/>
            <a:chExt cx="1030" cy="594"/>
          </a:xfrm>
        </p:grpSpPr>
        <p:sp>
          <p:nvSpPr>
            <p:cNvPr id="29741" name="Rectangle 22"/>
            <p:cNvSpPr>
              <a:spLocks noChangeArrowheads="1"/>
            </p:cNvSpPr>
            <p:nvPr/>
          </p:nvSpPr>
          <p:spPr bwMode="auto">
            <a:xfrm>
              <a:off x="4216" y="3351"/>
              <a:ext cx="1030" cy="465"/>
            </a:xfrm>
            <a:prstGeom prst="rect">
              <a:avLst/>
            </a:prstGeom>
            <a:solidFill>
              <a:srgbClr val="FFFFCC"/>
            </a:solidFill>
            <a:ln w="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42" name="Rectangle 23"/>
            <p:cNvSpPr>
              <a:spLocks noChangeArrowheads="1"/>
            </p:cNvSpPr>
            <p:nvPr/>
          </p:nvSpPr>
          <p:spPr bwMode="auto">
            <a:xfrm>
              <a:off x="4216" y="3222"/>
              <a:ext cx="325" cy="129"/>
            </a:xfrm>
            <a:prstGeom prst="rect">
              <a:avLst/>
            </a:prstGeom>
            <a:solidFill>
              <a:srgbClr val="FFFFCC"/>
            </a:solidFill>
            <a:ln w="9525">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43" name="Rectangle 24"/>
            <p:cNvSpPr>
              <a:spLocks noChangeArrowheads="1"/>
            </p:cNvSpPr>
            <p:nvPr/>
          </p:nvSpPr>
          <p:spPr bwMode="auto">
            <a:xfrm>
              <a:off x="4433" y="3445"/>
              <a:ext cx="6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Pacote </a:t>
              </a:r>
            </a:p>
            <a:p>
              <a:pPr algn="ctr">
                <a:spcBef>
                  <a:spcPct val="0"/>
                </a:spcBef>
                <a:buFontTx/>
                <a:buNone/>
              </a:pPr>
              <a:r>
                <a:rPr lang="pt-BR" altLang="pt-BR" sz="1600" b="0" dirty="0" smtClean="0">
                  <a:solidFill>
                    <a:srgbClr val="000000"/>
                  </a:solidFill>
                  <a:latin typeface="Arial" pitchFamily="34" charset="0"/>
                </a:rPr>
                <a:t>Fornecedor</a:t>
              </a:r>
              <a:endParaRPr lang="pt-BR" altLang="pt-BR" sz="1600" b="0" dirty="0">
                <a:latin typeface="Arial" pitchFamily="34" charset="0"/>
              </a:endParaRPr>
            </a:p>
          </p:txBody>
        </p:sp>
      </p:grpSp>
      <p:grpSp>
        <p:nvGrpSpPr>
          <p:cNvPr id="29711" name="Group 25"/>
          <p:cNvGrpSpPr>
            <a:grpSpLocks/>
          </p:cNvGrpSpPr>
          <p:nvPr/>
        </p:nvGrpSpPr>
        <p:grpSpPr bwMode="auto">
          <a:xfrm>
            <a:off x="5711827" y="2324682"/>
            <a:ext cx="1430336" cy="585787"/>
            <a:chOff x="4444" y="2015"/>
            <a:chExt cx="599" cy="369"/>
          </a:xfrm>
        </p:grpSpPr>
        <p:sp>
          <p:nvSpPr>
            <p:cNvPr id="29737" name="Rectangle 26"/>
            <p:cNvSpPr>
              <a:spLocks noChangeArrowheads="1"/>
            </p:cNvSpPr>
            <p:nvPr/>
          </p:nvSpPr>
          <p:spPr bwMode="auto">
            <a:xfrm>
              <a:off x="4444" y="2015"/>
              <a:ext cx="599" cy="369"/>
            </a:xfrm>
            <a:prstGeom prst="rect">
              <a:avLst/>
            </a:prstGeom>
            <a:solidFill>
              <a:srgbClr val="FFFFCC"/>
            </a:solidFill>
            <a:ln w="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38" name="Rectangle 27"/>
            <p:cNvSpPr>
              <a:spLocks noChangeArrowheads="1"/>
            </p:cNvSpPr>
            <p:nvPr/>
          </p:nvSpPr>
          <p:spPr bwMode="auto">
            <a:xfrm>
              <a:off x="4514" y="2045"/>
              <a:ext cx="4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solidFill>
                    <a:srgbClr val="000000"/>
                  </a:solidFill>
                  <a:latin typeface="Arial" pitchFamily="34" charset="0"/>
                </a:rPr>
                <a:t>Fornecedor</a:t>
              </a:r>
              <a:endParaRPr lang="pt-BR" altLang="pt-BR" sz="1600" b="0" dirty="0">
                <a:latin typeface="Arial" pitchFamily="34" charset="0"/>
              </a:endParaRPr>
            </a:p>
          </p:txBody>
        </p:sp>
        <p:sp>
          <p:nvSpPr>
            <p:cNvPr id="29739" name="Rectangle 28"/>
            <p:cNvSpPr>
              <a:spLocks noChangeArrowheads="1"/>
            </p:cNvSpPr>
            <p:nvPr/>
          </p:nvSpPr>
          <p:spPr bwMode="auto">
            <a:xfrm>
              <a:off x="4444" y="2217"/>
              <a:ext cx="599" cy="16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40" name="Rectangle 29"/>
            <p:cNvSpPr>
              <a:spLocks noChangeArrowheads="1"/>
            </p:cNvSpPr>
            <p:nvPr/>
          </p:nvSpPr>
          <p:spPr bwMode="auto">
            <a:xfrm>
              <a:off x="4444" y="2299"/>
              <a:ext cx="599" cy="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grpSp>
        <p:nvGrpSpPr>
          <p:cNvPr id="29717" name="Group 36"/>
          <p:cNvGrpSpPr>
            <a:grpSpLocks/>
          </p:cNvGrpSpPr>
          <p:nvPr/>
        </p:nvGrpSpPr>
        <p:grpSpPr bwMode="auto">
          <a:xfrm>
            <a:off x="2536825" y="3443869"/>
            <a:ext cx="1273175" cy="625475"/>
            <a:chOff x="1598" y="2666"/>
            <a:chExt cx="802" cy="394"/>
          </a:xfrm>
        </p:grpSpPr>
        <p:sp>
          <p:nvSpPr>
            <p:cNvPr id="29731" name="Rectangle 37"/>
            <p:cNvSpPr>
              <a:spLocks noChangeArrowheads="1"/>
            </p:cNvSpPr>
            <p:nvPr/>
          </p:nvSpPr>
          <p:spPr bwMode="auto">
            <a:xfrm>
              <a:off x="1598" y="2666"/>
              <a:ext cx="802" cy="394"/>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32" name="Rectangle 38"/>
            <p:cNvSpPr>
              <a:spLocks noChangeArrowheads="1"/>
            </p:cNvSpPr>
            <p:nvPr/>
          </p:nvSpPr>
          <p:spPr bwMode="auto">
            <a:xfrm>
              <a:off x="1822" y="2862"/>
              <a:ext cx="4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solidFill>
                    <a:srgbClr val="000000"/>
                  </a:solidFill>
                  <a:latin typeface="Arial" pitchFamily="34" charset="0"/>
                </a:rPr>
                <a:t>Cliente</a:t>
              </a:r>
              <a:endParaRPr lang="pt-BR" altLang="pt-BR" sz="1600" b="0" dirty="0">
                <a:latin typeface="Arial" pitchFamily="34" charset="0"/>
              </a:endParaRPr>
            </a:p>
          </p:txBody>
        </p:sp>
        <p:grpSp>
          <p:nvGrpSpPr>
            <p:cNvPr id="29733" name="Group 39"/>
            <p:cNvGrpSpPr>
              <a:grpSpLocks/>
            </p:cNvGrpSpPr>
            <p:nvPr/>
          </p:nvGrpSpPr>
          <p:grpSpPr bwMode="auto">
            <a:xfrm>
              <a:off x="1862" y="2690"/>
              <a:ext cx="232" cy="168"/>
              <a:chOff x="2180" y="2672"/>
              <a:chExt cx="232" cy="168"/>
            </a:xfrm>
          </p:grpSpPr>
          <p:sp>
            <p:nvSpPr>
              <p:cNvPr id="29734" name="Rectangle 40"/>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35" name="Rectangle 41"/>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36" name="Rectangle 42"/>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grpSp>
      <p:grpSp>
        <p:nvGrpSpPr>
          <p:cNvPr id="29718" name="Group 43"/>
          <p:cNvGrpSpPr>
            <a:grpSpLocks/>
          </p:cNvGrpSpPr>
          <p:nvPr/>
        </p:nvGrpSpPr>
        <p:grpSpPr bwMode="auto">
          <a:xfrm>
            <a:off x="5711825" y="3443869"/>
            <a:ext cx="1521315" cy="625475"/>
            <a:chOff x="3598" y="2666"/>
            <a:chExt cx="796" cy="394"/>
          </a:xfrm>
        </p:grpSpPr>
        <p:sp>
          <p:nvSpPr>
            <p:cNvPr id="29725" name="Rectangle 44"/>
            <p:cNvSpPr>
              <a:spLocks noChangeArrowheads="1"/>
            </p:cNvSpPr>
            <p:nvPr/>
          </p:nvSpPr>
          <p:spPr bwMode="auto">
            <a:xfrm>
              <a:off x="3598" y="2666"/>
              <a:ext cx="796" cy="394"/>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26" name="Rectangle 45"/>
            <p:cNvSpPr>
              <a:spLocks noChangeArrowheads="1"/>
            </p:cNvSpPr>
            <p:nvPr/>
          </p:nvSpPr>
          <p:spPr bwMode="auto">
            <a:xfrm>
              <a:off x="3757" y="2862"/>
              <a:ext cx="54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solidFill>
                    <a:srgbClr val="000000"/>
                  </a:solidFill>
                  <a:latin typeface="Arial" pitchFamily="34" charset="0"/>
                </a:rPr>
                <a:t>Fornecedor</a:t>
              </a:r>
              <a:endParaRPr lang="pt-BR" altLang="pt-BR" sz="1600" b="0" dirty="0">
                <a:latin typeface="Arial" pitchFamily="34" charset="0"/>
              </a:endParaRPr>
            </a:p>
          </p:txBody>
        </p:sp>
        <p:grpSp>
          <p:nvGrpSpPr>
            <p:cNvPr id="29727" name="Group 46"/>
            <p:cNvGrpSpPr>
              <a:grpSpLocks/>
            </p:cNvGrpSpPr>
            <p:nvPr/>
          </p:nvGrpSpPr>
          <p:grpSpPr bwMode="auto">
            <a:xfrm>
              <a:off x="3862" y="2690"/>
              <a:ext cx="232" cy="168"/>
              <a:chOff x="2180" y="2672"/>
              <a:chExt cx="232" cy="168"/>
            </a:xfrm>
          </p:grpSpPr>
          <p:sp>
            <p:nvSpPr>
              <p:cNvPr id="29728" name="Rectangle 47"/>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29" name="Rectangle 48"/>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29730" name="Rectangle 49"/>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grpSp>
      <p:sp>
        <p:nvSpPr>
          <p:cNvPr id="56" name="Text Box 11"/>
          <p:cNvSpPr txBox="1">
            <a:spLocks noChangeArrowheads="1"/>
          </p:cNvSpPr>
          <p:nvPr/>
        </p:nvSpPr>
        <p:spPr bwMode="auto">
          <a:xfrm>
            <a:off x="1238434" y="2097557"/>
            <a:ext cx="651140" cy="276999"/>
          </a:xfrm>
          <a:prstGeom prst="rect">
            <a:avLst/>
          </a:prstGeom>
          <a:noFill/>
          <a:ln w="9525">
            <a:noFill/>
            <a:miter lim="800000"/>
            <a:headEnd/>
            <a:tailEnd/>
          </a:ln>
          <a:effectLst/>
        </p:spPr>
        <p:txBody>
          <a:bodyPr wrap="none">
            <a:spAutoFit/>
          </a:bodyPr>
          <a:lstStyle/>
          <a:p>
            <a:pPr algn="ctr">
              <a:spcBef>
                <a:spcPct val="50000"/>
              </a:spcBef>
            </a:pPr>
            <a:r>
              <a:rPr lang="pt-BR" sz="1200" b="0" dirty="0" smtClean="0">
                <a:solidFill>
                  <a:schemeClr val="accent2"/>
                </a:solidFill>
                <a:latin typeface="Verdana" pitchFamily="34" charset="0"/>
              </a:rPr>
              <a:t>classe</a:t>
            </a:r>
            <a:endParaRPr lang="pt-BR" sz="1200" b="0" u="none" baseline="0" dirty="0">
              <a:solidFill>
                <a:schemeClr val="accent2"/>
              </a:solidFill>
              <a:latin typeface="Verdana" pitchFamily="34" charset="0"/>
            </a:endParaRPr>
          </a:p>
        </p:txBody>
      </p:sp>
      <p:cxnSp>
        <p:nvCxnSpPr>
          <p:cNvPr id="57" name="AutoShape 12"/>
          <p:cNvCxnSpPr>
            <a:cxnSpLocks noChangeShapeType="1"/>
            <a:stCxn id="29747" idx="1"/>
            <a:endCxn id="56" idx="3"/>
          </p:cNvCxnSpPr>
          <p:nvPr/>
        </p:nvCxnSpPr>
        <p:spPr bwMode="auto">
          <a:xfrm rot="10800000">
            <a:off x="1889575" y="2236058"/>
            <a:ext cx="647251" cy="381519"/>
          </a:xfrm>
          <a:prstGeom prst="curvedConnector3">
            <a:avLst>
              <a:gd name="adj1" fmla="val 50000"/>
            </a:avLst>
          </a:prstGeom>
          <a:noFill/>
          <a:ln w="9525">
            <a:solidFill>
              <a:schemeClr val="accent2"/>
            </a:solidFill>
            <a:round/>
            <a:headEnd type="oval" w="med" len="med"/>
            <a:tailEnd/>
          </a:ln>
          <a:effectLst/>
        </p:spPr>
      </p:cxnSp>
      <p:sp>
        <p:nvSpPr>
          <p:cNvPr id="59" name="Text Box 11"/>
          <p:cNvSpPr txBox="1">
            <a:spLocks noChangeArrowheads="1"/>
          </p:cNvSpPr>
          <p:nvPr/>
        </p:nvSpPr>
        <p:spPr bwMode="auto">
          <a:xfrm>
            <a:off x="727075" y="3164799"/>
            <a:ext cx="1162499" cy="276999"/>
          </a:xfrm>
          <a:prstGeom prst="rect">
            <a:avLst/>
          </a:prstGeom>
          <a:noFill/>
          <a:ln w="9525">
            <a:noFill/>
            <a:miter lim="800000"/>
            <a:headEnd/>
            <a:tailEnd/>
          </a:ln>
          <a:effectLst/>
        </p:spPr>
        <p:txBody>
          <a:bodyPr wrap="none">
            <a:spAutoFit/>
          </a:bodyPr>
          <a:lstStyle/>
          <a:p>
            <a:pPr algn="ctr">
              <a:spcBef>
                <a:spcPct val="50000"/>
              </a:spcBef>
            </a:pPr>
            <a:r>
              <a:rPr lang="pt-BR" sz="1200" b="0" dirty="0" smtClean="0">
                <a:solidFill>
                  <a:schemeClr val="accent2"/>
                </a:solidFill>
                <a:latin typeface="Verdana" pitchFamily="34" charset="0"/>
              </a:rPr>
              <a:t>Componente</a:t>
            </a:r>
            <a:endParaRPr lang="pt-BR" sz="1200" b="0" u="none" baseline="0" dirty="0">
              <a:solidFill>
                <a:schemeClr val="accent2"/>
              </a:solidFill>
              <a:latin typeface="Verdana" pitchFamily="34" charset="0"/>
            </a:endParaRPr>
          </a:p>
        </p:txBody>
      </p:sp>
      <p:cxnSp>
        <p:nvCxnSpPr>
          <p:cNvPr id="60" name="AutoShape 12"/>
          <p:cNvCxnSpPr>
            <a:cxnSpLocks noChangeShapeType="1"/>
            <a:stCxn id="29731" idx="1"/>
            <a:endCxn id="59" idx="3"/>
          </p:cNvCxnSpPr>
          <p:nvPr/>
        </p:nvCxnSpPr>
        <p:spPr bwMode="auto">
          <a:xfrm rot="10800000">
            <a:off x="1889575" y="3303299"/>
            <a:ext cx="647251" cy="453308"/>
          </a:xfrm>
          <a:prstGeom prst="curvedConnector3">
            <a:avLst>
              <a:gd name="adj1" fmla="val 50000"/>
            </a:avLst>
          </a:prstGeom>
          <a:noFill/>
          <a:ln w="9525">
            <a:solidFill>
              <a:schemeClr val="accent2"/>
            </a:solidFill>
            <a:round/>
            <a:headEnd type="oval" w="med" len="med"/>
            <a:tailEnd/>
          </a:ln>
          <a:effectLst/>
        </p:spPr>
      </p:cxnSp>
      <p:sp>
        <p:nvSpPr>
          <p:cNvPr id="64" name="Text Box 11"/>
          <p:cNvSpPr txBox="1">
            <a:spLocks noChangeArrowheads="1"/>
          </p:cNvSpPr>
          <p:nvPr/>
        </p:nvSpPr>
        <p:spPr bwMode="auto">
          <a:xfrm>
            <a:off x="1197333" y="4734577"/>
            <a:ext cx="692241" cy="276999"/>
          </a:xfrm>
          <a:prstGeom prst="rect">
            <a:avLst/>
          </a:prstGeom>
          <a:noFill/>
          <a:ln w="9525">
            <a:noFill/>
            <a:miter lim="800000"/>
            <a:headEnd/>
            <a:tailEnd/>
          </a:ln>
          <a:effectLst/>
        </p:spPr>
        <p:txBody>
          <a:bodyPr wrap="none">
            <a:spAutoFit/>
          </a:bodyPr>
          <a:lstStyle/>
          <a:p>
            <a:pPr algn="ctr">
              <a:spcBef>
                <a:spcPct val="50000"/>
              </a:spcBef>
            </a:pPr>
            <a:r>
              <a:rPr lang="pt-BR" sz="1200" b="0" dirty="0" smtClean="0">
                <a:solidFill>
                  <a:schemeClr val="accent2"/>
                </a:solidFill>
                <a:latin typeface="Verdana" pitchFamily="34" charset="0"/>
              </a:rPr>
              <a:t>Pacote</a:t>
            </a:r>
            <a:endParaRPr lang="pt-BR" sz="1200" b="0" u="none" baseline="0" dirty="0">
              <a:solidFill>
                <a:schemeClr val="accent2"/>
              </a:solidFill>
              <a:latin typeface="Verdana" pitchFamily="34" charset="0"/>
            </a:endParaRPr>
          </a:p>
        </p:txBody>
      </p:sp>
      <p:cxnSp>
        <p:nvCxnSpPr>
          <p:cNvPr id="65" name="AutoShape 12"/>
          <p:cNvCxnSpPr>
            <a:cxnSpLocks noChangeShapeType="1"/>
            <a:stCxn id="29744" idx="1"/>
            <a:endCxn id="64" idx="3"/>
          </p:cNvCxnSpPr>
          <p:nvPr/>
        </p:nvCxnSpPr>
        <p:spPr bwMode="auto">
          <a:xfrm rot="10800000">
            <a:off x="1889575" y="4873077"/>
            <a:ext cx="647251" cy="294024"/>
          </a:xfrm>
          <a:prstGeom prst="curvedConnector3">
            <a:avLst>
              <a:gd name="adj1" fmla="val 50000"/>
            </a:avLst>
          </a:prstGeom>
          <a:noFill/>
          <a:ln w="9525">
            <a:solidFill>
              <a:schemeClr val="accent2"/>
            </a:solidFill>
            <a:round/>
            <a:headEnd type="oval" w="med" len="med"/>
            <a:tailEnd/>
          </a:ln>
          <a:effectLst/>
        </p:spPr>
      </p:cxn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1037"/>
          <p:cNvSpPr>
            <a:spLocks noGrp="1" noChangeArrowheads="1"/>
          </p:cNvSpPr>
          <p:nvPr>
            <p:ph type="title"/>
          </p:nvPr>
        </p:nvSpPr>
        <p:spPr/>
        <p:txBody>
          <a:bodyPr/>
          <a:lstStyle/>
          <a:p>
            <a:r>
              <a:rPr lang="pt-BR" altLang="pt-BR" smtClean="0"/>
              <a:t>Realização</a:t>
            </a:r>
            <a:endParaRPr lang="pt-BR" altLang="pt-BR" dirty="0" smtClean="0"/>
          </a:p>
        </p:txBody>
      </p:sp>
      <p:sp>
        <p:nvSpPr>
          <p:cNvPr id="10" name="Espaço Reservado para Conteúdo 9"/>
          <p:cNvSpPr>
            <a:spLocks noGrp="1"/>
          </p:cNvSpPr>
          <p:nvPr>
            <p:ph idx="1"/>
          </p:nvPr>
        </p:nvSpPr>
        <p:spPr/>
        <p:txBody>
          <a:bodyPr/>
          <a:lstStyle/>
          <a:p>
            <a:r>
              <a:rPr lang="pt-BR" dirty="0" smtClean="0"/>
              <a:t>Um classificador pode ter um contrato que outro classificador concorda em seguir</a:t>
            </a:r>
          </a:p>
          <a:p>
            <a:pPr lvl="1"/>
            <a:r>
              <a:rPr lang="pt-BR" dirty="0" smtClean="0"/>
              <a:t>Interfaces e classificadores que os realizam</a:t>
            </a:r>
          </a:p>
          <a:p>
            <a:endParaRPr lang="pt-BR" dirty="0" smtClean="0"/>
          </a:p>
          <a:p>
            <a:endParaRPr lang="pt-BR" dirty="0" smtClean="0"/>
          </a:p>
          <a:p>
            <a:endParaRPr lang="pt-BR" dirty="0" smtClean="0"/>
          </a:p>
          <a:p>
            <a:endParaRPr lang="pt-BR" dirty="0" smtClean="0"/>
          </a:p>
          <a:p>
            <a:endParaRPr lang="pt-BR" dirty="0" smtClean="0"/>
          </a:p>
          <a:p>
            <a:endParaRPr lang="pt-BR" dirty="0" smtClean="0"/>
          </a:p>
          <a:p>
            <a:pPr lvl="1"/>
            <a:r>
              <a:rPr lang="pt-BR" dirty="0" smtClean="0"/>
              <a:t>Casos de Uso e as colaborações que os realizam</a:t>
            </a:r>
            <a:endParaRPr lang="pt-BR" dirty="0"/>
          </a:p>
        </p:txBody>
      </p:sp>
      <p:grpSp>
        <p:nvGrpSpPr>
          <p:cNvPr id="12" name="Grupo 11"/>
          <p:cNvGrpSpPr>
            <a:grpSpLocks noChangeAspect="1"/>
          </p:cNvGrpSpPr>
          <p:nvPr/>
        </p:nvGrpSpPr>
        <p:grpSpPr>
          <a:xfrm>
            <a:off x="2707308" y="5719040"/>
            <a:ext cx="3600000" cy="518693"/>
            <a:chOff x="2882900" y="5859657"/>
            <a:chExt cx="3889375" cy="560387"/>
          </a:xfrm>
        </p:grpSpPr>
        <p:sp>
          <p:nvSpPr>
            <p:cNvPr id="30731" name="Freeform 1038"/>
            <p:cNvSpPr>
              <a:spLocks/>
            </p:cNvSpPr>
            <p:nvPr/>
          </p:nvSpPr>
          <p:spPr bwMode="auto">
            <a:xfrm>
              <a:off x="2882900" y="5859657"/>
              <a:ext cx="1565275" cy="560387"/>
            </a:xfrm>
            <a:custGeom>
              <a:avLst/>
              <a:gdLst>
                <a:gd name="T0" fmla="*/ 2147483647 w 602"/>
                <a:gd name="T1" fmla="*/ 0 h 313"/>
                <a:gd name="T2" fmla="*/ 2147483647 w 602"/>
                <a:gd name="T3" fmla="*/ 28848293 h 313"/>
                <a:gd name="T4" fmla="*/ 2147483647 w 602"/>
                <a:gd name="T5" fmla="*/ 54491817 h 313"/>
                <a:gd name="T6" fmla="*/ 2147483647 w 602"/>
                <a:gd name="T7" fmla="*/ 80135341 h 313"/>
                <a:gd name="T8" fmla="*/ 2147483647 w 602"/>
                <a:gd name="T9" fmla="*/ 105778865 h 313"/>
                <a:gd name="T10" fmla="*/ 2147483647 w 602"/>
                <a:gd name="T11" fmla="*/ 160272472 h 313"/>
                <a:gd name="T12" fmla="*/ 2147483647 w 602"/>
                <a:gd name="T13" fmla="*/ 211559520 h 313"/>
                <a:gd name="T14" fmla="*/ 2147483647 w 602"/>
                <a:gd name="T15" fmla="*/ 291694861 h 313"/>
                <a:gd name="T16" fmla="*/ 2147483647 w 602"/>
                <a:gd name="T17" fmla="*/ 346186678 h 313"/>
                <a:gd name="T18" fmla="*/ 2147483647 w 602"/>
                <a:gd name="T19" fmla="*/ 423117250 h 313"/>
                <a:gd name="T20" fmla="*/ 2147483647 w 602"/>
                <a:gd name="T21" fmla="*/ 503254382 h 313"/>
                <a:gd name="T22" fmla="*/ 2147483647 w 602"/>
                <a:gd name="T23" fmla="*/ 583389723 h 313"/>
                <a:gd name="T24" fmla="*/ 2147483647 w 602"/>
                <a:gd name="T25" fmla="*/ 660320295 h 313"/>
                <a:gd name="T26" fmla="*/ 2147483647 w 602"/>
                <a:gd name="T27" fmla="*/ 714812112 h 313"/>
                <a:gd name="T28" fmla="*/ 2147483647 w 602"/>
                <a:gd name="T29" fmla="*/ 794949243 h 313"/>
                <a:gd name="T30" fmla="*/ 2147483647 w 602"/>
                <a:gd name="T31" fmla="*/ 846236291 h 313"/>
                <a:gd name="T32" fmla="*/ 2147483647 w 602"/>
                <a:gd name="T33" fmla="*/ 897523339 h 313"/>
                <a:gd name="T34" fmla="*/ 2147483647 w 602"/>
                <a:gd name="T35" fmla="*/ 926371632 h 313"/>
                <a:gd name="T36" fmla="*/ 2147483647 w 602"/>
                <a:gd name="T37" fmla="*/ 977658680 h 313"/>
                <a:gd name="T38" fmla="*/ 2147483647 w 602"/>
                <a:gd name="T39" fmla="*/ 977658680 h 313"/>
                <a:gd name="T40" fmla="*/ 2147483647 w 602"/>
                <a:gd name="T41" fmla="*/ 1003302204 h 313"/>
                <a:gd name="T42" fmla="*/ 1920022998 w 602"/>
                <a:gd name="T43" fmla="*/ 1003302204 h 313"/>
                <a:gd name="T44" fmla="*/ 1636076392 w 602"/>
                <a:gd name="T45" fmla="*/ 1003302204 h 313"/>
                <a:gd name="T46" fmla="*/ 1298044596 w 602"/>
                <a:gd name="T47" fmla="*/ 977658680 h 313"/>
                <a:gd name="T48" fmla="*/ 1074943506 w 602"/>
                <a:gd name="T49" fmla="*/ 952015156 h 313"/>
                <a:gd name="T50" fmla="*/ 790996901 w 602"/>
                <a:gd name="T51" fmla="*/ 897523339 h 313"/>
                <a:gd name="T52" fmla="*/ 561132887 w 602"/>
                <a:gd name="T53" fmla="*/ 846236291 h 313"/>
                <a:gd name="T54" fmla="*/ 392116988 w 602"/>
                <a:gd name="T55" fmla="*/ 794949243 h 313"/>
                <a:gd name="T56" fmla="*/ 223101090 w 602"/>
                <a:gd name="T57" fmla="*/ 740455636 h 313"/>
                <a:gd name="T58" fmla="*/ 114930707 w 602"/>
                <a:gd name="T59" fmla="*/ 689168588 h 313"/>
                <a:gd name="T60" fmla="*/ 54085191 w 602"/>
                <a:gd name="T61" fmla="*/ 609033247 h 313"/>
                <a:gd name="T62" fmla="*/ 0 w 602"/>
                <a:gd name="T63" fmla="*/ 528897906 h 313"/>
                <a:gd name="T64" fmla="*/ 0 w 602"/>
                <a:gd name="T65" fmla="*/ 448760774 h 313"/>
                <a:gd name="T66" fmla="*/ 54085191 w 602"/>
                <a:gd name="T67" fmla="*/ 371830202 h 313"/>
                <a:gd name="T68" fmla="*/ 169015898 w 602"/>
                <a:gd name="T69" fmla="*/ 317338385 h 313"/>
                <a:gd name="T70" fmla="*/ 283946605 w 602"/>
                <a:gd name="T71" fmla="*/ 240407813 h 313"/>
                <a:gd name="T72" fmla="*/ 452962504 w 602"/>
                <a:gd name="T73" fmla="*/ 185915996 h 313"/>
                <a:gd name="T74" fmla="*/ 676063594 w 602"/>
                <a:gd name="T75" fmla="*/ 134628948 h 313"/>
                <a:gd name="T76" fmla="*/ 905927607 w 602"/>
                <a:gd name="T77" fmla="*/ 80135341 h 313"/>
                <a:gd name="T78" fmla="*/ 1129028697 w 602"/>
                <a:gd name="T79" fmla="*/ 54491817 h 313"/>
                <a:gd name="T80" fmla="*/ 1412975303 w 602"/>
                <a:gd name="T81" fmla="*/ 28848293 h 313"/>
                <a:gd name="T82" fmla="*/ 1696921908 w 602"/>
                <a:gd name="T83" fmla="*/ 0 h 313"/>
                <a:gd name="T84" fmla="*/ 2034956305 w 602"/>
                <a:gd name="T85" fmla="*/ 0 h 3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313">
                  <a:moveTo>
                    <a:pt x="301" y="0"/>
                  </a:moveTo>
                  <a:lnTo>
                    <a:pt x="317" y="0"/>
                  </a:lnTo>
                  <a:lnTo>
                    <a:pt x="326" y="0"/>
                  </a:lnTo>
                  <a:lnTo>
                    <a:pt x="343" y="0"/>
                  </a:lnTo>
                  <a:lnTo>
                    <a:pt x="359" y="0"/>
                  </a:lnTo>
                  <a:lnTo>
                    <a:pt x="376" y="9"/>
                  </a:lnTo>
                  <a:lnTo>
                    <a:pt x="384" y="9"/>
                  </a:lnTo>
                  <a:lnTo>
                    <a:pt x="401" y="9"/>
                  </a:lnTo>
                  <a:lnTo>
                    <a:pt x="418" y="17"/>
                  </a:lnTo>
                  <a:lnTo>
                    <a:pt x="426" y="17"/>
                  </a:lnTo>
                  <a:lnTo>
                    <a:pt x="443" y="17"/>
                  </a:lnTo>
                  <a:lnTo>
                    <a:pt x="451" y="25"/>
                  </a:lnTo>
                  <a:lnTo>
                    <a:pt x="468" y="25"/>
                  </a:lnTo>
                  <a:lnTo>
                    <a:pt x="476" y="33"/>
                  </a:lnTo>
                  <a:lnTo>
                    <a:pt x="485" y="33"/>
                  </a:lnTo>
                  <a:lnTo>
                    <a:pt x="501" y="42"/>
                  </a:lnTo>
                  <a:lnTo>
                    <a:pt x="510" y="50"/>
                  </a:lnTo>
                  <a:lnTo>
                    <a:pt x="518" y="50"/>
                  </a:lnTo>
                  <a:lnTo>
                    <a:pt x="526" y="58"/>
                  </a:lnTo>
                  <a:lnTo>
                    <a:pt x="535" y="66"/>
                  </a:lnTo>
                  <a:lnTo>
                    <a:pt x="543" y="66"/>
                  </a:lnTo>
                  <a:lnTo>
                    <a:pt x="552" y="75"/>
                  </a:lnTo>
                  <a:lnTo>
                    <a:pt x="560" y="83"/>
                  </a:lnTo>
                  <a:lnTo>
                    <a:pt x="568" y="91"/>
                  </a:lnTo>
                  <a:lnTo>
                    <a:pt x="577" y="99"/>
                  </a:lnTo>
                  <a:lnTo>
                    <a:pt x="577" y="108"/>
                  </a:lnTo>
                  <a:lnTo>
                    <a:pt x="585" y="108"/>
                  </a:lnTo>
                  <a:lnTo>
                    <a:pt x="585" y="116"/>
                  </a:lnTo>
                  <a:lnTo>
                    <a:pt x="593" y="124"/>
                  </a:lnTo>
                  <a:lnTo>
                    <a:pt x="593" y="132"/>
                  </a:lnTo>
                  <a:lnTo>
                    <a:pt x="593" y="140"/>
                  </a:lnTo>
                  <a:lnTo>
                    <a:pt x="593" y="149"/>
                  </a:lnTo>
                  <a:lnTo>
                    <a:pt x="602" y="157"/>
                  </a:lnTo>
                  <a:lnTo>
                    <a:pt x="593" y="165"/>
                  </a:lnTo>
                  <a:lnTo>
                    <a:pt x="593" y="173"/>
                  </a:lnTo>
                  <a:lnTo>
                    <a:pt x="593" y="182"/>
                  </a:lnTo>
                  <a:lnTo>
                    <a:pt x="593" y="190"/>
                  </a:lnTo>
                  <a:lnTo>
                    <a:pt x="585" y="198"/>
                  </a:lnTo>
                  <a:lnTo>
                    <a:pt x="585" y="206"/>
                  </a:lnTo>
                  <a:lnTo>
                    <a:pt x="577" y="215"/>
                  </a:lnTo>
                  <a:lnTo>
                    <a:pt x="568" y="223"/>
                  </a:lnTo>
                  <a:lnTo>
                    <a:pt x="560" y="231"/>
                  </a:lnTo>
                  <a:lnTo>
                    <a:pt x="552" y="239"/>
                  </a:lnTo>
                  <a:lnTo>
                    <a:pt x="543" y="248"/>
                  </a:lnTo>
                  <a:lnTo>
                    <a:pt x="535" y="248"/>
                  </a:lnTo>
                  <a:lnTo>
                    <a:pt x="526" y="256"/>
                  </a:lnTo>
                  <a:lnTo>
                    <a:pt x="518" y="264"/>
                  </a:lnTo>
                  <a:lnTo>
                    <a:pt x="510" y="264"/>
                  </a:lnTo>
                  <a:lnTo>
                    <a:pt x="501" y="272"/>
                  </a:lnTo>
                  <a:lnTo>
                    <a:pt x="485" y="280"/>
                  </a:lnTo>
                  <a:lnTo>
                    <a:pt x="476" y="280"/>
                  </a:lnTo>
                  <a:lnTo>
                    <a:pt x="468" y="289"/>
                  </a:lnTo>
                  <a:lnTo>
                    <a:pt x="451" y="289"/>
                  </a:lnTo>
                  <a:lnTo>
                    <a:pt x="443" y="297"/>
                  </a:lnTo>
                  <a:lnTo>
                    <a:pt x="426" y="297"/>
                  </a:lnTo>
                  <a:lnTo>
                    <a:pt x="418" y="305"/>
                  </a:lnTo>
                  <a:lnTo>
                    <a:pt x="401" y="305"/>
                  </a:lnTo>
                  <a:lnTo>
                    <a:pt x="384" y="305"/>
                  </a:lnTo>
                  <a:lnTo>
                    <a:pt x="376" y="305"/>
                  </a:lnTo>
                  <a:lnTo>
                    <a:pt x="359" y="313"/>
                  </a:lnTo>
                  <a:lnTo>
                    <a:pt x="343" y="313"/>
                  </a:lnTo>
                  <a:lnTo>
                    <a:pt x="326" y="313"/>
                  </a:lnTo>
                  <a:lnTo>
                    <a:pt x="317" y="313"/>
                  </a:lnTo>
                  <a:lnTo>
                    <a:pt x="301" y="313"/>
                  </a:lnTo>
                  <a:lnTo>
                    <a:pt x="284" y="313"/>
                  </a:lnTo>
                  <a:lnTo>
                    <a:pt x="267" y="313"/>
                  </a:lnTo>
                  <a:lnTo>
                    <a:pt x="251" y="313"/>
                  </a:lnTo>
                  <a:lnTo>
                    <a:pt x="242" y="313"/>
                  </a:lnTo>
                  <a:lnTo>
                    <a:pt x="226" y="305"/>
                  </a:lnTo>
                  <a:lnTo>
                    <a:pt x="209" y="305"/>
                  </a:lnTo>
                  <a:lnTo>
                    <a:pt x="192" y="305"/>
                  </a:lnTo>
                  <a:lnTo>
                    <a:pt x="184" y="305"/>
                  </a:lnTo>
                  <a:lnTo>
                    <a:pt x="167" y="297"/>
                  </a:lnTo>
                  <a:lnTo>
                    <a:pt x="159" y="297"/>
                  </a:lnTo>
                  <a:lnTo>
                    <a:pt x="142" y="289"/>
                  </a:lnTo>
                  <a:lnTo>
                    <a:pt x="134" y="289"/>
                  </a:lnTo>
                  <a:lnTo>
                    <a:pt x="117" y="280"/>
                  </a:lnTo>
                  <a:lnTo>
                    <a:pt x="108" y="280"/>
                  </a:lnTo>
                  <a:lnTo>
                    <a:pt x="100" y="272"/>
                  </a:lnTo>
                  <a:lnTo>
                    <a:pt x="83" y="264"/>
                  </a:lnTo>
                  <a:lnTo>
                    <a:pt x="75" y="264"/>
                  </a:lnTo>
                  <a:lnTo>
                    <a:pt x="67" y="256"/>
                  </a:lnTo>
                  <a:lnTo>
                    <a:pt x="58" y="248"/>
                  </a:lnTo>
                  <a:lnTo>
                    <a:pt x="50" y="248"/>
                  </a:lnTo>
                  <a:lnTo>
                    <a:pt x="42" y="239"/>
                  </a:lnTo>
                  <a:lnTo>
                    <a:pt x="33" y="231"/>
                  </a:lnTo>
                  <a:lnTo>
                    <a:pt x="25" y="223"/>
                  </a:lnTo>
                  <a:lnTo>
                    <a:pt x="25" y="215"/>
                  </a:lnTo>
                  <a:lnTo>
                    <a:pt x="17" y="215"/>
                  </a:lnTo>
                  <a:lnTo>
                    <a:pt x="8" y="206"/>
                  </a:lnTo>
                  <a:lnTo>
                    <a:pt x="8" y="198"/>
                  </a:lnTo>
                  <a:lnTo>
                    <a:pt x="8" y="190"/>
                  </a:lnTo>
                  <a:lnTo>
                    <a:pt x="0" y="182"/>
                  </a:lnTo>
                  <a:lnTo>
                    <a:pt x="0" y="173"/>
                  </a:lnTo>
                  <a:lnTo>
                    <a:pt x="0" y="165"/>
                  </a:lnTo>
                  <a:lnTo>
                    <a:pt x="0" y="157"/>
                  </a:lnTo>
                  <a:lnTo>
                    <a:pt x="0" y="149"/>
                  </a:lnTo>
                  <a:lnTo>
                    <a:pt x="0" y="140"/>
                  </a:lnTo>
                  <a:lnTo>
                    <a:pt x="0" y="132"/>
                  </a:lnTo>
                  <a:lnTo>
                    <a:pt x="8" y="124"/>
                  </a:lnTo>
                  <a:lnTo>
                    <a:pt x="8" y="116"/>
                  </a:lnTo>
                  <a:lnTo>
                    <a:pt x="8" y="108"/>
                  </a:lnTo>
                  <a:lnTo>
                    <a:pt x="17" y="108"/>
                  </a:lnTo>
                  <a:lnTo>
                    <a:pt x="25" y="99"/>
                  </a:lnTo>
                  <a:lnTo>
                    <a:pt x="25" y="91"/>
                  </a:lnTo>
                  <a:lnTo>
                    <a:pt x="33" y="83"/>
                  </a:lnTo>
                  <a:lnTo>
                    <a:pt x="42" y="75"/>
                  </a:lnTo>
                  <a:lnTo>
                    <a:pt x="50" y="66"/>
                  </a:lnTo>
                  <a:lnTo>
                    <a:pt x="58" y="66"/>
                  </a:lnTo>
                  <a:lnTo>
                    <a:pt x="67" y="58"/>
                  </a:lnTo>
                  <a:lnTo>
                    <a:pt x="75" y="50"/>
                  </a:lnTo>
                  <a:lnTo>
                    <a:pt x="83" y="50"/>
                  </a:lnTo>
                  <a:lnTo>
                    <a:pt x="100" y="42"/>
                  </a:lnTo>
                  <a:lnTo>
                    <a:pt x="108" y="33"/>
                  </a:lnTo>
                  <a:lnTo>
                    <a:pt x="117" y="33"/>
                  </a:lnTo>
                  <a:lnTo>
                    <a:pt x="134" y="25"/>
                  </a:lnTo>
                  <a:lnTo>
                    <a:pt x="142" y="25"/>
                  </a:lnTo>
                  <a:lnTo>
                    <a:pt x="159" y="17"/>
                  </a:lnTo>
                  <a:lnTo>
                    <a:pt x="167" y="17"/>
                  </a:lnTo>
                  <a:lnTo>
                    <a:pt x="184" y="17"/>
                  </a:lnTo>
                  <a:lnTo>
                    <a:pt x="192" y="9"/>
                  </a:lnTo>
                  <a:lnTo>
                    <a:pt x="209" y="9"/>
                  </a:lnTo>
                  <a:lnTo>
                    <a:pt x="226" y="9"/>
                  </a:lnTo>
                  <a:lnTo>
                    <a:pt x="242" y="0"/>
                  </a:lnTo>
                  <a:lnTo>
                    <a:pt x="251" y="0"/>
                  </a:lnTo>
                  <a:lnTo>
                    <a:pt x="267" y="0"/>
                  </a:lnTo>
                  <a:lnTo>
                    <a:pt x="284" y="0"/>
                  </a:lnTo>
                  <a:lnTo>
                    <a:pt x="301" y="0"/>
                  </a:lnTo>
                  <a:close/>
                </a:path>
              </a:pathLst>
            </a:custGeom>
            <a:solidFill>
              <a:srgbClr val="FFFFCC"/>
            </a:solidFill>
            <a:ln w="28575" cap="flat" cmpd="sng">
              <a:solidFill>
                <a:srgbClr val="990033"/>
              </a:solidFill>
              <a:prstDash val="dash"/>
              <a:round/>
              <a:headEnd/>
              <a:tailEnd/>
            </a:ln>
          </p:spPr>
          <p:txBody>
            <a:bodyPr/>
            <a:lstStyle/>
            <a:p>
              <a:endParaRPr lang="pt-BR" sz="2000" dirty="0"/>
            </a:p>
          </p:txBody>
        </p:sp>
        <p:sp>
          <p:nvSpPr>
            <p:cNvPr id="30732" name="Rectangle 1039"/>
            <p:cNvSpPr>
              <a:spLocks noChangeArrowheads="1"/>
            </p:cNvSpPr>
            <p:nvPr/>
          </p:nvSpPr>
          <p:spPr bwMode="auto">
            <a:xfrm>
              <a:off x="3148539" y="6026402"/>
              <a:ext cx="1006208" cy="19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200" dirty="0" smtClean="0">
                  <a:latin typeface="Arial" pitchFamily="34" charset="0"/>
                </a:rPr>
                <a:t>Colaboração</a:t>
              </a:r>
              <a:endParaRPr lang="pt-BR" altLang="pt-BR" sz="1200" dirty="0">
                <a:latin typeface="Arial" pitchFamily="34" charset="0"/>
              </a:endParaRPr>
            </a:p>
          </p:txBody>
        </p:sp>
        <p:sp>
          <p:nvSpPr>
            <p:cNvPr id="30733" name="Line 1040"/>
            <p:cNvSpPr>
              <a:spLocks noChangeShapeType="1"/>
            </p:cNvSpPr>
            <p:nvPr/>
          </p:nvSpPr>
          <p:spPr bwMode="auto">
            <a:xfrm flipH="1" flipV="1">
              <a:off x="4435475" y="6127944"/>
              <a:ext cx="404813" cy="476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sz="2000" dirty="0"/>
            </a:p>
          </p:txBody>
        </p:sp>
        <p:sp>
          <p:nvSpPr>
            <p:cNvPr id="30734" name="Freeform 1041"/>
            <p:cNvSpPr>
              <a:spLocks/>
            </p:cNvSpPr>
            <p:nvPr/>
          </p:nvSpPr>
          <p:spPr bwMode="auto">
            <a:xfrm>
              <a:off x="5207000" y="5859657"/>
              <a:ext cx="1565275" cy="560387"/>
            </a:xfrm>
            <a:custGeom>
              <a:avLst/>
              <a:gdLst>
                <a:gd name="T0" fmla="*/ 2147483647 w 602"/>
                <a:gd name="T1" fmla="*/ 0 h 313"/>
                <a:gd name="T2" fmla="*/ 2147483647 w 602"/>
                <a:gd name="T3" fmla="*/ 28848293 h 313"/>
                <a:gd name="T4" fmla="*/ 2147483647 w 602"/>
                <a:gd name="T5" fmla="*/ 54491817 h 313"/>
                <a:gd name="T6" fmla="*/ 2147483647 w 602"/>
                <a:gd name="T7" fmla="*/ 80135341 h 313"/>
                <a:gd name="T8" fmla="*/ 2147483647 w 602"/>
                <a:gd name="T9" fmla="*/ 105778865 h 313"/>
                <a:gd name="T10" fmla="*/ 2147483647 w 602"/>
                <a:gd name="T11" fmla="*/ 160272472 h 313"/>
                <a:gd name="T12" fmla="*/ 2147483647 w 602"/>
                <a:gd name="T13" fmla="*/ 211559520 h 313"/>
                <a:gd name="T14" fmla="*/ 2147483647 w 602"/>
                <a:gd name="T15" fmla="*/ 291694861 h 313"/>
                <a:gd name="T16" fmla="*/ 2147483647 w 602"/>
                <a:gd name="T17" fmla="*/ 346186678 h 313"/>
                <a:gd name="T18" fmla="*/ 2147483647 w 602"/>
                <a:gd name="T19" fmla="*/ 423117250 h 313"/>
                <a:gd name="T20" fmla="*/ 2147483647 w 602"/>
                <a:gd name="T21" fmla="*/ 503254382 h 313"/>
                <a:gd name="T22" fmla="*/ 2147483647 w 602"/>
                <a:gd name="T23" fmla="*/ 583389723 h 313"/>
                <a:gd name="T24" fmla="*/ 2147483647 w 602"/>
                <a:gd name="T25" fmla="*/ 660320295 h 313"/>
                <a:gd name="T26" fmla="*/ 2147483647 w 602"/>
                <a:gd name="T27" fmla="*/ 714812112 h 313"/>
                <a:gd name="T28" fmla="*/ 2147483647 w 602"/>
                <a:gd name="T29" fmla="*/ 794949243 h 313"/>
                <a:gd name="T30" fmla="*/ 2147483647 w 602"/>
                <a:gd name="T31" fmla="*/ 846236291 h 313"/>
                <a:gd name="T32" fmla="*/ 2147483647 w 602"/>
                <a:gd name="T33" fmla="*/ 897523339 h 313"/>
                <a:gd name="T34" fmla="*/ 2147483647 w 602"/>
                <a:gd name="T35" fmla="*/ 926371632 h 313"/>
                <a:gd name="T36" fmla="*/ 2147483647 w 602"/>
                <a:gd name="T37" fmla="*/ 977658680 h 313"/>
                <a:gd name="T38" fmla="*/ 2147483647 w 602"/>
                <a:gd name="T39" fmla="*/ 977658680 h 313"/>
                <a:gd name="T40" fmla="*/ 2147483647 w 602"/>
                <a:gd name="T41" fmla="*/ 1003302204 h 313"/>
                <a:gd name="T42" fmla="*/ 1920022998 w 602"/>
                <a:gd name="T43" fmla="*/ 1003302204 h 313"/>
                <a:gd name="T44" fmla="*/ 1636076392 w 602"/>
                <a:gd name="T45" fmla="*/ 1003302204 h 313"/>
                <a:gd name="T46" fmla="*/ 1298044596 w 602"/>
                <a:gd name="T47" fmla="*/ 977658680 h 313"/>
                <a:gd name="T48" fmla="*/ 1074943506 w 602"/>
                <a:gd name="T49" fmla="*/ 952015156 h 313"/>
                <a:gd name="T50" fmla="*/ 790996901 w 602"/>
                <a:gd name="T51" fmla="*/ 897523339 h 313"/>
                <a:gd name="T52" fmla="*/ 561132887 w 602"/>
                <a:gd name="T53" fmla="*/ 846236291 h 313"/>
                <a:gd name="T54" fmla="*/ 392116988 w 602"/>
                <a:gd name="T55" fmla="*/ 794949243 h 313"/>
                <a:gd name="T56" fmla="*/ 223101090 w 602"/>
                <a:gd name="T57" fmla="*/ 740455636 h 313"/>
                <a:gd name="T58" fmla="*/ 114930707 w 602"/>
                <a:gd name="T59" fmla="*/ 689168588 h 313"/>
                <a:gd name="T60" fmla="*/ 54085191 w 602"/>
                <a:gd name="T61" fmla="*/ 609033247 h 313"/>
                <a:gd name="T62" fmla="*/ 0 w 602"/>
                <a:gd name="T63" fmla="*/ 528897906 h 313"/>
                <a:gd name="T64" fmla="*/ 0 w 602"/>
                <a:gd name="T65" fmla="*/ 448760774 h 313"/>
                <a:gd name="T66" fmla="*/ 54085191 w 602"/>
                <a:gd name="T67" fmla="*/ 371830202 h 313"/>
                <a:gd name="T68" fmla="*/ 169015898 w 602"/>
                <a:gd name="T69" fmla="*/ 317338385 h 313"/>
                <a:gd name="T70" fmla="*/ 283946605 w 602"/>
                <a:gd name="T71" fmla="*/ 240407813 h 313"/>
                <a:gd name="T72" fmla="*/ 452962504 w 602"/>
                <a:gd name="T73" fmla="*/ 185915996 h 313"/>
                <a:gd name="T74" fmla="*/ 676063594 w 602"/>
                <a:gd name="T75" fmla="*/ 134628948 h 313"/>
                <a:gd name="T76" fmla="*/ 905927607 w 602"/>
                <a:gd name="T77" fmla="*/ 80135341 h 313"/>
                <a:gd name="T78" fmla="*/ 1129028697 w 602"/>
                <a:gd name="T79" fmla="*/ 54491817 h 313"/>
                <a:gd name="T80" fmla="*/ 1412975303 w 602"/>
                <a:gd name="T81" fmla="*/ 28848293 h 313"/>
                <a:gd name="T82" fmla="*/ 1696921908 w 602"/>
                <a:gd name="T83" fmla="*/ 0 h 313"/>
                <a:gd name="T84" fmla="*/ 2034956305 w 602"/>
                <a:gd name="T85" fmla="*/ 0 h 3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313">
                  <a:moveTo>
                    <a:pt x="301" y="0"/>
                  </a:moveTo>
                  <a:lnTo>
                    <a:pt x="317" y="0"/>
                  </a:lnTo>
                  <a:lnTo>
                    <a:pt x="326" y="0"/>
                  </a:lnTo>
                  <a:lnTo>
                    <a:pt x="343" y="0"/>
                  </a:lnTo>
                  <a:lnTo>
                    <a:pt x="359" y="0"/>
                  </a:lnTo>
                  <a:lnTo>
                    <a:pt x="376" y="9"/>
                  </a:lnTo>
                  <a:lnTo>
                    <a:pt x="384" y="9"/>
                  </a:lnTo>
                  <a:lnTo>
                    <a:pt x="401" y="9"/>
                  </a:lnTo>
                  <a:lnTo>
                    <a:pt x="418" y="17"/>
                  </a:lnTo>
                  <a:lnTo>
                    <a:pt x="426" y="17"/>
                  </a:lnTo>
                  <a:lnTo>
                    <a:pt x="443" y="17"/>
                  </a:lnTo>
                  <a:lnTo>
                    <a:pt x="451" y="25"/>
                  </a:lnTo>
                  <a:lnTo>
                    <a:pt x="468" y="25"/>
                  </a:lnTo>
                  <a:lnTo>
                    <a:pt x="476" y="33"/>
                  </a:lnTo>
                  <a:lnTo>
                    <a:pt x="485" y="33"/>
                  </a:lnTo>
                  <a:lnTo>
                    <a:pt x="501" y="42"/>
                  </a:lnTo>
                  <a:lnTo>
                    <a:pt x="510" y="50"/>
                  </a:lnTo>
                  <a:lnTo>
                    <a:pt x="518" y="50"/>
                  </a:lnTo>
                  <a:lnTo>
                    <a:pt x="526" y="58"/>
                  </a:lnTo>
                  <a:lnTo>
                    <a:pt x="535" y="66"/>
                  </a:lnTo>
                  <a:lnTo>
                    <a:pt x="543" y="66"/>
                  </a:lnTo>
                  <a:lnTo>
                    <a:pt x="552" y="75"/>
                  </a:lnTo>
                  <a:lnTo>
                    <a:pt x="560" y="83"/>
                  </a:lnTo>
                  <a:lnTo>
                    <a:pt x="568" y="91"/>
                  </a:lnTo>
                  <a:lnTo>
                    <a:pt x="577" y="99"/>
                  </a:lnTo>
                  <a:lnTo>
                    <a:pt x="577" y="108"/>
                  </a:lnTo>
                  <a:lnTo>
                    <a:pt x="585" y="108"/>
                  </a:lnTo>
                  <a:lnTo>
                    <a:pt x="585" y="116"/>
                  </a:lnTo>
                  <a:lnTo>
                    <a:pt x="593" y="124"/>
                  </a:lnTo>
                  <a:lnTo>
                    <a:pt x="593" y="132"/>
                  </a:lnTo>
                  <a:lnTo>
                    <a:pt x="593" y="140"/>
                  </a:lnTo>
                  <a:lnTo>
                    <a:pt x="593" y="149"/>
                  </a:lnTo>
                  <a:lnTo>
                    <a:pt x="602" y="157"/>
                  </a:lnTo>
                  <a:lnTo>
                    <a:pt x="593" y="165"/>
                  </a:lnTo>
                  <a:lnTo>
                    <a:pt x="593" y="173"/>
                  </a:lnTo>
                  <a:lnTo>
                    <a:pt x="593" y="182"/>
                  </a:lnTo>
                  <a:lnTo>
                    <a:pt x="593" y="190"/>
                  </a:lnTo>
                  <a:lnTo>
                    <a:pt x="585" y="198"/>
                  </a:lnTo>
                  <a:lnTo>
                    <a:pt x="585" y="206"/>
                  </a:lnTo>
                  <a:lnTo>
                    <a:pt x="577" y="215"/>
                  </a:lnTo>
                  <a:lnTo>
                    <a:pt x="568" y="223"/>
                  </a:lnTo>
                  <a:lnTo>
                    <a:pt x="560" y="231"/>
                  </a:lnTo>
                  <a:lnTo>
                    <a:pt x="552" y="239"/>
                  </a:lnTo>
                  <a:lnTo>
                    <a:pt x="543" y="248"/>
                  </a:lnTo>
                  <a:lnTo>
                    <a:pt x="535" y="248"/>
                  </a:lnTo>
                  <a:lnTo>
                    <a:pt x="526" y="256"/>
                  </a:lnTo>
                  <a:lnTo>
                    <a:pt x="518" y="264"/>
                  </a:lnTo>
                  <a:lnTo>
                    <a:pt x="510" y="264"/>
                  </a:lnTo>
                  <a:lnTo>
                    <a:pt x="501" y="272"/>
                  </a:lnTo>
                  <a:lnTo>
                    <a:pt x="485" y="280"/>
                  </a:lnTo>
                  <a:lnTo>
                    <a:pt x="476" y="280"/>
                  </a:lnTo>
                  <a:lnTo>
                    <a:pt x="468" y="289"/>
                  </a:lnTo>
                  <a:lnTo>
                    <a:pt x="451" y="289"/>
                  </a:lnTo>
                  <a:lnTo>
                    <a:pt x="443" y="297"/>
                  </a:lnTo>
                  <a:lnTo>
                    <a:pt x="426" y="297"/>
                  </a:lnTo>
                  <a:lnTo>
                    <a:pt x="418" y="305"/>
                  </a:lnTo>
                  <a:lnTo>
                    <a:pt x="401" y="305"/>
                  </a:lnTo>
                  <a:lnTo>
                    <a:pt x="384" y="305"/>
                  </a:lnTo>
                  <a:lnTo>
                    <a:pt x="376" y="305"/>
                  </a:lnTo>
                  <a:lnTo>
                    <a:pt x="359" y="313"/>
                  </a:lnTo>
                  <a:lnTo>
                    <a:pt x="343" y="313"/>
                  </a:lnTo>
                  <a:lnTo>
                    <a:pt x="326" y="313"/>
                  </a:lnTo>
                  <a:lnTo>
                    <a:pt x="317" y="313"/>
                  </a:lnTo>
                  <a:lnTo>
                    <a:pt x="301" y="313"/>
                  </a:lnTo>
                  <a:lnTo>
                    <a:pt x="284" y="313"/>
                  </a:lnTo>
                  <a:lnTo>
                    <a:pt x="267" y="313"/>
                  </a:lnTo>
                  <a:lnTo>
                    <a:pt x="251" y="313"/>
                  </a:lnTo>
                  <a:lnTo>
                    <a:pt x="242" y="313"/>
                  </a:lnTo>
                  <a:lnTo>
                    <a:pt x="226" y="305"/>
                  </a:lnTo>
                  <a:lnTo>
                    <a:pt x="209" y="305"/>
                  </a:lnTo>
                  <a:lnTo>
                    <a:pt x="192" y="305"/>
                  </a:lnTo>
                  <a:lnTo>
                    <a:pt x="184" y="305"/>
                  </a:lnTo>
                  <a:lnTo>
                    <a:pt x="167" y="297"/>
                  </a:lnTo>
                  <a:lnTo>
                    <a:pt x="159" y="297"/>
                  </a:lnTo>
                  <a:lnTo>
                    <a:pt x="142" y="289"/>
                  </a:lnTo>
                  <a:lnTo>
                    <a:pt x="134" y="289"/>
                  </a:lnTo>
                  <a:lnTo>
                    <a:pt x="117" y="280"/>
                  </a:lnTo>
                  <a:lnTo>
                    <a:pt x="108" y="280"/>
                  </a:lnTo>
                  <a:lnTo>
                    <a:pt x="100" y="272"/>
                  </a:lnTo>
                  <a:lnTo>
                    <a:pt x="83" y="264"/>
                  </a:lnTo>
                  <a:lnTo>
                    <a:pt x="75" y="264"/>
                  </a:lnTo>
                  <a:lnTo>
                    <a:pt x="67" y="256"/>
                  </a:lnTo>
                  <a:lnTo>
                    <a:pt x="58" y="248"/>
                  </a:lnTo>
                  <a:lnTo>
                    <a:pt x="50" y="248"/>
                  </a:lnTo>
                  <a:lnTo>
                    <a:pt x="42" y="239"/>
                  </a:lnTo>
                  <a:lnTo>
                    <a:pt x="33" y="231"/>
                  </a:lnTo>
                  <a:lnTo>
                    <a:pt x="25" y="223"/>
                  </a:lnTo>
                  <a:lnTo>
                    <a:pt x="25" y="215"/>
                  </a:lnTo>
                  <a:lnTo>
                    <a:pt x="17" y="215"/>
                  </a:lnTo>
                  <a:lnTo>
                    <a:pt x="8" y="206"/>
                  </a:lnTo>
                  <a:lnTo>
                    <a:pt x="8" y="198"/>
                  </a:lnTo>
                  <a:lnTo>
                    <a:pt x="8" y="190"/>
                  </a:lnTo>
                  <a:lnTo>
                    <a:pt x="0" y="182"/>
                  </a:lnTo>
                  <a:lnTo>
                    <a:pt x="0" y="173"/>
                  </a:lnTo>
                  <a:lnTo>
                    <a:pt x="0" y="165"/>
                  </a:lnTo>
                  <a:lnTo>
                    <a:pt x="0" y="157"/>
                  </a:lnTo>
                  <a:lnTo>
                    <a:pt x="0" y="149"/>
                  </a:lnTo>
                  <a:lnTo>
                    <a:pt x="0" y="140"/>
                  </a:lnTo>
                  <a:lnTo>
                    <a:pt x="0" y="132"/>
                  </a:lnTo>
                  <a:lnTo>
                    <a:pt x="8" y="124"/>
                  </a:lnTo>
                  <a:lnTo>
                    <a:pt x="8" y="116"/>
                  </a:lnTo>
                  <a:lnTo>
                    <a:pt x="8" y="108"/>
                  </a:lnTo>
                  <a:lnTo>
                    <a:pt x="17" y="108"/>
                  </a:lnTo>
                  <a:lnTo>
                    <a:pt x="25" y="99"/>
                  </a:lnTo>
                  <a:lnTo>
                    <a:pt x="25" y="91"/>
                  </a:lnTo>
                  <a:lnTo>
                    <a:pt x="33" y="83"/>
                  </a:lnTo>
                  <a:lnTo>
                    <a:pt x="42" y="75"/>
                  </a:lnTo>
                  <a:lnTo>
                    <a:pt x="50" y="66"/>
                  </a:lnTo>
                  <a:lnTo>
                    <a:pt x="58" y="66"/>
                  </a:lnTo>
                  <a:lnTo>
                    <a:pt x="67" y="58"/>
                  </a:lnTo>
                  <a:lnTo>
                    <a:pt x="75" y="50"/>
                  </a:lnTo>
                  <a:lnTo>
                    <a:pt x="83" y="50"/>
                  </a:lnTo>
                  <a:lnTo>
                    <a:pt x="100" y="42"/>
                  </a:lnTo>
                  <a:lnTo>
                    <a:pt x="108" y="33"/>
                  </a:lnTo>
                  <a:lnTo>
                    <a:pt x="117" y="33"/>
                  </a:lnTo>
                  <a:lnTo>
                    <a:pt x="134" y="25"/>
                  </a:lnTo>
                  <a:lnTo>
                    <a:pt x="142" y="25"/>
                  </a:lnTo>
                  <a:lnTo>
                    <a:pt x="159" y="17"/>
                  </a:lnTo>
                  <a:lnTo>
                    <a:pt x="167" y="17"/>
                  </a:lnTo>
                  <a:lnTo>
                    <a:pt x="184" y="17"/>
                  </a:lnTo>
                  <a:lnTo>
                    <a:pt x="192" y="9"/>
                  </a:lnTo>
                  <a:lnTo>
                    <a:pt x="209" y="9"/>
                  </a:lnTo>
                  <a:lnTo>
                    <a:pt x="226" y="9"/>
                  </a:lnTo>
                  <a:lnTo>
                    <a:pt x="242" y="0"/>
                  </a:lnTo>
                  <a:lnTo>
                    <a:pt x="251" y="0"/>
                  </a:lnTo>
                  <a:lnTo>
                    <a:pt x="267" y="0"/>
                  </a:lnTo>
                  <a:lnTo>
                    <a:pt x="284" y="0"/>
                  </a:lnTo>
                  <a:lnTo>
                    <a:pt x="301" y="0"/>
                  </a:lnTo>
                  <a:close/>
                </a:path>
              </a:pathLst>
            </a:custGeom>
            <a:solidFill>
              <a:srgbClr val="FFFFCC"/>
            </a:solidFill>
            <a:ln w="28575" cap="flat" cmpd="sng">
              <a:solidFill>
                <a:srgbClr val="990033"/>
              </a:solidFill>
              <a:prstDash val="solid"/>
              <a:round/>
              <a:headEnd/>
              <a:tailEnd/>
            </a:ln>
          </p:spPr>
          <p:txBody>
            <a:bodyPr/>
            <a:lstStyle/>
            <a:p>
              <a:endParaRPr lang="pt-BR" sz="2000" dirty="0"/>
            </a:p>
          </p:txBody>
        </p:sp>
        <p:sp>
          <p:nvSpPr>
            <p:cNvPr id="30735" name="Freeform 1042"/>
            <p:cNvSpPr>
              <a:spLocks/>
            </p:cNvSpPr>
            <p:nvPr/>
          </p:nvSpPr>
          <p:spPr bwMode="auto">
            <a:xfrm rot="5400000">
              <a:off x="4909344" y="5963638"/>
              <a:ext cx="233362" cy="355600"/>
            </a:xfrm>
            <a:custGeom>
              <a:avLst/>
              <a:gdLst>
                <a:gd name="T0" fmla="*/ 186491163 w 147"/>
                <a:gd name="T1" fmla="*/ 0 h 224"/>
                <a:gd name="T2" fmla="*/ 370461381 w 147"/>
                <a:gd name="T3" fmla="*/ 564515000 h 224"/>
                <a:gd name="T4" fmla="*/ 0 w 147"/>
                <a:gd name="T5" fmla="*/ 564515000 h 224"/>
                <a:gd name="T6" fmla="*/ 186491163 w 147"/>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 h="224">
                  <a:moveTo>
                    <a:pt x="74" y="0"/>
                  </a:moveTo>
                  <a:lnTo>
                    <a:pt x="147" y="224"/>
                  </a:lnTo>
                  <a:lnTo>
                    <a:pt x="0" y="224"/>
                  </a:lnTo>
                  <a:lnTo>
                    <a:pt x="74" y="0"/>
                  </a:lnTo>
                  <a:close/>
                </a:path>
              </a:pathLst>
            </a:custGeom>
            <a:noFill/>
            <a:ln w="127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sz="2000" dirty="0"/>
            </a:p>
          </p:txBody>
        </p:sp>
        <p:sp>
          <p:nvSpPr>
            <p:cNvPr id="30736" name="Rectangle 1043"/>
            <p:cNvSpPr>
              <a:spLocks noChangeArrowheads="1"/>
            </p:cNvSpPr>
            <p:nvPr/>
          </p:nvSpPr>
          <p:spPr bwMode="auto">
            <a:xfrm>
              <a:off x="5516387" y="6042336"/>
              <a:ext cx="1006208" cy="19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200" dirty="0" smtClean="0">
                  <a:latin typeface="Arial" pitchFamily="34" charset="0"/>
                </a:rPr>
                <a:t>Caso de Uso</a:t>
              </a:r>
              <a:endParaRPr lang="pt-BR" altLang="pt-BR" sz="1200" dirty="0">
                <a:latin typeface="Arial" pitchFamily="34" charset="0"/>
              </a:endParaRPr>
            </a:p>
          </p:txBody>
        </p:sp>
      </p:grpSp>
      <p:grpSp>
        <p:nvGrpSpPr>
          <p:cNvPr id="11" name="Grupo 10"/>
          <p:cNvGrpSpPr>
            <a:grpSpLocks noChangeAspect="1"/>
          </p:cNvGrpSpPr>
          <p:nvPr/>
        </p:nvGrpSpPr>
        <p:grpSpPr>
          <a:xfrm>
            <a:off x="2961129" y="2635337"/>
            <a:ext cx="3083639" cy="2238896"/>
            <a:chOff x="2981325" y="2681482"/>
            <a:chExt cx="3563938" cy="2587625"/>
          </a:xfrm>
        </p:grpSpPr>
        <p:grpSp>
          <p:nvGrpSpPr>
            <p:cNvPr id="30723" name="Group 1027"/>
            <p:cNvGrpSpPr>
              <a:grpSpLocks/>
            </p:cNvGrpSpPr>
            <p:nvPr/>
          </p:nvGrpSpPr>
          <p:grpSpPr bwMode="auto">
            <a:xfrm>
              <a:off x="3429000" y="3681607"/>
              <a:ext cx="923925" cy="514350"/>
              <a:chOff x="2160" y="1921"/>
              <a:chExt cx="582" cy="324"/>
            </a:xfrm>
          </p:grpSpPr>
          <p:sp>
            <p:nvSpPr>
              <p:cNvPr id="30770" name="Rectangle 1028"/>
              <p:cNvSpPr>
                <a:spLocks noChangeArrowheads="1"/>
              </p:cNvSpPr>
              <p:nvPr/>
            </p:nvSpPr>
            <p:spPr bwMode="auto">
              <a:xfrm>
                <a:off x="2160" y="1921"/>
                <a:ext cx="582" cy="324"/>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71" name="Rectangle 1029"/>
              <p:cNvSpPr>
                <a:spLocks noChangeArrowheads="1"/>
              </p:cNvSpPr>
              <p:nvPr/>
            </p:nvSpPr>
            <p:spPr bwMode="auto">
              <a:xfrm>
                <a:off x="2160" y="2093"/>
                <a:ext cx="582" cy="152"/>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72" name="Rectangle 1030"/>
              <p:cNvSpPr>
                <a:spLocks noChangeArrowheads="1"/>
              </p:cNvSpPr>
              <p:nvPr/>
            </p:nvSpPr>
            <p:spPr bwMode="auto">
              <a:xfrm>
                <a:off x="2160" y="2177"/>
                <a:ext cx="582" cy="68"/>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grpSp>
        <p:sp>
          <p:nvSpPr>
            <p:cNvPr id="30726" name="Rectangle 1032"/>
            <p:cNvSpPr>
              <a:spLocks noChangeArrowheads="1"/>
            </p:cNvSpPr>
            <p:nvPr/>
          </p:nvSpPr>
          <p:spPr bwMode="auto">
            <a:xfrm>
              <a:off x="2981325" y="4497582"/>
              <a:ext cx="1371600" cy="771525"/>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27" name="Line 1033"/>
            <p:cNvSpPr>
              <a:spLocks noChangeShapeType="1"/>
            </p:cNvSpPr>
            <p:nvPr/>
          </p:nvSpPr>
          <p:spPr bwMode="auto">
            <a:xfrm flipH="1">
              <a:off x="4327525" y="3024382"/>
              <a:ext cx="65087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sz="2000" dirty="0"/>
            </a:p>
          </p:txBody>
        </p:sp>
        <p:sp>
          <p:nvSpPr>
            <p:cNvPr id="30728" name="Rectangle 1034"/>
            <p:cNvSpPr>
              <a:spLocks noChangeArrowheads="1"/>
            </p:cNvSpPr>
            <p:nvPr/>
          </p:nvSpPr>
          <p:spPr bwMode="auto">
            <a:xfrm>
              <a:off x="3073400" y="2721169"/>
              <a:ext cx="1263650" cy="625475"/>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29" name="Line 1035"/>
            <p:cNvSpPr>
              <a:spLocks noChangeShapeType="1"/>
            </p:cNvSpPr>
            <p:nvPr/>
          </p:nvSpPr>
          <p:spPr bwMode="auto">
            <a:xfrm flipH="1" flipV="1">
              <a:off x="4356100" y="3935607"/>
              <a:ext cx="60325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sz="2000" dirty="0"/>
            </a:p>
          </p:txBody>
        </p:sp>
        <p:sp>
          <p:nvSpPr>
            <p:cNvPr id="30730" name="Line 1036"/>
            <p:cNvSpPr>
              <a:spLocks noChangeShapeType="1"/>
            </p:cNvSpPr>
            <p:nvPr/>
          </p:nvSpPr>
          <p:spPr bwMode="auto">
            <a:xfrm flipH="1">
              <a:off x="4362450" y="4846832"/>
              <a:ext cx="619125"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sz="2000" dirty="0"/>
            </a:p>
          </p:txBody>
        </p:sp>
        <p:sp>
          <p:nvSpPr>
            <p:cNvPr id="30737" name="Rectangle 1044"/>
            <p:cNvSpPr>
              <a:spLocks noChangeArrowheads="1"/>
            </p:cNvSpPr>
            <p:nvPr/>
          </p:nvSpPr>
          <p:spPr bwMode="auto">
            <a:xfrm>
              <a:off x="3116263" y="5002407"/>
              <a:ext cx="926341" cy="21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200" b="0" dirty="0" smtClean="0">
                  <a:solidFill>
                    <a:srgbClr val="000000"/>
                  </a:solidFill>
                  <a:latin typeface="Arial" pitchFamily="34" charset="0"/>
                </a:rPr>
                <a:t>Subsistema</a:t>
              </a:r>
              <a:endParaRPr lang="pt-BR" altLang="pt-BR" sz="1200" b="0" dirty="0">
                <a:latin typeface="Arial" pitchFamily="34" charset="0"/>
              </a:endParaRPr>
            </a:p>
          </p:txBody>
        </p:sp>
        <p:sp>
          <p:nvSpPr>
            <p:cNvPr id="30738" name="Rectangle 1045"/>
            <p:cNvSpPr>
              <a:spLocks noChangeArrowheads="1"/>
            </p:cNvSpPr>
            <p:nvPr/>
          </p:nvSpPr>
          <p:spPr bwMode="auto">
            <a:xfrm>
              <a:off x="3052764" y="4823019"/>
              <a:ext cx="1156074" cy="19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100" b="0" dirty="0" smtClean="0">
                  <a:solidFill>
                    <a:srgbClr val="000000"/>
                  </a:solidFill>
                  <a:latin typeface="Arial" pitchFamily="34" charset="0"/>
                </a:rPr>
                <a:t>&lt;&lt;</a:t>
              </a:r>
              <a:r>
                <a:rPr lang="pt-BR" altLang="pt-BR" sz="1100" b="0" dirty="0" err="1" smtClean="0">
                  <a:solidFill>
                    <a:srgbClr val="000000"/>
                  </a:solidFill>
                  <a:latin typeface="Arial" pitchFamily="34" charset="0"/>
                </a:rPr>
                <a:t>subsystem</a:t>
              </a:r>
              <a:r>
                <a:rPr lang="pt-BR" altLang="pt-BR" sz="1100" b="0" dirty="0" smtClean="0">
                  <a:solidFill>
                    <a:srgbClr val="000000"/>
                  </a:solidFill>
                  <a:latin typeface="Arial" pitchFamily="34" charset="0"/>
                </a:rPr>
                <a:t>&gt;&gt;</a:t>
              </a:r>
              <a:endParaRPr lang="pt-BR" altLang="pt-BR" sz="800" b="0" dirty="0">
                <a:latin typeface="Arial" pitchFamily="34" charset="0"/>
              </a:endParaRPr>
            </a:p>
          </p:txBody>
        </p:sp>
        <p:sp>
          <p:nvSpPr>
            <p:cNvPr id="30739" name="Rectangle 1046"/>
            <p:cNvSpPr>
              <a:spLocks noChangeArrowheads="1"/>
            </p:cNvSpPr>
            <p:nvPr/>
          </p:nvSpPr>
          <p:spPr bwMode="auto">
            <a:xfrm>
              <a:off x="3673474" y="3722882"/>
              <a:ext cx="500224" cy="19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100" b="0" dirty="0" smtClean="0">
                  <a:solidFill>
                    <a:srgbClr val="000000"/>
                  </a:solidFill>
                  <a:latin typeface="Arial" pitchFamily="34" charset="0"/>
                </a:rPr>
                <a:t>Classe</a:t>
              </a:r>
              <a:endParaRPr lang="pt-BR" altLang="pt-BR" sz="1100" b="0" dirty="0">
                <a:latin typeface="Arial" pitchFamily="34" charset="0"/>
              </a:endParaRPr>
            </a:p>
          </p:txBody>
        </p:sp>
        <p:sp>
          <p:nvSpPr>
            <p:cNvPr id="30740" name="Rectangle 1047"/>
            <p:cNvSpPr>
              <a:spLocks noChangeArrowheads="1"/>
            </p:cNvSpPr>
            <p:nvPr/>
          </p:nvSpPr>
          <p:spPr bwMode="auto">
            <a:xfrm>
              <a:off x="3143250" y="3060894"/>
              <a:ext cx="933751" cy="19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100" b="0" dirty="0" smtClean="0">
                  <a:solidFill>
                    <a:srgbClr val="000000"/>
                  </a:solidFill>
                  <a:latin typeface="Arial" pitchFamily="34" charset="0"/>
                </a:rPr>
                <a:t>Componente</a:t>
              </a:r>
              <a:endParaRPr lang="pt-BR" altLang="pt-BR" sz="1100" b="0" dirty="0">
                <a:latin typeface="Arial" pitchFamily="34" charset="0"/>
              </a:endParaRPr>
            </a:p>
          </p:txBody>
        </p:sp>
        <p:grpSp>
          <p:nvGrpSpPr>
            <p:cNvPr id="30741" name="Group 1049"/>
            <p:cNvGrpSpPr>
              <a:grpSpLocks/>
            </p:cNvGrpSpPr>
            <p:nvPr/>
          </p:nvGrpSpPr>
          <p:grpSpPr bwMode="auto">
            <a:xfrm>
              <a:off x="3473450" y="4569019"/>
              <a:ext cx="292100" cy="211138"/>
              <a:chOff x="2180" y="2672"/>
              <a:chExt cx="232" cy="168"/>
            </a:xfrm>
          </p:grpSpPr>
          <p:sp>
            <p:nvSpPr>
              <p:cNvPr id="30767" name="Rectangle 1050"/>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68" name="Rectangle 1051"/>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69" name="Rectangle 1052"/>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grpSp>
        <p:grpSp>
          <p:nvGrpSpPr>
            <p:cNvPr id="30742" name="Group 1053"/>
            <p:cNvGrpSpPr>
              <a:grpSpLocks/>
            </p:cNvGrpSpPr>
            <p:nvPr/>
          </p:nvGrpSpPr>
          <p:grpSpPr bwMode="auto">
            <a:xfrm>
              <a:off x="3473450" y="2768794"/>
              <a:ext cx="292100" cy="211138"/>
              <a:chOff x="2180" y="2672"/>
              <a:chExt cx="232" cy="168"/>
            </a:xfrm>
          </p:grpSpPr>
          <p:sp>
            <p:nvSpPr>
              <p:cNvPr id="30764" name="Rectangle 1054"/>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65" name="Rectangle 1055"/>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66" name="Rectangle 1056"/>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grpSp>
        <p:grpSp>
          <p:nvGrpSpPr>
            <p:cNvPr id="30743" name="Group 1057"/>
            <p:cNvGrpSpPr>
              <a:grpSpLocks/>
            </p:cNvGrpSpPr>
            <p:nvPr/>
          </p:nvGrpSpPr>
          <p:grpSpPr bwMode="auto">
            <a:xfrm>
              <a:off x="5192713" y="3605407"/>
              <a:ext cx="1352550" cy="723900"/>
              <a:chOff x="3271" y="1789"/>
              <a:chExt cx="582" cy="456"/>
            </a:xfrm>
          </p:grpSpPr>
          <p:sp>
            <p:nvSpPr>
              <p:cNvPr id="30761" name="Rectangle 1058"/>
              <p:cNvSpPr>
                <a:spLocks noChangeArrowheads="1"/>
              </p:cNvSpPr>
              <p:nvPr/>
            </p:nvSpPr>
            <p:spPr bwMode="auto">
              <a:xfrm>
                <a:off x="3271" y="1789"/>
                <a:ext cx="582" cy="456"/>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62" name="Rectangle 1059"/>
              <p:cNvSpPr>
                <a:spLocks noChangeArrowheads="1"/>
              </p:cNvSpPr>
              <p:nvPr/>
            </p:nvSpPr>
            <p:spPr bwMode="auto">
              <a:xfrm>
                <a:off x="3271" y="2093"/>
                <a:ext cx="582" cy="152"/>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63" name="Rectangle 1060"/>
              <p:cNvSpPr>
                <a:spLocks noChangeArrowheads="1"/>
              </p:cNvSpPr>
              <p:nvPr/>
            </p:nvSpPr>
            <p:spPr bwMode="auto">
              <a:xfrm>
                <a:off x="3271" y="2177"/>
                <a:ext cx="582" cy="68"/>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grpSp>
        <p:sp>
          <p:nvSpPr>
            <p:cNvPr id="30744" name="Rectangle 1062"/>
            <p:cNvSpPr>
              <a:spLocks noChangeArrowheads="1"/>
            </p:cNvSpPr>
            <p:nvPr/>
          </p:nvSpPr>
          <p:spPr bwMode="auto">
            <a:xfrm>
              <a:off x="5357813" y="3632395"/>
              <a:ext cx="1002302" cy="19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100" b="0" dirty="0" smtClean="0">
                  <a:solidFill>
                    <a:srgbClr val="000000"/>
                  </a:solidFill>
                  <a:latin typeface="Arial" pitchFamily="34" charset="0"/>
                </a:rPr>
                <a:t>&lt;&lt;interface&gt;&gt;</a:t>
              </a:r>
              <a:endParaRPr lang="pt-BR" altLang="pt-BR" sz="800" b="0" dirty="0">
                <a:latin typeface="Arial" pitchFamily="34" charset="0"/>
              </a:endParaRPr>
            </a:p>
          </p:txBody>
        </p:sp>
        <p:grpSp>
          <p:nvGrpSpPr>
            <p:cNvPr id="30745" name="Group 1063"/>
            <p:cNvGrpSpPr>
              <a:grpSpLocks/>
            </p:cNvGrpSpPr>
            <p:nvPr/>
          </p:nvGrpSpPr>
          <p:grpSpPr bwMode="auto">
            <a:xfrm>
              <a:off x="5192713" y="4522982"/>
              <a:ext cx="1352550" cy="723900"/>
              <a:chOff x="3271" y="1789"/>
              <a:chExt cx="582" cy="456"/>
            </a:xfrm>
          </p:grpSpPr>
          <p:sp>
            <p:nvSpPr>
              <p:cNvPr id="30758" name="Rectangle 1064"/>
              <p:cNvSpPr>
                <a:spLocks noChangeArrowheads="1"/>
              </p:cNvSpPr>
              <p:nvPr/>
            </p:nvSpPr>
            <p:spPr bwMode="auto">
              <a:xfrm>
                <a:off x="3271" y="1789"/>
                <a:ext cx="582" cy="456"/>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59" name="Rectangle 1065"/>
              <p:cNvSpPr>
                <a:spLocks noChangeArrowheads="1"/>
              </p:cNvSpPr>
              <p:nvPr/>
            </p:nvSpPr>
            <p:spPr bwMode="auto">
              <a:xfrm>
                <a:off x="3271" y="2093"/>
                <a:ext cx="582" cy="152"/>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60" name="Rectangle 1066"/>
              <p:cNvSpPr>
                <a:spLocks noChangeArrowheads="1"/>
              </p:cNvSpPr>
              <p:nvPr/>
            </p:nvSpPr>
            <p:spPr bwMode="auto">
              <a:xfrm>
                <a:off x="3271" y="2177"/>
                <a:ext cx="582" cy="68"/>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grpSp>
        <p:sp>
          <p:nvSpPr>
            <p:cNvPr id="30746" name="Rectangle 1068"/>
            <p:cNvSpPr>
              <a:spLocks noChangeArrowheads="1"/>
            </p:cNvSpPr>
            <p:nvPr/>
          </p:nvSpPr>
          <p:spPr bwMode="auto">
            <a:xfrm>
              <a:off x="5357813" y="4537269"/>
              <a:ext cx="1002302" cy="19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100" b="0" dirty="0" smtClean="0">
                  <a:solidFill>
                    <a:srgbClr val="000000"/>
                  </a:solidFill>
                  <a:latin typeface="Arial" pitchFamily="34" charset="0"/>
                </a:rPr>
                <a:t>&lt;&lt;interface&gt;&gt;</a:t>
              </a:r>
              <a:endParaRPr lang="pt-BR" altLang="pt-BR" sz="800" b="0" dirty="0">
                <a:latin typeface="Arial" pitchFamily="34" charset="0"/>
              </a:endParaRPr>
            </a:p>
          </p:txBody>
        </p:sp>
        <p:grpSp>
          <p:nvGrpSpPr>
            <p:cNvPr id="30747" name="Group 1069"/>
            <p:cNvGrpSpPr>
              <a:grpSpLocks/>
            </p:cNvGrpSpPr>
            <p:nvPr/>
          </p:nvGrpSpPr>
          <p:grpSpPr bwMode="auto">
            <a:xfrm>
              <a:off x="5192713" y="2681482"/>
              <a:ext cx="1352550" cy="723900"/>
              <a:chOff x="3271" y="1789"/>
              <a:chExt cx="582" cy="456"/>
            </a:xfrm>
          </p:grpSpPr>
          <p:sp>
            <p:nvSpPr>
              <p:cNvPr id="30755" name="Rectangle 1070"/>
              <p:cNvSpPr>
                <a:spLocks noChangeArrowheads="1"/>
              </p:cNvSpPr>
              <p:nvPr/>
            </p:nvSpPr>
            <p:spPr bwMode="auto">
              <a:xfrm>
                <a:off x="3271" y="1789"/>
                <a:ext cx="582" cy="456"/>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56" name="Rectangle 1071"/>
              <p:cNvSpPr>
                <a:spLocks noChangeArrowheads="1"/>
              </p:cNvSpPr>
              <p:nvPr/>
            </p:nvSpPr>
            <p:spPr bwMode="auto">
              <a:xfrm>
                <a:off x="3271" y="2093"/>
                <a:ext cx="582" cy="152"/>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0757" name="Rectangle 1072"/>
              <p:cNvSpPr>
                <a:spLocks noChangeArrowheads="1"/>
              </p:cNvSpPr>
              <p:nvPr/>
            </p:nvSpPr>
            <p:spPr bwMode="auto">
              <a:xfrm>
                <a:off x="3271" y="2177"/>
                <a:ext cx="582" cy="68"/>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grpSp>
        <p:sp>
          <p:nvSpPr>
            <p:cNvPr id="30748" name="Rectangle 1073"/>
            <p:cNvSpPr>
              <a:spLocks noChangeArrowheads="1"/>
            </p:cNvSpPr>
            <p:nvPr/>
          </p:nvSpPr>
          <p:spPr bwMode="auto">
            <a:xfrm>
              <a:off x="5294231" y="2887857"/>
              <a:ext cx="1163485" cy="21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200" b="0" dirty="0" err="1" smtClean="0">
                  <a:solidFill>
                    <a:srgbClr val="000000"/>
                  </a:solidFill>
                  <a:latin typeface="Arial" pitchFamily="34" charset="0"/>
                </a:rPr>
                <a:t>InterfaceName</a:t>
              </a:r>
              <a:endParaRPr lang="pt-BR" altLang="pt-BR" sz="1200" b="0" dirty="0">
                <a:latin typeface="Arial" pitchFamily="34" charset="0"/>
              </a:endParaRPr>
            </a:p>
          </p:txBody>
        </p:sp>
        <p:sp>
          <p:nvSpPr>
            <p:cNvPr id="30749" name="Rectangle 1074"/>
            <p:cNvSpPr>
              <a:spLocks noChangeArrowheads="1"/>
            </p:cNvSpPr>
            <p:nvPr/>
          </p:nvSpPr>
          <p:spPr bwMode="auto">
            <a:xfrm>
              <a:off x="5357813" y="2708469"/>
              <a:ext cx="1002302" cy="19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100" b="0" dirty="0" smtClean="0">
                  <a:solidFill>
                    <a:srgbClr val="000000"/>
                  </a:solidFill>
                  <a:latin typeface="Arial" pitchFamily="34" charset="0"/>
                </a:rPr>
                <a:t>&lt;&lt;interface&gt;&gt;</a:t>
              </a:r>
              <a:endParaRPr lang="pt-BR" altLang="pt-BR" sz="800" b="0" dirty="0">
                <a:latin typeface="Arial" pitchFamily="34" charset="0"/>
              </a:endParaRPr>
            </a:p>
          </p:txBody>
        </p:sp>
        <p:sp>
          <p:nvSpPr>
            <p:cNvPr id="30750" name="Freeform 1075"/>
            <p:cNvSpPr>
              <a:spLocks/>
            </p:cNvSpPr>
            <p:nvPr/>
          </p:nvSpPr>
          <p:spPr bwMode="auto">
            <a:xfrm rot="5400000">
              <a:off x="5024438" y="2922782"/>
              <a:ext cx="131762" cy="201612"/>
            </a:xfrm>
            <a:custGeom>
              <a:avLst/>
              <a:gdLst>
                <a:gd name="T0" fmla="*/ 59453345 w 147"/>
                <a:gd name="T1" fmla="*/ 0 h 224"/>
                <a:gd name="T2" fmla="*/ 118103569 w 147"/>
                <a:gd name="T3" fmla="*/ 181461601 h 224"/>
                <a:gd name="T4" fmla="*/ 0 w 147"/>
                <a:gd name="T5" fmla="*/ 181461601 h 224"/>
                <a:gd name="T6" fmla="*/ 59453345 w 147"/>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 h="224">
                  <a:moveTo>
                    <a:pt x="74" y="0"/>
                  </a:moveTo>
                  <a:lnTo>
                    <a:pt x="147" y="224"/>
                  </a:lnTo>
                  <a:lnTo>
                    <a:pt x="0" y="224"/>
                  </a:lnTo>
                  <a:lnTo>
                    <a:pt x="74" y="0"/>
                  </a:lnTo>
                  <a:close/>
                </a:path>
              </a:pathLst>
            </a:custGeom>
            <a:noFill/>
            <a:ln w="12700" cmpd="sng">
              <a:solidFill>
                <a:schemeClr val="tx1"/>
              </a:solidFill>
              <a:prstDash val="solid"/>
              <a:round/>
              <a:headEnd/>
              <a:tailEnd/>
            </a:ln>
            <a:extLst>
              <a:ext uri="{909E8E84-426E-40DD-AFC4-6F175D3DCCD1}">
                <a14:hiddenFill xmlns:a14="http://schemas.microsoft.com/office/drawing/2010/main">
                  <a:solidFill>
                    <a:schemeClr val="tx1"/>
                  </a:solidFill>
                </a14:hiddenFill>
              </a:ext>
            </a:extLst>
          </p:spPr>
          <p:txBody>
            <a:bodyPr/>
            <a:lstStyle/>
            <a:p>
              <a:endParaRPr lang="pt-BR" sz="2000" dirty="0"/>
            </a:p>
          </p:txBody>
        </p:sp>
        <p:sp>
          <p:nvSpPr>
            <p:cNvPr id="30751" name="Freeform 1076"/>
            <p:cNvSpPr>
              <a:spLocks/>
            </p:cNvSpPr>
            <p:nvPr/>
          </p:nvSpPr>
          <p:spPr bwMode="auto">
            <a:xfrm rot="5400000">
              <a:off x="5024438" y="3827657"/>
              <a:ext cx="131762" cy="201612"/>
            </a:xfrm>
            <a:custGeom>
              <a:avLst/>
              <a:gdLst>
                <a:gd name="T0" fmla="*/ 59453345 w 147"/>
                <a:gd name="T1" fmla="*/ 0 h 224"/>
                <a:gd name="T2" fmla="*/ 118103569 w 147"/>
                <a:gd name="T3" fmla="*/ 181461601 h 224"/>
                <a:gd name="T4" fmla="*/ 0 w 147"/>
                <a:gd name="T5" fmla="*/ 181461601 h 224"/>
                <a:gd name="T6" fmla="*/ 59453345 w 147"/>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 h="224">
                  <a:moveTo>
                    <a:pt x="74" y="0"/>
                  </a:moveTo>
                  <a:lnTo>
                    <a:pt x="147" y="224"/>
                  </a:lnTo>
                  <a:lnTo>
                    <a:pt x="0" y="224"/>
                  </a:lnTo>
                  <a:lnTo>
                    <a:pt x="74" y="0"/>
                  </a:lnTo>
                  <a:close/>
                </a:path>
              </a:pathLst>
            </a:custGeom>
            <a:noFill/>
            <a:ln w="12700" cmpd="sng">
              <a:solidFill>
                <a:schemeClr val="tx1"/>
              </a:solidFill>
              <a:prstDash val="solid"/>
              <a:round/>
              <a:headEnd/>
              <a:tailEnd/>
            </a:ln>
            <a:extLst>
              <a:ext uri="{909E8E84-426E-40DD-AFC4-6F175D3DCCD1}">
                <a14:hiddenFill xmlns:a14="http://schemas.microsoft.com/office/drawing/2010/main">
                  <a:solidFill>
                    <a:schemeClr val="tx1"/>
                  </a:solidFill>
                </a14:hiddenFill>
              </a:ext>
            </a:extLst>
          </p:spPr>
          <p:txBody>
            <a:bodyPr/>
            <a:lstStyle/>
            <a:p>
              <a:endParaRPr lang="pt-BR" sz="2000" dirty="0"/>
            </a:p>
          </p:txBody>
        </p:sp>
        <p:sp>
          <p:nvSpPr>
            <p:cNvPr id="30752" name="Freeform 1077"/>
            <p:cNvSpPr>
              <a:spLocks/>
            </p:cNvSpPr>
            <p:nvPr/>
          </p:nvSpPr>
          <p:spPr bwMode="auto">
            <a:xfrm rot="5400000">
              <a:off x="5024438" y="4742057"/>
              <a:ext cx="131762" cy="201612"/>
            </a:xfrm>
            <a:custGeom>
              <a:avLst/>
              <a:gdLst>
                <a:gd name="T0" fmla="*/ 59453345 w 147"/>
                <a:gd name="T1" fmla="*/ 0 h 224"/>
                <a:gd name="T2" fmla="*/ 118103569 w 147"/>
                <a:gd name="T3" fmla="*/ 181461601 h 224"/>
                <a:gd name="T4" fmla="*/ 0 w 147"/>
                <a:gd name="T5" fmla="*/ 181461601 h 224"/>
                <a:gd name="T6" fmla="*/ 59453345 w 147"/>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 h="224">
                  <a:moveTo>
                    <a:pt x="74" y="0"/>
                  </a:moveTo>
                  <a:lnTo>
                    <a:pt x="147" y="224"/>
                  </a:lnTo>
                  <a:lnTo>
                    <a:pt x="0" y="224"/>
                  </a:lnTo>
                  <a:lnTo>
                    <a:pt x="74" y="0"/>
                  </a:lnTo>
                  <a:close/>
                </a:path>
              </a:pathLst>
            </a:custGeom>
            <a:noFill/>
            <a:ln w="12700" cmpd="sng">
              <a:solidFill>
                <a:schemeClr val="tx1"/>
              </a:solidFill>
              <a:prstDash val="solid"/>
              <a:round/>
              <a:headEnd/>
              <a:tailEnd/>
            </a:ln>
            <a:extLst>
              <a:ext uri="{909E8E84-426E-40DD-AFC4-6F175D3DCCD1}">
                <a14:hiddenFill xmlns:a14="http://schemas.microsoft.com/office/drawing/2010/main">
                  <a:solidFill>
                    <a:schemeClr val="tx1"/>
                  </a:solidFill>
                </a14:hiddenFill>
              </a:ext>
            </a:extLst>
          </p:spPr>
          <p:txBody>
            <a:bodyPr/>
            <a:lstStyle/>
            <a:p>
              <a:endParaRPr lang="pt-BR" sz="2000" dirty="0"/>
            </a:p>
          </p:txBody>
        </p:sp>
        <p:sp>
          <p:nvSpPr>
            <p:cNvPr id="30753" name="Rectangle 1078"/>
            <p:cNvSpPr>
              <a:spLocks noChangeArrowheads="1"/>
            </p:cNvSpPr>
            <p:nvPr/>
          </p:nvSpPr>
          <p:spPr bwMode="auto">
            <a:xfrm>
              <a:off x="5294231" y="3853057"/>
              <a:ext cx="1163485" cy="21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200" b="0" dirty="0" err="1" smtClean="0">
                  <a:solidFill>
                    <a:srgbClr val="000000"/>
                  </a:solidFill>
                  <a:latin typeface="Arial" pitchFamily="34" charset="0"/>
                </a:rPr>
                <a:t>InterfaceName</a:t>
              </a:r>
              <a:endParaRPr lang="pt-BR" altLang="pt-BR" sz="1200" b="0" dirty="0">
                <a:latin typeface="Arial" pitchFamily="34" charset="0"/>
              </a:endParaRPr>
            </a:p>
          </p:txBody>
        </p:sp>
        <p:sp>
          <p:nvSpPr>
            <p:cNvPr id="30754" name="Rectangle 1079"/>
            <p:cNvSpPr>
              <a:spLocks noChangeArrowheads="1"/>
            </p:cNvSpPr>
            <p:nvPr/>
          </p:nvSpPr>
          <p:spPr bwMode="auto">
            <a:xfrm>
              <a:off x="5294231" y="4780157"/>
              <a:ext cx="1163485" cy="21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200" b="0" dirty="0" err="1" smtClean="0">
                  <a:solidFill>
                    <a:srgbClr val="000000"/>
                  </a:solidFill>
                  <a:latin typeface="Arial" pitchFamily="34" charset="0"/>
                </a:rPr>
                <a:t>InterfaceName</a:t>
              </a:r>
              <a:endParaRPr lang="pt-BR" altLang="pt-BR" sz="1200" b="0" dirty="0">
                <a:latin typeface="Arial"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8"/>
          <p:cNvSpPr>
            <a:spLocks noGrp="1"/>
          </p:cNvSpPr>
          <p:nvPr>
            <p:ph type="title"/>
          </p:nvPr>
        </p:nvSpPr>
        <p:spPr/>
        <p:txBody>
          <a:bodyPr/>
          <a:lstStyle/>
          <a:p>
            <a:r>
              <a:rPr lang="pt-BR" smtClean="0"/>
              <a:t>Abstração de Classificação</a:t>
            </a:r>
            <a:endParaRPr lang="pt-BR" dirty="0"/>
          </a:p>
        </p:txBody>
      </p:sp>
      <p:pic>
        <p:nvPicPr>
          <p:cNvPr id="88066" name="Picture 2" descr="https://encrypted-tbn1.gstatic.com/images?q=tbn:ANd9GcS_gPCrz6KaXPelPjilCw3jg1RqLLz1RrOHuwwJdLAgQhMAfeJCB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3" y="1694103"/>
            <a:ext cx="3581399" cy="2129148"/>
          </a:xfrm>
          <a:prstGeom prst="rect">
            <a:avLst/>
          </a:prstGeom>
          <a:noFill/>
          <a:extLst>
            <a:ext uri="{909E8E84-426E-40DD-AFC4-6F175D3DCCD1}">
              <a14:hiddenFill xmlns:a14="http://schemas.microsoft.com/office/drawing/2010/main">
                <a:solidFill>
                  <a:srgbClr val="FFFFFF"/>
                </a:solidFill>
              </a14:hiddenFill>
            </a:ext>
          </a:extLst>
        </p:spPr>
      </p:pic>
      <p:sp>
        <p:nvSpPr>
          <p:cNvPr id="22" name="CaixaDeTexto 21"/>
          <p:cNvSpPr txBox="1"/>
          <p:nvPr/>
        </p:nvSpPr>
        <p:spPr>
          <a:xfrm>
            <a:off x="4813933" y="1850736"/>
            <a:ext cx="3744000" cy="1815882"/>
          </a:xfrm>
          <a:prstGeom prst="rect">
            <a:avLst/>
          </a:prstGeom>
          <a:noFill/>
        </p:spPr>
        <p:txBody>
          <a:bodyPr wrap="square" rtlCol="0">
            <a:spAutoFit/>
          </a:bodyPr>
          <a:lstStyle/>
          <a:p>
            <a:pPr algn="ctr"/>
            <a:r>
              <a:rPr lang="pt-BR" b="0" dirty="0" smtClean="0"/>
              <a:t>Cada criança da sala de aula é um </a:t>
            </a:r>
            <a:r>
              <a:rPr lang="pt-BR" dirty="0" smtClean="0"/>
              <a:t>objeto</a:t>
            </a:r>
            <a:r>
              <a:rPr lang="pt-BR" b="0" dirty="0" smtClean="0"/>
              <a:t> da </a:t>
            </a:r>
            <a:r>
              <a:rPr lang="pt-BR" dirty="0" smtClean="0"/>
              <a:t>classe</a:t>
            </a:r>
            <a:r>
              <a:rPr lang="pt-BR" b="0" dirty="0" smtClean="0"/>
              <a:t> Estudante (ou Aluno)</a:t>
            </a:r>
            <a:endParaRPr lang="pt-BR" b="0" dirty="0"/>
          </a:p>
        </p:txBody>
      </p:sp>
      <p:pic>
        <p:nvPicPr>
          <p:cNvPr id="880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47" y="4725561"/>
            <a:ext cx="29146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
        <p:nvSpPr>
          <p:cNvPr id="23" name="CaixaDeTexto 22"/>
          <p:cNvSpPr txBox="1"/>
          <p:nvPr/>
        </p:nvSpPr>
        <p:spPr>
          <a:xfrm>
            <a:off x="4813934" y="4541520"/>
            <a:ext cx="3744000" cy="1815882"/>
          </a:xfrm>
          <a:prstGeom prst="rect">
            <a:avLst/>
          </a:prstGeom>
          <a:noFill/>
        </p:spPr>
        <p:txBody>
          <a:bodyPr wrap="square" rtlCol="0">
            <a:spAutoFit/>
          </a:bodyPr>
          <a:lstStyle/>
          <a:p>
            <a:pPr algn="ctr"/>
            <a:r>
              <a:rPr lang="pt-BR" b="0" dirty="0" smtClean="0"/>
              <a:t>Cada pessoa que ministra aulas às crianças é um </a:t>
            </a:r>
            <a:r>
              <a:rPr lang="pt-BR" dirty="0" smtClean="0"/>
              <a:t>objeto</a:t>
            </a:r>
            <a:r>
              <a:rPr lang="pt-BR" b="0" dirty="0" smtClean="0"/>
              <a:t> da </a:t>
            </a:r>
            <a:r>
              <a:rPr lang="pt-BR" dirty="0" smtClean="0"/>
              <a:t>classe</a:t>
            </a:r>
            <a:r>
              <a:rPr lang="pt-BR" b="0" dirty="0" smtClean="0"/>
              <a:t> Professor</a:t>
            </a:r>
            <a:endParaRPr lang="pt-BR" b="0" dirty="0"/>
          </a:p>
        </p:txBody>
      </p:sp>
      <p:sp>
        <p:nvSpPr>
          <p:cNvPr id="26" name="Elipse 25"/>
          <p:cNvSpPr/>
          <p:nvPr/>
        </p:nvSpPr>
        <p:spPr>
          <a:xfrm>
            <a:off x="1175275" y="198236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Elipse 31"/>
          <p:cNvSpPr/>
          <p:nvPr/>
        </p:nvSpPr>
        <p:spPr>
          <a:xfrm>
            <a:off x="1594673" y="198236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Elipse 32"/>
          <p:cNvSpPr/>
          <p:nvPr/>
        </p:nvSpPr>
        <p:spPr>
          <a:xfrm>
            <a:off x="1752996" y="230240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Elipse 33"/>
          <p:cNvSpPr/>
          <p:nvPr/>
        </p:nvSpPr>
        <p:spPr>
          <a:xfrm>
            <a:off x="2191275" y="203570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p:cNvSpPr/>
          <p:nvPr/>
        </p:nvSpPr>
        <p:spPr>
          <a:xfrm>
            <a:off x="2604132" y="199252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Elipse 35"/>
          <p:cNvSpPr/>
          <p:nvPr/>
        </p:nvSpPr>
        <p:spPr>
          <a:xfrm>
            <a:off x="2757375" y="220196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Elipse 36"/>
          <p:cNvSpPr/>
          <p:nvPr/>
        </p:nvSpPr>
        <p:spPr>
          <a:xfrm>
            <a:off x="3004422" y="205094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Elipse 37"/>
          <p:cNvSpPr/>
          <p:nvPr/>
        </p:nvSpPr>
        <p:spPr>
          <a:xfrm>
            <a:off x="3379995" y="203432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Elipse 38"/>
          <p:cNvSpPr/>
          <p:nvPr/>
        </p:nvSpPr>
        <p:spPr>
          <a:xfrm>
            <a:off x="3290349" y="238622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3837195" y="219550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a:p>
        </p:txBody>
      </p:sp>
      <p:sp>
        <p:nvSpPr>
          <p:cNvPr id="41" name="Elipse 40"/>
          <p:cNvSpPr/>
          <p:nvPr/>
        </p:nvSpPr>
        <p:spPr>
          <a:xfrm>
            <a:off x="3932763" y="202140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0"/>
          </a:p>
        </p:txBody>
      </p:sp>
      <p:grpSp>
        <p:nvGrpSpPr>
          <p:cNvPr id="53" name="Grupo 52"/>
          <p:cNvGrpSpPr/>
          <p:nvPr/>
        </p:nvGrpSpPr>
        <p:grpSpPr>
          <a:xfrm>
            <a:off x="1354134" y="1242091"/>
            <a:ext cx="2604822" cy="1168679"/>
            <a:chOff x="1354134" y="1242091"/>
            <a:chExt cx="2604822" cy="1168679"/>
          </a:xfrm>
        </p:grpSpPr>
        <p:sp>
          <p:nvSpPr>
            <p:cNvPr id="25" name="CaixaDeTexto 24"/>
            <p:cNvSpPr txBox="1"/>
            <p:nvPr/>
          </p:nvSpPr>
          <p:spPr>
            <a:xfrm>
              <a:off x="2287184" y="1242091"/>
              <a:ext cx="800219" cy="338554"/>
            </a:xfrm>
            <a:prstGeom prst="rect">
              <a:avLst/>
            </a:prstGeom>
            <a:noFill/>
          </p:spPr>
          <p:txBody>
            <a:bodyPr wrap="none" rtlCol="0">
              <a:spAutoFit/>
            </a:bodyPr>
            <a:lstStyle/>
            <a:p>
              <a:r>
                <a:rPr lang="pt-BR" sz="1600" dirty="0" smtClean="0"/>
                <a:t>objeto</a:t>
              </a:r>
              <a:endParaRPr lang="pt-BR" sz="1000" dirty="0"/>
            </a:p>
          </p:txBody>
        </p:sp>
        <p:cxnSp>
          <p:nvCxnSpPr>
            <p:cNvPr id="88080" name="Conector de seta reta 88079"/>
            <p:cNvCxnSpPr>
              <a:stCxn id="25" idx="2"/>
              <a:endCxn id="26" idx="6"/>
            </p:cNvCxnSpPr>
            <p:nvPr/>
          </p:nvCxnSpPr>
          <p:spPr>
            <a:xfrm flipH="1">
              <a:off x="1354134" y="1580645"/>
              <a:ext cx="1333160" cy="485535"/>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082" name="Conector de seta reta 88081"/>
            <p:cNvCxnSpPr>
              <a:stCxn id="25" idx="2"/>
              <a:endCxn id="32" idx="6"/>
            </p:cNvCxnSpPr>
            <p:nvPr/>
          </p:nvCxnSpPr>
          <p:spPr>
            <a:xfrm flipH="1">
              <a:off x="1773532" y="1580645"/>
              <a:ext cx="913762" cy="485535"/>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084" name="Conector de seta reta 88083"/>
            <p:cNvCxnSpPr>
              <a:stCxn id="25" idx="2"/>
              <a:endCxn id="33" idx="0"/>
            </p:cNvCxnSpPr>
            <p:nvPr/>
          </p:nvCxnSpPr>
          <p:spPr>
            <a:xfrm flipH="1">
              <a:off x="1842426" y="1580645"/>
              <a:ext cx="844868" cy="721755"/>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086" name="Conector de seta reta 88085"/>
            <p:cNvCxnSpPr>
              <a:stCxn id="25" idx="2"/>
              <a:endCxn id="34" idx="7"/>
            </p:cNvCxnSpPr>
            <p:nvPr/>
          </p:nvCxnSpPr>
          <p:spPr>
            <a:xfrm flipH="1">
              <a:off x="2343941" y="1580645"/>
              <a:ext cx="343353" cy="479605"/>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088" name="Conector de seta reta 88087"/>
            <p:cNvCxnSpPr>
              <a:stCxn id="25" idx="2"/>
              <a:endCxn id="35" idx="0"/>
            </p:cNvCxnSpPr>
            <p:nvPr/>
          </p:nvCxnSpPr>
          <p:spPr>
            <a:xfrm>
              <a:off x="2687294" y="1580645"/>
              <a:ext cx="6268" cy="411875"/>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090" name="Conector de seta reta 88089"/>
            <p:cNvCxnSpPr>
              <a:stCxn id="25" idx="2"/>
              <a:endCxn id="36" idx="0"/>
            </p:cNvCxnSpPr>
            <p:nvPr/>
          </p:nvCxnSpPr>
          <p:spPr>
            <a:xfrm>
              <a:off x="2687294" y="1580645"/>
              <a:ext cx="159511" cy="621315"/>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092" name="Conector de seta reta 88091"/>
            <p:cNvCxnSpPr>
              <a:stCxn id="25" idx="2"/>
              <a:endCxn id="37" idx="0"/>
            </p:cNvCxnSpPr>
            <p:nvPr/>
          </p:nvCxnSpPr>
          <p:spPr>
            <a:xfrm>
              <a:off x="2687294" y="1580645"/>
              <a:ext cx="406558" cy="470295"/>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094" name="Conector de seta reta 88093"/>
            <p:cNvCxnSpPr>
              <a:stCxn id="25" idx="2"/>
              <a:endCxn id="38" idx="1"/>
            </p:cNvCxnSpPr>
            <p:nvPr/>
          </p:nvCxnSpPr>
          <p:spPr>
            <a:xfrm>
              <a:off x="2687294" y="1580645"/>
              <a:ext cx="718894" cy="478225"/>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onector de seta reta 41"/>
            <p:cNvCxnSpPr>
              <a:stCxn id="25" idx="2"/>
              <a:endCxn id="39" idx="1"/>
            </p:cNvCxnSpPr>
            <p:nvPr/>
          </p:nvCxnSpPr>
          <p:spPr>
            <a:xfrm>
              <a:off x="2687294" y="1580645"/>
              <a:ext cx="629248" cy="830125"/>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a:stCxn id="25" idx="2"/>
              <a:endCxn id="40" idx="1"/>
            </p:cNvCxnSpPr>
            <p:nvPr/>
          </p:nvCxnSpPr>
          <p:spPr>
            <a:xfrm>
              <a:off x="2687294" y="1580645"/>
              <a:ext cx="1176094" cy="639405"/>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onector de seta reta 45"/>
            <p:cNvCxnSpPr>
              <a:stCxn id="25" idx="2"/>
              <a:endCxn id="41" idx="1"/>
            </p:cNvCxnSpPr>
            <p:nvPr/>
          </p:nvCxnSpPr>
          <p:spPr>
            <a:xfrm>
              <a:off x="2687294" y="1580645"/>
              <a:ext cx="1271662" cy="465305"/>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0" name="Elipse 89"/>
          <p:cNvSpPr/>
          <p:nvPr/>
        </p:nvSpPr>
        <p:spPr>
          <a:xfrm>
            <a:off x="1666879" y="4789400"/>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Elipse 90"/>
          <p:cNvSpPr/>
          <p:nvPr/>
        </p:nvSpPr>
        <p:spPr>
          <a:xfrm>
            <a:off x="2630419" y="4853312"/>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Elipse 91"/>
          <p:cNvSpPr/>
          <p:nvPr/>
        </p:nvSpPr>
        <p:spPr>
          <a:xfrm>
            <a:off x="3471055" y="4912304"/>
            <a:ext cx="178859" cy="167640"/>
          </a:xfrm>
          <a:prstGeom prst="ellipse">
            <a:avLst/>
          </a:prstGeom>
          <a:no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63" name="Grupo 62"/>
          <p:cNvGrpSpPr/>
          <p:nvPr/>
        </p:nvGrpSpPr>
        <p:grpSpPr>
          <a:xfrm>
            <a:off x="1819545" y="4049198"/>
            <a:ext cx="1621325" cy="863106"/>
            <a:chOff x="1819545" y="4049198"/>
            <a:chExt cx="1621325" cy="863106"/>
          </a:xfrm>
        </p:grpSpPr>
        <p:sp>
          <p:nvSpPr>
            <p:cNvPr id="89" name="CaixaDeTexto 88"/>
            <p:cNvSpPr txBox="1"/>
            <p:nvPr/>
          </p:nvSpPr>
          <p:spPr>
            <a:xfrm>
              <a:off x="2266912" y="4049198"/>
              <a:ext cx="800219" cy="338554"/>
            </a:xfrm>
            <a:prstGeom prst="rect">
              <a:avLst/>
            </a:prstGeom>
            <a:noFill/>
          </p:spPr>
          <p:txBody>
            <a:bodyPr wrap="none" rtlCol="0">
              <a:spAutoFit/>
            </a:bodyPr>
            <a:lstStyle/>
            <a:p>
              <a:r>
                <a:rPr lang="pt-BR" sz="1600" dirty="0" smtClean="0"/>
                <a:t>objeto</a:t>
              </a:r>
              <a:endParaRPr lang="pt-BR" sz="1000" dirty="0"/>
            </a:p>
          </p:txBody>
        </p:sp>
        <p:cxnSp>
          <p:nvCxnSpPr>
            <p:cNvPr id="56" name="Conector de seta reta 55"/>
            <p:cNvCxnSpPr>
              <a:stCxn id="89" idx="2"/>
              <a:endCxn id="90" idx="7"/>
            </p:cNvCxnSpPr>
            <p:nvPr/>
          </p:nvCxnSpPr>
          <p:spPr>
            <a:xfrm flipH="1">
              <a:off x="1819545" y="4387752"/>
              <a:ext cx="847477" cy="426198"/>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ector de seta reta 94"/>
            <p:cNvCxnSpPr>
              <a:stCxn id="89" idx="2"/>
              <a:endCxn id="91" idx="1"/>
            </p:cNvCxnSpPr>
            <p:nvPr/>
          </p:nvCxnSpPr>
          <p:spPr>
            <a:xfrm flipH="1">
              <a:off x="2656612" y="4387752"/>
              <a:ext cx="10410" cy="49011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a:stCxn id="89" idx="2"/>
            </p:cNvCxnSpPr>
            <p:nvPr/>
          </p:nvCxnSpPr>
          <p:spPr>
            <a:xfrm>
              <a:off x="2667022" y="4387752"/>
              <a:ext cx="773848" cy="524552"/>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4" name="Grupo 83"/>
          <p:cNvGrpSpPr>
            <a:grpSpLocks noChangeAspect="1"/>
          </p:cNvGrpSpPr>
          <p:nvPr/>
        </p:nvGrpSpPr>
        <p:grpSpPr>
          <a:xfrm>
            <a:off x="149457" y="6197707"/>
            <a:ext cx="770886" cy="561135"/>
            <a:chOff x="481005" y="5322274"/>
            <a:chExt cx="1581150" cy="1150937"/>
          </a:xfrm>
        </p:grpSpPr>
        <p:grpSp>
          <p:nvGrpSpPr>
            <p:cNvPr id="85" name="Group 1197"/>
            <p:cNvGrpSpPr>
              <a:grpSpLocks/>
            </p:cNvGrpSpPr>
            <p:nvPr/>
          </p:nvGrpSpPr>
          <p:grpSpPr bwMode="auto">
            <a:xfrm>
              <a:off x="552443" y="5322274"/>
              <a:ext cx="1509712" cy="1033462"/>
              <a:chOff x="805" y="840"/>
              <a:chExt cx="4103" cy="2806"/>
            </a:xfrm>
          </p:grpSpPr>
          <p:grpSp>
            <p:nvGrpSpPr>
              <p:cNvPr id="87" name="Group 1198"/>
              <p:cNvGrpSpPr>
                <a:grpSpLocks/>
              </p:cNvGrpSpPr>
              <p:nvPr/>
            </p:nvGrpSpPr>
            <p:grpSpPr bwMode="auto">
              <a:xfrm>
                <a:off x="814" y="1788"/>
                <a:ext cx="978" cy="1858"/>
                <a:chOff x="814" y="1788"/>
                <a:chExt cx="978" cy="1858"/>
              </a:xfrm>
            </p:grpSpPr>
            <p:sp>
              <p:nvSpPr>
                <p:cNvPr id="109" name="Rectangle 1199"/>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10" name="Freeform 1200"/>
                <p:cNvSpPr>
                  <a:spLocks/>
                </p:cNvSpPr>
                <p:nvPr/>
              </p:nvSpPr>
              <p:spPr bwMode="auto">
                <a:xfrm>
                  <a:off x="1678" y="1789"/>
                  <a:ext cx="114" cy="1856"/>
                </a:xfrm>
                <a:custGeom>
                  <a:avLst/>
                  <a:gdLst>
                    <a:gd name="T0" fmla="*/ 241 w 54"/>
                    <a:gd name="T1" fmla="*/ 0 h 1863"/>
                    <a:gd name="T2" fmla="*/ 4 w 54"/>
                    <a:gd name="T3" fmla="*/ 133 h 1863"/>
                    <a:gd name="T4" fmla="*/ 0 w 54"/>
                    <a:gd name="T5" fmla="*/ 1849 h 1863"/>
                    <a:gd name="T6" fmla="*/ 241 w 54"/>
                    <a:gd name="T7" fmla="*/ 1698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11" name="Freeform 1201"/>
                <p:cNvSpPr>
                  <a:spLocks/>
                </p:cNvSpPr>
                <p:nvPr/>
              </p:nvSpPr>
              <p:spPr bwMode="auto">
                <a:xfrm>
                  <a:off x="814" y="1788"/>
                  <a:ext cx="978" cy="132"/>
                </a:xfrm>
                <a:custGeom>
                  <a:avLst/>
                  <a:gdLst>
                    <a:gd name="T0" fmla="*/ 0 w 977"/>
                    <a:gd name="T1" fmla="*/ 131 h 132"/>
                    <a:gd name="T2" fmla="*/ 186 w 977"/>
                    <a:gd name="T3" fmla="*/ 2 h 132"/>
                    <a:gd name="T4" fmla="*/ 979 w 977"/>
                    <a:gd name="T5" fmla="*/ 0 h 132"/>
                    <a:gd name="T6" fmla="*/ 866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88" name="Group 1202"/>
              <p:cNvGrpSpPr>
                <a:grpSpLocks/>
              </p:cNvGrpSpPr>
              <p:nvPr/>
            </p:nvGrpSpPr>
            <p:grpSpPr bwMode="auto">
              <a:xfrm>
                <a:off x="3925" y="1788"/>
                <a:ext cx="979" cy="1858"/>
                <a:chOff x="3925" y="1788"/>
                <a:chExt cx="979" cy="1858"/>
              </a:xfrm>
            </p:grpSpPr>
            <p:sp>
              <p:nvSpPr>
                <p:cNvPr id="106" name="Rectangle 1203"/>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07" name="Freeform 1204"/>
                <p:cNvSpPr>
                  <a:spLocks/>
                </p:cNvSpPr>
                <p:nvPr/>
              </p:nvSpPr>
              <p:spPr bwMode="auto">
                <a:xfrm flipH="1">
                  <a:off x="3925" y="1788"/>
                  <a:ext cx="979" cy="132"/>
                </a:xfrm>
                <a:custGeom>
                  <a:avLst/>
                  <a:gdLst>
                    <a:gd name="T0" fmla="*/ 0 w 977"/>
                    <a:gd name="T1" fmla="*/ 131 h 132"/>
                    <a:gd name="T2" fmla="*/ 186 w 977"/>
                    <a:gd name="T3" fmla="*/ 2 h 132"/>
                    <a:gd name="T4" fmla="*/ 981 w 977"/>
                    <a:gd name="T5" fmla="*/ 0 h 132"/>
                    <a:gd name="T6" fmla="*/ 868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08" name="Freeform 1205"/>
                <p:cNvSpPr>
                  <a:spLocks/>
                </p:cNvSpPr>
                <p:nvPr/>
              </p:nvSpPr>
              <p:spPr bwMode="auto">
                <a:xfrm flipH="1">
                  <a:off x="3926" y="1788"/>
                  <a:ext cx="114" cy="1857"/>
                </a:xfrm>
                <a:custGeom>
                  <a:avLst/>
                  <a:gdLst>
                    <a:gd name="T0" fmla="*/ 241 w 54"/>
                    <a:gd name="T1" fmla="*/ 0 h 1863"/>
                    <a:gd name="T2" fmla="*/ 4 w 54"/>
                    <a:gd name="T3" fmla="*/ 135 h 1863"/>
                    <a:gd name="T4" fmla="*/ 0 w 54"/>
                    <a:gd name="T5" fmla="*/ 1851 h 1863"/>
                    <a:gd name="T6" fmla="*/ 241 w 54"/>
                    <a:gd name="T7" fmla="*/ 1699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93" name="Group 1206"/>
              <p:cNvGrpSpPr>
                <a:grpSpLocks/>
              </p:cNvGrpSpPr>
              <p:nvPr/>
            </p:nvGrpSpPr>
            <p:grpSpPr bwMode="auto">
              <a:xfrm>
                <a:off x="805" y="840"/>
                <a:ext cx="4103" cy="838"/>
                <a:chOff x="805" y="840"/>
                <a:chExt cx="4103" cy="838"/>
              </a:xfrm>
            </p:grpSpPr>
            <p:sp>
              <p:nvSpPr>
                <p:cNvPr id="104" name="Rectangle 1207"/>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05" name="Freeform 1208"/>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94" name="Group 1209"/>
              <p:cNvGrpSpPr>
                <a:grpSpLocks/>
              </p:cNvGrpSpPr>
              <p:nvPr/>
            </p:nvGrpSpPr>
            <p:grpSpPr bwMode="auto">
              <a:xfrm>
                <a:off x="1899" y="1792"/>
                <a:ext cx="906" cy="1850"/>
                <a:chOff x="1910" y="1792"/>
                <a:chExt cx="906" cy="1850"/>
              </a:xfrm>
            </p:grpSpPr>
            <p:sp>
              <p:nvSpPr>
                <p:cNvPr id="101" name="Rectangle 1210"/>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02" name="Freeform 1211"/>
                <p:cNvSpPr>
                  <a:spLocks/>
                </p:cNvSpPr>
                <p:nvPr/>
              </p:nvSpPr>
              <p:spPr bwMode="auto">
                <a:xfrm>
                  <a:off x="1910"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03" name="Freeform 1212"/>
                <p:cNvSpPr>
                  <a:spLocks/>
                </p:cNvSpPr>
                <p:nvPr/>
              </p:nvSpPr>
              <p:spPr bwMode="auto">
                <a:xfrm>
                  <a:off x="2774" y="1792"/>
                  <a:ext cx="42" cy="1849"/>
                </a:xfrm>
                <a:custGeom>
                  <a:avLst/>
                  <a:gdLst>
                    <a:gd name="T0" fmla="*/ 33 w 54"/>
                    <a:gd name="T1" fmla="*/ 0 h 1863"/>
                    <a:gd name="T2" fmla="*/ 1 w 54"/>
                    <a:gd name="T3" fmla="*/ 133 h 1863"/>
                    <a:gd name="T4" fmla="*/ 0 w 54"/>
                    <a:gd name="T5" fmla="*/ 1835 h 1863"/>
                    <a:gd name="T6" fmla="*/ 33 w 54"/>
                    <a:gd name="T7" fmla="*/ 1684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96" name="Group 1213"/>
              <p:cNvGrpSpPr>
                <a:grpSpLocks/>
              </p:cNvGrpSpPr>
              <p:nvPr/>
            </p:nvGrpSpPr>
            <p:grpSpPr bwMode="auto">
              <a:xfrm>
                <a:off x="2912" y="1792"/>
                <a:ext cx="906" cy="1854"/>
                <a:chOff x="2966" y="1792"/>
                <a:chExt cx="906" cy="1854"/>
              </a:xfrm>
            </p:grpSpPr>
            <p:sp>
              <p:nvSpPr>
                <p:cNvPr id="97" name="Rectangle 1214"/>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99" name="Freeform 1215"/>
                <p:cNvSpPr>
                  <a:spLocks/>
                </p:cNvSpPr>
                <p:nvPr/>
              </p:nvSpPr>
              <p:spPr bwMode="auto">
                <a:xfrm flipH="1">
                  <a:off x="2966"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00" name="Freeform 1216"/>
                <p:cNvSpPr>
                  <a:spLocks/>
                </p:cNvSpPr>
                <p:nvPr/>
              </p:nvSpPr>
              <p:spPr bwMode="auto">
                <a:xfrm flipH="1">
                  <a:off x="2966" y="1792"/>
                  <a:ext cx="42" cy="1853"/>
                </a:xfrm>
                <a:custGeom>
                  <a:avLst/>
                  <a:gdLst>
                    <a:gd name="T0" fmla="*/ 33 w 54"/>
                    <a:gd name="T1" fmla="*/ 0 h 1863"/>
                    <a:gd name="T2" fmla="*/ 1 w 54"/>
                    <a:gd name="T3" fmla="*/ 133 h 1863"/>
                    <a:gd name="T4" fmla="*/ 0 w 54"/>
                    <a:gd name="T5" fmla="*/ 1843 h 1863"/>
                    <a:gd name="T6" fmla="*/ 33 w 54"/>
                    <a:gd name="T7" fmla="*/ 1692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sp>
          <p:nvSpPr>
            <p:cNvPr id="86" name="Rectangle 1217"/>
            <p:cNvSpPr>
              <a:spLocks noChangeArrowheads="1"/>
            </p:cNvSpPr>
            <p:nvPr/>
          </p:nvSpPr>
          <p:spPr bwMode="auto">
            <a:xfrm>
              <a:off x="481005" y="5596911"/>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grpSp>
    </p:spTree>
    <p:extLst>
      <p:ext uri="{BB962C8B-B14F-4D97-AF65-F5344CB8AC3E}">
        <p14:creationId xmlns:p14="http://schemas.microsoft.com/office/powerpoint/2010/main" val="222284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up)">
                                      <p:cBhvr>
                                        <p:cTn id="1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pt-BR" smtClean="0"/>
              <a:t>Mais sobre Polimorfismo</a:t>
            </a:r>
            <a:endParaRPr lang="en-US" altLang="pt-BR" dirty="0" smtClean="0"/>
          </a:p>
        </p:txBody>
      </p:sp>
      <p:sp>
        <p:nvSpPr>
          <p:cNvPr id="3" name="Espaço Reservado para Conteúdo 2"/>
          <p:cNvSpPr>
            <a:spLocks noGrp="1"/>
          </p:cNvSpPr>
          <p:nvPr>
            <p:ph idx="1"/>
          </p:nvPr>
        </p:nvSpPr>
        <p:spPr/>
        <p:txBody>
          <a:bodyPr/>
          <a:lstStyle/>
          <a:p>
            <a:r>
              <a:rPr lang="en-US" altLang="pt-BR" smtClean="0"/>
              <a:t>Habilidade de esconder diferentes implementações de uma interface</a:t>
            </a:r>
            <a:endParaRPr lang="en-US" altLang="pt-BR" dirty="0"/>
          </a:p>
        </p:txBody>
      </p:sp>
      <p:sp>
        <p:nvSpPr>
          <p:cNvPr id="31765" name="Text Box 39"/>
          <p:cNvSpPr txBox="1">
            <a:spLocks noChangeArrowheads="1"/>
          </p:cNvSpPr>
          <p:nvPr/>
        </p:nvSpPr>
        <p:spPr bwMode="auto">
          <a:xfrm>
            <a:off x="106363" y="5557351"/>
            <a:ext cx="3532187" cy="121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50000"/>
              </a:spcBef>
              <a:buFontTx/>
              <a:buNone/>
            </a:pPr>
            <a:r>
              <a:rPr lang="pt-BR" altLang="pt-BR" sz="2400" b="0" dirty="0" smtClean="0">
                <a:latin typeface="Arial" pitchFamily="34" charset="0"/>
              </a:rPr>
              <a:t>Um dos Princípio da Orientação a Objetos:</a:t>
            </a:r>
            <a:br>
              <a:rPr lang="pt-BR" altLang="pt-BR" sz="2400" b="0" dirty="0" smtClean="0">
                <a:latin typeface="Arial" pitchFamily="34" charset="0"/>
              </a:rPr>
            </a:br>
            <a:r>
              <a:rPr lang="pt-BR" altLang="pt-BR" sz="2400" b="0" dirty="0" smtClean="0">
                <a:latin typeface="Arial" pitchFamily="34" charset="0"/>
              </a:rPr>
              <a:t>Encapsulamento</a:t>
            </a:r>
            <a:endParaRPr lang="pt-BR" altLang="pt-BR" sz="2400" b="0" dirty="0">
              <a:latin typeface="Arial" pitchFamily="34" charset="0"/>
            </a:endParaRPr>
          </a:p>
        </p:txBody>
      </p:sp>
      <p:sp>
        <p:nvSpPr>
          <p:cNvPr id="31766" name="Rectangle 40"/>
          <p:cNvSpPr>
            <a:spLocks noChangeArrowheads="1"/>
          </p:cNvSpPr>
          <p:nvPr/>
        </p:nvSpPr>
        <p:spPr bwMode="auto">
          <a:xfrm>
            <a:off x="514350" y="1204913"/>
            <a:ext cx="848995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marL="339725" indent="-339725">
              <a:spcBef>
                <a:spcPct val="20000"/>
              </a:spcBef>
              <a:buFont typeface="Arial" pitchFamily="34" charset="0"/>
              <a:buChar char="•"/>
              <a:defRPr sz="3200">
                <a:solidFill>
                  <a:schemeClr val="tx1"/>
                </a:solidFill>
                <a:latin typeface="Calibri" pitchFamily="34" charset="0"/>
              </a:defRPr>
            </a:lvl1pPr>
            <a:lvl2pPr marL="682625" indent="-228600">
              <a:spcBef>
                <a:spcPct val="20000"/>
              </a:spcBef>
              <a:buFont typeface="Arial" pitchFamily="34" charset="0"/>
              <a:buChar char="–"/>
              <a:defRPr sz="2800">
                <a:solidFill>
                  <a:schemeClr val="tx1"/>
                </a:solidFill>
                <a:latin typeface="Calibri" pitchFamily="34" charset="0"/>
              </a:defRPr>
            </a:lvl2pPr>
            <a:lvl3pPr marL="1025525" indent="-228600">
              <a:spcBef>
                <a:spcPct val="20000"/>
              </a:spcBef>
              <a:buFont typeface="Arial" pitchFamily="34" charset="0"/>
              <a:buChar char="•"/>
              <a:defRPr sz="2400">
                <a:solidFill>
                  <a:schemeClr val="tx1"/>
                </a:solidFill>
                <a:latin typeface="Calibri" pitchFamily="34" charset="0"/>
              </a:defRPr>
            </a:lvl3pPr>
            <a:lvl4pPr marL="1368425" indent="-228600">
              <a:spcBef>
                <a:spcPct val="20000"/>
              </a:spcBef>
              <a:buFont typeface="Arial" pitchFamily="34" charset="0"/>
              <a:buChar char="–"/>
              <a:defRPr sz="2000">
                <a:solidFill>
                  <a:schemeClr val="tx1"/>
                </a:solidFill>
                <a:latin typeface="Calibri" pitchFamily="34" charset="0"/>
              </a:defRPr>
            </a:lvl4pPr>
            <a:lvl5pPr marL="1711325" indent="-228600">
              <a:spcBef>
                <a:spcPct val="20000"/>
              </a:spcBef>
              <a:buFont typeface="Arial" pitchFamily="34" charset="0"/>
              <a:buChar char="»"/>
              <a:defRPr sz="2000">
                <a:solidFill>
                  <a:schemeClr val="tx1"/>
                </a:solidFill>
                <a:latin typeface="Calibri" pitchFamily="34" charset="0"/>
              </a:defRPr>
            </a:lvl5pPr>
            <a:lvl6pPr marL="2168525"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625725"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082925"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540125"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80000"/>
              </a:lnSpc>
              <a:spcBef>
                <a:spcPct val="30000"/>
              </a:spcBef>
              <a:buClr>
                <a:srgbClr val="FFFF99"/>
              </a:buClr>
              <a:buFont typeface="Wingdings" pitchFamily="2" charset="2"/>
              <a:buChar char="w"/>
            </a:pPr>
            <a:endParaRPr lang="en-US" altLang="pt-BR" b="0" dirty="0">
              <a:latin typeface="Arial" pitchFamily="34" charset="0"/>
            </a:endParaRPr>
          </a:p>
        </p:txBody>
      </p:sp>
      <p:grpSp>
        <p:nvGrpSpPr>
          <p:cNvPr id="6" name="Grupo 5"/>
          <p:cNvGrpSpPr>
            <a:grpSpLocks noChangeAspect="1"/>
          </p:cNvGrpSpPr>
          <p:nvPr/>
        </p:nvGrpSpPr>
        <p:grpSpPr>
          <a:xfrm>
            <a:off x="2863284" y="2719652"/>
            <a:ext cx="5591714" cy="3925153"/>
            <a:chOff x="1460500" y="2273300"/>
            <a:chExt cx="6269038" cy="4400611"/>
          </a:xfrm>
        </p:grpSpPr>
        <p:grpSp>
          <p:nvGrpSpPr>
            <p:cNvPr id="31747" name="Group 4"/>
            <p:cNvGrpSpPr>
              <a:grpSpLocks/>
            </p:cNvGrpSpPr>
            <p:nvPr/>
          </p:nvGrpSpPr>
          <p:grpSpPr bwMode="auto">
            <a:xfrm rot="16200000">
              <a:off x="3901282" y="5176044"/>
              <a:ext cx="1385887" cy="593725"/>
              <a:chOff x="962" y="2832"/>
              <a:chExt cx="1744" cy="528"/>
            </a:xfrm>
          </p:grpSpPr>
          <p:sp>
            <p:nvSpPr>
              <p:cNvPr id="31768" name="AutoShape 5"/>
              <p:cNvSpPr>
                <a:spLocks/>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69" name="AutoShape 6"/>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pt-BR" altLang="pt-BR" sz="1400" b="0" dirty="0">
                  <a:latin typeface="Arial" pitchFamily="34" charset="0"/>
                </a:endParaRPr>
              </a:p>
            </p:txBody>
          </p:sp>
          <p:sp>
            <p:nvSpPr>
              <p:cNvPr id="31770" name="Rectangle 7"/>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71" name="Rectangle 8"/>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72" name="Rectangle 9"/>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73" name="Rectangle 10"/>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74" name="Rectangle 11"/>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75" name="Rectangle 12"/>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76" name="Rectangle 13"/>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77" name="Rectangle 14"/>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78" name="Rectangle 15"/>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79" name="Rectangle 16"/>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80" name="Rectangle 17"/>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81" name="Rectangle 18"/>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grpSp>
        <p:sp>
          <p:nvSpPr>
            <p:cNvPr id="31748" name="Rectangle 20"/>
            <p:cNvSpPr>
              <a:spLocks noChangeArrowheads="1"/>
            </p:cNvSpPr>
            <p:nvPr/>
          </p:nvSpPr>
          <p:spPr bwMode="auto">
            <a:xfrm>
              <a:off x="1460500" y="2471738"/>
              <a:ext cx="1912938" cy="1384300"/>
            </a:xfrm>
            <a:prstGeom prst="rect">
              <a:avLst/>
            </a:prstGeom>
            <a:noFill/>
            <a:ln w="38100">
              <a:solidFill>
                <a:schemeClr val="tx1"/>
              </a:solidFill>
              <a:miter lim="800000"/>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49" name="AutoShape 21"/>
            <p:cNvSpPr>
              <a:spLocks noChangeArrowheads="1"/>
            </p:cNvSpPr>
            <p:nvPr/>
          </p:nvSpPr>
          <p:spPr bwMode="auto">
            <a:xfrm>
              <a:off x="1652588" y="2614613"/>
              <a:ext cx="1530350" cy="1098550"/>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50" name="Rectangle 22"/>
            <p:cNvSpPr>
              <a:spLocks noChangeArrowheads="1"/>
            </p:cNvSpPr>
            <p:nvPr/>
          </p:nvSpPr>
          <p:spPr bwMode="auto">
            <a:xfrm>
              <a:off x="2225675" y="3760788"/>
              <a:ext cx="382588" cy="47625"/>
            </a:xfrm>
            <a:prstGeom prst="rect">
              <a:avLst/>
            </a:prstGeom>
            <a:solidFill>
              <a:schemeClr val="hlink"/>
            </a:solidFill>
            <a:ln w="25400">
              <a:solidFill>
                <a:schemeClr val="hlink"/>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51" name="Rectangle 24"/>
            <p:cNvSpPr>
              <a:spLocks noChangeArrowheads="1"/>
            </p:cNvSpPr>
            <p:nvPr/>
          </p:nvSpPr>
          <p:spPr bwMode="auto">
            <a:xfrm>
              <a:off x="3638550" y="2273300"/>
              <a:ext cx="1912938" cy="1385888"/>
            </a:xfrm>
            <a:prstGeom prst="rect">
              <a:avLst/>
            </a:prstGeom>
            <a:noFill/>
            <a:ln w="38100">
              <a:solidFill>
                <a:schemeClr val="tx1"/>
              </a:solidFill>
              <a:miter lim="800000"/>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52" name="AutoShape 25"/>
            <p:cNvSpPr>
              <a:spLocks noChangeArrowheads="1"/>
            </p:cNvSpPr>
            <p:nvPr/>
          </p:nvSpPr>
          <p:spPr bwMode="auto">
            <a:xfrm>
              <a:off x="3830638" y="2416175"/>
              <a:ext cx="1530350" cy="1100138"/>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53" name="Rectangle 26"/>
            <p:cNvSpPr>
              <a:spLocks noChangeArrowheads="1"/>
            </p:cNvSpPr>
            <p:nvPr/>
          </p:nvSpPr>
          <p:spPr bwMode="auto">
            <a:xfrm>
              <a:off x="4403725" y="3563938"/>
              <a:ext cx="382588" cy="47625"/>
            </a:xfrm>
            <a:prstGeom prst="rect">
              <a:avLst/>
            </a:prstGeom>
            <a:solidFill>
              <a:schemeClr val="hlink"/>
            </a:solidFill>
            <a:ln w="25400">
              <a:solidFill>
                <a:schemeClr val="hlink"/>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54" name="Rectangle 28"/>
            <p:cNvSpPr>
              <a:spLocks noChangeArrowheads="1"/>
            </p:cNvSpPr>
            <p:nvPr/>
          </p:nvSpPr>
          <p:spPr bwMode="auto">
            <a:xfrm>
              <a:off x="5815013" y="2471738"/>
              <a:ext cx="1914525" cy="1384300"/>
            </a:xfrm>
            <a:prstGeom prst="rect">
              <a:avLst/>
            </a:prstGeom>
            <a:noFill/>
            <a:ln w="38100">
              <a:solidFill>
                <a:schemeClr val="tx1"/>
              </a:solidFill>
              <a:miter lim="800000"/>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55" name="AutoShape 29"/>
            <p:cNvSpPr>
              <a:spLocks noChangeArrowheads="1"/>
            </p:cNvSpPr>
            <p:nvPr/>
          </p:nvSpPr>
          <p:spPr bwMode="auto">
            <a:xfrm>
              <a:off x="6007100" y="2614613"/>
              <a:ext cx="1530350" cy="1098550"/>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56" name="Rectangle 30"/>
            <p:cNvSpPr>
              <a:spLocks noChangeArrowheads="1"/>
            </p:cNvSpPr>
            <p:nvPr/>
          </p:nvSpPr>
          <p:spPr bwMode="auto">
            <a:xfrm>
              <a:off x="6580188" y="3760788"/>
              <a:ext cx="384175" cy="47625"/>
            </a:xfrm>
            <a:prstGeom prst="rect">
              <a:avLst/>
            </a:prstGeom>
            <a:solidFill>
              <a:schemeClr val="hlink"/>
            </a:solidFill>
            <a:ln w="25400">
              <a:solidFill>
                <a:schemeClr val="hlink"/>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000" dirty="0">
                <a:latin typeface="Arial" pitchFamily="34" charset="0"/>
              </a:endParaRPr>
            </a:p>
          </p:txBody>
        </p:sp>
        <p:sp>
          <p:nvSpPr>
            <p:cNvPr id="31757" name="Text Box 31"/>
            <p:cNvSpPr txBox="1">
              <a:spLocks noChangeArrowheads="1"/>
            </p:cNvSpPr>
            <p:nvPr/>
          </p:nvSpPr>
          <p:spPr bwMode="auto">
            <a:xfrm>
              <a:off x="1711325" y="3954463"/>
              <a:ext cx="1333576" cy="34505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400" b="0" dirty="0" smtClean="0">
                  <a:latin typeface="Arial" pitchFamily="34" charset="0"/>
                </a:rPr>
                <a:t>Fabricante A</a:t>
              </a:r>
              <a:endParaRPr lang="pt-BR" altLang="pt-BR" sz="1400" b="0" dirty="0">
                <a:latin typeface="Arial" pitchFamily="34" charset="0"/>
              </a:endParaRPr>
            </a:p>
          </p:txBody>
        </p:sp>
        <p:sp>
          <p:nvSpPr>
            <p:cNvPr id="31758" name="Text Box 32"/>
            <p:cNvSpPr txBox="1">
              <a:spLocks noChangeArrowheads="1"/>
            </p:cNvSpPr>
            <p:nvPr/>
          </p:nvSpPr>
          <p:spPr bwMode="auto">
            <a:xfrm>
              <a:off x="3902075" y="3790950"/>
              <a:ext cx="1344646" cy="34505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400" b="0" dirty="0" smtClean="0">
                  <a:latin typeface="Arial" pitchFamily="34" charset="0"/>
                </a:rPr>
                <a:t>Fabricante B</a:t>
              </a:r>
              <a:endParaRPr lang="pt-BR" altLang="pt-BR" sz="1400" b="0" dirty="0">
                <a:latin typeface="Arial" pitchFamily="34" charset="0"/>
              </a:endParaRPr>
            </a:p>
          </p:txBody>
        </p:sp>
        <p:sp>
          <p:nvSpPr>
            <p:cNvPr id="31759" name="Text Box 33"/>
            <p:cNvSpPr txBox="1">
              <a:spLocks noChangeArrowheads="1"/>
            </p:cNvSpPr>
            <p:nvPr/>
          </p:nvSpPr>
          <p:spPr bwMode="auto">
            <a:xfrm>
              <a:off x="6078539" y="3922714"/>
              <a:ext cx="1355429" cy="34505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400" b="0" dirty="0" smtClean="0">
                  <a:latin typeface="Arial" pitchFamily="34" charset="0"/>
                </a:rPr>
                <a:t>Fabricante C</a:t>
              </a:r>
              <a:endParaRPr lang="pt-BR" altLang="pt-BR" sz="1400" b="0" dirty="0">
                <a:latin typeface="Arial" pitchFamily="34" charset="0"/>
              </a:endParaRPr>
            </a:p>
          </p:txBody>
        </p:sp>
        <p:sp>
          <p:nvSpPr>
            <p:cNvPr id="31760" name="Line 34"/>
            <p:cNvSpPr>
              <a:spLocks noChangeShapeType="1"/>
            </p:cNvSpPr>
            <p:nvPr/>
          </p:nvSpPr>
          <p:spPr bwMode="auto">
            <a:xfrm flipH="1" flipV="1">
              <a:off x="3505200" y="4186238"/>
              <a:ext cx="792163" cy="528637"/>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sz="2000" dirty="0"/>
            </a:p>
          </p:txBody>
        </p:sp>
        <p:sp>
          <p:nvSpPr>
            <p:cNvPr id="31761" name="Line 35"/>
            <p:cNvSpPr>
              <a:spLocks noChangeShapeType="1"/>
            </p:cNvSpPr>
            <p:nvPr/>
          </p:nvSpPr>
          <p:spPr bwMode="auto">
            <a:xfrm flipV="1">
              <a:off x="4495800" y="4186238"/>
              <a:ext cx="0" cy="461962"/>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sz="2000" dirty="0"/>
            </a:p>
          </p:txBody>
        </p:sp>
        <p:sp>
          <p:nvSpPr>
            <p:cNvPr id="31762" name="Line 36"/>
            <p:cNvSpPr>
              <a:spLocks noChangeShapeType="1"/>
            </p:cNvSpPr>
            <p:nvPr/>
          </p:nvSpPr>
          <p:spPr bwMode="auto">
            <a:xfrm flipV="1">
              <a:off x="4694238" y="4186238"/>
              <a:ext cx="1187450" cy="528637"/>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sz="2000" dirty="0"/>
            </a:p>
          </p:txBody>
        </p:sp>
        <p:sp>
          <p:nvSpPr>
            <p:cNvPr id="31763" name="Line 37"/>
            <p:cNvSpPr>
              <a:spLocks noChangeShapeType="1"/>
            </p:cNvSpPr>
            <p:nvPr/>
          </p:nvSpPr>
          <p:spPr bwMode="auto">
            <a:xfrm flipH="1" flipV="1">
              <a:off x="3902075" y="4186238"/>
              <a:ext cx="461963" cy="461962"/>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sz="2000" dirty="0"/>
            </a:p>
          </p:txBody>
        </p:sp>
        <p:sp>
          <p:nvSpPr>
            <p:cNvPr id="31764" name="Line 38"/>
            <p:cNvSpPr>
              <a:spLocks noChangeShapeType="1"/>
            </p:cNvSpPr>
            <p:nvPr/>
          </p:nvSpPr>
          <p:spPr bwMode="auto">
            <a:xfrm flipV="1">
              <a:off x="4627563" y="4186238"/>
              <a:ext cx="528637" cy="461962"/>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sz="2000" dirty="0"/>
            </a:p>
          </p:txBody>
        </p:sp>
        <p:sp>
          <p:nvSpPr>
            <p:cNvPr id="31767" name="Text Box 42"/>
            <p:cNvSpPr txBox="1">
              <a:spLocks noChangeArrowheads="1"/>
            </p:cNvSpPr>
            <p:nvPr/>
          </p:nvSpPr>
          <p:spPr bwMode="auto">
            <a:xfrm>
              <a:off x="4151240" y="6156324"/>
              <a:ext cx="904338" cy="5175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200" b="0" dirty="0" smtClean="0">
                  <a:latin typeface="Arial" pitchFamily="34" charset="0"/>
                </a:rPr>
                <a:t>Controle </a:t>
              </a:r>
            </a:p>
            <a:p>
              <a:pPr algn="ctr">
                <a:spcBef>
                  <a:spcPct val="0"/>
                </a:spcBef>
                <a:buFontTx/>
                <a:buNone/>
              </a:pPr>
              <a:r>
                <a:rPr lang="pt-BR" altLang="pt-BR" sz="1200" b="0" dirty="0" smtClean="0">
                  <a:latin typeface="Arial" pitchFamily="34" charset="0"/>
                </a:rPr>
                <a:t>Remoto</a:t>
              </a:r>
              <a:endParaRPr lang="pt-BR" altLang="pt-BR" sz="1200" b="0" dirty="0">
                <a:latin typeface="Arial" pitchFamily="34" charset="0"/>
              </a:endParaRP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p:txBody>
          <a:bodyPr/>
          <a:lstStyle/>
          <a:p>
            <a:r>
              <a:rPr lang="pt-BR" altLang="pt-BR" smtClean="0"/>
              <a:t>O que é uma interface?</a:t>
            </a:r>
            <a:endParaRPr lang="pt-BR" altLang="pt-BR" dirty="0" smtClean="0"/>
          </a:p>
        </p:txBody>
      </p:sp>
      <p:sp>
        <p:nvSpPr>
          <p:cNvPr id="32771" name="Rectangle 4"/>
          <p:cNvSpPr>
            <a:spLocks noGrp="1" noChangeArrowheads="1"/>
          </p:cNvSpPr>
          <p:nvPr>
            <p:ph idx="1"/>
          </p:nvPr>
        </p:nvSpPr>
        <p:spPr/>
        <p:txBody>
          <a:bodyPr/>
          <a:lstStyle/>
          <a:p>
            <a:r>
              <a:rPr lang="pt-BR" altLang="pt-BR" dirty="0" smtClean="0"/>
              <a:t>Uma declaração de um conjunto coerente de características e obrigações públicas</a:t>
            </a:r>
          </a:p>
          <a:p>
            <a:pPr lvl="1"/>
            <a:r>
              <a:rPr lang="pt-BR" altLang="pt-BR" dirty="0" smtClean="0"/>
              <a:t>Um contrato entre fornecedores e consumidores de serviços. Exemplos:</a:t>
            </a:r>
          </a:p>
          <a:p>
            <a:pPr lvl="2"/>
            <a:r>
              <a:rPr lang="pt-BR" altLang="pt-BR" dirty="0" smtClean="0"/>
              <a:t>Interface fornecida – Tais interfaces expõem seus elementos ao ambiente</a:t>
            </a:r>
          </a:p>
          <a:p>
            <a:pPr lvl="2"/>
            <a:r>
              <a:rPr lang="pt-BR" altLang="pt-BR" dirty="0" smtClean="0"/>
              <a:t>Interface requerida – São as interfaces que o elemento precisa de outros a fim realizar sua funcionalidade</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436938" y="4706053"/>
            <a:ext cx="1698625" cy="1055688"/>
          </a:xfrm>
          <a:prstGeom prst="rect">
            <a:avLst/>
          </a:prstGeom>
          <a:solidFill>
            <a:srgbClr val="FFFFCC"/>
          </a:solidFill>
          <a:ln w="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795" name="Rectangle 3"/>
          <p:cNvSpPr>
            <a:spLocks noChangeArrowheads="1"/>
          </p:cNvSpPr>
          <p:nvPr/>
        </p:nvSpPr>
        <p:spPr bwMode="auto">
          <a:xfrm>
            <a:off x="3436938" y="5414078"/>
            <a:ext cx="1698625" cy="352425"/>
          </a:xfrm>
          <a:prstGeom prst="rect">
            <a:avLst/>
          </a:prstGeom>
          <a:noFill/>
          <a:ln w="31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796" name="Line 4"/>
          <p:cNvSpPr>
            <a:spLocks noChangeShapeType="1"/>
          </p:cNvSpPr>
          <p:nvPr/>
        </p:nvSpPr>
        <p:spPr bwMode="auto">
          <a:xfrm>
            <a:off x="3436938" y="5585528"/>
            <a:ext cx="1700212" cy="0"/>
          </a:xfrm>
          <a:prstGeom prst="line">
            <a:avLst/>
          </a:prstGeom>
          <a:noFill/>
          <a:ln w="317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dirty="0"/>
          </a:p>
        </p:txBody>
      </p:sp>
      <p:sp>
        <p:nvSpPr>
          <p:cNvPr id="33797" name="Line 5"/>
          <p:cNvSpPr>
            <a:spLocks noChangeShapeType="1"/>
          </p:cNvSpPr>
          <p:nvPr/>
        </p:nvSpPr>
        <p:spPr bwMode="auto">
          <a:xfrm flipH="1">
            <a:off x="4660900" y="2661353"/>
            <a:ext cx="25273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3798" name="Line 6"/>
          <p:cNvSpPr>
            <a:spLocks noChangeShapeType="1"/>
          </p:cNvSpPr>
          <p:nvPr/>
        </p:nvSpPr>
        <p:spPr bwMode="auto">
          <a:xfrm flipH="1">
            <a:off x="4640263" y="1885066"/>
            <a:ext cx="2203450" cy="76835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3799" name="Line 7"/>
          <p:cNvSpPr>
            <a:spLocks noChangeShapeType="1"/>
          </p:cNvSpPr>
          <p:nvPr/>
        </p:nvSpPr>
        <p:spPr bwMode="auto">
          <a:xfrm flipH="1" flipV="1">
            <a:off x="4654550" y="2670878"/>
            <a:ext cx="2176463" cy="75723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3800" name="Rectangle 8"/>
          <p:cNvSpPr>
            <a:spLocks noGrp="1" noChangeArrowheads="1"/>
          </p:cNvSpPr>
          <p:nvPr>
            <p:ph type="title"/>
          </p:nvPr>
        </p:nvSpPr>
        <p:spPr/>
        <p:txBody>
          <a:bodyPr/>
          <a:lstStyle/>
          <a:p>
            <a:pPr eaLnBrk="1" hangingPunct="1"/>
            <a:r>
              <a:rPr lang="pt-BR" altLang="pt-BR" dirty="0" smtClean="0"/>
              <a:t>Exemplo:  </a:t>
            </a:r>
            <a:br>
              <a:rPr lang="pt-BR" altLang="pt-BR" dirty="0" smtClean="0"/>
            </a:br>
            <a:r>
              <a:rPr lang="pt-BR" altLang="pt-BR" dirty="0" smtClean="0"/>
              <a:t>Interface Fornecida</a:t>
            </a:r>
          </a:p>
        </p:txBody>
      </p:sp>
      <p:sp>
        <p:nvSpPr>
          <p:cNvPr id="33801" name="Oval 9"/>
          <p:cNvSpPr>
            <a:spLocks noChangeArrowheads="1"/>
          </p:cNvSpPr>
          <p:nvPr/>
        </p:nvSpPr>
        <p:spPr bwMode="auto">
          <a:xfrm>
            <a:off x="4267200" y="2451803"/>
            <a:ext cx="403225" cy="412750"/>
          </a:xfrm>
          <a:prstGeom prst="ellipse">
            <a:avLst/>
          </a:prstGeom>
          <a:solidFill>
            <a:srgbClr val="FFFFCC"/>
          </a:solidFill>
          <a:ln w="12700">
            <a:solidFill>
              <a:srgbClr val="990033"/>
            </a:solidFill>
            <a:round/>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02" name="Rectangle 10"/>
          <p:cNvSpPr>
            <a:spLocks noChangeArrowheads="1"/>
          </p:cNvSpPr>
          <p:nvPr/>
        </p:nvSpPr>
        <p:spPr bwMode="auto">
          <a:xfrm>
            <a:off x="3765550" y="2955041"/>
            <a:ext cx="14250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latin typeface="Arial" pitchFamily="34" charset="0"/>
              </a:rPr>
              <a:t>Sensor Remoto</a:t>
            </a:r>
            <a:endParaRPr lang="pt-BR" altLang="pt-BR" sz="1000" b="0" dirty="0">
              <a:latin typeface="Arial" pitchFamily="34" charset="0"/>
            </a:endParaRPr>
          </a:p>
        </p:txBody>
      </p:sp>
      <p:grpSp>
        <p:nvGrpSpPr>
          <p:cNvPr id="33803" name="Group 11"/>
          <p:cNvGrpSpPr>
            <a:grpSpLocks/>
          </p:cNvGrpSpPr>
          <p:nvPr/>
        </p:nvGrpSpPr>
        <p:grpSpPr bwMode="auto">
          <a:xfrm>
            <a:off x="6837363" y="1516766"/>
            <a:ext cx="1687512" cy="557212"/>
            <a:chOff x="4355" y="561"/>
            <a:chExt cx="793" cy="389"/>
          </a:xfrm>
        </p:grpSpPr>
        <p:sp>
          <p:nvSpPr>
            <p:cNvPr id="33841" name="Rectangle 12"/>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42" name="Rectangle 13"/>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43" name="Rectangle 14"/>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3804" name="Rectangle 15"/>
          <p:cNvSpPr>
            <a:spLocks noChangeArrowheads="1"/>
          </p:cNvSpPr>
          <p:nvPr/>
        </p:nvSpPr>
        <p:spPr bwMode="auto">
          <a:xfrm>
            <a:off x="6927850" y="1550103"/>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A</a:t>
            </a:r>
            <a:endParaRPr lang="pt-BR" altLang="pt-BR" sz="1600" b="0" dirty="0">
              <a:latin typeface="Arial" pitchFamily="34" charset="0"/>
            </a:endParaRPr>
          </a:p>
        </p:txBody>
      </p:sp>
      <p:sp>
        <p:nvSpPr>
          <p:cNvPr id="33805" name="Rectangle 17"/>
          <p:cNvSpPr>
            <a:spLocks noChangeArrowheads="1"/>
          </p:cNvSpPr>
          <p:nvPr/>
        </p:nvSpPr>
        <p:spPr bwMode="auto">
          <a:xfrm>
            <a:off x="3598323" y="4988628"/>
            <a:ext cx="14250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Sensor Remoto</a:t>
            </a:r>
            <a:endParaRPr lang="pt-BR" altLang="pt-BR" sz="1600" b="0" dirty="0">
              <a:latin typeface="Arial" pitchFamily="34" charset="0"/>
            </a:endParaRPr>
          </a:p>
        </p:txBody>
      </p:sp>
      <p:sp>
        <p:nvSpPr>
          <p:cNvPr id="33806" name="Rectangle 18"/>
          <p:cNvSpPr>
            <a:spLocks noChangeArrowheads="1"/>
          </p:cNvSpPr>
          <p:nvPr/>
        </p:nvSpPr>
        <p:spPr bwMode="auto">
          <a:xfrm>
            <a:off x="3671888" y="4742566"/>
            <a:ext cx="126797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solidFill>
                  <a:srgbClr val="000000"/>
                </a:solidFill>
                <a:latin typeface="Arial" pitchFamily="34" charset="0"/>
              </a:rPr>
              <a:t>&lt;&lt;interface&gt;&gt;</a:t>
            </a:r>
            <a:endParaRPr lang="pt-BR" altLang="pt-BR" sz="1600" b="0" dirty="0">
              <a:latin typeface="Arial" pitchFamily="34" charset="0"/>
            </a:endParaRPr>
          </a:p>
        </p:txBody>
      </p:sp>
      <p:sp>
        <p:nvSpPr>
          <p:cNvPr id="33807" name="Line 19"/>
          <p:cNvSpPr>
            <a:spLocks noChangeShapeType="1"/>
          </p:cNvSpPr>
          <p:nvPr/>
        </p:nvSpPr>
        <p:spPr bwMode="auto">
          <a:xfrm flipH="1">
            <a:off x="5426075" y="4590166"/>
            <a:ext cx="1409700" cy="3095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3808" name="Line 20"/>
          <p:cNvSpPr>
            <a:spLocks noChangeShapeType="1"/>
          </p:cNvSpPr>
          <p:nvPr/>
        </p:nvSpPr>
        <p:spPr bwMode="auto">
          <a:xfrm flipH="1">
            <a:off x="5438775" y="5339466"/>
            <a:ext cx="1406525" cy="111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3809" name="Line 21"/>
          <p:cNvSpPr>
            <a:spLocks noChangeShapeType="1"/>
          </p:cNvSpPr>
          <p:nvPr/>
        </p:nvSpPr>
        <p:spPr bwMode="auto">
          <a:xfrm flipH="1" flipV="1">
            <a:off x="5448300" y="5758566"/>
            <a:ext cx="1368425" cy="42703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3810" name="Freeform 22"/>
          <p:cNvSpPr>
            <a:spLocks/>
          </p:cNvSpPr>
          <p:nvPr/>
        </p:nvSpPr>
        <p:spPr bwMode="auto">
          <a:xfrm rot="396808">
            <a:off x="5157788" y="5637916"/>
            <a:ext cx="311150" cy="217487"/>
          </a:xfrm>
          <a:custGeom>
            <a:avLst/>
            <a:gdLst>
              <a:gd name="T0" fmla="*/ 0 w 244"/>
              <a:gd name="T1" fmla="*/ 0 h 170"/>
              <a:gd name="T2" fmla="*/ 396780010 w 244"/>
              <a:gd name="T3" fmla="*/ 0 h 170"/>
              <a:gd name="T4" fmla="*/ 297585645 w 244"/>
              <a:gd name="T5" fmla="*/ 278238795 h 170"/>
              <a:gd name="T6" fmla="*/ 0 w 244"/>
              <a:gd name="T7" fmla="*/ 0 h 1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4" h="170">
                <a:moveTo>
                  <a:pt x="0" y="0"/>
                </a:moveTo>
                <a:lnTo>
                  <a:pt x="244" y="0"/>
                </a:lnTo>
                <a:lnTo>
                  <a:pt x="183" y="170"/>
                </a:lnTo>
                <a:lnTo>
                  <a:pt x="0" y="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dirty="0"/>
          </a:p>
        </p:txBody>
      </p:sp>
      <p:grpSp>
        <p:nvGrpSpPr>
          <p:cNvPr id="33811" name="Group 23"/>
          <p:cNvGrpSpPr>
            <a:grpSpLocks/>
          </p:cNvGrpSpPr>
          <p:nvPr/>
        </p:nvGrpSpPr>
        <p:grpSpPr bwMode="auto">
          <a:xfrm>
            <a:off x="6837363" y="2307341"/>
            <a:ext cx="1687512" cy="557212"/>
            <a:chOff x="4355" y="561"/>
            <a:chExt cx="793" cy="389"/>
          </a:xfrm>
        </p:grpSpPr>
        <p:sp>
          <p:nvSpPr>
            <p:cNvPr id="33838" name="Rectangle 24"/>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39" name="Rectangle 25"/>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40" name="Rectangle 26"/>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3812" name="Rectangle 27"/>
          <p:cNvSpPr>
            <a:spLocks noChangeArrowheads="1"/>
          </p:cNvSpPr>
          <p:nvPr/>
        </p:nvSpPr>
        <p:spPr bwMode="auto">
          <a:xfrm>
            <a:off x="6927850" y="2340678"/>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B</a:t>
            </a:r>
            <a:endParaRPr lang="pt-BR" altLang="pt-BR" sz="1600" b="0" dirty="0">
              <a:latin typeface="Arial" pitchFamily="34" charset="0"/>
            </a:endParaRPr>
          </a:p>
        </p:txBody>
      </p:sp>
      <p:grpSp>
        <p:nvGrpSpPr>
          <p:cNvPr id="33813" name="Group 28"/>
          <p:cNvGrpSpPr>
            <a:grpSpLocks/>
          </p:cNvGrpSpPr>
          <p:nvPr/>
        </p:nvGrpSpPr>
        <p:grpSpPr bwMode="auto">
          <a:xfrm>
            <a:off x="6837363" y="3107441"/>
            <a:ext cx="1687512" cy="557212"/>
            <a:chOff x="4355" y="561"/>
            <a:chExt cx="793" cy="389"/>
          </a:xfrm>
        </p:grpSpPr>
        <p:sp>
          <p:nvSpPr>
            <p:cNvPr id="33835" name="Rectangle 29"/>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36" name="Rectangle 30"/>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37" name="Rectangle 31"/>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3814" name="Rectangle 32"/>
          <p:cNvSpPr>
            <a:spLocks noChangeArrowheads="1"/>
          </p:cNvSpPr>
          <p:nvPr/>
        </p:nvSpPr>
        <p:spPr bwMode="auto">
          <a:xfrm>
            <a:off x="6927850" y="3140778"/>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C</a:t>
            </a:r>
            <a:endParaRPr lang="pt-BR" altLang="pt-BR" sz="1600" b="0" dirty="0">
              <a:latin typeface="Arial" pitchFamily="34" charset="0"/>
            </a:endParaRPr>
          </a:p>
        </p:txBody>
      </p:sp>
      <p:grpSp>
        <p:nvGrpSpPr>
          <p:cNvPr id="33815" name="Group 33"/>
          <p:cNvGrpSpPr>
            <a:grpSpLocks/>
          </p:cNvGrpSpPr>
          <p:nvPr/>
        </p:nvGrpSpPr>
        <p:grpSpPr bwMode="auto">
          <a:xfrm>
            <a:off x="6837363" y="4240916"/>
            <a:ext cx="1687512" cy="557212"/>
            <a:chOff x="4355" y="561"/>
            <a:chExt cx="793" cy="389"/>
          </a:xfrm>
        </p:grpSpPr>
        <p:sp>
          <p:nvSpPr>
            <p:cNvPr id="33832" name="Rectangle 34"/>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33" name="Rectangle 35"/>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34" name="Rectangle 36"/>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3816" name="Rectangle 37"/>
          <p:cNvSpPr>
            <a:spLocks noChangeArrowheads="1"/>
          </p:cNvSpPr>
          <p:nvPr/>
        </p:nvSpPr>
        <p:spPr bwMode="auto">
          <a:xfrm>
            <a:off x="6927850" y="4274253"/>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A</a:t>
            </a:r>
            <a:endParaRPr lang="pt-BR" altLang="pt-BR" sz="1600" b="0" dirty="0">
              <a:latin typeface="Arial" pitchFamily="34" charset="0"/>
            </a:endParaRPr>
          </a:p>
        </p:txBody>
      </p:sp>
      <p:grpSp>
        <p:nvGrpSpPr>
          <p:cNvPr id="33817" name="Group 38"/>
          <p:cNvGrpSpPr>
            <a:grpSpLocks/>
          </p:cNvGrpSpPr>
          <p:nvPr/>
        </p:nvGrpSpPr>
        <p:grpSpPr bwMode="auto">
          <a:xfrm>
            <a:off x="6837363" y="5031491"/>
            <a:ext cx="1687512" cy="557212"/>
            <a:chOff x="4355" y="561"/>
            <a:chExt cx="793" cy="389"/>
          </a:xfrm>
        </p:grpSpPr>
        <p:sp>
          <p:nvSpPr>
            <p:cNvPr id="33829" name="Rectangle 39"/>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30" name="Rectangle 40"/>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31" name="Rectangle 41"/>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3818" name="Rectangle 42"/>
          <p:cNvSpPr>
            <a:spLocks noChangeArrowheads="1"/>
          </p:cNvSpPr>
          <p:nvPr/>
        </p:nvSpPr>
        <p:spPr bwMode="auto">
          <a:xfrm>
            <a:off x="6927850" y="5064828"/>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B</a:t>
            </a:r>
            <a:endParaRPr lang="pt-BR" altLang="pt-BR" sz="1600" b="0" dirty="0">
              <a:latin typeface="Arial" pitchFamily="34" charset="0"/>
            </a:endParaRPr>
          </a:p>
        </p:txBody>
      </p:sp>
      <p:grpSp>
        <p:nvGrpSpPr>
          <p:cNvPr id="33819" name="Group 43"/>
          <p:cNvGrpSpPr>
            <a:grpSpLocks/>
          </p:cNvGrpSpPr>
          <p:nvPr/>
        </p:nvGrpSpPr>
        <p:grpSpPr bwMode="auto">
          <a:xfrm>
            <a:off x="6837363" y="5831591"/>
            <a:ext cx="1687512" cy="557212"/>
            <a:chOff x="4355" y="561"/>
            <a:chExt cx="793" cy="389"/>
          </a:xfrm>
        </p:grpSpPr>
        <p:sp>
          <p:nvSpPr>
            <p:cNvPr id="33826" name="Rectangle 44"/>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27" name="Rectangle 45"/>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3828" name="Rectangle 46"/>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3820" name="Rectangle 47"/>
          <p:cNvSpPr>
            <a:spLocks noChangeArrowheads="1"/>
          </p:cNvSpPr>
          <p:nvPr/>
        </p:nvSpPr>
        <p:spPr bwMode="auto">
          <a:xfrm>
            <a:off x="6927850" y="5864928"/>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C</a:t>
            </a:r>
            <a:endParaRPr lang="pt-BR" altLang="pt-BR" sz="1600" b="0" dirty="0">
              <a:latin typeface="Arial" pitchFamily="34" charset="0"/>
            </a:endParaRPr>
          </a:p>
        </p:txBody>
      </p:sp>
      <p:sp>
        <p:nvSpPr>
          <p:cNvPr id="33821" name="Line 48"/>
          <p:cNvSpPr>
            <a:spLocks noChangeShapeType="1"/>
          </p:cNvSpPr>
          <p:nvPr/>
        </p:nvSpPr>
        <p:spPr bwMode="auto">
          <a:xfrm>
            <a:off x="361950" y="3931353"/>
            <a:ext cx="8458200" cy="0"/>
          </a:xfrm>
          <a:prstGeom prst="line">
            <a:avLst/>
          </a:prstGeom>
          <a:noFill/>
          <a:ln w="28575">
            <a:solidFill>
              <a:srgbClr val="00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dirty="0"/>
          </a:p>
        </p:txBody>
      </p:sp>
      <p:sp>
        <p:nvSpPr>
          <p:cNvPr id="33822" name="Freeform 49"/>
          <p:cNvSpPr>
            <a:spLocks/>
          </p:cNvSpPr>
          <p:nvPr/>
        </p:nvSpPr>
        <p:spPr bwMode="auto">
          <a:xfrm rot="408543" flipV="1">
            <a:off x="5157788" y="4775903"/>
            <a:ext cx="311150" cy="217488"/>
          </a:xfrm>
          <a:custGeom>
            <a:avLst/>
            <a:gdLst>
              <a:gd name="T0" fmla="*/ 0 w 244"/>
              <a:gd name="T1" fmla="*/ 0 h 170"/>
              <a:gd name="T2" fmla="*/ 396780010 w 244"/>
              <a:gd name="T3" fmla="*/ 0 h 170"/>
              <a:gd name="T4" fmla="*/ 297585645 w 244"/>
              <a:gd name="T5" fmla="*/ 278241354 h 170"/>
              <a:gd name="T6" fmla="*/ 0 w 244"/>
              <a:gd name="T7" fmla="*/ 0 h 1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4" h="170">
                <a:moveTo>
                  <a:pt x="0" y="0"/>
                </a:moveTo>
                <a:lnTo>
                  <a:pt x="244" y="0"/>
                </a:lnTo>
                <a:lnTo>
                  <a:pt x="183" y="170"/>
                </a:lnTo>
                <a:lnTo>
                  <a:pt x="0" y="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dirty="0"/>
          </a:p>
        </p:txBody>
      </p:sp>
      <p:sp>
        <p:nvSpPr>
          <p:cNvPr id="33823" name="Freeform 50"/>
          <p:cNvSpPr>
            <a:spLocks/>
          </p:cNvSpPr>
          <p:nvPr/>
        </p:nvSpPr>
        <p:spPr bwMode="auto">
          <a:xfrm rot="20455054">
            <a:off x="5157788" y="5275966"/>
            <a:ext cx="311150" cy="217487"/>
          </a:xfrm>
          <a:custGeom>
            <a:avLst/>
            <a:gdLst>
              <a:gd name="T0" fmla="*/ 0 w 244"/>
              <a:gd name="T1" fmla="*/ 0 h 170"/>
              <a:gd name="T2" fmla="*/ 396780010 w 244"/>
              <a:gd name="T3" fmla="*/ 0 h 170"/>
              <a:gd name="T4" fmla="*/ 297585645 w 244"/>
              <a:gd name="T5" fmla="*/ 278238795 h 170"/>
              <a:gd name="T6" fmla="*/ 0 w 244"/>
              <a:gd name="T7" fmla="*/ 0 h 1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4" h="170">
                <a:moveTo>
                  <a:pt x="0" y="0"/>
                </a:moveTo>
                <a:lnTo>
                  <a:pt x="244" y="0"/>
                </a:lnTo>
                <a:lnTo>
                  <a:pt x="183" y="170"/>
                </a:lnTo>
                <a:lnTo>
                  <a:pt x="0" y="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dirty="0"/>
          </a:p>
        </p:txBody>
      </p:sp>
      <p:sp>
        <p:nvSpPr>
          <p:cNvPr id="33824" name="Text Box 51"/>
          <p:cNvSpPr txBox="1">
            <a:spLocks noChangeArrowheads="1"/>
          </p:cNvSpPr>
          <p:nvPr/>
        </p:nvSpPr>
        <p:spPr bwMode="auto">
          <a:xfrm>
            <a:off x="882650" y="2150177"/>
            <a:ext cx="2362200" cy="78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50000"/>
              </a:spcBef>
              <a:buFontTx/>
              <a:buNone/>
            </a:pPr>
            <a:r>
              <a:rPr lang="pt-BR" altLang="pt-BR" sz="2200" b="0" dirty="0" smtClean="0">
                <a:latin typeface="Arial" pitchFamily="34" charset="0"/>
              </a:rPr>
              <a:t>Representação Icônica (“bola”)</a:t>
            </a:r>
            <a:endParaRPr lang="pt-BR" altLang="pt-BR" sz="2200" b="0" dirty="0">
              <a:latin typeface="Arial" pitchFamily="34" charset="0"/>
            </a:endParaRPr>
          </a:p>
        </p:txBody>
      </p:sp>
      <p:sp>
        <p:nvSpPr>
          <p:cNvPr id="33825" name="Text Box 52"/>
          <p:cNvSpPr txBox="1">
            <a:spLocks noChangeArrowheads="1"/>
          </p:cNvSpPr>
          <p:nvPr/>
        </p:nvSpPr>
        <p:spPr bwMode="auto">
          <a:xfrm>
            <a:off x="749300" y="4404428"/>
            <a:ext cx="2628900" cy="112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50000"/>
              </a:spcBef>
              <a:buFontTx/>
              <a:buNone/>
            </a:pPr>
            <a:r>
              <a:rPr lang="pt-BR" altLang="pt-BR" sz="2200" b="0" dirty="0" smtClean="0">
                <a:latin typeface="Arial" pitchFamily="34" charset="0"/>
              </a:rPr>
              <a:t>Representação Canônica (Classe Estereotipada)</a:t>
            </a:r>
            <a:endParaRPr lang="pt-BR" altLang="pt-BR" sz="2200" b="0" dirty="0">
              <a:latin typeface="Arial"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pt-BR" altLang="pt-BR" dirty="0" smtClean="0"/>
              <a:t>Exemplo: </a:t>
            </a:r>
            <a:br>
              <a:rPr lang="pt-BR" altLang="pt-BR" dirty="0" smtClean="0"/>
            </a:br>
            <a:r>
              <a:rPr lang="pt-BR" altLang="pt-BR" dirty="0" smtClean="0"/>
              <a:t>Interface Requerida</a:t>
            </a:r>
          </a:p>
        </p:txBody>
      </p:sp>
      <p:sp>
        <p:nvSpPr>
          <p:cNvPr id="34819" name="Line 4"/>
          <p:cNvSpPr>
            <a:spLocks noChangeShapeType="1"/>
          </p:cNvSpPr>
          <p:nvPr/>
        </p:nvSpPr>
        <p:spPr bwMode="auto">
          <a:xfrm>
            <a:off x="361950" y="3636388"/>
            <a:ext cx="8458200" cy="0"/>
          </a:xfrm>
          <a:prstGeom prst="line">
            <a:avLst/>
          </a:prstGeom>
          <a:noFill/>
          <a:ln w="28575">
            <a:solidFill>
              <a:srgbClr val="00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dirty="0"/>
          </a:p>
        </p:txBody>
      </p:sp>
      <p:grpSp>
        <p:nvGrpSpPr>
          <p:cNvPr id="34820" name="Group 28"/>
          <p:cNvGrpSpPr>
            <a:grpSpLocks/>
          </p:cNvGrpSpPr>
          <p:nvPr/>
        </p:nvGrpSpPr>
        <p:grpSpPr bwMode="auto">
          <a:xfrm>
            <a:off x="457200" y="2064405"/>
            <a:ext cx="2181225" cy="617537"/>
            <a:chOff x="487" y="1247"/>
            <a:chExt cx="1177" cy="389"/>
          </a:xfrm>
        </p:grpSpPr>
        <p:grpSp>
          <p:nvGrpSpPr>
            <p:cNvPr id="34840" name="Group 5"/>
            <p:cNvGrpSpPr>
              <a:grpSpLocks/>
            </p:cNvGrpSpPr>
            <p:nvPr/>
          </p:nvGrpSpPr>
          <p:grpSpPr bwMode="auto">
            <a:xfrm>
              <a:off x="487" y="1247"/>
              <a:ext cx="1177" cy="389"/>
              <a:chOff x="4355" y="561"/>
              <a:chExt cx="793" cy="389"/>
            </a:xfrm>
          </p:grpSpPr>
          <p:sp>
            <p:nvSpPr>
              <p:cNvPr id="34842" name="Rectangle 6"/>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4843" name="Rectangle 7"/>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4844" name="Rectangle 8"/>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4841" name="Rectangle 9"/>
            <p:cNvSpPr>
              <a:spLocks noChangeArrowheads="1"/>
            </p:cNvSpPr>
            <p:nvPr/>
          </p:nvSpPr>
          <p:spPr bwMode="auto">
            <a:xfrm>
              <a:off x="538" y="1286"/>
              <a:ext cx="10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800" b="0" dirty="0" smtClean="0">
                  <a:solidFill>
                    <a:srgbClr val="000000"/>
                  </a:solidFill>
                  <a:latin typeface="Arial" pitchFamily="34" charset="0"/>
                </a:rPr>
                <a:t>Controle Remoto</a:t>
              </a:r>
              <a:endParaRPr lang="pt-BR" altLang="pt-BR" sz="1800" b="0" dirty="0">
                <a:latin typeface="Arial" pitchFamily="34" charset="0"/>
              </a:endParaRPr>
            </a:p>
          </p:txBody>
        </p:sp>
      </p:grpSp>
      <p:sp>
        <p:nvSpPr>
          <p:cNvPr id="34821" name="Line 10"/>
          <p:cNvSpPr>
            <a:spLocks noChangeShapeType="1"/>
          </p:cNvSpPr>
          <p:nvPr/>
        </p:nvSpPr>
        <p:spPr bwMode="auto">
          <a:xfrm>
            <a:off x="2638425" y="2370792"/>
            <a:ext cx="1657350" cy="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dirty="0"/>
          </a:p>
        </p:txBody>
      </p:sp>
      <p:grpSp>
        <p:nvGrpSpPr>
          <p:cNvPr id="34822" name="Group 11"/>
          <p:cNvGrpSpPr>
            <a:grpSpLocks/>
          </p:cNvGrpSpPr>
          <p:nvPr/>
        </p:nvGrpSpPr>
        <p:grpSpPr bwMode="auto">
          <a:xfrm>
            <a:off x="4286250" y="2104092"/>
            <a:ext cx="250825" cy="528638"/>
            <a:chOff x="2312" y="1120"/>
            <a:chExt cx="288" cy="544"/>
          </a:xfrm>
        </p:grpSpPr>
        <p:sp>
          <p:nvSpPr>
            <p:cNvPr id="34838" name="Arc 12"/>
            <p:cNvSpPr>
              <a:spLocks/>
            </p:cNvSpPr>
            <p:nvPr/>
          </p:nvSpPr>
          <p:spPr bwMode="auto">
            <a:xfrm flipH="1">
              <a:off x="2312" y="1120"/>
              <a:ext cx="288" cy="272"/>
            </a:xfrm>
            <a:custGeom>
              <a:avLst/>
              <a:gdLst>
                <a:gd name="T0" fmla="*/ 0 w 21600"/>
                <a:gd name="T1" fmla="*/ 0 h 21600"/>
                <a:gd name="T2" fmla="*/ 4 w 21600"/>
                <a:gd name="T3" fmla="*/ 3 h 21600"/>
                <a:gd name="T4" fmla="*/ 0 w 21600"/>
                <a:gd name="T5" fmla="*/ 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pt-BR" dirty="0"/>
            </a:p>
          </p:txBody>
        </p:sp>
        <p:sp>
          <p:nvSpPr>
            <p:cNvPr id="34839" name="Arc 13"/>
            <p:cNvSpPr>
              <a:spLocks/>
            </p:cNvSpPr>
            <p:nvPr/>
          </p:nvSpPr>
          <p:spPr bwMode="auto">
            <a:xfrm flipH="1" flipV="1">
              <a:off x="2312" y="1392"/>
              <a:ext cx="288" cy="272"/>
            </a:xfrm>
            <a:custGeom>
              <a:avLst/>
              <a:gdLst>
                <a:gd name="T0" fmla="*/ 0 w 21600"/>
                <a:gd name="T1" fmla="*/ 0 h 21600"/>
                <a:gd name="T2" fmla="*/ 4 w 21600"/>
                <a:gd name="T3" fmla="*/ 3 h 21600"/>
                <a:gd name="T4" fmla="*/ 0 w 21600"/>
                <a:gd name="T5" fmla="*/ 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pt-BR" dirty="0"/>
            </a:p>
          </p:txBody>
        </p:sp>
      </p:grpSp>
      <p:sp>
        <p:nvSpPr>
          <p:cNvPr id="34823" name="Rectangle 14"/>
          <p:cNvSpPr>
            <a:spLocks noChangeArrowheads="1"/>
          </p:cNvSpPr>
          <p:nvPr/>
        </p:nvSpPr>
        <p:spPr bwMode="auto">
          <a:xfrm>
            <a:off x="4049713" y="2718455"/>
            <a:ext cx="14250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latin typeface="Arial" pitchFamily="34" charset="0"/>
              </a:rPr>
              <a:t>Sensor Remoto</a:t>
            </a:r>
            <a:endParaRPr lang="pt-BR" altLang="pt-BR" sz="1600" b="0" dirty="0">
              <a:latin typeface="Arial" pitchFamily="34" charset="0"/>
            </a:endParaRPr>
          </a:p>
        </p:txBody>
      </p:sp>
      <p:grpSp>
        <p:nvGrpSpPr>
          <p:cNvPr id="34824" name="Group 29"/>
          <p:cNvGrpSpPr>
            <a:grpSpLocks/>
          </p:cNvGrpSpPr>
          <p:nvPr/>
        </p:nvGrpSpPr>
        <p:grpSpPr bwMode="auto">
          <a:xfrm>
            <a:off x="551714" y="4655205"/>
            <a:ext cx="2086711" cy="617537"/>
            <a:chOff x="311" y="2663"/>
            <a:chExt cx="1177" cy="389"/>
          </a:xfrm>
        </p:grpSpPr>
        <p:grpSp>
          <p:nvGrpSpPr>
            <p:cNvPr id="34833" name="Group 15"/>
            <p:cNvGrpSpPr>
              <a:grpSpLocks/>
            </p:cNvGrpSpPr>
            <p:nvPr/>
          </p:nvGrpSpPr>
          <p:grpSpPr bwMode="auto">
            <a:xfrm>
              <a:off x="311" y="2663"/>
              <a:ext cx="1177" cy="389"/>
              <a:chOff x="4355" y="561"/>
              <a:chExt cx="793" cy="389"/>
            </a:xfrm>
          </p:grpSpPr>
          <p:sp>
            <p:nvSpPr>
              <p:cNvPr id="34835" name="Rectangle 16"/>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4836" name="Rectangle 17"/>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4837" name="Rectangle 18"/>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4834" name="Rectangle 19"/>
            <p:cNvSpPr>
              <a:spLocks noChangeArrowheads="1"/>
            </p:cNvSpPr>
            <p:nvPr/>
          </p:nvSpPr>
          <p:spPr bwMode="auto">
            <a:xfrm>
              <a:off x="362" y="2702"/>
              <a:ext cx="10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800" b="0" dirty="0" smtClean="0">
                  <a:solidFill>
                    <a:srgbClr val="000000"/>
                  </a:solidFill>
                  <a:latin typeface="Arial" pitchFamily="34" charset="0"/>
                </a:rPr>
                <a:t>Controle Remoto</a:t>
              </a:r>
              <a:endParaRPr lang="pt-BR" altLang="pt-BR" sz="1800" b="0" dirty="0">
                <a:latin typeface="Arial" pitchFamily="34" charset="0"/>
              </a:endParaRPr>
            </a:p>
          </p:txBody>
        </p:sp>
      </p:grpSp>
      <p:sp>
        <p:nvSpPr>
          <p:cNvPr id="34825" name="Rectangle 20"/>
          <p:cNvSpPr>
            <a:spLocks noChangeArrowheads="1"/>
          </p:cNvSpPr>
          <p:nvPr/>
        </p:nvSpPr>
        <p:spPr bwMode="auto">
          <a:xfrm>
            <a:off x="4017963" y="4374217"/>
            <a:ext cx="1698625" cy="1055688"/>
          </a:xfrm>
          <a:prstGeom prst="rect">
            <a:avLst/>
          </a:prstGeom>
          <a:solidFill>
            <a:srgbClr val="FFFFCC"/>
          </a:solidFill>
          <a:ln w="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4826" name="Rectangle 21"/>
          <p:cNvSpPr>
            <a:spLocks noChangeArrowheads="1"/>
          </p:cNvSpPr>
          <p:nvPr/>
        </p:nvSpPr>
        <p:spPr bwMode="auto">
          <a:xfrm>
            <a:off x="4017963" y="5082242"/>
            <a:ext cx="1698625" cy="352425"/>
          </a:xfrm>
          <a:prstGeom prst="rect">
            <a:avLst/>
          </a:prstGeom>
          <a:noFill/>
          <a:ln w="31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4827" name="Line 22"/>
          <p:cNvSpPr>
            <a:spLocks noChangeShapeType="1"/>
          </p:cNvSpPr>
          <p:nvPr/>
        </p:nvSpPr>
        <p:spPr bwMode="auto">
          <a:xfrm>
            <a:off x="4017963" y="5253692"/>
            <a:ext cx="1700212" cy="0"/>
          </a:xfrm>
          <a:prstGeom prst="line">
            <a:avLst/>
          </a:prstGeom>
          <a:noFill/>
          <a:ln w="317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dirty="0"/>
          </a:p>
        </p:txBody>
      </p:sp>
      <p:sp>
        <p:nvSpPr>
          <p:cNvPr id="34828" name="Rectangle 23"/>
          <p:cNvSpPr>
            <a:spLocks noChangeArrowheads="1"/>
          </p:cNvSpPr>
          <p:nvPr/>
        </p:nvSpPr>
        <p:spPr bwMode="auto">
          <a:xfrm>
            <a:off x="4064189" y="4656792"/>
            <a:ext cx="16030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800" b="0" dirty="0" smtClean="0">
                <a:solidFill>
                  <a:srgbClr val="000000"/>
                </a:solidFill>
                <a:latin typeface="Arial" pitchFamily="34" charset="0"/>
              </a:rPr>
              <a:t>Sensor Remoto</a:t>
            </a:r>
            <a:endParaRPr lang="pt-BR" altLang="pt-BR" sz="1800" b="0" dirty="0">
              <a:latin typeface="Arial" pitchFamily="34" charset="0"/>
            </a:endParaRPr>
          </a:p>
        </p:txBody>
      </p:sp>
      <p:sp>
        <p:nvSpPr>
          <p:cNvPr id="34829" name="Rectangle 24"/>
          <p:cNvSpPr>
            <a:spLocks noChangeArrowheads="1"/>
          </p:cNvSpPr>
          <p:nvPr/>
        </p:nvSpPr>
        <p:spPr bwMode="auto">
          <a:xfrm>
            <a:off x="4252913" y="4410730"/>
            <a:ext cx="126797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solidFill>
                  <a:srgbClr val="000000"/>
                </a:solidFill>
                <a:latin typeface="Arial" pitchFamily="34" charset="0"/>
              </a:rPr>
              <a:t>&lt;&lt;interface&gt;&gt;</a:t>
            </a:r>
            <a:endParaRPr lang="pt-BR" altLang="pt-BR" sz="1600" b="0" dirty="0">
              <a:latin typeface="Arial" pitchFamily="34" charset="0"/>
            </a:endParaRPr>
          </a:p>
        </p:txBody>
      </p:sp>
      <p:sp>
        <p:nvSpPr>
          <p:cNvPr id="34830" name="Line 25"/>
          <p:cNvSpPr>
            <a:spLocks noChangeShapeType="1"/>
          </p:cNvSpPr>
          <p:nvPr/>
        </p:nvSpPr>
        <p:spPr bwMode="auto">
          <a:xfrm>
            <a:off x="2644775" y="4961592"/>
            <a:ext cx="1371600" cy="0"/>
          </a:xfrm>
          <a:prstGeom prst="line">
            <a:avLst/>
          </a:prstGeom>
          <a:noFill/>
          <a:ln w="1905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dirty="0"/>
          </a:p>
        </p:txBody>
      </p:sp>
      <p:sp>
        <p:nvSpPr>
          <p:cNvPr id="34831" name="Text Box 26"/>
          <p:cNvSpPr txBox="1">
            <a:spLocks noChangeArrowheads="1"/>
          </p:cNvSpPr>
          <p:nvPr/>
        </p:nvSpPr>
        <p:spPr bwMode="auto">
          <a:xfrm>
            <a:off x="5994400" y="1862792"/>
            <a:ext cx="2362200" cy="112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50000"/>
              </a:spcBef>
              <a:buFontTx/>
              <a:buNone/>
            </a:pPr>
            <a:r>
              <a:rPr lang="pt-BR" altLang="pt-BR" sz="2200" b="0" dirty="0" smtClean="0">
                <a:latin typeface="Arial" pitchFamily="34" charset="0"/>
              </a:rPr>
              <a:t>Representação Icônica (“soquete”)</a:t>
            </a:r>
            <a:endParaRPr lang="pt-BR" altLang="pt-BR" sz="2200" b="0" dirty="0">
              <a:latin typeface="Arial" pitchFamily="34" charset="0"/>
            </a:endParaRPr>
          </a:p>
        </p:txBody>
      </p:sp>
      <p:sp>
        <p:nvSpPr>
          <p:cNvPr id="34832" name="Text Box 27"/>
          <p:cNvSpPr txBox="1">
            <a:spLocks noChangeArrowheads="1"/>
          </p:cNvSpPr>
          <p:nvPr/>
        </p:nvSpPr>
        <p:spPr bwMode="auto">
          <a:xfrm>
            <a:off x="6083300" y="4466292"/>
            <a:ext cx="2628900" cy="112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50000"/>
              </a:spcBef>
              <a:buFontTx/>
              <a:buNone/>
            </a:pPr>
            <a:r>
              <a:rPr lang="pt-BR" altLang="pt-BR" sz="2200" b="0" dirty="0" smtClean="0">
                <a:latin typeface="Arial" pitchFamily="34" charset="0"/>
              </a:rPr>
              <a:t>Representação Canônica (Classe Estereotipada)</a:t>
            </a:r>
            <a:endParaRPr lang="pt-BR" altLang="pt-BR" sz="2200" b="0" dirty="0">
              <a:latin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pt-BR" altLang="pt-BR" dirty="0" smtClean="0"/>
              <a:t>Exemplo:  </a:t>
            </a:r>
            <a:br>
              <a:rPr lang="pt-BR" altLang="pt-BR" dirty="0" smtClean="0"/>
            </a:br>
            <a:r>
              <a:rPr lang="pt-BR" altLang="pt-BR" dirty="0" smtClean="0"/>
              <a:t>Conexão de Interfaces</a:t>
            </a:r>
          </a:p>
        </p:txBody>
      </p:sp>
      <p:grpSp>
        <p:nvGrpSpPr>
          <p:cNvPr id="35843" name="Group 4"/>
          <p:cNvGrpSpPr>
            <a:grpSpLocks/>
          </p:cNvGrpSpPr>
          <p:nvPr/>
        </p:nvGrpSpPr>
        <p:grpSpPr bwMode="auto">
          <a:xfrm>
            <a:off x="636588" y="5208988"/>
            <a:ext cx="1868487" cy="617537"/>
            <a:chOff x="4355" y="561"/>
            <a:chExt cx="793" cy="389"/>
          </a:xfrm>
        </p:grpSpPr>
        <p:sp>
          <p:nvSpPr>
            <p:cNvPr id="35902" name="Rectangle 5"/>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903" name="Rectangle 6"/>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904" name="Rectangle 7"/>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5844" name="Rectangle 8"/>
          <p:cNvSpPr>
            <a:spLocks noChangeArrowheads="1"/>
          </p:cNvSpPr>
          <p:nvPr/>
        </p:nvSpPr>
        <p:spPr bwMode="auto">
          <a:xfrm>
            <a:off x="717550" y="5270900"/>
            <a:ext cx="1719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Controle Remoto</a:t>
            </a:r>
            <a:endParaRPr lang="pt-BR" altLang="pt-BR" sz="1600" b="0" dirty="0">
              <a:latin typeface="Arial" pitchFamily="34" charset="0"/>
            </a:endParaRPr>
          </a:p>
        </p:txBody>
      </p:sp>
      <p:sp>
        <p:nvSpPr>
          <p:cNvPr id="35845" name="Rectangle 9"/>
          <p:cNvSpPr>
            <a:spLocks noChangeArrowheads="1"/>
          </p:cNvSpPr>
          <p:nvPr/>
        </p:nvSpPr>
        <p:spPr bwMode="auto">
          <a:xfrm>
            <a:off x="3519488" y="4918475"/>
            <a:ext cx="1698625" cy="1055688"/>
          </a:xfrm>
          <a:prstGeom prst="rect">
            <a:avLst/>
          </a:prstGeom>
          <a:solidFill>
            <a:srgbClr val="FFFFCC"/>
          </a:solidFill>
          <a:ln w="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46" name="Rectangle 10"/>
          <p:cNvSpPr>
            <a:spLocks noChangeArrowheads="1"/>
          </p:cNvSpPr>
          <p:nvPr/>
        </p:nvSpPr>
        <p:spPr bwMode="auto">
          <a:xfrm>
            <a:off x="3519488" y="5626500"/>
            <a:ext cx="1698625" cy="352425"/>
          </a:xfrm>
          <a:prstGeom prst="rect">
            <a:avLst/>
          </a:prstGeom>
          <a:noFill/>
          <a:ln w="31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47" name="Line 11"/>
          <p:cNvSpPr>
            <a:spLocks noChangeShapeType="1"/>
          </p:cNvSpPr>
          <p:nvPr/>
        </p:nvSpPr>
        <p:spPr bwMode="auto">
          <a:xfrm>
            <a:off x="3519488" y="5797950"/>
            <a:ext cx="1700212" cy="0"/>
          </a:xfrm>
          <a:prstGeom prst="line">
            <a:avLst/>
          </a:prstGeom>
          <a:noFill/>
          <a:ln w="317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dirty="0"/>
          </a:p>
        </p:txBody>
      </p:sp>
      <p:sp>
        <p:nvSpPr>
          <p:cNvPr id="35848" name="Rectangle 12"/>
          <p:cNvSpPr>
            <a:spLocks noChangeArrowheads="1"/>
          </p:cNvSpPr>
          <p:nvPr/>
        </p:nvSpPr>
        <p:spPr bwMode="auto">
          <a:xfrm>
            <a:off x="3678238" y="5248675"/>
            <a:ext cx="14250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solidFill>
                  <a:srgbClr val="000000"/>
                </a:solidFill>
                <a:latin typeface="Arial" pitchFamily="34" charset="0"/>
              </a:rPr>
              <a:t>Sensor Remoto</a:t>
            </a:r>
            <a:endParaRPr lang="pt-BR" altLang="pt-BR" sz="1600" b="0" dirty="0">
              <a:latin typeface="Arial" pitchFamily="34" charset="0"/>
            </a:endParaRPr>
          </a:p>
        </p:txBody>
      </p:sp>
      <p:sp>
        <p:nvSpPr>
          <p:cNvPr id="35849" name="Rectangle 13"/>
          <p:cNvSpPr>
            <a:spLocks noChangeArrowheads="1"/>
          </p:cNvSpPr>
          <p:nvPr/>
        </p:nvSpPr>
        <p:spPr bwMode="auto">
          <a:xfrm>
            <a:off x="3754438" y="4954988"/>
            <a:ext cx="126797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solidFill>
                  <a:srgbClr val="000000"/>
                </a:solidFill>
                <a:latin typeface="Arial" pitchFamily="34" charset="0"/>
              </a:rPr>
              <a:t>&lt;&lt;interface&gt;&gt;</a:t>
            </a:r>
            <a:endParaRPr lang="pt-BR" altLang="pt-BR" sz="1600" b="0" dirty="0">
              <a:latin typeface="Arial" pitchFamily="34" charset="0"/>
            </a:endParaRPr>
          </a:p>
        </p:txBody>
      </p:sp>
      <p:sp>
        <p:nvSpPr>
          <p:cNvPr id="35850" name="Line 14"/>
          <p:cNvSpPr>
            <a:spLocks noChangeShapeType="1"/>
          </p:cNvSpPr>
          <p:nvPr/>
        </p:nvSpPr>
        <p:spPr bwMode="auto">
          <a:xfrm flipH="1">
            <a:off x="5508625" y="4802588"/>
            <a:ext cx="1409700" cy="3095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5851" name="Line 15"/>
          <p:cNvSpPr>
            <a:spLocks noChangeShapeType="1"/>
          </p:cNvSpPr>
          <p:nvPr/>
        </p:nvSpPr>
        <p:spPr bwMode="auto">
          <a:xfrm flipH="1">
            <a:off x="5521325" y="5551888"/>
            <a:ext cx="1406525" cy="111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5852" name="Line 16"/>
          <p:cNvSpPr>
            <a:spLocks noChangeShapeType="1"/>
          </p:cNvSpPr>
          <p:nvPr/>
        </p:nvSpPr>
        <p:spPr bwMode="auto">
          <a:xfrm flipH="1" flipV="1">
            <a:off x="5530850" y="5970988"/>
            <a:ext cx="1368425" cy="42703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5853" name="Freeform 17"/>
          <p:cNvSpPr>
            <a:spLocks/>
          </p:cNvSpPr>
          <p:nvPr/>
        </p:nvSpPr>
        <p:spPr bwMode="auto">
          <a:xfrm rot="396808">
            <a:off x="5240338" y="5850338"/>
            <a:ext cx="311150" cy="217487"/>
          </a:xfrm>
          <a:custGeom>
            <a:avLst/>
            <a:gdLst>
              <a:gd name="T0" fmla="*/ 0 w 244"/>
              <a:gd name="T1" fmla="*/ 0 h 170"/>
              <a:gd name="T2" fmla="*/ 396780010 w 244"/>
              <a:gd name="T3" fmla="*/ 0 h 170"/>
              <a:gd name="T4" fmla="*/ 297585645 w 244"/>
              <a:gd name="T5" fmla="*/ 278238795 h 170"/>
              <a:gd name="T6" fmla="*/ 0 w 244"/>
              <a:gd name="T7" fmla="*/ 0 h 1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4" h="170">
                <a:moveTo>
                  <a:pt x="0" y="0"/>
                </a:moveTo>
                <a:lnTo>
                  <a:pt x="244" y="0"/>
                </a:lnTo>
                <a:lnTo>
                  <a:pt x="183" y="170"/>
                </a:lnTo>
                <a:lnTo>
                  <a:pt x="0" y="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dirty="0"/>
          </a:p>
        </p:txBody>
      </p:sp>
      <p:grpSp>
        <p:nvGrpSpPr>
          <p:cNvPr id="35854" name="Group 18"/>
          <p:cNvGrpSpPr>
            <a:grpSpLocks/>
          </p:cNvGrpSpPr>
          <p:nvPr/>
        </p:nvGrpSpPr>
        <p:grpSpPr bwMode="auto">
          <a:xfrm>
            <a:off x="6919913" y="4453338"/>
            <a:ext cx="1687512" cy="557212"/>
            <a:chOff x="4355" y="561"/>
            <a:chExt cx="793" cy="389"/>
          </a:xfrm>
        </p:grpSpPr>
        <p:sp>
          <p:nvSpPr>
            <p:cNvPr id="35899" name="Rectangle 19"/>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900" name="Rectangle 20"/>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901" name="Rectangle 21"/>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5855" name="Rectangle 22"/>
          <p:cNvSpPr>
            <a:spLocks noChangeArrowheads="1"/>
          </p:cNvSpPr>
          <p:nvPr/>
        </p:nvSpPr>
        <p:spPr bwMode="auto">
          <a:xfrm>
            <a:off x="7010400" y="4486675"/>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A</a:t>
            </a:r>
            <a:endParaRPr lang="pt-BR" altLang="pt-BR" sz="1600" b="0" dirty="0">
              <a:latin typeface="Arial" pitchFamily="34" charset="0"/>
            </a:endParaRPr>
          </a:p>
        </p:txBody>
      </p:sp>
      <p:grpSp>
        <p:nvGrpSpPr>
          <p:cNvPr id="35856" name="Group 23"/>
          <p:cNvGrpSpPr>
            <a:grpSpLocks/>
          </p:cNvGrpSpPr>
          <p:nvPr/>
        </p:nvGrpSpPr>
        <p:grpSpPr bwMode="auto">
          <a:xfrm>
            <a:off x="6919913" y="5243913"/>
            <a:ext cx="1687512" cy="557212"/>
            <a:chOff x="4355" y="561"/>
            <a:chExt cx="793" cy="389"/>
          </a:xfrm>
        </p:grpSpPr>
        <p:sp>
          <p:nvSpPr>
            <p:cNvPr id="35896" name="Rectangle 24"/>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97" name="Rectangle 25"/>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98" name="Rectangle 26"/>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5857" name="Rectangle 27"/>
          <p:cNvSpPr>
            <a:spLocks noChangeArrowheads="1"/>
          </p:cNvSpPr>
          <p:nvPr/>
        </p:nvSpPr>
        <p:spPr bwMode="auto">
          <a:xfrm>
            <a:off x="7010400" y="5277250"/>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B</a:t>
            </a:r>
            <a:endParaRPr lang="pt-BR" altLang="pt-BR" sz="1600" b="0" dirty="0">
              <a:latin typeface="Arial" pitchFamily="34" charset="0"/>
            </a:endParaRPr>
          </a:p>
        </p:txBody>
      </p:sp>
      <p:grpSp>
        <p:nvGrpSpPr>
          <p:cNvPr id="35858" name="Group 28"/>
          <p:cNvGrpSpPr>
            <a:grpSpLocks/>
          </p:cNvGrpSpPr>
          <p:nvPr/>
        </p:nvGrpSpPr>
        <p:grpSpPr bwMode="auto">
          <a:xfrm>
            <a:off x="6919913" y="6044013"/>
            <a:ext cx="1687512" cy="557212"/>
            <a:chOff x="4355" y="561"/>
            <a:chExt cx="793" cy="389"/>
          </a:xfrm>
        </p:grpSpPr>
        <p:sp>
          <p:nvSpPr>
            <p:cNvPr id="35893" name="Rectangle 29"/>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94" name="Rectangle 30"/>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95" name="Rectangle 31"/>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5859" name="Rectangle 32"/>
          <p:cNvSpPr>
            <a:spLocks noChangeArrowheads="1"/>
          </p:cNvSpPr>
          <p:nvPr/>
        </p:nvSpPr>
        <p:spPr bwMode="auto">
          <a:xfrm>
            <a:off x="7010400" y="6077350"/>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C</a:t>
            </a:r>
            <a:endParaRPr lang="pt-BR" altLang="pt-BR" sz="1600" b="0" dirty="0">
              <a:latin typeface="Arial" pitchFamily="34" charset="0"/>
            </a:endParaRPr>
          </a:p>
        </p:txBody>
      </p:sp>
      <p:sp>
        <p:nvSpPr>
          <p:cNvPr id="35860" name="Freeform 33"/>
          <p:cNvSpPr>
            <a:spLocks/>
          </p:cNvSpPr>
          <p:nvPr/>
        </p:nvSpPr>
        <p:spPr bwMode="auto">
          <a:xfrm rot="408543" flipV="1">
            <a:off x="5240338" y="4988325"/>
            <a:ext cx="311150" cy="217488"/>
          </a:xfrm>
          <a:custGeom>
            <a:avLst/>
            <a:gdLst>
              <a:gd name="T0" fmla="*/ 0 w 244"/>
              <a:gd name="T1" fmla="*/ 0 h 170"/>
              <a:gd name="T2" fmla="*/ 396780010 w 244"/>
              <a:gd name="T3" fmla="*/ 0 h 170"/>
              <a:gd name="T4" fmla="*/ 297585645 w 244"/>
              <a:gd name="T5" fmla="*/ 278241354 h 170"/>
              <a:gd name="T6" fmla="*/ 0 w 244"/>
              <a:gd name="T7" fmla="*/ 0 h 1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4" h="170">
                <a:moveTo>
                  <a:pt x="0" y="0"/>
                </a:moveTo>
                <a:lnTo>
                  <a:pt x="244" y="0"/>
                </a:lnTo>
                <a:lnTo>
                  <a:pt x="183" y="170"/>
                </a:lnTo>
                <a:lnTo>
                  <a:pt x="0" y="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dirty="0"/>
          </a:p>
        </p:txBody>
      </p:sp>
      <p:sp>
        <p:nvSpPr>
          <p:cNvPr id="35861" name="Freeform 34"/>
          <p:cNvSpPr>
            <a:spLocks/>
          </p:cNvSpPr>
          <p:nvPr/>
        </p:nvSpPr>
        <p:spPr bwMode="auto">
          <a:xfrm rot="20455054">
            <a:off x="5240338" y="5488388"/>
            <a:ext cx="311150" cy="217487"/>
          </a:xfrm>
          <a:custGeom>
            <a:avLst/>
            <a:gdLst>
              <a:gd name="T0" fmla="*/ 0 w 244"/>
              <a:gd name="T1" fmla="*/ 0 h 170"/>
              <a:gd name="T2" fmla="*/ 396780010 w 244"/>
              <a:gd name="T3" fmla="*/ 0 h 170"/>
              <a:gd name="T4" fmla="*/ 297585645 w 244"/>
              <a:gd name="T5" fmla="*/ 278238795 h 170"/>
              <a:gd name="T6" fmla="*/ 0 w 244"/>
              <a:gd name="T7" fmla="*/ 0 h 1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4" h="170">
                <a:moveTo>
                  <a:pt x="0" y="0"/>
                </a:moveTo>
                <a:lnTo>
                  <a:pt x="244" y="0"/>
                </a:lnTo>
                <a:lnTo>
                  <a:pt x="183" y="170"/>
                </a:lnTo>
                <a:lnTo>
                  <a:pt x="0" y="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dirty="0"/>
          </a:p>
        </p:txBody>
      </p:sp>
      <p:sp>
        <p:nvSpPr>
          <p:cNvPr id="35862" name="Line 35"/>
          <p:cNvSpPr>
            <a:spLocks noChangeShapeType="1"/>
          </p:cNvSpPr>
          <p:nvPr/>
        </p:nvSpPr>
        <p:spPr bwMode="auto">
          <a:xfrm flipV="1">
            <a:off x="2492375" y="5553475"/>
            <a:ext cx="1028700" cy="9525"/>
          </a:xfrm>
          <a:prstGeom prst="line">
            <a:avLst/>
          </a:prstGeom>
          <a:noFill/>
          <a:ln w="1905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dirty="0"/>
          </a:p>
        </p:txBody>
      </p:sp>
      <p:sp>
        <p:nvSpPr>
          <p:cNvPr id="35863" name="Line 37"/>
          <p:cNvSpPr>
            <a:spLocks noChangeShapeType="1"/>
          </p:cNvSpPr>
          <p:nvPr/>
        </p:nvSpPr>
        <p:spPr bwMode="auto">
          <a:xfrm flipH="1">
            <a:off x="2701925" y="2495950"/>
            <a:ext cx="146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5864" name="Line 38"/>
          <p:cNvSpPr>
            <a:spLocks noChangeShapeType="1"/>
          </p:cNvSpPr>
          <p:nvPr/>
        </p:nvSpPr>
        <p:spPr bwMode="auto">
          <a:xfrm flipH="1">
            <a:off x="4635500" y="2495950"/>
            <a:ext cx="25273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5865" name="Line 39"/>
          <p:cNvSpPr>
            <a:spLocks noChangeShapeType="1"/>
          </p:cNvSpPr>
          <p:nvPr/>
        </p:nvSpPr>
        <p:spPr bwMode="auto">
          <a:xfrm flipH="1">
            <a:off x="4605338" y="1602188"/>
            <a:ext cx="2308225" cy="77152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5866" name="Line 40"/>
          <p:cNvSpPr>
            <a:spLocks noChangeShapeType="1"/>
          </p:cNvSpPr>
          <p:nvPr/>
        </p:nvSpPr>
        <p:spPr bwMode="auto">
          <a:xfrm flipH="1" flipV="1">
            <a:off x="4610100" y="2610250"/>
            <a:ext cx="2281238" cy="74771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35867" name="Oval 41"/>
          <p:cNvSpPr>
            <a:spLocks noChangeArrowheads="1"/>
          </p:cNvSpPr>
          <p:nvPr/>
        </p:nvSpPr>
        <p:spPr bwMode="auto">
          <a:xfrm>
            <a:off x="4241800" y="2286400"/>
            <a:ext cx="403225" cy="412750"/>
          </a:xfrm>
          <a:prstGeom prst="ellipse">
            <a:avLst/>
          </a:prstGeom>
          <a:solidFill>
            <a:srgbClr val="FFFFCC"/>
          </a:solidFill>
          <a:ln w="12700">
            <a:solidFill>
              <a:srgbClr val="990033"/>
            </a:solidFill>
            <a:round/>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68" name="Rectangle 42"/>
          <p:cNvSpPr>
            <a:spLocks noChangeArrowheads="1"/>
          </p:cNvSpPr>
          <p:nvPr/>
        </p:nvSpPr>
        <p:spPr bwMode="auto">
          <a:xfrm>
            <a:off x="3711575" y="2846788"/>
            <a:ext cx="14250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smtClean="0">
                <a:latin typeface="Arial" pitchFamily="34" charset="0"/>
              </a:rPr>
              <a:t>Sensor Remoto</a:t>
            </a:r>
            <a:endParaRPr lang="pt-BR" altLang="pt-BR" sz="1000" b="0" dirty="0">
              <a:latin typeface="Arial" pitchFamily="34" charset="0"/>
            </a:endParaRPr>
          </a:p>
        </p:txBody>
      </p:sp>
      <p:grpSp>
        <p:nvGrpSpPr>
          <p:cNvPr id="35869" name="Group 58"/>
          <p:cNvGrpSpPr>
            <a:grpSpLocks/>
          </p:cNvGrpSpPr>
          <p:nvPr/>
        </p:nvGrpSpPr>
        <p:grpSpPr bwMode="auto">
          <a:xfrm>
            <a:off x="4171950" y="2227663"/>
            <a:ext cx="250825" cy="528637"/>
            <a:chOff x="2312" y="1120"/>
            <a:chExt cx="288" cy="544"/>
          </a:xfrm>
        </p:grpSpPr>
        <p:sp>
          <p:nvSpPr>
            <p:cNvPr id="35891" name="Arc 59"/>
            <p:cNvSpPr>
              <a:spLocks/>
            </p:cNvSpPr>
            <p:nvPr/>
          </p:nvSpPr>
          <p:spPr bwMode="auto">
            <a:xfrm flipH="1">
              <a:off x="2312" y="1120"/>
              <a:ext cx="288" cy="272"/>
            </a:xfrm>
            <a:custGeom>
              <a:avLst/>
              <a:gdLst>
                <a:gd name="T0" fmla="*/ 0 w 21600"/>
                <a:gd name="T1" fmla="*/ 0 h 21600"/>
                <a:gd name="T2" fmla="*/ 4 w 21600"/>
                <a:gd name="T3" fmla="*/ 3 h 21600"/>
                <a:gd name="T4" fmla="*/ 0 w 21600"/>
                <a:gd name="T5" fmla="*/ 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pt-BR" dirty="0"/>
            </a:p>
          </p:txBody>
        </p:sp>
        <p:sp>
          <p:nvSpPr>
            <p:cNvPr id="35892" name="Arc 60"/>
            <p:cNvSpPr>
              <a:spLocks/>
            </p:cNvSpPr>
            <p:nvPr/>
          </p:nvSpPr>
          <p:spPr bwMode="auto">
            <a:xfrm flipH="1" flipV="1">
              <a:off x="2312" y="1392"/>
              <a:ext cx="288" cy="272"/>
            </a:xfrm>
            <a:custGeom>
              <a:avLst/>
              <a:gdLst>
                <a:gd name="T0" fmla="*/ 0 w 21600"/>
                <a:gd name="T1" fmla="*/ 0 h 21600"/>
                <a:gd name="T2" fmla="*/ 4 w 21600"/>
                <a:gd name="T3" fmla="*/ 3 h 21600"/>
                <a:gd name="T4" fmla="*/ 0 w 21600"/>
                <a:gd name="T5" fmla="*/ 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pt-BR" dirty="0"/>
            </a:p>
          </p:txBody>
        </p:sp>
      </p:grpSp>
      <p:grpSp>
        <p:nvGrpSpPr>
          <p:cNvPr id="2" name="Grupo 1"/>
          <p:cNvGrpSpPr/>
          <p:nvPr/>
        </p:nvGrpSpPr>
        <p:grpSpPr>
          <a:xfrm>
            <a:off x="636589" y="2192738"/>
            <a:ext cx="2138362" cy="617537"/>
            <a:chOff x="906463" y="2192738"/>
            <a:chExt cx="1868487" cy="617537"/>
          </a:xfrm>
        </p:grpSpPr>
        <p:grpSp>
          <p:nvGrpSpPr>
            <p:cNvPr id="35870" name="Group 61"/>
            <p:cNvGrpSpPr>
              <a:grpSpLocks/>
            </p:cNvGrpSpPr>
            <p:nvPr/>
          </p:nvGrpSpPr>
          <p:grpSpPr bwMode="auto">
            <a:xfrm>
              <a:off x="906463" y="2192738"/>
              <a:ext cx="1868487" cy="617537"/>
              <a:chOff x="4355" y="561"/>
              <a:chExt cx="793" cy="389"/>
            </a:xfrm>
          </p:grpSpPr>
          <p:sp>
            <p:nvSpPr>
              <p:cNvPr id="35888" name="Rectangle 62"/>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89" name="Rectangle 63"/>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90" name="Rectangle 64"/>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5871" name="Rectangle 65"/>
            <p:cNvSpPr>
              <a:spLocks noChangeArrowheads="1"/>
            </p:cNvSpPr>
            <p:nvPr/>
          </p:nvSpPr>
          <p:spPr bwMode="auto">
            <a:xfrm>
              <a:off x="987425" y="2254650"/>
              <a:ext cx="17192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800" b="0" dirty="0" smtClean="0">
                  <a:solidFill>
                    <a:srgbClr val="000000"/>
                  </a:solidFill>
                  <a:latin typeface="Arial" pitchFamily="34" charset="0"/>
                </a:rPr>
                <a:t>Controle Remoto</a:t>
              </a:r>
              <a:endParaRPr lang="pt-BR" altLang="pt-BR" sz="1800" b="0" dirty="0">
                <a:latin typeface="Arial" pitchFamily="34" charset="0"/>
              </a:endParaRPr>
            </a:p>
          </p:txBody>
        </p:sp>
      </p:grpSp>
      <p:sp>
        <p:nvSpPr>
          <p:cNvPr id="35872" name="Line 75"/>
          <p:cNvSpPr>
            <a:spLocks noChangeShapeType="1"/>
          </p:cNvSpPr>
          <p:nvPr/>
        </p:nvSpPr>
        <p:spPr bwMode="auto">
          <a:xfrm>
            <a:off x="361950" y="3997725"/>
            <a:ext cx="8458200" cy="0"/>
          </a:xfrm>
          <a:prstGeom prst="line">
            <a:avLst/>
          </a:prstGeom>
          <a:noFill/>
          <a:ln w="28575">
            <a:solidFill>
              <a:srgbClr val="00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dirty="0"/>
          </a:p>
        </p:txBody>
      </p:sp>
      <p:grpSp>
        <p:nvGrpSpPr>
          <p:cNvPr id="35873" name="Group 76"/>
          <p:cNvGrpSpPr>
            <a:grpSpLocks/>
          </p:cNvGrpSpPr>
          <p:nvPr/>
        </p:nvGrpSpPr>
        <p:grpSpPr bwMode="auto">
          <a:xfrm>
            <a:off x="6894513" y="1408513"/>
            <a:ext cx="1687512" cy="557212"/>
            <a:chOff x="4355" y="561"/>
            <a:chExt cx="793" cy="389"/>
          </a:xfrm>
        </p:grpSpPr>
        <p:sp>
          <p:nvSpPr>
            <p:cNvPr id="35885" name="Rectangle 77"/>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86" name="Rectangle 78"/>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87" name="Rectangle 79"/>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5874" name="Rectangle 80"/>
          <p:cNvSpPr>
            <a:spLocks noChangeArrowheads="1"/>
          </p:cNvSpPr>
          <p:nvPr/>
        </p:nvSpPr>
        <p:spPr bwMode="auto">
          <a:xfrm>
            <a:off x="6985000" y="1441850"/>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A</a:t>
            </a:r>
            <a:endParaRPr lang="pt-BR" altLang="pt-BR" sz="1600" b="0" dirty="0">
              <a:latin typeface="Arial" pitchFamily="34" charset="0"/>
            </a:endParaRPr>
          </a:p>
        </p:txBody>
      </p:sp>
      <p:grpSp>
        <p:nvGrpSpPr>
          <p:cNvPr id="35875" name="Group 81"/>
          <p:cNvGrpSpPr>
            <a:grpSpLocks/>
          </p:cNvGrpSpPr>
          <p:nvPr/>
        </p:nvGrpSpPr>
        <p:grpSpPr bwMode="auto">
          <a:xfrm>
            <a:off x="6894513" y="2199088"/>
            <a:ext cx="1687512" cy="557212"/>
            <a:chOff x="4355" y="561"/>
            <a:chExt cx="793" cy="389"/>
          </a:xfrm>
        </p:grpSpPr>
        <p:sp>
          <p:nvSpPr>
            <p:cNvPr id="35882" name="Rectangle 82"/>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83" name="Rectangle 83"/>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84" name="Rectangle 84"/>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5876" name="Rectangle 85"/>
          <p:cNvSpPr>
            <a:spLocks noChangeArrowheads="1"/>
          </p:cNvSpPr>
          <p:nvPr/>
        </p:nvSpPr>
        <p:spPr bwMode="auto">
          <a:xfrm>
            <a:off x="6985000" y="2232425"/>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B</a:t>
            </a:r>
            <a:endParaRPr lang="pt-BR" altLang="pt-BR" sz="1600" b="0" dirty="0">
              <a:latin typeface="Arial" pitchFamily="34" charset="0"/>
            </a:endParaRPr>
          </a:p>
        </p:txBody>
      </p:sp>
      <p:grpSp>
        <p:nvGrpSpPr>
          <p:cNvPr id="35877" name="Group 86"/>
          <p:cNvGrpSpPr>
            <a:grpSpLocks/>
          </p:cNvGrpSpPr>
          <p:nvPr/>
        </p:nvGrpSpPr>
        <p:grpSpPr bwMode="auto">
          <a:xfrm>
            <a:off x="6894513" y="2999188"/>
            <a:ext cx="1687512" cy="557212"/>
            <a:chOff x="4355" y="561"/>
            <a:chExt cx="793" cy="389"/>
          </a:xfrm>
        </p:grpSpPr>
        <p:sp>
          <p:nvSpPr>
            <p:cNvPr id="35879" name="Rectangle 87"/>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80" name="Rectangle 88"/>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35881" name="Rectangle 89"/>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35878" name="Rectangle 90"/>
          <p:cNvSpPr>
            <a:spLocks noChangeArrowheads="1"/>
          </p:cNvSpPr>
          <p:nvPr/>
        </p:nvSpPr>
        <p:spPr bwMode="auto">
          <a:xfrm>
            <a:off x="6985000" y="3032525"/>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Fabricante C</a:t>
            </a:r>
            <a:endParaRPr lang="pt-BR" altLang="pt-BR" sz="1600" b="0" dirty="0">
              <a:latin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35"/>
          <p:cNvSpPr>
            <a:spLocks noChangeShapeType="1"/>
          </p:cNvSpPr>
          <p:nvPr/>
        </p:nvSpPr>
        <p:spPr bwMode="auto">
          <a:xfrm flipH="1">
            <a:off x="3752850" y="5660541"/>
            <a:ext cx="1433513"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dirty="0"/>
          </a:p>
        </p:txBody>
      </p:sp>
      <p:sp>
        <p:nvSpPr>
          <p:cNvPr id="41987" name="Rectangle 13"/>
          <p:cNvSpPr>
            <a:spLocks noGrp="1" noChangeArrowheads="1"/>
          </p:cNvSpPr>
          <p:nvPr>
            <p:ph type="title"/>
          </p:nvPr>
        </p:nvSpPr>
        <p:spPr/>
        <p:txBody>
          <a:bodyPr/>
          <a:lstStyle/>
          <a:p>
            <a:pPr eaLnBrk="1" hangingPunct="1"/>
            <a:r>
              <a:rPr lang="pt-BR" altLang="pt-BR" dirty="0" smtClean="0"/>
              <a:t>Notas</a:t>
            </a:r>
          </a:p>
        </p:txBody>
      </p:sp>
      <p:sp>
        <p:nvSpPr>
          <p:cNvPr id="41988" name="Rectangle 14"/>
          <p:cNvSpPr>
            <a:spLocks noGrp="1" noChangeArrowheads="1"/>
          </p:cNvSpPr>
          <p:nvPr>
            <p:ph idx="1"/>
          </p:nvPr>
        </p:nvSpPr>
        <p:spPr/>
        <p:txBody>
          <a:bodyPr/>
          <a:lstStyle/>
          <a:p>
            <a:pPr eaLnBrk="1" hangingPunct="1"/>
            <a:r>
              <a:rPr lang="pt-BR" altLang="pt-BR" sz="2800" dirty="0" smtClean="0"/>
              <a:t>Um comentário que é adicionado para incluir mais informações ao diagrama</a:t>
            </a:r>
          </a:p>
          <a:p>
            <a:pPr eaLnBrk="1" hangingPunct="1"/>
            <a:r>
              <a:rPr lang="pt-BR" altLang="pt-BR" sz="2800" dirty="0" smtClean="0"/>
              <a:t>Pode ser incluído a qualquer elemento da UML</a:t>
            </a:r>
          </a:p>
          <a:p>
            <a:pPr eaLnBrk="1" hangingPunct="1"/>
            <a:r>
              <a:rPr lang="pt-BR" altLang="pt-BR" sz="2800" dirty="0" smtClean="0"/>
              <a:t>Um retângulo com o canto superior esquerdo dobrado</a:t>
            </a:r>
          </a:p>
          <a:p>
            <a:pPr eaLnBrk="1" hangingPunct="1"/>
            <a:r>
              <a:rPr lang="pt-BR" altLang="pt-BR" sz="2800" dirty="0" smtClean="0"/>
              <a:t>Pode ser ancorado a um elemento com uma linha tracejada</a:t>
            </a:r>
          </a:p>
        </p:txBody>
      </p:sp>
      <p:grpSp>
        <p:nvGrpSpPr>
          <p:cNvPr id="41989" name="Group 31"/>
          <p:cNvGrpSpPr>
            <a:grpSpLocks/>
          </p:cNvGrpSpPr>
          <p:nvPr/>
        </p:nvGrpSpPr>
        <p:grpSpPr bwMode="auto">
          <a:xfrm>
            <a:off x="1430338" y="5308116"/>
            <a:ext cx="2336800" cy="723900"/>
            <a:chOff x="733" y="3057"/>
            <a:chExt cx="1704" cy="456"/>
          </a:xfrm>
        </p:grpSpPr>
        <p:sp>
          <p:nvSpPr>
            <p:cNvPr id="41996" name="Rectangle 32"/>
            <p:cNvSpPr>
              <a:spLocks noChangeArrowheads="1"/>
            </p:cNvSpPr>
            <p:nvPr/>
          </p:nvSpPr>
          <p:spPr bwMode="auto">
            <a:xfrm>
              <a:off x="733" y="3057"/>
              <a:ext cx="1704" cy="456"/>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41997" name="Rectangle 33"/>
            <p:cNvSpPr>
              <a:spLocks noChangeArrowheads="1"/>
            </p:cNvSpPr>
            <p:nvPr/>
          </p:nvSpPr>
          <p:spPr bwMode="auto">
            <a:xfrm>
              <a:off x="733" y="3296"/>
              <a:ext cx="1704" cy="217"/>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sp>
          <p:nvSpPr>
            <p:cNvPr id="41998" name="Rectangle 34"/>
            <p:cNvSpPr>
              <a:spLocks noChangeArrowheads="1"/>
            </p:cNvSpPr>
            <p:nvPr/>
          </p:nvSpPr>
          <p:spPr bwMode="auto">
            <a:xfrm>
              <a:off x="733" y="3388"/>
              <a:ext cx="1704" cy="125"/>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dirty="0">
                <a:latin typeface="Arial" pitchFamily="34" charset="0"/>
              </a:endParaRPr>
            </a:p>
          </p:txBody>
        </p:sp>
      </p:grpSp>
      <p:sp>
        <p:nvSpPr>
          <p:cNvPr id="41990" name="Rectangle 36"/>
          <p:cNvSpPr>
            <a:spLocks noChangeArrowheads="1"/>
          </p:cNvSpPr>
          <p:nvPr/>
        </p:nvSpPr>
        <p:spPr bwMode="auto">
          <a:xfrm>
            <a:off x="1526223" y="5362091"/>
            <a:ext cx="21672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pt-BR" altLang="pt-BR" sz="1600" b="0" dirty="0" smtClean="0">
                <a:solidFill>
                  <a:srgbClr val="000000"/>
                </a:solidFill>
                <a:latin typeface="Arial" pitchFamily="34" charset="0"/>
              </a:rPr>
              <a:t>Formulário de Matrícula</a:t>
            </a:r>
            <a:endParaRPr lang="pt-BR" altLang="pt-BR" sz="1600" b="0" dirty="0">
              <a:latin typeface="Arial" pitchFamily="34" charset="0"/>
            </a:endParaRPr>
          </a:p>
        </p:txBody>
      </p:sp>
      <p:sp>
        <p:nvSpPr>
          <p:cNvPr id="41991" name="Freeform 37"/>
          <p:cNvSpPr>
            <a:spLocks/>
          </p:cNvSpPr>
          <p:nvPr/>
        </p:nvSpPr>
        <p:spPr bwMode="auto">
          <a:xfrm>
            <a:off x="5183188" y="5071578"/>
            <a:ext cx="2482850" cy="1160463"/>
          </a:xfrm>
          <a:custGeom>
            <a:avLst/>
            <a:gdLst>
              <a:gd name="T0" fmla="*/ 0 w 1716"/>
              <a:gd name="T1" fmla="*/ 0 h 731"/>
              <a:gd name="T2" fmla="*/ 2147483647 w 1716"/>
              <a:gd name="T3" fmla="*/ 0 h 731"/>
              <a:gd name="T4" fmla="*/ 2147483647 w 1716"/>
              <a:gd name="T5" fmla="*/ 345262349 h 731"/>
              <a:gd name="T6" fmla="*/ 2147483647 w 1716"/>
              <a:gd name="T7" fmla="*/ 1842235806 h 731"/>
              <a:gd name="T8" fmla="*/ 0 w 1716"/>
              <a:gd name="T9" fmla="*/ 1842235806 h 731"/>
              <a:gd name="T10" fmla="*/ 0 w 1716"/>
              <a:gd name="T11" fmla="*/ 0 h 7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16" h="731">
                <a:moveTo>
                  <a:pt x="0" y="0"/>
                </a:moveTo>
                <a:lnTo>
                  <a:pt x="1591" y="0"/>
                </a:lnTo>
                <a:lnTo>
                  <a:pt x="1716" y="137"/>
                </a:lnTo>
                <a:lnTo>
                  <a:pt x="1716" y="731"/>
                </a:lnTo>
                <a:lnTo>
                  <a:pt x="0" y="731"/>
                </a:lnTo>
                <a:lnTo>
                  <a:pt x="0" y="0"/>
                </a:lnTo>
                <a:close/>
              </a:path>
            </a:pathLst>
          </a:custGeom>
          <a:solidFill>
            <a:srgbClr val="FFFFCC"/>
          </a:solidFill>
          <a:ln w="15875" cmpd="sng">
            <a:solidFill>
              <a:srgbClr val="990033"/>
            </a:solidFill>
            <a:prstDash val="solid"/>
            <a:round/>
            <a:headEnd/>
            <a:tailEnd/>
          </a:ln>
        </p:spPr>
        <p:txBody>
          <a:bodyPr/>
          <a:lstStyle/>
          <a:p>
            <a:endParaRPr lang="pt-BR" dirty="0"/>
          </a:p>
        </p:txBody>
      </p:sp>
      <p:sp>
        <p:nvSpPr>
          <p:cNvPr id="41992" name="Rectangle 39"/>
          <p:cNvSpPr>
            <a:spLocks noChangeArrowheads="1"/>
          </p:cNvSpPr>
          <p:nvPr/>
        </p:nvSpPr>
        <p:spPr bwMode="auto">
          <a:xfrm>
            <a:off x="5254625" y="5314563"/>
            <a:ext cx="2406650"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nSpc>
                <a:spcPts val="2100"/>
              </a:lnSpc>
              <a:spcBef>
                <a:spcPct val="0"/>
              </a:spcBef>
              <a:buFontTx/>
              <a:buNone/>
            </a:pPr>
            <a:r>
              <a:rPr lang="pt-BR" altLang="pt-BR" sz="1600" b="0" dirty="0" smtClean="0">
                <a:solidFill>
                  <a:srgbClr val="000000"/>
                </a:solidFill>
                <a:latin typeface="Arial" pitchFamily="34" charset="0"/>
              </a:rPr>
              <a:t>Podem existir mais de um Formulário de  Matrícula por sessão de usuário.</a:t>
            </a:r>
            <a:endParaRPr lang="pt-BR" altLang="pt-BR" sz="1600" b="0" dirty="0">
              <a:latin typeface="Arial" pitchFamily="34" charset="0"/>
            </a:endParaRPr>
          </a:p>
        </p:txBody>
      </p:sp>
      <p:sp>
        <p:nvSpPr>
          <p:cNvPr id="41995" name="Freeform 38"/>
          <p:cNvSpPr>
            <a:spLocks/>
          </p:cNvSpPr>
          <p:nvPr/>
        </p:nvSpPr>
        <p:spPr bwMode="auto">
          <a:xfrm>
            <a:off x="7486650" y="5084278"/>
            <a:ext cx="174625" cy="217488"/>
          </a:xfrm>
          <a:custGeom>
            <a:avLst/>
            <a:gdLst>
              <a:gd name="T0" fmla="*/ 0 w 11"/>
              <a:gd name="T1" fmla="*/ 0 h 12"/>
              <a:gd name="T2" fmla="*/ 0 w 11"/>
              <a:gd name="T3" fmla="*/ 2147483647 h 12"/>
              <a:gd name="T4" fmla="*/ 2147483647 w 11"/>
              <a:gd name="T5" fmla="*/ 2147483647 h 12"/>
              <a:gd name="T6" fmla="*/ 0 60000 65536"/>
              <a:gd name="T7" fmla="*/ 0 60000 65536"/>
              <a:gd name="T8" fmla="*/ 0 60000 65536"/>
            </a:gdLst>
            <a:ahLst/>
            <a:cxnLst>
              <a:cxn ang="T6">
                <a:pos x="T0" y="T1"/>
              </a:cxn>
              <a:cxn ang="T7">
                <a:pos x="T2" y="T3"/>
              </a:cxn>
              <a:cxn ang="T8">
                <a:pos x="T4" y="T5"/>
              </a:cxn>
            </a:cxnLst>
            <a:rect l="0" t="0" r="r" b="b"/>
            <a:pathLst>
              <a:path w="11" h="12">
                <a:moveTo>
                  <a:pt x="0" y="0"/>
                </a:moveTo>
                <a:lnTo>
                  <a:pt x="0" y="12"/>
                </a:lnTo>
                <a:lnTo>
                  <a:pt x="11" y="12"/>
                </a:lnTo>
              </a:path>
            </a:pathLst>
          </a:custGeom>
          <a:solidFill>
            <a:srgbClr val="FFFFCC"/>
          </a:solidFill>
          <a:ln w="15875" cmpd="sng">
            <a:solidFill>
              <a:srgbClr val="990033"/>
            </a:solidFill>
            <a:prstDash val="solid"/>
            <a:round/>
            <a:headEnd/>
            <a:tailEnd/>
          </a:ln>
        </p:spPr>
        <p:txBody>
          <a:bodyPr/>
          <a:lstStyle/>
          <a:p>
            <a:endParaRPr lang="pt-B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Obrigado!</a:t>
            </a:r>
            <a:endParaRPr lang="pt-BR" dirty="0"/>
          </a:p>
        </p:txBody>
      </p:sp>
      <p:sp>
        <p:nvSpPr>
          <p:cNvPr id="4" name="Subtítulo 3"/>
          <p:cNvSpPr>
            <a:spLocks noGrp="1"/>
          </p:cNvSpPr>
          <p:nvPr>
            <p:ph type="subTitle" idx="1"/>
          </p:nvPr>
        </p:nvSpPr>
        <p:spPr/>
        <p:txBody>
          <a:bodyPr/>
          <a:lstStyle/>
          <a:p>
            <a:r>
              <a:rPr lang="pt-BR" dirty="0" smtClean="0"/>
              <a:t>otakai@gmail.com</a:t>
            </a:r>
            <a:endParaRPr lang="pt-BR" dirty="0"/>
          </a:p>
        </p:txBody>
      </p:sp>
    </p:spTree>
    <p:extLst>
      <p:ext uri="{BB962C8B-B14F-4D97-AF65-F5344CB8AC3E}">
        <p14:creationId xmlns:p14="http://schemas.microsoft.com/office/powerpoint/2010/main" val="1697947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o 85"/>
          <p:cNvGrpSpPr/>
          <p:nvPr/>
        </p:nvGrpSpPr>
        <p:grpSpPr>
          <a:xfrm>
            <a:off x="5486401" y="1532994"/>
            <a:ext cx="3486388" cy="4839929"/>
            <a:chOff x="5486401" y="1798458"/>
            <a:chExt cx="3486388" cy="4839929"/>
          </a:xfrm>
        </p:grpSpPr>
        <p:sp>
          <p:nvSpPr>
            <p:cNvPr id="23" name="CaixaDeTexto 22"/>
            <p:cNvSpPr txBox="1"/>
            <p:nvPr/>
          </p:nvSpPr>
          <p:spPr>
            <a:xfrm>
              <a:off x="5486401" y="6053612"/>
              <a:ext cx="3486388" cy="584775"/>
            </a:xfrm>
            <a:prstGeom prst="rect">
              <a:avLst/>
            </a:prstGeom>
            <a:noFill/>
          </p:spPr>
          <p:txBody>
            <a:bodyPr wrap="square" rtlCol="0">
              <a:spAutoFit/>
            </a:bodyPr>
            <a:lstStyle/>
            <a:p>
              <a:pPr algn="ctr"/>
              <a:r>
                <a:rPr lang="pt-BR" sz="1600" b="0" dirty="0" smtClean="0"/>
                <a:t>Representação em UML do </a:t>
              </a:r>
              <a:r>
                <a:rPr lang="pt-BR" sz="1600" dirty="0" smtClean="0"/>
                <a:t>objeto</a:t>
              </a:r>
              <a:r>
                <a:rPr lang="pt-BR" sz="1600" b="0" dirty="0" smtClean="0"/>
                <a:t> p1, “Cláudio”, da </a:t>
              </a:r>
              <a:r>
                <a:rPr lang="pt-BR" sz="1600" dirty="0" smtClean="0"/>
                <a:t>classe</a:t>
              </a:r>
              <a:r>
                <a:rPr lang="pt-BR" sz="1600" b="0" dirty="0" smtClean="0"/>
                <a:t> Professor.</a:t>
              </a:r>
              <a:endParaRPr lang="pt-BR" sz="1600" b="0" dirty="0"/>
            </a:p>
          </p:txBody>
        </p:sp>
        <p:sp>
          <p:nvSpPr>
            <p:cNvPr id="25" name="CaixaDeTexto 24"/>
            <p:cNvSpPr txBox="1"/>
            <p:nvPr/>
          </p:nvSpPr>
          <p:spPr>
            <a:xfrm>
              <a:off x="6439116" y="1798458"/>
              <a:ext cx="1550425" cy="707886"/>
            </a:xfrm>
            <a:prstGeom prst="rect">
              <a:avLst/>
            </a:prstGeom>
            <a:noFill/>
          </p:spPr>
          <p:txBody>
            <a:bodyPr wrap="none" rtlCol="0">
              <a:spAutoFit/>
            </a:bodyPr>
            <a:lstStyle/>
            <a:p>
              <a:pPr algn="ctr"/>
              <a:r>
                <a:rPr lang="pt-BR" sz="2000" dirty="0" smtClean="0"/>
                <a:t>Um Objeto </a:t>
              </a:r>
            </a:p>
            <a:p>
              <a:pPr algn="ctr"/>
              <a:r>
                <a:rPr lang="pt-BR" sz="2000" dirty="0" smtClean="0"/>
                <a:t>em UML</a:t>
              </a:r>
              <a:endParaRPr lang="pt-BR" sz="1000" dirty="0"/>
            </a:p>
          </p:txBody>
        </p:sp>
        <p:cxnSp>
          <p:nvCxnSpPr>
            <p:cNvPr id="26" name="Conector de seta reta 25"/>
            <p:cNvCxnSpPr>
              <a:stCxn id="25" idx="2"/>
              <a:endCxn id="5" idx="0"/>
            </p:cNvCxnSpPr>
            <p:nvPr/>
          </p:nvCxnSpPr>
          <p:spPr>
            <a:xfrm flipH="1">
              <a:off x="7205640" y="2506344"/>
              <a:ext cx="8690" cy="326344"/>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5" name="Grupo 84"/>
            <p:cNvGrpSpPr/>
            <p:nvPr/>
          </p:nvGrpSpPr>
          <p:grpSpPr>
            <a:xfrm>
              <a:off x="5865049" y="2832688"/>
              <a:ext cx="2681181" cy="3206176"/>
              <a:chOff x="5865049" y="2832688"/>
              <a:chExt cx="2681181" cy="3206176"/>
            </a:xfrm>
          </p:grpSpPr>
          <p:grpSp>
            <p:nvGrpSpPr>
              <p:cNvPr id="83" name="Grupo 82"/>
              <p:cNvGrpSpPr/>
              <p:nvPr/>
            </p:nvGrpSpPr>
            <p:grpSpPr>
              <a:xfrm>
                <a:off x="5865049" y="2832688"/>
                <a:ext cx="2681181" cy="3206176"/>
                <a:chOff x="5865049" y="2832688"/>
                <a:chExt cx="2681181" cy="3206176"/>
              </a:xfrm>
            </p:grpSpPr>
            <p:grpSp>
              <p:nvGrpSpPr>
                <p:cNvPr id="22" name="Grupo 21"/>
                <p:cNvGrpSpPr/>
                <p:nvPr/>
              </p:nvGrpSpPr>
              <p:grpSpPr>
                <a:xfrm>
                  <a:off x="5865049" y="2832688"/>
                  <a:ext cx="2681181" cy="2052637"/>
                  <a:chOff x="5356994" y="1766569"/>
                  <a:chExt cx="2474912" cy="2052637"/>
                </a:xfrm>
              </p:grpSpPr>
              <p:sp>
                <p:nvSpPr>
                  <p:cNvPr id="5" name="Rectangle 44"/>
                  <p:cNvSpPr>
                    <a:spLocks noChangeArrowheads="1"/>
                  </p:cNvSpPr>
                  <p:nvPr/>
                </p:nvSpPr>
                <p:spPr bwMode="auto">
                  <a:xfrm>
                    <a:off x="5356994" y="1766569"/>
                    <a:ext cx="2474912" cy="2052637"/>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6" name="Rectangle 45"/>
                  <p:cNvSpPr>
                    <a:spLocks noChangeArrowheads="1"/>
                  </p:cNvSpPr>
                  <p:nvPr/>
                </p:nvSpPr>
                <p:spPr bwMode="auto">
                  <a:xfrm>
                    <a:off x="5979004" y="1874201"/>
                    <a:ext cx="12575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800" u="sng" dirty="0" smtClean="0">
                        <a:solidFill>
                          <a:srgbClr val="000000"/>
                        </a:solidFill>
                        <a:latin typeface="Arial" pitchFamily="34" charset="0"/>
                      </a:rPr>
                      <a:t>p1: Professor</a:t>
                    </a:r>
                    <a:endParaRPr lang="pt-BR" altLang="pt-BR" sz="1800" u="sng" dirty="0">
                      <a:latin typeface="Arial" pitchFamily="34" charset="0"/>
                    </a:endParaRPr>
                  </a:p>
                </p:txBody>
              </p:sp>
              <p:sp>
                <p:nvSpPr>
                  <p:cNvPr id="7" name="Rectangle 46"/>
                  <p:cNvSpPr>
                    <a:spLocks noChangeArrowheads="1"/>
                  </p:cNvSpPr>
                  <p:nvPr/>
                </p:nvSpPr>
                <p:spPr bwMode="auto">
                  <a:xfrm>
                    <a:off x="5356994" y="2236469"/>
                    <a:ext cx="2474912" cy="15827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9" name="Rectangle 48"/>
                  <p:cNvSpPr>
                    <a:spLocks noChangeArrowheads="1"/>
                  </p:cNvSpPr>
                  <p:nvPr/>
                </p:nvSpPr>
                <p:spPr bwMode="auto">
                  <a:xfrm>
                    <a:off x="5406206" y="2271076"/>
                    <a:ext cx="2040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smtClean="0">
                        <a:solidFill>
                          <a:srgbClr val="000000"/>
                        </a:solidFill>
                        <a:latin typeface="Arial" pitchFamily="34" charset="0"/>
                      </a:rPr>
                      <a:t>nome : </a:t>
                    </a:r>
                    <a:r>
                      <a:rPr lang="pt-BR" altLang="pt-BR" sz="1600" b="0" dirty="0" err="1" smtClean="0">
                        <a:solidFill>
                          <a:srgbClr val="000000"/>
                        </a:solidFill>
                        <a:latin typeface="Arial" pitchFamily="34" charset="0"/>
                      </a:rPr>
                      <a:t>String</a:t>
                    </a:r>
                    <a:r>
                      <a:rPr lang="pt-BR" altLang="pt-BR" sz="1600" b="0" dirty="0" smtClean="0">
                        <a:solidFill>
                          <a:srgbClr val="000000"/>
                        </a:solidFill>
                        <a:latin typeface="Arial" pitchFamily="34" charset="0"/>
                      </a:rPr>
                      <a:t> = “Cláudio”</a:t>
                    </a:r>
                    <a:endParaRPr lang="pt-BR" altLang="pt-BR" sz="2800" b="0" dirty="0">
                      <a:latin typeface="Arial" pitchFamily="34" charset="0"/>
                    </a:endParaRPr>
                  </a:p>
                </p:txBody>
              </p:sp>
              <p:sp>
                <p:nvSpPr>
                  <p:cNvPr id="10" name="Rectangle 49"/>
                  <p:cNvSpPr>
                    <a:spLocks noChangeArrowheads="1"/>
                  </p:cNvSpPr>
                  <p:nvPr/>
                </p:nvSpPr>
                <p:spPr bwMode="auto">
                  <a:xfrm>
                    <a:off x="5406206" y="2517139"/>
                    <a:ext cx="13510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smtClean="0">
                        <a:solidFill>
                          <a:srgbClr val="000000"/>
                        </a:solidFill>
                        <a:latin typeface="Arial" pitchFamily="34" charset="0"/>
                      </a:rPr>
                      <a:t>drt</a:t>
                    </a:r>
                    <a:r>
                      <a:rPr lang="pt-BR" altLang="pt-BR" sz="1600" b="0" dirty="0" smtClean="0">
                        <a:solidFill>
                          <a:srgbClr val="000000"/>
                        </a:solidFill>
                        <a:latin typeface="Arial" pitchFamily="34" charset="0"/>
                      </a:rPr>
                      <a:t>  = “1234567”</a:t>
                    </a:r>
                    <a:endParaRPr lang="pt-BR" altLang="pt-BR" sz="2800" b="0" dirty="0">
                      <a:latin typeface="Arial" pitchFamily="34" charset="0"/>
                    </a:endParaRPr>
                  </a:p>
                </p:txBody>
              </p:sp>
              <p:sp>
                <p:nvSpPr>
                  <p:cNvPr id="11" name="Rectangle 50"/>
                  <p:cNvSpPr>
                    <a:spLocks noChangeArrowheads="1"/>
                  </p:cNvSpPr>
                  <p:nvPr/>
                </p:nvSpPr>
                <p:spPr bwMode="auto">
                  <a:xfrm>
                    <a:off x="5406206" y="2763201"/>
                    <a:ext cx="20801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smtClean="0">
                        <a:solidFill>
                          <a:srgbClr val="000000"/>
                        </a:solidFill>
                        <a:latin typeface="Arial" pitchFamily="34" charset="0"/>
                      </a:rPr>
                      <a:t>contratação = 17/08/1990</a:t>
                    </a:r>
                    <a:endParaRPr lang="pt-BR" altLang="pt-BR" sz="2800" b="0" dirty="0">
                      <a:latin typeface="Arial" pitchFamily="34" charset="0"/>
                    </a:endParaRPr>
                  </a:p>
                </p:txBody>
              </p:sp>
              <p:sp>
                <p:nvSpPr>
                  <p:cNvPr id="12" name="Rectangle 51"/>
                  <p:cNvSpPr>
                    <a:spLocks noChangeArrowheads="1"/>
                  </p:cNvSpPr>
                  <p:nvPr/>
                </p:nvSpPr>
                <p:spPr bwMode="auto">
                  <a:xfrm>
                    <a:off x="5406206" y="3009264"/>
                    <a:ext cx="13635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smtClean="0">
                        <a:solidFill>
                          <a:srgbClr val="000000"/>
                        </a:solidFill>
                        <a:latin typeface="Arial" pitchFamily="34" charset="0"/>
                      </a:rPr>
                      <a:t>status = “Titular”</a:t>
                    </a:r>
                    <a:endParaRPr lang="pt-BR" altLang="pt-BR" sz="2800" b="0" dirty="0">
                      <a:latin typeface="Arial" pitchFamily="34" charset="0"/>
                    </a:endParaRPr>
                  </a:p>
                </p:txBody>
              </p:sp>
              <p:sp>
                <p:nvSpPr>
                  <p:cNvPr id="13" name="Rectangle 52"/>
                  <p:cNvSpPr>
                    <a:spLocks noChangeArrowheads="1"/>
                  </p:cNvSpPr>
                  <p:nvPr/>
                </p:nvSpPr>
                <p:spPr bwMode="auto">
                  <a:xfrm>
                    <a:off x="5406206" y="3255326"/>
                    <a:ext cx="2029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smtClean="0">
                        <a:solidFill>
                          <a:srgbClr val="000000"/>
                        </a:solidFill>
                        <a:latin typeface="Arial" pitchFamily="34" charset="0"/>
                      </a:rPr>
                      <a:t>disciplina = “Matemática”</a:t>
                    </a:r>
                    <a:endParaRPr lang="pt-BR" altLang="pt-BR" sz="2800" b="0" dirty="0">
                      <a:latin typeface="Arial" pitchFamily="34" charset="0"/>
                    </a:endParaRPr>
                  </a:p>
                </p:txBody>
              </p:sp>
              <p:sp>
                <p:nvSpPr>
                  <p:cNvPr id="14" name="Rectangle 53"/>
                  <p:cNvSpPr>
                    <a:spLocks noChangeArrowheads="1"/>
                  </p:cNvSpPr>
                  <p:nvPr/>
                </p:nvSpPr>
                <p:spPr bwMode="auto">
                  <a:xfrm>
                    <a:off x="5406206" y="3501389"/>
                    <a:ext cx="15394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smtClean="0">
                        <a:solidFill>
                          <a:srgbClr val="000000"/>
                        </a:solidFill>
                        <a:latin typeface="Arial" pitchFamily="34" charset="0"/>
                      </a:rPr>
                      <a:t>cargaMaxima</a:t>
                    </a:r>
                    <a:r>
                      <a:rPr lang="pt-BR" altLang="pt-BR" sz="1600" b="0" dirty="0" smtClean="0">
                        <a:solidFill>
                          <a:srgbClr val="000000"/>
                        </a:solidFill>
                        <a:latin typeface="Arial" pitchFamily="34" charset="0"/>
                      </a:rPr>
                      <a:t> = 16</a:t>
                    </a:r>
                    <a:endParaRPr lang="pt-BR" altLang="pt-BR" sz="2800" b="0" dirty="0">
                      <a:latin typeface="Arial" pitchFamily="34" charset="0"/>
                    </a:endParaRPr>
                  </a:p>
                </p:txBody>
              </p:sp>
            </p:grpSp>
            <p:sp>
              <p:nvSpPr>
                <p:cNvPr id="133" name="Rectangle 47"/>
                <p:cNvSpPr>
                  <a:spLocks noChangeArrowheads="1"/>
                </p:cNvSpPr>
                <p:nvPr/>
              </p:nvSpPr>
              <p:spPr bwMode="auto">
                <a:xfrm>
                  <a:off x="5874118" y="4882078"/>
                  <a:ext cx="2672111" cy="1156786"/>
                </a:xfrm>
                <a:prstGeom prst="rect">
                  <a:avLst/>
                </a:prstGeom>
                <a:solidFill>
                  <a:srgbClr val="FFFFCC"/>
                </a:solidFill>
                <a:ln w="12700">
                  <a:solidFill>
                    <a:srgbClr val="990033"/>
                  </a:solidFill>
                  <a:miter lim="800000"/>
                  <a:headEnd/>
                  <a:tailEnd/>
                </a:ln>
              </p:spPr>
              <p:txBody>
                <a:bodyPr/>
                <a:lstStyle/>
                <a:p>
                  <a:endParaRPr lang="pt-BR" altLang="pt-BR"/>
                </a:p>
              </p:txBody>
            </p:sp>
          </p:grpSp>
          <p:sp>
            <p:nvSpPr>
              <p:cNvPr id="134" name="Rectangle 54"/>
              <p:cNvSpPr>
                <a:spLocks noChangeArrowheads="1"/>
              </p:cNvSpPr>
              <p:nvPr/>
            </p:nvSpPr>
            <p:spPr bwMode="auto">
              <a:xfrm>
                <a:off x="5938079" y="4942544"/>
                <a:ext cx="1614224" cy="9848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smtClean="0">
                    <a:solidFill>
                      <a:srgbClr val="000000"/>
                    </a:solidFill>
                    <a:latin typeface="Arial" pitchFamily="34" charset="0"/>
                  </a:rPr>
                  <a:t>setDisciplina</a:t>
                </a:r>
                <a:r>
                  <a:rPr lang="pt-BR" altLang="pt-BR" sz="1600" b="0" dirty="0" smtClean="0">
                    <a:solidFill>
                      <a:srgbClr val="000000"/>
                    </a:solidFill>
                    <a:latin typeface="Arial" pitchFamily="34" charset="0"/>
                  </a:rPr>
                  <a:t>()</a:t>
                </a:r>
              </a:p>
              <a:p>
                <a:pPr>
                  <a:spcBef>
                    <a:spcPct val="0"/>
                  </a:spcBef>
                  <a:buFontTx/>
                  <a:buNone/>
                </a:pPr>
                <a:r>
                  <a:rPr lang="pt-BR" altLang="pt-BR" sz="1600" b="0" dirty="0" smtClean="0">
                    <a:solidFill>
                      <a:srgbClr val="000000"/>
                    </a:solidFill>
                    <a:latin typeface="Arial" pitchFamily="34" charset="0"/>
                  </a:rPr>
                  <a:t>+ </a:t>
                </a:r>
                <a:r>
                  <a:rPr lang="pt-BR" altLang="pt-BR" sz="1600" b="0" dirty="0" err="1" smtClean="0">
                    <a:solidFill>
                      <a:srgbClr val="000000"/>
                    </a:solidFill>
                    <a:latin typeface="Arial" pitchFamily="34" charset="0"/>
                  </a:rPr>
                  <a:t>serCargaMax</a:t>
                </a:r>
                <a:r>
                  <a:rPr lang="pt-BR" altLang="pt-BR" sz="1600" b="0" dirty="0" smtClean="0">
                    <a:solidFill>
                      <a:srgbClr val="000000"/>
                    </a:solidFill>
                    <a:latin typeface="Arial" pitchFamily="34" charset="0"/>
                  </a:rPr>
                  <a:t>()</a:t>
                </a:r>
              </a:p>
              <a:p>
                <a:pPr>
                  <a:spcBef>
                    <a:spcPct val="0"/>
                  </a:spcBef>
                  <a:buFontTx/>
                  <a:buNone/>
                </a:pPr>
                <a:r>
                  <a:rPr lang="pt-BR" altLang="pt-BR" sz="1600" b="0" dirty="0">
                    <a:solidFill>
                      <a:srgbClr val="000000"/>
                    </a:solidFill>
                    <a:latin typeface="Arial" pitchFamily="34" charset="0"/>
                  </a:rPr>
                  <a:t>+ </a:t>
                </a:r>
                <a:r>
                  <a:rPr lang="pt-BR" altLang="pt-BR" sz="1600" b="0" dirty="0" err="1">
                    <a:solidFill>
                      <a:srgbClr val="000000"/>
                    </a:solidFill>
                    <a:latin typeface="Arial" pitchFamily="34" charset="0"/>
                  </a:rPr>
                  <a:t>tirarFerias</a:t>
                </a:r>
                <a:r>
                  <a:rPr lang="pt-BR" altLang="pt-BR" sz="1600" b="0" dirty="0">
                    <a:solidFill>
                      <a:srgbClr val="000000"/>
                    </a:solidFill>
                    <a:latin typeface="Arial" pitchFamily="34" charset="0"/>
                  </a:rPr>
                  <a:t>()</a:t>
                </a:r>
              </a:p>
              <a:p>
                <a:pPr>
                  <a:spcBef>
                    <a:spcPct val="0"/>
                  </a:spcBef>
                  <a:buFontTx/>
                  <a:buNone/>
                </a:pPr>
                <a:r>
                  <a:rPr lang="pt-BR" altLang="pt-BR" sz="1600" b="0" dirty="0">
                    <a:solidFill>
                      <a:srgbClr val="000000"/>
                    </a:solidFill>
                    <a:latin typeface="Arial" pitchFamily="34" charset="0"/>
                  </a:rPr>
                  <a:t>+ </a:t>
                </a:r>
                <a:r>
                  <a:rPr lang="pt-BR" altLang="pt-BR" sz="1600" b="0" dirty="0" err="1">
                    <a:solidFill>
                      <a:srgbClr val="000000"/>
                    </a:solidFill>
                    <a:latin typeface="Arial" pitchFamily="34" charset="0"/>
                  </a:rPr>
                  <a:t>ministrarAulas</a:t>
                </a:r>
                <a:r>
                  <a:rPr lang="pt-BR" altLang="pt-BR" sz="1600" b="0" dirty="0" smtClean="0">
                    <a:solidFill>
                      <a:srgbClr val="000000"/>
                    </a:solidFill>
                    <a:latin typeface="Arial" pitchFamily="34" charset="0"/>
                  </a:rPr>
                  <a:t>()</a:t>
                </a:r>
                <a:endParaRPr lang="pt-BR" altLang="pt-BR" sz="1600" b="0" dirty="0">
                  <a:solidFill>
                    <a:srgbClr val="000000"/>
                  </a:solidFill>
                  <a:latin typeface="Arial" pitchFamily="34" charset="0"/>
                </a:endParaRPr>
              </a:p>
            </p:txBody>
          </p:sp>
        </p:grpSp>
      </p:grpSp>
      <p:sp>
        <p:nvSpPr>
          <p:cNvPr id="2" name="Título 1"/>
          <p:cNvSpPr>
            <a:spLocks noGrp="1"/>
          </p:cNvSpPr>
          <p:nvPr>
            <p:ph type="title"/>
          </p:nvPr>
        </p:nvSpPr>
        <p:spPr/>
        <p:txBody>
          <a:bodyPr/>
          <a:lstStyle/>
          <a:p>
            <a:r>
              <a:rPr lang="pt-BR" smtClean="0"/>
              <a:t>Representação </a:t>
            </a:r>
            <a:br>
              <a:rPr lang="pt-BR" smtClean="0"/>
            </a:br>
            <a:r>
              <a:rPr lang="pt-BR" smtClean="0"/>
              <a:t>de um Objeto</a:t>
            </a:r>
            <a:endParaRPr lang="pt-BR"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010" y="2203874"/>
            <a:ext cx="11049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
        <p:nvSpPr>
          <p:cNvPr id="3" name="CaixaDeTexto 2"/>
          <p:cNvSpPr txBox="1"/>
          <p:nvPr/>
        </p:nvSpPr>
        <p:spPr>
          <a:xfrm>
            <a:off x="132743" y="3497785"/>
            <a:ext cx="2654702" cy="2385268"/>
          </a:xfrm>
          <a:prstGeom prst="rect">
            <a:avLst/>
          </a:prstGeom>
          <a:noFill/>
        </p:spPr>
        <p:txBody>
          <a:bodyPr wrap="square" rtlCol="0">
            <a:spAutoFit/>
          </a:bodyPr>
          <a:lstStyle/>
          <a:p>
            <a:pPr algn="just">
              <a:spcBef>
                <a:spcPts val="0"/>
              </a:spcBef>
              <a:spcAft>
                <a:spcPts val="600"/>
              </a:spcAft>
            </a:pPr>
            <a:r>
              <a:rPr lang="pt-BR" sz="1600" b="0" dirty="0" smtClean="0"/>
              <a:t>Este é o professor </a:t>
            </a:r>
            <a:r>
              <a:rPr lang="pt-BR" sz="1600" dirty="0" smtClean="0"/>
              <a:t>Cláudio</a:t>
            </a:r>
            <a:r>
              <a:rPr lang="pt-BR" sz="1600" b="0" dirty="0" smtClean="0"/>
              <a:t>; o seu Documento de Registro de Trabalho (DRT) é </a:t>
            </a:r>
            <a:r>
              <a:rPr lang="pt-BR" sz="1600" dirty="0" smtClean="0"/>
              <a:t>1234567</a:t>
            </a:r>
            <a:r>
              <a:rPr lang="pt-BR" sz="1600" b="0" dirty="0" smtClean="0"/>
              <a:t>; ele foi contratado em </a:t>
            </a:r>
            <a:r>
              <a:rPr lang="pt-BR" sz="1600" dirty="0" smtClean="0"/>
              <a:t>17/08/1990</a:t>
            </a:r>
            <a:r>
              <a:rPr lang="pt-BR" sz="1600" b="0" dirty="0" smtClean="0"/>
              <a:t>.</a:t>
            </a:r>
          </a:p>
          <a:p>
            <a:pPr algn="just">
              <a:spcBef>
                <a:spcPts val="0"/>
              </a:spcBef>
              <a:spcAft>
                <a:spcPts val="600"/>
              </a:spcAft>
            </a:pPr>
            <a:r>
              <a:rPr lang="pt-BR" sz="1600" b="0" dirty="0" smtClean="0"/>
              <a:t>Atualmente ele é professor </a:t>
            </a:r>
            <a:r>
              <a:rPr lang="pt-BR" sz="1600" dirty="0" smtClean="0"/>
              <a:t>Titular</a:t>
            </a:r>
            <a:r>
              <a:rPr lang="pt-BR" sz="1600" b="0" dirty="0" smtClean="0"/>
              <a:t> da cadeira de </a:t>
            </a:r>
            <a:r>
              <a:rPr lang="pt-BR" sz="1600" dirty="0" smtClean="0"/>
              <a:t>Matemática</a:t>
            </a:r>
            <a:r>
              <a:rPr lang="pt-BR" sz="1600" b="0" dirty="0" smtClean="0"/>
              <a:t> e ministra no máximo </a:t>
            </a:r>
            <a:r>
              <a:rPr lang="pt-BR" sz="1600" dirty="0" smtClean="0"/>
              <a:t>16 horas-aula</a:t>
            </a:r>
            <a:r>
              <a:rPr lang="pt-BR" sz="1600" b="0" dirty="0" smtClean="0"/>
              <a:t>.</a:t>
            </a:r>
            <a:endParaRPr lang="pt-BR" sz="1600" b="0" dirty="0"/>
          </a:p>
        </p:txBody>
      </p:sp>
      <p:grpSp>
        <p:nvGrpSpPr>
          <p:cNvPr id="35" name="Grupo 34"/>
          <p:cNvGrpSpPr/>
          <p:nvPr/>
        </p:nvGrpSpPr>
        <p:grpSpPr>
          <a:xfrm>
            <a:off x="1096863" y="1474002"/>
            <a:ext cx="995785" cy="729872"/>
            <a:chOff x="1421319" y="1488750"/>
            <a:chExt cx="995785" cy="729872"/>
          </a:xfrm>
        </p:grpSpPr>
        <p:sp>
          <p:nvSpPr>
            <p:cNvPr id="19" name="CaixaDeTexto 18"/>
            <p:cNvSpPr txBox="1"/>
            <p:nvPr/>
          </p:nvSpPr>
          <p:spPr>
            <a:xfrm>
              <a:off x="1421319" y="1488750"/>
              <a:ext cx="995785" cy="400110"/>
            </a:xfrm>
            <a:prstGeom prst="rect">
              <a:avLst/>
            </a:prstGeom>
            <a:noFill/>
          </p:spPr>
          <p:txBody>
            <a:bodyPr wrap="none" rtlCol="0">
              <a:spAutoFit/>
            </a:bodyPr>
            <a:lstStyle/>
            <a:p>
              <a:r>
                <a:rPr lang="pt-BR" sz="2000" dirty="0" smtClean="0"/>
                <a:t>Objeto</a:t>
              </a:r>
              <a:endParaRPr lang="pt-BR" sz="1000" dirty="0"/>
            </a:p>
          </p:txBody>
        </p:sp>
        <p:cxnSp>
          <p:nvCxnSpPr>
            <p:cNvPr id="20" name="Conector de seta reta 19"/>
            <p:cNvCxnSpPr/>
            <p:nvPr/>
          </p:nvCxnSpPr>
          <p:spPr>
            <a:xfrm flipH="1">
              <a:off x="1909916" y="1827304"/>
              <a:ext cx="1" cy="391318"/>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3" name="Grupo 42"/>
          <p:cNvGrpSpPr/>
          <p:nvPr/>
        </p:nvGrpSpPr>
        <p:grpSpPr>
          <a:xfrm>
            <a:off x="3318389" y="1671219"/>
            <a:ext cx="3433229" cy="1148097"/>
            <a:chOff x="2654729" y="1287771"/>
            <a:chExt cx="3433229" cy="1148097"/>
          </a:xfrm>
        </p:grpSpPr>
        <p:sp>
          <p:nvSpPr>
            <p:cNvPr id="30" name="CaixaDeTexto 29"/>
            <p:cNvSpPr txBox="1"/>
            <p:nvPr/>
          </p:nvSpPr>
          <p:spPr>
            <a:xfrm>
              <a:off x="2654729" y="1287771"/>
              <a:ext cx="2257271" cy="73866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pt-BR" sz="1050" dirty="0" smtClean="0"/>
                <a:t>Nome do objeto</a:t>
              </a:r>
            </a:p>
            <a:p>
              <a:pPr marL="171450" indent="-171450">
                <a:buFont typeface="Arial" panose="020B0604020202020204" pitchFamily="34" charset="0"/>
                <a:buChar char="•"/>
              </a:pPr>
              <a:r>
                <a:rPr lang="pt-BR" sz="1050" dirty="0" smtClean="0"/>
                <a:t>opcional (objeto anônimo)</a:t>
              </a:r>
            </a:p>
            <a:p>
              <a:pPr marL="171450" indent="-171450">
                <a:buFont typeface="Arial" panose="020B0604020202020204" pitchFamily="34" charset="0"/>
                <a:buChar char="•"/>
              </a:pPr>
              <a:r>
                <a:rPr lang="pt-BR" sz="1050" dirty="0" smtClean="0"/>
                <a:t>inicia com letras minúsculas</a:t>
              </a:r>
            </a:p>
            <a:p>
              <a:pPr marL="171450" indent="-171450">
                <a:buFont typeface="Arial" panose="020B0604020202020204" pitchFamily="34" charset="0"/>
                <a:buChar char="•"/>
              </a:pPr>
              <a:r>
                <a:rPr lang="pt-BR" sz="1050" dirty="0" smtClean="0"/>
                <a:t>sublinhado</a:t>
              </a:r>
              <a:endParaRPr lang="pt-BR" sz="1050" dirty="0"/>
            </a:p>
          </p:txBody>
        </p:sp>
        <p:sp>
          <p:nvSpPr>
            <p:cNvPr id="31" name="Elipse 30"/>
            <p:cNvSpPr/>
            <p:nvPr/>
          </p:nvSpPr>
          <p:spPr>
            <a:xfrm>
              <a:off x="5940762" y="2312757"/>
              <a:ext cx="147196" cy="1231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2161" name="Conector em curva 92160"/>
            <p:cNvCxnSpPr>
              <a:stCxn id="30" idx="3"/>
              <a:endCxn id="31" idx="0"/>
            </p:cNvCxnSpPr>
            <p:nvPr/>
          </p:nvCxnSpPr>
          <p:spPr>
            <a:xfrm>
              <a:off x="4912000" y="1657103"/>
              <a:ext cx="1102360" cy="655654"/>
            </a:xfrm>
            <a:prstGeom prst="curvedConnector2">
              <a:avLst/>
            </a:prstGeom>
            <a:ln w="28575">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44" name="Grupo 43"/>
          <p:cNvGrpSpPr/>
          <p:nvPr/>
        </p:nvGrpSpPr>
        <p:grpSpPr>
          <a:xfrm>
            <a:off x="3318387" y="2585613"/>
            <a:ext cx="3532344" cy="642271"/>
            <a:chOff x="2654727" y="2202165"/>
            <a:chExt cx="3532344" cy="642271"/>
          </a:xfrm>
        </p:grpSpPr>
        <p:sp>
          <p:nvSpPr>
            <p:cNvPr id="38" name="Elipse 37"/>
            <p:cNvSpPr/>
            <p:nvPr/>
          </p:nvSpPr>
          <p:spPr>
            <a:xfrm>
              <a:off x="6039875" y="2721325"/>
              <a:ext cx="147196" cy="1231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1" name="Conector em curva 40"/>
            <p:cNvCxnSpPr>
              <a:stCxn id="60" idx="3"/>
              <a:endCxn id="38" idx="0"/>
            </p:cNvCxnSpPr>
            <p:nvPr/>
          </p:nvCxnSpPr>
          <p:spPr>
            <a:xfrm>
              <a:off x="4911998" y="2490706"/>
              <a:ext cx="1201475" cy="230619"/>
            </a:xfrm>
            <a:prstGeom prst="curvedConnector2">
              <a:avLst/>
            </a:prstGeom>
            <a:ln w="28575">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a:off x="2654727" y="2202165"/>
              <a:ext cx="2257271" cy="57708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pt-BR" sz="1050" dirty="0" smtClean="0"/>
                <a:t>Tipo do atributo</a:t>
              </a:r>
            </a:p>
            <a:p>
              <a:pPr marL="171450" indent="-171450">
                <a:buFont typeface="Arial" panose="020B0604020202020204" pitchFamily="34" charset="0"/>
                <a:buChar char="•"/>
              </a:pPr>
              <a:r>
                <a:rPr lang="pt-BR" sz="1050" dirty="0" smtClean="0"/>
                <a:t>opcional</a:t>
              </a:r>
            </a:p>
            <a:p>
              <a:pPr marL="171450" indent="-171450">
                <a:buFont typeface="Arial" panose="020B0604020202020204" pitchFamily="34" charset="0"/>
                <a:buChar char="•"/>
              </a:pPr>
              <a:r>
                <a:rPr lang="pt-BR" sz="1050" dirty="0" smtClean="0"/>
                <a:t>inicia com letra minúscula</a:t>
              </a:r>
              <a:endParaRPr lang="pt-BR" sz="1050" dirty="0"/>
            </a:p>
          </p:txBody>
        </p:sp>
      </p:grpSp>
      <p:grpSp>
        <p:nvGrpSpPr>
          <p:cNvPr id="45" name="Grupo 44"/>
          <p:cNvGrpSpPr/>
          <p:nvPr/>
        </p:nvGrpSpPr>
        <p:grpSpPr>
          <a:xfrm>
            <a:off x="3318389" y="3051872"/>
            <a:ext cx="2493343" cy="1582737"/>
            <a:chOff x="2654729" y="2653676"/>
            <a:chExt cx="2493343" cy="1582737"/>
          </a:xfrm>
        </p:grpSpPr>
        <p:sp>
          <p:nvSpPr>
            <p:cNvPr id="92186" name="Chave esquerda 92185"/>
            <p:cNvSpPr/>
            <p:nvPr/>
          </p:nvSpPr>
          <p:spPr>
            <a:xfrm>
              <a:off x="4992624" y="2653676"/>
              <a:ext cx="155448" cy="1582737"/>
            </a:xfrm>
            <a:prstGeom prst="leftBrace">
              <a:avLst>
                <a:gd name="adj1" fmla="val 51470"/>
                <a:gd name="adj2" fmla="val 4769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4" name="CaixaDeTexto 63"/>
            <p:cNvSpPr txBox="1"/>
            <p:nvPr/>
          </p:nvSpPr>
          <p:spPr>
            <a:xfrm>
              <a:off x="2654729" y="3136508"/>
              <a:ext cx="2257271" cy="57708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defRPr sz="1050"/>
              </a:lvl1pPr>
            </a:lstStyle>
            <a:p>
              <a:r>
                <a:rPr lang="pt-BR" dirty="0" smtClean="0"/>
                <a:t>Atributos</a:t>
              </a:r>
            </a:p>
            <a:p>
              <a:pPr marL="171450" indent="-171450">
                <a:buFont typeface="Arial" panose="020B0604020202020204" pitchFamily="34" charset="0"/>
                <a:buChar char="•"/>
              </a:pPr>
              <a:r>
                <a:rPr lang="pt-BR" dirty="0" smtClean="0"/>
                <a:t>opcionais </a:t>
              </a:r>
            </a:p>
            <a:p>
              <a:pPr marL="171450" indent="-171450">
                <a:buFont typeface="Arial" panose="020B0604020202020204" pitchFamily="34" charset="0"/>
                <a:buChar char="•"/>
              </a:pPr>
              <a:r>
                <a:rPr lang="pt-BR" dirty="0" smtClean="0"/>
                <a:t>iniciam com letras minúsculas</a:t>
              </a:r>
              <a:endParaRPr lang="pt-BR" dirty="0"/>
            </a:p>
          </p:txBody>
        </p:sp>
      </p:grpSp>
      <p:grpSp>
        <p:nvGrpSpPr>
          <p:cNvPr id="143" name="Grupo 142"/>
          <p:cNvGrpSpPr/>
          <p:nvPr/>
        </p:nvGrpSpPr>
        <p:grpSpPr>
          <a:xfrm>
            <a:off x="3315341" y="4634609"/>
            <a:ext cx="2493343" cy="1138791"/>
            <a:chOff x="2654729" y="2653676"/>
            <a:chExt cx="2493343" cy="1138791"/>
          </a:xfrm>
        </p:grpSpPr>
        <p:sp>
          <p:nvSpPr>
            <p:cNvPr id="144" name="Chave esquerda 143"/>
            <p:cNvSpPr/>
            <p:nvPr/>
          </p:nvSpPr>
          <p:spPr>
            <a:xfrm>
              <a:off x="4992624" y="2653676"/>
              <a:ext cx="155448" cy="1138791"/>
            </a:xfrm>
            <a:prstGeom prst="leftBrace">
              <a:avLst>
                <a:gd name="adj1" fmla="val 51470"/>
                <a:gd name="adj2" fmla="val 4769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5" name="CaixaDeTexto 144"/>
            <p:cNvSpPr txBox="1"/>
            <p:nvPr/>
          </p:nvSpPr>
          <p:spPr>
            <a:xfrm>
              <a:off x="2654729" y="2917052"/>
              <a:ext cx="2257271" cy="57708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defRPr sz="1050"/>
              </a:lvl1pPr>
            </a:lstStyle>
            <a:p>
              <a:r>
                <a:rPr lang="pt-BR" dirty="0" smtClean="0"/>
                <a:t>Métodos:</a:t>
              </a:r>
            </a:p>
            <a:p>
              <a:pPr marL="171450" indent="-171450">
                <a:buFont typeface="Arial" panose="020B0604020202020204" pitchFamily="34" charset="0"/>
                <a:buChar char="•"/>
              </a:pPr>
              <a:r>
                <a:rPr lang="pt-BR" dirty="0" smtClean="0"/>
                <a:t>opcionais </a:t>
              </a:r>
            </a:p>
            <a:p>
              <a:pPr marL="171450" indent="-171450">
                <a:buFont typeface="Arial" panose="020B0604020202020204" pitchFamily="34" charset="0"/>
                <a:buChar char="•"/>
              </a:pPr>
              <a:r>
                <a:rPr lang="pt-BR" dirty="0" smtClean="0"/>
                <a:t>iniciam com letras minúsculas</a:t>
              </a:r>
              <a:endParaRPr lang="pt-BR" dirty="0"/>
            </a:p>
          </p:txBody>
        </p:sp>
      </p:grpSp>
      <p:grpSp>
        <p:nvGrpSpPr>
          <p:cNvPr id="89" name="Grupo 88"/>
          <p:cNvGrpSpPr>
            <a:grpSpLocks noChangeAspect="1"/>
          </p:cNvGrpSpPr>
          <p:nvPr/>
        </p:nvGrpSpPr>
        <p:grpSpPr>
          <a:xfrm>
            <a:off x="149457" y="6197707"/>
            <a:ext cx="770886" cy="561135"/>
            <a:chOff x="481005" y="5322274"/>
            <a:chExt cx="1581150" cy="1150937"/>
          </a:xfrm>
        </p:grpSpPr>
        <p:grpSp>
          <p:nvGrpSpPr>
            <p:cNvPr id="90" name="Group 1197"/>
            <p:cNvGrpSpPr>
              <a:grpSpLocks/>
            </p:cNvGrpSpPr>
            <p:nvPr/>
          </p:nvGrpSpPr>
          <p:grpSpPr bwMode="auto">
            <a:xfrm>
              <a:off x="552443" y="5322274"/>
              <a:ext cx="1509712" cy="1033462"/>
              <a:chOff x="805" y="840"/>
              <a:chExt cx="4103" cy="2806"/>
            </a:xfrm>
          </p:grpSpPr>
          <p:grpSp>
            <p:nvGrpSpPr>
              <p:cNvPr id="92" name="Group 1198"/>
              <p:cNvGrpSpPr>
                <a:grpSpLocks/>
              </p:cNvGrpSpPr>
              <p:nvPr/>
            </p:nvGrpSpPr>
            <p:grpSpPr bwMode="auto">
              <a:xfrm>
                <a:off x="814" y="1788"/>
                <a:ext cx="978" cy="1858"/>
                <a:chOff x="814" y="1788"/>
                <a:chExt cx="978" cy="1858"/>
              </a:xfrm>
            </p:grpSpPr>
            <p:sp>
              <p:nvSpPr>
                <p:cNvPr id="108" name="Rectangle 1199"/>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09" name="Freeform 1200"/>
                <p:cNvSpPr>
                  <a:spLocks/>
                </p:cNvSpPr>
                <p:nvPr/>
              </p:nvSpPr>
              <p:spPr bwMode="auto">
                <a:xfrm>
                  <a:off x="1678" y="1789"/>
                  <a:ext cx="114" cy="1856"/>
                </a:xfrm>
                <a:custGeom>
                  <a:avLst/>
                  <a:gdLst>
                    <a:gd name="T0" fmla="*/ 241 w 54"/>
                    <a:gd name="T1" fmla="*/ 0 h 1863"/>
                    <a:gd name="T2" fmla="*/ 4 w 54"/>
                    <a:gd name="T3" fmla="*/ 133 h 1863"/>
                    <a:gd name="T4" fmla="*/ 0 w 54"/>
                    <a:gd name="T5" fmla="*/ 1849 h 1863"/>
                    <a:gd name="T6" fmla="*/ 241 w 54"/>
                    <a:gd name="T7" fmla="*/ 1698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10" name="Freeform 1201"/>
                <p:cNvSpPr>
                  <a:spLocks/>
                </p:cNvSpPr>
                <p:nvPr/>
              </p:nvSpPr>
              <p:spPr bwMode="auto">
                <a:xfrm>
                  <a:off x="814" y="1788"/>
                  <a:ext cx="978" cy="132"/>
                </a:xfrm>
                <a:custGeom>
                  <a:avLst/>
                  <a:gdLst>
                    <a:gd name="T0" fmla="*/ 0 w 977"/>
                    <a:gd name="T1" fmla="*/ 131 h 132"/>
                    <a:gd name="T2" fmla="*/ 186 w 977"/>
                    <a:gd name="T3" fmla="*/ 2 h 132"/>
                    <a:gd name="T4" fmla="*/ 979 w 977"/>
                    <a:gd name="T5" fmla="*/ 0 h 132"/>
                    <a:gd name="T6" fmla="*/ 866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93" name="Group 1202"/>
              <p:cNvGrpSpPr>
                <a:grpSpLocks/>
              </p:cNvGrpSpPr>
              <p:nvPr/>
            </p:nvGrpSpPr>
            <p:grpSpPr bwMode="auto">
              <a:xfrm>
                <a:off x="3925" y="1788"/>
                <a:ext cx="979" cy="1858"/>
                <a:chOff x="3925" y="1788"/>
                <a:chExt cx="979" cy="1858"/>
              </a:xfrm>
            </p:grpSpPr>
            <p:sp>
              <p:nvSpPr>
                <p:cNvPr id="105" name="Rectangle 1203"/>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06" name="Freeform 1204"/>
                <p:cNvSpPr>
                  <a:spLocks/>
                </p:cNvSpPr>
                <p:nvPr/>
              </p:nvSpPr>
              <p:spPr bwMode="auto">
                <a:xfrm flipH="1">
                  <a:off x="3925" y="1788"/>
                  <a:ext cx="979" cy="132"/>
                </a:xfrm>
                <a:custGeom>
                  <a:avLst/>
                  <a:gdLst>
                    <a:gd name="T0" fmla="*/ 0 w 977"/>
                    <a:gd name="T1" fmla="*/ 131 h 132"/>
                    <a:gd name="T2" fmla="*/ 186 w 977"/>
                    <a:gd name="T3" fmla="*/ 2 h 132"/>
                    <a:gd name="T4" fmla="*/ 981 w 977"/>
                    <a:gd name="T5" fmla="*/ 0 h 132"/>
                    <a:gd name="T6" fmla="*/ 868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07" name="Freeform 1205"/>
                <p:cNvSpPr>
                  <a:spLocks/>
                </p:cNvSpPr>
                <p:nvPr/>
              </p:nvSpPr>
              <p:spPr bwMode="auto">
                <a:xfrm flipH="1">
                  <a:off x="3926" y="1788"/>
                  <a:ext cx="114" cy="1857"/>
                </a:xfrm>
                <a:custGeom>
                  <a:avLst/>
                  <a:gdLst>
                    <a:gd name="T0" fmla="*/ 241 w 54"/>
                    <a:gd name="T1" fmla="*/ 0 h 1863"/>
                    <a:gd name="T2" fmla="*/ 4 w 54"/>
                    <a:gd name="T3" fmla="*/ 135 h 1863"/>
                    <a:gd name="T4" fmla="*/ 0 w 54"/>
                    <a:gd name="T5" fmla="*/ 1851 h 1863"/>
                    <a:gd name="T6" fmla="*/ 241 w 54"/>
                    <a:gd name="T7" fmla="*/ 1699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94" name="Group 1206"/>
              <p:cNvGrpSpPr>
                <a:grpSpLocks/>
              </p:cNvGrpSpPr>
              <p:nvPr/>
            </p:nvGrpSpPr>
            <p:grpSpPr bwMode="auto">
              <a:xfrm>
                <a:off x="805" y="840"/>
                <a:ext cx="4103" cy="838"/>
                <a:chOff x="805" y="840"/>
                <a:chExt cx="4103" cy="838"/>
              </a:xfrm>
            </p:grpSpPr>
            <p:sp>
              <p:nvSpPr>
                <p:cNvPr id="103" name="Rectangle 1207"/>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04" name="Freeform 1208"/>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95" name="Group 1209"/>
              <p:cNvGrpSpPr>
                <a:grpSpLocks/>
              </p:cNvGrpSpPr>
              <p:nvPr/>
            </p:nvGrpSpPr>
            <p:grpSpPr bwMode="auto">
              <a:xfrm>
                <a:off x="1899" y="1792"/>
                <a:ext cx="906" cy="1850"/>
                <a:chOff x="1910" y="1792"/>
                <a:chExt cx="906" cy="1850"/>
              </a:xfrm>
            </p:grpSpPr>
            <p:sp>
              <p:nvSpPr>
                <p:cNvPr id="100" name="Rectangle 1210"/>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01" name="Freeform 1211"/>
                <p:cNvSpPr>
                  <a:spLocks/>
                </p:cNvSpPr>
                <p:nvPr/>
              </p:nvSpPr>
              <p:spPr bwMode="auto">
                <a:xfrm>
                  <a:off x="1910"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02" name="Freeform 1212"/>
                <p:cNvSpPr>
                  <a:spLocks/>
                </p:cNvSpPr>
                <p:nvPr/>
              </p:nvSpPr>
              <p:spPr bwMode="auto">
                <a:xfrm>
                  <a:off x="2774" y="1792"/>
                  <a:ext cx="42" cy="1849"/>
                </a:xfrm>
                <a:custGeom>
                  <a:avLst/>
                  <a:gdLst>
                    <a:gd name="T0" fmla="*/ 33 w 54"/>
                    <a:gd name="T1" fmla="*/ 0 h 1863"/>
                    <a:gd name="T2" fmla="*/ 1 w 54"/>
                    <a:gd name="T3" fmla="*/ 133 h 1863"/>
                    <a:gd name="T4" fmla="*/ 0 w 54"/>
                    <a:gd name="T5" fmla="*/ 1835 h 1863"/>
                    <a:gd name="T6" fmla="*/ 33 w 54"/>
                    <a:gd name="T7" fmla="*/ 1684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96" name="Group 1213"/>
              <p:cNvGrpSpPr>
                <a:grpSpLocks/>
              </p:cNvGrpSpPr>
              <p:nvPr/>
            </p:nvGrpSpPr>
            <p:grpSpPr bwMode="auto">
              <a:xfrm>
                <a:off x="2912" y="1792"/>
                <a:ext cx="906" cy="1854"/>
                <a:chOff x="2966" y="1792"/>
                <a:chExt cx="906" cy="1854"/>
              </a:xfrm>
            </p:grpSpPr>
            <p:sp>
              <p:nvSpPr>
                <p:cNvPr id="97" name="Rectangle 1214"/>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98" name="Freeform 1215"/>
                <p:cNvSpPr>
                  <a:spLocks/>
                </p:cNvSpPr>
                <p:nvPr/>
              </p:nvSpPr>
              <p:spPr bwMode="auto">
                <a:xfrm flipH="1">
                  <a:off x="2966"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99" name="Freeform 1216"/>
                <p:cNvSpPr>
                  <a:spLocks/>
                </p:cNvSpPr>
                <p:nvPr/>
              </p:nvSpPr>
              <p:spPr bwMode="auto">
                <a:xfrm flipH="1">
                  <a:off x="2966" y="1792"/>
                  <a:ext cx="42" cy="1853"/>
                </a:xfrm>
                <a:custGeom>
                  <a:avLst/>
                  <a:gdLst>
                    <a:gd name="T0" fmla="*/ 33 w 54"/>
                    <a:gd name="T1" fmla="*/ 0 h 1863"/>
                    <a:gd name="T2" fmla="*/ 1 w 54"/>
                    <a:gd name="T3" fmla="*/ 133 h 1863"/>
                    <a:gd name="T4" fmla="*/ 0 w 54"/>
                    <a:gd name="T5" fmla="*/ 1843 h 1863"/>
                    <a:gd name="T6" fmla="*/ 33 w 54"/>
                    <a:gd name="T7" fmla="*/ 1692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sp>
          <p:nvSpPr>
            <p:cNvPr id="91" name="Rectangle 1217"/>
            <p:cNvSpPr>
              <a:spLocks noChangeArrowheads="1"/>
            </p:cNvSpPr>
            <p:nvPr/>
          </p:nvSpPr>
          <p:spPr bwMode="auto">
            <a:xfrm>
              <a:off x="481005" y="5596911"/>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grpSp>
    </p:spTree>
    <p:extLst>
      <p:ext uri="{BB962C8B-B14F-4D97-AF65-F5344CB8AC3E}">
        <p14:creationId xmlns:p14="http://schemas.microsoft.com/office/powerpoint/2010/main" val="128457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up)">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left)">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wipe(left)">
                                      <p:cBhvr>
                                        <p:cTn id="3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1" name="Grupo 92160"/>
          <p:cNvGrpSpPr/>
          <p:nvPr/>
        </p:nvGrpSpPr>
        <p:grpSpPr>
          <a:xfrm>
            <a:off x="4454010" y="1361430"/>
            <a:ext cx="2655177" cy="5089292"/>
            <a:chOff x="4454010" y="1567902"/>
            <a:chExt cx="2655177" cy="5089292"/>
          </a:xfrm>
        </p:grpSpPr>
        <p:sp>
          <p:nvSpPr>
            <p:cNvPr id="43" name="Elipse 42"/>
            <p:cNvSpPr/>
            <p:nvPr/>
          </p:nvSpPr>
          <p:spPr>
            <a:xfrm>
              <a:off x="5259991" y="2762565"/>
              <a:ext cx="147196" cy="1231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ctangle 44"/>
            <p:cNvSpPr>
              <a:spLocks noChangeArrowheads="1"/>
            </p:cNvSpPr>
            <p:nvPr/>
          </p:nvSpPr>
          <p:spPr bwMode="auto">
            <a:xfrm>
              <a:off x="4531039" y="2579524"/>
              <a:ext cx="2474912" cy="3229571"/>
            </a:xfrm>
            <a:prstGeom prst="rect">
              <a:avLst/>
            </a:prstGeom>
            <a:solidFill>
              <a:srgbClr val="FFFFCC"/>
            </a:solidFill>
            <a:ln w="12700">
              <a:solidFill>
                <a:srgbClr val="990033"/>
              </a:solidFill>
              <a:miter lim="800000"/>
              <a:headEnd/>
              <a:tailEnd/>
            </a:ln>
          </p:spPr>
          <p:txBody>
            <a:bodyPr/>
            <a:lstStyle/>
            <a:p>
              <a:endParaRPr lang="pt-BR" altLang="pt-BR"/>
            </a:p>
          </p:txBody>
        </p:sp>
        <p:sp>
          <p:nvSpPr>
            <p:cNvPr id="6" name="Rectangle 45"/>
            <p:cNvSpPr>
              <a:spLocks noChangeArrowheads="1"/>
            </p:cNvSpPr>
            <p:nvPr/>
          </p:nvSpPr>
          <p:spPr bwMode="auto">
            <a:xfrm>
              <a:off x="5275576" y="2687156"/>
              <a:ext cx="1066800" cy="274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800" dirty="0">
                  <a:solidFill>
                    <a:srgbClr val="000000"/>
                  </a:solidFill>
                  <a:latin typeface="Arial" pitchFamily="34" charset="0"/>
                </a:rPr>
                <a:t>Professor</a:t>
              </a:r>
              <a:endParaRPr lang="pt-BR" altLang="pt-BR" sz="1800" dirty="0">
                <a:latin typeface="Arial" pitchFamily="34" charset="0"/>
              </a:endParaRPr>
            </a:p>
          </p:txBody>
        </p:sp>
        <p:sp>
          <p:nvSpPr>
            <p:cNvPr id="7" name="Rectangle 46"/>
            <p:cNvSpPr>
              <a:spLocks noChangeArrowheads="1"/>
            </p:cNvSpPr>
            <p:nvPr/>
          </p:nvSpPr>
          <p:spPr bwMode="auto">
            <a:xfrm>
              <a:off x="4531039" y="3049424"/>
              <a:ext cx="2474912" cy="2759671"/>
            </a:xfrm>
            <a:prstGeom prst="rect">
              <a:avLst/>
            </a:prstGeom>
            <a:solidFill>
              <a:srgbClr val="FFFFCC"/>
            </a:solidFill>
            <a:ln w="12700">
              <a:solidFill>
                <a:srgbClr val="990033"/>
              </a:solidFill>
              <a:miter lim="800000"/>
              <a:headEnd/>
              <a:tailEnd/>
            </a:ln>
          </p:spPr>
          <p:txBody>
            <a:bodyPr/>
            <a:lstStyle/>
            <a:p>
              <a:endParaRPr lang="pt-BR" altLang="pt-BR"/>
            </a:p>
          </p:txBody>
        </p:sp>
        <p:sp>
          <p:nvSpPr>
            <p:cNvPr id="8" name="Rectangle 47"/>
            <p:cNvSpPr>
              <a:spLocks noChangeArrowheads="1"/>
            </p:cNvSpPr>
            <p:nvPr/>
          </p:nvSpPr>
          <p:spPr bwMode="auto">
            <a:xfrm>
              <a:off x="4531039" y="4632163"/>
              <a:ext cx="2474912" cy="1176932"/>
            </a:xfrm>
            <a:prstGeom prst="rect">
              <a:avLst/>
            </a:prstGeom>
            <a:solidFill>
              <a:srgbClr val="FFFFCC"/>
            </a:solidFill>
            <a:ln w="12700">
              <a:solidFill>
                <a:srgbClr val="990033"/>
              </a:solidFill>
              <a:miter lim="800000"/>
              <a:headEnd/>
              <a:tailEnd/>
            </a:ln>
          </p:spPr>
          <p:txBody>
            <a:bodyPr/>
            <a:lstStyle/>
            <a:p>
              <a:endParaRPr lang="pt-BR" altLang="pt-BR"/>
            </a:p>
          </p:txBody>
        </p:sp>
        <p:sp>
          <p:nvSpPr>
            <p:cNvPr id="9" name="Rectangle 48"/>
            <p:cNvSpPr>
              <a:spLocks noChangeArrowheads="1"/>
            </p:cNvSpPr>
            <p:nvPr/>
          </p:nvSpPr>
          <p:spPr bwMode="auto">
            <a:xfrm>
              <a:off x="4580251" y="3084031"/>
              <a:ext cx="1348126"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smtClean="0">
                  <a:solidFill>
                    <a:srgbClr val="000000"/>
                  </a:solidFill>
                  <a:latin typeface="Arial" pitchFamily="34" charset="0"/>
                </a:rPr>
                <a:t>nome : </a:t>
              </a:r>
              <a:r>
                <a:rPr lang="pt-BR" altLang="pt-BR" sz="1600" b="0" dirty="0" err="1" smtClean="0">
                  <a:solidFill>
                    <a:srgbClr val="000000"/>
                  </a:solidFill>
                  <a:latin typeface="Arial" pitchFamily="34" charset="0"/>
                </a:rPr>
                <a:t>String</a:t>
              </a:r>
              <a:endParaRPr lang="pt-BR" altLang="pt-BR" sz="2800" b="0" dirty="0">
                <a:latin typeface="Arial" pitchFamily="34" charset="0"/>
              </a:endParaRPr>
            </a:p>
          </p:txBody>
        </p:sp>
        <p:sp>
          <p:nvSpPr>
            <p:cNvPr id="10" name="Rectangle 49"/>
            <p:cNvSpPr>
              <a:spLocks noChangeArrowheads="1"/>
            </p:cNvSpPr>
            <p:nvPr/>
          </p:nvSpPr>
          <p:spPr bwMode="auto">
            <a:xfrm>
              <a:off x="4580251" y="3330094"/>
              <a:ext cx="367088"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smtClean="0">
                  <a:solidFill>
                    <a:srgbClr val="000000"/>
                  </a:solidFill>
                  <a:latin typeface="Arial" pitchFamily="34" charset="0"/>
                </a:rPr>
                <a:t>drt</a:t>
              </a:r>
              <a:endParaRPr lang="pt-BR" altLang="pt-BR" sz="2800" b="0" dirty="0">
                <a:latin typeface="Arial" pitchFamily="34" charset="0"/>
              </a:endParaRPr>
            </a:p>
          </p:txBody>
        </p:sp>
        <p:sp>
          <p:nvSpPr>
            <p:cNvPr id="11" name="Rectangle 50"/>
            <p:cNvSpPr>
              <a:spLocks noChangeArrowheads="1"/>
            </p:cNvSpPr>
            <p:nvPr/>
          </p:nvSpPr>
          <p:spPr bwMode="auto">
            <a:xfrm>
              <a:off x="4580251" y="3576156"/>
              <a:ext cx="1198563" cy="2460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contratação</a:t>
              </a:r>
              <a:endParaRPr lang="pt-BR" altLang="pt-BR" sz="2800" b="0" dirty="0">
                <a:latin typeface="Arial" pitchFamily="34" charset="0"/>
              </a:endParaRPr>
            </a:p>
          </p:txBody>
        </p:sp>
        <p:sp>
          <p:nvSpPr>
            <p:cNvPr id="12" name="Rectangle 51"/>
            <p:cNvSpPr>
              <a:spLocks noChangeArrowheads="1"/>
            </p:cNvSpPr>
            <p:nvPr/>
          </p:nvSpPr>
          <p:spPr bwMode="auto">
            <a:xfrm>
              <a:off x="4580251" y="3822219"/>
              <a:ext cx="668338" cy="2444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a:solidFill>
                    <a:srgbClr val="000000"/>
                  </a:solidFill>
                  <a:latin typeface="Arial" pitchFamily="34" charset="0"/>
                </a:rPr>
                <a:t>- status</a:t>
              </a:r>
              <a:endParaRPr lang="pt-BR" altLang="pt-BR" sz="2800" b="0">
                <a:latin typeface="Arial" pitchFamily="34" charset="0"/>
              </a:endParaRPr>
            </a:p>
          </p:txBody>
        </p:sp>
        <p:sp>
          <p:nvSpPr>
            <p:cNvPr id="13" name="Rectangle 52"/>
            <p:cNvSpPr>
              <a:spLocks noChangeArrowheads="1"/>
            </p:cNvSpPr>
            <p:nvPr/>
          </p:nvSpPr>
          <p:spPr bwMode="auto">
            <a:xfrm>
              <a:off x="4580251" y="4068281"/>
              <a:ext cx="957263" cy="2444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a:solidFill>
                    <a:srgbClr val="000000"/>
                  </a:solidFill>
                  <a:latin typeface="Arial" pitchFamily="34" charset="0"/>
                </a:rPr>
                <a:t>- disciplina</a:t>
              </a:r>
              <a:endParaRPr lang="pt-BR" altLang="pt-BR" sz="2800" b="0">
                <a:latin typeface="Arial" pitchFamily="34" charset="0"/>
              </a:endParaRPr>
            </a:p>
          </p:txBody>
        </p:sp>
        <p:sp>
          <p:nvSpPr>
            <p:cNvPr id="14" name="Rectangle 53"/>
            <p:cNvSpPr>
              <a:spLocks noChangeArrowheads="1"/>
            </p:cNvSpPr>
            <p:nvPr/>
          </p:nvSpPr>
          <p:spPr bwMode="auto">
            <a:xfrm>
              <a:off x="4580251" y="4314344"/>
              <a:ext cx="1357313" cy="2476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a:solidFill>
                    <a:srgbClr val="000000"/>
                  </a:solidFill>
                  <a:latin typeface="Arial" pitchFamily="34" charset="0"/>
                </a:rPr>
                <a:t>cargaMaxima</a:t>
              </a:r>
              <a:endParaRPr lang="pt-BR" altLang="pt-BR" sz="2800" b="0" dirty="0">
                <a:latin typeface="Arial" pitchFamily="34" charset="0"/>
              </a:endParaRPr>
            </a:p>
          </p:txBody>
        </p:sp>
        <p:sp>
          <p:nvSpPr>
            <p:cNvPr id="23" name="CaixaDeTexto 22"/>
            <p:cNvSpPr txBox="1"/>
            <p:nvPr/>
          </p:nvSpPr>
          <p:spPr>
            <a:xfrm>
              <a:off x="4454010" y="5826197"/>
              <a:ext cx="2655177" cy="830997"/>
            </a:xfrm>
            <a:prstGeom prst="rect">
              <a:avLst/>
            </a:prstGeom>
            <a:noFill/>
            <a:ln w="28575">
              <a:noFill/>
            </a:ln>
          </p:spPr>
          <p:txBody>
            <a:bodyPr wrap="square" rtlCol="0">
              <a:spAutoFit/>
            </a:bodyPr>
            <a:lstStyle/>
            <a:p>
              <a:pPr algn="ctr"/>
              <a:r>
                <a:rPr lang="pt-BR" sz="1600" b="0" dirty="0" smtClean="0"/>
                <a:t>Representação em UML da </a:t>
              </a:r>
              <a:r>
                <a:rPr lang="pt-BR" sz="1600" dirty="0" smtClean="0"/>
                <a:t>classe</a:t>
              </a:r>
              <a:r>
                <a:rPr lang="pt-BR" sz="1600" b="0" dirty="0" smtClean="0"/>
                <a:t> que descreve qualquer objeto professor</a:t>
              </a:r>
              <a:endParaRPr lang="pt-BR" sz="1600" b="0" dirty="0"/>
            </a:p>
          </p:txBody>
        </p:sp>
        <p:sp>
          <p:nvSpPr>
            <p:cNvPr id="25" name="CaixaDeTexto 24"/>
            <p:cNvSpPr txBox="1"/>
            <p:nvPr/>
          </p:nvSpPr>
          <p:spPr>
            <a:xfrm>
              <a:off x="5176182" y="1567902"/>
              <a:ext cx="1181734" cy="707886"/>
            </a:xfrm>
            <a:prstGeom prst="rect">
              <a:avLst/>
            </a:prstGeom>
            <a:noFill/>
            <a:ln w="28575">
              <a:noFill/>
            </a:ln>
          </p:spPr>
          <p:txBody>
            <a:bodyPr wrap="none" rtlCol="0">
              <a:spAutoFit/>
            </a:bodyPr>
            <a:lstStyle/>
            <a:p>
              <a:r>
                <a:rPr lang="pt-BR" sz="2000" dirty="0" smtClean="0"/>
                <a:t>Classe</a:t>
              </a:r>
            </a:p>
            <a:p>
              <a:r>
                <a:rPr lang="pt-BR" sz="2000" dirty="0" smtClean="0"/>
                <a:t>em UML</a:t>
              </a:r>
              <a:endParaRPr lang="pt-BR" sz="1000" dirty="0"/>
            </a:p>
          </p:txBody>
        </p:sp>
        <p:cxnSp>
          <p:nvCxnSpPr>
            <p:cNvPr id="26" name="Conector de seta reta 25"/>
            <p:cNvCxnSpPr>
              <a:stCxn id="25" idx="2"/>
              <a:endCxn id="5" idx="0"/>
            </p:cNvCxnSpPr>
            <p:nvPr/>
          </p:nvCxnSpPr>
          <p:spPr>
            <a:xfrm>
              <a:off x="5767049" y="2275788"/>
              <a:ext cx="1446" cy="303736"/>
            </a:xfrm>
            <a:prstGeom prst="straightConnector1">
              <a:avLst/>
            </a:prstGeom>
            <a:ln w="28575">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Rectangle 54"/>
            <p:cNvSpPr>
              <a:spLocks noChangeArrowheads="1"/>
            </p:cNvSpPr>
            <p:nvPr/>
          </p:nvSpPr>
          <p:spPr bwMode="auto">
            <a:xfrm>
              <a:off x="4570223" y="4699261"/>
              <a:ext cx="1614224" cy="9848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smtClean="0">
                  <a:solidFill>
                    <a:srgbClr val="000000"/>
                  </a:solidFill>
                  <a:latin typeface="Arial" pitchFamily="34" charset="0"/>
                </a:rPr>
                <a:t>setDisciplina</a:t>
              </a:r>
              <a:r>
                <a:rPr lang="pt-BR" altLang="pt-BR" sz="1600" b="0" dirty="0" smtClean="0">
                  <a:solidFill>
                    <a:srgbClr val="000000"/>
                  </a:solidFill>
                  <a:latin typeface="Arial" pitchFamily="34" charset="0"/>
                </a:rPr>
                <a:t>()</a:t>
              </a:r>
            </a:p>
            <a:p>
              <a:pPr>
                <a:spcBef>
                  <a:spcPct val="0"/>
                </a:spcBef>
                <a:buFontTx/>
                <a:buNone/>
              </a:pPr>
              <a:r>
                <a:rPr lang="pt-BR" altLang="pt-BR" sz="1600" b="0" dirty="0" smtClean="0">
                  <a:solidFill>
                    <a:srgbClr val="000000"/>
                  </a:solidFill>
                  <a:latin typeface="Arial" pitchFamily="34" charset="0"/>
                </a:rPr>
                <a:t>+ </a:t>
              </a:r>
              <a:r>
                <a:rPr lang="pt-BR" altLang="pt-BR" sz="1600" b="0" dirty="0" err="1" smtClean="0">
                  <a:solidFill>
                    <a:srgbClr val="000000"/>
                  </a:solidFill>
                  <a:latin typeface="Arial" pitchFamily="34" charset="0"/>
                </a:rPr>
                <a:t>serCargaMax</a:t>
              </a:r>
              <a:r>
                <a:rPr lang="pt-BR" altLang="pt-BR" sz="1600" b="0" dirty="0" smtClean="0">
                  <a:solidFill>
                    <a:srgbClr val="000000"/>
                  </a:solidFill>
                  <a:latin typeface="Arial" pitchFamily="34" charset="0"/>
                </a:rPr>
                <a:t>()</a:t>
              </a:r>
            </a:p>
            <a:p>
              <a:pPr>
                <a:spcBef>
                  <a:spcPct val="0"/>
                </a:spcBef>
                <a:buFontTx/>
                <a:buNone/>
              </a:pPr>
              <a:r>
                <a:rPr lang="pt-BR" altLang="pt-BR" sz="1600" b="0" dirty="0">
                  <a:solidFill>
                    <a:srgbClr val="000000"/>
                  </a:solidFill>
                  <a:latin typeface="Arial" pitchFamily="34" charset="0"/>
                </a:rPr>
                <a:t>+ </a:t>
              </a:r>
              <a:r>
                <a:rPr lang="pt-BR" altLang="pt-BR" sz="1600" b="0" dirty="0" err="1">
                  <a:solidFill>
                    <a:srgbClr val="000000"/>
                  </a:solidFill>
                  <a:latin typeface="Arial" pitchFamily="34" charset="0"/>
                </a:rPr>
                <a:t>tirarFerias</a:t>
              </a:r>
              <a:r>
                <a:rPr lang="pt-BR" altLang="pt-BR" sz="1600" b="0" dirty="0">
                  <a:solidFill>
                    <a:srgbClr val="000000"/>
                  </a:solidFill>
                  <a:latin typeface="Arial" pitchFamily="34" charset="0"/>
                </a:rPr>
                <a:t>()</a:t>
              </a:r>
            </a:p>
            <a:p>
              <a:pPr>
                <a:spcBef>
                  <a:spcPct val="0"/>
                </a:spcBef>
                <a:buFontTx/>
                <a:buNone/>
              </a:pPr>
              <a:r>
                <a:rPr lang="pt-BR" altLang="pt-BR" sz="1600" b="0" dirty="0">
                  <a:solidFill>
                    <a:srgbClr val="000000"/>
                  </a:solidFill>
                  <a:latin typeface="Arial" pitchFamily="34" charset="0"/>
                </a:rPr>
                <a:t>+ </a:t>
              </a:r>
              <a:r>
                <a:rPr lang="pt-BR" altLang="pt-BR" sz="1600" b="0" dirty="0" err="1">
                  <a:solidFill>
                    <a:srgbClr val="000000"/>
                  </a:solidFill>
                  <a:latin typeface="Arial" pitchFamily="34" charset="0"/>
                </a:rPr>
                <a:t>ministrarAulas</a:t>
              </a:r>
              <a:r>
                <a:rPr lang="pt-BR" altLang="pt-BR" sz="1600" b="0" dirty="0" smtClean="0">
                  <a:solidFill>
                    <a:srgbClr val="000000"/>
                  </a:solidFill>
                  <a:latin typeface="Arial" pitchFamily="34" charset="0"/>
                </a:rPr>
                <a:t>()</a:t>
              </a:r>
              <a:endParaRPr lang="pt-BR" altLang="pt-BR" sz="1600" b="0" dirty="0">
                <a:solidFill>
                  <a:srgbClr val="000000"/>
                </a:solidFill>
                <a:latin typeface="Arial" pitchFamily="34" charset="0"/>
              </a:endParaRPr>
            </a:p>
          </p:txBody>
        </p:sp>
      </p:grpSp>
      <p:grpSp>
        <p:nvGrpSpPr>
          <p:cNvPr id="104" name="Grupo 103"/>
          <p:cNvGrpSpPr/>
          <p:nvPr/>
        </p:nvGrpSpPr>
        <p:grpSpPr>
          <a:xfrm>
            <a:off x="201953" y="1340741"/>
            <a:ext cx="3486388" cy="4839929"/>
            <a:chOff x="5501149" y="1798458"/>
            <a:chExt cx="3486388" cy="4839929"/>
          </a:xfrm>
        </p:grpSpPr>
        <p:sp>
          <p:nvSpPr>
            <p:cNvPr id="105" name="CaixaDeTexto 104"/>
            <p:cNvSpPr txBox="1"/>
            <p:nvPr/>
          </p:nvSpPr>
          <p:spPr>
            <a:xfrm>
              <a:off x="5501149" y="6053612"/>
              <a:ext cx="3486388" cy="584775"/>
            </a:xfrm>
            <a:prstGeom prst="rect">
              <a:avLst/>
            </a:prstGeom>
            <a:noFill/>
          </p:spPr>
          <p:txBody>
            <a:bodyPr wrap="square" rtlCol="0">
              <a:spAutoFit/>
            </a:bodyPr>
            <a:lstStyle/>
            <a:p>
              <a:pPr algn="ctr"/>
              <a:r>
                <a:rPr lang="pt-BR" sz="1600" b="0" dirty="0" smtClean="0"/>
                <a:t>Representação em UML do </a:t>
              </a:r>
              <a:r>
                <a:rPr lang="pt-BR" sz="1600" dirty="0" smtClean="0"/>
                <a:t>objeto</a:t>
              </a:r>
              <a:r>
                <a:rPr lang="pt-BR" sz="1600" b="0" dirty="0" smtClean="0"/>
                <a:t> p1, “Cláudio”, da </a:t>
              </a:r>
              <a:r>
                <a:rPr lang="pt-BR" sz="1600" dirty="0" smtClean="0"/>
                <a:t>classe</a:t>
              </a:r>
              <a:r>
                <a:rPr lang="pt-BR" sz="1600" b="0" dirty="0" smtClean="0"/>
                <a:t> Professor.</a:t>
              </a:r>
              <a:endParaRPr lang="pt-BR" sz="1600" b="0" dirty="0"/>
            </a:p>
          </p:txBody>
        </p:sp>
        <p:sp>
          <p:nvSpPr>
            <p:cNvPr id="106" name="CaixaDeTexto 105"/>
            <p:cNvSpPr txBox="1"/>
            <p:nvPr/>
          </p:nvSpPr>
          <p:spPr>
            <a:xfrm>
              <a:off x="6439116" y="1798458"/>
              <a:ext cx="1550425" cy="707886"/>
            </a:xfrm>
            <a:prstGeom prst="rect">
              <a:avLst/>
            </a:prstGeom>
            <a:noFill/>
          </p:spPr>
          <p:txBody>
            <a:bodyPr wrap="none" rtlCol="0">
              <a:spAutoFit/>
            </a:bodyPr>
            <a:lstStyle/>
            <a:p>
              <a:pPr algn="ctr"/>
              <a:r>
                <a:rPr lang="pt-BR" sz="2000" dirty="0" smtClean="0"/>
                <a:t>Um Objeto </a:t>
              </a:r>
            </a:p>
            <a:p>
              <a:pPr algn="ctr"/>
              <a:r>
                <a:rPr lang="pt-BR" sz="2000" dirty="0" smtClean="0"/>
                <a:t>em UML</a:t>
              </a:r>
              <a:endParaRPr lang="pt-BR" sz="1000" dirty="0"/>
            </a:p>
          </p:txBody>
        </p:sp>
        <p:cxnSp>
          <p:nvCxnSpPr>
            <p:cNvPr id="107" name="Conector de seta reta 106"/>
            <p:cNvCxnSpPr>
              <a:stCxn id="106" idx="2"/>
              <a:endCxn id="113" idx="0"/>
            </p:cNvCxnSpPr>
            <p:nvPr/>
          </p:nvCxnSpPr>
          <p:spPr>
            <a:xfrm flipH="1">
              <a:off x="7205640" y="2506344"/>
              <a:ext cx="8690" cy="326344"/>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8" name="Grupo 107"/>
            <p:cNvGrpSpPr/>
            <p:nvPr/>
          </p:nvGrpSpPr>
          <p:grpSpPr>
            <a:xfrm>
              <a:off x="5865049" y="2832688"/>
              <a:ext cx="2681181" cy="3206176"/>
              <a:chOff x="5865049" y="2832688"/>
              <a:chExt cx="2681181" cy="3206176"/>
            </a:xfrm>
          </p:grpSpPr>
          <p:grpSp>
            <p:nvGrpSpPr>
              <p:cNvPr id="109" name="Grupo 108"/>
              <p:cNvGrpSpPr/>
              <p:nvPr/>
            </p:nvGrpSpPr>
            <p:grpSpPr>
              <a:xfrm>
                <a:off x="5865049" y="2832688"/>
                <a:ext cx="2681181" cy="3206176"/>
                <a:chOff x="5865049" y="2832688"/>
                <a:chExt cx="2681181" cy="3206176"/>
              </a:xfrm>
            </p:grpSpPr>
            <p:grpSp>
              <p:nvGrpSpPr>
                <p:cNvPr id="111" name="Grupo 110"/>
                <p:cNvGrpSpPr/>
                <p:nvPr/>
              </p:nvGrpSpPr>
              <p:grpSpPr>
                <a:xfrm>
                  <a:off x="5865049" y="2832688"/>
                  <a:ext cx="2681181" cy="2052637"/>
                  <a:chOff x="5356994" y="1766569"/>
                  <a:chExt cx="2474912" cy="2052637"/>
                </a:xfrm>
              </p:grpSpPr>
              <p:sp>
                <p:nvSpPr>
                  <p:cNvPr id="113" name="Rectangle 44"/>
                  <p:cNvSpPr>
                    <a:spLocks noChangeArrowheads="1"/>
                  </p:cNvSpPr>
                  <p:nvPr/>
                </p:nvSpPr>
                <p:spPr bwMode="auto">
                  <a:xfrm>
                    <a:off x="5356994" y="1766569"/>
                    <a:ext cx="2474912" cy="2052637"/>
                  </a:xfrm>
                  <a:prstGeom prst="rect">
                    <a:avLst/>
                  </a:prstGeom>
                  <a:solidFill>
                    <a:srgbClr val="FFFFCC"/>
                  </a:solidFill>
                  <a:ln w="12700">
                    <a:solidFill>
                      <a:srgbClr val="990033"/>
                    </a:solidFill>
                    <a:miter lim="800000"/>
                    <a:headEnd/>
                    <a:tailEnd/>
                  </a:ln>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14" name="Rectangle 45"/>
                  <p:cNvSpPr>
                    <a:spLocks noChangeArrowheads="1"/>
                  </p:cNvSpPr>
                  <p:nvPr/>
                </p:nvSpPr>
                <p:spPr bwMode="auto">
                  <a:xfrm>
                    <a:off x="5979004" y="1874201"/>
                    <a:ext cx="12575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800" u="sng" dirty="0" smtClean="0">
                        <a:solidFill>
                          <a:srgbClr val="000000"/>
                        </a:solidFill>
                        <a:latin typeface="Arial" pitchFamily="34" charset="0"/>
                      </a:rPr>
                      <a:t>p1: Professor</a:t>
                    </a:r>
                    <a:endParaRPr lang="pt-BR" altLang="pt-BR" sz="1800" u="sng" dirty="0">
                      <a:latin typeface="Arial" pitchFamily="34" charset="0"/>
                    </a:endParaRPr>
                  </a:p>
                </p:txBody>
              </p:sp>
              <p:sp>
                <p:nvSpPr>
                  <p:cNvPr id="115" name="Rectangle 46"/>
                  <p:cNvSpPr>
                    <a:spLocks noChangeArrowheads="1"/>
                  </p:cNvSpPr>
                  <p:nvPr/>
                </p:nvSpPr>
                <p:spPr bwMode="auto">
                  <a:xfrm>
                    <a:off x="5356994" y="2236469"/>
                    <a:ext cx="2474912" cy="15827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16" name="Rectangle 48"/>
                  <p:cNvSpPr>
                    <a:spLocks noChangeArrowheads="1"/>
                  </p:cNvSpPr>
                  <p:nvPr/>
                </p:nvSpPr>
                <p:spPr bwMode="auto">
                  <a:xfrm>
                    <a:off x="5406206" y="2271076"/>
                    <a:ext cx="2040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smtClean="0">
                        <a:solidFill>
                          <a:srgbClr val="000000"/>
                        </a:solidFill>
                        <a:latin typeface="Arial" pitchFamily="34" charset="0"/>
                      </a:rPr>
                      <a:t>nome : </a:t>
                    </a:r>
                    <a:r>
                      <a:rPr lang="pt-BR" altLang="pt-BR" sz="1600" b="0" dirty="0" err="1" smtClean="0">
                        <a:solidFill>
                          <a:srgbClr val="000000"/>
                        </a:solidFill>
                        <a:latin typeface="Arial" pitchFamily="34" charset="0"/>
                      </a:rPr>
                      <a:t>String</a:t>
                    </a:r>
                    <a:r>
                      <a:rPr lang="pt-BR" altLang="pt-BR" sz="1600" b="0" dirty="0" smtClean="0">
                        <a:solidFill>
                          <a:srgbClr val="000000"/>
                        </a:solidFill>
                        <a:latin typeface="Arial" pitchFamily="34" charset="0"/>
                      </a:rPr>
                      <a:t> = “Cláudio”</a:t>
                    </a:r>
                    <a:endParaRPr lang="pt-BR" altLang="pt-BR" sz="2800" b="0" dirty="0">
                      <a:latin typeface="Arial" pitchFamily="34" charset="0"/>
                    </a:endParaRPr>
                  </a:p>
                </p:txBody>
              </p:sp>
              <p:sp>
                <p:nvSpPr>
                  <p:cNvPr id="117" name="Rectangle 49"/>
                  <p:cNvSpPr>
                    <a:spLocks noChangeArrowheads="1"/>
                  </p:cNvSpPr>
                  <p:nvPr/>
                </p:nvSpPr>
                <p:spPr bwMode="auto">
                  <a:xfrm>
                    <a:off x="5406206" y="2517139"/>
                    <a:ext cx="13510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smtClean="0">
                        <a:solidFill>
                          <a:srgbClr val="000000"/>
                        </a:solidFill>
                        <a:latin typeface="Arial" pitchFamily="34" charset="0"/>
                      </a:rPr>
                      <a:t>drt</a:t>
                    </a:r>
                    <a:r>
                      <a:rPr lang="pt-BR" altLang="pt-BR" sz="1600" b="0" dirty="0" smtClean="0">
                        <a:solidFill>
                          <a:srgbClr val="000000"/>
                        </a:solidFill>
                        <a:latin typeface="Arial" pitchFamily="34" charset="0"/>
                      </a:rPr>
                      <a:t>  = “1234567”</a:t>
                    </a:r>
                    <a:endParaRPr lang="pt-BR" altLang="pt-BR" sz="2800" b="0" dirty="0">
                      <a:latin typeface="Arial" pitchFamily="34" charset="0"/>
                    </a:endParaRPr>
                  </a:p>
                </p:txBody>
              </p:sp>
              <p:sp>
                <p:nvSpPr>
                  <p:cNvPr id="118" name="Rectangle 50"/>
                  <p:cNvSpPr>
                    <a:spLocks noChangeArrowheads="1"/>
                  </p:cNvSpPr>
                  <p:nvPr/>
                </p:nvSpPr>
                <p:spPr bwMode="auto">
                  <a:xfrm>
                    <a:off x="5406206" y="2763201"/>
                    <a:ext cx="20801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smtClean="0">
                        <a:solidFill>
                          <a:srgbClr val="000000"/>
                        </a:solidFill>
                        <a:latin typeface="Arial" pitchFamily="34" charset="0"/>
                      </a:rPr>
                      <a:t>contratação = 17/08/1990</a:t>
                    </a:r>
                    <a:endParaRPr lang="pt-BR" altLang="pt-BR" sz="2800" b="0" dirty="0">
                      <a:latin typeface="Arial" pitchFamily="34" charset="0"/>
                    </a:endParaRPr>
                  </a:p>
                </p:txBody>
              </p:sp>
              <p:sp>
                <p:nvSpPr>
                  <p:cNvPr id="119" name="Rectangle 51"/>
                  <p:cNvSpPr>
                    <a:spLocks noChangeArrowheads="1"/>
                  </p:cNvSpPr>
                  <p:nvPr/>
                </p:nvSpPr>
                <p:spPr bwMode="auto">
                  <a:xfrm>
                    <a:off x="5406206" y="3009264"/>
                    <a:ext cx="13635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smtClean="0">
                        <a:solidFill>
                          <a:srgbClr val="000000"/>
                        </a:solidFill>
                        <a:latin typeface="Arial" pitchFamily="34" charset="0"/>
                      </a:rPr>
                      <a:t>status = “Titular”</a:t>
                    </a:r>
                    <a:endParaRPr lang="pt-BR" altLang="pt-BR" sz="2800" b="0" dirty="0">
                      <a:latin typeface="Arial" pitchFamily="34" charset="0"/>
                    </a:endParaRPr>
                  </a:p>
                </p:txBody>
              </p:sp>
              <p:sp>
                <p:nvSpPr>
                  <p:cNvPr id="120" name="Rectangle 52"/>
                  <p:cNvSpPr>
                    <a:spLocks noChangeArrowheads="1"/>
                  </p:cNvSpPr>
                  <p:nvPr/>
                </p:nvSpPr>
                <p:spPr bwMode="auto">
                  <a:xfrm>
                    <a:off x="5406206" y="3255326"/>
                    <a:ext cx="2029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smtClean="0">
                        <a:solidFill>
                          <a:srgbClr val="000000"/>
                        </a:solidFill>
                        <a:latin typeface="Arial" pitchFamily="34" charset="0"/>
                      </a:rPr>
                      <a:t>disciplina = “Matemática”</a:t>
                    </a:r>
                    <a:endParaRPr lang="pt-BR" altLang="pt-BR" sz="2800" b="0" dirty="0">
                      <a:latin typeface="Arial" pitchFamily="34" charset="0"/>
                    </a:endParaRPr>
                  </a:p>
                </p:txBody>
              </p:sp>
              <p:sp>
                <p:nvSpPr>
                  <p:cNvPr id="121" name="Rectangle 53"/>
                  <p:cNvSpPr>
                    <a:spLocks noChangeArrowheads="1"/>
                  </p:cNvSpPr>
                  <p:nvPr/>
                </p:nvSpPr>
                <p:spPr bwMode="auto">
                  <a:xfrm>
                    <a:off x="5406206" y="3501389"/>
                    <a:ext cx="15394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smtClean="0">
                        <a:solidFill>
                          <a:srgbClr val="000000"/>
                        </a:solidFill>
                        <a:latin typeface="Arial" pitchFamily="34" charset="0"/>
                      </a:rPr>
                      <a:t>cargaMaxima</a:t>
                    </a:r>
                    <a:r>
                      <a:rPr lang="pt-BR" altLang="pt-BR" sz="1600" b="0" dirty="0" smtClean="0">
                        <a:solidFill>
                          <a:srgbClr val="000000"/>
                        </a:solidFill>
                        <a:latin typeface="Arial" pitchFamily="34" charset="0"/>
                      </a:rPr>
                      <a:t> = 16</a:t>
                    </a:r>
                    <a:endParaRPr lang="pt-BR" altLang="pt-BR" sz="2800" b="0" dirty="0">
                      <a:latin typeface="Arial" pitchFamily="34" charset="0"/>
                    </a:endParaRPr>
                  </a:p>
                </p:txBody>
              </p:sp>
            </p:grpSp>
            <p:sp>
              <p:nvSpPr>
                <p:cNvPr id="112" name="Rectangle 47"/>
                <p:cNvSpPr>
                  <a:spLocks noChangeArrowheads="1"/>
                </p:cNvSpPr>
                <p:nvPr/>
              </p:nvSpPr>
              <p:spPr bwMode="auto">
                <a:xfrm>
                  <a:off x="5874118" y="4882078"/>
                  <a:ext cx="2672111" cy="1156786"/>
                </a:xfrm>
                <a:prstGeom prst="rect">
                  <a:avLst/>
                </a:prstGeom>
                <a:solidFill>
                  <a:srgbClr val="FFFFCC"/>
                </a:solidFill>
                <a:ln w="12700">
                  <a:solidFill>
                    <a:srgbClr val="990033"/>
                  </a:solidFill>
                  <a:miter lim="800000"/>
                  <a:headEnd/>
                  <a:tailEnd/>
                </a:ln>
              </p:spPr>
              <p:txBody>
                <a:bodyPr/>
                <a:lstStyle/>
                <a:p>
                  <a:endParaRPr lang="pt-BR" altLang="pt-BR"/>
                </a:p>
              </p:txBody>
            </p:sp>
          </p:grpSp>
          <p:sp>
            <p:nvSpPr>
              <p:cNvPr id="110" name="Rectangle 54"/>
              <p:cNvSpPr>
                <a:spLocks noChangeArrowheads="1"/>
              </p:cNvSpPr>
              <p:nvPr/>
            </p:nvSpPr>
            <p:spPr bwMode="auto">
              <a:xfrm>
                <a:off x="5938079" y="4942544"/>
                <a:ext cx="1614224" cy="9848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pt-BR" altLang="pt-BR" sz="1600" b="0" dirty="0">
                    <a:solidFill>
                      <a:srgbClr val="000000"/>
                    </a:solidFill>
                    <a:latin typeface="Arial" pitchFamily="34" charset="0"/>
                  </a:rPr>
                  <a:t>+ </a:t>
                </a:r>
                <a:r>
                  <a:rPr lang="pt-BR" altLang="pt-BR" sz="1600" b="0" dirty="0" err="1" smtClean="0">
                    <a:solidFill>
                      <a:srgbClr val="000000"/>
                    </a:solidFill>
                    <a:latin typeface="Arial" pitchFamily="34" charset="0"/>
                  </a:rPr>
                  <a:t>setDisciplina</a:t>
                </a:r>
                <a:r>
                  <a:rPr lang="pt-BR" altLang="pt-BR" sz="1600" b="0" dirty="0" smtClean="0">
                    <a:solidFill>
                      <a:srgbClr val="000000"/>
                    </a:solidFill>
                    <a:latin typeface="Arial" pitchFamily="34" charset="0"/>
                  </a:rPr>
                  <a:t>()</a:t>
                </a:r>
              </a:p>
              <a:p>
                <a:pPr>
                  <a:spcBef>
                    <a:spcPct val="0"/>
                  </a:spcBef>
                  <a:buFontTx/>
                  <a:buNone/>
                </a:pPr>
                <a:r>
                  <a:rPr lang="pt-BR" altLang="pt-BR" sz="1600" b="0" dirty="0" smtClean="0">
                    <a:solidFill>
                      <a:srgbClr val="000000"/>
                    </a:solidFill>
                    <a:latin typeface="Arial" pitchFamily="34" charset="0"/>
                  </a:rPr>
                  <a:t>+ </a:t>
                </a:r>
                <a:r>
                  <a:rPr lang="pt-BR" altLang="pt-BR" sz="1600" b="0" dirty="0" err="1" smtClean="0">
                    <a:solidFill>
                      <a:srgbClr val="000000"/>
                    </a:solidFill>
                    <a:latin typeface="Arial" pitchFamily="34" charset="0"/>
                  </a:rPr>
                  <a:t>serCargaMax</a:t>
                </a:r>
                <a:r>
                  <a:rPr lang="pt-BR" altLang="pt-BR" sz="1600" b="0" dirty="0" smtClean="0">
                    <a:solidFill>
                      <a:srgbClr val="000000"/>
                    </a:solidFill>
                    <a:latin typeface="Arial" pitchFamily="34" charset="0"/>
                  </a:rPr>
                  <a:t>()</a:t>
                </a:r>
              </a:p>
              <a:p>
                <a:pPr>
                  <a:spcBef>
                    <a:spcPct val="0"/>
                  </a:spcBef>
                  <a:buFontTx/>
                  <a:buNone/>
                </a:pPr>
                <a:r>
                  <a:rPr lang="pt-BR" altLang="pt-BR" sz="1600" b="0" dirty="0">
                    <a:solidFill>
                      <a:srgbClr val="000000"/>
                    </a:solidFill>
                    <a:latin typeface="Arial" pitchFamily="34" charset="0"/>
                  </a:rPr>
                  <a:t>+ </a:t>
                </a:r>
                <a:r>
                  <a:rPr lang="pt-BR" altLang="pt-BR" sz="1600" b="0" dirty="0" err="1">
                    <a:solidFill>
                      <a:srgbClr val="000000"/>
                    </a:solidFill>
                    <a:latin typeface="Arial" pitchFamily="34" charset="0"/>
                  </a:rPr>
                  <a:t>tirarFerias</a:t>
                </a:r>
                <a:r>
                  <a:rPr lang="pt-BR" altLang="pt-BR" sz="1600" b="0" dirty="0">
                    <a:solidFill>
                      <a:srgbClr val="000000"/>
                    </a:solidFill>
                    <a:latin typeface="Arial" pitchFamily="34" charset="0"/>
                  </a:rPr>
                  <a:t>()</a:t>
                </a:r>
              </a:p>
              <a:p>
                <a:pPr>
                  <a:spcBef>
                    <a:spcPct val="0"/>
                  </a:spcBef>
                  <a:buFontTx/>
                  <a:buNone/>
                </a:pPr>
                <a:r>
                  <a:rPr lang="pt-BR" altLang="pt-BR" sz="1600" b="0" dirty="0">
                    <a:solidFill>
                      <a:srgbClr val="000000"/>
                    </a:solidFill>
                    <a:latin typeface="Arial" pitchFamily="34" charset="0"/>
                  </a:rPr>
                  <a:t>+ </a:t>
                </a:r>
                <a:r>
                  <a:rPr lang="pt-BR" altLang="pt-BR" sz="1600" b="0" dirty="0" err="1">
                    <a:solidFill>
                      <a:srgbClr val="000000"/>
                    </a:solidFill>
                    <a:latin typeface="Arial" pitchFamily="34" charset="0"/>
                  </a:rPr>
                  <a:t>ministrarAulas</a:t>
                </a:r>
                <a:r>
                  <a:rPr lang="pt-BR" altLang="pt-BR" sz="1600" b="0" dirty="0" smtClean="0">
                    <a:solidFill>
                      <a:srgbClr val="000000"/>
                    </a:solidFill>
                    <a:latin typeface="Arial" pitchFamily="34" charset="0"/>
                  </a:rPr>
                  <a:t>()</a:t>
                </a:r>
                <a:endParaRPr lang="pt-BR" altLang="pt-BR" sz="1600" b="0" dirty="0">
                  <a:solidFill>
                    <a:srgbClr val="000000"/>
                  </a:solidFill>
                  <a:latin typeface="Arial" pitchFamily="34" charset="0"/>
                </a:endParaRPr>
              </a:p>
            </p:txBody>
          </p:sp>
        </p:grpSp>
      </p:grpSp>
      <p:sp>
        <p:nvSpPr>
          <p:cNvPr id="2" name="Título 1"/>
          <p:cNvSpPr>
            <a:spLocks noGrp="1"/>
          </p:cNvSpPr>
          <p:nvPr>
            <p:ph type="title"/>
          </p:nvPr>
        </p:nvSpPr>
        <p:spPr/>
        <p:txBody>
          <a:bodyPr/>
          <a:lstStyle/>
          <a:p>
            <a:r>
              <a:rPr lang="pt-BR" smtClean="0"/>
              <a:t>Objeto X Classe</a:t>
            </a:r>
            <a:endParaRPr lang="pt-BR" dirty="0"/>
          </a:p>
        </p:txBody>
      </p:sp>
      <p:sp>
        <p:nvSpPr>
          <p:cNvPr id="42" name="Elipse 41"/>
          <p:cNvSpPr/>
          <p:nvPr/>
        </p:nvSpPr>
        <p:spPr>
          <a:xfrm>
            <a:off x="2667357" y="2556134"/>
            <a:ext cx="147196" cy="1231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9" name="Grupo 48"/>
          <p:cNvGrpSpPr/>
          <p:nvPr/>
        </p:nvGrpSpPr>
        <p:grpSpPr>
          <a:xfrm>
            <a:off x="5609717" y="3000511"/>
            <a:ext cx="3028904" cy="1343202"/>
            <a:chOff x="6236339" y="1453049"/>
            <a:chExt cx="2636607" cy="1343202"/>
          </a:xfrm>
        </p:grpSpPr>
        <p:sp>
          <p:nvSpPr>
            <p:cNvPr id="50" name="Elipse 49"/>
            <p:cNvSpPr/>
            <p:nvPr/>
          </p:nvSpPr>
          <p:spPr>
            <a:xfrm>
              <a:off x="6236339" y="1453049"/>
              <a:ext cx="147196" cy="1231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1" name="Conector em curva 50"/>
            <p:cNvCxnSpPr>
              <a:stCxn id="52" idx="1"/>
              <a:endCxn id="50" idx="4"/>
            </p:cNvCxnSpPr>
            <p:nvPr/>
          </p:nvCxnSpPr>
          <p:spPr>
            <a:xfrm rot="10800000">
              <a:off x="6309938" y="1576161"/>
              <a:ext cx="1433239" cy="689177"/>
            </a:xfrm>
            <a:prstGeom prst="curvedConnector2">
              <a:avLst/>
            </a:prstGeom>
            <a:ln w="28575">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2" name="CaixaDeTexto 51"/>
            <p:cNvSpPr txBox="1"/>
            <p:nvPr/>
          </p:nvSpPr>
          <p:spPr>
            <a:xfrm>
              <a:off x="7743177" y="1734422"/>
              <a:ext cx="1129769" cy="10618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defRPr sz="1050">
                  <a:solidFill>
                    <a:schemeClr val="dk1"/>
                  </a:solidFill>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pt-BR" dirty="0"/>
                <a:t>Tipo do </a:t>
              </a:r>
              <a:r>
                <a:rPr lang="pt-BR" dirty="0" smtClean="0"/>
                <a:t>atributo</a:t>
              </a:r>
            </a:p>
            <a:p>
              <a:pPr marL="171450" indent="-171450">
                <a:buFont typeface="Arial" panose="020B0604020202020204" pitchFamily="34" charset="0"/>
                <a:buChar char="•"/>
              </a:pPr>
              <a:r>
                <a:rPr lang="pt-BR" dirty="0" smtClean="0"/>
                <a:t>opcional </a:t>
              </a:r>
              <a:r>
                <a:rPr lang="pt-BR" dirty="0"/>
                <a:t>nos modelos de </a:t>
              </a:r>
              <a:r>
                <a:rPr lang="pt-BR" dirty="0" smtClean="0"/>
                <a:t>análise</a:t>
              </a:r>
            </a:p>
            <a:p>
              <a:pPr marL="171450" indent="-171450">
                <a:buFont typeface="Arial" panose="020B0604020202020204" pitchFamily="34" charset="0"/>
                <a:buChar char="•"/>
              </a:pPr>
              <a:r>
                <a:rPr lang="pt-BR" dirty="0" smtClean="0"/>
                <a:t>inicia com letra maiúscula</a:t>
              </a:r>
            </a:p>
          </p:txBody>
        </p:sp>
      </p:grpSp>
      <p:grpSp>
        <p:nvGrpSpPr>
          <p:cNvPr id="73" name="Grupo 72"/>
          <p:cNvGrpSpPr/>
          <p:nvPr/>
        </p:nvGrpSpPr>
        <p:grpSpPr>
          <a:xfrm>
            <a:off x="7067468" y="4435562"/>
            <a:ext cx="1575096" cy="1167060"/>
            <a:chOff x="7067468" y="4246286"/>
            <a:chExt cx="1575096" cy="1167060"/>
          </a:xfrm>
        </p:grpSpPr>
        <p:sp>
          <p:nvSpPr>
            <p:cNvPr id="58" name="Chave esquerda 57"/>
            <p:cNvSpPr/>
            <p:nvPr/>
          </p:nvSpPr>
          <p:spPr>
            <a:xfrm flipH="1">
              <a:off x="7067468" y="4246286"/>
              <a:ext cx="155448" cy="1167060"/>
            </a:xfrm>
            <a:prstGeom prst="leftBrace">
              <a:avLst>
                <a:gd name="adj1" fmla="val 51470"/>
                <a:gd name="adj2" fmla="val 4769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9" name="CaixaDeTexto 58"/>
            <p:cNvSpPr txBox="1"/>
            <p:nvPr/>
          </p:nvSpPr>
          <p:spPr>
            <a:xfrm>
              <a:off x="7340756" y="4351517"/>
              <a:ext cx="1301808" cy="10618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defRPr sz="1050"/>
              </a:lvl1pPr>
            </a:lstStyle>
            <a:p>
              <a:r>
                <a:rPr lang="pt-BR" dirty="0"/>
                <a:t>Métodos</a:t>
              </a:r>
            </a:p>
            <a:p>
              <a:pPr marL="171450" indent="-171450">
                <a:buFont typeface="Arial" panose="020B0604020202020204" pitchFamily="34" charset="0"/>
                <a:buChar char="•"/>
              </a:pPr>
              <a:r>
                <a:rPr lang="pt-BR" dirty="0"/>
                <a:t>opcionais nos modelos  de análise</a:t>
              </a:r>
            </a:p>
            <a:p>
              <a:pPr marL="171450" indent="-171450">
                <a:buFont typeface="Arial" panose="020B0604020202020204" pitchFamily="34" charset="0"/>
                <a:buChar char="•"/>
              </a:pPr>
              <a:r>
                <a:rPr lang="pt-BR" dirty="0"/>
                <a:t>Inicia com letra minúscula</a:t>
              </a:r>
            </a:p>
          </p:txBody>
        </p:sp>
      </p:grpSp>
      <p:grpSp>
        <p:nvGrpSpPr>
          <p:cNvPr id="72" name="Grupo 71"/>
          <p:cNvGrpSpPr/>
          <p:nvPr/>
        </p:nvGrpSpPr>
        <p:grpSpPr>
          <a:xfrm>
            <a:off x="6068055" y="1743797"/>
            <a:ext cx="2574508" cy="967323"/>
            <a:chOff x="6068055" y="1554521"/>
            <a:chExt cx="2574508" cy="967323"/>
          </a:xfrm>
        </p:grpSpPr>
        <p:sp>
          <p:nvSpPr>
            <p:cNvPr id="64" name="Elipse 63"/>
            <p:cNvSpPr/>
            <p:nvPr/>
          </p:nvSpPr>
          <p:spPr>
            <a:xfrm>
              <a:off x="6068055" y="2341844"/>
              <a:ext cx="169097" cy="180000"/>
            </a:xfrm>
            <a:prstGeom prst="ellipse">
              <a:avLst/>
            </a:prstGeom>
            <a:noFill/>
            <a:ln>
              <a:no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endParaRPr lang="pt-BR" sz="1050">
                <a:solidFill>
                  <a:schemeClr val="dk1"/>
                </a:solidFill>
              </a:endParaRPr>
            </a:p>
          </p:txBody>
        </p:sp>
        <p:cxnSp>
          <p:nvCxnSpPr>
            <p:cNvPr id="65" name="Conector em curva 64"/>
            <p:cNvCxnSpPr>
              <a:stCxn id="66" idx="1"/>
              <a:endCxn id="64" idx="0"/>
            </p:cNvCxnSpPr>
            <p:nvPr/>
          </p:nvCxnSpPr>
          <p:spPr>
            <a:xfrm rot="10800000" flipV="1">
              <a:off x="6152605" y="1923852"/>
              <a:ext cx="1192093" cy="417991"/>
            </a:xfrm>
            <a:prstGeom prst="curvedConnector2">
              <a:avLst/>
            </a:prstGeom>
            <a:ln w="28575">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6" name="CaixaDeTexto 65"/>
            <p:cNvSpPr txBox="1"/>
            <p:nvPr/>
          </p:nvSpPr>
          <p:spPr>
            <a:xfrm>
              <a:off x="7344697" y="1554521"/>
              <a:ext cx="1297866" cy="73866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pt-BR" dirty="0"/>
                <a:t>Nome da classe:</a:t>
              </a:r>
            </a:p>
            <a:p>
              <a:pPr marL="171450" indent="-171450">
                <a:buFont typeface="Arial" panose="020B0604020202020204" pitchFamily="34" charset="0"/>
                <a:buChar char="•"/>
              </a:pPr>
              <a:r>
                <a:rPr lang="pt-BR" dirty="0"/>
                <a:t>substantivo</a:t>
              </a:r>
            </a:p>
            <a:p>
              <a:pPr marL="171450" indent="-171450">
                <a:buFont typeface="Arial" panose="020B0604020202020204" pitchFamily="34" charset="0"/>
                <a:buChar char="•"/>
              </a:pPr>
              <a:r>
                <a:rPr lang="pt-BR" dirty="0"/>
                <a:t>inicia com letra maiúscula</a:t>
              </a:r>
            </a:p>
          </p:txBody>
        </p:sp>
      </p:grpSp>
      <p:cxnSp>
        <p:nvCxnSpPr>
          <p:cNvPr id="77" name="Conector de seta reta 76"/>
          <p:cNvCxnSpPr>
            <a:stCxn id="42" idx="6"/>
            <a:endCxn id="6" idx="1"/>
          </p:cNvCxnSpPr>
          <p:nvPr/>
        </p:nvCxnSpPr>
        <p:spPr>
          <a:xfrm>
            <a:off x="2814553" y="2617690"/>
            <a:ext cx="2461023" cy="313"/>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38" name="Grupo 137"/>
          <p:cNvGrpSpPr>
            <a:grpSpLocks noChangeAspect="1"/>
          </p:cNvGrpSpPr>
          <p:nvPr/>
        </p:nvGrpSpPr>
        <p:grpSpPr>
          <a:xfrm>
            <a:off x="149457" y="6197707"/>
            <a:ext cx="770886" cy="561135"/>
            <a:chOff x="481005" y="5322274"/>
            <a:chExt cx="1581150" cy="1150937"/>
          </a:xfrm>
        </p:grpSpPr>
        <p:grpSp>
          <p:nvGrpSpPr>
            <p:cNvPr id="139" name="Group 1197"/>
            <p:cNvGrpSpPr>
              <a:grpSpLocks/>
            </p:cNvGrpSpPr>
            <p:nvPr/>
          </p:nvGrpSpPr>
          <p:grpSpPr bwMode="auto">
            <a:xfrm>
              <a:off x="552443" y="5322274"/>
              <a:ext cx="1509712" cy="1033462"/>
              <a:chOff x="805" y="840"/>
              <a:chExt cx="4103" cy="2806"/>
            </a:xfrm>
          </p:grpSpPr>
          <p:grpSp>
            <p:nvGrpSpPr>
              <p:cNvPr id="141" name="Group 1198"/>
              <p:cNvGrpSpPr>
                <a:grpSpLocks/>
              </p:cNvGrpSpPr>
              <p:nvPr/>
            </p:nvGrpSpPr>
            <p:grpSpPr bwMode="auto">
              <a:xfrm>
                <a:off x="814" y="1788"/>
                <a:ext cx="978" cy="1858"/>
                <a:chOff x="814" y="1788"/>
                <a:chExt cx="978" cy="1858"/>
              </a:xfrm>
            </p:grpSpPr>
            <p:sp>
              <p:nvSpPr>
                <p:cNvPr id="157" name="Rectangle 1199"/>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58" name="Freeform 1200"/>
                <p:cNvSpPr>
                  <a:spLocks/>
                </p:cNvSpPr>
                <p:nvPr/>
              </p:nvSpPr>
              <p:spPr bwMode="auto">
                <a:xfrm>
                  <a:off x="1678" y="1789"/>
                  <a:ext cx="114" cy="1856"/>
                </a:xfrm>
                <a:custGeom>
                  <a:avLst/>
                  <a:gdLst>
                    <a:gd name="T0" fmla="*/ 241 w 54"/>
                    <a:gd name="T1" fmla="*/ 0 h 1863"/>
                    <a:gd name="T2" fmla="*/ 4 w 54"/>
                    <a:gd name="T3" fmla="*/ 133 h 1863"/>
                    <a:gd name="T4" fmla="*/ 0 w 54"/>
                    <a:gd name="T5" fmla="*/ 1849 h 1863"/>
                    <a:gd name="T6" fmla="*/ 241 w 54"/>
                    <a:gd name="T7" fmla="*/ 1698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59" name="Freeform 1201"/>
                <p:cNvSpPr>
                  <a:spLocks/>
                </p:cNvSpPr>
                <p:nvPr/>
              </p:nvSpPr>
              <p:spPr bwMode="auto">
                <a:xfrm>
                  <a:off x="814" y="1788"/>
                  <a:ext cx="978" cy="132"/>
                </a:xfrm>
                <a:custGeom>
                  <a:avLst/>
                  <a:gdLst>
                    <a:gd name="T0" fmla="*/ 0 w 977"/>
                    <a:gd name="T1" fmla="*/ 131 h 132"/>
                    <a:gd name="T2" fmla="*/ 186 w 977"/>
                    <a:gd name="T3" fmla="*/ 2 h 132"/>
                    <a:gd name="T4" fmla="*/ 979 w 977"/>
                    <a:gd name="T5" fmla="*/ 0 h 132"/>
                    <a:gd name="T6" fmla="*/ 866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142" name="Group 1202"/>
              <p:cNvGrpSpPr>
                <a:grpSpLocks/>
              </p:cNvGrpSpPr>
              <p:nvPr/>
            </p:nvGrpSpPr>
            <p:grpSpPr bwMode="auto">
              <a:xfrm>
                <a:off x="3925" y="1788"/>
                <a:ext cx="979" cy="1858"/>
                <a:chOff x="3925" y="1788"/>
                <a:chExt cx="979" cy="1858"/>
              </a:xfrm>
            </p:grpSpPr>
            <p:sp>
              <p:nvSpPr>
                <p:cNvPr id="154" name="Rectangle 1203"/>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55" name="Freeform 1204"/>
                <p:cNvSpPr>
                  <a:spLocks/>
                </p:cNvSpPr>
                <p:nvPr/>
              </p:nvSpPr>
              <p:spPr bwMode="auto">
                <a:xfrm flipH="1">
                  <a:off x="3925" y="1788"/>
                  <a:ext cx="979" cy="132"/>
                </a:xfrm>
                <a:custGeom>
                  <a:avLst/>
                  <a:gdLst>
                    <a:gd name="T0" fmla="*/ 0 w 977"/>
                    <a:gd name="T1" fmla="*/ 131 h 132"/>
                    <a:gd name="T2" fmla="*/ 186 w 977"/>
                    <a:gd name="T3" fmla="*/ 2 h 132"/>
                    <a:gd name="T4" fmla="*/ 981 w 977"/>
                    <a:gd name="T5" fmla="*/ 0 h 132"/>
                    <a:gd name="T6" fmla="*/ 868 w 977"/>
                    <a:gd name="T7" fmla="*/ 132 h 132"/>
                    <a:gd name="T8" fmla="*/ 0 w 977"/>
                    <a:gd name="T9" fmla="*/ 13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56" name="Freeform 1205"/>
                <p:cNvSpPr>
                  <a:spLocks/>
                </p:cNvSpPr>
                <p:nvPr/>
              </p:nvSpPr>
              <p:spPr bwMode="auto">
                <a:xfrm flipH="1">
                  <a:off x="3926" y="1788"/>
                  <a:ext cx="114" cy="1857"/>
                </a:xfrm>
                <a:custGeom>
                  <a:avLst/>
                  <a:gdLst>
                    <a:gd name="T0" fmla="*/ 241 w 54"/>
                    <a:gd name="T1" fmla="*/ 0 h 1863"/>
                    <a:gd name="T2" fmla="*/ 4 w 54"/>
                    <a:gd name="T3" fmla="*/ 135 h 1863"/>
                    <a:gd name="T4" fmla="*/ 0 w 54"/>
                    <a:gd name="T5" fmla="*/ 1851 h 1863"/>
                    <a:gd name="T6" fmla="*/ 241 w 54"/>
                    <a:gd name="T7" fmla="*/ 1699 h 1863"/>
                    <a:gd name="T8" fmla="*/ 241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143" name="Group 1206"/>
              <p:cNvGrpSpPr>
                <a:grpSpLocks/>
              </p:cNvGrpSpPr>
              <p:nvPr/>
            </p:nvGrpSpPr>
            <p:grpSpPr bwMode="auto">
              <a:xfrm>
                <a:off x="805" y="840"/>
                <a:ext cx="4103" cy="838"/>
                <a:chOff x="805" y="840"/>
                <a:chExt cx="4103" cy="838"/>
              </a:xfrm>
            </p:grpSpPr>
            <p:sp>
              <p:nvSpPr>
                <p:cNvPr id="152" name="Rectangle 1207"/>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53" name="Freeform 1208"/>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144" name="Group 1209"/>
              <p:cNvGrpSpPr>
                <a:grpSpLocks/>
              </p:cNvGrpSpPr>
              <p:nvPr/>
            </p:nvGrpSpPr>
            <p:grpSpPr bwMode="auto">
              <a:xfrm>
                <a:off x="1899" y="1792"/>
                <a:ext cx="906" cy="1850"/>
                <a:chOff x="1910" y="1792"/>
                <a:chExt cx="906" cy="1850"/>
              </a:xfrm>
            </p:grpSpPr>
            <p:sp>
              <p:nvSpPr>
                <p:cNvPr id="149" name="Rectangle 1210"/>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50" name="Freeform 1211"/>
                <p:cNvSpPr>
                  <a:spLocks/>
                </p:cNvSpPr>
                <p:nvPr/>
              </p:nvSpPr>
              <p:spPr bwMode="auto">
                <a:xfrm>
                  <a:off x="1910"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51" name="Freeform 1212"/>
                <p:cNvSpPr>
                  <a:spLocks/>
                </p:cNvSpPr>
                <p:nvPr/>
              </p:nvSpPr>
              <p:spPr bwMode="auto">
                <a:xfrm>
                  <a:off x="2774" y="1792"/>
                  <a:ext cx="42" cy="1849"/>
                </a:xfrm>
                <a:custGeom>
                  <a:avLst/>
                  <a:gdLst>
                    <a:gd name="T0" fmla="*/ 33 w 54"/>
                    <a:gd name="T1" fmla="*/ 0 h 1863"/>
                    <a:gd name="T2" fmla="*/ 1 w 54"/>
                    <a:gd name="T3" fmla="*/ 133 h 1863"/>
                    <a:gd name="T4" fmla="*/ 0 w 54"/>
                    <a:gd name="T5" fmla="*/ 1835 h 1863"/>
                    <a:gd name="T6" fmla="*/ 33 w 54"/>
                    <a:gd name="T7" fmla="*/ 1684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nvGrpSpPr>
              <p:cNvPr id="145" name="Group 1213"/>
              <p:cNvGrpSpPr>
                <a:grpSpLocks/>
              </p:cNvGrpSpPr>
              <p:nvPr/>
            </p:nvGrpSpPr>
            <p:grpSpPr bwMode="auto">
              <a:xfrm>
                <a:off x="2912" y="1792"/>
                <a:ext cx="906" cy="1854"/>
                <a:chOff x="2966" y="1792"/>
                <a:chExt cx="906" cy="1854"/>
              </a:xfrm>
            </p:grpSpPr>
            <p:sp>
              <p:nvSpPr>
                <p:cNvPr id="146" name="Rectangle 1214"/>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sp>
              <p:nvSpPr>
                <p:cNvPr id="147" name="Freeform 1215"/>
                <p:cNvSpPr>
                  <a:spLocks/>
                </p:cNvSpPr>
                <p:nvPr/>
              </p:nvSpPr>
              <p:spPr bwMode="auto">
                <a:xfrm flipH="1">
                  <a:off x="2966" y="1792"/>
                  <a:ext cx="906" cy="128"/>
                </a:xfrm>
                <a:custGeom>
                  <a:avLst/>
                  <a:gdLst>
                    <a:gd name="T0" fmla="*/ 0 w 906"/>
                    <a:gd name="T1" fmla="*/ 120 h 136"/>
                    <a:gd name="T2" fmla="*/ 80 w 906"/>
                    <a:gd name="T3" fmla="*/ 0 h 136"/>
                    <a:gd name="T4" fmla="*/ 906 w 906"/>
                    <a:gd name="T5" fmla="*/ 0 h 136"/>
                    <a:gd name="T6" fmla="*/ 864 w 906"/>
                    <a:gd name="T7" fmla="*/ 120 h 136"/>
                    <a:gd name="T8" fmla="*/ 0 w 906"/>
                    <a:gd name="T9" fmla="*/ 12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sp>
              <p:nvSpPr>
                <p:cNvPr id="148" name="Freeform 1216"/>
                <p:cNvSpPr>
                  <a:spLocks/>
                </p:cNvSpPr>
                <p:nvPr/>
              </p:nvSpPr>
              <p:spPr bwMode="auto">
                <a:xfrm flipH="1">
                  <a:off x="2966" y="1792"/>
                  <a:ext cx="42" cy="1853"/>
                </a:xfrm>
                <a:custGeom>
                  <a:avLst/>
                  <a:gdLst>
                    <a:gd name="T0" fmla="*/ 33 w 54"/>
                    <a:gd name="T1" fmla="*/ 0 h 1863"/>
                    <a:gd name="T2" fmla="*/ 1 w 54"/>
                    <a:gd name="T3" fmla="*/ 133 h 1863"/>
                    <a:gd name="T4" fmla="*/ 0 w 54"/>
                    <a:gd name="T5" fmla="*/ 1843 h 1863"/>
                    <a:gd name="T6" fmla="*/ 33 w 54"/>
                    <a:gd name="T7" fmla="*/ 1692 h 1863"/>
                    <a:gd name="T8" fmla="*/ 33 w 54"/>
                    <a:gd name="T9" fmla="*/ 0 h 18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pt-BR"/>
                </a:p>
              </p:txBody>
            </p:sp>
          </p:grpSp>
        </p:grpSp>
        <p:sp>
          <p:nvSpPr>
            <p:cNvPr id="140" name="Rectangle 1217"/>
            <p:cNvSpPr>
              <a:spLocks noChangeArrowheads="1"/>
            </p:cNvSpPr>
            <p:nvPr/>
          </p:nvSpPr>
          <p:spPr bwMode="auto">
            <a:xfrm>
              <a:off x="481005" y="5596911"/>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pt-BR" altLang="pt-BR" sz="2800">
                <a:latin typeface="Arial" pitchFamily="34" charset="0"/>
              </a:endParaRPr>
            </a:p>
          </p:txBody>
        </p:sp>
      </p:grpSp>
    </p:spTree>
    <p:extLst>
      <p:ext uri="{BB962C8B-B14F-4D97-AF65-F5344CB8AC3E}">
        <p14:creationId xmlns:p14="http://schemas.microsoft.com/office/powerpoint/2010/main" val="25813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61"/>
                                        </p:tgtEl>
                                        <p:attrNameLst>
                                          <p:attrName>style.visibility</p:attrName>
                                        </p:attrNameLst>
                                      </p:cBhvr>
                                      <p:to>
                                        <p:strVal val="visible"/>
                                      </p:to>
                                    </p:set>
                                    <p:animEffect transition="in" filter="wipe(left)">
                                      <p:cBhvr>
                                        <p:cTn id="12" dur="500"/>
                                        <p:tgtEl>
                                          <p:spTgt spid="921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ipe(right)">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right)">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left)">
                                      <p:cBhvr>
                                        <p:cTn id="2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mpactaNov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4000" dirty="0" smtClean="0">
            <a:solidFill>
              <a:schemeClr val="tx2">
                <a:lumMod val="75000"/>
              </a:schemeClr>
            </a:solidFill>
            <a:latin typeface="Verdana" pitchFamily="34" charset="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Office\Templates\RU_SlideStandard_v3.0_.pot</Template>
  <TotalTime>0</TotalTime>
  <Pages>13</Pages>
  <Words>3997</Words>
  <Application>Microsoft Office PowerPoint</Application>
  <PresentationFormat>Apresentação na tela (4:3)</PresentationFormat>
  <Paragraphs>720</Paragraphs>
  <Slides>76</Slides>
  <Notes>57</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76</vt:i4>
      </vt:variant>
    </vt:vector>
  </HeadingPairs>
  <TitlesOfParts>
    <vt:vector size="78" baseType="lpstr">
      <vt:lpstr>ImpactaNovo</vt:lpstr>
      <vt:lpstr>Visio</vt:lpstr>
      <vt:lpstr>Conceitos de Orientação a Objetos</vt:lpstr>
      <vt:lpstr>Objetivos</vt:lpstr>
      <vt:lpstr>Por que modelar?</vt:lpstr>
      <vt:lpstr>Características dos Modelos</vt:lpstr>
      <vt:lpstr>Princípios Básicos  da Orientação a Objetos</vt:lpstr>
      <vt:lpstr>Abstração</vt:lpstr>
      <vt:lpstr>Abstração de Classificação</vt:lpstr>
      <vt:lpstr>Representação  de um Objeto</vt:lpstr>
      <vt:lpstr>Objeto X Classe</vt:lpstr>
      <vt:lpstr>Encapsulamento (Ocultamento de Informações)</vt:lpstr>
      <vt:lpstr>Visibilidade de  Atributos e Métodos</vt:lpstr>
      <vt:lpstr>Colaboração entre Objetos  através da Troca de Mensagens</vt:lpstr>
      <vt:lpstr>Interface</vt:lpstr>
      <vt:lpstr>Modularidade</vt:lpstr>
      <vt:lpstr>Hierarquia</vt:lpstr>
      <vt:lpstr>Associações</vt:lpstr>
      <vt:lpstr>Associação</vt:lpstr>
      <vt:lpstr>Adornos de Associações</vt:lpstr>
      <vt:lpstr>Nome e  Sentido de Leitura</vt:lpstr>
      <vt:lpstr>Multiplicidades</vt:lpstr>
      <vt:lpstr>Multiplicidades</vt:lpstr>
      <vt:lpstr>Navegabilidade</vt:lpstr>
      <vt:lpstr>Papéis</vt:lpstr>
      <vt:lpstr>Papéis</vt:lpstr>
      <vt:lpstr>Papéis</vt:lpstr>
      <vt:lpstr>Papéis</vt:lpstr>
      <vt:lpstr>Classes de Associação</vt:lpstr>
      <vt:lpstr>Classes de Associação</vt:lpstr>
      <vt:lpstr>Classes de Associação vs  Classe Normal</vt:lpstr>
      <vt:lpstr>Agregação e Composição</vt:lpstr>
      <vt:lpstr>Agregação</vt:lpstr>
      <vt:lpstr>Composição</vt:lpstr>
      <vt:lpstr>Composição</vt:lpstr>
      <vt:lpstr>Agregação X Composição</vt:lpstr>
      <vt:lpstr>Agregação X Composição</vt:lpstr>
      <vt:lpstr>Outros Exemplos</vt:lpstr>
      <vt:lpstr>Generalização</vt:lpstr>
      <vt:lpstr>Generalização</vt:lpstr>
      <vt:lpstr>Generalização</vt:lpstr>
      <vt:lpstr>Herança</vt:lpstr>
      <vt:lpstr>Hierarquias de generalização</vt:lpstr>
      <vt:lpstr>Hierarquias de generalização</vt:lpstr>
      <vt:lpstr>Herança múltipla </vt:lpstr>
      <vt:lpstr>Exemplo (Herança múltipla)</vt:lpstr>
      <vt:lpstr>Classes Abstratas</vt:lpstr>
      <vt:lpstr>Apresentação do PowerPoint</vt:lpstr>
      <vt:lpstr>Apresentação do PowerPoint</vt:lpstr>
      <vt:lpstr>Classes Abstratas</vt:lpstr>
      <vt:lpstr>Notação para classes abstratas</vt:lpstr>
      <vt:lpstr>Dicas</vt:lpstr>
      <vt:lpstr>Papel X Subclasse </vt:lpstr>
      <vt:lpstr>Herança de operações  e polimorfismo</vt:lpstr>
      <vt:lpstr>Apresentação do PowerPoint</vt:lpstr>
      <vt:lpstr>Operações polimórficas</vt:lpstr>
      <vt:lpstr>Operações polimórficas</vt:lpstr>
      <vt:lpstr>Operações polimórficas</vt:lpstr>
      <vt:lpstr>Exemplo  (Operações polimórficas)</vt:lpstr>
      <vt:lpstr>Operações abstratas  e polimorfismo </vt:lpstr>
      <vt:lpstr>Operações abstratas  e polimorfismo </vt:lpstr>
      <vt:lpstr>Operações abstratas  e polimorfismo </vt:lpstr>
      <vt:lpstr>Reuso por generalização</vt:lpstr>
      <vt:lpstr>Reuso por generalização</vt:lpstr>
      <vt:lpstr>Reuso por delegação</vt:lpstr>
      <vt:lpstr>Generalização X Delegação</vt:lpstr>
      <vt:lpstr>Generalização X Delegação</vt:lpstr>
      <vt:lpstr>Dependência</vt:lpstr>
      <vt:lpstr>Dependência</vt:lpstr>
      <vt:lpstr>Dependência</vt:lpstr>
      <vt:lpstr>Realização</vt:lpstr>
      <vt:lpstr>Mais sobre Polimorfismo</vt:lpstr>
      <vt:lpstr>O que é uma interface?</vt:lpstr>
      <vt:lpstr>Exemplo:   Interface Fornecida</vt:lpstr>
      <vt:lpstr>Exemplo:  Interface Requerida</vt:lpstr>
      <vt:lpstr>Exemplo:   Conexão de Interfaces</vt:lpstr>
      <vt:lpstr>Notas</vt:lpstr>
      <vt:lpstr>Obrigado!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2014-08-04T04:20:47Z</dcterms:created>
  <dcterms:modified xsi:type="dcterms:W3CDTF">2014-10-08T21:28:55Z</dcterms:modified>
</cp:coreProperties>
</file>