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2"/>
  </p:notesMasterIdLst>
  <p:sldIdLst>
    <p:sldId id="263" r:id="rId2"/>
    <p:sldId id="288" r:id="rId3"/>
    <p:sldId id="289" r:id="rId4"/>
    <p:sldId id="290" r:id="rId5"/>
    <p:sldId id="291" r:id="rId6"/>
    <p:sldId id="31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87" r:id="rId31"/>
  </p:sldIdLst>
  <p:sldSz cx="9144000" cy="6858000" type="screen4x3"/>
  <p:notesSz cx="7315200" cy="96012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773" autoAdjust="0"/>
  </p:normalViewPr>
  <p:slideViewPr>
    <p:cSldViewPr snapToGrid="0" snapToObjects="1">
      <p:cViewPr>
        <p:scale>
          <a:sx n="47" d="100"/>
          <a:sy n="47" d="100"/>
        </p:scale>
        <p:origin x="-1258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169513-8BA1-4EB9-BAC2-CB421FE1A0C1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3B188-638C-43C5-8281-666CFC8D9270}" type="slidenum">
              <a:rPr lang="en-US"/>
              <a:pPr/>
              <a:t>2</a:t>
            </a:fld>
            <a:endParaRPr lang="en-US"/>
          </a:p>
        </p:txBody>
      </p:sp>
      <p:sp>
        <p:nvSpPr>
          <p:cNvPr id="234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23F39-DF01-46B1-8D14-31738C9A6BC7}" type="slidenum">
              <a:rPr lang="en-US"/>
              <a:pPr/>
              <a:t>11</a:t>
            </a:fld>
            <a:endParaRPr lang="en-US"/>
          </a:p>
        </p:txBody>
      </p:sp>
      <p:sp>
        <p:nvSpPr>
          <p:cNvPr id="236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F87CE-8F55-495B-803B-86E1C2201631}" type="slidenum">
              <a:rPr lang="en-US"/>
              <a:pPr/>
              <a:t>12</a:t>
            </a:fld>
            <a:endParaRPr lang="en-US"/>
          </a:p>
        </p:txBody>
      </p:sp>
      <p:sp>
        <p:nvSpPr>
          <p:cNvPr id="236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386A0-8E69-45C8-A903-14D0061AF920}" type="slidenum">
              <a:rPr lang="en-US"/>
              <a:pPr/>
              <a:t>13</a:t>
            </a:fld>
            <a:endParaRPr lang="en-US"/>
          </a:p>
        </p:txBody>
      </p:sp>
      <p:sp>
        <p:nvSpPr>
          <p:cNvPr id="236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CFB6E-0191-44C6-846A-279F7690525F}" type="slidenum">
              <a:rPr lang="en-US"/>
              <a:pPr/>
              <a:t>14</a:t>
            </a:fld>
            <a:endParaRPr lang="en-US"/>
          </a:p>
        </p:txBody>
      </p:sp>
      <p:sp>
        <p:nvSpPr>
          <p:cNvPr id="236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A0608-F041-4EA0-9B95-E0AA33DE815F}" type="slidenum">
              <a:rPr lang="en-US"/>
              <a:pPr/>
              <a:t>15</a:t>
            </a:fld>
            <a:endParaRPr lang="en-US"/>
          </a:p>
        </p:txBody>
      </p:sp>
      <p:sp>
        <p:nvSpPr>
          <p:cNvPr id="236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EC24C-ACC6-4325-852E-128F3B1595F1}" type="slidenum">
              <a:rPr lang="en-US"/>
              <a:pPr/>
              <a:t>16</a:t>
            </a:fld>
            <a:endParaRPr lang="en-US"/>
          </a:p>
        </p:txBody>
      </p:sp>
      <p:sp>
        <p:nvSpPr>
          <p:cNvPr id="237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88130-F393-4B35-97C1-EE00328C050D}" type="slidenum">
              <a:rPr lang="en-US"/>
              <a:pPr/>
              <a:t>17</a:t>
            </a:fld>
            <a:endParaRPr lang="en-US"/>
          </a:p>
        </p:txBody>
      </p:sp>
      <p:sp>
        <p:nvSpPr>
          <p:cNvPr id="237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5F437-B825-4705-BE4E-E83716F0BE85}" type="slidenum">
              <a:rPr lang="en-US"/>
              <a:pPr/>
              <a:t>18</a:t>
            </a:fld>
            <a:endParaRPr lang="en-US"/>
          </a:p>
        </p:txBody>
      </p:sp>
      <p:sp>
        <p:nvSpPr>
          <p:cNvPr id="237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F227E-86FF-413C-8759-A412FB3FE026}" type="slidenum">
              <a:rPr lang="en-US"/>
              <a:pPr/>
              <a:t>19</a:t>
            </a:fld>
            <a:endParaRPr lang="en-US"/>
          </a:p>
        </p:txBody>
      </p:sp>
      <p:sp>
        <p:nvSpPr>
          <p:cNvPr id="237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F991E-8201-4CD1-ADEC-F1C5B43B638B}" type="slidenum">
              <a:rPr lang="en-US"/>
              <a:pPr/>
              <a:t>20</a:t>
            </a:fld>
            <a:endParaRPr lang="en-US"/>
          </a:p>
        </p:txBody>
      </p:sp>
      <p:sp>
        <p:nvSpPr>
          <p:cNvPr id="237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6AFF5-740C-4D93-A11A-CECA6F764AC4}" type="slidenum">
              <a:rPr lang="en-US"/>
              <a:pPr/>
              <a:t>3</a:t>
            </a:fld>
            <a:endParaRPr lang="en-US"/>
          </a:p>
        </p:txBody>
      </p:sp>
      <p:sp>
        <p:nvSpPr>
          <p:cNvPr id="234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F60AA-DE4B-4B51-BF9B-BB63873286D3}" type="slidenum">
              <a:rPr lang="en-US"/>
              <a:pPr/>
              <a:t>21</a:t>
            </a:fld>
            <a:endParaRPr lang="en-US"/>
          </a:p>
        </p:txBody>
      </p:sp>
      <p:sp>
        <p:nvSpPr>
          <p:cNvPr id="238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5170D-3607-4303-BF67-4A7D7BDE41E4}" type="slidenum">
              <a:rPr lang="en-US"/>
              <a:pPr/>
              <a:t>22</a:t>
            </a:fld>
            <a:endParaRPr lang="en-US"/>
          </a:p>
        </p:txBody>
      </p:sp>
      <p:sp>
        <p:nvSpPr>
          <p:cNvPr id="238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2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23A3F-71D5-4AF8-BA96-2EBE6817DFD3}" type="slidenum">
              <a:rPr lang="en-US"/>
              <a:pPr/>
              <a:t>23</a:t>
            </a:fld>
            <a:endParaRPr lang="en-US"/>
          </a:p>
        </p:txBody>
      </p:sp>
      <p:sp>
        <p:nvSpPr>
          <p:cNvPr id="238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4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93E4C-7A13-4F79-8CB6-6BB79A2A4316}" type="slidenum">
              <a:rPr lang="en-US"/>
              <a:pPr/>
              <a:t>24</a:t>
            </a:fld>
            <a:endParaRPr lang="en-US"/>
          </a:p>
        </p:txBody>
      </p:sp>
      <p:sp>
        <p:nvSpPr>
          <p:cNvPr id="238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C417D-A70A-423D-8129-A7355CBC5DEB}" type="slidenum">
              <a:rPr lang="en-US"/>
              <a:pPr/>
              <a:t>25</a:t>
            </a:fld>
            <a:endParaRPr lang="en-US"/>
          </a:p>
        </p:txBody>
      </p:sp>
      <p:sp>
        <p:nvSpPr>
          <p:cNvPr id="238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8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257A3-72E6-4A2E-B9D5-A7D593CBF56B}" type="slidenum">
              <a:rPr lang="en-US"/>
              <a:pPr/>
              <a:t>26</a:t>
            </a:fld>
            <a:endParaRPr lang="en-US"/>
          </a:p>
        </p:txBody>
      </p:sp>
      <p:sp>
        <p:nvSpPr>
          <p:cNvPr id="239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624F2-D537-4AAB-9A06-06BCE2AF395F}" type="slidenum">
              <a:rPr lang="en-US"/>
              <a:pPr/>
              <a:t>27</a:t>
            </a:fld>
            <a:endParaRPr lang="en-US"/>
          </a:p>
        </p:txBody>
      </p:sp>
      <p:sp>
        <p:nvSpPr>
          <p:cNvPr id="239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C9850-0CC5-4D11-925D-243F9B89D495}" type="slidenum">
              <a:rPr lang="en-US"/>
              <a:pPr/>
              <a:t>28</a:t>
            </a:fld>
            <a:endParaRPr lang="en-US"/>
          </a:p>
        </p:txBody>
      </p:sp>
      <p:sp>
        <p:nvSpPr>
          <p:cNvPr id="239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C9850-0CC5-4D11-925D-243F9B89D495}" type="slidenum">
              <a:rPr lang="en-US"/>
              <a:pPr/>
              <a:t>29</a:t>
            </a:fld>
            <a:endParaRPr lang="en-US"/>
          </a:p>
        </p:txBody>
      </p:sp>
      <p:sp>
        <p:nvSpPr>
          <p:cNvPr id="239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04FCA-9B1E-447E-A296-9E6462C0B52A}" type="slidenum">
              <a:rPr lang="en-US"/>
              <a:pPr/>
              <a:t>4</a:t>
            </a:fld>
            <a:endParaRPr lang="en-US"/>
          </a:p>
        </p:txBody>
      </p:sp>
      <p:sp>
        <p:nvSpPr>
          <p:cNvPr id="234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C53ED-57A3-46EC-A1AB-4F1CECC83B22}" type="slidenum">
              <a:rPr lang="en-US"/>
              <a:pPr/>
              <a:t>5</a:t>
            </a:fld>
            <a:endParaRPr lang="en-US"/>
          </a:p>
        </p:txBody>
      </p:sp>
      <p:sp>
        <p:nvSpPr>
          <p:cNvPr id="235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C53ED-57A3-46EC-A1AB-4F1CECC83B22}" type="slidenum">
              <a:rPr lang="en-US"/>
              <a:pPr/>
              <a:t>6</a:t>
            </a:fld>
            <a:endParaRPr lang="en-US"/>
          </a:p>
        </p:txBody>
      </p:sp>
      <p:sp>
        <p:nvSpPr>
          <p:cNvPr id="235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12C85-2E57-4A2A-B372-DA8918F13B3B}" type="slidenum">
              <a:rPr lang="en-US"/>
              <a:pPr/>
              <a:t>7</a:t>
            </a:fld>
            <a:endParaRPr lang="en-US"/>
          </a:p>
        </p:txBody>
      </p:sp>
      <p:sp>
        <p:nvSpPr>
          <p:cNvPr id="235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2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2F0AF-B511-40CF-83FB-B3804F37BEE4}" type="slidenum">
              <a:rPr lang="en-US"/>
              <a:pPr/>
              <a:t>8</a:t>
            </a:fld>
            <a:endParaRPr lang="en-US"/>
          </a:p>
        </p:txBody>
      </p:sp>
      <p:sp>
        <p:nvSpPr>
          <p:cNvPr id="235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D69E8-8467-4BD4-96A1-89C73494F784}" type="slidenum">
              <a:rPr lang="en-US"/>
              <a:pPr/>
              <a:t>9</a:t>
            </a:fld>
            <a:endParaRPr lang="en-US"/>
          </a:p>
        </p:txBody>
      </p:sp>
      <p:sp>
        <p:nvSpPr>
          <p:cNvPr id="235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9EF9A-4EEE-4930-90A2-7A332EC409B6}" type="slidenum">
              <a:rPr lang="en-US"/>
              <a:pPr/>
              <a:t>10</a:t>
            </a:fld>
            <a:endParaRPr lang="en-US"/>
          </a:p>
        </p:txBody>
      </p:sp>
      <p:sp>
        <p:nvSpPr>
          <p:cNvPr id="235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811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36402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70348"/>
            <a:ext cx="8785225" cy="53978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19675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85225" cy="54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</a:t>
            </a:r>
            <a:r>
              <a:rPr lang="pt-BR" dirty="0" smtClean="0"/>
              <a:t>Projeto </a:t>
            </a:r>
            <a:r>
              <a:rPr lang="pt-BR" dirty="0" smtClean="0"/>
              <a:t>Orientado a Objetos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</a:t>
            </a:r>
            <a:r>
              <a:rPr lang="pt-BR" dirty="0" smtClean="0"/>
              <a:t>Máquina de Estados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</a:t>
            </a:r>
          </a:p>
        </p:txBody>
      </p:sp>
      <p:sp>
        <p:nvSpPr>
          <p:cNvPr id="235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</a:rPr>
              <a:t>Um estado de um objeto pode ser caracterizado pelo valor de um ou mais atributos do objeto:</a:t>
            </a:r>
          </a:p>
          <a:p>
            <a:pPr lvl="1">
              <a:lnSpc>
                <a:spcPct val="90000"/>
              </a:lnSpc>
            </a:pPr>
            <a:r>
              <a:rPr lang="pt-BR" sz="2400">
                <a:solidFill>
                  <a:srgbClr val="000000"/>
                </a:solidFill>
              </a:rPr>
              <a:t>Um objeto de DisciplinaOfertada pode estar Aberto(há vaga) ou Fechado(não há mais vaga), nesse caso, o estado é caracterizado pelo número de alunos matriculados;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A situação de uma conta bancária passa para o </a:t>
            </a:r>
            <a:r>
              <a:rPr lang="pt-BR" sz="2400" i="1"/>
              <a:t>vermelho</a:t>
            </a:r>
            <a:r>
              <a:rPr lang="pt-BR" sz="2400"/>
              <a:t> quando o seu saldo fica </a:t>
            </a:r>
            <a:r>
              <a:rPr lang="pt-BR" sz="2400" i="1"/>
              <a:t>negativo</a:t>
            </a:r>
            <a:r>
              <a:rPr lang="pt-BR" sz="2400"/>
              <a:t>.</a:t>
            </a:r>
            <a:endParaRPr lang="pt-BR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</a:rPr>
              <a:t>Um diagrama de estados contém todas as mensagens que um objeto pode enviar e receber, que causam transição no seu estado.</a:t>
            </a:r>
          </a:p>
        </p:txBody>
      </p:sp>
    </p:spTree>
    <p:extLst>
      <p:ext uri="{BB962C8B-B14F-4D97-AF65-F5344CB8AC3E}">
        <p14:creationId xmlns:p14="http://schemas.microsoft.com/office/powerpoint/2010/main" val="2785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Estados inicial e final</a:t>
            </a:r>
            <a:endParaRPr lang="en-US"/>
          </a:p>
        </p:txBody>
      </p:sp>
      <p:sp>
        <p:nvSpPr>
          <p:cNvPr id="235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estado inicial indica o estado de um objeto quando ele é criado. Só pode haver um estado inicial em um </a:t>
            </a:r>
            <a:r>
              <a:rPr lang="pt-BR" dirty="0" smtClean="0"/>
              <a:t>DME.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Essa restrição serve para definir a partir de que ponto um </a:t>
            </a:r>
            <a:r>
              <a:rPr lang="pt-BR" dirty="0" smtClean="0"/>
              <a:t>DME </a:t>
            </a:r>
            <a:r>
              <a:rPr lang="pt-BR" dirty="0"/>
              <a:t>deve começar a ser lido.</a:t>
            </a:r>
          </a:p>
          <a:p>
            <a:pPr>
              <a:lnSpc>
                <a:spcPct val="90000"/>
              </a:lnSpc>
            </a:pPr>
            <a:r>
              <a:rPr lang="pt-BR" dirty="0"/>
              <a:t>O estado final é representado como um círculo “eclipsado” e indica o fim do ciclo de vida de um objeto.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é opcional e pode haver mais de um estado final em um </a:t>
            </a:r>
            <a:r>
              <a:rPr lang="pt-BR" dirty="0" smtClean="0"/>
              <a:t>DME.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791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Estados inicial e final</a:t>
            </a:r>
          </a:p>
        </p:txBody>
      </p:sp>
      <p:pic>
        <p:nvPicPr>
          <p:cNvPr id="2361348" name="Picture 4" descr="modif_Figura_10_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4213" y="3048000"/>
            <a:ext cx="7834312" cy="1398588"/>
          </a:xfrm>
          <a:noFill/>
          <a:ln/>
        </p:spPr>
      </p:pic>
      <p:sp>
        <p:nvSpPr>
          <p:cNvPr id="236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sz="3400"/>
              <a:t>Notação da UML para estados:</a:t>
            </a:r>
          </a:p>
        </p:txBody>
      </p:sp>
    </p:spTree>
    <p:extLst>
      <p:ext uri="{BB962C8B-B14F-4D97-AF65-F5344CB8AC3E}">
        <p14:creationId xmlns:p14="http://schemas.microsoft.com/office/powerpoint/2010/main" val="6636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Transições </a:t>
            </a:r>
            <a:endParaRPr lang="en-US"/>
          </a:p>
        </p:txBody>
      </p:sp>
      <p:sp>
        <p:nvSpPr>
          <p:cNvPr id="2363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estados estão associados a outros pelas transições.</a:t>
            </a:r>
          </a:p>
          <a:p>
            <a:r>
              <a:rPr lang="pt-BR" smtClean="0"/>
              <a:t>Uma transição é mostrada como uma linha conectando estados, com uma seta apontando para um dos estados.</a:t>
            </a:r>
          </a:p>
          <a:p>
            <a:r>
              <a:rPr lang="pt-BR" smtClean="0"/>
              <a:t>Quando uma transição entre estados ocorre, diz-se que a transição foi disparada.</a:t>
            </a:r>
          </a:p>
          <a:p>
            <a:r>
              <a:rPr lang="pt-BR" smtClean="0"/>
              <a:t>Uma transição pode ser rotulada com uma expressão da seguinte forma:</a:t>
            </a:r>
            <a:endParaRPr lang="pt-BR"/>
          </a:p>
        </p:txBody>
      </p:sp>
      <p:sp>
        <p:nvSpPr>
          <p:cNvPr id="2363395" name="Rectangle 3"/>
          <p:cNvSpPr>
            <a:spLocks noChangeArrowheads="1"/>
          </p:cNvSpPr>
          <p:nvPr/>
        </p:nvSpPr>
        <p:spPr bwMode="auto">
          <a:xfrm>
            <a:off x="1259681" y="4708525"/>
            <a:ext cx="6840537" cy="863600"/>
          </a:xfrm>
          <a:prstGeom prst="rect">
            <a:avLst/>
          </a:prstGeom>
          <a:solidFill>
            <a:srgbClr val="CCECFF">
              <a:alpha val="38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800" dirty="0"/>
              <a:t>evento (lista-parâmetros) [guarda] / ação</a:t>
            </a:r>
          </a:p>
        </p:txBody>
      </p:sp>
      <p:sp>
        <p:nvSpPr>
          <p:cNvPr id="2363397" name="Line 5"/>
          <p:cNvSpPr>
            <a:spLocks noChangeShapeType="1"/>
          </p:cNvSpPr>
          <p:nvPr/>
        </p:nvSpPr>
        <p:spPr bwMode="auto">
          <a:xfrm>
            <a:off x="1474786" y="5403850"/>
            <a:ext cx="641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1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Eventos </a:t>
            </a:r>
            <a:endParaRPr lang="en-US"/>
          </a:p>
        </p:txBody>
      </p:sp>
      <p:sp>
        <p:nvSpPr>
          <p:cNvPr id="236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/>
              <a:t>Uma transição possui um evento associado.</a:t>
            </a:r>
          </a:p>
          <a:p>
            <a:pPr>
              <a:lnSpc>
                <a:spcPct val="90000"/>
              </a:lnSpc>
            </a:pPr>
            <a:r>
              <a:rPr lang="pt-BR" sz="2600"/>
              <a:t>Um evento é algo que acontece em algum ponto no tempo e que pode modificar o estado de um objeto:</a:t>
            </a:r>
          </a:p>
          <a:p>
            <a:pPr>
              <a:lnSpc>
                <a:spcPct val="90000"/>
              </a:lnSpc>
            </a:pPr>
            <a:r>
              <a:rPr lang="pt-BR" sz="2600"/>
              <a:t>A ocorrência de um evento provoca a transição entre estados de objetos de alguma classe pertencente ao sistema.</a:t>
            </a:r>
          </a:p>
          <a:p>
            <a:pPr>
              <a:lnSpc>
                <a:spcPct val="90000"/>
              </a:lnSpc>
            </a:pPr>
            <a:r>
              <a:rPr lang="pt-BR" sz="2600"/>
              <a:t>Exemplos de Eventos: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Pedido realizado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Fatura paga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Cheque devolvido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Interruptor acionado</a:t>
            </a:r>
          </a:p>
        </p:txBody>
      </p:sp>
    </p:spTree>
    <p:extLst>
      <p:ext uri="{BB962C8B-B14F-4D97-AF65-F5344CB8AC3E}">
        <p14:creationId xmlns:p14="http://schemas.microsoft.com/office/powerpoint/2010/main" val="211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Eventos</a:t>
            </a:r>
          </a:p>
        </p:txBody>
      </p:sp>
      <p:sp>
        <p:nvSpPr>
          <p:cNvPr id="236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Evento de chamada</a:t>
            </a:r>
          </a:p>
          <a:p>
            <a:pPr lvl="1"/>
            <a:r>
              <a:rPr lang="pt-BR"/>
              <a:t>recebimento de uma mensagem de outro objeto (síncrono)</a:t>
            </a:r>
          </a:p>
          <a:p>
            <a:r>
              <a:rPr lang="pt-BR"/>
              <a:t>Evento de sinal</a:t>
            </a:r>
          </a:p>
          <a:p>
            <a:pPr lvl="1"/>
            <a:r>
              <a:rPr lang="pt-BR"/>
              <a:t>recebimento de um sinal de outro objeto (assíncrono)</a:t>
            </a:r>
          </a:p>
        </p:txBody>
      </p:sp>
    </p:spTree>
    <p:extLst>
      <p:ext uri="{BB962C8B-B14F-4D97-AF65-F5344CB8AC3E}">
        <p14:creationId xmlns:p14="http://schemas.microsoft.com/office/powerpoint/2010/main" val="39129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Eventos</a:t>
            </a:r>
          </a:p>
        </p:txBody>
      </p:sp>
      <p:sp>
        <p:nvSpPr>
          <p:cNvPr id="236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Evento de temporal</a:t>
            </a:r>
          </a:p>
          <a:p>
            <a:pPr lvl="1">
              <a:lnSpc>
                <a:spcPct val="90000"/>
              </a:lnSpc>
            </a:pPr>
            <a:r>
              <a:rPr lang="pt-BR"/>
              <a:t>Corresponde à passagem de um intervalo de tempo predefinido.</a:t>
            </a:r>
          </a:p>
          <a:p>
            <a:pPr lvl="2">
              <a:lnSpc>
                <a:spcPct val="90000"/>
              </a:lnSpc>
            </a:pPr>
            <a:r>
              <a:rPr lang="pt-BR"/>
              <a:t>O objeto pode interpretar a passagem de um certo intervalo de tempo como sendo um evento. </a:t>
            </a:r>
          </a:p>
          <a:p>
            <a:pPr lvl="1">
              <a:lnSpc>
                <a:spcPct val="90000"/>
              </a:lnSpc>
            </a:pPr>
            <a:r>
              <a:rPr lang="pt-BR"/>
              <a:t>É especificado com a cláusula after seguida de um parâmetro que especifica um intervalo de tempo.</a:t>
            </a:r>
          </a:p>
          <a:p>
            <a:pPr lvl="2">
              <a:lnSpc>
                <a:spcPct val="90000"/>
              </a:lnSpc>
            </a:pPr>
            <a:r>
              <a:rPr lang="pt-BR"/>
              <a:t>after(30 segundos): indica que a transição será disparada 30 segundos após o objeto ter entrado no estado atual.</a:t>
            </a:r>
          </a:p>
        </p:txBody>
      </p:sp>
    </p:spTree>
    <p:extLst>
      <p:ext uri="{BB962C8B-B14F-4D97-AF65-F5344CB8AC3E}">
        <p14:creationId xmlns:p14="http://schemas.microsoft.com/office/powerpoint/2010/main" val="20211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Eventos</a:t>
            </a:r>
            <a:endParaRPr lang="pt-BR"/>
          </a:p>
        </p:txBody>
      </p:sp>
      <p:sp>
        <p:nvSpPr>
          <p:cNvPr id="237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 de mudança</a:t>
            </a:r>
          </a:p>
          <a:p>
            <a:pPr lvl="1"/>
            <a:r>
              <a:rPr lang="pt-BR" smtClean="0"/>
              <a:t>Corresponde a uma condição que se torna verdadeira. </a:t>
            </a:r>
          </a:p>
          <a:p>
            <a:pPr lvl="1"/>
            <a:r>
              <a:rPr lang="pt-BR" smtClean="0"/>
              <a:t>É representado por uma expressão de valor lógico (verdadeiro ou falso) e é especificado utilizando-se a cláusula when. </a:t>
            </a:r>
          </a:p>
          <a:p>
            <a:pPr lvl="2"/>
            <a:r>
              <a:rPr lang="pt-BR" smtClean="0"/>
              <a:t>when(saldo &gt; 0): significa que a transição é disparada quando o valor do atributo saldo for positivo.</a:t>
            </a:r>
          </a:p>
          <a:p>
            <a:pPr lvl="1"/>
            <a:r>
              <a:rPr lang="pt-BR" smtClean="0"/>
              <a:t>Eventos temporais também podem ser definidos utilizando-se a cláusula when.</a:t>
            </a:r>
          </a:p>
          <a:p>
            <a:pPr lvl="2"/>
            <a:r>
              <a:rPr lang="pt-BR" smtClean="0"/>
              <a:t>when(data = 13/07/2002)</a:t>
            </a:r>
          </a:p>
          <a:p>
            <a:pPr lvl="2"/>
            <a:r>
              <a:rPr lang="pt-BR" smtClean="0"/>
              <a:t>when(horário = 00:00h)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Condição de guarda </a:t>
            </a:r>
            <a:endParaRPr lang="en-US"/>
          </a:p>
        </p:txBody>
      </p:sp>
      <p:sp>
        <p:nvSpPr>
          <p:cNvPr id="237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É uma expressão de valor lógico que condiciona o disparo de uma transição.</a:t>
            </a:r>
          </a:p>
          <a:p>
            <a:pPr>
              <a:lnSpc>
                <a:spcPct val="90000"/>
              </a:lnSpc>
            </a:pPr>
            <a:r>
              <a:rPr lang="pt-BR" sz="2800"/>
              <a:t>A transição correspondente é disparada se e somente se o evento associado ocorre e a condição de guarda é verdadeira.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Uma transição que não possui condição de guarda é sempre disparada quando o evento ocorre.</a:t>
            </a:r>
          </a:p>
          <a:p>
            <a:pPr>
              <a:lnSpc>
                <a:spcPct val="90000"/>
              </a:lnSpc>
            </a:pPr>
            <a:r>
              <a:rPr lang="pt-BR"/>
              <a:t>A condição de guarda pode ser definida utilizando-se parâmetros passados no evento e também atributos. </a:t>
            </a:r>
          </a:p>
        </p:txBody>
      </p:sp>
    </p:spTree>
    <p:extLst>
      <p:ext uri="{BB962C8B-B14F-4D97-AF65-F5344CB8AC3E}">
        <p14:creationId xmlns:p14="http://schemas.microsoft.com/office/powerpoint/2010/main" val="17507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Ações </a:t>
            </a:r>
            <a:endParaRPr lang="en-US"/>
          </a:p>
        </p:txBody>
      </p:sp>
      <p:sp>
        <p:nvSpPr>
          <p:cNvPr id="237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Ao transitar de um estado para outro, um objeto pode realizar uma ou mais </a:t>
            </a:r>
            <a:r>
              <a:rPr lang="pt-BR" b="1"/>
              <a:t>ações</a:t>
            </a:r>
            <a:r>
              <a:rPr lang="pt-BR"/>
              <a:t>.</a:t>
            </a:r>
          </a:p>
          <a:p>
            <a:pPr>
              <a:lnSpc>
                <a:spcPct val="90000"/>
              </a:lnSpc>
            </a:pPr>
            <a:r>
              <a:rPr lang="pt-BR"/>
              <a:t>Uma ação é uma expressão definida em termo dos atributos, operações da classe ou dos parâmetros do evento também podem ser utilizados.</a:t>
            </a:r>
          </a:p>
          <a:p>
            <a:pPr>
              <a:lnSpc>
                <a:spcPct val="90000"/>
              </a:lnSpc>
            </a:pPr>
            <a:r>
              <a:rPr lang="pt-BR"/>
              <a:t>A ação associada a uma transição é executada se e somente se a transição for disparada.</a:t>
            </a:r>
          </a:p>
        </p:txBody>
      </p:sp>
    </p:spTree>
    <p:extLst>
      <p:ext uri="{BB962C8B-B14F-4D97-AF65-F5344CB8AC3E}">
        <p14:creationId xmlns:p14="http://schemas.microsoft.com/office/powerpoint/2010/main" val="14453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endParaRPr lang="en-US"/>
          </a:p>
        </p:txBody>
      </p:sp>
      <p:sp>
        <p:nvSpPr>
          <p:cNvPr id="234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Objetos do mundo real se encontram em estados particulares a cada momento.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uma jarra está </a:t>
            </a:r>
            <a:r>
              <a:rPr lang="pt-BR" sz="2400" i="1" u="sng"/>
              <a:t>cheia</a:t>
            </a:r>
            <a:r>
              <a:rPr lang="pt-BR" sz="2400"/>
              <a:t> de líquido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uma pessoa está </a:t>
            </a:r>
            <a:r>
              <a:rPr lang="pt-BR" sz="2400" i="1" u="sng"/>
              <a:t>cansada</a:t>
            </a:r>
            <a:r>
              <a:rPr lang="pt-BR" sz="2400"/>
              <a:t>.</a:t>
            </a:r>
          </a:p>
          <a:p>
            <a:pPr>
              <a:lnSpc>
                <a:spcPct val="90000"/>
              </a:lnSpc>
            </a:pPr>
            <a:r>
              <a:rPr lang="pt-BR"/>
              <a:t>Da mesma forma, cada objeto participante de um sistema de software orientado a objetos se encontra em um </a:t>
            </a:r>
            <a:r>
              <a:rPr lang="pt-BR" i="1"/>
              <a:t>estado</a:t>
            </a:r>
            <a:r>
              <a:rPr lang="pt-BR"/>
              <a:t> particular.</a:t>
            </a:r>
          </a:p>
          <a:p>
            <a:pPr>
              <a:lnSpc>
                <a:spcPct val="90000"/>
              </a:lnSpc>
            </a:pPr>
            <a:r>
              <a:rPr lang="pt-BR"/>
              <a:t>Um objeto muda de estado quando acontece algum </a:t>
            </a:r>
            <a:r>
              <a:rPr lang="pt-BR" i="1"/>
              <a:t>evento</a:t>
            </a:r>
            <a:r>
              <a:rPr lang="pt-BR"/>
              <a:t> interno ou externo ao sistema.</a:t>
            </a:r>
          </a:p>
        </p:txBody>
      </p:sp>
    </p:spTree>
    <p:extLst>
      <p:ext uri="{BB962C8B-B14F-4D97-AF65-F5344CB8AC3E}">
        <p14:creationId xmlns:p14="http://schemas.microsoft.com/office/powerpoint/2010/main" val="28143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Ponto de junção </a:t>
            </a:r>
            <a:endParaRPr lang="en-US"/>
          </a:p>
        </p:txBody>
      </p:sp>
      <p:sp>
        <p:nvSpPr>
          <p:cNvPr id="237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Pode ser que o próximo estado de um objeto varie de acordo com uma condição.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Se o valor da condição for verdadeiro, o objeto vai para um estado E1; se o valor for falso, o objeto vai para outro estado E2.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É como se a transição tivesse bifurcações, e cada transição de saída da bifurcação tivesse uma condição de guarda.</a:t>
            </a:r>
          </a:p>
          <a:p>
            <a:pPr>
              <a:lnSpc>
                <a:spcPct val="90000"/>
              </a:lnSpc>
            </a:pPr>
            <a:r>
              <a:rPr lang="pt-BR" dirty="0"/>
              <a:t>Essa situação pode ser representada em um </a:t>
            </a:r>
            <a:r>
              <a:rPr lang="pt-BR" dirty="0" smtClean="0"/>
              <a:t>DME </a:t>
            </a:r>
            <a:r>
              <a:rPr lang="pt-BR" dirty="0"/>
              <a:t>através de um </a:t>
            </a:r>
            <a:r>
              <a:rPr lang="pt-BR" b="1" i="1" dirty="0"/>
              <a:t>ponto de junção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Ponto de junção</a:t>
            </a:r>
          </a:p>
        </p:txBody>
      </p:sp>
      <p:sp>
        <p:nvSpPr>
          <p:cNvPr id="237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Pontos de junção permitem que duas ou mais transições compartilhem uma “trajetória de transições”.</a:t>
            </a:r>
          </a:p>
          <a:p>
            <a:pPr>
              <a:lnSpc>
                <a:spcPct val="90000"/>
              </a:lnSpc>
            </a:pPr>
            <a:r>
              <a:rPr lang="pt-BR"/>
              <a:t>De uma forma geral, pode haver um número ilimitado de transições saindo de um ponto de junção.</a:t>
            </a:r>
          </a:p>
          <a:p>
            <a:pPr>
              <a:lnSpc>
                <a:spcPct val="90000"/>
              </a:lnSpc>
            </a:pPr>
            <a:r>
              <a:rPr lang="pt-BR"/>
              <a:t>Pode haver também uma transição de saída que esteja rotulada com a cláusula </a:t>
            </a:r>
            <a:r>
              <a:rPr lang="pt-BR" b="1"/>
              <a:t>else</a:t>
            </a:r>
            <a:r>
              <a:rPr lang="pt-BR"/>
              <a:t>.</a:t>
            </a:r>
          </a:p>
          <a:p>
            <a:pPr lvl="1">
              <a:lnSpc>
                <a:spcPct val="90000"/>
              </a:lnSpc>
            </a:pPr>
            <a:r>
              <a:rPr lang="pt-BR"/>
              <a:t>Se as outras condições forem falsas, a transição da clausula </a:t>
            </a:r>
            <a:r>
              <a:rPr lang="pt-BR" b="1"/>
              <a:t>else</a:t>
            </a:r>
            <a:r>
              <a:rPr lang="pt-BR"/>
              <a:t> é disparada.</a:t>
            </a:r>
          </a:p>
        </p:txBody>
      </p:sp>
    </p:spTree>
    <p:extLst>
      <p:ext uri="{BB962C8B-B14F-4D97-AF65-F5344CB8AC3E}">
        <p14:creationId xmlns:p14="http://schemas.microsoft.com/office/powerpoint/2010/main" val="2561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Ponto de junção </a:t>
            </a:r>
            <a:endParaRPr lang="en-US"/>
          </a:p>
        </p:txBody>
      </p:sp>
      <p:pic>
        <p:nvPicPr>
          <p:cNvPr id="2381827" name="Picture 3" descr="Figura_10_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39750" y="1866900"/>
            <a:ext cx="8064500" cy="37941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863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300"/>
              <a:t>Cláusulas</a:t>
            </a:r>
          </a:p>
        </p:txBody>
      </p:sp>
      <p:sp>
        <p:nvSpPr>
          <p:cNvPr id="23838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/>
              <a:t>No compartimento adicional de um retângulo de estado podem-se especificar ações a serem executadas. </a:t>
            </a:r>
          </a:p>
          <a:p>
            <a:pPr>
              <a:lnSpc>
                <a:spcPct val="80000"/>
              </a:lnSpc>
            </a:pPr>
            <a:r>
              <a:rPr lang="pt-BR" sz="2800"/>
              <a:t>Sintaxe geral: evento / ação</a:t>
            </a:r>
          </a:p>
          <a:p>
            <a:pPr>
              <a:lnSpc>
                <a:spcPct val="80000"/>
              </a:lnSpc>
            </a:pPr>
            <a:r>
              <a:rPr lang="pt-BR" sz="2800"/>
              <a:t>Há três cláusulas predefinidas: entry,exit,do</a:t>
            </a:r>
          </a:p>
          <a:p>
            <a:pPr>
              <a:lnSpc>
                <a:spcPct val="80000"/>
              </a:lnSpc>
            </a:pPr>
            <a:r>
              <a:rPr lang="pt-BR" sz="2800"/>
              <a:t>Cláusula entry</a:t>
            </a:r>
          </a:p>
          <a:p>
            <a:pPr lvl="1">
              <a:lnSpc>
                <a:spcPct val="80000"/>
              </a:lnSpc>
            </a:pPr>
            <a:r>
              <a:rPr lang="pt-BR" sz="2200"/>
              <a:t>Pode ser usada para especificar uma ação a ser realizada no momento em que o objeto entra em um estado.</a:t>
            </a:r>
          </a:p>
          <a:p>
            <a:pPr lvl="1">
              <a:lnSpc>
                <a:spcPct val="80000"/>
              </a:lnSpc>
            </a:pPr>
            <a:r>
              <a:rPr lang="pt-BR" sz="2200"/>
              <a:t>A ação desta cláusula é sempre executada, independentemente do estado do qual o objeto veio. </a:t>
            </a:r>
          </a:p>
          <a:p>
            <a:pPr lvl="1">
              <a:lnSpc>
                <a:spcPct val="80000"/>
              </a:lnSpc>
            </a:pPr>
            <a:r>
              <a:rPr lang="pt-BR" sz="2200"/>
              <a:t>É como se a ação especificada estivesse associada a todas as transições de entrada no estado.</a:t>
            </a:r>
          </a:p>
        </p:txBody>
      </p:sp>
    </p:spTree>
    <p:extLst>
      <p:ext uri="{BB962C8B-B14F-4D97-AF65-F5344CB8AC3E}">
        <p14:creationId xmlns:p14="http://schemas.microsoft.com/office/powerpoint/2010/main" val="51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300"/>
              <a:t>Cláusulas</a:t>
            </a:r>
          </a:p>
        </p:txBody>
      </p:sp>
      <p:sp>
        <p:nvSpPr>
          <p:cNvPr id="238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Cláusula exit</a:t>
            </a:r>
          </a:p>
          <a:p>
            <a:pPr lvl="1"/>
            <a:r>
              <a:rPr lang="pt-BR" sz="2200"/>
              <a:t>Serve para declarar ações que são executadas sempre que o objeto sai de um estado.</a:t>
            </a:r>
          </a:p>
          <a:p>
            <a:pPr lvl="1"/>
            <a:r>
              <a:rPr lang="pt-BR" sz="2200"/>
              <a:t>É sempre executada, independentemente do estado para o qual o objeto vai.</a:t>
            </a:r>
          </a:p>
          <a:p>
            <a:pPr lvl="1"/>
            <a:r>
              <a:rPr lang="pt-BR" sz="2200"/>
              <a:t>É como se a ação especificada estivesse associada a todas as transições de saída do estado.</a:t>
            </a:r>
          </a:p>
          <a:p>
            <a:r>
              <a:rPr lang="pt-BR" sz="2800"/>
              <a:t>Cláusula do</a:t>
            </a:r>
          </a:p>
          <a:p>
            <a:pPr lvl="1"/>
            <a:r>
              <a:rPr lang="pt-BR" sz="2200"/>
              <a:t>Está cláusula identifica uma atividade realizada durante o tempo em que o objeto se encontra em um estado.</a:t>
            </a:r>
          </a:p>
        </p:txBody>
      </p:sp>
    </p:spTree>
    <p:extLst>
      <p:ext uri="{BB962C8B-B14F-4D97-AF65-F5344CB8AC3E}">
        <p14:creationId xmlns:p14="http://schemas.microsoft.com/office/powerpoint/2010/main" val="3188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(Máquina de Chiclete)</a:t>
            </a:r>
          </a:p>
        </p:txBody>
      </p:sp>
      <p:pic>
        <p:nvPicPr>
          <p:cNvPr id="2387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150" y="2244725"/>
            <a:ext cx="5743575" cy="327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37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(Despertador)</a:t>
            </a:r>
          </a:p>
        </p:txBody>
      </p:sp>
      <p:pic>
        <p:nvPicPr>
          <p:cNvPr id="2392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1924050"/>
            <a:ext cx="7543800" cy="3943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3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(</a:t>
            </a:r>
            <a:r>
              <a:rPr lang="en-US"/>
              <a:t>OfertaDisciplina</a:t>
            </a:r>
            <a:r>
              <a:rPr lang="pt-BR"/>
              <a:t>)</a:t>
            </a:r>
          </a:p>
        </p:txBody>
      </p:sp>
      <p:pic>
        <p:nvPicPr>
          <p:cNvPr id="2394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1912938"/>
            <a:ext cx="7667625" cy="3892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12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máquina de estados </a:t>
            </a:r>
            <a:r>
              <a:rPr lang="pt-BR" dirty="0"/>
              <a:t>(Resumo)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84401"/>
            <a:ext cx="8229600" cy="3809999"/>
          </a:xfrm>
        </p:spPr>
        <p:txBody>
          <a:bodyPr>
            <a:normAutofit/>
          </a:bodyPr>
          <a:lstStyle/>
          <a:p>
            <a:r>
              <a:rPr lang="pt-BR" dirty="0"/>
              <a:t>É empregado para a modelagem dos aspectos dinâmicos do sistema; </a:t>
            </a:r>
          </a:p>
          <a:p>
            <a:r>
              <a:rPr lang="pt-BR" dirty="0"/>
              <a:t>Apresentam as </a:t>
            </a:r>
            <a:r>
              <a:rPr lang="pt-BR" dirty="0" smtClean="0"/>
              <a:t>sequências </a:t>
            </a:r>
            <a:r>
              <a:rPr lang="pt-BR" dirty="0"/>
              <a:t>de estados que um objeto assume em sua existência em resposta aos estímulos recebidos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48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máquina de estados </a:t>
            </a:r>
            <a:r>
              <a:rPr lang="pt-BR" dirty="0"/>
              <a:t>(Resumo)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8987"/>
            <a:ext cx="8229600" cy="3046413"/>
          </a:xfrm>
        </p:spPr>
        <p:txBody>
          <a:bodyPr>
            <a:normAutofit/>
          </a:bodyPr>
          <a:lstStyle/>
          <a:p>
            <a:r>
              <a:rPr lang="pt-BR" dirty="0" smtClean="0"/>
              <a:t>Relacionam </a:t>
            </a:r>
            <a:r>
              <a:rPr lang="pt-BR" dirty="0"/>
              <a:t>os possíveis estados que os objetos de uma classe podem ter e quais os eventos que causam mudanças em seu estado.</a:t>
            </a:r>
          </a:p>
        </p:txBody>
      </p:sp>
    </p:spTree>
    <p:extLst>
      <p:ext uri="{BB962C8B-B14F-4D97-AF65-F5344CB8AC3E}">
        <p14:creationId xmlns:p14="http://schemas.microsoft.com/office/powerpoint/2010/main" val="7727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34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Durante a </a:t>
            </a:r>
            <a:r>
              <a:rPr lang="pt-BR" i="1" u="sng"/>
              <a:t>transição</a:t>
            </a:r>
            <a:r>
              <a:rPr lang="pt-BR"/>
              <a:t> de um estado para outro, um objeto realiza determinadas </a:t>
            </a:r>
            <a:r>
              <a:rPr lang="pt-BR" i="1"/>
              <a:t>ações</a:t>
            </a:r>
            <a:r>
              <a:rPr lang="pt-BR"/>
              <a:t> dentro do sistema.</a:t>
            </a:r>
          </a:p>
          <a:p>
            <a:pPr algn="just"/>
            <a:r>
              <a:rPr lang="pt-BR"/>
              <a:t>Quando um objeto transita de um estado para outro, significa que o sistema no qual ele está inserido também está mudando de estado.</a:t>
            </a:r>
          </a:p>
        </p:txBody>
      </p:sp>
    </p:spTree>
    <p:extLst>
      <p:ext uri="{BB962C8B-B14F-4D97-AF65-F5344CB8AC3E}">
        <p14:creationId xmlns:p14="http://schemas.microsoft.com/office/powerpoint/2010/main" val="2360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otakai@gmail.com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Máquina de Estados</a:t>
            </a:r>
            <a:endParaRPr lang="en-US" dirty="0"/>
          </a:p>
        </p:txBody>
      </p:sp>
      <p:sp>
        <p:nvSpPr>
          <p:cNvPr id="234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Através da análise das </a:t>
            </a:r>
            <a:r>
              <a:rPr lang="pt-BR" i="1" dirty="0"/>
              <a:t>transições</a:t>
            </a:r>
            <a:r>
              <a:rPr lang="pt-BR" dirty="0"/>
              <a:t> entre </a:t>
            </a:r>
            <a:r>
              <a:rPr lang="pt-BR" i="1" dirty="0"/>
              <a:t>estados</a:t>
            </a:r>
            <a:r>
              <a:rPr lang="pt-BR" dirty="0"/>
              <a:t> dos objetos de um sistema de software, podem-se prever todas as possíveis </a:t>
            </a:r>
            <a:r>
              <a:rPr lang="pt-BR" i="1" dirty="0"/>
              <a:t>operações </a:t>
            </a:r>
            <a:r>
              <a:rPr lang="pt-BR" dirty="0"/>
              <a:t>realizadas, em função de </a:t>
            </a:r>
            <a:r>
              <a:rPr lang="pt-BR" i="1" dirty="0"/>
              <a:t>eventos</a:t>
            </a:r>
            <a:r>
              <a:rPr lang="pt-BR" dirty="0"/>
              <a:t> que possam ocorrer.</a:t>
            </a:r>
          </a:p>
          <a:p>
            <a:pPr>
              <a:lnSpc>
                <a:spcPct val="90000"/>
              </a:lnSpc>
            </a:pPr>
            <a:r>
              <a:rPr lang="pt-BR" dirty="0"/>
              <a:t>O diagrama da UML que é utilizado para realizar esta análise é o </a:t>
            </a:r>
            <a:r>
              <a:rPr lang="pt-BR" b="1" i="1" dirty="0"/>
              <a:t>diagrama de </a:t>
            </a:r>
            <a:r>
              <a:rPr lang="pt-BR" b="1" i="1" dirty="0" smtClean="0"/>
              <a:t>máquina de estados (DME)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0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Máquina de Estados</a:t>
            </a:r>
            <a:endParaRPr lang="pt-BR" dirty="0"/>
          </a:p>
        </p:txBody>
      </p:sp>
      <p:sp>
        <p:nvSpPr>
          <p:cNvPr id="234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modelagem de sistemas orientado a objetos, a modelagem dinâmica descreve o comportamento dinâmico dos objetos durante a execução do sistema.</a:t>
            </a:r>
          </a:p>
          <a:p>
            <a:r>
              <a:rPr lang="pt-BR" dirty="0" smtClean="0"/>
              <a:t>Além dos diagramas de interação (sequência e comunicação), o diagrama de estados também pode ser utilizado para obter uma visão dinâmica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Máquina </a:t>
            </a:r>
            <a:r>
              <a:rPr lang="pt-BR" dirty="0"/>
              <a:t>de </a:t>
            </a:r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234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Diferentemente dos diagramas de interação (que descrevem o comportamento de objetos de classes diferentes), um diagrama de </a:t>
            </a:r>
            <a:r>
              <a:rPr lang="pt-BR" dirty="0" smtClean="0"/>
              <a:t>máquina de estados </a:t>
            </a:r>
            <a:r>
              <a:rPr lang="pt-BR" dirty="0"/>
              <a:t>descreve o </a:t>
            </a:r>
            <a:r>
              <a:rPr lang="pt-BR" b="1" dirty="0"/>
              <a:t>comportamento de objetos de uma única classe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</a:t>
            </a:r>
            <a:r>
              <a:rPr lang="pt-BR" dirty="0" smtClean="0"/>
              <a:t>Máquina de Estados</a:t>
            </a:r>
            <a:endParaRPr lang="pt-BR" dirty="0"/>
          </a:p>
        </p:txBody>
      </p:sp>
      <p:sp>
        <p:nvSpPr>
          <p:cNvPr id="235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000000"/>
                </a:solidFill>
              </a:rPr>
              <a:t>O diagrama </a:t>
            </a:r>
            <a:r>
              <a:rPr lang="pt-BR" dirty="0" smtClean="0">
                <a:solidFill>
                  <a:srgbClr val="000000"/>
                </a:solidFill>
              </a:rPr>
              <a:t>exibe:</a:t>
            </a:r>
            <a:endParaRPr lang="pt-BR" dirty="0"/>
          </a:p>
          <a:p>
            <a:pPr lvl="1" algn="just"/>
            <a:r>
              <a:rPr lang="pt-BR" dirty="0"/>
              <a:t>Estados</a:t>
            </a:r>
          </a:p>
          <a:p>
            <a:pPr lvl="1" algn="just"/>
            <a:r>
              <a:rPr lang="pt-BR" dirty="0"/>
              <a:t>Transições</a:t>
            </a:r>
          </a:p>
          <a:p>
            <a:pPr lvl="1" algn="just"/>
            <a:r>
              <a:rPr lang="pt-BR" dirty="0"/>
              <a:t>Evento</a:t>
            </a:r>
          </a:p>
          <a:p>
            <a:pPr lvl="1" algn="just"/>
            <a:r>
              <a:rPr lang="pt-BR" dirty="0"/>
              <a:t>Ação</a:t>
            </a:r>
          </a:p>
          <a:p>
            <a:pPr lvl="1" algn="just"/>
            <a:r>
              <a:rPr lang="pt-BR" dirty="0"/>
              <a:t>Ponto de junção</a:t>
            </a:r>
          </a:p>
        </p:txBody>
      </p:sp>
    </p:spTree>
    <p:extLst>
      <p:ext uri="{BB962C8B-B14F-4D97-AF65-F5344CB8AC3E}">
        <p14:creationId xmlns:p14="http://schemas.microsoft.com/office/powerpoint/2010/main" val="39001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</a:t>
            </a:r>
            <a:endParaRPr lang="en-US"/>
          </a:p>
        </p:txBody>
      </p:sp>
      <p:sp>
        <p:nvSpPr>
          <p:cNvPr id="235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600"/>
              <a:t>Situação na vida de um objeto durante a qual ele satisfaz a alguma condição. Cada estado de um objeto é normalmente determinado pelos </a:t>
            </a:r>
            <a:r>
              <a:rPr lang="pt-BR" sz="2600" b="1" i="1"/>
              <a:t>valores dos atributos</a:t>
            </a:r>
            <a:r>
              <a:rPr lang="pt-BR" sz="2600"/>
              <a:t>.</a:t>
            </a:r>
          </a:p>
          <a:p>
            <a:r>
              <a:rPr lang="pt-BR" sz="2600"/>
              <a:t>Exemplos:</a:t>
            </a:r>
          </a:p>
          <a:p>
            <a:pPr lvl="1"/>
            <a:r>
              <a:rPr lang="pt-BR" sz="2200"/>
              <a:t>Uma lâmpada pode ficar </a:t>
            </a:r>
            <a:r>
              <a:rPr lang="pt-BR" sz="2200" i="1"/>
              <a:t>acesa</a:t>
            </a:r>
            <a:r>
              <a:rPr lang="pt-BR" sz="2200"/>
              <a:t>, </a:t>
            </a:r>
            <a:r>
              <a:rPr lang="pt-BR" sz="2200" i="1"/>
              <a:t>apagada</a:t>
            </a:r>
            <a:r>
              <a:rPr lang="pt-BR" sz="2200"/>
              <a:t> ou </a:t>
            </a:r>
            <a:r>
              <a:rPr lang="pt-BR" sz="2200" i="1"/>
              <a:t>queimada</a:t>
            </a:r>
            <a:r>
              <a:rPr lang="pt-BR" sz="2200"/>
              <a:t> quando o interruptor é acionado;</a:t>
            </a:r>
          </a:p>
          <a:p>
            <a:pPr lvl="1"/>
            <a:r>
              <a:rPr lang="pt-BR" sz="2200"/>
              <a:t>Um tanque está na </a:t>
            </a:r>
            <a:r>
              <a:rPr lang="pt-BR" sz="2200" i="1"/>
              <a:t>reserva</a:t>
            </a:r>
            <a:r>
              <a:rPr lang="pt-BR" sz="2200"/>
              <a:t> quando nível de óleo está abaixo de 10%.</a:t>
            </a:r>
          </a:p>
          <a:p>
            <a:pPr lvl="1"/>
            <a:r>
              <a:rPr lang="pt-BR" sz="2200"/>
              <a:t>Um pedido está </a:t>
            </a:r>
            <a:r>
              <a:rPr lang="pt-BR" sz="2200" i="1"/>
              <a:t>atendido</a:t>
            </a:r>
            <a:r>
              <a:rPr lang="pt-BR" sz="2200"/>
              <a:t> quando todos os seus itens estão disponíveis.</a:t>
            </a:r>
          </a:p>
        </p:txBody>
      </p:sp>
    </p:spTree>
    <p:extLst>
      <p:ext uri="{BB962C8B-B14F-4D97-AF65-F5344CB8AC3E}">
        <p14:creationId xmlns:p14="http://schemas.microsoft.com/office/powerpoint/2010/main" val="42422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</a:t>
            </a:r>
          </a:p>
        </p:txBody>
      </p:sp>
      <p:sp>
        <p:nvSpPr>
          <p:cNvPr id="235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Não é qualquer classe que necessita de um </a:t>
            </a:r>
            <a:r>
              <a:rPr lang="pt-BR" dirty="0" smtClean="0">
                <a:solidFill>
                  <a:srgbClr val="000000"/>
                </a:solidFill>
              </a:rPr>
              <a:t>diagrama de máquina de estados</a:t>
            </a:r>
            <a:r>
              <a:rPr lang="pt-BR" dirty="0">
                <a:solidFill>
                  <a:srgbClr val="000000"/>
                </a:solidFill>
              </a:rPr>
              <a:t>: apenas aquelas cujos objetos apresentam um comportamento dinâmico significativo;</a:t>
            </a:r>
          </a:p>
          <a:p>
            <a:r>
              <a:rPr lang="pt-BR" dirty="0">
                <a:solidFill>
                  <a:srgbClr val="000000"/>
                </a:solidFill>
              </a:rPr>
              <a:t>Exemplos: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Estados de uma passagem aérea: </a:t>
            </a:r>
            <a:r>
              <a:rPr lang="pt-BR" i="1" dirty="0">
                <a:solidFill>
                  <a:srgbClr val="000000"/>
                </a:solidFill>
              </a:rPr>
              <a:t>confirmada, atendida, na lista de espera, cancelada</a:t>
            </a:r>
            <a:r>
              <a:rPr lang="pt-BR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Estados de uma disciplina: </a:t>
            </a:r>
            <a:r>
              <a:rPr lang="pt-BR" i="1" dirty="0">
                <a:solidFill>
                  <a:srgbClr val="000000"/>
                </a:solidFill>
              </a:rPr>
              <a:t>aberta(há vaga), fechada(não há mais vaga), cancelada.</a:t>
            </a:r>
          </a:p>
        </p:txBody>
      </p:sp>
    </p:spTree>
    <p:extLst>
      <p:ext uri="{BB962C8B-B14F-4D97-AF65-F5344CB8AC3E}">
        <p14:creationId xmlns:p14="http://schemas.microsoft.com/office/powerpoint/2010/main" val="25310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1445</Words>
  <Application>Microsoft Office PowerPoint</Application>
  <PresentationFormat>Apresentação na tela (4:3)</PresentationFormat>
  <Paragraphs>156</Paragraphs>
  <Slides>30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ImpactaNovo</vt:lpstr>
      <vt:lpstr>Análise e Projeto Orientado a Objetos</vt:lpstr>
      <vt:lpstr>Introdução</vt:lpstr>
      <vt:lpstr>Introdução</vt:lpstr>
      <vt:lpstr>Diagrama de Máquina de Estados</vt:lpstr>
      <vt:lpstr>Diagrama de Máquina de Estados</vt:lpstr>
      <vt:lpstr>Diagrama de Máquina de Estados</vt:lpstr>
      <vt:lpstr>Diagrama de Máquina de Estados</vt:lpstr>
      <vt:lpstr>Estado</vt:lpstr>
      <vt:lpstr>Estado</vt:lpstr>
      <vt:lpstr>Estado</vt:lpstr>
      <vt:lpstr>Estados inicial e final</vt:lpstr>
      <vt:lpstr>Estados inicial e final</vt:lpstr>
      <vt:lpstr>Transições </vt:lpstr>
      <vt:lpstr>Eventos </vt:lpstr>
      <vt:lpstr>Tipos de Eventos</vt:lpstr>
      <vt:lpstr>Tipos de Eventos</vt:lpstr>
      <vt:lpstr>Tipos de Eventos</vt:lpstr>
      <vt:lpstr>Condição de guarda </vt:lpstr>
      <vt:lpstr>Ações </vt:lpstr>
      <vt:lpstr>Ponto de junção </vt:lpstr>
      <vt:lpstr>Ponto de junção</vt:lpstr>
      <vt:lpstr>Exemplo de Ponto de junção </vt:lpstr>
      <vt:lpstr>Cláusulas</vt:lpstr>
      <vt:lpstr>Cláusulas</vt:lpstr>
      <vt:lpstr>Exemplo (Máquina de Chiclete)</vt:lpstr>
      <vt:lpstr>Exemplo (Despertador)</vt:lpstr>
      <vt:lpstr>Exemplo (OfertaDisciplina)</vt:lpstr>
      <vt:lpstr>diagrama de máquina de estados (Resumo)</vt:lpstr>
      <vt:lpstr>diagrama de máquina de estados (Resumo)</vt:lpstr>
      <vt:lpstr>Obrigado!</vt:lpstr>
    </vt:vector>
  </TitlesOfParts>
  <Company>Universidade Presbiteriana Mackenzie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Osvaldo Takai</cp:lastModifiedBy>
  <cp:revision>66</cp:revision>
  <dcterms:created xsi:type="dcterms:W3CDTF">2009-11-10T10:17:41Z</dcterms:created>
  <dcterms:modified xsi:type="dcterms:W3CDTF">2014-10-08T21:41:33Z</dcterms:modified>
</cp:coreProperties>
</file>