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5"/>
  </p:notesMasterIdLst>
  <p:sldIdLst>
    <p:sldId id="256" r:id="rId2"/>
    <p:sldId id="396" r:id="rId3"/>
    <p:sldId id="407" r:id="rId4"/>
    <p:sldId id="461" r:id="rId5"/>
    <p:sldId id="413" r:id="rId6"/>
    <p:sldId id="414" r:id="rId7"/>
    <p:sldId id="417" r:id="rId8"/>
    <p:sldId id="420" r:id="rId9"/>
    <p:sldId id="425" r:id="rId10"/>
    <p:sldId id="427" r:id="rId11"/>
    <p:sldId id="446" r:id="rId12"/>
    <p:sldId id="447" r:id="rId13"/>
    <p:sldId id="395" r:id="rId14"/>
    <p:sldId id="464" r:id="rId15"/>
    <p:sldId id="466" r:id="rId16"/>
    <p:sldId id="467" r:id="rId17"/>
    <p:sldId id="468" r:id="rId18"/>
    <p:sldId id="509" r:id="rId19"/>
    <p:sldId id="469" r:id="rId20"/>
    <p:sldId id="507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8" r:id="rId39"/>
    <p:sldId id="489" r:id="rId40"/>
    <p:sldId id="508" r:id="rId41"/>
    <p:sldId id="490" r:id="rId42"/>
    <p:sldId id="493" r:id="rId43"/>
    <p:sldId id="494" r:id="rId44"/>
    <p:sldId id="495" r:id="rId45"/>
    <p:sldId id="496" r:id="rId46"/>
    <p:sldId id="497" r:id="rId47"/>
    <p:sldId id="498" r:id="rId48"/>
    <p:sldId id="502" r:id="rId49"/>
    <p:sldId id="503" r:id="rId50"/>
    <p:sldId id="504" r:id="rId51"/>
    <p:sldId id="505" r:id="rId52"/>
    <p:sldId id="506" r:id="rId53"/>
    <p:sldId id="463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D0C6E-9911-4E21-9B9C-9E3EA47AFB44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84ECF021-EA08-4152-98C5-C1DBCC8C274F}">
      <dgm:prSet phldrT="[Texto]" custT="1"/>
      <dgm:spPr/>
      <dgm:t>
        <a:bodyPr/>
        <a:lstStyle/>
        <a:p>
          <a:r>
            <a:rPr lang="pt-BR" sz="2800" dirty="0" smtClean="0"/>
            <a:t>O que?</a:t>
          </a:r>
          <a:endParaRPr lang="pt-BR" sz="2800" dirty="0"/>
        </a:p>
      </dgm:t>
    </dgm:pt>
    <dgm:pt modelId="{C69E4B9E-1C72-4110-8313-13813E0AB20A}" type="parTrans" cxnId="{DD9486B7-2970-4805-83F5-355EF26E579C}">
      <dgm:prSet/>
      <dgm:spPr/>
      <dgm:t>
        <a:bodyPr/>
        <a:lstStyle/>
        <a:p>
          <a:endParaRPr lang="pt-BR" sz="3200"/>
        </a:p>
      </dgm:t>
    </dgm:pt>
    <dgm:pt modelId="{91EE1E52-3187-41C6-B5A8-5ED9FD3A7E2E}" type="sibTrans" cxnId="{DD9486B7-2970-4805-83F5-355EF26E579C}">
      <dgm:prSet/>
      <dgm:spPr/>
      <dgm:t>
        <a:bodyPr/>
        <a:lstStyle/>
        <a:p>
          <a:endParaRPr lang="pt-BR" sz="3200"/>
        </a:p>
      </dgm:t>
    </dgm:pt>
    <dgm:pt modelId="{2DAC7014-2B62-48C2-9073-F0483527D9BB}">
      <dgm:prSet phldrT="[Texto]" custT="1"/>
      <dgm:spPr/>
      <dgm:t>
        <a:bodyPr vert="vert"/>
        <a:lstStyle/>
        <a:p>
          <a:r>
            <a:rPr lang="pt-BR" sz="2800" dirty="0" smtClean="0"/>
            <a:t>Como?</a:t>
          </a:r>
          <a:endParaRPr lang="pt-BR" sz="2800" dirty="0"/>
        </a:p>
      </dgm:t>
    </dgm:pt>
    <dgm:pt modelId="{9031CF9B-4F02-4DCA-A5FC-66B967838D76}" type="parTrans" cxnId="{75BF2915-D3BD-4235-AFB1-45730A073025}">
      <dgm:prSet/>
      <dgm:spPr/>
      <dgm:t>
        <a:bodyPr/>
        <a:lstStyle/>
        <a:p>
          <a:endParaRPr lang="pt-BR" sz="3200"/>
        </a:p>
      </dgm:t>
    </dgm:pt>
    <dgm:pt modelId="{BAC7FE2F-D648-4E95-814A-FBB42C9F27A8}" type="sibTrans" cxnId="{75BF2915-D3BD-4235-AFB1-45730A073025}">
      <dgm:prSet/>
      <dgm:spPr/>
      <dgm:t>
        <a:bodyPr/>
        <a:lstStyle/>
        <a:p>
          <a:endParaRPr lang="pt-BR" sz="3200"/>
        </a:p>
      </dgm:t>
    </dgm:pt>
    <dgm:pt modelId="{07011015-0E5D-4D59-9EAC-6B0C3059A2DB}">
      <dgm:prSet phldrT="[Texto]" custT="1"/>
      <dgm:spPr/>
      <dgm:t>
        <a:bodyPr vert="vert270"/>
        <a:lstStyle/>
        <a:p>
          <a:r>
            <a:rPr lang="pt-BR" sz="2800" dirty="0" smtClean="0"/>
            <a:t>Quando?</a:t>
          </a:r>
          <a:endParaRPr lang="pt-BR" sz="2800" dirty="0"/>
        </a:p>
      </dgm:t>
    </dgm:pt>
    <dgm:pt modelId="{EC2C5820-7EAC-4423-A0B7-02E5B3FDCBB1}" type="parTrans" cxnId="{0BF45575-BD15-4E5F-8EF9-DAC55C922F43}">
      <dgm:prSet/>
      <dgm:spPr/>
      <dgm:t>
        <a:bodyPr/>
        <a:lstStyle/>
        <a:p>
          <a:endParaRPr lang="pt-BR" sz="3200"/>
        </a:p>
      </dgm:t>
    </dgm:pt>
    <dgm:pt modelId="{DDD4610C-698F-42DB-B45A-05DE5366915B}" type="sibTrans" cxnId="{0BF45575-BD15-4E5F-8EF9-DAC55C922F43}">
      <dgm:prSet/>
      <dgm:spPr/>
      <dgm:t>
        <a:bodyPr/>
        <a:lstStyle/>
        <a:p>
          <a:endParaRPr lang="pt-BR" sz="3200"/>
        </a:p>
      </dgm:t>
    </dgm:pt>
    <dgm:pt modelId="{3BB035CA-E4E9-4237-B47F-7B227378E6E0}">
      <dgm:prSet custT="1"/>
      <dgm:spPr/>
      <dgm:t>
        <a:bodyPr/>
        <a:lstStyle/>
        <a:p>
          <a:r>
            <a:rPr lang="pt-BR" sz="2800" dirty="0" smtClean="0"/>
            <a:t>Onde?</a:t>
          </a:r>
          <a:endParaRPr lang="pt-BR" sz="2800" dirty="0"/>
        </a:p>
      </dgm:t>
    </dgm:pt>
    <dgm:pt modelId="{D9CA3035-7F1E-4356-96F9-B12D0CD5D18E}" type="parTrans" cxnId="{0CEDD884-9492-47B8-9E40-ECC4FBF75F67}">
      <dgm:prSet/>
      <dgm:spPr/>
      <dgm:t>
        <a:bodyPr/>
        <a:lstStyle/>
        <a:p>
          <a:endParaRPr lang="pt-BR" sz="3200"/>
        </a:p>
      </dgm:t>
    </dgm:pt>
    <dgm:pt modelId="{C210266A-6F38-48F9-AFA9-0A4B5D1D264E}" type="sibTrans" cxnId="{0CEDD884-9492-47B8-9E40-ECC4FBF75F67}">
      <dgm:prSet/>
      <dgm:spPr/>
      <dgm:t>
        <a:bodyPr/>
        <a:lstStyle/>
        <a:p>
          <a:endParaRPr lang="pt-BR" sz="3200"/>
        </a:p>
      </dgm:t>
    </dgm:pt>
    <dgm:pt modelId="{B58F0ACF-13C5-427A-8204-8A13AA681C7B}" type="pres">
      <dgm:prSet presAssocID="{BA5D0C6E-9911-4E21-9B9C-9E3EA47AFB44}" presName="compositeShape" presStyleCnt="0">
        <dgm:presLayoutVars>
          <dgm:chMax val="7"/>
          <dgm:dir/>
          <dgm:resizeHandles val="exact"/>
        </dgm:presLayoutVars>
      </dgm:prSet>
      <dgm:spPr/>
    </dgm:pt>
    <dgm:pt modelId="{0FDBA200-8DD3-473C-A0B1-6B6386121980}" type="pres">
      <dgm:prSet presAssocID="{84ECF021-EA08-4152-98C5-C1DBCC8C274F}" presName="circ1" presStyleLbl="vennNode1" presStyleIdx="0" presStyleCnt="4"/>
      <dgm:spPr/>
      <dgm:t>
        <a:bodyPr/>
        <a:lstStyle/>
        <a:p>
          <a:endParaRPr lang="pt-BR"/>
        </a:p>
      </dgm:t>
    </dgm:pt>
    <dgm:pt modelId="{D1A336BB-BA32-433F-B211-FBA725F5A3DB}" type="pres">
      <dgm:prSet presAssocID="{84ECF021-EA08-4152-98C5-C1DBCC8C274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6475D19-43A1-4546-AA3B-68771B14D781}" type="pres">
      <dgm:prSet presAssocID="{2DAC7014-2B62-48C2-9073-F0483527D9BB}" presName="circ2" presStyleLbl="vennNode1" presStyleIdx="1" presStyleCnt="4"/>
      <dgm:spPr/>
      <dgm:t>
        <a:bodyPr/>
        <a:lstStyle/>
        <a:p>
          <a:endParaRPr lang="pt-BR"/>
        </a:p>
      </dgm:t>
    </dgm:pt>
    <dgm:pt modelId="{2A7D62D9-DE5A-4C50-A0EF-976A85BA9F37}" type="pres">
      <dgm:prSet presAssocID="{2DAC7014-2B62-48C2-9073-F0483527D9B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AA4E46-EB41-48E3-A258-9AC4ABFB88FD}" type="pres">
      <dgm:prSet presAssocID="{3BB035CA-E4E9-4237-B47F-7B227378E6E0}" presName="circ3" presStyleLbl="vennNode1" presStyleIdx="2" presStyleCnt="4"/>
      <dgm:spPr/>
      <dgm:t>
        <a:bodyPr/>
        <a:lstStyle/>
        <a:p>
          <a:endParaRPr lang="pt-BR"/>
        </a:p>
      </dgm:t>
    </dgm:pt>
    <dgm:pt modelId="{9D9DB235-4A36-435E-AF4B-F7DE04590174}" type="pres">
      <dgm:prSet presAssocID="{3BB035CA-E4E9-4237-B47F-7B227378E6E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53F5CF-E539-4583-85BA-1B52FBAD1B39}" type="pres">
      <dgm:prSet presAssocID="{07011015-0E5D-4D59-9EAC-6B0C3059A2DB}" presName="circ4" presStyleLbl="vennNode1" presStyleIdx="3" presStyleCnt="4"/>
      <dgm:spPr/>
      <dgm:t>
        <a:bodyPr/>
        <a:lstStyle/>
        <a:p>
          <a:endParaRPr lang="pt-BR"/>
        </a:p>
      </dgm:t>
    </dgm:pt>
    <dgm:pt modelId="{A17A78C0-4EB4-4538-8C28-DD012838586D}" type="pres">
      <dgm:prSet presAssocID="{07011015-0E5D-4D59-9EAC-6B0C3059A2D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62F88A-CE8B-421D-973F-557F2C2DA650}" type="presOf" srcId="{84ECF021-EA08-4152-98C5-C1DBCC8C274F}" destId="{D1A336BB-BA32-433F-B211-FBA725F5A3DB}" srcOrd="1" destOrd="0" presId="urn:microsoft.com/office/officeart/2005/8/layout/venn1"/>
    <dgm:cxn modelId="{75BF2915-D3BD-4235-AFB1-45730A073025}" srcId="{BA5D0C6E-9911-4E21-9B9C-9E3EA47AFB44}" destId="{2DAC7014-2B62-48C2-9073-F0483527D9BB}" srcOrd="1" destOrd="0" parTransId="{9031CF9B-4F02-4DCA-A5FC-66B967838D76}" sibTransId="{BAC7FE2F-D648-4E95-814A-FBB42C9F27A8}"/>
    <dgm:cxn modelId="{85521D11-8893-4895-A4BD-6777D5215285}" type="presOf" srcId="{07011015-0E5D-4D59-9EAC-6B0C3059A2DB}" destId="{D553F5CF-E539-4583-85BA-1B52FBAD1B39}" srcOrd="0" destOrd="0" presId="urn:microsoft.com/office/officeart/2005/8/layout/venn1"/>
    <dgm:cxn modelId="{1EF9EE8B-4CA7-4701-886A-8E43682B64FE}" type="presOf" srcId="{BA5D0C6E-9911-4E21-9B9C-9E3EA47AFB44}" destId="{B58F0ACF-13C5-427A-8204-8A13AA681C7B}" srcOrd="0" destOrd="0" presId="urn:microsoft.com/office/officeart/2005/8/layout/venn1"/>
    <dgm:cxn modelId="{4C4E5917-3057-46C3-ACDF-4793B4EC559F}" type="presOf" srcId="{84ECF021-EA08-4152-98C5-C1DBCC8C274F}" destId="{0FDBA200-8DD3-473C-A0B1-6B6386121980}" srcOrd="0" destOrd="0" presId="urn:microsoft.com/office/officeart/2005/8/layout/venn1"/>
    <dgm:cxn modelId="{DD9486B7-2970-4805-83F5-355EF26E579C}" srcId="{BA5D0C6E-9911-4E21-9B9C-9E3EA47AFB44}" destId="{84ECF021-EA08-4152-98C5-C1DBCC8C274F}" srcOrd="0" destOrd="0" parTransId="{C69E4B9E-1C72-4110-8313-13813E0AB20A}" sibTransId="{91EE1E52-3187-41C6-B5A8-5ED9FD3A7E2E}"/>
    <dgm:cxn modelId="{A3CECEFF-E249-43AF-AD7A-87DF668BAB50}" type="presOf" srcId="{3BB035CA-E4E9-4237-B47F-7B227378E6E0}" destId="{9D9DB235-4A36-435E-AF4B-F7DE04590174}" srcOrd="1" destOrd="0" presId="urn:microsoft.com/office/officeart/2005/8/layout/venn1"/>
    <dgm:cxn modelId="{0BF45575-BD15-4E5F-8EF9-DAC55C922F43}" srcId="{BA5D0C6E-9911-4E21-9B9C-9E3EA47AFB44}" destId="{07011015-0E5D-4D59-9EAC-6B0C3059A2DB}" srcOrd="3" destOrd="0" parTransId="{EC2C5820-7EAC-4423-A0B7-02E5B3FDCBB1}" sibTransId="{DDD4610C-698F-42DB-B45A-05DE5366915B}"/>
    <dgm:cxn modelId="{BAF1C752-B9AE-4562-9D6A-9E54FB90CA5F}" type="presOf" srcId="{07011015-0E5D-4D59-9EAC-6B0C3059A2DB}" destId="{A17A78C0-4EB4-4538-8C28-DD012838586D}" srcOrd="1" destOrd="0" presId="urn:microsoft.com/office/officeart/2005/8/layout/venn1"/>
    <dgm:cxn modelId="{A1637D1B-DBB7-4CAB-A629-B8F9988874A2}" type="presOf" srcId="{3BB035CA-E4E9-4237-B47F-7B227378E6E0}" destId="{4EAA4E46-EB41-48E3-A258-9AC4ABFB88FD}" srcOrd="0" destOrd="0" presId="urn:microsoft.com/office/officeart/2005/8/layout/venn1"/>
    <dgm:cxn modelId="{A731FBC0-CAB7-4CB5-8285-30A3BB9A3C5A}" type="presOf" srcId="{2DAC7014-2B62-48C2-9073-F0483527D9BB}" destId="{96475D19-43A1-4546-AA3B-68771B14D781}" srcOrd="0" destOrd="0" presId="urn:microsoft.com/office/officeart/2005/8/layout/venn1"/>
    <dgm:cxn modelId="{0CEDD884-9492-47B8-9E40-ECC4FBF75F67}" srcId="{BA5D0C6E-9911-4E21-9B9C-9E3EA47AFB44}" destId="{3BB035CA-E4E9-4237-B47F-7B227378E6E0}" srcOrd="2" destOrd="0" parTransId="{D9CA3035-7F1E-4356-96F9-B12D0CD5D18E}" sibTransId="{C210266A-6F38-48F9-AFA9-0A4B5D1D264E}"/>
    <dgm:cxn modelId="{AFBAECC0-6B43-4C0E-A928-C4C8A175B638}" type="presOf" srcId="{2DAC7014-2B62-48C2-9073-F0483527D9BB}" destId="{2A7D62D9-DE5A-4C50-A0EF-976A85BA9F37}" srcOrd="1" destOrd="0" presId="urn:microsoft.com/office/officeart/2005/8/layout/venn1"/>
    <dgm:cxn modelId="{783050F0-E1A1-4E6F-A50D-19654E556E87}" type="presParOf" srcId="{B58F0ACF-13C5-427A-8204-8A13AA681C7B}" destId="{0FDBA200-8DD3-473C-A0B1-6B6386121980}" srcOrd="0" destOrd="0" presId="urn:microsoft.com/office/officeart/2005/8/layout/venn1"/>
    <dgm:cxn modelId="{BCA28D66-917B-4724-8B04-85F38E5B7AD8}" type="presParOf" srcId="{B58F0ACF-13C5-427A-8204-8A13AA681C7B}" destId="{D1A336BB-BA32-433F-B211-FBA725F5A3DB}" srcOrd="1" destOrd="0" presId="urn:microsoft.com/office/officeart/2005/8/layout/venn1"/>
    <dgm:cxn modelId="{4DF1CA9A-5DD4-47B5-91C1-99F893B9AF5A}" type="presParOf" srcId="{B58F0ACF-13C5-427A-8204-8A13AA681C7B}" destId="{96475D19-43A1-4546-AA3B-68771B14D781}" srcOrd="2" destOrd="0" presId="urn:microsoft.com/office/officeart/2005/8/layout/venn1"/>
    <dgm:cxn modelId="{C770CCD6-EFA0-4C26-B5C6-FF2230EF24A3}" type="presParOf" srcId="{B58F0ACF-13C5-427A-8204-8A13AA681C7B}" destId="{2A7D62D9-DE5A-4C50-A0EF-976A85BA9F37}" srcOrd="3" destOrd="0" presId="urn:microsoft.com/office/officeart/2005/8/layout/venn1"/>
    <dgm:cxn modelId="{2761D4D8-056C-4D8D-BB09-860F481E983F}" type="presParOf" srcId="{B58F0ACF-13C5-427A-8204-8A13AA681C7B}" destId="{4EAA4E46-EB41-48E3-A258-9AC4ABFB88FD}" srcOrd="4" destOrd="0" presId="urn:microsoft.com/office/officeart/2005/8/layout/venn1"/>
    <dgm:cxn modelId="{D22C7D47-5126-4762-B736-7218401CA427}" type="presParOf" srcId="{B58F0ACF-13C5-427A-8204-8A13AA681C7B}" destId="{9D9DB235-4A36-435E-AF4B-F7DE04590174}" srcOrd="5" destOrd="0" presId="urn:microsoft.com/office/officeart/2005/8/layout/venn1"/>
    <dgm:cxn modelId="{104CCFD9-D495-41BE-9CAE-69D413A5AE0C}" type="presParOf" srcId="{B58F0ACF-13C5-427A-8204-8A13AA681C7B}" destId="{D553F5CF-E539-4583-85BA-1B52FBAD1B39}" srcOrd="6" destOrd="0" presId="urn:microsoft.com/office/officeart/2005/8/layout/venn1"/>
    <dgm:cxn modelId="{24C23126-1708-4CF5-9C0B-56414ECE6820}" type="presParOf" srcId="{B58F0ACF-13C5-427A-8204-8A13AA681C7B}" destId="{A17A78C0-4EB4-4538-8C28-DD012838586D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BA200-8DD3-473C-A0B1-6B6386121980}">
      <dsp:nvSpPr>
        <dsp:cNvPr id="0" name=""/>
        <dsp:cNvSpPr/>
      </dsp:nvSpPr>
      <dsp:spPr>
        <a:xfrm>
          <a:off x="1407954" y="40639"/>
          <a:ext cx="2113280" cy="211328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O que?</a:t>
          </a:r>
          <a:endParaRPr lang="pt-BR" sz="2800" kern="1200" dirty="0"/>
        </a:p>
      </dsp:txBody>
      <dsp:txXfrm>
        <a:off x="1651795" y="325119"/>
        <a:ext cx="1625600" cy="670560"/>
      </dsp:txXfrm>
    </dsp:sp>
    <dsp:sp modelId="{96475D19-43A1-4546-AA3B-68771B14D781}">
      <dsp:nvSpPr>
        <dsp:cNvPr id="0" name=""/>
        <dsp:cNvSpPr/>
      </dsp:nvSpPr>
      <dsp:spPr>
        <a:xfrm>
          <a:off x="2342675" y="975359"/>
          <a:ext cx="2113280" cy="2113280"/>
        </a:xfrm>
        <a:prstGeom prst="ellipse">
          <a:avLst/>
        </a:prstGeom>
        <a:solidFill>
          <a:schemeClr val="accent2">
            <a:alpha val="50000"/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vert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Como?</a:t>
          </a:r>
          <a:endParaRPr lang="pt-BR" sz="2800" kern="1200" dirty="0"/>
        </a:p>
      </dsp:txBody>
      <dsp:txXfrm>
        <a:off x="3480595" y="1219200"/>
        <a:ext cx="812800" cy="1625600"/>
      </dsp:txXfrm>
    </dsp:sp>
    <dsp:sp modelId="{4EAA4E46-EB41-48E3-A258-9AC4ABFB88FD}">
      <dsp:nvSpPr>
        <dsp:cNvPr id="0" name=""/>
        <dsp:cNvSpPr/>
      </dsp:nvSpPr>
      <dsp:spPr>
        <a:xfrm>
          <a:off x="1407954" y="1910080"/>
          <a:ext cx="2113280" cy="2113280"/>
        </a:xfrm>
        <a:prstGeom prst="ellipse">
          <a:avLst/>
        </a:prstGeom>
        <a:solidFill>
          <a:schemeClr val="accent2">
            <a:alpha val="50000"/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Onde?</a:t>
          </a:r>
          <a:endParaRPr lang="pt-BR" sz="2800" kern="1200" dirty="0"/>
        </a:p>
      </dsp:txBody>
      <dsp:txXfrm>
        <a:off x="1651795" y="3068320"/>
        <a:ext cx="1625600" cy="670560"/>
      </dsp:txXfrm>
    </dsp:sp>
    <dsp:sp modelId="{D553F5CF-E539-4583-85BA-1B52FBAD1B39}">
      <dsp:nvSpPr>
        <dsp:cNvPr id="0" name=""/>
        <dsp:cNvSpPr/>
      </dsp:nvSpPr>
      <dsp:spPr>
        <a:xfrm>
          <a:off x="473234" y="975359"/>
          <a:ext cx="2113280" cy="2113280"/>
        </a:xfrm>
        <a:prstGeom prst="ellipse">
          <a:avLst/>
        </a:prstGeom>
        <a:solidFill>
          <a:schemeClr val="accent2">
            <a:alpha val="50000"/>
            <a:hueOff val="1907790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Quando?</a:t>
          </a:r>
          <a:endParaRPr lang="pt-BR" sz="2800" kern="1200" dirty="0"/>
        </a:p>
      </dsp:txBody>
      <dsp:txXfrm>
        <a:off x="635794" y="1219200"/>
        <a:ext cx="812800" cy="162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EB65-03FF-4A74-9268-8C2E33D29F06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DA8CA-C4F4-490C-A31F-1DCE692D1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37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5CDE27-06CB-4E95-93D5-32667AE7C395}" type="slidenum">
              <a:rPr lang="pt-BR" smtClean="0"/>
              <a:pPr eaLnBrk="1" hangingPunct="1"/>
              <a:t>32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AB8F38-0A36-4C25-BA81-B0B9F511515C}" type="slidenum">
              <a:rPr lang="pt-BR" smtClean="0"/>
              <a:pPr eaLnBrk="1" hangingPunct="1"/>
              <a:t>33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8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28" tIns="44614" rIns="89228" bIns="44614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C3848AD-886E-462D-9EFF-36BF1322A559}" type="slidenum">
              <a:rPr lang="pt-BR" sz="1200"/>
              <a:pPr algn="r" eaLnBrk="1" hangingPunct="1"/>
              <a:t>34</a:t>
            </a:fld>
            <a:endParaRPr lang="pt-B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43C020-D80A-4423-9E9E-6A6FFDA27D25}" type="slidenum">
              <a:rPr lang="pt-BR" smtClean="0"/>
              <a:pPr eaLnBrk="1" hangingPunct="1"/>
              <a:t>35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903C6E-7FF9-4670-BCCF-5EF6E414A60C}" type="slidenum">
              <a:rPr lang="pt-BR" smtClean="0"/>
              <a:pPr eaLnBrk="1" hangingPunct="1"/>
              <a:t>36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28" tIns="44614" rIns="89228" bIns="44614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6FE6D13-6AFF-4A9C-B0C2-B7228743D4F4}" type="slidenum">
              <a:rPr lang="pt-BR" sz="1200"/>
              <a:pPr algn="r" eaLnBrk="1" hangingPunct="1"/>
              <a:t>37</a:t>
            </a:fld>
            <a:endParaRPr lang="pt-BR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6C816F-DC9B-443C-9D70-F7CE18C14777}" type="slidenum">
              <a:rPr lang="pt-BR" smtClean="0"/>
              <a:pPr eaLnBrk="1" hangingPunct="1"/>
              <a:t>38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63A043-F173-446B-97B6-C47EACF06DA5}" type="slidenum">
              <a:rPr lang="pt-BR" smtClean="0"/>
              <a:pPr eaLnBrk="1" hangingPunct="1"/>
              <a:t>39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5D0FCD-FBDC-48E7-AF2E-E24AA31654CC}" type="slidenum">
              <a:rPr lang="pt-BR" smtClean="0"/>
              <a:pPr eaLnBrk="1" hangingPunct="1"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5412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391D122-6051-4A5C-A897-FB8F31F7A670}" type="slidenum">
              <a:rPr lang="pt-BR" sz="1200"/>
              <a:pPr algn="r" eaLnBrk="1" hangingPunct="1"/>
              <a:t>5</a:t>
            </a:fld>
            <a:endParaRPr lang="pt-B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6436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8338DA9-AC9D-4CA4-906A-F8E34006CA21}" type="slidenum">
              <a:rPr lang="pt-BR" sz="1200"/>
              <a:pPr algn="r" eaLnBrk="1" hangingPunct="1"/>
              <a:t>6</a:t>
            </a:fld>
            <a:endParaRPr lang="pt-B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28" tIns="44614" rIns="89228" bIns="44614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4AAD78D-92F5-4209-986C-9CC0C895892F}" type="slidenum">
              <a:rPr lang="pt-BR" sz="1200"/>
              <a:pPr algn="r" eaLnBrk="1" hangingPunct="1"/>
              <a:t>16</a:t>
            </a:fld>
            <a:endParaRPr lang="pt-B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28" tIns="44614" rIns="89228" bIns="44614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F40E827-4426-4A5E-87BA-E29EBC770018}" type="slidenum">
              <a:rPr lang="pt-BR" sz="1200"/>
              <a:pPr algn="r" eaLnBrk="1" hangingPunct="1"/>
              <a:t>17</a:t>
            </a:fld>
            <a:endParaRPr lang="pt-BR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AF7435-93AC-4C4F-B47B-37E051962B82}" type="slidenum">
              <a:rPr lang="pt-BR" smtClean="0"/>
              <a:pPr eaLnBrk="1" hangingPunct="1"/>
              <a:t>29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9D64C-F531-4E45-897D-7571B90CF489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BDF27C-31E3-4D5A-B007-722EFB73A9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B339C-8107-4BE4-ABC3-9D1048CC5B13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8A2E-9322-41AA-ACFC-0327072766D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1B363-454B-4D12-A679-F943326E1273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41441-4AA1-4391-90F4-4B52CECBB3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FAE5C-C6CA-44A0-A2F3-892262198D06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F8FD-8595-45DC-A63C-16E6BE8298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DD707-44A4-42B5-81A3-7040F72DF119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2F761-2600-4C55-B96E-EA6B81A862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5C894-5172-4FB6-A3AA-488D73E806D5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14C89-5F9B-4117-9BE0-D6F9489EE4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F3AE-F24F-4611-9693-08823C04E387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E3E19-363D-4620-9E84-EDA5F5DF748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EE4F9-782D-46EA-8F03-878BE2F105DF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717BB-6407-4739-BEC6-E858E46E4C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39F8D-AD59-4CA8-8FAA-3AC888B16ABE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49516-7CEA-4E2B-8451-0942123F8B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EFDA9-DB22-45F8-9D5C-346C91A597B9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0E853-10D1-41EB-BA52-0F527DC8953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73D4-6C10-4140-AD06-C2348B9E1E2F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E7234-B1BC-4F6E-B952-2D76D023D9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307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53EF37-F089-48D6-83B6-DF53C2571AB1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940BBC-C250-4AC3-BFA6-B1ADA3D284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0" r:id="rId2"/>
    <p:sldLayoutId id="2147484008" r:id="rId3"/>
    <p:sldLayoutId id="2147484001" r:id="rId4"/>
    <p:sldLayoutId id="2147484002" r:id="rId5"/>
    <p:sldLayoutId id="2147484003" r:id="rId6"/>
    <p:sldLayoutId id="2147484004" r:id="rId7"/>
    <p:sldLayoutId id="2147484009" r:id="rId8"/>
    <p:sldLayoutId id="2147484010" r:id="rId9"/>
    <p:sldLayoutId id="2147484005" r:id="rId10"/>
    <p:sldLayoutId id="21474840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books24x7.com/viewer.asp?bkid=6411&amp;image_src=http://images.books24x7.com/bookimages/id_6411/fig117_01_0.jpg&amp;image_id=35&amp;previd=IMG_35&amp;titlelabel=Figure+3-11:+&amp;title=Environmental+Needs+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1295400" y="3543300"/>
            <a:ext cx="6400800" cy="1600200"/>
          </a:xfrm>
        </p:spPr>
        <p:txBody>
          <a:bodyPr/>
          <a:lstStyle/>
          <a:p>
            <a:pPr eaLnBrk="1" hangingPunct="1"/>
            <a:r>
              <a:rPr lang="pt-BR" dirty="0" smtClean="0"/>
              <a:t>Níveis e Ambientes de Teste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Faculdade Impacta Tecnologia</a:t>
            </a: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pt-BR" smtClean="0"/>
              <a:t>Qualidade de Software</a:t>
            </a: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1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69145865"/>
              </p:ext>
            </p:extLst>
          </p:nvPr>
        </p:nvGraphicFramePr>
        <p:xfrm>
          <a:off x="357188" y="1428750"/>
          <a:ext cx="8501121" cy="4751319"/>
        </p:xfrm>
        <a:graphic>
          <a:graphicData uri="http://schemas.openxmlformats.org/drawingml/2006/table">
            <a:tbl>
              <a:tblPr/>
              <a:tblGrid>
                <a:gridCol w="2186484"/>
                <a:gridCol w="2331689"/>
                <a:gridCol w="1877507"/>
                <a:gridCol w="2105441"/>
              </a:tblGrid>
              <a:tr h="5533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Tipos de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Teste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Ambiente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468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Desenvolvimento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Teste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Homologação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2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Unitário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8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Integração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Sistema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8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Regressão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8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Carga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8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Estresse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8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Performance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8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Aceitação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848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285750"/>
            <a:ext cx="7215188" cy="714375"/>
          </a:xfrm>
        </p:spPr>
        <p:txBody>
          <a:bodyPr/>
          <a:lstStyle/>
          <a:p>
            <a:r>
              <a:rPr lang="pt-BR" smtClean="0"/>
              <a:t>Ambientes X Tipos de Testes</a:t>
            </a:r>
          </a:p>
        </p:txBody>
      </p:sp>
    </p:spTree>
    <p:extLst>
      <p:ext uri="{BB962C8B-B14F-4D97-AF65-F5344CB8AC3E}">
        <p14:creationId xmlns:p14="http://schemas.microsoft.com/office/powerpoint/2010/main" val="369572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0" y="285750"/>
            <a:ext cx="6357938" cy="714375"/>
          </a:xfrm>
        </p:spPr>
        <p:txBody>
          <a:bodyPr/>
          <a:lstStyle/>
          <a:p>
            <a:r>
              <a:rPr lang="pt-BR" smtClean="0"/>
              <a:t>Quais testes automatizar?</a:t>
            </a:r>
          </a:p>
        </p:txBody>
      </p:sp>
      <p:pic>
        <p:nvPicPr>
          <p:cNvPr id="40963" name="Picture 4" descr="Image from boo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625" y="1357313"/>
            <a:ext cx="8339138" cy="4929187"/>
          </a:xfrm>
        </p:spPr>
      </p:pic>
    </p:spTree>
    <p:extLst>
      <p:ext uri="{BB962C8B-B14F-4D97-AF65-F5344CB8AC3E}">
        <p14:creationId xmlns:p14="http://schemas.microsoft.com/office/powerpoint/2010/main" val="26732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285750"/>
            <a:ext cx="7858125" cy="714375"/>
          </a:xfrm>
        </p:spPr>
        <p:txBody>
          <a:bodyPr/>
          <a:lstStyle/>
          <a:p>
            <a:r>
              <a:rPr lang="pt-BR" smtClean="0"/>
              <a:t>Ferramenta de Teste: Categorias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28625" y="1357313"/>
            <a:ext cx="6429375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Ferramenta de Suporte</a:t>
            </a:r>
          </a:p>
          <a:p>
            <a:pPr>
              <a:buFont typeface="Wingdings" pitchFamily="2" charset="2"/>
              <a:buChar char="ü"/>
              <a:defRPr/>
            </a:pPr>
            <a:endParaRPr lang="pt-BR" sz="280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Verificação do Código Fonte</a:t>
            </a:r>
          </a:p>
          <a:p>
            <a:pPr>
              <a:buFont typeface="Wingdings" pitchFamily="2" charset="2"/>
              <a:buChar char="ü"/>
              <a:defRPr/>
            </a:pPr>
            <a:endParaRPr lang="pt-BR" sz="280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Automatização da Execução de Teste </a:t>
            </a:r>
          </a:p>
        </p:txBody>
      </p:sp>
      <p:pic>
        <p:nvPicPr>
          <p:cNvPr id="41988" name="Picture 2" descr="C:\Arquivos de programas\Microsoft Office\MEDIA\CAGCAT10\j03052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3057525"/>
            <a:ext cx="2143125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2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latin typeface="Arial" pitchFamily="34" charset="0"/>
              </a:rPr>
              <a:t>Dúvidas?</a:t>
            </a:r>
            <a:endParaRPr lang="en-US" dirty="0"/>
          </a:p>
        </p:txBody>
      </p:sp>
      <p:pic>
        <p:nvPicPr>
          <p:cNvPr id="51203" name="Picture 2" descr="C:\IBM Documents\CIPA\2010\question-ma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071563"/>
            <a:ext cx="4286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42938" y="4786313"/>
            <a:ext cx="4572000" cy="1785937"/>
          </a:xfrm>
          <a:prstGeom prst="rect">
            <a:avLst/>
          </a:prstGeom>
        </p:spPr>
        <p:txBody>
          <a:bodyPr bIns="91440" anchor="b"/>
          <a:lstStyle/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  <a:ea typeface="+mj-ea"/>
                <a:cs typeface="+mj-cs"/>
              </a:rPr>
              <a:t>Obrigado</a:t>
            </a:r>
            <a:r>
              <a:rPr lang="pt-BR" dirty="0" smtClean="0">
                <a:solidFill>
                  <a:schemeClr val="tx2"/>
                </a:solidFill>
                <a:ea typeface="+mj-ea"/>
                <a:cs typeface="+mj-cs"/>
              </a:rPr>
              <a:t>!</a:t>
            </a:r>
          </a:p>
          <a:p>
            <a:pPr fontAlgn="auto"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5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Aula </a:t>
            </a:r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857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z="3200" dirty="0" smtClean="0">
                <a:effectLst/>
              </a:rPr>
              <a:t>Artefatos Documentais do Processo de Testes de Software</a:t>
            </a:r>
            <a:endParaRPr lang="en-US" sz="3200" dirty="0" smtClean="0">
              <a:effectLst/>
            </a:endParaRPr>
          </a:p>
        </p:txBody>
      </p:sp>
      <p:pic>
        <p:nvPicPr>
          <p:cNvPr id="13" name="Diagram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6" r="12418"/>
          <a:stretch>
            <a:fillRect/>
          </a:stretch>
        </p:blipFill>
        <p:spPr bwMode="auto">
          <a:xfrm>
            <a:off x="323850" y="1901825"/>
            <a:ext cx="4319588" cy="41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716463" y="1566863"/>
            <a:ext cx="4176712" cy="4525962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5000"/>
              </a:spcAft>
              <a:buFontTx/>
              <a:buChar char="•"/>
            </a:pPr>
            <a:r>
              <a:rPr lang="pt-BR" sz="1600" b="1">
                <a:latin typeface="Tahoma" pitchFamily="34" charset="0"/>
                <a:cs typeface="Tahoma" pitchFamily="34" charset="0"/>
              </a:rPr>
              <a:t>Requisitos: </a:t>
            </a:r>
            <a:r>
              <a:rPr lang="pt-BR" sz="1600">
                <a:latin typeface="Tahoma" pitchFamily="34" charset="0"/>
                <a:cs typeface="Tahoma" pitchFamily="34" charset="0"/>
              </a:rPr>
              <a:t>lista contendo todas as necessidades negociais do sistema (funcionais/não funcionais);</a:t>
            </a:r>
            <a:endParaRPr lang="pt-BR" sz="1600" b="1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25000"/>
              </a:spcAft>
              <a:buFontTx/>
              <a:buChar char="•"/>
            </a:pPr>
            <a:r>
              <a:rPr lang="pt-BR" sz="1600" b="1">
                <a:latin typeface="Tahoma" pitchFamily="34" charset="0"/>
                <a:cs typeface="Tahoma" pitchFamily="34" charset="0"/>
              </a:rPr>
              <a:t>Plano ou estratégia</a:t>
            </a:r>
            <a:r>
              <a:rPr lang="pt-BR" sz="1600">
                <a:latin typeface="Tahoma" pitchFamily="34" charset="0"/>
                <a:cs typeface="Tahoma" pitchFamily="34" charset="0"/>
              </a:rPr>
              <a:t>: documento com o conjunto das atividades do esforço de teste. Aqui se definem os tipos de testes, cronograma, papéis, responsabilidades e infra necessária;</a:t>
            </a:r>
          </a:p>
          <a:p>
            <a:pPr eaLnBrk="1" hangingPunct="1">
              <a:spcBef>
                <a:spcPct val="20000"/>
              </a:spcBef>
              <a:spcAft>
                <a:spcPct val="25000"/>
              </a:spcAft>
              <a:buFontTx/>
              <a:buChar char="•"/>
            </a:pPr>
            <a:r>
              <a:rPr lang="pt-BR" sz="1600" b="1">
                <a:latin typeface="Tahoma" pitchFamily="34" charset="0"/>
                <a:cs typeface="Tahoma" pitchFamily="34" charset="0"/>
              </a:rPr>
              <a:t>Cenário ou roteiro</a:t>
            </a:r>
            <a:r>
              <a:rPr lang="pt-BR" sz="1600">
                <a:latin typeface="Tahoma" pitchFamily="34" charset="0"/>
                <a:cs typeface="Tahoma" pitchFamily="34" charset="0"/>
              </a:rPr>
              <a:t>: conjunto de casos de testes que serão executados para cobrir um ou mais processos negociais;</a:t>
            </a:r>
          </a:p>
          <a:p>
            <a:pPr eaLnBrk="1" hangingPunct="1">
              <a:spcBef>
                <a:spcPct val="20000"/>
              </a:spcBef>
              <a:spcAft>
                <a:spcPct val="25000"/>
              </a:spcAft>
              <a:buFontTx/>
              <a:buChar char="•"/>
            </a:pPr>
            <a:r>
              <a:rPr lang="pt-BR" sz="1600" b="1">
                <a:latin typeface="Tahoma" pitchFamily="34" charset="0"/>
                <a:cs typeface="Tahoma" pitchFamily="34" charset="0"/>
              </a:rPr>
              <a:t>Casos de teste</a:t>
            </a:r>
            <a:r>
              <a:rPr lang="pt-BR" sz="1600">
                <a:latin typeface="Tahoma" pitchFamily="34" charset="0"/>
                <a:cs typeface="Tahoma" pitchFamily="34" charset="0"/>
              </a:rPr>
              <a:t>: é um conjunto de procedimentos que valida/verifica um ou mais requisitos negociais;</a:t>
            </a:r>
          </a:p>
          <a:p>
            <a:pPr eaLnBrk="1" hangingPunct="1">
              <a:spcBef>
                <a:spcPct val="20000"/>
              </a:spcBef>
              <a:spcAft>
                <a:spcPct val="25000"/>
              </a:spcAft>
              <a:buFontTx/>
              <a:buChar char="•"/>
            </a:pPr>
            <a:r>
              <a:rPr lang="pt-BR" sz="1600" b="1">
                <a:latin typeface="Tahoma" pitchFamily="34" charset="0"/>
                <a:cs typeface="Tahoma" pitchFamily="34" charset="0"/>
              </a:rPr>
              <a:t>Etapas</a:t>
            </a:r>
            <a:r>
              <a:rPr lang="pt-BR" sz="1600">
                <a:latin typeface="Tahoma" pitchFamily="34" charset="0"/>
                <a:cs typeface="Tahoma" pitchFamily="34" charset="0"/>
              </a:rPr>
              <a:t>: ações de validação/verificação de um caso de teste.</a:t>
            </a:r>
          </a:p>
        </p:txBody>
      </p:sp>
    </p:spTree>
    <p:extLst>
      <p:ext uri="{BB962C8B-B14F-4D97-AF65-F5344CB8AC3E}">
        <p14:creationId xmlns:p14="http://schemas.microsoft.com/office/powerpoint/2010/main" val="41974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Box 4"/>
          <p:cNvSpPr txBox="1">
            <a:spLocks noChangeArrowheads="1"/>
          </p:cNvSpPr>
          <p:nvPr/>
        </p:nvSpPr>
        <p:spPr bwMode="auto">
          <a:xfrm>
            <a:off x="285750" y="1357313"/>
            <a:ext cx="5357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FF0000"/>
                </a:solidFill>
              </a:rPr>
              <a:t>O documento que contém:</a:t>
            </a:r>
          </a:p>
          <a:p>
            <a:pPr eaLnBrk="1" hangingPunct="1"/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357188" y="1785938"/>
            <a:ext cx="72151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Definição dos Objetivos do Testes, de acordo com o Escopo;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Descrição do escopo;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Informação sobre as técnicas e ferramentas a serem usadas;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Informação sobre os níveis de testes a serem aplicados;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Informação sobre os Recursos necessários;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Relação de todos os entregáveis;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357188" y="4175125"/>
            <a:ext cx="72151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pt-BR"/>
              <a:t> Identificar os requisitos de Teste;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Avaliar riscos e definir a prioridade dos Testes;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Definir a Estratégia dos Testes: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pt-BR"/>
              <a:t> Tipos de Testes e seus objetivos;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pt-BR"/>
              <a:t> Critérios de encerramento;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pt-BR"/>
              <a:t> Técnicas e Ferramentas;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Controlar as mudanças de escopo;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pt-BR"/>
          </a:p>
          <a:p>
            <a:pPr lvl="1" eaLnBrk="1" hangingPunct="1">
              <a:buFont typeface="Wingdings" pitchFamily="2" charset="2"/>
              <a:buChar char="ü"/>
            </a:pPr>
            <a:endParaRPr lang="pt-BR"/>
          </a:p>
        </p:txBody>
      </p:sp>
      <p:sp>
        <p:nvSpPr>
          <p:cNvPr id="128006" name="TextBox 7"/>
          <p:cNvSpPr txBox="1">
            <a:spLocks noChangeArrowheads="1"/>
          </p:cNvSpPr>
          <p:nvPr/>
        </p:nvSpPr>
        <p:spPr bwMode="auto">
          <a:xfrm>
            <a:off x="285750" y="3783013"/>
            <a:ext cx="292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FF0000"/>
                </a:solidFill>
              </a:rPr>
              <a:t>Pontos de Atenção: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64780" y="214313"/>
            <a:ext cx="5179219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hangingPunct="1">
              <a:defRPr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Artefatos: Plano de Teste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2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23950"/>
            <a:ext cx="5360988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64780" y="214313"/>
            <a:ext cx="5179219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hangingPunct="1">
              <a:defRPr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Artefatos: Plano de Teste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357554" y="357166"/>
            <a:ext cx="2714644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4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Exercício</a:t>
            </a:r>
            <a:endParaRPr lang="pt-BR" sz="4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questionar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995" y="1500174"/>
            <a:ext cx="6191277" cy="46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>
                <a:effectLst/>
              </a:rPr>
              <a:t>Exercício</a:t>
            </a:r>
            <a:endParaRPr lang="en-US" smtClean="0">
              <a:effectLst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um sistema hipotético:</a:t>
            </a:r>
          </a:p>
          <a:p>
            <a:pPr lvl="1"/>
            <a:r>
              <a:rPr lang="pt-BR" dirty="0" smtClean="0"/>
              <a:t>Elaborar o Plano de Testes</a:t>
            </a:r>
          </a:p>
          <a:p>
            <a:pPr lvl="1"/>
            <a:endParaRPr lang="pt-BR" dirty="0" smtClean="0"/>
          </a:p>
          <a:p>
            <a:pPr lvl="1"/>
            <a:r>
              <a:rPr lang="pt-BR" b="1" dirty="0" smtClean="0"/>
              <a:t>Tempo: 20 minutos</a:t>
            </a:r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1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Revisão Aula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9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>
                <a:effectLst/>
              </a:rPr>
              <a:t>Intervalo</a:t>
            </a:r>
            <a:endParaRPr lang="en-US" smtClean="0">
              <a:effectLst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z="3800" smtClean="0"/>
          </a:p>
          <a:p>
            <a:endParaRPr lang="pt-BR" sz="3800" smtClean="0"/>
          </a:p>
          <a:p>
            <a:pPr>
              <a:buFont typeface="Wingdings" pitchFamily="2" charset="2"/>
              <a:buNone/>
            </a:pPr>
            <a:r>
              <a:rPr lang="pt-BR" sz="3800" smtClean="0"/>
              <a:t>Coffee-Break</a:t>
            </a:r>
          </a:p>
          <a:p>
            <a:pPr>
              <a:buFont typeface="Wingdings" pitchFamily="2" charset="2"/>
              <a:buNone/>
            </a:pPr>
            <a:r>
              <a:rPr lang="pt-BR" sz="3800" smtClean="0"/>
              <a:t>(15’)</a:t>
            </a:r>
            <a:endParaRPr lang="en-US" sz="3800" smtClean="0"/>
          </a:p>
        </p:txBody>
      </p:sp>
      <p:pic>
        <p:nvPicPr>
          <p:cNvPr id="173060" name="Picture 4" descr="cafe_140_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1525588"/>
            <a:ext cx="3559175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4" descr="Planejamento-Estratégic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38" y="1357313"/>
            <a:ext cx="3660775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7563" y="214313"/>
            <a:ext cx="5786437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Cenário de Teste - Definição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142875" y="1652588"/>
            <a:ext cx="5357813" cy="2062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175">
              <a:lnSpc>
                <a:spcPct val="80000"/>
              </a:lnSpc>
              <a:defRPr/>
            </a:pP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</a:rPr>
              <a:t>“Cenário é uma história hipotética</a:t>
            </a:r>
          </a:p>
          <a:p>
            <a:pPr marL="384175">
              <a:lnSpc>
                <a:spcPct val="80000"/>
              </a:lnSpc>
              <a:defRPr/>
            </a:pP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</a:rPr>
              <a:t>usada para ajudar as pessoas a </a:t>
            </a:r>
          </a:p>
          <a:p>
            <a:pPr marL="384175">
              <a:lnSpc>
                <a:spcPct val="80000"/>
              </a:lnSpc>
              <a:defRPr/>
            </a:pP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</a:rPr>
              <a:t>solucionar um problema complexo, </a:t>
            </a:r>
          </a:p>
          <a:p>
            <a:pPr marL="384175">
              <a:lnSpc>
                <a:spcPct val="80000"/>
              </a:lnSpc>
              <a:defRPr/>
            </a:pP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</a:rPr>
              <a:t>recriando ou visualizando um</a:t>
            </a:r>
          </a:p>
          <a:p>
            <a:pPr marL="384175">
              <a:lnSpc>
                <a:spcPct val="80000"/>
              </a:lnSpc>
              <a:defRPr/>
            </a:pP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</a:rPr>
              <a:t>caminho a ser seguido”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384175">
              <a:lnSpc>
                <a:spcPct val="80000"/>
              </a:lnSpc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384175">
              <a:lnSpc>
                <a:spcPct val="80000"/>
              </a:lnSpc>
              <a:defRPr/>
            </a:pPr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Base de Conhecimento em Teste de Software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-142875" y="4500563"/>
            <a:ext cx="9072563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175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 termo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400" b="1" dirty="0">
                <a:solidFill>
                  <a:schemeClr val="accent6"/>
                </a:solidFill>
              </a:rPr>
              <a:t>“</a:t>
            </a:r>
            <a:r>
              <a:rPr lang="pt-BR" sz="2400" b="1" i="1" dirty="0">
                <a:solidFill>
                  <a:schemeClr val="accent6"/>
                </a:solidFill>
              </a:rPr>
              <a:t>Planejamento baseado em Cenários</a:t>
            </a:r>
            <a:r>
              <a:rPr lang="pt-BR" sz="2400" b="1" dirty="0">
                <a:solidFill>
                  <a:schemeClr val="accent6"/>
                </a:solidFill>
              </a:rPr>
              <a:t>”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ganhou popularidade nos planejamentos militares e passou a ser utilizado em várias outras atividades que necessitavam de um planejamento detalhado. </a:t>
            </a:r>
          </a:p>
          <a:p>
            <a:pPr marL="384175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Dentro de um cenário de teste podemos ter diversos </a:t>
            </a:r>
            <a:r>
              <a:rPr lang="pt-BR" sz="2400" b="1" dirty="0">
                <a:solidFill>
                  <a:schemeClr val="accent6"/>
                </a:solidFill>
              </a:rPr>
              <a:t>Casos de Teste </a:t>
            </a:r>
          </a:p>
        </p:txBody>
      </p:sp>
    </p:spTree>
    <p:extLst>
      <p:ext uri="{BB962C8B-B14F-4D97-AF65-F5344CB8AC3E}">
        <p14:creationId xmlns:p14="http://schemas.microsoft.com/office/powerpoint/2010/main" val="52154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j02054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1346200"/>
            <a:ext cx="18192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055688" y="4216400"/>
            <a:ext cx="7340600" cy="355600"/>
          </a:xfrm>
          <a:prstGeom prst="wave">
            <a:avLst>
              <a:gd name="adj1" fmla="val 13005"/>
              <a:gd name="adj2" fmla="val -2769"/>
            </a:avLst>
          </a:prstGeom>
          <a:solidFill>
            <a:srgbClr val="92D050"/>
          </a:solidFill>
          <a:ln w="12700" algn="ctr">
            <a:solidFill>
              <a:srgbClr val="A5C3F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7563" y="214313"/>
            <a:ext cx="5786437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Casos de Teste - Definição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1500" y="1214438"/>
            <a:ext cx="8170863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00200" lvl="3" indent="-228600" algn="just">
              <a:spcBef>
                <a:spcPct val="20000"/>
              </a:spcBef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	</a:t>
            </a: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</a:rPr>
              <a:t>Caso de teste é a especificação mais detalhada do teste, composta por:</a:t>
            </a:r>
          </a:p>
          <a:p>
            <a:pPr marL="2057400" lvl="4" indent="-2286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</a:rPr>
              <a:t>Conjunto de entradas</a:t>
            </a:r>
          </a:p>
          <a:p>
            <a:pPr marL="2057400" lvl="4" indent="-2286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</a:rPr>
              <a:t>Condições de execução</a:t>
            </a:r>
          </a:p>
          <a:p>
            <a:pPr marL="2057400" lvl="4" indent="-2286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</a:rPr>
              <a:t>Resultados esperados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</a:rPr>
              <a:t>Tendo como objetivo verificar os requisitos especificados do sistema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85750" y="4702175"/>
            <a:ext cx="8501063" cy="194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defRPr/>
            </a:pP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</a:rPr>
              <a:t>Os casos de teste estabelecem quais informações serão empregadas durante os testes dos cenários e quais serão os resultados esperados, estabelecendo a massa crítica de teste necessária para validar todos os requisitos do software</a:t>
            </a:r>
          </a:p>
        </p:txBody>
      </p:sp>
    </p:spTree>
    <p:extLst>
      <p:ext uri="{BB962C8B-B14F-4D97-AF65-F5344CB8AC3E}">
        <p14:creationId xmlns:p14="http://schemas.microsoft.com/office/powerpoint/2010/main" val="8968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14313"/>
            <a:ext cx="3357562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Casos de Testes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5750" y="1157288"/>
            <a:ext cx="72866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Para elaborar os Casos de Teste, devemos saber:</a:t>
            </a:r>
          </a:p>
          <a:p>
            <a:pPr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6"/>
                </a:solidFill>
              </a:rPr>
              <a:t> O que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pretendemos testar</a:t>
            </a:r>
          </a:p>
          <a:p>
            <a:pPr lvl="1">
              <a:buFont typeface="Wingdings" pitchFamily="2" charset="2"/>
              <a:buChar char="ü"/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6"/>
                </a:solidFill>
              </a:rPr>
              <a:t> Quando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iremos testar</a:t>
            </a:r>
          </a:p>
          <a:p>
            <a:pPr lvl="1">
              <a:buFont typeface="Wingdings" pitchFamily="2" charset="2"/>
              <a:buChar char="ü"/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6"/>
                </a:solidFill>
              </a:rPr>
              <a:t> Como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iremos testar</a:t>
            </a:r>
          </a:p>
          <a:p>
            <a:pPr lvl="1">
              <a:buFont typeface="Wingdings" pitchFamily="2" charset="2"/>
              <a:buChar char="ü"/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6"/>
                </a:solidFill>
              </a:rPr>
              <a:t> Onde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iremos testar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4071966" y="1728605"/>
          <a:ext cx="492919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/>
          <p:cNvSpPr/>
          <p:nvPr/>
        </p:nvSpPr>
        <p:spPr>
          <a:xfrm>
            <a:off x="500063" y="4943475"/>
            <a:ext cx="4572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Logo, precisamos ter definido a nossa estratégia de teste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131114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214313"/>
            <a:ext cx="5429250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Centro Motivador do Teste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500188" y="1290638"/>
            <a:ext cx="6226175" cy="4710112"/>
            <a:chOff x="565" y="1090"/>
            <a:chExt cx="3922" cy="2967"/>
          </a:xfrm>
        </p:grpSpPr>
        <p:grpSp>
          <p:nvGrpSpPr>
            <p:cNvPr id="10244" name="Group 4"/>
            <p:cNvGrpSpPr>
              <a:grpSpLocks/>
            </p:cNvGrpSpPr>
            <p:nvPr/>
          </p:nvGrpSpPr>
          <p:grpSpPr bwMode="auto">
            <a:xfrm>
              <a:off x="670" y="1509"/>
              <a:ext cx="953" cy="726"/>
              <a:chOff x="4702" y="3605"/>
              <a:chExt cx="953" cy="726"/>
            </a:xfrm>
          </p:grpSpPr>
          <p:sp>
            <p:nvSpPr>
              <p:cNvPr id="10259" name="Rectangle 5"/>
              <p:cNvSpPr>
                <a:spLocks noChangeArrowheads="1"/>
              </p:cNvSpPr>
              <p:nvPr/>
            </p:nvSpPr>
            <p:spPr bwMode="auto">
              <a:xfrm>
                <a:off x="4702" y="3605"/>
                <a:ext cx="953" cy="726"/>
              </a:xfrm>
              <a:prstGeom prst="rect">
                <a:avLst/>
              </a:prstGeom>
              <a:gradFill rotWithShape="1">
                <a:gsLst>
                  <a:gs pos="0">
                    <a:srgbClr val="76762F"/>
                  </a:gs>
                  <a:gs pos="100000">
                    <a:srgbClr val="FFFF66"/>
                  </a:gs>
                </a:gsLst>
                <a:lin ang="2700000" scaled="1"/>
              </a:gra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pt-BR"/>
              </a:p>
            </p:txBody>
          </p:sp>
          <p:sp>
            <p:nvSpPr>
              <p:cNvPr id="10260" name="Text Box 6"/>
              <p:cNvSpPr txBox="1">
                <a:spLocks noChangeArrowheads="1"/>
              </p:cNvSpPr>
              <p:nvPr/>
            </p:nvSpPr>
            <p:spPr bwMode="auto">
              <a:xfrm>
                <a:off x="4794" y="3832"/>
                <a:ext cx="7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t-BR" sz="1600" b="1">
                    <a:solidFill>
                      <a:schemeClr val="tx2"/>
                    </a:solidFill>
                  </a:rPr>
                  <a:t>Requisitos</a:t>
                </a:r>
              </a:p>
            </p:txBody>
          </p:sp>
        </p:grpSp>
        <p:grpSp>
          <p:nvGrpSpPr>
            <p:cNvPr id="10245" name="Group 7"/>
            <p:cNvGrpSpPr>
              <a:grpSpLocks/>
            </p:cNvGrpSpPr>
            <p:nvPr/>
          </p:nvGrpSpPr>
          <p:grpSpPr bwMode="auto">
            <a:xfrm>
              <a:off x="606" y="3088"/>
              <a:ext cx="953" cy="726"/>
              <a:chOff x="4702" y="2880"/>
              <a:chExt cx="953" cy="726"/>
            </a:xfrm>
          </p:grpSpPr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4702" y="2880"/>
                <a:ext cx="953" cy="726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pPr>
                  <a:defRPr/>
                </a:pPr>
                <a:endParaRPr lang="pt-BR" dirty="0"/>
              </a:p>
            </p:txBody>
          </p:sp>
          <p:sp>
            <p:nvSpPr>
              <p:cNvPr id="10258" name="Text Box 9"/>
              <p:cNvSpPr txBox="1">
                <a:spLocks noChangeArrowheads="1"/>
              </p:cNvSpPr>
              <p:nvPr/>
            </p:nvSpPr>
            <p:spPr bwMode="auto">
              <a:xfrm>
                <a:off x="4871" y="3106"/>
                <a:ext cx="6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t-BR" sz="1600" b="1">
                    <a:solidFill>
                      <a:srgbClr val="FFFF00"/>
                    </a:solidFill>
                  </a:rPr>
                  <a:t>Iteração</a:t>
                </a:r>
              </a:p>
            </p:txBody>
          </p:sp>
        </p:grpSp>
        <p:grpSp>
          <p:nvGrpSpPr>
            <p:cNvPr id="10246" name="Group 10"/>
            <p:cNvGrpSpPr>
              <a:grpSpLocks/>
            </p:cNvGrpSpPr>
            <p:nvPr/>
          </p:nvGrpSpPr>
          <p:grpSpPr bwMode="auto">
            <a:xfrm>
              <a:off x="2994" y="3026"/>
              <a:ext cx="1048" cy="726"/>
              <a:chOff x="4658" y="2154"/>
              <a:chExt cx="1048" cy="726"/>
            </a:xfrm>
          </p:grpSpPr>
          <p:sp>
            <p:nvSpPr>
              <p:cNvPr id="10255" name="Rectangle 11"/>
              <p:cNvSpPr>
                <a:spLocks noChangeArrowheads="1"/>
              </p:cNvSpPr>
              <p:nvPr/>
            </p:nvSpPr>
            <p:spPr bwMode="auto">
              <a:xfrm>
                <a:off x="4702" y="2154"/>
                <a:ext cx="953" cy="726"/>
              </a:xfrm>
              <a:prstGeom prst="rect">
                <a:avLst/>
              </a:prstGeom>
              <a:gradFill rotWithShape="1">
                <a:gsLst>
                  <a:gs pos="0">
                    <a:srgbClr val="CCFFFF"/>
                  </a:gs>
                  <a:gs pos="100000">
                    <a:srgbClr val="5E7676"/>
                  </a:gs>
                </a:gsLst>
                <a:lin ang="2700000" scaled="1"/>
              </a:gra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pt-BR"/>
              </a:p>
            </p:txBody>
          </p:sp>
          <p:sp>
            <p:nvSpPr>
              <p:cNvPr id="10256" name="Text Box 12"/>
              <p:cNvSpPr txBox="1">
                <a:spLocks noChangeArrowheads="1"/>
              </p:cNvSpPr>
              <p:nvPr/>
            </p:nvSpPr>
            <p:spPr bwMode="auto">
              <a:xfrm>
                <a:off x="4658" y="2381"/>
                <a:ext cx="10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t-BR" sz="1600" b="1">
                    <a:solidFill>
                      <a:schemeClr val="tx2"/>
                    </a:solidFill>
                  </a:rPr>
                  <a:t>Implementação</a:t>
                </a:r>
              </a:p>
            </p:txBody>
          </p:sp>
        </p:grpSp>
        <p:grpSp>
          <p:nvGrpSpPr>
            <p:cNvPr id="10247" name="Group 13"/>
            <p:cNvGrpSpPr>
              <a:grpSpLocks/>
            </p:cNvGrpSpPr>
            <p:nvPr/>
          </p:nvGrpSpPr>
          <p:grpSpPr bwMode="auto">
            <a:xfrm>
              <a:off x="3037" y="1425"/>
              <a:ext cx="1011" cy="816"/>
              <a:chOff x="4666" y="1337"/>
              <a:chExt cx="1011" cy="816"/>
            </a:xfrm>
          </p:grpSpPr>
          <p:sp>
            <p:nvSpPr>
              <p:cNvPr id="10253" name="Rectangle 14"/>
              <p:cNvSpPr>
                <a:spLocks noChangeArrowheads="1"/>
              </p:cNvSpPr>
              <p:nvPr/>
            </p:nvSpPr>
            <p:spPr bwMode="auto">
              <a:xfrm>
                <a:off x="4702" y="1337"/>
                <a:ext cx="952" cy="816"/>
              </a:xfrm>
              <a:prstGeom prst="rect">
                <a:avLst/>
              </a:prstGeom>
              <a:gradFill rotWithShape="1">
                <a:gsLst>
                  <a:gs pos="0">
                    <a:srgbClr val="FF0066"/>
                  </a:gs>
                  <a:gs pos="100000">
                    <a:srgbClr val="76002F"/>
                  </a:gs>
                </a:gsLst>
                <a:lin ang="18900000" scaled="1"/>
              </a:gra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0066"/>
                </a:extrusionClr>
              </a:sp3d>
            </p:spPr>
            <p:txBody>
              <a:bodyPr wrap="none" anchor="ctr">
                <a:spAutoFit/>
                <a:flatTx/>
              </a:bodyPr>
              <a:lstStyle/>
              <a:p>
                <a:endParaRPr lang="pt-BR"/>
              </a:p>
            </p:txBody>
          </p:sp>
          <p:sp>
            <p:nvSpPr>
              <p:cNvPr id="10254" name="Text Box 15"/>
              <p:cNvSpPr txBox="1">
                <a:spLocks noChangeArrowheads="1"/>
              </p:cNvSpPr>
              <p:nvPr/>
            </p:nvSpPr>
            <p:spPr bwMode="auto">
              <a:xfrm>
                <a:off x="4666" y="1609"/>
                <a:ext cx="10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t-BR" sz="1600" b="1">
                    <a:solidFill>
                      <a:srgbClr val="FFFF00"/>
                    </a:solidFill>
                  </a:rPr>
                  <a:t>Configurações</a:t>
                </a:r>
              </a:p>
            </p:txBody>
          </p:sp>
        </p:grp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1474" y="2160"/>
              <a:ext cx="1594" cy="984"/>
            </a:xfrm>
            <a:prstGeom prst="plus">
              <a:avLst>
                <a:gd name="adj" fmla="val 25000"/>
              </a:avLst>
            </a:prstGeom>
            <a:gradFill rotWithShape="1">
              <a:gsLst>
                <a:gs pos="0">
                  <a:srgbClr val="000099">
                    <a:gamma/>
                    <a:shade val="46275"/>
                    <a:invGamma/>
                  </a:srgbClr>
                </a:gs>
                <a:gs pos="50000">
                  <a:srgbClr val="000099"/>
                </a:gs>
                <a:gs pos="100000">
                  <a:srgbClr val="00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99"/>
              </a:extrusionClr>
            </a:sp3d>
          </p:spPr>
          <p:txBody>
            <a:bodyPr anchor="ctr">
              <a:spAutoFit/>
              <a:flatTx/>
            </a:bodyPr>
            <a:lstStyle/>
            <a:p>
              <a:pPr eaLnBrk="0" hangingPunct="0"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Caso de Teste</a:t>
              </a: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565" y="1090"/>
              <a:ext cx="14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pt-BR" sz="1200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 que</a:t>
              </a:r>
              <a:r>
                <a:rPr lang="pt-BR" sz="1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motivou o meu teste ?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648" y="3884"/>
              <a:ext cx="1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pt-BR" sz="1200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Quando</a:t>
              </a:r>
              <a:r>
                <a:rPr lang="pt-BR" sz="1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devo testar ?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475" y="3884"/>
              <a:ext cx="10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pt-BR" sz="1200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Como </a:t>
              </a:r>
              <a:r>
                <a:rPr lang="pt-BR" sz="1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devo testar ?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444" y="1114"/>
              <a:ext cx="98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pt-BR" sz="1200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Onde </a:t>
              </a:r>
              <a:r>
                <a:rPr lang="pt-BR" sz="1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devo testar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5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75" y="214313"/>
            <a:ext cx="5572125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Derivação do Caso de Teste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ergaminho horizontal 2"/>
          <p:cNvSpPr/>
          <p:nvPr/>
        </p:nvSpPr>
        <p:spPr>
          <a:xfrm rot="16200000">
            <a:off x="6536562" y="3450451"/>
            <a:ext cx="2500313" cy="200025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endParaRPr lang="pt-BR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2875" y="1200150"/>
            <a:ext cx="88582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3000" dirty="0">
                <a:latin typeface="+mn-lt"/>
                <a:cs typeface="+mn-cs"/>
              </a:rPr>
              <a:t>Os casos de testes são derivados de uma especificação formal que define os requisitos</a:t>
            </a:r>
            <a:r>
              <a:rPr lang="pt-BR" sz="2600" dirty="0">
                <a:latin typeface="+mn-lt"/>
                <a:cs typeface="+mn-cs"/>
              </a:rPr>
              <a:t> </a:t>
            </a:r>
          </a:p>
          <a:p>
            <a:pPr marL="547688" lvl="1" indent="-22860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400" i="1" dirty="0">
                <a:solidFill>
                  <a:srgbClr val="0000CC"/>
                </a:solidFill>
                <a:latin typeface="+mn-lt"/>
                <a:cs typeface="+mn-cs"/>
              </a:rPr>
              <a:t>Requerimentos, Casos de Uso, </a:t>
            </a:r>
            <a:r>
              <a:rPr lang="pt-BR" sz="2400" i="1" dirty="0" err="1">
                <a:solidFill>
                  <a:srgbClr val="0000CC"/>
                </a:solidFill>
                <a:latin typeface="+mn-lt"/>
                <a:cs typeface="+mn-cs"/>
              </a:rPr>
              <a:t>etc</a:t>
            </a:r>
            <a:endParaRPr lang="pt-BR" sz="2400">
              <a:solidFill>
                <a:srgbClr val="0000CC"/>
              </a:solidFill>
              <a:latin typeface="+mn-lt"/>
              <a:cs typeface="+mn-cs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86063" y="3986213"/>
            <a:ext cx="3571875" cy="1657350"/>
            <a:chOff x="3016" y="2750"/>
            <a:chExt cx="1452" cy="861"/>
          </a:xfrm>
        </p:grpSpPr>
        <p:grpSp>
          <p:nvGrpSpPr>
            <p:cNvPr id="14349" name="Group 9"/>
            <p:cNvGrpSpPr>
              <a:grpSpLocks/>
            </p:cNvGrpSpPr>
            <p:nvPr/>
          </p:nvGrpSpPr>
          <p:grpSpPr bwMode="auto">
            <a:xfrm>
              <a:off x="3016" y="2750"/>
              <a:ext cx="227" cy="680"/>
              <a:chOff x="1855" y="2795"/>
              <a:chExt cx="227" cy="680"/>
            </a:xfrm>
          </p:grpSpPr>
          <p:sp>
            <p:nvSpPr>
              <p:cNvPr id="14356" name="Oval 4"/>
              <p:cNvSpPr>
                <a:spLocks noChangeArrowheads="1"/>
              </p:cNvSpPr>
              <p:nvPr/>
            </p:nvSpPr>
            <p:spPr bwMode="auto">
              <a:xfrm>
                <a:off x="1882" y="2795"/>
                <a:ext cx="182" cy="22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4357" name="Line 5"/>
              <p:cNvSpPr>
                <a:spLocks noChangeShapeType="1"/>
              </p:cNvSpPr>
              <p:nvPr/>
            </p:nvSpPr>
            <p:spPr bwMode="auto">
              <a:xfrm>
                <a:off x="1973" y="302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8" name="Line 6"/>
              <p:cNvSpPr>
                <a:spLocks noChangeShapeType="1"/>
              </p:cNvSpPr>
              <p:nvPr/>
            </p:nvSpPr>
            <p:spPr bwMode="auto">
              <a:xfrm>
                <a:off x="1855" y="3158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9" name="Line 7"/>
              <p:cNvSpPr>
                <a:spLocks noChangeShapeType="1"/>
              </p:cNvSpPr>
              <p:nvPr/>
            </p:nvSpPr>
            <p:spPr bwMode="auto">
              <a:xfrm flipH="1">
                <a:off x="1882" y="3385"/>
                <a:ext cx="91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60" name="Line 8"/>
              <p:cNvSpPr>
                <a:spLocks noChangeShapeType="1"/>
              </p:cNvSpPr>
              <p:nvPr/>
            </p:nvSpPr>
            <p:spPr bwMode="auto">
              <a:xfrm>
                <a:off x="1973" y="3385"/>
                <a:ext cx="91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50" name="Oval 10"/>
            <p:cNvSpPr>
              <a:spLocks noChangeArrowheads="1"/>
            </p:cNvSpPr>
            <p:nvPr/>
          </p:nvSpPr>
          <p:spPr bwMode="auto">
            <a:xfrm>
              <a:off x="3470" y="3385"/>
              <a:ext cx="454" cy="22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4351" name="Oval 11"/>
            <p:cNvSpPr>
              <a:spLocks noChangeArrowheads="1"/>
            </p:cNvSpPr>
            <p:nvPr/>
          </p:nvSpPr>
          <p:spPr bwMode="auto">
            <a:xfrm>
              <a:off x="4014" y="3113"/>
              <a:ext cx="454" cy="22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4352" name="Oval 12"/>
            <p:cNvSpPr>
              <a:spLocks noChangeArrowheads="1"/>
            </p:cNvSpPr>
            <p:nvPr/>
          </p:nvSpPr>
          <p:spPr bwMode="auto">
            <a:xfrm>
              <a:off x="3696" y="2750"/>
              <a:ext cx="454" cy="22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4353" name="Line 13"/>
            <p:cNvSpPr>
              <a:spLocks noChangeShapeType="1"/>
            </p:cNvSpPr>
            <p:nvPr/>
          </p:nvSpPr>
          <p:spPr bwMode="auto">
            <a:xfrm flipV="1">
              <a:off x="3334" y="2931"/>
              <a:ext cx="36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354" name="Line 14"/>
            <p:cNvSpPr>
              <a:spLocks noChangeShapeType="1"/>
            </p:cNvSpPr>
            <p:nvPr/>
          </p:nvSpPr>
          <p:spPr bwMode="auto">
            <a:xfrm>
              <a:off x="3288" y="3158"/>
              <a:ext cx="59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355" name="Line 15"/>
            <p:cNvSpPr>
              <a:spLocks noChangeShapeType="1"/>
            </p:cNvSpPr>
            <p:nvPr/>
          </p:nvSpPr>
          <p:spPr bwMode="auto">
            <a:xfrm>
              <a:off x="3288" y="3203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" name="AutoShape 17"/>
          <p:cNvSpPr>
            <a:spLocks noChangeAspect="1" noChangeArrowheads="1"/>
          </p:cNvSpPr>
          <p:nvPr/>
        </p:nvSpPr>
        <p:spPr bwMode="auto">
          <a:xfrm>
            <a:off x="928688" y="2914650"/>
            <a:ext cx="1295400" cy="1584325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42938" y="4557713"/>
            <a:ext cx="204470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/>
              <a:t>Requerimentos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857625" y="5772150"/>
            <a:ext cx="171450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ctr"/>
            <a:r>
              <a:rPr lang="pt-BR"/>
              <a:t>Casos de Uso</a:t>
            </a: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4857750" y="2986088"/>
            <a:ext cx="1714500" cy="73818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600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858000" y="3771900"/>
            <a:ext cx="1714500" cy="112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 algn="ctr">
              <a:lnSpc>
                <a:spcPct val="80000"/>
              </a:lnSpc>
              <a:defRPr/>
            </a:pPr>
            <a:r>
              <a:rPr lang="pt-BR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Casos</a:t>
            </a:r>
          </a:p>
          <a:p>
            <a:pPr marL="342900" indent="-342900" algn="ctr">
              <a:lnSpc>
                <a:spcPct val="80000"/>
              </a:lnSpc>
              <a:defRPr/>
            </a:pPr>
            <a:r>
              <a:rPr lang="pt-BR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de  </a:t>
            </a:r>
          </a:p>
          <a:p>
            <a:pPr marL="342900" indent="-342900" algn="ctr">
              <a:lnSpc>
                <a:spcPct val="80000"/>
              </a:lnSpc>
              <a:defRPr/>
            </a:pPr>
            <a:r>
              <a:rPr lang="pt-BR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32839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  <p:bldP spid="19" grpId="0"/>
      <p:bldP spid="20" grpId="0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C:\Documents and Settings\Fernandes Correia\Configurações locais\Temporary Internet Files\Content.IE5\0Q33F6PS\MCj0432531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88" y="1857375"/>
            <a:ext cx="3143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813" y="214313"/>
            <a:ext cx="6072187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Especificações Suplementares</a:t>
            </a:r>
            <a:endParaRPr lang="pt-BR" sz="3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5750" y="1428750"/>
            <a:ext cx="6357938" cy="4429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4488" indent="-344488" eaLnBrk="0" hangingPunct="0">
              <a:buFontTx/>
              <a:buChar char="•"/>
              <a:defRPr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Descrevem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5">
                    <a:lumMod val="50000"/>
                  </a:schemeClr>
                </a:solidFill>
              </a:rPr>
              <a:t>Requisitos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 Não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Funcionais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marL="344488" indent="-344488" eaLnBrk="0" hangingPunct="0">
              <a:defRPr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569913" lvl="1" eaLnBrk="0" hangingPunct="0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</a:rPr>
              <a:t>Desempenho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(performance)</a:t>
            </a:r>
          </a:p>
          <a:p>
            <a:pPr marL="569913" lvl="1" eaLnBrk="0" hangingPunct="0">
              <a:buClr>
                <a:schemeClr val="tx1"/>
              </a:buClr>
              <a:buFont typeface="Wingdings" pitchFamily="2" charset="2"/>
              <a:buChar char="ü"/>
              <a:defRPr/>
            </a:pPr>
            <a:endParaRPr lang="en-US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569913" lvl="1" eaLnBrk="0" hangingPunct="0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</a:rPr>
              <a:t>Segurança</a:t>
            </a:r>
            <a:endParaRPr lang="en-US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569913" lvl="1" eaLnBrk="0" hangingPunct="0">
              <a:buClr>
                <a:schemeClr val="tx1"/>
              </a:buClr>
              <a:buFont typeface="Wingdings" pitchFamily="2" charset="2"/>
              <a:buChar char="ü"/>
              <a:defRPr/>
            </a:pPr>
            <a:endParaRPr lang="en-US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569913" lvl="1" eaLnBrk="0" hangingPunct="0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</a:rPr>
              <a:t>Adequação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</a:rPr>
              <a:t>Padrões</a:t>
            </a:r>
            <a:endParaRPr lang="en-US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569913" lvl="1" eaLnBrk="0" hangingPunct="0">
              <a:buClr>
                <a:schemeClr val="tx1"/>
              </a:buClr>
              <a:buFont typeface="Wingdings" pitchFamily="2" charset="2"/>
              <a:buChar char="ü"/>
              <a:defRPr/>
            </a:pPr>
            <a:endParaRPr lang="en-US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569913" lvl="1" eaLnBrk="0" hangingPunct="0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</a:rPr>
              <a:t>Restrições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de Hardware e Software</a:t>
            </a:r>
          </a:p>
          <a:p>
            <a:pPr marL="569913" lvl="1" eaLnBrk="0" hangingPunct="0">
              <a:buClr>
                <a:schemeClr val="tx1"/>
              </a:buClr>
              <a:buFont typeface="Wingdings" pitchFamily="2" charset="2"/>
              <a:buChar char="ü"/>
              <a:defRPr/>
            </a:pPr>
            <a:endParaRPr lang="en-US" sz="2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569913" lvl="1" eaLnBrk="0" hangingPunct="0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Entre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</a:rPr>
              <a:t>outros</a:t>
            </a:r>
            <a:endParaRPr lang="en-US" sz="2400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2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813" y="214313"/>
            <a:ext cx="6072187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Especificações Suplementares</a:t>
            </a:r>
            <a:endParaRPr lang="pt-BR" sz="3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2875" y="1143000"/>
            <a:ext cx="885825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latin typeface="+mn-lt"/>
                <a:cs typeface="+mn-cs"/>
              </a:rPr>
              <a:t>Para cada caso de teste proposto deve existir um especificação de referência.</a:t>
            </a:r>
          </a:p>
          <a:p>
            <a:pPr marL="273050" indent="-273050" algn="just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latin typeface="+mn-lt"/>
                <a:cs typeface="+mn-cs"/>
              </a:rPr>
              <a:t>Caso não exista, a informação deverá ser conseguida com o próprio cliente</a:t>
            </a:r>
          </a:p>
        </p:txBody>
      </p:sp>
      <p:pic>
        <p:nvPicPr>
          <p:cNvPr id="4" name="Picture 3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63938" y="3086100"/>
            <a:ext cx="714375" cy="792163"/>
          </a:xfrm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76600" y="4959350"/>
            <a:ext cx="1439863" cy="792163"/>
            <a:chOff x="3016" y="2750"/>
            <a:chExt cx="1452" cy="861"/>
          </a:xfrm>
        </p:grpSpPr>
        <p:grpSp>
          <p:nvGrpSpPr>
            <p:cNvPr id="18447" name="Group 5"/>
            <p:cNvGrpSpPr>
              <a:grpSpLocks/>
            </p:cNvGrpSpPr>
            <p:nvPr/>
          </p:nvGrpSpPr>
          <p:grpSpPr bwMode="auto">
            <a:xfrm>
              <a:off x="3016" y="2750"/>
              <a:ext cx="227" cy="680"/>
              <a:chOff x="1855" y="2795"/>
              <a:chExt cx="227" cy="680"/>
            </a:xfrm>
          </p:grpSpPr>
          <p:sp>
            <p:nvSpPr>
              <p:cNvPr id="18454" name="Oval 6"/>
              <p:cNvSpPr>
                <a:spLocks noChangeArrowheads="1"/>
              </p:cNvSpPr>
              <p:nvPr/>
            </p:nvSpPr>
            <p:spPr bwMode="auto">
              <a:xfrm>
                <a:off x="1882" y="2795"/>
                <a:ext cx="182" cy="22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8455" name="Line 7"/>
              <p:cNvSpPr>
                <a:spLocks noChangeShapeType="1"/>
              </p:cNvSpPr>
              <p:nvPr/>
            </p:nvSpPr>
            <p:spPr bwMode="auto">
              <a:xfrm>
                <a:off x="1973" y="3022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6" name="Line 8"/>
              <p:cNvSpPr>
                <a:spLocks noChangeShapeType="1"/>
              </p:cNvSpPr>
              <p:nvPr/>
            </p:nvSpPr>
            <p:spPr bwMode="auto">
              <a:xfrm>
                <a:off x="1855" y="3158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7" name="Line 9"/>
              <p:cNvSpPr>
                <a:spLocks noChangeShapeType="1"/>
              </p:cNvSpPr>
              <p:nvPr/>
            </p:nvSpPr>
            <p:spPr bwMode="auto">
              <a:xfrm flipH="1">
                <a:off x="1882" y="3385"/>
                <a:ext cx="91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8" name="Line 10"/>
              <p:cNvSpPr>
                <a:spLocks noChangeShapeType="1"/>
              </p:cNvSpPr>
              <p:nvPr/>
            </p:nvSpPr>
            <p:spPr bwMode="auto">
              <a:xfrm>
                <a:off x="1973" y="3385"/>
                <a:ext cx="91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8448" name="Oval 11"/>
            <p:cNvSpPr>
              <a:spLocks noChangeArrowheads="1"/>
            </p:cNvSpPr>
            <p:nvPr/>
          </p:nvSpPr>
          <p:spPr bwMode="auto">
            <a:xfrm>
              <a:off x="3470" y="3385"/>
              <a:ext cx="454" cy="22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8449" name="Oval 12"/>
            <p:cNvSpPr>
              <a:spLocks noChangeArrowheads="1"/>
            </p:cNvSpPr>
            <p:nvPr/>
          </p:nvSpPr>
          <p:spPr bwMode="auto">
            <a:xfrm>
              <a:off x="4014" y="3113"/>
              <a:ext cx="454" cy="22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8450" name="Oval 13"/>
            <p:cNvSpPr>
              <a:spLocks noChangeArrowheads="1"/>
            </p:cNvSpPr>
            <p:nvPr/>
          </p:nvSpPr>
          <p:spPr bwMode="auto">
            <a:xfrm>
              <a:off x="3696" y="2750"/>
              <a:ext cx="454" cy="22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8451" name="Line 14"/>
            <p:cNvSpPr>
              <a:spLocks noChangeShapeType="1"/>
            </p:cNvSpPr>
            <p:nvPr/>
          </p:nvSpPr>
          <p:spPr bwMode="auto">
            <a:xfrm flipV="1">
              <a:off x="3334" y="2931"/>
              <a:ext cx="36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8452" name="Line 15"/>
            <p:cNvSpPr>
              <a:spLocks noChangeShapeType="1"/>
            </p:cNvSpPr>
            <p:nvPr/>
          </p:nvSpPr>
          <p:spPr bwMode="auto">
            <a:xfrm>
              <a:off x="3288" y="3158"/>
              <a:ext cx="59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8453" name="Line 16"/>
            <p:cNvSpPr>
              <a:spLocks noChangeShapeType="1"/>
            </p:cNvSpPr>
            <p:nvPr/>
          </p:nvSpPr>
          <p:spPr bwMode="auto">
            <a:xfrm>
              <a:off x="3288" y="3203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1835150" y="4959350"/>
            <a:ext cx="647700" cy="792163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143000" y="5843588"/>
            <a:ext cx="177165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/>
              <a:t>Requerimentos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071813" y="5843588"/>
            <a:ext cx="2071687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ctr"/>
            <a:r>
              <a:rPr lang="pt-BR"/>
              <a:t>Casos de Uso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6357938" y="3629025"/>
            <a:ext cx="2160587" cy="1657350"/>
          </a:xfrm>
          <a:prstGeom prst="irregularSeal2">
            <a:avLst/>
          </a:prstGeom>
          <a:gradFill rotWithShape="1">
            <a:gsLst>
              <a:gs pos="0">
                <a:srgbClr val="FFFF00"/>
              </a:gs>
              <a:gs pos="100000">
                <a:srgbClr val="FFCC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5072063" y="4271963"/>
            <a:ext cx="1223962" cy="6477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600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715125" y="4354513"/>
            <a:ext cx="1296988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 algn="ctr">
              <a:lnSpc>
                <a:spcPct val="80000"/>
              </a:lnSpc>
              <a:defRPr/>
            </a:pPr>
            <a:r>
              <a:rPr lang="pt-BR" sz="1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Casos de </a:t>
            </a:r>
          </a:p>
          <a:p>
            <a:pPr marL="342900" indent="-342900" algn="ctr">
              <a:lnSpc>
                <a:spcPct val="80000"/>
              </a:lnSpc>
              <a:defRPr/>
            </a:pPr>
            <a:r>
              <a:rPr lang="pt-BR" sz="1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Teste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3054350" y="3986213"/>
            <a:ext cx="2089150" cy="509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50000"/>
              </a:lnSpc>
            </a:pPr>
            <a:r>
              <a:rPr lang="pt-BR"/>
              <a:t>Especificações</a:t>
            </a:r>
          </a:p>
          <a:p>
            <a:pPr marL="342900" indent="-342900">
              <a:lnSpc>
                <a:spcPct val="50000"/>
              </a:lnSpc>
            </a:pPr>
            <a:r>
              <a:rPr lang="pt-BR"/>
              <a:t> </a:t>
            </a:r>
          </a:p>
          <a:p>
            <a:pPr marL="342900" indent="-342900">
              <a:lnSpc>
                <a:spcPct val="50000"/>
              </a:lnSpc>
            </a:pPr>
            <a:r>
              <a:rPr lang="pt-BR"/>
              <a:t>Suplementares</a:t>
            </a:r>
          </a:p>
        </p:txBody>
      </p:sp>
      <p:pic>
        <p:nvPicPr>
          <p:cNvPr id="25" name="Picture 36" descr="j029912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19250" y="3159125"/>
            <a:ext cx="865188" cy="958850"/>
          </a:xfrm>
        </p:spPr>
      </p:pic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1042988" y="4187825"/>
            <a:ext cx="2089150" cy="509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ctr">
              <a:lnSpc>
                <a:spcPct val="50000"/>
              </a:lnSpc>
            </a:pPr>
            <a:r>
              <a:rPr lang="pt-BR"/>
              <a:t>Entrevistas com</a:t>
            </a:r>
          </a:p>
          <a:p>
            <a:pPr marL="342900" indent="-342900" algn="ctr">
              <a:lnSpc>
                <a:spcPct val="50000"/>
              </a:lnSpc>
            </a:pPr>
            <a:endParaRPr lang="pt-BR"/>
          </a:p>
          <a:p>
            <a:pPr marL="342900" indent="-342900" algn="ctr">
              <a:lnSpc>
                <a:spcPct val="50000"/>
              </a:lnSpc>
            </a:pPr>
            <a:r>
              <a:rPr lang="pt-BR"/>
              <a:t>o Cliente</a:t>
            </a:r>
          </a:p>
        </p:txBody>
      </p:sp>
    </p:spTree>
    <p:extLst>
      <p:ext uri="{BB962C8B-B14F-4D97-AF65-F5344CB8AC3E}">
        <p14:creationId xmlns:p14="http://schemas.microsoft.com/office/powerpoint/2010/main" val="183904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  <p:bldP spid="22" grpId="0" animBg="1"/>
      <p:bldP spid="23" grpId="0"/>
      <p:bldP spid="24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38" y="214313"/>
            <a:ext cx="5357812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Exemplo de Caso de Teste</a:t>
            </a:r>
            <a:endParaRPr lang="pt-BR" sz="3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71813" y="1041400"/>
            <a:ext cx="5857875" cy="560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- Funcionalidade: Incluir usuário</a:t>
            </a:r>
          </a:p>
          <a:p>
            <a:pPr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400">
                <a:solidFill>
                  <a:schemeClr val="accent5">
                    <a:lumMod val="50000"/>
                  </a:schemeClr>
                </a:solidFill>
              </a:rPr>
              <a:t>- Caso de Teste: </a:t>
            </a:r>
          </a:p>
          <a:p>
            <a:pPr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pt-BR" sz="2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Passo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200" i="1" dirty="0">
                <a:solidFill>
                  <a:schemeClr val="accent5">
                    <a:lumMod val="50000"/>
                  </a:schemeClr>
                </a:solidFill>
              </a:rPr>
              <a:t>Preencher a tela de usuário com seus campos obrigatórios e selecionar a opção </a:t>
            </a:r>
            <a:r>
              <a:rPr lang="pt-BR" sz="2200" i="1">
                <a:solidFill>
                  <a:schemeClr val="accent5">
                    <a:lumMod val="50000"/>
                  </a:schemeClr>
                </a:solidFill>
              </a:rPr>
              <a:t>incluir.</a:t>
            </a:r>
          </a:p>
          <a:p>
            <a:pPr lvl="1">
              <a:defRPr/>
            </a:pPr>
            <a:endParaRPr lang="pt-BR" sz="2200" i="1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pt-BR" sz="2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Resultado esperado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200" i="1" dirty="0">
                <a:solidFill>
                  <a:schemeClr val="accent5">
                    <a:lumMod val="50000"/>
                  </a:schemeClr>
                </a:solidFill>
              </a:rPr>
              <a:t>Mensagem de Incluído com </a:t>
            </a:r>
            <a:r>
              <a:rPr lang="pt-BR" sz="2200" i="1">
                <a:solidFill>
                  <a:schemeClr val="accent5">
                    <a:lumMod val="50000"/>
                  </a:schemeClr>
                </a:solidFill>
              </a:rPr>
              <a:t>sucesso.</a:t>
            </a:r>
          </a:p>
          <a:p>
            <a:pPr lvl="1">
              <a:defRPr/>
            </a:pPr>
            <a:endParaRPr lang="pt-BR" sz="2200" i="1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pt-BR" sz="2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Ambiente de teste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200" i="1" dirty="0">
                <a:solidFill>
                  <a:schemeClr val="accent5">
                    <a:lumMod val="50000"/>
                  </a:schemeClr>
                </a:solidFill>
              </a:rPr>
              <a:t>Máquina cliente com sistema operacional Windows XP, utilizando o Internet Explorer 6.0 como Browser, recebendo páginas de um servidor com IIS e ter um servidor de </a:t>
            </a:r>
            <a:r>
              <a:rPr lang="pt-BR" sz="2200" i="1" dirty="0" err="1">
                <a:solidFill>
                  <a:schemeClr val="accent5">
                    <a:lumMod val="50000"/>
                  </a:schemeClr>
                </a:solidFill>
              </a:rPr>
              <a:t>WebSphere</a:t>
            </a:r>
            <a:r>
              <a:rPr lang="pt-BR" sz="2200" i="1" dirty="0">
                <a:solidFill>
                  <a:schemeClr val="accent5">
                    <a:lumMod val="50000"/>
                  </a:schemeClr>
                </a:solidFill>
              </a:rPr>
              <a:t> em Linux.</a:t>
            </a:r>
          </a:p>
        </p:txBody>
      </p:sp>
      <p:pic>
        <p:nvPicPr>
          <p:cNvPr id="24580" name="Picture 1" descr="C:\Documents and Settings\Fernandes Correia\Configurações locais\Temporary Internet Files\Content.IE5\6UZW0L1S\MCj019530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357313"/>
            <a:ext cx="2571750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111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sp>
        <p:nvSpPr>
          <p:cNvPr id="11267" name="Content Placeholder 2"/>
          <p:cNvSpPr>
            <a:spLocks/>
          </p:cNvSpPr>
          <p:nvPr/>
        </p:nvSpPr>
        <p:spPr bwMode="auto">
          <a:xfrm>
            <a:off x="250825" y="1503363"/>
            <a:ext cx="8356600" cy="322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spcAft>
                <a:spcPct val="50000"/>
              </a:spcAft>
              <a:buFont typeface="Wingdings" pitchFamily="2" charset="2"/>
              <a:buChar char="ü"/>
            </a:pPr>
            <a:r>
              <a:rPr lang="pt-BR" sz="2200"/>
              <a:t>Os casos de teste para o teste funcional são derivados dos casos de uso do objetivo do teste.</a:t>
            </a:r>
          </a:p>
          <a:p>
            <a:pPr marL="342900" indent="-342900" algn="just" eaLnBrk="0" hangingPunct="0">
              <a:spcBef>
                <a:spcPct val="20000"/>
              </a:spcBef>
              <a:spcAft>
                <a:spcPct val="50000"/>
              </a:spcAft>
              <a:buFont typeface="Wingdings" pitchFamily="2" charset="2"/>
              <a:buChar char="ü"/>
            </a:pPr>
            <a:r>
              <a:rPr lang="pt-BR" sz="2200"/>
              <a:t>É necessário desenvolver casos de teste para cada cenário de caso de uso.</a:t>
            </a:r>
          </a:p>
          <a:p>
            <a:pPr marL="342900" indent="-342900" algn="just" eaLnBrk="0" hangingPunct="0">
              <a:spcBef>
                <a:spcPct val="20000"/>
              </a:spcBef>
              <a:spcAft>
                <a:spcPct val="50000"/>
              </a:spcAft>
              <a:buFont typeface="Wingdings" pitchFamily="2" charset="2"/>
              <a:buChar char="ü"/>
            </a:pPr>
            <a:r>
              <a:rPr lang="pt-BR" sz="2200"/>
              <a:t>Os cenários de casos de uso são identificados através da descrição dos caminhos que percorrem o fluxo básico e os fluxos alternativos do caso de uso</a:t>
            </a:r>
          </a:p>
        </p:txBody>
      </p:sp>
    </p:spTree>
    <p:extLst>
      <p:ext uri="{BB962C8B-B14F-4D97-AF65-F5344CB8AC3E}">
        <p14:creationId xmlns:p14="http://schemas.microsoft.com/office/powerpoint/2010/main" val="41263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313"/>
            <a:ext cx="8797925" cy="922337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 Integração dos Níveis de Teste</a:t>
            </a:r>
            <a:endParaRPr lang="pt-BR" dirty="0"/>
          </a:p>
        </p:txBody>
      </p:sp>
      <p:sp>
        <p:nvSpPr>
          <p:cNvPr id="9" name="Pentagon 8"/>
          <p:cNvSpPr/>
          <p:nvPr/>
        </p:nvSpPr>
        <p:spPr>
          <a:xfrm>
            <a:off x="285750" y="2214563"/>
            <a:ext cx="2428875" cy="3500437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Char char="Ø"/>
              <a:defRPr/>
            </a:pPr>
            <a:r>
              <a:rPr lang="pt-BR" dirty="0">
                <a:solidFill>
                  <a:schemeClr val="tx1"/>
                </a:solidFill>
              </a:rPr>
              <a:t>Teste Unitário;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2428875" y="2214563"/>
            <a:ext cx="2357438" cy="3500437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Char char="Ø"/>
              <a:defRPr/>
            </a:pPr>
            <a:r>
              <a:rPr lang="pt-BR" dirty="0">
                <a:solidFill>
                  <a:schemeClr val="tx1"/>
                </a:solidFill>
              </a:rPr>
              <a:t>Teste de Integração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572000" y="2214563"/>
            <a:ext cx="2357438" cy="350043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Char char="Ø"/>
              <a:defRPr/>
            </a:pPr>
            <a:r>
              <a:rPr lang="pt-BR" dirty="0">
                <a:solidFill>
                  <a:schemeClr val="tx1"/>
                </a:solidFill>
              </a:rPr>
              <a:t>Teste de Sistemas</a:t>
            </a:r>
          </a:p>
        </p:txBody>
      </p:sp>
      <p:sp>
        <p:nvSpPr>
          <p:cNvPr id="10" name="Pentagon 9"/>
          <p:cNvSpPr/>
          <p:nvPr/>
        </p:nvSpPr>
        <p:spPr>
          <a:xfrm>
            <a:off x="6643688" y="2214563"/>
            <a:ext cx="2357437" cy="3500437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Char char="Ø"/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buFont typeface="Wingdings" pitchFamily="2" charset="2"/>
              <a:buChar char="Ø"/>
              <a:defRPr/>
            </a:pPr>
            <a:r>
              <a:rPr lang="pt-BR" dirty="0">
                <a:solidFill>
                  <a:schemeClr val="tx1"/>
                </a:solidFill>
              </a:rPr>
              <a:t>Teste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32901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11688" y="1325563"/>
            <a:ext cx="4214812" cy="4429125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75" y="214313"/>
            <a:ext cx="5572125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Derivação do Caso de Teste</a:t>
            </a:r>
            <a:endParaRPr lang="pt-BR" sz="3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6826250" y="5897563"/>
            <a:ext cx="20002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>
                <a:cs typeface="Times New Roman" pitchFamily="18" charset="0"/>
              </a:rPr>
              <a:t>RUP – IBM rational [RUP 2002]</a:t>
            </a:r>
            <a:r>
              <a:rPr lang="pt-BR" sz="1000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1428750"/>
            <a:ext cx="428625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Fluxo Básico ou Principal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Representado pela linha reta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Caminho mais simples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endParaRPr lang="pt-BR" sz="200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Fluxo Alternativo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Podem originar-se no fluxo principal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Podem originar-se em outro fluxo alternativo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Podem retornar ao fluxo básico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endParaRPr lang="pt-BR" i="1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algn="ctr" eaLnBrk="0" hangingPunct="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Ao percorrer os possíveis caminhos, diversos </a:t>
            </a:r>
            <a:b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sz="2000" b="1">
                <a:solidFill>
                  <a:schemeClr val="accent6"/>
                </a:solidFill>
                <a:latin typeface="+mn-lt"/>
                <a:cs typeface="+mn-cs"/>
              </a:rPr>
              <a:t>cenários</a:t>
            </a: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são identificados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6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0" y="214313"/>
            <a:ext cx="6000750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Considerações na Elaboração</a:t>
            </a:r>
            <a:endParaRPr lang="pt-BR" sz="3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46063" y="2500313"/>
            <a:ext cx="8643937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Identificar todos os cenários contidos 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na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especificação existente;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Para cada cenário, identificar um ou mais casos de teste;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Para cada caso de teste, identificar condições de execução;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Adicionar os dados para as condições nos casos de teste.</a:t>
            </a: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428625" y="1285875"/>
            <a:ext cx="82867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Para a elaboração dos casos de teste a partir do requisito especificado deve-se considerar o seguinte:</a:t>
            </a:r>
          </a:p>
        </p:txBody>
      </p:sp>
    </p:spTree>
    <p:extLst>
      <p:ext uri="{BB962C8B-B14F-4D97-AF65-F5344CB8AC3E}">
        <p14:creationId xmlns:p14="http://schemas.microsoft.com/office/powerpoint/2010/main" val="35244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55975"/>
            <a:ext cx="3024188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698750"/>
            <a:ext cx="5976938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Content Placeholder 2"/>
          <p:cNvSpPr>
            <a:spLocks/>
          </p:cNvSpPr>
          <p:nvPr/>
        </p:nvSpPr>
        <p:spPr bwMode="auto">
          <a:xfrm>
            <a:off x="250825" y="1503363"/>
            <a:ext cx="8569325" cy="322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50000"/>
              </a:spcAft>
              <a:buFont typeface="Wingdings" pitchFamily="2" charset="2"/>
              <a:buChar char="ü"/>
            </a:pPr>
            <a:r>
              <a:rPr lang="pt-BR" sz="2200"/>
              <a:t>Começando pelo fluxo básico e depois combinando esse fluxo com os fluxos alternativos, é possível identificar os seguintes cenários de caso de uso </a:t>
            </a:r>
          </a:p>
        </p:txBody>
      </p:sp>
    </p:spTree>
    <p:extLst>
      <p:ext uri="{BB962C8B-B14F-4D97-AF65-F5344CB8AC3E}">
        <p14:creationId xmlns:p14="http://schemas.microsoft.com/office/powerpoint/2010/main" val="28408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7"/>
          <a:stretch>
            <a:fillRect/>
          </a:stretch>
        </p:blipFill>
        <p:spPr bwMode="auto">
          <a:xfrm>
            <a:off x="1258888" y="1989138"/>
            <a:ext cx="635793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Content Placeholder 2"/>
          <p:cNvSpPr>
            <a:spLocks/>
          </p:cNvSpPr>
          <p:nvPr/>
        </p:nvSpPr>
        <p:spPr bwMode="auto">
          <a:xfrm>
            <a:off x="250825" y="1503363"/>
            <a:ext cx="8137525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50000"/>
              </a:spcAft>
              <a:buFont typeface="Wingdings" pitchFamily="2" charset="2"/>
              <a:buChar char="ü"/>
            </a:pPr>
            <a:r>
              <a:rPr lang="pt-BR" sz="2200"/>
              <a:t>Exemplo: Atores e Casos de Uso em Caixa Eletrônico</a:t>
            </a:r>
          </a:p>
        </p:txBody>
      </p:sp>
    </p:spTree>
    <p:extLst>
      <p:ext uri="{BB962C8B-B14F-4D97-AF65-F5344CB8AC3E}">
        <p14:creationId xmlns:p14="http://schemas.microsoft.com/office/powerpoint/2010/main" val="20234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z="4000" smtClean="0"/>
              <a:t>Obtenção de Casos de Teste a Partir de Casos de Uso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79388" y="1857375"/>
            <a:ext cx="8569325" cy="447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5660" anchor="ctr">
            <a:spAutoFit/>
          </a:bodyPr>
          <a:lstStyle/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Iniciar Retirada - O cliente insere o cartão bancário no leitor de cartões do caixa eletrônico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Verificar o Cartão Bancário - O caixa eletrônico lê o código da conta a partir da tarja magnética do cartão bancário  e verifica se ele é um cartão aceitável.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Digitar a senha - O caixa eletrônico pede a senha do cliente (4 dígitos)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Verificar o código da conta e a senha - O código da conta e a senha são verificados para determinar se a conta é válida e se a senha digitada está correta. Para esse fluxo, a conta é válida e a senha está corretamente associada a essa conta.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Opções do caixa eletrônico - O caixa eletrônico exibe as diversas alternativas disponíveis.  Nesse fluxo, o cliente do banco sempre seleciona "Retirada em Dinheiro."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Digitar o Valor - O caixa eletrônico solicita o valor a ser retirado. Para esse fluxo o cliente seleciona um valor predefinido (R$ 10, R$ 20, R$ 50 ou R$ 100).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Autorização - O caixa eletrônico inicia o processo de verificação com o Sistema Bancário, enviando o ID do Cartão, a Senha, o Valor e as Informações de conta como uma transação.  Para esse fluxo, o Sistema Bancário está on-line e responde com uma autorização para concluir a retirada em dinheiro, atualizando o saldo da conta de forma apropriada.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Fornecimento - O Dinheiro é fornecido e o Cartão do Banco é devolvido.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Recibo - O recibo é impresso e fornecido.  O caixa eletrônico também atualiza o log interno de forma apropriada.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23850" y="1341438"/>
            <a:ext cx="565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50000"/>
              </a:spcAft>
            </a:pPr>
            <a:r>
              <a:rPr lang="pt-BR" b="1"/>
              <a:t>Caso de uso Retirada em Dinheiro – Fluxo Básico:</a:t>
            </a:r>
          </a:p>
        </p:txBody>
      </p:sp>
    </p:spTree>
    <p:extLst>
      <p:ext uri="{BB962C8B-B14F-4D97-AF65-F5344CB8AC3E}">
        <p14:creationId xmlns:p14="http://schemas.microsoft.com/office/powerpoint/2010/main" val="24037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114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26708" name="Group 84"/>
          <p:cNvGraphicFramePr>
            <a:graphicFrameLocks noGrp="1"/>
          </p:cNvGraphicFramePr>
          <p:nvPr/>
        </p:nvGraphicFramePr>
        <p:xfrm>
          <a:off x="395288" y="1689100"/>
          <a:ext cx="8208962" cy="4617720"/>
        </p:xfrm>
        <a:graphic>
          <a:graphicData uri="http://schemas.openxmlformats.org/drawingml/2006/table">
            <a:tbl>
              <a:tblPr/>
              <a:tblGrid>
                <a:gridCol w="1727200"/>
                <a:gridCol w="648176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2 - Caixa Eletrônico sem Dinheiro 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Passo 5 do Fluxo Básico - Opções do Caixa Eletrônico, se o caixa eletrônico estiver sem dinheiro, a opção "Retirada em Dinheiro" não estará disponível.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3 - Fundos insuficientes no caixa eletrônico 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Passo 6 do Fluxo Básico - Digitar o Valor, se o caixa eletrônico não contiver fundos suficientes para fornecer o valor solicitado, o sistema exibirá uma mensagem apropriada e retornará ao Passo 6 do fluxo básico - Digitar o Valor.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4 - Senha Incorreta 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Passo 4 do Fluxo Básico - Verificar a Conta e a Senha, o cliente tem três chances de digitar a senha correta.  </a:t>
                      </a:r>
                      <a:b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 for digitada uma senha incorreta, o caixa eletrônico exibirá a mensagem apropriada, e se houver novas tentativas, esse fluxo retornará ao Passo 3 do Fluxo Básico - Digitar a Senha. </a:t>
                      </a:r>
                      <a:b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 na última tentativa o número PIN digitado estiver incorreto, o cartão será retido, o caixa eletrônico retornará ao Estado Pronto, e esse caso de uso será encerrado.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5 - Nenhuma Conta 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Passo 4 do Fluxo Básico - Verificar a Conta e a Senha, se o Sistema bancário retornar um código indicando que a conta não foi encontrada ou que ela não permite retiradas, o caixa eletrônico exibirá a mensagem apropriada e retornará ao Passo 9 do Fluxo Básico - Devolver o Cartão.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6 - Fundos Insuficientes na Conta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  Passo 7 do Fluxo Básico - Autorização, o Sistema bancário exibe um código indicando que o saldo da conta é inferior ao valor digitado no Passo 6 do Fluxo Básico - Digitar o Valor; o caixa eletrônico exibe a mensagem apropriada e retorna ao Passo 6 do Fluxo Básico - Digitar o Valor.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323850" y="1333500"/>
            <a:ext cx="719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50000"/>
              </a:spcAft>
            </a:pPr>
            <a:r>
              <a:rPr lang="pt-BR" b="1"/>
              <a:t>Caso de uso Retirada em Dinheiro – Alguns Fluxos Alternativos:</a:t>
            </a:r>
          </a:p>
        </p:txBody>
      </p:sp>
    </p:spTree>
    <p:extLst>
      <p:ext uri="{BB962C8B-B14F-4D97-AF65-F5344CB8AC3E}">
        <p14:creationId xmlns:p14="http://schemas.microsoft.com/office/powerpoint/2010/main" val="42252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64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27795" name="Group 147"/>
          <p:cNvGraphicFramePr>
            <a:graphicFrameLocks noGrp="1"/>
          </p:cNvGraphicFramePr>
          <p:nvPr/>
        </p:nvGraphicFramePr>
        <p:xfrm>
          <a:off x="687388" y="2060575"/>
          <a:ext cx="7772400" cy="3658553"/>
        </p:xfrm>
        <a:graphic>
          <a:graphicData uri="http://schemas.openxmlformats.org/drawingml/2006/table">
            <a:tbl>
              <a:tblPr/>
              <a:tblGrid>
                <a:gridCol w="3673475"/>
                <a:gridCol w="1508125"/>
                <a:gridCol w="25908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1 - Retirada em dinheiro bem-sucedida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 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2 - Caixa eletrônico sem dinheiro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2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3 - Fundos Insuficientes no Caixa Eletrônico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3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4 - Senha Incorreta (novas tentativas)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4 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5 - Senha incorreta (sem nova tentativa)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4 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6 - Nenhuma Conta/tipo de conta incorreto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5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7 - Saldo Insuficiente em Conta 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6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92" name="Rectangle 144"/>
          <p:cNvSpPr>
            <a:spLocks noChangeArrowheads="1"/>
          </p:cNvSpPr>
          <p:nvPr/>
        </p:nvSpPr>
        <p:spPr bwMode="auto">
          <a:xfrm>
            <a:off x="323850" y="1333500"/>
            <a:ext cx="653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50000"/>
              </a:spcAft>
            </a:pPr>
            <a:r>
              <a:rPr lang="pt-BR" b="1"/>
              <a:t>É possível obter os seguintes cenários deste caso de uso:</a:t>
            </a:r>
          </a:p>
        </p:txBody>
      </p:sp>
    </p:spTree>
    <p:extLst>
      <p:ext uri="{BB962C8B-B14F-4D97-AF65-F5344CB8AC3E}">
        <p14:creationId xmlns:p14="http://schemas.microsoft.com/office/powerpoint/2010/main" val="38193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sp>
        <p:nvSpPr>
          <p:cNvPr id="11267" name="Content Placeholder 2"/>
          <p:cNvSpPr>
            <a:spLocks/>
          </p:cNvSpPr>
          <p:nvPr/>
        </p:nvSpPr>
        <p:spPr bwMode="auto">
          <a:xfrm>
            <a:off x="250825" y="1503363"/>
            <a:ext cx="8642350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50000"/>
              </a:spcAft>
              <a:buFont typeface="Wingdings" pitchFamily="2" charset="2"/>
              <a:buChar char="ü"/>
            </a:pPr>
            <a:r>
              <a:rPr lang="pt-BR" sz="2200"/>
              <a:t>Para cada um desses sete cenários, é necessário identificar casos de teste. É possível identificar e gerenciar os casos de teste usando matrizes ou tabelas de decisão. 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50000"/>
              </a:spcAft>
              <a:buFont typeface="Wingdings" pitchFamily="2" charset="2"/>
              <a:buChar char="ü"/>
            </a:pPr>
            <a:r>
              <a:rPr lang="pt-BR" sz="2200"/>
              <a:t>Na matriz a seguir cada linha representa um caso de teste individual, e as colunas identificam informações de caso de teste.  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50000"/>
              </a:spcAft>
              <a:buFont typeface="Wingdings" pitchFamily="2" charset="2"/>
              <a:buChar char="ü"/>
            </a:pPr>
            <a:r>
              <a:rPr lang="pt-BR" sz="2200"/>
              <a:t>Para cada caso de teste, há um ID, uma Condição (ou descrição) e todos os elementos que participam do caso de teste (como entrada ou já no banco de dados) e o resultado esperado. </a:t>
            </a:r>
          </a:p>
        </p:txBody>
      </p:sp>
    </p:spTree>
    <p:extLst>
      <p:ext uri="{BB962C8B-B14F-4D97-AF65-F5344CB8AC3E}">
        <p14:creationId xmlns:p14="http://schemas.microsoft.com/office/powerpoint/2010/main" val="20037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85875"/>
            <a:ext cx="8286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1" name="Group 9"/>
          <p:cNvGrpSpPr>
            <a:grpSpLocks/>
          </p:cNvGrpSpPr>
          <p:nvPr/>
        </p:nvGrpSpPr>
        <p:grpSpPr bwMode="auto">
          <a:xfrm>
            <a:off x="2339975" y="1052513"/>
            <a:ext cx="6465888" cy="2355850"/>
            <a:chOff x="1474" y="663"/>
            <a:chExt cx="4073" cy="1484"/>
          </a:xfrm>
        </p:grpSpPr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245" y="1570"/>
              <a:ext cx="3302" cy="5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spcAft>
                  <a:spcPct val="50000"/>
                </a:spcAft>
                <a:buFont typeface="Wingdings" pitchFamily="2" charset="2"/>
                <a:buNone/>
              </a:pPr>
              <a:r>
                <a:rPr lang="pt-BR">
                  <a:solidFill>
                    <a:schemeClr val="bg1"/>
                  </a:solidFill>
                </a:rPr>
                <a:t>Para desenvolver a matriz, primeiro identifique quais elementos de dados são necessários para a execução dos cenários de caso de uso. </a:t>
              </a:r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1474" y="663"/>
              <a:ext cx="2631" cy="635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250825" y="3440113"/>
            <a:ext cx="8642350" cy="3302000"/>
            <a:chOff x="158" y="2024"/>
            <a:chExt cx="5444" cy="2080"/>
          </a:xfrm>
        </p:grpSpPr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839" y="2886"/>
              <a:ext cx="4763" cy="1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spcAft>
                  <a:spcPct val="50000"/>
                </a:spcAft>
                <a:buFont typeface="Wingdings" pitchFamily="2" charset="2"/>
                <a:buNone/>
              </a:pPr>
              <a:r>
                <a:rPr lang="pt-BR">
                  <a:solidFill>
                    <a:schemeClr val="bg1"/>
                  </a:solidFill>
                </a:rPr>
                <a:t>Em seguida, para cada cenário, identifique pelo menos um caso de teste que contenha a condição apropriada para executar o cenário.</a:t>
              </a:r>
            </a:p>
            <a:p>
              <a:pPr eaLnBrk="0" hangingPunct="0">
                <a:spcBef>
                  <a:spcPct val="20000"/>
                </a:spcBef>
                <a:spcAft>
                  <a:spcPct val="50000"/>
                </a:spcAft>
                <a:buFont typeface="Wingdings" pitchFamily="2" charset="2"/>
                <a:buNone/>
              </a:pPr>
              <a:r>
                <a:rPr lang="pt-BR">
                  <a:solidFill>
                    <a:schemeClr val="bg1"/>
                  </a:solidFill>
                </a:rPr>
                <a:t>Por exemplo, V (válido) é usado para indicar que essa condição deve ser VÁLIDA para que o fluxo seja executado, e I (inválido) é usado para indicar a condição que disparará o fluxo alternativo desejado. "n/a" indica que essa condição não é aplicável ao caso de teste. </a:t>
              </a:r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158" y="2024"/>
              <a:ext cx="4037" cy="635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095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28825"/>
            <a:ext cx="75993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23850" y="1333500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pt-BR"/>
              <a:t>Após a aprovação dos casos de teste, será possível identificar os valores reais dos dados e criar os dados de teste </a:t>
            </a:r>
          </a:p>
        </p:txBody>
      </p:sp>
    </p:spTree>
    <p:extLst>
      <p:ext uri="{BB962C8B-B14F-4D97-AF65-F5344CB8AC3E}">
        <p14:creationId xmlns:p14="http://schemas.microsoft.com/office/powerpoint/2010/main" val="42047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3" y="214313"/>
            <a:ext cx="4714875" cy="714375"/>
          </a:xfrm>
        </p:spPr>
        <p:txBody>
          <a:bodyPr/>
          <a:lstStyle/>
          <a:p>
            <a:r>
              <a:rPr lang="pt-BR" dirty="0" smtClean="0"/>
              <a:t>Níveis de Testes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14313" y="1466850"/>
            <a:ext cx="6572250" cy="48196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pt-BR" sz="2400" b="1">
                <a:solidFill>
                  <a:schemeClr val="accent4">
                    <a:lumMod val="50000"/>
                  </a:schemeClr>
                </a:solidFill>
              </a:rPr>
              <a:t>Teste Unitário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pt-BR" sz="2400" i="1">
                <a:solidFill>
                  <a:schemeClr val="accent4">
                    <a:lumMod val="50000"/>
                  </a:schemeClr>
                </a:solidFill>
              </a:rPr>
              <a:t>Estágio mais baixo da escala de teste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pt-BR" sz="2400" i="1">
                <a:solidFill>
                  <a:schemeClr val="accent4">
                    <a:lumMod val="50000"/>
                  </a:schemeClr>
                </a:solidFill>
              </a:rPr>
              <a:t>Aplicados ao menores componentes de código</a:t>
            </a:r>
          </a:p>
          <a:p>
            <a:pPr>
              <a:lnSpc>
                <a:spcPct val="120000"/>
              </a:lnSpc>
              <a:defRPr/>
            </a:pPr>
            <a:r>
              <a:rPr lang="pt-BR" sz="2400" b="1">
                <a:solidFill>
                  <a:schemeClr val="accent4">
                    <a:lumMod val="50000"/>
                  </a:schemeClr>
                </a:solidFill>
              </a:rPr>
              <a:t>Teste de Integração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pt-BR" sz="2400" i="1">
                <a:solidFill>
                  <a:schemeClr val="accent4">
                    <a:lumMod val="50000"/>
                  </a:schemeClr>
                </a:solidFill>
              </a:rPr>
              <a:t>Aplicados a combinação das unidades de componentes</a:t>
            </a:r>
          </a:p>
          <a:p>
            <a:pPr>
              <a:lnSpc>
                <a:spcPct val="120000"/>
              </a:lnSpc>
              <a:defRPr/>
            </a:pPr>
            <a:r>
              <a:rPr lang="pt-BR" sz="2400" b="1">
                <a:solidFill>
                  <a:schemeClr val="accent4">
                    <a:lumMod val="50000"/>
                  </a:schemeClr>
                </a:solidFill>
              </a:rPr>
              <a:t>Teste de Sistema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pt-BR" sz="2400" i="1">
                <a:solidFill>
                  <a:schemeClr val="accent4">
                    <a:lumMod val="50000"/>
                  </a:schemeClr>
                </a:solidFill>
              </a:rPr>
              <a:t>Aplicados ao sistema com um todo</a:t>
            </a:r>
          </a:p>
          <a:p>
            <a:pPr>
              <a:lnSpc>
                <a:spcPct val="120000"/>
              </a:lnSpc>
              <a:defRPr/>
            </a:pPr>
            <a:r>
              <a:rPr lang="pt-BR" sz="2400" b="1">
                <a:solidFill>
                  <a:schemeClr val="accent4">
                    <a:lumMod val="50000"/>
                  </a:schemeClr>
                </a:solidFill>
              </a:rPr>
              <a:t>Teste de Aceitação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pt-BR" sz="2400" i="1">
                <a:solidFill>
                  <a:schemeClr val="accent4">
                    <a:lumMod val="50000"/>
                  </a:schemeClr>
                </a:solidFill>
              </a:rPr>
              <a:t>Testes finais do sistema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pt-BR" sz="2400" i="1">
                <a:solidFill>
                  <a:schemeClr val="accent4">
                    <a:lumMod val="50000"/>
                  </a:schemeClr>
                </a:solidFill>
              </a:rPr>
              <a:t>Funcionalidade e Usabilidade</a:t>
            </a:r>
          </a:p>
        </p:txBody>
      </p:sp>
      <p:pic>
        <p:nvPicPr>
          <p:cNvPr id="17412" name="Picture 2" descr="C:\Documents and Settings\Fernandes Correia\Configurações locais\Temporary Internet Files\Content.IE5\QD89M52O\MCj028050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0" y="1143000"/>
            <a:ext cx="3071813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61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357554" y="357166"/>
            <a:ext cx="2714644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4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Exercício</a:t>
            </a:r>
            <a:endParaRPr lang="pt-BR" sz="4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questionar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995" y="1500174"/>
            <a:ext cx="6191277" cy="46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>
                <a:effectLst/>
              </a:rPr>
              <a:t>Exercício</a:t>
            </a:r>
            <a:endParaRPr lang="en-US" smtClean="0">
              <a:effectLst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o Caso de Uso “Depositar Fundos”:</a:t>
            </a:r>
          </a:p>
          <a:p>
            <a:pPr lvl="1"/>
            <a:r>
              <a:rPr lang="pt-BR" dirty="0" smtClean="0"/>
              <a:t>Identificar o fluxo básico</a:t>
            </a:r>
          </a:p>
          <a:p>
            <a:pPr lvl="1"/>
            <a:r>
              <a:rPr lang="pt-BR" dirty="0" smtClean="0"/>
              <a:t>Identificar os fluxos alternativos</a:t>
            </a:r>
          </a:p>
          <a:p>
            <a:pPr lvl="1"/>
            <a:r>
              <a:rPr lang="pt-BR" dirty="0" smtClean="0"/>
              <a:t>Mapear 4 cenários para o caso de uso</a:t>
            </a:r>
          </a:p>
          <a:p>
            <a:pPr lvl="1"/>
            <a:r>
              <a:rPr lang="pt-BR" dirty="0" smtClean="0"/>
              <a:t>Elaborar ao menos um caso de teste para um cenário do caso de uso</a:t>
            </a:r>
          </a:p>
          <a:p>
            <a:pPr lvl="1"/>
            <a:endParaRPr lang="pt-BR" dirty="0" smtClean="0"/>
          </a:p>
          <a:p>
            <a:pPr lvl="1"/>
            <a:r>
              <a:rPr lang="pt-BR" b="1" dirty="0" smtClean="0"/>
              <a:t>Tempo: 30 minutos</a:t>
            </a:r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211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5" descr="selo_qualidad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857375"/>
            <a:ext cx="3121025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214313"/>
            <a:ext cx="7429500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Padrão de Qualidade do Caso de Teste</a:t>
            </a:r>
            <a:endParaRPr lang="pt-BR" sz="3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7175" y="1181100"/>
            <a:ext cx="6815138" cy="46196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O caso de teste seguir padrões de qualidade: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85750" y="2143125"/>
            <a:ext cx="5429250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Efetivo – Testar o que se planejou testar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Econômico – Sem passos desnecessários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Reutilizável – Possa ser repetido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Rastreável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– Possa identificar o requisito a ser testado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Autoexplicativo – Possa ser testado por 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qualquer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pessoa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9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3" descr="tired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75" y="1071563"/>
            <a:ext cx="2989263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214313"/>
            <a:ext cx="6929437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Problemas na Elaboração dos Casos</a:t>
            </a:r>
            <a:endParaRPr lang="pt-BR" sz="3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214313" y="1357313"/>
            <a:ext cx="5786437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b="1" i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rPr>
              <a:t>Testes exaustivos são impraticáveis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40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Testar, quanto tanto possível, </a:t>
            </a:r>
            <a:br>
              <a:rPr lang="pt-BR" sz="24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sz="24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dentro do cronograma disponível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40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Escolher bons casos de testes (dados de entrada e comportamento esperado) é fundamental para que um teste seja bem sucedido, isto é, detecte os defeitos existentes.</a:t>
            </a:r>
            <a:endParaRPr lang="pt-BR" sz="24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7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surpri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5" y="2654300"/>
            <a:ext cx="2143125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25" y="142875"/>
            <a:ext cx="6143625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Teste não funcional...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50" y="785813"/>
            <a:ext cx="8424863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b="1">
                <a:latin typeface="Times New Roman" pitchFamily="18" charset="0"/>
              </a:rPr>
              <a:t>1 – Deve operar em diferentes Browsers: </a:t>
            </a:r>
          </a:p>
          <a:p>
            <a:endParaRPr lang="pt-BR" sz="1600" b="1">
              <a:latin typeface="Times New Roman" pitchFamily="18" charset="0"/>
            </a:endParaRPr>
          </a:p>
          <a:p>
            <a:endParaRPr lang="pt-BR" sz="1600">
              <a:latin typeface="Times New Roman" pitchFamily="18" charset="0"/>
            </a:endParaRPr>
          </a:p>
          <a:p>
            <a:endParaRPr lang="pt-BR" sz="1600">
              <a:latin typeface="Times New Roman" pitchFamily="18" charset="0"/>
            </a:endParaRPr>
          </a:p>
          <a:p>
            <a:endParaRPr lang="pt-BR" sz="1600">
              <a:latin typeface="Times New Roman" pitchFamily="18" charset="0"/>
            </a:endParaRPr>
          </a:p>
          <a:p>
            <a:endParaRPr lang="pt-BR" sz="1600">
              <a:latin typeface="Times New Roman" pitchFamily="18" charset="0"/>
            </a:endParaRPr>
          </a:p>
          <a:p>
            <a:r>
              <a:rPr lang="pt-BR" sz="1600" b="1">
                <a:latin typeface="Times New Roman" pitchFamily="18" charset="0"/>
              </a:rPr>
              <a:t/>
            </a:r>
            <a:br>
              <a:rPr lang="pt-BR" sz="1600" b="1">
                <a:latin typeface="Times New Roman" pitchFamily="18" charset="0"/>
              </a:rPr>
            </a:br>
            <a:r>
              <a:rPr lang="pt-BR" sz="1600" b="1">
                <a:latin typeface="Times New Roman" pitchFamily="18" charset="0"/>
              </a:rPr>
              <a:t>2 - Deve poder usar diferentes plug-ins:</a:t>
            </a:r>
          </a:p>
          <a:p>
            <a:pPr lvl="1">
              <a:buFontTx/>
              <a:buChar char="•"/>
            </a:pPr>
            <a:r>
              <a:rPr lang="pt-BR" sz="1600">
                <a:latin typeface="Times New Roman" pitchFamily="18" charset="0"/>
              </a:rPr>
              <a:t> RealPlayer, </a:t>
            </a:r>
          </a:p>
          <a:p>
            <a:pPr lvl="1">
              <a:buFontTx/>
              <a:buChar char="•"/>
            </a:pPr>
            <a:r>
              <a:rPr lang="pt-BR" sz="1600">
                <a:latin typeface="Times New Roman" pitchFamily="18" charset="0"/>
              </a:rPr>
              <a:t> MediaPlayer, </a:t>
            </a:r>
          </a:p>
          <a:p>
            <a:pPr lvl="1">
              <a:buFontTx/>
              <a:buChar char="•"/>
            </a:pPr>
            <a:r>
              <a:rPr lang="pt-BR" sz="1600">
                <a:latin typeface="Times New Roman" pitchFamily="18" charset="0"/>
              </a:rPr>
              <a:t> não usar nenhum;</a:t>
            </a:r>
          </a:p>
          <a:p>
            <a:pPr lvl="1">
              <a:buFontTx/>
              <a:buChar char="•"/>
            </a:pPr>
            <a:endParaRPr lang="pt-BR" sz="1600">
              <a:latin typeface="Times New Roman" pitchFamily="18" charset="0"/>
            </a:endParaRPr>
          </a:p>
          <a:p>
            <a:r>
              <a:rPr lang="pt-BR" sz="1600" b="1">
                <a:latin typeface="Times New Roman" pitchFamily="18" charset="0"/>
              </a:rPr>
              <a:t>3 -</a:t>
            </a:r>
            <a:r>
              <a:rPr lang="pt-BR" sz="1600">
                <a:latin typeface="Times New Roman" pitchFamily="18" charset="0"/>
              </a:rPr>
              <a:t> </a:t>
            </a:r>
            <a:r>
              <a:rPr lang="pt-BR" sz="1600" b="1">
                <a:latin typeface="Times New Roman" pitchFamily="18" charset="0"/>
              </a:rPr>
              <a:t>Rodar em diferentes sistemas operacionais nas máquinas clientes:</a:t>
            </a:r>
          </a:p>
          <a:p>
            <a:endParaRPr lang="pt-BR" sz="1600" b="1">
              <a:latin typeface="Times New Roman" pitchFamily="18" charset="0"/>
            </a:endParaRPr>
          </a:p>
          <a:p>
            <a:endParaRPr lang="pt-BR" sz="1600">
              <a:latin typeface="Times New Roman" pitchFamily="18" charset="0"/>
            </a:endParaRPr>
          </a:p>
          <a:p>
            <a:endParaRPr lang="pt-BR" sz="1600">
              <a:latin typeface="Times New Roman" pitchFamily="18" charset="0"/>
            </a:endParaRPr>
          </a:p>
          <a:p>
            <a:endParaRPr lang="pt-BR" sz="1600">
              <a:latin typeface="Times New Roman" pitchFamily="18" charset="0"/>
            </a:endParaRPr>
          </a:p>
          <a:p>
            <a:endParaRPr lang="pt-BR" sz="1600" b="1">
              <a:latin typeface="Times New Roman" pitchFamily="18" charset="0"/>
            </a:endParaRPr>
          </a:p>
          <a:p>
            <a:r>
              <a:rPr lang="pt-BR" sz="1600" b="1">
                <a:latin typeface="Times New Roman" pitchFamily="18" charset="0"/>
              </a:rPr>
              <a:t>4 - Deve receber páginas por diferentes servidores – </a:t>
            </a:r>
            <a:r>
              <a:rPr lang="pt-BR" sz="1600">
                <a:latin typeface="Times New Roman" pitchFamily="18" charset="0"/>
              </a:rPr>
              <a:t>IIS, WebLogic e Apache</a:t>
            </a:r>
            <a:r>
              <a:rPr lang="pt-BR" sz="1600" b="1">
                <a:latin typeface="Times New Roman" pitchFamily="18" charset="0"/>
              </a:rPr>
              <a:t>.</a:t>
            </a:r>
          </a:p>
          <a:p>
            <a:endParaRPr lang="pt-BR" sz="1600" b="1">
              <a:latin typeface="Times New Roman" pitchFamily="18" charset="0"/>
            </a:endParaRPr>
          </a:p>
          <a:p>
            <a:r>
              <a:rPr lang="pt-BR" sz="1600" b="1">
                <a:latin typeface="Times New Roman" pitchFamily="18" charset="0"/>
              </a:rPr>
              <a:t>5 - Deve rodar em diferentes servidores:</a:t>
            </a:r>
          </a:p>
          <a:p>
            <a:pPr lvl="1">
              <a:buFontTx/>
              <a:buChar char="•"/>
            </a:pPr>
            <a:r>
              <a:rPr lang="pt-BR" sz="1600">
                <a:latin typeface="Times New Roman" pitchFamily="18" charset="0"/>
              </a:rPr>
              <a:t> Windows 2000, </a:t>
            </a:r>
          </a:p>
          <a:p>
            <a:pPr lvl="1">
              <a:buFontTx/>
              <a:buChar char="•"/>
            </a:pPr>
            <a:r>
              <a:rPr lang="pt-BR" sz="1600">
                <a:latin typeface="Times New Roman" pitchFamily="18" charset="0"/>
              </a:rPr>
              <a:t> NT</a:t>
            </a:r>
          </a:p>
          <a:p>
            <a:pPr lvl="1">
              <a:buFontTx/>
              <a:buChar char="•"/>
            </a:pPr>
            <a:r>
              <a:rPr lang="pt-BR" sz="1600">
                <a:latin typeface="Times New Roman" pitchFamily="18" charset="0"/>
              </a:rPr>
              <a:t> Linux.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86375" y="1000125"/>
            <a:ext cx="33559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000099"/>
                </a:solidFill>
                <a:latin typeface="Times New Roman" pitchFamily="18" charset="0"/>
              </a:rPr>
              <a:t>Para esta situação podemos considerar a possibilidade de criarmos </a:t>
            </a:r>
            <a:r>
              <a:rPr lang="pt-BR" sz="2400" b="1" u="sng">
                <a:solidFill>
                  <a:schemeClr val="accent1"/>
                </a:solidFill>
                <a:latin typeface="Times New Roman" pitchFamily="18" charset="0"/>
              </a:rPr>
              <a:t>1296</a:t>
            </a:r>
            <a:r>
              <a:rPr lang="pt-BR" sz="2000" b="1">
                <a:solidFill>
                  <a:srgbClr val="000099"/>
                </a:solidFill>
                <a:latin typeface="Times New Roman" pitchFamily="18" charset="0"/>
              </a:rPr>
              <a:t> diferentes combinações de ambientes para cada caso de teste criado.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ph/>
          </p:nvPr>
        </p:nvGraphicFramePr>
        <p:xfrm>
          <a:off x="500063" y="1133475"/>
          <a:ext cx="4100512" cy="1367440"/>
        </p:xfrm>
        <a:graphic>
          <a:graphicData uri="http://schemas.openxmlformats.org/drawingml/2006/table">
            <a:tbl>
              <a:tblPr/>
              <a:tblGrid>
                <a:gridCol w="2051050"/>
                <a:gridCol w="2049462"/>
              </a:tblGrid>
              <a:tr h="33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Internet Explorer 5.0 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Internet Explorer 5.5 </a:t>
                      </a:r>
                      <a:endParaRPr kumimoji="0" 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Internet Explorer  6.0 </a:t>
                      </a:r>
                      <a:endParaRPr kumimoji="0" 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Netscape 6.0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Netscape 7.0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Mozilla 1.1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Firefox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Opera 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571500" y="4133850"/>
          <a:ext cx="4392613" cy="1010424"/>
        </p:xfrm>
        <a:graphic>
          <a:graphicData uri="http://schemas.openxmlformats.org/drawingml/2006/table">
            <a:tbl>
              <a:tblPr/>
              <a:tblGrid>
                <a:gridCol w="2197100"/>
                <a:gridCol w="2195513"/>
              </a:tblGrid>
              <a:tr h="33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Windows 95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Windows 98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Windows ME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Windows NT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Windows 2000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Windows XP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AA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6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4" descr="escolha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188" y="2357438"/>
            <a:ext cx="49371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7563" y="222250"/>
            <a:ext cx="5500687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Escolha da Amostra de Teste</a:t>
            </a:r>
            <a:endParaRPr lang="pt-BR" sz="3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144588"/>
            <a:ext cx="8701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Devido ao elevado número de possibilidades, temos então que encontrar um modo de escolher algum subconjunto suficientemente representativo para a nossa elaboração dos </a:t>
            </a:r>
            <a:r>
              <a:rPr lang="pt-BR" sz="2400" b="1">
                <a:solidFill>
                  <a:schemeClr val="accent5">
                    <a:lumMod val="50000"/>
                  </a:schemeClr>
                </a:solidFill>
              </a:rPr>
              <a:t>testes.</a:t>
            </a:r>
            <a:endParaRPr lang="pt-B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6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7563" y="222250"/>
            <a:ext cx="5500687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Escolha da Amostra de Teste</a:t>
            </a:r>
            <a:endParaRPr lang="pt-BR" sz="3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313" y="928688"/>
            <a:ext cx="8715375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ts val="3000"/>
              </a:lnSpc>
              <a:tabLst>
                <a:tab pos="685800" algn="l"/>
              </a:tabLst>
              <a:defRPr/>
            </a:pPr>
            <a:r>
              <a:rPr lang="pt-BR" sz="24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lista abaixo representa algumas dicas, iniciando das mais erradas a serem tomadas até as possíveis.</a:t>
            </a:r>
            <a:endParaRPr lang="en-US" sz="240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lnSpc>
                <a:spcPts val="3000"/>
              </a:lnSpc>
              <a:buFont typeface="Wingdings" pitchFamily="2" charset="2"/>
              <a:buChar char="ü"/>
              <a:tabLst>
                <a:tab pos="685800" algn="l"/>
              </a:tabLst>
              <a:defRPr/>
            </a:pPr>
            <a:r>
              <a:rPr lang="pt-BR" sz="2000" b="1" i="1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Não testar tudo, simplesmente desistir por causa do número elevado de combinações;</a:t>
            </a:r>
          </a:p>
          <a:p>
            <a:pPr algn="just">
              <a:lnSpc>
                <a:spcPts val="3000"/>
              </a:lnSpc>
              <a:buFont typeface="Wingdings" pitchFamily="2" charset="2"/>
              <a:buChar char="ü"/>
              <a:tabLst>
                <a:tab pos="685800" algn="l"/>
              </a:tabLst>
              <a:defRPr/>
            </a:pP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 Testar todas as 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</a:rPr>
              <a:t>combinações</a:t>
            </a: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 possíveis (elevado custo e tempo);</a:t>
            </a:r>
          </a:p>
          <a:p>
            <a:pPr algn="just">
              <a:lnSpc>
                <a:spcPts val="3000"/>
              </a:lnSpc>
              <a:buFont typeface="Wingdings" pitchFamily="2" charset="2"/>
              <a:buChar char="ü"/>
              <a:tabLst>
                <a:tab pos="685800" algn="l"/>
              </a:tabLst>
              <a:defRPr/>
            </a:pP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 Escolher uma ou duas combinações e torcer para ter sido uma boa escolha;</a:t>
            </a:r>
          </a:p>
          <a:p>
            <a:pPr algn="just">
              <a:lnSpc>
                <a:spcPts val="3000"/>
              </a:lnSpc>
              <a:buFont typeface="Wingdings" pitchFamily="2" charset="2"/>
              <a:buChar char="ü"/>
              <a:tabLst>
                <a:tab pos="685800" algn="l"/>
              </a:tabLst>
              <a:defRPr/>
            </a:pP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 Escolher o teste mais fácil, ignorando os mais usados e que agreguem mais valores;</a:t>
            </a:r>
          </a:p>
          <a:p>
            <a:pPr algn="just">
              <a:lnSpc>
                <a:spcPts val="3000"/>
              </a:lnSpc>
              <a:buFont typeface="Wingdings" pitchFamily="2" charset="2"/>
              <a:buChar char="ü"/>
              <a:tabLst>
                <a:tab pos="685800" algn="l"/>
              </a:tabLst>
              <a:defRPr/>
            </a:pP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 Fazer uma lista de todas as combinações possíveis e escolher as mais importantes;</a:t>
            </a:r>
          </a:p>
          <a:p>
            <a:pPr algn="just">
              <a:lnSpc>
                <a:spcPts val="3000"/>
              </a:lnSpc>
              <a:buFont typeface="Wingdings" pitchFamily="2" charset="2"/>
              <a:buChar char="ü"/>
              <a:tabLst>
                <a:tab pos="685800" algn="l"/>
              </a:tabLst>
              <a:defRPr/>
            </a:pP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 Fazer uma lista de todas as combinações possíveis e escolher subconjuntos randomicamente;</a:t>
            </a:r>
          </a:p>
          <a:p>
            <a:pPr algn="just">
              <a:lnSpc>
                <a:spcPts val="3000"/>
              </a:lnSpc>
              <a:buFont typeface="Wingdings" pitchFamily="2" charset="2"/>
              <a:buChar char="ü"/>
              <a:tabLst>
                <a:tab pos="685800" algn="l"/>
              </a:tabLst>
              <a:defRPr/>
            </a:pP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 Escolher um subconjunto que possa ser o mais provável de se encontrar mais defeitos </a:t>
            </a:r>
          </a:p>
        </p:txBody>
      </p:sp>
    </p:spTree>
    <p:extLst>
      <p:ext uri="{BB962C8B-B14F-4D97-AF65-F5344CB8AC3E}">
        <p14:creationId xmlns:p14="http://schemas.microsoft.com/office/powerpoint/2010/main" val="34785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Imagem 3" descr="duvid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3286125"/>
            <a:ext cx="5500687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5" y="222250"/>
            <a:ext cx="7286625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Desafios para um bom Caso de Testes</a:t>
            </a:r>
            <a:endParaRPr lang="pt-BR" sz="3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85750" y="1285875"/>
            <a:ext cx="850106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/>
              <a:t>Mudança de Requisito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/>
              <a:t>Mudança de Cronograma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/>
              <a:t>Rotatividade da Equipe de Teste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pt-BR" sz="280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pt-BR" sz="28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54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1938" y="222250"/>
            <a:ext cx="4786312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Documentação do Teste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5143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400" dirty="0"/>
              <a:t>Em torno de </a:t>
            </a:r>
            <a:r>
              <a:rPr lang="pt-BR" sz="2400" dirty="0">
                <a:solidFill>
                  <a:srgbClr val="000099"/>
                </a:solidFill>
              </a:rPr>
              <a:t>50%</a:t>
            </a:r>
            <a:r>
              <a:rPr lang="pt-BR" sz="2400" dirty="0"/>
              <a:t> a </a:t>
            </a:r>
            <a:r>
              <a:rPr lang="pt-BR" sz="2400" dirty="0">
                <a:solidFill>
                  <a:srgbClr val="000099"/>
                </a:solidFill>
              </a:rPr>
              <a:t>60%</a:t>
            </a:r>
            <a:r>
              <a:rPr lang="pt-BR" sz="2400" dirty="0"/>
              <a:t> do tempo do Analista de Teste durante o ciclo de teste de um projeto é gasto na </a:t>
            </a:r>
            <a:r>
              <a:rPr lang="pt-BR" sz="2400" dirty="0">
                <a:solidFill>
                  <a:srgbClr val="000099"/>
                </a:solidFill>
              </a:rPr>
              <a:t>Documentação do Teste</a:t>
            </a:r>
            <a:r>
              <a:rPr lang="pt-BR" sz="2400" dirty="0"/>
              <a:t> 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pt-BR" sz="2400" dirty="0"/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400" dirty="0"/>
              <a:t>A Norma IEEE </a:t>
            </a:r>
            <a:r>
              <a:rPr lang="pt-BR" sz="2400" dirty="0" err="1"/>
              <a:t>Std</a:t>
            </a:r>
            <a:r>
              <a:rPr lang="pt-BR" sz="2400"/>
              <a:t> 829-1998</a:t>
            </a:r>
            <a:r>
              <a:rPr lang="pt-BR" sz="2400">
                <a:solidFill>
                  <a:srgbClr val="FFFF99"/>
                </a:solidFill>
              </a:rPr>
              <a:t> 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pt-BR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pt-BR" sz="2400">
                <a:solidFill>
                  <a:srgbClr val="000099"/>
                </a:solidFill>
              </a:rPr>
              <a:t>(IEEE Standard for Software Test Documentation)</a:t>
            </a:r>
            <a:r>
              <a:rPr lang="pt-BR" sz="2400">
                <a:solidFill>
                  <a:srgbClr val="FFFF99"/>
                </a:solidFill>
              </a:rPr>
              <a:t> </a:t>
            </a:r>
            <a:r>
              <a:rPr lang="pt-BR" sz="2400"/>
              <a:t>descreve um conjunto de documentos para as atividades de teste de um projeto de software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endParaRPr lang="pt-BR" sz="2400" i="1">
              <a:solidFill>
                <a:srgbClr val="000099"/>
              </a:solidFill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pt-BR" sz="2600" i="1" dirty="0">
              <a:solidFill>
                <a:srgbClr val="000099"/>
              </a:solidFill>
              <a:latin typeface="+mn-lt"/>
              <a:cs typeface="+mn-cs"/>
            </a:endParaRPr>
          </a:p>
        </p:txBody>
      </p:sp>
      <p:pic>
        <p:nvPicPr>
          <p:cNvPr id="43012" name="Picture 1" descr="C:\Documents and Settings\Fernandes Correia\Configurações locais\Temporary Internet Files\Content.IE5\SXU3ZIY8\MCj0432584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88" y="1643063"/>
            <a:ext cx="340042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26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75" y="222250"/>
            <a:ext cx="5286375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Porque utilizar Templates?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03" name="Picture 2" descr="j0287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925" y="1428750"/>
            <a:ext cx="2655888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214688" y="1500188"/>
            <a:ext cx="5715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Impede “pânico da página em branco”</a:t>
            </a:r>
          </a:p>
          <a:p>
            <a:pPr marL="273050" indent="-273050"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Socorre o desorganizado</a:t>
            </a:r>
          </a:p>
          <a:p>
            <a:pPr marL="273050" indent="-273050"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Construção em padrões</a:t>
            </a:r>
          </a:p>
          <a:p>
            <a:pPr marL="273050" indent="-273050"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Imprime testes “elegantes”</a:t>
            </a:r>
          </a:p>
          <a:p>
            <a:pPr marL="273050" indent="-273050"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Auxilia os recursos de testes a localizar  informações</a:t>
            </a:r>
          </a:p>
        </p:txBody>
      </p:sp>
    </p:spTree>
    <p:extLst>
      <p:ext uri="{BB962C8B-B14F-4D97-AF65-F5344CB8AC3E}">
        <p14:creationId xmlns:p14="http://schemas.microsoft.com/office/powerpoint/2010/main" val="5734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Teste Alfa</a:t>
            </a:r>
            <a:endParaRPr lang="pt-BR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5750" y="1643063"/>
            <a:ext cx="8501063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pt-BR" sz="2400"/>
              <a:t> O que Alfa Teste ?</a:t>
            </a:r>
          </a:p>
          <a:p>
            <a:pPr eaLnBrk="1" hangingPunct="1">
              <a:buFont typeface="Wingdings" pitchFamily="2" charset="2"/>
              <a:buChar char="§"/>
            </a:pPr>
            <a:endParaRPr lang="pt-BR" sz="2400"/>
          </a:p>
          <a:p>
            <a:pPr algn="just" eaLnBrk="1" hangingPunct="1"/>
            <a:r>
              <a:rPr lang="pt-BR" sz="2400"/>
              <a:t>É o teste realizado em um produto/pacote (off-the-shelf), por uma </a:t>
            </a:r>
            <a:r>
              <a:rPr lang="pt-BR" sz="2400" b="1"/>
              <a:t>equipe de testadores independentes ou por alguns usuários/clientes escolhidos pelo fornecedor</a:t>
            </a:r>
            <a:r>
              <a:rPr lang="pt-BR" sz="2400"/>
              <a:t>, para validar as novas funcionalidades ou upgrades do produto. 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É realizado fora do ambiente do fornecedor, portanto é um teste feito em ambiente não controlado.</a:t>
            </a:r>
          </a:p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0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357554" y="357166"/>
            <a:ext cx="2714644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4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Exercício</a:t>
            </a:r>
            <a:endParaRPr lang="pt-BR" sz="4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questionar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995" y="1500174"/>
            <a:ext cx="6191277" cy="46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0" y="222250"/>
            <a:ext cx="4572000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Exercício - Calculadora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5750" y="1000125"/>
            <a:ext cx="51435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Criar um caso de teste com passos para testar as seguintes funcionalidades da calculadora do Windows: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pt-BR" sz="2000"/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Função de adição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Função de subtração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Função de divisão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Função de multiplicação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Função de porcentagem</a:t>
            </a:r>
            <a:br>
              <a:rPr lang="pt-BR" sz="2000"/>
            </a:br>
            <a:endParaRPr lang="pt-BR" sz="2000"/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Funcionalidades básicas da calculadora: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Apagar valores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Negativar valores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Possibilidade de alternar para calculadora científica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pt-BR" sz="2000"/>
          </a:p>
        </p:txBody>
      </p:sp>
      <p:pic>
        <p:nvPicPr>
          <p:cNvPr id="50180" name="Imagem 4" descr="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3" y="2071688"/>
            <a:ext cx="3417887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531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latin typeface="Arial" pitchFamily="34" charset="0"/>
              </a:rPr>
              <a:t>Dúvidas?</a:t>
            </a:r>
            <a:endParaRPr lang="en-US" dirty="0"/>
          </a:p>
        </p:txBody>
      </p:sp>
      <p:pic>
        <p:nvPicPr>
          <p:cNvPr id="58371" name="Picture 2" descr="C:\IBM Documents\CIPA\2010\question-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071563"/>
            <a:ext cx="4286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42938" y="4786313"/>
            <a:ext cx="4572000" cy="1785937"/>
          </a:xfrm>
          <a:prstGeom prst="rect">
            <a:avLst/>
          </a:prstGeom>
        </p:spPr>
        <p:txBody>
          <a:bodyPr bIns="91440" anchor="b"/>
          <a:lstStyle/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  <a:ea typeface="+mj-ea"/>
                <a:cs typeface="+mj-cs"/>
              </a:rPr>
              <a:t>Obrigado!</a:t>
            </a:r>
          </a:p>
          <a:p>
            <a:pPr fontAlgn="auto"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19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>
                <a:effectLst/>
              </a:rPr>
              <a:t>Intervalo</a:t>
            </a:r>
            <a:endParaRPr lang="en-US" smtClean="0">
              <a:effectLst/>
            </a:endParaRP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z="3800" smtClean="0"/>
          </a:p>
          <a:p>
            <a:endParaRPr lang="pt-BR" sz="3800" smtClean="0"/>
          </a:p>
          <a:p>
            <a:pPr>
              <a:buFont typeface="Wingdings" pitchFamily="2" charset="2"/>
              <a:buNone/>
            </a:pPr>
            <a:r>
              <a:rPr lang="pt-BR" sz="3800" smtClean="0"/>
              <a:t>Coffee-Break</a:t>
            </a:r>
          </a:p>
          <a:p>
            <a:pPr>
              <a:buFont typeface="Wingdings" pitchFamily="2" charset="2"/>
              <a:buNone/>
            </a:pPr>
            <a:r>
              <a:rPr lang="pt-BR" sz="3800" smtClean="0"/>
              <a:t>(15’)</a:t>
            </a:r>
            <a:endParaRPr lang="en-US" sz="3800" smtClean="0"/>
          </a:p>
        </p:txBody>
      </p:sp>
      <p:pic>
        <p:nvPicPr>
          <p:cNvPr id="229381" name="Picture 5" descr="cafe_140_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1525588"/>
            <a:ext cx="3559175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Teste Beta</a:t>
            </a:r>
            <a:endParaRPr lang="pt-BR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5750" y="1643063"/>
            <a:ext cx="8501063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pt-BR" sz="2400"/>
              <a:t> O que Beta Teste ?</a:t>
            </a:r>
          </a:p>
          <a:p>
            <a:pPr eaLnBrk="1" hangingPunct="1">
              <a:buFont typeface="Wingdings" pitchFamily="2" charset="2"/>
              <a:buChar char="§"/>
            </a:pPr>
            <a:endParaRPr lang="pt-BR" sz="2400"/>
          </a:p>
          <a:p>
            <a:pPr algn="just" eaLnBrk="1" hangingPunct="1"/>
            <a:r>
              <a:rPr lang="pt-BR" sz="2400"/>
              <a:t>É o teste realizado em um produto/pacote (off-the-shelf), por alguns usuários/clientes escolhidos pelo fornecedor, para validar as novas funcionalidades ou upgrades do produto, </a:t>
            </a:r>
            <a:r>
              <a:rPr lang="pt-BR" sz="2400" b="1"/>
              <a:t>com objetivo de receber feedback em larga escala</a:t>
            </a:r>
            <a:r>
              <a:rPr lang="pt-BR" sz="2400"/>
              <a:t>; 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É realizado fora do ambiente do fornecedor, portanto é um teste feito em ambiente não controlado;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Equivalente a um teste de aceitação;</a:t>
            </a:r>
          </a:p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2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Ambiente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from book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285875"/>
            <a:ext cx="8135937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285750"/>
            <a:ext cx="8001000" cy="714375"/>
          </a:xfrm>
        </p:spPr>
        <p:txBody>
          <a:bodyPr/>
          <a:lstStyle/>
          <a:p>
            <a:r>
              <a:rPr lang="pt-BR" smtClean="0"/>
              <a:t>Visão geral do Ambiente de Teste</a:t>
            </a:r>
          </a:p>
        </p:txBody>
      </p:sp>
    </p:spTree>
    <p:extLst>
      <p:ext uri="{BB962C8B-B14F-4D97-AF65-F5344CB8AC3E}">
        <p14:creationId xmlns:p14="http://schemas.microsoft.com/office/powerpoint/2010/main" val="4951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43250" cy="714375"/>
          </a:xfrm>
        </p:spPr>
        <p:txBody>
          <a:bodyPr/>
          <a:lstStyle/>
          <a:p>
            <a:r>
              <a:rPr lang="pt-BR" smtClean="0"/>
              <a:t>Ambientes</a:t>
            </a: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3000375" y="2097088"/>
            <a:ext cx="0" cy="28813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6000750" y="2097088"/>
            <a:ext cx="0" cy="28813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85813" y="3033713"/>
            <a:ext cx="1439862" cy="136842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962775" y="3033713"/>
            <a:ext cx="1439863" cy="13684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989013" y="3106738"/>
            <a:ext cx="1082675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b="1">
                <a:latin typeface="Tahoma" pitchFamily="34" charset="0"/>
              </a:rPr>
              <a:t>Testes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143750" y="3106738"/>
            <a:ext cx="954088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b="1">
                <a:solidFill>
                  <a:schemeClr val="bg1"/>
                </a:solidFill>
                <a:latin typeface="Tahoma" pitchFamily="34" charset="0"/>
              </a:rPr>
              <a:t>Testes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7048500" y="3482975"/>
            <a:ext cx="1296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sz="1400" b="1">
                <a:solidFill>
                  <a:schemeClr val="bg1"/>
                </a:solidFill>
                <a:latin typeface="Tahoma" pitchFamily="34" charset="0"/>
              </a:rPr>
              <a:t>Estresse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857250" y="3529013"/>
            <a:ext cx="1296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sz="1400" b="1">
                <a:latin typeface="Tahoma" pitchFamily="34" charset="0"/>
              </a:rPr>
              <a:t>Unitário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857250" y="3744913"/>
            <a:ext cx="1296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sz="1400" b="1">
                <a:latin typeface="Tahoma" pitchFamily="34" charset="0"/>
              </a:rPr>
              <a:t>Integração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7048500" y="3744913"/>
            <a:ext cx="13668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sz="1400" b="1">
                <a:solidFill>
                  <a:schemeClr val="bg1"/>
                </a:solidFill>
                <a:latin typeface="Tahoma" pitchFamily="34" charset="0"/>
              </a:rPr>
              <a:t>Performance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574675" y="2170113"/>
            <a:ext cx="1925638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50000"/>
              </a:lnSpc>
            </a:pPr>
            <a:r>
              <a:rPr lang="pt-BR" sz="1600" b="1" dirty="0">
                <a:solidFill>
                  <a:srgbClr val="336600"/>
                </a:solidFill>
              </a:rPr>
              <a:t>Ambiente de </a:t>
            </a:r>
          </a:p>
          <a:p>
            <a:pPr marL="342900" indent="-342900">
              <a:lnSpc>
                <a:spcPct val="50000"/>
              </a:lnSpc>
            </a:pPr>
            <a:endParaRPr lang="pt-BR" sz="1600" b="1" dirty="0">
              <a:solidFill>
                <a:srgbClr val="336600"/>
              </a:solidFill>
            </a:endParaRPr>
          </a:p>
          <a:p>
            <a:pPr marL="342900" indent="-342900">
              <a:lnSpc>
                <a:spcPct val="50000"/>
              </a:lnSpc>
            </a:pPr>
            <a:r>
              <a:rPr lang="pt-BR" sz="1600" b="1" dirty="0">
                <a:solidFill>
                  <a:srgbClr val="336600"/>
                </a:solidFill>
              </a:rPr>
              <a:t>Desenvolvimento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3454400" y="2214563"/>
            <a:ext cx="2117725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50000"/>
              </a:lnSpc>
            </a:pPr>
            <a:r>
              <a:rPr lang="pt-BR" sz="1600" b="1">
                <a:solidFill>
                  <a:srgbClr val="FF6600"/>
                </a:solidFill>
              </a:rPr>
              <a:t>Ambiente de Teste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6407150" y="1988840"/>
            <a:ext cx="2522538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pt-BR" sz="1600" b="1" dirty="0">
                <a:solidFill>
                  <a:srgbClr val="CC0000"/>
                </a:solidFill>
              </a:rPr>
              <a:t>Ambiente de </a:t>
            </a:r>
            <a:r>
              <a:rPr lang="pt-BR" sz="1600" b="1" dirty="0" smtClean="0">
                <a:solidFill>
                  <a:srgbClr val="CC0000"/>
                </a:solidFill>
              </a:rPr>
              <a:t>Homologação</a:t>
            </a:r>
            <a:endParaRPr lang="pt-BR" sz="1600" b="1" dirty="0">
              <a:solidFill>
                <a:srgbClr val="CC0000"/>
              </a:solidFill>
            </a:endParaRPr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2286000" y="3643313"/>
            <a:ext cx="1512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5472113" y="3754438"/>
            <a:ext cx="1512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857625" y="3033713"/>
            <a:ext cx="1439863" cy="1368425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071938" y="3071813"/>
            <a:ext cx="968375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b="1">
                <a:latin typeface="Tahoma" pitchFamily="34" charset="0"/>
              </a:rPr>
              <a:t>Testes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046538" y="3419475"/>
            <a:ext cx="12969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sz="1400" b="1">
                <a:latin typeface="Tahoma" pitchFamily="34" charset="0"/>
              </a:rPr>
              <a:t>Integração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000500" y="3652838"/>
            <a:ext cx="1296988" cy="309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sz="1400" b="1">
                <a:latin typeface="Tahoma" pitchFamily="34" charset="0"/>
              </a:rPr>
              <a:t> Sistema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048125" y="3868738"/>
            <a:ext cx="1296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sz="1400" b="1">
                <a:latin typeface="Tahoma" pitchFamily="34" charset="0"/>
              </a:rPr>
              <a:t>Regressão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4048125" y="4084638"/>
            <a:ext cx="1296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sz="1400" b="1">
                <a:latin typeface="Tahoma" pitchFamily="34" charset="0"/>
              </a:rPr>
              <a:t>Aceitação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072313" y="4000500"/>
            <a:ext cx="12969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 sz="1400" b="1">
                <a:solidFill>
                  <a:schemeClr val="bg1"/>
                </a:solidFill>
                <a:latin typeface="Tahoma" pitchFamily="34" charset="0"/>
              </a:rPr>
              <a:t>Aceitação</a:t>
            </a:r>
          </a:p>
        </p:txBody>
      </p:sp>
    </p:spTree>
    <p:extLst>
      <p:ext uri="{BB962C8B-B14F-4D97-AF65-F5344CB8AC3E}">
        <p14:creationId xmlns:p14="http://schemas.microsoft.com/office/powerpoint/2010/main" val="118081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 animBg="1"/>
      <p:bldP spid="22" grpId="0" animBg="1"/>
      <p:bldP spid="6" grpId="0" animBg="1"/>
      <p:bldP spid="9" grpId="0"/>
      <p:bldP spid="14" grpId="0"/>
      <p:bldP spid="15" grpId="0"/>
      <p:bldP spid="16" grpId="0"/>
      <p:bldP spid="23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560</TotalTime>
  <Words>2287</Words>
  <Application>Microsoft Office PowerPoint</Application>
  <PresentationFormat>Apresentação na tela (4:3)</PresentationFormat>
  <Paragraphs>424</Paragraphs>
  <Slides>53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4" baseType="lpstr">
      <vt:lpstr>Patrimônio Líquido</vt:lpstr>
      <vt:lpstr>Qualidade de Software</vt:lpstr>
      <vt:lpstr>Revisão Aula 3</vt:lpstr>
      <vt:lpstr> Integração dos Níveis de Teste</vt:lpstr>
      <vt:lpstr>Níveis de Testes</vt:lpstr>
      <vt:lpstr>Teste Alfa</vt:lpstr>
      <vt:lpstr>Teste Beta</vt:lpstr>
      <vt:lpstr>Ambiente de Teste</vt:lpstr>
      <vt:lpstr>Visão geral do Ambiente de Teste</vt:lpstr>
      <vt:lpstr>Ambientes</vt:lpstr>
      <vt:lpstr>Ambientes X Tipos de Testes</vt:lpstr>
      <vt:lpstr>Quais testes automatizar?</vt:lpstr>
      <vt:lpstr>Ferramenta de Teste: Categorias</vt:lpstr>
      <vt:lpstr>Dúvidas?</vt:lpstr>
      <vt:lpstr>Aula 4</vt:lpstr>
      <vt:lpstr>Artefatos Documentais do Processo de Testes de Software</vt:lpstr>
      <vt:lpstr>Apresentação do PowerPoint</vt:lpstr>
      <vt:lpstr>Apresentação do PowerPoint</vt:lpstr>
      <vt:lpstr>Exercício</vt:lpstr>
      <vt:lpstr>Exercício</vt:lpstr>
      <vt:lpstr>Intervalo</vt:lpstr>
      <vt:lpstr>Cenário de Teste - Definição</vt:lpstr>
      <vt:lpstr>Casos de Teste - Definição</vt:lpstr>
      <vt:lpstr>Casos de Testes</vt:lpstr>
      <vt:lpstr>Centro Motivador do Teste</vt:lpstr>
      <vt:lpstr>Derivação do Caso de Teste</vt:lpstr>
      <vt:lpstr>Especificações Suplementares</vt:lpstr>
      <vt:lpstr>Especificações Suplementares</vt:lpstr>
      <vt:lpstr>Exemplo de Caso de Teste</vt:lpstr>
      <vt:lpstr>Obtenção de Casos de Teste a Partir de Casos de Uso</vt:lpstr>
      <vt:lpstr>Derivação do Caso de Teste</vt:lpstr>
      <vt:lpstr>Considerações na Elaboração</vt:lpstr>
      <vt:lpstr>Obtenção de Casos de Teste a Partir de Casos de Uso</vt:lpstr>
      <vt:lpstr>Obtenção de Casos de Teste a Partir de Casos de Uso</vt:lpstr>
      <vt:lpstr>Obtenção de Casos de Teste a Partir de Casos de Uso</vt:lpstr>
      <vt:lpstr>Obtenção de Casos de Teste a Partir de Casos de Uso</vt:lpstr>
      <vt:lpstr>Obtenção de Casos de Teste a Partir de Casos de Uso</vt:lpstr>
      <vt:lpstr>Obtenção de Casos de Teste a Partir de Casos de Uso</vt:lpstr>
      <vt:lpstr>Obtenção de Casos de Teste a Partir de Casos de Uso</vt:lpstr>
      <vt:lpstr>Obtenção de Casos de Teste a Partir de Casos de Uso</vt:lpstr>
      <vt:lpstr>Exercício</vt:lpstr>
      <vt:lpstr>Exercício</vt:lpstr>
      <vt:lpstr>Padrão de Qualidade do Caso de Teste</vt:lpstr>
      <vt:lpstr>Problemas na Elaboração dos Casos</vt:lpstr>
      <vt:lpstr>Teste não funcional...</vt:lpstr>
      <vt:lpstr>Escolha da Amostra de Teste</vt:lpstr>
      <vt:lpstr>Escolha da Amostra de Teste</vt:lpstr>
      <vt:lpstr>Desafios para um bom Caso de Testes</vt:lpstr>
      <vt:lpstr>Documentação do Teste</vt:lpstr>
      <vt:lpstr>Porque utilizar Templates?</vt:lpstr>
      <vt:lpstr>Exercício</vt:lpstr>
      <vt:lpstr> Exercício - Calculadora</vt:lpstr>
      <vt:lpstr>Dúvidas?</vt:lpstr>
      <vt:lpstr>Intervalo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</dc:title>
  <dc:creator>IBM_ADMIN</dc:creator>
  <cp:lastModifiedBy>Administrador</cp:lastModifiedBy>
  <cp:revision>63</cp:revision>
  <dcterms:created xsi:type="dcterms:W3CDTF">2011-11-25T14:42:04Z</dcterms:created>
  <dcterms:modified xsi:type="dcterms:W3CDTF">2014-09-23T00:56:46Z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1</vt:lpwstr>
  </property>
  <property fmtid="{D5CDD505-2E9C-101B-9397-08002B2CF9AE}" pid="3" name="SSDCxCLASSFICATION_USER">
    <vt:lpwstr>SOACAT\302464</vt:lpwstr>
  </property>
  <property fmtid="{D5CDD505-2E9C-101B-9397-08002B2CF9AE}" pid="4" name="SSDCxCLASSFICATION_DATE">
    <vt:lpwstr>02/04/2014 15:34:55</vt:lpwstr>
  </property>
  <property fmtid="{D5CDD505-2E9C-101B-9397-08002B2CF9AE}" pid="5" name="SSDCxCLASSFICATION_GUID">
    <vt:lpwstr>FFC680BCDBEF0EE4F038849C17EBA05C</vt:lpwstr>
  </property>
</Properties>
</file>