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60" r:id="rId9"/>
    <p:sldId id="261" r:id="rId10"/>
    <p:sldId id="262" r:id="rId11"/>
    <p:sldId id="264" r:id="rId12"/>
    <p:sldId id="265" r:id="rId13"/>
    <p:sldId id="266" r:id="rId14"/>
    <p:sldId id="275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35" d="100"/>
          <a:sy n="35" d="100"/>
        </p:scale>
        <p:origin x="40" y="1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2075-8A4E-4C6B-A59B-1782DF9D4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9F01A-A425-406D-BB1F-AC8F7CA8C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FD365-B70B-4C8A-9C84-677CF862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1D21-7B96-4333-8494-E3C418C3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1B737-ECCE-4EC7-9F0E-5766093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DA31-9BC3-4728-8A74-2A2101CE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209D0-4D67-4E04-92D3-80D3E393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467F-EEB8-44FF-B51F-C2B14ED0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F724-1085-40EA-9CF6-90C3FFAA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DF90-EE48-439E-B9E1-DA2A3CFA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2F179-7774-4C33-8A26-8D9E0C570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A27C9-3C23-4BA1-AD4C-38336648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3133-13D3-46BA-A654-2B4B0DAB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25BD7-C5BE-4BC3-8B16-95C6651E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E536-34BA-4FEA-B2A2-7B7E8E2D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A230-DB7D-4220-A4E7-B4FCC98A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2347-71E6-4ED3-963F-57B74AB9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0681-5981-406C-BCD5-64B38857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F68E-8D2E-4AAA-B5FE-B9CBB24D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8316-58F6-4E6D-BCB3-75517B0C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6490-F3F3-4EB3-A661-B3033848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77287-9EF9-43CE-8AE4-D44215B69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F782-35A6-45C4-A26F-A65D96C7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3391-5557-4A0A-831A-82B27DD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6E5F-B3B1-42E3-9A67-D03D3087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A70F-6F55-446D-B9AE-BFE3108C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C309-D4E8-44D7-A348-ECEA6C9B3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23247-3E97-4274-A737-2A38C7C9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356C-BDCB-4704-B276-C858F84E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3CE7-860B-407F-9401-696A8221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F537D-CAA0-4845-923C-486852FB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5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7DC3-1358-42EC-A705-6093A24D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1065-CF3D-4BBB-9527-206E9EC4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1F621-B1FA-4987-8195-7A7C9549D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368D9-CF1C-4C87-B3E5-2E619956C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359D5-6E1E-4FC9-BB61-F4D6C560E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F8D8F-39B0-4892-8B3D-650141AB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0BDCE-3FCE-4CC7-88B7-4CBB7A3F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6DABE-9416-4C08-BA51-8B4F0FF8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4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E3A9-A748-4AEF-9F85-C02AD1C1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B30DB-3050-4E57-BB84-5530AB3C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05DE7-46FE-4E85-A9BC-272F4A59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AEB9C-9320-4710-BD6D-FE03867D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B0690-29CA-44E2-B6D0-64B397EB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77A5C-15CB-4E0B-9350-2D37E4A5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07377-6CF1-4EAC-9D4A-B6E723B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7001-CD54-45BD-9D71-7339CEC8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008F-95FC-4C6B-8CD4-00030F51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C95-0966-49EB-9318-6B2A38AA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644C-A461-469D-B09B-BDB3D868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15AB-33E6-4A95-ACC1-463715F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D03B1-C99F-42BC-8F2F-D578587E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D6D8-3B09-484F-9CEB-A341D4F8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0AF11-BBE2-4FD2-9C17-3C2DAB072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C4A8-9EE3-43A4-B25D-1E9AE695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B1D38-D354-4E5A-838A-81330B21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37CAE-0946-443A-B737-1126E183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5D07-2B80-4D8E-B782-198E6C04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5042F-51E3-4178-9B35-22413EA8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45D32-0F9C-4424-9542-88340D49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BBFA-8F4E-4F12-B478-C6616D1E3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E63C-E39F-44FB-B9EB-3978DA989BA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DEC0-19A2-42C8-B5A6-0110669BD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9DBA-2659-4911-8F84-2CEDF6CF0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544F-4667-4A03-B659-78644F44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kaggle.com/robikscube/hourly-energy-consump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0930E-2329-403D-8F11-0874554468A1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Machine Learning – Forecasting Energy (Electricity) 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23D27-0DBF-43AA-ABA1-CB21584F170C}"/>
              </a:ext>
            </a:extLst>
          </p:cNvPr>
          <p:cNvSpPr txBox="1"/>
          <p:nvPr/>
        </p:nvSpPr>
        <p:spPr>
          <a:xfrm>
            <a:off x="304800" y="1903438"/>
            <a:ext cx="1158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badi" panose="020B0604020104020204" pitchFamily="34" charset="0"/>
              </a:rPr>
              <a:t>Spencer Rubin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March 18, 2021</a:t>
            </a:r>
          </a:p>
        </p:txBody>
      </p:sp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349FAA8E-0649-40EF-9871-B384004CE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29" y="2795990"/>
            <a:ext cx="5576341" cy="37130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881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9E93C9C-0C50-412E-BBA5-82AC1B4D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903752"/>
            <a:ext cx="5466414" cy="4864308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2AC1331-681A-4282-9BD5-AB76FA966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49" y="1903752"/>
            <a:ext cx="5466414" cy="4864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25707-36CA-4FCC-A7BF-DFDE250A94C1}"/>
              </a:ext>
            </a:extLst>
          </p:cNvPr>
          <p:cNvSpPr txBox="1"/>
          <p:nvPr/>
        </p:nvSpPr>
        <p:spPr>
          <a:xfrm>
            <a:off x="304799" y="1528999"/>
            <a:ext cx="121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Daily Summed					Weekly Summed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FC54FF-8287-4182-96CB-20759FE33DE1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Augmented Dicky-Fuller Test: Stationarity</a:t>
            </a:r>
          </a:p>
        </p:txBody>
      </p:sp>
    </p:spTree>
    <p:extLst>
      <p:ext uri="{BB962C8B-B14F-4D97-AF65-F5344CB8AC3E}">
        <p14:creationId xmlns:p14="http://schemas.microsoft.com/office/powerpoint/2010/main" val="258222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8602AC-237A-4725-8BB6-007005B4599B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Train – Test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8EAED-7840-4574-9AE3-E7EF7E297CAC}"/>
              </a:ext>
            </a:extLst>
          </p:cNvPr>
          <p:cNvSpPr txBox="1"/>
          <p:nvPr/>
        </p:nvSpPr>
        <p:spPr>
          <a:xfrm>
            <a:off x="1036820" y="2137534"/>
            <a:ext cx="49317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6 years ~ 314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Train set: 262 weeks (5-yr)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Test set: 52 (1yr)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FB6AD8-3B51-42DE-AEF5-D6700DF8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89" y="2611140"/>
            <a:ext cx="6535711" cy="26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1400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76B4D-3782-4B61-A112-E9F82E0995AD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Persistence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C864E-CD3A-4F9F-B898-1D043B5FC0C9}"/>
              </a:ext>
            </a:extLst>
          </p:cNvPr>
          <p:cNvSpPr txBox="1"/>
          <p:nvPr/>
        </p:nvSpPr>
        <p:spPr>
          <a:xfrm>
            <a:off x="7150308" y="1530217"/>
            <a:ext cx="47368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Baseline model using the previous step (t-1) to predict the following step (t+1)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badi" panose="020B0604020104020204" pitchFamily="34" charset="0"/>
              </a:rPr>
              <a:t>RMSE: 4344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badi" panose="020B0604020104020204" pitchFamily="34" charset="0"/>
              </a:rPr>
              <a:t>Can we improve on the accuracy of this model?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1A506AC-9467-45BB-86F1-3C6BE78D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" y="1650137"/>
            <a:ext cx="7013567" cy="48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7A363C-7846-4251-BC1D-2A636D5ACC80}"/>
              </a:ext>
            </a:extLst>
          </p:cNvPr>
          <p:cNvSpPr txBox="1"/>
          <p:nvPr/>
        </p:nvSpPr>
        <p:spPr>
          <a:xfrm>
            <a:off x="304800" y="829163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Autocorrelation – Partial Autocorrelation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523DCFF-C740-4203-B663-06B9B5E90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5" y="2646648"/>
            <a:ext cx="5456729" cy="3899466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14D7433-306F-4CB5-A230-3537CCACA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86" y="2646648"/>
            <a:ext cx="5602814" cy="38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7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7A363C-7846-4251-BC1D-2A636D5ACC80}"/>
              </a:ext>
            </a:extLst>
          </p:cNvPr>
          <p:cNvSpPr txBox="1"/>
          <p:nvPr/>
        </p:nvSpPr>
        <p:spPr>
          <a:xfrm>
            <a:off x="304800" y="829163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Autoregressive Integrated Moving Average (ARIMA)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44E5E75-4E41-4516-9D75-630347A42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48716"/>
            <a:ext cx="7400144" cy="4933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9CF402-1311-4AFF-B262-23244464A6DB}"/>
              </a:ext>
            </a:extLst>
          </p:cNvPr>
          <p:cNvSpPr txBox="1"/>
          <p:nvPr/>
        </p:nvSpPr>
        <p:spPr>
          <a:xfrm>
            <a:off x="7899816" y="1778698"/>
            <a:ext cx="3987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ARIMA(6,1,1)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badi" panose="020B0604020104020204" pitchFamily="34" charset="0"/>
              </a:rPr>
              <a:t>RMSE: 4093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badi" panose="020B0604020104020204" pitchFamily="34" charset="0"/>
              </a:rPr>
              <a:t>Slightly reduced RMSE compared to persistence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1400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ADF7A5-2476-4991-8CFD-9805F37D01CD}"/>
              </a:ext>
            </a:extLst>
          </p:cNvPr>
          <p:cNvSpPr txBox="1"/>
          <p:nvPr/>
        </p:nvSpPr>
        <p:spPr>
          <a:xfrm>
            <a:off x="304800" y="829163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ARIMA: Hyperparameter Tuning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5BB5970-E79E-4810-94FE-74EAF03C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745487"/>
            <a:ext cx="7214669" cy="4801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F95F3A-6147-4A4C-8959-047E85969F60}"/>
              </a:ext>
            </a:extLst>
          </p:cNvPr>
          <p:cNvSpPr txBox="1"/>
          <p:nvPr/>
        </p:nvSpPr>
        <p:spPr>
          <a:xfrm>
            <a:off x="7899816" y="1778698"/>
            <a:ext cx="39873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Search over (</a:t>
            </a:r>
            <a:r>
              <a:rPr lang="en-US" sz="2400" dirty="0" err="1">
                <a:latin typeface="Abadi" panose="020B0604020104020204" pitchFamily="34" charset="0"/>
              </a:rPr>
              <a:t>p,d,q</a:t>
            </a:r>
            <a:r>
              <a:rPr lang="en-US" sz="2400" dirty="0">
                <a:latin typeface="Abadi" panose="020B0604020104020204" pitchFamily="34" charset="0"/>
              </a:rPr>
              <a:t>) values…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r>
              <a:rPr lang="en-US" sz="2400" dirty="0">
                <a:latin typeface="Abadi" panose="020B0604020104020204" pitchFamily="34" charset="0"/>
              </a:rPr>
              <a:t>ARIMA(7,0,2) smaller RMSE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badi" panose="020B0604020104020204" pitchFamily="34" charset="0"/>
              </a:rPr>
              <a:t>RMSE: 3684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badi" panose="020B0604020104020204" pitchFamily="34" charset="0"/>
              </a:rPr>
              <a:t>Slightly reduced RMSE compared to persistence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5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09210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F7B6AA-201B-4578-8785-035DE223D920}"/>
              </a:ext>
            </a:extLst>
          </p:cNvPr>
          <p:cNvSpPr txBox="1"/>
          <p:nvPr/>
        </p:nvSpPr>
        <p:spPr>
          <a:xfrm>
            <a:off x="304800" y="829163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Random Forest Regression Model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A827F2D-5A01-405D-885D-563A8D727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"/>
          <a:stretch/>
        </p:blipFill>
        <p:spPr>
          <a:xfrm>
            <a:off x="140208" y="1594764"/>
            <a:ext cx="7211568" cy="493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545BE-6CEB-4AC0-9E16-26A6FD146B4A}"/>
              </a:ext>
            </a:extLst>
          </p:cNvPr>
          <p:cNvSpPr txBox="1"/>
          <p:nvPr/>
        </p:nvSpPr>
        <p:spPr>
          <a:xfrm>
            <a:off x="7338987" y="1526384"/>
            <a:ext cx="473689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Add column “Weeks”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Create “supervised learning”</a:t>
            </a: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badi" panose="020B0604020104020204" pitchFamily="34" charset="0"/>
              </a:rPr>
              <a:t>RMSE: 4060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badi" panose="020B0604020104020204" pitchFamily="34" charset="0"/>
              </a:rPr>
              <a:t>Better than “persistence”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6D379-DB5A-4DB5-9AEB-1FFC955856CC}"/>
              </a:ext>
            </a:extLst>
          </p:cNvPr>
          <p:cNvSpPr txBox="1"/>
          <p:nvPr/>
        </p:nvSpPr>
        <p:spPr>
          <a:xfrm>
            <a:off x="3222086" y="6073170"/>
            <a:ext cx="4736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Week of Year</a:t>
            </a:r>
            <a:endParaRPr lang="en-US" sz="20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C72A9-991C-4160-A960-B9FB8A464852}"/>
              </a:ext>
            </a:extLst>
          </p:cNvPr>
          <p:cNvSpPr txBox="1"/>
          <p:nvPr/>
        </p:nvSpPr>
        <p:spPr>
          <a:xfrm rot="16200000">
            <a:off x="-1498272" y="1639807"/>
            <a:ext cx="4736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Megawatts</a:t>
            </a:r>
            <a:endParaRPr lang="en-US" sz="20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9613-E3FC-46C5-BEC3-75708AAEC761}"/>
              </a:ext>
            </a:extLst>
          </p:cNvPr>
          <p:cNvSpPr txBox="1"/>
          <p:nvPr/>
        </p:nvSpPr>
        <p:spPr>
          <a:xfrm>
            <a:off x="2319077" y="1482318"/>
            <a:ext cx="4736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Random Forest Regression Model</a:t>
            </a:r>
            <a:endParaRPr lang="en-US" sz="2000" b="1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664586AB-F180-44DD-A793-27238C68EC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6"/>
          <a:stretch/>
        </p:blipFill>
        <p:spPr>
          <a:xfrm>
            <a:off x="7661792" y="2411567"/>
            <a:ext cx="3658479" cy="29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9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09210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F7B6AA-201B-4578-8785-035DE223D920}"/>
              </a:ext>
            </a:extLst>
          </p:cNvPr>
          <p:cNvSpPr txBox="1"/>
          <p:nvPr/>
        </p:nvSpPr>
        <p:spPr>
          <a:xfrm>
            <a:off x="304800" y="829163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Model Performance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1D77A9D-6101-441D-B996-68123E3D9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" r="6866"/>
          <a:stretch/>
        </p:blipFill>
        <p:spPr>
          <a:xfrm>
            <a:off x="1853784" y="1604483"/>
            <a:ext cx="8229600" cy="50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7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490922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F7B6AA-201B-4578-8785-035DE223D920}"/>
              </a:ext>
            </a:extLst>
          </p:cNvPr>
          <p:cNvSpPr txBox="1"/>
          <p:nvPr/>
        </p:nvSpPr>
        <p:spPr>
          <a:xfrm>
            <a:off x="304800" y="829163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6FC21-EB5F-4DC0-B7D1-762BE3AE6014}"/>
              </a:ext>
            </a:extLst>
          </p:cNvPr>
          <p:cNvSpPr txBox="1"/>
          <p:nvPr/>
        </p:nvSpPr>
        <p:spPr>
          <a:xfrm>
            <a:off x="0" y="1699756"/>
            <a:ext cx="1247241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All models performed well in predicting trends of power consumption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Predicting peaks from unseasonal weather, extreme events may require further 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Hyperparameter tuning can provide additional error reduction, improved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Generalized trends can be well understood using ARIMA, Persistence Modeling, and Random Forest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3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09210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F7B6AA-201B-4578-8785-035DE223D920}"/>
              </a:ext>
            </a:extLst>
          </p:cNvPr>
          <p:cNvSpPr txBox="1"/>
          <p:nvPr/>
        </p:nvSpPr>
        <p:spPr>
          <a:xfrm>
            <a:off x="304800" y="829163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Future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A483B-2F34-447D-824D-CF22D03943A2}"/>
              </a:ext>
            </a:extLst>
          </p:cNvPr>
          <p:cNvSpPr txBox="1"/>
          <p:nvPr/>
        </p:nvSpPr>
        <p:spPr>
          <a:xfrm>
            <a:off x="0" y="1699756"/>
            <a:ext cx="1247241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Adding additional features (e.g. weather, population of utility regions) can further support supervised learning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Correlation of features relating to predicting spikes in power may allow the model to more accurately predict summer and winter power consumption extremes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This can be critical for transmission line planning and performance</a:t>
            </a:r>
          </a:p>
          <a:p>
            <a:pPr lvl="1"/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Additional hyperparameter tuning of well performing models may increase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ARIMA(</a:t>
            </a:r>
            <a:r>
              <a:rPr lang="en-US" sz="2400" dirty="0" err="1">
                <a:latin typeface="Abadi" panose="020B0604020104020204" pitchFamily="34" charset="0"/>
              </a:rPr>
              <a:t>p,d,q</a:t>
            </a:r>
            <a:r>
              <a:rPr lang="en-US" sz="2400" dirty="0">
                <a:latin typeface="Abadi" panose="020B0604020104020204" pitchFamily="34" charset="0"/>
              </a:rPr>
              <a:t>) grid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Testing additional model types (e.g. Prophet, LSTM) can provide more detailed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AA6C7E-6949-4A1F-A147-F819702F1AA1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F41D-438A-4F8D-888F-89E5AF64EDBE}"/>
              </a:ext>
            </a:extLst>
          </p:cNvPr>
          <p:cNvSpPr txBox="1"/>
          <p:nvPr/>
        </p:nvSpPr>
        <p:spPr>
          <a:xfrm>
            <a:off x="304800" y="1903438"/>
            <a:ext cx="5661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Energy consumption fluctuates by season, period of the day, and climate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Extreme weather events may impact peaks in energy demand 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Projecting demand for electricity can reduce power outages, improve customer satisfaction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badi" panose="020B0604020104020204" pitchFamily="34" charset="0"/>
              </a:rPr>
              <a:t>Can we utilize time series data, machine learning on electricity consumption to improve forecasting?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438C26-0FBE-4F5D-88FF-C0F87B3C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084" y="2173104"/>
            <a:ext cx="5921115" cy="3936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220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6F1C22-1881-4ADD-B54D-E1A3702B5096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1D4D9-5E6F-4561-AF72-C29096BDE06B}"/>
              </a:ext>
            </a:extLst>
          </p:cNvPr>
          <p:cNvSpPr txBox="1"/>
          <p:nvPr/>
        </p:nvSpPr>
        <p:spPr>
          <a:xfrm>
            <a:off x="304800" y="1903438"/>
            <a:ext cx="58372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PJM Interconnection, Inc. – transmission line serving multi-state, multi-utility region in eastern U.S.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Hourly data of electricity consumption by utility company (megawatts)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Data freely available via Kaggle: </a:t>
            </a:r>
            <a:r>
              <a:rPr lang="en-US" sz="2000" u="sng" dirty="0">
                <a:hlinkClick r:id="rId2"/>
              </a:rPr>
              <a:t>https://www.kaggle.com/robikscube/hourly-energy-consumption</a:t>
            </a:r>
            <a:endParaRPr lang="en-US" sz="20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Multiple .csv files per utility company under PJM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F05F858-23E7-4A4A-9AFB-D76C1F6DE8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t="2623" r="2950" b="50000"/>
          <a:stretch/>
        </p:blipFill>
        <p:spPr>
          <a:xfrm>
            <a:off x="6265889" y="2004622"/>
            <a:ext cx="5621311" cy="4142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201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157271-23D5-47BE-89B1-CC6E8F56D24C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Data Wrangling</a:t>
            </a:r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EF8CC10-7864-4710-83DF-24DBD4CB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" y="1484025"/>
            <a:ext cx="8214610" cy="5206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01FE1D-B91E-4866-9D72-DE5E65F3E165}"/>
              </a:ext>
            </a:extLst>
          </p:cNvPr>
          <p:cNvSpPr txBox="1"/>
          <p:nvPr/>
        </p:nvSpPr>
        <p:spPr>
          <a:xfrm>
            <a:off x="7586057" y="1836195"/>
            <a:ext cx="4931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Plotting all utility power as individual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Inconsistent time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Utility changes w/in PJM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8ADAAB4-E104-4BD7-ABAA-62077FF9F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22" y="1481341"/>
            <a:ext cx="9563724" cy="54328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157271-23D5-47BE-89B1-CC6E8F56D24C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Data Wrangling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8995832-F2CD-45EC-9865-B5C4DAFC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8" y="7783638"/>
            <a:ext cx="7391400" cy="16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1400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157271-23D5-47BE-89B1-CC6E8F56D24C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Data Wrangling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8995832-F2CD-45EC-9865-B5C4DAFC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" y="1888604"/>
            <a:ext cx="10284020" cy="2698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AF219-ABC8-4E24-AA4A-CE9A4A681CF2}"/>
              </a:ext>
            </a:extLst>
          </p:cNvPr>
          <p:cNvSpPr txBox="1"/>
          <p:nvPr/>
        </p:nvSpPr>
        <p:spPr>
          <a:xfrm>
            <a:off x="1560010" y="4751558"/>
            <a:ext cx="9562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Join individual features (columns):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Index – Timeseries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Column = daily sum of utility power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6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1400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157271-23D5-47BE-89B1-CC6E8F56D24C}"/>
              </a:ext>
            </a:extLst>
          </p:cNvPr>
          <p:cNvSpPr txBox="1"/>
          <p:nvPr/>
        </p:nvSpPr>
        <p:spPr>
          <a:xfrm>
            <a:off x="304800" y="764499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Data Wrangling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CBF23BA-E2BB-4126-893E-C00407A6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2" y="2341079"/>
            <a:ext cx="3484117" cy="370370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3B9CB77-0547-4F34-BEA3-D1795E867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46" y="1768035"/>
            <a:ext cx="6773054" cy="4685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713A1B-4D51-4C6B-8057-D02FCB777119}"/>
              </a:ext>
            </a:extLst>
          </p:cNvPr>
          <p:cNvSpPr txBox="1"/>
          <p:nvPr/>
        </p:nvSpPr>
        <p:spPr>
          <a:xfrm>
            <a:off x="7647481" y="1688548"/>
            <a:ext cx="271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Daily Summed Power</a:t>
            </a:r>
          </a:p>
        </p:txBody>
      </p:sp>
    </p:spTree>
    <p:extLst>
      <p:ext uri="{BB962C8B-B14F-4D97-AF65-F5344CB8AC3E}">
        <p14:creationId xmlns:p14="http://schemas.microsoft.com/office/powerpoint/2010/main" val="218044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C37772A-D435-442C-BE23-C3C292BB3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273"/>
            <a:ext cx="6790543" cy="553870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4E6E65E-FE92-46B9-831E-31AB9B9B3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10" y="1349273"/>
            <a:ext cx="7285219" cy="55087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2899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03B5D3-0784-4C85-8EFC-9D2BD6DFEC8D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42945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D81F-A369-475C-9BCC-6674323530D0}"/>
              </a:ext>
            </a:extLst>
          </p:cNvPr>
          <p:cNvCxnSpPr>
            <a:cxnSpLocks/>
          </p:cNvCxnSpPr>
          <p:nvPr/>
        </p:nvCxnSpPr>
        <p:spPr>
          <a:xfrm>
            <a:off x="3502702" y="1514008"/>
            <a:ext cx="4931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52C5FB-B36A-4A64-A9A8-B0DE52358597}"/>
              </a:ext>
            </a:extLst>
          </p:cNvPr>
          <p:cNvSpPr txBox="1"/>
          <p:nvPr/>
        </p:nvSpPr>
        <p:spPr>
          <a:xfrm>
            <a:off x="304800" y="764498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Exploring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DD6ED-B036-4CD0-836A-EA8F36E66CF0}"/>
              </a:ext>
            </a:extLst>
          </p:cNvPr>
          <p:cNvSpPr txBox="1"/>
          <p:nvPr/>
        </p:nvSpPr>
        <p:spPr>
          <a:xfrm>
            <a:off x="304800" y="1798053"/>
            <a:ext cx="4931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Resampled for weekly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64B4678-C8F6-47E1-AD20-C2C9637E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83228"/>
            <a:ext cx="4170429" cy="3417966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5FBEEE0-B811-4195-BBD0-09E61B4D0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75" y="1798054"/>
            <a:ext cx="6820525" cy="4948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FB7A1C-9F5E-4AAF-BC23-3E5A9A913EB2}"/>
              </a:ext>
            </a:extLst>
          </p:cNvPr>
          <p:cNvSpPr txBox="1"/>
          <p:nvPr/>
        </p:nvSpPr>
        <p:spPr>
          <a:xfrm>
            <a:off x="7260236" y="1663142"/>
            <a:ext cx="4931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Weekly Mean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4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483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Rubin (US)</dc:creator>
  <cp:lastModifiedBy>Spencer Rubin (US)</cp:lastModifiedBy>
  <cp:revision>23</cp:revision>
  <dcterms:created xsi:type="dcterms:W3CDTF">2021-03-18T23:06:30Z</dcterms:created>
  <dcterms:modified xsi:type="dcterms:W3CDTF">2021-03-19T19:41:24Z</dcterms:modified>
</cp:coreProperties>
</file>