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exend Light"/>
      <p:regular r:id="rId8"/>
      <p:bold r:id="rId9"/>
    </p:embeddedFont>
    <p:embeddedFont>
      <p:font typeface="Lexen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bold.fntdata"/><Relationship Id="rId10" Type="http://schemas.openxmlformats.org/officeDocument/2006/relationships/font" Target="fonts/Lexend-regular.fntdata"/><Relationship Id="rId9" Type="http://schemas.openxmlformats.org/officeDocument/2006/relationships/font" Target="fonts/Lexend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17e995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17e995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17e9959f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17e9959f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1114" l="944" r="620" t="1124"/>
          <a:stretch/>
        </p:blipFill>
        <p:spPr>
          <a:xfrm>
            <a:off x="220700" y="600800"/>
            <a:ext cx="8702600" cy="40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4780" l="0" r="-1553" t="29320"/>
          <a:stretch/>
        </p:blipFill>
        <p:spPr>
          <a:xfrm>
            <a:off x="7024500" y="4613675"/>
            <a:ext cx="2119500" cy="5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2183" l="7108" r="5025" t="9788"/>
          <a:stretch/>
        </p:blipFill>
        <p:spPr>
          <a:xfrm>
            <a:off x="228600" y="600800"/>
            <a:ext cx="3137624" cy="23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94550" y="58275"/>
            <a:ext cx="33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BRITISH AIRWAYS</a:t>
            </a:r>
            <a:endParaRPr b="1" sz="2800">
              <a:solidFill>
                <a:schemeClr val="dk1"/>
              </a:solidFill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5863212" y="634846"/>
            <a:ext cx="3060078" cy="2979883"/>
            <a:chOff x="-374625" y="-335225"/>
            <a:chExt cx="3279475" cy="3311349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74625" y="-335225"/>
              <a:ext cx="3279475" cy="3311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1350279" y="743250"/>
              <a:ext cx="9468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</a:rPr>
                <a:t>Positive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107063" y="1269125"/>
              <a:ext cx="7098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</a:rPr>
                <a:t>Neutral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038975" y="2090775"/>
              <a:ext cx="7098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</a:rPr>
                <a:t>Negative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3515150" y="600800"/>
            <a:ext cx="1768800" cy="41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Review Analysis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5935850" y="3510225"/>
            <a:ext cx="2798100" cy="10245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78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 of 2000 reviews, 66.25% reviews are positive.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are more positive reviews and there are very less neutral reviews.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 flipH="1">
            <a:off x="312475" y="369550"/>
            <a:ext cx="25440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6317875" y="366400"/>
            <a:ext cx="25440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7">
            <a:alphaModFix/>
          </a:blip>
          <a:srcRect b="3415" l="1156" r="842" t="1986"/>
          <a:stretch/>
        </p:blipFill>
        <p:spPr>
          <a:xfrm>
            <a:off x="297413" y="3129200"/>
            <a:ext cx="2999999" cy="14844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373125" y="3129200"/>
            <a:ext cx="2487000" cy="14844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egative word cloud</a:t>
            </a:r>
            <a:endParaRPr b="1"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These are the words used in the negative reviews and thus, needs improvement. The company could improve baggage claims, drinks served, lounge access, food etc.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448850" y="1382595"/>
            <a:ext cx="2487000" cy="9198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 reviews were extracted from the website.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Sentiment Analysis was done using TextBlob.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 amt="8000"/>
          </a:blip>
          <a:srcRect b="1114" l="944" r="620" t="1124"/>
          <a:stretch/>
        </p:blipFill>
        <p:spPr>
          <a:xfrm>
            <a:off x="220700" y="903500"/>
            <a:ext cx="8702600" cy="40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83400" y="1082625"/>
            <a:ext cx="3419100" cy="3416400"/>
          </a:xfrm>
          <a:prstGeom prst="rect">
            <a:avLst/>
          </a:prstGeom>
          <a:solidFill>
            <a:srgbClr val="434343">
              <a:alpha val="56860"/>
            </a:srgbClr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2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TOPICS - </a:t>
            </a:r>
            <a:endParaRPr b="1" sz="1552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 : times travel ask went bag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 : dinner tea wine coffee inflight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 : quite product best bit little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 : bag refund baggage ticket booking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 : lhr cape town cancelled said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 : short haul europe budget free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 : excellent aisle main efficient fine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8 : screen bad space quality sleep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9 : ticket leg travel extra row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2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10 : cancelled days checkin tickets help</a:t>
            </a:r>
            <a:endParaRPr sz="1552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458575" y="7000"/>
            <a:ext cx="42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TOPIC MODELING</a:t>
            </a:r>
            <a:endParaRPr b="1" sz="1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20"/>
              <a:t>AND</a:t>
            </a:r>
            <a:endParaRPr b="1" sz="1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20"/>
              <a:t>MOST COMMON WORDS</a:t>
            </a:r>
            <a:endParaRPr b="1" sz="1520"/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34100" y="304400"/>
            <a:ext cx="320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flipH="1">
            <a:off x="5744450" y="288775"/>
            <a:ext cx="3223500" cy="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256400" y="997150"/>
            <a:ext cx="3274500" cy="2035200"/>
          </a:xfrm>
          <a:prstGeom prst="rect">
            <a:avLst/>
          </a:prstGeom>
          <a:solidFill>
            <a:srgbClr val="434343">
              <a:alpha val="56860"/>
            </a:srgbClr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MOST COMMON WORDS</a:t>
            </a:r>
            <a:r>
              <a:rPr b="1"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</a:t>
            </a:r>
            <a:endParaRPr b="1" sz="4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service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food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crew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time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class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cabin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seats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good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one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business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staff</a:t>
            </a:r>
            <a:endParaRPr sz="4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6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29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9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511250" y="1404900"/>
            <a:ext cx="958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would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get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economy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airline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first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back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plane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boarding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passengers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562900" y="3153200"/>
            <a:ext cx="2593200" cy="1776900"/>
          </a:xfrm>
          <a:prstGeom prst="rect">
            <a:avLst/>
          </a:prstGeom>
          <a:solidFill>
            <a:srgbClr val="434343">
              <a:alpha val="568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NEGATIVE TOPICS -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screen choice meals want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drinks bag easyjet free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lounge work worse drink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terminal money appalling lounge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days refund number voucher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row leg lounge booking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planes budget lounge quality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