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Pacifico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CB52CA-7DD0-463F-BBCC-9DBC3B7449F8}">
  <a:tblStyle styleId="{1CCB52CA-7DD0-463F-BBCC-9DBC3B7449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Pacific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15ed81bc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15ed81bc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5ed81bc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15ed81bc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ceaa3ab9c_3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ceaa3ab9c_3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cd750587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cd750587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cd75058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cd75058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20173ff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20173ff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15ed81bc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15ed81bc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c3c34f78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c3c34f78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ceaa3ab9c_3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ceaa3ab9c_3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15ed81bc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15ed81bc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ac0536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ac0536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eaa3ab9c_3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eaa3ab9c_3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c3c34f78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c3c34f78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15ed81bc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15ed81bc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ceaa3ab9c_3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ceaa3ab9c_3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c3c34f7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c3c34f7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15ed81bc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15ed81bc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cfbf453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cfbf453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c3c34f78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c3c34f7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cc109a8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cc109a8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c3c34f78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c3c34f78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ceaa3ab9c_3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ceaa3ab9c_3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15ed81bc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15ed81bc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2ff8e6b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2ff8e6b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9ac0536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9ac0536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9ac0536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9ac0536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9ac0536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9ac0536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ceaa3ab9c_3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ceaa3ab9c_3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ceaa3ab9c_3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ceaa3ab9c_3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15ed81bc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15ed81bc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2875" y="234250"/>
            <a:ext cx="8639400" cy="120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Breast Cancer Tumour Classification Using Machine Learning Models</a:t>
            </a:r>
            <a:endParaRPr sz="5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9700" y="1703775"/>
            <a:ext cx="85206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CMPE 257 Fall 2020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Instructor: Dr. Mahima Agumbe Suresh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Engineering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 Jose State University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Akash Aggarwal 										Amitha Sreshta Papetla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Srijoni Chakraborthy                                                                 Sowmya Mruthyunjaya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E59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95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Transform the class labels from their original string representation (M and B) into integers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Check data for missing values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Drop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unnecessary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columns - ID,  Unnamed ‘NaN’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Feature selection - drop features that do not add any value in prediction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Splitting the data set into 80% training and 20% test data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Feature standardisation using standard scaler - bring all features to same level of magnitudes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K fold Cross validation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32775"/>
            <a:ext cx="8520602" cy="21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67250" y="1158175"/>
            <a:ext cx="8520600" cy="3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Confusion Matrix: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 confusion matrix is used to judge the performance of a classifier on the test dataset for which we already know the actual values. Confusion matrix is also termed as Error matrix.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075" y="1717362"/>
            <a:ext cx="2138375" cy="160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13" y="3718563"/>
            <a:ext cx="44291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4175" y="3699513"/>
            <a:ext cx="38100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F1-score: 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F-score helps to find the metrics of Recall and Precision in the same interval. Harmonic Mean is used instead of Arithmetic Mean. 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563" y="3200338"/>
            <a:ext cx="23717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448938" y="3976625"/>
            <a:ext cx="44790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measure of all actual positives out of all predicted positive values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3100" y="3224150"/>
            <a:ext cx="234315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5025725" y="3976625"/>
            <a:ext cx="37530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measure of positive values that are predicted correctly out of all actual positive values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0125" y="1872713"/>
            <a:ext cx="34099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119650" y="461725"/>
            <a:ext cx="8520600" cy="572700"/>
          </a:xfrm>
          <a:prstGeom prst="rect">
            <a:avLst/>
          </a:prstGeom>
          <a:solidFill>
            <a:srgbClr val="FFE59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61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For this project, we are have chosen 5 Models for training and testing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Parametric Model: Logi</a:t>
            </a:r>
            <a:r>
              <a:rPr lang="en" sz="1400">
                <a:solidFill>
                  <a:srgbClr val="000000"/>
                </a:solidFill>
              </a:rPr>
              <a:t>stic Regression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Non Parametric Model: K Nearest Neighbors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Non Linear Model: Random Forest Classifier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Non Parametric Model: Support Vector Machines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Non Linear Model: Decision Tree Classifier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875" y="1644925"/>
            <a:ext cx="3375325" cy="29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674100" y="1686875"/>
            <a:ext cx="5158200" cy="3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Regression is part of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Given a set of independent variables, Logistic Regression is a method to predict dependent variable such that it is categorical.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In our data, we predict based on features whether Tumor is Benign or Malignant.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b="19804" l="8981" r="67075" t="29944"/>
          <a:stretch/>
        </p:blipFill>
        <p:spPr>
          <a:xfrm>
            <a:off x="5919900" y="54500"/>
            <a:ext cx="2142000" cy="198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 rotWithShape="1">
          <a:blip r:embed="rId4">
            <a:alphaModFix/>
          </a:blip>
          <a:srcRect b="0" l="49425" r="0" t="0"/>
          <a:stretch/>
        </p:blipFill>
        <p:spPr>
          <a:xfrm>
            <a:off x="311700" y="1234850"/>
            <a:ext cx="33720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5A6B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506925" y="3248075"/>
            <a:ext cx="5325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099" y="1340649"/>
            <a:ext cx="4956625" cy="19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56113"/>
            <a:ext cx="3026550" cy="2631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0" name="Google Shape;190;p27"/>
          <p:cNvGraphicFramePr/>
          <p:nvPr/>
        </p:nvGraphicFramePr>
        <p:xfrm>
          <a:off x="3720475" y="337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{1CCB52CA-7DD0-463F-BBCC-9DBC3B7449F8}</a:tableStyleId>
              </a:tblPr>
              <a:tblGrid>
                <a:gridCol w="2429650"/>
                <a:gridCol w="2613350"/>
              </a:tblGrid>
              <a:tr h="36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0.982418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0.97368421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5A6B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4433775" y="1152475"/>
            <a:ext cx="439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K-Nearest Neighbor is a distance based recognition algorithm.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 KNN algorithm uses ‘feature similarity’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to predict the values of new data points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K is an integer value specified by the user.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For our project, we will use Euclidean Distance.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75" y="1296600"/>
            <a:ext cx="3816999" cy="333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53450" y="461725"/>
            <a:ext cx="8520600" cy="572700"/>
          </a:xfrm>
          <a:prstGeom prst="rect">
            <a:avLst/>
          </a:prstGeom>
          <a:solidFill>
            <a:srgbClr val="D5A6B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graphicFrame>
        <p:nvGraphicFramePr>
          <p:cNvPr id="203" name="Google Shape;203;p29"/>
          <p:cNvGraphicFramePr/>
          <p:nvPr/>
        </p:nvGraphicFramePr>
        <p:xfrm>
          <a:off x="5280350" y="317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{1CCB52CA-7DD0-463F-BBCC-9DBC3B7449F8}</a:tableStyleId>
              </a:tblPr>
              <a:tblGrid>
                <a:gridCol w="1438875"/>
                <a:gridCol w="1438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0.969231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0.964912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4" name="Google Shape;204;p29"/>
          <p:cNvPicPr preferRelativeResize="0"/>
          <p:nvPr/>
        </p:nvPicPr>
        <p:blipFill rotWithShape="1">
          <a:blip r:embed="rId3">
            <a:alphaModFix/>
          </a:blip>
          <a:srcRect b="12296" l="13961" r="56032" t="27776"/>
          <a:stretch/>
        </p:blipFill>
        <p:spPr>
          <a:xfrm>
            <a:off x="353450" y="1077125"/>
            <a:ext cx="4589647" cy="39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5280350" y="1152275"/>
            <a:ext cx="37074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Plotting Curve between accuracy and               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number of Neighbors, K = 4 gives the best 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accuracy.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We test our data using 4 Neighbors.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Accuracy and Classification report of KNN model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44638"/>
            <a:ext cx="3590925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125" y="1488275"/>
            <a:ext cx="48091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solidFill>
            <a:srgbClr val="D5A6B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(SVM)</a:t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25" y="1315025"/>
            <a:ext cx="4049875" cy="31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5210400" y="1152475"/>
            <a:ext cx="3933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SVM is a supervised machine learning model.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SVMs transform the input data in a way that produces the widest plane, or support vector, of separation between 2 classes.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SVMs choose an optimal hyperplane for linearly separable patterns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patterns that are not linearly separable, the original data is transformed to map into new space- the Kernel function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09275"/>
            <a:ext cx="8520600" cy="5727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81975"/>
            <a:ext cx="8520600" cy="42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Breast cancer is the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most common cancer in women worldwide with a high mortality rate.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Cells in breast tissue change and divide uncontrollably, typically resulting in a tumor.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4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  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350" y="1615700"/>
            <a:ext cx="3349251" cy="277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1487" y="1370375"/>
            <a:ext cx="1596625" cy="16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1463" y="3171700"/>
            <a:ext cx="1596625" cy="15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852850" y="4774500"/>
            <a:ext cx="21750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Malignant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7169800" y="988613"/>
            <a:ext cx="1253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Benign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5A6B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000" y="1184375"/>
            <a:ext cx="5687674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176425"/>
            <a:ext cx="8520600" cy="572700"/>
          </a:xfrm>
          <a:prstGeom prst="rect">
            <a:avLst/>
          </a:prstGeom>
          <a:solidFill>
            <a:srgbClr val="D5A6B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Confusion Matrix</a:t>
            </a:r>
            <a:r>
              <a:rPr lang="en" sz="2600"/>
              <a:t> and Classification Report : SVM</a:t>
            </a:r>
            <a:r>
              <a:rPr lang="en"/>
              <a:t>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0" y="802850"/>
            <a:ext cx="9144000" cy="4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 </a:t>
            </a:r>
            <a:endParaRPr/>
          </a:p>
        </p:txBody>
      </p:sp>
      <p:graphicFrame>
        <p:nvGraphicFramePr>
          <p:cNvPr id="232" name="Google Shape;232;p33"/>
          <p:cNvGraphicFramePr/>
          <p:nvPr/>
        </p:nvGraphicFramePr>
        <p:xfrm>
          <a:off x="4397775" y="3487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{1CCB52CA-7DD0-463F-BBCC-9DBC3B7449F8}</a:tableStyleId>
              </a:tblPr>
              <a:tblGrid>
                <a:gridCol w="1923750"/>
                <a:gridCol w="1923750"/>
              </a:tblGrid>
              <a:tr h="5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97.58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96.49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25" y="1346575"/>
            <a:ext cx="3225787" cy="2944350"/>
          </a:xfrm>
          <a:prstGeom prst="rect">
            <a:avLst/>
          </a:prstGeom>
          <a:noFill/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7138" y="1346563"/>
            <a:ext cx="4048125" cy="1400175"/>
          </a:xfrm>
          <a:prstGeom prst="rect">
            <a:avLst/>
          </a:prstGeom>
          <a:noFill/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5A6B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25" y="1544150"/>
            <a:ext cx="4873001" cy="302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 txBox="1"/>
          <p:nvPr/>
        </p:nvSpPr>
        <p:spPr>
          <a:xfrm>
            <a:off x="4989125" y="1152475"/>
            <a:ext cx="4062300" cy="3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 classifier is an ensemble algorithm.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creates a set of decision trees from a randomly selected subset of the training set.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select the final class of the test object, it aggregates votes from different decision trees.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311700" y="270450"/>
            <a:ext cx="8520600" cy="572700"/>
          </a:xfrm>
          <a:prstGeom prst="rect">
            <a:avLst/>
          </a:prstGeom>
          <a:solidFill>
            <a:srgbClr val="D5A6B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1143275"/>
            <a:ext cx="4991099" cy="36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134275" y="95850"/>
            <a:ext cx="8823000" cy="656100"/>
          </a:xfrm>
          <a:prstGeom prst="rect">
            <a:avLst/>
          </a:prstGeom>
          <a:solidFill>
            <a:srgbClr val="D5A6B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Confusion Matrix </a:t>
            </a:r>
            <a:r>
              <a:rPr lang="en" sz="2500"/>
              <a:t>and Classification Report :  RFC</a:t>
            </a:r>
            <a:r>
              <a:rPr lang="en" sz="2500"/>
              <a:t> Model</a:t>
            </a:r>
            <a:endParaRPr sz="2500"/>
          </a:p>
        </p:txBody>
      </p:sp>
      <p:graphicFrame>
        <p:nvGraphicFramePr>
          <p:cNvPr id="253" name="Google Shape;253;p36"/>
          <p:cNvGraphicFramePr/>
          <p:nvPr/>
        </p:nvGraphicFramePr>
        <p:xfrm>
          <a:off x="4448600" y="321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{1CCB52CA-7DD0-463F-BBCC-9DBC3B7449F8}</a:tableStyleId>
              </a:tblPr>
              <a:tblGrid>
                <a:gridCol w="1927000"/>
                <a:gridCol w="1927000"/>
              </a:tblGrid>
              <a:tr h="33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96.48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94.74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75" y="1011000"/>
            <a:ext cx="3358926" cy="3079950"/>
          </a:xfrm>
          <a:prstGeom prst="rect">
            <a:avLst/>
          </a:prstGeom>
          <a:noFill/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5" name="Google Shape;25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363" y="1011000"/>
            <a:ext cx="4086225" cy="1485900"/>
          </a:xfrm>
          <a:prstGeom prst="rect">
            <a:avLst/>
          </a:prstGeom>
          <a:noFill/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5A6B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</a:t>
            </a:r>
            <a:endParaRPr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311700" y="1152475"/>
            <a:ext cx="3999900" cy="3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25400" rtl="0" algn="just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</a:rPr>
              <a:t>Decision tree analysis is a predictive modelling tool, which can be used for both classification and regression tasks. </a:t>
            </a:r>
            <a:endParaRPr>
              <a:solidFill>
                <a:srgbClr val="000000"/>
              </a:solidFill>
            </a:endParaRPr>
          </a:p>
          <a:p>
            <a:pPr indent="-317500" lvl="0" marL="457200" marR="25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</a:rPr>
              <a:t>The two main entities of a tree are decision nodes, where the data is split and leaves are the ones where we get outcome. </a:t>
            </a:r>
            <a:endParaRPr>
              <a:solidFill>
                <a:srgbClr val="000000"/>
              </a:solidFill>
            </a:endParaRPr>
          </a:p>
          <a:p>
            <a:pPr indent="-317500" lvl="0" marL="457200" marR="25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Each node in the tree acts as a test case for some attribute, and each edge descending from that node corresponds to one of the possible answers to the test case. 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5400" marR="25400" rtl="0" algn="just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52475"/>
            <a:ext cx="4527600" cy="33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740"/>
            <a:ext cx="9143999" cy="4690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189500" y="89525"/>
            <a:ext cx="8520600" cy="572700"/>
          </a:xfrm>
          <a:prstGeom prst="rect">
            <a:avLst/>
          </a:prstGeom>
          <a:solidFill>
            <a:srgbClr val="D5A6B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Scores for different number of maximum features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50" y="766525"/>
            <a:ext cx="8954501" cy="427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245050" y="456125"/>
            <a:ext cx="8520600" cy="572700"/>
          </a:xfrm>
          <a:prstGeom prst="rect">
            <a:avLst/>
          </a:prstGeom>
          <a:solidFill>
            <a:srgbClr val="D5A6B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Confusion Matrix and Classification Report : DTC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81" name="Google Shape;281;p40"/>
          <p:cNvGraphicFramePr/>
          <p:nvPr/>
        </p:nvGraphicFramePr>
        <p:xfrm>
          <a:off x="4838625" y="36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{1CCB52CA-7DD0-463F-BBCC-9DBC3B7449F8}</a:tableStyleId>
              </a:tblPr>
              <a:tblGrid>
                <a:gridCol w="1927000"/>
                <a:gridCol w="1927000"/>
              </a:tblGrid>
              <a:tr h="33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92.98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25" y="1514500"/>
            <a:ext cx="356235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925" y="1436675"/>
            <a:ext cx="3665400" cy="1888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graphicFrame>
        <p:nvGraphicFramePr>
          <p:cNvPr id="289" name="Google Shape;289;p4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{1CCB52CA-7DD0-463F-BBCC-9DBC3B7449F8}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96.49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96.48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94.74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96.49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Given breast cancer results from breast fine needle aspiration (FNA) test, build a machine learning model that can classify a breast cancer tumor using two training classification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178725" y="2534300"/>
            <a:ext cx="1371600" cy="131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377025" y="3021800"/>
            <a:ext cx="975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Malignant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800550" y="2561150"/>
            <a:ext cx="1371600" cy="1317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146825" y="3070100"/>
            <a:ext cx="814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Benign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375" y="3213513"/>
            <a:ext cx="25717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152475"/>
            <a:ext cx="8621700" cy="3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Breast cancer diagnosis can be predicted with roughly 95% accuracy.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Machine learning algorithms that performed the best include linear models: logistic regression followed by SVM and Random forest.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 decision support system for predicting breast cancer helps and assists physicians in making optimum, accurate and timely decision to </a:t>
            </a:r>
            <a:r>
              <a:rPr lang="en" sz="1400">
                <a:solidFill>
                  <a:schemeClr val="dk1"/>
                </a:solidFill>
              </a:rPr>
              <a:t>improve the quality of life of patients by predicting breast cancer at early stage of development</a:t>
            </a:r>
            <a:r>
              <a:rPr lang="en" sz="1400">
                <a:solidFill>
                  <a:schemeClr val="dk1"/>
                </a:solidFill>
              </a:rPr>
              <a:t> and reduce the overall cost of treatment.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96" name="Google Shape;2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775" y="3043250"/>
            <a:ext cx="2707500" cy="19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246450" y="485950"/>
            <a:ext cx="8585700" cy="43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Thank You!</a:t>
            </a:r>
            <a:endParaRPr sz="2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Any Questions?</a:t>
            </a:r>
            <a:endParaRPr sz="2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2424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460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242424"/>
                </a:solidFill>
                <a:latin typeface="Verdana"/>
                <a:ea typeface="Verdana"/>
                <a:cs typeface="Verdana"/>
                <a:sym typeface="Verdana"/>
              </a:rPr>
              <a:t>          </a:t>
            </a:r>
            <a:r>
              <a:rPr i="1" lang="en" sz="1700">
                <a:solidFill>
                  <a:srgbClr val="242424"/>
                </a:solidFill>
              </a:rPr>
              <a:t> </a:t>
            </a:r>
            <a:r>
              <a:rPr i="1" lang="en">
                <a:solidFill>
                  <a:srgbClr val="242424"/>
                </a:solidFill>
              </a:rPr>
              <a:t>“There can be life after breast cancer. The prerequisite is early detection.” </a:t>
            </a:r>
            <a:endParaRPr i="1">
              <a:solidFill>
                <a:srgbClr val="242424"/>
              </a:solidFill>
            </a:endParaRPr>
          </a:p>
          <a:p>
            <a:pPr indent="0" lvl="0" marL="0" rtl="0" algn="l">
              <a:spcBef>
                <a:spcPts val="460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242424"/>
                </a:solidFill>
              </a:rPr>
              <a:t>                                                                                                               – Ann Jillian</a:t>
            </a:r>
            <a:endParaRPr i="1" sz="1700">
              <a:solidFill>
                <a:srgbClr val="242424"/>
              </a:solidFill>
            </a:endParaRPr>
          </a:p>
          <a:p>
            <a:pPr indent="0" lvl="0" marL="0" rtl="0" algn="ctr">
              <a:spcBef>
                <a:spcPts val="4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302" name="Google Shape;3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75" y="1643350"/>
            <a:ext cx="7891451" cy="18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CC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74575" y="1129550"/>
            <a:ext cx="8756100" cy="3642000"/>
          </a:xfrm>
          <a:prstGeom prst="rect">
            <a:avLst/>
          </a:prstGeom>
          <a:effectLst>
            <a:outerShdw blurRad="57150" rotWithShape="0" algn="bl" dir="5400000" dist="19050">
              <a:srgbClr val="FF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Visualization and pre-processing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 Training and Testing: The Machine Learning models; That we have used to train the data are: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Logistic Regression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SVM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Decision Trees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KNN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Random Forest Classification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Results and Observations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1975175" y="2097075"/>
            <a:ext cx="1028700" cy="1147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lang="en" sz="1300"/>
              <a:t>EDA</a:t>
            </a:r>
            <a:endParaRPr sz="1300"/>
          </a:p>
        </p:txBody>
      </p:sp>
      <p:sp>
        <p:nvSpPr>
          <p:cNvPr id="85" name="Google Shape;85;p16"/>
          <p:cNvSpPr/>
          <p:nvPr/>
        </p:nvSpPr>
        <p:spPr>
          <a:xfrm>
            <a:off x="3364700" y="2097075"/>
            <a:ext cx="1207800" cy="1147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r>
              <a:rPr lang="en" sz="1200"/>
              <a:t>ata Preprocessing</a:t>
            </a:r>
            <a:endParaRPr sz="1200"/>
          </a:p>
        </p:txBody>
      </p:sp>
      <p:sp>
        <p:nvSpPr>
          <p:cNvPr id="86" name="Google Shape;86;p16"/>
          <p:cNvSpPr/>
          <p:nvPr/>
        </p:nvSpPr>
        <p:spPr>
          <a:xfrm>
            <a:off x="5222100" y="4087075"/>
            <a:ext cx="1028700" cy="4287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KNN</a:t>
            </a:r>
            <a:endParaRPr sz="1300"/>
          </a:p>
        </p:txBody>
      </p:sp>
      <p:sp>
        <p:nvSpPr>
          <p:cNvPr id="87" name="Google Shape;87;p16"/>
          <p:cNvSpPr/>
          <p:nvPr/>
        </p:nvSpPr>
        <p:spPr>
          <a:xfrm>
            <a:off x="5222100" y="3344750"/>
            <a:ext cx="1028700" cy="4287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Decision Tree</a:t>
            </a:r>
            <a:endParaRPr sz="1300"/>
          </a:p>
        </p:txBody>
      </p:sp>
      <p:sp>
        <p:nvSpPr>
          <p:cNvPr id="88" name="Google Shape;88;p16"/>
          <p:cNvSpPr/>
          <p:nvPr/>
        </p:nvSpPr>
        <p:spPr>
          <a:xfrm>
            <a:off x="5222100" y="2736200"/>
            <a:ext cx="1028700" cy="4287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Random Forest</a:t>
            </a:r>
            <a:endParaRPr sz="1300"/>
          </a:p>
        </p:txBody>
      </p:sp>
      <p:sp>
        <p:nvSpPr>
          <p:cNvPr id="89" name="Google Shape;89;p16"/>
          <p:cNvSpPr/>
          <p:nvPr/>
        </p:nvSpPr>
        <p:spPr>
          <a:xfrm>
            <a:off x="5222088" y="2020475"/>
            <a:ext cx="1028700" cy="4287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SVM</a:t>
            </a:r>
            <a:endParaRPr sz="1300"/>
          </a:p>
        </p:txBody>
      </p:sp>
      <p:sp>
        <p:nvSpPr>
          <p:cNvPr id="90" name="Google Shape;90;p16"/>
          <p:cNvSpPr/>
          <p:nvPr/>
        </p:nvSpPr>
        <p:spPr>
          <a:xfrm>
            <a:off x="5213650" y="1304750"/>
            <a:ext cx="1028700" cy="4287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Logistic Regression</a:t>
            </a:r>
            <a:endParaRPr sz="1300"/>
          </a:p>
        </p:txBody>
      </p:sp>
      <p:sp>
        <p:nvSpPr>
          <p:cNvPr id="91" name="Google Shape;91;p16"/>
          <p:cNvSpPr/>
          <p:nvPr/>
        </p:nvSpPr>
        <p:spPr>
          <a:xfrm>
            <a:off x="7147325" y="2346175"/>
            <a:ext cx="1685100" cy="57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Model selection criteria</a:t>
            </a:r>
            <a:endParaRPr sz="1300"/>
          </a:p>
        </p:txBody>
      </p:sp>
      <p:cxnSp>
        <p:nvCxnSpPr>
          <p:cNvPr id="92" name="Google Shape;92;p16"/>
          <p:cNvCxnSpPr>
            <a:stCxn id="90" idx="3"/>
            <a:endCxn id="91" idx="1"/>
          </p:cNvCxnSpPr>
          <p:nvPr/>
        </p:nvCxnSpPr>
        <p:spPr>
          <a:xfrm>
            <a:off x="6242350" y="1519100"/>
            <a:ext cx="905100" cy="11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>
            <a:stCxn id="89" idx="3"/>
            <a:endCxn id="91" idx="1"/>
          </p:cNvCxnSpPr>
          <p:nvPr/>
        </p:nvCxnSpPr>
        <p:spPr>
          <a:xfrm>
            <a:off x="6250788" y="2234825"/>
            <a:ext cx="8964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stCxn id="88" idx="3"/>
            <a:endCxn id="91" idx="1"/>
          </p:cNvCxnSpPr>
          <p:nvPr/>
        </p:nvCxnSpPr>
        <p:spPr>
          <a:xfrm flipH="1" rot="10800000">
            <a:off x="6250800" y="2632550"/>
            <a:ext cx="89640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>
            <a:stCxn id="87" idx="3"/>
            <a:endCxn id="91" idx="1"/>
          </p:cNvCxnSpPr>
          <p:nvPr/>
        </p:nvCxnSpPr>
        <p:spPr>
          <a:xfrm flipH="1" rot="10800000">
            <a:off x="6250800" y="2632400"/>
            <a:ext cx="896400" cy="9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>
            <a:stCxn id="86" idx="3"/>
            <a:endCxn id="91" idx="1"/>
          </p:cNvCxnSpPr>
          <p:nvPr/>
        </p:nvCxnSpPr>
        <p:spPr>
          <a:xfrm flipH="1" rot="10800000">
            <a:off x="6250800" y="2632525"/>
            <a:ext cx="896400" cy="16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6"/>
          <p:cNvCxnSpPr>
            <a:stCxn id="98" idx="3"/>
            <a:endCxn id="84" idx="1"/>
          </p:cNvCxnSpPr>
          <p:nvPr/>
        </p:nvCxnSpPr>
        <p:spPr>
          <a:xfrm flipH="1" rot="10800000">
            <a:off x="1490825" y="2670775"/>
            <a:ext cx="4845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>
            <a:stCxn id="84" idx="3"/>
            <a:endCxn id="85" idx="1"/>
          </p:cNvCxnSpPr>
          <p:nvPr/>
        </p:nvCxnSpPr>
        <p:spPr>
          <a:xfrm>
            <a:off x="3003875" y="2670825"/>
            <a:ext cx="36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>
            <a:stCxn id="85" idx="3"/>
            <a:endCxn id="90" idx="1"/>
          </p:cNvCxnSpPr>
          <p:nvPr/>
        </p:nvCxnSpPr>
        <p:spPr>
          <a:xfrm flipH="1" rot="10800000">
            <a:off x="4572500" y="1519125"/>
            <a:ext cx="641100" cy="11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>
            <a:stCxn id="85" idx="3"/>
            <a:endCxn id="89" idx="1"/>
          </p:cNvCxnSpPr>
          <p:nvPr/>
        </p:nvCxnSpPr>
        <p:spPr>
          <a:xfrm flipH="1" rot="10800000">
            <a:off x="4572500" y="2234925"/>
            <a:ext cx="6495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6"/>
          <p:cNvCxnSpPr>
            <a:stCxn id="85" idx="3"/>
            <a:endCxn id="88" idx="1"/>
          </p:cNvCxnSpPr>
          <p:nvPr/>
        </p:nvCxnSpPr>
        <p:spPr>
          <a:xfrm>
            <a:off x="4572500" y="2670825"/>
            <a:ext cx="64950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>
            <a:stCxn id="85" idx="3"/>
            <a:endCxn id="87" idx="1"/>
          </p:cNvCxnSpPr>
          <p:nvPr/>
        </p:nvCxnSpPr>
        <p:spPr>
          <a:xfrm>
            <a:off x="4572500" y="2670825"/>
            <a:ext cx="649500" cy="8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>
            <a:stCxn id="85" idx="3"/>
            <a:endCxn id="86" idx="1"/>
          </p:cNvCxnSpPr>
          <p:nvPr/>
        </p:nvCxnSpPr>
        <p:spPr>
          <a:xfrm>
            <a:off x="4572500" y="2670825"/>
            <a:ext cx="649500" cy="16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/>
          <p:nvPr/>
        </p:nvSpPr>
        <p:spPr>
          <a:xfrm>
            <a:off x="462125" y="2132425"/>
            <a:ext cx="1028700" cy="1113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Breast Cancer Wisconsin Diagnostic dataset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A999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</a:rPr>
              <a:t>The breast cancer data set that is used in this project is from the </a:t>
            </a:r>
            <a:r>
              <a:rPr b="1" lang="en" sz="1400">
                <a:solidFill>
                  <a:srgbClr val="000000"/>
                </a:solidFill>
              </a:rPr>
              <a:t>UCI Machine Learning Repository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</a:rPr>
              <a:t>It was created by </a:t>
            </a:r>
            <a:r>
              <a:rPr b="1" lang="en" sz="1400">
                <a:solidFill>
                  <a:srgbClr val="000000"/>
                </a:solidFill>
              </a:rPr>
              <a:t>Dr.William H. Wolberg</a:t>
            </a:r>
            <a:r>
              <a:rPr lang="en" sz="1400">
                <a:solidFill>
                  <a:srgbClr val="000000"/>
                </a:solidFill>
              </a:rPr>
              <a:t>, physician at the </a:t>
            </a:r>
            <a:r>
              <a:rPr b="1" lang="en" sz="1400">
                <a:solidFill>
                  <a:srgbClr val="000000"/>
                </a:solidFill>
              </a:rPr>
              <a:t>University of Wisconsin Hospital at Madison.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569 instances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with class distribution of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357 benign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212 malignant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Each sample consists of ID number, diagnosis (B = benign, M = malignant), and 30 features.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Features have been computed from a digitized image of a fine needle aspirate (FNA) of a breast mass.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2E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and 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450" y="1298950"/>
            <a:ext cx="2582450" cy="352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6950" y="1298950"/>
            <a:ext cx="2638425" cy="287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439350" y="1298950"/>
            <a:ext cx="30645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Exploratory Data Analysis refers to the critical process of performing initial investigations on data so as to </a:t>
            </a:r>
            <a:r>
              <a:rPr b="1" lang="en">
                <a:solidFill>
                  <a:schemeClr val="dk1"/>
                </a:solidFill>
              </a:rPr>
              <a:t>discover patterns</a:t>
            </a:r>
            <a:r>
              <a:rPr lang="en">
                <a:solidFill>
                  <a:schemeClr val="dk1"/>
                </a:solidFill>
              </a:rPr>
              <a:t>, to </a:t>
            </a:r>
            <a:r>
              <a:rPr b="1" lang="en">
                <a:solidFill>
                  <a:schemeClr val="dk1"/>
                </a:solidFill>
              </a:rPr>
              <a:t>spot anomalies</a:t>
            </a:r>
            <a:r>
              <a:rPr lang="en">
                <a:solidFill>
                  <a:schemeClr val="dk1"/>
                </a:solidFill>
              </a:rPr>
              <a:t>, to </a:t>
            </a:r>
            <a:r>
              <a:rPr b="1" lang="en">
                <a:solidFill>
                  <a:schemeClr val="dk1"/>
                </a:solidFill>
              </a:rPr>
              <a:t>test hypothesis</a:t>
            </a:r>
            <a:r>
              <a:rPr lang="en">
                <a:solidFill>
                  <a:schemeClr val="dk1"/>
                </a:solidFill>
              </a:rPr>
              <a:t> and to </a:t>
            </a:r>
            <a:r>
              <a:rPr b="1" lang="en">
                <a:solidFill>
                  <a:schemeClr val="dk1"/>
                </a:solidFill>
              </a:rPr>
              <a:t>check assumptions</a:t>
            </a:r>
            <a:r>
              <a:rPr lang="en">
                <a:solidFill>
                  <a:schemeClr val="dk1"/>
                </a:solidFill>
              </a:rPr>
              <a:t> with the help of </a:t>
            </a:r>
            <a:r>
              <a:rPr b="1" lang="en">
                <a:solidFill>
                  <a:schemeClr val="dk1"/>
                </a:solidFill>
              </a:rPr>
              <a:t>summary statistics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graphical representations.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2E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Exploratory Data Analysis and Data Visualization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4245"/>
            <a:ext cx="9143999" cy="293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69075" y="267275"/>
            <a:ext cx="8520600" cy="572700"/>
          </a:xfrm>
          <a:prstGeom prst="rect">
            <a:avLst/>
          </a:prstGeom>
          <a:solidFill>
            <a:srgbClr val="D9D2E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Exploratory Data Analysis and Data Visualization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425" y="1152475"/>
            <a:ext cx="44139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1100" y="939950"/>
            <a:ext cx="6703900" cy="41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2E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the features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525" y="1017725"/>
            <a:ext cx="5422100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