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70" r:id="rId5"/>
    <p:sldId id="271" r:id="rId6"/>
    <p:sldId id="268" r:id="rId7"/>
    <p:sldId id="272" r:id="rId8"/>
    <p:sldId id="273" r:id="rId9"/>
    <p:sldId id="276" r:id="rId10"/>
    <p:sldId id="277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599" autoAdjust="0"/>
  </p:normalViewPr>
  <p:slideViewPr>
    <p:cSldViewPr>
      <p:cViewPr>
        <p:scale>
          <a:sx n="60" d="100"/>
          <a:sy n="60" d="100"/>
        </p:scale>
        <p:origin x="-760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4/9/2023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4/9/2023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4/9/2023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Evaluation Metrics of Classification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dirty="0" smtClean="0"/>
              <a:t>B. Ujwala</a:t>
            </a:r>
          </a:p>
          <a:p>
            <a:pPr algn="ctr"/>
            <a:r>
              <a:rPr lang="en-US" dirty="0" smtClean="0"/>
              <a:t>Asst. Professor, CSE Dept</a:t>
            </a:r>
          </a:p>
          <a:p>
            <a:pPr algn="ctr"/>
            <a:r>
              <a:rPr lang="en-US" dirty="0" smtClean="0"/>
              <a:t>Anurag University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F1 Score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3886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975" y="2328863"/>
            <a:ext cx="100488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0412" y="4800600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 </a:t>
            </a:r>
            <a:r>
              <a:rPr lang="en-US" sz="3600" b="1" i="1" dirty="0" smtClean="0"/>
              <a:t>F1 score</a:t>
            </a:r>
            <a:r>
              <a:rPr lang="en-US" sz="3600" dirty="0" smtClean="0"/>
              <a:t> is the harmonic mean of </a:t>
            </a:r>
            <a:r>
              <a:rPr lang="en-US" sz="3600" b="1" i="1" dirty="0" smtClean="0"/>
              <a:t>precision</a:t>
            </a:r>
            <a:r>
              <a:rPr lang="en-US" sz="3600" dirty="0" smtClean="0"/>
              <a:t> and </a:t>
            </a:r>
            <a:r>
              <a:rPr lang="en-US" sz="3600" b="1" i="1" dirty="0" smtClean="0"/>
              <a:t>recall</a:t>
            </a:r>
            <a:r>
              <a:rPr lang="en-US" sz="3600" dirty="0" smtClean="0"/>
              <a:t> and is a better measure than </a:t>
            </a:r>
            <a:r>
              <a:rPr lang="en-US" sz="3600" b="1" i="1" dirty="0" smtClean="0"/>
              <a:t>accuracy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Recall: the ability of a classification model to identify all data points in a relevant class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Precision: the ability of a classification model to return only the data points in a class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F1 score: a single metric that combines recall and precision using the harmonic mean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Accuracy: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Accuracy represents the number of correctly classified data instances over the total number of data instances.</a:t>
            </a:r>
          </a:p>
          <a:p>
            <a:pPr>
              <a:lnSpc>
                <a:spcPct val="130000"/>
              </a:lnSpc>
            </a:pPr>
            <a:r>
              <a:rPr lang="en-US" sz="3200" dirty="0" smtClean="0"/>
              <a:t>Accuracy is not a good metric when the data set is unbalanced. Using accuracy in such scenarios can result in misleading interpretation of results.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2" y="5029201"/>
            <a:ext cx="9039225" cy="164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Confusion Matrix</a:t>
            </a:r>
            <a:endParaRPr lang="en-US" sz="3600" dirty="0"/>
          </a:p>
        </p:txBody>
      </p:sp>
      <p:sp>
        <p:nvSpPr>
          <p:cNvPr id="9218" name="AutoShape 2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0612" y="1752600"/>
            <a:ext cx="5791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7012" y="1905000"/>
            <a:ext cx="579119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dirty="0" smtClean="0"/>
              <a:t>A confusion matrix is used to illustrate classifier performance based on the four values (TP, FP, TN, FN). </a:t>
            </a:r>
            <a:endParaRPr lang="en-US" sz="3800" dirty="0"/>
          </a:p>
        </p:txBody>
      </p:sp>
    </p:spTree>
    <p:extLst>
      <p:ext uri="{BB962C8B-B14F-4D97-AF65-F5344CB8AC3E}">
        <p14:creationId xmlns=""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TP, FP, TN &amp; FN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905000"/>
            <a:ext cx="10668000" cy="46482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True positives</a:t>
            </a:r>
            <a:r>
              <a:rPr lang="en-US" sz="3200" dirty="0" smtClean="0"/>
              <a:t>: data points labeled as positive that are actually positive</a:t>
            </a:r>
          </a:p>
          <a:p>
            <a:pPr algn="just"/>
            <a:r>
              <a:rPr lang="en-US" sz="3200" b="1" dirty="0" smtClean="0"/>
              <a:t>False positives:</a:t>
            </a:r>
            <a:r>
              <a:rPr lang="en-US" sz="3200" dirty="0" smtClean="0"/>
              <a:t> data points labeled as positive that are actually negative</a:t>
            </a:r>
          </a:p>
          <a:p>
            <a:pPr algn="just"/>
            <a:r>
              <a:rPr lang="en-US" sz="3200" b="1" dirty="0" smtClean="0"/>
              <a:t>True negatives:</a:t>
            </a:r>
            <a:r>
              <a:rPr lang="en-US" sz="3200" dirty="0" smtClean="0"/>
              <a:t> data points labeled as negative that are actually negative</a:t>
            </a:r>
          </a:p>
          <a:p>
            <a:pPr algn="just"/>
            <a:r>
              <a:rPr lang="en-US" sz="3200" b="1" dirty="0" smtClean="0"/>
              <a:t>False negatives:</a:t>
            </a:r>
            <a:r>
              <a:rPr lang="en-US" sz="3200" dirty="0" smtClean="0"/>
              <a:t> data points labeled as negative that are actually positive</a:t>
            </a:r>
          </a:p>
        </p:txBody>
      </p:sp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52400"/>
            <a:ext cx="9143998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TP, FP</a:t>
            </a:r>
            <a:endParaRPr lang="en-US" sz="4400" dirty="0"/>
          </a:p>
        </p:txBody>
      </p:sp>
      <p:sp>
        <p:nvSpPr>
          <p:cNvPr id="9218" name="AutoShape 2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12" y="1060733"/>
            <a:ext cx="11811000" cy="282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884" y="4191000"/>
            <a:ext cx="119619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52400"/>
            <a:ext cx="9143998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TN, FN</a:t>
            </a:r>
            <a:endParaRPr lang="en-US" sz="4400" dirty="0"/>
          </a:p>
        </p:txBody>
      </p:sp>
      <p:sp>
        <p:nvSpPr>
          <p:cNvPr id="9218" name="AutoShape 2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https://miro.medium.com/max/444/1*caZznwCkPjh3kc2oHx-Hw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2" y="1676400"/>
            <a:ext cx="11353800" cy="23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611" y="4267200"/>
            <a:ext cx="1109190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524000"/>
            <a:ext cx="68580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3800" dirty="0" smtClean="0"/>
              <a:t>Using the cancer prediction example, a confusion matrix for 100 patients might look something like this:</a:t>
            </a:r>
          </a:p>
          <a:p>
            <a:pPr>
              <a:lnSpc>
                <a:spcPct val="130000"/>
              </a:lnSpc>
              <a:buNone/>
            </a:pPr>
            <a:r>
              <a:rPr lang="en-US" sz="3800" dirty="0" smtClean="0"/>
              <a:t>This example has:</a:t>
            </a:r>
          </a:p>
          <a:p>
            <a:pPr>
              <a:lnSpc>
                <a:spcPct val="130000"/>
              </a:lnSpc>
            </a:pPr>
            <a:r>
              <a:rPr lang="en-US" sz="3800" b="1" dirty="0" smtClean="0"/>
              <a:t>TP: 45 </a:t>
            </a:r>
            <a:r>
              <a:rPr lang="en-US" sz="3800" dirty="0" smtClean="0"/>
              <a:t>positive cases correctly predicted</a:t>
            </a:r>
          </a:p>
          <a:p>
            <a:pPr>
              <a:lnSpc>
                <a:spcPct val="130000"/>
              </a:lnSpc>
            </a:pPr>
            <a:r>
              <a:rPr lang="en-US" sz="3800" b="1" dirty="0" smtClean="0"/>
              <a:t>TN: 25 </a:t>
            </a:r>
            <a:r>
              <a:rPr lang="en-US" sz="3800" dirty="0" smtClean="0"/>
              <a:t>negative cases correctly predicted</a:t>
            </a:r>
          </a:p>
          <a:p>
            <a:pPr>
              <a:lnSpc>
                <a:spcPct val="130000"/>
              </a:lnSpc>
            </a:pPr>
            <a:r>
              <a:rPr lang="en-US" sz="3800" b="1" dirty="0" smtClean="0"/>
              <a:t>FP: 18 </a:t>
            </a:r>
            <a:r>
              <a:rPr lang="en-US" sz="3800" dirty="0" smtClean="0"/>
              <a:t>negative cases are misclassified (wrong positive predictions)</a:t>
            </a:r>
          </a:p>
          <a:p>
            <a:pPr>
              <a:lnSpc>
                <a:spcPct val="130000"/>
              </a:lnSpc>
            </a:pPr>
            <a:r>
              <a:rPr lang="en-US" sz="3800" b="1" dirty="0" smtClean="0"/>
              <a:t>FN: 12 </a:t>
            </a:r>
            <a:r>
              <a:rPr lang="en-US" sz="3800" dirty="0" smtClean="0"/>
              <a:t>positive cases are misclassified (wrong negative predictions)</a:t>
            </a:r>
          </a:p>
          <a:p>
            <a:endParaRPr lang="en-US" sz="32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1343" y="1676400"/>
            <a:ext cx="48828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Accuracy: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>Accuracy represents the number of correctly classified data instances over the total number of data instances.</a:t>
            </a:r>
          </a:p>
          <a:p>
            <a:pPr>
              <a:lnSpc>
                <a:spcPct val="130000"/>
              </a:lnSpc>
            </a:pPr>
            <a:r>
              <a:rPr lang="en-US" sz="3200" dirty="0" smtClean="0"/>
              <a:t>Accuracy is not a good metric when the data set is unbalanced. Using accuracy in such scenarios can result in misleading interpretation of results.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2" y="5029201"/>
            <a:ext cx="9039225" cy="164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Precision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3886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2012" y="2920774"/>
            <a:ext cx="8419569" cy="370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217612" y="1600200"/>
            <a:ext cx="967740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Precision: the ability of a classification model to return only the data points in a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7442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Recall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212" y="1600200"/>
            <a:ext cx="11734800" cy="3886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2" y="3200400"/>
            <a:ext cx="8376622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6212" y="1752600"/>
            <a:ext cx="937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Recall: the ability of a classification model to identify all data points in a relevant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158</TotalTime>
  <Words>345</Words>
  <PresentationFormat>Custom</PresentationFormat>
  <Paragraphs>44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tf02804846_win32</vt:lpstr>
      <vt:lpstr>Evaluation Metrics of Classification</vt:lpstr>
      <vt:lpstr>Confusion Matrix</vt:lpstr>
      <vt:lpstr>TP, FP, TN &amp; FN</vt:lpstr>
      <vt:lpstr>TP, FP</vt:lpstr>
      <vt:lpstr>TN, FN</vt:lpstr>
      <vt:lpstr>Example</vt:lpstr>
      <vt:lpstr>Accuracy:</vt:lpstr>
      <vt:lpstr>Precision</vt:lpstr>
      <vt:lpstr>Recall</vt:lpstr>
      <vt:lpstr>F1 Score</vt:lpstr>
      <vt:lpstr>Slide 11</vt:lpstr>
      <vt:lpstr>Accuracy: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of Classification</dc:title>
  <dc:creator>ujwala</dc:creator>
  <cp:lastModifiedBy>ujwala</cp:lastModifiedBy>
  <cp:revision>5</cp:revision>
  <dcterms:created xsi:type="dcterms:W3CDTF">2023-02-04T01:21:03Z</dcterms:created>
  <dcterms:modified xsi:type="dcterms:W3CDTF">2023-04-09T05:48:23Z</dcterms:modified>
</cp:coreProperties>
</file>