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70" r:id="rId3"/>
    <p:sldId id="275" r:id="rId4"/>
    <p:sldId id="257" r:id="rId5"/>
    <p:sldId id="258" r:id="rId6"/>
    <p:sldId id="259" r:id="rId7"/>
    <p:sldId id="264" r:id="rId8"/>
    <p:sldId id="263" r:id="rId9"/>
    <p:sldId id="265" r:id="rId10"/>
    <p:sldId id="266" r:id="rId11"/>
    <p:sldId id="267" r:id="rId12"/>
    <p:sldId id="268" r:id="rId13"/>
    <p:sldId id="269" r:id="rId14"/>
    <p:sldId id="260" r:id="rId15"/>
    <p:sldId id="261" r:id="rId16"/>
    <p:sldId id="278" r:id="rId17"/>
    <p:sldId id="279" r:id="rId18"/>
    <p:sldId id="280" r:id="rId19"/>
    <p:sldId id="281" r:id="rId20"/>
    <p:sldId id="282" r:id="rId21"/>
    <p:sldId id="283" r:id="rId22"/>
    <p:sldId id="284" r:id="rId23"/>
    <p:sldId id="285" r:id="rId24"/>
    <p:sldId id="293" r:id="rId25"/>
    <p:sldId id="294" r:id="rId26"/>
    <p:sldId id="302" r:id="rId27"/>
    <p:sldId id="303" r:id="rId28"/>
    <p:sldId id="304" r:id="rId29"/>
    <p:sldId id="305" r:id="rId30"/>
    <p:sldId id="306" r:id="rId31"/>
    <p:sldId id="307" r:id="rId32"/>
    <p:sldId id="308" r:id="rId33"/>
    <p:sldId id="309" r:id="rId34"/>
    <p:sldId id="310" r:id="rId35"/>
    <p:sldId id="311" r:id="rId36"/>
    <p:sldId id="312" r:id="rId37"/>
    <p:sldId id="296" r:id="rId38"/>
    <p:sldId id="297" r:id="rId39"/>
    <p:sldId id="298" r:id="rId40"/>
    <p:sldId id="299" r:id="rId41"/>
    <p:sldId id="300" r:id="rId42"/>
    <p:sldId id="301" r:id="rId43"/>
    <p:sldId id="315" r:id="rId44"/>
    <p:sldId id="289" r:id="rId45"/>
    <p:sldId id="290" r:id="rId46"/>
    <p:sldId id="327" r:id="rId47"/>
    <p:sldId id="320" r:id="rId48"/>
    <p:sldId id="321" r:id="rId49"/>
    <p:sldId id="322" r:id="rId50"/>
    <p:sldId id="323" r:id="rId51"/>
    <p:sldId id="262"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9374F1-9E65-43BA-9521-F0059378B68E}" type="datetimeFigureOut">
              <a:rPr lang="en-IN" smtClean="0"/>
              <a:pPr/>
              <a:t>03-05-2023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41E67E-B95C-4EA2-9F9F-D469F820BF9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41E67E-B95C-4EA2-9F9F-D469F820BF92}" type="slidenum">
              <a:rPr lang="en-IN" smtClean="0"/>
              <a:pPr/>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a:t>
            </a:r>
            <a:endParaRPr lang="en-IN" dirty="0"/>
          </a:p>
        </p:txBody>
      </p:sp>
      <p:sp>
        <p:nvSpPr>
          <p:cNvPr id="4" name="Slide Number Placeholder 3"/>
          <p:cNvSpPr>
            <a:spLocks noGrp="1"/>
          </p:cNvSpPr>
          <p:nvPr>
            <p:ph type="sldNum" sz="quarter" idx="10"/>
          </p:nvPr>
        </p:nvSpPr>
        <p:spPr/>
        <p:txBody>
          <a:bodyPr/>
          <a:lstStyle/>
          <a:p>
            <a:fld id="{3A41E67E-B95C-4EA2-9F9F-D469F820BF92}"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ED0AECE-1BD0-405B-8784-F11137C94E02}" type="datetimeFigureOut">
              <a:rPr lang="en-IN" smtClean="0"/>
              <a:pPr/>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2B5B81-394D-4844-BFD9-A441547D04A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ED0AECE-1BD0-405B-8784-F11137C94E02}" type="datetimeFigureOut">
              <a:rPr lang="en-IN" smtClean="0"/>
              <a:pPr/>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2B5B81-394D-4844-BFD9-A441547D04A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ED0AECE-1BD0-405B-8784-F11137C94E02}" type="datetimeFigureOut">
              <a:rPr lang="en-IN" smtClean="0"/>
              <a:pPr/>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2B5B81-394D-4844-BFD9-A441547D04A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ED0AECE-1BD0-405B-8784-F11137C94E02}" type="datetimeFigureOut">
              <a:rPr lang="en-IN" smtClean="0"/>
              <a:pPr/>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2B5B81-394D-4844-BFD9-A441547D04A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D0AECE-1BD0-405B-8784-F11137C94E02}" type="datetimeFigureOut">
              <a:rPr lang="en-IN" smtClean="0"/>
              <a:pPr/>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2B5B81-394D-4844-BFD9-A441547D04A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ED0AECE-1BD0-405B-8784-F11137C94E02}" type="datetimeFigureOut">
              <a:rPr lang="en-IN" smtClean="0"/>
              <a:pPr/>
              <a:t>03-05-2023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2B5B81-394D-4844-BFD9-A441547D04A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ED0AECE-1BD0-405B-8784-F11137C94E02}" type="datetimeFigureOut">
              <a:rPr lang="en-IN" smtClean="0"/>
              <a:pPr/>
              <a:t>03-05-2023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2B5B81-394D-4844-BFD9-A441547D04A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ED0AECE-1BD0-405B-8784-F11137C94E02}" type="datetimeFigureOut">
              <a:rPr lang="en-IN" smtClean="0"/>
              <a:pPr/>
              <a:t>03-05-2023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2B5B81-394D-4844-BFD9-A441547D04A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D0AECE-1BD0-405B-8784-F11137C94E02}" type="datetimeFigureOut">
              <a:rPr lang="en-IN" smtClean="0"/>
              <a:pPr/>
              <a:t>03-05-2023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2B5B81-394D-4844-BFD9-A441547D04A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D0AECE-1BD0-405B-8784-F11137C94E02}" type="datetimeFigureOut">
              <a:rPr lang="en-IN" smtClean="0"/>
              <a:pPr/>
              <a:t>03-05-2023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2B5B81-394D-4844-BFD9-A441547D04A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D0AECE-1BD0-405B-8784-F11137C94E02}" type="datetimeFigureOut">
              <a:rPr lang="en-IN" smtClean="0"/>
              <a:pPr/>
              <a:t>03-05-2023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2B5B81-394D-4844-BFD9-A441547D04A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0AECE-1BD0-405B-8784-F11137C94E02}" type="datetimeFigureOut">
              <a:rPr lang="en-IN" smtClean="0"/>
              <a:pPr/>
              <a:t>03-05-2023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2B5B81-394D-4844-BFD9-A441547D04A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itchFamily="18" charset="0"/>
                <a:cs typeface="Times New Roman" pitchFamily="18" charset="0"/>
              </a:rPr>
              <a:t>K-means Clustering</a:t>
            </a:r>
            <a:endParaRPr lang="en-IN"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42852"/>
            <a:ext cx="8715436" cy="6500858"/>
          </a:xfrm>
        </p:spPr>
        <p:txBody>
          <a:bodyPr>
            <a:noAutofit/>
          </a:bodyPr>
          <a:lstStyle/>
          <a:p>
            <a:pPr fontAlgn="base">
              <a:buNone/>
            </a:pPr>
            <a:r>
              <a:rPr lang="en-IN" sz="2000" b="1" u="sng" dirty="0">
                <a:latin typeface="Times New Roman" pitchFamily="18" charset="0"/>
                <a:cs typeface="Times New Roman" pitchFamily="18" charset="0"/>
              </a:rPr>
              <a:t>Iteration-01:</a:t>
            </a:r>
            <a:r>
              <a:rPr lang="en-IN" sz="2000" dirty="0">
                <a:latin typeface="Times New Roman" pitchFamily="18" charset="0"/>
                <a:cs typeface="Times New Roman" pitchFamily="18" charset="0"/>
              </a:rPr>
              <a:t> </a:t>
            </a:r>
          </a:p>
          <a:p>
            <a:pPr fontAlgn="base"/>
            <a:r>
              <a:rPr lang="en-IN" sz="2000" dirty="0">
                <a:latin typeface="Times New Roman" pitchFamily="18" charset="0"/>
                <a:cs typeface="Times New Roman" pitchFamily="18" charset="0"/>
              </a:rPr>
              <a:t>We calculate the distance of each point from each of the center of the two clusters.</a:t>
            </a:r>
          </a:p>
          <a:p>
            <a:pPr fontAlgn="base"/>
            <a:r>
              <a:rPr lang="en-IN" sz="2000" dirty="0">
                <a:latin typeface="Times New Roman" pitchFamily="18" charset="0"/>
                <a:cs typeface="Times New Roman" pitchFamily="18" charset="0"/>
              </a:rPr>
              <a:t>The distance is calculated by using the Euclidean distance formula.</a:t>
            </a:r>
          </a:p>
          <a:p>
            <a:pPr fontAlgn="base">
              <a:buNone/>
            </a:pPr>
            <a:r>
              <a:rPr lang="en-IN" sz="2000" dirty="0">
                <a:latin typeface="Times New Roman" pitchFamily="18" charset="0"/>
                <a:cs typeface="Times New Roman" pitchFamily="18" charset="0"/>
              </a:rPr>
              <a:t>     The following illustration shows the calculation of distance between point                  A(2, 2) and each of the center of the two clusters- </a:t>
            </a:r>
          </a:p>
          <a:p>
            <a:pPr fontAlgn="base">
              <a:buNone/>
            </a:pPr>
            <a:r>
              <a:rPr lang="en-IN" sz="2000" b="1" u="sng" dirty="0">
                <a:latin typeface="Times New Roman" pitchFamily="18" charset="0"/>
                <a:cs typeface="Times New Roman" pitchFamily="18" charset="0"/>
              </a:rPr>
              <a:t>Calculating Distance Between A(2, 2) and C1(2, 2)-</a:t>
            </a:r>
            <a:r>
              <a:rPr lang="en-IN" sz="2000" dirty="0">
                <a:latin typeface="Times New Roman" pitchFamily="18" charset="0"/>
                <a:cs typeface="Times New Roman" pitchFamily="18" charset="0"/>
              </a:rPr>
              <a:t> </a:t>
            </a:r>
          </a:p>
          <a:p>
            <a:pPr marL="739775" indent="-165100" fontAlgn="base">
              <a:buNone/>
            </a:pPr>
            <a:r>
              <a:rPr lang="en-IN" sz="2000" dirty="0">
                <a:latin typeface="Times New Roman" pitchFamily="18" charset="0"/>
                <a:cs typeface="Times New Roman" pitchFamily="18" charset="0"/>
              </a:rPr>
              <a:t>Ρ(A, C1)</a:t>
            </a:r>
          </a:p>
          <a:p>
            <a:pPr marL="739775" indent="-165100" fontAlgn="base">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sqrt</a:t>
            </a:r>
            <a:r>
              <a:rPr lang="en-IN" sz="2000" dirty="0">
                <a:latin typeface="Times New Roman" pitchFamily="18" charset="0"/>
                <a:cs typeface="Times New Roman" pitchFamily="18" charset="0"/>
              </a:rPr>
              <a:t> [ (x2 – x1)</a:t>
            </a:r>
            <a:r>
              <a:rPr lang="en-IN" sz="2000" baseline="30000" dirty="0">
                <a:latin typeface="Times New Roman" pitchFamily="18" charset="0"/>
                <a:cs typeface="Times New Roman" pitchFamily="18" charset="0"/>
              </a:rPr>
              <a:t>2</a:t>
            </a:r>
            <a:r>
              <a:rPr lang="en-IN" sz="2000" dirty="0">
                <a:latin typeface="Times New Roman" pitchFamily="18" charset="0"/>
                <a:cs typeface="Times New Roman" pitchFamily="18" charset="0"/>
              </a:rPr>
              <a:t> + (y2 – y1)</a:t>
            </a:r>
            <a:r>
              <a:rPr lang="en-IN" sz="2000" baseline="30000" dirty="0">
                <a:latin typeface="Times New Roman" pitchFamily="18" charset="0"/>
                <a:cs typeface="Times New Roman" pitchFamily="18" charset="0"/>
              </a:rPr>
              <a:t>2</a:t>
            </a:r>
            <a:r>
              <a:rPr lang="en-IN" sz="2000" dirty="0">
                <a:latin typeface="Times New Roman" pitchFamily="18" charset="0"/>
                <a:cs typeface="Times New Roman" pitchFamily="18" charset="0"/>
              </a:rPr>
              <a:t> ]</a:t>
            </a:r>
          </a:p>
          <a:p>
            <a:pPr marL="739775" indent="-165100" fontAlgn="base">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sqrt</a:t>
            </a:r>
            <a:r>
              <a:rPr lang="en-IN" sz="2000" dirty="0">
                <a:latin typeface="Times New Roman" pitchFamily="18" charset="0"/>
                <a:cs typeface="Times New Roman" pitchFamily="18" charset="0"/>
              </a:rPr>
              <a:t> [ (2 – 2)</a:t>
            </a:r>
            <a:r>
              <a:rPr lang="en-IN" sz="2000" baseline="30000" dirty="0">
                <a:latin typeface="Times New Roman" pitchFamily="18" charset="0"/>
                <a:cs typeface="Times New Roman" pitchFamily="18" charset="0"/>
              </a:rPr>
              <a:t>2</a:t>
            </a:r>
            <a:r>
              <a:rPr lang="en-IN" sz="2000" dirty="0">
                <a:latin typeface="Times New Roman" pitchFamily="18" charset="0"/>
                <a:cs typeface="Times New Roman" pitchFamily="18" charset="0"/>
              </a:rPr>
              <a:t> + (2 – 2)</a:t>
            </a:r>
            <a:r>
              <a:rPr lang="en-IN" sz="2000" baseline="30000" dirty="0">
                <a:latin typeface="Times New Roman" pitchFamily="18" charset="0"/>
                <a:cs typeface="Times New Roman" pitchFamily="18" charset="0"/>
              </a:rPr>
              <a:t>2</a:t>
            </a:r>
            <a:r>
              <a:rPr lang="en-IN" sz="2000" dirty="0">
                <a:latin typeface="Times New Roman" pitchFamily="18" charset="0"/>
                <a:cs typeface="Times New Roman" pitchFamily="18" charset="0"/>
              </a:rPr>
              <a:t> ]</a:t>
            </a:r>
          </a:p>
          <a:p>
            <a:pPr marL="739775" indent="-165100" fontAlgn="base">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sqrt</a:t>
            </a:r>
            <a:r>
              <a:rPr lang="en-IN" sz="2000" dirty="0">
                <a:latin typeface="Times New Roman" pitchFamily="18" charset="0"/>
                <a:cs typeface="Times New Roman" pitchFamily="18" charset="0"/>
              </a:rPr>
              <a:t> [ 0 + 0 ]</a:t>
            </a:r>
          </a:p>
          <a:p>
            <a:pPr marL="739775" indent="-165100" fontAlgn="base">
              <a:buNone/>
            </a:pPr>
            <a:r>
              <a:rPr lang="en-IN" sz="2000" dirty="0">
                <a:latin typeface="Times New Roman" pitchFamily="18" charset="0"/>
                <a:cs typeface="Times New Roman" pitchFamily="18" charset="0"/>
              </a:rPr>
              <a:t>= 0 </a:t>
            </a:r>
          </a:p>
          <a:p>
            <a:pPr fontAlgn="base">
              <a:buNone/>
            </a:pPr>
            <a:r>
              <a:rPr lang="en-IN" sz="2000" b="1" u="sng" dirty="0">
                <a:latin typeface="Times New Roman" pitchFamily="18" charset="0"/>
                <a:cs typeface="Times New Roman" pitchFamily="18" charset="0"/>
              </a:rPr>
              <a:t>Calculating Distance Between A(2, 2) and C2(1, 1)-</a:t>
            </a:r>
            <a:r>
              <a:rPr lang="en-IN" sz="2000" dirty="0">
                <a:latin typeface="Times New Roman" pitchFamily="18" charset="0"/>
                <a:cs typeface="Times New Roman" pitchFamily="18" charset="0"/>
              </a:rPr>
              <a:t> </a:t>
            </a:r>
          </a:p>
          <a:p>
            <a:pPr marL="1027113" indent="-452438" fontAlgn="base">
              <a:buNone/>
            </a:pPr>
            <a:r>
              <a:rPr lang="en-IN" sz="2000" dirty="0">
                <a:latin typeface="Times New Roman" pitchFamily="18" charset="0"/>
                <a:cs typeface="Times New Roman" pitchFamily="18" charset="0"/>
              </a:rPr>
              <a:t>Ρ(A, C2)</a:t>
            </a:r>
          </a:p>
          <a:p>
            <a:pPr marL="1027113" indent="-452438" fontAlgn="base">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sqrt</a:t>
            </a:r>
            <a:r>
              <a:rPr lang="en-IN" sz="2000" dirty="0">
                <a:latin typeface="Times New Roman" pitchFamily="18" charset="0"/>
                <a:cs typeface="Times New Roman" pitchFamily="18" charset="0"/>
              </a:rPr>
              <a:t> [ (x2 – x1)</a:t>
            </a:r>
            <a:r>
              <a:rPr lang="en-IN" sz="2000" baseline="30000" dirty="0">
                <a:latin typeface="Times New Roman" pitchFamily="18" charset="0"/>
                <a:cs typeface="Times New Roman" pitchFamily="18" charset="0"/>
              </a:rPr>
              <a:t>2</a:t>
            </a:r>
            <a:r>
              <a:rPr lang="en-IN" sz="2000" dirty="0">
                <a:latin typeface="Times New Roman" pitchFamily="18" charset="0"/>
                <a:cs typeface="Times New Roman" pitchFamily="18" charset="0"/>
              </a:rPr>
              <a:t> + (y2 – y1)</a:t>
            </a:r>
            <a:r>
              <a:rPr lang="en-IN" sz="2000" baseline="30000" dirty="0">
                <a:latin typeface="Times New Roman" pitchFamily="18" charset="0"/>
                <a:cs typeface="Times New Roman" pitchFamily="18" charset="0"/>
              </a:rPr>
              <a:t>2</a:t>
            </a:r>
            <a:r>
              <a:rPr lang="en-IN" sz="2000" dirty="0">
                <a:latin typeface="Times New Roman" pitchFamily="18" charset="0"/>
                <a:cs typeface="Times New Roman" pitchFamily="18" charset="0"/>
              </a:rPr>
              <a:t> ]</a:t>
            </a:r>
          </a:p>
          <a:p>
            <a:pPr marL="1027113" indent="-452438" fontAlgn="base">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sqrt</a:t>
            </a:r>
            <a:r>
              <a:rPr lang="en-IN" sz="2000" dirty="0">
                <a:latin typeface="Times New Roman" pitchFamily="18" charset="0"/>
                <a:cs typeface="Times New Roman" pitchFamily="18" charset="0"/>
              </a:rPr>
              <a:t> [ (1 – 2)</a:t>
            </a:r>
            <a:r>
              <a:rPr lang="en-IN" sz="2000" baseline="30000" dirty="0">
                <a:latin typeface="Times New Roman" pitchFamily="18" charset="0"/>
                <a:cs typeface="Times New Roman" pitchFamily="18" charset="0"/>
              </a:rPr>
              <a:t>2</a:t>
            </a:r>
            <a:r>
              <a:rPr lang="en-IN" sz="2000" dirty="0">
                <a:latin typeface="Times New Roman" pitchFamily="18" charset="0"/>
                <a:cs typeface="Times New Roman" pitchFamily="18" charset="0"/>
              </a:rPr>
              <a:t> + (1 – 2)</a:t>
            </a:r>
            <a:r>
              <a:rPr lang="en-IN" sz="2000" baseline="30000" dirty="0">
                <a:latin typeface="Times New Roman" pitchFamily="18" charset="0"/>
                <a:cs typeface="Times New Roman" pitchFamily="18" charset="0"/>
              </a:rPr>
              <a:t>2</a:t>
            </a:r>
            <a:r>
              <a:rPr lang="en-IN" sz="2000" dirty="0">
                <a:latin typeface="Times New Roman" pitchFamily="18" charset="0"/>
                <a:cs typeface="Times New Roman" pitchFamily="18" charset="0"/>
              </a:rPr>
              <a:t> ]</a:t>
            </a:r>
          </a:p>
          <a:p>
            <a:pPr marL="1027113" indent="-452438" fontAlgn="base">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sqrt</a:t>
            </a:r>
            <a:r>
              <a:rPr lang="en-IN" sz="2000" dirty="0">
                <a:latin typeface="Times New Roman" pitchFamily="18" charset="0"/>
                <a:cs typeface="Times New Roman" pitchFamily="18" charset="0"/>
              </a:rPr>
              <a:t> [ 1 + 1 ]</a:t>
            </a:r>
          </a:p>
          <a:p>
            <a:pPr marL="1027113" indent="-452438" fontAlgn="base">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sqrt</a:t>
            </a:r>
            <a:r>
              <a:rPr lang="en-IN" sz="2000" dirty="0">
                <a:latin typeface="Times New Roman" pitchFamily="18" charset="0"/>
                <a:cs typeface="Times New Roman" pitchFamily="18" charset="0"/>
              </a:rPr>
              <a:t> [ 2 ]</a:t>
            </a:r>
          </a:p>
          <a:p>
            <a:pPr marL="1027113" indent="-452438" fontAlgn="base">
              <a:buNone/>
            </a:pPr>
            <a:r>
              <a:rPr lang="en-IN" sz="2000" dirty="0">
                <a:latin typeface="Times New Roman" pitchFamily="18" charset="0"/>
                <a:cs typeface="Times New Roman" pitchFamily="18" charset="0"/>
              </a:rPr>
              <a:t>= 1.41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120680"/>
          </a:xfrm>
        </p:spPr>
        <p:txBody>
          <a:bodyPr>
            <a:noAutofit/>
          </a:bodyPr>
          <a:lstStyle/>
          <a:p>
            <a:pPr fontAlgn="base"/>
            <a:r>
              <a:rPr lang="en-IN" sz="2000" dirty="0">
                <a:latin typeface="Times New Roman" pitchFamily="18" charset="0"/>
                <a:cs typeface="Times New Roman" pitchFamily="18" charset="0"/>
              </a:rPr>
              <a:t>In the similar manner, we calculate the distance of other points from each of the center of the two clusters.</a:t>
            </a:r>
          </a:p>
          <a:p>
            <a:pPr fontAlgn="base"/>
            <a:endParaRPr lang="en-US" sz="2000" dirty="0">
              <a:latin typeface="Times New Roman" pitchFamily="18" charset="0"/>
              <a:cs typeface="Times New Roman" pitchFamily="18" charset="0"/>
            </a:endParaRPr>
          </a:p>
          <a:p>
            <a:pPr fontAlgn="base"/>
            <a:endParaRPr lang="en-US" sz="2000" dirty="0">
              <a:latin typeface="Times New Roman" pitchFamily="18" charset="0"/>
              <a:cs typeface="Times New Roman" pitchFamily="18" charset="0"/>
            </a:endParaRPr>
          </a:p>
          <a:p>
            <a:pPr fontAlgn="base"/>
            <a:endParaRPr lang="en-US" sz="2000" dirty="0">
              <a:latin typeface="Times New Roman" pitchFamily="18" charset="0"/>
              <a:cs typeface="Times New Roman" pitchFamily="18" charset="0"/>
            </a:endParaRPr>
          </a:p>
          <a:p>
            <a:pPr fontAlgn="base"/>
            <a:endParaRPr lang="en-US" sz="2000" dirty="0">
              <a:latin typeface="Times New Roman" pitchFamily="18" charset="0"/>
              <a:cs typeface="Times New Roman" pitchFamily="18" charset="0"/>
            </a:endParaRPr>
          </a:p>
          <a:p>
            <a:pPr fontAlgn="base"/>
            <a:endParaRPr lang="en-US" sz="2000" dirty="0">
              <a:latin typeface="Times New Roman" pitchFamily="18" charset="0"/>
              <a:cs typeface="Times New Roman" pitchFamily="18" charset="0"/>
            </a:endParaRPr>
          </a:p>
          <a:p>
            <a:pPr fontAlgn="base"/>
            <a:endParaRPr lang="en-US" sz="2000" dirty="0">
              <a:latin typeface="Times New Roman" pitchFamily="18" charset="0"/>
              <a:cs typeface="Times New Roman" pitchFamily="18" charset="0"/>
            </a:endParaRPr>
          </a:p>
          <a:p>
            <a:pPr fontAlgn="base"/>
            <a:endParaRPr lang="en-US" sz="2000" dirty="0">
              <a:latin typeface="Times New Roman" pitchFamily="18" charset="0"/>
              <a:cs typeface="Times New Roman" pitchFamily="18" charset="0"/>
            </a:endParaRPr>
          </a:p>
          <a:p>
            <a:pPr fontAlgn="base"/>
            <a:endParaRPr lang="en-US" sz="2000" dirty="0">
              <a:latin typeface="Times New Roman" pitchFamily="18" charset="0"/>
              <a:cs typeface="Times New Roman" pitchFamily="18" charset="0"/>
            </a:endParaRPr>
          </a:p>
          <a:p>
            <a:pPr fontAlgn="base"/>
            <a:endParaRPr lang="en-IN" sz="2000" dirty="0">
              <a:latin typeface="Times New Roman" pitchFamily="18" charset="0"/>
              <a:cs typeface="Times New Roman" pitchFamily="18" charset="0"/>
            </a:endParaRPr>
          </a:p>
          <a:p>
            <a:pPr fontAlgn="base">
              <a:buNone/>
            </a:pPr>
            <a:r>
              <a:rPr lang="en-IN" sz="2000" dirty="0">
                <a:latin typeface="Times New Roman" pitchFamily="18" charset="0"/>
                <a:cs typeface="Times New Roman" pitchFamily="18" charset="0"/>
              </a:rPr>
              <a:t>From here, New clusters are- </a:t>
            </a:r>
          </a:p>
          <a:p>
            <a:pPr fontAlgn="base">
              <a:buNone/>
            </a:pPr>
            <a:r>
              <a:rPr lang="en-IN" sz="2000" b="1" dirty="0">
                <a:latin typeface="Times New Roman" pitchFamily="18" charset="0"/>
                <a:cs typeface="Times New Roman" pitchFamily="18" charset="0"/>
              </a:rPr>
              <a:t>Cluster-01:</a:t>
            </a:r>
            <a:r>
              <a:rPr lang="en-IN" sz="2000" dirty="0">
                <a:latin typeface="Times New Roman" pitchFamily="18" charset="0"/>
                <a:cs typeface="Times New Roman" pitchFamily="18" charset="0"/>
              </a:rPr>
              <a:t> </a:t>
            </a:r>
          </a:p>
          <a:p>
            <a:pPr fontAlgn="base"/>
            <a:r>
              <a:rPr lang="en-IN" sz="2000" dirty="0">
                <a:latin typeface="Times New Roman" pitchFamily="18" charset="0"/>
                <a:cs typeface="Times New Roman" pitchFamily="18" charset="0"/>
              </a:rPr>
              <a:t>First cluster contains points-A(2, 2), B(3, 2), D(3, 1)</a:t>
            </a:r>
          </a:p>
          <a:p>
            <a:pPr fontAlgn="base">
              <a:buNone/>
            </a:pPr>
            <a:r>
              <a:rPr lang="en-IN" sz="2000" b="1" dirty="0">
                <a:latin typeface="Times New Roman" pitchFamily="18" charset="0"/>
                <a:cs typeface="Times New Roman" pitchFamily="18" charset="0"/>
              </a:rPr>
              <a:t>Cluster-02:</a:t>
            </a:r>
            <a:endParaRPr lang="en-IN" sz="2000" dirty="0">
              <a:latin typeface="Times New Roman" pitchFamily="18" charset="0"/>
              <a:cs typeface="Times New Roman" pitchFamily="18" charset="0"/>
            </a:endParaRPr>
          </a:p>
          <a:p>
            <a:pPr fontAlgn="base"/>
            <a:r>
              <a:rPr lang="en-IN" sz="2000" dirty="0">
                <a:latin typeface="Times New Roman" pitchFamily="18" charset="0"/>
                <a:cs typeface="Times New Roman" pitchFamily="18" charset="0"/>
              </a:rPr>
              <a:t>Second cluster contains points-C(1, 1), E(1.5, 0.5)</a:t>
            </a:r>
          </a:p>
          <a:p>
            <a:pPr fontAlgn="base"/>
            <a:endParaRPr lang="en-IN" sz="2000" dirty="0">
              <a:latin typeface="Times New Roman" pitchFamily="18" charset="0"/>
              <a:cs typeface="Times New Roman" pitchFamily="18" charset="0"/>
            </a:endParaRPr>
          </a:p>
          <a:p>
            <a:pPr fontAlgn="base"/>
            <a:endParaRPr lang="en-IN" sz="2000" dirty="0">
              <a:latin typeface="Times New Roman" pitchFamily="18" charset="0"/>
              <a:cs typeface="Times New Roman" pitchFamily="18" charset="0"/>
            </a:endParaRPr>
          </a:p>
        </p:txBody>
      </p:sp>
      <p:pic>
        <p:nvPicPr>
          <p:cNvPr id="5" name="Picture 4" descr="Screenshot (133).png"/>
          <p:cNvPicPr>
            <a:picLocks noChangeAspect="1"/>
          </p:cNvPicPr>
          <p:nvPr/>
        </p:nvPicPr>
        <p:blipFill>
          <a:blip r:embed="rId2" cstate="print"/>
          <a:stretch>
            <a:fillRect/>
          </a:stretch>
        </p:blipFill>
        <p:spPr>
          <a:xfrm>
            <a:off x="467544" y="1340768"/>
            <a:ext cx="8326013" cy="29523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70000" lnSpcReduction="20000"/>
          </a:bodyPr>
          <a:lstStyle/>
          <a:p>
            <a:pPr fontAlgn="base">
              <a:buNone/>
            </a:pPr>
            <a:r>
              <a:rPr lang="en-IN" dirty="0">
                <a:latin typeface="Times New Roman" pitchFamily="18" charset="0"/>
                <a:cs typeface="Times New Roman" pitchFamily="18" charset="0"/>
              </a:rPr>
              <a:t>Now,</a:t>
            </a:r>
          </a:p>
          <a:p>
            <a:pPr fontAlgn="base"/>
            <a:r>
              <a:rPr lang="en-IN" dirty="0">
                <a:latin typeface="Times New Roman" pitchFamily="18" charset="0"/>
                <a:cs typeface="Times New Roman" pitchFamily="18" charset="0"/>
              </a:rPr>
              <a:t>We re-compute the new cluster centers.</a:t>
            </a:r>
          </a:p>
          <a:p>
            <a:pPr fontAlgn="base"/>
            <a:r>
              <a:rPr lang="en-IN" dirty="0">
                <a:latin typeface="Times New Roman" pitchFamily="18" charset="0"/>
                <a:cs typeface="Times New Roman" pitchFamily="18" charset="0"/>
              </a:rPr>
              <a:t>The new cluster center is computed by taking mean of all the points contained in that cluster.</a:t>
            </a:r>
          </a:p>
          <a:p>
            <a:pPr fontAlgn="base">
              <a:buNone/>
            </a:pPr>
            <a:r>
              <a:rPr lang="en-IN" b="1" dirty="0">
                <a:latin typeface="Times New Roman" pitchFamily="18" charset="0"/>
                <a:cs typeface="Times New Roman" pitchFamily="18" charset="0"/>
              </a:rPr>
              <a:t>For Cluster-01:</a:t>
            </a:r>
            <a:endParaRPr lang="en-IN" dirty="0">
              <a:latin typeface="Times New Roman" pitchFamily="18" charset="0"/>
              <a:cs typeface="Times New Roman" pitchFamily="18" charset="0"/>
            </a:endParaRPr>
          </a:p>
          <a:p>
            <a:pPr fontAlgn="base"/>
            <a:r>
              <a:rPr lang="en-IN" dirty="0">
                <a:latin typeface="Times New Roman" pitchFamily="18" charset="0"/>
                <a:cs typeface="Times New Roman" pitchFamily="18" charset="0"/>
              </a:rPr>
              <a:t>Center of Cluster-01</a:t>
            </a:r>
          </a:p>
          <a:p>
            <a:pPr fontAlgn="base"/>
            <a:r>
              <a:rPr lang="en-IN" dirty="0">
                <a:latin typeface="Times New Roman" pitchFamily="18" charset="0"/>
                <a:cs typeface="Times New Roman" pitchFamily="18" charset="0"/>
              </a:rPr>
              <a:t>= ((2 + 3 + 3)/3, (2 + 2 + 1)/3)</a:t>
            </a:r>
          </a:p>
          <a:p>
            <a:pPr fontAlgn="base"/>
            <a:r>
              <a:rPr lang="en-IN" dirty="0">
                <a:latin typeface="Times New Roman" pitchFamily="18" charset="0"/>
                <a:cs typeface="Times New Roman" pitchFamily="18" charset="0"/>
              </a:rPr>
              <a:t>= (2.67, 1.67)</a:t>
            </a:r>
          </a:p>
          <a:p>
            <a:pPr fontAlgn="base">
              <a:buNone/>
            </a:pPr>
            <a:r>
              <a:rPr lang="en-IN" dirty="0">
                <a:latin typeface="Times New Roman" pitchFamily="18" charset="0"/>
                <a:cs typeface="Times New Roman" pitchFamily="18" charset="0"/>
              </a:rPr>
              <a:t> </a:t>
            </a:r>
          </a:p>
          <a:p>
            <a:pPr fontAlgn="base">
              <a:buNone/>
            </a:pPr>
            <a:r>
              <a:rPr lang="en-IN" b="1" dirty="0">
                <a:latin typeface="Times New Roman" pitchFamily="18" charset="0"/>
                <a:cs typeface="Times New Roman" pitchFamily="18" charset="0"/>
              </a:rPr>
              <a:t>For Cluster-02:</a:t>
            </a:r>
            <a:endParaRPr lang="en-IN" dirty="0">
              <a:latin typeface="Times New Roman" pitchFamily="18" charset="0"/>
              <a:cs typeface="Times New Roman" pitchFamily="18" charset="0"/>
            </a:endParaRPr>
          </a:p>
          <a:p>
            <a:pPr fontAlgn="base"/>
            <a:r>
              <a:rPr lang="en-IN" dirty="0">
                <a:latin typeface="Times New Roman" pitchFamily="18" charset="0"/>
                <a:cs typeface="Times New Roman" pitchFamily="18" charset="0"/>
              </a:rPr>
              <a:t>Center of Cluster-02</a:t>
            </a:r>
          </a:p>
          <a:p>
            <a:pPr fontAlgn="base"/>
            <a:r>
              <a:rPr lang="en-IN" dirty="0">
                <a:latin typeface="Times New Roman" pitchFamily="18" charset="0"/>
                <a:cs typeface="Times New Roman" pitchFamily="18" charset="0"/>
              </a:rPr>
              <a:t>= ((1 + 1.5)/2, (1 + 0.5)/2)</a:t>
            </a:r>
          </a:p>
          <a:p>
            <a:pPr fontAlgn="base"/>
            <a:r>
              <a:rPr lang="en-IN" dirty="0">
                <a:latin typeface="Times New Roman" pitchFamily="18" charset="0"/>
                <a:cs typeface="Times New Roman" pitchFamily="18" charset="0"/>
              </a:rPr>
              <a:t>= (1.25, 0.75)</a:t>
            </a:r>
          </a:p>
          <a:p>
            <a:pPr fontAlgn="base">
              <a:buNone/>
            </a:pPr>
            <a:r>
              <a:rPr lang="en-IN" dirty="0">
                <a:latin typeface="Times New Roman" pitchFamily="18" charset="0"/>
                <a:cs typeface="Times New Roman" pitchFamily="18" charset="0"/>
              </a:rPr>
              <a:t>This is completion of Iteration-01.</a:t>
            </a:r>
          </a:p>
          <a:p>
            <a:pPr fontAlgn="base">
              <a:buNone/>
            </a:pPr>
            <a:r>
              <a:rPr lang="en-US" dirty="0">
                <a:latin typeface="Times New Roman" pitchFamily="18" charset="0"/>
                <a:cs typeface="Times New Roman" pitchFamily="18" charset="0"/>
              </a:rPr>
              <a:t>N</a:t>
            </a:r>
            <a:r>
              <a:rPr lang="en-IN" dirty="0">
                <a:latin typeface="Times New Roman" pitchFamily="18" charset="0"/>
                <a:cs typeface="Times New Roman" pitchFamily="18" charset="0"/>
              </a:rPr>
              <a:t>ext,</a:t>
            </a:r>
          </a:p>
          <a:p>
            <a:pPr fontAlgn="base"/>
            <a:r>
              <a:rPr lang="en-IN" dirty="0">
                <a:latin typeface="Times New Roman" pitchFamily="18" charset="0"/>
                <a:cs typeface="Times New Roman" pitchFamily="18" charset="0"/>
              </a:rPr>
              <a:t> we go to iteration-02, iteration-03 and so on until the centers do not change anymore.  </a:t>
            </a:r>
          </a:p>
          <a:p>
            <a:pPr fontAlgn="base">
              <a:buNone/>
            </a:pP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pPr>
              <a:buNone/>
            </a:pPr>
            <a:r>
              <a:rPr lang="en-IN" b="1" u="sng" dirty="0">
                <a:latin typeface="Times New Roman" pitchFamily="18" charset="0"/>
                <a:cs typeface="Times New Roman" pitchFamily="18" charset="0"/>
              </a:rPr>
              <a:t>Iteration-02:</a:t>
            </a:r>
            <a:r>
              <a:rPr lang="en-IN" dirty="0">
                <a:latin typeface="Times New Roman" pitchFamily="18" charset="0"/>
                <a:cs typeface="Times New Roman" pitchFamily="18" charset="0"/>
              </a:rPr>
              <a:t> </a:t>
            </a:r>
          </a:p>
          <a:p>
            <a:pPr>
              <a:buNone/>
            </a:pPr>
            <a:endParaRPr lang="en-IN" dirty="0"/>
          </a:p>
        </p:txBody>
      </p:sp>
      <p:graphicFrame>
        <p:nvGraphicFramePr>
          <p:cNvPr id="4" name="Table 3"/>
          <p:cNvGraphicFramePr>
            <a:graphicFrameLocks noGrp="1"/>
          </p:cNvGraphicFramePr>
          <p:nvPr/>
        </p:nvGraphicFramePr>
        <p:xfrm>
          <a:off x="539552" y="836712"/>
          <a:ext cx="7848872" cy="3291840"/>
        </p:xfrm>
        <a:graphic>
          <a:graphicData uri="http://schemas.openxmlformats.org/drawingml/2006/table">
            <a:tbl>
              <a:tblPr firstRow="1" bandRow="1">
                <a:tableStyleId>{5C22544A-7EE6-4342-B048-85BDC9FD1C3A}</a:tableStyleId>
              </a:tblPr>
              <a:tblGrid>
                <a:gridCol w="1596457">
                  <a:extLst>
                    <a:ext uri="{9D8B030D-6E8A-4147-A177-3AD203B41FA5}">
                      <a16:colId xmlns:a16="http://schemas.microsoft.com/office/drawing/2014/main" val="20000"/>
                    </a:ext>
                  </a:extLst>
                </a:gridCol>
                <a:gridCol w="2327979">
                  <a:extLst>
                    <a:ext uri="{9D8B030D-6E8A-4147-A177-3AD203B41FA5}">
                      <a16:colId xmlns:a16="http://schemas.microsoft.com/office/drawing/2014/main" val="20001"/>
                    </a:ext>
                  </a:extLst>
                </a:gridCol>
                <a:gridCol w="2062278">
                  <a:extLst>
                    <a:ext uri="{9D8B030D-6E8A-4147-A177-3AD203B41FA5}">
                      <a16:colId xmlns:a16="http://schemas.microsoft.com/office/drawing/2014/main" val="20002"/>
                    </a:ext>
                  </a:extLst>
                </a:gridCol>
                <a:gridCol w="1862158">
                  <a:extLst>
                    <a:ext uri="{9D8B030D-6E8A-4147-A177-3AD203B41FA5}">
                      <a16:colId xmlns:a16="http://schemas.microsoft.com/office/drawing/2014/main" val="20003"/>
                    </a:ext>
                  </a:extLst>
                </a:gridCol>
              </a:tblGrid>
              <a:tr h="1146793">
                <a:tc>
                  <a:txBody>
                    <a:bodyPr/>
                    <a:lstStyle/>
                    <a:p>
                      <a:r>
                        <a:rPr lang="en-US" sz="2000" b="1" kern="1200" dirty="0">
                          <a:solidFill>
                            <a:schemeClr val="tx1"/>
                          </a:solidFill>
                          <a:latin typeface="Times New Roman" pitchFamily="18" charset="0"/>
                          <a:ea typeface="+mn-ea"/>
                          <a:cs typeface="Times New Roman" pitchFamily="18" charset="0"/>
                        </a:rPr>
                        <a:t>Given</a:t>
                      </a:r>
                      <a:r>
                        <a:rPr lang="en-US" sz="2000" baseline="0" dirty="0">
                          <a:solidFill>
                            <a:schemeClr val="tx1"/>
                          </a:solidFill>
                          <a:latin typeface="Times New Roman" pitchFamily="18" charset="0"/>
                          <a:cs typeface="Times New Roman" pitchFamily="18" charset="0"/>
                        </a:rPr>
                        <a:t> points</a:t>
                      </a:r>
                      <a:endParaRPr lang="en-IN" sz="2000" dirty="0">
                        <a:solidFill>
                          <a:schemeClr val="tx1"/>
                        </a:solidFill>
                        <a:latin typeface="Times New Roman" pitchFamily="18" charset="0"/>
                        <a:cs typeface="Times New Roman" pitchFamily="18" charset="0"/>
                      </a:endParaRPr>
                    </a:p>
                  </a:txBody>
                  <a:tcPr/>
                </a:tc>
                <a:tc>
                  <a:txBody>
                    <a:bodyPr/>
                    <a:lstStyle/>
                    <a:p>
                      <a:r>
                        <a:rPr lang="en-US" sz="2000" dirty="0">
                          <a:solidFill>
                            <a:schemeClr val="tx1"/>
                          </a:solidFill>
                          <a:latin typeface="Times New Roman" pitchFamily="18" charset="0"/>
                          <a:cs typeface="Times New Roman" pitchFamily="18" charset="0"/>
                        </a:rPr>
                        <a:t>Distance from</a:t>
                      </a:r>
                      <a:r>
                        <a:rPr lang="en-US" sz="2000" baseline="0" dirty="0">
                          <a:solidFill>
                            <a:schemeClr val="tx1"/>
                          </a:solidFill>
                          <a:latin typeface="Times New Roman" pitchFamily="18" charset="0"/>
                          <a:cs typeface="Times New Roman" pitchFamily="18" charset="0"/>
                        </a:rPr>
                        <a:t> cluster(2.67,1.67) of data points</a:t>
                      </a:r>
                      <a:endParaRPr lang="en-IN" sz="2000" dirty="0">
                        <a:solidFill>
                          <a:schemeClr val="tx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itchFamily="18" charset="0"/>
                          <a:cs typeface="Times New Roman" pitchFamily="18" charset="0"/>
                        </a:rPr>
                        <a:t>Distance from</a:t>
                      </a:r>
                      <a:r>
                        <a:rPr lang="en-US" sz="2000" baseline="0" dirty="0">
                          <a:solidFill>
                            <a:schemeClr val="tx1"/>
                          </a:solidFill>
                          <a:latin typeface="Times New Roman" pitchFamily="18" charset="0"/>
                          <a:cs typeface="Times New Roman" pitchFamily="18" charset="0"/>
                        </a:rPr>
                        <a:t> cluster(1.25,0.75) of data points</a:t>
                      </a:r>
                      <a:endParaRPr lang="en-IN" sz="2000" dirty="0">
                        <a:solidFill>
                          <a:schemeClr val="tx1"/>
                        </a:solidFill>
                        <a:latin typeface="Times New Roman" pitchFamily="18" charset="0"/>
                        <a:cs typeface="Times New Roman" pitchFamily="18" charset="0"/>
                      </a:endParaRPr>
                    </a:p>
                    <a:p>
                      <a:endParaRPr lang="en-IN" sz="2000" dirty="0">
                        <a:solidFill>
                          <a:schemeClr val="tx1"/>
                        </a:solidFill>
                        <a:latin typeface="Times New Roman" pitchFamily="18" charset="0"/>
                        <a:cs typeface="Times New Roman" pitchFamily="18" charset="0"/>
                      </a:endParaRPr>
                    </a:p>
                  </a:txBody>
                  <a:tcPr/>
                </a:tc>
                <a:tc>
                  <a:txBody>
                    <a:bodyPr/>
                    <a:lstStyle/>
                    <a:p>
                      <a:r>
                        <a:rPr lang="en-US" sz="2000" dirty="0">
                          <a:solidFill>
                            <a:schemeClr val="tx1"/>
                          </a:solidFill>
                          <a:latin typeface="Times New Roman" pitchFamily="18" charset="0"/>
                          <a:cs typeface="Times New Roman" pitchFamily="18" charset="0"/>
                        </a:rPr>
                        <a:t>Points belongs to cluster</a:t>
                      </a:r>
                      <a:endParaRPr lang="en-IN"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46705">
                <a:tc>
                  <a:txBody>
                    <a:bodyPr/>
                    <a:lstStyle/>
                    <a:p>
                      <a:r>
                        <a:rPr lang="en-US" sz="2000" dirty="0">
                          <a:latin typeface="Times New Roman" pitchFamily="18" charset="0"/>
                          <a:cs typeface="Times New Roman" pitchFamily="18" charset="0"/>
                        </a:rPr>
                        <a:t>A(2,2)</a:t>
                      </a:r>
                      <a:endParaRPr lang="en-IN"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0.73</a:t>
                      </a:r>
                      <a:endParaRPr lang="en-IN"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1.45</a:t>
                      </a:r>
                      <a:endParaRPr lang="en-IN"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C1</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46705">
                <a:tc>
                  <a:txBody>
                    <a:bodyPr/>
                    <a:lstStyle/>
                    <a:p>
                      <a:r>
                        <a:rPr lang="en-US" sz="2000" dirty="0">
                          <a:latin typeface="Times New Roman" pitchFamily="18" charset="0"/>
                          <a:cs typeface="Times New Roman" pitchFamily="18" charset="0"/>
                        </a:rPr>
                        <a:t>B(3,2)</a:t>
                      </a:r>
                    </a:p>
                  </a:txBody>
                  <a:tcPr/>
                </a:tc>
                <a:tc>
                  <a:txBody>
                    <a:bodyPr/>
                    <a:lstStyle/>
                    <a:p>
                      <a:r>
                        <a:rPr lang="en-US" sz="2000" dirty="0">
                          <a:latin typeface="Times New Roman" pitchFamily="18" charset="0"/>
                          <a:cs typeface="Times New Roman" pitchFamily="18" charset="0"/>
                        </a:rPr>
                        <a:t>0.44</a:t>
                      </a:r>
                      <a:endParaRPr lang="en-IN"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2.14</a:t>
                      </a:r>
                      <a:endParaRPr lang="en-IN"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C1</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46705">
                <a:tc>
                  <a:txBody>
                    <a:bodyPr/>
                    <a:lstStyle/>
                    <a:p>
                      <a:r>
                        <a:rPr lang="en-US" sz="2000" dirty="0">
                          <a:latin typeface="Times New Roman" pitchFamily="18" charset="0"/>
                          <a:cs typeface="Times New Roman" pitchFamily="18" charset="0"/>
                        </a:rPr>
                        <a:t>C(1,1)</a:t>
                      </a:r>
                      <a:endParaRPr lang="en-IN"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1.79</a:t>
                      </a:r>
                      <a:endParaRPr lang="en-IN"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0.34</a:t>
                      </a:r>
                      <a:endParaRPr lang="en-IN"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C2</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46705">
                <a:tc>
                  <a:txBody>
                    <a:bodyPr/>
                    <a:lstStyle/>
                    <a:p>
                      <a:r>
                        <a:rPr lang="en-US" sz="2000" dirty="0">
                          <a:latin typeface="Times New Roman" pitchFamily="18" charset="0"/>
                          <a:cs typeface="Times New Roman" pitchFamily="18" charset="0"/>
                        </a:rPr>
                        <a:t>D(3,1)</a:t>
                      </a:r>
                      <a:endParaRPr lang="en-IN"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0.54</a:t>
                      </a:r>
                      <a:endParaRPr lang="en-IN"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1.76</a:t>
                      </a:r>
                      <a:endParaRPr lang="en-IN"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C1</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46705">
                <a:tc>
                  <a:txBody>
                    <a:bodyPr/>
                    <a:lstStyle/>
                    <a:p>
                      <a:r>
                        <a:rPr lang="en-US" sz="2000" dirty="0">
                          <a:latin typeface="Times New Roman" pitchFamily="18" charset="0"/>
                          <a:cs typeface="Times New Roman" pitchFamily="18" charset="0"/>
                        </a:rPr>
                        <a:t>E(1.5,0.5)</a:t>
                      </a:r>
                      <a:endParaRPr lang="en-IN"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1.45</a:t>
                      </a:r>
                      <a:endParaRPr lang="en-IN"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0.34</a:t>
                      </a:r>
                      <a:endParaRPr lang="en-IN"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C2</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bl>
          </a:graphicData>
        </a:graphic>
      </p:graphicFrame>
      <p:sp>
        <p:nvSpPr>
          <p:cNvPr id="5" name="Rectangle 4"/>
          <p:cNvSpPr/>
          <p:nvPr/>
        </p:nvSpPr>
        <p:spPr>
          <a:xfrm>
            <a:off x="323528" y="4293096"/>
            <a:ext cx="8352928" cy="3170099"/>
          </a:xfrm>
          <a:prstGeom prst="rect">
            <a:avLst/>
          </a:prstGeom>
        </p:spPr>
        <p:txBody>
          <a:bodyPr wrap="square">
            <a:spAutoFit/>
          </a:bodyPr>
          <a:lstStyle/>
          <a:p>
            <a:pPr fontAlgn="base">
              <a:buNone/>
            </a:pPr>
            <a:r>
              <a:rPr lang="en-IN" sz="2000" dirty="0">
                <a:latin typeface="Times New Roman" pitchFamily="18" charset="0"/>
                <a:cs typeface="Times New Roman" pitchFamily="18" charset="0"/>
              </a:rPr>
              <a:t>From here, New clusters are- </a:t>
            </a:r>
          </a:p>
          <a:p>
            <a:pPr fontAlgn="base">
              <a:buNone/>
            </a:pPr>
            <a:r>
              <a:rPr lang="en-IN" sz="2000" b="1" dirty="0">
                <a:latin typeface="Times New Roman" pitchFamily="18" charset="0"/>
                <a:cs typeface="Times New Roman" pitchFamily="18" charset="0"/>
              </a:rPr>
              <a:t>Cluster-01:</a:t>
            </a:r>
            <a:r>
              <a:rPr lang="en-IN" sz="2000" dirty="0">
                <a:latin typeface="Times New Roman" pitchFamily="18" charset="0"/>
                <a:cs typeface="Times New Roman" pitchFamily="18" charset="0"/>
              </a:rPr>
              <a:t> </a:t>
            </a:r>
          </a:p>
          <a:p>
            <a:pPr fontAlgn="base"/>
            <a:r>
              <a:rPr lang="en-IN" sz="2000" dirty="0">
                <a:latin typeface="Times New Roman" pitchFamily="18" charset="0"/>
                <a:cs typeface="Times New Roman" pitchFamily="18" charset="0"/>
              </a:rPr>
              <a:t>First cluster contains points-A(2, 2), B(3, 2), D(3, 1)</a:t>
            </a:r>
          </a:p>
          <a:p>
            <a:pPr fontAlgn="base">
              <a:buNone/>
            </a:pPr>
            <a:r>
              <a:rPr lang="en-IN" sz="2000" b="1" dirty="0">
                <a:latin typeface="Times New Roman" pitchFamily="18" charset="0"/>
                <a:cs typeface="Times New Roman" pitchFamily="18" charset="0"/>
              </a:rPr>
              <a:t>Cluster-02:</a:t>
            </a:r>
            <a:endParaRPr lang="en-IN" sz="2000" dirty="0">
              <a:latin typeface="Times New Roman" pitchFamily="18" charset="0"/>
              <a:cs typeface="Times New Roman" pitchFamily="18" charset="0"/>
            </a:endParaRPr>
          </a:p>
          <a:p>
            <a:pPr fontAlgn="base"/>
            <a:r>
              <a:rPr lang="en-IN" sz="2000" dirty="0">
                <a:latin typeface="Times New Roman" pitchFamily="18" charset="0"/>
                <a:cs typeface="Times New Roman" pitchFamily="18" charset="0"/>
              </a:rPr>
              <a:t>Second cluster contains points-C(1, 1), E(1.5, 0.5)</a:t>
            </a:r>
          </a:p>
          <a:p>
            <a:pPr fontAlgn="base"/>
            <a:r>
              <a:rPr lang="en-US" sz="2000" dirty="0">
                <a:latin typeface="Times New Roman" pitchFamily="18" charset="0"/>
                <a:cs typeface="Times New Roman" pitchFamily="18" charset="0"/>
              </a:rPr>
              <a:t>Here,</a:t>
            </a:r>
          </a:p>
          <a:p>
            <a:pPr fontAlgn="base"/>
            <a:r>
              <a:rPr lang="en-US" sz="2000" dirty="0">
                <a:latin typeface="Times New Roman" pitchFamily="18" charset="0"/>
                <a:cs typeface="Times New Roman" pitchFamily="18" charset="0"/>
              </a:rPr>
              <a:t>Cluster elements are same as in the previous iteration then stop the process.</a:t>
            </a:r>
            <a:endParaRPr lang="en-IN" sz="2000" dirty="0">
              <a:latin typeface="Times New Roman" pitchFamily="18" charset="0"/>
              <a:cs typeface="Times New Roman" pitchFamily="18" charset="0"/>
            </a:endParaRPr>
          </a:p>
          <a:p>
            <a:pPr fontAlgn="base"/>
            <a:endParaRPr lang="en-US" sz="2000" dirty="0">
              <a:latin typeface="Times New Roman" pitchFamily="18" charset="0"/>
              <a:cs typeface="Times New Roman" pitchFamily="18" charset="0"/>
            </a:endParaRPr>
          </a:p>
          <a:p>
            <a:pPr fontAlgn="base"/>
            <a:endParaRPr lang="en-US" sz="2000" dirty="0">
              <a:latin typeface="Times New Roman" pitchFamily="18" charset="0"/>
              <a:cs typeface="Times New Roman" pitchFamily="18" charset="0"/>
            </a:endParaRPr>
          </a:p>
          <a:p>
            <a:pPr fontAlgn="base"/>
            <a:endParaRPr lang="en-IN"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itchFamily="18" charset="0"/>
                <a:cs typeface="Times New Roman" pitchFamily="18" charset="0"/>
              </a:rPr>
              <a:t>K-means Advantages</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Relatively simple to implement.</a:t>
            </a:r>
          </a:p>
          <a:p>
            <a:r>
              <a:rPr lang="en-IN" dirty="0">
                <a:latin typeface="Times New Roman" pitchFamily="18" charset="0"/>
                <a:cs typeface="Times New Roman" pitchFamily="18" charset="0"/>
              </a:rPr>
              <a:t>Scales to large data sets.</a:t>
            </a:r>
          </a:p>
          <a:p>
            <a:r>
              <a:rPr lang="en-IN" dirty="0">
                <a:latin typeface="Times New Roman" pitchFamily="18" charset="0"/>
                <a:cs typeface="Times New Roman" pitchFamily="18" charset="0"/>
              </a:rPr>
              <a:t>Guarantees convergence.</a:t>
            </a:r>
          </a:p>
          <a:p>
            <a:r>
              <a:rPr lang="en-IN" dirty="0">
                <a:latin typeface="Times New Roman" pitchFamily="18" charset="0"/>
                <a:cs typeface="Times New Roman" pitchFamily="18" charset="0"/>
              </a:rPr>
              <a:t>Easily adapts to new examples.</a:t>
            </a:r>
          </a:p>
          <a:p>
            <a:r>
              <a:rPr lang="en-IN" dirty="0">
                <a:latin typeface="Times New Roman" pitchFamily="18" charset="0"/>
                <a:cs typeface="Times New Roman" pitchFamily="18" charset="0"/>
              </a:rPr>
              <a:t>Generalizes to clusters of different shapes and sizes, such as elliptical clusters.</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itchFamily="18" charset="0"/>
                <a:cs typeface="Times New Roman" pitchFamily="18" charset="0"/>
              </a:rPr>
              <a:t>K-means Disadvantages</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fontAlgn="base"/>
            <a:r>
              <a:rPr lang="en-IN" dirty="0">
                <a:latin typeface="Times New Roman" pitchFamily="18" charset="0"/>
                <a:cs typeface="Times New Roman" pitchFamily="18" charset="0"/>
              </a:rPr>
              <a:t>It requires to specify the number of clusters (k) in advance.</a:t>
            </a:r>
          </a:p>
          <a:p>
            <a:pPr fontAlgn="base"/>
            <a:r>
              <a:rPr lang="en-IN" dirty="0">
                <a:latin typeface="Times New Roman" pitchFamily="18" charset="0"/>
                <a:cs typeface="Times New Roman" pitchFamily="18" charset="0"/>
              </a:rPr>
              <a:t>It can not handle noisy data and outliers.</a:t>
            </a:r>
          </a:p>
          <a:p>
            <a:pPr fontAlgn="base"/>
            <a:r>
              <a:rPr lang="en-IN" dirty="0">
                <a:latin typeface="Times New Roman" pitchFamily="18" charset="0"/>
                <a:cs typeface="Times New Roman" pitchFamily="18" charset="0"/>
              </a:rPr>
              <a:t>It is not suitable to identify clusters with non-convex shapes.</a:t>
            </a:r>
          </a:p>
          <a:p>
            <a:pPr fontAlgn="base">
              <a:buNone/>
            </a:pPr>
            <a:endParaRPr lang="en-IN"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42852"/>
            <a:ext cx="8229600" cy="857256"/>
          </a:xfrm>
        </p:spPr>
        <p:txBody>
          <a:bodyPr>
            <a:normAutofit/>
          </a:bodyPr>
          <a:lstStyle/>
          <a:p>
            <a:r>
              <a:rPr lang="en-US" sz="3600" b="1" dirty="0"/>
              <a:t>Exercise Problem </a:t>
            </a:r>
          </a:p>
        </p:txBody>
      </p:sp>
      <p:pic>
        <p:nvPicPr>
          <p:cNvPr id="7170" name="Picture 2"/>
          <p:cNvPicPr>
            <a:picLocks noChangeAspect="1" noChangeArrowheads="1"/>
          </p:cNvPicPr>
          <p:nvPr/>
        </p:nvPicPr>
        <p:blipFill>
          <a:blip r:embed="rId2"/>
          <a:srcRect/>
          <a:stretch>
            <a:fillRect/>
          </a:stretch>
        </p:blipFill>
        <p:spPr bwMode="auto">
          <a:xfrm>
            <a:off x="357158" y="1362098"/>
            <a:ext cx="8210550" cy="53530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42852"/>
            <a:ext cx="8229600" cy="939784"/>
          </a:xfrm>
        </p:spPr>
        <p:txBody>
          <a:bodyPr>
            <a:normAutofit/>
          </a:bodyPr>
          <a:lstStyle/>
          <a:p>
            <a:r>
              <a:rPr lang="en-US" dirty="0"/>
              <a:t>Challenges in KMEANS</a:t>
            </a:r>
          </a:p>
        </p:txBody>
      </p:sp>
      <p:sp>
        <p:nvSpPr>
          <p:cNvPr id="3" name="Content Placeholder 2"/>
          <p:cNvSpPr>
            <a:spLocks noGrp="1"/>
          </p:cNvSpPr>
          <p:nvPr>
            <p:ph idx="1"/>
          </p:nvPr>
        </p:nvSpPr>
        <p:spPr>
          <a:xfrm>
            <a:off x="142844" y="1071546"/>
            <a:ext cx="8715436" cy="5572164"/>
          </a:xfrm>
        </p:spPr>
        <p:txBody>
          <a:bodyPr>
            <a:normAutofit/>
          </a:bodyPr>
          <a:lstStyle/>
          <a:p>
            <a:pPr algn="just">
              <a:lnSpc>
                <a:spcPts val="3200"/>
              </a:lnSpc>
            </a:pPr>
            <a:r>
              <a:rPr lang="en-US" sz="2600" dirty="0">
                <a:latin typeface="Times New Roman" pitchFamily="18" charset="0"/>
                <a:cs typeface="Times New Roman" pitchFamily="18" charset="0"/>
              </a:rPr>
              <a:t>Number of clusters are normally not known a priori.</a:t>
            </a:r>
          </a:p>
          <a:p>
            <a:pPr algn="just">
              <a:lnSpc>
                <a:spcPts val="3200"/>
              </a:lnSpc>
            </a:pPr>
            <a:r>
              <a:rPr lang="en-US" sz="2600" dirty="0">
                <a:latin typeface="Times New Roman" pitchFamily="18" charset="0"/>
                <a:cs typeface="Times New Roman" pitchFamily="18" charset="0"/>
              </a:rPr>
              <a:t>For clustering algorithms, such as K-means, different initial centers may lead to different clustering results, moreover K is unknown.</a:t>
            </a:r>
          </a:p>
          <a:p>
            <a:pPr algn="just">
              <a:lnSpc>
                <a:spcPts val="3200"/>
              </a:lnSpc>
            </a:pPr>
            <a:r>
              <a:rPr lang="en-US" sz="2600" dirty="0">
                <a:latin typeface="Times New Roman" pitchFamily="18" charset="0"/>
                <a:cs typeface="Times New Roman" pitchFamily="18" charset="0"/>
              </a:rPr>
              <a:t>Time complexity - </a:t>
            </a:r>
            <a:r>
              <a:rPr lang="en-US" sz="2600" dirty="0" err="1">
                <a:latin typeface="Times New Roman" pitchFamily="18" charset="0"/>
                <a:cs typeface="Times New Roman" pitchFamily="18" charset="0"/>
              </a:rPr>
              <a:t>parititional</a:t>
            </a:r>
            <a:r>
              <a:rPr lang="en-US" sz="2600" dirty="0">
                <a:latin typeface="Times New Roman" pitchFamily="18" charset="0"/>
                <a:cs typeface="Times New Roman" pitchFamily="18" charset="0"/>
              </a:rPr>
              <a:t> clustering algorithms are O(N) whereas hierarchical are O(N2).</a:t>
            </a:r>
          </a:p>
          <a:p>
            <a:pPr algn="just">
              <a:lnSpc>
                <a:spcPts val="3200"/>
              </a:lnSpc>
            </a:pPr>
            <a:r>
              <a:rPr lang="en-US" sz="2600" dirty="0">
                <a:latin typeface="Times New Roman" pitchFamily="18" charset="0"/>
                <a:cs typeface="Times New Roman" pitchFamily="18" charset="0"/>
              </a:rPr>
              <a:t>The similarity criteria is not clear - should we use Euclidean or Manhattan or Hamming?</a:t>
            </a:r>
          </a:p>
          <a:p>
            <a:pPr algn="just">
              <a:lnSpc>
                <a:spcPts val="3200"/>
              </a:lnSpc>
            </a:pPr>
            <a:r>
              <a:rPr lang="en-US" sz="2600" dirty="0">
                <a:latin typeface="Times New Roman" pitchFamily="18" charset="0"/>
                <a:cs typeface="Times New Roman" pitchFamily="18" charset="0"/>
              </a:rPr>
              <a:t>In hierarchical clustering, at what stage should we stop?</a:t>
            </a:r>
          </a:p>
          <a:p>
            <a:pPr algn="just">
              <a:lnSpc>
                <a:spcPts val="3200"/>
              </a:lnSpc>
            </a:pPr>
            <a:r>
              <a:rPr lang="en-US" sz="2600" dirty="0">
                <a:latin typeface="Times New Roman" pitchFamily="18" charset="0"/>
                <a:cs typeface="Times New Roman" pitchFamily="18" charset="0"/>
              </a:rPr>
              <a:t>Evaluating clustering results are difficult because labels are not available at the beginning.</a:t>
            </a:r>
          </a:p>
          <a:p>
            <a:pPr algn="just">
              <a:lnSpc>
                <a:spcPts val="3200"/>
              </a:lnSpc>
            </a:pPr>
            <a:endParaRPr lang="en-US" sz="26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1406" y="785794"/>
            <a:ext cx="8936080" cy="471490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71414"/>
            <a:ext cx="8472518" cy="725470"/>
          </a:xfrm>
        </p:spPr>
        <p:txBody>
          <a:bodyPr>
            <a:normAutofit fontScale="90000"/>
          </a:bodyPr>
          <a:lstStyle/>
          <a:p>
            <a:r>
              <a:rPr lang="en-US" dirty="0"/>
              <a:t>Hierarchical clustering</a:t>
            </a:r>
          </a:p>
        </p:txBody>
      </p:sp>
      <p:sp>
        <p:nvSpPr>
          <p:cNvPr id="3" name="Content Placeholder 2"/>
          <p:cNvSpPr>
            <a:spLocks noGrp="1"/>
          </p:cNvSpPr>
          <p:nvPr>
            <p:ph idx="1"/>
          </p:nvPr>
        </p:nvSpPr>
        <p:spPr>
          <a:xfrm>
            <a:off x="142844" y="857232"/>
            <a:ext cx="8786874" cy="5857916"/>
          </a:xfrm>
        </p:spPr>
        <p:txBody>
          <a:bodyPr>
            <a:normAutofit lnSpcReduction="10000"/>
          </a:bodyPr>
          <a:lstStyle/>
          <a:p>
            <a:pPr algn="just">
              <a:lnSpc>
                <a:spcPct val="150000"/>
              </a:lnSpc>
            </a:pPr>
            <a:r>
              <a:rPr lang="en-US" sz="2600" dirty="0">
                <a:latin typeface="Times New Roman" pitchFamily="18" charset="0"/>
                <a:cs typeface="Times New Roman" pitchFamily="18" charset="0"/>
              </a:rPr>
              <a:t>The hierarchical clustering methods are used to group the data into hierarchy or tree-like structure. </a:t>
            </a:r>
          </a:p>
          <a:p>
            <a:pPr algn="just">
              <a:lnSpc>
                <a:spcPct val="150000"/>
              </a:lnSpc>
            </a:pPr>
            <a:r>
              <a:rPr lang="en-US" sz="2600" dirty="0">
                <a:latin typeface="Times New Roman" pitchFamily="18" charset="0"/>
                <a:cs typeface="Times New Roman" pitchFamily="18" charset="0"/>
              </a:rPr>
              <a:t>For example, in a machine learning problem of organizing employees of a university in different departments, first the employees are grouped under the different departments in the university, and then within each department, the employees can be grouped according to their roles such as professors, assistant professors, supervisors, lab assistants, etc. This creates a hierarchical structure of the employee data and eases visualization and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61004" y="1071546"/>
            <a:ext cx="8153452" cy="3967179"/>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42852"/>
            <a:ext cx="8229600" cy="654032"/>
          </a:xfrm>
        </p:spPr>
        <p:txBody>
          <a:bodyPr>
            <a:normAutofit fontScale="90000"/>
          </a:bodyPr>
          <a:lstStyle/>
          <a:p>
            <a:r>
              <a:rPr lang="en-US" dirty="0"/>
              <a:t>Types of Hierarchal Clustering</a:t>
            </a:r>
          </a:p>
        </p:txBody>
      </p:sp>
      <p:sp>
        <p:nvSpPr>
          <p:cNvPr id="3" name="Content Placeholder 2"/>
          <p:cNvSpPr>
            <a:spLocks noGrp="1"/>
          </p:cNvSpPr>
          <p:nvPr>
            <p:ph idx="1"/>
          </p:nvPr>
        </p:nvSpPr>
        <p:spPr>
          <a:xfrm>
            <a:off x="357158" y="928671"/>
            <a:ext cx="8329642" cy="1714512"/>
          </a:xfrm>
        </p:spPr>
        <p:txBody>
          <a:bodyPr>
            <a:normAutofit lnSpcReduction="10000"/>
          </a:bodyPr>
          <a:lstStyle/>
          <a:p>
            <a:pPr>
              <a:buNone/>
            </a:pPr>
            <a:r>
              <a:rPr lang="en-US" dirty="0">
                <a:latin typeface="Times New Roman" pitchFamily="18" charset="0"/>
                <a:cs typeface="Times New Roman" pitchFamily="18" charset="0"/>
              </a:rPr>
              <a:t>There are two types of hierarchal clustering:</a:t>
            </a:r>
          </a:p>
          <a:p>
            <a:pPr marL="688975" indent="-514350">
              <a:buFont typeface="+mj-lt"/>
              <a:buAutoNum type="arabicPeriod"/>
            </a:pPr>
            <a:r>
              <a:rPr lang="en-US" dirty="0">
                <a:latin typeface="Times New Roman" pitchFamily="18" charset="0"/>
                <a:cs typeface="Times New Roman" pitchFamily="18" charset="0"/>
              </a:rPr>
              <a:t>Agglomerative clustering</a:t>
            </a:r>
          </a:p>
          <a:p>
            <a:pPr marL="688975" indent="-514350">
              <a:buFont typeface="+mj-lt"/>
              <a:buAutoNum type="arabicPeriod"/>
            </a:pPr>
            <a:r>
              <a:rPr lang="en-US" dirty="0">
                <a:latin typeface="Times New Roman" pitchFamily="18" charset="0"/>
                <a:cs typeface="Times New Roman" pitchFamily="18" charset="0"/>
              </a:rPr>
              <a:t>Divisive Clustering</a:t>
            </a:r>
          </a:p>
          <a:p>
            <a:endParaRPr lang="en-US" dirty="0">
              <a:latin typeface="Times New Roman" pitchFamily="18" charset="0"/>
              <a:cs typeface="Times New Roman" pitchFamily="18" charset="0"/>
            </a:endParaRPr>
          </a:p>
        </p:txBody>
      </p:sp>
      <p:pic>
        <p:nvPicPr>
          <p:cNvPr id="4098" name="Picture 2" descr="Hierarchical clustering "/>
          <p:cNvPicPr>
            <a:picLocks noChangeAspect="1" noChangeArrowheads="1"/>
          </p:cNvPicPr>
          <p:nvPr/>
        </p:nvPicPr>
        <p:blipFill>
          <a:blip r:embed="rId2"/>
          <a:srcRect/>
          <a:stretch>
            <a:fillRect/>
          </a:stretch>
        </p:blipFill>
        <p:spPr bwMode="auto">
          <a:xfrm>
            <a:off x="874864" y="2786058"/>
            <a:ext cx="7126160" cy="3429024"/>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42852"/>
            <a:ext cx="8229600" cy="654032"/>
          </a:xfrm>
        </p:spPr>
        <p:txBody>
          <a:bodyPr>
            <a:normAutofit fontScale="90000"/>
          </a:bodyPr>
          <a:lstStyle/>
          <a:p>
            <a:r>
              <a:rPr lang="en-US" dirty="0"/>
              <a:t>Types of Hierarchal Clustering</a:t>
            </a:r>
          </a:p>
        </p:txBody>
      </p:sp>
      <p:sp>
        <p:nvSpPr>
          <p:cNvPr id="3" name="Content Placeholder 2"/>
          <p:cNvSpPr>
            <a:spLocks noGrp="1"/>
          </p:cNvSpPr>
          <p:nvPr>
            <p:ph idx="1"/>
          </p:nvPr>
        </p:nvSpPr>
        <p:spPr>
          <a:xfrm>
            <a:off x="142844" y="928670"/>
            <a:ext cx="8858312" cy="5715040"/>
          </a:xfrm>
        </p:spPr>
        <p:txBody>
          <a:bodyPr>
            <a:noAutofit/>
          </a:bodyPr>
          <a:lstStyle/>
          <a:p>
            <a:pPr algn="just">
              <a:lnSpc>
                <a:spcPct val="170000"/>
              </a:lnSpc>
            </a:pPr>
            <a:r>
              <a:rPr lang="en-US" sz="2300" dirty="0">
                <a:latin typeface="Times New Roman" pitchFamily="18" charset="0"/>
                <a:cs typeface="Times New Roman" pitchFamily="18" charset="0"/>
              </a:rPr>
              <a:t>Agglomerative Clustering is a type of hierarchical clustering algorithm. It is an unsupervised machine learning technique that divides the population into several clusters such that data points in the same cluster are more similar and data points in different clusters are dissimilar.</a:t>
            </a:r>
          </a:p>
          <a:p>
            <a:pPr algn="just">
              <a:lnSpc>
                <a:spcPct val="170000"/>
              </a:lnSpc>
            </a:pPr>
            <a:r>
              <a:rPr lang="en-US" sz="2300" dirty="0">
                <a:latin typeface="Times New Roman" pitchFamily="18" charset="0"/>
                <a:cs typeface="Times New Roman" pitchFamily="18" charset="0"/>
              </a:rPr>
              <a:t>Points in the same cluster are closer to each other.</a:t>
            </a:r>
          </a:p>
          <a:p>
            <a:pPr algn="just">
              <a:lnSpc>
                <a:spcPct val="170000"/>
              </a:lnSpc>
            </a:pPr>
            <a:r>
              <a:rPr lang="en-US" sz="2300" dirty="0">
                <a:latin typeface="Times New Roman" pitchFamily="18" charset="0"/>
                <a:cs typeface="Times New Roman" pitchFamily="18" charset="0"/>
              </a:rPr>
              <a:t>Points in the different clusters are far apart.</a:t>
            </a:r>
          </a:p>
          <a:p>
            <a:pPr algn="just">
              <a:lnSpc>
                <a:spcPct val="150000"/>
              </a:lnSpc>
            </a:pPr>
            <a:r>
              <a:rPr lang="en-US" sz="2300" dirty="0">
                <a:latin typeface="Times New Roman" pitchFamily="18" charset="0"/>
                <a:cs typeface="Times New Roman" pitchFamily="18" charset="0"/>
              </a:rPr>
              <a:t>On the other hand, the divisive method starts with one cluster with all given objects and then splits it iteratively to form smaller clusters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14282" y="1600200"/>
            <a:ext cx="8715436" cy="5043510"/>
          </a:xfrm>
        </p:spPr>
        <p:txBody>
          <a:bodyPr>
            <a:normAutofit/>
          </a:bodyPr>
          <a:lstStyle/>
          <a:p>
            <a:pPr algn="just">
              <a:lnSpc>
                <a:spcPct val="150000"/>
              </a:lnSpc>
            </a:pPr>
            <a:r>
              <a:rPr lang="en-US" sz="2800" dirty="0">
                <a:latin typeface="Times New Roman" pitchFamily="18" charset="0"/>
                <a:cs typeface="Times New Roman" pitchFamily="18" charset="0"/>
              </a:rPr>
              <a:t>The agglomerative hierarchical clustering method uses the bottom-up strategy. It starts with each object forming its own cluster and then iteratively merges the clusters 2 according to their similarity to form larger clusters. It terminates either when a certain clustering condition imposed by the user is achieved or all the clusters merge into a single cluster.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Some pros and cons of Hierarchical Clustering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b="1" dirty="0">
                <a:latin typeface="Times New Roman" pitchFamily="18" charset="0"/>
                <a:cs typeface="Times New Roman" pitchFamily="18" charset="0"/>
              </a:rPr>
              <a:t>Pros</a:t>
            </a:r>
          </a:p>
          <a:p>
            <a:r>
              <a:rPr lang="en-US" dirty="0">
                <a:latin typeface="Times New Roman" pitchFamily="18" charset="0"/>
                <a:cs typeface="Times New Roman" pitchFamily="18" charset="0"/>
              </a:rPr>
              <a:t>No assumption of a particular number of clusters (i.e. k-means)</a:t>
            </a:r>
          </a:p>
          <a:p>
            <a:r>
              <a:rPr lang="en-US" dirty="0">
                <a:latin typeface="Times New Roman" pitchFamily="18" charset="0"/>
                <a:cs typeface="Times New Roman" pitchFamily="18" charset="0"/>
              </a:rPr>
              <a:t>May correspond to meaningful taxonomies</a:t>
            </a:r>
          </a:p>
          <a:p>
            <a:pPr>
              <a:buNone/>
            </a:pPr>
            <a:r>
              <a:rPr lang="en-US" b="1" dirty="0">
                <a:latin typeface="Times New Roman" pitchFamily="18" charset="0"/>
                <a:cs typeface="Times New Roman" pitchFamily="18" charset="0"/>
              </a:rPr>
              <a:t>Cons</a:t>
            </a:r>
          </a:p>
          <a:p>
            <a:r>
              <a:rPr lang="en-US" dirty="0">
                <a:latin typeface="Times New Roman" pitchFamily="18" charset="0"/>
                <a:cs typeface="Times New Roman" pitchFamily="18" charset="0"/>
              </a:rPr>
              <a:t>Once a decision is made to combine two clusters, it can’t be undone</a:t>
            </a:r>
          </a:p>
          <a:p>
            <a:r>
              <a:rPr lang="en-US" dirty="0">
                <a:latin typeface="Times New Roman" pitchFamily="18" charset="0"/>
                <a:cs typeface="Times New Roman" pitchFamily="18" charset="0"/>
              </a:rPr>
              <a:t>Too slow for large data sets, O(𝑛2 log(𝑛))</a:t>
            </a:r>
          </a:p>
          <a:p>
            <a:endParaRPr lang="en-US"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fontAlgn="base">
              <a:buNone/>
            </a:pPr>
            <a:r>
              <a:rPr lang="en-US" b="1" dirty="0"/>
              <a:t>Agglomerative Clustering: </a:t>
            </a:r>
            <a:r>
              <a:rPr lang="en-US" dirty="0"/>
              <a:t>It uses a bottom-up approach. It starts with each object forming its own cluster and then iteratively merges the clusters according to their similarity to form large clusters. It terminates either</a:t>
            </a:r>
          </a:p>
          <a:p>
            <a:pPr fontAlgn="base"/>
            <a:r>
              <a:rPr lang="en-US" dirty="0"/>
              <a:t>When certain clustering condition imposed by user is achieved or</a:t>
            </a:r>
          </a:p>
          <a:p>
            <a:pPr fontAlgn="base"/>
            <a:r>
              <a:rPr lang="en-US" dirty="0"/>
              <a:t>All clusters merge into a single cluster</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variants of Agglomerative methods:</a:t>
            </a:r>
            <a:endParaRPr lang="en-US" dirty="0"/>
          </a:p>
        </p:txBody>
      </p:sp>
      <p:sp>
        <p:nvSpPr>
          <p:cNvPr id="3" name="Content Placeholder 2"/>
          <p:cNvSpPr>
            <a:spLocks noGrp="1"/>
          </p:cNvSpPr>
          <p:nvPr>
            <p:ph idx="1"/>
          </p:nvPr>
        </p:nvSpPr>
        <p:spPr/>
        <p:txBody>
          <a:bodyPr/>
          <a:lstStyle/>
          <a:p>
            <a:pPr fontAlgn="base">
              <a:buNone/>
            </a:pPr>
            <a:r>
              <a:rPr lang="en-US" b="1" dirty="0"/>
              <a:t>1. Agglomerative Algorithm: Single Link</a:t>
            </a:r>
            <a:endParaRPr lang="en-US" dirty="0"/>
          </a:p>
          <a:p>
            <a:pPr fontAlgn="base"/>
            <a:r>
              <a:rPr lang="en-US" dirty="0"/>
              <a:t>Single-nearest distance or single linkage is the agglomerative method that uses the distance between the closest members of the two clusters.</a:t>
            </a:r>
          </a:p>
          <a:p>
            <a:pPr>
              <a:buNone/>
            </a:pPr>
            <a:r>
              <a:rPr lang="en-US" b="1" dirty="0"/>
              <a:t>    Question. Find the clusters using </a:t>
            </a:r>
            <a:r>
              <a:rPr lang="en-US" dirty="0"/>
              <a:t>a </a:t>
            </a:r>
            <a:r>
              <a:rPr lang="en-US" b="1" dirty="0"/>
              <a:t>single link technique. Use Euclidean distance and draw the dendrogram.</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42910" y="571480"/>
          <a:ext cx="5500725" cy="4857783"/>
        </p:xfrm>
        <a:graphic>
          <a:graphicData uri="http://schemas.openxmlformats.org/drawingml/2006/table">
            <a:tbl>
              <a:tblPr/>
              <a:tblGrid>
                <a:gridCol w="1833575">
                  <a:extLst>
                    <a:ext uri="{9D8B030D-6E8A-4147-A177-3AD203B41FA5}">
                      <a16:colId xmlns:a16="http://schemas.microsoft.com/office/drawing/2014/main" val="20000"/>
                    </a:ext>
                  </a:extLst>
                </a:gridCol>
                <a:gridCol w="1833575">
                  <a:extLst>
                    <a:ext uri="{9D8B030D-6E8A-4147-A177-3AD203B41FA5}">
                      <a16:colId xmlns:a16="http://schemas.microsoft.com/office/drawing/2014/main" val="20001"/>
                    </a:ext>
                  </a:extLst>
                </a:gridCol>
                <a:gridCol w="1833575">
                  <a:extLst>
                    <a:ext uri="{9D8B030D-6E8A-4147-A177-3AD203B41FA5}">
                      <a16:colId xmlns:a16="http://schemas.microsoft.com/office/drawing/2014/main" val="20002"/>
                    </a:ext>
                  </a:extLst>
                </a:gridCol>
              </a:tblGrid>
              <a:tr h="693969">
                <a:tc>
                  <a:txBody>
                    <a:bodyPr/>
                    <a:lstStyle/>
                    <a:p>
                      <a:pPr algn="ctr" fontAlgn="base"/>
                      <a:r>
                        <a:rPr lang="en-US" sz="2800" b="1" dirty="0"/>
                        <a:t>Sample No.</a:t>
                      </a:r>
                      <a:endParaRPr lang="en-US" sz="2800" b="0" dirty="0"/>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800" b="1"/>
                        <a:t>X</a:t>
                      </a:r>
                      <a:endParaRPr lang="en-US" sz="2800" b="0"/>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800" b="1"/>
                        <a:t>Y</a:t>
                      </a:r>
                      <a:endParaRPr lang="en-US" sz="2800" b="0"/>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93969">
                <a:tc>
                  <a:txBody>
                    <a:bodyPr/>
                    <a:lstStyle/>
                    <a:p>
                      <a:pPr algn="ctr" fontAlgn="base"/>
                      <a:r>
                        <a:rPr lang="en-US" sz="2800" b="0"/>
                        <a:t>P1</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800" b="0"/>
                        <a:t>0.40</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800" b="0"/>
                        <a:t>0.53</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93969">
                <a:tc>
                  <a:txBody>
                    <a:bodyPr/>
                    <a:lstStyle/>
                    <a:p>
                      <a:pPr algn="ctr" fontAlgn="base"/>
                      <a:r>
                        <a:rPr lang="en-US" sz="2800" b="0"/>
                        <a:t>P2</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800" b="0"/>
                        <a:t>0.22</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800" b="0"/>
                        <a:t>0.38</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93969">
                <a:tc>
                  <a:txBody>
                    <a:bodyPr/>
                    <a:lstStyle/>
                    <a:p>
                      <a:pPr algn="ctr" fontAlgn="base"/>
                      <a:r>
                        <a:rPr lang="en-US" sz="2800" b="0"/>
                        <a:t>P3</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800" b="0"/>
                        <a:t>0.35</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800" b="0"/>
                        <a:t>0.32</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93969">
                <a:tc>
                  <a:txBody>
                    <a:bodyPr/>
                    <a:lstStyle/>
                    <a:p>
                      <a:pPr algn="ctr" fontAlgn="base"/>
                      <a:r>
                        <a:rPr lang="en-US" sz="2800" b="0"/>
                        <a:t>P4</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800" b="0"/>
                        <a:t>0.26</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800" b="0"/>
                        <a:t>0.19</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93969">
                <a:tc>
                  <a:txBody>
                    <a:bodyPr/>
                    <a:lstStyle/>
                    <a:p>
                      <a:pPr algn="ctr" fontAlgn="base"/>
                      <a:r>
                        <a:rPr lang="en-US" sz="2800" b="0"/>
                        <a:t>P5</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800" b="0"/>
                        <a:t>0.08</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800" b="0"/>
                        <a:t>0.41</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93969">
                <a:tc>
                  <a:txBody>
                    <a:bodyPr/>
                    <a:lstStyle/>
                    <a:p>
                      <a:pPr algn="ctr" fontAlgn="base"/>
                      <a:r>
                        <a:rPr lang="en-US" sz="2800" b="0"/>
                        <a:t>P6</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800" b="0"/>
                        <a:t>0.45</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800" b="0" dirty="0"/>
                        <a:t>0.30</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srcRect/>
          <a:stretch>
            <a:fillRect/>
          </a:stretch>
        </p:blipFill>
        <p:spPr bwMode="auto">
          <a:xfrm>
            <a:off x="82306" y="357166"/>
            <a:ext cx="8990288" cy="6000792"/>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srcRect/>
          <a:stretch>
            <a:fillRect/>
          </a:stretch>
        </p:blipFill>
        <p:spPr bwMode="auto">
          <a:xfrm>
            <a:off x="138113" y="571480"/>
            <a:ext cx="8867775" cy="5500726"/>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5720" y="357166"/>
            <a:ext cx="8572560" cy="5929354"/>
            <a:chOff x="500034" y="357166"/>
            <a:chExt cx="7038975" cy="2838465"/>
          </a:xfrm>
        </p:grpSpPr>
        <p:pic>
          <p:nvPicPr>
            <p:cNvPr id="61442" name="Picture 2"/>
            <p:cNvPicPr>
              <a:picLocks noChangeAspect="1" noChangeArrowheads="1"/>
            </p:cNvPicPr>
            <p:nvPr/>
          </p:nvPicPr>
          <p:blipFill>
            <a:blip r:embed="rId2"/>
            <a:srcRect/>
            <a:stretch>
              <a:fillRect/>
            </a:stretch>
          </p:blipFill>
          <p:spPr bwMode="auto">
            <a:xfrm>
              <a:off x="500034" y="357166"/>
              <a:ext cx="7038975" cy="1962150"/>
            </a:xfrm>
            <a:prstGeom prst="rect">
              <a:avLst/>
            </a:prstGeom>
            <a:noFill/>
            <a:ln w="9525">
              <a:noFill/>
              <a:miter lim="800000"/>
              <a:headEnd/>
              <a:tailEnd/>
            </a:ln>
            <a:effectLst/>
          </p:spPr>
        </p:pic>
        <p:pic>
          <p:nvPicPr>
            <p:cNvPr id="61443" name="Picture 3"/>
            <p:cNvPicPr>
              <a:picLocks noChangeAspect="1" noChangeArrowheads="1"/>
            </p:cNvPicPr>
            <p:nvPr/>
          </p:nvPicPr>
          <p:blipFill>
            <a:blip r:embed="rId3"/>
            <a:srcRect/>
            <a:stretch>
              <a:fillRect/>
            </a:stretch>
          </p:blipFill>
          <p:spPr bwMode="auto">
            <a:xfrm>
              <a:off x="500034" y="2500306"/>
              <a:ext cx="7038975" cy="695325"/>
            </a:xfrm>
            <a:prstGeom prst="rect">
              <a:avLst/>
            </a:prstGeom>
            <a:noFill/>
            <a:ln w="9525">
              <a:noFill/>
              <a:miter lim="800000"/>
              <a:headEnd/>
              <a:tailEnd/>
            </a:ln>
            <a:effectLst/>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14282" y="642918"/>
            <a:ext cx="8707766" cy="535785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srcRect/>
          <a:stretch>
            <a:fillRect/>
          </a:stretch>
        </p:blipFill>
        <p:spPr bwMode="auto">
          <a:xfrm>
            <a:off x="256470" y="500042"/>
            <a:ext cx="8677923" cy="6143668"/>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srcRect/>
          <a:stretch>
            <a:fillRect/>
          </a:stretch>
        </p:blipFill>
        <p:spPr bwMode="auto">
          <a:xfrm>
            <a:off x="142844" y="214290"/>
            <a:ext cx="8823058" cy="3195653"/>
          </a:xfrm>
          <a:prstGeom prst="rect">
            <a:avLst/>
          </a:prstGeom>
          <a:noFill/>
          <a:ln w="9525">
            <a:noFill/>
            <a:miter lim="800000"/>
            <a:headEnd/>
            <a:tailEnd/>
          </a:ln>
          <a:effectLst/>
        </p:spPr>
      </p:pic>
      <p:sp>
        <p:nvSpPr>
          <p:cNvPr id="3" name="Rectangle 2"/>
          <p:cNvSpPr/>
          <p:nvPr/>
        </p:nvSpPr>
        <p:spPr>
          <a:xfrm>
            <a:off x="142844" y="3857628"/>
            <a:ext cx="8643998" cy="2246769"/>
          </a:xfrm>
          <a:prstGeom prst="rect">
            <a:avLst/>
          </a:prstGeom>
        </p:spPr>
        <p:txBody>
          <a:bodyPr wrap="square">
            <a:spAutoFit/>
          </a:bodyPr>
          <a:lstStyle/>
          <a:p>
            <a:pPr algn="just"/>
            <a:r>
              <a:rPr lang="en-US" sz="2800" b="1" dirty="0"/>
              <a:t>Step 2: </a:t>
            </a:r>
            <a:r>
              <a:rPr lang="en-US" sz="2800" dirty="0"/>
              <a:t>Merging the two closest members of the two clusters and finding the minimum element in distance matrix. Here the </a:t>
            </a:r>
            <a:r>
              <a:rPr lang="en-US" sz="2800" b="1" dirty="0"/>
              <a:t>minimum value is 0.10</a:t>
            </a:r>
            <a:r>
              <a:rPr lang="en-US" sz="2800" dirty="0"/>
              <a:t> and hence we combine P3 and P6 (as 0.10 came in the P6 row and P3 column).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42852"/>
            <a:ext cx="8715436" cy="1428760"/>
          </a:xfrm>
          <a:prstGeom prst="rect">
            <a:avLst/>
          </a:prstGeom>
        </p:spPr>
        <p:txBody>
          <a:bodyPr wrap="square">
            <a:spAutoFit/>
          </a:bodyPr>
          <a:lstStyle/>
          <a:p>
            <a:pPr algn="just"/>
            <a:r>
              <a:rPr lang="en-US" sz="2800" dirty="0"/>
              <a:t>Now, form clusters of elements corresponding to the minimum value and update the distance matrix. To update the distance matrix:</a:t>
            </a:r>
          </a:p>
        </p:txBody>
      </p:sp>
      <p:sp>
        <p:nvSpPr>
          <p:cNvPr id="3" name="Rectangle 2"/>
          <p:cNvSpPr/>
          <p:nvPr/>
        </p:nvSpPr>
        <p:spPr>
          <a:xfrm>
            <a:off x="214282" y="1516603"/>
            <a:ext cx="8786874" cy="2341025"/>
          </a:xfrm>
          <a:prstGeom prst="rect">
            <a:avLst/>
          </a:prstGeom>
        </p:spPr>
        <p:txBody>
          <a:bodyPr wrap="square">
            <a:spAutoFit/>
          </a:bodyPr>
          <a:lstStyle/>
          <a:p>
            <a:pPr fontAlgn="base">
              <a:lnSpc>
                <a:spcPct val="150000"/>
              </a:lnSpc>
            </a:pPr>
            <a:r>
              <a:rPr lang="sv-SE" sz="2500" dirty="0"/>
              <a:t>min ((P3,P6), P1) = min ((P3,P1), (P6,P1)) = min (0.22,0.24) = 0.22</a:t>
            </a:r>
          </a:p>
          <a:p>
            <a:pPr fontAlgn="base">
              <a:lnSpc>
                <a:spcPct val="150000"/>
              </a:lnSpc>
            </a:pPr>
            <a:r>
              <a:rPr lang="sv-SE" sz="2500" dirty="0"/>
              <a:t>min ((P3,P6), P2) = min ((P3,P2), (P6,P2)) = min (0.14,0.24) = 0.14</a:t>
            </a:r>
          </a:p>
          <a:p>
            <a:pPr fontAlgn="base">
              <a:lnSpc>
                <a:spcPct val="150000"/>
              </a:lnSpc>
            </a:pPr>
            <a:r>
              <a:rPr lang="sv-SE" sz="2500" dirty="0"/>
              <a:t>min ((P3,P6), P4) = min ((P3,P4), (P6,P4)) = min (0.13,0.22) = 0.13</a:t>
            </a:r>
          </a:p>
          <a:p>
            <a:pPr fontAlgn="base">
              <a:lnSpc>
                <a:spcPct val="150000"/>
              </a:lnSpc>
            </a:pPr>
            <a:r>
              <a:rPr lang="sv-SE" sz="2500" dirty="0"/>
              <a:t>min ((P3,P6), P5) = min ((P3,P5), (P6,P5)) = min (0.28,0.39) = 0.28</a:t>
            </a:r>
          </a:p>
        </p:txBody>
      </p:sp>
      <p:pic>
        <p:nvPicPr>
          <p:cNvPr id="64514" name="Picture 2"/>
          <p:cNvPicPr>
            <a:picLocks noChangeAspect="1" noChangeArrowheads="1"/>
          </p:cNvPicPr>
          <p:nvPr/>
        </p:nvPicPr>
        <p:blipFill>
          <a:blip r:embed="rId2"/>
          <a:srcRect/>
          <a:stretch>
            <a:fillRect/>
          </a:stretch>
        </p:blipFill>
        <p:spPr bwMode="auto">
          <a:xfrm>
            <a:off x="276959" y="4000527"/>
            <a:ext cx="7581189" cy="2786059"/>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8" y="142852"/>
            <a:ext cx="9001156" cy="5447645"/>
          </a:xfrm>
          <a:prstGeom prst="rect">
            <a:avLst/>
          </a:prstGeom>
        </p:spPr>
        <p:txBody>
          <a:bodyPr wrap="square">
            <a:spAutoFit/>
          </a:bodyPr>
          <a:lstStyle/>
          <a:p>
            <a:pPr algn="just" fontAlgn="base">
              <a:lnSpc>
                <a:spcPct val="150000"/>
              </a:lnSpc>
            </a:pPr>
            <a:r>
              <a:rPr lang="en-US" sz="2400" b="1" dirty="0"/>
              <a:t>Now we will repeat the same process. </a:t>
            </a:r>
            <a:r>
              <a:rPr lang="en-US" sz="2400" dirty="0"/>
              <a:t>Merge two closest members of the two clusters and find the minimum element in distance matrix. The </a:t>
            </a:r>
            <a:r>
              <a:rPr lang="en-US" sz="2400" b="1" dirty="0"/>
              <a:t>minimum value is 0.13 </a:t>
            </a:r>
            <a:r>
              <a:rPr lang="en-US" sz="2400" dirty="0"/>
              <a:t>and hence we combine P3, P6 and P4. Now, form the clusters of elements corresponding to the minimum values and update the Distance matrix. In order to find, what we have to update in distance matrix,</a:t>
            </a:r>
          </a:p>
          <a:p>
            <a:pPr algn="just" fontAlgn="base">
              <a:lnSpc>
                <a:spcPct val="200000"/>
              </a:lnSpc>
            </a:pPr>
            <a:r>
              <a:rPr lang="en-US" sz="2200" dirty="0"/>
              <a:t>min (((P3,P6) P4), P1) = min (((P3,P6), P1), (P4,P1)) = min (0.22,0.37) = 0.22</a:t>
            </a:r>
          </a:p>
          <a:p>
            <a:pPr algn="just" fontAlgn="base">
              <a:lnSpc>
                <a:spcPct val="200000"/>
              </a:lnSpc>
            </a:pPr>
            <a:r>
              <a:rPr lang="en-US" sz="2200" dirty="0"/>
              <a:t>min (((P3,P6), P4), P2) = min (((P3,P6), P2), (P4,P2)) = min (0.14,0.19) = 0.14</a:t>
            </a:r>
          </a:p>
          <a:p>
            <a:pPr algn="just" fontAlgn="base">
              <a:lnSpc>
                <a:spcPct val="200000"/>
              </a:lnSpc>
            </a:pPr>
            <a:r>
              <a:rPr lang="en-US" sz="2200" dirty="0"/>
              <a:t>min (((P3,P6), P4), P5) = min (((P3,P6), P5), (P4,P5)) = min (0.28,0.23) = 0.23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2"/>
          <a:srcRect/>
          <a:stretch>
            <a:fillRect/>
          </a:stretch>
        </p:blipFill>
        <p:spPr bwMode="auto">
          <a:xfrm>
            <a:off x="428596" y="142852"/>
            <a:ext cx="8182898" cy="2500330"/>
          </a:xfrm>
          <a:prstGeom prst="rect">
            <a:avLst/>
          </a:prstGeom>
          <a:noFill/>
          <a:ln w="9525">
            <a:noFill/>
            <a:miter lim="800000"/>
            <a:headEnd/>
            <a:tailEnd/>
          </a:ln>
          <a:effectLst/>
        </p:spPr>
      </p:pic>
      <p:sp>
        <p:nvSpPr>
          <p:cNvPr id="3" name="Rectangle 2"/>
          <p:cNvSpPr/>
          <p:nvPr/>
        </p:nvSpPr>
        <p:spPr>
          <a:xfrm>
            <a:off x="142844" y="2643182"/>
            <a:ext cx="8786874" cy="3970318"/>
          </a:xfrm>
          <a:prstGeom prst="rect">
            <a:avLst/>
          </a:prstGeom>
        </p:spPr>
        <p:txBody>
          <a:bodyPr wrap="square">
            <a:spAutoFit/>
          </a:bodyPr>
          <a:lstStyle/>
          <a:p>
            <a:pPr algn="just" fontAlgn="base">
              <a:lnSpc>
                <a:spcPct val="150000"/>
              </a:lnSpc>
            </a:pPr>
            <a:r>
              <a:rPr lang="en-US" sz="2400" b="1" dirty="0"/>
              <a:t>Again repeating the same process: </a:t>
            </a:r>
            <a:r>
              <a:rPr lang="en-US" sz="2400" dirty="0"/>
              <a:t>The </a:t>
            </a:r>
            <a:r>
              <a:rPr lang="en-US" sz="2400" b="1" dirty="0"/>
              <a:t>minimum value is 0.14</a:t>
            </a:r>
            <a:r>
              <a:rPr lang="en-US" sz="2400" dirty="0"/>
              <a:t> and hence we combine P2 and P5. Now, form cluster of elements corresponding to minimum value and update the distance matrix. To update the distance matrix:</a:t>
            </a:r>
          </a:p>
          <a:p>
            <a:pPr fontAlgn="base">
              <a:lnSpc>
                <a:spcPct val="150000"/>
              </a:lnSpc>
            </a:pPr>
            <a:r>
              <a:rPr lang="en-US" sz="2400" dirty="0"/>
              <a:t>min ((P2,P5), P1) = min ((P2,P1), (P5,P1)) = min (0.23, 0.34) = 0.23</a:t>
            </a:r>
          </a:p>
          <a:p>
            <a:pPr fontAlgn="base">
              <a:lnSpc>
                <a:spcPct val="150000"/>
              </a:lnSpc>
            </a:pPr>
            <a:r>
              <a:rPr lang="en-US" sz="2400" dirty="0"/>
              <a:t>min ((P2,P5), (P3,P6,P4)) = min ((P3,P6,P4), (P3,P6,P4)) </a:t>
            </a:r>
          </a:p>
          <a:p>
            <a:pPr fontAlgn="base">
              <a:lnSpc>
                <a:spcPct val="150000"/>
              </a:lnSpc>
            </a:pPr>
            <a:r>
              <a:rPr lang="en-US" sz="2400" dirty="0"/>
              <a:t>                                             = min (0.14. 0.23) = 0.14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srcRect/>
          <a:stretch>
            <a:fillRect/>
          </a:stretch>
        </p:blipFill>
        <p:spPr bwMode="auto">
          <a:xfrm>
            <a:off x="215814" y="142876"/>
            <a:ext cx="8285276" cy="2428868"/>
          </a:xfrm>
          <a:prstGeom prst="rect">
            <a:avLst/>
          </a:prstGeom>
          <a:noFill/>
          <a:ln w="9525">
            <a:noFill/>
            <a:miter lim="800000"/>
            <a:headEnd/>
            <a:tailEnd/>
          </a:ln>
          <a:effectLst/>
        </p:spPr>
      </p:pic>
      <p:sp>
        <p:nvSpPr>
          <p:cNvPr id="3" name="Rectangle 2"/>
          <p:cNvSpPr/>
          <p:nvPr/>
        </p:nvSpPr>
        <p:spPr>
          <a:xfrm>
            <a:off x="214282" y="2714620"/>
            <a:ext cx="8643998" cy="3359061"/>
          </a:xfrm>
          <a:prstGeom prst="rect">
            <a:avLst/>
          </a:prstGeom>
        </p:spPr>
        <p:txBody>
          <a:bodyPr wrap="square">
            <a:spAutoFit/>
          </a:bodyPr>
          <a:lstStyle/>
          <a:p>
            <a:pPr algn="just" fontAlgn="base">
              <a:lnSpc>
                <a:spcPct val="150000"/>
              </a:lnSpc>
            </a:pPr>
            <a:r>
              <a:rPr lang="en-US" sz="2400" b="1" dirty="0"/>
              <a:t>Again repeating the same process: </a:t>
            </a:r>
            <a:r>
              <a:rPr lang="en-US" sz="2400" dirty="0"/>
              <a:t>The </a:t>
            </a:r>
            <a:r>
              <a:rPr lang="en-US" sz="2400" b="1" dirty="0"/>
              <a:t>minimum value is  0.14</a:t>
            </a:r>
            <a:r>
              <a:rPr lang="en-US" sz="2400" dirty="0"/>
              <a:t> and hence we combine P2,P5 and P3,P6,P4. Now, form cluster of elements corresponding to minimum value and update the distance matrix. To update the distance matrix:</a:t>
            </a:r>
          </a:p>
          <a:p>
            <a:pPr algn="just" fontAlgn="base">
              <a:lnSpc>
                <a:spcPct val="150000"/>
              </a:lnSpc>
            </a:pPr>
            <a:r>
              <a:rPr lang="en-US" sz="2400" dirty="0"/>
              <a:t>min ((P2,P5,P3,P6,P4), P1) = min ((P2,P5), P1), ((P3,P6,P4), P1)) </a:t>
            </a:r>
          </a:p>
          <a:p>
            <a:pPr algn="just" fontAlgn="base">
              <a:lnSpc>
                <a:spcPct val="150000"/>
              </a:lnSpc>
            </a:pPr>
            <a:r>
              <a:rPr lang="en-US" sz="2400" dirty="0"/>
              <a:t>                                                = min (0.23, 0.22) = 0.22</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srcRect/>
          <a:stretch>
            <a:fillRect/>
          </a:stretch>
        </p:blipFill>
        <p:spPr bwMode="auto">
          <a:xfrm>
            <a:off x="294432" y="142852"/>
            <a:ext cx="8420972" cy="2286016"/>
          </a:xfrm>
          <a:prstGeom prst="rect">
            <a:avLst/>
          </a:prstGeom>
          <a:noFill/>
          <a:ln w="9525">
            <a:noFill/>
            <a:miter lim="800000"/>
            <a:headEnd/>
            <a:tailEnd/>
          </a:ln>
          <a:effectLst/>
        </p:spPr>
      </p:pic>
      <p:sp>
        <p:nvSpPr>
          <p:cNvPr id="3" name="Rectangle 2"/>
          <p:cNvSpPr/>
          <p:nvPr/>
        </p:nvSpPr>
        <p:spPr>
          <a:xfrm>
            <a:off x="5357818" y="3000372"/>
            <a:ext cx="3286148" cy="1938992"/>
          </a:xfrm>
          <a:prstGeom prst="rect">
            <a:avLst/>
          </a:prstGeom>
        </p:spPr>
        <p:txBody>
          <a:bodyPr wrap="square">
            <a:spAutoFit/>
          </a:bodyPr>
          <a:lstStyle/>
          <a:p>
            <a:pPr algn="just"/>
            <a:r>
              <a:rPr lang="en-US" sz="2400" dirty="0"/>
              <a:t>So now we have reached to the solution finally, the dendrogram for those question will be as follows:</a:t>
            </a:r>
          </a:p>
        </p:txBody>
      </p:sp>
      <p:pic>
        <p:nvPicPr>
          <p:cNvPr id="67587" name="Picture 3"/>
          <p:cNvPicPr>
            <a:picLocks noChangeAspect="1" noChangeArrowheads="1"/>
          </p:cNvPicPr>
          <p:nvPr/>
        </p:nvPicPr>
        <p:blipFill>
          <a:blip r:embed="rId3"/>
          <a:srcRect/>
          <a:stretch>
            <a:fillRect/>
          </a:stretch>
        </p:blipFill>
        <p:spPr bwMode="auto">
          <a:xfrm>
            <a:off x="357158" y="2481285"/>
            <a:ext cx="4581525" cy="416242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0324"/>
            <a:ext cx="8229600" cy="939784"/>
          </a:xfrm>
        </p:spPr>
        <p:txBody>
          <a:bodyPr>
            <a:normAutofit/>
          </a:bodyPr>
          <a:lstStyle/>
          <a:p>
            <a:r>
              <a:rPr lang="en-US" sz="3600" b="1" dirty="0">
                <a:latin typeface="Times New Roman" pitchFamily="18" charset="0"/>
                <a:cs typeface="Times New Roman" pitchFamily="18" charset="0"/>
              </a:rPr>
              <a:t>DBSCAN Clustering</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214282" y="928670"/>
            <a:ext cx="8643998" cy="5500726"/>
          </a:xfrm>
        </p:spPr>
        <p:txBody>
          <a:bodyPr/>
          <a:lstStyle/>
          <a:p>
            <a:pPr algn="just">
              <a:lnSpc>
                <a:spcPct val="120000"/>
              </a:lnSpc>
            </a:pPr>
            <a:r>
              <a:rPr lang="en-US" dirty="0">
                <a:latin typeface="Times New Roman" pitchFamily="18" charset="0"/>
                <a:cs typeface="Times New Roman" pitchFamily="18" charset="0"/>
              </a:rPr>
              <a:t>There are different approaches and algorithms to perform clustering tasks which can be divided into three sub-categories:</a:t>
            </a:r>
          </a:p>
          <a:p>
            <a:pPr marL="514350" indent="-514350" algn="just">
              <a:lnSpc>
                <a:spcPct val="120000"/>
              </a:lnSpc>
              <a:buFont typeface="+mj-lt"/>
              <a:buAutoNum type="arabicPeriod"/>
            </a:pPr>
            <a:r>
              <a:rPr lang="en-US" b="1" dirty="0">
                <a:latin typeface="Times New Roman" pitchFamily="18" charset="0"/>
                <a:cs typeface="Times New Roman" pitchFamily="18" charset="0"/>
              </a:rPr>
              <a:t>Partition-based clustering: </a:t>
            </a:r>
            <a:r>
              <a:rPr lang="en-US" dirty="0">
                <a:latin typeface="Times New Roman" pitchFamily="18" charset="0"/>
                <a:cs typeface="Times New Roman" pitchFamily="18" charset="0"/>
              </a:rPr>
              <a:t>E.g. k-means, k-median</a:t>
            </a:r>
          </a:p>
          <a:p>
            <a:pPr marL="514350" indent="-514350" algn="just">
              <a:lnSpc>
                <a:spcPct val="120000"/>
              </a:lnSpc>
              <a:buFont typeface="+mj-lt"/>
              <a:buAutoNum type="arabicPeriod"/>
            </a:pPr>
            <a:r>
              <a:rPr lang="en-US" b="1" dirty="0">
                <a:latin typeface="Times New Roman" pitchFamily="18" charset="0"/>
                <a:cs typeface="Times New Roman" pitchFamily="18" charset="0"/>
              </a:rPr>
              <a:t>Hierarchical clustering: </a:t>
            </a:r>
            <a:r>
              <a:rPr lang="en-US" dirty="0">
                <a:latin typeface="Times New Roman" pitchFamily="18" charset="0"/>
                <a:cs typeface="Times New Roman" pitchFamily="18" charset="0"/>
              </a:rPr>
              <a:t>E.g. Agglomerative, Divisive</a:t>
            </a:r>
          </a:p>
          <a:p>
            <a:pPr marL="514350" indent="-514350" algn="just">
              <a:lnSpc>
                <a:spcPct val="120000"/>
              </a:lnSpc>
              <a:buFont typeface="+mj-lt"/>
              <a:buAutoNum type="arabicPeriod"/>
            </a:pPr>
            <a:r>
              <a:rPr lang="en-US" b="1" dirty="0">
                <a:latin typeface="Times New Roman" pitchFamily="18" charset="0"/>
                <a:cs typeface="Times New Roman" pitchFamily="18" charset="0"/>
              </a:rPr>
              <a:t>Density-based clustering: </a:t>
            </a:r>
            <a:r>
              <a:rPr lang="en-US" dirty="0">
                <a:latin typeface="Times New Roman" pitchFamily="18" charset="0"/>
                <a:cs typeface="Times New Roman" pitchFamily="18" charset="0"/>
              </a:rPr>
              <a:t>E.g. DBSCAN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0"/>
            <a:ext cx="8229600" cy="796908"/>
          </a:xfrm>
        </p:spPr>
        <p:txBody>
          <a:bodyPr>
            <a:normAutofit/>
          </a:bodyPr>
          <a:lstStyle/>
          <a:p>
            <a:r>
              <a:rPr lang="en-US" sz="3600" b="1" dirty="0">
                <a:latin typeface="Times New Roman" pitchFamily="18" charset="0"/>
                <a:cs typeface="Times New Roman" pitchFamily="18" charset="0"/>
              </a:rPr>
              <a:t>Density-based clustering</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142844" y="785795"/>
            <a:ext cx="8786874" cy="3214710"/>
          </a:xfrm>
        </p:spPr>
        <p:txBody>
          <a:bodyPr>
            <a:normAutofit lnSpcReduction="10000"/>
          </a:bodyPr>
          <a:lstStyle/>
          <a:p>
            <a:pPr algn="just">
              <a:lnSpc>
                <a:spcPct val="120000"/>
              </a:lnSpc>
            </a:pPr>
            <a:r>
              <a:rPr lang="en-US" sz="2800" dirty="0">
                <a:latin typeface="Times New Roman" pitchFamily="18" charset="0"/>
                <a:cs typeface="Times New Roman" pitchFamily="18" charset="0"/>
              </a:rPr>
              <a:t>Partition-based and hierarchical clustering techniques are highly efficient with normal shaped clusters. However, when it comes to arbitrary shaped clusters or detecting outliers, density-based techniques are more efficient.</a:t>
            </a:r>
          </a:p>
          <a:p>
            <a:pPr algn="just">
              <a:lnSpc>
                <a:spcPct val="120000"/>
              </a:lnSpc>
            </a:pPr>
            <a:r>
              <a:rPr lang="en-US" sz="2800" dirty="0">
                <a:latin typeface="Times New Roman" pitchFamily="18" charset="0"/>
                <a:cs typeface="Times New Roman" pitchFamily="18" charset="0"/>
              </a:rPr>
              <a:t>For example, the dataset in the figure below can easily be divided into three clusters using k-means algorithm.</a:t>
            </a:r>
          </a:p>
          <a:p>
            <a:endParaRPr lang="en-US" dirty="0">
              <a:latin typeface="Times New Roman" pitchFamily="18" charset="0"/>
              <a:cs typeface="Times New Roman" pitchFamily="18" charset="0"/>
            </a:endParaRPr>
          </a:p>
        </p:txBody>
      </p:sp>
      <p:pic>
        <p:nvPicPr>
          <p:cNvPr id="13314" name="Picture 2" descr="https://miro.medium.com/v2/resize:fit:672/1*IPxS4b84CEs1XPiEIHop2A.png"/>
          <p:cNvPicPr>
            <a:picLocks noChangeAspect="1" noChangeArrowheads="1"/>
          </p:cNvPicPr>
          <p:nvPr/>
        </p:nvPicPr>
        <p:blipFill>
          <a:blip r:embed="rId2"/>
          <a:srcRect/>
          <a:stretch>
            <a:fillRect/>
          </a:stretch>
        </p:blipFill>
        <p:spPr bwMode="auto">
          <a:xfrm>
            <a:off x="1947874" y="3875901"/>
            <a:ext cx="4267200" cy="2800351"/>
          </a:xfrm>
          <a:prstGeom prst="rect">
            <a:avLst/>
          </a:prstGeom>
          <a:noFill/>
        </p:spPr>
      </p:pic>
      <p:sp>
        <p:nvSpPr>
          <p:cNvPr id="5" name="Rectangle 4"/>
          <p:cNvSpPr/>
          <p:nvPr/>
        </p:nvSpPr>
        <p:spPr>
          <a:xfrm>
            <a:off x="2857489" y="6429396"/>
            <a:ext cx="2214578" cy="369332"/>
          </a:xfrm>
          <a:prstGeom prst="rect">
            <a:avLst/>
          </a:prstGeom>
        </p:spPr>
        <p:txBody>
          <a:bodyPr wrap="square">
            <a:spAutoFit/>
          </a:bodyPr>
          <a:lstStyle/>
          <a:p>
            <a:r>
              <a:rPr lang="en-US" b="1" dirty="0">
                <a:latin typeface="Times New Roman" pitchFamily="18" charset="0"/>
                <a:cs typeface="Times New Roman" pitchFamily="18" charset="0"/>
              </a:rPr>
              <a:t>k-means clustering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71414"/>
            <a:ext cx="8229600" cy="796908"/>
          </a:xfrm>
        </p:spPr>
        <p:txBody>
          <a:bodyPr>
            <a:normAutofit/>
          </a:bodyPr>
          <a:lstStyle/>
          <a:p>
            <a:r>
              <a:rPr lang="en-US" sz="3600" dirty="0">
                <a:latin typeface="Times New Roman" pitchFamily="18" charset="0"/>
                <a:cs typeface="Times New Roman" pitchFamily="18" charset="0"/>
              </a:rPr>
              <a:t>Consider the following figures:</a:t>
            </a:r>
          </a:p>
        </p:txBody>
      </p:sp>
      <p:pic>
        <p:nvPicPr>
          <p:cNvPr id="12290" name="Picture 2" descr="https://miro.medium.com/v2/resize:fit:768/1*nCt89v-DPIN05mrWOpEiDw.png"/>
          <p:cNvPicPr>
            <a:picLocks noChangeAspect="1" noChangeArrowheads="1"/>
          </p:cNvPicPr>
          <p:nvPr/>
        </p:nvPicPr>
        <p:blipFill>
          <a:blip r:embed="rId2"/>
          <a:srcRect/>
          <a:stretch>
            <a:fillRect/>
          </a:stretch>
        </p:blipFill>
        <p:spPr bwMode="auto">
          <a:xfrm>
            <a:off x="123828" y="714356"/>
            <a:ext cx="4591048" cy="2371726"/>
          </a:xfrm>
          <a:prstGeom prst="rect">
            <a:avLst/>
          </a:prstGeom>
          <a:noFill/>
        </p:spPr>
      </p:pic>
      <p:pic>
        <p:nvPicPr>
          <p:cNvPr id="12292" name="Picture 4" descr="https://miro.medium.com/v2/resize:fit:609/1*Rb3xvN8wUcYV3cZFmKhzlw.png"/>
          <p:cNvPicPr>
            <a:picLocks noChangeAspect="1" noChangeArrowheads="1"/>
          </p:cNvPicPr>
          <p:nvPr/>
        </p:nvPicPr>
        <p:blipFill>
          <a:blip r:embed="rId3"/>
          <a:srcRect/>
          <a:stretch>
            <a:fillRect/>
          </a:stretch>
        </p:blipFill>
        <p:spPr bwMode="auto">
          <a:xfrm>
            <a:off x="5276882" y="785811"/>
            <a:ext cx="3867150" cy="2428875"/>
          </a:xfrm>
          <a:prstGeom prst="rect">
            <a:avLst/>
          </a:prstGeom>
          <a:noFill/>
        </p:spPr>
      </p:pic>
      <p:pic>
        <p:nvPicPr>
          <p:cNvPr id="12294" name="Picture 6" descr="https://miro.medium.com/v2/resize:fit:504/1*vYK_uMNTUAtYNo-RG7XeHA.png"/>
          <p:cNvPicPr>
            <a:picLocks noChangeAspect="1" noChangeArrowheads="1"/>
          </p:cNvPicPr>
          <p:nvPr/>
        </p:nvPicPr>
        <p:blipFill>
          <a:blip r:embed="rId4"/>
          <a:srcRect/>
          <a:stretch>
            <a:fillRect/>
          </a:stretch>
        </p:blipFill>
        <p:spPr bwMode="auto">
          <a:xfrm>
            <a:off x="3086112" y="2571744"/>
            <a:ext cx="3200400" cy="1990725"/>
          </a:xfrm>
          <a:prstGeom prst="rect">
            <a:avLst/>
          </a:prstGeom>
          <a:noFill/>
        </p:spPr>
      </p:pic>
      <p:sp>
        <p:nvSpPr>
          <p:cNvPr id="7" name="Rectangle 6"/>
          <p:cNvSpPr/>
          <p:nvPr/>
        </p:nvSpPr>
        <p:spPr>
          <a:xfrm>
            <a:off x="214282" y="4572008"/>
            <a:ext cx="8786874" cy="2246769"/>
          </a:xfrm>
          <a:prstGeom prst="rect">
            <a:avLst/>
          </a:prstGeom>
        </p:spPr>
        <p:txBody>
          <a:bodyPr wrap="square">
            <a:spAutoFit/>
          </a:bodyPr>
          <a:lstStyle/>
          <a:p>
            <a:pPr algn="just"/>
            <a:r>
              <a:rPr lang="en-US" sz="2800" dirty="0">
                <a:latin typeface="Times New Roman" pitchFamily="18" charset="0"/>
                <a:cs typeface="Times New Roman" pitchFamily="18" charset="0"/>
              </a:rPr>
              <a:t>The data points in these figures are grouped in arbitrary shapes or include outliers. Density-based clustering algorithms are very efficient at finding high-density regions and outliers. It is very important to detect outliers for some task, e.g. anomaly detection.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US" dirty="0">
                <a:latin typeface="Times New Roman" pitchFamily="18" charset="0"/>
                <a:cs typeface="Times New Roman" pitchFamily="18" charset="0"/>
              </a:rPr>
              <a:t>K-means: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908720"/>
            <a:ext cx="8229600" cy="5217443"/>
          </a:xfrm>
        </p:spPr>
        <p:txBody>
          <a:bodyPr>
            <a:normAutofit/>
          </a:bodyPr>
          <a:lstStyle/>
          <a:p>
            <a:pPr fontAlgn="base"/>
            <a:r>
              <a:rPr lang="en-US" sz="2400" dirty="0">
                <a:latin typeface="Times New Roman" pitchFamily="18" charset="0"/>
                <a:cs typeface="Times New Roman" pitchFamily="18" charset="0"/>
              </a:rPr>
              <a:t>K-means algorithm is an algorithm to cluster n objects based on attributes into k  partitions, where k&lt;n.</a:t>
            </a:r>
            <a:endParaRPr lang="en-IN" sz="2400" dirty="0">
              <a:latin typeface="Times New Roman" pitchFamily="18" charset="0"/>
              <a:cs typeface="Times New Roman" pitchFamily="18" charset="0"/>
            </a:endParaRPr>
          </a:p>
          <a:p>
            <a:pPr fontAlgn="base"/>
            <a:r>
              <a:rPr lang="en-IN" sz="2400" dirty="0">
                <a:latin typeface="Times New Roman" pitchFamily="18" charset="0"/>
                <a:cs typeface="Times New Roman" pitchFamily="18" charset="0"/>
              </a:rPr>
              <a:t>K-Means clustering is an unsupervised clustering technique.</a:t>
            </a:r>
          </a:p>
          <a:p>
            <a:pPr fontAlgn="base"/>
            <a:r>
              <a:rPr lang="en-IN" sz="2400" dirty="0">
                <a:latin typeface="Times New Roman" pitchFamily="18" charset="0"/>
                <a:cs typeface="Times New Roman" pitchFamily="18" charset="0"/>
              </a:rPr>
              <a:t>It is a partitions based clustering algorithm.</a:t>
            </a:r>
          </a:p>
          <a:p>
            <a:pPr fontAlgn="base"/>
            <a:r>
              <a:rPr lang="en-IN" sz="2400" dirty="0">
                <a:latin typeface="Times New Roman" pitchFamily="18" charset="0"/>
                <a:cs typeface="Times New Roman" pitchFamily="18" charset="0"/>
              </a:rPr>
              <a:t>A cluster is defined as a group of objects that belongs to the same class.</a:t>
            </a:r>
          </a:p>
          <a:p>
            <a:pPr fontAlgn="base"/>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pic>
        <p:nvPicPr>
          <p:cNvPr id="4" name="Content Placeholder 3" descr="Screenshot (124).png"/>
          <p:cNvPicPr>
            <a:picLocks noChangeAspect="1"/>
          </p:cNvPicPr>
          <p:nvPr/>
        </p:nvPicPr>
        <p:blipFill>
          <a:blip r:embed="rId3" cstate="print"/>
          <a:stretch>
            <a:fillRect/>
          </a:stretch>
        </p:blipFill>
        <p:spPr>
          <a:xfrm>
            <a:off x="457200" y="3356992"/>
            <a:ext cx="8229600" cy="2664296"/>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42852"/>
            <a:ext cx="8229600" cy="642942"/>
          </a:xfrm>
        </p:spPr>
        <p:txBody>
          <a:bodyPr>
            <a:normAutofit/>
          </a:bodyPr>
          <a:lstStyle/>
          <a:p>
            <a:r>
              <a:rPr lang="en-US" sz="3600" b="1" dirty="0">
                <a:latin typeface="Times New Roman" pitchFamily="18" charset="0"/>
                <a:cs typeface="Times New Roman" pitchFamily="18" charset="0"/>
              </a:rPr>
              <a:t>DBSCAN Algorithm</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71406" y="857232"/>
            <a:ext cx="9001156" cy="5857916"/>
          </a:xfrm>
        </p:spPr>
        <p:txBody>
          <a:bodyPr>
            <a:normAutofit fontScale="70000" lnSpcReduction="20000"/>
          </a:bodyPr>
          <a:lstStyle/>
          <a:p>
            <a:pPr marL="233363" indent="-233363" algn="just">
              <a:lnSpc>
                <a:spcPct val="140000"/>
              </a:lnSpc>
            </a:pPr>
            <a:r>
              <a:rPr lang="en-US" sz="3800" dirty="0">
                <a:latin typeface="Times New Roman" pitchFamily="18" charset="0"/>
                <a:cs typeface="Times New Roman" pitchFamily="18" charset="0"/>
              </a:rPr>
              <a:t>DBSCAN stands for </a:t>
            </a:r>
            <a:r>
              <a:rPr lang="en-US" sz="3800" b="1" dirty="0">
                <a:latin typeface="Times New Roman" pitchFamily="18" charset="0"/>
                <a:cs typeface="Times New Roman" pitchFamily="18" charset="0"/>
              </a:rPr>
              <a:t>D</a:t>
            </a:r>
            <a:r>
              <a:rPr lang="en-US" sz="3800" dirty="0">
                <a:latin typeface="Times New Roman" pitchFamily="18" charset="0"/>
                <a:cs typeface="Times New Roman" pitchFamily="18" charset="0"/>
              </a:rPr>
              <a:t>ensity-</a:t>
            </a:r>
            <a:r>
              <a:rPr lang="en-US" sz="3800" b="1" dirty="0">
                <a:latin typeface="Times New Roman" pitchFamily="18" charset="0"/>
                <a:cs typeface="Times New Roman" pitchFamily="18" charset="0"/>
              </a:rPr>
              <a:t>B</a:t>
            </a:r>
            <a:r>
              <a:rPr lang="en-US" sz="3800" dirty="0">
                <a:latin typeface="Times New Roman" pitchFamily="18" charset="0"/>
                <a:cs typeface="Times New Roman" pitchFamily="18" charset="0"/>
              </a:rPr>
              <a:t>ased Spatial </a:t>
            </a:r>
            <a:r>
              <a:rPr lang="en-US" sz="3800" b="1" dirty="0">
                <a:latin typeface="Times New Roman" pitchFamily="18" charset="0"/>
                <a:cs typeface="Times New Roman" pitchFamily="18" charset="0"/>
              </a:rPr>
              <a:t>C</a:t>
            </a:r>
            <a:r>
              <a:rPr lang="en-US" sz="3800" dirty="0">
                <a:latin typeface="Times New Roman" pitchFamily="18" charset="0"/>
                <a:cs typeface="Times New Roman" pitchFamily="18" charset="0"/>
              </a:rPr>
              <a:t>lustering of </a:t>
            </a:r>
            <a:r>
              <a:rPr lang="en-US" sz="3800" b="1" dirty="0">
                <a:latin typeface="Times New Roman" pitchFamily="18" charset="0"/>
                <a:cs typeface="Times New Roman" pitchFamily="18" charset="0"/>
              </a:rPr>
              <a:t>A</a:t>
            </a:r>
            <a:r>
              <a:rPr lang="en-US" sz="3800" dirty="0">
                <a:latin typeface="Times New Roman" pitchFamily="18" charset="0"/>
                <a:cs typeface="Times New Roman" pitchFamily="18" charset="0"/>
              </a:rPr>
              <a:t>pplications with </a:t>
            </a:r>
            <a:r>
              <a:rPr lang="en-US" sz="3800" b="1" dirty="0">
                <a:latin typeface="Times New Roman" pitchFamily="18" charset="0"/>
                <a:cs typeface="Times New Roman" pitchFamily="18" charset="0"/>
              </a:rPr>
              <a:t>N</a:t>
            </a:r>
            <a:r>
              <a:rPr lang="en-US" sz="3800" dirty="0">
                <a:latin typeface="Times New Roman" pitchFamily="18" charset="0"/>
                <a:cs typeface="Times New Roman" pitchFamily="18" charset="0"/>
              </a:rPr>
              <a:t>oise. It is able to find arbitrary shaped clusters and clusters with noise (i.e. outliers).</a:t>
            </a:r>
          </a:p>
          <a:p>
            <a:pPr marL="233363" indent="-233363" algn="just" fontAlgn="base">
              <a:lnSpc>
                <a:spcPct val="140000"/>
              </a:lnSpc>
            </a:pPr>
            <a:r>
              <a:rPr lang="en-US" sz="3800" dirty="0">
                <a:latin typeface="Times New Roman" pitchFamily="18" charset="0"/>
                <a:cs typeface="Times New Roman" pitchFamily="18" charset="0"/>
              </a:rPr>
              <a:t>In DBSCAN, instead of guessing the number of clusters, will define two hyper parameters: epsilon and minPoints to arrive at clusters.</a:t>
            </a:r>
          </a:p>
          <a:p>
            <a:pPr marL="233363" indent="-233363" algn="just" fontAlgn="base">
              <a:lnSpc>
                <a:spcPct val="140000"/>
              </a:lnSpc>
            </a:pPr>
            <a:r>
              <a:rPr lang="en-US" sz="3800" b="1" dirty="0">
                <a:latin typeface="Times New Roman" pitchFamily="18" charset="0"/>
                <a:cs typeface="Times New Roman" pitchFamily="18" charset="0"/>
              </a:rPr>
              <a:t>Epsilon (ε):</a:t>
            </a:r>
            <a:r>
              <a:rPr lang="en-US" sz="3800" dirty="0">
                <a:latin typeface="Times New Roman" pitchFamily="18" charset="0"/>
                <a:cs typeface="Times New Roman" pitchFamily="18" charset="0"/>
              </a:rPr>
              <a:t> The distance that specifies the neighborhoods. Two points are considered to be neighbors if the distance between them are less than or equal to  epsilon</a:t>
            </a:r>
          </a:p>
          <a:p>
            <a:pPr marL="233363" indent="-233363" algn="just" fontAlgn="base">
              <a:lnSpc>
                <a:spcPct val="140000"/>
              </a:lnSpc>
            </a:pPr>
            <a:r>
              <a:rPr lang="en-US" sz="3800" b="1" dirty="0" err="1">
                <a:latin typeface="Times New Roman" pitchFamily="18" charset="0"/>
                <a:cs typeface="Times New Roman" pitchFamily="18" charset="0"/>
              </a:rPr>
              <a:t>minPoints</a:t>
            </a:r>
            <a:r>
              <a:rPr lang="en-US" sz="3800" b="1" dirty="0">
                <a:latin typeface="Times New Roman" pitchFamily="18" charset="0"/>
                <a:cs typeface="Times New Roman" pitchFamily="18" charset="0"/>
              </a:rPr>
              <a:t>(n):</a:t>
            </a:r>
            <a:r>
              <a:rPr lang="en-US" sz="3800" dirty="0">
                <a:latin typeface="Times New Roman" pitchFamily="18" charset="0"/>
                <a:cs typeface="Times New Roman" pitchFamily="18" charset="0"/>
              </a:rPr>
              <a:t> </a:t>
            </a:r>
            <a:r>
              <a:rPr lang="en-US" sz="2800" dirty="0">
                <a:latin typeface="Times New Roman" pitchFamily="18" charset="0"/>
                <a:cs typeface="Times New Roman" pitchFamily="18" charset="0"/>
              </a:rPr>
              <a:t> </a:t>
            </a:r>
            <a:r>
              <a:rPr lang="en-US" sz="3800" dirty="0">
                <a:latin typeface="Times New Roman" pitchFamily="18" charset="0"/>
                <a:cs typeface="Times New Roman" pitchFamily="18" charset="0"/>
              </a:rPr>
              <a:t>Minimum number of data points to define a cluster.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28" y="71414"/>
            <a:ext cx="8229600" cy="725470"/>
          </a:xfrm>
        </p:spPr>
        <p:txBody>
          <a:bodyPr>
            <a:normAutofit/>
          </a:bodyPr>
          <a:lstStyle/>
          <a:p>
            <a:r>
              <a:rPr lang="en-US" sz="3600" b="1" dirty="0">
                <a:latin typeface="Times New Roman" pitchFamily="18" charset="0"/>
                <a:cs typeface="Times New Roman" pitchFamily="18" charset="0"/>
              </a:rPr>
              <a:t>DBSCAN Algorithm</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643998" cy="5929354"/>
          </a:xfrm>
        </p:spPr>
        <p:txBody>
          <a:bodyPr>
            <a:normAutofit fontScale="85000" lnSpcReduction="10000"/>
          </a:bodyPr>
          <a:lstStyle/>
          <a:p>
            <a:pPr marL="0" indent="0" algn="just">
              <a:lnSpc>
                <a:spcPts val="4200"/>
              </a:lnSpc>
              <a:buNone/>
            </a:pPr>
            <a:r>
              <a:rPr lang="en-US" dirty="0">
                <a:latin typeface="Times New Roman" pitchFamily="18" charset="0"/>
                <a:cs typeface="Times New Roman" pitchFamily="18" charset="0"/>
              </a:rPr>
              <a:t>Based on </a:t>
            </a:r>
            <a:r>
              <a:rPr lang="en-US" b="1" dirty="0">
                <a:latin typeface="Times New Roman" pitchFamily="18" charset="0"/>
                <a:cs typeface="Times New Roman" pitchFamily="18" charset="0"/>
              </a:rPr>
              <a:t>Epsilon (ε) and</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minPoints(n) </a:t>
            </a:r>
            <a:r>
              <a:rPr lang="en-US" dirty="0">
                <a:latin typeface="Times New Roman" pitchFamily="18" charset="0"/>
                <a:cs typeface="Times New Roman" pitchFamily="18" charset="0"/>
              </a:rPr>
              <a:t>parameters, points are classified as core, border, and outlier or noise points:</a:t>
            </a:r>
          </a:p>
          <a:p>
            <a:pPr algn="just">
              <a:lnSpc>
                <a:spcPts val="4200"/>
              </a:lnSpc>
            </a:pPr>
            <a:r>
              <a:rPr lang="en-US" b="1" dirty="0">
                <a:latin typeface="Times New Roman" pitchFamily="18" charset="0"/>
                <a:cs typeface="Times New Roman" pitchFamily="18" charset="0"/>
              </a:rPr>
              <a:t>Core point:</a:t>
            </a:r>
            <a:r>
              <a:rPr lang="en-US" dirty="0">
                <a:latin typeface="Times New Roman" pitchFamily="18" charset="0"/>
                <a:cs typeface="Times New Roman" pitchFamily="18" charset="0"/>
              </a:rPr>
              <a:t> A point is a core point if there are at least minPoints number of points (including the point itself) in its surrounding area with radius epsilon.</a:t>
            </a:r>
          </a:p>
          <a:p>
            <a:pPr algn="just">
              <a:lnSpc>
                <a:spcPts val="4200"/>
              </a:lnSpc>
            </a:pPr>
            <a:r>
              <a:rPr lang="en-US" b="1" dirty="0">
                <a:latin typeface="Times New Roman" pitchFamily="18" charset="0"/>
                <a:cs typeface="Times New Roman" pitchFamily="18" charset="0"/>
              </a:rPr>
              <a:t>Border point:</a:t>
            </a:r>
            <a:r>
              <a:rPr lang="en-US" dirty="0">
                <a:latin typeface="Times New Roman" pitchFamily="18" charset="0"/>
                <a:cs typeface="Times New Roman" pitchFamily="18" charset="0"/>
              </a:rPr>
              <a:t> A point is a border point if it is reachable from a core point and there are less than minPoints number of points within its surrounding area.</a:t>
            </a:r>
          </a:p>
          <a:p>
            <a:pPr algn="just">
              <a:lnSpc>
                <a:spcPts val="4200"/>
              </a:lnSpc>
            </a:pPr>
            <a:r>
              <a:rPr lang="en-US" b="1" dirty="0">
                <a:latin typeface="Times New Roman" pitchFamily="18" charset="0"/>
                <a:cs typeface="Times New Roman" pitchFamily="18" charset="0"/>
              </a:rPr>
              <a:t>Outlier or Noise point:</a:t>
            </a:r>
            <a:r>
              <a:rPr lang="en-US" dirty="0">
                <a:latin typeface="Times New Roman" pitchFamily="18" charset="0"/>
                <a:cs typeface="Times New Roman" pitchFamily="18" charset="0"/>
              </a:rPr>
              <a:t> A point is an outlier if it is not a core point and not reachable from any core points.</a:t>
            </a:r>
          </a:p>
          <a:p>
            <a:pPr algn="just">
              <a:lnSpc>
                <a:spcPts val="4000"/>
              </a:lnSpc>
            </a:pPr>
            <a:endParaRPr lang="en-US"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42508"/>
            <a:ext cx="8229600" cy="796908"/>
          </a:xfrm>
        </p:spPr>
        <p:txBody>
          <a:bodyPr>
            <a:normAutofit/>
          </a:bodyPr>
          <a:lstStyle/>
          <a:p>
            <a:r>
              <a:rPr lang="en-US" sz="3600" b="1" dirty="0">
                <a:latin typeface="Times New Roman" pitchFamily="18" charset="0"/>
                <a:cs typeface="Times New Roman" pitchFamily="18" charset="0"/>
              </a:rPr>
              <a:t>DBSCAN Algorithm</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715436" cy="500066"/>
          </a:xfrm>
        </p:spPr>
        <p:txBody>
          <a:bodyPr>
            <a:noAutofit/>
          </a:bodyPr>
          <a:lstStyle/>
          <a:p>
            <a:r>
              <a:rPr lang="en-US" sz="2600" dirty="0">
                <a:latin typeface="Times New Roman" pitchFamily="18" charset="0"/>
                <a:cs typeface="Times New Roman" pitchFamily="18" charset="0"/>
              </a:rPr>
              <a:t>These points may be better explained with visualizations.</a:t>
            </a:r>
          </a:p>
        </p:txBody>
      </p:sp>
      <p:pic>
        <p:nvPicPr>
          <p:cNvPr id="11266" name="Picture 2" descr="https://miro.medium.com/max/627/1*yT96veo7Zb5QeswV7Vr7YQ.png"/>
          <p:cNvPicPr>
            <a:picLocks noChangeAspect="1" noChangeArrowheads="1"/>
          </p:cNvPicPr>
          <p:nvPr/>
        </p:nvPicPr>
        <p:blipFill>
          <a:blip r:embed="rId2"/>
          <a:srcRect/>
          <a:stretch>
            <a:fillRect/>
          </a:stretch>
        </p:blipFill>
        <p:spPr bwMode="auto">
          <a:xfrm>
            <a:off x="785786" y="1714488"/>
            <a:ext cx="7000924" cy="4577958"/>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28" y="71422"/>
            <a:ext cx="8229600" cy="785810"/>
          </a:xfrm>
        </p:spPr>
        <p:txBody>
          <a:bodyPr>
            <a:normAutofit/>
          </a:bodyPr>
          <a:lstStyle/>
          <a:p>
            <a:r>
              <a:rPr lang="en-US" sz="3600" b="1" dirty="0">
                <a:latin typeface="Times New Roman" pitchFamily="18" charset="0"/>
                <a:cs typeface="Times New Roman" pitchFamily="18" charset="0"/>
              </a:rPr>
              <a:t>Density connected</a:t>
            </a:r>
            <a:endParaRPr lang="en-US" sz="3600" b="1" dirty="0"/>
          </a:p>
        </p:txBody>
      </p:sp>
      <p:sp>
        <p:nvSpPr>
          <p:cNvPr id="3" name="Content Placeholder 2"/>
          <p:cNvSpPr>
            <a:spLocks noGrp="1"/>
          </p:cNvSpPr>
          <p:nvPr>
            <p:ph idx="1"/>
          </p:nvPr>
        </p:nvSpPr>
        <p:spPr>
          <a:xfrm>
            <a:off x="214282" y="857232"/>
            <a:ext cx="8715436" cy="5857916"/>
          </a:xfrm>
        </p:spPr>
        <p:txBody>
          <a:bodyPr>
            <a:normAutofit fontScale="92500" lnSpcReduction="10000"/>
          </a:bodyPr>
          <a:lstStyle/>
          <a:p>
            <a:pPr marL="0" indent="0">
              <a:buNone/>
            </a:pPr>
            <a:r>
              <a:rPr lang="en-US" sz="3000" dirty="0">
                <a:latin typeface="Times New Roman" pitchFamily="18" charset="0"/>
                <a:cs typeface="Times New Roman" pitchFamily="18" charset="0"/>
              </a:rPr>
              <a:t>Three terms are necessary to understand in order to understand DBSCAN:</a:t>
            </a:r>
          </a:p>
          <a:p>
            <a:pPr algn="just">
              <a:lnSpc>
                <a:spcPct val="130000"/>
              </a:lnSpc>
            </a:pPr>
            <a:r>
              <a:rPr lang="en-US" sz="3000" b="1" dirty="0">
                <a:latin typeface="Times New Roman" pitchFamily="18" charset="0"/>
                <a:cs typeface="Times New Roman" pitchFamily="18" charset="0"/>
              </a:rPr>
              <a:t>Direct density reachable: </a:t>
            </a:r>
            <a:r>
              <a:rPr lang="en-US" sz="3000" dirty="0">
                <a:latin typeface="Times New Roman" pitchFamily="18" charset="0"/>
                <a:cs typeface="Times New Roman" pitchFamily="18" charset="0"/>
              </a:rPr>
              <a:t>A point is called direct density reachable if it has a core point in its neighbourhood. </a:t>
            </a:r>
          </a:p>
          <a:p>
            <a:pPr algn="just">
              <a:lnSpc>
                <a:spcPct val="130000"/>
              </a:lnSpc>
            </a:pPr>
            <a:r>
              <a:rPr lang="en-US" sz="3000" b="1" dirty="0">
                <a:latin typeface="Times New Roman" pitchFamily="18" charset="0"/>
                <a:cs typeface="Times New Roman" pitchFamily="18" charset="0"/>
              </a:rPr>
              <a:t>Density Connected: </a:t>
            </a:r>
            <a:r>
              <a:rPr lang="en-US" sz="3000" dirty="0">
                <a:latin typeface="Times New Roman" pitchFamily="18" charset="0"/>
                <a:cs typeface="Times New Roman" pitchFamily="18" charset="0"/>
              </a:rPr>
              <a:t>Two points are called density connected if there is a core point which is density reachable from both the points.</a:t>
            </a:r>
          </a:p>
          <a:p>
            <a:pPr algn="just">
              <a:lnSpc>
                <a:spcPct val="130000"/>
              </a:lnSpc>
            </a:pPr>
            <a:r>
              <a:rPr lang="en-US" sz="3000" b="1" dirty="0">
                <a:latin typeface="Times New Roman" pitchFamily="18" charset="0"/>
                <a:cs typeface="Times New Roman" pitchFamily="18" charset="0"/>
              </a:rPr>
              <a:t>Density Reachable: </a:t>
            </a:r>
            <a:r>
              <a:rPr lang="en-US" sz="3000" dirty="0">
                <a:latin typeface="Times New Roman" pitchFamily="18" charset="0"/>
                <a:cs typeface="Times New Roman" pitchFamily="18" charset="0"/>
              </a:rPr>
              <a:t>A point is called density reachable from another point if they are connected through a series of core points.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725470"/>
          </a:xfrm>
        </p:spPr>
        <p:txBody>
          <a:bodyPr>
            <a:normAutofit/>
          </a:bodyPr>
          <a:lstStyle/>
          <a:p>
            <a:r>
              <a:rPr lang="en-US" sz="3600" b="1" dirty="0">
                <a:latin typeface="Times New Roman" pitchFamily="18" charset="0"/>
                <a:cs typeface="Times New Roman" pitchFamily="18" charset="0"/>
              </a:rPr>
              <a:t>Evaluation Metrics of DBSCAN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214282" y="1000108"/>
            <a:ext cx="8715436" cy="5643602"/>
          </a:xfrm>
        </p:spPr>
        <p:txBody>
          <a:bodyPr>
            <a:normAutofit/>
          </a:bodyPr>
          <a:lstStyle/>
          <a:p>
            <a:pPr algn="just" fontAlgn="base">
              <a:lnSpc>
                <a:spcPct val="120000"/>
              </a:lnSpc>
            </a:pPr>
            <a:r>
              <a:rPr lang="en-US" sz="2600" dirty="0">
                <a:latin typeface="Times New Roman" pitchFamily="18" charset="0"/>
                <a:cs typeface="Times New Roman" pitchFamily="18" charset="0"/>
              </a:rPr>
              <a:t>We will use the </a:t>
            </a:r>
            <a:r>
              <a:rPr lang="en-US" sz="2600" b="1" dirty="0">
                <a:latin typeface="Times New Roman" pitchFamily="18" charset="0"/>
                <a:cs typeface="Times New Roman" pitchFamily="18" charset="0"/>
              </a:rPr>
              <a:t>Silhouette score</a:t>
            </a:r>
            <a:r>
              <a:rPr lang="en-US" sz="2600" dirty="0">
                <a:latin typeface="Times New Roman" pitchFamily="18" charset="0"/>
                <a:cs typeface="Times New Roman" pitchFamily="18" charset="0"/>
              </a:rPr>
              <a:t> and </a:t>
            </a:r>
            <a:r>
              <a:rPr lang="en-US" sz="2600" b="1" dirty="0">
                <a:latin typeface="Times New Roman" pitchFamily="18" charset="0"/>
                <a:cs typeface="Times New Roman" pitchFamily="18" charset="0"/>
              </a:rPr>
              <a:t>Adjusted rand score </a:t>
            </a:r>
            <a:r>
              <a:rPr lang="en-US" sz="2600" dirty="0">
                <a:latin typeface="Times New Roman" pitchFamily="18" charset="0"/>
                <a:cs typeface="Times New Roman" pitchFamily="18" charset="0"/>
              </a:rPr>
              <a:t>for evaluating clustering algorithms. </a:t>
            </a:r>
          </a:p>
          <a:p>
            <a:pPr algn="just" fontAlgn="base">
              <a:lnSpc>
                <a:spcPct val="120000"/>
              </a:lnSpc>
            </a:pPr>
            <a:r>
              <a:rPr lang="en-US" sz="2600" b="1" dirty="0">
                <a:latin typeface="Times New Roman" pitchFamily="18" charset="0"/>
                <a:cs typeface="Times New Roman" pitchFamily="18" charset="0"/>
              </a:rPr>
              <a:t>Silhouette score </a:t>
            </a:r>
            <a:r>
              <a:rPr lang="en-US" sz="2600" dirty="0">
                <a:latin typeface="Times New Roman" pitchFamily="18" charset="0"/>
                <a:cs typeface="Times New Roman" pitchFamily="18" charset="0"/>
              </a:rPr>
              <a:t>is in the </a:t>
            </a:r>
            <a:r>
              <a:rPr lang="en-US" sz="2600" b="1" dirty="0">
                <a:latin typeface="Times New Roman" pitchFamily="18" charset="0"/>
                <a:cs typeface="Times New Roman" pitchFamily="18" charset="0"/>
              </a:rPr>
              <a:t>range of -1 to 1</a:t>
            </a:r>
            <a:r>
              <a:rPr lang="en-US" sz="2600" dirty="0">
                <a:latin typeface="Times New Roman" pitchFamily="18" charset="0"/>
                <a:cs typeface="Times New Roman" pitchFamily="18" charset="0"/>
              </a:rPr>
              <a:t>. A score near 1 denotes the best meaning that the data point </a:t>
            </a:r>
            <a:r>
              <a:rPr lang="en-US" sz="2600" b="1" dirty="0" err="1">
                <a:latin typeface="Times New Roman" pitchFamily="18" charset="0"/>
                <a:cs typeface="Times New Roman" pitchFamily="18" charset="0"/>
              </a:rPr>
              <a:t>i</a:t>
            </a:r>
            <a:r>
              <a:rPr lang="en-US" sz="2600" dirty="0">
                <a:latin typeface="Times New Roman" pitchFamily="18" charset="0"/>
                <a:cs typeface="Times New Roman" pitchFamily="18" charset="0"/>
              </a:rPr>
              <a:t> is very compact within the cluster to which it belongs and far away from the other clusters. Values near 0 denote overlapping clusters.</a:t>
            </a:r>
          </a:p>
          <a:p>
            <a:pPr algn="just" fontAlgn="base">
              <a:lnSpc>
                <a:spcPct val="120000"/>
              </a:lnSpc>
            </a:pPr>
            <a:r>
              <a:rPr lang="en-US" sz="2600" dirty="0">
                <a:latin typeface="Times New Roman" pitchFamily="18" charset="0"/>
                <a:cs typeface="Times New Roman" pitchFamily="18" charset="0"/>
              </a:rPr>
              <a:t>Absolute </a:t>
            </a:r>
            <a:r>
              <a:rPr lang="en-US" sz="2600" b="1" dirty="0">
                <a:latin typeface="Times New Roman" pitchFamily="18" charset="0"/>
                <a:cs typeface="Times New Roman" pitchFamily="18" charset="0"/>
              </a:rPr>
              <a:t>Rand Score </a:t>
            </a:r>
            <a:r>
              <a:rPr lang="en-US" sz="2600" dirty="0">
                <a:latin typeface="Times New Roman" pitchFamily="18" charset="0"/>
                <a:cs typeface="Times New Roman" pitchFamily="18" charset="0"/>
              </a:rPr>
              <a:t>is in the range of </a:t>
            </a:r>
            <a:r>
              <a:rPr lang="en-US" sz="2600" b="1" dirty="0">
                <a:latin typeface="Times New Roman" pitchFamily="18" charset="0"/>
                <a:cs typeface="Times New Roman" pitchFamily="18" charset="0"/>
              </a:rPr>
              <a:t>0 to 1</a:t>
            </a:r>
            <a:r>
              <a:rPr lang="en-US" sz="2600" dirty="0">
                <a:latin typeface="Times New Roman" pitchFamily="18" charset="0"/>
                <a:cs typeface="Times New Roman" pitchFamily="18" charset="0"/>
              </a:rPr>
              <a:t>. More than 0.9 denotes excellent cluster recovery, above 0.8 is a good recovery. Less than 0.5 is considered to be poor recovery. </a:t>
            </a:r>
          </a:p>
          <a:p>
            <a:endParaRPr lang="en-US" dirty="0">
              <a:latin typeface="Times New Roman" pitchFamily="18" charset="0"/>
              <a:cs typeface="Times New Roman" pitchFamily="18"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60324"/>
            <a:ext cx="8229600" cy="725470"/>
          </a:xfrm>
        </p:spPr>
        <p:txBody>
          <a:bodyPr>
            <a:normAutofit/>
          </a:bodyPr>
          <a:lstStyle/>
          <a:p>
            <a:r>
              <a:rPr lang="en-US" sz="3600" dirty="0">
                <a:latin typeface="Times New Roman" pitchFamily="18" charset="0"/>
                <a:cs typeface="Times New Roman" pitchFamily="18" charset="0"/>
              </a:rPr>
              <a:t>DBSCAN </a:t>
            </a:r>
          </a:p>
        </p:txBody>
      </p:sp>
      <p:sp>
        <p:nvSpPr>
          <p:cNvPr id="3" name="Content Placeholder 2"/>
          <p:cNvSpPr>
            <a:spLocks noGrp="1"/>
          </p:cNvSpPr>
          <p:nvPr>
            <p:ph idx="1"/>
          </p:nvPr>
        </p:nvSpPr>
        <p:spPr>
          <a:xfrm>
            <a:off x="142844" y="714356"/>
            <a:ext cx="8786874" cy="6000792"/>
          </a:xfrm>
        </p:spPr>
        <p:txBody>
          <a:bodyPr>
            <a:normAutofit fontScale="70000" lnSpcReduction="20000"/>
          </a:bodyPr>
          <a:lstStyle/>
          <a:p>
            <a:pPr algn="just" fontAlgn="base">
              <a:lnSpc>
                <a:spcPct val="130000"/>
              </a:lnSpc>
              <a:buNone/>
            </a:pPr>
            <a:r>
              <a:rPr lang="en-US" sz="3700" b="1" dirty="0">
                <a:latin typeface="Times New Roman" pitchFamily="18" charset="0"/>
                <a:cs typeface="Times New Roman" pitchFamily="18" charset="0"/>
              </a:rPr>
              <a:t>Pros</a:t>
            </a:r>
          </a:p>
          <a:p>
            <a:pPr algn="just" fontAlgn="base">
              <a:lnSpc>
                <a:spcPct val="130000"/>
              </a:lnSpc>
            </a:pPr>
            <a:r>
              <a:rPr lang="en-US" sz="3700" dirty="0">
                <a:latin typeface="Times New Roman" pitchFamily="18" charset="0"/>
                <a:cs typeface="Times New Roman" pitchFamily="18" charset="0"/>
              </a:rPr>
              <a:t>The DBSCAN is better than other cluster algorithms because it does not require a pre-set number of clusters.</a:t>
            </a:r>
          </a:p>
          <a:p>
            <a:pPr algn="just" fontAlgn="base">
              <a:lnSpc>
                <a:spcPct val="130000"/>
              </a:lnSpc>
            </a:pPr>
            <a:r>
              <a:rPr lang="en-US" sz="3700" dirty="0">
                <a:latin typeface="Times New Roman" pitchFamily="18" charset="0"/>
                <a:cs typeface="Times New Roman" pitchFamily="18" charset="0"/>
              </a:rPr>
              <a:t>It identifies outliers as noise, unlike the Mean-Shift method that forces such points into the cluster in spite of having different characteristics.</a:t>
            </a:r>
          </a:p>
          <a:p>
            <a:pPr algn="just" fontAlgn="base">
              <a:lnSpc>
                <a:spcPct val="130000"/>
              </a:lnSpc>
            </a:pPr>
            <a:r>
              <a:rPr lang="en-US" sz="3700" dirty="0">
                <a:latin typeface="Times New Roman" pitchFamily="18" charset="0"/>
                <a:cs typeface="Times New Roman" pitchFamily="18" charset="0"/>
              </a:rPr>
              <a:t>It finds arbitrarily shaped and sized clusters quite well.</a:t>
            </a:r>
          </a:p>
          <a:p>
            <a:pPr algn="just" fontAlgn="base">
              <a:lnSpc>
                <a:spcPct val="130000"/>
              </a:lnSpc>
              <a:buNone/>
            </a:pPr>
            <a:r>
              <a:rPr lang="en-US" sz="3700" b="1" dirty="0">
                <a:latin typeface="Times New Roman" pitchFamily="18" charset="0"/>
                <a:cs typeface="Times New Roman" pitchFamily="18" charset="0"/>
              </a:rPr>
              <a:t>Cons</a:t>
            </a:r>
          </a:p>
          <a:p>
            <a:pPr algn="just" fontAlgn="base">
              <a:lnSpc>
                <a:spcPct val="130000"/>
              </a:lnSpc>
            </a:pPr>
            <a:r>
              <a:rPr lang="en-US" sz="3700" dirty="0">
                <a:latin typeface="Times New Roman" pitchFamily="18" charset="0"/>
                <a:cs typeface="Times New Roman" pitchFamily="18" charset="0"/>
              </a:rPr>
              <a:t>It is not very effective when you have clusters of varying densities. </a:t>
            </a:r>
          </a:p>
          <a:p>
            <a:pPr algn="just" fontAlgn="base">
              <a:lnSpc>
                <a:spcPct val="130000"/>
              </a:lnSpc>
            </a:pPr>
            <a:r>
              <a:rPr lang="en-US" sz="3700" dirty="0">
                <a:latin typeface="Times New Roman" pitchFamily="18" charset="0"/>
                <a:cs typeface="Times New Roman" pitchFamily="18" charset="0"/>
              </a:rPr>
              <a:t>If you have high dimensional data, the determining of the distance threshold Ɛ becomes a challenging task.</a:t>
            </a:r>
          </a:p>
          <a:p>
            <a:pPr algn="just">
              <a:lnSpc>
                <a:spcPct val="130000"/>
              </a:lnSpc>
            </a:pPr>
            <a:endParaRPr lang="en-US"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9515"/>
            <a:ext cx="8229600" cy="571504"/>
          </a:xfrm>
        </p:spPr>
        <p:txBody>
          <a:bodyPr>
            <a:noAutofit/>
          </a:bodyPr>
          <a:lstStyle/>
          <a:p>
            <a:r>
              <a:rPr lang="en-US" sz="3600" b="1" dirty="0">
                <a:latin typeface="Times New Roman" pitchFamily="18" charset="0"/>
                <a:cs typeface="Times New Roman" pitchFamily="18" charset="0"/>
              </a:rPr>
              <a:t>DBSCAN Algorithm</a:t>
            </a:r>
            <a:endParaRPr lang="en-US" sz="3600" dirty="0"/>
          </a:p>
        </p:txBody>
      </p:sp>
      <p:sp>
        <p:nvSpPr>
          <p:cNvPr id="4" name="TextBox 3"/>
          <p:cNvSpPr txBox="1"/>
          <p:nvPr/>
        </p:nvSpPr>
        <p:spPr>
          <a:xfrm>
            <a:off x="100312" y="528948"/>
            <a:ext cx="9001156" cy="6444841"/>
          </a:xfrm>
          <a:prstGeom prst="rect">
            <a:avLst/>
          </a:prstGeom>
          <a:noFill/>
        </p:spPr>
        <p:txBody>
          <a:bodyPr wrap="square" rtlCol="0">
            <a:spAutoFit/>
          </a:bodyPr>
          <a:lstStyle/>
          <a:p>
            <a:pPr>
              <a:lnSpc>
                <a:spcPct val="120000"/>
              </a:lnSpc>
            </a:pPr>
            <a:r>
              <a:rPr lang="en-US" sz="2800" b="1" dirty="0">
                <a:latin typeface="Times New Roman" pitchFamily="18" charset="0"/>
                <a:cs typeface="Times New Roman" pitchFamily="18" charset="0"/>
              </a:rPr>
              <a:t>Step1: Label Core point and Noise point</a:t>
            </a:r>
            <a:endParaRPr lang="en-US" sz="2800" dirty="0">
              <a:latin typeface="Times New Roman" pitchFamily="18" charset="0"/>
              <a:cs typeface="Times New Roman" pitchFamily="18" charset="0"/>
            </a:endParaRPr>
          </a:p>
          <a:p>
            <a:pPr marL="287338" lvl="0" indent="-287338">
              <a:lnSpc>
                <a:spcPct val="120000"/>
              </a:lnSpc>
              <a:buFont typeface="Wingdings" pitchFamily="2" charset="2"/>
              <a:buChar char="§"/>
              <a:tabLst>
                <a:tab pos="287338" algn="l"/>
              </a:tabLst>
            </a:pPr>
            <a:r>
              <a:rPr lang="en-US" sz="2400" dirty="0">
                <a:latin typeface="Times New Roman" pitchFamily="18" charset="0"/>
                <a:cs typeface="Times New Roman" pitchFamily="18" charset="0"/>
              </a:rPr>
              <a:t>Select a random starting point, say </a:t>
            </a:r>
            <a:r>
              <a:rPr lang="en-US" sz="2400" b="1" i="1" dirty="0">
                <a:latin typeface="Times New Roman" pitchFamily="18" charset="0"/>
                <a:cs typeface="Times New Roman" pitchFamily="18" charset="0"/>
              </a:rPr>
              <a:t>x</a:t>
            </a:r>
            <a:endParaRPr lang="en-US" sz="2400" b="1" dirty="0">
              <a:latin typeface="Times New Roman" pitchFamily="18" charset="0"/>
              <a:cs typeface="Times New Roman" pitchFamily="18" charset="0"/>
            </a:endParaRPr>
          </a:p>
          <a:p>
            <a:pPr marL="287338" lvl="0" indent="-287338">
              <a:lnSpc>
                <a:spcPct val="120000"/>
              </a:lnSpc>
              <a:buFont typeface="Wingdings" pitchFamily="2" charset="2"/>
              <a:buChar char="§"/>
              <a:tabLst>
                <a:tab pos="287338" algn="l"/>
              </a:tabLst>
            </a:pPr>
            <a:r>
              <a:rPr lang="en-US" sz="2400" dirty="0">
                <a:latin typeface="Times New Roman" pitchFamily="18" charset="0"/>
                <a:cs typeface="Times New Roman" pitchFamily="18" charset="0"/>
              </a:rPr>
              <a:t>Identify neighborhood of  point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 using the radius ε</a:t>
            </a:r>
          </a:p>
          <a:p>
            <a:pPr marL="287338" lvl="0" indent="-287338">
              <a:lnSpc>
                <a:spcPct val="120000"/>
              </a:lnSpc>
              <a:buFont typeface="Wingdings" pitchFamily="2" charset="2"/>
              <a:buChar char="§"/>
              <a:tabLst>
                <a:tab pos="287338" algn="l"/>
              </a:tabLst>
            </a:pPr>
            <a:r>
              <a:rPr lang="en-US" sz="2400" dirty="0">
                <a:latin typeface="Times New Roman" pitchFamily="18" charset="0"/>
                <a:cs typeface="Times New Roman" pitchFamily="18" charset="0"/>
              </a:rPr>
              <a:t>Count the number of points, say k, in this neighborhood including point </a:t>
            </a:r>
            <a:r>
              <a:rPr lang="en-US" sz="2400" b="1" i="1" dirty="0">
                <a:latin typeface="Times New Roman" pitchFamily="18" charset="0"/>
                <a:cs typeface="Times New Roman" pitchFamily="18" charset="0"/>
              </a:rPr>
              <a:t>x</a:t>
            </a:r>
            <a:endParaRPr lang="en-US" sz="2400" b="1" dirty="0">
              <a:latin typeface="Times New Roman" pitchFamily="18" charset="0"/>
              <a:cs typeface="Times New Roman" pitchFamily="18" charset="0"/>
            </a:endParaRPr>
          </a:p>
          <a:p>
            <a:pPr marL="287338" lvl="0" indent="-287338">
              <a:lnSpc>
                <a:spcPct val="120000"/>
              </a:lnSpc>
              <a:buFont typeface="Wingdings" pitchFamily="2" charset="2"/>
              <a:buChar char="§"/>
              <a:tabLst>
                <a:tab pos="287338" algn="l"/>
              </a:tabLst>
            </a:pPr>
            <a:r>
              <a:rPr lang="en-US" sz="2400" dirty="0">
                <a:latin typeface="Times New Roman" pitchFamily="18" charset="0"/>
                <a:cs typeface="Times New Roman" pitchFamily="18" charset="0"/>
              </a:rPr>
              <a:t>If </a:t>
            </a:r>
            <a:r>
              <a:rPr lang="en-US" sz="2400" b="1" dirty="0">
                <a:latin typeface="Times New Roman" pitchFamily="18" charset="0"/>
                <a:cs typeface="Times New Roman" pitchFamily="18" charset="0"/>
              </a:rPr>
              <a:t>k&gt;=</a:t>
            </a:r>
            <a:r>
              <a:rPr lang="en-US" sz="2400" b="1" dirty="0" err="1">
                <a:latin typeface="Times New Roman" pitchFamily="18" charset="0"/>
                <a:cs typeface="Times New Roman" pitchFamily="18" charset="0"/>
              </a:rPr>
              <a:t>Minpts</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of points then mark </a:t>
            </a:r>
            <a:r>
              <a:rPr lang="en-US" sz="2400" b="1" i="1" dirty="0">
                <a:latin typeface="Times New Roman" pitchFamily="18" charset="0"/>
                <a:cs typeface="Times New Roman" pitchFamily="18" charset="0"/>
              </a:rPr>
              <a:t>x</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as a core point else mark</a:t>
            </a:r>
            <a:r>
              <a:rPr lang="en-US" sz="2400" i="1" dirty="0">
                <a:latin typeface="Times New Roman" pitchFamily="18" charset="0"/>
                <a:cs typeface="Times New Roman" pitchFamily="18" charset="0"/>
              </a:rPr>
              <a:t> </a:t>
            </a:r>
            <a:r>
              <a:rPr lang="en-US" sz="2400" b="1" i="1" dirty="0">
                <a:latin typeface="Times New Roman" pitchFamily="18" charset="0"/>
                <a:cs typeface="Times New Roman" pitchFamily="18" charset="0"/>
              </a:rPr>
              <a:t>x</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as noise point</a:t>
            </a:r>
          </a:p>
          <a:p>
            <a:pPr marL="287338" lvl="0" indent="-287338">
              <a:lnSpc>
                <a:spcPct val="120000"/>
              </a:lnSpc>
              <a:buFont typeface="Wingdings" pitchFamily="2" charset="2"/>
              <a:buChar char="§"/>
              <a:tabLst>
                <a:tab pos="287338" algn="l"/>
              </a:tabLst>
            </a:pPr>
            <a:r>
              <a:rPr lang="en-US" sz="2400" dirty="0">
                <a:latin typeface="Times New Roman" pitchFamily="18" charset="0"/>
                <a:cs typeface="Times New Roman" pitchFamily="18" charset="0"/>
              </a:rPr>
              <a:t>Select a new unvisited point and repeat the above steps</a:t>
            </a:r>
          </a:p>
          <a:p>
            <a:pPr>
              <a:lnSpc>
                <a:spcPct val="120000"/>
              </a:lnSpc>
            </a:pPr>
            <a:r>
              <a:rPr lang="en-US" sz="2800" b="1" dirty="0">
                <a:latin typeface="Times New Roman" pitchFamily="18" charset="0"/>
                <a:cs typeface="Times New Roman" pitchFamily="18" charset="0"/>
              </a:rPr>
              <a:t>Step2: Check if noise point can become boundary point</a:t>
            </a:r>
            <a:endParaRPr lang="en-US" sz="2800" dirty="0">
              <a:latin typeface="Times New Roman" pitchFamily="18" charset="0"/>
              <a:cs typeface="Times New Roman" pitchFamily="18" charset="0"/>
            </a:endParaRPr>
          </a:p>
          <a:p>
            <a:pPr marL="287338" lvl="0" indent="-287338">
              <a:lnSpc>
                <a:spcPct val="120000"/>
              </a:lnSpc>
              <a:buFont typeface="Wingdings" pitchFamily="2" charset="2"/>
              <a:buChar char="§"/>
            </a:pPr>
            <a:r>
              <a:rPr lang="en-US" sz="2400" dirty="0">
                <a:latin typeface="Times New Roman" pitchFamily="18" charset="0"/>
                <a:cs typeface="Times New Roman" pitchFamily="18" charset="0"/>
              </a:rPr>
              <a:t>If noise point is directly density reachable (That is within the boundary of radius ε from the core point), mark it as boundary and it will form the part of the cluster</a:t>
            </a:r>
          </a:p>
          <a:p>
            <a:pPr marL="287338" lvl="0" indent="-287338">
              <a:lnSpc>
                <a:spcPct val="120000"/>
              </a:lnSpc>
              <a:buFont typeface="Wingdings" pitchFamily="2" charset="2"/>
              <a:buChar char="§"/>
            </a:pPr>
            <a:r>
              <a:rPr lang="en-US" sz="2400" dirty="0">
                <a:latin typeface="Times New Roman" pitchFamily="18" charset="0"/>
                <a:cs typeface="Times New Roman" pitchFamily="18" charset="0"/>
              </a:rPr>
              <a:t>A point which is neither core point nor boundary point is marked as noise point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09538" y="214290"/>
            <a:ext cx="8924925" cy="642942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42843" y="71414"/>
            <a:ext cx="8829697" cy="6715148"/>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28546" y="142853"/>
            <a:ext cx="8943181" cy="635798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4"/>
            <a:ext cx="8229600" cy="648072"/>
          </a:xfrm>
        </p:spPr>
        <p:txBody>
          <a:bodyPr>
            <a:noAutofit/>
          </a:bodyPr>
          <a:lstStyle/>
          <a:p>
            <a:pPr algn="l"/>
            <a:r>
              <a:rPr lang="en-IN" sz="3600" b="1" u="sng" dirty="0">
                <a:latin typeface="Times New Roman" pitchFamily="18" charset="0"/>
                <a:cs typeface="Times New Roman" pitchFamily="18" charset="0"/>
              </a:rPr>
              <a:t>K-Means Clustering Algorithm</a:t>
            </a:r>
            <a:endParaRPr lang="en-IN" sz="3600" dirty="0">
              <a:latin typeface="Times New Roman" pitchFamily="18" charset="0"/>
              <a:cs typeface="Times New Roman" pitchFamily="18" charset="0"/>
            </a:endParaRPr>
          </a:p>
        </p:txBody>
      </p:sp>
      <p:sp>
        <p:nvSpPr>
          <p:cNvPr id="5" name="Content Placeholder 4"/>
          <p:cNvSpPr>
            <a:spLocks noGrp="1"/>
          </p:cNvSpPr>
          <p:nvPr>
            <p:ph idx="1"/>
          </p:nvPr>
        </p:nvSpPr>
        <p:spPr>
          <a:xfrm>
            <a:off x="214282" y="836712"/>
            <a:ext cx="8715436" cy="5878436"/>
          </a:xfrm>
        </p:spPr>
        <p:txBody>
          <a:bodyPr>
            <a:noAutofit/>
          </a:bodyPr>
          <a:lstStyle/>
          <a:p>
            <a:pPr fontAlgn="base">
              <a:buNone/>
            </a:pPr>
            <a:r>
              <a:rPr lang="en-IN" sz="2600" dirty="0">
                <a:latin typeface="Times New Roman" pitchFamily="18" charset="0"/>
                <a:cs typeface="Times New Roman" pitchFamily="18" charset="0"/>
              </a:rPr>
              <a:t>K-Means Clustering Algorithm involves the following steps-</a:t>
            </a:r>
          </a:p>
          <a:p>
            <a:pPr fontAlgn="base">
              <a:buNone/>
            </a:pPr>
            <a:r>
              <a:rPr lang="en-IN" sz="2600" b="1" u="sng" dirty="0">
                <a:latin typeface="Times New Roman" pitchFamily="18" charset="0"/>
                <a:cs typeface="Times New Roman" pitchFamily="18" charset="0"/>
              </a:rPr>
              <a:t>Step-01:</a:t>
            </a:r>
            <a:endParaRPr lang="en-IN" sz="2600" dirty="0">
              <a:latin typeface="Times New Roman" pitchFamily="18" charset="0"/>
              <a:cs typeface="Times New Roman" pitchFamily="18" charset="0"/>
            </a:endParaRPr>
          </a:p>
          <a:p>
            <a:pPr fontAlgn="base"/>
            <a:r>
              <a:rPr lang="en-IN" sz="2600" dirty="0">
                <a:latin typeface="Times New Roman" pitchFamily="18" charset="0"/>
                <a:cs typeface="Times New Roman" pitchFamily="18" charset="0"/>
              </a:rPr>
              <a:t>Choose the number of clusters K.</a:t>
            </a:r>
          </a:p>
          <a:p>
            <a:pPr fontAlgn="base">
              <a:buNone/>
            </a:pPr>
            <a:r>
              <a:rPr lang="en-IN" sz="2600" b="1" u="sng" dirty="0">
                <a:latin typeface="Times New Roman" pitchFamily="18" charset="0"/>
                <a:cs typeface="Times New Roman" pitchFamily="18" charset="0"/>
              </a:rPr>
              <a:t>Step-02:</a:t>
            </a:r>
            <a:endParaRPr lang="en-IN" sz="2600" b="1" dirty="0">
              <a:latin typeface="Times New Roman" pitchFamily="18" charset="0"/>
              <a:cs typeface="Times New Roman" pitchFamily="18" charset="0"/>
            </a:endParaRPr>
          </a:p>
          <a:p>
            <a:pPr fontAlgn="base"/>
            <a:r>
              <a:rPr lang="en-IN" sz="2600" dirty="0">
                <a:latin typeface="Times New Roman" pitchFamily="18" charset="0"/>
                <a:cs typeface="Times New Roman" pitchFamily="18" charset="0"/>
              </a:rPr>
              <a:t>Randomly select any K data points as cluster centres.</a:t>
            </a:r>
          </a:p>
          <a:p>
            <a:pPr fontAlgn="base"/>
            <a:r>
              <a:rPr lang="en-IN" sz="2600" dirty="0">
                <a:latin typeface="Times New Roman" pitchFamily="18" charset="0"/>
                <a:cs typeface="Times New Roman" pitchFamily="18" charset="0"/>
              </a:rPr>
              <a:t>Select cluster centers in such a way that they are as farther as possible from each other.</a:t>
            </a:r>
          </a:p>
          <a:p>
            <a:pPr fontAlgn="base">
              <a:buNone/>
            </a:pPr>
            <a:r>
              <a:rPr lang="en-IN" sz="2600" b="1" u="sng" dirty="0">
                <a:latin typeface="Times New Roman" pitchFamily="18" charset="0"/>
                <a:cs typeface="Times New Roman" pitchFamily="18" charset="0"/>
              </a:rPr>
              <a:t>Step-03:</a:t>
            </a:r>
            <a:endParaRPr lang="en-IN" sz="2600" b="1" dirty="0">
              <a:latin typeface="Times New Roman" pitchFamily="18" charset="0"/>
              <a:cs typeface="Times New Roman" pitchFamily="18" charset="0"/>
            </a:endParaRPr>
          </a:p>
          <a:p>
            <a:pPr fontAlgn="base"/>
            <a:r>
              <a:rPr lang="en-IN" sz="2600" dirty="0">
                <a:latin typeface="Times New Roman" pitchFamily="18" charset="0"/>
                <a:cs typeface="Times New Roman" pitchFamily="18" charset="0"/>
              </a:rPr>
              <a:t>Calculate the distance between each data point and each cluster center.</a:t>
            </a:r>
          </a:p>
          <a:p>
            <a:pPr fontAlgn="base"/>
            <a:r>
              <a:rPr lang="en-IN" sz="2600" dirty="0">
                <a:latin typeface="Times New Roman" pitchFamily="18" charset="0"/>
                <a:cs typeface="Times New Roman" pitchFamily="18" charset="0"/>
              </a:rPr>
              <a:t>The distance may be calculated either by using given distance function or by using Euclidean distance formula.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03520" y="214290"/>
            <a:ext cx="8837639" cy="6286544"/>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92896"/>
            <a:ext cx="8229600" cy="1872208"/>
          </a:xfrm>
        </p:spPr>
        <p:txBody>
          <a:bodyPr>
            <a:normAutofit/>
          </a:bodyPr>
          <a:lstStyle/>
          <a:p>
            <a:pPr algn="ctr">
              <a:buNone/>
            </a:pPr>
            <a:r>
              <a:rPr lang="en-US" sz="8000" b="1" dirty="0">
                <a:latin typeface="Times New Roman" pitchFamily="18" charset="0"/>
                <a:cs typeface="Times New Roman" pitchFamily="18" charset="0"/>
              </a:rPr>
              <a:t>Thank you</a:t>
            </a:r>
            <a:endParaRPr lang="en-IN" sz="8000"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71462"/>
            <a:ext cx="8229600" cy="994122"/>
          </a:xfrm>
        </p:spPr>
        <p:txBody>
          <a:bodyPr>
            <a:normAutofit/>
          </a:bodyPr>
          <a:lstStyle/>
          <a:p>
            <a:pPr algn="l"/>
            <a:r>
              <a:rPr lang="en-IN" sz="3600" b="1" u="sng" dirty="0">
                <a:latin typeface="Times New Roman" pitchFamily="18" charset="0"/>
                <a:cs typeface="Times New Roman" pitchFamily="18" charset="0"/>
              </a:rPr>
              <a:t>K-Means Clustering Algorithm</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214282" y="836712"/>
            <a:ext cx="8643998" cy="5806998"/>
          </a:xfrm>
        </p:spPr>
        <p:txBody>
          <a:bodyPr>
            <a:noAutofit/>
          </a:bodyPr>
          <a:lstStyle/>
          <a:p>
            <a:pPr fontAlgn="base">
              <a:buNone/>
            </a:pPr>
            <a:r>
              <a:rPr lang="en-IN" sz="2400" b="1" u="sng" dirty="0">
                <a:latin typeface="Times New Roman" pitchFamily="18" charset="0"/>
                <a:cs typeface="Times New Roman" pitchFamily="18" charset="0"/>
              </a:rPr>
              <a:t>Step-04:</a:t>
            </a:r>
            <a:endParaRPr lang="en-IN" sz="2400" b="1" dirty="0">
              <a:latin typeface="Times New Roman" pitchFamily="18" charset="0"/>
              <a:cs typeface="Times New Roman" pitchFamily="18" charset="0"/>
            </a:endParaRPr>
          </a:p>
          <a:p>
            <a:pPr fontAlgn="base"/>
            <a:r>
              <a:rPr lang="en-IN" sz="2400" dirty="0">
                <a:latin typeface="Times New Roman" pitchFamily="18" charset="0"/>
                <a:cs typeface="Times New Roman" pitchFamily="18" charset="0"/>
              </a:rPr>
              <a:t>Assign each data point to some cluster.</a:t>
            </a:r>
          </a:p>
          <a:p>
            <a:pPr fontAlgn="base">
              <a:buNone/>
            </a:pPr>
            <a:r>
              <a:rPr lang="en-IN" sz="2400" dirty="0">
                <a:latin typeface="Times New Roman" pitchFamily="18" charset="0"/>
                <a:cs typeface="Times New Roman" pitchFamily="18" charset="0"/>
              </a:rPr>
              <a:t>	A data point is assigned to that cluster whose center is nearest to that data point.</a:t>
            </a:r>
          </a:p>
          <a:p>
            <a:pPr fontAlgn="base">
              <a:buNone/>
            </a:pPr>
            <a:r>
              <a:rPr lang="en-IN" sz="2400" b="1" u="sng" dirty="0">
                <a:latin typeface="Times New Roman" pitchFamily="18" charset="0"/>
                <a:cs typeface="Times New Roman" pitchFamily="18" charset="0"/>
              </a:rPr>
              <a:t>Step-05:</a:t>
            </a:r>
            <a:endParaRPr lang="en-IN" sz="2400" b="1" dirty="0">
              <a:latin typeface="Times New Roman" pitchFamily="18" charset="0"/>
              <a:cs typeface="Times New Roman" pitchFamily="18" charset="0"/>
            </a:endParaRPr>
          </a:p>
          <a:p>
            <a:pPr fontAlgn="base"/>
            <a:r>
              <a:rPr lang="en-IN" sz="2400" dirty="0">
                <a:latin typeface="Times New Roman" pitchFamily="18" charset="0"/>
                <a:cs typeface="Times New Roman" pitchFamily="18" charset="0"/>
              </a:rPr>
              <a:t>Re-compute the center of newly formed clusters.</a:t>
            </a:r>
          </a:p>
          <a:p>
            <a:pPr fontAlgn="base">
              <a:buNone/>
            </a:pPr>
            <a:r>
              <a:rPr lang="en-IN" sz="2400" dirty="0">
                <a:latin typeface="Times New Roman" pitchFamily="18" charset="0"/>
                <a:cs typeface="Times New Roman" pitchFamily="18" charset="0"/>
              </a:rPr>
              <a:t>	The center of a cluster is computed by taking mean of all the data points contained in that cluster.</a:t>
            </a:r>
          </a:p>
          <a:p>
            <a:pPr fontAlgn="base">
              <a:buNone/>
            </a:pPr>
            <a:r>
              <a:rPr lang="en-IN" sz="2400" dirty="0">
                <a:latin typeface="Times New Roman" pitchFamily="18" charset="0"/>
                <a:cs typeface="Times New Roman" pitchFamily="18" charset="0"/>
              </a:rPr>
              <a:t> </a:t>
            </a:r>
            <a:r>
              <a:rPr lang="en-IN" sz="2400" b="1" u="sng" dirty="0">
                <a:latin typeface="Times New Roman" pitchFamily="18" charset="0"/>
                <a:cs typeface="Times New Roman" pitchFamily="18" charset="0"/>
              </a:rPr>
              <a:t>Step-06:</a:t>
            </a:r>
            <a:r>
              <a:rPr lang="en-IN" sz="2400" dirty="0">
                <a:latin typeface="Times New Roman" pitchFamily="18" charset="0"/>
                <a:cs typeface="Times New Roman" pitchFamily="18" charset="0"/>
              </a:rPr>
              <a:t> </a:t>
            </a:r>
          </a:p>
          <a:p>
            <a:pPr fontAlgn="base"/>
            <a:r>
              <a:rPr lang="en-IN" sz="2400" dirty="0">
                <a:latin typeface="Times New Roman" pitchFamily="18" charset="0"/>
                <a:cs typeface="Times New Roman" pitchFamily="18" charset="0"/>
              </a:rPr>
              <a:t>Keep repeating the procedure from Step-03 to Step-05 until any of the following stopping criteria is met-</a:t>
            </a:r>
          </a:p>
          <a:p>
            <a:pPr fontAlgn="base"/>
            <a:r>
              <a:rPr lang="en-IN" sz="2400" dirty="0">
                <a:latin typeface="Times New Roman" pitchFamily="18" charset="0"/>
                <a:cs typeface="Times New Roman" pitchFamily="18" charset="0"/>
              </a:rPr>
              <a:t>Center of newly formed clusters do not change</a:t>
            </a:r>
          </a:p>
          <a:p>
            <a:pPr fontAlgn="base"/>
            <a:r>
              <a:rPr lang="en-IN" sz="2400" dirty="0">
                <a:latin typeface="Times New Roman" pitchFamily="18" charset="0"/>
                <a:cs typeface="Times New Roman" pitchFamily="18" charset="0"/>
              </a:rPr>
              <a:t>Data points remain present in the same cluster</a:t>
            </a:r>
          </a:p>
          <a:p>
            <a:pPr fontAlgn="base"/>
            <a:r>
              <a:rPr lang="en-IN" sz="2400" dirty="0">
                <a:latin typeface="Times New Roman" pitchFamily="18" charset="0"/>
                <a:cs typeface="Times New Roman" pitchFamily="18" charset="0"/>
              </a:rPr>
              <a:t>Maximum number of iterations are reached</a:t>
            </a:r>
          </a:p>
          <a:p>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itchFamily="18" charset="0"/>
                <a:cs typeface="Times New Roman" pitchFamily="18" charset="0"/>
              </a:rPr>
              <a:t>Squared Error criteria</a:t>
            </a:r>
            <a:endParaRPr lang="en-IN" sz="4000" b="1" dirty="0">
              <a:latin typeface="Times New Roman" pitchFamily="18" charset="0"/>
              <a:cs typeface="Times New Roman" pitchFamily="18" charset="0"/>
            </a:endParaRPr>
          </a:p>
        </p:txBody>
      </p:sp>
      <p:pic>
        <p:nvPicPr>
          <p:cNvPr id="4" name="Content Placeholder 3" descr="Screenshot (129).png"/>
          <p:cNvPicPr>
            <a:picLocks noGrp="1" noChangeAspect="1"/>
          </p:cNvPicPr>
          <p:nvPr>
            <p:ph idx="1"/>
          </p:nvPr>
        </p:nvPicPr>
        <p:blipFill>
          <a:blip r:embed="rId2" cstate="print"/>
          <a:stretch>
            <a:fillRect/>
          </a:stretch>
        </p:blipFill>
        <p:spPr>
          <a:xfrm>
            <a:off x="457200" y="1691300"/>
            <a:ext cx="8229600" cy="434376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pPr algn="l"/>
            <a:r>
              <a:rPr lang="en-US" sz="4000" b="1" dirty="0">
                <a:latin typeface="Times New Roman" pitchFamily="18" charset="0"/>
                <a:cs typeface="Times New Roman" pitchFamily="18" charset="0"/>
              </a:rPr>
              <a:t>Flowchart </a:t>
            </a:r>
            <a:endParaRPr lang="en-IN" sz="4000" b="1" dirty="0">
              <a:latin typeface="Times New Roman" pitchFamily="18" charset="0"/>
              <a:cs typeface="Times New Roman" pitchFamily="18" charset="0"/>
            </a:endParaRPr>
          </a:p>
        </p:txBody>
      </p:sp>
      <p:pic>
        <p:nvPicPr>
          <p:cNvPr id="4" name="Content Placeholder 3" descr="Screenshot (127).png"/>
          <p:cNvPicPr>
            <a:picLocks noGrp="1" noChangeAspect="1"/>
          </p:cNvPicPr>
          <p:nvPr>
            <p:ph idx="1"/>
          </p:nvPr>
        </p:nvPicPr>
        <p:blipFill>
          <a:blip r:embed="rId2" cstate="print"/>
          <a:stretch>
            <a:fillRect/>
          </a:stretch>
        </p:blipFill>
        <p:spPr>
          <a:xfrm>
            <a:off x="2698271" y="857232"/>
            <a:ext cx="4445497" cy="560884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71414"/>
            <a:ext cx="8229600" cy="725470"/>
          </a:xfrm>
        </p:spPr>
        <p:txBody>
          <a:bodyPr>
            <a:normAutofit fontScale="90000"/>
          </a:bodyPr>
          <a:lstStyle/>
          <a:p>
            <a:pPr algn="l"/>
            <a:r>
              <a:rPr lang="en-US" b="1" dirty="0">
                <a:latin typeface="Times New Roman" pitchFamily="18" charset="0"/>
                <a:cs typeface="Times New Roman" pitchFamily="18" charset="0"/>
              </a:rPr>
              <a:t>Example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357158" y="1124744"/>
            <a:ext cx="8329642" cy="5233214"/>
          </a:xfrm>
        </p:spPr>
        <p:txBody>
          <a:bodyPr>
            <a:normAutofit/>
          </a:bodyPr>
          <a:lstStyle/>
          <a:p>
            <a:pPr fontAlgn="base">
              <a:buNone/>
            </a:pPr>
            <a:r>
              <a:rPr lang="en-IN" sz="2400" dirty="0">
                <a:latin typeface="Times New Roman" pitchFamily="18" charset="0"/>
                <a:cs typeface="Times New Roman" pitchFamily="18" charset="0"/>
              </a:rPr>
              <a:t>Use K-Means Algorithm to create two clusters-</a:t>
            </a:r>
          </a:p>
          <a:p>
            <a:pPr fontAlgn="base"/>
            <a:endParaRPr lang="en-IN" sz="2400" b="1" u="sng" dirty="0">
              <a:latin typeface="Times New Roman" pitchFamily="18" charset="0"/>
              <a:cs typeface="Times New Roman" pitchFamily="18" charset="0"/>
            </a:endParaRPr>
          </a:p>
          <a:p>
            <a:pPr fontAlgn="base"/>
            <a:endParaRPr lang="en-IN" sz="2400" b="1" u="sng" dirty="0">
              <a:latin typeface="Times New Roman" pitchFamily="18" charset="0"/>
              <a:cs typeface="Times New Roman" pitchFamily="18" charset="0"/>
            </a:endParaRPr>
          </a:p>
          <a:p>
            <a:pPr fontAlgn="base"/>
            <a:endParaRPr lang="en-IN" sz="2400" b="1" u="sng" dirty="0">
              <a:latin typeface="Times New Roman" pitchFamily="18" charset="0"/>
              <a:cs typeface="Times New Roman" pitchFamily="18" charset="0"/>
            </a:endParaRPr>
          </a:p>
          <a:p>
            <a:pPr fontAlgn="base">
              <a:buNone/>
            </a:pPr>
            <a:endParaRPr lang="en-IN" sz="2400" b="1" u="sng" dirty="0">
              <a:latin typeface="Times New Roman" pitchFamily="18" charset="0"/>
              <a:cs typeface="Times New Roman" pitchFamily="18" charset="0"/>
            </a:endParaRPr>
          </a:p>
          <a:p>
            <a:pPr fontAlgn="base">
              <a:buNone/>
            </a:pPr>
            <a:endParaRPr lang="en-IN" sz="2400" b="1" u="sng" dirty="0">
              <a:latin typeface="Times New Roman" pitchFamily="18" charset="0"/>
              <a:cs typeface="Times New Roman" pitchFamily="18" charset="0"/>
            </a:endParaRPr>
          </a:p>
          <a:p>
            <a:pPr fontAlgn="base">
              <a:buNone/>
            </a:pPr>
            <a:endParaRPr lang="en-IN" sz="2400" b="1" u="sng" dirty="0">
              <a:latin typeface="Times New Roman" pitchFamily="18" charset="0"/>
              <a:cs typeface="Times New Roman" pitchFamily="18" charset="0"/>
            </a:endParaRPr>
          </a:p>
          <a:p>
            <a:pPr fontAlgn="base">
              <a:buNone/>
            </a:pPr>
            <a:r>
              <a:rPr lang="en-IN" sz="2400" b="1" u="sng" dirty="0">
                <a:latin typeface="Times New Roman" pitchFamily="18" charset="0"/>
                <a:cs typeface="Times New Roman" pitchFamily="18" charset="0"/>
              </a:rPr>
              <a:t>Solution-</a:t>
            </a:r>
            <a:endParaRPr lang="en-IN" sz="2400" dirty="0">
              <a:latin typeface="Times New Roman" pitchFamily="18" charset="0"/>
              <a:cs typeface="Times New Roman" pitchFamily="18" charset="0"/>
            </a:endParaRPr>
          </a:p>
          <a:p>
            <a:pPr fontAlgn="base"/>
            <a:r>
              <a:rPr lang="en-IN" sz="2400" dirty="0">
                <a:latin typeface="Times New Roman" pitchFamily="18" charset="0"/>
                <a:cs typeface="Times New Roman" pitchFamily="18" charset="0"/>
              </a:rPr>
              <a:t>We follow the above discussed K-Means Clustering Algorithm.</a:t>
            </a:r>
          </a:p>
          <a:p>
            <a:pPr fontAlgn="base"/>
            <a:r>
              <a:rPr lang="en-IN" sz="2400" dirty="0">
                <a:latin typeface="Times New Roman" pitchFamily="18" charset="0"/>
                <a:cs typeface="Times New Roman" pitchFamily="18" charset="0"/>
              </a:rPr>
              <a:t>Assume A(2, 2) and C(1, 1) are centers of the two clusters.</a:t>
            </a:r>
          </a:p>
          <a:p>
            <a:pPr fontAlgn="base">
              <a:buNone/>
            </a:pPr>
            <a:endParaRPr lang="en-IN" sz="2400" dirty="0">
              <a:latin typeface="Times New Roman" pitchFamily="18" charset="0"/>
              <a:cs typeface="Times New Roman" pitchFamily="18" charset="0"/>
            </a:endParaRPr>
          </a:p>
          <a:p>
            <a:pPr fontAlgn="base">
              <a:buNone/>
            </a:pPr>
            <a:endParaRPr lang="en-IN" sz="2400" dirty="0">
              <a:latin typeface="Times New Roman" pitchFamily="18" charset="0"/>
              <a:cs typeface="Times New Roman" pitchFamily="18" charset="0"/>
            </a:endParaRPr>
          </a:p>
        </p:txBody>
      </p:sp>
      <p:pic>
        <p:nvPicPr>
          <p:cNvPr id="4" name="Picture 3" descr="Screenshot (131).png"/>
          <p:cNvPicPr>
            <a:picLocks noChangeAspect="1"/>
          </p:cNvPicPr>
          <p:nvPr/>
        </p:nvPicPr>
        <p:blipFill>
          <a:blip r:embed="rId2" cstate="print"/>
          <a:stretch>
            <a:fillRect/>
          </a:stretch>
        </p:blipFill>
        <p:spPr>
          <a:xfrm>
            <a:off x="1979712" y="1765976"/>
            <a:ext cx="4176464" cy="25202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1050</TotalTime>
  <Words>2733</Words>
  <Application>Microsoft Office PowerPoint</Application>
  <PresentationFormat>On-screen Show (4:3)</PresentationFormat>
  <Paragraphs>259</Paragraphs>
  <Slides>51</Slides>
  <Notes>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Times New Roman</vt:lpstr>
      <vt:lpstr>Wingdings</vt:lpstr>
      <vt:lpstr>Office Theme</vt:lpstr>
      <vt:lpstr>K-means Clustering</vt:lpstr>
      <vt:lpstr>PowerPoint Presentation</vt:lpstr>
      <vt:lpstr>PowerPoint Presentation</vt:lpstr>
      <vt:lpstr>K-means:</vt:lpstr>
      <vt:lpstr>K-Means Clustering Algorithm</vt:lpstr>
      <vt:lpstr>K-Means Clustering Algorithm</vt:lpstr>
      <vt:lpstr>Squared Error criteria</vt:lpstr>
      <vt:lpstr>Flowchart </vt:lpstr>
      <vt:lpstr>Example</vt:lpstr>
      <vt:lpstr>PowerPoint Presentation</vt:lpstr>
      <vt:lpstr>PowerPoint Presentation</vt:lpstr>
      <vt:lpstr>PowerPoint Presentation</vt:lpstr>
      <vt:lpstr>PowerPoint Presentation</vt:lpstr>
      <vt:lpstr>K-means Advantages</vt:lpstr>
      <vt:lpstr>K-means Disadvantages</vt:lpstr>
      <vt:lpstr>Exercise Problem </vt:lpstr>
      <vt:lpstr>Challenges in KMEANS</vt:lpstr>
      <vt:lpstr>PowerPoint Presentation</vt:lpstr>
      <vt:lpstr>Hierarchical clustering</vt:lpstr>
      <vt:lpstr>Types of Hierarchal Clustering</vt:lpstr>
      <vt:lpstr>Types of Hierarchal Clustering</vt:lpstr>
      <vt:lpstr>PowerPoint Presentation</vt:lpstr>
      <vt:lpstr>Some pros and cons of Hierarchical Clustering</vt:lpstr>
      <vt:lpstr>PowerPoint Presentation</vt:lpstr>
      <vt:lpstr>variants of Agglomerative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DBSCAN Clustering</vt:lpstr>
      <vt:lpstr>Density-based clustering</vt:lpstr>
      <vt:lpstr>Consider the following figures:</vt:lpstr>
      <vt:lpstr>DBSCAN Algorithm</vt:lpstr>
      <vt:lpstr>DBSCAN Algorithm</vt:lpstr>
      <vt:lpstr>DBSCAN Algorithm</vt:lpstr>
      <vt:lpstr>Density connected</vt:lpstr>
      <vt:lpstr>Evaluation Metrics of DBSCAN</vt:lpstr>
      <vt:lpstr>DBSCAN </vt:lpstr>
      <vt:lpstr>DBSCAN Algorithm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dc:title>
  <dc:creator>dhanunjay s</dc:creator>
  <cp:lastModifiedBy>harshitha boredha</cp:lastModifiedBy>
  <cp:revision>26</cp:revision>
  <dcterms:created xsi:type="dcterms:W3CDTF">2021-03-23T12:57:25Z</dcterms:created>
  <dcterms:modified xsi:type="dcterms:W3CDTF">2023-05-03T13:16:04Z</dcterms:modified>
</cp:coreProperties>
</file>