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0" r:id="rId4"/>
    <p:sldId id="263"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5D73C2-88B7-4637-9C45-454D724667FC}"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73C2-88B7-4637-9C45-454D724667FC}"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73C2-88B7-4637-9C45-454D724667FC}"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73C2-88B7-4637-9C45-454D724667FC}"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D73C2-88B7-4637-9C45-454D724667FC}"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5D73C2-88B7-4637-9C45-454D724667FC}"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5D73C2-88B7-4637-9C45-454D724667FC}" type="datetimeFigureOut">
              <a:rPr lang="en-US" smtClean="0"/>
              <a:pPr/>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5D73C2-88B7-4637-9C45-454D724667FC}" type="datetimeFigureOut">
              <a:rPr lang="en-US" smtClean="0"/>
              <a:pPr/>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D73C2-88B7-4637-9C45-454D724667FC}" type="datetimeFigureOut">
              <a:rPr lang="en-US" smtClean="0"/>
              <a:pPr/>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D73C2-88B7-4637-9C45-454D724667FC}"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D73C2-88B7-4637-9C45-454D724667FC}"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52BBD-5C57-4F3B-AB0B-A92DEB85DF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D73C2-88B7-4637-9C45-454D724667FC}" type="datetimeFigureOut">
              <a:rPr lang="en-US" smtClean="0"/>
              <a:pPr/>
              <a:t>4/8/2023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52BBD-5C57-4F3B-AB0B-A92DEB85DF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fontScale="90000"/>
          </a:bodyPr>
          <a:lstStyle/>
          <a:p>
            <a:r>
              <a:rPr lang="en-US" dirty="0">
                <a:latin typeface="Times New Roman" pitchFamily="18" charset="0"/>
                <a:cs typeface="Times New Roman" pitchFamily="18" charset="0"/>
              </a:rPr>
              <a:t>Random Forest </a:t>
            </a:r>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686800" cy="5562600"/>
          </a:xfrm>
        </p:spPr>
        <p:txBody>
          <a:bodyPr>
            <a:normAutofit/>
          </a:bodyPr>
          <a:lstStyle/>
          <a:p>
            <a:pPr algn="just">
              <a:lnSpc>
                <a:spcPct val="150000"/>
              </a:lnSpc>
            </a:pPr>
            <a:r>
              <a:rPr lang="en-US" sz="2800" dirty="0">
                <a:latin typeface="Times New Roman" pitchFamily="18" charset="0"/>
                <a:cs typeface="Times New Roman" pitchFamily="18" charset="0"/>
              </a:rPr>
              <a:t>Random Forest is a popular machine learning algorithm that belongs to the supervised learning technique. </a:t>
            </a:r>
            <a:endParaRPr lang="en-US" sz="2800" dirty="0" smtClean="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can be used for both Classification and Regression problems in ML. </a:t>
            </a:r>
            <a:endParaRPr lang="en-US" sz="2800" dirty="0" smtClean="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based on the concept of </a:t>
            </a:r>
            <a:r>
              <a:rPr lang="en-US" sz="2800" b="1" dirty="0">
                <a:latin typeface="Times New Roman" pitchFamily="18" charset="0"/>
                <a:cs typeface="Times New Roman" pitchFamily="18" charset="0"/>
              </a:rPr>
              <a:t>ensemble learning,</a:t>
            </a:r>
            <a:r>
              <a:rPr lang="en-US" sz="2800" dirty="0">
                <a:latin typeface="Times New Roman" pitchFamily="18" charset="0"/>
                <a:cs typeface="Times New Roman" pitchFamily="18" charset="0"/>
              </a:rPr>
              <a:t> which is a process of </a:t>
            </a:r>
            <a:r>
              <a:rPr lang="en-US" sz="2800" i="1" dirty="0">
                <a:latin typeface="Times New Roman" pitchFamily="18" charset="0"/>
                <a:cs typeface="Times New Roman" pitchFamily="18" charset="0"/>
              </a:rPr>
              <a:t>combining multiple classifiers to solve a complex problem and to improve the performance of the model.</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a:latin typeface="Times New Roman" pitchFamily="18" charset="0"/>
                <a:cs typeface="Times New Roman" pitchFamily="18" charset="0"/>
              </a:rPr>
              <a:t>Random Forest </a:t>
            </a:r>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686800" cy="5943600"/>
          </a:xfrm>
        </p:spPr>
        <p:txBody>
          <a:bodyPr>
            <a:normAutofit fontScale="92500"/>
          </a:bodyPr>
          <a:lstStyle/>
          <a:p>
            <a:pPr algn="just">
              <a:lnSpc>
                <a:spcPct val="150000"/>
              </a:lnSpc>
            </a:pPr>
            <a:r>
              <a:rPr lang="en-US" sz="2800" dirty="0" smtClean="0">
                <a:latin typeface="Times New Roman" pitchFamily="18" charset="0"/>
                <a:cs typeface="Times New Roman" pitchFamily="18" charset="0"/>
              </a:rPr>
              <a:t>Random </a:t>
            </a:r>
            <a:r>
              <a:rPr lang="en-US" sz="2800" dirty="0">
                <a:latin typeface="Times New Roman" pitchFamily="18" charset="0"/>
                <a:cs typeface="Times New Roman" pitchFamily="18" charset="0"/>
              </a:rPr>
              <a:t>Forest is a classifier that contains a </a:t>
            </a:r>
            <a:r>
              <a:rPr lang="en-US" sz="2800" b="1" dirty="0">
                <a:latin typeface="Times New Roman" pitchFamily="18" charset="0"/>
                <a:cs typeface="Times New Roman" pitchFamily="18" charset="0"/>
              </a:rPr>
              <a:t>number of decision trees on various subsets of the given dataset </a:t>
            </a:r>
            <a:r>
              <a:rPr lang="en-US" sz="2800" dirty="0">
                <a:latin typeface="Times New Roman" pitchFamily="18" charset="0"/>
                <a:cs typeface="Times New Roman" pitchFamily="18" charset="0"/>
              </a:rPr>
              <a:t>and </a:t>
            </a:r>
            <a:r>
              <a:rPr lang="en-US" sz="2800" b="1" dirty="0">
                <a:latin typeface="Times New Roman" pitchFamily="18" charset="0"/>
                <a:cs typeface="Times New Roman" pitchFamily="18" charset="0"/>
              </a:rPr>
              <a:t>takes the average to improve the predictive accuracy </a:t>
            </a:r>
            <a:r>
              <a:rPr lang="en-US" sz="2800" dirty="0">
                <a:latin typeface="Times New Roman" pitchFamily="18" charset="0"/>
                <a:cs typeface="Times New Roman" pitchFamily="18" charset="0"/>
              </a:rPr>
              <a:t>of that dataset</a:t>
            </a:r>
            <a:r>
              <a:rPr lang="en-US" sz="2800" dirty="0" smtClean="0">
                <a:latin typeface="Times New Roman" pitchFamily="18" charset="0"/>
                <a:cs typeface="Times New Roman" pitchFamily="18" charset="0"/>
              </a:rPr>
              <a:t>.</a:t>
            </a:r>
          </a:p>
          <a:p>
            <a:pPr algn="just">
              <a:lnSpc>
                <a:spcPct val="150000"/>
              </a:lnSpc>
            </a:pPr>
            <a:r>
              <a:rPr lang="en-US" sz="2800" dirty="0" smtClean="0">
                <a:latin typeface="Times New Roman" pitchFamily="18" charset="0"/>
                <a:cs typeface="Times New Roman" pitchFamily="18" charset="0"/>
              </a:rPr>
              <a:t>Instead </a:t>
            </a:r>
            <a:r>
              <a:rPr lang="en-US" sz="2800" dirty="0">
                <a:latin typeface="Times New Roman" pitchFamily="18" charset="0"/>
                <a:cs typeface="Times New Roman" pitchFamily="18" charset="0"/>
              </a:rPr>
              <a:t>of relying on one decision tree, the random forest takes the prediction from each tree and based on the majority votes of predictions, and it predicts the final output</a:t>
            </a:r>
            <a:r>
              <a:rPr lang="en-US" sz="2800" dirty="0" smtClean="0">
                <a:latin typeface="Times New Roman" pitchFamily="18" charset="0"/>
                <a:cs typeface="Times New Roman" pitchFamily="18" charset="0"/>
              </a:rPr>
              <a:t>.</a:t>
            </a:r>
          </a:p>
          <a:p>
            <a:pPr algn="just">
              <a:lnSpc>
                <a:spcPct val="150000"/>
              </a:lnSpc>
            </a:pPr>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greater number of trees </a:t>
            </a:r>
            <a:r>
              <a:rPr lang="en-US" sz="2800" dirty="0">
                <a:latin typeface="Times New Roman" pitchFamily="18" charset="0"/>
                <a:cs typeface="Times New Roman" pitchFamily="18" charset="0"/>
              </a:rPr>
              <a:t>in the forest leads to higher accuracy and </a:t>
            </a:r>
            <a:r>
              <a:rPr lang="en-US" sz="2800" b="1" dirty="0">
                <a:latin typeface="Times New Roman" pitchFamily="18" charset="0"/>
                <a:cs typeface="Times New Roman" pitchFamily="18" charset="0"/>
              </a:rPr>
              <a:t>prevents the problem of overfitting</a:t>
            </a:r>
            <a:r>
              <a:rPr lang="en-US" sz="2800" dirty="0">
                <a:latin typeface="Times New Roman" pitchFamily="18" charset="0"/>
                <a:cs typeface="Times New Roman" pitchFamily="18" charset="0"/>
              </a:rPr>
              <a:t>.</a:t>
            </a:r>
          </a:p>
          <a:p>
            <a:pPr algn="just">
              <a:lnSpc>
                <a:spcPct val="150000"/>
              </a:lnSpc>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latin typeface="Times New Roman" pitchFamily="18" charset="0"/>
                <a:cs typeface="Times New Roman" pitchFamily="18" charset="0"/>
              </a:rPr>
              <a:t>The below diagram explains the working of the Random Forest algorithm:</a:t>
            </a:r>
          </a:p>
        </p:txBody>
      </p:sp>
      <p:pic>
        <p:nvPicPr>
          <p:cNvPr id="1026" name="Picture 2" descr="Random Forest Algorithm"/>
          <p:cNvPicPr>
            <a:picLocks noChangeAspect="1" noChangeArrowheads="1"/>
          </p:cNvPicPr>
          <p:nvPr/>
        </p:nvPicPr>
        <p:blipFill>
          <a:blip r:embed="rId2"/>
          <a:srcRect/>
          <a:stretch>
            <a:fillRect/>
          </a:stretch>
        </p:blipFill>
        <p:spPr bwMode="auto">
          <a:xfrm>
            <a:off x="914400" y="1600200"/>
            <a:ext cx="7391400" cy="4927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fontScale="90000"/>
          </a:bodyPr>
          <a:lstStyle/>
          <a:p>
            <a:r>
              <a:rPr lang="en-US" dirty="0">
                <a:latin typeface="Times New Roman" pitchFamily="18" charset="0"/>
                <a:cs typeface="Times New Roman" pitchFamily="18" charset="0"/>
              </a:rPr>
              <a:t>Random Forest </a:t>
            </a:r>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610600" cy="5867400"/>
          </a:xfrm>
        </p:spPr>
        <p:txBody>
          <a:bodyPr>
            <a:normAutofit fontScale="70000" lnSpcReduction="20000"/>
          </a:bodyPr>
          <a:lstStyle/>
          <a:p>
            <a:pPr algn="just">
              <a:lnSpc>
                <a:spcPct val="140000"/>
              </a:lnSpc>
              <a:buNone/>
            </a:pPr>
            <a:r>
              <a:rPr lang="en-US" sz="4000" b="1" dirty="0" smtClean="0">
                <a:latin typeface="Times New Roman" pitchFamily="18" charset="0"/>
                <a:cs typeface="Times New Roman" pitchFamily="18" charset="0"/>
              </a:rPr>
              <a:t>Steps:</a:t>
            </a:r>
          </a:p>
          <a:p>
            <a:pPr algn="just">
              <a:lnSpc>
                <a:spcPct val="150000"/>
              </a:lnSpc>
              <a:buNone/>
            </a:pPr>
            <a:r>
              <a:rPr lang="en-US" sz="3400" b="1" dirty="0">
                <a:latin typeface="Times New Roman" pitchFamily="18" charset="0"/>
                <a:cs typeface="Times New Roman" pitchFamily="18" charset="0"/>
              </a:rPr>
              <a:t>Step-1:</a:t>
            </a:r>
            <a:r>
              <a:rPr lang="en-US" sz="3400" dirty="0" smtClean="0">
                <a:latin typeface="Times New Roman" pitchFamily="18" charset="0"/>
                <a:cs typeface="Times New Roman" pitchFamily="18" charset="0"/>
              </a:rPr>
              <a:t> Select random K data points from the training set.</a:t>
            </a:r>
          </a:p>
          <a:p>
            <a:pPr algn="just">
              <a:lnSpc>
                <a:spcPct val="150000"/>
              </a:lnSpc>
              <a:buNone/>
            </a:pPr>
            <a:r>
              <a:rPr lang="en-US" sz="3400" b="1" dirty="0">
                <a:latin typeface="Times New Roman" pitchFamily="18" charset="0"/>
                <a:cs typeface="Times New Roman" pitchFamily="18" charset="0"/>
              </a:rPr>
              <a:t>Step-2:</a:t>
            </a:r>
            <a:r>
              <a:rPr lang="en-US" sz="3400" dirty="0" smtClean="0">
                <a:latin typeface="Times New Roman" pitchFamily="18" charset="0"/>
                <a:cs typeface="Times New Roman" pitchFamily="18" charset="0"/>
              </a:rPr>
              <a:t> Build the decision trees associated with the selected data points    (Subsets).</a:t>
            </a:r>
          </a:p>
          <a:p>
            <a:pPr algn="just">
              <a:lnSpc>
                <a:spcPct val="150000"/>
              </a:lnSpc>
              <a:buNone/>
            </a:pPr>
            <a:r>
              <a:rPr lang="en-US" sz="3400" b="1" dirty="0">
                <a:latin typeface="Times New Roman" pitchFamily="18" charset="0"/>
                <a:cs typeface="Times New Roman" pitchFamily="18" charset="0"/>
              </a:rPr>
              <a:t>Step-3:</a:t>
            </a:r>
            <a:r>
              <a:rPr lang="en-US" sz="3400" dirty="0" smtClean="0">
                <a:latin typeface="Times New Roman" pitchFamily="18" charset="0"/>
                <a:cs typeface="Times New Roman" pitchFamily="18" charset="0"/>
              </a:rPr>
              <a:t> Choose the number N for decision trees that you want to build.</a:t>
            </a:r>
          </a:p>
          <a:p>
            <a:pPr algn="just">
              <a:lnSpc>
                <a:spcPct val="150000"/>
              </a:lnSpc>
              <a:buNone/>
            </a:pPr>
            <a:r>
              <a:rPr lang="en-US" sz="3400" b="1" dirty="0">
                <a:latin typeface="Times New Roman" pitchFamily="18" charset="0"/>
                <a:cs typeface="Times New Roman" pitchFamily="18" charset="0"/>
              </a:rPr>
              <a:t>Step-4:</a:t>
            </a:r>
            <a:r>
              <a:rPr lang="en-US" sz="3400" dirty="0" smtClean="0">
                <a:latin typeface="Times New Roman" pitchFamily="18" charset="0"/>
                <a:cs typeface="Times New Roman" pitchFamily="18" charset="0"/>
              </a:rPr>
              <a:t> Repeat Step 1 &amp; 2.</a:t>
            </a:r>
          </a:p>
          <a:p>
            <a:pPr>
              <a:lnSpc>
                <a:spcPct val="150000"/>
              </a:lnSpc>
              <a:buNone/>
            </a:pPr>
            <a:r>
              <a:rPr lang="en-US" sz="3400" b="1" dirty="0">
                <a:latin typeface="Times New Roman" pitchFamily="18" charset="0"/>
                <a:cs typeface="Times New Roman" pitchFamily="18" charset="0"/>
              </a:rPr>
              <a:t>Step-5:</a:t>
            </a:r>
            <a:r>
              <a:rPr lang="en-US" sz="3400" dirty="0">
                <a:latin typeface="Times New Roman" pitchFamily="18" charset="0"/>
                <a:cs typeface="Times New Roman" pitchFamily="18" charset="0"/>
              </a:rPr>
              <a:t> For new data points, find the predictions of each decision tree, and assign the new data points to the category that wins the </a:t>
            </a:r>
            <a:r>
              <a:rPr lang="en-US" sz="3400" dirty="0" smtClean="0">
                <a:latin typeface="Times New Roman" pitchFamily="18" charset="0"/>
                <a:cs typeface="Times New Roman" pitchFamily="18" charset="0"/>
              </a:rPr>
              <a:t>majority votes</a:t>
            </a:r>
            <a:r>
              <a:rPr lang="en-US" sz="3400" dirty="0">
                <a:latin typeface="Times New Roman" pitchFamily="18" charset="0"/>
                <a:cs typeface="Times New Roman" pitchFamily="18" charset="0"/>
              </a:rPr>
              <a:t>.</a:t>
            </a:r>
            <a:br>
              <a:rPr lang="en-US" sz="3400" dirty="0">
                <a:latin typeface="Times New Roman" pitchFamily="18" charset="0"/>
                <a:cs typeface="Times New Roman" pitchFamily="18" charset="0"/>
              </a:rPr>
            </a:br>
            <a:endParaRPr lang="en-US" sz="3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1752600"/>
          </a:xfrm>
        </p:spPr>
        <p:txBody>
          <a:bodyPr>
            <a:noAutofit/>
          </a:bodyPr>
          <a:lstStyle/>
          <a:p>
            <a:pPr algn="just"/>
            <a:r>
              <a:rPr lang="en-US" sz="2000" b="1" dirty="0" smtClean="0">
                <a:latin typeface="Times New Roman" pitchFamily="18" charset="0"/>
                <a:cs typeface="Times New Roman" pitchFamily="18" charset="0"/>
              </a:rPr>
              <a:t>Example</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p>
        </p:txBody>
      </p:sp>
      <p:pic>
        <p:nvPicPr>
          <p:cNvPr id="19458" name="Picture 2" descr="Random Forest Algorithm"/>
          <p:cNvPicPr>
            <a:picLocks noChangeAspect="1" noChangeArrowheads="1"/>
          </p:cNvPicPr>
          <p:nvPr/>
        </p:nvPicPr>
        <p:blipFill>
          <a:blip r:embed="rId2"/>
          <a:srcRect/>
          <a:stretch>
            <a:fillRect/>
          </a:stretch>
        </p:blipFill>
        <p:spPr bwMode="auto">
          <a:xfrm>
            <a:off x="1371600" y="1955800"/>
            <a:ext cx="5791200" cy="4826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147</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Random Forest Algorithm</vt:lpstr>
      <vt:lpstr>Random Forest Algorithm</vt:lpstr>
      <vt:lpstr>The below diagram explains the working of the Random Forest algorithm:</vt:lpstr>
      <vt:lpstr>Random Forest algorithm</vt:lpstr>
      <vt:lpstr>Example: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ujwala</dc:creator>
  <cp:lastModifiedBy>ujwala</cp:lastModifiedBy>
  <cp:revision>4</cp:revision>
  <dcterms:created xsi:type="dcterms:W3CDTF">2023-03-28T06:40:34Z</dcterms:created>
  <dcterms:modified xsi:type="dcterms:W3CDTF">2023-04-08T10:14:25Z</dcterms:modified>
</cp:coreProperties>
</file>