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190" cy="1088390"/>
          </a:xfrm>
          <a:custGeom>
            <a:avLst/>
            <a:gdLst/>
            <a:ahLst/>
            <a:cxnLst/>
            <a:rect l="l" t="t" r="r" b="b"/>
            <a:pathLst>
              <a:path w="9140190" h="1088390">
                <a:moveTo>
                  <a:pt x="0" y="1088389"/>
                </a:moveTo>
                <a:lnTo>
                  <a:pt x="9140190" y="1088389"/>
                </a:lnTo>
                <a:lnTo>
                  <a:pt x="9140190" y="0"/>
                </a:lnTo>
                <a:lnTo>
                  <a:pt x="0" y="0"/>
                </a:lnTo>
                <a:lnTo>
                  <a:pt x="0" y="108838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088389"/>
            <a:ext cx="9144000" cy="217170"/>
          </a:xfrm>
          <a:custGeom>
            <a:avLst/>
            <a:gdLst/>
            <a:ahLst/>
            <a:cxnLst/>
            <a:rect l="l" t="t" r="r" b="b"/>
            <a:pathLst>
              <a:path w="9144000" h="217169">
                <a:moveTo>
                  <a:pt x="9144000" y="0"/>
                </a:moveTo>
                <a:lnTo>
                  <a:pt x="0" y="0"/>
                </a:lnTo>
                <a:lnTo>
                  <a:pt x="0" y="217170"/>
                </a:lnTo>
                <a:lnTo>
                  <a:pt x="9144000" y="217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605270"/>
            <a:ext cx="9138920" cy="252729"/>
          </a:xfrm>
          <a:custGeom>
            <a:avLst/>
            <a:gdLst/>
            <a:ahLst/>
            <a:cxnLst/>
            <a:rect l="l" t="t" r="r" b="b"/>
            <a:pathLst>
              <a:path w="9138920" h="252729">
                <a:moveTo>
                  <a:pt x="9138920" y="252729"/>
                </a:moveTo>
                <a:lnTo>
                  <a:pt x="0" y="252729"/>
                </a:lnTo>
                <a:lnTo>
                  <a:pt x="0" y="0"/>
                </a:lnTo>
                <a:lnTo>
                  <a:pt x="9138920" y="0"/>
                </a:lnTo>
                <a:lnTo>
                  <a:pt x="9138920" y="252729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2389" y="6192520"/>
            <a:ext cx="1799589" cy="5041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139" y="1433830"/>
            <a:ext cx="8173720" cy="438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tusharkute.com/" TargetMode="External"/><Relationship Id="rId4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os.ed.ac.uk/~weather/jcmb_ws/" TargetMode="External"/><Relationship Id="rId3" Type="http://schemas.openxmlformats.org/officeDocument/2006/relationships/image" Target="../media/image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os.ed.ac.uk/~weather/jcmb_ws/" TargetMode="External"/><Relationship Id="rId3" Type="http://schemas.openxmlformats.org/officeDocument/2006/relationships/image" Target="../media/image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Relationship Id="rId4" Type="http://schemas.openxmlformats.org/officeDocument/2006/relationships/image" Target="../media/image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image" Target="../media/image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ushar@tusharkute.com" TargetMode="External"/><Relationship Id="rId3" Type="http://schemas.openxmlformats.org/officeDocument/2006/relationships/hyperlink" Target="http://digitallocha.blogspot.in/" TargetMode="External"/><Relationship Id="rId4" Type="http://schemas.openxmlformats.org/officeDocument/2006/relationships/hyperlink" Target="http://kyamputar.blogspot.in/" TargetMode="External"/><Relationship Id="rId5" Type="http://schemas.openxmlformats.org/officeDocument/2006/relationships/hyperlink" Target="http://mitu.co.in/" TargetMode="External"/><Relationship Id="rId6" Type="http://schemas.openxmlformats.org/officeDocument/2006/relationships/hyperlink" Target="http://tusharkute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420620"/>
          </a:xfrm>
          <a:custGeom>
            <a:avLst/>
            <a:gdLst/>
            <a:ahLst/>
            <a:cxnLst/>
            <a:rect l="l" t="t" r="r" b="b"/>
            <a:pathLst>
              <a:path w="9144000" h="2420620">
                <a:moveTo>
                  <a:pt x="9144000" y="0"/>
                </a:moveTo>
                <a:lnTo>
                  <a:pt x="0" y="0"/>
                </a:lnTo>
                <a:lnTo>
                  <a:pt x="0" y="2420620"/>
                </a:lnTo>
                <a:lnTo>
                  <a:pt x="9144000" y="242062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605269"/>
            <a:ext cx="9138920" cy="252729"/>
          </a:xfrm>
          <a:custGeom>
            <a:avLst/>
            <a:gdLst/>
            <a:ahLst/>
            <a:cxnLst/>
            <a:rect l="l" t="t" r="r" b="b"/>
            <a:pathLst>
              <a:path w="9138920" h="252729">
                <a:moveTo>
                  <a:pt x="9138920" y="252729"/>
                </a:moveTo>
                <a:lnTo>
                  <a:pt x="0" y="252729"/>
                </a:lnTo>
                <a:lnTo>
                  <a:pt x="0" y="0"/>
                </a:lnTo>
                <a:lnTo>
                  <a:pt x="9138920" y="0"/>
                </a:lnTo>
                <a:lnTo>
                  <a:pt x="9138920" y="252729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420620"/>
            <a:ext cx="9144000" cy="215900"/>
          </a:xfrm>
          <a:custGeom>
            <a:avLst/>
            <a:gdLst/>
            <a:ahLst/>
            <a:cxnLst/>
            <a:rect l="l" t="t" r="r" b="b"/>
            <a:pathLst>
              <a:path w="9144000" h="215900">
                <a:moveTo>
                  <a:pt x="9144000" y="0"/>
                </a:moveTo>
                <a:lnTo>
                  <a:pt x="0" y="0"/>
                </a:lnTo>
                <a:lnTo>
                  <a:pt x="0" y="215900"/>
                </a:lnTo>
                <a:lnTo>
                  <a:pt x="9144000" y="215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8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</a:pPr>
            <a:r>
              <a:rPr dirty="0" spc="-5">
                <a:latin typeface="Liberation Serif"/>
                <a:cs typeface="Liberation Serif"/>
              </a:rPr>
              <a:t>Data Interfaces in</a:t>
            </a:r>
            <a:r>
              <a:rPr dirty="0" spc="-25">
                <a:latin typeface="Liberation Serif"/>
                <a:cs typeface="Liberation Serif"/>
              </a:rPr>
              <a:t> </a:t>
            </a:r>
            <a:r>
              <a:rPr dirty="0">
                <a:latin typeface="Liberation Serif"/>
                <a:cs typeface="Liberation Serif"/>
              </a:rPr>
              <a:t>R</a:t>
            </a:r>
          </a:p>
        </p:txBody>
      </p:sp>
      <p:sp>
        <p:nvSpPr>
          <p:cNvPr id="6" name="object 6"/>
          <p:cNvSpPr/>
          <p:nvPr/>
        </p:nvSpPr>
        <p:spPr>
          <a:xfrm>
            <a:off x="431800" y="6191250"/>
            <a:ext cx="1799589" cy="50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7369" y="5040629"/>
            <a:ext cx="25190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latin typeface="DejaVu Sans"/>
                <a:cs typeface="DejaVu Sans"/>
              </a:rPr>
              <a:t>Tushar </a:t>
            </a:r>
            <a:r>
              <a:rPr dirty="0" sz="2400" spc="-5">
                <a:latin typeface="DejaVu Sans"/>
                <a:cs typeface="DejaVu Sans"/>
              </a:rPr>
              <a:t>B.</a:t>
            </a:r>
            <a:r>
              <a:rPr dirty="0" sz="2400" spc="35">
                <a:latin typeface="DejaVu Sans"/>
                <a:cs typeface="DejaVu Sans"/>
              </a:rPr>
              <a:t> </a:t>
            </a:r>
            <a:r>
              <a:rPr dirty="0" sz="2400" spc="-30">
                <a:latin typeface="DejaVu Sans"/>
                <a:cs typeface="DejaVu Sans"/>
              </a:rPr>
              <a:t>Kute,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DejaVu Sans"/>
                <a:cs typeface="DejaVu Sans"/>
                <a:hlinkClick r:id="rId3"/>
              </a:rPr>
              <a:t>http://tusharkute.com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210"/>
              <a:t>XLSX </a:t>
            </a:r>
            <a:r>
              <a:rPr dirty="0" spc="-15"/>
              <a:t>package</a:t>
            </a:r>
            <a:r>
              <a:rPr dirty="0" spc="-150"/>
              <a:t> </a:t>
            </a:r>
            <a:r>
              <a:rPr dirty="0" spc="105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7681595" cy="40525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236220" indent="-342900">
              <a:lnSpc>
                <a:spcPts val="3350"/>
              </a:lnSpc>
              <a:spcBef>
                <a:spcPts val="2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70">
                <a:latin typeface="Arial"/>
                <a:cs typeface="Arial"/>
              </a:rPr>
              <a:t>You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use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14">
                <a:latin typeface="Arial"/>
                <a:cs typeface="Arial"/>
              </a:rPr>
              <a:t>following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20">
                <a:latin typeface="Arial"/>
                <a:cs typeface="Arial"/>
              </a:rPr>
              <a:t>command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in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265">
                <a:latin typeface="Arial"/>
                <a:cs typeface="Arial"/>
              </a:rPr>
              <a:t>R  </a:t>
            </a:r>
            <a:r>
              <a:rPr dirty="0" sz="2800" spc="5">
                <a:latin typeface="Arial"/>
                <a:cs typeface="Arial"/>
              </a:rPr>
              <a:t>console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95">
                <a:latin typeface="Arial"/>
                <a:cs typeface="Arial"/>
              </a:rPr>
              <a:t>to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70">
                <a:latin typeface="Arial"/>
                <a:cs typeface="Arial"/>
              </a:rPr>
              <a:t>install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130">
                <a:latin typeface="Arial"/>
                <a:cs typeface="Arial"/>
              </a:rPr>
              <a:t>the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"xlsx"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package.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160">
                <a:latin typeface="Arial"/>
                <a:cs typeface="Arial"/>
              </a:rPr>
              <a:t>It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may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65">
                <a:latin typeface="Arial"/>
                <a:cs typeface="Arial"/>
              </a:rPr>
              <a:t>ask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95">
                <a:latin typeface="Arial"/>
                <a:cs typeface="Arial"/>
              </a:rPr>
              <a:t>to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70">
                <a:latin typeface="Arial"/>
                <a:cs typeface="Arial"/>
              </a:rPr>
              <a:t>install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some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additional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packages  </a:t>
            </a:r>
            <a:r>
              <a:rPr dirty="0" sz="2800" spc="60">
                <a:latin typeface="Arial"/>
                <a:cs typeface="Arial"/>
              </a:rPr>
              <a:t>on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which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this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package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is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dependent.</a:t>
            </a:r>
            <a:endParaRPr sz="2800">
              <a:latin typeface="Arial"/>
              <a:cs typeface="Arial"/>
            </a:endParaRPr>
          </a:p>
          <a:p>
            <a:pPr marL="355600" marR="772795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50">
                <a:latin typeface="Arial"/>
                <a:cs typeface="Arial"/>
              </a:rPr>
              <a:t>Follow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same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20">
                <a:latin typeface="Arial"/>
                <a:cs typeface="Arial"/>
              </a:rPr>
              <a:t>command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0">
                <a:latin typeface="Arial"/>
                <a:cs typeface="Arial"/>
              </a:rPr>
              <a:t>with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required  </a:t>
            </a:r>
            <a:r>
              <a:rPr dirty="0" sz="2800" spc="-15">
                <a:latin typeface="Arial"/>
                <a:cs typeface="Arial"/>
              </a:rPr>
              <a:t>package </a:t>
            </a:r>
            <a:r>
              <a:rPr dirty="0" sz="2800" spc="5">
                <a:latin typeface="Arial"/>
                <a:cs typeface="Arial"/>
              </a:rPr>
              <a:t>name </a:t>
            </a:r>
            <a:r>
              <a:rPr dirty="0" sz="2800" spc="195">
                <a:latin typeface="Arial"/>
                <a:cs typeface="Arial"/>
              </a:rPr>
              <a:t>to </a:t>
            </a:r>
            <a:r>
              <a:rPr dirty="0" sz="2800" spc="70">
                <a:latin typeface="Arial"/>
                <a:cs typeface="Arial"/>
              </a:rPr>
              <a:t>install </a:t>
            </a:r>
            <a:r>
              <a:rPr dirty="0" sz="2800" spc="130">
                <a:latin typeface="Arial"/>
                <a:cs typeface="Arial"/>
              </a:rPr>
              <a:t>the </a:t>
            </a:r>
            <a:r>
              <a:rPr dirty="0" sz="2800" spc="75">
                <a:latin typeface="Arial"/>
                <a:cs typeface="Arial"/>
              </a:rPr>
              <a:t>additional  </a:t>
            </a:r>
            <a:r>
              <a:rPr dirty="0" sz="2800" spc="-40">
                <a:latin typeface="Arial"/>
                <a:cs typeface="Arial"/>
              </a:rPr>
              <a:t>packages.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800" spc="-5" b="1">
                <a:latin typeface="Courier New"/>
                <a:cs typeface="Courier New"/>
              </a:rPr>
              <a:t>install.packages("xlsx")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90"/>
              <a:t>Verify</a:t>
            </a:r>
            <a:r>
              <a:rPr dirty="0" spc="-175"/>
              <a:t> </a:t>
            </a:r>
            <a:r>
              <a:rPr dirty="0" spc="105"/>
              <a:t>installation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0369" y="1583689"/>
            <a:ext cx="7851140" cy="3455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20"/>
              <a:t>Create </a:t>
            </a:r>
            <a:r>
              <a:rPr dirty="0" spc="-30"/>
              <a:t>an </a:t>
            </a:r>
            <a:r>
              <a:rPr dirty="0" spc="15"/>
              <a:t>xlsx</a:t>
            </a:r>
            <a:r>
              <a:rPr dirty="0" spc="-535"/>
              <a:t> </a:t>
            </a:r>
            <a:r>
              <a:rPr dirty="0" spc="175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9500" y="1799589"/>
            <a:ext cx="6334759" cy="3671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15"/>
              <a:t>Reading </a:t>
            </a:r>
            <a:r>
              <a:rPr dirty="0" spc="15"/>
              <a:t>xlsx</a:t>
            </a:r>
            <a:r>
              <a:rPr dirty="0" spc="-350"/>
              <a:t> </a:t>
            </a:r>
            <a:r>
              <a:rPr dirty="0" spc="175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8010525" cy="30518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The </a:t>
            </a:r>
            <a:r>
              <a:rPr dirty="0" sz="2800" spc="55">
                <a:latin typeface="Arial"/>
                <a:cs typeface="Arial"/>
              </a:rPr>
              <a:t>input.xlsx </a:t>
            </a:r>
            <a:r>
              <a:rPr dirty="0" sz="2800" spc="-35">
                <a:latin typeface="Arial"/>
                <a:cs typeface="Arial"/>
              </a:rPr>
              <a:t>is </a:t>
            </a:r>
            <a:r>
              <a:rPr dirty="0" sz="2800" spc="35">
                <a:latin typeface="Arial"/>
                <a:cs typeface="Arial"/>
              </a:rPr>
              <a:t>read </a:t>
            </a:r>
            <a:r>
              <a:rPr dirty="0" sz="2800" spc="20">
                <a:latin typeface="Arial"/>
                <a:cs typeface="Arial"/>
              </a:rPr>
              <a:t>by </a:t>
            </a:r>
            <a:r>
              <a:rPr dirty="0" sz="2800" spc="15">
                <a:latin typeface="Arial"/>
                <a:cs typeface="Arial"/>
              </a:rPr>
              <a:t>using </a:t>
            </a:r>
            <a:r>
              <a:rPr dirty="0" sz="2800" spc="125">
                <a:latin typeface="Arial"/>
                <a:cs typeface="Arial"/>
              </a:rPr>
              <a:t>the </a:t>
            </a:r>
            <a:r>
              <a:rPr dirty="0" sz="2800" spc="20">
                <a:latin typeface="Arial"/>
                <a:cs typeface="Arial"/>
              </a:rPr>
              <a:t>read.xlsx()  </a:t>
            </a:r>
            <a:r>
              <a:rPr dirty="0" sz="2800" spc="105">
                <a:latin typeface="Arial"/>
                <a:cs typeface="Arial"/>
              </a:rPr>
              <a:t>function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30">
                <a:latin typeface="Arial"/>
                <a:cs typeface="Arial"/>
              </a:rPr>
              <a:t>as </a:t>
            </a:r>
            <a:r>
              <a:rPr dirty="0" sz="2800" spc="20">
                <a:latin typeface="Arial"/>
                <a:cs typeface="Arial"/>
              </a:rPr>
              <a:t>shown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below.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85">
                <a:latin typeface="Arial"/>
                <a:cs typeface="Arial"/>
              </a:rPr>
              <a:t>result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is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stored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25">
                <a:latin typeface="Arial"/>
                <a:cs typeface="Arial"/>
              </a:rPr>
              <a:t>as  </a:t>
            </a:r>
            <a:r>
              <a:rPr dirty="0" sz="2800" spc="-100">
                <a:latin typeface="Arial"/>
                <a:cs typeface="Arial"/>
              </a:rPr>
              <a:t>a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data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85">
                <a:latin typeface="Arial"/>
                <a:cs typeface="Arial"/>
              </a:rPr>
              <a:t>frame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in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265">
                <a:latin typeface="Arial"/>
                <a:cs typeface="Arial"/>
              </a:rPr>
              <a:t>R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environment.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Arial"/>
              <a:cs typeface="Arial"/>
            </a:endParaRPr>
          </a:p>
          <a:p>
            <a:pPr marL="355600" marR="27305">
              <a:lnSpc>
                <a:spcPct val="133500"/>
              </a:lnSpc>
            </a:pPr>
            <a:r>
              <a:rPr dirty="0" sz="2000" b="1">
                <a:latin typeface="Courier New"/>
                <a:cs typeface="Courier New"/>
              </a:rPr>
              <a:t># </a:t>
            </a:r>
            <a:r>
              <a:rPr dirty="0" sz="2000" spc="-5" b="1">
                <a:latin typeface="Courier New"/>
                <a:cs typeface="Courier New"/>
              </a:rPr>
              <a:t>Read the first worksheet in the file input.xlsx.  data &lt;- read.xlsx("input.xlsx", sheetIndex </a:t>
            </a:r>
            <a:r>
              <a:rPr dirty="0" sz="2000" b="1">
                <a:latin typeface="Courier New"/>
                <a:cs typeface="Courier New"/>
              </a:rPr>
              <a:t>= </a:t>
            </a:r>
            <a:r>
              <a:rPr dirty="0" sz="2000" spc="-5" b="1">
                <a:latin typeface="Courier New"/>
                <a:cs typeface="Courier New"/>
              </a:rPr>
              <a:t>1)  print(data)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15"/>
              <a:t>Reading </a:t>
            </a:r>
            <a:r>
              <a:rPr dirty="0" spc="15"/>
              <a:t>xlsx</a:t>
            </a:r>
            <a:r>
              <a:rPr dirty="0" spc="-350"/>
              <a:t> </a:t>
            </a:r>
            <a:r>
              <a:rPr dirty="0" spc="175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8380" y="1583689"/>
            <a:ext cx="6235700" cy="417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40"/>
              <a:t>The </a:t>
            </a:r>
            <a:r>
              <a:rPr dirty="0" spc="-50"/>
              <a:t>XML</a:t>
            </a:r>
            <a:r>
              <a:rPr dirty="0" spc="-310"/>
              <a:t> </a:t>
            </a:r>
            <a:r>
              <a:rPr dirty="0" spc="175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8100059" cy="4449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6545" marR="7620" indent="-284480">
              <a:lnSpc>
                <a:spcPct val="100699"/>
              </a:lnSpc>
              <a:spcBef>
                <a:spcPts val="100"/>
              </a:spcBef>
              <a:buClr>
                <a:srgbClr val="6697CC"/>
              </a:buClr>
              <a:buFont typeface="Liberation Sans"/>
              <a:buChar char="•"/>
              <a:tabLst>
                <a:tab pos="296545" algn="l"/>
                <a:tab pos="297180" algn="l"/>
              </a:tabLst>
            </a:pPr>
            <a:r>
              <a:rPr dirty="0" sz="2300" spc="-20">
                <a:latin typeface="Arial"/>
                <a:cs typeface="Arial"/>
              </a:rPr>
              <a:t>XML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-20">
                <a:latin typeface="Arial"/>
                <a:cs typeface="Arial"/>
              </a:rPr>
              <a:t>is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-70">
                <a:latin typeface="Arial"/>
                <a:cs typeface="Arial"/>
              </a:rPr>
              <a:t>a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114">
                <a:latin typeface="Arial"/>
                <a:cs typeface="Arial"/>
              </a:rPr>
              <a:t>file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125">
                <a:latin typeface="Arial"/>
                <a:cs typeface="Arial"/>
              </a:rPr>
              <a:t>format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40">
                <a:latin typeface="Arial"/>
                <a:cs typeface="Arial"/>
              </a:rPr>
              <a:t>which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-25">
                <a:latin typeface="Arial"/>
                <a:cs typeface="Arial"/>
              </a:rPr>
              <a:t>shares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125">
                <a:latin typeface="Arial"/>
                <a:cs typeface="Arial"/>
              </a:rPr>
              <a:t>both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114">
                <a:latin typeface="Arial"/>
                <a:cs typeface="Arial"/>
              </a:rPr>
              <a:t>the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114">
                <a:latin typeface="Arial"/>
                <a:cs typeface="Arial"/>
              </a:rPr>
              <a:t>file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125">
                <a:latin typeface="Arial"/>
                <a:cs typeface="Arial"/>
              </a:rPr>
              <a:t>format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25">
                <a:latin typeface="Arial"/>
                <a:cs typeface="Arial"/>
              </a:rPr>
              <a:t>and  </a:t>
            </a:r>
            <a:r>
              <a:rPr dirty="0" sz="2300" spc="114">
                <a:latin typeface="Arial"/>
                <a:cs typeface="Arial"/>
              </a:rPr>
              <a:t>the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60">
                <a:latin typeface="Arial"/>
                <a:cs typeface="Arial"/>
              </a:rPr>
              <a:t>data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70">
                <a:latin typeface="Arial"/>
                <a:cs typeface="Arial"/>
              </a:rPr>
              <a:t>on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114">
                <a:latin typeface="Arial"/>
                <a:cs typeface="Arial"/>
              </a:rPr>
              <a:t>the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65">
                <a:latin typeface="Arial"/>
                <a:cs typeface="Arial"/>
              </a:rPr>
              <a:t>World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40">
                <a:latin typeface="Arial"/>
                <a:cs typeface="Arial"/>
              </a:rPr>
              <a:t>Wide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-10">
                <a:latin typeface="Arial"/>
                <a:cs typeface="Arial"/>
              </a:rPr>
              <a:t>Web,</a:t>
            </a:r>
            <a:r>
              <a:rPr dirty="0" sz="2300" spc="-114">
                <a:latin typeface="Arial"/>
                <a:cs typeface="Arial"/>
              </a:rPr>
              <a:t> </a:t>
            </a:r>
            <a:r>
              <a:rPr dirty="0" sz="2300" spc="60">
                <a:latin typeface="Arial"/>
                <a:cs typeface="Arial"/>
              </a:rPr>
              <a:t>intranets,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20">
                <a:latin typeface="Arial"/>
                <a:cs typeface="Arial"/>
              </a:rPr>
              <a:t>and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35">
                <a:latin typeface="Arial"/>
                <a:cs typeface="Arial"/>
              </a:rPr>
              <a:t>elsewhere  </a:t>
            </a:r>
            <a:r>
              <a:rPr dirty="0" sz="2300" spc="20">
                <a:latin typeface="Arial"/>
                <a:cs typeface="Arial"/>
              </a:rPr>
              <a:t>using </a:t>
            </a:r>
            <a:r>
              <a:rPr dirty="0" sz="2300" spc="45">
                <a:latin typeface="Arial"/>
                <a:cs typeface="Arial"/>
              </a:rPr>
              <a:t>standard </a:t>
            </a:r>
            <a:r>
              <a:rPr dirty="0" sz="2300" spc="-105">
                <a:latin typeface="Arial"/>
                <a:cs typeface="Arial"/>
              </a:rPr>
              <a:t>ASCII</a:t>
            </a:r>
            <a:r>
              <a:rPr dirty="0" sz="2300" spc="-385">
                <a:latin typeface="Arial"/>
                <a:cs typeface="Arial"/>
              </a:rPr>
              <a:t> </a:t>
            </a:r>
            <a:r>
              <a:rPr dirty="0" sz="2300" spc="110">
                <a:latin typeface="Arial"/>
                <a:cs typeface="Arial"/>
              </a:rPr>
              <a:t>text.</a:t>
            </a:r>
            <a:endParaRPr sz="2300">
              <a:latin typeface="Arial"/>
              <a:cs typeface="Arial"/>
            </a:endParaRPr>
          </a:p>
          <a:p>
            <a:pPr marL="296545" marR="5080" indent="-284480">
              <a:lnSpc>
                <a:spcPct val="100699"/>
              </a:lnSpc>
              <a:spcBef>
                <a:spcPts val="670"/>
              </a:spcBef>
              <a:buClr>
                <a:srgbClr val="6697CC"/>
              </a:buClr>
              <a:buFont typeface="Liberation Sans"/>
              <a:buChar char="•"/>
              <a:tabLst>
                <a:tab pos="296545" algn="l"/>
                <a:tab pos="297180" algn="l"/>
              </a:tabLst>
            </a:pPr>
            <a:r>
              <a:rPr dirty="0" sz="2300" spc="135">
                <a:latin typeface="Arial"/>
                <a:cs typeface="Arial"/>
              </a:rPr>
              <a:t>It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20">
                <a:latin typeface="Arial"/>
                <a:cs typeface="Arial"/>
              </a:rPr>
              <a:t>stands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155">
                <a:latin typeface="Arial"/>
                <a:cs typeface="Arial"/>
              </a:rPr>
              <a:t>for</a:t>
            </a:r>
            <a:r>
              <a:rPr dirty="0" sz="2300" spc="-114">
                <a:latin typeface="Arial"/>
                <a:cs typeface="Arial"/>
              </a:rPr>
              <a:t> </a:t>
            </a:r>
            <a:r>
              <a:rPr dirty="0" sz="2300" spc="35">
                <a:latin typeface="Arial"/>
                <a:cs typeface="Arial"/>
              </a:rPr>
              <a:t>Extensible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55">
                <a:latin typeface="Arial"/>
                <a:cs typeface="Arial"/>
              </a:rPr>
              <a:t>Markup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Language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-30">
                <a:latin typeface="Arial"/>
                <a:cs typeface="Arial"/>
              </a:rPr>
              <a:t>(XML).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15">
                <a:latin typeface="Arial"/>
                <a:cs typeface="Arial"/>
              </a:rPr>
              <a:t>Similar</a:t>
            </a:r>
            <a:r>
              <a:rPr dirty="0" sz="2300" spc="-120">
                <a:latin typeface="Arial"/>
                <a:cs typeface="Arial"/>
              </a:rPr>
              <a:t> </a:t>
            </a:r>
            <a:r>
              <a:rPr dirty="0" sz="2300" spc="170">
                <a:latin typeface="Arial"/>
                <a:cs typeface="Arial"/>
              </a:rPr>
              <a:t>to  </a:t>
            </a:r>
            <a:r>
              <a:rPr dirty="0" sz="2300" spc="-30">
                <a:latin typeface="Arial"/>
                <a:cs typeface="Arial"/>
              </a:rPr>
              <a:t>HTML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180">
                <a:latin typeface="Arial"/>
                <a:cs typeface="Arial"/>
              </a:rPr>
              <a:t>it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30">
                <a:latin typeface="Arial"/>
                <a:cs typeface="Arial"/>
              </a:rPr>
              <a:t>contains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50">
                <a:latin typeface="Arial"/>
                <a:cs typeface="Arial"/>
              </a:rPr>
              <a:t>markup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15">
                <a:latin typeface="Arial"/>
                <a:cs typeface="Arial"/>
              </a:rPr>
              <a:t>tags.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95">
                <a:latin typeface="Arial"/>
                <a:cs typeface="Arial"/>
              </a:rPr>
              <a:t>But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50">
                <a:latin typeface="Arial"/>
                <a:cs typeface="Arial"/>
              </a:rPr>
              <a:t>unlike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-30">
                <a:latin typeface="Arial"/>
                <a:cs typeface="Arial"/>
              </a:rPr>
              <a:t>HTML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65">
                <a:latin typeface="Arial"/>
                <a:cs typeface="Arial"/>
              </a:rPr>
              <a:t>where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114">
                <a:latin typeface="Arial"/>
                <a:cs typeface="Arial"/>
              </a:rPr>
              <a:t>the  </a:t>
            </a:r>
            <a:r>
              <a:rPr dirty="0" sz="2300" spc="55">
                <a:latin typeface="Arial"/>
                <a:cs typeface="Arial"/>
              </a:rPr>
              <a:t>markup </a:t>
            </a:r>
            <a:r>
              <a:rPr dirty="0" sz="2300" spc="95">
                <a:latin typeface="Arial"/>
                <a:cs typeface="Arial"/>
              </a:rPr>
              <a:t>tag </a:t>
            </a:r>
            <a:r>
              <a:rPr dirty="0" sz="2300" spc="5">
                <a:latin typeface="Arial"/>
                <a:cs typeface="Arial"/>
              </a:rPr>
              <a:t>describes </a:t>
            </a:r>
            <a:r>
              <a:rPr dirty="0" sz="2300" spc="80">
                <a:latin typeface="Arial"/>
                <a:cs typeface="Arial"/>
              </a:rPr>
              <a:t>structure </a:t>
            </a:r>
            <a:r>
              <a:rPr dirty="0" sz="2300" spc="170">
                <a:latin typeface="Arial"/>
                <a:cs typeface="Arial"/>
              </a:rPr>
              <a:t>of </a:t>
            </a:r>
            <a:r>
              <a:rPr dirty="0" sz="2300" spc="110">
                <a:latin typeface="Arial"/>
                <a:cs typeface="Arial"/>
              </a:rPr>
              <a:t>the </a:t>
            </a:r>
            <a:r>
              <a:rPr dirty="0" sz="2300" spc="5">
                <a:latin typeface="Arial"/>
                <a:cs typeface="Arial"/>
              </a:rPr>
              <a:t>page, </a:t>
            </a:r>
            <a:r>
              <a:rPr dirty="0" sz="2300" spc="55">
                <a:latin typeface="Arial"/>
                <a:cs typeface="Arial"/>
              </a:rPr>
              <a:t>in </a:t>
            </a:r>
            <a:r>
              <a:rPr dirty="0" sz="2300" spc="75">
                <a:latin typeface="Arial"/>
                <a:cs typeface="Arial"/>
              </a:rPr>
              <a:t>xml </a:t>
            </a:r>
            <a:r>
              <a:rPr dirty="0" sz="2300" spc="114">
                <a:latin typeface="Arial"/>
                <a:cs typeface="Arial"/>
              </a:rPr>
              <a:t>the  </a:t>
            </a:r>
            <a:r>
              <a:rPr dirty="0" sz="2300" spc="55">
                <a:latin typeface="Arial"/>
                <a:cs typeface="Arial"/>
              </a:rPr>
              <a:t>markup </a:t>
            </a:r>
            <a:r>
              <a:rPr dirty="0" sz="2300" spc="40">
                <a:latin typeface="Arial"/>
                <a:cs typeface="Arial"/>
              </a:rPr>
              <a:t>tags </a:t>
            </a:r>
            <a:r>
              <a:rPr dirty="0" sz="2300" spc="25">
                <a:latin typeface="Arial"/>
                <a:cs typeface="Arial"/>
              </a:rPr>
              <a:t>describe </a:t>
            </a:r>
            <a:r>
              <a:rPr dirty="0" sz="2300" spc="114">
                <a:latin typeface="Arial"/>
                <a:cs typeface="Arial"/>
              </a:rPr>
              <a:t>the </a:t>
            </a:r>
            <a:r>
              <a:rPr dirty="0" sz="2300" spc="35">
                <a:latin typeface="Arial"/>
                <a:cs typeface="Arial"/>
              </a:rPr>
              <a:t>meaning </a:t>
            </a:r>
            <a:r>
              <a:rPr dirty="0" sz="2300" spc="170">
                <a:latin typeface="Arial"/>
                <a:cs typeface="Arial"/>
              </a:rPr>
              <a:t>of </a:t>
            </a:r>
            <a:r>
              <a:rPr dirty="0" sz="2300" spc="114">
                <a:latin typeface="Arial"/>
                <a:cs typeface="Arial"/>
              </a:rPr>
              <a:t>the </a:t>
            </a:r>
            <a:r>
              <a:rPr dirty="0" sz="2300" spc="60">
                <a:latin typeface="Arial"/>
                <a:cs typeface="Arial"/>
              </a:rPr>
              <a:t>data </a:t>
            </a:r>
            <a:r>
              <a:rPr dirty="0" sz="2300" spc="50">
                <a:latin typeface="Arial"/>
                <a:cs typeface="Arial"/>
              </a:rPr>
              <a:t>contained  </a:t>
            </a:r>
            <a:r>
              <a:rPr dirty="0" sz="2300" spc="114">
                <a:latin typeface="Arial"/>
                <a:cs typeface="Arial"/>
              </a:rPr>
              <a:t>into the</a:t>
            </a:r>
            <a:r>
              <a:rPr dirty="0" sz="2300" spc="-330">
                <a:latin typeface="Arial"/>
                <a:cs typeface="Arial"/>
              </a:rPr>
              <a:t> </a:t>
            </a:r>
            <a:r>
              <a:rPr dirty="0" sz="2300" spc="80">
                <a:latin typeface="Arial"/>
                <a:cs typeface="Arial"/>
              </a:rPr>
              <a:t>file.</a:t>
            </a:r>
            <a:endParaRPr sz="2300">
              <a:latin typeface="Arial"/>
              <a:cs typeface="Arial"/>
            </a:endParaRPr>
          </a:p>
          <a:p>
            <a:pPr marL="296545" marR="218440" indent="-284480">
              <a:lnSpc>
                <a:spcPct val="101099"/>
              </a:lnSpc>
              <a:spcBef>
                <a:spcPts val="650"/>
              </a:spcBef>
              <a:buClr>
                <a:srgbClr val="6697CC"/>
              </a:buClr>
              <a:buFont typeface="Liberation Sans"/>
              <a:buChar char="•"/>
              <a:tabLst>
                <a:tab pos="296545" algn="l"/>
                <a:tab pos="297180" algn="l"/>
              </a:tabLst>
            </a:pPr>
            <a:r>
              <a:rPr dirty="0" sz="2300" spc="-45">
                <a:latin typeface="Arial"/>
                <a:cs typeface="Arial"/>
              </a:rPr>
              <a:t>You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-30">
                <a:latin typeface="Arial"/>
                <a:cs typeface="Arial"/>
              </a:rPr>
              <a:t>can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35">
                <a:latin typeface="Arial"/>
                <a:cs typeface="Arial"/>
              </a:rPr>
              <a:t>read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-70">
                <a:latin typeface="Arial"/>
                <a:cs typeface="Arial"/>
              </a:rPr>
              <a:t>a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75">
                <a:latin typeface="Arial"/>
                <a:cs typeface="Arial"/>
              </a:rPr>
              <a:t>xml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114">
                <a:latin typeface="Arial"/>
                <a:cs typeface="Arial"/>
              </a:rPr>
              <a:t>file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60">
                <a:latin typeface="Arial"/>
                <a:cs typeface="Arial"/>
              </a:rPr>
              <a:t>in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-204">
                <a:latin typeface="Arial"/>
                <a:cs typeface="Arial"/>
              </a:rPr>
              <a:t>R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20">
                <a:latin typeface="Arial"/>
                <a:cs typeface="Arial"/>
              </a:rPr>
              <a:t>using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114">
                <a:latin typeface="Arial"/>
                <a:cs typeface="Arial"/>
              </a:rPr>
              <a:t>the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-10">
                <a:latin typeface="Arial"/>
                <a:cs typeface="Arial"/>
              </a:rPr>
              <a:t>"XML"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-10">
                <a:latin typeface="Arial"/>
                <a:cs typeface="Arial"/>
              </a:rPr>
              <a:t>package.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-25">
                <a:latin typeface="Arial"/>
                <a:cs typeface="Arial"/>
              </a:rPr>
              <a:t>This  </a:t>
            </a:r>
            <a:r>
              <a:rPr dirty="0" sz="2300">
                <a:latin typeface="Arial"/>
                <a:cs typeface="Arial"/>
              </a:rPr>
              <a:t>package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-30">
                <a:latin typeface="Arial"/>
                <a:cs typeface="Arial"/>
              </a:rPr>
              <a:t>can</a:t>
            </a:r>
            <a:r>
              <a:rPr dirty="0" sz="2300" spc="-105">
                <a:latin typeface="Arial"/>
                <a:cs typeface="Arial"/>
              </a:rPr>
              <a:t> </a:t>
            </a:r>
            <a:r>
              <a:rPr dirty="0" sz="2300" spc="50">
                <a:latin typeface="Arial"/>
                <a:cs typeface="Arial"/>
              </a:rPr>
              <a:t>be</a:t>
            </a:r>
            <a:r>
              <a:rPr dirty="0" sz="2300" spc="-110">
                <a:latin typeface="Arial"/>
                <a:cs typeface="Arial"/>
              </a:rPr>
              <a:t> </a:t>
            </a:r>
            <a:r>
              <a:rPr dirty="0" sz="2300" spc="60">
                <a:latin typeface="Arial"/>
                <a:cs typeface="Arial"/>
              </a:rPr>
              <a:t>installed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20">
                <a:latin typeface="Arial"/>
                <a:cs typeface="Arial"/>
              </a:rPr>
              <a:t>using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100">
                <a:latin typeface="Arial"/>
                <a:cs typeface="Arial"/>
              </a:rPr>
              <a:t>following</a:t>
            </a:r>
            <a:r>
              <a:rPr dirty="0" sz="2300" spc="-95">
                <a:latin typeface="Arial"/>
                <a:cs typeface="Arial"/>
              </a:rPr>
              <a:t> </a:t>
            </a:r>
            <a:r>
              <a:rPr dirty="0" sz="2300" spc="15">
                <a:latin typeface="Arial"/>
                <a:cs typeface="Arial"/>
              </a:rPr>
              <a:t>command.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</a:pPr>
            <a:r>
              <a:rPr dirty="0" sz="2300" spc="5" b="1">
                <a:latin typeface="Courier New"/>
                <a:cs typeface="Courier New"/>
              </a:rPr>
              <a:t>install.packages("XML")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130"/>
              <a:t>Input</a:t>
            </a:r>
            <a:r>
              <a:rPr dirty="0" spc="-175"/>
              <a:t> </a:t>
            </a:r>
            <a:r>
              <a:rPr dirty="0" spc="8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49"/>
            <a:ext cx="7972425" cy="4530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050" marR="5080" indent="-260350">
              <a:lnSpc>
                <a:spcPct val="101000"/>
              </a:lnSpc>
              <a:spcBef>
                <a:spcPts val="105"/>
              </a:spcBef>
              <a:buClr>
                <a:srgbClr val="6697CC"/>
              </a:buClr>
              <a:buFont typeface="Liberation Sans"/>
              <a:buChar char="•"/>
              <a:tabLst>
                <a:tab pos="272415" algn="l"/>
                <a:tab pos="273050" algn="l"/>
              </a:tabLst>
            </a:pPr>
            <a:r>
              <a:rPr dirty="0" sz="2100" spc="20">
                <a:latin typeface="Arial"/>
                <a:cs typeface="Arial"/>
              </a:rPr>
              <a:t>Create </a:t>
            </a:r>
            <a:r>
              <a:rPr dirty="0" sz="2100" spc="-60">
                <a:latin typeface="Arial"/>
                <a:cs typeface="Arial"/>
              </a:rPr>
              <a:t>a </a:t>
            </a:r>
            <a:r>
              <a:rPr dirty="0" sz="2100" spc="45">
                <a:latin typeface="Arial"/>
                <a:cs typeface="Arial"/>
              </a:rPr>
              <a:t>XMl </a:t>
            </a:r>
            <a:r>
              <a:rPr dirty="0" sz="2100" spc="110">
                <a:latin typeface="Arial"/>
                <a:cs typeface="Arial"/>
              </a:rPr>
              <a:t>file </a:t>
            </a:r>
            <a:r>
              <a:rPr dirty="0" sz="2100" spc="30">
                <a:latin typeface="Arial"/>
                <a:cs typeface="Arial"/>
              </a:rPr>
              <a:t>by copying </a:t>
            </a:r>
            <a:r>
              <a:rPr dirty="0" sz="2100" spc="105">
                <a:latin typeface="Arial"/>
                <a:cs typeface="Arial"/>
              </a:rPr>
              <a:t>the </a:t>
            </a:r>
            <a:r>
              <a:rPr dirty="0" sz="2100" spc="75">
                <a:latin typeface="Arial"/>
                <a:cs typeface="Arial"/>
              </a:rPr>
              <a:t>below </a:t>
            </a:r>
            <a:r>
              <a:rPr dirty="0" sz="2100" spc="55">
                <a:latin typeface="Arial"/>
                <a:cs typeface="Arial"/>
              </a:rPr>
              <a:t>data </a:t>
            </a:r>
            <a:r>
              <a:rPr dirty="0" sz="2100" spc="110">
                <a:latin typeface="Arial"/>
                <a:cs typeface="Arial"/>
              </a:rPr>
              <a:t>into </a:t>
            </a:r>
            <a:r>
              <a:rPr dirty="0" sz="2100" spc="-60">
                <a:latin typeface="Arial"/>
                <a:cs typeface="Arial"/>
              </a:rPr>
              <a:t>a </a:t>
            </a:r>
            <a:r>
              <a:rPr dirty="0" sz="2100" spc="140">
                <a:latin typeface="Arial"/>
                <a:cs typeface="Arial"/>
              </a:rPr>
              <a:t>text </a:t>
            </a:r>
            <a:r>
              <a:rPr dirty="0" sz="2100" spc="60">
                <a:latin typeface="Arial"/>
                <a:cs typeface="Arial"/>
              </a:rPr>
              <a:t>editor.  </a:t>
            </a:r>
            <a:r>
              <a:rPr dirty="0" sz="2100" spc="-95">
                <a:latin typeface="Arial"/>
                <a:cs typeface="Arial"/>
              </a:rPr>
              <a:t>Save </a:t>
            </a:r>
            <a:r>
              <a:rPr dirty="0" sz="2100" spc="105">
                <a:latin typeface="Arial"/>
                <a:cs typeface="Arial"/>
              </a:rPr>
              <a:t>the</a:t>
            </a:r>
            <a:r>
              <a:rPr dirty="0" sz="2100" spc="-90">
                <a:latin typeface="Arial"/>
                <a:cs typeface="Arial"/>
              </a:rPr>
              <a:t> </a:t>
            </a:r>
            <a:r>
              <a:rPr dirty="0" sz="2100" spc="110">
                <a:latin typeface="Arial"/>
                <a:cs typeface="Arial"/>
              </a:rPr>
              <a:t>file</a:t>
            </a:r>
            <a:r>
              <a:rPr dirty="0" sz="2100" spc="-100">
                <a:latin typeface="Arial"/>
                <a:cs typeface="Arial"/>
              </a:rPr>
              <a:t> </a:t>
            </a:r>
            <a:r>
              <a:rPr dirty="0" sz="2100" spc="125">
                <a:latin typeface="Arial"/>
                <a:cs typeface="Arial"/>
              </a:rPr>
              <a:t>with</a:t>
            </a:r>
            <a:r>
              <a:rPr dirty="0" sz="2100" spc="-9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a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 spc="40">
                <a:latin typeface="Arial"/>
                <a:cs typeface="Arial"/>
              </a:rPr>
              <a:t>.xml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50">
                <a:latin typeface="Arial"/>
                <a:cs typeface="Arial"/>
              </a:rPr>
              <a:t>extension</a:t>
            </a:r>
            <a:r>
              <a:rPr dirty="0" sz="2100" spc="-90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and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25">
                <a:latin typeface="Arial"/>
                <a:cs typeface="Arial"/>
              </a:rPr>
              <a:t>choosing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 spc="110">
                <a:latin typeface="Arial"/>
                <a:cs typeface="Arial"/>
              </a:rPr>
              <a:t>the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105">
                <a:latin typeface="Arial"/>
                <a:cs typeface="Arial"/>
              </a:rPr>
              <a:t>file</a:t>
            </a:r>
            <a:r>
              <a:rPr dirty="0" sz="2100" spc="-90">
                <a:latin typeface="Arial"/>
                <a:cs typeface="Arial"/>
              </a:rPr>
              <a:t> </a:t>
            </a:r>
            <a:r>
              <a:rPr dirty="0" sz="2100" spc="90">
                <a:latin typeface="Arial"/>
                <a:cs typeface="Arial"/>
              </a:rPr>
              <a:t>type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as  </a:t>
            </a:r>
            <a:r>
              <a:rPr dirty="0" sz="2100" spc="50">
                <a:latin typeface="Arial"/>
                <a:cs typeface="Arial"/>
              </a:rPr>
              <a:t>all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 spc="50">
                <a:latin typeface="Arial"/>
                <a:cs typeface="Arial"/>
              </a:rPr>
              <a:t>files(*.*).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273050">
              <a:lnSpc>
                <a:spcPct val="100000"/>
              </a:lnSpc>
            </a:pPr>
            <a:r>
              <a:rPr dirty="0" sz="2100" spc="5" b="1">
                <a:latin typeface="Courier New"/>
                <a:cs typeface="Courier New"/>
              </a:rPr>
              <a:t>&lt;RECORDS&gt;</a:t>
            </a:r>
            <a:endParaRPr sz="21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630"/>
              </a:spcBef>
            </a:pPr>
            <a:r>
              <a:rPr dirty="0" sz="2100" spc="10" b="1">
                <a:latin typeface="Courier New"/>
                <a:cs typeface="Courier New"/>
              </a:rPr>
              <a:t>&lt;EMPLOYEE&gt;</a:t>
            </a:r>
            <a:endParaRPr sz="2100">
              <a:latin typeface="Courier New"/>
              <a:cs typeface="Courier New"/>
            </a:endParaRPr>
          </a:p>
          <a:p>
            <a:pPr marL="1242060">
              <a:lnSpc>
                <a:spcPct val="100000"/>
              </a:lnSpc>
              <a:spcBef>
                <a:spcPts val="630"/>
              </a:spcBef>
            </a:pPr>
            <a:r>
              <a:rPr dirty="0" sz="2100" spc="10" b="1">
                <a:latin typeface="Courier New"/>
                <a:cs typeface="Courier New"/>
              </a:rPr>
              <a:t>&lt;ID&gt;1&lt;/ID&gt;</a:t>
            </a:r>
            <a:endParaRPr sz="2100">
              <a:latin typeface="Courier New"/>
              <a:cs typeface="Courier New"/>
            </a:endParaRPr>
          </a:p>
          <a:p>
            <a:pPr marL="1242060">
              <a:lnSpc>
                <a:spcPct val="100000"/>
              </a:lnSpc>
              <a:spcBef>
                <a:spcPts val="630"/>
              </a:spcBef>
            </a:pPr>
            <a:r>
              <a:rPr dirty="0" sz="2100" spc="5" b="1">
                <a:latin typeface="Courier New"/>
                <a:cs typeface="Courier New"/>
              </a:rPr>
              <a:t>&lt;NAME&gt;Param&lt;/NAME&gt;</a:t>
            </a:r>
            <a:endParaRPr sz="2100">
              <a:latin typeface="Courier New"/>
              <a:cs typeface="Courier New"/>
            </a:endParaRPr>
          </a:p>
          <a:p>
            <a:pPr marL="1242060">
              <a:lnSpc>
                <a:spcPct val="100000"/>
              </a:lnSpc>
              <a:spcBef>
                <a:spcPts val="640"/>
              </a:spcBef>
            </a:pPr>
            <a:r>
              <a:rPr dirty="0" sz="2100" spc="5" b="1">
                <a:latin typeface="Courier New"/>
                <a:cs typeface="Courier New"/>
              </a:rPr>
              <a:t>&lt;SALARY&gt;623.3&lt;/SALARY&gt;</a:t>
            </a:r>
            <a:endParaRPr sz="2100">
              <a:latin typeface="Courier New"/>
              <a:cs typeface="Courier New"/>
            </a:endParaRPr>
          </a:p>
          <a:p>
            <a:pPr marL="1242060">
              <a:lnSpc>
                <a:spcPct val="100000"/>
              </a:lnSpc>
              <a:spcBef>
                <a:spcPts val="630"/>
              </a:spcBef>
            </a:pPr>
            <a:r>
              <a:rPr dirty="0" sz="2100" spc="5" b="1">
                <a:latin typeface="Courier New"/>
                <a:cs typeface="Courier New"/>
              </a:rPr>
              <a:t>&lt;STARTDATE&gt;1/1/2012&lt;/STARTDATE&gt;</a:t>
            </a:r>
            <a:endParaRPr sz="2100">
              <a:latin typeface="Courier New"/>
              <a:cs typeface="Courier New"/>
            </a:endParaRPr>
          </a:p>
          <a:p>
            <a:pPr marL="1242060">
              <a:lnSpc>
                <a:spcPct val="100000"/>
              </a:lnSpc>
              <a:spcBef>
                <a:spcPts val="630"/>
              </a:spcBef>
            </a:pPr>
            <a:r>
              <a:rPr dirty="0" sz="2100" spc="5" b="1">
                <a:latin typeface="Courier New"/>
                <a:cs typeface="Courier New"/>
              </a:rPr>
              <a:t>&lt;DEPT&gt;IT&lt;/DEPT&gt;</a:t>
            </a:r>
            <a:endParaRPr sz="21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630"/>
              </a:spcBef>
              <a:tabLst>
                <a:tab pos="4309110" algn="l"/>
              </a:tabLst>
            </a:pPr>
            <a:r>
              <a:rPr dirty="0" sz="2100" spc="5" b="1">
                <a:latin typeface="Courier New"/>
                <a:cs typeface="Courier New"/>
              </a:rPr>
              <a:t>&lt;/EMPLOYEE&gt;	</a:t>
            </a:r>
            <a:r>
              <a:rPr dirty="0" sz="2100" spc="10" b="1">
                <a:latin typeface="Courier New"/>
                <a:cs typeface="Courier New"/>
              </a:rPr>
              <a:t>…….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15"/>
              <a:t>Reading </a:t>
            </a:r>
            <a:r>
              <a:rPr dirty="0" spc="-50"/>
              <a:t>XML</a:t>
            </a:r>
            <a:r>
              <a:rPr dirty="0" spc="-340"/>
              <a:t> </a:t>
            </a:r>
            <a:r>
              <a:rPr dirty="0" spc="175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49"/>
            <a:ext cx="7952740" cy="4208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30"/>
              </a:spcBef>
              <a:buClr>
                <a:srgbClr val="6697CC"/>
              </a:buClr>
              <a:buFont typeface="Liberation Sans"/>
              <a:buChar char="•"/>
              <a:tabLst>
                <a:tab pos="224154" algn="l"/>
                <a:tab pos="224790" algn="l"/>
              </a:tabLst>
            </a:pPr>
            <a:r>
              <a:rPr dirty="0" sz="1700" spc="-5">
                <a:latin typeface="Arial"/>
                <a:cs typeface="Arial"/>
              </a:rPr>
              <a:t>The</a:t>
            </a:r>
            <a:r>
              <a:rPr dirty="0" sz="1700" spc="-9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xml</a:t>
            </a:r>
            <a:r>
              <a:rPr dirty="0" sz="1700" spc="-80">
                <a:latin typeface="Arial"/>
                <a:cs typeface="Arial"/>
              </a:rPr>
              <a:t> </a:t>
            </a:r>
            <a:r>
              <a:rPr dirty="0" sz="1700" spc="90">
                <a:latin typeface="Arial"/>
                <a:cs typeface="Arial"/>
              </a:rPr>
              <a:t>file</a:t>
            </a:r>
            <a:r>
              <a:rPr dirty="0" sz="1700" spc="-80">
                <a:latin typeface="Arial"/>
                <a:cs typeface="Arial"/>
              </a:rPr>
              <a:t> </a:t>
            </a:r>
            <a:r>
              <a:rPr dirty="0" sz="1700" spc="-15">
                <a:latin typeface="Arial"/>
                <a:cs typeface="Arial"/>
              </a:rPr>
              <a:t>is</a:t>
            </a:r>
            <a:r>
              <a:rPr dirty="0" sz="1700" spc="-80">
                <a:latin typeface="Arial"/>
                <a:cs typeface="Arial"/>
              </a:rPr>
              <a:t> </a:t>
            </a:r>
            <a:r>
              <a:rPr dirty="0" sz="1700" spc="30">
                <a:latin typeface="Arial"/>
                <a:cs typeface="Arial"/>
              </a:rPr>
              <a:t>read</a:t>
            </a:r>
            <a:r>
              <a:rPr dirty="0" sz="1700" spc="-70">
                <a:latin typeface="Arial"/>
                <a:cs typeface="Arial"/>
              </a:rPr>
              <a:t> </a:t>
            </a:r>
            <a:r>
              <a:rPr dirty="0" sz="1700" spc="30">
                <a:latin typeface="Arial"/>
                <a:cs typeface="Arial"/>
              </a:rPr>
              <a:t>by</a:t>
            </a:r>
            <a:r>
              <a:rPr dirty="0" sz="1700" spc="-85">
                <a:latin typeface="Arial"/>
                <a:cs typeface="Arial"/>
              </a:rPr>
              <a:t> </a:t>
            </a:r>
            <a:r>
              <a:rPr dirty="0" sz="1700" spc="-140">
                <a:latin typeface="Arial"/>
                <a:cs typeface="Arial"/>
              </a:rPr>
              <a:t>R</a:t>
            </a:r>
            <a:r>
              <a:rPr dirty="0" sz="1700" spc="-70">
                <a:latin typeface="Arial"/>
                <a:cs typeface="Arial"/>
              </a:rPr>
              <a:t> </a:t>
            </a:r>
            <a:r>
              <a:rPr dirty="0" sz="1700" spc="20">
                <a:latin typeface="Arial"/>
                <a:cs typeface="Arial"/>
              </a:rPr>
              <a:t>using</a:t>
            </a:r>
            <a:r>
              <a:rPr dirty="0" sz="1700" spc="-70">
                <a:latin typeface="Arial"/>
                <a:cs typeface="Arial"/>
              </a:rPr>
              <a:t> </a:t>
            </a:r>
            <a:r>
              <a:rPr dirty="0" sz="1700" spc="90">
                <a:latin typeface="Arial"/>
                <a:cs typeface="Arial"/>
              </a:rPr>
              <a:t>the</a:t>
            </a:r>
            <a:r>
              <a:rPr dirty="0" sz="1700" spc="-90">
                <a:latin typeface="Arial"/>
                <a:cs typeface="Arial"/>
              </a:rPr>
              <a:t> </a:t>
            </a:r>
            <a:r>
              <a:rPr dirty="0" sz="1700" spc="80">
                <a:latin typeface="Arial"/>
                <a:cs typeface="Arial"/>
              </a:rPr>
              <a:t>function</a:t>
            </a:r>
            <a:r>
              <a:rPr dirty="0" sz="1700" spc="-75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xmlParse().</a:t>
            </a:r>
            <a:r>
              <a:rPr dirty="0" sz="1700" spc="-75">
                <a:latin typeface="Arial"/>
                <a:cs typeface="Arial"/>
              </a:rPr>
              <a:t> </a:t>
            </a:r>
            <a:r>
              <a:rPr dirty="0" sz="1700" spc="105">
                <a:latin typeface="Arial"/>
                <a:cs typeface="Arial"/>
              </a:rPr>
              <a:t>It</a:t>
            </a:r>
            <a:r>
              <a:rPr dirty="0" sz="1700" spc="-80">
                <a:latin typeface="Arial"/>
                <a:cs typeface="Arial"/>
              </a:rPr>
              <a:t> </a:t>
            </a:r>
            <a:r>
              <a:rPr dirty="0" sz="1700" spc="-15">
                <a:latin typeface="Arial"/>
                <a:cs typeface="Arial"/>
              </a:rPr>
              <a:t>is</a:t>
            </a:r>
            <a:r>
              <a:rPr dirty="0" sz="1700" spc="-70">
                <a:latin typeface="Arial"/>
                <a:cs typeface="Arial"/>
              </a:rPr>
              <a:t> </a:t>
            </a:r>
            <a:r>
              <a:rPr dirty="0" sz="1700" spc="60">
                <a:latin typeface="Arial"/>
                <a:cs typeface="Arial"/>
              </a:rPr>
              <a:t>stored</a:t>
            </a:r>
            <a:r>
              <a:rPr dirty="0" sz="1700" spc="-75">
                <a:latin typeface="Arial"/>
                <a:cs typeface="Arial"/>
              </a:rPr>
              <a:t> </a:t>
            </a:r>
            <a:r>
              <a:rPr dirty="0" sz="1700" spc="-70">
                <a:latin typeface="Arial"/>
                <a:cs typeface="Arial"/>
              </a:rPr>
              <a:t>as </a:t>
            </a:r>
            <a:r>
              <a:rPr dirty="0" sz="1700" spc="-45">
                <a:latin typeface="Arial"/>
                <a:cs typeface="Arial"/>
              </a:rPr>
              <a:t>a</a:t>
            </a:r>
            <a:r>
              <a:rPr dirty="0" sz="1700" spc="-85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list</a:t>
            </a:r>
            <a:r>
              <a:rPr dirty="0" sz="1700" spc="-70">
                <a:latin typeface="Arial"/>
                <a:cs typeface="Arial"/>
              </a:rPr>
              <a:t> </a:t>
            </a:r>
            <a:r>
              <a:rPr dirty="0" sz="1700" spc="45">
                <a:latin typeface="Arial"/>
                <a:cs typeface="Arial"/>
              </a:rPr>
              <a:t>in</a:t>
            </a:r>
            <a:r>
              <a:rPr dirty="0" sz="1700" spc="-75">
                <a:latin typeface="Arial"/>
                <a:cs typeface="Arial"/>
              </a:rPr>
              <a:t> </a:t>
            </a:r>
            <a:r>
              <a:rPr dirty="0" sz="1700" spc="-85">
                <a:latin typeface="Arial"/>
                <a:cs typeface="Arial"/>
              </a:rPr>
              <a:t>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rial"/>
              <a:cs typeface="Arial"/>
            </a:endParaRPr>
          </a:p>
          <a:p>
            <a:pPr marL="224154" marR="1695450">
              <a:lnSpc>
                <a:spcPct val="126000"/>
              </a:lnSpc>
              <a:spcBef>
                <a:spcPts val="5"/>
              </a:spcBef>
            </a:pPr>
            <a:r>
              <a:rPr dirty="0" sz="1700" spc="15" b="1">
                <a:latin typeface="Courier New"/>
                <a:cs typeface="Courier New"/>
              </a:rPr>
              <a:t># </a:t>
            </a:r>
            <a:r>
              <a:rPr dirty="0" sz="1700" spc="10" b="1">
                <a:latin typeface="Courier New"/>
                <a:cs typeface="Courier New"/>
              </a:rPr>
              <a:t>Load the package required to read XML</a:t>
            </a:r>
            <a:r>
              <a:rPr dirty="0" sz="1700" spc="-125" b="1">
                <a:latin typeface="Courier New"/>
                <a:cs typeface="Courier New"/>
              </a:rPr>
              <a:t> </a:t>
            </a:r>
            <a:r>
              <a:rPr dirty="0" sz="1700" spc="10" b="1">
                <a:latin typeface="Courier New"/>
                <a:cs typeface="Courier New"/>
              </a:rPr>
              <a:t>files.  </a:t>
            </a:r>
            <a:r>
              <a:rPr dirty="0" sz="1700" spc="5" b="1">
                <a:latin typeface="Courier New"/>
                <a:cs typeface="Courier New"/>
              </a:rPr>
              <a:t>library("XML")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ourier New"/>
              <a:cs typeface="Courier New"/>
            </a:endParaRPr>
          </a:p>
          <a:p>
            <a:pPr marL="224154" marR="2611755">
              <a:lnSpc>
                <a:spcPct val="126000"/>
              </a:lnSpc>
            </a:pPr>
            <a:r>
              <a:rPr dirty="0" sz="1700" spc="15" b="1">
                <a:latin typeface="Courier New"/>
                <a:cs typeface="Courier New"/>
              </a:rPr>
              <a:t># </a:t>
            </a:r>
            <a:r>
              <a:rPr dirty="0" sz="1700" spc="10" b="1">
                <a:latin typeface="Courier New"/>
                <a:cs typeface="Courier New"/>
              </a:rPr>
              <a:t>Also load the other </a:t>
            </a:r>
            <a:r>
              <a:rPr dirty="0" sz="1700" spc="5" b="1">
                <a:latin typeface="Courier New"/>
                <a:cs typeface="Courier New"/>
              </a:rPr>
              <a:t>required</a:t>
            </a:r>
            <a:r>
              <a:rPr dirty="0" sz="1700" spc="-80" b="1">
                <a:latin typeface="Courier New"/>
                <a:cs typeface="Courier New"/>
              </a:rPr>
              <a:t> </a:t>
            </a:r>
            <a:r>
              <a:rPr dirty="0" sz="1700" spc="10" b="1">
                <a:latin typeface="Courier New"/>
                <a:cs typeface="Courier New"/>
              </a:rPr>
              <a:t>package.  </a:t>
            </a:r>
            <a:r>
              <a:rPr dirty="0" sz="1700" spc="5" b="1">
                <a:latin typeface="Courier New"/>
                <a:cs typeface="Courier New"/>
              </a:rPr>
              <a:t>library("methods")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ourier New"/>
              <a:cs typeface="Courier New"/>
            </a:endParaRPr>
          </a:p>
          <a:p>
            <a:pPr marL="224154" marR="2087880">
              <a:lnSpc>
                <a:spcPct val="126000"/>
              </a:lnSpc>
            </a:pPr>
            <a:r>
              <a:rPr dirty="0" sz="1700" spc="15" b="1">
                <a:latin typeface="Courier New"/>
                <a:cs typeface="Courier New"/>
              </a:rPr>
              <a:t># </a:t>
            </a:r>
            <a:r>
              <a:rPr dirty="0" sz="1700" spc="10" b="1">
                <a:latin typeface="Courier New"/>
                <a:cs typeface="Courier New"/>
              </a:rPr>
              <a:t>Give the input file name to the</a:t>
            </a:r>
            <a:r>
              <a:rPr dirty="0" sz="1700" spc="-114" b="1">
                <a:latin typeface="Courier New"/>
                <a:cs typeface="Courier New"/>
              </a:rPr>
              <a:t> </a:t>
            </a:r>
            <a:r>
              <a:rPr dirty="0" sz="1700" spc="10" b="1">
                <a:latin typeface="Courier New"/>
                <a:cs typeface="Courier New"/>
              </a:rPr>
              <a:t>function.  result &lt;- </a:t>
            </a:r>
            <a:r>
              <a:rPr dirty="0" sz="1700" spc="5" b="1">
                <a:latin typeface="Courier New"/>
                <a:cs typeface="Courier New"/>
              </a:rPr>
              <a:t>xmlParse(file </a:t>
            </a:r>
            <a:r>
              <a:rPr dirty="0" sz="1700" spc="15" b="1">
                <a:latin typeface="Courier New"/>
                <a:cs typeface="Courier New"/>
              </a:rPr>
              <a:t>=</a:t>
            </a:r>
            <a:r>
              <a:rPr dirty="0" sz="1700" spc="-5" b="1">
                <a:latin typeface="Courier New"/>
                <a:cs typeface="Courier New"/>
              </a:rPr>
              <a:t> </a:t>
            </a:r>
            <a:r>
              <a:rPr dirty="0" sz="1700" spc="5" b="1">
                <a:latin typeface="Courier New"/>
                <a:cs typeface="Courier New"/>
              </a:rPr>
              <a:t>"input.xml")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ourier New"/>
              <a:cs typeface="Courier New"/>
            </a:endParaRPr>
          </a:p>
          <a:p>
            <a:pPr marL="224154" marR="5230495">
              <a:lnSpc>
                <a:spcPct val="126000"/>
              </a:lnSpc>
            </a:pPr>
            <a:r>
              <a:rPr dirty="0" sz="1700" spc="15" b="1">
                <a:latin typeface="Courier New"/>
                <a:cs typeface="Courier New"/>
              </a:rPr>
              <a:t># </a:t>
            </a:r>
            <a:r>
              <a:rPr dirty="0" sz="1700" spc="10" b="1">
                <a:latin typeface="Courier New"/>
                <a:cs typeface="Courier New"/>
              </a:rPr>
              <a:t>Print the</a:t>
            </a:r>
            <a:r>
              <a:rPr dirty="0" sz="1700" spc="-105" b="1">
                <a:latin typeface="Courier New"/>
                <a:cs typeface="Courier New"/>
              </a:rPr>
              <a:t> </a:t>
            </a:r>
            <a:r>
              <a:rPr dirty="0" sz="1700" spc="10" b="1">
                <a:latin typeface="Courier New"/>
                <a:cs typeface="Courier New"/>
              </a:rPr>
              <a:t>result.  </a:t>
            </a:r>
            <a:r>
              <a:rPr dirty="0" sz="1700" spc="5" b="1">
                <a:latin typeface="Courier New"/>
                <a:cs typeface="Courier New"/>
              </a:rPr>
              <a:t>print(result)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15"/>
              <a:t>Reading </a:t>
            </a:r>
            <a:r>
              <a:rPr dirty="0" spc="-50"/>
              <a:t>XML</a:t>
            </a:r>
            <a:r>
              <a:rPr dirty="0" spc="-340"/>
              <a:t> </a:t>
            </a:r>
            <a:r>
              <a:rPr dirty="0" spc="175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1020" y="1367789"/>
            <a:ext cx="5541009" cy="4679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25"/>
              <a:t>Get </a:t>
            </a:r>
            <a:r>
              <a:rPr dirty="0" spc="85"/>
              <a:t>number </a:t>
            </a:r>
            <a:r>
              <a:rPr dirty="0" spc="254"/>
              <a:t>of</a:t>
            </a:r>
            <a:r>
              <a:rPr dirty="0" spc="-635"/>
              <a:t> </a:t>
            </a:r>
            <a:r>
              <a:rPr dirty="0" spc="20"/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0180" y="1569719"/>
            <a:ext cx="5495290" cy="426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30"/>
              <a:t>Data</a:t>
            </a:r>
            <a:r>
              <a:rPr dirty="0" spc="-175"/>
              <a:t> </a:t>
            </a:r>
            <a:r>
              <a:rPr dirty="0" spc="55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7933055" cy="27838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10">
                <a:latin typeface="Arial"/>
                <a:cs typeface="Arial"/>
              </a:rPr>
              <a:t>In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60">
                <a:latin typeface="Arial"/>
                <a:cs typeface="Arial"/>
              </a:rPr>
              <a:t>R,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80">
                <a:latin typeface="Arial"/>
                <a:cs typeface="Arial"/>
              </a:rPr>
              <a:t>we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read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55">
                <a:latin typeface="Arial"/>
                <a:cs typeface="Arial"/>
              </a:rPr>
              <a:t>data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50">
                <a:latin typeface="Arial"/>
                <a:cs typeface="Arial"/>
              </a:rPr>
              <a:t>from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files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stored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70">
                <a:latin typeface="Arial"/>
                <a:cs typeface="Arial"/>
              </a:rPr>
              <a:t>outside  </a:t>
            </a:r>
            <a:r>
              <a:rPr dirty="0" sz="2800" spc="125">
                <a:latin typeface="Arial"/>
                <a:cs typeface="Arial"/>
              </a:rPr>
              <a:t>the </a:t>
            </a:r>
            <a:r>
              <a:rPr dirty="0" sz="2800" spc="-265">
                <a:latin typeface="Arial"/>
                <a:cs typeface="Arial"/>
              </a:rPr>
              <a:t>R</a:t>
            </a:r>
            <a:r>
              <a:rPr dirty="0" sz="2800" spc="-405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environment.</a:t>
            </a:r>
            <a:endParaRPr sz="2800">
              <a:latin typeface="Arial"/>
              <a:cs typeface="Arial"/>
            </a:endParaRPr>
          </a:p>
          <a:p>
            <a:pPr marL="355600" marR="264160" indent="-342900">
              <a:lnSpc>
                <a:spcPct val="100000"/>
              </a:lnSpc>
              <a:spcBef>
                <a:spcPts val="68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We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also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35">
                <a:latin typeface="Arial"/>
                <a:cs typeface="Arial"/>
              </a:rPr>
              <a:t>write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55">
                <a:latin typeface="Arial"/>
                <a:cs typeface="Arial"/>
              </a:rPr>
              <a:t>data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130">
                <a:latin typeface="Arial"/>
                <a:cs typeface="Arial"/>
              </a:rPr>
              <a:t>into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files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which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will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45">
                <a:latin typeface="Arial"/>
                <a:cs typeface="Arial"/>
              </a:rPr>
              <a:t>be  </a:t>
            </a:r>
            <a:r>
              <a:rPr dirty="0" sz="2800" spc="75">
                <a:latin typeface="Arial"/>
                <a:cs typeface="Arial"/>
              </a:rPr>
              <a:t>stored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and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70">
                <a:latin typeface="Arial"/>
                <a:cs typeface="Arial"/>
              </a:rPr>
              <a:t>accessed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20">
                <a:latin typeface="Arial"/>
                <a:cs typeface="Arial"/>
              </a:rPr>
              <a:t>by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80">
                <a:latin typeface="Arial"/>
                <a:cs typeface="Arial"/>
              </a:rPr>
              <a:t>operating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355600" marR="365125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265">
                <a:latin typeface="Arial"/>
                <a:cs typeface="Arial"/>
              </a:rPr>
              <a:t>R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read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and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35">
                <a:latin typeface="Arial"/>
                <a:cs typeface="Arial"/>
              </a:rPr>
              <a:t>write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30">
                <a:latin typeface="Arial"/>
                <a:cs typeface="Arial"/>
              </a:rPr>
              <a:t>into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various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35">
                <a:latin typeface="Arial"/>
                <a:cs typeface="Arial"/>
              </a:rPr>
              <a:t>file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00">
                <a:latin typeface="Arial"/>
                <a:cs typeface="Arial"/>
              </a:rPr>
              <a:t>formats  </a:t>
            </a:r>
            <a:r>
              <a:rPr dirty="0" sz="2800" spc="55">
                <a:latin typeface="Arial"/>
                <a:cs typeface="Arial"/>
              </a:rPr>
              <a:t>like </a:t>
            </a:r>
            <a:r>
              <a:rPr dirty="0" sz="2800" spc="-114">
                <a:latin typeface="Arial"/>
                <a:cs typeface="Arial"/>
              </a:rPr>
              <a:t>csv, </a:t>
            </a:r>
            <a:r>
              <a:rPr dirty="0" sz="2800" spc="-20">
                <a:latin typeface="Arial"/>
                <a:cs typeface="Arial"/>
              </a:rPr>
              <a:t>excel, </a:t>
            </a:r>
            <a:r>
              <a:rPr dirty="0" sz="2800" spc="80">
                <a:latin typeface="Arial"/>
                <a:cs typeface="Arial"/>
              </a:rPr>
              <a:t>xml</a:t>
            </a:r>
            <a:r>
              <a:rPr dirty="0" sz="2800" spc="-475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25"/>
              <a:t>Get</a:t>
            </a:r>
            <a:r>
              <a:rPr dirty="0" spc="-175"/>
              <a:t> </a:t>
            </a:r>
            <a:r>
              <a:rPr dirty="0" spc="75"/>
              <a:t>details</a:t>
            </a:r>
            <a:r>
              <a:rPr dirty="0" spc="-170"/>
              <a:t> </a:t>
            </a:r>
            <a:r>
              <a:rPr dirty="0" spc="250"/>
              <a:t>of</a:t>
            </a:r>
            <a:r>
              <a:rPr dirty="0" spc="-175"/>
              <a:t> </a:t>
            </a:r>
            <a:r>
              <a:rPr dirty="0" spc="190"/>
              <a:t>first</a:t>
            </a:r>
            <a:r>
              <a:rPr dirty="0" spc="-175"/>
              <a:t> </a:t>
            </a:r>
            <a:r>
              <a:rPr dirty="0" spc="75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1510" y="1408430"/>
            <a:ext cx="5581649" cy="4639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25"/>
              <a:t>Get</a:t>
            </a:r>
            <a:r>
              <a:rPr dirty="0" spc="-175"/>
              <a:t> </a:t>
            </a:r>
            <a:r>
              <a:rPr dirty="0" spc="190"/>
              <a:t>different</a:t>
            </a:r>
            <a:r>
              <a:rPr dirty="0" spc="-175"/>
              <a:t> </a:t>
            </a:r>
            <a:r>
              <a:rPr dirty="0" spc="75"/>
              <a:t>elements</a:t>
            </a:r>
            <a:r>
              <a:rPr dirty="0" spc="-170"/>
              <a:t> </a:t>
            </a:r>
            <a:r>
              <a:rPr dirty="0" spc="250"/>
              <a:t>of</a:t>
            </a:r>
            <a:r>
              <a:rPr dirty="0" spc="-180"/>
              <a:t> </a:t>
            </a:r>
            <a:r>
              <a:rPr dirty="0" spc="170"/>
              <a:t>the</a:t>
            </a:r>
            <a:r>
              <a:rPr dirty="0" spc="-180"/>
              <a:t> </a:t>
            </a:r>
            <a:r>
              <a:rPr dirty="0" spc="75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57400" y="1440180"/>
            <a:ext cx="5142230" cy="4677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305560"/>
            <a:chOff x="0" y="0"/>
            <a:chExt cx="9144000" cy="1305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190" cy="1088390"/>
            </a:xfrm>
            <a:custGeom>
              <a:avLst/>
              <a:gdLst/>
              <a:ahLst/>
              <a:cxnLst/>
              <a:rect l="l" t="t" r="r" b="b"/>
              <a:pathLst>
                <a:path w="9140190" h="1088390">
                  <a:moveTo>
                    <a:pt x="0" y="1088389"/>
                  </a:moveTo>
                  <a:lnTo>
                    <a:pt x="9140190" y="1088389"/>
                  </a:lnTo>
                  <a:lnTo>
                    <a:pt x="9140190" y="0"/>
                  </a:lnTo>
                  <a:lnTo>
                    <a:pt x="0" y="0"/>
                  </a:lnTo>
                  <a:lnTo>
                    <a:pt x="0" y="108838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088389"/>
              <a:ext cx="9144000" cy="217170"/>
            </a:xfrm>
            <a:custGeom>
              <a:avLst/>
              <a:gdLst/>
              <a:ahLst/>
              <a:cxnLst/>
              <a:rect l="l" t="t" r="r" b="b"/>
              <a:pathLst>
                <a:path w="9144000" h="217169">
                  <a:moveTo>
                    <a:pt x="9144000" y="0"/>
                  </a:moveTo>
                  <a:lnTo>
                    <a:pt x="0" y="0"/>
                  </a:lnTo>
                  <a:lnTo>
                    <a:pt x="0" y="217170"/>
                  </a:lnTo>
                  <a:lnTo>
                    <a:pt x="9144000" y="217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8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6605269"/>
            <a:ext cx="9138920" cy="252729"/>
          </a:xfrm>
          <a:custGeom>
            <a:avLst/>
            <a:gdLst/>
            <a:ahLst/>
            <a:cxnLst/>
            <a:rect l="l" t="t" r="r" b="b"/>
            <a:pathLst>
              <a:path w="9138920" h="252729">
                <a:moveTo>
                  <a:pt x="9138920" y="252729"/>
                </a:moveTo>
                <a:lnTo>
                  <a:pt x="0" y="252729"/>
                </a:lnTo>
                <a:lnTo>
                  <a:pt x="0" y="0"/>
                </a:lnTo>
                <a:lnTo>
                  <a:pt x="9138920" y="0"/>
                </a:lnTo>
                <a:lnTo>
                  <a:pt x="9138920" y="252729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50"/>
              <a:t>XML </a:t>
            </a:r>
            <a:r>
              <a:rPr dirty="0" spc="250"/>
              <a:t>to </a:t>
            </a:r>
            <a:r>
              <a:rPr dirty="0" spc="80"/>
              <a:t>data</a:t>
            </a:r>
            <a:r>
              <a:rPr dirty="0" spc="-720"/>
              <a:t> </a:t>
            </a:r>
            <a:r>
              <a:rPr dirty="0" spc="110"/>
              <a:t>frame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506220"/>
            <a:ext cx="927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6697CC"/>
                </a:solidFill>
                <a:latin typeface="Liberation Sans"/>
                <a:cs typeface="Liberation Sans"/>
              </a:rPr>
              <a:t>•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1407137"/>
            <a:ext cx="5396230" cy="201485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550" spc="-30" b="1" i="1">
                <a:latin typeface="Courier New"/>
                <a:cs typeface="Courier New"/>
              </a:rPr>
              <a:t># </a:t>
            </a:r>
            <a:r>
              <a:rPr dirty="0" sz="1550" spc="-35" b="1" i="1">
                <a:latin typeface="Courier New"/>
                <a:cs typeface="Courier New"/>
              </a:rPr>
              <a:t>Load the packages required to read XML</a:t>
            </a:r>
            <a:r>
              <a:rPr dirty="0" sz="1550" spc="-114" b="1" i="1">
                <a:latin typeface="Courier New"/>
                <a:cs typeface="Courier New"/>
              </a:rPr>
              <a:t> </a:t>
            </a:r>
            <a:r>
              <a:rPr dirty="0" sz="1550" spc="-35" b="1" i="1">
                <a:latin typeface="Courier New"/>
                <a:cs typeface="Courier New"/>
              </a:rPr>
              <a:t>files.</a:t>
            </a:r>
            <a:endParaRPr sz="1550">
              <a:latin typeface="Courier New"/>
              <a:cs typeface="Courier New"/>
            </a:endParaRPr>
          </a:p>
          <a:p>
            <a:pPr marL="12700" marR="3317875">
              <a:lnSpc>
                <a:spcPts val="2600"/>
              </a:lnSpc>
              <a:spcBef>
                <a:spcPts val="210"/>
              </a:spcBef>
            </a:pPr>
            <a:r>
              <a:rPr dirty="0" sz="1500" spc="-5" b="1">
                <a:latin typeface="Courier New"/>
                <a:cs typeface="Courier New"/>
              </a:rPr>
              <a:t>library("XML")  library("methods")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550" spc="-30" b="1" i="1">
                <a:latin typeface="Courier New"/>
                <a:cs typeface="Courier New"/>
              </a:rPr>
              <a:t># </a:t>
            </a:r>
            <a:r>
              <a:rPr dirty="0" sz="1550" spc="-40" b="1" i="1">
                <a:latin typeface="Courier New"/>
                <a:cs typeface="Courier New"/>
              </a:rPr>
              <a:t>Convert </a:t>
            </a:r>
            <a:r>
              <a:rPr dirty="0" sz="1550" spc="-35" b="1" i="1">
                <a:latin typeface="Courier New"/>
                <a:cs typeface="Courier New"/>
              </a:rPr>
              <a:t>the input xml file to </a:t>
            </a:r>
            <a:r>
              <a:rPr dirty="0" sz="1550" spc="-30" b="1" i="1">
                <a:latin typeface="Courier New"/>
                <a:cs typeface="Courier New"/>
              </a:rPr>
              <a:t>a </a:t>
            </a:r>
            <a:r>
              <a:rPr dirty="0" sz="1550" spc="-35" b="1" i="1">
                <a:latin typeface="Courier New"/>
                <a:cs typeface="Courier New"/>
              </a:rPr>
              <a:t>data</a:t>
            </a:r>
            <a:r>
              <a:rPr dirty="0" sz="1550" spc="-75" b="1" i="1">
                <a:latin typeface="Courier New"/>
                <a:cs typeface="Courier New"/>
              </a:rPr>
              <a:t> </a:t>
            </a:r>
            <a:r>
              <a:rPr dirty="0" sz="1550" spc="-35" b="1" i="1">
                <a:latin typeface="Courier New"/>
                <a:cs typeface="Courier New"/>
              </a:rPr>
              <a:t>frame.</a:t>
            </a:r>
            <a:endParaRPr sz="1550">
              <a:latin typeface="Courier New"/>
              <a:cs typeface="Courier New"/>
            </a:endParaRPr>
          </a:p>
          <a:p>
            <a:pPr marL="12700" marR="460375">
              <a:lnSpc>
                <a:spcPts val="2600"/>
              </a:lnSpc>
              <a:spcBef>
                <a:spcPts val="210"/>
              </a:spcBef>
            </a:pPr>
            <a:r>
              <a:rPr dirty="0" sz="1500" spc="-5" b="1">
                <a:latin typeface="Courier New"/>
                <a:cs typeface="Courier New"/>
              </a:rPr>
              <a:t>xmldataframe &lt;- xmlToDataFrame("input.xml")  print(xmldataframe)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89" y="3091179"/>
            <a:ext cx="8855710" cy="3605529"/>
            <a:chOff x="72389" y="3091179"/>
            <a:chExt cx="8855710" cy="3605529"/>
          </a:xfrm>
        </p:grpSpPr>
        <p:sp>
          <p:nvSpPr>
            <p:cNvPr id="10" name="object 10"/>
            <p:cNvSpPr/>
            <p:nvPr/>
          </p:nvSpPr>
          <p:spPr>
            <a:xfrm>
              <a:off x="72389" y="6192519"/>
              <a:ext cx="1799589" cy="50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61839" y="3091179"/>
              <a:ext cx="4366260" cy="3460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5"/>
              <a:t>Web</a:t>
            </a:r>
            <a:r>
              <a:rPr dirty="0" spc="-175"/>
              <a:t> </a:t>
            </a:r>
            <a:r>
              <a:rPr dirty="0" spc="8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350520" indent="-287020">
              <a:lnSpc>
                <a:spcPct val="100000"/>
              </a:lnSpc>
              <a:spcBef>
                <a:spcPts val="760"/>
              </a:spcBef>
              <a:buClr>
                <a:srgbClr val="6697CC"/>
              </a:buClr>
              <a:buFont typeface="Liberation Sans"/>
              <a:buChar char="•"/>
              <a:tabLst>
                <a:tab pos="349885" algn="l"/>
                <a:tab pos="350520" algn="l"/>
              </a:tabLst>
            </a:pPr>
            <a:r>
              <a:rPr dirty="0" sz="2350"/>
              <a:t>Many</a:t>
            </a:r>
            <a:r>
              <a:rPr dirty="0" sz="2350" spc="-120"/>
              <a:t> </a:t>
            </a:r>
            <a:r>
              <a:rPr dirty="0" sz="2350" spc="35"/>
              <a:t>websites</a:t>
            </a:r>
            <a:r>
              <a:rPr dirty="0" sz="2350" spc="-120"/>
              <a:t> </a:t>
            </a:r>
            <a:r>
              <a:rPr dirty="0" sz="2350" spc="55"/>
              <a:t>provide</a:t>
            </a:r>
            <a:r>
              <a:rPr dirty="0" sz="2350" spc="-105"/>
              <a:t> </a:t>
            </a:r>
            <a:r>
              <a:rPr dirty="0" sz="2350" spc="45"/>
              <a:t>data</a:t>
            </a:r>
            <a:r>
              <a:rPr dirty="0" sz="2350" spc="-114"/>
              <a:t> </a:t>
            </a:r>
            <a:r>
              <a:rPr dirty="0" sz="2350" spc="150"/>
              <a:t>for</a:t>
            </a:r>
            <a:r>
              <a:rPr dirty="0" sz="2350" spc="-110"/>
              <a:t> </a:t>
            </a:r>
            <a:r>
              <a:rPr dirty="0" sz="2350" spc="45"/>
              <a:t>consumption</a:t>
            </a:r>
            <a:r>
              <a:rPr dirty="0" sz="2350" spc="-105"/>
              <a:t> </a:t>
            </a:r>
            <a:r>
              <a:rPr dirty="0" sz="2350" spc="15"/>
              <a:t>by</a:t>
            </a:r>
            <a:r>
              <a:rPr dirty="0" sz="2350" spc="-125"/>
              <a:t> </a:t>
            </a:r>
            <a:r>
              <a:rPr dirty="0" sz="2350" spc="80"/>
              <a:t>its</a:t>
            </a:r>
            <a:r>
              <a:rPr dirty="0" sz="2350" spc="-110"/>
              <a:t> </a:t>
            </a:r>
            <a:r>
              <a:rPr dirty="0" sz="2350" spc="-30"/>
              <a:t>users.</a:t>
            </a:r>
            <a:endParaRPr sz="2350"/>
          </a:p>
          <a:p>
            <a:pPr marL="349885" marR="13970" indent="-287020">
              <a:lnSpc>
                <a:spcPct val="100000"/>
              </a:lnSpc>
              <a:spcBef>
                <a:spcPts val="660"/>
              </a:spcBef>
              <a:buClr>
                <a:srgbClr val="6697CC"/>
              </a:buClr>
              <a:buFont typeface="Liberation Sans"/>
              <a:buChar char="•"/>
              <a:tabLst>
                <a:tab pos="349885" algn="l"/>
                <a:tab pos="350520" algn="l"/>
              </a:tabLst>
            </a:pPr>
            <a:r>
              <a:rPr dirty="0" sz="2350"/>
              <a:t>For </a:t>
            </a:r>
            <a:r>
              <a:rPr dirty="0" sz="2350" spc="30"/>
              <a:t>example </a:t>
            </a:r>
            <a:r>
              <a:rPr dirty="0" sz="2350" spc="110"/>
              <a:t>the </a:t>
            </a:r>
            <a:r>
              <a:rPr dirty="0" sz="2350" spc="65"/>
              <a:t>World </a:t>
            </a:r>
            <a:r>
              <a:rPr dirty="0" sz="2350" spc="50"/>
              <a:t>Health </a:t>
            </a:r>
            <a:r>
              <a:rPr dirty="0" sz="2350" spc="15"/>
              <a:t>Organization(WHO)  </a:t>
            </a:r>
            <a:r>
              <a:rPr dirty="0" sz="2350" spc="30"/>
              <a:t>provides</a:t>
            </a:r>
            <a:r>
              <a:rPr dirty="0" sz="2350" spc="-114"/>
              <a:t> </a:t>
            </a:r>
            <a:r>
              <a:rPr dirty="0" sz="2350" spc="80"/>
              <a:t>reports</a:t>
            </a:r>
            <a:r>
              <a:rPr dirty="0" sz="2350" spc="-114"/>
              <a:t> </a:t>
            </a:r>
            <a:r>
              <a:rPr dirty="0" sz="2350" spc="60"/>
              <a:t>on</a:t>
            </a:r>
            <a:r>
              <a:rPr dirty="0" sz="2350" spc="-95"/>
              <a:t> </a:t>
            </a:r>
            <a:r>
              <a:rPr dirty="0" sz="2350" spc="65"/>
              <a:t>health</a:t>
            </a:r>
            <a:r>
              <a:rPr dirty="0" sz="2350" spc="-105"/>
              <a:t> </a:t>
            </a:r>
            <a:r>
              <a:rPr dirty="0" sz="2350" spc="10"/>
              <a:t>and</a:t>
            </a:r>
            <a:r>
              <a:rPr dirty="0" sz="2350" spc="-114"/>
              <a:t> </a:t>
            </a:r>
            <a:r>
              <a:rPr dirty="0" sz="2350" spc="20"/>
              <a:t>medical</a:t>
            </a:r>
            <a:r>
              <a:rPr dirty="0" sz="2350" spc="-100"/>
              <a:t> </a:t>
            </a:r>
            <a:r>
              <a:rPr dirty="0" sz="2350" spc="90"/>
              <a:t>information</a:t>
            </a:r>
            <a:r>
              <a:rPr dirty="0" sz="2350" spc="-100"/>
              <a:t> </a:t>
            </a:r>
            <a:r>
              <a:rPr dirty="0" sz="2350" spc="55"/>
              <a:t>in</a:t>
            </a:r>
            <a:r>
              <a:rPr dirty="0" sz="2350" spc="-105"/>
              <a:t> </a:t>
            </a:r>
            <a:r>
              <a:rPr dirty="0" sz="2350" spc="105"/>
              <a:t>the  </a:t>
            </a:r>
            <a:r>
              <a:rPr dirty="0" sz="2350" spc="130"/>
              <a:t>form</a:t>
            </a:r>
            <a:r>
              <a:rPr dirty="0" sz="2350" spc="-114"/>
              <a:t> </a:t>
            </a:r>
            <a:r>
              <a:rPr dirty="0" sz="2350" spc="165"/>
              <a:t>of</a:t>
            </a:r>
            <a:r>
              <a:rPr dirty="0" sz="2350" spc="-114"/>
              <a:t> </a:t>
            </a:r>
            <a:r>
              <a:rPr dirty="0" sz="2350" spc="-210"/>
              <a:t>CSV,</a:t>
            </a:r>
            <a:r>
              <a:rPr dirty="0" sz="2350" spc="-114"/>
              <a:t> </a:t>
            </a:r>
            <a:r>
              <a:rPr dirty="0" sz="2350" spc="210"/>
              <a:t>txt</a:t>
            </a:r>
            <a:r>
              <a:rPr dirty="0" sz="2350" spc="-120"/>
              <a:t> </a:t>
            </a:r>
            <a:r>
              <a:rPr dirty="0" sz="2350" spc="10"/>
              <a:t>and</a:t>
            </a:r>
            <a:r>
              <a:rPr dirty="0" sz="2350" spc="-120"/>
              <a:t> </a:t>
            </a:r>
            <a:r>
              <a:rPr dirty="0" sz="2350" spc="-30"/>
              <a:t>XML</a:t>
            </a:r>
            <a:r>
              <a:rPr dirty="0" sz="2350" spc="-110"/>
              <a:t> </a:t>
            </a:r>
            <a:r>
              <a:rPr dirty="0" sz="2350" spc="40"/>
              <a:t>files.</a:t>
            </a:r>
            <a:endParaRPr sz="2350"/>
          </a:p>
          <a:p>
            <a:pPr marL="349885" marR="869315" indent="-287020">
              <a:lnSpc>
                <a:spcPct val="100000"/>
              </a:lnSpc>
              <a:spcBef>
                <a:spcPts val="660"/>
              </a:spcBef>
              <a:buClr>
                <a:srgbClr val="6697CC"/>
              </a:buClr>
              <a:buFont typeface="Liberation Sans"/>
              <a:buChar char="•"/>
              <a:tabLst>
                <a:tab pos="349885" algn="l"/>
                <a:tab pos="350520" algn="l"/>
              </a:tabLst>
            </a:pPr>
            <a:r>
              <a:rPr dirty="0" sz="2350" spc="-10"/>
              <a:t>Using </a:t>
            </a:r>
            <a:r>
              <a:rPr dirty="0" sz="2350" spc="-220"/>
              <a:t>R </a:t>
            </a:r>
            <a:r>
              <a:rPr dirty="0" sz="2350" spc="20"/>
              <a:t>programs, </a:t>
            </a:r>
            <a:r>
              <a:rPr dirty="0" sz="2350" spc="60"/>
              <a:t>we </a:t>
            </a:r>
            <a:r>
              <a:rPr dirty="0" sz="2350" spc="-50"/>
              <a:t>can </a:t>
            </a:r>
            <a:r>
              <a:rPr dirty="0" sz="2350" spc="50"/>
              <a:t>programmatically</a:t>
            </a:r>
            <a:r>
              <a:rPr dirty="0" sz="2350" spc="-475"/>
              <a:t> </a:t>
            </a:r>
            <a:r>
              <a:rPr dirty="0" sz="2350" spc="80"/>
              <a:t>extract  </a:t>
            </a:r>
            <a:r>
              <a:rPr dirty="0" sz="2350" spc="20"/>
              <a:t>specific </a:t>
            </a:r>
            <a:r>
              <a:rPr dirty="0" sz="2350" spc="45"/>
              <a:t>data </a:t>
            </a:r>
            <a:r>
              <a:rPr dirty="0" sz="2350" spc="130"/>
              <a:t>from</a:t>
            </a:r>
            <a:r>
              <a:rPr dirty="0" sz="2350" spc="-480"/>
              <a:t> </a:t>
            </a:r>
            <a:r>
              <a:rPr dirty="0" sz="2350" spc="-40"/>
              <a:t>such </a:t>
            </a:r>
            <a:r>
              <a:rPr dirty="0" sz="2350" spc="20"/>
              <a:t>websites.</a:t>
            </a:r>
            <a:endParaRPr sz="2350"/>
          </a:p>
          <a:p>
            <a:pPr marL="349885" marR="5080" indent="-287020">
              <a:lnSpc>
                <a:spcPct val="100000"/>
              </a:lnSpc>
              <a:spcBef>
                <a:spcPts val="660"/>
              </a:spcBef>
              <a:buClr>
                <a:srgbClr val="6697CC"/>
              </a:buClr>
              <a:buFont typeface="Liberation Sans"/>
              <a:buChar char="•"/>
              <a:tabLst>
                <a:tab pos="349885" algn="l"/>
                <a:tab pos="350520" algn="l"/>
              </a:tabLst>
            </a:pPr>
            <a:r>
              <a:rPr dirty="0" sz="2350" spc="-45"/>
              <a:t>Some</a:t>
            </a:r>
            <a:r>
              <a:rPr dirty="0" sz="2350" spc="-110"/>
              <a:t> </a:t>
            </a:r>
            <a:r>
              <a:rPr dirty="0" sz="2350" spc="-30"/>
              <a:t>packages</a:t>
            </a:r>
            <a:r>
              <a:rPr dirty="0" sz="2350" spc="-114"/>
              <a:t> </a:t>
            </a:r>
            <a:r>
              <a:rPr dirty="0" sz="2350" spc="55"/>
              <a:t>in</a:t>
            </a:r>
            <a:r>
              <a:rPr dirty="0" sz="2350" spc="-110"/>
              <a:t> </a:t>
            </a:r>
            <a:r>
              <a:rPr dirty="0" sz="2350" spc="-220"/>
              <a:t>R</a:t>
            </a:r>
            <a:r>
              <a:rPr dirty="0" sz="2350" spc="-114"/>
              <a:t> </a:t>
            </a:r>
            <a:r>
              <a:rPr dirty="0" sz="2350" spc="30"/>
              <a:t>which</a:t>
            </a:r>
            <a:r>
              <a:rPr dirty="0" sz="2350" spc="-110"/>
              <a:t> </a:t>
            </a:r>
            <a:r>
              <a:rPr dirty="0" sz="2350" spc="15"/>
              <a:t>are</a:t>
            </a:r>
            <a:r>
              <a:rPr dirty="0" sz="2350" spc="-110"/>
              <a:t> </a:t>
            </a:r>
            <a:r>
              <a:rPr dirty="0" sz="2350" spc="-5"/>
              <a:t>used</a:t>
            </a:r>
            <a:r>
              <a:rPr dirty="0" sz="2350" spc="-114"/>
              <a:t> </a:t>
            </a:r>
            <a:r>
              <a:rPr dirty="0" sz="2350" spc="165"/>
              <a:t>to</a:t>
            </a:r>
            <a:r>
              <a:rPr dirty="0" sz="2350" spc="-114"/>
              <a:t> </a:t>
            </a:r>
            <a:r>
              <a:rPr dirty="0" sz="2350" spc="-20"/>
              <a:t>scrap</a:t>
            </a:r>
            <a:r>
              <a:rPr dirty="0" sz="2350" spc="-125"/>
              <a:t> </a:t>
            </a:r>
            <a:r>
              <a:rPr dirty="0" sz="2350" spc="50"/>
              <a:t>data</a:t>
            </a:r>
            <a:r>
              <a:rPr dirty="0" sz="2350" spc="-120"/>
              <a:t> </a:t>
            </a:r>
            <a:r>
              <a:rPr dirty="0" sz="2350" spc="130"/>
              <a:t>from</a:t>
            </a:r>
            <a:r>
              <a:rPr dirty="0" sz="2350" spc="-114"/>
              <a:t> </a:t>
            </a:r>
            <a:r>
              <a:rPr dirty="0" sz="2350" spc="110"/>
              <a:t>the  </a:t>
            </a:r>
            <a:r>
              <a:rPr dirty="0" sz="2350" spc="70"/>
              <a:t>web</a:t>
            </a:r>
            <a:r>
              <a:rPr dirty="0" sz="2350" spc="-120"/>
              <a:t> </a:t>
            </a:r>
            <a:r>
              <a:rPr dirty="0" sz="2350" spc="10"/>
              <a:t>are</a:t>
            </a:r>
            <a:r>
              <a:rPr dirty="0" sz="2350" spc="-110"/>
              <a:t> </a:t>
            </a:r>
            <a:r>
              <a:rPr dirty="0" sz="2350" spc="-50"/>
              <a:t>−</a:t>
            </a:r>
            <a:r>
              <a:rPr dirty="0" sz="2350" spc="-105"/>
              <a:t> </a:t>
            </a:r>
            <a:r>
              <a:rPr dirty="0" sz="2350" spc="20"/>
              <a:t>"Rcurl",</a:t>
            </a:r>
            <a:r>
              <a:rPr dirty="0" sz="2350" spc="-125"/>
              <a:t> </a:t>
            </a:r>
            <a:r>
              <a:rPr dirty="0" sz="2350" spc="-20"/>
              <a:t>“XML",</a:t>
            </a:r>
            <a:r>
              <a:rPr dirty="0" sz="2350" spc="-120"/>
              <a:t> </a:t>
            </a:r>
            <a:r>
              <a:rPr dirty="0" sz="2350" spc="10"/>
              <a:t>and</a:t>
            </a:r>
            <a:r>
              <a:rPr dirty="0" sz="2350" spc="-120"/>
              <a:t> </a:t>
            </a:r>
            <a:r>
              <a:rPr dirty="0" sz="2350" spc="75"/>
              <a:t>"stringr".</a:t>
            </a:r>
            <a:endParaRPr sz="2350"/>
          </a:p>
          <a:p>
            <a:pPr marL="349885" marR="325755" indent="-287020">
              <a:lnSpc>
                <a:spcPct val="99800"/>
              </a:lnSpc>
              <a:spcBef>
                <a:spcPts val="655"/>
              </a:spcBef>
              <a:buClr>
                <a:srgbClr val="6697CC"/>
              </a:buClr>
              <a:buFont typeface="Liberation Sans"/>
              <a:buChar char="•"/>
              <a:tabLst>
                <a:tab pos="349885" algn="l"/>
                <a:tab pos="350520" algn="l"/>
              </a:tabLst>
            </a:pPr>
            <a:r>
              <a:rPr dirty="0" sz="2350" spc="-20"/>
              <a:t>They</a:t>
            </a:r>
            <a:r>
              <a:rPr dirty="0" sz="2350" spc="-120"/>
              <a:t> </a:t>
            </a:r>
            <a:r>
              <a:rPr dirty="0" sz="2350" spc="10"/>
              <a:t>are</a:t>
            </a:r>
            <a:r>
              <a:rPr dirty="0" sz="2350" spc="-110"/>
              <a:t> </a:t>
            </a:r>
            <a:r>
              <a:rPr dirty="0" sz="2350" spc="-5"/>
              <a:t>used</a:t>
            </a:r>
            <a:r>
              <a:rPr dirty="0" sz="2350" spc="-120"/>
              <a:t> </a:t>
            </a:r>
            <a:r>
              <a:rPr dirty="0" sz="2350" spc="165"/>
              <a:t>to</a:t>
            </a:r>
            <a:r>
              <a:rPr dirty="0" sz="2350" spc="-110"/>
              <a:t> </a:t>
            </a:r>
            <a:r>
              <a:rPr dirty="0" sz="2350" spc="35"/>
              <a:t>connect</a:t>
            </a:r>
            <a:r>
              <a:rPr dirty="0" sz="2350" spc="-114"/>
              <a:t> </a:t>
            </a:r>
            <a:r>
              <a:rPr dirty="0" sz="2350" spc="165"/>
              <a:t>to</a:t>
            </a:r>
            <a:r>
              <a:rPr dirty="0" sz="2350" spc="-114"/>
              <a:t> </a:t>
            </a:r>
            <a:r>
              <a:rPr dirty="0" sz="2350" spc="105"/>
              <a:t>the</a:t>
            </a:r>
            <a:r>
              <a:rPr dirty="0" sz="2350" spc="-110"/>
              <a:t> </a:t>
            </a:r>
            <a:r>
              <a:rPr dirty="0" sz="2350" spc="-145"/>
              <a:t>URL’s,</a:t>
            </a:r>
            <a:r>
              <a:rPr dirty="0" sz="2350" spc="-114"/>
              <a:t> </a:t>
            </a:r>
            <a:r>
              <a:rPr dirty="0" sz="2350" spc="105"/>
              <a:t>identify</a:t>
            </a:r>
            <a:r>
              <a:rPr dirty="0" sz="2350" spc="-114"/>
              <a:t> </a:t>
            </a:r>
            <a:r>
              <a:rPr dirty="0" sz="2350" spc="65"/>
              <a:t>required  </a:t>
            </a:r>
            <a:r>
              <a:rPr dirty="0" sz="2350" spc="30"/>
              <a:t>links </a:t>
            </a:r>
            <a:r>
              <a:rPr dirty="0" sz="2350" spc="150"/>
              <a:t>for </a:t>
            </a:r>
            <a:r>
              <a:rPr dirty="0" sz="2350" spc="110"/>
              <a:t>the </a:t>
            </a:r>
            <a:r>
              <a:rPr dirty="0" sz="2350" spc="65"/>
              <a:t>files </a:t>
            </a:r>
            <a:r>
              <a:rPr dirty="0" sz="2350" spc="10"/>
              <a:t>and </a:t>
            </a:r>
            <a:r>
              <a:rPr dirty="0" sz="2350" spc="60"/>
              <a:t>download </a:t>
            </a:r>
            <a:r>
              <a:rPr dirty="0" sz="2350" spc="95"/>
              <a:t>them </a:t>
            </a:r>
            <a:r>
              <a:rPr dirty="0" sz="2350" spc="165"/>
              <a:t>to </a:t>
            </a:r>
            <a:r>
              <a:rPr dirty="0" sz="2350" spc="110"/>
              <a:t>the </a:t>
            </a:r>
            <a:r>
              <a:rPr dirty="0" sz="2350" spc="30"/>
              <a:t>local  </a:t>
            </a:r>
            <a:r>
              <a:rPr dirty="0" sz="2350" spc="55"/>
              <a:t>environment.</a:t>
            </a:r>
            <a:endParaRPr sz="2350"/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70"/>
              <a:t>Install </a:t>
            </a:r>
            <a:r>
              <a:rPr dirty="0" spc="15"/>
              <a:t>and</a:t>
            </a:r>
            <a:r>
              <a:rPr dirty="0" spc="-405"/>
              <a:t> </a:t>
            </a:r>
            <a:r>
              <a:rPr dirty="0" spc="155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60"/>
            <a:ext cx="8132445" cy="43332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570"/>
              </a:spcBef>
              <a:buClr>
                <a:srgbClr val="6697CC"/>
              </a:buClr>
              <a:buFont typeface="Liberation Sans"/>
              <a:buChar char="•"/>
              <a:tabLst>
                <a:tab pos="244475" algn="l"/>
                <a:tab pos="245110" algn="l"/>
              </a:tabLst>
            </a:pPr>
            <a:r>
              <a:rPr dirty="0" sz="1900" spc="45" b="1">
                <a:latin typeface="Trebuchet MS"/>
                <a:cs typeface="Trebuchet MS"/>
              </a:rPr>
              <a:t>Install </a:t>
            </a:r>
            <a:r>
              <a:rPr dirty="0" sz="1900" spc="105" b="1">
                <a:latin typeface="Trebuchet MS"/>
                <a:cs typeface="Trebuchet MS"/>
              </a:rPr>
              <a:t>R</a:t>
            </a:r>
            <a:r>
              <a:rPr dirty="0" sz="1900" spc="-295" b="1">
                <a:latin typeface="Trebuchet MS"/>
                <a:cs typeface="Trebuchet MS"/>
              </a:rPr>
              <a:t> </a:t>
            </a:r>
            <a:r>
              <a:rPr dirty="0" sz="1900" spc="50" b="1">
                <a:latin typeface="Trebuchet MS"/>
                <a:cs typeface="Trebuchet MS"/>
              </a:rPr>
              <a:t>Packages</a:t>
            </a:r>
            <a:endParaRPr sz="1900">
              <a:latin typeface="Trebuchet MS"/>
              <a:cs typeface="Trebuchet MS"/>
            </a:endParaRPr>
          </a:p>
          <a:p>
            <a:pPr lvl="1" marL="516890" marR="228600" indent="-193040">
              <a:lnSpc>
                <a:spcPct val="100000"/>
              </a:lnSpc>
              <a:spcBef>
                <a:spcPts val="470"/>
              </a:spcBef>
              <a:buClr>
                <a:srgbClr val="6697CC"/>
              </a:buClr>
              <a:buFont typeface="Liberation Sans"/>
              <a:buChar char="–"/>
              <a:tabLst>
                <a:tab pos="516890" algn="l"/>
              </a:tabLst>
            </a:pPr>
            <a:r>
              <a:rPr dirty="0" sz="1900" spc="-25">
                <a:latin typeface="Arial"/>
                <a:cs typeface="Arial"/>
              </a:rPr>
              <a:t>The </a:t>
            </a:r>
            <a:r>
              <a:rPr dirty="0" sz="1900" spc="75">
                <a:latin typeface="Arial"/>
                <a:cs typeface="Arial"/>
              </a:rPr>
              <a:t>following </a:t>
            </a:r>
            <a:r>
              <a:rPr dirty="0" sz="1900" spc="-30">
                <a:latin typeface="Arial"/>
                <a:cs typeface="Arial"/>
              </a:rPr>
              <a:t>packages </a:t>
            </a:r>
            <a:r>
              <a:rPr dirty="0" sz="1900" spc="5">
                <a:latin typeface="Arial"/>
                <a:cs typeface="Arial"/>
              </a:rPr>
              <a:t>are </a:t>
            </a:r>
            <a:r>
              <a:rPr dirty="0" sz="1900" spc="50">
                <a:latin typeface="Arial"/>
                <a:cs typeface="Arial"/>
              </a:rPr>
              <a:t>required </a:t>
            </a:r>
            <a:r>
              <a:rPr dirty="0" sz="1900" spc="114">
                <a:latin typeface="Arial"/>
                <a:cs typeface="Arial"/>
              </a:rPr>
              <a:t>for </a:t>
            </a:r>
            <a:r>
              <a:rPr dirty="0" sz="1900">
                <a:latin typeface="Arial"/>
                <a:cs typeface="Arial"/>
              </a:rPr>
              <a:t>processing </a:t>
            </a:r>
            <a:r>
              <a:rPr dirty="0" sz="1900" spc="85">
                <a:latin typeface="Arial"/>
                <a:cs typeface="Arial"/>
              </a:rPr>
              <a:t>the </a:t>
            </a:r>
            <a:r>
              <a:rPr dirty="0" sz="1900" spc="-130">
                <a:latin typeface="Arial"/>
                <a:cs typeface="Arial"/>
              </a:rPr>
              <a:t>URL’s </a:t>
            </a:r>
            <a:r>
              <a:rPr dirty="0" sz="1900" spc="5">
                <a:latin typeface="Arial"/>
                <a:cs typeface="Arial"/>
              </a:rPr>
              <a:t>and  </a:t>
            </a:r>
            <a:r>
              <a:rPr dirty="0" sz="1900" spc="20">
                <a:latin typeface="Arial"/>
                <a:cs typeface="Arial"/>
              </a:rPr>
              <a:t>links</a:t>
            </a:r>
            <a:r>
              <a:rPr dirty="0" sz="1900" spc="-110">
                <a:latin typeface="Arial"/>
                <a:cs typeface="Arial"/>
              </a:rPr>
              <a:t> </a:t>
            </a:r>
            <a:r>
              <a:rPr dirty="0" sz="1900" spc="130">
                <a:latin typeface="Arial"/>
                <a:cs typeface="Arial"/>
              </a:rPr>
              <a:t>to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85">
                <a:latin typeface="Arial"/>
                <a:cs typeface="Arial"/>
              </a:rPr>
              <a:t>the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30">
                <a:latin typeface="Arial"/>
                <a:cs typeface="Arial"/>
              </a:rPr>
              <a:t>files.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If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55">
                <a:latin typeface="Arial"/>
                <a:cs typeface="Arial"/>
              </a:rPr>
              <a:t>they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are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not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available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45">
                <a:latin typeface="Arial"/>
                <a:cs typeface="Arial"/>
              </a:rPr>
              <a:t>in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45">
                <a:latin typeface="Arial"/>
                <a:cs typeface="Arial"/>
              </a:rPr>
              <a:t>your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-180">
                <a:latin typeface="Arial"/>
                <a:cs typeface="Arial"/>
              </a:rPr>
              <a:t>R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Environment,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you  </a:t>
            </a:r>
            <a:r>
              <a:rPr dirty="0" sz="1900" spc="-40">
                <a:latin typeface="Arial"/>
                <a:cs typeface="Arial"/>
              </a:rPr>
              <a:t>can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45">
                <a:latin typeface="Arial"/>
                <a:cs typeface="Arial"/>
              </a:rPr>
              <a:t>install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75">
                <a:latin typeface="Arial"/>
                <a:cs typeface="Arial"/>
              </a:rPr>
              <a:t>them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using</a:t>
            </a:r>
            <a:r>
              <a:rPr dirty="0" sz="1900" spc="-110">
                <a:latin typeface="Arial"/>
                <a:cs typeface="Arial"/>
              </a:rPr>
              <a:t> </a:t>
            </a:r>
            <a:r>
              <a:rPr dirty="0" sz="1900" spc="75">
                <a:latin typeface="Arial"/>
                <a:cs typeface="Arial"/>
              </a:rPr>
              <a:t>following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commands.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6697CC"/>
              </a:buClr>
              <a:buFont typeface="Liberation Sans"/>
              <a:buChar char="–"/>
            </a:pPr>
            <a:endParaRPr sz="2150">
              <a:latin typeface="Arial"/>
              <a:cs typeface="Arial"/>
            </a:endParaRPr>
          </a:p>
          <a:p>
            <a:pPr marL="516890" marR="3698875">
              <a:lnSpc>
                <a:spcPct val="120800"/>
              </a:lnSpc>
            </a:pPr>
            <a:r>
              <a:rPr dirty="0" sz="1900" spc="-5" b="1">
                <a:latin typeface="Courier New"/>
                <a:cs typeface="Courier New"/>
              </a:rPr>
              <a:t>install.packages("RCurl")  install.packages("XML")  in</a:t>
            </a:r>
            <a:r>
              <a:rPr dirty="0" sz="1900" spc="5" b="1">
                <a:latin typeface="Courier New"/>
                <a:cs typeface="Courier New"/>
              </a:rPr>
              <a:t>s</a:t>
            </a:r>
            <a:r>
              <a:rPr dirty="0" sz="1900" spc="-5" b="1">
                <a:latin typeface="Courier New"/>
                <a:cs typeface="Courier New"/>
              </a:rPr>
              <a:t>t</a:t>
            </a:r>
            <a:r>
              <a:rPr dirty="0" sz="1900" spc="-10" b="1">
                <a:latin typeface="Courier New"/>
                <a:cs typeface="Courier New"/>
              </a:rPr>
              <a:t>a</a:t>
            </a:r>
            <a:r>
              <a:rPr dirty="0" sz="1900" spc="-5" b="1">
                <a:latin typeface="Courier New"/>
                <a:cs typeface="Courier New"/>
              </a:rPr>
              <a:t>ll.</a:t>
            </a:r>
            <a:r>
              <a:rPr dirty="0" sz="1900" spc="5" b="1">
                <a:latin typeface="Courier New"/>
                <a:cs typeface="Courier New"/>
              </a:rPr>
              <a:t>p</a:t>
            </a:r>
            <a:r>
              <a:rPr dirty="0" sz="1900" spc="-5" b="1">
                <a:latin typeface="Courier New"/>
                <a:cs typeface="Courier New"/>
              </a:rPr>
              <a:t>a</a:t>
            </a:r>
            <a:r>
              <a:rPr dirty="0" sz="1900" spc="-10" b="1">
                <a:latin typeface="Courier New"/>
                <a:cs typeface="Courier New"/>
              </a:rPr>
              <a:t>c</a:t>
            </a:r>
            <a:r>
              <a:rPr dirty="0" sz="1900" spc="-5" b="1">
                <a:latin typeface="Courier New"/>
                <a:cs typeface="Courier New"/>
              </a:rPr>
              <a:t>kag</a:t>
            </a:r>
            <a:r>
              <a:rPr dirty="0" sz="1900" spc="5" b="1">
                <a:latin typeface="Courier New"/>
                <a:cs typeface="Courier New"/>
              </a:rPr>
              <a:t>e</a:t>
            </a:r>
            <a:r>
              <a:rPr dirty="0" sz="1900" spc="-5" b="1">
                <a:latin typeface="Courier New"/>
                <a:cs typeface="Courier New"/>
              </a:rPr>
              <a:t>s</a:t>
            </a:r>
            <a:r>
              <a:rPr dirty="0" sz="1900" spc="-10" b="1">
                <a:latin typeface="Courier New"/>
                <a:cs typeface="Courier New"/>
              </a:rPr>
              <a:t>(</a:t>
            </a:r>
            <a:r>
              <a:rPr dirty="0" sz="1900" spc="-5" b="1">
                <a:latin typeface="Courier New"/>
                <a:cs typeface="Courier New"/>
              </a:rPr>
              <a:t>"st</a:t>
            </a:r>
            <a:r>
              <a:rPr dirty="0" sz="1900" spc="5" b="1">
                <a:latin typeface="Courier New"/>
                <a:cs typeface="Courier New"/>
              </a:rPr>
              <a:t>r</a:t>
            </a:r>
            <a:r>
              <a:rPr dirty="0" sz="1900" spc="-5" b="1">
                <a:latin typeface="Courier New"/>
                <a:cs typeface="Courier New"/>
              </a:rPr>
              <a:t>i</a:t>
            </a:r>
            <a:r>
              <a:rPr dirty="0" sz="1900" spc="-10" b="1">
                <a:latin typeface="Courier New"/>
                <a:cs typeface="Courier New"/>
              </a:rPr>
              <a:t>n</a:t>
            </a:r>
            <a:r>
              <a:rPr dirty="0" sz="1900" spc="-5" b="1">
                <a:latin typeface="Courier New"/>
                <a:cs typeface="Courier New"/>
              </a:rPr>
              <a:t>gr")  install.packages("plyr")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ourier New"/>
              <a:cs typeface="Courier New"/>
            </a:endParaRPr>
          </a:p>
          <a:p>
            <a:pPr marL="245110" indent="-232410">
              <a:lnSpc>
                <a:spcPct val="100000"/>
              </a:lnSpc>
              <a:buClr>
                <a:srgbClr val="6697CC"/>
              </a:buClr>
              <a:buFont typeface="Liberation Sans"/>
              <a:buChar char="•"/>
              <a:tabLst>
                <a:tab pos="244475" algn="l"/>
                <a:tab pos="245110" algn="l"/>
              </a:tabLst>
            </a:pPr>
            <a:r>
              <a:rPr dirty="0" sz="1900" spc="35" b="1">
                <a:latin typeface="Trebuchet MS"/>
                <a:cs typeface="Trebuchet MS"/>
              </a:rPr>
              <a:t>Input</a:t>
            </a:r>
            <a:r>
              <a:rPr dirty="0" sz="1900" spc="-135" b="1">
                <a:latin typeface="Trebuchet MS"/>
                <a:cs typeface="Trebuchet MS"/>
              </a:rPr>
              <a:t> </a:t>
            </a:r>
            <a:r>
              <a:rPr dirty="0" sz="1900" spc="70" b="1">
                <a:latin typeface="Trebuchet MS"/>
                <a:cs typeface="Trebuchet MS"/>
              </a:rPr>
              <a:t>Data</a:t>
            </a:r>
            <a:endParaRPr sz="1900">
              <a:latin typeface="Trebuchet MS"/>
              <a:cs typeface="Trebuchet MS"/>
            </a:endParaRPr>
          </a:p>
          <a:p>
            <a:pPr lvl="1" marL="516890" marR="5080" indent="-193040">
              <a:lnSpc>
                <a:spcPct val="100000"/>
              </a:lnSpc>
              <a:spcBef>
                <a:spcPts val="470"/>
              </a:spcBef>
              <a:buClr>
                <a:srgbClr val="6697CC"/>
              </a:buClr>
              <a:buFont typeface="Liberation Sans"/>
              <a:buChar char="–"/>
              <a:tabLst>
                <a:tab pos="516890" algn="l"/>
              </a:tabLst>
            </a:pPr>
            <a:r>
              <a:rPr dirty="0" sz="1900" spc="-40">
                <a:latin typeface="Arial"/>
                <a:cs typeface="Arial"/>
              </a:rPr>
              <a:t>We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85">
                <a:latin typeface="Arial"/>
                <a:cs typeface="Arial"/>
              </a:rPr>
              <a:t>will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45">
                <a:latin typeface="Arial"/>
                <a:cs typeface="Arial"/>
              </a:rPr>
              <a:t>visit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85">
                <a:latin typeface="Arial"/>
                <a:cs typeface="Arial"/>
              </a:rPr>
              <a:t>the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-110">
                <a:latin typeface="Arial"/>
                <a:cs typeface="Arial"/>
              </a:rPr>
              <a:t>URL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35">
                <a:latin typeface="Arial"/>
                <a:cs typeface="Arial"/>
              </a:rPr>
              <a:t>&lt;</a:t>
            </a:r>
            <a:r>
              <a:rPr dirty="0" sz="1900" spc="35">
                <a:latin typeface="Arial"/>
                <a:cs typeface="Arial"/>
                <a:hlinkClick r:id="rId2"/>
              </a:rPr>
              <a:t>http://www.geos.ed.ac.uk/~weather/jcmb_ws/</a:t>
            </a:r>
            <a:r>
              <a:rPr dirty="0" sz="1900" spc="35">
                <a:latin typeface="Arial"/>
                <a:cs typeface="Arial"/>
              </a:rPr>
              <a:t>&gt;  </a:t>
            </a:r>
            <a:r>
              <a:rPr dirty="0" sz="1900" spc="50">
                <a:latin typeface="Arial"/>
                <a:cs typeface="Arial"/>
              </a:rPr>
              <a:t>weather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35">
                <a:latin typeface="Arial"/>
                <a:cs typeface="Arial"/>
              </a:rPr>
              <a:t>data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and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40">
                <a:latin typeface="Arial"/>
                <a:cs typeface="Arial"/>
              </a:rPr>
              <a:t>download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80">
                <a:latin typeface="Arial"/>
                <a:cs typeface="Arial"/>
              </a:rPr>
              <a:t>the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-155">
                <a:latin typeface="Arial"/>
                <a:cs typeface="Arial"/>
              </a:rPr>
              <a:t>CSV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50">
                <a:latin typeface="Arial"/>
                <a:cs typeface="Arial"/>
              </a:rPr>
              <a:t>files</a:t>
            </a:r>
            <a:r>
              <a:rPr dirty="0" sz="1900" spc="-110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using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-180">
                <a:latin typeface="Arial"/>
                <a:cs typeface="Arial"/>
              </a:rPr>
              <a:t>R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114">
                <a:latin typeface="Arial"/>
                <a:cs typeface="Arial"/>
              </a:rPr>
              <a:t>for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85">
                <a:latin typeface="Arial"/>
                <a:cs typeface="Arial"/>
              </a:rPr>
              <a:t>the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year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2015.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2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8088630" cy="4163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776605" indent="-342900">
              <a:lnSpc>
                <a:spcPts val="3350"/>
              </a:lnSpc>
              <a:spcBef>
                <a:spcPts val="2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We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will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use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05">
                <a:latin typeface="Arial"/>
                <a:cs typeface="Arial"/>
              </a:rPr>
              <a:t>function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20">
                <a:latin typeface="Arial"/>
                <a:cs typeface="Arial"/>
              </a:rPr>
              <a:t>getHTMLLinks()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95">
                <a:latin typeface="Arial"/>
                <a:cs typeface="Arial"/>
              </a:rPr>
              <a:t>to  </a:t>
            </a:r>
            <a:r>
              <a:rPr dirty="0" sz="2800" spc="80">
                <a:latin typeface="Arial"/>
                <a:cs typeface="Arial"/>
              </a:rPr>
              <a:t>gather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30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60">
                <a:latin typeface="Arial"/>
                <a:cs typeface="Arial"/>
              </a:rPr>
              <a:t>URLs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90">
                <a:latin typeface="Arial"/>
                <a:cs typeface="Arial"/>
              </a:rPr>
              <a:t>of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files.</a:t>
            </a:r>
            <a:endParaRPr sz="2800">
              <a:latin typeface="Arial"/>
              <a:cs typeface="Arial"/>
            </a:endParaRPr>
          </a:p>
          <a:p>
            <a:pPr marL="355600" marR="42545" indent="-342900">
              <a:lnSpc>
                <a:spcPct val="100000"/>
              </a:lnSpc>
              <a:spcBef>
                <a:spcPts val="68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Arial"/>
                <a:cs typeface="Arial"/>
              </a:rPr>
              <a:t>Then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80">
                <a:latin typeface="Arial"/>
                <a:cs typeface="Arial"/>
              </a:rPr>
              <a:t>we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will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use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30">
                <a:latin typeface="Arial"/>
                <a:cs typeface="Arial"/>
              </a:rPr>
              <a:t>the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05">
                <a:latin typeface="Arial"/>
                <a:cs typeface="Arial"/>
              </a:rPr>
              <a:t>function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download.file()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95">
                <a:latin typeface="Arial"/>
                <a:cs typeface="Arial"/>
              </a:rPr>
              <a:t>to  </a:t>
            </a:r>
            <a:r>
              <a:rPr dirty="0" sz="2800" spc="-85">
                <a:latin typeface="Arial"/>
                <a:cs typeface="Arial"/>
              </a:rPr>
              <a:t>save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files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95">
                <a:latin typeface="Arial"/>
                <a:cs typeface="Arial"/>
              </a:rPr>
              <a:t>to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local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70">
                <a:latin typeface="Arial"/>
                <a:cs typeface="Arial"/>
              </a:rPr>
              <a:t>As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we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will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be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applying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30">
                <a:latin typeface="Arial"/>
                <a:cs typeface="Arial"/>
              </a:rPr>
              <a:t>the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same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code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again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and  </a:t>
            </a:r>
            <a:r>
              <a:rPr dirty="0" sz="2800" spc="-5">
                <a:latin typeface="Arial"/>
                <a:cs typeface="Arial"/>
              </a:rPr>
              <a:t>again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75">
                <a:latin typeface="Arial"/>
                <a:cs typeface="Arial"/>
              </a:rPr>
              <a:t>for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14">
                <a:latin typeface="Arial"/>
                <a:cs typeface="Arial"/>
              </a:rPr>
              <a:t>multiple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45">
                <a:latin typeface="Arial"/>
                <a:cs typeface="Arial"/>
              </a:rPr>
              <a:t>files,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we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will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create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00">
                <a:latin typeface="Arial"/>
                <a:cs typeface="Arial"/>
              </a:rPr>
              <a:t>a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105">
                <a:latin typeface="Arial"/>
                <a:cs typeface="Arial"/>
              </a:rPr>
              <a:t>function  </a:t>
            </a:r>
            <a:r>
              <a:rPr dirty="0" sz="2800" spc="195">
                <a:latin typeface="Arial"/>
                <a:cs typeface="Arial"/>
              </a:rPr>
              <a:t>to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be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called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14">
                <a:latin typeface="Arial"/>
                <a:cs typeface="Arial"/>
              </a:rPr>
              <a:t>multiple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times.</a:t>
            </a:r>
            <a:endParaRPr sz="2800">
              <a:latin typeface="Arial"/>
              <a:cs typeface="Arial"/>
            </a:endParaRPr>
          </a:p>
          <a:p>
            <a:pPr marL="355600" marR="52069" indent="-342900">
              <a:lnSpc>
                <a:spcPct val="100000"/>
              </a:lnSpc>
              <a:spcBef>
                <a:spcPts val="78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The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45">
                <a:latin typeface="Arial"/>
                <a:cs typeface="Arial"/>
              </a:rPr>
              <a:t>filenames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20">
                <a:latin typeface="Arial"/>
                <a:cs typeface="Arial"/>
              </a:rPr>
              <a:t>are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passed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25">
                <a:latin typeface="Arial"/>
                <a:cs typeface="Arial"/>
              </a:rPr>
              <a:t>as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parameters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in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0">
                <a:latin typeface="Arial"/>
                <a:cs typeface="Arial"/>
              </a:rPr>
              <a:t>form  </a:t>
            </a:r>
            <a:r>
              <a:rPr dirty="0" sz="2800" spc="190">
                <a:latin typeface="Arial"/>
                <a:cs typeface="Arial"/>
              </a:rPr>
              <a:t>of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00">
                <a:latin typeface="Arial"/>
                <a:cs typeface="Arial"/>
              </a:rPr>
              <a:t>a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265">
                <a:latin typeface="Arial"/>
                <a:cs typeface="Arial"/>
              </a:rPr>
              <a:t>R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100">
                <a:latin typeface="Arial"/>
                <a:cs typeface="Arial"/>
              </a:rPr>
              <a:t>list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80">
                <a:latin typeface="Arial"/>
                <a:cs typeface="Arial"/>
              </a:rPr>
              <a:t>object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95">
                <a:latin typeface="Arial"/>
                <a:cs typeface="Arial"/>
              </a:rPr>
              <a:t>to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80">
                <a:latin typeface="Arial"/>
                <a:cs typeface="Arial"/>
              </a:rPr>
              <a:t>this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80"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2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495298"/>
            <a:ext cx="7964805" cy="43535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#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Read the</a:t>
            </a:r>
            <a:r>
              <a:rPr dirty="0" sz="1300" spc="15" b="1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URL.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300" spc="10" b="1">
                <a:latin typeface="Courier New"/>
                <a:cs typeface="Courier New"/>
              </a:rPr>
              <a:t>url </a:t>
            </a:r>
            <a:r>
              <a:rPr dirty="0" sz="1300" spc="5" b="1">
                <a:latin typeface="Courier New"/>
                <a:cs typeface="Courier New"/>
              </a:rPr>
              <a:t>&lt;-</a:t>
            </a:r>
            <a:r>
              <a:rPr dirty="0" sz="1300" spc="15" b="1">
                <a:latin typeface="Courier New"/>
                <a:cs typeface="Courier New"/>
              </a:rPr>
              <a:t> </a:t>
            </a:r>
            <a:r>
              <a:rPr dirty="0" sz="1300" spc="5" b="1">
                <a:latin typeface="Courier New"/>
                <a:cs typeface="Courier New"/>
              </a:rPr>
              <a:t>"</a:t>
            </a:r>
            <a:r>
              <a:rPr dirty="0" sz="1300" spc="5" b="1">
                <a:latin typeface="Courier New"/>
                <a:cs typeface="Courier New"/>
                <a:hlinkClick r:id="rId2"/>
              </a:rPr>
              <a:t>http://www.geos.ed.ac.uk/~weather/jcmb_ws/</a:t>
            </a:r>
            <a:r>
              <a:rPr dirty="0" sz="1300" spc="5" b="1">
                <a:latin typeface="Courier New"/>
                <a:cs typeface="Courier New"/>
              </a:rPr>
              <a:t>"</a:t>
            </a:r>
            <a:endParaRPr sz="1300">
              <a:latin typeface="Courier New"/>
              <a:cs typeface="Courier New"/>
            </a:endParaRPr>
          </a:p>
          <a:p>
            <a:pPr marL="12700" marR="3220720">
              <a:lnSpc>
                <a:spcPct val="112200"/>
              </a:lnSpc>
              <a:spcBef>
                <a:spcPts val="919"/>
              </a:spcBef>
            </a:pP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#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Gather the html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links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present in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the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webpage.  </a:t>
            </a:r>
            <a:r>
              <a:rPr dirty="0" sz="1300" spc="10" b="1">
                <a:latin typeface="Courier New"/>
                <a:cs typeface="Courier New"/>
              </a:rPr>
              <a:t>links &lt;-</a:t>
            </a:r>
            <a:r>
              <a:rPr dirty="0" sz="1300" spc="-5" b="1">
                <a:latin typeface="Courier New"/>
                <a:cs typeface="Courier New"/>
              </a:rPr>
              <a:t> </a:t>
            </a:r>
            <a:r>
              <a:rPr dirty="0" sz="1300" spc="5" b="1">
                <a:latin typeface="Courier New"/>
                <a:cs typeface="Courier New"/>
              </a:rPr>
              <a:t>getHTMLLinks(url)</a:t>
            </a:r>
            <a:endParaRPr sz="1300">
              <a:latin typeface="Courier New"/>
              <a:cs typeface="Courier New"/>
            </a:endParaRPr>
          </a:p>
          <a:p>
            <a:pPr marL="12700" marR="1814195">
              <a:lnSpc>
                <a:spcPct val="112799"/>
              </a:lnSpc>
              <a:spcBef>
                <a:spcPts val="910"/>
              </a:spcBef>
            </a:pP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#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Identify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only the links which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point to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the JCMB 2015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files.  </a:t>
            </a:r>
            <a:r>
              <a:rPr dirty="0" sz="1300" spc="5" b="1">
                <a:latin typeface="Courier New"/>
                <a:cs typeface="Courier New"/>
              </a:rPr>
              <a:t>filenames &lt;- links[str_detect(links,</a:t>
            </a:r>
            <a:r>
              <a:rPr dirty="0" sz="1300" spc="40" b="1">
                <a:latin typeface="Courier New"/>
                <a:cs typeface="Courier New"/>
              </a:rPr>
              <a:t> </a:t>
            </a:r>
            <a:r>
              <a:rPr dirty="0" sz="1300" spc="5" b="1">
                <a:latin typeface="Courier New"/>
                <a:cs typeface="Courier New"/>
              </a:rPr>
              <a:t>"JCMB_2015")]</a:t>
            </a:r>
            <a:endParaRPr sz="1300">
              <a:latin typeface="Courier New"/>
              <a:cs typeface="Courier New"/>
            </a:endParaRPr>
          </a:p>
          <a:p>
            <a:pPr marL="12700" marR="4326255">
              <a:lnSpc>
                <a:spcPct val="112200"/>
              </a:lnSpc>
              <a:spcBef>
                <a:spcPts val="919"/>
              </a:spcBef>
            </a:pP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#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Store the file names as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a list.  </a:t>
            </a:r>
            <a:r>
              <a:rPr dirty="0" sz="1300" spc="5" b="1">
                <a:latin typeface="Courier New"/>
                <a:cs typeface="Courier New"/>
              </a:rPr>
              <a:t>filenames_list &lt;-</a:t>
            </a:r>
            <a:r>
              <a:rPr dirty="0" sz="1300" spc="55" b="1">
                <a:latin typeface="Courier New"/>
                <a:cs typeface="Courier New"/>
              </a:rPr>
              <a:t> </a:t>
            </a:r>
            <a:r>
              <a:rPr dirty="0" sz="1300" spc="5" b="1">
                <a:latin typeface="Courier New"/>
                <a:cs typeface="Courier New"/>
              </a:rPr>
              <a:t>as.list(filenames)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ct val="112799"/>
              </a:lnSpc>
              <a:spcBef>
                <a:spcPts val="910"/>
              </a:spcBef>
            </a:pP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#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Create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a function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to download the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files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by passing the URL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and filename list.  </a:t>
            </a:r>
            <a:r>
              <a:rPr dirty="0" sz="1300" spc="5" b="1">
                <a:latin typeface="Courier New"/>
                <a:cs typeface="Courier New"/>
              </a:rPr>
              <a:t>downloadcsv &lt;- </a:t>
            </a:r>
            <a:r>
              <a:rPr dirty="0" sz="1300" spc="10" b="1">
                <a:latin typeface="Courier New"/>
                <a:cs typeface="Courier New"/>
              </a:rPr>
              <a:t>function </a:t>
            </a:r>
            <a:r>
              <a:rPr dirty="0" sz="1300" spc="5" b="1">
                <a:latin typeface="Courier New"/>
                <a:cs typeface="Courier New"/>
              </a:rPr>
              <a:t>(mainurl,filename)</a:t>
            </a:r>
            <a:r>
              <a:rPr dirty="0" sz="1300" spc="20" b="1">
                <a:latin typeface="Courier New"/>
                <a:cs typeface="Courier New"/>
              </a:rPr>
              <a:t> </a:t>
            </a:r>
            <a:r>
              <a:rPr dirty="0" sz="1300" spc="10" b="1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314960" marR="3823335">
              <a:lnSpc>
                <a:spcPct val="112200"/>
              </a:lnSpc>
              <a:spcBef>
                <a:spcPts val="10"/>
              </a:spcBef>
            </a:pPr>
            <a:r>
              <a:rPr dirty="0" sz="1300" spc="5" b="1">
                <a:latin typeface="Courier New"/>
                <a:cs typeface="Courier New"/>
              </a:rPr>
              <a:t>filedetails &lt;- str_c(mainurl,filename)  download.file(filedetails,filename)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300" spc="10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 marR="306705">
              <a:lnSpc>
                <a:spcPct val="101299"/>
              </a:lnSpc>
              <a:spcBef>
                <a:spcPts val="1090"/>
              </a:spcBef>
            </a:pP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#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Now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apply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the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l_ply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function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and save the files into the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current </a:t>
            </a:r>
            <a:r>
              <a:rPr dirty="0" sz="1300" spc="10" b="1">
                <a:solidFill>
                  <a:srgbClr val="000098"/>
                </a:solidFill>
                <a:latin typeface="Courier New"/>
                <a:cs typeface="Courier New"/>
              </a:rPr>
              <a:t>R </a:t>
            </a:r>
            <a:r>
              <a:rPr dirty="0" sz="1300" spc="5" b="1">
                <a:solidFill>
                  <a:srgbClr val="000098"/>
                </a:solidFill>
                <a:latin typeface="Courier New"/>
                <a:cs typeface="Courier New"/>
              </a:rPr>
              <a:t>working  directory.</a:t>
            </a:r>
            <a:endParaRPr sz="1300">
              <a:latin typeface="Courier New"/>
              <a:cs typeface="Courier New"/>
            </a:endParaRPr>
          </a:p>
          <a:p>
            <a:pPr marL="12700" marR="3421379">
              <a:lnSpc>
                <a:spcPct val="101299"/>
              </a:lnSpc>
              <a:spcBef>
                <a:spcPts val="180"/>
              </a:spcBef>
            </a:pPr>
            <a:r>
              <a:rPr dirty="0" sz="1300" spc="5" b="1">
                <a:latin typeface="Courier New"/>
                <a:cs typeface="Courier New"/>
              </a:rPr>
              <a:t>l_ply(filenames,downloadcsv,mainurl </a:t>
            </a:r>
            <a:r>
              <a:rPr dirty="0" sz="1300" spc="10" b="1">
                <a:latin typeface="Courier New"/>
                <a:cs typeface="Courier New"/>
              </a:rPr>
              <a:t>=  </a:t>
            </a:r>
            <a:r>
              <a:rPr dirty="0" sz="1300" spc="5" b="1">
                <a:latin typeface="Courier New"/>
                <a:cs typeface="Courier New"/>
              </a:rPr>
              <a:t>"</a:t>
            </a:r>
            <a:r>
              <a:rPr dirty="0" sz="1300" spc="5" b="1">
                <a:latin typeface="Courier New"/>
                <a:cs typeface="Courier New"/>
                <a:hlinkClick r:id="rId2"/>
              </a:rPr>
              <a:t>http://www.geos.ed.ac.uk/~weather/jcmb_ws/</a:t>
            </a:r>
            <a:r>
              <a:rPr dirty="0" sz="1300" spc="5" b="1">
                <a:latin typeface="Courier New"/>
                <a:cs typeface="Courier New"/>
              </a:rPr>
              <a:t>")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5"/>
              <a:t>Web </a:t>
            </a:r>
            <a:r>
              <a:rPr dirty="0" spc="80"/>
              <a:t>data</a:t>
            </a:r>
            <a:r>
              <a:rPr dirty="0" spc="-345"/>
              <a:t> </a:t>
            </a:r>
            <a:r>
              <a:rPr dirty="0" spc="90"/>
              <a:t>download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7110" y="1506219"/>
            <a:ext cx="713359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90"/>
              <a:t>Verify </a:t>
            </a:r>
            <a:r>
              <a:rPr dirty="0" spc="175"/>
              <a:t>file</a:t>
            </a:r>
            <a:r>
              <a:rPr dirty="0" spc="-440"/>
              <a:t> </a:t>
            </a:r>
            <a:r>
              <a:rPr dirty="0" spc="90"/>
              <a:t>download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7550150" cy="3876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145">
                <a:latin typeface="Arial"/>
                <a:cs typeface="Arial"/>
              </a:rPr>
              <a:t>After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running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30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above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code,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you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55">
                <a:latin typeface="Arial"/>
                <a:cs typeface="Arial"/>
              </a:rPr>
              <a:t>locate  </a:t>
            </a:r>
            <a:r>
              <a:rPr dirty="0" sz="2800" spc="125">
                <a:latin typeface="Arial"/>
                <a:cs typeface="Arial"/>
              </a:rPr>
              <a:t>the </a:t>
            </a:r>
            <a:r>
              <a:rPr dirty="0" sz="2800" spc="114">
                <a:latin typeface="Arial"/>
                <a:cs typeface="Arial"/>
              </a:rPr>
              <a:t>following </a:t>
            </a:r>
            <a:r>
              <a:rPr dirty="0" sz="2800" spc="75">
                <a:latin typeface="Arial"/>
                <a:cs typeface="Arial"/>
              </a:rPr>
              <a:t>files </a:t>
            </a:r>
            <a:r>
              <a:rPr dirty="0" sz="2800" spc="65">
                <a:latin typeface="Arial"/>
                <a:cs typeface="Arial"/>
              </a:rPr>
              <a:t>in </a:t>
            </a:r>
            <a:r>
              <a:rPr dirty="0" sz="2800" spc="130">
                <a:latin typeface="Arial"/>
                <a:cs typeface="Arial"/>
              </a:rPr>
              <a:t>the </a:t>
            </a:r>
            <a:r>
              <a:rPr dirty="0" sz="2800" spc="90">
                <a:latin typeface="Arial"/>
                <a:cs typeface="Arial"/>
              </a:rPr>
              <a:t>current </a:t>
            </a:r>
            <a:r>
              <a:rPr dirty="0" sz="2800" spc="-265">
                <a:latin typeface="Arial"/>
                <a:cs typeface="Arial"/>
              </a:rPr>
              <a:t>R </a:t>
            </a:r>
            <a:r>
              <a:rPr dirty="0" sz="2800" spc="85">
                <a:latin typeface="Arial"/>
                <a:cs typeface="Arial"/>
              </a:rPr>
              <a:t>working  </a:t>
            </a:r>
            <a:r>
              <a:rPr dirty="0" sz="2800" spc="65">
                <a:latin typeface="Arial"/>
                <a:cs typeface="Arial"/>
              </a:rPr>
              <a:t>directory.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dirty="0" baseline="2976" sz="4200">
                <a:solidFill>
                  <a:srgbClr val="6697CC"/>
                </a:solidFill>
                <a:latin typeface="Liberation Sans"/>
                <a:cs typeface="Liberation Sans"/>
              </a:rPr>
              <a:t>–</a:t>
            </a:r>
            <a:r>
              <a:rPr dirty="0" baseline="2976" sz="4200" spc="-142">
                <a:solidFill>
                  <a:srgbClr val="6697CC"/>
                </a:solidFill>
                <a:latin typeface="Liberation Sans"/>
                <a:cs typeface="Liberation Sans"/>
              </a:rPr>
              <a:t> </a:t>
            </a:r>
            <a:r>
              <a:rPr dirty="0" sz="2800" spc="-50">
                <a:latin typeface="Arial"/>
                <a:cs typeface="Arial"/>
              </a:rPr>
              <a:t>"JCMB_2015.csv"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6697CC"/>
              </a:buClr>
              <a:buFont typeface="Liberation Sans"/>
              <a:buChar char="–"/>
              <a:tabLst>
                <a:tab pos="755650" algn="l"/>
              </a:tabLst>
            </a:pPr>
            <a:r>
              <a:rPr dirty="0" sz="2800" spc="-50">
                <a:latin typeface="Arial"/>
                <a:cs typeface="Arial"/>
              </a:rPr>
              <a:t>"JCMB_2015_Apr.csv"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6697CC"/>
              </a:buClr>
              <a:buFont typeface="Liberation Sans"/>
              <a:buChar char="–"/>
              <a:tabLst>
                <a:tab pos="755650" algn="l"/>
              </a:tabLst>
            </a:pPr>
            <a:r>
              <a:rPr dirty="0" sz="2800" spc="-60">
                <a:latin typeface="Arial"/>
                <a:cs typeface="Arial"/>
              </a:rPr>
              <a:t>"JCMB_2015_Feb.csv"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6697CC"/>
              </a:buClr>
              <a:buFont typeface="Liberation Sans"/>
              <a:buChar char="–"/>
              <a:tabLst>
                <a:tab pos="755650" algn="l"/>
              </a:tabLst>
            </a:pPr>
            <a:r>
              <a:rPr dirty="0" sz="2800" spc="-55">
                <a:latin typeface="Arial"/>
                <a:cs typeface="Arial"/>
              </a:rPr>
              <a:t>"JCMB_2015_Jan.csv"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6697CC"/>
              </a:buClr>
              <a:buFont typeface="Liberation Sans"/>
              <a:buChar char="–"/>
              <a:tabLst>
                <a:tab pos="755650" algn="l"/>
              </a:tabLst>
            </a:pPr>
            <a:r>
              <a:rPr dirty="0" sz="2800" spc="-50">
                <a:latin typeface="Arial"/>
                <a:cs typeface="Arial"/>
              </a:rPr>
              <a:t>"JCMB_2015_Mar.csv"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35"/>
              <a:t>Connecting </a:t>
            </a:r>
            <a:r>
              <a:rPr dirty="0" spc="254"/>
              <a:t>to</a:t>
            </a:r>
            <a:r>
              <a:rPr dirty="0" spc="-395"/>
              <a:t> </a:t>
            </a:r>
            <a:r>
              <a:rPr dirty="0" spc="-105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8074659" cy="45129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20675" marR="91440" indent="-308610">
              <a:lnSpc>
                <a:spcPct val="100000"/>
              </a:lnSpc>
              <a:spcBef>
                <a:spcPts val="120"/>
              </a:spcBef>
              <a:buClr>
                <a:srgbClr val="6697CC"/>
              </a:buClr>
              <a:buFont typeface="Liberation Sans"/>
              <a:buChar char="•"/>
              <a:tabLst>
                <a:tab pos="320675" algn="l"/>
                <a:tab pos="321310" algn="l"/>
              </a:tabLst>
            </a:pPr>
            <a:r>
              <a:rPr dirty="0" sz="2500" spc="-15">
                <a:latin typeface="Arial"/>
                <a:cs typeface="Arial"/>
              </a:rPr>
              <a:t>The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60">
                <a:latin typeface="Arial"/>
                <a:cs typeface="Arial"/>
              </a:rPr>
              <a:t>data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is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40">
                <a:latin typeface="Arial"/>
                <a:cs typeface="Arial"/>
              </a:rPr>
              <a:t>Relational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20">
                <a:latin typeface="Arial"/>
                <a:cs typeface="Arial"/>
              </a:rPr>
              <a:t>database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systems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25">
                <a:latin typeface="Arial"/>
                <a:cs typeface="Arial"/>
              </a:rPr>
              <a:t>are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80">
                <a:latin typeface="Arial"/>
                <a:cs typeface="Arial"/>
              </a:rPr>
              <a:t>stored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 spc="60">
                <a:latin typeface="Arial"/>
                <a:cs typeface="Arial"/>
              </a:rPr>
              <a:t>in  </a:t>
            </a:r>
            <a:r>
              <a:rPr dirty="0" sz="2500" spc="-75">
                <a:latin typeface="Arial"/>
                <a:cs typeface="Arial"/>
              </a:rPr>
              <a:t>a </a:t>
            </a:r>
            <a:r>
              <a:rPr dirty="0" sz="2500" spc="50">
                <a:latin typeface="Arial"/>
                <a:cs typeface="Arial"/>
              </a:rPr>
              <a:t>normalized</a:t>
            </a:r>
            <a:r>
              <a:rPr dirty="0" sz="2500" spc="-150">
                <a:latin typeface="Arial"/>
                <a:cs typeface="Arial"/>
              </a:rPr>
              <a:t> </a:t>
            </a:r>
            <a:r>
              <a:rPr dirty="0" sz="2500" spc="110">
                <a:latin typeface="Arial"/>
                <a:cs typeface="Arial"/>
              </a:rPr>
              <a:t>format.</a:t>
            </a:r>
            <a:endParaRPr sz="2500">
              <a:latin typeface="Arial"/>
              <a:cs typeface="Arial"/>
            </a:endParaRPr>
          </a:p>
          <a:p>
            <a:pPr marL="320675" marR="553720" indent="-308610">
              <a:lnSpc>
                <a:spcPct val="100000"/>
              </a:lnSpc>
              <a:spcBef>
                <a:spcPts val="750"/>
              </a:spcBef>
              <a:buClr>
                <a:srgbClr val="6697CC"/>
              </a:buClr>
              <a:buFont typeface="Liberation Sans"/>
              <a:buChar char="•"/>
              <a:tabLst>
                <a:tab pos="320675" algn="l"/>
                <a:tab pos="321310" algn="l"/>
              </a:tabLst>
            </a:pPr>
            <a:r>
              <a:rPr dirty="0" sz="2500" spc="-105">
                <a:latin typeface="Arial"/>
                <a:cs typeface="Arial"/>
              </a:rPr>
              <a:t>So,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180">
                <a:latin typeface="Arial"/>
                <a:cs typeface="Arial"/>
              </a:rPr>
              <a:t>to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 spc="35">
                <a:latin typeface="Arial"/>
                <a:cs typeface="Arial"/>
              </a:rPr>
              <a:t>carry</a:t>
            </a:r>
            <a:r>
              <a:rPr dirty="0" sz="2500" spc="-120">
                <a:latin typeface="Arial"/>
                <a:cs typeface="Arial"/>
              </a:rPr>
              <a:t> </a:t>
            </a:r>
            <a:r>
              <a:rPr dirty="0" sz="2500" spc="155">
                <a:latin typeface="Arial"/>
                <a:cs typeface="Arial"/>
              </a:rPr>
              <a:t>out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 spc="65">
                <a:latin typeface="Arial"/>
                <a:cs typeface="Arial"/>
              </a:rPr>
              <a:t>statistical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80">
                <a:latin typeface="Arial"/>
                <a:cs typeface="Arial"/>
              </a:rPr>
              <a:t>computing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 spc="80">
                <a:latin typeface="Arial"/>
                <a:cs typeface="Arial"/>
              </a:rPr>
              <a:t>we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120">
                <a:latin typeface="Arial"/>
                <a:cs typeface="Arial"/>
              </a:rPr>
              <a:t>will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40">
                <a:latin typeface="Arial"/>
                <a:cs typeface="Arial"/>
              </a:rPr>
              <a:t>need  very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advanced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 spc="25">
                <a:latin typeface="Arial"/>
                <a:cs typeface="Arial"/>
              </a:rPr>
              <a:t>and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45">
                <a:latin typeface="Arial"/>
                <a:cs typeface="Arial"/>
              </a:rPr>
              <a:t>complex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-35">
                <a:latin typeface="Arial"/>
                <a:cs typeface="Arial"/>
              </a:rPr>
              <a:t>Sql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20">
                <a:latin typeface="Arial"/>
                <a:cs typeface="Arial"/>
              </a:rPr>
              <a:t>queries.</a:t>
            </a:r>
            <a:endParaRPr sz="2500">
              <a:latin typeface="Arial"/>
              <a:cs typeface="Arial"/>
            </a:endParaRPr>
          </a:p>
          <a:p>
            <a:pPr marL="320675" marR="5080" indent="-308610">
              <a:lnSpc>
                <a:spcPct val="100499"/>
              </a:lnSpc>
              <a:spcBef>
                <a:spcPts val="735"/>
              </a:spcBef>
              <a:buClr>
                <a:srgbClr val="6697CC"/>
              </a:buClr>
              <a:buFont typeface="Liberation Sans"/>
              <a:buChar char="•"/>
              <a:tabLst>
                <a:tab pos="320675" algn="l"/>
                <a:tab pos="321310" algn="l"/>
              </a:tabLst>
            </a:pPr>
            <a:r>
              <a:rPr dirty="0" sz="2500" spc="105">
                <a:latin typeface="Arial"/>
                <a:cs typeface="Arial"/>
              </a:rPr>
              <a:t>But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 spc="-225">
                <a:latin typeface="Arial"/>
                <a:cs typeface="Arial"/>
              </a:rPr>
              <a:t>R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 spc="-35">
                <a:latin typeface="Arial"/>
                <a:cs typeface="Arial"/>
              </a:rPr>
              <a:t>can</a:t>
            </a:r>
            <a:r>
              <a:rPr dirty="0" sz="2500" spc="-95">
                <a:latin typeface="Arial"/>
                <a:cs typeface="Arial"/>
              </a:rPr>
              <a:t> </a:t>
            </a:r>
            <a:r>
              <a:rPr dirty="0" sz="2500" spc="45">
                <a:latin typeface="Arial"/>
                <a:cs typeface="Arial"/>
              </a:rPr>
              <a:t>connect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easily</a:t>
            </a:r>
            <a:r>
              <a:rPr dirty="0" sz="2500" spc="-100">
                <a:latin typeface="Arial"/>
                <a:cs typeface="Arial"/>
              </a:rPr>
              <a:t> </a:t>
            </a:r>
            <a:r>
              <a:rPr dirty="0" sz="2500" spc="180">
                <a:latin typeface="Arial"/>
                <a:cs typeface="Arial"/>
              </a:rPr>
              <a:t>to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 spc="5">
                <a:latin typeface="Arial"/>
                <a:cs typeface="Arial"/>
              </a:rPr>
              <a:t>many</a:t>
            </a:r>
            <a:r>
              <a:rPr dirty="0" sz="2500" spc="-100">
                <a:latin typeface="Arial"/>
                <a:cs typeface="Arial"/>
              </a:rPr>
              <a:t> </a:t>
            </a:r>
            <a:r>
              <a:rPr dirty="0" sz="2500" spc="75">
                <a:latin typeface="Arial"/>
                <a:cs typeface="Arial"/>
              </a:rPr>
              <a:t>relational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databases  </a:t>
            </a:r>
            <a:r>
              <a:rPr dirty="0" sz="2500" spc="50">
                <a:latin typeface="Arial"/>
                <a:cs typeface="Arial"/>
              </a:rPr>
              <a:t>like </a:t>
            </a:r>
            <a:r>
              <a:rPr dirty="0" sz="2500" spc="-15">
                <a:latin typeface="Arial"/>
                <a:cs typeface="Arial"/>
              </a:rPr>
              <a:t>MySql, </a:t>
            </a:r>
            <a:r>
              <a:rPr dirty="0" sz="2500" spc="5">
                <a:latin typeface="Arial"/>
                <a:cs typeface="Arial"/>
              </a:rPr>
              <a:t>Oracle, </a:t>
            </a:r>
            <a:r>
              <a:rPr dirty="0" sz="2500" spc="-35">
                <a:latin typeface="Arial"/>
                <a:cs typeface="Arial"/>
              </a:rPr>
              <a:t>Sql </a:t>
            </a:r>
            <a:r>
              <a:rPr dirty="0" sz="2500" spc="30">
                <a:latin typeface="Arial"/>
                <a:cs typeface="Arial"/>
              </a:rPr>
              <a:t>server </a:t>
            </a:r>
            <a:r>
              <a:rPr dirty="0" sz="2500" spc="40">
                <a:latin typeface="Arial"/>
                <a:cs typeface="Arial"/>
              </a:rPr>
              <a:t>etc. </a:t>
            </a:r>
            <a:r>
              <a:rPr dirty="0" sz="2500" spc="25">
                <a:latin typeface="Arial"/>
                <a:cs typeface="Arial"/>
              </a:rPr>
              <a:t>and </a:t>
            </a:r>
            <a:r>
              <a:rPr dirty="0" sz="2500" spc="110">
                <a:latin typeface="Arial"/>
                <a:cs typeface="Arial"/>
              </a:rPr>
              <a:t>fetch </a:t>
            </a:r>
            <a:r>
              <a:rPr dirty="0" sz="2500" spc="30">
                <a:latin typeface="Arial"/>
                <a:cs typeface="Arial"/>
              </a:rPr>
              <a:t>records  </a:t>
            </a:r>
            <a:r>
              <a:rPr dirty="0" sz="2500" spc="145">
                <a:latin typeface="Arial"/>
                <a:cs typeface="Arial"/>
              </a:rPr>
              <a:t>from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110">
                <a:latin typeface="Arial"/>
                <a:cs typeface="Arial"/>
              </a:rPr>
              <a:t>them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 spc="-105">
                <a:latin typeface="Arial"/>
                <a:cs typeface="Arial"/>
              </a:rPr>
              <a:t>as </a:t>
            </a:r>
            <a:r>
              <a:rPr dirty="0" sz="2500" spc="-75">
                <a:latin typeface="Arial"/>
                <a:cs typeface="Arial"/>
              </a:rPr>
              <a:t>a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60">
                <a:latin typeface="Arial"/>
                <a:cs typeface="Arial"/>
              </a:rPr>
              <a:t>data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 spc="60">
                <a:latin typeface="Arial"/>
                <a:cs typeface="Arial"/>
              </a:rPr>
              <a:t>frame.</a:t>
            </a:r>
            <a:endParaRPr sz="2500">
              <a:latin typeface="Arial"/>
              <a:cs typeface="Arial"/>
            </a:endParaRPr>
          </a:p>
          <a:p>
            <a:pPr marL="320675" marR="50800" indent="-308610">
              <a:lnSpc>
                <a:spcPct val="100600"/>
              </a:lnSpc>
              <a:spcBef>
                <a:spcPts val="710"/>
              </a:spcBef>
              <a:buClr>
                <a:srgbClr val="6697CC"/>
              </a:buClr>
              <a:buFont typeface="Liberation Sans"/>
              <a:buChar char="•"/>
              <a:tabLst>
                <a:tab pos="320675" algn="l"/>
                <a:tab pos="321310" algn="l"/>
              </a:tabLst>
            </a:pPr>
            <a:r>
              <a:rPr dirty="0" sz="2500">
                <a:latin typeface="Arial"/>
                <a:cs typeface="Arial"/>
              </a:rPr>
              <a:t>Once </a:t>
            </a:r>
            <a:r>
              <a:rPr dirty="0" sz="2500" spc="125">
                <a:latin typeface="Arial"/>
                <a:cs typeface="Arial"/>
              </a:rPr>
              <a:t>the </a:t>
            </a:r>
            <a:r>
              <a:rPr dirty="0" sz="2500" spc="60">
                <a:latin typeface="Arial"/>
                <a:cs typeface="Arial"/>
              </a:rPr>
              <a:t>data </a:t>
            </a:r>
            <a:r>
              <a:rPr dirty="0" sz="2500" spc="-30">
                <a:latin typeface="Arial"/>
                <a:cs typeface="Arial"/>
              </a:rPr>
              <a:t>is </a:t>
            </a:r>
            <a:r>
              <a:rPr dirty="0" sz="2500" spc="15">
                <a:latin typeface="Arial"/>
                <a:cs typeface="Arial"/>
              </a:rPr>
              <a:t>available </a:t>
            </a:r>
            <a:r>
              <a:rPr dirty="0" sz="2500" spc="65">
                <a:latin typeface="Arial"/>
                <a:cs typeface="Arial"/>
              </a:rPr>
              <a:t>in </a:t>
            </a:r>
            <a:r>
              <a:rPr dirty="0" sz="2500" spc="125">
                <a:latin typeface="Arial"/>
                <a:cs typeface="Arial"/>
              </a:rPr>
              <a:t>the </a:t>
            </a:r>
            <a:r>
              <a:rPr dirty="0" sz="2500" spc="-225">
                <a:latin typeface="Arial"/>
                <a:cs typeface="Arial"/>
              </a:rPr>
              <a:t>R </a:t>
            </a:r>
            <a:r>
              <a:rPr dirty="0" sz="2500" spc="65">
                <a:latin typeface="Arial"/>
                <a:cs typeface="Arial"/>
              </a:rPr>
              <a:t>environment, </a:t>
            </a:r>
            <a:r>
              <a:rPr dirty="0" sz="2500" spc="200">
                <a:latin typeface="Arial"/>
                <a:cs typeface="Arial"/>
              </a:rPr>
              <a:t>it  </a:t>
            </a:r>
            <a:r>
              <a:rPr dirty="0" sz="2500" spc="5">
                <a:latin typeface="Arial"/>
                <a:cs typeface="Arial"/>
              </a:rPr>
              <a:t>becomes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 spc="-75">
                <a:latin typeface="Arial"/>
                <a:cs typeface="Arial"/>
              </a:rPr>
              <a:t>a</a:t>
            </a:r>
            <a:r>
              <a:rPr dirty="0" sz="2500" spc="-105">
                <a:latin typeface="Arial"/>
                <a:cs typeface="Arial"/>
              </a:rPr>
              <a:t> </a:t>
            </a:r>
            <a:r>
              <a:rPr dirty="0" sz="2500" spc="70">
                <a:latin typeface="Arial"/>
                <a:cs typeface="Arial"/>
              </a:rPr>
              <a:t>normal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-225">
                <a:latin typeface="Arial"/>
                <a:cs typeface="Arial"/>
              </a:rPr>
              <a:t>R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60">
                <a:latin typeface="Arial"/>
                <a:cs typeface="Arial"/>
              </a:rPr>
              <a:t>data</a:t>
            </a:r>
            <a:r>
              <a:rPr dirty="0" sz="2500" spc="-100">
                <a:latin typeface="Arial"/>
                <a:cs typeface="Arial"/>
              </a:rPr>
              <a:t> </a:t>
            </a:r>
            <a:r>
              <a:rPr dirty="0" sz="2500" spc="65">
                <a:latin typeface="Arial"/>
                <a:cs typeface="Arial"/>
              </a:rPr>
              <a:t>set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 spc="25">
                <a:latin typeface="Arial"/>
                <a:cs typeface="Arial"/>
              </a:rPr>
              <a:t>and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-35">
                <a:latin typeface="Arial"/>
                <a:cs typeface="Arial"/>
              </a:rPr>
              <a:t>can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 spc="55">
                <a:latin typeface="Arial"/>
                <a:cs typeface="Arial"/>
              </a:rPr>
              <a:t>be</a:t>
            </a:r>
            <a:r>
              <a:rPr dirty="0" sz="2500" spc="-114">
                <a:latin typeface="Arial"/>
                <a:cs typeface="Arial"/>
              </a:rPr>
              <a:t> </a:t>
            </a:r>
            <a:r>
              <a:rPr dirty="0" sz="2500" spc="65">
                <a:latin typeface="Arial"/>
                <a:cs typeface="Arial"/>
              </a:rPr>
              <a:t>manipulated  </a:t>
            </a:r>
            <a:r>
              <a:rPr dirty="0" sz="2500" spc="110">
                <a:latin typeface="Arial"/>
                <a:cs typeface="Arial"/>
              </a:rPr>
              <a:t>or </a:t>
            </a:r>
            <a:r>
              <a:rPr dirty="0" sz="2500">
                <a:latin typeface="Arial"/>
                <a:cs typeface="Arial"/>
              </a:rPr>
              <a:t>analyzed </a:t>
            </a:r>
            <a:r>
              <a:rPr dirty="0" sz="2500" spc="25">
                <a:latin typeface="Arial"/>
                <a:cs typeface="Arial"/>
              </a:rPr>
              <a:t>using </a:t>
            </a:r>
            <a:r>
              <a:rPr dirty="0" sz="2500" spc="60">
                <a:latin typeface="Arial"/>
                <a:cs typeface="Arial"/>
              </a:rPr>
              <a:t>all </a:t>
            </a:r>
            <a:r>
              <a:rPr dirty="0" sz="2500" spc="125">
                <a:latin typeface="Arial"/>
                <a:cs typeface="Arial"/>
              </a:rPr>
              <a:t>the </a:t>
            </a:r>
            <a:r>
              <a:rPr dirty="0" sz="2500" spc="110">
                <a:latin typeface="Arial"/>
                <a:cs typeface="Arial"/>
              </a:rPr>
              <a:t>powerful </a:t>
            </a:r>
            <a:r>
              <a:rPr dirty="0" sz="2500" spc="-20">
                <a:latin typeface="Arial"/>
                <a:cs typeface="Arial"/>
              </a:rPr>
              <a:t>packages </a:t>
            </a:r>
            <a:r>
              <a:rPr dirty="0" sz="2500" spc="25">
                <a:latin typeface="Arial"/>
                <a:cs typeface="Arial"/>
              </a:rPr>
              <a:t>and  </a:t>
            </a:r>
            <a:r>
              <a:rPr dirty="0" sz="2500" spc="60">
                <a:latin typeface="Arial"/>
                <a:cs typeface="Arial"/>
              </a:rPr>
              <a:t>functions.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339" y="3437890"/>
            <a:ext cx="4890770" cy="282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970"/>
              </a:spcBef>
            </a:pPr>
            <a:r>
              <a:rPr dirty="0" sz="3200" spc="95"/>
              <a:t>Getting</a:t>
            </a:r>
            <a:r>
              <a:rPr dirty="0" sz="3200" spc="-160"/>
              <a:t> </a:t>
            </a:r>
            <a:r>
              <a:rPr dirty="0" sz="3200" spc="10"/>
              <a:t>and</a:t>
            </a:r>
            <a:r>
              <a:rPr dirty="0" sz="3200" spc="-150"/>
              <a:t> </a:t>
            </a:r>
            <a:r>
              <a:rPr dirty="0" sz="3200" spc="120"/>
              <a:t>setting</a:t>
            </a:r>
            <a:r>
              <a:rPr dirty="0" sz="3200" spc="-155"/>
              <a:t> </a:t>
            </a:r>
            <a:r>
              <a:rPr dirty="0" sz="3200" spc="100"/>
              <a:t>working</a:t>
            </a:r>
            <a:r>
              <a:rPr dirty="0" sz="3200" spc="-150"/>
              <a:t> </a:t>
            </a:r>
            <a:r>
              <a:rPr dirty="0" sz="3200" spc="105"/>
              <a:t>directory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5940" y="1517650"/>
            <a:ext cx="7907020" cy="183133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70">
                <a:latin typeface="Arial"/>
                <a:cs typeface="Arial"/>
              </a:rPr>
              <a:t>You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check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which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85">
                <a:latin typeface="Arial"/>
                <a:cs typeface="Arial"/>
              </a:rPr>
              <a:t>directory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265">
                <a:latin typeface="Arial"/>
                <a:cs typeface="Arial"/>
              </a:rPr>
              <a:t>R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workspace  </a:t>
            </a:r>
            <a:r>
              <a:rPr dirty="0" sz="2800" spc="-35">
                <a:latin typeface="Arial"/>
                <a:cs typeface="Arial"/>
              </a:rPr>
              <a:t>is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05">
                <a:latin typeface="Arial"/>
                <a:cs typeface="Arial"/>
              </a:rPr>
              <a:t>pointing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95">
                <a:latin typeface="Arial"/>
                <a:cs typeface="Arial"/>
              </a:rPr>
              <a:t>to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using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14">
                <a:latin typeface="Arial"/>
                <a:cs typeface="Arial"/>
              </a:rPr>
              <a:t>getwd()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80"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  <a:p>
            <a:pPr marL="355600" marR="83820" indent="-342900">
              <a:lnSpc>
                <a:spcPct val="100000"/>
              </a:lnSpc>
              <a:spcBef>
                <a:spcPts val="68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70">
                <a:latin typeface="Arial"/>
                <a:cs typeface="Arial"/>
              </a:rPr>
              <a:t>You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also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set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00">
                <a:latin typeface="Arial"/>
                <a:cs typeface="Arial"/>
              </a:rPr>
              <a:t>a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new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85">
                <a:latin typeface="Arial"/>
                <a:cs typeface="Arial"/>
              </a:rPr>
              <a:t>working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85">
                <a:latin typeface="Arial"/>
                <a:cs typeface="Arial"/>
              </a:rPr>
              <a:t>directory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using  </a:t>
            </a:r>
            <a:r>
              <a:rPr dirty="0" sz="2800" spc="80">
                <a:latin typeface="Arial"/>
                <a:cs typeface="Arial"/>
              </a:rPr>
              <a:t>setwd()function.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40"/>
              <a:t>The </a:t>
            </a:r>
            <a:r>
              <a:rPr dirty="0" spc="-140"/>
              <a:t>RMySQL</a:t>
            </a:r>
            <a:r>
              <a:rPr dirty="0" spc="-300"/>
              <a:t> </a:t>
            </a:r>
            <a:r>
              <a:rPr dirty="0" spc="-15"/>
              <a:t>package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8009890" cy="33121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265">
                <a:latin typeface="Arial"/>
                <a:cs typeface="Arial"/>
              </a:rPr>
              <a:t>R </a:t>
            </a:r>
            <a:r>
              <a:rPr dirty="0" sz="2800" spc="-75">
                <a:latin typeface="Arial"/>
                <a:cs typeface="Arial"/>
              </a:rPr>
              <a:t>has </a:t>
            </a:r>
            <a:r>
              <a:rPr dirty="0" sz="2800" spc="-100">
                <a:latin typeface="Arial"/>
                <a:cs typeface="Arial"/>
              </a:rPr>
              <a:t>a </a:t>
            </a:r>
            <a:r>
              <a:rPr dirty="0" sz="2800" spc="75">
                <a:latin typeface="Arial"/>
                <a:cs typeface="Arial"/>
              </a:rPr>
              <a:t>built-in </a:t>
            </a:r>
            <a:r>
              <a:rPr dirty="0" sz="2800" spc="-15">
                <a:latin typeface="Arial"/>
                <a:cs typeface="Arial"/>
              </a:rPr>
              <a:t>package </a:t>
            </a:r>
            <a:r>
              <a:rPr dirty="0" sz="2800" spc="20">
                <a:latin typeface="Arial"/>
                <a:cs typeface="Arial"/>
              </a:rPr>
              <a:t>named</a:t>
            </a:r>
            <a:r>
              <a:rPr dirty="0" sz="2800" spc="-500">
                <a:latin typeface="Arial"/>
                <a:cs typeface="Arial"/>
              </a:rPr>
              <a:t> </a:t>
            </a:r>
            <a:r>
              <a:rPr dirty="0" sz="2800" spc="-85">
                <a:latin typeface="Arial"/>
                <a:cs typeface="Arial"/>
              </a:rPr>
              <a:t>"RMySQL" </a:t>
            </a:r>
            <a:r>
              <a:rPr dirty="0" sz="2800" spc="40">
                <a:latin typeface="Arial"/>
                <a:cs typeface="Arial"/>
              </a:rPr>
              <a:t>which  </a:t>
            </a:r>
            <a:r>
              <a:rPr dirty="0" sz="2800" spc="35">
                <a:latin typeface="Arial"/>
                <a:cs typeface="Arial"/>
              </a:rPr>
              <a:t>provides </a:t>
            </a:r>
            <a:r>
              <a:rPr dirty="0" sz="2800" spc="55">
                <a:latin typeface="Arial"/>
                <a:cs typeface="Arial"/>
              </a:rPr>
              <a:t>native </a:t>
            </a:r>
            <a:r>
              <a:rPr dirty="0" sz="2800" spc="60">
                <a:latin typeface="Arial"/>
                <a:cs typeface="Arial"/>
              </a:rPr>
              <a:t>connectivity </a:t>
            </a:r>
            <a:r>
              <a:rPr dirty="0" sz="2800" spc="85">
                <a:latin typeface="Arial"/>
                <a:cs typeface="Arial"/>
              </a:rPr>
              <a:t>between </a:t>
            </a:r>
            <a:r>
              <a:rPr dirty="0" sz="2800" spc="150">
                <a:latin typeface="Arial"/>
                <a:cs typeface="Arial"/>
              </a:rPr>
              <a:t>with  </a:t>
            </a:r>
            <a:r>
              <a:rPr dirty="0" sz="2800" spc="-15">
                <a:latin typeface="Arial"/>
                <a:cs typeface="Arial"/>
              </a:rPr>
              <a:t>MySql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  <a:p>
            <a:pPr marL="355600" marR="659130" indent="-342900">
              <a:lnSpc>
                <a:spcPts val="3350"/>
              </a:lnSpc>
              <a:spcBef>
                <a:spcPts val="81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70">
                <a:latin typeface="Arial"/>
                <a:cs typeface="Arial"/>
              </a:rPr>
              <a:t>You </a:t>
            </a:r>
            <a:r>
              <a:rPr dirty="0" sz="2800" spc="-55">
                <a:latin typeface="Arial"/>
                <a:cs typeface="Arial"/>
              </a:rPr>
              <a:t>can </a:t>
            </a:r>
            <a:r>
              <a:rPr dirty="0" sz="2800" spc="70">
                <a:latin typeface="Arial"/>
                <a:cs typeface="Arial"/>
              </a:rPr>
              <a:t>install </a:t>
            </a:r>
            <a:r>
              <a:rPr dirty="0" sz="2800" spc="75">
                <a:latin typeface="Arial"/>
                <a:cs typeface="Arial"/>
              </a:rPr>
              <a:t>this </a:t>
            </a:r>
            <a:r>
              <a:rPr dirty="0" sz="2800" spc="-15">
                <a:latin typeface="Arial"/>
                <a:cs typeface="Arial"/>
              </a:rPr>
              <a:t>package </a:t>
            </a:r>
            <a:r>
              <a:rPr dirty="0" sz="2800" spc="65">
                <a:latin typeface="Arial"/>
                <a:cs typeface="Arial"/>
              </a:rPr>
              <a:t>in </a:t>
            </a:r>
            <a:r>
              <a:rPr dirty="0" sz="2800" spc="130">
                <a:latin typeface="Arial"/>
                <a:cs typeface="Arial"/>
              </a:rPr>
              <a:t>the </a:t>
            </a:r>
            <a:r>
              <a:rPr dirty="0" sz="2800" spc="-265">
                <a:latin typeface="Arial"/>
                <a:cs typeface="Arial"/>
              </a:rPr>
              <a:t>R  </a:t>
            </a:r>
            <a:r>
              <a:rPr dirty="0" sz="2800" spc="75">
                <a:latin typeface="Arial"/>
                <a:cs typeface="Arial"/>
              </a:rPr>
              <a:t>environment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using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114">
                <a:latin typeface="Arial"/>
                <a:cs typeface="Arial"/>
              </a:rPr>
              <a:t>following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command.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800" spc="-5" b="1">
                <a:latin typeface="Courier New"/>
                <a:cs typeface="Courier New"/>
              </a:rPr>
              <a:t>install.packages("RMySQL")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35"/>
              <a:t>Connecting </a:t>
            </a:r>
            <a:r>
              <a:rPr dirty="0" spc="-340"/>
              <a:t>R </a:t>
            </a:r>
            <a:r>
              <a:rPr dirty="0" spc="250"/>
              <a:t>to</a:t>
            </a:r>
            <a:r>
              <a:rPr dirty="0" spc="-225"/>
              <a:t> </a:t>
            </a:r>
            <a:r>
              <a:rPr dirty="0" spc="-105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8920"/>
            <a:ext cx="8115934" cy="453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895" marR="234315" indent="-290830">
              <a:lnSpc>
                <a:spcPct val="100400"/>
              </a:lnSpc>
              <a:spcBef>
                <a:spcPts val="100"/>
              </a:spcBef>
              <a:buClr>
                <a:srgbClr val="6697CC"/>
              </a:buClr>
              <a:buFont typeface="Liberation Sans"/>
              <a:buChar char="•"/>
              <a:tabLst>
                <a:tab pos="302895" algn="l"/>
                <a:tab pos="303530" algn="l"/>
              </a:tabLst>
            </a:pPr>
            <a:r>
              <a:rPr dirty="0" sz="2200" spc="-5">
                <a:latin typeface="Arial"/>
                <a:cs typeface="Arial"/>
              </a:rPr>
              <a:t>Once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105">
                <a:latin typeface="Arial"/>
                <a:cs typeface="Arial"/>
              </a:rPr>
              <a:t>the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package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is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55">
                <a:latin typeface="Arial"/>
                <a:cs typeface="Arial"/>
              </a:rPr>
              <a:t>installed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65">
                <a:latin typeface="Arial"/>
                <a:cs typeface="Arial"/>
              </a:rPr>
              <a:t>we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40">
                <a:latin typeface="Arial"/>
                <a:cs typeface="Arial"/>
              </a:rPr>
              <a:t>create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a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45">
                <a:latin typeface="Arial"/>
                <a:cs typeface="Arial"/>
              </a:rPr>
              <a:t>connection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70">
                <a:latin typeface="Arial"/>
                <a:cs typeface="Arial"/>
              </a:rPr>
              <a:t>object  </a:t>
            </a:r>
            <a:r>
              <a:rPr dirty="0" sz="2200" spc="60">
                <a:latin typeface="Arial"/>
                <a:cs typeface="Arial"/>
              </a:rPr>
              <a:t>in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200">
                <a:latin typeface="Arial"/>
                <a:cs typeface="Arial"/>
              </a:rPr>
              <a:t>R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155">
                <a:latin typeface="Arial"/>
                <a:cs typeface="Arial"/>
              </a:rPr>
              <a:t>to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 spc="35">
                <a:latin typeface="Arial"/>
                <a:cs typeface="Arial"/>
              </a:rPr>
              <a:t>connect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155">
                <a:latin typeface="Arial"/>
                <a:cs typeface="Arial"/>
              </a:rPr>
              <a:t>to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 spc="100">
                <a:latin typeface="Arial"/>
                <a:cs typeface="Arial"/>
              </a:rPr>
              <a:t>the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  <a:p>
            <a:pPr marL="302895" marR="474980" indent="-290830">
              <a:lnSpc>
                <a:spcPct val="100400"/>
              </a:lnSpc>
              <a:spcBef>
                <a:spcPts val="685"/>
              </a:spcBef>
              <a:buClr>
                <a:srgbClr val="6697CC"/>
              </a:buClr>
              <a:buFont typeface="Liberation Sans"/>
              <a:buChar char="•"/>
              <a:tabLst>
                <a:tab pos="302895" algn="l"/>
                <a:tab pos="303530" algn="l"/>
              </a:tabLst>
            </a:pPr>
            <a:r>
              <a:rPr dirty="0" sz="2200" spc="125">
                <a:latin typeface="Arial"/>
                <a:cs typeface="Arial"/>
              </a:rPr>
              <a:t>It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15">
                <a:latin typeface="Arial"/>
                <a:cs typeface="Arial"/>
              </a:rPr>
              <a:t>takes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105">
                <a:latin typeface="Arial"/>
                <a:cs typeface="Arial"/>
              </a:rPr>
              <a:t>the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username,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5">
                <a:latin typeface="Arial"/>
                <a:cs typeface="Arial"/>
              </a:rPr>
              <a:t>password,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5">
                <a:latin typeface="Arial"/>
                <a:cs typeface="Arial"/>
              </a:rPr>
              <a:t>database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10">
                <a:latin typeface="Arial"/>
                <a:cs typeface="Arial"/>
              </a:rPr>
              <a:t>name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15">
                <a:latin typeface="Arial"/>
                <a:cs typeface="Arial"/>
              </a:rPr>
              <a:t>and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65">
                <a:latin typeface="Arial"/>
                <a:cs typeface="Arial"/>
              </a:rPr>
              <a:t>host  </a:t>
            </a:r>
            <a:r>
              <a:rPr dirty="0" sz="2200" spc="10">
                <a:latin typeface="Arial"/>
                <a:cs typeface="Arial"/>
              </a:rPr>
              <a:t>name </a:t>
            </a:r>
            <a:r>
              <a:rPr dirty="0" sz="2200" spc="-95">
                <a:latin typeface="Arial"/>
                <a:cs typeface="Arial"/>
              </a:rPr>
              <a:t>as</a:t>
            </a:r>
            <a:r>
              <a:rPr dirty="0" sz="2200" spc="-215">
                <a:latin typeface="Arial"/>
                <a:cs typeface="Arial"/>
              </a:rPr>
              <a:t> </a:t>
            </a:r>
            <a:r>
              <a:rPr dirty="0" sz="2200" spc="75">
                <a:latin typeface="Arial"/>
                <a:cs typeface="Arial"/>
              </a:rPr>
              <a:t>input.</a:t>
            </a:r>
            <a:endParaRPr sz="22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dirty="0" sz="1850" spc="10" b="1">
                <a:latin typeface="Courier New"/>
                <a:cs typeface="Courier New"/>
              </a:rPr>
              <a:t># </a:t>
            </a:r>
            <a:r>
              <a:rPr dirty="0" sz="1850" spc="5" b="1">
                <a:latin typeface="Courier New"/>
                <a:cs typeface="Courier New"/>
              </a:rPr>
              <a:t>Create </a:t>
            </a:r>
            <a:r>
              <a:rPr dirty="0" sz="1850" spc="10" b="1">
                <a:latin typeface="Courier New"/>
                <a:cs typeface="Courier New"/>
              </a:rPr>
              <a:t>a </a:t>
            </a:r>
            <a:r>
              <a:rPr dirty="0" sz="1850" b="1">
                <a:latin typeface="Courier New"/>
                <a:cs typeface="Courier New"/>
              </a:rPr>
              <a:t>connection </a:t>
            </a:r>
            <a:r>
              <a:rPr dirty="0" sz="1850" spc="5" b="1">
                <a:latin typeface="Courier New"/>
                <a:cs typeface="Courier New"/>
              </a:rPr>
              <a:t>Object </a:t>
            </a:r>
            <a:r>
              <a:rPr dirty="0" sz="1850" b="1">
                <a:latin typeface="Courier New"/>
                <a:cs typeface="Courier New"/>
              </a:rPr>
              <a:t>to </a:t>
            </a:r>
            <a:r>
              <a:rPr dirty="0" sz="1850" spc="5" b="1">
                <a:latin typeface="Courier New"/>
                <a:cs typeface="Courier New"/>
              </a:rPr>
              <a:t>MySQL</a:t>
            </a:r>
            <a:r>
              <a:rPr dirty="0" sz="1850" spc="-65" b="1">
                <a:latin typeface="Courier New"/>
                <a:cs typeface="Courier New"/>
              </a:rPr>
              <a:t> </a:t>
            </a:r>
            <a:r>
              <a:rPr dirty="0" sz="1850" b="1">
                <a:latin typeface="Courier New"/>
                <a:cs typeface="Courier New"/>
              </a:rPr>
              <a:t>database.</a:t>
            </a:r>
            <a:endParaRPr sz="1850">
              <a:latin typeface="Courier New"/>
              <a:cs typeface="Courier New"/>
            </a:endParaRPr>
          </a:p>
          <a:p>
            <a:pPr marL="302895" marR="5080">
              <a:lnSpc>
                <a:spcPct val="100899"/>
              </a:lnSpc>
              <a:spcBef>
                <a:spcPts val="670"/>
              </a:spcBef>
            </a:pPr>
            <a:r>
              <a:rPr dirty="0" sz="1850" spc="10" b="1">
                <a:latin typeface="Courier New"/>
                <a:cs typeface="Courier New"/>
              </a:rPr>
              <a:t># </a:t>
            </a:r>
            <a:r>
              <a:rPr dirty="0" sz="1850" spc="5" b="1">
                <a:latin typeface="Courier New"/>
                <a:cs typeface="Courier New"/>
              </a:rPr>
              <a:t>We will </a:t>
            </a:r>
            <a:r>
              <a:rPr dirty="0" sz="1850" b="1">
                <a:latin typeface="Courier New"/>
                <a:cs typeface="Courier New"/>
              </a:rPr>
              <a:t>connect </a:t>
            </a:r>
            <a:r>
              <a:rPr dirty="0" sz="1850" spc="5" b="1">
                <a:latin typeface="Courier New"/>
                <a:cs typeface="Courier New"/>
              </a:rPr>
              <a:t>to the </a:t>
            </a:r>
            <a:r>
              <a:rPr dirty="0" sz="1850" b="1">
                <a:latin typeface="Courier New"/>
                <a:cs typeface="Courier New"/>
              </a:rPr>
              <a:t>sample </a:t>
            </a:r>
            <a:r>
              <a:rPr dirty="0" sz="1850" spc="5" b="1">
                <a:latin typeface="Courier New"/>
                <a:cs typeface="Courier New"/>
              </a:rPr>
              <a:t>database </a:t>
            </a:r>
            <a:r>
              <a:rPr dirty="0" sz="1850" b="1">
                <a:latin typeface="Courier New"/>
                <a:cs typeface="Courier New"/>
              </a:rPr>
              <a:t>named "testdb"  </a:t>
            </a:r>
            <a:r>
              <a:rPr dirty="0" sz="1850" spc="5" b="1">
                <a:latin typeface="Courier New"/>
                <a:cs typeface="Courier New"/>
              </a:rPr>
              <a:t>that comes with </a:t>
            </a:r>
            <a:r>
              <a:rPr dirty="0" sz="1850" b="1">
                <a:latin typeface="Courier New"/>
                <a:cs typeface="Courier New"/>
              </a:rPr>
              <a:t>MySql</a:t>
            </a:r>
            <a:r>
              <a:rPr dirty="0" sz="1850" spc="-40" b="1">
                <a:latin typeface="Courier New"/>
                <a:cs typeface="Courier New"/>
              </a:rPr>
              <a:t> </a:t>
            </a:r>
            <a:r>
              <a:rPr dirty="0" sz="1850" b="1">
                <a:latin typeface="Courier New"/>
                <a:cs typeface="Courier New"/>
              </a:rPr>
              <a:t>installation.</a:t>
            </a:r>
            <a:endParaRPr sz="1850">
              <a:latin typeface="Courier New"/>
              <a:cs typeface="Courier New"/>
            </a:endParaRPr>
          </a:p>
          <a:p>
            <a:pPr marL="302895" marR="572770">
              <a:lnSpc>
                <a:spcPct val="100699"/>
              </a:lnSpc>
              <a:spcBef>
                <a:spcPts val="675"/>
              </a:spcBef>
            </a:pPr>
            <a:r>
              <a:rPr dirty="0" sz="1850" b="1">
                <a:latin typeface="Courier New"/>
                <a:cs typeface="Courier New"/>
              </a:rPr>
              <a:t>mysqlconnection </a:t>
            </a:r>
            <a:r>
              <a:rPr dirty="0" sz="1850" spc="10" b="1">
                <a:latin typeface="Courier New"/>
                <a:cs typeface="Courier New"/>
              </a:rPr>
              <a:t>= </a:t>
            </a:r>
            <a:r>
              <a:rPr dirty="0" sz="1850" b="1">
                <a:latin typeface="Courier New"/>
                <a:cs typeface="Courier New"/>
              </a:rPr>
              <a:t>dbConnect(MySQL(), user </a:t>
            </a:r>
            <a:r>
              <a:rPr dirty="0" sz="1850" spc="10" b="1">
                <a:latin typeface="Courier New"/>
                <a:cs typeface="Courier New"/>
              </a:rPr>
              <a:t>= </a:t>
            </a:r>
            <a:r>
              <a:rPr dirty="0" sz="1850" b="1">
                <a:latin typeface="Courier New"/>
                <a:cs typeface="Courier New"/>
              </a:rPr>
              <a:t>'root',  </a:t>
            </a:r>
            <a:r>
              <a:rPr dirty="0" sz="1850" spc="5" b="1">
                <a:latin typeface="Courier New"/>
                <a:cs typeface="Courier New"/>
              </a:rPr>
              <a:t>password </a:t>
            </a:r>
            <a:r>
              <a:rPr dirty="0" sz="1850" spc="10" b="1">
                <a:latin typeface="Courier New"/>
                <a:cs typeface="Courier New"/>
              </a:rPr>
              <a:t>= </a:t>
            </a:r>
            <a:r>
              <a:rPr dirty="0" sz="1850" b="1">
                <a:latin typeface="Courier New"/>
                <a:cs typeface="Courier New"/>
              </a:rPr>
              <a:t>'epsilon', </a:t>
            </a:r>
            <a:r>
              <a:rPr dirty="0" sz="1850" spc="5" b="1">
                <a:latin typeface="Courier New"/>
                <a:cs typeface="Courier New"/>
              </a:rPr>
              <a:t>dbname </a:t>
            </a:r>
            <a:r>
              <a:rPr dirty="0" sz="1850" spc="10" b="1">
                <a:latin typeface="Courier New"/>
                <a:cs typeface="Courier New"/>
              </a:rPr>
              <a:t>= </a:t>
            </a:r>
            <a:r>
              <a:rPr dirty="0" sz="1850" b="1">
                <a:latin typeface="Courier New"/>
                <a:cs typeface="Courier New"/>
              </a:rPr>
              <a:t>'testdb', host=  'localhost')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ourier New"/>
              <a:cs typeface="Courier New"/>
            </a:endParaRPr>
          </a:p>
          <a:p>
            <a:pPr marL="302895" marR="1422400">
              <a:lnSpc>
                <a:spcPct val="131500"/>
              </a:lnSpc>
            </a:pPr>
            <a:r>
              <a:rPr dirty="0" sz="1850" spc="10" b="1">
                <a:latin typeface="Courier New"/>
                <a:cs typeface="Courier New"/>
              </a:rPr>
              <a:t># </a:t>
            </a:r>
            <a:r>
              <a:rPr dirty="0" sz="1850" spc="5" b="1">
                <a:latin typeface="Courier New"/>
                <a:cs typeface="Courier New"/>
              </a:rPr>
              <a:t>List the </a:t>
            </a:r>
            <a:r>
              <a:rPr dirty="0" sz="1850" b="1">
                <a:latin typeface="Courier New"/>
                <a:cs typeface="Courier New"/>
              </a:rPr>
              <a:t>tables available </a:t>
            </a:r>
            <a:r>
              <a:rPr dirty="0" sz="1850" spc="5" b="1">
                <a:latin typeface="Courier New"/>
                <a:cs typeface="Courier New"/>
              </a:rPr>
              <a:t>in this </a:t>
            </a:r>
            <a:r>
              <a:rPr dirty="0" sz="1850" b="1">
                <a:latin typeface="Courier New"/>
                <a:cs typeface="Courier New"/>
              </a:rPr>
              <a:t>database.  dbListTables(mysqlconnection)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26210"/>
            <a:ext cx="9138920" cy="5431790"/>
            <a:chOff x="0" y="1426210"/>
            <a:chExt cx="9138920" cy="5431790"/>
          </a:xfrm>
        </p:grpSpPr>
        <p:sp>
          <p:nvSpPr>
            <p:cNvPr id="3" name="object 3"/>
            <p:cNvSpPr/>
            <p:nvPr/>
          </p:nvSpPr>
          <p:spPr>
            <a:xfrm>
              <a:off x="167639" y="1426210"/>
              <a:ext cx="7247890" cy="2209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06600" y="3600450"/>
              <a:ext cx="7029450" cy="29235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35"/>
              <a:t>Connecting </a:t>
            </a:r>
            <a:r>
              <a:rPr dirty="0" spc="-340"/>
              <a:t>R </a:t>
            </a:r>
            <a:r>
              <a:rPr dirty="0" spc="250"/>
              <a:t>to</a:t>
            </a:r>
            <a:r>
              <a:rPr dirty="0" spc="-225"/>
              <a:t> </a:t>
            </a:r>
            <a:r>
              <a:rPr dirty="0" spc="-105"/>
              <a:t>MySQL</a:t>
            </a:r>
          </a:p>
        </p:txBody>
      </p:sp>
      <p:sp>
        <p:nvSpPr>
          <p:cNvPr id="6" name="object 6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65"/>
              <a:t>Querying </a:t>
            </a:r>
            <a:r>
              <a:rPr dirty="0" spc="165"/>
              <a:t>the</a:t>
            </a:r>
            <a:r>
              <a:rPr dirty="0" spc="-405"/>
              <a:t> </a:t>
            </a:r>
            <a:r>
              <a:rPr dirty="0" spc="7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417320"/>
            <a:ext cx="7644765" cy="307594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000" b="1">
                <a:solidFill>
                  <a:srgbClr val="7F0000"/>
                </a:solidFill>
                <a:latin typeface="Courier New"/>
                <a:cs typeface="Courier New"/>
              </a:rPr>
              <a:t># </a:t>
            </a:r>
            <a:r>
              <a:rPr dirty="0" sz="2000" spc="-5" b="1">
                <a:solidFill>
                  <a:srgbClr val="7F0000"/>
                </a:solidFill>
                <a:latin typeface="Courier New"/>
                <a:cs typeface="Courier New"/>
              </a:rPr>
              <a:t>Query the "college" tables to get all the</a:t>
            </a:r>
            <a:r>
              <a:rPr dirty="0" sz="2000" spc="-65" b="1">
                <a:solidFill>
                  <a:srgbClr val="7F00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7F0000"/>
                </a:solidFill>
                <a:latin typeface="Courier New"/>
                <a:cs typeface="Courier New"/>
              </a:rPr>
              <a:t>rows.</a:t>
            </a:r>
            <a:endParaRPr sz="2000">
              <a:latin typeface="Courier New"/>
              <a:cs typeface="Courier New"/>
            </a:endParaRPr>
          </a:p>
          <a:p>
            <a:pPr marL="12700" marR="462280">
              <a:lnSpc>
                <a:spcPct val="100000"/>
              </a:lnSpc>
              <a:spcBef>
                <a:spcPts val="800"/>
              </a:spcBef>
            </a:pPr>
            <a:r>
              <a:rPr dirty="0" sz="2000" spc="-5" b="1">
                <a:latin typeface="Courier New"/>
                <a:cs typeface="Courier New"/>
              </a:rPr>
              <a:t>result </a:t>
            </a:r>
            <a:r>
              <a:rPr dirty="0" sz="2000" b="1">
                <a:latin typeface="Courier New"/>
                <a:cs typeface="Courier New"/>
              </a:rPr>
              <a:t>= </a:t>
            </a:r>
            <a:r>
              <a:rPr dirty="0" sz="2000" spc="-5" b="1">
                <a:latin typeface="Courier New"/>
                <a:cs typeface="Courier New"/>
              </a:rPr>
              <a:t>dbSendQuery(mysqlconnection, "select </a:t>
            </a:r>
            <a:r>
              <a:rPr dirty="0" sz="2000" b="1">
                <a:latin typeface="Courier New"/>
                <a:cs typeface="Courier New"/>
              </a:rPr>
              <a:t>*  </a:t>
            </a:r>
            <a:r>
              <a:rPr dirty="0" sz="2000" spc="-5" b="1">
                <a:latin typeface="Courier New"/>
                <a:cs typeface="Courier New"/>
              </a:rPr>
              <a:t>from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COLLEGE")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dirty="0" sz="2000" b="1">
                <a:solidFill>
                  <a:srgbClr val="7F0000"/>
                </a:solidFill>
                <a:latin typeface="Courier New"/>
                <a:cs typeface="Courier New"/>
              </a:rPr>
              <a:t># </a:t>
            </a:r>
            <a:r>
              <a:rPr dirty="0" sz="2000" spc="-5" b="1">
                <a:solidFill>
                  <a:srgbClr val="7F0000"/>
                </a:solidFill>
                <a:latin typeface="Courier New"/>
                <a:cs typeface="Courier New"/>
              </a:rPr>
              <a:t>Store the result in </a:t>
            </a:r>
            <a:r>
              <a:rPr dirty="0" sz="2000" b="1">
                <a:solidFill>
                  <a:srgbClr val="7F0000"/>
                </a:solidFill>
                <a:latin typeface="Courier New"/>
                <a:cs typeface="Courier New"/>
              </a:rPr>
              <a:t>a R </a:t>
            </a:r>
            <a:r>
              <a:rPr dirty="0" sz="2000" spc="-5" b="1">
                <a:solidFill>
                  <a:srgbClr val="7F0000"/>
                </a:solidFill>
                <a:latin typeface="Courier New"/>
                <a:cs typeface="Courier New"/>
              </a:rPr>
              <a:t>data frame object. </a:t>
            </a:r>
            <a:r>
              <a:rPr dirty="0" sz="2000" b="1">
                <a:solidFill>
                  <a:srgbClr val="7F0000"/>
                </a:solidFill>
                <a:latin typeface="Courier New"/>
                <a:cs typeface="Courier New"/>
              </a:rPr>
              <a:t>n = 3  </a:t>
            </a:r>
            <a:r>
              <a:rPr dirty="0" sz="2000" spc="-5" b="1">
                <a:solidFill>
                  <a:srgbClr val="7F0000"/>
                </a:solidFill>
                <a:latin typeface="Courier New"/>
                <a:cs typeface="Courier New"/>
              </a:rPr>
              <a:t>is used to fetch first </a:t>
            </a:r>
            <a:r>
              <a:rPr dirty="0" sz="2000" b="1">
                <a:solidFill>
                  <a:srgbClr val="7F0000"/>
                </a:solidFill>
                <a:latin typeface="Courier New"/>
                <a:cs typeface="Courier New"/>
              </a:rPr>
              <a:t>3</a:t>
            </a:r>
            <a:r>
              <a:rPr dirty="0" sz="2000" spc="-20" b="1">
                <a:solidFill>
                  <a:srgbClr val="7F00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7F0000"/>
                </a:solidFill>
                <a:latin typeface="Courier New"/>
                <a:cs typeface="Courier New"/>
              </a:rPr>
              <a:t>rows</a:t>
            </a:r>
            <a:r>
              <a:rPr dirty="0" sz="2000" spc="-5" b="1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 marR="2595245">
              <a:lnSpc>
                <a:spcPct val="133300"/>
              </a:lnSpc>
              <a:spcBef>
                <a:spcPts val="10"/>
              </a:spcBef>
            </a:pPr>
            <a:r>
              <a:rPr dirty="0" sz="2000" spc="-5" b="1">
                <a:latin typeface="Courier New"/>
                <a:cs typeface="Courier New"/>
              </a:rPr>
              <a:t>data.frame </a:t>
            </a:r>
            <a:r>
              <a:rPr dirty="0" sz="2000" b="1">
                <a:latin typeface="Courier New"/>
                <a:cs typeface="Courier New"/>
              </a:rPr>
              <a:t>= </a:t>
            </a:r>
            <a:r>
              <a:rPr dirty="0" sz="2000" spc="-5" b="1">
                <a:latin typeface="Courier New"/>
                <a:cs typeface="Courier New"/>
              </a:rPr>
              <a:t>fetch(result, </a:t>
            </a:r>
            <a:r>
              <a:rPr dirty="0" sz="2000" b="1">
                <a:latin typeface="Courier New"/>
                <a:cs typeface="Courier New"/>
              </a:rPr>
              <a:t>n = </a:t>
            </a:r>
            <a:r>
              <a:rPr dirty="0" sz="2000" spc="-5" b="1">
                <a:latin typeface="Courier New"/>
                <a:cs typeface="Courier New"/>
              </a:rPr>
              <a:t>3)  print(data.frame)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3610609"/>
            <a:ext cx="722884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65"/>
              <a:t>Querying </a:t>
            </a:r>
            <a:r>
              <a:rPr dirty="0" spc="165"/>
              <a:t>the</a:t>
            </a:r>
            <a:r>
              <a:rPr dirty="0" spc="-405"/>
              <a:t> </a:t>
            </a:r>
            <a:r>
              <a:rPr dirty="0" spc="7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409" y="1511300"/>
            <a:ext cx="5419090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65"/>
              <a:t>Querying </a:t>
            </a:r>
            <a:r>
              <a:rPr dirty="0" spc="165"/>
              <a:t>the</a:t>
            </a:r>
            <a:r>
              <a:rPr dirty="0" spc="-405"/>
              <a:t> </a:t>
            </a:r>
            <a:r>
              <a:rPr dirty="0" spc="155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517650"/>
            <a:ext cx="7736205" cy="286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Courier New"/>
                <a:cs typeface="Courier New"/>
              </a:rPr>
              <a:t>result </a:t>
            </a:r>
            <a:r>
              <a:rPr dirty="0" sz="2200" b="1">
                <a:latin typeface="Courier New"/>
                <a:cs typeface="Courier New"/>
              </a:rPr>
              <a:t>= </a:t>
            </a:r>
            <a:r>
              <a:rPr dirty="0" sz="2200" spc="-5" b="1">
                <a:latin typeface="Courier New"/>
                <a:cs typeface="Courier New"/>
              </a:rPr>
              <a:t>dbSendQuery(mysqlconnection,</a:t>
            </a:r>
            <a:r>
              <a:rPr dirty="0" sz="2200" spc="-75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"select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Courier New"/>
                <a:cs typeface="Courier New"/>
              </a:rPr>
              <a:t>* </a:t>
            </a:r>
            <a:r>
              <a:rPr dirty="0" sz="2200" spc="-5" b="1">
                <a:latin typeface="Courier New"/>
                <a:cs typeface="Courier New"/>
              </a:rPr>
              <a:t>from COLLEGE where INCOME </a:t>
            </a:r>
            <a:r>
              <a:rPr dirty="0" sz="2200" b="1">
                <a:latin typeface="Courier New"/>
                <a:cs typeface="Courier New"/>
              </a:rPr>
              <a:t>&gt;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20000")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2105"/>
              </a:spcBef>
            </a:pPr>
            <a:r>
              <a:rPr dirty="0" sz="2200" b="1">
                <a:solidFill>
                  <a:srgbClr val="7F0000"/>
                </a:solidFill>
                <a:latin typeface="Courier New"/>
                <a:cs typeface="Courier New"/>
              </a:rPr>
              <a:t># </a:t>
            </a:r>
            <a:r>
              <a:rPr dirty="0" sz="2200" spc="-5" b="1">
                <a:solidFill>
                  <a:srgbClr val="7F0000"/>
                </a:solidFill>
                <a:latin typeface="Courier New"/>
                <a:cs typeface="Courier New"/>
              </a:rPr>
              <a:t>Fetch all the records(with </a:t>
            </a:r>
            <a:r>
              <a:rPr dirty="0" sz="2200" b="1">
                <a:solidFill>
                  <a:srgbClr val="7F0000"/>
                </a:solidFill>
                <a:latin typeface="Courier New"/>
                <a:cs typeface="Courier New"/>
              </a:rPr>
              <a:t>n = </a:t>
            </a:r>
            <a:r>
              <a:rPr dirty="0" sz="2200" spc="-5" b="1">
                <a:solidFill>
                  <a:srgbClr val="7F0000"/>
                </a:solidFill>
                <a:latin typeface="Courier New"/>
                <a:cs typeface="Courier New"/>
              </a:rPr>
              <a:t>-1) and store  it as </a:t>
            </a:r>
            <a:r>
              <a:rPr dirty="0" sz="2200" b="1">
                <a:solidFill>
                  <a:srgbClr val="7F0000"/>
                </a:solidFill>
                <a:latin typeface="Courier New"/>
                <a:cs typeface="Courier New"/>
              </a:rPr>
              <a:t>a </a:t>
            </a:r>
            <a:r>
              <a:rPr dirty="0" sz="2200" spc="-5" b="1">
                <a:solidFill>
                  <a:srgbClr val="7F0000"/>
                </a:solidFill>
                <a:latin typeface="Courier New"/>
                <a:cs typeface="Courier New"/>
              </a:rPr>
              <a:t>data</a:t>
            </a:r>
            <a:r>
              <a:rPr dirty="0" sz="2200" spc="-25" b="1">
                <a:solidFill>
                  <a:srgbClr val="7F0000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7F0000"/>
                </a:solidFill>
                <a:latin typeface="Courier New"/>
                <a:cs typeface="Courier New"/>
              </a:rPr>
              <a:t>frame.</a:t>
            </a:r>
            <a:endParaRPr sz="2200">
              <a:latin typeface="Courier New"/>
              <a:cs typeface="Courier New"/>
            </a:endParaRPr>
          </a:p>
          <a:p>
            <a:pPr marL="12700" marR="2016125">
              <a:lnSpc>
                <a:spcPct val="129900"/>
              </a:lnSpc>
              <a:spcBef>
                <a:spcPts val="10"/>
              </a:spcBef>
            </a:pPr>
            <a:r>
              <a:rPr dirty="0" sz="2200" spc="-5" b="1">
                <a:latin typeface="Courier New"/>
                <a:cs typeface="Courier New"/>
              </a:rPr>
              <a:t>data.frame </a:t>
            </a:r>
            <a:r>
              <a:rPr dirty="0" sz="2200" b="1">
                <a:latin typeface="Courier New"/>
                <a:cs typeface="Courier New"/>
              </a:rPr>
              <a:t>= </a:t>
            </a:r>
            <a:r>
              <a:rPr dirty="0" sz="2200" spc="-5" b="1">
                <a:latin typeface="Courier New"/>
                <a:cs typeface="Courier New"/>
              </a:rPr>
              <a:t>fetch(result, </a:t>
            </a:r>
            <a:r>
              <a:rPr dirty="0" sz="2200" b="1">
                <a:latin typeface="Courier New"/>
                <a:cs typeface="Courier New"/>
              </a:rPr>
              <a:t>n = </a:t>
            </a:r>
            <a:r>
              <a:rPr dirty="0" sz="2200" spc="-5" b="1">
                <a:latin typeface="Courier New"/>
                <a:cs typeface="Courier New"/>
              </a:rPr>
              <a:t>-1)  print(data.frame)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65"/>
              <a:t>Querying </a:t>
            </a:r>
            <a:r>
              <a:rPr dirty="0" spc="165"/>
              <a:t>the</a:t>
            </a:r>
            <a:r>
              <a:rPr dirty="0" spc="-405"/>
              <a:t> </a:t>
            </a:r>
            <a:r>
              <a:rPr dirty="0" spc="155"/>
              <a:t>filters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140" y="1619250"/>
            <a:ext cx="7956550" cy="2160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1300"/>
            <a:ext cx="9138920" cy="5346700"/>
            <a:chOff x="0" y="1511300"/>
            <a:chExt cx="9138920" cy="5346700"/>
          </a:xfrm>
        </p:grpSpPr>
        <p:sp>
          <p:nvSpPr>
            <p:cNvPr id="3" name="object 3"/>
            <p:cNvSpPr/>
            <p:nvPr/>
          </p:nvSpPr>
          <p:spPr>
            <a:xfrm>
              <a:off x="311150" y="1511300"/>
              <a:ext cx="8262620" cy="792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4189" y="2303780"/>
              <a:ext cx="5524500" cy="421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95400" y="2880360"/>
              <a:ext cx="1256030" cy="1188720"/>
            </a:xfrm>
            <a:custGeom>
              <a:avLst/>
              <a:gdLst/>
              <a:ahLst/>
              <a:cxnLst/>
              <a:rect l="l" t="t" r="r" b="b"/>
              <a:pathLst>
                <a:path w="1256030" h="1188720">
                  <a:moveTo>
                    <a:pt x="0" y="0"/>
                  </a:moveTo>
                  <a:lnTo>
                    <a:pt x="1256030" y="1188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09520" y="4025900"/>
              <a:ext cx="154940" cy="149860"/>
            </a:xfrm>
            <a:custGeom>
              <a:avLst/>
              <a:gdLst/>
              <a:ahLst/>
              <a:cxnLst/>
              <a:rect l="l" t="t" r="r" b="b"/>
              <a:pathLst>
                <a:path w="154939" h="149860">
                  <a:moveTo>
                    <a:pt x="73660" y="0"/>
                  </a:moveTo>
                  <a:lnTo>
                    <a:pt x="0" y="77469"/>
                  </a:lnTo>
                  <a:lnTo>
                    <a:pt x="154940" y="14986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65"/>
              <a:t>Update</a:t>
            </a:r>
          </a:p>
        </p:txBody>
      </p:sp>
      <p:sp>
        <p:nvSpPr>
          <p:cNvPr id="8" name="object 8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06830"/>
            <a:ext cx="9138920" cy="5551170"/>
            <a:chOff x="0" y="1306830"/>
            <a:chExt cx="9138920" cy="5551170"/>
          </a:xfrm>
        </p:grpSpPr>
        <p:sp>
          <p:nvSpPr>
            <p:cNvPr id="3" name="object 3"/>
            <p:cNvSpPr/>
            <p:nvPr/>
          </p:nvSpPr>
          <p:spPr>
            <a:xfrm>
              <a:off x="270509" y="1306830"/>
              <a:ext cx="8081009" cy="1084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91510" y="2170430"/>
              <a:ext cx="5429249" cy="4324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75"/>
              <a:t>Insert</a:t>
            </a:r>
          </a:p>
        </p:txBody>
      </p:sp>
      <p:sp>
        <p:nvSpPr>
          <p:cNvPr id="6" name="object 6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294764" y="2879725"/>
            <a:ext cx="1369695" cy="1296035"/>
            <a:chOff x="1294764" y="2879725"/>
            <a:chExt cx="1369695" cy="1296035"/>
          </a:xfrm>
        </p:grpSpPr>
        <p:sp>
          <p:nvSpPr>
            <p:cNvPr id="8" name="object 8"/>
            <p:cNvSpPr/>
            <p:nvPr/>
          </p:nvSpPr>
          <p:spPr>
            <a:xfrm>
              <a:off x="1295399" y="2880360"/>
              <a:ext cx="1256030" cy="1188720"/>
            </a:xfrm>
            <a:custGeom>
              <a:avLst/>
              <a:gdLst/>
              <a:ahLst/>
              <a:cxnLst/>
              <a:rect l="l" t="t" r="r" b="b"/>
              <a:pathLst>
                <a:path w="1256030" h="1188720">
                  <a:moveTo>
                    <a:pt x="0" y="0"/>
                  </a:moveTo>
                  <a:lnTo>
                    <a:pt x="1256030" y="1188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09519" y="4025900"/>
              <a:ext cx="154940" cy="149860"/>
            </a:xfrm>
            <a:custGeom>
              <a:avLst/>
              <a:gdLst/>
              <a:ahLst/>
              <a:cxnLst/>
              <a:rect l="l" t="t" r="r" b="b"/>
              <a:pathLst>
                <a:path w="154939" h="149860">
                  <a:moveTo>
                    <a:pt x="73660" y="0"/>
                  </a:moveTo>
                  <a:lnTo>
                    <a:pt x="0" y="77469"/>
                  </a:lnTo>
                  <a:lnTo>
                    <a:pt x="154940" y="14986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75"/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0569" y="1944370"/>
            <a:ext cx="7296150" cy="323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305560"/>
            <a:chOff x="0" y="0"/>
            <a:chExt cx="9144000" cy="1305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190" cy="1088390"/>
            </a:xfrm>
            <a:custGeom>
              <a:avLst/>
              <a:gdLst/>
              <a:ahLst/>
              <a:cxnLst/>
              <a:rect l="l" t="t" r="r" b="b"/>
              <a:pathLst>
                <a:path w="9140190" h="1088390">
                  <a:moveTo>
                    <a:pt x="0" y="1088389"/>
                  </a:moveTo>
                  <a:lnTo>
                    <a:pt x="9140190" y="1088389"/>
                  </a:lnTo>
                  <a:lnTo>
                    <a:pt x="9140190" y="0"/>
                  </a:lnTo>
                  <a:lnTo>
                    <a:pt x="0" y="0"/>
                  </a:lnTo>
                  <a:lnTo>
                    <a:pt x="0" y="108838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088389"/>
              <a:ext cx="9144000" cy="217170"/>
            </a:xfrm>
            <a:custGeom>
              <a:avLst/>
              <a:gdLst/>
              <a:ahLst/>
              <a:cxnLst/>
              <a:rect l="l" t="t" r="r" b="b"/>
              <a:pathLst>
                <a:path w="9144000" h="217169">
                  <a:moveTo>
                    <a:pt x="9144000" y="0"/>
                  </a:moveTo>
                  <a:lnTo>
                    <a:pt x="0" y="0"/>
                  </a:lnTo>
                  <a:lnTo>
                    <a:pt x="0" y="217170"/>
                  </a:lnTo>
                  <a:lnTo>
                    <a:pt x="9144000" y="217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8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6605269"/>
            <a:ext cx="9138920" cy="252729"/>
          </a:xfrm>
          <a:custGeom>
            <a:avLst/>
            <a:gdLst/>
            <a:ahLst/>
            <a:cxnLst/>
            <a:rect l="l" t="t" r="r" b="b"/>
            <a:pathLst>
              <a:path w="9138920" h="252729">
                <a:moveTo>
                  <a:pt x="9138920" y="252729"/>
                </a:moveTo>
                <a:lnTo>
                  <a:pt x="0" y="252729"/>
                </a:lnTo>
                <a:lnTo>
                  <a:pt x="0" y="0"/>
                </a:lnTo>
                <a:lnTo>
                  <a:pt x="9138920" y="0"/>
                </a:lnTo>
                <a:lnTo>
                  <a:pt x="9138920" y="252729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130"/>
              <a:t>Input </a:t>
            </a:r>
            <a:r>
              <a:rPr dirty="0" spc="-160"/>
              <a:t>as </a:t>
            </a:r>
            <a:r>
              <a:rPr dirty="0" spc="-290"/>
              <a:t>CSV</a:t>
            </a:r>
            <a:r>
              <a:rPr dirty="0" spc="-505"/>
              <a:t> </a:t>
            </a:r>
            <a:r>
              <a:rPr dirty="0" spc="175"/>
              <a:t>file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2607309"/>
            <a:ext cx="123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6697CC"/>
                </a:solidFill>
                <a:latin typeface="Liberation Sans"/>
                <a:cs typeface="Liberation Sans"/>
              </a:rPr>
              <a:t>•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406400" marR="5080" indent="-342900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Liberation Sans"/>
              <a:buChar char="•"/>
              <a:tabLst>
                <a:tab pos="405765" algn="l"/>
                <a:tab pos="406400" algn="l"/>
              </a:tabLst>
            </a:pPr>
            <a:r>
              <a:rPr dirty="0" sz="2200" spc="-30"/>
              <a:t>The</a:t>
            </a:r>
            <a:r>
              <a:rPr dirty="0" sz="2200" spc="-114"/>
              <a:t> </a:t>
            </a:r>
            <a:r>
              <a:rPr dirty="0" sz="2200" spc="-70"/>
              <a:t>csv</a:t>
            </a:r>
            <a:r>
              <a:rPr dirty="0" sz="2200" spc="-110"/>
              <a:t> </a:t>
            </a:r>
            <a:r>
              <a:rPr dirty="0" sz="2200" spc="105"/>
              <a:t>file</a:t>
            </a:r>
            <a:r>
              <a:rPr dirty="0" sz="2200" spc="-110"/>
              <a:t> </a:t>
            </a:r>
            <a:r>
              <a:rPr dirty="0" sz="2200" spc="-35"/>
              <a:t>is</a:t>
            </a:r>
            <a:r>
              <a:rPr dirty="0" sz="2200" spc="-110"/>
              <a:t> </a:t>
            </a:r>
            <a:r>
              <a:rPr dirty="0" sz="2200" spc="-80"/>
              <a:t>a</a:t>
            </a:r>
            <a:r>
              <a:rPr dirty="0" sz="2200" spc="-110"/>
              <a:t> </a:t>
            </a:r>
            <a:r>
              <a:rPr dirty="0" sz="2200" spc="135"/>
              <a:t>text</a:t>
            </a:r>
            <a:r>
              <a:rPr dirty="0" sz="2200" spc="-110"/>
              <a:t> </a:t>
            </a:r>
            <a:r>
              <a:rPr dirty="0" sz="2200" spc="105"/>
              <a:t>file</a:t>
            </a:r>
            <a:r>
              <a:rPr dirty="0" sz="2200" spc="-120"/>
              <a:t> </a:t>
            </a:r>
            <a:r>
              <a:rPr dirty="0" sz="2200" spc="50"/>
              <a:t>in</a:t>
            </a:r>
            <a:r>
              <a:rPr dirty="0" sz="2200" spc="-114"/>
              <a:t> </a:t>
            </a:r>
            <a:r>
              <a:rPr dirty="0" sz="2200" spc="25"/>
              <a:t>which</a:t>
            </a:r>
            <a:r>
              <a:rPr dirty="0" sz="2200" spc="-105"/>
              <a:t> </a:t>
            </a:r>
            <a:r>
              <a:rPr dirty="0" sz="2200" spc="95"/>
              <a:t>the</a:t>
            </a:r>
            <a:r>
              <a:rPr dirty="0" sz="2200" spc="-114"/>
              <a:t> </a:t>
            </a:r>
            <a:r>
              <a:rPr dirty="0" sz="2200" spc="-10"/>
              <a:t>values</a:t>
            </a:r>
            <a:r>
              <a:rPr dirty="0" sz="2200" spc="-105"/>
              <a:t> </a:t>
            </a:r>
            <a:r>
              <a:rPr dirty="0" sz="2200" spc="45"/>
              <a:t>in</a:t>
            </a:r>
            <a:r>
              <a:rPr dirty="0" sz="2200" spc="-114"/>
              <a:t> </a:t>
            </a:r>
            <a:r>
              <a:rPr dirty="0" sz="2200" spc="100"/>
              <a:t>the</a:t>
            </a:r>
            <a:r>
              <a:rPr dirty="0" sz="2200" spc="-110"/>
              <a:t> </a:t>
            </a:r>
            <a:r>
              <a:rPr dirty="0" sz="2200" spc="10"/>
              <a:t>columns</a:t>
            </a:r>
            <a:r>
              <a:rPr dirty="0" sz="2200" spc="-114"/>
              <a:t> </a:t>
            </a:r>
            <a:r>
              <a:rPr dirty="0" sz="2200" spc="15"/>
              <a:t>are  </a:t>
            </a:r>
            <a:r>
              <a:rPr dirty="0" sz="2200" spc="25"/>
              <a:t>separated </a:t>
            </a:r>
            <a:r>
              <a:rPr dirty="0" sz="2200" spc="10"/>
              <a:t>by </a:t>
            </a:r>
            <a:r>
              <a:rPr dirty="0" sz="2200" spc="-80"/>
              <a:t>a </a:t>
            </a:r>
            <a:r>
              <a:rPr dirty="0" sz="2200" spc="-10"/>
              <a:t>comma. </a:t>
            </a:r>
            <a:r>
              <a:rPr dirty="0" sz="2200" spc="25"/>
              <a:t>Let's </a:t>
            </a:r>
            <a:r>
              <a:rPr dirty="0" sz="2200" spc="15"/>
              <a:t>consider </a:t>
            </a:r>
            <a:r>
              <a:rPr dirty="0" sz="2200" spc="95"/>
              <a:t>the </a:t>
            </a:r>
            <a:r>
              <a:rPr dirty="0" sz="2200" spc="90"/>
              <a:t>following </a:t>
            </a:r>
            <a:r>
              <a:rPr dirty="0" sz="2200" spc="45"/>
              <a:t>data  </a:t>
            </a:r>
            <a:r>
              <a:rPr dirty="0" sz="2200" spc="50"/>
              <a:t>present</a:t>
            </a:r>
            <a:r>
              <a:rPr dirty="0" sz="2200" spc="-114"/>
              <a:t> </a:t>
            </a:r>
            <a:r>
              <a:rPr dirty="0" sz="2200" spc="45"/>
              <a:t>in</a:t>
            </a:r>
            <a:r>
              <a:rPr dirty="0" sz="2200" spc="-110"/>
              <a:t> </a:t>
            </a:r>
            <a:r>
              <a:rPr dirty="0" sz="2200" spc="95"/>
              <a:t>the</a:t>
            </a:r>
            <a:r>
              <a:rPr dirty="0" sz="2200" spc="-114"/>
              <a:t> </a:t>
            </a:r>
            <a:r>
              <a:rPr dirty="0" sz="2200" spc="105"/>
              <a:t>file</a:t>
            </a:r>
            <a:r>
              <a:rPr dirty="0" sz="2200" spc="-125"/>
              <a:t> </a:t>
            </a:r>
            <a:r>
              <a:rPr dirty="0" sz="2200" spc="15"/>
              <a:t>named</a:t>
            </a:r>
            <a:r>
              <a:rPr dirty="0" sz="2200" spc="-110"/>
              <a:t> </a:t>
            </a:r>
            <a:r>
              <a:rPr dirty="0" sz="2200" spc="5"/>
              <a:t>input.csv.</a:t>
            </a:r>
            <a:endParaRPr sz="2200"/>
          </a:p>
          <a:p>
            <a:pPr marL="406400" marR="516890">
              <a:lnSpc>
                <a:spcPct val="99900"/>
              </a:lnSpc>
              <a:spcBef>
                <a:spcPts val="790"/>
              </a:spcBef>
            </a:pPr>
            <a:r>
              <a:rPr dirty="0" sz="2200" spc="-55"/>
              <a:t>You</a:t>
            </a:r>
            <a:r>
              <a:rPr dirty="0" sz="2200" spc="-120"/>
              <a:t> </a:t>
            </a:r>
            <a:r>
              <a:rPr dirty="0" sz="2200" spc="-40"/>
              <a:t>can</a:t>
            </a:r>
            <a:r>
              <a:rPr dirty="0" sz="2200" spc="-114"/>
              <a:t> </a:t>
            </a:r>
            <a:r>
              <a:rPr dirty="0" sz="2200" spc="35"/>
              <a:t>create</a:t>
            </a:r>
            <a:r>
              <a:rPr dirty="0" sz="2200" spc="-120"/>
              <a:t> </a:t>
            </a:r>
            <a:r>
              <a:rPr dirty="0" sz="2200" spc="55"/>
              <a:t>this</a:t>
            </a:r>
            <a:r>
              <a:rPr dirty="0" sz="2200" spc="-110"/>
              <a:t> </a:t>
            </a:r>
            <a:r>
              <a:rPr dirty="0" sz="2200" spc="105"/>
              <a:t>file</a:t>
            </a:r>
            <a:r>
              <a:rPr dirty="0" sz="2200" spc="-120"/>
              <a:t> </a:t>
            </a:r>
            <a:r>
              <a:rPr dirty="0" sz="2200" spc="10"/>
              <a:t>using</a:t>
            </a:r>
            <a:r>
              <a:rPr dirty="0" sz="2200" spc="-110"/>
              <a:t> </a:t>
            </a:r>
            <a:r>
              <a:rPr dirty="0" sz="2200" spc="40"/>
              <a:t>windows</a:t>
            </a:r>
            <a:r>
              <a:rPr dirty="0" sz="2200" spc="-105"/>
              <a:t> </a:t>
            </a:r>
            <a:r>
              <a:rPr dirty="0" sz="2200" spc="60"/>
              <a:t>notepad</a:t>
            </a:r>
            <a:r>
              <a:rPr dirty="0" sz="2200" spc="-110"/>
              <a:t> </a:t>
            </a:r>
            <a:r>
              <a:rPr dirty="0" sz="2200" spc="95"/>
              <a:t>or</a:t>
            </a:r>
            <a:r>
              <a:rPr dirty="0" sz="2200" spc="-105"/>
              <a:t> </a:t>
            </a:r>
            <a:r>
              <a:rPr dirty="0" sz="2200" spc="55"/>
              <a:t>Ubuntu  </a:t>
            </a:r>
            <a:r>
              <a:rPr dirty="0" sz="2200" spc="85"/>
              <a:t>gedit </a:t>
            </a:r>
            <a:r>
              <a:rPr dirty="0" sz="2200" spc="5"/>
              <a:t>by </a:t>
            </a:r>
            <a:r>
              <a:rPr dirty="0" sz="2200" spc="15"/>
              <a:t>copying </a:t>
            </a:r>
            <a:r>
              <a:rPr dirty="0" sz="2200" spc="5"/>
              <a:t>and </a:t>
            </a:r>
            <a:r>
              <a:rPr dirty="0" sz="2200" spc="40"/>
              <a:t>pasting </a:t>
            </a:r>
            <a:r>
              <a:rPr dirty="0" sz="2200" spc="55"/>
              <a:t>this </a:t>
            </a:r>
            <a:r>
              <a:rPr dirty="0" sz="2200" spc="20"/>
              <a:t>data. </a:t>
            </a:r>
            <a:r>
              <a:rPr dirty="0" sz="2200" spc="-114"/>
              <a:t>Save </a:t>
            </a:r>
            <a:r>
              <a:rPr dirty="0" sz="2200" spc="95"/>
              <a:t>the </a:t>
            </a:r>
            <a:r>
              <a:rPr dirty="0" sz="2200" spc="105"/>
              <a:t>file </a:t>
            </a:r>
            <a:r>
              <a:rPr dirty="0" sz="2200" spc="-95"/>
              <a:t>as  </a:t>
            </a:r>
            <a:r>
              <a:rPr dirty="0" sz="2200" spc="20"/>
              <a:t>input.csv </a:t>
            </a:r>
            <a:r>
              <a:rPr dirty="0" sz="2200" spc="10"/>
              <a:t>using </a:t>
            </a:r>
            <a:r>
              <a:rPr dirty="0" sz="2200" spc="100"/>
              <a:t>the </a:t>
            </a:r>
            <a:r>
              <a:rPr dirty="0" sz="2200" spc="-65"/>
              <a:t>save </a:t>
            </a:r>
            <a:r>
              <a:rPr dirty="0" sz="2200" spc="-55"/>
              <a:t>As </a:t>
            </a:r>
            <a:r>
              <a:rPr dirty="0" sz="2200" spc="65"/>
              <a:t>All </a:t>
            </a:r>
            <a:r>
              <a:rPr dirty="0" sz="2200" spc="55"/>
              <a:t>files(*.*) </a:t>
            </a:r>
            <a:r>
              <a:rPr dirty="0" sz="2200" spc="95"/>
              <a:t>option </a:t>
            </a:r>
            <a:r>
              <a:rPr dirty="0" sz="2200" spc="45"/>
              <a:t>in  </a:t>
            </a:r>
            <a:r>
              <a:rPr dirty="0" sz="2200" spc="70"/>
              <a:t>notepad/gedit.</a:t>
            </a:r>
            <a:endParaRPr sz="2200"/>
          </a:p>
        </p:txBody>
      </p:sp>
      <p:grpSp>
        <p:nvGrpSpPr>
          <p:cNvPr id="9" name="object 9"/>
          <p:cNvGrpSpPr/>
          <p:nvPr/>
        </p:nvGrpSpPr>
        <p:grpSpPr>
          <a:xfrm>
            <a:off x="72389" y="3761740"/>
            <a:ext cx="8352790" cy="2934970"/>
            <a:chOff x="72389" y="3761740"/>
            <a:chExt cx="8352790" cy="2934970"/>
          </a:xfrm>
        </p:grpSpPr>
        <p:sp>
          <p:nvSpPr>
            <p:cNvPr id="10" name="object 10"/>
            <p:cNvSpPr/>
            <p:nvPr/>
          </p:nvSpPr>
          <p:spPr>
            <a:xfrm>
              <a:off x="72389" y="6192520"/>
              <a:ext cx="1799589" cy="50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21710" y="3761740"/>
              <a:ext cx="4903470" cy="2617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5829" y="1473200"/>
            <a:ext cx="6485890" cy="4988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75"/>
              <a:t>Insert</a:t>
            </a: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771" y="1327150"/>
            <a:ext cx="556198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50"/>
              <a:t>Useful</a:t>
            </a:r>
            <a:r>
              <a:rPr dirty="0" spc="-185"/>
              <a:t> </a:t>
            </a:r>
            <a:r>
              <a:rPr dirty="0" spc="5"/>
              <a:t>resources</a:t>
            </a: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8389"/>
            <a:ext cx="9144000" cy="217170"/>
          </a:xfrm>
          <a:custGeom>
            <a:avLst/>
            <a:gdLst/>
            <a:ahLst/>
            <a:cxnLst/>
            <a:rect l="l" t="t" r="r" b="b"/>
            <a:pathLst>
              <a:path w="9144000" h="217169">
                <a:moveTo>
                  <a:pt x="9144000" y="0"/>
                </a:moveTo>
                <a:lnTo>
                  <a:pt x="0" y="0"/>
                </a:lnTo>
                <a:lnTo>
                  <a:pt x="0" y="217170"/>
                </a:lnTo>
                <a:lnTo>
                  <a:pt x="9144000" y="217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605269"/>
            <a:ext cx="9138920" cy="252729"/>
          </a:xfrm>
          <a:custGeom>
            <a:avLst/>
            <a:gdLst/>
            <a:ahLst/>
            <a:cxnLst/>
            <a:rect l="l" t="t" r="r" b="b"/>
            <a:pathLst>
              <a:path w="9138920" h="252729">
                <a:moveTo>
                  <a:pt x="9138920" y="252729"/>
                </a:moveTo>
                <a:lnTo>
                  <a:pt x="0" y="252729"/>
                </a:lnTo>
                <a:lnTo>
                  <a:pt x="0" y="0"/>
                </a:lnTo>
                <a:lnTo>
                  <a:pt x="9138920" y="0"/>
                </a:lnTo>
                <a:lnTo>
                  <a:pt x="9138920" y="252729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1320" y="6153150"/>
            <a:ext cx="3866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DejaVu Sans Mono"/>
                <a:cs typeface="DejaVu Sans Mono"/>
                <a:hlinkClick r:id="rId2"/>
              </a:rPr>
              <a:t>tushar@tusharkute.co</a:t>
            </a:r>
            <a:r>
              <a:rPr dirty="0" sz="2400" b="1">
                <a:solidFill>
                  <a:srgbClr val="0000FF"/>
                </a:solidFill>
                <a:latin typeface="DejaVu Sans Mono"/>
                <a:cs typeface="DejaVu Sans Mono"/>
                <a:hlinkClick r:id="rId2"/>
              </a:rPr>
              <a:t>m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88390"/>
          </a:xfrm>
          <a:prstGeom prst="rect"/>
          <a:solidFill>
            <a:srgbClr val="7E7E7E"/>
          </a:solidFill>
        </p:spPr>
        <p:txBody>
          <a:bodyPr wrap="square" lIns="0" tIns="347980" rIns="0" bIns="0" rtlCol="0" vert="horz">
            <a:spAutoFit/>
          </a:bodyPr>
          <a:lstStyle/>
          <a:p>
            <a:pPr algn="ctr" marR="330200">
              <a:lnSpc>
                <a:spcPct val="100000"/>
              </a:lnSpc>
              <a:spcBef>
                <a:spcPts val="2740"/>
              </a:spcBef>
            </a:pPr>
            <a:r>
              <a:rPr dirty="0" spc="-25"/>
              <a:t>Thank</a:t>
            </a:r>
            <a:r>
              <a:rPr dirty="0" spc="-170"/>
              <a:t> </a:t>
            </a:r>
            <a:r>
              <a:rPr dirty="0" spc="55"/>
              <a:t>you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389" y="1367789"/>
            <a:ext cx="8999220" cy="431800"/>
          </a:xfrm>
          <a:prstGeom prst="rect">
            <a:avLst/>
          </a:prstGeom>
          <a:solidFill>
            <a:srgbClr val="FFFF98"/>
          </a:solidFill>
          <a:ln w="3175">
            <a:solidFill>
              <a:srgbClr val="FFD21F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860"/>
              </a:spcBef>
            </a:pPr>
            <a:r>
              <a:rPr dirty="0" sz="1400" spc="-30" i="1">
                <a:latin typeface="Trebuchet MS"/>
                <a:cs typeface="Trebuchet MS"/>
              </a:rPr>
              <a:t>This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25" i="1">
                <a:latin typeface="Trebuchet MS"/>
                <a:cs typeface="Trebuchet MS"/>
              </a:rPr>
              <a:t>presentation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40" i="1">
                <a:latin typeface="Trebuchet MS"/>
                <a:cs typeface="Trebuchet MS"/>
              </a:rPr>
              <a:t>is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25" i="1">
                <a:latin typeface="Trebuchet MS"/>
                <a:cs typeface="Trebuchet MS"/>
              </a:rPr>
              <a:t>created</a:t>
            </a:r>
            <a:r>
              <a:rPr dirty="0" sz="1400" spc="-90" i="1">
                <a:latin typeface="Trebuchet MS"/>
                <a:cs typeface="Trebuchet MS"/>
              </a:rPr>
              <a:t> </a:t>
            </a:r>
            <a:r>
              <a:rPr dirty="0" sz="1400" spc="-5" i="1">
                <a:latin typeface="Trebuchet MS"/>
                <a:cs typeface="Trebuchet MS"/>
              </a:rPr>
              <a:t>using</a:t>
            </a:r>
            <a:r>
              <a:rPr dirty="0" sz="1400" spc="-85" i="1">
                <a:latin typeface="Trebuchet MS"/>
                <a:cs typeface="Trebuchet MS"/>
              </a:rPr>
              <a:t> </a:t>
            </a:r>
            <a:r>
              <a:rPr dirty="0" sz="1400" spc="-30" i="1">
                <a:latin typeface="Trebuchet MS"/>
                <a:cs typeface="Trebuchet MS"/>
              </a:rPr>
              <a:t>LibreOffice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20" i="1">
                <a:latin typeface="Trebuchet MS"/>
                <a:cs typeface="Trebuchet MS"/>
              </a:rPr>
              <a:t>Impress</a:t>
            </a:r>
            <a:r>
              <a:rPr dirty="0" sz="1400" spc="-90" i="1">
                <a:latin typeface="Trebuchet MS"/>
                <a:cs typeface="Trebuchet MS"/>
              </a:rPr>
              <a:t> </a:t>
            </a:r>
            <a:r>
              <a:rPr dirty="0" sz="1400" spc="-60" i="1">
                <a:latin typeface="Trebuchet MS"/>
                <a:cs typeface="Trebuchet MS"/>
              </a:rPr>
              <a:t>4.2.8.2,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can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15" i="1">
                <a:latin typeface="Trebuchet MS"/>
                <a:cs typeface="Trebuchet MS"/>
              </a:rPr>
              <a:t>be</a:t>
            </a:r>
            <a:r>
              <a:rPr dirty="0" sz="1400" spc="-80" i="1">
                <a:latin typeface="Trebuchet MS"/>
                <a:cs typeface="Trebuchet MS"/>
              </a:rPr>
              <a:t> </a:t>
            </a:r>
            <a:r>
              <a:rPr dirty="0" sz="1400" spc="-15" i="1">
                <a:latin typeface="Trebuchet MS"/>
                <a:cs typeface="Trebuchet MS"/>
              </a:rPr>
              <a:t>used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50" i="1">
                <a:latin typeface="Trebuchet MS"/>
                <a:cs typeface="Trebuchet MS"/>
              </a:rPr>
              <a:t>freely</a:t>
            </a:r>
            <a:r>
              <a:rPr dirty="0" sz="1400" spc="-85" i="1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Trebuchet MS"/>
                <a:cs typeface="Trebuchet MS"/>
              </a:rPr>
              <a:t>as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35" i="1">
                <a:latin typeface="Trebuchet MS"/>
                <a:cs typeface="Trebuchet MS"/>
              </a:rPr>
              <a:t>per</a:t>
            </a:r>
            <a:r>
              <a:rPr dirty="0" sz="1400" spc="-85" i="1">
                <a:latin typeface="Trebuchet MS"/>
                <a:cs typeface="Trebuchet MS"/>
              </a:rPr>
              <a:t> </a:t>
            </a:r>
            <a:r>
              <a:rPr dirty="0" sz="1400" spc="25" i="1">
                <a:latin typeface="Trebuchet MS"/>
                <a:cs typeface="Trebuchet MS"/>
              </a:rPr>
              <a:t>GNU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30" i="1">
                <a:latin typeface="Trebuchet MS"/>
                <a:cs typeface="Trebuchet MS"/>
              </a:rPr>
              <a:t>General</a:t>
            </a:r>
            <a:r>
              <a:rPr dirty="0" sz="1400" spc="-95" i="1">
                <a:latin typeface="Trebuchet MS"/>
                <a:cs typeface="Trebuchet MS"/>
              </a:rPr>
              <a:t> </a:t>
            </a:r>
            <a:r>
              <a:rPr dirty="0" sz="1400" spc="-20" i="1">
                <a:latin typeface="Trebuchet MS"/>
                <a:cs typeface="Trebuchet MS"/>
              </a:rPr>
              <a:t>Public</a:t>
            </a:r>
            <a:r>
              <a:rPr dirty="0" sz="1400" spc="-85" i="1">
                <a:latin typeface="Trebuchet MS"/>
                <a:cs typeface="Trebuchet MS"/>
              </a:rPr>
              <a:t> </a:t>
            </a:r>
            <a:r>
              <a:rPr dirty="0" sz="1400" spc="-25" i="1">
                <a:latin typeface="Trebuchet MS"/>
                <a:cs typeface="Trebuchet MS"/>
              </a:rPr>
              <a:t>License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940" y="4067809"/>
            <a:ext cx="3384550" cy="1080770"/>
          </a:xfrm>
          <a:prstGeom prst="rect">
            <a:avLst/>
          </a:prstGeom>
          <a:solidFill>
            <a:srgbClr val="98FF98"/>
          </a:solidFill>
          <a:ln w="3175">
            <a:solidFill>
              <a:srgbClr val="3364A3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algn="ctr" marL="128905" marR="125730" indent="2540">
              <a:lnSpc>
                <a:spcPct val="100000"/>
              </a:lnSpc>
              <a:spcBef>
                <a:spcPts val="1010"/>
              </a:spcBef>
            </a:pPr>
            <a:r>
              <a:rPr dirty="0" sz="1800" spc="95" b="1">
                <a:latin typeface="Trebuchet MS"/>
                <a:cs typeface="Trebuchet MS"/>
              </a:rPr>
              <a:t>Blogs          </a:t>
            </a:r>
            <a:r>
              <a:rPr dirty="0" sz="1800" spc="55">
                <a:latin typeface="Arial"/>
                <a:cs typeface="Arial"/>
                <a:hlinkClick r:id="rId3"/>
              </a:rPr>
              <a:t>http://digitallocha.blogspot.in 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55">
                <a:latin typeface="Arial"/>
                <a:cs typeface="Arial"/>
                <a:hlinkClick r:id="rId4"/>
              </a:rPr>
              <a:t>http://kyamputar.blogspot.in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" y="4067809"/>
            <a:ext cx="3384550" cy="1080770"/>
          </a:xfrm>
          <a:prstGeom prst="rect">
            <a:avLst/>
          </a:prstGeom>
          <a:solidFill>
            <a:srgbClr val="98FF98"/>
          </a:solidFill>
          <a:ln w="3175">
            <a:solidFill>
              <a:srgbClr val="3364A3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algn="ctr" marL="540385" marR="534035" indent="635">
              <a:lnSpc>
                <a:spcPct val="100000"/>
              </a:lnSpc>
              <a:spcBef>
                <a:spcPts val="1010"/>
              </a:spcBef>
            </a:pPr>
            <a:r>
              <a:rPr dirty="0" sz="1800" spc="35" b="1">
                <a:latin typeface="Trebuchet MS"/>
                <a:cs typeface="Trebuchet MS"/>
              </a:rPr>
              <a:t>Web </a:t>
            </a:r>
            <a:r>
              <a:rPr dirty="0" sz="1800" spc="25" b="1">
                <a:latin typeface="Trebuchet MS"/>
                <a:cs typeface="Trebuchet MS"/>
              </a:rPr>
              <a:t>Resources  </a:t>
            </a:r>
            <a:r>
              <a:rPr dirty="0" sz="1800" spc="65">
                <a:latin typeface="Arial"/>
                <a:cs typeface="Arial"/>
                <a:hlinkClick r:id="rId5"/>
              </a:rPr>
              <a:t>http://mitu.co.in 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165">
                <a:latin typeface="Arial"/>
                <a:cs typeface="Arial"/>
                <a:hlinkClick r:id="rId6"/>
              </a:rPr>
              <a:t>h</a:t>
            </a:r>
            <a:r>
              <a:rPr dirty="0" sz="1800" spc="75">
                <a:latin typeface="Arial"/>
                <a:cs typeface="Arial"/>
                <a:hlinkClick r:id="rId6"/>
              </a:rPr>
              <a:t>t</a:t>
            </a:r>
            <a:r>
              <a:rPr dirty="0" sz="1800" spc="215">
                <a:latin typeface="Arial"/>
                <a:cs typeface="Arial"/>
                <a:hlinkClick r:id="rId6"/>
              </a:rPr>
              <a:t>t</a:t>
            </a:r>
            <a:r>
              <a:rPr dirty="0" sz="1800" spc="40">
                <a:latin typeface="Arial"/>
                <a:cs typeface="Arial"/>
                <a:hlinkClick r:id="rId6"/>
              </a:rPr>
              <a:t>p</a:t>
            </a:r>
            <a:r>
              <a:rPr dirty="0" sz="1800" spc="-55">
                <a:latin typeface="Arial"/>
                <a:cs typeface="Arial"/>
                <a:hlinkClick r:id="rId6"/>
              </a:rPr>
              <a:t>:</a:t>
            </a:r>
            <a:r>
              <a:rPr dirty="0" sz="1800" spc="185">
                <a:latin typeface="Arial"/>
                <a:cs typeface="Arial"/>
                <a:hlinkClick r:id="rId6"/>
              </a:rPr>
              <a:t>/</a:t>
            </a:r>
            <a:r>
              <a:rPr dirty="0" sz="1800" spc="195">
                <a:latin typeface="Arial"/>
                <a:cs typeface="Arial"/>
                <a:hlinkClick r:id="rId6"/>
              </a:rPr>
              <a:t>/</a:t>
            </a:r>
            <a:r>
              <a:rPr dirty="0" sz="1800" spc="215">
                <a:latin typeface="Arial"/>
                <a:cs typeface="Arial"/>
                <a:hlinkClick r:id="rId6"/>
              </a:rPr>
              <a:t>t</a:t>
            </a:r>
            <a:r>
              <a:rPr dirty="0" sz="1800" spc="25">
                <a:latin typeface="Arial"/>
                <a:cs typeface="Arial"/>
                <a:hlinkClick r:id="rId6"/>
              </a:rPr>
              <a:t>u</a:t>
            </a:r>
            <a:r>
              <a:rPr dirty="0" sz="1800" spc="-95">
                <a:latin typeface="Arial"/>
                <a:cs typeface="Arial"/>
                <a:hlinkClick r:id="rId6"/>
              </a:rPr>
              <a:t>s</a:t>
            </a:r>
            <a:r>
              <a:rPr dirty="0" sz="1800" spc="-20">
                <a:latin typeface="Arial"/>
                <a:cs typeface="Arial"/>
                <a:hlinkClick r:id="rId6"/>
              </a:rPr>
              <a:t>h</a:t>
            </a:r>
            <a:r>
              <a:rPr dirty="0" sz="1800" spc="-30">
                <a:latin typeface="Arial"/>
                <a:cs typeface="Arial"/>
                <a:hlinkClick r:id="rId6"/>
              </a:rPr>
              <a:t>a</a:t>
            </a:r>
            <a:r>
              <a:rPr dirty="0" sz="1800" spc="95">
                <a:latin typeface="Arial"/>
                <a:cs typeface="Arial"/>
                <a:hlinkClick r:id="rId6"/>
              </a:rPr>
              <a:t>r</a:t>
            </a:r>
            <a:r>
              <a:rPr dirty="0" sz="1800" spc="30">
                <a:latin typeface="Arial"/>
                <a:cs typeface="Arial"/>
                <a:hlinkClick r:id="rId6"/>
              </a:rPr>
              <a:t>k</a:t>
            </a:r>
            <a:r>
              <a:rPr dirty="0" sz="1800" spc="30">
                <a:latin typeface="Arial"/>
                <a:cs typeface="Arial"/>
                <a:hlinkClick r:id="rId6"/>
              </a:rPr>
              <a:t>u</a:t>
            </a:r>
            <a:r>
              <a:rPr dirty="0" sz="1800" spc="204">
                <a:latin typeface="Arial"/>
                <a:cs typeface="Arial"/>
                <a:hlinkClick r:id="rId6"/>
              </a:rPr>
              <a:t>t</a:t>
            </a:r>
            <a:r>
              <a:rPr dirty="0" sz="1800" spc="-5">
                <a:latin typeface="Arial"/>
                <a:cs typeface="Arial"/>
                <a:hlinkClick r:id="rId6"/>
              </a:rPr>
              <a:t>e</a:t>
            </a:r>
            <a:r>
              <a:rPr dirty="0" sz="1800" spc="-55">
                <a:latin typeface="Arial"/>
                <a:cs typeface="Arial"/>
                <a:hlinkClick r:id="rId6"/>
              </a:rPr>
              <a:t>.</a:t>
            </a:r>
            <a:r>
              <a:rPr dirty="0" sz="1800" spc="-95">
                <a:latin typeface="Arial"/>
                <a:cs typeface="Arial"/>
                <a:hlinkClick r:id="rId6"/>
              </a:rPr>
              <a:t>c</a:t>
            </a:r>
            <a:r>
              <a:rPr dirty="0" sz="1800" spc="65">
                <a:latin typeface="Arial"/>
                <a:cs typeface="Arial"/>
                <a:hlinkClick r:id="rId6"/>
              </a:rPr>
              <a:t>o</a:t>
            </a:r>
            <a:r>
              <a:rPr dirty="0" sz="1800" spc="50">
                <a:latin typeface="Arial"/>
                <a:cs typeface="Arial"/>
                <a:hlinkClick r:id="rId6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15"/>
              <a:t>Reading </a:t>
            </a:r>
            <a:r>
              <a:rPr dirty="0" spc="-125"/>
              <a:t>a </a:t>
            </a:r>
            <a:r>
              <a:rPr dirty="0" spc="-290"/>
              <a:t>CSV</a:t>
            </a:r>
            <a:r>
              <a:rPr dirty="0" spc="-400"/>
              <a:t> </a:t>
            </a:r>
            <a:r>
              <a:rPr dirty="0" spc="175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4810" y="1761489"/>
            <a:ext cx="5755640" cy="3671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3409" y="4291329"/>
            <a:ext cx="368554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10"/>
              <a:t>Analysing </a:t>
            </a:r>
            <a:r>
              <a:rPr dirty="0" spc="-125"/>
              <a:t>a </a:t>
            </a:r>
            <a:r>
              <a:rPr dirty="0" spc="-290"/>
              <a:t>CSV</a:t>
            </a:r>
            <a:r>
              <a:rPr dirty="0" spc="-400"/>
              <a:t> </a:t>
            </a:r>
            <a:r>
              <a:rPr dirty="0" spc="175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7690" y="1583689"/>
            <a:ext cx="3105150" cy="1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1019" y="3959859"/>
            <a:ext cx="3742690" cy="17995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8490" y="1546860"/>
            <a:ext cx="4400550" cy="262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4870" y="3780790"/>
            <a:ext cx="6390639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10"/>
              <a:t>Analysing </a:t>
            </a:r>
            <a:r>
              <a:rPr dirty="0" spc="-125"/>
              <a:t>a </a:t>
            </a:r>
            <a:r>
              <a:rPr dirty="0" spc="-290"/>
              <a:t>CSV</a:t>
            </a:r>
            <a:r>
              <a:rPr dirty="0" spc="-400"/>
              <a:t> </a:t>
            </a:r>
            <a:r>
              <a:rPr dirty="0" spc="175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5290" y="1645920"/>
            <a:ext cx="4790440" cy="1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0180"/>
            <a:ext cx="9138920" cy="5417820"/>
            <a:chOff x="0" y="1440180"/>
            <a:chExt cx="9138920" cy="5417820"/>
          </a:xfrm>
        </p:grpSpPr>
        <p:sp>
          <p:nvSpPr>
            <p:cNvPr id="3" name="object 3"/>
            <p:cNvSpPr/>
            <p:nvPr/>
          </p:nvSpPr>
          <p:spPr>
            <a:xfrm>
              <a:off x="288290" y="1440180"/>
              <a:ext cx="5759450" cy="267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99509" y="3743959"/>
              <a:ext cx="5299710" cy="2519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120"/>
              <a:t>Writing </a:t>
            </a:r>
            <a:r>
              <a:rPr dirty="0" spc="170"/>
              <a:t>into </a:t>
            </a:r>
            <a:r>
              <a:rPr dirty="0" spc="-125"/>
              <a:t>a</a:t>
            </a:r>
            <a:r>
              <a:rPr dirty="0" spc="-695"/>
              <a:t> </a:t>
            </a:r>
            <a:r>
              <a:rPr dirty="0" spc="-290"/>
              <a:t>CSV </a:t>
            </a:r>
            <a:r>
              <a:rPr dirty="0" spc="175"/>
              <a:t>file</a:t>
            </a:r>
          </a:p>
        </p:txBody>
      </p:sp>
      <p:sp>
        <p:nvSpPr>
          <p:cNvPr id="6" name="object 6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 spc="-210"/>
              <a:t>XLSX</a:t>
            </a:r>
            <a:r>
              <a:rPr dirty="0" spc="-185"/>
              <a:t> </a:t>
            </a:r>
            <a:r>
              <a:rPr dirty="0" spc="175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50"/>
            <a:ext cx="7903209" cy="4163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165735" indent="-342900">
              <a:lnSpc>
                <a:spcPts val="3350"/>
              </a:lnSpc>
              <a:spcBef>
                <a:spcPts val="2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95">
                <a:latin typeface="Arial"/>
                <a:cs typeface="Arial"/>
              </a:rPr>
              <a:t>Microsoft </a:t>
            </a:r>
            <a:r>
              <a:rPr dirty="0" sz="2800" spc="-55">
                <a:latin typeface="Arial"/>
                <a:cs typeface="Arial"/>
              </a:rPr>
              <a:t>Excel </a:t>
            </a:r>
            <a:r>
              <a:rPr dirty="0" sz="2800" spc="-35">
                <a:latin typeface="Arial"/>
                <a:cs typeface="Arial"/>
              </a:rPr>
              <a:t>is </a:t>
            </a:r>
            <a:r>
              <a:rPr dirty="0" sz="2800" spc="130">
                <a:latin typeface="Arial"/>
                <a:cs typeface="Arial"/>
              </a:rPr>
              <a:t>the </a:t>
            </a:r>
            <a:r>
              <a:rPr dirty="0" sz="2800" spc="85">
                <a:latin typeface="Arial"/>
                <a:cs typeface="Arial"/>
              </a:rPr>
              <a:t>most </a:t>
            </a:r>
            <a:r>
              <a:rPr dirty="0" sz="2800" spc="70">
                <a:latin typeface="Arial"/>
                <a:cs typeface="Arial"/>
              </a:rPr>
              <a:t>widely </a:t>
            </a:r>
            <a:r>
              <a:rPr dirty="0" sz="2800" spc="-10">
                <a:latin typeface="Arial"/>
                <a:cs typeface="Arial"/>
              </a:rPr>
              <a:t>used  </a:t>
            </a:r>
            <a:r>
              <a:rPr dirty="0" sz="2800" spc="25">
                <a:latin typeface="Arial"/>
                <a:cs typeface="Arial"/>
              </a:rPr>
              <a:t>spreadsheet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70">
                <a:latin typeface="Arial"/>
                <a:cs typeface="Arial"/>
              </a:rPr>
              <a:t>program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which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stores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data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in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240"/>
              </a:lnSpc>
            </a:pPr>
            <a:r>
              <a:rPr dirty="0" sz="2800" spc="-20">
                <a:latin typeface="Arial"/>
                <a:cs typeface="Arial"/>
              </a:rPr>
              <a:t>.xls </a:t>
            </a:r>
            <a:r>
              <a:rPr dirty="0" sz="2800" spc="114">
                <a:latin typeface="Arial"/>
                <a:cs typeface="Arial"/>
              </a:rPr>
              <a:t>or </a:t>
            </a:r>
            <a:r>
              <a:rPr dirty="0" sz="2800" spc="-10">
                <a:latin typeface="Arial"/>
                <a:cs typeface="Arial"/>
              </a:rPr>
              <a:t>.xlsx</a:t>
            </a:r>
            <a:r>
              <a:rPr dirty="0" sz="2800" spc="-520">
                <a:latin typeface="Arial"/>
                <a:cs typeface="Arial"/>
              </a:rPr>
              <a:t> </a:t>
            </a:r>
            <a:r>
              <a:rPr dirty="0" sz="2800" spc="110">
                <a:latin typeface="Arial"/>
                <a:cs typeface="Arial"/>
              </a:rPr>
              <a:t>format.</a:t>
            </a:r>
            <a:endParaRPr sz="2800">
              <a:latin typeface="Arial"/>
              <a:cs typeface="Arial"/>
            </a:endParaRPr>
          </a:p>
          <a:p>
            <a:pPr marL="355600" marR="53975" indent="-342900">
              <a:lnSpc>
                <a:spcPts val="3350"/>
              </a:lnSpc>
              <a:spcBef>
                <a:spcPts val="919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265">
                <a:latin typeface="Arial"/>
                <a:cs typeface="Arial"/>
              </a:rPr>
              <a:t>R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read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85">
                <a:latin typeface="Arial"/>
                <a:cs typeface="Arial"/>
              </a:rPr>
              <a:t>directly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50">
                <a:latin typeface="Arial"/>
                <a:cs typeface="Arial"/>
              </a:rPr>
              <a:t>from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45">
                <a:latin typeface="Arial"/>
                <a:cs typeface="Arial"/>
              </a:rPr>
              <a:t>these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files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using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some  </a:t>
            </a:r>
            <a:r>
              <a:rPr dirty="0" sz="2800" spc="-5">
                <a:latin typeface="Arial"/>
                <a:cs typeface="Arial"/>
              </a:rPr>
              <a:t>excel </a:t>
            </a:r>
            <a:r>
              <a:rPr dirty="0" sz="2800" spc="25">
                <a:latin typeface="Arial"/>
                <a:cs typeface="Arial"/>
              </a:rPr>
              <a:t>specific</a:t>
            </a:r>
            <a:r>
              <a:rPr dirty="0" sz="2800" spc="-27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packages.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Few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such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packages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are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00">
                <a:latin typeface="Arial"/>
                <a:cs typeface="Arial"/>
              </a:rPr>
              <a:t>-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XLConnect,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xlsx,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55">
                <a:latin typeface="Arial"/>
                <a:cs typeface="Arial"/>
              </a:rPr>
              <a:t>gdata  </a:t>
            </a:r>
            <a:r>
              <a:rPr dirty="0" sz="2800" spc="35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355600" marR="146050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Liberation Sans"/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We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25">
                <a:latin typeface="Arial"/>
                <a:cs typeface="Arial"/>
              </a:rPr>
              <a:t>will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be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using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xlsx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package.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265">
                <a:latin typeface="Arial"/>
                <a:cs typeface="Arial"/>
              </a:rPr>
              <a:t>R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can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also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35">
                <a:latin typeface="Arial"/>
                <a:cs typeface="Arial"/>
              </a:rPr>
              <a:t>write  </a:t>
            </a:r>
            <a:r>
              <a:rPr dirty="0" sz="2800" spc="130">
                <a:latin typeface="Arial"/>
                <a:cs typeface="Arial"/>
              </a:rPr>
              <a:t>into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excel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135">
                <a:latin typeface="Arial"/>
                <a:cs typeface="Arial"/>
              </a:rPr>
              <a:t>file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using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this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package.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1140" y="71119"/>
            <a:ext cx="118490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Presentation Magazine</dc:creator>
  <dc:title>Formal Powerpoint presentation</dc:title>
  <dcterms:created xsi:type="dcterms:W3CDTF">2023-03-27T05:23:40Z</dcterms:created>
  <dcterms:modified xsi:type="dcterms:W3CDTF">2023-03-27T05:23:40Z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2017-09-03T00:00:00Z</vt:filetime>
  </property>
  <property fmtid="{D5CDD505-2E9C-101B-9397-08002B2CF9AE}" pid="3" name="Creator">
    <vt:lpwstr>Impress</vt:lpwstr>
  </property>
  <property fmtid="{D5CDD505-2E9C-101B-9397-08002B2CF9AE}" pid="4" name="LastSaved">
    <vt:filetime>2023-03-27T00:00:00Z</vt:filetime>
  </property>
</Properties>
</file>