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88" r:id="rId4"/>
    <p:sldId id="257" r:id="rId5"/>
    <p:sldId id="262" r:id="rId6"/>
    <p:sldId id="267" r:id="rId7"/>
    <p:sldId id="285" r:id="rId8"/>
    <p:sldId id="286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B842B-CC7D-4D91-801E-8D2BC6843CC8}">
          <p14:sldIdLst>
            <p14:sldId id="256"/>
            <p14:sldId id="263"/>
            <p14:sldId id="288"/>
            <p14:sldId id="257"/>
            <p14:sldId id="262"/>
            <p14:sldId id="267"/>
            <p14:sldId id="285"/>
            <p14:sldId id="286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287"/>
          </p14:sldIdLst>
        </p14:section>
        <p14:section name="Untitled Section" id="{3B08BB10-3D93-4E1D-9581-B69EA2777F1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xmlns="" userId="550ccd19157a3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80" d="100"/>
          <a:sy n="80" d="100"/>
        </p:scale>
        <p:origin x="-48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21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39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2359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9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1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1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66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70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56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27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2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7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009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38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7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278" y="656492"/>
            <a:ext cx="9144000" cy="118024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            ANURAG UNIVERSITY</a:t>
            </a:r>
            <a:r>
              <a:rPr lang="en-US"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/>
            </a:r>
            <a:br>
              <a:rPr lang="en-US"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2200" b="1" dirty="0">
                <a:solidFill>
                  <a:schemeClr val="accent3"/>
                </a:solidFill>
                <a:latin typeface="Arial Black" panose="020B0A04020102020204" charset="0"/>
                <a:cs typeface="Arial Black" panose="020B0A04020102020204" charset="0"/>
              </a:rPr>
              <a:t>DEPARTMENT OF COMPUTER SCIENCE AND  ENGINEERING</a:t>
            </a:r>
            <a:r>
              <a:rPr lang="en-US" b="1" dirty="0">
                <a:solidFill>
                  <a:schemeClr val="accent3"/>
                </a:solidFill>
              </a:rPr>
              <a:t/>
            </a:r>
            <a:br>
              <a:rPr lang="en-US" b="1" dirty="0">
                <a:solidFill>
                  <a:schemeClr val="accent3"/>
                </a:solidFill>
              </a:rPr>
            </a:br>
            <a:endParaRPr lang="en-US" sz="222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745" y="2114868"/>
            <a:ext cx="11263746" cy="1655762"/>
          </a:xfrm>
        </p:spPr>
        <p:txBody>
          <a:bodyPr>
            <a:normAutofit fontScale="95000"/>
          </a:bodyPr>
          <a:lstStyle/>
          <a:p>
            <a:pPr algn="ctr"/>
            <a:endParaRPr lang="en-US" sz="4600" cap="none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4600" cap="none" smtClean="0">
                <a:latin typeface="Times New Roman" panose="02020603050405020304" charset="0"/>
                <a:cs typeface="Times New Roman" panose="02020603050405020304" charset="0"/>
              </a:rPr>
              <a:t>Built-in  </a:t>
            </a:r>
            <a:r>
              <a:rPr lang="en-US" sz="4600" cap="none" dirty="0" smtClean="0">
                <a:latin typeface="Times New Roman" panose="02020603050405020304" charset="0"/>
                <a:cs typeface="Times New Roman" panose="02020603050405020304" charset="0"/>
              </a:rPr>
              <a:t>Functions In R</a:t>
            </a:r>
            <a:endParaRPr lang="en-US" sz="4600" b="1" cap="none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712200" y="5494020"/>
            <a:ext cx="270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B.Jyothi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Assistant Professor 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Anurag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13" y="118245"/>
            <a:ext cx="9404723" cy="63752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63121"/>
              </p:ext>
            </p:extLst>
          </p:nvPr>
        </p:nvGraphicFramePr>
        <p:xfrm>
          <a:off x="244598" y="891688"/>
          <a:ext cx="11128252" cy="563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670"/>
                <a:gridCol w="1146165"/>
                <a:gridCol w="4096067"/>
                <a:gridCol w="5086350"/>
              </a:tblGrid>
              <a:tr h="51901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94714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5.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trunc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truncate value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c(1.2,2.5,8.1)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trunc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(x))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1 2 8</a:t>
                      </a:r>
                    </a:p>
                  </a:txBody>
                  <a:tcPr marL="76200" marR="76200" marT="76200" marB="76200"/>
                </a:tc>
              </a:tr>
              <a:tr h="94714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6.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round(x, digits=n)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round value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-4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print(abs(x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b="1" dirty="0" smtClean="0">
                        <a:solidFill>
                          <a:srgbClr val="333333"/>
                        </a:solidFill>
                        <a:effectLst/>
                        <a:latin typeface="Inter-Bold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1213528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7.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cos(x), sin(x), tan(x)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cos(x), sin(x) value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cos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print(sin(x))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print(tan(x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b="1" dirty="0" smtClean="0">
                        <a:solidFill>
                          <a:srgbClr val="333333"/>
                        </a:solidFill>
                        <a:effectLst/>
                        <a:latin typeface="Inter-Bold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-06536436 [2] -0.7568025 [3] 1.157821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13" y="118245"/>
            <a:ext cx="9404723" cy="63752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53745"/>
              </p:ext>
            </p:extLst>
          </p:nvPr>
        </p:nvGraphicFramePr>
        <p:xfrm>
          <a:off x="273173" y="1200151"/>
          <a:ext cx="11642604" cy="520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631"/>
                <a:gridCol w="1476234"/>
                <a:gridCol w="4008297"/>
                <a:gridCol w="5321442"/>
              </a:tblGrid>
              <a:tr h="4676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8789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8.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natural logarithm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print(log(x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1.386294 </a:t>
                      </a:r>
                    </a:p>
                  </a:txBody>
                  <a:tcPr marL="76200" marR="76200" marT="76200" marB="76200"/>
                </a:tc>
              </a:tr>
              <a:tr h="137328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9.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log10(x)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common logarithm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print(log10(x))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0.60206 </a:t>
                      </a:r>
                    </a:p>
                  </a:txBody>
                  <a:tcPr marL="76200" marR="76200" marT="76200" marB="76200"/>
                </a:tc>
              </a:tr>
              <a:tr h="137328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10.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exponent.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(x)) 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54.59815</a:t>
                      </a:r>
                    </a:p>
                  </a:txBody>
                  <a:tcPr marL="76200" marR="76200" marT="76200" marB="76200"/>
                </a:tc>
              </a:tr>
              <a:tr h="8789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11.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factorial(x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factorial of x (x!)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/>
                        <a:t>x&lt;- </a:t>
                      </a:r>
                      <a:r>
                        <a:rPr lang="en-US" dirty="0" err="1" smtClean="0"/>
                        <a:t>seq</a:t>
                      </a:r>
                      <a:r>
                        <a:rPr lang="en-US" dirty="0" smtClean="0"/>
                        <a:t>(45,55, by = 1)</a:t>
                      </a:r>
                    </a:p>
                    <a:p>
                      <a:pPr algn="just" fontAlgn="t"/>
                      <a:endParaRPr lang="en-US" dirty="0" smtClean="0"/>
                    </a:p>
                    <a:p>
                      <a:pPr algn="just" fontAlgn="t"/>
                      <a:r>
                        <a:rPr lang="en-US" dirty="0" smtClean="0"/>
                        <a:t>factorial(x)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Statistical functions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847182"/>
              </p:ext>
            </p:extLst>
          </p:nvPr>
        </p:nvGraphicFramePr>
        <p:xfrm>
          <a:off x="1103313" y="1557338"/>
          <a:ext cx="103695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  <a:gridCol w="3686175"/>
                <a:gridCol w="3251200"/>
                <a:gridCol w="2592387"/>
              </a:tblGrid>
              <a:tr h="5530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153955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mean(x, trim=0, na.rm=FALSE)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find the mean for x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&lt;-mean(a)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7.916667 </a:t>
                      </a:r>
                    </a:p>
                  </a:txBody>
                  <a:tcPr marL="76200" marR="76200" marT="76200" marB="76200"/>
                </a:tc>
              </a:tr>
              <a:tr h="162923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standard deviation of an object.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&lt;-sd(a)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print(xm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10.58694 </a:t>
                      </a:r>
                    </a:p>
                  </a:txBody>
                  <a:tcPr marL="76200" marR="76200" marT="76200" marB="76200"/>
                </a:tc>
              </a:tr>
              <a:tr h="130737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median(x)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median.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meadian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(a) print(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5.5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0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Statistical functions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717"/>
              </p:ext>
            </p:extLst>
          </p:nvPr>
        </p:nvGraphicFramePr>
        <p:xfrm>
          <a:off x="1103313" y="1557338"/>
          <a:ext cx="103695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  <a:gridCol w="2171700"/>
                <a:gridCol w="4371975"/>
                <a:gridCol w="2986087"/>
              </a:tblGrid>
              <a:tr h="5530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153955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quantilie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(x,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probs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quantile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where x is the numeric vector whose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quantiles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are desired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probs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 a numeric vector with probabilities in [0, 1]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162923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5.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range(x)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range.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&lt;-range(a)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0 40 </a:t>
                      </a:r>
                    </a:p>
                  </a:txBody>
                  <a:tcPr marL="76200" marR="76200" marT="76200" marB="76200"/>
                </a:tc>
              </a:tr>
              <a:tr h="130737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6.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sum(x)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sum.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&lt;-sum(a)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print(xm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95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Statistical functions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08498"/>
              </p:ext>
            </p:extLst>
          </p:nvPr>
        </p:nvGraphicFramePr>
        <p:xfrm>
          <a:off x="1103313" y="1557338"/>
          <a:ext cx="103695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  <a:gridCol w="2171700"/>
                <a:gridCol w="4371975"/>
                <a:gridCol w="2986087"/>
              </a:tblGrid>
              <a:tr h="5530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153955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7.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diff(x, lag=1)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differences with lag indicating which lag to use.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&lt;-diff(a)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1 1 1 1 1 1 1 1 1 1 30 </a:t>
                      </a:r>
                    </a:p>
                  </a:txBody>
                  <a:tcPr marL="76200" marR="76200" marT="76200" marB="76200"/>
                </a:tc>
              </a:tr>
              <a:tr h="162923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8.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minimum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&lt;-min(a)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0 </a:t>
                      </a:r>
                    </a:p>
                  </a:txBody>
                  <a:tcPr marL="76200" marR="76200" marT="76200" marB="76200"/>
                </a:tc>
              </a:tr>
              <a:tr h="130737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9.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max(x)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maximum 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a&lt;-c(0:10, 40</a:t>
                      </a:r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xm&lt;-max(a) </a:t>
                      </a:r>
                      <a:endParaRPr lang="pt-BR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print(xm)</a:t>
                      </a:r>
                    </a:p>
                    <a:p>
                      <a:pPr algn="just" fontAlgn="t"/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pt-BR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40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Statistical functions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99878"/>
              </p:ext>
            </p:extLst>
          </p:nvPr>
        </p:nvGraphicFramePr>
        <p:xfrm>
          <a:off x="374650" y="1164906"/>
          <a:ext cx="10369549" cy="562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  <a:gridCol w="1714500"/>
                <a:gridCol w="4043363"/>
                <a:gridCol w="3771899"/>
              </a:tblGrid>
              <a:tr h="533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4502539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10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scale(x, center=TRUE, scale=TRUE)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Column center or standardize a matrix.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&lt;- matrix(1:9,3,3)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scale(x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[,1] [1,] -0.747776547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2,] -0.653320562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3,] -0.558864577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4,] -0.464408592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5,] -0.369952608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6,] -0.275496623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7,] -0.181040638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8,] -0.086584653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9,] 0.007871332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10,] 0.102327317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11,] 0.196783302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,]3.030462849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attr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(,"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scaled:center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7.916667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attr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(,"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scaled:scale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10.58694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</a:t>
            </a:r>
            <a:r>
              <a:rPr lang="en-US" sz="4400" b="1" dirty="0" smtClean="0">
                <a:solidFill>
                  <a:srgbClr val="FF0000"/>
                </a:solidFill>
              </a:rPr>
              <a:t>tring </a:t>
            </a:r>
            <a:r>
              <a:rPr lang="en-US" sz="4400" b="1" dirty="0">
                <a:solidFill>
                  <a:srgbClr val="FF0000"/>
                </a:solidFill>
              </a:rPr>
              <a:t>functions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074865"/>
              </p:ext>
            </p:extLst>
          </p:nvPr>
        </p:nvGraphicFramePr>
        <p:xfrm>
          <a:off x="917575" y="1385888"/>
          <a:ext cx="10369549" cy="524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  <a:gridCol w="1657350"/>
                <a:gridCol w="4886325"/>
                <a:gridCol w="2986087"/>
              </a:tblGrid>
              <a:tr h="5530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153955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tolower(x)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convert the string into lower case.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st1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&lt;-"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shuBHAm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print(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tolower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(st1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shubham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162923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toupper(x)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convert the string into upper case.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st1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&lt;-"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shuBHAm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print(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toupper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(st1))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b="1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SHUBHAM</a:t>
                      </a:r>
                    </a:p>
                  </a:txBody>
                  <a:tcPr marL="76200" marR="76200" marT="76200" marB="76200"/>
                </a:tc>
              </a:tr>
              <a:tr h="130737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strsplit(x, split)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splits the elements of character vector x at split point.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a&lt;-"Split all the character" print(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strsplit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(a,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“ ")) </a:t>
                      </a:r>
                    </a:p>
                    <a:p>
                      <a:pPr algn="just" fontAlgn="t"/>
                      <a:endParaRPr lang="en-US" b="1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[[1]] [1] "split" "all" "the" "character"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8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Cumulative Sum of a Numeric </a:t>
            </a:r>
            <a:r>
              <a:rPr lang="en-US" sz="3200" b="1" dirty="0" smtClean="0">
                <a:solidFill>
                  <a:srgbClr val="FF0000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62" y="1306286"/>
            <a:ext cx="8946541" cy="5225143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b="1" dirty="0" err="1"/>
              <a:t>cumsum</a:t>
            </a:r>
            <a:r>
              <a:rPr lang="en-US" b="1" dirty="0"/>
              <a:t>()</a:t>
            </a:r>
            <a:r>
              <a:rPr lang="en-US" dirty="0"/>
              <a:t> function in R Language is used to calculate the cumulative sum of the vector passed as argument.</a:t>
            </a:r>
          </a:p>
          <a:p>
            <a:pPr marL="0" indent="0" fontAlgn="base">
              <a:buNone/>
            </a:pPr>
            <a:r>
              <a:rPr lang="en-US" b="1" dirty="0"/>
              <a:t>Syntax:</a:t>
            </a:r>
            <a:r>
              <a:rPr lang="en-US" dirty="0"/>
              <a:t>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00"/>
                </a:solidFill>
              </a:rPr>
              <a:t>cumsum</a:t>
            </a:r>
            <a:r>
              <a:rPr lang="en-US" b="1" dirty="0" smtClean="0">
                <a:solidFill>
                  <a:srgbClr val="FFFF00"/>
                </a:solidFill>
              </a:rPr>
              <a:t>(x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b="1" dirty="0"/>
              <a:t>Parameters: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x:</a:t>
            </a:r>
            <a:r>
              <a:rPr lang="en-US" dirty="0"/>
              <a:t> Numeric Object</a:t>
            </a:r>
          </a:p>
          <a:p>
            <a:pPr marL="0" indent="0">
              <a:buNone/>
            </a:pPr>
            <a:r>
              <a:rPr lang="en-US" b="1" dirty="0"/>
              <a:t>Example 1</a:t>
            </a:r>
            <a:r>
              <a:rPr lang="en-US" b="1" dirty="0" smtClean="0"/>
              <a:t>:</a:t>
            </a:r>
          </a:p>
          <a:p>
            <a:pPr marL="0" indent="0" fontAlgn="base">
              <a:buNone/>
            </a:pPr>
            <a:r>
              <a:rPr lang="en-US" b="1" dirty="0" smtClean="0"/>
              <a:t>            </a:t>
            </a:r>
            <a:r>
              <a:rPr lang="en-US" dirty="0" err="1" smtClean="0"/>
              <a:t>cumsum</a:t>
            </a:r>
            <a:r>
              <a:rPr lang="en-US" dirty="0" smtClean="0"/>
              <a:t>(1:4)                    </a:t>
            </a:r>
            <a:r>
              <a:rPr lang="en-US" b="1" dirty="0" smtClean="0"/>
              <a:t>Output: [</a:t>
            </a:r>
            <a:r>
              <a:rPr lang="en-US" dirty="0" smtClean="0"/>
              <a:t>1</a:t>
            </a:r>
            <a:r>
              <a:rPr lang="en-US" dirty="0"/>
              <a:t>] 1 3 6 10</a:t>
            </a:r>
            <a:r>
              <a:rPr lang="en-US" b="1" dirty="0" smtClean="0"/>
              <a:t>          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cumsum</a:t>
            </a:r>
            <a:r>
              <a:rPr lang="en-US" dirty="0"/>
              <a:t>(-1:-6</a:t>
            </a:r>
            <a:r>
              <a:rPr lang="en-US" dirty="0" smtClean="0"/>
              <a:t>)					   [</a:t>
            </a:r>
            <a:r>
              <a:rPr lang="en-US" dirty="0"/>
              <a:t>1] -1 -3 -6 -10 -15 -</a:t>
            </a:r>
            <a:r>
              <a:rPr lang="en-US" dirty="0" smtClean="0"/>
              <a:t>21</a:t>
            </a:r>
          </a:p>
          <a:p>
            <a:pPr marL="0" indent="0" fontAlgn="base">
              <a:buNone/>
            </a:pPr>
            <a:r>
              <a:rPr lang="en-US" b="1" dirty="0"/>
              <a:t>Example </a:t>
            </a:r>
            <a:r>
              <a:rPr lang="en-US" b="1" dirty="0" smtClean="0"/>
              <a:t>2: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 smtClean="0"/>
              <a:t>x1 </a:t>
            </a:r>
            <a:r>
              <a:rPr lang="en-US" dirty="0"/>
              <a:t>&lt;- c(2, 4, 5, 7)</a:t>
            </a:r>
          </a:p>
          <a:p>
            <a:pPr marL="0" indent="0" fontAlgn="base">
              <a:buNone/>
            </a:pPr>
            <a:r>
              <a:rPr lang="en-US" dirty="0"/>
              <a:t>x2 &lt;- c(2.4, 5.6, 3.4)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en-US" dirty="0" err="1" smtClean="0"/>
              <a:t>cumsum</a:t>
            </a:r>
            <a:r>
              <a:rPr lang="en-US" dirty="0"/>
              <a:t>(x1)					</a:t>
            </a:r>
            <a:r>
              <a:rPr lang="en-US" b="1" dirty="0" smtClean="0"/>
              <a:t>Output:</a:t>
            </a:r>
            <a:r>
              <a:rPr lang="en-US" dirty="0" smtClean="0"/>
              <a:t> [1</a:t>
            </a:r>
            <a:r>
              <a:rPr lang="en-US" dirty="0"/>
              <a:t>] 2 6 11 18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</a:t>
            </a:r>
            <a:r>
              <a:rPr lang="en-US" dirty="0" err="1" smtClean="0"/>
              <a:t>cumsum</a:t>
            </a:r>
            <a:r>
              <a:rPr lang="en-US" dirty="0" smtClean="0"/>
              <a:t>(x2</a:t>
            </a:r>
            <a:r>
              <a:rPr lang="en-US" dirty="0"/>
              <a:t>)						[1] 2.4 8.0 11.4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4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Reverse cumulative sum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cumulative sum of a column is calculated using rev() and </a:t>
            </a:r>
            <a:r>
              <a:rPr lang="en-US" dirty="0" err="1"/>
              <a:t>cumsum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cumsum</a:t>
            </a:r>
            <a:r>
              <a:rPr lang="en-US" dirty="0" smtClean="0"/>
              <a:t>(</a:t>
            </a:r>
            <a:r>
              <a:rPr lang="en-US" dirty="0" err="1" smtClean="0"/>
              <a:t>my_basket$Price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               rev(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my_basket$Price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mybasket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Cumulative Product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9726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 err="1"/>
              <a:t>cumprod</a:t>
            </a:r>
            <a:r>
              <a:rPr lang="en-US" b="1" dirty="0"/>
              <a:t>()</a:t>
            </a:r>
            <a:r>
              <a:rPr lang="en-US" dirty="0"/>
              <a:t> function in R Language is used to calculate the cumulative product of the vector passed as argument.</a:t>
            </a:r>
          </a:p>
          <a:p>
            <a:pPr marL="0" indent="0" fontAlgn="base">
              <a:buNone/>
            </a:pPr>
            <a:r>
              <a:rPr lang="en-US" b="1" dirty="0"/>
              <a:t>Syntax:</a:t>
            </a:r>
            <a:r>
              <a:rPr lang="en-US" dirty="0"/>
              <a:t>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err="1" smtClean="0">
                <a:solidFill>
                  <a:srgbClr val="FFFF00"/>
                </a:solidFill>
              </a:rPr>
              <a:t>cumprod</a:t>
            </a:r>
            <a:r>
              <a:rPr lang="en-US" b="1" dirty="0" smtClean="0">
                <a:solidFill>
                  <a:srgbClr val="FFFF00"/>
                </a:solidFill>
              </a:rPr>
              <a:t>(x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b="1" dirty="0"/>
              <a:t>Parameters: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b="1" dirty="0" smtClean="0"/>
              <a:t>x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vector or </a:t>
            </a:r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cumprod</a:t>
            </a:r>
            <a:r>
              <a:rPr lang="en-US" dirty="0" smtClean="0"/>
              <a:t>(-2:-8)</a:t>
            </a:r>
          </a:p>
          <a:p>
            <a:pPr marL="0" indent="0" fontAlgn="base">
              <a:buNone/>
            </a:pPr>
            <a:r>
              <a:rPr lang="en-US" dirty="0"/>
              <a:t>                </a:t>
            </a:r>
            <a:r>
              <a:rPr lang="en-US" dirty="0" smtClean="0"/>
              <a:t>x </a:t>
            </a:r>
            <a:r>
              <a:rPr lang="en-US" dirty="0"/>
              <a:t>&lt;- c(2.4, 5.6, 3.4)</a:t>
            </a:r>
          </a:p>
          <a:p>
            <a:pPr marL="0" indent="0" fontAlgn="base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cumprod</a:t>
            </a:r>
            <a:r>
              <a:rPr lang="en-US" dirty="0" smtClean="0"/>
              <a:t>(x)</a:t>
            </a:r>
          </a:p>
          <a:p>
            <a:pPr marL="0" indent="0" fontAlgn="base">
              <a:buNone/>
            </a:pPr>
            <a:r>
              <a:rPr lang="fi-FI" dirty="0" smtClean="0"/>
              <a:t>              cummin(c(3:1</a:t>
            </a:r>
            <a:r>
              <a:rPr lang="fi-FI" dirty="0"/>
              <a:t>, 2:0, 4:2</a:t>
            </a:r>
            <a:r>
              <a:rPr lang="fi-FI" dirty="0" smtClean="0"/>
              <a:t>))</a:t>
            </a:r>
          </a:p>
          <a:p>
            <a:pPr marL="0" indent="0" fontAlgn="base">
              <a:buNone/>
            </a:pPr>
            <a:r>
              <a:rPr lang="fi-FI" dirty="0" smtClean="0"/>
              <a:t>              cummax(c(3:1</a:t>
            </a:r>
            <a:r>
              <a:rPr lang="fi-FI" dirty="0"/>
              <a:t>, 2:0, 4:2)) </a:t>
            </a:r>
            <a:br>
              <a:rPr lang="fi-FI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9105"/>
            <a:ext cx="10972800" cy="582613"/>
          </a:xfrm>
        </p:spPr>
        <p:txBody>
          <a:bodyPr/>
          <a:lstStyle/>
          <a:p>
            <a:pPr algn="ctr">
              <a:tabLst>
                <a:tab pos="719138" algn="l"/>
                <a:tab pos="1884363" algn="l"/>
              </a:tabLst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2532184"/>
            <a:ext cx="10972800" cy="3462533"/>
          </a:xfrm>
        </p:spPr>
        <p:txBody>
          <a:bodyPr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General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Mathematical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Statistical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String Functions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Cumulative sum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en-GB" sz="2400" dirty="0" smtClean="0">
                <a:latin typeface="Times New Roman" panose="02020603050405020304" charset="0"/>
                <a:ea typeface="Lora"/>
                <a:cs typeface="Lora"/>
                <a:sym typeface="Lora"/>
              </a:rPr>
              <a:t>Cumulative production</a:t>
            </a:r>
            <a:endParaRPr lang="en-US" altLang="en-GB" sz="2400" dirty="0" smtClean="0">
              <a:latin typeface="Times New Roman" panose="02020603050405020304" charset="0"/>
              <a:ea typeface="Lora"/>
              <a:cs typeface="Lora"/>
              <a:sym typeface="Lora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GB" sz="2400" dirty="0">
              <a:latin typeface="Times New Roman" panose="02020603050405020304" charset="0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900" dirty="0">
              <a:latin typeface="Times New Roman" panose="02020603050405020304" charset="0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7A009-7B67-4299-A712-12137671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06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Types of Functions in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defined functions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Built-in Functions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General </a:t>
            </a:r>
            <a:r>
              <a:rPr lang="en-US" dirty="0"/>
              <a:t>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Mathematical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Statistical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String Functions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28"/>
            <a:ext cx="10515600" cy="1325563"/>
          </a:xfrm>
        </p:spPr>
        <p:txBody>
          <a:bodyPr/>
          <a:lstStyle/>
          <a:p>
            <a:pPr algn="ctr"/>
            <a:r>
              <a:rPr lang="en-US" sz="3200" dirty="0"/>
              <a:t>R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  <a:tabLst>
                <a:tab pos="625475" algn="l"/>
              </a:tabLst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92" y="1604963"/>
            <a:ext cx="6107723" cy="437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995"/>
            <a:ext cx="10972800" cy="58261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Functions</a:t>
            </a:r>
            <a:endParaRPr lang="en-US" sz="3200" dirty="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075"/>
            <a:ext cx="10972800" cy="4953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r>
              <a:rPr lang="en-US" sz="3200" dirty="0" err="1" smtClean="0"/>
              <a:t>cbind</a:t>
            </a:r>
            <a:r>
              <a:rPr lang="en-US" sz="3200" dirty="0" smtClean="0"/>
              <a:t>() </a:t>
            </a:r>
          </a:p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r>
              <a:rPr lang="en-US" sz="3200" dirty="0" err="1" smtClean="0"/>
              <a:t>rbind</a:t>
            </a:r>
            <a:r>
              <a:rPr lang="en-US" sz="3200" dirty="0" smtClean="0"/>
              <a:t>()</a:t>
            </a:r>
          </a:p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r>
              <a:rPr lang="en-US" sz="3200" dirty="0" smtClean="0"/>
              <a:t>range()</a:t>
            </a:r>
          </a:p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r>
              <a:rPr lang="en-US" sz="3200" dirty="0" smtClean="0"/>
              <a:t>sort()</a:t>
            </a:r>
          </a:p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r>
              <a:rPr lang="en-US" sz="3200" dirty="0" smtClean="0"/>
              <a:t>order()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55" y="1047750"/>
            <a:ext cx="5409933" cy="5046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BC93CC-2FFB-4C84-B852-395E965F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79" y="552375"/>
            <a:ext cx="9684327" cy="48293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 smtClean="0"/>
              <a:t>Seq</a:t>
            </a:r>
            <a:r>
              <a:rPr lang="en-US" sz="2800" b="1" dirty="0" smtClean="0"/>
              <a:t>()</a:t>
            </a:r>
          </a:p>
          <a:p>
            <a:pPr marL="0" indent="0">
              <a:buNone/>
            </a:pPr>
            <a:r>
              <a:rPr lang="en-US" sz="2800" b="1" dirty="0" smtClean="0"/>
              <a:t>       Syntax()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Sort()</a:t>
            </a:r>
          </a:p>
          <a:p>
            <a:pPr marL="0" indent="0">
              <a:buNone/>
            </a:pPr>
            <a:r>
              <a:rPr lang="en-US" sz="2800" b="1" dirty="0" smtClean="0"/>
              <a:t>      Syntax</a:t>
            </a:r>
            <a:r>
              <a:rPr lang="en-US" sz="2800" b="1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 			</a:t>
            </a:r>
            <a:endParaRPr lang="en-US" sz="28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40" y="3974123"/>
            <a:ext cx="5470281" cy="63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77" y="1767987"/>
            <a:ext cx="4105642" cy="60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1B074-D281-410F-92CB-507AC511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8B677-14C8-4266-B413-62A21620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30" y="1152983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t</a:t>
            </a:r>
            <a:r>
              <a:rPr lang="en-US" sz="2800" b="1" dirty="0" err="1" smtClean="0"/>
              <a:t>oupper</a:t>
            </a:r>
            <a:r>
              <a:rPr lang="en-US" sz="2800" b="1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t</a:t>
            </a:r>
            <a:r>
              <a:rPr lang="en-US" sz="2800" b="1" dirty="0" err="1" smtClean="0"/>
              <a:t>olower</a:t>
            </a:r>
            <a:r>
              <a:rPr lang="en-US" sz="2800" b="1" dirty="0" smtClean="0"/>
              <a:t>()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r</a:t>
            </a:r>
            <a:r>
              <a:rPr lang="en-US" sz="2800" b="1" dirty="0" err="1" smtClean="0"/>
              <a:t>norm</a:t>
            </a:r>
            <a:r>
              <a:rPr lang="en-US" sz="2800" b="1" dirty="0" smtClean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     syntax: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</a:t>
            </a:r>
            <a:r>
              <a:rPr lang="en-US" sz="2800" dirty="0" err="1"/>
              <a:t>rnorm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, mean, variance)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rep()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dirty="0" smtClean="0"/>
              <a:t>syntax:</a:t>
            </a:r>
          </a:p>
          <a:p>
            <a:pPr marL="0" lv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</a:t>
            </a:r>
            <a:r>
              <a:rPr lang="en-US" sz="2800" dirty="0"/>
              <a:t>rep(</a:t>
            </a:r>
            <a:r>
              <a:rPr lang="en-US" sz="2800" dirty="0" err="1"/>
              <a:t>value,number_of_times</a:t>
            </a:r>
            <a:r>
              <a:rPr lang="en-US" sz="2800" dirty="0"/>
              <a:t>)</a:t>
            </a:r>
          </a:p>
          <a:p>
            <a:pPr marL="0" lvl="0" indent="0">
              <a:buNone/>
            </a:pPr>
            <a:r>
              <a:rPr lang="en-US" sz="2800" dirty="0" smtClean="0"/>
              <a:t>         rep(</a:t>
            </a:r>
            <a:r>
              <a:rPr lang="en-US" sz="2800" dirty="0" err="1" smtClean="0"/>
              <a:t>sequence,each,number_of_times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A62A-9DE5-4538-B5BC-17E40FBE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               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 FUNCTIONS</a:t>
            </a:r>
            <a:br>
              <a:rPr lang="en-US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9D1BF-5612-4E8A-B2E9-4F140A3F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08" y="1811905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 also has many built-in math functions that allows you to perform mathematical tasks on numbers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 </a:t>
            </a:r>
            <a:r>
              <a:rPr lang="en-US" sz="2800" dirty="0"/>
              <a:t>provides the various mathematical functions to perform the mathematical calculation. These mathematical functions are very helpful to find absolute value, square value and much more calculations.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 </a:t>
            </a:r>
            <a:r>
              <a:rPr lang="en-US" sz="2800" dirty="0"/>
              <a:t>R, there are the following functions which are used:</a:t>
            </a:r>
            <a:br>
              <a:rPr lang="en-US" sz="28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88" y="218257"/>
            <a:ext cx="9404723" cy="63752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640455"/>
              </p:ext>
            </p:extLst>
          </p:nvPr>
        </p:nvGraphicFramePr>
        <p:xfrm>
          <a:off x="466603" y="1023671"/>
          <a:ext cx="10277598" cy="5605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47"/>
                <a:gridCol w="1329313"/>
                <a:gridCol w="5171499"/>
                <a:gridCol w="2928939"/>
              </a:tblGrid>
              <a:tr h="60700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84613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abs(x)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absolute value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-4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print(abs(x))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4 </a:t>
                      </a:r>
                    </a:p>
                  </a:txBody>
                  <a:tcPr marL="76200" marR="76200" marT="76200" marB="76200"/>
                </a:tc>
              </a:tr>
              <a:tr h="84613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sqrt(x)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square root of input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sqrt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(x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[1] 2 </a:t>
                      </a:r>
                    </a:p>
                  </a:txBody>
                  <a:tcPr marL="76200" marR="76200" marT="76200" marB="76200"/>
                </a:tc>
              </a:tr>
              <a:tr h="84613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ceiling(x)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smallest integer which is larger than or equal to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4.5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print(ceiling(x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5 </a:t>
                      </a:r>
                    </a:p>
                  </a:txBody>
                  <a:tcPr marL="76200" marR="76200" marT="76200" marB="76200"/>
                </a:tc>
              </a:tr>
              <a:tr h="84613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floor(x)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largest integer, which is smaller than or equal to x.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x&lt;- 2.5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print(floor(x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)) </a:t>
                      </a:r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endParaRPr lang="en-US" dirty="0" smtClean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Output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 2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1485</TotalTime>
  <Words>1000</Words>
  <Application>Microsoft Office PowerPoint</Application>
  <PresentationFormat>Custom</PresentationFormat>
  <Paragraphs>311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            ANURAG UNIVERSITY DEPARTMENT OF COMPUTER SCIENCE AND  ENGINEERING </vt:lpstr>
      <vt:lpstr>CONTENTS</vt:lpstr>
      <vt:lpstr>Different Types of Functions in R </vt:lpstr>
      <vt:lpstr>R Built-in Functions</vt:lpstr>
      <vt:lpstr>General Functions</vt:lpstr>
      <vt:lpstr>PowerPoint Presentation</vt:lpstr>
      <vt:lpstr>                                          </vt:lpstr>
      <vt:lpstr>                      MATH FUNCTIONS </vt:lpstr>
      <vt:lpstr>MATH FUNCTIONS</vt:lpstr>
      <vt:lpstr>MATH FUNCTIONS</vt:lpstr>
      <vt:lpstr>MATH FUNCTIONS</vt:lpstr>
      <vt:lpstr>Statistical functions  </vt:lpstr>
      <vt:lpstr>Statistical functions  </vt:lpstr>
      <vt:lpstr>Statistical functions  </vt:lpstr>
      <vt:lpstr>Statistical functions  </vt:lpstr>
      <vt:lpstr>String functions  </vt:lpstr>
      <vt:lpstr> Cumulative Sum of a Numeric Object</vt:lpstr>
      <vt:lpstr> Reverse cumulative sum  </vt:lpstr>
      <vt:lpstr> Cumulative Product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ANURAG UNIVERSITY DEPARTMENT OF COMPUTR SCIENCE AND ENGINEERING</dc:title>
  <dc:creator>ruthik reddy</dc:creator>
  <cp:lastModifiedBy>Windows User</cp:lastModifiedBy>
  <cp:revision>186</cp:revision>
  <dcterms:created xsi:type="dcterms:W3CDTF">2020-11-13T17:18:00Z</dcterms:created>
  <dcterms:modified xsi:type="dcterms:W3CDTF">2021-06-25T07:01:32Z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