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7" r:id="rId8"/>
    <p:sldId id="279" r:id="rId9"/>
    <p:sldId id="278" r:id="rId10"/>
    <p:sldId id="261" r:id="rId11"/>
    <p:sldId id="262" r:id="rId12"/>
    <p:sldId id="268" r:id="rId13"/>
    <p:sldId id="263" r:id="rId14"/>
    <p:sldId id="269" r:id="rId15"/>
    <p:sldId id="264" r:id="rId16"/>
    <p:sldId id="265" r:id="rId17"/>
    <p:sldId id="272" r:id="rId18"/>
    <p:sldId id="270" r:id="rId19"/>
    <p:sldId id="271" r:id="rId20"/>
    <p:sldId id="273" r:id="rId21"/>
    <p:sldId id="274" r:id="rId22"/>
    <p:sldId id="275" r:id="rId23"/>
    <p:sldId id="276" r:id="rId24"/>
    <p:sldId id="266" r:id="rId25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81200"/>
            <a:ext cx="8915399" cy="16002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UNIT-IV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			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lapply</a:t>
            </a:r>
            <a:r>
              <a:rPr lang="en-US" b="1" dirty="0"/>
              <a:t>() </a:t>
            </a:r>
            <a:r>
              <a:rPr lang="en-US" b="1" dirty="0" smtClean="0"/>
              <a:t>function: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9371012" cy="5105400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apply</a:t>
            </a:r>
            <a:r>
              <a:rPr lang="en-US" sz="2000" dirty="0" smtClean="0"/>
              <a:t> </a:t>
            </a:r>
            <a:r>
              <a:rPr lang="en-US" sz="2000" dirty="0"/>
              <a:t>is applied for operations on a list of objects and returns a list object of same length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The </a:t>
            </a:r>
            <a:r>
              <a:rPr lang="en-US" sz="2000" dirty="0" err="1"/>
              <a:t>lapply</a:t>
            </a:r>
            <a:r>
              <a:rPr lang="en-US" sz="2000" dirty="0"/>
              <a:t>() function does the following simple series of operations: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it loops over a list, iterating over each element in that list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it applies a function to each element of the list (a function that you specify)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/>
              <a:t>and returns a list (the l is for “list”).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Syntax: 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        </a:t>
            </a:r>
            <a:r>
              <a:rPr lang="en-US" sz="2000" b="1" dirty="0" err="1" smtClean="0">
                <a:solidFill>
                  <a:srgbClr val="FF0000"/>
                </a:solidFill>
              </a:rPr>
              <a:t>lapply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x,FUN</a:t>
            </a:r>
            <a:r>
              <a:rPr lang="en-US" sz="2000" b="1" dirty="0" smtClean="0">
                <a:solidFill>
                  <a:srgbClr val="FF0000"/>
                </a:solidFill>
              </a:rPr>
              <a:t>,…)</a:t>
            </a:r>
          </a:p>
          <a:p>
            <a:pPr marL="0" indent="0">
              <a:buNone/>
            </a:pPr>
            <a:r>
              <a:rPr lang="en-US" sz="2000" dirty="0" smtClean="0"/>
              <a:t>      X    :   </a:t>
            </a:r>
            <a:r>
              <a:rPr lang="en-US" sz="2000" dirty="0"/>
              <a:t> is the list</a:t>
            </a:r>
          </a:p>
          <a:p>
            <a:pPr marL="0" indent="0">
              <a:buNone/>
            </a:pPr>
            <a:r>
              <a:rPr lang="en-US" sz="2000" dirty="0" smtClean="0"/>
              <a:t>     FUN: </a:t>
            </a:r>
            <a:r>
              <a:rPr lang="en-US" sz="2000" dirty="0"/>
              <a:t> is the function to be applied</a:t>
            </a:r>
          </a:p>
          <a:p>
            <a:pPr marL="0" indent="0">
              <a:buNone/>
            </a:pPr>
            <a:r>
              <a:rPr lang="en-US" sz="2000" dirty="0" smtClean="0"/>
              <a:t>     ...</a:t>
            </a:r>
            <a:r>
              <a:rPr lang="en-US" sz="2000" dirty="0"/>
              <a:t> </a:t>
            </a:r>
            <a:r>
              <a:rPr lang="en-US" sz="2000" dirty="0" smtClean="0"/>
              <a:t>:    s </a:t>
            </a:r>
            <a:r>
              <a:rPr lang="en-US" sz="2000" dirty="0"/>
              <a:t>for any other arguments to be passed to the </a:t>
            </a:r>
            <a:r>
              <a:rPr lang="en-US" sz="2000" dirty="0" smtClean="0"/>
              <a:t>function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1717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lapply</a:t>
            </a:r>
            <a:r>
              <a:rPr lang="en-US" b="1" dirty="0"/>
              <a:t>() </a:t>
            </a:r>
            <a:r>
              <a:rPr lang="en-US" b="1" dirty="0" smtClean="0"/>
              <a:t>:Example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876800"/>
          </a:xfrm>
        </p:spPr>
        <p:txBody>
          <a:bodyPr>
            <a:normAutofit/>
          </a:bodyPr>
          <a:lstStyle/>
          <a:p>
            <a:r>
              <a:rPr lang="pt-BR" sz="2000" dirty="0"/>
              <a:t>data &lt;- list(item1 = 1:5, 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         item2 </a:t>
            </a:r>
            <a:r>
              <a:rPr lang="pt-BR" sz="2000" dirty="0"/>
              <a:t>= seq(4,36,8</a:t>
            </a:r>
            <a:r>
              <a:rPr lang="pt-BR" sz="2000" dirty="0" smtClean="0"/>
              <a:t>),</a:t>
            </a:r>
          </a:p>
          <a:p>
            <a:pPr marL="0" indent="0">
              <a:buNone/>
            </a:pPr>
            <a:r>
              <a:rPr lang="pt-BR" sz="2000" dirty="0" smtClean="0"/>
              <a:t>                   </a:t>
            </a:r>
            <a:r>
              <a:rPr lang="pt-BR" sz="2000" dirty="0"/>
              <a:t>item4 = c(1,3,5,7,9</a:t>
            </a:r>
            <a:r>
              <a:rPr lang="pt-BR" sz="2000" dirty="0" smtClean="0"/>
              <a:t>))</a:t>
            </a:r>
          </a:p>
          <a:p>
            <a:pPr>
              <a:buFont typeface="Wingdings"/>
              <a:buChar char="Ø"/>
            </a:pPr>
            <a:r>
              <a:rPr lang="en-US" sz="2000" dirty="0" smtClean="0"/>
              <a:t>Data</a:t>
            </a:r>
          </a:p>
          <a:p>
            <a:pPr>
              <a:buFont typeface="Wingdings"/>
              <a:buChar char="Ø"/>
            </a:pPr>
            <a:r>
              <a:rPr lang="en-US" sz="2000" dirty="0" err="1">
                <a:solidFill>
                  <a:srgbClr val="FF0000"/>
                </a:solidFill>
              </a:rPr>
              <a:t>lapply</a:t>
            </a:r>
            <a:r>
              <a:rPr lang="en-US" sz="2000" dirty="0">
                <a:solidFill>
                  <a:srgbClr val="FF0000"/>
                </a:solidFill>
              </a:rPr>
              <a:t>(data, sum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 smtClean="0"/>
              <a:t>O/P</a:t>
            </a:r>
          </a:p>
          <a:p>
            <a:pPr marL="0" indent="0">
              <a:buNone/>
            </a:pPr>
            <a:r>
              <a:rPr lang="pt-BR" sz="2000" dirty="0" smtClean="0"/>
              <a:t>$item1 </a:t>
            </a:r>
            <a:r>
              <a:rPr lang="pt-BR" sz="2000" dirty="0"/>
              <a:t>[1] 15 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$</a:t>
            </a:r>
            <a:r>
              <a:rPr lang="pt-BR" sz="2000" dirty="0"/>
              <a:t>item2 [1] </a:t>
            </a:r>
            <a:r>
              <a:rPr lang="pt-BR" sz="2000" dirty="0" smtClean="0"/>
              <a:t>48 </a:t>
            </a:r>
          </a:p>
          <a:p>
            <a:pPr marL="0" indent="0">
              <a:buNone/>
            </a:pPr>
            <a:r>
              <a:rPr lang="pt-BR" sz="2000" dirty="0" smtClean="0"/>
              <a:t>$</a:t>
            </a:r>
            <a:r>
              <a:rPr lang="pt-BR" sz="2000" dirty="0"/>
              <a:t>item4 [1] 25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7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lapply</a:t>
            </a:r>
            <a:r>
              <a:rPr lang="en-US" b="1" dirty="0"/>
              <a:t>() </a:t>
            </a:r>
            <a:r>
              <a:rPr lang="en-US" b="1" dirty="0" smtClean="0"/>
              <a:t>:Example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&gt;Names</a:t>
            </a:r>
            <a:r>
              <a:rPr lang="en-US" sz="2000" dirty="0"/>
              <a:t>&lt;-</a:t>
            </a:r>
            <a:r>
              <a:rPr lang="en-US" sz="2000" b="1" dirty="0"/>
              <a:t>c</a:t>
            </a:r>
            <a:r>
              <a:rPr lang="en-US" sz="2000" dirty="0"/>
              <a:t>("Manish","</a:t>
            </a:r>
            <a:r>
              <a:rPr lang="en-US" sz="2000" dirty="0" err="1"/>
              <a:t>Saurabh</a:t>
            </a:r>
            <a:r>
              <a:rPr lang="en-US" sz="2000" dirty="0"/>
              <a:t>", "Rahul","Krishna","</a:t>
            </a:r>
            <a:r>
              <a:rPr lang="en-US" sz="2000" dirty="0" err="1"/>
              <a:t>Venkat</a:t>
            </a:r>
            <a:r>
              <a:rPr lang="en-US" sz="2000" dirty="0"/>
              <a:t>")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&gt;</a:t>
            </a:r>
            <a:r>
              <a:rPr lang="en-US" sz="2000" dirty="0" err="1" smtClean="0"/>
              <a:t>Names_lower</a:t>
            </a:r>
            <a:r>
              <a:rPr lang="en-US" sz="2000" dirty="0"/>
              <a:t>&lt;-</a:t>
            </a:r>
            <a:r>
              <a:rPr lang="en-US" sz="2000" b="1" dirty="0" err="1"/>
              <a:t>lapply</a:t>
            </a:r>
            <a:r>
              <a:rPr lang="en-US" sz="2000" dirty="0"/>
              <a:t>(</a:t>
            </a:r>
            <a:r>
              <a:rPr lang="en-US" sz="2000" dirty="0" err="1"/>
              <a:t>Names,tolower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&gt;</a:t>
            </a:r>
            <a:r>
              <a:rPr lang="en-US" sz="2000" dirty="0" err="1" smtClean="0"/>
              <a:t>Names_lower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&gt;</a:t>
            </a:r>
            <a:r>
              <a:rPr lang="en-US" sz="2000" dirty="0" err="1" smtClean="0"/>
              <a:t>Names_upper</a:t>
            </a:r>
            <a:r>
              <a:rPr lang="en-US" sz="2000" dirty="0"/>
              <a:t>&lt;-</a:t>
            </a:r>
            <a:r>
              <a:rPr lang="en-US" sz="2000" b="1" dirty="0" err="1"/>
              <a:t>lapply</a:t>
            </a:r>
            <a:r>
              <a:rPr lang="en-US" sz="2000" dirty="0"/>
              <a:t>(</a:t>
            </a:r>
            <a:r>
              <a:rPr lang="en-US" sz="2000" dirty="0" err="1"/>
              <a:t>Names,toupper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&gt;</a:t>
            </a:r>
            <a:r>
              <a:rPr lang="en-US" sz="2000" dirty="0" err="1" smtClean="0"/>
              <a:t>Names_upper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1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b="1" dirty="0" err="1"/>
              <a:t>sapply</a:t>
            </a:r>
            <a:r>
              <a:rPr lang="en-US" b="1" dirty="0"/>
              <a:t>() </a:t>
            </a:r>
            <a:r>
              <a:rPr lang="en-US" b="1" dirty="0" smtClean="0"/>
              <a:t>function: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800600"/>
          </a:xfrm>
        </p:spPr>
        <p:txBody>
          <a:bodyPr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/>
              <a:t>sapply</a:t>
            </a:r>
            <a:r>
              <a:rPr lang="en-US" sz="2000" dirty="0"/>
              <a:t>() and </a:t>
            </a:r>
            <a:r>
              <a:rPr lang="en-US" sz="2000" dirty="0" err="1"/>
              <a:t>lapply</a:t>
            </a:r>
            <a:r>
              <a:rPr lang="en-US" sz="2000" dirty="0"/>
              <a:t>() work basically the same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only difference is that </a:t>
            </a:r>
            <a:r>
              <a:rPr lang="en-US" sz="2000" dirty="0" err="1"/>
              <a:t>lapply</a:t>
            </a:r>
            <a:r>
              <a:rPr lang="en-US" sz="2000" dirty="0"/>
              <a:t>() always returns a list, </a:t>
            </a:r>
            <a:r>
              <a:rPr lang="en-US" sz="2000" dirty="0" smtClean="0"/>
              <a:t>whereas</a:t>
            </a:r>
            <a:r>
              <a:rPr lang="en-US" sz="2000" dirty="0"/>
              <a:t> </a:t>
            </a:r>
            <a:r>
              <a:rPr lang="en-US" sz="2000" dirty="0" err="1"/>
              <a:t>sapply</a:t>
            </a:r>
            <a:r>
              <a:rPr lang="en-US" sz="2000" dirty="0"/>
              <a:t>() tries to simplify the result into a vector or matrix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If the return value is a list where every element is length 1, you get a vector.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If the return value is a list where every element is a vector of the same length (&gt; 1), you get a matrix.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If the lengths vary, simplification is impossible and you get a list.</a:t>
            </a:r>
          </a:p>
        </p:txBody>
      </p:sp>
    </p:spTree>
    <p:extLst>
      <p:ext uri="{BB962C8B-B14F-4D97-AF65-F5344CB8AC3E}">
        <p14:creationId xmlns:p14="http://schemas.microsoft.com/office/powerpoint/2010/main" val="31598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sapply</a:t>
            </a:r>
            <a:r>
              <a:rPr lang="en-US" b="1" dirty="0"/>
              <a:t>() </a:t>
            </a:r>
            <a:r>
              <a:rPr lang="en-US" b="1" dirty="0" smtClean="0"/>
              <a:t>:Syntax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syntax for </a:t>
            </a:r>
            <a:r>
              <a:rPr lang="en-US" dirty="0" err="1"/>
              <a:t>sapply</a:t>
            </a:r>
            <a:r>
              <a:rPr lang="en-US" dirty="0"/>
              <a:t>() is as follows: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sapply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</a:rPr>
              <a:t>x,FUN</a:t>
            </a:r>
            <a:r>
              <a:rPr lang="en-US" sz="2400" b="1" dirty="0" smtClean="0">
                <a:solidFill>
                  <a:srgbClr val="FF0000"/>
                </a:solidFill>
              </a:rPr>
              <a:t>,…)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11369"/>
              </p:ext>
            </p:extLst>
          </p:nvPr>
        </p:nvGraphicFramePr>
        <p:xfrm>
          <a:off x="2714082" y="3200400"/>
          <a:ext cx="6953250" cy="2956560"/>
        </p:xfrm>
        <a:graphic>
          <a:graphicData uri="http://schemas.openxmlformats.org/drawingml/2006/table">
            <a:tbl>
              <a:tblPr/>
              <a:tblGrid>
                <a:gridCol w="2317750"/>
                <a:gridCol w="2317750"/>
                <a:gridCol w="231775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Roboto"/>
                        </a:rPr>
                        <a:t>Parameter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Condition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Roboto Mono"/>
                        </a:rPr>
                        <a:t>x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 list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Roboto Mono"/>
                        </a:rPr>
                        <a:t>FUN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The function to be applied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Roboto Mono"/>
                        </a:rPr>
                        <a:t>…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Optional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Any other arguments to be passed to the FUN function</a:t>
                      </a:r>
                    </a:p>
                  </a:txBody>
                  <a:tcPr marL="2857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33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sapply</a:t>
            </a:r>
            <a:r>
              <a:rPr lang="en-US" b="1" dirty="0"/>
              <a:t>() </a:t>
            </a:r>
            <a:r>
              <a:rPr lang="en-US" b="1" dirty="0" smtClean="0"/>
              <a:t>:Example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Get the sum of each list item and simplify the result into a vector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data </a:t>
            </a:r>
            <a:r>
              <a:rPr lang="en-US" sz="2000" dirty="0"/>
              <a:t>&lt;- list(item1 = 1:5,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item2 </a:t>
            </a:r>
            <a:r>
              <a:rPr lang="en-US" sz="2000" dirty="0"/>
              <a:t>= </a:t>
            </a:r>
            <a:r>
              <a:rPr lang="en-US" sz="2000" dirty="0" err="1"/>
              <a:t>seq</a:t>
            </a:r>
            <a:r>
              <a:rPr lang="en-US" sz="2000" dirty="0"/>
              <a:t>(4,36,8),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item4 </a:t>
            </a:r>
            <a:r>
              <a:rPr lang="en-US" sz="2000" dirty="0"/>
              <a:t>= c(1,3,5,7,9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data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$</a:t>
            </a:r>
            <a:r>
              <a:rPr lang="en-US" sz="2000" dirty="0"/>
              <a:t>item1 [1] 1 2 3 4 5 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$</a:t>
            </a:r>
            <a:r>
              <a:rPr lang="en-US" sz="2000" dirty="0"/>
              <a:t>item2 [1] 4 12 20 28 36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$</a:t>
            </a:r>
            <a:r>
              <a:rPr lang="en-US" sz="2000" dirty="0"/>
              <a:t>item4 [1] 1 3 5 7 9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sapply</a:t>
            </a:r>
            <a:r>
              <a:rPr lang="en-US" sz="2000" dirty="0" smtClean="0">
                <a:solidFill>
                  <a:srgbClr val="FF0000"/>
                </a:solidFill>
              </a:rPr>
              <a:t>(data</a:t>
            </a:r>
            <a:r>
              <a:rPr lang="en-US" sz="2000" dirty="0">
                <a:solidFill>
                  <a:srgbClr val="FF0000"/>
                </a:solidFill>
              </a:rPr>
              <a:t>, sum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 item1   item2      </a:t>
            </a:r>
            <a:r>
              <a:rPr lang="en-US" sz="2000" dirty="0"/>
              <a:t>item4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15         100           25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199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tapply</a:t>
            </a:r>
            <a:r>
              <a:rPr lang="en-US" b="1" dirty="0"/>
              <a:t>() </a:t>
            </a:r>
            <a:r>
              <a:rPr lang="en-US" b="1" dirty="0" smtClean="0"/>
              <a:t>Function: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23482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tapply</a:t>
            </a:r>
            <a:r>
              <a:rPr lang="en-US" sz="2000" dirty="0"/>
              <a:t>() is used to apply a function over subsets of a vector. It is primarily used when we have the following circumstances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/>
              <a:t>A dataset that can be broken up into groups (via categorical variables - aka factors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We desire to break the dataset up into </a:t>
            </a:r>
            <a:r>
              <a:rPr lang="en-US" sz="2000" dirty="0" smtClean="0"/>
              <a:t>groups</a:t>
            </a:r>
          </a:p>
          <a:p>
            <a:endParaRPr lang="en-US" sz="2000" dirty="0"/>
          </a:p>
          <a:p>
            <a:r>
              <a:rPr lang="en-US" sz="2000" dirty="0"/>
              <a:t>Within each group, we want to apply a </a:t>
            </a:r>
            <a:r>
              <a:rPr lang="en-US" sz="2000" dirty="0" smtClean="0"/>
              <a:t>function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91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tapply</a:t>
            </a:r>
            <a:r>
              <a:rPr lang="en-US" b="1" dirty="0"/>
              <a:t>() </a:t>
            </a:r>
            <a:r>
              <a:rPr lang="en-US" b="1" dirty="0" smtClean="0"/>
              <a:t>:</a:t>
            </a:r>
            <a:r>
              <a:rPr lang="en-US" b="1" dirty="0"/>
              <a:t>Syntax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234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Syntax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b="1" dirty="0" err="1" smtClean="0">
                <a:solidFill>
                  <a:srgbClr val="FF0000"/>
                </a:solidFill>
              </a:rPr>
              <a:t>tapply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x,INDEX,FUN</a:t>
            </a:r>
            <a:r>
              <a:rPr lang="en-US" sz="2000" b="1" dirty="0">
                <a:solidFill>
                  <a:srgbClr val="FF0000"/>
                </a:solidFill>
              </a:rPr>
              <a:t>,…,simplify)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46147"/>
              </p:ext>
            </p:extLst>
          </p:nvPr>
        </p:nvGraphicFramePr>
        <p:xfrm>
          <a:off x="2743200" y="2590800"/>
          <a:ext cx="7620000" cy="4119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60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 dirty="0">
                          <a:effectLst/>
                        </a:rPr>
                        <a:t>Parameter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Condition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</a:tr>
              <a:tr h="360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Required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A vector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</a:tr>
              <a:tr h="5626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Required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A grouping factor or a list of factors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</a:tr>
              <a:tr h="360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FUN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Required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The function to be applied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</a:tr>
              <a:tr h="7653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Optional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Any other arguments to be passed to the FUN function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</a:tr>
              <a:tr h="1478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simplify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250"/>
                        </a:spcBef>
                        <a:spcAft>
                          <a:spcPts val="2625"/>
                        </a:spcAft>
                      </a:pPr>
                      <a:r>
                        <a:rPr lang="en-US" sz="1200">
                          <a:effectLst/>
                        </a:rPr>
                        <a:t>Optional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Returns simplified result if set to TRUE.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Default is TRUE. </a:t>
                      </a:r>
                      <a:endParaRPr lang="en-US" sz="1200" dirty="0" smtClean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simplify</a:t>
                      </a:r>
                      <a:r>
                        <a:rPr lang="en-US" sz="1200" dirty="0">
                          <a:effectLst/>
                        </a:rPr>
                        <a:t>, should we simplify the result?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000"/>
                        <a:buFont typeface="Symbol"/>
                        <a:buNone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rgbClr val="51515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6017" marR="78672" marT="78672" marB="7867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2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090"/>
          </a:xfrm>
        </p:spPr>
        <p:txBody>
          <a:bodyPr>
            <a:normAutofit/>
          </a:bodyPr>
          <a:lstStyle/>
          <a:p>
            <a:r>
              <a:rPr lang="en-US" b="1" dirty="0" err="1"/>
              <a:t>tapply</a:t>
            </a:r>
            <a:r>
              <a:rPr lang="en-US" b="1" dirty="0"/>
              <a:t>() </a:t>
            </a:r>
            <a:r>
              <a:rPr lang="en-US" b="1" dirty="0" smtClean="0"/>
              <a:t>:Example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234822"/>
          </a:xfrm>
        </p:spPr>
        <p:txBody>
          <a:bodyPr>
            <a:normAutofit/>
          </a:bodyPr>
          <a:lstStyle/>
          <a:p>
            <a:r>
              <a:rPr lang="en-US" sz="2000" dirty="0"/>
              <a:t>head(</a:t>
            </a:r>
            <a:r>
              <a:rPr lang="en-US" sz="2000" dirty="0" err="1"/>
              <a:t>mtcars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err="1"/>
              <a:t>tapply</a:t>
            </a:r>
            <a:r>
              <a:rPr lang="en-US" sz="2000" dirty="0"/>
              <a:t>(</a:t>
            </a:r>
            <a:r>
              <a:rPr lang="en-US" sz="2000" dirty="0" err="1"/>
              <a:t>mtcars$mpg</a:t>
            </a:r>
            <a:r>
              <a:rPr lang="en-US" sz="2000" dirty="0"/>
              <a:t>, </a:t>
            </a:r>
            <a:r>
              <a:rPr lang="en-US" sz="2000" dirty="0" err="1"/>
              <a:t>mtcars$cyl</a:t>
            </a:r>
            <a:r>
              <a:rPr lang="en-US" sz="2000" dirty="0"/>
              <a:t>, mean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b="1" dirty="0"/>
              <a:t>data</a:t>
            </a:r>
            <a:r>
              <a:rPr lang="en-US" sz="2000" dirty="0"/>
              <a:t>(iris) </a:t>
            </a:r>
            <a:endParaRPr lang="en-US" sz="2000" dirty="0" smtClean="0"/>
          </a:p>
          <a:p>
            <a:r>
              <a:rPr lang="en-US" sz="2000" b="1" dirty="0" smtClean="0"/>
              <a:t>summary</a:t>
            </a:r>
            <a:r>
              <a:rPr lang="en-US" sz="2000" dirty="0" smtClean="0"/>
              <a:t>(iris)</a:t>
            </a:r>
          </a:p>
          <a:p>
            <a:r>
              <a:rPr lang="en-US" sz="2000" b="1" dirty="0" err="1"/>
              <a:t>tapply</a:t>
            </a:r>
            <a:r>
              <a:rPr lang="en-US" sz="2000" dirty="0"/>
              <a:t>(</a:t>
            </a:r>
            <a:r>
              <a:rPr lang="en-US" sz="2000" dirty="0" err="1"/>
              <a:t>iris$Sepal.Length,iris$Species,median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862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</a:t>
            </a:r>
            <a:r>
              <a:rPr lang="en-US" sz="2400" b="1" dirty="0" smtClean="0">
                <a:solidFill>
                  <a:schemeClr val="tx1"/>
                </a:solidFill>
              </a:rPr>
              <a:t>ifference </a:t>
            </a:r>
            <a:r>
              <a:rPr lang="en-US" sz="2400" b="1" dirty="0">
                <a:solidFill>
                  <a:schemeClr val="tx1"/>
                </a:solidFill>
              </a:rPr>
              <a:t>between apply(), </a:t>
            </a:r>
            <a:r>
              <a:rPr lang="en-US" sz="2400" b="1" dirty="0" err="1">
                <a:solidFill>
                  <a:schemeClr val="tx1"/>
                </a:solidFill>
              </a:rPr>
              <a:t>sapply</a:t>
            </a:r>
            <a:r>
              <a:rPr lang="en-US" sz="2400" b="1" dirty="0">
                <a:solidFill>
                  <a:schemeClr val="tx1"/>
                </a:solidFill>
              </a:rPr>
              <a:t>() and `</a:t>
            </a:r>
            <a:r>
              <a:rPr lang="en-US" sz="2400" b="1" dirty="0" err="1">
                <a:solidFill>
                  <a:schemeClr val="tx1"/>
                </a:solidFill>
              </a:rPr>
              <a:t>lapply</a:t>
            </a:r>
            <a:r>
              <a:rPr lang="en-US" sz="2400" b="1" dirty="0">
                <a:solidFill>
                  <a:schemeClr val="tx1"/>
                </a:solidFill>
              </a:rPr>
              <a:t>()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493999"/>
              </p:ext>
            </p:extLst>
          </p:nvPr>
        </p:nvGraphicFramePr>
        <p:xfrm>
          <a:off x="2286000" y="1676400"/>
          <a:ext cx="80010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249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Function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Arguments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Objective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288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apply(x, MARGIN, FUN)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Apply a function to the rows or columns or both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frame or matrix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vector, list, array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288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lapply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lapply(X, FUN)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Apply a function to all the elements of the 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List, vector or data frame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288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sapply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sapply(X, FUN)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Apply a function to all the elements of the 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List, vector or data frame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vector or matrix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96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144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2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Mapply</a:t>
            </a:r>
            <a:r>
              <a:rPr lang="en-US" b="1" dirty="0" smtClean="0"/>
              <a:t>():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err="1"/>
              <a:t>mapply</a:t>
            </a:r>
            <a:r>
              <a:rPr lang="en-US" sz="2200" dirty="0"/>
              <a:t> is a multivariate version of </a:t>
            </a:r>
            <a:r>
              <a:rPr lang="en-US" sz="2200" dirty="0" err="1"/>
              <a:t>sapply</a:t>
            </a:r>
            <a:r>
              <a:rPr lang="en-US" sz="2200" dirty="0"/>
              <a:t>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mapply</a:t>
            </a:r>
            <a:r>
              <a:rPr lang="en-US" sz="2200" dirty="0" smtClean="0"/>
              <a:t> </a:t>
            </a:r>
            <a:r>
              <a:rPr lang="en-US" sz="2200" dirty="0"/>
              <a:t>applies FUN to the first elements of each (…) argument, the second elements, the third elements, and so on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b="1" dirty="0" smtClean="0"/>
              <a:t>Example:</a:t>
            </a:r>
          </a:p>
          <a:p>
            <a:pPr marL="0" indent="0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    </a:t>
            </a:r>
            <a:r>
              <a:rPr lang="en-US" sz="2200" dirty="0" err="1"/>
              <a:t>mapply</a:t>
            </a:r>
            <a:r>
              <a:rPr lang="en-US" sz="2200" dirty="0"/>
              <a:t>(sum, 1:4, 1:4, 1:4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o/p: </a:t>
            </a:r>
            <a:r>
              <a:rPr lang="en-US" sz="2200" dirty="0"/>
              <a:t>[1]  3   6   9   </a:t>
            </a:r>
            <a:r>
              <a:rPr lang="en-US" sz="2200" dirty="0" smtClean="0"/>
              <a:t>12</a:t>
            </a:r>
          </a:p>
          <a:p>
            <a:pPr marL="0" indent="0">
              <a:buNone/>
            </a:pPr>
            <a:r>
              <a:rPr lang="en-US" sz="2200" dirty="0" smtClean="0"/>
              <a:t>             </a:t>
            </a:r>
            <a:r>
              <a:rPr lang="en-US" sz="2200" dirty="0" err="1" smtClean="0"/>
              <a:t>mapply</a:t>
            </a:r>
            <a:r>
              <a:rPr lang="en-US" sz="2200" dirty="0" smtClean="0"/>
              <a:t>(rep,1:4,1:4)</a:t>
            </a:r>
          </a:p>
          <a:p>
            <a:pPr marL="0" indent="0" fontAlgn="base">
              <a:buNone/>
            </a:pPr>
            <a:r>
              <a:rPr lang="en-US" sz="2200" dirty="0" smtClean="0"/>
              <a:t>o/p: </a:t>
            </a:r>
            <a:r>
              <a:rPr lang="en-US" sz="2200" dirty="0"/>
              <a:t>[[1]]</a:t>
            </a:r>
            <a:br>
              <a:rPr lang="en-US" sz="2200" dirty="0"/>
            </a:br>
            <a:r>
              <a:rPr lang="en-US" sz="2200" dirty="0"/>
              <a:t>[1] 1</a:t>
            </a:r>
          </a:p>
          <a:p>
            <a:pPr marL="0" indent="0" fontAlgn="base">
              <a:buNone/>
            </a:pPr>
            <a:r>
              <a:rPr lang="en-US" sz="2200" dirty="0" smtClean="0"/>
              <a:t> [[</a:t>
            </a:r>
            <a:r>
              <a:rPr lang="en-US" sz="2200" dirty="0"/>
              <a:t>2]]</a:t>
            </a:r>
            <a:br>
              <a:rPr lang="en-US" sz="2200" dirty="0"/>
            </a:br>
            <a:r>
              <a:rPr lang="en-US" sz="2200" dirty="0"/>
              <a:t>[1] 2 2</a:t>
            </a:r>
          </a:p>
          <a:p>
            <a:pPr marL="0" indent="0" fontAlgn="base">
              <a:buNone/>
            </a:pPr>
            <a:r>
              <a:rPr lang="en-US" sz="2200" dirty="0"/>
              <a:t>[[3]]</a:t>
            </a:r>
            <a:br>
              <a:rPr lang="en-US" sz="2200" dirty="0"/>
            </a:br>
            <a:r>
              <a:rPr lang="en-US" sz="2200" dirty="0"/>
              <a:t>[1] 3 3 3</a:t>
            </a:r>
          </a:p>
          <a:p>
            <a:pPr marL="0" indent="0" fontAlgn="base">
              <a:buNone/>
            </a:pPr>
            <a:r>
              <a:rPr lang="en-US" sz="2200" dirty="0"/>
              <a:t>[[4]]</a:t>
            </a:r>
            <a:br>
              <a:rPr lang="en-US" sz="2200" dirty="0"/>
            </a:br>
            <a:r>
              <a:rPr lang="en-US" sz="2200" dirty="0"/>
              <a:t>[1] 4 4 4 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split() Function in R: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Definitions:</a:t>
            </a:r>
            <a:r>
              <a:rPr lang="en-US" dirty="0"/>
              <a:t> 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split</a:t>
            </a:r>
            <a:r>
              <a:rPr lang="en-US" dirty="0"/>
              <a:t> R function divides data into groups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split() function takes a vector or other objects and splits it into groups determined by a factor or list of factors.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basic idea is that you can take a data structure, split it into subsets defined by another variable, and apply a function over those subsets.</a:t>
            </a:r>
          </a:p>
          <a:p>
            <a:r>
              <a:rPr lang="en-US" b="1" dirty="0"/>
              <a:t>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b="1" dirty="0">
                <a:solidFill>
                  <a:srgbClr val="FF0000"/>
                </a:solidFill>
              </a:rPr>
              <a:t>split(x, f, </a:t>
            </a:r>
            <a:r>
              <a:rPr lang="en-US" b="1" dirty="0" smtClean="0">
                <a:solidFill>
                  <a:srgbClr val="FF0000"/>
                </a:solidFill>
              </a:rPr>
              <a:t>drop </a:t>
            </a:r>
            <a:r>
              <a:rPr lang="en-US" b="1" dirty="0">
                <a:solidFill>
                  <a:srgbClr val="FF0000"/>
                </a:solidFill>
              </a:rPr>
              <a:t>= FALSE, </a:t>
            </a:r>
            <a:r>
              <a:rPr lang="en-US" b="1" dirty="0" smtClean="0">
                <a:solidFill>
                  <a:srgbClr val="FF0000"/>
                </a:solidFill>
              </a:rPr>
              <a:t>...)</a:t>
            </a:r>
          </a:p>
          <a:p>
            <a:pPr marL="0" indent="0">
              <a:buNone/>
            </a:pPr>
            <a:r>
              <a:rPr lang="en-US" dirty="0" smtClean="0"/>
              <a:t>      Here</a:t>
            </a:r>
            <a:r>
              <a:rPr lang="en-US" dirty="0"/>
              <a:t>,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US" sz="1800" dirty="0"/>
              <a:t>x is a vector (or list) or data frame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US" sz="1800" dirty="0" smtClean="0"/>
              <a:t>f represents </a:t>
            </a:r>
            <a:r>
              <a:rPr lang="en-US" sz="1800" dirty="0"/>
              <a:t>factor to divide the </a:t>
            </a:r>
            <a:r>
              <a:rPr lang="en-US" sz="1800" dirty="0" smtClean="0"/>
              <a:t>data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US" sz="1800" dirty="0" smtClean="0"/>
              <a:t>drop </a:t>
            </a:r>
            <a:r>
              <a:rPr lang="en-US" sz="1800" dirty="0"/>
              <a:t>indicates whether empty factors levels should be dropped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help("split")</a:t>
            </a:r>
          </a:p>
        </p:txBody>
      </p:sp>
    </p:spTree>
    <p:extLst>
      <p:ext uri="{BB962C8B-B14F-4D97-AF65-F5344CB8AC3E}">
        <p14:creationId xmlns:p14="http://schemas.microsoft.com/office/powerpoint/2010/main" val="299034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Split():Example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&lt;- c(171, 164, 165, 170, 179, 180, 169, 179, 170, 171, </a:t>
            </a:r>
            <a:r>
              <a:rPr lang="en-US" dirty="0" smtClean="0"/>
              <a:t>178,180)</a:t>
            </a:r>
          </a:p>
          <a:p>
            <a:r>
              <a:rPr lang="en-US" dirty="0"/>
              <a:t>g</a:t>
            </a:r>
            <a:r>
              <a:rPr lang="en-US" dirty="0" smtClean="0"/>
              <a:t>ender &lt;-</a:t>
            </a:r>
            <a:r>
              <a:rPr lang="en-US" dirty="0" err="1"/>
              <a:t>gl</a:t>
            </a:r>
            <a:r>
              <a:rPr lang="en-US" dirty="0"/>
              <a:t>(2, </a:t>
            </a:r>
            <a:r>
              <a:rPr lang="en-US" dirty="0" smtClean="0"/>
              <a:t>6, </a:t>
            </a:r>
            <a:r>
              <a:rPr lang="en-US" dirty="0"/>
              <a:t>labels = c("Male", "Female")) </a:t>
            </a:r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dirty="0" smtClean="0"/>
              <a:t>=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height,gender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 a Data Frame: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split the data frame in R, use the split() function. You can split a data set into subsets based on one or more variables representing groups of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err="1"/>
              <a:t>ToothGrowth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data</a:t>
            </a:r>
            <a:r>
              <a:rPr lang="en-US" dirty="0"/>
              <a:t>("</a:t>
            </a:r>
            <a:r>
              <a:rPr lang="en-US" dirty="0" err="1"/>
              <a:t>ToothGrowth</a:t>
            </a:r>
            <a:r>
              <a:rPr lang="en-US" dirty="0"/>
              <a:t>")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head(</a:t>
            </a:r>
            <a:r>
              <a:rPr lang="en-US" dirty="0" err="1" smtClean="0"/>
              <a:t>ToothGrowth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split() function to split the data frame into groups based on the </a:t>
            </a:r>
            <a:r>
              <a:rPr lang="en-US" b="1" dirty="0" err="1"/>
              <a:t>len</a:t>
            </a:r>
            <a:r>
              <a:rPr lang="en-US" dirty="0"/>
              <a:t> variable.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data("</a:t>
            </a:r>
            <a:r>
              <a:rPr lang="en-US" dirty="0" err="1"/>
              <a:t>ToothGrowth</a:t>
            </a:r>
            <a:r>
              <a:rPr lang="en-US" dirty="0"/>
              <a:t>")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&lt;- head(</a:t>
            </a:r>
            <a:r>
              <a:rPr lang="en-US" dirty="0" err="1"/>
              <a:t>ToothGrowth</a:t>
            </a:r>
            <a:r>
              <a:rPr lang="en-US" dirty="0"/>
              <a:t>) </a:t>
            </a:r>
            <a:r>
              <a:rPr lang="en-US" dirty="0" smtClean="0"/>
              <a:t>d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/>
              <a:t>&lt;- split(</a:t>
            </a:r>
            <a:r>
              <a:rPr lang="en-US" dirty="0" err="1"/>
              <a:t>df</a:t>
            </a:r>
            <a:r>
              <a:rPr lang="en-US" dirty="0"/>
              <a:t>, f = </a:t>
            </a:r>
            <a:r>
              <a:rPr lang="en-US" dirty="0" err="1"/>
              <a:t>df$len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 smtClean="0"/>
              <a:t>   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14700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Apply()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648200"/>
          </a:xfrm>
        </p:spPr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pply </a:t>
            </a:r>
            <a:r>
              <a:rPr lang="en-US" sz="2000" dirty="0"/>
              <a:t> functions to manipulate slices of data from matrices, arrays, lists and </a:t>
            </a:r>
            <a:r>
              <a:rPr lang="en-US" sz="2000" dirty="0" smtClean="0"/>
              <a:t>data frames </a:t>
            </a:r>
            <a:r>
              <a:rPr lang="en-US" sz="2000" dirty="0"/>
              <a:t>in a repetitive way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An apply function is essentially a loop, but run faster than loops and often require less code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The apply family of functions is a built-in family that appears with the built-in packages in R 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54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 family in </a:t>
            </a:r>
            <a:r>
              <a:rPr lang="en-US" b="1" dirty="0" smtClean="0"/>
              <a:t>R: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Following is the list of functions that are a part of the apply family.</a:t>
            </a:r>
          </a:p>
          <a:p>
            <a:r>
              <a:rPr lang="en-US" sz="2000" dirty="0" smtClean="0"/>
              <a:t>apply</a:t>
            </a:r>
            <a:r>
              <a:rPr lang="en-US" sz="2000" dirty="0"/>
              <a:t>() : for matrices and data frames</a:t>
            </a:r>
            <a:endParaRPr lang="en-US" sz="2000" dirty="0" smtClean="0"/>
          </a:p>
          <a:p>
            <a:r>
              <a:rPr lang="en-US" sz="2000" dirty="0" err="1" smtClean="0"/>
              <a:t>lapply</a:t>
            </a:r>
            <a:r>
              <a:rPr lang="en-US" sz="2000" dirty="0"/>
              <a:t>(): for lists…output as list</a:t>
            </a:r>
          </a:p>
          <a:p>
            <a:r>
              <a:rPr lang="en-US" sz="2000" dirty="0" err="1" smtClean="0"/>
              <a:t>sapply</a:t>
            </a:r>
            <a:r>
              <a:rPr lang="en-US" sz="2000" dirty="0"/>
              <a:t>(): for lists…output simplified</a:t>
            </a:r>
          </a:p>
          <a:p>
            <a:r>
              <a:rPr lang="en-US" sz="2000" dirty="0" err="1" smtClean="0"/>
              <a:t>tapply</a:t>
            </a:r>
            <a:r>
              <a:rPr lang="en-US" sz="2000" dirty="0"/>
              <a:t>():  for vectors</a:t>
            </a:r>
          </a:p>
          <a:p>
            <a:pPr lvl="0"/>
            <a:r>
              <a:rPr lang="en-US" sz="2000" dirty="0" err="1"/>
              <a:t>m</a:t>
            </a:r>
            <a:r>
              <a:rPr lang="en-US" sz="2000" dirty="0" err="1" smtClean="0"/>
              <a:t>apply</a:t>
            </a:r>
            <a:r>
              <a:rPr lang="en-US" sz="2000" dirty="0" smtClean="0"/>
              <a:t>()</a:t>
            </a:r>
          </a:p>
          <a:p>
            <a:pPr lvl="0"/>
            <a:r>
              <a:rPr lang="en-US" sz="2000" dirty="0" err="1"/>
              <a:t>v</a:t>
            </a:r>
            <a:r>
              <a:rPr lang="en-US" sz="2000" dirty="0" err="1" smtClean="0"/>
              <a:t>apply</a:t>
            </a:r>
            <a:r>
              <a:rPr lang="en-US" sz="2000" dirty="0" smtClean="0"/>
              <a:t>()</a:t>
            </a: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These functions are differentiated based on the data structure they are applicable on (vectors, data frames, matrices, etc.)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apply </a:t>
            </a:r>
            <a:r>
              <a:rPr lang="en-US" b="1" dirty="0" smtClean="0"/>
              <a:t>function: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9677400" cy="52578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apply</a:t>
            </a:r>
            <a:r>
              <a:rPr lang="en-US" sz="2000" b="1" dirty="0"/>
              <a:t>()</a:t>
            </a:r>
            <a:r>
              <a:rPr lang="en-US" sz="2000" dirty="0"/>
              <a:t> takes Data frame or matrix as an input and gives output in vector, list or array. 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dirty="0"/>
              <a:t>The apply() function is most often used to apply a function to the rows or columns (margins) of matrices or data frames. </a:t>
            </a:r>
            <a:endParaRPr lang="en-US" sz="2000" dirty="0" smtClean="0"/>
          </a:p>
          <a:p>
            <a:r>
              <a:rPr lang="en-US" sz="2000" dirty="0"/>
              <a:t>The </a:t>
            </a:r>
            <a:r>
              <a:rPr lang="en-US" sz="2000" b="1" dirty="0">
                <a:solidFill>
                  <a:schemeClr val="tx1"/>
                </a:solidFill>
              </a:rPr>
              <a:t>syntax</a:t>
            </a:r>
            <a:r>
              <a:rPr lang="en-US" sz="2000" dirty="0"/>
              <a:t> for apply() </a:t>
            </a:r>
            <a:r>
              <a:rPr lang="en-US" sz="2000" dirty="0" smtClean="0"/>
              <a:t>is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           apply(</a:t>
            </a:r>
            <a:r>
              <a:rPr lang="en-US" sz="2000" b="1" dirty="0" err="1" smtClean="0">
                <a:solidFill>
                  <a:srgbClr val="FF0000"/>
                </a:solidFill>
              </a:rPr>
              <a:t>x,MARGIN,FUN</a:t>
            </a:r>
            <a:r>
              <a:rPr lang="en-US" sz="2000" b="1" dirty="0" smtClean="0">
                <a:solidFill>
                  <a:srgbClr val="FF0000"/>
                </a:solidFill>
              </a:rPr>
              <a:t>,…)</a:t>
            </a:r>
          </a:p>
          <a:p>
            <a:pPr marL="0" indent="0">
              <a:buNone/>
            </a:pPr>
            <a:r>
              <a:rPr lang="en-US" sz="2000" dirty="0" smtClean="0"/>
              <a:t> x</a:t>
            </a:r>
            <a:r>
              <a:rPr lang="en-US" sz="2000" dirty="0"/>
              <a:t> is the matrix, </a:t>
            </a:r>
            <a:r>
              <a:rPr lang="en-US" sz="2000" dirty="0" err="1"/>
              <a:t>dataframe</a:t>
            </a:r>
            <a:r>
              <a:rPr lang="en-US" sz="2000" dirty="0"/>
              <a:t> or array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/>
              <a:t>MARGIN: take a value or range between 1 and 2 to define where to apply the function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</a:t>
            </a:r>
            <a:r>
              <a:rPr lang="en-US" sz="2000" dirty="0"/>
              <a:t>MARGIN=1`: the manipulation is performed on </a:t>
            </a:r>
            <a:r>
              <a:rPr lang="en-US" sz="2000" dirty="0" smtClean="0"/>
              <a:t>rows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/>
              <a:t>-MARGIN=2`: the manipulation is performed on </a:t>
            </a:r>
            <a:r>
              <a:rPr lang="en-US" sz="2000" dirty="0" smtClean="0"/>
              <a:t>columns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</a:t>
            </a:r>
            <a:r>
              <a:rPr lang="en-US" sz="2000" dirty="0"/>
              <a:t>MARGIN=c(1,2)` the manipulation is performed on rows and columns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/>
              <a:t>FUN: tells which function to apply.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Apply():Example1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4648200"/>
          </a:xfrm>
        </p:spPr>
        <p:txBody>
          <a:bodyPr>
            <a:normAutofit/>
          </a:bodyPr>
          <a:lstStyle/>
          <a:p>
            <a:r>
              <a:rPr lang="en-US" sz="2000" dirty="0"/>
              <a:t>m1 &lt;- </a:t>
            </a:r>
            <a:r>
              <a:rPr lang="en-US" sz="2000" dirty="0" smtClean="0"/>
              <a:t>matrix(1:10,nrow=5</a:t>
            </a:r>
            <a:r>
              <a:rPr lang="en-US" sz="2000" dirty="0"/>
              <a:t>, </a:t>
            </a:r>
            <a:r>
              <a:rPr lang="en-US" sz="2000" dirty="0" err="1"/>
              <a:t>ncol</a:t>
            </a:r>
            <a:r>
              <a:rPr lang="en-US" sz="2000" dirty="0"/>
              <a:t>=6) </a:t>
            </a:r>
            <a:endParaRPr lang="en-US" sz="2000" dirty="0" smtClean="0"/>
          </a:p>
          <a:p>
            <a:r>
              <a:rPr lang="en-US" sz="2000" dirty="0" smtClean="0"/>
              <a:t>m1 </a:t>
            </a:r>
          </a:p>
          <a:p>
            <a:r>
              <a:rPr lang="en-US" sz="2000" dirty="0" smtClean="0"/>
              <a:t>a_m1 </a:t>
            </a:r>
            <a:r>
              <a:rPr lang="en-US" sz="2000" dirty="0"/>
              <a:t>&lt;- apply(m1, 2, sum) </a:t>
            </a:r>
            <a:endParaRPr lang="en-US" sz="2000" dirty="0" smtClean="0"/>
          </a:p>
          <a:p>
            <a:r>
              <a:rPr lang="en-US" sz="2000" dirty="0" smtClean="0"/>
              <a:t>a_m1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5943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Apply():Example2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76400"/>
            <a:ext cx="8915400" cy="4953000"/>
          </a:xfrm>
        </p:spPr>
        <p:txBody>
          <a:bodyPr>
            <a:normAutofit/>
          </a:bodyPr>
          <a:lstStyle/>
          <a:p>
            <a:r>
              <a:rPr lang="it-IT" sz="2000" dirty="0"/>
              <a:t>data &lt;- matrix(1:9, nrow=3, ncol=3) </a:t>
            </a:r>
            <a:endParaRPr lang="it-IT" sz="2000" dirty="0" smtClean="0"/>
          </a:p>
          <a:p>
            <a:r>
              <a:rPr lang="it-IT" sz="2000" dirty="0" smtClean="0"/>
              <a:t>data </a:t>
            </a:r>
          </a:p>
          <a:p>
            <a:r>
              <a:rPr lang="it-IT" sz="2000" dirty="0" smtClean="0"/>
              <a:t>       [,</a:t>
            </a:r>
            <a:r>
              <a:rPr lang="it-IT" sz="2000" dirty="0"/>
              <a:t>1] </a:t>
            </a:r>
            <a:r>
              <a:rPr lang="it-IT" sz="2000" dirty="0" smtClean="0"/>
              <a:t>    [,</a:t>
            </a:r>
            <a:r>
              <a:rPr lang="it-IT" sz="2000" dirty="0"/>
              <a:t>2] </a:t>
            </a:r>
            <a:r>
              <a:rPr lang="it-IT" sz="2000" dirty="0" smtClean="0"/>
              <a:t>    [,</a:t>
            </a:r>
            <a:r>
              <a:rPr lang="it-IT" sz="2000" dirty="0"/>
              <a:t>3</a:t>
            </a:r>
            <a:r>
              <a:rPr lang="it-IT" sz="2000" dirty="0" smtClean="0"/>
              <a:t>]</a:t>
            </a:r>
          </a:p>
          <a:p>
            <a:pPr marL="0" indent="0">
              <a:buNone/>
            </a:pPr>
            <a:r>
              <a:rPr lang="it-IT" sz="2000" dirty="0" smtClean="0"/>
              <a:t>      [</a:t>
            </a:r>
            <a:r>
              <a:rPr lang="it-IT" sz="2000" dirty="0"/>
              <a:t>1</a:t>
            </a:r>
            <a:r>
              <a:rPr lang="it-IT" sz="2000" dirty="0" smtClean="0"/>
              <a:t>,]  1       4         7</a:t>
            </a:r>
          </a:p>
          <a:p>
            <a:pPr marL="0" indent="0">
              <a:buNone/>
            </a:pPr>
            <a:r>
              <a:rPr lang="it-IT" sz="2000" dirty="0" smtClean="0"/>
              <a:t>      [</a:t>
            </a:r>
            <a:r>
              <a:rPr lang="it-IT" sz="2000" dirty="0"/>
              <a:t>2,] </a:t>
            </a:r>
            <a:r>
              <a:rPr lang="it-IT" sz="2000" dirty="0" smtClean="0"/>
              <a:t>  2       5         8 </a:t>
            </a:r>
          </a:p>
          <a:p>
            <a:pPr marL="0" indent="0">
              <a:buNone/>
            </a:pPr>
            <a:r>
              <a:rPr lang="it-IT" sz="2000" dirty="0" smtClean="0"/>
              <a:t>      [</a:t>
            </a:r>
            <a:r>
              <a:rPr lang="it-IT" sz="2000" dirty="0"/>
              <a:t>3</a:t>
            </a:r>
            <a:r>
              <a:rPr lang="it-IT" sz="2000" dirty="0" smtClean="0"/>
              <a:t>,]   </a:t>
            </a:r>
            <a:r>
              <a:rPr lang="it-IT" sz="2000" dirty="0"/>
              <a:t>3 </a:t>
            </a:r>
            <a:r>
              <a:rPr lang="it-IT" sz="2000" dirty="0" smtClean="0"/>
              <a:t>      6         9 </a:t>
            </a:r>
          </a:p>
          <a:p>
            <a:pPr marL="0" indent="0">
              <a:buNone/>
            </a:pPr>
            <a:r>
              <a:rPr lang="it-IT" sz="2000" b="1" dirty="0" smtClean="0">
                <a:solidFill>
                  <a:srgbClr val="FF0000"/>
                </a:solidFill>
              </a:rPr>
              <a:t>apply(data</a:t>
            </a:r>
            <a:r>
              <a:rPr lang="it-IT" sz="2000" b="1" dirty="0">
                <a:solidFill>
                  <a:srgbClr val="FF0000"/>
                </a:solidFill>
              </a:rPr>
              <a:t>, 1, sum) </a:t>
            </a:r>
            <a:endParaRPr lang="it-IT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2000" dirty="0" smtClean="0">
                <a:solidFill>
                  <a:schemeClr val="tx1"/>
                </a:solidFill>
              </a:rPr>
              <a:t>O/P: [1</a:t>
            </a:r>
            <a:r>
              <a:rPr lang="it-IT" sz="2000" dirty="0">
                <a:solidFill>
                  <a:schemeClr val="tx1"/>
                </a:solidFill>
              </a:rPr>
              <a:t>] 12 15 18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Apply():</a:t>
            </a:r>
            <a:r>
              <a:rPr lang="en-US" b="1" dirty="0" smtClean="0"/>
              <a:t>Example3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Create data frame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/>
              <a:t>Age&lt;-c(56,34,67,33,25,28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/>
              <a:t>Weight&lt;-c(78,67,56,44,56,89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/>
              <a:t>Height&lt;-c(165, 171,167,167,166,181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BMI_df</a:t>
            </a:r>
            <a:r>
              <a:rPr lang="en-US" sz="2000" dirty="0"/>
              <a:t>&lt;-</a:t>
            </a:r>
            <a:r>
              <a:rPr lang="en-US" sz="2000" dirty="0" err="1"/>
              <a:t>data.frame</a:t>
            </a:r>
            <a:r>
              <a:rPr lang="en-US" sz="2000" dirty="0"/>
              <a:t>(</a:t>
            </a:r>
            <a:r>
              <a:rPr lang="en-US" sz="2000" dirty="0" err="1"/>
              <a:t>Age,Weight,Height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 err="1" smtClean="0"/>
              <a:t>BMI_df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67200"/>
            <a:ext cx="3352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38200"/>
            <a:ext cx="89154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apply(BMI_df,1,sum</a:t>
            </a:r>
            <a:r>
              <a:rPr lang="en-US" dirty="0" smtClean="0">
                <a:solidFill>
                  <a:srgbClr val="FF0000"/>
                </a:solidFill>
              </a:rPr>
              <a:t>)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O/p: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[1] 299 272 290 244 247 298   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apply(BMI_df,2,sum)</a:t>
            </a:r>
          </a:p>
          <a:p>
            <a:pPr fontAlgn="base"/>
            <a:endParaRPr lang="en-US" dirty="0" smtClean="0">
              <a:solidFill>
                <a:srgbClr val="FF0000"/>
              </a:solidFill>
            </a:endParaRPr>
          </a:p>
          <a:p>
            <a:pPr fontAlgn="base"/>
            <a:endParaRPr lang="en-US" dirty="0">
              <a:solidFill>
                <a:srgbClr val="FF0000"/>
              </a:solidFill>
            </a:endParaRPr>
          </a:p>
          <a:p>
            <a:pPr fontAlgn="base"/>
            <a:endParaRPr lang="en-US" dirty="0" smtClean="0">
              <a:solidFill>
                <a:srgbClr val="FF0000"/>
              </a:solidFill>
            </a:endParaRPr>
          </a:p>
          <a:p>
            <a:pPr fontAlgn="base"/>
            <a:endParaRPr lang="en-US" dirty="0">
              <a:solidFill>
                <a:srgbClr val="FF0000"/>
              </a:solidFill>
            </a:endParaRPr>
          </a:p>
          <a:p>
            <a:pPr fontAlgn="base"/>
            <a:endParaRPr lang="en-US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O/P:     </a:t>
            </a:r>
            <a:r>
              <a:rPr lang="en-US" b="1" dirty="0" smtClean="0"/>
              <a:t>Age       Weight          Height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243</a:t>
            </a:r>
            <a:r>
              <a:rPr lang="en-US" b="1" dirty="0"/>
              <a:t>    </a:t>
            </a:r>
            <a:r>
              <a:rPr lang="en-US" b="1" dirty="0" smtClean="0"/>
              <a:t>      390</a:t>
            </a:r>
            <a:r>
              <a:rPr lang="en-US" b="1" dirty="0"/>
              <a:t>   </a:t>
            </a:r>
            <a:r>
              <a:rPr lang="en-US" b="1" dirty="0" smtClean="0"/>
              <a:t>          1017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58" y="1295400"/>
            <a:ext cx="32670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apply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(BMI_df,2,sum)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62400"/>
            <a:ext cx="36671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8998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708</Words>
  <Application>Microsoft Office PowerPoint</Application>
  <PresentationFormat>Custom</PresentationFormat>
  <Paragraphs>239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 UNIT-IV  </vt:lpstr>
      <vt:lpstr>PowerPoint Presentation</vt:lpstr>
      <vt:lpstr>Apply(): </vt:lpstr>
      <vt:lpstr>Apply family in R:</vt:lpstr>
      <vt:lpstr>The apply function: </vt:lpstr>
      <vt:lpstr>Apply():Example1</vt:lpstr>
      <vt:lpstr>Apply():Example2</vt:lpstr>
      <vt:lpstr>Apply():Example3</vt:lpstr>
      <vt:lpstr>PowerPoint Presentation</vt:lpstr>
      <vt:lpstr>lapply() function: </vt:lpstr>
      <vt:lpstr>lapply() :Example 1</vt:lpstr>
      <vt:lpstr>lapply() :Example 2</vt:lpstr>
      <vt:lpstr>sapply() function:</vt:lpstr>
      <vt:lpstr>sapply() :Syntax</vt:lpstr>
      <vt:lpstr>sapply() :Example</vt:lpstr>
      <vt:lpstr>tapply() Function: </vt:lpstr>
      <vt:lpstr>tapply() :Syntax </vt:lpstr>
      <vt:lpstr>tapply() :Example</vt:lpstr>
      <vt:lpstr>Difference between apply(), sapply() and `lapply() </vt:lpstr>
      <vt:lpstr>Mapply():</vt:lpstr>
      <vt:lpstr>split() Function in R: </vt:lpstr>
      <vt:lpstr>Split():Example</vt:lpstr>
      <vt:lpstr>Split a Data Frame: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privacy and security</dc:title>
  <dc:creator>student</dc:creator>
  <cp:lastModifiedBy>Windows User</cp:lastModifiedBy>
  <cp:revision>39</cp:revision>
  <dcterms:modified xsi:type="dcterms:W3CDTF">2021-07-01T07:41:27Z</dcterms:modified>
</cp:coreProperties>
</file>