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63"/>
  </p:notesMasterIdLst>
  <p:sldIdLst>
    <p:sldId id="275" r:id="rId7"/>
    <p:sldId id="406" r:id="rId8"/>
    <p:sldId id="408" r:id="rId9"/>
    <p:sldId id="407" r:id="rId10"/>
    <p:sldId id="409" r:id="rId11"/>
    <p:sldId id="410" r:id="rId12"/>
    <p:sldId id="411" r:id="rId13"/>
    <p:sldId id="413" r:id="rId14"/>
    <p:sldId id="412" r:id="rId15"/>
    <p:sldId id="418" r:id="rId16"/>
    <p:sldId id="414" r:id="rId17"/>
    <p:sldId id="416" r:id="rId18"/>
    <p:sldId id="415" r:id="rId19"/>
    <p:sldId id="419" r:id="rId20"/>
    <p:sldId id="420" r:id="rId21"/>
    <p:sldId id="422" r:id="rId22"/>
    <p:sldId id="425" r:id="rId23"/>
    <p:sldId id="426" r:id="rId24"/>
    <p:sldId id="423" r:id="rId25"/>
    <p:sldId id="424" r:id="rId26"/>
    <p:sldId id="417" r:id="rId27"/>
    <p:sldId id="427" r:id="rId28"/>
    <p:sldId id="428" r:id="rId29"/>
    <p:sldId id="370" r:id="rId30"/>
    <p:sldId id="2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405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294" r:id="rId61"/>
    <p:sldId id="376" r:id="rId62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2" autoAdjust="0"/>
    <p:restoredTop sz="94660"/>
  </p:normalViewPr>
  <p:slideViewPr>
    <p:cSldViewPr snapToGrid="0">
      <p:cViewPr>
        <p:scale>
          <a:sx n="93" d="100"/>
          <a:sy n="93" d="100"/>
        </p:scale>
        <p:origin x="-942" y="-7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9D183-B827-4306-BDB1-894B95ECBBA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8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B4A4-1ABA-4A22-960D-5E7E54A2B83F}" type="slidenum">
              <a:rPr lang="en-IN" smtClean="0">
                <a:solidFill>
                  <a:prstClr val="black"/>
                </a:solidFill>
              </a:rPr>
              <a:pPr/>
              <a:t>31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7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7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97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0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6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7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3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0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4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966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9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69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30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5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825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28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82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40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50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8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663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4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1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71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6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963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774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403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02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1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0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1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697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439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37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310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22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807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9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0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4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19-06-2021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contrib/Verzani-SimpleR.pdf" TargetMode="Externa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wnload/desktop" TargetMode="External"/><Relationship Id="rId2" Type="http://schemas.openxmlformats.org/officeDocument/2006/relationships/hyperlink" Target="http://cran.r-project.org/bin/" TargetMode="Externa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aarnet.edu.au/pub/CRAN" TargetMode="Externa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rames</a:t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385" y="4797152"/>
            <a:ext cx="8041518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B . </a:t>
            </a:r>
            <a:r>
              <a:rPr lang="en-US" sz="2400" b="1" dirty="0" err="1" smtClean="0">
                <a:solidFill>
                  <a:srgbClr val="FFFFFF"/>
                </a:solidFill>
              </a:rPr>
              <a:t>Jyothi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r>
              <a:rPr lang="en-US" sz="2000" i="1" dirty="0" smtClean="0">
                <a:solidFill>
                  <a:srgbClr val="FFFFFF"/>
                </a:solidFill>
              </a:rPr>
              <a:t>Assistant  </a:t>
            </a:r>
            <a:r>
              <a:rPr lang="en-US" sz="2000" i="1" dirty="0" smtClean="0">
                <a:solidFill>
                  <a:srgbClr val="FFFFFF"/>
                </a:solidFill>
              </a:rPr>
              <a:t>Professor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Department of Computer Science &amp; Engineering,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Anurag</a:t>
            </a:r>
            <a:r>
              <a:rPr lang="en-US" sz="2400" dirty="0" smtClean="0">
                <a:solidFill>
                  <a:srgbClr val="FFFFFF"/>
                </a:solidFill>
              </a:rPr>
              <a:t> University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to access Components of a Data </a:t>
            </a:r>
            <a:r>
              <a:rPr lang="en-US" sz="3200" b="1" dirty="0" smtClean="0"/>
              <a:t>Frame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Components of data frame can be accessed like a list or like a matrix.</a:t>
            </a:r>
          </a:p>
          <a:p>
            <a:r>
              <a:rPr lang="en-US" dirty="0" smtClean="0"/>
              <a:t>We </a:t>
            </a:r>
            <a:r>
              <a:rPr lang="en-US" dirty="0"/>
              <a:t>can use either [, [[ or $ operator to access columns of data 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 smtClean="0"/>
              <a:t>df</a:t>
            </a:r>
            <a:r>
              <a:rPr lang="en-US" dirty="0" smtClean="0"/>
              <a:t> ["</a:t>
            </a:r>
            <a:r>
              <a:rPr lang="en-US" dirty="0"/>
              <a:t>col1</a:t>
            </a:r>
            <a:r>
              <a:rPr lang="en-US" dirty="0" smtClean="0"/>
              <a:t>"]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df$col1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df</a:t>
            </a:r>
            <a:r>
              <a:rPr lang="en-US" dirty="0" smtClean="0"/>
              <a:t>[[“col1”]]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ndexing </a:t>
            </a:r>
            <a:r>
              <a:rPr lang="en-US" dirty="0"/>
              <a:t>with [ will return us a data frame but the other two will reduce it into a vector.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To avoid this you can introduce the drop = FALSE argument: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5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400050"/>
            <a:ext cx="8425339" cy="1303020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data from Data Frame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extract the data in three ways which are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extract the specific columns from a data frame using the column name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Syntax: </a:t>
            </a:r>
            <a:r>
              <a:rPr lang="en-US" dirty="0" err="1" smtClean="0">
                <a:solidFill>
                  <a:srgbClr val="FF0000"/>
                </a:solidFill>
              </a:rPr>
              <a:t>dataframe_name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$ column name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/>
              <a:t>emp.data$employee_id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emp.data$sal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extract the specific rows also from a data frame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 Extracting first row from a data frame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emp.data</a:t>
            </a:r>
            <a:r>
              <a:rPr lang="en-US" dirty="0" smtClean="0"/>
              <a:t>[1</a:t>
            </a:r>
            <a:r>
              <a:rPr lang="en-US" dirty="0"/>
              <a:t>,]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#</a:t>
            </a:r>
            <a:r>
              <a:rPr lang="en-US" dirty="0"/>
              <a:t> Extracting last two row from a data frame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  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emp.data</a:t>
            </a:r>
            <a:r>
              <a:rPr lang="en-US" dirty="0" smtClean="0"/>
              <a:t>[4:5</a:t>
            </a:r>
            <a:r>
              <a:rPr lang="en-US" dirty="0"/>
              <a:t>,] 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9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Extracting </a:t>
            </a:r>
            <a:r>
              <a:rPr lang="en-US" sz="2800" dirty="0"/>
              <a:t>specific rows corresponding to specific columns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extract the specific rows corresponding to specific columns.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 Extracting 2nd and 3rd row corresponding to the 1st and 4th column    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emp.data</a:t>
            </a:r>
            <a:r>
              <a:rPr lang="en-US" dirty="0" smtClean="0"/>
              <a:t>[c(2,3</a:t>
            </a:r>
            <a:r>
              <a:rPr lang="en-US" dirty="0"/>
              <a:t>),c(1,4)]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6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80" y="509778"/>
            <a:ext cx="8425339" cy="29032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982980"/>
            <a:ext cx="8425339" cy="534162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also </a:t>
            </a:r>
            <a:r>
              <a:rPr lang="en-US" dirty="0" err="1"/>
              <a:t>also</a:t>
            </a:r>
            <a:r>
              <a:rPr lang="en-US" dirty="0"/>
              <a:t> change the existing column names by using </a:t>
            </a:r>
            <a:r>
              <a:rPr lang="en-US" dirty="0" err="1"/>
              <a:t>colnames</a:t>
            </a:r>
            <a:r>
              <a:rPr lang="en-US" dirty="0"/>
              <a:t>() or names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# add/change column names with </a:t>
            </a:r>
            <a:r>
              <a:rPr lang="en-US" dirty="0" err="1"/>
              <a:t>colnames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  </a:t>
            </a:r>
            <a:r>
              <a:rPr lang="en-US" dirty="0" err="1" smtClean="0">
                <a:solidFill>
                  <a:srgbClr val="FF0000"/>
                </a:solidFill>
              </a:rPr>
              <a:t>colnames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&lt;- c("col_1", "col_2", "col_3", "col_4")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it-IT" dirty="0">
                <a:solidFill>
                  <a:srgbClr val="FF0000"/>
                </a:solidFill>
              </a:rPr>
              <a:t>names(df)</a:t>
            </a:r>
            <a:r>
              <a:rPr lang="it-IT" dirty="0"/>
              <a:t> &lt;- c("col.1", "col.2", "col.3", "col.4")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We can row names to data frame with</a:t>
            </a:r>
            <a:r>
              <a:rPr lang="en-US" dirty="0"/>
              <a:t> </a:t>
            </a:r>
            <a:r>
              <a:rPr lang="en-US" dirty="0" err="1"/>
              <a:t>rownames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Ex: </a:t>
            </a:r>
            <a:r>
              <a:rPr lang="en-US" dirty="0" err="1">
                <a:solidFill>
                  <a:srgbClr val="FF0000"/>
                </a:solidFill>
              </a:rPr>
              <a:t>rownames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&lt;- c("row1", "row2", "row3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we can add a comment to a data frame without affecting how it operates.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# </a:t>
            </a:r>
            <a:r>
              <a:rPr lang="en-US" dirty="0"/>
              <a:t>adding a comment </a:t>
            </a:r>
            <a:r>
              <a:rPr lang="en-US" dirty="0" smtClean="0"/>
              <a:t>attribute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comment(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&lt;- "adding a comment to a data frame"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30" y="612648"/>
            <a:ext cx="8425339" cy="1143000"/>
          </a:xfrm>
        </p:spPr>
        <p:txBody>
          <a:bodyPr/>
          <a:lstStyle/>
          <a:p>
            <a:r>
              <a:rPr lang="en-US" b="1" dirty="0"/>
              <a:t>Expand R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can be expanded by adding columns and rows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Add Column</a:t>
            </a:r>
            <a:endParaRPr lang="en-US" dirty="0"/>
          </a:p>
          <a:p>
            <a:pPr fontAlgn="base"/>
            <a:r>
              <a:rPr lang="en-US" dirty="0"/>
              <a:t>Add the column vector using a new column name.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df$marks</a:t>
            </a:r>
            <a:r>
              <a:rPr lang="en-US" dirty="0" smtClean="0"/>
              <a:t>=c(80,90,100)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employee_data$dept</a:t>
            </a:r>
            <a:r>
              <a:rPr lang="en-US" dirty="0"/>
              <a:t> &lt;- c("</a:t>
            </a:r>
            <a:r>
              <a:rPr lang="en-US" dirty="0" err="1"/>
              <a:t>IT","Finance","Operations","HR","Administration</a:t>
            </a:r>
            <a:r>
              <a:rPr lang="en-US" dirty="0"/>
              <a:t>")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1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70180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Modification in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497330"/>
            <a:ext cx="8425339" cy="48272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 </a:t>
            </a:r>
            <a:r>
              <a:rPr lang="en-US" dirty="0"/>
              <a:t>allows us to do modification in our data frame. Like matrices modification, we can modify our data frame through re-assignment. We cannot only add rows and columns, but also we can delete them. The data frame is expanded by adding rows and columns.</a:t>
            </a:r>
          </a:p>
          <a:p>
            <a:pPr marL="0" indent="0">
              <a:buNone/>
            </a:pPr>
            <a:r>
              <a:rPr lang="en-US" dirty="0"/>
              <a:t>We can</a:t>
            </a:r>
          </a:p>
          <a:p>
            <a:r>
              <a:rPr lang="en-US" dirty="0"/>
              <a:t>Add a column by adding a column vector with the help of a new column name using </a:t>
            </a:r>
            <a:r>
              <a:rPr lang="en-US" dirty="0" err="1"/>
              <a:t>cbind</a:t>
            </a:r>
            <a:r>
              <a:rPr lang="en-US" dirty="0"/>
              <a:t>() function.</a:t>
            </a:r>
          </a:p>
          <a:p>
            <a:r>
              <a:rPr lang="en-US" dirty="0"/>
              <a:t>Add rows by adding new rows in the same structure as the existing data frame and using </a:t>
            </a:r>
            <a:r>
              <a:rPr lang="en-US" dirty="0" err="1"/>
              <a:t>rbind</a:t>
            </a:r>
            <a:r>
              <a:rPr lang="en-US" dirty="0"/>
              <a:t>() function</a:t>
            </a:r>
          </a:p>
          <a:p>
            <a:r>
              <a:rPr lang="en-US" dirty="0"/>
              <a:t>Delete the columns by assigning a NULL value to them.</a:t>
            </a:r>
          </a:p>
          <a:p>
            <a:r>
              <a:rPr lang="en-US" dirty="0"/>
              <a:t>Delete the rows by re-assignment to them.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7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Adding rows and columns to the data frame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314450"/>
            <a:ext cx="8425339" cy="50101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smtClean="0"/>
              <a:t>Adding </a:t>
            </a:r>
            <a:r>
              <a:rPr lang="en-US" b="1" dirty="0"/>
              <a:t>extra rows:</a:t>
            </a:r>
            <a:r>
              <a:rPr lang="en-US" dirty="0"/>
              <a:t> We can add extra row using the command </a:t>
            </a:r>
            <a:r>
              <a:rPr lang="en-US" b="1" dirty="0" err="1"/>
              <a:t>rbind</a:t>
            </a:r>
            <a:r>
              <a:rPr lang="en-US" b="1" dirty="0"/>
              <a:t>()</a:t>
            </a:r>
            <a:r>
              <a:rPr lang="en-US" dirty="0"/>
              <a:t>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</a:t>
            </a: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/>
              <a:t>  </a:t>
            </a:r>
            <a:r>
              <a:rPr lang="en-US" dirty="0" err="1" smtClean="0"/>
              <a:t>newDF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the entries for the new row you have to add )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Original data </a:t>
            </a:r>
            <a:r>
              <a:rPr lang="en-US" dirty="0" smtClean="0"/>
              <a:t>frame</a:t>
            </a:r>
          </a:p>
          <a:p>
            <a:pPr fontAlgn="base">
              <a:buFont typeface="Arial" pitchFamily="34" charset="0"/>
              <a:buChar char="•"/>
            </a:pPr>
            <a:r>
              <a:rPr lang="en-US" b="1" dirty="0"/>
              <a:t>Adding extra columns:</a:t>
            </a:r>
            <a:r>
              <a:rPr lang="en-US" dirty="0"/>
              <a:t> We can add extra column using the command </a:t>
            </a:r>
            <a:r>
              <a:rPr lang="en-US" b="1" dirty="0" err="1"/>
              <a:t>cbind</a:t>
            </a:r>
            <a:r>
              <a:rPr lang="en-US" b="1" dirty="0"/>
              <a:t>()</a:t>
            </a:r>
            <a:r>
              <a:rPr lang="en-US" dirty="0"/>
              <a:t>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</a:t>
            </a:r>
          </a:p>
          <a:p>
            <a:pPr marL="0" indent="0" fontAlgn="base">
              <a:buNone/>
            </a:pPr>
            <a:r>
              <a:rPr lang="en-US" dirty="0" err="1" smtClean="0"/>
              <a:t>newDF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the entries for the new column you have to add )</a:t>
            </a:r>
          </a:p>
          <a:p>
            <a:pPr marL="0" indent="0" fontAlgn="base">
              <a:buNone/>
            </a:pPr>
            <a:r>
              <a:rPr lang="en-US" dirty="0" err="1"/>
              <a:t>df</a:t>
            </a:r>
            <a:r>
              <a:rPr lang="en-US" dirty="0"/>
              <a:t> = Original data frame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5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50" y="612648"/>
            <a:ext cx="8425339" cy="86182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531620"/>
            <a:ext cx="8425339" cy="491490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pPr marL="0" indent="0" fontAlgn="base">
              <a:buNone/>
            </a:pPr>
            <a:r>
              <a:rPr lang="en-US" dirty="0"/>
              <a:t>  "Name" = c("</a:t>
            </a:r>
            <a:r>
              <a:rPr lang="en-US" dirty="0" err="1"/>
              <a:t>Amiya</a:t>
            </a:r>
            <a:r>
              <a:rPr lang="en-US" dirty="0"/>
              <a:t>", "Raj", "</a:t>
            </a:r>
            <a:r>
              <a:rPr lang="en-US" dirty="0" err="1"/>
              <a:t>Asish</a:t>
            </a:r>
            <a:r>
              <a:rPr lang="en-US" dirty="0"/>
              <a:t>"),</a:t>
            </a:r>
          </a:p>
          <a:p>
            <a:pPr marL="0" indent="0" fontAlgn="base">
              <a:buNone/>
            </a:pPr>
            <a:r>
              <a:rPr lang="en-US" dirty="0"/>
              <a:t>  "Language" = c("R", "Python", "Java"),</a:t>
            </a:r>
          </a:p>
          <a:p>
            <a:pPr marL="0" indent="0" fontAlgn="base">
              <a:buNone/>
            </a:pPr>
            <a:r>
              <a:rPr lang="en-US" dirty="0"/>
              <a:t>  "Age" = c(22, 25, 45)</a:t>
            </a:r>
          </a:p>
          <a:p>
            <a:pPr marL="0" indent="0" fontAlgn="base">
              <a:buNone/>
            </a:pP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dirty="0"/>
              <a:t># Add a new column using </a:t>
            </a:r>
            <a:r>
              <a:rPr lang="en-US" dirty="0" err="1"/>
              <a:t>cbind</a:t>
            </a:r>
            <a:r>
              <a:rPr lang="en-US" dirty="0"/>
              <a:t>()</a:t>
            </a:r>
          </a:p>
          <a:p>
            <a:pPr marL="0" indent="0" fontAlgn="base">
              <a:buNone/>
            </a:pPr>
            <a:r>
              <a:rPr lang="en-US" dirty="0" smtClean="0"/>
              <a:t>  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newDf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Rank=c(3, 5, 1</a:t>
            </a:r>
            <a:r>
              <a:rPr lang="en-US" dirty="0" smtClean="0"/>
              <a:t>))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# </a:t>
            </a:r>
            <a:r>
              <a:rPr lang="en-US" dirty="0"/>
              <a:t>Add a new row using </a:t>
            </a:r>
            <a:r>
              <a:rPr lang="en-US" dirty="0" err="1"/>
              <a:t>rbind</a:t>
            </a:r>
            <a:r>
              <a:rPr lang="en-US" dirty="0"/>
              <a:t>()</a:t>
            </a:r>
          </a:p>
          <a:p>
            <a:pPr marL="0" indent="0" fontAlgn="base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newDf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data.frame</a:t>
            </a:r>
            <a:r>
              <a:rPr lang="en-US" dirty="0"/>
              <a:t>(Name = "</a:t>
            </a:r>
            <a:r>
              <a:rPr lang="en-US" dirty="0" err="1"/>
              <a:t>Sandeep</a:t>
            </a:r>
            <a:r>
              <a:rPr lang="en-US" dirty="0"/>
              <a:t>",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       Language = "C",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       Age = 23</a:t>
            </a:r>
          </a:p>
          <a:p>
            <a:pPr marL="0" indent="0" fontAlgn="base">
              <a:buNone/>
            </a:pPr>
            <a:r>
              <a:rPr lang="en-US" dirty="0"/>
              <a:t>                           </a:t>
            </a:r>
            <a:r>
              <a:rPr lang="en-US" dirty="0" smtClean="0"/>
              <a:t>))</a:t>
            </a:r>
          </a:p>
          <a:p>
            <a:pPr marL="0" indent="0" fontAlgn="base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newDf</a:t>
            </a:r>
            <a:r>
              <a:rPr lang="en-US" dirty="0" smtClean="0"/>
              <a:t>)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9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Deleting rows and columns from a data frame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371600"/>
            <a:ext cx="8425339" cy="4953000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en-US" dirty="0" smtClean="0"/>
              <a:t>To </a:t>
            </a:r>
            <a:r>
              <a:rPr lang="en-US" dirty="0"/>
              <a:t>delete a row or a column, first of all, you need to access that row or column and then insert a negative sign before that row or column. It indicates that you had to delete that row or column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  </a:t>
            </a:r>
            <a:r>
              <a:rPr lang="en-US" b="1" dirty="0"/>
              <a:t>Syntax: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newDF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df</a:t>
            </a:r>
            <a:r>
              <a:rPr lang="en-US" dirty="0"/>
              <a:t>[-</a:t>
            </a:r>
            <a:r>
              <a:rPr lang="en-US" dirty="0" err="1"/>
              <a:t>rowNo</a:t>
            </a:r>
            <a:r>
              <a:rPr lang="en-US" dirty="0"/>
              <a:t>, -</a:t>
            </a:r>
            <a:r>
              <a:rPr lang="en-US" dirty="0" err="1"/>
              <a:t>colNo</a:t>
            </a:r>
            <a:r>
              <a:rPr lang="en-US" dirty="0"/>
              <a:t>]</a:t>
            </a:r>
          </a:p>
          <a:p>
            <a:pPr marL="0" indent="0" fontAlgn="base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original data frame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Delete rows from data frame  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emp.data</a:t>
            </a:r>
            <a:r>
              <a:rPr lang="en-US" b="1" dirty="0"/>
              <a:t>&lt;-</a:t>
            </a:r>
            <a:r>
              <a:rPr lang="en-US" b="1" dirty="0" err="1"/>
              <a:t>emp.data</a:t>
            </a:r>
            <a:r>
              <a:rPr lang="en-US" dirty="0"/>
              <a:t>[-1,]  </a:t>
            </a:r>
          </a:p>
          <a:p>
            <a:pPr marL="0" indent="0">
              <a:buNone/>
            </a:pPr>
            <a:r>
              <a:rPr lang="en-US" dirty="0" smtClean="0"/>
              <a:t> print(</a:t>
            </a:r>
            <a:r>
              <a:rPr lang="en-US" dirty="0" err="1" smtClean="0"/>
              <a:t>emp.data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#</a:t>
            </a:r>
            <a:r>
              <a:rPr lang="en-US" dirty="0"/>
              <a:t>Delete column from the data frame  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emp.data$starting_date</a:t>
            </a:r>
            <a:r>
              <a:rPr lang="en-US" b="1" dirty="0"/>
              <a:t>&lt;-NULL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    print(</a:t>
            </a:r>
            <a:r>
              <a:rPr lang="en-US" dirty="0" err="1" smtClean="0"/>
              <a:t>emp.data</a:t>
            </a:r>
            <a:r>
              <a:rPr lang="en-US" dirty="0"/>
              <a:t>)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0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 refers to datasets as </a:t>
            </a:r>
            <a:r>
              <a:rPr lang="en-US" dirty="0" smtClean="0"/>
              <a:t>data frames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/>
              <a:t>DataFrames</a:t>
            </a:r>
            <a:r>
              <a:rPr lang="en-US" dirty="0"/>
              <a:t> are generic data objects of R which are used to store the tabular data. Data frames are considered to be the most popular data objects in R programming because it is more comfortable to analyze the data in the tabular form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data frame is a two-dimensional array-like structure or a table in which a column contains values of one variable, and rows contains one set of values from each column.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data frame is a special case of the list in which each component has equal length.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1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Editing </a:t>
            </a:r>
            <a:r>
              <a:rPr lang="en-US" b="1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edit()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/>
              <a:t>command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mytable</a:t>
            </a:r>
            <a:r>
              <a:rPr lang="en-US" b="1" dirty="0" smtClean="0"/>
              <a:t>=</a:t>
            </a:r>
            <a:r>
              <a:rPr lang="en-US" b="1" dirty="0" err="1" smtClean="0"/>
              <a:t>data.frame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mytable</a:t>
            </a:r>
            <a:r>
              <a:rPr lang="en-US" b="1" dirty="0" smtClean="0"/>
              <a:t>=edit(</a:t>
            </a:r>
            <a:r>
              <a:rPr lang="en-US" b="1" dirty="0" err="1" smtClean="0"/>
              <a:t>mytable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2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480060"/>
            <a:ext cx="8425339" cy="12115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Subset a Data Frame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subset() function.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subset(x</a:t>
            </a:r>
            <a:r>
              <a:rPr lang="en-US" dirty="0">
                <a:solidFill>
                  <a:srgbClr val="FF0000"/>
                </a:solidFill>
              </a:rPr>
              <a:t>, condition)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arguments</a:t>
            </a:r>
            <a:r>
              <a:rPr lang="en-US" dirty="0"/>
              <a:t>: </a:t>
            </a:r>
            <a:r>
              <a:rPr lang="en-US" dirty="0" smtClean="0"/>
              <a:t>-</a:t>
            </a:r>
          </a:p>
          <a:p>
            <a:pPr marL="0" indent="0">
              <a:buNone/>
            </a:pPr>
            <a:r>
              <a:rPr lang="en-US" dirty="0" smtClean="0"/>
              <a:t> x: </a:t>
            </a:r>
            <a:r>
              <a:rPr lang="en-US" dirty="0"/>
              <a:t>data frame used to perform the subset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condition</a:t>
            </a:r>
            <a:r>
              <a:rPr lang="en-US" dirty="0"/>
              <a:t>: define the conditional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9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using brackets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mtcars</a:t>
            </a:r>
            <a:r>
              <a:rPr lang="en-US" dirty="0" smtClean="0"/>
              <a:t>[</a:t>
            </a:r>
            <a:r>
              <a:rPr lang="en-US" dirty="0" err="1" smtClean="0"/>
              <a:t>mtcars$mpg</a:t>
            </a:r>
            <a:r>
              <a:rPr lang="en-US" dirty="0" smtClean="0"/>
              <a:t> </a:t>
            </a:r>
            <a:r>
              <a:rPr lang="en-US" dirty="0"/>
              <a:t>&gt; 20 &amp; </a:t>
            </a:r>
            <a:r>
              <a:rPr lang="en-US" dirty="0" err="1"/>
              <a:t>mtcars$cyl</a:t>
            </a:r>
            <a:r>
              <a:rPr lang="en-US" dirty="0"/>
              <a:t> == 6,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the simplified subset function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subset(</a:t>
            </a:r>
            <a:r>
              <a:rPr lang="en-US" dirty="0" err="1" smtClean="0"/>
              <a:t>mtcars</a:t>
            </a:r>
            <a:r>
              <a:rPr lang="en-US" dirty="0"/>
              <a:t>, mpg &gt; 20 &amp; </a:t>
            </a:r>
            <a:r>
              <a:rPr lang="en-US" dirty="0" err="1"/>
              <a:t>cyl</a:t>
            </a:r>
            <a:r>
              <a:rPr lang="en-US" dirty="0"/>
              <a:t> == 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8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Order()</a:t>
            </a:r>
          </a:p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4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17" y="2190045"/>
            <a:ext cx="5217271" cy="3298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Quote of the day..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930" y="2439191"/>
            <a:ext cx="4803292" cy="338437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think, we become.</a:t>
            </a:r>
          </a:p>
          <a:p>
            <a:pPr lvl="5"/>
            <a:endParaRPr lang="en-US" cap="all" dirty="0"/>
          </a:p>
          <a:p>
            <a:pPr lvl="5"/>
            <a:r>
              <a:rPr lang="en-US" cap="all" dirty="0" smtClean="0">
                <a:solidFill>
                  <a:srgbClr val="FF0000"/>
                </a:solidFill>
              </a:rPr>
              <a:t>Gautama Buddha</a:t>
            </a:r>
            <a:r>
              <a:rPr lang="en-US" dirty="0" smtClean="0">
                <a:solidFill>
                  <a:srgbClr val="FF0000"/>
                </a:solidFill>
              </a:rPr>
              <a:t>, Sege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6" y="4005788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935480"/>
            <a:ext cx="5853700" cy="438912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an open source programming language and software environment for statistical computing and graphics.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language is widely used among statisticians and data  miners for developing statistical software and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tools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 descr="D:\BI&amp;A-Collections\MDP\R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027" y="1648777"/>
            <a:ext cx="2748862" cy="225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R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Modelled after S &amp; S-plus, developed at AT&amp;T labs in late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1980s.</a:t>
            </a: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project was started by Robert Gentleman and Ross Ihaka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Statistics, University of Auckland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(1995).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R core development team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nternational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volunteer developers (since 1997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78604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3600400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"/>
              </a:rPr>
              <a:t>http://www.r-project.org/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http://cran.r-project.org/doc/contrib/Verzani-SimpleR.pdf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9247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R and </a:t>
            </a:r>
            <a:r>
              <a:rPr lang="en-IN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2420888"/>
            <a:ext cx="8229600" cy="309634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http://cran.r-project.org/bin/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http://www.rstudio.com/ide/download/desktop</a:t>
            </a:r>
            <a:endParaRPr lang="en-IN" dirty="0" smtClean="0"/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412777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windows PC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internet browser to point to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http://mirror.aarnet.edu.au/pub/CRAN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heading Precompiled Binary Distributions, choose the link Windows.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heading is R for Windows; choose the link 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 option(R 3.4.1 for windows).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to the folder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PC.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downloading is complete, close or minimize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R 3.4.1-win32.exe in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Linux: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r-base-core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10" y="566928"/>
            <a:ext cx="8425339" cy="1143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Data Frame </a:t>
            </a:r>
            <a:r>
              <a:rPr lang="en-US" sz="2000" dirty="0"/>
              <a:t>are made up of three principal components, the data, rows, and columns.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" y="1871664"/>
            <a:ext cx="8285480" cy="45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240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www.rstudio.com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click on the "Download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button.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"Download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Desktop.“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version recommended for your system, or the latest Windows version, and save the executable file.  Run the .exe file and follow the installation instructions.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04" y="2204864"/>
            <a:ext cx="7488832" cy="316835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 version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Toolbar at top &gt; Help &gt;  About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run with R in Windows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1412776"/>
            <a:ext cx="8291264" cy="511256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the R icon on the Desktop and the R Console will open.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while the program loads. You observe something like this.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86" y="2196644"/>
            <a:ext cx="54726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0164" y="6156012"/>
            <a:ext cx="539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type your 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at the prompt line 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131" y="1505267"/>
            <a:ext cx="7422913" cy="51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40268"/>
            <a:ext cx="8425339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from R console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75" y="2468880"/>
            <a:ext cx="2941169" cy="4389120"/>
          </a:xfrm>
        </p:spPr>
        <p:txBody>
          <a:bodyPr/>
          <a:lstStyle/>
          <a:p>
            <a:pPr lvl="1"/>
            <a:r>
              <a:rPr lang="en-US" dirty="0" err="1" smtClean="0"/>
              <a:t>help.start</a:t>
            </a:r>
            <a:r>
              <a:rPr lang="en-US" dirty="0"/>
              <a:t>()</a:t>
            </a:r>
            <a:endParaRPr lang="en-GB" sz="1600" dirty="0"/>
          </a:p>
          <a:p>
            <a:pPr lvl="1"/>
            <a:r>
              <a:rPr lang="en-US" dirty="0"/>
              <a:t>help(topic)</a:t>
            </a:r>
            <a:endParaRPr lang="en-GB" sz="1600" dirty="0"/>
          </a:p>
          <a:p>
            <a:pPr lvl="1"/>
            <a:r>
              <a:rPr lang="en-US" dirty="0"/>
              <a:t>?topic</a:t>
            </a:r>
            <a:endParaRPr lang="en-GB" sz="1600" dirty="0"/>
          </a:p>
          <a:p>
            <a:pPr lvl="1"/>
            <a:r>
              <a:rPr lang="en-US" dirty="0"/>
              <a:t>??topic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60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78310"/>
            <a:ext cx="8425339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command in integrated environment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14475"/>
            <a:ext cx="84391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268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R for simple </a:t>
            </a:r>
            <a:r>
              <a:rPr lang="en-US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3+5</a:t>
            </a:r>
            <a:endParaRPr lang="en-GB" dirty="0"/>
          </a:p>
          <a:p>
            <a:r>
              <a:rPr lang="en-US" dirty="0"/>
              <a:t>&gt; 12 + 3 / 4 – 5 + 3*8</a:t>
            </a:r>
            <a:endParaRPr lang="en-GB" dirty="0"/>
          </a:p>
          <a:p>
            <a:r>
              <a:rPr lang="en-US" dirty="0"/>
              <a:t>&gt; (12 + 3 / 4 – 5) + 3*8</a:t>
            </a:r>
            <a:endParaRPr lang="en-GB" dirty="0"/>
          </a:p>
          <a:p>
            <a:r>
              <a:rPr lang="en-US" dirty="0"/>
              <a:t>&gt; pi * 2^3 – </a:t>
            </a:r>
            <a:r>
              <a:rPr lang="en-US" dirty="0" err="1"/>
              <a:t>sqrt</a:t>
            </a:r>
            <a:r>
              <a:rPr lang="en-US" dirty="0"/>
              <a:t>(4)</a:t>
            </a:r>
            <a:endParaRPr lang="en-GB" dirty="0"/>
          </a:p>
          <a:p>
            <a:r>
              <a:rPr lang="en-US" dirty="0"/>
              <a:t>&gt;factorial(4)</a:t>
            </a:r>
            <a:endParaRPr lang="en-GB" dirty="0"/>
          </a:p>
          <a:p>
            <a:r>
              <a:rPr lang="en-US" dirty="0"/>
              <a:t>&gt;log(2,10)</a:t>
            </a:r>
            <a:endParaRPr lang="en-GB" dirty="0"/>
          </a:p>
          <a:p>
            <a:r>
              <a:rPr lang="en-US" dirty="0"/>
              <a:t>&gt;log(2, base=10)</a:t>
            </a:r>
            <a:endParaRPr lang="en-GB" dirty="0"/>
          </a:p>
          <a:p>
            <a:r>
              <a:rPr lang="en-US" dirty="0"/>
              <a:t>&gt;log10(2)</a:t>
            </a:r>
            <a:endParaRPr lang="en-GB" dirty="0"/>
          </a:p>
          <a:p>
            <a:r>
              <a:rPr lang="en-US" dirty="0"/>
              <a:t>&gt;log(2)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15551" y="3536329"/>
            <a:ext cx="209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ignores spaces</a:t>
            </a:r>
            <a:endParaRPr lang="en-GB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9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store results of calculations for future use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845169"/>
            <a:ext cx="8425339" cy="4389120"/>
          </a:xfrm>
        </p:spPr>
        <p:txBody>
          <a:bodyPr/>
          <a:lstStyle/>
          <a:p>
            <a:r>
              <a:rPr lang="en-US" dirty="0"/>
              <a:t>&gt;  x = 3+5</a:t>
            </a:r>
            <a:endParaRPr lang="en-GB" dirty="0"/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/>
              <a:t>&gt;  y = 12 + 3 / 4 – 5 + 3*8</a:t>
            </a:r>
            <a:endParaRPr lang="en-GB" dirty="0"/>
          </a:p>
          <a:p>
            <a:r>
              <a:rPr lang="en-US" dirty="0"/>
              <a:t>&gt; y</a:t>
            </a:r>
            <a:endParaRPr lang="en-GB" dirty="0"/>
          </a:p>
          <a:p>
            <a:r>
              <a:rPr lang="en-US" dirty="0"/>
              <a:t>&gt; z =  (12 + 3 / 4 – 5) + 3*8</a:t>
            </a:r>
            <a:endParaRPr lang="en-GB" dirty="0"/>
          </a:p>
          <a:p>
            <a:r>
              <a:rPr lang="en-US" dirty="0"/>
              <a:t>&gt; z</a:t>
            </a:r>
            <a:endParaRPr lang="en-GB" dirty="0"/>
          </a:p>
          <a:p>
            <a:r>
              <a:rPr lang="en-US" dirty="0"/>
              <a:t>&gt; A </a:t>
            </a:r>
            <a:r>
              <a:rPr lang="en-US" dirty="0" smtClean="0"/>
              <a:t>&lt;- </a:t>
            </a:r>
            <a:r>
              <a:rPr lang="en-US" dirty="0"/>
              <a:t>6 + 8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no space </a:t>
            </a:r>
            <a:r>
              <a:rPr lang="en-US" dirty="0" smtClean="0">
                <a:solidFill>
                  <a:srgbClr val="0070C0"/>
                </a:solidFill>
              </a:rPr>
              <a:t>should be between </a:t>
            </a:r>
            <a:r>
              <a:rPr lang="en-US" dirty="0">
                <a:solidFill>
                  <a:srgbClr val="0070C0"/>
                </a:solidFill>
              </a:rPr>
              <a:t>&lt; &amp; -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a                   </a:t>
            </a:r>
            <a:r>
              <a:rPr lang="en-US" dirty="0">
                <a:solidFill>
                  <a:srgbClr val="0070C0"/>
                </a:solidFill>
              </a:rPr>
              <a:t>## </a:t>
            </a:r>
            <a:r>
              <a:rPr lang="en-US" dirty="0" smtClean="0">
                <a:solidFill>
                  <a:srgbClr val="0070C0"/>
                </a:solidFill>
              </a:rPr>
              <a:t>Note: R </a:t>
            </a:r>
            <a:r>
              <a:rPr lang="en-US" dirty="0">
                <a:solidFill>
                  <a:srgbClr val="0070C0"/>
                </a:solidFill>
              </a:rPr>
              <a:t>is case sensitive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030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87124"/>
            <a:ext cx="8425339" cy="43891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Don't use underscores ( _ ) or hyphens ( - ) in identifiers. </a:t>
            </a:r>
            <a:endParaRPr lang="en-GB" dirty="0"/>
          </a:p>
          <a:p>
            <a:pPr lvl="8"/>
            <a:endParaRPr lang="en-GB" dirty="0"/>
          </a:p>
          <a:p>
            <a:pPr lvl="0"/>
            <a:r>
              <a:rPr lang="en-US" dirty="0"/>
              <a:t>The preferred form for variable names is all lower case letters and words separated with </a:t>
            </a:r>
            <a:r>
              <a:rPr lang="en-US" dirty="0" smtClean="0"/>
              <a:t>dots (variable.name) but </a:t>
            </a:r>
            <a:r>
              <a:rPr lang="en-US" dirty="0" err="1" smtClean="0"/>
              <a:t>variableName</a:t>
            </a:r>
            <a:r>
              <a:rPr lang="en-US" dirty="0"/>
              <a:t> is also </a:t>
            </a:r>
            <a:r>
              <a:rPr lang="en-US" dirty="0" smtClean="0"/>
              <a:t>accepted.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avg.clicks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GOOD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avg_Clicks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BAD</a:t>
            </a:r>
            <a:endParaRPr lang="en-GB" dirty="0">
              <a:solidFill>
                <a:srgbClr val="0070C0"/>
              </a:solidFill>
            </a:endParaRPr>
          </a:p>
          <a:p>
            <a:pPr lvl="0"/>
            <a:endParaRPr lang="en-GB" dirty="0"/>
          </a:p>
          <a:p>
            <a:pPr lvl="0"/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names have initial capital letters and no dots </a:t>
            </a:r>
            <a:r>
              <a:rPr lang="en-US" dirty="0" smtClean="0"/>
              <a:t>(e.g., </a:t>
            </a:r>
            <a:r>
              <a:rPr lang="en-US" dirty="0" err="1" smtClean="0">
                <a:solidFill>
                  <a:srgbClr val="FF0000"/>
                </a:solidFill>
              </a:rPr>
              <a:t>FunctionName</a:t>
            </a:r>
            <a:r>
              <a:rPr lang="en-US" dirty="0" smtClean="0"/>
              <a:t>).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561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 data1 = c(3</a:t>
            </a:r>
            <a:r>
              <a:rPr lang="en-US" dirty="0" smtClean="0"/>
              <a:t>, 6, 9, 12, 78, 34</a:t>
            </a:r>
            <a:r>
              <a:rPr lang="en-US" dirty="0"/>
              <a:t>, 5, 7, 7)   </a:t>
            </a:r>
            <a:r>
              <a:rPr lang="en-US" dirty="0">
                <a:solidFill>
                  <a:srgbClr val="0070C0"/>
                </a:solidFill>
              </a:rPr>
              <a:t>## numerical data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data1.text = c(‘Mon’, ‘Tue’, “Wed”)  </a:t>
            </a:r>
            <a:r>
              <a:rPr lang="en-US" dirty="0">
                <a:solidFill>
                  <a:srgbClr val="0070C0"/>
                </a:solidFill>
              </a:rPr>
              <a:t>## Text </a:t>
            </a:r>
            <a:r>
              <a:rPr lang="en-US" dirty="0" smtClean="0">
                <a:solidFill>
                  <a:srgbClr val="0070C0"/>
                </a:solidFill>
              </a:rPr>
              <a:t>data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Single or double quote both ok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                      </a:t>
            </a:r>
            <a:r>
              <a:rPr lang="en-US" dirty="0" smtClean="0">
                <a:solidFill>
                  <a:srgbClr val="0070C0"/>
                </a:solidFill>
              </a:rPr>
              <a:t>##</a:t>
            </a:r>
            <a:r>
              <a:rPr lang="en-US" dirty="0">
                <a:solidFill>
                  <a:srgbClr val="0070C0"/>
                </a:solidFill>
              </a:rPr>
              <a:t>copy/paste into R console may not work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data1.text = c(data1.text, ‘Thu’, ‘Fri’)  </a:t>
            </a: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406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for making data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/>
          </a:bodyPr>
          <a:lstStyle/>
          <a:p>
            <a:r>
              <a:rPr lang="en-US" dirty="0"/>
              <a:t>&gt; data3 = scan()   </a:t>
            </a:r>
            <a:r>
              <a:rPr lang="en-US" dirty="0">
                <a:solidFill>
                  <a:srgbClr val="0070C0"/>
                </a:solidFill>
              </a:rPr>
              <a:t>## data separated by Space / Press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/>
              <a:t>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## Press Enter key twice </a:t>
            </a:r>
            <a:r>
              <a:rPr lang="en-US" dirty="0">
                <a:solidFill>
                  <a:srgbClr val="0070C0"/>
                </a:solidFill>
              </a:rPr>
              <a:t>to exit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1: 4 5 7 8</a:t>
            </a:r>
            <a:endParaRPr lang="en-GB" dirty="0"/>
          </a:p>
          <a:p>
            <a:r>
              <a:rPr lang="en-US" dirty="0"/>
              <a:t>5: 2 9 4</a:t>
            </a:r>
            <a:endParaRPr lang="en-GB" dirty="0"/>
          </a:p>
          <a:p>
            <a:r>
              <a:rPr lang="en-US" dirty="0"/>
              <a:t>8: 3</a:t>
            </a:r>
            <a:endParaRPr lang="en-GB" dirty="0"/>
          </a:p>
          <a:p>
            <a:r>
              <a:rPr lang="en-US" dirty="0" smtClean="0"/>
              <a:t>9: 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&gt; data3</a:t>
            </a:r>
            <a:endParaRPr lang="en-GB" dirty="0" smtClean="0"/>
          </a:p>
          <a:p>
            <a:r>
              <a:rPr lang="en-US" dirty="0" smtClean="0"/>
              <a:t>[1] 4 5 7 8 2 9 4 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89838" y="4250848"/>
            <a:ext cx="167693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Read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items</a:t>
            </a:r>
            <a:endParaRPr lang="en-GB" sz="1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column names should be non-empty.</a:t>
            </a:r>
          </a:p>
          <a:p>
            <a:r>
              <a:rPr lang="en-US" dirty="0"/>
              <a:t>The row names should be unique.</a:t>
            </a:r>
          </a:p>
          <a:p>
            <a:r>
              <a:rPr lang="en-US" dirty="0"/>
              <a:t>The data stored in a data frame can be of numeric, factor or character type.</a:t>
            </a:r>
          </a:p>
          <a:p>
            <a:r>
              <a:rPr lang="en-US" dirty="0"/>
              <a:t>Each column should contain same number of data items.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6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for making data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4058769" cy="438912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&gt; d3 = scan(what = ‘character’)</a:t>
            </a:r>
            <a:endParaRPr lang="en-GB" dirty="0"/>
          </a:p>
          <a:p>
            <a:r>
              <a:rPr lang="en-US" dirty="0"/>
              <a:t>1: mon</a:t>
            </a:r>
            <a:endParaRPr lang="en-GB" dirty="0"/>
          </a:p>
          <a:p>
            <a:r>
              <a:rPr lang="en-US" dirty="0"/>
              <a:t>2: </a:t>
            </a:r>
            <a:r>
              <a:rPr lang="en-US" dirty="0" err="1"/>
              <a:t>tue</a:t>
            </a:r>
            <a:endParaRPr lang="en-GB" dirty="0"/>
          </a:p>
          <a:p>
            <a:r>
              <a:rPr lang="en-US" dirty="0"/>
              <a:t>3: wed </a:t>
            </a:r>
            <a:r>
              <a:rPr lang="en-US" dirty="0" err="1"/>
              <a:t>thu</a:t>
            </a:r>
            <a:endParaRPr lang="en-GB" dirty="0"/>
          </a:p>
          <a:p>
            <a:r>
              <a:rPr lang="en-US" dirty="0"/>
              <a:t>5: </a:t>
            </a: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d3</a:t>
            </a:r>
            <a:endParaRPr lang="en-GB" dirty="0"/>
          </a:p>
          <a:p>
            <a:r>
              <a:rPr lang="en-US" dirty="0"/>
              <a:t>[1] "mon" "</a:t>
            </a:r>
            <a:r>
              <a:rPr lang="en-US" dirty="0" err="1"/>
              <a:t>tue</a:t>
            </a:r>
            <a:r>
              <a:rPr lang="en-US" dirty="0"/>
              <a:t>" "wed" "</a:t>
            </a:r>
            <a:r>
              <a:rPr lang="en-US" dirty="0" err="1"/>
              <a:t>thu</a:t>
            </a:r>
            <a:r>
              <a:rPr lang="en-US" dirty="0"/>
              <a:t>"</a:t>
            </a:r>
            <a:endParaRPr lang="en-GB" dirty="0"/>
          </a:p>
          <a:p>
            <a:r>
              <a:rPr lang="en-US" b="1" dirty="0"/>
              <a:t>&gt; d3[2]</a:t>
            </a:r>
            <a:endParaRPr lang="en-GB" dirty="0"/>
          </a:p>
          <a:p>
            <a:r>
              <a:rPr lang="en-US" dirty="0"/>
              <a:t>[1] "</a:t>
            </a:r>
            <a:r>
              <a:rPr lang="en-US" dirty="0" err="1"/>
              <a:t>tue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b="1" dirty="0"/>
              <a:t>&gt; d3[2]='mon'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b="1" dirty="0"/>
              <a:t>&gt; d3</a:t>
            </a:r>
            <a:endParaRPr lang="en-GB" dirty="0"/>
          </a:p>
          <a:p>
            <a:r>
              <a:rPr lang="en-US" dirty="0"/>
              <a:t>[1] "mon" "mon" "wed" "</a:t>
            </a:r>
            <a:r>
              <a:rPr lang="en-US" dirty="0" err="1"/>
              <a:t>thu</a:t>
            </a:r>
            <a:r>
              <a:rPr lang="en-US" dirty="0" smtClean="0"/>
              <a:t>"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5200" y="1653258"/>
            <a:ext cx="4447822" cy="438912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&gt; d3[6]='sat'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</a:t>
            </a:r>
            <a:endParaRPr lang="en-GB" dirty="0" smtClean="0"/>
          </a:p>
          <a:p>
            <a:r>
              <a:rPr lang="en-US" dirty="0" smtClean="0"/>
              <a:t>[1] "mon" "mon" "wed" "</a:t>
            </a:r>
            <a:r>
              <a:rPr lang="en-US" dirty="0" err="1" smtClean="0"/>
              <a:t>thu</a:t>
            </a:r>
            <a:r>
              <a:rPr lang="en-US" dirty="0" smtClean="0"/>
              <a:t>" NA    "sat"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d3[2]='</a:t>
            </a:r>
            <a:r>
              <a:rPr lang="en-US" dirty="0" err="1" smtClean="0"/>
              <a:t>tue</a:t>
            </a:r>
            <a:r>
              <a:rPr lang="en-US" dirty="0" smtClean="0"/>
              <a:t>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d3[5] = '</a:t>
            </a:r>
            <a:r>
              <a:rPr lang="en-US" dirty="0" err="1" smtClean="0"/>
              <a:t>fri</a:t>
            </a:r>
            <a:r>
              <a:rPr lang="en-US" dirty="0" smtClean="0"/>
              <a:t>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</a:t>
            </a:r>
            <a:endParaRPr lang="en-GB" dirty="0" smtClean="0"/>
          </a:p>
          <a:p>
            <a:r>
              <a:rPr lang="en-US" dirty="0" smtClean="0"/>
              <a:t>[1] "mon" "</a:t>
            </a:r>
            <a:r>
              <a:rPr lang="en-US" dirty="0" err="1" smtClean="0"/>
              <a:t>tue</a:t>
            </a:r>
            <a:r>
              <a:rPr lang="en-US" dirty="0" smtClean="0"/>
              <a:t>" "wed" "</a:t>
            </a:r>
            <a:r>
              <a:rPr lang="en-US" dirty="0" err="1" smtClean="0"/>
              <a:t>thu</a:t>
            </a:r>
            <a:r>
              <a:rPr lang="en-US" dirty="0" smtClean="0"/>
              <a:t>" "</a:t>
            </a:r>
            <a:r>
              <a:rPr lang="en-US" dirty="0" err="1" smtClean="0"/>
              <a:t>fri</a:t>
            </a:r>
            <a:r>
              <a:rPr lang="en-US" dirty="0" smtClean="0"/>
              <a:t>" "sat"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79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working directory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</a:t>
            </a:r>
            <a:r>
              <a:rPr lang="en-US" dirty="0" err="1"/>
              <a:t>getwd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[1] "</a:t>
            </a:r>
            <a:r>
              <a:rPr lang="en-US" dirty="0" smtClean="0"/>
              <a:t>C:\Users\DSamanta\R\Database"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setwd</a:t>
            </a:r>
            <a:r>
              <a:rPr lang="en-US" dirty="0"/>
              <a:t>(</a:t>
            </a:r>
            <a:r>
              <a:rPr lang="en-US" dirty="0" smtClean="0"/>
              <a:t>'D:\Data Analytics\Project\Database)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dir</a:t>
            </a:r>
            <a:r>
              <a:rPr lang="en-US" dirty="0"/>
              <a:t>() 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working directory listing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&gt;ls()    </a:t>
            </a:r>
            <a:r>
              <a:rPr lang="en-US" dirty="0" smtClean="0"/>
              <a:t> 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Workspace listing of objects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rm</a:t>
            </a:r>
            <a:r>
              <a:rPr lang="en-US" dirty="0"/>
              <a:t>(‘object</a:t>
            </a:r>
            <a:r>
              <a:rPr lang="en-US" dirty="0" smtClean="0"/>
              <a:t>’)           </a:t>
            </a:r>
            <a:r>
              <a:rPr lang="en-US" dirty="0" smtClean="0">
                <a:solidFill>
                  <a:srgbClr val="0070C0"/>
                </a:solidFill>
              </a:rPr>
              <a:t>## Remove an element “object”, if exist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rm</a:t>
            </a:r>
            <a:r>
              <a:rPr lang="en-US" dirty="0"/>
              <a:t>(list = ls())      </a:t>
            </a:r>
            <a:r>
              <a:rPr lang="en-US" dirty="0">
                <a:solidFill>
                  <a:srgbClr val="0070C0"/>
                </a:solidFill>
              </a:rPr>
              <a:t>## </a:t>
            </a:r>
            <a:r>
              <a:rPr lang="en-US" dirty="0" smtClean="0">
                <a:solidFill>
                  <a:srgbClr val="0070C0"/>
                </a:solidFill>
              </a:rPr>
              <a:t>Cleaning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8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</a:t>
            </a:r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&gt; </a:t>
            </a:r>
            <a:r>
              <a:rPr lang="en-IN" dirty="0" err="1"/>
              <a:t>setwd</a:t>
            </a:r>
            <a:r>
              <a:rPr lang="en-IN" dirty="0"/>
              <a:t>("D:/</a:t>
            </a:r>
            <a:r>
              <a:rPr lang="en-IN" dirty="0" err="1"/>
              <a:t>arpita</a:t>
            </a:r>
            <a:r>
              <a:rPr lang="en-IN" dirty="0"/>
              <a:t>/data analytics/my work") </a:t>
            </a:r>
            <a:r>
              <a:rPr lang="en-US" dirty="0" smtClean="0"/>
              <a:t>#</a:t>
            </a: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>
                <a:solidFill>
                  <a:srgbClr val="0070C0"/>
                </a:solidFill>
              </a:rPr>
              <a:t>the working directory to file </a:t>
            </a:r>
            <a:r>
              <a:rPr lang="en-US" dirty="0" smtClean="0">
                <a:solidFill>
                  <a:srgbClr val="0070C0"/>
                </a:solidFill>
              </a:rPr>
              <a:t>location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getwd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[1] "D:/arpita/data analytics/my </a:t>
            </a:r>
            <a:r>
              <a:rPr lang="en-US" dirty="0" smtClean="0"/>
              <a:t>work“</a:t>
            </a:r>
          </a:p>
          <a:p>
            <a:r>
              <a:rPr lang="en-US" dirty="0" smtClean="0"/>
              <a:t>&gt; </a:t>
            </a:r>
            <a:r>
              <a:rPr lang="en-US" dirty="0" err="1"/>
              <a:t>dir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[1] "Arv.txt"            "</a:t>
            </a:r>
            <a:r>
              <a:rPr lang="en-US" dirty="0" err="1">
                <a:solidFill>
                  <a:srgbClr val="0070C0"/>
                </a:solidFill>
              </a:rPr>
              <a:t>DiningAtSFO</a:t>
            </a:r>
            <a:r>
              <a:rPr lang="en-US" dirty="0">
                <a:solidFill>
                  <a:srgbClr val="0070C0"/>
                </a:solidFill>
              </a:rPr>
              <a:t>"        "</a:t>
            </a:r>
            <a:r>
              <a:rPr lang="en-US" dirty="0" err="1">
                <a:solidFill>
                  <a:srgbClr val="0070C0"/>
                </a:solidFill>
              </a:rPr>
              <a:t>LatentView</a:t>
            </a:r>
            <a:r>
              <a:rPr lang="en-US" dirty="0">
                <a:solidFill>
                  <a:srgbClr val="0070C0"/>
                </a:solidFill>
              </a:rPr>
              <a:t>-DPL" </a:t>
            </a:r>
            <a:r>
              <a:rPr lang="en-US" dirty="0" smtClean="0">
                <a:solidFill>
                  <a:srgbClr val="0070C0"/>
                </a:solidFill>
              </a:rPr>
              <a:t>     "</a:t>
            </a:r>
            <a:r>
              <a:rPr lang="en-US" dirty="0">
                <a:solidFill>
                  <a:srgbClr val="0070C0"/>
                </a:solidFill>
              </a:rPr>
              <a:t>TC-10-Rec.csv"      "TC.csv"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/>
              <a:t>rm</a:t>
            </a:r>
            <a:r>
              <a:rPr lang="en-US" dirty="0"/>
              <a:t>(list=ls(all=TRUE))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efresh </a:t>
            </a:r>
            <a:r>
              <a:rPr lang="en-US" dirty="0">
                <a:solidFill>
                  <a:srgbClr val="0070C0"/>
                </a:solidFill>
              </a:rPr>
              <a:t>session          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data=read.csv(</a:t>
            </a:r>
            <a:r>
              <a:rPr lang="en-US" dirty="0" smtClean="0"/>
              <a:t>'iris.csv', </a:t>
            </a:r>
            <a:r>
              <a:rPr lang="en-US" dirty="0"/>
              <a:t>header = T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/>
              <a:t>=",") </a:t>
            </a:r>
            <a:endParaRPr lang="en-US" dirty="0" smtClean="0"/>
          </a:p>
          <a:p>
            <a:r>
              <a:rPr lang="en-US" dirty="0" smtClean="0"/>
              <a:t>(data </a:t>
            </a:r>
            <a:r>
              <a:rPr lang="en-US" dirty="0"/>
              <a:t>= </a:t>
            </a:r>
            <a:r>
              <a:rPr lang="en-US" dirty="0" err="1"/>
              <a:t>read.table</a:t>
            </a:r>
            <a:r>
              <a:rPr lang="en-US" dirty="0" smtClean="0"/>
              <a:t>(‘iris.csv</a:t>
            </a:r>
            <a:r>
              <a:rPr lang="en-US" dirty="0"/>
              <a:t>', header = T, </a:t>
            </a:r>
            <a:r>
              <a:rPr lang="en-US" dirty="0" err="1"/>
              <a:t>sep</a:t>
            </a:r>
            <a:r>
              <a:rPr lang="en-US" dirty="0"/>
              <a:t> = ','))</a:t>
            </a:r>
            <a:endParaRPr lang="en-GB" dirty="0"/>
          </a:p>
          <a:p>
            <a:r>
              <a:rPr lang="en-US" dirty="0"/>
              <a:t>&gt; ls()</a:t>
            </a:r>
            <a:endParaRPr lang="en-GB" dirty="0"/>
          </a:p>
          <a:p>
            <a:r>
              <a:rPr lang="en-US" dirty="0"/>
              <a:t>[1] </a:t>
            </a:r>
            <a:r>
              <a:rPr lang="en-US" dirty="0" smtClean="0"/>
              <a:t>"data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(data</a:t>
            </a:r>
            <a:r>
              <a:rPr lang="en-US" dirty="0"/>
              <a:t>)</a:t>
            </a:r>
            <a:endParaRPr lang="en-GB" dirty="0"/>
          </a:p>
          <a:p>
            <a:r>
              <a:rPr lang="pt-BR" dirty="0">
                <a:solidFill>
                  <a:srgbClr val="0070C0"/>
                </a:solidFill>
              </a:rPr>
              <a:t>'data.frame':	149 obs. of  5 variables:</a:t>
            </a:r>
          </a:p>
          <a:p>
            <a:r>
              <a:rPr lang="pt-BR" dirty="0">
                <a:solidFill>
                  <a:srgbClr val="0070C0"/>
                </a:solidFill>
              </a:rPr>
              <a:t> $ X5.1       : num  4.9 4.7 4.6 5 5.4 4.6 5 4.4 4.9 5.4 ...</a:t>
            </a:r>
          </a:p>
          <a:p>
            <a:r>
              <a:rPr lang="pt-BR" dirty="0">
                <a:solidFill>
                  <a:srgbClr val="0070C0"/>
                </a:solidFill>
              </a:rPr>
              <a:t> $ X3.5       : num  3 3.2 3.1 3.6 3.9 3.4 3.4 2.9 3.1 3.7 ...</a:t>
            </a:r>
          </a:p>
          <a:p>
            <a:r>
              <a:rPr lang="pt-BR" dirty="0">
                <a:solidFill>
                  <a:srgbClr val="0070C0"/>
                </a:solidFill>
              </a:rPr>
              <a:t> $ X1.4       : num  1.4 1.3 1.5 1.4 1.7 1.4 1.5 1.4 1.5 1.5 ...</a:t>
            </a:r>
          </a:p>
          <a:p>
            <a:r>
              <a:rPr lang="pt-BR" dirty="0">
                <a:solidFill>
                  <a:srgbClr val="0070C0"/>
                </a:solidFill>
              </a:rPr>
              <a:t> $ X0.2       : num  0.2 0.2 0.2 0.2 0.4 0.3 0.2 0.2 0.1 0.2 ...</a:t>
            </a:r>
          </a:p>
          <a:p>
            <a:r>
              <a:rPr lang="pt-BR" dirty="0">
                <a:solidFill>
                  <a:srgbClr val="0070C0"/>
                </a:solidFill>
              </a:rPr>
              <a:t> $ Iris.setosa: Factor w/ 3 levels "Iris-setosa",..: 1 1 1 1 1 1 1 1 1 1 ...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4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from a 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data$X5.1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4.9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4.6  5.0  5.4  4.6  5.0  4.4  4.9  5.4  4.8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4.3  5.8  5.7</a:t>
            </a:r>
          </a:p>
          <a:p>
            <a:r>
              <a:rPr lang="en-US" dirty="0"/>
              <a:t>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data$X5.1[7]=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  <a:p>
            <a:r>
              <a:rPr lang="en-US" dirty="0" smtClean="0"/>
              <a:t>&gt; data$X5.1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4.9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4.7  4.6  5.0  5.4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5.2  4.4  4.9  5.4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4.8  4.3  5.8  5.7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300" dirty="0" smtClean="0">
                <a:solidFill>
                  <a:srgbClr val="0070C0"/>
                </a:solidFill>
              </a:rPr>
              <a:t>#Note: This </a:t>
            </a:r>
            <a:r>
              <a:rPr lang="en-US" sz="2300" dirty="0">
                <a:solidFill>
                  <a:srgbClr val="0070C0"/>
                </a:solidFill>
              </a:rPr>
              <a:t>change has happened in workspace only not in the file.</a:t>
            </a:r>
            <a:endParaRPr lang="en-GB" sz="230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 to make it permanent? 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/>
              <a:t>write.csv / </a:t>
            </a:r>
            <a:r>
              <a:rPr lang="en-US" dirty="0" err="1"/>
              <a:t>write.table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write.table</a:t>
            </a:r>
            <a:r>
              <a:rPr lang="en-US" dirty="0" smtClean="0"/>
              <a:t>(data</a:t>
            </a:r>
            <a:r>
              <a:rPr lang="en-US" dirty="0"/>
              <a:t>, file </a:t>
            </a:r>
            <a:r>
              <a:rPr lang="en-US" dirty="0" smtClean="0"/>
              <a:t>=‘iris_mod.csv</a:t>
            </a:r>
            <a:r>
              <a:rPr lang="en-US" dirty="0"/>
              <a:t>', </a:t>
            </a:r>
            <a:r>
              <a:rPr lang="en-US" dirty="0" err="1"/>
              <a:t>row.names</a:t>
            </a:r>
            <a:r>
              <a:rPr lang="en-US" dirty="0"/>
              <a:t> = FALSE, </a:t>
            </a:r>
            <a:r>
              <a:rPr lang="en-US" dirty="0" err="1"/>
              <a:t>sep</a:t>
            </a:r>
            <a:r>
              <a:rPr lang="en-US" dirty="0"/>
              <a:t> = ',')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If  </a:t>
            </a:r>
            <a:r>
              <a:rPr lang="en-US" dirty="0" err="1">
                <a:solidFill>
                  <a:srgbClr val="0070C0"/>
                </a:solidFill>
              </a:rPr>
              <a:t>row.names</a:t>
            </a:r>
            <a:r>
              <a:rPr lang="en-US" dirty="0">
                <a:solidFill>
                  <a:srgbClr val="0070C0"/>
                </a:solidFill>
              </a:rPr>
              <a:t> is TRUE, R adds one ID column in the beginning of file.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 its suggested to use </a:t>
            </a:r>
            <a:r>
              <a:rPr lang="en-US" dirty="0" err="1">
                <a:solidFill>
                  <a:srgbClr val="0070C0"/>
                </a:solidFill>
              </a:rPr>
              <a:t>row.names</a:t>
            </a:r>
            <a:r>
              <a:rPr lang="en-US" dirty="0">
                <a:solidFill>
                  <a:srgbClr val="0070C0"/>
                </a:solidFill>
              </a:rPr>
              <a:t> = FALSE option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smtClean="0"/>
              <a:t>write.csv(data</a:t>
            </a:r>
            <a:r>
              <a:rPr lang="en-US" dirty="0"/>
              <a:t>, file ==‘iris_mod.csv</a:t>
            </a:r>
            <a:r>
              <a:rPr lang="en-US" dirty="0" smtClean="0"/>
              <a:t>', </a:t>
            </a:r>
            <a:r>
              <a:rPr lang="en-US" dirty="0" err="1"/>
              <a:t>row.names</a:t>
            </a:r>
            <a:r>
              <a:rPr lang="en-US" dirty="0"/>
              <a:t> = TRUE)   ## to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685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items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756" y="1653258"/>
            <a:ext cx="6714658" cy="438912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Vector</a:t>
            </a:r>
          </a:p>
          <a:p>
            <a:pPr lvl="1"/>
            <a:endParaRPr lang="en-GB" dirty="0"/>
          </a:p>
          <a:p>
            <a:pPr lvl="0"/>
            <a:r>
              <a:rPr lang="en-US" b="1" dirty="0" smtClean="0"/>
              <a:t>Matrix</a:t>
            </a:r>
          </a:p>
          <a:p>
            <a:pPr lvl="1"/>
            <a:endParaRPr lang="en-GB" dirty="0"/>
          </a:p>
          <a:p>
            <a:pPr lvl="0"/>
            <a:r>
              <a:rPr lang="en-US" b="1" dirty="0"/>
              <a:t>Data </a:t>
            </a:r>
            <a:r>
              <a:rPr lang="en-US" b="1" dirty="0" smtClean="0"/>
              <a:t>Frame</a:t>
            </a:r>
          </a:p>
          <a:p>
            <a:pPr lvl="1"/>
            <a:endParaRPr lang="en-GB" dirty="0"/>
          </a:p>
          <a:p>
            <a:pPr lvl="0"/>
            <a:r>
              <a:rPr lang="en-US" b="1" dirty="0"/>
              <a:t>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425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8"/>
            <a:ext cx="8204792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&gt;x=c(1,2,3,4,56)</a:t>
            </a:r>
            <a:endParaRPr lang="en-GB" dirty="0"/>
          </a:p>
          <a:p>
            <a:r>
              <a:rPr lang="en-US" dirty="0"/>
              <a:t>&gt;x</a:t>
            </a:r>
            <a:endParaRPr lang="en-GB" dirty="0"/>
          </a:p>
          <a:p>
            <a:r>
              <a:rPr lang="en-US" dirty="0"/>
              <a:t>&gt; x[2]</a:t>
            </a:r>
            <a:endParaRPr lang="en-GB" dirty="0"/>
          </a:p>
          <a:p>
            <a:r>
              <a:rPr lang="en-US" dirty="0"/>
              <a:t>&gt; x  =  c(3, 4, NA, 5)</a:t>
            </a:r>
            <a:endParaRPr lang="en-GB" dirty="0"/>
          </a:p>
          <a:p>
            <a:r>
              <a:rPr lang="en-US" dirty="0"/>
              <a:t>&gt;mean(x)</a:t>
            </a:r>
            <a:endParaRPr lang="en-GB" dirty="0"/>
          </a:p>
          <a:p>
            <a:r>
              <a:rPr lang="en-US" dirty="0"/>
              <a:t>[1] NA</a:t>
            </a:r>
            <a:endParaRPr lang="en-GB" dirty="0"/>
          </a:p>
          <a:p>
            <a:r>
              <a:rPr lang="en-US" dirty="0"/>
              <a:t>&gt;mean(x, rm.NA=T)</a:t>
            </a:r>
            <a:endParaRPr lang="en-GB" dirty="0"/>
          </a:p>
          <a:p>
            <a:r>
              <a:rPr lang="en-US" dirty="0"/>
              <a:t>[1] 4</a:t>
            </a:r>
            <a:endParaRPr lang="en-GB" dirty="0"/>
          </a:p>
          <a:p>
            <a:r>
              <a:rPr lang="en-US" dirty="0"/>
              <a:t>&gt; x  =  c(3, 4, NULL, 5)</a:t>
            </a:r>
            <a:endParaRPr lang="en-GB" dirty="0"/>
          </a:p>
          <a:p>
            <a:r>
              <a:rPr lang="en-US" dirty="0"/>
              <a:t>&gt;mean(x)</a:t>
            </a:r>
            <a:endParaRPr lang="en-GB" dirty="0"/>
          </a:p>
          <a:p>
            <a:r>
              <a:rPr lang="en-US" dirty="0"/>
              <a:t>[1]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40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8"/>
            <a:ext cx="8204792" cy="438912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&gt;y = c(</a:t>
            </a:r>
            <a:r>
              <a:rPr lang="en-US" b="1" dirty="0" err="1"/>
              <a:t>x,c</a:t>
            </a:r>
            <a:r>
              <a:rPr lang="en-US" b="1" dirty="0"/>
              <a:t>(-1,5),x)</a:t>
            </a:r>
            <a:endParaRPr lang="en-GB" dirty="0"/>
          </a:p>
          <a:p>
            <a:r>
              <a:rPr lang="en-US" b="1" dirty="0"/>
              <a:t>&gt;length(x)</a:t>
            </a:r>
            <a:endParaRPr lang="en-GB" dirty="0"/>
          </a:p>
          <a:p>
            <a:r>
              <a:rPr lang="en-US" b="1" dirty="0"/>
              <a:t>&gt;length(y)</a:t>
            </a:r>
            <a:endParaRPr lang="en-GB" dirty="0"/>
          </a:p>
          <a:p>
            <a:r>
              <a:rPr lang="en-US" b="1" dirty="0">
                <a:solidFill>
                  <a:srgbClr val="0070C0"/>
                </a:solidFill>
              </a:rPr>
              <a:t>There are useful methods to create long vectors whose elements are in arithmetic progression: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x=1:20</a:t>
            </a:r>
            <a:endParaRPr lang="en-GB" dirty="0"/>
          </a:p>
          <a:p>
            <a:r>
              <a:rPr lang="en-US" b="1" dirty="0"/>
              <a:t>&gt; x</a:t>
            </a:r>
            <a:endParaRPr lang="en-GB" dirty="0"/>
          </a:p>
          <a:p>
            <a:r>
              <a:rPr lang="en-US" b="1" dirty="0"/>
              <a:t> </a:t>
            </a:r>
            <a:endParaRPr lang="en-GB" dirty="0"/>
          </a:p>
          <a:p>
            <a:r>
              <a:rPr lang="en-US" b="1" dirty="0" smtClean="0">
                <a:solidFill>
                  <a:srgbClr val="0070C0"/>
                </a:solidFill>
              </a:rPr>
              <a:t>If </a:t>
            </a:r>
            <a:r>
              <a:rPr lang="en-US" b="1" dirty="0">
                <a:solidFill>
                  <a:srgbClr val="0070C0"/>
                </a:solidFill>
              </a:rPr>
              <a:t>the common difference is not 1 or -1 then we can use the </a:t>
            </a:r>
            <a:r>
              <a:rPr lang="en-US" b="1" dirty="0" err="1">
                <a:solidFill>
                  <a:srgbClr val="0070C0"/>
                </a:solidFill>
              </a:rPr>
              <a:t>seq</a:t>
            </a:r>
            <a:r>
              <a:rPr lang="en-US" b="1" dirty="0">
                <a:solidFill>
                  <a:srgbClr val="0070C0"/>
                </a:solidFill>
              </a:rPr>
              <a:t> function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y=</a:t>
            </a:r>
            <a:r>
              <a:rPr lang="en-US" b="1" dirty="0" err="1"/>
              <a:t>seq</a:t>
            </a:r>
            <a:r>
              <a:rPr lang="en-US" b="1" dirty="0"/>
              <a:t>(2,5,0.3)</a:t>
            </a:r>
            <a:endParaRPr lang="en-GB" dirty="0"/>
          </a:p>
          <a:p>
            <a:r>
              <a:rPr lang="en-US" b="1" dirty="0"/>
              <a:t>&gt; y</a:t>
            </a:r>
            <a:endParaRPr lang="en-GB" dirty="0"/>
          </a:p>
          <a:p>
            <a:r>
              <a:rPr lang="en-US" dirty="0"/>
              <a:t> [1] 2.0 2.3 2.6 2.9 3.2 3.5 3.8 4.1 4.4 4.7 5.0</a:t>
            </a:r>
            <a:endParaRPr lang="en-GB" dirty="0"/>
          </a:p>
          <a:p>
            <a:r>
              <a:rPr lang="en-US" b="1" dirty="0"/>
              <a:t>&gt; length(y)</a:t>
            </a:r>
            <a:endParaRPr lang="en-GB" dirty="0"/>
          </a:p>
          <a:p>
            <a:r>
              <a:rPr lang="en-US" dirty="0"/>
              <a:t>[1] 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947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7"/>
            <a:ext cx="4131734" cy="45979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 x=1:5</a:t>
            </a:r>
            <a:endParaRPr lang="en-GB" dirty="0"/>
          </a:p>
          <a:p>
            <a:r>
              <a:rPr lang="en-US" dirty="0"/>
              <a:t>&gt; mean(x)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3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1 2 3 4 5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x^2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 1  4  9 16 25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x+1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2 3 4 5 6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2*x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 2  4  6  8 10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(x))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2.718282 4.113250 5.652234 7.389056 </a:t>
            </a:r>
            <a:r>
              <a:rPr lang="en-US" dirty="0" smtClean="0">
                <a:solidFill>
                  <a:srgbClr val="0070C0"/>
                </a:solidFill>
              </a:rPr>
              <a:t>9.356469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1200" y="1862103"/>
            <a:ext cx="4131734" cy="4389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It is very easy to add/subtract/multiply/divide two vectors entry by entry.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&gt; y=c(0,3,4,0)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1 5 7 4 5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&gt; y=c(0,3,4,0,9)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 1  5  7  4 14</a:t>
            </a:r>
          </a:p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 x + y : longer object length is not a multiple of shorter object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&gt; x=1:6</a:t>
            </a:r>
            <a:endParaRPr lang="en-GB" dirty="0" smtClean="0"/>
          </a:p>
          <a:p>
            <a:r>
              <a:rPr lang="en-US" dirty="0" smtClean="0"/>
              <a:t>&gt; y=c(9,8)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10 10 12 12 14 14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6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Same data type/mode – number , character, logical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 err="1"/>
              <a:t>a.matrix</a:t>
            </a:r>
            <a:r>
              <a:rPr lang="en-US" dirty="0"/>
              <a:t>  &lt;- matrix(vector, </a:t>
            </a:r>
            <a:r>
              <a:rPr lang="en-US" dirty="0" err="1"/>
              <a:t>nrow</a:t>
            </a:r>
            <a:r>
              <a:rPr lang="en-US" dirty="0"/>
              <a:t> = r, </a:t>
            </a:r>
            <a:r>
              <a:rPr lang="en-US" dirty="0" err="1"/>
              <a:t>ncol</a:t>
            </a:r>
            <a:r>
              <a:rPr lang="en-US" dirty="0"/>
              <a:t> = c, </a:t>
            </a:r>
            <a:r>
              <a:rPr lang="en-US" dirty="0" err="1"/>
              <a:t>byrow</a:t>
            </a:r>
            <a:r>
              <a:rPr lang="en-US" dirty="0"/>
              <a:t> = FALSE, </a:t>
            </a:r>
            <a:r>
              <a:rPr lang="en-US" dirty="0" err="1"/>
              <a:t>dimnames</a:t>
            </a:r>
            <a:r>
              <a:rPr lang="en-US" dirty="0"/>
              <a:t> = list(char-vector-</a:t>
            </a:r>
            <a:r>
              <a:rPr lang="en-US" dirty="0" err="1"/>
              <a:t>rownames</a:t>
            </a:r>
            <a:r>
              <a:rPr lang="en-US" dirty="0"/>
              <a:t>, char-vector-col-names))</a:t>
            </a: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## </a:t>
            </a:r>
            <a:r>
              <a:rPr lang="en-US" dirty="0" err="1">
                <a:solidFill>
                  <a:srgbClr val="0070C0"/>
                </a:solidFill>
              </a:rPr>
              <a:t>dimnames</a:t>
            </a:r>
            <a:r>
              <a:rPr lang="en-US" dirty="0">
                <a:solidFill>
                  <a:srgbClr val="0070C0"/>
                </a:solidFill>
              </a:rPr>
              <a:t> is optional argument, provides labels for rows &amp; columns.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y &lt;- matrix(1:20, </a:t>
            </a:r>
            <a:r>
              <a:rPr lang="en-US" dirty="0" err="1"/>
              <a:t>nrow</a:t>
            </a:r>
            <a:r>
              <a:rPr lang="en-US" dirty="0"/>
              <a:t> = 4, </a:t>
            </a:r>
            <a:r>
              <a:rPr lang="en-US" dirty="0" err="1"/>
              <a:t>ncol</a:t>
            </a:r>
            <a:r>
              <a:rPr lang="en-US" dirty="0"/>
              <a:t> = 5)</a:t>
            </a:r>
            <a:endParaRPr lang="en-GB" dirty="0"/>
          </a:p>
          <a:p>
            <a:r>
              <a:rPr lang="en-US" dirty="0"/>
              <a:t>&gt;A = matrix(c(1,2,3,4),</a:t>
            </a:r>
            <a:r>
              <a:rPr lang="en-US" dirty="0" err="1"/>
              <a:t>nrow</a:t>
            </a:r>
            <a:r>
              <a:rPr lang="en-US" dirty="0"/>
              <a:t>=2,byrow=T)</a:t>
            </a:r>
            <a:endParaRPr lang="en-GB" dirty="0"/>
          </a:p>
          <a:p>
            <a:r>
              <a:rPr lang="en-US" dirty="0"/>
              <a:t>&gt;A</a:t>
            </a:r>
            <a:endParaRPr lang="en-GB" dirty="0"/>
          </a:p>
          <a:p>
            <a:r>
              <a:rPr lang="en-US" dirty="0"/>
              <a:t>&gt;A = matrix(c(1,2,3,4),</a:t>
            </a:r>
            <a:r>
              <a:rPr lang="en-US" dirty="0" err="1"/>
              <a:t>ncol</a:t>
            </a:r>
            <a:r>
              <a:rPr lang="en-US" dirty="0"/>
              <a:t>=2)</a:t>
            </a:r>
            <a:endParaRPr lang="en-GB" dirty="0"/>
          </a:p>
          <a:p>
            <a:r>
              <a:rPr lang="en-US" dirty="0"/>
              <a:t>&gt;B = matrix(2:7,nrow=2)</a:t>
            </a:r>
            <a:endParaRPr lang="en-GB" dirty="0"/>
          </a:p>
          <a:p>
            <a:r>
              <a:rPr lang="en-US" dirty="0"/>
              <a:t>&gt;C = matrix(5:2,ncol=2)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mr</a:t>
            </a:r>
            <a:r>
              <a:rPr lang="en-US" dirty="0"/>
              <a:t> &lt;- matrix(1:20, </a:t>
            </a:r>
            <a:r>
              <a:rPr lang="en-US" dirty="0" err="1"/>
              <a:t>nrow</a:t>
            </a:r>
            <a:r>
              <a:rPr lang="en-US" dirty="0"/>
              <a:t> = 5, </a:t>
            </a:r>
            <a:r>
              <a:rPr lang="en-US" dirty="0" err="1"/>
              <a:t>ncol</a:t>
            </a:r>
            <a:r>
              <a:rPr lang="en-US" dirty="0"/>
              <a:t> = 4, </a:t>
            </a:r>
            <a:r>
              <a:rPr lang="en-US" dirty="0" err="1"/>
              <a:t>byrow</a:t>
            </a:r>
            <a:r>
              <a:rPr lang="en-US" dirty="0"/>
              <a:t> = T)</a:t>
            </a:r>
            <a:endParaRPr lang="en-GB" dirty="0"/>
          </a:p>
          <a:p>
            <a:r>
              <a:rPr lang="en-US" dirty="0"/>
              <a:t>&gt;mc &lt;- matrix(1:20, </a:t>
            </a:r>
            <a:r>
              <a:rPr lang="en-US" dirty="0" err="1"/>
              <a:t>nrow</a:t>
            </a:r>
            <a:r>
              <a:rPr lang="en-US" dirty="0"/>
              <a:t> = 5, </a:t>
            </a:r>
            <a:r>
              <a:rPr lang="en-US" dirty="0" err="1"/>
              <a:t>ncol</a:t>
            </a:r>
            <a:r>
              <a:rPr lang="en-US" dirty="0"/>
              <a:t> = 4)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mr</a:t>
            </a:r>
            <a:endParaRPr lang="en-GB" dirty="0"/>
          </a:p>
          <a:p>
            <a:r>
              <a:rPr lang="en-US" dirty="0"/>
              <a:t>&gt;mc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339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matrices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&gt;dim(B)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imension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nrow</a:t>
            </a:r>
            <a:r>
              <a:rPr lang="en-US" dirty="0"/>
              <a:t>(B)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ncol</a:t>
            </a:r>
            <a:r>
              <a:rPr lang="en-US" dirty="0"/>
              <a:t>(B)</a:t>
            </a:r>
            <a:endParaRPr lang="en-GB" dirty="0"/>
          </a:p>
          <a:p>
            <a:r>
              <a:rPr lang="en-US" dirty="0"/>
              <a:t>&gt;A+C</a:t>
            </a:r>
            <a:endParaRPr lang="en-GB" dirty="0"/>
          </a:p>
          <a:p>
            <a:r>
              <a:rPr lang="en-US" dirty="0"/>
              <a:t>&gt;A-C</a:t>
            </a:r>
            <a:endParaRPr lang="en-GB" dirty="0"/>
          </a:p>
          <a:p>
            <a:r>
              <a:rPr lang="en-US" dirty="0"/>
              <a:t>&gt;A%*%C     </a:t>
            </a:r>
            <a:r>
              <a:rPr lang="en-US" dirty="0" smtClean="0"/>
              <a:t>      </a:t>
            </a:r>
            <a:r>
              <a:rPr lang="en-US" sz="2100" dirty="0" smtClean="0">
                <a:solidFill>
                  <a:srgbClr val="0070C0"/>
                </a:solidFill>
              </a:rPr>
              <a:t>#</a:t>
            </a:r>
            <a:r>
              <a:rPr lang="en-US" sz="2100" dirty="0">
                <a:solidFill>
                  <a:srgbClr val="0070C0"/>
                </a:solidFill>
              </a:rPr>
              <a:t>M</a:t>
            </a:r>
            <a:r>
              <a:rPr lang="en-US" sz="2100" dirty="0" smtClean="0">
                <a:solidFill>
                  <a:srgbClr val="0070C0"/>
                </a:solidFill>
              </a:rPr>
              <a:t>atrix multiplication. </a:t>
            </a:r>
            <a:r>
              <a:rPr lang="en-US" sz="2100" dirty="0" smtClean="0">
                <a:solidFill>
                  <a:srgbClr val="FF0000"/>
                </a:solidFill>
              </a:rPr>
              <a:t>Where will be the result?</a:t>
            </a:r>
            <a:endParaRPr lang="en-GB" sz="2100" dirty="0">
              <a:solidFill>
                <a:srgbClr val="FF0000"/>
              </a:solidFill>
            </a:endParaRPr>
          </a:p>
          <a:p>
            <a:r>
              <a:rPr lang="en-US" dirty="0"/>
              <a:t>&gt;A*C      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ntry-wise </a:t>
            </a:r>
            <a:r>
              <a:rPr lang="en-US" dirty="0">
                <a:solidFill>
                  <a:srgbClr val="0070C0"/>
                </a:solidFill>
              </a:rPr>
              <a:t>multiplication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&gt;t(A)       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0070C0"/>
                </a:solidFill>
              </a:rPr>
              <a:t>#Transpose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&gt;A[1,2]</a:t>
            </a:r>
            <a:endParaRPr lang="en-GB" dirty="0"/>
          </a:p>
          <a:p>
            <a:r>
              <a:rPr lang="en-US" dirty="0"/>
              <a:t>&gt;A[1,]</a:t>
            </a:r>
            <a:endParaRPr lang="en-GB" dirty="0"/>
          </a:p>
          <a:p>
            <a:r>
              <a:rPr lang="en-US" dirty="0"/>
              <a:t>&gt;B[1,c(2,3)]</a:t>
            </a:r>
            <a:endParaRPr lang="en-GB" dirty="0"/>
          </a:p>
          <a:p>
            <a:r>
              <a:rPr lang="en-US" dirty="0"/>
              <a:t>&gt;B[,-1]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97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" y="1062990"/>
            <a:ext cx="8146415" cy="552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938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Vectors and matrices in R are two ways to work with a collection of objects.</a:t>
            </a:r>
            <a:endParaRPr lang="en-GB" dirty="0"/>
          </a:p>
          <a:p>
            <a:pPr lvl="2"/>
            <a:endParaRPr lang="en-GB" dirty="0"/>
          </a:p>
          <a:p>
            <a:pPr lvl="0"/>
            <a:r>
              <a:rPr lang="en-US" dirty="0"/>
              <a:t>Lists provide a third method. Unlike a vector or a matrix a list can </a:t>
            </a:r>
            <a:r>
              <a:rPr lang="en-US" dirty="0">
                <a:solidFill>
                  <a:srgbClr val="FF0000"/>
                </a:solidFill>
              </a:rPr>
              <a:t>hold different kinds of objects</a:t>
            </a:r>
            <a:r>
              <a:rPr lang="en-US" dirty="0"/>
              <a:t>. </a:t>
            </a:r>
            <a:endParaRPr lang="en-GB" dirty="0"/>
          </a:p>
          <a:p>
            <a:pPr lvl="2"/>
            <a:endParaRPr lang="en-GB" dirty="0"/>
          </a:p>
          <a:p>
            <a:pPr lvl="0"/>
            <a:r>
              <a:rPr lang="en-US" dirty="0"/>
              <a:t>One entry in a list may be a number, while the next is a matrix, while a third is a character string (like "Hello R!"). </a:t>
            </a:r>
            <a:endParaRPr lang="en-GB" dirty="0"/>
          </a:p>
          <a:p>
            <a:pPr lvl="3"/>
            <a:endParaRPr lang="en-GB" dirty="0"/>
          </a:p>
          <a:p>
            <a:pPr lvl="0"/>
            <a:r>
              <a:rPr lang="en-US" dirty="0" smtClean="0"/>
              <a:t>Statistical </a:t>
            </a:r>
            <a:r>
              <a:rPr lang="en-US" dirty="0"/>
              <a:t>functions of R usually return the result in the form of lists. So we must know how to unpack a list using the $ </a:t>
            </a:r>
            <a:r>
              <a:rPr lang="en-US" dirty="0" smtClean="0"/>
              <a:t>symbol.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228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lists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/>
          </a:bodyPr>
          <a:lstStyle/>
          <a:p>
            <a:r>
              <a:rPr lang="en-US" dirty="0"/>
              <a:t>&gt;x = list(name="</a:t>
            </a:r>
            <a:r>
              <a:rPr lang="en-US" dirty="0" err="1"/>
              <a:t>Arun</a:t>
            </a:r>
            <a:r>
              <a:rPr lang="en-US" dirty="0"/>
              <a:t> Patel", nationality="Indian", height=5.5, </a:t>
            </a:r>
            <a:r>
              <a:rPr lang="en-US" dirty="0" smtClean="0"/>
              <a:t>marks=c(95,45,80))</a:t>
            </a:r>
          </a:p>
          <a:p>
            <a:pPr lvl="8"/>
            <a:endParaRPr lang="en-GB" dirty="0"/>
          </a:p>
          <a:p>
            <a:r>
              <a:rPr lang="en-US" dirty="0"/>
              <a:t>&gt;names(x)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x$name</a:t>
            </a:r>
            <a:endParaRPr lang="en-US" dirty="0" smtClean="0"/>
          </a:p>
          <a:p>
            <a:pPr lvl="8"/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x$hei</a:t>
            </a: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#abbreviations </a:t>
            </a:r>
            <a:r>
              <a:rPr lang="en-US" dirty="0">
                <a:solidFill>
                  <a:srgbClr val="0070C0"/>
                </a:solidFill>
              </a:rPr>
              <a:t>are OK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 smtClean="0"/>
              <a:t>x$marks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x$m</a:t>
            </a:r>
            <a:r>
              <a:rPr lang="en-US" dirty="0" smtClean="0"/>
              <a:t>[2</a:t>
            </a:r>
            <a:r>
              <a:rPr lang="en-US" dirty="0"/>
              <a:t>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882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A data frame is more general than a matrix, in that different columns can have different modes (numeric, character, factor, etc.).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 smtClean="0"/>
              <a:t>&gt;</a:t>
            </a:r>
            <a:r>
              <a:rPr lang="en-US" dirty="0"/>
              <a:t>d &lt;- c(1,2,3,4)</a:t>
            </a:r>
            <a:endParaRPr lang="en-GB" dirty="0"/>
          </a:p>
          <a:p>
            <a:r>
              <a:rPr lang="en-US" dirty="0"/>
              <a:t>&gt;e &lt;- c("red", "white", "red", NA)</a:t>
            </a:r>
            <a:endParaRPr lang="en-GB" dirty="0"/>
          </a:p>
          <a:p>
            <a:r>
              <a:rPr lang="en-US" dirty="0"/>
              <a:t>&gt;f &lt;- c(TRUE,TRUE,TRUE,FALSE)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d,e,f</a:t>
            </a:r>
            <a:r>
              <a:rPr lang="en-US" dirty="0"/>
              <a:t>)</a:t>
            </a:r>
            <a:endParaRPr lang="en-GB" dirty="0"/>
          </a:p>
          <a:p>
            <a:r>
              <a:rPr lang="en-US" dirty="0"/>
              <a:t>&gt;names(</a:t>
            </a:r>
            <a:r>
              <a:rPr lang="en-US" dirty="0" err="1"/>
              <a:t>myframe</a:t>
            </a:r>
            <a:r>
              <a:rPr lang="en-US" dirty="0"/>
              <a:t>) &lt;- c("</a:t>
            </a:r>
            <a:r>
              <a:rPr lang="en-US" dirty="0" err="1"/>
              <a:t>ID","Color","Passed</a:t>
            </a:r>
            <a:r>
              <a:rPr lang="en-US" dirty="0"/>
              <a:t>") </a:t>
            </a:r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Variable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[1:3,]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ows </a:t>
            </a:r>
            <a:r>
              <a:rPr lang="en-US" dirty="0">
                <a:solidFill>
                  <a:srgbClr val="0070C0"/>
                </a:solidFill>
              </a:rPr>
              <a:t>1 , 2, 3 of data frame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[,1:2]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ol </a:t>
            </a:r>
            <a:r>
              <a:rPr lang="en-US" dirty="0">
                <a:solidFill>
                  <a:srgbClr val="0070C0"/>
                </a:solidFill>
              </a:rPr>
              <a:t>1, 2 of data frame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[c("</a:t>
            </a:r>
            <a:r>
              <a:rPr lang="en-US" dirty="0" err="1"/>
              <a:t>ID","Color</a:t>
            </a:r>
            <a:r>
              <a:rPr lang="en-US" dirty="0"/>
              <a:t>")] </a:t>
            </a:r>
            <a:r>
              <a:rPr lang="en-US" sz="2400" dirty="0" smtClean="0">
                <a:solidFill>
                  <a:srgbClr val="0070C0"/>
                </a:solidFill>
              </a:rPr>
              <a:t>#Columns </a:t>
            </a:r>
            <a:r>
              <a:rPr lang="en-US" sz="2400" dirty="0">
                <a:solidFill>
                  <a:srgbClr val="0070C0"/>
                </a:solidFill>
              </a:rPr>
              <a:t>ID and color from data frame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myframe$ID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rgbClr val="0070C0"/>
                </a:solidFill>
              </a:rPr>
              <a:t>ariable </a:t>
            </a:r>
            <a:r>
              <a:rPr lang="en-US" dirty="0">
                <a:solidFill>
                  <a:srgbClr val="0070C0"/>
                </a:solidFill>
              </a:rPr>
              <a:t>ID in the data frame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19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724965"/>
          </a:xfrm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 smtClean="0"/>
              <a:t>R we can make a </a:t>
            </a:r>
            <a:r>
              <a:rPr lang="en-US" dirty="0"/>
              <a:t>variable is nominal by making it a factor. </a:t>
            </a:r>
            <a:endParaRPr lang="en-GB" dirty="0"/>
          </a:p>
          <a:p>
            <a:pPr lvl="1" fontAlgn="base"/>
            <a:endParaRPr lang="en-GB" dirty="0"/>
          </a:p>
          <a:p>
            <a:pPr lvl="0" fontAlgn="base"/>
            <a:r>
              <a:rPr lang="en-US" dirty="0"/>
              <a:t>The factor stores the nominal values as a vector of integers in the range [ 1... </a:t>
            </a:r>
            <a:r>
              <a:rPr lang="en-US" dirty="0" smtClean="0"/>
              <a:t>k] </a:t>
            </a:r>
            <a:r>
              <a:rPr lang="en-US" dirty="0"/>
              <a:t>(where k is the number of unique values in the nominal variable</a:t>
            </a:r>
            <a:r>
              <a:rPr lang="en-US" dirty="0" smtClean="0"/>
              <a:t>). </a:t>
            </a:r>
            <a:endParaRPr lang="en-GB" dirty="0"/>
          </a:p>
          <a:p>
            <a:pPr lvl="1"/>
            <a:endParaRPr lang="en-GB" dirty="0"/>
          </a:p>
          <a:p>
            <a:pPr lvl="0" fontAlgn="base"/>
            <a:r>
              <a:rPr lang="en-US" dirty="0"/>
              <a:t>An internal vector of character strings (the original values) mapped to these integers.</a:t>
            </a:r>
            <a:endParaRPr lang="en-GB" dirty="0"/>
          </a:p>
          <a:p>
            <a:pPr lvl="1" fontAlgn="base"/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Example: variable </a:t>
            </a:r>
            <a:r>
              <a:rPr lang="en-US" dirty="0">
                <a:solidFill>
                  <a:srgbClr val="0070C0"/>
                </a:solidFill>
              </a:rPr>
              <a:t>gender with 20 "male" entries and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30 "female" entries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&gt;gender &lt;- c(rep("male",20), rep("female", 30)) </a:t>
            </a:r>
            <a:br>
              <a:rPr lang="en-US" dirty="0"/>
            </a:br>
            <a:r>
              <a:rPr lang="en-US" dirty="0"/>
              <a:t>&gt;gender &lt;- factor(gender) 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Stores </a:t>
            </a:r>
            <a:r>
              <a:rPr lang="en-US" dirty="0">
                <a:solidFill>
                  <a:srgbClr val="0070C0"/>
                </a:solidFill>
              </a:rPr>
              <a:t>gender as 20 </a:t>
            </a:r>
            <a:r>
              <a:rPr lang="en-US" dirty="0" smtClean="0">
                <a:solidFill>
                  <a:srgbClr val="0070C0"/>
                </a:solidFill>
              </a:rPr>
              <a:t>1’s </a:t>
            </a:r>
            <a:r>
              <a:rPr lang="en-US" dirty="0">
                <a:solidFill>
                  <a:srgbClr val="0070C0"/>
                </a:solidFill>
              </a:rPr>
              <a:t>and 30 </a:t>
            </a:r>
            <a:r>
              <a:rPr lang="en-US" dirty="0" smtClean="0">
                <a:solidFill>
                  <a:srgbClr val="0070C0"/>
                </a:solidFill>
              </a:rPr>
              <a:t>2’s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# 1=male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2=female </a:t>
            </a:r>
            <a:r>
              <a:rPr lang="en-US" dirty="0">
                <a:solidFill>
                  <a:srgbClr val="0070C0"/>
                </a:solidFill>
              </a:rPr>
              <a:t>internally (alphabetically)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R now treats gender as a nominal variable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&gt;summary(gender)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521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724965"/>
          </a:xfrm>
        </p:spPr>
        <p:txBody>
          <a:bodyPr>
            <a:normAutofit/>
          </a:bodyPr>
          <a:lstStyle/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r>
              <a:rPr lang="en-US" dirty="0"/>
              <a:t>&gt;g = function(</a:t>
            </a:r>
            <a:r>
              <a:rPr lang="en-US" dirty="0" err="1"/>
              <a:t>x,y</a:t>
            </a:r>
            <a:r>
              <a:rPr lang="en-US" dirty="0"/>
              <a:t>) (x+2*y)/3</a:t>
            </a:r>
            <a:endParaRPr lang="en-GB" dirty="0"/>
          </a:p>
          <a:p>
            <a:r>
              <a:rPr lang="en-US" dirty="0"/>
              <a:t>&gt;g(1,2)</a:t>
            </a:r>
            <a:endParaRPr lang="en-GB" dirty="0"/>
          </a:p>
          <a:p>
            <a:r>
              <a:rPr lang="en-US" dirty="0"/>
              <a:t>&gt;g(2,1)</a:t>
            </a:r>
            <a:endParaRPr lang="en-GB" dirty="0"/>
          </a:p>
          <a:p>
            <a:pPr lvl="0" fontAlgn="base"/>
            <a:endParaRPr lang="en-US" dirty="0" smtClean="0"/>
          </a:p>
          <a:p>
            <a:pPr lvl="0" fontAlgn="base"/>
            <a:endParaRPr lang="en-GB" dirty="0"/>
          </a:p>
        </p:txBody>
      </p:sp>
      <p:pic>
        <p:nvPicPr>
          <p:cNvPr id="4" name="Picture 3" descr="http://www.iiap.res.in/astrostat/tuts/image/fu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5567" y="2277886"/>
            <a:ext cx="3381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5966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248" y="4788914"/>
            <a:ext cx="7381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dirty="0" smtClean="0">
                <a:solidFill>
                  <a:srgbClr val="7CCA62">
                    <a:lumMod val="50000"/>
                  </a:srgbClr>
                </a:solidFill>
              </a:rPr>
              <a:t>You may post your question(s) at the “Discussion Forum” maintained in the course Web page!</a:t>
            </a:r>
            <a:endParaRPr lang="en-IN" dirty="0">
              <a:solidFill>
                <a:srgbClr val="7CCA6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4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a minute to mark your attendance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0" y="320040"/>
            <a:ext cx="8425339" cy="129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</a:t>
            </a:r>
            <a:r>
              <a:rPr lang="en-US" dirty="0"/>
              <a:t>to create Data Frame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428750"/>
            <a:ext cx="8425339" cy="48958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R, the data frames are created with the help of </a:t>
            </a:r>
            <a:r>
              <a:rPr lang="en-US" dirty="0" err="1" smtClean="0"/>
              <a:t>data.frame</a:t>
            </a:r>
            <a:r>
              <a:rPr lang="en-US" dirty="0"/>
              <a:t>() </a:t>
            </a:r>
            <a:r>
              <a:rPr lang="en-US" dirty="0" smtClean="0"/>
              <a:t>function.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function contains the vectors of any type such as numeric, character, or integer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# </a:t>
            </a:r>
            <a:r>
              <a:rPr lang="en-US" dirty="0">
                <a:solidFill>
                  <a:srgbClr val="FF0000"/>
                </a:solidFill>
              </a:rPr>
              <a:t>Creating the data frame. 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emp.data</a:t>
            </a:r>
            <a:r>
              <a:rPr lang="en-US" b="1" dirty="0"/>
              <a:t>&lt;-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/>
              <a:t>(  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employee_id</a:t>
            </a:r>
            <a:r>
              <a:rPr lang="en-US" dirty="0"/>
              <a:t> = </a:t>
            </a:r>
            <a:r>
              <a:rPr lang="en-US" dirty="0" smtClean="0"/>
              <a:t>1:5,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employee_name</a:t>
            </a:r>
            <a:r>
              <a:rPr lang="en-US" dirty="0"/>
              <a:t> = c("</a:t>
            </a:r>
            <a:r>
              <a:rPr lang="en-US" dirty="0" err="1"/>
              <a:t>Shubham</a:t>
            </a:r>
            <a:r>
              <a:rPr lang="en-US" dirty="0"/>
              <a:t>","</a:t>
            </a:r>
            <a:r>
              <a:rPr lang="en-US" dirty="0" err="1"/>
              <a:t>Arpita</a:t>
            </a:r>
            <a:r>
              <a:rPr lang="en-US" dirty="0"/>
              <a:t>","</a:t>
            </a:r>
            <a:r>
              <a:rPr lang="en-US" dirty="0" err="1"/>
              <a:t>Nishka</a:t>
            </a:r>
            <a:r>
              <a:rPr lang="en-US" dirty="0"/>
              <a:t>","</a:t>
            </a:r>
            <a:r>
              <a:rPr lang="en-US" dirty="0" err="1"/>
              <a:t>Gunjan</a:t>
            </a:r>
            <a:r>
              <a:rPr lang="en-US" dirty="0"/>
              <a:t>","</a:t>
            </a:r>
            <a:r>
              <a:rPr lang="en-US" dirty="0" err="1"/>
              <a:t>Sumit</a:t>
            </a:r>
            <a:r>
              <a:rPr lang="en-US" dirty="0"/>
              <a:t>"),  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sal</a:t>
            </a:r>
            <a:r>
              <a:rPr lang="en-US" dirty="0"/>
              <a:t> = c(623.3,915.2,611.0,729.0,843.25),   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starting_date</a:t>
            </a:r>
            <a:r>
              <a:rPr lang="en-US" dirty="0"/>
              <a:t> = </a:t>
            </a:r>
            <a:r>
              <a:rPr lang="en-US" dirty="0" err="1"/>
              <a:t>as.Date</a:t>
            </a:r>
            <a:r>
              <a:rPr lang="en-US" dirty="0"/>
              <a:t>(c("2012-01-01", "2013-09-23", "2014-11-15", "2014-05-11</a:t>
            </a:r>
            <a:r>
              <a:rPr lang="en-US" dirty="0" smtClean="0"/>
              <a:t>","2015-03-27</a:t>
            </a:r>
            <a:r>
              <a:rPr lang="en-US" dirty="0"/>
              <a:t>")),  </a:t>
            </a:r>
            <a:r>
              <a:rPr lang="en-US" dirty="0" err="1" smtClean="0"/>
              <a:t>stringsAsFactors</a:t>
            </a:r>
            <a:r>
              <a:rPr lang="en-US" dirty="0"/>
              <a:t> = FALSE  </a:t>
            </a:r>
            <a:r>
              <a:rPr lang="en-US" dirty="0" smtClean="0"/>
              <a:t>)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 Printing the data frame.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      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emp.data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4150" marR="65405" indent="-171450">
              <a:lnSpc>
                <a:spcPct val="101499"/>
              </a:lnSpc>
              <a:spcBef>
                <a:spcPts val="475"/>
              </a:spcBef>
              <a:buFont typeface="Arial" pitchFamily="34" charset="0"/>
              <a:buChar char="•"/>
            </a:pPr>
            <a:r>
              <a:rPr lang="en-US" sz="2800" spc="-5" dirty="0">
                <a:cs typeface="LM Mono 10"/>
              </a:rPr>
              <a:t>data()                                </a:t>
            </a:r>
            <a:r>
              <a:rPr lang="en-US" sz="2800" spc="-5" dirty="0" smtClean="0">
                <a:cs typeface="LM Mono 10"/>
              </a:rPr>
              <a:t> </a:t>
            </a:r>
            <a:r>
              <a:rPr lang="en-US" sz="1600" spc="-5" dirty="0">
                <a:cs typeface="LM Mono 10"/>
              </a:rPr>
              <a:t># To see a list of built-in</a:t>
            </a:r>
            <a:r>
              <a:rPr lang="en-US" sz="1600" dirty="0">
                <a:cs typeface="LM Mono 10"/>
              </a:rPr>
              <a:t> </a:t>
            </a:r>
            <a:r>
              <a:rPr lang="en-US" sz="1600" spc="-5" dirty="0">
                <a:cs typeface="LM Mono 10"/>
              </a:rPr>
              <a:t>datasets</a:t>
            </a:r>
          </a:p>
          <a:p>
            <a:pPr marL="184150" marR="65405" indent="-171450">
              <a:lnSpc>
                <a:spcPct val="101499"/>
              </a:lnSpc>
              <a:spcBef>
                <a:spcPts val="475"/>
              </a:spcBef>
              <a:buFont typeface="Arial" pitchFamily="34" charset="0"/>
              <a:buChar char="•"/>
            </a:pPr>
            <a:r>
              <a:rPr lang="en-US" sz="2800" spc="-5" dirty="0">
                <a:cs typeface="LM Mono 10"/>
              </a:rPr>
              <a:t>head(data frame _ name) </a:t>
            </a:r>
            <a:r>
              <a:rPr lang="en-US" sz="2800" spc="-5" dirty="0" smtClean="0">
                <a:cs typeface="LM Mono 10"/>
              </a:rPr>
              <a:t> </a:t>
            </a:r>
            <a:r>
              <a:rPr lang="en-US" sz="1600" spc="-5" dirty="0">
                <a:cs typeface="LM Mono 10"/>
              </a:rPr>
              <a:t># Print the first few rows of a dataset/matrix</a:t>
            </a:r>
          </a:p>
          <a:p>
            <a:pPr marL="184150" marR="65405" indent="-171450">
              <a:lnSpc>
                <a:spcPct val="101499"/>
              </a:lnSpc>
              <a:spcBef>
                <a:spcPts val="475"/>
              </a:spcBef>
              <a:buFont typeface="Arial" pitchFamily="34" charset="0"/>
              <a:buChar char="•"/>
            </a:pPr>
            <a:r>
              <a:rPr lang="en-US" sz="2800" spc="-5" dirty="0">
                <a:cs typeface="LM Mono 10"/>
              </a:rPr>
              <a:t>tail(data frame _ name)   </a:t>
            </a:r>
            <a:r>
              <a:rPr lang="en-US" sz="2800" spc="-5" dirty="0" smtClean="0">
                <a:cs typeface="LM Mono 10"/>
              </a:rPr>
              <a:t> </a:t>
            </a:r>
            <a:r>
              <a:rPr lang="en-US" sz="1600" spc="-5" dirty="0">
                <a:cs typeface="LM Mono 10"/>
              </a:rPr>
              <a:t># Print the last few rows of a</a:t>
            </a:r>
            <a:r>
              <a:rPr lang="en-US" sz="1600" spc="10" dirty="0">
                <a:cs typeface="LM Mono 10"/>
              </a:rPr>
              <a:t> </a:t>
            </a:r>
            <a:r>
              <a:rPr lang="en-US" sz="1600" spc="-5" dirty="0">
                <a:cs typeface="LM Mono 10"/>
              </a:rPr>
              <a:t>dataset/matrix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spc="-5" dirty="0">
                <a:cs typeface="LM Mono 10"/>
              </a:rPr>
              <a:t>names(data </a:t>
            </a:r>
            <a:r>
              <a:rPr lang="en-US" sz="2800" spc="-5" dirty="0" err="1">
                <a:cs typeface="LM Mono 10"/>
              </a:rPr>
              <a:t>frame_name</a:t>
            </a:r>
            <a:r>
              <a:rPr lang="en-US" sz="2800" spc="-5" dirty="0">
                <a:cs typeface="LM Mono 10"/>
              </a:rPr>
              <a:t>)        </a:t>
            </a:r>
            <a:r>
              <a:rPr lang="en-US" sz="1600" spc="-5" dirty="0">
                <a:cs typeface="LM Mono 10"/>
              </a:rPr>
              <a:t># Column</a:t>
            </a:r>
            <a:r>
              <a:rPr lang="en-US" sz="1600" spc="-15" dirty="0">
                <a:cs typeface="LM Mono 10"/>
              </a:rPr>
              <a:t> </a:t>
            </a:r>
            <a:r>
              <a:rPr lang="en-US" sz="1600" spc="-5" dirty="0">
                <a:cs typeface="LM Mono 10"/>
              </a:rPr>
              <a:t>names</a:t>
            </a:r>
            <a:endParaRPr lang="en-US" sz="1600" dirty="0">
              <a:cs typeface="LM Mono 10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lang="en-US" sz="2800" spc="-5" dirty="0" err="1" smtClean="0">
                <a:cs typeface="LM Mono 10"/>
              </a:rPr>
              <a:t>colnames</a:t>
            </a:r>
            <a:r>
              <a:rPr lang="en-US" sz="2800" spc="-5" dirty="0" smtClean="0">
                <a:cs typeface="LM Mono 10"/>
              </a:rPr>
              <a:t> </a:t>
            </a:r>
            <a:r>
              <a:rPr lang="en-US" sz="2800" spc="-5" dirty="0">
                <a:cs typeface="LM Mono 10"/>
              </a:rPr>
              <a:t>(data frame _  name</a:t>
            </a:r>
            <a:r>
              <a:rPr lang="en-US" sz="2800" spc="-5" dirty="0" smtClean="0">
                <a:cs typeface="LM Mono 10"/>
              </a:rPr>
              <a:t>) </a:t>
            </a:r>
            <a:r>
              <a:rPr lang="en-US" sz="1600" spc="-5" dirty="0">
                <a:cs typeface="LM Mono 10"/>
              </a:rPr>
              <a:t># Column and row</a:t>
            </a:r>
            <a:r>
              <a:rPr lang="en-US" sz="1600" spc="-25" dirty="0">
                <a:cs typeface="LM Mono 10"/>
              </a:rPr>
              <a:t> </a:t>
            </a:r>
            <a:r>
              <a:rPr lang="en-US" sz="1600" spc="-5" dirty="0">
                <a:cs typeface="LM Mono 10"/>
              </a:rPr>
              <a:t>names</a:t>
            </a:r>
            <a:endParaRPr lang="en-US" sz="1600" dirty="0">
              <a:cs typeface="LM Mono 10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Font typeface="Arial" pitchFamily="34" charset="0"/>
              <a:buChar char="•"/>
            </a:pPr>
            <a:r>
              <a:rPr lang="en-US" sz="2800" spc="-5" dirty="0" err="1">
                <a:cs typeface="LM Mono 10"/>
              </a:rPr>
              <a:t>rownames</a:t>
            </a:r>
            <a:r>
              <a:rPr lang="en-US" sz="2800" spc="-5" dirty="0">
                <a:cs typeface="LM Mono 10"/>
              </a:rPr>
              <a:t> (data frame _ name) </a:t>
            </a:r>
          </a:p>
          <a:p>
            <a:pPr marL="184150" marR="5080" indent="-171450">
              <a:lnSpc>
                <a:spcPct val="101499"/>
              </a:lnSpc>
              <a:buFont typeface="Arial" pitchFamily="34" charset="0"/>
              <a:buChar char="•"/>
            </a:pPr>
            <a:r>
              <a:rPr lang="en-US" sz="2800" spc="-5" dirty="0">
                <a:cs typeface="LM Mono 10"/>
              </a:rPr>
              <a:t>dim(data frame _ name)            </a:t>
            </a:r>
            <a:r>
              <a:rPr lang="en-US" sz="1600" spc="-5" dirty="0" smtClean="0">
                <a:cs typeface="LM Mono 10"/>
              </a:rPr>
              <a:t># </a:t>
            </a:r>
            <a:r>
              <a:rPr lang="en-US" sz="1600" spc="-5" dirty="0">
                <a:cs typeface="LM Mono 10"/>
              </a:rPr>
              <a:t>Dimension of the</a:t>
            </a:r>
            <a:r>
              <a:rPr lang="en-US" sz="1600" spc="-30" dirty="0">
                <a:cs typeface="LM Mono 10"/>
              </a:rPr>
              <a:t> </a:t>
            </a:r>
            <a:r>
              <a:rPr lang="en-US" sz="1600" spc="-5" dirty="0" err="1">
                <a:cs typeface="LM Mono 10"/>
              </a:rPr>
              <a:t>dataframe</a:t>
            </a:r>
            <a:endParaRPr lang="en-US" sz="1600" spc="-5" dirty="0">
              <a:cs typeface="LM Mono 10"/>
            </a:endParaRPr>
          </a:p>
          <a:p>
            <a:pPr marL="184150" marR="5080" indent="-171450">
              <a:lnSpc>
                <a:spcPct val="101499"/>
              </a:lnSpc>
              <a:buFont typeface="Arial" pitchFamily="34" charset="0"/>
              <a:buChar char="•"/>
            </a:pPr>
            <a:r>
              <a:rPr lang="en-US" sz="2800" spc="-5" dirty="0" err="1" smtClean="0">
                <a:cs typeface="LM Mono 10"/>
              </a:rPr>
              <a:t>str</a:t>
            </a:r>
            <a:r>
              <a:rPr lang="en-US" sz="2800" spc="-5" dirty="0" smtClean="0">
                <a:cs typeface="LM Mono 10"/>
              </a:rPr>
              <a:t>(data </a:t>
            </a:r>
            <a:r>
              <a:rPr lang="en-US" sz="2800" spc="-5" dirty="0">
                <a:cs typeface="LM Mono 10"/>
              </a:rPr>
              <a:t>frame _ </a:t>
            </a:r>
            <a:r>
              <a:rPr lang="en-US" sz="2800" spc="-5" dirty="0" smtClean="0">
                <a:cs typeface="LM Mono 10"/>
              </a:rPr>
              <a:t>name) #</a:t>
            </a:r>
            <a:r>
              <a:rPr lang="en-US" sz="2800" dirty="0"/>
              <a:t> </a:t>
            </a:r>
            <a:r>
              <a:rPr lang="en-US" sz="1600" dirty="0"/>
              <a:t>returns the data with its complete structure</a:t>
            </a:r>
            <a:r>
              <a:rPr lang="en-US" sz="1600" dirty="0" smtClean="0"/>
              <a:t>.</a:t>
            </a:r>
          </a:p>
          <a:p>
            <a:pPr marL="184150" marR="5080" indent="-171450">
              <a:lnSpc>
                <a:spcPct val="101499"/>
              </a:lnSpc>
              <a:buFont typeface="Arial" pitchFamily="34" charset="0"/>
              <a:buChar char="•"/>
            </a:pPr>
            <a:r>
              <a:rPr lang="en-US" sz="2800" dirty="0" err="1" smtClean="0"/>
              <a:t>as.data.frame</a:t>
            </a:r>
            <a:r>
              <a:rPr lang="en-US" sz="2800" dirty="0" smtClean="0"/>
              <a:t>(matrix </a:t>
            </a:r>
            <a:r>
              <a:rPr lang="en-US" sz="2800" dirty="0"/>
              <a:t>name) </a:t>
            </a:r>
            <a:r>
              <a:rPr lang="en-US" sz="1800" dirty="0"/>
              <a:t># convert a matrix to a 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ummary(data frame _ name</a:t>
            </a:r>
            <a:r>
              <a:rPr lang="en-US" sz="1800" dirty="0" smtClean="0"/>
              <a:t>) #</a:t>
            </a:r>
            <a:r>
              <a:rPr lang="en-US" sz="1800" dirty="0"/>
              <a:t>to extract the statistical summary and nature of the data</a:t>
            </a:r>
            <a:endParaRPr lang="en-US" sz="1800" dirty="0" smtClean="0"/>
          </a:p>
          <a:p>
            <a:r>
              <a:rPr lang="en-US" dirty="0"/>
              <a:t>a</a:t>
            </a:r>
            <a:r>
              <a:rPr lang="en-US" dirty="0" smtClean="0"/>
              <a:t>ttributes(data </a:t>
            </a:r>
            <a:r>
              <a:rPr lang="en-US" dirty="0"/>
              <a:t>frame _ </a:t>
            </a:r>
            <a:r>
              <a:rPr lang="en-US" dirty="0" smtClean="0"/>
              <a:t>name)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1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829818"/>
            <a:ext cx="8425339" cy="1143000"/>
          </a:xfrm>
        </p:spPr>
        <p:txBody>
          <a:bodyPr>
            <a:noAutofit/>
          </a:bodyPr>
          <a:lstStyle/>
          <a:p>
            <a:r>
              <a:rPr lang="en-US" sz="4000" dirty="0"/>
              <a:t>Getting the structure of R Data Frame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emp.data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   '</a:t>
            </a:r>
            <a:r>
              <a:rPr lang="en-US" dirty="0" err="1" smtClean="0"/>
              <a:t>data.frame</a:t>
            </a:r>
            <a:r>
              <a:rPr lang="en-US" dirty="0"/>
              <a:t>': </a:t>
            </a:r>
            <a:r>
              <a:rPr lang="en-US" dirty="0" smtClean="0"/>
              <a:t>         5 </a:t>
            </a:r>
            <a:r>
              <a:rPr lang="en-US" dirty="0"/>
              <a:t>obs. of 4 variables: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$ </a:t>
            </a:r>
            <a:r>
              <a:rPr lang="en-US" dirty="0" err="1"/>
              <a:t>employee_id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1 2 3 4 5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$ </a:t>
            </a:r>
            <a:r>
              <a:rPr lang="en-US" dirty="0" err="1"/>
              <a:t>employee_name</a:t>
            </a:r>
            <a:r>
              <a:rPr lang="en-US" dirty="0"/>
              <a:t>: </a:t>
            </a:r>
            <a:r>
              <a:rPr lang="en-US" dirty="0" err="1"/>
              <a:t>chr</a:t>
            </a:r>
            <a:r>
              <a:rPr lang="en-US" dirty="0"/>
              <a:t> "</a:t>
            </a:r>
            <a:r>
              <a:rPr lang="en-US" dirty="0" err="1"/>
              <a:t>Shubham</a:t>
            </a:r>
            <a:r>
              <a:rPr lang="en-US" dirty="0"/>
              <a:t>" "</a:t>
            </a:r>
            <a:r>
              <a:rPr lang="en-US" dirty="0" err="1"/>
              <a:t>Arpita</a:t>
            </a:r>
            <a:r>
              <a:rPr lang="en-US" dirty="0"/>
              <a:t>" "</a:t>
            </a:r>
            <a:r>
              <a:rPr lang="en-US" dirty="0" err="1"/>
              <a:t>Nishka</a:t>
            </a:r>
            <a:r>
              <a:rPr lang="en-US" dirty="0"/>
              <a:t>" "</a:t>
            </a:r>
            <a:r>
              <a:rPr lang="en-US" dirty="0" err="1"/>
              <a:t>Gunjan</a:t>
            </a:r>
            <a:r>
              <a:rPr lang="en-US" dirty="0"/>
              <a:t>" ...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$ </a:t>
            </a:r>
            <a:r>
              <a:rPr lang="en-US" dirty="0" err="1"/>
              <a:t>sal</a:t>
            </a:r>
            <a:r>
              <a:rPr lang="en-US" dirty="0"/>
              <a:t> : </a:t>
            </a:r>
            <a:r>
              <a:rPr lang="en-US" dirty="0" err="1"/>
              <a:t>num</a:t>
            </a:r>
            <a:r>
              <a:rPr lang="en-US" dirty="0"/>
              <a:t> 623 515 611 729 843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$ </a:t>
            </a:r>
            <a:r>
              <a:rPr lang="en-US" dirty="0" err="1"/>
              <a:t>starting_date</a:t>
            </a:r>
            <a:r>
              <a:rPr lang="en-US" dirty="0"/>
              <a:t>: Date, format: "2012-01-01" "2013-09-23" 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3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2323</Words>
  <Application>Microsoft Office PowerPoint</Application>
  <PresentationFormat>Custom</PresentationFormat>
  <Paragraphs>547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Flow</vt:lpstr>
      <vt:lpstr>1_Flow</vt:lpstr>
      <vt:lpstr>2_Flow</vt:lpstr>
      <vt:lpstr>3_Flow</vt:lpstr>
      <vt:lpstr>4_Flow</vt:lpstr>
      <vt:lpstr>5_Flow</vt:lpstr>
      <vt:lpstr>Data Frames </vt:lpstr>
      <vt:lpstr>Data Frame</vt:lpstr>
      <vt:lpstr>Data Frame are made up of three principal components, the data, rows, and columns.</vt:lpstr>
      <vt:lpstr>characteristics of a data frame</vt:lpstr>
      <vt:lpstr>PowerPoint Presentation</vt:lpstr>
      <vt:lpstr>     How to create Data Frame </vt:lpstr>
      <vt:lpstr>PowerPoint Presentation</vt:lpstr>
      <vt:lpstr>PowerPoint Presentation</vt:lpstr>
      <vt:lpstr>Getting the structure of R Data Frame </vt:lpstr>
      <vt:lpstr>How to access Components of a Data Frame </vt:lpstr>
      <vt:lpstr>Extracting data from Data Frame </vt:lpstr>
      <vt:lpstr>PowerPoint Presentation</vt:lpstr>
      <vt:lpstr>  Extracting specific rows corresponding to specific columns </vt:lpstr>
      <vt:lpstr>PowerPoint Presentation</vt:lpstr>
      <vt:lpstr>Expand R Data Frame</vt:lpstr>
      <vt:lpstr> Modification in Data Frame</vt:lpstr>
      <vt:lpstr>Adding rows and columns to the data frame </vt:lpstr>
      <vt:lpstr>Example</vt:lpstr>
      <vt:lpstr>Deleting rows and columns from a data frame </vt:lpstr>
      <vt:lpstr>Editing dataframes</vt:lpstr>
      <vt:lpstr>Subset a Data Frame </vt:lpstr>
      <vt:lpstr>PowerPoint Presentation</vt:lpstr>
      <vt:lpstr>sorting</vt:lpstr>
      <vt:lpstr>Quote of the day..</vt:lpstr>
      <vt:lpstr>Today’s discussion…</vt:lpstr>
      <vt:lpstr>History of R</vt:lpstr>
      <vt:lpstr> R resources</vt:lpstr>
      <vt:lpstr>Download R and RStudio</vt:lpstr>
      <vt:lpstr>Installation </vt:lpstr>
      <vt:lpstr>Installation</vt:lpstr>
      <vt:lpstr>Version </vt:lpstr>
      <vt:lpstr>A test run with R in Windows </vt:lpstr>
      <vt:lpstr>Getting help from R console</vt:lpstr>
      <vt:lpstr>R command in integrated environment</vt:lpstr>
      <vt:lpstr>How to use R for simple maths</vt:lpstr>
      <vt:lpstr>How to store results of calculations for future use</vt:lpstr>
      <vt:lpstr>Identifiers naming</vt:lpstr>
      <vt:lpstr>Using C command</vt:lpstr>
      <vt:lpstr>Scan command for making data</vt:lpstr>
      <vt:lpstr>Scan command for making data</vt:lpstr>
      <vt:lpstr>Concept of working directory</vt:lpstr>
      <vt:lpstr>Reading data from a data file</vt:lpstr>
      <vt:lpstr>Accessing elements from a file</vt:lpstr>
      <vt:lpstr>Different data items in R</vt:lpstr>
      <vt:lpstr>Vectors in R</vt:lpstr>
      <vt:lpstr>More on Vectors in R</vt:lpstr>
      <vt:lpstr>More on Vectors in R</vt:lpstr>
      <vt:lpstr>Matrices in R</vt:lpstr>
      <vt:lpstr>More on matrices in R</vt:lpstr>
      <vt:lpstr>Lists in R</vt:lpstr>
      <vt:lpstr>Examples of lists in R</vt:lpstr>
      <vt:lpstr>Data frame in R</vt:lpstr>
      <vt:lpstr>Factors in R</vt:lpstr>
      <vt:lpstr>Functions in R</vt:lpstr>
      <vt:lpstr>PowerPoint Presentation</vt:lpstr>
      <vt:lpstr>Just a minute to mark your attendance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VIKRAM</cp:lastModifiedBy>
  <cp:revision>651</cp:revision>
  <dcterms:created xsi:type="dcterms:W3CDTF">2016-07-28T11:27:44Z</dcterms:created>
  <dcterms:modified xsi:type="dcterms:W3CDTF">2021-06-19T08:31:11Z</dcterms:modified>
</cp:coreProperties>
</file>