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88" r:id="rId4"/>
    <p:sldId id="257" r:id="rId5"/>
    <p:sldId id="262" r:id="rId6"/>
    <p:sldId id="267" r:id="rId7"/>
    <p:sldId id="285" r:id="rId8"/>
    <p:sldId id="286" r:id="rId9"/>
    <p:sldId id="289" r:id="rId10"/>
    <p:sldId id="290" r:id="rId11"/>
    <p:sldId id="292" r:id="rId12"/>
    <p:sldId id="297" r:id="rId13"/>
    <p:sldId id="29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B842B-CC7D-4D91-801E-8D2BC6843CC8}">
          <p14:sldIdLst>
            <p14:sldId id="256"/>
            <p14:sldId id="263"/>
            <p14:sldId id="288"/>
            <p14:sldId id="257"/>
            <p14:sldId id="262"/>
            <p14:sldId id="267"/>
            <p14:sldId id="285"/>
            <p14:sldId id="286"/>
            <p14:sldId id="289"/>
            <p14:sldId id="290"/>
            <p14:sldId id="292"/>
            <p14:sldId id="297"/>
            <p14:sldId id="291"/>
            <p14:sldId id="287"/>
          </p14:sldIdLst>
        </p14:section>
        <p14:section name="Untitled Section" id="{3B08BB10-3D93-4E1D-9581-B69EA2777F1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xmlns="" userId="550ccd19157a3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76" d="100"/>
          <a:sy n="76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21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39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2359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9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1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1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66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70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56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27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2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7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009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38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7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278" y="656492"/>
            <a:ext cx="9144000" cy="118024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            ANURAG UNIVERSITY</a:t>
            </a:r>
            <a:r>
              <a:rPr lang="en-US"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/>
            </a:r>
            <a:br>
              <a:rPr lang="en-US"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2200" b="1" dirty="0">
                <a:solidFill>
                  <a:schemeClr val="accent3"/>
                </a:solidFill>
                <a:latin typeface="Arial Black" panose="020B0A04020102020204" charset="0"/>
                <a:cs typeface="Arial Black" panose="020B0A04020102020204" charset="0"/>
              </a:rPr>
              <a:t>DEPARTMENT OF COMPUTER SCIENCE AND  ENGINEERING</a:t>
            </a:r>
            <a:r>
              <a:rPr lang="en-US" b="1" dirty="0">
                <a:solidFill>
                  <a:schemeClr val="accent3"/>
                </a:solidFill>
              </a:rPr>
              <a:t/>
            </a:r>
            <a:br>
              <a:rPr lang="en-US" b="1" dirty="0">
                <a:solidFill>
                  <a:schemeClr val="accent3"/>
                </a:solidFill>
              </a:rPr>
            </a:br>
            <a:endParaRPr lang="en-US" sz="222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745" y="2114868"/>
            <a:ext cx="11263746" cy="1655762"/>
          </a:xfrm>
        </p:spPr>
        <p:txBody>
          <a:bodyPr>
            <a:normAutofit fontScale="95000" lnSpcReduction="10000"/>
          </a:bodyPr>
          <a:lstStyle/>
          <a:p>
            <a:pPr algn="ctr"/>
            <a:endParaRPr lang="en-US" sz="4600" cap="none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6300" cap="none" dirty="0" smtClean="0">
                <a:latin typeface="Times New Roman" panose="02020603050405020304" charset="0"/>
                <a:cs typeface="Times New Roman" panose="02020603050405020304" charset="0"/>
              </a:rPr>
              <a:t>R Packages</a:t>
            </a:r>
            <a:endParaRPr lang="en-US" sz="6300" b="1" cap="none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712200" y="5494020"/>
            <a:ext cx="270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B.Jyothi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Assistant Professor 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Anurag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13" y="118245"/>
            <a:ext cx="9404723" cy="637528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Unload </a:t>
            </a:r>
            <a:r>
              <a:rPr lang="en-US" sz="4400" b="1" dirty="0">
                <a:solidFill>
                  <a:srgbClr val="FF0000"/>
                </a:solidFill>
              </a:rPr>
              <a:t>a package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R, you can unload a package by using</a:t>
            </a:r>
            <a:r>
              <a:rPr lang="en-US" i="1" dirty="0"/>
              <a:t> detach()</a:t>
            </a:r>
            <a:r>
              <a:rPr lang="en-US" dirty="0"/>
              <a:t> command, as follows: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detach(</a:t>
            </a:r>
            <a:r>
              <a:rPr lang="en-US" b="1" dirty="0" err="1" smtClean="0">
                <a:solidFill>
                  <a:srgbClr val="FFFF00"/>
                </a:solidFill>
              </a:rPr>
              <a:t>package:name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</a:t>
            </a:r>
            <a:r>
              <a:rPr lang="en-US" b="1" dirty="0" smtClean="0"/>
              <a:t>Ex:  detach</a:t>
            </a:r>
            <a:r>
              <a:rPr lang="en-US" b="1" dirty="0"/>
              <a:t>("</a:t>
            </a:r>
            <a:r>
              <a:rPr lang="en-US" b="1" dirty="0" err="1"/>
              <a:t>package:babynames</a:t>
            </a:r>
            <a:r>
              <a:rPr lang="en-US" b="1" dirty="0"/>
              <a:t>", unload = TRUE)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Uninstalling </a:t>
            </a:r>
            <a:r>
              <a:rPr lang="en-US" dirty="0"/>
              <a:t>a package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		</a:t>
            </a:r>
            <a:r>
              <a:rPr lang="en-US" b="1" dirty="0" err="1" smtClean="0">
                <a:solidFill>
                  <a:srgbClr val="FFFF00"/>
                </a:solidFill>
              </a:rPr>
              <a:t>remove.packages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60" y="281084"/>
            <a:ext cx="9404723" cy="1046676"/>
          </a:xfrm>
        </p:spPr>
        <p:txBody>
          <a:bodyPr/>
          <a:lstStyle/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Update and  </a:t>
            </a:r>
            <a:r>
              <a:rPr lang="en-US" sz="3600" b="1" dirty="0">
                <a:solidFill>
                  <a:srgbClr val="FF0000"/>
                </a:solidFill>
              </a:rPr>
              <a:t>Check Installed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338"/>
            <a:ext cx="8946541" cy="48830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check what packages are installed on your computer, you can use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 smtClean="0">
                <a:solidFill>
                  <a:srgbClr val="FFFF00"/>
                </a:solidFill>
              </a:rPr>
              <a:t>                  </a:t>
            </a:r>
            <a:r>
              <a:rPr lang="en-US" sz="2400" b="1" dirty="0" err="1" smtClean="0">
                <a:solidFill>
                  <a:srgbClr val="FFFF00"/>
                </a:solidFill>
              </a:rPr>
              <a:t>installed.packages</a:t>
            </a:r>
            <a:r>
              <a:rPr lang="en-US" sz="2400" b="1" dirty="0" smtClean="0">
                <a:solidFill>
                  <a:srgbClr val="FFFF00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You can check what packages need an update with a call to the function:</a:t>
            </a:r>
          </a:p>
          <a:p>
            <a:pPr marL="0" indent="0">
              <a:buNone/>
            </a:pPr>
            <a:r>
              <a:rPr lang="en-US" sz="2400" dirty="0" smtClean="0"/>
              <a:t>					</a:t>
            </a:r>
            <a:r>
              <a:rPr lang="en-US" sz="2400" b="1" dirty="0" err="1" smtClean="0">
                <a:solidFill>
                  <a:srgbClr val="FFFF00"/>
                </a:solidFill>
              </a:rPr>
              <a:t>old.packages</a:t>
            </a:r>
            <a:r>
              <a:rPr lang="en-US" sz="2400" b="1" dirty="0" smtClean="0">
                <a:solidFill>
                  <a:srgbClr val="FFFF00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You can update all packages by using: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                   </a:t>
            </a:r>
            <a:r>
              <a:rPr lang="en-US" sz="2400" b="1" dirty="0" err="1" smtClean="0">
                <a:solidFill>
                  <a:srgbClr val="FFFF00"/>
                </a:solidFill>
              </a:rPr>
              <a:t>update.packages</a:t>
            </a:r>
            <a:r>
              <a:rPr lang="en-US" sz="2400" b="1" dirty="0" smtClean="0">
                <a:solidFill>
                  <a:srgbClr val="FFFF00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To update a specific package, type this command:</a:t>
            </a:r>
          </a:p>
          <a:p>
            <a:pPr marL="0" indent="0">
              <a:buNone/>
            </a:pPr>
            <a:r>
              <a:rPr lang="en-US" sz="2400" dirty="0" smtClean="0"/>
              <a:t>                  </a:t>
            </a:r>
            <a:r>
              <a:rPr lang="en-US" sz="2400" b="1" dirty="0" err="1" smtClean="0">
                <a:solidFill>
                  <a:srgbClr val="FFFF00"/>
                </a:solidFill>
              </a:rPr>
              <a:t>install.packages</a:t>
            </a:r>
            <a:r>
              <a:rPr lang="en-US" sz="2400" b="1" dirty="0">
                <a:solidFill>
                  <a:srgbClr val="FFFF00"/>
                </a:solidFill>
              </a:rPr>
              <a:t>("PACKAGE NAME")</a:t>
            </a:r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60" y="281084"/>
            <a:ext cx="9404723" cy="1046676"/>
          </a:xfrm>
        </p:spPr>
        <p:txBody>
          <a:bodyPr/>
          <a:lstStyle/>
          <a:p>
            <a:pPr fontAlgn="base"/>
            <a:r>
              <a:rPr lang="en-US" sz="3600" b="1" dirty="0" smtClean="0">
                <a:solidFill>
                  <a:srgbClr val="FF0000"/>
                </a:solidFill>
              </a:rPr>
              <a:t>Update and  </a:t>
            </a:r>
            <a:r>
              <a:rPr lang="en-US" sz="3600" b="1" dirty="0">
                <a:solidFill>
                  <a:srgbClr val="FF0000"/>
                </a:solidFill>
              </a:rPr>
              <a:t>Check Installed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338"/>
            <a:ext cx="8946541" cy="48830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Check Available R </a:t>
            </a:r>
            <a:r>
              <a:rPr lang="en-US" dirty="0" smtClean="0"/>
              <a:t>Packages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sz="2400" b="1" dirty="0" err="1" smtClean="0">
                <a:solidFill>
                  <a:srgbClr val="FFFF00"/>
                </a:solidFill>
              </a:rPr>
              <a:t>libPaths</a:t>
            </a:r>
            <a:r>
              <a:rPr lang="en-US" sz="2400" b="1" dirty="0">
                <a:solidFill>
                  <a:srgbClr val="FFFF00"/>
                </a:solidFill>
              </a:rPr>
              <a:t>()  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marL="0" lvl="0" indent="0"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Getting the list of all the packages </a:t>
            </a:r>
            <a:r>
              <a:rPr lang="en-US" dirty="0" smtClean="0"/>
              <a:t>installed: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				</a:t>
            </a:r>
            <a:r>
              <a:rPr lang="en-US" sz="2400" b="1" dirty="0">
                <a:solidFill>
                  <a:srgbClr val="FFFF00"/>
                </a:solidFill>
              </a:rPr>
              <a:t>library() 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You can check what libraries are loaded in your current R session by typing into the console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                           </a:t>
            </a:r>
            <a:r>
              <a:rPr lang="en-US" sz="2400" b="1" dirty="0">
                <a:solidFill>
                  <a:srgbClr val="FFFF00"/>
                </a:solidFill>
              </a:rPr>
              <a:t>search</a:t>
            </a:r>
            <a:r>
              <a:rPr lang="en-US" sz="2400" b="1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24118"/>
            <a:ext cx="9404723" cy="9617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more about a package once you've installed it,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/>
              <a:t> </a:t>
            </a:r>
            <a:r>
              <a:rPr lang="en-US" b="1" dirty="0">
                <a:solidFill>
                  <a:srgbClr val="FFFF00"/>
                </a:solidFill>
              </a:rPr>
              <a:t>help(package = "</a:t>
            </a:r>
            <a:r>
              <a:rPr lang="en-US" b="1" dirty="0" err="1">
                <a:solidFill>
                  <a:srgbClr val="FFFF00"/>
                </a:solidFill>
              </a:rPr>
              <a:t>packagename</a:t>
            </a:r>
            <a:r>
              <a:rPr lang="en-US" b="1" dirty="0">
                <a:solidFill>
                  <a:srgbClr val="FFFF00"/>
                </a:solidFill>
              </a:rPr>
              <a:t>")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7A009-7B67-4299-A712-12137671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06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9105"/>
            <a:ext cx="10972800" cy="582613"/>
          </a:xfrm>
        </p:spPr>
        <p:txBody>
          <a:bodyPr/>
          <a:lstStyle/>
          <a:p>
            <a:pPr algn="ctr">
              <a:tabLst>
                <a:tab pos="719138" algn="l"/>
                <a:tab pos="1884363" algn="l"/>
              </a:tabLst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1333500"/>
            <a:ext cx="10972800" cy="4661217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GB" sz="2400" dirty="0">
              <a:latin typeface="Times New Roman" panose="02020603050405020304" charset="0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900" dirty="0">
              <a:latin typeface="Times New Roman" panose="02020603050405020304" charset="0"/>
              <a:ea typeface="Lora"/>
              <a:cs typeface="Lora"/>
              <a:sym typeface="Lor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38313"/>
            <a:ext cx="5715000" cy="41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 Packages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/>
              <a:t>A package is a collection of R functions, data, and compiled code in a well-defined format.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the R environment, these packages are stored under a directory called "</a:t>
            </a:r>
            <a:r>
              <a:rPr lang="en-US" b="1" dirty="0"/>
              <a:t>library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were over 14,000 packages available on the </a:t>
            </a:r>
            <a:r>
              <a:rPr lang="en-US" b="1" dirty="0"/>
              <a:t>C</a:t>
            </a:r>
            <a:r>
              <a:rPr lang="en-US" dirty="0"/>
              <a:t>omprehensive </a:t>
            </a:r>
            <a:r>
              <a:rPr lang="en-US" b="1" dirty="0"/>
              <a:t>R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dirty="0"/>
              <a:t>rchive </a:t>
            </a:r>
            <a:r>
              <a:rPr lang="en-US" b="1" dirty="0"/>
              <a:t>N</a:t>
            </a:r>
            <a:r>
              <a:rPr lang="en-US" dirty="0"/>
              <a:t>etwork, or CRAN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28"/>
            <a:ext cx="10515600" cy="1325563"/>
          </a:xfrm>
        </p:spPr>
        <p:txBody>
          <a:bodyPr/>
          <a:lstStyle/>
          <a:p>
            <a:r>
              <a:rPr lang="en-US" sz="3200" b="1" dirty="0"/>
              <a:t>What Are Repositories?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  <a:tabLst>
                <a:tab pos="625475" algn="l"/>
              </a:tabLst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893" y="1590185"/>
            <a:ext cx="100041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repository is a place where packages are located and stored so you can install packages from it. 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fontAlgn="base"/>
            <a:r>
              <a:rPr lang="en-US" sz="2000" dirty="0" smtClean="0"/>
              <a:t>some </a:t>
            </a:r>
            <a:r>
              <a:rPr lang="en-US" sz="2000" dirty="0"/>
              <a:t>of the most popular repositories for R packages are</a:t>
            </a:r>
            <a:r>
              <a:rPr lang="en-US" sz="2000" dirty="0" smtClean="0"/>
              <a:t>: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/>
              <a:t>CRAN:</a:t>
            </a:r>
            <a:r>
              <a:rPr lang="en-US" sz="2000" dirty="0"/>
              <a:t> Comprehensive R Archive Network(CRAN) is the official repository, it is a network of ftp and web servers maintained by the R community around the world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smtClean="0"/>
              <a:t>Bio conductor:</a:t>
            </a:r>
            <a:r>
              <a:rPr lang="en-US" sz="2000" dirty="0"/>
              <a:t> </a:t>
            </a:r>
            <a:r>
              <a:rPr lang="en-US" sz="2000" dirty="0" smtClean="0"/>
              <a:t>Bio conductor </a:t>
            </a:r>
            <a:r>
              <a:rPr lang="en-US" sz="2000" dirty="0"/>
              <a:t>is a topic-specific repository, intended for open source software for bioinformatics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2000" b="1" dirty="0" err="1"/>
              <a:t>Github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Github</a:t>
            </a:r>
            <a:r>
              <a:rPr lang="en-US" sz="2000" dirty="0"/>
              <a:t> is the most popular repository for open source projects.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995"/>
            <a:ext cx="10972800" cy="734504"/>
          </a:xfrm>
        </p:spPr>
        <p:txBody>
          <a:bodyPr/>
          <a:lstStyle/>
          <a:p>
            <a:pPr algn="ctr" fontAlgn="base"/>
            <a:r>
              <a:rPr lang="en-US" sz="4400" b="1" dirty="0" smtClean="0">
                <a:solidFill>
                  <a:srgbClr val="FF0000"/>
                </a:solidFill>
              </a:rPr>
              <a:t>Installing  </a:t>
            </a:r>
            <a:r>
              <a:rPr lang="en-US" sz="4400" b="1" dirty="0">
                <a:solidFill>
                  <a:srgbClr val="FF0000"/>
                </a:solidFill>
              </a:rPr>
              <a:t>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30" y="1501752"/>
            <a:ext cx="10972800" cy="4953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  <a:tabLst>
                <a:tab pos="895350" algn="l"/>
              </a:tabLst>
            </a:pPr>
            <a:endParaRPr lang="en-US" sz="3200" b="1" dirty="0" smtClean="0"/>
          </a:p>
          <a:p>
            <a:pPr algn="just">
              <a:buFont typeface="Wingdings" pitchFamily="2" charset="2"/>
              <a:buChar char="Ø"/>
              <a:tabLst>
                <a:tab pos="895350" algn="l"/>
              </a:tabLst>
            </a:pPr>
            <a:r>
              <a:rPr lang="en-US" sz="3200" b="1" dirty="0"/>
              <a:t>Installing Packages From </a:t>
            </a:r>
            <a:r>
              <a:rPr lang="en-US" sz="3200" b="1" dirty="0" smtClean="0"/>
              <a:t>CRAN</a:t>
            </a:r>
          </a:p>
          <a:p>
            <a:pPr algn="just">
              <a:buFont typeface="Wingdings" pitchFamily="2" charset="2"/>
              <a:buChar char="Ø"/>
              <a:tabLst>
                <a:tab pos="895350" algn="l"/>
              </a:tabLst>
            </a:pPr>
            <a:endParaRPr lang="en-US" sz="3200" b="1" dirty="0"/>
          </a:p>
          <a:p>
            <a:pPr algn="just">
              <a:buFont typeface="Wingdings" pitchFamily="2" charset="2"/>
              <a:buChar char="Ø"/>
              <a:tabLst>
                <a:tab pos="895350" algn="l"/>
              </a:tabLst>
            </a:pPr>
            <a:endParaRPr lang="en-US" sz="3200" b="1" dirty="0"/>
          </a:p>
          <a:p>
            <a:pPr algn="just">
              <a:buFont typeface="Wingdings" pitchFamily="2" charset="2"/>
              <a:buChar char="Ø"/>
              <a:tabLst>
                <a:tab pos="895350" algn="l"/>
              </a:tabLst>
            </a:pPr>
            <a:r>
              <a:rPr lang="en-US" sz="3200" b="1" dirty="0" smtClean="0"/>
              <a:t>Install </a:t>
            </a:r>
            <a:r>
              <a:rPr lang="en-US" sz="3200" b="1" dirty="0"/>
              <a:t>package </a:t>
            </a:r>
            <a:r>
              <a:rPr lang="en-US" sz="3200" b="1" dirty="0" smtClean="0"/>
              <a:t>manually</a:t>
            </a:r>
          </a:p>
          <a:p>
            <a:pPr algn="just">
              <a:buFont typeface="Wingdings" pitchFamily="2" charset="2"/>
              <a:buChar char="Ø"/>
              <a:tabLst>
                <a:tab pos="895350" algn="l"/>
              </a:tabLst>
            </a:pP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55" y="1047750"/>
            <a:ext cx="5409933" cy="5046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BC93CC-2FFB-4C84-B852-395E965F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905" y="1566983"/>
            <a:ext cx="9684327" cy="4829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command is used to get the packages directly from CRAN webpage and install the package in the R environment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       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</a:rPr>
              <a:t>	</a:t>
            </a:r>
            <a:r>
              <a:rPr lang="en-US" sz="2400" b="1" dirty="0" err="1" smtClean="0">
                <a:solidFill>
                  <a:srgbClr val="FFFF00"/>
                </a:solidFill>
              </a:rPr>
              <a:t>install.packages</a:t>
            </a:r>
            <a:r>
              <a:rPr lang="en-US" sz="2400" b="1" dirty="0">
                <a:solidFill>
                  <a:srgbClr val="FFFF00"/>
                </a:solidFill>
              </a:rPr>
              <a:t>("Package Name")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In order to install more than a package at a time, we just have to write them as a character vector in the first argument of the </a:t>
            </a:r>
            <a:r>
              <a:rPr lang="en-US" sz="2000" b="1" dirty="0" err="1"/>
              <a:t>install.packages</a:t>
            </a:r>
            <a:r>
              <a:rPr lang="en-US" sz="2000" b="1" dirty="0"/>
              <a:t>()</a:t>
            </a:r>
            <a:r>
              <a:rPr lang="en-US" sz="2000" dirty="0"/>
              <a:t> </a:t>
            </a:r>
            <a:r>
              <a:rPr lang="en-US" sz="2000" dirty="0" smtClean="0"/>
              <a:t>function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</a:rPr>
              <a:t>Ex: </a:t>
            </a:r>
            <a:r>
              <a:rPr lang="en-US" sz="2400" b="1" dirty="0" err="1">
                <a:solidFill>
                  <a:srgbClr val="FFFF00"/>
                </a:solidFill>
              </a:rPr>
              <a:t>install.packages</a:t>
            </a:r>
            <a:r>
              <a:rPr lang="en-US" sz="2400" b="1" dirty="0">
                <a:solidFill>
                  <a:srgbClr val="FFFF00"/>
                </a:solidFill>
              </a:rPr>
              <a:t>(c("</a:t>
            </a:r>
            <a:r>
              <a:rPr lang="en-US" sz="2400" b="1" dirty="0" err="1">
                <a:solidFill>
                  <a:srgbClr val="FFFF00"/>
                </a:solidFill>
              </a:rPr>
              <a:t>vioplot</a:t>
            </a:r>
            <a:r>
              <a:rPr lang="en-US" sz="2400" b="1" dirty="0">
                <a:solidFill>
                  <a:srgbClr val="FFFF00"/>
                </a:solidFill>
              </a:rPr>
              <a:t>", "MASS"))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660331" y="413545"/>
            <a:ext cx="85154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Installing Package  </a:t>
            </a:r>
            <a:r>
              <a:rPr lang="en-US" sz="4400" dirty="0">
                <a:solidFill>
                  <a:srgbClr val="FF0000"/>
                </a:solidFill>
              </a:rPr>
              <a:t>from CRAN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1B074-D281-410F-92CB-507AC511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030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3600" b="1" dirty="0" smtClean="0">
                <a:solidFill>
                  <a:srgbClr val="FF0000"/>
                </a:solidFill>
              </a:rPr>
              <a:t>Installing  </a:t>
            </a:r>
            <a:r>
              <a:rPr lang="en-US" sz="3600" b="1" dirty="0">
                <a:solidFill>
                  <a:srgbClr val="FF0000"/>
                </a:solidFill>
              </a:rPr>
              <a:t>package manually</a:t>
            </a: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endParaRPr lang="en-IN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8B677-14C8-4266-B413-62A21620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116" y="1565753"/>
            <a:ext cx="9850257" cy="50229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install a package manually, we first have to download it from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cran.r project.org/web/packages/available_packages_by_name.html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required package will be saved as a .zip file in a suitable location in the local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Once the downloading has finished, we will use the following command: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</a:t>
            </a:r>
            <a:r>
              <a:rPr lang="en-US" sz="2400" dirty="0" err="1" smtClean="0">
                <a:solidFill>
                  <a:srgbClr val="FFFF00"/>
                </a:solidFill>
              </a:rPr>
              <a:t>install.packages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file_name_with_path</a:t>
            </a:r>
            <a:r>
              <a:rPr lang="en-US" sz="2400" dirty="0">
                <a:solidFill>
                  <a:srgbClr val="FFFF00"/>
                </a:solidFill>
              </a:rPr>
              <a:t>, repos = NULL, type = "source")  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Install </a:t>
            </a:r>
            <a:r>
              <a:rPr lang="en-US" sz="2400" dirty="0"/>
              <a:t>the package named "XML"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install.packages</a:t>
            </a:r>
            <a:r>
              <a:rPr lang="en-US" sz="2400" dirty="0">
                <a:solidFill>
                  <a:srgbClr val="FFFF00"/>
                </a:solidFill>
              </a:rPr>
              <a:t>("C:\Users\</a:t>
            </a:r>
            <a:r>
              <a:rPr lang="en-US" sz="2400" dirty="0" err="1">
                <a:solidFill>
                  <a:srgbClr val="FFFF00"/>
                </a:solidFill>
              </a:rPr>
              <a:t>ajeet</a:t>
            </a:r>
            <a:r>
              <a:rPr lang="en-US" sz="2400" dirty="0">
                <a:solidFill>
                  <a:srgbClr val="FFFF00"/>
                </a:solidFill>
              </a:rPr>
              <a:t>\</a:t>
            </a:r>
            <a:r>
              <a:rPr lang="en-US" sz="2400" dirty="0" err="1">
                <a:solidFill>
                  <a:srgbClr val="FFFF00"/>
                </a:solidFill>
              </a:rPr>
              <a:t>OneDrive</a:t>
            </a:r>
            <a:r>
              <a:rPr lang="en-US" sz="2400" dirty="0">
                <a:solidFill>
                  <a:srgbClr val="FFFF00"/>
                </a:solidFill>
              </a:rPr>
              <a:t>\Desktop\graphics\xml2_1.2.2.zip", repos = NULL, type = "source”</a:t>
            </a:r>
          </a:p>
          <a:p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A62A-9DE5-4538-B5BC-17E40FB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50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200" b="1" dirty="0">
                <a:solidFill>
                  <a:srgbClr val="FF0000"/>
                </a:solidFill>
              </a:rPr>
              <a:t>Installing Packages Using </a:t>
            </a:r>
            <a:r>
              <a:rPr lang="en-US" sz="3200" b="1" dirty="0" err="1">
                <a:solidFill>
                  <a:srgbClr val="FF0000"/>
                </a:solidFill>
              </a:rPr>
              <a:t>RStudio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9D1BF-5612-4E8A-B2E9-4F140A3F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34" y="148622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 you will find it at Tools -&gt; Install Package, and there you will get a pop-up window </a:t>
            </a:r>
            <a:r>
              <a:rPr lang="en-US" dirty="0" smtClean="0"/>
              <a:t>to type </a:t>
            </a:r>
            <a:r>
              <a:rPr lang="en-US" dirty="0"/>
              <a:t>the package </a:t>
            </a:r>
            <a:endParaRPr lang="en-US" dirty="0" smtClean="0"/>
          </a:p>
        </p:txBody>
      </p:sp>
      <p:pic>
        <p:nvPicPr>
          <p:cNvPr id="4" name="Picture 3" descr="https://s3.amazonaws.com/assets.datacamp.com/blog_assets/R+Packages+Guide/content_rgui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02" y="2901145"/>
            <a:ext cx="4019550" cy="3123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7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88" y="218257"/>
            <a:ext cx="9404723" cy="63752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Load Package to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5754"/>
            <a:ext cx="8946541" cy="468264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We </a:t>
            </a:r>
            <a:r>
              <a:rPr lang="en-US" dirty="0"/>
              <a:t>need to load the package in R after installing them to make them usable.</a:t>
            </a:r>
          </a:p>
          <a:p>
            <a:pPr marL="0" indent="0" fontAlgn="base">
              <a:buNone/>
            </a:pPr>
            <a:r>
              <a:rPr lang="en-US" dirty="0" smtClean="0"/>
              <a:t>Use </a:t>
            </a:r>
            <a:r>
              <a:rPr lang="en-US" dirty="0"/>
              <a:t>the following command to load the installed </a:t>
            </a:r>
            <a:r>
              <a:rPr lang="en-US" dirty="0" smtClean="0"/>
              <a:t>package: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		    </a:t>
            </a:r>
            <a:r>
              <a:rPr lang="en-US" sz="2800" b="1" dirty="0" smtClean="0">
                <a:solidFill>
                  <a:srgbClr val="FFFF00"/>
                </a:solidFill>
              </a:rPr>
              <a:t>library(package)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</a:rPr>
              <a:t>						or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</a:rPr>
              <a:t>			</a:t>
            </a:r>
            <a:r>
              <a:rPr lang="en-US" sz="2800" b="1" dirty="0">
                <a:solidFill>
                  <a:srgbClr val="FFFF00"/>
                </a:solidFill>
              </a:rPr>
              <a:t>require("</a:t>
            </a:r>
            <a:r>
              <a:rPr lang="en-US" sz="2800" b="1" dirty="0" err="1">
                <a:solidFill>
                  <a:srgbClr val="FFFF00"/>
                </a:solidFill>
              </a:rPr>
              <a:t>packagename</a:t>
            </a:r>
            <a:r>
              <a:rPr lang="en-US" sz="2800" b="1" dirty="0" smtClean="0">
                <a:solidFill>
                  <a:srgbClr val="FFFF00"/>
                </a:solidFill>
              </a:rPr>
              <a:t>")</a:t>
            </a:r>
          </a:p>
          <a:p>
            <a:pPr marL="0" indent="0" fontAlgn="base"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sz="1800" dirty="0"/>
              <a:t>The other is to call the function including the package name, like this</a:t>
            </a:r>
            <a:r>
              <a:rPr lang="en-US" sz="1800" dirty="0" smtClean="0"/>
              <a:t>:</a:t>
            </a:r>
          </a:p>
          <a:p>
            <a:pPr marL="0" indent="0" fontAlgn="base"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800" b="1" dirty="0" err="1" smtClean="0">
                <a:solidFill>
                  <a:srgbClr val="FFFF00"/>
                </a:solidFill>
              </a:rPr>
              <a:t>packagename</a:t>
            </a:r>
            <a:r>
              <a:rPr lang="en-US" sz="2800" b="1" dirty="0">
                <a:solidFill>
                  <a:srgbClr val="FFFF00"/>
                </a:solidFill>
              </a:rPr>
              <a:t>::</a:t>
            </a:r>
            <a:r>
              <a:rPr lang="en-US" sz="2800" b="1" dirty="0" err="1">
                <a:solidFill>
                  <a:srgbClr val="FFFF00"/>
                </a:solidFill>
              </a:rPr>
              <a:t>functioname</a:t>
            </a:r>
            <a:r>
              <a:rPr lang="en-US" sz="2800" b="1" dirty="0" smtClean="0">
                <a:solidFill>
                  <a:srgbClr val="FFFF00"/>
                </a:solidFill>
              </a:rPr>
              <a:t>()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1803</TotalTime>
  <Words>235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            ANURAG UNIVERSITY DEPARTMENT OF COMPUTER SCIENCE AND  ENGINEERING </vt:lpstr>
      <vt:lpstr>CONTENTS</vt:lpstr>
      <vt:lpstr>R Packages</vt:lpstr>
      <vt:lpstr>What Are Repositories?</vt:lpstr>
      <vt:lpstr>Installing  an R Package</vt:lpstr>
      <vt:lpstr>PowerPoint Presentation</vt:lpstr>
      <vt:lpstr>                     Installing  package manually </vt:lpstr>
      <vt:lpstr>                      Installing Packages Using RStudio  </vt:lpstr>
      <vt:lpstr>Load Package to Library</vt:lpstr>
      <vt:lpstr>Unload a package</vt:lpstr>
      <vt:lpstr>Update and  Check Installed Packages</vt:lpstr>
      <vt:lpstr>Update and  Check Installed Packages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ANURAG UNIVERSITY DEPARTMENT OF COMPUTR SCIENCE AND ENGINEERING</dc:title>
  <dc:creator>ruthik reddy</dc:creator>
  <cp:lastModifiedBy>Windows User</cp:lastModifiedBy>
  <cp:revision>200</cp:revision>
  <dcterms:created xsi:type="dcterms:W3CDTF">2020-11-13T17:18:00Z</dcterms:created>
  <dcterms:modified xsi:type="dcterms:W3CDTF">2021-06-25T06:14:04Z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