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8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9" r:id="rId19"/>
    <p:sldId id="286" r:id="rId20"/>
    <p:sldId id="287" r:id="rId21"/>
    <p:sldId id="288" r:id="rId22"/>
    <p:sldId id="285" r:id="rId23"/>
    <p:sldId id="281" r:id="rId24"/>
    <p:sldId id="260" r:id="rId25"/>
    <p:sldId id="261" r:id="rId26"/>
    <p:sldId id="262" r:id="rId27"/>
    <p:sldId id="284" r:id="rId28"/>
    <p:sldId id="266" r:id="rId29"/>
    <p:sldId id="289" r:id="rId3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onqueenborough.info/R/basic/lessons/Subsetting_Vectors.html#:~:text=The%20way%20you%20tell%20R,first%20ten%20elements%20of%20x" TargetMode="External"/><Relationship Id="rId2" Type="http://schemas.openxmlformats.org/officeDocument/2006/relationships/hyperlink" Target="https://r4ds.had.co.nz/vect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article/operations-on-vector-in-r-with-example/" TargetMode="External"/><Relationship Id="rId5" Type="http://schemas.openxmlformats.org/officeDocument/2006/relationships/hyperlink" Target="https://www.educba.com/vectors-in-r/" TargetMode="External"/><Relationship Id="rId4" Type="http://schemas.openxmlformats.org/officeDocument/2006/relationships/hyperlink" Target="https://datascienceplus.com/vectors-and-functions-in-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362200"/>
            <a:ext cx="8915399" cy="106680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</a:t>
            </a:r>
            <a:r>
              <a:rPr lang="en-US" b="1" dirty="0">
                <a:solidFill>
                  <a:srgbClr val="FF0000"/>
                </a:solidFill>
              </a:rPr>
              <a:t>by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                                 B </a:t>
            </a:r>
            <a:r>
              <a:rPr lang="en-US" b="1" dirty="0" err="1">
                <a:solidFill>
                  <a:srgbClr val="FF0000"/>
                </a:solidFill>
              </a:rPr>
              <a:t>Jyothi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905001"/>
            <a:ext cx="47244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1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/>
              <a:t>There are two ways to create a character data type value in R:</a:t>
            </a:r>
          </a:p>
          <a:p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 err="1"/>
              <a:t>as.character</a:t>
            </a:r>
            <a:r>
              <a:rPr lang="en-US" b="1" dirty="0"/>
              <a:t>() function :</a:t>
            </a:r>
          </a:p>
          <a:p>
            <a:pPr marL="0" indent="0">
              <a:buNone/>
            </a:pPr>
            <a:r>
              <a:rPr lang="en-US" b="1" dirty="0"/>
              <a:t>       Ex:   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dirty="0"/>
              <a:t>f </a:t>
            </a:r>
            <a:r>
              <a:rPr lang="en-US" b="1" dirty="0"/>
              <a:t>&lt;-65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                f </a:t>
            </a:r>
            <a:r>
              <a:rPr lang="en-US" b="1" dirty="0"/>
              <a:t>&lt;-</a:t>
            </a:r>
            <a:r>
              <a:rPr lang="en-US" b="1" dirty="0" err="1"/>
              <a:t>as.character</a:t>
            </a:r>
            <a:r>
              <a:rPr lang="en-US" dirty="0"/>
              <a:t>(f) </a:t>
            </a:r>
          </a:p>
          <a:p>
            <a:pPr marL="0" indent="0">
              <a:buNone/>
            </a:pPr>
            <a:r>
              <a:rPr lang="en-US" b="1" dirty="0"/>
              <a:t>                </a:t>
            </a:r>
            <a:r>
              <a:rPr lang="en-US" dirty="0" err="1"/>
              <a:t>typeof</a:t>
            </a:r>
            <a:r>
              <a:rPr lang="en-US" dirty="0"/>
              <a:t>(f)</a:t>
            </a:r>
            <a:endParaRPr lang="en-US" b="1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double quotes "" or single quotes  ''.</a:t>
            </a:r>
          </a:p>
          <a:p>
            <a:pPr marL="0" indent="0">
              <a:buNone/>
            </a:pPr>
            <a:r>
              <a:rPr lang="en-US" dirty="0"/>
              <a:t>    Ex:   </a:t>
            </a:r>
          </a:p>
          <a:p>
            <a:pPr marL="0" indent="0">
              <a:buNone/>
            </a:pPr>
            <a:r>
              <a:rPr lang="en-US" dirty="0"/>
              <a:t>              d</a:t>
            </a:r>
            <a:r>
              <a:rPr lang="en-US" b="1" dirty="0"/>
              <a:t>&lt;-</a:t>
            </a:r>
            <a:r>
              <a:rPr lang="en-US" dirty="0"/>
              <a:t>‘</a:t>
            </a:r>
            <a:r>
              <a:rPr lang="en-US" dirty="0" err="1"/>
              <a:t>Anurag</a:t>
            </a:r>
            <a:r>
              <a:rPr lang="en-US" dirty="0"/>
              <a:t> '  </a:t>
            </a:r>
          </a:p>
          <a:p>
            <a:pPr marL="0" indent="0">
              <a:buNone/>
            </a:pPr>
            <a:r>
              <a:rPr lang="en-US" dirty="0"/>
              <a:t>              e</a:t>
            </a:r>
            <a:r>
              <a:rPr lang="en-US" b="1" dirty="0"/>
              <a:t>&lt;-</a:t>
            </a:r>
            <a:r>
              <a:rPr lang="en-US" dirty="0"/>
              <a:t>“University " 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logical data types have only two values i.e., True or False. 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marL="0" indent="0" fontAlgn="base">
              <a:buNone/>
            </a:pPr>
            <a:r>
              <a:rPr lang="en-US" dirty="0"/>
              <a:t>              &gt;  a =3; b =6           #sample values</a:t>
            </a:r>
          </a:p>
          <a:p>
            <a:pPr marL="0" indent="0" fontAlgn="base">
              <a:buNone/>
            </a:pPr>
            <a:r>
              <a:rPr lang="en-US" dirty="0"/>
              <a:t>              &gt;   g = a&gt;b              # is a larger than b?</a:t>
            </a:r>
          </a:p>
          <a:p>
            <a:pPr marL="0" indent="0" fontAlgn="base">
              <a:buNone/>
            </a:pPr>
            <a:r>
              <a:rPr lang="en-US" dirty="0"/>
              <a:t>               &gt;   g                        #print the logical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 provides many functions to examine features of vectors and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</a:t>
            </a:r>
          </a:p>
          <a:p>
            <a:r>
              <a:rPr lang="en-US" dirty="0"/>
              <a:t>class() - what kind of object is it (high-level)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() - what is the object’s data type (LL)?</a:t>
            </a:r>
          </a:p>
          <a:p>
            <a:endParaRPr lang="en-US" dirty="0"/>
          </a:p>
          <a:p>
            <a:r>
              <a:rPr lang="en-US" dirty="0"/>
              <a:t>length() - how long is it? What about two dimensional objects?</a:t>
            </a:r>
          </a:p>
          <a:p>
            <a:endParaRPr lang="en-US" dirty="0"/>
          </a:p>
          <a:p>
            <a:r>
              <a:rPr lang="en-US" dirty="0"/>
              <a:t>attributes() - does it have any metadata?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911687" cy="990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Converting Data Types in 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10134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Conversion into Numeric : </a:t>
            </a:r>
            <a:r>
              <a:rPr lang="en-US" sz="2300" b="1" i="1" dirty="0" err="1"/>
              <a:t>as.numerical</a:t>
            </a:r>
            <a:r>
              <a:rPr lang="en-US" sz="2300" b="1" dirty="0"/>
              <a:t> ()</a:t>
            </a:r>
          </a:p>
          <a:p>
            <a:pPr marL="0" indent="0">
              <a:buNone/>
            </a:pPr>
            <a:endParaRPr lang="en-US" sz="2300" b="1" dirty="0"/>
          </a:p>
          <a:p>
            <a:r>
              <a:rPr lang="en-US" sz="2300" dirty="0"/>
              <a:t>Conversion into Integer  : </a:t>
            </a:r>
            <a:r>
              <a:rPr lang="en-US" sz="2300" b="1" i="1" dirty="0" err="1"/>
              <a:t>as.integer</a:t>
            </a:r>
            <a:r>
              <a:rPr lang="en-US" sz="2300" b="1" i="1" dirty="0"/>
              <a:t>()</a:t>
            </a:r>
          </a:p>
          <a:p>
            <a:endParaRPr lang="en-US" sz="2300" b="1" i="1" dirty="0"/>
          </a:p>
          <a:p>
            <a:pPr fontAlgn="base"/>
            <a:r>
              <a:rPr lang="en-US" sz="2300" dirty="0"/>
              <a:t>Conversion into Complex: </a:t>
            </a:r>
            <a:r>
              <a:rPr lang="en-US" sz="2300" b="1" i="1" dirty="0" err="1"/>
              <a:t>as.complex</a:t>
            </a:r>
            <a:r>
              <a:rPr lang="en-US" sz="2300" b="1" i="1" dirty="0"/>
              <a:t>() </a:t>
            </a:r>
          </a:p>
          <a:p>
            <a:pPr fontAlgn="base"/>
            <a:endParaRPr lang="en-US" sz="2300" b="1" i="1" dirty="0"/>
          </a:p>
          <a:p>
            <a:pPr fontAlgn="base"/>
            <a:r>
              <a:rPr lang="en-US" sz="2300" dirty="0"/>
              <a:t>Conversion into Logical: </a:t>
            </a:r>
            <a:r>
              <a:rPr lang="en-US" sz="2300" b="1" i="1" dirty="0" err="1"/>
              <a:t>as.logical</a:t>
            </a:r>
            <a:r>
              <a:rPr lang="en-US" sz="2300" b="1" dirty="0"/>
              <a:t> ()</a:t>
            </a:r>
          </a:p>
          <a:p>
            <a:endParaRPr lang="en-US" sz="2300" b="1" i="1" dirty="0"/>
          </a:p>
          <a:p>
            <a:pPr fontAlgn="base"/>
            <a:r>
              <a:rPr lang="en-US" sz="2300" dirty="0"/>
              <a:t>Conversion into character: </a:t>
            </a:r>
            <a:r>
              <a:rPr lang="en-US" sz="2300" b="1" i="1" dirty="0" err="1"/>
              <a:t>as.character</a:t>
            </a:r>
            <a:r>
              <a:rPr lang="en-US" sz="2300" b="1" dirty="0"/>
              <a:t> ()</a:t>
            </a:r>
          </a:p>
          <a:p>
            <a:pPr marL="0" indent="0" fontAlgn="base">
              <a:buNone/>
            </a:pPr>
            <a:endParaRPr lang="en-US" sz="2300" b="1" dirty="0"/>
          </a:p>
          <a:p>
            <a:pPr marL="0" indent="0" algn="just" fontAlgn="base">
              <a:buNone/>
            </a:pPr>
            <a:r>
              <a:rPr lang="en-US" dirty="0"/>
              <a:t>        We can convert a value of any data type into character data type using the </a:t>
            </a:r>
            <a:r>
              <a:rPr lang="en-US" i="1" dirty="0" err="1"/>
              <a:t>as.character</a:t>
            </a:r>
            <a:r>
              <a:rPr lang="en-US" dirty="0"/>
              <a:t> function. </a:t>
            </a:r>
          </a:p>
          <a:p>
            <a:pPr marL="0" indent="0" algn="just" fontAlgn="base">
              <a:buNone/>
            </a:pPr>
            <a:r>
              <a:rPr lang="en-US" dirty="0"/>
              <a:t>        The function converts the original value into a character string.</a:t>
            </a:r>
          </a:p>
          <a:p>
            <a:pPr algn="just"/>
            <a:endParaRPr lang="en-US" b="1" i="1" dirty="0"/>
          </a:p>
          <a:p>
            <a:pPr algn="just"/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927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81940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How to create a vector in 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2290"/>
          </a:xfrm>
        </p:spPr>
        <p:txBody>
          <a:bodyPr/>
          <a:lstStyle/>
          <a:p>
            <a:r>
              <a:rPr lang="en-US" dirty="0"/>
              <a:t>Vector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Element Vector:</a:t>
            </a:r>
          </a:p>
          <a:p>
            <a:pPr marL="0" indent="0">
              <a:buNone/>
            </a:pPr>
            <a:r>
              <a:rPr lang="en-US" dirty="0"/>
              <a:t>    Ex: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num_x</a:t>
            </a:r>
            <a:r>
              <a:rPr lang="en-US" dirty="0"/>
              <a:t>=55.4                     = ,&lt;-  , -&gt;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int_y</a:t>
            </a:r>
            <a:r>
              <a:rPr lang="en-US" dirty="0"/>
              <a:t>=9L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ch</a:t>
            </a:r>
            <a:r>
              <a:rPr lang="en-US" dirty="0"/>
              <a:t>=“Hello”                          </a:t>
            </a:r>
            <a:r>
              <a:rPr lang="en-US" dirty="0" err="1"/>
              <a:t>ch</a:t>
            </a:r>
            <a:r>
              <a:rPr lang="en-US" dirty="0"/>
              <a:t> &lt;- “hi”     “hi”-&gt; </a:t>
            </a:r>
            <a:r>
              <a:rPr lang="en-US" dirty="0" err="1"/>
              <a:t>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com=6+5i</a:t>
            </a:r>
          </a:p>
          <a:p>
            <a:pPr marL="0" indent="0">
              <a:buNone/>
            </a:pPr>
            <a:r>
              <a:rPr lang="en-US" dirty="0"/>
              <a:t>           r=</a:t>
            </a:r>
            <a:r>
              <a:rPr lang="en-US" dirty="0" err="1"/>
              <a:t>charToRaw</a:t>
            </a:r>
            <a:r>
              <a:rPr lang="en-US" dirty="0"/>
              <a:t>(“hello”)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6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Creation: 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2600"/>
            <a:ext cx="8915400" cy="4158622"/>
          </a:xfrm>
        </p:spPr>
        <p:txBody>
          <a:bodyPr/>
          <a:lstStyle/>
          <a:p>
            <a:r>
              <a:rPr lang="en-US" dirty="0"/>
              <a:t>Multiple Elements Vector</a:t>
            </a:r>
          </a:p>
          <a:p>
            <a:pPr marL="0" indent="0">
              <a:buNone/>
            </a:pPr>
            <a:r>
              <a:rPr lang="en-US" dirty="0"/>
              <a:t>      There are several  ways to creating a vector: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Vectors are generally created using the </a:t>
            </a:r>
            <a:r>
              <a:rPr lang="en-US" b="1" dirty="0"/>
              <a:t>c()</a:t>
            </a:r>
            <a:r>
              <a:rPr lang="en-US" dirty="0"/>
              <a:t> 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0"/>
            <a:ext cx="5943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6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8911687" cy="1066800"/>
          </a:xfrm>
        </p:spPr>
        <p:txBody>
          <a:bodyPr/>
          <a:lstStyle/>
          <a:p>
            <a:r>
              <a:rPr lang="en-US" dirty="0"/>
              <a:t>Vector Creation- colon :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Using the colon</a:t>
            </a:r>
            <a:r>
              <a:rPr lang="en-US" b="1" dirty="0"/>
              <a:t>(:)</a:t>
            </a:r>
            <a:r>
              <a:rPr lang="en-US" dirty="0"/>
              <a:t> operator</a:t>
            </a:r>
          </a:p>
          <a:p>
            <a:pPr marL="0" indent="0">
              <a:buNone/>
            </a:pPr>
            <a:r>
              <a:rPr lang="en-US" dirty="0"/>
              <a:t>      If we want to create a vector of consecutive numbers, the : operator is very helpful.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z </a:t>
            </a:r>
            <a:r>
              <a:rPr lang="en-US" b="1" dirty="0"/>
              <a:t>&lt;-</a:t>
            </a:r>
            <a:r>
              <a:rPr lang="en-US" b="1" dirty="0" err="1"/>
              <a:t>x:y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     This operator creates a vector with elements from x to y and assigns it to z.</a:t>
            </a:r>
          </a:p>
          <a:p>
            <a:pPr marL="0" indent="0">
              <a:buNone/>
            </a:pPr>
            <a:r>
              <a:rPr lang="en-US" dirty="0"/>
              <a:t>  Ex:  </a:t>
            </a:r>
          </a:p>
          <a:p>
            <a:pPr marL="0" indent="0">
              <a:buNone/>
            </a:pPr>
            <a:r>
              <a:rPr lang="en-US" dirty="0"/>
              <a:t>       &gt; x &lt;- 1:5 </a:t>
            </a:r>
          </a:p>
          <a:p>
            <a:pPr marL="0" indent="0">
              <a:buNone/>
            </a:pPr>
            <a:r>
              <a:rPr lang="en-US" dirty="0"/>
              <a:t>       &gt; print(x)                  </a:t>
            </a:r>
            <a:r>
              <a:rPr lang="en-US" b="1" dirty="0"/>
              <a:t>Output: </a:t>
            </a:r>
            <a:r>
              <a:rPr lang="en-US" dirty="0"/>
              <a:t>1 2 3 4 5 </a:t>
            </a:r>
          </a:p>
          <a:p>
            <a:pPr marL="0" indent="0">
              <a:buNone/>
            </a:pPr>
            <a:r>
              <a:rPr lang="en-US" dirty="0"/>
              <a:t>       &gt; y=4: -10</a:t>
            </a:r>
          </a:p>
          <a:p>
            <a:pPr marL="0" indent="0">
              <a:buNone/>
            </a:pPr>
            <a:r>
              <a:rPr lang="en-US" dirty="0"/>
              <a:t>       &gt;y</a:t>
            </a:r>
          </a:p>
          <a:p>
            <a:r>
              <a:rPr lang="en-US" b="1" dirty="0"/>
              <a:t>Output: </a:t>
            </a:r>
            <a:r>
              <a:rPr lang="en-US" dirty="0"/>
              <a:t>[1] 4 3 2 1 0 -1 -2 -3 -4 -5 -6 -7 -8 -9 -10</a:t>
            </a:r>
          </a:p>
          <a:p>
            <a:r>
              <a:rPr lang="en-US" dirty="0"/>
              <a:t>v &lt;- 3.8:11.4         o/p: 3.8 4.8 5.8 6.8 7.8 9.8 10.8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creation : </a:t>
            </a:r>
            <a:r>
              <a:rPr lang="en-US" b="1" dirty="0" err="1"/>
              <a:t>seq</a:t>
            </a:r>
            <a:r>
              <a:rPr lang="en-US" b="1" dirty="0"/>
              <a:t>()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step size with </a:t>
            </a:r>
            <a:r>
              <a:rPr lang="en-US" b="1" dirty="0"/>
              <a:t>‘by’ </a:t>
            </a:r>
            <a:r>
              <a:rPr lang="en-US" dirty="0"/>
              <a:t>parameter:</a:t>
            </a:r>
          </a:p>
          <a:p>
            <a:pPr marL="0" indent="0">
              <a:buNone/>
            </a:pPr>
            <a:r>
              <a:rPr lang="en-US" dirty="0"/>
              <a:t>     Ex:</a:t>
            </a:r>
          </a:p>
          <a:p>
            <a:pPr marL="0" indent="0">
              <a:buNone/>
            </a:pPr>
            <a:r>
              <a:rPr lang="en-US" dirty="0"/>
              <a:t>           &gt; </a:t>
            </a:r>
            <a:r>
              <a:rPr lang="en-US" dirty="0" err="1"/>
              <a:t>seq</a:t>
            </a:r>
            <a:r>
              <a:rPr lang="en-US" dirty="0"/>
              <a:t>(1, 3, by=1)          # specify step size </a:t>
            </a:r>
          </a:p>
          <a:p>
            <a:pPr marL="0" indent="0">
              <a:buNone/>
            </a:pPr>
            <a:r>
              <a:rPr lang="en-US" dirty="0"/>
              <a:t>               output:   [1] 1.0 1.2 1.4 1.6 1.8 2.0 2.2 2.4 2.6 2.8 3.0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‘</a:t>
            </a:r>
            <a:r>
              <a:rPr lang="en-US" b="1" dirty="0" err="1"/>
              <a:t>length.out</a:t>
            </a:r>
            <a:r>
              <a:rPr lang="en-US" b="1" dirty="0"/>
              <a:t>’ feature: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        &gt;  </a:t>
            </a:r>
            <a:r>
              <a:rPr lang="en-US" b="1" dirty="0" err="1"/>
              <a:t>seq</a:t>
            </a:r>
            <a:r>
              <a:rPr lang="en-US" dirty="0"/>
              <a:t>(1,4,length.out=0.6)  </a:t>
            </a:r>
          </a:p>
          <a:p>
            <a:pPr marL="0" indent="0">
              <a:buNone/>
            </a:pPr>
            <a:r>
              <a:rPr lang="en-US" dirty="0"/>
              <a:t>              output: 1.0  1.6  2.2  2.8  3.4   4.0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3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1.Seq()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 err="1"/>
              <a:t>seq</a:t>
            </a:r>
            <a:r>
              <a:rPr lang="en-US" b="1" dirty="0"/>
              <a:t>()–</a:t>
            </a:r>
            <a:r>
              <a:rPr lang="en-US" dirty="0"/>
              <a:t> </a:t>
            </a:r>
            <a:r>
              <a:rPr lang="en-US" dirty="0" err="1"/>
              <a:t>seq</a:t>
            </a:r>
            <a:r>
              <a:rPr lang="en-US" dirty="0"/>
              <a:t>() function generates regular numeric sequences. The function has the following arguments:</a:t>
            </a:r>
          </a:p>
          <a:p>
            <a:pPr fontAlgn="base"/>
            <a:r>
              <a:rPr lang="en-US" dirty="0"/>
              <a:t>from: starting value</a:t>
            </a:r>
          </a:p>
          <a:p>
            <a:pPr fontAlgn="base"/>
            <a:r>
              <a:rPr lang="en-US" dirty="0"/>
              <a:t>to: ending value</a:t>
            </a:r>
          </a:p>
          <a:p>
            <a:pPr fontAlgn="base"/>
            <a:r>
              <a:rPr lang="en-US" dirty="0"/>
              <a:t>by: increment (default is 1)</a:t>
            </a:r>
          </a:p>
          <a:p>
            <a:pPr fontAlgn="base"/>
            <a:r>
              <a:rPr lang="en-US" dirty="0" err="1"/>
              <a:t>length.out</a:t>
            </a:r>
            <a:r>
              <a:rPr lang="en-US" dirty="0"/>
              <a:t>: length of the sequence</a:t>
            </a:r>
          </a:p>
          <a:p>
            <a:pPr fontAlgn="base"/>
            <a:r>
              <a:rPr lang="en-US" dirty="0" err="1"/>
              <a:t>along.with</a:t>
            </a:r>
            <a:r>
              <a:rPr lang="en-US" dirty="0"/>
              <a:t>: the length of this argument can define the length of the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6859588" cy="43110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364349"/>
            <a:ext cx="1066798" cy="88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12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2.rep()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b="1" dirty="0"/>
              <a:t>rep()</a:t>
            </a:r>
            <a:r>
              <a:rPr lang="en-US" dirty="0"/>
              <a:t> – The rep() function repeats a given numeric vector. The function has the following arguments:</a:t>
            </a:r>
          </a:p>
          <a:p>
            <a:pPr fontAlgn="base"/>
            <a:r>
              <a:rPr lang="en-US" dirty="0"/>
              <a:t>X: x is the numeric vector that is repeated.</a:t>
            </a:r>
          </a:p>
          <a:p>
            <a:pPr fontAlgn="base"/>
            <a:r>
              <a:rPr lang="en-US" dirty="0"/>
              <a:t>times: number of repetitions.</a:t>
            </a:r>
          </a:p>
          <a:p>
            <a:pPr fontAlgn="base"/>
            <a:r>
              <a:rPr lang="en-US" dirty="0"/>
              <a:t>each: number of repetitions for each element of the vector.</a:t>
            </a:r>
          </a:p>
          <a:p>
            <a:pPr fontAlgn="base"/>
            <a:r>
              <a:rPr lang="en-US" dirty="0" err="1"/>
              <a:t>length.out</a:t>
            </a:r>
            <a:r>
              <a:rPr lang="en-US" dirty="0"/>
              <a:t>: the length of the resultant vector. The function repeats until it reaches the length.</a:t>
            </a:r>
          </a:p>
          <a:p>
            <a:pPr marL="0" indent="0" fontAlgn="base">
              <a:buNone/>
            </a:pPr>
            <a:r>
              <a:rPr lang="en-US" b="1" dirty="0"/>
              <a:t>Code</a:t>
            </a:r>
            <a:r>
              <a:rPr lang="en-US" dirty="0"/>
              <a:t>:</a:t>
            </a:r>
          </a:p>
          <a:p>
            <a:pPr marL="0" indent="0" fontAlgn="base">
              <a:buNone/>
            </a:pPr>
            <a:r>
              <a:rPr lang="en-US" dirty="0"/>
              <a:t>     &gt; </a:t>
            </a:r>
            <a:r>
              <a:rPr lang="en-US" dirty="0" err="1"/>
              <a:t>vec_rep</a:t>
            </a:r>
            <a:r>
              <a:rPr lang="en-US" dirty="0"/>
              <a:t> &lt;- rep(c(2,3,4), times=3)</a:t>
            </a:r>
          </a:p>
          <a:p>
            <a:pPr marL="0" indent="0" fontAlgn="base">
              <a:buNone/>
            </a:pPr>
            <a:r>
              <a:rPr lang="en-US" dirty="0"/>
              <a:t>     &gt; </a:t>
            </a:r>
            <a:r>
              <a:rPr lang="en-US" dirty="0" err="1"/>
              <a:t>vec_rep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3. </a:t>
            </a:r>
            <a:r>
              <a:rPr lang="en-US" b="1" dirty="0"/>
              <a:t>sum()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sum()</a:t>
            </a:r>
            <a:r>
              <a:rPr lang="en-US" dirty="0"/>
              <a:t> – The sum() function returns an integer value which is the sum of all the elements in a vector.</a:t>
            </a:r>
          </a:p>
          <a:p>
            <a:pPr marL="0" indent="0" fontAlgn="base">
              <a:buNone/>
            </a:pPr>
            <a:r>
              <a:rPr lang="en-US" b="1" dirty="0"/>
              <a:t>Code: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 &gt; sum(</a:t>
            </a:r>
            <a:r>
              <a:rPr lang="en-US" dirty="0" err="1"/>
              <a:t>vec_rep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3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coercion in R vector?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Vectors only hold elements of the same data type. If there is more than one </a:t>
            </a:r>
            <a:r>
              <a:rPr lang="en-US" b="1" dirty="0"/>
              <a:t>data type</a:t>
            </a:r>
            <a:r>
              <a:rPr lang="en-US" dirty="0"/>
              <a:t>, the </a:t>
            </a:r>
            <a:r>
              <a:rPr lang="en-US" b="1" dirty="0"/>
              <a:t>c()</a:t>
            </a:r>
            <a:r>
              <a:rPr lang="en-US" dirty="0"/>
              <a:t> function converts the elements. This is known as coercion.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conversion takes place from lower to higher types.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logical &lt; integer &lt; double &lt; complex &lt; character.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vectors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5943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08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with Integer Vector: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958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Indexing with Integer Vector</a:t>
            </a:r>
          </a:p>
          <a:p>
            <a:pPr marL="0" indent="0" fontAlgn="base">
              <a:buNone/>
            </a:pPr>
            <a:r>
              <a:rPr lang="en-US" dirty="0"/>
              <a:t>    Ex:</a:t>
            </a:r>
          </a:p>
          <a:p>
            <a:pPr marL="0" indent="0" fontAlgn="base">
              <a:buNone/>
            </a:pPr>
            <a:r>
              <a:rPr lang="en-US" dirty="0"/>
              <a:t>          &gt; x=1:10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      We can perform indexing by specifying integer value in square braces [ ]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         &gt; x[2]                 # access 2</a:t>
            </a:r>
            <a:r>
              <a:rPr lang="en-US" baseline="30000" dirty="0"/>
              <a:t>nd </a:t>
            </a:r>
            <a:r>
              <a:rPr lang="en-US" dirty="0"/>
              <a:t>  element                      </a:t>
            </a:r>
            <a:r>
              <a:rPr lang="en-US" b="1" dirty="0"/>
              <a:t>O/P: </a:t>
            </a:r>
            <a:r>
              <a:rPr lang="en-US" dirty="0"/>
              <a:t>[1] 2</a:t>
            </a:r>
          </a:p>
          <a:p>
            <a:pPr marL="0" indent="0" fontAlgn="base">
              <a:buNone/>
            </a:pPr>
            <a:r>
              <a:rPr lang="en-US" dirty="0"/>
              <a:t>          &gt;x[c(2,5)]          #  access 2nd and 5th element       </a:t>
            </a:r>
            <a:r>
              <a:rPr lang="en-US" b="1" dirty="0"/>
              <a:t>O/P: </a:t>
            </a:r>
            <a:r>
              <a:rPr lang="en-US" dirty="0"/>
              <a:t>[1] 2 5 </a:t>
            </a:r>
          </a:p>
          <a:p>
            <a:pPr marL="0" indent="0" fontAlgn="base">
              <a:buNone/>
            </a:pPr>
            <a:r>
              <a:rPr lang="en-US" dirty="0"/>
              <a:t>          &gt; x[-3]               # access all but 3st element              </a:t>
            </a:r>
            <a:r>
              <a:rPr lang="en-US" b="1" dirty="0"/>
              <a:t>O/P: </a:t>
            </a:r>
            <a:r>
              <a:rPr lang="en-US" dirty="0"/>
              <a:t>[1] 2 4 5 6 7 8 910</a:t>
            </a:r>
          </a:p>
          <a:p>
            <a:pPr marL="0" indent="0" fontAlgn="base">
              <a:buNone/>
            </a:pPr>
            <a:r>
              <a:rPr lang="en-US" dirty="0"/>
              <a:t>      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cannot mix positive and negative integers</a:t>
            </a:r>
          </a:p>
        </p:txBody>
      </p:sp>
    </p:spTree>
    <p:extLst>
      <p:ext uri="{BB962C8B-B14F-4D97-AF65-F5344CB8AC3E}">
        <p14:creationId xmlns:p14="http://schemas.microsoft.com/office/powerpoint/2010/main" val="379992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624110"/>
            <a:ext cx="9218612" cy="11284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Indexing with Character Vector: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Ex:</a:t>
            </a:r>
          </a:p>
          <a:p>
            <a:pPr marL="0" indent="0" fontAlgn="base">
              <a:buNone/>
            </a:pPr>
            <a:r>
              <a:rPr lang="en-US" dirty="0"/>
              <a:t>           &gt; x &lt;- c("One" = 1, "Two" = 2, "Three" = 3)</a:t>
            </a:r>
          </a:p>
          <a:p>
            <a:pPr marL="0" indent="0" fontAlgn="base">
              <a:buNone/>
            </a:pPr>
            <a:r>
              <a:rPr lang="en-US" dirty="0"/>
              <a:t>           &gt; x["Two"]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717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Indexing with Logic Vector: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Ex:</a:t>
            </a:r>
          </a:p>
          <a:p>
            <a:pPr marL="0" indent="0" fontAlgn="base">
              <a:buNone/>
            </a:pPr>
            <a:r>
              <a:rPr lang="en-US" dirty="0"/>
              <a:t>          &gt; a &lt;- c(1,2,3,4)</a:t>
            </a:r>
          </a:p>
          <a:p>
            <a:pPr marL="0" indent="0" fontAlgn="base">
              <a:buNone/>
            </a:pPr>
            <a:r>
              <a:rPr lang="en-US" dirty="0"/>
              <a:t>           &gt; a[c(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)]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7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 Operation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5638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24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4147008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https://r4ds.had.co.nz/vectors.html</a:t>
            </a:r>
            <a:endParaRPr lang="en-US" dirty="0"/>
          </a:p>
          <a:p>
            <a:r>
              <a:rPr lang="en-US" dirty="0">
                <a:hlinkClick r:id="rId3"/>
              </a:rPr>
              <a:t>http://www.simonqueenborough.info/R/basic/lessons/Subsetting_Vectors.html#:~:text=The%20way%20you%20tell%20R,first%20ten%20elements%20of%20x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https://datascienceplus.com/vectors-and-functions-in-r/</a:t>
            </a:r>
            <a:endParaRPr lang="en-US" dirty="0"/>
          </a:p>
          <a:p>
            <a:r>
              <a:rPr lang="en-US" dirty="0">
                <a:hlinkClick r:id="rId5"/>
              </a:rPr>
              <a:t>https://www.educba.com/vectors-in-r/</a:t>
            </a:r>
            <a:endParaRPr lang="en-US" dirty="0"/>
          </a:p>
          <a:p>
            <a:r>
              <a:rPr lang="en-US" dirty="0">
                <a:hlinkClick r:id="rId6"/>
              </a:rPr>
              <a:t>https://www.c-sharpcorner.com/article/operations-on-vector-in-r-with-example/</a:t>
            </a:r>
            <a:endParaRPr lang="en-US" dirty="0"/>
          </a:p>
          <a:p>
            <a:r>
              <a:rPr lang="en-US" dirty="0"/>
              <a:t>http://www.philender.com/courses/multivariate/notes/vecr.html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vector</a:t>
            </a:r>
            <a:r>
              <a:rPr lang="en-US" dirty="0"/>
              <a:t> is a basic data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sequence of elements which share the same data type is known as vector</a:t>
            </a:r>
          </a:p>
          <a:p>
            <a:endParaRPr lang="en-US" dirty="0"/>
          </a:p>
          <a:p>
            <a:r>
              <a:rPr lang="en-US" dirty="0"/>
              <a:t>The elements which are contained  in vector known as </a:t>
            </a:r>
            <a:r>
              <a:rPr lang="en-US" b="1" dirty="0"/>
              <a:t>components</a:t>
            </a:r>
            <a:r>
              <a:rPr lang="en-US" dirty="0"/>
              <a:t> of the vector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A vector supports :</a:t>
            </a:r>
          </a:p>
          <a:p>
            <a:pPr marL="0" indent="0">
              <a:buNone/>
            </a:pPr>
            <a:r>
              <a:rPr lang="en-US" dirty="0"/>
              <a:t>      logical,</a:t>
            </a:r>
          </a:p>
          <a:p>
            <a:pPr marL="0" indent="0">
              <a:buNone/>
            </a:pPr>
            <a:r>
              <a:rPr lang="en-US" dirty="0"/>
              <a:t>      integer, </a:t>
            </a:r>
          </a:p>
          <a:p>
            <a:pPr marL="0" indent="0">
              <a:buNone/>
            </a:pPr>
            <a:r>
              <a:rPr lang="en-US" dirty="0"/>
              <a:t>     double, </a:t>
            </a:r>
          </a:p>
          <a:p>
            <a:pPr marL="0" indent="0">
              <a:buNone/>
            </a:pPr>
            <a:r>
              <a:rPr lang="en-US" dirty="0"/>
              <a:t>     character, </a:t>
            </a:r>
          </a:p>
          <a:p>
            <a:pPr marL="0" indent="0">
              <a:buNone/>
            </a:pPr>
            <a:r>
              <a:rPr lang="en-US" dirty="0"/>
              <a:t>     complex, </a:t>
            </a:r>
          </a:p>
          <a:p>
            <a:pPr marL="0" indent="0">
              <a:buNone/>
            </a:pPr>
            <a:r>
              <a:rPr lang="en-US" dirty="0"/>
              <a:t>     raw data type.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2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is classified into two parts: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133600"/>
            <a:ext cx="5638801" cy="4191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057400"/>
            <a:ext cx="5638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49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8490"/>
          </a:xfrm>
        </p:spPr>
        <p:txBody>
          <a:bodyPr/>
          <a:lstStyle/>
          <a:p>
            <a:r>
              <a:rPr lang="en-US" dirty="0"/>
              <a:t>They have three common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 function – What it is?</a:t>
            </a:r>
          </a:p>
          <a:p>
            <a:pPr marL="0" indent="0" fontAlgn="base">
              <a:buNone/>
            </a:pPr>
            <a:r>
              <a:rPr lang="en-US" dirty="0"/>
              <a:t>                 </a:t>
            </a:r>
            <a:r>
              <a:rPr lang="en-US" b="1" dirty="0" err="1"/>
              <a:t>typeof</a:t>
            </a:r>
            <a:r>
              <a:rPr lang="en-US" b="1" dirty="0"/>
              <a:t>()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Length function – How many elements it contains.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                   length()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Attribute function – Extra arbitrary metadata.</a:t>
            </a:r>
          </a:p>
          <a:p>
            <a:pPr marL="0" indent="0" fontAlgn="base">
              <a:buNone/>
            </a:pPr>
            <a:r>
              <a:rPr lang="en-US" dirty="0"/>
              <a:t>         </a:t>
            </a:r>
            <a:r>
              <a:rPr lang="en-US" b="1" dirty="0"/>
              <a:t>attributes(), </a:t>
            </a:r>
            <a:r>
              <a:rPr lang="en-US" b="1" dirty="0" err="1"/>
              <a:t>attr</a:t>
            </a:r>
            <a:r>
              <a:rPr lang="en-US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 fontScale="90000"/>
          </a:bodyPr>
          <a:lstStyle/>
          <a:p>
            <a:r>
              <a:rPr lang="en-US" dirty="0"/>
              <a:t>Atomic Vectors in R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381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1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"/>
            <a:ext cx="8911687" cy="914400"/>
          </a:xfrm>
        </p:spPr>
        <p:txBody>
          <a:bodyPr/>
          <a:lstStyle/>
          <a:p>
            <a:r>
              <a:rPr lang="en-US" dirty="0"/>
              <a:t>The hierarchy of R’s vector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6324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3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values are referred to as numeric data types in R</a:t>
            </a:r>
          </a:p>
          <a:p>
            <a:endParaRPr lang="en-US" dirty="0"/>
          </a:p>
          <a:p>
            <a:pPr fontAlgn="base"/>
            <a:r>
              <a:rPr lang="en-US" b="1" dirty="0"/>
              <a:t>For example: =,&lt;-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        &gt; x &lt;- 53.5        #Assigning a decimal value to x</a:t>
            </a:r>
          </a:p>
          <a:p>
            <a:pPr marL="0" indent="0" fontAlgn="base">
              <a:buNone/>
            </a:pPr>
            <a:r>
              <a:rPr lang="en-US" dirty="0"/>
              <a:t>        &gt; x  =53                  #Printing the value of x</a:t>
            </a:r>
          </a:p>
          <a:p>
            <a:pPr marL="0" indent="0" fontAlgn="base">
              <a:buNone/>
            </a:pPr>
            <a:r>
              <a:rPr lang="en-US" dirty="0"/>
              <a:t>        &gt; print(x)</a:t>
            </a:r>
          </a:p>
          <a:p>
            <a:pPr marL="0" indent="0" fontAlgn="base">
              <a:buNone/>
            </a:pPr>
            <a:r>
              <a:rPr lang="en-US" dirty="0"/>
              <a:t>        &gt; Class(x)        #Printing the class name of x  </a:t>
            </a:r>
          </a:p>
          <a:p>
            <a:pPr marL="0" indent="0" fontAlgn="base">
              <a:buNone/>
            </a:pPr>
            <a:r>
              <a:rPr lang="en-US" dirty="0"/>
              <a:t>        &gt; </a:t>
            </a:r>
            <a:r>
              <a:rPr lang="en-US" dirty="0" err="1"/>
              <a:t>typeof</a:t>
            </a:r>
            <a:r>
              <a:rPr lang="en-US" dirty="0"/>
              <a:t>(x)      # data type of x</a:t>
            </a:r>
          </a:p>
        </p:txBody>
      </p:sp>
    </p:spTree>
    <p:extLst>
      <p:ext uri="{BB962C8B-B14F-4D97-AF65-F5344CB8AC3E}">
        <p14:creationId xmlns:p14="http://schemas.microsoft.com/office/powerpoint/2010/main" val="275006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/>
              <a:t>A non-fraction numeric value is known as integer data.</a:t>
            </a:r>
          </a:p>
          <a:p>
            <a:r>
              <a:rPr lang="en-US" dirty="0"/>
              <a:t>A vector which contains integer elements is known as an integer vector.</a:t>
            </a:r>
          </a:p>
          <a:p>
            <a:r>
              <a:rPr lang="en-US" b="1" dirty="0"/>
              <a:t>use the </a:t>
            </a:r>
            <a:r>
              <a:rPr lang="en-US" b="1" dirty="0" err="1"/>
              <a:t>as.integer</a:t>
            </a:r>
            <a:r>
              <a:rPr lang="en-US" b="1" dirty="0"/>
              <a:t>() function:</a:t>
            </a:r>
          </a:p>
          <a:p>
            <a:pPr marL="0" indent="0">
              <a:buNone/>
            </a:pPr>
            <a:r>
              <a:rPr lang="en-US" b="1" dirty="0"/>
              <a:t>      d=5</a:t>
            </a:r>
          </a:p>
          <a:p>
            <a:pPr marL="0" indent="0">
              <a:buNone/>
            </a:pPr>
            <a:r>
              <a:rPr lang="en-US" b="1" dirty="0"/>
              <a:t>      Ex:  &gt; </a:t>
            </a:r>
            <a:r>
              <a:rPr lang="en-US" dirty="0"/>
              <a:t>d </a:t>
            </a:r>
            <a:r>
              <a:rPr lang="en-US" b="1" dirty="0"/>
              <a:t>&lt;-</a:t>
            </a:r>
            <a:r>
              <a:rPr lang="en-US" b="1" dirty="0" err="1"/>
              <a:t>as.integer</a:t>
            </a:r>
            <a:r>
              <a:rPr lang="en-US" b="1" dirty="0"/>
              <a:t> </a:t>
            </a:r>
            <a:r>
              <a:rPr lang="en-US" dirty="0"/>
              <a:t>(5)   #Using </a:t>
            </a:r>
            <a:r>
              <a:rPr lang="en-US" dirty="0" err="1"/>
              <a:t>as.integer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 notation: appending of L to the value: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 Ex: &gt; e=5L </a:t>
            </a:r>
          </a:p>
          <a:p>
            <a:pPr marL="0" indent="0">
              <a:buNone/>
            </a:pPr>
            <a:r>
              <a:rPr lang="en-US" b="1" dirty="0"/>
              <a:t>                 </a:t>
            </a:r>
            <a:r>
              <a:rPr lang="en-US" dirty="0"/>
              <a:t>e </a:t>
            </a:r>
            <a:r>
              <a:rPr lang="en-US" b="1" dirty="0"/>
              <a:t>&lt;- 5L</a:t>
            </a:r>
            <a:r>
              <a:rPr lang="en-US" dirty="0"/>
              <a:t>                     #Appending L to 5 </a:t>
            </a:r>
          </a:p>
          <a:p>
            <a:pPr marL="0" indent="0">
              <a:buNone/>
            </a:pPr>
            <a:r>
              <a:rPr lang="en-US" dirty="0"/>
              <a:t>            &gt; </a:t>
            </a:r>
            <a:r>
              <a:rPr lang="en-US" dirty="0" err="1"/>
              <a:t>typeof</a:t>
            </a:r>
            <a:r>
              <a:rPr lang="en-US" dirty="0"/>
              <a:t> (e)                #Checking data-type of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29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1401</Words>
  <Application>Microsoft Office PowerPoint</Application>
  <PresentationFormat>Widescreen</PresentationFormat>
  <Paragraphs>192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Wingdings</vt:lpstr>
      <vt:lpstr>Wingdings 3</vt:lpstr>
      <vt:lpstr>Wisp</vt:lpstr>
      <vt:lpstr> </vt:lpstr>
      <vt:lpstr>PowerPoint Presentation</vt:lpstr>
      <vt:lpstr>Vector:</vt:lpstr>
      <vt:lpstr>Vector is classified into two parts:</vt:lpstr>
      <vt:lpstr>They have three common properties:</vt:lpstr>
      <vt:lpstr>Atomic Vectors in R </vt:lpstr>
      <vt:lpstr>The hierarchy of R’s vector types</vt:lpstr>
      <vt:lpstr>Numeric Vector</vt:lpstr>
      <vt:lpstr>Integer vector </vt:lpstr>
      <vt:lpstr>Character vector </vt:lpstr>
      <vt:lpstr>Logical vector </vt:lpstr>
      <vt:lpstr>R provides many functions to examine features of vectors and other objects</vt:lpstr>
      <vt:lpstr>Converting Data Types in R </vt:lpstr>
      <vt:lpstr>How to create a vector in R </vt:lpstr>
      <vt:lpstr>Vector Creation</vt:lpstr>
      <vt:lpstr>Vector Creation: c()</vt:lpstr>
      <vt:lpstr>Vector Creation- colon : operator</vt:lpstr>
      <vt:lpstr>Vector creation : seq() </vt:lpstr>
      <vt:lpstr>1.Seq()</vt:lpstr>
      <vt:lpstr>2.rep()</vt:lpstr>
      <vt:lpstr>3. sum()</vt:lpstr>
      <vt:lpstr>What is coercion in R vector? </vt:lpstr>
      <vt:lpstr>Accessing elements of vectors </vt:lpstr>
      <vt:lpstr>Indexing with Integer Vector:</vt:lpstr>
      <vt:lpstr>Indexing with Character Vector:  </vt:lpstr>
      <vt:lpstr> Indexing with Logic Vector:</vt:lpstr>
      <vt:lpstr>Vector Operation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Vectors</dc:title>
  <dc:creator>VIKRAM</dc:creator>
  <cp:lastModifiedBy>harshitha boredha</cp:lastModifiedBy>
  <cp:revision>53</cp:revision>
  <dcterms:modified xsi:type="dcterms:W3CDTF">2023-05-13T05:34:29Z</dcterms:modified>
</cp:coreProperties>
</file>