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30"/>
  </p:notesMasterIdLst>
  <p:sldIdLst>
    <p:sldId id="275" r:id="rId3"/>
    <p:sldId id="429" r:id="rId4"/>
    <p:sldId id="430" r:id="rId5"/>
    <p:sldId id="431" r:id="rId6"/>
    <p:sldId id="432" r:id="rId7"/>
    <p:sldId id="439" r:id="rId8"/>
    <p:sldId id="433" r:id="rId9"/>
    <p:sldId id="434" r:id="rId10"/>
    <p:sldId id="435" r:id="rId11"/>
    <p:sldId id="406" r:id="rId12"/>
    <p:sldId id="440" r:id="rId13"/>
    <p:sldId id="436" r:id="rId14"/>
    <p:sldId id="437" r:id="rId15"/>
    <p:sldId id="438" r:id="rId16"/>
    <p:sldId id="442" r:id="rId17"/>
    <p:sldId id="441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294" r:id="rId27"/>
    <p:sldId id="376" r:id="rId28"/>
    <p:sldId id="421" r:id="rId29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8B"/>
    <a:srgbClr val="A50021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2" autoAdjust="0"/>
    <p:restoredTop sz="94660"/>
  </p:normalViewPr>
  <p:slideViewPr>
    <p:cSldViewPr snapToGrid="0">
      <p:cViewPr>
        <p:scale>
          <a:sx n="75" d="100"/>
          <a:sy n="75" d="100"/>
        </p:scale>
        <p:origin x="-1464" y="-96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C46E-64F0-43F6-BE9E-34902C7136E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D183-B827-4306-BDB1-894B95ECB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4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4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9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0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56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61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5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23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2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3" y="1859769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3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0" y="6356362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7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0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0" y="6356362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62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2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-data-frame" TargetMode="External"/><Relationship Id="rId2" Type="http://schemas.openxmlformats.org/officeDocument/2006/relationships/hyperlink" Target="http://uc-r.github.io/datafram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eeksforgeeks.org/dataframe-operations-in-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R Operators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385" y="4797152"/>
            <a:ext cx="8041518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B . </a:t>
            </a:r>
            <a:r>
              <a:rPr lang="en-US" sz="2400" b="1" dirty="0" err="1" smtClean="0">
                <a:solidFill>
                  <a:srgbClr val="FFFFFF"/>
                </a:solidFill>
              </a:rPr>
              <a:t>Jyothi</a:t>
            </a:r>
            <a:endParaRPr lang="en-US" sz="2400" b="1" dirty="0" smtClean="0">
              <a:solidFill>
                <a:srgbClr val="FFFFFF"/>
              </a:solidFill>
            </a:endParaRPr>
          </a:p>
          <a:p>
            <a:r>
              <a:rPr lang="en-US" sz="2000" i="1" dirty="0" smtClean="0">
                <a:solidFill>
                  <a:srgbClr val="FFFFFF"/>
                </a:solidFill>
              </a:rPr>
              <a:t>Associate Professor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Department of Computer Science &amp; Engineering,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Anurag</a:t>
            </a:r>
            <a:r>
              <a:rPr lang="en-US" sz="2400" dirty="0" smtClean="0">
                <a:solidFill>
                  <a:srgbClr val="FFFFFF"/>
                </a:solidFill>
              </a:rPr>
              <a:t> University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3" y="193450"/>
            <a:ext cx="8425339" cy="114300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615044"/>
            <a:ext cx="8425339" cy="47095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logical operators allow a program to make a decision on the basis of multiple conditions.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Logical </a:t>
            </a:r>
            <a:r>
              <a:rPr lang="en-US" dirty="0"/>
              <a:t>operators are applicable to those vectors whose type is logical, numeric, or complex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All numbers greater than 1 are considered as logical value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logical operator compares each element of the first vector with the corresponding element of the second vector.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659391"/>
              </p:ext>
            </p:extLst>
          </p:nvPr>
        </p:nvGraphicFramePr>
        <p:xfrm>
          <a:off x="468313" y="2417760"/>
          <a:ext cx="8424862" cy="3538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0187"/>
                <a:gridCol w="5654675"/>
              </a:tblGrid>
              <a:tr h="689109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56988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!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Logical NOT</a:t>
                      </a:r>
                    </a:p>
                  </a:txBody>
                  <a:tcPr marL="95250" marR="76200" marT="95250" marB="85725" anchor="ctr"/>
                </a:tc>
              </a:tr>
              <a:tr h="56988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&amp;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Element-wise logical AND</a:t>
                      </a:r>
                    </a:p>
                  </a:txBody>
                  <a:tcPr marL="95250" marR="76200" marT="95250" marB="85725" anchor="ctr"/>
                </a:tc>
              </a:tr>
              <a:tr h="56988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&amp;&amp;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Logical AND</a:t>
                      </a:r>
                    </a:p>
                  </a:txBody>
                  <a:tcPr marL="95250" marR="76200" marT="95250" marB="85725" anchor="ctr"/>
                </a:tc>
              </a:tr>
              <a:tr h="56988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|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Element-wise logical OR</a:t>
                      </a:r>
                    </a:p>
                  </a:txBody>
                  <a:tcPr marL="95250" marR="76200" marT="95250" marB="85725" anchor="ctr"/>
                </a:tc>
              </a:tr>
              <a:tr h="56988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||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Logical OR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30" y="86571"/>
            <a:ext cx="8425339" cy="1143000"/>
          </a:xfrm>
        </p:spPr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240714"/>
              </p:ext>
            </p:extLst>
          </p:nvPr>
        </p:nvGraphicFramePr>
        <p:xfrm>
          <a:off x="380009" y="1388899"/>
          <a:ext cx="8037383" cy="512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446"/>
                <a:gridCol w="2907072"/>
                <a:gridCol w="3956865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dirty="0">
                          <a:effectLst/>
                        </a:rPr>
                        <a:t>It is called Element-wise Logical AND operator. It combines each element of the first vector with the corresponding element of the second vector and gives a output TRUE if both the elements are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 err="1" smtClean="0">
                          <a:solidFill>
                            <a:srgbClr val="666600"/>
                          </a:solidFill>
                          <a:effectLst/>
                        </a:rPr>
                        <a:t>&amp;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result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TRUE </a:t>
                      </a:r>
                      <a:r>
                        <a:rPr lang="en-US" dirty="0" err="1"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FALSE TRUE 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dirty="0">
                          <a:effectLst/>
                        </a:rPr>
                        <a:t>It is called Element-wise Logical OR operator. It combines each element of the first vector with the corresponding element of the second vector and gives a output TRUE if one the elements is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 err="1" smtClean="0">
                          <a:solidFill>
                            <a:srgbClr val="666600"/>
                          </a:solidFill>
                          <a:effectLst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TRUE FALSE TRUE </a:t>
                      </a:r>
                      <a:r>
                        <a:rPr lang="en-US" dirty="0" err="1"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30" y="86571"/>
            <a:ext cx="8425339" cy="1143000"/>
          </a:xfrm>
        </p:spPr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65781"/>
              </p:ext>
            </p:extLst>
          </p:nvPr>
        </p:nvGraphicFramePr>
        <p:xfrm>
          <a:off x="380009" y="1388899"/>
          <a:ext cx="803738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446"/>
                <a:gridCol w="2907072"/>
                <a:gridCol w="3956865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It is called Logical NOT operator. </a:t>
                      </a:r>
                      <a:endParaRPr lang="en-US" dirty="0" smtClean="0">
                        <a:effectLst/>
                      </a:endParaRPr>
                    </a:p>
                    <a:p>
                      <a:pPr fontAlgn="ctr"/>
                      <a:r>
                        <a:rPr lang="en-US" dirty="0" smtClean="0">
                          <a:effectLst/>
                        </a:rPr>
                        <a:t>Takes </a:t>
                      </a:r>
                      <a:r>
                        <a:rPr lang="en-US" dirty="0">
                          <a:effectLst/>
                        </a:rPr>
                        <a:t>each element of the vector and gives the opposite logical value.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2i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6666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(!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6666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FALSE TRUE FALSE </a:t>
                      </a:r>
                      <a:r>
                        <a:rPr lang="en-US" dirty="0" err="1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97" y="902497"/>
            <a:ext cx="8425339" cy="1143000"/>
          </a:xfrm>
        </p:spPr>
        <p:txBody>
          <a:bodyPr>
            <a:noAutofit/>
          </a:bodyPr>
          <a:lstStyle/>
          <a:p>
            <a:r>
              <a:rPr lang="en-US" sz="2800" dirty="0"/>
              <a:t>The logical operator &amp;&amp; and || considers only the first element of the vectors and give a vector of single element as output.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712686"/>
              </p:ext>
            </p:extLst>
          </p:nvPr>
        </p:nvGraphicFramePr>
        <p:xfrm>
          <a:off x="617882" y="2152358"/>
          <a:ext cx="8037383" cy="43398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446"/>
                <a:gridCol w="2907072"/>
                <a:gridCol w="3956865"/>
              </a:tblGrid>
              <a:tr h="532968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190345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Called Logical AND operator. Takes first element of both the vectors and gives the TRUE only if both are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&amp;&amp;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TRUE </a:t>
                      </a:r>
                    </a:p>
                  </a:txBody>
                  <a:tcPr marL="76200" marR="76200" marT="76200" marB="76200"/>
                </a:tc>
              </a:tr>
              <a:tr h="190345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Called Logical OR operator. Takes first element of both the vectors and gives the TRUE if one of them is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||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6666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FALSE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80" y="551688"/>
            <a:ext cx="8425339" cy="1143000"/>
          </a:xfrm>
        </p:spPr>
        <p:txBody>
          <a:bodyPr/>
          <a:lstStyle/>
          <a:p>
            <a:r>
              <a:rPr lang="en-US" dirty="0"/>
              <a:t>Relational Operators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operators carry out comparison operations between the corresponding elements of the </a:t>
            </a:r>
            <a:r>
              <a:rPr lang="en-US" dirty="0" smtClean="0"/>
              <a:t>operands. </a:t>
            </a:r>
            <a:r>
              <a:rPr lang="en-US" dirty="0"/>
              <a:t>These include numerical equalities and inequalities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relational operator compares each element of the first vector with the corresponding element of the second vector.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the comparison will be a Boolean value.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in 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379465"/>
              </p:ext>
            </p:extLst>
          </p:nvPr>
        </p:nvGraphicFramePr>
        <p:xfrm>
          <a:off x="785813" y="2252663"/>
          <a:ext cx="7494587" cy="38179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1634"/>
                <a:gridCol w="5662953"/>
              </a:tblGrid>
              <a:tr h="634589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53055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&lt;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95250" marR="76200" marT="95250" marB="85725" anchor="ctr"/>
                </a:tc>
              </a:tr>
              <a:tr h="53055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&gt;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Greater than</a:t>
                      </a:r>
                    </a:p>
                  </a:txBody>
                  <a:tcPr marL="95250" marR="76200" marT="95250" marB="85725" anchor="ctr"/>
                </a:tc>
              </a:tr>
              <a:tr h="53055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&lt;=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Less than or equal to</a:t>
                      </a:r>
                    </a:p>
                  </a:txBody>
                  <a:tcPr marL="95250" marR="76200" marT="95250" marB="85725" anchor="ctr"/>
                </a:tc>
              </a:tr>
              <a:tr h="53055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&gt;=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Greater than or equal to</a:t>
                      </a:r>
                    </a:p>
                  </a:txBody>
                  <a:tcPr marL="95250" marR="76200" marT="95250" marB="85725" anchor="ctr"/>
                </a:tc>
              </a:tr>
              <a:tr h="53055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==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Equal to</a:t>
                      </a:r>
                    </a:p>
                  </a:txBody>
                  <a:tcPr marL="95250" marR="76200" marT="95250" marB="85725" anchor="ctr"/>
                </a:tc>
              </a:tr>
              <a:tr h="53055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!=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Not equal to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80" y="196088"/>
            <a:ext cx="8425339" cy="1143000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00040"/>
              </p:ext>
            </p:extLst>
          </p:nvPr>
        </p:nvGraphicFramePr>
        <p:xfrm>
          <a:off x="468313" y="1549401"/>
          <a:ext cx="8424861" cy="48767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887"/>
                <a:gridCol w="3886200"/>
                <a:gridCol w="3152774"/>
              </a:tblGrid>
              <a:tr h="51723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217978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Checks if each element of the first vector is greater than the corresponding element of the second vector.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5.5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6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9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6666"/>
                          </a:solidFill>
                          <a:effectLst/>
                        </a:rPr>
                        <a:t>8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006666"/>
                          </a:solidFill>
                          <a:effectLst/>
                        </a:rPr>
                        <a:t>2.5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006666"/>
                          </a:solidFill>
                          <a:effectLst/>
                        </a:rPr>
                        <a:t>14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006666"/>
                          </a:solidFill>
                          <a:effectLst/>
                        </a:rPr>
                        <a:t>9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result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FALSE TRUE FALSE </a:t>
                      </a:r>
                      <a:r>
                        <a:rPr lang="en-US" dirty="0" err="1">
                          <a:effectLst/>
                        </a:rPr>
                        <a:t>FALSE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76200" marR="76200" marT="76200" marB="76200"/>
                </a:tc>
              </a:tr>
              <a:tr h="217978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Checks if each element of the first vector is less than the corresponding element of the second vector.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5.5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6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9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2.5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14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9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6666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o/p: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TRUE FALSE TRUE FALSE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80" y="196088"/>
            <a:ext cx="8425339" cy="1143000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558618"/>
              </p:ext>
            </p:extLst>
          </p:nvPr>
        </p:nvGraphicFramePr>
        <p:xfrm>
          <a:off x="468313" y="1524001"/>
          <a:ext cx="8424861" cy="4851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887"/>
                <a:gridCol w="3886200"/>
                <a:gridCol w="3152774"/>
              </a:tblGrid>
              <a:tr h="51454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21684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operator will return TRUE when every element in the first vector is less than or equal to the corresponding element of another vector.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&lt;- c(1, 3, 5)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&lt;- c(2, 3, 6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print(a&lt;=b)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1] TRUE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0" marR="76200" marT="76200" marB="76200"/>
                </a:tc>
              </a:tr>
              <a:tr h="21684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operator will return TRUE when every element in the first vector is greater than or equal to the corresponding element of another vector.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&lt;- c(1, 3, 5)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&lt;- c(2, 3, 6)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print(a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&gt;=b)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1] FALSE TRUE FALSE 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80" y="196088"/>
            <a:ext cx="8425339" cy="1143000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16517"/>
              </p:ext>
            </p:extLst>
          </p:nvPr>
        </p:nvGraphicFramePr>
        <p:xfrm>
          <a:off x="468313" y="1935163"/>
          <a:ext cx="8424861" cy="429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887"/>
                <a:gridCol w="3886200"/>
                <a:gridCol w="3152774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operator will return TRUE when every element in the first vector is equal to the corresponding element of the second vector.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&lt;- c(1, 3, 5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b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 &lt;- c(2, 3, 6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print(a==b)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output: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1] FALSE TRUE FALSE 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operator will return TRUE when every element in the first vector is not equal to the corresponding element of the second vector.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&lt;- c(1, 3, 5)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&lt;- c(2, 3, 6)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print(a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&gt;=b)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1] TRUE FALSE TRUE 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83" y="593766"/>
            <a:ext cx="6163294" cy="559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2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183388"/>
            <a:ext cx="8425339" cy="1143000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574800"/>
            <a:ext cx="8425339" cy="4749800"/>
          </a:xfrm>
        </p:spPr>
        <p:txBody>
          <a:bodyPr/>
          <a:lstStyle/>
          <a:p>
            <a:r>
              <a:rPr lang="en-US" dirty="0"/>
              <a:t>Assignment operators are used to assign values to various data objects in 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objects may be integers, vectors or functions.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These values are then stores by the assigned variable names.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Assignment </a:t>
            </a:r>
            <a:r>
              <a:rPr lang="en-US" sz="5400" dirty="0"/>
              <a:t>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836796"/>
              </p:ext>
            </p:extLst>
          </p:nvPr>
        </p:nvGraphicFramePr>
        <p:xfrm>
          <a:off x="513555" y="3001962"/>
          <a:ext cx="8424862" cy="2319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2431"/>
                <a:gridCol w="4212431"/>
              </a:tblGrid>
              <a:tr h="873909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72271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&lt;-, &lt;&lt;-, =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Leftwards assignment</a:t>
                      </a:r>
                    </a:p>
                  </a:txBody>
                  <a:tcPr marL="95250" marR="76200" marT="95250" marB="85725" anchor="ctr"/>
                </a:tc>
              </a:tr>
              <a:tr h="72271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-&gt;, -&gt;&gt;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Rightwards assignment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674" y="2307967"/>
            <a:ext cx="8302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two kinds of assignment operators: Left and Right</a:t>
            </a:r>
          </a:p>
        </p:txBody>
      </p:sp>
    </p:spTree>
    <p:extLst>
      <p:ext uri="{BB962C8B-B14F-4D97-AF65-F5344CB8AC3E}">
        <p14:creationId xmlns:p14="http://schemas.microsoft.com/office/powerpoint/2010/main" val="35505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60" y="0"/>
            <a:ext cx="8425339" cy="1143000"/>
          </a:xfrm>
        </p:spPr>
        <p:txBody>
          <a:bodyPr/>
          <a:lstStyle/>
          <a:p>
            <a:r>
              <a:rPr lang="en-US" sz="5400" dirty="0" smtClean="0"/>
              <a:t>Assignment </a:t>
            </a:r>
            <a:r>
              <a:rPr lang="en-US" sz="5400" dirty="0"/>
              <a:t>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366016"/>
              </p:ext>
            </p:extLst>
          </p:nvPr>
        </p:nvGraphicFramePr>
        <p:xfrm>
          <a:off x="488155" y="1121453"/>
          <a:ext cx="8643144" cy="5610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5961"/>
                <a:gridCol w="2931536"/>
                <a:gridCol w="4075647"/>
              </a:tblGrid>
              <a:tr h="91610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2587971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&lt;−</a:t>
                      </a:r>
                    </a:p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&lt;&lt;−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Left Assignment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v1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v2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v3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3i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v1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v3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Output−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3+0i 1+0i </a:t>
                      </a:r>
                      <a:r>
                        <a:rPr lang="en-US" dirty="0" err="1">
                          <a:effectLst/>
                        </a:rPr>
                        <a:t>1+0i</a:t>
                      </a:r>
                      <a:r>
                        <a:rPr lang="en-US" dirty="0">
                          <a:effectLst/>
                        </a:rPr>
                        <a:t> 2+3i </a:t>
                      </a:r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[</a:t>
                      </a:r>
                      <a:r>
                        <a:rPr lang="en-US" dirty="0">
                          <a:effectLst/>
                        </a:rPr>
                        <a:t>1] 3+0i 1+0i </a:t>
                      </a:r>
                      <a:r>
                        <a:rPr lang="en-US" dirty="0" err="1">
                          <a:effectLst/>
                        </a:rPr>
                        <a:t>1+0i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2+3i</a:t>
                      </a: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[1] 3+0i 1+0i </a:t>
                      </a:r>
                      <a:r>
                        <a:rPr lang="en-US" dirty="0" err="1">
                          <a:effectLst/>
                        </a:rPr>
                        <a:t>1+0i</a:t>
                      </a:r>
                      <a:r>
                        <a:rPr lang="en-US" dirty="0">
                          <a:effectLst/>
                        </a:rPr>
                        <a:t> 2+3i </a:t>
                      </a:r>
                    </a:p>
                  </a:txBody>
                  <a:tcPr marL="76200" marR="76200" marT="76200" marB="76200"/>
                </a:tc>
              </a:tr>
              <a:tr h="2046302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-&gt;</a:t>
                      </a:r>
                    </a:p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-&gt;&gt;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Called Right Assignment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kumimoji="0" lang="en-US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c(3,1,TRUE,2+3i) -&gt; v1 </a:t>
                      </a:r>
                    </a:p>
                    <a:p>
                      <a:r>
                        <a:rPr kumimoji="0" lang="en-US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c(3,1,TRUE,2+3i) -&gt;&gt; v2</a:t>
                      </a:r>
                    </a:p>
                    <a:p>
                      <a:r>
                        <a:rPr kumimoji="0" lang="en-US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print(v1) </a:t>
                      </a:r>
                    </a:p>
                    <a:p>
                      <a:r>
                        <a:rPr kumimoji="0" lang="en-US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print(v2)</a:t>
                      </a:r>
                    </a:p>
                    <a:p>
                      <a:r>
                        <a:rPr kumimoji="0" lang="en-US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Output-</a:t>
                      </a:r>
                    </a:p>
                    <a:p>
                      <a:r>
                        <a:rPr lang="en-US" smtClean="0"/>
                        <a:t>[1] 3+0i 1+0i 1+0i 2+3i </a:t>
                      </a:r>
                    </a:p>
                    <a:p>
                      <a:r>
                        <a:rPr lang="en-US" smtClean="0"/>
                        <a:t>[1] 3+0i 1+0i 1+0i 2+3i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580" y="698500"/>
            <a:ext cx="8425339" cy="1358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Miscellaneous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80" y="2062480"/>
            <a:ext cx="8425339" cy="4389120"/>
          </a:xfrm>
        </p:spPr>
        <p:txBody>
          <a:bodyPr/>
          <a:lstStyle/>
          <a:p>
            <a:r>
              <a:rPr lang="en-US" dirty="0"/>
              <a:t>Miscellaneous operators are used for a special and specific purpose.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operators are not used for general mathematical or logical computation.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259588"/>
            <a:ext cx="8425339" cy="10866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Miscellaneous Operators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589790"/>
              </p:ext>
            </p:extLst>
          </p:nvPr>
        </p:nvGraphicFramePr>
        <p:xfrm>
          <a:off x="215900" y="977899"/>
          <a:ext cx="8915400" cy="53918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9585"/>
                <a:gridCol w="4505342"/>
                <a:gridCol w="3150473"/>
              </a:tblGrid>
              <a:tr h="7507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1044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colon operator is used to create the series of numbers in sequence for a vector.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 &lt;- 1:8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print(v)</a:t>
                      </a:r>
                    </a:p>
                    <a:p>
                      <a:pPr algn="l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[1] 1 2 3 4 5 6 7 8 </a:t>
                      </a:r>
                    </a:p>
                  </a:txBody>
                  <a:tcPr marL="76200" marR="76200" marT="76200" marB="76200"/>
                </a:tc>
              </a:tr>
              <a:tr h="163205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%in%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is used when we want to identify if an element belongs to a vector.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 &lt;-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  <a:p>
                      <a:pPr algn="l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 &lt;- 12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&lt;- 1:10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print(a1%in%d) print(a2%in%d)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[1]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[1] FALSE </a:t>
                      </a:r>
                    </a:p>
                  </a:txBody>
                  <a:tcPr marL="76200" marR="76200" marT="76200" marB="76200"/>
                </a:tc>
              </a:tr>
              <a:tr h="163205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%*%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multiply a matrix with its transpose.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M=matrix(c(1,2,3,4,5,6),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nrow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ncol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byrow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=TRUE)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T=m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%*%T(m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print(T) 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14 32 32 77 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4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a minute to mark your attendance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uc-r.github.io/dataframes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https://www.javatpoint.com/r-data-frame</a:t>
            </a:r>
            <a:r>
              <a:rPr lang="en-US" dirty="0" smtClean="0">
                <a:hlinkClick r:id="rId3"/>
              </a:rPr>
              <a:t>#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https://www.geeksforgeeks.org/dataframe-operations-in-r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In</a:t>
            </a:r>
            <a:r>
              <a:rPr lang="en-US" sz="2800" dirty="0"/>
              <a:t> </a:t>
            </a:r>
            <a:r>
              <a:rPr lang="en-US" sz="2800" b="1" dirty="0"/>
              <a:t>computer programming</a:t>
            </a:r>
            <a:r>
              <a:rPr lang="en-US" sz="2800" dirty="0"/>
              <a:t>, an operator is a symbol which represents an action</a:t>
            </a:r>
            <a:r>
              <a:rPr lang="en-US" sz="28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An operator is a symbol which tells the compiler to </a:t>
            </a:r>
            <a:r>
              <a:rPr lang="en-US" sz="2800" dirty="0" smtClean="0"/>
              <a:t>perform specific</a:t>
            </a:r>
            <a:r>
              <a:rPr lang="en-US" sz="2800" dirty="0"/>
              <a:t> </a:t>
            </a:r>
            <a:r>
              <a:rPr lang="en-US" sz="2800" b="1" dirty="0"/>
              <a:t>logical</a:t>
            </a:r>
            <a:r>
              <a:rPr lang="en-US" sz="2800" dirty="0"/>
              <a:t> or </a:t>
            </a:r>
            <a:r>
              <a:rPr lang="en-US" sz="2800" b="1" dirty="0"/>
              <a:t>mathematical</a:t>
            </a:r>
            <a:r>
              <a:rPr lang="en-US" sz="2800" dirty="0"/>
              <a:t>  </a:t>
            </a:r>
            <a:r>
              <a:rPr lang="en-US" sz="2800" dirty="0" smtClean="0"/>
              <a:t>manipulations </a:t>
            </a:r>
            <a:r>
              <a:rPr lang="en-US" sz="2800" dirty="0"/>
              <a:t>between the operands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R programming is very rich in built-in operators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Operators can be categorized based upon their different functionality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Arithmetic </a:t>
            </a:r>
            <a:r>
              <a:rPr lang="en-US" dirty="0" smtClean="0"/>
              <a:t>Operators</a:t>
            </a:r>
          </a:p>
          <a:p>
            <a:pPr fontAlgn="base"/>
            <a:r>
              <a:rPr lang="en-US" dirty="0" smtClean="0"/>
              <a:t>Logical Operators</a:t>
            </a:r>
          </a:p>
          <a:p>
            <a:pPr fontAlgn="base"/>
            <a:r>
              <a:rPr lang="en-US" dirty="0" smtClean="0"/>
              <a:t>Relational Operators</a:t>
            </a:r>
          </a:p>
          <a:p>
            <a:pPr fontAlgn="base"/>
            <a:r>
              <a:rPr lang="en-US" dirty="0" smtClean="0"/>
              <a:t>Assignment Operators</a:t>
            </a:r>
          </a:p>
          <a:p>
            <a:pPr fontAlgn="base"/>
            <a:r>
              <a:rPr lang="en-US" dirty="0" smtClean="0"/>
              <a:t>Miscellaneous </a:t>
            </a:r>
            <a:r>
              <a:rPr lang="en-US" dirty="0"/>
              <a:t>Operator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Arithmetic operators are the symbols which are used to represent arithmetic math </a:t>
            </a:r>
            <a:r>
              <a:rPr lang="en-US" dirty="0" smtClean="0"/>
              <a:t>operations,</a:t>
            </a:r>
            <a:r>
              <a:rPr lang="en-US" dirty="0"/>
              <a:t> like addition, subtraction, multiplication, division and modulo using the specified operator between operands, which maybe either scalar values, complex numbers or vectors.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operations are performed element wise at the corresponding positions of the vectors.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055239"/>
              </p:ext>
            </p:extLst>
          </p:nvPr>
        </p:nvGraphicFramePr>
        <p:xfrm>
          <a:off x="927099" y="1917698"/>
          <a:ext cx="7213601" cy="41741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7718"/>
                <a:gridCol w="5515883"/>
              </a:tblGrid>
              <a:tr h="61485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50847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+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Addition</a:t>
                      </a:r>
                    </a:p>
                  </a:txBody>
                  <a:tcPr marL="95250" marR="76200" marT="95250" marB="85725" anchor="ctr"/>
                </a:tc>
              </a:tr>
              <a:tr h="50847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–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Subtraction</a:t>
                      </a:r>
                    </a:p>
                  </a:txBody>
                  <a:tcPr marL="95250" marR="76200" marT="95250" marB="85725" anchor="ctr"/>
                </a:tc>
              </a:tr>
              <a:tr h="50847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*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Multiplication</a:t>
                      </a:r>
                    </a:p>
                  </a:txBody>
                  <a:tcPr marL="95250" marR="76200" marT="95250" marB="85725" anchor="ctr"/>
                </a:tc>
              </a:tr>
              <a:tr h="50847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/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Division</a:t>
                      </a:r>
                    </a:p>
                  </a:txBody>
                  <a:tcPr marL="95250" marR="76200" marT="95250" marB="85725" anchor="ctr"/>
                </a:tc>
              </a:tr>
              <a:tr h="50847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^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Exponent</a:t>
                      </a:r>
                    </a:p>
                  </a:txBody>
                  <a:tcPr marL="95250" marR="76200" marT="95250" marB="85725" anchor="ctr"/>
                </a:tc>
              </a:tr>
              <a:tr h="50847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%%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Modulus (Remainder from division)</a:t>
                      </a:r>
                    </a:p>
                  </a:txBody>
                  <a:tcPr marL="95250" marR="76200" marT="95250" marB="85725" anchor="ctr"/>
                </a:tc>
              </a:tr>
              <a:tr h="50847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%/%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Integer Division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54" y="252825"/>
            <a:ext cx="8425339" cy="114300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534059"/>
              </p:ext>
            </p:extLst>
          </p:nvPr>
        </p:nvGraphicFramePr>
        <p:xfrm>
          <a:off x="420811" y="1578904"/>
          <a:ext cx="8473806" cy="4800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4845"/>
                <a:gridCol w="1199408"/>
                <a:gridCol w="2719450"/>
                <a:gridCol w="380010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Adds two vectors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&lt;- c( 2,5.5,6)</a:t>
                      </a: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 &lt;- c(8, 3, 4) print(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v+t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produces the following result −</a:t>
                      </a:r>
                    </a:p>
                    <a:p>
                      <a:r>
                        <a:rPr lang="en-US" dirty="0" smtClean="0"/>
                        <a:t>[1] 10.0 8.5 10.0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Subtracts second vector from the first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5.5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6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-6.0 2.5 2.0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Multiplies both vectors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5.5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6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*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16.0 16.5 24.0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30" y="86571"/>
            <a:ext cx="8425339" cy="114300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285049"/>
              </p:ext>
            </p:extLst>
          </p:nvPr>
        </p:nvGraphicFramePr>
        <p:xfrm>
          <a:off x="380009" y="1388899"/>
          <a:ext cx="8823367" cy="534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5984"/>
                <a:gridCol w="1173446"/>
                <a:gridCol w="2907072"/>
                <a:gridCol w="39568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Divide the first vector with the second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5.5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6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/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When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we execute the above code, it 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0.250000 1.833333 1.500000 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%%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Give the remainder of the first vector with the </a:t>
                      </a:r>
                      <a:r>
                        <a:rPr lang="en-US" dirty="0" smtClean="0">
                          <a:effectLst/>
                        </a:rPr>
                        <a:t>second</a:t>
                      </a: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5.5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6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%%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2.0 2.5 2.0 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%/%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result of division of first vector with second (quotient)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5.5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6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%/%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0 1 1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30" y="86571"/>
            <a:ext cx="8425339" cy="114300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47107"/>
              </p:ext>
            </p:extLst>
          </p:nvPr>
        </p:nvGraphicFramePr>
        <p:xfrm>
          <a:off x="380009" y="1388899"/>
          <a:ext cx="8823367" cy="2301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5984"/>
                <a:gridCol w="1173446"/>
                <a:gridCol w="2907072"/>
                <a:gridCol w="39568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 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^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first vector raised to the exponent of second vector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v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5.5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6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 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dirty="0" err="1">
                          <a:solidFill>
                            <a:srgbClr val="666600"/>
                          </a:solidFill>
                          <a:effectLst/>
                        </a:rPr>
                        <a:t>^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dirty="0" smtClean="0">
                        <a:solidFill>
                          <a:srgbClr val="6666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256.000 166.375 1296.000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1501</Words>
  <Application>Microsoft Office PowerPoint</Application>
  <PresentationFormat>Custom</PresentationFormat>
  <Paragraphs>365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Flow</vt:lpstr>
      <vt:lpstr>2_Flow</vt:lpstr>
      <vt:lpstr>R Operators</vt:lpstr>
      <vt:lpstr>PowerPoint Presentation</vt:lpstr>
      <vt:lpstr>PowerPoint Presentation</vt:lpstr>
      <vt:lpstr>PowerPoint Presentation</vt:lpstr>
      <vt:lpstr>Arithmetic operators</vt:lpstr>
      <vt:lpstr>Arithmetic operators</vt:lpstr>
      <vt:lpstr>Arithmetic operators</vt:lpstr>
      <vt:lpstr>Arithmetic operators</vt:lpstr>
      <vt:lpstr>Arithmetic operators</vt:lpstr>
      <vt:lpstr>Logical Operators</vt:lpstr>
      <vt:lpstr>Logical Operators</vt:lpstr>
      <vt:lpstr>Logical operators</vt:lpstr>
      <vt:lpstr>Logical operators</vt:lpstr>
      <vt:lpstr>The logical operator &amp;&amp; and || considers only the first element of the vectors and give a vector of single element as output.</vt:lpstr>
      <vt:lpstr>Relational Operators in R</vt:lpstr>
      <vt:lpstr>Relational Operators in R</vt:lpstr>
      <vt:lpstr>Relational Operators</vt:lpstr>
      <vt:lpstr>Relational Operators</vt:lpstr>
      <vt:lpstr>Relational Operators</vt:lpstr>
      <vt:lpstr>Assignment operators</vt:lpstr>
      <vt:lpstr>Assignment operators</vt:lpstr>
      <vt:lpstr>Assignment operators</vt:lpstr>
      <vt:lpstr> Miscellaneous Operators </vt:lpstr>
      <vt:lpstr>Miscellaneous Operators </vt:lpstr>
      <vt:lpstr>PowerPoint Presentation</vt:lpstr>
      <vt:lpstr>Just a minute to mark your attendance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VIKRAM</cp:lastModifiedBy>
  <cp:revision>667</cp:revision>
  <dcterms:created xsi:type="dcterms:W3CDTF">2016-07-28T11:27:44Z</dcterms:created>
  <dcterms:modified xsi:type="dcterms:W3CDTF">2021-05-24T10:58:47Z</dcterms:modified>
</cp:coreProperties>
</file>