
<file path=[Content_Types].xml><?xml version="1.0" encoding="utf-8"?>
<Types xmlns="http://schemas.openxmlformats.org/package/2006/content-types">
  <Default Extension="png" ContentType="image/png"/>
  <Default Extension="jfif" ContentType="image/jpe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66" r:id="rId5"/>
    <p:sldId id="256" r:id="rId6"/>
    <p:sldId id="257" r:id="rId7"/>
    <p:sldId id="258" r:id="rId8"/>
    <p:sldId id="259" r:id="rId9"/>
    <p:sldId id="260" r:id="rId10"/>
    <p:sldId id="269" r:id="rId11"/>
    <p:sldId id="272" r:id="rId12"/>
    <p:sldId id="271" r:id="rId13"/>
    <p:sldId id="273" r:id="rId14"/>
    <p:sldId id="275" r:id="rId15"/>
    <p:sldId id="274"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274" autoAdjust="0"/>
  </p:normalViewPr>
  <p:slideViewPr>
    <p:cSldViewPr snapToGrid="0" showGuides="1">
      <p:cViewPr>
        <p:scale>
          <a:sx n="44" d="100"/>
          <a:sy n="44" d="100"/>
        </p:scale>
        <p:origin x="744" y="726"/>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52"/>
      </c:doughnutChart>
      <c:spPr>
        <a:noFill/>
        <a:ln w="25400">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11.06.2023</a:t>
            </a:fld>
            <a:endParaRPr lang="ru-RU"/>
          </a:p>
        </p:txBody>
      </p:sp>
      <p:sp>
        <p:nvSpPr>
          <p:cNvPr id="4" name="Footer Placeholder 3">
            <a:extLst>
              <a:ext uri="{FF2B5EF4-FFF2-40B4-BE49-F238E27FC236}">
                <a16:creationId xmlns=""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11.06.2023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smtClean="0"/>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smtClean="0"/>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24" name="Graphic 22">
            <a:extLst>
              <a:ext uri="{FF2B5EF4-FFF2-40B4-BE49-F238E27FC236}">
                <a16:creationId xmlns=""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a:extLst>
              <a:ext uri="{FF2B5EF4-FFF2-40B4-BE49-F238E27FC236}">
                <a16:creationId xmlns=""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Content Placeholder 3">
            <a:extLst>
              <a:ext uri="{FF2B5EF4-FFF2-40B4-BE49-F238E27FC236}">
                <a16:creationId xmlns=""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4">
            <a:extLst>
              <a:ext uri="{FF2B5EF4-FFF2-40B4-BE49-F238E27FC236}">
                <a16:creationId xmlns=""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5">
            <a:extLst>
              <a:ext uri="{FF2B5EF4-FFF2-40B4-BE49-F238E27FC236}">
                <a16:creationId xmlns=""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Placeholder 3">
            <a:extLst>
              <a:ext uri="{FF2B5EF4-FFF2-40B4-BE49-F238E27FC236}">
                <a16:creationId xmlns=""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35" name="Oval 34">
            <a:extLst>
              <a:ext uri="{FF2B5EF4-FFF2-40B4-BE49-F238E27FC236}">
                <a16:creationId xmlns=""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4" name="Content Placeholder 2">
            <a:extLst>
              <a:ext uri="{FF2B5EF4-FFF2-40B4-BE49-F238E27FC236}">
                <a16:creationId xmlns=""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4" name="Oval 33">
            <a:extLst>
              <a:ext uri="{FF2B5EF4-FFF2-40B4-BE49-F238E27FC236}">
                <a16:creationId xmlns=""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4" name="Date Placeholder 3">
            <a:extLst>
              <a:ext uri="{FF2B5EF4-FFF2-40B4-BE49-F238E27FC236}">
                <a16:creationId xmlns=""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4" name="Oval 23">
            <a:extLst>
              <a:ext uri="{FF2B5EF4-FFF2-40B4-BE49-F238E27FC236}">
                <a16:creationId xmlns=""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smtClean="0"/>
              <a:t>Click to edit Master text styles</a:t>
            </a:r>
          </a:p>
        </p:txBody>
      </p:sp>
      <p:sp>
        <p:nvSpPr>
          <p:cNvPr id="17" name="Text Placeholder 14">
            <a:extLst>
              <a:ext uri="{FF2B5EF4-FFF2-40B4-BE49-F238E27FC236}">
                <a16:creationId xmlns=""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Click to edit Master text styles</a:t>
            </a:r>
          </a:p>
        </p:txBody>
      </p:sp>
      <p:sp>
        <p:nvSpPr>
          <p:cNvPr id="3" name="Graphic 22">
            <a:extLst>
              <a:ext uri="{FF2B5EF4-FFF2-40B4-BE49-F238E27FC236}">
                <a16:creationId xmlns=""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5" name="Oval 34">
            <a:extLst>
              <a:ext uri="{FF2B5EF4-FFF2-40B4-BE49-F238E27FC236}">
                <a16:creationId xmlns=""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Click to edit Master text styles</a:t>
            </a:r>
          </a:p>
        </p:txBody>
      </p:sp>
      <p:sp>
        <p:nvSpPr>
          <p:cNvPr id="38" name="Freeform: Shape 37">
            <a:extLst>
              <a:ext uri="{FF2B5EF4-FFF2-40B4-BE49-F238E27FC236}">
                <a16:creationId xmlns=""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31" name="Text Placeholder 29">
            <a:extLst>
              <a:ext uri="{FF2B5EF4-FFF2-40B4-BE49-F238E27FC236}">
                <a16:creationId xmlns=""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smtClean="0"/>
              <a:t>Click to edit Master text styles</a:t>
            </a:r>
          </a:p>
        </p:txBody>
      </p:sp>
      <p:sp>
        <p:nvSpPr>
          <p:cNvPr id="3" name="Graphic 33">
            <a:extLst>
              <a:ext uri="{FF2B5EF4-FFF2-40B4-BE49-F238E27FC236}">
                <a16:creationId xmlns=""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22" name="Graphic 19">
            <a:extLst>
              <a:ext uri="{FF2B5EF4-FFF2-40B4-BE49-F238E27FC236}">
                <a16:creationId xmlns=""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30" name="Text Placeholder 26">
            <a:extLst>
              <a:ext uri="{FF2B5EF4-FFF2-40B4-BE49-F238E27FC236}">
                <a16:creationId xmlns=""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grpSp>
        <p:nvGrpSpPr>
          <p:cNvPr id="41" name="Graphic 39">
            <a:extLst>
              <a:ext uri="{FF2B5EF4-FFF2-40B4-BE49-F238E27FC236}">
                <a16:creationId xmlns=""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24" name="Text Placeholder 2">
            <a:extLst>
              <a:ext uri="{FF2B5EF4-FFF2-40B4-BE49-F238E27FC236}">
                <a16:creationId xmlns=""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grpSp>
        <p:nvGrpSpPr>
          <p:cNvPr id="41" name="Graphic 39">
            <a:extLst>
              <a:ext uri="{FF2B5EF4-FFF2-40B4-BE49-F238E27FC236}">
                <a16:creationId xmlns=""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18" name="Table Placeholder 17">
            <a:extLst>
              <a:ext uri="{FF2B5EF4-FFF2-40B4-BE49-F238E27FC236}">
                <a16:creationId xmlns=""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grpSp>
        <p:nvGrpSpPr>
          <p:cNvPr id="45" name="Graphic 39">
            <a:extLst>
              <a:ext uri="{FF2B5EF4-FFF2-40B4-BE49-F238E27FC236}">
                <a16:creationId xmlns=""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46" name="Freeform: Shape 45">
            <a:extLst>
              <a:ext uri="{FF2B5EF4-FFF2-40B4-BE49-F238E27FC236}">
                <a16:creationId xmlns=""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pic>
        <p:nvPicPr>
          <p:cNvPr id="22" name="Graphic 21">
            <a:extLst>
              <a:ext uri="{FF2B5EF4-FFF2-40B4-BE49-F238E27FC236}">
                <a16:creationId xmlns="" xmlns:a16="http://schemas.microsoft.com/office/drawing/2014/main" id="{B091E01B-B80B-4194-AC2B-41043EC597D2}"/>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media</a:t>
            </a:r>
            <a:endParaRPr lang="ru-RU" dirty="0"/>
          </a:p>
        </p:txBody>
      </p:sp>
      <p:sp>
        <p:nvSpPr>
          <p:cNvPr id="6" name="Footer Placeholder 5">
            <a:extLst>
              <a:ext uri="{FF2B5EF4-FFF2-40B4-BE49-F238E27FC236}">
                <a16:creationId xmlns=""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smtClean="0"/>
              <a:t>Click to edit Master title style</a:t>
            </a:r>
            <a:endParaRPr lang="ru-RU"/>
          </a:p>
        </p:txBody>
      </p:sp>
      <p:grpSp>
        <p:nvGrpSpPr>
          <p:cNvPr id="10" name="Group 9">
            <a:extLst>
              <a:ext uri="{FF2B5EF4-FFF2-40B4-BE49-F238E27FC236}">
                <a16:creationId xmlns=""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1.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8.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64C9CC-E38A-467A-8F1C-459375F5EDFF}"/>
              </a:ext>
            </a:extLst>
          </p:cNvPr>
          <p:cNvSpPr>
            <a:spLocks noGrp="1"/>
          </p:cNvSpPr>
          <p:nvPr>
            <p:ph type="title"/>
          </p:nvPr>
        </p:nvSpPr>
        <p:spPr>
          <a:xfrm>
            <a:off x="460375" y="1034208"/>
            <a:ext cx="4933035" cy="1920069"/>
          </a:xfrm>
        </p:spPr>
        <p:txBody>
          <a:bodyPr/>
          <a:lstStyle/>
          <a:p>
            <a:r>
              <a:rPr lang="en-US" dirty="0" smtClean="0"/>
              <a:t>Python projects</a:t>
            </a:r>
            <a:endParaRPr lang="ru-RU" dirty="0"/>
          </a:p>
        </p:txBody>
      </p:sp>
      <p:sp>
        <p:nvSpPr>
          <p:cNvPr id="6" name="Text Placeholder 5">
            <a:extLst>
              <a:ext uri="{FF2B5EF4-FFF2-40B4-BE49-F238E27FC236}">
                <a16:creationId xmlns="" xmlns:a16="http://schemas.microsoft.com/office/drawing/2014/main" id="{CDD6760C-D868-43F4-99FB-1B78C91F8FE1}"/>
              </a:ext>
            </a:extLst>
          </p:cNvPr>
          <p:cNvSpPr>
            <a:spLocks noGrp="1"/>
          </p:cNvSpPr>
          <p:nvPr>
            <p:ph type="body" sz="quarter" idx="13"/>
          </p:nvPr>
        </p:nvSpPr>
        <p:spPr>
          <a:xfrm>
            <a:off x="885956" y="3513570"/>
            <a:ext cx="3629300" cy="949829"/>
          </a:xfrm>
        </p:spPr>
        <p:txBody>
          <a:bodyPr>
            <a:noAutofit/>
          </a:bodyPr>
          <a:lstStyle/>
          <a:p>
            <a:r>
              <a:rPr lang="en-US" sz="1600" dirty="0" smtClean="0"/>
              <a:t>Technical Training</a:t>
            </a:r>
            <a:endParaRPr lang="ru-RU" sz="1600" dirty="0"/>
          </a:p>
        </p:txBody>
      </p:sp>
      <p:sp>
        <p:nvSpPr>
          <p:cNvPr id="3" name="Text Placeholder 2">
            <a:extLst>
              <a:ext uri="{FF2B5EF4-FFF2-40B4-BE49-F238E27FC236}">
                <a16:creationId xmlns="" xmlns:a16="http://schemas.microsoft.com/office/drawing/2014/main" id="{5ECCBAE3-CEA3-4EE0-83F6-41CFC54D2B4A}"/>
              </a:ext>
            </a:extLst>
          </p:cNvPr>
          <p:cNvSpPr>
            <a:spLocks noGrp="1"/>
          </p:cNvSpPr>
          <p:nvPr>
            <p:ph type="body" sz="quarter" idx="20"/>
          </p:nvPr>
        </p:nvSpPr>
        <p:spPr/>
        <p:txBody>
          <a:bodyPr/>
          <a:lstStyle/>
          <a:p>
            <a:r>
              <a:rPr lang="en-US" dirty="0" smtClean="0"/>
              <a:t>21EG105D62- SMRUTI P</a:t>
            </a:r>
          </a:p>
          <a:p>
            <a:r>
              <a:rPr lang="en-US" dirty="0" smtClean="0"/>
              <a:t>21EG105D32- AVISHKA </a:t>
            </a:r>
            <a:r>
              <a:rPr lang="en-US" dirty="0"/>
              <a:t>L</a:t>
            </a:r>
            <a:endParaRPr lang="ru-RU" dirty="0"/>
          </a:p>
        </p:txBody>
      </p:sp>
      <p:sp>
        <p:nvSpPr>
          <p:cNvPr id="4" name="AutoShape 2" descr="Top 20+ Python Projects With Source Code (2023) - InterviewB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Coding Projects in Python : DK: Amazon.in: Book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1768" y="1194142"/>
            <a:ext cx="1646975" cy="1808594"/>
          </a:xfrm>
          <a:prstGeom prst="rect">
            <a:avLst/>
          </a:prstGeom>
        </p:spPr>
      </p:pic>
      <p:pic>
        <p:nvPicPr>
          <p:cNvPr id="15" name="Picture Placeholder 14"/>
          <p:cNvPicPr>
            <a:picLocks noGrp="1" noChangeAspect="1"/>
          </p:cNvPicPr>
          <p:nvPr>
            <p:ph type="pic" sz="quarter" idx="21"/>
          </p:nvPr>
        </p:nvPicPr>
        <p:blipFill>
          <a:blip r:embed="rId3">
            <a:extLst>
              <a:ext uri="{28A0092B-C50C-407E-A947-70E740481C1C}">
                <a14:useLocalDpi xmlns:a14="http://schemas.microsoft.com/office/drawing/2010/main" val="0"/>
              </a:ext>
            </a:extLst>
          </a:blip>
          <a:srcRect l="7476" r="7476"/>
          <a:stretch>
            <a:fillRect/>
          </a:stretch>
        </p:blipFill>
        <p:spPr/>
      </p:pic>
      <p:sp>
        <p:nvSpPr>
          <p:cNvPr id="17" name="Rounded Rectangle 16"/>
          <p:cNvSpPr/>
          <p:nvPr/>
        </p:nvSpPr>
        <p:spPr>
          <a:xfrm>
            <a:off x="0" y="4043973"/>
            <a:ext cx="3522270" cy="681925"/>
          </a:xfrm>
          <a:prstGeom prst="roundRect">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US" dirty="0"/>
          </a:p>
        </p:txBody>
      </p:sp>
      <p:sp>
        <p:nvSpPr>
          <p:cNvPr id="19" name="Flowchart: Terminator 18"/>
          <p:cNvSpPr/>
          <p:nvPr/>
        </p:nvSpPr>
        <p:spPr>
          <a:xfrm>
            <a:off x="-759691" y="4463399"/>
            <a:ext cx="3984159" cy="496668"/>
          </a:xfrm>
          <a:prstGeom prst="flowChartTerminator">
            <a:avLst/>
          </a:prstGeom>
          <a:ln/>
        </p:spPr>
        <p:style>
          <a:lnRef idx="2">
            <a:schemeClr val="accent5"/>
          </a:lnRef>
          <a:fillRef idx="1">
            <a:schemeClr val="lt1"/>
          </a:fillRef>
          <a:effectRef idx="0">
            <a:schemeClr val="accent5"/>
          </a:effectRef>
          <a:fontRef idx="minor">
            <a:schemeClr val="dk1"/>
          </a:fontRef>
        </p:style>
        <p:txBody>
          <a:bodyPr rtlCol="0" anchor="ctr"/>
          <a:lstStyle/>
          <a:p>
            <a:pPr algn="l"/>
            <a:endParaRPr lang="en-US" dirty="0"/>
          </a:p>
        </p:txBody>
      </p:sp>
      <p:sp>
        <p:nvSpPr>
          <p:cNvPr id="20" name="Flowchart: Terminator 19"/>
          <p:cNvSpPr/>
          <p:nvPr/>
        </p:nvSpPr>
        <p:spPr>
          <a:xfrm>
            <a:off x="-94730" y="4535847"/>
            <a:ext cx="3021622" cy="312729"/>
          </a:xfrm>
          <a:prstGeom prst="flowChartTerminator">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1650012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icture Placeholder 21"/>
          <p:cNvSpPr>
            <a:spLocks noGrp="1"/>
          </p:cNvSpPr>
          <p:nvPr>
            <p:ph type="pic" idx="1"/>
          </p:nvPr>
        </p:nvSpPr>
        <p:spPr/>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D495E168-DA5E-4888-8D8A-92B118324C14}" type="slidenum">
              <a:rPr lang="ru-RU" smtClean="0"/>
              <a:t>10</a:t>
            </a:fld>
            <a:endParaRPr lang="ru-RU" dirty="0"/>
          </a:p>
        </p:txBody>
      </p:sp>
      <p:sp>
        <p:nvSpPr>
          <p:cNvPr id="21" name="Title 20"/>
          <p:cNvSpPr>
            <a:spLocks noGrp="1"/>
          </p:cNvSpPr>
          <p:nvPr>
            <p:ph type="title"/>
          </p:nvPr>
        </p:nvSpPr>
        <p:spPr/>
        <p:txBody>
          <a:bodyPr/>
          <a:lstStyle/>
          <a:p>
            <a:r>
              <a:rPr lang="en-US" dirty="0" smtClean="0"/>
              <a:t>3. Romantic-Eli</a:t>
            </a:r>
            <a:endParaRPr lang="en-US" dirty="0"/>
          </a:p>
        </p:txBody>
      </p:sp>
      <p:sp>
        <p:nvSpPr>
          <p:cNvPr id="23" name="Text Placeholder 22"/>
          <p:cNvSpPr>
            <a:spLocks noGrp="1"/>
          </p:cNvSpPr>
          <p:nvPr>
            <p:ph type="body" sz="half" idx="2"/>
          </p:nvPr>
        </p:nvSpPr>
        <p:spPr>
          <a:xfrm>
            <a:off x="435032" y="2487094"/>
            <a:ext cx="4885126" cy="3512287"/>
          </a:xfrm>
        </p:spPr>
        <p:txBody>
          <a:bodyPr/>
          <a:lstStyle/>
          <a:p>
            <a:r>
              <a:rPr lang="en-US" sz="1800" dirty="0" smtClean="0"/>
              <a:t>Finally our 3</a:t>
            </a:r>
            <a:r>
              <a:rPr lang="en-US" sz="1800" baseline="30000" dirty="0" smtClean="0"/>
              <a:t>rd</a:t>
            </a:r>
            <a:r>
              <a:rPr lang="en-US" sz="1800" dirty="0" smtClean="0"/>
              <a:t> project is an amazing desktop Virtual Assistant – Eli. Today’s technology is all about AI, </a:t>
            </a:r>
            <a:r>
              <a:rPr lang="en-US" sz="1800" dirty="0" err="1"/>
              <a:t>C</a:t>
            </a:r>
            <a:r>
              <a:rPr lang="en-US" sz="1800" dirty="0" err="1" smtClean="0"/>
              <a:t>hatBots</a:t>
            </a:r>
            <a:r>
              <a:rPr lang="en-US" sz="1800" dirty="0" smtClean="0"/>
              <a:t>, Virtual assistants etc. So we have thought of making one. Because of python we could make it very easily.</a:t>
            </a:r>
          </a:p>
          <a:p>
            <a:endParaRPr lang="en-US" dirty="0" smtClean="0"/>
          </a:p>
          <a:p>
            <a:r>
              <a:rPr lang="en-US" sz="2000" dirty="0" smtClean="0">
                <a:solidFill>
                  <a:schemeClr val="accent2">
                    <a:lumMod val="60000"/>
                    <a:lumOff val="40000"/>
                  </a:schemeClr>
                </a:solidFill>
              </a:rPr>
              <a:t>Code Editor: </a:t>
            </a:r>
            <a:r>
              <a:rPr lang="en-US" dirty="0" smtClean="0">
                <a:solidFill>
                  <a:schemeClr val="tx1"/>
                </a:solidFill>
              </a:rPr>
              <a:t>Visual Studio Code</a:t>
            </a:r>
          </a:p>
          <a:p>
            <a:r>
              <a:rPr lang="en-US" sz="2000" dirty="0" smtClean="0">
                <a:solidFill>
                  <a:schemeClr val="accent2">
                    <a:lumMod val="60000"/>
                    <a:lumOff val="40000"/>
                  </a:schemeClr>
                </a:solidFill>
              </a:rPr>
              <a:t>Python Packages(installed externally)</a:t>
            </a:r>
            <a:r>
              <a:rPr lang="en-US" dirty="0" smtClean="0">
                <a:solidFill>
                  <a:schemeClr val="tx1"/>
                </a:solidFill>
              </a:rPr>
              <a:t>: Speech Recognition,pytts3(python text to speech version 3),</a:t>
            </a:r>
            <a:r>
              <a:rPr lang="en-US" dirty="0" err="1" smtClean="0">
                <a:solidFill>
                  <a:schemeClr val="tx1"/>
                </a:solidFill>
              </a:rPr>
              <a:t>pyAudio</a:t>
            </a:r>
            <a:r>
              <a:rPr lang="en-US" dirty="0" smtClean="0">
                <a:solidFill>
                  <a:schemeClr val="tx1"/>
                </a:solidFill>
              </a:rPr>
              <a:t>.</a:t>
            </a:r>
            <a:endParaRPr lang="en-US" dirty="0">
              <a:solidFill>
                <a:schemeClr val="tx1"/>
              </a:solidFill>
            </a:endParaRPr>
          </a:p>
        </p:txBody>
      </p:sp>
      <p:sp>
        <p:nvSpPr>
          <p:cNvPr id="24" name="TextBox 23"/>
          <p:cNvSpPr txBox="1"/>
          <p:nvPr/>
        </p:nvSpPr>
        <p:spPr>
          <a:xfrm rot="10800000" flipV="1">
            <a:off x="6896745" y="2663574"/>
            <a:ext cx="5067945" cy="1477328"/>
          </a:xfrm>
          <a:prstGeom prst="rect">
            <a:avLst/>
          </a:prstGeom>
          <a:noFill/>
        </p:spPr>
        <p:txBody>
          <a:bodyPr wrap="square" rtlCol="0">
            <a:spAutoFit/>
          </a:bodyPr>
          <a:lstStyle/>
          <a:p>
            <a:r>
              <a:rPr lang="en-US" dirty="0" smtClean="0"/>
              <a:t>Now that’s it. This is the code. </a:t>
            </a:r>
            <a:r>
              <a:rPr lang="en-US" dirty="0"/>
              <a:t>R</a:t>
            </a:r>
            <a:r>
              <a:rPr lang="en-US" dirty="0" smtClean="0"/>
              <a:t>un it, and Eli will be there to assist. We have to make sure that we address her – Eli, since in the code we have named our virtual assistant as Eli. Otherwise it won’t respond.   </a:t>
            </a:r>
            <a:endParaRPr lang="en-US" dirty="0"/>
          </a:p>
        </p:txBody>
      </p:sp>
    </p:spTree>
    <p:extLst>
      <p:ext uri="{BB962C8B-B14F-4D97-AF65-F5344CB8AC3E}">
        <p14:creationId xmlns:p14="http://schemas.microsoft.com/office/powerpoint/2010/main" val="2312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ru-RU" dirty="0"/>
          </a:p>
        </p:txBody>
      </p:sp>
      <p:sp>
        <p:nvSpPr>
          <p:cNvPr id="3" name="Slide Number Placeholder 2"/>
          <p:cNvSpPr>
            <a:spLocks noGrp="1"/>
          </p:cNvSpPr>
          <p:nvPr>
            <p:ph type="sldNum" sz="quarter" idx="12"/>
          </p:nvPr>
        </p:nvSpPr>
        <p:spPr/>
        <p:txBody>
          <a:bodyPr/>
          <a:lstStyle/>
          <a:p>
            <a:fld id="{D495E168-DA5E-4888-8D8A-92B118324C14}" type="slidenum">
              <a:rPr lang="ru-RU" smtClean="0"/>
              <a:t>11</a:t>
            </a:fld>
            <a:endParaRPr lang="ru-RU" dirty="0"/>
          </a:p>
        </p:txBody>
      </p:sp>
      <p:sp>
        <p:nvSpPr>
          <p:cNvPr id="4" name="TextBox 3"/>
          <p:cNvSpPr txBox="1"/>
          <p:nvPr/>
        </p:nvSpPr>
        <p:spPr>
          <a:xfrm>
            <a:off x="623455" y="526473"/>
            <a:ext cx="8811490" cy="6555641"/>
          </a:xfrm>
          <a:prstGeom prst="rect">
            <a:avLst/>
          </a:prstGeom>
          <a:noFill/>
        </p:spPr>
        <p:txBody>
          <a:bodyPr wrap="square" rtlCol="0">
            <a:spAutoFit/>
          </a:bodyPr>
          <a:lstStyle/>
          <a:p>
            <a:r>
              <a:rPr lang="en-US" sz="2000" dirty="0">
                <a:solidFill>
                  <a:schemeClr val="accent2">
                    <a:lumMod val="60000"/>
                    <a:lumOff val="40000"/>
                  </a:schemeClr>
                </a:solidFill>
              </a:rPr>
              <a:t>Speech </a:t>
            </a:r>
            <a:r>
              <a:rPr lang="en-US" sz="2000" dirty="0" smtClean="0">
                <a:solidFill>
                  <a:schemeClr val="accent2">
                    <a:lumMod val="60000"/>
                    <a:lumOff val="40000"/>
                  </a:schemeClr>
                </a:solidFill>
              </a:rPr>
              <a:t>Recognition</a:t>
            </a:r>
            <a:r>
              <a:rPr lang="en-US" sz="2000" dirty="0">
                <a:solidFill>
                  <a:schemeClr val="accent2">
                    <a:lumMod val="60000"/>
                    <a:lumOff val="40000"/>
                  </a:schemeClr>
                </a:solidFill>
              </a:rPr>
              <a:t> </a:t>
            </a:r>
            <a:endParaRPr lang="en-US" sz="2000" dirty="0" smtClean="0">
              <a:solidFill>
                <a:schemeClr val="accent2">
                  <a:lumMod val="60000"/>
                  <a:lumOff val="40000"/>
                </a:schemeClr>
              </a:solidFill>
            </a:endParaRPr>
          </a:p>
          <a:p>
            <a:r>
              <a:rPr lang="en-US" dirty="0" smtClean="0"/>
              <a:t>It </a:t>
            </a:r>
            <a:r>
              <a:rPr lang="en-US" dirty="0"/>
              <a:t>is a Python library that provides an interface to various speech recognition engines, both online and offline. It allows you to convert spoken language into written text. The library supports multiple engines such as Google Speech Recognition, Sphinx, and Wit.ai, among others. With Speech Recognition, you can transcribe audio from various sources, including microphone input and audio files.</a:t>
            </a:r>
            <a:endParaRPr lang="en-US" dirty="0" smtClean="0"/>
          </a:p>
          <a:p>
            <a:endParaRPr lang="en-US" dirty="0" smtClean="0"/>
          </a:p>
          <a:p>
            <a:r>
              <a:rPr lang="en-US" sz="2000" dirty="0" smtClean="0">
                <a:solidFill>
                  <a:schemeClr val="accent2">
                    <a:lumMod val="60000"/>
                    <a:lumOff val="40000"/>
                  </a:schemeClr>
                </a:solidFill>
              </a:rPr>
              <a:t>pytts3(python </a:t>
            </a:r>
            <a:r>
              <a:rPr lang="en-US" sz="2000" dirty="0">
                <a:solidFill>
                  <a:schemeClr val="accent2">
                    <a:lumMod val="60000"/>
                    <a:lumOff val="40000"/>
                  </a:schemeClr>
                </a:solidFill>
              </a:rPr>
              <a:t>text to speech version </a:t>
            </a:r>
            <a:r>
              <a:rPr lang="en-US" sz="2000" dirty="0" smtClean="0">
                <a:solidFill>
                  <a:schemeClr val="accent2">
                    <a:lumMod val="60000"/>
                    <a:lumOff val="40000"/>
                  </a:schemeClr>
                </a:solidFill>
              </a:rPr>
              <a:t>3)</a:t>
            </a:r>
          </a:p>
          <a:p>
            <a:r>
              <a:rPr lang="en-US" dirty="0"/>
              <a:t>It is a Python library for text-to-speech conversion. It enables you to convert written text into spoken words. pyttsx3 is a cross-platform library that supports multiple TTS (Text-to-Speech) engines, including Windows SAPI5, </a:t>
            </a:r>
            <a:r>
              <a:rPr lang="en-US" dirty="0" err="1"/>
              <a:t>macOS</a:t>
            </a:r>
            <a:r>
              <a:rPr lang="en-US" dirty="0"/>
              <a:t> </a:t>
            </a:r>
            <a:r>
              <a:rPr lang="en-US" dirty="0" err="1"/>
              <a:t>NSSpeechSynthesizer</a:t>
            </a:r>
            <a:r>
              <a:rPr lang="en-US" dirty="0"/>
              <a:t>, and Linux </a:t>
            </a:r>
            <a:r>
              <a:rPr lang="en-US" dirty="0" err="1"/>
              <a:t>eSpeak</a:t>
            </a:r>
            <a:r>
              <a:rPr lang="en-US" dirty="0"/>
              <a:t>. It allows you to control speech properties like voice, speed, volume, and more</a:t>
            </a:r>
            <a:r>
              <a:rPr lang="en-US" dirty="0" smtClean="0"/>
              <a:t>.</a:t>
            </a:r>
          </a:p>
          <a:p>
            <a:endParaRPr lang="en-US" dirty="0" smtClean="0"/>
          </a:p>
          <a:p>
            <a:r>
              <a:rPr lang="en-US" sz="2000" dirty="0" err="1" smtClean="0">
                <a:solidFill>
                  <a:schemeClr val="accent2">
                    <a:lumMod val="60000"/>
                    <a:lumOff val="40000"/>
                  </a:schemeClr>
                </a:solidFill>
              </a:rPr>
              <a:t>pyAudio</a:t>
            </a:r>
            <a:r>
              <a:rPr lang="en-US" sz="2000" dirty="0" smtClean="0">
                <a:solidFill>
                  <a:schemeClr val="accent2">
                    <a:lumMod val="60000"/>
                    <a:lumOff val="40000"/>
                  </a:schemeClr>
                </a:solidFill>
              </a:rPr>
              <a:t>.</a:t>
            </a:r>
          </a:p>
          <a:p>
            <a:r>
              <a:rPr lang="en-US" dirty="0"/>
              <a:t>It is a Python library that provides bindings for the </a:t>
            </a:r>
            <a:r>
              <a:rPr lang="en-US" dirty="0" err="1"/>
              <a:t>PortAudio</a:t>
            </a:r>
            <a:r>
              <a:rPr lang="en-US" dirty="0"/>
              <a:t> library, allowing you to easily work with audio input and output devices. </a:t>
            </a:r>
            <a:r>
              <a:rPr lang="en-US" dirty="0" err="1"/>
              <a:t>PyAudio</a:t>
            </a:r>
            <a:r>
              <a:rPr lang="en-US" dirty="0"/>
              <a:t> provides functions and classes to interact with microphones and speakers, making it useful for tasks like audio recording, audio playback, and audio streaming. It is often used in conjunction with other libraries, such as Speech Recognition, for building voice-based applications.</a:t>
            </a:r>
            <a:endParaRPr lang="en-US" dirty="0"/>
          </a:p>
          <a:p>
            <a:r>
              <a:rPr lang="en-US" dirty="0" smtClean="0"/>
              <a:t>.</a:t>
            </a:r>
            <a:endParaRPr lang="en-US" dirty="0"/>
          </a:p>
          <a:p>
            <a:endParaRPr lang="en-US" dirty="0"/>
          </a:p>
        </p:txBody>
      </p:sp>
    </p:spTree>
    <p:extLst>
      <p:ext uri="{BB962C8B-B14F-4D97-AF65-F5344CB8AC3E}">
        <p14:creationId xmlns:p14="http://schemas.microsoft.com/office/powerpoint/2010/main" val="3889063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D495E168-DA5E-4888-8D8A-92B118324C14}" type="slidenum">
              <a:rPr lang="ru-RU" smtClean="0"/>
              <a:t>12</a:t>
            </a:fld>
            <a:endParaRPr lang="ru-RU" dirty="0"/>
          </a:p>
        </p:txBody>
      </p:sp>
      <p:sp>
        <p:nvSpPr>
          <p:cNvPr id="7" name="TextBox 6"/>
          <p:cNvSpPr txBox="1"/>
          <p:nvPr/>
        </p:nvSpPr>
        <p:spPr>
          <a:xfrm>
            <a:off x="1222488" y="1270861"/>
            <a:ext cx="8663552" cy="1477328"/>
          </a:xfrm>
          <a:prstGeom prst="rect">
            <a:avLst/>
          </a:prstGeom>
          <a:noFill/>
        </p:spPr>
        <p:txBody>
          <a:bodyPr wrap="square" rtlCol="0">
            <a:spAutoFit/>
          </a:bodyPr>
          <a:lstStyle/>
          <a:p>
            <a:r>
              <a:rPr lang="en-US" dirty="0" smtClean="0"/>
              <a:t>It was really cool and fascinating doing such amazing projects. Python made it awesome and more fun. As you can see, the lines of code are shorter and simpler. It is all about extensive python libraries. It is a vast pool. The more we understand and learn about these libraries the more we will be able to do such amazing projects in no time.</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8144" y="2634712"/>
            <a:ext cx="6171222" cy="4813553"/>
          </a:xfrm>
          <a:prstGeom prst="rect">
            <a:avLst/>
          </a:prstGeom>
        </p:spPr>
      </p:pic>
    </p:spTree>
    <p:extLst>
      <p:ext uri="{BB962C8B-B14F-4D97-AF65-F5344CB8AC3E}">
        <p14:creationId xmlns:p14="http://schemas.microsoft.com/office/powerpoint/2010/main" val="711838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AEBC1A8D-E693-4704-8E11-5AAB4B40BAEF}"/>
              </a:ext>
            </a:extLst>
          </p:cNvPr>
          <p:cNvSpPr>
            <a:spLocks noGrp="1"/>
          </p:cNvSpPr>
          <p:nvPr>
            <p:ph type="ctrTitle"/>
          </p:nvPr>
        </p:nvSpPr>
        <p:spPr/>
        <p:txBody>
          <a:bodyPr/>
          <a:lstStyle/>
          <a:p>
            <a:r>
              <a:rPr lang="en-US" dirty="0" smtClean="0"/>
              <a:t>PROJECTS</a:t>
            </a:r>
            <a:endParaRPr lang="ru-RU" dirty="0"/>
          </a:p>
        </p:txBody>
      </p:sp>
      <p:sp>
        <p:nvSpPr>
          <p:cNvPr id="11" name="Footer Placeholder 10">
            <a:extLst>
              <a:ext uri="{FF2B5EF4-FFF2-40B4-BE49-F238E27FC236}">
                <a16:creationId xmlns="" xmlns:a16="http://schemas.microsoft.com/office/drawing/2014/main" id="{1B906A6D-64CC-4021-B842-B0B179AB3E27}"/>
              </a:ext>
            </a:extLst>
          </p:cNvPr>
          <p:cNvSpPr>
            <a:spLocks noGrp="1"/>
          </p:cNvSpPr>
          <p:nvPr>
            <p:ph type="ftr" sz="quarter" idx="11"/>
          </p:nvPr>
        </p:nvSpPr>
        <p:spPr/>
        <p:txBody>
          <a:bodyPr/>
          <a:lstStyle/>
          <a:p>
            <a:r>
              <a:rPr lang="en-US" dirty="0"/>
              <a:t>ADD A FOOTER</a:t>
            </a:r>
            <a:endParaRPr lang="ru-RU" dirty="0"/>
          </a:p>
        </p:txBody>
      </p:sp>
      <p:sp>
        <p:nvSpPr>
          <p:cNvPr id="12" name="Slide Number Placeholder 11">
            <a:extLst>
              <a:ext uri="{FF2B5EF4-FFF2-40B4-BE49-F238E27FC236}">
                <a16:creationId xmlns="" xmlns:a16="http://schemas.microsoft.com/office/drawing/2014/main" id="{B5E4C005-CB50-4CBB-83F0-3393A7AC6211}"/>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
        <p:nvSpPr>
          <p:cNvPr id="2" name="Picture Placeholder 1"/>
          <p:cNvSpPr>
            <a:spLocks noGrp="1"/>
          </p:cNvSpPr>
          <p:nvPr>
            <p:ph type="pic" sz="quarter" idx="13"/>
          </p:nvPr>
        </p:nvSpPr>
        <p:spPr>
          <a:xfrm>
            <a:off x="277931" y="4022245"/>
            <a:ext cx="11271651" cy="2549580"/>
          </a:xfrm>
        </p:spPr>
      </p:sp>
      <p:sp>
        <p:nvSpPr>
          <p:cNvPr id="6" name="Subtitle 5"/>
          <p:cNvSpPr>
            <a:spLocks noGrp="1"/>
          </p:cNvSpPr>
          <p:nvPr>
            <p:ph type="subTitle" idx="1"/>
          </p:nvPr>
        </p:nvSpPr>
        <p:spPr/>
        <p:txBody>
          <a:bodyPr/>
          <a:lstStyle/>
          <a:p>
            <a:endParaRPr lang="en-US" dirty="0"/>
          </a:p>
        </p:txBody>
      </p:sp>
      <p:sp>
        <p:nvSpPr>
          <p:cNvPr id="7" name="TextBox 6"/>
          <p:cNvSpPr txBox="1"/>
          <p:nvPr/>
        </p:nvSpPr>
        <p:spPr>
          <a:xfrm>
            <a:off x="781987" y="2557220"/>
            <a:ext cx="9659871" cy="2092881"/>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solidFill>
                  <a:schemeClr val="tx2">
                    <a:lumMod val="60000"/>
                    <a:lumOff val="40000"/>
                  </a:schemeClr>
                </a:solidFill>
              </a:rPr>
              <a:t>Machine Learning </a:t>
            </a:r>
            <a:r>
              <a:rPr lang="en-US" sz="2800" dirty="0" smtClean="0"/>
              <a:t>Project using </a:t>
            </a:r>
            <a:r>
              <a:rPr lang="en-US" sz="2800" dirty="0" err="1" smtClean="0">
                <a:solidFill>
                  <a:schemeClr val="tx2">
                    <a:lumMod val="60000"/>
                    <a:lumOff val="40000"/>
                  </a:schemeClr>
                </a:solidFill>
              </a:rPr>
              <a:t>sreamlit</a:t>
            </a:r>
            <a:endParaRPr lang="en-US" sz="2800" dirty="0" smtClean="0">
              <a:solidFill>
                <a:schemeClr val="tx2">
                  <a:lumMod val="60000"/>
                  <a:lumOff val="40000"/>
                </a:schemeClr>
              </a:solidFill>
            </a:endParaRPr>
          </a:p>
          <a:p>
            <a:pPr marL="285750" indent="-285750">
              <a:buFont typeface="Arial" panose="020B0604020202020204" pitchFamily="34" charset="0"/>
              <a:buChar char="•"/>
            </a:pPr>
            <a:r>
              <a:rPr lang="en-US" sz="2800" dirty="0" smtClean="0">
                <a:solidFill>
                  <a:schemeClr val="tx2">
                    <a:lumMod val="60000"/>
                    <a:lumOff val="40000"/>
                  </a:schemeClr>
                </a:solidFill>
              </a:rPr>
              <a:t>The Classic Snake Game </a:t>
            </a:r>
            <a:r>
              <a:rPr lang="en-US" sz="2800" dirty="0" smtClean="0"/>
              <a:t>using</a:t>
            </a:r>
            <a:r>
              <a:rPr lang="en-US" sz="2800" dirty="0" smtClean="0">
                <a:solidFill>
                  <a:schemeClr val="tx2">
                    <a:lumMod val="60000"/>
                    <a:lumOff val="40000"/>
                  </a:schemeClr>
                </a:solidFill>
              </a:rPr>
              <a:t> </a:t>
            </a:r>
            <a:r>
              <a:rPr lang="en-US" sz="2800" dirty="0" err="1" smtClean="0">
                <a:solidFill>
                  <a:schemeClr val="tx2">
                    <a:lumMod val="60000"/>
                    <a:lumOff val="40000"/>
                  </a:schemeClr>
                </a:solidFill>
              </a:rPr>
              <a:t>tkinter</a:t>
            </a:r>
            <a:r>
              <a:rPr lang="en-US" sz="2800" dirty="0" smtClean="0">
                <a:solidFill>
                  <a:schemeClr val="tx2">
                    <a:lumMod val="60000"/>
                    <a:lumOff val="40000"/>
                  </a:schemeClr>
                </a:solidFill>
              </a:rPr>
              <a:t> </a:t>
            </a:r>
          </a:p>
          <a:p>
            <a:pPr marL="285750" indent="-285750">
              <a:buFont typeface="Arial" panose="020B0604020202020204" pitchFamily="34" charset="0"/>
              <a:buChar char="•"/>
            </a:pPr>
            <a:r>
              <a:rPr lang="en-US" sz="2800" dirty="0" smtClean="0">
                <a:solidFill>
                  <a:schemeClr val="tx2">
                    <a:lumMod val="60000"/>
                    <a:lumOff val="40000"/>
                  </a:schemeClr>
                </a:solidFill>
              </a:rPr>
              <a:t>Romantic-Eli – an amazing virtual assistant for desktop</a:t>
            </a:r>
            <a:endParaRPr lang="en-US" sz="2800" dirty="0" smtClean="0">
              <a:solidFill>
                <a:schemeClr val="tx2">
                  <a:lumMod val="60000"/>
                  <a:lumOff val="40000"/>
                </a:schemeClr>
              </a:solidFill>
            </a:endParaRP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87211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38EE8B-1608-4FFC-96B5-595AB97B845A}"/>
              </a:ext>
            </a:extLst>
          </p:cNvPr>
          <p:cNvSpPr>
            <a:spLocks noGrp="1"/>
          </p:cNvSpPr>
          <p:nvPr>
            <p:ph type="title"/>
          </p:nvPr>
        </p:nvSpPr>
        <p:spPr>
          <a:xfrm>
            <a:off x="6910023" y="635431"/>
            <a:ext cx="5690099" cy="1055257"/>
          </a:xfrm>
        </p:spPr>
        <p:txBody>
          <a:bodyPr>
            <a:normAutofit fontScale="90000"/>
          </a:bodyPr>
          <a:lstStyle/>
          <a:p>
            <a:r>
              <a:rPr lang="en-US" dirty="0" smtClean="0"/>
              <a:t>1. ML project using </a:t>
            </a:r>
            <a:r>
              <a:rPr lang="en-US" dirty="0" smtClean="0"/>
              <a:t>       </a:t>
            </a:r>
            <a:r>
              <a:rPr lang="en-US" dirty="0" err="1" smtClean="0"/>
              <a:t>streamlit</a:t>
            </a:r>
            <a:endParaRPr lang="ru-RU" dirty="0"/>
          </a:p>
        </p:txBody>
      </p:sp>
      <p:sp>
        <p:nvSpPr>
          <p:cNvPr id="3" name="Text Placeholder 2">
            <a:extLst>
              <a:ext uri="{FF2B5EF4-FFF2-40B4-BE49-F238E27FC236}">
                <a16:creationId xmlns="" xmlns:a16="http://schemas.microsoft.com/office/drawing/2014/main" id="{C11093FF-1360-4523-8547-5192EDA8BBF9}"/>
              </a:ext>
            </a:extLst>
          </p:cNvPr>
          <p:cNvSpPr>
            <a:spLocks noGrp="1"/>
          </p:cNvSpPr>
          <p:nvPr>
            <p:ph type="body" sz="quarter" idx="13"/>
          </p:nvPr>
        </p:nvSpPr>
        <p:spPr>
          <a:xfrm flipV="1">
            <a:off x="6910023" y="5816818"/>
            <a:ext cx="5071306" cy="543640"/>
          </a:xfrm>
        </p:spPr>
        <p:txBody>
          <a:bodyPr/>
          <a:lstStyle/>
          <a:p>
            <a:endParaRPr lang="en-US" dirty="0"/>
          </a:p>
        </p:txBody>
      </p:sp>
      <p:sp>
        <p:nvSpPr>
          <p:cNvPr id="4" name="Text Placeholder 3">
            <a:extLst>
              <a:ext uri="{FF2B5EF4-FFF2-40B4-BE49-F238E27FC236}">
                <a16:creationId xmlns="" xmlns:a16="http://schemas.microsoft.com/office/drawing/2014/main" id="{2B46C56E-82FC-4B02-954F-3AFACF2E8CBA}"/>
              </a:ext>
            </a:extLst>
          </p:cNvPr>
          <p:cNvSpPr>
            <a:spLocks noGrp="1"/>
          </p:cNvSpPr>
          <p:nvPr>
            <p:ph type="body" sz="quarter" idx="14"/>
          </p:nvPr>
        </p:nvSpPr>
        <p:spPr>
          <a:xfrm>
            <a:off x="6214820" y="2076773"/>
            <a:ext cx="5766509" cy="3679893"/>
          </a:xfrm>
        </p:spPr>
        <p:txBody>
          <a:bodyPr>
            <a:noAutofit/>
          </a:bodyPr>
          <a:lstStyle/>
          <a:p>
            <a:pPr marL="0" indent="0">
              <a:buNone/>
            </a:pPr>
            <a:r>
              <a:rPr lang="en-US" sz="1600" dirty="0" smtClean="0">
                <a:solidFill>
                  <a:schemeClr val="accent2">
                    <a:lumMod val="60000"/>
                    <a:lumOff val="40000"/>
                  </a:schemeClr>
                </a:solidFill>
              </a:rPr>
              <a:t>This is </a:t>
            </a:r>
            <a:r>
              <a:rPr lang="en-US" sz="1600" dirty="0">
                <a:solidFill>
                  <a:schemeClr val="accent2">
                    <a:lumMod val="60000"/>
                    <a:lumOff val="40000"/>
                  </a:schemeClr>
                </a:solidFill>
              </a:rPr>
              <a:t>an </a:t>
            </a:r>
            <a:r>
              <a:rPr lang="en-US" sz="1600" dirty="0" err="1">
                <a:solidFill>
                  <a:schemeClr val="accent2">
                    <a:lumMod val="60000"/>
                    <a:lumOff val="40000"/>
                  </a:schemeClr>
                </a:solidFill>
              </a:rPr>
              <a:t>amaizing</a:t>
            </a:r>
            <a:r>
              <a:rPr lang="en-US" sz="1600" dirty="0">
                <a:solidFill>
                  <a:schemeClr val="accent2">
                    <a:lumMod val="60000"/>
                    <a:lumOff val="40000"/>
                  </a:schemeClr>
                </a:solidFill>
              </a:rPr>
              <a:t> </a:t>
            </a:r>
            <a:r>
              <a:rPr lang="en-US" sz="1600" dirty="0" smtClean="0">
                <a:solidFill>
                  <a:schemeClr val="accent2">
                    <a:lumMod val="60000"/>
                    <a:lumOff val="40000"/>
                  </a:schemeClr>
                </a:solidFill>
              </a:rPr>
              <a:t>ML project. It’s basically a webpage which predicts the survival rate of a person. And  we have developed this  using </a:t>
            </a:r>
            <a:r>
              <a:rPr lang="en-US" sz="1600" dirty="0" err="1" smtClean="0">
                <a:solidFill>
                  <a:schemeClr val="accent2">
                    <a:lumMod val="60000"/>
                    <a:lumOff val="40000"/>
                  </a:schemeClr>
                </a:solidFill>
              </a:rPr>
              <a:t>streamlit</a:t>
            </a:r>
            <a:r>
              <a:rPr lang="en-US" sz="1600" dirty="0">
                <a:solidFill>
                  <a:schemeClr val="accent2">
                    <a:lumMod val="60000"/>
                    <a:lumOff val="40000"/>
                  </a:schemeClr>
                </a:solidFill>
              </a:rPr>
              <a:t> </a:t>
            </a:r>
            <a:r>
              <a:rPr lang="en-US" sz="1600" dirty="0" smtClean="0">
                <a:solidFill>
                  <a:schemeClr val="accent2">
                    <a:lumMod val="60000"/>
                    <a:lumOff val="40000"/>
                  </a:schemeClr>
                </a:solidFill>
              </a:rPr>
              <a:t>and </a:t>
            </a:r>
            <a:r>
              <a:rPr lang="en-US" sz="1600" dirty="0" err="1" smtClean="0">
                <a:solidFill>
                  <a:schemeClr val="accent2">
                    <a:lumMod val="60000"/>
                    <a:lumOff val="40000"/>
                  </a:schemeClr>
                </a:solidFill>
              </a:rPr>
              <a:t>scikit</a:t>
            </a:r>
            <a:r>
              <a:rPr lang="en-US" sz="1600" dirty="0" smtClean="0">
                <a:solidFill>
                  <a:schemeClr val="accent2">
                    <a:lumMod val="60000"/>
                    <a:lumOff val="40000"/>
                  </a:schemeClr>
                </a:solidFill>
              </a:rPr>
              <a:t>.</a:t>
            </a:r>
          </a:p>
          <a:p>
            <a:pPr marL="0" indent="0">
              <a:buNone/>
            </a:pPr>
            <a:r>
              <a:rPr lang="en-US" sz="1600" dirty="0" smtClean="0"/>
              <a:t>All of us know about Titanic and people died in that accident. So in this project, we are going to make predictions  whether anyone in a family survived in that accident or not based on the following input criteria:</a:t>
            </a:r>
          </a:p>
          <a:p>
            <a:pPr marL="342900" indent="-342900">
              <a:buAutoNum type="arabicPeriod"/>
            </a:pPr>
            <a:r>
              <a:rPr lang="en-US" dirty="0" smtClean="0"/>
              <a:t>Passenger ID</a:t>
            </a:r>
          </a:p>
          <a:p>
            <a:pPr marL="342900" indent="-342900">
              <a:buAutoNum type="arabicPeriod"/>
            </a:pPr>
            <a:r>
              <a:rPr lang="en-US" dirty="0" smtClean="0"/>
              <a:t>Passenger Name</a:t>
            </a:r>
          </a:p>
          <a:p>
            <a:pPr marL="342900" indent="-342900">
              <a:buAutoNum type="arabicPeriod"/>
            </a:pPr>
            <a:r>
              <a:rPr lang="en-US" dirty="0" smtClean="0"/>
              <a:t>Gender</a:t>
            </a:r>
          </a:p>
          <a:p>
            <a:pPr marL="342900" indent="-342900">
              <a:buAutoNum type="arabicPeriod"/>
            </a:pPr>
            <a:r>
              <a:rPr lang="en-US" dirty="0" smtClean="0"/>
              <a:t>Age</a:t>
            </a:r>
          </a:p>
          <a:p>
            <a:pPr marL="342900" indent="-342900">
              <a:buAutoNum type="arabicPeriod"/>
            </a:pPr>
            <a:r>
              <a:rPr lang="en-US" dirty="0" smtClean="0"/>
              <a:t>Siblings</a:t>
            </a:r>
          </a:p>
          <a:p>
            <a:pPr marL="342900" indent="-342900">
              <a:buAutoNum type="arabicPeriod"/>
            </a:pPr>
            <a:r>
              <a:rPr lang="en-US" dirty="0" smtClean="0"/>
              <a:t>Parents/Children</a:t>
            </a:r>
          </a:p>
          <a:p>
            <a:pPr marL="342900" indent="-342900">
              <a:buAutoNum type="arabicPeriod"/>
            </a:pPr>
            <a:r>
              <a:rPr lang="en-US" dirty="0" smtClean="0"/>
              <a:t>Ticket Number</a:t>
            </a:r>
          </a:p>
          <a:p>
            <a:pPr marL="342900" indent="-342900">
              <a:buAutoNum type="arabicPeriod"/>
            </a:pPr>
            <a:r>
              <a:rPr lang="en-US" dirty="0" smtClean="0"/>
              <a:t>Fare Amount</a:t>
            </a:r>
          </a:p>
          <a:p>
            <a:pPr marL="342900" indent="-342900">
              <a:buAutoNum type="arabicPeriod"/>
            </a:pPr>
            <a:r>
              <a:rPr lang="en-US" dirty="0" smtClean="0"/>
              <a:t>Cabin No</a:t>
            </a:r>
          </a:p>
          <a:p>
            <a:pPr marL="342900" indent="-342900">
              <a:buAutoNum type="arabicPeriod"/>
            </a:pPr>
            <a:r>
              <a:rPr lang="en-US" dirty="0" smtClean="0"/>
              <a:t>Embarkation point (In ship)</a:t>
            </a:r>
            <a:endParaRPr lang="ru-RU" dirty="0"/>
          </a:p>
        </p:txBody>
      </p:sp>
      <p:sp>
        <p:nvSpPr>
          <p:cNvPr id="6" name="Footer Placeholder 5">
            <a:extLst>
              <a:ext uri="{FF2B5EF4-FFF2-40B4-BE49-F238E27FC236}">
                <a16:creationId xmlns="" xmlns:a16="http://schemas.microsoft.com/office/drawing/2014/main" id="{983F41B9-CDD2-4DAB-9FE1-AA9A8E082060}"/>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3</a:t>
            </a:fld>
            <a:endParaRPr lang="ru-RU" dirty="0"/>
          </a:p>
        </p:txBody>
      </p:sp>
      <p:pic>
        <p:nvPicPr>
          <p:cNvPr id="9" name="Picture Placeholder 8"/>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29346" r="29346"/>
          <a:stretch>
            <a:fillRect/>
          </a:stretch>
        </p:blipFill>
        <p:spPr/>
      </p:pic>
    </p:spTree>
    <p:extLst>
      <p:ext uri="{BB962C8B-B14F-4D97-AF65-F5344CB8AC3E}">
        <p14:creationId xmlns:p14="http://schemas.microsoft.com/office/powerpoint/2010/main" val="3066898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F79B87-4AA7-436A-A28E-213168C1C67B}"/>
              </a:ext>
            </a:extLst>
          </p:cNvPr>
          <p:cNvSpPr>
            <a:spLocks noGrp="1"/>
          </p:cNvSpPr>
          <p:nvPr>
            <p:ph type="title"/>
          </p:nvPr>
        </p:nvSpPr>
        <p:spPr/>
        <p:txBody>
          <a:bodyPr/>
          <a:lstStyle/>
          <a:p>
            <a:r>
              <a:rPr lang="en-US" dirty="0"/>
              <a:t>TEXT LAYOUT 02</a:t>
            </a:r>
            <a:endParaRPr lang="ru-RU" dirty="0"/>
          </a:p>
        </p:txBody>
      </p:sp>
      <p:sp>
        <p:nvSpPr>
          <p:cNvPr id="3" name="Footer Placeholder 2">
            <a:extLst>
              <a:ext uri="{FF2B5EF4-FFF2-40B4-BE49-F238E27FC236}">
                <a16:creationId xmlns="" xmlns:a16="http://schemas.microsoft.com/office/drawing/2014/main" id="{56F8E1FB-FE5C-46BC-83C4-88721E70C4E1}"/>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
        <p:nvSpPr>
          <p:cNvPr id="7" name="Text Placeholder 6"/>
          <p:cNvSpPr>
            <a:spLocks noGrp="1"/>
          </p:cNvSpPr>
          <p:nvPr>
            <p:ph type="body" sz="quarter" idx="16"/>
          </p:nvPr>
        </p:nvSpPr>
        <p:spPr/>
        <p:txBody>
          <a:bodyPr/>
          <a:lstStyle/>
          <a:p>
            <a:r>
              <a:rPr lang="en-US" dirty="0" smtClean="0"/>
              <a:t>This is the output we will get based on our input </a:t>
            </a:r>
            <a:r>
              <a:rPr lang="en-US" dirty="0" err="1" smtClean="0"/>
              <a:t>informations</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669" y="1075793"/>
            <a:ext cx="5431482" cy="4056708"/>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84" y="0"/>
            <a:ext cx="5278305" cy="3917917"/>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930" y="3559707"/>
            <a:ext cx="4503086" cy="3298293"/>
          </a:xfrm>
          <a:prstGeom prst="rect">
            <a:avLst/>
          </a:prstGeom>
        </p:spPr>
      </p:pic>
      <p:sp>
        <p:nvSpPr>
          <p:cNvPr id="16" name="Picture Placeholder 15"/>
          <p:cNvSpPr>
            <a:spLocks noGrp="1"/>
          </p:cNvSpPr>
          <p:nvPr>
            <p:ph type="pic" sz="quarter" idx="17"/>
          </p:nvPr>
        </p:nvSpPr>
        <p:spPr>
          <a:xfrm>
            <a:off x="-836860" y="622577"/>
            <a:ext cx="49753" cy="5569499"/>
          </a:xfrm>
        </p:spPr>
      </p:sp>
    </p:spTree>
    <p:extLst>
      <p:ext uri="{BB962C8B-B14F-4D97-AF65-F5344CB8AC3E}">
        <p14:creationId xmlns:p14="http://schemas.microsoft.com/office/powerpoint/2010/main" val="2023535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139155-1F5E-4F48-B50E-F00D8FC535D9}"/>
              </a:ext>
            </a:extLst>
          </p:cNvPr>
          <p:cNvSpPr>
            <a:spLocks noGrp="1"/>
          </p:cNvSpPr>
          <p:nvPr>
            <p:ph type="title"/>
          </p:nvPr>
        </p:nvSpPr>
        <p:spPr/>
        <p:txBody>
          <a:bodyPr/>
          <a:lstStyle/>
          <a:p>
            <a:r>
              <a:rPr lang="en-US" dirty="0"/>
              <a:t>COMPARISON</a:t>
            </a:r>
            <a:endParaRPr lang="ru-RU" dirty="0"/>
          </a:p>
        </p:txBody>
      </p:sp>
      <p:sp>
        <p:nvSpPr>
          <p:cNvPr id="4" name="Footer Placeholder 3">
            <a:extLst>
              <a:ext uri="{FF2B5EF4-FFF2-40B4-BE49-F238E27FC236}">
                <a16:creationId xmlns="" xmlns:a16="http://schemas.microsoft.com/office/drawing/2014/main" id="{4C5FF61B-147F-4149-9E50-36696641E103}"/>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5</a:t>
            </a:fld>
            <a:endParaRPr lang="ru-RU" dirty="0"/>
          </a:p>
        </p:txBody>
      </p:sp>
      <p:sp>
        <p:nvSpPr>
          <p:cNvPr id="3" name="Text Placeholder 2">
            <a:extLst>
              <a:ext uri="{FF2B5EF4-FFF2-40B4-BE49-F238E27FC236}">
                <a16:creationId xmlns="" xmlns:a16="http://schemas.microsoft.com/office/drawing/2014/main" id="{C9DF92D8-1371-40FE-AB90-C65DFF928F5D}"/>
              </a:ext>
            </a:extLst>
          </p:cNvPr>
          <p:cNvSpPr>
            <a:spLocks noGrp="1"/>
          </p:cNvSpPr>
          <p:nvPr>
            <p:ph type="body" sz="quarter" idx="16"/>
          </p:nvPr>
        </p:nvSpPr>
        <p:spPr/>
        <p:txBody>
          <a:bodyPr>
            <a:normAutofit/>
          </a:bodyPr>
          <a:lstStyle/>
          <a:p>
            <a:r>
              <a:rPr lang="en-US" dirty="0"/>
              <a:t>SECTION 1 TITLE</a:t>
            </a:r>
            <a:endParaRPr lang="ru-RU" dirty="0"/>
          </a:p>
        </p:txBody>
      </p:sp>
      <p:sp>
        <p:nvSpPr>
          <p:cNvPr id="6" name="Text Placeholder 5">
            <a:extLst>
              <a:ext uri="{FF2B5EF4-FFF2-40B4-BE49-F238E27FC236}">
                <a16:creationId xmlns="" xmlns:a16="http://schemas.microsoft.com/office/drawing/2014/main" id="{55C6D235-86D2-43F6-A7D1-0DD3DC936D3D}"/>
              </a:ext>
            </a:extLst>
          </p:cNvPr>
          <p:cNvSpPr>
            <a:spLocks noGrp="1"/>
          </p:cNvSpPr>
          <p:nvPr>
            <p:ph type="body" sz="quarter" idx="4294967295"/>
          </p:nvPr>
        </p:nvSpPr>
        <p:spPr>
          <a:xfrm>
            <a:off x="0" y="1898650"/>
            <a:ext cx="10515600" cy="701675"/>
          </a:xfrm>
        </p:spPr>
        <p:txBody>
          <a:bodyPr>
            <a:normAutofit/>
          </a:bodyPr>
          <a:lstStyle/>
          <a:p>
            <a:pPr marL="0" indent="0">
              <a:buNone/>
            </a:pPr>
            <a:endParaRPr lang="ru-RU" dirty="0"/>
          </a:p>
        </p:txBody>
      </p:sp>
      <p:sp>
        <p:nvSpPr>
          <p:cNvPr id="7" name="Text Placeholder 6">
            <a:extLst>
              <a:ext uri="{FF2B5EF4-FFF2-40B4-BE49-F238E27FC236}">
                <a16:creationId xmlns="" xmlns:a16="http://schemas.microsoft.com/office/drawing/2014/main" id="{B0CA970E-796E-4258-8457-D1CEF7B4B866}"/>
              </a:ext>
            </a:extLst>
          </p:cNvPr>
          <p:cNvSpPr>
            <a:spLocks noGrp="1"/>
          </p:cNvSpPr>
          <p:nvPr>
            <p:ph type="body" idx="4294967295"/>
          </p:nvPr>
        </p:nvSpPr>
        <p:spPr>
          <a:xfrm>
            <a:off x="0" y="3294063"/>
            <a:ext cx="4365625" cy="2333625"/>
          </a:xfrm>
        </p:spPr>
        <p:txBody>
          <a:bodyPr>
            <a:normAutofit/>
          </a:bodyPr>
          <a:lstStyle/>
          <a:p>
            <a:endParaRPr lang="ru-RU" dirty="0"/>
          </a:p>
        </p:txBody>
      </p:sp>
      <p:sp>
        <p:nvSpPr>
          <p:cNvPr id="8" name="Text Placeholder 7">
            <a:extLst>
              <a:ext uri="{FF2B5EF4-FFF2-40B4-BE49-F238E27FC236}">
                <a16:creationId xmlns="" xmlns:a16="http://schemas.microsoft.com/office/drawing/2014/main" id="{E3AB4F18-AE38-4488-9473-A828459DA8A4}"/>
              </a:ext>
            </a:extLst>
          </p:cNvPr>
          <p:cNvSpPr>
            <a:spLocks noGrp="1"/>
          </p:cNvSpPr>
          <p:nvPr>
            <p:ph type="body" idx="4294967295"/>
          </p:nvPr>
        </p:nvSpPr>
        <p:spPr>
          <a:xfrm>
            <a:off x="8008938" y="2959100"/>
            <a:ext cx="4183062" cy="365125"/>
          </a:xfrm>
        </p:spPr>
        <p:txBody>
          <a:bodyPr>
            <a:normAutofit fontScale="85000" lnSpcReduction="20000"/>
          </a:bodyPr>
          <a:lstStyle/>
          <a:p>
            <a:endParaRPr lang="ru-RU" dirty="0"/>
          </a:p>
        </p:txBody>
      </p:sp>
      <p:sp>
        <p:nvSpPr>
          <p:cNvPr id="17" name="Text Placeholder 16">
            <a:extLst>
              <a:ext uri="{FF2B5EF4-FFF2-40B4-BE49-F238E27FC236}">
                <a16:creationId xmlns="" xmlns:a16="http://schemas.microsoft.com/office/drawing/2014/main" id="{663B63A5-075F-4429-8F7A-8E50D3497170}"/>
              </a:ext>
            </a:extLst>
          </p:cNvPr>
          <p:cNvSpPr>
            <a:spLocks noGrp="1"/>
          </p:cNvSpPr>
          <p:nvPr>
            <p:ph type="body" sz="quarter" idx="4294967295"/>
          </p:nvPr>
        </p:nvSpPr>
        <p:spPr>
          <a:xfrm>
            <a:off x="7826375" y="3294063"/>
            <a:ext cx="4365625" cy="2333625"/>
          </a:xfrm>
        </p:spPr>
        <p:txBody>
          <a:bodyPr>
            <a:normAutofit/>
          </a:bodyPr>
          <a:lstStyle/>
          <a:p>
            <a:pPr marL="0" indent="0">
              <a:buNone/>
            </a:pPr>
            <a:endParaRPr lang="ru-RU" dirty="0"/>
          </a:p>
        </p:txBody>
      </p:sp>
      <p:pic>
        <p:nvPicPr>
          <p:cNvPr id="11" name="Picture Placeholder 10"/>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t="19069" b="19069"/>
          <a:stretch>
            <a:fillRect/>
          </a:stretch>
        </p:blipFill>
        <p:spPr>
          <a:xfrm>
            <a:off x="-2349263" y="57816"/>
            <a:ext cx="7607063" cy="3475409"/>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79" y="3561711"/>
            <a:ext cx="5168103" cy="3832167"/>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9847" y="1277477"/>
            <a:ext cx="7086128" cy="5232833"/>
          </a:xfrm>
          <a:prstGeom prst="rect">
            <a:avLst/>
          </a:prstGeom>
        </p:spPr>
      </p:pic>
    </p:spTree>
    <p:extLst>
      <p:ext uri="{BB962C8B-B14F-4D97-AF65-F5344CB8AC3E}">
        <p14:creationId xmlns:p14="http://schemas.microsoft.com/office/powerpoint/2010/main" val="3953500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93D7EDA2-3620-47DB-BD1A-9C3633AEB867}"/>
              </a:ext>
            </a:extLst>
          </p:cNvPr>
          <p:cNvSpPr>
            <a:spLocks noGrp="1"/>
          </p:cNvSpPr>
          <p:nvPr>
            <p:ph type="ftr" sz="quarter" idx="11"/>
          </p:nvPr>
        </p:nvSpPr>
        <p:spPr/>
        <p:txBody>
          <a:bodyPr/>
          <a:lstStyle/>
          <a:p>
            <a:endParaRPr lang="ru-RU" dirty="0"/>
          </a:p>
        </p:txBody>
      </p:sp>
      <p:sp>
        <p:nvSpPr>
          <p:cNvPr id="4" name="Slide Number Placeholder 3">
            <a:extLst>
              <a:ext uri="{FF2B5EF4-FFF2-40B4-BE49-F238E27FC236}">
                <a16:creationId xmlns="" xmlns:a16="http://schemas.microsoft.com/office/drawing/2014/main" id="{BEDAECDC-7310-4573-BE1D-3F708C83049D}"/>
              </a:ext>
            </a:extLst>
          </p:cNvPr>
          <p:cNvSpPr>
            <a:spLocks noGrp="1"/>
          </p:cNvSpPr>
          <p:nvPr>
            <p:ph type="sldNum" sz="quarter" idx="12"/>
          </p:nvPr>
        </p:nvSpPr>
        <p:spPr/>
        <p:txBody>
          <a:bodyPr/>
          <a:lstStyle/>
          <a:p>
            <a:fld id="{D495E168-DA5E-4888-8D8A-92B118324C14}" type="slidenum">
              <a:rPr lang="ru-RU" smtClean="0"/>
              <a:t>6</a:t>
            </a:fld>
            <a:endParaRPr lang="ru-RU" dirty="0"/>
          </a:p>
        </p:txBody>
      </p:sp>
      <p:graphicFrame>
        <p:nvGraphicFramePr>
          <p:cNvPr id="21" name="Chart Placeholder 20" descr="Pie chart">
            <a:extLst>
              <a:ext uri="{FF2B5EF4-FFF2-40B4-BE49-F238E27FC236}">
                <a16:creationId xmlns="" xmlns:a16="http://schemas.microsoft.com/office/drawing/2014/main" id="{093B88E5-E854-483F-A761-6A39AF1AE58A}"/>
              </a:ext>
            </a:extLst>
          </p:cNvPr>
          <p:cNvGraphicFramePr>
            <a:graphicFrameLocks noGrp="1"/>
          </p:cNvGraphicFramePr>
          <p:nvPr>
            <p:ph type="chart" sz="quarter" idx="4294967295"/>
            <p:extLst>
              <p:ext uri="{D42A27DB-BD31-4B8C-83A1-F6EECF244321}">
                <p14:modId xmlns:p14="http://schemas.microsoft.com/office/powerpoint/2010/main" val="2684824177"/>
              </p:ext>
            </p:extLst>
          </p:nvPr>
        </p:nvGraphicFramePr>
        <p:xfrm>
          <a:off x="0" y="1087438"/>
          <a:ext cx="4510088" cy="4594225"/>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 xmlns:a16="http://schemas.microsoft.com/office/drawing/2014/main" id="{4991AEBC-6D9D-4D30-BB4C-43FE1370375F}"/>
              </a:ext>
            </a:extLst>
          </p:cNvPr>
          <p:cNvSpPr>
            <a:spLocks noGrp="1"/>
          </p:cNvSpPr>
          <p:nvPr>
            <p:ph type="title" idx="4294967295"/>
          </p:nvPr>
        </p:nvSpPr>
        <p:spPr>
          <a:xfrm>
            <a:off x="465513" y="-847898"/>
            <a:ext cx="11726487" cy="2998961"/>
          </a:xfrm>
        </p:spPr>
        <p:txBody>
          <a:bodyPr>
            <a:normAutofit/>
          </a:bodyPr>
          <a:lstStyle/>
          <a:p>
            <a:r>
              <a:rPr lang="en-US" dirty="0" err="1" smtClean="0"/>
              <a:t>Streamlit</a:t>
            </a:r>
            <a:r>
              <a:rPr lang="en-US" dirty="0" smtClean="0"/>
              <a:t> and </a:t>
            </a:r>
            <a:r>
              <a:rPr lang="en-US" dirty="0" err="1" smtClean="0"/>
              <a:t>scikit</a:t>
            </a:r>
            <a:endParaRPr lang="ru-RU" dirty="0"/>
          </a:p>
        </p:txBody>
      </p:sp>
      <p:sp>
        <p:nvSpPr>
          <p:cNvPr id="5" name="Text Placeholder 4">
            <a:extLst>
              <a:ext uri="{FF2B5EF4-FFF2-40B4-BE49-F238E27FC236}">
                <a16:creationId xmlns="" xmlns:a16="http://schemas.microsoft.com/office/drawing/2014/main" id="{C7BFDBF9-B20C-4919-9CE3-90C6CDC85BDD}"/>
              </a:ext>
            </a:extLst>
          </p:cNvPr>
          <p:cNvSpPr>
            <a:spLocks noGrp="1"/>
          </p:cNvSpPr>
          <p:nvPr>
            <p:ph type="body" sz="quarter" idx="4294967295"/>
          </p:nvPr>
        </p:nvSpPr>
        <p:spPr>
          <a:xfrm>
            <a:off x="155574" y="1371601"/>
            <a:ext cx="6930877" cy="5233814"/>
          </a:xfrm>
        </p:spPr>
        <p:txBody>
          <a:bodyPr>
            <a:normAutofit/>
          </a:bodyPr>
          <a:lstStyle/>
          <a:p>
            <a:r>
              <a:rPr lang="en-US" sz="2000" dirty="0" err="1"/>
              <a:t>Streamlit</a:t>
            </a:r>
            <a:r>
              <a:rPr lang="en-US" sz="2000" dirty="0"/>
              <a:t> is an open-source Python library that allows you to quickly create interactive web applications for data science and machine learning projects. It simplifies the process of building and deploying web applications by providing an intuitive and declarative way to create user interfaces</a:t>
            </a:r>
            <a:r>
              <a:rPr lang="en-US" sz="2000" dirty="0" smtClean="0"/>
              <a:t>.</a:t>
            </a:r>
            <a:r>
              <a:rPr lang="en-US" sz="2000" dirty="0"/>
              <a:t> With </a:t>
            </a:r>
            <a:r>
              <a:rPr lang="en-US" sz="2000" dirty="0" err="1"/>
              <a:t>Streamlit</a:t>
            </a:r>
            <a:r>
              <a:rPr lang="en-US" sz="2000" dirty="0"/>
              <a:t>, you can create interactive dashboards, data exploration tools, model demos, and more, directly from your Python scripts. </a:t>
            </a:r>
            <a:endParaRPr lang="en-US" sz="2000" dirty="0" smtClean="0"/>
          </a:p>
          <a:p>
            <a:r>
              <a:rPr lang="en-US" sz="2000" dirty="0" err="1" smtClean="0"/>
              <a:t>Scikit</a:t>
            </a:r>
            <a:r>
              <a:rPr lang="en-US" sz="2000" dirty="0" smtClean="0"/>
              <a:t> or </a:t>
            </a:r>
            <a:r>
              <a:rPr lang="en-US" sz="2000" dirty="0" err="1" smtClean="0"/>
              <a:t>Scikit</a:t>
            </a:r>
            <a:r>
              <a:rPr lang="en-US" sz="2000" dirty="0" smtClean="0"/>
              <a:t>-learn is </a:t>
            </a:r>
            <a:r>
              <a:rPr lang="en-US" sz="2000" dirty="0"/>
              <a:t>a popular open-source machine learning library for Python. It provides a wide range of tools and algorithms for various machine learning tasks, including classification, regression, clustering, dimensionality reduction, and more. </a:t>
            </a:r>
            <a:r>
              <a:rPr lang="en-US" sz="2000" dirty="0" err="1"/>
              <a:t>Scikit</a:t>
            </a:r>
            <a:r>
              <a:rPr lang="en-US" sz="2000" dirty="0"/>
              <a:t>-learn is built on top of other scientific computing libraries in Python, such as </a:t>
            </a:r>
            <a:r>
              <a:rPr lang="en-US" sz="2000" dirty="0" err="1"/>
              <a:t>NumPy</a:t>
            </a:r>
            <a:r>
              <a:rPr lang="en-US" sz="2000" dirty="0"/>
              <a:t>, </a:t>
            </a:r>
            <a:r>
              <a:rPr lang="en-US" sz="2000" dirty="0" err="1"/>
              <a:t>SciPy</a:t>
            </a:r>
            <a:r>
              <a:rPr lang="en-US" sz="2000" dirty="0"/>
              <a:t>, and </a:t>
            </a:r>
            <a:r>
              <a:rPr lang="en-US" sz="2000" dirty="0" err="1"/>
              <a:t>matplotlib</a:t>
            </a:r>
            <a:r>
              <a:rPr lang="en-US" sz="2000" dirty="0"/>
              <a:t>, and integrates well with the broader Python ecosystem.</a:t>
            </a:r>
            <a:endParaRPr lang="en-US" sz="2000" dirty="0" smtClean="0"/>
          </a:p>
          <a:p>
            <a:endParaRPr lang="ru-RU" sz="1800" dirty="0"/>
          </a:p>
        </p:txBody>
      </p:sp>
      <p:sp>
        <p:nvSpPr>
          <p:cNvPr id="6" name="Text Placeholder 5">
            <a:extLst>
              <a:ext uri="{FF2B5EF4-FFF2-40B4-BE49-F238E27FC236}">
                <a16:creationId xmlns="" xmlns:a16="http://schemas.microsoft.com/office/drawing/2014/main" id="{FFE50F9B-A11D-40B9-B83F-DDF3E10343C1}"/>
              </a:ext>
            </a:extLst>
          </p:cNvPr>
          <p:cNvSpPr>
            <a:spLocks noGrp="1"/>
          </p:cNvSpPr>
          <p:nvPr>
            <p:ph type="body" idx="4294967295"/>
          </p:nvPr>
        </p:nvSpPr>
        <p:spPr>
          <a:xfrm>
            <a:off x="10593388" y="3719513"/>
            <a:ext cx="1598612" cy="365125"/>
          </a:xfrm>
        </p:spPr>
        <p:txBody>
          <a:bodyPr>
            <a:normAutofit fontScale="85000" lnSpcReduction="20000"/>
          </a:bodyPr>
          <a:lstStyle/>
          <a:p>
            <a:r>
              <a:rPr lang="en-US" dirty="0"/>
              <a:t>30%</a:t>
            </a:r>
            <a:endParaRPr lang="ru-RU" dirty="0"/>
          </a:p>
        </p:txBody>
      </p:sp>
      <p:sp>
        <p:nvSpPr>
          <p:cNvPr id="7" name="Text Placeholder 6">
            <a:extLst>
              <a:ext uri="{FF2B5EF4-FFF2-40B4-BE49-F238E27FC236}">
                <a16:creationId xmlns="" xmlns:a16="http://schemas.microsoft.com/office/drawing/2014/main" id="{44C8D5B9-69C7-4696-B552-5307926F58E5}"/>
              </a:ext>
            </a:extLst>
          </p:cNvPr>
          <p:cNvSpPr>
            <a:spLocks noGrp="1"/>
          </p:cNvSpPr>
          <p:nvPr>
            <p:ph type="body" sz="quarter" idx="4294967295"/>
          </p:nvPr>
        </p:nvSpPr>
        <p:spPr>
          <a:xfrm>
            <a:off x="10593388" y="3990975"/>
            <a:ext cx="1598612" cy="365125"/>
          </a:xfrm>
        </p:spPr>
        <p:txBody>
          <a:bodyPr>
            <a:normAutofit fontScale="55000" lnSpcReduction="20000"/>
          </a:bodyPr>
          <a:lstStyle/>
          <a:p>
            <a:r>
              <a:rPr lang="en-US" dirty="0"/>
              <a:t>Category Title</a:t>
            </a:r>
            <a:endParaRPr lang="ru-RU" dirty="0"/>
          </a:p>
        </p:txBody>
      </p:sp>
      <p:sp>
        <p:nvSpPr>
          <p:cNvPr id="10" name="Text Placeholder 9">
            <a:extLst>
              <a:ext uri="{FF2B5EF4-FFF2-40B4-BE49-F238E27FC236}">
                <a16:creationId xmlns="" xmlns:a16="http://schemas.microsoft.com/office/drawing/2014/main" id="{B9D2CE79-7062-4C12-A2AE-683EAD4CCE0C}"/>
              </a:ext>
            </a:extLst>
          </p:cNvPr>
          <p:cNvSpPr>
            <a:spLocks noGrp="1"/>
          </p:cNvSpPr>
          <p:nvPr>
            <p:ph type="body" idx="4294967295"/>
          </p:nvPr>
        </p:nvSpPr>
        <p:spPr>
          <a:xfrm>
            <a:off x="10594975" y="3719513"/>
            <a:ext cx="1597025" cy="365125"/>
          </a:xfrm>
        </p:spPr>
        <p:txBody>
          <a:bodyPr>
            <a:normAutofit fontScale="85000" lnSpcReduction="20000"/>
          </a:bodyPr>
          <a:lstStyle/>
          <a:p>
            <a:r>
              <a:rPr lang="en-US" dirty="0"/>
              <a:t>25%</a:t>
            </a:r>
            <a:endParaRPr lang="ru-RU" dirty="0"/>
          </a:p>
        </p:txBody>
      </p:sp>
      <p:sp>
        <p:nvSpPr>
          <p:cNvPr id="11" name="Text Placeholder 10">
            <a:extLst>
              <a:ext uri="{FF2B5EF4-FFF2-40B4-BE49-F238E27FC236}">
                <a16:creationId xmlns="" xmlns:a16="http://schemas.microsoft.com/office/drawing/2014/main" id="{25FB3E19-7A7E-47B8-A21F-09F559854C8C}"/>
              </a:ext>
            </a:extLst>
          </p:cNvPr>
          <p:cNvSpPr>
            <a:spLocks noGrp="1"/>
          </p:cNvSpPr>
          <p:nvPr>
            <p:ph type="body" sz="quarter" idx="4294967295"/>
          </p:nvPr>
        </p:nvSpPr>
        <p:spPr>
          <a:xfrm>
            <a:off x="10594975" y="3990975"/>
            <a:ext cx="1597025" cy="365125"/>
          </a:xfrm>
        </p:spPr>
        <p:txBody>
          <a:bodyPr>
            <a:normAutofit fontScale="55000" lnSpcReduction="20000"/>
          </a:bodyPr>
          <a:lstStyle/>
          <a:p>
            <a:r>
              <a:rPr lang="en-US" dirty="0"/>
              <a:t>Category Title</a:t>
            </a:r>
            <a:endParaRPr lang="ru-RU" dirty="0"/>
          </a:p>
        </p:txBody>
      </p:sp>
      <p:sp>
        <p:nvSpPr>
          <p:cNvPr id="14" name="Text Placeholder 13">
            <a:extLst>
              <a:ext uri="{FF2B5EF4-FFF2-40B4-BE49-F238E27FC236}">
                <a16:creationId xmlns="" xmlns:a16="http://schemas.microsoft.com/office/drawing/2014/main" id="{BDFECF88-E632-4781-8739-84E6E892DC4D}"/>
              </a:ext>
            </a:extLst>
          </p:cNvPr>
          <p:cNvSpPr>
            <a:spLocks noGrp="1"/>
          </p:cNvSpPr>
          <p:nvPr>
            <p:ph type="body" idx="4294967295"/>
          </p:nvPr>
        </p:nvSpPr>
        <p:spPr>
          <a:xfrm>
            <a:off x="10594975" y="3719513"/>
            <a:ext cx="1597025" cy="365125"/>
          </a:xfrm>
        </p:spPr>
        <p:txBody>
          <a:bodyPr>
            <a:normAutofit fontScale="85000" lnSpcReduction="20000"/>
          </a:bodyPr>
          <a:lstStyle/>
          <a:p>
            <a:r>
              <a:rPr lang="en-US" dirty="0"/>
              <a:t>20%</a:t>
            </a:r>
            <a:endParaRPr lang="ru-RU" dirty="0"/>
          </a:p>
        </p:txBody>
      </p:sp>
      <p:sp>
        <p:nvSpPr>
          <p:cNvPr id="15" name="Text Placeholder 14">
            <a:extLst>
              <a:ext uri="{FF2B5EF4-FFF2-40B4-BE49-F238E27FC236}">
                <a16:creationId xmlns="" xmlns:a16="http://schemas.microsoft.com/office/drawing/2014/main" id="{71D0B53C-EBAB-4000-8108-72EE7F62A93A}"/>
              </a:ext>
            </a:extLst>
          </p:cNvPr>
          <p:cNvSpPr>
            <a:spLocks noGrp="1"/>
          </p:cNvSpPr>
          <p:nvPr>
            <p:ph type="body" sz="quarter" idx="4294967295"/>
          </p:nvPr>
        </p:nvSpPr>
        <p:spPr>
          <a:xfrm>
            <a:off x="10594975" y="3990975"/>
            <a:ext cx="1597025" cy="365125"/>
          </a:xfrm>
        </p:spPr>
        <p:txBody>
          <a:bodyPr>
            <a:normAutofit fontScale="85000" lnSpcReduction="20000"/>
          </a:bodyPr>
          <a:lstStyle/>
          <a:p>
            <a:pPr marL="0" indent="0">
              <a:buNone/>
            </a:pPr>
            <a:endParaRPr lang="ru-RU" dirty="0"/>
          </a:p>
        </p:txBody>
      </p:sp>
      <p:sp>
        <p:nvSpPr>
          <p:cNvPr id="8" name="Text Placeholder 7">
            <a:extLst>
              <a:ext uri="{FF2B5EF4-FFF2-40B4-BE49-F238E27FC236}">
                <a16:creationId xmlns="" xmlns:a16="http://schemas.microsoft.com/office/drawing/2014/main" id="{B20CA877-BC73-44B2-B723-8023CA00ED00}"/>
              </a:ext>
            </a:extLst>
          </p:cNvPr>
          <p:cNvSpPr>
            <a:spLocks noGrp="1"/>
          </p:cNvSpPr>
          <p:nvPr>
            <p:ph type="body" idx="4294967295"/>
          </p:nvPr>
        </p:nvSpPr>
        <p:spPr>
          <a:xfrm>
            <a:off x="10593388" y="4451350"/>
            <a:ext cx="1598612" cy="365125"/>
          </a:xfrm>
        </p:spPr>
        <p:txBody>
          <a:bodyPr>
            <a:normAutofit fontScale="85000" lnSpcReduction="20000"/>
          </a:bodyPr>
          <a:lstStyle/>
          <a:p>
            <a:r>
              <a:rPr lang="en-US" dirty="0"/>
              <a:t>10%</a:t>
            </a:r>
            <a:endParaRPr lang="ru-RU" dirty="0"/>
          </a:p>
        </p:txBody>
      </p:sp>
      <p:sp>
        <p:nvSpPr>
          <p:cNvPr id="9" name="Text Placeholder 8">
            <a:extLst>
              <a:ext uri="{FF2B5EF4-FFF2-40B4-BE49-F238E27FC236}">
                <a16:creationId xmlns="" xmlns:a16="http://schemas.microsoft.com/office/drawing/2014/main" id="{9C508980-C5CA-4BC3-A366-9BA1490CA438}"/>
              </a:ext>
            </a:extLst>
          </p:cNvPr>
          <p:cNvSpPr>
            <a:spLocks noGrp="1"/>
          </p:cNvSpPr>
          <p:nvPr>
            <p:ph type="body" sz="quarter" idx="4294967295"/>
          </p:nvPr>
        </p:nvSpPr>
        <p:spPr>
          <a:xfrm>
            <a:off x="10593388" y="4722813"/>
            <a:ext cx="1598612" cy="365125"/>
          </a:xfrm>
        </p:spPr>
        <p:txBody>
          <a:bodyPr>
            <a:normAutofit fontScale="55000" lnSpcReduction="20000"/>
          </a:bodyPr>
          <a:lstStyle/>
          <a:p>
            <a:r>
              <a:rPr lang="en-US" dirty="0"/>
              <a:t>Category Title</a:t>
            </a:r>
            <a:endParaRPr lang="ru-RU" dirty="0"/>
          </a:p>
        </p:txBody>
      </p:sp>
      <p:sp>
        <p:nvSpPr>
          <p:cNvPr id="12" name="Text Placeholder 11">
            <a:extLst>
              <a:ext uri="{FF2B5EF4-FFF2-40B4-BE49-F238E27FC236}">
                <a16:creationId xmlns="" xmlns:a16="http://schemas.microsoft.com/office/drawing/2014/main" id="{FF800B5B-000C-40A0-984E-296FEF26F894}"/>
              </a:ext>
            </a:extLst>
          </p:cNvPr>
          <p:cNvSpPr>
            <a:spLocks noGrp="1"/>
          </p:cNvSpPr>
          <p:nvPr>
            <p:ph type="body" idx="4294967295"/>
          </p:nvPr>
        </p:nvSpPr>
        <p:spPr>
          <a:xfrm>
            <a:off x="10594975" y="4451350"/>
            <a:ext cx="1597025" cy="365125"/>
          </a:xfrm>
        </p:spPr>
        <p:txBody>
          <a:bodyPr>
            <a:normAutofit fontScale="85000" lnSpcReduction="20000"/>
          </a:bodyPr>
          <a:lstStyle/>
          <a:p>
            <a:r>
              <a:rPr lang="en-US" dirty="0"/>
              <a:t>10%</a:t>
            </a:r>
            <a:endParaRPr lang="ru-RU" dirty="0"/>
          </a:p>
        </p:txBody>
      </p:sp>
      <p:sp>
        <p:nvSpPr>
          <p:cNvPr id="13" name="Text Placeholder 12">
            <a:extLst>
              <a:ext uri="{FF2B5EF4-FFF2-40B4-BE49-F238E27FC236}">
                <a16:creationId xmlns="" xmlns:a16="http://schemas.microsoft.com/office/drawing/2014/main" id="{BC76F4DF-E770-433B-A99B-E75E3AD5B84F}"/>
              </a:ext>
            </a:extLst>
          </p:cNvPr>
          <p:cNvSpPr>
            <a:spLocks noGrp="1"/>
          </p:cNvSpPr>
          <p:nvPr>
            <p:ph type="body" sz="quarter" idx="4294967295"/>
          </p:nvPr>
        </p:nvSpPr>
        <p:spPr>
          <a:xfrm>
            <a:off x="10594975" y="4722813"/>
            <a:ext cx="1597025" cy="365125"/>
          </a:xfrm>
        </p:spPr>
        <p:txBody>
          <a:bodyPr>
            <a:normAutofit fontScale="55000" lnSpcReduction="20000"/>
          </a:bodyPr>
          <a:lstStyle/>
          <a:p>
            <a:r>
              <a:rPr lang="en-US" dirty="0"/>
              <a:t>Category Title</a:t>
            </a:r>
            <a:endParaRPr lang="ru-RU" dirty="0"/>
          </a:p>
        </p:txBody>
      </p:sp>
      <p:sp>
        <p:nvSpPr>
          <p:cNvPr id="16" name="Text Placeholder 15">
            <a:extLst>
              <a:ext uri="{FF2B5EF4-FFF2-40B4-BE49-F238E27FC236}">
                <a16:creationId xmlns="" xmlns:a16="http://schemas.microsoft.com/office/drawing/2014/main" id="{F685F4B4-4174-4802-8880-EBF24FC23D34}"/>
              </a:ext>
            </a:extLst>
          </p:cNvPr>
          <p:cNvSpPr>
            <a:spLocks noGrp="1"/>
          </p:cNvSpPr>
          <p:nvPr>
            <p:ph type="body" idx="4294967295"/>
          </p:nvPr>
        </p:nvSpPr>
        <p:spPr>
          <a:xfrm>
            <a:off x="10594975" y="4451350"/>
            <a:ext cx="1597025" cy="365125"/>
          </a:xfrm>
        </p:spPr>
        <p:txBody>
          <a:bodyPr>
            <a:normAutofit fontScale="85000" lnSpcReduction="20000"/>
          </a:bodyPr>
          <a:lstStyle/>
          <a:p>
            <a:r>
              <a:rPr lang="en-US" dirty="0"/>
              <a:t>5%</a:t>
            </a:r>
            <a:endParaRPr lang="ru-RU" dirty="0"/>
          </a:p>
        </p:txBody>
      </p:sp>
      <p:sp>
        <p:nvSpPr>
          <p:cNvPr id="17" name="Text Placeholder 16">
            <a:extLst>
              <a:ext uri="{FF2B5EF4-FFF2-40B4-BE49-F238E27FC236}">
                <a16:creationId xmlns="" xmlns:a16="http://schemas.microsoft.com/office/drawing/2014/main" id="{64A8CDE2-952B-4BD3-A740-DF54D4C7E841}"/>
              </a:ext>
            </a:extLst>
          </p:cNvPr>
          <p:cNvSpPr>
            <a:spLocks noGrp="1"/>
          </p:cNvSpPr>
          <p:nvPr>
            <p:ph type="body" sz="quarter" idx="4294967295"/>
          </p:nvPr>
        </p:nvSpPr>
        <p:spPr>
          <a:xfrm>
            <a:off x="10594975" y="4722813"/>
            <a:ext cx="1597025" cy="365125"/>
          </a:xfrm>
        </p:spPr>
        <p:txBody>
          <a:bodyPr>
            <a:normAutofit fontScale="85000" lnSpcReduction="20000"/>
          </a:bodyPr>
          <a:lstStyle/>
          <a:p>
            <a:pPr marL="0" indent="0">
              <a:buNone/>
            </a:pPr>
            <a:endParaRPr lang="ru-RU" dirty="0"/>
          </a:p>
        </p:txBody>
      </p:sp>
      <p:sp>
        <p:nvSpPr>
          <p:cNvPr id="18" name="AutoShape 2" descr="File:Streamlit-logo-primary-colormark-darktext.png - Wikimedia Comm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4" descr="File:Streamlit-logo-primary-colormark-darktext.png - Wikimedia Comm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0163" y="54024"/>
            <a:ext cx="4524274" cy="3240089"/>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9329" y="3719513"/>
            <a:ext cx="4885108" cy="2885902"/>
          </a:xfrm>
          <a:prstGeom prst="rect">
            <a:avLst/>
          </a:prstGeom>
        </p:spPr>
      </p:pic>
    </p:spTree>
    <p:extLst>
      <p:ext uri="{BB962C8B-B14F-4D97-AF65-F5344CB8AC3E}">
        <p14:creationId xmlns:p14="http://schemas.microsoft.com/office/powerpoint/2010/main" val="1266157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4D24B6-BECF-4BE6-9971-53768392C0BB}"/>
              </a:ext>
            </a:extLst>
          </p:cNvPr>
          <p:cNvSpPr>
            <a:spLocks noGrp="1"/>
          </p:cNvSpPr>
          <p:nvPr>
            <p:ph type="title"/>
          </p:nvPr>
        </p:nvSpPr>
        <p:spPr/>
        <p:txBody>
          <a:bodyPr/>
          <a:lstStyle/>
          <a:p>
            <a:r>
              <a:rPr lang="en-US" dirty="0" smtClean="0"/>
              <a:t>2. The </a:t>
            </a:r>
            <a:r>
              <a:rPr lang="en-US" dirty="0" smtClean="0"/>
              <a:t>Classic Snake Game</a:t>
            </a:r>
            <a:endParaRPr lang="ru-RU" dirty="0"/>
          </a:p>
        </p:txBody>
      </p:sp>
      <p:sp>
        <p:nvSpPr>
          <p:cNvPr id="3" name="Text Placeholder 2">
            <a:extLst>
              <a:ext uri="{FF2B5EF4-FFF2-40B4-BE49-F238E27FC236}">
                <a16:creationId xmlns="" xmlns:a16="http://schemas.microsoft.com/office/drawing/2014/main" id="{D46DC636-DB75-49A5-B764-91FF21804DA0}"/>
              </a:ext>
            </a:extLst>
          </p:cNvPr>
          <p:cNvSpPr>
            <a:spLocks noGrp="1"/>
          </p:cNvSpPr>
          <p:nvPr>
            <p:ph type="body" sz="quarter" idx="16"/>
          </p:nvPr>
        </p:nvSpPr>
        <p:spPr>
          <a:xfrm flipV="1">
            <a:off x="1303392" y="9427028"/>
            <a:ext cx="4367531" cy="174171"/>
          </a:xfrm>
        </p:spPr>
        <p:txBody>
          <a:bodyPr/>
          <a:lstStyle/>
          <a:p>
            <a:endParaRPr lang="ru-RU" dirty="0"/>
          </a:p>
        </p:txBody>
      </p:sp>
      <p:sp>
        <p:nvSpPr>
          <p:cNvPr id="4" name="Text Placeholder 3">
            <a:extLst>
              <a:ext uri="{FF2B5EF4-FFF2-40B4-BE49-F238E27FC236}">
                <a16:creationId xmlns="" xmlns:a16="http://schemas.microsoft.com/office/drawing/2014/main" id="{EE5A967A-4C75-4949-9D48-17FD2D8B8B59}"/>
              </a:ext>
            </a:extLst>
          </p:cNvPr>
          <p:cNvSpPr>
            <a:spLocks noGrp="1"/>
          </p:cNvSpPr>
          <p:nvPr>
            <p:ph type="body" sz="quarter" idx="17"/>
          </p:nvPr>
        </p:nvSpPr>
        <p:spPr>
          <a:xfrm>
            <a:off x="824420" y="9427027"/>
            <a:ext cx="4367531" cy="174172"/>
          </a:xfrm>
        </p:spPr>
        <p:txBody>
          <a:bodyPr/>
          <a:lstStyle/>
          <a:p>
            <a:r>
              <a:rPr lang="en-US" dirty="0"/>
              <a:t>Phone:</a:t>
            </a:r>
            <a:endParaRPr lang="ru-RU" dirty="0"/>
          </a:p>
        </p:txBody>
      </p:sp>
      <p:sp>
        <p:nvSpPr>
          <p:cNvPr id="5" name="Text Placeholder 4">
            <a:extLst>
              <a:ext uri="{FF2B5EF4-FFF2-40B4-BE49-F238E27FC236}">
                <a16:creationId xmlns="" xmlns:a16="http://schemas.microsoft.com/office/drawing/2014/main" id="{E15085CC-458F-4E9F-AF16-A815111FBF00}"/>
              </a:ext>
            </a:extLst>
          </p:cNvPr>
          <p:cNvSpPr>
            <a:spLocks noGrp="1"/>
          </p:cNvSpPr>
          <p:nvPr>
            <p:ph type="body" sz="quarter" idx="18"/>
          </p:nvPr>
        </p:nvSpPr>
        <p:spPr>
          <a:xfrm>
            <a:off x="824420" y="9427029"/>
            <a:ext cx="4367531" cy="805542"/>
          </a:xfrm>
        </p:spPr>
        <p:txBody>
          <a:bodyPr/>
          <a:lstStyle/>
          <a:p>
            <a:endParaRPr lang="ru-RU" dirty="0"/>
          </a:p>
        </p:txBody>
      </p:sp>
      <p:sp>
        <p:nvSpPr>
          <p:cNvPr id="6" name="Text Placeholder 5">
            <a:extLst>
              <a:ext uri="{FF2B5EF4-FFF2-40B4-BE49-F238E27FC236}">
                <a16:creationId xmlns="" xmlns:a16="http://schemas.microsoft.com/office/drawing/2014/main" id="{459230DA-C209-4406-A9FA-EE60A7827F74}"/>
              </a:ext>
            </a:extLst>
          </p:cNvPr>
          <p:cNvSpPr>
            <a:spLocks noGrp="1"/>
          </p:cNvSpPr>
          <p:nvPr>
            <p:ph type="body" sz="quarter" idx="19"/>
          </p:nvPr>
        </p:nvSpPr>
        <p:spPr>
          <a:xfrm>
            <a:off x="1303391" y="10755086"/>
            <a:ext cx="4367531" cy="4925854"/>
          </a:xfrm>
        </p:spPr>
        <p:txBody>
          <a:bodyPr/>
          <a:lstStyle/>
          <a:p>
            <a:endParaRPr lang="en-US" dirty="0" smtClean="0"/>
          </a:p>
        </p:txBody>
      </p:sp>
      <p:sp>
        <p:nvSpPr>
          <p:cNvPr id="7" name="Text Placeholder 6">
            <a:extLst>
              <a:ext uri="{FF2B5EF4-FFF2-40B4-BE49-F238E27FC236}">
                <a16:creationId xmlns="" xmlns:a16="http://schemas.microsoft.com/office/drawing/2014/main" id="{D10F5C8F-9E7F-4E64-9AF6-329D1654118B}"/>
              </a:ext>
            </a:extLst>
          </p:cNvPr>
          <p:cNvSpPr>
            <a:spLocks noGrp="1"/>
          </p:cNvSpPr>
          <p:nvPr>
            <p:ph type="body" sz="quarter" idx="20"/>
          </p:nvPr>
        </p:nvSpPr>
        <p:spPr>
          <a:xfrm>
            <a:off x="824420" y="10755086"/>
            <a:ext cx="4367531" cy="195943"/>
          </a:xfrm>
        </p:spPr>
        <p:txBody>
          <a:bodyPr/>
          <a:lstStyle/>
          <a:p>
            <a:endParaRPr lang="ru-RU" dirty="0"/>
          </a:p>
        </p:txBody>
      </p:sp>
      <p:sp>
        <p:nvSpPr>
          <p:cNvPr id="8" name="TextBox 7"/>
          <p:cNvSpPr txBox="1"/>
          <p:nvPr/>
        </p:nvSpPr>
        <p:spPr>
          <a:xfrm>
            <a:off x="370114" y="2301128"/>
            <a:ext cx="9601199" cy="1384995"/>
          </a:xfrm>
          <a:prstGeom prst="rect">
            <a:avLst/>
          </a:prstGeom>
          <a:noFill/>
        </p:spPr>
        <p:txBody>
          <a:bodyPr wrap="square" rtlCol="0">
            <a:spAutoFit/>
          </a:bodyPr>
          <a:lstStyle/>
          <a:p>
            <a:r>
              <a:rPr lang="en-US" sz="2800" dirty="0" smtClean="0">
                <a:solidFill>
                  <a:schemeClr val="tx2">
                    <a:lumMod val="60000"/>
                    <a:lumOff val="40000"/>
                  </a:schemeClr>
                </a:solidFill>
              </a:rPr>
              <a:t>This is a simple GUI based project which we all used to play in our childhood and we have developed using python </a:t>
            </a:r>
            <a:r>
              <a:rPr lang="en-US" sz="2800" dirty="0" err="1" smtClean="0">
                <a:solidFill>
                  <a:schemeClr val="tx2">
                    <a:lumMod val="60000"/>
                    <a:lumOff val="40000"/>
                  </a:schemeClr>
                </a:solidFill>
              </a:rPr>
              <a:t>tkinter</a:t>
            </a:r>
            <a:r>
              <a:rPr lang="en-US" sz="2800" dirty="0">
                <a:solidFill>
                  <a:schemeClr val="tx2">
                    <a:lumMod val="60000"/>
                    <a:lumOff val="40000"/>
                  </a:schemeClr>
                </a:solidFill>
              </a:rPr>
              <a:t>.</a:t>
            </a:r>
          </a:p>
        </p:txBody>
      </p:sp>
      <p:sp>
        <p:nvSpPr>
          <p:cNvPr id="9" name="TextBox 8"/>
          <p:cNvSpPr txBox="1"/>
          <p:nvPr/>
        </p:nvSpPr>
        <p:spPr>
          <a:xfrm>
            <a:off x="370114" y="3686124"/>
            <a:ext cx="8077200" cy="3046988"/>
          </a:xfrm>
          <a:prstGeom prst="rect">
            <a:avLst/>
          </a:prstGeom>
          <a:noFill/>
        </p:spPr>
        <p:txBody>
          <a:bodyPr wrap="square" rtlCol="0">
            <a:spAutoFit/>
          </a:bodyPr>
          <a:lstStyle/>
          <a:p>
            <a:r>
              <a:rPr lang="en-US" sz="2400" dirty="0" smtClean="0"/>
              <a:t>The </a:t>
            </a:r>
            <a:r>
              <a:rPr lang="en-US" sz="2400" dirty="0"/>
              <a:t>classic Snake game is a popular and simple arcade game that originated in the late 1970s and gained significant popularity with the rise of mobile phones in the 1990s. The objective of the game is to control a snake on a rectangular grid, allowing it to eat food while avoiding collisions with walls and its own tail. As the snake eats the food, it grows longer, making the game progressively more </a:t>
            </a:r>
            <a:r>
              <a:rPr lang="en-US" sz="2000" dirty="0"/>
              <a:t>challenging</a:t>
            </a:r>
            <a:r>
              <a:rPr lang="en-US" dirty="0"/>
              <a:t>.</a:t>
            </a:r>
          </a:p>
        </p:txBody>
      </p:sp>
      <p:sp>
        <p:nvSpPr>
          <p:cNvPr id="10" name="Picture Placeholder 9"/>
          <p:cNvSpPr>
            <a:spLocks noGrp="1"/>
          </p:cNvSpPr>
          <p:nvPr>
            <p:ph type="pic" sz="quarter" idx="21"/>
          </p:nvPr>
        </p:nvSpPr>
        <p:spPr>
          <a:xfrm>
            <a:off x="5421086" y="453050"/>
            <a:ext cx="6943003" cy="5934621"/>
          </a:xfrm>
        </p:spPr>
      </p:sp>
    </p:spTree>
    <p:extLst>
      <p:ext uri="{BB962C8B-B14F-4D97-AF65-F5344CB8AC3E}">
        <p14:creationId xmlns:p14="http://schemas.microsoft.com/office/powerpoint/2010/main" val="1316663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a:xfrm>
            <a:off x="838200" y="-500743"/>
            <a:ext cx="9050518" cy="1811367"/>
          </a:xfrm>
        </p:spPr>
        <p:txBody>
          <a:bodyPr/>
          <a:lstStyle/>
          <a:p>
            <a:r>
              <a:rPr lang="en-US" dirty="0" smtClean="0"/>
              <a:t>Here is the output </a:t>
            </a:r>
            <a:endParaRPr lang="en-US" dirty="0"/>
          </a:p>
        </p:txBody>
      </p:sp>
      <p:sp>
        <p:nvSpPr>
          <p:cNvPr id="2" name="Slide Number Placeholder 1">
            <a:extLst>
              <a:ext uri="{FF2B5EF4-FFF2-40B4-BE49-F238E27FC236}">
                <a16:creationId xmlns="" xmlns:a16="http://schemas.microsoft.com/office/drawing/2014/main" id="{85431CC7-E576-44E9-B0ED-A55CB1964C55}"/>
              </a:ext>
            </a:extLst>
          </p:cNvPr>
          <p:cNvSpPr>
            <a:spLocks noGrp="1"/>
          </p:cNvSpPr>
          <p:nvPr>
            <p:ph type="sldNum" sz="quarter" idx="12"/>
          </p:nvPr>
        </p:nvSpPr>
        <p:spPr/>
        <p:txBody>
          <a:bodyPr/>
          <a:lstStyle/>
          <a:p>
            <a:fld id="{D495E168-DA5E-4888-8D8A-92B118324C14}" type="slidenum">
              <a:rPr lang="ru-RU" smtClean="0"/>
              <a:t>8</a:t>
            </a:fld>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6806" y="3651835"/>
            <a:ext cx="5491843" cy="310859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157" y="54220"/>
            <a:ext cx="5206231" cy="329972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764" y="1310624"/>
            <a:ext cx="6925344" cy="3895506"/>
          </a:xfrm>
          <a:prstGeom prst="rect">
            <a:avLst/>
          </a:prstGeom>
        </p:spPr>
      </p:pic>
    </p:spTree>
    <p:extLst>
      <p:ext uri="{BB962C8B-B14F-4D97-AF65-F5344CB8AC3E}">
        <p14:creationId xmlns:p14="http://schemas.microsoft.com/office/powerpoint/2010/main" val="59582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edia Placeholder 8"/>
          <p:cNvPicPr>
            <a:picLocks noGrp="1" noChangeAspect="1"/>
          </p:cNvPicPr>
          <p:nvPr>
            <p:ph type="media" sz="quarter" idx="17"/>
          </p:nvPr>
        </p:nvPicPr>
        <p:blipFill>
          <a:blip r:embed="rId2">
            <a:extLst>
              <a:ext uri="{28A0092B-C50C-407E-A947-70E740481C1C}">
                <a14:useLocalDpi xmlns:a14="http://schemas.microsoft.com/office/drawing/2010/main" val="0"/>
              </a:ext>
            </a:extLst>
          </a:blip>
          <a:stretch>
            <a:fillRect/>
          </a:stretch>
        </p:blipFill>
        <p:spPr>
          <a:xfrm>
            <a:off x="9361714" y="2993043"/>
            <a:ext cx="2466975" cy="1847850"/>
          </a:xfrm>
        </p:spPr>
      </p:pic>
      <p:sp>
        <p:nvSpPr>
          <p:cNvPr id="5" name="Title 4">
            <a:extLst>
              <a:ext uri="{FF2B5EF4-FFF2-40B4-BE49-F238E27FC236}">
                <a16:creationId xmlns="" xmlns:a16="http://schemas.microsoft.com/office/drawing/2014/main" id="{3A483267-D13E-45C6-895A-743DA26910A7}"/>
              </a:ext>
            </a:extLst>
          </p:cNvPr>
          <p:cNvSpPr>
            <a:spLocks noGrp="1"/>
          </p:cNvSpPr>
          <p:nvPr>
            <p:ph type="title"/>
          </p:nvPr>
        </p:nvSpPr>
        <p:spPr/>
        <p:txBody>
          <a:bodyPr>
            <a:normAutofit/>
          </a:bodyPr>
          <a:lstStyle/>
          <a:p>
            <a:endParaRPr lang="ru-RU" dirty="0"/>
          </a:p>
        </p:txBody>
      </p:sp>
      <p:sp>
        <p:nvSpPr>
          <p:cNvPr id="3" name="Footer Placeholder 2">
            <a:extLst>
              <a:ext uri="{FF2B5EF4-FFF2-40B4-BE49-F238E27FC236}">
                <a16:creationId xmlns="" xmlns:a16="http://schemas.microsoft.com/office/drawing/2014/main" id="{EA45DB45-A744-4939-A7FE-863B69ECEA97}"/>
              </a:ext>
            </a:extLst>
          </p:cNvPr>
          <p:cNvSpPr>
            <a:spLocks noGrp="1"/>
          </p:cNvSpPr>
          <p:nvPr>
            <p:ph type="ftr" sz="quarter" idx="11"/>
          </p:nvPr>
        </p:nvSpPr>
        <p:spPr/>
        <p:txBody>
          <a:bodyPr/>
          <a:lstStyle/>
          <a:p>
            <a:endParaRPr lang="ru-RU" dirty="0"/>
          </a:p>
        </p:txBody>
      </p:sp>
      <p:sp>
        <p:nvSpPr>
          <p:cNvPr id="4" name="Slide Number Placeholder 3">
            <a:extLst>
              <a:ext uri="{FF2B5EF4-FFF2-40B4-BE49-F238E27FC236}">
                <a16:creationId xmlns=""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9</a:t>
            </a:fld>
            <a:endParaRPr lang="ru-RU" dirty="0"/>
          </a:p>
        </p:txBody>
      </p:sp>
      <p:sp>
        <p:nvSpPr>
          <p:cNvPr id="6" name="TextBox 5"/>
          <p:cNvSpPr txBox="1"/>
          <p:nvPr/>
        </p:nvSpPr>
        <p:spPr>
          <a:xfrm>
            <a:off x="3439886" y="1611086"/>
            <a:ext cx="4034730" cy="1200329"/>
          </a:xfrm>
          <a:prstGeom prst="rect">
            <a:avLst/>
          </a:prstGeom>
          <a:noFill/>
        </p:spPr>
        <p:txBody>
          <a:bodyPr wrap="square" rtlCol="0">
            <a:spAutoFit/>
          </a:bodyPr>
          <a:lstStyle/>
          <a:p>
            <a:r>
              <a:rPr lang="en-US" sz="3600" b="1" dirty="0" err="1">
                <a:solidFill>
                  <a:schemeClr val="accent1">
                    <a:lumMod val="60000"/>
                    <a:lumOff val="40000"/>
                  </a:schemeClr>
                </a:solidFill>
              </a:rPr>
              <a:t>t</a:t>
            </a:r>
            <a:r>
              <a:rPr lang="en-US" sz="3600" b="1" dirty="0" err="1" smtClean="0">
                <a:solidFill>
                  <a:schemeClr val="accent1">
                    <a:lumMod val="60000"/>
                    <a:lumOff val="40000"/>
                  </a:schemeClr>
                </a:solidFill>
              </a:rPr>
              <a:t>kinter</a:t>
            </a:r>
            <a:r>
              <a:rPr lang="en-US" sz="3600" b="1" dirty="0" smtClean="0">
                <a:solidFill>
                  <a:schemeClr val="accent1">
                    <a:lumMod val="60000"/>
                    <a:lumOff val="40000"/>
                  </a:schemeClr>
                </a:solidFill>
              </a:rPr>
              <a:t> package in Python</a:t>
            </a:r>
            <a:endParaRPr lang="en-US" sz="3600" b="1" dirty="0">
              <a:solidFill>
                <a:schemeClr val="accent1">
                  <a:lumMod val="60000"/>
                  <a:lumOff val="40000"/>
                </a:schemeClr>
              </a:solidFill>
            </a:endParaRPr>
          </a:p>
        </p:txBody>
      </p:sp>
      <p:sp>
        <p:nvSpPr>
          <p:cNvPr id="8" name="TextBox 7"/>
          <p:cNvSpPr txBox="1"/>
          <p:nvPr/>
        </p:nvSpPr>
        <p:spPr>
          <a:xfrm>
            <a:off x="2852057" y="2862412"/>
            <a:ext cx="6509657" cy="2554545"/>
          </a:xfrm>
          <a:prstGeom prst="rect">
            <a:avLst/>
          </a:prstGeom>
          <a:noFill/>
        </p:spPr>
        <p:txBody>
          <a:bodyPr wrap="square" rtlCol="0">
            <a:spAutoFit/>
          </a:bodyPr>
          <a:lstStyle/>
          <a:p>
            <a:r>
              <a:rPr lang="en-US" sz="2000" dirty="0" err="1"/>
              <a:t>Tkinter</a:t>
            </a:r>
            <a:r>
              <a:rPr lang="en-US" sz="2000" dirty="0"/>
              <a:t> is a standard Python library for creating graphical user interfaces (GUIs). It provides a set of tools and widgets that allow you to build desktop applications with interactive windows, buttons, menus, input fields, and more. </a:t>
            </a:r>
            <a:r>
              <a:rPr lang="en-US" sz="2000" dirty="0" err="1"/>
              <a:t>Tkinter</a:t>
            </a:r>
            <a:r>
              <a:rPr lang="en-US" sz="2000" dirty="0"/>
              <a:t> is based on the </a:t>
            </a:r>
            <a:r>
              <a:rPr lang="en-US" sz="2000" dirty="0" err="1"/>
              <a:t>Tk</a:t>
            </a:r>
            <a:r>
              <a:rPr lang="en-US" sz="2000" dirty="0"/>
              <a:t> GUI toolkit, which originated in the </a:t>
            </a:r>
            <a:r>
              <a:rPr lang="en-US" sz="2000" dirty="0" err="1"/>
              <a:t>Tcl</a:t>
            </a:r>
            <a:r>
              <a:rPr lang="en-US" sz="2000" dirty="0"/>
              <a:t> programming language but has been widely adopted for Python development.</a:t>
            </a:r>
          </a:p>
        </p:txBody>
      </p:sp>
    </p:spTree>
    <p:extLst>
      <p:ext uri="{BB962C8B-B14F-4D97-AF65-F5344CB8AC3E}">
        <p14:creationId xmlns:p14="http://schemas.microsoft.com/office/powerpoint/2010/main" val="1855796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3.xml><?xml version="1.0" encoding="utf-8"?>
<ds:datastoreItem xmlns:ds="http://schemas.openxmlformats.org/officeDocument/2006/customXml" ds:itemID="{12024DF7-0783-4549-86B7-A48B29FBA9C2}">
  <ds:schemaRefs>
    <ds:schemaRef ds:uri="http://purl.org/dc/dcmitype/"/>
    <ds:schemaRef ds:uri="http://schemas.microsoft.com/office/2006/documentManagement/types"/>
    <ds:schemaRef ds:uri="http://purl.org/dc/terms/"/>
    <ds:schemaRef ds:uri="http://schemas.microsoft.com/sharepoint/v3"/>
    <ds:schemaRef ds:uri="fb0879af-3eba-417a-a55a-ffe6dcd6ca77"/>
    <ds:schemaRef ds:uri="http://schemas.microsoft.com/office/2006/metadata/properties"/>
    <ds:schemaRef ds:uri="http://www.w3.org/XML/1998/namespace"/>
    <ds:schemaRef ds:uri="http://purl.org/dc/elements/1.1/"/>
    <ds:schemaRef ds:uri="http://schemas.microsoft.com/office/infopath/2007/PartnerControls"/>
    <ds:schemaRef ds:uri="http://schemas.openxmlformats.org/package/2006/metadata/core-properties"/>
    <ds:schemaRef ds:uri="6dc4bcd6-49db-4c07-9060-8acfc67cef9f"/>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925</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Office Theme</vt:lpstr>
      <vt:lpstr>Python projects</vt:lpstr>
      <vt:lpstr>PROJECTS</vt:lpstr>
      <vt:lpstr>1. ML project using        streamlit</vt:lpstr>
      <vt:lpstr>TEXT LAYOUT 02</vt:lpstr>
      <vt:lpstr>COMPARISON</vt:lpstr>
      <vt:lpstr>Streamlit and scikit</vt:lpstr>
      <vt:lpstr>2. The Classic Snake Game</vt:lpstr>
      <vt:lpstr>Here is the output </vt:lpstr>
      <vt:lpstr>PowerPoint Presentation</vt:lpstr>
      <vt:lpstr>3. Romantic-Eli</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2023-06-10T16:28:14Z</dcterms:created>
  <dcterms:modified xsi:type="dcterms:W3CDTF">2023-06-11T05:27:21Z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