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7" r:id="rId5"/>
    <p:sldId id="259" r:id="rId6"/>
    <p:sldId id="260" r:id="rId7"/>
    <p:sldId id="262" r:id="rId8"/>
    <p:sldId id="264" r:id="rId9"/>
    <p:sldId id="265" r:id="rId10"/>
    <p:sldId id="27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snapToGrid="0">
      <p:cViewPr varScale="1">
        <p:scale>
          <a:sx n="71" d="100"/>
          <a:sy n="71" d="100"/>
        </p:scale>
        <p:origin x="67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B448-544F-1163-CF6D-D801EF6DA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240B45-37FF-28D2-69C1-D8842A0F2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A61B0F3-96B9-62B2-E1C5-4D3D4823B899}"/>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15DB3F67-E836-5AA2-B32D-A0C3A933309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1EEA5E-DC19-ABCD-6267-C545BA777197}"/>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1510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11F1-D172-AE20-8D21-0A938E210E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8E52B7-EB5E-AF2A-3525-5B4BBFD15AA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D7DCF-1783-47F8-CDB8-8B7167ECD0D8}"/>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F46968A7-C083-F20B-0369-2067E75DE5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55429C-96E8-1064-0F87-6D95D15F938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371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A47F57-697A-B97E-DD3A-2910D126C5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3F252A-D3F9-0BB4-D962-668169761B8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93D65-8824-8EBE-4CB8-E4D7750FE881}"/>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2A1EA1BA-06A5-9F5B-136C-80EDFD72EB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63C8CA-61F8-0704-0F6E-DDDD2B9987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15927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50CDE-F21A-AC1C-7DD9-906370B0F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39EE0-A89B-B238-94A4-DB32BBD14E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AB674-71DE-8BA7-9D0E-C99F6B3C0FBD}"/>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8B72554B-0ACB-E334-5BBE-7A83BFE374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F062A5-E36B-5C05-6C36-F8372F2C169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9026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CC90-B089-5E25-D480-B40D5123B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671185-327E-E435-EB8B-F143CAF78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7ADDF86-F686-ACE8-6852-5CEADD9A2870}"/>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8558F106-1FED-5AA1-CFDF-7FE210507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45F0D7-F550-D351-1F6B-36B665CA0CDC}"/>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55407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8191-3055-3CE7-ABAB-BF52255689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07F01E-C1BB-CFE3-1062-5A8CAD20F5A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0F16ED-635D-3C12-AE3C-37A43EAF146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80B84D-A3CA-9B7E-B7BB-4C18C18121B2}"/>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a:extLst>
              <a:ext uri="{FF2B5EF4-FFF2-40B4-BE49-F238E27FC236}">
                <a16:creationId xmlns:a16="http://schemas.microsoft.com/office/drawing/2014/main" id="{05881B66-06CA-0AE9-B95B-21A45DC5B35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4B7665D-74F3-FC85-8C37-77F440223274}"/>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231675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306E-11E1-8AB1-AF32-6F074D3C85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8E7AAE-4628-F916-89C8-10A970EC98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8D7C0B7-4F02-5995-1FB1-8FB2DD1259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04026-A61A-C06F-3EA6-94F595A473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CFF7FD0-380B-75A4-D9B0-F7EBC341DD0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0AA233-A9EB-E98D-4DDF-BC4B72808326}"/>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a:extLst>
              <a:ext uri="{FF2B5EF4-FFF2-40B4-BE49-F238E27FC236}">
                <a16:creationId xmlns:a16="http://schemas.microsoft.com/office/drawing/2014/main" id="{755E8074-1361-E322-F42C-F5D7140991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6B9FECA-EE46-D87A-F259-E8022C3628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8918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92FB-DA41-9013-AE3A-5882CEEE8B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2620A1-C0CA-1D0E-E85E-5C1326F8CB80}"/>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a:extLst>
              <a:ext uri="{FF2B5EF4-FFF2-40B4-BE49-F238E27FC236}">
                <a16:creationId xmlns:a16="http://schemas.microsoft.com/office/drawing/2014/main" id="{763BD8B1-5363-075D-CDCC-8CAC0A6A78E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6E4555F-1DC7-94CF-74D7-21521EE9398A}"/>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424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497F04-5F5B-E4F7-0A48-A1FBAC01C3C4}"/>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a:extLst>
              <a:ext uri="{FF2B5EF4-FFF2-40B4-BE49-F238E27FC236}">
                <a16:creationId xmlns:a16="http://schemas.microsoft.com/office/drawing/2014/main" id="{3EDCC3BA-DF88-8CE4-AB31-983A3C796A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817982A-25A2-0FA2-0BC4-48C8775F8459}"/>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1819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7936-1384-3D53-34C7-E638688EF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4108029-8ADE-BDA5-4C8D-31C361556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D6CB47A-C96A-8918-E1EB-9A8DBEC72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65CB0D-C5CF-96B6-5923-222D7E403E92}"/>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a:extLst>
              <a:ext uri="{FF2B5EF4-FFF2-40B4-BE49-F238E27FC236}">
                <a16:creationId xmlns:a16="http://schemas.microsoft.com/office/drawing/2014/main" id="{C9A0E17E-D21B-9F95-DB42-019C9AB18C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31A4E0-3F3F-3857-C2B7-EEDD3DF99CB1}"/>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79869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DF05-F2AE-B072-8E2E-CB4CF5B08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0EF8F1-DFA6-282F-E8CD-83826A12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a:extLst>
              <a:ext uri="{FF2B5EF4-FFF2-40B4-BE49-F238E27FC236}">
                <a16:creationId xmlns:a16="http://schemas.microsoft.com/office/drawing/2014/main" id="{85808D68-B430-9A5B-4A9B-8549EA20A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002EBD-67C3-A4B8-A83C-896997C53EB8}"/>
              </a:ext>
            </a:extLst>
          </p:cNvPr>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a:extLst>
              <a:ext uri="{FF2B5EF4-FFF2-40B4-BE49-F238E27FC236}">
                <a16:creationId xmlns:a16="http://schemas.microsoft.com/office/drawing/2014/main" id="{92B00B68-5333-C602-6799-3D1B2E434B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04925F4-1AF9-E8B5-0534-4714B5FAF5DD}"/>
              </a:ext>
            </a:extLst>
          </p:cNvPr>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8284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9843D-C7AC-7DCA-D2A1-30C29BBAB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2A0867-11DA-F019-8907-1B3D8BD7C7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0DD53F-CA45-CCAE-9ADB-5B0F61393A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t>21/01/2025</a:t>
            </a:fld>
            <a:endParaRPr lang="en-GB"/>
          </a:p>
        </p:txBody>
      </p:sp>
      <p:sp>
        <p:nvSpPr>
          <p:cNvPr id="5" name="Footer Placeholder 4">
            <a:extLst>
              <a:ext uri="{FF2B5EF4-FFF2-40B4-BE49-F238E27FC236}">
                <a16:creationId xmlns:a16="http://schemas.microsoft.com/office/drawing/2014/main" id="{1C91FF70-F320-3E09-D811-B610D38CE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99947EA-7073-9466-0549-46E86F1C89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t>‹#›</a:t>
            </a:fld>
            <a:endParaRPr lang="en-GB"/>
          </a:p>
        </p:txBody>
      </p:sp>
    </p:spTree>
    <p:extLst>
      <p:ext uri="{BB962C8B-B14F-4D97-AF65-F5344CB8AC3E}">
        <p14:creationId xmlns:p14="http://schemas.microsoft.com/office/powerpoint/2010/main" val="6885028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mruti0067/OneStopTourismApp.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464" y="1596789"/>
            <a:ext cx="10363200" cy="1125167"/>
          </a:xfrm>
        </p:spPr>
        <p:txBody>
          <a:bodyPr>
            <a:noAutofit/>
          </a:bodyPr>
          <a:lstStyle/>
          <a:p>
            <a:pPr marL="213995" marR="186690" indent="-2540" algn="ctr">
              <a:lnSpc>
                <a:spcPct val="150000"/>
              </a:lnSpc>
              <a:spcBef>
                <a:spcPts val="5"/>
              </a:spcBef>
            </a:pPr>
            <a:r>
              <a:rPr lang="en-US" sz="2800" b="1" dirty="0">
                <a:effectLst/>
                <a:latin typeface="Times New Roman" panose="02020603050405020304" pitchFamily="18" charset="0"/>
                <a:ea typeface="Times New Roman" panose="02020603050405020304" pitchFamily="18" charset="0"/>
              </a:rPr>
              <a:t>ONE STOP SOLUTION FOCUSING ON TOURISM – </a:t>
            </a:r>
            <a:br>
              <a:rPr lang="en-US" sz="2800" b="1" dirty="0">
                <a:effectLst/>
                <a:latin typeface="Times New Roman" panose="02020603050405020304" pitchFamily="18" charset="0"/>
                <a:ea typeface="Times New Roman" panose="02020603050405020304" pitchFamily="18" charset="0"/>
              </a:rPr>
            </a:br>
            <a:r>
              <a:rPr lang="en-US" sz="2800" b="1" dirty="0">
                <a:effectLst/>
                <a:latin typeface="Times New Roman" panose="02020603050405020304" pitchFamily="18" charset="0"/>
                <a:ea typeface="Times New Roman" panose="02020603050405020304" pitchFamily="18" charset="0"/>
              </a:rPr>
              <a:t>TOUR VISTA</a:t>
            </a:r>
            <a:endParaRPr lang="en-IN" sz="2800" dirty="0">
              <a:effectLst/>
              <a:latin typeface="Times New Roman" panose="02020603050405020304" pitchFamily="18" charset="0"/>
              <a:ea typeface="Times New Roman" panose="02020603050405020304" pitchFamily="18" charset="0"/>
            </a:endParaRPr>
          </a:p>
        </p:txBody>
      </p:sp>
      <p:sp>
        <p:nvSpPr>
          <p:cNvPr id="3" name="Subtitle 2"/>
          <p:cNvSpPr>
            <a:spLocks noGrp="1"/>
          </p:cNvSpPr>
          <p:nvPr>
            <p:ph type="subTitle" idx="1"/>
          </p:nvPr>
        </p:nvSpPr>
        <p:spPr>
          <a:xfrm>
            <a:off x="790469" y="2721956"/>
            <a:ext cx="3970594" cy="552184"/>
          </a:xfrm>
        </p:spPr>
        <p:txBody>
          <a:bodyPr>
            <a:noAutofit/>
          </a:bodyPr>
          <a:lstStyle/>
          <a:p>
            <a:pPr algn="l"/>
            <a:r>
              <a:rPr lang="en-GB" sz="1600" b="1" dirty="0"/>
              <a:t>Batch Number:    27</a:t>
            </a:r>
          </a:p>
        </p:txBody>
      </p:sp>
      <p:graphicFrame>
        <p:nvGraphicFramePr>
          <p:cNvPr id="4" name="Table 3"/>
          <p:cNvGraphicFramePr>
            <a:graphicFrameLocks noGrp="1"/>
          </p:cNvGraphicFramePr>
          <p:nvPr>
            <p:extLst>
              <p:ext uri="{D42A27DB-BD31-4B8C-83A1-F6EECF244321}">
                <p14:modId xmlns:p14="http://schemas.microsoft.com/office/powerpoint/2010/main" val="2796613842"/>
              </p:ext>
            </p:extLst>
          </p:nvPr>
        </p:nvGraphicFramePr>
        <p:xfrm>
          <a:off x="630904" y="3352800"/>
          <a:ext cx="5418666" cy="4135118"/>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1925283">
                <a:tc>
                  <a:txBody>
                    <a:bodyPr/>
                    <a:lstStyle/>
                    <a:p>
                      <a:pPr algn="ctr"/>
                      <a:r>
                        <a:rPr lang="en-GB" sz="2000" b="1" dirty="0">
                          <a:solidFill>
                            <a:schemeClr val="tx1"/>
                          </a:solidFill>
                        </a:rPr>
                        <a:t>Roll Number </a:t>
                      </a:r>
                    </a:p>
                    <a:p>
                      <a:pPr algn="ctr"/>
                      <a:r>
                        <a:rPr lang="en-GB" sz="2000" b="1" dirty="0">
                          <a:solidFill>
                            <a:schemeClr val="tx1"/>
                          </a:solidFill>
                        </a:rPr>
                        <a:t>20211CAI0057</a:t>
                      </a:r>
                    </a:p>
                    <a:p>
                      <a:pPr algn="ctr"/>
                      <a:r>
                        <a:rPr lang="en-GB" sz="2000" b="1" dirty="0">
                          <a:solidFill>
                            <a:schemeClr val="tx1"/>
                          </a:solidFill>
                        </a:rPr>
                        <a:t>20221LCA0067</a:t>
                      </a:r>
                    </a:p>
                    <a:p>
                      <a:pPr algn="ctr"/>
                      <a:r>
                        <a:rPr lang="en-GB" sz="2000" b="1" dirty="0">
                          <a:solidFill>
                            <a:schemeClr val="tx1"/>
                          </a:solidFill>
                        </a:rPr>
                        <a:t>20211CAI0089</a:t>
                      </a:r>
                    </a:p>
                    <a:p>
                      <a:pPr algn="ct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sz="2000" b="1" dirty="0">
                          <a:solidFill>
                            <a:schemeClr val="tx1"/>
                          </a:solidFill>
                        </a:rPr>
                        <a:t>Student Name :</a:t>
                      </a:r>
                    </a:p>
                    <a:p>
                      <a:pPr algn="ctr"/>
                      <a:r>
                        <a:rPr lang="en-US" sz="1800" b="1" kern="1200" dirty="0">
                          <a:solidFill>
                            <a:schemeClr val="tx1"/>
                          </a:solidFill>
                          <a:effectLst/>
                          <a:latin typeface="+mn-lt"/>
                          <a:ea typeface="+mn-ea"/>
                          <a:cs typeface="+mn-cs"/>
                        </a:rPr>
                        <a:t>SUHAS K </a:t>
                      </a:r>
                    </a:p>
                    <a:p>
                      <a:pPr algn="ctr"/>
                      <a:r>
                        <a:rPr lang="en-US" sz="1800" b="1" kern="1200" dirty="0">
                          <a:solidFill>
                            <a:schemeClr val="tx1"/>
                          </a:solidFill>
                          <a:effectLst/>
                          <a:latin typeface="+mn-lt"/>
                          <a:ea typeface="+mn-ea"/>
                          <a:cs typeface="+mn-cs"/>
                        </a:rPr>
                        <a:t>SMRUTI S NAIR </a:t>
                      </a:r>
                    </a:p>
                    <a:p>
                      <a:pPr algn="ctr"/>
                      <a:r>
                        <a:rPr lang="en-US" sz="1800" b="1" kern="1200" dirty="0">
                          <a:solidFill>
                            <a:schemeClr val="tx1"/>
                          </a:solidFill>
                          <a:effectLst/>
                          <a:latin typeface="+mn-lt"/>
                          <a:ea typeface="+mn-ea"/>
                          <a:cs typeface="+mn-cs"/>
                        </a:rPr>
                        <a:t>SAHANA K H </a:t>
                      </a:r>
                      <a:r>
                        <a:rPr lang="en-GB" sz="2000" b="1" baseline="0" dirty="0">
                          <a:solidFill>
                            <a:schemeClr val="tx1"/>
                          </a:solidFill>
                        </a:rPr>
                        <a:t> </a:t>
                      </a:r>
                      <a:endParaRPr lang="en-GB" sz="2000" b="1" dirty="0">
                        <a:solidFill>
                          <a:schemeClr val="tx1"/>
                        </a:solidFill>
                      </a:endParaRPr>
                    </a:p>
                    <a:p>
                      <a:pPr algn="ctr"/>
                      <a:endParaRPr lang="en-GB" sz="2000" b="1"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441967">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441967">
                <a:tc>
                  <a:txBody>
                    <a:bodyPr/>
                    <a:lstStyle/>
                    <a:p>
                      <a:pPr algn="ctr"/>
                      <a:endParaRPr lang="en-GB">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441967">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solidFill>
                          <a:schemeClr val="tx1"/>
                        </a:solidFill>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solidFill>
                  <a:schemeClr val="tx1"/>
                </a:solidFill>
              </a:rPr>
              <a:t>Under the Supervision of,</a:t>
            </a:r>
          </a:p>
          <a:p>
            <a:endParaRPr lang="en-GB" dirty="0">
              <a:solidFill>
                <a:schemeClr val="tx1"/>
              </a:solidFill>
            </a:endParaRPr>
          </a:p>
          <a:p>
            <a:pPr algn="l"/>
            <a:r>
              <a:rPr lang="en-GB" sz="1700" dirty="0">
                <a:solidFill>
                  <a:schemeClr val="tx1"/>
                </a:solidFill>
              </a:rPr>
              <a:t> </a:t>
            </a:r>
            <a:r>
              <a:rPr lang="en-GB" sz="1700" dirty="0" err="1">
                <a:solidFill>
                  <a:schemeClr val="tx1"/>
                </a:solidFill>
              </a:rPr>
              <a:t>Dr.</a:t>
            </a:r>
            <a:r>
              <a:rPr lang="en-GB" sz="1700" dirty="0">
                <a:solidFill>
                  <a:schemeClr val="tx1"/>
                </a:solidFill>
              </a:rPr>
              <a:t> </a:t>
            </a:r>
            <a:r>
              <a:rPr lang="en-GB" sz="1700" dirty="0" err="1">
                <a:solidFill>
                  <a:schemeClr val="tx1"/>
                </a:solidFill>
              </a:rPr>
              <a:t>Nihar</a:t>
            </a:r>
            <a:r>
              <a:rPr lang="en-GB" sz="1700" dirty="0">
                <a:solidFill>
                  <a:schemeClr val="tx1"/>
                </a:solidFill>
              </a:rPr>
              <a:t> </a:t>
            </a:r>
            <a:r>
              <a:rPr lang="en-GB" sz="1700" dirty="0" err="1">
                <a:solidFill>
                  <a:schemeClr val="tx1"/>
                </a:solidFill>
              </a:rPr>
              <a:t>Rajan</a:t>
            </a:r>
            <a:r>
              <a:rPr lang="en-GB" sz="1700" dirty="0">
                <a:solidFill>
                  <a:schemeClr val="tx1"/>
                </a:solidFill>
              </a:rPr>
              <a:t> </a:t>
            </a:r>
            <a:r>
              <a:rPr lang="en-GB" sz="1700" dirty="0" err="1">
                <a:solidFill>
                  <a:schemeClr val="tx1"/>
                </a:solidFill>
              </a:rPr>
              <a:t>Nayak</a:t>
            </a:r>
            <a:r>
              <a:rPr lang="en-GB" sz="1700" dirty="0">
                <a:solidFill>
                  <a:schemeClr val="tx1"/>
                </a:solidFill>
              </a:rPr>
              <a:t>,</a:t>
            </a:r>
          </a:p>
          <a:p>
            <a:pPr algn="l"/>
            <a:r>
              <a:rPr lang="en-GB" sz="1700" dirty="0">
                <a:solidFill>
                  <a:schemeClr val="tx1"/>
                </a:solidFill>
              </a:rPr>
              <a:t>Assistant Professor,</a:t>
            </a:r>
          </a:p>
          <a:p>
            <a:pPr algn="l"/>
            <a:r>
              <a:rPr lang="en-GB" sz="1700" dirty="0">
                <a:solidFill>
                  <a:schemeClr val="tx1"/>
                </a:solidFill>
              </a:rPr>
              <a:t>School of Computer Science Engineering,</a:t>
            </a:r>
          </a:p>
          <a:p>
            <a:pPr algn="l"/>
            <a:r>
              <a:rPr lang="en-GB" sz="1700" dirty="0">
                <a:solidFill>
                  <a:schemeClr val="tx1"/>
                </a:solidFill>
              </a:rPr>
              <a:t>Presidency University.</a:t>
            </a:r>
          </a:p>
          <a:p>
            <a:pPr algn="l"/>
            <a:endParaRPr lang="en-GB" dirty="0"/>
          </a:p>
        </p:txBody>
      </p:sp>
      <p:sp>
        <p:nvSpPr>
          <p:cNvPr id="6" name="Subtitle 2"/>
          <p:cNvSpPr txBox="1">
            <a:spLocks/>
          </p:cNvSpPr>
          <p:nvPr/>
        </p:nvSpPr>
        <p:spPr>
          <a:xfrm>
            <a:off x="790469" y="334088"/>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dirty="0">
                <a:solidFill>
                  <a:schemeClr val="tx1"/>
                </a:solidFill>
              </a:rPr>
              <a:t>PIP104 PROFESSIONAL PRACTICE-II</a:t>
            </a:r>
          </a:p>
          <a:p>
            <a:r>
              <a:rPr lang="en-GB" sz="2800" dirty="0">
                <a:solidFill>
                  <a:schemeClr val="tx1"/>
                </a:solidFill>
              </a:rPr>
              <a:t>VIVA-VOCE</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333594"/>
            <a:ext cx="10641106" cy="1325563"/>
          </a:xfrm>
        </p:spPr>
        <p:txBody>
          <a:bodyPr/>
          <a:lstStyle/>
          <a:p>
            <a:r>
              <a:rPr lang="en-US" b="1" dirty="0"/>
              <a:t>GitHub Link:</a:t>
            </a:r>
          </a:p>
        </p:txBody>
      </p:sp>
      <p:sp>
        <p:nvSpPr>
          <p:cNvPr id="3" name="Content Placeholder 2"/>
          <p:cNvSpPr>
            <a:spLocks noGrp="1"/>
          </p:cNvSpPr>
          <p:nvPr>
            <p:ph idx="1"/>
          </p:nvPr>
        </p:nvSpPr>
        <p:spPr>
          <a:xfrm>
            <a:off x="838200" y="1397876"/>
            <a:ext cx="10515600" cy="4779087"/>
          </a:xfrm>
        </p:spPr>
        <p:txBody>
          <a:bodyPr>
            <a:normAutofit/>
          </a:bodyPr>
          <a:lstStyle/>
          <a:p>
            <a:pPr marL="0" indent="0">
              <a:buNone/>
            </a:pPr>
            <a:endParaRPr lang="en-US" sz="3200" dirty="0"/>
          </a:p>
          <a:p>
            <a:pPr marL="0" indent="0">
              <a:buNone/>
            </a:pPr>
            <a:endParaRPr lang="en-US" sz="3200" dirty="0"/>
          </a:p>
          <a:p>
            <a:pPr marL="0" indent="0">
              <a:buNone/>
            </a:pPr>
            <a:r>
              <a:rPr lang="en-US" sz="3200" dirty="0">
                <a:hlinkClick r:id="rId2"/>
              </a:rPr>
              <a:t>ONE STOP SOLUTION FOCUSING ON TOURISM – TOUR VISTA</a:t>
            </a:r>
            <a:endParaRPr lang="en-US" sz="3200" dirty="0"/>
          </a:p>
        </p:txBody>
      </p:sp>
    </p:spTree>
    <p:extLst>
      <p:ext uri="{BB962C8B-B14F-4D97-AF65-F5344CB8AC3E}">
        <p14:creationId xmlns:p14="http://schemas.microsoft.com/office/powerpoint/2010/main" val="3091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9120" y="2076401"/>
            <a:ext cx="5468203" cy="941696"/>
          </a:xfrm>
        </p:spPr>
        <p:txBody>
          <a:bodyPr>
            <a:noAutofit/>
          </a:bodyPr>
          <a:lstStyle/>
          <a:p>
            <a:pPr marL="0" indent="0" algn="ctr">
              <a:buNone/>
            </a:pPr>
            <a:r>
              <a:rPr lang="en-GB" sz="9600" dirty="0"/>
              <a:t>Thank You</a:t>
            </a:r>
          </a:p>
        </p:txBody>
      </p:sp>
      <p:pic>
        <p:nvPicPr>
          <p:cNvPr id="4"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694805" y="1025204"/>
            <a:ext cx="449302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8224" y="-136633"/>
            <a:ext cx="10775576" cy="1827322"/>
          </a:xfrm>
        </p:spPr>
        <p:txBody>
          <a:bodyPr/>
          <a:lstStyle/>
          <a:p>
            <a:r>
              <a:rPr lang="en-GB" b="1" dirty="0"/>
              <a:t>Introduction:</a:t>
            </a:r>
          </a:p>
        </p:txBody>
      </p:sp>
      <p:sp>
        <p:nvSpPr>
          <p:cNvPr id="3" name="Content Placeholder 2"/>
          <p:cNvSpPr>
            <a:spLocks noGrp="1"/>
          </p:cNvSpPr>
          <p:nvPr>
            <p:ph idx="1"/>
          </p:nvPr>
        </p:nvSpPr>
        <p:spPr>
          <a:xfrm>
            <a:off x="578224" y="981636"/>
            <a:ext cx="11456120" cy="5015752"/>
          </a:xfrm>
        </p:spPr>
        <p:txBody>
          <a:bodyPr>
            <a:normAutofit lnSpcReduction="10000"/>
          </a:bodyPr>
          <a:lstStyle/>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Tour Vista is the first of its kind AI-driven travel planning website that aims to smoothen and humanize the traveling experience for its users. This application employs generative AI through Google Gemini and is further based on Firebase for backend services to create itineraries that fulfill personal preferences, budgets, and group sizes. Such fine-tuning of technologies, thus, gives way for travelers to promote personal making of trip plans right across their entire journey.</a:t>
            </a:r>
            <a:r>
              <a:rPr lang="en-IN"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 real-time images from Google brings an up-close view to users about their selected destinations, and dynamic, informative mapping adds depth and enjoyment to the travel experience with information on location-based features. This combination of views and navigation allows users to layout travel plans with confidence. Basically, Tour Vista is a way through which travel is discovered and planned. The website gives power to users to build remarkable travel experiences with generative AI, real-time data interaction, and intuitive design. It is a full-fledged travel partner-from exposing hidden gems to dreaming up an ideal vacation, turning trip planning into an engaging and intuitive experience.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565" y="-178675"/>
            <a:ext cx="10735235" cy="1869364"/>
          </a:xfrm>
        </p:spPr>
        <p:txBody>
          <a:bodyPr/>
          <a:lstStyle/>
          <a:p>
            <a:r>
              <a:rPr lang="en-GB" b="1" dirty="0"/>
              <a:t>Literature Review:</a:t>
            </a:r>
          </a:p>
        </p:txBody>
      </p:sp>
      <p:sp>
        <p:nvSpPr>
          <p:cNvPr id="3" name="Content Placeholder 2"/>
          <p:cNvSpPr>
            <a:spLocks noGrp="1"/>
          </p:cNvSpPr>
          <p:nvPr>
            <p:ph idx="1"/>
          </p:nvPr>
        </p:nvSpPr>
        <p:spPr>
          <a:xfrm>
            <a:off x="618565" y="1062318"/>
            <a:ext cx="11331697" cy="5096434"/>
          </a:xfrm>
        </p:spPr>
        <p:txBody>
          <a:bodyPr>
            <a:noAutofit/>
          </a:bodyPr>
          <a:lstStyle/>
          <a:p>
            <a:r>
              <a:rPr lang="en-US" sz="2000" b="1" dirty="0">
                <a:latin typeface="Times New Roman" panose="02020603050405020304" pitchFamily="18" charset="0"/>
                <a:cs typeface="Times New Roman" panose="02020603050405020304" pitchFamily="18" charset="0"/>
              </a:rPr>
              <a:t>Real-Time Systems in Tourism</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Smith and Johnson highlighted the role of real-time systems in providing instant travel updates and managing resources during peak seasons, enhancing traveler satisfaction.</a:t>
            </a:r>
          </a:p>
          <a:p>
            <a:r>
              <a:rPr lang="en-US" sz="2000" b="1" dirty="0">
                <a:latin typeface="Times New Roman" panose="02020603050405020304" pitchFamily="18" charset="0"/>
                <a:cs typeface="Times New Roman" panose="02020603050405020304" pitchFamily="18" charset="0"/>
              </a:rPr>
              <a:t>AI-Based Chatbots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Brown et al. demonstrated how AI chatbots improve tourism platforms through personalized recommendations and instant responses, streamlining the travel experience.</a:t>
            </a:r>
          </a:p>
          <a:p>
            <a:r>
              <a:rPr lang="en-US" sz="2000" b="1" dirty="0">
                <a:latin typeface="Times New Roman" panose="02020603050405020304" pitchFamily="18" charset="0"/>
                <a:cs typeface="Times New Roman" panose="02020603050405020304" pitchFamily="18" charset="0"/>
              </a:rPr>
              <a:t>User-Friendly Platforms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Taylor and Wilson underscored the need for simple, intuitive platforms to ensure accessibility for users with varying technical skills.</a:t>
            </a:r>
          </a:p>
          <a:p>
            <a:r>
              <a:rPr lang="en-US" sz="2000" b="1" dirty="0">
                <a:latin typeface="Times New Roman" panose="02020603050405020304" pitchFamily="18" charset="0"/>
                <a:cs typeface="Times New Roman" panose="02020603050405020304" pitchFamily="18" charset="0"/>
              </a:rPr>
              <a:t>Emergency Preparedness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Miller and Carter discussed strategies for real-time data sharing and coordination to ensure traveler safety during crises.</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105103"/>
            <a:ext cx="10614212" cy="1585585"/>
          </a:xfrm>
        </p:spPr>
        <p:txBody>
          <a:bodyPr/>
          <a:lstStyle/>
          <a:p>
            <a:r>
              <a:rPr lang="en-GB" b="1" dirty="0"/>
              <a:t>Research Gaps Identified:</a:t>
            </a:r>
          </a:p>
        </p:txBody>
      </p:sp>
      <p:sp>
        <p:nvSpPr>
          <p:cNvPr id="7" name="Rectangle 4">
            <a:extLst>
              <a:ext uri="{FF2B5EF4-FFF2-40B4-BE49-F238E27FC236}">
                <a16:creationId xmlns:a16="http://schemas.microsoft.com/office/drawing/2014/main" id="{338AAD11-D2F9-0044-F4E0-430FE06702D8}"/>
              </a:ext>
            </a:extLst>
          </p:cNvPr>
          <p:cNvSpPr>
            <a:spLocks noGrp="1" noChangeArrowheads="1"/>
          </p:cNvSpPr>
          <p:nvPr>
            <p:ph idx="1"/>
          </p:nvPr>
        </p:nvSpPr>
        <p:spPr bwMode="auto">
          <a:xfrm>
            <a:off x="838199" y="1150707"/>
            <a:ext cx="1108964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and Interoperability: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 seamless integration of real-time updates, AI-driven recommendations, and diverse tourism data 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and Privacy: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Investigate robust security measures to protect user data, especially during transactions or when sharing personal travel details.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Usability and User Experience: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user interfaces and experiences to cater to diverse travelers, ensuring simplicity and accessibility.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scalable architectures to handle increasing users and data, especially during peak travel seasons.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26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73571"/>
            <a:ext cx="10681447" cy="1764260"/>
          </a:xfrm>
        </p:spPr>
        <p:txBody>
          <a:bodyPr/>
          <a:lstStyle/>
          <a:p>
            <a:r>
              <a:rPr lang="en-GB" b="1" dirty="0"/>
              <a:t>Proposed Methodology:</a:t>
            </a:r>
          </a:p>
        </p:txBody>
      </p:sp>
      <p:sp>
        <p:nvSpPr>
          <p:cNvPr id="3" name="Content Placeholder 2"/>
          <p:cNvSpPr>
            <a:spLocks noGrp="1"/>
          </p:cNvSpPr>
          <p:nvPr>
            <p:ph idx="1"/>
          </p:nvPr>
        </p:nvSpPr>
        <p:spPr>
          <a:xfrm>
            <a:off x="838199" y="1282262"/>
            <a:ext cx="11080531" cy="5575738"/>
          </a:xfrm>
        </p:spPr>
        <p:txBody>
          <a:bodyPr>
            <a:normAutofit/>
          </a:bodyPr>
          <a:lstStyle/>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 Centralized Database</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Manage hospital details (name, address, beds, specialties, etc.)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with real-time synchronization. </a:t>
            </a:r>
          </a:p>
          <a:p>
            <a:pPr marL="0" lvl="0" indent="0" eaLnBrk="0" fontAlgn="base" hangingPunct="0">
              <a:lnSpc>
                <a:spcPct val="100000"/>
              </a:lnSpc>
              <a:spcBef>
                <a:spcPct val="0"/>
              </a:spcBef>
              <a:spcAft>
                <a:spcPct val="0"/>
              </a:spcAft>
              <a:buFontTx/>
              <a:buAutoNum type="arabicPeriod" startAt="2"/>
            </a:pPr>
            <a:r>
              <a:rPr lang="en-US" altLang="en-US" sz="2000" b="1" dirty="0">
                <a:latin typeface="Times New Roman" panose="02020603050405020304" pitchFamily="18" charset="0"/>
                <a:cs typeface="Times New Roman" panose="02020603050405020304" pitchFamily="18" charset="0"/>
              </a:rPr>
              <a:t> Search and Filters</a:t>
            </a:r>
            <a:r>
              <a:rPr lang="en-US" altLang="en-US" sz="20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Enable hospital search by name, location, or specialty and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sort by proximity or ratings. </a:t>
            </a:r>
          </a:p>
          <a:p>
            <a:pPr marL="0" lvl="0" indent="0" eaLnBrk="0" fontAlgn="base" hangingPunct="0">
              <a:lnSpc>
                <a:spcPct val="100000"/>
              </a:lnSpc>
              <a:spcBef>
                <a:spcPct val="0"/>
              </a:spcBef>
              <a:spcAft>
                <a:spcPct val="0"/>
              </a:spcAft>
              <a:buFontTx/>
              <a:buAutoNum type="arabicPeriod" startAt="3"/>
            </a:pPr>
            <a:r>
              <a:rPr lang="en-US" altLang="en-US" sz="2000" b="1" dirty="0">
                <a:latin typeface="Times New Roman" panose="02020603050405020304" pitchFamily="18" charset="0"/>
                <a:cs typeface="Times New Roman" panose="02020603050405020304" pitchFamily="18" charset="0"/>
              </a:rPr>
              <a:t> Emergency Indicators</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Highlight hospitals with active emergencies using visual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badges or icons. </a:t>
            </a:r>
          </a:p>
          <a:p>
            <a:pPr marL="0" lv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4. Admin Dashboard</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Allow hospital admins to add, edit, or remove records,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update statuses, and validate data consistency. </a:t>
            </a:r>
          </a:p>
          <a:p>
            <a:pPr marL="0" lvl="0" indent="0" eaLnBrk="0" fontAlgn="base" hangingPunct="0">
              <a:lnSpc>
                <a:spcPct val="100000"/>
              </a:lnSpc>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5. Real-Time Updates</a:t>
            </a:r>
            <a:r>
              <a:rPr lang="en-US" altLang="en-US" sz="2000" dirty="0">
                <a:latin typeface="Times New Roman" panose="02020603050405020304" pitchFamily="18" charset="0"/>
                <a:cs typeface="Times New Roman" panose="02020603050405020304" pitchFamily="18" charset="0"/>
              </a:rPr>
              <a:t>: </a:t>
            </a:r>
          </a:p>
          <a:p>
            <a:pPr marL="0" lvl="0" indent="0" eaLnBrk="0" fontAlgn="base" hangingPunct="0">
              <a:lnSpc>
                <a:spcPct val="100000"/>
              </a:lnSpc>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Refresh data every 30 seconds using APIs for up-to-date information. </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24" y="365125"/>
            <a:ext cx="10699376" cy="1325563"/>
          </a:xfrm>
        </p:spPr>
        <p:txBody>
          <a:bodyPr/>
          <a:lstStyle/>
          <a:p>
            <a:r>
              <a:rPr lang="en-GB" b="1" dirty="0"/>
              <a:t>Objectives:</a:t>
            </a:r>
          </a:p>
        </p:txBody>
      </p:sp>
      <p:sp>
        <p:nvSpPr>
          <p:cNvPr id="3" name="Content Placeholder 2"/>
          <p:cNvSpPr>
            <a:spLocks noGrp="1"/>
          </p:cNvSpPr>
          <p:nvPr>
            <p:ph idx="1"/>
          </p:nvPr>
        </p:nvSpPr>
        <p:spPr>
          <a:xfrm>
            <a:off x="838200" y="1425388"/>
            <a:ext cx="10699376" cy="4751575"/>
          </a:xfrm>
        </p:spPr>
        <p:txBody>
          <a:bodyPr>
            <a:normAutofit/>
          </a:bodyPr>
          <a:lstStyle/>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Personalized Trip Planning: </a:t>
            </a:r>
          </a:p>
          <a:p>
            <a:pPr marL="0" indent="0" algn="just" eaLnBrk="0" fontAlgn="base" hangingPunct="0">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Tour Vista leverages Google’s Gemini AI to create tailored trip plans based on user inputs like budget, group size, and activity preferences, balancing cost-effective options and premium experiences.</a:t>
            </a:r>
          </a:p>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Real-time Data Integration</a:t>
            </a:r>
            <a:r>
              <a:rPr lang="en-US" altLang="en-US" sz="2000" dirty="0">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Using Google Places API, Tour Vista provides real-time data on accommodations, activities, and restaurants, ensuring users access accurate, up-to-date information for seamless planning. </a:t>
            </a:r>
          </a:p>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Engaging User Interface</a:t>
            </a:r>
            <a:r>
              <a:rPr lang="en-US" altLang="en-US" sz="2000" dirty="0">
                <a:latin typeface="Times New Roman" panose="02020603050405020304" pitchFamily="18" charset="0"/>
                <a:cs typeface="Times New Roman" panose="02020603050405020304" pitchFamily="18" charset="0"/>
              </a:rPr>
              <a:t>: </a:t>
            </a:r>
          </a:p>
          <a:p>
            <a:pPr marL="0" indent="0" algn="just" eaLnBrk="0" fontAlgn="base" hangingPunct="0">
              <a:spcBef>
                <a:spcPct val="0"/>
              </a:spcBef>
              <a:spcAft>
                <a:spcPct val="0"/>
              </a:spcAft>
              <a:buNone/>
            </a:pPr>
            <a:r>
              <a:rPr lang="en-US" altLang="en-US" sz="2000" dirty="0">
                <a:latin typeface="Times New Roman" panose="02020603050405020304" pitchFamily="18" charset="0"/>
                <a:cs typeface="Times New Roman" panose="02020603050405020304" pitchFamily="18" charset="0"/>
              </a:rPr>
              <a:t>    The platform features an intuitive, interactive UI with drag-and-drop itinerary management and interactive maps, enhancing user engagement and exploration.</a:t>
            </a:r>
          </a:p>
          <a:p>
            <a:pPr algn="just"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Backend:</a:t>
            </a:r>
          </a:p>
          <a:p>
            <a:pPr marL="0" indent="0" algn="just" eaLnBrk="0" fontAlgn="base" hangingPunct="0">
              <a:spcBef>
                <a:spcPct val="0"/>
              </a:spcBef>
              <a:spcAft>
                <a:spcPct val="0"/>
              </a:spcAft>
              <a:buNone/>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Powered by Firebase, Tour Vista ensures secure user authentication, real-time updates via </a:t>
            </a:r>
            <a:r>
              <a:rPr lang="en-US" altLang="en-US" sz="2000" dirty="0" err="1">
                <a:latin typeface="Times New Roman" panose="02020603050405020304" pitchFamily="18" charset="0"/>
                <a:cs typeface="Times New Roman" panose="02020603050405020304" pitchFamily="18" charset="0"/>
              </a:rPr>
              <a:t>Firestore</a:t>
            </a:r>
            <a:r>
              <a:rPr lang="en-US" altLang="en-US" sz="2000" dirty="0">
                <a:latin typeface="Times New Roman" panose="02020603050405020304" pitchFamily="18" charset="0"/>
                <a:cs typeface="Times New Roman" panose="02020603050405020304" pitchFamily="18" charset="0"/>
              </a:rPr>
              <a:t>, and enhanced multimedia management through Cloud Storage, delivering a seamless and secure user experience.</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118" y="365125"/>
            <a:ext cx="10748682" cy="1325563"/>
          </a:xfrm>
        </p:spPr>
        <p:txBody>
          <a:bodyPr/>
          <a:lstStyle/>
          <a:p>
            <a:r>
              <a:rPr lang="en-GB" b="1" dirty="0"/>
              <a:t>Timeline of Project:</a:t>
            </a:r>
          </a:p>
        </p:txBody>
      </p:sp>
      <p:pic>
        <p:nvPicPr>
          <p:cNvPr id="7" name="Content Placeholder 6">
            <a:extLst>
              <a:ext uri="{FF2B5EF4-FFF2-40B4-BE49-F238E27FC236}">
                <a16:creationId xmlns:a16="http://schemas.microsoft.com/office/drawing/2014/main" id="{F4B1D89C-A57E-F354-55E5-E5D305275C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00480"/>
            <a:ext cx="10515600" cy="4551680"/>
          </a:xfrm>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842" y="365125"/>
            <a:ext cx="11006958" cy="1325563"/>
          </a:xfrm>
        </p:spPr>
        <p:txBody>
          <a:bodyPr/>
          <a:lstStyle/>
          <a:p>
            <a:r>
              <a:rPr lang="en-GB" b="1" dirty="0"/>
              <a:t>Conclusion:</a:t>
            </a:r>
          </a:p>
        </p:txBody>
      </p:sp>
      <p:sp>
        <p:nvSpPr>
          <p:cNvPr id="3" name="Content Placeholder 2"/>
          <p:cNvSpPr>
            <a:spLocks noGrp="1"/>
          </p:cNvSpPr>
          <p:nvPr>
            <p:ph idx="1"/>
          </p:nvPr>
        </p:nvSpPr>
        <p:spPr>
          <a:xfrm>
            <a:off x="315309" y="1418897"/>
            <a:ext cx="11529849" cy="4758065"/>
          </a:xfrm>
        </p:spPr>
        <p:txBody>
          <a:bodyPr>
            <a:normAutofit/>
          </a:bodyPr>
          <a:lstStyle/>
          <a:p>
            <a:pPr marL="0" marR="29210" indent="0" algn="just">
              <a:lnSpc>
                <a:spcPct val="115000"/>
              </a:lnSpc>
              <a:buNone/>
            </a:pPr>
            <a:r>
              <a:rPr lang="en-US" sz="2000" dirty="0">
                <a:effectLst/>
                <a:latin typeface="Times New Roman" panose="02020603050405020304" pitchFamily="18" charset="0"/>
                <a:ea typeface="Times New Roman" panose="02020603050405020304" pitchFamily="18" charset="0"/>
              </a:rPr>
              <a:t>To cut a long story short, Tour Vista is a generational leap in travel planning using generative AI and harnessing the power of real-time data integration. By facilitating enjoyable travel to tailor-made itineraries for each individual user, making trip planning a seamless experience was partially realized. Tour Vista has changed the face of travel planning by turning it, at times intimidating, into users' excitement for travel by providing an easy-to-use interface and complete trip management options that took the burden off users. </a:t>
            </a:r>
            <a:endParaRPr lang="en-IN" sz="2000" dirty="0">
              <a:effectLst/>
              <a:latin typeface="Times New Roman" panose="02020603050405020304" pitchFamily="18" charset="0"/>
              <a:ea typeface="Times New Roman" panose="02020603050405020304" pitchFamily="18" charset="0"/>
            </a:endParaRPr>
          </a:p>
          <a:p>
            <a:pPr marL="0" marR="29210" indent="0" algn="just">
              <a:lnSpc>
                <a:spcPct val="115000"/>
              </a:lnSpc>
              <a:buNone/>
            </a:pPr>
            <a:r>
              <a:rPr lang="en-US" sz="2000" dirty="0">
                <a:effectLst/>
                <a:latin typeface="Times New Roman" panose="02020603050405020304" pitchFamily="18" charset="0"/>
                <a:ea typeface="Times New Roman" panose="02020603050405020304" pitchFamily="18" charset="0"/>
              </a:rPr>
              <a:t>Along with that, real-time information on destinations, accommodations, and activities will be provided by the Google Places API for travelers. The collaborative trip planning makes it more engaging for users, as they can include family and friends in the planning process and provide more shared experiences. Therefore, this project will continuously add the potential for future improvement by adding offline functionalities, integration of weather, functionalities to book, etc. These will add value and attraction to the app in turn. Above all, Tour Vista sets the new benchmark of the travel planning application, answering to the ever-changing needs of a traveler, and will help create connected and informed travelers into existence.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365125"/>
            <a:ext cx="10802471" cy="1325563"/>
          </a:xfrm>
        </p:spPr>
        <p:txBody>
          <a:bodyPr/>
          <a:lstStyle/>
          <a:p>
            <a:r>
              <a:rPr lang="en-GB" b="1" dirty="0"/>
              <a:t>References:</a:t>
            </a:r>
          </a:p>
        </p:txBody>
      </p:sp>
      <p:sp>
        <p:nvSpPr>
          <p:cNvPr id="3" name="Content Placeholder 2"/>
          <p:cNvSpPr>
            <a:spLocks noGrp="1"/>
          </p:cNvSpPr>
          <p:nvPr>
            <p:ph idx="1"/>
          </p:nvPr>
        </p:nvSpPr>
        <p:spPr>
          <a:xfrm>
            <a:off x="273269" y="751840"/>
            <a:ext cx="11613931" cy="5425123"/>
          </a:xfrm>
        </p:spPr>
        <p:txBody>
          <a:bodyPr>
            <a:noAutofit/>
          </a:bodyPr>
          <a:lstStyle/>
          <a:p>
            <a:pPr marL="0" indent="0">
              <a:lnSpc>
                <a:spcPct val="115000"/>
              </a:lnSpc>
              <a:buNone/>
            </a:pPr>
            <a:endParaRPr lang="en-IN" sz="1800" dirty="0">
              <a:effectLst/>
              <a:latin typeface="Times New Roman" panose="02020603050405020304" pitchFamily="18" charset="0"/>
              <a:ea typeface="Times New Roman" panose="02020603050405020304" pitchFamily="18" charset="0"/>
            </a:endParaRP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Hamouda</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(2022).</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Mobile applications in tourism: Examining the determinants of intention to use.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Journal of Technology and Human Interaction, 18</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1–13</a:t>
            </a: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Seker</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Kadirhan</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G., &amp; Erdem, A.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The factors affecting tourism mobile apps usage.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Tourism &amp; Management Studies, 19</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1–15. </a:t>
            </a: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Sutresno</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A., &amp;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Singgalen</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Y. A.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Digital innovation design of tourism destination marketing website using design thinking method.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Information Systems and Informatics, 5</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428–444. </a:t>
            </a:r>
          </a:p>
          <a:p>
            <a:pPr marL="342900" marR="29210" lvl="0" indent="-342900" algn="just" fontAlgn="base">
              <a:lnSpc>
                <a:spcPct val="115000"/>
              </a:lnSpc>
              <a:spcAft>
                <a:spcPts val="25"/>
              </a:spcAft>
              <a:buClr>
                <a:srgbClr val="000000"/>
              </a:buClr>
              <a:buSzPts val="1000"/>
              <a:buFont typeface="+mj-lt"/>
              <a:buAutoNum type="arabicPeriod"/>
            </a:pP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Karunathilaka</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H. M. C. H., Jayasinghe, J. A. M. P., Gunasekara, W. M. A. S., Fernando, W. T. R. P., De Silva, D. I., &amp;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Gunathilaka</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M. P.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TourVista</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Tour guide web application. </a:t>
            </a:r>
            <a:r>
              <a:rPr lang="en-US" sz="2000" i="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Tuijin</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i="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Jishu</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/Journal of Propulsion Technology, 44</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(6), 335–336.</a:t>
            </a:r>
          </a:p>
          <a:p>
            <a:pPr marL="342900" marR="29210" lvl="0" indent="-342900" algn="just" fontAlgn="base">
              <a:lnSpc>
                <a:spcPct val="115000"/>
              </a:lnSpc>
              <a:spcAft>
                <a:spcPts val="25"/>
              </a:spcAft>
              <a:buClr>
                <a:srgbClr val="000000"/>
              </a:buClr>
              <a:buSzPts val="1000"/>
              <a:buFont typeface="+mj-lt"/>
              <a:buAutoNum type="arabicPeriod"/>
            </a:pP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Maurya, H.,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Guthale</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K. K.,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Kolekar</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R. B.,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Shirke</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S. M., &amp; </a:t>
            </a:r>
            <a:r>
              <a:rPr lang="en-US" sz="2000" b="1" u="none" strike="noStrike" dirty="0" err="1">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Jejurkar</a:t>
            </a:r>
            <a:r>
              <a:rPr lang="en-US" sz="2000" b="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 H. (2023).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Trip4u: Responsive tourism website for tour and travel management. </a:t>
            </a:r>
            <a:r>
              <a:rPr lang="en-US" sz="2000" i="1"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International Journal of Advanced Research in Science, Communication and Technology, 3</a:t>
            </a:r>
            <a:r>
              <a:rPr lang="en-US"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125–135.  </a:t>
            </a:r>
            <a:endParaRPr lang="en-IN" sz="2000" u="none" strike="noStrike" dirty="0">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idency University 45 Yrs" id="{45757096-6C06-418C-99FF-BD62512BED20}" vid="{37B9C8E7-5B4D-42F8-B712-657357EE44A5}"/>
    </a:ext>
  </a:extLst>
</a:theme>
</file>

<file path=docProps/app.xml><?xml version="1.0" encoding="utf-8"?>
<Properties xmlns="http://schemas.openxmlformats.org/officeDocument/2006/extended-properties" xmlns:vt="http://schemas.openxmlformats.org/officeDocument/2006/docPropsVTypes">
  <Template>Presidency University 45 Yrs</Template>
  <TotalTime>1177</TotalTime>
  <Words>1164</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Presidency University 45 Yrs</vt:lpstr>
      <vt:lpstr>ONE STOP SOLUTION FOCUSING ON TOURISM –  TOUR VISTA</vt:lpstr>
      <vt:lpstr>Introduction:</vt:lpstr>
      <vt:lpstr>Literature Review:</vt:lpstr>
      <vt:lpstr>Research Gaps Identified:</vt:lpstr>
      <vt:lpstr>Proposed Methodology:</vt:lpstr>
      <vt:lpstr>Objectives:</vt:lpstr>
      <vt:lpstr>Timeline of Project:</vt:lpstr>
      <vt:lpstr>Conclusion:</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SMRUTI</cp:lastModifiedBy>
  <cp:revision>38</cp:revision>
  <dcterms:created xsi:type="dcterms:W3CDTF">2023-03-16T03:26:27Z</dcterms:created>
  <dcterms:modified xsi:type="dcterms:W3CDTF">2025-01-21T09:01:34Z</dcterms:modified>
</cp:coreProperties>
</file>