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55913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330404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94002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320842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30732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411907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B9C635-70F5-4209-8213-A136804EB722}"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70721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B9C635-70F5-4209-8213-A136804EB722}"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64084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9C635-70F5-4209-8213-A136804EB722}" type="datetimeFigureOut">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88067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401161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89042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C635-70F5-4209-8213-A136804EB722}" type="datetimeFigureOut">
              <a:rPr lang="en-IN" smtClean="0"/>
              <a:t>05-06-2024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52288-230C-4C38-ADA6-AFE712E1A0DA}" type="slidenum">
              <a:rPr lang="en-IN" smtClean="0"/>
              <a:t>‹#›</a:t>
            </a:fld>
            <a:endParaRPr lang="en-IN"/>
          </a:p>
        </p:txBody>
      </p:sp>
    </p:spTree>
    <p:extLst>
      <p:ext uri="{BB962C8B-B14F-4D97-AF65-F5344CB8AC3E}">
        <p14:creationId xmlns:p14="http://schemas.microsoft.com/office/powerpoint/2010/main" val="42544348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8"/>
            <a:ext cx="12214623" cy="6845322"/>
          </a:xfrm>
          <a:prstGeom prst="rect">
            <a:avLst/>
          </a:prstGeom>
        </p:spPr>
      </p:pic>
      <p:sp>
        <p:nvSpPr>
          <p:cNvPr id="6" name="TextBox 5"/>
          <p:cNvSpPr txBox="1"/>
          <p:nvPr/>
        </p:nvSpPr>
        <p:spPr>
          <a:xfrm>
            <a:off x="533400" y="409575"/>
            <a:ext cx="6534150" cy="584775"/>
          </a:xfrm>
          <a:prstGeom prst="rect">
            <a:avLst/>
          </a:prstGeom>
          <a:noFill/>
        </p:spPr>
        <p:txBody>
          <a:bodyPr wrap="square" rtlCol="0">
            <a:spAutoFit/>
          </a:bodyPr>
          <a:lstStyle/>
          <a:p>
            <a:r>
              <a:rPr lang="en-US" sz="3200" dirty="0" smtClean="0"/>
              <a:t>Credit card financial Dashboard</a:t>
            </a:r>
            <a:endParaRPr lang="en-IN" sz="3200" dirty="0"/>
          </a:p>
        </p:txBody>
      </p:sp>
      <p:sp>
        <p:nvSpPr>
          <p:cNvPr id="7" name="TextBox 6"/>
          <p:cNvSpPr txBox="1"/>
          <p:nvPr/>
        </p:nvSpPr>
        <p:spPr>
          <a:xfrm>
            <a:off x="742950" y="5391150"/>
            <a:ext cx="4314825" cy="369332"/>
          </a:xfrm>
          <a:prstGeom prst="rect">
            <a:avLst/>
          </a:prstGeom>
          <a:noFill/>
        </p:spPr>
        <p:txBody>
          <a:bodyPr wrap="square" rtlCol="0">
            <a:spAutoFit/>
          </a:bodyPr>
          <a:lstStyle/>
          <a:p>
            <a:r>
              <a:rPr lang="en-US" dirty="0" err="1" smtClean="0"/>
              <a:t>Smruti</a:t>
            </a:r>
            <a:r>
              <a:rPr lang="en-US" dirty="0" smtClean="0"/>
              <a:t> </a:t>
            </a:r>
            <a:r>
              <a:rPr lang="en-US" dirty="0" err="1" smtClean="0"/>
              <a:t>Priyadarsani</a:t>
            </a:r>
            <a:r>
              <a:rPr lang="en-US" dirty="0" smtClean="0"/>
              <a:t> Swain</a:t>
            </a:r>
            <a:endParaRPr lang="en-IN" dirty="0"/>
          </a:p>
        </p:txBody>
      </p:sp>
    </p:spTree>
    <p:extLst>
      <p:ext uri="{BB962C8B-B14F-4D97-AF65-F5344CB8AC3E}">
        <p14:creationId xmlns:p14="http://schemas.microsoft.com/office/powerpoint/2010/main" val="278520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080" y="482084"/>
            <a:ext cx="3159569" cy="584775"/>
          </a:xfrm>
          <a:prstGeom prst="rect">
            <a:avLst/>
          </a:prstGeom>
        </p:spPr>
        <p:txBody>
          <a:bodyPr wrap="square">
            <a:spAutoFit/>
          </a:bodyPr>
          <a:lstStyle/>
          <a:p>
            <a:r>
              <a:rPr lang="en-US" sz="3200" b="1" dirty="0" smtClean="0">
                <a:latin typeface="Calibri" panose="020F0502020204030204" pitchFamily="34" charset="0"/>
              </a:rPr>
              <a:t>Overview</a:t>
            </a:r>
            <a:endParaRPr lang="en-IN" sz="3200" b="1" dirty="0"/>
          </a:p>
        </p:txBody>
      </p:sp>
      <p:sp>
        <p:nvSpPr>
          <p:cNvPr id="3" name="TextBox 2"/>
          <p:cNvSpPr txBox="1"/>
          <p:nvPr/>
        </p:nvSpPr>
        <p:spPr>
          <a:xfrm>
            <a:off x="600075" y="1276350"/>
            <a:ext cx="10791825"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To develop a comprehensive credit card weekly dashboard that</a:t>
            </a:r>
          </a:p>
          <a:p>
            <a:r>
              <a:rPr lang="en-US" sz="2800" dirty="0" smtClean="0"/>
              <a:t>      provides real-time insights into key performance metrics and trends,</a:t>
            </a:r>
          </a:p>
          <a:p>
            <a:r>
              <a:rPr lang="en-US" sz="2800" dirty="0" smtClean="0"/>
              <a:t>      enabling stakeholders to monitor and analyze credit card operations</a:t>
            </a:r>
          </a:p>
          <a:p>
            <a:r>
              <a:rPr lang="en-US" sz="2800" dirty="0" smtClean="0"/>
              <a:t>      effectively.</a:t>
            </a:r>
          </a:p>
          <a:p>
            <a:endParaRPr lang="en-US" sz="2800" dirty="0" smtClean="0"/>
          </a:p>
          <a:p>
            <a:pPr marL="457200" indent="-457200">
              <a:buFont typeface="Arial" panose="020B0604020202020204" pitchFamily="34" charset="0"/>
              <a:buChar char="•"/>
            </a:pPr>
            <a:r>
              <a:rPr lang="en-US" sz="2800" dirty="0" smtClean="0"/>
              <a:t>The Credit Card Financial Dashboard empowers users to take control of their finances by providing them with a holistic view of their credit card activity and financial health. With its intuitive interface and powerful analytical capabilities, users can make informed decisions to achieve their financial goals and secure their financial future</a:t>
            </a:r>
          </a:p>
          <a:p>
            <a:endParaRPr lang="en-IN" sz="2800" dirty="0"/>
          </a:p>
        </p:txBody>
      </p:sp>
    </p:spTree>
    <p:extLst>
      <p:ext uri="{BB962C8B-B14F-4D97-AF65-F5344CB8AC3E}">
        <p14:creationId xmlns:p14="http://schemas.microsoft.com/office/powerpoint/2010/main" val="236996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759" t="19617" r="17483" b="14353"/>
          <a:stretch/>
        </p:blipFill>
        <p:spPr>
          <a:xfrm>
            <a:off x="505296" y="350520"/>
            <a:ext cx="11248388" cy="5958839"/>
          </a:xfrm>
          <a:prstGeom prst="rect">
            <a:avLst/>
          </a:prstGeom>
        </p:spPr>
      </p:pic>
    </p:spTree>
    <p:extLst>
      <p:ext uri="{BB962C8B-B14F-4D97-AF65-F5344CB8AC3E}">
        <p14:creationId xmlns:p14="http://schemas.microsoft.com/office/powerpoint/2010/main" val="414492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148" t="10309" r="14228" b="7612"/>
          <a:stretch/>
        </p:blipFill>
        <p:spPr>
          <a:xfrm>
            <a:off x="365760" y="243840"/>
            <a:ext cx="11414760" cy="6456664"/>
          </a:xfrm>
          <a:prstGeom prst="rect">
            <a:avLst/>
          </a:prstGeom>
        </p:spPr>
      </p:pic>
    </p:spTree>
    <p:extLst>
      <p:ext uri="{BB962C8B-B14F-4D97-AF65-F5344CB8AC3E}">
        <p14:creationId xmlns:p14="http://schemas.microsoft.com/office/powerpoint/2010/main" val="202509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11521440" cy="3293209"/>
          </a:xfrm>
          <a:prstGeom prst="rect">
            <a:avLst/>
          </a:prstGeom>
          <a:noFill/>
        </p:spPr>
        <p:txBody>
          <a:bodyPr wrap="square" rtlCol="0">
            <a:spAutoFit/>
          </a:bodyPr>
          <a:lstStyle/>
          <a:p>
            <a:r>
              <a:rPr lang="en-US" sz="3200" dirty="0" smtClean="0">
                <a:ea typeface="Amazon Ember Display Medium" panose="020F0603020204020204" pitchFamily="34" charset="0"/>
                <a:cs typeface="Amazon Ember Display Medium" panose="020F0603020204020204" pitchFamily="34" charset="0"/>
              </a:rPr>
              <a:t>Data collection Methods and Categories</a:t>
            </a:r>
          </a:p>
          <a:p>
            <a:endParaRPr lang="en-US" dirty="0"/>
          </a:p>
          <a:p>
            <a:endParaRPr lang="en-US" dirty="0" smtClean="0"/>
          </a:p>
          <a:p>
            <a:r>
              <a:rPr lang="en-IN" sz="2800" dirty="0" smtClean="0"/>
              <a:t>Import data to SQL database</a:t>
            </a:r>
          </a:p>
          <a:p>
            <a:endParaRPr lang="en-IN" sz="2800" dirty="0" smtClean="0"/>
          </a:p>
          <a:p>
            <a:r>
              <a:rPr lang="en-IN" sz="2800" dirty="0" smtClean="0"/>
              <a:t>1. Prepare </a:t>
            </a:r>
            <a:r>
              <a:rPr lang="en-IN" sz="2800" dirty="0" err="1" smtClean="0"/>
              <a:t>csv</a:t>
            </a:r>
            <a:r>
              <a:rPr lang="en-IN" sz="2800" dirty="0" smtClean="0"/>
              <a:t> file</a:t>
            </a:r>
          </a:p>
          <a:p>
            <a:r>
              <a:rPr lang="en-IN" sz="2800" dirty="0" smtClean="0"/>
              <a:t>2. Create tables in SQL</a:t>
            </a:r>
          </a:p>
          <a:p>
            <a:r>
              <a:rPr lang="en-IN" sz="2800" dirty="0" smtClean="0"/>
              <a:t>3. import </a:t>
            </a:r>
            <a:r>
              <a:rPr lang="en-IN" sz="2800" dirty="0" err="1" smtClean="0"/>
              <a:t>csv</a:t>
            </a:r>
            <a:r>
              <a:rPr lang="en-IN" sz="2800" dirty="0" smtClean="0"/>
              <a:t> file into SQL</a:t>
            </a:r>
            <a:r>
              <a:rPr lang="en-IN" dirty="0" smtClean="0"/>
              <a:t> </a:t>
            </a:r>
            <a:endParaRPr lang="en-IN" dirty="0"/>
          </a:p>
        </p:txBody>
      </p:sp>
    </p:spTree>
    <p:extLst>
      <p:ext uri="{BB962C8B-B14F-4D97-AF65-F5344CB8AC3E}">
        <p14:creationId xmlns:p14="http://schemas.microsoft.com/office/powerpoint/2010/main" val="58307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496" y="1852643"/>
            <a:ext cx="9464040" cy="4708981"/>
          </a:xfrm>
          <a:prstGeom prst="rect">
            <a:avLst/>
          </a:prstGeom>
        </p:spPr>
        <p:txBody>
          <a:bodyPr wrap="square">
            <a:spAutoFit/>
          </a:bodyPr>
          <a:lstStyle/>
          <a:p>
            <a:r>
              <a:rPr lang="en-IN" sz="2000" dirty="0" err="1" smtClean="0"/>
              <a:t>WoW</a:t>
            </a:r>
            <a:r>
              <a:rPr lang="en-IN" sz="2000" dirty="0" smtClean="0"/>
              <a:t> change:</a:t>
            </a:r>
          </a:p>
          <a:p>
            <a:r>
              <a:rPr lang="en-IN" sz="2000" dirty="0" smtClean="0"/>
              <a:t>• Revenue increased by 28.8%,</a:t>
            </a:r>
          </a:p>
          <a:p>
            <a:r>
              <a:rPr lang="en-IN" sz="2000" dirty="0" smtClean="0"/>
              <a:t>• Total Transaction </a:t>
            </a:r>
            <a:r>
              <a:rPr lang="en-IN" sz="2000" dirty="0" err="1" smtClean="0"/>
              <a:t>Amt</a:t>
            </a:r>
            <a:r>
              <a:rPr lang="en-IN" sz="2000" dirty="0" smtClean="0"/>
              <a:t> &amp; Count increased by xx% &amp; xx%</a:t>
            </a:r>
          </a:p>
          <a:p>
            <a:r>
              <a:rPr lang="en-IN" sz="2000" dirty="0" smtClean="0"/>
              <a:t>• Customer count increased by xx%</a:t>
            </a:r>
          </a:p>
          <a:p>
            <a:endParaRPr lang="en-IN" sz="2000" dirty="0" smtClean="0"/>
          </a:p>
          <a:p>
            <a:r>
              <a:rPr lang="en-IN" sz="2000" dirty="0" smtClean="0"/>
              <a:t>Overview YTD:</a:t>
            </a:r>
          </a:p>
          <a:p>
            <a:r>
              <a:rPr lang="en-IN" sz="2000" dirty="0" smtClean="0"/>
              <a:t>• Overall revenue is 57M</a:t>
            </a:r>
          </a:p>
          <a:p>
            <a:r>
              <a:rPr lang="en-IN" sz="2000" dirty="0" smtClean="0"/>
              <a:t>• Total interest is 8M</a:t>
            </a:r>
          </a:p>
          <a:p>
            <a:r>
              <a:rPr lang="en-IN" sz="2000" dirty="0" smtClean="0"/>
              <a:t>• Total transaction amount is 46M</a:t>
            </a:r>
          </a:p>
          <a:p>
            <a:r>
              <a:rPr lang="en-IN" sz="2000" dirty="0" smtClean="0"/>
              <a:t>• Male customers are contributing more in revenue 31M, female 26M</a:t>
            </a:r>
          </a:p>
          <a:p>
            <a:r>
              <a:rPr lang="en-IN" sz="2000" dirty="0" smtClean="0"/>
              <a:t>• Blue &amp; Silver credit card are contributing to 93% of overall</a:t>
            </a:r>
          </a:p>
          <a:p>
            <a:r>
              <a:rPr lang="en-IN" sz="2000" dirty="0" smtClean="0"/>
              <a:t>transactions</a:t>
            </a:r>
          </a:p>
          <a:p>
            <a:r>
              <a:rPr lang="en-IN" sz="2000" dirty="0" smtClean="0"/>
              <a:t>• TX, NY &amp; CA is contributing to 68%</a:t>
            </a:r>
          </a:p>
          <a:p>
            <a:r>
              <a:rPr lang="en-IN" sz="2000" dirty="0" smtClean="0"/>
              <a:t>• Overall Activation rate is 57.5%</a:t>
            </a:r>
          </a:p>
          <a:p>
            <a:r>
              <a:rPr lang="en-IN" sz="2000" dirty="0" smtClean="0"/>
              <a:t>• Overall Delinquent rate is 6.06%</a:t>
            </a:r>
            <a:endParaRPr lang="en-IN" sz="2000" dirty="0"/>
          </a:p>
        </p:txBody>
      </p:sp>
      <p:sp>
        <p:nvSpPr>
          <p:cNvPr id="3" name="TextBox 2"/>
          <p:cNvSpPr txBox="1"/>
          <p:nvPr/>
        </p:nvSpPr>
        <p:spPr>
          <a:xfrm>
            <a:off x="521208" y="877824"/>
            <a:ext cx="4791456" cy="584775"/>
          </a:xfrm>
          <a:prstGeom prst="rect">
            <a:avLst/>
          </a:prstGeom>
          <a:noFill/>
        </p:spPr>
        <p:txBody>
          <a:bodyPr wrap="square" rtlCol="0">
            <a:spAutoFit/>
          </a:bodyPr>
          <a:lstStyle/>
          <a:p>
            <a:r>
              <a:rPr lang="en-US" sz="3200" dirty="0" smtClean="0"/>
              <a:t>Observation</a:t>
            </a:r>
            <a:endParaRPr lang="en-IN" sz="3200" dirty="0"/>
          </a:p>
        </p:txBody>
      </p:sp>
    </p:spTree>
    <p:extLst>
      <p:ext uri="{BB962C8B-B14F-4D97-AF65-F5344CB8AC3E}">
        <p14:creationId xmlns:p14="http://schemas.microsoft.com/office/powerpoint/2010/main" val="3028750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222</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Amazon Ember Display Medium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3</cp:revision>
  <dcterms:created xsi:type="dcterms:W3CDTF">2024-06-05T08:34:09Z</dcterms:created>
  <dcterms:modified xsi:type="dcterms:W3CDTF">2024-06-05T09:47:37Z</dcterms:modified>
</cp:coreProperties>
</file>