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5" d="100"/>
          <a:sy n="85" d="100"/>
        </p:scale>
        <p:origin x="59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B9C635-70F5-4209-8213-A136804EB722}"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2303422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B9C635-70F5-4209-8213-A136804EB722}"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1209338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9C635-70F5-4209-8213-A136804EB722}"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2590030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9C635-70F5-4209-8213-A136804EB722}"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52288-230C-4C38-ADA6-AFE712E1A0D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610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9C635-70F5-4209-8213-A136804EB722}"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2943321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B9C635-70F5-4209-8213-A136804EB722}" type="datetimeFigureOut">
              <a:rPr lang="en-IN" smtClean="0"/>
              <a:t>05-06-2024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1678774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B9C635-70F5-4209-8213-A136804EB722}" type="datetimeFigureOut">
              <a:rPr lang="en-IN" smtClean="0"/>
              <a:t>05-06-2024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473195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B9C635-70F5-4209-8213-A136804EB722}"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1094513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B9C635-70F5-4209-8213-A136804EB722}"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117412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0B9C635-70F5-4209-8213-A136804EB722}"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267220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9C635-70F5-4209-8213-A136804EB722}"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3376982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B9C635-70F5-4209-8213-A136804EB722}"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170248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B9C635-70F5-4209-8213-A136804EB722}" type="datetimeFigureOut">
              <a:rPr lang="en-IN" smtClean="0"/>
              <a:t>05-06-2024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274316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0B9C635-70F5-4209-8213-A136804EB722}" type="datetimeFigureOut">
              <a:rPr lang="en-IN" smtClean="0"/>
              <a:t>05-06-2024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25529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0B9C635-70F5-4209-8213-A136804EB722}" type="datetimeFigureOut">
              <a:rPr lang="en-IN" smtClean="0"/>
              <a:t>05-06-2024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197438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0B9C635-70F5-4209-8213-A136804EB722}" type="datetimeFigureOut">
              <a:rPr lang="en-IN" smtClean="0"/>
              <a:t>05-06-2024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281934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B9C635-70F5-4209-8213-A136804EB722}"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452288-230C-4C38-ADA6-AFE712E1A0DA}" type="slidenum">
              <a:rPr lang="en-IN" smtClean="0"/>
              <a:t>‹#›</a:t>
            </a:fld>
            <a:endParaRPr lang="en-IN"/>
          </a:p>
        </p:txBody>
      </p:sp>
    </p:spTree>
    <p:extLst>
      <p:ext uri="{BB962C8B-B14F-4D97-AF65-F5344CB8AC3E}">
        <p14:creationId xmlns:p14="http://schemas.microsoft.com/office/powerpoint/2010/main" val="13031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B9C635-70F5-4209-8213-A136804EB722}" type="datetimeFigureOut">
              <a:rPr lang="en-IN" smtClean="0"/>
              <a:t>05-06-2024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F452288-230C-4C38-ADA6-AFE712E1A0DA}" type="slidenum">
              <a:rPr lang="en-IN" smtClean="0"/>
              <a:t>‹#›</a:t>
            </a:fld>
            <a:endParaRPr lang="en-IN"/>
          </a:p>
        </p:txBody>
      </p:sp>
    </p:spTree>
    <p:extLst>
      <p:ext uri="{BB962C8B-B14F-4D97-AF65-F5344CB8AC3E}">
        <p14:creationId xmlns:p14="http://schemas.microsoft.com/office/powerpoint/2010/main" val="19803939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1631"/>
          </a:xfrm>
          <a:prstGeom prst="rect">
            <a:avLst/>
          </a:prstGeom>
        </p:spPr>
      </p:pic>
      <p:sp>
        <p:nvSpPr>
          <p:cNvPr id="14" name="TextBox 13"/>
          <p:cNvSpPr txBox="1"/>
          <p:nvPr/>
        </p:nvSpPr>
        <p:spPr>
          <a:xfrm>
            <a:off x="504825" y="542925"/>
            <a:ext cx="7124700" cy="646331"/>
          </a:xfrm>
          <a:prstGeom prst="rect">
            <a:avLst/>
          </a:prstGeom>
          <a:noFill/>
        </p:spPr>
        <p:txBody>
          <a:bodyPr wrap="square" rtlCol="0">
            <a:spAutoFit/>
          </a:bodyPr>
          <a:lstStyle/>
          <a:p>
            <a:r>
              <a:rPr lang="en-US" sz="3600" b="1" dirty="0"/>
              <a:t>Predict </a:t>
            </a:r>
            <a:r>
              <a:rPr lang="en-US" sz="3600" b="1" dirty="0" smtClean="0"/>
              <a:t>Price </a:t>
            </a:r>
            <a:r>
              <a:rPr lang="en-US" sz="3600" b="1" dirty="0"/>
              <a:t>of </a:t>
            </a:r>
            <a:r>
              <a:rPr lang="en-US" sz="3600" b="1" dirty="0" smtClean="0"/>
              <a:t>Airlines Industry </a:t>
            </a:r>
            <a:endParaRPr lang="en-IN" sz="3600" b="1" dirty="0"/>
          </a:p>
        </p:txBody>
      </p:sp>
      <p:sp>
        <p:nvSpPr>
          <p:cNvPr id="15" name="TextBox 14"/>
          <p:cNvSpPr txBox="1"/>
          <p:nvPr/>
        </p:nvSpPr>
        <p:spPr>
          <a:xfrm>
            <a:off x="504825" y="5762625"/>
            <a:ext cx="5124450" cy="584775"/>
          </a:xfrm>
          <a:prstGeom prst="rect">
            <a:avLst/>
          </a:prstGeom>
          <a:noFill/>
        </p:spPr>
        <p:txBody>
          <a:bodyPr wrap="square" rtlCol="0">
            <a:spAutoFit/>
          </a:bodyPr>
          <a:lstStyle/>
          <a:p>
            <a:r>
              <a:rPr lang="en-IN" sz="3200" dirty="0" err="1"/>
              <a:t>Smruti</a:t>
            </a:r>
            <a:r>
              <a:rPr lang="en-IN" sz="3200" dirty="0"/>
              <a:t> </a:t>
            </a:r>
            <a:r>
              <a:rPr lang="en-IN" sz="3200" dirty="0" err="1"/>
              <a:t>Priyadarsani</a:t>
            </a:r>
            <a:r>
              <a:rPr lang="en-IN" sz="3200" dirty="0"/>
              <a:t> Swain</a:t>
            </a:r>
          </a:p>
        </p:txBody>
      </p:sp>
    </p:spTree>
    <p:extLst>
      <p:ext uri="{BB962C8B-B14F-4D97-AF65-F5344CB8AC3E}">
        <p14:creationId xmlns:p14="http://schemas.microsoft.com/office/powerpoint/2010/main" val="278520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6655" y="691575"/>
            <a:ext cx="3159569" cy="584775"/>
          </a:xfrm>
          <a:prstGeom prst="rect">
            <a:avLst/>
          </a:prstGeom>
        </p:spPr>
        <p:txBody>
          <a:bodyPr wrap="square">
            <a:spAutoFit/>
          </a:bodyPr>
          <a:lstStyle/>
          <a:p>
            <a:r>
              <a:rPr lang="en-US" sz="3200" b="1" dirty="0" smtClean="0">
                <a:latin typeface="Calibri" panose="020F0502020204030204" pitchFamily="34" charset="0"/>
              </a:rPr>
              <a:t>Overview</a:t>
            </a:r>
            <a:endParaRPr lang="en-IN" sz="3200" b="1" dirty="0"/>
          </a:p>
        </p:txBody>
      </p:sp>
      <p:sp>
        <p:nvSpPr>
          <p:cNvPr id="3" name="TextBox 2"/>
          <p:cNvSpPr txBox="1"/>
          <p:nvPr/>
        </p:nvSpPr>
        <p:spPr>
          <a:xfrm>
            <a:off x="600075" y="1276350"/>
            <a:ext cx="10791825"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Predicting airline industry prices using machine learning involves analyzing vast datasets that include historical ticket prices, fuel costs, demand patterns, economic indicators, and other relevant </a:t>
            </a:r>
            <a:r>
              <a:rPr lang="en-US" sz="2800" dirty="0" smtClean="0">
                <a:latin typeface="Calibri" panose="020F0502020204030204" pitchFamily="34" charset="0"/>
                <a:cs typeface="Calibri" panose="020F0502020204030204" pitchFamily="34" charset="0"/>
              </a:rPr>
              <a:t>factors.</a:t>
            </a:r>
          </a:p>
          <a:p>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Machine </a:t>
            </a:r>
            <a:r>
              <a:rPr lang="en-US" sz="2800" dirty="0">
                <a:latin typeface="Calibri" panose="020F0502020204030204" pitchFamily="34" charset="0"/>
                <a:cs typeface="Calibri" panose="020F0502020204030204" pitchFamily="34" charset="0"/>
              </a:rPr>
              <a:t>learning models, such as regression algorithms, time series analysis, and neural networks, can identify complex patterns and trends to forecast future prices. </a:t>
            </a:r>
            <a:endParaRPr lang="en-US" sz="2800" dirty="0" smtClean="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These </a:t>
            </a:r>
            <a:r>
              <a:rPr lang="en-US" sz="2800" dirty="0">
                <a:latin typeface="Calibri" panose="020F0502020204030204" pitchFamily="34" charset="0"/>
                <a:cs typeface="Calibri" panose="020F0502020204030204" pitchFamily="34" charset="0"/>
              </a:rPr>
              <a:t>models continuously improve their predictions by learning from new data, making them increasingly accurate over time.</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9968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9048" t="12142" r="12297" b="5569"/>
          <a:stretch/>
        </p:blipFill>
        <p:spPr>
          <a:xfrm>
            <a:off x="217250" y="1065508"/>
            <a:ext cx="3570865" cy="2101438"/>
          </a:xfrm>
          <a:prstGeom prst="rect">
            <a:avLst/>
          </a:prstGeom>
        </p:spPr>
      </p:pic>
      <p:sp>
        <p:nvSpPr>
          <p:cNvPr id="4" name="Rectangle 3"/>
          <p:cNvSpPr/>
          <p:nvPr/>
        </p:nvSpPr>
        <p:spPr>
          <a:xfrm>
            <a:off x="217250" y="348733"/>
            <a:ext cx="7635181" cy="523220"/>
          </a:xfrm>
          <a:prstGeom prst="rect">
            <a:avLst/>
          </a:prstGeom>
        </p:spPr>
        <p:txBody>
          <a:bodyPr wrap="square">
            <a:spAutoFit/>
          </a:bodyPr>
          <a:lstStyle/>
          <a:p>
            <a:r>
              <a:rPr lang="en-IN" sz="2800" b="1" dirty="0"/>
              <a:t>Approach &amp; Implementation</a:t>
            </a:r>
          </a:p>
        </p:txBody>
      </p:sp>
      <p:pic>
        <p:nvPicPr>
          <p:cNvPr id="5" name="Picture 4"/>
          <p:cNvPicPr>
            <a:picLocks noChangeAspect="1"/>
          </p:cNvPicPr>
          <p:nvPr/>
        </p:nvPicPr>
        <p:blipFill rotWithShape="1">
          <a:blip r:embed="rId3"/>
          <a:srcRect l="9142" t="13395" r="12155" b="8948"/>
          <a:stretch/>
        </p:blipFill>
        <p:spPr>
          <a:xfrm>
            <a:off x="4066218" y="1065508"/>
            <a:ext cx="3786213" cy="2101438"/>
          </a:xfrm>
          <a:prstGeom prst="rect">
            <a:avLst/>
          </a:prstGeom>
        </p:spPr>
      </p:pic>
      <p:pic>
        <p:nvPicPr>
          <p:cNvPr id="6" name="Picture 5"/>
          <p:cNvPicPr>
            <a:picLocks noChangeAspect="1"/>
          </p:cNvPicPr>
          <p:nvPr/>
        </p:nvPicPr>
        <p:blipFill rotWithShape="1">
          <a:blip r:embed="rId4"/>
          <a:srcRect l="9159" t="13413" r="10776" b="5921"/>
          <a:stretch/>
        </p:blipFill>
        <p:spPr>
          <a:xfrm>
            <a:off x="8130533" y="1065508"/>
            <a:ext cx="3752851" cy="2101438"/>
          </a:xfrm>
          <a:prstGeom prst="rect">
            <a:avLst/>
          </a:prstGeom>
        </p:spPr>
      </p:pic>
      <p:pic>
        <p:nvPicPr>
          <p:cNvPr id="7" name="Picture 6"/>
          <p:cNvPicPr>
            <a:picLocks noChangeAspect="1"/>
          </p:cNvPicPr>
          <p:nvPr/>
        </p:nvPicPr>
        <p:blipFill rotWithShape="1">
          <a:blip r:embed="rId5"/>
          <a:srcRect l="8344" t="11385" r="12489" b="7305"/>
          <a:stretch/>
        </p:blipFill>
        <p:spPr>
          <a:xfrm>
            <a:off x="217250" y="3628724"/>
            <a:ext cx="3648672" cy="2107933"/>
          </a:xfrm>
          <a:prstGeom prst="rect">
            <a:avLst/>
          </a:prstGeom>
        </p:spPr>
      </p:pic>
      <p:pic>
        <p:nvPicPr>
          <p:cNvPr id="8" name="Picture 7"/>
          <p:cNvPicPr>
            <a:picLocks noChangeAspect="1"/>
          </p:cNvPicPr>
          <p:nvPr/>
        </p:nvPicPr>
        <p:blipFill rotWithShape="1">
          <a:blip r:embed="rId6"/>
          <a:srcRect l="9221" t="15826" r="11941" b="4772"/>
          <a:stretch/>
        </p:blipFill>
        <p:spPr>
          <a:xfrm>
            <a:off x="4127199" y="3628724"/>
            <a:ext cx="3725232" cy="2110433"/>
          </a:xfrm>
          <a:prstGeom prst="rect">
            <a:avLst/>
          </a:prstGeom>
        </p:spPr>
      </p:pic>
      <p:pic>
        <p:nvPicPr>
          <p:cNvPr id="9" name="Picture 8"/>
          <p:cNvPicPr>
            <a:picLocks noChangeAspect="1"/>
          </p:cNvPicPr>
          <p:nvPr/>
        </p:nvPicPr>
        <p:blipFill rotWithShape="1">
          <a:blip r:embed="rId7"/>
          <a:srcRect l="8880" t="14394" r="10820" b="6621"/>
          <a:stretch/>
        </p:blipFill>
        <p:spPr>
          <a:xfrm>
            <a:off x="8130534" y="3660206"/>
            <a:ext cx="3752851" cy="2076451"/>
          </a:xfrm>
          <a:prstGeom prst="rect">
            <a:avLst/>
          </a:prstGeom>
        </p:spPr>
      </p:pic>
    </p:spTree>
    <p:extLst>
      <p:ext uri="{BB962C8B-B14F-4D97-AF65-F5344CB8AC3E}">
        <p14:creationId xmlns:p14="http://schemas.microsoft.com/office/powerpoint/2010/main" val="414492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838201"/>
            <a:ext cx="10190480" cy="5262979"/>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Data Preprocessing:</a:t>
            </a:r>
          </a:p>
          <a:p>
            <a:pPr>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Data Cleaning: Handle missing values, outliers, and incorrect data entries.</a:t>
            </a:r>
          </a:p>
          <a:p>
            <a:pPr>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Feature </a:t>
            </a:r>
            <a:r>
              <a:rPr lang="en-US" sz="2000" dirty="0">
                <a:latin typeface="Calibri" panose="020F0502020204030204" pitchFamily="34" charset="0"/>
                <a:cs typeface="Calibri" panose="020F0502020204030204" pitchFamily="34" charset="0"/>
              </a:rPr>
              <a:t>Engineering: Create relevant features from raw data, such as </a:t>
            </a:r>
            <a:r>
              <a:rPr lang="en-US" sz="2000" dirty="0" smtClean="0">
                <a:latin typeface="Calibri" panose="020F0502020204030204" pitchFamily="34" charset="0"/>
                <a:cs typeface="Calibri" panose="020F0502020204030204" pitchFamily="34" charset="0"/>
              </a:rPr>
              <a:t>seasonality  indicators</a:t>
            </a:r>
            <a:r>
              <a:rPr lang="en-US" sz="2000" dirty="0">
                <a:latin typeface="Calibri" panose="020F0502020204030204" pitchFamily="34" charset="0"/>
                <a:cs typeface="Calibri" panose="020F0502020204030204" pitchFamily="34" charset="0"/>
              </a:rPr>
              <a:t>, economic indicators, and fuel price trends.</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Normalization/Standardization: Scale features to ensure uniformity, especially for algorithms sensitive to feature scales</a:t>
            </a:r>
            <a:r>
              <a:rPr lang="en-US" sz="2000" dirty="0" smtClean="0">
                <a:latin typeface="Calibri" panose="020F0502020204030204" pitchFamily="34" charset="0"/>
                <a:cs typeface="Calibri" panose="020F0502020204030204" pitchFamily="34" charset="0"/>
              </a:rPr>
              <a:t>.</a:t>
            </a:r>
          </a:p>
          <a:p>
            <a:endParaRPr lang="en-US" sz="2000" dirty="0" smtClean="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Model Selection:</a:t>
            </a:r>
          </a:p>
          <a:p>
            <a:r>
              <a:rPr lang="en-US" sz="2000" dirty="0">
                <a:latin typeface="Calibri" panose="020F0502020204030204" pitchFamily="34" charset="0"/>
                <a:cs typeface="Calibri" panose="020F0502020204030204" pitchFamily="34" charset="0"/>
              </a:rPr>
              <a:t>Choose appropriate machine learning models like linear regression, decision trees, random forests, or neural networks</a:t>
            </a:r>
            <a:r>
              <a:rPr lang="en-US" sz="2000" dirty="0" smtClean="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Deployment and Monitoring:</a:t>
            </a:r>
          </a:p>
          <a:p>
            <a:r>
              <a:rPr lang="en-US" sz="2000" dirty="0">
                <a:latin typeface="Calibri" panose="020F0502020204030204" pitchFamily="34" charset="0"/>
                <a:cs typeface="Calibri" panose="020F0502020204030204" pitchFamily="34" charset="0"/>
              </a:rPr>
              <a:t>Model Deployment: Integrate the model into production systems for real-time price prediction.</a:t>
            </a:r>
          </a:p>
          <a:p>
            <a:r>
              <a:rPr lang="en-US" sz="2000" dirty="0">
                <a:latin typeface="Calibri" panose="020F0502020204030204" pitchFamily="34" charset="0"/>
                <a:cs typeface="Calibri" panose="020F0502020204030204" pitchFamily="34" charset="0"/>
              </a:rPr>
              <a:t>Continuous Monitoring: Regularly check model performance and update it with new data to maintain accuracy.</a:t>
            </a:r>
          </a:p>
          <a:p>
            <a:endParaRPr lang="en-US" sz="20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2050" name="Picture 2" descr="The Evolution of Airline Revenue Management: The Impact of Emerging  Technologies | Travel Tech | O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59271" y="5184390"/>
            <a:ext cx="3332123" cy="1503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096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11521440" cy="4739759"/>
          </a:xfrm>
          <a:prstGeom prst="rect">
            <a:avLst/>
          </a:prstGeom>
          <a:noFill/>
        </p:spPr>
        <p:txBody>
          <a:bodyPr wrap="square" rtlCol="0">
            <a:spAutoFit/>
          </a:bodyPr>
          <a:lstStyle/>
          <a:p>
            <a:r>
              <a:rPr lang="en-US" sz="4400" dirty="0" smtClean="0">
                <a:latin typeface="Calibri" panose="020F0502020204030204" pitchFamily="34" charset="0"/>
                <a:ea typeface="Amazon Ember Display Medium" panose="020F0603020204020204" pitchFamily="34" charset="0"/>
                <a:cs typeface="Calibri" panose="020F0502020204030204" pitchFamily="34" charset="0"/>
              </a:rPr>
              <a:t>Data Analysis</a:t>
            </a:r>
            <a:endParaRPr lang="en-US" sz="4400" dirty="0" smtClean="0">
              <a:latin typeface="Calibri" panose="020F0502020204030204" pitchFamily="34" charset="0"/>
              <a:ea typeface="Amazon Ember Display Medium" panose="020F060302020402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IN" sz="2000" dirty="0" smtClean="0">
                <a:latin typeface="Calibri" panose="020F0502020204030204" pitchFamily="34" charset="0"/>
                <a:cs typeface="Calibri" panose="020F0502020204030204" pitchFamily="34" charset="0"/>
              </a:rPr>
              <a:t>1)Handling </a:t>
            </a:r>
            <a:r>
              <a:rPr lang="en-IN" sz="2000" dirty="0">
                <a:latin typeface="Calibri" panose="020F0502020204030204" pitchFamily="34" charset="0"/>
                <a:cs typeface="Calibri" panose="020F0502020204030204" pitchFamily="34" charset="0"/>
              </a:rPr>
              <a:t>Categorical Data</a:t>
            </a:r>
          </a:p>
          <a:p>
            <a:r>
              <a:rPr lang="en-IN" sz="2000" dirty="0" smtClean="0">
                <a:latin typeface="Calibri" panose="020F0502020204030204" pitchFamily="34" charset="0"/>
                <a:cs typeface="Calibri" panose="020F0502020204030204" pitchFamily="34" charset="0"/>
              </a:rPr>
              <a:t>Airline Variable, </a:t>
            </a:r>
            <a:r>
              <a:rPr lang="en-IN" sz="2000" dirty="0">
                <a:latin typeface="Calibri" panose="020F0502020204030204" pitchFamily="34" charset="0"/>
                <a:cs typeface="Calibri" panose="020F0502020204030204" pitchFamily="34" charset="0"/>
              </a:rPr>
              <a:t>Source  and Destination </a:t>
            </a:r>
            <a:r>
              <a:rPr lang="en-IN" sz="2000" dirty="0" smtClean="0">
                <a:latin typeface="Calibri" panose="020F0502020204030204" pitchFamily="34" charset="0"/>
                <a:cs typeface="Calibri" panose="020F0502020204030204" pitchFamily="34" charset="0"/>
              </a:rPr>
              <a:t>Variable, </a:t>
            </a:r>
            <a:r>
              <a:rPr lang="en-IN" sz="2000" dirty="0">
                <a:latin typeface="Calibri" panose="020F0502020204030204" pitchFamily="34" charset="0"/>
                <a:cs typeface="Calibri" panose="020F0502020204030204" pitchFamily="34" charset="0"/>
              </a:rPr>
              <a:t>Route </a:t>
            </a:r>
            <a:r>
              <a:rPr lang="en-IN" sz="2000" dirty="0" smtClean="0">
                <a:latin typeface="Calibri" panose="020F0502020204030204" pitchFamily="34" charset="0"/>
                <a:cs typeface="Calibri" panose="020F0502020204030204" pitchFamily="34" charset="0"/>
              </a:rPr>
              <a:t>variable, </a:t>
            </a:r>
            <a:r>
              <a:rPr lang="en-IN" sz="2000" dirty="0" err="1">
                <a:latin typeface="Calibri" panose="020F0502020204030204" pitchFamily="34" charset="0"/>
                <a:cs typeface="Calibri" panose="020F0502020204030204" pitchFamily="34" charset="0"/>
              </a:rPr>
              <a:t>Total_Stops</a:t>
            </a:r>
            <a:r>
              <a:rPr lang="en-IN" sz="2000" dirty="0">
                <a:latin typeface="Calibri" panose="020F0502020204030204" pitchFamily="34" charset="0"/>
                <a:cs typeface="Calibri" panose="020F0502020204030204" pitchFamily="34" charset="0"/>
              </a:rPr>
              <a:t> </a:t>
            </a:r>
            <a:r>
              <a:rPr lang="en-IN" sz="2000" dirty="0" smtClean="0">
                <a:latin typeface="Calibri" panose="020F0502020204030204" pitchFamily="34" charset="0"/>
                <a:cs typeface="Calibri" panose="020F0502020204030204" pitchFamily="34" charset="0"/>
              </a:rPr>
              <a:t>Variable,  </a:t>
            </a:r>
            <a:r>
              <a:rPr lang="en-IN" sz="2000" dirty="0" err="1" smtClean="0">
                <a:latin typeface="Calibri" panose="020F0502020204030204" pitchFamily="34" charset="0"/>
                <a:cs typeface="Calibri" panose="020F0502020204030204" pitchFamily="34" charset="0"/>
              </a:rPr>
              <a:t>Additional_Info</a:t>
            </a:r>
            <a:r>
              <a:rPr lang="en-IN" sz="2000" dirty="0" smtClean="0">
                <a:latin typeface="Calibri" panose="020F0502020204030204" pitchFamily="34" charset="0"/>
                <a:cs typeface="Calibri" panose="020F0502020204030204" pitchFamily="34" charset="0"/>
              </a:rPr>
              <a:t>   variable</a:t>
            </a:r>
          </a:p>
          <a:p>
            <a:endParaRPr lang="en-IN"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2)</a:t>
            </a:r>
            <a:r>
              <a:rPr lang="en-IN" sz="2000" dirty="0">
                <a:latin typeface="Calibri" panose="020F0502020204030204" pitchFamily="34" charset="0"/>
                <a:cs typeface="Calibri" panose="020F0502020204030204" pitchFamily="34" charset="0"/>
              </a:rPr>
              <a:t> Final </a:t>
            </a:r>
            <a:r>
              <a:rPr lang="en-IN" sz="2000" dirty="0" err="1">
                <a:latin typeface="Calibri" panose="020F0502020204030204" pitchFamily="34" charset="0"/>
                <a:cs typeface="Calibri" panose="020F0502020204030204" pitchFamily="34" charset="0"/>
              </a:rPr>
              <a:t>Dataframe</a:t>
            </a:r>
            <a:endParaRPr lang="en-IN" sz="2000"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-&gt; Now we  created </a:t>
            </a:r>
            <a:r>
              <a:rPr lang="en-US" dirty="0">
                <a:latin typeface="Calibri" panose="020F0502020204030204" pitchFamily="34" charset="0"/>
                <a:cs typeface="Calibri" panose="020F0502020204030204" pitchFamily="34" charset="0"/>
              </a:rPr>
              <a:t>the final </a:t>
            </a:r>
            <a:r>
              <a:rPr lang="en-US" dirty="0" err="1">
                <a:latin typeface="Calibri" panose="020F0502020204030204" pitchFamily="34" charset="0"/>
                <a:cs typeface="Calibri" panose="020F0502020204030204" pitchFamily="34" charset="0"/>
              </a:rPr>
              <a:t>dataframe</a:t>
            </a:r>
            <a:r>
              <a:rPr lang="en-US" dirty="0">
                <a:latin typeface="Calibri" panose="020F0502020204030204" pitchFamily="34" charset="0"/>
                <a:cs typeface="Calibri" panose="020F0502020204030204" pitchFamily="34" charset="0"/>
              </a:rPr>
              <a:t> by concatenating all the One-hot and Label-encoded features to the original </a:t>
            </a:r>
            <a:r>
              <a:rPr lang="en-US" dirty="0" err="1">
                <a:latin typeface="Calibri" panose="020F0502020204030204" pitchFamily="34" charset="0"/>
                <a:cs typeface="Calibri" panose="020F0502020204030204" pitchFamily="34" charset="0"/>
              </a:rPr>
              <a:t>dataframe</a:t>
            </a:r>
            <a:r>
              <a:rPr lang="en-US" dirty="0">
                <a:latin typeface="Calibri" panose="020F0502020204030204" pitchFamily="34" charset="0"/>
                <a:cs typeface="Calibri" panose="020F0502020204030204" pitchFamily="34" charset="0"/>
              </a:rPr>
              <a:t>. We will also remove original variables using which we have prepared new encoded variables</a:t>
            </a:r>
            <a:r>
              <a:rPr lang="en-US" sz="2000" dirty="0" smtClean="0">
                <a:latin typeface="Calibri" panose="020F0502020204030204" pitchFamily="34" charset="0"/>
                <a:cs typeface="Calibri" panose="020F0502020204030204" pitchFamily="34" charset="0"/>
              </a:rPr>
              <a:t>.</a:t>
            </a:r>
          </a:p>
          <a:p>
            <a:r>
              <a:rPr lang="en-US" sz="2000" dirty="0" smtClean="0">
                <a:latin typeface="Calibri" panose="020F0502020204030204" pitchFamily="34" charset="0"/>
                <a:cs typeface="Calibri" panose="020F0502020204030204" pitchFamily="34" charset="0"/>
              </a:rPr>
              <a:t>-&gt;Using cross validation ML</a:t>
            </a:r>
          </a:p>
          <a:p>
            <a:r>
              <a:rPr lang="en-US" sz="2000" dirty="0">
                <a:latin typeface="Calibri" panose="020F0502020204030204" pitchFamily="34" charset="0"/>
                <a:cs typeface="Calibri" panose="020F0502020204030204" pitchFamily="34" charset="0"/>
              </a:rPr>
              <a:t>-&gt;</a:t>
            </a:r>
            <a:r>
              <a:rPr lang="en-US" sz="2000" dirty="0" err="1">
                <a:latin typeface="Calibri" panose="020F0502020204030204" pitchFamily="34" charset="0"/>
                <a:cs typeface="Calibri" panose="020F0502020204030204" pitchFamily="34" charset="0"/>
              </a:rPr>
              <a:t>Hyperparameter</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tuning </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IN" sz="2000" dirty="0" smtClean="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307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496" y="1852643"/>
            <a:ext cx="9464040" cy="3693319"/>
          </a:xfrm>
          <a:prstGeom prst="rect">
            <a:avLst/>
          </a:prstGeom>
        </p:spPr>
        <p:txBody>
          <a:bodyPr wrap="square">
            <a:spAutoFit/>
          </a:bodyPr>
          <a:lstStyle/>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With this, we </a:t>
            </a:r>
            <a:r>
              <a:rPr lang="en-US" dirty="0" smtClean="0">
                <a:latin typeface="Calibri" panose="020F0502020204030204" pitchFamily="34" charset="0"/>
                <a:cs typeface="Calibri" panose="020F0502020204030204" pitchFamily="34" charset="0"/>
              </a:rPr>
              <a:t>did </a:t>
            </a:r>
            <a:r>
              <a:rPr lang="en-US" dirty="0">
                <a:latin typeface="Calibri" panose="020F0502020204030204" pitchFamily="34" charset="0"/>
                <a:cs typeface="Calibri" panose="020F0502020204030204" pitchFamily="34" charset="0"/>
              </a:rPr>
              <a:t>flight price prediction using machine learning. Our regression models have successfully forecasted airline ticket prices with notable accuracy. Through rigorous feature engineering and optimization, particularly in decision tree regression, we’ve gained valuable insights into market </a:t>
            </a:r>
            <a:r>
              <a:rPr lang="en-US" dirty="0" smtClean="0">
                <a:latin typeface="Calibri" panose="020F0502020204030204" pitchFamily="34" charset="0"/>
                <a:cs typeface="Calibri" panose="020F0502020204030204" pitchFamily="34" charset="0"/>
              </a:rPr>
              <a:t>dynamics.</a:t>
            </a:r>
          </a:p>
          <a:p>
            <a:endParaRPr lang="en-US"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dirty="0" smtClean="0">
                <a:latin typeface="Calibri" panose="020F0502020204030204" pitchFamily="34" charset="0"/>
                <a:cs typeface="Calibri" panose="020F0502020204030204" pitchFamily="34" charset="0"/>
              </a:rPr>
              <a:t>As </a:t>
            </a:r>
            <a:r>
              <a:rPr lang="en-US" dirty="0">
                <a:latin typeface="Calibri" panose="020F0502020204030204" pitchFamily="34" charset="0"/>
                <a:cs typeface="Calibri" panose="020F0502020204030204" pitchFamily="34" charset="0"/>
              </a:rPr>
              <a:t>AI continues to evolve, machine learning techniques play a crucial role in accurately predicting airfare prices. Ensemble methods like random forest hold promise for further improving prediction accuracy, ensuring robustness in our </a:t>
            </a:r>
            <a:r>
              <a:rPr lang="en-US" dirty="0" smtClean="0">
                <a:latin typeface="Calibri" panose="020F0502020204030204" pitchFamily="34" charset="0"/>
                <a:cs typeface="Calibri" panose="020F0502020204030204" pitchFamily="34" charset="0"/>
              </a:rPr>
              <a:t>models.</a:t>
            </a:r>
          </a:p>
          <a:p>
            <a:endParaRPr lang="en-US"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dirty="0" smtClean="0">
                <a:latin typeface="Calibri" panose="020F0502020204030204" pitchFamily="34" charset="0"/>
                <a:cs typeface="Calibri" panose="020F0502020204030204" pitchFamily="34" charset="0"/>
              </a:rPr>
              <a:t>In </a:t>
            </a:r>
            <a:r>
              <a:rPr lang="en-US" dirty="0">
                <a:latin typeface="Calibri" panose="020F0502020204030204" pitchFamily="34" charset="0"/>
                <a:cs typeface="Calibri" panose="020F0502020204030204" pitchFamily="34" charset="0"/>
              </a:rPr>
              <a:t>summary, our study demonstrates the effectiveness of machine learning in forecasting airfare prices. Continued advancements in deep learning techniques will likely lead to even more precise predictions, benefiting travelers and industry stakeholders alike.</a:t>
            </a:r>
          </a:p>
          <a:p>
            <a:endParaRPr lang="en-IN" dirty="0">
              <a:latin typeface="Calibri" panose="020F0502020204030204" pitchFamily="34" charset="0"/>
              <a:cs typeface="Calibri" panose="020F0502020204030204" pitchFamily="34" charset="0"/>
            </a:endParaRPr>
          </a:p>
        </p:txBody>
      </p:sp>
      <p:sp>
        <p:nvSpPr>
          <p:cNvPr id="3" name="TextBox 2"/>
          <p:cNvSpPr txBox="1"/>
          <p:nvPr/>
        </p:nvSpPr>
        <p:spPr>
          <a:xfrm>
            <a:off x="521208" y="877824"/>
            <a:ext cx="4791456" cy="1077218"/>
          </a:xfrm>
          <a:prstGeom prst="rect">
            <a:avLst/>
          </a:prstGeom>
          <a:noFill/>
        </p:spPr>
        <p:txBody>
          <a:bodyPr wrap="square" rtlCol="0">
            <a:spAutoFit/>
          </a:bodyPr>
          <a:lstStyle/>
          <a:p>
            <a:r>
              <a:rPr lang="en-IN" sz="3200" dirty="0"/>
              <a:t>Conclusion</a:t>
            </a:r>
          </a:p>
          <a:p>
            <a:endParaRPr lang="en-IN" sz="3200" dirty="0"/>
          </a:p>
        </p:txBody>
      </p:sp>
    </p:spTree>
    <p:extLst>
      <p:ext uri="{BB962C8B-B14F-4D97-AF65-F5344CB8AC3E}">
        <p14:creationId xmlns:p14="http://schemas.microsoft.com/office/powerpoint/2010/main" val="30287504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495</TotalTime>
  <Words>335</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Amazon Ember Display Medium</vt:lpstr>
      <vt:lpstr>Arial</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11</cp:revision>
  <dcterms:created xsi:type="dcterms:W3CDTF">2024-06-05T08:34:09Z</dcterms:created>
  <dcterms:modified xsi:type="dcterms:W3CDTF">2024-06-05T17:12:13Z</dcterms:modified>
</cp:coreProperties>
</file>