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olors5.xml" ContentType="application/vnd.ms-office.chartcolorstyle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chartEx1.xml" ContentType="application/vnd.ms-office.chartex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650"/>
    <a:srgbClr val="FF0066"/>
    <a:srgbClr val="9FF8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782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zswaswas\Desktop\Project\Take%20home%20Assignment\Complaint_data-smruti0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zswaswas\Desktop\Project\Take%20home%20Assignment\Complaint_data-smruti04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zswaswas\Desktop\Project\Take%20home%20Assignment\Complaint_data-smruti04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zswaswas\Desktop\Project\Take%20home%20Assignment\Complaint_data-smruti04.xlsx" TargetMode="External"/><Relationship Id="rId4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zswaswas\Desktop\Project\Take%20home%20Assignment\Complaint_data-smruti04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zswaswas\Desktop\Project\Take%20home%20Assignment\Complaint_data-smruti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pivotSource>
    <c:name>[Complaint_data-smruti05.csv]Complaint_data-smruti05!Product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Complaint by Product</a:t>
            </a:r>
          </a:p>
        </c:rich>
      </c:tx>
      <c:layout>
        <c:manualLayout>
          <c:xMode val="edge"/>
          <c:yMode val="edge"/>
          <c:x val="0.36322041659686166"/>
          <c:y val="4.8221648642467391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06457611165959"/>
          <c:y val="9.4550919724246188E-2"/>
          <c:w val="0.72655583306324023"/>
          <c:h val="0.34674348633250135"/>
        </c:manualLayout>
      </c:layout>
      <c:barChart>
        <c:barDir val="col"/>
        <c:grouping val="clustered"/>
        <c:ser>
          <c:idx val="0"/>
          <c:order val="0"/>
          <c:tx>
            <c:strRef>
              <c:f>'Complaint_data-smruti05'!$B$3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'Complaint_data-smruti05'!$A$4:$A$16</c:f>
              <c:strCache>
                <c:ptCount val="12"/>
                <c:pt idx="0">
                  <c:v>Credit reporting or other personal consumer reports</c:v>
                </c:pt>
                <c:pt idx="1">
                  <c:v>Debt collection</c:v>
                </c:pt>
                <c:pt idx="2">
                  <c:v>Credit card</c:v>
                </c:pt>
                <c:pt idx="3">
                  <c:v>None</c:v>
                </c:pt>
                <c:pt idx="4">
                  <c:v>Checking or savings account</c:v>
                </c:pt>
                <c:pt idx="5">
                  <c:v>Mortgage</c:v>
                </c:pt>
                <c:pt idx="6">
                  <c:v>Money transfer, virtual currency, or money service</c:v>
                </c:pt>
                <c:pt idx="7">
                  <c:v>Vehicle loan or lease</c:v>
                </c:pt>
                <c:pt idx="8">
                  <c:v>Student loan</c:v>
                </c:pt>
                <c:pt idx="9">
                  <c:v>Payday loan, title loan, personal loan, or advance loan</c:v>
                </c:pt>
                <c:pt idx="10">
                  <c:v>Prepaid card</c:v>
                </c:pt>
                <c:pt idx="11">
                  <c:v>Debt or credit management</c:v>
                </c:pt>
              </c:strCache>
            </c:strRef>
          </c:cat>
          <c:val>
            <c:numRef>
              <c:f>'Complaint_data-smruti05'!$B$4:$B$16</c:f>
              <c:numCache>
                <c:formatCode>General</c:formatCode>
                <c:ptCount val="12"/>
                <c:pt idx="0">
                  <c:v>60358</c:v>
                </c:pt>
                <c:pt idx="1">
                  <c:v>8642</c:v>
                </c:pt>
                <c:pt idx="2">
                  <c:v>5413</c:v>
                </c:pt>
                <c:pt idx="3">
                  <c:v>4514</c:v>
                </c:pt>
                <c:pt idx="4">
                  <c:v>4097</c:v>
                </c:pt>
                <c:pt idx="5">
                  <c:v>2065</c:v>
                </c:pt>
                <c:pt idx="6">
                  <c:v>1310</c:v>
                </c:pt>
                <c:pt idx="7">
                  <c:v>1175</c:v>
                </c:pt>
                <c:pt idx="8">
                  <c:v>1117</c:v>
                </c:pt>
                <c:pt idx="9">
                  <c:v>566</c:v>
                </c:pt>
                <c:pt idx="10">
                  <c:v>533</c:v>
                </c:pt>
                <c:pt idx="11">
                  <c:v>171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C1-4362-8D95-518A9CFF14B6}"/>
            </c:ext>
          </c:extLst>
        </c:ser>
        <c:gapWidth val="219"/>
        <c:overlap val="-27"/>
        <c:axId val="57550336"/>
        <c:axId val="57551872"/>
      </c:barChart>
      <c:catAx>
        <c:axId val="575503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1872"/>
        <c:crosses val="autoZero"/>
        <c:auto val="1"/>
        <c:lblAlgn val="ctr"/>
        <c:lblOffset val="100"/>
      </c:catAx>
      <c:valAx>
        <c:axId val="5755187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pivotSource>
    <c:name>[Complaint_data-smruti05.csv]Resolution Category!Resolution Category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Complaint</a:t>
            </a:r>
            <a:r>
              <a:rPr lang="en-US" sz="2000" b="1" baseline="0" dirty="0">
                <a:solidFill>
                  <a:schemeClr val="tx1"/>
                </a:solidFill>
              </a:rPr>
              <a:t> By Resolution</a:t>
            </a:r>
            <a:endParaRPr lang="en-US" sz="20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990358348063643"/>
          <c:y val="3.8461519048294444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8050890285264444"/>
          <c:y val="0.25642849621795571"/>
          <c:w val="0.41868327816725281"/>
          <c:h val="0.62931576261300692"/>
        </c:manualLayout>
      </c:layout>
      <c:barChart>
        <c:barDir val="bar"/>
        <c:grouping val="clustered"/>
        <c:ser>
          <c:idx val="0"/>
          <c:order val="0"/>
          <c:tx>
            <c:strRef>
              <c:f>'Resolution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'Resolution Category'!$A$4:$A$10</c:f>
              <c:strCache>
                <c:ptCount val="6"/>
                <c:pt idx="0">
                  <c:v>Untimely response</c:v>
                </c:pt>
                <c:pt idx="1">
                  <c:v>Closed with monetary relief</c:v>
                </c:pt>
                <c:pt idx="2">
                  <c:v>In progress</c:v>
                </c:pt>
                <c:pt idx="3">
                  <c:v>None</c:v>
                </c:pt>
                <c:pt idx="4">
                  <c:v>Closed with non-monetary relief</c:v>
                </c:pt>
                <c:pt idx="5">
                  <c:v>Closed with explanation</c:v>
                </c:pt>
              </c:strCache>
            </c:strRef>
          </c:cat>
          <c:val>
            <c:numRef>
              <c:f>'Resolution Category'!$B$4:$B$10</c:f>
              <c:numCache>
                <c:formatCode>General</c:formatCode>
                <c:ptCount val="6"/>
                <c:pt idx="0">
                  <c:v>246</c:v>
                </c:pt>
                <c:pt idx="1">
                  <c:v>2141</c:v>
                </c:pt>
                <c:pt idx="2">
                  <c:v>3214</c:v>
                </c:pt>
                <c:pt idx="3">
                  <c:v>4506</c:v>
                </c:pt>
                <c:pt idx="4">
                  <c:v>38831</c:v>
                </c:pt>
                <c:pt idx="5">
                  <c:v>41023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7AA-49E5-B2EE-F8DC6DD3866F}"/>
            </c:ext>
          </c:extLst>
        </c:ser>
        <c:gapWidth val="182"/>
        <c:axId val="57619584"/>
        <c:axId val="57621120"/>
      </c:barChart>
      <c:catAx>
        <c:axId val="5761958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21120"/>
        <c:crosses val="autoZero"/>
        <c:auto val="1"/>
        <c:lblAlgn val="ctr"/>
        <c:lblOffset val="100"/>
      </c:catAx>
      <c:valAx>
        <c:axId val="57621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1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pivotSource>
    <c:name>[Complaint_data-smruti04.xlsx]Issue!Issue</c:name>
    <c:fmtId val="53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Issue!$B$3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Issue!$A$4:$A$14</c:f>
              <c:strCache>
                <c:ptCount val="10"/>
                <c:pt idx="0">
                  <c:v>Dealing with your lender or servicer</c:v>
                </c:pt>
                <c:pt idx="1">
                  <c:v>Trouble during payment process</c:v>
                </c:pt>
                <c:pt idx="2">
                  <c:v>Problem with a purchase shown on your statement</c:v>
                </c:pt>
                <c:pt idx="3">
                  <c:v>Managing an account</c:v>
                </c:pt>
                <c:pt idx="4">
                  <c:v>Written notification about debt</c:v>
                </c:pt>
                <c:pt idx="5">
                  <c:v>Attempts to collect debt not owed</c:v>
                </c:pt>
                <c:pt idx="6">
                  <c:v>N/A</c:v>
                </c:pt>
                <c:pt idx="7">
                  <c:v>Problem with a company's investigation into an existing problem</c:v>
                </c:pt>
                <c:pt idx="8">
                  <c:v>Improper use of your report</c:v>
                </c:pt>
                <c:pt idx="9">
                  <c:v>Incorrect information on your report</c:v>
                </c:pt>
              </c:strCache>
            </c:strRef>
          </c:cat>
          <c:val>
            <c:numRef>
              <c:f>Issue!$B$4:$B$14</c:f>
              <c:numCache>
                <c:formatCode>General</c:formatCode>
                <c:ptCount val="10"/>
                <c:pt idx="0">
                  <c:v>866</c:v>
                </c:pt>
                <c:pt idx="1">
                  <c:v>1212</c:v>
                </c:pt>
                <c:pt idx="2">
                  <c:v>1285</c:v>
                </c:pt>
                <c:pt idx="3">
                  <c:v>2219</c:v>
                </c:pt>
                <c:pt idx="4">
                  <c:v>3048</c:v>
                </c:pt>
                <c:pt idx="5">
                  <c:v>3778</c:v>
                </c:pt>
                <c:pt idx="6">
                  <c:v>4472</c:v>
                </c:pt>
                <c:pt idx="7">
                  <c:v>15324</c:v>
                </c:pt>
                <c:pt idx="8">
                  <c:v>18077</c:v>
                </c:pt>
                <c:pt idx="9">
                  <c:v>27338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5C-41BE-BDF5-0C2512571F60}"/>
            </c:ext>
          </c:extLst>
        </c:ser>
        <c:gapWidth val="182"/>
        <c:axId val="57662848"/>
        <c:axId val="57668736"/>
      </c:barChart>
      <c:catAx>
        <c:axId val="5766284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8736"/>
        <c:crosses val="autoZero"/>
        <c:auto val="1"/>
        <c:lblAlgn val="ctr"/>
        <c:lblOffset val="100"/>
      </c:catAx>
      <c:valAx>
        <c:axId val="576687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[Complaint_data-smruti04.xlsx]Reponse Category!PivotTable42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Complaint by Response</a:t>
            </a:r>
          </a:p>
        </c:rich>
      </c:tx>
      <c:layout>
        <c:manualLayout>
          <c:xMode val="edge"/>
          <c:yMode val="edge"/>
          <c:x val="0.16957757929552481"/>
          <c:y val="2.7725441432897666E-2"/>
        </c:manualLayout>
      </c:layout>
      <c:spPr>
        <a:noFill/>
        <a:ln>
          <a:noFill/>
        </a:ln>
        <a:effectLst/>
      </c:spPr>
    </c:title>
    <c:pivotFmts>
      <c:pivotFmt>
        <c:idx val="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2982914712354777E-2"/>
              <c:y val="-0.18948435382971979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815A0AC-8FE9-4382-A017-C2DD91EFB69B}" type="VALU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2982914712354777E-2"/>
              <c:y val="-0.18948435382971979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815A0AC-8FE9-4382-A017-C2DD91EFB69B}" type="VALU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2982914712354777E-2"/>
              <c:y val="-0.18948435382971979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1815A0AC-8FE9-4382-A017-C2DD91EFB69B}" type="VALU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'Reponse Category'!$B$3</c:f>
              <c:strCache>
                <c:ptCount val="1"/>
                <c:pt idx="0">
                  <c:v>Total</c:v>
                </c:pt>
              </c:strCache>
            </c:strRef>
          </c:tx>
          <c:explosion val="5"/>
          <c:dPt>
            <c:idx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9F-420E-A5A4-DD117FBF6863}"/>
              </c:ext>
            </c:extLst>
          </c:dPt>
          <c:dPt>
            <c:idx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9F-420E-A5A4-DD117FBF6863}"/>
              </c:ext>
            </c:extLst>
          </c:dPt>
          <c:dLbls>
            <c:dLbl>
              <c:idx val="0"/>
              <c:layout>
                <c:manualLayout>
                  <c:x val="-8.2982914712354777E-2"/>
                  <c:y val="-0.18948435382971979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 smtClean="0"/>
                      <a:t>94%</a:t>
                    </a:r>
                    <a:endParaRPr lang="en-US" sz="2000" dirty="0"/>
                  </a:p>
                </c:rich>
              </c:tx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A9F-420E-A5A4-DD117FBF6863}"/>
                </c:ext>
              </c:extLst>
            </c:dLbl>
            <c:delete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'Reponse Category'!$A$4:$A$6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'Reponse Category'!$B$4:$B$6</c:f>
              <c:numCache>
                <c:formatCode>0%</c:formatCode>
                <c:ptCount val="2"/>
                <c:pt idx="0">
                  <c:v>0.94404241838129865</c:v>
                </c:pt>
                <c:pt idx="1">
                  <c:v>5.5957581618701457E-2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A9F-420E-A5A4-DD117FBF6863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pivotSource>
    <c:name>[Complaint_data-smruti04.xlsx]Monthly Trend !Monthly Trend 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>
                <a:solidFill>
                  <a:schemeClr val="tx1"/>
                </a:solidFill>
              </a:rPr>
              <a:t>Monthly Trend of Number of Complaint</a:t>
            </a:r>
            <a:endParaRPr lang="en-US" sz="18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4534120235606394"/>
          <c:y val="5.0940900365317357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964241540282579"/>
          <c:y val="0.16753110465835008"/>
          <c:w val="0.90041448029586602"/>
          <c:h val="0.75866769714326443"/>
        </c:manualLayout>
      </c:layout>
      <c:lineChart>
        <c:grouping val="standard"/>
        <c:ser>
          <c:idx val="0"/>
          <c:order val="0"/>
          <c:tx>
            <c:strRef>
              <c:f>'Monthly Trend 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'Monthly Trend '!$A$4:$A$9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'Monthly Trend '!$B$4:$B$9</c:f>
              <c:numCache>
                <c:formatCode>General</c:formatCode>
                <c:ptCount val="5"/>
                <c:pt idx="0">
                  <c:v>1545</c:v>
                </c:pt>
                <c:pt idx="1">
                  <c:v>45348</c:v>
                </c:pt>
                <c:pt idx="2">
                  <c:v>32598</c:v>
                </c:pt>
                <c:pt idx="3">
                  <c:v>5935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FE8-4061-8DC5-ABAD8B6F09F0}"/>
            </c:ext>
          </c:extLst>
        </c:ser>
        <c:marker val="1"/>
        <c:axId val="58058624"/>
        <c:axId val="58060160"/>
      </c:lineChart>
      <c:catAx>
        <c:axId val="580586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60160"/>
        <c:crosses val="autoZero"/>
        <c:auto val="1"/>
        <c:lblAlgn val="ctr"/>
        <c:lblOffset val="100"/>
      </c:catAx>
      <c:valAx>
        <c:axId val="5806016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Sources!$A$4:$A$9</cx:f>
        <cx:lvl ptCount="6">
          <cx:pt idx="0">Web</cx:pt>
          <cx:pt idx="1">N/A</cx:pt>
          <cx:pt idx="2">Phone</cx:pt>
          <cx:pt idx="3">Referal</cx:pt>
          <cx:pt idx="4">mail</cx:pt>
          <cx:pt idx="5">Grand Total</cx:pt>
        </cx:lvl>
      </cx:strDim>
      <cx:numDim type="val">
        <cx:f>Sources!$B$4:$B$9</cx:f>
        <cx:lvl ptCount="6" formatCode="General">
          <cx:pt idx="0">85438</cx:pt>
          <cx:pt idx="1">3217</cx:pt>
          <cx:pt idx="2">780</cx:pt>
          <cx:pt idx="3">304</cx:pt>
          <cx:pt idx="4">222</cx:pt>
          <cx:pt idx="5">89961</cx:pt>
        </cx:lvl>
      </cx:numDim>
    </cx:data>
    <cx:data id="1">
      <cx:strDim type="cat">
        <cx:f>Sources!$A$4:$A$9</cx:f>
        <cx:lvl ptCount="6">
          <cx:pt idx="0">Web</cx:pt>
          <cx:pt idx="1">N/A</cx:pt>
          <cx:pt idx="2">Phone</cx:pt>
          <cx:pt idx="3">Referal</cx:pt>
          <cx:pt idx="4">mail</cx:pt>
          <cx:pt idx="5">Grand Total</cx:pt>
        </cx:lvl>
      </cx:strDim>
      <cx:numDim type="val">
        <cx:f>Sources!$C$4:$C$9</cx:f>
        <cx:lvl ptCount="6" formatCode="General">
          <cx:pt idx="0">0</cx:pt>
          <cx:pt idx="1">0</cx:pt>
          <cx:pt idx="2">0</cx:pt>
          <cx:pt idx="3">0</cx:pt>
          <cx:pt idx="4">0</cx:pt>
        </cx:lvl>
      </cx:numDim>
    </cx:data>
    <cx:data id="2">
      <cx:strDim type="cat">
        <cx:f>Sources!$A$4:$A$9</cx:f>
        <cx:lvl ptCount="6">
          <cx:pt idx="0">Web</cx:pt>
          <cx:pt idx="1">N/A</cx:pt>
          <cx:pt idx="2">Phone</cx:pt>
          <cx:pt idx="3">Referal</cx:pt>
          <cx:pt idx="4">mail</cx:pt>
          <cx:pt idx="5">Grand Total</cx:pt>
        </cx:lvl>
      </cx:strDim>
      <cx:numDim type="val">
        <cx:f>Sources!$D$4:$D$9</cx:f>
        <cx:lvl ptCount="6" formatCode="General">
          <cx:pt idx="0">85438</cx:pt>
          <cx:pt idx="1">3217</cx:pt>
          <cx:pt idx="2">780</cx:pt>
          <cx:pt idx="3">304</cx:pt>
          <cx:pt idx="4">222</cx:pt>
        </cx:lvl>
      </cx:numDim>
    </cx:data>
  </cx:chartData>
  <cx:chart>
    <cx:title pos="t" align="ctr" overlay="0">
      <cx:tx>
        <cx:txData>
          <cx:v>Complaint by Sources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 b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fornian FB" panose="0207040306080B030204" pitchFamily="18" charset="0"/>
              <a:cs typeface="Californian FB" panose="0207040306080B030204" pitchFamily="18" charset="0"/>
            </a:defRPr>
          </a:pPr>
          <a:r>
            <a:rPr lang="en-US" sz="2000" b="1" i="0" u="none" strike="noStrike" spc="10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</a:rPr>
            <a:t>Complaint by Sources</a:t>
          </a:r>
        </a:p>
      </cx:txPr>
    </cx:title>
    <cx:plotArea>
      <cx:plotAreaRegion>
        <cx:series layoutId="funnel" uniqueId="{AC31BF41-0C47-40CE-85D2-8A5F6E48403D}" formatIdx="0">
          <cx:tx>
            <cx:txData>
              <cx:f>Sources!$B$3</cx:f>
              <cx:v>Count of Complaint ID</cx:v>
            </cx:txData>
          </cx:tx>
          <cx:dataId val="0"/>
        </cx:series>
        <cx:series layoutId="funnel" hidden="1" uniqueId="{0E6458D1-FE72-42C7-A353-BC995A48AA56}" formatIdx="1">
          <cx:tx>
            <cx:txData>
              <cx:f>Sources!$C$3</cx:f>
              <cx:v>Submitted via</cx:v>
            </cx:txData>
          </cx:tx>
          <cx:dataId val="1"/>
        </cx:series>
        <cx:series layoutId="funnel" hidden="1" uniqueId="{DD85415B-727B-4E3E-BBED-4BA38B4E17C8}" formatIdx="2">
          <cx:tx>
            <cx:txData>
              <cx:f>Sources!$D$3</cx:f>
              <cx:v>Complaint id</cx:v>
            </cx:txData>
          </cx:tx>
          <cx:dataId val="2"/>
        </cx:series>
      </cx:plotAreaRegion>
      <cx:axis id="0">
        <cx:catScaling gapWidth="0.400000006"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26">
  <cs:axisTitle>
    <cs:lnRef idx="0"/>
    <cs:fillRef idx="0"/>
    <cs:effectRef idx="0"/>
    <cs:fontRef idx="minor">
      <a:schemeClr val="tx2"/>
    </cs:fontRef>
    <cs:defRPr sz="9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2"/>
    </cs:fontRef>
    <cs:defRPr sz="9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2"/>
    </cs:fontRef>
    <cs:defRPr sz="9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1600" b="1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0.76953</cdr:x>
      <cdr:y>0.79066</cdr:y>
    </cdr:from>
    <cdr:to>
      <cdr:x>0.98451</cdr:x>
      <cdr:y>0.91499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34788C54-2619-4F2A-A763-949EA77328AD}"/>
            </a:ext>
          </a:extLst>
        </cdr:cNvPr>
        <cdr:cNvSpPr txBox="1"/>
      </cdr:nvSpPr>
      <cdr:spPr>
        <a:xfrm xmlns:a="http://schemas.openxmlformats.org/drawingml/2006/main">
          <a:off x="4036926" y="2875280"/>
          <a:ext cx="1127760" cy="4521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8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EAE9C3D-611A-4EF7-A7AC-7FDEF697FA5E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F4225F-2C9D-497B-8881-B81BF9EB2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48150-F836-461C-9D3C-CB93DF84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132" y="647700"/>
            <a:ext cx="9144000" cy="8001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Consumer Complaint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A36DEEC6-2E10-44E8-B8B8-4F4BF520F2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57675" y="4324352"/>
            <a:ext cx="56197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Title: Consumer Complaint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Subtitle: Understanding Trends and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Name- Smruti Priyadarsani Swain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  <p:pic>
        <p:nvPicPr>
          <p:cNvPr id="6" name="Picture 5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1771650"/>
            <a:ext cx="4848225" cy="27241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87116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C489F-DD51-4F3D-8D86-9FD944FA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7239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Root Cause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DBDB1-B792-4332-BDCD-DB48EF2FF2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7840" y="1685925"/>
            <a:ext cx="10541635" cy="4725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  <a:p>
            <a:pPr marL="0" indent="0">
              <a:buNone/>
            </a:pPr>
            <a:endParaRPr lang="en-US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57250" y="2381250"/>
            <a:ext cx="2028825" cy="174307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 rot="4391530">
            <a:off x="1211907" y="679220"/>
            <a:ext cx="1728191" cy="1742021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 rot="5400000">
            <a:off x="3166975" y="2615517"/>
            <a:ext cx="1775004" cy="1819275"/>
          </a:xfrm>
          <a:prstGeom prst="pentag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10800000">
            <a:off x="840276" y="4343400"/>
            <a:ext cx="1958182" cy="1609725"/>
          </a:xfrm>
          <a:prstGeom prst="pent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2975" y="302895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Common complaints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4925" y="1114427"/>
            <a:ext cx="143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Incorrect information on your report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1350" y="3038476"/>
            <a:ext cx="159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Improper use of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your report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7725" y="4486275"/>
            <a:ext cx="1990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Company's investigation 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into an existing problem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448675" y="2447925"/>
            <a:ext cx="2028825" cy="18002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gular Pentagon 32"/>
          <p:cNvSpPr/>
          <p:nvPr/>
        </p:nvSpPr>
        <p:spPr>
          <a:xfrm>
            <a:off x="8565207" y="631596"/>
            <a:ext cx="1728191" cy="1742021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 rot="16200000">
            <a:off x="6405479" y="2672666"/>
            <a:ext cx="1775004" cy="1819275"/>
          </a:xfrm>
          <a:prstGeom prst="pentag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gular Pentagon 35"/>
          <p:cNvSpPr/>
          <p:nvPr/>
        </p:nvSpPr>
        <p:spPr>
          <a:xfrm rot="10800000">
            <a:off x="8488851" y="4438647"/>
            <a:ext cx="1958182" cy="1590677"/>
          </a:xfrm>
          <a:prstGeom prst="pentagon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72501" y="2971800"/>
            <a:ext cx="187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Factors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consumer dissatisfaction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15375" y="1133475"/>
            <a:ext cx="158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Marketing and Communication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62725" y="313372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Product/Service Related Factors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43950" y="479107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Psychological and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Social Factors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625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933B1-B4BD-4FDB-AAE1-4421F286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B4271D-7F58-4B18-B7E6-22279BB0BE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28322" y="1514475"/>
            <a:ext cx="11135359" cy="486600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Implement Robust Quality Control Measures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Regularly assess product/service quality at various stages of production or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Establish quality benchmarks and standards to ensure consistency and reliability.</a:t>
            </a:r>
          </a:p>
          <a:p>
            <a:r>
              <a:rPr lang="en-US" sz="1800" b="1" dirty="0">
                <a:solidFill>
                  <a:schemeClr val="tx1"/>
                </a:solidFill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Invest in Training and Development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Provide ongoing training and development programs for employees to enhance their skills and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Focus on customer service training, conflict resolution, and effective communication techniques.</a:t>
            </a:r>
          </a:p>
          <a:p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Optimize Product/Service Design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Gather user feedback during the design and development phases to ensure products/services meet customer needs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Continuously iterate and improve products/services based on user feedback and market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24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70E671-4639-4942-A38B-FC8A0784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494EB8-B575-40B2-AEE2-902098D956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54955" y="2357120"/>
            <a:ext cx="10549365" cy="352721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Rise </a:t>
            </a:r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of Digital Complaint Channels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 With the increasing use of digital platforms and social media, consumers are likely to utilize these channels more for lodging complaints.</a:t>
            </a:r>
          </a:p>
          <a:p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Expansion of Customer Advocacy Groups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 Consumer advocacy groups and watchdog organizations may gain more influence in shaping consumer rights and holding businesses accountable for their actions.</a:t>
            </a:r>
          </a:p>
          <a:p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AI driven analytics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 Data Collection and Preprocessing, Natural Language Processing (NLP), Topic Modeling, Continuous Improvement : </a:t>
            </a:r>
            <a:r>
              <a:rPr lang="en-US" sz="1800" dirty="0" smtClean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mplement 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feedback loops to continuously refine and improve AI-driven analytics models based on new data and insights.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394835"/>
            <a:ext cx="3187065" cy="1478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356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DAECD-29D2-4FE8-95D7-6CAB5436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220873-29F8-47D7-A1B6-DF47C70574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7841" y="1609725"/>
            <a:ext cx="11216641" cy="493331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Key Takeaways: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Identification of Trends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 Through our analysis, we have identified common trends and patterns in consumer complaints, allowing us to prioritize areas for improvement and strategic intervention.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Insights into Root Causes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 By delving into the root causes of complaints, we have uncovered underlying issues affecting product quality, service delivery, and customer experience</a:t>
            </a:r>
            <a:r>
              <a:rPr lang="en-US" sz="1800" dirty="0" smtClean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sz="1800" dirty="0">
              <a:latin typeface="Calibri" pitchFamily="34" charset="0"/>
              <a:ea typeface="Amazon Ember Display Medium" panose="020F0603020204020204" pitchFamily="34" charset="0"/>
              <a:cs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Next Steps: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Actionable Recommendations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 Based on our insights, we will develop actionable recommendations for addressing identified issues, improving customer satisfaction, and fostering long-term loyalty.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Continuous Monitoring and Evaluation</a:t>
            </a:r>
            <a:r>
              <a:rPr lang="en-US" sz="1800" dirty="0">
                <a:latin typeface="Calibri" pitchFamily="34" charset="0"/>
                <a:ea typeface="Amazon Ember Display Medium" panose="020F0603020204020204" pitchFamily="34" charset="0"/>
                <a:cs typeface="Calibri" pitchFamily="34" charset="0"/>
              </a:rPr>
              <a:t>: We will establish mechanisms for continuous monitoring and evaluation of complaint data, enabling us to track progress, measure outcomes, and adapt strategies as needed.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41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3525" y="1752599"/>
            <a:ext cx="9229725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THANK YOU</a:t>
            </a:r>
            <a:endParaRPr lang="en-U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84163"/>
            <a:ext cx="9956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Agenda</a:t>
            </a:r>
            <a:endParaRPr lang="en-US" sz="3600" b="1" dirty="0"/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-1385889" y="4214814"/>
            <a:ext cx="4686303" cy="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9175" y="1724025"/>
            <a:ext cx="61912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4949" y="1971675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Fast processing of Consumer complaints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9650" y="2867025"/>
            <a:ext cx="69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6849" y="2971799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Describing Reliable method of complaining and creating a complaint management system which will help managing complaints or queries received from the customers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2862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950" y="4381501"/>
            <a:ext cx="614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Explaining the process of documenting complaints and giving feedback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7275" y="5410201"/>
            <a:ext cx="49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2500" y="5581650"/>
            <a:ext cx="4875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Building customer loyalty through effective complaint headline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15" descr="images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219325"/>
            <a:ext cx="2257424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A89519-9A25-4E34-8A88-85240AB7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466726"/>
            <a:ext cx="9713072" cy="809624"/>
          </a:xfrm>
        </p:spPr>
        <p:txBody>
          <a:bodyPr>
            <a:normAutofit/>
          </a:bodyPr>
          <a:lstStyle/>
          <a:p>
            <a:r>
              <a:rPr lang="en-US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Purpose of Customer Complaints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BB71F1-FA0B-4D67-8DEB-343148042F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4826" y="1743075"/>
            <a:ext cx="11071824" cy="4238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7625" y="1762125"/>
            <a:ext cx="2962274" cy="274319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72375" y="1495425"/>
            <a:ext cx="1543050" cy="14001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72350" y="3286126"/>
            <a:ext cx="1514476" cy="13811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57850" y="4686300"/>
            <a:ext cx="1543050" cy="14001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38525" y="4667250"/>
            <a:ext cx="1543050" cy="14001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95450" y="3390900"/>
            <a:ext cx="1543050" cy="14001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438650" y="2657475"/>
            <a:ext cx="176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Objectives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4749" y="1876425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Identifying </a:t>
            </a:r>
            <a:r>
              <a:rPr lang="en-US" dirty="0" smtClean="0">
                <a:solidFill>
                  <a:schemeClr val="bg1"/>
                </a:solidFill>
              </a:rPr>
              <a:t>Trends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48525" y="3743325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Understanding Root Causes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00725" y="5010150"/>
            <a:ext cx="130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Improving Processes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1374" y="5076825"/>
            <a:ext cx="160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Customer Retention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81175" y="360997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Reputation Management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90949" y="1571624"/>
            <a:ext cx="685799" cy="63817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264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66700" y="1457325"/>
            <a:ext cx="10496550" cy="4724400"/>
          </a:xfrm>
          <a:prstGeom prst="rtTriangl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D3A0BE-2BC7-4DE5-8DA1-698517F6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11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Requirement</a:t>
            </a:r>
          </a:p>
        </p:txBody>
      </p:sp>
      <p:pic>
        <p:nvPicPr>
          <p:cNvPr id="6" name="Content Placeholder 5" descr="downloa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412889" y="3288012"/>
            <a:ext cx="2349905" cy="2446038"/>
          </a:xfrm>
        </p:spPr>
      </p:pic>
      <p:sp>
        <p:nvSpPr>
          <p:cNvPr id="57346" name="AutoShape 2" descr="Complaint png images | PNGWin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2026" y="1152525"/>
            <a:ext cx="752474" cy="7048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71825" y="2219324"/>
            <a:ext cx="828675" cy="67627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05450" y="3200400"/>
            <a:ext cx="790574" cy="7429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20026" y="4267199"/>
            <a:ext cx="828674" cy="71437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8224" y="1200150"/>
            <a:ext cx="78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1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1190625"/>
            <a:ext cx="516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 to identify the loopholes of service delivery. 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71925" y="2114550"/>
            <a:ext cx="440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Gain insights about customers’ perception for your brand.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7450" y="3248025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about the most desirable features and how you can build better products.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3274" y="2305049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2</a:t>
            </a:r>
            <a:endParaRPr lang="en-US" sz="2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0524" y="4324350"/>
            <a:ext cx="74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4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7850" y="329565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9650" y="4143375"/>
            <a:ext cx="3409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Demonstrates our commitment to customer satisfaction and builds trust and loyalty.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93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41233E-DCDF-4548-9935-D30579BE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10" y="764118"/>
            <a:ext cx="9513047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Data </a:t>
            </a:r>
            <a:r>
              <a:rPr lang="en-US" dirty="0" smtClean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collection </a:t>
            </a:r>
            <a:r>
              <a:rPr lang="en-US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Methods and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12D68B-3598-4590-A720-40A5B33DC4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9624" y="1714500"/>
            <a:ext cx="10439401" cy="452437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1743075"/>
            <a:ext cx="8343900" cy="1924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95475" y="3781424"/>
            <a:ext cx="8343900" cy="27146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76724" y="1743075"/>
            <a:ext cx="5924551" cy="19335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3771900"/>
            <a:ext cx="5962650" cy="27241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Cleaning: Describe the process of cleaning the raw data to remove duplicates, errors, and inconsistencies.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Formatting: Explain how the data was formatted for analysis, including standardizing categories and resolving discrepancies.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Missing Data Handling: Discuss how missing or incomplete data points were addressed, if applicable.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8825" y="2390773"/>
            <a:ext cx="212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Collection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333875" y="1695450"/>
            <a:ext cx="5829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Sources : Online forms, call centers, social media, email, in person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Time Frame : Monthly(Jan, 2024 – May 2024)</a:t>
            </a: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Tools: CRM Systems, specialized software, spreadsheets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66900" y="4772023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 Cleaning and Preparation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56145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50A5C-E087-4AF4-91CF-F291A5C2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2875"/>
            <a:ext cx="9951197" cy="904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 of Chats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FA2EEAF5-4693-4A47-A4F0-7AB8DC4B310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633740064"/>
              </p:ext>
            </p:extLst>
          </p:nvPr>
        </p:nvGraphicFramePr>
        <p:xfrm>
          <a:off x="695326" y="1285877"/>
          <a:ext cx="5105399" cy="2857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E6B5740B-95CD-4410-8EDD-ABB801F78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77049415"/>
              </p:ext>
            </p:extLst>
          </p:nvPr>
        </p:nvGraphicFramePr>
        <p:xfrm>
          <a:off x="6115050" y="1200151"/>
          <a:ext cx="5410199" cy="247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="" xmlns:cx2="http://schemas.microsoft.com/office/drawing/2015/10/21/chartex"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437B3DA9-5ED3-412C-8A41-862A93FAC9E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14889744"/>
                  </p:ext>
                </p:extLst>
              </p:nvPr>
            </p:nvGraphicFramePr>
            <p:xfrm>
              <a:off x="1733550" y="4610098"/>
              <a:ext cx="8753475" cy="19812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3" name="Chart 12">
                <a:extLst>
                  <a:ext uri="{FF2B5EF4-FFF2-40B4-BE49-F238E27FC236}">
                    <a16:creationId xmlns="" xmlns:a16="http://schemas.microsoft.com/office/drawing/2014/main" id="{437B3DA9-5ED3-412C-8A41-862A93FAC9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551" y="4610100"/>
                <a:ext cx="8753475" cy="19812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302224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944EF540-5ECB-4EFE-BD98-01FA0DCC9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70590844"/>
              </p:ext>
            </p:extLst>
          </p:nvPr>
        </p:nvGraphicFramePr>
        <p:xfrm>
          <a:off x="2255522" y="584200"/>
          <a:ext cx="702500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431E5BA9-0DCF-4E07-8B37-A8A6E160B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7982280"/>
              </p:ext>
            </p:extLst>
          </p:nvPr>
        </p:nvGraphicFramePr>
        <p:xfrm>
          <a:off x="413154" y="2946400"/>
          <a:ext cx="5245967" cy="363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3271BED-3FD2-489B-95F0-36E0734B9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32468400"/>
              </p:ext>
            </p:extLst>
          </p:nvPr>
        </p:nvGraphicFramePr>
        <p:xfrm>
          <a:off x="6207760" y="3302000"/>
          <a:ext cx="4572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17BD32F-1FFF-44BF-9E3E-5D4883B441BF}"/>
              </a:ext>
            </a:extLst>
          </p:cNvPr>
          <p:cNvSpPr txBox="1"/>
          <p:nvPr/>
        </p:nvSpPr>
        <p:spPr>
          <a:xfrm>
            <a:off x="9178925" y="1561822"/>
            <a:ext cx="149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098DF1B-0508-4CE1-9A87-85F1F090D712}"/>
              </a:ext>
            </a:extLst>
          </p:cNvPr>
          <p:cNvSpPr txBox="1"/>
          <p:nvPr/>
        </p:nvSpPr>
        <p:spPr>
          <a:xfrm>
            <a:off x="2720023" y="399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Complaint by issue</a:t>
            </a:r>
          </a:p>
        </p:txBody>
      </p:sp>
    </p:spTree>
    <p:extLst>
      <p:ext uri="{BB962C8B-B14F-4D97-AF65-F5344CB8AC3E}">
        <p14:creationId xmlns="" xmlns:p14="http://schemas.microsoft.com/office/powerpoint/2010/main" val="7091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E1C11-11E1-45D0-8C4C-D80964BE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 of Consumer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BE3C7C-FFEB-4E35-B7D8-1A87315A69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327" y="1543050"/>
            <a:ext cx="10848974" cy="44767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lowchart: Delay 3"/>
          <p:cNvSpPr/>
          <p:nvPr/>
        </p:nvSpPr>
        <p:spPr>
          <a:xfrm rot="5400000">
            <a:off x="607221" y="2736057"/>
            <a:ext cx="3000372" cy="2824163"/>
          </a:xfrm>
          <a:prstGeom prst="flowChartDelay">
            <a:avLst/>
          </a:prstGeom>
          <a:solidFill>
            <a:srgbClr val="FF00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lay 4"/>
          <p:cNvSpPr/>
          <p:nvPr/>
        </p:nvSpPr>
        <p:spPr>
          <a:xfrm rot="5400000">
            <a:off x="4481514" y="2700339"/>
            <a:ext cx="3114671" cy="2990850"/>
          </a:xfrm>
          <a:prstGeom prst="flowChartDelay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/>
          <p:cNvSpPr/>
          <p:nvPr/>
        </p:nvSpPr>
        <p:spPr>
          <a:xfrm rot="5400000">
            <a:off x="8193884" y="2812261"/>
            <a:ext cx="3095621" cy="2767010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67250" y="3143250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475" y="32766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Total number of complaints are 89961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Most of the complaints : Credit reporting or other personal consumer reports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2819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 Product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Picture 14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99310"/>
            <a:ext cx="809626" cy="6343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4733925" y="2876550"/>
            <a:ext cx="28289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Resolution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Closed with monetary relief is 2% and Closed with non-monetary relief is 42%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There were few responses on time to consumer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16" descr="download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9" y="2124075"/>
            <a:ext cx="923925" cy="638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TextBox 18"/>
          <p:cNvSpPr txBox="1"/>
          <p:nvPr/>
        </p:nvSpPr>
        <p:spPr>
          <a:xfrm>
            <a:off x="8620125" y="2895600"/>
            <a:ext cx="2352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Sources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Most of responses are on website. Rather then call most consumer give complaint on website</a:t>
            </a:r>
          </a:p>
          <a:p>
            <a:endParaRPr lang="en-US" dirty="0"/>
          </a:p>
        </p:txBody>
      </p:sp>
      <p:pic>
        <p:nvPicPr>
          <p:cNvPr id="20" name="Picture 19" descr="images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75" y="2057400"/>
            <a:ext cx="990600" cy="723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09704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0BA55-8E24-4387-8592-76167EEF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125"/>
            <a:ext cx="9956800" cy="6762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Analysis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6275" y="2876549"/>
            <a:ext cx="3333750" cy="30765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276725" y="2886075"/>
            <a:ext cx="3333750" cy="3076574"/>
          </a:xfrm>
          <a:prstGeom prst="roundRect">
            <a:avLst/>
          </a:prstGeom>
          <a:solidFill>
            <a:srgbClr val="FE96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Response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94% Timely reposes to consumer after complaints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762875" y="2886075"/>
            <a:ext cx="3333750" cy="308609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Monthly Trends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In month of February there are highest complaints of products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In may there is no complaints from customers</a:t>
            </a:r>
          </a:p>
          <a:p>
            <a:pPr algn="ctr"/>
            <a:endParaRPr lang="en-US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9150" y="3257550"/>
            <a:ext cx="2971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Issue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Most of the issue are Incorrect information on the report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There are few comments on Dealing with the lender or servicer</a:t>
            </a:r>
          </a:p>
          <a:p>
            <a:pPr algn="ctr"/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marketing-compliance-trends-insights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3448050" y="947926"/>
            <a:ext cx="4638675" cy="15951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77111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323</TotalTime>
  <Words>748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Consumer Complaint Data Analysis</vt:lpstr>
      <vt:lpstr>Agenda</vt:lpstr>
      <vt:lpstr>Purpose of Customer Complaints Presentation </vt:lpstr>
      <vt:lpstr>Business Requirement</vt:lpstr>
      <vt:lpstr>Data collection Methods and Categories</vt:lpstr>
      <vt:lpstr>Overview of Chats</vt:lpstr>
      <vt:lpstr>Slide 7</vt:lpstr>
      <vt:lpstr>Observation of Consumer Complaint</vt:lpstr>
      <vt:lpstr>Data Analysis</vt:lpstr>
      <vt:lpstr>Root Cause Analysis</vt:lpstr>
      <vt:lpstr>Solutions and Recommendations</vt:lpstr>
      <vt:lpstr>Future Trends</vt:lpstr>
      <vt:lpstr>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Data Analysis</dc:title>
  <dc:creator>Swain, Swastik Kumar</dc:creator>
  <cp:lastModifiedBy>ACER</cp:lastModifiedBy>
  <cp:revision>38</cp:revision>
  <dcterms:created xsi:type="dcterms:W3CDTF">2024-05-29T17:50:28Z</dcterms:created>
  <dcterms:modified xsi:type="dcterms:W3CDTF">2024-05-30T08:20:36Z</dcterms:modified>
</cp:coreProperties>
</file>