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D4D-B863-47F3-927B-AC50D5A68E4E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C4ED-901A-4319-994D-61EBF542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5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D4D-B863-47F3-927B-AC50D5A68E4E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C4ED-901A-4319-994D-61EBF542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4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D4D-B863-47F3-927B-AC50D5A68E4E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C4ED-901A-4319-994D-61EBF542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6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D4D-B863-47F3-927B-AC50D5A68E4E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C4ED-901A-4319-994D-61EBF542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2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D4D-B863-47F3-927B-AC50D5A68E4E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C4ED-901A-4319-994D-61EBF542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58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D4D-B863-47F3-927B-AC50D5A68E4E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C4ED-901A-4319-994D-61EBF542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1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D4D-B863-47F3-927B-AC50D5A68E4E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C4ED-901A-4319-994D-61EBF542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D4D-B863-47F3-927B-AC50D5A68E4E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C4ED-901A-4319-994D-61EBF542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D4D-B863-47F3-927B-AC50D5A68E4E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C4ED-901A-4319-994D-61EBF542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32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D4D-B863-47F3-927B-AC50D5A68E4E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C4ED-901A-4319-994D-61EBF542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D4D-B863-47F3-927B-AC50D5A68E4E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C4ED-901A-4319-994D-61EBF542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2D4D-B863-47F3-927B-AC50D5A68E4E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5C4ED-901A-4319-994D-61EBF542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96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" y="60960"/>
            <a:ext cx="12052662" cy="6723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2206" y="1280158"/>
            <a:ext cx="585215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Foreign Direct Investment Analytics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24725" y="5749409"/>
            <a:ext cx="3276600" cy="400110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Smruti priyadarsani Swain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06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1588" y="367783"/>
            <a:ext cx="34727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Agenda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23038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6258" y="158234"/>
            <a:ext cx="1657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AGENDA</a:t>
            </a:r>
            <a:endParaRPr lang="en-IN" sz="3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2975" y="952558"/>
            <a:ext cx="19050" cy="56101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6301" y="1095375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1. Determinants FDI</a:t>
            </a:r>
          </a:p>
          <a:p>
            <a:endParaRPr lang="en-US" sz="2800" dirty="0"/>
          </a:p>
          <a:p>
            <a:r>
              <a:rPr lang="en-US" sz="2800" dirty="0"/>
              <a:t>3. Drivers and Deterrents of </a:t>
            </a:r>
            <a:r>
              <a:rPr lang="en-US" sz="2800" dirty="0" smtClean="0"/>
              <a:t>FDI</a:t>
            </a:r>
          </a:p>
          <a:p>
            <a:endParaRPr lang="en-US" sz="2800" dirty="0"/>
          </a:p>
          <a:p>
            <a:r>
              <a:rPr lang="en-US" sz="2800" dirty="0" smtClean="0"/>
              <a:t>4. </a:t>
            </a:r>
            <a:r>
              <a:rPr lang="en-IN" sz="2800" dirty="0"/>
              <a:t>Analytical Tools and </a:t>
            </a:r>
            <a:r>
              <a:rPr lang="en-IN" sz="2800" dirty="0" smtClean="0"/>
              <a:t>Techniques</a:t>
            </a:r>
          </a:p>
          <a:p>
            <a:endParaRPr lang="en-US" sz="2800" dirty="0"/>
          </a:p>
          <a:p>
            <a:r>
              <a:rPr lang="en-US" sz="2800" dirty="0" smtClean="0"/>
              <a:t>5. </a:t>
            </a:r>
            <a:r>
              <a:rPr lang="en-IN" sz="2800" dirty="0"/>
              <a:t>Future Outlook for </a:t>
            </a:r>
            <a:r>
              <a:rPr lang="en-IN" sz="2800" dirty="0" smtClean="0"/>
              <a:t>FDI</a:t>
            </a:r>
          </a:p>
          <a:p>
            <a:endParaRPr lang="en-US" sz="2800" dirty="0"/>
          </a:p>
          <a:p>
            <a:r>
              <a:rPr lang="en-US" sz="2800" dirty="0" smtClean="0"/>
              <a:t>6.</a:t>
            </a:r>
            <a:r>
              <a:rPr lang="en-IN" sz="2800" dirty="0"/>
              <a:t> Conclusion and Recommendations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2025" y="952557"/>
            <a:ext cx="671512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70" y="1852985"/>
            <a:ext cx="4862558" cy="2739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43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12192000" cy="6934200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>
            <a:off x="177799" y="1091188"/>
            <a:ext cx="11108267" cy="5393266"/>
          </a:xfrm>
          <a:prstGeom prst="rtTriangle">
            <a:avLst/>
          </a:prstGeom>
          <a:solidFill>
            <a:srgbClr val="00CC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7" y="3505200"/>
            <a:ext cx="2286000" cy="20753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0933" y="355601"/>
            <a:ext cx="8466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DETERMINANTS OF FOREIGN INVESTMENT</a:t>
            </a:r>
          </a:p>
        </p:txBody>
      </p:sp>
      <p:sp>
        <p:nvSpPr>
          <p:cNvPr id="9" name="Oval 8"/>
          <p:cNvSpPr/>
          <p:nvPr/>
        </p:nvSpPr>
        <p:spPr>
          <a:xfrm>
            <a:off x="1097492" y="1091188"/>
            <a:ext cx="752474" cy="7048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36293" y="3771371"/>
            <a:ext cx="752474" cy="7048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78363" y="2800350"/>
            <a:ext cx="752474" cy="7048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38993" y="1944688"/>
            <a:ext cx="752474" cy="7048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03759" y="4875742"/>
            <a:ext cx="752474" cy="7048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49966" y="1193801"/>
            <a:ext cx="388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Political stability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91467" y="2003187"/>
            <a:ext cx="388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Legal and regulatory framework.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8029" y="2814280"/>
            <a:ext cx="388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Access to basic 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88767" y="3909510"/>
            <a:ext cx="388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Prices and exchange rate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56233" y="4878124"/>
            <a:ext cx="388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Size of market.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1164747" y="981948"/>
            <a:ext cx="617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3143249" y="1796038"/>
            <a:ext cx="3143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 flipH="1">
            <a:off x="4269051" y="2673371"/>
            <a:ext cx="15710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 flipH="1">
            <a:off x="6782330" y="3662131"/>
            <a:ext cx="6217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 flipH="1">
            <a:off x="8958315" y="4785791"/>
            <a:ext cx="6433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70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6225"/>
            <a:ext cx="12192000" cy="71342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6900" y="1743075"/>
            <a:ext cx="8343900" cy="12096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3281"/>
              </a:lnSpc>
            </a:pPr>
            <a:r>
              <a:rPr lang="en-US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Years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6900" y="3162300"/>
            <a:ext cx="8343900" cy="18097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3281"/>
              </a:lnSpc>
            </a:pPr>
            <a:r>
              <a:rPr lang="en-US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Modified Sectors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6750" y="323850"/>
            <a:ext cx="10615125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468"/>
              </a:lnSpc>
            </a:pPr>
            <a:r>
              <a:rPr lang="en-US" sz="3200" b="1" kern="0" spc="-35" dirty="0" smtClean="0">
                <a:ea typeface="adonis-web" pitchFamily="34" charset="-122"/>
                <a:cs typeface="adonis-web" pitchFamily="34" charset="-120"/>
              </a:rPr>
              <a:t>DATA COLLECTION AND METHODS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4200525" y="1885949"/>
            <a:ext cx="5924550" cy="9715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799"/>
              </a:lnSpc>
            </a:pPr>
            <a:r>
              <a:rPr lang="en-US" kern="0" spc="-35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The provided data gave information about foreign direct investments from year 2000 to </a:t>
            </a:r>
            <a:r>
              <a:rPr lang="en-US" kern="0" spc="-35" dirty="0" smtClean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2016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00526" y="3324225"/>
            <a:ext cx="5924550" cy="1476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524375" y="3574321"/>
            <a:ext cx="5276850" cy="1616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524374" y="3479071"/>
            <a:ext cx="5534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Service sector , Tech</a:t>
            </a:r>
            <a:r>
              <a:rPr lang="en-IN" dirty="0">
                <a:solidFill>
                  <a:schemeClr val="bg1"/>
                </a:solidFill>
              </a:rPr>
              <a:t>. Testing and </a:t>
            </a:r>
            <a:r>
              <a:rPr lang="en-IN" dirty="0" smtClean="0">
                <a:solidFill>
                  <a:schemeClr val="bg1"/>
                </a:solidFill>
              </a:rPr>
              <a:t>Analysis, Telecommunications, Computer Software, Trading, Electrical equipment's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5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797652"/>
            <a:ext cx="5743947" cy="2452689"/>
          </a:xfrm>
          <a:prstGeom prst="rect">
            <a:avLst/>
          </a:prstGeom>
          <a:ln>
            <a:solidFill>
              <a:srgbClr val="FFC000"/>
            </a:solidFill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6" y="3505199"/>
            <a:ext cx="5743946" cy="2771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4" r="34491"/>
          <a:stretch/>
        </p:blipFill>
        <p:spPr>
          <a:xfrm>
            <a:off x="7182007" y="895350"/>
            <a:ext cx="4724243" cy="5305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466725" y="-2"/>
            <a:ext cx="6772216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468"/>
              </a:lnSpc>
            </a:pPr>
            <a:r>
              <a:rPr lang="en-US" sz="3200" b="1" kern="0" spc="-35" dirty="0" smtClean="0">
                <a:ea typeface="adonis-web" pitchFamily="34" charset="-122"/>
                <a:cs typeface="adonis-web" pitchFamily="34" charset="-120"/>
              </a:rPr>
              <a:t>DATA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761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485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1049" y="552450"/>
            <a:ext cx="5797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INSIGHTS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419099" y="1362075"/>
            <a:ext cx="111061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From the </a:t>
            </a:r>
            <a:r>
              <a:rPr lang="en-US" sz="2400" dirty="0" smtClean="0"/>
              <a:t>Power bi </a:t>
            </a:r>
            <a:r>
              <a:rPr lang="en-US" sz="2400" dirty="0"/>
              <a:t>dashboard observations  and </a:t>
            </a:r>
            <a:r>
              <a:rPr lang="en-US" sz="2400" dirty="0" smtClean="0"/>
              <a:t>Jupiter </a:t>
            </a:r>
            <a:r>
              <a:rPr lang="en-US" sz="2400" dirty="0"/>
              <a:t>notebook bar graphs we can observe that every financial year all sectors are trying to invest its best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As some sectors are investing high amount and some sectors investing low amount and some sectors are having zero investment during the financial years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 </a:t>
            </a:r>
            <a:r>
              <a:rPr lang="en-US" sz="2400" b="1" dirty="0"/>
              <a:t>Services sector(E.g. Banking &amp; Insurance, etc.)and Computer Software&amp; Hardware Components &amp;Some sectors</a:t>
            </a:r>
            <a:r>
              <a:rPr lang="en-US" sz="2400" dirty="0"/>
              <a:t> are trying to invest more amount than remaining sectors</a:t>
            </a:r>
            <a:r>
              <a:rPr lang="en-US" sz="2400" dirty="0" smtClean="0"/>
              <a:t>.</a:t>
            </a:r>
          </a:p>
          <a:p>
            <a:pPr>
              <a:defRPr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Some </a:t>
            </a:r>
            <a:r>
              <a:rPr lang="en-US" sz="2400" b="1" dirty="0"/>
              <a:t>Sectors</a:t>
            </a:r>
            <a:r>
              <a:rPr lang="en-US" sz="2400" dirty="0"/>
              <a:t> are Investing Every </a:t>
            </a:r>
            <a:r>
              <a:rPr lang="en-US" sz="2400" b="1" dirty="0"/>
              <a:t>Financial  Year </a:t>
            </a:r>
            <a:r>
              <a:rPr lang="en-US" sz="2400" dirty="0"/>
              <a:t>like the trend changes but investing in every </a:t>
            </a:r>
            <a:r>
              <a:rPr lang="en-US" sz="2400" b="1" dirty="0"/>
              <a:t>Financial Year</a:t>
            </a:r>
            <a:r>
              <a:rPr lang="en-US" sz="2400" b="1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41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096750" cy="6858000"/>
          </a:xfrm>
          <a:prstGeom prst="rect">
            <a:avLst/>
          </a:prstGeom>
        </p:spPr>
      </p:pic>
      <p:sp>
        <p:nvSpPr>
          <p:cNvPr id="4" name="Flowchart: Delay 3"/>
          <p:cNvSpPr/>
          <p:nvPr/>
        </p:nvSpPr>
        <p:spPr>
          <a:xfrm rot="5400000">
            <a:off x="1831181" y="1897858"/>
            <a:ext cx="3557586" cy="3619499"/>
          </a:xfrm>
          <a:prstGeom prst="flowChartDela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lay 4"/>
          <p:cNvSpPr/>
          <p:nvPr/>
        </p:nvSpPr>
        <p:spPr>
          <a:xfrm rot="5400000">
            <a:off x="7108030" y="1897858"/>
            <a:ext cx="3557587" cy="3619499"/>
          </a:xfrm>
          <a:prstGeom prst="flowChartDelay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1" y="2095500"/>
            <a:ext cx="36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TOP 5 MOST INVESTED SECTORS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1169" y="2722424"/>
            <a:ext cx="3619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Service</a:t>
            </a:r>
          </a:p>
          <a:p>
            <a:pPr algn="ctr"/>
            <a:r>
              <a:rPr lang="en-US" sz="2400" dirty="0" smtClean="0"/>
              <a:t>Computer and software</a:t>
            </a:r>
          </a:p>
          <a:p>
            <a:pPr algn="ctr"/>
            <a:r>
              <a:rPr lang="en-US" sz="2400" dirty="0" smtClean="0"/>
              <a:t>Telecommunication</a:t>
            </a:r>
          </a:p>
          <a:p>
            <a:pPr algn="ctr"/>
            <a:r>
              <a:rPr lang="en-US" sz="2400" dirty="0" smtClean="0"/>
              <a:t>Construction</a:t>
            </a:r>
          </a:p>
          <a:p>
            <a:pPr algn="ctr"/>
            <a:r>
              <a:rPr lang="en-US" sz="2400" dirty="0" smtClean="0"/>
              <a:t>Auto-mobile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181850" y="2028825"/>
            <a:ext cx="36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TOP 5 LEAST INVESTED SECTORS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9462" y="2822019"/>
            <a:ext cx="3619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Agriculture</a:t>
            </a:r>
          </a:p>
          <a:p>
            <a:pPr algn="ctr"/>
            <a:r>
              <a:rPr lang="en-US" sz="2400" dirty="0" smtClean="0"/>
              <a:t>Food</a:t>
            </a:r>
          </a:p>
          <a:p>
            <a:pPr algn="ctr"/>
            <a:r>
              <a:rPr lang="en-US" sz="2400" dirty="0" smtClean="0"/>
              <a:t>Textiles and goods</a:t>
            </a:r>
          </a:p>
          <a:p>
            <a:pPr algn="ctr"/>
            <a:r>
              <a:rPr lang="en-US" sz="2400" dirty="0" smtClean="0"/>
              <a:t>Machine </a:t>
            </a:r>
          </a:p>
          <a:p>
            <a:pPr algn="ctr"/>
            <a:r>
              <a:rPr lang="en-US" sz="2400" dirty="0" err="1" smtClean="0"/>
              <a:t>Defence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03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4350" y="200025"/>
            <a:ext cx="6225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CONLUSION: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590550" y="1114425"/>
            <a:ext cx="110299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From the above tables we can observe that  except these twenty five Sectors remaining  sectors have invested some amount whether it is high or low.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b="1" dirty="0" smtClean="0"/>
              <a:t>Coal </a:t>
            </a:r>
            <a:r>
              <a:rPr lang="en-US" sz="2400" b="1" dirty="0"/>
              <a:t>Production &amp; Glue and Gelatin </a:t>
            </a:r>
            <a:r>
              <a:rPr lang="en-US" sz="2400" dirty="0"/>
              <a:t>are the </a:t>
            </a:r>
            <a:r>
              <a:rPr lang="en-US" sz="2400" b="1" dirty="0"/>
              <a:t>sectors</a:t>
            </a:r>
            <a:r>
              <a:rPr lang="en-US" sz="2400" dirty="0"/>
              <a:t> </a:t>
            </a:r>
            <a:r>
              <a:rPr lang="en-US" sz="2400" dirty="0" smtClean="0"/>
              <a:t>with maximum</a:t>
            </a:r>
            <a:r>
              <a:rPr lang="en-US" sz="2400" dirty="0"/>
              <a:t> number of </a:t>
            </a:r>
            <a:r>
              <a:rPr lang="en-US" sz="2400" b="1" dirty="0"/>
              <a:t>Financial Years </a:t>
            </a:r>
            <a:r>
              <a:rPr lang="en-US" sz="2400" dirty="0"/>
              <a:t>with No investment.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Services Sector(E.g. Banking &amp; Insurance etc.) is the </a:t>
            </a:r>
            <a:r>
              <a:rPr lang="en-US" sz="2400" dirty="0"/>
              <a:t>sector with more investment in maximum number of </a:t>
            </a:r>
            <a:r>
              <a:rPr lang="en-US" sz="2400" b="1" dirty="0"/>
              <a:t>Financial Years.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We can suggest all Sectors should invest amount to check it will be profitable or loss.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Because if they invest then only they can come to know the sector is profitable or loss.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54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148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adonis-web</vt:lpstr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16</cp:revision>
  <dcterms:created xsi:type="dcterms:W3CDTF">2024-06-10T10:59:49Z</dcterms:created>
  <dcterms:modified xsi:type="dcterms:W3CDTF">2024-06-10T17:10:30Z</dcterms:modified>
</cp:coreProperties>
</file>