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95" r:id="rId3"/>
    <p:sldId id="334" r:id="rId4"/>
    <p:sldId id="329" r:id="rId5"/>
    <p:sldId id="330" r:id="rId6"/>
    <p:sldId id="331" r:id="rId7"/>
    <p:sldId id="332" r:id="rId8"/>
    <p:sldId id="333" r:id="rId9"/>
    <p:sldId id="323" r:id="rId10"/>
    <p:sldId id="327" r:id="rId11"/>
    <p:sldId id="328" r:id="rId12"/>
    <p:sldId id="324" r:id="rId13"/>
    <p:sldId id="335" r:id="rId14"/>
    <p:sldId id="325" r:id="rId15"/>
    <p:sldId id="326" r:id="rId16"/>
    <p:sldId id="364" r:id="rId17"/>
    <p:sldId id="307" r:id="rId18"/>
    <p:sldId id="312" r:id="rId19"/>
    <p:sldId id="349" r:id="rId20"/>
    <p:sldId id="348" r:id="rId21"/>
    <p:sldId id="313" r:id="rId22"/>
    <p:sldId id="314" r:id="rId23"/>
    <p:sldId id="316" r:id="rId24"/>
    <p:sldId id="317" r:id="rId25"/>
    <p:sldId id="318" r:id="rId26"/>
    <p:sldId id="319" r:id="rId27"/>
    <p:sldId id="262" r:id="rId28"/>
    <p:sldId id="263" r:id="rId29"/>
    <p:sldId id="310" r:id="rId30"/>
    <p:sldId id="365" r:id="rId31"/>
    <p:sldId id="320" r:id="rId32"/>
    <p:sldId id="270" r:id="rId33"/>
    <p:sldId id="258" r:id="rId34"/>
    <p:sldId id="361" r:id="rId35"/>
    <p:sldId id="353" r:id="rId36"/>
    <p:sldId id="354" r:id="rId37"/>
    <p:sldId id="352" r:id="rId38"/>
    <p:sldId id="283" r:id="rId39"/>
    <p:sldId id="351" r:id="rId40"/>
    <p:sldId id="284" r:id="rId41"/>
    <p:sldId id="285" r:id="rId42"/>
    <p:sldId id="286" r:id="rId43"/>
    <p:sldId id="355" r:id="rId44"/>
    <p:sldId id="356" r:id="rId45"/>
    <p:sldId id="357" r:id="rId46"/>
    <p:sldId id="358" r:id="rId47"/>
    <p:sldId id="362" r:id="rId48"/>
    <p:sldId id="359" r:id="rId49"/>
    <p:sldId id="360" r:id="rId50"/>
    <p:sldId id="288" r:id="rId51"/>
    <p:sldId id="289" r:id="rId52"/>
    <p:sldId id="291" r:id="rId53"/>
    <p:sldId id="293" r:id="rId54"/>
    <p:sldId id="294" r:id="rId55"/>
    <p:sldId id="303" r:id="rId56"/>
    <p:sldId id="32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0AB0A-31A6-4FF0-9BEC-DF20DFFB0E56}" type="doc">
      <dgm:prSet loTypeId="urn:microsoft.com/office/officeart/2005/8/layout/hierarchy6" loCatId="hierarchy" qsTypeId="urn:microsoft.com/office/officeart/2005/8/quickstyle/simple1" qsCatId="simple" csTypeId="urn:microsoft.com/office/officeart/2005/8/colors/accent0_2" csCatId="mainScheme" phldr="1"/>
      <dgm:spPr/>
      <dgm:t>
        <a:bodyPr/>
        <a:lstStyle/>
        <a:p>
          <a:endParaRPr lang="en-IN"/>
        </a:p>
      </dgm:t>
    </dgm:pt>
    <dgm:pt modelId="{B32E8A1D-91AF-495D-BA3B-D37A18A8BFCA}">
      <dgm:prSet phldrT="[Text]" custT="1"/>
      <dgm:spPr/>
      <dgm:t>
        <a:bodyPr/>
        <a:lstStyle/>
        <a:p>
          <a:r>
            <a:rPr lang="en-US" sz="1400" dirty="0">
              <a:latin typeface="Cambria Math" panose="02040503050406030204" pitchFamily="18" charset="0"/>
              <a:ea typeface="Cambria Math" panose="02040503050406030204" pitchFamily="18" charset="0"/>
            </a:rPr>
            <a:t>Entry No. 52 &amp;62 List II, Schedule VII</a:t>
          </a:r>
          <a:endParaRPr lang="en-IN" sz="1400" dirty="0">
            <a:latin typeface="Cambria Math" panose="02040503050406030204" pitchFamily="18" charset="0"/>
            <a:ea typeface="Cambria Math" panose="02040503050406030204" pitchFamily="18" charset="0"/>
          </a:endParaRPr>
        </a:p>
      </dgm:t>
    </dgm:pt>
    <dgm:pt modelId="{1A79D4B0-4219-46E0-8035-76997F7BA4D6}">
      <dgm:prSet phldrT="[Text]" custT="1"/>
      <dgm:spPr/>
      <dgm:t>
        <a:bodyPr/>
        <a:lstStyle/>
        <a:p>
          <a:r>
            <a:rPr lang="en-IN" sz="1800" b="0" i="1" dirty="0">
              <a:solidFill>
                <a:schemeClr val="tx1"/>
              </a:solidFill>
              <a:latin typeface="Cambria Math" panose="02040503050406030204" pitchFamily="18" charset="0"/>
              <a:ea typeface="Cambria Math" panose="02040503050406030204" pitchFamily="18" charset="0"/>
            </a:rPr>
            <a:t>Entry Tax/ Entertainment Tax</a:t>
          </a:r>
        </a:p>
      </dgm:t>
    </dgm:pt>
    <dgm:pt modelId="{6E94BCDE-7476-4C15-9DF4-8A10A285CCC6}" type="sibTrans" cxnId="{CD69E329-4DBE-4A8D-86B0-AA716F0905C3}">
      <dgm:prSet/>
      <dgm:spPr/>
      <dgm:t>
        <a:bodyPr/>
        <a:lstStyle/>
        <a:p>
          <a:endParaRPr lang="en-IN"/>
        </a:p>
      </dgm:t>
    </dgm:pt>
    <dgm:pt modelId="{2C4DD92A-FAE6-4C68-A3DC-BCC3BF8D99FA}" type="parTrans" cxnId="{CD69E329-4DBE-4A8D-86B0-AA716F0905C3}">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27A26A8F-F852-4C43-9B18-DB3295EB2072}">
      <dgm:prSet custT="1"/>
      <dgm:spPr/>
      <dgm:t>
        <a:bodyPr/>
        <a:lstStyle/>
        <a:p>
          <a:r>
            <a:rPr lang="en-US" sz="1400" dirty="0">
              <a:latin typeface="Cambria Math" panose="02040503050406030204" pitchFamily="18" charset="0"/>
              <a:ea typeface="Cambria Math" panose="02040503050406030204" pitchFamily="18" charset="0"/>
            </a:rPr>
            <a:t>Taxable Event is </a:t>
          </a:r>
          <a:r>
            <a:rPr lang="en-US" sz="1400" dirty="0">
              <a:solidFill>
                <a:srgbClr val="FF0000"/>
              </a:solidFill>
              <a:latin typeface="Cambria Math" panose="02040503050406030204" pitchFamily="18" charset="0"/>
              <a:ea typeface="Cambria Math" panose="02040503050406030204" pitchFamily="18" charset="0"/>
            </a:rPr>
            <a:t>Sale</a:t>
          </a:r>
          <a:endParaRPr lang="en-IN" sz="1400" dirty="0">
            <a:solidFill>
              <a:srgbClr val="FF0000"/>
            </a:solidFill>
            <a:latin typeface="Cambria Math" panose="02040503050406030204" pitchFamily="18" charset="0"/>
            <a:ea typeface="Cambria Math" panose="02040503050406030204" pitchFamily="18" charset="0"/>
          </a:endParaRPr>
        </a:p>
      </dgm:t>
    </dgm:pt>
    <dgm:pt modelId="{1607C63C-0E85-423F-991C-2A3DD185DA35}">
      <dgm:prSet custT="1"/>
      <dgm:spPr/>
      <dgm:t>
        <a:bodyPr/>
        <a:lstStyle/>
        <a:p>
          <a:r>
            <a:rPr lang="en-US" sz="1400" dirty="0">
              <a:solidFill>
                <a:srgbClr val="FF0000"/>
              </a:solidFill>
              <a:latin typeface="Cambria Math" panose="02040503050406030204" pitchFamily="18" charset="0"/>
              <a:ea typeface="Cambria Math" panose="02040503050406030204" pitchFamily="18" charset="0"/>
            </a:rPr>
            <a:t>Entry No. 54 of List II (VAT) and 92A of List I (CST)</a:t>
          </a:r>
          <a:endParaRPr lang="en-IN" sz="1400" dirty="0">
            <a:solidFill>
              <a:srgbClr val="FF0000"/>
            </a:solidFill>
            <a:latin typeface="Cambria Math" panose="02040503050406030204" pitchFamily="18" charset="0"/>
            <a:ea typeface="Cambria Math" panose="02040503050406030204" pitchFamily="18" charset="0"/>
          </a:endParaRPr>
        </a:p>
      </dgm:t>
    </dgm:pt>
    <dgm:pt modelId="{509E14EA-819A-40E7-8677-96EE46FCD936}" type="sibTrans" cxnId="{BF61F941-9CB1-43D0-B467-6AB8C6D7647C}">
      <dgm:prSet/>
      <dgm:spPr/>
      <dgm:t>
        <a:bodyPr/>
        <a:lstStyle/>
        <a:p>
          <a:endParaRPr lang="en-IN"/>
        </a:p>
      </dgm:t>
    </dgm:pt>
    <dgm:pt modelId="{AA942813-7E89-4B82-A4A3-10D0F55DC318}" type="parTrans" cxnId="{BF61F941-9CB1-43D0-B467-6AB8C6D7647C}">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124BFFF1-B9EC-43C6-B608-41DBBD4ABB13}">
      <dgm:prSet custT="1"/>
      <dgm:spPr/>
      <dgm:t>
        <a:bodyPr/>
        <a:lstStyle/>
        <a:p>
          <a:r>
            <a:rPr lang="en-US" sz="1800" b="0" i="1" dirty="0">
              <a:solidFill>
                <a:schemeClr val="tx1"/>
              </a:solidFill>
              <a:latin typeface="Cambria Math" panose="02040503050406030204" pitchFamily="18" charset="0"/>
              <a:ea typeface="Cambria Math" panose="02040503050406030204" pitchFamily="18" charset="0"/>
            </a:rPr>
            <a:t>Sales Tax / VAT/ CST</a:t>
          </a:r>
          <a:endParaRPr lang="en-IN" sz="1800" b="0" i="1" dirty="0">
            <a:solidFill>
              <a:schemeClr val="tx1"/>
            </a:solidFill>
            <a:latin typeface="Cambria Math" panose="02040503050406030204" pitchFamily="18" charset="0"/>
            <a:ea typeface="Cambria Math" panose="02040503050406030204" pitchFamily="18" charset="0"/>
          </a:endParaRPr>
        </a:p>
      </dgm:t>
    </dgm:pt>
    <dgm:pt modelId="{ACE89D14-D173-407A-982B-198D895E3B5E}" type="sibTrans" cxnId="{AB219922-AF8A-42DA-9368-7DDD365E0FD2}">
      <dgm:prSet/>
      <dgm:spPr/>
      <dgm:t>
        <a:bodyPr/>
        <a:lstStyle/>
        <a:p>
          <a:endParaRPr lang="en-IN"/>
        </a:p>
      </dgm:t>
    </dgm:pt>
    <dgm:pt modelId="{405C01F5-C7B9-4E57-AAFB-9ADAC29439D5}" type="parTrans" cxnId="{AB219922-AF8A-42DA-9368-7DDD365E0FD2}">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8DE30241-6652-4BEE-A159-1F8B2E0DFB6F}">
      <dgm:prSet custT="1"/>
      <dgm:spPr/>
      <dgm:t>
        <a:bodyPr/>
        <a:lstStyle/>
        <a:p>
          <a:r>
            <a:rPr lang="en-US" sz="1400" dirty="0">
              <a:latin typeface="Cambria Math" panose="02040503050406030204" pitchFamily="18" charset="0"/>
              <a:ea typeface="Cambria Math" panose="02040503050406030204" pitchFamily="18" charset="0"/>
            </a:rPr>
            <a:t>Taxable Event is </a:t>
          </a:r>
          <a:r>
            <a:rPr lang="en-US" sz="1400" dirty="0">
              <a:solidFill>
                <a:srgbClr val="FF0000"/>
              </a:solidFill>
              <a:latin typeface="Cambria Math" panose="02040503050406030204" pitchFamily="18" charset="0"/>
              <a:ea typeface="Cambria Math" panose="02040503050406030204" pitchFamily="18" charset="0"/>
            </a:rPr>
            <a:t>Provision of Service</a:t>
          </a:r>
          <a:endParaRPr lang="en-IN" sz="1400" dirty="0">
            <a:solidFill>
              <a:srgbClr val="FF0000"/>
            </a:solidFill>
            <a:latin typeface="Cambria Math" panose="02040503050406030204" pitchFamily="18" charset="0"/>
            <a:ea typeface="Cambria Math" panose="02040503050406030204" pitchFamily="18" charset="0"/>
          </a:endParaRPr>
        </a:p>
      </dgm:t>
    </dgm:pt>
    <dgm:pt modelId="{0D13C7AA-FC77-4096-B893-06B226230C30}">
      <dgm:prSet phldrT="[Text]" custT="1"/>
      <dgm:spPr/>
      <dgm:t>
        <a:bodyPr/>
        <a:lstStyle/>
        <a:p>
          <a:r>
            <a:rPr lang="en-US" sz="1400" dirty="0">
              <a:latin typeface="Cambria Math" panose="02040503050406030204" pitchFamily="18" charset="0"/>
              <a:ea typeface="Cambria Math" panose="02040503050406030204" pitchFamily="18" charset="0"/>
            </a:rPr>
            <a:t>Residuary </a:t>
          </a:r>
          <a:r>
            <a:rPr lang="en-US" sz="1400" dirty="0">
              <a:solidFill>
                <a:srgbClr val="FF0000"/>
              </a:solidFill>
              <a:latin typeface="Cambria Math" panose="02040503050406030204" pitchFamily="18" charset="0"/>
              <a:ea typeface="Cambria Math" panose="02040503050406030204" pitchFamily="18" charset="0"/>
            </a:rPr>
            <a:t>Entry No. 97</a:t>
          </a:r>
          <a:r>
            <a:rPr lang="en-US" sz="1400" dirty="0">
              <a:latin typeface="Cambria Math" panose="02040503050406030204" pitchFamily="18" charset="0"/>
              <a:ea typeface="Cambria Math" panose="02040503050406030204" pitchFamily="18" charset="0"/>
            </a:rPr>
            <a:t>, List I, Schedule VII</a:t>
          </a:r>
          <a:endParaRPr lang="en-IN" sz="1400" dirty="0">
            <a:latin typeface="Cambria Math" panose="02040503050406030204" pitchFamily="18" charset="0"/>
            <a:ea typeface="Cambria Math" panose="02040503050406030204" pitchFamily="18" charset="0"/>
          </a:endParaRPr>
        </a:p>
      </dgm:t>
    </dgm:pt>
    <dgm:pt modelId="{4D4E4239-265B-481E-8E8A-77E66D6D15E9}" type="sibTrans" cxnId="{D058EDBF-0F7D-466C-8BF5-5BFBBC81CF9A}">
      <dgm:prSet/>
      <dgm:spPr/>
      <dgm:t>
        <a:bodyPr/>
        <a:lstStyle/>
        <a:p>
          <a:endParaRPr lang="en-IN"/>
        </a:p>
      </dgm:t>
    </dgm:pt>
    <dgm:pt modelId="{7848CDF3-52A4-4908-8C89-0950AB77313B}" type="parTrans" cxnId="{D058EDBF-0F7D-466C-8BF5-5BFBBC81CF9A}">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99B6CE1A-5860-40F5-A130-740EA36588F1}">
      <dgm:prSet phldrT="[Text]" custT="1"/>
      <dgm:spPr/>
      <dgm:t>
        <a:bodyPr/>
        <a:lstStyle/>
        <a:p>
          <a:r>
            <a:rPr lang="en-US" sz="1800" b="0" i="1" dirty="0">
              <a:solidFill>
                <a:schemeClr val="tx1"/>
              </a:solidFill>
              <a:latin typeface="Cambria Math" panose="02040503050406030204" pitchFamily="18" charset="0"/>
              <a:ea typeface="Cambria Math" panose="02040503050406030204" pitchFamily="18" charset="0"/>
            </a:rPr>
            <a:t>Service Tax</a:t>
          </a:r>
          <a:endParaRPr lang="en-IN" sz="1800" b="0" i="1" dirty="0">
            <a:solidFill>
              <a:schemeClr val="tx1"/>
            </a:solidFill>
            <a:latin typeface="Cambria Math" panose="02040503050406030204" pitchFamily="18" charset="0"/>
            <a:ea typeface="Cambria Math" panose="02040503050406030204" pitchFamily="18" charset="0"/>
          </a:endParaRPr>
        </a:p>
      </dgm:t>
    </dgm:pt>
    <dgm:pt modelId="{A7989B34-DFD9-4651-8BD4-D7C473ABBA1D}" type="sibTrans" cxnId="{CCB56BC3-8FF7-43C7-AF40-0DEDBB6BB791}">
      <dgm:prSet/>
      <dgm:spPr/>
      <dgm:t>
        <a:bodyPr/>
        <a:lstStyle/>
        <a:p>
          <a:endParaRPr lang="en-IN"/>
        </a:p>
      </dgm:t>
    </dgm:pt>
    <dgm:pt modelId="{4CED36C5-69D5-4980-8C1C-FC8BBB084C80}" type="parTrans" cxnId="{CCB56BC3-8FF7-43C7-AF40-0DEDBB6BB791}">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EE86EC45-7835-46EA-BAC2-3130C6CA3E49}">
      <dgm:prSet custT="1"/>
      <dgm:spPr/>
      <dgm:t>
        <a:bodyPr/>
        <a:lstStyle/>
        <a:p>
          <a:r>
            <a:rPr lang="en-US" sz="1400" dirty="0">
              <a:latin typeface="Cambria Math" panose="02040503050406030204" pitchFamily="18" charset="0"/>
              <a:ea typeface="Cambria Math" panose="02040503050406030204" pitchFamily="18" charset="0"/>
            </a:rPr>
            <a:t>Taxable Event is </a:t>
          </a:r>
          <a:r>
            <a:rPr lang="en-US" sz="1400" dirty="0">
              <a:solidFill>
                <a:srgbClr val="FF0000"/>
              </a:solidFill>
              <a:latin typeface="Cambria Math" panose="02040503050406030204" pitchFamily="18" charset="0"/>
              <a:ea typeface="Cambria Math" panose="02040503050406030204" pitchFamily="18" charset="0"/>
            </a:rPr>
            <a:t>Manufacture</a:t>
          </a:r>
          <a:endParaRPr lang="en-IN" sz="1400" dirty="0">
            <a:solidFill>
              <a:srgbClr val="FF0000"/>
            </a:solidFill>
            <a:latin typeface="Cambria Math" panose="02040503050406030204" pitchFamily="18" charset="0"/>
            <a:ea typeface="Cambria Math" panose="02040503050406030204" pitchFamily="18" charset="0"/>
          </a:endParaRPr>
        </a:p>
      </dgm:t>
    </dgm:pt>
    <dgm:pt modelId="{F1F2E271-220E-4F3A-B452-9403C126AE44}">
      <dgm:prSet custT="1"/>
      <dgm:spPr/>
      <dgm:t>
        <a:bodyPr/>
        <a:lstStyle/>
        <a:p>
          <a:r>
            <a:rPr lang="en-US" sz="1400" dirty="0">
              <a:solidFill>
                <a:srgbClr val="FF0000"/>
              </a:solidFill>
              <a:latin typeface="Cambria Math" panose="02040503050406030204" pitchFamily="18" charset="0"/>
              <a:ea typeface="Cambria Math" panose="02040503050406030204" pitchFamily="18" charset="0"/>
            </a:rPr>
            <a:t>Entry No. 84, </a:t>
          </a:r>
          <a:r>
            <a:rPr lang="en-US" sz="1400" dirty="0">
              <a:latin typeface="Cambria Math" panose="02040503050406030204" pitchFamily="18" charset="0"/>
              <a:ea typeface="Cambria Math" panose="02040503050406030204" pitchFamily="18" charset="0"/>
            </a:rPr>
            <a:t>List I, Schedule VII</a:t>
          </a:r>
          <a:endParaRPr lang="en-IN" sz="1400" dirty="0">
            <a:latin typeface="Cambria Math" panose="02040503050406030204" pitchFamily="18" charset="0"/>
            <a:ea typeface="Cambria Math" panose="02040503050406030204" pitchFamily="18" charset="0"/>
          </a:endParaRPr>
        </a:p>
      </dgm:t>
    </dgm:pt>
    <dgm:pt modelId="{33C001C6-998C-4FAD-A639-A97D3B0A7E41}" type="sibTrans" cxnId="{543CA463-7DEE-4C32-912B-47FB82071B93}">
      <dgm:prSet/>
      <dgm:spPr/>
      <dgm:t>
        <a:bodyPr/>
        <a:lstStyle/>
        <a:p>
          <a:endParaRPr lang="en-IN"/>
        </a:p>
      </dgm:t>
    </dgm:pt>
    <dgm:pt modelId="{7B0CE024-46E7-4638-8BB4-484E1377DD4A}" type="parTrans" cxnId="{543CA463-7DEE-4C32-912B-47FB82071B93}">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E6B3A46A-D492-4778-AD7F-20DCF88B7C88}">
      <dgm:prSet custT="1"/>
      <dgm:spPr/>
      <dgm:t>
        <a:bodyPr/>
        <a:lstStyle/>
        <a:p>
          <a:r>
            <a:rPr lang="en-US" sz="1800" b="0" i="1" dirty="0">
              <a:solidFill>
                <a:schemeClr val="tx1"/>
              </a:solidFill>
              <a:latin typeface="Cambria Math" panose="02040503050406030204" pitchFamily="18" charset="0"/>
              <a:ea typeface="Cambria Math" panose="02040503050406030204" pitchFamily="18" charset="0"/>
            </a:rPr>
            <a:t>Excise Duty</a:t>
          </a:r>
          <a:endParaRPr lang="en-IN" sz="1800" b="0" i="1" dirty="0">
            <a:solidFill>
              <a:schemeClr val="tx1"/>
            </a:solidFill>
            <a:latin typeface="Cambria Math" panose="02040503050406030204" pitchFamily="18" charset="0"/>
            <a:ea typeface="Cambria Math" panose="02040503050406030204" pitchFamily="18" charset="0"/>
          </a:endParaRPr>
        </a:p>
      </dgm:t>
    </dgm:pt>
    <dgm:pt modelId="{73F338DB-986A-4D6C-8F3B-349B281CA642}" type="sibTrans" cxnId="{9E2AEF1D-D9BA-41F6-8118-5C22B20892A7}">
      <dgm:prSet/>
      <dgm:spPr/>
      <dgm:t>
        <a:bodyPr/>
        <a:lstStyle/>
        <a:p>
          <a:endParaRPr lang="en-IN"/>
        </a:p>
      </dgm:t>
    </dgm:pt>
    <dgm:pt modelId="{1FFF395D-2256-4179-B034-C8FB1F517B38}" type="parTrans" cxnId="{9E2AEF1D-D9BA-41F6-8118-5C22B20892A7}">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744D2E89-7056-4D5E-93C5-2B0B14A4467F}">
      <dgm:prSet phldrT="[Text]" custT="1"/>
      <dgm:spPr>
        <a:solidFill>
          <a:srgbClr val="FFFF00"/>
        </a:solidFill>
      </dgm:spPr>
      <dgm:t>
        <a:bodyPr/>
        <a:lstStyle/>
        <a:p>
          <a:r>
            <a:rPr lang="en-US" sz="2000" b="1" dirty="0" smtClean="0">
              <a:latin typeface="Cambria Math" panose="02040503050406030204" pitchFamily="18" charset="0"/>
              <a:ea typeface="Cambria Math" panose="02040503050406030204" pitchFamily="18" charset="0"/>
            </a:rPr>
            <a:t>Pre- GST  </a:t>
          </a:r>
          <a:r>
            <a:rPr lang="en-US" sz="2000" b="1" dirty="0">
              <a:latin typeface="Cambria Math" panose="02040503050406030204" pitchFamily="18" charset="0"/>
              <a:ea typeface="Cambria Math" panose="02040503050406030204" pitchFamily="18" charset="0"/>
            </a:rPr>
            <a:t>Tax Structure</a:t>
          </a:r>
          <a:endParaRPr lang="en-IN" sz="2000" b="1" dirty="0">
            <a:latin typeface="Cambria Math" panose="02040503050406030204" pitchFamily="18" charset="0"/>
            <a:ea typeface="Cambria Math" panose="02040503050406030204" pitchFamily="18" charset="0"/>
          </a:endParaRPr>
        </a:p>
        <a:p>
          <a:r>
            <a:rPr lang="en-US" sz="2000" b="1" dirty="0">
              <a:latin typeface="Cambria Math" panose="02040503050406030204" pitchFamily="18" charset="0"/>
              <a:ea typeface="Cambria Math" panose="02040503050406030204" pitchFamily="18" charset="0"/>
            </a:rPr>
            <a:t>[ Important </a:t>
          </a:r>
          <a:r>
            <a:rPr lang="en-US" sz="2000" b="1" dirty="0" smtClean="0">
              <a:latin typeface="Cambria Math" panose="02040503050406030204" pitchFamily="18" charset="0"/>
              <a:ea typeface="Cambria Math" panose="02040503050406030204" pitchFamily="18" charset="0"/>
            </a:rPr>
            <a:t>Components</a:t>
          </a:r>
          <a:r>
            <a:rPr lang="en-US" sz="2000" b="0" dirty="0">
              <a:latin typeface="Cambria Math" panose="02040503050406030204" pitchFamily="18" charset="0"/>
              <a:ea typeface="Cambria Math" panose="02040503050406030204" pitchFamily="18" charset="0"/>
            </a:rPr>
            <a:t>]</a:t>
          </a:r>
          <a:endParaRPr lang="en-IN" sz="2000" b="0" dirty="0">
            <a:latin typeface="Cambria Math" panose="02040503050406030204" pitchFamily="18" charset="0"/>
            <a:ea typeface="Cambria Math" panose="02040503050406030204" pitchFamily="18" charset="0"/>
          </a:endParaRPr>
        </a:p>
      </dgm:t>
    </dgm:pt>
    <dgm:pt modelId="{7E8D8CE6-14F0-4E29-A6E4-57C4E9C877F1}" type="sibTrans" cxnId="{5683C660-02A4-47F9-AAC2-CEF14B6BE53D}">
      <dgm:prSet/>
      <dgm:spPr/>
      <dgm:t>
        <a:bodyPr/>
        <a:lstStyle/>
        <a:p>
          <a:endParaRPr lang="en-IN"/>
        </a:p>
      </dgm:t>
    </dgm:pt>
    <dgm:pt modelId="{C8974479-B7F2-4D94-98FE-5687D956B97F}" type="parTrans" cxnId="{5683C660-02A4-47F9-AAC2-CEF14B6BE53D}">
      <dgm:prSet/>
      <dgm:spPr/>
      <dgm:t>
        <a:bodyPr/>
        <a:lstStyle/>
        <a:p>
          <a:endParaRPr lang="en-IN"/>
        </a:p>
      </dgm:t>
    </dgm:pt>
    <dgm:pt modelId="{37730A31-AAA4-411B-A06C-8618E85DC18A}" type="sibTrans" cxnId="{A0AA62BE-F85F-4FE3-AFDC-DB18A3EC8B07}">
      <dgm:prSet/>
      <dgm:spPr/>
      <dgm:t>
        <a:bodyPr/>
        <a:lstStyle/>
        <a:p>
          <a:endParaRPr lang="en-IN"/>
        </a:p>
      </dgm:t>
    </dgm:pt>
    <dgm:pt modelId="{E4BAC5B0-F418-4B76-ACF4-4D98F79B68AE}" type="parTrans" cxnId="{A0AA62BE-F85F-4FE3-AFDC-DB18A3EC8B07}">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0059CE30-B629-412F-9E2C-50503D2431A1}" type="sibTrans" cxnId="{0ADB10B6-560F-438F-8176-E115EAE69B5F}">
      <dgm:prSet/>
      <dgm:spPr/>
      <dgm:t>
        <a:bodyPr/>
        <a:lstStyle/>
        <a:p>
          <a:endParaRPr lang="en-IN"/>
        </a:p>
      </dgm:t>
    </dgm:pt>
    <dgm:pt modelId="{D544A2D9-DA96-4FBC-A94E-5F9DC7A05146}" type="parTrans" cxnId="{0ADB10B6-560F-438F-8176-E115EAE69B5F}">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2D71BF0B-9D2B-454D-BCD2-2FC726D72FCC}" type="sibTrans" cxnId="{8B4F6CFA-2CFF-4DC9-9A6A-E50F5AF447A3}">
      <dgm:prSet/>
      <dgm:spPr/>
      <dgm:t>
        <a:bodyPr/>
        <a:lstStyle/>
        <a:p>
          <a:endParaRPr lang="en-IN"/>
        </a:p>
      </dgm:t>
    </dgm:pt>
    <dgm:pt modelId="{628D9D73-51C4-4129-88DF-9C112C11EAEC}" type="parTrans" cxnId="{8B4F6CFA-2CFF-4DC9-9A6A-E50F5AF447A3}">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85F4BA1C-A54E-4EF3-A86F-E47C88DF18DF}" type="sibTrans" cxnId="{D52222D4-8271-42DB-8EB4-0BA7C1F477B8}">
      <dgm:prSet/>
      <dgm:spPr/>
      <dgm:t>
        <a:bodyPr/>
        <a:lstStyle/>
        <a:p>
          <a:endParaRPr lang="en-IN"/>
        </a:p>
      </dgm:t>
    </dgm:pt>
    <dgm:pt modelId="{653982B7-C4FB-46E6-A6E5-8AD54DD666F8}" type="parTrans" cxnId="{D52222D4-8271-42DB-8EB4-0BA7C1F477B8}">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CB0F9579-03A0-4C17-AFFE-01DF5F07044B}">
      <dgm:prSet custT="1"/>
      <dgm:spPr/>
      <dgm:t>
        <a:bodyPr/>
        <a:lstStyle/>
        <a:p>
          <a:r>
            <a:rPr lang="en-US" sz="1800" b="0" i="1" dirty="0">
              <a:solidFill>
                <a:schemeClr val="tx1"/>
              </a:solidFill>
              <a:latin typeface="Cambria Math" panose="02040503050406030204" pitchFamily="18" charset="0"/>
              <a:ea typeface="Cambria Math" panose="02040503050406030204" pitchFamily="18" charset="0"/>
            </a:rPr>
            <a:t>Customs Duty</a:t>
          </a:r>
          <a:endParaRPr lang="en-IN" sz="1800" b="0" i="1" dirty="0">
            <a:solidFill>
              <a:schemeClr val="tx1"/>
            </a:solidFill>
            <a:latin typeface="Cambria Math" panose="02040503050406030204" pitchFamily="18" charset="0"/>
            <a:ea typeface="Cambria Math" panose="02040503050406030204" pitchFamily="18" charset="0"/>
          </a:endParaRPr>
        </a:p>
      </dgm:t>
    </dgm:pt>
    <dgm:pt modelId="{8E9719DE-506E-47A4-BB01-9202E4AD8C39}" type="parTrans" cxnId="{889F8170-EC29-4A68-806F-4273DDB852D4}">
      <dgm:prSet/>
      <dgm:spPr/>
      <dgm:t>
        <a:bodyPr/>
        <a:lstStyle/>
        <a:p>
          <a:endParaRPr lang="en-IN"/>
        </a:p>
      </dgm:t>
    </dgm:pt>
    <dgm:pt modelId="{80819C89-FB79-429E-A688-92CEC46496AA}" type="sibTrans" cxnId="{889F8170-EC29-4A68-806F-4273DDB852D4}">
      <dgm:prSet/>
      <dgm:spPr/>
      <dgm:t>
        <a:bodyPr/>
        <a:lstStyle/>
        <a:p>
          <a:endParaRPr lang="en-IN"/>
        </a:p>
      </dgm:t>
    </dgm:pt>
    <dgm:pt modelId="{603301B8-5DCD-4982-A07C-C4C642FFCC8F}">
      <dgm:prSet/>
      <dgm:spPr/>
      <dgm:t>
        <a:bodyPr/>
        <a:lstStyle/>
        <a:p>
          <a:r>
            <a:rPr lang="en-US" dirty="0">
              <a:latin typeface="Cambria Math" panose="02040503050406030204" pitchFamily="18" charset="0"/>
              <a:ea typeface="Cambria Math" panose="02040503050406030204" pitchFamily="18" charset="0"/>
            </a:rPr>
            <a:t>Taxable Event is </a:t>
          </a:r>
          <a:r>
            <a:rPr lang="en-US" dirty="0">
              <a:solidFill>
                <a:srgbClr val="FF0000"/>
              </a:solidFill>
              <a:latin typeface="Cambria Math" panose="02040503050406030204" pitchFamily="18" charset="0"/>
              <a:ea typeface="Cambria Math" panose="02040503050406030204" pitchFamily="18" charset="0"/>
            </a:rPr>
            <a:t>Import &amp; Export</a:t>
          </a:r>
          <a:endParaRPr lang="en-IN" dirty="0">
            <a:solidFill>
              <a:srgbClr val="FF0000"/>
            </a:solidFill>
          </a:endParaRPr>
        </a:p>
      </dgm:t>
    </dgm:pt>
    <dgm:pt modelId="{52A4A23D-8CB3-436C-840D-72D37E04F1A4}" type="parTrans" cxnId="{430CD85B-0A0F-44D3-BE6C-A601E7D5AA87}">
      <dgm:prSet/>
      <dgm:spPr/>
      <dgm:t>
        <a:bodyPr/>
        <a:lstStyle/>
        <a:p>
          <a:endParaRPr lang="en-IN"/>
        </a:p>
      </dgm:t>
    </dgm:pt>
    <dgm:pt modelId="{D776BE81-3AD8-4B05-A8F1-B226E394122E}" type="sibTrans" cxnId="{430CD85B-0A0F-44D3-BE6C-A601E7D5AA87}">
      <dgm:prSet/>
      <dgm:spPr/>
      <dgm:t>
        <a:bodyPr/>
        <a:lstStyle/>
        <a:p>
          <a:endParaRPr lang="en-IN"/>
        </a:p>
      </dgm:t>
    </dgm:pt>
    <dgm:pt modelId="{FC62E031-7F73-417B-ABE7-9CCD384F402C}">
      <dgm:prSet/>
      <dgm:spPr/>
      <dgm:t>
        <a:bodyPr/>
        <a:lstStyle/>
        <a:p>
          <a:r>
            <a:rPr lang="en-US" dirty="0">
              <a:latin typeface="Cambria Math" panose="02040503050406030204" pitchFamily="18" charset="0"/>
              <a:ea typeface="Cambria Math" panose="02040503050406030204" pitchFamily="18" charset="0"/>
            </a:rPr>
            <a:t>Entry No. 83, List I, Schedule VII</a:t>
          </a:r>
          <a:endParaRPr lang="en-IN" dirty="0"/>
        </a:p>
      </dgm:t>
    </dgm:pt>
    <dgm:pt modelId="{0E1B2BF3-153B-4BF4-9D92-3F69127A6EBF}" type="sibTrans" cxnId="{C3128E59-6CA9-44A5-B15E-7BA8EC43D823}">
      <dgm:prSet/>
      <dgm:spPr/>
      <dgm:t>
        <a:bodyPr/>
        <a:lstStyle/>
        <a:p>
          <a:endParaRPr lang="en-IN"/>
        </a:p>
      </dgm:t>
    </dgm:pt>
    <dgm:pt modelId="{63506D08-80A6-4773-A9DF-87BBF3DA5EF6}" type="parTrans" cxnId="{C3128E59-6CA9-44A5-B15E-7BA8EC43D823}">
      <dgm:prSet/>
      <dgm:spPr/>
      <dgm:t>
        <a:bodyPr/>
        <a:lstStyle/>
        <a:p>
          <a:endParaRPr lang="en-IN"/>
        </a:p>
      </dgm:t>
    </dgm:pt>
    <dgm:pt modelId="{0A3CCE96-BD90-4C37-9E6B-7081428772BD}">
      <dgm:prSet custT="1"/>
      <dgm:spPr/>
      <dgm:t>
        <a:bodyPr/>
        <a:lstStyle/>
        <a:p>
          <a:r>
            <a:rPr lang="en-US" sz="1400" dirty="0">
              <a:latin typeface="Cambria Math" panose="02040503050406030204" pitchFamily="18" charset="0"/>
              <a:ea typeface="Cambria Math" panose="02040503050406030204" pitchFamily="18" charset="0"/>
            </a:rPr>
            <a:t>Taxable Event is Entertainment </a:t>
          </a:r>
          <a:r>
            <a:rPr lang="en-US" sz="1400" dirty="0">
              <a:solidFill>
                <a:srgbClr val="FF0000"/>
              </a:solidFill>
              <a:latin typeface="Cambria Math" panose="02040503050406030204" pitchFamily="18" charset="0"/>
              <a:ea typeface="Cambria Math" panose="02040503050406030204" pitchFamily="18" charset="0"/>
            </a:rPr>
            <a:t>&amp; Entry of Goods</a:t>
          </a:r>
          <a:endParaRPr lang="en-IN" sz="1400" dirty="0">
            <a:solidFill>
              <a:srgbClr val="FF0000"/>
            </a:solidFill>
            <a:latin typeface="Cambria Math" panose="02040503050406030204" pitchFamily="18" charset="0"/>
            <a:ea typeface="Cambria Math" panose="02040503050406030204" pitchFamily="18" charset="0"/>
          </a:endParaRPr>
        </a:p>
      </dgm:t>
    </dgm:pt>
    <dgm:pt modelId="{C9470E40-7698-4CFD-AFE3-2316D6EDF489}" type="sibTrans" cxnId="{C69C7BC2-2432-46BA-AAE6-33BA388F593B}">
      <dgm:prSet/>
      <dgm:spPr/>
      <dgm:t>
        <a:bodyPr/>
        <a:lstStyle/>
        <a:p>
          <a:endParaRPr lang="en-IN"/>
        </a:p>
      </dgm:t>
    </dgm:pt>
    <dgm:pt modelId="{13A74ACA-017C-4476-A175-EDF5657AE14F}" type="parTrans" cxnId="{C69C7BC2-2432-46BA-AAE6-33BA388F593B}">
      <dgm:prSet/>
      <dgm:spPr/>
      <dgm:t>
        <a:bodyPr/>
        <a:lstStyle/>
        <a:p>
          <a:endParaRPr lang="en-IN" sz="1200">
            <a:solidFill>
              <a:schemeClr val="tx2">
                <a:lumMod val="50000"/>
              </a:schemeClr>
            </a:solidFill>
            <a:latin typeface="Cambria Math" panose="02040503050406030204" pitchFamily="18" charset="0"/>
            <a:ea typeface="Cambria Math" panose="02040503050406030204" pitchFamily="18" charset="0"/>
          </a:endParaRPr>
        </a:p>
      </dgm:t>
    </dgm:pt>
    <dgm:pt modelId="{3FFEFB1E-8202-4D91-AFE7-F09C85323C73}" type="pres">
      <dgm:prSet presAssocID="{DBD0AB0A-31A6-4FF0-9BEC-DF20DFFB0E56}" presName="mainComposite" presStyleCnt="0">
        <dgm:presLayoutVars>
          <dgm:chPref val="1"/>
          <dgm:dir/>
          <dgm:animOne val="branch"/>
          <dgm:animLvl val="lvl"/>
          <dgm:resizeHandles val="exact"/>
        </dgm:presLayoutVars>
      </dgm:prSet>
      <dgm:spPr/>
      <dgm:t>
        <a:bodyPr/>
        <a:lstStyle/>
        <a:p>
          <a:endParaRPr lang="en-US"/>
        </a:p>
      </dgm:t>
    </dgm:pt>
    <dgm:pt modelId="{A9F18143-5C29-4B0C-9E4B-F09CE6952F26}" type="pres">
      <dgm:prSet presAssocID="{DBD0AB0A-31A6-4FF0-9BEC-DF20DFFB0E56}" presName="hierFlow" presStyleCnt="0"/>
      <dgm:spPr/>
    </dgm:pt>
    <dgm:pt modelId="{B96092EC-DE91-4DAD-BC8D-1974BA057BFC}" type="pres">
      <dgm:prSet presAssocID="{DBD0AB0A-31A6-4FF0-9BEC-DF20DFFB0E56}" presName="hierChild1" presStyleCnt="0">
        <dgm:presLayoutVars>
          <dgm:chPref val="1"/>
          <dgm:animOne val="branch"/>
          <dgm:animLvl val="lvl"/>
        </dgm:presLayoutVars>
      </dgm:prSet>
      <dgm:spPr/>
    </dgm:pt>
    <dgm:pt modelId="{19C410DE-57E2-4A1D-B143-D8580318F72E}" type="pres">
      <dgm:prSet presAssocID="{744D2E89-7056-4D5E-93C5-2B0B14A4467F}" presName="Name14" presStyleCnt="0"/>
      <dgm:spPr/>
    </dgm:pt>
    <dgm:pt modelId="{4D1BA3E7-B8CB-4F0F-8E76-900B9A2F5A2F}" type="pres">
      <dgm:prSet presAssocID="{744D2E89-7056-4D5E-93C5-2B0B14A4467F}" presName="level1Shape" presStyleLbl="node0" presStyleIdx="0" presStyleCnt="1" custScaleX="306222">
        <dgm:presLayoutVars>
          <dgm:chPref val="3"/>
        </dgm:presLayoutVars>
      </dgm:prSet>
      <dgm:spPr/>
      <dgm:t>
        <a:bodyPr/>
        <a:lstStyle/>
        <a:p>
          <a:endParaRPr lang="en-US"/>
        </a:p>
      </dgm:t>
    </dgm:pt>
    <dgm:pt modelId="{5611A8EC-3C9B-4443-9888-2FBF6B587962}" type="pres">
      <dgm:prSet presAssocID="{744D2E89-7056-4D5E-93C5-2B0B14A4467F}" presName="hierChild2" presStyleCnt="0"/>
      <dgm:spPr/>
    </dgm:pt>
    <dgm:pt modelId="{7171AD31-84E0-4171-9CFC-2163708FF495}" type="pres">
      <dgm:prSet presAssocID="{653982B7-C4FB-46E6-A6E5-8AD54DD666F8}" presName="Name19" presStyleLbl="parChTrans1D2" presStyleIdx="0" presStyleCnt="5"/>
      <dgm:spPr/>
      <dgm:t>
        <a:bodyPr/>
        <a:lstStyle/>
        <a:p>
          <a:endParaRPr lang="en-US"/>
        </a:p>
      </dgm:t>
    </dgm:pt>
    <dgm:pt modelId="{5EF03FA0-BA53-4329-A821-DF96599CE2E2}" type="pres">
      <dgm:prSet presAssocID="{E6B3A46A-D492-4778-AD7F-20DCF88B7C88}" presName="Name21" presStyleCnt="0"/>
      <dgm:spPr/>
    </dgm:pt>
    <dgm:pt modelId="{6644EAAF-E345-4AEB-937A-01A13AB48878}" type="pres">
      <dgm:prSet presAssocID="{E6B3A46A-D492-4778-AD7F-20DCF88B7C88}" presName="level2Shape" presStyleLbl="node2" presStyleIdx="0" presStyleCnt="5"/>
      <dgm:spPr/>
      <dgm:t>
        <a:bodyPr/>
        <a:lstStyle/>
        <a:p>
          <a:endParaRPr lang="en-US"/>
        </a:p>
      </dgm:t>
    </dgm:pt>
    <dgm:pt modelId="{18B238AB-0924-4868-B1BB-D72D2D6FE237}" type="pres">
      <dgm:prSet presAssocID="{E6B3A46A-D492-4778-AD7F-20DCF88B7C88}" presName="hierChild3" presStyleCnt="0"/>
      <dgm:spPr/>
    </dgm:pt>
    <dgm:pt modelId="{1334AC2F-5313-4F50-89DF-08EA621DD5EE}" type="pres">
      <dgm:prSet presAssocID="{1FFF395D-2256-4179-B034-C8FB1F517B38}" presName="Name19" presStyleLbl="parChTrans1D3" presStyleIdx="0" presStyleCnt="5"/>
      <dgm:spPr/>
      <dgm:t>
        <a:bodyPr/>
        <a:lstStyle/>
        <a:p>
          <a:endParaRPr lang="en-US"/>
        </a:p>
      </dgm:t>
    </dgm:pt>
    <dgm:pt modelId="{312C91DE-4C78-46B7-825A-E2B3B5C673EE}" type="pres">
      <dgm:prSet presAssocID="{F1F2E271-220E-4F3A-B452-9403C126AE44}" presName="Name21" presStyleCnt="0"/>
      <dgm:spPr/>
    </dgm:pt>
    <dgm:pt modelId="{0BF612AD-9BA1-409E-B945-D5C91B80FD89}" type="pres">
      <dgm:prSet presAssocID="{F1F2E271-220E-4F3A-B452-9403C126AE44}" presName="level2Shape" presStyleLbl="node3" presStyleIdx="0" presStyleCnt="5"/>
      <dgm:spPr/>
      <dgm:t>
        <a:bodyPr/>
        <a:lstStyle/>
        <a:p>
          <a:endParaRPr lang="en-US"/>
        </a:p>
      </dgm:t>
    </dgm:pt>
    <dgm:pt modelId="{F2B7A5E0-2777-4702-B483-C584E48AE3B6}" type="pres">
      <dgm:prSet presAssocID="{F1F2E271-220E-4F3A-B452-9403C126AE44}" presName="hierChild3" presStyleCnt="0"/>
      <dgm:spPr/>
    </dgm:pt>
    <dgm:pt modelId="{946FE0F8-F157-4719-A194-1C355151825A}" type="pres">
      <dgm:prSet presAssocID="{7B0CE024-46E7-4638-8BB4-484E1377DD4A}" presName="Name19" presStyleLbl="parChTrans1D4" presStyleIdx="0" presStyleCnt="5"/>
      <dgm:spPr/>
      <dgm:t>
        <a:bodyPr/>
        <a:lstStyle/>
        <a:p>
          <a:endParaRPr lang="en-US"/>
        </a:p>
      </dgm:t>
    </dgm:pt>
    <dgm:pt modelId="{2CC58E78-1053-4A71-A89D-58B4BD37871F}" type="pres">
      <dgm:prSet presAssocID="{EE86EC45-7835-46EA-BAC2-3130C6CA3E49}" presName="Name21" presStyleCnt="0"/>
      <dgm:spPr/>
    </dgm:pt>
    <dgm:pt modelId="{C6EEDDD7-03AD-4C03-A0C8-EC2AED642DEC}" type="pres">
      <dgm:prSet presAssocID="{EE86EC45-7835-46EA-BAC2-3130C6CA3E49}" presName="level2Shape" presStyleLbl="node4" presStyleIdx="0" presStyleCnt="5"/>
      <dgm:spPr/>
      <dgm:t>
        <a:bodyPr/>
        <a:lstStyle/>
        <a:p>
          <a:endParaRPr lang="en-US"/>
        </a:p>
      </dgm:t>
    </dgm:pt>
    <dgm:pt modelId="{95B42AE8-8D48-4651-887F-56B6E2747790}" type="pres">
      <dgm:prSet presAssocID="{EE86EC45-7835-46EA-BAC2-3130C6CA3E49}" presName="hierChild3" presStyleCnt="0"/>
      <dgm:spPr/>
    </dgm:pt>
    <dgm:pt modelId="{1CFB2EB1-8A60-4CE2-9BC8-EAC611C880C4}" type="pres">
      <dgm:prSet presAssocID="{628D9D73-51C4-4129-88DF-9C112C11EAEC}" presName="Name19" presStyleLbl="parChTrans1D2" presStyleIdx="1" presStyleCnt="5"/>
      <dgm:spPr/>
      <dgm:t>
        <a:bodyPr/>
        <a:lstStyle/>
        <a:p>
          <a:endParaRPr lang="en-US"/>
        </a:p>
      </dgm:t>
    </dgm:pt>
    <dgm:pt modelId="{01E48824-CE21-42DF-BE3A-5E20A91AF048}" type="pres">
      <dgm:prSet presAssocID="{99B6CE1A-5860-40F5-A130-740EA36588F1}" presName="Name21" presStyleCnt="0"/>
      <dgm:spPr/>
    </dgm:pt>
    <dgm:pt modelId="{454C45AB-B4B2-4789-BFBB-80F2ADAD29DC}" type="pres">
      <dgm:prSet presAssocID="{99B6CE1A-5860-40F5-A130-740EA36588F1}" presName="level2Shape" presStyleLbl="node2" presStyleIdx="1" presStyleCnt="5"/>
      <dgm:spPr/>
      <dgm:t>
        <a:bodyPr/>
        <a:lstStyle/>
        <a:p>
          <a:endParaRPr lang="en-US"/>
        </a:p>
      </dgm:t>
    </dgm:pt>
    <dgm:pt modelId="{8490FB3C-8D59-4446-A159-C61EE080CE8D}" type="pres">
      <dgm:prSet presAssocID="{99B6CE1A-5860-40F5-A130-740EA36588F1}" presName="hierChild3" presStyleCnt="0"/>
      <dgm:spPr/>
    </dgm:pt>
    <dgm:pt modelId="{E7A06150-A0A7-4875-82B8-BFFBDA13B9BE}" type="pres">
      <dgm:prSet presAssocID="{4CED36C5-69D5-4980-8C1C-FC8BBB084C80}" presName="Name19" presStyleLbl="parChTrans1D3" presStyleIdx="1" presStyleCnt="5"/>
      <dgm:spPr/>
      <dgm:t>
        <a:bodyPr/>
        <a:lstStyle/>
        <a:p>
          <a:endParaRPr lang="en-US"/>
        </a:p>
      </dgm:t>
    </dgm:pt>
    <dgm:pt modelId="{18CD201B-B88F-47C9-A207-310051D20BA0}" type="pres">
      <dgm:prSet presAssocID="{0D13C7AA-FC77-4096-B893-06B226230C30}" presName="Name21" presStyleCnt="0"/>
      <dgm:spPr/>
    </dgm:pt>
    <dgm:pt modelId="{E64F1207-DBB5-406D-A39A-B97A6333E15C}" type="pres">
      <dgm:prSet presAssocID="{0D13C7AA-FC77-4096-B893-06B226230C30}" presName="level2Shape" presStyleLbl="node3" presStyleIdx="1" presStyleCnt="5"/>
      <dgm:spPr/>
      <dgm:t>
        <a:bodyPr/>
        <a:lstStyle/>
        <a:p>
          <a:endParaRPr lang="en-US"/>
        </a:p>
      </dgm:t>
    </dgm:pt>
    <dgm:pt modelId="{79A205BB-B383-49A3-A2C8-3619CF7A1F99}" type="pres">
      <dgm:prSet presAssocID="{0D13C7AA-FC77-4096-B893-06B226230C30}" presName="hierChild3" presStyleCnt="0"/>
      <dgm:spPr/>
    </dgm:pt>
    <dgm:pt modelId="{5CFAA501-3975-4A30-963D-5F8E2D5347BB}" type="pres">
      <dgm:prSet presAssocID="{7848CDF3-52A4-4908-8C89-0950AB77313B}" presName="Name19" presStyleLbl="parChTrans1D4" presStyleIdx="1" presStyleCnt="5"/>
      <dgm:spPr/>
      <dgm:t>
        <a:bodyPr/>
        <a:lstStyle/>
        <a:p>
          <a:endParaRPr lang="en-US"/>
        </a:p>
      </dgm:t>
    </dgm:pt>
    <dgm:pt modelId="{AB58CE5A-E039-4D5B-8CE0-8F0C369E710B}" type="pres">
      <dgm:prSet presAssocID="{8DE30241-6652-4BEE-A159-1F8B2E0DFB6F}" presName="Name21" presStyleCnt="0"/>
      <dgm:spPr/>
    </dgm:pt>
    <dgm:pt modelId="{3D7885BD-CE6A-4C41-A29A-0BCDC1E9EB2C}" type="pres">
      <dgm:prSet presAssocID="{8DE30241-6652-4BEE-A159-1F8B2E0DFB6F}" presName="level2Shape" presStyleLbl="node4" presStyleIdx="1" presStyleCnt="5"/>
      <dgm:spPr/>
      <dgm:t>
        <a:bodyPr/>
        <a:lstStyle/>
        <a:p>
          <a:endParaRPr lang="en-US"/>
        </a:p>
      </dgm:t>
    </dgm:pt>
    <dgm:pt modelId="{9714E20C-2071-474C-B3F3-EDCC313215F2}" type="pres">
      <dgm:prSet presAssocID="{8DE30241-6652-4BEE-A159-1F8B2E0DFB6F}" presName="hierChild3" presStyleCnt="0"/>
      <dgm:spPr/>
    </dgm:pt>
    <dgm:pt modelId="{7323854C-09FE-431B-AF45-DA542F114B25}" type="pres">
      <dgm:prSet presAssocID="{D544A2D9-DA96-4FBC-A94E-5F9DC7A05146}" presName="Name19" presStyleLbl="parChTrans1D2" presStyleIdx="2" presStyleCnt="5"/>
      <dgm:spPr/>
      <dgm:t>
        <a:bodyPr/>
        <a:lstStyle/>
        <a:p>
          <a:endParaRPr lang="en-US"/>
        </a:p>
      </dgm:t>
    </dgm:pt>
    <dgm:pt modelId="{746087E4-596A-4631-98BB-BB54DF43A3E2}" type="pres">
      <dgm:prSet presAssocID="{124BFFF1-B9EC-43C6-B608-41DBBD4ABB13}" presName="Name21" presStyleCnt="0"/>
      <dgm:spPr/>
    </dgm:pt>
    <dgm:pt modelId="{10C45825-52C1-4A01-B786-9A982BA8BF19}" type="pres">
      <dgm:prSet presAssocID="{124BFFF1-B9EC-43C6-B608-41DBBD4ABB13}" presName="level2Shape" presStyleLbl="node2" presStyleIdx="2" presStyleCnt="5"/>
      <dgm:spPr/>
      <dgm:t>
        <a:bodyPr/>
        <a:lstStyle/>
        <a:p>
          <a:endParaRPr lang="en-US"/>
        </a:p>
      </dgm:t>
    </dgm:pt>
    <dgm:pt modelId="{760910E3-12B9-4B79-A03D-C3E682B908A7}" type="pres">
      <dgm:prSet presAssocID="{124BFFF1-B9EC-43C6-B608-41DBBD4ABB13}" presName="hierChild3" presStyleCnt="0"/>
      <dgm:spPr/>
    </dgm:pt>
    <dgm:pt modelId="{7AC8594E-3976-40AA-AAB0-3E9BCC48CADA}" type="pres">
      <dgm:prSet presAssocID="{405C01F5-C7B9-4E57-AAFB-9ADAC29439D5}" presName="Name19" presStyleLbl="parChTrans1D3" presStyleIdx="2" presStyleCnt="5"/>
      <dgm:spPr/>
      <dgm:t>
        <a:bodyPr/>
        <a:lstStyle/>
        <a:p>
          <a:endParaRPr lang="en-US"/>
        </a:p>
      </dgm:t>
    </dgm:pt>
    <dgm:pt modelId="{2AA11A05-4E71-4227-9523-714FCAE09CAE}" type="pres">
      <dgm:prSet presAssocID="{1607C63C-0E85-423F-991C-2A3DD185DA35}" presName="Name21" presStyleCnt="0"/>
      <dgm:spPr/>
    </dgm:pt>
    <dgm:pt modelId="{DD85D387-6513-4446-8FE3-3BB37C7C1B2B}" type="pres">
      <dgm:prSet presAssocID="{1607C63C-0E85-423F-991C-2A3DD185DA35}" presName="level2Shape" presStyleLbl="node3" presStyleIdx="2" presStyleCnt="5"/>
      <dgm:spPr/>
      <dgm:t>
        <a:bodyPr/>
        <a:lstStyle/>
        <a:p>
          <a:endParaRPr lang="en-US"/>
        </a:p>
      </dgm:t>
    </dgm:pt>
    <dgm:pt modelId="{2E679E34-EB79-41B5-A84B-A74B2F365664}" type="pres">
      <dgm:prSet presAssocID="{1607C63C-0E85-423F-991C-2A3DD185DA35}" presName="hierChild3" presStyleCnt="0"/>
      <dgm:spPr/>
    </dgm:pt>
    <dgm:pt modelId="{E6609ED5-C855-432D-815C-498CBDA44B8E}" type="pres">
      <dgm:prSet presAssocID="{AA942813-7E89-4B82-A4A3-10D0F55DC318}" presName="Name19" presStyleLbl="parChTrans1D4" presStyleIdx="2" presStyleCnt="5"/>
      <dgm:spPr/>
      <dgm:t>
        <a:bodyPr/>
        <a:lstStyle/>
        <a:p>
          <a:endParaRPr lang="en-US"/>
        </a:p>
      </dgm:t>
    </dgm:pt>
    <dgm:pt modelId="{0D765AF1-0CBA-4159-B6C3-D40621940B91}" type="pres">
      <dgm:prSet presAssocID="{27A26A8F-F852-4C43-9B18-DB3295EB2072}" presName="Name21" presStyleCnt="0"/>
      <dgm:spPr/>
    </dgm:pt>
    <dgm:pt modelId="{B89299DA-D058-4C34-8755-5821D9B99FC1}" type="pres">
      <dgm:prSet presAssocID="{27A26A8F-F852-4C43-9B18-DB3295EB2072}" presName="level2Shape" presStyleLbl="node4" presStyleIdx="2" presStyleCnt="5"/>
      <dgm:spPr/>
      <dgm:t>
        <a:bodyPr/>
        <a:lstStyle/>
        <a:p>
          <a:endParaRPr lang="en-US"/>
        </a:p>
      </dgm:t>
    </dgm:pt>
    <dgm:pt modelId="{45378114-C61A-4865-89CD-411120A9FFE2}" type="pres">
      <dgm:prSet presAssocID="{27A26A8F-F852-4C43-9B18-DB3295EB2072}" presName="hierChild3" presStyleCnt="0"/>
      <dgm:spPr/>
    </dgm:pt>
    <dgm:pt modelId="{A77F97CE-299A-4A8E-B53A-55AF803BE111}" type="pres">
      <dgm:prSet presAssocID="{E4BAC5B0-F418-4B76-ACF4-4D98F79B68AE}" presName="Name19" presStyleLbl="parChTrans1D2" presStyleIdx="3" presStyleCnt="5"/>
      <dgm:spPr/>
      <dgm:t>
        <a:bodyPr/>
        <a:lstStyle/>
        <a:p>
          <a:endParaRPr lang="en-US"/>
        </a:p>
      </dgm:t>
    </dgm:pt>
    <dgm:pt modelId="{3F97B708-CF98-4B86-BB2B-DA26CC3FC990}" type="pres">
      <dgm:prSet presAssocID="{1A79D4B0-4219-46E0-8035-76997F7BA4D6}" presName="Name21" presStyleCnt="0"/>
      <dgm:spPr/>
    </dgm:pt>
    <dgm:pt modelId="{BF69CA1A-1BF0-4498-B0EC-449157772554}" type="pres">
      <dgm:prSet presAssocID="{1A79D4B0-4219-46E0-8035-76997F7BA4D6}" presName="level2Shape" presStyleLbl="node2" presStyleIdx="3" presStyleCnt="5"/>
      <dgm:spPr/>
      <dgm:t>
        <a:bodyPr/>
        <a:lstStyle/>
        <a:p>
          <a:endParaRPr lang="en-US"/>
        </a:p>
      </dgm:t>
    </dgm:pt>
    <dgm:pt modelId="{415DD739-E996-44BC-8247-64501942B104}" type="pres">
      <dgm:prSet presAssocID="{1A79D4B0-4219-46E0-8035-76997F7BA4D6}" presName="hierChild3" presStyleCnt="0"/>
      <dgm:spPr/>
    </dgm:pt>
    <dgm:pt modelId="{255FBBB9-A647-433E-9C1E-35A3FA113817}" type="pres">
      <dgm:prSet presAssocID="{2C4DD92A-FAE6-4C68-A3DC-BCC3BF8D99FA}" presName="Name19" presStyleLbl="parChTrans1D3" presStyleIdx="3" presStyleCnt="5"/>
      <dgm:spPr/>
      <dgm:t>
        <a:bodyPr/>
        <a:lstStyle/>
        <a:p>
          <a:endParaRPr lang="en-US"/>
        </a:p>
      </dgm:t>
    </dgm:pt>
    <dgm:pt modelId="{9BEB3ACF-4CAF-49AC-9B01-EB731E3480A1}" type="pres">
      <dgm:prSet presAssocID="{B32E8A1D-91AF-495D-BA3B-D37A18A8BFCA}" presName="Name21" presStyleCnt="0"/>
      <dgm:spPr/>
    </dgm:pt>
    <dgm:pt modelId="{E1C7E5E4-9AF1-4463-B6FB-24DBEF731D2F}" type="pres">
      <dgm:prSet presAssocID="{B32E8A1D-91AF-495D-BA3B-D37A18A8BFCA}" presName="level2Shape" presStyleLbl="node3" presStyleIdx="3" presStyleCnt="5"/>
      <dgm:spPr/>
      <dgm:t>
        <a:bodyPr/>
        <a:lstStyle/>
        <a:p>
          <a:endParaRPr lang="en-US"/>
        </a:p>
      </dgm:t>
    </dgm:pt>
    <dgm:pt modelId="{288D7A90-AAC9-4FEA-9A0A-8FD86BD1FE7E}" type="pres">
      <dgm:prSet presAssocID="{B32E8A1D-91AF-495D-BA3B-D37A18A8BFCA}" presName="hierChild3" presStyleCnt="0"/>
      <dgm:spPr/>
    </dgm:pt>
    <dgm:pt modelId="{CF9EDFF0-CEB9-48C6-AE12-EB9FBC7FA7CA}" type="pres">
      <dgm:prSet presAssocID="{13A74ACA-017C-4476-A175-EDF5657AE14F}" presName="Name19" presStyleLbl="parChTrans1D4" presStyleIdx="3" presStyleCnt="5"/>
      <dgm:spPr/>
      <dgm:t>
        <a:bodyPr/>
        <a:lstStyle/>
        <a:p>
          <a:endParaRPr lang="en-US"/>
        </a:p>
      </dgm:t>
    </dgm:pt>
    <dgm:pt modelId="{CD2C74D6-814C-45CB-89BC-FEEB910DBB39}" type="pres">
      <dgm:prSet presAssocID="{0A3CCE96-BD90-4C37-9E6B-7081428772BD}" presName="Name21" presStyleCnt="0"/>
      <dgm:spPr/>
    </dgm:pt>
    <dgm:pt modelId="{CFBE25C4-32F2-4AD3-BB9E-B64E2EEBCA4F}" type="pres">
      <dgm:prSet presAssocID="{0A3CCE96-BD90-4C37-9E6B-7081428772BD}" presName="level2Shape" presStyleLbl="node4" presStyleIdx="3" presStyleCnt="5"/>
      <dgm:spPr/>
      <dgm:t>
        <a:bodyPr/>
        <a:lstStyle/>
        <a:p>
          <a:endParaRPr lang="en-US"/>
        </a:p>
      </dgm:t>
    </dgm:pt>
    <dgm:pt modelId="{038C0D85-3A9E-435C-8618-49C8B275AFA5}" type="pres">
      <dgm:prSet presAssocID="{0A3CCE96-BD90-4C37-9E6B-7081428772BD}" presName="hierChild3" presStyleCnt="0"/>
      <dgm:spPr/>
    </dgm:pt>
    <dgm:pt modelId="{BB6C8778-6726-4CE7-90D4-A200170654AF}" type="pres">
      <dgm:prSet presAssocID="{8E9719DE-506E-47A4-BB01-9202E4AD8C39}" presName="Name19" presStyleLbl="parChTrans1D2" presStyleIdx="4" presStyleCnt="5"/>
      <dgm:spPr/>
      <dgm:t>
        <a:bodyPr/>
        <a:lstStyle/>
        <a:p>
          <a:endParaRPr lang="en-US"/>
        </a:p>
      </dgm:t>
    </dgm:pt>
    <dgm:pt modelId="{861D1C26-07DB-4FDF-A32B-A44F521CE016}" type="pres">
      <dgm:prSet presAssocID="{CB0F9579-03A0-4C17-AFFE-01DF5F07044B}" presName="Name21" presStyleCnt="0"/>
      <dgm:spPr/>
    </dgm:pt>
    <dgm:pt modelId="{B7ADBAC1-D3E3-47EA-A44C-542340B9537E}" type="pres">
      <dgm:prSet presAssocID="{CB0F9579-03A0-4C17-AFFE-01DF5F07044B}" presName="level2Shape" presStyleLbl="node2" presStyleIdx="4" presStyleCnt="5"/>
      <dgm:spPr/>
      <dgm:t>
        <a:bodyPr/>
        <a:lstStyle/>
        <a:p>
          <a:endParaRPr lang="en-US"/>
        </a:p>
      </dgm:t>
    </dgm:pt>
    <dgm:pt modelId="{E8A7B987-7A42-4F53-96E0-387C514A81F2}" type="pres">
      <dgm:prSet presAssocID="{CB0F9579-03A0-4C17-AFFE-01DF5F07044B}" presName="hierChild3" presStyleCnt="0"/>
      <dgm:spPr/>
    </dgm:pt>
    <dgm:pt modelId="{BA54A40F-08C4-4723-90F3-C02F1F72187F}" type="pres">
      <dgm:prSet presAssocID="{63506D08-80A6-4773-A9DF-87BBF3DA5EF6}" presName="Name19" presStyleLbl="parChTrans1D3" presStyleIdx="4" presStyleCnt="5"/>
      <dgm:spPr/>
      <dgm:t>
        <a:bodyPr/>
        <a:lstStyle/>
        <a:p>
          <a:endParaRPr lang="en-US"/>
        </a:p>
      </dgm:t>
    </dgm:pt>
    <dgm:pt modelId="{C8737A52-2E6F-4887-9661-C6BF85EDD092}" type="pres">
      <dgm:prSet presAssocID="{FC62E031-7F73-417B-ABE7-9CCD384F402C}" presName="Name21" presStyleCnt="0"/>
      <dgm:spPr/>
    </dgm:pt>
    <dgm:pt modelId="{FE3F8516-0C35-4CCF-A716-52FF1D84EC98}" type="pres">
      <dgm:prSet presAssocID="{FC62E031-7F73-417B-ABE7-9CCD384F402C}" presName="level2Shape" presStyleLbl="node3" presStyleIdx="4" presStyleCnt="5"/>
      <dgm:spPr/>
      <dgm:t>
        <a:bodyPr/>
        <a:lstStyle/>
        <a:p>
          <a:endParaRPr lang="en-US"/>
        </a:p>
      </dgm:t>
    </dgm:pt>
    <dgm:pt modelId="{20ABA0FF-1464-4A25-AFA3-86A0A1103A1B}" type="pres">
      <dgm:prSet presAssocID="{FC62E031-7F73-417B-ABE7-9CCD384F402C}" presName="hierChild3" presStyleCnt="0"/>
      <dgm:spPr/>
    </dgm:pt>
    <dgm:pt modelId="{35A0D2A8-4545-443A-AFDB-AD373FB3BD04}" type="pres">
      <dgm:prSet presAssocID="{52A4A23D-8CB3-436C-840D-72D37E04F1A4}" presName="Name19" presStyleLbl="parChTrans1D4" presStyleIdx="4" presStyleCnt="5"/>
      <dgm:spPr/>
      <dgm:t>
        <a:bodyPr/>
        <a:lstStyle/>
        <a:p>
          <a:endParaRPr lang="en-US"/>
        </a:p>
      </dgm:t>
    </dgm:pt>
    <dgm:pt modelId="{17AEAFB8-CDC1-4838-80CD-2DB59740BF5A}" type="pres">
      <dgm:prSet presAssocID="{603301B8-5DCD-4982-A07C-C4C642FFCC8F}" presName="Name21" presStyleCnt="0"/>
      <dgm:spPr/>
    </dgm:pt>
    <dgm:pt modelId="{A2815AD9-8887-430A-8C69-914A9DBFC1A1}" type="pres">
      <dgm:prSet presAssocID="{603301B8-5DCD-4982-A07C-C4C642FFCC8F}" presName="level2Shape" presStyleLbl="node4" presStyleIdx="4" presStyleCnt="5"/>
      <dgm:spPr/>
      <dgm:t>
        <a:bodyPr/>
        <a:lstStyle/>
        <a:p>
          <a:endParaRPr lang="en-US"/>
        </a:p>
      </dgm:t>
    </dgm:pt>
    <dgm:pt modelId="{05DBA340-BB5F-4247-8302-2EF9F4DDF36E}" type="pres">
      <dgm:prSet presAssocID="{603301B8-5DCD-4982-A07C-C4C642FFCC8F}" presName="hierChild3" presStyleCnt="0"/>
      <dgm:spPr/>
    </dgm:pt>
    <dgm:pt modelId="{D49B0098-0E1A-4ED5-BAAB-47DDE76CF541}" type="pres">
      <dgm:prSet presAssocID="{DBD0AB0A-31A6-4FF0-9BEC-DF20DFFB0E56}" presName="bgShapesFlow" presStyleCnt="0"/>
      <dgm:spPr/>
    </dgm:pt>
  </dgm:ptLst>
  <dgm:cxnLst>
    <dgm:cxn modelId="{183C569D-A52A-4244-B8BC-DE7DC6B80832}" type="presOf" srcId="{63506D08-80A6-4773-A9DF-87BBF3DA5EF6}" destId="{BA54A40F-08C4-4723-90F3-C02F1F72187F}" srcOrd="0" destOrd="0" presId="urn:microsoft.com/office/officeart/2005/8/layout/hierarchy6"/>
    <dgm:cxn modelId="{21C4524D-37AC-4A71-B50B-1B972EE08277}" type="presOf" srcId="{124BFFF1-B9EC-43C6-B608-41DBBD4ABB13}" destId="{10C45825-52C1-4A01-B786-9A982BA8BF19}" srcOrd="0" destOrd="0" presId="urn:microsoft.com/office/officeart/2005/8/layout/hierarchy6"/>
    <dgm:cxn modelId="{E4720F04-A316-4967-88E2-FA38A4272B97}" type="presOf" srcId="{27A26A8F-F852-4C43-9B18-DB3295EB2072}" destId="{B89299DA-D058-4C34-8755-5821D9B99FC1}" srcOrd="0" destOrd="0" presId="urn:microsoft.com/office/officeart/2005/8/layout/hierarchy6"/>
    <dgm:cxn modelId="{79AD0C18-18F7-4442-97FA-889D902B87B9}" type="presOf" srcId="{8DE30241-6652-4BEE-A159-1F8B2E0DFB6F}" destId="{3D7885BD-CE6A-4C41-A29A-0BCDC1E9EB2C}" srcOrd="0" destOrd="0" presId="urn:microsoft.com/office/officeart/2005/8/layout/hierarchy6"/>
    <dgm:cxn modelId="{8B4F6CFA-2CFF-4DC9-9A6A-E50F5AF447A3}" srcId="{744D2E89-7056-4D5E-93C5-2B0B14A4467F}" destId="{99B6CE1A-5860-40F5-A130-740EA36588F1}" srcOrd="1" destOrd="0" parTransId="{628D9D73-51C4-4129-88DF-9C112C11EAEC}" sibTransId="{2D71BF0B-9D2B-454D-BCD2-2FC726D72FCC}"/>
    <dgm:cxn modelId="{430CD85B-0A0F-44D3-BE6C-A601E7D5AA87}" srcId="{FC62E031-7F73-417B-ABE7-9CCD384F402C}" destId="{603301B8-5DCD-4982-A07C-C4C642FFCC8F}" srcOrd="0" destOrd="0" parTransId="{52A4A23D-8CB3-436C-840D-72D37E04F1A4}" sibTransId="{D776BE81-3AD8-4B05-A8F1-B226E394122E}"/>
    <dgm:cxn modelId="{0ADB10B6-560F-438F-8176-E115EAE69B5F}" srcId="{744D2E89-7056-4D5E-93C5-2B0B14A4467F}" destId="{124BFFF1-B9EC-43C6-B608-41DBBD4ABB13}" srcOrd="2" destOrd="0" parTransId="{D544A2D9-DA96-4FBC-A94E-5F9DC7A05146}" sibTransId="{0059CE30-B629-412F-9E2C-50503D2431A1}"/>
    <dgm:cxn modelId="{A0AA62BE-F85F-4FE3-AFDC-DB18A3EC8B07}" srcId="{744D2E89-7056-4D5E-93C5-2B0B14A4467F}" destId="{1A79D4B0-4219-46E0-8035-76997F7BA4D6}" srcOrd="3" destOrd="0" parTransId="{E4BAC5B0-F418-4B76-ACF4-4D98F79B68AE}" sibTransId="{37730A31-AAA4-411B-A06C-8618E85DC18A}"/>
    <dgm:cxn modelId="{A7012DF6-0E9A-4F53-993A-A1FA35C15B86}" type="presOf" srcId="{653982B7-C4FB-46E6-A6E5-8AD54DD666F8}" destId="{7171AD31-84E0-4171-9CFC-2163708FF495}" srcOrd="0" destOrd="0" presId="urn:microsoft.com/office/officeart/2005/8/layout/hierarchy6"/>
    <dgm:cxn modelId="{0F7B176C-6D79-417C-947D-65E4324573FF}" type="presOf" srcId="{FC62E031-7F73-417B-ABE7-9CCD384F402C}" destId="{FE3F8516-0C35-4CCF-A716-52FF1D84EC98}" srcOrd="0" destOrd="0" presId="urn:microsoft.com/office/officeart/2005/8/layout/hierarchy6"/>
    <dgm:cxn modelId="{A7F3B1FE-82F2-40FC-9249-71E26F2C7544}" type="presOf" srcId="{744D2E89-7056-4D5E-93C5-2B0B14A4467F}" destId="{4D1BA3E7-B8CB-4F0F-8E76-900B9A2F5A2F}" srcOrd="0" destOrd="0" presId="urn:microsoft.com/office/officeart/2005/8/layout/hierarchy6"/>
    <dgm:cxn modelId="{C3142B85-45AD-4525-9D62-A04D1BE8F5B4}" type="presOf" srcId="{EE86EC45-7835-46EA-BAC2-3130C6CA3E49}" destId="{C6EEDDD7-03AD-4C03-A0C8-EC2AED642DEC}" srcOrd="0" destOrd="0" presId="urn:microsoft.com/office/officeart/2005/8/layout/hierarchy6"/>
    <dgm:cxn modelId="{C69C7BC2-2432-46BA-AAE6-33BA388F593B}" srcId="{B32E8A1D-91AF-495D-BA3B-D37A18A8BFCA}" destId="{0A3CCE96-BD90-4C37-9E6B-7081428772BD}" srcOrd="0" destOrd="0" parTransId="{13A74ACA-017C-4476-A175-EDF5657AE14F}" sibTransId="{C9470E40-7698-4CFD-AFE3-2316D6EDF489}"/>
    <dgm:cxn modelId="{2750AA6F-D091-435E-9DC4-9F7018D7A3DB}" type="presOf" srcId="{AA942813-7E89-4B82-A4A3-10D0F55DC318}" destId="{E6609ED5-C855-432D-815C-498CBDA44B8E}" srcOrd="0" destOrd="0" presId="urn:microsoft.com/office/officeart/2005/8/layout/hierarchy6"/>
    <dgm:cxn modelId="{29980283-30CE-43AB-8A72-7F4A61A6867F}" type="presOf" srcId="{E4BAC5B0-F418-4B76-ACF4-4D98F79B68AE}" destId="{A77F97CE-299A-4A8E-B53A-55AF803BE111}" srcOrd="0" destOrd="0" presId="urn:microsoft.com/office/officeart/2005/8/layout/hierarchy6"/>
    <dgm:cxn modelId="{D5BD722D-425A-4315-9554-FDE2F18C402D}" type="presOf" srcId="{52A4A23D-8CB3-436C-840D-72D37E04F1A4}" destId="{35A0D2A8-4545-443A-AFDB-AD373FB3BD04}" srcOrd="0" destOrd="0" presId="urn:microsoft.com/office/officeart/2005/8/layout/hierarchy6"/>
    <dgm:cxn modelId="{E79E18BF-A192-4F46-BCE1-F3121C118D31}" type="presOf" srcId="{7B0CE024-46E7-4638-8BB4-484E1377DD4A}" destId="{946FE0F8-F157-4719-A194-1C355151825A}" srcOrd="0" destOrd="0" presId="urn:microsoft.com/office/officeart/2005/8/layout/hierarchy6"/>
    <dgm:cxn modelId="{543CA463-7DEE-4C32-912B-47FB82071B93}" srcId="{F1F2E271-220E-4F3A-B452-9403C126AE44}" destId="{EE86EC45-7835-46EA-BAC2-3130C6CA3E49}" srcOrd="0" destOrd="0" parTransId="{7B0CE024-46E7-4638-8BB4-484E1377DD4A}" sibTransId="{33C001C6-998C-4FAD-A639-A97D3B0A7E41}"/>
    <dgm:cxn modelId="{9668FA52-0BFD-4D6D-A62D-4897248560FF}" type="presOf" srcId="{13A74ACA-017C-4476-A175-EDF5657AE14F}" destId="{CF9EDFF0-CEB9-48C6-AE12-EB9FBC7FA7CA}" srcOrd="0" destOrd="0" presId="urn:microsoft.com/office/officeart/2005/8/layout/hierarchy6"/>
    <dgm:cxn modelId="{104C91C8-50CF-48EF-B672-46CDFD8834A5}" type="presOf" srcId="{1FFF395D-2256-4179-B034-C8FB1F517B38}" destId="{1334AC2F-5313-4F50-89DF-08EA621DD5EE}" srcOrd="0" destOrd="0" presId="urn:microsoft.com/office/officeart/2005/8/layout/hierarchy6"/>
    <dgm:cxn modelId="{EFD05191-7066-4BAE-B835-C59A15631895}" type="presOf" srcId="{99B6CE1A-5860-40F5-A130-740EA36588F1}" destId="{454C45AB-B4B2-4789-BFBB-80F2ADAD29DC}" srcOrd="0" destOrd="0" presId="urn:microsoft.com/office/officeart/2005/8/layout/hierarchy6"/>
    <dgm:cxn modelId="{55E68274-DEDD-4286-A3D8-5B38690D111E}" type="presOf" srcId="{1A79D4B0-4219-46E0-8035-76997F7BA4D6}" destId="{BF69CA1A-1BF0-4498-B0EC-449157772554}" srcOrd="0" destOrd="0" presId="urn:microsoft.com/office/officeart/2005/8/layout/hierarchy6"/>
    <dgm:cxn modelId="{2C818344-0B81-45A8-BB4A-EC6DE80CA181}" type="presOf" srcId="{CB0F9579-03A0-4C17-AFFE-01DF5F07044B}" destId="{B7ADBAC1-D3E3-47EA-A44C-542340B9537E}" srcOrd="0" destOrd="0" presId="urn:microsoft.com/office/officeart/2005/8/layout/hierarchy6"/>
    <dgm:cxn modelId="{9D87CF38-CBC2-42EF-9504-11A98A76C356}" type="presOf" srcId="{F1F2E271-220E-4F3A-B452-9403C126AE44}" destId="{0BF612AD-9BA1-409E-B945-D5C91B80FD89}" srcOrd="0" destOrd="0" presId="urn:microsoft.com/office/officeart/2005/8/layout/hierarchy6"/>
    <dgm:cxn modelId="{BF61F941-9CB1-43D0-B467-6AB8C6D7647C}" srcId="{1607C63C-0E85-423F-991C-2A3DD185DA35}" destId="{27A26A8F-F852-4C43-9B18-DB3295EB2072}" srcOrd="0" destOrd="0" parTransId="{AA942813-7E89-4B82-A4A3-10D0F55DC318}" sibTransId="{509E14EA-819A-40E7-8677-96EE46FCD936}"/>
    <dgm:cxn modelId="{D058EDBF-0F7D-466C-8BF5-5BFBBC81CF9A}" srcId="{0D13C7AA-FC77-4096-B893-06B226230C30}" destId="{8DE30241-6652-4BEE-A159-1F8B2E0DFB6F}" srcOrd="0" destOrd="0" parTransId="{7848CDF3-52A4-4908-8C89-0950AB77313B}" sibTransId="{4D4E4239-265B-481E-8E8A-77E66D6D15E9}"/>
    <dgm:cxn modelId="{79368E74-A87C-4B1C-A924-BAFADDBA2E6F}" type="presOf" srcId="{DBD0AB0A-31A6-4FF0-9BEC-DF20DFFB0E56}" destId="{3FFEFB1E-8202-4D91-AFE7-F09C85323C73}" srcOrd="0" destOrd="0" presId="urn:microsoft.com/office/officeart/2005/8/layout/hierarchy6"/>
    <dgm:cxn modelId="{E68364D7-E049-4613-9A46-803FCC2B3938}" type="presOf" srcId="{1607C63C-0E85-423F-991C-2A3DD185DA35}" destId="{DD85D387-6513-4446-8FE3-3BB37C7C1B2B}" srcOrd="0" destOrd="0" presId="urn:microsoft.com/office/officeart/2005/8/layout/hierarchy6"/>
    <dgm:cxn modelId="{0A5AB8E8-F217-40F8-A1A4-9FA31C093BDC}" type="presOf" srcId="{7848CDF3-52A4-4908-8C89-0950AB77313B}" destId="{5CFAA501-3975-4A30-963D-5F8E2D5347BB}" srcOrd="0" destOrd="0" presId="urn:microsoft.com/office/officeart/2005/8/layout/hierarchy6"/>
    <dgm:cxn modelId="{82E1E139-3474-4276-A6CB-591E096E5BE2}" type="presOf" srcId="{2C4DD92A-FAE6-4C68-A3DC-BCC3BF8D99FA}" destId="{255FBBB9-A647-433E-9C1E-35A3FA113817}" srcOrd="0" destOrd="0" presId="urn:microsoft.com/office/officeart/2005/8/layout/hierarchy6"/>
    <dgm:cxn modelId="{CD69E329-4DBE-4A8D-86B0-AA716F0905C3}" srcId="{1A79D4B0-4219-46E0-8035-76997F7BA4D6}" destId="{B32E8A1D-91AF-495D-BA3B-D37A18A8BFCA}" srcOrd="0" destOrd="0" parTransId="{2C4DD92A-FAE6-4C68-A3DC-BCC3BF8D99FA}" sibTransId="{6E94BCDE-7476-4C15-9DF4-8A10A285CCC6}"/>
    <dgm:cxn modelId="{A9B1DDED-8C32-4235-BA9F-134D14AE5260}" type="presOf" srcId="{8E9719DE-506E-47A4-BB01-9202E4AD8C39}" destId="{BB6C8778-6726-4CE7-90D4-A200170654AF}" srcOrd="0" destOrd="0" presId="urn:microsoft.com/office/officeart/2005/8/layout/hierarchy6"/>
    <dgm:cxn modelId="{D6F5217D-F554-4220-A787-DF971152EDD5}" type="presOf" srcId="{E6B3A46A-D492-4778-AD7F-20DCF88B7C88}" destId="{6644EAAF-E345-4AEB-937A-01A13AB48878}" srcOrd="0" destOrd="0" presId="urn:microsoft.com/office/officeart/2005/8/layout/hierarchy6"/>
    <dgm:cxn modelId="{5B1820E6-794C-4416-990A-2F4C3BF75787}" type="presOf" srcId="{0A3CCE96-BD90-4C37-9E6B-7081428772BD}" destId="{CFBE25C4-32F2-4AD3-BB9E-B64E2EEBCA4F}" srcOrd="0" destOrd="0" presId="urn:microsoft.com/office/officeart/2005/8/layout/hierarchy6"/>
    <dgm:cxn modelId="{5683C660-02A4-47F9-AAC2-CEF14B6BE53D}" srcId="{DBD0AB0A-31A6-4FF0-9BEC-DF20DFFB0E56}" destId="{744D2E89-7056-4D5E-93C5-2B0B14A4467F}" srcOrd="0" destOrd="0" parTransId="{C8974479-B7F2-4D94-98FE-5687D956B97F}" sibTransId="{7E8D8CE6-14F0-4E29-A6E4-57C4E9C877F1}"/>
    <dgm:cxn modelId="{FEDEA8FA-1FCB-4581-B949-27421A55CF07}" type="presOf" srcId="{0D13C7AA-FC77-4096-B893-06B226230C30}" destId="{E64F1207-DBB5-406D-A39A-B97A6333E15C}" srcOrd="0" destOrd="0" presId="urn:microsoft.com/office/officeart/2005/8/layout/hierarchy6"/>
    <dgm:cxn modelId="{9E2AEF1D-D9BA-41F6-8118-5C22B20892A7}" srcId="{E6B3A46A-D492-4778-AD7F-20DCF88B7C88}" destId="{F1F2E271-220E-4F3A-B452-9403C126AE44}" srcOrd="0" destOrd="0" parTransId="{1FFF395D-2256-4179-B034-C8FB1F517B38}" sibTransId="{73F338DB-986A-4D6C-8F3B-349B281CA642}"/>
    <dgm:cxn modelId="{889F8170-EC29-4A68-806F-4273DDB852D4}" srcId="{744D2E89-7056-4D5E-93C5-2B0B14A4467F}" destId="{CB0F9579-03A0-4C17-AFFE-01DF5F07044B}" srcOrd="4" destOrd="0" parTransId="{8E9719DE-506E-47A4-BB01-9202E4AD8C39}" sibTransId="{80819C89-FB79-429E-A688-92CEC46496AA}"/>
    <dgm:cxn modelId="{D52222D4-8271-42DB-8EB4-0BA7C1F477B8}" srcId="{744D2E89-7056-4D5E-93C5-2B0B14A4467F}" destId="{E6B3A46A-D492-4778-AD7F-20DCF88B7C88}" srcOrd="0" destOrd="0" parTransId="{653982B7-C4FB-46E6-A6E5-8AD54DD666F8}" sibTransId="{85F4BA1C-A54E-4EF3-A86F-E47C88DF18DF}"/>
    <dgm:cxn modelId="{45FE7218-1F52-4615-9ADD-3C241FEB3D55}" type="presOf" srcId="{B32E8A1D-91AF-495D-BA3B-D37A18A8BFCA}" destId="{E1C7E5E4-9AF1-4463-B6FB-24DBEF731D2F}" srcOrd="0" destOrd="0" presId="urn:microsoft.com/office/officeart/2005/8/layout/hierarchy6"/>
    <dgm:cxn modelId="{D14FC051-326C-4957-852F-D6C78C87EB2F}" type="presOf" srcId="{405C01F5-C7B9-4E57-AAFB-9ADAC29439D5}" destId="{7AC8594E-3976-40AA-AAB0-3E9BCC48CADA}" srcOrd="0" destOrd="0" presId="urn:microsoft.com/office/officeart/2005/8/layout/hierarchy6"/>
    <dgm:cxn modelId="{C3128E59-6CA9-44A5-B15E-7BA8EC43D823}" srcId="{CB0F9579-03A0-4C17-AFFE-01DF5F07044B}" destId="{FC62E031-7F73-417B-ABE7-9CCD384F402C}" srcOrd="0" destOrd="0" parTransId="{63506D08-80A6-4773-A9DF-87BBF3DA5EF6}" sibTransId="{0E1B2BF3-153B-4BF4-9D92-3F69127A6EBF}"/>
    <dgm:cxn modelId="{0E555768-7059-44F0-BE9F-2DDC7B4C02DE}" type="presOf" srcId="{603301B8-5DCD-4982-A07C-C4C642FFCC8F}" destId="{A2815AD9-8887-430A-8C69-914A9DBFC1A1}" srcOrd="0" destOrd="0" presId="urn:microsoft.com/office/officeart/2005/8/layout/hierarchy6"/>
    <dgm:cxn modelId="{CCB56BC3-8FF7-43C7-AF40-0DEDBB6BB791}" srcId="{99B6CE1A-5860-40F5-A130-740EA36588F1}" destId="{0D13C7AA-FC77-4096-B893-06B226230C30}" srcOrd="0" destOrd="0" parTransId="{4CED36C5-69D5-4980-8C1C-FC8BBB084C80}" sibTransId="{A7989B34-DFD9-4651-8BD4-D7C473ABBA1D}"/>
    <dgm:cxn modelId="{8435CB3D-58DE-4814-AA76-BC121ED0E891}" type="presOf" srcId="{4CED36C5-69D5-4980-8C1C-FC8BBB084C80}" destId="{E7A06150-A0A7-4875-82B8-BFFBDA13B9BE}" srcOrd="0" destOrd="0" presId="urn:microsoft.com/office/officeart/2005/8/layout/hierarchy6"/>
    <dgm:cxn modelId="{AB219922-AF8A-42DA-9368-7DDD365E0FD2}" srcId="{124BFFF1-B9EC-43C6-B608-41DBBD4ABB13}" destId="{1607C63C-0E85-423F-991C-2A3DD185DA35}" srcOrd="0" destOrd="0" parTransId="{405C01F5-C7B9-4E57-AAFB-9ADAC29439D5}" sibTransId="{ACE89D14-D173-407A-982B-198D895E3B5E}"/>
    <dgm:cxn modelId="{88EC7F2C-34BE-4626-918E-936B13CAA846}" type="presOf" srcId="{D544A2D9-DA96-4FBC-A94E-5F9DC7A05146}" destId="{7323854C-09FE-431B-AF45-DA542F114B25}" srcOrd="0" destOrd="0" presId="urn:microsoft.com/office/officeart/2005/8/layout/hierarchy6"/>
    <dgm:cxn modelId="{5BD7CC65-1765-427C-A58B-25220E455E84}" type="presOf" srcId="{628D9D73-51C4-4129-88DF-9C112C11EAEC}" destId="{1CFB2EB1-8A60-4CE2-9BC8-EAC611C880C4}" srcOrd="0" destOrd="0" presId="urn:microsoft.com/office/officeart/2005/8/layout/hierarchy6"/>
    <dgm:cxn modelId="{03580063-D668-47D6-9DE2-FB6BF081F5B9}" type="presParOf" srcId="{3FFEFB1E-8202-4D91-AFE7-F09C85323C73}" destId="{A9F18143-5C29-4B0C-9E4B-F09CE6952F26}" srcOrd="0" destOrd="0" presId="urn:microsoft.com/office/officeart/2005/8/layout/hierarchy6"/>
    <dgm:cxn modelId="{6A2A8D67-8A93-4CDF-A59A-CD40EA0ADD50}" type="presParOf" srcId="{A9F18143-5C29-4B0C-9E4B-F09CE6952F26}" destId="{B96092EC-DE91-4DAD-BC8D-1974BA057BFC}" srcOrd="0" destOrd="0" presId="urn:microsoft.com/office/officeart/2005/8/layout/hierarchy6"/>
    <dgm:cxn modelId="{9576E212-85B1-48B0-8EC7-75DCC81332F2}" type="presParOf" srcId="{B96092EC-DE91-4DAD-BC8D-1974BA057BFC}" destId="{19C410DE-57E2-4A1D-B143-D8580318F72E}" srcOrd="0" destOrd="0" presId="urn:microsoft.com/office/officeart/2005/8/layout/hierarchy6"/>
    <dgm:cxn modelId="{577468E5-D86A-4C45-897E-23E6FBC5376A}" type="presParOf" srcId="{19C410DE-57E2-4A1D-B143-D8580318F72E}" destId="{4D1BA3E7-B8CB-4F0F-8E76-900B9A2F5A2F}" srcOrd="0" destOrd="0" presId="urn:microsoft.com/office/officeart/2005/8/layout/hierarchy6"/>
    <dgm:cxn modelId="{D485F619-5B15-4A78-807C-E4DCF3700FE5}" type="presParOf" srcId="{19C410DE-57E2-4A1D-B143-D8580318F72E}" destId="{5611A8EC-3C9B-4443-9888-2FBF6B587962}" srcOrd="1" destOrd="0" presId="urn:microsoft.com/office/officeart/2005/8/layout/hierarchy6"/>
    <dgm:cxn modelId="{D2A906E2-40E7-4332-92DE-CF12783FA324}" type="presParOf" srcId="{5611A8EC-3C9B-4443-9888-2FBF6B587962}" destId="{7171AD31-84E0-4171-9CFC-2163708FF495}" srcOrd="0" destOrd="0" presId="urn:microsoft.com/office/officeart/2005/8/layout/hierarchy6"/>
    <dgm:cxn modelId="{2E010A2E-7B28-4316-93DC-BF7F88E1ADF0}" type="presParOf" srcId="{5611A8EC-3C9B-4443-9888-2FBF6B587962}" destId="{5EF03FA0-BA53-4329-A821-DF96599CE2E2}" srcOrd="1" destOrd="0" presId="urn:microsoft.com/office/officeart/2005/8/layout/hierarchy6"/>
    <dgm:cxn modelId="{16AD6530-05A0-4D10-94A8-85B7F6646B81}" type="presParOf" srcId="{5EF03FA0-BA53-4329-A821-DF96599CE2E2}" destId="{6644EAAF-E345-4AEB-937A-01A13AB48878}" srcOrd="0" destOrd="0" presId="urn:microsoft.com/office/officeart/2005/8/layout/hierarchy6"/>
    <dgm:cxn modelId="{18227C39-2341-447E-908F-2602D308C1CC}" type="presParOf" srcId="{5EF03FA0-BA53-4329-A821-DF96599CE2E2}" destId="{18B238AB-0924-4868-B1BB-D72D2D6FE237}" srcOrd="1" destOrd="0" presId="urn:microsoft.com/office/officeart/2005/8/layout/hierarchy6"/>
    <dgm:cxn modelId="{0A78B9D3-EBFB-4B63-B883-82B33004B470}" type="presParOf" srcId="{18B238AB-0924-4868-B1BB-D72D2D6FE237}" destId="{1334AC2F-5313-4F50-89DF-08EA621DD5EE}" srcOrd="0" destOrd="0" presId="urn:microsoft.com/office/officeart/2005/8/layout/hierarchy6"/>
    <dgm:cxn modelId="{0BE57F73-5CE9-4DFD-938F-60399018BEC0}" type="presParOf" srcId="{18B238AB-0924-4868-B1BB-D72D2D6FE237}" destId="{312C91DE-4C78-46B7-825A-E2B3B5C673EE}" srcOrd="1" destOrd="0" presId="urn:microsoft.com/office/officeart/2005/8/layout/hierarchy6"/>
    <dgm:cxn modelId="{2D2A2F42-5186-42A0-8AD8-D712D1851D5D}" type="presParOf" srcId="{312C91DE-4C78-46B7-825A-E2B3B5C673EE}" destId="{0BF612AD-9BA1-409E-B945-D5C91B80FD89}" srcOrd="0" destOrd="0" presId="urn:microsoft.com/office/officeart/2005/8/layout/hierarchy6"/>
    <dgm:cxn modelId="{A906CF98-A233-451C-BCD2-D82299735005}" type="presParOf" srcId="{312C91DE-4C78-46B7-825A-E2B3B5C673EE}" destId="{F2B7A5E0-2777-4702-B483-C584E48AE3B6}" srcOrd="1" destOrd="0" presId="urn:microsoft.com/office/officeart/2005/8/layout/hierarchy6"/>
    <dgm:cxn modelId="{EA688053-68E3-49DA-A9CB-F814AD672AD6}" type="presParOf" srcId="{F2B7A5E0-2777-4702-B483-C584E48AE3B6}" destId="{946FE0F8-F157-4719-A194-1C355151825A}" srcOrd="0" destOrd="0" presId="urn:microsoft.com/office/officeart/2005/8/layout/hierarchy6"/>
    <dgm:cxn modelId="{CA4BECFE-FB87-4EE7-AA68-FE8107DC2966}" type="presParOf" srcId="{F2B7A5E0-2777-4702-B483-C584E48AE3B6}" destId="{2CC58E78-1053-4A71-A89D-58B4BD37871F}" srcOrd="1" destOrd="0" presId="urn:microsoft.com/office/officeart/2005/8/layout/hierarchy6"/>
    <dgm:cxn modelId="{2B3718EC-8492-4BA5-80B0-7A77D77DC83F}" type="presParOf" srcId="{2CC58E78-1053-4A71-A89D-58B4BD37871F}" destId="{C6EEDDD7-03AD-4C03-A0C8-EC2AED642DEC}" srcOrd="0" destOrd="0" presId="urn:microsoft.com/office/officeart/2005/8/layout/hierarchy6"/>
    <dgm:cxn modelId="{8A79A0FE-F8AB-4FCC-8F0D-B8A024C7E8FC}" type="presParOf" srcId="{2CC58E78-1053-4A71-A89D-58B4BD37871F}" destId="{95B42AE8-8D48-4651-887F-56B6E2747790}" srcOrd="1" destOrd="0" presId="urn:microsoft.com/office/officeart/2005/8/layout/hierarchy6"/>
    <dgm:cxn modelId="{37336F44-D5A4-44DB-A431-7F3B6A239626}" type="presParOf" srcId="{5611A8EC-3C9B-4443-9888-2FBF6B587962}" destId="{1CFB2EB1-8A60-4CE2-9BC8-EAC611C880C4}" srcOrd="2" destOrd="0" presId="urn:microsoft.com/office/officeart/2005/8/layout/hierarchy6"/>
    <dgm:cxn modelId="{5D03A1F8-6F72-4E01-A89B-E3324F0862BC}" type="presParOf" srcId="{5611A8EC-3C9B-4443-9888-2FBF6B587962}" destId="{01E48824-CE21-42DF-BE3A-5E20A91AF048}" srcOrd="3" destOrd="0" presId="urn:microsoft.com/office/officeart/2005/8/layout/hierarchy6"/>
    <dgm:cxn modelId="{3897F298-5354-42E8-A0B0-1D65CADF47EE}" type="presParOf" srcId="{01E48824-CE21-42DF-BE3A-5E20A91AF048}" destId="{454C45AB-B4B2-4789-BFBB-80F2ADAD29DC}" srcOrd="0" destOrd="0" presId="urn:microsoft.com/office/officeart/2005/8/layout/hierarchy6"/>
    <dgm:cxn modelId="{10953024-6CAB-4D1C-A612-01B5438E57C6}" type="presParOf" srcId="{01E48824-CE21-42DF-BE3A-5E20A91AF048}" destId="{8490FB3C-8D59-4446-A159-C61EE080CE8D}" srcOrd="1" destOrd="0" presId="urn:microsoft.com/office/officeart/2005/8/layout/hierarchy6"/>
    <dgm:cxn modelId="{A8AAC6DC-5498-454B-8D23-CCCFEB366F17}" type="presParOf" srcId="{8490FB3C-8D59-4446-A159-C61EE080CE8D}" destId="{E7A06150-A0A7-4875-82B8-BFFBDA13B9BE}" srcOrd="0" destOrd="0" presId="urn:microsoft.com/office/officeart/2005/8/layout/hierarchy6"/>
    <dgm:cxn modelId="{C135C4FE-DA79-49B1-AFEC-F4480381C9CB}" type="presParOf" srcId="{8490FB3C-8D59-4446-A159-C61EE080CE8D}" destId="{18CD201B-B88F-47C9-A207-310051D20BA0}" srcOrd="1" destOrd="0" presId="urn:microsoft.com/office/officeart/2005/8/layout/hierarchy6"/>
    <dgm:cxn modelId="{B40A4D27-10C5-4734-BC5D-469472098776}" type="presParOf" srcId="{18CD201B-B88F-47C9-A207-310051D20BA0}" destId="{E64F1207-DBB5-406D-A39A-B97A6333E15C}" srcOrd="0" destOrd="0" presId="urn:microsoft.com/office/officeart/2005/8/layout/hierarchy6"/>
    <dgm:cxn modelId="{8794F585-14D1-4890-BC6E-7777E82A1806}" type="presParOf" srcId="{18CD201B-B88F-47C9-A207-310051D20BA0}" destId="{79A205BB-B383-49A3-A2C8-3619CF7A1F99}" srcOrd="1" destOrd="0" presId="urn:microsoft.com/office/officeart/2005/8/layout/hierarchy6"/>
    <dgm:cxn modelId="{1CEB3C29-68D1-4CDE-9737-EBDA72474440}" type="presParOf" srcId="{79A205BB-B383-49A3-A2C8-3619CF7A1F99}" destId="{5CFAA501-3975-4A30-963D-5F8E2D5347BB}" srcOrd="0" destOrd="0" presId="urn:microsoft.com/office/officeart/2005/8/layout/hierarchy6"/>
    <dgm:cxn modelId="{4FF49804-3AD0-4819-B4F5-26CD7CF38042}" type="presParOf" srcId="{79A205BB-B383-49A3-A2C8-3619CF7A1F99}" destId="{AB58CE5A-E039-4D5B-8CE0-8F0C369E710B}" srcOrd="1" destOrd="0" presId="urn:microsoft.com/office/officeart/2005/8/layout/hierarchy6"/>
    <dgm:cxn modelId="{7FB3F10A-28D4-405C-A5C3-B4FF8B1263B1}" type="presParOf" srcId="{AB58CE5A-E039-4D5B-8CE0-8F0C369E710B}" destId="{3D7885BD-CE6A-4C41-A29A-0BCDC1E9EB2C}" srcOrd="0" destOrd="0" presId="urn:microsoft.com/office/officeart/2005/8/layout/hierarchy6"/>
    <dgm:cxn modelId="{7A392D24-9B08-4A3D-89CF-34C1DCD941F2}" type="presParOf" srcId="{AB58CE5A-E039-4D5B-8CE0-8F0C369E710B}" destId="{9714E20C-2071-474C-B3F3-EDCC313215F2}" srcOrd="1" destOrd="0" presId="urn:microsoft.com/office/officeart/2005/8/layout/hierarchy6"/>
    <dgm:cxn modelId="{BE9BFE09-E54E-4ED6-8F80-267376DC78BD}" type="presParOf" srcId="{5611A8EC-3C9B-4443-9888-2FBF6B587962}" destId="{7323854C-09FE-431B-AF45-DA542F114B25}" srcOrd="4" destOrd="0" presId="urn:microsoft.com/office/officeart/2005/8/layout/hierarchy6"/>
    <dgm:cxn modelId="{B17F85E8-7347-494A-8F6B-76633C84F66E}" type="presParOf" srcId="{5611A8EC-3C9B-4443-9888-2FBF6B587962}" destId="{746087E4-596A-4631-98BB-BB54DF43A3E2}" srcOrd="5" destOrd="0" presId="urn:microsoft.com/office/officeart/2005/8/layout/hierarchy6"/>
    <dgm:cxn modelId="{EA5D2553-594B-4765-A12B-A7BB6DC679E5}" type="presParOf" srcId="{746087E4-596A-4631-98BB-BB54DF43A3E2}" destId="{10C45825-52C1-4A01-B786-9A982BA8BF19}" srcOrd="0" destOrd="0" presId="urn:microsoft.com/office/officeart/2005/8/layout/hierarchy6"/>
    <dgm:cxn modelId="{1691E957-E054-42B8-8257-20AE7E0B418E}" type="presParOf" srcId="{746087E4-596A-4631-98BB-BB54DF43A3E2}" destId="{760910E3-12B9-4B79-A03D-C3E682B908A7}" srcOrd="1" destOrd="0" presId="urn:microsoft.com/office/officeart/2005/8/layout/hierarchy6"/>
    <dgm:cxn modelId="{68D8B944-1E22-4F98-8B91-3D2A13431733}" type="presParOf" srcId="{760910E3-12B9-4B79-A03D-C3E682B908A7}" destId="{7AC8594E-3976-40AA-AAB0-3E9BCC48CADA}" srcOrd="0" destOrd="0" presId="urn:microsoft.com/office/officeart/2005/8/layout/hierarchy6"/>
    <dgm:cxn modelId="{9ABE4FCD-714B-4465-A438-7D7CBFD35A50}" type="presParOf" srcId="{760910E3-12B9-4B79-A03D-C3E682B908A7}" destId="{2AA11A05-4E71-4227-9523-714FCAE09CAE}" srcOrd="1" destOrd="0" presId="urn:microsoft.com/office/officeart/2005/8/layout/hierarchy6"/>
    <dgm:cxn modelId="{066F1786-1BC7-45FA-9287-31551321CA10}" type="presParOf" srcId="{2AA11A05-4E71-4227-9523-714FCAE09CAE}" destId="{DD85D387-6513-4446-8FE3-3BB37C7C1B2B}" srcOrd="0" destOrd="0" presId="urn:microsoft.com/office/officeart/2005/8/layout/hierarchy6"/>
    <dgm:cxn modelId="{4342BFDF-E761-4C02-8165-47E79AF9CE44}" type="presParOf" srcId="{2AA11A05-4E71-4227-9523-714FCAE09CAE}" destId="{2E679E34-EB79-41B5-A84B-A74B2F365664}" srcOrd="1" destOrd="0" presId="urn:microsoft.com/office/officeart/2005/8/layout/hierarchy6"/>
    <dgm:cxn modelId="{14CB90E7-80E8-4A64-8AF9-AAEE6ADD34E2}" type="presParOf" srcId="{2E679E34-EB79-41B5-A84B-A74B2F365664}" destId="{E6609ED5-C855-432D-815C-498CBDA44B8E}" srcOrd="0" destOrd="0" presId="urn:microsoft.com/office/officeart/2005/8/layout/hierarchy6"/>
    <dgm:cxn modelId="{13035FBA-6635-45C0-8AED-EFCCCAE2824A}" type="presParOf" srcId="{2E679E34-EB79-41B5-A84B-A74B2F365664}" destId="{0D765AF1-0CBA-4159-B6C3-D40621940B91}" srcOrd="1" destOrd="0" presId="urn:microsoft.com/office/officeart/2005/8/layout/hierarchy6"/>
    <dgm:cxn modelId="{BAC56080-5389-4161-849D-70CDE3CF6E49}" type="presParOf" srcId="{0D765AF1-0CBA-4159-B6C3-D40621940B91}" destId="{B89299DA-D058-4C34-8755-5821D9B99FC1}" srcOrd="0" destOrd="0" presId="urn:microsoft.com/office/officeart/2005/8/layout/hierarchy6"/>
    <dgm:cxn modelId="{CD3C41CE-C408-4F5F-9409-B7FD87A6CC6E}" type="presParOf" srcId="{0D765AF1-0CBA-4159-B6C3-D40621940B91}" destId="{45378114-C61A-4865-89CD-411120A9FFE2}" srcOrd="1" destOrd="0" presId="urn:microsoft.com/office/officeart/2005/8/layout/hierarchy6"/>
    <dgm:cxn modelId="{78CADBFF-95B0-4AF9-BC39-F13A986E6645}" type="presParOf" srcId="{5611A8EC-3C9B-4443-9888-2FBF6B587962}" destId="{A77F97CE-299A-4A8E-B53A-55AF803BE111}" srcOrd="6" destOrd="0" presId="urn:microsoft.com/office/officeart/2005/8/layout/hierarchy6"/>
    <dgm:cxn modelId="{12D06ADE-611D-4A65-BD2C-E35DA9AA8F3F}" type="presParOf" srcId="{5611A8EC-3C9B-4443-9888-2FBF6B587962}" destId="{3F97B708-CF98-4B86-BB2B-DA26CC3FC990}" srcOrd="7" destOrd="0" presId="urn:microsoft.com/office/officeart/2005/8/layout/hierarchy6"/>
    <dgm:cxn modelId="{BA251B07-E35E-49DC-BB08-200E4A973D37}" type="presParOf" srcId="{3F97B708-CF98-4B86-BB2B-DA26CC3FC990}" destId="{BF69CA1A-1BF0-4498-B0EC-449157772554}" srcOrd="0" destOrd="0" presId="urn:microsoft.com/office/officeart/2005/8/layout/hierarchy6"/>
    <dgm:cxn modelId="{2D5C8F62-A1FB-41C7-8D2B-C7B35BB4BD0C}" type="presParOf" srcId="{3F97B708-CF98-4B86-BB2B-DA26CC3FC990}" destId="{415DD739-E996-44BC-8247-64501942B104}" srcOrd="1" destOrd="0" presId="urn:microsoft.com/office/officeart/2005/8/layout/hierarchy6"/>
    <dgm:cxn modelId="{5096EA55-D770-490E-BA01-4FFC52F393D1}" type="presParOf" srcId="{415DD739-E996-44BC-8247-64501942B104}" destId="{255FBBB9-A647-433E-9C1E-35A3FA113817}" srcOrd="0" destOrd="0" presId="urn:microsoft.com/office/officeart/2005/8/layout/hierarchy6"/>
    <dgm:cxn modelId="{7C8714AD-4173-481F-960F-5F37359813FE}" type="presParOf" srcId="{415DD739-E996-44BC-8247-64501942B104}" destId="{9BEB3ACF-4CAF-49AC-9B01-EB731E3480A1}" srcOrd="1" destOrd="0" presId="urn:microsoft.com/office/officeart/2005/8/layout/hierarchy6"/>
    <dgm:cxn modelId="{D43FC615-251B-47DA-84DF-4BE0E56DF295}" type="presParOf" srcId="{9BEB3ACF-4CAF-49AC-9B01-EB731E3480A1}" destId="{E1C7E5E4-9AF1-4463-B6FB-24DBEF731D2F}" srcOrd="0" destOrd="0" presId="urn:microsoft.com/office/officeart/2005/8/layout/hierarchy6"/>
    <dgm:cxn modelId="{244E52CE-7DBB-43AA-AB2A-8A07E7B79560}" type="presParOf" srcId="{9BEB3ACF-4CAF-49AC-9B01-EB731E3480A1}" destId="{288D7A90-AAC9-4FEA-9A0A-8FD86BD1FE7E}" srcOrd="1" destOrd="0" presId="urn:microsoft.com/office/officeart/2005/8/layout/hierarchy6"/>
    <dgm:cxn modelId="{7A71377D-0B0B-4511-832A-44A93917260E}" type="presParOf" srcId="{288D7A90-AAC9-4FEA-9A0A-8FD86BD1FE7E}" destId="{CF9EDFF0-CEB9-48C6-AE12-EB9FBC7FA7CA}" srcOrd="0" destOrd="0" presId="urn:microsoft.com/office/officeart/2005/8/layout/hierarchy6"/>
    <dgm:cxn modelId="{F02FDAA1-1446-4BB7-821F-08988259C7E4}" type="presParOf" srcId="{288D7A90-AAC9-4FEA-9A0A-8FD86BD1FE7E}" destId="{CD2C74D6-814C-45CB-89BC-FEEB910DBB39}" srcOrd="1" destOrd="0" presId="urn:microsoft.com/office/officeart/2005/8/layout/hierarchy6"/>
    <dgm:cxn modelId="{48A3AE09-9E16-433E-80FD-FD1F917798DA}" type="presParOf" srcId="{CD2C74D6-814C-45CB-89BC-FEEB910DBB39}" destId="{CFBE25C4-32F2-4AD3-BB9E-B64E2EEBCA4F}" srcOrd="0" destOrd="0" presId="urn:microsoft.com/office/officeart/2005/8/layout/hierarchy6"/>
    <dgm:cxn modelId="{E67BFDDF-9C5F-4C04-9921-E62C484039B7}" type="presParOf" srcId="{CD2C74D6-814C-45CB-89BC-FEEB910DBB39}" destId="{038C0D85-3A9E-435C-8618-49C8B275AFA5}" srcOrd="1" destOrd="0" presId="urn:microsoft.com/office/officeart/2005/8/layout/hierarchy6"/>
    <dgm:cxn modelId="{07DF09EA-FD55-4B31-9876-0D0D2FB17B3D}" type="presParOf" srcId="{5611A8EC-3C9B-4443-9888-2FBF6B587962}" destId="{BB6C8778-6726-4CE7-90D4-A200170654AF}" srcOrd="8" destOrd="0" presId="urn:microsoft.com/office/officeart/2005/8/layout/hierarchy6"/>
    <dgm:cxn modelId="{BB8F89EC-26D7-470A-9E6A-7EBA8600CCF7}" type="presParOf" srcId="{5611A8EC-3C9B-4443-9888-2FBF6B587962}" destId="{861D1C26-07DB-4FDF-A32B-A44F521CE016}" srcOrd="9" destOrd="0" presId="urn:microsoft.com/office/officeart/2005/8/layout/hierarchy6"/>
    <dgm:cxn modelId="{D71EE76A-D06D-4FA9-AFBB-47D90D655E71}" type="presParOf" srcId="{861D1C26-07DB-4FDF-A32B-A44F521CE016}" destId="{B7ADBAC1-D3E3-47EA-A44C-542340B9537E}" srcOrd="0" destOrd="0" presId="urn:microsoft.com/office/officeart/2005/8/layout/hierarchy6"/>
    <dgm:cxn modelId="{E37E4C28-DF8C-4B4B-A229-DB6CC6481AB5}" type="presParOf" srcId="{861D1C26-07DB-4FDF-A32B-A44F521CE016}" destId="{E8A7B987-7A42-4F53-96E0-387C514A81F2}" srcOrd="1" destOrd="0" presId="urn:microsoft.com/office/officeart/2005/8/layout/hierarchy6"/>
    <dgm:cxn modelId="{BC9AAA13-1B93-48DF-9181-0E9E423F120C}" type="presParOf" srcId="{E8A7B987-7A42-4F53-96E0-387C514A81F2}" destId="{BA54A40F-08C4-4723-90F3-C02F1F72187F}" srcOrd="0" destOrd="0" presId="urn:microsoft.com/office/officeart/2005/8/layout/hierarchy6"/>
    <dgm:cxn modelId="{A6B3492D-8888-47B4-9F36-25D1355DD248}" type="presParOf" srcId="{E8A7B987-7A42-4F53-96E0-387C514A81F2}" destId="{C8737A52-2E6F-4887-9661-C6BF85EDD092}" srcOrd="1" destOrd="0" presId="urn:microsoft.com/office/officeart/2005/8/layout/hierarchy6"/>
    <dgm:cxn modelId="{9FEF2A6F-820C-4CCB-BD6F-9C9F63890584}" type="presParOf" srcId="{C8737A52-2E6F-4887-9661-C6BF85EDD092}" destId="{FE3F8516-0C35-4CCF-A716-52FF1D84EC98}" srcOrd="0" destOrd="0" presId="urn:microsoft.com/office/officeart/2005/8/layout/hierarchy6"/>
    <dgm:cxn modelId="{87241BE6-A07A-4E22-9A19-CE87A06D8C6F}" type="presParOf" srcId="{C8737A52-2E6F-4887-9661-C6BF85EDD092}" destId="{20ABA0FF-1464-4A25-AFA3-86A0A1103A1B}" srcOrd="1" destOrd="0" presId="urn:microsoft.com/office/officeart/2005/8/layout/hierarchy6"/>
    <dgm:cxn modelId="{87F50B8B-0CD3-4C26-B33A-284F8663291C}" type="presParOf" srcId="{20ABA0FF-1464-4A25-AFA3-86A0A1103A1B}" destId="{35A0D2A8-4545-443A-AFDB-AD373FB3BD04}" srcOrd="0" destOrd="0" presId="urn:microsoft.com/office/officeart/2005/8/layout/hierarchy6"/>
    <dgm:cxn modelId="{E51A0E03-14A3-4DAA-B292-D739B2D3EA49}" type="presParOf" srcId="{20ABA0FF-1464-4A25-AFA3-86A0A1103A1B}" destId="{17AEAFB8-CDC1-4838-80CD-2DB59740BF5A}" srcOrd="1" destOrd="0" presId="urn:microsoft.com/office/officeart/2005/8/layout/hierarchy6"/>
    <dgm:cxn modelId="{229BD26E-FD71-4064-A23B-86DF0FB3B58E}" type="presParOf" srcId="{17AEAFB8-CDC1-4838-80CD-2DB59740BF5A}" destId="{A2815AD9-8887-430A-8C69-914A9DBFC1A1}" srcOrd="0" destOrd="0" presId="urn:microsoft.com/office/officeart/2005/8/layout/hierarchy6"/>
    <dgm:cxn modelId="{4ACB428C-B083-485D-BBA3-6879188F2849}" type="presParOf" srcId="{17AEAFB8-CDC1-4838-80CD-2DB59740BF5A}" destId="{05DBA340-BB5F-4247-8302-2EF9F4DDF36E}" srcOrd="1" destOrd="0" presId="urn:microsoft.com/office/officeart/2005/8/layout/hierarchy6"/>
    <dgm:cxn modelId="{7E545668-E2A5-4C9E-9DA2-E5FEA81C9EA7}" type="presParOf" srcId="{3FFEFB1E-8202-4D91-AFE7-F09C85323C73}" destId="{D49B0098-0E1A-4ED5-BAAB-47DDE76CF541}" srcOrd="1" destOrd="0" presId="urn:microsoft.com/office/officeart/2005/8/layout/hierarchy6"/>
  </dgm:cxnLst>
  <dgm:bg>
    <a:solidFill>
      <a:srgbClr val="00B0F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BA3E7-B8CB-4F0F-8E76-900B9A2F5A2F}">
      <dsp:nvSpPr>
        <dsp:cNvPr id="0" name=""/>
        <dsp:cNvSpPr/>
      </dsp:nvSpPr>
      <dsp:spPr>
        <a:xfrm>
          <a:off x="2200261" y="240803"/>
          <a:ext cx="4286277" cy="933152"/>
        </a:xfrm>
        <a:prstGeom prst="roundRect">
          <a:avLst>
            <a:gd name="adj" fmla="val 10000"/>
          </a:avLst>
        </a:prstGeom>
        <a:solidFill>
          <a:srgbClr val="FFFF00"/>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Cambria Math" panose="02040503050406030204" pitchFamily="18" charset="0"/>
              <a:ea typeface="Cambria Math" panose="02040503050406030204" pitchFamily="18" charset="0"/>
            </a:rPr>
            <a:t>Pre- GST  </a:t>
          </a:r>
          <a:r>
            <a:rPr lang="en-US" sz="2000" b="1" kern="1200" dirty="0">
              <a:latin typeface="Cambria Math" panose="02040503050406030204" pitchFamily="18" charset="0"/>
              <a:ea typeface="Cambria Math" panose="02040503050406030204" pitchFamily="18" charset="0"/>
            </a:rPr>
            <a:t>Tax Structure</a:t>
          </a:r>
          <a:endParaRPr lang="en-IN" sz="2000" b="1" kern="1200" dirty="0">
            <a:latin typeface="Cambria Math" panose="02040503050406030204" pitchFamily="18" charset="0"/>
            <a:ea typeface="Cambria Math" panose="02040503050406030204" pitchFamily="18" charset="0"/>
          </a:endParaRPr>
        </a:p>
        <a:p>
          <a:pPr lvl="0" algn="ctr" defTabSz="889000">
            <a:lnSpc>
              <a:spcPct val="90000"/>
            </a:lnSpc>
            <a:spcBef>
              <a:spcPct val="0"/>
            </a:spcBef>
            <a:spcAft>
              <a:spcPct val="35000"/>
            </a:spcAft>
          </a:pPr>
          <a:r>
            <a:rPr lang="en-US" sz="2000" b="1" kern="1200" dirty="0">
              <a:latin typeface="Cambria Math" panose="02040503050406030204" pitchFamily="18" charset="0"/>
              <a:ea typeface="Cambria Math" panose="02040503050406030204" pitchFamily="18" charset="0"/>
            </a:rPr>
            <a:t>[ Important </a:t>
          </a:r>
          <a:r>
            <a:rPr lang="en-US" sz="2000" b="1" kern="1200" dirty="0" smtClean="0">
              <a:latin typeface="Cambria Math" panose="02040503050406030204" pitchFamily="18" charset="0"/>
              <a:ea typeface="Cambria Math" panose="02040503050406030204" pitchFamily="18" charset="0"/>
            </a:rPr>
            <a:t>Components</a:t>
          </a:r>
          <a:r>
            <a:rPr lang="en-US" sz="2000" b="0" kern="1200" dirty="0">
              <a:latin typeface="Cambria Math" panose="02040503050406030204" pitchFamily="18" charset="0"/>
              <a:ea typeface="Cambria Math" panose="02040503050406030204" pitchFamily="18" charset="0"/>
            </a:rPr>
            <a:t>]</a:t>
          </a:r>
          <a:endParaRPr lang="en-IN" sz="2000" b="0" kern="1200" dirty="0">
            <a:latin typeface="Cambria Math" panose="02040503050406030204" pitchFamily="18" charset="0"/>
            <a:ea typeface="Cambria Math" panose="02040503050406030204" pitchFamily="18" charset="0"/>
          </a:endParaRPr>
        </a:p>
      </dsp:txBody>
      <dsp:txXfrm>
        <a:off x="2227592" y="268134"/>
        <a:ext cx="4231615" cy="878490"/>
      </dsp:txXfrm>
    </dsp:sp>
    <dsp:sp modelId="{7171AD31-84E0-4171-9CFC-2163708FF495}">
      <dsp:nvSpPr>
        <dsp:cNvPr id="0" name=""/>
        <dsp:cNvSpPr/>
      </dsp:nvSpPr>
      <dsp:spPr>
        <a:xfrm>
          <a:off x="704105" y="1173956"/>
          <a:ext cx="3639294" cy="373260"/>
        </a:xfrm>
        <a:custGeom>
          <a:avLst/>
          <a:gdLst/>
          <a:ahLst/>
          <a:cxnLst/>
          <a:rect l="0" t="0" r="0" b="0"/>
          <a:pathLst>
            <a:path>
              <a:moveTo>
                <a:pt x="3639294" y="0"/>
              </a:moveTo>
              <a:lnTo>
                <a:pt x="3639294" y="186630"/>
              </a:lnTo>
              <a:lnTo>
                <a:pt x="0" y="186630"/>
              </a:lnTo>
              <a:lnTo>
                <a:pt x="0" y="37326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44EAAF-E345-4AEB-937A-01A13AB48878}">
      <dsp:nvSpPr>
        <dsp:cNvPr id="0" name=""/>
        <dsp:cNvSpPr/>
      </dsp:nvSpPr>
      <dsp:spPr>
        <a:xfrm>
          <a:off x="4241" y="1547217"/>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1" kern="1200" dirty="0">
              <a:solidFill>
                <a:schemeClr val="tx1"/>
              </a:solidFill>
              <a:latin typeface="Cambria Math" panose="02040503050406030204" pitchFamily="18" charset="0"/>
              <a:ea typeface="Cambria Math" panose="02040503050406030204" pitchFamily="18" charset="0"/>
            </a:rPr>
            <a:t>Excise Duty</a:t>
          </a:r>
          <a:endParaRPr lang="en-IN" sz="1800" b="0" i="1" kern="1200" dirty="0">
            <a:solidFill>
              <a:schemeClr val="tx1"/>
            </a:solidFill>
            <a:latin typeface="Cambria Math" panose="02040503050406030204" pitchFamily="18" charset="0"/>
            <a:ea typeface="Cambria Math" panose="02040503050406030204" pitchFamily="18" charset="0"/>
          </a:endParaRPr>
        </a:p>
      </dsp:txBody>
      <dsp:txXfrm>
        <a:off x="31572" y="1574548"/>
        <a:ext cx="1345066" cy="878490"/>
      </dsp:txXfrm>
    </dsp:sp>
    <dsp:sp modelId="{1334AC2F-5313-4F50-89DF-08EA621DD5EE}">
      <dsp:nvSpPr>
        <dsp:cNvPr id="0" name=""/>
        <dsp:cNvSpPr/>
      </dsp:nvSpPr>
      <dsp:spPr>
        <a:xfrm>
          <a:off x="658385" y="2480369"/>
          <a:ext cx="91440" cy="373260"/>
        </a:xfrm>
        <a:custGeom>
          <a:avLst/>
          <a:gdLst/>
          <a:ahLst/>
          <a:cxnLst/>
          <a:rect l="0" t="0" r="0" b="0"/>
          <a:pathLst>
            <a:path>
              <a:moveTo>
                <a:pt x="45720" y="0"/>
              </a:moveTo>
              <a:lnTo>
                <a:pt x="45720" y="37326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F612AD-9BA1-409E-B945-D5C91B80FD89}">
      <dsp:nvSpPr>
        <dsp:cNvPr id="0" name=""/>
        <dsp:cNvSpPr/>
      </dsp:nvSpPr>
      <dsp:spPr>
        <a:xfrm>
          <a:off x="4241" y="2853630"/>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solidFill>
                <a:srgbClr val="FF0000"/>
              </a:solidFill>
              <a:latin typeface="Cambria Math" panose="02040503050406030204" pitchFamily="18" charset="0"/>
              <a:ea typeface="Cambria Math" panose="02040503050406030204" pitchFamily="18" charset="0"/>
            </a:rPr>
            <a:t>Entry No. 84, </a:t>
          </a:r>
          <a:r>
            <a:rPr lang="en-US" sz="1400" kern="1200" dirty="0">
              <a:latin typeface="Cambria Math" panose="02040503050406030204" pitchFamily="18" charset="0"/>
              <a:ea typeface="Cambria Math" panose="02040503050406030204" pitchFamily="18" charset="0"/>
            </a:rPr>
            <a:t>List I, Schedule VII</a:t>
          </a:r>
          <a:endParaRPr lang="en-IN" sz="1400" kern="1200" dirty="0">
            <a:latin typeface="Cambria Math" panose="02040503050406030204" pitchFamily="18" charset="0"/>
            <a:ea typeface="Cambria Math" panose="02040503050406030204" pitchFamily="18" charset="0"/>
          </a:endParaRPr>
        </a:p>
      </dsp:txBody>
      <dsp:txXfrm>
        <a:off x="31572" y="2880961"/>
        <a:ext cx="1345066" cy="878490"/>
      </dsp:txXfrm>
    </dsp:sp>
    <dsp:sp modelId="{946FE0F8-F157-4719-A194-1C355151825A}">
      <dsp:nvSpPr>
        <dsp:cNvPr id="0" name=""/>
        <dsp:cNvSpPr/>
      </dsp:nvSpPr>
      <dsp:spPr>
        <a:xfrm>
          <a:off x="658385" y="3786782"/>
          <a:ext cx="91440" cy="373260"/>
        </a:xfrm>
        <a:custGeom>
          <a:avLst/>
          <a:gdLst/>
          <a:ahLst/>
          <a:cxnLst/>
          <a:rect l="0" t="0" r="0" b="0"/>
          <a:pathLst>
            <a:path>
              <a:moveTo>
                <a:pt x="45720" y="0"/>
              </a:moveTo>
              <a:lnTo>
                <a:pt x="45720" y="37326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EDDD7-03AD-4C03-A0C8-EC2AED642DEC}">
      <dsp:nvSpPr>
        <dsp:cNvPr id="0" name=""/>
        <dsp:cNvSpPr/>
      </dsp:nvSpPr>
      <dsp:spPr>
        <a:xfrm>
          <a:off x="4241" y="4160043"/>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mbria Math" panose="02040503050406030204" pitchFamily="18" charset="0"/>
              <a:ea typeface="Cambria Math" panose="02040503050406030204" pitchFamily="18" charset="0"/>
            </a:rPr>
            <a:t>Taxable Event is </a:t>
          </a:r>
          <a:r>
            <a:rPr lang="en-US" sz="1400" kern="1200" dirty="0">
              <a:solidFill>
                <a:srgbClr val="FF0000"/>
              </a:solidFill>
              <a:latin typeface="Cambria Math" panose="02040503050406030204" pitchFamily="18" charset="0"/>
              <a:ea typeface="Cambria Math" panose="02040503050406030204" pitchFamily="18" charset="0"/>
            </a:rPr>
            <a:t>Manufacture</a:t>
          </a:r>
          <a:endParaRPr lang="en-IN" sz="1400" kern="1200" dirty="0">
            <a:solidFill>
              <a:srgbClr val="FF0000"/>
            </a:solidFill>
            <a:latin typeface="Cambria Math" panose="02040503050406030204" pitchFamily="18" charset="0"/>
            <a:ea typeface="Cambria Math" panose="02040503050406030204" pitchFamily="18" charset="0"/>
          </a:endParaRPr>
        </a:p>
      </dsp:txBody>
      <dsp:txXfrm>
        <a:off x="31572" y="4187374"/>
        <a:ext cx="1345066" cy="878490"/>
      </dsp:txXfrm>
    </dsp:sp>
    <dsp:sp modelId="{1CFB2EB1-8A60-4CE2-9BC8-EAC611C880C4}">
      <dsp:nvSpPr>
        <dsp:cNvPr id="0" name=""/>
        <dsp:cNvSpPr/>
      </dsp:nvSpPr>
      <dsp:spPr>
        <a:xfrm>
          <a:off x="2523753" y="1173956"/>
          <a:ext cx="1819647" cy="373260"/>
        </a:xfrm>
        <a:custGeom>
          <a:avLst/>
          <a:gdLst/>
          <a:ahLst/>
          <a:cxnLst/>
          <a:rect l="0" t="0" r="0" b="0"/>
          <a:pathLst>
            <a:path>
              <a:moveTo>
                <a:pt x="1819647" y="0"/>
              </a:moveTo>
              <a:lnTo>
                <a:pt x="1819647" y="186630"/>
              </a:lnTo>
              <a:lnTo>
                <a:pt x="0" y="186630"/>
              </a:lnTo>
              <a:lnTo>
                <a:pt x="0" y="37326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4C45AB-B4B2-4789-BFBB-80F2ADAD29DC}">
      <dsp:nvSpPr>
        <dsp:cNvPr id="0" name=""/>
        <dsp:cNvSpPr/>
      </dsp:nvSpPr>
      <dsp:spPr>
        <a:xfrm>
          <a:off x="1823888" y="1547217"/>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1" kern="1200" dirty="0">
              <a:solidFill>
                <a:schemeClr val="tx1"/>
              </a:solidFill>
              <a:latin typeface="Cambria Math" panose="02040503050406030204" pitchFamily="18" charset="0"/>
              <a:ea typeface="Cambria Math" panose="02040503050406030204" pitchFamily="18" charset="0"/>
            </a:rPr>
            <a:t>Service Tax</a:t>
          </a:r>
          <a:endParaRPr lang="en-IN" sz="1800" b="0" i="1" kern="1200" dirty="0">
            <a:solidFill>
              <a:schemeClr val="tx1"/>
            </a:solidFill>
            <a:latin typeface="Cambria Math" panose="02040503050406030204" pitchFamily="18" charset="0"/>
            <a:ea typeface="Cambria Math" panose="02040503050406030204" pitchFamily="18" charset="0"/>
          </a:endParaRPr>
        </a:p>
      </dsp:txBody>
      <dsp:txXfrm>
        <a:off x="1851219" y="1574548"/>
        <a:ext cx="1345066" cy="878490"/>
      </dsp:txXfrm>
    </dsp:sp>
    <dsp:sp modelId="{E7A06150-A0A7-4875-82B8-BFFBDA13B9BE}">
      <dsp:nvSpPr>
        <dsp:cNvPr id="0" name=""/>
        <dsp:cNvSpPr/>
      </dsp:nvSpPr>
      <dsp:spPr>
        <a:xfrm>
          <a:off x="2478033" y="2480369"/>
          <a:ext cx="91440" cy="373260"/>
        </a:xfrm>
        <a:custGeom>
          <a:avLst/>
          <a:gdLst/>
          <a:ahLst/>
          <a:cxnLst/>
          <a:rect l="0" t="0" r="0" b="0"/>
          <a:pathLst>
            <a:path>
              <a:moveTo>
                <a:pt x="45720" y="0"/>
              </a:moveTo>
              <a:lnTo>
                <a:pt x="45720" y="37326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4F1207-DBB5-406D-A39A-B97A6333E15C}">
      <dsp:nvSpPr>
        <dsp:cNvPr id="0" name=""/>
        <dsp:cNvSpPr/>
      </dsp:nvSpPr>
      <dsp:spPr>
        <a:xfrm>
          <a:off x="1823888" y="2853630"/>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mbria Math" panose="02040503050406030204" pitchFamily="18" charset="0"/>
              <a:ea typeface="Cambria Math" panose="02040503050406030204" pitchFamily="18" charset="0"/>
            </a:rPr>
            <a:t>Residuary </a:t>
          </a:r>
          <a:r>
            <a:rPr lang="en-US" sz="1400" kern="1200" dirty="0">
              <a:solidFill>
                <a:srgbClr val="FF0000"/>
              </a:solidFill>
              <a:latin typeface="Cambria Math" panose="02040503050406030204" pitchFamily="18" charset="0"/>
              <a:ea typeface="Cambria Math" panose="02040503050406030204" pitchFamily="18" charset="0"/>
            </a:rPr>
            <a:t>Entry No. 97</a:t>
          </a:r>
          <a:r>
            <a:rPr lang="en-US" sz="1400" kern="1200" dirty="0">
              <a:latin typeface="Cambria Math" panose="02040503050406030204" pitchFamily="18" charset="0"/>
              <a:ea typeface="Cambria Math" panose="02040503050406030204" pitchFamily="18" charset="0"/>
            </a:rPr>
            <a:t>, List I, Schedule VII</a:t>
          </a:r>
          <a:endParaRPr lang="en-IN" sz="1400" kern="1200" dirty="0">
            <a:latin typeface="Cambria Math" panose="02040503050406030204" pitchFamily="18" charset="0"/>
            <a:ea typeface="Cambria Math" panose="02040503050406030204" pitchFamily="18" charset="0"/>
          </a:endParaRPr>
        </a:p>
      </dsp:txBody>
      <dsp:txXfrm>
        <a:off x="1851219" y="2880961"/>
        <a:ext cx="1345066" cy="878490"/>
      </dsp:txXfrm>
    </dsp:sp>
    <dsp:sp modelId="{5CFAA501-3975-4A30-963D-5F8E2D5347BB}">
      <dsp:nvSpPr>
        <dsp:cNvPr id="0" name=""/>
        <dsp:cNvSpPr/>
      </dsp:nvSpPr>
      <dsp:spPr>
        <a:xfrm>
          <a:off x="2478033" y="3786782"/>
          <a:ext cx="91440" cy="373260"/>
        </a:xfrm>
        <a:custGeom>
          <a:avLst/>
          <a:gdLst/>
          <a:ahLst/>
          <a:cxnLst/>
          <a:rect l="0" t="0" r="0" b="0"/>
          <a:pathLst>
            <a:path>
              <a:moveTo>
                <a:pt x="45720" y="0"/>
              </a:moveTo>
              <a:lnTo>
                <a:pt x="45720" y="37326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7885BD-CE6A-4C41-A29A-0BCDC1E9EB2C}">
      <dsp:nvSpPr>
        <dsp:cNvPr id="0" name=""/>
        <dsp:cNvSpPr/>
      </dsp:nvSpPr>
      <dsp:spPr>
        <a:xfrm>
          <a:off x="1823888" y="4160043"/>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mbria Math" panose="02040503050406030204" pitchFamily="18" charset="0"/>
              <a:ea typeface="Cambria Math" panose="02040503050406030204" pitchFamily="18" charset="0"/>
            </a:rPr>
            <a:t>Taxable Event is </a:t>
          </a:r>
          <a:r>
            <a:rPr lang="en-US" sz="1400" kern="1200" dirty="0">
              <a:solidFill>
                <a:srgbClr val="FF0000"/>
              </a:solidFill>
              <a:latin typeface="Cambria Math" panose="02040503050406030204" pitchFamily="18" charset="0"/>
              <a:ea typeface="Cambria Math" panose="02040503050406030204" pitchFamily="18" charset="0"/>
            </a:rPr>
            <a:t>Provision of Service</a:t>
          </a:r>
          <a:endParaRPr lang="en-IN" sz="1400" kern="1200" dirty="0">
            <a:solidFill>
              <a:srgbClr val="FF0000"/>
            </a:solidFill>
            <a:latin typeface="Cambria Math" panose="02040503050406030204" pitchFamily="18" charset="0"/>
            <a:ea typeface="Cambria Math" panose="02040503050406030204" pitchFamily="18" charset="0"/>
          </a:endParaRPr>
        </a:p>
      </dsp:txBody>
      <dsp:txXfrm>
        <a:off x="1851219" y="4187374"/>
        <a:ext cx="1345066" cy="878490"/>
      </dsp:txXfrm>
    </dsp:sp>
    <dsp:sp modelId="{7323854C-09FE-431B-AF45-DA542F114B25}">
      <dsp:nvSpPr>
        <dsp:cNvPr id="0" name=""/>
        <dsp:cNvSpPr/>
      </dsp:nvSpPr>
      <dsp:spPr>
        <a:xfrm>
          <a:off x="4297680" y="1173956"/>
          <a:ext cx="91440" cy="373260"/>
        </a:xfrm>
        <a:custGeom>
          <a:avLst/>
          <a:gdLst/>
          <a:ahLst/>
          <a:cxnLst/>
          <a:rect l="0" t="0" r="0" b="0"/>
          <a:pathLst>
            <a:path>
              <a:moveTo>
                <a:pt x="45720" y="0"/>
              </a:moveTo>
              <a:lnTo>
                <a:pt x="45720" y="37326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C45825-52C1-4A01-B786-9A982BA8BF19}">
      <dsp:nvSpPr>
        <dsp:cNvPr id="0" name=""/>
        <dsp:cNvSpPr/>
      </dsp:nvSpPr>
      <dsp:spPr>
        <a:xfrm>
          <a:off x="3643536" y="1547217"/>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1" kern="1200" dirty="0">
              <a:solidFill>
                <a:schemeClr val="tx1"/>
              </a:solidFill>
              <a:latin typeface="Cambria Math" panose="02040503050406030204" pitchFamily="18" charset="0"/>
              <a:ea typeface="Cambria Math" panose="02040503050406030204" pitchFamily="18" charset="0"/>
            </a:rPr>
            <a:t>Sales Tax / VAT/ CST</a:t>
          </a:r>
          <a:endParaRPr lang="en-IN" sz="1800" b="0" i="1" kern="1200" dirty="0">
            <a:solidFill>
              <a:schemeClr val="tx1"/>
            </a:solidFill>
            <a:latin typeface="Cambria Math" panose="02040503050406030204" pitchFamily="18" charset="0"/>
            <a:ea typeface="Cambria Math" panose="02040503050406030204" pitchFamily="18" charset="0"/>
          </a:endParaRPr>
        </a:p>
      </dsp:txBody>
      <dsp:txXfrm>
        <a:off x="3670867" y="1574548"/>
        <a:ext cx="1345066" cy="878490"/>
      </dsp:txXfrm>
    </dsp:sp>
    <dsp:sp modelId="{7AC8594E-3976-40AA-AAB0-3E9BCC48CADA}">
      <dsp:nvSpPr>
        <dsp:cNvPr id="0" name=""/>
        <dsp:cNvSpPr/>
      </dsp:nvSpPr>
      <dsp:spPr>
        <a:xfrm>
          <a:off x="4297680" y="2480369"/>
          <a:ext cx="91440" cy="373260"/>
        </a:xfrm>
        <a:custGeom>
          <a:avLst/>
          <a:gdLst/>
          <a:ahLst/>
          <a:cxnLst/>
          <a:rect l="0" t="0" r="0" b="0"/>
          <a:pathLst>
            <a:path>
              <a:moveTo>
                <a:pt x="45720" y="0"/>
              </a:moveTo>
              <a:lnTo>
                <a:pt x="45720" y="37326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85D387-6513-4446-8FE3-3BB37C7C1B2B}">
      <dsp:nvSpPr>
        <dsp:cNvPr id="0" name=""/>
        <dsp:cNvSpPr/>
      </dsp:nvSpPr>
      <dsp:spPr>
        <a:xfrm>
          <a:off x="3643536" y="2853630"/>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solidFill>
                <a:srgbClr val="FF0000"/>
              </a:solidFill>
              <a:latin typeface="Cambria Math" panose="02040503050406030204" pitchFamily="18" charset="0"/>
              <a:ea typeface="Cambria Math" panose="02040503050406030204" pitchFamily="18" charset="0"/>
            </a:rPr>
            <a:t>Entry No. 54 of List II (VAT) and 92A of List I (CST)</a:t>
          </a:r>
          <a:endParaRPr lang="en-IN" sz="1400" kern="1200" dirty="0">
            <a:solidFill>
              <a:srgbClr val="FF0000"/>
            </a:solidFill>
            <a:latin typeface="Cambria Math" panose="02040503050406030204" pitchFamily="18" charset="0"/>
            <a:ea typeface="Cambria Math" panose="02040503050406030204" pitchFamily="18" charset="0"/>
          </a:endParaRPr>
        </a:p>
      </dsp:txBody>
      <dsp:txXfrm>
        <a:off x="3670867" y="2880961"/>
        <a:ext cx="1345066" cy="878490"/>
      </dsp:txXfrm>
    </dsp:sp>
    <dsp:sp modelId="{E6609ED5-C855-432D-815C-498CBDA44B8E}">
      <dsp:nvSpPr>
        <dsp:cNvPr id="0" name=""/>
        <dsp:cNvSpPr/>
      </dsp:nvSpPr>
      <dsp:spPr>
        <a:xfrm>
          <a:off x="4297680" y="3786782"/>
          <a:ext cx="91440" cy="373260"/>
        </a:xfrm>
        <a:custGeom>
          <a:avLst/>
          <a:gdLst/>
          <a:ahLst/>
          <a:cxnLst/>
          <a:rect l="0" t="0" r="0" b="0"/>
          <a:pathLst>
            <a:path>
              <a:moveTo>
                <a:pt x="45720" y="0"/>
              </a:moveTo>
              <a:lnTo>
                <a:pt x="45720" y="37326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9299DA-D058-4C34-8755-5821D9B99FC1}">
      <dsp:nvSpPr>
        <dsp:cNvPr id="0" name=""/>
        <dsp:cNvSpPr/>
      </dsp:nvSpPr>
      <dsp:spPr>
        <a:xfrm>
          <a:off x="3643536" y="4160043"/>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mbria Math" panose="02040503050406030204" pitchFamily="18" charset="0"/>
              <a:ea typeface="Cambria Math" panose="02040503050406030204" pitchFamily="18" charset="0"/>
            </a:rPr>
            <a:t>Taxable Event is </a:t>
          </a:r>
          <a:r>
            <a:rPr lang="en-US" sz="1400" kern="1200" dirty="0">
              <a:solidFill>
                <a:srgbClr val="FF0000"/>
              </a:solidFill>
              <a:latin typeface="Cambria Math" panose="02040503050406030204" pitchFamily="18" charset="0"/>
              <a:ea typeface="Cambria Math" panose="02040503050406030204" pitchFamily="18" charset="0"/>
            </a:rPr>
            <a:t>Sale</a:t>
          </a:r>
          <a:endParaRPr lang="en-IN" sz="1400" kern="1200" dirty="0">
            <a:solidFill>
              <a:srgbClr val="FF0000"/>
            </a:solidFill>
            <a:latin typeface="Cambria Math" panose="02040503050406030204" pitchFamily="18" charset="0"/>
            <a:ea typeface="Cambria Math" panose="02040503050406030204" pitchFamily="18" charset="0"/>
          </a:endParaRPr>
        </a:p>
      </dsp:txBody>
      <dsp:txXfrm>
        <a:off x="3670867" y="4187374"/>
        <a:ext cx="1345066" cy="878490"/>
      </dsp:txXfrm>
    </dsp:sp>
    <dsp:sp modelId="{A77F97CE-299A-4A8E-B53A-55AF803BE111}">
      <dsp:nvSpPr>
        <dsp:cNvPr id="0" name=""/>
        <dsp:cNvSpPr/>
      </dsp:nvSpPr>
      <dsp:spPr>
        <a:xfrm>
          <a:off x="4343400" y="1173956"/>
          <a:ext cx="1819647" cy="373260"/>
        </a:xfrm>
        <a:custGeom>
          <a:avLst/>
          <a:gdLst/>
          <a:ahLst/>
          <a:cxnLst/>
          <a:rect l="0" t="0" r="0" b="0"/>
          <a:pathLst>
            <a:path>
              <a:moveTo>
                <a:pt x="0" y="0"/>
              </a:moveTo>
              <a:lnTo>
                <a:pt x="0" y="186630"/>
              </a:lnTo>
              <a:lnTo>
                <a:pt x="1819647" y="186630"/>
              </a:lnTo>
              <a:lnTo>
                <a:pt x="1819647" y="37326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69CA1A-1BF0-4498-B0EC-449157772554}">
      <dsp:nvSpPr>
        <dsp:cNvPr id="0" name=""/>
        <dsp:cNvSpPr/>
      </dsp:nvSpPr>
      <dsp:spPr>
        <a:xfrm>
          <a:off x="5463183" y="1547217"/>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i="1" kern="1200" dirty="0">
              <a:solidFill>
                <a:schemeClr val="tx1"/>
              </a:solidFill>
              <a:latin typeface="Cambria Math" panose="02040503050406030204" pitchFamily="18" charset="0"/>
              <a:ea typeface="Cambria Math" panose="02040503050406030204" pitchFamily="18" charset="0"/>
            </a:rPr>
            <a:t>Entry Tax/ Entertainment Tax</a:t>
          </a:r>
        </a:p>
      </dsp:txBody>
      <dsp:txXfrm>
        <a:off x="5490514" y="1574548"/>
        <a:ext cx="1345066" cy="878490"/>
      </dsp:txXfrm>
    </dsp:sp>
    <dsp:sp modelId="{255FBBB9-A647-433E-9C1E-35A3FA113817}">
      <dsp:nvSpPr>
        <dsp:cNvPr id="0" name=""/>
        <dsp:cNvSpPr/>
      </dsp:nvSpPr>
      <dsp:spPr>
        <a:xfrm>
          <a:off x="6117327" y="2480369"/>
          <a:ext cx="91440" cy="373260"/>
        </a:xfrm>
        <a:custGeom>
          <a:avLst/>
          <a:gdLst/>
          <a:ahLst/>
          <a:cxnLst/>
          <a:rect l="0" t="0" r="0" b="0"/>
          <a:pathLst>
            <a:path>
              <a:moveTo>
                <a:pt x="45720" y="0"/>
              </a:moveTo>
              <a:lnTo>
                <a:pt x="45720" y="37326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C7E5E4-9AF1-4463-B6FB-24DBEF731D2F}">
      <dsp:nvSpPr>
        <dsp:cNvPr id="0" name=""/>
        <dsp:cNvSpPr/>
      </dsp:nvSpPr>
      <dsp:spPr>
        <a:xfrm>
          <a:off x="5463183" y="2853630"/>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mbria Math" panose="02040503050406030204" pitchFamily="18" charset="0"/>
              <a:ea typeface="Cambria Math" panose="02040503050406030204" pitchFamily="18" charset="0"/>
            </a:rPr>
            <a:t>Entry No. 52 &amp;62 List II, Schedule VII</a:t>
          </a:r>
          <a:endParaRPr lang="en-IN" sz="1400" kern="1200" dirty="0">
            <a:latin typeface="Cambria Math" panose="02040503050406030204" pitchFamily="18" charset="0"/>
            <a:ea typeface="Cambria Math" panose="02040503050406030204" pitchFamily="18" charset="0"/>
          </a:endParaRPr>
        </a:p>
      </dsp:txBody>
      <dsp:txXfrm>
        <a:off x="5490514" y="2880961"/>
        <a:ext cx="1345066" cy="878490"/>
      </dsp:txXfrm>
    </dsp:sp>
    <dsp:sp modelId="{CF9EDFF0-CEB9-48C6-AE12-EB9FBC7FA7CA}">
      <dsp:nvSpPr>
        <dsp:cNvPr id="0" name=""/>
        <dsp:cNvSpPr/>
      </dsp:nvSpPr>
      <dsp:spPr>
        <a:xfrm>
          <a:off x="6117327" y="3786782"/>
          <a:ext cx="91440" cy="373260"/>
        </a:xfrm>
        <a:custGeom>
          <a:avLst/>
          <a:gdLst/>
          <a:ahLst/>
          <a:cxnLst/>
          <a:rect l="0" t="0" r="0" b="0"/>
          <a:pathLst>
            <a:path>
              <a:moveTo>
                <a:pt x="45720" y="0"/>
              </a:moveTo>
              <a:lnTo>
                <a:pt x="45720" y="37326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BE25C4-32F2-4AD3-BB9E-B64E2EEBCA4F}">
      <dsp:nvSpPr>
        <dsp:cNvPr id="0" name=""/>
        <dsp:cNvSpPr/>
      </dsp:nvSpPr>
      <dsp:spPr>
        <a:xfrm>
          <a:off x="5463183" y="4160043"/>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mbria Math" panose="02040503050406030204" pitchFamily="18" charset="0"/>
              <a:ea typeface="Cambria Math" panose="02040503050406030204" pitchFamily="18" charset="0"/>
            </a:rPr>
            <a:t>Taxable Event is Entertainment </a:t>
          </a:r>
          <a:r>
            <a:rPr lang="en-US" sz="1400" kern="1200" dirty="0">
              <a:solidFill>
                <a:srgbClr val="FF0000"/>
              </a:solidFill>
              <a:latin typeface="Cambria Math" panose="02040503050406030204" pitchFamily="18" charset="0"/>
              <a:ea typeface="Cambria Math" panose="02040503050406030204" pitchFamily="18" charset="0"/>
            </a:rPr>
            <a:t>&amp; Entry of Goods</a:t>
          </a:r>
          <a:endParaRPr lang="en-IN" sz="1400" kern="1200" dirty="0">
            <a:solidFill>
              <a:srgbClr val="FF0000"/>
            </a:solidFill>
            <a:latin typeface="Cambria Math" panose="02040503050406030204" pitchFamily="18" charset="0"/>
            <a:ea typeface="Cambria Math" panose="02040503050406030204" pitchFamily="18" charset="0"/>
          </a:endParaRPr>
        </a:p>
      </dsp:txBody>
      <dsp:txXfrm>
        <a:off x="5490514" y="4187374"/>
        <a:ext cx="1345066" cy="878490"/>
      </dsp:txXfrm>
    </dsp:sp>
    <dsp:sp modelId="{BB6C8778-6726-4CE7-90D4-A200170654AF}">
      <dsp:nvSpPr>
        <dsp:cNvPr id="0" name=""/>
        <dsp:cNvSpPr/>
      </dsp:nvSpPr>
      <dsp:spPr>
        <a:xfrm>
          <a:off x="4343400" y="1173956"/>
          <a:ext cx="3639294" cy="373260"/>
        </a:xfrm>
        <a:custGeom>
          <a:avLst/>
          <a:gdLst/>
          <a:ahLst/>
          <a:cxnLst/>
          <a:rect l="0" t="0" r="0" b="0"/>
          <a:pathLst>
            <a:path>
              <a:moveTo>
                <a:pt x="0" y="0"/>
              </a:moveTo>
              <a:lnTo>
                <a:pt x="0" y="186630"/>
              </a:lnTo>
              <a:lnTo>
                <a:pt x="3639294" y="186630"/>
              </a:lnTo>
              <a:lnTo>
                <a:pt x="3639294" y="37326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ADBAC1-D3E3-47EA-A44C-542340B9537E}">
      <dsp:nvSpPr>
        <dsp:cNvPr id="0" name=""/>
        <dsp:cNvSpPr/>
      </dsp:nvSpPr>
      <dsp:spPr>
        <a:xfrm>
          <a:off x="7282830" y="1547217"/>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1" kern="1200" dirty="0">
              <a:solidFill>
                <a:schemeClr val="tx1"/>
              </a:solidFill>
              <a:latin typeface="Cambria Math" panose="02040503050406030204" pitchFamily="18" charset="0"/>
              <a:ea typeface="Cambria Math" panose="02040503050406030204" pitchFamily="18" charset="0"/>
            </a:rPr>
            <a:t>Customs Duty</a:t>
          </a:r>
          <a:endParaRPr lang="en-IN" sz="1800" b="0" i="1" kern="1200" dirty="0">
            <a:solidFill>
              <a:schemeClr val="tx1"/>
            </a:solidFill>
            <a:latin typeface="Cambria Math" panose="02040503050406030204" pitchFamily="18" charset="0"/>
            <a:ea typeface="Cambria Math" panose="02040503050406030204" pitchFamily="18" charset="0"/>
          </a:endParaRPr>
        </a:p>
      </dsp:txBody>
      <dsp:txXfrm>
        <a:off x="7310161" y="1574548"/>
        <a:ext cx="1345066" cy="878490"/>
      </dsp:txXfrm>
    </dsp:sp>
    <dsp:sp modelId="{BA54A40F-08C4-4723-90F3-C02F1F72187F}">
      <dsp:nvSpPr>
        <dsp:cNvPr id="0" name=""/>
        <dsp:cNvSpPr/>
      </dsp:nvSpPr>
      <dsp:spPr>
        <a:xfrm>
          <a:off x="7936975" y="2480369"/>
          <a:ext cx="91440" cy="373260"/>
        </a:xfrm>
        <a:custGeom>
          <a:avLst/>
          <a:gdLst/>
          <a:ahLst/>
          <a:cxnLst/>
          <a:rect l="0" t="0" r="0" b="0"/>
          <a:pathLst>
            <a:path>
              <a:moveTo>
                <a:pt x="45720" y="0"/>
              </a:moveTo>
              <a:lnTo>
                <a:pt x="45720" y="37326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3F8516-0C35-4CCF-A716-52FF1D84EC98}">
      <dsp:nvSpPr>
        <dsp:cNvPr id="0" name=""/>
        <dsp:cNvSpPr/>
      </dsp:nvSpPr>
      <dsp:spPr>
        <a:xfrm>
          <a:off x="7282830" y="2853630"/>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mbria Math" panose="02040503050406030204" pitchFamily="18" charset="0"/>
              <a:ea typeface="Cambria Math" panose="02040503050406030204" pitchFamily="18" charset="0"/>
            </a:rPr>
            <a:t>Entry No. 83, List I, Schedule VII</a:t>
          </a:r>
          <a:endParaRPr lang="en-IN" sz="1600" kern="1200" dirty="0"/>
        </a:p>
      </dsp:txBody>
      <dsp:txXfrm>
        <a:off x="7310161" y="2880961"/>
        <a:ext cx="1345066" cy="878490"/>
      </dsp:txXfrm>
    </dsp:sp>
    <dsp:sp modelId="{35A0D2A8-4545-443A-AFDB-AD373FB3BD04}">
      <dsp:nvSpPr>
        <dsp:cNvPr id="0" name=""/>
        <dsp:cNvSpPr/>
      </dsp:nvSpPr>
      <dsp:spPr>
        <a:xfrm>
          <a:off x="7936975" y="3786782"/>
          <a:ext cx="91440" cy="373260"/>
        </a:xfrm>
        <a:custGeom>
          <a:avLst/>
          <a:gdLst/>
          <a:ahLst/>
          <a:cxnLst/>
          <a:rect l="0" t="0" r="0" b="0"/>
          <a:pathLst>
            <a:path>
              <a:moveTo>
                <a:pt x="45720" y="0"/>
              </a:moveTo>
              <a:lnTo>
                <a:pt x="45720" y="37326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15AD9-8887-430A-8C69-914A9DBFC1A1}">
      <dsp:nvSpPr>
        <dsp:cNvPr id="0" name=""/>
        <dsp:cNvSpPr/>
      </dsp:nvSpPr>
      <dsp:spPr>
        <a:xfrm>
          <a:off x="7282830" y="4160043"/>
          <a:ext cx="1399728" cy="93315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mbria Math" panose="02040503050406030204" pitchFamily="18" charset="0"/>
              <a:ea typeface="Cambria Math" panose="02040503050406030204" pitchFamily="18" charset="0"/>
            </a:rPr>
            <a:t>Taxable Event is </a:t>
          </a:r>
          <a:r>
            <a:rPr lang="en-US" sz="1600" kern="1200" dirty="0">
              <a:solidFill>
                <a:srgbClr val="FF0000"/>
              </a:solidFill>
              <a:latin typeface="Cambria Math" panose="02040503050406030204" pitchFamily="18" charset="0"/>
              <a:ea typeface="Cambria Math" panose="02040503050406030204" pitchFamily="18" charset="0"/>
            </a:rPr>
            <a:t>Import &amp; Export</a:t>
          </a:r>
          <a:endParaRPr lang="en-IN" sz="1600" kern="1200" dirty="0">
            <a:solidFill>
              <a:srgbClr val="FF0000"/>
            </a:solidFill>
          </a:endParaRPr>
        </a:p>
      </dsp:txBody>
      <dsp:txXfrm>
        <a:off x="7310161" y="4187374"/>
        <a:ext cx="1345066" cy="8784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CFC9B-0AAC-410C-A31A-36072207A863}" type="datetimeFigureOut">
              <a:rPr lang="en-US" smtClean="0"/>
              <a:pPr/>
              <a:t>05-08-2022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701381-75E5-43DC-AFCE-5DA8C899DFD3}" type="slidenum">
              <a:rPr lang="en-IN" smtClean="0"/>
              <a:pPr/>
              <a:t>‹#›</a:t>
            </a:fld>
            <a:endParaRPr lang="en-IN"/>
          </a:p>
        </p:txBody>
      </p:sp>
    </p:spTree>
    <p:extLst>
      <p:ext uri="{BB962C8B-B14F-4D97-AF65-F5344CB8AC3E}">
        <p14:creationId xmlns:p14="http://schemas.microsoft.com/office/powerpoint/2010/main" val="283495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8701381-75E5-43DC-AFCE-5DA8C899DFD3}"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3497" tIns="46749" rIns="93497" bIns="46749">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8701381-75E5-43DC-AFCE-5DA8C899DFD3}" type="slidenum">
              <a:rPr lang="en-IN" smtClean="0"/>
              <a:pPr/>
              <a:t>47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A885E-56EC-45C7-AAFD-37B8F367C15C}" type="datetimeFigureOut">
              <a:rPr lang="en-US" smtClean="0"/>
              <a:pPr/>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AF4CA-A023-4F29-97A2-C4386270421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A885E-56EC-45C7-AAFD-37B8F367C15C}" type="datetimeFigureOut">
              <a:rPr lang="en-US" smtClean="0"/>
              <a:pPr/>
              <a:t>05-08-2022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AF4CA-A023-4F29-97A2-C4386270421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inspiring%20eagle%20story.mp4"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5"/>
          </a:lnRef>
          <a:fillRef idx="2">
            <a:schemeClr val="accent5"/>
          </a:fillRef>
          <a:effectRef idx="1">
            <a:schemeClr val="accent5"/>
          </a:effectRef>
          <a:fontRef idx="minor">
            <a:schemeClr val="dk1"/>
          </a:fontRef>
        </p:style>
        <p:txBody>
          <a:bodyPr/>
          <a:lstStyle/>
          <a:p>
            <a:r>
              <a:rPr lang="en-IN" b="1" dirty="0" smtClean="0"/>
              <a:t>TAX DEDUCTED AT SOURSE</a:t>
            </a:r>
            <a:br>
              <a:rPr lang="en-IN" b="1" dirty="0" smtClean="0"/>
            </a:br>
            <a:r>
              <a:rPr lang="en-IN" b="1" dirty="0" smtClean="0"/>
              <a:t>UNDER GST</a:t>
            </a:r>
            <a:endParaRPr lang="en-IN" b="1" dirty="0"/>
          </a:p>
        </p:txBody>
      </p:sp>
      <p:sp>
        <p:nvSpPr>
          <p:cNvPr id="3" name="Subtitle 2"/>
          <p:cNvSpPr>
            <a:spLocks noGrp="1"/>
          </p:cNvSpPr>
          <p:nvPr>
            <p:ph type="subTitle" idx="1"/>
          </p:nvPr>
        </p:nvSpPr>
        <p:spPr/>
        <p:style>
          <a:lnRef idx="1">
            <a:schemeClr val="accent2"/>
          </a:lnRef>
          <a:fillRef idx="2">
            <a:schemeClr val="accent2"/>
          </a:fillRef>
          <a:effectRef idx="1">
            <a:schemeClr val="accent2"/>
          </a:effectRef>
          <a:fontRef idx="minor">
            <a:schemeClr val="dk1"/>
          </a:fontRef>
        </p:style>
        <p:txBody>
          <a:bodyPr/>
          <a:lstStyle/>
          <a:p>
            <a:r>
              <a:rPr lang="en-IN" b="1" dirty="0" smtClean="0">
                <a:solidFill>
                  <a:schemeClr val="tx1">
                    <a:lumMod val="85000"/>
                    <a:lumOff val="15000"/>
                  </a:schemeClr>
                </a:solidFill>
              </a:rPr>
              <a:t>BY MUKTI RANJAN ACHARYA</a:t>
            </a:r>
          </a:p>
          <a:p>
            <a:r>
              <a:rPr lang="en-IN" b="1" dirty="0" smtClean="0">
                <a:solidFill>
                  <a:schemeClr val="tx1">
                    <a:lumMod val="85000"/>
                    <a:lumOff val="15000"/>
                  </a:schemeClr>
                </a:solidFill>
              </a:rPr>
              <a:t>(OFS-SG)</a:t>
            </a:r>
          </a:p>
          <a:p>
            <a:r>
              <a:rPr lang="en-IN" b="1" dirty="0" smtClean="0">
                <a:solidFill>
                  <a:schemeClr val="tx1">
                    <a:lumMod val="85000"/>
                    <a:lumOff val="15000"/>
                  </a:schemeClr>
                </a:solidFill>
              </a:rPr>
              <a:t>JOINT </a:t>
            </a:r>
            <a:r>
              <a:rPr lang="en-IN" b="1" dirty="0" smtClean="0">
                <a:solidFill>
                  <a:schemeClr val="tx1">
                    <a:lumMod val="85000"/>
                    <a:lumOff val="15000"/>
                  </a:schemeClr>
                </a:solidFill>
              </a:rPr>
              <a:t>COMMISSIONER, CT&amp;GST</a:t>
            </a:r>
            <a:endParaRPr lang="en-IN" b="1"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229600" cy="4524315"/>
          </a:xfrm>
          <a:prstGeom prst="rect">
            <a:avLst/>
          </a:prstGeom>
          <a:solidFill>
            <a:schemeClr val="accent6">
              <a:lumMod val="20000"/>
              <a:lumOff val="80000"/>
            </a:schemeClr>
          </a:solidFill>
        </p:spPr>
        <p:txBody>
          <a:bodyPr wrap="square">
            <a:spAutoFit/>
          </a:bodyPr>
          <a:lstStyle/>
          <a:p>
            <a:pPr marL="342900" indent="-342900" algn="just" fontAlgn="auto">
              <a:spcBef>
                <a:spcPts val="0"/>
              </a:spcBef>
              <a:spcAft>
                <a:spcPts val="0"/>
              </a:spcAft>
              <a:defRPr/>
            </a:pPr>
            <a:r>
              <a:rPr lang="en-IN" sz="2400" b="1" u="sng" dirty="0" smtClean="0">
                <a:latin typeface="Book Antiqua" pitchFamily="18" charset="0"/>
              </a:rPr>
              <a:t>The </a:t>
            </a:r>
            <a:r>
              <a:rPr lang="en-IN" sz="2400" b="1" u="sng" dirty="0">
                <a:latin typeface="Book Antiqua" pitchFamily="18" charset="0"/>
              </a:rPr>
              <a:t>GST </a:t>
            </a:r>
            <a:r>
              <a:rPr lang="en-IN" sz="2400" b="1" u="sng" dirty="0" smtClean="0">
                <a:latin typeface="Book Antiqua" pitchFamily="18" charset="0"/>
              </a:rPr>
              <a:t>subsumed taxes of both  </a:t>
            </a:r>
            <a:r>
              <a:rPr lang="en-IN" sz="2400" b="1" u="sng" dirty="0">
                <a:latin typeface="Book Antiqua" pitchFamily="18" charset="0"/>
              </a:rPr>
              <a:t>Central and State </a:t>
            </a:r>
            <a:r>
              <a:rPr lang="en-IN" sz="2400" b="1" u="sng" dirty="0" smtClean="0">
                <a:latin typeface="Book Antiqua" pitchFamily="18" charset="0"/>
              </a:rPr>
              <a:t>Authority</a:t>
            </a:r>
            <a:r>
              <a:rPr lang="en-IN" sz="2400" dirty="0" smtClean="0">
                <a:latin typeface="Book Antiqua" pitchFamily="18" charset="0"/>
              </a:rPr>
              <a:t>.</a:t>
            </a:r>
          </a:p>
          <a:p>
            <a:pPr marL="342900" indent="-342900" algn="just" fontAlgn="auto">
              <a:spcBef>
                <a:spcPts val="0"/>
              </a:spcBef>
              <a:spcAft>
                <a:spcPts val="0"/>
              </a:spcAft>
              <a:buFont typeface="Wingdings" pitchFamily="2" charset="2"/>
              <a:buChar char="Ø"/>
              <a:defRPr/>
            </a:pPr>
            <a:endParaRPr lang="en-IN" sz="2400" dirty="0">
              <a:latin typeface="Cambria" pitchFamily="18" charset="0"/>
            </a:endParaRPr>
          </a:p>
          <a:p>
            <a:pPr fontAlgn="auto">
              <a:spcBef>
                <a:spcPts val="0"/>
              </a:spcBef>
              <a:spcAft>
                <a:spcPts val="0"/>
              </a:spcAft>
              <a:defRPr/>
            </a:pPr>
            <a:r>
              <a:rPr lang="en-US" sz="2400" b="1" i="1" dirty="0">
                <a:latin typeface="Cambria" pitchFamily="18" charset="0"/>
              </a:rPr>
              <a:t> </a:t>
            </a:r>
            <a:r>
              <a:rPr lang="en-US" sz="2400" b="1" dirty="0">
                <a:solidFill>
                  <a:srgbClr val="FF0000"/>
                </a:solidFill>
                <a:latin typeface="Cambria" pitchFamily="18" charset="0"/>
              </a:rPr>
              <a:t>Taxes </a:t>
            </a:r>
            <a:r>
              <a:rPr lang="en-US" sz="2400" b="1" dirty="0" smtClean="0">
                <a:solidFill>
                  <a:srgbClr val="FF0000"/>
                </a:solidFill>
                <a:latin typeface="Cambria" pitchFamily="18" charset="0"/>
              </a:rPr>
              <a:t>levied </a:t>
            </a:r>
            <a:r>
              <a:rPr lang="en-US" sz="2400" b="1" dirty="0">
                <a:solidFill>
                  <a:srgbClr val="FF0000"/>
                </a:solidFill>
                <a:latin typeface="Cambria" pitchFamily="18" charset="0"/>
              </a:rPr>
              <a:t>and collected by the Centre</a:t>
            </a:r>
            <a:r>
              <a:rPr lang="en-US" sz="2400" b="1" dirty="0" smtClean="0">
                <a:solidFill>
                  <a:srgbClr val="FF0000"/>
                </a:solidFill>
                <a:latin typeface="Cambria" pitchFamily="18" charset="0"/>
              </a:rPr>
              <a:t>:</a:t>
            </a:r>
          </a:p>
          <a:p>
            <a:pPr fontAlgn="auto">
              <a:spcBef>
                <a:spcPts val="0"/>
              </a:spcBef>
              <a:spcAft>
                <a:spcPts val="0"/>
              </a:spcAft>
              <a:defRPr/>
            </a:pPr>
            <a:r>
              <a:rPr lang="en-US" sz="2400" dirty="0" smtClean="0">
                <a:latin typeface="Cambria" pitchFamily="18" charset="0"/>
              </a:rPr>
              <a:t>1</a:t>
            </a:r>
            <a:r>
              <a:rPr lang="en-US" sz="2400" dirty="0">
                <a:latin typeface="Cambria" pitchFamily="18" charset="0"/>
              </a:rPr>
              <a:t>.</a:t>
            </a:r>
            <a:r>
              <a:rPr lang="en-US" sz="2400" i="1" dirty="0">
                <a:latin typeface="Cambria" pitchFamily="18" charset="0"/>
              </a:rPr>
              <a:t> </a:t>
            </a:r>
            <a:r>
              <a:rPr lang="en-US" sz="2400" dirty="0">
                <a:latin typeface="Cambria" pitchFamily="18" charset="0"/>
              </a:rPr>
              <a:t>Central Excise duty</a:t>
            </a:r>
          </a:p>
          <a:p>
            <a:pPr fontAlgn="auto">
              <a:spcBef>
                <a:spcPts val="0"/>
              </a:spcBef>
              <a:spcAft>
                <a:spcPts val="0"/>
              </a:spcAft>
              <a:defRPr/>
            </a:pPr>
            <a:r>
              <a:rPr lang="en-US" sz="2400" dirty="0">
                <a:latin typeface="Cambria" pitchFamily="18" charset="0"/>
              </a:rPr>
              <a:t>2. Duties of Excise (Medicinal and Toilet Preparations)</a:t>
            </a:r>
          </a:p>
          <a:p>
            <a:pPr fontAlgn="auto">
              <a:spcBef>
                <a:spcPts val="0"/>
              </a:spcBef>
              <a:spcAft>
                <a:spcPts val="0"/>
              </a:spcAft>
              <a:defRPr/>
            </a:pPr>
            <a:r>
              <a:rPr lang="en-US" sz="2400" dirty="0">
                <a:latin typeface="Cambria" pitchFamily="18" charset="0"/>
              </a:rPr>
              <a:t>3. Additional Duties of Excise (Goods of Special Importance)</a:t>
            </a:r>
          </a:p>
          <a:p>
            <a:pPr fontAlgn="auto">
              <a:spcBef>
                <a:spcPts val="0"/>
              </a:spcBef>
              <a:spcAft>
                <a:spcPts val="0"/>
              </a:spcAft>
              <a:defRPr/>
            </a:pPr>
            <a:r>
              <a:rPr lang="en-US" sz="2400" dirty="0">
                <a:latin typeface="Cambria" pitchFamily="18" charset="0"/>
              </a:rPr>
              <a:t>4. Additional Duties of Excise (Textiles and Textile Products)</a:t>
            </a:r>
          </a:p>
          <a:p>
            <a:pPr fontAlgn="auto">
              <a:spcBef>
                <a:spcPts val="0"/>
              </a:spcBef>
              <a:spcAft>
                <a:spcPts val="0"/>
              </a:spcAft>
              <a:defRPr/>
            </a:pPr>
            <a:r>
              <a:rPr lang="en-US" sz="2400" dirty="0">
                <a:latin typeface="Cambria" pitchFamily="18" charset="0"/>
              </a:rPr>
              <a:t> 5. </a:t>
            </a:r>
            <a:r>
              <a:rPr lang="en-US" sz="2400" dirty="0" smtClean="0">
                <a:latin typeface="Cambria" pitchFamily="18" charset="0"/>
              </a:rPr>
              <a:t>Service </a:t>
            </a:r>
            <a:r>
              <a:rPr lang="en-US" sz="2400" dirty="0">
                <a:latin typeface="Cambria" pitchFamily="18" charset="0"/>
              </a:rPr>
              <a:t>Tax</a:t>
            </a:r>
          </a:p>
          <a:p>
            <a:pPr fontAlgn="auto">
              <a:spcBef>
                <a:spcPts val="0"/>
              </a:spcBef>
              <a:spcAft>
                <a:spcPts val="0"/>
              </a:spcAft>
              <a:defRPr/>
            </a:pPr>
            <a:r>
              <a:rPr lang="en-US" sz="2400" dirty="0">
                <a:latin typeface="Cambria" pitchFamily="18" charset="0"/>
              </a:rPr>
              <a:t>8. Central Surcharges and </a:t>
            </a:r>
            <a:r>
              <a:rPr lang="en-US" sz="2400" dirty="0" err="1">
                <a:latin typeface="Cambria" pitchFamily="18" charset="0"/>
              </a:rPr>
              <a:t>Cesses</a:t>
            </a:r>
            <a:r>
              <a:rPr lang="en-US" sz="2400" dirty="0">
                <a:latin typeface="Cambria" pitchFamily="18" charset="0"/>
              </a:rPr>
              <a:t> so far as they</a:t>
            </a:r>
          </a:p>
          <a:p>
            <a:pPr fontAlgn="auto">
              <a:spcBef>
                <a:spcPts val="0"/>
              </a:spcBef>
              <a:spcAft>
                <a:spcPts val="0"/>
              </a:spcAft>
              <a:defRPr/>
            </a:pPr>
            <a:r>
              <a:rPr lang="en-US" sz="2400" dirty="0">
                <a:latin typeface="Cambria" pitchFamily="18" charset="0"/>
              </a:rPr>
              <a:t>relate to supply of goods and </a:t>
            </a:r>
            <a:r>
              <a:rPr lang="en-US" sz="2400" dirty="0" smtClean="0">
                <a:latin typeface="Cambria" pitchFamily="18" charset="0"/>
              </a:rPr>
              <a:t>services</a:t>
            </a:r>
          </a:p>
          <a:p>
            <a:pPr fontAlgn="auto">
              <a:spcBef>
                <a:spcPts val="0"/>
              </a:spcBef>
              <a:spcAft>
                <a:spcPts val="0"/>
              </a:spcAft>
              <a:defRPr/>
            </a:pPr>
            <a:endParaRPr lang="en-IN" sz="2400" dirty="0">
              <a:latin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57158" y="500042"/>
            <a:ext cx="8253442" cy="513986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800" b="1" dirty="0">
                <a:solidFill>
                  <a:srgbClr val="FF0000"/>
                </a:solidFill>
                <a:latin typeface="Cambria" pitchFamily="18" charset="0"/>
              </a:rPr>
              <a:t>State taxes that would be subsumed under the GST are: </a:t>
            </a:r>
          </a:p>
          <a:p>
            <a:r>
              <a:rPr lang="en-US" sz="2800" dirty="0">
                <a:latin typeface="Cambria" pitchFamily="18" charset="0"/>
              </a:rPr>
              <a:t>1. </a:t>
            </a:r>
            <a:r>
              <a:rPr lang="en-US" sz="2400" dirty="0">
                <a:latin typeface="Cambria" pitchFamily="18" charset="0"/>
              </a:rPr>
              <a:t>State VAT </a:t>
            </a:r>
          </a:p>
          <a:p>
            <a:r>
              <a:rPr lang="en-US" sz="2400" dirty="0">
                <a:latin typeface="Cambria" pitchFamily="18" charset="0"/>
              </a:rPr>
              <a:t>2. Central Sales Tax </a:t>
            </a:r>
          </a:p>
          <a:p>
            <a:r>
              <a:rPr lang="en-US" sz="2400" dirty="0">
                <a:latin typeface="Cambria" pitchFamily="18" charset="0"/>
              </a:rPr>
              <a:t>3. Luxury Tax </a:t>
            </a:r>
          </a:p>
          <a:p>
            <a:r>
              <a:rPr lang="en-US" sz="2400" dirty="0">
                <a:latin typeface="Cambria" pitchFamily="18" charset="0"/>
              </a:rPr>
              <a:t>4. Entry Tax (all forms) </a:t>
            </a:r>
          </a:p>
          <a:p>
            <a:r>
              <a:rPr lang="en-US" sz="2400" dirty="0">
                <a:latin typeface="Cambria" pitchFamily="18" charset="0"/>
              </a:rPr>
              <a:t>5. Entertainment and Amusement Tax (except when levied by the local bodies) </a:t>
            </a:r>
          </a:p>
          <a:p>
            <a:r>
              <a:rPr lang="en-US" sz="2400" dirty="0">
                <a:latin typeface="Cambria" pitchFamily="18" charset="0"/>
              </a:rPr>
              <a:t>6. Taxes on advertisements </a:t>
            </a:r>
          </a:p>
          <a:p>
            <a:r>
              <a:rPr lang="en-US" sz="2400" dirty="0">
                <a:latin typeface="Cambria" pitchFamily="18" charset="0"/>
              </a:rPr>
              <a:t>7. </a:t>
            </a:r>
            <a:r>
              <a:rPr lang="en-US" sz="2400" dirty="0" smtClean="0">
                <a:latin typeface="Cambria" pitchFamily="18" charset="0"/>
              </a:rPr>
              <a:t>Taxes </a:t>
            </a:r>
            <a:r>
              <a:rPr lang="en-US" sz="2400" dirty="0">
                <a:latin typeface="Cambria" pitchFamily="18" charset="0"/>
              </a:rPr>
              <a:t>on lotteries, betting and gambling</a:t>
            </a:r>
          </a:p>
          <a:p>
            <a:r>
              <a:rPr lang="en-US" sz="2400" dirty="0">
                <a:latin typeface="Cambria" pitchFamily="18" charset="0"/>
              </a:rPr>
              <a:t>8</a:t>
            </a:r>
            <a:r>
              <a:rPr lang="en-US" sz="2400" dirty="0" smtClean="0">
                <a:latin typeface="Cambria" pitchFamily="18" charset="0"/>
              </a:rPr>
              <a:t>. </a:t>
            </a:r>
            <a:r>
              <a:rPr lang="en-US" sz="2400" dirty="0">
                <a:latin typeface="Cambria" pitchFamily="18" charset="0"/>
              </a:rPr>
              <a:t>State Surcharges and </a:t>
            </a:r>
            <a:r>
              <a:rPr lang="en-US" sz="2400" dirty="0" err="1">
                <a:latin typeface="Cambria" pitchFamily="18" charset="0"/>
              </a:rPr>
              <a:t>Cesses</a:t>
            </a:r>
            <a:r>
              <a:rPr lang="en-US" sz="2400" dirty="0">
                <a:latin typeface="Cambria" pitchFamily="18" charset="0"/>
              </a:rPr>
              <a:t> so far as they relate to supply of goods and services</a:t>
            </a:r>
          </a:p>
          <a:p>
            <a:endParaRPr lang="en-US" sz="2800" i="1" dirty="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04800"/>
            <a:ext cx="8686800" cy="35394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b="1" dirty="0" smtClean="0">
                <a:latin typeface="Cambria" pitchFamily="18" charset="0"/>
              </a:rPr>
              <a:t> </a:t>
            </a:r>
            <a:r>
              <a:rPr lang="en-US" sz="3200" b="1" dirty="0" smtClean="0">
                <a:latin typeface="Cambria" pitchFamily="18" charset="0"/>
              </a:rPr>
              <a:t>Need for constitutional Amendment; A dual  GST  ;       the Constitutional  requirement of fiscal federalism</a:t>
            </a:r>
            <a:r>
              <a:rPr lang="en-US" sz="3200" i="1" dirty="0" smtClean="0">
                <a:latin typeface="Cambria" pitchFamily="18" charset="0"/>
              </a:rPr>
              <a:t>.</a:t>
            </a:r>
          </a:p>
          <a:p>
            <a:pPr>
              <a:buFont typeface="Wingdings" pitchFamily="2" charset="2"/>
              <a:buChar char="Ø"/>
            </a:pPr>
            <a:r>
              <a:rPr lang="en-US" sz="3200" dirty="0" smtClean="0">
                <a:latin typeface="Cambria" pitchFamily="18" charset="0"/>
              </a:rPr>
              <a:t>Introduction of the GST required amendments in the Constitution so as to simultaneously empower the Centre and the States to levy and collect this tax</a:t>
            </a:r>
            <a:endParaRPr lang="en-IN" sz="3200" dirty="0"/>
          </a:p>
        </p:txBody>
      </p:sp>
      <p:sp>
        <p:nvSpPr>
          <p:cNvPr id="8" name="Rectangle 7"/>
          <p:cNvSpPr/>
          <p:nvPr/>
        </p:nvSpPr>
        <p:spPr>
          <a:xfrm>
            <a:off x="428596" y="4143380"/>
            <a:ext cx="8458200" cy="224676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2800" dirty="0" smtClean="0">
                <a:latin typeface="Cambria" pitchFamily="18" charset="0"/>
              </a:rPr>
              <a:t>The Constitution </a:t>
            </a:r>
            <a:r>
              <a:rPr lang="en-IN" sz="2800" b="1" dirty="0" smtClean="0">
                <a:solidFill>
                  <a:srgbClr val="FF0000"/>
                </a:solidFill>
                <a:latin typeface="Cambria" pitchFamily="18" charset="0"/>
              </a:rPr>
              <a:t>101st Amendment Act </a:t>
            </a:r>
            <a:r>
              <a:rPr lang="en-IN" sz="2800" dirty="0" smtClean="0">
                <a:latin typeface="Cambria" pitchFamily="18" charset="0"/>
              </a:rPr>
              <a:t>has received presidential assent on </a:t>
            </a:r>
            <a:r>
              <a:rPr lang="en-IN" sz="2800" b="1" dirty="0" smtClean="0">
                <a:latin typeface="Cambria" pitchFamily="18" charset="0"/>
              </a:rPr>
              <a:t>8th September 2016</a:t>
            </a:r>
            <a:r>
              <a:rPr lang="en-IN" sz="2800" dirty="0" smtClean="0">
                <a:latin typeface="Cambria" pitchFamily="18" charset="0"/>
              </a:rPr>
              <a:t>. This act paves the way for introduction of </a:t>
            </a:r>
            <a:r>
              <a:rPr lang="en-IN" sz="2800" dirty="0" smtClean="0">
                <a:solidFill>
                  <a:srgbClr val="C00000"/>
                </a:solidFill>
                <a:latin typeface="Cambria" pitchFamily="18" charset="0"/>
              </a:rPr>
              <a:t>Goods &amp; Services Tax (GST) </a:t>
            </a:r>
            <a:r>
              <a:rPr lang="en-IN" sz="2800" dirty="0" smtClean="0">
                <a:latin typeface="Cambria" pitchFamily="18" charset="0"/>
              </a:rPr>
              <a:t>by making Special provision with respect to goods and services tax</a:t>
            </a:r>
            <a:endParaRPr lang="en-US" sz="2800" dirty="0" smtClean="0">
              <a:latin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2000" y="1600200"/>
            <a:ext cx="7543800" cy="4309065"/>
            <a:chOff x="2133600" y="2015535"/>
            <a:chExt cx="7543800" cy="3665130"/>
          </a:xfrm>
        </p:grpSpPr>
        <p:sp>
          <p:nvSpPr>
            <p:cNvPr id="3" name="Freeform 2"/>
            <p:cNvSpPr/>
            <p:nvPr/>
          </p:nvSpPr>
          <p:spPr>
            <a:xfrm>
              <a:off x="2133600" y="2015535"/>
              <a:ext cx="7543800" cy="1098664"/>
            </a:xfrm>
            <a:custGeom>
              <a:avLst/>
              <a:gdLst>
                <a:gd name="connsiteX0" fmla="*/ 0 w 7543800"/>
                <a:gd name="connsiteY0" fmla="*/ 274666 h 1098664"/>
                <a:gd name="connsiteX1" fmla="*/ 6994468 w 7543800"/>
                <a:gd name="connsiteY1" fmla="*/ 274666 h 1098664"/>
                <a:gd name="connsiteX2" fmla="*/ 6994468 w 7543800"/>
                <a:gd name="connsiteY2" fmla="*/ 0 h 1098664"/>
                <a:gd name="connsiteX3" fmla="*/ 7543800 w 7543800"/>
                <a:gd name="connsiteY3" fmla="*/ 549332 h 1098664"/>
                <a:gd name="connsiteX4" fmla="*/ 6994468 w 7543800"/>
                <a:gd name="connsiteY4" fmla="*/ 1098664 h 1098664"/>
                <a:gd name="connsiteX5" fmla="*/ 6994468 w 7543800"/>
                <a:gd name="connsiteY5" fmla="*/ 823998 h 1098664"/>
                <a:gd name="connsiteX6" fmla="*/ 0 w 7543800"/>
                <a:gd name="connsiteY6" fmla="*/ 823998 h 1098664"/>
                <a:gd name="connsiteX7" fmla="*/ 0 w 7543800"/>
                <a:gd name="connsiteY7" fmla="*/ 274666 h 109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1098664">
                  <a:moveTo>
                    <a:pt x="0" y="274666"/>
                  </a:moveTo>
                  <a:lnTo>
                    <a:pt x="6994468" y="274666"/>
                  </a:lnTo>
                  <a:lnTo>
                    <a:pt x="6994468" y="0"/>
                  </a:lnTo>
                  <a:lnTo>
                    <a:pt x="7543800" y="549332"/>
                  </a:lnTo>
                  <a:lnTo>
                    <a:pt x="6994468" y="1098664"/>
                  </a:lnTo>
                  <a:lnTo>
                    <a:pt x="6994468" y="823998"/>
                  </a:lnTo>
                  <a:lnTo>
                    <a:pt x="0" y="823998"/>
                  </a:lnTo>
                  <a:lnTo>
                    <a:pt x="0" y="2746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010" tIns="354676" rIns="528666" bIns="449079" numCol="1" spcCol="1270" anchor="ctr" anchorCtr="0">
              <a:noAutofit/>
            </a:bodyPr>
            <a:lstStyle/>
            <a:p>
              <a:pPr lvl="0" algn="l" defTabSz="933450">
                <a:lnSpc>
                  <a:spcPct val="90000"/>
                </a:lnSpc>
                <a:spcBef>
                  <a:spcPct val="0"/>
                </a:spcBef>
                <a:spcAft>
                  <a:spcPct val="35000"/>
                </a:spcAft>
              </a:pPr>
              <a:r>
                <a:rPr lang="en-US" sz="2100" kern="1200" dirty="0" smtClean="0">
                  <a:solidFill>
                    <a:schemeClr val="tx1"/>
                  </a:solidFill>
                </a:rPr>
                <a:t>Article 246A</a:t>
              </a:r>
              <a:endParaRPr lang="en-US" sz="2100" kern="1200" dirty="0">
                <a:solidFill>
                  <a:schemeClr val="tx1"/>
                </a:solidFill>
              </a:endParaRPr>
            </a:p>
          </p:txBody>
        </p:sp>
        <p:sp>
          <p:nvSpPr>
            <p:cNvPr id="4" name="Freeform 3"/>
            <p:cNvSpPr/>
            <p:nvPr/>
          </p:nvSpPr>
          <p:spPr>
            <a:xfrm>
              <a:off x="2133600" y="2862763"/>
              <a:ext cx="2323490" cy="2323599"/>
            </a:xfrm>
            <a:custGeom>
              <a:avLst/>
              <a:gdLst>
                <a:gd name="connsiteX0" fmla="*/ 0 w 2323490"/>
                <a:gd name="connsiteY0" fmla="*/ 0 h 2116432"/>
                <a:gd name="connsiteX1" fmla="*/ 2323490 w 2323490"/>
                <a:gd name="connsiteY1" fmla="*/ 0 h 2116432"/>
                <a:gd name="connsiteX2" fmla="*/ 2323490 w 2323490"/>
                <a:gd name="connsiteY2" fmla="*/ 2116432 h 2116432"/>
                <a:gd name="connsiteX3" fmla="*/ 0 w 2323490"/>
                <a:gd name="connsiteY3" fmla="*/ 2116432 h 2116432"/>
                <a:gd name="connsiteX4" fmla="*/ 0 w 2323490"/>
                <a:gd name="connsiteY4" fmla="*/ 0 h 2116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490" h="2116432">
                  <a:moveTo>
                    <a:pt x="0" y="0"/>
                  </a:moveTo>
                  <a:lnTo>
                    <a:pt x="2323490" y="0"/>
                  </a:lnTo>
                  <a:lnTo>
                    <a:pt x="2323490" y="2116432"/>
                  </a:lnTo>
                  <a:lnTo>
                    <a:pt x="0" y="211643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kern="1200" dirty="0" smtClean="0">
                  <a:latin typeface="Garamond" panose="02020404030301010803" pitchFamily="18" charset="0"/>
                </a:rPr>
                <a:t>Concurrent Powers for Levy </a:t>
              </a:r>
            </a:p>
            <a:p>
              <a:pPr lvl="0" algn="l" defTabSz="889000">
                <a:lnSpc>
                  <a:spcPct val="90000"/>
                </a:lnSpc>
                <a:spcBef>
                  <a:spcPct val="0"/>
                </a:spcBef>
                <a:spcAft>
                  <a:spcPct val="35000"/>
                </a:spcAft>
              </a:pPr>
              <a:endParaRPr lang="en-US" sz="2000" b="1" kern="1200" dirty="0" smtClean="0">
                <a:latin typeface="Garamond" panose="02020404030301010803" pitchFamily="18" charset="0"/>
              </a:endParaRPr>
            </a:p>
            <a:p>
              <a:pPr lvl="0" algn="l" defTabSz="889000">
                <a:lnSpc>
                  <a:spcPct val="90000"/>
                </a:lnSpc>
                <a:spcBef>
                  <a:spcPct val="0"/>
                </a:spcBef>
                <a:spcAft>
                  <a:spcPct val="35000"/>
                </a:spcAft>
              </a:pPr>
              <a:r>
                <a:rPr lang="en-US" sz="2000" b="1" kern="1200" dirty="0" smtClean="0">
                  <a:latin typeface="Garamond" panose="02020404030301010803" pitchFamily="18" charset="0"/>
                </a:rPr>
                <a:t>Exclusive power with Parliament for taxation of Inter-state supplies</a:t>
              </a:r>
              <a:endParaRPr lang="en-US" sz="2000" b="1" kern="1200" dirty="0">
                <a:latin typeface="Garamond" panose="02020404030301010803" pitchFamily="18" charset="0"/>
              </a:endParaRPr>
            </a:p>
          </p:txBody>
        </p:sp>
        <p:sp>
          <p:nvSpPr>
            <p:cNvPr id="5" name="Freeform 4"/>
            <p:cNvSpPr/>
            <p:nvPr/>
          </p:nvSpPr>
          <p:spPr>
            <a:xfrm>
              <a:off x="4457090" y="2253455"/>
              <a:ext cx="5220309" cy="1355268"/>
            </a:xfrm>
            <a:custGeom>
              <a:avLst/>
              <a:gdLst>
                <a:gd name="connsiteX0" fmla="*/ 0 w 5220309"/>
                <a:gd name="connsiteY0" fmla="*/ 338817 h 1355268"/>
                <a:gd name="connsiteX1" fmla="*/ 4542675 w 5220309"/>
                <a:gd name="connsiteY1" fmla="*/ 338817 h 1355268"/>
                <a:gd name="connsiteX2" fmla="*/ 4542675 w 5220309"/>
                <a:gd name="connsiteY2" fmla="*/ 0 h 1355268"/>
                <a:gd name="connsiteX3" fmla="*/ 5220309 w 5220309"/>
                <a:gd name="connsiteY3" fmla="*/ 677634 h 1355268"/>
                <a:gd name="connsiteX4" fmla="*/ 4542675 w 5220309"/>
                <a:gd name="connsiteY4" fmla="*/ 1355268 h 1355268"/>
                <a:gd name="connsiteX5" fmla="*/ 4542675 w 5220309"/>
                <a:gd name="connsiteY5" fmla="*/ 1016451 h 1355268"/>
                <a:gd name="connsiteX6" fmla="*/ 0 w 5220309"/>
                <a:gd name="connsiteY6" fmla="*/ 1016451 h 1355268"/>
                <a:gd name="connsiteX7" fmla="*/ 0 w 5220309"/>
                <a:gd name="connsiteY7" fmla="*/ 338817 h 135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0309" h="1355268">
                  <a:moveTo>
                    <a:pt x="0" y="338817"/>
                  </a:moveTo>
                  <a:lnTo>
                    <a:pt x="4542675" y="338817"/>
                  </a:lnTo>
                  <a:lnTo>
                    <a:pt x="4542675" y="0"/>
                  </a:lnTo>
                  <a:lnTo>
                    <a:pt x="5220309" y="677634"/>
                  </a:lnTo>
                  <a:lnTo>
                    <a:pt x="4542675" y="1355268"/>
                  </a:lnTo>
                  <a:lnTo>
                    <a:pt x="4542675" y="1016451"/>
                  </a:lnTo>
                  <a:lnTo>
                    <a:pt x="0" y="1016451"/>
                  </a:lnTo>
                  <a:lnTo>
                    <a:pt x="0" y="338817"/>
                  </a:lnTo>
                  <a:close/>
                </a:path>
              </a:pathLst>
            </a:custGeom>
            <a:solidFill>
              <a:srgbClr val="FFFF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010" tIns="418827" rIns="592817" bIns="513230" numCol="1" spcCol="1270" anchor="ctr" anchorCtr="0">
              <a:noAutofit/>
            </a:bodyPr>
            <a:lstStyle/>
            <a:p>
              <a:pPr lvl="0" algn="l" defTabSz="933450">
                <a:lnSpc>
                  <a:spcPct val="90000"/>
                </a:lnSpc>
                <a:spcBef>
                  <a:spcPct val="0"/>
                </a:spcBef>
                <a:spcAft>
                  <a:spcPct val="35000"/>
                </a:spcAft>
              </a:pPr>
              <a:r>
                <a:rPr lang="en-US" sz="2100" kern="1200" dirty="0" smtClean="0">
                  <a:solidFill>
                    <a:schemeClr val="tx1"/>
                  </a:solidFill>
                </a:rPr>
                <a:t>Article 269A</a:t>
              </a:r>
              <a:endParaRPr lang="en-US" sz="2100" kern="1200" dirty="0">
                <a:solidFill>
                  <a:schemeClr val="tx1"/>
                </a:solidFill>
              </a:endParaRPr>
            </a:p>
          </p:txBody>
        </p:sp>
        <p:sp>
          <p:nvSpPr>
            <p:cNvPr id="6" name="Freeform 5"/>
            <p:cNvSpPr/>
            <p:nvPr/>
          </p:nvSpPr>
          <p:spPr>
            <a:xfrm>
              <a:off x="4375617" y="3005046"/>
              <a:ext cx="2739557" cy="2381367"/>
            </a:xfrm>
            <a:custGeom>
              <a:avLst/>
              <a:gdLst>
                <a:gd name="connsiteX0" fmla="*/ 0 w 2739557"/>
                <a:gd name="connsiteY0" fmla="*/ 0 h 2381367"/>
                <a:gd name="connsiteX1" fmla="*/ 2739557 w 2739557"/>
                <a:gd name="connsiteY1" fmla="*/ 0 h 2381367"/>
                <a:gd name="connsiteX2" fmla="*/ 2739557 w 2739557"/>
                <a:gd name="connsiteY2" fmla="*/ 2381367 h 2381367"/>
                <a:gd name="connsiteX3" fmla="*/ 0 w 2739557"/>
                <a:gd name="connsiteY3" fmla="*/ 2381367 h 2381367"/>
                <a:gd name="connsiteX4" fmla="*/ 0 w 2739557"/>
                <a:gd name="connsiteY4" fmla="*/ 0 h 2381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557" h="2381367">
                  <a:moveTo>
                    <a:pt x="0" y="0"/>
                  </a:moveTo>
                  <a:lnTo>
                    <a:pt x="2739557" y="0"/>
                  </a:lnTo>
                  <a:lnTo>
                    <a:pt x="2739557" y="2381367"/>
                  </a:lnTo>
                  <a:lnTo>
                    <a:pt x="0" y="2381367"/>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latin typeface="Garamond" panose="02020404030301010803" pitchFamily="18" charset="0"/>
                </a:rPr>
                <a:t>Levy by Centre and to be apportioned</a:t>
              </a:r>
            </a:p>
            <a:p>
              <a:pPr lvl="0" algn="l" defTabSz="800100">
                <a:lnSpc>
                  <a:spcPct val="90000"/>
                </a:lnSpc>
                <a:spcBef>
                  <a:spcPct val="0"/>
                </a:spcBef>
                <a:spcAft>
                  <a:spcPct val="35000"/>
                </a:spcAft>
              </a:pPr>
              <a:endParaRPr lang="en-US" sz="1800" b="1" kern="1200" dirty="0" smtClean="0">
                <a:latin typeface="Garamond" panose="02020404030301010803" pitchFamily="18" charset="0"/>
              </a:endParaRPr>
            </a:p>
            <a:p>
              <a:pPr lvl="0" algn="l" defTabSz="800100">
                <a:lnSpc>
                  <a:spcPct val="90000"/>
                </a:lnSpc>
                <a:spcBef>
                  <a:spcPct val="0"/>
                </a:spcBef>
                <a:spcAft>
                  <a:spcPct val="35000"/>
                </a:spcAft>
              </a:pPr>
              <a:r>
                <a:rPr lang="en-US" sz="1800" b="1" kern="1200" dirty="0" smtClean="0">
                  <a:latin typeface="Garamond" panose="02020404030301010803" pitchFamily="18" charset="0"/>
                </a:rPr>
                <a:t>Imports –Interstate supply</a:t>
              </a:r>
            </a:p>
          </p:txBody>
        </p:sp>
        <p:sp>
          <p:nvSpPr>
            <p:cNvPr id="7" name="Freeform 6"/>
            <p:cNvSpPr/>
            <p:nvPr/>
          </p:nvSpPr>
          <p:spPr>
            <a:xfrm>
              <a:off x="7170087" y="2747978"/>
              <a:ext cx="2117806" cy="1098664"/>
            </a:xfrm>
            <a:custGeom>
              <a:avLst/>
              <a:gdLst>
                <a:gd name="connsiteX0" fmla="*/ 0 w 2117806"/>
                <a:gd name="connsiteY0" fmla="*/ 274666 h 1098664"/>
                <a:gd name="connsiteX1" fmla="*/ 1568474 w 2117806"/>
                <a:gd name="connsiteY1" fmla="*/ 274666 h 1098664"/>
                <a:gd name="connsiteX2" fmla="*/ 1568474 w 2117806"/>
                <a:gd name="connsiteY2" fmla="*/ 0 h 1098664"/>
                <a:gd name="connsiteX3" fmla="*/ 2117806 w 2117806"/>
                <a:gd name="connsiteY3" fmla="*/ 549332 h 1098664"/>
                <a:gd name="connsiteX4" fmla="*/ 1568474 w 2117806"/>
                <a:gd name="connsiteY4" fmla="*/ 1098664 h 1098664"/>
                <a:gd name="connsiteX5" fmla="*/ 1568474 w 2117806"/>
                <a:gd name="connsiteY5" fmla="*/ 823998 h 1098664"/>
                <a:gd name="connsiteX6" fmla="*/ 0 w 2117806"/>
                <a:gd name="connsiteY6" fmla="*/ 823998 h 1098664"/>
                <a:gd name="connsiteX7" fmla="*/ 0 w 2117806"/>
                <a:gd name="connsiteY7" fmla="*/ 274666 h 109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7806" h="1098664">
                  <a:moveTo>
                    <a:pt x="0" y="274666"/>
                  </a:moveTo>
                  <a:lnTo>
                    <a:pt x="1568474" y="274666"/>
                  </a:lnTo>
                  <a:lnTo>
                    <a:pt x="1568474" y="0"/>
                  </a:lnTo>
                  <a:lnTo>
                    <a:pt x="2117806" y="549332"/>
                  </a:lnTo>
                  <a:lnTo>
                    <a:pt x="1568474" y="1098664"/>
                  </a:lnTo>
                  <a:lnTo>
                    <a:pt x="1568474" y="823998"/>
                  </a:lnTo>
                  <a:lnTo>
                    <a:pt x="0" y="823998"/>
                  </a:lnTo>
                  <a:lnTo>
                    <a:pt x="0" y="274666"/>
                  </a:lnTo>
                  <a:close/>
                </a:path>
              </a:pathLst>
            </a:cu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010" tIns="354676" rIns="528666" bIns="449079" numCol="1" spcCol="1270" anchor="ctr" anchorCtr="0">
              <a:noAutofit/>
            </a:bodyPr>
            <a:lstStyle/>
            <a:p>
              <a:pPr lvl="0" algn="l" defTabSz="933450">
                <a:lnSpc>
                  <a:spcPct val="90000"/>
                </a:lnSpc>
                <a:spcBef>
                  <a:spcPct val="0"/>
                </a:spcBef>
                <a:spcAft>
                  <a:spcPct val="35000"/>
                </a:spcAft>
              </a:pPr>
              <a:r>
                <a:rPr lang="en-US" sz="2100" kern="1200" dirty="0" smtClean="0">
                  <a:solidFill>
                    <a:schemeClr val="tx1"/>
                  </a:solidFill>
                </a:rPr>
                <a:t>Article 279A</a:t>
              </a:r>
              <a:endParaRPr lang="en-US" sz="2100" kern="1200" dirty="0">
                <a:solidFill>
                  <a:schemeClr val="tx1"/>
                </a:solidFill>
              </a:endParaRPr>
            </a:p>
          </p:txBody>
        </p:sp>
        <p:sp>
          <p:nvSpPr>
            <p:cNvPr id="8" name="Freeform 7"/>
            <p:cNvSpPr/>
            <p:nvPr/>
          </p:nvSpPr>
          <p:spPr>
            <a:xfrm>
              <a:off x="7170090" y="3595207"/>
              <a:ext cx="1544470" cy="2085458"/>
            </a:xfrm>
            <a:custGeom>
              <a:avLst/>
              <a:gdLst>
                <a:gd name="connsiteX0" fmla="*/ 0 w 1544470"/>
                <a:gd name="connsiteY0" fmla="*/ 0 h 2085458"/>
                <a:gd name="connsiteX1" fmla="*/ 1544470 w 1544470"/>
                <a:gd name="connsiteY1" fmla="*/ 0 h 2085458"/>
                <a:gd name="connsiteX2" fmla="*/ 1544470 w 1544470"/>
                <a:gd name="connsiteY2" fmla="*/ 2085458 h 2085458"/>
                <a:gd name="connsiteX3" fmla="*/ 0 w 1544470"/>
                <a:gd name="connsiteY3" fmla="*/ 2085458 h 2085458"/>
                <a:gd name="connsiteX4" fmla="*/ 0 w 1544470"/>
                <a:gd name="connsiteY4" fmla="*/ 0 h 208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470" h="2085458">
                  <a:moveTo>
                    <a:pt x="0" y="0"/>
                  </a:moveTo>
                  <a:lnTo>
                    <a:pt x="1544470" y="0"/>
                  </a:lnTo>
                  <a:lnTo>
                    <a:pt x="1544470" y="2085458"/>
                  </a:lnTo>
                  <a:lnTo>
                    <a:pt x="0" y="2085458"/>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GST Council</a:t>
              </a:r>
              <a:endParaRPr lang="en-US" sz="2100" kern="1200" dirty="0"/>
            </a:p>
          </p:txBody>
        </p:sp>
      </p:grpSp>
      <p:sp>
        <p:nvSpPr>
          <p:cNvPr id="9" name="Rectangle 8"/>
          <p:cNvSpPr/>
          <p:nvPr/>
        </p:nvSpPr>
        <p:spPr>
          <a:xfrm>
            <a:off x="1828800" y="685800"/>
            <a:ext cx="6096000" cy="523220"/>
          </a:xfrm>
          <a:prstGeom prst="rect">
            <a:avLst/>
          </a:prstGeom>
          <a:solidFill>
            <a:srgbClr val="7030A0"/>
          </a:solidFill>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marL="365760" indent="-256032">
              <a:defRPr/>
            </a:pPr>
            <a:r>
              <a:rPr lang="en-IN" sz="2800" b="1" dirty="0" smtClean="0">
                <a:latin typeface="Cambria" pitchFamily="18" charset="0"/>
              </a:rPr>
              <a:t>Outcome of 101</a:t>
            </a:r>
            <a:r>
              <a:rPr lang="en-IN" sz="2800" b="1" baseline="30000" dirty="0" smtClean="0">
                <a:latin typeface="Cambria" pitchFamily="18" charset="0"/>
              </a:rPr>
              <a:t>st</a:t>
            </a:r>
            <a:r>
              <a:rPr lang="en-IN" sz="2800" b="1" dirty="0" smtClean="0">
                <a:latin typeface="Cambria" pitchFamily="18" charset="0"/>
              </a:rPr>
              <a:t> Amendment Act;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500043"/>
            <a:ext cx="7072362" cy="1815882"/>
          </a:xfrm>
          <a:prstGeom prst="rect">
            <a:avLst/>
          </a:prstGeom>
        </p:spPr>
        <p:txBody>
          <a:bodyPr wrap="square">
            <a:spAutoFit/>
          </a:bodyPr>
          <a:lstStyle/>
          <a:p>
            <a:pPr marL="365760" indent="-256032">
              <a:defRPr/>
            </a:pPr>
            <a:r>
              <a:rPr lang="en-IN" sz="3200" b="1" dirty="0" smtClean="0">
                <a:latin typeface="Cambria" pitchFamily="18" charset="0"/>
              </a:rPr>
              <a:t>Outcome of 101</a:t>
            </a:r>
            <a:r>
              <a:rPr lang="en-IN" sz="3200" b="1" baseline="30000" dirty="0" smtClean="0">
                <a:latin typeface="Cambria" pitchFamily="18" charset="0"/>
              </a:rPr>
              <a:t>st</a:t>
            </a:r>
            <a:r>
              <a:rPr lang="en-IN" sz="3200" b="1" dirty="0" smtClean="0">
                <a:latin typeface="Cambria" pitchFamily="18" charset="0"/>
              </a:rPr>
              <a:t> Amendment Act;</a:t>
            </a:r>
          </a:p>
          <a:p>
            <a:pPr marL="365760" indent="-256032">
              <a:defRPr/>
            </a:pPr>
            <a:r>
              <a:rPr lang="en-IN" sz="3200" b="1" dirty="0" smtClean="0">
                <a:solidFill>
                  <a:srgbClr val="FF0000"/>
                </a:solidFill>
                <a:latin typeface="Cambria" pitchFamily="18" charset="0"/>
              </a:rPr>
              <a:t>Introduced new Article 246A---</a:t>
            </a:r>
          </a:p>
          <a:p>
            <a:pPr marL="365760" indent="-256032">
              <a:defRPr/>
            </a:pPr>
            <a:endParaRPr lang="en-IN" sz="1200" b="1" u="sng" dirty="0" smtClean="0">
              <a:solidFill>
                <a:srgbClr val="FF0000"/>
              </a:solidFill>
              <a:latin typeface="Cambria" pitchFamily="18" charset="0"/>
            </a:endParaRPr>
          </a:p>
          <a:p>
            <a:pPr marL="365760" indent="-256032">
              <a:defRPr/>
            </a:pPr>
            <a:endParaRPr lang="en-IN" sz="1200" b="1" u="sng" dirty="0" smtClean="0">
              <a:solidFill>
                <a:srgbClr val="FF0000"/>
              </a:solidFill>
              <a:latin typeface="Cambria" pitchFamily="18" charset="0"/>
            </a:endParaRPr>
          </a:p>
          <a:p>
            <a:pPr marL="365760" indent="-256032">
              <a:defRPr/>
            </a:pPr>
            <a:endParaRPr lang="en-IN" sz="1200" b="1" u="sng" dirty="0" smtClean="0">
              <a:solidFill>
                <a:srgbClr val="FF0000"/>
              </a:solidFill>
              <a:latin typeface="Cambria" pitchFamily="18" charset="0"/>
            </a:endParaRPr>
          </a:p>
          <a:p>
            <a:pPr marL="365760" indent="-256032">
              <a:defRPr/>
            </a:pPr>
            <a:endParaRPr lang="en-IN" sz="1200" b="1" u="sng" dirty="0" smtClean="0">
              <a:solidFill>
                <a:srgbClr val="FF0000"/>
              </a:solidFill>
              <a:latin typeface="Cambria" pitchFamily="18" charset="0"/>
            </a:endParaRPr>
          </a:p>
        </p:txBody>
      </p:sp>
      <p:sp>
        <p:nvSpPr>
          <p:cNvPr id="3" name="Rectangle 2"/>
          <p:cNvSpPr/>
          <p:nvPr/>
        </p:nvSpPr>
        <p:spPr>
          <a:xfrm>
            <a:off x="304800" y="1714488"/>
            <a:ext cx="8610600" cy="35394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65760" indent="-256032">
              <a:buFont typeface="Wingdings 3"/>
              <a:buChar char=""/>
              <a:defRPr/>
            </a:pPr>
            <a:r>
              <a:rPr lang="en-IN" sz="3200" b="1" dirty="0" smtClean="0">
                <a:solidFill>
                  <a:schemeClr val="tx1"/>
                </a:solidFill>
                <a:latin typeface="Cambria" pitchFamily="18" charset="0"/>
              </a:rPr>
              <a:t>This articles provides that both parliament and state legislatures shall have </a:t>
            </a:r>
            <a:r>
              <a:rPr lang="en-IN" sz="3200" b="1" dirty="0" smtClean="0">
                <a:solidFill>
                  <a:srgbClr val="C00000"/>
                </a:solidFill>
                <a:latin typeface="Cambria" pitchFamily="18" charset="0"/>
              </a:rPr>
              <a:t>concurrent powers </a:t>
            </a:r>
            <a:r>
              <a:rPr lang="en-IN" sz="3200" b="1" dirty="0" smtClean="0">
                <a:solidFill>
                  <a:schemeClr val="tx1"/>
                </a:solidFill>
                <a:latin typeface="Cambria" pitchFamily="18" charset="0"/>
              </a:rPr>
              <a:t>to make laws with respect to goods and services tax (GST). The Parliament will retain exclusive power to legislate on inter-state trade or commerce</a:t>
            </a:r>
            <a:r>
              <a:rPr lang="en-IN" sz="3200" dirty="0" smtClean="0">
                <a:latin typeface="Cambria"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4"/>
            <a:ext cx="8334404" cy="544764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endParaRPr lang="en-IN" sz="2800" b="1" dirty="0" smtClean="0"/>
          </a:p>
          <a:p>
            <a:pPr lvl="0"/>
            <a:r>
              <a:rPr lang="en-IN" sz="2800" b="1" dirty="0" smtClean="0"/>
              <a:t>Goods and Service Tax Council:</a:t>
            </a:r>
          </a:p>
          <a:p>
            <a:pPr lvl="0"/>
            <a:r>
              <a:rPr lang="en-IN" sz="2400" b="1" dirty="0" smtClean="0"/>
              <a:t> </a:t>
            </a:r>
            <a:r>
              <a:rPr lang="en-IN" sz="2400" dirty="0" smtClean="0"/>
              <a:t>As per the Insertion of </a:t>
            </a:r>
            <a:r>
              <a:rPr lang="en-IN" sz="2400" b="1" dirty="0" smtClean="0">
                <a:solidFill>
                  <a:srgbClr val="FF0000"/>
                </a:solidFill>
              </a:rPr>
              <a:t>Article 279A </a:t>
            </a:r>
            <a:r>
              <a:rPr lang="en-IN" sz="2400" dirty="0" smtClean="0"/>
              <a:t>– President is  to Constitute GST Council</a:t>
            </a:r>
          </a:p>
          <a:p>
            <a:r>
              <a:rPr lang="en-IN" sz="2800" b="1" dirty="0" smtClean="0">
                <a:solidFill>
                  <a:srgbClr val="FF0000"/>
                </a:solidFill>
              </a:rPr>
              <a:t>Composition of the GST Council</a:t>
            </a:r>
            <a:r>
              <a:rPr lang="en-IN" sz="2400" dirty="0" smtClean="0"/>
              <a:t>:</a:t>
            </a:r>
          </a:p>
          <a:p>
            <a:r>
              <a:rPr lang="en-IN" sz="2400" dirty="0" smtClean="0"/>
              <a:t> • Union Finance Minister – Chairman </a:t>
            </a:r>
          </a:p>
          <a:p>
            <a:r>
              <a:rPr lang="en-IN" sz="2400" dirty="0" smtClean="0"/>
              <a:t>• Union Minister of State in charge of Revenue or Finance- Member </a:t>
            </a:r>
          </a:p>
          <a:p>
            <a:r>
              <a:rPr lang="en-IN" sz="2400" dirty="0" smtClean="0"/>
              <a:t>• State Finance Ministers-  Members</a:t>
            </a:r>
          </a:p>
          <a:p>
            <a:r>
              <a:rPr lang="en-IN" sz="2400" dirty="0" smtClean="0"/>
              <a:t> • Members to choose Vice Chairperson</a:t>
            </a:r>
          </a:p>
          <a:p>
            <a:pPr lvl="0"/>
            <a:r>
              <a:rPr lang="en-US" sz="2400" b="1" dirty="0" smtClean="0">
                <a:solidFill>
                  <a:srgbClr val="FF0000"/>
                </a:solidFill>
                <a:latin typeface="Bookman Old Style" pitchFamily="18" charset="0"/>
              </a:rPr>
              <a:t>Role of GST Council</a:t>
            </a:r>
          </a:p>
          <a:p>
            <a:r>
              <a:rPr lang="en-IN" sz="2400" dirty="0" smtClean="0"/>
              <a:t> The Council make recommendations to the Union and the States on important issues like tax rates, exemption list, threshold limits, etc. </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533400"/>
            <a:ext cx="7772400" cy="838200"/>
          </a:xfrm>
        </p:spPr>
        <p:txBody>
          <a:bodyPr>
            <a:normAutofit/>
          </a:bodyPr>
          <a:lstStyle/>
          <a:p>
            <a:pPr algn="just"/>
            <a:r>
              <a:rPr lang="en-IN" dirty="0" smtClean="0"/>
              <a:t>  GST COUNCIL MEETING</a:t>
            </a:r>
            <a:endParaRPr lang="en-IN" dirty="0"/>
          </a:p>
        </p:txBody>
      </p:sp>
      <p:sp>
        <p:nvSpPr>
          <p:cNvPr id="5" name="Subtitle 4"/>
          <p:cNvSpPr>
            <a:spLocks noGrp="1"/>
          </p:cNvSpPr>
          <p:nvPr>
            <p:ph type="subTitle" idx="1"/>
          </p:nvPr>
        </p:nvSpPr>
        <p:spPr>
          <a:xfrm>
            <a:off x="722376" y="1676400"/>
            <a:ext cx="7772400" cy="4267200"/>
          </a:xfrm>
        </p:spPr>
        <p:txBody>
          <a:bodyPr>
            <a:normAutofit fontScale="77500" lnSpcReduction="20000"/>
          </a:bodyPr>
          <a:lstStyle/>
          <a:p>
            <a:pPr algn="just"/>
            <a:r>
              <a:rPr lang="en-IN" dirty="0" smtClean="0">
                <a:solidFill>
                  <a:srgbClr val="FF0000"/>
                </a:solidFill>
                <a:effectLst>
                  <a:outerShdw blurRad="38100" dist="38100" dir="2700000" algn="tl">
                    <a:srgbClr val="000000">
                      <a:alpha val="43137"/>
                    </a:srgbClr>
                  </a:outerShdw>
                </a:effectLst>
              </a:rPr>
              <a:t>QUORUM-</a:t>
            </a:r>
            <a:r>
              <a:rPr lang="en-IN" dirty="0" smtClean="0">
                <a:solidFill>
                  <a:srgbClr val="00B050"/>
                </a:solidFill>
                <a:effectLst>
                  <a:outerShdw blurRad="38100" dist="38100" dir="2700000" algn="tl">
                    <a:srgbClr val="000000">
                      <a:alpha val="43137"/>
                    </a:srgbClr>
                  </a:outerShdw>
                </a:effectLst>
              </a:rPr>
              <a:t> Half of the total number of members of GSTC </a:t>
            </a:r>
          </a:p>
          <a:p>
            <a:pPr algn="just"/>
            <a:endParaRPr lang="en-IN" dirty="0" smtClean="0">
              <a:solidFill>
                <a:srgbClr val="00B050"/>
              </a:solidFill>
              <a:effectLst>
                <a:outerShdw blurRad="38100" dist="38100" dir="2700000" algn="tl">
                  <a:srgbClr val="000000">
                    <a:alpha val="43137"/>
                  </a:srgbClr>
                </a:outerShdw>
              </a:effectLst>
            </a:endParaRPr>
          </a:p>
          <a:p>
            <a:pPr algn="just">
              <a:lnSpc>
                <a:spcPct val="150000"/>
              </a:lnSpc>
            </a:pPr>
            <a:r>
              <a:rPr lang="en-IN" dirty="0" smtClean="0">
                <a:solidFill>
                  <a:srgbClr val="FF0000"/>
                </a:solidFill>
                <a:effectLst>
                  <a:outerShdw blurRad="38100" dist="38100" dir="2700000" algn="tl">
                    <a:srgbClr val="000000">
                      <a:alpha val="43137"/>
                    </a:srgbClr>
                  </a:outerShdw>
                </a:effectLst>
              </a:rPr>
              <a:t>DECISION- </a:t>
            </a:r>
            <a:r>
              <a:rPr lang="en-IN" dirty="0" smtClean="0">
                <a:solidFill>
                  <a:srgbClr val="00B050"/>
                </a:solidFill>
                <a:effectLst>
                  <a:outerShdw blurRad="38100" dist="38100" dir="2700000" algn="tl">
                    <a:srgbClr val="000000">
                      <a:alpha val="43137"/>
                    </a:srgbClr>
                  </a:outerShdw>
                </a:effectLst>
              </a:rPr>
              <a:t>Not less than 3/4</a:t>
            </a:r>
            <a:r>
              <a:rPr lang="en-IN" baseline="30000" dirty="0" smtClean="0">
                <a:solidFill>
                  <a:srgbClr val="00B050"/>
                </a:solidFill>
                <a:effectLst>
                  <a:outerShdw blurRad="38100" dist="38100" dir="2700000" algn="tl">
                    <a:srgbClr val="000000">
                      <a:alpha val="43137"/>
                    </a:srgbClr>
                  </a:outerShdw>
                </a:effectLst>
              </a:rPr>
              <a:t>th</a:t>
            </a:r>
            <a:r>
              <a:rPr lang="en-IN" dirty="0" smtClean="0">
                <a:solidFill>
                  <a:srgbClr val="00B050"/>
                </a:solidFill>
                <a:effectLst>
                  <a:outerShdw blurRad="38100" dist="38100" dir="2700000" algn="tl">
                    <a:srgbClr val="000000">
                      <a:alpha val="43137"/>
                    </a:srgbClr>
                  </a:outerShdw>
                </a:effectLst>
              </a:rPr>
              <a:t> of weighted votes cast </a:t>
            </a:r>
          </a:p>
          <a:p>
            <a:pPr algn="just">
              <a:lnSpc>
                <a:spcPct val="150000"/>
              </a:lnSpc>
            </a:pPr>
            <a:r>
              <a:rPr lang="en-IN" dirty="0" smtClean="0">
                <a:solidFill>
                  <a:srgbClr val="00B050"/>
                </a:solidFill>
                <a:effectLst>
                  <a:outerShdw blurRad="38100" dist="38100" dir="2700000" algn="tl">
                    <a:srgbClr val="000000">
                      <a:alpha val="43137"/>
                    </a:srgbClr>
                  </a:outerShdw>
                </a:effectLst>
              </a:rPr>
              <a:t>	</a:t>
            </a:r>
            <a:r>
              <a:rPr lang="en-IN" dirty="0" smtClean="0">
                <a:solidFill>
                  <a:srgbClr val="FF0000"/>
                </a:solidFill>
                <a:effectLst>
                  <a:outerShdw blurRad="38100" dist="38100" dir="2700000" algn="tl">
                    <a:srgbClr val="000000">
                      <a:alpha val="43137"/>
                    </a:srgbClr>
                  </a:outerShdw>
                </a:effectLst>
              </a:rPr>
              <a:t>-</a:t>
            </a:r>
            <a:r>
              <a:rPr lang="en-IN" dirty="0" smtClean="0">
                <a:solidFill>
                  <a:srgbClr val="00B050"/>
                </a:solidFill>
                <a:effectLst>
                  <a:outerShdw blurRad="38100" dist="38100" dir="2700000" algn="tl">
                    <a:srgbClr val="000000">
                      <a:alpha val="43137"/>
                    </a:srgbClr>
                  </a:outerShdw>
                </a:effectLst>
              </a:rPr>
              <a:t>Centre &amp; minimum 20 states required for majority</a:t>
            </a:r>
          </a:p>
          <a:p>
            <a:pPr algn="just">
              <a:lnSpc>
                <a:spcPct val="150000"/>
              </a:lnSpc>
            </a:pPr>
            <a:r>
              <a:rPr lang="en-IN" dirty="0" smtClean="0">
                <a:solidFill>
                  <a:srgbClr val="00B050"/>
                </a:solidFill>
                <a:effectLst>
                  <a:outerShdw blurRad="38100" dist="38100" dir="2700000" algn="tl">
                    <a:srgbClr val="000000">
                      <a:alpha val="43137"/>
                    </a:srgbClr>
                  </a:outerShdw>
                </a:effectLst>
              </a:rPr>
              <a:t>	</a:t>
            </a:r>
            <a:r>
              <a:rPr lang="en-IN" dirty="0" smtClean="0">
                <a:solidFill>
                  <a:srgbClr val="FF0000"/>
                </a:solidFill>
                <a:effectLst>
                  <a:outerShdw blurRad="38100" dist="38100" dir="2700000" algn="tl">
                    <a:srgbClr val="000000">
                      <a:alpha val="43137"/>
                    </a:srgbClr>
                  </a:outerShdw>
                </a:effectLst>
              </a:rPr>
              <a:t>-</a:t>
            </a:r>
            <a:r>
              <a:rPr lang="en-IN" dirty="0" smtClean="0">
                <a:solidFill>
                  <a:srgbClr val="00B050"/>
                </a:solidFill>
                <a:effectLst>
                  <a:outerShdw blurRad="38100" dist="38100" dir="2700000" algn="tl">
                    <a:srgbClr val="000000">
                      <a:alpha val="43137"/>
                    </a:srgbClr>
                  </a:outerShdw>
                </a:effectLst>
              </a:rPr>
              <a:t>Centre have 1/3</a:t>
            </a:r>
            <a:r>
              <a:rPr lang="en-IN" baseline="30000" dirty="0" smtClean="0">
                <a:solidFill>
                  <a:srgbClr val="00B050"/>
                </a:solidFill>
                <a:effectLst>
                  <a:outerShdw blurRad="38100" dist="38100" dir="2700000" algn="tl">
                    <a:srgbClr val="000000">
                      <a:alpha val="43137"/>
                    </a:srgbClr>
                  </a:outerShdw>
                </a:effectLst>
              </a:rPr>
              <a:t>rd</a:t>
            </a:r>
            <a:r>
              <a:rPr lang="en-IN" dirty="0" smtClean="0">
                <a:solidFill>
                  <a:srgbClr val="00B050"/>
                </a:solidFill>
                <a:effectLst>
                  <a:outerShdw blurRad="38100" dist="38100" dir="2700000" algn="tl">
                    <a:srgbClr val="000000">
                      <a:alpha val="43137"/>
                    </a:srgbClr>
                  </a:outerShdw>
                </a:effectLst>
              </a:rPr>
              <a:t> </a:t>
            </a:r>
            <a:r>
              <a:rPr lang="en-IN" dirty="0" err="1" smtClean="0">
                <a:solidFill>
                  <a:srgbClr val="00B050"/>
                </a:solidFill>
                <a:effectLst>
                  <a:outerShdw blurRad="38100" dist="38100" dir="2700000" algn="tl">
                    <a:srgbClr val="000000">
                      <a:alpha val="43137"/>
                    </a:srgbClr>
                  </a:outerShdw>
                </a:effectLst>
              </a:rPr>
              <a:t>weightage</a:t>
            </a:r>
            <a:r>
              <a:rPr lang="en-IN" dirty="0" smtClean="0">
                <a:solidFill>
                  <a:srgbClr val="00B050"/>
                </a:solidFill>
                <a:effectLst>
                  <a:outerShdw blurRad="38100" dist="38100" dir="2700000" algn="tl">
                    <a:srgbClr val="000000">
                      <a:alpha val="43137"/>
                    </a:srgbClr>
                  </a:outerShdw>
                </a:effectLst>
              </a:rPr>
              <a:t> of total votes cast</a:t>
            </a:r>
          </a:p>
          <a:p>
            <a:pPr algn="just">
              <a:lnSpc>
                <a:spcPct val="150000"/>
              </a:lnSpc>
            </a:pPr>
            <a:r>
              <a:rPr lang="en-IN" dirty="0" smtClean="0">
                <a:solidFill>
                  <a:srgbClr val="00B050"/>
                </a:solidFill>
                <a:effectLst>
                  <a:outerShdw blurRad="38100" dist="38100" dir="2700000" algn="tl">
                    <a:srgbClr val="000000">
                      <a:alpha val="43137"/>
                    </a:srgbClr>
                  </a:outerShdw>
                </a:effectLst>
              </a:rPr>
              <a:t>	</a:t>
            </a:r>
            <a:r>
              <a:rPr lang="en-IN" dirty="0" smtClean="0">
                <a:solidFill>
                  <a:srgbClr val="FF0000"/>
                </a:solidFill>
                <a:effectLst>
                  <a:outerShdw blurRad="38100" dist="38100" dir="2700000" algn="tl">
                    <a:srgbClr val="000000">
                      <a:alpha val="43137"/>
                    </a:srgbClr>
                  </a:outerShdw>
                </a:effectLst>
              </a:rPr>
              <a:t>- </a:t>
            </a:r>
            <a:r>
              <a:rPr lang="en-IN" dirty="0" smtClean="0">
                <a:solidFill>
                  <a:srgbClr val="00B050"/>
                </a:solidFill>
                <a:effectLst>
                  <a:outerShdw blurRad="38100" dist="38100" dir="2700000" algn="tl">
                    <a:srgbClr val="000000">
                      <a:alpha val="43137"/>
                    </a:srgbClr>
                  </a:outerShdw>
                </a:effectLst>
              </a:rPr>
              <a:t>All states taken together would have 2/3</a:t>
            </a:r>
            <a:r>
              <a:rPr lang="en-IN" baseline="30000" dirty="0" smtClean="0">
                <a:solidFill>
                  <a:srgbClr val="00B050"/>
                </a:solidFill>
                <a:effectLst>
                  <a:outerShdw blurRad="38100" dist="38100" dir="2700000" algn="tl">
                    <a:srgbClr val="000000">
                      <a:alpha val="43137"/>
                    </a:srgbClr>
                  </a:outerShdw>
                </a:effectLst>
              </a:rPr>
              <a:t>rd</a:t>
            </a:r>
            <a:r>
              <a:rPr lang="en-IN" dirty="0" smtClean="0">
                <a:solidFill>
                  <a:srgbClr val="00B050"/>
                </a:solidFill>
                <a:effectLst>
                  <a:outerShdw blurRad="38100" dist="38100" dir="2700000" algn="tl">
                    <a:srgbClr val="000000">
                      <a:alpha val="43137"/>
                    </a:srgbClr>
                  </a:outerShdw>
                </a:effectLst>
              </a:rPr>
              <a:t>    </a:t>
            </a:r>
          </a:p>
          <a:p>
            <a:pPr algn="just"/>
            <a:r>
              <a:rPr lang="en-IN" dirty="0" smtClean="0">
                <a:solidFill>
                  <a:srgbClr val="00B050"/>
                </a:solidFill>
                <a:effectLst>
                  <a:outerShdw blurRad="38100" dist="38100" dir="2700000" algn="tl">
                    <a:srgbClr val="000000">
                      <a:alpha val="43137"/>
                    </a:srgbClr>
                  </a:outerShdw>
                </a:effectLst>
              </a:rPr>
              <a:t>            </a:t>
            </a:r>
            <a:r>
              <a:rPr lang="en-IN" dirty="0" err="1" smtClean="0">
                <a:solidFill>
                  <a:srgbClr val="00B050"/>
                </a:solidFill>
                <a:effectLst>
                  <a:outerShdw blurRad="38100" dist="38100" dir="2700000" algn="tl">
                    <a:srgbClr val="000000">
                      <a:alpha val="43137"/>
                    </a:srgbClr>
                  </a:outerShdw>
                </a:effectLst>
              </a:rPr>
              <a:t>weightage</a:t>
            </a:r>
            <a:r>
              <a:rPr lang="en-IN" dirty="0" smtClean="0">
                <a:solidFill>
                  <a:srgbClr val="00B050"/>
                </a:solidFill>
                <a:effectLst>
                  <a:outerShdw blurRad="38100" dist="38100" dir="2700000" algn="tl">
                    <a:srgbClr val="000000">
                      <a:alpha val="43137"/>
                    </a:srgbClr>
                  </a:outerShdw>
                </a:effectLst>
              </a:rPr>
              <a:t> of the total votes cast</a:t>
            </a:r>
            <a:endParaRPr lang="en-IN"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28600" y="152400"/>
            <a:ext cx="8686800" cy="6553200"/>
          </a:xfrm>
          <a:prstGeom prst="rect">
            <a:avLst/>
          </a:prstGeom>
          <a:ln/>
        </p:spPr>
        <p:style>
          <a:lnRef idx="1">
            <a:schemeClr val="dk1"/>
          </a:lnRef>
          <a:fillRef idx="2">
            <a:schemeClr val="dk1"/>
          </a:fillRef>
          <a:effectRef idx="1">
            <a:schemeClr val="dk1"/>
          </a:effectRef>
          <a:fontRef idx="minor">
            <a:schemeClr val="dk1"/>
          </a:fontRef>
        </p:style>
        <p:txBody>
          <a:bodyPr>
            <a:normAutofit/>
          </a:bodyPr>
          <a:lstStyle/>
          <a:p>
            <a:pPr marL="342900" indent="-342900" algn="just" fontAlgn="auto">
              <a:lnSpc>
                <a:spcPct val="120000"/>
              </a:lnSpc>
              <a:spcBef>
                <a:spcPts val="0"/>
              </a:spcBef>
              <a:spcAft>
                <a:spcPts val="0"/>
              </a:spcAft>
              <a:defRPr/>
            </a:pPr>
            <a:r>
              <a:rPr lang="en-IN" sz="3200" b="1" u="sng" cap="all" dirty="0" smtClean="0">
                <a:solidFill>
                  <a:srgbClr val="FF0000"/>
                </a:solidFill>
                <a:latin typeface="Cambria" pitchFamily="18" charset="0"/>
              </a:rPr>
              <a:t>IMPORTANT  </a:t>
            </a:r>
            <a:r>
              <a:rPr lang="en-IN" sz="3200" b="1" u="sng" cap="all" dirty="0">
                <a:solidFill>
                  <a:srgbClr val="FF0000"/>
                </a:solidFill>
                <a:latin typeface="Cambria" pitchFamily="18" charset="0"/>
              </a:rPr>
              <a:t>Features  of  GST</a:t>
            </a:r>
          </a:p>
          <a:p>
            <a:pPr marL="342900" indent="-342900" algn="just" fontAlgn="auto">
              <a:lnSpc>
                <a:spcPct val="120000"/>
              </a:lnSpc>
              <a:spcBef>
                <a:spcPts val="0"/>
              </a:spcBef>
              <a:spcAft>
                <a:spcPts val="0"/>
              </a:spcAft>
              <a:defRPr/>
            </a:pPr>
            <a:r>
              <a:rPr lang="en-IN" sz="2400" b="1" dirty="0" smtClean="0">
                <a:latin typeface="Cambria" pitchFamily="18" charset="0"/>
              </a:rPr>
              <a:t>1-The </a:t>
            </a:r>
            <a:r>
              <a:rPr lang="en-IN" sz="2400" b="1" dirty="0">
                <a:latin typeface="Cambria" pitchFamily="18" charset="0"/>
              </a:rPr>
              <a:t>GST is applicable on the supply of goods or services</a:t>
            </a:r>
            <a:r>
              <a:rPr lang="en-IN" sz="2400" dirty="0">
                <a:latin typeface="Cambria" pitchFamily="18" charset="0"/>
              </a:rPr>
              <a:t>. </a:t>
            </a:r>
          </a:p>
          <a:p>
            <a:pPr marL="342900" indent="-342900" algn="just" fontAlgn="auto">
              <a:lnSpc>
                <a:spcPct val="120000"/>
              </a:lnSpc>
              <a:spcBef>
                <a:spcPts val="0"/>
              </a:spcBef>
              <a:spcAft>
                <a:spcPts val="0"/>
              </a:spcAft>
              <a:defRPr/>
            </a:pPr>
            <a:r>
              <a:rPr lang="en-IN" sz="2000" dirty="0">
                <a:latin typeface="Cambria" pitchFamily="18" charset="0"/>
              </a:rPr>
              <a:t>All goods except </a:t>
            </a:r>
            <a:r>
              <a:rPr lang="en-US" sz="2000" dirty="0">
                <a:solidFill>
                  <a:srgbClr val="FF0000"/>
                </a:solidFill>
                <a:latin typeface="Cambria" pitchFamily="18" charset="0"/>
              </a:rPr>
              <a:t>Alcohol</a:t>
            </a:r>
            <a:r>
              <a:rPr lang="en-US" sz="2000" dirty="0">
                <a:latin typeface="Cambria" pitchFamily="18" charset="0"/>
              </a:rPr>
              <a:t> for human consumption,  &amp;  </a:t>
            </a:r>
            <a:r>
              <a:rPr lang="en-US" sz="2000" dirty="0">
                <a:solidFill>
                  <a:srgbClr val="FF0000"/>
                </a:solidFill>
                <a:latin typeface="Cambria" pitchFamily="18" charset="0"/>
              </a:rPr>
              <a:t>5 Petroleum </a:t>
            </a:r>
            <a:r>
              <a:rPr lang="en-US" sz="2000" dirty="0" smtClean="0">
                <a:solidFill>
                  <a:srgbClr val="FF0000"/>
                </a:solidFill>
                <a:latin typeface="Cambria" pitchFamily="18" charset="0"/>
              </a:rPr>
              <a:t>Products</a:t>
            </a:r>
            <a:r>
              <a:rPr lang="en-US" sz="2000" dirty="0" smtClean="0">
                <a:latin typeface="Cambria" pitchFamily="18" charset="0"/>
              </a:rPr>
              <a:t> viz. petroleum </a:t>
            </a:r>
            <a:r>
              <a:rPr lang="en-US" sz="2000" dirty="0">
                <a:latin typeface="Cambria" pitchFamily="18" charset="0"/>
              </a:rPr>
              <a:t>crude, motor spirit (petrol), high speed diesel, natural gas and aviation turbine fuel.</a:t>
            </a:r>
          </a:p>
          <a:p>
            <a:pPr marL="342900" indent="-342900" algn="just" fontAlgn="auto">
              <a:lnSpc>
                <a:spcPct val="120000"/>
              </a:lnSpc>
              <a:spcBef>
                <a:spcPts val="0"/>
              </a:spcBef>
              <a:spcAft>
                <a:spcPts val="0"/>
              </a:spcAft>
              <a:defRPr/>
            </a:pPr>
            <a:r>
              <a:rPr lang="en-IN" sz="2000" dirty="0">
                <a:latin typeface="Cambria" pitchFamily="18" charset="0"/>
              </a:rPr>
              <a:t>The GST would apply to all services barring a few to be specified</a:t>
            </a:r>
            <a:endParaRPr lang="en-US" sz="2000" dirty="0">
              <a:latin typeface="Cambria" pitchFamily="18" charset="0"/>
            </a:endParaRPr>
          </a:p>
          <a:p>
            <a:pPr marL="342900" indent="-342900" algn="just" fontAlgn="auto">
              <a:lnSpc>
                <a:spcPct val="120000"/>
              </a:lnSpc>
              <a:spcBef>
                <a:spcPts val="0"/>
              </a:spcBef>
              <a:spcAft>
                <a:spcPts val="0"/>
              </a:spcAft>
              <a:defRPr/>
            </a:pPr>
            <a:r>
              <a:rPr lang="en-IN" sz="2400" b="1" dirty="0" smtClean="0">
                <a:latin typeface="Cambria" pitchFamily="18" charset="0"/>
              </a:rPr>
              <a:t>2-GST is </a:t>
            </a:r>
            <a:r>
              <a:rPr lang="en-IN" sz="2400" b="1" dirty="0">
                <a:latin typeface="Cambria" pitchFamily="18" charset="0"/>
              </a:rPr>
              <a:t>a destination based consumption tax</a:t>
            </a:r>
            <a:r>
              <a:rPr lang="en-IN" sz="2400" dirty="0">
                <a:latin typeface="Cambria" pitchFamily="18" charset="0"/>
              </a:rPr>
              <a:t>. </a:t>
            </a:r>
          </a:p>
          <a:p>
            <a:pPr fontAlgn="auto">
              <a:spcBef>
                <a:spcPts val="0"/>
              </a:spcBef>
              <a:spcAft>
                <a:spcPts val="0"/>
              </a:spcAft>
              <a:defRPr/>
            </a:pPr>
            <a:r>
              <a:rPr lang="en-US" i="1" dirty="0">
                <a:latin typeface="Cambria" pitchFamily="18" charset="0"/>
              </a:rPr>
              <a:t>   </a:t>
            </a:r>
            <a:r>
              <a:rPr lang="en-US" sz="2000" dirty="0">
                <a:latin typeface="Cambria" pitchFamily="18" charset="0"/>
              </a:rPr>
              <a:t>The tax would accrue to the taxing authority </a:t>
            </a:r>
            <a:r>
              <a:rPr lang="en-US" sz="2000" dirty="0" smtClean="0">
                <a:latin typeface="Cambria" pitchFamily="18" charset="0"/>
              </a:rPr>
              <a:t>which has </a:t>
            </a:r>
            <a:r>
              <a:rPr lang="en-US" sz="2000" dirty="0">
                <a:latin typeface="Cambria" pitchFamily="18" charset="0"/>
              </a:rPr>
              <a:t>jurisdiction over the place of consumption which is also termed as </a:t>
            </a:r>
            <a:r>
              <a:rPr lang="en-US" sz="2000" dirty="0">
                <a:solidFill>
                  <a:srgbClr val="FF0000"/>
                </a:solidFill>
                <a:latin typeface="Cambria" pitchFamily="18" charset="0"/>
              </a:rPr>
              <a:t>place of </a:t>
            </a:r>
            <a:r>
              <a:rPr lang="en-US" sz="2000" dirty="0" smtClean="0">
                <a:solidFill>
                  <a:srgbClr val="FF0000"/>
                </a:solidFill>
                <a:latin typeface="Cambria" pitchFamily="18" charset="0"/>
              </a:rPr>
              <a:t>supply</a:t>
            </a:r>
          </a:p>
          <a:p>
            <a:pPr marL="342900" indent="-342900" algn="just" fontAlgn="auto">
              <a:lnSpc>
                <a:spcPct val="120000"/>
              </a:lnSpc>
              <a:spcBef>
                <a:spcPts val="0"/>
              </a:spcBef>
              <a:spcAft>
                <a:spcPts val="0"/>
              </a:spcAft>
              <a:defRPr/>
            </a:pPr>
            <a:r>
              <a:rPr lang="en-IN" sz="2000" b="1" dirty="0" smtClean="0">
                <a:latin typeface="Cambria" pitchFamily="18" charset="0"/>
              </a:rPr>
              <a:t>3-Dual GST</a:t>
            </a:r>
            <a:r>
              <a:rPr lang="en-IN" b="1" dirty="0" smtClean="0">
                <a:latin typeface="Cambria" pitchFamily="18" charset="0"/>
              </a:rPr>
              <a:t>; </a:t>
            </a:r>
            <a:r>
              <a:rPr lang="en-US" sz="2000" b="1" dirty="0" smtClean="0">
                <a:latin typeface="Cambria" pitchFamily="18" charset="0"/>
              </a:rPr>
              <a:t>GST will be levied by both tiers of Governments concurrently</a:t>
            </a:r>
            <a:endParaRPr lang="en-IN" b="1" dirty="0" smtClean="0">
              <a:latin typeface="Cambria" pitchFamily="18" charset="0"/>
            </a:endParaRPr>
          </a:p>
          <a:p>
            <a:pPr fontAlgn="auto">
              <a:spcBef>
                <a:spcPts val="0"/>
              </a:spcBef>
              <a:spcAft>
                <a:spcPts val="0"/>
              </a:spcAft>
              <a:defRPr/>
            </a:pPr>
            <a:r>
              <a:rPr lang="en-US" sz="2000" i="1" dirty="0" smtClean="0">
                <a:latin typeface="Cambria" pitchFamily="18" charset="0"/>
              </a:rPr>
              <a:t>There will    be Central GST to be administered by the Central Government and there will be   State GST to be administered by State Governments</a:t>
            </a:r>
          </a:p>
          <a:p>
            <a:pPr fontAlgn="auto">
              <a:spcBef>
                <a:spcPts val="0"/>
              </a:spcBef>
              <a:spcAft>
                <a:spcPts val="0"/>
              </a:spcAft>
              <a:defRPr/>
            </a:pPr>
            <a:r>
              <a:rPr lang="en-US" sz="2000" i="1" dirty="0" smtClean="0">
                <a:latin typeface="Cambria" pitchFamily="18" charset="0"/>
              </a:rPr>
              <a:t> Thus, the GST would comprise   a Central GST ( CGST)and State GST(SGST)</a:t>
            </a:r>
          </a:p>
          <a:p>
            <a:pPr marL="342900" indent="-342900" algn="just">
              <a:lnSpc>
                <a:spcPct val="120000"/>
              </a:lnSpc>
              <a:buFont typeface="Wingdings" pitchFamily="2" charset="2"/>
              <a:buChar char="Ø"/>
              <a:defRPr/>
            </a:pPr>
            <a:r>
              <a:rPr lang="en-IN" sz="2000" b="1" dirty="0" smtClean="0">
                <a:latin typeface="Cambria" pitchFamily="18" charset="0"/>
              </a:rPr>
              <a:t>The CGST and SGST would be levied at rates to be jointly decided by the Centre and States.</a:t>
            </a:r>
          </a:p>
          <a:p>
            <a:pPr marL="342900" indent="-342900" algn="just" fontAlgn="auto">
              <a:lnSpc>
                <a:spcPct val="120000"/>
              </a:lnSpc>
              <a:spcBef>
                <a:spcPts val="0"/>
              </a:spcBef>
              <a:spcAft>
                <a:spcPts val="0"/>
              </a:spcAft>
              <a:buFont typeface="Arial" pitchFamily="34" charset="0"/>
              <a:buChar char="•"/>
              <a:defRPr/>
            </a:pPr>
            <a:endParaRPr lang="en-IN" sz="2400" dirty="0">
              <a:latin typeface="Cambria" pitchFamily="18" charset="0"/>
            </a:endParaRPr>
          </a:p>
          <a:p>
            <a:pPr marL="342900" indent="-342900" algn="just" fontAlgn="auto">
              <a:lnSpc>
                <a:spcPct val="120000"/>
              </a:lnSpc>
              <a:spcBef>
                <a:spcPts val="0"/>
              </a:spcBef>
              <a:spcAft>
                <a:spcPts val="0"/>
              </a:spcAft>
              <a:buFont typeface="Arial" pitchFamily="34" charset="0"/>
              <a:buChar char="•"/>
              <a:defRPr/>
            </a:pPr>
            <a:endParaRPr lang="en-IN" sz="2400" dirty="0">
              <a:latin typeface="Cambria" pitchFamily="18" charset="0"/>
            </a:endParaRPr>
          </a:p>
          <a:p>
            <a:pPr marL="342900" indent="-342900" algn="just" fontAlgn="auto">
              <a:lnSpc>
                <a:spcPct val="120000"/>
              </a:lnSpc>
              <a:spcBef>
                <a:spcPts val="0"/>
              </a:spcBef>
              <a:spcAft>
                <a:spcPts val="0"/>
              </a:spcAft>
              <a:buFont typeface="Arial" pitchFamily="34" charset="0"/>
              <a:buChar char="•"/>
              <a:defRPr/>
            </a:pPr>
            <a:endParaRPr lang="en-IN" sz="2400" dirty="0">
              <a:latin typeface="Cambria" pitchFamily="18" charset="0"/>
            </a:endParaRPr>
          </a:p>
          <a:p>
            <a:pPr marL="342900" indent="-342900" fontAlgn="auto">
              <a:spcBef>
                <a:spcPct val="20000"/>
              </a:spcBef>
              <a:spcAft>
                <a:spcPts val="0"/>
              </a:spcAft>
              <a:buFont typeface="Arial" pitchFamily="34" charset="0"/>
              <a:buChar char="•"/>
              <a:defRPr/>
            </a:pPr>
            <a:endParaRPr lang="en-IN" sz="2400" dirty="0">
              <a:latin typeface="Cambr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305800" cy="4401205"/>
          </a:xfrm>
          <a:prstGeom prst="rect">
            <a:avLst/>
          </a:prstGeom>
        </p:spPr>
        <p:txBody>
          <a:bodyPr wrap="square">
            <a:spAutoFit/>
          </a:bodyPr>
          <a:lstStyle/>
          <a:p>
            <a:r>
              <a:rPr lang="en-IN" sz="2800" dirty="0" smtClean="0">
                <a:solidFill>
                  <a:srgbClr val="FF0000"/>
                </a:solidFill>
                <a:latin typeface="Bell MT" pitchFamily="18" charset="0"/>
              </a:rPr>
              <a:t>HSN (</a:t>
            </a:r>
            <a:r>
              <a:rPr lang="en-IN" sz="2800" b="1" dirty="0" smtClean="0">
                <a:solidFill>
                  <a:srgbClr val="FF0000"/>
                </a:solidFill>
                <a:latin typeface="Bell MT" pitchFamily="18" charset="0"/>
              </a:rPr>
              <a:t>Harmonised System Nomenclature</a:t>
            </a:r>
            <a:r>
              <a:rPr lang="en-IN" sz="2800" dirty="0" smtClean="0">
                <a:latin typeface="Bell MT" pitchFamily="18" charset="0"/>
              </a:rPr>
              <a:t>) is an internationally standardized system of names and numbers to classify traded products. </a:t>
            </a:r>
          </a:p>
          <a:p>
            <a:pPr>
              <a:buFont typeface="Wingdings" pitchFamily="2" charset="2"/>
              <a:buChar char="Ø"/>
            </a:pPr>
            <a:r>
              <a:rPr lang="en-IN" sz="2800" dirty="0" smtClean="0">
                <a:latin typeface="Bell MT" pitchFamily="18" charset="0"/>
              </a:rPr>
              <a:t>These codes are basically used to fix rate of tax on various products at the time of export and import.</a:t>
            </a:r>
            <a:endParaRPr lang="en-IN" sz="2800" smtClean="0">
              <a:latin typeface="Bell MT" pitchFamily="18" charset="0"/>
            </a:endParaRPr>
          </a:p>
          <a:p>
            <a:pPr>
              <a:buFont typeface="Wingdings" pitchFamily="2" charset="2"/>
              <a:buChar char="Ø"/>
            </a:pPr>
            <a:r>
              <a:rPr lang="en-IN" sz="2800" smtClean="0">
                <a:latin typeface="Bell MT" pitchFamily="18" charset="0"/>
              </a:rPr>
              <a:t> </a:t>
            </a:r>
            <a:r>
              <a:rPr lang="en-IN" sz="2800" dirty="0" smtClean="0">
                <a:latin typeface="Bell MT" pitchFamily="18" charset="0"/>
              </a:rPr>
              <a:t>In Indian context it is proposed to use HSN codes at invoice level to make taxation system of international standard. Under GST supply invoices will be made by capturing HSN codes in case of goods and service accounting codes in case of services.</a:t>
            </a:r>
            <a:endParaRPr lang="en-IN" sz="2800" dirty="0">
              <a:latin typeface="Bell MT"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transactions &amp; taxes</a:t>
            </a:r>
            <a:endParaRPr lang="en-IN" dirty="0"/>
          </a:p>
        </p:txBody>
      </p:sp>
      <p:sp>
        <p:nvSpPr>
          <p:cNvPr id="3" name="Content Placeholder 2"/>
          <p:cNvSpPr>
            <a:spLocks noGrp="1"/>
          </p:cNvSpPr>
          <p:nvPr>
            <p:ph idx="1"/>
          </p:nvPr>
        </p:nvSpPr>
        <p:spPr>
          <a:xfrm>
            <a:off x="457200" y="1285860"/>
            <a:ext cx="8229600" cy="5072098"/>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r>
              <a:rPr lang="en-IN" sz="3400" b="1" dirty="0" smtClean="0"/>
              <a:t>Under GST, there are three major taxes namely IGST, CGST &amp; SGST.</a:t>
            </a:r>
          </a:p>
          <a:p>
            <a:r>
              <a:rPr lang="en-IN" sz="3400" b="1" dirty="0" smtClean="0"/>
              <a:t>In the case of </a:t>
            </a:r>
            <a:r>
              <a:rPr lang="en-IN" sz="4000" b="1" dirty="0" smtClean="0">
                <a:solidFill>
                  <a:schemeClr val="accent2"/>
                </a:solidFill>
              </a:rPr>
              <a:t>intra-state supply </a:t>
            </a:r>
            <a:r>
              <a:rPr lang="en-IN" sz="3400" b="1" dirty="0" smtClean="0"/>
              <a:t>of goods/services:</a:t>
            </a:r>
          </a:p>
          <a:p>
            <a:pPr lvl="1"/>
            <a:r>
              <a:rPr lang="en-IN" sz="3000" b="1" dirty="0" smtClean="0"/>
              <a:t>Central GST</a:t>
            </a:r>
            <a:r>
              <a:rPr lang="en-IN" sz="3000" dirty="0" smtClean="0"/>
              <a:t> that goes in Central Government account</a:t>
            </a:r>
          </a:p>
          <a:p>
            <a:pPr lvl="1"/>
            <a:r>
              <a:rPr lang="en-IN" sz="3000" b="1" dirty="0" smtClean="0"/>
              <a:t>State GST</a:t>
            </a:r>
            <a:r>
              <a:rPr lang="en-IN" sz="3000" dirty="0" smtClean="0"/>
              <a:t> that goes in State Government account</a:t>
            </a:r>
          </a:p>
          <a:p>
            <a:r>
              <a:rPr lang="en-IN" sz="3400" b="1" dirty="0" smtClean="0"/>
              <a:t>In the case of </a:t>
            </a:r>
            <a:r>
              <a:rPr lang="en-IN" sz="4000" b="1" dirty="0" smtClean="0">
                <a:solidFill>
                  <a:schemeClr val="accent2"/>
                </a:solidFill>
              </a:rPr>
              <a:t>inter-state supply </a:t>
            </a:r>
            <a:r>
              <a:rPr lang="en-IN" sz="3400" b="1" dirty="0" err="1" smtClean="0"/>
              <a:t>i.e</a:t>
            </a:r>
            <a:r>
              <a:rPr lang="en-IN" sz="3400" b="1" dirty="0" smtClean="0"/>
              <a:t> supply of goods/services between states</a:t>
            </a:r>
          </a:p>
          <a:p>
            <a:pPr lvl="1"/>
            <a:r>
              <a:rPr lang="en-IN" sz="3000" b="1" dirty="0" smtClean="0"/>
              <a:t>Integrated GST (IGST)</a:t>
            </a:r>
            <a:r>
              <a:rPr lang="en-IN" sz="3000" dirty="0" smtClean="0"/>
              <a:t> where the revenue is shared by the state government and central government as per the rates fixed by the authorities.</a:t>
            </a:r>
          </a:p>
          <a:p>
            <a:endParaRPr lang="en-IN" dirty="0"/>
          </a:p>
        </p:txBody>
      </p:sp>
    </p:spTree>
    <p:extLst>
      <p:ext uri="{BB962C8B-B14F-4D97-AF65-F5344CB8AC3E}">
        <p14:creationId xmlns:p14="http://schemas.microsoft.com/office/powerpoint/2010/main" val="381277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3116"/>
            <a:ext cx="8229600" cy="4429156"/>
          </a:xfrm>
        </p:spPr>
        <p:txBody>
          <a:bodyPr>
            <a:normAutofit lnSpcReduction="10000"/>
          </a:bodyPr>
          <a:lstStyle/>
          <a:p>
            <a:r>
              <a:rPr lang="en-IN" sz="3600" b="1" dirty="0" smtClean="0">
                <a:solidFill>
                  <a:srgbClr val="FF0000"/>
                </a:solidFill>
              </a:rPr>
              <a:t>Goods and Services Tax (GST), </a:t>
            </a:r>
          </a:p>
          <a:p>
            <a:pPr lvl="1">
              <a:buFont typeface="Wingdings" pitchFamily="2" charset="2"/>
              <a:buChar char="Ø"/>
            </a:pPr>
            <a:r>
              <a:rPr lang="en-IN" b="1" dirty="0" smtClean="0"/>
              <a:t>India's biggest tax reform, was launched at midnight on </a:t>
            </a:r>
            <a:r>
              <a:rPr lang="en-IN" b="1" dirty="0" smtClean="0">
                <a:solidFill>
                  <a:srgbClr val="FF0000"/>
                </a:solidFill>
              </a:rPr>
              <a:t>30.06.2017</a:t>
            </a:r>
            <a:r>
              <a:rPr lang="en-IN" b="1" dirty="0" smtClean="0"/>
              <a:t> at Parliament's historic Central Hall, by The then President Sri </a:t>
            </a:r>
            <a:r>
              <a:rPr lang="en-IN" b="1" dirty="0" err="1" smtClean="0"/>
              <a:t>Pranab</a:t>
            </a:r>
            <a:r>
              <a:rPr lang="en-IN" b="1" dirty="0" smtClean="0"/>
              <a:t> </a:t>
            </a:r>
            <a:r>
              <a:rPr lang="en-IN" b="1" dirty="0" err="1" smtClean="0"/>
              <a:t>Mukherjee</a:t>
            </a:r>
            <a:r>
              <a:rPr lang="en-IN" b="1" dirty="0" smtClean="0"/>
              <a:t> and The Prime Minister Sri </a:t>
            </a:r>
            <a:r>
              <a:rPr lang="en-IN" b="1" dirty="0" err="1" smtClean="0"/>
              <a:t>Narendra</a:t>
            </a:r>
            <a:r>
              <a:rPr lang="en-IN" b="1" dirty="0" smtClean="0"/>
              <a:t> </a:t>
            </a:r>
            <a:r>
              <a:rPr lang="en-IN" b="1" dirty="0" err="1" smtClean="0"/>
              <a:t>Modi</a:t>
            </a:r>
            <a:r>
              <a:rPr lang="en-IN" b="1" dirty="0" smtClean="0"/>
              <a:t> </a:t>
            </a:r>
          </a:p>
          <a:p>
            <a:pPr lvl="1">
              <a:buNone/>
            </a:pPr>
            <a:r>
              <a:rPr lang="en-IN" b="1" dirty="0" smtClean="0"/>
              <a:t>                                              &amp; </a:t>
            </a:r>
          </a:p>
          <a:p>
            <a:pPr algn="ctr">
              <a:buNone/>
            </a:pPr>
            <a:r>
              <a:rPr lang="en-IN" b="1" dirty="0" smtClean="0"/>
              <a:t>THE LAW CAME INTO FORCE W.E.F        </a:t>
            </a:r>
            <a:r>
              <a:rPr lang="en-IN" b="1" dirty="0" smtClean="0">
                <a:solidFill>
                  <a:srgbClr val="FF0000"/>
                </a:solidFill>
              </a:rPr>
              <a:t>01.7.2017</a:t>
            </a:r>
            <a:endParaRPr lang="en-US" b="1" dirty="0" smtClean="0">
              <a:solidFill>
                <a:srgbClr val="FF0000"/>
              </a:solidFill>
            </a:endParaRPr>
          </a:p>
          <a:p>
            <a:endParaRPr lang="en-IN" dirty="0"/>
          </a:p>
        </p:txBody>
      </p:sp>
      <p:pic>
        <p:nvPicPr>
          <p:cNvPr id="5" name="Picture 4" descr="Image result for gst picture"/>
          <p:cNvPicPr>
            <a:picLocks noChangeAspect="1" noChangeArrowheads="1"/>
          </p:cNvPicPr>
          <p:nvPr/>
        </p:nvPicPr>
        <p:blipFill>
          <a:blip r:embed="rId2"/>
          <a:srcRect/>
          <a:stretch>
            <a:fillRect/>
          </a:stretch>
        </p:blipFill>
        <p:spPr bwMode="auto">
          <a:xfrm>
            <a:off x="1928794" y="214290"/>
            <a:ext cx="5286412" cy="1857388"/>
          </a:xfrm>
          <a:prstGeom prst="rect">
            <a:avLst/>
          </a:prstGeom>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09600" y="381000"/>
            <a:ext cx="6781800" cy="587853"/>
          </a:xfrm>
          <a:prstGeom prst="rect">
            <a:avLst/>
          </a:prstGeom>
          <a:noFill/>
          <a:ln w="9525">
            <a:noFill/>
            <a:miter lim="800000"/>
            <a:headEnd/>
            <a:tailEnd/>
          </a:ln>
        </p:spPr>
        <p:txBody>
          <a:bodyPr wrap="square">
            <a:spAutoFit/>
          </a:bodyPr>
          <a:lstStyle/>
          <a:p>
            <a:pPr>
              <a:lnSpc>
                <a:spcPct val="115000"/>
              </a:lnSpc>
              <a:spcBef>
                <a:spcPts val="450"/>
              </a:spcBef>
              <a:spcAft>
                <a:spcPts val="450"/>
              </a:spcAft>
              <a:buClr>
                <a:schemeClr val="bg2"/>
              </a:buClr>
            </a:pPr>
            <a:r>
              <a:rPr lang="en-US" altLang="en-US" sz="2800" b="1" dirty="0" smtClean="0">
                <a:solidFill>
                  <a:srgbClr val="0070C0"/>
                </a:solidFill>
                <a:ea typeface="MS Mincho" pitchFamily="49" charset="-128"/>
              </a:rPr>
              <a:t>Taxable Events under GST</a:t>
            </a:r>
            <a:endParaRPr lang="en-US" altLang="en-US" sz="2800" b="1" dirty="0">
              <a:solidFill>
                <a:srgbClr val="0070C0"/>
              </a:solidFill>
              <a:ea typeface="MS Mincho" pitchFamily="49" charset="-128"/>
            </a:endParaRPr>
          </a:p>
        </p:txBody>
      </p:sp>
      <p:sp>
        <p:nvSpPr>
          <p:cNvPr id="3" name="Rectangle 2"/>
          <p:cNvSpPr/>
          <p:nvPr/>
        </p:nvSpPr>
        <p:spPr>
          <a:xfrm>
            <a:off x="228600" y="990600"/>
            <a:ext cx="8610600" cy="1200329"/>
          </a:xfrm>
          <a:prstGeom prst="rect">
            <a:avLst/>
          </a:prstGeom>
          <a:solidFill>
            <a:schemeClr val="accent5">
              <a:lumMod val="50000"/>
            </a:schemeClr>
          </a:solidFill>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just"/>
            <a:r>
              <a:rPr lang="en-IN" sz="2400" dirty="0" smtClean="0">
                <a:solidFill>
                  <a:srgbClr val="FFFF00"/>
                </a:solidFill>
                <a:latin typeface="Bookman Old Style" pitchFamily="18" charset="0"/>
              </a:rPr>
              <a:t>The taxable </a:t>
            </a:r>
            <a:r>
              <a:rPr lang="en-IN" sz="2400" dirty="0" smtClean="0">
                <a:solidFill>
                  <a:srgbClr val="FFFF00"/>
                </a:solidFill>
                <a:latin typeface="Bookman Old Style" pitchFamily="18" charset="0"/>
                <a:hlinkClick r:id="rId2" action="ppaction://hlinkfile"/>
              </a:rPr>
              <a:t>event</a:t>
            </a:r>
            <a:r>
              <a:rPr lang="en-IN" sz="2400" dirty="0" smtClean="0">
                <a:solidFill>
                  <a:srgbClr val="FFFF00"/>
                </a:solidFill>
                <a:latin typeface="Bookman Old Style" pitchFamily="18" charset="0"/>
              </a:rPr>
              <a:t> under GST shall be the supply of </a:t>
            </a:r>
            <a:r>
              <a:rPr lang="en-IN" sz="2400" b="1" dirty="0" smtClean="0">
                <a:solidFill>
                  <a:srgbClr val="FFFF00"/>
                </a:solidFill>
                <a:latin typeface="Bookman Old Style" pitchFamily="18" charset="0"/>
              </a:rPr>
              <a:t>goods</a:t>
            </a:r>
            <a:r>
              <a:rPr lang="en-IN" sz="2400" dirty="0" smtClean="0">
                <a:solidFill>
                  <a:srgbClr val="FFFF00"/>
                </a:solidFill>
                <a:latin typeface="Bookman Old Style" pitchFamily="18" charset="0"/>
              </a:rPr>
              <a:t> or </a:t>
            </a:r>
            <a:r>
              <a:rPr lang="en-IN" sz="2400" b="1" dirty="0" smtClean="0">
                <a:solidFill>
                  <a:srgbClr val="FFFF00"/>
                </a:solidFill>
                <a:latin typeface="Bookman Old Style" pitchFamily="18" charset="0"/>
              </a:rPr>
              <a:t>services</a:t>
            </a:r>
            <a:r>
              <a:rPr lang="en-IN" sz="2400" dirty="0" smtClean="0">
                <a:solidFill>
                  <a:srgbClr val="FFFF00"/>
                </a:solidFill>
                <a:latin typeface="Bookman Old Style" pitchFamily="18" charset="0"/>
              </a:rPr>
              <a:t> or </a:t>
            </a:r>
            <a:r>
              <a:rPr lang="en-IN" sz="2400" b="1" dirty="0" smtClean="0">
                <a:solidFill>
                  <a:srgbClr val="FFFF00"/>
                </a:solidFill>
                <a:latin typeface="Bookman Old Style" pitchFamily="18" charset="0"/>
              </a:rPr>
              <a:t>both</a:t>
            </a:r>
            <a:r>
              <a:rPr lang="en-IN" sz="2400" dirty="0" smtClean="0">
                <a:solidFill>
                  <a:srgbClr val="FFFF00"/>
                </a:solidFill>
                <a:latin typeface="Bookman Old Style" pitchFamily="18" charset="0"/>
              </a:rPr>
              <a:t> except on the supply of </a:t>
            </a:r>
            <a:r>
              <a:rPr lang="en-IN" sz="2400" b="1" dirty="0" smtClean="0">
                <a:solidFill>
                  <a:srgbClr val="FFFF00"/>
                </a:solidFill>
                <a:latin typeface="Bookman Old Style" pitchFamily="18" charset="0"/>
              </a:rPr>
              <a:t>alcoholic liquor</a:t>
            </a:r>
            <a:r>
              <a:rPr lang="en-IN" sz="2400" dirty="0" smtClean="0">
                <a:solidFill>
                  <a:srgbClr val="FFFF00"/>
                </a:solidFill>
                <a:latin typeface="Bookman Old Style" pitchFamily="18" charset="0"/>
              </a:rPr>
              <a:t> for human consumption</a:t>
            </a:r>
          </a:p>
        </p:txBody>
      </p:sp>
      <p:sp>
        <p:nvSpPr>
          <p:cNvPr id="4" name="Rounded Rectangle 3"/>
          <p:cNvSpPr/>
          <p:nvPr/>
        </p:nvSpPr>
        <p:spPr>
          <a:xfrm>
            <a:off x="714348" y="3429000"/>
            <a:ext cx="1928826" cy="785818"/>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Based on Location</a:t>
            </a:r>
            <a:endParaRPr lang="en-IN" dirty="0"/>
          </a:p>
        </p:txBody>
      </p:sp>
      <p:sp>
        <p:nvSpPr>
          <p:cNvPr id="5" name="Rounded Rectangle 4"/>
          <p:cNvSpPr/>
          <p:nvPr/>
        </p:nvSpPr>
        <p:spPr>
          <a:xfrm>
            <a:off x="4429124" y="3571876"/>
            <a:ext cx="2733676" cy="500066"/>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CGST + OGST</a:t>
            </a:r>
            <a:endParaRPr lang="en-US" dirty="0"/>
          </a:p>
        </p:txBody>
      </p:sp>
      <p:sp>
        <p:nvSpPr>
          <p:cNvPr id="6" name="Round Same Side Corner Rectangle 5"/>
          <p:cNvSpPr/>
          <p:nvPr/>
        </p:nvSpPr>
        <p:spPr>
          <a:xfrm>
            <a:off x="4724400" y="2590800"/>
            <a:ext cx="1571636" cy="357190"/>
          </a:xfrm>
          <a:prstGeom prst="round2Same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Intra-State</a:t>
            </a:r>
            <a:endParaRPr lang="en-IN" dirty="0"/>
          </a:p>
        </p:txBody>
      </p:sp>
      <p:sp>
        <p:nvSpPr>
          <p:cNvPr id="7" name="Round Single Corner Rectangle 6"/>
          <p:cNvSpPr/>
          <p:nvPr/>
        </p:nvSpPr>
        <p:spPr>
          <a:xfrm>
            <a:off x="5410200" y="4648200"/>
            <a:ext cx="1676400" cy="357190"/>
          </a:xfrm>
          <a:prstGeom prst="round1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Inter-state</a:t>
            </a:r>
            <a:endParaRPr lang="en-IN" dirty="0"/>
          </a:p>
        </p:txBody>
      </p:sp>
      <p:sp>
        <p:nvSpPr>
          <p:cNvPr id="8" name="Rounded Rectangle 7"/>
          <p:cNvSpPr/>
          <p:nvPr/>
        </p:nvSpPr>
        <p:spPr>
          <a:xfrm>
            <a:off x="4929190" y="5486400"/>
            <a:ext cx="3529010" cy="871558"/>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IGST, which is a combination of CGST n OGST</a:t>
            </a:r>
            <a:endParaRPr lang="en-US" dirty="0"/>
          </a:p>
        </p:txBody>
      </p:sp>
      <p:cxnSp>
        <p:nvCxnSpPr>
          <p:cNvPr id="9" name="Straight Arrow Connector 8"/>
          <p:cNvCxnSpPr/>
          <p:nvPr/>
        </p:nvCxnSpPr>
        <p:spPr>
          <a:xfrm flipV="1">
            <a:off x="2643174" y="2928934"/>
            <a:ext cx="1643074"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43174" y="4071942"/>
            <a:ext cx="207170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223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51914906"/>
              </p:ext>
            </p:extLst>
          </p:nvPr>
        </p:nvGraphicFramePr>
        <p:xfrm>
          <a:off x="381000" y="457202"/>
          <a:ext cx="8382000" cy="5882676"/>
        </p:xfrm>
        <a:graphic>
          <a:graphicData uri="http://schemas.openxmlformats.org/drawingml/2006/table">
            <a:tbl>
              <a:tblPr firstRow="1" bandRow="1">
                <a:tableStyleId>{5C22544A-7EE6-4342-B048-85BDC9FD1C3A}</a:tableStyleId>
              </a:tblPr>
              <a:tblGrid>
                <a:gridCol w="8382000">
                  <a:extLst>
                    <a:ext uri="{9D8B030D-6E8A-4147-A177-3AD203B41FA5}">
                      <a16:colId xmlns:a16="http://schemas.microsoft.com/office/drawing/2014/main" val="20000"/>
                    </a:ext>
                  </a:extLst>
                </a:gridCol>
              </a:tblGrid>
              <a:tr h="781321">
                <a:tc>
                  <a:txBody>
                    <a:bodyPr/>
                    <a:lstStyle/>
                    <a:p>
                      <a:r>
                        <a:rPr lang="en-US" sz="2800" b="1" dirty="0" smtClean="0">
                          <a:solidFill>
                            <a:schemeClr val="tx1"/>
                          </a:solidFill>
                          <a:latin typeface="Calibri" panose="020F0502020204030204" pitchFamily="34" charset="0"/>
                        </a:rPr>
                        <a:t>Tax structure in GST( Tax Rate)</a:t>
                      </a:r>
                      <a:endParaRPr lang="en-IN" sz="2800" b="1" dirty="0">
                        <a:solidFill>
                          <a:schemeClr val="tx1"/>
                        </a:solidFill>
                        <a:latin typeface="Calibri" panose="020F0502020204030204" pitchFamily="34" charset="0"/>
                      </a:endParaRPr>
                    </a:p>
                  </a:txBody>
                  <a:tcPr>
                    <a:solidFill>
                      <a:srgbClr val="92D050"/>
                    </a:solidFill>
                  </a:tcPr>
                </a:tc>
                <a:extLst>
                  <a:ext uri="{0D108BD9-81ED-4DB2-BD59-A6C34878D82A}">
                    <a16:rowId xmlns:a16="http://schemas.microsoft.com/office/drawing/2014/main" val="10000"/>
                  </a:ext>
                </a:extLst>
              </a:tr>
              <a:tr h="606848">
                <a:tc>
                  <a:txBody>
                    <a:bodyPr/>
                    <a:lstStyle/>
                    <a:p>
                      <a:pPr algn="l"/>
                      <a:r>
                        <a:rPr lang="en-IN" sz="2000" b="1" dirty="0">
                          <a:latin typeface="+mn-lt"/>
                        </a:rPr>
                        <a:t>Exempt Supplies</a:t>
                      </a:r>
                      <a:r>
                        <a:rPr lang="en-IN" sz="2000" b="1" dirty="0" smtClean="0">
                          <a:latin typeface="+mn-lt"/>
                        </a:rPr>
                        <a:t>:</a:t>
                      </a:r>
                      <a:endParaRPr lang="en-IN" sz="2000" b="1" dirty="0">
                        <a:latin typeface="+mn-lt"/>
                      </a:endParaRPr>
                    </a:p>
                  </a:txBody>
                  <a:tcPr>
                    <a:solidFill>
                      <a:srgbClr val="92D050"/>
                    </a:solidFill>
                  </a:tcPr>
                </a:tc>
                <a:extLst>
                  <a:ext uri="{0D108BD9-81ED-4DB2-BD59-A6C34878D82A}">
                    <a16:rowId xmlns:a16="http://schemas.microsoft.com/office/drawing/2014/main" val="10001"/>
                  </a:ext>
                </a:extLst>
              </a:tr>
              <a:tr h="821629">
                <a:tc>
                  <a:txBody>
                    <a:bodyPr/>
                    <a:lstStyle/>
                    <a:p>
                      <a:pPr algn="l"/>
                      <a:r>
                        <a:rPr lang="en-IN" sz="2000" b="1" dirty="0">
                          <a:solidFill>
                            <a:srgbClr val="FF0000"/>
                          </a:solidFill>
                          <a:latin typeface="+mn-lt"/>
                        </a:rPr>
                        <a:t>Zero-Rated Supplies: Exports and supplies to </a:t>
                      </a:r>
                      <a:r>
                        <a:rPr lang="en-IN" sz="2000" b="1" dirty="0" smtClean="0">
                          <a:solidFill>
                            <a:srgbClr val="FF0000"/>
                          </a:solidFill>
                          <a:latin typeface="+mn-lt"/>
                        </a:rPr>
                        <a:t>SEZ</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smtClean="0">
                          <a:solidFill>
                            <a:schemeClr val="tx1"/>
                          </a:solidFill>
                          <a:latin typeface="+mn-lt"/>
                        </a:rPr>
                        <a:t>Supplies taxable at 3%</a:t>
                      </a:r>
                      <a:endParaRPr lang="en-IN" sz="2000" b="1" dirty="0">
                        <a:solidFill>
                          <a:schemeClr val="tx1"/>
                        </a:solidFill>
                        <a:latin typeface="+mn-lt"/>
                      </a:endParaRPr>
                    </a:p>
                  </a:txBody>
                  <a:tcPr>
                    <a:solidFill>
                      <a:srgbClr val="92D050"/>
                    </a:solidFill>
                  </a:tcPr>
                </a:tc>
                <a:extLst>
                  <a:ext uri="{0D108BD9-81ED-4DB2-BD59-A6C34878D82A}">
                    <a16:rowId xmlns:a16="http://schemas.microsoft.com/office/drawing/2014/main" val="10002"/>
                  </a:ext>
                </a:extLst>
              </a:tr>
              <a:tr h="82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solidFill>
                            <a:srgbClr val="002060"/>
                          </a:solidFill>
                          <a:latin typeface="+mn-lt"/>
                        </a:rPr>
                        <a:t>Supplies taxable</a:t>
                      </a:r>
                      <a:r>
                        <a:rPr lang="en-IN" sz="2000" b="1" baseline="0" dirty="0">
                          <a:solidFill>
                            <a:srgbClr val="002060"/>
                          </a:solidFill>
                          <a:latin typeface="+mn-lt"/>
                        </a:rPr>
                        <a:t> at 5</a:t>
                      </a:r>
                      <a:r>
                        <a:rPr lang="en-IN" sz="2000" b="1" baseline="0" dirty="0" smtClean="0">
                          <a:solidFill>
                            <a:srgbClr val="002060"/>
                          </a:solidFill>
                          <a:latin typeface="+mn-lt"/>
                        </a:rPr>
                        <a:t>%; </a:t>
                      </a:r>
                      <a:endParaRPr lang="en-IN" sz="2000" b="1" dirty="0">
                        <a:solidFill>
                          <a:srgbClr val="002060"/>
                        </a:solidFill>
                        <a:latin typeface="+mn-lt"/>
                      </a:endParaRPr>
                    </a:p>
                  </a:txBody>
                  <a:tcPr>
                    <a:solidFill>
                      <a:srgbClr val="92D050"/>
                    </a:solidFill>
                  </a:tcPr>
                </a:tc>
                <a:extLst>
                  <a:ext uri="{0D108BD9-81ED-4DB2-BD59-A6C34878D82A}">
                    <a16:rowId xmlns:a16="http://schemas.microsoft.com/office/drawing/2014/main" val="10003"/>
                  </a:ext>
                </a:extLst>
              </a:tr>
              <a:tr h="7373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solidFill>
                            <a:schemeClr val="tx1"/>
                          </a:solidFill>
                          <a:latin typeface="+mn-lt"/>
                        </a:rPr>
                        <a:t>Supplies taxable</a:t>
                      </a:r>
                      <a:r>
                        <a:rPr lang="en-IN" sz="2000" b="1" baseline="0" dirty="0">
                          <a:solidFill>
                            <a:schemeClr val="tx1"/>
                          </a:solidFill>
                          <a:latin typeface="+mn-lt"/>
                        </a:rPr>
                        <a:t> at 12</a:t>
                      </a:r>
                      <a:r>
                        <a:rPr lang="en-IN" sz="2000" b="1" baseline="0" dirty="0" smtClean="0">
                          <a:solidFill>
                            <a:schemeClr val="tx1"/>
                          </a:solidFill>
                          <a:latin typeface="+mn-lt"/>
                        </a:rPr>
                        <a:t>% </a:t>
                      </a:r>
                      <a:endParaRPr lang="en-IN" sz="2000" b="1" dirty="0">
                        <a:solidFill>
                          <a:schemeClr val="tx1"/>
                        </a:solidFill>
                        <a:latin typeface="+mn-lt"/>
                      </a:endParaRPr>
                    </a:p>
                  </a:txBody>
                  <a:tcPr>
                    <a:solidFill>
                      <a:srgbClr val="92D050"/>
                    </a:solidFill>
                  </a:tcPr>
                </a:tc>
                <a:extLst>
                  <a:ext uri="{0D108BD9-81ED-4DB2-BD59-A6C34878D82A}">
                    <a16:rowId xmlns:a16="http://schemas.microsoft.com/office/drawing/2014/main" val="10004"/>
                  </a:ext>
                </a:extLst>
              </a:tr>
              <a:tr h="10578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solidFill>
                            <a:srgbClr val="002060"/>
                          </a:solidFill>
                          <a:latin typeface="+mn-lt"/>
                        </a:rPr>
                        <a:t>Supplies taxable</a:t>
                      </a:r>
                      <a:r>
                        <a:rPr lang="en-IN" sz="2000" b="1" baseline="0" dirty="0">
                          <a:solidFill>
                            <a:srgbClr val="002060"/>
                          </a:solidFill>
                          <a:latin typeface="+mn-lt"/>
                        </a:rPr>
                        <a:t> at 18</a:t>
                      </a:r>
                      <a:r>
                        <a:rPr lang="en-IN" sz="2000" b="1" baseline="0" dirty="0" smtClean="0">
                          <a:solidFill>
                            <a:srgbClr val="002060"/>
                          </a:solidFill>
                          <a:latin typeface="+mn-lt"/>
                        </a:rPr>
                        <a:t>%</a:t>
                      </a:r>
                      <a:endParaRPr lang="en-IN" sz="2000" b="1" dirty="0">
                        <a:solidFill>
                          <a:srgbClr val="002060"/>
                        </a:solidFill>
                        <a:latin typeface="+mn-lt"/>
                      </a:endParaRPr>
                    </a:p>
                  </a:txBody>
                  <a:tcPr>
                    <a:solidFill>
                      <a:srgbClr val="92D050"/>
                    </a:solidFill>
                  </a:tcPr>
                </a:tc>
                <a:extLst>
                  <a:ext uri="{0D108BD9-81ED-4DB2-BD59-A6C34878D82A}">
                    <a16:rowId xmlns:a16="http://schemas.microsoft.com/office/drawing/2014/main" val="10005"/>
                  </a:ext>
                </a:extLst>
              </a:tr>
              <a:tr h="1053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solidFill>
                            <a:schemeClr val="tx1"/>
                          </a:solidFill>
                          <a:latin typeface="+mn-lt"/>
                        </a:rPr>
                        <a:t>Supplies taxable</a:t>
                      </a:r>
                      <a:r>
                        <a:rPr lang="en-IN" sz="2000" b="1" baseline="0" dirty="0">
                          <a:solidFill>
                            <a:schemeClr val="tx1"/>
                          </a:solidFill>
                          <a:latin typeface="+mn-lt"/>
                        </a:rPr>
                        <a:t> at </a:t>
                      </a:r>
                      <a:r>
                        <a:rPr lang="en-IN" sz="2000" b="1" baseline="0" dirty="0" smtClean="0">
                          <a:solidFill>
                            <a:schemeClr val="tx1"/>
                          </a:solidFill>
                          <a:latin typeface="+mn-lt"/>
                        </a:rPr>
                        <a:t>28%</a:t>
                      </a:r>
                      <a:endParaRPr lang="en-IN" sz="2000" b="1" dirty="0">
                        <a:solidFill>
                          <a:schemeClr val="accent6">
                            <a:lumMod val="75000"/>
                          </a:schemeClr>
                        </a:solidFill>
                        <a:latin typeface="+mn-lt"/>
                      </a:endParaRPr>
                    </a:p>
                  </a:txBody>
                  <a:tcPr>
                    <a:solidFill>
                      <a:srgbClr val="92D050"/>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50" y="274638"/>
            <a:ext cx="8401050" cy="868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5000" b="1" i="0" u="none" strike="noStrike" kern="1200" cap="none" spc="0" normalizeH="0" baseline="0" noProof="0" smtClean="0">
                <a:ln>
                  <a:noFill/>
                </a:ln>
                <a:solidFill>
                  <a:srgbClr val="1308EA"/>
                </a:solidFill>
                <a:effectLst/>
                <a:uLnTx/>
                <a:uFillTx/>
                <a:latin typeface="Times New Roman" pitchFamily="18" charset="0"/>
                <a:ea typeface="+mj-ea"/>
                <a:cs typeface="Times New Roman" pitchFamily="18" charset="0"/>
              </a:rPr>
              <a:t>Input &amp; Output Tax Matrix</a:t>
            </a:r>
          </a:p>
        </p:txBody>
      </p:sp>
      <p:graphicFrame>
        <p:nvGraphicFramePr>
          <p:cNvPr id="3" name="Content Placeholder 5"/>
          <p:cNvGraphicFramePr>
            <a:graphicFrameLocks/>
          </p:cNvGraphicFramePr>
          <p:nvPr/>
        </p:nvGraphicFramePr>
        <p:xfrm>
          <a:off x="380999" y="1447800"/>
          <a:ext cx="8534401" cy="4887984"/>
        </p:xfrm>
        <a:graphic>
          <a:graphicData uri="http://schemas.openxmlformats.org/drawingml/2006/table">
            <a:tbl>
              <a:tblPr firstRow="1" bandRow="1">
                <a:tableStyleId>{5C22544A-7EE6-4342-B048-85BDC9FD1C3A}</a:tableStyleId>
              </a:tblPr>
              <a:tblGrid>
                <a:gridCol w="78232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3356176">
                  <a:extLst>
                    <a:ext uri="{9D8B030D-6E8A-4147-A177-3AD203B41FA5}">
                      <a16:colId xmlns:a16="http://schemas.microsoft.com/office/drawing/2014/main" val="20002"/>
                    </a:ext>
                  </a:extLst>
                </a:gridCol>
                <a:gridCol w="3115745">
                  <a:extLst>
                    <a:ext uri="{9D8B030D-6E8A-4147-A177-3AD203B41FA5}">
                      <a16:colId xmlns:a16="http://schemas.microsoft.com/office/drawing/2014/main" val="20003"/>
                    </a:ext>
                  </a:extLst>
                </a:gridCol>
              </a:tblGrid>
              <a:tr h="826681">
                <a:tc rowSpan="2" gridSpan="2">
                  <a:txBody>
                    <a:bodyPr/>
                    <a:lstStyle/>
                    <a:p>
                      <a:endParaRPr lang="en-IN" dirty="0"/>
                    </a:p>
                  </a:txBody>
                  <a:tcPr>
                    <a:solidFill>
                      <a:schemeClr val="accent4">
                        <a:lumMod val="60000"/>
                        <a:lumOff val="40000"/>
                      </a:schemeClr>
                    </a:solidFill>
                  </a:tcPr>
                </a:tc>
                <a:tc rowSpan="2" hMerge="1">
                  <a:txBody>
                    <a:bodyPr/>
                    <a:lstStyle/>
                    <a:p>
                      <a:endParaRPr lang="en-IN" dirty="0"/>
                    </a:p>
                  </a:txBody>
                  <a:tcPr/>
                </a:tc>
                <a:tc gridSpan="2">
                  <a:txBody>
                    <a:bodyPr/>
                    <a:lstStyle/>
                    <a:p>
                      <a:pPr algn="ctr"/>
                      <a:r>
                        <a:rPr lang="en-IN" sz="2400" dirty="0" smtClean="0">
                          <a:solidFill>
                            <a:schemeClr val="tx1"/>
                          </a:solidFill>
                          <a:latin typeface="Times New Roman" pitchFamily="18" charset="0"/>
                          <a:cs typeface="Times New Roman" pitchFamily="18" charset="0"/>
                        </a:rPr>
                        <a:t>Destination of Supply</a:t>
                      </a:r>
                      <a:endParaRPr lang="en-IN" sz="2400" dirty="0">
                        <a:solidFill>
                          <a:schemeClr val="tx1"/>
                        </a:solidFill>
                        <a:latin typeface="Times New Roman" pitchFamily="18" charset="0"/>
                        <a:cs typeface="Times New Roman" pitchFamily="18" charset="0"/>
                      </a:endParaRPr>
                    </a:p>
                  </a:txBody>
                  <a:tcPr anchor="ctr">
                    <a:solidFill>
                      <a:srgbClr val="FFC000"/>
                    </a:solidFill>
                  </a:tcPr>
                </a:tc>
                <a:tc hMerge="1">
                  <a:txBody>
                    <a:bodyPr/>
                    <a:lstStyle/>
                    <a:p>
                      <a:endParaRPr lang="en-IN" dirty="0"/>
                    </a:p>
                  </a:txBody>
                  <a:tcPr/>
                </a:tc>
                <a:extLst>
                  <a:ext uri="{0D108BD9-81ED-4DB2-BD59-A6C34878D82A}">
                    <a16:rowId xmlns:a16="http://schemas.microsoft.com/office/drawing/2014/main" val="10000"/>
                  </a:ext>
                </a:extLst>
              </a:tr>
              <a:tr h="868768">
                <a:tc gridSpan="2" vMerge="1">
                  <a:txBody>
                    <a:bodyPr/>
                    <a:lstStyle/>
                    <a:p>
                      <a:endParaRPr lang="en-IN" dirty="0"/>
                    </a:p>
                  </a:txBody>
                  <a:tcPr/>
                </a:tc>
                <a:tc hMerge="1"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dirty="0" smtClean="0">
                          <a:solidFill>
                            <a:schemeClr val="tx1"/>
                          </a:solidFill>
                          <a:latin typeface="Times New Roman" pitchFamily="18" charset="0"/>
                          <a:cs typeface="Times New Roman" pitchFamily="18" charset="0"/>
                        </a:rPr>
                        <a:t>Inside the state </a:t>
                      </a:r>
                    </a:p>
                    <a:p>
                      <a:pPr algn="ctr"/>
                      <a:endParaRPr lang="en-IN" sz="2400" b="1" dirty="0">
                        <a:solidFill>
                          <a:schemeClr val="tx1"/>
                        </a:solidFill>
                        <a:latin typeface="Times New Roman" pitchFamily="18" charset="0"/>
                        <a:cs typeface="Times New Roman" pitchFamily="18" charset="0"/>
                      </a:endParaRPr>
                    </a:p>
                  </a:txBody>
                  <a:tcPr anchor="ctr">
                    <a:solidFill>
                      <a:schemeClr val="accent4">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dirty="0" smtClean="0">
                          <a:solidFill>
                            <a:schemeClr val="tx1"/>
                          </a:solidFill>
                          <a:latin typeface="Times New Roman" pitchFamily="18" charset="0"/>
                          <a:cs typeface="Times New Roman" pitchFamily="18" charset="0"/>
                        </a:rPr>
                        <a:t>Outside</a:t>
                      </a:r>
                      <a:r>
                        <a:rPr lang="en-IN" sz="2400" b="1" baseline="0" dirty="0" smtClean="0">
                          <a:solidFill>
                            <a:schemeClr val="tx1"/>
                          </a:solidFill>
                          <a:latin typeface="Times New Roman" pitchFamily="18" charset="0"/>
                          <a:cs typeface="Times New Roman" pitchFamily="18" charset="0"/>
                        </a:rPr>
                        <a:t> the </a:t>
                      </a:r>
                      <a:r>
                        <a:rPr lang="en-IN" sz="2400" b="1" dirty="0" smtClean="0">
                          <a:solidFill>
                            <a:schemeClr val="tx1"/>
                          </a:solidFill>
                          <a:latin typeface="Times New Roman" pitchFamily="18" charset="0"/>
                          <a:cs typeface="Times New Roman" pitchFamily="18" charset="0"/>
                        </a:rPr>
                        <a:t>state </a:t>
                      </a:r>
                    </a:p>
                    <a:p>
                      <a:pPr algn="ctr"/>
                      <a:endParaRPr lang="en-IN" sz="2400" b="1" dirty="0">
                        <a:solidFill>
                          <a:schemeClr val="tx1"/>
                        </a:solidFill>
                        <a:latin typeface="Times New Roman" pitchFamily="18" charset="0"/>
                        <a:cs typeface="Times New Roman" pitchFamily="18" charset="0"/>
                      </a:endParaRPr>
                    </a:p>
                  </a:txBody>
                  <a:tcPr anchor="ctr">
                    <a:solidFill>
                      <a:schemeClr val="accent4">
                        <a:lumMod val="60000"/>
                        <a:lumOff val="40000"/>
                      </a:schemeClr>
                    </a:solidFill>
                  </a:tcPr>
                </a:tc>
                <a:extLst>
                  <a:ext uri="{0D108BD9-81ED-4DB2-BD59-A6C34878D82A}">
                    <a16:rowId xmlns:a16="http://schemas.microsoft.com/office/drawing/2014/main" val="10001"/>
                  </a:ext>
                </a:extLst>
              </a:tr>
              <a:tr h="1421397">
                <a:tc rowSpan="2">
                  <a:txBody>
                    <a:bodyPr/>
                    <a:lstStyle/>
                    <a:p>
                      <a:pPr algn="ctr"/>
                      <a:r>
                        <a:rPr lang="en-IN" sz="2400" b="1" dirty="0" smtClean="0">
                          <a:solidFill>
                            <a:schemeClr val="tx1"/>
                          </a:solidFill>
                          <a:latin typeface="Times New Roman" pitchFamily="18" charset="0"/>
                          <a:cs typeface="Times New Roman" pitchFamily="18" charset="0"/>
                        </a:rPr>
                        <a:t>Origin of Supply</a:t>
                      </a:r>
                      <a:endParaRPr lang="en-IN" sz="2400" b="1" dirty="0">
                        <a:solidFill>
                          <a:schemeClr val="tx1"/>
                        </a:solidFill>
                        <a:latin typeface="Times New Roman" pitchFamily="18" charset="0"/>
                        <a:cs typeface="Times New Roman" pitchFamily="18" charset="0"/>
                      </a:endParaRPr>
                    </a:p>
                  </a:txBody>
                  <a:tcPr vert="vert" anchor="ctr">
                    <a:solidFill>
                      <a:schemeClr val="accent4">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dirty="0" smtClean="0">
                          <a:solidFill>
                            <a:schemeClr val="tx1"/>
                          </a:solidFill>
                          <a:latin typeface="Times New Roman" pitchFamily="18" charset="0"/>
                          <a:cs typeface="Times New Roman" pitchFamily="18" charset="0"/>
                        </a:rPr>
                        <a:t>Inside the state </a:t>
                      </a:r>
                    </a:p>
                    <a:p>
                      <a:pPr algn="ctr"/>
                      <a:endParaRPr lang="en-IN" sz="2400" b="1" dirty="0">
                        <a:solidFill>
                          <a:schemeClr val="tx1"/>
                        </a:solidFill>
                        <a:latin typeface="Times New Roman" pitchFamily="18" charset="0"/>
                        <a:cs typeface="Times New Roman" pitchFamily="18" charset="0"/>
                      </a:endParaRPr>
                    </a:p>
                  </a:txBody>
                  <a:tcPr anchor="b">
                    <a:solidFill>
                      <a:schemeClr val="accent4">
                        <a:lumMod val="60000"/>
                        <a:lumOff val="40000"/>
                      </a:schemeClr>
                    </a:solidFill>
                  </a:tcPr>
                </a:tc>
                <a:tc>
                  <a:txBody>
                    <a:bodyPr/>
                    <a:lstStyle/>
                    <a:p>
                      <a:pPr algn="ctr"/>
                      <a:r>
                        <a:rPr lang="en-IN" sz="2400" b="1" dirty="0" smtClean="0">
                          <a:solidFill>
                            <a:srgbClr val="1308EA"/>
                          </a:solidFill>
                          <a:latin typeface="Times New Roman" pitchFamily="18" charset="0"/>
                          <a:cs typeface="Times New Roman" pitchFamily="18" charset="0"/>
                        </a:rPr>
                        <a:t>Input - CGST &amp; SGST</a:t>
                      </a:r>
                    </a:p>
                    <a:p>
                      <a:pPr algn="ctr"/>
                      <a:r>
                        <a:rPr lang="en-IN" sz="2400" b="1" dirty="0" smtClean="0">
                          <a:solidFill>
                            <a:srgbClr val="C00000"/>
                          </a:solidFill>
                          <a:latin typeface="Times New Roman" pitchFamily="18" charset="0"/>
                          <a:cs typeface="Times New Roman" pitchFamily="18" charset="0"/>
                        </a:rPr>
                        <a:t>Output - CGST &amp; SGST</a:t>
                      </a:r>
                      <a:endParaRPr lang="en-IN" sz="2400" b="1" dirty="0">
                        <a:solidFill>
                          <a:srgbClr val="C00000"/>
                        </a:solidFill>
                        <a:latin typeface="Times New Roman" pitchFamily="18" charset="0"/>
                        <a:cs typeface="Times New Roman" pitchFamily="18" charset="0"/>
                      </a:endParaRPr>
                    </a:p>
                  </a:txBody>
                  <a:tcPr anchor="ctr">
                    <a:solidFill>
                      <a:schemeClr val="accent4">
                        <a:lumMod val="60000"/>
                        <a:lumOff val="40000"/>
                      </a:schemeClr>
                    </a:solidFill>
                  </a:tcPr>
                </a:tc>
                <a:tc>
                  <a:txBody>
                    <a:bodyPr/>
                    <a:lstStyle/>
                    <a:p>
                      <a:pPr algn="ctr"/>
                      <a:r>
                        <a:rPr lang="en-IN" sz="2400" b="1" dirty="0" smtClean="0">
                          <a:solidFill>
                            <a:srgbClr val="1308EA"/>
                          </a:solidFill>
                          <a:latin typeface="Times New Roman" pitchFamily="18" charset="0"/>
                          <a:cs typeface="Times New Roman" pitchFamily="18" charset="0"/>
                        </a:rPr>
                        <a:t>Input - </a:t>
                      </a:r>
                      <a:r>
                        <a:rPr lang="en-IN" sz="2400" b="1" smtClean="0">
                          <a:solidFill>
                            <a:srgbClr val="1308EA"/>
                          </a:solidFill>
                          <a:latin typeface="Times New Roman" pitchFamily="18" charset="0"/>
                          <a:cs typeface="Times New Roman" pitchFamily="18" charset="0"/>
                        </a:rPr>
                        <a:t>CGST &amp; SGST</a:t>
                      </a:r>
                      <a:endParaRPr lang="en-IN" sz="2400" b="1" dirty="0" smtClean="0">
                        <a:solidFill>
                          <a:srgbClr val="1308EA"/>
                        </a:solidFill>
                        <a:latin typeface="Times New Roman" pitchFamily="18" charset="0"/>
                        <a:cs typeface="Times New Roman" pitchFamily="18" charset="0"/>
                      </a:endParaRPr>
                    </a:p>
                    <a:p>
                      <a:pPr algn="ctr"/>
                      <a:r>
                        <a:rPr lang="en-IN" sz="2400" b="1" dirty="0" smtClean="0">
                          <a:solidFill>
                            <a:srgbClr val="C00000"/>
                          </a:solidFill>
                          <a:latin typeface="Times New Roman" pitchFamily="18" charset="0"/>
                          <a:cs typeface="Times New Roman" pitchFamily="18" charset="0"/>
                        </a:rPr>
                        <a:t>Output - IGST</a:t>
                      </a:r>
                      <a:endParaRPr lang="en-IN" sz="2400" b="1" dirty="0">
                        <a:solidFill>
                          <a:srgbClr val="C00000"/>
                        </a:solidFill>
                        <a:latin typeface="Times New Roman" pitchFamily="18" charset="0"/>
                        <a:cs typeface="Times New Roman" pitchFamily="18" charset="0"/>
                      </a:endParaRPr>
                    </a:p>
                  </a:txBody>
                  <a:tcPr anchor="ctr">
                    <a:solidFill>
                      <a:schemeClr val="accent4">
                        <a:lumMod val="60000"/>
                        <a:lumOff val="40000"/>
                      </a:schemeClr>
                    </a:solidFill>
                  </a:tcPr>
                </a:tc>
                <a:extLst>
                  <a:ext uri="{0D108BD9-81ED-4DB2-BD59-A6C34878D82A}">
                    <a16:rowId xmlns:a16="http://schemas.microsoft.com/office/drawing/2014/main" val="10002"/>
                  </a:ext>
                </a:extLst>
              </a:tr>
              <a:tr h="1771138">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dirty="0" smtClean="0">
                          <a:solidFill>
                            <a:schemeClr val="tx1"/>
                          </a:solidFill>
                          <a:latin typeface="Times New Roman" pitchFamily="18" charset="0"/>
                          <a:cs typeface="Times New Roman" pitchFamily="18" charset="0"/>
                        </a:rPr>
                        <a:t>Outside</a:t>
                      </a:r>
                      <a:r>
                        <a:rPr lang="en-IN" sz="2400" b="1" baseline="0" dirty="0" smtClean="0">
                          <a:solidFill>
                            <a:schemeClr val="tx1"/>
                          </a:solidFill>
                          <a:latin typeface="Times New Roman" pitchFamily="18" charset="0"/>
                          <a:cs typeface="Times New Roman" pitchFamily="18" charset="0"/>
                        </a:rPr>
                        <a:t> the </a:t>
                      </a:r>
                      <a:r>
                        <a:rPr lang="en-IN" sz="2400" b="1" dirty="0" smtClean="0">
                          <a:solidFill>
                            <a:schemeClr val="tx1"/>
                          </a:solidFill>
                          <a:latin typeface="Times New Roman" pitchFamily="18" charset="0"/>
                          <a:cs typeface="Times New Roman" pitchFamily="18" charset="0"/>
                        </a:rPr>
                        <a:t>state </a:t>
                      </a:r>
                    </a:p>
                    <a:p>
                      <a:pPr algn="ctr"/>
                      <a:endParaRPr lang="en-IN" sz="2400" b="1" dirty="0" smtClean="0">
                        <a:solidFill>
                          <a:schemeClr val="tx1"/>
                        </a:solidFill>
                        <a:latin typeface="Times New Roman" pitchFamily="18" charset="0"/>
                        <a:cs typeface="Times New Roman" pitchFamily="18" charset="0"/>
                      </a:endParaRPr>
                    </a:p>
                    <a:p>
                      <a:pPr algn="ctr"/>
                      <a:endParaRPr lang="en-IN" sz="2400" b="1" dirty="0">
                        <a:solidFill>
                          <a:schemeClr val="tx1"/>
                        </a:solidFill>
                        <a:latin typeface="Times New Roman" pitchFamily="18" charset="0"/>
                        <a:cs typeface="Times New Roman" pitchFamily="18" charset="0"/>
                      </a:endParaRPr>
                    </a:p>
                  </a:txBody>
                  <a:tcPr anchor="b">
                    <a:solidFill>
                      <a:schemeClr val="accent4">
                        <a:lumMod val="60000"/>
                        <a:lumOff val="40000"/>
                      </a:schemeClr>
                    </a:solidFill>
                  </a:tcPr>
                </a:tc>
                <a:tc>
                  <a:txBody>
                    <a:bodyPr/>
                    <a:lstStyle/>
                    <a:p>
                      <a:pPr algn="ctr"/>
                      <a:r>
                        <a:rPr lang="en-IN" sz="2400" b="1" dirty="0" smtClean="0">
                          <a:solidFill>
                            <a:srgbClr val="1308EA"/>
                          </a:solidFill>
                          <a:latin typeface="Times New Roman" pitchFamily="18" charset="0"/>
                          <a:cs typeface="Times New Roman" pitchFamily="18" charset="0"/>
                        </a:rPr>
                        <a:t>Input – IGST</a:t>
                      </a:r>
                      <a:r>
                        <a:rPr lang="en-IN" sz="2400" b="1" baseline="0" dirty="0" smtClean="0">
                          <a:solidFill>
                            <a:srgbClr val="1308EA"/>
                          </a:solidFill>
                          <a:latin typeface="Times New Roman" pitchFamily="18" charset="0"/>
                          <a:cs typeface="Times New Roman" pitchFamily="18" charset="0"/>
                        </a:rPr>
                        <a:t> </a:t>
                      </a:r>
                    </a:p>
                    <a:p>
                      <a:pPr algn="ctr"/>
                      <a:r>
                        <a:rPr lang="en-IN" sz="2400" b="1" dirty="0" smtClean="0">
                          <a:solidFill>
                            <a:srgbClr val="C00000"/>
                          </a:solidFill>
                          <a:latin typeface="Times New Roman" pitchFamily="18" charset="0"/>
                          <a:cs typeface="Times New Roman" pitchFamily="18" charset="0"/>
                        </a:rPr>
                        <a:t>Output - CGST &amp; SGST</a:t>
                      </a:r>
                      <a:endParaRPr lang="en-IN" sz="2400" b="1" dirty="0">
                        <a:solidFill>
                          <a:srgbClr val="C00000"/>
                        </a:solidFill>
                        <a:latin typeface="Times New Roman" pitchFamily="18" charset="0"/>
                        <a:cs typeface="Times New Roman" pitchFamily="18" charset="0"/>
                      </a:endParaRPr>
                    </a:p>
                  </a:txBody>
                  <a:tcPr anchor="ctr">
                    <a:solidFill>
                      <a:schemeClr val="accent4">
                        <a:lumMod val="60000"/>
                        <a:lumOff val="40000"/>
                      </a:schemeClr>
                    </a:solidFill>
                  </a:tcPr>
                </a:tc>
                <a:tc>
                  <a:txBody>
                    <a:bodyPr/>
                    <a:lstStyle/>
                    <a:p>
                      <a:pPr algn="ctr"/>
                      <a:r>
                        <a:rPr lang="en-IN" sz="2400" b="1" dirty="0" smtClean="0">
                          <a:solidFill>
                            <a:srgbClr val="1308EA"/>
                          </a:solidFill>
                          <a:latin typeface="Times New Roman" pitchFamily="18" charset="0"/>
                          <a:cs typeface="Times New Roman" pitchFamily="18" charset="0"/>
                        </a:rPr>
                        <a:t>Input -  IGST</a:t>
                      </a:r>
                    </a:p>
                    <a:p>
                      <a:pPr algn="ctr"/>
                      <a:r>
                        <a:rPr lang="en-IN" sz="2400" b="1" dirty="0" smtClean="0">
                          <a:solidFill>
                            <a:srgbClr val="C00000"/>
                          </a:solidFill>
                          <a:latin typeface="Times New Roman" pitchFamily="18" charset="0"/>
                          <a:cs typeface="Times New Roman" pitchFamily="18" charset="0"/>
                        </a:rPr>
                        <a:t>Output - IGST</a:t>
                      </a:r>
                      <a:endParaRPr lang="en-IN" sz="2400" b="1" dirty="0">
                        <a:solidFill>
                          <a:srgbClr val="C00000"/>
                        </a:solidFill>
                        <a:latin typeface="Times New Roman" pitchFamily="18" charset="0"/>
                        <a:cs typeface="Times New Roman" pitchFamily="18" charset="0"/>
                      </a:endParaRPr>
                    </a:p>
                  </a:txBody>
                  <a:tcPr anchor="ctr">
                    <a:solidFill>
                      <a:schemeClr val="accent4">
                        <a:lumMod val="60000"/>
                        <a:lumOff val="4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28600" y="990600"/>
            <a:ext cx="8329642" cy="5786478"/>
          </a:xfrm>
          <a:prstGeom prst="rect">
            <a:avLst/>
          </a:prstGeom>
        </p:spPr>
        <p:style>
          <a:lnRef idx="1">
            <a:schemeClr val="accent4"/>
          </a:lnRef>
          <a:fillRef idx="2">
            <a:schemeClr val="accent4"/>
          </a:fillRef>
          <a:effectRef idx="1">
            <a:schemeClr val="accent4"/>
          </a:effectRef>
          <a:fontRef idx="minor">
            <a:schemeClr val="dk1"/>
          </a:fontRef>
        </p:style>
        <p:txBody>
          <a:bodyPr>
            <a:noAutofit/>
          </a:bodyPr>
          <a:lstStyle/>
          <a:p>
            <a:pPr marL="274320" marR="0" lvl="0" indent="-274320" algn="just" defTabSz="914400" rtl="0" eaLnBrk="1" fontAlgn="auto" latinLnBrk="0" hangingPunct="1">
              <a:lnSpc>
                <a:spcPct val="100000"/>
              </a:lnSpc>
              <a:spcBef>
                <a:spcPct val="20000"/>
              </a:spcBef>
              <a:spcAft>
                <a:spcPts val="0"/>
              </a:spcAft>
              <a:buClr>
                <a:schemeClr val="accent1"/>
              </a:buClr>
              <a:buSzPct val="170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just" defTabSz="914400" rtl="0" eaLnBrk="1" fontAlgn="auto" latinLnBrk="0" hangingPunct="1">
              <a:lnSpc>
                <a:spcPct val="100000"/>
              </a:lnSpc>
              <a:spcBef>
                <a:spcPct val="20000"/>
              </a:spcBef>
              <a:spcAft>
                <a:spcPts val="0"/>
              </a:spcAft>
              <a:buClr>
                <a:schemeClr val="accent1"/>
              </a:buClr>
              <a:buSzPct val="170000"/>
              <a:buFont typeface="Wingdings 2"/>
              <a:buChar char=""/>
              <a:tabLst/>
              <a:defRPr/>
            </a:pPr>
            <a:r>
              <a:rPr kumimoji="0" lang="en-US" sz="2800" b="1" i="0" u="sng" strike="noStrike" kern="1200" cap="none" spc="0" normalizeH="0" baseline="0" noProof="0" dirty="0" smtClean="0">
                <a:ln>
                  <a:noFill/>
                </a:ln>
                <a:solidFill>
                  <a:srgbClr val="FF0000"/>
                </a:solidFill>
                <a:effectLst/>
                <a:uLnTx/>
                <a:uFillTx/>
                <a:latin typeface="+mj-lt"/>
                <a:ea typeface="Verdana" pitchFamily="34" charset="0"/>
                <a:cs typeface="Calibri" pitchFamily="34" charset="0"/>
              </a:rPr>
              <a:t>Liability to be registered</a:t>
            </a:r>
          </a:p>
          <a:p>
            <a:pPr marL="274320" marR="0" lvl="0" indent="-274320" algn="just" defTabSz="914400" rtl="0" eaLnBrk="1" fontAlgn="auto" latinLnBrk="0" hangingPunct="1">
              <a:lnSpc>
                <a:spcPct val="100000"/>
              </a:lnSpc>
              <a:spcBef>
                <a:spcPts val="0"/>
              </a:spcBef>
              <a:spcAft>
                <a:spcPts val="0"/>
              </a:spcAft>
              <a:buClr>
                <a:schemeClr val="accent1"/>
              </a:buClr>
              <a:buSzPct val="170000"/>
              <a:buFont typeface="Wingdings 2"/>
              <a:buNone/>
              <a:tabLst/>
              <a:defRPr/>
            </a:pPr>
            <a:endParaRPr kumimoji="0" lang="en-US" sz="2800" b="0" i="0" u="none" strike="noStrike" kern="1200" cap="none" spc="0" normalizeH="0" baseline="0" noProof="0" dirty="0" smtClean="0">
              <a:ln>
                <a:noFill/>
              </a:ln>
              <a:solidFill>
                <a:schemeClr val="tx1"/>
              </a:solidFill>
              <a:effectLst/>
              <a:uLnTx/>
              <a:uFillTx/>
              <a:latin typeface="+mj-lt"/>
              <a:ea typeface="Verdana" pitchFamily="34" charset="0"/>
              <a:cs typeface="Calibri" pitchFamily="34" charset="0"/>
            </a:endParaRPr>
          </a:p>
          <a:p>
            <a:pPr marL="548640" marR="0" lvl="1" indent="-274320" algn="just" defTabSz="914400" rtl="0" eaLnBrk="1" fontAlgn="auto" latinLnBrk="0" hangingPunct="1">
              <a:lnSpc>
                <a:spcPct val="100000"/>
              </a:lnSpc>
              <a:spcBef>
                <a:spcPts val="0"/>
              </a:spcBef>
              <a:spcAft>
                <a:spcPts val="0"/>
              </a:spcAft>
              <a:buClr>
                <a:schemeClr val="accent2"/>
              </a:buClr>
              <a:buSzPct val="95000"/>
              <a:buFont typeface="Wingdings" pitchFamily="2" charset="2"/>
              <a:buChar char="Ø"/>
              <a:tabLst/>
              <a:defRPr/>
            </a:pPr>
            <a:r>
              <a:rPr kumimoji="0" lang="en-US" sz="2800" b="0" i="0" u="none" strike="noStrike" kern="1200" cap="none" spc="0" normalizeH="0" baseline="0" noProof="0" dirty="0" smtClean="0">
                <a:ln>
                  <a:noFill/>
                </a:ln>
                <a:solidFill>
                  <a:schemeClr val="tx2"/>
                </a:solidFill>
                <a:effectLst/>
                <a:uLnTx/>
                <a:uFillTx/>
                <a:latin typeface="+mj-lt"/>
                <a:ea typeface="Verdana" pitchFamily="34" charset="0"/>
                <a:cs typeface="Calibri" pitchFamily="34" charset="0"/>
              </a:rPr>
              <a:t>Every person who is registered under existing indirect laws being subsumed in GST</a:t>
            </a:r>
          </a:p>
          <a:p>
            <a:pPr marL="548640" marR="0" lvl="1" indent="-274320" algn="just" defTabSz="914400" rtl="0" eaLnBrk="1" fontAlgn="auto" latinLnBrk="0" hangingPunct="1">
              <a:lnSpc>
                <a:spcPct val="100000"/>
              </a:lnSpc>
              <a:spcBef>
                <a:spcPts val="0"/>
              </a:spcBef>
              <a:spcAft>
                <a:spcPts val="0"/>
              </a:spcAft>
              <a:buClr>
                <a:schemeClr val="accent2"/>
              </a:buClr>
              <a:buSzPct val="95000"/>
              <a:buFont typeface="Wingdings"/>
              <a:buNone/>
              <a:tabLst/>
              <a:defRPr/>
            </a:pPr>
            <a:endParaRPr kumimoji="0" lang="en-IN" sz="2800" b="0" i="0" u="none" strike="noStrike" kern="1200" cap="none" spc="0" normalizeH="0" baseline="0" noProof="0" dirty="0" smtClean="0">
              <a:ln>
                <a:noFill/>
              </a:ln>
              <a:solidFill>
                <a:schemeClr val="tx2"/>
              </a:solidFill>
              <a:effectLst/>
              <a:uLnTx/>
              <a:uFillTx/>
              <a:latin typeface="+mj-lt"/>
              <a:ea typeface="Verdana" pitchFamily="34" charset="0"/>
              <a:cs typeface="Calibri" pitchFamily="34" charset="0"/>
            </a:endParaRPr>
          </a:p>
          <a:p>
            <a:pPr marL="548640" marR="0" lvl="1" indent="-274320" algn="just" defTabSz="914400" rtl="0" eaLnBrk="1" fontAlgn="auto" latinLnBrk="0" hangingPunct="1">
              <a:lnSpc>
                <a:spcPct val="100000"/>
              </a:lnSpc>
              <a:spcBef>
                <a:spcPts val="0"/>
              </a:spcBef>
              <a:spcAft>
                <a:spcPts val="0"/>
              </a:spcAft>
              <a:buClr>
                <a:schemeClr val="accent2"/>
              </a:buClr>
              <a:buSzPct val="95000"/>
              <a:buFont typeface="Wingdings" pitchFamily="2" charset="2"/>
              <a:buChar char="Ø"/>
              <a:tabLst/>
              <a:defRPr/>
            </a:pPr>
            <a:r>
              <a:rPr kumimoji="0" lang="en-US" sz="2800" b="0" i="0" u="none" strike="noStrike" kern="1200" cap="none" spc="0" normalizeH="0" baseline="0" noProof="0" dirty="0" smtClean="0">
                <a:ln>
                  <a:noFill/>
                </a:ln>
                <a:solidFill>
                  <a:schemeClr val="tx2"/>
                </a:solidFill>
                <a:effectLst/>
                <a:uLnTx/>
                <a:uFillTx/>
                <a:latin typeface="+mj-lt"/>
                <a:ea typeface="Verdana" pitchFamily="34" charset="0"/>
                <a:cs typeface="Calibri" pitchFamily="34" charset="0"/>
              </a:rPr>
              <a:t>Every person whose turnover in a year exceeds </a:t>
            </a:r>
          </a:p>
          <a:p>
            <a:pPr marL="1074420" lvl="2" indent="-342900" algn="just">
              <a:buClr>
                <a:schemeClr val="accent2"/>
              </a:buClr>
              <a:buSzPct val="95000"/>
              <a:buFont typeface="Wingdings" pitchFamily="2" charset="2"/>
              <a:buChar char="§"/>
              <a:defRPr/>
            </a:pPr>
            <a:r>
              <a:rPr kumimoji="0" lang="en-US" sz="2800" b="0" i="0" u="none" strike="noStrike" kern="1200" cap="none" spc="0" normalizeH="0" baseline="0" noProof="0" dirty="0" smtClean="0">
                <a:ln>
                  <a:noFill/>
                </a:ln>
                <a:solidFill>
                  <a:schemeClr val="tx2"/>
                </a:solidFill>
                <a:effectLst/>
                <a:uLnTx/>
                <a:uFillTx/>
                <a:latin typeface="+mj-lt"/>
                <a:ea typeface="Verdana" pitchFamily="34" charset="0"/>
                <a:cs typeface="Calibri" pitchFamily="34" charset="0"/>
              </a:rPr>
              <a:t>Rs. </a:t>
            </a:r>
            <a:r>
              <a:rPr lang="en-US" sz="2800" b="1" dirty="0" smtClean="0">
                <a:solidFill>
                  <a:schemeClr val="tx2"/>
                </a:solidFill>
                <a:latin typeface="+mj-lt"/>
                <a:ea typeface="Verdana" pitchFamily="34" charset="0"/>
                <a:cs typeface="Calibri" pitchFamily="34" charset="0"/>
              </a:rPr>
              <a:t>4</a:t>
            </a:r>
            <a:r>
              <a:rPr kumimoji="0" lang="en-US" sz="2800" b="1" i="0" u="none" strike="noStrike" kern="1200" cap="none" spc="0" normalizeH="0" baseline="0" noProof="0" dirty="0" smtClean="0">
                <a:ln>
                  <a:noFill/>
                </a:ln>
                <a:solidFill>
                  <a:schemeClr val="tx2"/>
                </a:solidFill>
                <a:effectLst/>
                <a:uLnTx/>
                <a:uFillTx/>
                <a:latin typeface="+mj-lt"/>
                <a:ea typeface="Verdana" pitchFamily="34" charset="0"/>
                <a:cs typeface="Calibri" pitchFamily="34" charset="0"/>
              </a:rPr>
              <a:t>0 lakhs </a:t>
            </a:r>
            <a:endParaRPr lang="en-US" sz="2800" b="1" dirty="0">
              <a:solidFill>
                <a:schemeClr val="tx2"/>
              </a:solidFill>
              <a:latin typeface="+mj-lt"/>
              <a:ea typeface="Verdana" pitchFamily="34" charset="0"/>
              <a:cs typeface="Calibri" pitchFamily="34" charset="0"/>
            </a:endParaRPr>
          </a:p>
          <a:p>
            <a:pPr marL="1074420" lvl="2" indent="-342900" algn="just">
              <a:buClr>
                <a:schemeClr val="accent2"/>
              </a:buClr>
              <a:buSzPct val="95000"/>
              <a:buFont typeface="Wingdings" pitchFamily="2" charset="2"/>
              <a:buChar char="§"/>
              <a:defRPr/>
            </a:pPr>
            <a:r>
              <a:rPr kumimoji="0" lang="en-US" sz="2800" b="1" i="0" u="none" strike="noStrike" kern="1200" cap="none" spc="0" normalizeH="0" baseline="0" noProof="0" dirty="0" smtClean="0">
                <a:ln>
                  <a:noFill/>
                </a:ln>
                <a:solidFill>
                  <a:schemeClr val="tx2"/>
                </a:solidFill>
                <a:effectLst/>
                <a:uLnTx/>
                <a:uFillTx/>
                <a:latin typeface="+mj-lt"/>
                <a:ea typeface="Verdana" pitchFamily="34" charset="0"/>
                <a:cs typeface="Calibri" pitchFamily="34" charset="0"/>
              </a:rPr>
              <a:t>Rs. </a:t>
            </a:r>
            <a:r>
              <a:rPr kumimoji="0" lang="en-US" sz="2800" b="1" i="0" u="none" strike="noStrike" kern="1200" cap="none" spc="0" normalizeH="0" baseline="0" noProof="0" smtClean="0">
                <a:ln>
                  <a:noFill/>
                </a:ln>
                <a:solidFill>
                  <a:schemeClr val="tx2"/>
                </a:solidFill>
                <a:effectLst/>
                <a:uLnTx/>
                <a:uFillTx/>
                <a:latin typeface="+mj-lt"/>
                <a:ea typeface="Verdana" pitchFamily="34" charset="0"/>
                <a:cs typeface="Calibri" pitchFamily="34" charset="0"/>
              </a:rPr>
              <a:t>20 </a:t>
            </a:r>
            <a:r>
              <a:rPr kumimoji="0" lang="en-US" sz="2800" b="1" i="0" u="none" strike="noStrike" kern="1200" cap="none" spc="0" normalizeH="0" baseline="0" noProof="0" dirty="0" smtClean="0">
                <a:ln>
                  <a:noFill/>
                </a:ln>
                <a:solidFill>
                  <a:schemeClr val="tx2"/>
                </a:solidFill>
                <a:effectLst/>
                <a:uLnTx/>
                <a:uFillTx/>
                <a:latin typeface="+mj-lt"/>
                <a:ea typeface="Verdana" pitchFamily="34" charset="0"/>
                <a:cs typeface="Calibri" pitchFamily="34" charset="0"/>
              </a:rPr>
              <a:t>lakhs </a:t>
            </a:r>
            <a:r>
              <a:rPr lang="en-US" sz="2800" dirty="0">
                <a:solidFill>
                  <a:schemeClr val="tx2"/>
                </a:solidFill>
                <a:latin typeface="+mj-lt"/>
                <a:ea typeface="Verdana" pitchFamily="34" charset="0"/>
                <a:cs typeface="Calibri" pitchFamily="34" charset="0"/>
              </a:rPr>
              <a:t>(for </a:t>
            </a:r>
            <a:r>
              <a:rPr kumimoji="0" lang="en-US" sz="2800" b="0" i="0" u="none" strike="noStrike" kern="1200" cap="none" spc="0" normalizeH="0" baseline="0" noProof="0" dirty="0" smtClean="0">
                <a:ln>
                  <a:noFill/>
                </a:ln>
                <a:solidFill>
                  <a:schemeClr val="tx2"/>
                </a:solidFill>
                <a:effectLst/>
                <a:uLnTx/>
                <a:uFillTx/>
                <a:latin typeface="+mj-lt"/>
                <a:ea typeface="Verdana" pitchFamily="34" charset="0"/>
                <a:cs typeface="Calibri" pitchFamily="34" charset="0"/>
              </a:rPr>
              <a:t>special category states)</a:t>
            </a:r>
          </a:p>
          <a:p>
            <a:pPr marL="457200" marR="0" lvl="1" indent="0" algn="just" defTabSz="914400" rtl="0" eaLnBrk="1" fontAlgn="auto" latinLnBrk="0" hangingPunct="1">
              <a:lnSpc>
                <a:spcPct val="100000"/>
              </a:lnSpc>
              <a:spcBef>
                <a:spcPts val="0"/>
              </a:spcBef>
              <a:spcAft>
                <a:spcPts val="0"/>
              </a:spcAft>
              <a:buClr>
                <a:schemeClr val="accent2"/>
              </a:buClr>
              <a:buSzPct val="95000"/>
              <a:buFont typeface="Wingdings"/>
              <a:buNone/>
              <a:tabLst/>
              <a:defRPr/>
            </a:pPr>
            <a:endParaRPr kumimoji="0" lang="en-US" sz="2800" b="0" i="0" u="none" strike="noStrike" kern="1200" cap="none" spc="0" normalizeH="0" baseline="0" noProof="0" dirty="0" smtClean="0">
              <a:ln>
                <a:noFill/>
              </a:ln>
              <a:solidFill>
                <a:schemeClr val="tx2"/>
              </a:solidFill>
              <a:effectLst/>
              <a:uLnTx/>
              <a:uFillTx/>
              <a:latin typeface="+mj-lt"/>
              <a:ea typeface="Verdana" pitchFamily="34" charset="0"/>
              <a:cs typeface="Calibri" pitchFamily="34" charset="0"/>
            </a:endParaRPr>
          </a:p>
          <a:p>
            <a:pPr marL="548640" marR="0" lvl="1" indent="-274320" algn="just" defTabSz="914400" rtl="0" eaLnBrk="1" fontAlgn="auto" latinLnBrk="0" hangingPunct="1">
              <a:lnSpc>
                <a:spcPct val="100000"/>
              </a:lnSpc>
              <a:spcBef>
                <a:spcPts val="0"/>
              </a:spcBef>
              <a:spcAft>
                <a:spcPts val="0"/>
              </a:spcAft>
              <a:buClr>
                <a:schemeClr val="accent2"/>
              </a:buClr>
              <a:buSzPct val="95000"/>
              <a:buFont typeface="Wingdings" pitchFamily="2" charset="2"/>
              <a:buChar char="Ø"/>
              <a:tabLst/>
              <a:defRPr/>
            </a:pPr>
            <a:r>
              <a:rPr kumimoji="0" lang="en-US" sz="2800" b="0" i="0" u="none" strike="noStrike" kern="1200" cap="none" spc="0" normalizeH="0" baseline="0" noProof="0" dirty="0" smtClean="0">
                <a:ln>
                  <a:noFill/>
                </a:ln>
                <a:solidFill>
                  <a:schemeClr val="tx2"/>
                </a:solidFill>
                <a:effectLst/>
                <a:uLnTx/>
                <a:uFillTx/>
                <a:latin typeface="+mj-lt"/>
                <a:ea typeface="Verdana" pitchFamily="34" charset="0"/>
                <a:cs typeface="Times New Roman" pitchFamily="18" charset="0"/>
              </a:rPr>
              <a:t>Voluntary registration</a:t>
            </a:r>
            <a:r>
              <a:rPr kumimoji="0" lang="en-US" sz="2800" b="0" i="0" u="none" strike="noStrike" kern="1200" cap="none" spc="0" normalizeH="0" baseline="0" noProof="0" dirty="0" smtClean="0">
                <a:ln>
                  <a:noFill/>
                </a:ln>
                <a:solidFill>
                  <a:srgbClr val="00B050"/>
                </a:solidFill>
                <a:effectLst/>
                <a:uLnTx/>
                <a:uFillTx/>
                <a:latin typeface="+mj-lt"/>
                <a:ea typeface="Verdana" pitchFamily="34" charset="0"/>
                <a:cs typeface="Times New Roman" pitchFamily="18" charset="0"/>
              </a:rPr>
              <a:t> </a:t>
            </a:r>
            <a:r>
              <a:rPr kumimoji="0" lang="en-US" sz="2800" b="0" i="0" u="none" strike="noStrike" kern="1200" cap="none" spc="0" normalizeH="0" baseline="0" noProof="0" dirty="0" smtClean="0">
                <a:ln>
                  <a:noFill/>
                </a:ln>
                <a:solidFill>
                  <a:schemeClr val="tx2"/>
                </a:solidFill>
                <a:effectLst/>
                <a:uLnTx/>
                <a:uFillTx/>
                <a:latin typeface="+mj-lt"/>
                <a:ea typeface="Verdana" pitchFamily="34" charset="0"/>
                <a:cs typeface="Times New Roman" pitchFamily="18" charset="0"/>
              </a:rPr>
              <a:t>permitted even if no liability</a:t>
            </a:r>
            <a:r>
              <a:rPr kumimoji="0" lang="en-US" sz="2800" b="0" i="0" u="none" strike="noStrike" kern="1200" cap="none" spc="0" normalizeH="0" baseline="0" noProof="0" dirty="0" smtClean="0">
                <a:ln>
                  <a:noFill/>
                </a:ln>
                <a:solidFill>
                  <a:schemeClr val="tx2"/>
                </a:solidFill>
                <a:effectLst/>
                <a:uLnTx/>
                <a:uFillTx/>
                <a:latin typeface="Times New Roman" pitchFamily="18" charset="0"/>
                <a:ea typeface="Verdana" pitchFamily="34" charset="0"/>
                <a:cs typeface="Times New Roman" pitchFamily="18" charset="0"/>
              </a:rPr>
              <a:t>.</a:t>
            </a:r>
          </a:p>
          <a:p>
            <a:pPr marL="548640" marR="0" lvl="1" indent="-274320" algn="just" defTabSz="914400" rtl="0" eaLnBrk="1" fontAlgn="auto" latinLnBrk="0" hangingPunct="1">
              <a:lnSpc>
                <a:spcPct val="100000"/>
              </a:lnSpc>
              <a:spcBef>
                <a:spcPts val="0"/>
              </a:spcBef>
              <a:spcAft>
                <a:spcPts val="0"/>
              </a:spcAft>
              <a:buClr>
                <a:schemeClr val="accent2"/>
              </a:buClr>
              <a:buSzPct val="95000"/>
              <a:buFont typeface="Wingdings" pitchFamily="2" charset="2"/>
              <a:buChar char="Ø"/>
              <a:tabLst/>
              <a:defRPr/>
            </a:pPr>
            <a:endParaRPr kumimoji="0" lang="en-US" sz="2800" b="0" i="0" u="none" strike="noStrike" kern="1200" cap="none" spc="0" normalizeH="0" baseline="0" noProof="0" dirty="0" smtClean="0">
              <a:ln>
                <a:noFill/>
              </a:ln>
              <a:solidFill>
                <a:schemeClr val="tx2"/>
              </a:solidFill>
              <a:effectLst/>
              <a:uLnTx/>
              <a:uFillTx/>
              <a:latin typeface="Calibri" pitchFamily="34" charset="0"/>
              <a:ea typeface="Verdana" pitchFamily="34" charset="0"/>
              <a:cs typeface="Calibri" pitchFamily="34" charset="0"/>
            </a:endParaRPr>
          </a:p>
          <a:p>
            <a:pPr marL="548640" marR="0" lvl="1" indent="-274320" algn="l" defTabSz="914400" rtl="0" eaLnBrk="1" fontAlgn="auto" latinLnBrk="0" hangingPunct="1">
              <a:lnSpc>
                <a:spcPct val="100000"/>
              </a:lnSpc>
              <a:spcBef>
                <a:spcPts val="0"/>
              </a:spcBef>
              <a:spcAft>
                <a:spcPts val="0"/>
              </a:spcAft>
              <a:buClr>
                <a:schemeClr val="accent2"/>
              </a:buClr>
              <a:buSzPct val="95000"/>
              <a:buFont typeface="Arial" pitchFamily="34" charset="0"/>
              <a:buChar char="•"/>
              <a:tabLst/>
              <a:defRPr/>
            </a:pPr>
            <a:endParaRPr kumimoji="0" lang="en-US" sz="2800" b="0" i="0" u="none" strike="noStrike" kern="1200" cap="none" spc="0" normalizeH="0" baseline="0" noProof="0" dirty="0" smtClean="0">
              <a:ln>
                <a:noFill/>
              </a:ln>
              <a:solidFill>
                <a:schemeClr val="tx2"/>
              </a:solidFill>
              <a:effectLst/>
              <a:uLnTx/>
              <a:uFillTx/>
              <a:latin typeface="Calibri" pitchFamily="34" charset="0"/>
              <a:ea typeface="Verdana" pitchFamily="34" charset="0"/>
              <a:cs typeface="Calibri" pitchFamily="34" charset="0"/>
            </a:endParaRPr>
          </a:p>
          <a:p>
            <a:pPr marL="548640" marR="0" lvl="1" indent="-274320" algn="l" defTabSz="914400" rtl="0" eaLnBrk="1" fontAlgn="auto" latinLnBrk="0" hangingPunct="1">
              <a:lnSpc>
                <a:spcPct val="100000"/>
              </a:lnSpc>
              <a:spcBef>
                <a:spcPct val="20000"/>
              </a:spcBef>
              <a:spcAft>
                <a:spcPts val="0"/>
              </a:spcAft>
              <a:buClr>
                <a:schemeClr val="accent2"/>
              </a:buClr>
              <a:buSzPct val="200000"/>
              <a:buFont typeface="Wingdings"/>
              <a:buNone/>
              <a:tabLst/>
              <a:defRPr/>
            </a:pPr>
            <a:endParaRPr kumimoji="0" lang="en-US" sz="2000" b="0" i="0" u="none" strike="noStrike" kern="1200" cap="none" spc="0" normalizeH="0" baseline="0" noProof="0" dirty="0" smtClean="0">
              <a:ln>
                <a:noFill/>
              </a:ln>
              <a:solidFill>
                <a:schemeClr val="tx2"/>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ct val="20000"/>
              </a:spcBef>
              <a:spcAft>
                <a:spcPts val="0"/>
              </a:spcAft>
              <a:buClr>
                <a:schemeClr val="accent1"/>
              </a:buClr>
              <a:buSzPct val="170000"/>
              <a:buFont typeface="Wingdings 2"/>
              <a:buChar char=""/>
              <a:tabLst/>
              <a:defRPr/>
            </a:pPr>
            <a:endParaRPr kumimoji="0" lang="en-US" sz="12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ct val="20000"/>
              </a:spcBef>
              <a:spcAft>
                <a:spcPts val="0"/>
              </a:spcAft>
              <a:buClr>
                <a:schemeClr val="accent1"/>
              </a:buClr>
              <a:buSzPct val="170000"/>
              <a:buFont typeface="Wingdings 2"/>
              <a:buChar char=""/>
              <a:tabLst/>
              <a:defRPr/>
            </a:pPr>
            <a:endParaRPr kumimoji="0" lang="en-US" sz="12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just" defTabSz="914400" rtl="0" eaLnBrk="1" fontAlgn="auto" latinLnBrk="0" hangingPunct="1">
              <a:lnSpc>
                <a:spcPct val="100000"/>
              </a:lnSpc>
              <a:spcBef>
                <a:spcPct val="20000"/>
              </a:spcBef>
              <a:spcAft>
                <a:spcPts val="0"/>
              </a:spcAft>
              <a:buClr>
                <a:schemeClr val="accent1"/>
              </a:buClr>
              <a:buSzPct val="170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 </a:t>
            </a:r>
            <a:endParaRPr kumimoji="0" lang="en-US" sz="14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ct val="20000"/>
              </a:spcBef>
              <a:spcAft>
                <a:spcPts val="0"/>
              </a:spcAft>
              <a:buClrTx/>
              <a:buSzPct val="85000"/>
              <a:buFont typeface="Wingdings 2"/>
              <a:buNone/>
              <a:tabLst/>
              <a:defRPr/>
            </a:pPr>
            <a:endParaRPr kumimoji="0" lang="en-US" sz="14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ct val="20000"/>
              </a:spcBef>
              <a:spcAft>
                <a:spcPts val="0"/>
              </a:spcAft>
              <a:buClrTx/>
              <a:buSzPct val="85000"/>
              <a:buFont typeface="Wingdings 2"/>
              <a:buChar char=""/>
              <a:tabLst/>
              <a:defRPr/>
            </a:pPr>
            <a:endParaRPr kumimoji="0" lang="en-US" sz="14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ct val="20000"/>
              </a:spcBef>
              <a:spcAft>
                <a:spcPts val="0"/>
              </a:spcAft>
              <a:buClrTx/>
              <a:buSzPct val="85000"/>
              <a:buFont typeface="Wingdings 2"/>
              <a:buChar char=""/>
              <a:tabLst/>
              <a:defRPr/>
            </a:pPr>
            <a:endParaRPr kumimoji="0" lang="en-US" sz="14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548640" marR="0" lvl="1" indent="-274320" algn="just" defTabSz="914400" rtl="0" eaLnBrk="1" fontAlgn="auto" latinLnBrk="0" hangingPunct="1">
              <a:lnSpc>
                <a:spcPct val="100000"/>
              </a:lnSpc>
              <a:spcBef>
                <a:spcPct val="20000"/>
              </a:spcBef>
              <a:spcAft>
                <a:spcPts val="0"/>
              </a:spcAft>
              <a:buClrTx/>
              <a:buSzPct val="70000"/>
              <a:buFont typeface="Wingdings"/>
              <a:buNone/>
              <a:tabLst/>
              <a:defRPr/>
            </a:pPr>
            <a:endParaRPr kumimoji="0" lang="en-US" sz="1400" b="0" i="0" u="none" strike="noStrike" kern="1200" cap="none" spc="0" normalizeH="0" baseline="0" noProof="0" dirty="0" smtClean="0">
              <a:ln>
                <a:noFill/>
              </a:ln>
              <a:solidFill>
                <a:schemeClr val="tx2"/>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ct val="20000"/>
              </a:spcBef>
              <a:spcAft>
                <a:spcPts val="0"/>
              </a:spcAft>
              <a:buClrTx/>
              <a:buSzPct val="85000"/>
              <a:buFont typeface="Wingdings 2"/>
              <a:buChar char=""/>
              <a:tabLst/>
              <a:defRPr/>
            </a:pPr>
            <a:endParaRPr kumimoji="0" lang="en-US" sz="16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0" marR="0" lvl="0" indent="0" algn="l" defTabSz="914400" rtl="0" eaLnBrk="1" fontAlgn="auto" latinLnBrk="0" hangingPunct="1">
              <a:lnSpc>
                <a:spcPct val="100000"/>
              </a:lnSpc>
              <a:spcBef>
                <a:spcPct val="20000"/>
              </a:spcBef>
              <a:spcAft>
                <a:spcPts val="0"/>
              </a:spcAft>
              <a:buClrTx/>
              <a:buSzPct val="85000"/>
              <a:buFont typeface="Wingdings 2"/>
              <a:buNone/>
              <a:tabLst/>
              <a:defRPr/>
            </a:pPr>
            <a:endParaRPr kumimoji="0" lang="en-US" sz="16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ct val="20000"/>
              </a:spcBef>
              <a:spcAft>
                <a:spcPts val="0"/>
              </a:spcAft>
              <a:buClrTx/>
              <a:buSzPct val="85000"/>
              <a:buFont typeface="Wingdings 2"/>
              <a:buChar char=""/>
              <a:tabLst/>
              <a:defRPr/>
            </a:pPr>
            <a:endParaRPr kumimoji="0" lang="en-US" sz="14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548640" marR="0" lvl="1" indent="-274320" algn="l" defTabSz="914400" rtl="0" eaLnBrk="1" fontAlgn="auto" latinLnBrk="0" hangingPunct="1">
              <a:lnSpc>
                <a:spcPct val="100000"/>
              </a:lnSpc>
              <a:spcBef>
                <a:spcPct val="20000"/>
              </a:spcBef>
              <a:spcAft>
                <a:spcPts val="0"/>
              </a:spcAft>
              <a:buClrTx/>
              <a:buSzPct val="70000"/>
              <a:buFont typeface="Wingdings"/>
              <a:buNone/>
              <a:tabLst/>
              <a:defRPr/>
            </a:pPr>
            <a:endParaRPr kumimoji="0" lang="en-US" sz="1400" b="0" i="0" u="none" strike="noStrike" kern="1200" cap="none" spc="0" normalizeH="0" baseline="0" noProof="0" dirty="0" smtClean="0">
              <a:ln>
                <a:noFill/>
              </a:ln>
              <a:solidFill>
                <a:schemeClr val="tx2"/>
              </a:solidFill>
              <a:effectLst/>
              <a:uLnTx/>
              <a:uFillTx/>
              <a:latin typeface="Calibri" pitchFamily="34" charset="0"/>
              <a:ea typeface="Verdana" pitchFamily="34" charset="0"/>
              <a:cs typeface="Calibri" pitchFamily="34" charset="0"/>
            </a:endParaRPr>
          </a:p>
          <a:p>
            <a:pPr marL="548640" marR="0" lvl="1" indent="-274320" algn="l" defTabSz="914400" rtl="0" eaLnBrk="1" fontAlgn="auto" latinLnBrk="0" hangingPunct="1">
              <a:lnSpc>
                <a:spcPct val="100000"/>
              </a:lnSpc>
              <a:spcBef>
                <a:spcPct val="20000"/>
              </a:spcBef>
              <a:spcAft>
                <a:spcPts val="0"/>
              </a:spcAft>
              <a:buClrTx/>
              <a:buSzPct val="70000"/>
              <a:buFont typeface="Arial" pitchFamily="34" charset="0"/>
              <a:buChar char="•"/>
              <a:tabLst/>
              <a:defRPr/>
            </a:pPr>
            <a:endParaRPr kumimoji="0" lang="en-US" sz="1400" b="0" i="0" u="none" strike="noStrike" kern="1200" cap="none" spc="0" normalizeH="0" baseline="0" noProof="0" dirty="0" smtClean="0">
              <a:ln>
                <a:noFill/>
              </a:ln>
              <a:solidFill>
                <a:schemeClr val="tx2"/>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ct val="20000"/>
              </a:spcBef>
              <a:spcAft>
                <a:spcPts val="0"/>
              </a:spcAft>
              <a:buClrTx/>
              <a:buSzPct val="8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	</a:t>
            </a:r>
            <a:endParaRPr kumimoji="0" lang="en-IN" sz="14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just" defTabSz="914400" rtl="0" eaLnBrk="1" fontAlgn="auto" latinLnBrk="0" hangingPunct="1">
              <a:lnSpc>
                <a:spcPct val="100000"/>
              </a:lnSpc>
              <a:spcBef>
                <a:spcPct val="20000"/>
              </a:spcBef>
              <a:spcAft>
                <a:spcPts val="0"/>
              </a:spcAft>
              <a:buClrTx/>
              <a:buSzPct val="85000"/>
              <a:buFont typeface="Wingdings 2"/>
              <a:buChar char=""/>
              <a:tabLst/>
              <a:defRPr/>
            </a:pPr>
            <a:endParaRPr kumimoji="0" lang="en-IN" sz="1400" b="0" i="0" u="none" strike="noStrike" kern="1200" cap="none" spc="0" normalizeH="0" baseline="0" noProof="0" dirty="0">
              <a:ln>
                <a:noFill/>
              </a:ln>
              <a:solidFill>
                <a:schemeClr val="tx1"/>
              </a:solidFill>
              <a:effectLst/>
              <a:uLnTx/>
              <a:uFillTx/>
              <a:latin typeface="Calibri" pitchFamily="34" charset="0"/>
              <a:ea typeface="Verdana" pitchFamily="34" charset="0"/>
              <a:cs typeface="Calibri" pitchFamily="34" charset="0"/>
            </a:endParaRPr>
          </a:p>
        </p:txBody>
      </p:sp>
      <p:sp>
        <p:nvSpPr>
          <p:cNvPr id="3" name="Title 1"/>
          <p:cNvSpPr txBox="1">
            <a:spLocks/>
          </p:cNvSpPr>
          <p:nvPr/>
        </p:nvSpPr>
        <p:spPr>
          <a:xfrm>
            <a:off x="609600" y="381000"/>
            <a:ext cx="6629400" cy="561956"/>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uLnTx/>
                <a:uFillTx/>
                <a:latin typeface="+mj-lt"/>
                <a:ea typeface="Verdana" pitchFamily="34" charset="0"/>
                <a:cs typeface="Calibri" pitchFamily="34" charset="0"/>
              </a:rPr>
              <a:t>Registration under GST </a:t>
            </a:r>
            <a:endParaRPr kumimoji="0" lang="en-IN" sz="2200" b="1" i="0" u="none" strike="noStrike" kern="1200" cap="none" spc="0" normalizeH="0" baseline="0" noProof="0" dirty="0">
              <a:ln>
                <a:noFill/>
              </a:ln>
              <a:effectLst/>
              <a:uLnTx/>
              <a:uFillTx/>
              <a:latin typeface="+mj-lt"/>
              <a:ea typeface="Verdana"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l="9883" t="11718" r="24780" b="19922"/>
          <a:stretch>
            <a:fillRect/>
          </a:stretch>
        </p:blipFill>
        <p:spPr bwMode="auto">
          <a:xfrm>
            <a:off x="285720" y="285728"/>
            <a:ext cx="8643998" cy="6357982"/>
          </a:xfrm>
          <a:prstGeom prst="rect">
            <a:avLst/>
          </a:prstGeom>
          <a:solidFill>
            <a:schemeClr val="accent1">
              <a:lumMod val="60000"/>
              <a:lumOff val="40000"/>
            </a:schemeClr>
          </a:solid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gray">
          <a:xfrm>
            <a:off x="785786" y="357165"/>
            <a:ext cx="4286280" cy="428629"/>
          </a:xfrm>
          <a:prstGeom prst="rect">
            <a:avLst/>
          </a:prstGeom>
          <a:noFill/>
          <a:ln>
            <a:noFill/>
          </a:ln>
          <a:extLst/>
        </p:spPr>
        <p:txBody>
          <a:bodyPr anchor="ctr"/>
          <a:lstStyle>
            <a:lvl1pPr algn="ctr" defTabSz="457200" rtl="0" eaLnBrk="0" fontAlgn="base" hangingPunct="0">
              <a:spcBef>
                <a:spcPct val="0"/>
              </a:spcBef>
              <a:spcAft>
                <a:spcPct val="0"/>
              </a:spcAft>
              <a:defRPr sz="3600" kern="1200">
                <a:solidFill>
                  <a:schemeClr val="bg2"/>
                </a:solidFill>
                <a:latin typeface="+mj-lt"/>
                <a:ea typeface="+mj-ea"/>
                <a:cs typeface="+mj-cs"/>
              </a:defRPr>
            </a:lvl1pPr>
            <a:lvl2pPr algn="ctr" defTabSz="457200" rtl="0" eaLnBrk="0" fontAlgn="base" hangingPunct="0">
              <a:spcBef>
                <a:spcPct val="0"/>
              </a:spcBef>
              <a:spcAft>
                <a:spcPct val="0"/>
              </a:spcAft>
              <a:defRPr sz="3600">
                <a:solidFill>
                  <a:schemeClr val="bg2"/>
                </a:solidFill>
                <a:latin typeface="Palatino Linotype" panose="02040502050505030304" pitchFamily="18" charset="0"/>
              </a:defRPr>
            </a:lvl2pPr>
            <a:lvl3pPr algn="ctr" defTabSz="457200" rtl="0" eaLnBrk="0" fontAlgn="base" hangingPunct="0">
              <a:spcBef>
                <a:spcPct val="0"/>
              </a:spcBef>
              <a:spcAft>
                <a:spcPct val="0"/>
              </a:spcAft>
              <a:defRPr sz="3600">
                <a:solidFill>
                  <a:schemeClr val="bg2"/>
                </a:solidFill>
                <a:latin typeface="Palatino Linotype" panose="02040502050505030304" pitchFamily="18" charset="0"/>
              </a:defRPr>
            </a:lvl3pPr>
            <a:lvl4pPr algn="ctr" defTabSz="457200" rtl="0" eaLnBrk="0" fontAlgn="base" hangingPunct="0">
              <a:spcBef>
                <a:spcPct val="0"/>
              </a:spcBef>
              <a:spcAft>
                <a:spcPct val="0"/>
              </a:spcAft>
              <a:defRPr sz="3600">
                <a:solidFill>
                  <a:schemeClr val="bg2"/>
                </a:solidFill>
                <a:latin typeface="Palatino Linotype" panose="02040502050505030304" pitchFamily="18" charset="0"/>
              </a:defRPr>
            </a:lvl4pPr>
            <a:lvl5pPr algn="ctr" defTabSz="457200" rtl="0" eaLnBrk="0" fontAlgn="base" hangingPunct="0">
              <a:spcBef>
                <a:spcPct val="0"/>
              </a:spcBef>
              <a:spcAft>
                <a:spcPct val="0"/>
              </a:spcAft>
              <a:defRPr sz="3600">
                <a:solidFill>
                  <a:schemeClr val="bg2"/>
                </a:solidFill>
                <a:latin typeface="Palatino Linotype" panose="02040502050505030304"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eaLnBrk="1" fontAlgn="auto" hangingPunct="1">
              <a:spcAft>
                <a:spcPts val="0"/>
              </a:spcAft>
              <a:defRPr/>
            </a:pPr>
            <a:r>
              <a:rPr lang="en-IN" sz="3200" b="1" dirty="0">
                <a:solidFill>
                  <a:schemeClr val="accent2">
                    <a:lumMod val="75000"/>
                  </a:schemeClr>
                </a:solidFill>
              </a:rPr>
              <a:t>Composition Levy</a:t>
            </a:r>
            <a:r>
              <a:rPr lang="en-IN" sz="3200" dirty="0">
                <a:solidFill>
                  <a:schemeClr val="accent2">
                    <a:lumMod val="75000"/>
                  </a:schemeClr>
                </a:solidFill>
                <a:effectLst>
                  <a:outerShdw blurRad="63500" dist="38100" dir="5400000" algn="t" rotWithShape="0">
                    <a:prstClr val="black">
                      <a:alpha val="25000"/>
                    </a:prstClr>
                  </a:outerShdw>
                </a:effectLst>
              </a:rPr>
              <a:t> </a:t>
            </a:r>
            <a:endParaRPr lang="en-IN" dirty="0">
              <a:solidFill>
                <a:schemeClr val="accent2">
                  <a:lumMod val="75000"/>
                </a:schemeClr>
              </a:solidFill>
            </a:endParaRPr>
          </a:p>
        </p:txBody>
      </p:sp>
      <p:sp>
        <p:nvSpPr>
          <p:cNvPr id="3" name="Content Placeholder 2"/>
          <p:cNvSpPr txBox="1">
            <a:spLocks/>
          </p:cNvSpPr>
          <p:nvPr/>
        </p:nvSpPr>
        <p:spPr>
          <a:xfrm>
            <a:off x="304800" y="990600"/>
            <a:ext cx="8610600" cy="5581672"/>
          </a:xfrm>
          <a:prstGeom prst="rect">
            <a:avLst/>
          </a:prstGeom>
          <a:solidFill>
            <a:schemeClr val="accent4">
              <a:lumMod val="20000"/>
              <a:lumOff val="80000"/>
            </a:schemeClr>
          </a:solidFill>
        </p:spPr>
        <p:txBody>
          <a:bodyPr/>
          <a:lstStyle/>
          <a:p>
            <a:pPr marL="342900" marR="0" lvl="1" indent="-342900" algn="just" defTabSz="914400" rtl="0" eaLnBrk="1" fontAlgn="auto" latinLnBrk="0" hangingPunct="1">
              <a:lnSpc>
                <a:spcPct val="100000"/>
              </a:lnSpc>
              <a:spcBef>
                <a:spcPts val="0"/>
              </a:spcBef>
              <a:spcAft>
                <a:spcPts val="0"/>
              </a:spcAft>
              <a:buClr>
                <a:schemeClr val="accent2"/>
              </a:buClr>
              <a:buSzPct val="70000"/>
              <a:buFont typeface="Wingdings" panose="05000000000000000000" pitchFamily="2" charset="2"/>
              <a:buChar char="§"/>
              <a:tabLst/>
              <a:defRPr/>
            </a:pPr>
            <a:r>
              <a:rPr kumimoji="0" lang="en-IN" altLang="en-US" sz="2800" b="1"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rPr>
              <a:t>Optional Scheme</a:t>
            </a:r>
          </a:p>
          <a:p>
            <a:pPr marL="342900" marR="0" lvl="1" indent="-342900" algn="just" defTabSz="914400" rtl="0" eaLnBrk="1" fontAlgn="auto" latinLnBrk="0" hangingPunct="1">
              <a:lnSpc>
                <a:spcPct val="100000"/>
              </a:lnSpc>
              <a:spcBef>
                <a:spcPts val="0"/>
              </a:spcBef>
              <a:spcAft>
                <a:spcPts val="0"/>
              </a:spcAft>
              <a:buClr>
                <a:schemeClr val="accent2"/>
              </a:buClr>
              <a:buSzPct val="70000"/>
              <a:buFont typeface="Wingdings" panose="05000000000000000000" pitchFamily="2" charset="2"/>
              <a:buChar char="§"/>
              <a:tabLst/>
              <a:defRPr/>
            </a:pPr>
            <a:r>
              <a:rPr kumimoji="0" lang="en-IN" altLang="en-US" sz="2800" b="1"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rPr>
              <a:t>Pay an amount in lieu of tax</a:t>
            </a:r>
          </a:p>
          <a:p>
            <a:pPr marL="342900" marR="0" lvl="1" indent="-342900" algn="just" defTabSz="914400" rtl="0" eaLnBrk="1" fontAlgn="auto" latinLnBrk="0" hangingPunct="1">
              <a:lnSpc>
                <a:spcPct val="100000"/>
              </a:lnSpc>
              <a:spcBef>
                <a:spcPts val="0"/>
              </a:spcBef>
              <a:spcAft>
                <a:spcPts val="0"/>
              </a:spcAft>
              <a:buClr>
                <a:schemeClr val="accent2"/>
              </a:buClr>
              <a:buSzPct val="70000"/>
              <a:buFont typeface="Wingdings" panose="05000000000000000000" pitchFamily="2" charset="2"/>
              <a:buChar char="§"/>
              <a:tabLst/>
              <a:defRPr/>
            </a:pPr>
            <a:r>
              <a:rPr kumimoji="0" lang="en-IN" altLang="en-US" sz="2800" b="1"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rPr>
              <a:t>No tax to be collected; No Input Tax Credit available</a:t>
            </a:r>
          </a:p>
          <a:p>
            <a:pPr marL="342900" marR="0" lvl="1" indent="-342900" algn="just" defTabSz="914400" rtl="0" eaLnBrk="1" fontAlgn="auto" latinLnBrk="0" hangingPunct="1">
              <a:lnSpc>
                <a:spcPct val="100000"/>
              </a:lnSpc>
              <a:spcBef>
                <a:spcPts val="0"/>
              </a:spcBef>
              <a:spcAft>
                <a:spcPts val="0"/>
              </a:spcAft>
              <a:buClr>
                <a:schemeClr val="accent2"/>
              </a:buClr>
              <a:buSzPct val="70000"/>
              <a:buFont typeface="Wingdings" panose="05000000000000000000" pitchFamily="2" charset="2"/>
              <a:buChar char="§"/>
              <a:tabLst/>
              <a:defRPr/>
            </a:pPr>
            <a:r>
              <a:rPr kumimoji="0" lang="en-IN" altLang="en-US" sz="2800" b="1"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rPr>
              <a:t>Conditions for Composition</a:t>
            </a:r>
            <a:r>
              <a:rPr kumimoji="0" lang="en-IN" altLang="en-US" sz="2800" b="0"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rPr>
              <a:t>:</a:t>
            </a:r>
          </a:p>
          <a:p>
            <a:pPr marL="342900" marR="0" lvl="1" indent="-342900" algn="just" defTabSz="914400" rtl="0" eaLnBrk="1" fontAlgn="auto" latinLnBrk="0" hangingPunct="1">
              <a:lnSpc>
                <a:spcPct val="100000"/>
              </a:lnSpc>
              <a:spcBef>
                <a:spcPts val="0"/>
              </a:spcBef>
              <a:spcAft>
                <a:spcPts val="0"/>
              </a:spcAft>
              <a:buClr>
                <a:schemeClr val="accent2"/>
              </a:buClr>
              <a:buSzPct val="70000"/>
              <a:buFont typeface="Wingdings" panose="05000000000000000000" pitchFamily="2" charset="2"/>
              <a:buChar char="§"/>
              <a:tabLst/>
              <a:defRPr/>
            </a:pPr>
            <a:endParaRPr kumimoji="0" lang="en-IN" altLang="en-US" sz="2800" b="0"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endParaRPr>
          </a:p>
          <a:p>
            <a:pPr marL="714375" marR="0" lvl="1" indent="-342900" algn="just" defTabSz="914400" rtl="0" eaLnBrk="1" fontAlgn="auto" latinLnBrk="0" hangingPunct="1">
              <a:lnSpc>
                <a:spcPct val="100000"/>
              </a:lnSpc>
              <a:spcBef>
                <a:spcPts val="0"/>
              </a:spcBef>
              <a:spcAft>
                <a:spcPts val="0"/>
              </a:spcAft>
              <a:buClr>
                <a:schemeClr val="accent2"/>
              </a:buClr>
              <a:buSzPct val="70000"/>
              <a:buFont typeface="Wingdings"/>
              <a:buChar char=""/>
              <a:tabLst/>
              <a:defRPr/>
            </a:pPr>
            <a:r>
              <a:rPr kumimoji="0" lang="en-IN" altLang="en-US" sz="2400" b="0"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rPr>
              <a:t>Aggregate Turnover &lt; Rs. 1 CRORE (all-India basis for taxable persons having same PAN – </a:t>
            </a:r>
            <a:r>
              <a:rPr kumimoji="0" lang="en-IN" altLang="en-US" sz="2400" b="0" i="1"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rPr>
              <a:t>who shall also opt for composition</a:t>
            </a:r>
            <a:r>
              <a:rPr kumimoji="0" lang="en-IN" altLang="en-US" sz="2400" b="0"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rPr>
              <a:t>) but excludes </a:t>
            </a:r>
            <a:r>
              <a:rPr kumimoji="0" lang="en-IN" altLang="en-US" sz="2400" b="0" i="0" u="none" strike="noStrike" kern="1200" cap="none" spc="0" normalizeH="0" baseline="0" noProof="0" dirty="0" err="1" smtClean="0">
                <a:ln>
                  <a:noFill/>
                </a:ln>
                <a:solidFill>
                  <a:schemeClr val="tx1"/>
                </a:solidFill>
                <a:effectLst/>
                <a:uLnTx/>
                <a:uFillTx/>
                <a:latin typeface="+mn-lt"/>
                <a:ea typeface="Cambria Math" panose="02040503050406030204" pitchFamily="18" charset="0"/>
                <a:cs typeface="Cambria Math" panose="02040503050406030204" pitchFamily="18" charset="0"/>
              </a:rPr>
              <a:t>Sch</a:t>
            </a:r>
            <a:r>
              <a:rPr kumimoji="0" lang="en-IN" altLang="en-US" sz="2400" b="0"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rPr>
              <a:t> III &amp; IV</a:t>
            </a:r>
          </a:p>
          <a:p>
            <a:pPr marL="714375" marR="0" lvl="1" indent="-342900" algn="just" defTabSz="914400" rtl="0" eaLnBrk="1" fontAlgn="auto" latinLnBrk="0" hangingPunct="1">
              <a:lnSpc>
                <a:spcPct val="100000"/>
              </a:lnSpc>
              <a:spcBef>
                <a:spcPts val="0"/>
              </a:spcBef>
              <a:spcAft>
                <a:spcPts val="0"/>
              </a:spcAft>
              <a:buClr>
                <a:schemeClr val="accent2"/>
              </a:buClr>
              <a:buSzPct val="70000"/>
              <a:buFont typeface="Wingdings"/>
              <a:buChar char=""/>
              <a:tabLst/>
              <a:defRPr/>
            </a:pPr>
            <a:endParaRPr kumimoji="0" lang="en-IN" altLang="en-US" sz="2400" b="0"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endParaRPr>
          </a:p>
          <a:p>
            <a:pPr marL="714375" marR="0" lvl="1" indent="-342900" algn="just" defTabSz="914400" rtl="0" eaLnBrk="1" fontAlgn="auto" latinLnBrk="0" hangingPunct="1">
              <a:lnSpc>
                <a:spcPct val="100000"/>
              </a:lnSpc>
              <a:spcBef>
                <a:spcPts val="0"/>
              </a:spcBef>
              <a:spcAft>
                <a:spcPts val="0"/>
              </a:spcAft>
              <a:buClr>
                <a:schemeClr val="accent2"/>
              </a:buClr>
              <a:buSzPct val="70000"/>
              <a:buFont typeface="Wingdings"/>
              <a:buChar char=""/>
              <a:tabLst/>
              <a:defRPr/>
            </a:pPr>
            <a:r>
              <a:rPr kumimoji="0" lang="en-IN" altLang="en-US" sz="2400" b="0" i="0" u="none" strike="noStrike" kern="1200" cap="none" spc="0" normalizeH="0" baseline="0" noProof="0" dirty="0" smtClean="0">
                <a:ln>
                  <a:noFill/>
                </a:ln>
                <a:solidFill>
                  <a:schemeClr val="tx1"/>
                </a:solidFill>
                <a:effectLst/>
                <a:uLnTx/>
                <a:uFillTx/>
                <a:latin typeface="+mn-lt"/>
                <a:ea typeface="Cambria Math" panose="02040503050406030204" pitchFamily="18" charset="0"/>
                <a:cs typeface="Cambria Math" panose="02040503050406030204" pitchFamily="18" charset="0"/>
              </a:rPr>
              <a:t>The goods held in  stock on appointed days have not been purchased/received in course of inter state trade</a:t>
            </a:r>
          </a:p>
          <a:p>
            <a:pPr marL="0" marR="0" lvl="1" indent="0" algn="just" defTabSz="914400" rtl="0" eaLnBrk="1" fontAlgn="auto" latinLnBrk="0" hangingPunct="1">
              <a:lnSpc>
                <a:spcPct val="100000"/>
              </a:lnSpc>
              <a:spcBef>
                <a:spcPts val="0"/>
              </a:spcBef>
              <a:spcAft>
                <a:spcPts val="0"/>
              </a:spcAft>
              <a:buClr>
                <a:schemeClr val="accent2"/>
              </a:buClr>
              <a:buSzPct val="70000"/>
              <a:buFont typeface="Wingdings 3" panose="05040102010807070707" pitchFamily="18" charset="2"/>
              <a:buNone/>
              <a:tabLst/>
              <a:defRPr/>
            </a:pPr>
            <a:endParaRPr kumimoji="0" lang="en-US" sz="900" b="0" i="1" u="none" strike="noStrike" kern="1200" cap="none" spc="0" normalizeH="0" baseline="0" noProof="0" dirty="0" smtClean="0">
              <a:ln>
                <a:noFill/>
              </a:ln>
              <a:solidFill>
                <a:schemeClr val="tx2"/>
              </a:solidFill>
              <a:effectLst/>
              <a:uLnTx/>
              <a:uFillTx/>
              <a:latin typeface="+mn-lt"/>
              <a:ea typeface="Cambria Math" panose="02040503050406030204" pitchFamily="18" charset="0"/>
              <a:cs typeface="+mn-cs"/>
            </a:endParaRPr>
          </a:p>
          <a:p>
            <a:pPr marL="342900" marR="0" lvl="1" indent="-342900" algn="just" defTabSz="914400" rtl="0" eaLnBrk="1" fontAlgn="auto" latinLnBrk="0" hangingPunct="1">
              <a:lnSpc>
                <a:spcPct val="100000"/>
              </a:lnSpc>
              <a:spcBef>
                <a:spcPts val="0"/>
              </a:spcBef>
              <a:spcAft>
                <a:spcPts val="0"/>
              </a:spcAft>
              <a:buClr>
                <a:schemeClr val="accent2"/>
              </a:buClr>
              <a:buSzPct val="70000"/>
              <a:buFont typeface="Wingdings"/>
              <a:buChar char=""/>
              <a:tabLst/>
              <a:defRPr/>
            </a:pPr>
            <a:endParaRPr kumimoji="0" lang="en-IN" altLang="en-US" sz="2000" b="0" i="0" u="none" strike="noStrike" kern="1200" cap="none" spc="0" normalizeH="0" baseline="0" noProof="0" dirty="0">
              <a:ln>
                <a:noFill/>
              </a:ln>
              <a:solidFill>
                <a:schemeClr val="tx2"/>
              </a:solidFill>
              <a:effectLst/>
              <a:uLnTx/>
              <a:uFillTx/>
              <a:latin typeface="+mn-lt"/>
              <a:ea typeface="Cambria Math" panose="02040503050406030204" pitchFamily="18" charset="0"/>
              <a:cs typeface="Cambria Math" panose="020405030504060302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0" y="19036"/>
            <a:ext cx="9144000" cy="545727"/>
          </a:xfrm>
          <a:prstGeom prst="rect">
            <a:avLst/>
          </a:prstGeom>
          <a:blipFill>
            <a:blip r:embed="rId2"/>
            <a:tile tx="0" ty="0" sx="100000" sy="100000" flip="none" algn="tl"/>
          </a:blipFill>
          <a:ln w="9525">
            <a:noFill/>
            <a:miter lim="800000"/>
            <a:headEnd/>
            <a:tailEnd/>
          </a:ln>
        </p:spPr>
        <p:txBody>
          <a:bodyPr wrap="square">
            <a:spAutoFit/>
          </a:bodyPr>
          <a:lstStyle/>
          <a:p>
            <a:pPr algn="ctr">
              <a:lnSpc>
                <a:spcPct val="115000"/>
              </a:lnSpc>
              <a:spcBef>
                <a:spcPts val="450"/>
              </a:spcBef>
              <a:spcAft>
                <a:spcPts val="450"/>
              </a:spcAft>
              <a:buClr>
                <a:schemeClr val="bg2"/>
              </a:buClr>
            </a:pPr>
            <a:r>
              <a:rPr lang="en-US" altLang="en-US" sz="2800" b="1" dirty="0" smtClean="0">
                <a:solidFill>
                  <a:srgbClr val="0070C0"/>
                </a:solidFill>
                <a:ea typeface="MS Mincho" pitchFamily="49" charset="-128"/>
              </a:rPr>
              <a:t>Prescribed Rate for Composition Schemes</a:t>
            </a:r>
            <a:endParaRPr lang="en-US" altLang="en-US" sz="2800" b="1" dirty="0">
              <a:solidFill>
                <a:srgbClr val="0070C0"/>
              </a:solidFill>
              <a:ea typeface="MS Mincho" pitchFamily="49" charset="-128"/>
            </a:endParaRPr>
          </a:p>
        </p:txBody>
      </p:sp>
      <p:pic>
        <p:nvPicPr>
          <p:cNvPr id="3" name="Picture 2"/>
          <p:cNvPicPr>
            <a:picLocks noChangeAspect="1" noChangeArrowheads="1"/>
          </p:cNvPicPr>
          <p:nvPr/>
        </p:nvPicPr>
        <p:blipFill rotWithShape="1">
          <a:blip r:embed="rId3"/>
          <a:srcRect l="10981" t="19167" r="25878" b="6250"/>
          <a:stretch/>
        </p:blipFill>
        <p:spPr bwMode="auto">
          <a:xfrm>
            <a:off x="0" y="533400"/>
            <a:ext cx="9144000" cy="60124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IN" sz="2800" b="1" dirty="0" smtClean="0">
                <a:solidFill>
                  <a:srgbClr val="FF0000"/>
                </a:solidFill>
                <a:latin typeface="Verdana" pitchFamily="34" charset="0"/>
                <a:ea typeface="Verdana" pitchFamily="34" charset="0"/>
                <a:cs typeface="Verdana" pitchFamily="34" charset="0"/>
              </a:rPr>
              <a:t>BENEFITS OF GST</a:t>
            </a:r>
            <a:endParaRPr lang="en-IN" sz="2800" b="1" dirty="0">
              <a:solidFill>
                <a:srgbClr val="FF0000"/>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304800" y="533400"/>
            <a:ext cx="8610600" cy="6110310"/>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896938" indent="-538163" algn="just">
              <a:spcBef>
                <a:spcPts val="0"/>
              </a:spcBef>
              <a:buFont typeface="Wingdings" pitchFamily="2" charset="2"/>
              <a:buChar char="Ø"/>
            </a:pPr>
            <a:r>
              <a:rPr lang="en-IN" dirty="0" smtClean="0"/>
              <a:t>A single tax would replace multiple taxes..</a:t>
            </a:r>
          </a:p>
          <a:p>
            <a:pPr marL="896938" indent="-538163" algn="just">
              <a:spcBef>
                <a:spcPts val="0"/>
              </a:spcBef>
              <a:buNone/>
            </a:pPr>
            <a:endParaRPr lang="en-IN" sz="2400" dirty="0" smtClean="0"/>
          </a:p>
          <a:p>
            <a:pPr marL="896938" indent="-538163" algn="just">
              <a:spcBef>
                <a:spcPts val="0"/>
              </a:spcBef>
              <a:buNone/>
            </a:pPr>
            <a:r>
              <a:rPr lang="en-IN" sz="2800" dirty="0" smtClean="0"/>
              <a:t>GST would replace various taxes currently levied &amp; collected by</a:t>
            </a:r>
          </a:p>
          <a:p>
            <a:pPr marL="896938" indent="-538163" algn="just">
              <a:spcBef>
                <a:spcPts val="0"/>
              </a:spcBef>
              <a:buNone/>
            </a:pPr>
            <a:r>
              <a:rPr lang="en-IN" sz="2800" dirty="0" smtClean="0"/>
              <a:t>the Centre &amp; States:  </a:t>
            </a:r>
          </a:p>
          <a:p>
            <a:pPr marL="896938" indent="-538163" algn="just">
              <a:spcBef>
                <a:spcPts val="0"/>
              </a:spcBef>
              <a:buNone/>
            </a:pPr>
            <a:endParaRPr lang="en-IN" sz="2800" dirty="0" smtClean="0"/>
          </a:p>
          <a:p>
            <a:pPr marL="896938" indent="-538163" algn="just">
              <a:spcBef>
                <a:spcPts val="0"/>
              </a:spcBef>
              <a:buNone/>
            </a:pPr>
            <a:r>
              <a:rPr lang="en-IN" sz="2800" b="1" dirty="0" smtClean="0"/>
              <a:t>Central Taxes:</a:t>
            </a:r>
            <a:r>
              <a:rPr lang="en-IN" sz="2800" dirty="0" smtClean="0"/>
              <a:t> Central Excise Duty, Duties of Excise (Medicinal &amp; Toilet Preparations), Additional Duties of Excise (Textiles &amp; Textiles Products),  Additional Duties of Customs, Special Additional Duty of Customs, Service Tax.</a:t>
            </a:r>
          </a:p>
          <a:p>
            <a:pPr marL="896938" indent="-538163" algn="just">
              <a:spcBef>
                <a:spcPts val="0"/>
              </a:spcBef>
              <a:buNone/>
            </a:pPr>
            <a:endParaRPr lang="en-IN" sz="2800" dirty="0" smtClean="0"/>
          </a:p>
          <a:p>
            <a:pPr marL="896938" indent="-538163" algn="just">
              <a:spcBef>
                <a:spcPts val="0"/>
              </a:spcBef>
              <a:buNone/>
            </a:pPr>
            <a:r>
              <a:rPr lang="en-IN" sz="2800" b="1" dirty="0" smtClean="0"/>
              <a:t>State Taxes: </a:t>
            </a:r>
            <a:r>
              <a:rPr lang="en-IN" sz="2800" dirty="0" smtClean="0"/>
              <a:t>State VAT ,Central Sales Tax, Luxury Tax, Entry Tax, Entertainment &amp; Amusement Tax, ,Taxes on lotteries, betting &amp; gambling. </a:t>
            </a:r>
            <a:endParaRPr lang="en-IN" sz="2800" b="1" dirty="0" smtClean="0"/>
          </a:p>
          <a:p>
            <a:pPr marL="896938" indent="-538163" algn="just">
              <a:spcBef>
                <a:spcPts val="0"/>
              </a:spcBef>
              <a:buFont typeface="Wingdings" pitchFamily="2" charset="2"/>
              <a:buChar char="Ø"/>
            </a:pPr>
            <a:endParaRPr lang="en-IN"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305800" cy="5757882"/>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896938" indent="-538163" algn="just">
              <a:spcBef>
                <a:spcPts val="0"/>
              </a:spcBef>
              <a:buFont typeface="Wingdings" pitchFamily="2" charset="2"/>
              <a:buChar char="Ø"/>
            </a:pPr>
            <a:r>
              <a:rPr lang="en-IN" dirty="0" smtClean="0"/>
              <a:t>Set-off of prior-stage taxes would mitigate the ill effects of </a:t>
            </a:r>
            <a:r>
              <a:rPr lang="en-IN" b="1" dirty="0" smtClean="0"/>
              <a:t>cascading</a:t>
            </a:r>
            <a:r>
              <a:rPr lang="en-IN" dirty="0" smtClean="0"/>
              <a:t>.</a:t>
            </a:r>
          </a:p>
          <a:p>
            <a:pPr marL="896938" indent="-538163" algn="just">
              <a:spcBef>
                <a:spcPts val="0"/>
              </a:spcBef>
              <a:buFont typeface="Wingdings" pitchFamily="2" charset="2"/>
              <a:buChar char="Ø"/>
            </a:pPr>
            <a:endParaRPr lang="en-IN" dirty="0" smtClean="0"/>
          </a:p>
          <a:p>
            <a:pPr marL="896938" indent="-538163" algn="just">
              <a:spcBef>
                <a:spcPts val="0"/>
              </a:spcBef>
              <a:buFont typeface="Wingdings" pitchFamily="2" charset="2"/>
              <a:buChar char="Ø"/>
            </a:pPr>
            <a:r>
              <a:rPr lang="en-IN" b="1" dirty="0" smtClean="0"/>
              <a:t>Tax burden </a:t>
            </a:r>
            <a:r>
              <a:rPr lang="en-IN" dirty="0" smtClean="0"/>
              <a:t>on goods and services would decrease, benefiting common man.</a:t>
            </a:r>
          </a:p>
          <a:p>
            <a:pPr marL="896938" indent="-538163" algn="just">
              <a:spcBef>
                <a:spcPts val="0"/>
              </a:spcBef>
              <a:buFont typeface="Wingdings" pitchFamily="2" charset="2"/>
              <a:buChar char="Ø"/>
            </a:pPr>
            <a:endParaRPr lang="en-IN" dirty="0" smtClean="0"/>
          </a:p>
          <a:p>
            <a:pPr marL="896938" indent="-538163" algn="just">
              <a:spcBef>
                <a:spcPts val="0"/>
              </a:spcBef>
              <a:buFont typeface="Wingdings" pitchFamily="2" charset="2"/>
              <a:buChar char="Ø"/>
            </a:pPr>
            <a:r>
              <a:rPr lang="en-IN" dirty="0" smtClean="0"/>
              <a:t>Implementation of GST would make our </a:t>
            </a:r>
            <a:r>
              <a:rPr lang="en-IN" b="1" dirty="0" smtClean="0"/>
              <a:t>products competitive </a:t>
            </a:r>
            <a:r>
              <a:rPr lang="en-IN" dirty="0" smtClean="0"/>
              <a:t>in domestic and international markets.</a:t>
            </a:r>
          </a:p>
          <a:p>
            <a:pPr marL="896938" indent="-538163" algn="just">
              <a:spcBef>
                <a:spcPts val="0"/>
              </a:spcBef>
              <a:buFont typeface="Wingdings" pitchFamily="2" charset="2"/>
              <a:buChar char="Ø"/>
            </a:pPr>
            <a:endParaRPr lang="en-IN" dirty="0" smtClean="0"/>
          </a:p>
          <a:p>
            <a:pPr marL="896938" indent="-538163" algn="just">
              <a:spcBef>
                <a:spcPts val="0"/>
              </a:spcBef>
              <a:buFont typeface="Wingdings" pitchFamily="2" charset="2"/>
              <a:buChar char="Ø"/>
            </a:pPr>
            <a:r>
              <a:rPr lang="en-IN" dirty="0" smtClean="0"/>
              <a:t>It would </a:t>
            </a:r>
            <a:r>
              <a:rPr lang="en-IN" b="1" dirty="0" smtClean="0"/>
              <a:t>boost economic activity </a:t>
            </a:r>
            <a:r>
              <a:rPr lang="en-IN" dirty="0" smtClean="0"/>
              <a:t>and create more jobs.</a:t>
            </a:r>
          </a:p>
          <a:p>
            <a:pPr marL="896938" indent="-538163" algn="just">
              <a:spcBef>
                <a:spcPts val="0"/>
              </a:spcBef>
              <a:buFont typeface="Wingdings" pitchFamily="2" charset="2"/>
              <a:buChar char="Ø"/>
            </a:pPr>
            <a:endParaRPr lang="en-IN"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nvGraphicFramePr>
        <p:xfrm>
          <a:off x="533400" y="990601"/>
          <a:ext cx="8396317" cy="5410198"/>
        </p:xfrm>
        <a:graphic>
          <a:graphicData uri="http://schemas.openxmlformats.org/drawingml/2006/table">
            <a:tbl>
              <a:tblPr/>
              <a:tblGrid>
                <a:gridCol w="720457">
                  <a:extLst>
                    <a:ext uri="{9D8B030D-6E8A-4147-A177-3AD203B41FA5}">
                      <a16:colId xmlns:a16="http://schemas.microsoft.com/office/drawing/2014/main" val="20000"/>
                    </a:ext>
                  </a:extLst>
                </a:gridCol>
                <a:gridCol w="990628">
                  <a:extLst>
                    <a:ext uri="{9D8B030D-6E8A-4147-A177-3AD203B41FA5}">
                      <a16:colId xmlns:a16="http://schemas.microsoft.com/office/drawing/2014/main" val="20001"/>
                    </a:ext>
                  </a:extLst>
                </a:gridCol>
                <a:gridCol w="2337140">
                  <a:extLst>
                    <a:ext uri="{9D8B030D-6E8A-4147-A177-3AD203B41FA5}">
                      <a16:colId xmlns:a16="http://schemas.microsoft.com/office/drawing/2014/main" val="20002"/>
                    </a:ext>
                  </a:extLst>
                </a:gridCol>
                <a:gridCol w="2128377">
                  <a:extLst>
                    <a:ext uri="{9D8B030D-6E8A-4147-A177-3AD203B41FA5}">
                      <a16:colId xmlns:a16="http://schemas.microsoft.com/office/drawing/2014/main" val="20003"/>
                    </a:ext>
                  </a:extLst>
                </a:gridCol>
                <a:gridCol w="2219715">
                  <a:extLst>
                    <a:ext uri="{9D8B030D-6E8A-4147-A177-3AD203B41FA5}">
                      <a16:colId xmlns:a16="http://schemas.microsoft.com/office/drawing/2014/main" val="20004"/>
                    </a:ext>
                  </a:extLst>
                </a:gridCol>
              </a:tblGrid>
              <a:tr h="501936">
                <a:tc rowSpan="2" gridSpan="2">
                  <a:txBody>
                    <a:bodyPr/>
                    <a:lstStyle/>
                    <a:p>
                      <a:pPr marL="457200">
                        <a:lnSpc>
                          <a:spcPct val="115000"/>
                        </a:lnSpc>
                        <a:spcAft>
                          <a:spcPts val="0"/>
                        </a:spcAft>
                      </a:pPr>
                      <a:endParaRPr lang="en-IN" sz="1200" dirty="0">
                        <a:latin typeface="Times New Roman"/>
                        <a:ea typeface="Times New Roman"/>
                        <a:cs typeface="Times New Roman"/>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rowSpan="2" hMerge="1">
                  <a:txBody>
                    <a:bodyPr/>
                    <a:lstStyle/>
                    <a:p>
                      <a:endParaRPr lang="en-IN"/>
                    </a:p>
                  </a:txBody>
                  <a:tcPr/>
                </a:tc>
                <a:tc gridSpan="3">
                  <a:txBody>
                    <a:bodyPr/>
                    <a:lstStyle/>
                    <a:p>
                      <a:pPr marL="457200" algn="ctr">
                        <a:lnSpc>
                          <a:spcPct val="115000"/>
                        </a:lnSpc>
                        <a:spcAft>
                          <a:spcPts val="1000"/>
                        </a:spcAft>
                      </a:pPr>
                      <a:r>
                        <a:rPr lang="en-IN" sz="2800" b="1" dirty="0">
                          <a:solidFill>
                            <a:srgbClr val="C00000"/>
                          </a:solidFill>
                          <a:latin typeface="Times New Roman"/>
                          <a:ea typeface="Times New Roman"/>
                          <a:cs typeface="Times New Roman"/>
                        </a:rPr>
                        <a:t>Trade </a:t>
                      </a:r>
                      <a:r>
                        <a:rPr lang="en-IN" sz="2800" b="1" dirty="0" smtClean="0">
                          <a:solidFill>
                            <a:srgbClr val="C00000"/>
                          </a:solidFill>
                          <a:latin typeface="Times New Roman"/>
                          <a:ea typeface="Times New Roman"/>
                          <a:cs typeface="Times New Roman"/>
                        </a:rPr>
                        <a:t>Targets</a:t>
                      </a:r>
                      <a:endParaRPr lang="en-IN" sz="2400" dirty="0">
                        <a:solidFill>
                          <a:srgbClr val="C00000"/>
                        </a:solidFill>
                        <a:latin typeface="Calibri"/>
                        <a:ea typeface="Times New Roman"/>
                        <a:cs typeface="Times New Roman"/>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612579">
                <a:tc gridSpan="2" vMerge="1">
                  <a:txBody>
                    <a:bodyPr/>
                    <a:lstStyle/>
                    <a:p>
                      <a:endParaRPr lang="en-IN"/>
                    </a:p>
                  </a:txBody>
                  <a:tcPr/>
                </a:tc>
                <a:tc hMerge="1" vMerge="1">
                  <a:txBody>
                    <a:bodyPr/>
                    <a:lstStyle/>
                    <a:p>
                      <a:endParaRPr lang="en-IN"/>
                    </a:p>
                  </a:txBody>
                  <a:tcPr/>
                </a:tc>
                <a:tc>
                  <a:txBody>
                    <a:bodyPr/>
                    <a:lstStyle/>
                    <a:p>
                      <a:pPr marL="457200" algn="ctr">
                        <a:lnSpc>
                          <a:spcPct val="115000"/>
                        </a:lnSpc>
                        <a:spcAft>
                          <a:spcPts val="0"/>
                        </a:spcAft>
                      </a:pPr>
                      <a:r>
                        <a:rPr lang="en-IN" sz="2400" b="1" dirty="0">
                          <a:solidFill>
                            <a:srgbClr val="C00000"/>
                          </a:solidFill>
                          <a:latin typeface="Times New Roman"/>
                          <a:ea typeface="Times New Roman"/>
                          <a:cs typeface="Times New Roman"/>
                        </a:rPr>
                        <a:t>Government</a:t>
                      </a:r>
                      <a:endParaRPr lang="en-IN" sz="2000" dirty="0">
                        <a:solidFill>
                          <a:srgbClr val="C00000"/>
                        </a:solidFill>
                        <a:latin typeface="Calibri"/>
                        <a:ea typeface="Times New Roman"/>
                        <a:cs typeface="Times New Roman"/>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457200" algn="ctr">
                        <a:lnSpc>
                          <a:spcPct val="115000"/>
                        </a:lnSpc>
                        <a:spcAft>
                          <a:spcPts val="0"/>
                        </a:spcAft>
                      </a:pPr>
                      <a:r>
                        <a:rPr lang="en-IN" sz="2400" b="1" dirty="0">
                          <a:solidFill>
                            <a:srgbClr val="C00000"/>
                          </a:solidFill>
                          <a:latin typeface="Times New Roman"/>
                          <a:ea typeface="Times New Roman"/>
                          <a:cs typeface="Times New Roman"/>
                        </a:rPr>
                        <a:t>Business</a:t>
                      </a:r>
                      <a:endParaRPr lang="en-IN" sz="2000" dirty="0">
                        <a:solidFill>
                          <a:srgbClr val="C00000"/>
                        </a:solidFill>
                        <a:latin typeface="Calibri"/>
                        <a:ea typeface="Times New Roman"/>
                        <a:cs typeface="Times New Roman"/>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457200" algn="ctr">
                        <a:lnSpc>
                          <a:spcPct val="115000"/>
                        </a:lnSpc>
                        <a:spcAft>
                          <a:spcPts val="1000"/>
                        </a:spcAft>
                      </a:pPr>
                      <a:r>
                        <a:rPr lang="en-IN" sz="2400" b="1" dirty="0">
                          <a:solidFill>
                            <a:srgbClr val="C00000"/>
                          </a:solidFill>
                          <a:latin typeface="Times New Roman"/>
                          <a:ea typeface="Times New Roman"/>
                          <a:cs typeface="Times New Roman"/>
                        </a:rPr>
                        <a:t>Individuals</a:t>
                      </a:r>
                      <a:endParaRPr lang="en-IN" sz="2000" dirty="0">
                        <a:solidFill>
                          <a:srgbClr val="C00000"/>
                        </a:solidFill>
                        <a:latin typeface="Calibri"/>
                        <a:ea typeface="Times New Roman"/>
                        <a:cs typeface="Times New Roman"/>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extLst>
                  <a:ext uri="{0D108BD9-81ED-4DB2-BD59-A6C34878D82A}">
                    <a16:rowId xmlns:a16="http://schemas.microsoft.com/office/drawing/2014/main" val="10001"/>
                  </a:ext>
                </a:extLst>
              </a:tr>
              <a:tr h="1691690">
                <a:tc rowSpan="3">
                  <a:txBody>
                    <a:bodyPr/>
                    <a:lstStyle/>
                    <a:p>
                      <a:pPr marL="71755" marR="71755" algn="ctr">
                        <a:lnSpc>
                          <a:spcPct val="115000"/>
                        </a:lnSpc>
                        <a:spcAft>
                          <a:spcPts val="1000"/>
                        </a:spcAft>
                      </a:pPr>
                      <a:r>
                        <a:rPr lang="en-IN" sz="2800" b="1" dirty="0">
                          <a:solidFill>
                            <a:srgbClr val="1308EA"/>
                          </a:solidFill>
                          <a:latin typeface="Times New Roman"/>
                          <a:ea typeface="Times New Roman"/>
                          <a:cs typeface="Times New Roman"/>
                        </a:rPr>
                        <a:t>Trade </a:t>
                      </a:r>
                      <a:r>
                        <a:rPr lang="en-IN" sz="2800" b="1" dirty="0" smtClean="0">
                          <a:solidFill>
                            <a:srgbClr val="1308EA"/>
                          </a:solidFill>
                          <a:latin typeface="Times New Roman"/>
                          <a:ea typeface="Times New Roman"/>
                          <a:cs typeface="Times New Roman"/>
                        </a:rPr>
                        <a:t>Origins </a:t>
                      </a:r>
                      <a:endParaRPr lang="en-IN" sz="2400" dirty="0">
                        <a:solidFill>
                          <a:srgbClr val="1308EA"/>
                        </a:solidFill>
                        <a:latin typeface="Calibri"/>
                        <a:ea typeface="Times New Roman"/>
                        <a:cs typeface="Times New Roman"/>
                      </a:endParaRPr>
                    </a:p>
                  </a:txBody>
                  <a:tcPr marL="52358" marR="52358"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marL="71755" marR="71755" algn="ctr">
                        <a:lnSpc>
                          <a:spcPct val="115000"/>
                        </a:lnSpc>
                        <a:spcAft>
                          <a:spcPts val="1000"/>
                        </a:spcAft>
                      </a:pPr>
                      <a:r>
                        <a:rPr lang="en-IN" sz="2000" b="1" dirty="0">
                          <a:solidFill>
                            <a:srgbClr val="1308EA"/>
                          </a:solidFill>
                          <a:latin typeface="Times New Roman"/>
                          <a:ea typeface="Times New Roman"/>
                          <a:cs typeface="Times New Roman"/>
                        </a:rPr>
                        <a:t>Government</a:t>
                      </a:r>
                      <a:endParaRPr lang="en-IN" sz="1800" dirty="0">
                        <a:solidFill>
                          <a:srgbClr val="1308EA"/>
                        </a:solidFill>
                        <a:latin typeface="Calibri"/>
                        <a:ea typeface="Times New Roman"/>
                        <a:cs typeface="Times New Roman"/>
                      </a:endParaRPr>
                    </a:p>
                  </a:txBody>
                  <a:tcPr marL="52358" marR="52358"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rowSpan="3" gridSpan="3">
                  <a:txBody>
                    <a:bodyPr/>
                    <a:lstStyle/>
                    <a:p>
                      <a:pPr marL="457200">
                        <a:lnSpc>
                          <a:spcPct val="115000"/>
                        </a:lnSpc>
                        <a:spcAft>
                          <a:spcPts val="1000"/>
                        </a:spcAft>
                      </a:pPr>
                      <a:endParaRPr lang="en-IN" sz="800" dirty="0">
                        <a:latin typeface="Calibri"/>
                        <a:ea typeface="Times New Roman"/>
                        <a:cs typeface="Times New Roman"/>
                      </a:endParaRPr>
                    </a:p>
                  </a:txBody>
                  <a:tcPr marL="52358" marR="523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rowSpan="3" hMerge="1">
                  <a:txBody>
                    <a:bodyPr/>
                    <a:lstStyle/>
                    <a:p>
                      <a:endParaRPr lang="en-IN"/>
                    </a:p>
                  </a:txBody>
                  <a:tcPr/>
                </a:tc>
                <a:tc rowSpan="3" hMerge="1">
                  <a:txBody>
                    <a:bodyPr/>
                    <a:lstStyle/>
                    <a:p>
                      <a:endParaRPr lang="en-IN"/>
                    </a:p>
                  </a:txBody>
                  <a:tcPr/>
                </a:tc>
                <a:extLst>
                  <a:ext uri="{0D108BD9-81ED-4DB2-BD59-A6C34878D82A}">
                    <a16:rowId xmlns:a16="http://schemas.microsoft.com/office/drawing/2014/main" val="10002"/>
                  </a:ext>
                </a:extLst>
              </a:tr>
              <a:tr h="1192638">
                <a:tc vMerge="1">
                  <a:txBody>
                    <a:bodyPr/>
                    <a:lstStyle/>
                    <a:p>
                      <a:endParaRPr lang="en-IN"/>
                    </a:p>
                  </a:txBody>
                  <a:tcPr/>
                </a:tc>
                <a:tc>
                  <a:txBody>
                    <a:bodyPr/>
                    <a:lstStyle/>
                    <a:p>
                      <a:pPr marL="71755" marR="71755" algn="ctr">
                        <a:lnSpc>
                          <a:spcPct val="115000"/>
                        </a:lnSpc>
                        <a:spcAft>
                          <a:spcPts val="1000"/>
                        </a:spcAft>
                      </a:pPr>
                      <a:r>
                        <a:rPr lang="en-IN" sz="2000" b="1" dirty="0">
                          <a:solidFill>
                            <a:srgbClr val="1308EA"/>
                          </a:solidFill>
                          <a:latin typeface="Times New Roman"/>
                          <a:ea typeface="Times New Roman"/>
                          <a:cs typeface="Times New Roman"/>
                        </a:rPr>
                        <a:t>Business</a:t>
                      </a:r>
                      <a:endParaRPr lang="en-IN" sz="1800" dirty="0">
                        <a:solidFill>
                          <a:srgbClr val="1308EA"/>
                        </a:solidFill>
                        <a:latin typeface="Calibri"/>
                        <a:ea typeface="Times New Roman"/>
                        <a:cs typeface="Times New Roman"/>
                      </a:endParaRPr>
                    </a:p>
                  </a:txBody>
                  <a:tcPr marL="52358" marR="52358"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gridSpan="3"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0003"/>
                  </a:ext>
                </a:extLst>
              </a:tr>
              <a:tr h="1411355">
                <a:tc vMerge="1">
                  <a:txBody>
                    <a:bodyPr/>
                    <a:lstStyle/>
                    <a:p>
                      <a:endParaRPr lang="en-IN"/>
                    </a:p>
                  </a:txBody>
                  <a:tcPr/>
                </a:tc>
                <a:tc>
                  <a:txBody>
                    <a:bodyPr/>
                    <a:lstStyle/>
                    <a:p>
                      <a:pPr marL="71755" marR="71755" algn="ctr">
                        <a:lnSpc>
                          <a:spcPct val="115000"/>
                        </a:lnSpc>
                        <a:spcAft>
                          <a:spcPts val="1000"/>
                        </a:spcAft>
                      </a:pPr>
                      <a:r>
                        <a:rPr lang="en-IN" sz="2000" b="1" dirty="0">
                          <a:solidFill>
                            <a:srgbClr val="1308EA"/>
                          </a:solidFill>
                          <a:latin typeface="Times New Roman"/>
                          <a:ea typeface="Times New Roman"/>
                          <a:cs typeface="Times New Roman"/>
                        </a:rPr>
                        <a:t>Individuals</a:t>
                      </a:r>
                      <a:endParaRPr lang="en-IN" sz="1800" dirty="0">
                        <a:solidFill>
                          <a:srgbClr val="1308EA"/>
                        </a:solidFill>
                        <a:latin typeface="Calibri"/>
                        <a:ea typeface="Times New Roman"/>
                        <a:cs typeface="Times New Roman"/>
                      </a:endParaRPr>
                    </a:p>
                  </a:txBody>
                  <a:tcPr marL="52358" marR="52358"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gridSpan="3"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0004"/>
                  </a:ext>
                </a:extLst>
              </a:tr>
            </a:tbl>
          </a:graphicData>
        </a:graphic>
      </p:graphicFrame>
      <p:grpSp>
        <p:nvGrpSpPr>
          <p:cNvPr id="3" name="Group 23"/>
          <p:cNvGrpSpPr>
            <a:grpSpLocks/>
          </p:cNvGrpSpPr>
          <p:nvPr/>
        </p:nvGrpSpPr>
        <p:grpSpPr bwMode="auto">
          <a:xfrm>
            <a:off x="2286000" y="2500313"/>
            <a:ext cx="6429375" cy="4071937"/>
            <a:chOff x="2285984" y="2500306"/>
            <a:chExt cx="6429420" cy="4072322"/>
          </a:xfrm>
        </p:grpSpPr>
        <p:grpSp>
          <p:nvGrpSpPr>
            <p:cNvPr id="4" name="Group 21"/>
            <p:cNvGrpSpPr>
              <a:grpSpLocks/>
            </p:cNvGrpSpPr>
            <p:nvPr/>
          </p:nvGrpSpPr>
          <p:grpSpPr bwMode="auto">
            <a:xfrm>
              <a:off x="2285984" y="2500306"/>
              <a:ext cx="6393114" cy="4071966"/>
              <a:chOff x="2285984" y="2500306"/>
              <a:chExt cx="6393114" cy="4071966"/>
            </a:xfrm>
          </p:grpSpPr>
          <p:sp>
            <p:nvSpPr>
              <p:cNvPr id="10" name="AutoShape 21"/>
              <p:cNvSpPr>
                <a:spLocks noChangeArrowheads="1"/>
              </p:cNvSpPr>
              <p:nvPr/>
            </p:nvSpPr>
            <p:spPr bwMode="auto">
              <a:xfrm>
                <a:off x="2311873" y="2500313"/>
                <a:ext cx="1749644" cy="1079199"/>
              </a:xfrm>
              <a:prstGeom prst="flowChartAlternateProcess">
                <a:avLst/>
              </a:prstGeom>
              <a:solidFill>
                <a:srgbClr val="FFFF00">
                  <a:alpha val="38039"/>
                </a:srgbClr>
              </a:solidFill>
              <a:ln w="9525">
                <a:solidFill>
                  <a:srgbClr val="0070C0"/>
                </a:solidFill>
                <a:miter lim="800000"/>
                <a:headEnd/>
                <a:tailEnd/>
              </a:ln>
            </p:spPr>
            <p:txBody>
              <a:bodyPr/>
              <a:lstStyle/>
              <a:p>
                <a:pPr algn="ctr" eaLnBrk="0" hangingPunct="0"/>
                <a:r>
                  <a:rPr lang="en-US" b="1"/>
                  <a:t>G2G*</a:t>
                </a:r>
              </a:p>
            </p:txBody>
          </p:sp>
          <p:sp>
            <p:nvSpPr>
              <p:cNvPr id="11" name="AutoShape 20"/>
              <p:cNvSpPr>
                <a:spLocks noChangeArrowheads="1"/>
              </p:cNvSpPr>
              <p:nvPr/>
            </p:nvSpPr>
            <p:spPr bwMode="auto">
              <a:xfrm>
                <a:off x="2285984" y="5495340"/>
                <a:ext cx="1739941" cy="1076932"/>
              </a:xfrm>
              <a:prstGeom prst="flowChartAlternateProcess">
                <a:avLst/>
              </a:prstGeom>
              <a:solidFill>
                <a:srgbClr val="FBD4B4"/>
              </a:solidFill>
              <a:ln w="9525">
                <a:solidFill>
                  <a:srgbClr val="000000"/>
                </a:solidFill>
                <a:miter lim="800000"/>
                <a:headEnd/>
                <a:tailEnd/>
              </a:ln>
            </p:spPr>
            <p:txBody>
              <a:bodyPr/>
              <a:lstStyle/>
              <a:p>
                <a:pPr algn="ctr" eaLnBrk="0" hangingPunct="0"/>
                <a:r>
                  <a:rPr lang="en-US" sz="2000" b="1"/>
                  <a:t>C2G</a:t>
                </a:r>
                <a:r>
                  <a:rPr lang="en-US" sz="2000"/>
                  <a:t>, </a:t>
                </a:r>
                <a:r>
                  <a:rPr lang="en-US" sz="2000" b="1"/>
                  <a:t>E2G</a:t>
                </a:r>
              </a:p>
            </p:txBody>
          </p:sp>
          <p:sp>
            <p:nvSpPr>
              <p:cNvPr id="12" name="AutoShape 19"/>
              <p:cNvSpPr>
                <a:spLocks noChangeArrowheads="1"/>
              </p:cNvSpPr>
              <p:nvPr/>
            </p:nvSpPr>
            <p:spPr bwMode="auto">
              <a:xfrm>
                <a:off x="4643438" y="2500306"/>
                <a:ext cx="1749644" cy="1088268"/>
              </a:xfrm>
              <a:prstGeom prst="flowChartAlternateProcess">
                <a:avLst/>
              </a:prstGeom>
              <a:solidFill>
                <a:srgbClr val="FFFF00">
                  <a:alpha val="38039"/>
                </a:srgbClr>
              </a:solidFill>
              <a:ln w="9525">
                <a:solidFill>
                  <a:srgbClr val="0070C0"/>
                </a:solidFill>
                <a:miter lim="800000"/>
                <a:headEnd/>
                <a:tailEnd/>
              </a:ln>
            </p:spPr>
            <p:txBody>
              <a:bodyPr/>
              <a:lstStyle/>
              <a:p>
                <a:pPr algn="ctr" eaLnBrk="0" hangingPunct="0"/>
                <a:r>
                  <a:rPr lang="en-US" b="1"/>
                  <a:t>G2B</a:t>
                </a:r>
              </a:p>
            </p:txBody>
          </p:sp>
          <p:sp>
            <p:nvSpPr>
              <p:cNvPr id="13" name="AutoShape 18"/>
              <p:cNvSpPr>
                <a:spLocks noChangeArrowheads="1"/>
              </p:cNvSpPr>
              <p:nvPr/>
            </p:nvSpPr>
            <p:spPr bwMode="auto">
              <a:xfrm>
                <a:off x="6929454" y="2500306"/>
                <a:ext cx="1749644" cy="1088268"/>
              </a:xfrm>
              <a:prstGeom prst="flowChartAlternateProcess">
                <a:avLst/>
              </a:prstGeom>
              <a:solidFill>
                <a:srgbClr val="FFFF00">
                  <a:alpha val="38039"/>
                </a:srgbClr>
              </a:solidFill>
              <a:ln w="9525">
                <a:solidFill>
                  <a:srgbClr val="0070C0"/>
                </a:solidFill>
                <a:miter lim="800000"/>
                <a:headEnd/>
                <a:tailEnd/>
              </a:ln>
            </p:spPr>
            <p:txBody>
              <a:bodyPr/>
              <a:lstStyle/>
              <a:p>
                <a:pPr algn="ctr" eaLnBrk="0" hangingPunct="0"/>
                <a:r>
                  <a:rPr lang="en-US" sz="2000" b="1"/>
                  <a:t>G2C*, G2E*</a:t>
                </a:r>
              </a:p>
            </p:txBody>
          </p:sp>
          <p:sp>
            <p:nvSpPr>
              <p:cNvPr id="14" name="AutoShape 17"/>
              <p:cNvSpPr>
                <a:spLocks noChangeArrowheads="1"/>
              </p:cNvSpPr>
              <p:nvPr/>
            </p:nvSpPr>
            <p:spPr bwMode="auto">
              <a:xfrm>
                <a:off x="6929454" y="4000504"/>
                <a:ext cx="1746410" cy="1088268"/>
              </a:xfrm>
              <a:prstGeom prst="flowChartAlternateProcess">
                <a:avLst/>
              </a:prstGeom>
              <a:solidFill>
                <a:srgbClr val="FFFF00">
                  <a:alpha val="38039"/>
                </a:srgbClr>
              </a:solidFill>
              <a:ln w="9525">
                <a:solidFill>
                  <a:srgbClr val="0070C0"/>
                </a:solidFill>
                <a:miter lim="800000"/>
                <a:headEnd/>
                <a:tailEnd/>
              </a:ln>
            </p:spPr>
            <p:txBody>
              <a:bodyPr/>
              <a:lstStyle/>
              <a:p>
                <a:pPr algn="ctr" eaLnBrk="0" hangingPunct="0"/>
                <a:r>
                  <a:rPr lang="en-US" sz="2000" b="1"/>
                  <a:t>B2C, B2E*</a:t>
                </a:r>
              </a:p>
            </p:txBody>
          </p:sp>
          <p:sp>
            <p:nvSpPr>
              <p:cNvPr id="15" name="AutoShape 16"/>
              <p:cNvSpPr>
                <a:spLocks noChangeArrowheads="1"/>
              </p:cNvSpPr>
              <p:nvPr/>
            </p:nvSpPr>
            <p:spPr bwMode="auto">
              <a:xfrm>
                <a:off x="4640419" y="3987613"/>
                <a:ext cx="1746410" cy="1088268"/>
              </a:xfrm>
              <a:prstGeom prst="flowChartAlternateProcess">
                <a:avLst/>
              </a:prstGeom>
              <a:solidFill>
                <a:srgbClr val="FFFF00">
                  <a:alpha val="38039"/>
                </a:srgbClr>
              </a:solidFill>
              <a:ln w="9525">
                <a:solidFill>
                  <a:srgbClr val="0070C0"/>
                </a:solidFill>
                <a:miter lim="800000"/>
                <a:headEnd/>
                <a:tailEnd/>
              </a:ln>
            </p:spPr>
            <p:txBody>
              <a:bodyPr/>
              <a:lstStyle/>
              <a:p>
                <a:pPr algn="ctr" eaLnBrk="0" hangingPunct="0"/>
                <a:r>
                  <a:rPr lang="en-US" b="1"/>
                  <a:t>B2B</a:t>
                </a:r>
              </a:p>
            </p:txBody>
          </p:sp>
          <p:sp>
            <p:nvSpPr>
              <p:cNvPr id="16" name="AutoShape 15"/>
              <p:cNvSpPr>
                <a:spLocks noChangeArrowheads="1"/>
              </p:cNvSpPr>
              <p:nvPr/>
            </p:nvSpPr>
            <p:spPr bwMode="auto">
              <a:xfrm>
                <a:off x="2285984" y="3992875"/>
                <a:ext cx="1739941" cy="1079199"/>
              </a:xfrm>
              <a:prstGeom prst="flowChartAlternateProcess">
                <a:avLst/>
              </a:prstGeom>
              <a:solidFill>
                <a:srgbClr val="FFFF00">
                  <a:alpha val="38039"/>
                </a:srgbClr>
              </a:solidFill>
              <a:ln w="9525">
                <a:solidFill>
                  <a:srgbClr val="0070C0"/>
                </a:solidFill>
                <a:miter lim="800000"/>
                <a:headEnd/>
                <a:tailEnd/>
              </a:ln>
            </p:spPr>
            <p:txBody>
              <a:bodyPr/>
              <a:lstStyle/>
              <a:p>
                <a:pPr algn="ctr" eaLnBrk="0" hangingPunct="0"/>
                <a:r>
                  <a:rPr lang="en-US" b="1"/>
                  <a:t>B2G</a:t>
                </a:r>
              </a:p>
            </p:txBody>
          </p:sp>
          <p:sp>
            <p:nvSpPr>
              <p:cNvPr id="17" name="AutoShape 14"/>
              <p:cNvSpPr>
                <a:spLocks noChangeArrowheads="1"/>
              </p:cNvSpPr>
              <p:nvPr/>
            </p:nvSpPr>
            <p:spPr bwMode="auto">
              <a:xfrm>
                <a:off x="6904025" y="5483982"/>
                <a:ext cx="1739941" cy="1088268"/>
              </a:xfrm>
              <a:prstGeom prst="flowChartAlternateProcess">
                <a:avLst/>
              </a:prstGeom>
              <a:solidFill>
                <a:srgbClr val="FBD4B4"/>
              </a:solidFill>
              <a:ln w="9525">
                <a:solidFill>
                  <a:srgbClr val="000000"/>
                </a:solidFill>
                <a:miter lim="800000"/>
                <a:headEnd/>
                <a:tailEnd/>
              </a:ln>
            </p:spPr>
            <p:txBody>
              <a:bodyPr/>
              <a:lstStyle/>
              <a:p>
                <a:pPr algn="ctr" eaLnBrk="0" hangingPunct="0"/>
                <a:r>
                  <a:rPr lang="en-US" sz="2000" b="1"/>
                  <a:t>C2C</a:t>
                </a:r>
              </a:p>
            </p:txBody>
          </p:sp>
          <p:sp>
            <p:nvSpPr>
              <p:cNvPr id="18" name="AutoShape 13"/>
              <p:cNvSpPr>
                <a:spLocks noChangeArrowheads="1"/>
              </p:cNvSpPr>
              <p:nvPr/>
            </p:nvSpPr>
            <p:spPr bwMode="auto">
              <a:xfrm>
                <a:off x="4714876" y="5484004"/>
                <a:ext cx="1739941" cy="1088268"/>
              </a:xfrm>
              <a:prstGeom prst="flowChartAlternateProcess">
                <a:avLst/>
              </a:prstGeom>
              <a:solidFill>
                <a:srgbClr val="FBD4B4"/>
              </a:solidFill>
              <a:ln w="9525">
                <a:solidFill>
                  <a:srgbClr val="000000"/>
                </a:solidFill>
                <a:miter lim="800000"/>
                <a:headEnd/>
                <a:tailEnd/>
              </a:ln>
            </p:spPr>
            <p:txBody>
              <a:bodyPr/>
              <a:lstStyle/>
              <a:p>
                <a:pPr algn="ctr" eaLnBrk="0" hangingPunct="0"/>
                <a:r>
                  <a:rPr lang="en-US" sz="2000" b="1"/>
                  <a:t>C2B, E2B</a:t>
                </a:r>
              </a:p>
            </p:txBody>
          </p:sp>
        </p:grpSp>
        <p:grpSp>
          <p:nvGrpSpPr>
            <p:cNvPr id="5" name="Group 22"/>
            <p:cNvGrpSpPr>
              <a:grpSpLocks/>
            </p:cNvGrpSpPr>
            <p:nvPr/>
          </p:nvGrpSpPr>
          <p:grpSpPr bwMode="auto">
            <a:xfrm>
              <a:off x="2302199" y="2500691"/>
              <a:ext cx="6413205" cy="4071937"/>
              <a:chOff x="2286000" y="2500691"/>
              <a:chExt cx="6413205" cy="4071937"/>
            </a:xfrm>
          </p:grpSpPr>
          <p:sp>
            <p:nvSpPr>
              <p:cNvPr id="6" name="AutoShape 11"/>
              <p:cNvSpPr>
                <a:spLocks noChangeArrowheads="1"/>
              </p:cNvSpPr>
              <p:nvPr/>
            </p:nvSpPr>
            <p:spPr bwMode="auto">
              <a:xfrm rot="5400000">
                <a:off x="4624197" y="4440770"/>
                <a:ext cx="4069670" cy="194046"/>
              </a:xfrm>
              <a:prstGeom prst="leftRightArrow">
                <a:avLst>
                  <a:gd name="adj1" fmla="val 30000"/>
                  <a:gd name="adj2" fmla="val 121370"/>
                </a:avLst>
              </a:prstGeom>
              <a:solidFill>
                <a:srgbClr val="FFFFFF"/>
              </a:solidFill>
              <a:ln w="38100" cmpd="dbl">
                <a:solidFill>
                  <a:srgbClr val="0070C0"/>
                </a:solidFill>
                <a:miter lim="800000"/>
                <a:headEnd/>
                <a:tailEnd/>
              </a:ln>
            </p:spPr>
            <p:txBody>
              <a:bodyPr/>
              <a:lstStyle/>
              <a:p>
                <a:endParaRPr lang="en-IN"/>
              </a:p>
            </p:txBody>
          </p:sp>
          <p:sp>
            <p:nvSpPr>
              <p:cNvPr id="7" name="AutoShape 10"/>
              <p:cNvSpPr>
                <a:spLocks noChangeArrowheads="1"/>
              </p:cNvSpPr>
              <p:nvPr/>
            </p:nvSpPr>
            <p:spPr bwMode="auto">
              <a:xfrm>
                <a:off x="2286000" y="5217205"/>
                <a:ext cx="6403503" cy="136034"/>
              </a:xfrm>
              <a:prstGeom prst="leftRightArrow">
                <a:avLst>
                  <a:gd name="adj1" fmla="val 30000"/>
                  <a:gd name="adj2" fmla="val 133809"/>
                </a:avLst>
              </a:prstGeom>
              <a:solidFill>
                <a:srgbClr val="FFFFFF"/>
              </a:solidFill>
              <a:ln w="38100" cmpd="dbl">
                <a:solidFill>
                  <a:srgbClr val="0070C0"/>
                </a:solidFill>
                <a:miter lim="800000"/>
                <a:headEnd/>
                <a:tailEnd/>
              </a:ln>
            </p:spPr>
            <p:txBody>
              <a:bodyPr/>
              <a:lstStyle/>
              <a:p>
                <a:endParaRPr lang="en-IN"/>
              </a:p>
            </p:txBody>
          </p:sp>
          <p:sp>
            <p:nvSpPr>
              <p:cNvPr id="8" name="AutoShape 9"/>
              <p:cNvSpPr>
                <a:spLocks noChangeArrowheads="1"/>
              </p:cNvSpPr>
              <p:nvPr/>
            </p:nvSpPr>
            <p:spPr bwMode="auto">
              <a:xfrm>
                <a:off x="2295702" y="3717057"/>
                <a:ext cx="6403503" cy="136034"/>
              </a:xfrm>
              <a:prstGeom prst="leftRightArrow">
                <a:avLst>
                  <a:gd name="adj1" fmla="val 30000"/>
                  <a:gd name="adj2" fmla="val 133809"/>
                </a:avLst>
              </a:prstGeom>
              <a:solidFill>
                <a:srgbClr val="FFFFFF"/>
              </a:solidFill>
              <a:ln w="38100" cmpd="dbl">
                <a:solidFill>
                  <a:srgbClr val="0070C0"/>
                </a:solidFill>
                <a:miter lim="800000"/>
                <a:headEnd/>
                <a:tailEnd/>
              </a:ln>
            </p:spPr>
            <p:txBody>
              <a:bodyPr/>
              <a:lstStyle/>
              <a:p>
                <a:endParaRPr lang="en-IN"/>
              </a:p>
            </p:txBody>
          </p:sp>
          <p:sp>
            <p:nvSpPr>
              <p:cNvPr id="9" name="AutoShape 8"/>
              <p:cNvSpPr>
                <a:spLocks noChangeArrowheads="1"/>
              </p:cNvSpPr>
              <p:nvPr/>
            </p:nvSpPr>
            <p:spPr bwMode="auto">
              <a:xfrm rot="5400000">
                <a:off x="2291338" y="4438503"/>
                <a:ext cx="4069670" cy="194046"/>
              </a:xfrm>
              <a:prstGeom prst="leftRightArrow">
                <a:avLst>
                  <a:gd name="adj1" fmla="val 30000"/>
                  <a:gd name="adj2" fmla="val 121370"/>
                </a:avLst>
              </a:prstGeom>
              <a:solidFill>
                <a:srgbClr val="FFFFFF"/>
              </a:solidFill>
              <a:ln w="38100" cmpd="dbl">
                <a:solidFill>
                  <a:srgbClr val="0070C0"/>
                </a:solidFill>
                <a:miter lim="800000"/>
                <a:headEnd/>
                <a:tailEnd/>
              </a:ln>
            </p:spPr>
            <p:txBody>
              <a:bodyPr/>
              <a:lstStyle/>
              <a:p>
                <a:endParaRPr lang="en-IN"/>
              </a:p>
            </p:txBody>
          </p:sp>
        </p:grpSp>
      </p:grpSp>
      <p:sp>
        <p:nvSpPr>
          <p:cNvPr id="19" name="Title 1"/>
          <p:cNvSpPr txBox="1">
            <a:spLocks/>
          </p:cNvSpPr>
          <p:nvPr/>
        </p:nvSpPr>
        <p:spPr>
          <a:xfrm>
            <a:off x="609600" y="228600"/>
            <a:ext cx="8229600" cy="7715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solidFill>
                  <a:srgbClr val="1308EA"/>
                </a:solidFill>
                <a:effectLst/>
                <a:uLnTx/>
                <a:uFillTx/>
                <a:latin typeface="Times New Roman" pitchFamily="18" charset="0"/>
                <a:ea typeface="+mj-ea"/>
                <a:cs typeface="Times New Roman" pitchFamily="18" charset="0"/>
              </a:rPr>
              <a:t>Business Transaction Matrix</a:t>
            </a:r>
            <a:endParaRPr kumimoji="0" lang="en-IN" sz="5000" b="1" i="0" u="none" strike="noStrike" kern="1200" cap="none" spc="0" normalizeH="0" baseline="0" noProof="0" dirty="0" smtClean="0">
              <a:ln>
                <a:noFill/>
              </a:ln>
              <a:solidFill>
                <a:srgbClr val="1308EA"/>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1567004997"/>
              </p:ext>
            </p:extLst>
          </p:nvPr>
        </p:nvGraphicFramePr>
        <p:xfrm>
          <a:off x="228599" y="762000"/>
          <a:ext cx="8686801"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04800" y="152401"/>
            <a:ext cx="8839200" cy="584775"/>
          </a:xfrm>
          <a:prstGeom prst="rect">
            <a:avLst/>
          </a:prstGeom>
          <a:solidFill>
            <a:srgbClr val="FFC000"/>
          </a:solidFill>
        </p:spPr>
        <p:txBody>
          <a:bodyPr wrap="square">
            <a:spAutoFit/>
          </a:bodyPr>
          <a:lstStyle/>
          <a:p>
            <a:r>
              <a:rPr lang="en-IN" sz="3200" dirty="0" smtClean="0">
                <a:effectLst>
                  <a:outerShdw blurRad="63500" dist="38100" dir="5400000" algn="t" rotWithShape="0">
                    <a:prstClr val="black">
                      <a:alpha val="25000"/>
                    </a:prstClr>
                  </a:outerShdw>
                </a:effectLst>
                <a:latin typeface="+mn-lt"/>
                <a:ea typeface="+mj-ea"/>
                <a:cs typeface="+mj-cs"/>
              </a:rPr>
              <a:t>Indirect </a:t>
            </a:r>
            <a:r>
              <a:rPr lang="en-IN" sz="3200" dirty="0">
                <a:effectLst>
                  <a:outerShdw blurRad="63500" dist="38100" dir="5400000" algn="t" rotWithShape="0">
                    <a:prstClr val="black">
                      <a:alpha val="25000"/>
                    </a:prstClr>
                  </a:outerShdw>
                </a:effectLst>
                <a:latin typeface="+mn-lt"/>
                <a:ea typeface="+mj-ea"/>
                <a:cs typeface="+mj-cs"/>
              </a:rPr>
              <a:t>Tax Structure of India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70485">
              <a:lnSpc>
                <a:spcPct val="100000"/>
              </a:lnSpc>
            </a:pPr>
            <a:r>
              <a:rPr spc="-5" dirty="0">
                <a:solidFill>
                  <a:srgbClr val="212A35"/>
                </a:solidFill>
              </a:rPr>
              <a:t>Compe</a:t>
            </a:r>
            <a:r>
              <a:rPr spc="-10" dirty="0">
                <a:solidFill>
                  <a:srgbClr val="212A35"/>
                </a:solidFill>
              </a:rPr>
              <a:t>n</a:t>
            </a:r>
            <a:r>
              <a:rPr dirty="0">
                <a:solidFill>
                  <a:srgbClr val="212A35"/>
                </a:solidFill>
              </a:rPr>
              <a:t>s</a:t>
            </a:r>
            <a:r>
              <a:rPr spc="-15" dirty="0">
                <a:solidFill>
                  <a:srgbClr val="212A35"/>
                </a:solidFill>
              </a:rPr>
              <a:t>a</a:t>
            </a:r>
            <a:r>
              <a:rPr dirty="0">
                <a:solidFill>
                  <a:srgbClr val="212A35"/>
                </a:solidFill>
              </a:rPr>
              <a:t>ti</a:t>
            </a:r>
            <a:r>
              <a:rPr spc="10" dirty="0">
                <a:solidFill>
                  <a:srgbClr val="212A35"/>
                </a:solidFill>
              </a:rPr>
              <a:t>o</a:t>
            </a:r>
            <a:r>
              <a:rPr dirty="0">
                <a:solidFill>
                  <a:srgbClr val="212A35"/>
                </a:solidFill>
              </a:rPr>
              <a:t>n</a:t>
            </a:r>
            <a:r>
              <a:rPr spc="-120" dirty="0">
                <a:solidFill>
                  <a:srgbClr val="212A35"/>
                </a:solidFill>
                <a:latin typeface="Times New Roman"/>
                <a:cs typeface="Times New Roman"/>
              </a:rPr>
              <a:t> </a:t>
            </a:r>
            <a:r>
              <a:rPr dirty="0">
                <a:solidFill>
                  <a:srgbClr val="212A35"/>
                </a:solidFill>
              </a:rPr>
              <a:t>Mecha</a:t>
            </a:r>
            <a:r>
              <a:rPr spc="-10" dirty="0">
                <a:solidFill>
                  <a:srgbClr val="212A35"/>
                </a:solidFill>
              </a:rPr>
              <a:t>n</a:t>
            </a:r>
            <a:r>
              <a:rPr dirty="0">
                <a:solidFill>
                  <a:srgbClr val="212A35"/>
                </a:solidFill>
              </a:rPr>
              <a:t>ism</a:t>
            </a:r>
            <a:r>
              <a:rPr spc="-105" dirty="0">
                <a:solidFill>
                  <a:srgbClr val="212A35"/>
                </a:solidFill>
                <a:latin typeface="Times New Roman"/>
                <a:cs typeface="Times New Roman"/>
              </a:rPr>
              <a:t> </a:t>
            </a:r>
            <a:r>
              <a:rPr spc="-55" dirty="0">
                <a:solidFill>
                  <a:srgbClr val="212A35"/>
                </a:solidFill>
              </a:rPr>
              <a:t>f</a:t>
            </a:r>
            <a:r>
              <a:rPr dirty="0">
                <a:solidFill>
                  <a:srgbClr val="212A35"/>
                </a:solidFill>
              </a:rPr>
              <a:t>or</a:t>
            </a:r>
            <a:r>
              <a:rPr spc="-80" dirty="0">
                <a:solidFill>
                  <a:srgbClr val="212A35"/>
                </a:solidFill>
                <a:latin typeface="Times New Roman"/>
                <a:cs typeface="Times New Roman"/>
              </a:rPr>
              <a:t> </a:t>
            </a:r>
            <a:r>
              <a:rPr dirty="0">
                <a:solidFill>
                  <a:srgbClr val="212A35"/>
                </a:solidFill>
              </a:rPr>
              <a:t>S</a:t>
            </a:r>
            <a:r>
              <a:rPr spc="-35" dirty="0">
                <a:solidFill>
                  <a:srgbClr val="212A35"/>
                </a:solidFill>
              </a:rPr>
              <a:t>t</a:t>
            </a:r>
            <a:r>
              <a:rPr spc="-25" dirty="0">
                <a:solidFill>
                  <a:srgbClr val="212A35"/>
                </a:solidFill>
              </a:rPr>
              <a:t>a</a:t>
            </a:r>
            <a:r>
              <a:rPr spc="-35" dirty="0">
                <a:solidFill>
                  <a:srgbClr val="212A35"/>
                </a:solidFill>
              </a:rPr>
              <a:t>t</a:t>
            </a:r>
            <a:r>
              <a:rPr spc="-5" dirty="0">
                <a:solidFill>
                  <a:srgbClr val="212A35"/>
                </a:solidFill>
              </a:rPr>
              <a:t>es</a:t>
            </a:r>
          </a:p>
        </p:txBody>
      </p:sp>
      <p:sp>
        <p:nvSpPr>
          <p:cNvPr id="3" name="object 3"/>
          <p:cNvSpPr txBox="1"/>
          <p:nvPr/>
        </p:nvSpPr>
        <p:spPr>
          <a:xfrm>
            <a:off x="714349" y="1428736"/>
            <a:ext cx="8066968" cy="4113947"/>
          </a:xfrm>
          <a:prstGeom prst="rect">
            <a:avLst/>
          </a:prstGeom>
        </p:spPr>
        <p:txBody>
          <a:bodyPr vert="horz" wrap="square" lIns="0" tIns="0" rIns="0" bIns="0" rtlCol="0">
            <a:spAutoFit/>
          </a:bodyPr>
          <a:lstStyle/>
          <a:p>
            <a:pPr marL="12700">
              <a:lnSpc>
                <a:spcPct val="100000"/>
              </a:lnSpc>
            </a:pPr>
            <a:r>
              <a:rPr sz="3000" spc="30" dirty="0" smtClean="0">
                <a:solidFill>
                  <a:srgbClr val="1F4E79"/>
                </a:solidFill>
                <a:latin typeface="Calibri"/>
                <a:cs typeface="Calibri"/>
              </a:rPr>
              <a:t>Co</a:t>
            </a:r>
            <a:r>
              <a:rPr lang="en-US" sz="3000" spc="30" dirty="0" smtClean="0">
                <a:solidFill>
                  <a:srgbClr val="1F4E79"/>
                </a:solidFill>
                <a:latin typeface="Calibri"/>
                <a:cs typeface="Calibri"/>
              </a:rPr>
              <a:t>m</a:t>
            </a:r>
            <a:r>
              <a:rPr sz="3000" spc="30" dirty="0" smtClean="0">
                <a:solidFill>
                  <a:srgbClr val="1F4E79"/>
                </a:solidFill>
                <a:latin typeface="Calibri"/>
                <a:cs typeface="Calibri"/>
              </a:rPr>
              <a:t>pe</a:t>
            </a:r>
            <a:r>
              <a:rPr lang="en-US" sz="3000" spc="30" dirty="0" smtClean="0">
                <a:solidFill>
                  <a:srgbClr val="1F4E79"/>
                </a:solidFill>
                <a:latin typeface="Calibri"/>
                <a:cs typeface="Calibri"/>
              </a:rPr>
              <a:t>n</a:t>
            </a:r>
            <a:r>
              <a:rPr sz="3000" spc="30" dirty="0" smtClean="0">
                <a:solidFill>
                  <a:srgbClr val="1F4E79"/>
                </a:solidFill>
                <a:latin typeface="Calibri"/>
                <a:cs typeface="Calibri"/>
              </a:rPr>
              <a:t>s</a:t>
            </a:r>
            <a:r>
              <a:rPr sz="3000" spc="-5" dirty="0" smtClean="0">
                <a:solidFill>
                  <a:srgbClr val="1F4E79"/>
                </a:solidFill>
                <a:latin typeface="Calibri"/>
                <a:cs typeface="Calibri"/>
              </a:rPr>
              <a:t>a</a:t>
            </a:r>
            <a:r>
              <a:rPr sz="3000" dirty="0" smtClean="0">
                <a:solidFill>
                  <a:srgbClr val="1F4E79"/>
                </a:solidFill>
                <a:latin typeface="Calibri"/>
                <a:cs typeface="Calibri"/>
              </a:rPr>
              <a:t>ti</a:t>
            </a:r>
            <a:r>
              <a:rPr sz="3000" spc="45" dirty="0" smtClean="0">
                <a:solidFill>
                  <a:srgbClr val="1F4E79"/>
                </a:solidFill>
                <a:latin typeface="Calibri"/>
                <a:cs typeface="Calibri"/>
              </a:rPr>
              <a:t>o</a:t>
            </a:r>
            <a:r>
              <a:rPr lang="en-US" sz="3000" spc="45" dirty="0" smtClean="0">
                <a:solidFill>
                  <a:srgbClr val="1F4E79"/>
                </a:solidFill>
                <a:latin typeface="Calibri"/>
                <a:cs typeface="Calibri"/>
              </a:rPr>
              <a:t>n</a:t>
            </a:r>
            <a:r>
              <a:rPr sz="3000" dirty="0" smtClean="0">
                <a:solidFill>
                  <a:srgbClr val="1F4E79"/>
                </a:solidFill>
                <a:latin typeface="Calibri"/>
                <a:cs typeface="Calibri"/>
              </a:rPr>
              <a:t> =</a:t>
            </a:r>
            <a:r>
              <a:rPr sz="3000" spc="5" dirty="0" smtClean="0">
                <a:solidFill>
                  <a:srgbClr val="1F4E79"/>
                </a:solidFill>
                <a:latin typeface="Calibri"/>
                <a:cs typeface="Calibri"/>
              </a:rPr>
              <a:t> </a:t>
            </a:r>
            <a:r>
              <a:rPr sz="3000" dirty="0" smtClean="0">
                <a:solidFill>
                  <a:srgbClr val="1F4E79"/>
                </a:solidFill>
                <a:latin typeface="Calibri"/>
                <a:cs typeface="Calibri"/>
              </a:rPr>
              <a:t>(S</a:t>
            </a:r>
            <a:r>
              <a:rPr sz="3000" spc="-35" dirty="0" smtClean="0">
                <a:solidFill>
                  <a:srgbClr val="1F4E79"/>
                </a:solidFill>
                <a:latin typeface="Calibri"/>
                <a:cs typeface="Calibri"/>
              </a:rPr>
              <a:t>t</a:t>
            </a:r>
            <a:r>
              <a:rPr sz="3000" spc="-25" dirty="0" smtClean="0">
                <a:solidFill>
                  <a:srgbClr val="1F4E79"/>
                </a:solidFill>
                <a:latin typeface="Calibri"/>
                <a:cs typeface="Calibri"/>
              </a:rPr>
              <a:t>a</a:t>
            </a:r>
            <a:r>
              <a:rPr sz="3000" spc="-35" dirty="0" smtClean="0">
                <a:solidFill>
                  <a:srgbClr val="1F4E79"/>
                </a:solidFill>
                <a:latin typeface="Calibri"/>
                <a:cs typeface="Calibri"/>
              </a:rPr>
              <a:t>t</a:t>
            </a:r>
            <a:r>
              <a:rPr sz="3000" dirty="0" smtClean="0">
                <a:solidFill>
                  <a:srgbClr val="1F4E79"/>
                </a:solidFill>
                <a:latin typeface="Calibri"/>
                <a:cs typeface="Calibri"/>
              </a:rPr>
              <a:t>e</a:t>
            </a:r>
            <a:r>
              <a:rPr sz="3000" spc="-195" dirty="0" smtClean="0">
                <a:solidFill>
                  <a:srgbClr val="1F4E79"/>
                </a:solidFill>
                <a:latin typeface="Calibri"/>
                <a:cs typeface="Calibri"/>
              </a:rPr>
              <a:t>’</a:t>
            </a:r>
            <a:r>
              <a:rPr sz="3000" dirty="0" smtClean="0">
                <a:solidFill>
                  <a:srgbClr val="1F4E79"/>
                </a:solidFill>
                <a:latin typeface="Calibri"/>
                <a:cs typeface="Calibri"/>
              </a:rPr>
              <a:t>s</a:t>
            </a:r>
            <a:r>
              <a:rPr sz="3000" spc="-15" dirty="0" smtClean="0">
                <a:solidFill>
                  <a:srgbClr val="1F4E79"/>
                </a:solidFill>
                <a:latin typeface="Calibri"/>
                <a:cs typeface="Calibri"/>
              </a:rPr>
              <a:t> </a:t>
            </a:r>
            <a:r>
              <a:rPr sz="3000" spc="-45" dirty="0" smtClean="0">
                <a:solidFill>
                  <a:srgbClr val="1F4E79"/>
                </a:solidFill>
                <a:latin typeface="Calibri"/>
                <a:cs typeface="Calibri"/>
              </a:rPr>
              <a:t>R</a:t>
            </a:r>
            <a:r>
              <a:rPr sz="3000" spc="-20" dirty="0" smtClean="0">
                <a:solidFill>
                  <a:srgbClr val="1F4E79"/>
                </a:solidFill>
                <a:latin typeface="Calibri"/>
                <a:cs typeface="Calibri"/>
              </a:rPr>
              <a:t>e</a:t>
            </a:r>
            <a:r>
              <a:rPr sz="3000" spc="-25" dirty="0" smtClean="0">
                <a:solidFill>
                  <a:srgbClr val="1F4E79"/>
                </a:solidFill>
                <a:latin typeface="Calibri"/>
                <a:cs typeface="Calibri"/>
              </a:rPr>
              <a:t>v</a:t>
            </a:r>
            <a:r>
              <a:rPr sz="3000" spc="40" dirty="0" smtClean="0">
                <a:solidFill>
                  <a:srgbClr val="1F4E79"/>
                </a:solidFill>
                <a:latin typeface="Calibri"/>
                <a:cs typeface="Calibri"/>
              </a:rPr>
              <a:t>e</a:t>
            </a:r>
            <a:r>
              <a:rPr lang="en-US" sz="3000" spc="30" dirty="0" smtClean="0">
                <a:solidFill>
                  <a:srgbClr val="1F4E79"/>
                </a:solidFill>
                <a:latin typeface="Calibri"/>
                <a:cs typeface="Calibri"/>
              </a:rPr>
              <a:t>n</a:t>
            </a:r>
            <a:r>
              <a:rPr sz="3000" dirty="0" smtClean="0">
                <a:solidFill>
                  <a:srgbClr val="1F4E79"/>
                </a:solidFill>
                <a:latin typeface="Calibri"/>
                <a:cs typeface="Calibri"/>
              </a:rPr>
              <a:t>ue</a:t>
            </a:r>
            <a:r>
              <a:rPr sz="3000" spc="-40" dirty="0" smtClean="0">
                <a:solidFill>
                  <a:srgbClr val="1F4E79"/>
                </a:solidFill>
                <a:latin typeface="Calibri"/>
                <a:cs typeface="Calibri"/>
              </a:rPr>
              <a:t> </a:t>
            </a:r>
            <a:r>
              <a:rPr sz="3000" spc="-65" dirty="0" smtClean="0">
                <a:solidFill>
                  <a:srgbClr val="1F4E79"/>
                </a:solidFill>
                <a:latin typeface="Calibri"/>
                <a:cs typeface="Calibri"/>
              </a:rPr>
              <a:t>f</a:t>
            </a:r>
            <a:r>
              <a:rPr sz="3000" dirty="0" smtClean="0">
                <a:solidFill>
                  <a:srgbClr val="1F4E79"/>
                </a:solidFill>
                <a:latin typeface="Calibri"/>
                <a:cs typeface="Calibri"/>
              </a:rPr>
              <a:t>or </a:t>
            </a:r>
            <a:r>
              <a:rPr sz="3000" spc="5" dirty="0" smtClean="0">
                <a:solidFill>
                  <a:srgbClr val="1F4E79"/>
                </a:solidFill>
                <a:latin typeface="Calibri"/>
                <a:cs typeface="Calibri"/>
              </a:rPr>
              <a:t>F</a:t>
            </a:r>
            <a:r>
              <a:rPr sz="3000" dirty="0" smtClean="0">
                <a:solidFill>
                  <a:srgbClr val="1F4E79"/>
                </a:solidFill>
                <a:latin typeface="Calibri"/>
                <a:cs typeface="Calibri"/>
              </a:rPr>
              <a:t>Y </a:t>
            </a:r>
            <a:r>
              <a:rPr lang="en-US" sz="3000" spc="-135" dirty="0" smtClean="0">
                <a:solidFill>
                  <a:srgbClr val="1F4E79"/>
                </a:solidFill>
                <a:latin typeface="Calibri"/>
                <a:cs typeface="Calibri"/>
              </a:rPr>
              <a:t>201</a:t>
            </a:r>
            <a:r>
              <a:rPr sz="3000" spc="-100" dirty="0" smtClean="0">
                <a:solidFill>
                  <a:srgbClr val="1F4E79"/>
                </a:solidFill>
                <a:latin typeface="Calibri"/>
                <a:cs typeface="Calibri"/>
              </a:rPr>
              <a:t>5</a:t>
            </a:r>
            <a:r>
              <a:rPr sz="3000" spc="5" dirty="0" smtClean="0">
                <a:solidFill>
                  <a:srgbClr val="1F4E79"/>
                </a:solidFill>
                <a:latin typeface="Calibri"/>
                <a:cs typeface="Calibri"/>
              </a:rPr>
              <a:t>-</a:t>
            </a:r>
            <a:r>
              <a:rPr sz="3000" spc="-20" dirty="0" smtClean="0">
                <a:solidFill>
                  <a:srgbClr val="1F4E79"/>
                </a:solidFill>
                <a:latin typeface="Calibri"/>
                <a:cs typeface="Calibri"/>
              </a:rPr>
              <a:t>16</a:t>
            </a:r>
            <a:r>
              <a:rPr sz="3000" spc="-5" dirty="0" smtClean="0">
                <a:solidFill>
                  <a:srgbClr val="1F4E79"/>
                </a:solidFill>
                <a:latin typeface="Calibri"/>
                <a:cs typeface="Calibri"/>
              </a:rPr>
              <a:t>)</a:t>
            </a:r>
            <a:r>
              <a:rPr sz="3000" dirty="0" smtClean="0">
                <a:solidFill>
                  <a:srgbClr val="1F4E79"/>
                </a:solidFill>
                <a:latin typeface="Calibri"/>
                <a:cs typeface="Calibri"/>
              </a:rPr>
              <a:t>*</a:t>
            </a:r>
            <a:endParaRPr sz="3000" dirty="0" smtClean="0">
              <a:latin typeface="Calibri"/>
              <a:cs typeface="Calibri"/>
            </a:endParaRPr>
          </a:p>
          <a:p>
            <a:pPr marL="12700">
              <a:lnSpc>
                <a:spcPct val="100000"/>
              </a:lnSpc>
            </a:pPr>
            <a:r>
              <a:rPr sz="3000" dirty="0" smtClean="0">
                <a:solidFill>
                  <a:srgbClr val="1F4E79"/>
                </a:solidFill>
                <a:latin typeface="Calibri"/>
                <a:cs typeface="Calibri"/>
              </a:rPr>
              <a:t>14%</a:t>
            </a:r>
            <a:r>
              <a:rPr lang="en-US" sz="3000" baseline="25000" dirty="0" smtClean="0">
                <a:solidFill>
                  <a:srgbClr val="1F4E79"/>
                </a:solidFill>
                <a:latin typeface="Calibri"/>
                <a:cs typeface="Calibri"/>
              </a:rPr>
              <a:t>n</a:t>
            </a:r>
            <a:r>
              <a:rPr sz="3000" spc="-75" baseline="25000" dirty="0" smtClean="0">
                <a:solidFill>
                  <a:srgbClr val="1F4E79"/>
                </a:solidFill>
                <a:latin typeface="Times New Roman"/>
                <a:cs typeface="Times New Roman"/>
              </a:rPr>
              <a:t> </a:t>
            </a:r>
            <a:r>
              <a:rPr sz="3000" dirty="0">
                <a:solidFill>
                  <a:srgbClr val="1F4E79"/>
                </a:solidFill>
                <a:latin typeface="Calibri"/>
                <a:cs typeface="Calibri"/>
              </a:rPr>
              <a:t>-S</a:t>
            </a:r>
            <a:r>
              <a:rPr sz="3000" spc="-35" dirty="0">
                <a:solidFill>
                  <a:srgbClr val="1F4E79"/>
                </a:solidFill>
                <a:latin typeface="Calibri"/>
                <a:cs typeface="Calibri"/>
              </a:rPr>
              <a:t>t</a:t>
            </a:r>
            <a:r>
              <a:rPr sz="3000" spc="-25" dirty="0">
                <a:solidFill>
                  <a:srgbClr val="1F4E79"/>
                </a:solidFill>
                <a:latin typeface="Calibri"/>
                <a:cs typeface="Calibri"/>
              </a:rPr>
              <a:t>a</a:t>
            </a:r>
            <a:r>
              <a:rPr sz="3000" spc="-35" dirty="0">
                <a:solidFill>
                  <a:srgbClr val="1F4E79"/>
                </a:solidFill>
                <a:latin typeface="Calibri"/>
                <a:cs typeface="Calibri"/>
              </a:rPr>
              <a:t>t</a:t>
            </a:r>
            <a:r>
              <a:rPr sz="3000" dirty="0">
                <a:solidFill>
                  <a:srgbClr val="1F4E79"/>
                </a:solidFill>
                <a:latin typeface="Calibri"/>
                <a:cs typeface="Calibri"/>
              </a:rPr>
              <a:t>e</a:t>
            </a:r>
            <a:r>
              <a:rPr sz="3000" spc="-200" dirty="0">
                <a:solidFill>
                  <a:srgbClr val="1F4E79"/>
                </a:solidFill>
                <a:latin typeface="Calibri"/>
                <a:cs typeface="Calibri"/>
              </a:rPr>
              <a:t>’</a:t>
            </a:r>
            <a:r>
              <a:rPr sz="3000" dirty="0">
                <a:solidFill>
                  <a:srgbClr val="1F4E79"/>
                </a:solidFill>
                <a:latin typeface="Calibri"/>
                <a:cs typeface="Calibri"/>
              </a:rPr>
              <a:t>s</a:t>
            </a:r>
            <a:r>
              <a:rPr sz="3000" spc="-40" dirty="0">
                <a:solidFill>
                  <a:srgbClr val="1F4E79"/>
                </a:solidFill>
                <a:latin typeface="Calibri"/>
                <a:cs typeface="Calibri"/>
              </a:rPr>
              <a:t> </a:t>
            </a:r>
            <a:r>
              <a:rPr sz="3000" spc="-45" dirty="0">
                <a:solidFill>
                  <a:srgbClr val="1F4E79"/>
                </a:solidFill>
                <a:latin typeface="Calibri"/>
                <a:cs typeface="Calibri"/>
              </a:rPr>
              <a:t>R</a:t>
            </a:r>
            <a:r>
              <a:rPr sz="3000" spc="-35" dirty="0">
                <a:solidFill>
                  <a:srgbClr val="1F4E79"/>
                </a:solidFill>
                <a:latin typeface="Calibri"/>
                <a:cs typeface="Calibri"/>
              </a:rPr>
              <a:t>e</a:t>
            </a:r>
            <a:r>
              <a:rPr sz="3000" spc="-25" dirty="0">
                <a:solidFill>
                  <a:srgbClr val="1F4E79"/>
                </a:solidFill>
                <a:latin typeface="Calibri"/>
                <a:cs typeface="Calibri"/>
              </a:rPr>
              <a:t>v</a:t>
            </a:r>
            <a:r>
              <a:rPr sz="3000" dirty="0">
                <a:solidFill>
                  <a:srgbClr val="1F4E79"/>
                </a:solidFill>
                <a:latin typeface="Calibri"/>
                <a:cs typeface="Calibri"/>
              </a:rPr>
              <a:t>e</a:t>
            </a:r>
            <a:r>
              <a:rPr sz="3000" spc="-15" dirty="0">
                <a:solidFill>
                  <a:srgbClr val="1F4E79"/>
                </a:solidFill>
                <a:latin typeface="Calibri"/>
                <a:cs typeface="Calibri"/>
              </a:rPr>
              <a:t>n</a:t>
            </a:r>
            <a:r>
              <a:rPr sz="3000" spc="-5" dirty="0">
                <a:solidFill>
                  <a:srgbClr val="1F4E79"/>
                </a:solidFill>
                <a:latin typeface="Calibri"/>
                <a:cs typeface="Calibri"/>
              </a:rPr>
              <a:t>u</a:t>
            </a:r>
            <a:r>
              <a:rPr sz="3000" dirty="0">
                <a:solidFill>
                  <a:srgbClr val="1F4E79"/>
                </a:solidFill>
                <a:latin typeface="Calibri"/>
                <a:cs typeface="Calibri"/>
              </a:rPr>
              <a:t>e</a:t>
            </a:r>
            <a:r>
              <a:rPr sz="3000" spc="-105" dirty="0">
                <a:solidFill>
                  <a:srgbClr val="1F4E79"/>
                </a:solidFill>
                <a:latin typeface="Times New Roman"/>
                <a:cs typeface="Times New Roman"/>
              </a:rPr>
              <a:t> </a:t>
            </a:r>
            <a:r>
              <a:rPr sz="3000" spc="-5" dirty="0">
                <a:solidFill>
                  <a:srgbClr val="1F4E79"/>
                </a:solidFill>
                <a:latin typeface="Calibri"/>
                <a:cs typeface="Calibri"/>
              </a:rPr>
              <a:t>(</a:t>
            </a:r>
            <a:r>
              <a:rPr sz="3000" spc="-65" dirty="0">
                <a:solidFill>
                  <a:srgbClr val="1F4E79"/>
                </a:solidFill>
                <a:latin typeface="Calibri"/>
                <a:cs typeface="Calibri"/>
              </a:rPr>
              <a:t>f</a:t>
            </a:r>
            <a:r>
              <a:rPr sz="3000" spc="-5" dirty="0">
                <a:solidFill>
                  <a:srgbClr val="1F4E79"/>
                </a:solidFill>
                <a:latin typeface="Calibri"/>
                <a:cs typeface="Calibri"/>
              </a:rPr>
              <a:t>o</a:t>
            </a:r>
            <a:r>
              <a:rPr sz="3000" dirty="0">
                <a:solidFill>
                  <a:srgbClr val="1F4E79"/>
                </a:solidFill>
                <a:latin typeface="Calibri"/>
                <a:cs typeface="Calibri"/>
              </a:rPr>
              <a:t>r</a:t>
            </a:r>
            <a:r>
              <a:rPr sz="3000" spc="-70" dirty="0">
                <a:solidFill>
                  <a:srgbClr val="1F4E79"/>
                </a:solidFill>
                <a:latin typeface="Times New Roman"/>
                <a:cs typeface="Times New Roman"/>
              </a:rPr>
              <a:t> </a:t>
            </a:r>
            <a:r>
              <a:rPr lang="en-US" sz="3000" dirty="0" smtClean="0">
                <a:solidFill>
                  <a:srgbClr val="1F4E79"/>
                </a:solidFill>
                <a:latin typeface="Calibri"/>
                <a:cs typeface="Calibri"/>
              </a:rPr>
              <a:t>the said</a:t>
            </a:r>
            <a:r>
              <a:rPr sz="3000" spc="-85" dirty="0" smtClean="0">
                <a:solidFill>
                  <a:srgbClr val="1F4E79"/>
                </a:solidFill>
                <a:latin typeface="Times New Roman"/>
                <a:cs typeface="Times New Roman"/>
              </a:rPr>
              <a:t> </a:t>
            </a:r>
            <a:r>
              <a:rPr sz="3000" spc="-55" dirty="0">
                <a:solidFill>
                  <a:srgbClr val="1F4E79"/>
                </a:solidFill>
                <a:latin typeface="Calibri"/>
                <a:cs typeface="Calibri"/>
              </a:rPr>
              <a:t>y</a:t>
            </a:r>
            <a:r>
              <a:rPr sz="3000" dirty="0">
                <a:solidFill>
                  <a:srgbClr val="1F4E79"/>
                </a:solidFill>
                <a:latin typeface="Calibri"/>
                <a:cs typeface="Calibri"/>
              </a:rPr>
              <a:t>ea</a:t>
            </a:r>
            <a:r>
              <a:rPr sz="3000" spc="-10" dirty="0">
                <a:solidFill>
                  <a:srgbClr val="1F4E79"/>
                </a:solidFill>
                <a:latin typeface="Calibri"/>
                <a:cs typeface="Calibri"/>
              </a:rPr>
              <a:t>r</a:t>
            </a:r>
            <a:r>
              <a:rPr sz="3000" dirty="0">
                <a:solidFill>
                  <a:srgbClr val="1F4E79"/>
                </a:solidFill>
                <a:latin typeface="Calibri"/>
                <a:cs typeface="Calibri"/>
              </a:rPr>
              <a:t>)</a:t>
            </a:r>
            <a:endParaRPr sz="3000" dirty="0">
              <a:latin typeface="Calibri"/>
              <a:cs typeface="Calibri"/>
            </a:endParaRPr>
          </a:p>
          <a:p>
            <a:pPr>
              <a:lnSpc>
                <a:spcPct val="100000"/>
              </a:lnSpc>
              <a:spcBef>
                <a:spcPts val="57"/>
              </a:spcBef>
            </a:pPr>
            <a:endParaRPr sz="2550" dirty="0">
              <a:latin typeface="Times New Roman"/>
              <a:cs typeface="Times New Roman"/>
            </a:endParaRPr>
          </a:p>
          <a:p>
            <a:pPr marL="605155" marR="5080" indent="-361315">
              <a:lnSpc>
                <a:spcPct val="110100"/>
              </a:lnSpc>
              <a:buSzPct val="75000"/>
              <a:buFont typeface="Wingdings"/>
              <a:buChar char=""/>
              <a:tabLst>
                <a:tab pos="605790" algn="l"/>
                <a:tab pos="2094230" algn="l"/>
                <a:tab pos="2569845" algn="l"/>
                <a:tab pos="3083560" algn="l"/>
                <a:tab pos="4037965" algn="l"/>
                <a:tab pos="5786120" algn="l"/>
                <a:tab pos="6231255" algn="l"/>
                <a:tab pos="6986905" algn="l"/>
                <a:tab pos="7514590" algn="l"/>
              </a:tabLst>
            </a:pPr>
            <a:r>
              <a:rPr sz="3000" spc="-65" dirty="0">
                <a:latin typeface="Calibri"/>
                <a:cs typeface="Calibri"/>
              </a:rPr>
              <a:t>R</a:t>
            </a:r>
            <a:r>
              <a:rPr sz="3000" spc="-45" dirty="0">
                <a:latin typeface="Calibri"/>
                <a:cs typeface="Calibri"/>
              </a:rPr>
              <a:t>e</a:t>
            </a:r>
            <a:r>
              <a:rPr sz="3000" spc="-40" dirty="0">
                <a:latin typeface="Calibri"/>
                <a:cs typeface="Calibri"/>
              </a:rPr>
              <a:t>v</a:t>
            </a:r>
            <a:r>
              <a:rPr sz="3000" spc="-15" dirty="0">
                <a:latin typeface="Calibri"/>
                <a:cs typeface="Calibri"/>
              </a:rPr>
              <a:t>e</a:t>
            </a:r>
            <a:r>
              <a:rPr sz="3000" spc="-35" dirty="0">
                <a:latin typeface="Calibri"/>
                <a:cs typeface="Calibri"/>
              </a:rPr>
              <a:t>n</a:t>
            </a:r>
            <a:r>
              <a:rPr sz="3000" spc="-25" dirty="0">
                <a:latin typeface="Calibri"/>
                <a:cs typeface="Calibri"/>
              </a:rPr>
              <a:t>u</a:t>
            </a:r>
            <a:r>
              <a:rPr sz="3000" spc="-15" dirty="0">
                <a:latin typeface="Calibri"/>
                <a:cs typeface="Calibri"/>
              </a:rPr>
              <a:t>e</a:t>
            </a:r>
            <a:r>
              <a:rPr sz="3000" dirty="0">
                <a:latin typeface="Times New Roman"/>
                <a:cs typeface="Times New Roman"/>
              </a:rPr>
              <a:t>	</a:t>
            </a:r>
            <a:r>
              <a:rPr sz="3000" dirty="0">
                <a:latin typeface="Calibri"/>
                <a:cs typeface="Calibri"/>
              </a:rPr>
              <a:t>of</a:t>
            </a:r>
            <a:r>
              <a:rPr sz="3000" dirty="0">
                <a:latin typeface="Times New Roman"/>
                <a:cs typeface="Times New Roman"/>
              </a:rPr>
              <a:t>	</a:t>
            </a:r>
            <a:r>
              <a:rPr sz="3000" dirty="0">
                <a:latin typeface="Calibri"/>
                <a:cs typeface="Calibri"/>
              </a:rPr>
              <a:t>all</a:t>
            </a:r>
            <a:r>
              <a:rPr sz="3000" dirty="0">
                <a:latin typeface="Times New Roman"/>
                <a:cs typeface="Times New Roman"/>
              </a:rPr>
              <a:t>	</a:t>
            </a:r>
            <a:r>
              <a:rPr sz="3000" spc="-45" dirty="0">
                <a:latin typeface="Calibri"/>
                <a:cs typeface="Calibri"/>
              </a:rPr>
              <a:t>t</a:t>
            </a:r>
            <a:r>
              <a:rPr sz="3000" spc="-25" dirty="0">
                <a:latin typeface="Calibri"/>
                <a:cs typeface="Calibri"/>
              </a:rPr>
              <a:t>a</a:t>
            </a:r>
            <a:r>
              <a:rPr sz="3000" spc="-90" dirty="0">
                <a:latin typeface="Calibri"/>
                <a:cs typeface="Calibri"/>
              </a:rPr>
              <a:t>x</a:t>
            </a:r>
            <a:r>
              <a:rPr sz="3000" spc="-15" dirty="0">
                <a:latin typeface="Calibri"/>
                <a:cs typeface="Calibri"/>
              </a:rPr>
              <a:t>es</a:t>
            </a:r>
            <a:r>
              <a:rPr sz="3000" dirty="0">
                <a:latin typeface="Times New Roman"/>
                <a:cs typeface="Times New Roman"/>
              </a:rPr>
              <a:t>	</a:t>
            </a:r>
            <a:r>
              <a:rPr sz="3000" spc="-5" dirty="0">
                <a:latin typeface="Calibri"/>
                <a:cs typeface="Calibri"/>
              </a:rPr>
              <a:t>su</a:t>
            </a:r>
            <a:r>
              <a:rPr sz="3000" spc="-20" dirty="0">
                <a:latin typeface="Calibri"/>
                <a:cs typeface="Calibri"/>
              </a:rPr>
              <a:t>b</a:t>
            </a:r>
            <a:r>
              <a:rPr sz="3000" spc="-5" dirty="0">
                <a:latin typeface="Calibri"/>
                <a:cs typeface="Calibri"/>
              </a:rPr>
              <a:t>sume</a:t>
            </a:r>
            <a:r>
              <a:rPr sz="3000" dirty="0">
                <a:latin typeface="Calibri"/>
                <a:cs typeface="Calibri"/>
              </a:rPr>
              <a:t>d</a:t>
            </a:r>
            <a:r>
              <a:rPr sz="3000" dirty="0">
                <a:latin typeface="Times New Roman"/>
                <a:cs typeface="Times New Roman"/>
              </a:rPr>
              <a:t>	</a:t>
            </a:r>
            <a:r>
              <a:rPr sz="3000" spc="-5" dirty="0">
                <a:latin typeface="Calibri"/>
                <a:cs typeface="Calibri"/>
              </a:rPr>
              <a:t>i</a:t>
            </a:r>
            <a:r>
              <a:rPr sz="3000" dirty="0">
                <a:latin typeface="Calibri"/>
                <a:cs typeface="Calibri"/>
              </a:rPr>
              <a:t>n</a:t>
            </a:r>
            <a:r>
              <a:rPr sz="3000" dirty="0">
                <a:latin typeface="Times New Roman"/>
                <a:cs typeface="Times New Roman"/>
              </a:rPr>
              <a:t>	</a:t>
            </a:r>
            <a:r>
              <a:rPr sz="3000" dirty="0">
                <a:latin typeface="Calibri"/>
                <a:cs typeface="Calibri"/>
              </a:rPr>
              <a:t>G</a:t>
            </a:r>
            <a:r>
              <a:rPr sz="3000" spc="-35" dirty="0">
                <a:latin typeface="Calibri"/>
                <a:cs typeface="Calibri"/>
              </a:rPr>
              <a:t>S</a:t>
            </a:r>
            <a:r>
              <a:rPr sz="3000" dirty="0">
                <a:latin typeface="Calibri"/>
                <a:cs typeface="Calibri"/>
              </a:rPr>
              <a:t>T</a:t>
            </a:r>
            <a:r>
              <a:rPr sz="3000" dirty="0">
                <a:latin typeface="Times New Roman"/>
                <a:cs typeface="Times New Roman"/>
              </a:rPr>
              <a:t>	</a:t>
            </a:r>
            <a:r>
              <a:rPr sz="3000" spc="-20" dirty="0">
                <a:latin typeface="Calibri"/>
                <a:cs typeface="Calibri"/>
              </a:rPr>
              <a:t>b</a:t>
            </a:r>
            <a:r>
              <a:rPr sz="3000" dirty="0">
                <a:latin typeface="Calibri"/>
                <a:cs typeface="Calibri"/>
              </a:rPr>
              <a:t>y</a:t>
            </a:r>
            <a:r>
              <a:rPr sz="3000" dirty="0">
                <a:latin typeface="Times New Roman"/>
                <a:cs typeface="Times New Roman"/>
              </a:rPr>
              <a:t>	</a:t>
            </a:r>
            <a:r>
              <a:rPr sz="3000" spc="-15" dirty="0">
                <a:latin typeface="Calibri"/>
                <a:cs typeface="Calibri"/>
              </a:rPr>
              <a:t>the</a:t>
            </a:r>
            <a:r>
              <a:rPr sz="3000" spc="-10" dirty="0">
                <a:latin typeface="Times New Roman"/>
                <a:cs typeface="Times New Roman"/>
              </a:rPr>
              <a:t> </a:t>
            </a:r>
            <a:r>
              <a:rPr sz="3000" spc="-5" dirty="0">
                <a:latin typeface="Calibri"/>
                <a:cs typeface="Calibri"/>
              </a:rPr>
              <a:t>S</a:t>
            </a:r>
            <a:r>
              <a:rPr sz="3000" spc="-30" dirty="0">
                <a:latin typeface="Calibri"/>
                <a:cs typeface="Calibri"/>
              </a:rPr>
              <a:t>t</a:t>
            </a:r>
            <a:r>
              <a:rPr sz="3000" spc="-25" dirty="0">
                <a:latin typeface="Calibri"/>
                <a:cs typeface="Calibri"/>
              </a:rPr>
              <a:t>a</a:t>
            </a:r>
            <a:r>
              <a:rPr sz="3000" spc="-45" dirty="0">
                <a:latin typeface="Calibri"/>
                <a:cs typeface="Calibri"/>
              </a:rPr>
              <a:t>t</a:t>
            </a:r>
            <a:r>
              <a:rPr sz="3000" spc="-15" dirty="0">
                <a:latin typeface="Calibri"/>
                <a:cs typeface="Calibri"/>
              </a:rPr>
              <a:t>e</a:t>
            </a:r>
            <a:r>
              <a:rPr sz="3000" spc="-110" dirty="0">
                <a:latin typeface="Times New Roman"/>
                <a:cs typeface="Times New Roman"/>
              </a:rPr>
              <a:t> </a:t>
            </a:r>
            <a:r>
              <a:rPr sz="3000" spc="-65" dirty="0">
                <a:latin typeface="Calibri"/>
                <a:cs typeface="Calibri"/>
              </a:rPr>
              <a:t>f</a:t>
            </a:r>
            <a:r>
              <a:rPr sz="3000" spc="-25" dirty="0">
                <a:latin typeface="Calibri"/>
                <a:cs typeface="Calibri"/>
              </a:rPr>
              <a:t>o</a:t>
            </a:r>
            <a:r>
              <a:rPr sz="3000" spc="-15" dirty="0">
                <a:latin typeface="Calibri"/>
                <a:cs typeface="Calibri"/>
              </a:rPr>
              <a:t>r</a:t>
            </a:r>
            <a:r>
              <a:rPr sz="3000" spc="-65" dirty="0">
                <a:latin typeface="Times New Roman"/>
                <a:cs typeface="Times New Roman"/>
              </a:rPr>
              <a:t> </a:t>
            </a:r>
            <a:r>
              <a:rPr sz="3000" spc="-20" dirty="0">
                <a:latin typeface="Calibri"/>
                <a:cs typeface="Calibri"/>
              </a:rPr>
              <a:t>2015</a:t>
            </a:r>
            <a:r>
              <a:rPr sz="3000" spc="-65" dirty="0">
                <a:latin typeface="Times New Roman"/>
                <a:cs typeface="Times New Roman"/>
              </a:rPr>
              <a:t> </a:t>
            </a:r>
            <a:r>
              <a:rPr sz="3000" dirty="0">
                <a:latin typeface="Calibri"/>
                <a:cs typeface="Calibri"/>
              </a:rPr>
              <a:t>– </a:t>
            </a:r>
            <a:r>
              <a:rPr sz="3000" spc="-20" dirty="0">
                <a:latin typeface="Calibri"/>
                <a:cs typeface="Calibri"/>
              </a:rPr>
              <a:t>16</a:t>
            </a:r>
            <a:r>
              <a:rPr sz="3000" spc="-75" dirty="0">
                <a:latin typeface="Times New Roman"/>
                <a:cs typeface="Times New Roman"/>
              </a:rPr>
              <a:t> </a:t>
            </a:r>
            <a:r>
              <a:rPr sz="3000" dirty="0">
                <a:latin typeface="Calibri"/>
                <a:cs typeface="Calibri"/>
              </a:rPr>
              <a:t>as</a:t>
            </a:r>
            <a:r>
              <a:rPr sz="3000" spc="-75" dirty="0">
                <a:latin typeface="Times New Roman"/>
                <a:cs typeface="Times New Roman"/>
              </a:rPr>
              <a:t> </a:t>
            </a:r>
            <a:r>
              <a:rPr sz="3000" spc="-15" dirty="0">
                <a:latin typeface="Calibri"/>
                <a:cs typeface="Calibri"/>
              </a:rPr>
              <a:t>the</a:t>
            </a:r>
            <a:r>
              <a:rPr sz="3000" spc="-85" dirty="0">
                <a:latin typeface="Times New Roman"/>
                <a:cs typeface="Times New Roman"/>
              </a:rPr>
              <a:t> </a:t>
            </a:r>
            <a:r>
              <a:rPr sz="3000" spc="-5" dirty="0">
                <a:latin typeface="Calibri"/>
                <a:cs typeface="Calibri"/>
              </a:rPr>
              <a:t>base</a:t>
            </a:r>
            <a:endParaRPr sz="3000" dirty="0">
              <a:latin typeface="Calibri"/>
              <a:cs typeface="Calibri"/>
            </a:endParaRPr>
          </a:p>
          <a:p>
            <a:pPr marL="605155" indent="-361315">
              <a:lnSpc>
                <a:spcPct val="100000"/>
              </a:lnSpc>
              <a:spcBef>
                <a:spcPts val="960"/>
              </a:spcBef>
              <a:buSzPct val="75000"/>
              <a:buFont typeface="Wingdings"/>
              <a:buChar char=""/>
              <a:tabLst>
                <a:tab pos="605790" algn="l"/>
              </a:tabLst>
            </a:pPr>
            <a:r>
              <a:rPr sz="3000" dirty="0">
                <a:latin typeface="Calibri"/>
                <a:cs typeface="Calibri"/>
              </a:rPr>
              <a:t>Assum</a:t>
            </a:r>
            <a:r>
              <a:rPr sz="3000" spc="-20" dirty="0">
                <a:latin typeface="Calibri"/>
                <a:cs typeface="Calibri"/>
              </a:rPr>
              <a:t>p</a:t>
            </a:r>
            <a:r>
              <a:rPr sz="3000" dirty="0">
                <a:latin typeface="Calibri"/>
                <a:cs typeface="Calibri"/>
              </a:rPr>
              <a:t>ti</a:t>
            </a:r>
            <a:r>
              <a:rPr sz="3000" spc="-5" dirty="0">
                <a:latin typeface="Calibri"/>
                <a:cs typeface="Calibri"/>
              </a:rPr>
              <a:t>o</a:t>
            </a:r>
            <a:r>
              <a:rPr sz="3000" dirty="0">
                <a:latin typeface="Calibri"/>
                <a:cs typeface="Calibri"/>
              </a:rPr>
              <a:t>n</a:t>
            </a:r>
            <a:r>
              <a:rPr sz="3000" spc="-80" dirty="0">
                <a:latin typeface="Times New Roman"/>
                <a:cs typeface="Times New Roman"/>
              </a:rPr>
              <a:t> </a:t>
            </a:r>
            <a:r>
              <a:rPr sz="3000" dirty="0">
                <a:latin typeface="Calibri"/>
                <a:cs typeface="Calibri"/>
              </a:rPr>
              <a:t>of</a:t>
            </a:r>
            <a:r>
              <a:rPr sz="3000" spc="-70" dirty="0">
                <a:latin typeface="Times New Roman"/>
                <a:cs typeface="Times New Roman"/>
              </a:rPr>
              <a:t> </a:t>
            </a:r>
            <a:r>
              <a:rPr sz="3000" spc="-20" dirty="0">
                <a:latin typeface="Calibri"/>
                <a:cs typeface="Calibri"/>
              </a:rPr>
              <a:t>14%</a:t>
            </a:r>
            <a:r>
              <a:rPr sz="3000" spc="-65" dirty="0">
                <a:latin typeface="Times New Roman"/>
                <a:cs typeface="Times New Roman"/>
              </a:rPr>
              <a:t> </a:t>
            </a:r>
            <a:r>
              <a:rPr sz="3000" dirty="0">
                <a:latin typeface="Calibri"/>
                <a:cs typeface="Calibri"/>
              </a:rPr>
              <a:t>Annual</a:t>
            </a:r>
            <a:r>
              <a:rPr sz="3000" spc="-80" dirty="0">
                <a:latin typeface="Times New Roman"/>
                <a:cs typeface="Times New Roman"/>
              </a:rPr>
              <a:t> </a:t>
            </a:r>
            <a:r>
              <a:rPr sz="3000" spc="-20" dirty="0">
                <a:latin typeface="Calibri"/>
                <a:cs typeface="Calibri"/>
              </a:rPr>
              <a:t>G</a:t>
            </a:r>
            <a:r>
              <a:rPr sz="3000" spc="-65" dirty="0">
                <a:latin typeface="Calibri"/>
                <a:cs typeface="Calibri"/>
              </a:rPr>
              <a:t>r</a:t>
            </a:r>
            <a:r>
              <a:rPr sz="3000" spc="-10" dirty="0">
                <a:latin typeface="Calibri"/>
                <a:cs typeface="Calibri"/>
              </a:rPr>
              <a:t>o</a:t>
            </a:r>
            <a:r>
              <a:rPr sz="3000" dirty="0">
                <a:latin typeface="Calibri"/>
                <a:cs typeface="Calibri"/>
              </a:rPr>
              <a:t>wth</a:t>
            </a:r>
            <a:r>
              <a:rPr sz="3000" spc="-75" dirty="0">
                <a:latin typeface="Times New Roman"/>
                <a:cs typeface="Times New Roman"/>
              </a:rPr>
              <a:t> </a:t>
            </a:r>
            <a:r>
              <a:rPr sz="3000" spc="-20" dirty="0">
                <a:latin typeface="Calibri"/>
                <a:cs typeface="Calibri"/>
              </a:rPr>
              <a:t>R</a:t>
            </a:r>
            <a:r>
              <a:rPr sz="3000" spc="-35" dirty="0">
                <a:latin typeface="Calibri"/>
                <a:cs typeface="Calibri"/>
              </a:rPr>
              <a:t>a</a:t>
            </a:r>
            <a:r>
              <a:rPr sz="3000" spc="-45" dirty="0">
                <a:latin typeface="Calibri"/>
                <a:cs typeface="Calibri"/>
              </a:rPr>
              <a:t>t</a:t>
            </a:r>
            <a:r>
              <a:rPr sz="3000" spc="-15" dirty="0">
                <a:latin typeface="Calibri"/>
                <a:cs typeface="Calibri"/>
              </a:rPr>
              <a:t>e</a:t>
            </a:r>
            <a:endParaRPr sz="3000" dirty="0">
              <a:latin typeface="Calibri"/>
              <a:cs typeface="Calibri"/>
            </a:endParaRPr>
          </a:p>
          <a:p>
            <a:pPr marL="605155" indent="-361315">
              <a:lnSpc>
                <a:spcPct val="100000"/>
              </a:lnSpc>
              <a:spcBef>
                <a:spcPts val="960"/>
              </a:spcBef>
              <a:buSzPct val="75000"/>
              <a:buFont typeface="Wingdings"/>
              <a:buChar char=""/>
              <a:tabLst>
                <a:tab pos="605790" algn="l"/>
              </a:tabLst>
            </a:pPr>
            <a:r>
              <a:rPr sz="3000" spc="-5" dirty="0">
                <a:latin typeface="Calibri"/>
                <a:cs typeface="Calibri"/>
              </a:rPr>
              <a:t>Comp</a:t>
            </a:r>
            <a:r>
              <a:rPr sz="3000" spc="-15" dirty="0">
                <a:latin typeface="Calibri"/>
                <a:cs typeface="Calibri"/>
              </a:rPr>
              <a:t>e</a:t>
            </a:r>
            <a:r>
              <a:rPr sz="3000" spc="-5" dirty="0">
                <a:latin typeface="Calibri"/>
                <a:cs typeface="Calibri"/>
              </a:rPr>
              <a:t>ns</a:t>
            </a:r>
            <a:r>
              <a:rPr sz="3000" spc="-25" dirty="0">
                <a:latin typeface="Calibri"/>
                <a:cs typeface="Calibri"/>
              </a:rPr>
              <a:t>a</a:t>
            </a:r>
            <a:r>
              <a:rPr sz="3000" dirty="0">
                <a:latin typeface="Calibri"/>
                <a:cs typeface="Calibri"/>
              </a:rPr>
              <a:t>ti</a:t>
            </a:r>
            <a:r>
              <a:rPr sz="3000" spc="-5" dirty="0">
                <a:latin typeface="Calibri"/>
                <a:cs typeface="Calibri"/>
              </a:rPr>
              <a:t>o</a:t>
            </a:r>
            <a:r>
              <a:rPr sz="3000" dirty="0">
                <a:latin typeface="Calibri"/>
                <a:cs typeface="Calibri"/>
              </a:rPr>
              <a:t>n</a:t>
            </a:r>
            <a:r>
              <a:rPr sz="3000" spc="-75" dirty="0">
                <a:latin typeface="Times New Roman"/>
                <a:cs typeface="Times New Roman"/>
              </a:rPr>
              <a:t> </a:t>
            </a:r>
            <a:r>
              <a:rPr sz="3000" spc="-25" dirty="0">
                <a:latin typeface="Calibri"/>
                <a:cs typeface="Calibri"/>
              </a:rPr>
              <a:t>t</a:t>
            </a:r>
            <a:r>
              <a:rPr sz="3000" dirty="0">
                <a:latin typeface="Calibri"/>
                <a:cs typeface="Calibri"/>
              </a:rPr>
              <a:t>o</a:t>
            </a:r>
            <a:r>
              <a:rPr sz="3000" spc="-90" dirty="0">
                <a:latin typeface="Times New Roman"/>
                <a:cs typeface="Times New Roman"/>
              </a:rPr>
              <a:t> </a:t>
            </a:r>
            <a:r>
              <a:rPr sz="3000" spc="-10" dirty="0">
                <a:latin typeface="Calibri"/>
                <a:cs typeface="Calibri"/>
              </a:rPr>
              <a:t>b</a:t>
            </a:r>
            <a:r>
              <a:rPr sz="3000" dirty="0">
                <a:latin typeface="Calibri"/>
                <a:cs typeface="Calibri"/>
              </a:rPr>
              <a:t>e</a:t>
            </a:r>
            <a:r>
              <a:rPr sz="3000" spc="-70" dirty="0">
                <a:latin typeface="Times New Roman"/>
                <a:cs typeface="Times New Roman"/>
              </a:rPr>
              <a:t> </a:t>
            </a:r>
            <a:r>
              <a:rPr sz="3000" spc="-5" dirty="0">
                <a:latin typeface="Calibri"/>
                <a:cs typeface="Calibri"/>
              </a:rPr>
              <a:t>p</a:t>
            </a:r>
            <a:r>
              <a:rPr sz="3000" spc="-60" dirty="0">
                <a:latin typeface="Calibri"/>
                <a:cs typeface="Calibri"/>
              </a:rPr>
              <a:t>r</a:t>
            </a:r>
            <a:r>
              <a:rPr sz="3000" spc="-10" dirty="0">
                <a:latin typeface="Calibri"/>
                <a:cs typeface="Calibri"/>
              </a:rPr>
              <a:t>o</a:t>
            </a:r>
            <a:r>
              <a:rPr sz="3000" dirty="0">
                <a:latin typeface="Calibri"/>
                <a:cs typeface="Calibri"/>
              </a:rPr>
              <a:t>vi</a:t>
            </a:r>
            <a:r>
              <a:rPr sz="3000" spc="-15" dirty="0">
                <a:latin typeface="Calibri"/>
                <a:cs typeface="Calibri"/>
              </a:rPr>
              <a:t>d</a:t>
            </a:r>
            <a:r>
              <a:rPr sz="3000" dirty="0">
                <a:latin typeface="Calibri"/>
                <a:cs typeface="Calibri"/>
              </a:rPr>
              <a:t>ed</a:t>
            </a:r>
            <a:r>
              <a:rPr sz="3000" spc="-80" dirty="0">
                <a:latin typeface="Times New Roman"/>
                <a:cs typeface="Times New Roman"/>
              </a:rPr>
              <a:t> </a:t>
            </a:r>
            <a:r>
              <a:rPr sz="3000" dirty="0">
                <a:latin typeface="Calibri"/>
                <a:cs typeface="Calibri"/>
              </a:rPr>
              <a:t>th</a:t>
            </a:r>
            <a:r>
              <a:rPr sz="3000" spc="-55" dirty="0">
                <a:latin typeface="Calibri"/>
                <a:cs typeface="Calibri"/>
              </a:rPr>
              <a:t>r</a:t>
            </a:r>
            <a:r>
              <a:rPr sz="3000" spc="-5" dirty="0">
                <a:latin typeface="Calibri"/>
                <a:cs typeface="Calibri"/>
              </a:rPr>
              <a:t>oug</a:t>
            </a:r>
            <a:r>
              <a:rPr sz="3000" dirty="0">
                <a:latin typeface="Calibri"/>
                <a:cs typeface="Calibri"/>
              </a:rPr>
              <a:t>h</a:t>
            </a:r>
            <a:r>
              <a:rPr sz="3000" spc="-70" dirty="0">
                <a:latin typeface="Times New Roman"/>
                <a:cs typeface="Times New Roman"/>
              </a:rPr>
              <a:t> </a:t>
            </a:r>
            <a:r>
              <a:rPr sz="3000" spc="-5" dirty="0">
                <a:latin typeface="Calibri"/>
                <a:cs typeface="Calibri"/>
              </a:rPr>
              <a:t>C</a:t>
            </a:r>
            <a:r>
              <a:rPr sz="3000" spc="-15" dirty="0">
                <a:latin typeface="Calibri"/>
                <a:cs typeface="Calibri"/>
              </a:rPr>
              <a:t>e</a:t>
            </a:r>
            <a:r>
              <a:rPr sz="3000" spc="-5" dirty="0">
                <a:latin typeface="Calibri"/>
                <a:cs typeface="Calibri"/>
              </a:rPr>
              <a:t>ss</a:t>
            </a:r>
            <a:endParaRPr sz="3000" dirty="0">
              <a:latin typeface="Calibri"/>
              <a:cs typeface="Calibri"/>
            </a:endParaRPr>
          </a:p>
          <a:p>
            <a:pPr marL="605155" indent="-361315">
              <a:lnSpc>
                <a:spcPct val="100000"/>
              </a:lnSpc>
              <a:spcBef>
                <a:spcPts val="960"/>
              </a:spcBef>
              <a:buSzPct val="75000"/>
              <a:buFont typeface="Wingdings"/>
              <a:buChar char=""/>
              <a:tabLst>
                <a:tab pos="605790" algn="l"/>
              </a:tabLst>
            </a:pPr>
            <a:r>
              <a:rPr sz="3000" spc="-25" dirty="0">
                <a:latin typeface="Calibri"/>
                <a:cs typeface="Calibri"/>
              </a:rPr>
              <a:t>Ce</a:t>
            </a:r>
            <a:r>
              <a:rPr sz="3000" spc="-5" dirty="0">
                <a:latin typeface="Calibri"/>
                <a:cs typeface="Calibri"/>
              </a:rPr>
              <a:t>s</a:t>
            </a:r>
            <a:r>
              <a:rPr sz="3000" dirty="0">
                <a:latin typeface="Calibri"/>
                <a:cs typeface="Calibri"/>
              </a:rPr>
              <a:t>s</a:t>
            </a:r>
            <a:r>
              <a:rPr sz="3000" spc="-75" dirty="0">
                <a:latin typeface="Times New Roman"/>
                <a:cs typeface="Times New Roman"/>
              </a:rPr>
              <a:t> </a:t>
            </a:r>
            <a:r>
              <a:rPr sz="3000" spc="-5" dirty="0">
                <a:latin typeface="Calibri"/>
                <a:cs typeface="Calibri"/>
              </a:rPr>
              <a:t>on</a:t>
            </a:r>
            <a:r>
              <a:rPr sz="3000" dirty="0">
                <a:latin typeface="Calibri"/>
                <a:cs typeface="Calibri"/>
              </a:rPr>
              <a:t>l</a:t>
            </a:r>
            <a:r>
              <a:rPr sz="3000" spc="-15" dirty="0">
                <a:latin typeface="Calibri"/>
                <a:cs typeface="Calibri"/>
              </a:rPr>
              <a:t>y</a:t>
            </a:r>
            <a:r>
              <a:rPr sz="3000" spc="-60" dirty="0">
                <a:latin typeface="Times New Roman"/>
                <a:cs typeface="Times New Roman"/>
              </a:rPr>
              <a:t> </a:t>
            </a:r>
            <a:r>
              <a:rPr sz="3000" dirty="0">
                <a:latin typeface="Calibri"/>
                <a:cs typeface="Calibri"/>
              </a:rPr>
              <a:t>on</a:t>
            </a:r>
            <a:r>
              <a:rPr sz="3000" spc="-75" dirty="0">
                <a:latin typeface="Times New Roman"/>
                <a:cs typeface="Times New Roman"/>
              </a:rPr>
              <a:t> </a:t>
            </a:r>
            <a:r>
              <a:rPr sz="3000" spc="-80" dirty="0">
                <a:latin typeface="Calibri"/>
                <a:cs typeface="Calibri"/>
              </a:rPr>
              <a:t>f</a:t>
            </a:r>
            <a:r>
              <a:rPr sz="3000" spc="-35" dirty="0">
                <a:latin typeface="Calibri"/>
                <a:cs typeface="Calibri"/>
              </a:rPr>
              <a:t>e</a:t>
            </a:r>
            <a:r>
              <a:rPr sz="3000" spc="-25" dirty="0">
                <a:latin typeface="Calibri"/>
                <a:cs typeface="Calibri"/>
              </a:rPr>
              <a:t>w</a:t>
            </a:r>
            <a:r>
              <a:rPr sz="3000" spc="-75" dirty="0">
                <a:latin typeface="Times New Roman"/>
                <a:cs typeface="Times New Roman"/>
              </a:rPr>
              <a:t> </a:t>
            </a:r>
            <a:r>
              <a:rPr sz="3000" spc="-5" dirty="0">
                <a:latin typeface="Calibri"/>
                <a:cs typeface="Calibri"/>
              </a:rPr>
              <a:t>spec</a:t>
            </a:r>
            <a:r>
              <a:rPr sz="3000" dirty="0">
                <a:latin typeface="Calibri"/>
                <a:cs typeface="Calibri"/>
              </a:rPr>
              <a:t>i</a:t>
            </a:r>
            <a:r>
              <a:rPr sz="3000" spc="-15" dirty="0">
                <a:latin typeface="Calibri"/>
                <a:cs typeface="Calibri"/>
              </a:rPr>
              <a:t>f</a:t>
            </a:r>
            <a:r>
              <a:rPr sz="3000" dirty="0">
                <a:latin typeface="Calibri"/>
                <a:cs typeface="Calibri"/>
              </a:rPr>
              <a:t>i</a:t>
            </a:r>
            <a:r>
              <a:rPr sz="3000" spc="-30" dirty="0">
                <a:latin typeface="Calibri"/>
                <a:cs typeface="Calibri"/>
              </a:rPr>
              <a:t>e</a:t>
            </a:r>
            <a:r>
              <a:rPr sz="3000" dirty="0">
                <a:latin typeface="Calibri"/>
                <a:cs typeface="Calibri"/>
              </a:rPr>
              <a:t>d</a:t>
            </a:r>
            <a:r>
              <a:rPr sz="3000" spc="-85" dirty="0">
                <a:latin typeface="Times New Roman"/>
                <a:cs typeface="Times New Roman"/>
              </a:rPr>
              <a:t> </a:t>
            </a:r>
            <a:r>
              <a:rPr sz="3000" dirty="0">
                <a:latin typeface="Calibri"/>
                <a:cs typeface="Calibri"/>
              </a:rPr>
              <a:t>l</a:t>
            </a:r>
            <a:r>
              <a:rPr sz="3000" spc="-5" dirty="0">
                <a:latin typeface="Calibri"/>
                <a:cs typeface="Calibri"/>
              </a:rPr>
              <a:t>u</a:t>
            </a:r>
            <a:r>
              <a:rPr sz="3000" spc="-40" dirty="0">
                <a:latin typeface="Calibri"/>
                <a:cs typeface="Calibri"/>
              </a:rPr>
              <a:t>x</a:t>
            </a:r>
            <a:r>
              <a:rPr sz="3000" spc="-20" dirty="0">
                <a:latin typeface="Calibri"/>
                <a:cs typeface="Calibri"/>
              </a:rPr>
              <a:t>ur</a:t>
            </a:r>
            <a:r>
              <a:rPr sz="3000" spc="-15" dirty="0">
                <a:latin typeface="Calibri"/>
                <a:cs typeface="Calibri"/>
              </a:rPr>
              <a:t>y</a:t>
            </a:r>
            <a:r>
              <a:rPr sz="3000" spc="-50" dirty="0">
                <a:latin typeface="Times New Roman"/>
                <a:cs typeface="Times New Roman"/>
              </a:rPr>
              <a:t> </a:t>
            </a:r>
            <a:r>
              <a:rPr sz="3000" dirty="0">
                <a:latin typeface="Calibri"/>
                <a:cs typeface="Calibri"/>
              </a:rPr>
              <a:t>and</a:t>
            </a:r>
            <a:r>
              <a:rPr sz="3000" spc="-75" dirty="0">
                <a:latin typeface="Times New Roman"/>
                <a:cs typeface="Times New Roman"/>
              </a:rPr>
              <a:t> </a:t>
            </a:r>
            <a:r>
              <a:rPr sz="3000" spc="-5" dirty="0">
                <a:latin typeface="Calibri"/>
                <a:cs typeface="Calibri"/>
              </a:rPr>
              <a:t>s</a:t>
            </a:r>
            <a:r>
              <a:rPr sz="3000" dirty="0">
                <a:latin typeface="Calibri"/>
                <a:cs typeface="Calibri"/>
              </a:rPr>
              <a:t>in</a:t>
            </a:r>
            <a:r>
              <a:rPr sz="3000" spc="-75" dirty="0">
                <a:latin typeface="Times New Roman"/>
                <a:cs typeface="Times New Roman"/>
              </a:rPr>
              <a:t> </a:t>
            </a:r>
            <a:r>
              <a:rPr sz="3000" spc="-40" dirty="0">
                <a:latin typeface="Calibri"/>
                <a:cs typeface="Calibri"/>
              </a:rPr>
              <a:t>g</a:t>
            </a:r>
            <a:r>
              <a:rPr sz="3000" spc="-5" dirty="0">
                <a:latin typeface="Calibri"/>
                <a:cs typeface="Calibri"/>
              </a:rPr>
              <a:t>oods</a:t>
            </a:r>
            <a:endParaRPr sz="3000" dirty="0">
              <a:latin typeface="Calibri"/>
              <a:cs typeface="Calibri"/>
            </a:endParaRPr>
          </a:p>
        </p:txBody>
      </p:sp>
      <p:sp>
        <p:nvSpPr>
          <p:cNvPr id="4" name="object 4"/>
          <p:cNvSpPr/>
          <p:nvPr/>
        </p:nvSpPr>
        <p:spPr>
          <a:xfrm>
            <a:off x="8726941" y="6625387"/>
            <a:ext cx="417195" cy="182880"/>
          </a:xfrm>
          <a:custGeom>
            <a:avLst/>
            <a:gdLst/>
            <a:ahLst/>
            <a:cxnLst/>
            <a:rect l="l" t="t" r="r" b="b"/>
            <a:pathLst>
              <a:path w="417195" h="182879">
                <a:moveTo>
                  <a:pt x="0" y="182879"/>
                </a:moveTo>
                <a:lnTo>
                  <a:pt x="417058" y="182879"/>
                </a:lnTo>
                <a:lnTo>
                  <a:pt x="417058" y="0"/>
                </a:lnTo>
                <a:lnTo>
                  <a:pt x="0" y="0"/>
                </a:lnTo>
                <a:lnTo>
                  <a:pt x="0" y="182879"/>
                </a:lnTo>
              </a:path>
            </a:pathLst>
          </a:custGeom>
          <a:solidFill>
            <a:srgbClr val="212A35"/>
          </a:solidFill>
        </p:spPr>
        <p:txBody>
          <a:bodyPr wrap="square" lIns="0" tIns="0" rIns="0" bIns="0" rtlCol="0"/>
          <a:lstStyle/>
          <a:p>
            <a:endParaRPr/>
          </a:p>
        </p:txBody>
      </p:sp>
      <p:sp>
        <p:nvSpPr>
          <p:cNvPr id="5" name="object 5"/>
          <p:cNvSpPr txBox="1"/>
          <p:nvPr/>
        </p:nvSpPr>
        <p:spPr>
          <a:xfrm>
            <a:off x="8807329" y="6610449"/>
            <a:ext cx="257175"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Calibri"/>
                <a:cs typeface="Calibri"/>
              </a:rPr>
              <a:t>10</a:t>
            </a:r>
            <a:endParaRPr sz="1800">
              <a:latin typeface="Calibri"/>
              <a:cs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TDS</a:t>
            </a:r>
            <a:endParaRPr lang="en-IN" b="1" dirty="0"/>
          </a:p>
        </p:txBody>
      </p:sp>
      <p:sp>
        <p:nvSpPr>
          <p:cNvPr id="3" name="Content Placeholder 2"/>
          <p:cNvSpPr>
            <a:spLocks noGrp="1"/>
          </p:cNvSpPr>
          <p:nvPr>
            <p:ph idx="1"/>
          </p:nvPr>
        </p:nvSpPr>
        <p:spPr>
          <a:xfrm>
            <a:off x="457200" y="1268760"/>
            <a:ext cx="8229600" cy="4857403"/>
          </a:xfrm>
        </p:spPr>
        <p:style>
          <a:lnRef idx="1">
            <a:schemeClr val="accent4"/>
          </a:lnRef>
          <a:fillRef idx="2">
            <a:schemeClr val="accent4"/>
          </a:fillRef>
          <a:effectRef idx="1">
            <a:schemeClr val="accent4"/>
          </a:effectRef>
          <a:fontRef idx="minor">
            <a:schemeClr val="dk1"/>
          </a:fontRef>
        </p:style>
        <p:txBody>
          <a:bodyPr/>
          <a:lstStyle/>
          <a:p>
            <a:r>
              <a:rPr lang="en-IN" sz="3600" dirty="0" smtClean="0"/>
              <a:t> certain categories of registered persons will be required to deduct taxes while making payments to supplier </a:t>
            </a:r>
            <a:r>
              <a:rPr lang="en-IN" sz="3600" dirty="0" err="1" smtClean="0"/>
              <a:t>i.e</a:t>
            </a:r>
            <a:r>
              <a:rPr lang="en-IN" sz="3600" dirty="0" smtClean="0"/>
              <a:t> TDS and deposit it with the government. </a:t>
            </a:r>
          </a:p>
          <a:p>
            <a:pPr algn="ctr">
              <a:buNone/>
            </a:pPr>
            <a:r>
              <a:rPr lang="en-IN" dirty="0" smtClean="0"/>
              <a:t>    </a:t>
            </a:r>
          </a:p>
          <a:p>
            <a:pPr algn="ctr">
              <a:buNone/>
            </a:pPr>
            <a:r>
              <a:rPr lang="en-IN" dirty="0" smtClean="0"/>
              <a:t> </a:t>
            </a:r>
            <a:r>
              <a:rPr lang="en-IN" dirty="0" smtClean="0">
                <a:latin typeface="Bernard MT Condensed" pitchFamily="18" charset="0"/>
              </a:rPr>
              <a:t>Let’s try to understand TDS related procedures.</a:t>
            </a:r>
          </a:p>
          <a:p>
            <a:endParaRPr lang="en-IN" dirty="0">
              <a:latin typeface="Bernard MT Condensed"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TAX DEDUCTED AT SOURSE</a:t>
            </a:r>
            <a:endParaRPr lang="en-IN" b="1" dirty="0"/>
          </a:p>
        </p:txBody>
      </p:sp>
      <p:sp>
        <p:nvSpPr>
          <p:cNvPr id="3" name="Content Placeholder 2"/>
          <p:cNvSpPr>
            <a:spLocks noGrp="1"/>
          </p:cNvSpPr>
          <p:nvPr>
            <p:ph idx="1"/>
          </p:nvPr>
        </p:nvSpPr>
        <p:spPr>
          <a:xfrm>
            <a:off x="457200" y="1500174"/>
            <a:ext cx="8229600" cy="4857784"/>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en-IN" b="1" dirty="0" smtClean="0"/>
              <a:t>Specified percentage of tax is deducted by the </a:t>
            </a:r>
            <a:r>
              <a:rPr lang="en-IN" b="1" dirty="0" err="1" smtClean="0"/>
              <a:t>deductor</a:t>
            </a:r>
            <a:r>
              <a:rPr lang="en-IN" b="1" dirty="0" smtClean="0"/>
              <a:t> from payment made to </a:t>
            </a:r>
            <a:r>
              <a:rPr lang="en-IN" b="1" dirty="0" err="1" smtClean="0"/>
              <a:t>deductee</a:t>
            </a:r>
            <a:r>
              <a:rPr lang="en-IN" b="1" dirty="0" smtClean="0"/>
              <a:t>.</a:t>
            </a:r>
          </a:p>
          <a:p>
            <a:r>
              <a:rPr lang="en-IN" dirty="0" smtClean="0"/>
              <a:t>Tax Deduction at Source (TDS) is a system, which was initially introduced by the Income Tax Department.</a:t>
            </a:r>
          </a:p>
          <a:p>
            <a:r>
              <a:rPr lang="en-IN" dirty="0" smtClean="0"/>
              <a:t> It is one of the modes/methods to collect tax, under which, certain percentage of amount is deducted by a recipient at the time of making payment to the supplier of goods &amp; services. </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Benefits of TDS provision</a:t>
            </a:r>
            <a:endParaRPr lang="en-IN" b="1" dirty="0"/>
          </a:p>
        </p:txBody>
      </p:sp>
      <p:sp>
        <p:nvSpPr>
          <p:cNvPr id="3" name="Content Placeholder 2"/>
          <p:cNvSpPr>
            <a:spLocks noGrp="1"/>
          </p:cNvSpPr>
          <p:nvPr>
            <p:ph idx="1"/>
          </p:nvPr>
        </p:nvSpPr>
        <p:spPr>
          <a:xfrm>
            <a:off x="457200" y="1214422"/>
            <a:ext cx="8229600" cy="5214974"/>
          </a:xfrm>
        </p:spPr>
        <p:style>
          <a:lnRef idx="1">
            <a:schemeClr val="accent2"/>
          </a:lnRef>
          <a:fillRef idx="2">
            <a:schemeClr val="accent2"/>
          </a:fillRef>
          <a:effectRef idx="1">
            <a:schemeClr val="accent2"/>
          </a:effectRef>
          <a:fontRef idx="minor">
            <a:schemeClr val="dk1"/>
          </a:fontRef>
        </p:style>
        <p:txBody>
          <a:bodyPr>
            <a:normAutofit/>
          </a:bodyPr>
          <a:lstStyle/>
          <a:p>
            <a:r>
              <a:rPr lang="en-IN" sz="3600" dirty="0" smtClean="0"/>
              <a:t>It facilitates </a:t>
            </a:r>
            <a:r>
              <a:rPr lang="en-IN" sz="3600" b="1" dirty="0" smtClean="0"/>
              <a:t>sharing of responsibility </a:t>
            </a:r>
            <a:r>
              <a:rPr lang="en-IN" sz="3600" dirty="0" smtClean="0"/>
              <a:t>of collection between the </a:t>
            </a:r>
            <a:r>
              <a:rPr lang="en-IN" sz="3600" dirty="0" err="1" smtClean="0"/>
              <a:t>deductor</a:t>
            </a:r>
            <a:r>
              <a:rPr lang="en-IN" sz="3600" dirty="0" smtClean="0"/>
              <a:t> and the tax administrator.</a:t>
            </a:r>
          </a:p>
          <a:p>
            <a:r>
              <a:rPr lang="en-IN" sz="3600" dirty="0" smtClean="0"/>
              <a:t>It ensures </a:t>
            </a:r>
            <a:r>
              <a:rPr lang="en-IN" sz="3600" b="1" dirty="0" smtClean="0"/>
              <a:t>regular inflow </a:t>
            </a:r>
            <a:r>
              <a:rPr lang="en-IN" sz="3600" dirty="0" smtClean="0"/>
              <a:t>of cash resources to Government.</a:t>
            </a:r>
          </a:p>
          <a:p>
            <a:r>
              <a:rPr lang="en-IN" sz="3600" b="1" dirty="0" smtClean="0"/>
              <a:t>It tracks the transaction </a:t>
            </a:r>
            <a:r>
              <a:rPr lang="en-IN" sz="3600" dirty="0" smtClean="0"/>
              <a:t>&amp; therefore it acts as a powerful instrument to prevent tax evasion &amp; expands the tax net.</a:t>
            </a:r>
          </a:p>
          <a:p>
            <a:endParaRPr lang="en-IN" dirty="0" smtClean="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smtClean="0"/>
              <a:t>Who are responsible for deduction</a:t>
            </a:r>
            <a:endParaRPr lang="en-IN" b="1" dirty="0"/>
          </a:p>
        </p:txBody>
      </p:sp>
      <p:sp>
        <p:nvSpPr>
          <p:cNvPr id="3" name="Content Placeholder 2"/>
          <p:cNvSpPr>
            <a:spLocks noGrp="1"/>
          </p:cNvSpPr>
          <p:nvPr>
            <p:ph idx="1"/>
          </p:nvPr>
        </p:nvSpPr>
        <p:spPr>
          <a:xfrm>
            <a:off x="457200" y="836712"/>
            <a:ext cx="8435280" cy="5688632"/>
          </a:xfrm>
        </p:spPr>
        <p:style>
          <a:lnRef idx="1">
            <a:schemeClr val="accent5"/>
          </a:lnRef>
          <a:fillRef idx="2">
            <a:schemeClr val="accent5"/>
          </a:fillRef>
          <a:effectRef idx="1">
            <a:schemeClr val="accent5"/>
          </a:effectRef>
          <a:fontRef idx="minor">
            <a:schemeClr val="dk1"/>
          </a:fontRef>
        </p:style>
        <p:txBody>
          <a:bodyPr>
            <a:noAutofit/>
          </a:bodyPr>
          <a:lstStyle/>
          <a:p>
            <a:pPr lvl="0"/>
            <a:r>
              <a:rPr lang="en-IN" sz="2400" dirty="0" smtClean="0"/>
              <a:t> </a:t>
            </a:r>
            <a:r>
              <a:rPr lang="en-US" sz="2400" dirty="0"/>
              <a:t>Central and State Government Departments / </a:t>
            </a:r>
            <a:r>
              <a:rPr lang="en-US" sz="2400" dirty="0" smtClean="0"/>
              <a:t>Establishments</a:t>
            </a:r>
          </a:p>
          <a:p>
            <a:pPr lvl="0"/>
            <a:r>
              <a:rPr lang="en-US" sz="2400" dirty="0" smtClean="0"/>
              <a:t>Local </a:t>
            </a:r>
            <a:r>
              <a:rPr lang="en-US" sz="2400" dirty="0"/>
              <a:t>Authority (e.g. Municipalities, </a:t>
            </a:r>
            <a:r>
              <a:rPr lang="en-US" sz="2400" dirty="0" err="1" smtClean="0"/>
              <a:t>Panchayati</a:t>
            </a:r>
            <a:r>
              <a:rPr lang="en-US" sz="2400" dirty="0" smtClean="0"/>
              <a:t> </a:t>
            </a:r>
            <a:r>
              <a:rPr lang="en-US" sz="2400" dirty="0"/>
              <a:t>Raj Institutions etc.)</a:t>
            </a:r>
          </a:p>
          <a:p>
            <a:pPr lvl="0"/>
            <a:r>
              <a:rPr lang="en-US" sz="2400" dirty="0"/>
              <a:t>Government Agencies (e.g. DRDA, ITDA etc.)</a:t>
            </a:r>
          </a:p>
          <a:p>
            <a:pPr lvl="0"/>
            <a:r>
              <a:rPr lang="en-US" sz="2400" dirty="0"/>
              <a:t>An Authority / Board / Any other Body set up by an Act of Parliament / State Legislature or established by any Government with Fifty-One percent or more participation by way of equity or control to carry out any function.</a:t>
            </a:r>
          </a:p>
          <a:p>
            <a:pPr lvl="0"/>
            <a:r>
              <a:rPr lang="en-US" sz="2400" dirty="0" smtClean="0"/>
              <a:t>Society </a:t>
            </a:r>
            <a:r>
              <a:rPr lang="en-US" sz="2400" dirty="0"/>
              <a:t>established by Central Government or State Government or a Local Authority under </a:t>
            </a:r>
            <a:r>
              <a:rPr lang="en-US" sz="2400" dirty="0" smtClean="0"/>
              <a:t>Societies Registration </a:t>
            </a:r>
            <a:r>
              <a:rPr lang="en-US" sz="2400" dirty="0"/>
              <a:t>Act, 1860 (21 of 1860)</a:t>
            </a:r>
          </a:p>
          <a:p>
            <a:pPr lvl="0"/>
            <a:r>
              <a:rPr lang="en-US" sz="2400" dirty="0"/>
              <a:t>Public </a:t>
            </a:r>
            <a:r>
              <a:rPr lang="en-US" sz="2400" dirty="0" smtClean="0"/>
              <a:t>Sector </a:t>
            </a:r>
            <a:r>
              <a:rPr lang="en-US" sz="2400" dirty="0"/>
              <a:t>Undertakings (Central and State) (e.g. OMC, OPGC etc.)</a:t>
            </a:r>
          </a:p>
          <a:p>
            <a:pPr>
              <a:buNone/>
            </a:pPr>
            <a:r>
              <a:rPr lang="en-IN" sz="2400" b="1" dirty="0" smtClean="0">
                <a:solidFill>
                  <a:srgbClr val="FF0000"/>
                </a:solidFill>
              </a:rPr>
              <a:t>                                                             SEC (51)(1)</a:t>
            </a:r>
          </a:p>
          <a:p>
            <a:endParaRPr lang="en-IN" sz="2400" dirty="0"/>
          </a:p>
        </p:txBody>
      </p:sp>
    </p:spTree>
    <p:extLst>
      <p:ext uri="{BB962C8B-B14F-4D97-AF65-F5344CB8AC3E}">
        <p14:creationId xmlns:p14="http://schemas.microsoft.com/office/powerpoint/2010/main" val="1806682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OF SUPPLY </a:t>
            </a:r>
            <a:endParaRPr lang="en-IN" dirty="0"/>
          </a:p>
        </p:txBody>
      </p:sp>
      <p:sp>
        <p:nvSpPr>
          <p:cNvPr id="3" name="Content Placeholder 2"/>
          <p:cNvSpPr>
            <a:spLocks noGrp="1"/>
          </p:cNvSpPr>
          <p:nvPr>
            <p:ph idx="1"/>
          </p:nvPr>
        </p:nvSpPr>
        <p:spPr>
          <a:xfrm>
            <a:off x="457200" y="1142984"/>
            <a:ext cx="8229600" cy="5357850"/>
          </a:xfrm>
        </p:spPr>
        <p:style>
          <a:lnRef idx="1">
            <a:schemeClr val="accent6"/>
          </a:lnRef>
          <a:fillRef idx="2">
            <a:schemeClr val="accent6"/>
          </a:fillRef>
          <a:effectRef idx="1">
            <a:schemeClr val="accent6"/>
          </a:effectRef>
          <a:fontRef idx="minor">
            <a:schemeClr val="dk1"/>
          </a:fontRef>
        </p:style>
        <p:txBody>
          <a:bodyPr>
            <a:normAutofit fontScale="85000" lnSpcReduction="10000"/>
          </a:bodyPr>
          <a:lstStyle/>
          <a:p>
            <a:pPr algn="just"/>
            <a:r>
              <a:rPr lang="en-IN" sz="4000" dirty="0" smtClean="0"/>
              <a:t>where the total value of supply of goods &amp; services, under a contract, exceeds Rs 2,50,000/- (</a:t>
            </a:r>
            <a:r>
              <a:rPr lang="en-IN" sz="4000" dirty="0" smtClean="0">
                <a:solidFill>
                  <a:srgbClr val="0070C0"/>
                </a:solidFill>
                <a:latin typeface="AR CENA" pitchFamily="2" charset="0"/>
              </a:rPr>
              <a:t>excluding the amount of Central tax, State tax, Union Territory tax, Integrated tax and cess indicated in the invoice</a:t>
            </a:r>
            <a:r>
              <a:rPr lang="en-IN" sz="4000" dirty="0" smtClean="0"/>
              <a:t>) </a:t>
            </a:r>
          </a:p>
          <a:p>
            <a:pPr algn="ctr">
              <a:buNone/>
            </a:pPr>
            <a:r>
              <a:rPr lang="en-IN" sz="4000" b="1" dirty="0" smtClean="0"/>
              <a:t>THAT ATTRACTS DEDUCTION OF TDS</a:t>
            </a:r>
          </a:p>
          <a:p>
            <a:pPr lvl="1">
              <a:buFont typeface="Wingdings" pitchFamily="2" charset="2"/>
              <a:buChar char="Ø"/>
            </a:pPr>
            <a:r>
              <a:rPr lang="en-IN" sz="3600" dirty="0" smtClean="0"/>
              <a:t>Thus, individual supplies may be less than Rs. 2,50,000/-, but if </a:t>
            </a:r>
            <a:r>
              <a:rPr lang="en-IN" sz="3600" b="1" dirty="0" smtClean="0"/>
              <a:t>contract value </a:t>
            </a:r>
            <a:r>
              <a:rPr lang="en-IN" sz="3600" dirty="0" smtClean="0"/>
              <a:t>is more than Rs. 2,50,000/-, TDS will have to be deducted.</a:t>
            </a:r>
            <a:r>
              <a:rPr lang="en-IN" sz="3600" b="1" dirty="0" smtClean="0">
                <a:solidFill>
                  <a:srgbClr val="FF0000"/>
                </a:solidFill>
              </a:rPr>
              <a:t> </a:t>
            </a:r>
          </a:p>
          <a:p>
            <a:pPr lvl="1">
              <a:buNone/>
            </a:pPr>
            <a:r>
              <a:rPr lang="en-IN" sz="3600" b="1" dirty="0" smtClean="0">
                <a:solidFill>
                  <a:srgbClr val="FF0000"/>
                </a:solidFill>
              </a:rPr>
              <a:t>                                                               SEC (51)(1)</a:t>
            </a:r>
            <a:endParaRPr lang="en-IN" sz="3600" dirty="0" smtClean="0"/>
          </a:p>
        </p:txBody>
      </p:sp>
    </p:spTree>
    <p:extLst>
      <p:ext uri="{BB962C8B-B14F-4D97-AF65-F5344CB8AC3E}">
        <p14:creationId xmlns:p14="http://schemas.microsoft.com/office/powerpoint/2010/main" val="3004732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096740"/>
          </a:xfrm>
          <a:solidFill>
            <a:schemeClr val="accent6">
              <a:lumMod val="40000"/>
              <a:lumOff val="60000"/>
            </a:schemeClr>
          </a:solidFill>
        </p:spPr>
        <p:txBody>
          <a:bodyPr>
            <a:normAutofit lnSpcReduction="10000"/>
          </a:bodyPr>
          <a:lstStyle/>
          <a:p>
            <a:pPr marL="0" lvl="0" indent="0" fontAlgn="base">
              <a:spcBef>
                <a:spcPct val="0"/>
              </a:spcBef>
              <a:spcAft>
                <a:spcPct val="0"/>
              </a:spcAft>
              <a:buNone/>
            </a:pPr>
            <a:r>
              <a:rPr lang="en-US" sz="3600" b="1" u="sng" dirty="0">
                <a:solidFill>
                  <a:schemeClr val="accent1"/>
                </a:solidFill>
                <a:ea typeface="Times New Roman" pitchFamily="18" charset="0"/>
                <a:cs typeface="Arial" pitchFamily="34" charset="0"/>
              </a:rPr>
              <a:t>Rate of TDS under GST</a:t>
            </a:r>
            <a:r>
              <a:rPr lang="en-US" b="1" u="sng" dirty="0">
                <a:solidFill>
                  <a:schemeClr val="accent1"/>
                </a:solidFill>
                <a:ea typeface="Times New Roman" pitchFamily="18" charset="0"/>
                <a:cs typeface="Arial" pitchFamily="34" charset="0"/>
              </a:rPr>
              <a:t>;</a:t>
            </a:r>
          </a:p>
          <a:p>
            <a:pPr marL="0" lvl="0" indent="0" fontAlgn="base">
              <a:spcBef>
                <a:spcPct val="0"/>
              </a:spcBef>
              <a:spcAft>
                <a:spcPct val="0"/>
              </a:spcAft>
              <a:buNone/>
            </a:pPr>
            <a:endParaRPr lang="en-US" sz="1050" dirty="0">
              <a:solidFill>
                <a:srgbClr val="FF0000"/>
              </a:solidFill>
            </a:endParaRPr>
          </a:p>
          <a:p>
            <a:pPr marL="0" lvl="0" indent="0" eaLnBrk="0" fontAlgn="base" hangingPunct="0">
              <a:spcBef>
                <a:spcPct val="0"/>
              </a:spcBef>
              <a:spcAft>
                <a:spcPct val="0"/>
              </a:spcAft>
              <a:buFont typeface="Wingdings" pitchFamily="2" charset="2"/>
              <a:buChar char="Ø"/>
            </a:pPr>
            <a:r>
              <a:rPr lang="en-US" dirty="0">
                <a:solidFill>
                  <a:srgbClr val="000000"/>
                </a:solidFill>
                <a:ea typeface="Times New Roman" pitchFamily="18" charset="0"/>
                <a:cs typeface="Arial" pitchFamily="34" charset="0"/>
              </a:rPr>
              <a:t>The </a:t>
            </a:r>
            <a:r>
              <a:rPr lang="en-US" dirty="0" err="1">
                <a:solidFill>
                  <a:srgbClr val="000000"/>
                </a:solidFill>
                <a:ea typeface="Times New Roman" pitchFamily="18" charset="0"/>
                <a:cs typeface="Arial" pitchFamily="34" charset="0"/>
              </a:rPr>
              <a:t>deductor</a:t>
            </a:r>
            <a:r>
              <a:rPr lang="en-US" dirty="0">
                <a:solidFill>
                  <a:srgbClr val="000000"/>
                </a:solidFill>
                <a:ea typeface="Times New Roman" pitchFamily="18" charset="0"/>
                <a:cs typeface="Arial" pitchFamily="34" charset="0"/>
              </a:rPr>
              <a:t> is required to deduct tax at the rate of </a:t>
            </a:r>
            <a:endParaRPr lang="en-US" dirty="0" smtClean="0">
              <a:solidFill>
                <a:srgbClr val="000000"/>
              </a:solidFill>
              <a:ea typeface="Times New Roman" pitchFamily="18" charset="0"/>
              <a:cs typeface="Arial" pitchFamily="34" charset="0"/>
            </a:endParaRPr>
          </a:p>
          <a:p>
            <a:pPr marL="400050" lvl="1" indent="0" eaLnBrk="0" fontAlgn="base" hangingPunct="0">
              <a:spcBef>
                <a:spcPct val="0"/>
              </a:spcBef>
              <a:spcAft>
                <a:spcPct val="0"/>
              </a:spcAft>
              <a:buFont typeface="Wingdings" pitchFamily="2" charset="2"/>
              <a:buChar char="Ø"/>
            </a:pPr>
            <a:r>
              <a:rPr lang="en-US" b="1" dirty="0" smtClean="0">
                <a:solidFill>
                  <a:srgbClr val="000000"/>
                </a:solidFill>
                <a:ea typeface="Times New Roman" pitchFamily="18" charset="0"/>
                <a:cs typeface="Arial" pitchFamily="34" charset="0"/>
              </a:rPr>
              <a:t>1</a:t>
            </a:r>
            <a:r>
              <a:rPr lang="en-US" b="1" dirty="0">
                <a:solidFill>
                  <a:srgbClr val="000000"/>
                </a:solidFill>
                <a:ea typeface="Times New Roman" pitchFamily="18" charset="0"/>
                <a:cs typeface="Arial" pitchFamily="34" charset="0"/>
              </a:rPr>
              <a:t>% </a:t>
            </a:r>
            <a:r>
              <a:rPr lang="en-US" b="1" dirty="0" smtClean="0">
                <a:solidFill>
                  <a:srgbClr val="000000"/>
                </a:solidFill>
                <a:ea typeface="Times New Roman" pitchFamily="18" charset="0"/>
                <a:cs typeface="Arial" pitchFamily="34" charset="0"/>
              </a:rPr>
              <a:t> </a:t>
            </a:r>
            <a:r>
              <a:rPr lang="en-US" b="1" dirty="0">
                <a:solidFill>
                  <a:srgbClr val="000000"/>
                </a:solidFill>
                <a:ea typeface="Times New Roman" pitchFamily="18" charset="0"/>
                <a:cs typeface="Arial" pitchFamily="34" charset="0"/>
              </a:rPr>
              <a:t>CGST </a:t>
            </a:r>
            <a:r>
              <a:rPr lang="en-US" b="1" dirty="0" smtClean="0">
                <a:solidFill>
                  <a:srgbClr val="000000"/>
                </a:solidFill>
                <a:ea typeface="Times New Roman" pitchFamily="18" charset="0"/>
                <a:cs typeface="Arial" pitchFamily="34" charset="0"/>
              </a:rPr>
              <a:t>+</a:t>
            </a:r>
            <a:r>
              <a:rPr lang="en-US" b="1" dirty="0">
                <a:solidFill>
                  <a:srgbClr val="000000"/>
                </a:solidFill>
                <a:ea typeface="Times New Roman" pitchFamily="18" charset="0"/>
                <a:cs typeface="Arial" pitchFamily="34" charset="0"/>
              </a:rPr>
              <a:t> 1% </a:t>
            </a:r>
            <a:r>
              <a:rPr lang="en-US" b="1" dirty="0" smtClean="0">
                <a:solidFill>
                  <a:srgbClr val="000000"/>
                </a:solidFill>
                <a:ea typeface="Times New Roman" pitchFamily="18" charset="0"/>
                <a:cs typeface="Arial" pitchFamily="34" charset="0"/>
              </a:rPr>
              <a:t> </a:t>
            </a:r>
            <a:r>
              <a:rPr lang="en-US" b="1" dirty="0">
                <a:solidFill>
                  <a:srgbClr val="000000"/>
                </a:solidFill>
                <a:ea typeface="Times New Roman" pitchFamily="18" charset="0"/>
                <a:cs typeface="Arial" pitchFamily="34" charset="0"/>
              </a:rPr>
              <a:t>SGST </a:t>
            </a:r>
            <a:r>
              <a:rPr lang="en-US" dirty="0" smtClean="0">
                <a:solidFill>
                  <a:srgbClr val="000000"/>
                </a:solidFill>
                <a:ea typeface="Times New Roman" pitchFamily="18" charset="0"/>
                <a:cs typeface="Arial" pitchFamily="34" charset="0"/>
              </a:rPr>
              <a:t>(in intrastate supply)</a:t>
            </a:r>
            <a:r>
              <a:rPr lang="en-US" dirty="0">
                <a:solidFill>
                  <a:srgbClr val="000000"/>
                </a:solidFill>
                <a:ea typeface="Times New Roman" pitchFamily="18" charset="0"/>
                <a:cs typeface="Arial" pitchFamily="34" charset="0"/>
              </a:rPr>
              <a:t> </a:t>
            </a:r>
            <a:r>
              <a:rPr lang="en-US" dirty="0" smtClean="0">
                <a:solidFill>
                  <a:srgbClr val="000000"/>
                </a:solidFill>
                <a:ea typeface="Times New Roman" pitchFamily="18" charset="0"/>
                <a:cs typeface="Arial" pitchFamily="34" charset="0"/>
              </a:rPr>
              <a:t> </a:t>
            </a:r>
          </a:p>
          <a:p>
            <a:pPr marL="400050" lvl="1" indent="0" eaLnBrk="0" fontAlgn="base" hangingPunct="0">
              <a:spcBef>
                <a:spcPct val="0"/>
              </a:spcBef>
              <a:spcAft>
                <a:spcPct val="0"/>
              </a:spcAft>
              <a:buFont typeface="Wingdings" pitchFamily="2" charset="2"/>
              <a:buChar char="Ø"/>
            </a:pPr>
            <a:r>
              <a:rPr lang="en-US" b="1" dirty="0" smtClean="0">
                <a:solidFill>
                  <a:srgbClr val="000000"/>
                </a:solidFill>
                <a:ea typeface="Times New Roman" pitchFamily="18" charset="0"/>
                <a:cs typeface="Arial" pitchFamily="34" charset="0"/>
              </a:rPr>
              <a:t>2% IGST </a:t>
            </a:r>
            <a:r>
              <a:rPr lang="en-US" dirty="0" smtClean="0">
                <a:solidFill>
                  <a:srgbClr val="000000"/>
                </a:solidFill>
                <a:ea typeface="Times New Roman" pitchFamily="18" charset="0"/>
                <a:cs typeface="Arial" pitchFamily="34" charset="0"/>
              </a:rPr>
              <a:t>( in interstate supply) </a:t>
            </a:r>
          </a:p>
          <a:p>
            <a:pPr marL="400050" lvl="1" indent="0" eaLnBrk="0" fontAlgn="base" hangingPunct="0">
              <a:spcBef>
                <a:spcPct val="0"/>
              </a:spcBef>
              <a:spcAft>
                <a:spcPct val="0"/>
              </a:spcAft>
              <a:buNone/>
            </a:pPr>
            <a:r>
              <a:rPr lang="en-US" dirty="0" smtClean="0">
                <a:solidFill>
                  <a:srgbClr val="000000"/>
                </a:solidFill>
                <a:ea typeface="Times New Roman" pitchFamily="18" charset="0"/>
                <a:cs typeface="Arial" pitchFamily="34" charset="0"/>
              </a:rPr>
              <a:t>from </a:t>
            </a:r>
            <a:r>
              <a:rPr lang="en-US" dirty="0">
                <a:solidFill>
                  <a:srgbClr val="000000"/>
                </a:solidFill>
                <a:ea typeface="Times New Roman" pitchFamily="18" charset="0"/>
                <a:cs typeface="Arial" pitchFamily="34" charset="0"/>
              </a:rPr>
              <a:t>the payment made or credited to the supplier of taxable goods and/or services</a:t>
            </a:r>
            <a:r>
              <a:rPr lang="en-US" dirty="0" smtClean="0">
                <a:solidFill>
                  <a:srgbClr val="000000"/>
                </a:solidFill>
                <a:ea typeface="Times New Roman" pitchFamily="18" charset="0"/>
                <a:cs typeface="Arial" pitchFamily="34" charset="0"/>
              </a:rPr>
              <a:t>.</a:t>
            </a:r>
          </a:p>
          <a:p>
            <a:pPr marL="400050" lvl="1" indent="0" eaLnBrk="0" fontAlgn="base" hangingPunct="0">
              <a:spcBef>
                <a:spcPct val="0"/>
              </a:spcBef>
              <a:spcAft>
                <a:spcPct val="0"/>
              </a:spcAft>
              <a:buNone/>
            </a:pPr>
            <a:endParaRPr lang="en-US" dirty="0">
              <a:solidFill>
                <a:srgbClr val="000000"/>
              </a:solidFill>
              <a:ea typeface="Times New Roman" pitchFamily="18" charset="0"/>
              <a:cs typeface="Arial" pitchFamily="34" charset="0"/>
            </a:endParaRPr>
          </a:p>
          <a:p>
            <a:r>
              <a:rPr lang="en-IN" b="1" u="sng" dirty="0" smtClean="0">
                <a:solidFill>
                  <a:srgbClr val="0070C0"/>
                </a:solidFill>
              </a:rPr>
              <a:t>TIME FOR DEDUCTION OF TDS</a:t>
            </a:r>
          </a:p>
          <a:p>
            <a:r>
              <a:rPr lang="en-IN" dirty="0" smtClean="0"/>
              <a:t>TDS is to be deducted by the </a:t>
            </a:r>
            <a:r>
              <a:rPr lang="en-IN" dirty="0" err="1" smtClean="0"/>
              <a:t>deductor</a:t>
            </a:r>
            <a:r>
              <a:rPr lang="en-IN" dirty="0" smtClean="0"/>
              <a:t> from the payment made to the supplier, </a:t>
            </a:r>
            <a:r>
              <a:rPr lang="en-IN" sz="3600" b="1" dirty="0" smtClean="0">
                <a:solidFill>
                  <a:srgbClr val="C00000"/>
                </a:solidFill>
              </a:rPr>
              <a:t>at the time of making payment to him.</a:t>
            </a:r>
          </a:p>
          <a:p>
            <a:endParaRPr lang="en-IN" u="sng" dirty="0"/>
          </a:p>
        </p:txBody>
      </p:sp>
    </p:spTree>
    <p:extLst>
      <p:ext uri="{BB962C8B-B14F-4D97-AF65-F5344CB8AC3E}">
        <p14:creationId xmlns:p14="http://schemas.microsoft.com/office/powerpoint/2010/main" val="2545861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Required Procedures For TDS</a:t>
            </a:r>
            <a:endParaRPr lang="en-IN" dirty="0"/>
          </a:p>
        </p:txBody>
      </p:sp>
      <p:sp>
        <p:nvSpPr>
          <p:cNvPr id="3" name="Content Placeholder 2"/>
          <p:cNvSpPr>
            <a:spLocks noGrp="1"/>
          </p:cNvSpPr>
          <p:nvPr>
            <p:ph idx="1"/>
          </p:nvPr>
        </p:nvSpPr>
        <p:spPr>
          <a:xfrm>
            <a:off x="457200" y="1214422"/>
            <a:ext cx="8229600" cy="5143536"/>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lvl="0"/>
            <a:r>
              <a:rPr lang="en-US" b="1" u="sng" dirty="0" smtClean="0"/>
              <a:t>the following steps are required to be taken</a:t>
            </a:r>
            <a:r>
              <a:rPr lang="en-US" dirty="0" smtClean="0"/>
              <a:t>:-</a:t>
            </a:r>
            <a:endParaRPr lang="en-IN" dirty="0" smtClean="0"/>
          </a:p>
          <a:p>
            <a:pPr marL="514350" lvl="0" indent="-514350">
              <a:buFont typeface="+mj-lt"/>
              <a:buAutoNum type="arabicParenR"/>
            </a:pPr>
            <a:r>
              <a:rPr lang="en-US" b="1" dirty="0" smtClean="0"/>
              <a:t>Registration</a:t>
            </a:r>
            <a:r>
              <a:rPr lang="en-US" dirty="0" smtClean="0"/>
              <a:t> as Tax Deduction in the GST common portal </a:t>
            </a:r>
            <a:endParaRPr lang="en-IN" dirty="0"/>
          </a:p>
          <a:p>
            <a:pPr marL="514350" lvl="0" indent="-514350">
              <a:buFont typeface="+mj-lt"/>
              <a:buAutoNum type="arabicParenR"/>
            </a:pPr>
            <a:r>
              <a:rPr lang="en-US" b="1" dirty="0" smtClean="0"/>
              <a:t>Deduction of TDS </a:t>
            </a:r>
            <a:r>
              <a:rPr lang="en-US" dirty="0" smtClean="0"/>
              <a:t>amount as per the provisions from the bills to be paid to the suppliers/</a:t>
            </a:r>
            <a:r>
              <a:rPr lang="en-US" dirty="0" err="1" smtClean="0"/>
              <a:t>deductees</a:t>
            </a:r>
            <a:r>
              <a:rPr lang="en-US" dirty="0" smtClean="0"/>
              <a:t>.</a:t>
            </a:r>
            <a:endParaRPr lang="en-IN" dirty="0"/>
          </a:p>
          <a:p>
            <a:pPr marL="514350" lvl="0" indent="-514350">
              <a:buFont typeface="+mj-lt"/>
              <a:buAutoNum type="arabicParenR"/>
            </a:pPr>
            <a:r>
              <a:rPr lang="en-US" b="1" dirty="0" smtClean="0"/>
              <a:t>Deposit the TDS </a:t>
            </a:r>
            <a:r>
              <a:rPr lang="en-US" dirty="0" smtClean="0"/>
              <a:t>amount in to appropriate government account.</a:t>
            </a:r>
            <a:endParaRPr lang="en-IN" dirty="0"/>
          </a:p>
          <a:p>
            <a:pPr marL="514350" lvl="0" indent="-514350">
              <a:buFont typeface="+mj-lt"/>
              <a:buAutoNum type="arabicParenR"/>
            </a:pPr>
            <a:r>
              <a:rPr lang="en-US" b="1" dirty="0" smtClean="0"/>
              <a:t>File Tax Returns( GSTR-7) </a:t>
            </a:r>
            <a:r>
              <a:rPr lang="en-US" dirty="0" smtClean="0"/>
              <a:t>for TDS within the prescribed time limit.</a:t>
            </a:r>
            <a:endParaRPr lang="en-IN" dirty="0" smtClean="0"/>
          </a:p>
          <a:p>
            <a:endParaRPr lang="en-IN" dirty="0" smtClean="0">
              <a:solidFill>
                <a:srgbClr val="FF0000"/>
              </a:solidFill>
            </a:endParaRPr>
          </a:p>
          <a:p>
            <a:endParaRPr lang="en-IN" dirty="0"/>
          </a:p>
        </p:txBody>
      </p:sp>
    </p:spTree>
    <p:extLst>
      <p:ext uri="{BB962C8B-B14F-4D97-AF65-F5344CB8AC3E}">
        <p14:creationId xmlns:p14="http://schemas.microsoft.com/office/powerpoint/2010/main" val="641964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REGISTRATION</a:t>
            </a:r>
            <a:endParaRPr lang="en-IN" dirty="0"/>
          </a:p>
        </p:txBody>
      </p:sp>
      <p:sp>
        <p:nvSpPr>
          <p:cNvPr id="3" name="Content Placeholder 2"/>
          <p:cNvSpPr>
            <a:spLocks noGrp="1"/>
          </p:cNvSpPr>
          <p:nvPr>
            <p:ph idx="1"/>
          </p:nvPr>
        </p:nvSpPr>
        <p:spPr>
          <a:xfrm>
            <a:off x="457200" y="2204865"/>
            <a:ext cx="8229600" cy="2808312"/>
          </a:xfrm>
        </p:spPr>
        <p:style>
          <a:lnRef idx="1">
            <a:schemeClr val="accent3"/>
          </a:lnRef>
          <a:fillRef idx="2">
            <a:schemeClr val="accent3"/>
          </a:fillRef>
          <a:effectRef idx="1">
            <a:schemeClr val="accent3"/>
          </a:effectRef>
          <a:fontRef idx="minor">
            <a:schemeClr val="dk1"/>
          </a:fontRef>
        </p:style>
        <p:txBody>
          <a:bodyPr/>
          <a:lstStyle/>
          <a:p>
            <a:r>
              <a:rPr lang="en-IN" dirty="0" smtClean="0"/>
              <a:t>Persons, who are required to deduct TDS shall be required to get registered under the GST Act.                                                    </a:t>
            </a:r>
            <a:r>
              <a:rPr lang="en-IN" b="1" dirty="0" smtClean="0">
                <a:solidFill>
                  <a:srgbClr val="FF0000"/>
                </a:solidFill>
              </a:rPr>
              <a:t>SEC 24(vi)</a:t>
            </a:r>
          </a:p>
          <a:p>
            <a:pPr algn="ctr">
              <a:buNone/>
            </a:pPr>
            <a:r>
              <a:rPr lang="en-IN" b="1" dirty="0" smtClean="0"/>
              <a:t> the registration is compulsory</a:t>
            </a:r>
            <a:r>
              <a:rPr lang="en-IN" b="1" dirty="0" smtClean="0">
                <a:solidFill>
                  <a:srgbClr val="FF0000"/>
                </a:solidFill>
              </a:rPr>
              <a:t> </a:t>
            </a:r>
            <a:r>
              <a:rPr lang="en-IN" b="1" dirty="0" smtClean="0"/>
              <a:t>for </a:t>
            </a:r>
            <a:r>
              <a:rPr lang="en-IN" b="1" dirty="0" err="1" smtClean="0"/>
              <a:t>deductors</a:t>
            </a:r>
            <a:endParaRPr lang="en-IN" b="1"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04813"/>
            <a:ext cx="8229600" cy="6048375"/>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r>
              <a:rPr lang="en-US" b="1" dirty="0">
                <a:solidFill>
                  <a:srgbClr val="FF0000"/>
                </a:solidFill>
              </a:rPr>
              <a:t>For Registration as Tax </a:t>
            </a:r>
            <a:r>
              <a:rPr lang="en-US" b="1" dirty="0" err="1">
                <a:solidFill>
                  <a:srgbClr val="FF0000"/>
                </a:solidFill>
              </a:rPr>
              <a:t>Deductor</a:t>
            </a:r>
            <a:r>
              <a:rPr lang="en-US" b="1" dirty="0">
                <a:solidFill>
                  <a:srgbClr val="FF0000"/>
                </a:solidFill>
              </a:rPr>
              <a:t>, the following are required:</a:t>
            </a:r>
          </a:p>
          <a:p>
            <a:pPr lvl="0"/>
            <a:r>
              <a:rPr lang="en-US" dirty="0">
                <a:solidFill>
                  <a:schemeClr val="accent6">
                    <a:lumMod val="50000"/>
                  </a:schemeClr>
                </a:solidFill>
              </a:rPr>
              <a:t>TAN/PAN</a:t>
            </a:r>
            <a:r>
              <a:rPr lang="en-US" dirty="0"/>
              <a:t> of the entity</a:t>
            </a:r>
          </a:p>
          <a:p>
            <a:pPr lvl="0"/>
            <a:r>
              <a:rPr lang="en-US" dirty="0">
                <a:solidFill>
                  <a:schemeClr val="accent6">
                    <a:lumMod val="50000"/>
                  </a:schemeClr>
                </a:solidFill>
              </a:rPr>
              <a:t>Proof of Address </a:t>
            </a:r>
            <a:r>
              <a:rPr lang="en-US" dirty="0"/>
              <a:t>of the place of the entity (Any proof issued by Government Authority / by Local Authority / Municipal </a:t>
            </a:r>
            <a:r>
              <a:rPr lang="en-US" dirty="0" err="1"/>
              <a:t>Khata</a:t>
            </a:r>
            <a:r>
              <a:rPr lang="en-US" dirty="0"/>
              <a:t> Copy / Electricity Bill / Legal Ownership Document / Rent or Lease Agreement etc. ) – to be uploaded</a:t>
            </a:r>
          </a:p>
          <a:p>
            <a:pPr lvl="0"/>
            <a:r>
              <a:rPr lang="en-US" dirty="0">
                <a:solidFill>
                  <a:schemeClr val="accent6">
                    <a:lumMod val="50000"/>
                  </a:schemeClr>
                </a:solidFill>
              </a:rPr>
              <a:t>PAN of the DDO </a:t>
            </a:r>
            <a:r>
              <a:rPr lang="en-US" dirty="0"/>
              <a:t>(or Authorized Signatory)</a:t>
            </a:r>
          </a:p>
          <a:p>
            <a:pPr lvl="0"/>
            <a:r>
              <a:rPr lang="en-US" dirty="0">
                <a:solidFill>
                  <a:schemeClr val="accent6">
                    <a:lumMod val="50000"/>
                  </a:schemeClr>
                </a:solidFill>
              </a:rPr>
              <a:t>Photograph of the DDO </a:t>
            </a:r>
            <a:r>
              <a:rPr lang="en-US" dirty="0"/>
              <a:t>(or Authorized Signatory) – to be uploaded</a:t>
            </a:r>
          </a:p>
          <a:p>
            <a:pPr lvl="0"/>
            <a:r>
              <a:rPr lang="en-US" dirty="0" err="1">
                <a:solidFill>
                  <a:schemeClr val="accent6">
                    <a:lumMod val="50000"/>
                  </a:schemeClr>
                </a:solidFill>
              </a:rPr>
              <a:t>Aadhar</a:t>
            </a:r>
            <a:r>
              <a:rPr lang="en-US" dirty="0">
                <a:solidFill>
                  <a:schemeClr val="accent6">
                    <a:lumMod val="50000"/>
                  </a:schemeClr>
                </a:solidFill>
              </a:rPr>
              <a:t> Card / Digital Signature Certificate </a:t>
            </a:r>
            <a:r>
              <a:rPr lang="en-US" dirty="0"/>
              <a:t>(DSC) of the DDO (or Authorized Signatory)</a:t>
            </a:r>
          </a:p>
          <a:p>
            <a:pPr lvl="0"/>
            <a:r>
              <a:rPr lang="en-US" dirty="0">
                <a:solidFill>
                  <a:schemeClr val="accent6">
                    <a:lumMod val="50000"/>
                  </a:schemeClr>
                </a:solidFill>
              </a:rPr>
              <a:t>Valid email ID </a:t>
            </a:r>
            <a:r>
              <a:rPr lang="en-US" dirty="0"/>
              <a:t>(</a:t>
            </a:r>
            <a:r>
              <a:rPr lang="en-US" dirty="0" smtClean="0"/>
              <a:t>preferably </a:t>
            </a:r>
            <a:r>
              <a:rPr lang="en-US" dirty="0"/>
              <a:t>official email ID) of the DDO (or Authorized Signatory)</a:t>
            </a:r>
          </a:p>
          <a:p>
            <a:pPr lvl="0"/>
            <a:r>
              <a:rPr lang="en-US" dirty="0">
                <a:solidFill>
                  <a:schemeClr val="accent6">
                    <a:lumMod val="50000"/>
                  </a:schemeClr>
                </a:solidFill>
              </a:rPr>
              <a:t>Mobile Phone Number </a:t>
            </a:r>
            <a:r>
              <a:rPr lang="en-US" dirty="0"/>
              <a:t>of the DDO (or Authorized Signatory)</a:t>
            </a:r>
          </a:p>
          <a:p>
            <a:endParaRPr lang="en-US" dirty="0"/>
          </a:p>
        </p:txBody>
      </p:sp>
    </p:spTree>
    <p:extLst>
      <p:ext uri="{BB962C8B-B14F-4D97-AF65-F5344CB8AC3E}">
        <p14:creationId xmlns:p14="http://schemas.microsoft.com/office/powerpoint/2010/main" val="61301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7848600" cy="762000"/>
          </a:xfrm>
          <a:prstGeom prst="rect">
            <a:avLst/>
          </a:prstGeom>
          <a:ln/>
        </p:spPr>
        <p:style>
          <a:lnRef idx="1">
            <a:schemeClr val="accent6"/>
          </a:lnRef>
          <a:fillRef idx="2">
            <a:schemeClr val="accent6"/>
          </a:fillRef>
          <a:effectRef idx="1">
            <a:schemeClr val="accent6"/>
          </a:effectRef>
          <a:fontRef idx="minor">
            <a:schemeClr val="dk1"/>
          </a:fontRef>
        </p:style>
        <p:txBody>
          <a:bodyPr lIns="71113" tIns="35556" rIns="71113" bIns="35556" anchor="ctr"/>
          <a:lstStyle/>
          <a:p>
            <a:pPr>
              <a:defRPr/>
            </a:pPr>
            <a:r>
              <a:rPr lang="en-CA" sz="3200" b="1" dirty="0" smtClean="0">
                <a:solidFill>
                  <a:srgbClr val="002060"/>
                </a:solidFill>
                <a:latin typeface="+mj-lt"/>
                <a:cs typeface="Calibri Light"/>
              </a:rPr>
              <a:t>            Limitations </a:t>
            </a:r>
            <a:r>
              <a:rPr lang="en-CA" sz="3200" b="1" dirty="0">
                <a:solidFill>
                  <a:srgbClr val="002060"/>
                </a:solidFill>
                <a:latin typeface="+mj-lt"/>
                <a:cs typeface="Calibri Light"/>
              </a:rPr>
              <a:t>of </a:t>
            </a:r>
            <a:r>
              <a:rPr lang="en-CA" sz="3200" b="1" dirty="0" smtClean="0">
                <a:solidFill>
                  <a:srgbClr val="002060"/>
                </a:solidFill>
                <a:latin typeface="+mj-lt"/>
                <a:cs typeface="Calibri Light"/>
              </a:rPr>
              <a:t>Earlier Tax </a:t>
            </a:r>
            <a:r>
              <a:rPr lang="en-CA" sz="3200" b="1" dirty="0">
                <a:solidFill>
                  <a:srgbClr val="002060"/>
                </a:solidFill>
                <a:latin typeface="+mj-lt"/>
                <a:cs typeface="Calibri Light"/>
              </a:rPr>
              <a:t>regime</a:t>
            </a:r>
          </a:p>
        </p:txBody>
      </p:sp>
      <p:sp>
        <p:nvSpPr>
          <p:cNvPr id="3" name="Rectangle 2"/>
          <p:cNvSpPr>
            <a:spLocks noChangeArrowheads="1"/>
          </p:cNvSpPr>
          <p:nvPr/>
        </p:nvSpPr>
        <p:spPr bwMode="auto">
          <a:xfrm>
            <a:off x="914400" y="1447800"/>
            <a:ext cx="4876800" cy="461963"/>
          </a:xfrm>
          <a:prstGeom prst="rect">
            <a:avLst/>
          </a:prstGeom>
          <a:noFill/>
          <a:ln w="9525">
            <a:noFill/>
            <a:miter lim="800000"/>
            <a:headEnd/>
            <a:tailEnd/>
          </a:ln>
        </p:spPr>
        <p:txBody>
          <a:bodyPr>
            <a:spAutoFit/>
          </a:bodyPr>
          <a:lstStyle/>
          <a:p>
            <a:pPr algn="ctr"/>
            <a:r>
              <a:rPr lang="en-CA" sz="2400" b="1" dirty="0"/>
              <a:t>1. Cascading Effect of Tax</a:t>
            </a:r>
          </a:p>
        </p:txBody>
      </p:sp>
      <p:pic>
        <p:nvPicPr>
          <p:cNvPr id="4" name="Picture 2" descr="E:\GST\PPT\images FOR PPT\Cascading effect.png"/>
          <p:cNvPicPr>
            <a:picLocks noChangeAspect="1" noChangeArrowheads="1"/>
          </p:cNvPicPr>
          <p:nvPr/>
        </p:nvPicPr>
        <p:blipFill>
          <a:blip r:embed="rId3"/>
          <a:srcRect l="629" t="8696" r="55347" b="4349"/>
          <a:stretch>
            <a:fillRect/>
          </a:stretch>
        </p:blipFill>
        <p:spPr bwMode="auto">
          <a:xfrm>
            <a:off x="457200" y="2133600"/>
            <a:ext cx="3097213" cy="1981200"/>
          </a:xfrm>
          <a:prstGeom prst="rect">
            <a:avLst/>
          </a:prstGeom>
          <a:noFill/>
          <a:ln w="9525">
            <a:solidFill>
              <a:srgbClr val="FF0000"/>
            </a:solidFill>
            <a:miter lim="800000"/>
            <a:headEnd/>
            <a:tailEnd/>
          </a:ln>
        </p:spPr>
      </p:pic>
      <p:pic>
        <p:nvPicPr>
          <p:cNvPr id="5" name="Picture 2" descr="E:\GST\PPT\images FOR PPT\Cascading effect.png"/>
          <p:cNvPicPr>
            <a:picLocks noChangeAspect="1" noChangeArrowheads="1"/>
          </p:cNvPicPr>
          <p:nvPr/>
        </p:nvPicPr>
        <p:blipFill>
          <a:blip r:embed="rId3"/>
          <a:srcRect l="57233" t="8696" r="629" b="4349"/>
          <a:stretch>
            <a:fillRect/>
          </a:stretch>
        </p:blipFill>
        <p:spPr bwMode="auto">
          <a:xfrm>
            <a:off x="5500694" y="2214554"/>
            <a:ext cx="3179762" cy="1828800"/>
          </a:xfrm>
          <a:prstGeom prst="rect">
            <a:avLst/>
          </a:prstGeom>
          <a:noFill/>
          <a:ln w="9525">
            <a:solidFill>
              <a:srgbClr val="FF0000"/>
            </a:solidFill>
            <a:miter lim="800000"/>
            <a:headEnd/>
            <a:tailEnd/>
          </a:ln>
        </p:spPr>
      </p:pic>
      <p:sp>
        <p:nvSpPr>
          <p:cNvPr id="7" name="Rectangle 6"/>
          <p:cNvSpPr/>
          <p:nvPr/>
        </p:nvSpPr>
        <p:spPr>
          <a:xfrm>
            <a:off x="1071538" y="5000636"/>
            <a:ext cx="657229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defRPr/>
            </a:pPr>
            <a:r>
              <a:rPr lang="en-US" b="1" dirty="0" smtClean="0">
                <a:solidFill>
                  <a:srgbClr val="002060"/>
                </a:solidFill>
              </a:rPr>
              <a:t>             Credit </a:t>
            </a:r>
            <a:r>
              <a:rPr lang="en-US" b="1" dirty="0">
                <a:solidFill>
                  <a:srgbClr val="002060"/>
                </a:solidFill>
              </a:rPr>
              <a:t>of </a:t>
            </a:r>
            <a:r>
              <a:rPr lang="en-US" b="1" dirty="0" smtClean="0">
                <a:solidFill>
                  <a:schemeClr val="tx1">
                    <a:lumMod val="85000"/>
                    <a:lumOff val="15000"/>
                  </a:schemeClr>
                </a:solidFill>
              </a:rPr>
              <a:t>Excise duty, service tax, </a:t>
            </a:r>
            <a:r>
              <a:rPr lang="en-US" b="1" dirty="0" smtClean="0">
                <a:solidFill>
                  <a:srgbClr val="002060"/>
                </a:solidFill>
              </a:rPr>
              <a:t>CST </a:t>
            </a:r>
            <a:r>
              <a:rPr lang="en-US" b="1" dirty="0">
                <a:solidFill>
                  <a:srgbClr val="002060"/>
                </a:solidFill>
              </a:rPr>
              <a:t>&amp; ET  Not Available </a:t>
            </a:r>
          </a:p>
        </p:txBody>
      </p:sp>
      <p:sp>
        <p:nvSpPr>
          <p:cNvPr id="8" name="Right Arrow 7"/>
          <p:cNvSpPr/>
          <p:nvPr/>
        </p:nvSpPr>
        <p:spPr>
          <a:xfrm>
            <a:off x="3786182" y="2857496"/>
            <a:ext cx="1428760" cy="48463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style>
          <a:lnRef idx="1">
            <a:schemeClr val="dk1"/>
          </a:lnRef>
          <a:fillRef idx="2">
            <a:schemeClr val="dk1"/>
          </a:fillRef>
          <a:effectRef idx="1">
            <a:schemeClr val="dk1"/>
          </a:effectRef>
          <a:fontRef idx="minor">
            <a:schemeClr val="dk1"/>
          </a:fontRef>
        </p:style>
        <p:txBody>
          <a:bodyPr>
            <a:normAutofit lnSpcReduction="10000"/>
          </a:bodyPr>
          <a:lstStyle/>
          <a:p>
            <a:pPr marL="514350" indent="-514350">
              <a:buNone/>
            </a:pPr>
            <a:r>
              <a:rPr lang="en-IN" sz="3600" b="1" dirty="0"/>
              <a:t>Procedure of registration </a:t>
            </a:r>
            <a:r>
              <a:rPr lang="en-IN" sz="3600" b="1" dirty="0" smtClean="0"/>
              <a:t>         </a:t>
            </a:r>
            <a:r>
              <a:rPr lang="en-IN" sz="3600" b="1" dirty="0" smtClean="0">
                <a:solidFill>
                  <a:srgbClr val="FF0000"/>
                </a:solidFill>
              </a:rPr>
              <a:t>RULE 12</a:t>
            </a:r>
          </a:p>
          <a:p>
            <a:pPr marL="514350" indent="-514350">
              <a:buNone/>
            </a:pPr>
            <a:r>
              <a:rPr lang="en-IN" dirty="0" smtClean="0"/>
              <a:t>Through </a:t>
            </a:r>
            <a:r>
              <a:rPr lang="en-IN" dirty="0" smtClean="0">
                <a:solidFill>
                  <a:srgbClr val="C00000"/>
                </a:solidFill>
              </a:rPr>
              <a:t>common portal </a:t>
            </a:r>
            <a:r>
              <a:rPr lang="en-IN" dirty="0" smtClean="0"/>
              <a:t>or through </a:t>
            </a:r>
            <a:r>
              <a:rPr lang="en-IN" dirty="0" smtClean="0">
                <a:solidFill>
                  <a:srgbClr val="C00000"/>
                </a:solidFill>
              </a:rPr>
              <a:t>facilitation centre</a:t>
            </a:r>
            <a:r>
              <a:rPr lang="en-IN" dirty="0" smtClean="0"/>
              <a:t> notified by the Commissioner </a:t>
            </a:r>
          </a:p>
          <a:p>
            <a:pPr marL="514350" indent="-514350">
              <a:buAutoNum type="alphaUcParenBoth"/>
            </a:pPr>
            <a:r>
              <a:rPr lang="en-IN" b="1" dirty="0" smtClean="0"/>
              <a:t>Application  :-</a:t>
            </a:r>
          </a:p>
          <a:p>
            <a:pPr marL="514350" indent="-514350">
              <a:buNone/>
            </a:pPr>
            <a:r>
              <a:rPr lang="en-IN" b="1" dirty="0" smtClean="0"/>
              <a:t>In Form GST REG -07</a:t>
            </a:r>
          </a:p>
          <a:p>
            <a:pPr marL="514350" indent="-514350">
              <a:buNone/>
            </a:pPr>
            <a:r>
              <a:rPr lang="en-IN" dirty="0" smtClean="0"/>
              <a:t>To declare the followings, in the application</a:t>
            </a:r>
          </a:p>
          <a:p>
            <a:pPr marL="514350" indent="-514350"/>
            <a:r>
              <a:rPr lang="en-IN" dirty="0" smtClean="0"/>
              <a:t>PAN/ TAN, </a:t>
            </a:r>
          </a:p>
          <a:p>
            <a:pPr marL="514350" indent="-514350"/>
            <a:r>
              <a:rPr lang="en-IN" dirty="0" smtClean="0"/>
              <a:t>mobile no, </a:t>
            </a:r>
          </a:p>
          <a:p>
            <a:pPr marL="514350" indent="-514350"/>
            <a:r>
              <a:rPr lang="en-IN" dirty="0" smtClean="0"/>
              <a:t>e-mail address, </a:t>
            </a:r>
          </a:p>
          <a:p>
            <a:pPr marL="514350" indent="-514350"/>
            <a:r>
              <a:rPr lang="en-IN" dirty="0" smtClean="0"/>
              <a:t>name of the state</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457200" y="1142984"/>
            <a:ext cx="8229600" cy="5572164"/>
          </a:xfrm>
        </p:spPr>
        <p:style>
          <a:lnRef idx="1">
            <a:schemeClr val="dk1"/>
          </a:lnRef>
          <a:fillRef idx="2">
            <a:schemeClr val="dk1"/>
          </a:fillRef>
          <a:effectRef idx="1">
            <a:schemeClr val="dk1"/>
          </a:effectRef>
          <a:fontRef idx="minor">
            <a:schemeClr val="dk1"/>
          </a:fontRef>
        </p:style>
        <p:txBody>
          <a:bodyPr>
            <a:normAutofit fontScale="92500" lnSpcReduction="10000"/>
          </a:bodyPr>
          <a:lstStyle/>
          <a:p>
            <a:pPr marL="514350" indent="-514350">
              <a:buNone/>
            </a:pPr>
            <a:r>
              <a:rPr lang="en-IN" b="1" dirty="0" smtClean="0"/>
              <a:t>(F) Verification &amp; approval of Application &amp; grant of registration certificate:-</a:t>
            </a:r>
            <a:endParaRPr lang="en-IN" b="1" dirty="0" smtClean="0">
              <a:solidFill>
                <a:srgbClr val="FF0000"/>
              </a:solidFill>
            </a:endParaRPr>
          </a:p>
          <a:p>
            <a:pPr marL="914400" lvl="1" indent="-514350">
              <a:buFont typeface="Wingdings" pitchFamily="2" charset="2"/>
              <a:buChar char="Ø"/>
            </a:pPr>
            <a:r>
              <a:rPr lang="en-IN" b="1" dirty="0" smtClean="0"/>
              <a:t>  </a:t>
            </a:r>
            <a:r>
              <a:rPr lang="en-IN" dirty="0" smtClean="0"/>
              <a:t>verified by an departmental officer.</a:t>
            </a:r>
          </a:p>
          <a:p>
            <a:pPr marL="914400" lvl="1" indent="-514350">
              <a:buFont typeface="Wingdings" pitchFamily="2" charset="2"/>
              <a:buChar char="Ø"/>
            </a:pPr>
            <a:r>
              <a:rPr lang="en-IN" dirty="0" smtClean="0">
                <a:solidFill>
                  <a:srgbClr val="C00000"/>
                </a:solidFill>
                <a:latin typeface="AR CENA" pitchFamily="2" charset="0"/>
              </a:rPr>
              <a:t>If approved</a:t>
            </a:r>
            <a:r>
              <a:rPr lang="en-IN" dirty="0" smtClean="0"/>
              <a:t>, registration is granted &amp;  registration certificate  in FORM GST REG- 06 is issued  within 3 working days from date of submission of application.</a:t>
            </a:r>
          </a:p>
          <a:p>
            <a:pPr marL="514350" indent="-514350">
              <a:buNone/>
            </a:pPr>
            <a:r>
              <a:rPr lang="en-IN" b="1" dirty="0" smtClean="0"/>
              <a:t>(G)Cancellation of R.C</a:t>
            </a:r>
          </a:p>
          <a:p>
            <a:pPr marL="914400" lvl="1" indent="-514350" algn="just">
              <a:buNone/>
            </a:pPr>
            <a:r>
              <a:rPr lang="en-IN" dirty="0" smtClean="0"/>
              <a:t>       When the proper officer is satisfied that a person to whom a certificate of registration in FORM GST REG 06 has been issued is </a:t>
            </a:r>
            <a:r>
              <a:rPr lang="en-IN" b="1" dirty="0" smtClean="0"/>
              <a:t>no longer liable to deduct tax at source</a:t>
            </a:r>
            <a:r>
              <a:rPr lang="en-IN" dirty="0" smtClean="0"/>
              <a:t>, he may cancel the registration certificate and such cancellation shall be communicated to the said person electronically in </a:t>
            </a:r>
            <a:r>
              <a:rPr lang="en-IN" b="1" dirty="0" smtClean="0"/>
              <a:t>FORM GST REG-08</a:t>
            </a:r>
            <a:r>
              <a:rPr lang="en-IN" dirty="0" smtClean="0"/>
              <a:t>.</a:t>
            </a:r>
          </a:p>
          <a:p>
            <a:pPr marL="914400" lvl="1" indent="-514350">
              <a:buFont typeface="Wingdings" pitchFamily="2" charset="2"/>
              <a:buChar char="Ø"/>
            </a:pPr>
            <a:endParaRPr lang="en-IN" dirty="0" smtClean="0"/>
          </a:p>
          <a:p>
            <a:pPr marL="914400" lvl="1" indent="-514350">
              <a:buFont typeface="Wingdings" pitchFamily="2" charset="2"/>
              <a:buChar char="Ø"/>
            </a:pPr>
            <a:endParaRPr lang="en-IN"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457200" y="1214422"/>
            <a:ext cx="8229600" cy="5357850"/>
          </a:xfrm>
        </p:spPr>
        <p:style>
          <a:lnRef idx="1">
            <a:schemeClr val="dk1"/>
          </a:lnRef>
          <a:fillRef idx="2">
            <a:schemeClr val="dk1"/>
          </a:fillRef>
          <a:effectRef idx="1">
            <a:schemeClr val="dk1"/>
          </a:effectRef>
          <a:fontRef idx="minor">
            <a:schemeClr val="dk1"/>
          </a:fontRef>
        </p:style>
        <p:txBody>
          <a:bodyPr>
            <a:normAutofit/>
          </a:bodyPr>
          <a:lstStyle/>
          <a:p>
            <a:pPr marL="514350" indent="-514350">
              <a:buNone/>
            </a:pPr>
            <a:r>
              <a:rPr lang="en-IN" b="1" dirty="0" smtClean="0"/>
              <a:t>(G) Issue of registration certificate :-     </a:t>
            </a:r>
            <a:r>
              <a:rPr lang="en-IN" b="1" dirty="0" smtClean="0">
                <a:solidFill>
                  <a:srgbClr val="FF0000"/>
                </a:solidFill>
              </a:rPr>
              <a:t>RULE 10</a:t>
            </a:r>
          </a:p>
          <a:p>
            <a:pPr marL="514350" indent="-514350">
              <a:buNone/>
            </a:pPr>
            <a:r>
              <a:rPr lang="en-IN" dirty="0" smtClean="0"/>
              <a:t>     The registration certificate in FORM </a:t>
            </a:r>
            <a:r>
              <a:rPr lang="en-IN" b="1" dirty="0" smtClean="0"/>
              <a:t>GST REG -06  </a:t>
            </a:r>
            <a:r>
              <a:rPr lang="en-IN" dirty="0" smtClean="0"/>
              <a:t>shall be made available to the applicant on the common portal &amp; a </a:t>
            </a:r>
            <a:r>
              <a:rPr lang="en-IN" b="1" dirty="0" smtClean="0"/>
              <a:t>Goods and Services Tax Identification Number </a:t>
            </a:r>
            <a:r>
              <a:rPr lang="en-IN" dirty="0" smtClean="0"/>
              <a:t>(15 digit) shall be assigned to it.</a:t>
            </a:r>
          </a:p>
          <a:p>
            <a:pPr marL="914400" lvl="1" indent="-514350">
              <a:buFont typeface="Wingdings" pitchFamily="2" charset="2"/>
              <a:buChar char="Ø"/>
            </a:pPr>
            <a:r>
              <a:rPr lang="en-IN" dirty="0" smtClean="0"/>
              <a:t>2 characters for the state code</a:t>
            </a:r>
          </a:p>
          <a:p>
            <a:pPr marL="914400" lvl="1" indent="-514350">
              <a:buFont typeface="Wingdings" pitchFamily="2" charset="2"/>
              <a:buChar char="Ø"/>
            </a:pPr>
            <a:r>
              <a:rPr lang="en-IN" dirty="0" smtClean="0"/>
              <a:t>Ten characters for PAN/ TAN</a:t>
            </a:r>
          </a:p>
          <a:p>
            <a:pPr marL="914400" lvl="1" indent="-514350">
              <a:buFont typeface="Wingdings" pitchFamily="2" charset="2"/>
              <a:buChar char="Ø"/>
            </a:pPr>
            <a:r>
              <a:rPr lang="en-IN" dirty="0" smtClean="0"/>
              <a:t>2 characters for entity code</a:t>
            </a:r>
          </a:p>
          <a:p>
            <a:pPr marL="914400" lvl="1" indent="-514350">
              <a:buFont typeface="Wingdings" pitchFamily="2" charset="2"/>
              <a:buChar char="Ø"/>
            </a:pPr>
            <a:r>
              <a:rPr lang="en-IN" dirty="0" smtClean="0"/>
              <a:t>1 checksum character     </a:t>
            </a:r>
          </a:p>
          <a:p>
            <a:pPr marL="1314450" lvl="2" indent="-514350">
              <a:buFont typeface="Wingdings" pitchFamily="2" charset="2"/>
              <a:buChar char="Ø"/>
            </a:pPr>
            <a:endParaRPr lang="en-IN"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r>
              <a:rPr lang="en-US" b="1" dirty="0"/>
              <a:t>Deduction of </a:t>
            </a:r>
            <a:r>
              <a:rPr lang="en-US" b="1" dirty="0" smtClean="0"/>
              <a:t>TDS</a:t>
            </a:r>
            <a:r>
              <a:rPr lang="en-US" dirty="0"/>
              <a:t> </a:t>
            </a:r>
            <a:r>
              <a:rPr lang="en-US" dirty="0" smtClean="0"/>
              <a:t/>
            </a:r>
            <a:br>
              <a:rPr lang="en-US" dirty="0" smtClean="0"/>
            </a:br>
            <a:r>
              <a:rPr lang="en-US" sz="3600" b="1" dirty="0" smtClean="0"/>
              <a:t>for </a:t>
            </a:r>
            <a:r>
              <a:rPr lang="en-US" sz="3600" b="1" dirty="0"/>
              <a:t>DDOs drawing from Treasuries through Bills:</a:t>
            </a:r>
          </a:p>
        </p:txBody>
      </p:sp>
      <p:sp>
        <p:nvSpPr>
          <p:cNvPr id="3" name="Content Placeholder 2"/>
          <p:cNvSpPr>
            <a:spLocks noGrp="1"/>
          </p:cNvSpPr>
          <p:nvPr>
            <p:ph idx="1"/>
          </p:nvPr>
        </p:nvSpPr>
        <p:spPr>
          <a:xfrm>
            <a:off x="457200" y="1412776"/>
            <a:ext cx="8229600" cy="5256584"/>
          </a:xfrm>
        </p:spPr>
        <p:style>
          <a:lnRef idx="1">
            <a:schemeClr val="accent6"/>
          </a:lnRef>
          <a:fillRef idx="2">
            <a:schemeClr val="accent6"/>
          </a:fillRef>
          <a:effectRef idx="1">
            <a:schemeClr val="accent6"/>
          </a:effectRef>
          <a:fontRef idx="minor">
            <a:schemeClr val="dk1"/>
          </a:fontRef>
        </p:style>
        <p:txBody>
          <a:bodyPr>
            <a:normAutofit/>
          </a:bodyPr>
          <a:lstStyle/>
          <a:p>
            <a:pPr lvl="0"/>
            <a:r>
              <a:rPr lang="en-US" b="1" dirty="0" smtClean="0"/>
              <a:t>Preparation of Expenditure Sanction order</a:t>
            </a:r>
            <a:r>
              <a:rPr lang="en-US" dirty="0" smtClean="0"/>
              <a:t>. It shall </a:t>
            </a:r>
            <a:r>
              <a:rPr lang="en-US" dirty="0"/>
              <a:t>contain</a:t>
            </a:r>
          </a:p>
          <a:p>
            <a:pPr lvl="1"/>
            <a:r>
              <a:rPr lang="en-US" dirty="0"/>
              <a:t>Total amount,</a:t>
            </a:r>
          </a:p>
          <a:p>
            <a:pPr lvl="1"/>
            <a:r>
              <a:rPr lang="en-US" dirty="0"/>
              <a:t>Net amount payable to the Contractor/Supplier/ Vendor and</a:t>
            </a:r>
          </a:p>
          <a:p>
            <a:pPr lvl="1"/>
            <a:r>
              <a:rPr lang="en-US" dirty="0"/>
              <a:t>2% TDS amount of GST</a:t>
            </a:r>
            <a:r>
              <a:rPr lang="en-US" dirty="0" smtClean="0"/>
              <a:t>.</a:t>
            </a:r>
          </a:p>
          <a:p>
            <a:pPr lvl="1"/>
            <a:endParaRPr lang="en-US" dirty="0" smtClean="0"/>
          </a:p>
          <a:p>
            <a:r>
              <a:rPr lang="en-US" b="1" dirty="0" smtClean="0"/>
              <a:t>Generation of CPIN Number (common portal identification number)</a:t>
            </a:r>
          </a:p>
          <a:p>
            <a:pPr lvl="1"/>
            <a:r>
              <a:rPr lang="en-US" dirty="0" smtClean="0"/>
              <a:t>The </a:t>
            </a:r>
            <a:r>
              <a:rPr lang="en-US" dirty="0"/>
              <a:t>DDO shall login into the GST </a:t>
            </a:r>
            <a:r>
              <a:rPr lang="en-US" dirty="0" smtClean="0"/>
              <a:t>Portal</a:t>
            </a:r>
          </a:p>
          <a:p>
            <a:pPr marL="457200" lvl="1" indent="0">
              <a:buNone/>
            </a:pPr>
            <a:endParaRPr lang="en-US" b="1" dirty="0"/>
          </a:p>
          <a:p>
            <a:endParaRPr lang="en-US" dirty="0"/>
          </a:p>
        </p:txBody>
      </p:sp>
    </p:spTree>
    <p:extLst>
      <p:ext uri="{BB962C8B-B14F-4D97-AF65-F5344CB8AC3E}">
        <p14:creationId xmlns:p14="http://schemas.microsoft.com/office/powerpoint/2010/main" val="297344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lvl="1"/>
            <a:r>
              <a:rPr lang="en-US" dirty="0" smtClean="0"/>
              <a:t>fill </a:t>
            </a:r>
            <a:r>
              <a:rPr lang="en-US" dirty="0"/>
              <a:t>in the desired amount of payments against one/many Major Head(s) (OGST/CGST/IGST) and the relevant component (</a:t>
            </a:r>
            <a:r>
              <a:rPr lang="en-US" dirty="0" err="1"/>
              <a:t>e.g</a:t>
            </a:r>
            <a:r>
              <a:rPr lang="en-US" dirty="0"/>
              <a:t> TAX / Interest / Penalty / Fees, as the case may be) under each of the Major Head.</a:t>
            </a:r>
          </a:p>
          <a:p>
            <a:pPr lvl="1"/>
            <a:r>
              <a:rPr lang="en-US" dirty="0" smtClean="0"/>
              <a:t>select </a:t>
            </a:r>
            <a:r>
              <a:rPr lang="en-US" dirty="0"/>
              <a:t>mode of payments </a:t>
            </a:r>
            <a:r>
              <a:rPr lang="en-US" dirty="0" smtClean="0"/>
              <a:t>      as </a:t>
            </a:r>
            <a:r>
              <a:rPr lang="en-US" dirty="0"/>
              <a:t>NEFT </a:t>
            </a:r>
            <a:endParaRPr lang="en-US" dirty="0" smtClean="0"/>
          </a:p>
          <a:p>
            <a:pPr lvl="1"/>
            <a:r>
              <a:rPr lang="en-US" dirty="0" smtClean="0"/>
              <a:t>select </a:t>
            </a:r>
            <a:r>
              <a:rPr lang="en-US" dirty="0"/>
              <a:t>“Reserve Bank of India PAD” </a:t>
            </a:r>
            <a:r>
              <a:rPr lang="en-US" dirty="0" smtClean="0"/>
              <a:t>    as </a:t>
            </a:r>
            <a:r>
              <a:rPr lang="en-US" dirty="0"/>
              <a:t>the remitting Bank</a:t>
            </a:r>
            <a:r>
              <a:rPr lang="en-US" dirty="0" smtClean="0"/>
              <a:t>.</a:t>
            </a:r>
          </a:p>
          <a:p>
            <a:pPr lvl="1"/>
            <a:r>
              <a:rPr lang="en-US" dirty="0" smtClean="0"/>
              <a:t>Generate A 14 digit CPIN. </a:t>
            </a:r>
          </a:p>
          <a:p>
            <a:r>
              <a:rPr lang="en-US" b="1" dirty="0" smtClean="0"/>
              <a:t>Preparation of Bill</a:t>
            </a:r>
          </a:p>
          <a:p>
            <a:pPr marL="457200" lvl="1" indent="0">
              <a:buNone/>
            </a:pPr>
            <a:r>
              <a:rPr lang="en-US" dirty="0"/>
              <a:t> </a:t>
            </a:r>
            <a:r>
              <a:rPr lang="en-US" dirty="0" smtClean="0"/>
              <a:t>   followings be clearly indicated</a:t>
            </a:r>
            <a:r>
              <a:rPr lang="en-US" dirty="0"/>
              <a:t>:</a:t>
            </a:r>
          </a:p>
          <a:p>
            <a:pPr lvl="1"/>
            <a:r>
              <a:rPr lang="en-US" dirty="0"/>
              <a:t>The net amount payable to the Supplier / </a:t>
            </a:r>
            <a:r>
              <a:rPr lang="en-US" dirty="0" err="1" smtClean="0"/>
              <a:t>Deductee</a:t>
            </a:r>
            <a:r>
              <a:rPr lang="en-US" dirty="0"/>
              <a:t>; </a:t>
            </a:r>
            <a:endParaRPr lang="en-US" dirty="0" smtClean="0"/>
          </a:p>
          <a:p>
            <a:pPr lvl="1"/>
            <a:r>
              <a:rPr lang="en-US" dirty="0" smtClean="0"/>
              <a:t>2</a:t>
            </a:r>
            <a:r>
              <a:rPr lang="en-US" dirty="0"/>
              <a:t>% as TDS (1% </a:t>
            </a:r>
            <a:r>
              <a:rPr lang="en-US" dirty="0" err="1"/>
              <a:t>Odisha</a:t>
            </a:r>
            <a:r>
              <a:rPr lang="en-US" dirty="0"/>
              <a:t> GST + 1% central GST or 2% IGST) will be specified.</a:t>
            </a:r>
          </a:p>
          <a:p>
            <a:pPr lvl="1"/>
            <a:r>
              <a:rPr lang="en-US" dirty="0"/>
              <a:t>Deduction of TDS should not be in fraction of rupees and the calculated value should be next higher rupee.</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4292266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568952" cy="5832648"/>
          </a:xfrm>
        </p:spPr>
        <p:style>
          <a:lnRef idx="1">
            <a:schemeClr val="accent6"/>
          </a:lnRef>
          <a:fillRef idx="2">
            <a:schemeClr val="accent6"/>
          </a:fillRef>
          <a:effectRef idx="1">
            <a:schemeClr val="accent6"/>
          </a:effectRef>
          <a:fontRef idx="minor">
            <a:schemeClr val="dk1"/>
          </a:fontRef>
        </p:style>
        <p:txBody>
          <a:bodyPr>
            <a:normAutofit/>
          </a:bodyPr>
          <a:lstStyle/>
          <a:p>
            <a:r>
              <a:rPr lang="en-US" b="1" dirty="0" smtClean="0"/>
              <a:t>Submission of Bill</a:t>
            </a:r>
          </a:p>
          <a:p>
            <a:r>
              <a:rPr lang="en-US" dirty="0" smtClean="0"/>
              <a:t>payment </a:t>
            </a:r>
            <a:r>
              <a:rPr lang="en-US" dirty="0"/>
              <a:t>of the net amount </a:t>
            </a:r>
            <a:r>
              <a:rPr lang="en-US" dirty="0" smtClean="0"/>
              <a:t>to the vendor/supplier/contractor </a:t>
            </a:r>
          </a:p>
          <a:p>
            <a:pPr lvl="1"/>
            <a:r>
              <a:rPr lang="en-US" dirty="0" smtClean="0"/>
              <a:t>enter </a:t>
            </a:r>
            <a:r>
              <a:rPr lang="en-US" dirty="0"/>
              <a:t>the beneficiary account details of the </a:t>
            </a:r>
            <a:r>
              <a:rPr lang="en-US" dirty="0" smtClean="0"/>
              <a:t>as </a:t>
            </a:r>
            <a:r>
              <a:rPr lang="en-US" dirty="0"/>
              <a:t>the case may be </a:t>
            </a:r>
            <a:r>
              <a:rPr lang="en-US" dirty="0" smtClean="0"/>
              <a:t>his/her </a:t>
            </a:r>
            <a:r>
              <a:rPr lang="en-US" dirty="0"/>
              <a:t>Bank Account. </a:t>
            </a:r>
          </a:p>
          <a:p>
            <a:r>
              <a:rPr lang="en-US" dirty="0" smtClean="0"/>
              <a:t>remittance </a:t>
            </a:r>
            <a:r>
              <a:rPr lang="en-US" dirty="0"/>
              <a:t>of TDS </a:t>
            </a:r>
            <a:r>
              <a:rPr lang="en-US" dirty="0" smtClean="0"/>
              <a:t>to </a:t>
            </a:r>
            <a:r>
              <a:rPr lang="en-US" dirty="0" err="1" smtClean="0"/>
              <a:t>Govt</a:t>
            </a:r>
            <a:r>
              <a:rPr lang="en-US" dirty="0" smtClean="0"/>
              <a:t>, </a:t>
            </a:r>
          </a:p>
          <a:p>
            <a:pPr lvl="1"/>
            <a:r>
              <a:rPr lang="en-US" dirty="0" smtClean="0"/>
              <a:t>“</a:t>
            </a:r>
            <a:r>
              <a:rPr lang="en-US" dirty="0"/>
              <a:t>Beneficiary </a:t>
            </a:r>
            <a:r>
              <a:rPr lang="en-US" dirty="0" smtClean="0"/>
              <a:t>Type” -- </a:t>
            </a:r>
            <a:r>
              <a:rPr lang="en-US" dirty="0"/>
              <a:t>“GST TDS” </a:t>
            </a:r>
            <a:endParaRPr lang="en-US" dirty="0" smtClean="0"/>
          </a:p>
          <a:p>
            <a:pPr lvl="1"/>
            <a:r>
              <a:rPr lang="en-US" dirty="0" smtClean="0"/>
              <a:t>beneficiary’s </a:t>
            </a:r>
            <a:r>
              <a:rPr lang="en-US" dirty="0"/>
              <a:t>account </a:t>
            </a:r>
            <a:r>
              <a:rPr lang="en-US" dirty="0" smtClean="0"/>
              <a:t>number  -the </a:t>
            </a:r>
            <a:r>
              <a:rPr lang="en-US" dirty="0"/>
              <a:t>CPIN Number </a:t>
            </a:r>
            <a:endParaRPr lang="en-US" dirty="0" smtClean="0"/>
          </a:p>
          <a:p>
            <a:pPr lvl="1"/>
            <a:r>
              <a:rPr lang="en-US" dirty="0" smtClean="0"/>
              <a:t>Beneficiary  -- RBI </a:t>
            </a:r>
          </a:p>
          <a:p>
            <a:pPr lvl="1"/>
            <a:r>
              <a:rPr lang="en-US" dirty="0" smtClean="0"/>
              <a:t>IFSC </a:t>
            </a:r>
            <a:r>
              <a:rPr lang="en-US" dirty="0"/>
              <a:t>Code </a:t>
            </a:r>
            <a:r>
              <a:rPr lang="en-US" dirty="0" smtClean="0"/>
              <a:t>-- of RBI</a:t>
            </a:r>
          </a:p>
          <a:p>
            <a:pPr marL="457200" lvl="1" indent="0">
              <a:buNone/>
            </a:pPr>
            <a:r>
              <a:rPr lang="en-US" b="1" dirty="0"/>
              <a:t> </a:t>
            </a:r>
            <a:r>
              <a:rPr lang="en-US" b="1" dirty="0" smtClean="0"/>
              <a:t>  </a:t>
            </a:r>
            <a:r>
              <a:rPr lang="en-US" b="1" dirty="0" smtClean="0">
                <a:solidFill>
                  <a:schemeClr val="tx2">
                    <a:lumMod val="50000"/>
                  </a:schemeClr>
                </a:solidFill>
              </a:rPr>
              <a:t>( all from beneficiary master)</a:t>
            </a:r>
            <a:endParaRPr lang="en-US" b="1" dirty="0">
              <a:solidFill>
                <a:schemeClr val="tx2">
                  <a:lumMod val="50000"/>
                </a:schemeClr>
              </a:solidFill>
            </a:endParaRPr>
          </a:p>
        </p:txBody>
      </p:sp>
    </p:spTree>
    <p:extLst>
      <p:ext uri="{BB962C8B-B14F-4D97-AF65-F5344CB8AC3E}">
        <p14:creationId xmlns:p14="http://schemas.microsoft.com/office/powerpoint/2010/main" val="2561583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60350"/>
            <a:ext cx="8229600" cy="6192986"/>
          </a:xfrm>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lvl="0"/>
            <a:r>
              <a:rPr lang="en-US" dirty="0"/>
              <a:t>Upon successful payment, a </a:t>
            </a:r>
            <a:r>
              <a:rPr lang="en-US" b="1" dirty="0"/>
              <a:t>CIN</a:t>
            </a:r>
            <a:r>
              <a:rPr lang="en-US" dirty="0"/>
              <a:t> </a:t>
            </a:r>
            <a:r>
              <a:rPr lang="en-US" dirty="0" smtClean="0"/>
              <a:t>(</a:t>
            </a:r>
            <a:r>
              <a:rPr lang="en-US" dirty="0" err="1" smtClean="0"/>
              <a:t>chalan</a:t>
            </a:r>
            <a:r>
              <a:rPr lang="en-US" dirty="0" smtClean="0"/>
              <a:t> identification number) will </a:t>
            </a:r>
            <a:r>
              <a:rPr lang="en-US" dirty="0"/>
              <a:t>be generated by the RBI and will be shared electronically with the GST Portal. </a:t>
            </a:r>
            <a:endParaRPr lang="en-US" dirty="0" smtClean="0"/>
          </a:p>
          <a:p>
            <a:pPr lvl="0"/>
            <a:r>
              <a:rPr lang="en-US" dirty="0" smtClean="0"/>
              <a:t>TDS amount </a:t>
            </a:r>
            <a:r>
              <a:rPr lang="en-US" dirty="0"/>
              <a:t>will get credited in the </a:t>
            </a:r>
            <a:r>
              <a:rPr lang="en-US" b="1" dirty="0"/>
              <a:t>Electronic Cash Ledger</a:t>
            </a:r>
            <a:r>
              <a:rPr lang="en-US" dirty="0"/>
              <a:t> of the concerned DDO / Tax </a:t>
            </a:r>
            <a:r>
              <a:rPr lang="en-US" dirty="0" err="1"/>
              <a:t>Deductor</a:t>
            </a:r>
            <a:r>
              <a:rPr lang="en-US" dirty="0"/>
              <a:t> in the GST Portal. This can be viewed and the details of CIN can be noted by the DDO anytime on GST portal using his Login Credentials.</a:t>
            </a:r>
          </a:p>
          <a:p>
            <a:pPr lvl="0"/>
            <a:r>
              <a:rPr lang="en-US" dirty="0"/>
              <a:t>The DDO should </a:t>
            </a:r>
            <a:r>
              <a:rPr lang="en-US" dirty="0" smtClean="0"/>
              <a:t>maintain a </a:t>
            </a:r>
            <a:r>
              <a:rPr lang="en-US" dirty="0"/>
              <a:t>register as per </a:t>
            </a:r>
            <a:r>
              <a:rPr lang="en-US" dirty="0" err="1"/>
              <a:t>proforma</a:t>
            </a:r>
            <a:r>
              <a:rPr lang="en-US" dirty="0"/>
              <a:t> </a:t>
            </a:r>
            <a:r>
              <a:rPr lang="en-US" dirty="0" smtClean="0"/>
              <a:t> given </a:t>
            </a:r>
            <a:r>
              <a:rPr lang="en-US" dirty="0"/>
              <a:t>in </a:t>
            </a:r>
            <a:r>
              <a:rPr lang="en-US" b="1" dirty="0"/>
              <a:t>Annexure ‘A’ </a:t>
            </a:r>
            <a:r>
              <a:rPr lang="en-US" dirty="0"/>
              <a:t>to keep record of all TDS deductions made by him during the month. This Record will be helpful at the time of filling Monthly Return (FORM GSTR-7) by the DDO. </a:t>
            </a:r>
          </a:p>
        </p:txBody>
      </p:sp>
    </p:spTree>
    <p:extLst>
      <p:ext uri="{BB962C8B-B14F-4D97-AF65-F5344CB8AC3E}">
        <p14:creationId xmlns:p14="http://schemas.microsoft.com/office/powerpoint/2010/main" val="1092659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r>
              <a:rPr lang="en-US" b="1" dirty="0" smtClean="0"/>
              <a:t>Annexure ‘A’</a:t>
            </a:r>
          </a:p>
          <a:p>
            <a:pPr>
              <a:buNone/>
            </a:pPr>
            <a:endParaRPr lang="en-IN" dirty="0"/>
          </a:p>
        </p:txBody>
      </p:sp>
      <p:graphicFrame>
        <p:nvGraphicFramePr>
          <p:cNvPr id="4" name="Table 3"/>
          <p:cNvGraphicFramePr>
            <a:graphicFrameLocks noGrp="1"/>
          </p:cNvGraphicFramePr>
          <p:nvPr/>
        </p:nvGraphicFramePr>
        <p:xfrm>
          <a:off x="714348" y="1428736"/>
          <a:ext cx="8072495" cy="3591568"/>
        </p:xfrm>
        <a:graphic>
          <a:graphicData uri="http://schemas.openxmlformats.org/drawingml/2006/table">
            <a:tbl>
              <a:tblPr firstRow="1" bandRow="1">
                <a:tableStyleId>{5C22544A-7EE6-4342-B048-85BDC9FD1C3A}</a:tableStyleId>
              </a:tblPr>
              <a:tblGrid>
                <a:gridCol w="672708">
                  <a:extLst>
                    <a:ext uri="{9D8B030D-6E8A-4147-A177-3AD203B41FA5}">
                      <a16:colId xmlns:a16="http://schemas.microsoft.com/office/drawing/2014/main" val="20000"/>
                    </a:ext>
                  </a:extLst>
                </a:gridCol>
                <a:gridCol w="1195925">
                  <a:extLst>
                    <a:ext uri="{9D8B030D-6E8A-4147-A177-3AD203B41FA5}">
                      <a16:colId xmlns:a16="http://schemas.microsoft.com/office/drawing/2014/main" val="20001"/>
                    </a:ext>
                  </a:extLst>
                </a:gridCol>
                <a:gridCol w="747453">
                  <a:extLst>
                    <a:ext uri="{9D8B030D-6E8A-4147-A177-3AD203B41FA5}">
                      <a16:colId xmlns:a16="http://schemas.microsoft.com/office/drawing/2014/main" val="20002"/>
                    </a:ext>
                  </a:extLst>
                </a:gridCol>
                <a:gridCol w="1955946">
                  <a:extLst>
                    <a:ext uri="{9D8B030D-6E8A-4147-A177-3AD203B41FA5}">
                      <a16:colId xmlns:a16="http://schemas.microsoft.com/office/drawing/2014/main" val="20003"/>
                    </a:ext>
                  </a:extLst>
                </a:gridCol>
                <a:gridCol w="1071570">
                  <a:extLst>
                    <a:ext uri="{9D8B030D-6E8A-4147-A177-3AD203B41FA5}">
                      <a16:colId xmlns:a16="http://schemas.microsoft.com/office/drawing/2014/main" val="20004"/>
                    </a:ext>
                  </a:extLst>
                </a:gridCol>
                <a:gridCol w="785818">
                  <a:extLst>
                    <a:ext uri="{9D8B030D-6E8A-4147-A177-3AD203B41FA5}">
                      <a16:colId xmlns:a16="http://schemas.microsoft.com/office/drawing/2014/main" val="20005"/>
                    </a:ext>
                  </a:extLst>
                </a:gridCol>
                <a:gridCol w="928694">
                  <a:extLst>
                    <a:ext uri="{9D8B030D-6E8A-4147-A177-3AD203B41FA5}">
                      <a16:colId xmlns:a16="http://schemas.microsoft.com/office/drawing/2014/main" val="20006"/>
                    </a:ext>
                  </a:extLst>
                </a:gridCol>
                <a:gridCol w="714381">
                  <a:extLst>
                    <a:ext uri="{9D8B030D-6E8A-4147-A177-3AD203B41FA5}">
                      <a16:colId xmlns:a16="http://schemas.microsoft.com/office/drawing/2014/main" val="20007"/>
                    </a:ext>
                  </a:extLst>
                </a:gridCol>
              </a:tblGrid>
              <a:tr h="692152">
                <a:tc>
                  <a:txBody>
                    <a:bodyPr/>
                    <a:lstStyle/>
                    <a:p>
                      <a:r>
                        <a:rPr lang="en-IN" sz="1600" b="0" dirty="0" err="1" smtClean="0">
                          <a:solidFill>
                            <a:schemeClr val="tx1"/>
                          </a:solidFill>
                        </a:rPr>
                        <a:t>Sl</a:t>
                      </a:r>
                      <a:r>
                        <a:rPr lang="en-IN" sz="1600" b="0" dirty="0" smtClean="0">
                          <a:solidFill>
                            <a:schemeClr val="tx1"/>
                          </a:solidFill>
                        </a:rPr>
                        <a:t> no</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smtClean="0">
                          <a:solidFill>
                            <a:schemeClr val="tx1"/>
                          </a:solidFill>
                        </a:rPr>
                        <a:t>GSTIN of the </a:t>
                      </a:r>
                      <a:r>
                        <a:rPr lang="en-IN" sz="1600" b="0" dirty="0" err="1" smtClean="0">
                          <a:solidFill>
                            <a:schemeClr val="tx1"/>
                          </a:solidFill>
                        </a:rPr>
                        <a:t>deductee</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smtClean="0">
                          <a:solidFill>
                            <a:schemeClr val="tx1"/>
                          </a:solidFill>
                        </a:rPr>
                        <a:t>Trade Name</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smtClean="0">
                          <a:solidFill>
                            <a:schemeClr val="tx1"/>
                          </a:solidFill>
                        </a:rPr>
                        <a:t>Amount paid to the </a:t>
                      </a:r>
                      <a:r>
                        <a:rPr lang="en-IN" sz="1600" b="0" dirty="0" err="1" smtClean="0">
                          <a:solidFill>
                            <a:schemeClr val="tx1"/>
                          </a:solidFill>
                        </a:rPr>
                        <a:t>deductee</a:t>
                      </a:r>
                      <a:r>
                        <a:rPr lang="en-IN" sz="1600" b="0" dirty="0" smtClean="0">
                          <a:solidFill>
                            <a:schemeClr val="tx1"/>
                          </a:solidFill>
                        </a:rPr>
                        <a:t> on which tax is deducted</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smtClean="0">
                          <a:solidFill>
                            <a:schemeClr val="tx1"/>
                          </a:solidFill>
                        </a:rPr>
                        <a:t>Integrated tax</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smtClean="0">
                          <a:solidFill>
                            <a:schemeClr val="tx1"/>
                          </a:solidFill>
                        </a:rPr>
                        <a:t>Central Tax</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smtClean="0">
                          <a:solidFill>
                            <a:schemeClr val="tx1"/>
                          </a:solidFill>
                        </a:rPr>
                        <a:t>State Tax</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smtClean="0">
                          <a:solidFill>
                            <a:schemeClr val="tx1"/>
                          </a:solidFill>
                        </a:rPr>
                        <a:t>Total</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92152">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92152">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92152">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92152">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TDS DEPOSIT</a:t>
            </a:r>
            <a:br>
              <a:rPr lang="en-IN" b="1" dirty="0"/>
            </a:br>
            <a:endParaRPr lang="en-US" dirty="0"/>
          </a:p>
        </p:txBody>
      </p:sp>
      <p:sp>
        <p:nvSpPr>
          <p:cNvPr id="3" name="Content Placeholder 2"/>
          <p:cNvSpPr>
            <a:spLocks noGrp="1"/>
          </p:cNvSpPr>
          <p:nvPr>
            <p:ph idx="1"/>
          </p:nvPr>
        </p:nvSpPr>
        <p:spPr>
          <a:xfrm>
            <a:off x="457200" y="1052736"/>
            <a:ext cx="8229600" cy="5073427"/>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a:buNone/>
            </a:pPr>
            <a:r>
              <a:rPr lang="en-IN" b="1" dirty="0"/>
              <a:t> </a:t>
            </a:r>
            <a:endParaRPr lang="en-IN" b="1" dirty="0" smtClean="0"/>
          </a:p>
          <a:p>
            <a:pPr>
              <a:buNone/>
            </a:pPr>
            <a:r>
              <a:rPr lang="en-IN" b="1" dirty="0" smtClean="0"/>
              <a:t>DUE </a:t>
            </a:r>
            <a:r>
              <a:rPr lang="en-IN" b="1" dirty="0"/>
              <a:t>DATE OF TDS DEPOSIT</a:t>
            </a:r>
          </a:p>
          <a:p>
            <a:pPr algn="just"/>
            <a:endParaRPr lang="en-IN" dirty="0" smtClean="0"/>
          </a:p>
          <a:p>
            <a:pPr algn="just"/>
            <a:r>
              <a:rPr lang="en-IN" dirty="0" smtClean="0"/>
              <a:t>Tax </a:t>
            </a:r>
            <a:r>
              <a:rPr lang="en-IN" dirty="0"/>
              <a:t>deducted by the </a:t>
            </a:r>
            <a:r>
              <a:rPr lang="en-IN" dirty="0" err="1"/>
              <a:t>deductor</a:t>
            </a:r>
            <a:r>
              <a:rPr lang="en-IN" dirty="0"/>
              <a:t> shall be paid to the Govt. </a:t>
            </a:r>
            <a:r>
              <a:rPr lang="en-IN" b="1" dirty="0"/>
              <a:t>Within 10 days </a:t>
            </a:r>
            <a:r>
              <a:rPr lang="en-IN" dirty="0"/>
              <a:t>from end of the month of deduction.                       </a:t>
            </a:r>
            <a:r>
              <a:rPr lang="en-IN" b="1" dirty="0"/>
              <a:t>SEC 51(2)</a:t>
            </a:r>
          </a:p>
          <a:p>
            <a:pPr algn="just"/>
            <a:r>
              <a:rPr lang="en-IN" dirty="0"/>
              <a:t>Tax may be CGST/ SGST OR IGST depending upon the nature of transaction.</a:t>
            </a:r>
          </a:p>
          <a:p>
            <a:pPr algn="just"/>
            <a:r>
              <a:rPr lang="en-IN" dirty="0" err="1"/>
              <a:t>Deductor</a:t>
            </a:r>
            <a:r>
              <a:rPr lang="en-IN" dirty="0"/>
              <a:t> would be liable to pay interest as provided u/s 50(1), if the tax deducted is not deposited within the prescribed time limit.                                                 </a:t>
            </a:r>
          </a:p>
          <a:p>
            <a:pPr algn="just">
              <a:buNone/>
            </a:pPr>
            <a:endParaRPr lang="en-IN" b="1" dirty="0"/>
          </a:p>
          <a:p>
            <a:pPr algn="just">
              <a:buNone/>
            </a:pPr>
            <a:r>
              <a:rPr lang="en-IN" b="1" dirty="0"/>
              <a:t>                                                               </a:t>
            </a:r>
            <a:r>
              <a:rPr lang="en-IN" sz="3800" b="1" dirty="0">
                <a:solidFill>
                  <a:srgbClr val="C00000"/>
                </a:solidFill>
              </a:rPr>
              <a:t>SEC 51(6)</a:t>
            </a:r>
            <a:endParaRPr lang="en-US" sz="3800" dirty="0">
              <a:solidFill>
                <a:srgbClr val="C00000"/>
              </a:solidFill>
            </a:endParaRPr>
          </a:p>
        </p:txBody>
      </p:sp>
    </p:spTree>
    <p:extLst>
      <p:ext uri="{BB962C8B-B14F-4D97-AF65-F5344CB8AC3E}">
        <p14:creationId xmlns:p14="http://schemas.microsoft.com/office/powerpoint/2010/main" val="732050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RETURN</a:t>
            </a:r>
            <a:endParaRPr lang="en-IN" dirty="0"/>
          </a:p>
        </p:txBody>
      </p:sp>
      <p:sp>
        <p:nvSpPr>
          <p:cNvPr id="3" name="Content Placeholder 2"/>
          <p:cNvSpPr>
            <a:spLocks noGrp="1"/>
          </p:cNvSpPr>
          <p:nvPr>
            <p:ph idx="1"/>
          </p:nvPr>
        </p:nvSpPr>
        <p:spPr>
          <a:xfrm>
            <a:off x="457200" y="1357298"/>
            <a:ext cx="8229600" cy="5000660"/>
          </a:xfrm>
        </p:spPr>
        <p:style>
          <a:lnRef idx="1">
            <a:schemeClr val="accent3"/>
          </a:lnRef>
          <a:fillRef idx="2">
            <a:schemeClr val="accent3"/>
          </a:fillRef>
          <a:effectRef idx="1">
            <a:schemeClr val="accent3"/>
          </a:effectRef>
          <a:fontRef idx="minor">
            <a:schemeClr val="dk1"/>
          </a:fontRef>
        </p:style>
        <p:txBody>
          <a:bodyPr>
            <a:normAutofit fontScale="85000" lnSpcReduction="10000"/>
          </a:bodyPr>
          <a:lstStyle/>
          <a:p>
            <a:r>
              <a:rPr lang="en-IN" dirty="0" smtClean="0"/>
              <a:t>Every registered person required to deduct tax at source under section 51 shall furnish a return, electronically, for the month, in which the deduction has been made, </a:t>
            </a:r>
            <a:r>
              <a:rPr lang="en-IN" b="1" dirty="0" smtClean="0"/>
              <a:t>within 10 days </a:t>
            </a:r>
            <a:r>
              <a:rPr lang="en-IN" dirty="0" smtClean="0"/>
              <a:t>after the end of such month.</a:t>
            </a:r>
          </a:p>
          <a:p>
            <a:pPr>
              <a:buNone/>
            </a:pPr>
            <a:r>
              <a:rPr lang="en-IN" dirty="0" smtClean="0"/>
              <a:t>                                                                                 </a:t>
            </a:r>
            <a:r>
              <a:rPr lang="en-IN" b="1" dirty="0" smtClean="0">
                <a:solidFill>
                  <a:srgbClr val="FF0000"/>
                </a:solidFill>
              </a:rPr>
              <a:t>SEC 39(3)</a:t>
            </a:r>
            <a:r>
              <a:rPr lang="en-IN" dirty="0" smtClean="0"/>
              <a:t>                                                              </a:t>
            </a:r>
            <a:endParaRPr lang="en-IN" b="1" dirty="0" smtClean="0">
              <a:solidFill>
                <a:srgbClr val="FF0000"/>
              </a:solidFill>
            </a:endParaRPr>
          </a:p>
          <a:p>
            <a:r>
              <a:rPr lang="en-IN" dirty="0" smtClean="0"/>
              <a:t>Every registered person required to deduct tax at source under section 51 (</a:t>
            </a:r>
            <a:r>
              <a:rPr lang="en-IN" dirty="0" err="1" smtClean="0"/>
              <a:t>deductor</a:t>
            </a:r>
            <a:r>
              <a:rPr lang="en-IN" dirty="0" smtClean="0"/>
              <a:t>) shall furnish a return in </a:t>
            </a:r>
            <a:r>
              <a:rPr lang="en-IN" b="1" dirty="0" smtClean="0"/>
              <a:t>FORM GSTR-7 </a:t>
            </a:r>
            <a:r>
              <a:rPr lang="en-IN" dirty="0" smtClean="0"/>
              <a:t>electronically through the common portal either directly or from a Facilitation Centre notified by the Commissioner.</a:t>
            </a:r>
          </a:p>
          <a:p>
            <a:pPr>
              <a:buNone/>
            </a:pPr>
            <a:r>
              <a:rPr lang="en-IN" dirty="0" smtClean="0"/>
              <a:t>                                                                              </a:t>
            </a:r>
            <a:r>
              <a:rPr lang="en-IN" b="1" dirty="0" smtClean="0">
                <a:solidFill>
                  <a:srgbClr val="FF0000"/>
                </a:solidFill>
              </a:rPr>
              <a:t>RULE 66 (1)</a:t>
            </a:r>
            <a:r>
              <a:rPr lang="en-IN" dirty="0" smtClean="0"/>
              <a:t>                                                                          </a:t>
            </a:r>
          </a:p>
        </p:txBody>
      </p:sp>
    </p:spTree>
    <p:extLst>
      <p:ext uri="{BB962C8B-B14F-4D97-AF65-F5344CB8AC3E}">
        <p14:creationId xmlns:p14="http://schemas.microsoft.com/office/powerpoint/2010/main" val="11438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28600"/>
            <a:ext cx="6096000"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anchor="ctr"/>
          <a:lstStyle/>
          <a:p>
            <a:pPr algn="ctr">
              <a:defRPr/>
            </a:pPr>
            <a:r>
              <a:rPr lang="en-US" sz="3200" b="1" dirty="0">
                <a:solidFill>
                  <a:schemeClr val="tx1"/>
                </a:solidFill>
              </a:rPr>
              <a:t>2.  Multiple Registrations </a:t>
            </a:r>
            <a:endParaRPr lang="en-IN" sz="3200" b="1" dirty="0">
              <a:solidFill>
                <a:schemeClr val="tx1"/>
              </a:solidFill>
            </a:endParaRPr>
          </a:p>
        </p:txBody>
      </p:sp>
      <p:pic>
        <p:nvPicPr>
          <p:cNvPr id="3" name="Picture 3" descr="E:\GST\PPT\images FOR PPT\reg.png"/>
          <p:cNvPicPr>
            <a:picLocks noChangeAspect="1" noChangeArrowheads="1"/>
          </p:cNvPicPr>
          <p:nvPr/>
        </p:nvPicPr>
        <p:blipFill>
          <a:blip r:embed="rId2"/>
          <a:srcRect/>
          <a:stretch>
            <a:fillRect/>
          </a:stretch>
        </p:blipFill>
        <p:spPr bwMode="auto">
          <a:xfrm>
            <a:off x="3352800" y="2895600"/>
            <a:ext cx="2362200" cy="1066800"/>
          </a:xfrm>
          <a:prstGeom prst="rect">
            <a:avLst/>
          </a:prstGeom>
          <a:noFill/>
          <a:ln w="9525">
            <a:noFill/>
            <a:miter lim="800000"/>
            <a:headEnd/>
            <a:tailEnd/>
          </a:ln>
        </p:spPr>
      </p:pic>
      <p:pic>
        <p:nvPicPr>
          <p:cNvPr id="4" name="Picture 2" descr="E:\GST\PPT\images FOR PPT\VAT Registration.png"/>
          <p:cNvPicPr>
            <a:picLocks noChangeAspect="1" noChangeArrowheads="1"/>
          </p:cNvPicPr>
          <p:nvPr/>
        </p:nvPicPr>
        <p:blipFill>
          <a:blip r:embed="rId3"/>
          <a:srcRect t="7674" r="2251" b="4077"/>
          <a:stretch>
            <a:fillRect/>
          </a:stretch>
        </p:blipFill>
        <p:spPr bwMode="auto">
          <a:xfrm>
            <a:off x="685800" y="2590800"/>
            <a:ext cx="1676400" cy="1676400"/>
          </a:xfrm>
          <a:prstGeom prst="ellipse">
            <a:avLst/>
          </a:prstGeom>
          <a:noFill/>
        </p:spPr>
      </p:pic>
      <p:pic>
        <p:nvPicPr>
          <p:cNvPr id="5" name="Picture 4" descr="E:\GST\PPT\images FOR PPT\Entertainment Tax.png"/>
          <p:cNvPicPr>
            <a:picLocks noChangeAspect="1" noChangeArrowheads="1"/>
          </p:cNvPicPr>
          <p:nvPr/>
        </p:nvPicPr>
        <p:blipFill>
          <a:blip r:embed="rId4"/>
          <a:srcRect/>
          <a:stretch>
            <a:fillRect/>
          </a:stretch>
        </p:blipFill>
        <p:spPr bwMode="auto">
          <a:xfrm>
            <a:off x="3733801" y="4572000"/>
            <a:ext cx="1524000" cy="1295401"/>
          </a:xfrm>
          <a:prstGeom prst="ellipse">
            <a:avLst/>
          </a:prstGeom>
          <a:noFill/>
        </p:spPr>
      </p:pic>
      <p:pic>
        <p:nvPicPr>
          <p:cNvPr id="6" name="Picture 5" descr="E:\GST\PPT\images FOR PPT\Luxury Tax.png"/>
          <p:cNvPicPr>
            <a:picLocks noChangeAspect="1" noChangeArrowheads="1"/>
          </p:cNvPicPr>
          <p:nvPr/>
        </p:nvPicPr>
        <p:blipFill>
          <a:blip r:embed="rId5"/>
          <a:srcRect l="26000" t="22136" r="24000" b="27709"/>
          <a:stretch>
            <a:fillRect/>
          </a:stretch>
        </p:blipFill>
        <p:spPr bwMode="auto">
          <a:xfrm>
            <a:off x="7086601" y="3505200"/>
            <a:ext cx="1447800" cy="1371601"/>
          </a:xfrm>
          <a:prstGeom prst="ellipse">
            <a:avLst/>
          </a:prstGeom>
          <a:noFill/>
        </p:spPr>
      </p:pic>
      <p:sp>
        <p:nvSpPr>
          <p:cNvPr id="7" name="TextBox 6"/>
          <p:cNvSpPr txBox="1"/>
          <p:nvPr/>
        </p:nvSpPr>
        <p:spPr>
          <a:xfrm>
            <a:off x="6477000" y="1676400"/>
            <a:ext cx="1677988" cy="708025"/>
          </a:xfrm>
          <a:prstGeom prst="rect">
            <a:avLst/>
          </a:prstGeom>
          <a:solidFill>
            <a:srgbClr val="0070C0"/>
          </a:solidFill>
          <a:ln>
            <a:solidFill>
              <a:schemeClr val="bg1"/>
            </a:solidFill>
          </a:ln>
        </p:spPr>
        <p:txBody>
          <a:bodyPr>
            <a:spAutoFit/>
          </a:bodyPr>
          <a:lstStyle/>
          <a:p>
            <a:pPr>
              <a:defRPr/>
            </a:pPr>
            <a:r>
              <a:rPr lang="en-IN" sz="2000" b="1" dirty="0">
                <a:solidFill>
                  <a:schemeClr val="bg1">
                    <a:lumMod val="95000"/>
                  </a:schemeClr>
                </a:solidFill>
              </a:rPr>
              <a:t>Central Excise</a:t>
            </a:r>
          </a:p>
        </p:txBody>
      </p:sp>
      <p:cxnSp>
        <p:nvCxnSpPr>
          <p:cNvPr id="8" name="Straight Connector 7"/>
          <p:cNvCxnSpPr/>
          <p:nvPr/>
        </p:nvCxnSpPr>
        <p:spPr>
          <a:xfrm>
            <a:off x="2514600" y="35052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286250" y="2647950"/>
            <a:ext cx="457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5829300" y="27813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43600" y="3733800"/>
            <a:ext cx="1143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0"/>
          </p:cNvCxnSpPr>
          <p:nvPr/>
        </p:nvCxnSpPr>
        <p:spPr>
          <a:xfrm rot="16200000" flipH="1">
            <a:off x="4229100" y="4305300"/>
            <a:ext cx="533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descr="E:\GST\PPT\images FOR PPT\Service tax.png"/>
          <p:cNvPicPr>
            <a:picLocks noChangeAspect="1" noChangeArrowheads="1"/>
          </p:cNvPicPr>
          <p:nvPr/>
        </p:nvPicPr>
        <p:blipFill>
          <a:blip r:embed="rId6"/>
          <a:srcRect/>
          <a:stretch>
            <a:fillRect/>
          </a:stretch>
        </p:blipFill>
        <p:spPr bwMode="auto">
          <a:xfrm>
            <a:off x="3200400" y="990600"/>
            <a:ext cx="1676400" cy="1295400"/>
          </a:xfrm>
          <a:prstGeom prst="ellipse">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TDS Certificate</a:t>
            </a:r>
            <a:endParaRPr lang="en-IN" b="1" dirty="0"/>
          </a:p>
        </p:txBody>
      </p:sp>
      <p:sp>
        <p:nvSpPr>
          <p:cNvPr id="3" name="Content Placeholder 2"/>
          <p:cNvSpPr>
            <a:spLocks noGrp="1"/>
          </p:cNvSpPr>
          <p:nvPr>
            <p:ph idx="1"/>
          </p:nvPr>
        </p:nvSpPr>
        <p:spPr>
          <a:xfrm>
            <a:off x="457200" y="1214422"/>
            <a:ext cx="8229600" cy="5143536"/>
          </a:xfrm>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dirty="0" smtClean="0"/>
              <a:t>The </a:t>
            </a:r>
            <a:r>
              <a:rPr lang="en-IN" dirty="0" err="1" smtClean="0"/>
              <a:t>deductor</a:t>
            </a:r>
            <a:r>
              <a:rPr lang="en-IN" dirty="0" smtClean="0"/>
              <a:t> shall furnish a certificate in </a:t>
            </a:r>
            <a:r>
              <a:rPr lang="en-IN" b="1" dirty="0" smtClean="0">
                <a:solidFill>
                  <a:srgbClr val="C00000"/>
                </a:solidFill>
              </a:rPr>
              <a:t>FORM GSTR-7A </a:t>
            </a:r>
            <a:r>
              <a:rPr lang="en-IN" b="1" dirty="0" smtClean="0"/>
              <a:t>(electronically on common portal) </a:t>
            </a:r>
            <a:r>
              <a:rPr lang="en-IN" dirty="0" smtClean="0"/>
              <a:t>to the </a:t>
            </a:r>
            <a:r>
              <a:rPr lang="en-IN" dirty="0" err="1" smtClean="0"/>
              <a:t>deductee</a:t>
            </a:r>
            <a:r>
              <a:rPr lang="en-IN" dirty="0" smtClean="0"/>
              <a:t> within 5 days after crediting the amount to Govt.      </a:t>
            </a:r>
            <a:r>
              <a:rPr lang="en-IN" b="1" dirty="0" smtClean="0">
                <a:solidFill>
                  <a:srgbClr val="FF0000"/>
                </a:solidFill>
              </a:rPr>
              <a:t>SEC 51(3)</a:t>
            </a:r>
            <a:r>
              <a:rPr lang="en-IN" dirty="0" smtClean="0"/>
              <a:t>                                                                                                                           </a:t>
            </a:r>
            <a:endParaRPr lang="en-IN" b="1" dirty="0" smtClean="0">
              <a:solidFill>
                <a:srgbClr val="FF0000"/>
              </a:solidFill>
            </a:endParaRPr>
          </a:p>
          <a:p>
            <a:pPr algn="just"/>
            <a:r>
              <a:rPr lang="en-IN" b="1" dirty="0" smtClean="0"/>
              <a:t>Contents of TDS certificate</a:t>
            </a:r>
          </a:p>
          <a:p>
            <a:pPr lvl="1" algn="just">
              <a:buFont typeface="Wingdings" pitchFamily="2" charset="2"/>
              <a:buChar char="Ø"/>
            </a:pPr>
            <a:r>
              <a:rPr lang="en-IN" dirty="0" smtClean="0"/>
              <a:t>Contract value</a:t>
            </a:r>
          </a:p>
          <a:p>
            <a:pPr lvl="1" algn="just">
              <a:buFont typeface="Wingdings" pitchFamily="2" charset="2"/>
              <a:buChar char="Ø"/>
            </a:pPr>
            <a:r>
              <a:rPr lang="en-IN" dirty="0" smtClean="0"/>
              <a:t>Rate of deduction</a:t>
            </a:r>
          </a:p>
          <a:p>
            <a:pPr lvl="1" algn="just">
              <a:buFont typeface="Wingdings" pitchFamily="2" charset="2"/>
              <a:buChar char="Ø"/>
            </a:pPr>
            <a:r>
              <a:rPr lang="en-IN" dirty="0" smtClean="0"/>
              <a:t>Amount of TDS deducted</a:t>
            </a:r>
          </a:p>
          <a:p>
            <a:pPr lvl="1" algn="just">
              <a:buFont typeface="Wingdings" pitchFamily="2" charset="2"/>
              <a:buChar char="Ø"/>
            </a:pPr>
            <a:r>
              <a:rPr lang="en-IN" dirty="0" smtClean="0"/>
              <a:t>Amount paid to Govt.</a:t>
            </a:r>
          </a:p>
          <a:p>
            <a:pPr lvl="1" algn="just">
              <a:buFont typeface="Wingdings" pitchFamily="2" charset="2"/>
              <a:buChar char="Ø"/>
            </a:pPr>
            <a:r>
              <a:rPr lang="en-IN" dirty="0" smtClean="0"/>
              <a:t>Other prescribed information details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smtClean="0"/>
              <a:t>Continued..................</a:t>
            </a:r>
            <a:endParaRPr lang="en-IN" dirty="0"/>
          </a:p>
        </p:txBody>
      </p:sp>
      <p:sp>
        <p:nvSpPr>
          <p:cNvPr id="3" name="Content Placeholder 2"/>
          <p:cNvSpPr>
            <a:spLocks noGrp="1"/>
          </p:cNvSpPr>
          <p:nvPr>
            <p:ph idx="1"/>
          </p:nvPr>
        </p:nvSpPr>
        <p:spPr>
          <a:xfrm>
            <a:off x="457200" y="1214422"/>
            <a:ext cx="8229600" cy="5143536"/>
          </a:xfrm>
        </p:spPr>
        <p:style>
          <a:lnRef idx="1">
            <a:schemeClr val="accent3"/>
          </a:lnRef>
          <a:fillRef idx="2">
            <a:schemeClr val="accent3"/>
          </a:fillRef>
          <a:effectRef idx="1">
            <a:schemeClr val="accent3"/>
          </a:effectRef>
          <a:fontRef idx="minor">
            <a:schemeClr val="dk1"/>
          </a:fontRef>
        </p:style>
        <p:txBody>
          <a:bodyPr/>
          <a:lstStyle/>
          <a:p>
            <a:r>
              <a:rPr lang="en-IN" b="1" dirty="0" smtClean="0"/>
              <a:t>Defaulter to furnish TDS certificate</a:t>
            </a:r>
          </a:p>
          <a:p>
            <a:pPr lvl="1">
              <a:buFont typeface="Wingdings" pitchFamily="2" charset="2"/>
              <a:buChar char="Ø"/>
            </a:pPr>
            <a:r>
              <a:rPr lang="en-IN" dirty="0" smtClean="0"/>
              <a:t>Late fee Rs 100/- per day. (Maximum Rs 5000/-).</a:t>
            </a:r>
          </a:p>
          <a:p>
            <a:r>
              <a:rPr lang="en-IN" b="1" dirty="0" smtClean="0"/>
              <a:t>Defaulter to pay deducted amount to Govt.</a:t>
            </a:r>
          </a:p>
          <a:p>
            <a:pPr lvl="1">
              <a:buFont typeface="Wingdings" pitchFamily="2" charset="2"/>
              <a:buChar char="Ø"/>
            </a:pPr>
            <a:r>
              <a:rPr lang="en-IN" dirty="0" smtClean="0"/>
              <a:t>Interest @ not exceeding 18% (to be notified by Govt.)                                                       </a:t>
            </a:r>
            <a:r>
              <a:rPr lang="en-IN" sz="3200" b="1" dirty="0" smtClean="0">
                <a:solidFill>
                  <a:srgbClr val="FF0000"/>
                </a:solidFill>
              </a:rPr>
              <a:t>SEC 50(1)</a:t>
            </a:r>
            <a:endParaRPr lang="en-IN" sz="3200" b="1"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IN" dirty="0" smtClean="0"/>
              <a:t>The details furnished by the </a:t>
            </a:r>
            <a:r>
              <a:rPr lang="en-IN" dirty="0" err="1" smtClean="0"/>
              <a:t>deductor</a:t>
            </a:r>
            <a:r>
              <a:rPr lang="en-IN" dirty="0" smtClean="0"/>
              <a:t> under sub-rule (1) shall be made available electronically to each of the suppliers in Part C of FORM GSTR-2A and FORM-GSTR- 4A on the common portal after the due date of filing of FORM GSTR-7.</a:t>
            </a:r>
          </a:p>
          <a:p>
            <a:pPr>
              <a:buNone/>
            </a:pPr>
            <a:r>
              <a:rPr lang="en-IN" b="1" dirty="0" smtClean="0">
                <a:solidFill>
                  <a:srgbClr val="FF0000"/>
                </a:solidFill>
              </a:rPr>
              <a:t>                                                                     RULE 66(2)                                                                                             </a:t>
            </a:r>
            <a:endParaRPr lang="en-IN" dirty="0" smtClean="0"/>
          </a:p>
          <a:p>
            <a:r>
              <a:rPr lang="en-IN" dirty="0" smtClean="0"/>
              <a:t>The  </a:t>
            </a:r>
            <a:r>
              <a:rPr lang="en-IN" b="1" dirty="0" smtClean="0"/>
              <a:t>TDS certificate </a:t>
            </a:r>
            <a:r>
              <a:rPr lang="en-IN" dirty="0" smtClean="0"/>
              <a:t>referred to shall be made available electronically to the </a:t>
            </a:r>
            <a:r>
              <a:rPr lang="en-IN" dirty="0" err="1" smtClean="0"/>
              <a:t>deductee</a:t>
            </a:r>
            <a:r>
              <a:rPr lang="en-IN" dirty="0" smtClean="0"/>
              <a:t> on the common portal in FORM GSTR-7A on the basis of the return furnished by the </a:t>
            </a:r>
            <a:r>
              <a:rPr lang="en-IN" dirty="0" err="1" smtClean="0"/>
              <a:t>deductor</a:t>
            </a:r>
            <a:r>
              <a:rPr lang="en-IN" dirty="0" smtClean="0"/>
              <a:t>.</a:t>
            </a:r>
          </a:p>
          <a:p>
            <a:pPr>
              <a:buNone/>
            </a:pPr>
            <a:r>
              <a:rPr lang="en-IN" dirty="0" smtClean="0"/>
              <a:t>                                                                     </a:t>
            </a:r>
            <a:r>
              <a:rPr lang="en-IN" b="1" dirty="0" smtClean="0">
                <a:solidFill>
                  <a:srgbClr val="FF0000"/>
                </a:solidFill>
              </a:rPr>
              <a:t>RULE 66(3)</a:t>
            </a:r>
            <a:r>
              <a:rPr lang="en-IN" dirty="0" smtClean="0"/>
              <a:t>                                           </a:t>
            </a:r>
            <a:endParaRPr lang="en-IN" b="1" dirty="0" smtClean="0">
              <a:solidFill>
                <a:srgbClr val="FF0000"/>
              </a:solidFill>
            </a:endParaRP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REFUND </a:t>
            </a:r>
            <a:endParaRPr lang="en-IN"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IN" dirty="0" smtClean="0"/>
              <a:t>On account of excess &amp; erroneous deduction of amount, refund of the excess amount shall be made to the </a:t>
            </a:r>
            <a:r>
              <a:rPr lang="en-IN" dirty="0" err="1" smtClean="0"/>
              <a:t>deductor</a:t>
            </a:r>
            <a:r>
              <a:rPr lang="en-IN" dirty="0" smtClean="0"/>
              <a:t> or </a:t>
            </a:r>
            <a:r>
              <a:rPr lang="en-IN" dirty="0" err="1" smtClean="0"/>
              <a:t>deductee</a:t>
            </a:r>
            <a:r>
              <a:rPr lang="en-IN" dirty="0" smtClean="0"/>
              <a:t>. </a:t>
            </a:r>
          </a:p>
          <a:p>
            <a:r>
              <a:rPr lang="en-IN" dirty="0" smtClean="0"/>
              <a:t>Provided that the amount deducted has not been credited to electronic cash ledger of the </a:t>
            </a:r>
            <a:r>
              <a:rPr lang="en-IN" dirty="0" err="1" smtClean="0"/>
              <a:t>deductee</a:t>
            </a:r>
            <a:r>
              <a:rPr lang="en-IN" dirty="0" smtClean="0"/>
              <a:t>.</a:t>
            </a:r>
          </a:p>
          <a:p>
            <a:pPr>
              <a:buNone/>
            </a:pPr>
            <a:r>
              <a:rPr lang="en-IN" b="1" dirty="0" smtClean="0">
                <a:solidFill>
                  <a:srgbClr val="FF0000"/>
                </a:solidFill>
              </a:rPr>
              <a:t>                                                                  SEC </a:t>
            </a:r>
            <a:r>
              <a:rPr lang="en-IN" dirty="0" smtClean="0"/>
              <a:t> </a:t>
            </a:r>
            <a:r>
              <a:rPr lang="en-IN" b="1" dirty="0" smtClean="0">
                <a:solidFill>
                  <a:srgbClr val="FF0000"/>
                </a:solidFill>
              </a:rPr>
              <a:t>51(8)</a:t>
            </a:r>
          </a:p>
          <a:p>
            <a:endParaRPr lang="en-IN" b="1" dirty="0" smtClean="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IN" b="1" dirty="0" smtClean="0"/>
              <a:t>   PROCEDURE FOR REFUND</a:t>
            </a:r>
          </a:p>
          <a:p>
            <a:pPr algn="just"/>
            <a:r>
              <a:rPr lang="en-IN" dirty="0" smtClean="0"/>
              <a:t>The </a:t>
            </a:r>
            <a:r>
              <a:rPr lang="en-IN" dirty="0" err="1" smtClean="0"/>
              <a:t>deductor</a:t>
            </a:r>
            <a:r>
              <a:rPr lang="en-IN" dirty="0" smtClean="0"/>
              <a:t> / </a:t>
            </a:r>
            <a:r>
              <a:rPr lang="en-IN" dirty="0" err="1" smtClean="0"/>
              <a:t>deductee</a:t>
            </a:r>
            <a:r>
              <a:rPr lang="en-IN" dirty="0" smtClean="0"/>
              <a:t> who needs refund may file an application electronically in FORM </a:t>
            </a:r>
            <a:r>
              <a:rPr lang="en-IN" b="1" dirty="0" smtClean="0"/>
              <a:t>GST RFD-01 </a:t>
            </a:r>
            <a:r>
              <a:rPr lang="en-IN" dirty="0" smtClean="0"/>
              <a:t>through the common portal, either directly or through a Facilitation Centre notified by the Commissioner.</a:t>
            </a:r>
          </a:p>
          <a:p>
            <a:pPr algn="just"/>
            <a:r>
              <a:rPr lang="en-IN" dirty="0" smtClean="0"/>
              <a:t>Accompanied with the documentary evidences to establish that refund is due.</a:t>
            </a:r>
          </a:p>
          <a:p>
            <a:pPr algn="just"/>
            <a:r>
              <a:rPr lang="en-IN" dirty="0" smtClean="0"/>
              <a:t>acknowledgement in FORM </a:t>
            </a:r>
            <a:r>
              <a:rPr lang="en-IN" b="1" dirty="0" smtClean="0"/>
              <a:t>GST RFD-02</a:t>
            </a:r>
            <a:r>
              <a:rPr lang="en-IN" dirty="0" smtClean="0"/>
              <a:t>, in common portal.</a:t>
            </a:r>
          </a:p>
          <a:p>
            <a:pPr algn="just">
              <a:buNone/>
            </a:pP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smtClean="0"/>
              <a:t>Continued..............</a:t>
            </a:r>
            <a:endParaRPr lang="en-IN" dirty="0"/>
          </a:p>
        </p:txBody>
      </p:sp>
      <p:sp>
        <p:nvSpPr>
          <p:cNvPr id="3" name="Content Placeholder 2"/>
          <p:cNvSpPr>
            <a:spLocks noGrp="1"/>
          </p:cNvSpPr>
          <p:nvPr>
            <p:ph idx="1"/>
          </p:nvPr>
        </p:nvSpPr>
        <p:spPr>
          <a:xfrm>
            <a:off x="457200" y="1428736"/>
            <a:ext cx="8229600" cy="4929222"/>
          </a:xfrm>
        </p:spPr>
        <p:style>
          <a:lnRef idx="1">
            <a:schemeClr val="accent3"/>
          </a:lnRef>
          <a:fillRef idx="2">
            <a:schemeClr val="accent3"/>
          </a:fillRef>
          <a:effectRef idx="1">
            <a:schemeClr val="accent3"/>
          </a:effectRef>
          <a:fontRef idx="minor">
            <a:schemeClr val="dk1"/>
          </a:fontRef>
        </p:style>
        <p:txBody>
          <a:bodyPr/>
          <a:lstStyle/>
          <a:p>
            <a:r>
              <a:rPr lang="en-IN" dirty="0" smtClean="0"/>
              <a:t>When deficiency in application, communicated to the application in </a:t>
            </a:r>
            <a:r>
              <a:rPr lang="en-IN" b="1" dirty="0" smtClean="0"/>
              <a:t>FORM GST RFD-03</a:t>
            </a:r>
            <a:r>
              <a:rPr lang="en-IN" dirty="0" smtClean="0"/>
              <a:t>, in common portal requiring rectification.</a:t>
            </a:r>
          </a:p>
          <a:p>
            <a:r>
              <a:rPr lang="en-IN" dirty="0" smtClean="0"/>
              <a:t>If approved. refund order in </a:t>
            </a:r>
            <a:r>
              <a:rPr lang="en-IN" b="1" dirty="0" smtClean="0"/>
              <a:t>FORM GST RFD-04.</a:t>
            </a:r>
          </a:p>
          <a:p>
            <a:r>
              <a:rPr lang="en-IN" dirty="0" smtClean="0"/>
              <a:t>Payment advice in </a:t>
            </a:r>
            <a:r>
              <a:rPr lang="en-IN" b="1" dirty="0" smtClean="0"/>
              <a:t>FORM GST RFD-05.</a:t>
            </a:r>
          </a:p>
          <a:p>
            <a:r>
              <a:rPr lang="en-IN" dirty="0" smtClean="0"/>
              <a:t>Amount credited to bank account.</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STR 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915400" cy="60198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133600" y="0"/>
            <a:ext cx="4800600" cy="609600"/>
          </a:xfrm>
          <a:prstGeom prst="rect">
            <a:avLst/>
          </a:prstGeom>
          <a:blipFill>
            <a:blip r:embed="rId3"/>
            <a:tile tx="0" ty="0" sx="100000" sy="100000" flip="none" algn="tl"/>
          </a:blip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FORM: GSTR 7A</a:t>
            </a:r>
            <a:endParaRPr kumimoji="0" lang="en-IN" sz="3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05000" y="685800"/>
            <a:ext cx="5638800" cy="584775"/>
          </a:xfrm>
          <a:prstGeom prst="rect">
            <a:avLst/>
          </a:prstGeom>
          <a:noFill/>
          <a:ln w="9525">
            <a:noFill/>
            <a:miter lim="800000"/>
            <a:headEnd/>
            <a:tailEnd/>
          </a:ln>
        </p:spPr>
        <p:txBody>
          <a:bodyPr>
            <a:spAutoFit/>
          </a:bodyPr>
          <a:lstStyle/>
          <a:p>
            <a:pPr algn="ctr"/>
            <a:r>
              <a:rPr lang="en-US" sz="3200" b="1" dirty="0"/>
              <a:t>3. Different Points of Taxation</a:t>
            </a:r>
            <a:endParaRPr lang="en-IN" sz="3200" b="1" dirty="0"/>
          </a:p>
        </p:txBody>
      </p:sp>
      <p:pic>
        <p:nvPicPr>
          <p:cNvPr id="3" name="Picture 3" descr="green-delivery-truck-clipart-delivery_truck.jpg"/>
          <p:cNvPicPr>
            <a:picLocks noChangeAspect="1"/>
          </p:cNvPicPr>
          <p:nvPr/>
        </p:nvPicPr>
        <p:blipFill>
          <a:blip r:embed="rId2"/>
          <a:srcRect/>
          <a:stretch>
            <a:fillRect/>
          </a:stretch>
        </p:blipFill>
        <p:spPr bwMode="auto">
          <a:xfrm>
            <a:off x="2667000" y="1981200"/>
            <a:ext cx="1752600" cy="1890713"/>
          </a:xfrm>
          <a:prstGeom prst="rect">
            <a:avLst/>
          </a:prstGeom>
          <a:noFill/>
          <a:ln w="9525">
            <a:noFill/>
            <a:miter lim="800000"/>
            <a:headEnd/>
            <a:tailEnd/>
          </a:ln>
        </p:spPr>
      </p:pic>
      <p:pic>
        <p:nvPicPr>
          <p:cNvPr id="4" name="Picture 4" descr="department_store-exterior-clipart-4109.jpg"/>
          <p:cNvPicPr>
            <a:picLocks noChangeAspect="1"/>
          </p:cNvPicPr>
          <p:nvPr/>
        </p:nvPicPr>
        <p:blipFill>
          <a:blip r:embed="rId3"/>
          <a:srcRect l="2000" t="3383" r="2000" b="15414"/>
          <a:stretch>
            <a:fillRect/>
          </a:stretch>
        </p:blipFill>
        <p:spPr bwMode="auto">
          <a:xfrm>
            <a:off x="5181600" y="2133600"/>
            <a:ext cx="1447800" cy="1447800"/>
          </a:xfrm>
          <a:prstGeom prst="rect">
            <a:avLst/>
          </a:prstGeom>
          <a:noFill/>
          <a:ln w="9525">
            <a:noFill/>
            <a:miter lim="800000"/>
            <a:headEnd/>
            <a:tailEnd/>
          </a:ln>
        </p:spPr>
      </p:pic>
      <p:pic>
        <p:nvPicPr>
          <p:cNvPr id="5" name="Picture 5" descr="shopping-cart-hi.png"/>
          <p:cNvPicPr>
            <a:picLocks noChangeAspect="1"/>
          </p:cNvPicPr>
          <p:nvPr/>
        </p:nvPicPr>
        <p:blipFill>
          <a:blip r:embed="rId4"/>
          <a:srcRect/>
          <a:stretch>
            <a:fillRect/>
          </a:stretch>
        </p:blipFill>
        <p:spPr bwMode="auto">
          <a:xfrm>
            <a:off x="7177088" y="2133600"/>
            <a:ext cx="1585912" cy="1295400"/>
          </a:xfrm>
          <a:prstGeom prst="rect">
            <a:avLst/>
          </a:prstGeom>
          <a:noFill/>
          <a:ln w="9525">
            <a:noFill/>
            <a:miter lim="800000"/>
            <a:headEnd/>
            <a:tailEnd/>
          </a:ln>
        </p:spPr>
      </p:pic>
      <p:sp>
        <p:nvSpPr>
          <p:cNvPr id="6" name="Right Arrow 5"/>
          <p:cNvSpPr/>
          <p:nvPr/>
        </p:nvSpPr>
        <p:spPr>
          <a:xfrm>
            <a:off x="1828800" y="2819400"/>
            <a:ext cx="598488" cy="228600"/>
          </a:xfrm>
          <a:prstGeom prst="rightArrow">
            <a:avLst>
              <a:gd name="adj1" fmla="val 50000"/>
              <a:gd name="adj2"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anchor="ctr"/>
          <a:lstStyle/>
          <a:p>
            <a:pPr algn="ctr">
              <a:defRPr/>
            </a:pPr>
            <a:endParaRPr lang="en-US"/>
          </a:p>
        </p:txBody>
      </p:sp>
      <p:sp>
        <p:nvSpPr>
          <p:cNvPr id="7" name="Right Arrow 6"/>
          <p:cNvSpPr/>
          <p:nvPr/>
        </p:nvSpPr>
        <p:spPr>
          <a:xfrm>
            <a:off x="4419600" y="2895600"/>
            <a:ext cx="533400" cy="152400"/>
          </a:xfrm>
          <a:prstGeom prst="rightArrow">
            <a:avLst>
              <a:gd name="adj1" fmla="val 50000"/>
              <a:gd name="adj2"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anchor="ctr"/>
          <a:lstStyle/>
          <a:p>
            <a:pPr algn="ctr">
              <a:defRPr/>
            </a:pPr>
            <a:endParaRPr lang="en-US"/>
          </a:p>
        </p:txBody>
      </p:sp>
      <p:sp>
        <p:nvSpPr>
          <p:cNvPr id="8" name="Right Arrow 7"/>
          <p:cNvSpPr/>
          <p:nvPr/>
        </p:nvSpPr>
        <p:spPr>
          <a:xfrm>
            <a:off x="6858000" y="2819400"/>
            <a:ext cx="762000" cy="2286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anchor="ctr"/>
          <a:lstStyle/>
          <a:p>
            <a:pPr algn="ctr">
              <a:defRPr/>
            </a:pPr>
            <a:endParaRPr lang="en-US"/>
          </a:p>
        </p:txBody>
      </p:sp>
      <p:sp>
        <p:nvSpPr>
          <p:cNvPr id="9" name="TextBox 12"/>
          <p:cNvSpPr txBox="1">
            <a:spLocks noChangeArrowheads="1"/>
          </p:cNvSpPr>
          <p:nvPr/>
        </p:nvSpPr>
        <p:spPr bwMode="auto">
          <a:xfrm>
            <a:off x="3352800" y="4343400"/>
            <a:ext cx="2438400" cy="995363"/>
          </a:xfrm>
          <a:prstGeom prst="rect">
            <a:avLst/>
          </a:prstGeom>
          <a:noFill/>
          <a:ln w="9525">
            <a:noFill/>
            <a:miter lim="800000"/>
            <a:headEnd/>
            <a:tailEnd/>
          </a:ln>
        </p:spPr>
        <p:txBody>
          <a:bodyPr lIns="71113" tIns="35556" rIns="71113" bIns="35556">
            <a:spAutoFit/>
          </a:bodyPr>
          <a:lstStyle/>
          <a:p>
            <a:pPr algn="ctr"/>
            <a:r>
              <a:rPr lang="en-US" sz="2000" b="1">
                <a:solidFill>
                  <a:srgbClr val="FF0000"/>
                </a:solidFill>
              </a:rPr>
              <a:t>Service Tax</a:t>
            </a:r>
          </a:p>
          <a:p>
            <a:pPr algn="ctr"/>
            <a:r>
              <a:rPr lang="en-US" sz="2000" b="1">
                <a:solidFill>
                  <a:srgbClr val="FF0000"/>
                </a:solidFill>
              </a:rPr>
              <a:t>(On provision of Service)</a:t>
            </a:r>
          </a:p>
        </p:txBody>
      </p:sp>
      <p:sp>
        <p:nvSpPr>
          <p:cNvPr id="10" name="TextBox 13"/>
          <p:cNvSpPr txBox="1">
            <a:spLocks noChangeArrowheads="1"/>
          </p:cNvSpPr>
          <p:nvPr/>
        </p:nvSpPr>
        <p:spPr bwMode="auto">
          <a:xfrm>
            <a:off x="6477000" y="4267200"/>
            <a:ext cx="2362200" cy="625475"/>
          </a:xfrm>
          <a:prstGeom prst="rect">
            <a:avLst/>
          </a:prstGeom>
          <a:noFill/>
          <a:ln w="9525">
            <a:noFill/>
            <a:miter lim="800000"/>
            <a:headEnd/>
            <a:tailEnd/>
          </a:ln>
        </p:spPr>
        <p:txBody>
          <a:bodyPr lIns="71113" tIns="35556" rIns="71113" bIns="35556">
            <a:spAutoFit/>
          </a:bodyPr>
          <a:lstStyle/>
          <a:p>
            <a:pPr algn="ctr"/>
            <a:r>
              <a:rPr lang="en-US" b="1">
                <a:solidFill>
                  <a:srgbClr val="FF0000"/>
                </a:solidFill>
              </a:rPr>
              <a:t>VAT</a:t>
            </a:r>
          </a:p>
          <a:p>
            <a:pPr algn="ctr"/>
            <a:r>
              <a:rPr lang="en-US" b="1">
                <a:solidFill>
                  <a:srgbClr val="FF0000"/>
                </a:solidFill>
              </a:rPr>
              <a:t>( On sale of Goods)</a:t>
            </a:r>
          </a:p>
        </p:txBody>
      </p:sp>
      <p:cxnSp>
        <p:nvCxnSpPr>
          <p:cNvPr id="11" name="Straight Arrow Connector 10"/>
          <p:cNvCxnSpPr/>
          <p:nvPr/>
        </p:nvCxnSpPr>
        <p:spPr>
          <a:xfrm rot="5400000">
            <a:off x="1943100" y="4000500"/>
            <a:ext cx="685800" cy="1588"/>
          </a:xfrm>
          <a:prstGeom prst="straightConnector1">
            <a:avLst/>
          </a:prstGeom>
          <a:ln>
            <a:solidFill>
              <a:srgbClr val="FF0000"/>
            </a:solidFill>
            <a:tailEnd type="arrow"/>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458494" y="3923506"/>
            <a:ext cx="685800" cy="1588"/>
          </a:xfrm>
          <a:prstGeom prst="straightConnector1">
            <a:avLst/>
          </a:prstGeom>
          <a:ln>
            <a:solidFill>
              <a:srgbClr val="FF0000"/>
            </a:solidFill>
            <a:tailEnd type="arrow"/>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820694" y="3847306"/>
            <a:ext cx="685800" cy="1588"/>
          </a:xfrm>
          <a:prstGeom prst="straightConnector1">
            <a:avLst/>
          </a:prstGeom>
          <a:ln>
            <a:solidFill>
              <a:srgbClr val="FF0000"/>
            </a:solidFill>
            <a:tailEnd type="arrow"/>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4" name="Picture 2" descr="manufacturing-icon-the-manufacturing-process-17.jpg"/>
          <p:cNvPicPr>
            <a:picLocks noChangeAspect="1"/>
          </p:cNvPicPr>
          <p:nvPr/>
        </p:nvPicPr>
        <p:blipFill>
          <a:blip r:embed="rId5">
            <a:clrChange>
              <a:clrFrom>
                <a:srgbClr val="FFFFFF"/>
              </a:clrFrom>
              <a:clrTo>
                <a:srgbClr val="FFFFFF">
                  <a:alpha val="0"/>
                </a:srgbClr>
              </a:clrTo>
            </a:clrChange>
          </a:blip>
          <a:srcRect/>
          <a:stretch>
            <a:fillRect/>
          </a:stretch>
        </p:blipFill>
        <p:spPr bwMode="auto">
          <a:xfrm>
            <a:off x="381000" y="1828800"/>
            <a:ext cx="1676400" cy="2133600"/>
          </a:xfrm>
          <a:prstGeom prst="rect">
            <a:avLst/>
          </a:prstGeom>
          <a:noFill/>
          <a:ln w="9525">
            <a:noFill/>
            <a:miter lim="800000"/>
            <a:headEnd/>
            <a:tailEnd/>
          </a:ln>
        </p:spPr>
      </p:pic>
      <p:sp>
        <p:nvSpPr>
          <p:cNvPr id="15" name="TextBox 11"/>
          <p:cNvSpPr txBox="1">
            <a:spLocks noChangeArrowheads="1"/>
          </p:cNvSpPr>
          <p:nvPr/>
        </p:nvSpPr>
        <p:spPr bwMode="auto">
          <a:xfrm>
            <a:off x="457200" y="4343400"/>
            <a:ext cx="2743200" cy="749300"/>
          </a:xfrm>
          <a:prstGeom prst="rect">
            <a:avLst/>
          </a:prstGeom>
          <a:noFill/>
          <a:ln w="9525">
            <a:noFill/>
            <a:miter lim="800000"/>
            <a:headEnd/>
            <a:tailEnd/>
          </a:ln>
        </p:spPr>
        <p:txBody>
          <a:bodyPr lIns="71113" tIns="35556" rIns="71113" bIns="35556">
            <a:spAutoFit/>
          </a:bodyPr>
          <a:lstStyle/>
          <a:p>
            <a:pPr algn="ctr"/>
            <a:r>
              <a:rPr lang="en-US" sz="2200" b="1" dirty="0">
                <a:solidFill>
                  <a:srgbClr val="FF0000"/>
                </a:solidFill>
              </a:rPr>
              <a:t>Central Excise</a:t>
            </a:r>
          </a:p>
          <a:p>
            <a:pPr algn="ctr"/>
            <a:r>
              <a:rPr lang="en-US" sz="2200" b="1" dirty="0">
                <a:solidFill>
                  <a:srgbClr val="FF0000"/>
                </a:solidFill>
              </a:rPr>
              <a:t>(On Manufacturing)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00200" y="685800"/>
            <a:ext cx="4573588" cy="523875"/>
          </a:xfrm>
          <a:prstGeom prst="rect">
            <a:avLst/>
          </a:prstGeom>
          <a:noFill/>
          <a:ln w="9525">
            <a:noFill/>
            <a:miter lim="800000"/>
            <a:headEnd/>
            <a:tailEnd/>
          </a:ln>
        </p:spPr>
        <p:txBody>
          <a:bodyPr>
            <a:spAutoFit/>
          </a:bodyPr>
          <a:lstStyle/>
          <a:p>
            <a:pPr algn="ctr"/>
            <a:r>
              <a:rPr lang="en-US" sz="2400" b="1" dirty="0"/>
              <a:t>4. </a:t>
            </a:r>
            <a:r>
              <a:rPr lang="en-US" sz="2800" b="1" dirty="0"/>
              <a:t>Lack of Uniformity</a:t>
            </a:r>
            <a:endParaRPr lang="en-IN" sz="2400" b="1" dirty="0"/>
          </a:p>
        </p:txBody>
      </p:sp>
      <p:pic>
        <p:nvPicPr>
          <p:cNvPr id="3" name="Picture 2" descr="a2.jpg"/>
          <p:cNvPicPr>
            <a:picLocks noChangeAspect="1"/>
          </p:cNvPicPr>
          <p:nvPr/>
        </p:nvPicPr>
        <p:blipFill>
          <a:blip r:embed="rId2">
            <a:clrChange>
              <a:clrFrom>
                <a:srgbClr val="F1F0EC"/>
              </a:clrFrom>
              <a:clrTo>
                <a:srgbClr val="F1F0EC">
                  <a:alpha val="0"/>
                </a:srgbClr>
              </a:clrTo>
            </a:clrChange>
          </a:blip>
          <a:srcRect l="19278" r="11905"/>
          <a:stretch>
            <a:fillRect/>
          </a:stretch>
        </p:blipFill>
        <p:spPr bwMode="auto">
          <a:xfrm>
            <a:off x="381000" y="1752600"/>
            <a:ext cx="2667000" cy="3424238"/>
          </a:xfrm>
          <a:prstGeom prst="rect">
            <a:avLst/>
          </a:prstGeom>
          <a:noFill/>
          <a:ln w="9525">
            <a:noFill/>
            <a:miter lim="800000"/>
            <a:headEnd/>
            <a:tailEnd/>
          </a:ln>
        </p:spPr>
      </p:pic>
      <p:sp>
        <p:nvSpPr>
          <p:cNvPr id="4" name="Left Arrow 3"/>
          <p:cNvSpPr/>
          <p:nvPr/>
        </p:nvSpPr>
        <p:spPr>
          <a:xfrm>
            <a:off x="3962400" y="1524000"/>
            <a:ext cx="914400" cy="3810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anchor="ctr"/>
          <a:lstStyle/>
          <a:p>
            <a:pPr algn="ctr">
              <a:defRPr/>
            </a:pPr>
            <a:endParaRPr lang="en-US"/>
          </a:p>
        </p:txBody>
      </p:sp>
      <p:sp>
        <p:nvSpPr>
          <p:cNvPr id="5" name="TextBox 4"/>
          <p:cNvSpPr txBox="1"/>
          <p:nvPr/>
        </p:nvSpPr>
        <p:spPr>
          <a:xfrm>
            <a:off x="3429000" y="4800600"/>
            <a:ext cx="2590800" cy="687388"/>
          </a:xfrm>
          <a:prstGeom prst="rect">
            <a:avLst/>
          </a:prstGeom>
        </p:spPr>
        <p:style>
          <a:lnRef idx="1">
            <a:schemeClr val="accent3"/>
          </a:lnRef>
          <a:fillRef idx="2">
            <a:schemeClr val="accent3"/>
          </a:fillRef>
          <a:effectRef idx="1">
            <a:schemeClr val="accent3"/>
          </a:effectRef>
          <a:fontRef idx="minor">
            <a:schemeClr val="dk1"/>
          </a:fontRef>
        </p:style>
        <p:txBody>
          <a:bodyPr lIns="71113" tIns="35556" rIns="71113" bIns="35556">
            <a:spAutoFit/>
          </a:bodyPr>
          <a:lstStyle/>
          <a:p>
            <a:pPr algn="ctr">
              <a:defRPr/>
            </a:pPr>
            <a:r>
              <a:rPr lang="en-US" sz="2000" b="1" dirty="0">
                <a:solidFill>
                  <a:srgbClr val="371FC9"/>
                </a:solidFill>
              </a:rPr>
              <a:t>Value Added Tax</a:t>
            </a:r>
          </a:p>
          <a:p>
            <a:pPr algn="ctr">
              <a:defRPr/>
            </a:pPr>
            <a:r>
              <a:rPr lang="en-US" sz="2000" b="1" dirty="0">
                <a:solidFill>
                  <a:srgbClr val="371FC9"/>
                </a:solidFill>
              </a:rPr>
              <a:t>e.g. on Sugar</a:t>
            </a:r>
          </a:p>
        </p:txBody>
      </p:sp>
      <p:sp>
        <p:nvSpPr>
          <p:cNvPr id="6" name="Right Arrow 5"/>
          <p:cNvSpPr/>
          <p:nvPr/>
        </p:nvSpPr>
        <p:spPr>
          <a:xfrm>
            <a:off x="4495800" y="4267200"/>
            <a:ext cx="544513" cy="2682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anchor="ctr"/>
          <a:lstStyle/>
          <a:p>
            <a:pPr algn="ctr">
              <a:defRPr/>
            </a:pPr>
            <a:endParaRPr lang="en-US"/>
          </a:p>
        </p:txBody>
      </p:sp>
      <p:cxnSp>
        <p:nvCxnSpPr>
          <p:cNvPr id="7" name="Straight Arrow Connector 6"/>
          <p:cNvCxnSpPr/>
          <p:nvPr/>
        </p:nvCxnSpPr>
        <p:spPr>
          <a:xfrm rot="5400000" flipH="1" flipV="1">
            <a:off x="5421313" y="3798887"/>
            <a:ext cx="1676400" cy="784225"/>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8" name="TextBox 13"/>
          <p:cNvSpPr txBox="1">
            <a:spLocks noChangeArrowheads="1"/>
          </p:cNvSpPr>
          <p:nvPr/>
        </p:nvSpPr>
        <p:spPr bwMode="auto">
          <a:xfrm>
            <a:off x="5715000" y="4267200"/>
            <a:ext cx="1524000" cy="317500"/>
          </a:xfrm>
          <a:prstGeom prst="rect">
            <a:avLst/>
          </a:prstGeom>
          <a:noFill/>
          <a:ln w="9525">
            <a:noFill/>
            <a:miter lim="800000"/>
            <a:headEnd/>
            <a:tailEnd/>
          </a:ln>
        </p:spPr>
        <p:txBody>
          <a:bodyPr lIns="71113" tIns="35556" rIns="71113" bIns="35556">
            <a:spAutoFit/>
          </a:bodyPr>
          <a:lstStyle/>
          <a:p>
            <a:r>
              <a:rPr lang="en-US" sz="1600" b="1">
                <a:solidFill>
                  <a:srgbClr val="FF0000"/>
                </a:solidFill>
              </a:rPr>
              <a:t>Tax @   4%</a:t>
            </a:r>
          </a:p>
        </p:txBody>
      </p:sp>
      <p:pic>
        <p:nvPicPr>
          <p:cNvPr id="9" name="Picture 3" descr="gujrat-011.jpg"/>
          <p:cNvPicPr>
            <a:picLocks noChangeAspect="1"/>
          </p:cNvPicPr>
          <p:nvPr/>
        </p:nvPicPr>
        <p:blipFill>
          <a:blip r:embed="rId3">
            <a:clrChange>
              <a:clrFrom>
                <a:srgbClr val="E4E4E4"/>
              </a:clrFrom>
              <a:clrTo>
                <a:srgbClr val="E4E4E4">
                  <a:alpha val="0"/>
                </a:srgbClr>
              </a:clrTo>
            </a:clrChange>
          </a:blip>
          <a:srcRect l="16571" t="9518" r="16000" b="5663"/>
          <a:stretch>
            <a:fillRect/>
          </a:stretch>
        </p:blipFill>
        <p:spPr bwMode="auto">
          <a:xfrm>
            <a:off x="5791200" y="1828800"/>
            <a:ext cx="3124200" cy="2286000"/>
          </a:xfrm>
          <a:prstGeom prst="rect">
            <a:avLst/>
          </a:prstGeom>
          <a:noFill/>
          <a:ln w="9525">
            <a:noFill/>
            <a:miter lim="800000"/>
            <a:headEnd/>
            <a:tailEnd/>
          </a:ln>
        </p:spPr>
      </p:pic>
      <p:cxnSp>
        <p:nvCxnSpPr>
          <p:cNvPr id="12" name="Straight Arrow Connector 11"/>
          <p:cNvCxnSpPr/>
          <p:nvPr/>
        </p:nvCxnSpPr>
        <p:spPr>
          <a:xfrm rot="16200000" flipV="1">
            <a:off x="2394744" y="4082256"/>
            <a:ext cx="1501775" cy="804863"/>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3" name="Arc 12"/>
          <p:cNvSpPr/>
          <p:nvPr/>
        </p:nvSpPr>
        <p:spPr>
          <a:xfrm rot="8213184">
            <a:off x="3422477" y="1595737"/>
            <a:ext cx="2291620" cy="2447141"/>
          </a:xfrm>
          <a:prstGeom prst="arc">
            <a:avLst>
              <a:gd name="adj1" fmla="val 15630913"/>
              <a:gd name="adj2" fmla="val 0"/>
            </a:avLst>
          </a:prstGeom>
          <a:ln>
            <a:solidFill>
              <a:srgbClr val="FF0000"/>
            </a:solidFill>
          </a:ln>
        </p:spPr>
        <p:style>
          <a:lnRef idx="3">
            <a:schemeClr val="dk1"/>
          </a:lnRef>
          <a:fillRef idx="0">
            <a:schemeClr val="dk1"/>
          </a:fillRef>
          <a:effectRef idx="2">
            <a:schemeClr val="dk1"/>
          </a:effectRef>
          <a:fontRef idx="minor">
            <a:schemeClr val="tx1"/>
          </a:fontRef>
        </p:style>
        <p:txBody>
          <a:bodyPr lIns="71113" tIns="35556" rIns="71113" bIns="35556" anchor="ctr"/>
          <a:lstStyle/>
          <a:p>
            <a:pPr algn="ctr">
              <a:defRPr/>
            </a:pPr>
            <a:endParaRPr lang="en-US"/>
          </a:p>
        </p:txBody>
      </p:sp>
      <p:sp>
        <p:nvSpPr>
          <p:cNvPr id="14" name="Arc 13"/>
          <p:cNvSpPr/>
          <p:nvPr/>
        </p:nvSpPr>
        <p:spPr>
          <a:xfrm rot="18880889">
            <a:off x="3295651" y="1979612"/>
            <a:ext cx="2647950" cy="2752725"/>
          </a:xfrm>
          <a:prstGeom prst="arc">
            <a:avLst>
              <a:gd name="adj1" fmla="val 15485192"/>
              <a:gd name="adj2" fmla="val 994050"/>
            </a:avLst>
          </a:prstGeom>
          <a:ln>
            <a:solidFill>
              <a:srgbClr val="FF0000"/>
            </a:solidFill>
          </a:ln>
        </p:spPr>
        <p:style>
          <a:lnRef idx="3">
            <a:schemeClr val="dk1"/>
          </a:lnRef>
          <a:fillRef idx="0">
            <a:schemeClr val="dk1"/>
          </a:fillRef>
          <a:effectRef idx="2">
            <a:schemeClr val="dk1"/>
          </a:effectRef>
          <a:fontRef idx="minor">
            <a:schemeClr val="tx1"/>
          </a:fontRef>
        </p:style>
        <p:txBody>
          <a:bodyPr lIns="71113" tIns="35556" rIns="71113" bIns="35556" anchor="ctr"/>
          <a:lstStyle/>
          <a:p>
            <a:pPr algn="ctr">
              <a:defRPr/>
            </a:pPr>
            <a:endParaRPr lang="en-US"/>
          </a:p>
        </p:txBody>
      </p:sp>
      <p:sp>
        <p:nvSpPr>
          <p:cNvPr id="15" name="TextBox 10"/>
          <p:cNvSpPr txBox="1">
            <a:spLocks noChangeArrowheads="1"/>
          </p:cNvSpPr>
          <p:nvPr/>
        </p:nvSpPr>
        <p:spPr bwMode="auto">
          <a:xfrm>
            <a:off x="2362200" y="4114800"/>
            <a:ext cx="1447800" cy="317500"/>
          </a:xfrm>
          <a:prstGeom prst="rect">
            <a:avLst/>
          </a:prstGeom>
          <a:noFill/>
          <a:ln w="9525">
            <a:noFill/>
            <a:miter lim="800000"/>
            <a:headEnd/>
            <a:tailEnd/>
          </a:ln>
        </p:spPr>
        <p:txBody>
          <a:bodyPr lIns="71113" tIns="35556" rIns="71113" bIns="35556">
            <a:spAutoFit/>
          </a:bodyPr>
          <a:lstStyle/>
          <a:p>
            <a:r>
              <a:rPr lang="en-US" sz="1600" b="1" dirty="0">
                <a:solidFill>
                  <a:srgbClr val="FF0000"/>
                </a:solidFill>
              </a:rPr>
              <a:t>No tax /  NIL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60375"/>
            <a:ext cx="674846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anchor="ctr"/>
          <a:lstStyle/>
          <a:p>
            <a:pPr algn="ctr">
              <a:defRPr/>
            </a:pPr>
            <a:r>
              <a:rPr lang="en-US" sz="2500" b="1" dirty="0">
                <a:solidFill>
                  <a:schemeClr val="tx1"/>
                </a:solidFill>
              </a:rPr>
              <a:t>5. </a:t>
            </a:r>
            <a:r>
              <a:rPr lang="en-US" sz="3200" b="1" dirty="0">
                <a:solidFill>
                  <a:schemeClr val="tx1"/>
                </a:solidFill>
              </a:rPr>
              <a:t>Goods Vs. Services dilemma ? </a:t>
            </a:r>
          </a:p>
        </p:txBody>
      </p:sp>
      <p:pic>
        <p:nvPicPr>
          <p:cNvPr id="3" name="Picture 3" descr="E:\GST\PPT\images FOR PPT\Software.jpg"/>
          <p:cNvPicPr>
            <a:picLocks noChangeAspect="1" noChangeArrowheads="1"/>
          </p:cNvPicPr>
          <p:nvPr/>
        </p:nvPicPr>
        <p:blipFill>
          <a:blip r:embed="rId2"/>
          <a:srcRect/>
          <a:stretch>
            <a:fillRect/>
          </a:stretch>
        </p:blipFill>
        <p:spPr bwMode="auto">
          <a:xfrm>
            <a:off x="990600" y="2514600"/>
            <a:ext cx="1905000" cy="1765300"/>
          </a:xfrm>
          <a:prstGeom prst="rect">
            <a:avLst/>
          </a:prstGeom>
          <a:noFill/>
          <a:ln w="9525">
            <a:noFill/>
            <a:miter lim="800000"/>
            <a:headEnd/>
            <a:tailEnd/>
          </a:ln>
        </p:spPr>
      </p:pic>
      <p:pic>
        <p:nvPicPr>
          <p:cNvPr id="4" name="Picture 5" descr="download.png"/>
          <p:cNvPicPr>
            <a:picLocks noChangeAspect="1"/>
          </p:cNvPicPr>
          <p:nvPr/>
        </p:nvPicPr>
        <p:blipFill>
          <a:blip r:embed="rId3"/>
          <a:srcRect/>
          <a:stretch>
            <a:fillRect/>
          </a:stretch>
        </p:blipFill>
        <p:spPr bwMode="auto">
          <a:xfrm>
            <a:off x="5562600" y="2209800"/>
            <a:ext cx="2503488" cy="1816100"/>
          </a:xfrm>
          <a:prstGeom prst="rect">
            <a:avLst/>
          </a:prstGeom>
          <a:noFill/>
          <a:ln w="9525">
            <a:noFill/>
            <a:miter lim="800000"/>
            <a:headEnd/>
            <a:tailEnd/>
          </a:ln>
        </p:spPr>
      </p:pic>
      <p:pic>
        <p:nvPicPr>
          <p:cNvPr id="5" name="Picture 2" descr="E:\GST\PPT\images FOR PPT\dilema1-300x225.jpg"/>
          <p:cNvPicPr>
            <a:picLocks noChangeAspect="1" noChangeArrowheads="1"/>
          </p:cNvPicPr>
          <p:nvPr/>
        </p:nvPicPr>
        <p:blipFill>
          <a:blip r:embed="rId4"/>
          <a:srcRect/>
          <a:stretch>
            <a:fillRect/>
          </a:stretch>
        </p:blipFill>
        <p:spPr bwMode="auto">
          <a:xfrm>
            <a:off x="3048000" y="4495800"/>
            <a:ext cx="1600200" cy="2057399"/>
          </a:xfrm>
          <a:prstGeom prst="rect">
            <a:avLst/>
          </a:prstGeom>
          <a:noFill/>
          <a:ln w="9525">
            <a:noFill/>
            <a:miter lim="800000"/>
            <a:headEnd/>
            <a:tailEnd/>
          </a:ln>
        </p:spPr>
      </p:pic>
      <p:sp>
        <p:nvSpPr>
          <p:cNvPr id="6" name="TextBox 7"/>
          <p:cNvSpPr txBox="1">
            <a:spLocks noChangeArrowheads="1"/>
          </p:cNvSpPr>
          <p:nvPr/>
        </p:nvSpPr>
        <p:spPr bwMode="auto">
          <a:xfrm>
            <a:off x="4038600" y="4343400"/>
            <a:ext cx="990600" cy="948970"/>
          </a:xfrm>
          <a:prstGeom prst="rect">
            <a:avLst/>
          </a:prstGeom>
          <a:noFill/>
          <a:ln w="9525">
            <a:noFill/>
            <a:miter lim="800000"/>
            <a:headEnd/>
            <a:tailEnd/>
          </a:ln>
        </p:spPr>
        <p:txBody>
          <a:bodyPr lIns="71113" tIns="35556" rIns="71113" bIns="35556">
            <a:spAutoFit/>
          </a:bodyPr>
          <a:lstStyle/>
          <a:p>
            <a:endParaRPr lang="en-US" sz="1900" b="1" dirty="0" smtClean="0">
              <a:solidFill>
                <a:srgbClr val="FF0000"/>
              </a:solidFill>
            </a:endParaRPr>
          </a:p>
          <a:p>
            <a:endParaRPr lang="en-US" sz="1900" b="1" dirty="0" smtClean="0">
              <a:solidFill>
                <a:srgbClr val="FF0000"/>
              </a:solidFill>
            </a:endParaRPr>
          </a:p>
          <a:p>
            <a:r>
              <a:rPr lang="en-US" sz="1900" b="1" dirty="0" smtClean="0">
                <a:solidFill>
                  <a:srgbClr val="FF0000"/>
                </a:solidFill>
              </a:rPr>
              <a:t>Sale of</a:t>
            </a:r>
            <a:endParaRPr lang="en-US" sz="1900" b="1" dirty="0">
              <a:solidFill>
                <a:srgbClr val="FF0000"/>
              </a:solidFill>
            </a:endParaRPr>
          </a:p>
        </p:txBody>
      </p:sp>
      <p:sp>
        <p:nvSpPr>
          <p:cNvPr id="8" name="TextBox 2"/>
          <p:cNvSpPr txBox="1">
            <a:spLocks noChangeArrowheads="1"/>
          </p:cNvSpPr>
          <p:nvPr/>
        </p:nvSpPr>
        <p:spPr bwMode="auto">
          <a:xfrm>
            <a:off x="533400" y="1143000"/>
            <a:ext cx="2243137" cy="1227138"/>
          </a:xfrm>
          <a:prstGeom prst="rect">
            <a:avLst/>
          </a:prstGeom>
          <a:noFill/>
          <a:ln w="9525">
            <a:noFill/>
            <a:miter lim="800000"/>
            <a:headEnd/>
            <a:tailEnd/>
          </a:ln>
        </p:spPr>
        <p:txBody>
          <a:bodyPr lIns="71113" tIns="35556" rIns="71113" bIns="35556">
            <a:spAutoFit/>
          </a:bodyPr>
          <a:lstStyle/>
          <a:p>
            <a:pPr algn="ctr"/>
            <a:r>
              <a:rPr lang="en-US" sz="2500" dirty="0">
                <a:solidFill>
                  <a:srgbClr val="FF0000"/>
                </a:solidFill>
              </a:rPr>
              <a:t>License</a:t>
            </a:r>
            <a:r>
              <a:rPr lang="en-US" sz="2500" dirty="0"/>
              <a:t> </a:t>
            </a:r>
            <a:r>
              <a:rPr lang="en-US" sz="2500" dirty="0">
                <a:solidFill>
                  <a:srgbClr val="FF0000"/>
                </a:solidFill>
              </a:rPr>
              <a:t>Software in CD</a:t>
            </a:r>
          </a:p>
        </p:txBody>
      </p:sp>
      <p:sp>
        <p:nvSpPr>
          <p:cNvPr id="9" name="TextBox 3"/>
          <p:cNvSpPr txBox="1">
            <a:spLocks noChangeArrowheads="1"/>
          </p:cNvSpPr>
          <p:nvPr/>
        </p:nvSpPr>
        <p:spPr bwMode="auto">
          <a:xfrm>
            <a:off x="5791200" y="1277938"/>
            <a:ext cx="2286000" cy="841375"/>
          </a:xfrm>
          <a:prstGeom prst="rect">
            <a:avLst/>
          </a:prstGeom>
          <a:noFill/>
          <a:ln w="9525">
            <a:noFill/>
            <a:miter lim="800000"/>
            <a:headEnd/>
            <a:tailEnd/>
          </a:ln>
        </p:spPr>
        <p:txBody>
          <a:bodyPr lIns="71113" tIns="35556" rIns="71113" bIns="35556">
            <a:spAutoFit/>
          </a:bodyPr>
          <a:lstStyle/>
          <a:p>
            <a:pPr algn="ctr"/>
            <a:r>
              <a:rPr lang="en-US" sz="2500" dirty="0">
                <a:solidFill>
                  <a:srgbClr val="FF0000"/>
                </a:solidFill>
              </a:rPr>
              <a:t>Sale of Food In Restaurant </a:t>
            </a:r>
          </a:p>
        </p:txBody>
      </p:sp>
      <p:sp>
        <p:nvSpPr>
          <p:cNvPr id="10" name="Rectangle 9"/>
          <p:cNvSpPr/>
          <p:nvPr/>
        </p:nvSpPr>
        <p:spPr>
          <a:xfrm>
            <a:off x="5181600" y="4953000"/>
            <a:ext cx="21336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b="1" dirty="0" smtClean="0">
                <a:solidFill>
                  <a:srgbClr val="FF0000"/>
                </a:solidFill>
              </a:rPr>
              <a:t>Services   OR goods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04" y="152400"/>
            <a:ext cx="6858048" cy="1015663"/>
          </a:xfrm>
          <a:prstGeom prst="rect">
            <a:avLst/>
          </a:prstGeom>
        </p:spPr>
        <p:txBody>
          <a:bodyPr wrap="square">
            <a:spAutoFit/>
          </a:bodyPr>
          <a:lstStyle/>
          <a:p>
            <a:r>
              <a:rPr lang="en-US" sz="2000" b="1" dirty="0" smtClean="0">
                <a:latin typeface="Cambria" pitchFamily="18" charset="0"/>
              </a:rPr>
              <a:t>                          </a:t>
            </a:r>
            <a:r>
              <a:rPr lang="en-US" sz="4000" b="1" dirty="0" smtClean="0">
                <a:latin typeface="Cambria" pitchFamily="18" charset="0"/>
              </a:rPr>
              <a:t>Genesis  of GST </a:t>
            </a:r>
            <a:r>
              <a:rPr lang="en-US" sz="4000" dirty="0" smtClean="0">
                <a:latin typeface="Cambria" pitchFamily="18" charset="0"/>
              </a:rPr>
              <a:t> </a:t>
            </a:r>
            <a:endParaRPr lang="en-US" sz="4000" dirty="0" smtClean="0">
              <a:solidFill>
                <a:srgbClr val="FF0000"/>
              </a:solidFill>
              <a:latin typeface="Cambria" pitchFamily="18" charset="0"/>
            </a:endParaRPr>
          </a:p>
          <a:p>
            <a:endParaRPr lang="en-US" sz="2000" dirty="0" smtClean="0">
              <a:latin typeface="Cambria" pitchFamily="18" charset="0"/>
            </a:endParaRPr>
          </a:p>
        </p:txBody>
      </p:sp>
      <p:sp>
        <p:nvSpPr>
          <p:cNvPr id="4" name="Rectangle 3"/>
          <p:cNvSpPr/>
          <p:nvPr/>
        </p:nvSpPr>
        <p:spPr>
          <a:xfrm>
            <a:off x="428596" y="1214422"/>
            <a:ext cx="8143932" cy="60631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Font typeface="Wingdings" pitchFamily="2" charset="2"/>
              <a:buChar char="Ø"/>
            </a:pPr>
            <a:r>
              <a:rPr lang="en-US" sz="3200" dirty="0" smtClean="0">
                <a:latin typeface="Cambria" pitchFamily="18" charset="0"/>
              </a:rPr>
              <a:t>India is a federal country </a:t>
            </a:r>
            <a:r>
              <a:rPr lang="en-US" sz="3200" b="1" dirty="0" smtClean="0">
                <a:latin typeface="Cambria" pitchFamily="18" charset="0"/>
              </a:rPr>
              <a:t>where both the Centre and the States</a:t>
            </a:r>
            <a:r>
              <a:rPr lang="en-US" sz="3200" dirty="0" smtClean="0">
                <a:latin typeface="Cambria" pitchFamily="18" charset="0"/>
              </a:rPr>
              <a:t> have been assigned the powers to levy and collect taxes through appropriate legislation</a:t>
            </a:r>
          </a:p>
          <a:p>
            <a:pPr>
              <a:buFont typeface="Wingdings" pitchFamily="2" charset="2"/>
              <a:buChar char="Ø"/>
            </a:pPr>
            <a:r>
              <a:rPr lang="en-US" sz="3200" dirty="0" smtClean="0">
                <a:solidFill>
                  <a:srgbClr val="FF0000"/>
                </a:solidFill>
                <a:latin typeface="Cambria" pitchFamily="18" charset="0"/>
              </a:rPr>
              <a:t>list II ( State list)</a:t>
            </a:r>
          </a:p>
          <a:p>
            <a:pPr lvl="1">
              <a:buFont typeface="Arial" pitchFamily="34" charset="0"/>
              <a:buChar char="•"/>
            </a:pPr>
            <a:r>
              <a:rPr lang="en-US" sz="3200" dirty="0">
                <a:latin typeface="Lucida Sans Unicode" pitchFamily="34" charset="0"/>
              </a:rPr>
              <a:t>Entry </a:t>
            </a:r>
            <a:r>
              <a:rPr lang="en-US" sz="3200" dirty="0" smtClean="0">
                <a:latin typeface="Lucida Sans Unicode" pitchFamily="34" charset="0"/>
              </a:rPr>
              <a:t>No.</a:t>
            </a:r>
            <a:r>
              <a:rPr lang="en-US" sz="3200" dirty="0" smtClean="0">
                <a:solidFill>
                  <a:srgbClr val="FF0000"/>
                </a:solidFill>
                <a:latin typeface="Cambria" pitchFamily="18" charset="0"/>
              </a:rPr>
              <a:t>54</a:t>
            </a:r>
            <a:endParaRPr lang="en-US" sz="3200" dirty="0" smtClean="0">
              <a:latin typeface="Cambria" pitchFamily="18" charset="0"/>
            </a:endParaRPr>
          </a:p>
          <a:p>
            <a:pPr lvl="2">
              <a:buFont typeface="Arial" pitchFamily="34" charset="0"/>
              <a:buChar char="•"/>
            </a:pPr>
            <a:r>
              <a:rPr lang="en-US" sz="3200" dirty="0" smtClean="0">
                <a:latin typeface="Cambria" pitchFamily="18" charset="0"/>
              </a:rPr>
              <a:t>State is empowered to levy tax on </a:t>
            </a:r>
            <a:r>
              <a:rPr lang="en-US" sz="3200" b="1" dirty="0" smtClean="0">
                <a:solidFill>
                  <a:schemeClr val="accent2"/>
                </a:solidFill>
                <a:latin typeface="Cambria" pitchFamily="18" charset="0"/>
              </a:rPr>
              <a:t>sale</a:t>
            </a:r>
          </a:p>
          <a:p>
            <a:pPr>
              <a:buFont typeface="Wingdings" pitchFamily="2" charset="2"/>
              <a:buChar char="Ø"/>
            </a:pPr>
            <a:r>
              <a:rPr lang="en-US" sz="2800" dirty="0" smtClean="0">
                <a:solidFill>
                  <a:srgbClr val="FF0000"/>
                </a:solidFill>
                <a:latin typeface="Lucida Sans Unicode" pitchFamily="34" charset="0"/>
              </a:rPr>
              <a:t>List-I (centre list)</a:t>
            </a:r>
            <a:r>
              <a:rPr lang="en-US" sz="2800" dirty="0" smtClean="0">
                <a:latin typeface="Lucida Sans Unicode" pitchFamily="34" charset="0"/>
              </a:rPr>
              <a:t>,</a:t>
            </a:r>
            <a:endParaRPr lang="en-US" sz="2800" dirty="0" smtClean="0">
              <a:solidFill>
                <a:srgbClr val="FF0000"/>
              </a:solidFill>
              <a:latin typeface="Lucida Sans Unicode" pitchFamily="34" charset="0"/>
            </a:endParaRPr>
          </a:p>
          <a:p>
            <a:pPr lvl="1">
              <a:buFont typeface="Arial" pitchFamily="34" charset="0"/>
              <a:buChar char="•"/>
            </a:pPr>
            <a:r>
              <a:rPr lang="en-US" sz="2800" dirty="0" smtClean="0">
                <a:latin typeface="Lucida Sans Unicode" pitchFamily="34" charset="0"/>
              </a:rPr>
              <a:t> </a:t>
            </a:r>
            <a:r>
              <a:rPr lang="en-US" sz="2800" dirty="0">
                <a:latin typeface="Lucida Sans Unicode" pitchFamily="34" charset="0"/>
              </a:rPr>
              <a:t>Entry No.</a:t>
            </a:r>
            <a:r>
              <a:rPr lang="en-US" sz="2800" dirty="0">
                <a:solidFill>
                  <a:srgbClr val="FF0000"/>
                </a:solidFill>
                <a:latin typeface="Lucida Sans Unicode" pitchFamily="34" charset="0"/>
              </a:rPr>
              <a:t>84 </a:t>
            </a:r>
            <a:endParaRPr lang="en-US" sz="2800" dirty="0" smtClean="0">
              <a:solidFill>
                <a:srgbClr val="FF0000"/>
              </a:solidFill>
              <a:latin typeface="Lucida Sans Unicode" pitchFamily="34" charset="0"/>
            </a:endParaRPr>
          </a:p>
          <a:p>
            <a:pPr lvl="2">
              <a:buFont typeface="Arial" pitchFamily="34" charset="0"/>
              <a:buChar char="•"/>
            </a:pPr>
            <a:r>
              <a:rPr lang="en-US" sz="2800" dirty="0" smtClean="0">
                <a:latin typeface="Lucida Sans Unicode" pitchFamily="34" charset="0"/>
              </a:rPr>
              <a:t>Centre to levy tax on </a:t>
            </a:r>
            <a:r>
              <a:rPr lang="en-US" sz="2800" b="1" dirty="0" smtClean="0">
                <a:solidFill>
                  <a:schemeClr val="accent2"/>
                </a:solidFill>
                <a:latin typeface="Lucida Sans Unicode" pitchFamily="34" charset="0"/>
              </a:rPr>
              <a:t>manufacturing</a:t>
            </a:r>
          </a:p>
          <a:p>
            <a:pPr lvl="1">
              <a:buFont typeface="Arial" pitchFamily="34" charset="0"/>
              <a:buChar char="•"/>
            </a:pPr>
            <a:r>
              <a:rPr lang="en-US" sz="2800" dirty="0" smtClean="0">
                <a:latin typeface="Lucida Sans Unicode" pitchFamily="34" charset="0"/>
              </a:rPr>
              <a:t>&amp;Entry No.</a:t>
            </a:r>
            <a:r>
              <a:rPr lang="en-US" sz="2800" dirty="0" smtClean="0">
                <a:solidFill>
                  <a:srgbClr val="FF0000"/>
                </a:solidFill>
                <a:latin typeface="Lucida Sans Unicode" pitchFamily="34" charset="0"/>
              </a:rPr>
              <a:t>97</a:t>
            </a:r>
            <a:endParaRPr lang="en-US" sz="2800" dirty="0" smtClean="0">
              <a:latin typeface="Lucida Sans Unicode" pitchFamily="34" charset="0"/>
            </a:endParaRPr>
          </a:p>
          <a:p>
            <a:pPr lvl="2">
              <a:buFont typeface="Arial" pitchFamily="34" charset="0"/>
              <a:buChar char="•"/>
            </a:pPr>
            <a:r>
              <a:rPr lang="en-US" sz="2800" dirty="0" smtClean="0">
                <a:latin typeface="Lucida Sans Unicode" pitchFamily="34" charset="0"/>
              </a:rPr>
              <a:t>Centre to levy tax on </a:t>
            </a:r>
            <a:r>
              <a:rPr lang="en-US" sz="2800" b="1" dirty="0" smtClean="0">
                <a:solidFill>
                  <a:schemeClr val="accent2"/>
                </a:solidFill>
                <a:latin typeface="Lucida Sans Unicode" pitchFamily="34" charset="0"/>
              </a:rPr>
              <a:t>services</a:t>
            </a:r>
          </a:p>
          <a:p>
            <a:pPr>
              <a:buFont typeface="Wingdings" pitchFamily="2" charset="2"/>
              <a:buChar char="Ø"/>
            </a:pPr>
            <a:endParaRPr lang="en-IN"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1261</TotalTime>
  <Words>3272</Words>
  <Application>Microsoft Office PowerPoint</Application>
  <PresentationFormat>On-screen Show (4:3)</PresentationFormat>
  <Paragraphs>407</Paragraphs>
  <Slides>56</Slides>
  <Notes>3</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56</vt:i4>
      </vt:variant>
    </vt:vector>
  </HeadingPairs>
  <TitlesOfParts>
    <vt:vector size="75" baseType="lpstr">
      <vt:lpstr>AR CENA</vt:lpstr>
      <vt:lpstr>Arial</vt:lpstr>
      <vt:lpstr>Bell MT</vt:lpstr>
      <vt:lpstr>Bernard MT Condensed</vt:lpstr>
      <vt:lpstr>Book Antiqua</vt:lpstr>
      <vt:lpstr>Bookman Old Style</vt:lpstr>
      <vt:lpstr>Calibri</vt:lpstr>
      <vt:lpstr>Calibri Light</vt:lpstr>
      <vt:lpstr>Cambria</vt:lpstr>
      <vt:lpstr>Cambria Math</vt:lpstr>
      <vt:lpstr>Garamond</vt:lpstr>
      <vt:lpstr>Lucida Sans Unicode</vt:lpstr>
      <vt:lpstr>MS Mincho</vt:lpstr>
      <vt:lpstr>Times New Roman</vt:lpstr>
      <vt:lpstr>Verdana</vt:lpstr>
      <vt:lpstr>Wingdings</vt:lpstr>
      <vt:lpstr>Wingdings 2</vt:lpstr>
      <vt:lpstr>Wingdings 3</vt:lpstr>
      <vt:lpstr>Office Theme</vt:lpstr>
      <vt:lpstr>TAX DEDUCTED AT SOURSE UNDER GST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GST COUNCIL MEETING</vt:lpstr>
      <vt:lpstr>PowerPoint Presentation</vt:lpstr>
      <vt:lpstr>PowerPoint Presentation</vt:lpstr>
      <vt:lpstr>Types of transactions &amp; taxes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GST</vt:lpstr>
      <vt:lpstr>PowerPoint Presentation</vt:lpstr>
      <vt:lpstr>PowerPoint Presentation</vt:lpstr>
      <vt:lpstr>Compensation Mechanism for States</vt:lpstr>
      <vt:lpstr>TDS</vt:lpstr>
      <vt:lpstr>TAX DEDUCTED AT SOURSE</vt:lpstr>
      <vt:lpstr>Benefits of TDS provision</vt:lpstr>
      <vt:lpstr>Who are responsible for deduction</vt:lpstr>
      <vt:lpstr>VALUE OF SUPPLY </vt:lpstr>
      <vt:lpstr>PowerPoint Presentation</vt:lpstr>
      <vt:lpstr>Required Procedures For TDS</vt:lpstr>
      <vt:lpstr>REGISTRATION</vt:lpstr>
      <vt:lpstr>PowerPoint Presentation</vt:lpstr>
      <vt:lpstr>PowerPoint Presentation</vt:lpstr>
      <vt:lpstr>Continued...........</vt:lpstr>
      <vt:lpstr>Continued...........</vt:lpstr>
      <vt:lpstr>Deduction of TDS  for DDOs drawing from Treasuries through Bills:</vt:lpstr>
      <vt:lpstr>PowerPoint Presentation</vt:lpstr>
      <vt:lpstr>PowerPoint Presentation</vt:lpstr>
      <vt:lpstr>PowerPoint Presentation</vt:lpstr>
      <vt:lpstr>PowerPoint Presentation</vt:lpstr>
      <vt:lpstr>TDS DEPOSIT </vt:lpstr>
      <vt:lpstr>RETURN</vt:lpstr>
      <vt:lpstr>TDS Certificate</vt:lpstr>
      <vt:lpstr>Continued..................</vt:lpstr>
      <vt:lpstr>Continued..................</vt:lpstr>
      <vt:lpstr>REFUND </vt:lpstr>
      <vt:lpstr>PowerPoint Presentation</vt:lpstr>
      <vt:lpstr>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DEDUCTED AT SOURSE</dc:title>
  <dc:creator>user</dc:creator>
  <cp:lastModifiedBy>DCCT</cp:lastModifiedBy>
  <cp:revision>219</cp:revision>
  <dcterms:created xsi:type="dcterms:W3CDTF">2017-08-09T10:46:27Z</dcterms:created>
  <dcterms:modified xsi:type="dcterms:W3CDTF">2022-08-05T13:34:03Z</dcterms:modified>
</cp:coreProperties>
</file>