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70" r:id="rId3"/>
    <p:sldId id="371" r:id="rId4"/>
    <p:sldId id="378" r:id="rId5"/>
    <p:sldId id="269" r:id="rId6"/>
    <p:sldId id="310" r:id="rId7"/>
    <p:sldId id="313" r:id="rId8"/>
    <p:sldId id="314" r:id="rId9"/>
    <p:sldId id="315" r:id="rId10"/>
    <p:sldId id="316" r:id="rId11"/>
    <p:sldId id="317" r:id="rId12"/>
    <p:sldId id="318" r:id="rId13"/>
    <p:sldId id="319" r:id="rId14"/>
    <p:sldId id="320" r:id="rId15"/>
    <p:sldId id="321" r:id="rId16"/>
    <p:sldId id="322" r:id="rId17"/>
    <p:sldId id="366" r:id="rId18"/>
    <p:sldId id="324" r:id="rId19"/>
    <p:sldId id="327" r:id="rId20"/>
    <p:sldId id="325" r:id="rId21"/>
    <p:sldId id="326" r:id="rId22"/>
    <p:sldId id="328" r:id="rId23"/>
    <p:sldId id="329" r:id="rId24"/>
    <p:sldId id="355" r:id="rId25"/>
    <p:sldId id="372" r:id="rId26"/>
    <p:sldId id="373" r:id="rId27"/>
    <p:sldId id="330" r:id="rId28"/>
    <p:sldId id="352" r:id="rId29"/>
    <p:sldId id="353" r:id="rId30"/>
    <p:sldId id="354" r:id="rId31"/>
    <p:sldId id="331" r:id="rId32"/>
    <p:sldId id="332" r:id="rId33"/>
    <p:sldId id="333" r:id="rId34"/>
    <p:sldId id="334" r:id="rId35"/>
    <p:sldId id="335" r:id="rId36"/>
    <p:sldId id="336" r:id="rId37"/>
    <p:sldId id="337" r:id="rId38"/>
    <p:sldId id="367" r:id="rId39"/>
    <p:sldId id="338" r:id="rId40"/>
    <p:sldId id="339" r:id="rId41"/>
    <p:sldId id="341" r:id="rId42"/>
    <p:sldId id="342" r:id="rId43"/>
    <p:sldId id="343" r:id="rId44"/>
    <p:sldId id="344" r:id="rId45"/>
    <p:sldId id="345" r:id="rId46"/>
    <p:sldId id="346" r:id="rId47"/>
    <p:sldId id="347" r:id="rId48"/>
    <p:sldId id="349" r:id="rId49"/>
    <p:sldId id="350" r:id="rId50"/>
    <p:sldId id="420" r:id="rId51"/>
    <p:sldId id="421" r:id="rId52"/>
    <p:sldId id="422" r:id="rId53"/>
    <p:sldId id="399" r:id="rId54"/>
    <p:sldId id="400" r:id="rId55"/>
    <p:sldId id="401" r:id="rId56"/>
    <p:sldId id="427" r:id="rId57"/>
    <p:sldId id="428" r:id="rId58"/>
    <p:sldId id="430" r:id="rId59"/>
    <p:sldId id="431" r:id="rId60"/>
    <p:sldId id="432" r:id="rId61"/>
    <p:sldId id="434" r:id="rId62"/>
    <p:sldId id="402" r:id="rId63"/>
    <p:sldId id="403" r:id="rId64"/>
    <p:sldId id="412" r:id="rId65"/>
    <p:sldId id="413" r:id="rId66"/>
    <p:sldId id="435" r:id="rId67"/>
    <p:sldId id="436" r:id="rId68"/>
    <p:sldId id="34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110" d="100"/>
          <a:sy n="110" d="100"/>
        </p:scale>
        <p:origin x="-37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569A4-4D81-456E-95AA-A7C694F83377}" type="datetimeFigureOut">
              <a:rPr lang="en-US" smtClean="0"/>
              <a:pPr/>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62A23-B189-4852-ACD7-7B6DC4515C61}" type="slidenum">
              <a:rPr lang="en-US" smtClean="0"/>
              <a:pPr/>
              <a:t>‹#›</a:t>
            </a:fld>
            <a:endParaRPr lang="en-US"/>
          </a:p>
        </p:txBody>
      </p:sp>
    </p:spTree>
    <p:extLst>
      <p:ext uri="{BB962C8B-B14F-4D97-AF65-F5344CB8AC3E}">
        <p14:creationId xmlns:p14="http://schemas.microsoft.com/office/powerpoint/2010/main" val="90491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E62A23-B189-4852-ACD7-7B6DC4515C61}" type="slidenum">
              <a:rPr lang="en-US" smtClean="0"/>
              <a:pPr/>
              <a:t>59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EEC6C2-2FCB-40B6-ADA1-693D2A300C55}"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EC6C2-2FCB-40B6-ADA1-693D2A300C55}"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EC6C2-2FCB-40B6-ADA1-693D2A300C55}"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EC6C2-2FCB-40B6-ADA1-693D2A300C55}"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EC6C2-2FCB-40B6-ADA1-693D2A300C55}"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EEC6C2-2FCB-40B6-ADA1-693D2A300C55}"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EEC6C2-2FCB-40B6-ADA1-693D2A300C55}" type="datetimeFigureOut">
              <a:rPr lang="en-US" smtClean="0"/>
              <a:pPr/>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EC6C2-2FCB-40B6-ADA1-693D2A300C55}" type="datetimeFigureOut">
              <a:rPr lang="en-US" smtClean="0"/>
              <a:pPr/>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EC6C2-2FCB-40B6-ADA1-693D2A300C55}" type="datetimeFigureOut">
              <a:rPr lang="en-US" smtClean="0"/>
              <a:pPr/>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EC6C2-2FCB-40B6-ADA1-693D2A300C55}"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EC6C2-2FCB-40B6-ADA1-693D2A300C55}"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21EC-0438-43C4-9528-BE64C104AD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EC6C2-2FCB-40B6-ADA1-693D2A300C55}" type="datetimeFigureOut">
              <a:rPr lang="en-US" smtClean="0"/>
              <a:pPr/>
              <a:t>7/20/2022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221EC-0438-43C4-9528-BE64C104AD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057400"/>
          </a:xfrm>
        </p:spPr>
        <p:txBody>
          <a:bodyPr>
            <a:normAutofit fontScale="90000"/>
          </a:bodyPr>
          <a:lstStyle/>
          <a:p>
            <a:r>
              <a:rPr lang="en-US" sz="3600" b="1" dirty="0" smtClean="0">
                <a:solidFill>
                  <a:srgbClr val="C00000"/>
                </a:solidFill>
                <a:latin typeface="Times New Roman" pitchFamily="18" charset="0"/>
                <a:cs typeface="Times New Roman" pitchFamily="18" charset="0"/>
              </a:rPr>
              <a:t>SERVICE CONDITIONS:</a:t>
            </a:r>
            <a:br>
              <a:rPr lang="en-US" sz="3600" b="1" dirty="0" smtClean="0">
                <a:solidFill>
                  <a:srgbClr val="C00000"/>
                </a:solidFill>
                <a:latin typeface="Times New Roman" pitchFamily="18" charset="0"/>
                <a:cs typeface="Times New Roman" pitchFamily="18" charset="0"/>
              </a:rPr>
            </a:br>
            <a:r>
              <a:rPr lang="en-US" sz="3600" b="1" dirty="0" smtClean="0">
                <a:solidFill>
                  <a:srgbClr val="C00000"/>
                </a:solidFill>
                <a:latin typeface="Times New Roman" pitchFamily="18" charset="0"/>
                <a:cs typeface="Times New Roman" pitchFamily="18" charset="0"/>
              </a:rPr>
              <a:t/>
            </a:r>
            <a:br>
              <a:rPr lang="en-US" sz="3600" b="1" dirty="0" smtClean="0">
                <a:solidFill>
                  <a:srgbClr val="C00000"/>
                </a:solidFill>
                <a:latin typeface="Times New Roman" pitchFamily="18" charset="0"/>
                <a:cs typeface="Times New Roman" pitchFamily="18" charset="0"/>
              </a:rPr>
            </a:br>
            <a:r>
              <a:rPr lang="en-US" sz="3600" b="1" dirty="0" smtClean="0">
                <a:solidFill>
                  <a:srgbClr val="C00000"/>
                </a:solidFill>
                <a:latin typeface="Times New Roman" pitchFamily="18" charset="0"/>
                <a:cs typeface="Times New Roman" pitchFamily="18" charset="0"/>
              </a:rPr>
              <a:t>LEAVE RULES</a:t>
            </a:r>
            <a:r>
              <a:rPr lang="en-US" dirty="0" smtClean="0"/>
              <a:t/>
            </a:r>
            <a:br>
              <a:rPr lang="en-US" dirty="0" smtClean="0"/>
            </a:br>
            <a:endParaRPr lang="en-US" dirty="0"/>
          </a:p>
        </p:txBody>
      </p:sp>
      <p:sp>
        <p:nvSpPr>
          <p:cNvPr id="3" name="Subtitle 2"/>
          <p:cNvSpPr>
            <a:spLocks noGrp="1"/>
          </p:cNvSpPr>
          <p:nvPr>
            <p:ph type="subTitle" idx="1"/>
          </p:nvPr>
        </p:nvSpPr>
        <p:spPr>
          <a:xfrm>
            <a:off x="1371600" y="3048000"/>
            <a:ext cx="6400800" cy="2590800"/>
          </a:xfrm>
        </p:spPr>
        <p:txBody>
          <a:bodyPr>
            <a:normAutofit/>
          </a:bodyPr>
          <a:lstStyle/>
          <a:p>
            <a:pPr algn="r"/>
            <a:endParaRPr lang="en-US" dirty="0" smtClean="0">
              <a:solidFill>
                <a:schemeClr val="tx1"/>
              </a:solidFill>
              <a:latin typeface="Times New Roman" pitchFamily="18" charset="0"/>
              <a:cs typeface="Times New Roman" pitchFamily="18" charset="0"/>
            </a:endParaRPr>
          </a:p>
          <a:p>
            <a:pPr algn="r"/>
            <a:r>
              <a:rPr lang="en-US" dirty="0" smtClean="0">
                <a:solidFill>
                  <a:schemeClr val="tx1"/>
                </a:solidFill>
                <a:latin typeface="Times New Roman" pitchFamily="18" charset="0"/>
                <a:cs typeface="Times New Roman" pitchFamily="18" charset="0"/>
              </a:rPr>
              <a:t>PRASANTA KU MISHRA,</a:t>
            </a:r>
          </a:p>
          <a:p>
            <a:pPr algn="r"/>
            <a:r>
              <a:rPr lang="en-US" dirty="0" smtClean="0">
                <a:solidFill>
                  <a:schemeClr val="tx1"/>
                </a:solidFill>
                <a:latin typeface="Times New Roman" pitchFamily="18" charset="0"/>
                <a:cs typeface="Times New Roman" pitchFamily="18" charset="0"/>
              </a:rPr>
              <a:t>Jt. Secretary,</a:t>
            </a:r>
          </a:p>
          <a:p>
            <a:pPr algn="r"/>
            <a:r>
              <a:rPr lang="en-US" dirty="0" smtClean="0">
                <a:solidFill>
                  <a:schemeClr val="tx1"/>
                </a:solidFill>
                <a:latin typeface="Times New Roman" pitchFamily="18" charset="0"/>
                <a:cs typeface="Times New Roman" pitchFamily="18" charset="0"/>
              </a:rPr>
              <a:t>Finance Dept.</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lstStyle/>
          <a:p>
            <a:pPr algn="just">
              <a:buNone/>
            </a:pPr>
            <a:r>
              <a:rPr lang="en-US" dirty="0" smtClean="0"/>
              <a:t>(b) when joining time is allowed to a govt. servant under clause(b) of rule 198 (i.e., to join a new station on return from leave of not more than six months duration,) it shall be assumed that he has availed of full period of joining time admissible to him before resuming charge and his leave ends on the day before such period of joining time commences.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85000" lnSpcReduction="10000"/>
          </a:bodyPr>
          <a:lstStyle/>
          <a:p>
            <a:pPr algn="just">
              <a:buNone/>
            </a:pPr>
            <a:r>
              <a:rPr lang="en-US" dirty="0" smtClean="0"/>
              <a:t>(c) when a govt. servant is permitted under rule 138 to prefix holidays to leave, his leave begins on the first day after holidays.</a:t>
            </a:r>
          </a:p>
          <a:p>
            <a:pPr algn="just">
              <a:buNone/>
            </a:pPr>
            <a:endParaRPr lang="en-US" dirty="0" smtClean="0"/>
          </a:p>
          <a:p>
            <a:pPr algn="just">
              <a:buNone/>
            </a:pPr>
            <a:r>
              <a:rPr lang="en-US" dirty="0" smtClean="0"/>
              <a:t>(d) When a govt. servant is permitted under rule 138 to suffix holidays to leave , his leave ends on the day on which it would have ended if the holiday would not have been suffixed.</a:t>
            </a:r>
          </a:p>
          <a:p>
            <a:pPr algn="just">
              <a:buNone/>
            </a:pPr>
            <a:endParaRPr lang="en-US" dirty="0" smtClean="0"/>
          </a:p>
          <a:p>
            <a:pPr algn="just">
              <a:buNone/>
            </a:pPr>
            <a:r>
              <a:rPr lang="en-US" dirty="0" smtClean="0"/>
              <a:t>(e) When a govt. servant is permitted under rule 139 to combine leave with vacation ,his leave begins or ends on the day on which it would have begun or ended if it had not been combined with vacation.</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09600"/>
            <a:ext cx="8229600" cy="5516563"/>
          </a:xfrm>
        </p:spPr>
        <p:txBody>
          <a:bodyPr>
            <a:normAutofit lnSpcReduction="10000"/>
          </a:bodyPr>
          <a:lstStyle/>
          <a:p>
            <a:pPr algn="just">
              <a:buNone/>
            </a:pPr>
            <a:r>
              <a:rPr lang="en-US" b="1" dirty="0" smtClean="0"/>
              <a:t>Rule-139</a:t>
            </a:r>
          </a:p>
          <a:p>
            <a:pPr algn="just">
              <a:buNone/>
            </a:pPr>
            <a:r>
              <a:rPr lang="en-US" dirty="0" smtClean="0"/>
              <a:t>    A govt. servant serving in a vacation dept. and District and Session Judges may be permitted to combine vacation with leave either at the beginning or at the end thereof.    Provided that</a:t>
            </a:r>
          </a:p>
          <a:p>
            <a:pPr algn="just">
              <a:buNone/>
            </a:pPr>
            <a:endParaRPr lang="en-US" dirty="0" smtClean="0"/>
          </a:p>
          <a:p>
            <a:pPr algn="just">
              <a:buFont typeface="Wingdings" pitchFamily="2" charset="2"/>
              <a:buChar char="§"/>
            </a:pPr>
            <a:r>
              <a:rPr lang="en-US" dirty="0" smtClean="0"/>
              <a:t>Vacation shall not be both prefixed and suffixed to leave ,</a:t>
            </a:r>
          </a:p>
          <a:p>
            <a:pPr algn="just">
              <a:buFont typeface="Wingdings" pitchFamily="2" charset="2"/>
              <a:buChar char="§"/>
            </a:pPr>
            <a:r>
              <a:rPr lang="en-US" dirty="0" smtClean="0"/>
              <a:t>Leave shall not be both prefixed and suffixed to vacation,</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lstStyle/>
          <a:p>
            <a:pPr algn="just">
              <a:buNone/>
            </a:pPr>
            <a:r>
              <a:rPr lang="en-US" b="1" dirty="0" smtClean="0"/>
              <a:t>Rule-140</a:t>
            </a:r>
          </a:p>
          <a:p>
            <a:pPr algn="just">
              <a:buNone/>
            </a:pPr>
            <a:r>
              <a:rPr lang="en-US" dirty="0" smtClean="0"/>
              <a:t>   No govt. servant who has been granted leave on medical certificate may return to duty without first producing a medical certificate of fitness.</a:t>
            </a:r>
          </a:p>
          <a:p>
            <a:pPr algn="just">
              <a:buNone/>
            </a:pPr>
            <a:r>
              <a:rPr lang="en-US" b="1" dirty="0" smtClean="0"/>
              <a:t>Rule-145</a:t>
            </a:r>
          </a:p>
          <a:p>
            <a:pPr algn="just">
              <a:buNone/>
            </a:pPr>
            <a:r>
              <a:rPr lang="en-US" dirty="0" smtClean="0"/>
              <a:t>   Absence from duty for short periods on casual leave is not governed by the rules in this chapter.</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lstStyle/>
          <a:p>
            <a:pPr algn="just">
              <a:buNone/>
            </a:pPr>
            <a:r>
              <a:rPr lang="en-US" b="1" dirty="0" smtClean="0"/>
              <a:t>Rule-146</a:t>
            </a:r>
          </a:p>
          <a:p>
            <a:pPr algn="just">
              <a:buNone/>
            </a:pPr>
            <a:r>
              <a:rPr lang="en-US" dirty="0" smtClean="0"/>
              <a:t>   A govt. servant on leave may not take any service or accept any employment including the setting up of a private professional practice as a consultant or legal or medical practitioner.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2800" dirty="0" smtClean="0"/>
              <a:t>APPENDIX-10</a:t>
            </a:r>
            <a:r>
              <a:rPr lang="en-US" sz="3200" dirty="0" smtClean="0"/>
              <a:t/>
            </a:r>
            <a:br>
              <a:rPr lang="en-US" sz="3200" dirty="0" smtClean="0"/>
            </a:br>
            <a:r>
              <a:rPr lang="en-US" sz="3200" dirty="0" smtClean="0">
                <a:solidFill>
                  <a:srgbClr val="C00000"/>
                </a:solidFill>
                <a:latin typeface="Times New Roman" pitchFamily="18" charset="0"/>
                <a:cs typeface="Times New Roman" pitchFamily="18" charset="0"/>
              </a:rPr>
              <a:t>ORISSA LEAVE RULES,1966</a:t>
            </a:r>
            <a:br>
              <a:rPr lang="en-US" sz="3200" dirty="0" smtClean="0">
                <a:solidFill>
                  <a:srgbClr val="C00000"/>
                </a:solidFill>
                <a:latin typeface="Times New Roman" pitchFamily="18" charset="0"/>
                <a:cs typeface="Times New Roman" pitchFamily="18" charset="0"/>
              </a:rPr>
            </a:br>
            <a:r>
              <a:rPr lang="en-US" sz="3200" dirty="0" smtClean="0">
                <a:latin typeface="Times New Roman" pitchFamily="18" charset="0"/>
                <a:cs typeface="Times New Roman" pitchFamily="18" charset="0"/>
              </a:rPr>
              <a:t>( Rule-1 to Rule-20 )</a:t>
            </a:r>
            <a:endParaRPr lang="en-US" sz="3200" dirty="0"/>
          </a:p>
        </p:txBody>
      </p:sp>
      <p:sp>
        <p:nvSpPr>
          <p:cNvPr id="3" name="Content Placeholder 2"/>
          <p:cNvSpPr>
            <a:spLocks noGrp="1"/>
          </p:cNvSpPr>
          <p:nvPr>
            <p:ph idx="1"/>
          </p:nvPr>
        </p:nvSpPr>
        <p:spPr>
          <a:xfrm>
            <a:off x="457200" y="1447800"/>
            <a:ext cx="8229600" cy="5257800"/>
          </a:xfrm>
        </p:spPr>
        <p:txBody>
          <a:bodyPr>
            <a:normAutofit fontScale="92500"/>
          </a:bodyPr>
          <a:lstStyle/>
          <a:p>
            <a:pPr algn="just">
              <a:buNone/>
            </a:pPr>
            <a:r>
              <a:rPr lang="en-IN" dirty="0" smtClean="0"/>
              <a:t>    Leave means permitted/authorised absence from duty.</a:t>
            </a:r>
          </a:p>
          <a:p>
            <a:pPr algn="just">
              <a:buNone/>
            </a:pPr>
            <a:r>
              <a:rPr lang="en-IN" b="1" dirty="0" smtClean="0"/>
              <a:t> Rule-1 &amp; 2</a:t>
            </a:r>
          </a:p>
          <a:p>
            <a:pPr algn="just">
              <a:buNone/>
            </a:pPr>
            <a:r>
              <a:rPr lang="en-IN" dirty="0" smtClean="0"/>
              <a:t>  The Odisha Leave Rules.1966 came into force from 1</a:t>
            </a:r>
            <a:r>
              <a:rPr lang="en-IN" baseline="30000" dirty="0" smtClean="0"/>
              <a:t>st</a:t>
            </a:r>
            <a:r>
              <a:rPr lang="en-IN" dirty="0" smtClean="0"/>
              <a:t> August,1966. These rules apply to all govt. servants in class I, class II, class III State Civil Services and class IV service.( Group-A,B,C &amp; D)</a:t>
            </a:r>
          </a:p>
          <a:p>
            <a:pPr algn="just">
              <a:buNone/>
            </a:pPr>
            <a:r>
              <a:rPr lang="en-IN" b="1" dirty="0" smtClean="0"/>
              <a:t>Rule-3</a:t>
            </a:r>
          </a:p>
          <a:p>
            <a:pPr algn="just">
              <a:buNone/>
            </a:pPr>
            <a:r>
              <a:rPr lang="en-IN" dirty="0" smtClean="0"/>
              <a:t>   (iv) Earned leave  means leave earned in respect of periods spent on duty.</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762000"/>
            <a:ext cx="8229600" cy="5867400"/>
          </a:xfrm>
        </p:spPr>
        <p:txBody>
          <a:bodyPr>
            <a:normAutofit/>
          </a:bodyPr>
          <a:lstStyle/>
          <a:p>
            <a:pPr algn="just">
              <a:buNone/>
            </a:pPr>
            <a:r>
              <a:rPr lang="en-US" sz="2800" b="1" dirty="0" smtClean="0"/>
              <a:t>Rule-5</a:t>
            </a:r>
          </a:p>
          <a:p>
            <a:pPr algn="just">
              <a:buNone/>
            </a:pPr>
            <a:r>
              <a:rPr lang="en-US" sz="2800" dirty="0" smtClean="0"/>
              <a:t>    Any kind of leave under these rules may be granted in combination with or in continuation of any other kind of leave .</a:t>
            </a:r>
          </a:p>
          <a:p>
            <a:pPr>
              <a:buNone/>
            </a:pPr>
            <a:r>
              <a:rPr lang="en-US" dirty="0" smtClean="0"/>
              <a:t>1.   </a:t>
            </a:r>
            <a:r>
              <a:rPr lang="en-US" dirty="0" smtClean="0">
                <a:solidFill>
                  <a:srgbClr val="C00000"/>
                </a:solidFill>
              </a:rPr>
              <a:t>Earned Leave</a:t>
            </a:r>
          </a:p>
          <a:p>
            <a:pPr algn="just">
              <a:buNone/>
            </a:pPr>
            <a:r>
              <a:rPr lang="en-IN" dirty="0" smtClean="0"/>
              <a:t>   As per rule 3 (iv) of Orissa Leave Rules 1966, Earned Leave means leave earned in respect of periods spent on duty. The maximum limit of accumulation of Earned Leave has been fixed at 300 days w.e.f.,30.09.2002. vide</a:t>
            </a:r>
            <a:r>
              <a:rPr lang="en-US" dirty="0" smtClean="0"/>
              <a:t> F.D. O.M.No.45439/F. Dt.27.09.2002.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Contd.</a:t>
            </a:r>
            <a:endParaRPr lang="en-IN" sz="3200" dirty="0"/>
          </a:p>
        </p:txBody>
      </p:sp>
      <p:sp>
        <p:nvSpPr>
          <p:cNvPr id="3" name="Content Placeholder 2"/>
          <p:cNvSpPr>
            <a:spLocks noGrp="1"/>
          </p:cNvSpPr>
          <p:nvPr>
            <p:ph idx="1"/>
          </p:nvPr>
        </p:nvSpPr>
        <p:spPr>
          <a:xfrm>
            <a:off x="457200" y="914400"/>
            <a:ext cx="8229600" cy="5638800"/>
          </a:xfrm>
        </p:spPr>
        <p:txBody>
          <a:bodyPr>
            <a:normAutofit fontScale="92500" lnSpcReduction="10000"/>
          </a:bodyPr>
          <a:lstStyle/>
          <a:p>
            <a:pPr algn="just">
              <a:buNone/>
            </a:pPr>
            <a:r>
              <a:rPr lang="en-US" b="1" dirty="0" smtClean="0"/>
              <a:t>Rule-7</a:t>
            </a:r>
          </a:p>
          <a:p>
            <a:pPr marL="514350" indent="-514350" algn="just">
              <a:buNone/>
            </a:pPr>
            <a:r>
              <a:rPr lang="en-US" dirty="0" smtClean="0"/>
              <a:t>(1)The Earned Leave admissible to a permanent govt. servant is 15 days each on 1</a:t>
            </a:r>
            <a:r>
              <a:rPr lang="en-US" baseline="30000" dirty="0" smtClean="0"/>
              <a:t>st</a:t>
            </a:r>
            <a:r>
              <a:rPr lang="en-US" dirty="0" smtClean="0"/>
              <a:t> day of January and 1</a:t>
            </a:r>
            <a:r>
              <a:rPr lang="en-US" baseline="30000" dirty="0" smtClean="0"/>
              <a:t>st</a:t>
            </a:r>
            <a:r>
              <a:rPr lang="en-US" dirty="0" smtClean="0"/>
              <a:t>  day of July for every calender year spent on duty, provided he will cease to earn leave due amounts to 300 days.</a:t>
            </a:r>
          </a:p>
          <a:p>
            <a:pPr marL="514350" indent="-514350" algn="just">
              <a:buNone/>
            </a:pPr>
            <a:r>
              <a:rPr lang="en-US" dirty="0" smtClean="0"/>
              <a:t>(2) The maximum </a:t>
            </a:r>
            <a:r>
              <a:rPr lang="en-US" dirty="0" smtClean="0">
                <a:solidFill>
                  <a:srgbClr val="00B050"/>
                </a:solidFill>
              </a:rPr>
              <a:t>earned leave </a:t>
            </a:r>
            <a:r>
              <a:rPr lang="en-US" dirty="0" smtClean="0"/>
              <a:t>that may be granted at a time to a govt. servant shall be </a:t>
            </a:r>
            <a:r>
              <a:rPr lang="en-US" dirty="0" smtClean="0">
                <a:solidFill>
                  <a:srgbClr val="00B050"/>
                </a:solidFill>
              </a:rPr>
              <a:t>120 days</a:t>
            </a:r>
            <a:r>
              <a:rPr lang="en-US" dirty="0" smtClean="0"/>
              <a:t>.</a:t>
            </a:r>
          </a:p>
          <a:p>
            <a:pPr algn="just">
              <a:buFont typeface="Wingdings" pitchFamily="2" charset="2"/>
              <a:buChar char="Ø"/>
            </a:pPr>
            <a:r>
              <a:rPr lang="en-US" dirty="0" smtClean="0"/>
              <a:t> </a:t>
            </a:r>
            <a:r>
              <a:rPr lang="en-US" b="1" dirty="0" smtClean="0"/>
              <a:t>Explanation:</a:t>
            </a:r>
            <a:r>
              <a:rPr lang="en-US" dirty="0" smtClean="0"/>
              <a:t> permanent govt. servant includes a probationer.</a:t>
            </a:r>
          </a:p>
          <a:p>
            <a:pPr marL="514350" indent="-514350" algn="just">
              <a:buNone/>
            </a:pPr>
            <a:r>
              <a:rPr lang="en-US" dirty="0" smtClean="0"/>
              <a:t>   ( FD Notification No.20534/F . Dated 17</a:t>
            </a:r>
            <a:r>
              <a:rPr lang="en-US" baseline="30000" dirty="0" smtClean="0"/>
              <a:t>th</a:t>
            </a:r>
            <a:r>
              <a:rPr lang="en-US" dirty="0" smtClean="0"/>
              <a:t>  May,1995.  Effective from 01.01.1995</a:t>
            </a:r>
            <a:endParaRPr lang="en-US" b="1" dirty="0" smtClean="0"/>
          </a:p>
          <a:p>
            <a:pPr>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92500"/>
          </a:bodyPr>
          <a:lstStyle/>
          <a:p>
            <a:pPr algn="just">
              <a:buFont typeface="Wingdings" pitchFamily="2" charset="2"/>
              <a:buChar char="Ø"/>
            </a:pPr>
            <a:r>
              <a:rPr lang="en-US" dirty="0" smtClean="0"/>
              <a:t>The maximum limit for encashment of  Earned Leave admissible to a govt. servant has been enhanced from 240 days to 300 days w.e.f. 30.09.2002.</a:t>
            </a:r>
          </a:p>
          <a:p>
            <a:pPr algn="just">
              <a:buNone/>
            </a:pPr>
            <a:r>
              <a:rPr lang="en-US" dirty="0" smtClean="0"/>
              <a:t>                 ( F.D. O.M.No.45439/F. Dt.27.09.2002)</a:t>
            </a:r>
          </a:p>
          <a:p>
            <a:pPr algn="just">
              <a:buFont typeface="Wingdings" pitchFamily="2" charset="2"/>
              <a:buChar char="Ø"/>
            </a:pPr>
            <a:r>
              <a:rPr lang="en-IN" dirty="0" smtClean="0"/>
              <a:t>Leave Salary to be equal to pay drawn immediately before proceeding on Earned Leave. In modification of Rule 17 (1) and (2) of Orissa Leave Rules, 1966 all Government servants shall be entitled to leave salary equal to pay drawn immediately before proceeding on Earned Leave.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228600" y="838200"/>
            <a:ext cx="8686800" cy="5287963"/>
          </a:xfrm>
        </p:spPr>
        <p:txBody>
          <a:bodyPr/>
          <a:lstStyle/>
          <a:p>
            <a:pPr>
              <a:buNone/>
            </a:pPr>
            <a:r>
              <a:rPr lang="en-US" dirty="0" smtClean="0"/>
              <a:t> Revision of ceiling of maximum E.L.-</a:t>
            </a:r>
          </a:p>
          <a:p>
            <a:pPr>
              <a:buNone/>
            </a:pPr>
            <a:r>
              <a:rPr lang="en-US" dirty="0" smtClean="0"/>
              <a:t>     </a:t>
            </a:r>
          </a:p>
          <a:p>
            <a:pPr>
              <a:buNone/>
            </a:pPr>
            <a:r>
              <a:rPr lang="en-US" dirty="0" smtClean="0"/>
              <a:t>  </a:t>
            </a:r>
            <a:r>
              <a:rPr lang="en-US" u="sng" dirty="0" smtClean="0"/>
              <a:t>period  </a:t>
            </a:r>
            <a:r>
              <a:rPr lang="en-US" dirty="0" smtClean="0"/>
              <a:t>                 </a:t>
            </a:r>
            <a:r>
              <a:rPr lang="en-US" u="sng" dirty="0" smtClean="0"/>
              <a:t>no. of days</a:t>
            </a:r>
            <a:r>
              <a:rPr lang="en-US" dirty="0" smtClean="0"/>
              <a:t>             </a:t>
            </a:r>
            <a:r>
              <a:rPr lang="en-US" u="sng" dirty="0" smtClean="0"/>
              <a:t>F.D. </a:t>
            </a:r>
            <a:r>
              <a:rPr lang="en-US" u="sng" dirty="0" err="1" smtClean="0"/>
              <a:t>O.M.No</a:t>
            </a:r>
            <a:r>
              <a:rPr lang="en-US" u="sng" dirty="0" smtClean="0"/>
              <a:t>.</a:t>
            </a:r>
          </a:p>
          <a:p>
            <a:pPr>
              <a:buNone/>
            </a:pPr>
            <a:r>
              <a:rPr lang="en-US" dirty="0" smtClean="0"/>
              <a:t>up to 30.06.1986       180                        ……..</a:t>
            </a:r>
          </a:p>
          <a:p>
            <a:pPr>
              <a:buNone/>
            </a:pPr>
            <a:r>
              <a:rPr lang="en-US" dirty="0" smtClean="0"/>
              <a:t>w.e.f. 01.07.1986       240     55423/F,Dt.14.11.1986.</a:t>
            </a:r>
          </a:p>
          <a:p>
            <a:pPr>
              <a:buNone/>
            </a:pPr>
            <a:r>
              <a:rPr lang="en-US" dirty="0" smtClean="0"/>
              <a:t>w.e.f.01.07.2002.      300     7351/F,Dt19.02.2003</a:t>
            </a:r>
          </a:p>
          <a:p>
            <a:pPr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Contd.</a:t>
            </a:r>
            <a:endParaRPr lang="en-IN" sz="3200" dirty="0"/>
          </a:p>
        </p:txBody>
      </p:sp>
      <p:sp>
        <p:nvSpPr>
          <p:cNvPr id="3" name="Content Placeholder 2"/>
          <p:cNvSpPr>
            <a:spLocks noGrp="1"/>
          </p:cNvSpPr>
          <p:nvPr>
            <p:ph idx="1"/>
          </p:nvPr>
        </p:nvSpPr>
        <p:spPr>
          <a:xfrm>
            <a:off x="457200" y="1066800"/>
            <a:ext cx="8229600" cy="5059363"/>
          </a:xfrm>
        </p:spPr>
        <p:txBody>
          <a:bodyPr/>
          <a:lstStyle/>
          <a:p>
            <a:pPr>
              <a:buNone/>
            </a:pPr>
            <a:r>
              <a:rPr lang="en-US" b="1" dirty="0" smtClean="0"/>
              <a:t>   Article 309</a:t>
            </a:r>
            <a:r>
              <a:rPr lang="en-US" dirty="0" smtClean="0"/>
              <a:t>:-</a:t>
            </a:r>
          </a:p>
          <a:p>
            <a:pPr algn="just">
              <a:buNone/>
            </a:pPr>
            <a:r>
              <a:rPr lang="en-US" dirty="0" smtClean="0"/>
              <a:t>   By virtue of the power under Art.309 of the Constitution of India the </a:t>
            </a:r>
            <a:r>
              <a:rPr lang="en-US" dirty="0" smtClean="0">
                <a:solidFill>
                  <a:srgbClr val="00B050"/>
                </a:solidFill>
              </a:rPr>
              <a:t>Governor of the State </a:t>
            </a:r>
            <a:r>
              <a:rPr lang="en-US" dirty="0" smtClean="0"/>
              <a:t>can make any rule/rules regulating the recruitment and conditions of service of persons appointed to the public service of the State subject to the provisions of the Constitution and Acts of the appropriate Legislature.</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pPr algn="just">
              <a:buNone/>
            </a:pPr>
            <a:r>
              <a:rPr lang="en-US" dirty="0" smtClean="0"/>
              <a:t>Revised method of calculation of leave:-</a:t>
            </a:r>
          </a:p>
          <a:p>
            <a:pPr algn="just">
              <a:buFont typeface="Wingdings" pitchFamily="2" charset="2"/>
              <a:buChar char="§"/>
            </a:pPr>
            <a:r>
              <a:rPr lang="en-US" dirty="0" smtClean="0"/>
              <a:t>As a measure of further simplification of the procedure for calculating the entitlement of  earned leave, it has been decided that in cases where the earned leave at credit on 31</a:t>
            </a:r>
            <a:r>
              <a:rPr lang="en-US" baseline="30000" dirty="0" smtClean="0"/>
              <a:t>st</a:t>
            </a:r>
            <a:r>
              <a:rPr lang="en-US" dirty="0" smtClean="0"/>
              <a:t>  December/30</a:t>
            </a:r>
            <a:r>
              <a:rPr lang="en-US" baseline="30000" dirty="0" smtClean="0"/>
              <a:t>th</a:t>
            </a:r>
            <a:r>
              <a:rPr lang="en-US" dirty="0" smtClean="0"/>
              <a:t> June is 240 days or less but more than 225 days, the advance credit of 15 days on the 1</a:t>
            </a:r>
            <a:r>
              <a:rPr lang="en-US" baseline="30000" dirty="0" smtClean="0"/>
              <a:t>st</a:t>
            </a:r>
            <a:r>
              <a:rPr lang="en-US" dirty="0" smtClean="0"/>
              <a:t>  January/1</a:t>
            </a:r>
            <a:r>
              <a:rPr lang="en-US" baseline="30000" dirty="0" smtClean="0"/>
              <a:t>st</a:t>
            </a:r>
            <a:r>
              <a:rPr lang="en-US" dirty="0" smtClean="0"/>
              <a:t>  July will be made in column 4 of the Form of leave account. (</a:t>
            </a:r>
            <a:r>
              <a:rPr lang="en-US" b="1" dirty="0" smtClean="0"/>
              <a:t>Limit of 240days and 225 days has been enhanced to 300 days and 225 days respectively vide F.D. O.M. No.10450  dated 14.03.2011 after the maximum limit has been enhanced from 240 days to 300 days and is effective from 1</a:t>
            </a:r>
            <a:r>
              <a:rPr lang="en-US" b="1" baseline="30000" dirty="0" smtClean="0"/>
              <a:t>st</a:t>
            </a:r>
            <a:r>
              <a:rPr lang="en-US" b="1" dirty="0" smtClean="0"/>
              <a:t> July, 2002.)</a:t>
            </a:r>
          </a:p>
          <a:p>
            <a:pPr algn="just">
              <a:buFont typeface="Wingdings" pitchFamily="2" charset="2"/>
              <a:buChar char="§"/>
            </a:pPr>
            <a:r>
              <a:rPr lang="en-US" dirty="0" smtClean="0"/>
              <a:t>The resultant total will be shown in column 7 as 300+ the number of days exceeding the  ceiling of 300days.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pPr algn="just">
              <a:buFont typeface="Wingdings" pitchFamily="2" charset="2"/>
              <a:buChar char="§"/>
            </a:pPr>
            <a:r>
              <a:rPr lang="en-US" dirty="0" smtClean="0"/>
              <a:t>The number of earned leave exceeding ceiling be shown within brackets.</a:t>
            </a:r>
          </a:p>
          <a:p>
            <a:pPr algn="just">
              <a:buFont typeface="Wingdings" pitchFamily="2" charset="2"/>
              <a:buChar char="§"/>
            </a:pPr>
            <a:r>
              <a:rPr lang="en-US" dirty="0" smtClean="0"/>
              <a:t>Leave  taken during the current half year will first be adjusted against the figures shown in the brackets in column 7.</a:t>
            </a:r>
          </a:p>
          <a:p>
            <a:pPr algn="just">
              <a:buFont typeface="Wingdings" pitchFamily="2" charset="2"/>
              <a:buChar char="§"/>
            </a:pPr>
            <a:r>
              <a:rPr lang="en-US" dirty="0" smtClean="0"/>
              <a:t>Column 11 will also show the balance as 300 days + number of days exceeding the ceiling if any, after adjusting the leave taken.</a:t>
            </a:r>
          </a:p>
          <a:p>
            <a:pPr algn="just">
              <a:buFont typeface="Wingdings" pitchFamily="2" charset="2"/>
              <a:buChar char="§"/>
            </a:pPr>
            <a:r>
              <a:rPr lang="en-US" dirty="0" smtClean="0"/>
              <a:t>While arriving at the total earned leave at credit in column 7 at the time of allowing credit for next half year, the credit in column 4 will be added to only that figure in column 11 which is outside the brackets.</a:t>
            </a:r>
          </a:p>
          <a:p>
            <a:pPr algn="just">
              <a:buNone/>
            </a:pPr>
            <a:r>
              <a:rPr lang="en-US" dirty="0" smtClean="0"/>
              <a:t>                              </a:t>
            </a:r>
          </a:p>
          <a:p>
            <a:pPr algn="just">
              <a:buNone/>
            </a:pPr>
            <a:r>
              <a:rPr lang="en-US" dirty="0" smtClean="0"/>
              <a:t>                                       ( F.D. No. 20534/F Dt.17.05.1995.)</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Autofit/>
          </a:bodyPr>
          <a:lstStyle/>
          <a:p>
            <a:r>
              <a:rPr lang="en-US" sz="2400" dirty="0" smtClean="0"/>
              <a:t>Format of E. L. Account with 1 to 11 column.</a:t>
            </a:r>
            <a:br>
              <a:rPr lang="en-US" sz="2400" dirty="0" smtClean="0"/>
            </a:br>
            <a:r>
              <a:rPr lang="en-US" sz="2400" dirty="0" smtClean="0"/>
              <a:t>( vide ANNEXURE to F.D.No.20534/F Dt.17.05.1995</a:t>
            </a:r>
            <a:br>
              <a:rPr lang="en-US" sz="2400" dirty="0" smtClean="0"/>
            </a:br>
            <a:r>
              <a:rPr lang="en-US" sz="2400" dirty="0" smtClean="0"/>
              <a:t>Effective from 01.01.1995.</a:t>
            </a:r>
            <a:endParaRPr lang="en-US" sz="2400" dirty="0"/>
          </a:p>
        </p:txBody>
      </p:sp>
      <p:sp>
        <p:nvSpPr>
          <p:cNvPr id="3" name="Content Placeholder 2"/>
          <p:cNvSpPr>
            <a:spLocks noGrp="1"/>
          </p:cNvSpPr>
          <p:nvPr>
            <p:ph idx="1"/>
          </p:nvPr>
        </p:nvSpPr>
        <p:spPr>
          <a:xfrm>
            <a:off x="152400" y="1143000"/>
            <a:ext cx="8839200" cy="5715000"/>
          </a:xfrm>
        </p:spPr>
        <p:txBody>
          <a:bodyPr>
            <a:normAutofit fontScale="25000" lnSpcReduction="20000"/>
          </a:bodyPr>
          <a:lstStyle/>
          <a:p>
            <a:pPr>
              <a:lnSpc>
                <a:spcPct val="120000"/>
              </a:lnSpc>
              <a:buNone/>
            </a:pPr>
            <a:r>
              <a:rPr lang="en-US" sz="9600" dirty="0" smtClean="0"/>
              <a:t>Name of the Employee:-</a:t>
            </a:r>
          </a:p>
          <a:p>
            <a:pPr>
              <a:lnSpc>
                <a:spcPct val="120000"/>
              </a:lnSpc>
              <a:buNone/>
            </a:pPr>
            <a:r>
              <a:rPr lang="en-US" sz="9600" dirty="0" smtClean="0"/>
              <a:t>Date of entry in service:-                                                        </a:t>
            </a:r>
            <a:r>
              <a:rPr lang="en-US" sz="9600" u="sng" dirty="0" smtClean="0"/>
              <a:t>column no.</a:t>
            </a:r>
          </a:p>
          <a:p>
            <a:pPr marL="514350" indent="-514350">
              <a:lnSpc>
                <a:spcPct val="120000"/>
              </a:lnSpc>
              <a:buAutoNum type="arabicPeriod"/>
            </a:pPr>
            <a:r>
              <a:rPr lang="en-US" sz="9600" dirty="0" smtClean="0"/>
              <a:t>Details of Half-year service ( from – to)-                                 1&amp;2 </a:t>
            </a:r>
          </a:p>
          <a:p>
            <a:pPr marL="514350" indent="-514350">
              <a:lnSpc>
                <a:spcPct val="120000"/>
              </a:lnSpc>
              <a:buAutoNum type="arabicPeriod"/>
            </a:pPr>
            <a:r>
              <a:rPr lang="en-US" sz="9600" dirty="0" smtClean="0"/>
              <a:t>Completed month of service in the calender half year.          3</a:t>
            </a:r>
          </a:p>
          <a:p>
            <a:pPr marL="514350" indent="-514350">
              <a:lnSpc>
                <a:spcPct val="120000"/>
              </a:lnSpc>
              <a:buAutoNum type="arabicPeriod"/>
            </a:pPr>
            <a:r>
              <a:rPr lang="en-US" sz="9600" dirty="0" smtClean="0"/>
              <a:t>E.L. credited at the beginning of half year.                                4</a:t>
            </a:r>
          </a:p>
          <a:p>
            <a:pPr marL="514350" indent="-514350">
              <a:lnSpc>
                <a:spcPct val="120000"/>
              </a:lnSpc>
              <a:buAutoNum type="arabicPeriod"/>
            </a:pPr>
            <a:r>
              <a:rPr lang="en-US" sz="9600" dirty="0" smtClean="0"/>
              <a:t>No. of days of other kinds of leave</a:t>
            </a:r>
          </a:p>
          <a:p>
            <a:pPr marL="514350" indent="-514350">
              <a:lnSpc>
                <a:spcPct val="120000"/>
              </a:lnSpc>
              <a:buNone/>
            </a:pPr>
            <a:r>
              <a:rPr lang="en-US" sz="9600" dirty="0" smtClean="0"/>
              <a:t>        (E.O.L)</a:t>
            </a:r>
          </a:p>
          <a:p>
            <a:pPr marL="514350" indent="-514350">
              <a:lnSpc>
                <a:spcPct val="120000"/>
              </a:lnSpc>
              <a:buNone/>
            </a:pPr>
            <a:r>
              <a:rPr lang="en-US" sz="9600" dirty="0" smtClean="0"/>
              <a:t>        availed of during the previous calender half year )                 5</a:t>
            </a:r>
          </a:p>
          <a:p>
            <a:pPr marL="514350" indent="-514350">
              <a:lnSpc>
                <a:spcPct val="120000"/>
              </a:lnSpc>
              <a:buAutoNum type="arabicPeriod" startAt="5"/>
            </a:pPr>
            <a:r>
              <a:rPr lang="en-US" sz="9600" dirty="0" smtClean="0"/>
              <a:t>E.L. to be deducted(1/10</a:t>
            </a:r>
            <a:r>
              <a:rPr lang="en-US" sz="9600" baseline="30000" dirty="0" smtClean="0"/>
              <a:t>th</a:t>
            </a:r>
            <a:r>
              <a:rPr lang="en-US" sz="9600" dirty="0" smtClean="0"/>
              <a:t>  of the period in col.5)                   6</a:t>
            </a:r>
          </a:p>
          <a:p>
            <a:pPr marL="514350" indent="-514350">
              <a:lnSpc>
                <a:spcPct val="120000"/>
              </a:lnSpc>
              <a:buAutoNum type="arabicPeriod" startAt="5"/>
            </a:pPr>
            <a:r>
              <a:rPr lang="en-US" sz="9600" dirty="0" smtClean="0"/>
              <a:t>    Total E.L. at credit in days.(col.4+11- 6 )                                 7</a:t>
            </a:r>
          </a:p>
          <a:p>
            <a:pPr marL="514350" indent="-514350">
              <a:lnSpc>
                <a:spcPct val="120000"/>
              </a:lnSpc>
              <a:buAutoNum type="arabicPeriod" startAt="5"/>
            </a:pPr>
            <a:r>
              <a:rPr lang="en-US" sz="9600" dirty="0" smtClean="0"/>
              <a:t>Leave taken- from-to, nos. of days                                      8,9 &amp;10 </a:t>
            </a:r>
          </a:p>
          <a:p>
            <a:pPr marL="514350" indent="-514350">
              <a:lnSpc>
                <a:spcPct val="120000"/>
              </a:lnSpc>
              <a:buAutoNum type="arabicPeriod" startAt="5"/>
            </a:pPr>
            <a:r>
              <a:rPr lang="en-US" sz="9600" dirty="0" smtClean="0"/>
              <a:t>Balance of E.L. on return from leave (col.7-10 )                        11</a:t>
            </a:r>
          </a:p>
          <a:p>
            <a:pPr marL="514350" indent="-514350">
              <a:lnSpc>
                <a:spcPct val="120000"/>
              </a:lnSpc>
              <a:buNone/>
            </a:pPr>
            <a:r>
              <a:rPr lang="en-US" sz="9600" b="1" dirty="0" smtClean="0">
                <a:solidFill>
                  <a:srgbClr val="C00000"/>
                </a:solidFill>
              </a:rPr>
              <a:t>                                       Illustrations follow</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47500" lnSpcReduction="20000"/>
          </a:bodyPr>
          <a:lstStyle/>
          <a:p>
            <a:pPr marL="457200" indent="-457200">
              <a:buAutoNum type="arabicParenBoth"/>
            </a:pPr>
            <a:r>
              <a:rPr lang="en-US" sz="3800" b="1" dirty="0" smtClean="0"/>
              <a:t>              ( 2)           ( 3)   (4)    (5)     (6)     (7)          (8)              (9)         (10)            (11) </a:t>
            </a:r>
          </a:p>
          <a:p>
            <a:pPr marL="457200" indent="-457200">
              <a:buNone/>
            </a:pPr>
            <a:endParaRPr lang="en-US" sz="3800" dirty="0" smtClean="0"/>
          </a:p>
          <a:p>
            <a:pPr marL="457200" indent="-457200">
              <a:buNone/>
            </a:pPr>
            <a:endParaRPr lang="en-US" sz="3800" dirty="0" smtClean="0"/>
          </a:p>
          <a:p>
            <a:pPr marL="457200" indent="-457200">
              <a:buNone/>
            </a:pPr>
            <a:r>
              <a:rPr lang="en-US" sz="3800" b="1" dirty="0" err="1" smtClean="0"/>
              <a:t>Upto</a:t>
            </a:r>
            <a:r>
              <a:rPr lang="en-US" sz="3800" b="1" dirty="0" smtClean="0"/>
              <a:t>       31.12.1994.     …      …      …     …         …         …              …                …              226</a:t>
            </a:r>
          </a:p>
          <a:p>
            <a:pPr marL="457200" indent="-457200">
              <a:buNone/>
            </a:pPr>
            <a:endParaRPr lang="en-US" sz="3800" b="1" dirty="0" smtClean="0"/>
          </a:p>
          <a:p>
            <a:pPr marL="457200" indent="-457200">
              <a:buNone/>
            </a:pPr>
            <a:r>
              <a:rPr lang="en-US" sz="3800" b="1" dirty="0" smtClean="0"/>
              <a:t>1.1.1995  30.06.1995     6     15       …     …       240       …              …                …              240 </a:t>
            </a:r>
          </a:p>
          <a:p>
            <a:pPr marL="457200" indent="-457200">
              <a:buNone/>
            </a:pPr>
            <a:r>
              <a:rPr lang="en-US" sz="3800" b="1" dirty="0" smtClean="0"/>
              <a:t>                                                                                (+1)                                                           (+1) </a:t>
            </a:r>
          </a:p>
          <a:p>
            <a:pPr marL="457200" indent="-457200">
              <a:buNone/>
            </a:pPr>
            <a:endParaRPr lang="en-US" sz="3800" b="1" dirty="0" smtClean="0"/>
          </a:p>
          <a:p>
            <a:pPr marL="457200" indent="-457200">
              <a:buNone/>
            </a:pPr>
            <a:r>
              <a:rPr lang="en-US" sz="3800" b="1" dirty="0" smtClean="0"/>
              <a:t>1.7.1995   31.12.1995.   6     15      18     2       240     1.9.1995  7.9.1995      7              240 </a:t>
            </a:r>
          </a:p>
          <a:p>
            <a:pPr marL="457200" indent="-457200">
              <a:buNone/>
            </a:pPr>
            <a:r>
              <a:rPr lang="en-US" sz="3800" b="1" dirty="0" smtClean="0"/>
              <a:t>                                                                              (+13)                                                          ( +6) </a:t>
            </a:r>
          </a:p>
          <a:p>
            <a:pPr marL="457200" indent="-457200">
              <a:buNone/>
            </a:pPr>
            <a:endParaRPr lang="en-US" sz="3800" b="1" dirty="0" smtClean="0"/>
          </a:p>
          <a:p>
            <a:pPr marL="457200" indent="-457200">
              <a:buNone/>
            </a:pPr>
            <a:r>
              <a:rPr lang="en-US" sz="3800" b="1" dirty="0" smtClean="0"/>
              <a:t>1.1.1996    30.06.1996.  6      15     …       …      240       …             …                 …             240 </a:t>
            </a:r>
          </a:p>
          <a:p>
            <a:pPr marL="457200" indent="-457200">
              <a:buNone/>
            </a:pPr>
            <a:r>
              <a:rPr lang="en-US" sz="3800" b="1" dirty="0" smtClean="0"/>
              <a:t>                                                                                                                                               (+15)                                                                    				         (+15) </a:t>
            </a:r>
          </a:p>
          <a:p>
            <a:pPr marL="457200" indent="-457200">
              <a:buNone/>
            </a:pPr>
            <a:endParaRPr lang="en-US" sz="3800" b="1" dirty="0" smtClean="0"/>
          </a:p>
          <a:p>
            <a:pPr marL="457200" indent="-457200">
              <a:buNone/>
            </a:pPr>
            <a:endParaRPr lang="en-US" sz="3800" b="1" dirty="0" smtClean="0"/>
          </a:p>
          <a:p>
            <a:pPr marL="457200" indent="-457200">
              <a:buNone/>
            </a:pPr>
            <a:r>
              <a:rPr lang="en-US" sz="3800" b="1" dirty="0" smtClean="0"/>
              <a:t> 1.7.1996    31.12.1996   6     15     …       …      240     1.09.1996   12.9.1996  12         240     </a:t>
            </a:r>
          </a:p>
          <a:p>
            <a:pPr marL="457200" indent="-457200">
              <a:buNone/>
            </a:pPr>
            <a:r>
              <a:rPr lang="en-US" sz="3800" b="1" dirty="0" smtClean="0"/>
              <a:t>                                                                               (+15)                                                          (+3) </a:t>
            </a:r>
            <a:r>
              <a:rPr lang="en-US" b="1"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324600"/>
          </a:xfrm>
        </p:spPr>
        <p:txBody>
          <a:bodyPr>
            <a:normAutofit fontScale="55000" lnSpcReduction="20000"/>
          </a:bodyPr>
          <a:lstStyle/>
          <a:p>
            <a:pPr marL="457200" indent="-457200">
              <a:buAutoNum type="arabicParenBoth"/>
            </a:pPr>
            <a:r>
              <a:rPr lang="en-US" b="1" dirty="0" smtClean="0"/>
              <a:t>          ( 2)              ( 3)   (4)       (5)           (6)          (7)          (8)          (9)           (10)         (11) </a:t>
            </a:r>
          </a:p>
          <a:p>
            <a:pPr marL="457200" indent="-457200">
              <a:buNone/>
            </a:pPr>
            <a:endParaRPr lang="en-US" dirty="0" smtClean="0"/>
          </a:p>
          <a:p>
            <a:pPr marL="457200" indent="-457200">
              <a:buNone/>
            </a:pPr>
            <a:endParaRPr lang="en-US" dirty="0" smtClean="0"/>
          </a:p>
          <a:p>
            <a:pPr marL="457200" indent="-457200">
              <a:buNone/>
            </a:pPr>
            <a:r>
              <a:rPr lang="en-US" b="1" dirty="0" err="1" smtClean="0"/>
              <a:t>Upto</a:t>
            </a:r>
            <a:r>
              <a:rPr lang="en-US" b="1" dirty="0" smtClean="0"/>
              <a:t>        31.12.2005.   …      …        …              …          …             …          …                …            286</a:t>
            </a:r>
          </a:p>
          <a:p>
            <a:pPr marL="457200" indent="-457200">
              <a:buNone/>
            </a:pPr>
            <a:endParaRPr lang="en-US" b="1" dirty="0" smtClean="0"/>
          </a:p>
          <a:p>
            <a:pPr marL="457200" indent="-457200">
              <a:buNone/>
            </a:pPr>
            <a:r>
              <a:rPr lang="en-US" b="1" dirty="0" smtClean="0"/>
              <a:t>1.1.2006  30.06.2006    6     15         …             …        300             …          …               …            300 </a:t>
            </a:r>
          </a:p>
          <a:p>
            <a:pPr marL="457200" indent="-457200">
              <a:buNone/>
            </a:pPr>
            <a:r>
              <a:rPr lang="en-US" b="1" dirty="0" smtClean="0"/>
              <a:t>                                                                                         (+1)                                                           (+1) </a:t>
            </a:r>
          </a:p>
          <a:p>
            <a:pPr marL="457200" indent="-457200">
              <a:buNone/>
            </a:pPr>
            <a:endParaRPr lang="en-US" b="1" dirty="0" smtClean="0"/>
          </a:p>
          <a:p>
            <a:pPr marL="457200" indent="-457200">
              <a:buNone/>
            </a:pPr>
            <a:r>
              <a:rPr lang="en-US" b="1" dirty="0" smtClean="0"/>
              <a:t>1.7.2006   31.12.2006.   6     15        18            2         300       1.9.2006  7.9.2006      7           300 </a:t>
            </a:r>
          </a:p>
          <a:p>
            <a:pPr marL="457200" indent="-457200">
              <a:buNone/>
            </a:pPr>
            <a:r>
              <a:rPr lang="en-US" b="1" dirty="0" smtClean="0"/>
              <a:t>                                                                                         (+13)                                                         ( +6) </a:t>
            </a:r>
          </a:p>
          <a:p>
            <a:pPr marL="457200" indent="-457200">
              <a:buNone/>
            </a:pPr>
            <a:endParaRPr lang="en-US" b="1" dirty="0" smtClean="0"/>
          </a:p>
          <a:p>
            <a:pPr marL="457200" indent="-457200">
              <a:buNone/>
            </a:pPr>
            <a:r>
              <a:rPr lang="en-US" b="1" dirty="0" smtClean="0"/>
              <a:t>1.1.2007    30.06.2007.  6      15       …             …        300          …               …                …          300 </a:t>
            </a:r>
          </a:p>
          <a:p>
            <a:pPr marL="457200" indent="-457200">
              <a:buNone/>
            </a:pPr>
            <a:r>
              <a:rPr lang="en-US" b="1" dirty="0" smtClean="0"/>
              <a:t>                                                                                                                                                           (+15)                                                                    				                  (+15) </a:t>
            </a:r>
          </a:p>
          <a:p>
            <a:pPr marL="457200" indent="-457200">
              <a:buNone/>
            </a:pPr>
            <a:endParaRPr lang="en-US" b="1" dirty="0" smtClean="0"/>
          </a:p>
          <a:p>
            <a:pPr marL="457200" indent="-457200">
              <a:buNone/>
            </a:pPr>
            <a:endParaRPr lang="en-US" b="1" dirty="0" smtClean="0"/>
          </a:p>
          <a:p>
            <a:pPr marL="457200" indent="-457200">
              <a:buNone/>
            </a:pPr>
            <a:r>
              <a:rPr lang="en-US" b="1" dirty="0" smtClean="0"/>
              <a:t> 1.7.2007    31.12.2007.   6     15      …              …      300     1.09.2007   12.9.2007       12      300     </a:t>
            </a:r>
          </a:p>
          <a:p>
            <a:pPr marL="457200" indent="-457200">
              <a:buNone/>
            </a:pPr>
            <a:r>
              <a:rPr lang="en-US" b="1" dirty="0" smtClean="0"/>
              <a:t>                                                                                       (+15)                                                            (+3) </a:t>
            </a:r>
          </a:p>
          <a:p>
            <a:pPr marL="457200" indent="-457200">
              <a:buNone/>
            </a:pPr>
            <a:endParaRPr lang="en-US" b="1" dirty="0" smtClean="0"/>
          </a:p>
          <a:p>
            <a:pPr marL="457200" indent="-457200">
              <a:buNone/>
            </a:pPr>
            <a:r>
              <a:rPr lang="en-US" b="1" dirty="0" smtClean="0"/>
              <a:t>1.1.2008     30.06.2008.   6     15      30             3      300      1.1.2008      12.01.2008    12      300</a:t>
            </a:r>
          </a:p>
          <a:p>
            <a:pPr marL="457200" indent="-457200">
              <a:buNone/>
            </a:pPr>
            <a:r>
              <a:rPr lang="en-US" b="1" dirty="0" smtClean="0"/>
              <a:t>                                                                                       (+12)                                                               </a:t>
            </a:r>
          </a:p>
          <a:p>
            <a:pPr marL="457200" indent="-457200">
              <a:buNone/>
            </a:pPr>
            <a:endParaRPr lang="en-US" b="1" dirty="0" smtClean="0"/>
          </a:p>
          <a:p>
            <a:pPr marL="457200" indent="-457200">
              <a:buNone/>
            </a:pPr>
            <a:endParaRPr lang="en-US" b="1" dirty="0" smtClean="0"/>
          </a:p>
          <a:p>
            <a:pPr marL="457200" indent="-457200">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t>E.L to be calculated if a Govt. servant joins service during middle of the half-year</a:t>
            </a:r>
            <a:endParaRPr lang="en-IN" sz="3200" b="1" dirty="0"/>
          </a:p>
        </p:txBody>
      </p:sp>
      <p:sp>
        <p:nvSpPr>
          <p:cNvPr id="3" name="Content Placeholder 2"/>
          <p:cNvSpPr>
            <a:spLocks noGrp="1"/>
          </p:cNvSpPr>
          <p:nvPr>
            <p:ph idx="1"/>
          </p:nvPr>
        </p:nvSpPr>
        <p:spPr>
          <a:xfrm>
            <a:off x="457200" y="1143000"/>
            <a:ext cx="8229600" cy="5486400"/>
          </a:xfrm>
        </p:spPr>
        <p:txBody>
          <a:bodyPr/>
          <a:lstStyle/>
          <a:p>
            <a:pPr>
              <a:buNone/>
            </a:pPr>
            <a:r>
              <a:rPr lang="en-US" b="1" dirty="0" smtClean="0"/>
              <a:t>Illustration</a:t>
            </a:r>
          </a:p>
          <a:p>
            <a:pPr>
              <a:buNone/>
            </a:pPr>
            <a:r>
              <a:rPr lang="en-US" dirty="0" smtClean="0"/>
              <a:t>“A” joins service on 25.02.1997</a:t>
            </a:r>
          </a:p>
          <a:p>
            <a:pPr>
              <a:buNone/>
            </a:pPr>
            <a:endParaRPr lang="en-US" dirty="0" smtClean="0"/>
          </a:p>
          <a:p>
            <a:pPr>
              <a:buNone/>
            </a:pPr>
            <a:r>
              <a:rPr lang="en-US" dirty="0" smtClean="0"/>
              <a:t>He avails E.L as follows:-</a:t>
            </a:r>
          </a:p>
          <a:p>
            <a:pPr>
              <a:buNone/>
            </a:pPr>
            <a:r>
              <a:rPr lang="en-US" dirty="0" smtClean="0"/>
              <a:t>(</a:t>
            </a:r>
            <a:r>
              <a:rPr lang="en-US" dirty="0" err="1" smtClean="0"/>
              <a:t>i</a:t>
            </a:r>
            <a:r>
              <a:rPr lang="en-US" dirty="0" smtClean="0"/>
              <a:t>)18 days from 14.07.1997 to 31.07.1997</a:t>
            </a:r>
          </a:p>
          <a:p>
            <a:pPr>
              <a:buNone/>
            </a:pPr>
            <a:r>
              <a:rPr lang="en-US" dirty="0" smtClean="0"/>
              <a:t>(ii) 18 days from27.12.1997 to 13.01.1998</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IN" sz="3200" dirty="0"/>
          </a:p>
        </p:txBody>
      </p:sp>
      <p:sp>
        <p:nvSpPr>
          <p:cNvPr id="3" name="Content Placeholder 2"/>
          <p:cNvSpPr>
            <a:spLocks noGrp="1"/>
          </p:cNvSpPr>
          <p:nvPr>
            <p:ph idx="1"/>
          </p:nvPr>
        </p:nvSpPr>
        <p:spPr>
          <a:xfrm>
            <a:off x="457200" y="685800"/>
            <a:ext cx="8229600" cy="5440363"/>
          </a:xfrm>
        </p:spPr>
        <p:txBody>
          <a:bodyPr>
            <a:normAutofit/>
          </a:bodyPr>
          <a:lstStyle/>
          <a:p>
            <a:pPr>
              <a:buNone/>
            </a:pPr>
            <a:r>
              <a:rPr lang="en-US" sz="2400" b="1" u="sng" dirty="0" smtClean="0"/>
              <a:t>Description                                    No. of Days                              Total</a:t>
            </a:r>
          </a:p>
          <a:p>
            <a:pPr>
              <a:buNone/>
            </a:pPr>
            <a:r>
              <a:rPr lang="en-US" sz="1800" b="1" dirty="0" smtClean="0"/>
              <a:t>Advance credit on 25.02.1997                                     10                                               ____</a:t>
            </a:r>
          </a:p>
          <a:p>
            <a:pPr>
              <a:buNone/>
            </a:pPr>
            <a:r>
              <a:rPr lang="en-US" sz="1800" b="1" dirty="0" smtClean="0"/>
              <a:t>For 4 completed </a:t>
            </a:r>
            <a:r>
              <a:rPr lang="en-US" sz="1800" b="1" dirty="0" err="1" smtClean="0"/>
              <a:t>calender</a:t>
            </a:r>
            <a:r>
              <a:rPr lang="en-US" sz="1800" b="1" dirty="0" smtClean="0"/>
              <a:t> months</a:t>
            </a:r>
          </a:p>
          <a:p>
            <a:pPr>
              <a:buNone/>
            </a:pPr>
            <a:r>
              <a:rPr lang="en-US" sz="1800" b="1" dirty="0" smtClean="0"/>
              <a:t>(March,1997 to June,1997) </a:t>
            </a:r>
          </a:p>
          <a:p>
            <a:pPr>
              <a:buNone/>
            </a:pPr>
            <a:r>
              <a:rPr lang="en-US" sz="1800" b="1" dirty="0" smtClean="0"/>
              <a:t>@2.5 days </a:t>
            </a:r>
            <a:r>
              <a:rPr lang="en-US" sz="1800" b="1" dirty="0" err="1" smtClean="0"/>
              <a:t>p.m</a:t>
            </a:r>
            <a:endParaRPr lang="en-US" sz="1800" b="1" dirty="0" smtClean="0"/>
          </a:p>
          <a:p>
            <a:pPr>
              <a:buNone/>
            </a:pPr>
            <a:r>
              <a:rPr lang="en-US" sz="1800" b="1" dirty="0" smtClean="0"/>
              <a:t>Advance credit on 01.07.1997(2</a:t>
            </a:r>
            <a:r>
              <a:rPr lang="en-US" sz="1800" b="1" baseline="30000" dirty="0" smtClean="0"/>
              <a:t>nd</a:t>
            </a:r>
            <a:r>
              <a:rPr lang="en-US" sz="1800" b="1" dirty="0" smtClean="0"/>
              <a:t> half-year)               15                                               25</a:t>
            </a:r>
          </a:p>
          <a:p>
            <a:pPr>
              <a:buNone/>
            </a:pPr>
            <a:r>
              <a:rPr lang="en-US" sz="1800" b="1" dirty="0" smtClean="0"/>
              <a:t>E.L from14.07.1997 to 31.07.1997.                         (-)   18                                                 7</a:t>
            </a:r>
          </a:p>
          <a:p>
            <a:pPr>
              <a:buNone/>
            </a:pPr>
            <a:r>
              <a:rPr lang="en-US" sz="1800" b="1" dirty="0" smtClean="0"/>
              <a:t>E.L. from 27.12.1997 to 31.12.1997.                       (-)     5                                                 2</a:t>
            </a:r>
          </a:p>
          <a:p>
            <a:pPr>
              <a:buNone/>
            </a:pPr>
            <a:endParaRPr lang="en-US" sz="1800" b="1" dirty="0" smtClean="0"/>
          </a:p>
          <a:p>
            <a:pPr>
              <a:buNone/>
            </a:pPr>
            <a:r>
              <a:rPr lang="en-US" sz="1800" b="1" dirty="0" smtClean="0"/>
              <a:t>Advance credit </a:t>
            </a:r>
            <a:r>
              <a:rPr lang="en-US" sz="1800" b="1" smtClean="0"/>
              <a:t>on 01.01.1998 </a:t>
            </a:r>
            <a:r>
              <a:rPr lang="en-US" sz="1800" b="1" dirty="0" smtClean="0"/>
              <a:t>for the </a:t>
            </a:r>
          </a:p>
          <a:p>
            <a:pPr>
              <a:buNone/>
            </a:pPr>
            <a:r>
              <a:rPr lang="en-US" sz="1800" b="1" dirty="0" smtClean="0"/>
              <a:t>1</a:t>
            </a:r>
            <a:r>
              <a:rPr lang="en-US" sz="1800" b="1" baseline="30000" dirty="0" smtClean="0"/>
              <a:t>st</a:t>
            </a:r>
            <a:r>
              <a:rPr lang="en-US" sz="1800" b="1" dirty="0" smtClean="0"/>
              <a:t> year                                                                                 15                                              17</a:t>
            </a:r>
          </a:p>
          <a:p>
            <a:pPr>
              <a:buNone/>
            </a:pPr>
            <a:r>
              <a:rPr lang="en-US" sz="1800" b="1" dirty="0" err="1" smtClean="0"/>
              <a:t>E.L.from</a:t>
            </a:r>
            <a:r>
              <a:rPr lang="en-US" sz="1800" b="1" dirty="0" smtClean="0"/>
              <a:t> 01.01.1998 to 13.01.1998.                      (-)     13                                                4</a:t>
            </a:r>
          </a:p>
          <a:p>
            <a:pPr>
              <a:buNone/>
            </a:pPr>
            <a:r>
              <a:rPr lang="en-US" sz="1800" b="1" dirty="0" smtClean="0"/>
              <a:t> </a:t>
            </a:r>
          </a:p>
          <a:p>
            <a:pPr>
              <a:buNone/>
            </a:pPr>
            <a:r>
              <a:rPr lang="en-US" sz="1800" b="1" dirty="0" smtClean="0"/>
              <a:t>Advance credit on 01.07.1998.                                        15                                             19</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6019800"/>
          </a:xfrm>
        </p:spPr>
        <p:txBody>
          <a:bodyPr>
            <a:normAutofit fontScale="25000" lnSpcReduction="20000"/>
          </a:bodyPr>
          <a:lstStyle/>
          <a:p>
            <a:pPr>
              <a:buNone/>
            </a:pPr>
            <a:r>
              <a:rPr lang="en-US" sz="9600" dirty="0" smtClean="0">
                <a:solidFill>
                  <a:srgbClr val="C00000"/>
                </a:solidFill>
              </a:rPr>
              <a:t>Additional Earned Leave</a:t>
            </a:r>
          </a:p>
          <a:p>
            <a:pPr algn="just">
              <a:buNone/>
            </a:pPr>
            <a:r>
              <a:rPr lang="en-US" sz="9600" dirty="0" smtClean="0"/>
              <a:t>     It is allowed as a matter of compensation for their work on Sundays and Public Holidays  throughout the year. </a:t>
            </a:r>
          </a:p>
          <a:p>
            <a:pPr algn="just">
              <a:buNone/>
            </a:pPr>
            <a:endParaRPr lang="en-US" sz="9600" dirty="0" smtClean="0"/>
          </a:p>
          <a:p>
            <a:pPr algn="just">
              <a:buFont typeface="Wingdings" pitchFamily="2" charset="2"/>
              <a:buChar char="§"/>
            </a:pPr>
            <a:r>
              <a:rPr lang="en-US" sz="9600" dirty="0" smtClean="0"/>
              <a:t>The employees of Odisha State Guest House/ </a:t>
            </a:r>
            <a:r>
              <a:rPr lang="en-US" sz="9600" dirty="0" err="1" smtClean="0"/>
              <a:t>Utkal</a:t>
            </a:r>
            <a:r>
              <a:rPr lang="en-US" sz="9600" dirty="0" smtClean="0"/>
              <a:t> </a:t>
            </a:r>
            <a:r>
              <a:rPr lang="en-US" sz="9600" dirty="0" err="1" smtClean="0"/>
              <a:t>Bhawan</a:t>
            </a:r>
            <a:r>
              <a:rPr lang="en-US" sz="9600" dirty="0" smtClean="0"/>
              <a:t> /Odisha </a:t>
            </a:r>
            <a:r>
              <a:rPr lang="en-US" sz="9600" dirty="0" err="1" smtClean="0"/>
              <a:t>Bhawan</a:t>
            </a:r>
            <a:r>
              <a:rPr lang="en-US" sz="9600" dirty="0" smtClean="0"/>
              <a:t> /Policemen including Fire service staff and Jail employees are eligible to avail additional earned leave as a compensatory measure for their work on Sunday/second Saturday/public holidays.</a:t>
            </a:r>
          </a:p>
          <a:p>
            <a:pPr algn="just">
              <a:buFont typeface="Wingdings" pitchFamily="2" charset="2"/>
              <a:buChar char="§"/>
            </a:pPr>
            <a:endParaRPr lang="en-US" sz="9600" dirty="0" smtClean="0"/>
          </a:p>
          <a:p>
            <a:pPr algn="just">
              <a:buFont typeface="Wingdings" pitchFamily="2" charset="2"/>
              <a:buChar char="§"/>
            </a:pPr>
            <a:r>
              <a:rPr lang="en-US" sz="9600" dirty="0" smtClean="0"/>
              <a:t> Every year they are entitled to avail additional earned leave for a period of 15 days in addition to the normal admissible earned leave.</a:t>
            </a:r>
          </a:p>
          <a:p>
            <a:pPr algn="just">
              <a:buFont typeface="Wingdings" pitchFamily="2" charset="2"/>
              <a:buChar char="§"/>
            </a:pPr>
            <a:r>
              <a:rPr lang="en-US" sz="9600" dirty="0" smtClean="0"/>
              <a:t>This leave shall be credited to the Leave Account.</a:t>
            </a:r>
            <a:r>
              <a:rPr lang="en-IN" sz="9600" b="1" dirty="0" smtClean="0"/>
              <a:t>                    </a:t>
            </a:r>
          </a:p>
          <a:p>
            <a:pPr algn="just">
              <a:buNone/>
            </a:pPr>
            <a:r>
              <a:rPr lang="en-IN" sz="9600" b="1" dirty="0" smtClean="0"/>
              <a:t>                                                                          </a:t>
            </a:r>
            <a:r>
              <a:rPr lang="en-IN" sz="8000" b="1" dirty="0" smtClean="0"/>
              <a:t>Effective from 01.12.1979. </a:t>
            </a:r>
          </a:p>
          <a:p>
            <a:pPr algn="just">
              <a:buNone/>
            </a:pPr>
            <a:r>
              <a:rPr lang="en-IN" sz="8000" b="1" dirty="0" smtClean="0"/>
              <a:t>                                                      ( Finance Dept. No.6448/F.,   dated08.02.1980)</a:t>
            </a:r>
            <a:endParaRPr lang="en-US" sz="8000" dirty="0" smtClean="0"/>
          </a:p>
          <a:p>
            <a:pPr algn="just">
              <a:buNone/>
            </a:pPr>
            <a:r>
              <a:rPr lang="en-IN" sz="8000" b="1" dirty="0" smtClean="0"/>
              <a:t>                                                      Finance Dept. No.42631/F., dated 14.12.1994.</a:t>
            </a:r>
          </a:p>
          <a:p>
            <a:pPr algn="just">
              <a:buNone/>
            </a:pPr>
            <a:r>
              <a:rPr lang="en-IN" sz="8000" b="1" dirty="0" smtClean="0"/>
              <a:t>                                                     (Detail list of employees entitled to the benefit)</a:t>
            </a:r>
            <a:endParaRPr lang="en-US" sz="8000" dirty="0" smtClean="0"/>
          </a:p>
          <a:p>
            <a:pPr>
              <a:buNone/>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838200"/>
            <a:ext cx="8229600" cy="5287963"/>
          </a:xfrm>
        </p:spPr>
        <p:txBody>
          <a:bodyPr/>
          <a:lstStyle/>
          <a:p>
            <a:pPr algn="just">
              <a:buNone/>
            </a:pPr>
            <a:r>
              <a:rPr lang="en-US" dirty="0" smtClean="0"/>
              <a:t>  Rule-163 of OSC and Rule-8 of OLR,1966</a:t>
            </a:r>
          </a:p>
          <a:p>
            <a:pPr algn="just">
              <a:buNone/>
            </a:pPr>
            <a:r>
              <a:rPr lang="en-US" dirty="0" smtClean="0"/>
              <a:t>  </a:t>
            </a:r>
            <a:r>
              <a:rPr lang="en-US" dirty="0" smtClean="0">
                <a:solidFill>
                  <a:srgbClr val="C00000"/>
                </a:solidFill>
              </a:rPr>
              <a:t>Earned Leave </a:t>
            </a:r>
            <a:r>
              <a:rPr lang="en-US" dirty="0" smtClean="0"/>
              <a:t>(Vacation Department):-</a:t>
            </a:r>
          </a:p>
          <a:p>
            <a:pPr marL="571500" indent="-571500" algn="just">
              <a:buAutoNum type="romanLcParenBoth"/>
            </a:pPr>
            <a:r>
              <a:rPr lang="en-US" dirty="0" smtClean="0"/>
              <a:t>For each year of duty in which the govt. servant has availed of the vacation, his earned leave shall be reduced as follows-</a:t>
            </a:r>
          </a:p>
          <a:p>
            <a:pPr marL="571500" indent="-571500" algn="just">
              <a:buNone/>
            </a:pPr>
            <a:r>
              <a:rPr lang="en-US" dirty="0" smtClean="0"/>
              <a:t>(a) For Subordinate Judges and Munsif by 15 days.</a:t>
            </a:r>
          </a:p>
          <a:p>
            <a:pPr marL="571500" indent="-571500" algn="just">
              <a:buNone/>
            </a:pPr>
            <a:r>
              <a:rPr lang="en-US" dirty="0" smtClean="0"/>
              <a:t>(b) For other Govt. Servant by 20 days</a:t>
            </a:r>
          </a:p>
          <a:p>
            <a:pPr algn="just">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762000"/>
            <a:ext cx="8229600" cy="5867400"/>
          </a:xfrm>
        </p:spPr>
        <p:txBody>
          <a:bodyPr/>
          <a:lstStyle/>
          <a:p>
            <a:pPr algn="just">
              <a:buNone/>
            </a:pPr>
            <a:r>
              <a:rPr lang="en-US" dirty="0" smtClean="0"/>
              <a:t>(ii) If a part of the vacation has been taken in any year, the period by which the earned leave shall be reduced  by the fraction of 15 or 20 days, as the case may be, to the proportion which the part of the vacation taken bears to the full period of vacation.</a:t>
            </a:r>
          </a:p>
          <a:p>
            <a:pPr algn="just">
              <a:buNone/>
            </a:pPr>
            <a:r>
              <a:rPr lang="en-US" dirty="0" smtClean="0"/>
              <a:t>   The rate of earning leave for a govt. servant in vacation department of category (</a:t>
            </a:r>
            <a:r>
              <a:rPr lang="en-US" dirty="0" err="1" smtClean="0"/>
              <a:t>i</a:t>
            </a:r>
            <a:r>
              <a:rPr lang="en-US" dirty="0" smtClean="0"/>
              <a:t>)(b) who avails full vacation may be taken as 13days per annum.</a:t>
            </a:r>
          </a:p>
          <a:p>
            <a:pPr algn="just">
              <a:buNone/>
            </a:pPr>
            <a:r>
              <a:rPr lang="en-US" dirty="0" smtClean="0"/>
              <a:t>        (360/11=32.8 or say 33 – 20 = 13 days)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Contd.</a:t>
            </a:r>
            <a:endParaRPr lang="en-IN" sz="3200" dirty="0"/>
          </a:p>
        </p:txBody>
      </p:sp>
      <p:sp>
        <p:nvSpPr>
          <p:cNvPr id="3" name="Content Placeholder 2"/>
          <p:cNvSpPr>
            <a:spLocks noGrp="1"/>
          </p:cNvSpPr>
          <p:nvPr>
            <p:ph idx="1"/>
          </p:nvPr>
        </p:nvSpPr>
        <p:spPr>
          <a:xfrm>
            <a:off x="457200" y="990600"/>
            <a:ext cx="8229600" cy="5135563"/>
          </a:xfrm>
        </p:spPr>
        <p:txBody>
          <a:bodyPr/>
          <a:lstStyle/>
          <a:p>
            <a:pPr algn="just">
              <a:buNone/>
            </a:pPr>
            <a:r>
              <a:rPr lang="en-US" b="1" dirty="0" smtClean="0"/>
              <a:t>   Meaning of Government Servant</a:t>
            </a:r>
            <a:r>
              <a:rPr lang="en-US" dirty="0" smtClean="0"/>
              <a:t>:-</a:t>
            </a:r>
          </a:p>
          <a:p>
            <a:pPr algn="just">
              <a:buNone/>
            </a:pPr>
            <a:r>
              <a:rPr lang="en-US" dirty="0" smtClean="0"/>
              <a:t>   “Government servant” means any person appointed to serve in connection with the affairs of the State, in respect of whom the Govt. of </a:t>
            </a:r>
            <a:r>
              <a:rPr lang="en-US" dirty="0" err="1" smtClean="0"/>
              <a:t>Odisha</a:t>
            </a:r>
            <a:r>
              <a:rPr lang="en-US" dirty="0" smtClean="0"/>
              <a:t> is empowered to make rules under </a:t>
            </a:r>
            <a:r>
              <a:rPr lang="en-US" dirty="0" smtClean="0">
                <a:solidFill>
                  <a:srgbClr val="00B050"/>
                </a:solidFill>
              </a:rPr>
              <a:t>Art.309</a:t>
            </a:r>
            <a:r>
              <a:rPr lang="en-US" dirty="0" smtClean="0"/>
              <a:t> of the Constitution of India.</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838200"/>
            <a:ext cx="8229600" cy="5287963"/>
          </a:xfrm>
        </p:spPr>
        <p:txBody>
          <a:bodyPr/>
          <a:lstStyle/>
          <a:p>
            <a:pPr algn="just">
              <a:buNone/>
            </a:pPr>
            <a:r>
              <a:rPr lang="en-US" dirty="0" smtClean="0"/>
              <a:t>(iii) Vacation may be taken in combination with     or in continuation of any kind of leave.</a:t>
            </a:r>
          </a:p>
          <a:p>
            <a:pPr algn="just">
              <a:buNone/>
            </a:pPr>
            <a:r>
              <a:rPr lang="en-US" dirty="0" smtClean="0"/>
              <a:t>(iv) Total duration of vacation and earned leave  taken in conjunction shall not exceed 180 days.</a:t>
            </a:r>
          </a:p>
          <a:p>
            <a:pPr algn="just">
              <a:buNone/>
            </a:pPr>
            <a:r>
              <a:rPr lang="en-US" dirty="0" smtClean="0"/>
              <a:t>(v) Total duration of vacation, earned leave and commuted leave taken in conjunctions shall not exceed 240days.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762000"/>
            <a:ext cx="8229600" cy="5364163"/>
          </a:xfrm>
        </p:spPr>
        <p:txBody>
          <a:bodyPr/>
          <a:lstStyle/>
          <a:p>
            <a:pPr algn="just">
              <a:buNone/>
            </a:pPr>
            <a:r>
              <a:rPr lang="en-US" dirty="0" smtClean="0"/>
              <a:t>2.   </a:t>
            </a:r>
            <a:r>
              <a:rPr lang="en-US" dirty="0" smtClean="0">
                <a:solidFill>
                  <a:srgbClr val="C00000"/>
                </a:solidFill>
              </a:rPr>
              <a:t>Half Pay Leave</a:t>
            </a:r>
          </a:p>
          <a:p>
            <a:pPr algn="just">
              <a:buFont typeface="Wingdings" pitchFamily="2" charset="2"/>
              <a:buChar char="Ø"/>
            </a:pPr>
            <a:r>
              <a:rPr lang="en-US" dirty="0" smtClean="0"/>
              <a:t>Half Pay Leave” means leave earned in respect of completed years of service as provided in Rule 9 (1) of the Odisha Leave Rules,1966. </a:t>
            </a:r>
          </a:p>
          <a:p>
            <a:pPr algn="just">
              <a:buFont typeface="Wingdings" pitchFamily="2" charset="2"/>
              <a:buChar char="§"/>
            </a:pPr>
            <a:endParaRPr lang="en-US" dirty="0" smtClean="0"/>
          </a:p>
          <a:p>
            <a:pPr algn="just">
              <a:buFont typeface="Wingdings" pitchFamily="2" charset="2"/>
              <a:buChar char="Ø"/>
            </a:pPr>
            <a:r>
              <a:rPr lang="en-US" dirty="0" smtClean="0"/>
              <a:t>Half Pay Leave account of an employee is generally </a:t>
            </a:r>
            <a:r>
              <a:rPr lang="en-US" dirty="0" smtClean="0">
                <a:solidFill>
                  <a:srgbClr val="00B050"/>
                </a:solidFill>
              </a:rPr>
              <a:t>credited with 20 days for every completed year</a:t>
            </a:r>
            <a:r>
              <a:rPr lang="en-US" dirty="0" smtClean="0"/>
              <a:t> of service inclusive of period of leave of all kinds, even period of E.O.L. </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lnSpcReduction="10000"/>
          </a:bodyPr>
          <a:lstStyle/>
          <a:p>
            <a:pPr algn="just">
              <a:buFont typeface="Wingdings" pitchFamily="2" charset="2"/>
              <a:buChar char="Ø"/>
            </a:pPr>
            <a:r>
              <a:rPr lang="en-US" dirty="0" smtClean="0"/>
              <a:t>It is granted either on Medical Certificate or on private affairs.</a:t>
            </a:r>
          </a:p>
          <a:p>
            <a:pPr algn="just">
              <a:buFont typeface="Wingdings" pitchFamily="2" charset="2"/>
              <a:buChar char="Ø"/>
            </a:pPr>
            <a:r>
              <a:rPr lang="en-US" dirty="0" smtClean="0"/>
              <a:t>There is no restriction on an officer at his option for being granted with half pay leave even if earned leave is due to him.</a:t>
            </a:r>
          </a:p>
          <a:p>
            <a:pPr algn="just">
              <a:buFont typeface="Wingdings" pitchFamily="2" charset="2"/>
              <a:buChar char="Ø"/>
            </a:pPr>
            <a:r>
              <a:rPr lang="en-US" dirty="0" smtClean="0"/>
              <a:t>Half pay leave can be converted into full pay leave by calling it is commuted leave.</a:t>
            </a:r>
          </a:p>
          <a:p>
            <a:pPr algn="just">
              <a:buFont typeface="Wingdings" pitchFamily="2" charset="2"/>
              <a:buChar char="Ø"/>
            </a:pPr>
            <a:r>
              <a:rPr lang="en-US" dirty="0" smtClean="0"/>
              <a:t>It may be granted to a temporary employee provided the sanctioning authority has reason to believe that the employee will return to duty on expiry of half-pay leave.</a:t>
            </a:r>
          </a:p>
          <a:p>
            <a:pPr algn="just">
              <a:buFont typeface="Wingdings" pitchFamily="2" charset="2"/>
              <a:buChar char="Ø"/>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791200"/>
          </a:xfrm>
        </p:spPr>
        <p:txBody>
          <a:bodyPr>
            <a:normAutofit fontScale="92500"/>
          </a:bodyPr>
          <a:lstStyle/>
          <a:p>
            <a:pPr algn="just">
              <a:buNone/>
            </a:pPr>
            <a:r>
              <a:rPr lang="en-US" dirty="0" smtClean="0"/>
              <a:t>3.  </a:t>
            </a:r>
            <a:r>
              <a:rPr lang="en-US" dirty="0" smtClean="0">
                <a:solidFill>
                  <a:srgbClr val="C00000"/>
                </a:solidFill>
              </a:rPr>
              <a:t>Commuted Leave</a:t>
            </a:r>
          </a:p>
          <a:p>
            <a:pPr algn="just">
              <a:buFont typeface="Wingdings" pitchFamily="2" charset="2"/>
              <a:buChar char="Ø"/>
            </a:pPr>
            <a:r>
              <a:rPr lang="en-US" dirty="0" smtClean="0"/>
              <a:t> Commuted Leave has been defined under sub-rule (3) of Rule 9 of the Odisha Leave Rule,1966.</a:t>
            </a:r>
          </a:p>
          <a:p>
            <a:pPr algn="just">
              <a:buFont typeface="Wingdings" pitchFamily="2" charset="2"/>
              <a:buChar char="Ø"/>
            </a:pPr>
            <a:r>
              <a:rPr lang="en-US" dirty="0" smtClean="0"/>
              <a:t>It is granted to an employee who desires to convert half pay leave into full pay leave.</a:t>
            </a:r>
          </a:p>
          <a:p>
            <a:pPr algn="just">
              <a:buFont typeface="Wingdings" pitchFamily="2" charset="2"/>
              <a:buChar char="Ø"/>
            </a:pPr>
            <a:r>
              <a:rPr lang="en-US" dirty="0" smtClean="0"/>
              <a:t>When commuted leave is granted twice the amount of such leave is debited against the half pay leave due.</a:t>
            </a:r>
          </a:p>
          <a:p>
            <a:pPr algn="just">
              <a:buFont typeface="Wingdings" pitchFamily="2" charset="2"/>
              <a:buChar char="Ø"/>
            </a:pPr>
            <a:r>
              <a:rPr lang="en-US" dirty="0" smtClean="0"/>
              <a:t>It is granted on production of medical certificate.</a:t>
            </a:r>
          </a:p>
          <a:p>
            <a:pPr algn="just">
              <a:buFont typeface="Wingdings" pitchFamily="2" charset="2"/>
              <a:buChar char="Ø"/>
            </a:pPr>
            <a:r>
              <a:rPr lang="en-US" dirty="0" smtClean="0"/>
              <a:t>It may be granted to both permanent and temporary employees.</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09600"/>
            <a:ext cx="8229600" cy="5516563"/>
          </a:xfrm>
        </p:spPr>
        <p:txBody>
          <a:bodyPr>
            <a:normAutofit lnSpcReduction="10000"/>
          </a:bodyPr>
          <a:lstStyle/>
          <a:p>
            <a:pPr algn="just">
              <a:buFont typeface="Wingdings" pitchFamily="2" charset="2"/>
              <a:buChar char="Ø"/>
            </a:pPr>
            <a:r>
              <a:rPr lang="en-US" dirty="0" smtClean="0"/>
              <a:t>It may be granted on medical certification.</a:t>
            </a:r>
          </a:p>
          <a:p>
            <a:pPr algn="just">
              <a:buFont typeface="Wingdings" pitchFamily="2" charset="2"/>
              <a:buChar char="Ø"/>
            </a:pPr>
            <a:r>
              <a:rPr lang="en-US" dirty="0" smtClean="0"/>
              <a:t>The commuted leave during the entire service period shall be limited to a </a:t>
            </a:r>
            <a:r>
              <a:rPr lang="en-US" dirty="0" smtClean="0">
                <a:solidFill>
                  <a:srgbClr val="00B050"/>
                </a:solidFill>
              </a:rPr>
              <a:t>maximum of 240 days.</a:t>
            </a:r>
          </a:p>
          <a:p>
            <a:pPr algn="just">
              <a:buFont typeface="Wingdings" pitchFamily="2" charset="2"/>
              <a:buChar char="Ø"/>
            </a:pPr>
            <a:r>
              <a:rPr lang="en-US" dirty="0" smtClean="0"/>
              <a:t>The total duration of earned leave and commuted leave taken in conjunction shall not exceed 240 days.</a:t>
            </a:r>
          </a:p>
          <a:p>
            <a:pPr algn="just">
              <a:buFont typeface="Wingdings" pitchFamily="2" charset="2"/>
              <a:buChar char="Ø"/>
            </a:pPr>
            <a:r>
              <a:rPr lang="en-US" dirty="0" smtClean="0"/>
              <a:t>It is granted only when the leave sanctioning authority is satisfied that there is reason to believe that the employee will return to duty on expiry of the leave.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r>
              <a:rPr lang="en-US" dirty="0" smtClean="0"/>
              <a:t>4. </a:t>
            </a:r>
            <a:r>
              <a:rPr lang="en-US" dirty="0" smtClean="0">
                <a:solidFill>
                  <a:srgbClr val="C00000"/>
                </a:solidFill>
              </a:rPr>
              <a:t>Leave Not Due </a:t>
            </a:r>
            <a:r>
              <a:rPr lang="en-US" dirty="0" smtClean="0"/>
              <a:t>( Rule-158 of OSC ) &amp; Rule-10 of OLR,1966</a:t>
            </a:r>
          </a:p>
          <a:p>
            <a:pPr algn="just">
              <a:buFont typeface="Wingdings" pitchFamily="2" charset="2"/>
              <a:buChar char="Ø"/>
            </a:pPr>
            <a:r>
              <a:rPr lang="en-US" dirty="0" smtClean="0"/>
              <a:t>Leave not Due” is granted to a permanent govt. servant who has got no half pay leave at his credit. It is granted on production of medical certificate.</a:t>
            </a:r>
          </a:p>
          <a:p>
            <a:pPr algn="just">
              <a:buFont typeface="Wingdings" pitchFamily="2" charset="2"/>
              <a:buChar char="Ø"/>
            </a:pPr>
            <a:r>
              <a:rPr lang="en-US" dirty="0" smtClean="0"/>
              <a:t>Leave not Due should be granted only if the authority empowered to sanction leave is satisfied that there is a reasonable prospect of the govt. servant returning to duty on the expiry of such leave and it should be limited to half pay leave he is likely to earn thereafter.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buFont typeface="Wingdings" pitchFamily="2" charset="2"/>
              <a:buChar char="Ø"/>
            </a:pPr>
            <a:r>
              <a:rPr lang="en-US" dirty="0" smtClean="0"/>
              <a:t>It is granted on medical grounds for 360 days during the entire service period.</a:t>
            </a:r>
          </a:p>
          <a:p>
            <a:pPr algn="just">
              <a:buFont typeface="Wingdings" pitchFamily="2" charset="2"/>
              <a:buChar char="Ø"/>
            </a:pPr>
            <a:r>
              <a:rPr lang="en-US" dirty="0" smtClean="0"/>
              <a:t>It is granted on grounds other than on medical certificate up to 90 days at a time and 180 days in all.</a:t>
            </a:r>
          </a:p>
          <a:p>
            <a:pPr algn="just">
              <a:buFont typeface="Wingdings" pitchFamily="2" charset="2"/>
              <a:buChar char="Ø"/>
            </a:pPr>
            <a:r>
              <a:rPr lang="en-US" u="sng" dirty="0" smtClean="0"/>
              <a:t>It is debited against  half pay leave</a:t>
            </a:r>
            <a:r>
              <a:rPr lang="en-US" dirty="0" smtClean="0"/>
              <a:t> which the employee may earn subsequently on return to duty as provided under Rule 10 of the Odisha Leave Rules,1966.</a:t>
            </a:r>
          </a:p>
          <a:p>
            <a:pPr algn="just">
              <a:buFont typeface="Wingdings" pitchFamily="2" charset="2"/>
              <a:buChar char="Ø"/>
            </a:pPr>
            <a:r>
              <a:rPr lang="en-US" dirty="0" smtClean="0"/>
              <a:t>The amount of leave not due is  to be limited to the amount of half pay leave the govt. servant is likely to earn subsequently.</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dirty="0" smtClean="0"/>
              <a:t>Contd.</a:t>
            </a:r>
            <a:endParaRPr lang="en-US" sz="3200" dirty="0"/>
          </a:p>
        </p:txBody>
      </p:sp>
      <p:sp>
        <p:nvSpPr>
          <p:cNvPr id="3" name="Content Placeholder 2"/>
          <p:cNvSpPr>
            <a:spLocks noGrp="1"/>
          </p:cNvSpPr>
          <p:nvPr>
            <p:ph idx="1"/>
          </p:nvPr>
        </p:nvSpPr>
        <p:spPr>
          <a:xfrm>
            <a:off x="457200" y="762000"/>
            <a:ext cx="8229600" cy="5364163"/>
          </a:xfrm>
        </p:spPr>
        <p:txBody>
          <a:bodyPr>
            <a:normAutofit fontScale="92500"/>
          </a:bodyPr>
          <a:lstStyle/>
          <a:p>
            <a:pPr marL="514350" indent="-514350" algn="just">
              <a:buFont typeface="+mj-lt"/>
              <a:buAutoNum type="alphaLcPeriod"/>
            </a:pPr>
            <a:r>
              <a:rPr lang="en-US" dirty="0" smtClean="0"/>
              <a:t>It is granted only if the Leave Sanctioning Authority is satisfied that there is a reasonable prospects of govt. servant returning to the duty on its expiry.</a:t>
            </a:r>
          </a:p>
          <a:p>
            <a:pPr marL="514350" indent="-514350" algn="just">
              <a:buNone/>
            </a:pPr>
            <a:r>
              <a:rPr lang="en-US" dirty="0" smtClean="0"/>
              <a:t>                                            (Note 1 of Rule 10 of O.L.R)</a:t>
            </a:r>
          </a:p>
          <a:p>
            <a:pPr marL="514350" indent="-514350" algn="just">
              <a:buNone/>
            </a:pPr>
            <a:r>
              <a:rPr lang="en-US" dirty="0" smtClean="0"/>
              <a:t>b. Where a govt. servant who has been granted leave not due applies for voluntary retirement the leave not due if already granted will be cancelled.</a:t>
            </a:r>
          </a:p>
          <a:p>
            <a:pPr marL="514350" indent="-514350" algn="just">
              <a:buNone/>
            </a:pPr>
            <a:r>
              <a:rPr lang="en-US" dirty="0" smtClean="0"/>
              <a:t>                                           ( Note 2 of Rule 10 of O.L.R)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sz="3200" dirty="0" smtClean="0"/>
              <a:t>Contd</a:t>
            </a:r>
            <a:r>
              <a:rPr lang="en-US" dirty="0" smtClean="0"/>
              <a:t>.</a:t>
            </a:r>
            <a:endParaRPr lang="en-IN" dirty="0"/>
          </a:p>
        </p:txBody>
      </p:sp>
      <p:sp>
        <p:nvSpPr>
          <p:cNvPr id="3" name="Content Placeholder 2"/>
          <p:cNvSpPr>
            <a:spLocks noGrp="1"/>
          </p:cNvSpPr>
          <p:nvPr>
            <p:ph idx="1"/>
          </p:nvPr>
        </p:nvSpPr>
        <p:spPr>
          <a:xfrm>
            <a:off x="457200" y="533400"/>
            <a:ext cx="8229600" cy="6324600"/>
          </a:xfrm>
        </p:spPr>
        <p:txBody>
          <a:bodyPr>
            <a:noAutofit/>
          </a:bodyPr>
          <a:lstStyle/>
          <a:p>
            <a:pPr algn="just">
              <a:buNone/>
            </a:pPr>
            <a:r>
              <a:rPr lang="en-US" sz="2400" dirty="0" smtClean="0">
                <a:solidFill>
                  <a:srgbClr val="C00000"/>
                </a:solidFill>
              </a:rPr>
              <a:t>   Procedure for grant  of  Leave  Not  Due – Clarification</a:t>
            </a:r>
          </a:p>
          <a:p>
            <a:pPr algn="just">
              <a:buFont typeface="Wingdings" pitchFamily="2" charset="2"/>
              <a:buChar char="Ø"/>
            </a:pPr>
            <a:r>
              <a:rPr lang="en-US" sz="2400" dirty="0" smtClean="0"/>
              <a:t>A permanent govt. servant may be granted Leave Not Due for a period not exceeding 360 days during his entire service.</a:t>
            </a:r>
          </a:p>
          <a:p>
            <a:pPr algn="just">
              <a:buFont typeface="Wingdings" pitchFamily="2" charset="2"/>
              <a:buChar char="Ø"/>
            </a:pPr>
            <a:r>
              <a:rPr lang="en-US" sz="2400" dirty="0" smtClean="0"/>
              <a:t>It is misinterpreted in certain quarters that a govt. servant can be granted this leave even if he has E.L and H.P.L at his credit. This interpretation is not correct.</a:t>
            </a:r>
          </a:p>
          <a:p>
            <a:pPr algn="just">
              <a:buFont typeface="Wingdings" pitchFamily="2" charset="2"/>
              <a:buChar char="Ø"/>
            </a:pPr>
            <a:r>
              <a:rPr lang="en-US" sz="2400" dirty="0" smtClean="0"/>
              <a:t>The expression “Leave Not Due” implies in case the employee has exhausted all kinds of leave he may be granted Leave Not Due which is a sort of advance leave against what he would acquire in future after returning to duty. This facility is consciously given as otherwise the employee is left with the last alternative of being sanctioned E.O.L which carries no salary. </a:t>
            </a:r>
          </a:p>
          <a:p>
            <a:pPr algn="just">
              <a:buFont typeface="Wingdings" pitchFamily="2" charset="2"/>
              <a:buChar char="Ø"/>
            </a:pPr>
            <a:r>
              <a:rPr lang="en-US" sz="2400" dirty="0" smtClean="0"/>
              <a:t>  Accordingly it clarified that Leave Not Due should not be granted if the employee has to his credit E.L. or H.P.L.</a:t>
            </a:r>
          </a:p>
          <a:p>
            <a:pPr algn="just">
              <a:buNone/>
            </a:pPr>
            <a:r>
              <a:rPr lang="en-US" sz="2400" dirty="0" smtClean="0"/>
              <a:t>                                 ( F. D. Memo. No. 58595/F, dated 15.12.1979)</a:t>
            </a:r>
            <a:endParaRPr lang="en-I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943600"/>
          </a:xfrm>
        </p:spPr>
        <p:txBody>
          <a:bodyPr>
            <a:normAutofit fontScale="25000" lnSpcReduction="20000"/>
          </a:bodyPr>
          <a:lstStyle/>
          <a:p>
            <a:pPr>
              <a:buNone/>
            </a:pPr>
            <a:r>
              <a:rPr lang="en-US" sz="9600" dirty="0" smtClean="0"/>
              <a:t>5. </a:t>
            </a:r>
            <a:r>
              <a:rPr lang="en-US" sz="9600" dirty="0" smtClean="0">
                <a:solidFill>
                  <a:srgbClr val="C00000"/>
                </a:solidFill>
              </a:rPr>
              <a:t>Extraordinary Leave </a:t>
            </a:r>
          </a:p>
          <a:p>
            <a:pPr>
              <a:buNone/>
            </a:pPr>
            <a:endParaRPr lang="en-US" sz="9600" dirty="0" smtClean="0">
              <a:solidFill>
                <a:srgbClr val="C00000"/>
              </a:solidFill>
            </a:endParaRPr>
          </a:p>
          <a:p>
            <a:pPr algn="just">
              <a:buFont typeface="Wingdings" pitchFamily="2" charset="2"/>
              <a:buChar char="Ø"/>
            </a:pPr>
            <a:r>
              <a:rPr lang="en-US" sz="9600" dirty="0" smtClean="0"/>
              <a:t>Extraordinary Leave” is governed under Rule-159 of Odisha Service Code and Rule -13 of the Odisha Leave Rules,1966 ( Appendix-10 of OSC ). It granted under special circumstances.</a:t>
            </a:r>
          </a:p>
          <a:p>
            <a:pPr algn="just">
              <a:buFont typeface="Wingdings" pitchFamily="2" charset="2"/>
              <a:buChar char="Ø"/>
            </a:pPr>
            <a:r>
              <a:rPr lang="en-US" sz="9600" dirty="0" smtClean="0"/>
              <a:t>This is a </a:t>
            </a:r>
            <a:r>
              <a:rPr lang="en-US" sz="9600" dirty="0" smtClean="0">
                <a:solidFill>
                  <a:srgbClr val="00B050"/>
                </a:solidFill>
              </a:rPr>
              <a:t>leave without pay. </a:t>
            </a:r>
            <a:r>
              <a:rPr lang="en-US" sz="9600" dirty="0" smtClean="0"/>
              <a:t>This type of leave is granted to an employee </a:t>
            </a:r>
            <a:r>
              <a:rPr lang="en-US" sz="9600" dirty="0" smtClean="0">
                <a:solidFill>
                  <a:srgbClr val="00B050"/>
                </a:solidFill>
              </a:rPr>
              <a:t>when no other leave is admissible. </a:t>
            </a:r>
          </a:p>
          <a:p>
            <a:pPr algn="just">
              <a:buFont typeface="Wingdings" pitchFamily="2" charset="2"/>
              <a:buChar char="Ø"/>
            </a:pPr>
            <a:r>
              <a:rPr lang="en-US" sz="9600" dirty="0" smtClean="0"/>
              <a:t> When other leave is admissible but the employee applies in writing for the grant of extraordinary leave.</a:t>
            </a:r>
          </a:p>
          <a:p>
            <a:pPr algn="just">
              <a:buFont typeface="Wingdings" pitchFamily="2" charset="2"/>
              <a:buChar char="Ø"/>
            </a:pPr>
            <a:r>
              <a:rPr lang="en-US" sz="9600" dirty="0" smtClean="0"/>
              <a:t>This leave is not debited against any leave account and no leave salary is admissible during such leave.</a:t>
            </a:r>
          </a:p>
          <a:p>
            <a:pPr algn="just">
              <a:buFont typeface="Wingdings" pitchFamily="2" charset="2"/>
              <a:buChar char="Ø"/>
            </a:pPr>
            <a:r>
              <a:rPr lang="en-IN" sz="9600" dirty="0" smtClean="0"/>
              <a:t>It may be granted combined with any kind of leave up to maximum limit of </a:t>
            </a:r>
            <a:r>
              <a:rPr lang="en-IN" sz="9600" dirty="0" smtClean="0">
                <a:solidFill>
                  <a:srgbClr val="00B050"/>
                </a:solidFill>
              </a:rPr>
              <a:t>28 months</a:t>
            </a:r>
            <a:r>
              <a:rPr lang="en-IN" sz="9600" dirty="0" smtClean="0"/>
              <a:t>.</a:t>
            </a:r>
          </a:p>
          <a:p>
            <a:pPr algn="just">
              <a:buFont typeface="Wingdings" pitchFamily="2" charset="2"/>
              <a:buChar char="Ø"/>
            </a:pPr>
            <a:r>
              <a:rPr lang="en-US" sz="9600" dirty="0" smtClean="0"/>
              <a:t>E.O.L. may be granted to commute retrospectively periods of absence without leave into E.O.L.</a:t>
            </a:r>
          </a:p>
          <a:p>
            <a:pPr algn="just">
              <a:buNone/>
            </a:pPr>
            <a:endParaRPr lang="en-IN" sz="9600" dirty="0" smtClean="0"/>
          </a:p>
          <a:p>
            <a:pPr algn="just">
              <a:buNone/>
            </a:pPr>
            <a:r>
              <a:rPr lang="en-IN" sz="9600" dirty="0" smtClean="0"/>
              <a:t>                                  (Rule-13 of OLR and Rule-160 of OSC)</a:t>
            </a:r>
          </a:p>
          <a:p>
            <a:pPr>
              <a:buNone/>
            </a:pPr>
            <a:endParaRPr lang="en-US" sz="3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IN" sz="3200" dirty="0"/>
          </a:p>
        </p:txBody>
      </p:sp>
      <p:sp>
        <p:nvSpPr>
          <p:cNvPr id="3" name="Content Placeholder 2"/>
          <p:cNvSpPr>
            <a:spLocks noGrp="1"/>
          </p:cNvSpPr>
          <p:nvPr>
            <p:ph idx="1"/>
          </p:nvPr>
        </p:nvSpPr>
        <p:spPr>
          <a:xfrm>
            <a:off x="457200" y="685800"/>
            <a:ext cx="8229600" cy="5440363"/>
          </a:xfrm>
        </p:spPr>
        <p:txBody>
          <a:bodyPr/>
          <a:lstStyle/>
          <a:p>
            <a:pPr algn="just">
              <a:buFont typeface="Wingdings" pitchFamily="2" charset="2"/>
              <a:buChar char="Ø"/>
            </a:pPr>
            <a:r>
              <a:rPr lang="en-US" sz="2800" dirty="0" smtClean="0"/>
              <a:t>One’s claim to </a:t>
            </a:r>
            <a:r>
              <a:rPr lang="en-US" sz="2800" dirty="0" smtClean="0">
                <a:solidFill>
                  <a:srgbClr val="00B050"/>
                </a:solidFill>
              </a:rPr>
              <a:t>pay and allowances </a:t>
            </a:r>
            <a:r>
              <a:rPr lang="en-US" sz="2800" dirty="0" smtClean="0"/>
              <a:t>is to be finalized as per the rules in force at the time in respect of which such pay and allowances are earned and the leave is to be regulated in accordance with the rules in vogue at the time of its sanction.                                 </a:t>
            </a:r>
            <a:endParaRPr lang="en-IN" sz="2800" dirty="0" smtClean="0"/>
          </a:p>
          <a:p>
            <a:pPr>
              <a:buNone/>
            </a:pPr>
            <a:r>
              <a:rPr lang="en-US" sz="2400" dirty="0" smtClean="0"/>
              <a:t>                                                                                         </a:t>
            </a:r>
            <a:r>
              <a:rPr lang="en-US" sz="2400" b="1" dirty="0" smtClean="0"/>
              <a:t>(R-7 of O.S.C.)</a:t>
            </a:r>
          </a:p>
          <a:p>
            <a:pPr>
              <a:buNone/>
            </a:pPr>
            <a:endParaRPr lang="en-IN" sz="2400" dirty="0" smtClean="0"/>
          </a:p>
          <a:p>
            <a:pPr>
              <a:buNone/>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pPr marL="514350" indent="-514350" algn="just">
              <a:buNone/>
            </a:pPr>
            <a:r>
              <a:rPr lang="en-US" b="1" dirty="0" smtClean="0"/>
              <a:t>E.O.L for others :</a:t>
            </a:r>
          </a:p>
          <a:p>
            <a:pPr marL="514350" indent="-514350" algn="just">
              <a:buFont typeface="Wingdings" pitchFamily="2" charset="2"/>
              <a:buChar char="§"/>
            </a:pPr>
            <a:r>
              <a:rPr lang="en-US" dirty="0" smtClean="0"/>
              <a:t>For    govt. servants  who  are not in permanent employment and who have not  rendered  three years continuous service , the duration of E.O.L. shall be as follows:-</a:t>
            </a:r>
          </a:p>
          <a:p>
            <a:pPr marL="571500" indent="-571500" algn="just">
              <a:buAutoNum type="romanLcParenBoth"/>
            </a:pPr>
            <a:r>
              <a:rPr lang="en-US" dirty="0" smtClean="0"/>
              <a:t>Two months,</a:t>
            </a:r>
          </a:p>
          <a:p>
            <a:pPr marL="571500" indent="-571500" algn="just">
              <a:buAutoNum type="romanLcParenBoth"/>
            </a:pPr>
            <a:r>
              <a:rPr lang="en-US" dirty="0" smtClean="0"/>
              <a:t>Four months in special cases, where such leave is supported by a medical certificate,</a:t>
            </a:r>
          </a:p>
          <a:p>
            <a:pPr marL="571500" indent="-571500" algn="just">
              <a:buAutoNum type="romanLcParenBoth"/>
            </a:pPr>
            <a:r>
              <a:rPr lang="en-US" dirty="0" smtClean="0"/>
              <a:t>18 months where the govt. servant is undergoing treatment for</a:t>
            </a:r>
          </a:p>
          <a:p>
            <a:pPr marL="571500" indent="-571500" algn="just">
              <a:buFont typeface="+mj-lt"/>
              <a:buAutoNum type="alphaLcParenR"/>
            </a:pPr>
            <a:r>
              <a:rPr lang="en-US" dirty="0" smtClean="0"/>
              <a:t> Pulmonary T.B</a:t>
            </a:r>
          </a:p>
          <a:p>
            <a:pPr marL="571500" indent="-571500" algn="just">
              <a:buFont typeface="+mj-lt"/>
              <a:buAutoNum type="alphaLcParenR"/>
            </a:pPr>
            <a:r>
              <a:rPr lang="en-US" dirty="0" smtClean="0"/>
              <a:t>Leprosy in </a:t>
            </a:r>
            <a:r>
              <a:rPr lang="en-US" dirty="0" err="1" smtClean="0"/>
              <a:t>recognised</a:t>
            </a:r>
            <a:r>
              <a:rPr lang="en-US" dirty="0" smtClean="0"/>
              <a:t> institution duly </a:t>
            </a:r>
            <a:r>
              <a:rPr lang="en-US" dirty="0" err="1" smtClean="0"/>
              <a:t>recognised</a:t>
            </a:r>
            <a:r>
              <a:rPr lang="en-US" dirty="0" smtClean="0"/>
              <a:t> by govt. in H. &amp; F. W. Dept.( State Administrative Medical Officer.)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txBody>
          <a:bodyPr>
            <a:noAutofit/>
          </a:bodyPr>
          <a:lstStyle/>
          <a:p>
            <a:r>
              <a:rPr lang="en-US" sz="2400" dirty="0" smtClean="0">
                <a:solidFill>
                  <a:srgbClr val="C00000"/>
                </a:solidFill>
              </a:rPr>
              <a:t>APPENDIX-6</a:t>
            </a:r>
            <a:r>
              <a:rPr lang="en-US" sz="2400" dirty="0" smtClean="0"/>
              <a:t/>
            </a:r>
            <a:br>
              <a:rPr lang="en-US" sz="2400" dirty="0" smtClean="0"/>
            </a:br>
            <a:r>
              <a:rPr lang="en-US" sz="2400" dirty="0" smtClean="0"/>
              <a:t>(Rule-145)</a:t>
            </a:r>
            <a:br>
              <a:rPr lang="en-US" sz="2400" dirty="0" smtClean="0"/>
            </a:br>
            <a:r>
              <a:rPr lang="en-US" sz="2400" dirty="0" smtClean="0"/>
              <a:t>(Rules for grant of Casual Leave, Quarantine leave and leave of absence during  </a:t>
            </a:r>
            <a:r>
              <a:rPr lang="en-US" sz="2400" dirty="0" err="1" smtClean="0"/>
              <a:t>Gazetted</a:t>
            </a:r>
            <a:r>
              <a:rPr lang="en-US" sz="2400" dirty="0" smtClean="0"/>
              <a:t> Holidays or Vacation)</a:t>
            </a:r>
            <a:endParaRPr lang="en-US" sz="2400" dirty="0"/>
          </a:p>
        </p:txBody>
      </p:sp>
      <p:sp>
        <p:nvSpPr>
          <p:cNvPr id="3" name="Content Placeholder 2"/>
          <p:cNvSpPr>
            <a:spLocks noGrp="1"/>
          </p:cNvSpPr>
          <p:nvPr>
            <p:ph idx="1"/>
          </p:nvPr>
        </p:nvSpPr>
        <p:spPr>
          <a:xfrm>
            <a:off x="457200" y="1600200"/>
            <a:ext cx="8229600" cy="4525963"/>
          </a:xfrm>
        </p:spPr>
        <p:txBody>
          <a:bodyPr>
            <a:normAutofit fontScale="92500"/>
          </a:bodyPr>
          <a:lstStyle/>
          <a:p>
            <a:pPr algn="just">
              <a:buNone/>
            </a:pPr>
            <a:r>
              <a:rPr lang="en-US" dirty="0" smtClean="0">
                <a:solidFill>
                  <a:srgbClr val="C00000"/>
                </a:solidFill>
              </a:rPr>
              <a:t>Casual Leave</a:t>
            </a:r>
          </a:p>
          <a:p>
            <a:pPr algn="just">
              <a:buFont typeface="Wingdings" pitchFamily="2" charset="2"/>
              <a:buChar char="Ø"/>
            </a:pPr>
            <a:r>
              <a:rPr lang="en-US" dirty="0" smtClean="0"/>
              <a:t>These rules shall apply to all Govt. servants including the work-charged employees other than casual labourers whose conditions of service the Governor is competent to determine.</a:t>
            </a:r>
          </a:p>
          <a:p>
            <a:pPr algn="just">
              <a:buFont typeface="Wingdings" pitchFamily="2" charset="2"/>
              <a:buChar char="Ø"/>
            </a:pPr>
            <a:r>
              <a:rPr lang="en-US" dirty="0" smtClean="0"/>
              <a:t>Casual leave is admisssible to a Govt. servant upto </a:t>
            </a:r>
            <a:r>
              <a:rPr lang="en-US" dirty="0" smtClean="0">
                <a:solidFill>
                  <a:srgbClr val="00B050"/>
                </a:solidFill>
              </a:rPr>
              <a:t>10 days </a:t>
            </a:r>
            <a:r>
              <a:rPr lang="en-US" dirty="0" smtClean="0"/>
              <a:t>.And special casual leave may be granted to the extent of </a:t>
            </a:r>
            <a:r>
              <a:rPr lang="en-US" dirty="0" smtClean="0">
                <a:solidFill>
                  <a:srgbClr val="00B050"/>
                </a:solidFill>
              </a:rPr>
              <a:t>05 days </a:t>
            </a:r>
            <a:r>
              <a:rPr lang="en-US" dirty="0" smtClean="0"/>
              <a:t>in addition to the normal casual leave of 10 days.</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dirty="0" smtClean="0"/>
              <a:t>Contd.</a:t>
            </a:r>
            <a:endParaRPr lang="en-US" sz="3200"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pPr algn="just">
              <a:buFont typeface="Wingdings" pitchFamily="2" charset="2"/>
              <a:buChar char="Ø"/>
            </a:pPr>
            <a:r>
              <a:rPr lang="en-US" dirty="0" smtClean="0"/>
              <a:t>C.L is intended to meet the emergency situations like temporary indisposition, the illness or death of near relative, the performance of religious rites, the obtaining of medical advice and the adjustment of urgent family or business affaires.</a:t>
            </a:r>
          </a:p>
          <a:p>
            <a:pPr algn="just">
              <a:buFont typeface="Wingdings" pitchFamily="2" charset="2"/>
              <a:buChar char="Ø"/>
            </a:pPr>
            <a:endParaRPr lang="en-US" dirty="0" smtClean="0"/>
          </a:p>
          <a:p>
            <a:pPr>
              <a:buFont typeface="Wingdings" pitchFamily="2" charset="2"/>
              <a:buChar char="Ø"/>
            </a:pPr>
            <a:r>
              <a:rPr lang="en-US" dirty="0" smtClean="0"/>
              <a:t>Technically, a govt. servant on casual leave is not treated as absent from duty and his pay is not intermitted.</a:t>
            </a:r>
          </a:p>
          <a:p>
            <a:pPr algn="just">
              <a:buFont typeface="Wingdings" pitchFamily="2" charset="2"/>
              <a:buChar char="Ø"/>
            </a:pPr>
            <a:r>
              <a:rPr lang="en-US" dirty="0" smtClean="0"/>
              <a:t>If public service suffers, the person granting it and the person taking it will be held responsible.</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lnSpcReduction="10000"/>
          </a:bodyPr>
          <a:lstStyle/>
          <a:p>
            <a:pPr algn="just">
              <a:buFont typeface="Wingdings" pitchFamily="2" charset="2"/>
              <a:buChar char="Ø"/>
            </a:pPr>
            <a:r>
              <a:rPr lang="en-US" dirty="0" smtClean="0"/>
              <a:t>CL and Spl.CL can not be claimed as a matter of right.</a:t>
            </a:r>
          </a:p>
          <a:p>
            <a:pPr algn="just">
              <a:buFont typeface="Wingdings" pitchFamily="2" charset="2"/>
              <a:buChar char="Ø"/>
            </a:pPr>
            <a:r>
              <a:rPr lang="en-US" dirty="0" smtClean="0"/>
              <a:t>CL and Spl.CL shall not be allowed for more than 10 days at a time. It may be combined with Sunday and public holidays.</a:t>
            </a:r>
          </a:p>
          <a:p>
            <a:pPr algn="just">
              <a:buFont typeface="Wingdings" pitchFamily="2" charset="2"/>
              <a:buChar char="Ø"/>
            </a:pPr>
            <a:r>
              <a:rPr lang="en-US" dirty="0" smtClean="0"/>
              <a:t>Specific reason for availing CL must be mentioned and general grounds like ‘urgent affaires’ or ‘certain ceremony’ should not be mentioned.</a:t>
            </a:r>
          </a:p>
          <a:p>
            <a:pPr algn="just">
              <a:buFont typeface="Wingdings" pitchFamily="2" charset="2"/>
              <a:buChar char="Ø"/>
            </a:pPr>
            <a:r>
              <a:rPr lang="en-US" dirty="0" smtClean="0"/>
              <a:t>No govt. servant may be allowed to CL at short intervals.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lnSpcReduction="10000"/>
          </a:bodyPr>
          <a:lstStyle/>
          <a:p>
            <a:pPr algn="just">
              <a:buFont typeface="Wingdings" pitchFamily="2" charset="2"/>
              <a:buChar char="Ø"/>
            </a:pPr>
            <a:r>
              <a:rPr lang="en-US" dirty="0" smtClean="0"/>
              <a:t>CL application for anticipated cause should be submitted at least 3 days prior to the date of availing leave.</a:t>
            </a:r>
          </a:p>
          <a:p>
            <a:pPr algn="just">
              <a:buNone/>
            </a:pPr>
            <a:endParaRPr lang="en-US" dirty="0" smtClean="0"/>
          </a:p>
          <a:p>
            <a:pPr algn="just">
              <a:buNone/>
            </a:pPr>
            <a:r>
              <a:rPr lang="en-US" dirty="0" smtClean="0">
                <a:solidFill>
                  <a:srgbClr val="C00000"/>
                </a:solidFill>
              </a:rPr>
              <a:t>  Half Day Casual Leave</a:t>
            </a:r>
          </a:p>
          <a:p>
            <a:pPr algn="just">
              <a:buFont typeface="Wingdings" pitchFamily="2" charset="2"/>
              <a:buChar char="Ø"/>
            </a:pPr>
            <a:r>
              <a:rPr lang="en-US" dirty="0" smtClean="0"/>
              <a:t>This leave has been introduced in consideration of the fact that a govt. servant may have some urgent private work either in the forenoon or in the afternoon session of the office hours which does not require a full day CL.</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lstStyle/>
          <a:p>
            <a:pPr algn="just">
              <a:buFont typeface="Wingdings" pitchFamily="2" charset="2"/>
              <a:buChar char="Ø"/>
            </a:pPr>
            <a:r>
              <a:rPr lang="en-US" dirty="0" smtClean="0"/>
              <a:t> For grant of half day CL , the lunch-break  is to be treated as the deviding line.</a:t>
            </a:r>
          </a:p>
          <a:p>
            <a:pPr algn="just">
              <a:buFont typeface="Wingdings" pitchFamily="2" charset="2"/>
              <a:buChar char="Ø"/>
            </a:pPr>
            <a:r>
              <a:rPr lang="en-US" dirty="0" smtClean="0"/>
              <a:t>Half day CL may be allowed in conjunction with full day’s CL subject to sub-rule 2(a) of Appendix-6.</a:t>
            </a:r>
          </a:p>
          <a:p>
            <a:pPr algn="just">
              <a:buNone/>
            </a:pPr>
            <a:r>
              <a:rPr lang="en-US" dirty="0" smtClean="0"/>
              <a:t>                  ( F.D No. 25168/F Dt.15.07.1994.</a:t>
            </a:r>
          </a:p>
          <a:p>
            <a:pPr algn="just">
              <a:buNone/>
            </a:pPr>
            <a:r>
              <a:rPr lang="en-US" dirty="0" smtClean="0"/>
              <a:t>                       Effective from 01.08.1994.)</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lstStyle/>
          <a:p>
            <a:pPr>
              <a:buNone/>
            </a:pPr>
            <a:r>
              <a:rPr lang="en-US" dirty="0" smtClean="0">
                <a:solidFill>
                  <a:srgbClr val="C00000"/>
                </a:solidFill>
              </a:rPr>
              <a:t>Quarantine Leave </a:t>
            </a:r>
            <a:endParaRPr lang="en-US" dirty="0" smtClean="0"/>
          </a:p>
          <a:p>
            <a:pPr algn="just">
              <a:buFont typeface="Wingdings" pitchFamily="2" charset="2"/>
              <a:buChar char="Ø"/>
            </a:pPr>
            <a:r>
              <a:rPr lang="en-US" dirty="0" smtClean="0"/>
              <a:t> Quarantine Leave is leave of absence from duty necessitated by orders not to attend office in consequence of the presence of infectious disease in the family or household of a govt. servant.</a:t>
            </a:r>
          </a:p>
          <a:p>
            <a:pPr algn="just">
              <a:buFont typeface="Wingdings" pitchFamily="2" charset="2"/>
              <a:buChar char="Ø"/>
            </a:pPr>
            <a:r>
              <a:rPr lang="en-US" dirty="0" smtClean="0"/>
              <a:t>It is allowed by the sanctioning authority on the certificate of a Medical or Public Health Officer for a period not exceeding 21 days or in exceptional cases 30 days.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lstStyle/>
          <a:p>
            <a:pPr algn="just">
              <a:buFont typeface="Wingdings" pitchFamily="2" charset="2"/>
              <a:buChar char="Ø"/>
            </a:pPr>
            <a:r>
              <a:rPr lang="en-US" dirty="0" smtClean="0"/>
              <a:t>A govt. Servant on quarantine leave is not treated as absent from duty and his pay is not intermitted.</a:t>
            </a:r>
          </a:p>
          <a:p>
            <a:pPr algn="just">
              <a:buFont typeface="Wingdings" pitchFamily="2" charset="2"/>
              <a:buChar char="Ø"/>
            </a:pPr>
            <a:r>
              <a:rPr lang="en-US" dirty="0" smtClean="0"/>
              <a:t>Cholera, smallpox, plague, </a:t>
            </a:r>
            <a:r>
              <a:rPr lang="en-US" dirty="0" err="1" smtClean="0"/>
              <a:t>diptheria</a:t>
            </a:r>
            <a:r>
              <a:rPr lang="en-US" dirty="0" smtClean="0"/>
              <a:t>, typhus  fever etc. may be considered as infectious diseases for the purpose of this rule.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Contd.</a:t>
            </a:r>
            <a:endParaRPr lang="en-IN" sz="3200" dirty="0"/>
          </a:p>
        </p:txBody>
      </p:sp>
      <p:sp>
        <p:nvSpPr>
          <p:cNvPr id="3" name="Content Placeholder 2"/>
          <p:cNvSpPr>
            <a:spLocks noGrp="1"/>
          </p:cNvSpPr>
          <p:nvPr>
            <p:ph idx="1"/>
          </p:nvPr>
        </p:nvSpPr>
        <p:spPr>
          <a:xfrm>
            <a:off x="457200" y="762000"/>
            <a:ext cx="8229600" cy="5867400"/>
          </a:xfrm>
        </p:spPr>
        <p:txBody>
          <a:bodyPr/>
          <a:lstStyle/>
          <a:p>
            <a:pPr algn="just">
              <a:buNone/>
            </a:pPr>
            <a:r>
              <a:rPr lang="en-US" dirty="0" smtClean="0">
                <a:solidFill>
                  <a:srgbClr val="C00000"/>
                </a:solidFill>
              </a:rPr>
              <a:t>Leave Salary Admissible</a:t>
            </a:r>
            <a:r>
              <a:rPr lang="en-US" dirty="0" smtClean="0"/>
              <a:t>:-</a:t>
            </a:r>
          </a:p>
          <a:p>
            <a:pPr algn="just">
              <a:buFont typeface="Wingdings" pitchFamily="2" charset="2"/>
              <a:buChar char="Ø"/>
            </a:pPr>
            <a:r>
              <a:rPr lang="en-US" dirty="0" smtClean="0"/>
              <a:t>E.L-Leave salary equal to the pay drawn immediately before proceeding on leave.</a:t>
            </a:r>
          </a:p>
          <a:p>
            <a:pPr algn="just">
              <a:buFont typeface="Wingdings" pitchFamily="2" charset="2"/>
              <a:buChar char="Ø"/>
            </a:pPr>
            <a:r>
              <a:rPr lang="en-US" dirty="0" smtClean="0"/>
              <a:t>H.P.L- Leave salary equal to half the amount admissible while on E.L.</a:t>
            </a:r>
          </a:p>
          <a:p>
            <a:pPr algn="just">
              <a:buFont typeface="Wingdings" pitchFamily="2" charset="2"/>
              <a:buChar char="Ø"/>
            </a:pPr>
            <a:r>
              <a:rPr lang="en-US" dirty="0" smtClean="0"/>
              <a:t>Commute Leave- Leave salary equal to the amount admissible while on E.L but double the number of days availed of as leave is debited to </a:t>
            </a:r>
            <a:r>
              <a:rPr lang="en-US" smtClean="0"/>
              <a:t>the half pay  </a:t>
            </a:r>
            <a:r>
              <a:rPr lang="en-US" dirty="0" smtClean="0"/>
              <a:t>leave account.</a:t>
            </a:r>
          </a:p>
          <a:p>
            <a:pPr algn="just">
              <a:buFont typeface="Wingdings" pitchFamily="2" charset="2"/>
              <a:buChar char="Ø"/>
            </a:pPr>
            <a:r>
              <a:rPr lang="en-US" dirty="0" smtClean="0"/>
              <a:t>Leave not due- Amount equal to leave salary admissible during the period of H.P.L.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Contd.</a:t>
            </a:r>
            <a:endParaRPr lang="en-IN" sz="3200" dirty="0"/>
          </a:p>
        </p:txBody>
      </p:sp>
      <p:sp>
        <p:nvSpPr>
          <p:cNvPr id="3" name="Content Placeholder 2"/>
          <p:cNvSpPr>
            <a:spLocks noGrp="1"/>
          </p:cNvSpPr>
          <p:nvPr>
            <p:ph idx="1"/>
          </p:nvPr>
        </p:nvSpPr>
        <p:spPr>
          <a:xfrm>
            <a:off x="457200" y="685800"/>
            <a:ext cx="8229600" cy="5440363"/>
          </a:xfrm>
        </p:spPr>
        <p:txBody>
          <a:bodyPr/>
          <a:lstStyle/>
          <a:p>
            <a:pPr>
              <a:buFont typeface="Wingdings" pitchFamily="2" charset="2"/>
              <a:buChar char="Ø"/>
            </a:pPr>
            <a:r>
              <a:rPr lang="en-US" dirty="0" smtClean="0"/>
              <a:t>E.O.L- No leave salary is admissible.</a:t>
            </a:r>
          </a:p>
          <a:p>
            <a:pPr>
              <a:buFont typeface="Wingdings" pitchFamily="2" charset="2"/>
              <a:buChar char="Ø"/>
            </a:pPr>
            <a:r>
              <a:rPr lang="en-US" dirty="0" smtClean="0"/>
              <a:t>Maternity Leave- Full pay.-180 days</a:t>
            </a:r>
          </a:p>
          <a:p>
            <a:pPr>
              <a:buFont typeface="Wingdings" pitchFamily="2" charset="2"/>
              <a:buChar char="Ø"/>
            </a:pPr>
            <a:r>
              <a:rPr lang="en-US" dirty="0" smtClean="0"/>
              <a:t>Study Leave- Entitled to leave salary equal to pay and D.A. admissible to him while on duty immediately before proceeding on Study leave with no debit in the leave account.</a:t>
            </a:r>
          </a:p>
          <a:p>
            <a:pPr>
              <a:buFont typeface="Wingdings" pitchFamily="2" charset="2"/>
              <a:buChar char="Ø"/>
            </a:pPr>
            <a:r>
              <a:rPr lang="en-US" dirty="0" smtClean="0"/>
              <a:t>Paternity Leave- 15 days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dirty="0" smtClean="0"/>
              <a:t>Contd.</a:t>
            </a:r>
            <a:endParaRPr lang="en-US" sz="3200" dirty="0"/>
          </a:p>
        </p:txBody>
      </p:sp>
      <p:sp>
        <p:nvSpPr>
          <p:cNvPr id="3" name="Content Placeholder 2"/>
          <p:cNvSpPr>
            <a:spLocks noGrp="1"/>
          </p:cNvSpPr>
          <p:nvPr>
            <p:ph idx="1"/>
          </p:nvPr>
        </p:nvSpPr>
        <p:spPr>
          <a:xfrm>
            <a:off x="457200" y="990600"/>
            <a:ext cx="8229600" cy="5715000"/>
          </a:xfrm>
        </p:spPr>
        <p:txBody>
          <a:bodyPr>
            <a:normAutofit/>
          </a:bodyPr>
          <a:lstStyle/>
          <a:p>
            <a:pPr marL="514350" indent="-514350">
              <a:buNone/>
            </a:pPr>
            <a:r>
              <a:rPr lang="en-US" sz="2800" dirty="0" smtClean="0">
                <a:solidFill>
                  <a:srgbClr val="C00000"/>
                </a:solidFill>
              </a:rPr>
              <a:t>      LEAVE RULES </a:t>
            </a:r>
            <a:r>
              <a:rPr lang="en-US" sz="2800" dirty="0" smtClean="0"/>
              <a:t>:               </a:t>
            </a:r>
            <a:r>
              <a:rPr lang="en-US" sz="2400" dirty="0" smtClean="0"/>
              <a:t>Chapter-VI of OSC </a:t>
            </a:r>
          </a:p>
          <a:p>
            <a:pPr marL="514350" indent="-514350">
              <a:buNone/>
            </a:pPr>
            <a:r>
              <a:rPr lang="en-US" sz="2400" dirty="0" smtClean="0"/>
              <a:t>                                                     ( Rule-130 to Rule 197)</a:t>
            </a:r>
          </a:p>
          <a:p>
            <a:pPr marL="514350" indent="-514350">
              <a:buNone/>
            </a:pPr>
            <a:r>
              <a:rPr lang="en-US" sz="2400" dirty="0" smtClean="0"/>
              <a:t>                                Appendix-10 ( Odisha Leave Rules,1966)</a:t>
            </a:r>
          </a:p>
          <a:p>
            <a:pPr marL="514350" indent="-514350">
              <a:buNone/>
            </a:pPr>
            <a:r>
              <a:rPr lang="en-US" sz="2400" dirty="0" smtClean="0"/>
              <a:t>                                Appendix-6    (Rules for CL, Quarantine Leave,  </a:t>
            </a:r>
          </a:p>
          <a:p>
            <a:pPr marL="514350" indent="-514350">
              <a:buNone/>
            </a:pPr>
            <a:r>
              <a:rPr lang="en-US" sz="2400" dirty="0" smtClean="0"/>
              <a:t>                                     Leave during Gazetted Holiday and Vacation)</a:t>
            </a:r>
          </a:p>
          <a:p>
            <a:pPr marL="514350" indent="-514350">
              <a:buNone/>
            </a:pPr>
            <a:r>
              <a:rPr lang="en-US" sz="2400" dirty="0" smtClean="0"/>
              <a:t>                                Apppendix-13 ( Leave Procedure Rules such as  leave account, application for leave, grant of leave return from leave, etc.)</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normAutofit fontScale="90000"/>
          </a:bodyPr>
          <a:lstStyle/>
          <a:p>
            <a:r>
              <a:rPr lang="en-IN" u="sng" dirty="0" smtClean="0">
                <a:solidFill>
                  <a:srgbClr val="FF0000"/>
                </a:solidFill>
              </a:rPr>
              <a:t>Special Concessions</a:t>
            </a:r>
            <a:r>
              <a:rPr lang="en-IN" dirty="0" smtClean="0">
                <a:solidFill>
                  <a:srgbClr val="FF0000"/>
                </a:solidFill>
              </a:rPr>
              <a:t/>
            </a:r>
            <a:br>
              <a:rPr lang="en-IN" dirty="0" smtClean="0">
                <a:solidFill>
                  <a:srgbClr val="FF0000"/>
                </a:solidFill>
              </a:rPr>
            </a:br>
            <a:r>
              <a:rPr lang="en-IN" dirty="0" smtClean="0"/>
              <a:t>Special Disability Leave</a:t>
            </a:r>
            <a:r>
              <a:rPr lang="en-IN" sz="2800" b="1" dirty="0" smtClean="0"/>
              <a:t>( Rule-176 &amp; 177 OSC)</a:t>
            </a:r>
            <a:endParaRPr lang="en-IN" dirty="0"/>
          </a:p>
        </p:txBody>
      </p:sp>
      <p:sp>
        <p:nvSpPr>
          <p:cNvPr id="3" name="Content Placeholder 2"/>
          <p:cNvSpPr>
            <a:spLocks noGrp="1"/>
          </p:cNvSpPr>
          <p:nvPr>
            <p:ph idx="1"/>
          </p:nvPr>
        </p:nvSpPr>
        <p:spPr>
          <a:xfrm>
            <a:off x="457200" y="1600200"/>
            <a:ext cx="8229600" cy="5105400"/>
          </a:xfrm>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a:buNone/>
            </a:pPr>
            <a:r>
              <a:rPr lang="en-IN" dirty="0" smtClean="0"/>
              <a:t>1. </a:t>
            </a:r>
            <a:r>
              <a:rPr lang="en-IN" sz="4100" dirty="0" smtClean="0"/>
              <a:t>This leave is granted to an employee who is disabled by injury:-</a:t>
            </a:r>
          </a:p>
          <a:p>
            <a:pPr marL="571500" indent="-571500">
              <a:buAutoNum type="romanLcParenBoth"/>
            </a:pPr>
            <a:r>
              <a:rPr lang="en-IN" sz="4100" dirty="0" smtClean="0"/>
              <a:t>Intentionally inflicted ; or</a:t>
            </a:r>
          </a:p>
          <a:p>
            <a:pPr marL="571500" indent="-571500">
              <a:buAutoNum type="romanLcParenBoth"/>
            </a:pPr>
            <a:r>
              <a:rPr lang="en-IN" sz="4100" dirty="0" smtClean="0"/>
              <a:t>Caused in or in consequence of performance of official duties; and </a:t>
            </a:r>
          </a:p>
          <a:p>
            <a:pPr marL="571500" indent="-571500">
              <a:buAutoNum type="romanLcParenBoth"/>
            </a:pPr>
            <a:r>
              <a:rPr lang="en-IN" sz="4100" dirty="0" smtClean="0"/>
              <a:t>Caused in consequence of official position.</a:t>
            </a:r>
          </a:p>
          <a:p>
            <a:pPr marL="571500" indent="-571500">
              <a:buNone/>
            </a:pPr>
            <a:r>
              <a:rPr lang="en-IN" sz="4100" dirty="0" smtClean="0"/>
              <a:t>2. The disability should have been manifested itself within 3 months of the incident. The time limit of 3 months may be relaxed in special cases.</a:t>
            </a:r>
          </a:p>
          <a:p>
            <a:pPr marL="571500" indent="-571500">
              <a:buNone/>
            </a:pPr>
            <a:r>
              <a:rPr lang="en-IN" sz="4100" dirty="0" smtClean="0"/>
              <a:t>3. The period of leave granted will be such as certified by an Authorised Medical Attendant and subject to maximum of 24 months.</a:t>
            </a:r>
          </a:p>
          <a:p>
            <a:pPr marL="571500" indent="-571500">
              <a:buNone/>
            </a:pPr>
            <a:r>
              <a:rPr lang="en-IN" sz="4100" dirty="0" smtClean="0"/>
              <a:t>4. It may be combined with leave of any other kind.</a:t>
            </a:r>
            <a:br>
              <a:rPr lang="en-IN" sz="4100" dirty="0" smtClean="0"/>
            </a:br>
            <a:endParaRPr lang="en-IN" sz="41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IN" dirty="0" smtClean="0"/>
              <a:t>Special Disability Leave</a:t>
            </a:r>
            <a:r>
              <a:rPr lang="en-IN" sz="2800" b="1" dirty="0" smtClean="0"/>
              <a:t>( Rule-176 &amp; 177 OSC)</a:t>
            </a:r>
            <a:endParaRPr lang="en-IN"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92500"/>
          </a:bodyPr>
          <a:lstStyle/>
          <a:p>
            <a:pPr>
              <a:buNone/>
            </a:pPr>
            <a:r>
              <a:rPr lang="en-IN" dirty="0" smtClean="0"/>
              <a:t>5. It will count as duty in calculating pension.</a:t>
            </a:r>
          </a:p>
          <a:p>
            <a:pPr algn="just">
              <a:buNone/>
            </a:pPr>
            <a:r>
              <a:rPr lang="en-IN" dirty="0" smtClean="0"/>
              <a:t>6. It may be granted more than once if the disability is aggravated or reproduced in similar circumstances at a later date, but the maximum leave granted in consequence of any one disability should not exceed 24 months.</a:t>
            </a:r>
          </a:p>
          <a:p>
            <a:pPr algn="just">
              <a:buNone/>
            </a:pPr>
            <a:r>
              <a:rPr lang="en-IN" dirty="0" smtClean="0"/>
              <a:t>7. Special disability leave is also admissible when an employee is disabled by injury accidentally inflicted.</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IN" dirty="0" smtClean="0"/>
              <a:t>Special Disability Leave</a:t>
            </a:r>
            <a:r>
              <a:rPr lang="en-IN" sz="2800" b="1" dirty="0" smtClean="0"/>
              <a:t>( Rule-176 &amp; 177 OSC)</a:t>
            </a:r>
            <a:endParaRPr lang="en-IN"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buNone/>
            </a:pPr>
            <a:r>
              <a:rPr lang="en-IN" dirty="0" smtClean="0"/>
              <a:t>8. </a:t>
            </a:r>
            <a:r>
              <a:rPr lang="en-IN" u="sng" dirty="0" smtClean="0"/>
              <a:t>Leave Salary for Special Disability Leave</a:t>
            </a:r>
          </a:p>
          <a:p>
            <a:pPr>
              <a:buNone/>
            </a:pPr>
            <a:r>
              <a:rPr lang="en-IN" dirty="0" smtClean="0"/>
              <a:t>		For the first 4 months , Leave salary will be equal to leave salary admissible on earned leave.</a:t>
            </a:r>
          </a:p>
          <a:p>
            <a:pPr>
              <a:buNone/>
            </a:pPr>
            <a:r>
              <a:rPr lang="en-IN" dirty="0" smtClean="0"/>
              <a:t>		For the remaining period it will be equal to leave salary admissible during half pay leave .</a:t>
            </a:r>
          </a:p>
          <a:p>
            <a:pPr algn="just">
              <a:buNone/>
            </a:pPr>
            <a:r>
              <a:rPr lang="en-IN" dirty="0" smtClean="0"/>
              <a:t>9. Where Workmen's Compensation Act,1923 applies, the amount of leave salary will be reduced by the amount of compensation received by him under the provisions of the said Act.</a:t>
            </a:r>
          </a:p>
          <a:p>
            <a:pPr algn="just">
              <a:buNone/>
            </a:pPr>
            <a:r>
              <a:rPr lang="en-IN" dirty="0" smtClean="0"/>
              <a:t>10. Special disability leave is not debited to the Leave Account.</a:t>
            </a:r>
          </a:p>
          <a:p>
            <a:pPr>
              <a:buNone/>
            </a:pPr>
            <a:endParaRPr lang="en-IN" dirty="0" smtClean="0"/>
          </a:p>
          <a:p>
            <a:pPr>
              <a:buNone/>
            </a:pPr>
            <a:endParaRPr lang="en-IN"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1">
            <a:schemeClr val="accent3"/>
          </a:lnRef>
          <a:fillRef idx="2">
            <a:schemeClr val="accent3"/>
          </a:fillRef>
          <a:effectRef idx="1">
            <a:schemeClr val="accent3"/>
          </a:effectRef>
          <a:fontRef idx="minor">
            <a:schemeClr val="dk1"/>
          </a:fontRef>
        </p:style>
        <p:txBody>
          <a:bodyPr/>
          <a:lstStyle/>
          <a:p>
            <a:r>
              <a:rPr lang="en-US" dirty="0" smtClean="0"/>
              <a:t>Study Leave</a:t>
            </a:r>
            <a:r>
              <a:rPr lang="en-US" b="1" dirty="0" smtClean="0"/>
              <a:t> </a:t>
            </a:r>
            <a:r>
              <a:rPr lang="en-US" sz="2800" b="1" dirty="0" smtClean="0"/>
              <a:t>(Rule-179 to 193 OSC)</a:t>
            </a:r>
            <a:endParaRPr lang="en-US" sz="2800" dirty="0"/>
          </a:p>
        </p:txBody>
      </p:sp>
      <p:sp>
        <p:nvSpPr>
          <p:cNvPr id="3" name="Content Placeholder 2"/>
          <p:cNvSpPr>
            <a:spLocks noGrp="1"/>
          </p:cNvSpPr>
          <p:nvPr>
            <p:ph idx="1"/>
          </p:nvPr>
        </p:nvSpPr>
        <p:spPr>
          <a:xfrm>
            <a:off x="0" y="1295400"/>
            <a:ext cx="9144000" cy="5791200"/>
          </a:xfrm>
        </p:spPr>
        <p:style>
          <a:lnRef idx="1">
            <a:schemeClr val="dk1"/>
          </a:lnRef>
          <a:fillRef idx="2">
            <a:schemeClr val="dk1"/>
          </a:fillRef>
          <a:effectRef idx="1">
            <a:schemeClr val="dk1"/>
          </a:effectRef>
          <a:fontRef idx="minor">
            <a:schemeClr val="dk1"/>
          </a:fontRef>
        </p:style>
        <p:txBody>
          <a:bodyPr/>
          <a:lstStyle/>
          <a:p>
            <a:r>
              <a:rPr lang="en-US" dirty="0" smtClean="0"/>
              <a:t>Not to be granted to a subordinate staff except in very exceptional Case.</a:t>
            </a:r>
          </a:p>
          <a:p>
            <a:r>
              <a:rPr lang="en-US" dirty="0" smtClean="0"/>
              <a:t>Not ordinarily granted to :-</a:t>
            </a:r>
          </a:p>
          <a:p>
            <a:pPr>
              <a:buNone/>
            </a:pPr>
            <a:r>
              <a:rPr lang="en-US" dirty="0" smtClean="0"/>
              <a:t>		</a:t>
            </a:r>
            <a:r>
              <a:rPr lang="en-US" dirty="0" err="1" smtClean="0"/>
              <a:t>i</a:t>
            </a:r>
            <a:r>
              <a:rPr lang="en-US" dirty="0" smtClean="0"/>
              <a:t>)  Government Servant of less than 5 years of service;</a:t>
            </a:r>
          </a:p>
          <a:p>
            <a:pPr>
              <a:buNone/>
            </a:pPr>
            <a:r>
              <a:rPr lang="en-US" dirty="0" smtClean="0"/>
              <a:t>		ii)  Government  Servants within 3 years of the date at which they have the option of retiring.</a:t>
            </a:r>
          </a:p>
          <a:p>
            <a:pPr>
              <a:buNone/>
            </a:pPr>
            <a:r>
              <a:rPr lang="en-US" dirty="0" smtClean="0"/>
              <a:t>		iii) If they have the option of retiring after 20 years’ of service, within three years of the date at which they will complete 25 years’ service.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Study Leave</a:t>
            </a:r>
            <a:r>
              <a:rPr lang="en-US" b="1" dirty="0" smtClean="0"/>
              <a:t> </a:t>
            </a:r>
            <a:r>
              <a:rPr lang="en-US" sz="3600" b="1" dirty="0" smtClean="0"/>
              <a:t>(Rule-179 to 193 OSC)</a:t>
            </a:r>
            <a:endParaRPr lang="en-US" sz="3600" dirty="0"/>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US" dirty="0" smtClean="0">
                <a:solidFill>
                  <a:srgbClr val="FF0000"/>
                </a:solidFill>
              </a:rPr>
              <a:t>Study Leave</a:t>
            </a:r>
            <a:r>
              <a:rPr lang="en-US" dirty="0" smtClean="0"/>
              <a:t> should </a:t>
            </a:r>
            <a:r>
              <a:rPr lang="en-US" dirty="0" smtClean="0">
                <a:solidFill>
                  <a:srgbClr val="FF0000"/>
                </a:solidFill>
              </a:rPr>
              <a:t>not exceed 2 years</a:t>
            </a:r>
            <a:r>
              <a:rPr lang="en-US" dirty="0" smtClean="0"/>
              <a:t> in the whole period of service.</a:t>
            </a:r>
          </a:p>
          <a:p>
            <a:r>
              <a:rPr lang="en-US" dirty="0" smtClean="0"/>
              <a:t>The total period of </a:t>
            </a:r>
            <a:r>
              <a:rPr lang="en-US" dirty="0" smtClean="0">
                <a:solidFill>
                  <a:srgbClr val="FF0000"/>
                </a:solidFill>
              </a:rPr>
              <a:t>study leave in combination with other kinds of leave</a:t>
            </a:r>
            <a:r>
              <a:rPr lang="en-US" dirty="0" smtClean="0"/>
              <a:t> except leave on Medical Certificate or E.O.L involve his absence from duty for more than </a:t>
            </a:r>
            <a:r>
              <a:rPr lang="en-US" dirty="0" smtClean="0">
                <a:solidFill>
                  <a:srgbClr val="FF0000"/>
                </a:solidFill>
              </a:rPr>
              <a:t>30 months.</a:t>
            </a:r>
          </a:p>
          <a:p>
            <a:r>
              <a:rPr lang="en-US" dirty="0" smtClean="0">
                <a:solidFill>
                  <a:schemeClr val="tx1"/>
                </a:solidFill>
              </a:rPr>
              <a:t>Maximum Study Leave </a:t>
            </a:r>
            <a:r>
              <a:rPr lang="en-US" dirty="0" smtClean="0">
                <a:solidFill>
                  <a:srgbClr val="FF0000"/>
                </a:solidFill>
              </a:rPr>
              <a:t>for doctors of H &amp; F.W </a:t>
            </a:r>
            <a:r>
              <a:rPr lang="en-US" dirty="0" err="1" smtClean="0">
                <a:solidFill>
                  <a:srgbClr val="FF0000"/>
                </a:solidFill>
              </a:rPr>
              <a:t>Deptt</a:t>
            </a:r>
            <a:r>
              <a:rPr lang="en-US" dirty="0" smtClean="0">
                <a:solidFill>
                  <a:srgbClr val="FF0000"/>
                </a:solidFill>
              </a:rPr>
              <a:t>. And L.E &amp;E.S.I </a:t>
            </a:r>
            <a:r>
              <a:rPr lang="en-US" dirty="0" err="1" smtClean="0">
                <a:solidFill>
                  <a:srgbClr val="FF0000"/>
                </a:solidFill>
              </a:rPr>
              <a:t>Deptt</a:t>
            </a:r>
            <a:r>
              <a:rPr lang="en-US" dirty="0" smtClean="0">
                <a:solidFill>
                  <a:srgbClr val="FF0000"/>
                </a:solidFill>
              </a:rPr>
              <a:t> is </a:t>
            </a:r>
            <a:r>
              <a:rPr lang="en-US" dirty="0" smtClean="0">
                <a:solidFill>
                  <a:srgbClr val="C00000"/>
                </a:solidFill>
              </a:rPr>
              <a:t>3 years.</a:t>
            </a:r>
          </a:p>
          <a:p>
            <a:r>
              <a:rPr lang="en-US" dirty="0" smtClean="0">
                <a:solidFill>
                  <a:schemeClr val="tx1"/>
                </a:solidFill>
              </a:rPr>
              <a:t>Entitled to leave salary</a:t>
            </a:r>
          </a:p>
          <a:p>
            <a:r>
              <a:rPr lang="en-US" dirty="0" smtClean="0">
                <a:solidFill>
                  <a:schemeClr val="tx1"/>
                </a:solidFill>
              </a:rPr>
              <a:t>Study Leave counts for increment.</a:t>
            </a:r>
          </a:p>
          <a:p>
            <a:r>
              <a:rPr lang="en-US" dirty="0" smtClean="0">
                <a:solidFill>
                  <a:schemeClr val="tx1"/>
                </a:solidFill>
              </a:rPr>
              <a:t>A Bond prescribed for the purpose has to be executed.</a:t>
            </a:r>
          </a:p>
          <a:p>
            <a:r>
              <a:rPr lang="en-US" dirty="0" smtClean="0">
                <a:solidFill>
                  <a:schemeClr val="tx1"/>
                </a:solidFill>
              </a:rPr>
              <a:t>Not debited to leave Account.</a:t>
            </a: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Study Leave</a:t>
            </a:r>
            <a:r>
              <a:rPr lang="en-US" b="1" dirty="0" smtClean="0"/>
              <a:t> (Rule-179 to 193 OSC)</a:t>
            </a:r>
            <a:endParaRPr lang="en-IN"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a:buNone/>
            </a:pPr>
            <a:r>
              <a:rPr lang="en-US" dirty="0" smtClean="0">
                <a:solidFill>
                  <a:srgbClr val="C00000"/>
                </a:solidFill>
              </a:rPr>
              <a:t>STUDY ALLOWANCE :- </a:t>
            </a:r>
            <a:endParaRPr lang="en-US" dirty="0" smtClean="0"/>
          </a:p>
          <a:p>
            <a:pPr marL="514350" indent="-514350">
              <a:buAutoNum type="arabicPeriod"/>
            </a:pPr>
            <a:r>
              <a:rPr lang="en-US" dirty="0" smtClean="0"/>
              <a:t>Granted to Government Servant who has been granted study leave for studies out side of India and the rate differs from country to country.</a:t>
            </a:r>
          </a:p>
          <a:p>
            <a:pPr marL="514350" indent="-514350">
              <a:buAutoNum type="arabicPeriod"/>
            </a:pPr>
            <a:r>
              <a:rPr lang="en-US" dirty="0" smtClean="0"/>
              <a:t>The period for which the study allowance is granted should not exceed 24 months in all.</a:t>
            </a: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sz="3200" b="1" dirty="0" smtClean="0"/>
              <a:t>Rule-194 </a:t>
            </a:r>
            <a:r>
              <a:rPr lang="en-US" sz="3200" dirty="0" smtClean="0">
                <a:solidFill>
                  <a:srgbClr val="C00000"/>
                </a:solidFill>
              </a:rPr>
              <a:t> Maternity Leave</a:t>
            </a:r>
            <a:endParaRPr lang="en-US" sz="3200" dirty="0">
              <a:solidFill>
                <a:srgbClr val="FF0000"/>
              </a:solidFill>
            </a:endParaRPr>
          </a:p>
        </p:txBody>
      </p:sp>
      <p:sp>
        <p:nvSpPr>
          <p:cNvPr id="3" name="Content Placeholder 2"/>
          <p:cNvSpPr>
            <a:spLocks noGrp="1"/>
          </p:cNvSpPr>
          <p:nvPr>
            <p:ph idx="1"/>
          </p:nvPr>
        </p:nvSpPr>
        <p:spPr>
          <a:xfrm>
            <a:off x="457200" y="457200"/>
            <a:ext cx="8229600" cy="6400800"/>
          </a:xfrm>
        </p:spPr>
        <p:txBody>
          <a:bodyPr>
            <a:noAutofit/>
          </a:bodyPr>
          <a:lstStyle/>
          <a:p>
            <a:pPr>
              <a:buNone/>
            </a:pPr>
            <a:endParaRPr lang="en-US" sz="2400" dirty="0" smtClean="0">
              <a:solidFill>
                <a:srgbClr val="C00000"/>
              </a:solidFill>
            </a:endParaRPr>
          </a:p>
          <a:p>
            <a:pPr algn="just">
              <a:buFont typeface="Wingdings" pitchFamily="2" charset="2"/>
              <a:buChar char="Ø"/>
            </a:pPr>
            <a:r>
              <a:rPr lang="en-US" sz="2400" dirty="0" smtClean="0"/>
              <a:t>It is granted by the authority empowered to grant ordinary leave to the govt. servant concerned. </a:t>
            </a:r>
            <a:r>
              <a:rPr lang="en-US" sz="2400" b="1" dirty="0" smtClean="0"/>
              <a:t>The Head of Office has since been authorized to grant maternity leave vide F.D.  O.M. No.17372/F   	Dated	17.06.2016.	</a:t>
            </a:r>
          </a:p>
          <a:p>
            <a:pPr algn="just">
              <a:buFont typeface="Wingdings" pitchFamily="2" charset="2"/>
              <a:buChar char="Ø"/>
            </a:pPr>
            <a:r>
              <a:rPr lang="en-US" sz="2400" dirty="0" smtClean="0"/>
              <a:t>Leave salary during such leave shall be equal to the pay drawn by the govt. servant at the time of taking such leave.</a:t>
            </a:r>
          </a:p>
          <a:p>
            <a:pPr algn="just">
              <a:buFont typeface="Wingdings" pitchFamily="2" charset="2"/>
              <a:buChar char="Ø"/>
            </a:pPr>
            <a:r>
              <a:rPr lang="en-US" sz="2400" dirty="0" smtClean="0"/>
              <a:t>Maternity leave may be combined with leave of any other kind if the request for such leave is supported by medical certificate. </a:t>
            </a:r>
          </a:p>
          <a:p>
            <a:pPr algn="just">
              <a:buFont typeface="Wingdings" pitchFamily="2" charset="2"/>
              <a:buChar char="Ø"/>
            </a:pPr>
            <a:r>
              <a:rPr lang="en-US" sz="2400" dirty="0" smtClean="0"/>
              <a:t>Maternity leave shall not be debited against the leave account. No maternity leave shall be granted to a female govt. servant for the third and subsequent issue.</a:t>
            </a:r>
          </a:p>
          <a:p>
            <a:pPr algn="just">
              <a:buFont typeface="Wingdings" pitchFamily="2" charset="2"/>
              <a:buChar char="Ø"/>
            </a:pPr>
            <a:r>
              <a:rPr lang="en-US" sz="2400" dirty="0" smtClean="0"/>
              <a:t>Maternity leave may be granted to contractual female employee with less than two surviving children as per F.D Memorandum No.23689/F </a:t>
            </a:r>
            <a:r>
              <a:rPr lang="en-US" sz="2400" dirty="0" err="1" smtClean="0"/>
              <a:t>dt</a:t>
            </a:r>
            <a:r>
              <a:rPr lang="en-US" sz="2400" dirty="0" smtClean="0"/>
              <a:t>. 23.06.2012.</a:t>
            </a:r>
          </a:p>
          <a:p>
            <a:pPr algn="just">
              <a:buNone/>
            </a:pPr>
            <a:r>
              <a:rPr lang="en-US" sz="2400" dirty="0" smtClean="0"/>
              <a:t>                               ( F. D.  O. M. No 51851/F, dated 07.12.2011)</a:t>
            </a:r>
          </a:p>
          <a:p>
            <a:pPr>
              <a:buNone/>
            </a:pPr>
            <a:endParaRPr 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IN" dirty="0" smtClean="0"/>
              <a:t> Maternity Leave</a:t>
            </a:r>
            <a:r>
              <a:rPr lang="en-IN" sz="2800" dirty="0" smtClean="0"/>
              <a:t>(</a:t>
            </a:r>
            <a:r>
              <a:rPr lang="en-US" sz="2800" b="1" dirty="0" smtClean="0"/>
              <a:t>Rule-194 of OSC)</a:t>
            </a:r>
            <a:endParaRPr lang="en-IN"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pPr lvl="0"/>
            <a:r>
              <a:rPr lang="en-US" sz="4500" dirty="0" smtClean="0"/>
              <a:t>It is admissible on account of pregnancy, miscarriage/abortion and in cases of female Government servants having less than two surviving children.</a:t>
            </a:r>
            <a:endParaRPr lang="en-IN" sz="4500" dirty="0" smtClean="0"/>
          </a:p>
          <a:p>
            <a:pPr lvl="0" algn="just"/>
            <a:r>
              <a:rPr lang="en-US" sz="5100" dirty="0" smtClean="0"/>
              <a:t>Maternity leave on pregnancy may be granted for a period of 180 days from the date of its commencement in all cases w.e.f 01.12.2011. (F.D.O.M No.51856/F., Dt. 07. 12. 11). </a:t>
            </a:r>
            <a:endParaRPr lang="en-IN" sz="5100" dirty="0" smtClean="0"/>
          </a:p>
          <a:p>
            <a:pPr lvl="0"/>
            <a:r>
              <a:rPr lang="en-US" sz="5100" dirty="0" smtClean="0"/>
              <a:t>A woman employee in whose case the period of 90 days of maternity leave has not expired on the aforesaid date shall be entitled to the modified maternity leave of 180 days.(F.D.O.M No.51856/F ., Dt. 07.12.2011).</a:t>
            </a:r>
            <a:endParaRPr lang="en-IN" sz="5100" dirty="0" smtClean="0"/>
          </a:p>
          <a:p>
            <a:pPr>
              <a:buNone/>
            </a:pP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IN" dirty="0" smtClean="0"/>
              <a:t>Maternity Leave(</a:t>
            </a:r>
            <a:r>
              <a:rPr lang="en-US" b="1" dirty="0" smtClean="0"/>
              <a:t>Rule-194 of OSC)</a:t>
            </a:r>
            <a:endParaRPr lang="en-IN"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lvl="0"/>
            <a:r>
              <a:rPr lang="en-US" dirty="0" smtClean="0"/>
              <a:t>In case of abortion including miscarriage, maternity leave granted does not exceed six weeks.(F.D.O.M No.63452/F., Dt.13.12.77)</a:t>
            </a:r>
            <a:endParaRPr lang="en-IN" dirty="0" smtClean="0"/>
          </a:p>
          <a:p>
            <a:pPr lvl="0"/>
            <a:r>
              <a:rPr lang="en-US" dirty="0" smtClean="0"/>
              <a:t>Application is to be supported by authorized medical practitioner. In Case of miscarriage or abortion the medical certificate  granted by a private registered medical practitioner may be accepted. In case of doubt the certificate of a civil surgeon or a Gazetted Medical practitioner may be called for.(F.D.O.M No.26950/F., Dt. 05.8.1961).</a:t>
            </a:r>
            <a:endParaRPr lang="en-IN" dirty="0" smtClean="0"/>
          </a:p>
          <a:p>
            <a:pPr lvl="0"/>
            <a:r>
              <a:rPr lang="en-US" dirty="0" smtClean="0"/>
              <a:t>Leave is not debited against the leave account.(Rule 194(e) of OSC).</a:t>
            </a:r>
            <a:endParaRPr lang="en-IN" dirty="0" smtClean="0"/>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Maternity Leave(</a:t>
            </a:r>
            <a:r>
              <a:rPr lang="en-US" b="1" dirty="0" smtClean="0"/>
              <a:t>Rule-194 of OSC)</a:t>
            </a:r>
            <a:endParaRPr lang="en-IN" dirty="0"/>
          </a:p>
        </p:txBody>
      </p:sp>
      <p:sp>
        <p:nvSpPr>
          <p:cNvPr id="3" name="Content Placeholder 2"/>
          <p:cNvSpPr>
            <a:spLocks noGrp="1"/>
          </p:cNvSpPr>
          <p:nvPr>
            <p:ph idx="1"/>
          </p:nvPr>
        </p:nvSpPr>
        <p:spPr>
          <a:xfrm>
            <a:off x="152400" y="1143000"/>
            <a:ext cx="8839200" cy="5562600"/>
          </a:xfrm>
        </p:spPr>
        <p:txBody>
          <a:bodyPr>
            <a:normAutofit fontScale="70000" lnSpcReduction="20000"/>
          </a:bodyPr>
          <a:lstStyle/>
          <a:p>
            <a:pPr lvl="0"/>
            <a:r>
              <a:rPr lang="en-US" dirty="0" smtClean="0"/>
              <a:t>No maternity leave shall be granted to a female Government servant for the third or subsequent issues.(Rule. 194(f) of OSC).</a:t>
            </a:r>
            <a:endParaRPr lang="en-IN" dirty="0" smtClean="0"/>
          </a:p>
          <a:p>
            <a:pPr lvl="0"/>
            <a:r>
              <a:rPr lang="en-US" dirty="0" smtClean="0"/>
              <a:t>It may be combined with leave of any other kind , but any leave applied for in continuation of maternity leave may be granted only on the request to be supported by a medical certificate. (Rule. 194(d) of OSC).</a:t>
            </a:r>
            <a:endParaRPr lang="en-IN" dirty="0" smtClean="0"/>
          </a:p>
          <a:p>
            <a:r>
              <a:rPr lang="en-IN" dirty="0" smtClean="0"/>
              <a:t>Counts for increment in the post in which the Government servant was officiating at the time of proceeding on such leave. (F.D No.3514/F., Dt.30.11.68).</a:t>
            </a:r>
          </a:p>
          <a:p>
            <a:r>
              <a:rPr lang="en-US" dirty="0" smtClean="0"/>
              <a:t>Will be eligible for House Rent Allowance for the entire period of Maternity Leave.</a:t>
            </a:r>
            <a:endParaRPr lang="en-IN" dirty="0" smtClean="0"/>
          </a:p>
          <a:p>
            <a:r>
              <a:rPr lang="en-IN" dirty="0" smtClean="0"/>
              <a:t>Counts as service for pension.</a:t>
            </a:r>
          </a:p>
          <a:p>
            <a:pPr>
              <a:buNone/>
            </a:pPr>
            <a:endParaRPr lang="en-IN" dirty="0" smtClean="0"/>
          </a:p>
          <a:p>
            <a:r>
              <a:rPr lang="en-IN" b="1" i="1" dirty="0" smtClean="0"/>
              <a:t>Sanctioning Authority- </a:t>
            </a:r>
            <a:r>
              <a:rPr lang="en-IN" dirty="0" smtClean="0"/>
              <a:t>The authority empowered to grant ordinary leave to the Govt. servant concerned. </a:t>
            </a:r>
            <a:r>
              <a:rPr lang="en-IN" b="1" dirty="0" smtClean="0"/>
              <a:t>The Head of Office has sine been authorized for grant of maternity leave vide F.D. O.M. No. 17372/F dated 17.06.2016.		.</a:t>
            </a:r>
          </a:p>
          <a:p>
            <a:pPr>
              <a:buNone/>
            </a:pPr>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C00000"/>
                </a:solidFill>
              </a:rPr>
              <a:t>LEAVE</a:t>
            </a:r>
            <a:endParaRPr lang="en-US" sz="3200" dirty="0">
              <a:solidFill>
                <a:srgbClr val="C00000"/>
              </a:solidFill>
            </a:endParaRPr>
          </a:p>
        </p:txBody>
      </p:sp>
      <p:sp>
        <p:nvSpPr>
          <p:cNvPr id="3" name="Content Placeholder 2"/>
          <p:cNvSpPr>
            <a:spLocks noGrp="1"/>
          </p:cNvSpPr>
          <p:nvPr>
            <p:ph idx="1"/>
          </p:nvPr>
        </p:nvSpPr>
        <p:spPr>
          <a:xfrm>
            <a:off x="457200" y="1295400"/>
            <a:ext cx="8229600" cy="4830763"/>
          </a:xfrm>
        </p:spPr>
        <p:txBody>
          <a:bodyPr/>
          <a:lstStyle/>
          <a:p>
            <a:pPr algn="just">
              <a:buNone/>
            </a:pPr>
            <a:r>
              <a:rPr lang="en-US" dirty="0" smtClean="0"/>
              <a:t>SOURCES:</a:t>
            </a:r>
          </a:p>
          <a:p>
            <a:pPr algn="just">
              <a:buFont typeface="Wingdings" pitchFamily="2" charset="2"/>
              <a:buChar char="Ø"/>
            </a:pPr>
            <a:r>
              <a:rPr lang="en-US" dirty="0" smtClean="0"/>
              <a:t> Chapter-VI of OSC ( Rule-130 to Rule-197)</a:t>
            </a:r>
          </a:p>
          <a:p>
            <a:pPr algn="just">
              <a:buFont typeface="Wingdings" pitchFamily="2" charset="2"/>
              <a:buChar char="Ø"/>
            </a:pPr>
            <a:r>
              <a:rPr lang="en-IN" dirty="0" smtClean="0"/>
              <a:t> Delegation of powers of sanction of leave (Appendix-I)</a:t>
            </a:r>
            <a:endParaRPr lang="en-US" dirty="0" smtClean="0"/>
          </a:p>
          <a:p>
            <a:pPr algn="just">
              <a:buFont typeface="Wingdings" pitchFamily="2" charset="2"/>
              <a:buChar char="Ø"/>
            </a:pPr>
            <a:r>
              <a:rPr lang="en-US" dirty="0" smtClean="0"/>
              <a:t> Appendix-6 (Rules for CL, Quarantine Leave,  Leave during Gazetted Holiday and Vacation)</a:t>
            </a:r>
          </a:p>
          <a:p>
            <a:pPr algn="just">
              <a:buFont typeface="Wingdings" pitchFamily="2" charset="2"/>
              <a:buChar char="Ø"/>
            </a:pPr>
            <a:r>
              <a:rPr lang="en-US" dirty="0" smtClean="0"/>
              <a:t> Appendix-10 ( Odisha Leave Rules,1966 )</a:t>
            </a:r>
          </a:p>
          <a:p>
            <a:pPr algn="just">
              <a:buFont typeface="Wingdings" pitchFamily="2" charset="2"/>
              <a:buChar char="Ø"/>
            </a:pPr>
            <a:r>
              <a:rPr lang="en-US" dirty="0" smtClean="0"/>
              <a:t>Appendix-13 ( Leave Procedure Rules)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IN" sz="6600" dirty="0" smtClean="0"/>
              <a:t> </a:t>
            </a:r>
            <a:r>
              <a:rPr lang="en-IN" sz="4000" dirty="0" smtClean="0"/>
              <a:t>Paternity Leave</a:t>
            </a:r>
            <a:r>
              <a:rPr lang="en-IN" sz="4000" b="1" dirty="0" smtClean="0"/>
              <a:t> </a:t>
            </a:r>
            <a:r>
              <a:rPr lang="en-IN" sz="2000" b="1" dirty="0" smtClean="0"/>
              <a:t>(F.D.O.M No.51856/F., Dt. 07. 12. 11</a:t>
            </a:r>
            <a:r>
              <a:rPr lang="en-IN" sz="2000" dirty="0" smtClean="0"/>
              <a:t>).</a:t>
            </a:r>
            <a:endParaRPr lang="en-IN" sz="2000" dirty="0"/>
          </a:p>
        </p:txBody>
      </p:sp>
      <p:sp>
        <p:nvSpPr>
          <p:cNvPr id="3" name="Content Placeholder 2"/>
          <p:cNvSpPr>
            <a:spLocks noGrp="1"/>
          </p:cNvSpPr>
          <p:nvPr>
            <p:ph idx="1"/>
          </p:nvPr>
        </p:nvSpPr>
        <p:spPr>
          <a:xfrm>
            <a:off x="457200" y="1600200"/>
            <a:ext cx="8229600" cy="495300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lvl="0"/>
            <a:r>
              <a:rPr lang="en-US" dirty="0" smtClean="0"/>
              <a:t>Granted to male Government Servant.</a:t>
            </a:r>
            <a:endParaRPr lang="en-IN" dirty="0" smtClean="0"/>
          </a:p>
          <a:p>
            <a:pPr lvl="0"/>
            <a:r>
              <a:rPr lang="en-US" dirty="0" smtClean="0"/>
              <a:t>It is admissible to a male Government Servant with less than two surviving children during the confinement of his wife for child birth i.e. </a:t>
            </a:r>
            <a:r>
              <a:rPr lang="en-US" dirty="0" err="1" smtClean="0"/>
              <a:t>upto</a:t>
            </a:r>
            <a:r>
              <a:rPr lang="en-US" dirty="0" smtClean="0"/>
              <a:t> 15 days  within 6(six ) months from the delivery date of the child.</a:t>
            </a:r>
            <a:endParaRPr lang="en-IN" dirty="0" smtClean="0"/>
          </a:p>
          <a:p>
            <a:pPr lvl="0"/>
            <a:r>
              <a:rPr lang="en-US" dirty="0" smtClean="0"/>
              <a:t>Paternity leave may be granted for a period of 15 days during the confinement of his wife.</a:t>
            </a:r>
            <a:endParaRPr lang="en-IN" dirty="0" smtClean="0"/>
          </a:p>
          <a:p>
            <a:pPr lvl="0"/>
            <a:r>
              <a:rPr lang="en-US" dirty="0" smtClean="0"/>
              <a:t>During such period of </a:t>
            </a:r>
            <a:r>
              <a:rPr lang="en-US" dirty="0" smtClean="0">
                <a:solidFill>
                  <a:srgbClr val="00B050"/>
                </a:solidFill>
              </a:rPr>
              <a:t>15 days </a:t>
            </a:r>
            <a:r>
              <a:rPr lang="en-US" dirty="0" smtClean="0"/>
              <a:t>, he shall be paid leave salary equal to the pay drawn immediately before proceeding on leave.</a:t>
            </a:r>
            <a:endParaRPr lang="en-IN" dirty="0" smtClean="0"/>
          </a:p>
          <a:p>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Paternity Leave</a:t>
            </a:r>
            <a:r>
              <a:rPr lang="en-IN" b="1" dirty="0" smtClean="0"/>
              <a:t> </a:t>
            </a:r>
            <a:r>
              <a:rPr lang="en-IN" sz="2200" b="1" dirty="0" smtClean="0"/>
              <a:t>(F.D.O.M No.51856/F., Dt. 07. 12. 11</a:t>
            </a:r>
            <a:r>
              <a:rPr lang="en-IN" sz="2200" dirty="0" smtClean="0"/>
              <a:t>).</a:t>
            </a:r>
            <a:endParaRPr lang="en-IN" sz="2200"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lvl="0"/>
            <a:r>
              <a:rPr lang="en-US" dirty="0" smtClean="0"/>
              <a:t>The paternity leave may be combined with leave of any other kind.</a:t>
            </a:r>
            <a:endParaRPr lang="en-IN" dirty="0" smtClean="0"/>
          </a:p>
          <a:p>
            <a:pPr lvl="0"/>
            <a:r>
              <a:rPr lang="en-US" dirty="0" smtClean="0"/>
              <a:t>The paternity leave shall not be debited against the leave account.</a:t>
            </a:r>
            <a:endParaRPr lang="en-IN" dirty="0" smtClean="0"/>
          </a:p>
          <a:p>
            <a:pPr lvl="0"/>
            <a:r>
              <a:rPr lang="en-US" dirty="0" smtClean="0"/>
              <a:t>If paternity leave is not availed of within the period mentioned above such leave shall be treated as lapsed.</a:t>
            </a:r>
            <a:endParaRPr lang="en-IN" dirty="0" smtClean="0"/>
          </a:p>
          <a:p>
            <a:pPr lvl="0"/>
            <a:r>
              <a:rPr lang="en-US" dirty="0" smtClean="0"/>
              <a:t>The paternity leave shall not normally be refused under any circumstances except in case of exigencies of service of the employee by the Government time to time.</a:t>
            </a:r>
            <a:endParaRPr lang="en-IN" dirty="0" smtClean="0"/>
          </a:p>
          <a:p>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sz="6600" dirty="0" smtClean="0"/>
              <a:t>Hospital Leave </a:t>
            </a:r>
            <a:r>
              <a:rPr lang="en-IN" sz="4000" dirty="0" smtClean="0"/>
              <a:t>(</a:t>
            </a:r>
            <a:r>
              <a:rPr lang="en-US" sz="4000" b="1" dirty="0" smtClean="0"/>
              <a:t>Rule-195 of OSC)</a:t>
            </a:r>
            <a:endParaRPr lang="en-IN" sz="4000" dirty="0"/>
          </a:p>
        </p:txBody>
      </p:sp>
      <p:sp>
        <p:nvSpPr>
          <p:cNvPr id="3" name="Content Placeholder 2"/>
          <p:cNvSpPr>
            <a:spLocks noGrp="1"/>
          </p:cNvSpPr>
          <p:nvPr>
            <p:ph idx="1"/>
          </p:nvPr>
        </p:nvSpPr>
        <p:spPr>
          <a:xfrm>
            <a:off x="457200" y="1600200"/>
            <a:ext cx="8229600" cy="5105400"/>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lgn="just"/>
            <a:r>
              <a:rPr lang="en-IN" dirty="0" smtClean="0"/>
              <a:t>Admissible to Class-III and Class-IV employees whose duties involve handling of dangerous machinery, explosive materials, poisonous drugs and the like, or the performance of hazardous tasks while under medical treatment due to risks incurred in the course of official duties.</a:t>
            </a:r>
          </a:p>
          <a:p>
            <a:pPr algn="just"/>
            <a:r>
              <a:rPr lang="en-IN" dirty="0" smtClean="0"/>
              <a:t>Granted on production of a medical certificate from an Authorised Medical Attendant</a:t>
            </a:r>
          </a:p>
          <a:p>
            <a:pPr algn="just"/>
            <a:r>
              <a:rPr lang="en-IN" dirty="0" smtClean="0"/>
              <a:t>3 </a:t>
            </a:r>
            <a:r>
              <a:rPr lang="en-IN" smtClean="0"/>
              <a:t>months pay </a:t>
            </a:r>
            <a:r>
              <a:rPr lang="en-IN" dirty="0" smtClean="0"/>
              <a:t>in any period of 3 years.</a:t>
            </a:r>
          </a:p>
          <a:p>
            <a:pPr algn="just"/>
            <a:r>
              <a:rPr lang="en-IN" dirty="0" smtClean="0"/>
              <a:t>May be combined with any other leave , the total not exceeding 28 months.</a:t>
            </a:r>
          </a:p>
          <a:p>
            <a:pPr algn="just"/>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sz="6600" dirty="0" smtClean="0"/>
              <a:t>Hospital Leave </a:t>
            </a:r>
            <a:r>
              <a:rPr lang="en-IN" sz="3600" dirty="0" smtClean="0"/>
              <a:t>(</a:t>
            </a:r>
            <a:r>
              <a:rPr lang="en-US" sz="3600" b="1" dirty="0" smtClean="0"/>
              <a:t>Rule-195 of OSC)</a:t>
            </a:r>
            <a:endParaRPr lang="en-IN" sz="3600" dirty="0"/>
          </a:p>
        </p:txBody>
      </p:sp>
      <p:sp>
        <p:nvSpPr>
          <p:cNvPr id="3" name="Content Placeholder 2"/>
          <p:cNvSpPr>
            <a:spLocks noGrp="1"/>
          </p:cNvSpPr>
          <p:nvPr>
            <p:ph idx="1"/>
          </p:nvPr>
        </p:nvSpPr>
        <p:spPr>
          <a:xfrm>
            <a:off x="457200" y="1600200"/>
            <a:ext cx="8229600" cy="51054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IN" dirty="0" smtClean="0"/>
              <a:t>Leave salary is equal to either average pay or half average pay as the sanctioning authority may determine.</a:t>
            </a:r>
          </a:p>
          <a:p>
            <a:r>
              <a:rPr lang="en-IN" dirty="0" smtClean="0"/>
              <a:t>Where Workmen's Compensation Act,1923 applies, the amount of leave salary will be reduced by the amount of compensation received by him under the provisions of the said Act.</a:t>
            </a:r>
          </a:p>
          <a:p>
            <a:r>
              <a:rPr lang="en-IN" dirty="0" smtClean="0"/>
              <a:t>Hospital Leave is not debited to the Leave Account</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Sick leave to seamen.</a:t>
            </a:r>
            <a:endParaRPr lang="en-IN" dirty="0"/>
          </a:p>
        </p:txBody>
      </p:sp>
      <p:sp>
        <p:nvSpPr>
          <p:cNvPr id="3" name="Content Placeholder 2"/>
          <p:cNvSpPr>
            <a:spLocks noGrp="1"/>
          </p:cNvSpPr>
          <p:nvPr>
            <p:ph idx="1"/>
          </p:nvPr>
        </p:nvSpPr>
        <p:spPr/>
        <p:txBody>
          <a:bodyPr/>
          <a:lstStyle/>
          <a:p>
            <a:r>
              <a:rPr lang="en-US" sz="2000" dirty="0" smtClean="0"/>
              <a:t>Subject to the conditions specified, sick leave may be granted to a Govt. servant serving as an officer, warrant officer or petty officer on a govt. vessel, while undergoing medical treatment either on his vessel or in hospital by the authority empowered to grant ordinary leave if such ill-health is not for his malingering or drunkenness or similar self indulgence. </a:t>
            </a:r>
          </a:p>
          <a:p>
            <a:r>
              <a:rPr lang="en-US" sz="2000" dirty="0" smtClean="0"/>
              <a:t>Shall not exceed six weeks. Leave salary as in case of ordinary leave subject to adjustment of the amount received as compensation under Workmen’s Compensation Act, 1923 if applies to him. Not to be debited to leave account.</a:t>
            </a:r>
          </a:p>
          <a:p>
            <a:pPr>
              <a:buNone/>
            </a:pPr>
            <a:r>
              <a:rPr lang="en-US" sz="2000" dirty="0" smtClean="0"/>
              <a:t>                                                                           (Rule-196)</a:t>
            </a:r>
          </a:p>
          <a:p>
            <a:pPr>
              <a:buNone/>
            </a:pPr>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a:bodyPr>
          <a:lstStyle/>
          <a:p>
            <a:r>
              <a:rPr lang="en-US" sz="2000" dirty="0" smtClean="0"/>
              <a:t>Sick leave may be granted to a seaman, who is disabled in exercise of his duty by the authority empowered to grant ordinary leave.</a:t>
            </a:r>
          </a:p>
          <a:p>
            <a:r>
              <a:rPr lang="en-US" sz="2000" dirty="0" smtClean="0"/>
              <a:t>Not to be granted if the disability is due to his carelessness or inexperience. The disability must be certified by a govt. medical officer. The vacancy caused by his absence must not be filled up. </a:t>
            </a:r>
          </a:p>
          <a:p>
            <a:r>
              <a:rPr lang="en-US" sz="2000" dirty="0" smtClean="0"/>
              <a:t>Period of leave granted shall not exceed three months </a:t>
            </a:r>
          </a:p>
          <a:p>
            <a:r>
              <a:rPr lang="en-US" sz="2000" dirty="0" smtClean="0"/>
              <a:t>Leave salary shall be equal to the pay drawn by him at the time of taking leave subject to adjustment of the amount received if any, as per Workmen’s Compensation Act, 1923.</a:t>
            </a:r>
          </a:p>
          <a:p>
            <a:r>
              <a:rPr lang="en-US" sz="2000" dirty="0" smtClean="0"/>
              <a:t>Shall not be debited to leave account </a:t>
            </a:r>
          </a:p>
          <a:p>
            <a:pPr>
              <a:buNone/>
            </a:pPr>
            <a:r>
              <a:rPr lang="en-US" sz="2000" dirty="0" smtClean="0"/>
              <a:t>                                                                                     </a:t>
            </a:r>
            <a:r>
              <a:rPr lang="en-US" sz="2000" smtClean="0"/>
              <a:t>(Rule 197)</a:t>
            </a:r>
            <a:endParaRPr lang="en-I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sz="2700" dirty="0" smtClean="0">
                <a:solidFill>
                  <a:srgbClr val="FF0000"/>
                </a:solidFill>
              </a:rPr>
              <a:t>Power to grant leave other than special disability, and leave on medical certificate on being declared finally invalid for return to duty</a:t>
            </a:r>
            <a:r>
              <a:rPr lang="en-US" sz="3100" dirty="0" smtClean="0"/>
              <a:t>.</a:t>
            </a:r>
            <a:r>
              <a:rPr lang="en-US" dirty="0" smtClean="0"/>
              <a:t>.</a:t>
            </a:r>
            <a:endParaRPr lang="en-IN" dirty="0"/>
          </a:p>
        </p:txBody>
      </p:sp>
      <p:sp>
        <p:nvSpPr>
          <p:cNvPr id="3" name="Content Placeholder 2"/>
          <p:cNvSpPr>
            <a:spLocks noGrp="1"/>
          </p:cNvSpPr>
          <p:nvPr>
            <p:ph idx="1"/>
          </p:nvPr>
        </p:nvSpPr>
        <p:spPr/>
        <p:txBody>
          <a:bodyPr>
            <a:normAutofit fontScale="85000" lnSpcReduction="10000"/>
          </a:bodyPr>
          <a:lstStyle/>
          <a:p>
            <a:pPr marL="288000" indent="0">
              <a:spcBef>
                <a:spcPts val="0"/>
              </a:spcBef>
              <a:buNone/>
            </a:pPr>
            <a:r>
              <a:rPr lang="en-US" sz="2000" dirty="0" smtClean="0">
                <a:solidFill>
                  <a:srgbClr val="00B050"/>
                </a:solidFill>
              </a:rPr>
              <a:t>Authority to which      Extent of power delegated.</a:t>
            </a:r>
          </a:p>
          <a:p>
            <a:pPr marL="288000" indent="0">
              <a:spcBef>
                <a:spcPts val="0"/>
              </a:spcBef>
              <a:buNone/>
            </a:pPr>
            <a:r>
              <a:rPr lang="en-US" sz="2000" dirty="0" smtClean="0">
                <a:solidFill>
                  <a:srgbClr val="00B050"/>
                </a:solidFill>
              </a:rPr>
              <a:t>Delegation is made</a:t>
            </a:r>
          </a:p>
          <a:p>
            <a:pPr marL="288000" indent="0">
              <a:spcBef>
                <a:spcPts val="0"/>
              </a:spcBef>
              <a:buNone/>
            </a:pPr>
            <a:endParaRPr lang="en-US" sz="2000" dirty="0" smtClean="0">
              <a:solidFill>
                <a:srgbClr val="00B050"/>
              </a:solidFill>
            </a:endParaRPr>
          </a:p>
          <a:p>
            <a:pPr>
              <a:buNone/>
            </a:pPr>
            <a:r>
              <a:rPr lang="en-US" sz="2000" dirty="0" smtClean="0"/>
              <a:t>1.Depts. of Govt</a:t>
            </a:r>
            <a:r>
              <a:rPr lang="en-US" sz="2000" smtClean="0"/>
              <a:t>.              </a:t>
            </a:r>
            <a:r>
              <a:rPr lang="en-US" sz="2000" dirty="0" smtClean="0"/>
              <a:t>Full power</a:t>
            </a:r>
          </a:p>
          <a:p>
            <a:pPr>
              <a:buNone/>
            </a:pPr>
            <a:r>
              <a:rPr lang="en-US" sz="2000" dirty="0" smtClean="0"/>
              <a:t>2. Heads of Dept.            </a:t>
            </a:r>
            <a:r>
              <a:rPr lang="en-US" sz="2000" dirty="0" err="1" smtClean="0"/>
              <a:t>i</a:t>
            </a:r>
            <a:r>
              <a:rPr lang="en-US" sz="2000" dirty="0" smtClean="0"/>
              <a:t>) </a:t>
            </a:r>
            <a:r>
              <a:rPr lang="en-US" sz="2000" dirty="0" err="1" smtClean="0"/>
              <a:t>Upto</a:t>
            </a:r>
            <a:r>
              <a:rPr lang="en-US" sz="2000" dirty="0" smtClean="0"/>
              <a:t> 90 days to Class-I officers working under their</a:t>
            </a:r>
          </a:p>
          <a:p>
            <a:pPr>
              <a:buNone/>
            </a:pPr>
            <a:r>
              <a:rPr lang="en-US" sz="2000" dirty="0" smtClean="0"/>
              <a:t>                                              administrative control.</a:t>
            </a:r>
          </a:p>
          <a:p>
            <a:pPr>
              <a:buNone/>
            </a:pPr>
            <a:r>
              <a:rPr lang="en-US" sz="2000" dirty="0" smtClean="0"/>
              <a:t>                                            ii) </a:t>
            </a:r>
            <a:r>
              <a:rPr lang="en-US" sz="2000" dirty="0" err="1" smtClean="0"/>
              <a:t>Upto</a:t>
            </a:r>
            <a:r>
              <a:rPr lang="en-US" sz="2000" dirty="0" smtClean="0"/>
              <a:t> 120 days to class-II Officers working under      </a:t>
            </a:r>
          </a:p>
          <a:p>
            <a:pPr>
              <a:buNone/>
            </a:pPr>
            <a:r>
              <a:rPr lang="en-US" sz="2000" dirty="0" smtClean="0"/>
              <a:t>                                                their administrative control provided the Officer is</a:t>
            </a:r>
          </a:p>
          <a:p>
            <a:pPr>
              <a:buNone/>
            </a:pPr>
            <a:r>
              <a:rPr lang="en-US" sz="2000" dirty="0" smtClean="0"/>
              <a:t>                                                is not under orders of transfer.  </a:t>
            </a:r>
          </a:p>
          <a:p>
            <a:pPr>
              <a:buNone/>
            </a:pPr>
            <a:r>
              <a:rPr lang="en-US" sz="2000" dirty="0" smtClean="0"/>
              <a:t>3. Collectors        	           </a:t>
            </a:r>
            <a:r>
              <a:rPr lang="en-US" sz="2000" dirty="0" err="1" smtClean="0"/>
              <a:t>i</a:t>
            </a:r>
            <a:r>
              <a:rPr lang="en-US" sz="2000" dirty="0" smtClean="0"/>
              <a:t>) </a:t>
            </a:r>
            <a:r>
              <a:rPr lang="en-US" sz="2000" dirty="0" err="1" smtClean="0"/>
              <a:t>Upto</a:t>
            </a:r>
            <a:r>
              <a:rPr lang="en-US" sz="2000" dirty="0" smtClean="0"/>
              <a:t> 60 days to Class-I Officers working under their </a:t>
            </a:r>
          </a:p>
          <a:p>
            <a:pPr>
              <a:buNone/>
            </a:pPr>
            <a:r>
              <a:rPr lang="en-US" sz="2000" dirty="0" smtClean="0"/>
              <a:t>                                               administrative control.</a:t>
            </a:r>
          </a:p>
          <a:p>
            <a:pPr>
              <a:buNone/>
            </a:pPr>
            <a:r>
              <a:rPr lang="en-US" sz="2000" dirty="0" smtClean="0"/>
              <a:t>                                          ii) </a:t>
            </a:r>
            <a:r>
              <a:rPr lang="en-US" sz="2000" dirty="0" err="1" smtClean="0"/>
              <a:t>Upto</a:t>
            </a:r>
            <a:r>
              <a:rPr lang="en-US" sz="2000" dirty="0" smtClean="0"/>
              <a:t> 90 days to Class-II Officers working under their</a:t>
            </a:r>
          </a:p>
          <a:p>
            <a:pPr>
              <a:buNone/>
            </a:pPr>
            <a:r>
              <a:rPr lang="en-US" sz="2000" dirty="0" smtClean="0"/>
              <a:t>                                               administrative control provided the Officer is not under</a:t>
            </a:r>
          </a:p>
          <a:p>
            <a:pPr>
              <a:buNone/>
            </a:pPr>
            <a:r>
              <a:rPr lang="en-US" sz="2000" dirty="0" smtClean="0"/>
              <a:t>                                               orders of transfer. </a:t>
            </a:r>
          </a:p>
          <a:p>
            <a:pPr>
              <a:buNone/>
            </a:pPr>
            <a:r>
              <a:rPr lang="en-US" sz="2000" dirty="0" smtClean="0"/>
              <a:t>                                           (F.D. O.M. No.12598/F  Dated the 28</a:t>
            </a:r>
            <a:r>
              <a:rPr lang="en-US" sz="2000" baseline="30000" dirty="0" smtClean="0"/>
              <a:t>th</a:t>
            </a:r>
            <a:r>
              <a:rPr lang="en-US" sz="2000" dirty="0" smtClean="0"/>
              <a:t> March, 2011)</a:t>
            </a:r>
          </a:p>
          <a:p>
            <a:pPr>
              <a:buNone/>
            </a:pPr>
            <a:r>
              <a:rPr lang="en-US" sz="2000" dirty="0" smtClean="0"/>
              <a:t>                                              </a:t>
            </a:r>
            <a:endParaRPr lang="en-I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sz="2000" dirty="0" smtClean="0"/>
              <a:t>4. Appointing Authority  in                 Full power. The power can be re-</a:t>
            </a:r>
          </a:p>
          <a:p>
            <a:pPr>
              <a:buNone/>
            </a:pPr>
            <a:r>
              <a:rPr lang="en-US" sz="2000" dirty="0" smtClean="0"/>
              <a:t>    respect of non-</a:t>
            </a:r>
            <a:r>
              <a:rPr lang="en-US" sz="2000" dirty="0" err="1" smtClean="0"/>
              <a:t>Gazetted</a:t>
            </a:r>
            <a:r>
              <a:rPr lang="en-US" sz="2000" dirty="0" smtClean="0"/>
              <a:t>                 delegated to subordinate officers with</a:t>
            </a:r>
          </a:p>
          <a:p>
            <a:pPr>
              <a:buNone/>
            </a:pPr>
            <a:r>
              <a:rPr lang="en-US" sz="2000" dirty="0" smtClean="0"/>
              <a:t>   </a:t>
            </a:r>
            <a:r>
              <a:rPr lang="en-US" sz="2000" dirty="0" err="1" smtClean="0"/>
              <a:t>Govt.servant</a:t>
            </a:r>
            <a:r>
              <a:rPr lang="en-US" sz="2000" dirty="0" smtClean="0"/>
              <a:t>.                                      such conditions as may be considered</a:t>
            </a:r>
          </a:p>
          <a:p>
            <a:pPr>
              <a:buNone/>
            </a:pPr>
            <a:r>
              <a:rPr lang="en-IN" sz="2000" dirty="0" smtClean="0"/>
              <a:t>                                                                 necessary.</a:t>
            </a:r>
          </a:p>
          <a:p>
            <a:pPr>
              <a:buNone/>
            </a:pPr>
            <a:r>
              <a:rPr lang="en-IN" sz="2000" dirty="0" smtClean="0"/>
              <a:t>5. Principals of Colleges.                    May grant leave </a:t>
            </a:r>
            <a:r>
              <a:rPr lang="en-IN" sz="2000" dirty="0" err="1" smtClean="0"/>
              <a:t>upto</a:t>
            </a:r>
            <a:r>
              <a:rPr lang="en-IN" sz="2000" dirty="0" smtClean="0"/>
              <a:t> 30 days to Class-II</a:t>
            </a:r>
          </a:p>
          <a:p>
            <a:pPr>
              <a:buNone/>
            </a:pPr>
            <a:r>
              <a:rPr lang="en-IN" sz="2000" dirty="0" smtClean="0"/>
              <a:t>                                                                officers working under their </a:t>
            </a:r>
            <a:r>
              <a:rPr lang="en-IN" sz="2000" dirty="0" err="1" smtClean="0"/>
              <a:t>administra</a:t>
            </a:r>
            <a:r>
              <a:rPr lang="en-IN" sz="2000" dirty="0" smtClean="0"/>
              <a:t>-</a:t>
            </a:r>
          </a:p>
          <a:p>
            <a:pPr>
              <a:buNone/>
            </a:pPr>
            <a:r>
              <a:rPr lang="en-IN" sz="2000" dirty="0" smtClean="0"/>
              <a:t>                                                                </a:t>
            </a:r>
            <a:r>
              <a:rPr lang="en-IN" sz="2000" dirty="0" err="1" smtClean="0"/>
              <a:t>tive</a:t>
            </a:r>
            <a:r>
              <a:rPr lang="en-IN" sz="2000" dirty="0" smtClean="0"/>
              <a:t> control, who have worked in the</a:t>
            </a:r>
          </a:p>
          <a:p>
            <a:pPr>
              <a:buNone/>
            </a:pPr>
            <a:r>
              <a:rPr lang="en-IN" sz="2000" dirty="0" smtClean="0"/>
              <a:t>                                                                college for a period of 3 months or more </a:t>
            </a:r>
          </a:p>
          <a:p>
            <a:pPr>
              <a:buNone/>
            </a:pPr>
            <a:r>
              <a:rPr lang="en-IN" sz="2000" dirty="0" smtClean="0"/>
              <a:t>                                                                on the date of proceeding on leave: </a:t>
            </a:r>
          </a:p>
          <a:p>
            <a:pPr>
              <a:buNone/>
            </a:pPr>
            <a:r>
              <a:rPr lang="en-IN" sz="2000" dirty="0" smtClean="0"/>
              <a:t>                                                               provided that the officer applying for leave</a:t>
            </a:r>
          </a:p>
          <a:p>
            <a:pPr>
              <a:buNone/>
            </a:pPr>
            <a:r>
              <a:rPr lang="en-IN" sz="2000" dirty="0" smtClean="0"/>
              <a:t>                                                               has not received any order of transfer.</a:t>
            </a:r>
          </a:p>
          <a:p>
            <a:pPr>
              <a:buNone/>
            </a:pPr>
            <a:r>
              <a:rPr lang="en-IN" sz="2000" dirty="0" smtClean="0"/>
              <a:t>                                                               (F.D. No. 10301/F dated the16th March, 1994)</a:t>
            </a:r>
          </a:p>
          <a:p>
            <a:pPr>
              <a:buNone/>
            </a:pPr>
            <a:r>
              <a:rPr lang="en-IN" sz="2000" dirty="0" smtClean="0"/>
              <a:t>                                                                          </a:t>
            </a:r>
            <a:endParaRPr lang="en-IN"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ctr">
              <a:buNone/>
            </a:pPr>
            <a:endParaRPr lang="en-US" dirty="0" smtClean="0"/>
          </a:p>
          <a:p>
            <a:pPr algn="ctr">
              <a:buNone/>
            </a:pPr>
            <a:endParaRPr lang="en-US" dirty="0" smtClean="0"/>
          </a:p>
          <a:p>
            <a:pPr algn="ctr">
              <a:buNone/>
            </a:pPr>
            <a:r>
              <a:rPr lang="en-US" sz="6000" dirty="0" smtClean="0">
                <a:solidFill>
                  <a:srgbClr val="C00000"/>
                </a:solidFill>
                <a:latin typeface="Times New Roman" pitchFamily="18" charset="0"/>
                <a:cs typeface="Times New Roman" pitchFamily="18" charset="0"/>
              </a:rPr>
              <a:t>THANK  YOU</a:t>
            </a:r>
          </a:p>
          <a:p>
            <a:pPr algn="ct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algn="just">
              <a:buNone/>
            </a:pPr>
            <a:r>
              <a:rPr lang="en-US" dirty="0" smtClean="0"/>
              <a:t>  Chapter-VI of OSC (Rule-130 to Rule-197)</a:t>
            </a:r>
          </a:p>
          <a:p>
            <a:pPr algn="just">
              <a:buNone/>
            </a:pPr>
            <a:endParaRPr lang="en-US" dirty="0" smtClean="0"/>
          </a:p>
          <a:p>
            <a:pPr algn="just">
              <a:buNone/>
            </a:pPr>
            <a:r>
              <a:rPr lang="en-US" b="1" dirty="0" smtClean="0"/>
              <a:t>General Conditions  of Leave : (Rule 130 to 146)</a:t>
            </a:r>
          </a:p>
          <a:p>
            <a:pPr algn="just">
              <a:buNone/>
            </a:pPr>
            <a:endParaRPr lang="en-US" b="1" dirty="0" smtClean="0"/>
          </a:p>
          <a:p>
            <a:pPr algn="just">
              <a:buNone/>
            </a:pPr>
            <a:r>
              <a:rPr lang="en-US" b="1" dirty="0" smtClean="0"/>
              <a:t>Rule-130</a:t>
            </a:r>
          </a:p>
          <a:p>
            <a:pPr algn="just">
              <a:buNone/>
            </a:pPr>
            <a:r>
              <a:rPr lang="en-US" dirty="0" smtClean="0"/>
              <a:t>   Any leave admissible under these rules may be granted by the State Government.</a:t>
            </a:r>
          </a:p>
          <a:p>
            <a:pPr algn="just">
              <a:buNone/>
            </a:pPr>
            <a:r>
              <a:rPr lang="en-US" dirty="0" smtClean="0"/>
              <a:t>   (Delegation of power for grant of leave has been made in Appendix I of OSC)</a:t>
            </a:r>
          </a:p>
          <a:p>
            <a:pPr algn="just">
              <a:buNone/>
            </a:pPr>
            <a:endParaRPr lang="en-US" dirty="0" smtClean="0"/>
          </a:p>
          <a:p>
            <a:pPr algn="just">
              <a:buNone/>
            </a:pPr>
            <a:r>
              <a:rPr lang="en-US" b="1" dirty="0" smtClean="0"/>
              <a:t>Rule-131</a:t>
            </a:r>
            <a:endParaRPr lang="en-US" dirty="0" smtClean="0"/>
          </a:p>
          <a:p>
            <a:pPr algn="just">
              <a:buNone/>
            </a:pPr>
            <a:r>
              <a:rPr lang="en-US" dirty="0" smtClean="0"/>
              <a:t>    </a:t>
            </a:r>
            <a:r>
              <a:rPr lang="en-US" dirty="0" smtClean="0">
                <a:solidFill>
                  <a:srgbClr val="00B050"/>
                </a:solidFill>
              </a:rPr>
              <a:t>Leave can not be claimed as a matter of right</a:t>
            </a:r>
            <a:r>
              <a:rPr lang="en-US" dirty="0" smtClean="0"/>
              <a:t>. When the exigencies of public service so demands, discretion to refuse or revoke leave is reserved to the authority empowered to grant it.</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09600"/>
            <a:ext cx="8229600" cy="5516563"/>
          </a:xfrm>
        </p:spPr>
        <p:txBody>
          <a:bodyPr>
            <a:normAutofit lnSpcReduction="10000"/>
          </a:bodyPr>
          <a:lstStyle/>
          <a:p>
            <a:pPr algn="just">
              <a:buNone/>
            </a:pPr>
            <a:r>
              <a:rPr lang="en-US" b="1" dirty="0" smtClean="0"/>
              <a:t>Rule-132</a:t>
            </a:r>
          </a:p>
          <a:p>
            <a:pPr algn="just">
              <a:buNone/>
            </a:pPr>
            <a:r>
              <a:rPr lang="en-US" dirty="0" smtClean="0"/>
              <a:t>   Leave may not be granted to a govt. servant under suspension.</a:t>
            </a:r>
          </a:p>
          <a:p>
            <a:pPr algn="just">
              <a:buNone/>
            </a:pPr>
            <a:endParaRPr lang="en-US" dirty="0" smtClean="0"/>
          </a:p>
          <a:p>
            <a:pPr algn="just">
              <a:buNone/>
            </a:pPr>
            <a:r>
              <a:rPr lang="en-US" b="1" dirty="0" smtClean="0"/>
              <a:t>Rule-133</a:t>
            </a:r>
          </a:p>
          <a:p>
            <a:pPr algn="just">
              <a:buNone/>
            </a:pPr>
            <a:r>
              <a:rPr lang="en-US" dirty="0" smtClean="0"/>
              <a:t>    Leave shall be earned by duty only.</a:t>
            </a:r>
          </a:p>
          <a:p>
            <a:pPr algn="just">
              <a:buNone/>
            </a:pPr>
            <a:endParaRPr lang="en-US" b="1" dirty="0" smtClean="0"/>
          </a:p>
          <a:p>
            <a:pPr algn="just">
              <a:buNone/>
            </a:pPr>
            <a:r>
              <a:rPr lang="en-US" b="1" dirty="0" smtClean="0"/>
              <a:t>Explanation:-</a:t>
            </a:r>
            <a:r>
              <a:rPr lang="en-US" dirty="0" smtClean="0"/>
              <a:t> the period spent on foreign service counts as duty if on account of such duty leave salary contribution has been received by govt.</a:t>
            </a:r>
            <a:endParaRPr lang="en-US" b="1" dirty="0" smtClean="0"/>
          </a:p>
          <a:p>
            <a:pPr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685800"/>
            <a:ext cx="8229600" cy="5440363"/>
          </a:xfrm>
        </p:spPr>
        <p:txBody>
          <a:bodyPr/>
          <a:lstStyle/>
          <a:p>
            <a:pPr algn="just">
              <a:buNone/>
            </a:pPr>
            <a:r>
              <a:rPr lang="en-US" b="1" dirty="0" smtClean="0"/>
              <a:t>Rule-137</a:t>
            </a:r>
          </a:p>
          <a:p>
            <a:pPr algn="just">
              <a:buNone/>
            </a:pPr>
            <a:r>
              <a:rPr lang="en-US" dirty="0" smtClean="0"/>
              <a:t>(a)</a:t>
            </a:r>
          </a:p>
          <a:p>
            <a:pPr algn="just">
              <a:buNone/>
            </a:pPr>
            <a:r>
              <a:rPr lang="en-US" dirty="0" smtClean="0"/>
              <a:t>(</a:t>
            </a:r>
            <a:r>
              <a:rPr lang="en-US" dirty="0" err="1" smtClean="0"/>
              <a:t>i</a:t>
            </a:r>
            <a:r>
              <a:rPr lang="en-US" dirty="0" smtClean="0"/>
              <a:t>) leave begins on the day on which transfer of charge is effected, if charge is transferred afternoon, on the following day.</a:t>
            </a:r>
          </a:p>
          <a:p>
            <a:pPr algn="just">
              <a:buNone/>
            </a:pPr>
            <a:r>
              <a:rPr lang="en-US" dirty="0" smtClean="0"/>
              <a:t>(ii) leave ends on the day on which charge is resumed, if charge is resumed beforenoon, on the preceding day.</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3773</TotalTime>
  <Words>5496</Words>
  <Application>Microsoft Office PowerPoint</Application>
  <PresentationFormat>On-screen Show (4:3)</PresentationFormat>
  <Paragraphs>444</Paragraphs>
  <Slides>68</Slides>
  <Notes>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SERVICE CONDITIONS:  LEAVE RULES </vt:lpstr>
      <vt:lpstr>Contd.</vt:lpstr>
      <vt:lpstr>Contd.</vt:lpstr>
      <vt:lpstr>Contd.</vt:lpstr>
      <vt:lpstr>Contd.</vt:lpstr>
      <vt:lpstr>LEAVE</vt:lpstr>
      <vt:lpstr>Contd.</vt:lpstr>
      <vt:lpstr>Contd.</vt:lpstr>
      <vt:lpstr>Contd.</vt:lpstr>
      <vt:lpstr>Contd.</vt:lpstr>
      <vt:lpstr>Contd.</vt:lpstr>
      <vt:lpstr>Contd.</vt:lpstr>
      <vt:lpstr>Contd.</vt:lpstr>
      <vt:lpstr>Contd.</vt:lpstr>
      <vt:lpstr>APPENDIX-10 ORISSA LEAVE RULES,1966 ( Rule-1 to Rule-20 )</vt:lpstr>
      <vt:lpstr>Contd.</vt:lpstr>
      <vt:lpstr>Contd.</vt:lpstr>
      <vt:lpstr>Contd.</vt:lpstr>
      <vt:lpstr>Contd.</vt:lpstr>
      <vt:lpstr>Contd.</vt:lpstr>
      <vt:lpstr>Contd.</vt:lpstr>
      <vt:lpstr>Format of E. L. Account with 1 to 11 column. ( vide ANNEXURE to F.D.No.20534/F Dt.17.05.1995 Effective from 01.01.1995.</vt:lpstr>
      <vt:lpstr>PowerPoint Presentation</vt:lpstr>
      <vt:lpstr>PowerPoint Presentation</vt:lpstr>
      <vt:lpstr>E.L to be calculated if a Govt. servant joins service during middle of the half-year</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APPENDIX-6 (Rule-145) (Rules for grant of Casual Leave, Quarantine leave and leave of absence during  Gazetted Holidays or Vacation)</vt:lpstr>
      <vt:lpstr>Contd.</vt:lpstr>
      <vt:lpstr>Contd.</vt:lpstr>
      <vt:lpstr>Contd.</vt:lpstr>
      <vt:lpstr>Contd.</vt:lpstr>
      <vt:lpstr>Contd.</vt:lpstr>
      <vt:lpstr>Contd.</vt:lpstr>
      <vt:lpstr>Contd.</vt:lpstr>
      <vt:lpstr>Contd.</vt:lpstr>
      <vt:lpstr>Special Concessions Special Disability Leave( Rule-176 &amp; 177 OSC)</vt:lpstr>
      <vt:lpstr>Special Disability Leave( Rule-176 &amp; 177 OSC)</vt:lpstr>
      <vt:lpstr>Special Disability Leave( Rule-176 &amp; 177 OSC)</vt:lpstr>
      <vt:lpstr>Study Leave (Rule-179 to 193 OSC)</vt:lpstr>
      <vt:lpstr>Study Leave (Rule-179 to 193 OSC)</vt:lpstr>
      <vt:lpstr>Study Leave (Rule-179 to 193 OSC)</vt:lpstr>
      <vt:lpstr>Rule-194  Maternity Leave</vt:lpstr>
      <vt:lpstr> Maternity Leave(Rule-194 of OSC)</vt:lpstr>
      <vt:lpstr>Maternity Leave(Rule-194 of OSC)</vt:lpstr>
      <vt:lpstr>Maternity Leave(Rule-194 of OSC)</vt:lpstr>
      <vt:lpstr> Paternity Leave (F.D.O.M No.51856/F., Dt. 07. 12. 11).</vt:lpstr>
      <vt:lpstr>Paternity Leave (F.D.O.M No.51856/F., Dt. 07. 12. 11).</vt:lpstr>
      <vt:lpstr>Hospital Leave (Rule-195 of OSC)</vt:lpstr>
      <vt:lpstr>Hospital Leave (Rule-195 of OSC)</vt:lpstr>
      <vt:lpstr>Sick leave to seamen.</vt:lpstr>
      <vt:lpstr>Contd.</vt:lpstr>
      <vt:lpstr>Power to grant leave other than special disability, and leave on medical certificate on being declared finally invalid for return to duty..</vt:lpstr>
      <vt:lpstr>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CONDITION: PAY FIXATION/INCREMENT/RACP LEAVE RULES</dc:title>
  <dc:creator>.</dc:creator>
  <cp:lastModifiedBy>DELL-PC</cp:lastModifiedBy>
  <cp:revision>882</cp:revision>
  <dcterms:created xsi:type="dcterms:W3CDTF">2015-10-04T06:37:10Z</dcterms:created>
  <dcterms:modified xsi:type="dcterms:W3CDTF">2022-07-20T05:38:49Z</dcterms:modified>
</cp:coreProperties>
</file>