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88" r:id="rId2"/>
    <p:sldId id="256" r:id="rId3"/>
    <p:sldId id="257" r:id="rId4"/>
    <p:sldId id="258" r:id="rId5"/>
    <p:sldId id="259" r:id="rId6"/>
    <p:sldId id="270" r:id="rId7"/>
    <p:sldId id="271" r:id="rId8"/>
    <p:sldId id="260" r:id="rId9"/>
    <p:sldId id="297" r:id="rId10"/>
    <p:sldId id="298" r:id="rId11"/>
    <p:sldId id="299" r:id="rId12"/>
    <p:sldId id="300" r:id="rId13"/>
    <p:sldId id="286" r:id="rId14"/>
    <p:sldId id="287" r:id="rId15"/>
    <p:sldId id="262" r:id="rId16"/>
    <p:sldId id="263" r:id="rId17"/>
    <p:sldId id="264" r:id="rId18"/>
    <p:sldId id="265" r:id="rId19"/>
    <p:sldId id="266" r:id="rId20"/>
    <p:sldId id="268" r:id="rId21"/>
    <p:sldId id="269" r:id="rId22"/>
    <p:sldId id="267" r:id="rId23"/>
    <p:sldId id="277" r:id="rId24"/>
    <p:sldId id="278" r:id="rId25"/>
    <p:sldId id="279" r:id="rId26"/>
    <p:sldId id="280" r:id="rId27"/>
    <p:sldId id="281" r:id="rId28"/>
    <p:sldId id="282" r:id="rId29"/>
    <p:sldId id="283" r:id="rId30"/>
    <p:sldId id="289" r:id="rId31"/>
    <p:sldId id="291" r:id="rId32"/>
    <p:sldId id="290" r:id="rId33"/>
    <p:sldId id="296" r:id="rId34"/>
    <p:sldId id="295" r:id="rId35"/>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6F7CBC45-6FB8-4AFC-9F2E-A91A53AC7DDF}" type="datetimeFigureOut">
              <a:rPr lang="en-US" smtClean="0"/>
              <a:pPr/>
              <a:t>7/30/2022</a:t>
            </a:fld>
            <a:endParaRPr lang="en-IN"/>
          </a:p>
        </p:txBody>
      </p:sp>
      <p:sp>
        <p:nvSpPr>
          <p:cNvPr id="4" name="Footer Placeholder 3"/>
          <p:cNvSpPr>
            <a:spLocks noGrp="1"/>
          </p:cNvSpPr>
          <p:nvPr>
            <p:ph type="ftr" sz="quarter" idx="2"/>
          </p:nvPr>
        </p:nvSpPr>
        <p:spPr>
          <a:xfrm>
            <a:off x="0" y="9448800"/>
            <a:ext cx="2971800" cy="496888"/>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9448800"/>
            <a:ext cx="2971800" cy="496888"/>
          </a:xfrm>
          <a:prstGeom prst="rect">
            <a:avLst/>
          </a:prstGeom>
        </p:spPr>
        <p:txBody>
          <a:bodyPr vert="horz" lIns="91440" tIns="45720" rIns="91440" bIns="45720" rtlCol="0" anchor="b"/>
          <a:lstStyle>
            <a:lvl1pPr algn="r">
              <a:defRPr sz="1200"/>
            </a:lvl1pPr>
          </a:lstStyle>
          <a:p>
            <a:fld id="{027D3CB4-D124-44A3-8F57-F0B80647377A}"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97364"/>
          </a:xfrm>
          <a:prstGeom prst="rect">
            <a:avLst/>
          </a:prstGeom>
        </p:spPr>
        <p:txBody>
          <a:bodyPr vert="horz" lIns="91440" tIns="45720" rIns="91440" bIns="45720" rtlCol="0"/>
          <a:lstStyle>
            <a:lvl1pPr algn="r">
              <a:defRPr sz="1200"/>
            </a:lvl1pPr>
          </a:lstStyle>
          <a:p>
            <a:fld id="{71C3169E-8E99-4C43-A9DD-88F4D7DBCEBD}" type="datetimeFigureOut">
              <a:rPr lang="en-US" smtClean="0"/>
              <a:pPr/>
              <a:t>7/30/2022</a:t>
            </a:fld>
            <a:endParaRPr lang="en-IN"/>
          </a:p>
        </p:txBody>
      </p:sp>
      <p:sp>
        <p:nvSpPr>
          <p:cNvPr id="4" name="Slide Image Placeholder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724956"/>
            <a:ext cx="5486400" cy="447627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448185"/>
            <a:ext cx="2971800" cy="4973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9448185"/>
            <a:ext cx="2971800" cy="497364"/>
          </a:xfrm>
          <a:prstGeom prst="rect">
            <a:avLst/>
          </a:prstGeom>
        </p:spPr>
        <p:txBody>
          <a:bodyPr vert="horz" lIns="91440" tIns="45720" rIns="91440" bIns="45720" rtlCol="0" anchor="b"/>
          <a:lstStyle>
            <a:lvl1pPr algn="r">
              <a:defRPr sz="1200"/>
            </a:lvl1pPr>
          </a:lstStyle>
          <a:p>
            <a:fld id="{F96584C7-5F17-4AF9-BDA2-7C5A52CA32E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lgn="ctr">
              <a:buNone/>
            </a:pPr>
            <a:r>
              <a:rPr lang="en-IN" sz="8800" b="1" dirty="0" smtClean="0">
                <a:solidFill>
                  <a:srgbClr val="FF0000"/>
                </a:solidFill>
              </a:rPr>
              <a:t>WELCOME</a:t>
            </a:r>
            <a:r>
              <a:rPr lang="en-IN" sz="4000" dirty="0" smtClean="0"/>
              <a:t> </a:t>
            </a:r>
          </a:p>
          <a:p>
            <a:pPr algn="ctr">
              <a:buNone/>
            </a:pPr>
            <a:r>
              <a:rPr lang="en-IN" sz="4000" i="1" dirty="0" smtClean="0"/>
              <a:t>to the </a:t>
            </a:r>
          </a:p>
          <a:p>
            <a:pPr algn="ctr">
              <a:buNone/>
            </a:pPr>
            <a:r>
              <a:rPr lang="en-IN" sz="4800" b="1" dirty="0" smtClean="0">
                <a:solidFill>
                  <a:srgbClr val="00B050"/>
                </a:solidFill>
                <a:latin typeface="Algerian" pitchFamily="82" charset="0"/>
              </a:rPr>
              <a:t>Training Programme for NEWLY RECRUITED Auditors</a:t>
            </a:r>
          </a:p>
          <a:p>
            <a:pPr algn="ctr">
              <a:buNone/>
            </a:pPr>
            <a:r>
              <a:rPr lang="en-IN" sz="4000" b="1" dirty="0" smtClean="0">
                <a:solidFill>
                  <a:srgbClr val="FF33CC"/>
                </a:solidFill>
              </a:rPr>
              <a:t>Venue</a:t>
            </a:r>
            <a:r>
              <a:rPr lang="en-IN" sz="4000" dirty="0" smtClean="0">
                <a:solidFill>
                  <a:srgbClr val="FF33CC"/>
                </a:solidFill>
              </a:rPr>
              <a:t>: </a:t>
            </a:r>
            <a:r>
              <a:rPr lang="en-IN" sz="3500" dirty="0" smtClean="0">
                <a:solidFill>
                  <a:srgbClr val="FF33CC"/>
                </a:solidFill>
              </a:rPr>
              <a:t>MDRAFM, Bhubaneswar</a:t>
            </a:r>
            <a:endParaRPr lang="en-IN" sz="4000" dirty="0" smtClean="0">
              <a:solidFill>
                <a:srgbClr val="FF33CC"/>
              </a:solidFill>
            </a:endParaRPr>
          </a:p>
          <a:p>
            <a:pPr algn="ctr">
              <a:buNone/>
            </a:pPr>
            <a:r>
              <a:rPr lang="en-IN" sz="4000" b="1" dirty="0" smtClean="0">
                <a:solidFill>
                  <a:srgbClr val="0070C0"/>
                </a:solidFill>
              </a:rPr>
              <a:t>Duration</a:t>
            </a:r>
            <a:r>
              <a:rPr lang="en-IN" sz="4000" dirty="0" smtClean="0">
                <a:solidFill>
                  <a:srgbClr val="0070C0"/>
                </a:solidFill>
              </a:rPr>
              <a:t>: </a:t>
            </a:r>
            <a:r>
              <a:rPr lang="en-IN" sz="3500" dirty="0" smtClean="0">
                <a:solidFill>
                  <a:srgbClr val="0070C0"/>
                </a:solidFill>
              </a:rPr>
              <a:t>01.08.2022 to 06.08.2022</a:t>
            </a:r>
            <a:endParaRPr lang="en-IN" sz="4000" dirty="0" smtClean="0">
              <a:solidFill>
                <a:srgbClr val="0070C0"/>
              </a:solidFill>
            </a:endParaRPr>
          </a:p>
          <a:p>
            <a:pPr algn="ctr">
              <a:buNone/>
            </a:pPr>
            <a:r>
              <a:rPr lang="en-IN" sz="4000" dirty="0" smtClean="0"/>
              <a:t>______________________________</a:t>
            </a:r>
          </a:p>
          <a:p>
            <a:pPr algn="ctr">
              <a:buNone/>
            </a:pPr>
            <a:r>
              <a:rPr lang="en-IN" sz="2800" i="1" dirty="0" smtClean="0">
                <a:solidFill>
                  <a:srgbClr val="FF0000"/>
                </a:solidFill>
                <a:latin typeface="Aharoni" pitchFamily="2" charset="-79"/>
                <a:cs typeface="Aharoni" pitchFamily="2" charset="-79"/>
              </a:rPr>
              <a:t>Directorate of Local Fund Audit, </a:t>
            </a:r>
            <a:r>
              <a:rPr lang="en-IN" sz="2800" i="1" dirty="0" err="1" smtClean="0">
                <a:solidFill>
                  <a:srgbClr val="FF0000"/>
                </a:solidFill>
                <a:latin typeface="Aharoni" pitchFamily="2" charset="-79"/>
                <a:cs typeface="Aharoni" pitchFamily="2" charset="-79"/>
              </a:rPr>
              <a:t>Odisha</a:t>
            </a:r>
            <a:endParaRPr lang="en-IN" sz="2800" i="1" dirty="0">
              <a:solidFill>
                <a:srgbClr val="FF0000"/>
              </a:solidFill>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Pre Audit</a:t>
            </a:r>
            <a:endParaRPr lang="en-US" dirty="0">
              <a:solidFill>
                <a:srgbClr val="7030A0"/>
              </a:solidFill>
            </a:endParaRPr>
          </a:p>
        </p:txBody>
      </p:sp>
      <p:sp>
        <p:nvSpPr>
          <p:cNvPr id="3" name="Content Placeholder 2"/>
          <p:cNvSpPr>
            <a:spLocks noGrp="1"/>
          </p:cNvSpPr>
          <p:nvPr>
            <p:ph idx="1"/>
          </p:nvPr>
        </p:nvSpPr>
        <p:spPr/>
        <p:txBody>
          <a:bodyPr/>
          <a:lstStyle/>
          <a:p>
            <a:pPr algn="just">
              <a:buNone/>
            </a:pPr>
            <a:r>
              <a:rPr lang="en-US" dirty="0" smtClean="0"/>
              <a:t>   Pre </a:t>
            </a:r>
            <a:r>
              <a:rPr lang="en-US" dirty="0" smtClean="0"/>
              <a:t>audit is an audit alike to concurrent audit. The pre audit system is generally introduced in such </a:t>
            </a:r>
            <a:r>
              <a:rPr lang="en-US" dirty="0" err="1" smtClean="0"/>
              <a:t>organisations</a:t>
            </a:r>
            <a:r>
              <a:rPr lang="en-US" dirty="0" smtClean="0"/>
              <a:t>, where the expenditure is made in huge way </a:t>
            </a:r>
            <a:r>
              <a:rPr lang="en-US" dirty="0" smtClean="0"/>
              <a:t>for development and construction works. </a:t>
            </a:r>
            <a:r>
              <a:rPr lang="en-US" dirty="0" smtClean="0"/>
              <a:t>However, there is provision of post audit at the close of financial year.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Thematic Audit </a:t>
            </a:r>
            <a:endParaRPr lang="en-US"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t>Thematic Audit is different from General Pattern of Audit. Unlike general audit, it is conducted on a specific theme to ascertain the various aspects of expenditure  made under the scheme. </a:t>
            </a:r>
          </a:p>
          <a:p>
            <a:pPr algn="just"/>
            <a:r>
              <a:rPr lang="en-US" dirty="0" smtClean="0"/>
              <a:t>The other salient feature of this audit is that the auditor has to visit the project site to verify and assess the genuineness of expenditure as well as the physical structure of the project and collect evidences and opinions from the direct beneficiaries  before offering his comments in the audit report.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Special Audit</a:t>
            </a:r>
            <a:endParaRPr lang="en-US" dirty="0">
              <a:solidFill>
                <a:srgbClr val="7030A0"/>
              </a:solidFill>
            </a:endParaRPr>
          </a:p>
        </p:txBody>
      </p:sp>
      <p:sp>
        <p:nvSpPr>
          <p:cNvPr id="3" name="Content Placeholder 2"/>
          <p:cNvSpPr>
            <a:spLocks noGrp="1"/>
          </p:cNvSpPr>
          <p:nvPr>
            <p:ph idx="1"/>
          </p:nvPr>
        </p:nvSpPr>
        <p:spPr/>
        <p:txBody>
          <a:bodyPr>
            <a:normAutofit fontScale="77500" lnSpcReduction="20000"/>
          </a:bodyPr>
          <a:lstStyle/>
          <a:p>
            <a:pPr algn="just"/>
            <a:r>
              <a:rPr lang="en-US" dirty="0" smtClean="0"/>
              <a:t>A Special Audit is conducted by a specific order of the Director, Local Fund Audit under Rule-13 of OLFA Rules, 1952. It is conducted in a situation when: </a:t>
            </a:r>
          </a:p>
          <a:p>
            <a:pPr algn="just">
              <a:buNone/>
            </a:pPr>
            <a:r>
              <a:rPr lang="en-US" dirty="0" smtClean="0"/>
              <a:t>(a) a requisition is received from any </a:t>
            </a:r>
            <a:r>
              <a:rPr lang="en-US" dirty="0" smtClean="0"/>
              <a:t>A</a:t>
            </a:r>
            <a:r>
              <a:rPr lang="en-US" dirty="0" smtClean="0"/>
              <a:t>dministrative Department to conduct special audit </a:t>
            </a:r>
          </a:p>
          <a:p>
            <a:pPr algn="just">
              <a:buNone/>
            </a:pPr>
            <a:r>
              <a:rPr lang="en-US" dirty="0" smtClean="0"/>
              <a:t>(b) a requisition is received from authority of any institution or </a:t>
            </a:r>
            <a:r>
              <a:rPr lang="en-US" dirty="0" err="1" smtClean="0"/>
              <a:t>ogranisation</a:t>
            </a:r>
            <a:r>
              <a:rPr lang="en-US" dirty="0" smtClean="0"/>
              <a:t> whose accounts are not audited by Local Fund Audit. </a:t>
            </a:r>
          </a:p>
          <a:p>
            <a:pPr algn="just">
              <a:buNone/>
            </a:pPr>
            <a:r>
              <a:rPr lang="en-US" dirty="0" smtClean="0"/>
              <a:t>(c) detection of large scale fraud/embezzlement  is reported to the Examiner, LFA </a:t>
            </a:r>
            <a:r>
              <a:rPr lang="en-US" dirty="0" smtClean="0"/>
              <a:t>during the course of general audit </a:t>
            </a:r>
            <a:r>
              <a:rPr lang="en-US" dirty="0" smtClean="0"/>
              <a:t>who may recommend a special audit of the said account. </a:t>
            </a:r>
          </a:p>
          <a:p>
            <a:pPr algn="just">
              <a:buNone/>
            </a:pPr>
            <a:r>
              <a:rPr lang="en-US" dirty="0" smtClean="0"/>
              <a:t> </a:t>
            </a:r>
          </a:p>
          <a:p>
            <a:pPr algn="just">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tx2">
                    <a:satMod val="200000"/>
                  </a:schemeClr>
                </a:solidFill>
              </a:rPr>
              <a:t>Audit as an instrument of Financial Control</a:t>
            </a:r>
            <a:endParaRPr lang="en-IN" dirty="0"/>
          </a:p>
        </p:txBody>
      </p:sp>
      <p:sp>
        <p:nvSpPr>
          <p:cNvPr id="3" name="Content Placeholder 2"/>
          <p:cNvSpPr>
            <a:spLocks noGrp="1"/>
          </p:cNvSpPr>
          <p:nvPr>
            <p:ph idx="1"/>
          </p:nvPr>
        </p:nvSpPr>
        <p:spPr/>
        <p:txBody>
          <a:bodyPr>
            <a:normAutofit fontScale="92500" lnSpcReduction="20000"/>
          </a:bodyPr>
          <a:lstStyle/>
          <a:p>
            <a:pPr marL="411480" algn="just" fontAlgn="auto">
              <a:spcAft>
                <a:spcPts val="0"/>
              </a:spcAft>
              <a:buFont typeface="Wingdings"/>
              <a:buChar char=""/>
              <a:defRPr/>
            </a:pPr>
            <a:r>
              <a:rPr lang="en-IN" dirty="0" smtClean="0"/>
              <a:t>It acts as a safeguard on behalf of the Government against extravagance, carelessness and fraud.</a:t>
            </a:r>
          </a:p>
          <a:p>
            <a:pPr marL="411480" algn="just" fontAlgn="auto">
              <a:spcAft>
                <a:spcPts val="0"/>
              </a:spcAft>
              <a:buFont typeface="Wingdings"/>
              <a:buChar char=""/>
              <a:defRPr/>
            </a:pPr>
            <a:r>
              <a:rPr lang="en-IN" dirty="0" smtClean="0"/>
              <a:t>It ensures that the accounts maintained by the entity truly represent facts and figures and transactions made with due regularity and propriety.</a:t>
            </a:r>
          </a:p>
          <a:p>
            <a:pPr marL="411480" algn="just" fontAlgn="auto">
              <a:spcAft>
                <a:spcPts val="0"/>
              </a:spcAft>
              <a:buFont typeface="Wingdings"/>
              <a:buChar char=""/>
              <a:defRPr/>
            </a:pPr>
            <a:r>
              <a:rPr lang="en-IN" dirty="0" smtClean="0"/>
              <a:t>It indirectly affects the preparation of the budget and estimate.</a:t>
            </a:r>
          </a:p>
          <a:p>
            <a:pPr marL="411480" algn="just" fontAlgn="auto">
              <a:spcAft>
                <a:spcPts val="0"/>
              </a:spcAft>
              <a:buFont typeface="Wingdings"/>
              <a:buChar char=""/>
              <a:defRPr/>
            </a:pPr>
            <a:r>
              <a:rPr lang="en-IN" dirty="0" smtClean="0"/>
              <a:t>It discovers the neglected basics of financial governance</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atMod val="200000"/>
                  </a:schemeClr>
                </a:solidFill>
              </a:rPr>
              <a:t>OBJECTIVES</a:t>
            </a:r>
            <a:endParaRPr lang="en-IN" dirty="0"/>
          </a:p>
        </p:txBody>
      </p:sp>
      <p:sp>
        <p:nvSpPr>
          <p:cNvPr id="3" name="Content Placeholder 2"/>
          <p:cNvSpPr>
            <a:spLocks noGrp="1"/>
          </p:cNvSpPr>
          <p:nvPr>
            <p:ph idx="1"/>
          </p:nvPr>
        </p:nvSpPr>
        <p:spPr/>
        <p:txBody>
          <a:bodyPr>
            <a:normAutofit fontScale="92500"/>
          </a:bodyPr>
          <a:lstStyle/>
          <a:p>
            <a:pPr marL="411480" algn="just" fontAlgn="auto">
              <a:spcAft>
                <a:spcPts val="0"/>
              </a:spcAft>
              <a:buFont typeface="Wingdings"/>
              <a:buChar char=""/>
              <a:defRPr/>
            </a:pPr>
            <a:r>
              <a:rPr lang="en-IN" dirty="0" smtClean="0"/>
              <a:t>The primary objective of audit is to examine and ascertain, whether the financial statement/balance sheet represents a true and fair view of the entity and to express an independent expert opinion.</a:t>
            </a:r>
          </a:p>
          <a:p>
            <a:pPr marL="411480" algn="just" fontAlgn="auto">
              <a:spcAft>
                <a:spcPts val="0"/>
              </a:spcAft>
              <a:buFont typeface="Wingdings"/>
              <a:buChar char=""/>
              <a:defRPr/>
            </a:pPr>
            <a:r>
              <a:rPr lang="en-IN" dirty="0" smtClean="0"/>
              <a:t>The secondary objective is to detect fraud &amp; error and to suggest remedial measures.</a:t>
            </a:r>
          </a:p>
          <a:p>
            <a:pPr marL="411480" algn="just" fontAlgn="auto">
              <a:spcAft>
                <a:spcPts val="0"/>
              </a:spcAft>
              <a:buFont typeface="Wingdings"/>
              <a:buChar char=""/>
              <a:defRPr/>
            </a:pPr>
            <a:r>
              <a:rPr lang="en-IN" dirty="0" smtClean="0"/>
              <a:t>Specific objective of audit is to investigate upon a particular issue and build up an opinion.</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LOCAL FUND AUDIT</a:t>
            </a:r>
            <a:endParaRPr lang="en-IN" dirty="0"/>
          </a:p>
        </p:txBody>
      </p:sp>
      <p:sp>
        <p:nvSpPr>
          <p:cNvPr id="3" name="Content Placeholder 2"/>
          <p:cNvSpPr>
            <a:spLocks noGrp="1"/>
          </p:cNvSpPr>
          <p:nvPr>
            <p:ph idx="1"/>
          </p:nvPr>
        </p:nvSpPr>
        <p:spPr/>
        <p:txBody>
          <a:bodyPr/>
          <a:lstStyle/>
          <a:p>
            <a:r>
              <a:rPr lang="en-IN" b="1" dirty="0" smtClean="0">
                <a:solidFill>
                  <a:schemeClr val="accent6">
                    <a:lumMod val="50000"/>
                  </a:schemeClr>
                </a:solidFill>
              </a:rPr>
              <a:t>What is Local Fund ?</a:t>
            </a:r>
          </a:p>
          <a:p>
            <a:pPr algn="just">
              <a:buNone/>
            </a:pPr>
            <a:r>
              <a:rPr lang="en-IN" b="1" dirty="0" smtClean="0"/>
              <a:t>  “Local Fund” means any fund not being a cantonment </a:t>
            </a:r>
            <a:r>
              <a:rPr lang="en-IN" b="1" dirty="0" smtClean="0"/>
              <a:t>fund. </a:t>
            </a:r>
            <a:r>
              <a:rPr lang="en-IN" b="1" dirty="0" smtClean="0"/>
              <a:t>T</a:t>
            </a:r>
            <a:r>
              <a:rPr lang="en-IN" b="1" dirty="0" smtClean="0"/>
              <a:t>he </a:t>
            </a:r>
            <a:r>
              <a:rPr lang="en-IN" b="1" dirty="0" smtClean="0"/>
              <a:t>control or management of </a:t>
            </a:r>
            <a:r>
              <a:rPr lang="en-IN" b="1" dirty="0" smtClean="0"/>
              <a:t>such fund lies with  </a:t>
            </a:r>
            <a:r>
              <a:rPr lang="en-IN" b="1" dirty="0" smtClean="0"/>
              <a:t>a Local </a:t>
            </a:r>
            <a:r>
              <a:rPr lang="en-IN" b="1" dirty="0" smtClean="0"/>
              <a:t>Body as a legally entity to impose any </a:t>
            </a:r>
            <a:r>
              <a:rPr lang="en-IN" b="1" dirty="0" smtClean="0"/>
              <a:t>cess, rate, duty or </a:t>
            </a:r>
            <a:r>
              <a:rPr lang="en-IN" b="1" dirty="0" smtClean="0"/>
              <a:t>tax.</a:t>
            </a:r>
            <a:endParaRPr lang="en-IN" dirty="0" smtClean="0"/>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50000"/>
                  </a:schemeClr>
                </a:solidFill>
              </a:rPr>
              <a:t>Local Fund Audit Organisation</a:t>
            </a:r>
            <a:endParaRPr lang="en-IN" b="1" dirty="0">
              <a:solidFill>
                <a:schemeClr val="accent6">
                  <a:lumMod val="50000"/>
                </a:schemeClr>
              </a:solidFill>
            </a:endParaRPr>
          </a:p>
        </p:txBody>
      </p:sp>
      <p:sp>
        <p:nvSpPr>
          <p:cNvPr id="3" name="Content Placeholder 2"/>
          <p:cNvSpPr>
            <a:spLocks noGrp="1"/>
          </p:cNvSpPr>
          <p:nvPr>
            <p:ph idx="1"/>
          </p:nvPr>
        </p:nvSpPr>
        <p:spPr>
          <a:xfrm>
            <a:off x="457200" y="1600200"/>
            <a:ext cx="8229600" cy="5105400"/>
          </a:xfrm>
        </p:spPr>
        <p:txBody>
          <a:bodyPr>
            <a:normAutofit fontScale="85000" lnSpcReduction="10000"/>
          </a:bodyPr>
          <a:lstStyle/>
          <a:p>
            <a:pPr algn="just"/>
            <a:r>
              <a:rPr lang="en-IN" dirty="0" smtClean="0"/>
              <a:t>The Local Fund Audit Organisation was created to audit the Local Funds under the provisions of </a:t>
            </a:r>
            <a:r>
              <a:rPr lang="en-IN" b="1" dirty="0" smtClean="0"/>
              <a:t>Bihar and </a:t>
            </a:r>
            <a:r>
              <a:rPr lang="en-IN" b="1" dirty="0" err="1" smtClean="0"/>
              <a:t>Odisha</a:t>
            </a:r>
            <a:r>
              <a:rPr lang="en-IN" b="1" dirty="0" smtClean="0"/>
              <a:t> Local Fund Audit Act,1925 </a:t>
            </a:r>
            <a:r>
              <a:rPr lang="en-IN" dirty="0" smtClean="0"/>
              <a:t>and was attached to the then Accountant General’s Office.</a:t>
            </a:r>
          </a:p>
          <a:p>
            <a:pPr algn="just"/>
            <a:r>
              <a:rPr lang="en-IN" dirty="0" smtClean="0"/>
              <a:t>The </a:t>
            </a:r>
            <a:r>
              <a:rPr lang="en-IN" dirty="0" err="1" smtClean="0"/>
              <a:t>Odisha</a:t>
            </a:r>
            <a:r>
              <a:rPr lang="en-IN" dirty="0" smtClean="0"/>
              <a:t> Local Fund Audit Organisation functioned under the said Act till 1952 when the </a:t>
            </a:r>
            <a:r>
              <a:rPr lang="en-IN" b="1" dirty="0" err="1" smtClean="0"/>
              <a:t>Odisha</a:t>
            </a:r>
            <a:r>
              <a:rPr lang="en-IN" b="1" dirty="0" smtClean="0"/>
              <a:t> Local Fund Audit Act, 1948 </a:t>
            </a:r>
            <a:r>
              <a:rPr lang="en-IN" dirty="0" smtClean="0"/>
              <a:t>was enacted for the State of </a:t>
            </a:r>
            <a:r>
              <a:rPr lang="en-IN" dirty="0" err="1" smtClean="0"/>
              <a:t>Odisha</a:t>
            </a:r>
            <a:r>
              <a:rPr lang="en-IN" dirty="0" smtClean="0"/>
              <a:t> and started functioning as a wing under Finance Department till 2012.</a:t>
            </a:r>
          </a:p>
          <a:p>
            <a:pPr algn="just"/>
            <a:r>
              <a:rPr lang="en-IN" dirty="0" smtClean="0"/>
              <a:t>In the year 2012, the Directorate of Local Fund Audit was created as a separate entity with </a:t>
            </a:r>
            <a:r>
              <a:rPr lang="en-IN" i="1" dirty="0" smtClean="0"/>
              <a:t>Heads of Department </a:t>
            </a:r>
            <a:r>
              <a:rPr lang="en-IN" dirty="0" smtClean="0"/>
              <a:t>status under Finance Department with effect from 1</a:t>
            </a:r>
            <a:r>
              <a:rPr lang="en-IN" baseline="30000" dirty="0" smtClean="0"/>
              <a:t>st</a:t>
            </a:r>
            <a:r>
              <a:rPr lang="en-IN" dirty="0" smtClean="0"/>
              <a:t> October 2012.</a:t>
            </a:r>
          </a:p>
          <a:p>
            <a:pPr algn="just"/>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chemeClr val="accent6">
                    <a:lumMod val="50000"/>
                  </a:schemeClr>
                </a:solidFill>
                <a:latin typeface="Baskerville Old Face" pitchFamily="18" charset="0"/>
              </a:rPr>
              <a:t>Constituent Offices of  LFA Organisation</a:t>
            </a:r>
            <a:endParaRPr lang="en-IN" sz="3600" b="1" dirty="0">
              <a:solidFill>
                <a:schemeClr val="accent6">
                  <a:lumMod val="50000"/>
                </a:schemeClr>
              </a:solidFill>
              <a:latin typeface="Baskerville Old Face" pitchFamily="18" charset="0"/>
            </a:endParaRPr>
          </a:p>
        </p:txBody>
      </p:sp>
      <p:sp>
        <p:nvSpPr>
          <p:cNvPr id="3" name="Content Placeholder 2"/>
          <p:cNvSpPr>
            <a:spLocks noGrp="1"/>
          </p:cNvSpPr>
          <p:nvPr>
            <p:ph idx="1"/>
          </p:nvPr>
        </p:nvSpPr>
        <p:spPr/>
        <p:txBody>
          <a:bodyPr/>
          <a:lstStyle/>
          <a:p>
            <a:pPr algn="just"/>
            <a:r>
              <a:rPr lang="en-IN" b="1" dirty="0" smtClean="0"/>
              <a:t>Directorate of Local Fund Audit, </a:t>
            </a:r>
            <a:r>
              <a:rPr lang="en-IN" b="1" dirty="0" err="1" smtClean="0"/>
              <a:t>Odisha</a:t>
            </a:r>
            <a:r>
              <a:rPr lang="en-IN" b="1" dirty="0" smtClean="0"/>
              <a:t>, Bhubaneswar (DLFA)</a:t>
            </a:r>
          </a:p>
          <a:p>
            <a:pPr algn="just">
              <a:buNone/>
            </a:pPr>
            <a:r>
              <a:rPr lang="en-IN" b="1" dirty="0" smtClean="0"/>
              <a:t>   </a:t>
            </a:r>
            <a:r>
              <a:rPr lang="en-IN" dirty="0" smtClean="0"/>
              <a:t>(the Controlling Office with </a:t>
            </a:r>
            <a:r>
              <a:rPr lang="en-IN" i="1" dirty="0" smtClean="0"/>
              <a:t>Heads of Department</a:t>
            </a:r>
            <a:r>
              <a:rPr lang="en-IN" dirty="0" smtClean="0"/>
              <a:t> status under Finance Department)</a:t>
            </a:r>
          </a:p>
          <a:p>
            <a:pPr algn="just">
              <a:buNone/>
            </a:pPr>
            <a:r>
              <a:rPr lang="en-IN" dirty="0" smtClean="0"/>
              <a:t>	</a:t>
            </a:r>
            <a:r>
              <a:rPr lang="en-IN" i="1" dirty="0" smtClean="0"/>
              <a:t>The organisational structure of DLFA is given in the following slide.</a:t>
            </a:r>
          </a:p>
          <a:p>
            <a:pPr algn="just">
              <a:buNone/>
            </a:pP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err="1" smtClean="0"/>
              <a:t>Organogram</a:t>
            </a:r>
            <a:r>
              <a:rPr lang="en-IN" dirty="0" smtClean="0"/>
              <a:t> of DLFA</a:t>
            </a:r>
            <a:endParaRPr lang="en-IN" dirty="0"/>
          </a:p>
        </p:txBody>
      </p:sp>
      <p:sp>
        <p:nvSpPr>
          <p:cNvPr id="2065" name="AutoShape 17"/>
          <p:cNvSpPr>
            <a:spLocks noChangeArrowheads="1"/>
          </p:cNvSpPr>
          <p:nvPr/>
        </p:nvSpPr>
        <p:spPr bwMode="auto">
          <a:xfrm>
            <a:off x="1981200" y="1219200"/>
            <a:ext cx="5181600" cy="45720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Examiner of  Local  Accounts-cum-Director  </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tx1"/>
              </a:solidFill>
              <a:effectLst/>
              <a:latin typeface="Arial" pitchFamily="34" charset="0"/>
              <a:cs typeface="Arial" pitchFamily="34" charset="0"/>
            </a:endParaRPr>
          </a:p>
        </p:txBody>
      </p:sp>
      <p:sp>
        <p:nvSpPr>
          <p:cNvPr id="2064" name="AutoShape 16"/>
          <p:cNvSpPr>
            <a:spLocks noChangeArrowheads="1"/>
          </p:cNvSpPr>
          <p:nvPr/>
        </p:nvSpPr>
        <p:spPr bwMode="auto">
          <a:xfrm>
            <a:off x="2514600" y="2743200"/>
            <a:ext cx="4191000" cy="30480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Joint   Director </a:t>
            </a:r>
            <a:r>
              <a:rPr kumimoji="0" lang="en-US"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(2)</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3" name="AutoShape 15"/>
          <p:cNvSpPr>
            <a:spLocks noChangeArrowheads="1"/>
          </p:cNvSpPr>
          <p:nvPr/>
        </p:nvSpPr>
        <p:spPr bwMode="auto">
          <a:xfrm>
            <a:off x="2286000" y="1981200"/>
            <a:ext cx="4648200" cy="38100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Additional Director(1)</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2" name="AutoShape 14"/>
          <p:cNvSpPr>
            <a:spLocks noChangeArrowheads="1"/>
          </p:cNvSpPr>
          <p:nvPr/>
        </p:nvSpPr>
        <p:spPr bwMode="auto">
          <a:xfrm>
            <a:off x="2743200" y="3505200"/>
            <a:ext cx="3733800" cy="30480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Deputy  Director(3)</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1" name="AutoShape 13"/>
          <p:cNvSpPr>
            <a:spLocks noChangeArrowheads="1"/>
          </p:cNvSpPr>
          <p:nvPr/>
        </p:nvSpPr>
        <p:spPr bwMode="auto">
          <a:xfrm>
            <a:off x="4876800" y="5334000"/>
            <a:ext cx="2590800" cy="30480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Audit Superintendents</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0" name="AutoShape 12"/>
          <p:cNvSpPr>
            <a:spLocks noChangeArrowheads="1"/>
          </p:cNvSpPr>
          <p:nvPr/>
        </p:nvSpPr>
        <p:spPr bwMode="auto">
          <a:xfrm>
            <a:off x="2825750" y="4464050"/>
            <a:ext cx="3422650" cy="3365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Assistant Director </a:t>
            </a:r>
            <a:r>
              <a:rPr kumimoji="0" lang="en-US" sz="16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(6)</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9" name="AutoShape 11"/>
          <p:cNvSpPr>
            <a:spLocks noChangeArrowheads="1"/>
          </p:cNvSpPr>
          <p:nvPr/>
        </p:nvSpPr>
        <p:spPr bwMode="auto">
          <a:xfrm>
            <a:off x="5029200" y="6096000"/>
            <a:ext cx="1881187" cy="3365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Auditors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8" name="AutoShape 10"/>
          <p:cNvSpPr>
            <a:spLocks noChangeArrowheads="1"/>
          </p:cNvSpPr>
          <p:nvPr/>
        </p:nvSpPr>
        <p:spPr bwMode="auto">
          <a:xfrm>
            <a:off x="1219200" y="5334000"/>
            <a:ext cx="3276600" cy="53340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Administrative Officer/Establishment </a:t>
            </a:r>
            <a:r>
              <a:rPr kumimoji="0" lang="en-US" sz="1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Officer / Section Officer </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7" name="AutoShape 9"/>
          <p:cNvSpPr>
            <a:spLocks noChangeArrowheads="1"/>
          </p:cNvSpPr>
          <p:nvPr/>
        </p:nvSpPr>
        <p:spPr bwMode="auto">
          <a:xfrm>
            <a:off x="1828800" y="6096000"/>
            <a:ext cx="1881188" cy="3365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600" b="1" dirty="0" smtClean="0">
                <a:latin typeface="Calibri" pitchFamily="34" charset="0"/>
                <a:ea typeface="Times New Roman" pitchFamily="18" charset="0"/>
                <a:cs typeface="Times New Roman" pitchFamily="18" charset="0"/>
              </a:rPr>
              <a:t>ASO </a:t>
            </a:r>
            <a:r>
              <a:rPr kumimoji="0" lang="en-US" sz="16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Junior Asst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2" name="AutoShape 4"/>
          <p:cNvSpPr>
            <a:spLocks noChangeShapeType="1"/>
          </p:cNvSpPr>
          <p:nvPr/>
        </p:nvSpPr>
        <p:spPr bwMode="auto">
          <a:xfrm flipH="1">
            <a:off x="3048000" y="4800600"/>
            <a:ext cx="838200" cy="53340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051" name="AutoShape 3"/>
          <p:cNvSpPr>
            <a:spLocks noChangeShapeType="1"/>
          </p:cNvSpPr>
          <p:nvPr/>
        </p:nvSpPr>
        <p:spPr bwMode="auto">
          <a:xfrm>
            <a:off x="4724400" y="4800600"/>
            <a:ext cx="685800" cy="45720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06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cxnSp>
        <p:nvCxnSpPr>
          <p:cNvPr id="30" name="Straight Arrow Connector 29"/>
          <p:cNvCxnSpPr>
            <a:stCxn id="2065" idx="2"/>
            <a:endCxn id="2063" idx="0"/>
          </p:cNvCxnSpPr>
          <p:nvPr/>
        </p:nvCxnSpPr>
        <p:spPr>
          <a:xfrm rot="16200000" flipH="1">
            <a:off x="4438650" y="1809750"/>
            <a:ext cx="304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061" idx="2"/>
          </p:cNvCxnSpPr>
          <p:nvPr/>
        </p:nvCxnSpPr>
        <p:spPr>
          <a:xfrm rot="5400000">
            <a:off x="5943600" y="5867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058" idx="2"/>
            <a:endCxn id="2057" idx="0"/>
          </p:cNvCxnSpPr>
          <p:nvPr/>
        </p:nvCxnSpPr>
        <p:spPr>
          <a:xfrm flipH="1">
            <a:off x="2769394" y="5867400"/>
            <a:ext cx="88106"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062" idx="2"/>
            <a:endCxn id="2060" idx="0"/>
          </p:cNvCxnSpPr>
          <p:nvPr/>
        </p:nvCxnSpPr>
        <p:spPr>
          <a:xfrm rot="5400000">
            <a:off x="4246563" y="4100513"/>
            <a:ext cx="654050" cy="73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64" idx="2"/>
            <a:endCxn id="2062" idx="0"/>
          </p:cNvCxnSpPr>
          <p:nvPr/>
        </p:nvCxnSpPr>
        <p:spPr>
          <a:xfrm rot="5400000">
            <a:off x="4381500" y="3276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063" idx="2"/>
          </p:cNvCxnSpPr>
          <p:nvPr/>
        </p:nvCxnSpPr>
        <p:spPr>
          <a:xfrm rot="5400000">
            <a:off x="4400550" y="25336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IN" dirty="0" smtClean="0"/>
              <a:t>Constituent Offices</a:t>
            </a:r>
            <a:endParaRPr lang="en-IN" dirty="0"/>
          </a:p>
        </p:txBody>
      </p:sp>
      <p:sp>
        <p:nvSpPr>
          <p:cNvPr id="3" name="Content Placeholder 2"/>
          <p:cNvSpPr>
            <a:spLocks noGrp="1"/>
          </p:cNvSpPr>
          <p:nvPr>
            <p:ph idx="1"/>
          </p:nvPr>
        </p:nvSpPr>
        <p:spPr>
          <a:xfrm>
            <a:off x="457200" y="990600"/>
            <a:ext cx="8229600" cy="5638800"/>
          </a:xfrm>
        </p:spPr>
        <p:txBody>
          <a:bodyPr>
            <a:normAutofit fontScale="92500" lnSpcReduction="10000"/>
          </a:bodyPr>
          <a:lstStyle/>
          <a:p>
            <a:pPr algn="just"/>
            <a:r>
              <a:rPr lang="en-IN" dirty="0" smtClean="0"/>
              <a:t>There are </a:t>
            </a:r>
            <a:r>
              <a:rPr lang="en-IN" dirty="0" smtClean="0"/>
              <a:t>25 </a:t>
            </a:r>
            <a:r>
              <a:rPr lang="en-IN" dirty="0" smtClean="0"/>
              <a:t>District Audit Offices and 1 Audit Office(at Bhubaneswar) in the State which are under the administrative control of the DLFA.</a:t>
            </a:r>
          </a:p>
          <a:p>
            <a:pPr algn="just"/>
            <a:r>
              <a:rPr lang="en-IN" dirty="0" smtClean="0"/>
              <a:t>The 25 District Audit Offices are headed by a District Audit Officer(DAO) each and the Audit Office at Bhubaneswar is headed by an Audit Officer.</a:t>
            </a:r>
          </a:p>
          <a:p>
            <a:pPr algn="just"/>
            <a:r>
              <a:rPr lang="en-IN" dirty="0" smtClean="0"/>
              <a:t>There is </a:t>
            </a:r>
            <a:r>
              <a:rPr lang="en-IN" dirty="0" smtClean="0"/>
              <a:t>a post of  </a:t>
            </a:r>
            <a:r>
              <a:rPr lang="en-IN" dirty="0" smtClean="0"/>
              <a:t>Additional DAO in each of these 26 offices to assist the </a:t>
            </a:r>
            <a:r>
              <a:rPr lang="en-IN" dirty="0" smtClean="0"/>
              <a:t>DAO. </a:t>
            </a:r>
            <a:endParaRPr lang="en-IN" dirty="0" smtClean="0"/>
          </a:p>
          <a:p>
            <a:pPr algn="just"/>
            <a:r>
              <a:rPr lang="en-IN" dirty="0" smtClean="0"/>
              <a:t>Besides this, in each of these offices there are Auditors to audit the accounts of local bodies and Audit Superintendents to supervise their work.</a:t>
            </a:r>
          </a:p>
          <a:p>
            <a:pPr algn="just"/>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4648199"/>
          </a:xfrm>
        </p:spPr>
        <p:txBody>
          <a:bodyPr>
            <a:normAutofit/>
          </a:bodyPr>
          <a:lstStyle/>
          <a:p>
            <a:r>
              <a:rPr lang="en-IN" sz="4000" b="1" i="1" dirty="0" smtClean="0">
                <a:solidFill>
                  <a:srgbClr val="FF33CC"/>
                </a:solidFill>
              </a:rPr>
              <a:t>An Introduction to</a:t>
            </a:r>
            <a:r>
              <a:rPr lang="en-IN" b="1" dirty="0" smtClean="0">
                <a:solidFill>
                  <a:srgbClr val="FF33CC"/>
                </a:solidFill>
              </a:rPr>
              <a:t/>
            </a:r>
            <a:br>
              <a:rPr lang="en-IN" b="1" dirty="0" smtClean="0">
                <a:solidFill>
                  <a:srgbClr val="FF33CC"/>
                </a:solidFill>
              </a:rPr>
            </a:br>
            <a:r>
              <a:rPr lang="en-IN" b="1" dirty="0" smtClean="0">
                <a:solidFill>
                  <a:srgbClr val="FF33CC"/>
                </a:solidFill>
              </a:rPr>
              <a:t> </a:t>
            </a:r>
            <a:br>
              <a:rPr lang="en-IN" b="1" dirty="0" smtClean="0">
                <a:solidFill>
                  <a:srgbClr val="FF33CC"/>
                </a:solidFill>
              </a:rPr>
            </a:br>
            <a:r>
              <a:rPr lang="en-IN" sz="4000" b="1" dirty="0" smtClean="0">
                <a:solidFill>
                  <a:srgbClr val="FF33CC"/>
                </a:solidFill>
                <a:latin typeface="Aharoni" pitchFamily="2" charset="-79"/>
                <a:cs typeface="Aharoni" pitchFamily="2" charset="-79"/>
              </a:rPr>
              <a:t> Local Fund Audit </a:t>
            </a:r>
            <a:br>
              <a:rPr lang="en-IN" sz="4000" b="1" dirty="0" smtClean="0">
                <a:solidFill>
                  <a:srgbClr val="FF33CC"/>
                </a:solidFill>
                <a:latin typeface="Aharoni" pitchFamily="2" charset="-79"/>
                <a:cs typeface="Aharoni" pitchFamily="2" charset="-79"/>
              </a:rPr>
            </a:br>
            <a:r>
              <a:rPr lang="en-IN" sz="4000" b="1" dirty="0" smtClean="0">
                <a:solidFill>
                  <a:srgbClr val="FF33CC"/>
                </a:solidFill>
                <a:latin typeface="Aharoni" pitchFamily="2" charset="-79"/>
                <a:cs typeface="Aharoni" pitchFamily="2" charset="-79"/>
              </a:rPr>
              <a:t>&amp;</a:t>
            </a:r>
            <a:br>
              <a:rPr lang="en-IN" sz="4000" b="1" dirty="0" smtClean="0">
                <a:solidFill>
                  <a:srgbClr val="FF33CC"/>
                </a:solidFill>
                <a:latin typeface="Aharoni" pitchFamily="2" charset="-79"/>
                <a:cs typeface="Aharoni" pitchFamily="2" charset="-79"/>
              </a:rPr>
            </a:br>
            <a:r>
              <a:rPr lang="en-IN" sz="4000" b="1" dirty="0" smtClean="0">
                <a:solidFill>
                  <a:srgbClr val="FF33CC"/>
                </a:solidFill>
                <a:latin typeface="Aharoni" pitchFamily="2" charset="-79"/>
                <a:cs typeface="Aharoni" pitchFamily="2" charset="-79"/>
              </a:rPr>
              <a:t>Organisation</a:t>
            </a:r>
            <a:endParaRPr lang="en-IN" sz="4000" b="1" dirty="0">
              <a:solidFill>
                <a:srgbClr val="FF33CC"/>
              </a:solidFill>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Jurisdiction of LFA Organisation</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smtClean="0"/>
              <a:t>Under the provisions of section 3 of the </a:t>
            </a:r>
            <a:r>
              <a:rPr lang="en-IN" dirty="0" err="1" smtClean="0"/>
              <a:t>Odisha</a:t>
            </a:r>
            <a:r>
              <a:rPr lang="en-IN" dirty="0" smtClean="0"/>
              <a:t> Local Fund Audit Act, 1948, the accounts of any Local Authority, whose accounts are declared by the Provincial Government, by notification, to be subject to audit under this Act comes under the Jurisdiction of the Local Fund Audit Organisation. As such, Auditor of this Audit Organisation has been declared as the “Statutory Auditor” for the following Local Bodies under the provisions of their respective Acts and Rules.</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Autofit/>
          </a:bodyPr>
          <a:lstStyle/>
          <a:p>
            <a:r>
              <a:rPr lang="en-IN" sz="3200" dirty="0" smtClean="0">
                <a:solidFill>
                  <a:schemeClr val="accent6">
                    <a:lumMod val="50000"/>
                  </a:schemeClr>
                </a:solidFill>
              </a:rPr>
              <a:t>Audit Jurisdiction of LFA</a:t>
            </a:r>
            <a:endParaRPr lang="en-IN" sz="3200" dirty="0">
              <a:solidFill>
                <a:schemeClr val="accent6">
                  <a:lumMod val="50000"/>
                </a:schemeClr>
              </a:solidFill>
            </a:endParaRPr>
          </a:p>
        </p:txBody>
      </p:sp>
      <p:graphicFrame>
        <p:nvGraphicFramePr>
          <p:cNvPr id="4" name="Content Placeholder 3"/>
          <p:cNvGraphicFramePr>
            <a:graphicFrameLocks noGrp="1"/>
          </p:cNvGraphicFramePr>
          <p:nvPr>
            <p:ph idx="1"/>
          </p:nvPr>
        </p:nvGraphicFramePr>
        <p:xfrm>
          <a:off x="457200" y="609599"/>
          <a:ext cx="8153400" cy="6161848"/>
        </p:xfrm>
        <a:graphic>
          <a:graphicData uri="http://schemas.openxmlformats.org/drawingml/2006/table">
            <a:tbl>
              <a:tblPr firstRow="1" bandRow="1">
                <a:tableStyleId>{5C22544A-7EE6-4342-B048-85BDC9FD1C3A}</a:tableStyleId>
              </a:tblPr>
              <a:tblGrid>
                <a:gridCol w="805274"/>
                <a:gridCol w="4630326"/>
                <a:gridCol w="2717800"/>
              </a:tblGrid>
              <a:tr h="644296">
                <a:tc>
                  <a:txBody>
                    <a:bodyPr/>
                    <a:lstStyle/>
                    <a:p>
                      <a:r>
                        <a:rPr lang="en-IN" dirty="0" err="1" smtClean="0"/>
                        <a:t>Sl</a:t>
                      </a:r>
                      <a:r>
                        <a:rPr lang="en-IN" dirty="0" smtClean="0"/>
                        <a:t> No</a:t>
                      </a:r>
                      <a:endParaRPr lang="en-IN" dirty="0"/>
                    </a:p>
                  </a:txBody>
                  <a:tcPr/>
                </a:tc>
                <a:tc>
                  <a:txBody>
                    <a:bodyPr/>
                    <a:lstStyle/>
                    <a:p>
                      <a:r>
                        <a:rPr lang="en-IN" dirty="0" smtClean="0"/>
                        <a:t>Category of Local Bodies</a:t>
                      </a:r>
                      <a:endParaRPr lang="en-IN" dirty="0"/>
                    </a:p>
                  </a:txBody>
                  <a:tcPr/>
                </a:tc>
                <a:tc>
                  <a:txBody>
                    <a:bodyPr/>
                    <a:lstStyle/>
                    <a:p>
                      <a:r>
                        <a:rPr lang="en-IN" dirty="0" smtClean="0"/>
                        <a:t>No. of Institutions</a:t>
                      </a:r>
                      <a:endParaRPr lang="en-IN" dirty="0"/>
                    </a:p>
                  </a:txBody>
                  <a:tcPr/>
                </a:tc>
              </a:tr>
              <a:tr h="373283">
                <a:tc>
                  <a:txBody>
                    <a:bodyPr/>
                    <a:lstStyle/>
                    <a:p>
                      <a:pPr algn="ctr"/>
                      <a:r>
                        <a:rPr lang="en-IN" dirty="0" smtClean="0"/>
                        <a:t>1</a:t>
                      </a:r>
                      <a:endParaRPr lang="en-IN" dirty="0"/>
                    </a:p>
                  </a:txBody>
                  <a:tcPr/>
                </a:tc>
                <a:tc>
                  <a:txBody>
                    <a:bodyPr/>
                    <a:lstStyle/>
                    <a:p>
                      <a:r>
                        <a:rPr lang="en-IN" dirty="0" err="1" smtClean="0"/>
                        <a:t>Zilla</a:t>
                      </a:r>
                      <a:r>
                        <a:rPr lang="en-IN" dirty="0" smtClean="0"/>
                        <a:t> </a:t>
                      </a:r>
                      <a:r>
                        <a:rPr lang="en-IN" dirty="0" err="1" smtClean="0"/>
                        <a:t>Parishad</a:t>
                      </a:r>
                      <a:endParaRPr lang="en-IN" dirty="0"/>
                    </a:p>
                  </a:txBody>
                  <a:tcPr/>
                </a:tc>
                <a:tc>
                  <a:txBody>
                    <a:bodyPr/>
                    <a:lstStyle/>
                    <a:p>
                      <a:pPr algn="ctr"/>
                      <a:r>
                        <a:rPr lang="en-IN" dirty="0" smtClean="0"/>
                        <a:t>30</a:t>
                      </a:r>
                      <a:endParaRPr lang="en-IN" dirty="0"/>
                    </a:p>
                  </a:txBody>
                  <a:tcPr/>
                </a:tc>
              </a:tr>
              <a:tr h="373283">
                <a:tc>
                  <a:txBody>
                    <a:bodyPr/>
                    <a:lstStyle/>
                    <a:p>
                      <a:pPr algn="ctr"/>
                      <a:r>
                        <a:rPr lang="en-IN" dirty="0" smtClean="0"/>
                        <a:t>2</a:t>
                      </a:r>
                      <a:endParaRPr lang="en-IN" dirty="0"/>
                    </a:p>
                  </a:txBody>
                  <a:tcPr/>
                </a:tc>
                <a:tc>
                  <a:txBody>
                    <a:bodyPr/>
                    <a:lstStyle/>
                    <a:p>
                      <a:r>
                        <a:rPr lang="en-IN" dirty="0" err="1" smtClean="0"/>
                        <a:t>Panchayat</a:t>
                      </a:r>
                      <a:r>
                        <a:rPr lang="en-IN" dirty="0" smtClean="0"/>
                        <a:t> </a:t>
                      </a:r>
                      <a:r>
                        <a:rPr lang="en-IN" dirty="0" err="1" smtClean="0"/>
                        <a:t>Samiti</a:t>
                      </a:r>
                      <a:endParaRPr lang="en-IN" dirty="0"/>
                    </a:p>
                  </a:txBody>
                  <a:tcPr/>
                </a:tc>
                <a:tc>
                  <a:txBody>
                    <a:bodyPr/>
                    <a:lstStyle/>
                    <a:p>
                      <a:pPr algn="ctr"/>
                      <a:r>
                        <a:rPr lang="en-IN" dirty="0" smtClean="0"/>
                        <a:t>314</a:t>
                      </a:r>
                      <a:endParaRPr lang="en-IN" dirty="0"/>
                    </a:p>
                  </a:txBody>
                  <a:tcPr/>
                </a:tc>
              </a:tr>
              <a:tr h="373283">
                <a:tc>
                  <a:txBody>
                    <a:bodyPr/>
                    <a:lstStyle/>
                    <a:p>
                      <a:pPr algn="ctr"/>
                      <a:r>
                        <a:rPr lang="en-IN" dirty="0" smtClean="0"/>
                        <a:t>3</a:t>
                      </a:r>
                      <a:endParaRPr lang="en-IN" dirty="0"/>
                    </a:p>
                  </a:txBody>
                  <a:tcPr/>
                </a:tc>
                <a:tc>
                  <a:txBody>
                    <a:bodyPr/>
                    <a:lstStyle/>
                    <a:p>
                      <a:r>
                        <a:rPr lang="en-IN" dirty="0" err="1" smtClean="0"/>
                        <a:t>Grama</a:t>
                      </a:r>
                      <a:r>
                        <a:rPr lang="en-IN" dirty="0" smtClean="0"/>
                        <a:t> </a:t>
                      </a:r>
                      <a:r>
                        <a:rPr lang="en-IN" dirty="0" err="1" smtClean="0"/>
                        <a:t>Panchayat</a:t>
                      </a:r>
                      <a:endParaRPr lang="en-IN" dirty="0"/>
                    </a:p>
                  </a:txBody>
                  <a:tcPr/>
                </a:tc>
                <a:tc>
                  <a:txBody>
                    <a:bodyPr/>
                    <a:lstStyle/>
                    <a:p>
                      <a:pPr algn="ctr"/>
                      <a:r>
                        <a:rPr lang="en-IN" dirty="0" smtClean="0"/>
                        <a:t>6798</a:t>
                      </a:r>
                      <a:endParaRPr lang="en-IN" dirty="0"/>
                    </a:p>
                  </a:txBody>
                  <a:tcPr/>
                </a:tc>
              </a:tr>
              <a:tr h="872371">
                <a:tc>
                  <a:txBody>
                    <a:bodyPr/>
                    <a:lstStyle/>
                    <a:p>
                      <a:pPr algn="ctr"/>
                      <a:r>
                        <a:rPr lang="en-IN" dirty="0" smtClean="0"/>
                        <a:t>4</a:t>
                      </a:r>
                      <a:endParaRPr lang="en-IN" dirty="0"/>
                    </a:p>
                  </a:txBody>
                  <a:tcPr/>
                </a:tc>
                <a:tc>
                  <a:txBody>
                    <a:bodyPr/>
                    <a:lstStyle/>
                    <a:p>
                      <a:r>
                        <a:rPr lang="en-IN" dirty="0" smtClean="0"/>
                        <a:t>Urban Local Bodies ( Municipal Corporation, Municipality, Notified Area</a:t>
                      </a:r>
                      <a:r>
                        <a:rPr lang="en-IN" baseline="0" dirty="0" smtClean="0"/>
                        <a:t> Council)</a:t>
                      </a:r>
                      <a:endParaRPr lang="en-IN" dirty="0"/>
                    </a:p>
                  </a:txBody>
                  <a:tcPr/>
                </a:tc>
                <a:tc>
                  <a:txBody>
                    <a:bodyPr/>
                    <a:lstStyle/>
                    <a:p>
                      <a:pPr algn="ctr"/>
                      <a:r>
                        <a:rPr lang="en-IN" dirty="0" smtClean="0"/>
                        <a:t>115</a:t>
                      </a:r>
                      <a:endParaRPr lang="en-IN" dirty="0"/>
                    </a:p>
                  </a:txBody>
                  <a:tcPr/>
                </a:tc>
              </a:tr>
              <a:tr h="373283">
                <a:tc>
                  <a:txBody>
                    <a:bodyPr/>
                    <a:lstStyle/>
                    <a:p>
                      <a:pPr algn="ctr"/>
                      <a:r>
                        <a:rPr lang="en-IN" dirty="0" smtClean="0"/>
                        <a:t>5</a:t>
                      </a:r>
                      <a:endParaRPr lang="en-IN" dirty="0"/>
                    </a:p>
                  </a:txBody>
                  <a:tcPr/>
                </a:tc>
                <a:tc>
                  <a:txBody>
                    <a:bodyPr/>
                    <a:lstStyle/>
                    <a:p>
                      <a:r>
                        <a:rPr lang="en-IN" dirty="0" smtClean="0"/>
                        <a:t>Development Authorities</a:t>
                      </a:r>
                      <a:endParaRPr lang="en-IN" dirty="0"/>
                    </a:p>
                  </a:txBody>
                  <a:tcPr/>
                </a:tc>
                <a:tc>
                  <a:txBody>
                    <a:bodyPr/>
                    <a:lstStyle/>
                    <a:p>
                      <a:pPr algn="ctr"/>
                      <a:r>
                        <a:rPr lang="en-IN" dirty="0" smtClean="0"/>
                        <a:t>28</a:t>
                      </a:r>
                      <a:endParaRPr lang="en-IN" dirty="0"/>
                    </a:p>
                  </a:txBody>
                  <a:tcPr/>
                </a:tc>
              </a:tr>
              <a:tr h="348948">
                <a:tc>
                  <a:txBody>
                    <a:bodyPr/>
                    <a:lstStyle/>
                    <a:p>
                      <a:pPr algn="ctr"/>
                      <a:r>
                        <a:rPr lang="en-IN" dirty="0" smtClean="0"/>
                        <a:t>6</a:t>
                      </a:r>
                      <a:endParaRPr lang="en-IN" dirty="0"/>
                    </a:p>
                  </a:txBody>
                  <a:tcPr/>
                </a:tc>
                <a:tc>
                  <a:txBody>
                    <a:bodyPr/>
                    <a:lstStyle/>
                    <a:p>
                      <a:r>
                        <a:rPr lang="en-IN" dirty="0" smtClean="0"/>
                        <a:t>Universities</a:t>
                      </a:r>
                      <a:endParaRPr lang="en-IN" dirty="0"/>
                    </a:p>
                  </a:txBody>
                  <a:tcPr/>
                </a:tc>
                <a:tc>
                  <a:txBody>
                    <a:bodyPr/>
                    <a:lstStyle/>
                    <a:p>
                      <a:pPr algn="ctr"/>
                      <a:r>
                        <a:rPr lang="en-IN" dirty="0" smtClean="0"/>
                        <a:t>14</a:t>
                      </a:r>
                      <a:endParaRPr lang="en-IN" dirty="0"/>
                    </a:p>
                  </a:txBody>
                  <a:tcPr/>
                </a:tc>
              </a:tr>
              <a:tr h="373283">
                <a:tc>
                  <a:txBody>
                    <a:bodyPr/>
                    <a:lstStyle/>
                    <a:p>
                      <a:pPr algn="ctr"/>
                      <a:r>
                        <a:rPr lang="en-IN" dirty="0" smtClean="0"/>
                        <a:t>7</a:t>
                      </a:r>
                      <a:endParaRPr lang="en-IN" dirty="0"/>
                    </a:p>
                  </a:txBody>
                  <a:tcPr/>
                </a:tc>
                <a:tc>
                  <a:txBody>
                    <a:bodyPr/>
                    <a:lstStyle/>
                    <a:p>
                      <a:r>
                        <a:rPr lang="en-IN" dirty="0" smtClean="0"/>
                        <a:t>Aided Colleges</a:t>
                      </a:r>
                      <a:endParaRPr lang="en-IN" dirty="0"/>
                    </a:p>
                  </a:txBody>
                  <a:tcPr/>
                </a:tc>
                <a:tc>
                  <a:txBody>
                    <a:bodyPr/>
                    <a:lstStyle/>
                    <a:p>
                      <a:pPr algn="ctr"/>
                      <a:r>
                        <a:rPr lang="en-IN" dirty="0" smtClean="0"/>
                        <a:t>521</a:t>
                      </a:r>
                      <a:endParaRPr lang="en-IN" dirty="0"/>
                    </a:p>
                  </a:txBody>
                  <a:tcPr/>
                </a:tc>
              </a:tr>
              <a:tr h="348948">
                <a:tc>
                  <a:txBody>
                    <a:bodyPr/>
                    <a:lstStyle/>
                    <a:p>
                      <a:pPr algn="ctr"/>
                      <a:r>
                        <a:rPr lang="en-IN" dirty="0" smtClean="0"/>
                        <a:t>8</a:t>
                      </a:r>
                      <a:endParaRPr lang="en-IN" dirty="0"/>
                    </a:p>
                  </a:txBody>
                  <a:tcPr/>
                </a:tc>
                <a:tc>
                  <a:txBody>
                    <a:bodyPr/>
                    <a:lstStyle/>
                    <a:p>
                      <a:r>
                        <a:rPr lang="en-IN" dirty="0" smtClean="0"/>
                        <a:t>Aided High Schools</a:t>
                      </a:r>
                      <a:endParaRPr lang="en-IN" dirty="0"/>
                    </a:p>
                  </a:txBody>
                  <a:tcPr/>
                </a:tc>
                <a:tc>
                  <a:txBody>
                    <a:bodyPr/>
                    <a:lstStyle/>
                    <a:p>
                      <a:pPr algn="ctr"/>
                      <a:r>
                        <a:rPr lang="en-IN" dirty="0" smtClean="0"/>
                        <a:t>3218</a:t>
                      </a:r>
                      <a:endParaRPr lang="en-IN" dirty="0"/>
                    </a:p>
                  </a:txBody>
                  <a:tcPr/>
                </a:tc>
              </a:tr>
              <a:tr h="705658">
                <a:tc>
                  <a:txBody>
                    <a:bodyPr/>
                    <a:lstStyle/>
                    <a:p>
                      <a:pPr algn="ctr"/>
                      <a:r>
                        <a:rPr lang="en-IN" dirty="0" smtClean="0"/>
                        <a:t>9</a:t>
                      </a:r>
                      <a:endParaRPr lang="en-IN" dirty="0"/>
                    </a:p>
                  </a:txBody>
                  <a:tcPr/>
                </a:tc>
                <a:tc>
                  <a:txBody>
                    <a:bodyPr/>
                    <a:lstStyle/>
                    <a:p>
                      <a:pPr algn="l"/>
                      <a:r>
                        <a:rPr lang="en-IN" sz="2000" b="0" dirty="0" smtClean="0"/>
                        <a:t> </a:t>
                      </a:r>
                      <a:r>
                        <a:rPr lang="en-IN" sz="2000" b="0" dirty="0" smtClean="0"/>
                        <a:t>Sanskrit Toll, </a:t>
                      </a:r>
                      <a:r>
                        <a:rPr lang="en-IN" sz="2000" b="0" dirty="0" err="1" smtClean="0"/>
                        <a:t>Madrasa</a:t>
                      </a:r>
                      <a:endParaRPr lang="en-IN" sz="2000" b="0" dirty="0" smtClean="0"/>
                    </a:p>
                  </a:txBody>
                  <a:tcPr anchor="ctr"/>
                </a:tc>
                <a:tc>
                  <a:txBody>
                    <a:bodyPr/>
                    <a:lstStyle/>
                    <a:p>
                      <a:pPr algn="ctr"/>
                      <a:r>
                        <a:rPr lang="en-IN" dirty="0" smtClean="0"/>
                        <a:t>377 (</a:t>
                      </a:r>
                      <a:r>
                        <a:rPr lang="en-IN" sz="1800" b="0" dirty="0" smtClean="0"/>
                        <a:t>223+154</a:t>
                      </a:r>
                      <a:r>
                        <a:rPr lang="en-IN" sz="1800" b="0" dirty="0" smtClean="0"/>
                        <a:t>)</a:t>
                      </a:r>
                      <a:endParaRPr lang="en-IN" b="0" dirty="0"/>
                    </a:p>
                  </a:txBody>
                  <a:tcPr/>
                </a:tc>
              </a:tr>
              <a:tr h="668818">
                <a:tc>
                  <a:txBody>
                    <a:bodyPr/>
                    <a:lstStyle/>
                    <a:p>
                      <a:pPr algn="ctr"/>
                      <a:r>
                        <a:rPr lang="en-IN" dirty="0" smtClean="0"/>
                        <a:t>10</a:t>
                      </a:r>
                      <a:endParaRPr lang="en-IN" dirty="0"/>
                    </a:p>
                  </a:txBody>
                  <a:tcPr/>
                </a:tc>
                <a:tc>
                  <a:txBody>
                    <a:bodyPr/>
                    <a:lstStyle/>
                    <a:p>
                      <a:pPr algn="l"/>
                      <a:r>
                        <a:rPr lang="en-IN" sz="2000" b="0" dirty="0" smtClean="0"/>
                        <a:t>Miscellaneous(Endowments, Societies, Boards etc.)</a:t>
                      </a:r>
                    </a:p>
                  </a:txBody>
                  <a:tcPr anchor="ctr"/>
                </a:tc>
                <a:tc>
                  <a:txBody>
                    <a:bodyPr/>
                    <a:lstStyle/>
                    <a:p>
                      <a:pPr algn="ctr"/>
                      <a:r>
                        <a:rPr lang="en-IN" dirty="0" smtClean="0"/>
                        <a:t>600</a:t>
                      </a:r>
                      <a:endParaRPr lang="en-IN" dirty="0"/>
                    </a:p>
                  </a:txBody>
                  <a:tcPr/>
                </a:tc>
              </a:tr>
              <a:tr h="640548">
                <a:tc>
                  <a:txBody>
                    <a:bodyPr/>
                    <a:lstStyle/>
                    <a:p>
                      <a:endParaRPr lang="en-IN" dirty="0"/>
                    </a:p>
                  </a:txBody>
                  <a:tcPr/>
                </a:tc>
                <a:tc>
                  <a:txBody>
                    <a:bodyPr/>
                    <a:lstStyle/>
                    <a:p>
                      <a:pPr algn="l"/>
                      <a:endParaRPr lang="en-IN" sz="2000" b="1" dirty="0" smtClean="0"/>
                    </a:p>
                  </a:txBody>
                  <a:tcPr anchor="ctr"/>
                </a:tc>
                <a:tc>
                  <a:txBody>
                    <a:bodyPr/>
                    <a:lstStyle/>
                    <a:p>
                      <a:pPr algn="ctr"/>
                      <a:endParaRPr lang="en-IN" b="1"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rPr>
              <a:t>Functions of LFA Organisation</a:t>
            </a:r>
            <a:endParaRPr lang="en-IN" b="1" dirty="0">
              <a:solidFill>
                <a:srgbClr val="0070C0"/>
              </a:solidFill>
            </a:endParaRPr>
          </a:p>
        </p:txBody>
      </p:sp>
      <p:sp>
        <p:nvSpPr>
          <p:cNvPr id="3" name="Content Placeholder 2"/>
          <p:cNvSpPr>
            <a:spLocks noGrp="1"/>
          </p:cNvSpPr>
          <p:nvPr>
            <p:ph idx="1"/>
          </p:nvPr>
        </p:nvSpPr>
        <p:spPr/>
        <p:txBody>
          <a:bodyPr/>
          <a:lstStyle/>
          <a:p>
            <a:pPr algn="just">
              <a:buNone/>
            </a:pPr>
            <a:r>
              <a:rPr lang="en-IN" dirty="0" smtClean="0"/>
              <a:t>	The </a:t>
            </a:r>
            <a:r>
              <a:rPr lang="en-IN" dirty="0" err="1" smtClean="0"/>
              <a:t>Odisha</a:t>
            </a:r>
            <a:r>
              <a:rPr lang="en-IN" dirty="0" smtClean="0"/>
              <a:t> Local Fund Audit (OLFA) Act, 1948 has mandated the following main activities for Local Fund Audit Organisation :</a:t>
            </a:r>
          </a:p>
          <a:p>
            <a:pPr algn="just">
              <a:buNone/>
            </a:pPr>
            <a:r>
              <a:rPr lang="en-IN" dirty="0" smtClean="0"/>
              <a:t>(1)  </a:t>
            </a:r>
            <a:r>
              <a:rPr lang="en-IN" dirty="0" smtClean="0">
                <a:solidFill>
                  <a:schemeClr val="accent3">
                    <a:lumMod val="50000"/>
                  </a:schemeClr>
                </a:solidFill>
              </a:rPr>
              <a:t>Conduct of Audit  of Local Accounts</a:t>
            </a:r>
          </a:p>
          <a:p>
            <a:pPr marL="514350" indent="-514350" algn="just">
              <a:buAutoNum type="arabicParenBoth" startAt="2"/>
            </a:pPr>
            <a:r>
              <a:rPr lang="en-IN" dirty="0" smtClean="0">
                <a:solidFill>
                  <a:schemeClr val="accent3">
                    <a:lumMod val="50000"/>
                  </a:schemeClr>
                </a:solidFill>
              </a:rPr>
              <a:t>Initiate Surcharge </a:t>
            </a:r>
            <a:r>
              <a:rPr lang="en-IN" dirty="0" smtClean="0">
                <a:solidFill>
                  <a:schemeClr val="accent3">
                    <a:lumMod val="50000"/>
                  </a:schemeClr>
                </a:solidFill>
              </a:rPr>
              <a:t>Action under the </a:t>
            </a:r>
            <a:r>
              <a:rPr lang="en-IN" dirty="0" smtClean="0">
                <a:solidFill>
                  <a:schemeClr val="accent3">
                    <a:lumMod val="50000"/>
                  </a:schemeClr>
                </a:solidFill>
              </a:rPr>
              <a:t>provisions of OLFA Act,1948 </a:t>
            </a:r>
            <a:endParaRPr lang="en-IN" dirty="0" smtClean="0">
              <a:solidFill>
                <a:schemeClr val="accent3">
                  <a:lumMod val="50000"/>
                </a:schemeClr>
              </a:solidFill>
            </a:endParaRPr>
          </a:p>
          <a:p>
            <a:pPr marL="514350" indent="-514350" algn="just">
              <a:buAutoNum type="arabicParenBoth" startAt="2"/>
            </a:pPr>
            <a:r>
              <a:rPr lang="en-IN" dirty="0" smtClean="0">
                <a:solidFill>
                  <a:schemeClr val="accent3">
                    <a:lumMod val="50000"/>
                  </a:schemeClr>
                </a:solidFill>
              </a:rPr>
              <a:t>Preparation of Annual Report</a:t>
            </a:r>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75000"/>
                  </a:schemeClr>
                </a:solidFill>
              </a:rPr>
              <a:t>Audit Activities of DLFA</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smtClean="0"/>
              <a:t>Approval </a:t>
            </a:r>
            <a:r>
              <a:rPr lang="en-IN" dirty="0" smtClean="0"/>
              <a:t>and implementation of Annual Audit Programme (AAP).</a:t>
            </a:r>
          </a:p>
          <a:p>
            <a:pPr algn="just"/>
            <a:r>
              <a:rPr lang="en-IN" dirty="0" smtClean="0"/>
              <a:t>Monitoring of movement </a:t>
            </a:r>
            <a:r>
              <a:rPr lang="en-IN" dirty="0" smtClean="0"/>
              <a:t>of Audit Parties to the </a:t>
            </a:r>
            <a:r>
              <a:rPr lang="en-IN" dirty="0" err="1" smtClean="0"/>
              <a:t>auditee</a:t>
            </a:r>
            <a:r>
              <a:rPr lang="en-IN" dirty="0" smtClean="0"/>
              <a:t> institutions as per AAP</a:t>
            </a:r>
            <a:r>
              <a:rPr lang="en-IN" dirty="0" smtClean="0"/>
              <a:t>.</a:t>
            </a:r>
          </a:p>
          <a:p>
            <a:pPr algn="just"/>
            <a:r>
              <a:rPr lang="en-IN" dirty="0" smtClean="0"/>
              <a:t>Pass orders for conduct of special audit.</a:t>
            </a:r>
          </a:p>
          <a:p>
            <a:pPr algn="just"/>
            <a:r>
              <a:rPr lang="en-IN" dirty="0" smtClean="0"/>
              <a:t>Preparation of Annual Report</a:t>
            </a:r>
          </a:p>
          <a:p>
            <a:pPr algn="just"/>
            <a:r>
              <a:rPr lang="en-IN" dirty="0" smtClean="0"/>
              <a:t>Review of the performance of DAOs and AO</a:t>
            </a:r>
          </a:p>
          <a:p>
            <a:pPr algn="just"/>
            <a:r>
              <a:rPr lang="en-IN" dirty="0" smtClean="0"/>
              <a:t>General </a:t>
            </a:r>
            <a:r>
              <a:rPr lang="en-IN" dirty="0" smtClean="0"/>
              <a:t>A</a:t>
            </a:r>
            <a:r>
              <a:rPr lang="en-IN" dirty="0" smtClean="0"/>
              <a:t>dministration and issue of guidelines on audit related matters</a:t>
            </a:r>
            <a:endParaRPr lang="en-IN" dirty="0" smtClean="0"/>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75000"/>
                  </a:schemeClr>
                </a:solidFill>
              </a:rPr>
              <a:t>Audit Activities of </a:t>
            </a:r>
            <a:r>
              <a:rPr lang="en-IN" b="1" dirty="0" smtClean="0">
                <a:solidFill>
                  <a:schemeClr val="accent6">
                    <a:lumMod val="75000"/>
                  </a:schemeClr>
                </a:solidFill>
              </a:rPr>
              <a:t>DAOs &amp; AO</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smtClean="0"/>
              <a:t>Conduct of Entry Conference before commencement of Audit.</a:t>
            </a:r>
          </a:p>
          <a:p>
            <a:pPr algn="just"/>
            <a:r>
              <a:rPr lang="en-IN" dirty="0" smtClean="0"/>
              <a:t>Conduct of progress review by </a:t>
            </a:r>
            <a:r>
              <a:rPr lang="en-IN" dirty="0" smtClean="0"/>
              <a:t>any Reviewing Officer </a:t>
            </a:r>
            <a:r>
              <a:rPr lang="en-IN" dirty="0" smtClean="0"/>
              <a:t>during conduct of audit by the Audit Party</a:t>
            </a:r>
            <a:r>
              <a:rPr lang="en-IN" dirty="0" smtClean="0"/>
              <a:t>.</a:t>
            </a:r>
            <a:endParaRPr lang="en-IN" dirty="0" smtClean="0"/>
          </a:p>
          <a:p>
            <a:r>
              <a:rPr lang="en-IN" dirty="0" smtClean="0"/>
              <a:t>Conduct </a:t>
            </a:r>
            <a:r>
              <a:rPr lang="en-IN" dirty="0" smtClean="0"/>
              <a:t>of Exit Conference after completion of Audit.</a:t>
            </a:r>
          </a:p>
          <a:p>
            <a:r>
              <a:rPr lang="en-IN" dirty="0" smtClean="0"/>
              <a:t>Review of Draft Audit Report and Approval by the DAO.</a:t>
            </a:r>
          </a:p>
          <a:p>
            <a:r>
              <a:rPr lang="en-IN" dirty="0" smtClean="0"/>
              <a:t>Issue of the </a:t>
            </a:r>
            <a:r>
              <a:rPr lang="en-IN" dirty="0" smtClean="0"/>
              <a:t>Approved Audit </a:t>
            </a:r>
            <a:r>
              <a:rPr lang="en-IN" dirty="0" smtClean="0"/>
              <a:t>Report to the </a:t>
            </a:r>
            <a:r>
              <a:rPr lang="en-IN" dirty="0" smtClean="0"/>
              <a:t>Institution  </a:t>
            </a:r>
            <a:r>
              <a:rPr lang="en-IN" dirty="0" smtClean="0"/>
              <a:t>concerned inviting </a:t>
            </a:r>
            <a:r>
              <a:rPr lang="en-IN" dirty="0" smtClean="0"/>
              <a:t>compliance and other concerns.</a:t>
            </a:r>
            <a:endParaRPr lang="en-IN" dirty="0" smtClean="0"/>
          </a:p>
          <a:p>
            <a:r>
              <a:rPr lang="en-IN" dirty="0" smtClean="0"/>
              <a:t>Verification of audit compliances sent by the </a:t>
            </a:r>
            <a:r>
              <a:rPr lang="en-IN" dirty="0" err="1" smtClean="0"/>
              <a:t>auditee</a:t>
            </a:r>
            <a:r>
              <a:rPr lang="en-IN" dirty="0" smtClean="0"/>
              <a:t> institution for settlement of audit paragraphs.</a:t>
            </a:r>
          </a:p>
          <a:p>
            <a:pPr>
              <a:buNone/>
            </a:pP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IN" sz="4800" b="1" dirty="0" smtClean="0">
                <a:solidFill>
                  <a:schemeClr val="accent6">
                    <a:lumMod val="50000"/>
                  </a:schemeClr>
                </a:solidFill>
              </a:rPr>
              <a:t>Surcharge Activity</a:t>
            </a:r>
            <a:endParaRPr lang="en-IN" sz="4800" b="1" dirty="0">
              <a:solidFill>
                <a:schemeClr val="accent6">
                  <a:lumMod val="50000"/>
                </a:schemeClr>
              </a:solidFill>
            </a:endParaRPr>
          </a:p>
        </p:txBody>
      </p:sp>
      <p:sp>
        <p:nvSpPr>
          <p:cNvPr id="3" name="Content Placeholder 2"/>
          <p:cNvSpPr>
            <a:spLocks noGrp="1"/>
          </p:cNvSpPr>
          <p:nvPr>
            <p:ph idx="1"/>
          </p:nvPr>
        </p:nvSpPr>
        <p:spPr>
          <a:xfrm>
            <a:off x="457200" y="1066800"/>
            <a:ext cx="8229600" cy="5486400"/>
          </a:xfrm>
        </p:spPr>
        <p:txBody>
          <a:bodyPr>
            <a:normAutofit lnSpcReduction="10000"/>
          </a:bodyPr>
          <a:lstStyle/>
          <a:p>
            <a:pPr lvl="0" algn="just"/>
            <a:r>
              <a:rPr lang="en-IN" dirty="0" smtClean="0"/>
              <a:t>As per Section-9(1) of OLFA Act, 1948 the Auditor includes, in the Audit Report, a statement of </a:t>
            </a:r>
          </a:p>
          <a:p>
            <a:pPr lvl="0" algn="just">
              <a:buNone/>
            </a:pPr>
            <a:r>
              <a:rPr lang="en-IN" dirty="0" smtClean="0"/>
              <a:t>	(</a:t>
            </a:r>
            <a:r>
              <a:rPr lang="en-IN" dirty="0" err="1" smtClean="0"/>
              <a:t>i</a:t>
            </a:r>
            <a:r>
              <a:rPr lang="en-IN" dirty="0" smtClean="0"/>
              <a:t>) every payment which appears to him/her to be   	contrary to law, </a:t>
            </a:r>
          </a:p>
          <a:p>
            <a:pPr lvl="0" algn="just">
              <a:buNone/>
            </a:pPr>
            <a:r>
              <a:rPr lang="en-IN" dirty="0" smtClean="0"/>
              <a:t>	(ii) the amount of any deficiency or loss due to 	negligence and </a:t>
            </a:r>
          </a:p>
          <a:p>
            <a:pPr lvl="0" algn="just">
              <a:buNone/>
            </a:pPr>
            <a:r>
              <a:rPr lang="en-IN" dirty="0" smtClean="0"/>
              <a:t>	(iii) the amount of any sum which ought to have 	been 	but is not brought into account.</a:t>
            </a:r>
          </a:p>
          <a:p>
            <a:pPr algn="just">
              <a:buNone/>
            </a:pPr>
            <a:r>
              <a:rPr lang="en-IN" dirty="0" smtClean="0"/>
              <a:t> </a:t>
            </a:r>
          </a:p>
          <a:p>
            <a:endParaRPr lang="en-IN" dirty="0" smtClean="0"/>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85000" lnSpcReduction="20000"/>
          </a:bodyPr>
          <a:lstStyle/>
          <a:p>
            <a:pPr algn="just"/>
            <a:r>
              <a:rPr lang="en-IN" dirty="0" smtClean="0"/>
              <a:t>After approval of the Audit Report by DAO,  a copy of such report is sent to the Local Authority concerned to submit the compliance on the report within </a:t>
            </a:r>
            <a:r>
              <a:rPr lang="en-IN" i="1" dirty="0" smtClean="0">
                <a:solidFill>
                  <a:srgbClr val="00B0F0"/>
                </a:solidFill>
              </a:rPr>
              <a:t>stipulated period.</a:t>
            </a:r>
            <a:endParaRPr lang="en-IN" dirty="0" smtClean="0"/>
          </a:p>
          <a:p>
            <a:pPr algn="just"/>
            <a:r>
              <a:rPr lang="en-IN" dirty="0" smtClean="0"/>
              <a:t>After </a:t>
            </a:r>
            <a:r>
              <a:rPr lang="en-IN" dirty="0" smtClean="0"/>
              <a:t>verification of the compliances received, </a:t>
            </a:r>
            <a:r>
              <a:rPr lang="en-IN" dirty="0" smtClean="0"/>
              <a:t>the DAO-cum-Asst. Examiner </a:t>
            </a:r>
            <a:r>
              <a:rPr lang="en-IN" dirty="0" smtClean="0"/>
              <a:t>may</a:t>
            </a:r>
            <a:r>
              <a:rPr lang="en-IN" dirty="0" smtClean="0"/>
              <a:t> </a:t>
            </a:r>
            <a:r>
              <a:rPr lang="en-IN" dirty="0" smtClean="0"/>
              <a:t>decide :</a:t>
            </a:r>
            <a:endParaRPr lang="en-IN" dirty="0" smtClean="0"/>
          </a:p>
          <a:p>
            <a:pPr algn="just">
              <a:buNone/>
            </a:pPr>
            <a:endParaRPr lang="en-IN" dirty="0" smtClean="0"/>
          </a:p>
          <a:p>
            <a:pPr algn="just">
              <a:buNone/>
            </a:pPr>
            <a:r>
              <a:rPr lang="en-IN" dirty="0" smtClean="0"/>
              <a:t> </a:t>
            </a:r>
          </a:p>
          <a:p>
            <a:pPr lvl="0" algn="just">
              <a:buFont typeface="Wingdings" pitchFamily="2" charset="2"/>
              <a:buChar char="v"/>
            </a:pPr>
            <a:r>
              <a:rPr lang="en-IN" i="1" dirty="0" smtClean="0"/>
              <a:t>that </a:t>
            </a:r>
            <a:r>
              <a:rPr lang="en-IN" i="1" dirty="0" smtClean="0"/>
              <a:t>no further action shall be </a:t>
            </a:r>
            <a:r>
              <a:rPr lang="en-IN" i="1" dirty="0" smtClean="0"/>
              <a:t>taken</a:t>
            </a:r>
            <a:r>
              <a:rPr lang="en-IN" i="1" dirty="0" smtClean="0"/>
              <a:t> </a:t>
            </a:r>
            <a:r>
              <a:rPr lang="en-IN" i="1" dirty="0" smtClean="0"/>
              <a:t>as regard to any amount referred to in the audit report </a:t>
            </a:r>
            <a:r>
              <a:rPr lang="en-IN" i="1" dirty="0" smtClean="0"/>
              <a:t>if </a:t>
            </a:r>
            <a:r>
              <a:rPr lang="en-IN" i="1" dirty="0" smtClean="0"/>
              <a:t>he/she is satisfied </a:t>
            </a:r>
            <a:r>
              <a:rPr lang="en-IN" i="1" dirty="0" smtClean="0"/>
              <a:t>on </a:t>
            </a:r>
            <a:r>
              <a:rPr lang="en-IN" i="1" dirty="0" smtClean="0"/>
              <a:t>the </a:t>
            </a:r>
            <a:r>
              <a:rPr lang="en-IN" i="1" dirty="0" smtClean="0"/>
              <a:t>material substance of the compliance</a:t>
            </a:r>
            <a:r>
              <a:rPr lang="en-IN" dirty="0" smtClean="0"/>
              <a:t>  </a:t>
            </a:r>
            <a:endParaRPr lang="en-IN" dirty="0" smtClean="0"/>
          </a:p>
          <a:p>
            <a:pPr lvl="0" algn="ctr">
              <a:buNone/>
            </a:pPr>
            <a:r>
              <a:rPr lang="en-IN" dirty="0" smtClean="0"/>
              <a:t>or</a:t>
            </a:r>
          </a:p>
          <a:p>
            <a:pPr algn="just">
              <a:buNone/>
            </a:pPr>
            <a:endParaRPr lang="en-IN" dirty="0" smtClean="0"/>
          </a:p>
          <a:p>
            <a:pPr algn="just">
              <a:buFont typeface="Wingdings" pitchFamily="2" charset="2"/>
              <a:buChar char="v"/>
            </a:pPr>
            <a:r>
              <a:rPr lang="en-IN" i="1" dirty="0" smtClean="0"/>
              <a:t>may </a:t>
            </a:r>
            <a:r>
              <a:rPr lang="en-IN" i="1" dirty="0" smtClean="0"/>
              <a:t>order to initiate </a:t>
            </a:r>
            <a:r>
              <a:rPr lang="en-IN" i="1" dirty="0" smtClean="0"/>
              <a:t>surcharge action for collection of the amount as per the procedure </a:t>
            </a:r>
            <a:r>
              <a:rPr lang="en-IN" i="1" dirty="0" smtClean="0"/>
              <a:t>u/s </a:t>
            </a:r>
            <a:r>
              <a:rPr lang="en-IN" i="1" dirty="0" smtClean="0"/>
              <a:t>9(2)b, 9(3), 10(1) &amp; 11 of OLFA Act, </a:t>
            </a:r>
            <a:r>
              <a:rPr lang="en-IN" i="1" dirty="0" smtClean="0"/>
              <a:t>1948. </a:t>
            </a:r>
            <a:endParaRPr lang="en-IN" dirty="0" smtClean="0"/>
          </a:p>
          <a:p>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b="1" dirty="0" smtClean="0">
                <a:solidFill>
                  <a:schemeClr val="accent6">
                    <a:lumMod val="50000"/>
                  </a:schemeClr>
                </a:solidFill>
              </a:rPr>
              <a:t>Surcharge Action</a:t>
            </a:r>
            <a:endParaRPr lang="en-IN" b="1" dirty="0">
              <a:solidFill>
                <a:schemeClr val="accent6">
                  <a:lumMod val="50000"/>
                </a:schemeClr>
              </a:solidFill>
            </a:endParaRPr>
          </a:p>
        </p:txBody>
      </p:sp>
      <p:sp>
        <p:nvSpPr>
          <p:cNvPr id="3" name="Content Placeholder 2"/>
          <p:cNvSpPr>
            <a:spLocks noGrp="1"/>
          </p:cNvSpPr>
          <p:nvPr>
            <p:ph idx="1"/>
          </p:nvPr>
        </p:nvSpPr>
        <p:spPr>
          <a:xfrm>
            <a:off x="457200" y="1066800"/>
            <a:ext cx="8229600" cy="5562600"/>
          </a:xfrm>
        </p:spPr>
        <p:txBody>
          <a:bodyPr>
            <a:normAutofit fontScale="92500" lnSpcReduction="20000"/>
          </a:bodyPr>
          <a:lstStyle/>
          <a:p>
            <a:pPr marL="342900" lvl="1" indent="-342900" algn="just">
              <a:buFont typeface="Arial" pitchFamily="34" charset="0"/>
              <a:buChar char="•"/>
            </a:pPr>
            <a:r>
              <a:rPr lang="en-IN" sz="3200" dirty="0" smtClean="0"/>
              <a:t>Assistant Examiner of Local Accounts shall serve a </a:t>
            </a:r>
            <a:r>
              <a:rPr lang="en-IN" sz="3200" i="1" dirty="0" smtClean="0">
                <a:solidFill>
                  <a:srgbClr val="7030A0"/>
                </a:solidFill>
              </a:rPr>
              <a:t>show cause notice u/s 9(2)b </a:t>
            </a:r>
            <a:r>
              <a:rPr lang="en-IN" sz="3200" dirty="0" smtClean="0"/>
              <a:t>of OLFA Act, 1948 on the delinquent requiring him to show cause </a:t>
            </a:r>
            <a:r>
              <a:rPr lang="en-IN" dirty="0" smtClean="0"/>
              <a:t>within </a:t>
            </a:r>
            <a:r>
              <a:rPr lang="en-IN" b="1" i="1" dirty="0" smtClean="0">
                <a:solidFill>
                  <a:srgbClr val="7030A0"/>
                </a:solidFill>
              </a:rPr>
              <a:t>one month </a:t>
            </a:r>
            <a:r>
              <a:rPr lang="en-IN" dirty="0" smtClean="0"/>
              <a:t>why such payment shall not be surcharged against him.</a:t>
            </a:r>
          </a:p>
          <a:p>
            <a:pPr algn="just"/>
            <a:r>
              <a:rPr lang="en-IN" dirty="0" smtClean="0"/>
              <a:t>If the delinquent person responds to the notice, after considering the show cause reply of such person, surcharge authority:</a:t>
            </a:r>
          </a:p>
          <a:p>
            <a:pPr algn="just">
              <a:buNone/>
            </a:pPr>
            <a:r>
              <a:rPr lang="en-IN" dirty="0" smtClean="0"/>
              <a:t>	(a) may drop the charges against such person if </a:t>
            </a:r>
            <a:r>
              <a:rPr lang="en-IN" dirty="0" smtClean="0"/>
              <a:t>satisfied</a:t>
            </a:r>
            <a:r>
              <a:rPr lang="en-IN" dirty="0" smtClean="0"/>
              <a:t> </a:t>
            </a:r>
            <a:r>
              <a:rPr lang="en-IN" dirty="0" smtClean="0"/>
              <a:t>with the compliance. </a:t>
            </a:r>
            <a:r>
              <a:rPr lang="en-IN" dirty="0" smtClean="0"/>
              <a:t> </a:t>
            </a:r>
            <a:endParaRPr lang="en-IN" dirty="0" smtClean="0"/>
          </a:p>
          <a:p>
            <a:pPr algn="just">
              <a:buNone/>
            </a:pPr>
            <a:r>
              <a:rPr lang="en-IN" dirty="0" smtClean="0"/>
              <a:t>	(b) may conduct further enquiry on the </a:t>
            </a:r>
            <a:r>
              <a:rPr lang="en-IN" dirty="0" smtClean="0"/>
              <a:t>matter or order for further follow up action, i.e. issue of surcharge order.</a:t>
            </a:r>
            <a:endParaRPr lang="en-IN" dirty="0" smtClean="0"/>
          </a:p>
          <a:p>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lnSpcReduction="20000"/>
          </a:bodyPr>
          <a:lstStyle/>
          <a:p>
            <a:pPr algn="just"/>
            <a:r>
              <a:rPr lang="en-IN" dirty="0" smtClean="0"/>
              <a:t>If the delinquent person does not respond/reply to the show cause notice within the stipulated time period, then the surcharge authority shall issue </a:t>
            </a:r>
            <a:r>
              <a:rPr lang="en-IN" i="1" dirty="0" smtClean="0">
                <a:solidFill>
                  <a:srgbClr val="7030A0"/>
                </a:solidFill>
              </a:rPr>
              <a:t>surcharge order U/s 9(3</a:t>
            </a:r>
            <a:r>
              <a:rPr lang="en-IN" dirty="0" smtClean="0"/>
              <a:t>) of the OLFA </a:t>
            </a:r>
            <a:r>
              <a:rPr lang="en-IN" dirty="0" smtClean="0"/>
              <a:t>Act asking the delinquent officers to </a:t>
            </a:r>
            <a:endParaRPr lang="en-IN" dirty="0" smtClean="0"/>
          </a:p>
          <a:p>
            <a:pPr algn="just">
              <a:buNone/>
            </a:pPr>
            <a:r>
              <a:rPr lang="en-IN" dirty="0" smtClean="0"/>
              <a:t>	(a) </a:t>
            </a:r>
            <a:r>
              <a:rPr lang="en-IN" dirty="0" smtClean="0"/>
              <a:t> </a:t>
            </a:r>
            <a:r>
              <a:rPr lang="en-IN" dirty="0" smtClean="0"/>
              <a:t>deposit of such amount due </a:t>
            </a:r>
            <a:r>
              <a:rPr lang="en-IN" i="1" dirty="0" smtClean="0">
                <a:solidFill>
                  <a:srgbClr val="7030A0"/>
                </a:solidFill>
              </a:rPr>
              <a:t>within 30 days from the date of service </a:t>
            </a:r>
            <a:r>
              <a:rPr lang="en-IN" dirty="0" smtClean="0"/>
              <a:t>of the order in the account of Local </a:t>
            </a:r>
            <a:r>
              <a:rPr lang="en-IN" dirty="0" smtClean="0"/>
              <a:t>Authority and  submit the proof of deposits or </a:t>
            </a:r>
            <a:endParaRPr lang="en-IN" dirty="0" smtClean="0"/>
          </a:p>
          <a:p>
            <a:pPr algn="just">
              <a:buNone/>
            </a:pPr>
            <a:r>
              <a:rPr lang="en-IN" dirty="0" smtClean="0"/>
              <a:t>	(b) ask the delinquent, if he is aggrieved with the order, to appeal before the appropriate authority against his order of surcharge </a:t>
            </a:r>
            <a:r>
              <a:rPr lang="en-IN" i="1" dirty="0" smtClean="0">
                <a:solidFill>
                  <a:srgbClr val="7030A0"/>
                </a:solidFill>
              </a:rPr>
              <a:t>within 14 days from the date of receipt</a:t>
            </a:r>
            <a:r>
              <a:rPr lang="en-IN" dirty="0" smtClean="0">
                <a:solidFill>
                  <a:srgbClr val="7030A0"/>
                </a:solidFill>
              </a:rPr>
              <a:t> </a:t>
            </a:r>
            <a:r>
              <a:rPr lang="en-IN" dirty="0" smtClean="0"/>
              <a:t>of his notice failing which such amount shall be recovered as an </a:t>
            </a:r>
            <a:r>
              <a:rPr lang="en-IN" i="1" dirty="0" smtClean="0">
                <a:solidFill>
                  <a:srgbClr val="7030A0"/>
                </a:solidFill>
              </a:rPr>
              <a:t>arrear of land </a:t>
            </a:r>
            <a:r>
              <a:rPr lang="en-IN" i="1" dirty="0" smtClean="0">
                <a:solidFill>
                  <a:srgbClr val="7030A0"/>
                </a:solidFill>
              </a:rPr>
              <a:t>revenue</a:t>
            </a:r>
            <a:r>
              <a:rPr lang="en-IN" dirty="0" smtClean="0"/>
              <a:t> by way of issuing letter to the Collector U/S 10(1) of OLFA Act,1948.</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smtClean="0">
                <a:solidFill>
                  <a:schemeClr val="accent6">
                    <a:lumMod val="50000"/>
                  </a:schemeClr>
                </a:solidFill>
              </a:rPr>
              <a:t>Power to initiate Surcharge Action </a:t>
            </a:r>
            <a:endParaRPr lang="en-IN" dirty="0">
              <a:solidFill>
                <a:schemeClr val="accent6">
                  <a:lumMod val="50000"/>
                </a:schemeClr>
              </a:solidFill>
            </a:endParaRPr>
          </a:p>
        </p:txBody>
      </p:sp>
      <p:sp>
        <p:nvSpPr>
          <p:cNvPr id="3" name="Content Placeholder 2"/>
          <p:cNvSpPr>
            <a:spLocks noGrp="1"/>
          </p:cNvSpPr>
          <p:nvPr>
            <p:ph idx="1"/>
          </p:nvPr>
        </p:nvSpPr>
        <p:spPr>
          <a:xfrm>
            <a:off x="457200" y="914400"/>
            <a:ext cx="8229600" cy="5791200"/>
          </a:xfrm>
        </p:spPr>
        <p:txBody>
          <a:bodyPr>
            <a:normAutofit fontScale="92500" lnSpcReduction="10000"/>
          </a:bodyPr>
          <a:lstStyle/>
          <a:p>
            <a:pPr algn="just"/>
            <a:r>
              <a:rPr lang="en-IN" dirty="0" smtClean="0"/>
              <a:t>Although the power of initiation of surcharge action is vested with the Examiner of Local Accounts as mandated by the OLFA Act, 1948, this power has been delegated to the Assistant Examiner of Local Accounts-cum-DAO and Assistant Examiner of Local Accounts-cum-Audit Superintendents with specific monetary limits.</a:t>
            </a:r>
          </a:p>
          <a:p>
            <a:pPr algn="just"/>
            <a:r>
              <a:rPr lang="en-IN" dirty="0" smtClean="0"/>
              <a:t>Monetary Limit :</a:t>
            </a:r>
          </a:p>
          <a:p>
            <a:pPr algn="just">
              <a:buNone/>
            </a:pPr>
            <a:r>
              <a:rPr lang="en-IN" dirty="0" smtClean="0"/>
              <a:t>	(a) Assistant Examiner of Local Accounts-cum-	Audit Superintendent is </a:t>
            </a:r>
            <a:r>
              <a:rPr lang="en-IN" i="1" dirty="0" smtClean="0">
                <a:solidFill>
                  <a:schemeClr val="accent6">
                    <a:lumMod val="50000"/>
                  </a:schemeClr>
                </a:solidFill>
              </a:rPr>
              <a:t>up to Rs. 50000/-</a:t>
            </a:r>
          </a:p>
          <a:p>
            <a:pPr algn="just">
              <a:buNone/>
            </a:pPr>
            <a:r>
              <a:rPr lang="en-IN" dirty="0" smtClean="0"/>
              <a:t>	(b) Assistant Examiner of Local Accounts-cum- 	District Audit Officer is </a:t>
            </a:r>
            <a:r>
              <a:rPr lang="en-IN" i="1" dirty="0" smtClean="0">
                <a:solidFill>
                  <a:schemeClr val="accent6">
                    <a:lumMod val="50000"/>
                  </a:schemeClr>
                </a:solidFill>
              </a:rPr>
              <a:t>above Rs. 50000/- 	without any upper limit </a:t>
            </a:r>
            <a:endParaRPr lang="en-IN" i="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rPr>
              <a:t>What is Audit ?</a:t>
            </a:r>
            <a:endParaRPr lang="en-IN" b="1" dirty="0">
              <a:solidFill>
                <a:srgbClr val="0070C0"/>
              </a:solidFill>
            </a:endParaRPr>
          </a:p>
        </p:txBody>
      </p:sp>
      <p:sp>
        <p:nvSpPr>
          <p:cNvPr id="3" name="Content Placeholder 2"/>
          <p:cNvSpPr>
            <a:spLocks noGrp="1"/>
          </p:cNvSpPr>
          <p:nvPr>
            <p:ph idx="1"/>
          </p:nvPr>
        </p:nvSpPr>
        <p:spPr/>
        <p:txBody>
          <a:bodyPr>
            <a:normAutofit fontScale="92500" lnSpcReduction="10000"/>
          </a:bodyPr>
          <a:lstStyle/>
          <a:p>
            <a:pPr algn="just"/>
            <a:r>
              <a:rPr lang="en-IN" dirty="0" smtClean="0"/>
              <a:t>An </a:t>
            </a:r>
            <a:r>
              <a:rPr lang="en-IN" b="1" dirty="0" smtClean="0"/>
              <a:t>audit</a:t>
            </a:r>
            <a:r>
              <a:rPr lang="en-IN" dirty="0" smtClean="0"/>
              <a:t> is a systematic examination of Books of Accounts and relevant records  and payment vouchers of the </a:t>
            </a:r>
            <a:r>
              <a:rPr lang="en-IN" dirty="0" err="1" smtClean="0"/>
              <a:t>auditee</a:t>
            </a:r>
            <a:r>
              <a:rPr lang="en-IN" dirty="0" smtClean="0"/>
              <a:t> organization to ascertain the correctness of  financial transactions, statements as well as non-financial disclosures of the organisation. </a:t>
            </a:r>
          </a:p>
          <a:p>
            <a:pPr algn="just"/>
            <a:r>
              <a:rPr lang="en-IN" dirty="0" smtClean="0"/>
              <a:t>It also attempts to ensure correct maintenance of the Books of Accounts as prescribed by law. </a:t>
            </a:r>
          </a:p>
          <a:p>
            <a:pPr algn="just"/>
            <a:r>
              <a:rPr lang="en-IN" dirty="0" smtClean="0"/>
              <a:t>It is generally a post mortem work </a:t>
            </a:r>
            <a:r>
              <a:rPr lang="en-IN" dirty="0" err="1" smtClean="0"/>
              <a:t>beacause</a:t>
            </a:r>
            <a:r>
              <a:rPr lang="en-IN" dirty="0" smtClean="0"/>
              <a:t> Audit starts when Accounts closes.</a:t>
            </a:r>
          </a:p>
          <a:p>
            <a:pPr>
              <a:buNone/>
            </a:pP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FF0000"/>
                </a:solidFill>
              </a:rPr>
              <a:t>APPEAL</a:t>
            </a:r>
            <a:r>
              <a:rPr lang="en-IN" b="1" dirty="0" smtClean="0"/>
              <a:t>  </a:t>
            </a:r>
            <a:r>
              <a:rPr lang="en-IN" b="1" dirty="0" smtClean="0">
                <a:solidFill>
                  <a:schemeClr val="accent6">
                    <a:lumMod val="50000"/>
                  </a:schemeClr>
                </a:solidFill>
              </a:rPr>
              <a:t>against  </a:t>
            </a:r>
            <a:r>
              <a:rPr lang="en-IN" sz="3600" b="1" dirty="0" smtClean="0">
                <a:solidFill>
                  <a:schemeClr val="accent6">
                    <a:lumMod val="50000"/>
                  </a:schemeClr>
                </a:solidFill>
              </a:rPr>
              <a:t>SURCHARGE </a:t>
            </a:r>
            <a:r>
              <a:rPr lang="en-IN" sz="3600" b="1" dirty="0" smtClean="0">
                <a:solidFill>
                  <a:schemeClr val="accent6">
                    <a:lumMod val="50000"/>
                  </a:schemeClr>
                </a:solidFill>
              </a:rPr>
              <a:t>ORDER</a:t>
            </a:r>
            <a:br>
              <a:rPr lang="en-IN" sz="3600" b="1" dirty="0" smtClean="0">
                <a:solidFill>
                  <a:schemeClr val="accent6">
                    <a:lumMod val="50000"/>
                  </a:schemeClr>
                </a:solidFill>
              </a:rPr>
            </a:br>
            <a:r>
              <a:rPr lang="en-IN" sz="3600" b="1" dirty="0" smtClean="0">
                <a:solidFill>
                  <a:schemeClr val="accent6">
                    <a:lumMod val="50000"/>
                  </a:schemeClr>
                </a:solidFill>
              </a:rPr>
              <a:t>U/S 11 of OLFA Act,1948</a:t>
            </a:r>
            <a:endParaRPr lang="en-IN" b="1" dirty="0">
              <a:solidFill>
                <a:schemeClr val="accent6">
                  <a:lumMod val="50000"/>
                </a:schemeClr>
              </a:solidFill>
            </a:endParaRPr>
          </a:p>
        </p:txBody>
      </p:sp>
      <p:sp>
        <p:nvSpPr>
          <p:cNvPr id="3" name="Content Placeholder 2"/>
          <p:cNvSpPr>
            <a:spLocks noGrp="1"/>
          </p:cNvSpPr>
          <p:nvPr>
            <p:ph idx="1"/>
          </p:nvPr>
        </p:nvSpPr>
        <p:spPr/>
        <p:txBody>
          <a:bodyPr>
            <a:normAutofit/>
          </a:bodyPr>
          <a:lstStyle/>
          <a:p>
            <a:pPr marL="342900" lvl="1" indent="-342900" algn="just">
              <a:buNone/>
            </a:pPr>
            <a:r>
              <a:rPr lang="en-IN" dirty="0" smtClean="0"/>
              <a:t>		</a:t>
            </a:r>
            <a:r>
              <a:rPr lang="en-IN" sz="3200" dirty="0" smtClean="0"/>
              <a:t>Any person aggrieved by any surcharge order, may, within fourteen days from the date of communication of such order, appeal to the </a:t>
            </a:r>
            <a:r>
              <a:rPr lang="en-IN" sz="3200" b="1" dirty="0" smtClean="0">
                <a:solidFill>
                  <a:schemeClr val="accent6">
                    <a:lumMod val="75000"/>
                  </a:schemeClr>
                </a:solidFill>
              </a:rPr>
              <a:t>appropriate Appellate  Authority </a:t>
            </a:r>
            <a:r>
              <a:rPr lang="en-IN" sz="3200" dirty="0" smtClean="0"/>
              <a:t>appointed by the Government to set aside such surcharge order and the authority so appointed after making such enquiries as it considers necessary, may pass such orders as it thinks fit. </a:t>
            </a:r>
            <a:endParaRPr lang="en-IN" sz="2000" b="1" dirty="0" smtClean="0">
              <a:solidFill>
                <a:schemeClr val="accent6">
                  <a:lumMod val="50000"/>
                </a:schemeClr>
              </a:solidFill>
            </a:endParaRPr>
          </a:p>
          <a:p>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pPr lvl="0"/>
            <a:r>
              <a:rPr lang="en-IN" sz="3100" b="1" i="1" dirty="0" smtClean="0"/>
              <a:t/>
            </a:r>
            <a:br>
              <a:rPr lang="en-IN" sz="3100" b="1" i="1" dirty="0" smtClean="0"/>
            </a:br>
            <a:r>
              <a:rPr lang="en-IN" sz="3100" b="1" i="1" dirty="0" smtClean="0">
                <a:solidFill>
                  <a:schemeClr val="accent6">
                    <a:lumMod val="50000"/>
                  </a:schemeClr>
                </a:solidFill>
              </a:rPr>
              <a:t>Appeal Forum for surcharge orders in respect of surcharge proceedings initiated </a:t>
            </a:r>
            <a:r>
              <a:rPr lang="en-IN" sz="3100" b="1" i="1" dirty="0" smtClean="0">
                <a:solidFill>
                  <a:srgbClr val="00B050"/>
                </a:solidFill>
              </a:rPr>
              <a:t>before 01.09.2013</a:t>
            </a:r>
            <a:r>
              <a:rPr lang="en-IN" dirty="0" smtClean="0"/>
              <a:t/>
            </a:r>
            <a:br>
              <a:rPr lang="en-IN" dirty="0" smtClean="0"/>
            </a:br>
            <a:endParaRPr lang="en-IN" dirty="0"/>
          </a:p>
        </p:txBody>
      </p:sp>
      <p:graphicFrame>
        <p:nvGraphicFramePr>
          <p:cNvPr id="4" name="Content Placeholder 3"/>
          <p:cNvGraphicFramePr>
            <a:graphicFrameLocks noGrp="1"/>
          </p:cNvGraphicFramePr>
          <p:nvPr>
            <p:ph idx="1"/>
          </p:nvPr>
        </p:nvGraphicFramePr>
        <p:xfrm>
          <a:off x="457200" y="1066801"/>
          <a:ext cx="8229600" cy="5558426"/>
        </p:xfrm>
        <a:graphic>
          <a:graphicData uri="http://schemas.openxmlformats.org/drawingml/2006/table">
            <a:tbl>
              <a:tblPr firstRow="1" bandRow="1">
                <a:tableStyleId>{5C22544A-7EE6-4342-B048-85BDC9FD1C3A}</a:tableStyleId>
              </a:tblPr>
              <a:tblGrid>
                <a:gridCol w="2667000"/>
                <a:gridCol w="5562600"/>
              </a:tblGrid>
              <a:tr h="1005307">
                <a:tc>
                  <a:txBody>
                    <a:bodyPr/>
                    <a:lstStyle/>
                    <a:p>
                      <a:pPr algn="ctr">
                        <a:lnSpc>
                          <a:spcPct val="115000"/>
                        </a:lnSpc>
                        <a:spcAft>
                          <a:spcPts val="0"/>
                        </a:spcAft>
                      </a:pPr>
                      <a:r>
                        <a:rPr lang="en-IN" sz="1800" b="1" dirty="0">
                          <a:latin typeface="Calibri"/>
                          <a:ea typeface="Times New Roman"/>
                          <a:cs typeface="Arial"/>
                        </a:rPr>
                        <a:t>Authorities to whom appeals may be preferred </a:t>
                      </a:r>
                      <a:endParaRPr lang="en-IN" sz="1600" dirty="0">
                        <a:latin typeface="Calibri"/>
                        <a:ea typeface="Times New Roman"/>
                        <a:cs typeface="Times New Roman"/>
                      </a:endParaRPr>
                    </a:p>
                  </a:txBody>
                  <a:tcPr marL="68580" marR="68580" marT="0" marB="0" anchor="ctr"/>
                </a:tc>
                <a:tc>
                  <a:txBody>
                    <a:bodyPr/>
                    <a:lstStyle/>
                    <a:p>
                      <a:pPr algn="ctr">
                        <a:lnSpc>
                          <a:spcPct val="115000"/>
                        </a:lnSpc>
                        <a:spcAft>
                          <a:spcPts val="0"/>
                        </a:spcAft>
                      </a:pPr>
                      <a:r>
                        <a:rPr lang="en-IN" sz="2400" b="1" dirty="0" smtClean="0">
                          <a:latin typeface="Calibri"/>
                          <a:ea typeface="Times New Roman"/>
                          <a:cs typeface="Arial"/>
                        </a:rPr>
                        <a:t>Surcharge</a:t>
                      </a:r>
                      <a:r>
                        <a:rPr lang="en-IN" sz="2400" b="1" baseline="0" dirty="0" smtClean="0">
                          <a:latin typeface="Calibri"/>
                          <a:ea typeface="Times New Roman"/>
                          <a:cs typeface="Arial"/>
                        </a:rPr>
                        <a:t> </a:t>
                      </a:r>
                      <a:r>
                        <a:rPr lang="en-IN" sz="2400" b="1" dirty="0" smtClean="0">
                          <a:latin typeface="Calibri"/>
                          <a:ea typeface="Times New Roman"/>
                          <a:cs typeface="Arial"/>
                        </a:rPr>
                        <a:t>orders </a:t>
                      </a:r>
                      <a:r>
                        <a:rPr lang="en-IN" sz="2400" b="1" dirty="0">
                          <a:latin typeface="Calibri"/>
                          <a:ea typeface="Times New Roman"/>
                          <a:cs typeface="Arial"/>
                        </a:rPr>
                        <a:t>against which </a:t>
                      </a:r>
                      <a:endParaRPr lang="en-IN" sz="2400" b="1" dirty="0" smtClean="0">
                        <a:latin typeface="Calibri"/>
                        <a:ea typeface="Times New Roman"/>
                        <a:cs typeface="Arial"/>
                      </a:endParaRPr>
                    </a:p>
                    <a:p>
                      <a:pPr algn="ctr">
                        <a:lnSpc>
                          <a:spcPct val="115000"/>
                        </a:lnSpc>
                        <a:spcAft>
                          <a:spcPts val="0"/>
                        </a:spcAft>
                      </a:pPr>
                      <a:r>
                        <a:rPr lang="en-IN" sz="2400" b="1" dirty="0" smtClean="0">
                          <a:latin typeface="Calibri"/>
                          <a:ea typeface="Times New Roman"/>
                          <a:cs typeface="Arial"/>
                        </a:rPr>
                        <a:t>appeal </a:t>
                      </a:r>
                      <a:r>
                        <a:rPr lang="en-IN" sz="2400" b="1" dirty="0">
                          <a:latin typeface="Calibri"/>
                          <a:ea typeface="Times New Roman"/>
                          <a:cs typeface="Arial"/>
                        </a:rPr>
                        <a:t>may be preferred </a:t>
                      </a:r>
                      <a:endParaRPr lang="en-IN" sz="2000" dirty="0">
                        <a:latin typeface="Calibri"/>
                        <a:ea typeface="Times New Roman"/>
                        <a:cs typeface="Times New Roman"/>
                      </a:endParaRPr>
                    </a:p>
                  </a:txBody>
                  <a:tcPr marL="68580" marR="68580" marT="0" marB="0" anchor="ctr" anchorCtr="1"/>
                </a:tc>
              </a:tr>
              <a:tr h="1293064">
                <a:tc>
                  <a:txBody>
                    <a:bodyPr/>
                    <a:lstStyle/>
                    <a:p>
                      <a:pPr algn="just">
                        <a:lnSpc>
                          <a:spcPct val="115000"/>
                        </a:lnSpc>
                        <a:spcAft>
                          <a:spcPts val="0"/>
                        </a:spcAft>
                      </a:pPr>
                      <a:r>
                        <a:rPr lang="en-IN" sz="1800">
                          <a:latin typeface="Calibri"/>
                          <a:ea typeface="Times New Roman"/>
                          <a:cs typeface="Arial"/>
                        </a:rPr>
                        <a:t>Deputy Examiner of Local Accounts-cum-Deputy Director, Local Fund Audit</a:t>
                      </a:r>
                      <a:endParaRPr lang="en-IN" sz="1600">
                        <a:latin typeface="Calibri"/>
                        <a:ea typeface="Times New Roman"/>
                        <a:cs typeface="Times New Roman"/>
                      </a:endParaRPr>
                    </a:p>
                  </a:txBody>
                  <a:tcPr marL="68580" marR="68580" marT="0" marB="0"/>
                </a:tc>
                <a:tc>
                  <a:txBody>
                    <a:bodyPr/>
                    <a:lstStyle/>
                    <a:p>
                      <a:pPr algn="just">
                        <a:lnSpc>
                          <a:spcPct val="115000"/>
                        </a:lnSpc>
                        <a:spcAft>
                          <a:spcPts val="0"/>
                        </a:spcAft>
                      </a:pPr>
                      <a:r>
                        <a:rPr lang="en-IN" sz="1800" dirty="0">
                          <a:latin typeface="Calibri"/>
                          <a:ea typeface="Times New Roman"/>
                          <a:cs typeface="Arial"/>
                        </a:rPr>
                        <a:t>Surcharge or Charge Orders of any amount passed by the District Audit Officer and Assistant Examiner of Local Accounts in respect of all </a:t>
                      </a:r>
                      <a:r>
                        <a:rPr lang="en-IN" sz="1800" dirty="0">
                          <a:solidFill>
                            <a:srgbClr val="FF0000"/>
                          </a:solidFill>
                          <a:latin typeface="Calibri"/>
                          <a:ea typeface="Times New Roman"/>
                          <a:cs typeface="Arial"/>
                        </a:rPr>
                        <a:t>institutions except Urban Local Bodies.</a:t>
                      </a:r>
                      <a:endParaRPr lang="en-IN" sz="1600" dirty="0">
                        <a:solidFill>
                          <a:srgbClr val="FF0000"/>
                        </a:solidFill>
                        <a:latin typeface="Calibri"/>
                        <a:ea typeface="Times New Roman"/>
                        <a:cs typeface="Times New Roman"/>
                      </a:endParaRPr>
                    </a:p>
                  </a:txBody>
                  <a:tcPr marL="68580" marR="68580" marT="0" marB="0"/>
                </a:tc>
              </a:tr>
              <a:tr h="978228">
                <a:tc>
                  <a:txBody>
                    <a:bodyPr/>
                    <a:lstStyle/>
                    <a:p>
                      <a:pPr algn="just">
                        <a:lnSpc>
                          <a:spcPct val="115000"/>
                        </a:lnSpc>
                        <a:spcAft>
                          <a:spcPts val="0"/>
                        </a:spcAft>
                      </a:pPr>
                      <a:r>
                        <a:rPr lang="en-IN" sz="1800">
                          <a:latin typeface="Calibri"/>
                          <a:ea typeface="Times New Roman"/>
                          <a:cs typeface="Arial"/>
                        </a:rPr>
                        <a:t>Examiner of Local Accounts-cum- Director, Local Fund Audit</a:t>
                      </a:r>
                      <a:endParaRPr lang="en-IN" sz="1600">
                        <a:latin typeface="Calibri"/>
                        <a:ea typeface="Times New Roman"/>
                        <a:cs typeface="Times New Roman"/>
                      </a:endParaRPr>
                    </a:p>
                  </a:txBody>
                  <a:tcPr marL="68580" marR="68580" marT="0" marB="0"/>
                </a:tc>
                <a:tc>
                  <a:txBody>
                    <a:bodyPr/>
                    <a:lstStyle/>
                    <a:p>
                      <a:pPr algn="just">
                        <a:lnSpc>
                          <a:spcPct val="115000"/>
                        </a:lnSpc>
                        <a:spcAft>
                          <a:spcPts val="0"/>
                        </a:spcAft>
                      </a:pPr>
                      <a:r>
                        <a:rPr lang="en-IN" sz="1800" dirty="0">
                          <a:latin typeface="Calibri"/>
                          <a:ea typeface="Times New Roman"/>
                          <a:cs typeface="Arial"/>
                        </a:rPr>
                        <a:t>Surcharge or Charge Orders of any amount passed by the Deputy Examiner of Local Accounts in respect of all </a:t>
                      </a:r>
                      <a:r>
                        <a:rPr lang="en-IN" sz="1800" dirty="0">
                          <a:solidFill>
                            <a:srgbClr val="FF0000"/>
                          </a:solidFill>
                          <a:latin typeface="Calibri"/>
                          <a:ea typeface="Times New Roman"/>
                          <a:cs typeface="Arial"/>
                        </a:rPr>
                        <a:t>institutions except Urban Local Bodies</a:t>
                      </a:r>
                      <a:r>
                        <a:rPr lang="en-IN" sz="1800" dirty="0">
                          <a:latin typeface="Calibri"/>
                          <a:ea typeface="Times New Roman"/>
                          <a:cs typeface="Arial"/>
                        </a:rPr>
                        <a:t>.</a:t>
                      </a:r>
                      <a:endParaRPr lang="en-IN" sz="1600" dirty="0">
                        <a:latin typeface="Calibri"/>
                        <a:ea typeface="Times New Roman"/>
                        <a:cs typeface="Times New Roman"/>
                      </a:endParaRPr>
                    </a:p>
                  </a:txBody>
                  <a:tcPr marL="68580" marR="68580" marT="0" marB="0"/>
                </a:tc>
              </a:tr>
              <a:tr h="1066800">
                <a:tc>
                  <a:txBody>
                    <a:bodyPr/>
                    <a:lstStyle/>
                    <a:p>
                      <a:pPr algn="just">
                        <a:lnSpc>
                          <a:spcPct val="115000"/>
                        </a:lnSpc>
                        <a:spcAft>
                          <a:spcPts val="0"/>
                        </a:spcAft>
                      </a:pPr>
                      <a:r>
                        <a:rPr lang="en-IN" sz="1800">
                          <a:latin typeface="Calibri"/>
                          <a:ea typeface="Times New Roman"/>
                          <a:cs typeface="Arial"/>
                        </a:rPr>
                        <a:t>Development Commissioner </a:t>
                      </a:r>
                      <a:endParaRPr lang="en-IN" sz="1600">
                        <a:latin typeface="Calibri"/>
                        <a:ea typeface="Times New Roman"/>
                        <a:cs typeface="Times New Roman"/>
                      </a:endParaRPr>
                    </a:p>
                  </a:txBody>
                  <a:tcPr marL="68580" marR="68580" marT="0" marB="0"/>
                </a:tc>
                <a:tc>
                  <a:txBody>
                    <a:bodyPr/>
                    <a:lstStyle/>
                    <a:p>
                      <a:pPr algn="just">
                        <a:lnSpc>
                          <a:spcPct val="115000"/>
                        </a:lnSpc>
                        <a:spcAft>
                          <a:spcPts val="0"/>
                        </a:spcAft>
                      </a:pPr>
                      <a:r>
                        <a:rPr lang="en-IN" sz="1800" dirty="0">
                          <a:latin typeface="Calibri"/>
                          <a:ea typeface="Times New Roman"/>
                          <a:cs typeface="Arial"/>
                        </a:rPr>
                        <a:t>Surcharge or Charge Orders of any amount passed by the Examiner of Local Accounts in respect of all </a:t>
                      </a:r>
                      <a:r>
                        <a:rPr lang="en-IN" sz="1800" dirty="0">
                          <a:solidFill>
                            <a:srgbClr val="FF0000"/>
                          </a:solidFill>
                          <a:latin typeface="Calibri"/>
                          <a:ea typeface="Times New Roman"/>
                          <a:cs typeface="Arial"/>
                        </a:rPr>
                        <a:t>institutions except  Urban Local Bodies.</a:t>
                      </a:r>
                      <a:endParaRPr lang="en-IN" sz="1600" dirty="0">
                        <a:solidFill>
                          <a:srgbClr val="FF0000"/>
                        </a:solidFill>
                        <a:latin typeface="Calibri"/>
                        <a:ea typeface="Times New Roman"/>
                        <a:cs typeface="Times New Roman"/>
                      </a:endParaRPr>
                    </a:p>
                  </a:txBody>
                  <a:tcPr marL="68580" marR="68580" marT="0" marB="0"/>
                </a:tc>
              </a:tr>
              <a:tr h="1215027">
                <a:tc>
                  <a:txBody>
                    <a:bodyPr/>
                    <a:lstStyle/>
                    <a:p>
                      <a:pPr algn="just">
                        <a:lnSpc>
                          <a:spcPct val="115000"/>
                        </a:lnSpc>
                        <a:spcAft>
                          <a:spcPts val="0"/>
                        </a:spcAft>
                      </a:pPr>
                      <a:r>
                        <a:rPr lang="en-IN" sz="1800">
                          <a:latin typeface="Calibri"/>
                          <a:ea typeface="Times New Roman"/>
                          <a:cs typeface="Arial"/>
                        </a:rPr>
                        <a:t>Minister of Housing &amp; Urban Development  Department</a:t>
                      </a:r>
                      <a:endParaRPr lang="en-IN" sz="1600">
                        <a:latin typeface="Calibri"/>
                        <a:ea typeface="Times New Roman"/>
                        <a:cs typeface="Times New Roman"/>
                      </a:endParaRPr>
                    </a:p>
                  </a:txBody>
                  <a:tcPr marL="68580" marR="68580" marT="0" marB="0"/>
                </a:tc>
                <a:tc>
                  <a:txBody>
                    <a:bodyPr/>
                    <a:lstStyle/>
                    <a:p>
                      <a:pPr algn="just">
                        <a:lnSpc>
                          <a:spcPct val="115000"/>
                        </a:lnSpc>
                        <a:spcAft>
                          <a:spcPts val="0"/>
                        </a:spcAft>
                      </a:pPr>
                      <a:r>
                        <a:rPr lang="en-IN" sz="1800" dirty="0">
                          <a:latin typeface="Calibri"/>
                          <a:ea typeface="Times New Roman"/>
                          <a:cs typeface="Arial"/>
                        </a:rPr>
                        <a:t>Surcharge or Charge Orders of any amount passed by the Assistant Examiner / Deputy Examiner / Examiner  of Local Accounts in respect of  </a:t>
                      </a:r>
                      <a:r>
                        <a:rPr lang="en-IN" sz="1800" b="1" dirty="0">
                          <a:solidFill>
                            <a:schemeClr val="accent3">
                              <a:lumMod val="50000"/>
                            </a:schemeClr>
                          </a:solidFill>
                          <a:latin typeface="Calibri"/>
                          <a:ea typeface="Times New Roman"/>
                          <a:cs typeface="Arial"/>
                        </a:rPr>
                        <a:t>Urban Local Bodies.</a:t>
                      </a:r>
                      <a:endParaRPr lang="en-IN" sz="1600" b="1" dirty="0">
                        <a:solidFill>
                          <a:schemeClr val="accent3">
                            <a:lumMod val="50000"/>
                          </a:schemeClr>
                        </a:solidFill>
                        <a:latin typeface="Calibri"/>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sz="2700" b="1" i="1" dirty="0" smtClean="0"/>
              <a:t/>
            </a:r>
            <a:br>
              <a:rPr lang="en-IN" sz="2700" b="1" i="1" dirty="0" smtClean="0"/>
            </a:br>
            <a:r>
              <a:rPr lang="en-IN" sz="3100" b="1" i="1" dirty="0" smtClean="0">
                <a:solidFill>
                  <a:schemeClr val="accent6">
                    <a:lumMod val="50000"/>
                  </a:schemeClr>
                </a:solidFill>
              </a:rPr>
              <a:t>Appeal Forum for surcharge orders in respect of surcharge proceedings initiated</a:t>
            </a:r>
            <a:r>
              <a:rPr lang="en-IN" sz="3100" b="1" i="1" dirty="0" smtClean="0"/>
              <a:t> </a:t>
            </a:r>
            <a:r>
              <a:rPr lang="en-IN" sz="3100" b="1" i="1" dirty="0" smtClean="0">
                <a:solidFill>
                  <a:srgbClr val="00B050"/>
                </a:solidFill>
              </a:rPr>
              <a:t>on or after 01.09.2013</a:t>
            </a:r>
            <a:r>
              <a:rPr lang="en-IN" dirty="0" smtClean="0"/>
              <a:t/>
            </a:r>
            <a:br>
              <a:rPr lang="en-IN" dirty="0" smtClean="0"/>
            </a:br>
            <a:endParaRPr lang="en-IN" dirty="0"/>
          </a:p>
        </p:txBody>
      </p:sp>
      <p:graphicFrame>
        <p:nvGraphicFramePr>
          <p:cNvPr id="4" name="Content Placeholder 3"/>
          <p:cNvGraphicFramePr>
            <a:graphicFrameLocks noGrp="1"/>
          </p:cNvGraphicFramePr>
          <p:nvPr>
            <p:ph idx="1"/>
          </p:nvPr>
        </p:nvGraphicFramePr>
        <p:xfrm>
          <a:off x="152400" y="1219200"/>
          <a:ext cx="8763000" cy="5245862"/>
        </p:xfrm>
        <a:graphic>
          <a:graphicData uri="http://schemas.openxmlformats.org/drawingml/2006/table">
            <a:tbl>
              <a:tblPr firstRow="1" bandRow="1">
                <a:tableStyleId>{5C22544A-7EE6-4342-B048-85BDC9FD1C3A}</a:tableStyleId>
              </a:tblPr>
              <a:tblGrid>
                <a:gridCol w="4381500"/>
                <a:gridCol w="4381500"/>
              </a:tblGrid>
              <a:tr h="939800">
                <a:tc>
                  <a:txBody>
                    <a:bodyPr/>
                    <a:lstStyle/>
                    <a:p>
                      <a:pPr algn="ctr">
                        <a:lnSpc>
                          <a:spcPct val="115000"/>
                        </a:lnSpc>
                        <a:spcAft>
                          <a:spcPts val="0"/>
                        </a:spcAft>
                      </a:pPr>
                      <a:r>
                        <a:rPr lang="en-IN" sz="2400" b="1" dirty="0">
                          <a:latin typeface="Calibri"/>
                          <a:ea typeface="Times New Roman"/>
                          <a:cs typeface="Arial"/>
                        </a:rPr>
                        <a:t>Authorities to </a:t>
                      </a:r>
                      <a:r>
                        <a:rPr lang="en-IN" sz="2400" b="1" dirty="0" smtClean="0">
                          <a:latin typeface="Calibri"/>
                          <a:ea typeface="Times New Roman"/>
                          <a:cs typeface="Arial"/>
                        </a:rPr>
                        <a:t>whom</a:t>
                      </a:r>
                    </a:p>
                    <a:p>
                      <a:pPr algn="ctr">
                        <a:lnSpc>
                          <a:spcPct val="115000"/>
                        </a:lnSpc>
                        <a:spcAft>
                          <a:spcPts val="0"/>
                        </a:spcAft>
                      </a:pPr>
                      <a:r>
                        <a:rPr lang="en-IN" sz="2400" b="1" dirty="0" smtClean="0">
                          <a:latin typeface="Calibri"/>
                          <a:ea typeface="Times New Roman"/>
                          <a:cs typeface="Arial"/>
                        </a:rPr>
                        <a:t> </a:t>
                      </a:r>
                      <a:r>
                        <a:rPr lang="en-IN" sz="2400" b="1" dirty="0">
                          <a:latin typeface="Calibri"/>
                          <a:ea typeface="Times New Roman"/>
                          <a:cs typeface="Arial"/>
                        </a:rPr>
                        <a:t>appeals may be preferred </a:t>
                      </a:r>
                      <a:endParaRPr lang="en-IN" sz="2000" dirty="0">
                        <a:latin typeface="Calibri"/>
                        <a:ea typeface="Times New Roman"/>
                        <a:cs typeface="Times New Roman"/>
                      </a:endParaRPr>
                    </a:p>
                  </a:txBody>
                  <a:tcPr marL="68580" marR="68580" marT="0" marB="0" anchor="ctr"/>
                </a:tc>
                <a:tc>
                  <a:txBody>
                    <a:bodyPr/>
                    <a:lstStyle/>
                    <a:p>
                      <a:pPr algn="ctr">
                        <a:lnSpc>
                          <a:spcPct val="115000"/>
                        </a:lnSpc>
                        <a:spcAft>
                          <a:spcPts val="0"/>
                        </a:spcAft>
                      </a:pPr>
                      <a:r>
                        <a:rPr lang="en-IN" sz="2400" b="1" dirty="0" smtClean="0">
                          <a:latin typeface="Calibri"/>
                          <a:ea typeface="Times New Roman"/>
                          <a:cs typeface="Arial"/>
                        </a:rPr>
                        <a:t>Surcharge </a:t>
                      </a:r>
                      <a:r>
                        <a:rPr lang="en-IN" sz="2400" b="1" dirty="0">
                          <a:latin typeface="Calibri"/>
                          <a:ea typeface="Times New Roman"/>
                          <a:cs typeface="Arial"/>
                        </a:rPr>
                        <a:t>orders against </a:t>
                      </a:r>
                      <a:r>
                        <a:rPr lang="en-IN" sz="2400" b="1" dirty="0" smtClean="0">
                          <a:latin typeface="Calibri"/>
                          <a:ea typeface="Times New Roman"/>
                          <a:cs typeface="Arial"/>
                        </a:rPr>
                        <a:t>which</a:t>
                      </a:r>
                    </a:p>
                    <a:p>
                      <a:pPr algn="ctr">
                        <a:lnSpc>
                          <a:spcPct val="115000"/>
                        </a:lnSpc>
                        <a:spcAft>
                          <a:spcPts val="0"/>
                        </a:spcAft>
                      </a:pPr>
                      <a:r>
                        <a:rPr lang="en-IN" sz="2400" b="1" dirty="0" smtClean="0">
                          <a:latin typeface="Calibri"/>
                          <a:ea typeface="Times New Roman"/>
                          <a:cs typeface="Arial"/>
                        </a:rPr>
                        <a:t> </a:t>
                      </a:r>
                      <a:r>
                        <a:rPr lang="en-IN" sz="2400" b="1" dirty="0">
                          <a:latin typeface="Calibri"/>
                          <a:ea typeface="Times New Roman"/>
                          <a:cs typeface="Arial"/>
                        </a:rPr>
                        <a:t>appeal may be preferred </a:t>
                      </a:r>
                      <a:endParaRPr lang="en-IN" sz="2000" dirty="0">
                        <a:latin typeface="Calibri"/>
                        <a:ea typeface="Times New Roman"/>
                        <a:cs typeface="Times New Roman"/>
                      </a:endParaRPr>
                    </a:p>
                  </a:txBody>
                  <a:tcPr marL="68580" marR="68580" marT="0" marB="0" anchor="ctr"/>
                </a:tc>
              </a:tr>
              <a:tr h="736600">
                <a:tc>
                  <a:txBody>
                    <a:bodyPr/>
                    <a:lstStyle/>
                    <a:p>
                      <a:pPr algn="just">
                        <a:lnSpc>
                          <a:spcPct val="115000"/>
                        </a:lnSpc>
                        <a:spcAft>
                          <a:spcPts val="0"/>
                        </a:spcAft>
                      </a:pPr>
                      <a:r>
                        <a:rPr lang="en-IN" sz="1800" dirty="0">
                          <a:latin typeface="Calibri"/>
                          <a:ea typeface="Times New Roman"/>
                          <a:cs typeface="Arial"/>
                        </a:rPr>
                        <a:t>Deputy Examiner of Local Accounts-cum-Deputy Director, Local Fund Audit</a:t>
                      </a:r>
                      <a:endParaRPr lang="en-IN" sz="1800" dirty="0">
                        <a:latin typeface="Calibri"/>
                        <a:ea typeface="Times New Roman"/>
                        <a:cs typeface="Times New Roman"/>
                      </a:endParaRPr>
                    </a:p>
                  </a:txBody>
                  <a:tcPr marL="68580" marR="68580" marT="0" marB="0"/>
                </a:tc>
                <a:tc>
                  <a:txBody>
                    <a:bodyPr/>
                    <a:lstStyle/>
                    <a:p>
                      <a:pPr algn="ctr">
                        <a:lnSpc>
                          <a:spcPct val="115000"/>
                        </a:lnSpc>
                        <a:spcAft>
                          <a:spcPts val="0"/>
                        </a:spcAft>
                      </a:pPr>
                      <a:r>
                        <a:rPr lang="en-IN" sz="1800" dirty="0">
                          <a:latin typeface="Calibri"/>
                          <a:ea typeface="Times New Roman"/>
                          <a:cs typeface="Arial"/>
                        </a:rPr>
                        <a:t>Surcharge/charge orders</a:t>
                      </a:r>
                      <a:r>
                        <a:rPr lang="en-IN" sz="1800" b="1" dirty="0">
                          <a:latin typeface="Calibri"/>
                          <a:ea typeface="Times New Roman"/>
                          <a:cs typeface="Arial"/>
                        </a:rPr>
                        <a:t> </a:t>
                      </a:r>
                      <a:r>
                        <a:rPr lang="en-IN" sz="1800" dirty="0">
                          <a:latin typeface="Calibri"/>
                          <a:ea typeface="Times New Roman"/>
                          <a:cs typeface="Arial"/>
                        </a:rPr>
                        <a:t>involving amount</a:t>
                      </a:r>
                      <a:r>
                        <a:rPr lang="en-IN" sz="1800" b="1" dirty="0">
                          <a:latin typeface="Calibri"/>
                          <a:ea typeface="Times New Roman"/>
                          <a:cs typeface="Arial"/>
                        </a:rPr>
                        <a:t> </a:t>
                      </a:r>
                      <a:r>
                        <a:rPr lang="en-IN" sz="1800" dirty="0" smtClean="0">
                          <a:latin typeface="Calibri"/>
                          <a:ea typeface="Times New Roman"/>
                          <a:cs typeface="Arial"/>
                        </a:rPr>
                        <a:t>up </a:t>
                      </a:r>
                      <a:r>
                        <a:rPr lang="en-IN" sz="1800" dirty="0">
                          <a:latin typeface="Calibri"/>
                          <a:ea typeface="Times New Roman"/>
                          <a:cs typeface="Arial"/>
                        </a:rPr>
                        <a:t>to Rs. 1,50,000</a:t>
                      </a:r>
                      <a:r>
                        <a:rPr lang="en-IN" sz="1800" dirty="0" smtClean="0">
                          <a:latin typeface="Calibri"/>
                          <a:ea typeface="Times New Roman"/>
                          <a:cs typeface="Arial"/>
                        </a:rPr>
                        <a:t>/- passed by Asst. Examiner</a:t>
                      </a:r>
                      <a:endParaRPr lang="en-IN" sz="1800" dirty="0">
                        <a:latin typeface="Calibri"/>
                        <a:ea typeface="Times New Roman"/>
                        <a:cs typeface="Times New Roman"/>
                      </a:endParaRPr>
                    </a:p>
                  </a:txBody>
                  <a:tcPr marL="68580" marR="68580" marT="0" marB="0"/>
                </a:tc>
              </a:tr>
              <a:tr h="762000">
                <a:tc>
                  <a:txBody>
                    <a:bodyPr/>
                    <a:lstStyle/>
                    <a:p>
                      <a:pPr algn="just">
                        <a:lnSpc>
                          <a:spcPct val="115000"/>
                        </a:lnSpc>
                        <a:spcAft>
                          <a:spcPts val="0"/>
                        </a:spcAft>
                      </a:pPr>
                      <a:r>
                        <a:rPr lang="en-IN" sz="1800" dirty="0">
                          <a:latin typeface="Calibri"/>
                          <a:ea typeface="Times New Roman"/>
                          <a:cs typeface="Arial"/>
                        </a:rPr>
                        <a:t>Deputy Examiner of Local Accounts-cum-Joint Director, Local Fund Audit</a:t>
                      </a:r>
                      <a:endParaRPr lang="en-IN" sz="1800" dirty="0">
                        <a:latin typeface="Calibri"/>
                        <a:ea typeface="Times New Roman"/>
                        <a:cs typeface="Times New Roman"/>
                      </a:endParaRPr>
                    </a:p>
                  </a:txBody>
                  <a:tcPr marL="68580" marR="68580" marT="0" marB="0"/>
                </a:tc>
                <a:tc>
                  <a:txBody>
                    <a:bodyPr/>
                    <a:lstStyle/>
                    <a:p>
                      <a:pPr algn="ctr">
                        <a:lnSpc>
                          <a:spcPct val="115000"/>
                        </a:lnSpc>
                        <a:spcAft>
                          <a:spcPts val="0"/>
                        </a:spcAft>
                      </a:pPr>
                      <a:r>
                        <a:rPr lang="en-IN" sz="1800" dirty="0">
                          <a:latin typeface="Calibri"/>
                          <a:ea typeface="Times New Roman"/>
                          <a:cs typeface="Arial"/>
                        </a:rPr>
                        <a:t>Surcharge/charge orders</a:t>
                      </a:r>
                      <a:r>
                        <a:rPr lang="en-IN" sz="1800" b="1" dirty="0">
                          <a:latin typeface="Calibri"/>
                          <a:ea typeface="Times New Roman"/>
                          <a:cs typeface="Arial"/>
                        </a:rPr>
                        <a:t> </a:t>
                      </a:r>
                      <a:r>
                        <a:rPr lang="en-IN" sz="1800" dirty="0">
                          <a:latin typeface="Calibri"/>
                          <a:ea typeface="Times New Roman"/>
                          <a:cs typeface="Arial"/>
                        </a:rPr>
                        <a:t>involving amount</a:t>
                      </a:r>
                      <a:r>
                        <a:rPr lang="en-IN" sz="1800" b="1" dirty="0">
                          <a:latin typeface="Calibri"/>
                          <a:ea typeface="Times New Roman"/>
                          <a:cs typeface="Arial"/>
                        </a:rPr>
                        <a:t> </a:t>
                      </a:r>
                      <a:r>
                        <a:rPr lang="en-IN" sz="1800" dirty="0" smtClean="0">
                          <a:latin typeface="Calibri"/>
                          <a:ea typeface="Times New Roman"/>
                          <a:cs typeface="Arial"/>
                        </a:rPr>
                        <a:t>up </a:t>
                      </a:r>
                      <a:r>
                        <a:rPr lang="en-IN" sz="1800" dirty="0">
                          <a:latin typeface="Calibri"/>
                          <a:ea typeface="Times New Roman"/>
                          <a:cs typeface="Arial"/>
                        </a:rPr>
                        <a:t>to Rs. 2,50,000</a:t>
                      </a:r>
                      <a:r>
                        <a:rPr lang="en-IN" sz="1800" dirty="0" smtClean="0">
                          <a:latin typeface="+mn-lt"/>
                          <a:ea typeface="Times New Roman"/>
                          <a:cs typeface="Arial"/>
                        </a:rPr>
                        <a:t>/-/- passed by Asst. Examiner</a:t>
                      </a:r>
                      <a:endParaRPr lang="en-IN" sz="1800" dirty="0">
                        <a:latin typeface="Calibri"/>
                        <a:ea typeface="Times New Roman"/>
                        <a:cs typeface="Times New Roman"/>
                      </a:endParaRPr>
                    </a:p>
                  </a:txBody>
                  <a:tcPr marL="68580" marR="68580" marT="0" marB="0"/>
                </a:tc>
              </a:tr>
              <a:tr h="939800">
                <a:tc>
                  <a:txBody>
                    <a:bodyPr/>
                    <a:lstStyle/>
                    <a:p>
                      <a:pPr algn="just">
                        <a:lnSpc>
                          <a:spcPct val="115000"/>
                        </a:lnSpc>
                        <a:spcAft>
                          <a:spcPts val="0"/>
                        </a:spcAft>
                      </a:pPr>
                      <a:r>
                        <a:rPr lang="en-IN" sz="1800" dirty="0">
                          <a:latin typeface="Calibri"/>
                          <a:ea typeface="Times New Roman"/>
                          <a:cs typeface="Arial"/>
                        </a:rPr>
                        <a:t>Deputy Examiner of Local Accounts-cum-Additional  Director, Local Fund Audit</a:t>
                      </a:r>
                      <a:endParaRPr lang="en-IN" sz="1800" dirty="0">
                        <a:latin typeface="Calibri"/>
                        <a:ea typeface="Times New Roman"/>
                        <a:cs typeface="Times New Roman"/>
                      </a:endParaRPr>
                    </a:p>
                  </a:txBody>
                  <a:tcPr marL="68580" marR="68580" marT="0" marB="0"/>
                </a:tc>
                <a:tc>
                  <a:txBody>
                    <a:bodyPr/>
                    <a:lstStyle/>
                    <a:p>
                      <a:pPr algn="ctr">
                        <a:lnSpc>
                          <a:spcPct val="115000"/>
                        </a:lnSpc>
                        <a:spcAft>
                          <a:spcPts val="0"/>
                        </a:spcAft>
                      </a:pPr>
                      <a:r>
                        <a:rPr lang="en-IN" sz="1800" dirty="0">
                          <a:latin typeface="Calibri"/>
                          <a:ea typeface="Times New Roman"/>
                          <a:cs typeface="Arial"/>
                        </a:rPr>
                        <a:t>Surcharge/charge orders</a:t>
                      </a:r>
                      <a:r>
                        <a:rPr lang="en-IN" sz="1800" b="1" dirty="0">
                          <a:latin typeface="Calibri"/>
                          <a:ea typeface="Times New Roman"/>
                          <a:cs typeface="Arial"/>
                        </a:rPr>
                        <a:t> </a:t>
                      </a:r>
                      <a:r>
                        <a:rPr lang="en-IN" sz="1800" dirty="0">
                          <a:latin typeface="Calibri"/>
                          <a:ea typeface="Times New Roman"/>
                          <a:cs typeface="Arial"/>
                        </a:rPr>
                        <a:t>involving </a:t>
                      </a:r>
                      <a:r>
                        <a:rPr lang="en-IN" sz="1800" dirty="0" smtClean="0">
                          <a:latin typeface="Calibri"/>
                          <a:ea typeface="Times New Roman"/>
                          <a:cs typeface="Arial"/>
                        </a:rPr>
                        <a:t>amount</a:t>
                      </a:r>
                      <a:r>
                        <a:rPr lang="en-IN" sz="1800" b="1" dirty="0" smtClean="0">
                          <a:latin typeface="Calibri"/>
                          <a:ea typeface="Times New Roman"/>
                          <a:cs typeface="Arial"/>
                        </a:rPr>
                        <a:t> </a:t>
                      </a:r>
                      <a:r>
                        <a:rPr lang="en-IN" sz="1800" dirty="0">
                          <a:latin typeface="Calibri"/>
                          <a:ea typeface="Times New Roman"/>
                          <a:cs typeface="Arial"/>
                        </a:rPr>
                        <a:t>up to Rs. 5,00,000</a:t>
                      </a:r>
                      <a:r>
                        <a:rPr lang="en-IN" sz="1800" dirty="0" smtClean="0">
                          <a:latin typeface="+mn-lt"/>
                          <a:ea typeface="Times New Roman"/>
                          <a:cs typeface="Arial"/>
                        </a:rPr>
                        <a:t>/-/- passed by Asst. Examiner</a:t>
                      </a:r>
                      <a:endParaRPr lang="en-IN" sz="1800" dirty="0">
                        <a:latin typeface="Calibri"/>
                        <a:ea typeface="Times New Roman"/>
                        <a:cs typeface="Times New Roman"/>
                      </a:endParaRPr>
                    </a:p>
                  </a:txBody>
                  <a:tcPr marL="68580" marR="68580" marT="0" marB="0"/>
                </a:tc>
              </a:tr>
              <a:tr h="754380">
                <a:tc>
                  <a:txBody>
                    <a:bodyPr/>
                    <a:lstStyle/>
                    <a:p>
                      <a:pPr algn="just">
                        <a:lnSpc>
                          <a:spcPct val="115000"/>
                        </a:lnSpc>
                        <a:spcAft>
                          <a:spcPts val="0"/>
                        </a:spcAft>
                      </a:pPr>
                      <a:r>
                        <a:rPr lang="en-IN" sz="1800" dirty="0">
                          <a:latin typeface="Calibri"/>
                          <a:ea typeface="Times New Roman"/>
                          <a:cs typeface="Arial"/>
                        </a:rPr>
                        <a:t>Examiner of Local Accounts-cum- Director, Local Fund Audit</a:t>
                      </a:r>
                      <a:endParaRPr lang="en-IN" sz="1800" dirty="0">
                        <a:latin typeface="Calibri"/>
                        <a:ea typeface="Times New Roman"/>
                        <a:cs typeface="Times New Roman"/>
                      </a:endParaRPr>
                    </a:p>
                  </a:txBody>
                  <a:tcPr marL="68580" marR="68580" marT="0" marB="0"/>
                </a:tc>
                <a:tc>
                  <a:txBody>
                    <a:bodyPr/>
                    <a:lstStyle/>
                    <a:p>
                      <a:pPr algn="ctr">
                        <a:lnSpc>
                          <a:spcPct val="115000"/>
                        </a:lnSpc>
                        <a:spcAft>
                          <a:spcPts val="0"/>
                        </a:spcAft>
                      </a:pPr>
                      <a:r>
                        <a:rPr lang="en-IN" sz="1800" dirty="0">
                          <a:latin typeface="Calibri"/>
                          <a:ea typeface="Times New Roman"/>
                          <a:cs typeface="Arial"/>
                        </a:rPr>
                        <a:t>Surcharge/charge orders</a:t>
                      </a:r>
                      <a:r>
                        <a:rPr lang="en-IN" sz="1800" b="1" dirty="0">
                          <a:latin typeface="Calibri"/>
                          <a:ea typeface="Times New Roman"/>
                          <a:cs typeface="Arial"/>
                        </a:rPr>
                        <a:t> </a:t>
                      </a:r>
                      <a:r>
                        <a:rPr lang="en-IN" sz="1800" dirty="0">
                          <a:latin typeface="Calibri"/>
                          <a:ea typeface="Times New Roman"/>
                          <a:cs typeface="Arial"/>
                        </a:rPr>
                        <a:t>involving </a:t>
                      </a:r>
                      <a:r>
                        <a:rPr lang="en-IN" sz="1800" dirty="0" smtClean="0">
                          <a:latin typeface="Calibri"/>
                          <a:ea typeface="Times New Roman"/>
                          <a:cs typeface="Arial"/>
                        </a:rPr>
                        <a:t>amount</a:t>
                      </a:r>
                      <a:r>
                        <a:rPr lang="en-IN" sz="1800" b="1" dirty="0" smtClean="0">
                          <a:latin typeface="Calibri"/>
                          <a:ea typeface="Times New Roman"/>
                          <a:cs typeface="Arial"/>
                        </a:rPr>
                        <a:t> </a:t>
                      </a:r>
                      <a:r>
                        <a:rPr lang="en-IN" sz="1800" b="0" dirty="0" smtClean="0">
                          <a:latin typeface="Calibri"/>
                          <a:ea typeface="Times New Roman"/>
                          <a:cs typeface="Arial"/>
                        </a:rPr>
                        <a:t>u</a:t>
                      </a:r>
                      <a:r>
                        <a:rPr lang="en-IN" sz="1800" dirty="0" smtClean="0">
                          <a:latin typeface="Calibri"/>
                          <a:ea typeface="Times New Roman"/>
                          <a:cs typeface="Arial"/>
                        </a:rPr>
                        <a:t>p </a:t>
                      </a:r>
                      <a:r>
                        <a:rPr lang="en-IN" sz="1800" dirty="0">
                          <a:latin typeface="Calibri"/>
                          <a:ea typeface="Times New Roman"/>
                          <a:cs typeface="Arial"/>
                        </a:rPr>
                        <a:t>to  Rs. 50,00,000</a:t>
                      </a:r>
                      <a:r>
                        <a:rPr lang="en-IN" sz="1800" dirty="0" smtClean="0">
                          <a:latin typeface="+mn-lt"/>
                          <a:ea typeface="Times New Roman"/>
                          <a:cs typeface="Arial"/>
                        </a:rPr>
                        <a:t>/-/- passed by Asst. Examiner</a:t>
                      </a:r>
                      <a:endParaRPr lang="en-IN" sz="1800" dirty="0">
                        <a:latin typeface="Calibri"/>
                        <a:ea typeface="Times New Roman"/>
                        <a:cs typeface="Times New Roman"/>
                      </a:endParaRPr>
                    </a:p>
                  </a:txBody>
                  <a:tcPr marL="68580" marR="68580" marT="0" marB="0"/>
                </a:tc>
              </a:tr>
              <a:tr h="939800">
                <a:tc>
                  <a:txBody>
                    <a:bodyPr/>
                    <a:lstStyle/>
                    <a:p>
                      <a:pPr algn="just">
                        <a:lnSpc>
                          <a:spcPct val="115000"/>
                        </a:lnSpc>
                        <a:spcAft>
                          <a:spcPts val="0"/>
                        </a:spcAft>
                      </a:pPr>
                      <a:r>
                        <a:rPr lang="en-IN" sz="1800" dirty="0">
                          <a:latin typeface="Calibri"/>
                          <a:ea typeface="Times New Roman"/>
                          <a:cs typeface="Arial"/>
                        </a:rPr>
                        <a:t>Secretary to Govt., Finance Department</a:t>
                      </a:r>
                      <a:endParaRPr lang="en-IN" sz="1800" dirty="0">
                        <a:latin typeface="Calibri"/>
                        <a:ea typeface="Times New Roman"/>
                        <a:cs typeface="Times New Roman"/>
                      </a:endParaRPr>
                    </a:p>
                  </a:txBody>
                  <a:tcPr marL="68580" marR="68580" marT="0" marB="0"/>
                </a:tc>
                <a:tc>
                  <a:txBody>
                    <a:bodyPr/>
                    <a:lstStyle/>
                    <a:p>
                      <a:pPr algn="ctr">
                        <a:lnSpc>
                          <a:spcPct val="115000"/>
                        </a:lnSpc>
                        <a:spcAft>
                          <a:spcPts val="0"/>
                        </a:spcAft>
                      </a:pPr>
                      <a:r>
                        <a:rPr lang="en-IN" sz="1800" dirty="0">
                          <a:latin typeface="Calibri"/>
                          <a:ea typeface="Times New Roman"/>
                          <a:cs typeface="Arial"/>
                        </a:rPr>
                        <a:t>Surcharge/charge orders</a:t>
                      </a:r>
                      <a:r>
                        <a:rPr lang="en-IN" sz="1800" b="1" dirty="0">
                          <a:latin typeface="Calibri"/>
                          <a:ea typeface="Times New Roman"/>
                          <a:cs typeface="Arial"/>
                        </a:rPr>
                        <a:t> </a:t>
                      </a:r>
                      <a:r>
                        <a:rPr lang="en-IN" sz="1800" dirty="0">
                          <a:latin typeface="Calibri"/>
                          <a:ea typeface="Times New Roman"/>
                          <a:cs typeface="Arial"/>
                        </a:rPr>
                        <a:t>involving </a:t>
                      </a:r>
                      <a:r>
                        <a:rPr lang="en-IN" sz="1800" dirty="0" smtClean="0">
                          <a:latin typeface="Calibri"/>
                          <a:ea typeface="Times New Roman"/>
                          <a:cs typeface="Arial"/>
                        </a:rPr>
                        <a:t>amount</a:t>
                      </a:r>
                      <a:r>
                        <a:rPr lang="en-IN" sz="1800" b="1" dirty="0" smtClean="0">
                          <a:latin typeface="Calibri"/>
                          <a:ea typeface="Times New Roman"/>
                          <a:cs typeface="Arial"/>
                        </a:rPr>
                        <a:t> </a:t>
                      </a:r>
                      <a:r>
                        <a:rPr lang="en-IN" sz="1800" dirty="0">
                          <a:latin typeface="Calibri"/>
                          <a:ea typeface="Times New Roman"/>
                          <a:cs typeface="Arial"/>
                        </a:rPr>
                        <a:t>above  Rs. 50,00,000</a:t>
                      </a:r>
                      <a:r>
                        <a:rPr lang="en-IN" sz="1800" dirty="0" smtClean="0">
                          <a:latin typeface="+mn-lt"/>
                          <a:ea typeface="Times New Roman"/>
                          <a:cs typeface="Arial"/>
                        </a:rPr>
                        <a:t>/-/- passed by Asst. Examiner</a:t>
                      </a:r>
                      <a:endParaRPr lang="en-IN" sz="1800" dirty="0">
                        <a:latin typeface="Calibri"/>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IN" b="1" dirty="0" smtClean="0">
                <a:solidFill>
                  <a:schemeClr val="accent3">
                    <a:lumMod val="50000"/>
                  </a:schemeClr>
                </a:solidFill>
              </a:rPr>
              <a:t>Intimation to Collector u/s 10(1)</a:t>
            </a:r>
            <a:endParaRPr lang="en-IN" b="1" dirty="0">
              <a:solidFill>
                <a:schemeClr val="accent3">
                  <a:lumMod val="50000"/>
                </a:schemeClr>
              </a:solidFill>
            </a:endParaRPr>
          </a:p>
        </p:txBody>
      </p:sp>
      <p:sp>
        <p:nvSpPr>
          <p:cNvPr id="3" name="Content Placeholder 2"/>
          <p:cNvSpPr>
            <a:spLocks noGrp="1"/>
          </p:cNvSpPr>
          <p:nvPr>
            <p:ph idx="1"/>
          </p:nvPr>
        </p:nvSpPr>
        <p:spPr>
          <a:xfrm>
            <a:off x="457200" y="1219200"/>
            <a:ext cx="8229600" cy="5334000"/>
          </a:xfrm>
        </p:spPr>
        <p:txBody>
          <a:bodyPr>
            <a:normAutofit fontScale="92500" lnSpcReduction="10000"/>
          </a:bodyPr>
          <a:lstStyle/>
          <a:p>
            <a:pPr algn="just">
              <a:buFont typeface="Wingdings" pitchFamily="2" charset="2"/>
              <a:buChar char="Ø"/>
            </a:pPr>
            <a:r>
              <a:rPr lang="en-IN" dirty="0" smtClean="0"/>
              <a:t>Any amount certified under section </a:t>
            </a:r>
            <a:r>
              <a:rPr lang="en-IN" dirty="0" smtClean="0"/>
              <a:t>9(3) </a:t>
            </a:r>
            <a:r>
              <a:rPr lang="en-IN" dirty="0" smtClean="0"/>
              <a:t>as due from any person shall, if not paid by such person within one month next after the date of the certification thereof, be recoverable from him as an arrear of land revenue under the provisions of the law for the time being in force for the recovery of arrears of land revenue ( </a:t>
            </a:r>
            <a:r>
              <a:rPr lang="en-IN" dirty="0" smtClean="0">
                <a:solidFill>
                  <a:schemeClr val="accent3">
                    <a:lumMod val="50000"/>
                  </a:schemeClr>
                </a:solidFill>
              </a:rPr>
              <a:t>OPDR Act, 1962</a:t>
            </a:r>
            <a:r>
              <a:rPr lang="en-IN" dirty="0" smtClean="0"/>
              <a:t>).</a:t>
            </a:r>
          </a:p>
          <a:p>
            <a:pPr algn="just">
              <a:buFont typeface="Wingdings" pitchFamily="2" charset="2"/>
              <a:buChar char="Ø"/>
            </a:pPr>
            <a:r>
              <a:rPr lang="en-IN" dirty="0" smtClean="0"/>
              <a:t>The recoverable amount shall be paid to the Collector.</a:t>
            </a:r>
          </a:p>
          <a:p>
            <a:pPr algn="just">
              <a:buFont typeface="Wingdings" pitchFamily="2" charset="2"/>
              <a:buChar char="Ø"/>
            </a:pPr>
            <a:r>
              <a:rPr lang="en-IN" dirty="0" smtClean="0"/>
              <a:t>The Collector shall pay all certified amounts received by him to the local authority concerned.</a:t>
            </a:r>
            <a:endParaRPr lang="en-IN" sz="1800" dirty="0" smtClean="0"/>
          </a:p>
          <a:p>
            <a:endParaRPr lang="en-IN" sz="2000" dirty="0" smtClean="0"/>
          </a:p>
          <a:p>
            <a:pPr algn="just">
              <a:buFont typeface="Wingdings" pitchFamily="2" charset="2"/>
              <a:buChar char="Ø"/>
            </a:pP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066800"/>
            <a:ext cx="8229600" cy="4495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8800" b="1" i="0" u="none" strike="noStrike" kern="1200" cap="none" spc="0" normalizeH="0" baseline="0" noProof="0" dirty="0" smtClean="0">
                <a:ln>
                  <a:noFill/>
                </a:ln>
                <a:solidFill>
                  <a:srgbClr val="C00000"/>
                </a:solidFill>
                <a:effectLst/>
                <a:uLnTx/>
                <a:uFillTx/>
                <a:latin typeface="Algerian" pitchFamily="82" charset="0"/>
                <a:ea typeface="+mj-ea"/>
                <a:cs typeface="+mj-cs"/>
              </a:rPr>
              <a:t>THANK YOU.</a:t>
            </a:r>
            <a:endParaRPr kumimoji="0" lang="en-IN" sz="8800" b="1" i="0" u="none" strike="noStrike" kern="1200" cap="none" spc="0" normalizeH="0" baseline="0" noProof="0" dirty="0">
              <a:ln>
                <a:noFill/>
              </a:ln>
              <a:solidFill>
                <a:srgbClr val="C00000"/>
              </a:solidFill>
              <a:effectLst/>
              <a:uLnTx/>
              <a:uFillTx/>
              <a:latin typeface="Algerian" pitchFamily="82" charset="0"/>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b="1" dirty="0" smtClean="0">
                <a:solidFill>
                  <a:schemeClr val="accent2">
                    <a:lumMod val="50000"/>
                  </a:schemeClr>
                </a:solidFill>
              </a:rPr>
              <a:t>Types of Audit conducted by LFA</a:t>
            </a:r>
            <a:endParaRPr lang="en-IN" b="1" dirty="0">
              <a:solidFill>
                <a:schemeClr val="accent2">
                  <a:lumMod val="50000"/>
                </a:schemeClr>
              </a:solidFill>
            </a:endParaRPr>
          </a:p>
        </p:txBody>
      </p:sp>
      <p:sp>
        <p:nvSpPr>
          <p:cNvPr id="3" name="Content Placeholder 2"/>
          <p:cNvSpPr>
            <a:spLocks noGrp="1"/>
          </p:cNvSpPr>
          <p:nvPr>
            <p:ph idx="1"/>
          </p:nvPr>
        </p:nvSpPr>
        <p:spPr>
          <a:xfrm>
            <a:off x="457200" y="1066800"/>
            <a:ext cx="8229600" cy="5334000"/>
          </a:xfrm>
        </p:spPr>
        <p:txBody>
          <a:bodyPr>
            <a:normAutofit/>
          </a:bodyPr>
          <a:lstStyle/>
          <a:p>
            <a:pPr lvl="0"/>
            <a:r>
              <a:rPr lang="en-IN" dirty="0" smtClean="0"/>
              <a:t>Receipt audit. </a:t>
            </a:r>
          </a:p>
          <a:p>
            <a:pPr lvl="0"/>
            <a:r>
              <a:rPr lang="en-IN" dirty="0" smtClean="0"/>
              <a:t>Expenditure audit. </a:t>
            </a:r>
          </a:p>
          <a:p>
            <a:pPr lvl="0"/>
            <a:r>
              <a:rPr lang="en-IN" dirty="0" smtClean="0"/>
              <a:t>Financial audit. </a:t>
            </a:r>
          </a:p>
          <a:p>
            <a:pPr lvl="0"/>
            <a:r>
              <a:rPr lang="en-IN" dirty="0" smtClean="0"/>
              <a:t>Concurrent audit. </a:t>
            </a:r>
          </a:p>
          <a:p>
            <a:pPr lvl="0"/>
            <a:r>
              <a:rPr lang="en-IN" dirty="0" smtClean="0"/>
              <a:t>Pre audit. </a:t>
            </a:r>
          </a:p>
          <a:p>
            <a:pPr lvl="0"/>
            <a:r>
              <a:rPr lang="en-IN" dirty="0" smtClean="0"/>
              <a:t>Thematic audit. </a:t>
            </a:r>
          </a:p>
          <a:p>
            <a:pPr lvl="0"/>
            <a:r>
              <a:rPr lang="en-IN" dirty="0" smtClean="0"/>
              <a:t>Special audit.</a:t>
            </a:r>
          </a:p>
          <a:p>
            <a:pPr>
              <a:buNone/>
            </a:pPr>
            <a:endParaRPr lang="en-IN" dirty="0" smtClean="0"/>
          </a:p>
          <a:p>
            <a:pPr algn="just">
              <a:buNone/>
            </a:pPr>
            <a:r>
              <a:rPr lang="en-IN" dirty="0" smtClean="0"/>
              <a:t>		</a:t>
            </a:r>
            <a:endParaRPr lang="en-IN" i="1" dirty="0">
              <a:solidFill>
                <a:srgbClr val="00B0F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92500" lnSpcReduction="10000"/>
          </a:bodyPr>
          <a:lstStyle/>
          <a:p>
            <a:pPr algn="just"/>
            <a:r>
              <a:rPr lang="en-US" dirty="0" smtClean="0"/>
              <a:t>Audit can be classified from different angles on different approaches. On the basis of the subject matter, it can either be Receipt Audit, Expenditure Audit, Financial audit, Thematic / performance audit, Concurrent Audit, Pre Audit or Special Audit.</a:t>
            </a:r>
          </a:p>
          <a:p>
            <a:pPr algn="just"/>
            <a:r>
              <a:rPr lang="en-US" dirty="0" smtClean="0"/>
              <a:t>On the basis of legislative sanction it is </a:t>
            </a:r>
            <a:r>
              <a:rPr lang="en-US" i="1" dirty="0" smtClean="0">
                <a:solidFill>
                  <a:srgbClr val="0070C0"/>
                </a:solidFill>
              </a:rPr>
              <a:t>statutory audit </a:t>
            </a:r>
            <a:r>
              <a:rPr lang="en-US" dirty="0" smtClean="0"/>
              <a:t>and </a:t>
            </a:r>
            <a:r>
              <a:rPr lang="en-US" i="1" dirty="0" smtClean="0">
                <a:solidFill>
                  <a:srgbClr val="0070C0"/>
                </a:solidFill>
              </a:rPr>
              <a:t>non-statutory audit</a:t>
            </a:r>
            <a:r>
              <a:rPr lang="en-US" dirty="0" smtClean="0"/>
              <a:t>. </a:t>
            </a:r>
          </a:p>
          <a:p>
            <a:pPr algn="just"/>
            <a:r>
              <a:rPr lang="en-US" dirty="0" smtClean="0"/>
              <a:t>Similarly on the basis of relationship with local authority it is </a:t>
            </a:r>
            <a:r>
              <a:rPr lang="en-US" i="1" dirty="0" smtClean="0">
                <a:solidFill>
                  <a:srgbClr val="0070C0"/>
                </a:solidFill>
              </a:rPr>
              <a:t>external audit </a:t>
            </a:r>
            <a:r>
              <a:rPr lang="en-US" dirty="0" smtClean="0"/>
              <a:t>and </a:t>
            </a:r>
            <a:r>
              <a:rPr lang="en-US" i="1" dirty="0" smtClean="0">
                <a:solidFill>
                  <a:srgbClr val="0070C0"/>
                </a:solidFill>
              </a:rPr>
              <a:t>internal audit</a:t>
            </a:r>
            <a:r>
              <a:rPr lang="en-US" dirty="0" smtClean="0"/>
              <a:t>. </a:t>
            </a:r>
          </a:p>
          <a:p>
            <a:pPr algn="just"/>
            <a:r>
              <a:rPr lang="en-US" dirty="0" smtClean="0"/>
              <a:t>On the basis of time factor it is </a:t>
            </a:r>
            <a:r>
              <a:rPr lang="en-US" i="1" dirty="0" smtClean="0">
                <a:solidFill>
                  <a:srgbClr val="0070C0"/>
                </a:solidFill>
              </a:rPr>
              <a:t>Concurrent Audit, Annual Audit , pre-audit</a:t>
            </a:r>
            <a:r>
              <a:rPr lang="en-US" dirty="0" smtClean="0"/>
              <a:t> &amp; </a:t>
            </a:r>
            <a:r>
              <a:rPr lang="en-US" i="1" dirty="0" smtClean="0">
                <a:solidFill>
                  <a:srgbClr val="0070C0"/>
                </a:solidFill>
              </a:rPr>
              <a:t>post audit </a:t>
            </a:r>
            <a:r>
              <a:rPr lang="en-US" dirty="0" smtClean="0"/>
              <a:t>etc.</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smtClean="0">
                <a:solidFill>
                  <a:srgbClr val="7030A0"/>
                </a:solidFill>
              </a:rPr>
              <a:t>Receipt Audit</a:t>
            </a:r>
            <a:endParaRPr lang="en-IN" b="1" dirty="0">
              <a:solidFill>
                <a:srgbClr val="7030A0"/>
              </a:solidFill>
            </a:endParaRPr>
          </a:p>
        </p:txBody>
      </p:sp>
      <p:sp>
        <p:nvSpPr>
          <p:cNvPr id="3" name="Content Placeholder 2"/>
          <p:cNvSpPr>
            <a:spLocks noGrp="1"/>
          </p:cNvSpPr>
          <p:nvPr>
            <p:ph idx="1"/>
          </p:nvPr>
        </p:nvSpPr>
        <p:spPr>
          <a:xfrm>
            <a:off x="457200" y="1066800"/>
            <a:ext cx="8229600" cy="5562600"/>
          </a:xfrm>
        </p:spPr>
        <p:txBody>
          <a:bodyPr>
            <a:normAutofit/>
          </a:bodyPr>
          <a:lstStyle/>
          <a:p>
            <a:pPr algn="just"/>
            <a:r>
              <a:rPr lang="en-IN" b="1" dirty="0" smtClean="0"/>
              <a:t>Receipt Audit </a:t>
            </a:r>
            <a:r>
              <a:rPr lang="en-IN" dirty="0" smtClean="0"/>
              <a:t>is the audit of the revenue receivable for any </a:t>
            </a:r>
            <a:r>
              <a:rPr lang="en-IN" dirty="0" err="1" smtClean="0"/>
              <a:t>auditee</a:t>
            </a:r>
            <a:r>
              <a:rPr lang="en-IN" dirty="0" smtClean="0"/>
              <a:t> organisation either as the Grant-in-Aid from different funding agencies or the dues towards its own source of income as Local Fund. </a:t>
            </a:r>
          </a:p>
          <a:p>
            <a:pPr lvl="0" algn="just"/>
            <a:r>
              <a:rPr lang="en-IN" b="1" i="1" dirty="0" smtClean="0"/>
              <a:t>Own Source </a:t>
            </a:r>
            <a:r>
              <a:rPr lang="en-IN" dirty="0" smtClean="0"/>
              <a:t>- The collection of Taxes, fees &amp; fines, rents etc. of the Urban Local Bodies are to be audited up to date, i.e. till the date of commencement of audit.</a:t>
            </a:r>
          </a:p>
          <a:p>
            <a:pPr algn="just"/>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7030A0"/>
                </a:solidFill>
              </a:rPr>
              <a:t>Expenditure Audit</a:t>
            </a:r>
            <a:endParaRPr lang="en-IN" dirty="0">
              <a:solidFill>
                <a:srgbClr val="7030A0"/>
              </a:solidFill>
            </a:endParaRPr>
          </a:p>
        </p:txBody>
      </p:sp>
      <p:sp>
        <p:nvSpPr>
          <p:cNvPr id="3" name="Content Placeholder 2"/>
          <p:cNvSpPr>
            <a:spLocks noGrp="1"/>
          </p:cNvSpPr>
          <p:nvPr>
            <p:ph idx="1"/>
          </p:nvPr>
        </p:nvSpPr>
        <p:spPr/>
        <p:txBody>
          <a:bodyPr>
            <a:normAutofit lnSpcReduction="10000"/>
          </a:bodyPr>
          <a:lstStyle/>
          <a:p>
            <a:pPr algn="just">
              <a:buNone/>
            </a:pPr>
            <a:r>
              <a:rPr lang="en-IN" dirty="0" smtClean="0"/>
              <a:t>     </a:t>
            </a:r>
            <a:r>
              <a:rPr lang="en-IN" b="1" dirty="0" smtClean="0"/>
              <a:t>Expenditure</a:t>
            </a:r>
            <a:r>
              <a:rPr lang="en-IN" dirty="0" smtClean="0"/>
              <a:t> </a:t>
            </a:r>
            <a:r>
              <a:rPr lang="en-IN" b="1" dirty="0" smtClean="0"/>
              <a:t>audit</a:t>
            </a:r>
            <a:r>
              <a:rPr lang="en-IN" dirty="0" smtClean="0"/>
              <a:t> is the audit of all the expenditure made during the period under audit. It requires detail audit of all the payments with reference to the connected vouchers, sub vouchers, stock registers and procurement guidelines. </a:t>
            </a:r>
          </a:p>
          <a:p>
            <a:pPr algn="just">
              <a:buNone/>
            </a:pPr>
            <a:r>
              <a:rPr lang="en-IN" dirty="0" smtClean="0"/>
              <a:t>	  The expenditure booked in the cash books are to be examined with individual entries and its connected documents. </a:t>
            </a:r>
          </a:p>
          <a:p>
            <a:pPr algn="just">
              <a:buNone/>
            </a:pPr>
            <a:endParaRPr lang="en-IN"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b="1" dirty="0" smtClean="0">
                <a:solidFill>
                  <a:schemeClr val="accent3">
                    <a:lumMod val="50000"/>
                  </a:schemeClr>
                </a:solidFill>
                <a:latin typeface="Arial Black" pitchFamily="34" charset="0"/>
              </a:rPr>
              <a:t>Financial Audit</a:t>
            </a:r>
            <a:endParaRPr lang="en-IN" b="1" dirty="0">
              <a:solidFill>
                <a:schemeClr val="accent3">
                  <a:lumMod val="50000"/>
                </a:schemeClr>
              </a:solidFill>
              <a:latin typeface="Arial Black" pitchFamily="34" charset="0"/>
            </a:endParaRPr>
          </a:p>
        </p:txBody>
      </p:sp>
      <p:sp>
        <p:nvSpPr>
          <p:cNvPr id="3" name="Content Placeholder 2"/>
          <p:cNvSpPr>
            <a:spLocks noGrp="1"/>
          </p:cNvSpPr>
          <p:nvPr>
            <p:ph idx="1"/>
          </p:nvPr>
        </p:nvSpPr>
        <p:spPr>
          <a:xfrm>
            <a:off x="457200" y="1143000"/>
            <a:ext cx="8229600" cy="5410200"/>
          </a:xfrm>
        </p:spPr>
        <p:txBody>
          <a:bodyPr>
            <a:normAutofit/>
          </a:bodyPr>
          <a:lstStyle/>
          <a:p>
            <a:pPr lvl="0" algn="just">
              <a:spcBef>
                <a:spcPct val="0"/>
              </a:spcBef>
              <a:defRPr/>
            </a:pPr>
            <a:r>
              <a:rPr lang="en-US" dirty="0" smtClean="0"/>
              <a:t>Local Fund Audit is concerned mainly with Financial Audit. </a:t>
            </a:r>
            <a:r>
              <a:rPr lang="en-IN" dirty="0" smtClean="0"/>
              <a:t>A </a:t>
            </a:r>
            <a:r>
              <a:rPr lang="en-IN" b="1" dirty="0" smtClean="0"/>
              <a:t>financial audit</a:t>
            </a:r>
            <a:r>
              <a:rPr lang="en-IN" dirty="0" smtClean="0"/>
              <a:t> is an objective evaluation of an organization's financial status and financial reporting processes. </a:t>
            </a:r>
            <a:endParaRPr lang="en-US" dirty="0" smtClean="0"/>
          </a:p>
          <a:p>
            <a:pPr lvl="0" algn="just">
              <a:spcBef>
                <a:spcPct val="0"/>
              </a:spcBef>
              <a:defRPr/>
            </a:pPr>
            <a:r>
              <a:rPr lang="en-US" dirty="0" smtClean="0"/>
              <a:t>Financial Audit aims to ensure the adherence of financial propriety and proper financial  management of funds available at the Local Body. </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Concurrent Audit</a:t>
            </a:r>
            <a:endParaRPr lang="en-US" dirty="0">
              <a:solidFill>
                <a:srgbClr val="7030A0"/>
              </a:solidFill>
            </a:endParaRPr>
          </a:p>
        </p:txBody>
      </p:sp>
      <p:sp>
        <p:nvSpPr>
          <p:cNvPr id="3" name="Content Placeholder 2"/>
          <p:cNvSpPr>
            <a:spLocks noGrp="1"/>
          </p:cNvSpPr>
          <p:nvPr>
            <p:ph idx="1"/>
          </p:nvPr>
        </p:nvSpPr>
        <p:spPr/>
        <p:txBody>
          <a:bodyPr/>
          <a:lstStyle/>
          <a:p>
            <a:pPr algn="just"/>
            <a:r>
              <a:rPr lang="en-US" dirty="0" smtClean="0"/>
              <a:t>Concurrent Audit means the examination of bills and vouchers presented before auditor for checking, evaluating and endorsing the payable amount instantly. </a:t>
            </a:r>
          </a:p>
          <a:p>
            <a:pPr algn="just"/>
            <a:r>
              <a:rPr lang="en-US" dirty="0" smtClean="0"/>
              <a:t>It relates to such </a:t>
            </a:r>
            <a:r>
              <a:rPr lang="en-US" dirty="0" err="1" smtClean="0"/>
              <a:t>organisations</a:t>
            </a:r>
            <a:r>
              <a:rPr lang="en-US" dirty="0" smtClean="0"/>
              <a:t> where the payments are made after clearance from audit and no further departmental audit is conducted.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981</TotalTime>
  <Words>1930</Words>
  <Application>Microsoft Office PowerPoint</Application>
  <PresentationFormat>On-screen Show (4:3)</PresentationFormat>
  <Paragraphs>200</Paragraphs>
  <Slides>34</Slides>
  <Notes>0</Notes>
  <HiddenSlides>1</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Slide 1</vt:lpstr>
      <vt:lpstr>An Introduction to    Local Fund Audit  &amp; Organisation</vt:lpstr>
      <vt:lpstr>What is Audit ?</vt:lpstr>
      <vt:lpstr>Types of Audit conducted by LFA</vt:lpstr>
      <vt:lpstr>Slide 5</vt:lpstr>
      <vt:lpstr>Receipt Audit</vt:lpstr>
      <vt:lpstr>Expenditure Audit</vt:lpstr>
      <vt:lpstr>Financial Audit</vt:lpstr>
      <vt:lpstr>Concurrent Audit</vt:lpstr>
      <vt:lpstr>Pre Audit</vt:lpstr>
      <vt:lpstr>Thematic Audit </vt:lpstr>
      <vt:lpstr>Special Audit</vt:lpstr>
      <vt:lpstr>Audit as an instrument of Financial Control</vt:lpstr>
      <vt:lpstr>OBJECTIVES</vt:lpstr>
      <vt:lpstr>LOCAL FUND AUDIT</vt:lpstr>
      <vt:lpstr>Local Fund Audit Organisation</vt:lpstr>
      <vt:lpstr>Constituent Offices of  LFA Organisation</vt:lpstr>
      <vt:lpstr>Organogram of DLFA</vt:lpstr>
      <vt:lpstr>Constituent Offices</vt:lpstr>
      <vt:lpstr>Jurisdiction of LFA Organisation</vt:lpstr>
      <vt:lpstr>Audit Jurisdiction of LFA</vt:lpstr>
      <vt:lpstr>Functions of LFA Organisation</vt:lpstr>
      <vt:lpstr>Audit Activities of DLFA</vt:lpstr>
      <vt:lpstr>Audit Activities of DAOs &amp; AO</vt:lpstr>
      <vt:lpstr>Surcharge Activity</vt:lpstr>
      <vt:lpstr>Slide 26</vt:lpstr>
      <vt:lpstr>Surcharge Action</vt:lpstr>
      <vt:lpstr>Slide 28</vt:lpstr>
      <vt:lpstr>Power to initiate Surcharge Action </vt:lpstr>
      <vt:lpstr>APPEAL  against  SURCHARGE ORDER U/S 11 of OLFA Act,1948</vt:lpstr>
      <vt:lpstr> Appeal Forum for surcharge orders in respect of surcharge proceedings initiated before 01.09.2013 </vt:lpstr>
      <vt:lpstr> Appeal Forum for surcharge orders in respect of surcharge proceedings initiated on or after 01.09.2013 </vt:lpstr>
      <vt:lpstr>Intimation to Collector u/s 10(1)</vt:lpstr>
      <vt:lpstr>Slide 34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Audit  &amp;  Local Fund Audit Organisation</dc:title>
  <dc:creator>SHISHIR</dc:creator>
  <cp:lastModifiedBy>DLFA</cp:lastModifiedBy>
  <cp:revision>152</cp:revision>
  <dcterms:created xsi:type="dcterms:W3CDTF">2006-08-16T00:00:00Z</dcterms:created>
  <dcterms:modified xsi:type="dcterms:W3CDTF">2022-07-30T09:05:25Z</dcterms:modified>
</cp:coreProperties>
</file>