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9" r:id="rId3"/>
    <p:sldId id="269" r:id="rId4"/>
    <p:sldId id="270" r:id="rId5"/>
    <p:sldId id="278" r:id="rId6"/>
    <p:sldId id="282" r:id="rId7"/>
    <p:sldId id="284" r:id="rId8"/>
    <p:sldId id="257" r:id="rId9"/>
    <p:sldId id="273" r:id="rId10"/>
    <p:sldId id="258" r:id="rId11"/>
    <p:sldId id="287" r:id="rId12"/>
    <p:sldId id="281" r:id="rId1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Chart%20in%20Microsoft%20Wo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2570</c:v>
                </c:pt>
                <c:pt idx="1">
                  <c:v>2600</c:v>
                </c:pt>
                <c:pt idx="2">
                  <c:v>3000</c:v>
                </c:pt>
                <c:pt idx="3">
                  <c:v>4150</c:v>
                </c:pt>
                <c:pt idx="4">
                  <c:v>6250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Achievement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2016-17</c:v>
                </c:pt>
                <c:pt idx="1">
                  <c:v>2017-18</c:v>
                </c:pt>
                <c:pt idx="2">
                  <c:v>2018-19</c:v>
                </c:pt>
                <c:pt idx="3">
                  <c:v>2019-20</c:v>
                </c:pt>
                <c:pt idx="4">
                  <c:v>2020-21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2361.27</c:v>
                </c:pt>
                <c:pt idx="1">
                  <c:v>2933.31</c:v>
                </c:pt>
                <c:pt idx="2">
                  <c:v>4089.14</c:v>
                </c:pt>
                <c:pt idx="3">
                  <c:v>6227.35</c:v>
                </c:pt>
                <c:pt idx="4">
                  <c:v>6589.34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1323008"/>
        <c:axId val="75703424"/>
        <c:axId val="0"/>
      </c:bar3DChart>
      <c:catAx>
        <c:axId val="71323008"/>
        <c:scaling>
          <c:orientation val="minMax"/>
        </c:scaling>
        <c:delete val="0"/>
        <c:axPos val="b"/>
        <c:majorTickMark val="out"/>
        <c:minorTickMark val="none"/>
        <c:tickLblPos val="nextTo"/>
        <c:crossAx val="75703424"/>
        <c:crosses val="autoZero"/>
        <c:auto val="1"/>
        <c:lblAlgn val="ctr"/>
        <c:lblOffset val="100"/>
        <c:noMultiLvlLbl val="0"/>
      </c:catAx>
      <c:valAx>
        <c:axId val="75703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1323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AE04C-42D1-43E2-BAF9-EA57F83A24C8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C8DF5-34F0-427B-B0C3-16EE5C8B85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74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46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6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154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097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59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4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60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4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3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6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6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46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2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4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950E-F191-4D38-BEFD-C30F1978416C}" type="datetimeFigureOut">
              <a:rPr lang="en-IN" smtClean="0"/>
              <a:t>23-08-2021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C01512-B1A3-4614-B616-8BED62446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0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Financial%20Literacy%20camp.pptx" TargetMode="External"/><Relationship Id="rId3" Type="http://schemas.openxmlformats.org/officeDocument/2006/relationships/hyperlink" Target="Dharitri.jpg" TargetMode="External"/><Relationship Id="rId7" Type="http://schemas.openxmlformats.org/officeDocument/2006/relationships/hyperlink" Target="Publicity%20stall.pptx" TargetMode="External"/><Relationship Id="rId12" Type="http://schemas.openxmlformats.org/officeDocument/2006/relationships/hyperlink" Target="http://assaodisha.nic.in/Login" TargetMode="External"/><Relationship Id="rId2" Type="http://schemas.openxmlformats.org/officeDocument/2006/relationships/hyperlink" Target="Sambad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Incentive%20Scheme%20Draw.pptx" TargetMode="External"/><Relationship Id="rId11" Type="http://schemas.openxmlformats.org/officeDocument/2006/relationships/hyperlink" Target="VID-20201030-WA0012.mp4" TargetMode="External"/><Relationship Id="rId5" Type="http://schemas.openxmlformats.org/officeDocument/2006/relationships/hyperlink" Target="Flex%20and%20Banners.pptx" TargetMode="External"/><Relationship Id="rId10" Type="http://schemas.openxmlformats.org/officeDocument/2006/relationships/hyperlink" Target="VID-20201030-WA0094.mp4" TargetMode="External"/><Relationship Id="rId4" Type="http://schemas.openxmlformats.org/officeDocument/2006/relationships/hyperlink" Target="Poster%20and%20Banner.pptx" TargetMode="External"/><Relationship Id="rId9" Type="http://schemas.openxmlformats.org/officeDocument/2006/relationships/hyperlink" Target="Observation%20of%20World%20Thrift%20Day.ppt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43EED3-B8BB-4B63-9ACC-7FC42E6B4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033" y="0"/>
            <a:ext cx="4211392" cy="3799268"/>
          </a:xfrm>
        </p:spPr>
        <p:txBody>
          <a:bodyPr/>
          <a:lstStyle/>
          <a:p>
            <a:pPr algn="ctr"/>
            <a:r>
              <a:rPr lang="en-IN" sz="4800" dirty="0" smtClean="0"/>
              <a:t>Directorate of Small Savings Finance Department</a:t>
            </a:r>
            <a:endParaRPr lang="en-IN" sz="4800" dirty="0"/>
          </a:p>
        </p:txBody>
      </p:sp>
      <p:pic>
        <p:nvPicPr>
          <p:cNvPr id="4098" name="Picture 2" descr="H:\Final Calendar 2021\cover inner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74" y="0"/>
            <a:ext cx="42535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Chinu\Desktop\invest_350_10011804243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0034" y="3860442"/>
            <a:ext cx="4958366" cy="2997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3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7616FD-D1D8-4F28-899E-C7C0675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830" y="609600"/>
            <a:ext cx="7857325" cy="935865"/>
          </a:xfrm>
        </p:spPr>
        <p:txBody>
          <a:bodyPr>
            <a:noAutofit/>
          </a:bodyPr>
          <a:lstStyle/>
          <a:p>
            <a:pPr lvl="0" algn="ctr"/>
            <a:r>
              <a:rPr lang="en-IN" sz="2000" b="1" dirty="0" smtClean="0">
                <a:solidFill>
                  <a:schemeClr val="tx1"/>
                </a:solidFill>
              </a:rPr>
              <a:t>Target and Achievement </a:t>
            </a:r>
            <a:r>
              <a:rPr lang="en-IN" sz="2000" b="1" dirty="0">
                <a:solidFill>
                  <a:schemeClr val="tx1"/>
                </a:solidFill>
              </a:rPr>
              <a:t>for issue of free web based </a:t>
            </a:r>
            <a:r>
              <a:rPr lang="en-IN" sz="2000" b="1" u="sng" dirty="0">
                <a:solidFill>
                  <a:schemeClr val="tx1"/>
                </a:solidFill>
              </a:rPr>
              <a:t>coupon under </a:t>
            </a:r>
            <a:r>
              <a:rPr lang="en-IN" sz="2000" b="1" u="sng" dirty="0" err="1" smtClean="0">
                <a:solidFill>
                  <a:schemeClr val="tx1"/>
                </a:solidFill>
              </a:rPr>
              <a:t>Odisha</a:t>
            </a:r>
            <a:r>
              <a:rPr lang="en-IN" sz="2000" b="1" u="sng" dirty="0" smtClean="0">
                <a:solidFill>
                  <a:schemeClr val="tx1"/>
                </a:solidFill>
              </a:rPr>
              <a:t> </a:t>
            </a:r>
            <a:r>
              <a:rPr lang="en-IN" sz="2000" b="1" u="sng" dirty="0">
                <a:solidFill>
                  <a:schemeClr val="tx1"/>
                </a:solidFill>
              </a:rPr>
              <a:t>Small Savings Incentive Scheme</a:t>
            </a:r>
            <a:r>
              <a:rPr lang="en-IN" sz="2000" dirty="0">
                <a:solidFill>
                  <a:srgbClr val="7030A0"/>
                </a:solidFill>
              </a:rPr>
              <a:t/>
            </a:r>
            <a:br>
              <a:rPr lang="en-IN" sz="2000" dirty="0">
                <a:solidFill>
                  <a:srgbClr val="7030A0"/>
                </a:solidFill>
              </a:rPr>
            </a:br>
            <a:endParaRPr lang="en-IN" sz="2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7CB52F-2024-4B29-990B-BDCFE0BD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648" y="1542403"/>
            <a:ext cx="7921721" cy="1419738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Odisha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Small Savings Incentive Scheme has been very effectively used as a major mobilisation tool to create awareness </a:t>
            </a:r>
            <a:r>
              <a:rPr lang="en-IN" dirty="0" smtClean="0">
                <a:solidFill>
                  <a:schemeClr val="tx1"/>
                </a:solidFill>
              </a:rPr>
              <a:t>among the people regarding Govt. Small Savings Schemes and </a:t>
            </a:r>
            <a:r>
              <a:rPr lang="en-IN" dirty="0">
                <a:solidFill>
                  <a:schemeClr val="tx1"/>
                </a:solidFill>
              </a:rPr>
              <a:t>attract </a:t>
            </a:r>
            <a:r>
              <a:rPr lang="en-IN" dirty="0" smtClean="0">
                <a:solidFill>
                  <a:schemeClr val="tx1"/>
                </a:solidFill>
              </a:rPr>
              <a:t>them to deposit in the said schemes. </a:t>
            </a:r>
            <a:r>
              <a:rPr lang="en-IN" dirty="0">
                <a:solidFill>
                  <a:schemeClr val="tx1"/>
                </a:solidFill>
              </a:rPr>
              <a:t>The same has successfully attracted deposit in various Small Savings Schemes. The achievement of target in this regard during the last </a:t>
            </a:r>
            <a:r>
              <a:rPr lang="en-IN" dirty="0" smtClean="0">
                <a:solidFill>
                  <a:schemeClr val="tx1"/>
                </a:solidFill>
              </a:rPr>
              <a:t>five </a:t>
            </a:r>
            <a:r>
              <a:rPr lang="en-IN" dirty="0">
                <a:solidFill>
                  <a:schemeClr val="tx1"/>
                </a:solidFill>
              </a:rPr>
              <a:t>series is shown in </a:t>
            </a:r>
            <a:r>
              <a:rPr lang="en-IN" dirty="0" smtClean="0">
                <a:solidFill>
                  <a:schemeClr val="tx1"/>
                </a:solidFill>
              </a:rPr>
              <a:t>the table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758598"/>
              </p:ext>
            </p:extLst>
          </p:nvPr>
        </p:nvGraphicFramePr>
        <p:xfrm>
          <a:off x="2204915" y="2949261"/>
          <a:ext cx="7010400" cy="2944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443"/>
                <a:gridCol w="914566"/>
                <a:gridCol w="685924"/>
                <a:gridCol w="1657650"/>
                <a:gridCol w="1787849"/>
                <a:gridCol w="1449968"/>
              </a:tblGrid>
              <a:tr h="434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Sl. No.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Year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Name of the series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State target for issue of coupon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Achievement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Percentage of achievement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1.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2015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AM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69,42,111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66,15,612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95.29%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2.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2016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AN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73,00,000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60,58,108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82.98%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3.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2017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AO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73,00,000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76,45,032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104.72%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4.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2018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AP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79,00,000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88,66,717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112.23%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5.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2019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AQ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90,00,000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1,10,29,198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122.54%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6.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2020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AR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90,00,000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79,28,158</a:t>
                      </a:r>
                      <a:endParaRPr lang="en-IN" sz="11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  <a:latin typeface="Bookman Old Style"/>
                          <a:ea typeface="Times New Roman"/>
                          <a:cs typeface="Kalinga"/>
                        </a:rPr>
                        <a:t>88.09%</a:t>
                      </a:r>
                      <a:endParaRPr lang="en-IN" sz="11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468191" y="618650"/>
            <a:ext cx="8255357" cy="566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IN" sz="1200" dirty="0" smtClean="0"/>
          </a:p>
          <a:p>
            <a:pPr marL="0" indent="0" algn="ctr">
              <a:buClr>
                <a:schemeClr val="tx1"/>
              </a:buClr>
              <a:buNone/>
            </a:pPr>
            <a:r>
              <a:rPr lang="en-IN" sz="1600" dirty="0" smtClean="0">
                <a:solidFill>
                  <a:srgbClr val="7030A0"/>
                </a:solidFill>
              </a:rPr>
              <a:t>	</a:t>
            </a:r>
            <a:r>
              <a:rPr lang="en-IN" sz="2800" u="sng" dirty="0" smtClean="0">
                <a:solidFill>
                  <a:schemeClr val="tx1"/>
                </a:solidFill>
              </a:rPr>
              <a:t>Future </a:t>
            </a:r>
            <a:r>
              <a:rPr lang="en-IN" sz="2800" u="sng" dirty="0">
                <a:solidFill>
                  <a:schemeClr val="tx1"/>
                </a:solidFill>
              </a:rPr>
              <a:t>Action </a:t>
            </a:r>
            <a:r>
              <a:rPr lang="en-IN" sz="2800" u="sng" dirty="0" smtClean="0">
                <a:solidFill>
                  <a:schemeClr val="tx1"/>
                </a:solidFill>
              </a:rPr>
              <a:t>Plan</a:t>
            </a:r>
            <a:r>
              <a:rPr lang="en-IN" sz="2800" u="sng" dirty="0">
                <a:solidFill>
                  <a:schemeClr val="tx1"/>
                </a:solidFill>
              </a:rPr>
              <a:t>:-</a:t>
            </a:r>
            <a:endParaRPr lang="en-IN" sz="2400" u="sng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An one week </a:t>
            </a:r>
            <a:r>
              <a:rPr lang="en-IN" sz="1600" dirty="0"/>
              <a:t>training programme of Small Savings &amp; Financial Inclusion officers is scheduled to be held </a:t>
            </a:r>
            <a:r>
              <a:rPr lang="en-IN" sz="1600" dirty="0" smtClean="0"/>
              <a:t>at MDRAFM</a:t>
            </a:r>
            <a:r>
              <a:rPr lang="en-IN" sz="1600" dirty="0"/>
              <a:t>, Bhubaneswar</a:t>
            </a:r>
            <a:r>
              <a:rPr lang="en-IN" sz="1600" dirty="0" smtClean="0"/>
              <a:t>.</a:t>
            </a:r>
            <a:endParaRPr lang="en-IN" sz="1600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For </a:t>
            </a:r>
            <a:r>
              <a:rPr lang="en-IN" sz="1600" dirty="0"/>
              <a:t>further strengthening of publicity campaign and as part of I.E.C activity, we may organise publicity stalls and camps during </a:t>
            </a:r>
            <a:r>
              <a:rPr lang="en-IN" sz="1600" dirty="0" err="1"/>
              <a:t>Laxmipuja</a:t>
            </a:r>
            <a:r>
              <a:rPr lang="en-IN" sz="1600" dirty="0"/>
              <a:t> at </a:t>
            </a:r>
            <a:r>
              <a:rPr lang="en-IN" sz="1600" dirty="0" err="1"/>
              <a:t>Kendrapada</a:t>
            </a:r>
            <a:r>
              <a:rPr lang="en-IN" sz="1600" dirty="0"/>
              <a:t> and </a:t>
            </a:r>
            <a:r>
              <a:rPr lang="en-IN" sz="1600" dirty="0" err="1"/>
              <a:t>Dhenkanal</a:t>
            </a:r>
            <a:r>
              <a:rPr lang="en-IN" sz="1600" dirty="0"/>
              <a:t>, </a:t>
            </a:r>
            <a:r>
              <a:rPr lang="en-IN" sz="1600" dirty="0" err="1" smtClean="0"/>
              <a:t>Dusehera</a:t>
            </a:r>
            <a:r>
              <a:rPr lang="en-IN" sz="1600" dirty="0" smtClean="0"/>
              <a:t> </a:t>
            </a:r>
            <a:r>
              <a:rPr lang="en-IN" sz="1600" dirty="0"/>
              <a:t>at Cuttack and Bhubaneswar, </a:t>
            </a:r>
            <a:r>
              <a:rPr lang="en-IN" sz="1600" dirty="0" err="1"/>
              <a:t>Dhanu</a:t>
            </a:r>
            <a:r>
              <a:rPr lang="en-IN" sz="1600" dirty="0"/>
              <a:t> </a:t>
            </a:r>
            <a:r>
              <a:rPr lang="en-IN" sz="1600" dirty="0" err="1"/>
              <a:t>Yatra</a:t>
            </a:r>
            <a:r>
              <a:rPr lang="en-IN" sz="1600" dirty="0"/>
              <a:t> at </a:t>
            </a:r>
            <a:r>
              <a:rPr lang="en-IN" sz="1600" dirty="0" err="1"/>
              <a:t>Baragarh</a:t>
            </a:r>
            <a:r>
              <a:rPr lang="en-IN" sz="1600" dirty="0"/>
              <a:t>, </a:t>
            </a:r>
            <a:r>
              <a:rPr lang="en-IN" sz="1600" dirty="0" err="1"/>
              <a:t>Ratha</a:t>
            </a:r>
            <a:r>
              <a:rPr lang="en-IN" sz="1600" dirty="0"/>
              <a:t> </a:t>
            </a:r>
            <a:r>
              <a:rPr lang="en-IN" sz="1600" dirty="0" err="1"/>
              <a:t>Yatra</a:t>
            </a:r>
            <a:r>
              <a:rPr lang="en-IN" sz="1600" dirty="0"/>
              <a:t> at </a:t>
            </a:r>
            <a:r>
              <a:rPr lang="en-IN" sz="1600" dirty="0" err="1"/>
              <a:t>Puri</a:t>
            </a:r>
            <a:r>
              <a:rPr lang="en-IN" sz="1600" dirty="0"/>
              <a:t> and </a:t>
            </a:r>
            <a:r>
              <a:rPr lang="en-IN" sz="1600" dirty="0" err="1"/>
              <a:t>Thakurani</a:t>
            </a:r>
            <a:r>
              <a:rPr lang="en-IN" sz="1600" dirty="0"/>
              <a:t> </a:t>
            </a:r>
            <a:r>
              <a:rPr lang="en-IN" sz="1600" dirty="0" err="1"/>
              <a:t>Yatra</a:t>
            </a:r>
            <a:r>
              <a:rPr lang="en-IN" sz="1600" dirty="0"/>
              <a:t> at </a:t>
            </a:r>
            <a:r>
              <a:rPr lang="en-IN" sz="1600" dirty="0" err="1"/>
              <a:t>Ganjam</a:t>
            </a:r>
            <a:r>
              <a:rPr lang="en-IN" sz="1600" dirty="0"/>
              <a:t> etc.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err="1"/>
              <a:t>Odisha</a:t>
            </a:r>
            <a:r>
              <a:rPr lang="en-IN" sz="1600" dirty="0"/>
              <a:t> Small Savings Incentive Scheme </a:t>
            </a:r>
            <a:r>
              <a:rPr lang="en-IN" sz="1600" dirty="0" smtClean="0"/>
              <a:t>“AS” </a:t>
            </a:r>
            <a:r>
              <a:rPr lang="en-IN" sz="1600" dirty="0"/>
              <a:t>series for the calendar year 2021 to be organised and launched shortly.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As a </a:t>
            </a:r>
            <a:r>
              <a:rPr lang="en-IN" sz="1600" dirty="0"/>
              <a:t>part of pilot </a:t>
            </a:r>
            <a:r>
              <a:rPr lang="en-IN" sz="1600" dirty="0" smtClean="0"/>
              <a:t>projects, </a:t>
            </a:r>
            <a:r>
              <a:rPr lang="en-IN" sz="1600" dirty="0"/>
              <a:t>savings villages may be organised in different </a:t>
            </a:r>
            <a:r>
              <a:rPr lang="en-IN" sz="1600" dirty="0" smtClean="0"/>
              <a:t>districts.</a:t>
            </a: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For </a:t>
            </a:r>
            <a:r>
              <a:rPr lang="en-IN" sz="1600" dirty="0"/>
              <a:t>the welfare of the girl child </a:t>
            </a:r>
            <a:r>
              <a:rPr lang="en-IN" sz="1600" dirty="0" err="1"/>
              <a:t>Sukanya</a:t>
            </a:r>
            <a:r>
              <a:rPr lang="en-IN" sz="1600" dirty="0"/>
              <a:t> </a:t>
            </a:r>
            <a:r>
              <a:rPr lang="en-IN" sz="1600" dirty="0" err="1"/>
              <a:t>Samridhi</a:t>
            </a:r>
            <a:r>
              <a:rPr lang="en-IN" sz="1600" dirty="0"/>
              <a:t> </a:t>
            </a:r>
            <a:r>
              <a:rPr lang="en-IN" sz="1600" dirty="0" err="1"/>
              <a:t>Yojana</a:t>
            </a:r>
            <a:r>
              <a:rPr lang="en-IN" sz="1600" dirty="0"/>
              <a:t> may be </a:t>
            </a:r>
            <a:r>
              <a:rPr lang="en-IN" sz="1600" dirty="0" smtClean="0"/>
              <a:t>popularised </a:t>
            </a:r>
            <a:r>
              <a:rPr lang="en-IN" sz="1600" dirty="0"/>
              <a:t>in </a:t>
            </a:r>
            <a:r>
              <a:rPr lang="en-IN" sz="1600" dirty="0" smtClean="0"/>
              <a:t>co-ordination </a:t>
            </a:r>
            <a:r>
              <a:rPr lang="en-IN" sz="1600" dirty="0"/>
              <a:t>with School and Mass education department.  </a:t>
            </a:r>
            <a:endParaRPr lang="en-IN" sz="1600" dirty="0" smtClean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Effort may be made to reach out all the pensioners to mobilise Small Savings schemes and create awareness against any </a:t>
            </a:r>
            <a:r>
              <a:rPr lang="en-IN" sz="1600" dirty="0" err="1" smtClean="0"/>
              <a:t>riskful</a:t>
            </a:r>
            <a:r>
              <a:rPr lang="en-IN" sz="1600" dirty="0" smtClean="0"/>
              <a:t> investment with the help of Treasury Officers all over the state. </a:t>
            </a:r>
            <a:endParaRPr lang="en-IN" sz="1600" dirty="0"/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sz="1600" dirty="0" smtClean="0"/>
              <a:t>All out effort may be made for achievement of the State target for net Small Savings collection of </a:t>
            </a:r>
            <a:r>
              <a:rPr lang="en-IN" sz="1600" dirty="0" err="1" smtClean="0"/>
              <a:t>Rs</a:t>
            </a:r>
            <a:r>
              <a:rPr lang="en-IN" sz="1600" dirty="0" smtClean="0"/>
              <a:t>. 6730 </a:t>
            </a:r>
            <a:r>
              <a:rPr lang="en-IN" sz="1600" dirty="0" err="1" smtClean="0"/>
              <a:t>crores</a:t>
            </a:r>
            <a:r>
              <a:rPr lang="en-IN" sz="1600" dirty="0" smtClean="0"/>
              <a:t> for the current financial year 2021-22.</a:t>
            </a:r>
            <a:r>
              <a:rPr lang="en-IN" sz="1050" dirty="0" smtClean="0"/>
              <a:t> 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43062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0" y="1030310"/>
            <a:ext cx="7418231" cy="504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pPr algn="ctr"/>
            <a:r>
              <a:rPr lang="en-IN" u="sng" dirty="0" smtClean="0">
                <a:solidFill>
                  <a:schemeClr val="tx1"/>
                </a:solidFill>
              </a:rPr>
              <a:t>Presentation Path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250" y="1416676"/>
            <a:ext cx="8596668" cy="4778062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1.	Role and Function of the Directorate.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2.	Organisational Structure.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3.	Man power position.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4.	Mobilisation activities.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5.	Awareness campaign, publicity and financial literacy drive.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6.	Target and Achievement of Small Savings Collection.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7.	</a:t>
            </a:r>
            <a:r>
              <a:rPr lang="en-IN" dirty="0" err="1" smtClean="0"/>
              <a:t>Odisha</a:t>
            </a:r>
            <a:r>
              <a:rPr lang="en-IN" dirty="0" smtClean="0"/>
              <a:t> Small Savings Incentive Scheme.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8.	Target </a:t>
            </a:r>
            <a:r>
              <a:rPr lang="en-IN" dirty="0"/>
              <a:t>and Achievement </a:t>
            </a:r>
            <a:r>
              <a:rPr lang="en-IN" dirty="0" smtClean="0"/>
              <a:t>on issue of incentive scheme coupon.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dirty="0" smtClean="0"/>
              <a:t>	9.	Future plan.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34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858" y="759855"/>
            <a:ext cx="7868993" cy="5769734"/>
          </a:xfrm>
        </p:spPr>
        <p:txBody>
          <a:bodyPr>
            <a:normAutofit fontScale="92500" lnSpcReduction="20000"/>
          </a:bodyPr>
          <a:lstStyle/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Directorate of Small Savings of the State is a composite Directorate under Finance Department. 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It is working to inculcate the habit of thrift and savings among the common people.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It also undertakes Financial Literacy drive and work in the area of Financial Inclusion movement. 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It also endeavours to dissuade people from making </a:t>
            </a:r>
            <a:r>
              <a:rPr lang="en-IN" sz="2200" dirty="0" err="1" smtClean="0">
                <a:solidFill>
                  <a:schemeClr val="tx1"/>
                </a:solidFill>
              </a:rPr>
              <a:t>riskful</a:t>
            </a:r>
            <a:r>
              <a:rPr lang="en-IN" sz="2200" dirty="0" smtClean="0">
                <a:solidFill>
                  <a:schemeClr val="tx1"/>
                </a:solidFill>
              </a:rPr>
              <a:t> investment in suspicious financial institutions.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The Directorate is working in co-ordination with the National Savings Institute and Postal </a:t>
            </a:r>
            <a:r>
              <a:rPr lang="en-IN" sz="2200" dirty="0">
                <a:solidFill>
                  <a:schemeClr val="tx1"/>
                </a:solidFill>
              </a:rPr>
              <a:t>Department </a:t>
            </a:r>
            <a:r>
              <a:rPr lang="en-IN" sz="2200" dirty="0" smtClean="0">
                <a:solidFill>
                  <a:schemeClr val="tx1"/>
                </a:solidFill>
              </a:rPr>
              <a:t>of Govt</a:t>
            </a:r>
            <a:r>
              <a:rPr lang="en-IN" sz="2200" dirty="0">
                <a:solidFill>
                  <a:schemeClr val="tx1"/>
                </a:solidFill>
              </a:rPr>
              <a:t>. of India. </a:t>
            </a:r>
            <a:r>
              <a:rPr lang="en-IN" sz="2200" dirty="0" smtClean="0">
                <a:solidFill>
                  <a:schemeClr val="tx1"/>
                </a:solidFill>
              </a:rPr>
              <a:t>for smooth management of Small Savings matters and </a:t>
            </a:r>
            <a:r>
              <a:rPr lang="en-IN" sz="2200" dirty="0" err="1" smtClean="0">
                <a:solidFill>
                  <a:schemeClr val="tx1"/>
                </a:solidFill>
              </a:rPr>
              <a:t>redressal</a:t>
            </a:r>
            <a:r>
              <a:rPr lang="en-IN" sz="2200" dirty="0" smtClean="0">
                <a:solidFill>
                  <a:schemeClr val="tx1"/>
                </a:solidFill>
              </a:rPr>
              <a:t> of grievances of depositors and Small Savings agents.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Conducts training programmes for </a:t>
            </a:r>
            <a:r>
              <a:rPr lang="en-IN" sz="2200" dirty="0">
                <a:solidFill>
                  <a:schemeClr val="tx1"/>
                </a:solidFill>
              </a:rPr>
              <a:t>the Small Savings </a:t>
            </a:r>
            <a:r>
              <a:rPr lang="en-IN" sz="2200" dirty="0" smtClean="0">
                <a:solidFill>
                  <a:schemeClr val="tx1"/>
                </a:solidFill>
              </a:rPr>
              <a:t>officers.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For spreading of financial literacy and to promote financial inclusion Directorate of Small Savings works in close co-ordination with Reserve Bank of India.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sz="2200" dirty="0" smtClean="0">
                <a:solidFill>
                  <a:schemeClr val="tx1"/>
                </a:solidFill>
              </a:rPr>
              <a:t>Performs the establishment </a:t>
            </a:r>
            <a:r>
              <a:rPr lang="en-IN" sz="2200" dirty="0">
                <a:solidFill>
                  <a:schemeClr val="tx1"/>
                </a:solidFill>
              </a:rPr>
              <a:t>related work </a:t>
            </a:r>
            <a:r>
              <a:rPr lang="en-IN" sz="2200" dirty="0" smtClean="0">
                <a:solidFill>
                  <a:schemeClr val="tx1"/>
                </a:solidFill>
              </a:rPr>
              <a:t> in respect of officers of Small Savings cadre.</a:t>
            </a:r>
          </a:p>
          <a:p>
            <a:pPr marL="0" indent="0" algn="just">
              <a:buClrTx/>
              <a:buNone/>
            </a:pP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123" y="133081"/>
            <a:ext cx="8596668" cy="549499"/>
          </a:xfrm>
        </p:spPr>
        <p:txBody>
          <a:bodyPr>
            <a:normAutofit/>
          </a:bodyPr>
          <a:lstStyle/>
          <a:p>
            <a:pPr algn="ctr"/>
            <a:r>
              <a:rPr lang="en-IN" sz="2800" u="sng" dirty="0" smtClean="0">
                <a:solidFill>
                  <a:schemeClr val="tx1"/>
                </a:solidFill>
              </a:rPr>
              <a:t>Role and function of the Directorate</a:t>
            </a:r>
            <a:endParaRPr lang="en-IN" sz="28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102" y="154548"/>
            <a:ext cx="7766936" cy="566670"/>
          </a:xfrm>
        </p:spPr>
        <p:txBody>
          <a:bodyPr/>
          <a:lstStyle/>
          <a:p>
            <a:pPr marL="571500" indent="-571500" algn="l">
              <a:buFont typeface="Arial" pitchFamily="34" charset="0"/>
              <a:buChar char="•"/>
            </a:pPr>
            <a:r>
              <a:rPr lang="en-IN" sz="2400" u="sng" dirty="0" smtClean="0">
                <a:solidFill>
                  <a:schemeClr val="tx1"/>
                </a:solidFill>
              </a:rPr>
              <a:t>Organisational Structure:- 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grpSp>
        <p:nvGrpSpPr>
          <p:cNvPr id="30" name="Canvas 2"/>
          <p:cNvGrpSpPr/>
          <p:nvPr/>
        </p:nvGrpSpPr>
        <p:grpSpPr>
          <a:xfrm>
            <a:off x="1571222" y="708974"/>
            <a:ext cx="7116854" cy="5976185"/>
            <a:chOff x="0" y="0"/>
            <a:chExt cx="5486400" cy="64008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5486400" cy="6400800"/>
            </a:xfrm>
            <a:prstGeom prst="rect">
              <a:avLst/>
            </a:prstGeom>
          </p:spPr>
        </p:sp>
        <p:sp>
          <p:nvSpPr>
            <p:cNvPr id="32" name="Rectangle 31"/>
            <p:cNvSpPr/>
            <p:nvPr/>
          </p:nvSpPr>
          <p:spPr>
            <a:xfrm>
              <a:off x="1981199" y="342900"/>
              <a:ext cx="1619251" cy="723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400" dirty="0" smtClean="0">
                <a:effectLst/>
                <a:ea typeface="Calibri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 smtClean="0">
                  <a:effectLst/>
                  <a:ea typeface="Calibri"/>
                  <a:cs typeface="Kalinga"/>
                </a:rPr>
                <a:t>Principal </a:t>
              </a:r>
              <a:r>
                <a:rPr lang="en-IN" sz="1400" dirty="0">
                  <a:effectLst/>
                  <a:ea typeface="Calibri"/>
                  <a:cs typeface="Kalinga"/>
                </a:rPr>
                <a:t>Secretary Finance </a:t>
              </a:r>
              <a:endParaRPr lang="en-IN" sz="1100" dirty="0">
                <a:effectLst/>
                <a:ea typeface="Calibri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>
                  <a:effectLst/>
                  <a:ea typeface="Calibri"/>
                  <a:cs typeface="Kalinga"/>
                </a:rPr>
                <a:t> </a:t>
              </a:r>
              <a:endParaRPr lang="en-IN" sz="1100" dirty="0">
                <a:effectLst/>
                <a:ea typeface="Calibri"/>
                <a:cs typeface="Kaling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0697" y="1388761"/>
              <a:ext cx="1872152" cy="459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 smtClean="0">
                  <a:effectLst/>
                  <a:ea typeface="Calibri"/>
                  <a:cs typeface="Kalinga"/>
                </a:rPr>
                <a:t>Director, Small Savings</a:t>
              </a:r>
              <a:endParaRPr lang="en-IN" sz="1100" dirty="0">
                <a:effectLst/>
                <a:ea typeface="Calibri"/>
                <a:cs typeface="Kaling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880697" y="2169816"/>
              <a:ext cx="1872152" cy="8852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100" dirty="0" smtClean="0">
                <a:effectLst/>
                <a:ea typeface="Times New Roman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200" dirty="0" smtClean="0">
                  <a:effectLst/>
                  <a:ea typeface="Times New Roman"/>
                  <a:cs typeface="Kalinga"/>
                </a:rPr>
                <a:t>Deputy </a:t>
              </a:r>
              <a:r>
                <a:rPr lang="en-IN" sz="1200" dirty="0">
                  <a:effectLst/>
                  <a:ea typeface="Times New Roman"/>
                  <a:cs typeface="Kalinga"/>
                </a:rPr>
                <a:t>Director Small Savings &amp; Financial Inclusion-cum-Deputy Secretary to Govt.  </a:t>
              </a:r>
              <a:r>
                <a:rPr lang="en-IN" sz="1200" dirty="0" smtClean="0">
                  <a:effectLst/>
                  <a:ea typeface="Times New Roman"/>
                  <a:cs typeface="Kalinga"/>
                </a:rPr>
                <a:t>                   (</a:t>
              </a:r>
              <a:r>
                <a:rPr lang="en-IN" sz="1200" dirty="0">
                  <a:effectLst/>
                  <a:ea typeface="Times New Roman"/>
                  <a:cs typeface="Kalinga"/>
                </a:rPr>
                <a:t>One)</a:t>
              </a:r>
              <a:endParaRPr lang="en-IN" sz="1200" dirty="0">
                <a:effectLst/>
                <a:ea typeface="Calibri"/>
                <a:cs typeface="Kaling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effectLst/>
                  <a:ea typeface="Times New Roman"/>
                  <a:cs typeface="Kalinga"/>
                </a:rPr>
                <a:t> </a:t>
              </a:r>
              <a:endParaRPr lang="en-IN" sz="1100" dirty="0">
                <a:effectLst/>
                <a:ea typeface="Calibri"/>
                <a:cs typeface="Kalinga"/>
              </a:endParaRPr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2714625" y="1066800"/>
              <a:ext cx="142875" cy="3221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2714625" y="1847871"/>
              <a:ext cx="142875" cy="321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15000"/>
                </a:lnSpc>
                <a:spcAft>
                  <a:spcPts val="1000"/>
                </a:spcAft>
                <a:tabLst>
                  <a:tab pos="457200" algn="l"/>
                </a:tabLst>
              </a:pPr>
              <a:endParaRPr lang="en-IN" sz="1100" dirty="0">
                <a:effectLst/>
                <a:ea typeface="Calibri"/>
                <a:cs typeface="Kaling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1050" y="3342117"/>
              <a:ext cx="1962150" cy="8774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100" dirty="0" smtClean="0">
                <a:effectLst/>
                <a:ea typeface="Times New Roman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200" dirty="0" smtClean="0">
                  <a:effectLst/>
                  <a:ea typeface="Times New Roman"/>
                  <a:cs typeface="Kalinga"/>
                </a:rPr>
                <a:t>Asst</a:t>
              </a:r>
              <a:r>
                <a:rPr lang="en-IN" sz="1200" dirty="0">
                  <a:effectLst/>
                  <a:ea typeface="Times New Roman"/>
                  <a:cs typeface="Kalinga"/>
                </a:rPr>
                <a:t>. Director Small Savings &amp; Financial Inclusion-cum-Under Secretary to Govt</a:t>
              </a:r>
              <a:r>
                <a:rPr lang="en-IN" sz="1200" dirty="0" smtClean="0">
                  <a:effectLst/>
                  <a:ea typeface="Times New Roman"/>
                  <a:cs typeface="Kalinga"/>
                </a:rPr>
                <a:t>.                    </a:t>
              </a:r>
              <a:r>
                <a:rPr lang="en-IN" sz="1200" dirty="0">
                  <a:effectLst/>
                  <a:ea typeface="Times New Roman"/>
                  <a:cs typeface="Kalinga"/>
                </a:rPr>
                <a:t>(One)</a:t>
              </a:r>
              <a:endParaRPr lang="en-IN" sz="1200" dirty="0">
                <a:effectLst/>
                <a:ea typeface="Calibri"/>
                <a:cs typeface="Kaling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effectLst/>
                  <a:ea typeface="Times New Roman"/>
                  <a:cs typeface="Kalinga"/>
                </a:rPr>
                <a:t> </a:t>
              </a:r>
              <a:endParaRPr lang="en-IN" sz="1100" dirty="0">
                <a:effectLst/>
                <a:ea typeface="Calibri"/>
                <a:cs typeface="Kalinga"/>
              </a:endParaRPr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2714624" y="3038475"/>
              <a:ext cx="142875" cy="321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ea typeface="Times New Roman"/>
                  <a:cs typeface="Kalinga"/>
                </a:rPr>
                <a:t> </a:t>
              </a:r>
              <a:endParaRPr lang="en-IN" sz="1100">
                <a:effectLst/>
                <a:ea typeface="Calibri"/>
                <a:cs typeface="Kalinga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ea typeface="Calibri"/>
                  <a:cs typeface="Kalinga"/>
                </a:rPr>
                <a:t> 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1050" y="4397569"/>
              <a:ext cx="1962150" cy="6899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100" dirty="0" smtClean="0">
                <a:effectLst/>
                <a:latin typeface="Times New Roman"/>
                <a:ea typeface="Times New Roman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200" dirty="0" smtClean="0">
                  <a:effectLst/>
                  <a:latin typeface="Times New Roman"/>
                  <a:ea typeface="Times New Roman"/>
                  <a:cs typeface="Kalinga"/>
                </a:rPr>
                <a:t>District </a:t>
              </a:r>
              <a:r>
                <a:rPr lang="en-IN" sz="1200" dirty="0">
                  <a:effectLst/>
                  <a:latin typeface="Times New Roman"/>
                  <a:ea typeface="Times New Roman"/>
                  <a:cs typeface="Kalinga"/>
                </a:rPr>
                <a:t>Small Savings &amp; Financial Inclusion Officer. (</a:t>
              </a:r>
              <a:r>
                <a:rPr lang="en-IN" sz="1200" dirty="0" err="1">
                  <a:effectLst/>
                  <a:latin typeface="Times New Roman"/>
                  <a:ea typeface="Times New Roman"/>
                  <a:cs typeface="Kalinga"/>
                </a:rPr>
                <a:t>Hqrs</a:t>
              </a:r>
              <a:r>
                <a:rPr lang="en-IN" sz="1200" dirty="0" smtClean="0">
                  <a:effectLst/>
                  <a:latin typeface="Times New Roman"/>
                  <a:ea typeface="Times New Roman"/>
                  <a:cs typeface="Kalinga"/>
                </a:rPr>
                <a:t>.)                  </a:t>
              </a:r>
              <a:r>
                <a:rPr lang="en-IN" sz="1200" dirty="0">
                  <a:effectLst/>
                  <a:latin typeface="Times New Roman"/>
                  <a:ea typeface="Times New Roman"/>
                  <a:cs typeface="Kalinga"/>
                </a:rPr>
                <a:t>(One)</a:t>
              </a:r>
              <a:endParaRPr lang="en-IN" sz="1400" dirty="0">
                <a:effectLst/>
                <a:latin typeface="Times New Roman"/>
                <a:ea typeface="Times New Roman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effectLst/>
                  <a:latin typeface="Times New Roman"/>
                  <a:ea typeface="Times New Roman"/>
                  <a:cs typeface="Kalinga"/>
                </a:rPr>
                <a:t> 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1050" y="5390851"/>
              <a:ext cx="1962150" cy="766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en-IN" sz="1200" dirty="0" smtClean="0">
                <a:latin typeface="Times New Roman"/>
                <a:ea typeface="Times New Roman"/>
                <a:cs typeface="Kalinga"/>
              </a:endParaRPr>
            </a:p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200" dirty="0" smtClean="0">
                  <a:latin typeface="Times New Roman"/>
                  <a:ea typeface="Times New Roman"/>
                  <a:cs typeface="Kalinga"/>
                </a:rPr>
                <a:t>Sub-Divisional </a:t>
              </a:r>
              <a:r>
                <a:rPr lang="en-IN" sz="1200" dirty="0">
                  <a:latin typeface="Times New Roman"/>
                  <a:ea typeface="Times New Roman"/>
                  <a:cs typeface="Kalinga"/>
                </a:rPr>
                <a:t>Small Savings &amp; Financial Inclusion Officer.  (</a:t>
              </a:r>
              <a:r>
                <a:rPr lang="en-IN" sz="1200" dirty="0" err="1">
                  <a:latin typeface="Times New Roman"/>
                  <a:ea typeface="Times New Roman"/>
                  <a:cs typeface="Kalinga"/>
                </a:rPr>
                <a:t>Hqrs</a:t>
              </a:r>
              <a:r>
                <a:rPr lang="en-IN" sz="1200" dirty="0">
                  <a:latin typeface="Times New Roman"/>
                  <a:ea typeface="Times New Roman"/>
                  <a:cs typeface="Kalinga"/>
                </a:rPr>
                <a:t>.) (One)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 dirty="0">
                  <a:effectLst/>
                  <a:latin typeface="Times New Roman"/>
                  <a:ea typeface="Times New Roman"/>
                  <a:cs typeface="Kalinga"/>
                </a:rPr>
                <a:t> 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17237" y="3337800"/>
              <a:ext cx="2059563" cy="8861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>
                  <a:effectLst/>
                  <a:latin typeface="Times New Roman"/>
                  <a:ea typeface="Calibri"/>
                  <a:cs typeface="Kalinga"/>
                </a:rPr>
                <a:t>Desk Officer </a:t>
              </a:r>
              <a:r>
                <a:rPr lang="en-IN" sz="1400" dirty="0" smtClean="0">
                  <a:effectLst/>
                  <a:latin typeface="Times New Roman"/>
                  <a:ea typeface="Calibri"/>
                  <a:cs typeface="Kalinga"/>
                </a:rPr>
                <a:t>                            </a:t>
              </a:r>
              <a:r>
                <a:rPr lang="en-IN" sz="1400" dirty="0">
                  <a:effectLst/>
                  <a:latin typeface="Times New Roman"/>
                  <a:ea typeface="Calibri"/>
                  <a:cs typeface="Kalinga"/>
                </a:rPr>
                <a:t>(one)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46412" y="4384283"/>
              <a:ext cx="2030387" cy="703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>
                  <a:effectLst/>
                  <a:latin typeface="Times New Roman"/>
                  <a:ea typeface="Calibri"/>
                  <a:cs typeface="Kalinga"/>
                </a:rPr>
                <a:t>Section Officer  (One)</a:t>
              </a:r>
              <a:endParaRPr lang="en-IN" sz="12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67025" y="5409046"/>
              <a:ext cx="2009775" cy="6899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IN" sz="1400" dirty="0">
                  <a:effectLst/>
                  <a:latin typeface="Times New Roman"/>
                  <a:ea typeface="Times New Roman"/>
                  <a:cs typeface="Kalinga"/>
                </a:rPr>
                <a:t>Assistant Section Officer    </a:t>
              </a:r>
              <a:r>
                <a:rPr lang="en-IN" sz="1400" dirty="0" smtClean="0">
                  <a:effectLst/>
                  <a:latin typeface="Times New Roman"/>
                  <a:ea typeface="Times New Roman"/>
                  <a:cs typeface="Kalinga"/>
                </a:rPr>
                <a:t>                     (</a:t>
              </a:r>
              <a:r>
                <a:rPr lang="en-IN" sz="1400" dirty="0">
                  <a:effectLst/>
                  <a:latin typeface="Times New Roman"/>
                  <a:ea typeface="Times New Roman"/>
                  <a:cs typeface="Kalinga"/>
                </a:rPr>
                <a:t>One)</a:t>
              </a:r>
              <a:endParaRPr lang="en-IN" sz="16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4" name="Down Arrow 43"/>
            <p:cNvSpPr/>
            <p:nvPr/>
          </p:nvSpPr>
          <p:spPr>
            <a:xfrm>
              <a:off x="2724150" y="4167015"/>
              <a:ext cx="142875" cy="321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ea typeface="Times New Roman"/>
                  <a:cs typeface="Kalinga"/>
                </a:rPr>
                <a:t> </a:t>
              </a:r>
              <a:endParaRPr lang="en-IN" sz="1100">
                <a:effectLst/>
                <a:ea typeface="Calibri"/>
                <a:cs typeface="Kalinga"/>
              </a:endParaRPr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2714624" y="5144172"/>
              <a:ext cx="142875" cy="32194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IN" sz="1100">
                  <a:effectLst/>
                  <a:ea typeface="Times New Roman"/>
                  <a:cs typeface="Kalinga"/>
                </a:rPr>
                <a:t> </a:t>
              </a:r>
              <a:endParaRPr lang="en-IN" sz="1100">
                <a:effectLst/>
                <a:ea typeface="Calibri"/>
                <a:cs typeface="Kaling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913" y="274750"/>
            <a:ext cx="8596668" cy="536619"/>
          </a:xfrm>
        </p:spPr>
        <p:txBody>
          <a:bodyPr>
            <a:no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Manpower position under Directorate of Small Savings.:-</a:t>
            </a:r>
            <a:endParaRPr lang="en-IN" sz="20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5441"/>
              </p:ext>
            </p:extLst>
          </p:nvPr>
        </p:nvGraphicFramePr>
        <p:xfrm>
          <a:off x="1635617" y="678189"/>
          <a:ext cx="8937939" cy="4829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5108"/>
                <a:gridCol w="3704771"/>
                <a:gridCol w="1359478"/>
                <a:gridCol w="1686145"/>
                <a:gridCol w="1672437"/>
              </a:tblGrid>
              <a:tr h="40535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Sl. No.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Name of the Cadre Post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Total Sanctioned</a:t>
                      </a:r>
                      <a:endParaRPr lang="en-IN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Strength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Man in position</a:t>
                      </a:r>
                      <a:endParaRPr lang="en-IN" sz="10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Vacancy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2302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</a:t>
                      </a:r>
                      <a:endParaRPr lang="en-IN" sz="10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690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1</a:t>
                      </a:r>
                      <a:endParaRPr lang="en-IN" sz="9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Deputy Director, Small Savings &amp; Financial Inclusion-Cum-Deputy Secretary to Govt. Group-‘A</a:t>
                      </a:r>
                      <a:r>
                        <a:rPr lang="en-IN" sz="1200" dirty="0" smtClean="0">
                          <a:effectLst/>
                        </a:rPr>
                        <a:t>’.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Level-13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NIL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690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2</a:t>
                      </a:r>
                      <a:endParaRPr lang="en-IN" sz="9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Assistant Director, Small Savings-&amp; Financial Inclusion Cum-Under Secretary to Govt. Group-‘A</a:t>
                      </a:r>
                      <a:r>
                        <a:rPr lang="en-IN" sz="1200" dirty="0" smtClean="0">
                          <a:effectLst/>
                        </a:rPr>
                        <a:t>’.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Level-12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NIL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(Promotion to the post has already been made)</a:t>
                      </a:r>
                      <a:endParaRPr lang="en-IN" sz="900" dirty="0" smtClean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690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3</a:t>
                      </a:r>
                      <a:endParaRPr lang="en-IN" sz="9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District Small Savings &amp; Financial Inclusion Officer,</a:t>
                      </a:r>
                      <a:endParaRPr lang="en-IN" sz="10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Group- ‘B’ </a:t>
                      </a:r>
                      <a:endParaRPr lang="en-IN" sz="12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Level -11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32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11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21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690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4</a:t>
                      </a:r>
                      <a:endParaRPr lang="en-IN" sz="9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Sub-Divisional Small Savings &amp; Financial Inclusion Officer,</a:t>
                      </a:r>
                      <a:endParaRPr lang="en-IN" sz="10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Group-‘B</a:t>
                      </a:r>
                      <a:r>
                        <a:rPr lang="en-IN" sz="1200" dirty="0" smtClean="0">
                          <a:effectLst/>
                        </a:rPr>
                        <a:t>’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Level-10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19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10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690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>
                          <a:effectLst/>
                        </a:rPr>
                        <a:t>5</a:t>
                      </a:r>
                      <a:endParaRPr lang="en-IN" sz="9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Small Savings &amp; Financial Inclusion Officer, </a:t>
                      </a:r>
                      <a:endParaRPr lang="en-IN" sz="105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Group-‘B</a:t>
                      </a:r>
                      <a:r>
                        <a:rPr lang="en-IN" sz="1200" dirty="0" smtClean="0">
                          <a:effectLst/>
                        </a:rPr>
                        <a:t>’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Level--9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27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smtClean="0">
                          <a:effectLst/>
                        </a:rPr>
                        <a:t>24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(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Kalinga"/>
                        </a:rPr>
                        <a:t>Requisition </a:t>
                      </a:r>
                      <a:endParaRPr lang="en-IN" sz="1200" kern="1200" baseline="0" dirty="0" smtClean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baseline="0" dirty="0" smtClean="0">
                          <a:effectLst/>
                          <a:latin typeface="Calibri"/>
                          <a:ea typeface="Calibri"/>
                          <a:cs typeface="Kalinga"/>
                        </a:rPr>
                        <a:t>has been placed with OSSC  for fill up 15 nos. of Posts)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  <a:tr h="22830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TOTAL :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80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23</a:t>
                      </a:r>
                      <a:endParaRPr lang="en-IN" sz="105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57</a:t>
                      </a:r>
                      <a:endParaRPr lang="en-IN" sz="105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0875" marR="60875" marT="0" marB="0"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635615" y="5578701"/>
            <a:ext cx="7688687" cy="1163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just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District Small Savings Sections function with 01 DSS &amp; FIO, 01 </a:t>
            </a:r>
            <a:r>
              <a:rPr lang="en-IN" sz="1800" dirty="0" err="1" smtClean="0">
                <a:solidFill>
                  <a:schemeClr val="tx1"/>
                </a:solidFill>
              </a:rPr>
              <a:t>Jr.Asst</a:t>
            </a:r>
            <a:r>
              <a:rPr lang="en-IN" sz="1800" dirty="0" smtClean="0">
                <a:solidFill>
                  <a:schemeClr val="tx1"/>
                </a:solidFill>
              </a:rPr>
              <a:t>. and 01 Peon.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sz="1800" dirty="0" smtClean="0">
                <a:solidFill>
                  <a:schemeClr val="tx1"/>
                </a:solidFill>
              </a:rPr>
              <a:t>Sub-divisional Small Savings Sections function with 01 SDSS &amp; FIO or SS &amp; FIO.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85" y="482957"/>
            <a:ext cx="8596668" cy="549499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solidFill>
                  <a:srgbClr val="7030A0"/>
                </a:solidFill>
              </a:rPr>
              <a:t>    </a:t>
            </a:r>
            <a:r>
              <a:rPr lang="en-IN" sz="2400" u="sng" dirty="0" smtClean="0">
                <a:solidFill>
                  <a:schemeClr val="tx1"/>
                </a:solidFill>
              </a:rPr>
              <a:t>Mobilisation activities:-</a:t>
            </a:r>
            <a:endParaRPr lang="en-IN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121" y="892780"/>
            <a:ext cx="8023539" cy="5499279"/>
          </a:xfrm>
        </p:spPr>
        <p:txBody>
          <a:bodyPr>
            <a:normAutofit/>
          </a:bodyPr>
          <a:lstStyle/>
          <a:p>
            <a:pPr algn="just">
              <a:buClrTx/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This organisation promotes the habit of thrift and savings, mobilise different Small Savings Schemes and augments Collection  under these schemes.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 Mobilisation of Small Savings Schemes and obtaining of deposits thereof is mainly conducted through the help </a:t>
            </a:r>
            <a:r>
              <a:rPr lang="en-IN" dirty="0">
                <a:solidFill>
                  <a:schemeClr val="tx1"/>
                </a:solidFill>
              </a:rPr>
              <a:t>of Small Savings Agents working under Standardised Agency System (SAS) and </a:t>
            </a:r>
            <a:r>
              <a:rPr lang="en-IN" dirty="0" err="1">
                <a:solidFill>
                  <a:schemeClr val="tx1"/>
                </a:solidFill>
              </a:rPr>
              <a:t>Mahila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Pradhan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Kshetriya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Bachat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Yojana</a:t>
            </a:r>
            <a:r>
              <a:rPr lang="en-IN" dirty="0">
                <a:solidFill>
                  <a:schemeClr val="tx1"/>
                </a:solidFill>
              </a:rPr>
              <a:t> (MPKBY</a:t>
            </a:r>
            <a:r>
              <a:rPr lang="en-IN" dirty="0" smtClean="0">
                <a:solidFill>
                  <a:schemeClr val="tx1"/>
                </a:solidFill>
              </a:rPr>
              <a:t>) who are appointed by Collectors and Sub-Collectors.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This agency scheme generates employment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such </a:t>
            </a:r>
            <a:r>
              <a:rPr lang="en-IN" dirty="0" smtClean="0">
                <a:solidFill>
                  <a:schemeClr val="tx1"/>
                </a:solidFill>
              </a:rPr>
              <a:t>agents.</a:t>
            </a:r>
            <a:endParaRPr lang="en-IN" dirty="0">
              <a:solidFill>
                <a:schemeClr val="tx1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 SAS agents are authorised to mobilise Term deposit, MIS, NSC and KVP.</a:t>
            </a:r>
          </a:p>
          <a:p>
            <a:pPr algn="just">
              <a:buClrTx/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MPKBY agents are authorised to mobilise </a:t>
            </a:r>
            <a:r>
              <a:rPr lang="en-IN" dirty="0" smtClean="0">
                <a:solidFill>
                  <a:schemeClr val="tx1"/>
                </a:solidFill>
              </a:rPr>
              <a:t>Post Office Recurring </a:t>
            </a:r>
            <a:r>
              <a:rPr lang="en-IN" i="1" dirty="0" smtClean="0">
                <a:solidFill>
                  <a:schemeClr val="tx1"/>
                </a:solidFill>
              </a:rPr>
              <a:t/>
            </a:r>
            <a:br>
              <a:rPr lang="en-IN" i="1" dirty="0" smtClean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Deposit scheme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Small Savings Schemes now in operation:-</a:t>
            </a:r>
          </a:p>
          <a:p>
            <a:pPr>
              <a:buClrTx/>
              <a:buFont typeface="Wingdings" pitchFamily="2" charset="2"/>
              <a:buChar char="§"/>
            </a:pPr>
            <a:endParaRPr lang="en-IN" dirty="0">
              <a:solidFill>
                <a:srgbClr val="7030A0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IN" dirty="0" smtClean="0">
              <a:solidFill>
                <a:srgbClr val="7030A0"/>
              </a:solidFill>
            </a:endParaRPr>
          </a:p>
          <a:p>
            <a:pPr>
              <a:buClrTx/>
              <a:buFont typeface="Wingdings" pitchFamily="2" charset="2"/>
              <a:buChar char="§"/>
            </a:pPr>
            <a:endParaRPr lang="en-IN" dirty="0">
              <a:solidFill>
                <a:srgbClr val="7030A0"/>
              </a:solidFill>
            </a:endParaRPr>
          </a:p>
          <a:p>
            <a:pPr marL="0" indent="0">
              <a:buClrTx/>
              <a:buNone/>
            </a:pPr>
            <a:endParaRPr lang="en-IN" dirty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7030A0"/>
              </a:solidFill>
            </a:endParaRP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85115"/>
              </p:ext>
            </p:extLst>
          </p:nvPr>
        </p:nvGraphicFramePr>
        <p:xfrm>
          <a:off x="1447802" y="5134386"/>
          <a:ext cx="4147456" cy="158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07"/>
                <a:gridCol w="3002614"/>
                <a:gridCol w="927735"/>
              </a:tblGrid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Savings Bank account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 Office Recurring Deposit (5 Years)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5.8%</a:t>
                      </a:r>
                      <a:r>
                        <a:rPr lang="en-IN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8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/2Yr/3Yr Term Deposit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Term Deposit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5.5% P.A</a:t>
                      </a:r>
                    </a:p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6.7%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7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Monthly Income Scheme (5 Years)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6.6%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29989"/>
              </p:ext>
            </p:extLst>
          </p:nvPr>
        </p:nvGraphicFramePr>
        <p:xfrm>
          <a:off x="5611921" y="5128537"/>
          <a:ext cx="4490022" cy="158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7"/>
                <a:gridCol w="3255703"/>
                <a:gridCol w="1012372"/>
              </a:tblGrid>
              <a:tr h="29048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National Savings Certificate  VIII Issue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6.8%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Kisan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Vikas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Patra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(124 months)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6.9%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Senior Citizen Savings Scheme (5 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7.4%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451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Provident Fund (15 Years)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7.1%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286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Sukanya</a:t>
                      </a:r>
                      <a:r>
                        <a:rPr lang="en-IN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Samridhi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Yojana</a:t>
                      </a:r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(21 years)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IN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7.6% P.A</a:t>
                      </a:r>
                      <a:endParaRPr lang="en-IN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8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367" y="596721"/>
            <a:ext cx="8596668" cy="3691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200" u="sng" dirty="0" smtClean="0">
                <a:solidFill>
                  <a:schemeClr val="tx1"/>
                </a:solidFill>
              </a:rPr>
              <a:t>Awareness campaign, publicity and financial literacy inclusion drive.</a:t>
            </a:r>
            <a:r>
              <a:rPr lang="en-IN" sz="2200" dirty="0" smtClean="0">
                <a:solidFill>
                  <a:schemeClr val="tx1"/>
                </a:solidFill>
              </a:rPr>
              <a:t/>
            </a:r>
            <a:br>
              <a:rPr lang="en-IN" sz="2200" dirty="0" smtClean="0">
                <a:solidFill>
                  <a:schemeClr val="tx1"/>
                </a:solidFill>
              </a:rPr>
            </a:br>
            <a:r>
              <a:rPr lang="en-IN" sz="2400" dirty="0" smtClean="0">
                <a:solidFill>
                  <a:srgbClr val="7030A0"/>
                </a:solidFill>
              </a:rPr>
              <a:t/>
            </a:r>
            <a:br>
              <a:rPr lang="en-IN" sz="2400" dirty="0" smtClean="0">
                <a:solidFill>
                  <a:srgbClr val="7030A0"/>
                </a:solidFill>
              </a:rPr>
            </a:b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6827" y="1068946"/>
            <a:ext cx="8166419" cy="5499279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Awareness oriented advertisements are published in the daily newspapers containing the highlights, salient features, facilities offered by different Small Savings </a:t>
            </a:r>
            <a:r>
              <a:rPr lang="en-IN" dirty="0" smtClean="0">
                <a:solidFill>
                  <a:schemeClr val="tx1"/>
                </a:solidFill>
              </a:rPr>
              <a:t>Schemes. </a:t>
            </a:r>
            <a:r>
              <a:rPr lang="en-IN" dirty="0" smtClean="0">
                <a:solidFill>
                  <a:schemeClr val="tx1"/>
                </a:solidFill>
                <a:hlinkClick r:id="rId2" action="ppaction://hlinkfile"/>
              </a:rPr>
              <a:t>Sambad.jpg</a:t>
            </a:r>
            <a:r>
              <a:rPr lang="en-IN" dirty="0" smtClean="0">
                <a:solidFill>
                  <a:schemeClr val="tx1"/>
                </a:solidFill>
              </a:rPr>
              <a:t>  </a:t>
            </a:r>
            <a:r>
              <a:rPr lang="en-IN" dirty="0" smtClean="0">
                <a:solidFill>
                  <a:schemeClr val="tx1"/>
                </a:solidFill>
                <a:hlinkClick r:id="rId3" action="ppaction://hlinkfile"/>
              </a:rPr>
              <a:t>Dharitri.jpg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Publicity </a:t>
            </a:r>
            <a:r>
              <a:rPr lang="en-IN" dirty="0">
                <a:solidFill>
                  <a:schemeClr val="tx1"/>
                </a:solidFill>
              </a:rPr>
              <a:t>leaflets are being distributed among the people at district, Sub-division, block and panchayat level. </a:t>
            </a:r>
            <a:r>
              <a:rPr lang="en-IN" dirty="0" smtClean="0">
                <a:solidFill>
                  <a:schemeClr val="tx1"/>
                </a:solidFill>
                <a:hlinkClick r:id="rId4" action="ppaction://hlinkpres?slideindex=1&amp;slidetitle="/>
              </a:rPr>
              <a:t>Poster and Banner.pptx</a:t>
            </a:r>
            <a:endParaRPr lang="en-IN" dirty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/>
              <a:t> </a:t>
            </a:r>
            <a:r>
              <a:rPr lang="en-IN" dirty="0">
                <a:solidFill>
                  <a:schemeClr val="tx1"/>
                </a:solidFill>
              </a:rPr>
              <a:t>Flex and banners are displayed at different strategic places in all the </a:t>
            </a:r>
            <a:r>
              <a:rPr lang="en-IN" dirty="0" smtClean="0">
                <a:solidFill>
                  <a:schemeClr val="tx1"/>
                </a:solidFill>
              </a:rPr>
              <a:t>districts. </a:t>
            </a:r>
            <a:r>
              <a:rPr lang="en-IN" dirty="0" smtClean="0">
                <a:solidFill>
                  <a:schemeClr val="tx1"/>
                </a:solidFill>
                <a:hlinkClick r:id="rId5" action="ppaction://hlinkpres?slideindex=1&amp;slidetitle="/>
              </a:rPr>
              <a:t>Flex and Banners.pptx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To </a:t>
            </a:r>
            <a:r>
              <a:rPr lang="en-IN" dirty="0">
                <a:solidFill>
                  <a:schemeClr val="tx1"/>
                </a:solidFill>
              </a:rPr>
              <a:t>incentivise Small depositors free web based coupons are being issued </a:t>
            </a:r>
            <a:r>
              <a:rPr lang="en-IN" dirty="0" smtClean="0">
                <a:solidFill>
                  <a:schemeClr val="tx1"/>
                </a:solidFill>
              </a:rPr>
              <a:t>in each calendar year under </a:t>
            </a:r>
            <a:r>
              <a:rPr lang="en-IN" dirty="0">
                <a:solidFill>
                  <a:schemeClr val="tx1"/>
                </a:solidFill>
              </a:rPr>
              <a:t>Odisha small Savings Incentive Scheme and cash awards are given to the winners of the lucky draw</a:t>
            </a:r>
            <a:r>
              <a:rPr lang="en-IN" dirty="0" smtClean="0">
                <a:solidFill>
                  <a:schemeClr val="tx1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  <a:hlinkClick r:id="rId6" action="ppaction://hlinkpres?slideindex=1&amp;slidetitle="/>
              </a:rPr>
              <a:t>Incentive Scheme Draw.pptx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Publicity stalls have been arranged during Cuttack </a:t>
            </a:r>
            <a:r>
              <a:rPr lang="en-IN" dirty="0" err="1">
                <a:solidFill>
                  <a:schemeClr val="tx1"/>
                </a:solidFill>
              </a:rPr>
              <a:t>Baliyatra</a:t>
            </a:r>
            <a:r>
              <a:rPr lang="en-IN" dirty="0">
                <a:solidFill>
                  <a:schemeClr val="tx1"/>
                </a:solidFill>
              </a:rPr>
              <a:t> and </a:t>
            </a:r>
            <a:r>
              <a:rPr lang="en-IN" dirty="0" err="1">
                <a:solidFill>
                  <a:schemeClr val="tx1"/>
                </a:solidFill>
              </a:rPr>
              <a:t>Bolangir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Lok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Utsav</a:t>
            </a:r>
            <a:r>
              <a:rPr lang="en-IN" dirty="0">
                <a:solidFill>
                  <a:schemeClr val="tx1"/>
                </a:solidFill>
              </a:rPr>
              <a:t>. </a:t>
            </a:r>
            <a:r>
              <a:rPr lang="en-IN" dirty="0" smtClean="0">
                <a:solidFill>
                  <a:schemeClr val="tx1"/>
                </a:solidFill>
                <a:hlinkClick r:id="rId7" action="ppaction://hlinkpres?slideindex=1&amp;slidetitle="/>
              </a:rPr>
              <a:t>Publicity stall.pptx</a:t>
            </a:r>
            <a:r>
              <a:rPr lang="en-IN" dirty="0" smtClean="0">
                <a:solidFill>
                  <a:schemeClr val="tx1"/>
                </a:solidFill>
              </a:rPr>
              <a:t>    </a:t>
            </a:r>
            <a:endParaRPr lang="en-IN" dirty="0">
              <a:solidFill>
                <a:schemeClr val="tx1"/>
              </a:solidFill>
            </a:endParaRPr>
          </a:p>
          <a:p>
            <a:pPr lvl="0" algn="just">
              <a:buClr>
                <a:prstClr val="black"/>
              </a:buClr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Financial literacy camps are being organised in the districts in coordination with Banks and Post offices. Students, SHG groups, traders, workers are included in these camps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r>
              <a:rPr lang="en-IN" dirty="0">
                <a:solidFill>
                  <a:prstClr val="black"/>
                </a:solidFill>
              </a:rPr>
              <a:t> </a:t>
            </a:r>
            <a:r>
              <a:rPr lang="en-IN" dirty="0" smtClean="0">
                <a:solidFill>
                  <a:prstClr val="black"/>
                </a:solidFill>
              </a:rPr>
              <a:t> </a:t>
            </a:r>
            <a:r>
              <a:rPr lang="en-IN" dirty="0" smtClean="0">
                <a:solidFill>
                  <a:prstClr val="black"/>
                </a:solidFill>
                <a:hlinkClick r:id="rId8" action="ppaction://hlinkpres?slideindex=1&amp;slidetitle="/>
              </a:rPr>
              <a:t>Financial Literacy camp.pptx</a:t>
            </a:r>
            <a:r>
              <a:rPr lang="en-IN" dirty="0" smtClean="0">
                <a:solidFill>
                  <a:prstClr val="black"/>
                </a:solidFill>
              </a:rPr>
              <a:t> 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World Thrift Day and Savings Fortnight are being observed in each year from 30</a:t>
            </a:r>
            <a:r>
              <a:rPr lang="en-IN" baseline="30000" dirty="0" smtClean="0">
                <a:solidFill>
                  <a:schemeClr val="tx1"/>
                </a:solidFill>
              </a:rPr>
              <a:t>th</a:t>
            </a:r>
            <a:r>
              <a:rPr lang="en-IN" dirty="0" smtClean="0">
                <a:solidFill>
                  <a:schemeClr val="tx1"/>
                </a:solidFill>
              </a:rPr>
              <a:t> October to 14</a:t>
            </a:r>
            <a:r>
              <a:rPr lang="en-IN" baseline="30000" dirty="0" smtClean="0">
                <a:solidFill>
                  <a:schemeClr val="tx1"/>
                </a:solidFill>
              </a:rPr>
              <a:t>th</a:t>
            </a:r>
            <a:r>
              <a:rPr lang="en-IN" dirty="0" smtClean="0">
                <a:solidFill>
                  <a:schemeClr val="tx1"/>
                </a:solidFill>
              </a:rPr>
              <a:t> November.   </a:t>
            </a:r>
            <a:r>
              <a:rPr lang="en-US" dirty="0" smtClean="0">
                <a:solidFill>
                  <a:schemeClr val="tx1"/>
                </a:solidFill>
                <a:hlinkClick r:id="rId9" action="ppaction://hlinkpres?slideindex=1&amp;slidetitle="/>
              </a:rPr>
              <a:t>Observation of World Thrift Day.pptx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  <a:hlinkClick r:id="rId10" action="ppaction://hlinkfile"/>
              </a:rPr>
              <a:t>VID-20201030-WA0094.mp4</a:t>
            </a:r>
            <a:r>
              <a:rPr lang="en-IN" dirty="0" smtClean="0">
                <a:solidFill>
                  <a:schemeClr val="tx1"/>
                </a:solidFill>
              </a:rPr>
              <a:t>   </a:t>
            </a:r>
            <a:r>
              <a:rPr lang="en-IN" dirty="0" smtClean="0">
                <a:solidFill>
                  <a:schemeClr val="tx1"/>
                </a:solidFill>
                <a:hlinkClick r:id="rId11" action="ppaction://hlinkfile"/>
              </a:rPr>
              <a:t>VID-20201030-WA0012.mp4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IN" dirty="0" smtClean="0">
                <a:solidFill>
                  <a:schemeClr val="tx1"/>
                </a:solidFill>
              </a:rPr>
              <a:t>Website “</a:t>
            </a:r>
            <a:r>
              <a:rPr lang="en-IN" dirty="0" err="1" smtClean="0">
                <a:solidFill>
                  <a:schemeClr val="tx1"/>
                </a:solidFill>
              </a:rPr>
              <a:t>assaodisha</a:t>
            </a:r>
            <a:r>
              <a:rPr lang="en-IN" dirty="0" smtClean="0">
                <a:solidFill>
                  <a:schemeClr val="tx1"/>
                </a:solidFill>
              </a:rPr>
              <a:t>” is maintained with technical support of </a:t>
            </a:r>
            <a:r>
              <a:rPr lang="en-IN" dirty="0">
                <a:solidFill>
                  <a:schemeClr val="tx1"/>
                </a:solidFill>
              </a:rPr>
              <a:t>F</a:t>
            </a:r>
            <a:r>
              <a:rPr lang="en-IN" dirty="0" smtClean="0">
                <a:solidFill>
                  <a:schemeClr val="tx1"/>
                </a:solidFill>
              </a:rPr>
              <a:t>inance </a:t>
            </a:r>
            <a:r>
              <a:rPr lang="en-IN" dirty="0">
                <a:solidFill>
                  <a:schemeClr val="tx1"/>
                </a:solidFill>
              </a:rPr>
              <a:t>I</a:t>
            </a:r>
            <a:r>
              <a:rPr lang="en-IN" dirty="0" smtClean="0">
                <a:solidFill>
                  <a:schemeClr val="tx1"/>
                </a:solidFill>
              </a:rPr>
              <a:t>nformatics Division. </a:t>
            </a:r>
            <a:r>
              <a:rPr lang="en-US" dirty="0" err="1">
                <a:hlinkClick r:id="rId12"/>
              </a:rPr>
              <a:t>Smallsavings</a:t>
            </a:r>
            <a:r>
              <a:rPr lang="en-US" dirty="0">
                <a:hlinkClick r:id="rId12"/>
              </a:rPr>
              <a:t> (assaodisha.nic.in</a:t>
            </a:r>
            <a:r>
              <a:rPr lang="en-US" dirty="0" smtClean="0">
                <a:hlinkClick r:id="rId12"/>
              </a:rPr>
              <a:t>)</a:t>
            </a:r>
            <a:r>
              <a:rPr lang="en-US" dirty="0" smtClean="0"/>
              <a:t> 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IN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§"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760149" y="44550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26B581-B4D9-41C0-94B4-8711ED733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822" y="193181"/>
            <a:ext cx="8474059" cy="347731"/>
          </a:xfrm>
        </p:spPr>
        <p:txBody>
          <a:bodyPr/>
          <a:lstStyle/>
          <a:p>
            <a:pPr lvl="0" algn="ctr"/>
            <a:r>
              <a:rPr lang="en-IN" sz="2000" b="1" dirty="0" smtClean="0">
                <a:solidFill>
                  <a:schemeClr val="tx1"/>
                </a:solidFill>
              </a:rPr>
              <a:t>	</a:t>
            </a:r>
            <a:r>
              <a:rPr lang="en-IN" sz="2000" b="1" u="sng" dirty="0" smtClean="0">
                <a:solidFill>
                  <a:schemeClr val="tx1"/>
                </a:solidFill>
              </a:rPr>
              <a:t>Target and Achievement</a:t>
            </a:r>
            <a:endParaRPr lang="en-IN" sz="2000" u="sng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7F88E5-AE9C-4E08-9688-0768CB9A5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557" y="560660"/>
            <a:ext cx="7753082" cy="714350"/>
          </a:xfrm>
        </p:spPr>
        <p:txBody>
          <a:bodyPr/>
          <a:lstStyle/>
          <a:p>
            <a:pPr marL="285750" indent="-285750" algn="l">
              <a:buClrTx/>
              <a:buFont typeface="Wingdings" pitchFamily="2" charset="2"/>
              <a:buChar char="§"/>
            </a:pPr>
            <a:r>
              <a:rPr lang="en-IN" dirty="0">
                <a:solidFill>
                  <a:schemeClr val="tx1"/>
                </a:solidFill>
              </a:rPr>
              <a:t>The State target for net Small Savings Collection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last </a:t>
            </a:r>
            <a:r>
              <a:rPr lang="en-IN" dirty="0" smtClean="0">
                <a:solidFill>
                  <a:schemeClr val="tx1"/>
                </a:solidFill>
              </a:rPr>
              <a:t>five </a:t>
            </a:r>
            <a:r>
              <a:rPr lang="en-IN" dirty="0">
                <a:solidFill>
                  <a:schemeClr val="tx1"/>
                </a:solidFill>
              </a:rPr>
              <a:t>financial years </a:t>
            </a:r>
            <a:r>
              <a:rPr lang="en-IN" dirty="0" smtClean="0">
                <a:solidFill>
                  <a:schemeClr val="tx1"/>
                </a:solidFill>
              </a:rPr>
              <a:t>are </a:t>
            </a:r>
            <a:r>
              <a:rPr lang="en-IN" dirty="0">
                <a:solidFill>
                  <a:schemeClr val="tx1"/>
                </a:solidFill>
              </a:rPr>
              <a:t>shown in </a:t>
            </a:r>
            <a:r>
              <a:rPr lang="en-IN" dirty="0" smtClean="0">
                <a:solidFill>
                  <a:schemeClr val="tx1"/>
                </a:solidFill>
              </a:rPr>
              <a:t>the table</a:t>
            </a:r>
            <a:r>
              <a:rPr lang="en-IN" dirty="0">
                <a:solidFill>
                  <a:schemeClr val="tx1"/>
                </a:solidFill>
              </a:rPr>
              <a:t>:-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12502"/>
              </p:ext>
            </p:extLst>
          </p:nvPr>
        </p:nvGraphicFramePr>
        <p:xfrm>
          <a:off x="2338537" y="1205147"/>
          <a:ext cx="6279515" cy="25340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885"/>
                <a:gridCol w="1482090"/>
                <a:gridCol w="1530350"/>
                <a:gridCol w="1313815"/>
                <a:gridCol w="147637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Sl.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No</a:t>
                      </a:r>
                      <a:endParaRPr lang="en-IN" sz="105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Financial Year</a:t>
                      </a:r>
                      <a:endParaRPr lang="en-IN" sz="105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Annual Target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(in </a:t>
                      </a:r>
                      <a:r>
                        <a:rPr lang="en-IN" sz="1050" dirty="0" err="1">
                          <a:effectLst/>
                        </a:rPr>
                        <a:t>Crores</a:t>
                      </a:r>
                      <a:r>
                        <a:rPr lang="en-IN" sz="1050" dirty="0">
                          <a:effectLst/>
                        </a:rPr>
                        <a:t>)</a:t>
                      </a:r>
                      <a:endParaRPr lang="en-IN" sz="105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Annual Net Collection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(in </a:t>
                      </a:r>
                      <a:r>
                        <a:rPr lang="en-IN" sz="1050" dirty="0" err="1">
                          <a:effectLst/>
                        </a:rPr>
                        <a:t>Crores</a:t>
                      </a:r>
                      <a:r>
                        <a:rPr lang="en-IN" sz="1050" dirty="0">
                          <a:effectLst/>
                        </a:rPr>
                        <a:t>)</a:t>
                      </a:r>
                      <a:endParaRPr lang="en-IN" sz="105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050" dirty="0">
                          <a:effectLst/>
                        </a:rPr>
                        <a:t>Percentage of achievement</a:t>
                      </a:r>
                      <a:endParaRPr lang="en-IN" sz="105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5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211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1.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2361.27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91.87%</a:t>
                      </a:r>
                    </a:p>
                  </a:txBody>
                  <a:tcPr marL="68580" marR="68580" marT="0" marB="0"/>
                </a:tc>
              </a:tr>
              <a:tr h="211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2.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2933.31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112.81%</a:t>
                      </a:r>
                    </a:p>
                  </a:txBody>
                  <a:tcPr marL="68580" marR="68580" marT="0" marB="0"/>
                </a:tc>
              </a:tr>
              <a:tr h="2119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2018-19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3000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</a:rPr>
                        <a:t>4089.14</a:t>
                      </a:r>
                      <a:r>
                        <a:rPr lang="en-IN" sz="1400" dirty="0">
                          <a:effectLst/>
                        </a:rPr>
                        <a:t> 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136.30%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2019-20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4150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6227.35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150.05%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2020-21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6250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6589.34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105.42%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6.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2021-22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6730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2316.59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smtClean="0">
                          <a:effectLst/>
                          <a:latin typeface="Calibri"/>
                          <a:ea typeface="Times New Roman"/>
                          <a:cs typeface="Kalinga"/>
                        </a:rPr>
                        <a:t>(till July-2021)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effectLst/>
                        <a:latin typeface="Calibri"/>
                        <a:ea typeface="Times New Roman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919995"/>
              </p:ext>
            </p:extLst>
          </p:nvPr>
        </p:nvGraphicFramePr>
        <p:xfrm>
          <a:off x="2374005" y="3747753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82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C5A577-DA6B-4BF8-9FB3-DDF240D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371" y="502277"/>
            <a:ext cx="3854528" cy="914399"/>
          </a:xfrm>
        </p:spPr>
        <p:txBody>
          <a:bodyPr>
            <a:noAutofit/>
          </a:bodyPr>
          <a:lstStyle/>
          <a:p>
            <a:r>
              <a:rPr lang="en-IN" b="1" u="sng" dirty="0" err="1">
                <a:solidFill>
                  <a:schemeClr val="tx1"/>
                </a:solidFill>
              </a:rPr>
              <a:t>Odisha</a:t>
            </a:r>
            <a:r>
              <a:rPr lang="en-IN" b="1" u="sng" dirty="0">
                <a:solidFill>
                  <a:schemeClr val="tx1"/>
                </a:solidFill>
              </a:rPr>
              <a:t> Small Savings Incentive Scheme:-</a:t>
            </a:r>
            <a:r>
              <a:rPr lang="en-IN" b="1" dirty="0">
                <a:solidFill>
                  <a:schemeClr val="tx1"/>
                </a:solidFill>
              </a:rPr>
              <a:t/>
            </a:r>
            <a:br>
              <a:rPr lang="en-IN" b="1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F0344E-A441-4435-A8A5-F28AB49AA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436" y="527803"/>
            <a:ext cx="4513541" cy="5526437"/>
          </a:xfrm>
        </p:spPr>
        <p:txBody>
          <a:bodyPr/>
          <a:lstStyle/>
          <a:p>
            <a:r>
              <a:rPr lang="en-US" b="1" u="sng" dirty="0"/>
              <a:t>Prize </a:t>
            </a:r>
            <a:r>
              <a:rPr lang="en-US" b="1" u="sng" dirty="0" smtClean="0"/>
              <a:t>profile:-</a:t>
            </a:r>
            <a:endParaRPr lang="en-IN" dirty="0"/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A2381C-421D-4473-AE6E-BFEA72B20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3250" y="1197735"/>
            <a:ext cx="3854528" cy="5177307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To </a:t>
            </a:r>
            <a:r>
              <a:rPr lang="en-US" sz="2200" dirty="0"/>
              <a:t>spread the message of </a:t>
            </a:r>
            <a:r>
              <a:rPr lang="en-US" sz="2200" dirty="0" smtClean="0"/>
              <a:t>thrift, safe </a:t>
            </a:r>
            <a:r>
              <a:rPr lang="en-US" sz="2200" dirty="0"/>
              <a:t>savings and </a:t>
            </a:r>
            <a:r>
              <a:rPr lang="en-US" sz="2200" dirty="0" smtClean="0"/>
              <a:t>to </a:t>
            </a:r>
            <a:r>
              <a:rPr lang="en-US" sz="2200" dirty="0"/>
              <a:t>promote Small Savings by </a:t>
            </a:r>
            <a:r>
              <a:rPr lang="en-US" sz="2200" dirty="0" err="1"/>
              <a:t>incentivising</a:t>
            </a:r>
            <a:r>
              <a:rPr lang="en-US" sz="2200" dirty="0"/>
              <a:t> the depositors. </a:t>
            </a:r>
            <a:r>
              <a:rPr lang="en-US" sz="2200" dirty="0" err="1"/>
              <a:t>Odisha</a:t>
            </a:r>
            <a:r>
              <a:rPr lang="en-US" sz="2200" dirty="0"/>
              <a:t> Small Savings Incentive Scheme has been introduced by this department</a:t>
            </a:r>
            <a:r>
              <a:rPr lang="en-US" sz="2200" dirty="0" smtClean="0"/>
              <a:t>.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/>
              <a:t> </a:t>
            </a:r>
            <a:r>
              <a:rPr lang="en-US" sz="2200" dirty="0" smtClean="0"/>
              <a:t>Minimum </a:t>
            </a:r>
            <a:r>
              <a:rPr lang="en-US" sz="2200" dirty="0"/>
              <a:t>deposit of </a:t>
            </a:r>
            <a:r>
              <a:rPr lang="en-US" sz="2200" dirty="0" err="1"/>
              <a:t>Rs</a:t>
            </a:r>
            <a:r>
              <a:rPr lang="en-US" sz="2200" dirty="0"/>
              <a:t>. 2,000/- in a calendar year in the Small Savings Schemes like KVP, POMIS, PORD, 5 Yr. TD, NSC VIII Issue, SSY, PPF &amp; SCSS within the State of </a:t>
            </a:r>
            <a:r>
              <a:rPr lang="en-US" sz="2200" dirty="0" err="1"/>
              <a:t>Odisha</a:t>
            </a:r>
            <a:r>
              <a:rPr lang="en-US" sz="2200" dirty="0"/>
              <a:t> is eligible to get a free web generated </a:t>
            </a:r>
            <a:r>
              <a:rPr lang="en-US" sz="2200" dirty="0" err="1"/>
              <a:t>Odisha</a:t>
            </a:r>
            <a:r>
              <a:rPr lang="en-US" sz="2200" dirty="0"/>
              <a:t> Small Savings Incentive Coupon in that year. </a:t>
            </a:r>
            <a:endParaRPr lang="en-US" sz="2200" dirty="0" smtClean="0"/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Attractive </a:t>
            </a:r>
            <a:r>
              <a:rPr lang="en-US" sz="2200" dirty="0"/>
              <a:t>cash prizes, minimum of </a:t>
            </a:r>
            <a:r>
              <a:rPr lang="en-US" sz="2200" dirty="0" err="1"/>
              <a:t>Rs</a:t>
            </a:r>
            <a:r>
              <a:rPr lang="en-US" sz="2200" dirty="0"/>
              <a:t>. 2,000/- and maximum of </a:t>
            </a:r>
            <a:r>
              <a:rPr lang="en-US" sz="2200" dirty="0" err="1"/>
              <a:t>Rs</a:t>
            </a:r>
            <a:r>
              <a:rPr lang="en-US" sz="2200" dirty="0"/>
              <a:t>. 5,00,000/- can be won in this scheme under seven categories of prize through an annual lucky draw. 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Issue </a:t>
            </a:r>
            <a:r>
              <a:rPr lang="en-US" sz="2200" dirty="0"/>
              <a:t>of coupon “AR” series </a:t>
            </a:r>
            <a:r>
              <a:rPr lang="en-US" sz="2200" dirty="0" err="1"/>
              <a:t>Odisha</a:t>
            </a:r>
            <a:r>
              <a:rPr lang="en-US" sz="2200" dirty="0"/>
              <a:t> Small Savings Incentive Scheme for the calendar year 2020 has come to an end on 31.07.2021. </a:t>
            </a:r>
            <a:endParaRPr lang="en-US" sz="2200" dirty="0" smtClean="0"/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draw of the series is scheduled to be held on 26.09.2021</a:t>
            </a:r>
            <a:r>
              <a:rPr lang="en-US" sz="2200" dirty="0" smtClean="0"/>
              <a:t>.</a:t>
            </a:r>
            <a:endParaRPr lang="en-IN" sz="2200" dirty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37125"/>
              </p:ext>
            </p:extLst>
          </p:nvPr>
        </p:nvGraphicFramePr>
        <p:xfrm>
          <a:off x="5839629" y="1120460"/>
          <a:ext cx="4630895" cy="4069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486"/>
                <a:gridCol w="975404"/>
                <a:gridCol w="781776"/>
                <a:gridCol w="1006834"/>
                <a:gridCol w="1390395"/>
              </a:tblGrid>
              <a:tr h="7604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Sl. No.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Category of Prize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No. of Prizes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Amount of Prize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Total Amount</a:t>
                      </a:r>
                      <a:endParaRPr lang="en-I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of Prize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1</a:t>
                      </a:r>
                      <a:r>
                        <a:rPr lang="en-IN" sz="1250" baseline="30000">
                          <a:effectLst/>
                        </a:rPr>
                        <a:t>st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5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5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</a:t>
                      </a:r>
                      <a:r>
                        <a:rPr lang="en-IN" sz="1250" baseline="30000">
                          <a:effectLst/>
                        </a:rPr>
                        <a:t>nd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3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3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3</a:t>
                      </a:r>
                      <a:r>
                        <a:rPr lang="en-IN" sz="1250" baseline="30000">
                          <a:effectLst/>
                        </a:rPr>
                        <a:t>rd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1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2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4</a:t>
                      </a:r>
                      <a:r>
                        <a:rPr lang="en-IN" sz="1250" baseline="30000">
                          <a:effectLst/>
                        </a:rPr>
                        <a:t>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50,000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2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5</a:t>
                      </a:r>
                      <a:r>
                        <a:rPr lang="en-IN" sz="1250" baseline="30000">
                          <a:effectLst/>
                        </a:rPr>
                        <a:t>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 err="1">
                          <a:effectLst/>
                        </a:rPr>
                        <a:t>Rs</a:t>
                      </a:r>
                      <a:r>
                        <a:rPr lang="en-IN" sz="1250" dirty="0">
                          <a:effectLst/>
                        </a:rPr>
                        <a:t>. 10,000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2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6</a:t>
                      </a:r>
                      <a:r>
                        <a:rPr lang="en-IN" sz="1250" baseline="30000">
                          <a:effectLst/>
                        </a:rPr>
                        <a:t>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400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 5,000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 Rs. 20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7</a:t>
                      </a:r>
                      <a:r>
                        <a:rPr lang="en-IN" sz="1250" baseline="30000">
                          <a:effectLst/>
                        </a:rPr>
                        <a:t>th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2000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Rs.2000/-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Rs.40 Lakhs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  <a:tr h="367698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2428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250" dirty="0" err="1">
                          <a:effectLst/>
                        </a:rPr>
                        <a:t>Rs</a:t>
                      </a:r>
                      <a:r>
                        <a:rPr lang="en-IN" sz="1250" dirty="0">
                          <a:effectLst/>
                        </a:rPr>
                        <a:t>. 74 Lakhs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Kaling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6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1241</TotalTime>
  <Words>1365</Words>
  <Application>Microsoft Office PowerPoint</Application>
  <PresentationFormat>Custom</PresentationFormat>
  <Paragraphs>311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Directorate of Small Savings Finance Department</vt:lpstr>
      <vt:lpstr>Presentation Path</vt:lpstr>
      <vt:lpstr>Role and function of the Directorate</vt:lpstr>
      <vt:lpstr>Organisational Structure:- </vt:lpstr>
      <vt:lpstr>Manpower position under Directorate of Small Savings.:-</vt:lpstr>
      <vt:lpstr>    Mobilisation activities:-</vt:lpstr>
      <vt:lpstr>Awareness campaign, publicity and financial literacy inclusion drive.  </vt:lpstr>
      <vt:lpstr> Target and Achievement</vt:lpstr>
      <vt:lpstr>Odisha Small Savings Incentive Scheme:- </vt:lpstr>
      <vt:lpstr>Target and Achievement for issue of free web based coupon under Odisha Small Savings Incentive Scheme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Monalisha Patra</dc:creator>
  <cp:lastModifiedBy>Lenovo</cp:lastModifiedBy>
  <cp:revision>316</cp:revision>
  <cp:lastPrinted>2021-08-19T13:31:08Z</cp:lastPrinted>
  <dcterms:created xsi:type="dcterms:W3CDTF">2021-08-12T07:39:32Z</dcterms:created>
  <dcterms:modified xsi:type="dcterms:W3CDTF">2021-08-23T09:30:12Z</dcterms:modified>
</cp:coreProperties>
</file>