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58" r:id="rId19"/>
    <p:sldId id="259" r:id="rId20"/>
    <p:sldId id="260" r:id="rId21"/>
    <p:sldId id="261" r:id="rId22"/>
    <p:sldId id="262" r:id="rId23"/>
    <p:sldId id="278" r:id="rId24"/>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F7CC2C5A-ABCC-4CA0-AB9A-3CBF1388110E}" type="datetimeFigureOut">
              <a:rPr lang="en-US" smtClean="0"/>
              <a:pPr/>
              <a:t>8/1/2022</a:t>
            </a:fld>
            <a:endParaRPr lang="en-US"/>
          </a:p>
        </p:txBody>
      </p:sp>
      <p:sp>
        <p:nvSpPr>
          <p:cNvPr id="4" name="Footer Placeholder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3073CFEF-44B0-4F42-95FE-53BE729507C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4191000"/>
          </a:xfrm>
        </p:spPr>
        <p:txBody>
          <a:bodyPr>
            <a:normAutofit fontScale="90000"/>
          </a:bodyPr>
          <a:lstStyle/>
          <a:p>
            <a:pPr marL="0" lvl="0" indent="0">
              <a:lnSpc>
                <a:spcPct val="150000"/>
              </a:lnSpc>
            </a:pPr>
            <a:r>
              <a:rPr lang="en-IN" b="1" i="1" dirty="0" smtClean="0">
                <a:solidFill>
                  <a:schemeClr val="accent6">
                    <a:lumMod val="50000"/>
                  </a:schemeClr>
                </a:solidFill>
                <a:latin typeface="Algerian" panose="04020705040A02060702" pitchFamily="82" charset="0"/>
                <a:cs typeface="Aharoni" panose="02010803020104030203" pitchFamily="2" charset="-79"/>
              </a:rPr>
              <a:t>Duties and Responsibilities </a:t>
            </a:r>
            <a:br>
              <a:rPr lang="en-IN" b="1" i="1" dirty="0" smtClean="0">
                <a:solidFill>
                  <a:schemeClr val="accent6">
                    <a:lumMod val="50000"/>
                  </a:schemeClr>
                </a:solidFill>
                <a:latin typeface="Algerian" panose="04020705040A02060702" pitchFamily="82" charset="0"/>
                <a:cs typeface="Aharoni" panose="02010803020104030203" pitchFamily="2" charset="-79"/>
              </a:rPr>
            </a:br>
            <a:r>
              <a:rPr lang="en-IN" b="1" i="1" dirty="0" smtClean="0">
                <a:solidFill>
                  <a:schemeClr val="accent6">
                    <a:lumMod val="50000"/>
                  </a:schemeClr>
                </a:solidFill>
                <a:latin typeface="Algerian" panose="04020705040A02060702" pitchFamily="82" charset="0"/>
                <a:cs typeface="Aharoni" panose="02010803020104030203" pitchFamily="2" charset="-79"/>
              </a:rPr>
              <a:t>of </a:t>
            </a:r>
            <a:br>
              <a:rPr lang="en-IN" b="1" i="1" dirty="0" smtClean="0">
                <a:solidFill>
                  <a:schemeClr val="accent6">
                    <a:lumMod val="50000"/>
                  </a:schemeClr>
                </a:solidFill>
                <a:latin typeface="Algerian" panose="04020705040A02060702" pitchFamily="82" charset="0"/>
                <a:cs typeface="Aharoni" panose="02010803020104030203" pitchFamily="2" charset="-79"/>
              </a:rPr>
            </a:br>
            <a:r>
              <a:rPr lang="en-IN" b="1" i="1" dirty="0" smtClean="0">
                <a:solidFill>
                  <a:schemeClr val="accent6">
                    <a:lumMod val="50000"/>
                  </a:schemeClr>
                </a:solidFill>
                <a:latin typeface="Algerian" panose="04020705040A02060702" pitchFamily="82" charset="0"/>
                <a:cs typeface="Aharoni" panose="02010803020104030203" pitchFamily="2" charset="-79"/>
              </a:rPr>
              <a:t>Auditors </a:t>
            </a:r>
            <a:r>
              <a:rPr lang="en-IN" dirty="0" smtClean="0">
                <a:solidFill>
                  <a:schemeClr val="accent6">
                    <a:lumMod val="75000"/>
                  </a:schemeClr>
                </a:solidFill>
                <a:latin typeface="Algerian" panose="04020705040A02060702" pitchFamily="82" charset="0"/>
                <a:cs typeface="Aharoni" panose="02010803020104030203" pitchFamily="2" charset="-79"/>
              </a:rPr>
              <a:t/>
            </a:r>
            <a:br>
              <a:rPr lang="en-IN" dirty="0" smtClean="0">
                <a:solidFill>
                  <a:schemeClr val="accent6">
                    <a:lumMod val="75000"/>
                  </a:schemeClr>
                </a:solidFill>
                <a:latin typeface="Algerian" panose="04020705040A02060702" pitchFamily="82" charset="0"/>
                <a:cs typeface="Aharoni" panose="02010803020104030203" pitchFamily="2" charset="-79"/>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3600" dirty="0" smtClean="0"/>
              <a:t>	</a:t>
            </a:r>
            <a:r>
              <a:rPr lang="en-GB" sz="3600" b="1" dirty="0" smtClean="0">
                <a:solidFill>
                  <a:schemeClr val="accent6">
                    <a:lumMod val="75000"/>
                  </a:schemeClr>
                </a:solidFill>
              </a:rPr>
              <a:t>Duties of Auditors deployed for 	Office  Work</a:t>
            </a:r>
            <a:r>
              <a:rPr lang="en-GB" sz="3600" dirty="0" smtClean="0">
                <a:solidFill>
                  <a:schemeClr val="accent6">
                    <a:lumMod val="75000"/>
                  </a:schemeClr>
                </a:solidFill>
              </a:rPr>
              <a:t> </a:t>
            </a:r>
            <a:endParaRPr lang="en-US" sz="3600" dirty="0">
              <a:solidFill>
                <a:schemeClr val="accent6">
                  <a:lumMod val="75000"/>
                </a:schemeClr>
              </a:solidFill>
            </a:endParaRPr>
          </a:p>
        </p:txBody>
      </p:sp>
      <p:sp>
        <p:nvSpPr>
          <p:cNvPr id="3" name="Content Placeholder 2"/>
          <p:cNvSpPr>
            <a:spLocks noGrp="1"/>
          </p:cNvSpPr>
          <p:nvPr>
            <p:ph idx="1"/>
          </p:nvPr>
        </p:nvSpPr>
        <p:spPr/>
        <p:txBody>
          <a:bodyPr>
            <a:normAutofit lnSpcReduction="10000"/>
          </a:bodyPr>
          <a:lstStyle/>
          <a:p>
            <a:pPr>
              <a:buNone/>
            </a:pPr>
            <a:r>
              <a:rPr lang="en-GB" dirty="0" smtClean="0"/>
              <a:t>	</a:t>
            </a:r>
            <a:r>
              <a:rPr lang="en-GB" b="1" dirty="0" smtClean="0"/>
              <a:t>In the Programme Section :-</a:t>
            </a:r>
          </a:p>
          <a:p>
            <a:pPr algn="just"/>
            <a:r>
              <a:rPr lang="en-GB" dirty="0" smtClean="0"/>
              <a:t>Chalk out the Annual Audit Programme of the District</a:t>
            </a:r>
          </a:p>
          <a:p>
            <a:pPr algn="just"/>
            <a:r>
              <a:rPr lang="en-GB" dirty="0" smtClean="0"/>
              <a:t>Monitor the Audit work of the audit parties through the weekly diaries submitted by them and bring to the notice of DAO regarding progress of work</a:t>
            </a:r>
          </a:p>
          <a:p>
            <a:pPr algn="just"/>
            <a:r>
              <a:rPr lang="en-GB" dirty="0" smtClean="0"/>
              <a:t>Maintain the records and registers prescribed for keeping information on audit activities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algn="just"/>
            <a:r>
              <a:rPr lang="en-GB" dirty="0" smtClean="0"/>
              <a:t>Prepare monthly reports and returns as prescribed by the Govt. and ensure timely submission to Govt.</a:t>
            </a:r>
          </a:p>
          <a:p>
            <a:pPr algn="just"/>
            <a:r>
              <a:rPr lang="en-GB" dirty="0" smtClean="0"/>
              <a:t>Scrutinise the reviewed Draft Audit Reports before approval by DAO and issue to all concerned.</a:t>
            </a:r>
          </a:p>
          <a:p>
            <a:pPr algn="just"/>
            <a:r>
              <a:rPr lang="en-GB" dirty="0" smtClean="0"/>
              <a:t>Take necessary measures for rectification of defects, if any, noticed in the Draft Audit Report during scrutiny</a:t>
            </a:r>
          </a:p>
          <a:p>
            <a:pPr algn="just"/>
            <a:r>
              <a:rPr lang="en-GB" dirty="0" smtClean="0"/>
              <a:t>Attend to correspondence in the matter of audit programming, audit work in the field and other audit activities.</a:t>
            </a:r>
          </a:p>
          <a:p>
            <a:pPr algn="just"/>
            <a:r>
              <a:rPr lang="en-GB" dirty="0" smtClean="0"/>
              <a:t>Attend to letters received from Govt. / State Head-quarters on any matter related to audit and ensure its timely disposal.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lgn="just"/>
            <a:r>
              <a:rPr lang="en-GB" dirty="0" smtClean="0"/>
              <a:t>Compile information from Approved Audit Reports for Annual Report.</a:t>
            </a:r>
          </a:p>
          <a:p>
            <a:pPr algn="just"/>
            <a:r>
              <a:rPr lang="en-GB" dirty="0" smtClean="0"/>
              <a:t>Check the pay fixation of the Municipal Employees under the provision of Revised Scale of Pay Rules whenever required.</a:t>
            </a:r>
          </a:p>
          <a:p>
            <a:pPr algn="just"/>
            <a:r>
              <a:rPr lang="en-GB" dirty="0" smtClean="0"/>
              <a:t>Verify the pension papers of the retired Local Fund Service Cadre received from the Govt. </a:t>
            </a:r>
          </a:p>
          <a:p>
            <a:pPr algn="just"/>
            <a:r>
              <a:rPr lang="en-GB" dirty="0" smtClean="0"/>
              <a:t>Attend to any other work as would be assigned by the District Audit Officer from time to time.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buNone/>
            </a:pPr>
            <a:r>
              <a:rPr lang="en-GB" b="1" dirty="0" smtClean="0"/>
              <a:t>	In the Surcharge Section :-</a:t>
            </a:r>
          </a:p>
          <a:p>
            <a:pPr algn="just"/>
            <a:r>
              <a:rPr lang="en-GB" dirty="0" smtClean="0"/>
              <a:t>Initiate process of issuing corrigendum to Audit Reports, if required, before initiating surcharge proceedings.</a:t>
            </a:r>
          </a:p>
          <a:p>
            <a:pPr algn="just"/>
            <a:r>
              <a:rPr lang="en-GB" dirty="0" smtClean="0"/>
              <a:t>Process the surcharge proceedings in all fit cases as suggested in the Audit Reports for initiation under the provisions of </a:t>
            </a:r>
            <a:r>
              <a:rPr lang="en-GB" dirty="0" err="1" smtClean="0"/>
              <a:t>Odisha</a:t>
            </a:r>
            <a:r>
              <a:rPr lang="en-GB" dirty="0" smtClean="0"/>
              <a:t> Local Fund Audit Act.</a:t>
            </a:r>
          </a:p>
          <a:p>
            <a:pPr algn="just"/>
            <a:r>
              <a:rPr lang="en-GB" dirty="0" smtClean="0"/>
              <a:t>Verify the compliances to Audit Reports submitted by the Local Authorities for settlement of audit </a:t>
            </a:r>
            <a:r>
              <a:rPr lang="en-GB" dirty="0" err="1" smtClean="0"/>
              <a:t>paras</a:t>
            </a:r>
            <a:r>
              <a:rPr lang="en-GB"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lgn="just"/>
            <a:r>
              <a:rPr lang="en-GB" dirty="0" smtClean="0"/>
              <a:t>Deal in files related to conduct of spot verification before initiation of surcharge action and with reference to delinquents’ compliance.</a:t>
            </a:r>
          </a:p>
          <a:p>
            <a:pPr algn="just"/>
            <a:r>
              <a:rPr lang="en-GB" dirty="0" smtClean="0"/>
              <a:t>Compile information for the District Level Monitoring Committee Meeting.</a:t>
            </a:r>
          </a:p>
          <a:p>
            <a:pPr algn="just"/>
            <a:r>
              <a:rPr lang="en-GB" dirty="0" smtClean="0"/>
              <a:t>Maintain registers relating to Surcharge Activities such as issue of show cause notice u/s 9(2)(b), surcharge orders u/s 9(3), intimation u/s 10(1) of OLFA Act.</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smtClean="0">
                <a:solidFill>
                  <a:schemeClr val="accent6">
                    <a:lumMod val="75000"/>
                  </a:schemeClr>
                </a:solidFill>
              </a:rPr>
              <a:t>Duties and responsibilities of Auditors posted at State Head-quarters</a:t>
            </a:r>
            <a:endParaRPr lang="en-US" sz="3200" b="1" dirty="0">
              <a:solidFill>
                <a:schemeClr val="accent6">
                  <a:lumMod val="75000"/>
                </a:schemeClr>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buNone/>
            </a:pPr>
            <a:r>
              <a:rPr lang="en-GB" dirty="0" smtClean="0"/>
              <a:t>	</a:t>
            </a:r>
            <a:r>
              <a:rPr lang="en-GB" b="1" dirty="0" smtClean="0"/>
              <a:t>The duties of auditors posted at State Head-quarters, i.e., DLFA are:</a:t>
            </a:r>
          </a:p>
          <a:p>
            <a:pPr algn="just"/>
            <a:r>
              <a:rPr lang="en-GB" dirty="0" smtClean="0"/>
              <a:t>To deal with the work relating to audit planning and programming in respect of District Audit Offices.</a:t>
            </a:r>
          </a:p>
          <a:p>
            <a:pPr algn="just"/>
            <a:r>
              <a:rPr lang="en-GB" dirty="0" smtClean="0"/>
              <a:t>To deal with the monthly reports and returns submitted by the DAOs / generated from ALFA portal on the performance of district offices in different surcharge and audit activities.</a:t>
            </a:r>
          </a:p>
          <a:p>
            <a:pPr algn="just"/>
            <a:r>
              <a:rPr lang="en-GB" dirty="0" smtClean="0"/>
              <a:t>To deal with official correspondence in the matter of audit received from different quarters.</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algn="just"/>
            <a:r>
              <a:rPr lang="en-GB" dirty="0" smtClean="0"/>
              <a:t>To deal with the Tour Programmes/ Tour diaries/Tour particulars of DAOs. </a:t>
            </a:r>
          </a:p>
          <a:p>
            <a:pPr algn="just"/>
            <a:r>
              <a:rPr lang="en-GB" dirty="0" smtClean="0"/>
              <a:t>To deal with the Assembly Questions.</a:t>
            </a:r>
          </a:p>
          <a:p>
            <a:pPr algn="just"/>
            <a:r>
              <a:rPr lang="en-GB" dirty="0" smtClean="0"/>
              <a:t>To compile information for preparation of Annual Report of Local Fund Audit.</a:t>
            </a:r>
          </a:p>
          <a:p>
            <a:pPr algn="just"/>
            <a:r>
              <a:rPr lang="en-GB" dirty="0" smtClean="0"/>
              <a:t>To deal with the special reports on misappropriation of cash / embezzlement / fraud, loss of stock &amp; stores and grave financial irregularities submitted by the DAOs.</a:t>
            </a:r>
          </a:p>
          <a:p>
            <a:pPr algn="just"/>
            <a:r>
              <a:rPr lang="en-GB" dirty="0" smtClean="0"/>
              <a:t>To deal with work relating to inspection of District Audit Offices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lgn="just"/>
            <a:r>
              <a:rPr lang="en-GB" dirty="0" smtClean="0"/>
              <a:t>To deal with the Special Audit Reports submitted by the DAOs for approval by the Examiner of Local Accounts.</a:t>
            </a:r>
          </a:p>
          <a:p>
            <a:pPr algn="just"/>
            <a:r>
              <a:rPr lang="en-GB" dirty="0" smtClean="0"/>
              <a:t>To deal with the appeals preferred by the appellants against surcharge orders passed by the Asst Examiner of Local Accounts.</a:t>
            </a:r>
          </a:p>
          <a:p>
            <a:pPr algn="just"/>
            <a:r>
              <a:rPr lang="en-GB" dirty="0" smtClean="0"/>
              <a:t>To deal with the proposals for amendment to the </a:t>
            </a:r>
            <a:r>
              <a:rPr lang="en-GB" dirty="0" err="1" smtClean="0"/>
              <a:t>Odisha</a:t>
            </a:r>
            <a:r>
              <a:rPr lang="en-GB" dirty="0" smtClean="0"/>
              <a:t> Local Fund Audit Act and Rules framed </a:t>
            </a:r>
            <a:r>
              <a:rPr lang="en-GB" dirty="0" err="1" smtClean="0"/>
              <a:t>thereunder</a:t>
            </a:r>
            <a:r>
              <a:rPr lang="en-GB" dirty="0" smtClean="0"/>
              <a:t>.</a:t>
            </a:r>
          </a:p>
          <a:p>
            <a:pPr algn="just"/>
            <a:r>
              <a:rPr lang="en-GB" dirty="0" smtClean="0"/>
              <a:t>To attend to any other work as would be assigned by the Examiner of Local Accounts from time to time.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3809999"/>
          </a:xfrm>
        </p:spPr>
        <p:txBody>
          <a:bodyPr>
            <a:normAutofit/>
          </a:bodyPr>
          <a:lstStyle/>
          <a:p>
            <a:r>
              <a:rPr lang="en-IN" dirty="0" smtClean="0">
                <a:solidFill>
                  <a:schemeClr val="accent6">
                    <a:lumMod val="75000"/>
                  </a:schemeClr>
                </a:solidFill>
                <a:latin typeface="Berlin Sans FB Demi" pitchFamily="34" charset="0"/>
                <a:cs typeface="Aharoni" panose="02010803020104030203" pitchFamily="2" charset="-79"/>
              </a:rPr>
              <a:t>DOs and DON’Ts </a:t>
            </a:r>
            <a:br>
              <a:rPr lang="en-IN" dirty="0" smtClean="0">
                <a:solidFill>
                  <a:schemeClr val="accent6">
                    <a:lumMod val="75000"/>
                  </a:schemeClr>
                </a:solidFill>
                <a:latin typeface="Berlin Sans FB Demi" pitchFamily="34" charset="0"/>
                <a:cs typeface="Aharoni" panose="02010803020104030203" pitchFamily="2" charset="-79"/>
              </a:rPr>
            </a:br>
            <a:r>
              <a:rPr lang="en-IN" dirty="0" smtClean="0">
                <a:solidFill>
                  <a:schemeClr val="accent6">
                    <a:lumMod val="75000"/>
                  </a:schemeClr>
                </a:solidFill>
                <a:latin typeface="Berlin Sans FB Demi" pitchFamily="34" charset="0"/>
                <a:cs typeface="Aharoni" panose="02010803020104030203" pitchFamily="2" charset="-79"/>
              </a:rPr>
              <a:t>for </a:t>
            </a:r>
            <a:br>
              <a:rPr lang="en-IN" dirty="0" smtClean="0">
                <a:solidFill>
                  <a:schemeClr val="accent6">
                    <a:lumMod val="75000"/>
                  </a:schemeClr>
                </a:solidFill>
                <a:latin typeface="Berlin Sans FB Demi" pitchFamily="34" charset="0"/>
                <a:cs typeface="Aharoni" panose="02010803020104030203" pitchFamily="2" charset="-79"/>
              </a:rPr>
            </a:br>
            <a:r>
              <a:rPr lang="en-IN" dirty="0" smtClean="0">
                <a:solidFill>
                  <a:schemeClr val="accent6">
                    <a:lumMod val="75000"/>
                  </a:schemeClr>
                </a:solidFill>
                <a:latin typeface="Berlin Sans FB Demi" pitchFamily="34" charset="0"/>
                <a:cs typeface="Aharoni" panose="02010803020104030203" pitchFamily="2" charset="-79"/>
              </a:rPr>
              <a:t>AUDITORS</a:t>
            </a:r>
            <a:endParaRPr lang="en-US" dirty="0">
              <a:solidFill>
                <a:schemeClr val="accent6">
                  <a:lumMod val="75000"/>
                </a:schemeClr>
              </a:solidFill>
              <a:latin typeface="Berlin Sans FB Dem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85000" lnSpcReduction="10000"/>
          </a:bodyPr>
          <a:lstStyle/>
          <a:p>
            <a:pPr algn="just">
              <a:lnSpc>
                <a:spcPct val="150000"/>
              </a:lnSpc>
            </a:pPr>
            <a:r>
              <a:rPr lang="en-IN" dirty="0" smtClean="0"/>
              <a:t> </a:t>
            </a:r>
            <a:r>
              <a:rPr lang="en-IN" dirty="0" smtClean="0">
                <a:latin typeface="Arial Rounded MT Bold" panose="020F0704030504030204" pitchFamily="34" charset="0"/>
              </a:rPr>
              <a:t>The auditor should be independent and avoid conflict with the officials of </a:t>
            </a:r>
            <a:r>
              <a:rPr lang="en-IN" dirty="0" err="1" smtClean="0">
                <a:latin typeface="Arial Rounded MT Bold" panose="020F0704030504030204" pitchFamily="34" charset="0"/>
              </a:rPr>
              <a:t>auditee</a:t>
            </a:r>
            <a:r>
              <a:rPr lang="en-IN" dirty="0" smtClean="0">
                <a:latin typeface="Arial Rounded MT Bold" panose="020F0704030504030204" pitchFamily="34" charset="0"/>
              </a:rPr>
              <a:t> organisation.</a:t>
            </a:r>
          </a:p>
          <a:p>
            <a:pPr algn="just">
              <a:lnSpc>
                <a:spcPct val="150000"/>
              </a:lnSpc>
            </a:pPr>
            <a:r>
              <a:rPr lang="en-IN" dirty="0" smtClean="0">
                <a:latin typeface="Arial Rounded MT Bold" panose="020F0704030504030204" pitchFamily="34" charset="0"/>
              </a:rPr>
              <a:t> He should not question the legality and rationality of any rule / regulation and executive instructions by administrative department or other competent Authority.</a:t>
            </a:r>
          </a:p>
          <a:p>
            <a:pPr algn="just">
              <a:lnSpc>
                <a:spcPct val="150000"/>
              </a:lnSpc>
            </a:pPr>
            <a:r>
              <a:rPr lang="en-IN" dirty="0" smtClean="0">
                <a:latin typeface="Arial Rounded MT Bold" panose="020F0704030504030204" pitchFamily="34" charset="0"/>
              </a:rPr>
              <a:t> Auditor should not question the policy matter of the organisation.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5">
                    <a:lumMod val="50000"/>
                  </a:schemeClr>
                </a:solidFill>
              </a:rPr>
              <a:t>Objectives of Audit</a:t>
            </a:r>
            <a:endParaRPr lang="en-US" b="1" dirty="0">
              <a:solidFill>
                <a:schemeClr val="accent5">
                  <a:lumMod val="50000"/>
                </a:schemeClr>
              </a:solidFill>
            </a:endParaRPr>
          </a:p>
        </p:txBody>
      </p:sp>
      <p:sp>
        <p:nvSpPr>
          <p:cNvPr id="3" name="Content Placeholder 2"/>
          <p:cNvSpPr>
            <a:spLocks noGrp="1"/>
          </p:cNvSpPr>
          <p:nvPr>
            <p:ph idx="1"/>
          </p:nvPr>
        </p:nvSpPr>
        <p:spPr>
          <a:xfrm>
            <a:off x="457200" y="1447800"/>
            <a:ext cx="8229600" cy="4953000"/>
          </a:xfrm>
        </p:spPr>
        <p:txBody>
          <a:bodyPr>
            <a:normAutofit fontScale="92500" lnSpcReduction="20000"/>
          </a:bodyPr>
          <a:lstStyle/>
          <a:p>
            <a:pPr algn="just">
              <a:buNone/>
            </a:pPr>
            <a:r>
              <a:rPr lang="en-IN" dirty="0" smtClean="0">
                <a:latin typeface="Arial Rounded MT Bold" panose="020F0704030504030204" pitchFamily="34" charset="0"/>
              </a:rPr>
              <a:t>	</a:t>
            </a:r>
            <a:r>
              <a:rPr lang="en-IN" dirty="0" smtClean="0">
                <a:solidFill>
                  <a:schemeClr val="accent6">
                    <a:lumMod val="50000"/>
                  </a:schemeClr>
                </a:solidFill>
                <a:latin typeface="Arial Rounded MT Bold" panose="020F0704030504030204" pitchFamily="34" charset="0"/>
              </a:rPr>
              <a:t>The </a:t>
            </a:r>
            <a:r>
              <a:rPr lang="en-IN" dirty="0" smtClean="0">
                <a:solidFill>
                  <a:schemeClr val="accent6">
                    <a:lumMod val="50000"/>
                  </a:schemeClr>
                </a:solidFill>
                <a:latin typeface="Arial Rounded MT Bold" panose="020F0704030504030204" pitchFamily="34" charset="0"/>
              </a:rPr>
              <a:t>main objective of audit </a:t>
            </a:r>
            <a:r>
              <a:rPr lang="en-IN" dirty="0" smtClean="0">
                <a:solidFill>
                  <a:schemeClr val="accent6">
                    <a:lumMod val="50000"/>
                  </a:schemeClr>
                </a:solidFill>
                <a:latin typeface="Arial Rounded MT Bold" panose="020F0704030504030204" pitchFamily="34" charset="0"/>
              </a:rPr>
              <a:t>is:-</a:t>
            </a:r>
          </a:p>
          <a:p>
            <a:pPr algn="just"/>
            <a:r>
              <a:rPr lang="en-IN" dirty="0" smtClean="0">
                <a:latin typeface="Arial Rounded MT Bold" panose="020F0704030504030204" pitchFamily="34" charset="0"/>
              </a:rPr>
              <a:t> </a:t>
            </a:r>
            <a:r>
              <a:rPr lang="en-IN" dirty="0" smtClean="0">
                <a:latin typeface="Arial Rounded MT Bold" panose="020F0704030504030204" pitchFamily="34" charset="0"/>
              </a:rPr>
              <a:t>to safeguard the interest of tax payers against any extravagance, carelessness, embezzlement or fraud on the part of the officials dealing with the management of public </a:t>
            </a:r>
            <a:r>
              <a:rPr lang="en-IN" dirty="0" smtClean="0">
                <a:latin typeface="Arial Rounded MT Bold" panose="020F0704030504030204" pitchFamily="34" charset="0"/>
              </a:rPr>
              <a:t>money.</a:t>
            </a:r>
          </a:p>
          <a:p>
            <a:pPr algn="just"/>
            <a:r>
              <a:rPr lang="en-IN" dirty="0" smtClean="0">
                <a:latin typeface="Arial Rounded MT Bold" panose="020F0704030504030204" pitchFamily="34" charset="0"/>
              </a:rPr>
              <a:t>to </a:t>
            </a:r>
            <a:r>
              <a:rPr lang="en-IN" dirty="0" smtClean="0">
                <a:latin typeface="Arial Rounded MT Bold" panose="020F0704030504030204" pitchFamily="34" charset="0"/>
              </a:rPr>
              <a:t>ensure that utilisation of public money has been made with due </a:t>
            </a:r>
            <a:r>
              <a:rPr lang="en-IN" i="1" dirty="0" smtClean="0">
                <a:latin typeface="Arial Rounded MT Bold" panose="020F0704030504030204" pitchFamily="34" charset="0"/>
              </a:rPr>
              <a:t>regularity</a:t>
            </a:r>
            <a:r>
              <a:rPr lang="en-IN" dirty="0" smtClean="0">
                <a:latin typeface="Arial Rounded MT Bold" panose="020F0704030504030204" pitchFamily="34" charset="0"/>
              </a:rPr>
              <a:t> and </a:t>
            </a:r>
            <a:r>
              <a:rPr lang="en-IN" i="1" dirty="0" smtClean="0">
                <a:latin typeface="Arial Rounded MT Bold" panose="020F0704030504030204" pitchFamily="34" charset="0"/>
              </a:rPr>
              <a:t>propriety</a:t>
            </a:r>
            <a:r>
              <a:rPr lang="en-IN" dirty="0" smtClean="0">
                <a:latin typeface="Arial Rounded MT Bold" panose="020F0704030504030204" pitchFamily="34" charset="0"/>
              </a:rPr>
              <a:t> and that the rules and orders framed by the Government in regard to the financial matters have been observed in true spirit.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7500" lnSpcReduction="20000"/>
          </a:bodyPr>
          <a:lstStyle/>
          <a:p>
            <a:pPr algn="just">
              <a:lnSpc>
                <a:spcPct val="150000"/>
              </a:lnSpc>
            </a:pPr>
            <a:r>
              <a:rPr lang="en-IN" dirty="0" smtClean="0">
                <a:latin typeface="Arial Rounded MT Bold" panose="020F0704030504030204" pitchFamily="34" charset="0"/>
              </a:rPr>
              <a:t>Auditor should not tear away either in original or copy of any document of audited organization and take away any record without knowledge of </a:t>
            </a:r>
            <a:r>
              <a:rPr lang="en-IN" dirty="0" err="1" smtClean="0">
                <a:latin typeface="Arial Rounded MT Bold" panose="020F0704030504030204" pitchFamily="34" charset="0"/>
              </a:rPr>
              <a:t>auditee</a:t>
            </a:r>
            <a:r>
              <a:rPr lang="en-IN" dirty="0" smtClean="0">
                <a:latin typeface="Arial Rounded MT Bold" panose="020F0704030504030204" pitchFamily="34" charset="0"/>
              </a:rPr>
              <a:t> organization. </a:t>
            </a:r>
          </a:p>
          <a:p>
            <a:pPr algn="just">
              <a:lnSpc>
                <a:spcPct val="150000"/>
              </a:lnSpc>
            </a:pPr>
            <a:r>
              <a:rPr lang="en-IN" dirty="0" smtClean="0">
                <a:latin typeface="Arial Rounded MT Bold" panose="020F0704030504030204" pitchFamily="34" charset="0"/>
              </a:rPr>
              <a:t> Auditor should not point out, in his report, any frivolous or very minor irregularity or error in principle. He should try to settle such minor irregularities on the spot as far as possible.</a:t>
            </a:r>
          </a:p>
          <a:p>
            <a:pPr algn="just">
              <a:lnSpc>
                <a:spcPct val="150000"/>
              </a:lnSpc>
            </a:pPr>
            <a:r>
              <a:rPr lang="en-IN" dirty="0" smtClean="0">
                <a:latin typeface="Arial Rounded MT Bold" panose="020F0704030504030204" pitchFamily="34" charset="0"/>
              </a:rPr>
              <a:t> Auditor should always suggest for improvement in the standard of accounts and augmentation of financial efficacy /  resources of the organisation.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fontScale="92500" lnSpcReduction="20000"/>
          </a:bodyPr>
          <a:lstStyle/>
          <a:p>
            <a:pPr algn="just">
              <a:lnSpc>
                <a:spcPct val="150000"/>
              </a:lnSpc>
            </a:pPr>
            <a:r>
              <a:rPr lang="en-IN" dirty="0" smtClean="0">
                <a:latin typeface="Arial Rounded MT Bold" panose="020F0704030504030204" pitchFamily="34" charset="0"/>
              </a:rPr>
              <a:t>Auditor should not interfere with the administrative matters of the organisation.</a:t>
            </a:r>
          </a:p>
          <a:p>
            <a:pPr algn="just">
              <a:lnSpc>
                <a:spcPct val="150000"/>
              </a:lnSpc>
            </a:pPr>
            <a:r>
              <a:rPr lang="en-IN" dirty="0" smtClean="0">
                <a:latin typeface="Arial Rounded MT Bold" panose="020F0704030504030204" pitchFamily="34" charset="0"/>
              </a:rPr>
              <a:t>He should be limited to financial analysis &amp; critical remarks on the basis of actual transactions of account books.</a:t>
            </a:r>
          </a:p>
          <a:p>
            <a:pPr algn="just">
              <a:lnSpc>
                <a:spcPct val="150000"/>
              </a:lnSpc>
            </a:pPr>
            <a:r>
              <a:rPr lang="en-IN" dirty="0" smtClean="0">
                <a:latin typeface="Arial Rounded MT Bold" panose="020F0704030504030204" pitchFamily="34" charset="0"/>
              </a:rPr>
              <a:t> He should not avail of any sort of hospitality / material gain from the </a:t>
            </a:r>
            <a:r>
              <a:rPr lang="en-IN" dirty="0" err="1" smtClean="0">
                <a:latin typeface="Arial Rounded MT Bold" panose="020F0704030504030204" pitchFamily="34" charset="0"/>
              </a:rPr>
              <a:t>auditee</a:t>
            </a:r>
            <a:r>
              <a:rPr lang="en-IN" dirty="0" smtClean="0">
                <a:latin typeface="Arial Rounded MT Bold" panose="020F0704030504030204" pitchFamily="34" charset="0"/>
              </a:rPr>
              <a:t> organisation.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just">
              <a:lnSpc>
                <a:spcPct val="150000"/>
              </a:lnSpc>
            </a:pPr>
            <a:r>
              <a:rPr lang="en-IN" dirty="0" smtClean="0">
                <a:latin typeface="Arial Rounded MT Bold" panose="020F0704030504030204" pitchFamily="34" charset="0"/>
              </a:rPr>
              <a:t>He should not pass any irrational/ unethical remarks regarding functioning of the organisation.</a:t>
            </a:r>
          </a:p>
          <a:p>
            <a:pPr algn="just">
              <a:lnSpc>
                <a:spcPct val="150000"/>
              </a:lnSpc>
            </a:pPr>
            <a:r>
              <a:rPr lang="en-IN" dirty="0" smtClean="0">
                <a:latin typeface="Arial Rounded MT Bold" panose="020F0704030504030204" pitchFamily="34" charset="0"/>
              </a:rPr>
              <a:t> Auditor should maintain absolute integrity and devotion to duty.</a:t>
            </a:r>
          </a:p>
          <a:p>
            <a:pPr algn="just">
              <a:lnSpc>
                <a:spcPct val="150000"/>
              </a:lnSpc>
            </a:pPr>
            <a:r>
              <a:rPr lang="en-IN" dirty="0" smtClean="0">
                <a:latin typeface="Arial Rounded MT Bold" panose="020F0704030504030204" pitchFamily="34" charset="0"/>
              </a:rPr>
              <a:t> Auditor should refrain from furnishing any illegal and absurd suggestion.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rmAutofit/>
          </a:bodyPr>
          <a:lstStyle/>
          <a:p>
            <a:r>
              <a:rPr lang="en-GB" sz="6600" dirty="0" smtClean="0">
                <a:solidFill>
                  <a:srgbClr val="00B050"/>
                </a:solidFill>
                <a:latin typeface="Algerian" pitchFamily="82" charset="0"/>
              </a:rPr>
              <a:t>THANK YOU</a:t>
            </a:r>
            <a:endParaRPr lang="en-US" sz="6600" dirty="0">
              <a:solidFill>
                <a:srgbClr val="00B050"/>
              </a:solidFill>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6">
                    <a:lumMod val="50000"/>
                  </a:schemeClr>
                </a:solidFill>
              </a:rPr>
              <a:t>Duties of Auditors in LFA </a:t>
            </a:r>
            <a:endParaRPr lang="en-US" b="1" dirty="0">
              <a:solidFill>
                <a:schemeClr val="accent6">
                  <a:lumMod val="50000"/>
                </a:schemeClr>
              </a:solidFill>
            </a:endParaRPr>
          </a:p>
        </p:txBody>
      </p:sp>
      <p:sp>
        <p:nvSpPr>
          <p:cNvPr id="3" name="Content Placeholder 2"/>
          <p:cNvSpPr>
            <a:spLocks noGrp="1"/>
          </p:cNvSpPr>
          <p:nvPr>
            <p:ph idx="1"/>
          </p:nvPr>
        </p:nvSpPr>
        <p:spPr/>
        <p:txBody>
          <a:bodyPr/>
          <a:lstStyle/>
          <a:p>
            <a:pPr>
              <a:buNone/>
            </a:pPr>
            <a:r>
              <a:rPr lang="en-GB" dirty="0" smtClean="0"/>
              <a:t>	</a:t>
            </a:r>
            <a:r>
              <a:rPr lang="en-GB" dirty="0" smtClean="0">
                <a:solidFill>
                  <a:schemeClr val="accent6">
                    <a:lumMod val="75000"/>
                  </a:schemeClr>
                </a:solidFill>
              </a:rPr>
              <a:t>The duties of Auditors of Local Fund Audit varies as per their place of posting:</a:t>
            </a:r>
          </a:p>
          <a:p>
            <a:pPr>
              <a:buNone/>
            </a:pPr>
            <a:r>
              <a:rPr lang="en-GB" dirty="0" smtClean="0"/>
              <a:t>	(a) Auditors posted at State Head-quarters</a:t>
            </a:r>
          </a:p>
          <a:p>
            <a:pPr>
              <a:buNone/>
            </a:pPr>
            <a:r>
              <a:rPr lang="en-GB" dirty="0" smtClean="0"/>
              <a:t>	(b) Auditors posted in District Offices</a:t>
            </a:r>
          </a:p>
          <a:p>
            <a:pPr>
              <a:buNone/>
            </a:pPr>
            <a:r>
              <a:rPr lang="en-GB" dirty="0" smtClean="0"/>
              <a:t>		</a:t>
            </a:r>
            <a:r>
              <a:rPr lang="en-GB" dirty="0" err="1" smtClean="0"/>
              <a:t>i</a:t>
            </a:r>
            <a:r>
              <a:rPr lang="en-GB" dirty="0" smtClean="0"/>
              <a:t>) Auditors deployed for Office work</a:t>
            </a:r>
          </a:p>
          <a:p>
            <a:pPr>
              <a:buNone/>
            </a:pPr>
            <a:r>
              <a:rPr lang="en-GB" dirty="0" smtClean="0"/>
              <a:t>		ii) Auditors deployed for Audit Work</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3600" b="1" dirty="0" smtClean="0"/>
              <a:t>		</a:t>
            </a:r>
            <a:r>
              <a:rPr lang="en-GB" sz="3600" b="1" dirty="0" smtClean="0">
                <a:solidFill>
                  <a:schemeClr val="accent6">
                    <a:lumMod val="75000"/>
                  </a:schemeClr>
                </a:solidFill>
              </a:rPr>
              <a:t>     Duties of Auditors </a:t>
            </a:r>
            <a:br>
              <a:rPr lang="en-GB" sz="3600" b="1" dirty="0" smtClean="0">
                <a:solidFill>
                  <a:schemeClr val="accent6">
                    <a:lumMod val="75000"/>
                  </a:schemeClr>
                </a:solidFill>
              </a:rPr>
            </a:br>
            <a:r>
              <a:rPr lang="en-GB" sz="3600" b="1" dirty="0" smtClean="0">
                <a:solidFill>
                  <a:schemeClr val="accent6">
                    <a:lumMod val="75000"/>
                  </a:schemeClr>
                </a:solidFill>
              </a:rPr>
              <a:t>		deployed for Audit Work</a:t>
            </a:r>
            <a:endParaRPr lang="en-US" sz="3600" b="1" dirty="0">
              <a:solidFill>
                <a:schemeClr val="accent6">
                  <a:lumMod val="7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algn="just"/>
            <a:r>
              <a:rPr lang="en-GB" b="1" dirty="0" smtClean="0"/>
              <a:t> </a:t>
            </a:r>
            <a:r>
              <a:rPr lang="en-GB" sz="2400" b="1" dirty="0" smtClean="0"/>
              <a:t>An audit party is deployed for audit of an institution.</a:t>
            </a:r>
          </a:p>
          <a:p>
            <a:pPr algn="just"/>
            <a:r>
              <a:rPr lang="en-GB" sz="2400" b="1" dirty="0" smtClean="0"/>
              <a:t>An audit party generally consists of two audit personnel. </a:t>
            </a:r>
          </a:p>
          <a:p>
            <a:pPr algn="just"/>
            <a:r>
              <a:rPr lang="en-GB" sz="2400" b="1" dirty="0" smtClean="0"/>
              <a:t>In case of bigger institutions, such as Universities, Municipal Corporations and Development authorities, the audit party may consist of more than 2 audit personnel depending on the magnitude of transactions.</a:t>
            </a:r>
          </a:p>
          <a:p>
            <a:pPr algn="just"/>
            <a:r>
              <a:rPr lang="en-GB" sz="2400" b="1" dirty="0" smtClean="0"/>
              <a:t>The senior-most audit personnel(Auditor or Audit Superintendent, as the case may be) will lead the party as Lead Auditor.</a:t>
            </a:r>
          </a:p>
          <a:p>
            <a:pPr algn="just"/>
            <a:r>
              <a:rPr lang="en-GB" sz="2800" b="1" dirty="0" smtClean="0"/>
              <a:t>In some cases, audit may also be conducted single-handedly</a:t>
            </a:r>
          </a:p>
          <a:p>
            <a:pPr algn="just"/>
            <a:endParaRPr lang="en-GB"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GB" sz="3200" b="1" dirty="0" smtClean="0">
                <a:solidFill>
                  <a:schemeClr val="accent6">
                    <a:lumMod val="75000"/>
                  </a:schemeClr>
                </a:solidFill>
              </a:rPr>
              <a:t>Duties &amp; Functions of the Lead Auditor are :</a:t>
            </a:r>
            <a:endParaRPr lang="en-US" sz="3200" b="1" dirty="0">
              <a:solidFill>
                <a:schemeClr val="accent6">
                  <a:lumMod val="75000"/>
                </a:schemeClr>
              </a:solidFill>
            </a:endParaRPr>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algn="just"/>
            <a:r>
              <a:rPr lang="en-IN" dirty="0" smtClean="0">
                <a:latin typeface="Arial Rounded MT Bold" panose="020F0704030504030204" pitchFamily="34" charset="0"/>
              </a:rPr>
              <a:t> to manage general administration of the audit camp;</a:t>
            </a:r>
          </a:p>
          <a:p>
            <a:pPr algn="just"/>
            <a:r>
              <a:rPr lang="en-IN" dirty="0" smtClean="0">
                <a:latin typeface="Arial Rounded MT Bold" panose="020F0704030504030204" pitchFamily="34" charset="0"/>
              </a:rPr>
              <a:t> to chalk out programme and plan of audit work as per the approved Annual Audit Programme of the party as allotted by the Examiner of Local Accounts;</a:t>
            </a:r>
          </a:p>
          <a:p>
            <a:pPr algn="just"/>
            <a:r>
              <a:rPr lang="en-IN" dirty="0" smtClean="0">
                <a:latin typeface="Arial Rounded MT Bold" panose="020F0704030504030204" pitchFamily="34" charset="0"/>
              </a:rPr>
              <a:t>to conduct audit of accounts of the local body allotted to the party with reference to the prescribed accounting procedure, financial rules and regulations of the Govt. and other guidelines relating to schemes and programmes;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47500" lnSpcReduction="20000"/>
          </a:bodyPr>
          <a:lstStyle/>
          <a:p>
            <a:pPr algn="just">
              <a:lnSpc>
                <a:spcPct val="150000"/>
              </a:lnSpc>
            </a:pPr>
            <a:r>
              <a:rPr lang="en-IN" dirty="0" smtClean="0"/>
              <a:t> </a:t>
            </a:r>
            <a:r>
              <a:rPr lang="en-IN" sz="5500" dirty="0" smtClean="0">
                <a:latin typeface="Arial Rounded MT Bold" panose="020F0704030504030204" pitchFamily="34" charset="0"/>
              </a:rPr>
              <a:t>to submit weekly diaries of the party to the District Audit  Officer;</a:t>
            </a:r>
          </a:p>
          <a:p>
            <a:pPr algn="just">
              <a:lnSpc>
                <a:spcPct val="150000"/>
              </a:lnSpc>
            </a:pPr>
            <a:r>
              <a:rPr lang="en-IN" sz="5500" dirty="0" smtClean="0">
                <a:latin typeface="Arial Rounded MT Bold" panose="020F0704030504030204" pitchFamily="34" charset="0"/>
              </a:rPr>
              <a:t>to prepare and submit the Draft Audit Report to the District Audit Officer;</a:t>
            </a:r>
          </a:p>
          <a:p>
            <a:pPr algn="just">
              <a:lnSpc>
                <a:spcPct val="150000"/>
              </a:lnSpc>
            </a:pPr>
            <a:r>
              <a:rPr lang="en-IN" sz="5500" dirty="0" smtClean="0">
                <a:latin typeface="Arial Rounded MT Bold" panose="020F0704030504030204" pitchFamily="34" charset="0"/>
              </a:rPr>
              <a:t>to report to the District Audit Officer and also the concerned local authority immediately in writing, when misappropriation of cash / embezzlement / fraud or loss of stock &amp; stores or grave financial irregularities are detected in course of audit;</a:t>
            </a:r>
          </a:p>
          <a:p>
            <a:pPr algn="just">
              <a:lnSpc>
                <a:spcPct val="150000"/>
              </a:lnSpc>
              <a:buNone/>
            </a:pPr>
            <a:endParaRPr lang="en-IN" sz="5500" dirty="0" smtClean="0">
              <a:latin typeface="Arial Rounded MT Bold" panose="020F0704030504030204" pitchFamily="34"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7500" lnSpcReduction="20000"/>
          </a:bodyPr>
          <a:lstStyle/>
          <a:p>
            <a:pPr algn="just">
              <a:lnSpc>
                <a:spcPct val="150000"/>
              </a:lnSpc>
            </a:pPr>
            <a:r>
              <a:rPr lang="en-IN" dirty="0" smtClean="0">
                <a:latin typeface="Arial Rounded MT Bold" panose="020F0704030504030204" pitchFamily="34" charset="0"/>
              </a:rPr>
              <a:t>to issue half margin memos to the Local Authority / </a:t>
            </a:r>
            <a:r>
              <a:rPr lang="en-IN" dirty="0" err="1" smtClean="0">
                <a:latin typeface="Arial Rounded MT Bold" panose="020F0704030504030204" pitchFamily="34" charset="0"/>
              </a:rPr>
              <a:t>Auditee</a:t>
            </a:r>
            <a:r>
              <a:rPr lang="en-IN" dirty="0" smtClean="0">
                <a:latin typeface="Arial Rounded MT Bold" panose="020F0704030504030204" pitchFamily="34" charset="0"/>
              </a:rPr>
              <a:t> Institution in Form-D against dated acknowledgement;</a:t>
            </a:r>
          </a:p>
          <a:p>
            <a:pPr algn="just">
              <a:lnSpc>
                <a:spcPct val="150000"/>
              </a:lnSpc>
            </a:pPr>
            <a:r>
              <a:rPr lang="en-IN" dirty="0" smtClean="0">
                <a:latin typeface="Arial Rounded MT Bold" panose="020F0704030504030204" pitchFamily="34" charset="0"/>
              </a:rPr>
              <a:t>to participate in exit conference for discussion on the Draft audit report with the Head of the Office of the Local Body / </a:t>
            </a:r>
            <a:r>
              <a:rPr lang="en-IN" dirty="0" err="1" smtClean="0">
                <a:latin typeface="Arial Rounded MT Bold" panose="020F0704030504030204" pitchFamily="34" charset="0"/>
              </a:rPr>
              <a:t>Auditee</a:t>
            </a:r>
            <a:r>
              <a:rPr lang="en-IN" dirty="0" smtClean="0">
                <a:latin typeface="Arial Rounded MT Bold" panose="020F0704030504030204" pitchFamily="34" charset="0"/>
              </a:rPr>
              <a:t> Institution for finalization of audit report;</a:t>
            </a:r>
          </a:p>
          <a:p>
            <a:pPr algn="just">
              <a:lnSpc>
                <a:spcPct val="150000"/>
              </a:lnSpc>
            </a:pPr>
            <a:r>
              <a:rPr lang="en-IN" dirty="0" smtClean="0">
                <a:latin typeface="Arial Rounded MT Bold" panose="020F0704030504030204" pitchFamily="34" charset="0"/>
              </a:rPr>
              <a:t> to submit reports and returns as would be called for by the District Audit Officer or the Examiner of Local Accounts;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85000" lnSpcReduction="10000"/>
          </a:bodyPr>
          <a:lstStyle/>
          <a:p>
            <a:pPr algn="just">
              <a:lnSpc>
                <a:spcPct val="150000"/>
              </a:lnSpc>
            </a:pPr>
            <a:r>
              <a:rPr lang="en-IN" dirty="0" smtClean="0">
                <a:latin typeface="Arial Rounded MT Bold" panose="020F0704030504030204" pitchFamily="34" charset="0"/>
              </a:rPr>
              <a:t>to examine the audit report of the preceding years for compliance of outstanding </a:t>
            </a:r>
            <a:r>
              <a:rPr lang="en-IN" dirty="0" err="1" smtClean="0">
                <a:latin typeface="Arial Rounded MT Bold" panose="020F0704030504030204" pitchFamily="34" charset="0"/>
              </a:rPr>
              <a:t>paras</a:t>
            </a:r>
            <a:r>
              <a:rPr lang="en-IN" dirty="0" smtClean="0">
                <a:latin typeface="Arial Rounded MT Bold" panose="020F0704030504030204" pitchFamily="34" charset="0"/>
              </a:rPr>
              <a:t>;</a:t>
            </a:r>
          </a:p>
          <a:p>
            <a:pPr algn="just">
              <a:lnSpc>
                <a:spcPct val="150000"/>
              </a:lnSpc>
            </a:pPr>
            <a:r>
              <a:rPr lang="en-IN" dirty="0" smtClean="0">
                <a:latin typeface="Arial Rounded MT Bold" panose="020F0704030504030204" pitchFamily="34" charset="0"/>
              </a:rPr>
              <a:t> to examine whether the recoveries, if any, suggested in the previous Audit Reports have been duly effected / credited; and</a:t>
            </a:r>
          </a:p>
          <a:p>
            <a:pPr algn="just">
              <a:lnSpc>
                <a:spcPct val="150000"/>
              </a:lnSpc>
            </a:pPr>
            <a:r>
              <a:rPr lang="en-IN" dirty="0" smtClean="0">
                <a:latin typeface="Arial Rounded MT Bold" panose="020F0704030504030204" pitchFamily="34" charset="0"/>
              </a:rPr>
              <a:t> to attend to any other work as would be assigned by the District Audit Officer or the Examiner of Local Accounts;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solidFill>
                  <a:schemeClr val="accent6">
                    <a:lumMod val="75000"/>
                  </a:schemeClr>
                </a:solidFill>
              </a:rPr>
              <a:t>Duties and Responsibilities of the Auditor other than the Lead Auditor are: </a:t>
            </a:r>
            <a:endParaRPr lang="en-US" sz="3600" dirty="0">
              <a:solidFill>
                <a:schemeClr val="accent6">
                  <a:lumMod val="75000"/>
                </a:schemeClr>
              </a:solidFill>
            </a:endParaRPr>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IN" dirty="0" smtClean="0">
                <a:latin typeface="Arial Rounded MT Bold" panose="020F0704030504030204" pitchFamily="34" charset="0"/>
              </a:rPr>
              <a:t>to assist the Lead Auditor of the party in discharge of his duties in respect of audit work;</a:t>
            </a:r>
          </a:p>
          <a:p>
            <a:pPr algn="just">
              <a:lnSpc>
                <a:spcPct val="150000"/>
              </a:lnSpc>
            </a:pPr>
            <a:r>
              <a:rPr lang="en-IN" dirty="0" smtClean="0">
                <a:latin typeface="Arial Rounded MT Bold" panose="020F0704030504030204" pitchFamily="34" charset="0"/>
              </a:rPr>
              <a:t> to scrutinise the accounts of the </a:t>
            </a:r>
            <a:r>
              <a:rPr lang="en-IN" dirty="0" err="1" smtClean="0">
                <a:latin typeface="Arial Rounded MT Bold" panose="020F0704030504030204" pitchFamily="34" charset="0"/>
              </a:rPr>
              <a:t>auditee</a:t>
            </a:r>
            <a:r>
              <a:rPr lang="en-IN" dirty="0" smtClean="0">
                <a:latin typeface="Arial Rounded MT Bold" panose="020F0704030504030204" pitchFamily="34" charset="0"/>
              </a:rPr>
              <a:t> institutions, issue half margin memos and prepare Draft Audit Report; and</a:t>
            </a:r>
          </a:p>
          <a:p>
            <a:pPr algn="just">
              <a:lnSpc>
                <a:spcPct val="150000"/>
              </a:lnSpc>
            </a:pPr>
            <a:r>
              <a:rPr lang="en-IN" dirty="0" smtClean="0">
                <a:latin typeface="Arial Rounded MT Bold" panose="020F0704030504030204" pitchFamily="34" charset="0"/>
              </a:rPr>
              <a:t> to attend to any other work as would be assigned to him / her by the lead auditor of the party or by the District Audit Officer.</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1091</Words>
  <Application>Microsoft Office PowerPoint</Application>
  <PresentationFormat>On-screen Show (4:3)</PresentationFormat>
  <Paragraphs>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Duties and Responsibilities  of  Auditors  </vt:lpstr>
      <vt:lpstr>Objectives of Audit</vt:lpstr>
      <vt:lpstr>Duties of Auditors in LFA </vt:lpstr>
      <vt:lpstr>       Duties of Auditors    deployed for Audit Work</vt:lpstr>
      <vt:lpstr>Duties &amp; Functions of the Lead Auditor are :</vt:lpstr>
      <vt:lpstr>Slide 6</vt:lpstr>
      <vt:lpstr>Slide 7</vt:lpstr>
      <vt:lpstr>Slide 8</vt:lpstr>
      <vt:lpstr>Duties and Responsibilities of the Auditor other than the Lead Auditor are: </vt:lpstr>
      <vt:lpstr> Duties of Auditors deployed for  Office  Work </vt:lpstr>
      <vt:lpstr>Slide 11</vt:lpstr>
      <vt:lpstr>Slide 12</vt:lpstr>
      <vt:lpstr>Slide 13</vt:lpstr>
      <vt:lpstr>Slide 14</vt:lpstr>
      <vt:lpstr>Duties and responsibilities of Auditors posted at State Head-quarters</vt:lpstr>
      <vt:lpstr>Slide 16</vt:lpstr>
      <vt:lpstr>Slide 17</vt:lpstr>
      <vt:lpstr>DOs and DON’Ts  for  AUDITORS</vt:lpstr>
      <vt:lpstr>Slide 19</vt:lpstr>
      <vt:lpstr>Slide 20</vt:lpstr>
      <vt:lpstr>Slide 21</vt:lpstr>
      <vt:lpstr>Slide 22</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Duties and Responsibilities  of  Auditors  </dc:title>
  <dc:creator>LENOVO</dc:creator>
  <cp:lastModifiedBy>LENOVO</cp:lastModifiedBy>
  <cp:revision>65</cp:revision>
  <dcterms:created xsi:type="dcterms:W3CDTF">2006-08-16T00:00:00Z</dcterms:created>
  <dcterms:modified xsi:type="dcterms:W3CDTF">2022-08-01T07:21:28Z</dcterms:modified>
</cp:coreProperties>
</file>