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  <p:embeddedFontLst>
    <p:embeddedFont>
      <p:font typeface="JFPJAD+BookmanOldStyle-Bold"/>
      <p:regular r:id="rId40"/>
    </p:embeddedFont>
    <p:embeddedFont>
      <p:font typeface="SUVUPV+ArialNarrow-BoldItalic"/>
      <p:regular r:id="rId41"/>
    </p:embeddedFont>
    <p:embeddedFont>
      <p:font typeface="WLFIBV+ArialNarrow-Bold"/>
      <p:regular r:id="rId42"/>
    </p:embeddedFont>
    <p:embeddedFont>
      <p:font typeface="GDUUEL+Arial-BoldMT"/>
      <p:regular r:id="rId43"/>
    </p:embeddedFont>
    <p:embeddedFont>
      <p:font typeface="DADEPW+ArialMT"/>
      <p:regular r:id="rId44"/>
    </p:embeddedFont>
    <p:embeddedFont>
      <p:font typeface="TLGPEA+CooperBlack"/>
      <p:regular r:id="rId45"/>
    </p:embeddedFont>
    <p:embeddedFont>
      <p:font typeface="CBTFDH+TimesNewRomanPSMT"/>
      <p:regular r:id="rId46"/>
    </p:embeddedFont>
    <p:embeddedFont>
      <p:font typeface="AHIJEM+TimesNewRomanPS-BoldMT"/>
      <p:regular r:id="rId47"/>
    </p:embeddedFont>
    <p:embeddedFont>
      <p:font typeface="FGLVTL+Wingdings-Regular"/>
      <p:regular r:id="rId48"/>
    </p:embeddedFont>
    <p:embeddedFont>
      <p:font typeface="KQINMD+TimesNewRomanPS-BoldItalicMT"/>
      <p:regular r:id="rId49"/>
    </p:embeddedFont>
    <p:embeddedFont>
      <p:font typeface="CUSAPW+Wingdings-Regular,Bold"/>
      <p:regular r:id="rId50"/>
    </p:embeddedFont>
    <p:embeddedFont>
      <p:font typeface="LWQLCM+CopperplateGothic-Bold,Bold"/>
      <p:regular r:id="rId51"/>
    </p:embeddedFont>
    <p:embeddedFont>
      <p:font typeface="GIAPTR+Arial-ItalicMT"/>
      <p:regular r:id="rId52"/>
    </p:embeddedFont>
    <p:embeddedFont>
      <p:font typeface="DKOAPI+Arial-BoldItalicMT"/>
      <p:regular r:id="rId5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font" Target="fonts/font1.fntdata" /><Relationship Id="rId41" Type="http://schemas.openxmlformats.org/officeDocument/2006/relationships/font" Target="fonts/font2.fntdata" /><Relationship Id="rId42" Type="http://schemas.openxmlformats.org/officeDocument/2006/relationships/font" Target="fonts/font3.fntdata" /><Relationship Id="rId43" Type="http://schemas.openxmlformats.org/officeDocument/2006/relationships/font" Target="fonts/font4.fntdata" /><Relationship Id="rId44" Type="http://schemas.openxmlformats.org/officeDocument/2006/relationships/font" Target="fonts/font5.fntdata" /><Relationship Id="rId45" Type="http://schemas.openxmlformats.org/officeDocument/2006/relationships/font" Target="fonts/font6.fntdata" /><Relationship Id="rId46" Type="http://schemas.openxmlformats.org/officeDocument/2006/relationships/font" Target="fonts/font7.fntdata" /><Relationship Id="rId47" Type="http://schemas.openxmlformats.org/officeDocument/2006/relationships/font" Target="fonts/font8.fntdata" /><Relationship Id="rId48" Type="http://schemas.openxmlformats.org/officeDocument/2006/relationships/font" Target="fonts/font9.fntdata" /><Relationship Id="rId49" Type="http://schemas.openxmlformats.org/officeDocument/2006/relationships/font" Target="fonts/font10.fntdata" /><Relationship Id="rId5" Type="http://schemas.openxmlformats.org/officeDocument/2006/relationships/slideMaster" Target="slideMasters/slideMaster1.xml" /><Relationship Id="rId50" Type="http://schemas.openxmlformats.org/officeDocument/2006/relationships/font" Target="fonts/font11.fntdata" /><Relationship Id="rId51" Type="http://schemas.openxmlformats.org/officeDocument/2006/relationships/font" Target="fonts/font12.fntdata" /><Relationship Id="rId52" Type="http://schemas.openxmlformats.org/officeDocument/2006/relationships/font" Target="fonts/font13.fntdata" /><Relationship Id="rId53" Type="http://schemas.openxmlformats.org/officeDocument/2006/relationships/font" Target="fonts/font14.fntdata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hyperlink" Target="https://admin.gem.gov.in/news/admin/showFile/AmendmentsinGeneralFinancialRulesGFR20171556037795.pdf" TargetMode="Ex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hyperlink" Target="https://admin.gem.gov.in/news/admin/showFile/AmendmentsinGeneralFinancialRulesGFR20171556037795.pdf" TargetMode="Ex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Relationship Id="rId3" Type="http://schemas.openxmlformats.org/officeDocument/2006/relationships/hyperlink" Target="https://gem.gov.in/login" TargetMode="Externa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Relationship Id="rId3" Type="http://schemas.openxmlformats.org/officeDocument/2006/relationships/hyperlink" Target="https://finance.odisha.gov.in/notifications/2019/28899.pdf" TargetMode="Externa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Relationship Id="rId3" Type="http://schemas.openxmlformats.org/officeDocument/2006/relationships/hyperlink" Target="https://gem.gov.in/contactUs" TargetMode="External" /><Relationship Id="rId4" Type="http://schemas.openxmlformats.org/officeDocument/2006/relationships/hyperlink" Target="https://gem.gov.in/aboutus#gem_ofc" TargetMode="External" /><Relationship Id="rId5" Type="http://schemas.openxmlformats.org/officeDocument/2006/relationships/hyperlink" Target="https://lms.gem.gov.in/" TargetMode="External" /><Relationship Id="rId6" Type="http://schemas.openxmlformats.org/officeDocument/2006/relationships/hyperlink" Target="https://gem.gov.in/userFaqs" TargetMode="External" /><Relationship Id="rId7" Type="http://schemas.openxmlformats.org/officeDocument/2006/relationships/hyperlink" Target="https://www.youtube.com/channel/UC1LaBWVVZv3k23BZApfDlsQ" TargetMode="External" /><Relationship Id="rId8" Type="http://schemas.openxmlformats.org/officeDocument/2006/relationships/hyperlink" Target="https://finance.odisha.gov.in/OGFR.asp" TargetMode="External" /><Relationship Id="rId9" Type="http://schemas.openxmlformats.org/officeDocument/2006/relationships/hyperlink" Target="https://www.google.com/search?q=treasury+and+accounts+bhawan+bhubaneswar+address&amp;stick=H4sIAAAAAAAAAOPgE-LWT9c3LDM0yyvMNdKSzU620s_JT04syczPgzOsElNSilKLixexGpQUpSYWlxZVKiTmpSgkJifnl-aVFCskZSSWJ-YBqdKkxLzU4vLEIgWoFgAI4cTTYQAAAA&amp;ludocid=9989951585716788598&amp;sa=X&amp;ved=2ahUKEwjC5YvohMbkAhVLsI8KHapvA9UQ6BMwFnoECA8QAw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7560" y="558706"/>
            <a:ext cx="8974746" cy="634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2f2f2"/>
                </a:solidFill>
                <a:latin typeface="JFPJAD+BookmanOldStyle-Bold"/>
                <a:cs typeface="JFPJAD+BookmanOldStyle-Bold"/>
              </a:rPr>
              <a:t>Government</a:t>
            </a:r>
            <a:r>
              <a:rPr dirty="0" sz="4000" b="1">
                <a:solidFill>
                  <a:srgbClr val="f2f2f2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4000" b="1">
                <a:solidFill>
                  <a:srgbClr val="f2f2f2"/>
                </a:solidFill>
                <a:latin typeface="JFPJAD+BookmanOldStyle-Bold"/>
                <a:cs typeface="JFPJAD+BookmanOldStyle-Bold"/>
              </a:rPr>
              <a:t>e</a:t>
            </a:r>
            <a:r>
              <a:rPr dirty="0" sz="4000" b="1">
                <a:solidFill>
                  <a:srgbClr val="f2f2f2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4000" b="1">
                <a:solidFill>
                  <a:srgbClr val="f2f2f2"/>
                </a:solidFill>
                <a:latin typeface="JFPJAD+BookmanOldStyle-Bold"/>
                <a:cs typeface="JFPJAD+BookmanOldStyle-Bold"/>
              </a:rPr>
              <a:t>Marketplace</a:t>
            </a:r>
            <a:r>
              <a:rPr dirty="0" sz="4000" b="1">
                <a:solidFill>
                  <a:srgbClr val="f2f2f2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4000" b="1">
                <a:solidFill>
                  <a:srgbClr val="f2f2f2"/>
                </a:solidFill>
                <a:latin typeface="JFPJAD+BookmanOldStyle-Bold"/>
                <a:cs typeface="JFPJAD+BookmanOldStyle-Bold"/>
              </a:rPr>
              <a:t>(GeM)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278" y="1612400"/>
            <a:ext cx="3486212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Calibri"/>
                <a:cs typeface="Calibri"/>
              </a:rPr>
              <a:t>Q&amp;A</a:t>
            </a:r>
            <a:r>
              <a:rPr dirty="0" sz="4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000" b="1">
                <a:solidFill>
                  <a:srgbClr val="000000"/>
                </a:solidFill>
                <a:latin typeface="Calibri"/>
                <a:cs typeface="Calibri"/>
              </a:rPr>
              <a:t>Discussion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52899" y="4703005"/>
            <a:ext cx="537038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Welcome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Participants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693" y="5083244"/>
            <a:ext cx="1328330" cy="3004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00"/>
                </a:solidFill>
                <a:latin typeface="SUVUPV+ArialNarrow-BoldItalic"/>
                <a:cs typeface="SUVUPV+ArialNarrow-BoldItalic"/>
              </a:rPr>
              <a:t>Presented</a:t>
            </a:r>
            <a:r>
              <a:rPr dirty="0" sz="1800" spc="-40" b="1">
                <a:solidFill>
                  <a:srgbClr val="ffff00"/>
                </a:solidFill>
                <a:latin typeface="SUVUPV+ArialNarrow-BoldItalic"/>
                <a:cs typeface="SUVUPV+ArialNarrow-BoldItalic"/>
              </a:rPr>
              <a:t> </a:t>
            </a:r>
            <a:r>
              <a:rPr dirty="0" sz="1800" b="1">
                <a:solidFill>
                  <a:srgbClr val="ffff00"/>
                </a:solidFill>
                <a:latin typeface="SUVUPV+ArialNarrow-BoldItalic"/>
                <a:cs typeface="SUVUPV+ArialNarrow-BoldItalic"/>
              </a:rPr>
              <a:t>by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7168" y="5361037"/>
            <a:ext cx="2359473" cy="937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5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2060"/>
                </a:solidFill>
                <a:latin typeface="WLFIBV+ArialNarrow-Bold"/>
                <a:cs typeface="WLFIBV+ArialNarrow-Bold"/>
              </a:rPr>
              <a:t>Manas</a:t>
            </a:r>
            <a:r>
              <a:rPr dirty="0" sz="2400" b="1">
                <a:solidFill>
                  <a:srgbClr val="002060"/>
                </a:solidFill>
                <a:latin typeface="WLFIBV+ArialNarrow-Bold"/>
                <a:cs typeface="WLFIBV+ArialNarrow-Bold"/>
              </a:rPr>
              <a:t> </a:t>
            </a:r>
            <a:r>
              <a:rPr dirty="0" sz="2400" b="1">
                <a:solidFill>
                  <a:srgbClr val="002060"/>
                </a:solidFill>
                <a:latin typeface="WLFIBV+ArialNarrow-Bold"/>
                <a:cs typeface="WLFIBV+ArialNarrow-Bold"/>
              </a:rPr>
              <a:t>Ranjan</a:t>
            </a:r>
            <a:r>
              <a:rPr dirty="0" sz="2400" b="1">
                <a:solidFill>
                  <a:srgbClr val="002060"/>
                </a:solidFill>
                <a:latin typeface="WLFIBV+ArialNarrow-Bold"/>
                <a:cs typeface="WLFIBV+ArialNarrow-Bold"/>
              </a:rPr>
              <a:t> </a:t>
            </a:r>
            <a:r>
              <a:rPr dirty="0" sz="2400" b="1">
                <a:solidFill>
                  <a:srgbClr val="002060"/>
                </a:solidFill>
                <a:latin typeface="WLFIBV+ArialNarrow-Bold"/>
                <a:cs typeface="WLFIBV+ArialNarrow-Bold"/>
              </a:rPr>
              <a:t>Das</a:t>
            </a:r>
          </a:p>
          <a:p>
            <a:pPr marL="299243" marR="0">
              <a:lnSpc>
                <a:spcPts val="2065"/>
              </a:lnSpc>
              <a:spcBef>
                <a:spcPts val="49"/>
              </a:spcBef>
              <a:spcAft>
                <a:spcPts val="0"/>
              </a:spcAft>
            </a:pP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Assistant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 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Director</a:t>
            </a:r>
          </a:p>
          <a:p>
            <a:pPr marL="492125" marR="0">
              <a:lnSpc>
                <a:spcPts val="2065"/>
              </a:lnSpc>
              <a:spcBef>
                <a:spcPts val="94"/>
              </a:spcBef>
              <a:spcAft>
                <a:spcPts val="0"/>
              </a:spcAft>
            </a:pP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DT&amp;I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 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,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 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Odisha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44831" y="5479860"/>
            <a:ext cx="1328331" cy="3004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00"/>
                </a:solidFill>
                <a:latin typeface="SUVUPV+ArialNarrow-BoldItalic"/>
                <a:cs typeface="SUVUPV+ArialNarrow-BoldItalic"/>
              </a:rPr>
              <a:t>Presented</a:t>
            </a:r>
            <a:r>
              <a:rPr dirty="0" sz="1800" spc="-40" b="1">
                <a:solidFill>
                  <a:srgbClr val="ffff00"/>
                </a:solidFill>
                <a:latin typeface="SUVUPV+ArialNarrow-BoldItalic"/>
                <a:cs typeface="SUVUPV+ArialNarrow-BoldItalic"/>
              </a:rPr>
              <a:t> </a:t>
            </a:r>
            <a:r>
              <a:rPr dirty="0" sz="1800" b="1">
                <a:solidFill>
                  <a:srgbClr val="ffff00"/>
                </a:solidFill>
                <a:latin typeface="SUVUPV+ArialNarrow-BoldItalic"/>
                <a:cs typeface="SUVUPV+ArialNarrow-BoldItalic"/>
              </a:rPr>
              <a:t>by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403" y="5542126"/>
            <a:ext cx="3122187" cy="9458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8720" marR="0">
              <a:lnSpc>
                <a:spcPts val="23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SGEMPU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,DTI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,</a:t>
            </a:r>
          </a:p>
          <a:p>
            <a:pPr marL="37145" marR="0">
              <a:lnSpc>
                <a:spcPts val="2347"/>
              </a:lnSpc>
              <a:spcBef>
                <a:spcPts val="52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Finance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Department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,</a:t>
            </a:r>
          </a:p>
          <a:p>
            <a:pPr marL="0" marR="0">
              <a:lnSpc>
                <a:spcPts val="2347"/>
              </a:lnSpc>
              <a:spcBef>
                <a:spcPts val="52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Government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of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Odisha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51143" y="5757653"/>
            <a:ext cx="1914160" cy="937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5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2060"/>
                </a:solidFill>
                <a:latin typeface="WLFIBV+ArialNarrow-Bold"/>
                <a:cs typeface="WLFIBV+ArialNarrow-Bold"/>
              </a:rPr>
              <a:t>Kishor</a:t>
            </a:r>
            <a:r>
              <a:rPr dirty="0" sz="2400" b="1">
                <a:solidFill>
                  <a:srgbClr val="002060"/>
                </a:solidFill>
                <a:latin typeface="WLFIBV+ArialNarrow-Bold"/>
                <a:cs typeface="WLFIBV+ArialNarrow-Bold"/>
              </a:rPr>
              <a:t> </a:t>
            </a:r>
            <a:r>
              <a:rPr dirty="0" sz="2400" b="1">
                <a:solidFill>
                  <a:srgbClr val="002060"/>
                </a:solidFill>
                <a:latin typeface="WLFIBV+ArialNarrow-Bold"/>
                <a:cs typeface="WLFIBV+ArialNarrow-Bold"/>
              </a:rPr>
              <a:t>KuJena</a:t>
            </a:r>
          </a:p>
          <a:p>
            <a:pPr marL="180181" marR="0">
              <a:lnSpc>
                <a:spcPts val="2065"/>
              </a:lnSpc>
              <a:spcBef>
                <a:spcPts val="49"/>
              </a:spcBef>
              <a:spcAft>
                <a:spcPts val="0"/>
              </a:spcAft>
            </a:pP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Account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 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Officer</a:t>
            </a:r>
          </a:p>
          <a:p>
            <a:pPr marL="268287" marR="0">
              <a:lnSpc>
                <a:spcPts val="2065"/>
              </a:lnSpc>
              <a:spcBef>
                <a:spcPts val="94"/>
              </a:spcBef>
              <a:spcAft>
                <a:spcPts val="0"/>
              </a:spcAft>
            </a:pP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DT&amp;I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 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,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 </a:t>
            </a:r>
            <a:r>
              <a:rPr dirty="0" sz="1800" b="1">
                <a:solidFill>
                  <a:srgbClr val="ff0000"/>
                </a:solidFill>
                <a:latin typeface="WLFIBV+ArialNarrow-Bold"/>
                <a:cs typeface="WLFIBV+ArialNarrow-Bold"/>
              </a:rPr>
              <a:t>Odisha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26351" y="627509"/>
            <a:ext cx="9454596" cy="22857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Q3.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800" spc="63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want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Sony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TV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price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60,000/-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mode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he/she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  <a:p>
            <a:pPr marL="0" marR="0">
              <a:lnSpc>
                <a:spcPts val="2450"/>
              </a:lnSpc>
              <a:spcBef>
                <a:spcPts val="498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</a:p>
          <a:p>
            <a:pPr marL="0" marR="0">
              <a:lnSpc>
                <a:spcPts val="2450"/>
              </a:lnSpc>
              <a:spcBef>
                <a:spcPts val="429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L1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</a:p>
          <a:p>
            <a:pPr marL="0" marR="0">
              <a:lnSpc>
                <a:spcPts val="245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PAC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</a:p>
          <a:p>
            <a:pPr marL="0" marR="0">
              <a:lnSpc>
                <a:spcPts val="245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50" spc="-28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PAC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8767" y="111862"/>
            <a:ext cx="9454596" cy="820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Q3.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800" spc="63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want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Sony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TV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price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60,000/-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mode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he/she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767" y="951090"/>
            <a:ext cx="2904635" cy="1446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</a:p>
          <a:p>
            <a:pPr marL="0" marR="0">
              <a:lnSpc>
                <a:spcPts val="2450"/>
              </a:lnSpc>
              <a:spcBef>
                <a:spcPts val="429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L1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</a:p>
          <a:p>
            <a:pPr marL="0" marR="0">
              <a:lnSpc>
                <a:spcPts val="245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PAC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</a:p>
          <a:p>
            <a:pPr marL="0" marR="0">
              <a:lnSpc>
                <a:spcPts val="245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50" spc="-28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PAC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73971" y="1612378"/>
            <a:ext cx="6998820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Note:-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OEM’s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go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Proprietary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Article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Certificate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(PAC)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obtaining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approvals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competent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authorities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GFR-2017.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3745" y="2627129"/>
            <a:ext cx="5887051" cy="3832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(a)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Govt.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wants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proprietary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basis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obtaining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requisite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approvals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certificate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competent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authority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18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Rule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166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GFR-2017,</a:t>
            </a:r>
            <a:r>
              <a:rPr dirty="0" sz="1800" spc="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filter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selecting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model/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particular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GFR,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Proprietary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Article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Certificate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procuring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goods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PAC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Buying: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(i)The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indented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goods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manufactured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M/s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...................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(ii)</a:t>
            </a:r>
            <a:r>
              <a:rPr dirty="0" sz="18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dirty="0" sz="1800" spc="-6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acceptable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reasons: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..................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(iii)</a:t>
            </a:r>
            <a:r>
              <a:rPr dirty="0" sz="18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Concurrence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Finance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wing</a:t>
            </a:r>
            <a:r>
              <a:rPr dirty="0" sz="1800" spc="-5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proposal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vide: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………..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(iv)</a:t>
            </a:r>
            <a:r>
              <a:rPr dirty="0" sz="18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Approval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competent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authority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vide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……………..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134" y="3038833"/>
            <a:ext cx="5051002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Except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25,000/-</a:t>
            </a:r>
            <a:r>
              <a:rPr dirty="0" sz="1800" spc="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134" y="3313153"/>
            <a:ext cx="5453518" cy="1363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establishing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reasonableness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price,</a:t>
            </a:r>
            <a:r>
              <a:rPr dirty="0" sz="1800" spc="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bidding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will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mandatory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procurements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25,000/-.</a:t>
            </a:r>
            <a:r>
              <a:rPr dirty="0" sz="1800" spc="-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bidding,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could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under: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single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authorised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134" y="4684753"/>
            <a:ext cx="557718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ii.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well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authorized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iii.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authorised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6873" y="5664308"/>
            <a:ext cx="3357041" cy="841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2037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dirty="0" sz="2000" b="1" u="sng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2000" b="1" u="sng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ffffff"/>
                </a:solidFill>
                <a:latin typeface="Calibri"/>
                <a:cs typeface="Calibri"/>
              </a:rPr>
              <a:t>Limi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</a:p>
          <a:p>
            <a:pPr marL="0" marR="0">
              <a:lnSpc>
                <a:spcPts val="2066"/>
              </a:lnSpc>
              <a:spcBef>
                <a:spcPts val="38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ADEPW+ArialMT"/>
                <a:cs typeface="DADEPW+ArialMT"/>
              </a:rPr>
              <a:t>•</a:t>
            </a:r>
            <a:r>
              <a:rPr dirty="0" sz="1850" spc="1088">
                <a:solidFill>
                  <a:srgbClr val="ffffff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0-25,000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Direct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Purchase</a:t>
            </a:r>
          </a:p>
          <a:p>
            <a:pPr marL="36301" marR="0">
              <a:lnSpc>
                <a:spcPts val="2066"/>
              </a:lnSpc>
              <a:spcBef>
                <a:spcPts val="35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ADEPW+ArialMT"/>
                <a:cs typeface="DADEPW+ArialMT"/>
              </a:rPr>
              <a:t>•</a:t>
            </a:r>
            <a:r>
              <a:rPr dirty="0" sz="1850" spc="1088">
                <a:solidFill>
                  <a:srgbClr val="ffffff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25000=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Mandatorily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BID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3547" y="703881"/>
            <a:ext cx="9876092" cy="10053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Q4.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amount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participation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3200"/>
              </a:lnSpc>
              <a:spcBef>
                <a:spcPts val="1216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Bid/Reverse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auction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mandatory?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547" y="1931201"/>
            <a:ext cx="1483809" cy="8907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25,000</a:t>
            </a:r>
          </a:p>
          <a:p>
            <a:pPr marL="0" marR="0">
              <a:lnSpc>
                <a:spcPts val="2850"/>
              </a:lnSpc>
              <a:spcBef>
                <a:spcPts val="1014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850" spc="-20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50000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547" y="2912657"/>
            <a:ext cx="1752287" cy="8907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850" spc="-1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5,00,000</a:t>
            </a:r>
          </a:p>
          <a:p>
            <a:pPr marL="0" marR="0">
              <a:lnSpc>
                <a:spcPts val="2850"/>
              </a:lnSpc>
              <a:spcBef>
                <a:spcPts val="1014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1,00,000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3915" y="384910"/>
            <a:ext cx="637605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GDUUEL+Arial-BoldMT"/>
                <a:cs typeface="GDUUEL+Arial-BoldMT"/>
              </a:rPr>
              <a:t>5.ꢀAMENDMENTSꢀTOꢀGENERALꢀFINANCIALꢀRULES,ꢀ2017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2691" y="923108"/>
            <a:ext cx="11179816" cy="7533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a4a4a"/>
                </a:solidFill>
                <a:latin typeface="FGLVTL+Wingdings-Regular"/>
                <a:cs typeface="FGLVTL+Wingdings-Regular"/>
              </a:rPr>
              <a:t></a:t>
            </a: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ꢀBuyersꢀandꢀSellersꢀmayꢀpleaseꢀnoteꢀthatꢀMinistryꢀofꢀFinance,ꢀGovernmentꢀofꢀIndiaꢀhasꢀmadeꢀSIGNIFICANTꢀamendmentsꢀtoꢀ</a:t>
            </a:r>
            <a:r>
              <a:rPr dirty="0" sz="16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GFRsꢀ</a:t>
            </a:r>
          </a:p>
          <a:p>
            <a:pPr marL="0" marR="0">
              <a:lnSpc>
                <a:spcPts val="1775"/>
              </a:lnSpc>
              <a:spcBef>
                <a:spcPts val="148"/>
              </a:spcBef>
              <a:spcAft>
                <a:spcPts val="0"/>
              </a:spcAft>
            </a:pPr>
            <a:r>
              <a:rPr dirty="0" sz="16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2017</a:t>
            </a: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ꢀwhichꢀimmediatelyꢀcomeꢀintoꢀeffect.ꢀꢀꢀ</a:t>
            </a:r>
          </a:p>
          <a:p>
            <a:pPr marL="0" marR="0">
              <a:lnSpc>
                <a:spcPts val="1775"/>
              </a:lnSpc>
              <a:spcBef>
                <a:spcPts val="148"/>
              </a:spcBef>
              <a:spcAft>
                <a:spcPts val="0"/>
              </a:spcAft>
            </a:pP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Asꢀperꢀtheꢀofficeꢀorder,ꢀ</a:t>
            </a:r>
            <a:r>
              <a:rPr dirty="0" sz="1600" b="1">
                <a:solidFill>
                  <a:srgbClr val="00b0f0"/>
                </a:solidFill>
                <a:latin typeface="AHIJEM+TimesNewRomanPS-BoldMT"/>
                <a:cs typeface="AHIJEM+TimesNewRomanPS-BoldMT"/>
              </a:rPr>
              <a:t>Ruleꢀ149ꢀ</a:t>
            </a: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hasꢀbeenꢀamendedꢀasꢀfollows:ꢀ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691" y="1900297"/>
            <a:ext cx="8513164" cy="2647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a4a4a"/>
                </a:solidFill>
                <a:latin typeface="FGLVTL+Wingdings-Regular"/>
                <a:cs typeface="FGLVTL+Wingdings-Regular"/>
              </a:rPr>
              <a:t></a:t>
            </a: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ꢀ"TheꢀGeMꢀportalꢀshallꢀbeꢀutilizedꢀbyꢀtheꢀGovernmentꢀBuyersꢀforꢀdirectꢀon-lineꢀpurchasesꢀasꢀunder:ꢀ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4785" y="2852672"/>
            <a:ext cx="1679419" cy="276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&lt;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Rs.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25,000/-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59303" y="2852672"/>
            <a:ext cx="2504005" cy="276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Rs.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25,000-5,00,000/-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94614" y="2852672"/>
            <a:ext cx="1744646" cy="276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&gt;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Rs.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500000/-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2065" y="3769894"/>
            <a:ext cx="11122632" cy="565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(I)</a:t>
            </a:r>
            <a:r>
              <a:rPr dirty="0" sz="1800" b="1">
                <a:solidFill>
                  <a:srgbClr val="4a4a4a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UpꢀtoꢀRs.ꢀ25,000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ꢀthroughꢀanyꢀofꢀtheꢀavailableꢀsuppliersꢀonꢀtheꢀGem,ꢀmeetingꢀtheꢀrequisiteꢀquality,ꢀspecificationꢀandꢀ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deliveryꢀperiod.ꢀ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2065" y="4318534"/>
            <a:ext cx="11573805" cy="1937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(ii)ꢀ</a:t>
            </a:r>
            <a:r>
              <a:rPr dirty="0" sz="1800" b="1">
                <a:solidFill>
                  <a:srgbClr val="4a4a4a"/>
                </a:solidFill>
                <a:latin typeface="AHIJEM+TimesNewRomanPS-BoldMT"/>
                <a:cs typeface="AHIJEM+TimesNewRomanPS-BoldMT"/>
              </a:rPr>
              <a:t>Aboveꢀ</a:t>
            </a: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Rs.ꢀ25,000ꢀandꢀupꢀtoꢀRs.ꢀ5,00,000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ꢀthroughꢀtheꢀGeMꢀSellerꢀhavingꢀlowestꢀpriceꢀamongstꢀtheꢀavailableꢀsellersꢀ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(excludingꢀAutomobilesꢀwhereꢀcurrentꢀlimitꢀofꢀ30ꢀlakhꢀwillꢀcontinue),ꢀ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ofꢀatꢀleastꢀthreeꢀdifferentꢀmanufacturers,ꢀonꢀGEM,ꢀ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meetingꢀtheꢀrequisiteꢀquality,ꢀspecificationꢀandꢀdeliveryꢀperiod.ꢀTheꢀtoolsꢀforꢀonlineꢀbiddingꢀandꢀonlineꢀreverseꢀauctionꢀ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availableꢀonꢀGeMꢀcanꢀbeꢀusedꢀbyꢀtheꢀBuyersꢀevenꢀforꢀprocurementsꢀlessꢀthanꢀRs.ꢀ5,00,000.ꢀ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(iii)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AboveꢀRs.ꢀ5,00,000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ꢀthroughꢀtheꢀsupplierꢀhavingꢀlowestꢀpriceꢀmeetingꢀtheꢀrequisiteꢀquality,ꢀspecificationꢀandꢀdeliveryꢀ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periodꢀafterꢀ</a:t>
            </a:r>
            <a:r>
              <a:rPr dirty="0" sz="18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mandatorilyꢀobtainingꢀbidsꢀusingꢀonlineꢀbiddingꢀorꢀreverseꢀauctionꢀtoolꢀprovidedꢀonꢀGeM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</a:t>
            </a:r>
          </a:p>
          <a:p>
            <a:pPr marL="742949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(excluding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Automobiles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where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current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limit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of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30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lakh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will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continue)."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2691" y="6380707"/>
            <a:ext cx="1061910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https://admin.gem.gov.in/news/admin/showFile/AmendmentsinGeneralFinancialRulesGFR20171556037795.pdf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3547" y="670718"/>
            <a:ext cx="9058481" cy="763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Q4.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amount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participation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Bid/Reverse</a:t>
            </a:r>
          </a:p>
          <a:p>
            <a:pPr marL="0" marR="0">
              <a:lnSpc>
                <a:spcPts val="2400"/>
              </a:lnSpc>
              <a:spcBef>
                <a:spcPts val="911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auction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mandatory?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547" y="1634204"/>
            <a:ext cx="1345032" cy="769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50" spc="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25,000</a:t>
            </a:r>
          </a:p>
          <a:p>
            <a:pPr marL="0" marR="0">
              <a:lnSpc>
                <a:spcPts val="2450"/>
              </a:lnSpc>
              <a:spcBef>
                <a:spcPts val="861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50" spc="1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50000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547" y="2475452"/>
            <a:ext cx="1577594" cy="769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50" b="1">
                <a:solidFill>
                  <a:srgbClr val="ff0000"/>
                </a:solidFill>
                <a:latin typeface="Calibri"/>
                <a:cs typeface="Calibri"/>
              </a:rPr>
              <a:t>C.</a:t>
            </a:r>
            <a:r>
              <a:rPr dirty="0" sz="2450" spc="19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5,00,000</a:t>
            </a:r>
          </a:p>
          <a:p>
            <a:pPr marL="0" marR="0">
              <a:lnSpc>
                <a:spcPts val="2450"/>
              </a:lnSpc>
              <a:spcBef>
                <a:spcPts val="861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50" spc="-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1,00,000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0107" y="790995"/>
            <a:ext cx="985986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Q5.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limit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spc="9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automobiles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0107" y="1403961"/>
            <a:ext cx="1937910" cy="1872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2,50,000</a:t>
            </a:r>
          </a:p>
          <a:p>
            <a:pPr marL="0" marR="0">
              <a:lnSpc>
                <a:spcPts val="2850"/>
              </a:lnSpc>
              <a:spcBef>
                <a:spcPts val="1014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5,00,000</a:t>
            </a:r>
          </a:p>
          <a:p>
            <a:pPr marL="0" marR="0">
              <a:lnSpc>
                <a:spcPts val="2850"/>
              </a:lnSpc>
              <a:spcBef>
                <a:spcPts val="1064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850" spc="-2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20,00,000</a:t>
            </a:r>
          </a:p>
          <a:p>
            <a:pPr marL="0" marR="0">
              <a:lnSpc>
                <a:spcPts val="2850"/>
              </a:lnSpc>
              <a:spcBef>
                <a:spcPts val="1014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30,00,000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3915" y="384910"/>
            <a:ext cx="637605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GDUUEL+Arial-BoldMT"/>
                <a:cs typeface="GDUUEL+Arial-BoldMT"/>
              </a:rPr>
              <a:t>5.ꢀAMENDMENTSꢀTOꢀGENERALꢀFINANCIALꢀRULES,ꢀ2017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2691" y="923108"/>
            <a:ext cx="11179816" cy="7533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a4a4a"/>
                </a:solidFill>
                <a:latin typeface="FGLVTL+Wingdings-Regular"/>
                <a:cs typeface="FGLVTL+Wingdings-Regular"/>
              </a:rPr>
              <a:t></a:t>
            </a: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ꢀBuyersꢀandꢀSellersꢀmayꢀpleaseꢀnoteꢀthatꢀMinistryꢀofꢀFinance,ꢀGovernmentꢀofꢀIndiaꢀhasꢀmadeꢀSIGNIFICANTꢀamendmentsꢀtoꢀ</a:t>
            </a:r>
            <a:r>
              <a:rPr dirty="0" sz="16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GFRsꢀ</a:t>
            </a:r>
          </a:p>
          <a:p>
            <a:pPr marL="0" marR="0">
              <a:lnSpc>
                <a:spcPts val="1775"/>
              </a:lnSpc>
              <a:spcBef>
                <a:spcPts val="148"/>
              </a:spcBef>
              <a:spcAft>
                <a:spcPts val="0"/>
              </a:spcAft>
            </a:pPr>
            <a:r>
              <a:rPr dirty="0" sz="16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2017</a:t>
            </a: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ꢀwhichꢀimmediatelyꢀcomeꢀintoꢀeffect.ꢀꢀꢀ</a:t>
            </a:r>
          </a:p>
          <a:p>
            <a:pPr marL="0" marR="0">
              <a:lnSpc>
                <a:spcPts val="1775"/>
              </a:lnSpc>
              <a:spcBef>
                <a:spcPts val="148"/>
              </a:spcBef>
              <a:spcAft>
                <a:spcPts val="0"/>
              </a:spcAft>
            </a:pP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Asꢀperꢀtheꢀofficeꢀorder,ꢀ</a:t>
            </a:r>
            <a:r>
              <a:rPr dirty="0" sz="1600" b="1">
                <a:solidFill>
                  <a:srgbClr val="00b0f0"/>
                </a:solidFill>
                <a:latin typeface="AHIJEM+TimesNewRomanPS-BoldMT"/>
                <a:cs typeface="AHIJEM+TimesNewRomanPS-BoldMT"/>
              </a:rPr>
              <a:t>Ruleꢀ149ꢀ</a:t>
            </a: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hasꢀbeenꢀamendedꢀasꢀfollows:ꢀ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691" y="1900297"/>
            <a:ext cx="8513164" cy="2647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a4a4a"/>
                </a:solidFill>
                <a:latin typeface="FGLVTL+Wingdings-Regular"/>
                <a:cs typeface="FGLVTL+Wingdings-Regular"/>
              </a:rPr>
              <a:t></a:t>
            </a:r>
            <a:r>
              <a:rPr dirty="0" sz="1600">
                <a:solidFill>
                  <a:srgbClr val="4a4a4a"/>
                </a:solidFill>
                <a:latin typeface="CBTFDH+TimesNewRomanPSMT"/>
                <a:cs typeface="CBTFDH+TimesNewRomanPSMT"/>
              </a:rPr>
              <a:t>ꢀ"TheꢀGeMꢀportalꢀshallꢀbeꢀutilizedꢀbyꢀtheꢀGovernmentꢀBuyersꢀforꢀdirectꢀon-lineꢀpurchasesꢀasꢀunder:ꢀ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4785" y="2852672"/>
            <a:ext cx="1679419" cy="276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&lt;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Rs.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25,000/-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59303" y="2852672"/>
            <a:ext cx="2504005" cy="276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Rs.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25,000-5,00,000/-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94614" y="2852672"/>
            <a:ext cx="1744646" cy="276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&gt;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Rs.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500000/-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2065" y="3769894"/>
            <a:ext cx="11122632" cy="565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(I)</a:t>
            </a:r>
            <a:r>
              <a:rPr dirty="0" sz="1800" b="1">
                <a:solidFill>
                  <a:srgbClr val="4a4a4a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UpꢀtoꢀRs.ꢀ25,000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ꢀthroughꢀanyꢀofꢀtheꢀavailableꢀsuppliersꢀonꢀtheꢀGem,ꢀmeetingꢀtheꢀrequisiteꢀquality,ꢀspecificationꢀandꢀ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deliveryꢀperiod.ꢀ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2065" y="4318534"/>
            <a:ext cx="11573805" cy="1937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(ii)ꢀ</a:t>
            </a:r>
            <a:r>
              <a:rPr dirty="0" sz="1800" b="1">
                <a:solidFill>
                  <a:srgbClr val="4a4a4a"/>
                </a:solidFill>
                <a:latin typeface="AHIJEM+TimesNewRomanPS-BoldMT"/>
                <a:cs typeface="AHIJEM+TimesNewRomanPS-BoldMT"/>
              </a:rPr>
              <a:t>Aboveꢀ</a:t>
            </a: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Rs.ꢀ25,000ꢀandꢀupꢀtoꢀRs.ꢀ5,00,000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ꢀthroughꢀtheꢀGeMꢀSellerꢀhavingꢀlowestꢀpriceꢀamongstꢀtheꢀavailableꢀsellersꢀ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(excludingꢀAutomobilesꢀwhereꢀcurrentꢀlimitꢀofꢀ30ꢀlakhꢀwillꢀcontinue),ꢀ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ofꢀatꢀleastꢀthreeꢀdifferentꢀmanufacturers,ꢀonꢀGEM,ꢀ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meetingꢀtheꢀrequisiteꢀquality,ꢀspecificationꢀandꢀdeliveryꢀperiod.ꢀTheꢀtoolsꢀforꢀonlineꢀbiddingꢀandꢀonlineꢀreverseꢀauctionꢀ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availableꢀonꢀGeMꢀcanꢀbeꢀusedꢀbyꢀtheꢀBuyersꢀevenꢀforꢀprocurementsꢀlessꢀthanꢀRs.ꢀ5,00,000.ꢀ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(iii)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AboveꢀRs.ꢀ5,00,000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ꢀthroughꢀtheꢀsupplierꢀhavingꢀlowestꢀpriceꢀmeetingꢀtheꢀrequisiteꢀquality,ꢀspecificationꢀandꢀdeliveryꢀ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periodꢀafterꢀ</a:t>
            </a:r>
            <a:r>
              <a:rPr dirty="0" sz="18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mandatorilyꢀobtainingꢀbidsꢀusingꢀonlineꢀbiddingꢀorꢀreverseꢀauctionꢀtoolꢀprovidedꢀonꢀGeM</a:t>
            </a:r>
            <a:r>
              <a:rPr dirty="0" sz="1800">
                <a:solidFill>
                  <a:srgbClr val="4a4a4a"/>
                </a:solidFill>
                <a:latin typeface="CBTFDH+TimesNewRomanPSMT"/>
                <a:cs typeface="CBTFDH+TimesNewRomanPSMT"/>
              </a:rPr>
              <a:t>ꢀ</a:t>
            </a:r>
          </a:p>
          <a:p>
            <a:pPr marL="742949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(excluding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Automobiles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where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current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limit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of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30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lakh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will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 </a:t>
            </a:r>
            <a:r>
              <a:rPr dirty="0" sz="1800" b="1">
                <a:solidFill>
                  <a:srgbClr val="002060"/>
                </a:solidFill>
                <a:latin typeface="KQINMD+TimesNewRomanPS-BoldItalicMT"/>
                <a:cs typeface="KQINMD+TimesNewRomanPS-BoldItalicMT"/>
              </a:rPr>
              <a:t>continue)."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2691" y="6380707"/>
            <a:ext cx="1061910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https://admin.gem.gov.in/news/admin/showFile/AmendmentsinGeneralFinancialRulesGFR20171556037795.pdf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0107" y="790995"/>
            <a:ext cx="9850099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Q5.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limit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automobiles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0107" y="1403961"/>
            <a:ext cx="1937910" cy="1872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2,50,000</a:t>
            </a:r>
          </a:p>
          <a:p>
            <a:pPr marL="0" marR="0">
              <a:lnSpc>
                <a:spcPts val="2850"/>
              </a:lnSpc>
              <a:spcBef>
                <a:spcPts val="1014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5,00,000</a:t>
            </a:r>
          </a:p>
          <a:p>
            <a:pPr marL="0" marR="0">
              <a:lnSpc>
                <a:spcPts val="2850"/>
              </a:lnSpc>
              <a:spcBef>
                <a:spcPts val="1064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850" spc="-2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20,00,000</a:t>
            </a:r>
          </a:p>
          <a:p>
            <a:pPr marL="0" marR="0">
              <a:lnSpc>
                <a:spcPts val="2850"/>
              </a:lnSpc>
              <a:spcBef>
                <a:spcPts val="1014"/>
              </a:spcBef>
              <a:spcAft>
                <a:spcPts val="0"/>
              </a:spcAft>
            </a:pPr>
            <a:r>
              <a:rPr dirty="0" sz="2850" b="1">
                <a:solidFill>
                  <a:srgbClr val="ff0000"/>
                </a:solidFill>
                <a:latin typeface="Calibri"/>
                <a:cs typeface="Calibri"/>
              </a:rPr>
              <a:t>D.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30,00,000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6413" y="593032"/>
            <a:ext cx="9754525" cy="884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Q6.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selects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</a:p>
          <a:p>
            <a:pPr marL="0" marR="0">
              <a:lnSpc>
                <a:spcPts val="2800"/>
              </a:lnSpc>
              <a:spcBef>
                <a:spcPts val="1064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user?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6413" y="1680145"/>
            <a:ext cx="2067346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5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6413" y="2100769"/>
            <a:ext cx="3139610" cy="11904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50" spc="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</a:p>
          <a:p>
            <a:pPr marL="0" marR="0">
              <a:lnSpc>
                <a:spcPts val="2450"/>
              </a:lnSpc>
              <a:spcBef>
                <a:spcPts val="861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450" spc="2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Verifying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authority</a:t>
            </a:r>
          </a:p>
          <a:p>
            <a:pPr marL="0" marR="0">
              <a:lnSpc>
                <a:spcPts val="2450"/>
              </a:lnSpc>
              <a:spcBef>
                <a:spcPts val="861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9267" y="538091"/>
            <a:ext cx="7901955" cy="395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9.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Buyer</a:t>
            </a:r>
            <a:r>
              <a:rPr dirty="0" sz="2400" spc="-492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User</a:t>
            </a:r>
            <a:r>
              <a:rPr dirty="0" sz="2400" spc="-103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Roles</a:t>
            </a:r>
            <a:r>
              <a:rPr dirty="0" sz="2400" spc="-528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based</a:t>
            </a:r>
            <a:r>
              <a:rPr dirty="0" sz="2400" spc="-154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on</a:t>
            </a:r>
            <a:r>
              <a:rPr dirty="0" sz="2400" spc="-189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Segregationof</a:t>
            </a:r>
            <a:r>
              <a:rPr dirty="0" sz="2400" spc="-27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Duties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6268" y="3792726"/>
            <a:ext cx="1768768" cy="38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24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07022" y="4022631"/>
            <a:ext cx="6004546" cy="11164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c1e21"/>
                </a:solidFill>
                <a:latin typeface="GDUUEL+Arial-BoldMT"/>
                <a:cs typeface="GDUUEL+Arial-BoldMT"/>
              </a:rPr>
              <a:t>GeMꢀwitnessedꢀactiveꢀparticipationꢀfromꢀStateꢀGovt:ꢀ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Department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for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procuring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goods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and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services.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The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Top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States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with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highest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transaction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in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a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week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 b="1">
                <a:solidFill>
                  <a:srgbClr val="ff0000"/>
                </a:solidFill>
                <a:latin typeface="GDUUEL+Arial-BoldMT"/>
                <a:cs typeface="GDUUEL+Arial-BoldMT"/>
              </a:rPr>
              <a:t>(ꢀNovemberꢀ2019ꢀ)ꢀ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are</a:t>
            </a:r>
            <a:r>
              <a:rPr dirty="0" sz="1800">
                <a:solidFill>
                  <a:srgbClr val="1c1e21"/>
                </a:solidFill>
                <a:latin typeface="DADEPW+ArialMT"/>
                <a:cs typeface="DADEPW+ArialMT"/>
              </a:rPr>
              <a:t> </a:t>
            </a:r>
            <a:r>
              <a:rPr dirty="0" sz="1800" b="1">
                <a:solidFill>
                  <a:srgbClr val="1c1e21"/>
                </a:solidFill>
                <a:highlight>
                  <a:srgbClr val="ffff00"/>
                </a:highlight>
                <a:latin typeface="GDUUEL+Arial-BoldMT"/>
                <a:cs typeface="GDUUEL+Arial-BoldMT"/>
              </a:rPr>
              <a:t>Odisha,ꢀUttarꢀPradeshꢀ&amp;ꢀGujrat.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9452" y="5230802"/>
            <a:ext cx="3546921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Congratulations!!!!!!!!!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73054" y="5733722"/>
            <a:ext cx="4586881" cy="683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007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Odisha</a:t>
            </a:r>
            <a:r>
              <a:rPr dirty="0" sz="2000" spc="-37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won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2817"/>
              </a:lnSpc>
              <a:spcBef>
                <a:spcPts val="267"/>
              </a:spcBef>
              <a:spcAft>
                <a:spcPts val="0"/>
              </a:spcAft>
            </a:pP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“Rising</a:t>
            </a: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Buyer</a:t>
            </a: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award</a:t>
            </a: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2019</a:t>
            </a: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00"/>
                </a:solidFill>
                <a:latin typeface="JFPJAD+BookmanOldStyle-Bold"/>
                <a:cs typeface="JFPJAD+BookmanOldStyle-Bold"/>
              </a:rPr>
              <a:t>’’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1160" y="6562715"/>
            <a:ext cx="1704006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highlight>
                  <a:srgbClr val="ff0000"/>
                </a:highlight>
                <a:latin typeface="Calibri"/>
                <a:cs typeface="Calibri"/>
              </a:rPr>
              <a:t>SGeMPU</a:t>
            </a:r>
            <a:r>
              <a:rPr dirty="0" sz="1800" spc="10" b="1">
                <a:solidFill>
                  <a:srgbClr val="ffffff"/>
                </a:solidFill>
                <a:highlight>
                  <a:srgbClr val="ff00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highlight>
                  <a:srgbClr val="000080"/>
                </a:highlight>
                <a:latin typeface="Calibri"/>
                <a:cs typeface="Calibri"/>
              </a:rPr>
              <a:t>Odisha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122" y="145207"/>
            <a:ext cx="9472462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Q6.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selects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122" y="565831"/>
            <a:ext cx="1803921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user?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122" y="1083821"/>
            <a:ext cx="1703329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1850" spc="66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user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84709" y="1165990"/>
            <a:ext cx="7801216" cy="5144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GDUUEL+Arial-BoldMT"/>
                <a:cs typeface="GDUUEL+Arial-BoldMT"/>
              </a:rPr>
              <a:t>RoleꢀandꢀResponsibilitiesꢀofꢀBuyerꢀ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GDUUEL+Arial-BoldMT"/>
                <a:cs typeface="GDUUEL+Arial-BoldMT"/>
              </a:rPr>
              <a:t>onꢀGeM:</a:t>
            </a:r>
          </a:p>
          <a:p>
            <a:pPr marL="0" marR="0">
              <a:lnSpc>
                <a:spcPts val="1800"/>
              </a:lnSpc>
              <a:spcBef>
                <a:spcPts val="32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Registration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divided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categories:</a:t>
            </a:r>
          </a:p>
          <a:p>
            <a:pPr marL="0" marR="0">
              <a:lnSpc>
                <a:spcPts val="1800"/>
              </a:lnSpc>
              <a:spcBef>
                <a:spcPts val="487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i.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Any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officer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Central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State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Government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PSU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Autonomous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Bodies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Local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Bodies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Constitutional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Bodies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Statuary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Bodies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at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level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Deputy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Secretary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India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equivalent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ii.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Head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Office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at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Sub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Centre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Unit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Branch,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can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Register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his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her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organization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unit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on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GeM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portal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as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Primary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User.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responsible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registering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organization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accounts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Users,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assigning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roles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responsibilities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supervision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transactions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performed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him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her.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vicariously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responsible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compliance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General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Rules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Rules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Governing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respect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organization,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Policies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Guidelines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notified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time,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timely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payments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dispute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resolutions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conditions.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1122" y="1399289"/>
            <a:ext cx="1944959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1850" spc="75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Secondary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user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1122" y="1714756"/>
            <a:ext cx="2285611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1850" spc="8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Verifying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authority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1122" y="2030224"/>
            <a:ext cx="2523992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1850" spc="6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1122" y="2284594"/>
            <a:ext cx="3196691" cy="85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USAPW+Wingdings-Regular,Bold"/>
                <a:cs typeface="CUSAPW+Wingdings-Regular,Bold"/>
              </a:rPr>
              <a:t></a:t>
            </a:r>
            <a:r>
              <a:rPr dirty="0" sz="1800" b="1">
                <a:solidFill>
                  <a:srgbClr val="000000"/>
                </a:solidFill>
                <a:latin typeface="GDUUEL+Arial-BoldMT"/>
                <a:cs typeface="GDUUEL+Arial-BoldMT"/>
              </a:rPr>
              <a:t>ꢀ“BUYER”ꢀ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placing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authority,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includes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Central/State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1122" y="3143050"/>
            <a:ext cx="3426220" cy="300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Ministries/Departments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attached/subordinate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offices,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Central/State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Sector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Units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(PSUs)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Autonomous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Bodies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authorized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officer(s)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behalf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President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India/Governor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State</a:t>
            </a:r>
            <a:r>
              <a:rPr dirty="0" sz="18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/PSU/Autonomous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Bodies,</a:t>
            </a:r>
            <a:r>
              <a:rPr dirty="0" sz="18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,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Goods/Services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offered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84709" y="6318520"/>
            <a:ext cx="7870953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cannot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transactions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portal.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2717" y="623585"/>
            <a:ext cx="10167027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Q7.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payment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authority/DDO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pay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days?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717" y="1166447"/>
            <a:ext cx="3975699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50" spc="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48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delivery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717" y="1587071"/>
            <a:ext cx="3820860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50" spc="1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Delivery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717" y="2007695"/>
            <a:ext cx="5251795" cy="769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450" spc="19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48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hour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CRAC</a:t>
            </a:r>
          </a:p>
          <a:p>
            <a:pPr marL="0" marR="0">
              <a:lnSpc>
                <a:spcPts val="2450"/>
              </a:lnSpc>
              <a:spcBef>
                <a:spcPts val="861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50" spc="-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CRAC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92645" y="302868"/>
            <a:ext cx="4541837" cy="515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-18" b="1">
                <a:solidFill>
                  <a:srgbClr val="002060"/>
                </a:solidFill>
                <a:latin typeface="JFPJAD+BookmanOldStyle-Bold"/>
                <a:cs typeface="JFPJAD+BookmanOldStyle-Bold"/>
              </a:rPr>
              <a:t>CompetentAuthority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54" y="349463"/>
            <a:ext cx="2229247" cy="879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10.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Workflow</a:t>
            </a:r>
          </a:p>
          <a:p>
            <a:pPr marL="697433" marR="0">
              <a:lnSpc>
                <a:spcPts val="19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and</a:t>
            </a:r>
          </a:p>
          <a:p>
            <a:pPr marL="305221" marR="0">
              <a:lnSpc>
                <a:spcPts val="1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timelines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2480" y="1284795"/>
            <a:ext cx="1256391" cy="270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dirty="0" sz="1600">
                <a:solidFill>
                  <a:srgbClr val="ffffff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User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0561" y="1284808"/>
            <a:ext cx="1472193" cy="270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Secondary</a:t>
            </a:r>
            <a:r>
              <a:rPr dirty="0" sz="1600">
                <a:solidFill>
                  <a:srgbClr val="ffffff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User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10760" y="1713772"/>
            <a:ext cx="3364234" cy="208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-259" b="1">
                <a:solidFill>
                  <a:srgbClr val="ffffff"/>
                </a:solidFill>
                <a:latin typeface="Calibri"/>
                <a:cs typeface="Calibri"/>
              </a:rPr>
              <a:t>OOrrggaanni</a:t>
            </a:r>
            <a:r>
              <a:rPr dirty="0" sz="11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19" b="1">
                <a:solidFill>
                  <a:srgbClr val="ffffff"/>
                </a:solidFill>
                <a:latin typeface="Calibri"/>
                <a:cs typeface="Calibri"/>
              </a:rPr>
              <a:t>zi</a:t>
            </a:r>
            <a:r>
              <a:rPr dirty="0" sz="11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13" b="1">
                <a:solidFill>
                  <a:srgbClr val="ffffff"/>
                </a:solidFill>
                <a:latin typeface="Calibri"/>
                <a:cs typeface="Calibri"/>
              </a:rPr>
              <a:t>zaat</a:t>
            </a:r>
            <a:r>
              <a:rPr dirty="0" sz="1150" spc="-351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49" b="1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1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300" b="1">
                <a:solidFill>
                  <a:srgbClr val="ffffff"/>
                </a:solidFill>
                <a:latin typeface="Calibri"/>
                <a:cs typeface="Calibri"/>
              </a:rPr>
              <a:t>oi</a:t>
            </a:r>
            <a:r>
              <a:rPr dirty="0" sz="11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00" b="1">
                <a:solidFill>
                  <a:srgbClr val="ffffff"/>
                </a:solidFill>
                <a:latin typeface="Calibri"/>
                <a:cs typeface="Calibri"/>
              </a:rPr>
              <a:t>onn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ꢀꢀ</a:t>
            </a:r>
            <a:r>
              <a:rPr dirty="0" sz="1150" spc="-646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150" spc="18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-231" b="1">
                <a:solidFill>
                  <a:srgbClr val="ffffff"/>
                </a:solidFill>
                <a:latin typeface="Calibri"/>
                <a:cs typeface="Calibri"/>
              </a:rPr>
              <a:t>Reeggi</a:t>
            </a:r>
            <a:r>
              <a:rPr dirty="0" sz="11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20" b="1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dirty="0" sz="11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03" b="1">
                <a:solidFill>
                  <a:srgbClr val="ffffff"/>
                </a:solidFill>
                <a:latin typeface="Calibri"/>
                <a:cs typeface="Calibri"/>
              </a:rPr>
              <a:t>sttrraatti</a:t>
            </a:r>
            <a:r>
              <a:rPr dirty="0" sz="11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300" b="1">
                <a:solidFill>
                  <a:srgbClr val="ffffff"/>
                </a:solidFill>
                <a:latin typeface="Calibri"/>
                <a:cs typeface="Calibri"/>
              </a:rPr>
              <a:t>oi</a:t>
            </a:r>
            <a:r>
              <a:rPr dirty="0" sz="11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00" b="1">
                <a:solidFill>
                  <a:srgbClr val="ffffff"/>
                </a:solidFill>
                <a:latin typeface="Calibri"/>
                <a:cs typeface="Calibri"/>
              </a:rPr>
              <a:t>onn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75173" y="1985933"/>
            <a:ext cx="2443965" cy="3735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2060"/>
                </a:solidFill>
                <a:latin typeface="Calibri"/>
                <a:cs typeface="Calibri"/>
              </a:rPr>
              <a:t>Fill</a:t>
            </a:r>
            <a:r>
              <a:rPr dirty="0" sz="1150" spc="11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50" spc="10" b="1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dirty="0" sz="1150" spc="11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50" b="1">
                <a:solidFill>
                  <a:srgbClr val="002060"/>
                </a:solidFill>
                <a:latin typeface="Calibri"/>
                <a:cs typeface="Calibri"/>
              </a:rPr>
              <a:t>required</a:t>
            </a:r>
            <a:r>
              <a:rPr dirty="0" sz="1150" spc="11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50" b="1">
                <a:solidFill>
                  <a:srgbClr val="002060"/>
                </a:solidFill>
                <a:latin typeface="Calibri"/>
                <a:cs typeface="Calibri"/>
              </a:rPr>
              <a:t>fields</a:t>
            </a:r>
            <a:r>
              <a:rPr dirty="0" sz="1150" spc="11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50" spc="17" b="1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dirty="0" sz="1150" spc="11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50" b="1">
                <a:solidFill>
                  <a:srgbClr val="002060"/>
                </a:solidFill>
                <a:latin typeface="Calibri"/>
                <a:cs typeface="Calibri"/>
              </a:rPr>
              <a:t>register</a:t>
            </a:r>
            <a:r>
              <a:rPr dirty="0" sz="1150" spc="11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50" spc="10" b="1">
                <a:solidFill>
                  <a:srgbClr val="002060"/>
                </a:solidFill>
                <a:latin typeface="Calibri"/>
                <a:cs typeface="Calibri"/>
              </a:rPr>
              <a:t>the</a:t>
            </a:r>
          </a:p>
          <a:p>
            <a:pPr marL="369348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0" b="1">
                <a:solidFill>
                  <a:srgbClr val="002060"/>
                </a:solidFill>
                <a:latin typeface="Calibri"/>
                <a:cs typeface="Calibri"/>
              </a:rPr>
              <a:t>organization</a:t>
            </a:r>
            <a:r>
              <a:rPr dirty="0" sz="1150" spc="11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50" spc="10" b="1">
                <a:solidFill>
                  <a:srgbClr val="002060"/>
                </a:solidFill>
                <a:latin typeface="Calibri"/>
                <a:cs typeface="Calibri"/>
              </a:rPr>
              <a:t>with</a:t>
            </a:r>
            <a:r>
              <a:rPr dirty="0" sz="1150" spc="11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50" spc="17" b="1">
                <a:solidFill>
                  <a:srgbClr val="002060"/>
                </a:solidFill>
                <a:latin typeface="Calibri"/>
                <a:cs typeface="Calibri"/>
              </a:rPr>
              <a:t>GeM.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12734" y="2007684"/>
            <a:ext cx="1001399" cy="270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22a35"/>
                </a:solidFill>
                <a:latin typeface="Calibri"/>
                <a:cs typeface="Calibri"/>
              </a:rPr>
              <a:t>•</a:t>
            </a:r>
            <a:r>
              <a:rPr dirty="0" sz="1600" spc="40" b="1">
                <a:solidFill>
                  <a:srgbClr val="222a35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22a35"/>
                </a:solidFill>
                <a:latin typeface="Calibri"/>
                <a:cs typeface="Calibri"/>
              </a:rPr>
              <a:t>Buyer</a:t>
            </a:r>
          </a:p>
          <a:p>
            <a:pPr marL="645417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22a35"/>
                </a:solidFill>
                <a:latin typeface="CBTFDH+TimesNewRomanPSMT"/>
                <a:cs typeface="CBTFDH+TimesNewRomanPSMT"/>
              </a:rPr>
              <a:t>ꢀꢀꢀꢀ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14334" y="2007684"/>
            <a:ext cx="203295" cy="26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22a35"/>
                </a:solidFill>
                <a:latin typeface="CBTFDH+TimesNewRomanPSMT"/>
                <a:cs typeface="CBTFDH+TimesNewRomanPSMT"/>
              </a:rPr>
              <a:t>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41241" y="2095924"/>
            <a:ext cx="1911185" cy="208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222a35"/>
                </a:solidFill>
                <a:latin typeface="Calibri"/>
                <a:cs typeface="Calibri"/>
              </a:rPr>
              <a:t>Secondary</a:t>
            </a:r>
            <a:r>
              <a:rPr dirty="0" sz="1150" spc="11" b="1">
                <a:solidFill>
                  <a:srgbClr val="222a35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b="1">
                <a:solidFill>
                  <a:srgbClr val="222a35"/>
                </a:solidFill>
                <a:latin typeface="Calibri"/>
                <a:cs typeface="Calibri"/>
              </a:rPr>
              <a:t>User</a:t>
            </a:r>
            <a:r>
              <a:rPr dirty="0" sz="1150" spc="11" b="1">
                <a:solidFill>
                  <a:srgbClr val="222a35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0" b="1">
                <a:solidFill>
                  <a:srgbClr val="222a35"/>
                </a:solidFill>
                <a:latin typeface="Calibri"/>
                <a:cs typeface="Calibri"/>
              </a:rPr>
              <a:t>Registration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12734" y="2174874"/>
            <a:ext cx="25360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22a35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14334" y="2145860"/>
            <a:ext cx="1070070" cy="270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22a35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222a35"/>
                </a:solidFill>
                <a:latin typeface="Calibri"/>
                <a:cs typeface="Calibri"/>
              </a:rPr>
              <a:t>Consignee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12734" y="2310980"/>
            <a:ext cx="1125694" cy="270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22a35"/>
                </a:solidFill>
                <a:latin typeface="Calibri"/>
                <a:cs typeface="Calibri"/>
              </a:rPr>
              <a:t>•</a:t>
            </a:r>
            <a:r>
              <a:rPr dirty="0" sz="1600">
                <a:solidFill>
                  <a:srgbClr val="222a35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222a35"/>
                </a:solidFill>
                <a:latin typeface="Calibri"/>
                <a:cs typeface="Calibri"/>
              </a:rPr>
              <a:t>DDO</a:t>
            </a:r>
            <a:r>
              <a:rPr dirty="0" sz="1600" b="1">
                <a:solidFill>
                  <a:srgbClr val="222a35"/>
                </a:solidFill>
                <a:latin typeface="AHIJEM+TimesNewRomanPS-BoldMT"/>
                <a:cs typeface="AHIJEM+TimesNewRomanPS-BoldMT"/>
              </a:rPr>
              <a:t>/</a:t>
            </a:r>
            <a:r>
              <a:rPr dirty="0" sz="1600" b="1">
                <a:solidFill>
                  <a:srgbClr val="222a35"/>
                </a:solidFill>
                <a:latin typeface="Calibri"/>
                <a:cs typeface="Calibri"/>
              </a:rPr>
              <a:t>PAO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44214" y="2919287"/>
            <a:ext cx="1677225" cy="322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002060"/>
                </a:solidFill>
                <a:latin typeface="JFPJAD+BookmanOldStyle-Bold"/>
                <a:cs typeface="JFPJAD+BookmanOldStyle-Bold"/>
              </a:rPr>
              <a:t>CONSIGNEE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7282" y="2968922"/>
            <a:ext cx="1038384" cy="322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002060"/>
                </a:solidFill>
                <a:latin typeface="JFPJAD+BookmanOldStyle-Bold"/>
                <a:cs typeface="JFPJAD+BookmanOldStyle-Bold"/>
              </a:rPr>
              <a:t>BUYER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09772" y="3189528"/>
            <a:ext cx="1332704" cy="191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Seller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Confirmation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40674" y="3347170"/>
            <a:ext cx="1473790" cy="191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and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Delivery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of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Goods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70894" y="3342727"/>
            <a:ext cx="2997705" cy="3773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1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•ꢀReceiptꢀofꢀGoods</a:t>
            </a:r>
            <a:r>
              <a:rPr dirty="0" sz="110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ꢀꢀꢀꢀꢀꢀꢀꢀꢀꢀꢀꢀꢀꢀꢀꢀꢀꢀꢀꢀꢀꢀꢀꢀꢀꢀꢀꢀꢀꢀꢀꢀꢀꢀꢀWithin</a:t>
            </a:r>
          </a:p>
          <a:p>
            <a:pPr marL="0" marR="0">
              <a:lnSpc>
                <a:spcPts val="1301"/>
              </a:lnSpc>
              <a:spcBef>
                <a:spcPts val="68"/>
              </a:spcBef>
              <a:spcAft>
                <a:spcPts val="0"/>
              </a:spcAft>
            </a:pPr>
            <a:r>
              <a:rPr dirty="0" sz="1150" spc="12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•ꢀPRCꢀGeneration</a:t>
            </a:r>
            <a:r>
              <a:rPr dirty="0" sz="110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ꢀꢀꢀꢀꢀꢀꢀꢀꢀꢀꢀꢀꢀꢀꢀꢀꢀꢀꢀꢀꢀꢀꢀꢀꢀꢀꢀꢀꢀꢀꢀꢀꢀꢀꢀꢀꢀ48</a:t>
            </a:r>
            <a:r>
              <a:rPr dirty="0" sz="1100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Hrs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02733" y="3369965"/>
            <a:ext cx="3391777" cy="723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•ꢀSelectꢀProduct</a:t>
            </a:r>
            <a:r>
              <a:rPr dirty="0" sz="110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ꢀꢀꢀꢀꢀꢀꢀꢀꢀꢀPriceꢀHoldingꢀ–ꢀ5ꢀdaysꢀforꢀDP</a:t>
            </a:r>
          </a:p>
          <a:p>
            <a:pPr marL="0" marR="0">
              <a:lnSpc>
                <a:spcPts val="1301"/>
              </a:lnSpc>
              <a:spcBef>
                <a:spcPts val="76"/>
              </a:spcBef>
              <a:spcAft>
                <a:spcPts val="0"/>
              </a:spcAft>
            </a:pPr>
            <a:r>
              <a:rPr dirty="0" sz="1150" spc="1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•ꢀSelectꢀmodeꢀofꢀProcurementꢀ(DP/L1/Bidding/RA)</a:t>
            </a:r>
          </a:p>
          <a:p>
            <a:pPr marL="0" marR="0">
              <a:lnSpc>
                <a:spcPts val="1301"/>
              </a:lnSpc>
              <a:spcBef>
                <a:spcPts val="8"/>
              </a:spcBef>
              <a:spcAft>
                <a:spcPts val="0"/>
              </a:spcAft>
            </a:pPr>
            <a:r>
              <a:rPr dirty="0" sz="1150" spc="1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•ꢀUploadꢀscannedꢀFinancialꢀApprovalꢀ–ꢀE-sign</a:t>
            </a:r>
          </a:p>
          <a:p>
            <a:pPr marL="0" marR="0">
              <a:lnSpc>
                <a:spcPts val="1301"/>
              </a:lnSpc>
              <a:spcBef>
                <a:spcPts val="58"/>
              </a:spcBef>
              <a:spcAft>
                <a:spcPts val="0"/>
              </a:spcAft>
            </a:pPr>
            <a:r>
              <a:rPr dirty="0" sz="1150" spc="1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•ꢀSanctionꢀOrderꢀ–ꢀE-sign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636452" y="3655529"/>
            <a:ext cx="1124924" cy="524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Default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Delivery</a:t>
            </a:r>
          </a:p>
          <a:p>
            <a:pPr marL="299425" marR="0">
              <a:lnSpc>
                <a:spcPts val="1207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Period</a:t>
            </a:r>
          </a:p>
          <a:p>
            <a:pPr marL="34549" marR="0">
              <a:lnSpc>
                <a:spcPts val="120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1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Within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15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days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270894" y="3855957"/>
            <a:ext cx="2901491" cy="400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•ꢀInspectionꢀofꢀGoods</a:t>
            </a:r>
          </a:p>
          <a:p>
            <a:pPr marL="0" marR="0">
              <a:lnSpc>
                <a:spcPts val="1408"/>
              </a:lnSpc>
              <a:spcBef>
                <a:spcPts val="163"/>
              </a:spcBef>
              <a:spcAft>
                <a:spcPts val="0"/>
              </a:spcAft>
            </a:pPr>
            <a:r>
              <a:rPr dirty="0" sz="1150" spc="11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•ꢀRightꢀtoꢀRejectꢀOrder</a:t>
            </a:r>
            <a:r>
              <a:rPr dirty="0" sz="125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250" spc="11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WITHINꢀ10ꢀDays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02733" y="4063103"/>
            <a:ext cx="2376202" cy="20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•ꢀGenerateꢀContractꢀorderꢀ–ꢀEꢀsign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71198" y="4461473"/>
            <a:ext cx="2140098" cy="26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AHIJEM+TimesNewRomanPS-BoldMT"/>
                <a:cs typeface="AHIJEM+TimesNewRomanPS-BoldMT"/>
              </a:rPr>
              <a:t>•ꢀProcessꢀDraftꢀInvoice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71198" y="4631960"/>
            <a:ext cx="1840989" cy="26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AHIJEM+TimesNewRomanPS-BoldMT"/>
                <a:cs typeface="AHIJEM+TimesNewRomanPS-BoldMT"/>
              </a:rPr>
              <a:t>•ꢀClaimꢀLDꢀ(Ifꢀany)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146434" y="4785769"/>
            <a:ext cx="1212043" cy="191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Go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Back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to</a:t>
            </a:r>
            <a:r>
              <a:rPr dirty="0" sz="11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1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Buyer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964517" y="5005992"/>
            <a:ext cx="1620328" cy="241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cc0000"/>
                </a:solidFill>
                <a:latin typeface="AHIJEM+TimesNewRomanPS-BoldMT"/>
                <a:cs typeface="AHIJEM+TimesNewRomanPS-BoldMT"/>
              </a:rPr>
              <a:t>CRAC</a:t>
            </a:r>
            <a:r>
              <a:rPr dirty="0" sz="145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450" b="1">
                <a:solidFill>
                  <a:srgbClr val="cc0000"/>
                </a:solidFill>
                <a:latin typeface="AHIJEM+TimesNewRomanPS-BoldMT"/>
                <a:cs typeface="AHIJEM+TimesNewRomanPS-BoldMT"/>
              </a:rPr>
              <a:t>Generation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489205" y="5165102"/>
            <a:ext cx="132806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Withinꢀ10ꢀDays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30849" y="5355645"/>
            <a:ext cx="3006335" cy="4873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5">
                <a:solidFill>
                  <a:srgbClr val="002060"/>
                </a:solidFill>
                <a:latin typeface="LWQLCM+CopperplateGothic-Bold,Bold"/>
                <a:cs typeface="LWQLCM+CopperplateGothic-Bold,Bold"/>
              </a:rPr>
              <a:t>PAYMENT</a:t>
            </a:r>
            <a:r>
              <a:rPr dirty="0" sz="1800">
                <a:solidFill>
                  <a:srgbClr val="00206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spc="12">
                <a:solidFill>
                  <a:srgbClr val="002060"/>
                </a:solidFill>
                <a:latin typeface="LWQLCM+CopperplateGothic-Bold,Bold"/>
                <a:cs typeface="LWQLCM+CopperplateGothic-Bold,Bold"/>
              </a:rPr>
              <a:t>AUTHORITY</a:t>
            </a:r>
          </a:p>
          <a:p>
            <a:pPr marL="0" marR="0">
              <a:lnSpc>
                <a:spcPts val="1301"/>
              </a:lnSpc>
              <a:spcBef>
                <a:spcPts val="202"/>
              </a:spcBef>
              <a:spcAft>
                <a:spcPts val="0"/>
              </a:spcAft>
            </a:pPr>
            <a:r>
              <a:rPr dirty="0" sz="1150" spc="1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•ꢀInvoiceꢀPayment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997142" y="5367369"/>
            <a:ext cx="2893636" cy="3930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549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2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Note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: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Seller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to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take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4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away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4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Goods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within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1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10</a:t>
            </a:r>
          </a:p>
          <a:p>
            <a:pPr marL="0" marR="0">
              <a:lnSpc>
                <a:spcPts val="1301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50" spc="12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days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If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2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Consignee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2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exercises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Right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to</a:t>
            </a:r>
            <a:r>
              <a:rPr dirty="0" sz="1150" spc="11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150" spc="10" b="1">
                <a:solidFill>
                  <a:srgbClr val="c00000"/>
                </a:solidFill>
                <a:latin typeface="AHIJEM+TimesNewRomanPS-BoldMT"/>
                <a:cs typeface="AHIJEM+TimesNewRomanPS-BoldMT"/>
              </a:rPr>
              <a:t>reject</a:t>
            </a:r>
            <a:r>
              <a:rPr dirty="0" sz="1150">
                <a:solidFill>
                  <a:srgbClr val="c00000"/>
                </a:solidFill>
                <a:latin typeface="CBTFDH+TimesNewRomanPSMT"/>
                <a:cs typeface="CBTFDH+TimesNewRomanPSMT"/>
              </a:rPr>
              <a:t>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30849" y="5819957"/>
            <a:ext cx="3529489" cy="37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2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•ꢀDDOꢀ–ꢀThroughꢀPFMS</a:t>
            </a:r>
          </a:p>
          <a:p>
            <a:pPr marL="0" marR="0">
              <a:lnSpc>
                <a:spcPts val="1301"/>
              </a:lnSpc>
              <a:spcBef>
                <a:spcPts val="58"/>
              </a:spcBef>
              <a:spcAft>
                <a:spcPts val="0"/>
              </a:spcAft>
            </a:pPr>
            <a:r>
              <a:rPr dirty="0" sz="1150" spc="11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•ꢀPAOꢀ–ꢀThroughꢀSBIꢀMOPS/ꢀThroughꢀOfflineꢀmode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597133" y="6163912"/>
            <a:ext cx="212083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SellerꢀConfirmsꢀand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850492" y="6351832"/>
            <a:ext cx="147935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2060"/>
                </a:solidFill>
                <a:latin typeface="AHIJEM+TimesNewRomanPS-BoldMT"/>
                <a:cs typeface="AHIJEM+TimesNewRomanPS-BoldMT"/>
              </a:rPr>
              <a:t>OrderꢀClosed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2717" y="623585"/>
            <a:ext cx="10167027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Q7.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payment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authority/DDO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pay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days?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717" y="1166447"/>
            <a:ext cx="3975699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50" spc="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48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delivery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717" y="1587071"/>
            <a:ext cx="3820860" cy="34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50" spc="1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Delivery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717" y="2007695"/>
            <a:ext cx="5251795" cy="769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450" spc="19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48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hour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CRAC</a:t>
            </a:r>
          </a:p>
          <a:p>
            <a:pPr marL="0" marR="0">
              <a:lnSpc>
                <a:spcPts val="2450"/>
              </a:lnSpc>
              <a:spcBef>
                <a:spcPts val="861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50" spc="-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Within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10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days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generation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CRAC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5006" y="280563"/>
            <a:ext cx="5906334" cy="395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8.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spc="-43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RegistrationGuide</a:t>
            </a:r>
            <a:r>
              <a:rPr dirty="0" sz="2400" spc="-243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-</a:t>
            </a:r>
            <a:r>
              <a:rPr dirty="0" sz="2400" spc="-54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5</a:t>
            </a:r>
            <a:r>
              <a:rPr dirty="0" sz="2400" spc="-5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Simple</a:t>
            </a:r>
            <a:r>
              <a:rPr dirty="0" sz="2400" spc="-63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236" y="964595"/>
            <a:ext cx="9807021" cy="3270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70c0"/>
                </a:solidFill>
                <a:latin typeface="FGLVTL+Wingdings-Regular"/>
                <a:cs typeface="FGLVTL+Wingdings-Regular"/>
              </a:rPr>
              <a:t>q</a:t>
            </a:r>
            <a:r>
              <a:rPr dirty="0" sz="2050" spc="36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70c0"/>
                </a:solidFill>
                <a:latin typeface="AHIJEM+TimesNewRomanPS-BoldMT"/>
                <a:cs typeface="AHIJEM+TimesNewRomanPS-BoldMT"/>
              </a:rPr>
              <a:t>CompetentꢀAuthorityꢀ</a:t>
            </a:r>
            <a:r>
              <a:rPr dirty="0" sz="2000">
                <a:solidFill>
                  <a:srgbClr val="000000"/>
                </a:solidFill>
                <a:latin typeface="CBTFDH+TimesNewRomanPSMT"/>
                <a:cs typeface="CBTFDH+TimesNewRomanPSMT"/>
              </a:rPr>
              <a:t>ToꢀNominateꢀResponsibleꢀOfficialsꢀAsꢀPrimaryꢀ&amp;ꢀSecondaryꢀUsersꢀ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3136" y="1277088"/>
            <a:ext cx="3206229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BTFDH+TimesNewRomanPSMT"/>
                <a:cs typeface="CBTFDH+TimesNewRomanPSMT"/>
              </a:rPr>
              <a:t>VideꢀAnꢀInternalꢀOfficeꢀNote.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01198" y="1651549"/>
            <a:ext cx="2955271" cy="29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70c0"/>
                </a:solidFill>
                <a:latin typeface="FGLVTL+Wingdings-Regular"/>
                <a:cs typeface="FGLVTL+Wingdings-Regular"/>
              </a:rPr>
              <a:t>§</a:t>
            </a:r>
            <a:r>
              <a:rPr dirty="0" sz="1850" spc="94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GFR</a:t>
            </a:r>
            <a:r>
              <a:rPr dirty="0" sz="1800" spc="-18" b="1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Rule</a:t>
            </a:r>
            <a:r>
              <a:rPr dirty="0" sz="1800" spc="12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Georgia"/>
                <a:cs typeface="Georgia"/>
              </a:rPr>
              <a:t>149</a:t>
            </a:r>
            <a:r>
              <a:rPr dirty="0" sz="1800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Georgia"/>
                <a:cs typeface="Georgia"/>
              </a:rPr>
              <a:t>&amp;</a:t>
            </a:r>
            <a:r>
              <a:rPr dirty="0" sz="1800" spc="23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OGFR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1030" y="1790424"/>
            <a:ext cx="6559448" cy="29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GLVTL+Wingdings-Regular"/>
                <a:cs typeface="FGLVTL+Wingdings-Regular"/>
              </a:rPr>
              <a:t>q</a:t>
            </a:r>
            <a:r>
              <a:rPr dirty="0" sz="1850" spc="5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The</a:t>
            </a:r>
            <a:r>
              <a:rPr dirty="0" sz="1800" b="1">
                <a:solidFill>
                  <a:srgbClr val="0070c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Primary</a:t>
            </a:r>
            <a:r>
              <a:rPr dirty="0" sz="1800" b="1">
                <a:solidFill>
                  <a:srgbClr val="0070c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User</a:t>
            </a:r>
            <a:r>
              <a:rPr dirty="0" sz="1800" b="1">
                <a:solidFill>
                  <a:srgbClr val="0070c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Is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Recommended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Familiarize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With: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01198" y="2063029"/>
            <a:ext cx="4152041" cy="1122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GLVTL+Wingdings-Regular"/>
                <a:cs typeface="FGLVTL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Special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Terms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Condition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of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GeM</a:t>
            </a:r>
          </a:p>
          <a:p>
            <a:pPr marL="0" marR="0">
              <a:lnSpc>
                <a:spcPts val="2053"/>
              </a:lnSpc>
              <a:spcBef>
                <a:spcPts val="1132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GLVTL+Wingdings-Regular"/>
                <a:cs typeface="FGLVTL+Wingdings-Regular"/>
              </a:rPr>
              <a:t>§</a:t>
            </a:r>
            <a:r>
              <a:rPr dirty="0" sz="1850" spc="1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Work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Flow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of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GeM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operation</a:t>
            </a:r>
          </a:p>
          <a:p>
            <a:pPr marL="0" marR="0">
              <a:lnSpc>
                <a:spcPts val="2053"/>
              </a:lnSpc>
              <a:spcBef>
                <a:spcPts val="1132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GLVTL+Wingdings-Regular"/>
                <a:cs typeface="FGLVTL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Primary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user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Manual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1030" y="3514083"/>
            <a:ext cx="7049013" cy="29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GLVTL+Wingdings-Regular"/>
                <a:cs typeface="FGLVTL+Wingdings-Regular"/>
              </a:rPr>
              <a:t>q</a:t>
            </a:r>
            <a:r>
              <a:rPr dirty="0" sz="1850" spc="5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Primary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User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is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required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open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inbox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mail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from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his/her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official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14405" y="3718135"/>
            <a:ext cx="6111945" cy="3844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e-mail</a:t>
            </a:r>
            <a:r>
              <a:rPr dirty="0" sz="1800" b="1">
                <a:solidFill>
                  <a:srgbClr val="0070c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id</a:t>
            </a:r>
            <a:r>
              <a:rPr dirty="0" sz="1800" b="1">
                <a:solidFill>
                  <a:srgbClr val="0070c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filled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in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>
                <a:solidFill>
                  <a:srgbClr val="000000"/>
                </a:solidFill>
                <a:latin typeface="Georgia"/>
                <a:cs typeface="Georgia"/>
              </a:rPr>
              <a:t>step</a:t>
            </a:r>
            <a:r>
              <a:rPr dirty="0" sz="2400" b="1">
                <a:solidFill>
                  <a:srgbClr val="000000"/>
                </a:solidFill>
                <a:latin typeface="Georgia"/>
                <a:cs typeface="Georgia"/>
              </a:rPr>
              <a:t>2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click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verify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email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link.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1030" y="4226152"/>
            <a:ext cx="9486899" cy="29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GLVTL+Wingdings-Regular"/>
                <a:cs typeface="FGLVTL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Primary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User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is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required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login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with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user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id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password</a:t>
            </a:r>
            <a:r>
              <a:rPr dirty="0" sz="1800" spc="1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 b="1" u="sng">
                <a:solidFill>
                  <a:srgbClr val="0070c0"/>
                </a:solidFill>
                <a:latin typeface="Georgia"/>
                <a:cs typeface="Georgia"/>
                <a:hlinkClick r:id="rId3"/>
              </a:rPr>
              <a:t>https://gem.gov.in/login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66780" y="4434817"/>
            <a:ext cx="2078409" cy="326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Created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In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 b="1">
                <a:solidFill>
                  <a:srgbClr val="000000"/>
                </a:solidFill>
                <a:latin typeface="Georgia"/>
                <a:cs typeface="Georgia"/>
              </a:rPr>
              <a:t>Step</a:t>
            </a:r>
            <a:r>
              <a:rPr dirty="0" sz="20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2000" b="1">
                <a:solidFill>
                  <a:srgbClr val="000000"/>
                </a:solidFill>
                <a:latin typeface="Georgia"/>
                <a:cs typeface="Georgia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15898" y="4679157"/>
            <a:ext cx="440627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(ꢀNotꢀPersonalꢀnameꢀorꢀPersonalꢀEmailꢀIDꢀ)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81029" y="5125749"/>
            <a:ext cx="10645774" cy="610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GLVTL+Wingdings-Regular"/>
                <a:cs typeface="FGLVTL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Primary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User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is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required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fill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up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other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organization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details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details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of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verifying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officer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</a:p>
          <a:p>
            <a:pPr marL="285750" marR="0">
              <a:lnSpc>
                <a:spcPts val="2045"/>
              </a:lnSpc>
              <a:spcBef>
                <a:spcPts val="40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create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secondary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users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nominated</a:t>
            </a:r>
            <a:r>
              <a:rPr dirty="0" sz="1800" spc="434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1800" spc="10">
                <a:solidFill>
                  <a:srgbClr val="000000"/>
                </a:solidFill>
                <a:latin typeface="Georgia"/>
                <a:cs typeface="Georgia"/>
              </a:rPr>
              <a:t>i.e.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Buyer,</a:t>
            </a:r>
            <a:r>
              <a:rPr dirty="0" sz="1800" b="1">
                <a:solidFill>
                  <a:srgbClr val="0070c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Consignee,</a:t>
            </a:r>
            <a:r>
              <a:rPr dirty="0" sz="1800" b="1">
                <a:solidFill>
                  <a:srgbClr val="0070c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DDO</a:t>
            </a:r>
            <a:r>
              <a:rPr dirty="0" sz="1800" b="1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,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pao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as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case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may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>
                <a:solidFill>
                  <a:srgbClr val="000000"/>
                </a:solidFill>
                <a:latin typeface="Georgia"/>
                <a:cs typeface="Georgia"/>
              </a:rPr>
              <a:t>be.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6661" y="5913894"/>
            <a:ext cx="10649359" cy="538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16513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00"/>
                </a:solidFill>
                <a:latin typeface="AHIJEM+TimesNewRomanPS-BoldMT"/>
                <a:cs typeface="AHIJEM+TimesNewRomanPS-BoldMT"/>
              </a:rPr>
              <a:t>The</a:t>
            </a:r>
            <a:r>
              <a:rPr dirty="0" sz="1600">
                <a:solidFill>
                  <a:srgbClr val="ffffff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ffff00"/>
                </a:solidFill>
                <a:latin typeface="AHIJEM+TimesNewRomanPS-BoldMT"/>
                <a:cs typeface="AHIJEM+TimesNewRomanPS-BoldMT"/>
              </a:rPr>
              <a:t>Organization</a:t>
            </a:r>
            <a:r>
              <a:rPr dirty="0" sz="1600">
                <a:solidFill>
                  <a:srgbClr val="ffffff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ffff00"/>
                </a:solidFill>
                <a:latin typeface="AHIJEM+TimesNewRomanPS-BoldMT"/>
                <a:cs typeface="AHIJEM+TimesNewRomanPS-BoldMT"/>
              </a:rPr>
              <a:t>is</a:t>
            </a:r>
            <a:r>
              <a:rPr dirty="0" sz="1600">
                <a:solidFill>
                  <a:srgbClr val="ffffff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ffff00"/>
                </a:solidFill>
                <a:latin typeface="AHIJEM+TimesNewRomanPS-BoldMT"/>
                <a:cs typeface="AHIJEM+TimesNewRomanPS-BoldMT"/>
              </a:rPr>
              <a:t>now</a:t>
            </a:r>
            <a:r>
              <a:rPr dirty="0" sz="1600">
                <a:solidFill>
                  <a:srgbClr val="ffffff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ffff00"/>
                </a:solidFill>
                <a:latin typeface="AHIJEM+TimesNewRomanPS-BoldMT"/>
                <a:cs typeface="AHIJEM+TimesNewRomanPS-BoldMT"/>
              </a:rPr>
              <a:t>functionally</a:t>
            </a:r>
            <a:r>
              <a:rPr dirty="0" sz="1600">
                <a:solidFill>
                  <a:srgbClr val="ffffff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ffff00"/>
                </a:solidFill>
                <a:latin typeface="AHIJEM+TimesNewRomanPS-BoldMT"/>
                <a:cs typeface="AHIJEM+TimesNewRomanPS-BoldMT"/>
              </a:rPr>
              <a:t>registered</a:t>
            </a:r>
            <a:r>
              <a:rPr dirty="0" sz="1600">
                <a:solidFill>
                  <a:srgbClr val="ffffff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>
                <a:solidFill>
                  <a:srgbClr val="ffff00"/>
                </a:solidFill>
                <a:latin typeface="AHIJEM+TimesNewRomanPS-BoldMT"/>
                <a:cs typeface="AHIJEM+TimesNewRomanPS-BoldMT"/>
              </a:rPr>
              <a:t>with</a:t>
            </a:r>
          </a:p>
          <a:p>
            <a:pPr marL="0" marR="0">
              <a:lnSpc>
                <a:spcPts val="1993"/>
              </a:lnSpc>
              <a:spcBef>
                <a:spcPts val="109"/>
              </a:spcBef>
              <a:spcAft>
                <a:spcPts val="0"/>
              </a:spcAft>
            </a:pP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Verifying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spc="-10" b="1" i="1">
                <a:solidFill>
                  <a:srgbClr val="000000"/>
                </a:solidFill>
                <a:latin typeface="Calibri"/>
                <a:cs typeface="Calibri"/>
              </a:rPr>
              <a:t>Officer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role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play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Registration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spc="-17" b="1" i="1">
                <a:solidFill>
                  <a:srgbClr val="000000"/>
                </a:solidFill>
                <a:latin typeface="Calibri"/>
                <a:cs typeface="Calibri"/>
              </a:rPr>
              <a:t>except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Disable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spc="-20" b="1" i="1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18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800" b="1" i="1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2209" y="549911"/>
            <a:ext cx="10140108" cy="2528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Q8.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EMD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Bids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less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than</a:t>
            </a:r>
          </a:p>
          <a:p>
            <a:pPr marL="0" marR="0">
              <a:lnSpc>
                <a:spcPts val="2850"/>
              </a:lnSpc>
              <a:spcBef>
                <a:spcPts val="522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25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  <a:p>
            <a:pPr marL="0" marR="0">
              <a:lnSpc>
                <a:spcPts val="285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850" spc="-20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  <a:p>
            <a:pPr marL="0" marR="0">
              <a:lnSpc>
                <a:spcPts val="285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850" spc="-1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30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  <a:p>
            <a:pPr marL="0" marR="0">
              <a:lnSpc>
                <a:spcPts val="2850"/>
              </a:lnSpc>
              <a:spcBef>
                <a:spcPts val="51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50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1381" y="201097"/>
            <a:ext cx="9371062" cy="7102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Q8.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EMD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Bids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less</a:t>
            </a:r>
            <a:r>
              <a:rPr dirty="0" sz="2400" spc="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than</a:t>
            </a:r>
          </a:p>
          <a:p>
            <a:pPr marL="0" marR="0">
              <a:lnSpc>
                <a:spcPts val="2450"/>
              </a:lnSpc>
              <a:spcBef>
                <a:spcPts val="492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5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8898" y="613086"/>
            <a:ext cx="5130116" cy="972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ii.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Start-ups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recognized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Industrial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Policy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Promotion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(DIPP).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iii.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KVIC,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ACASH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WDO,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Board,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TRIFED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Kendriya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Bhandar.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1381" y="927854"/>
            <a:ext cx="1875248" cy="1080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50" spc="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Rs.</a:t>
            </a:r>
            <a:r>
              <a:rPr dirty="0" sz="2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5</a:t>
            </a:r>
            <a:r>
              <a:rPr dirty="0" sz="2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lakh</a:t>
            </a:r>
          </a:p>
          <a:p>
            <a:pPr marL="0" marR="0">
              <a:lnSpc>
                <a:spcPts val="2450"/>
              </a:lnSpc>
              <a:spcBef>
                <a:spcPts val="43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450" spc="2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30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  <a:p>
            <a:pPr marL="0" marR="0">
              <a:lnSpc>
                <a:spcPts val="245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50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11468" y="1608744"/>
            <a:ext cx="5184760" cy="2923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iv.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got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credentials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verified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Vendor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Assessment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Vendor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Assessment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Agencies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particular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invited.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Sellers/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annual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turnover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500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Crore.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Micro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Enterprises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registered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NSIC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particular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category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whose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credentials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validated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NSIC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database.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vii.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Micro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Enterprises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registered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particular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category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whose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credentials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validated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91" y="2121191"/>
            <a:ext cx="5390105" cy="2923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less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25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lakh.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25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Lakh,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finalizing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e-Bid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indicate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exact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amount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submitted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bidders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Bank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Guarantee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prescribed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format.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Scanned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same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uploaded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hard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same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submitted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directly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opening.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recommends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quantum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@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1%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procurement.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option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1%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5%.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same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valid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45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beyond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validity.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89472" y="4543393"/>
            <a:ext cx="4825096" cy="728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viii.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holding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License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particular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category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whose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credentials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validated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91" y="5124947"/>
            <a:ext cx="270193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categories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89472" y="5274914"/>
            <a:ext cx="2085124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ix.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Central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PSUs.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91" y="5368787"/>
            <a:ext cx="5040284" cy="146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however,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exempted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furnishing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EMD: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Micro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Enterprises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manufacturer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offered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category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category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effect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submission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whose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credentials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validated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Udyog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Aadhaar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89472" y="5518754"/>
            <a:ext cx="4721399" cy="1216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x.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registered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designated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Agency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Authority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specified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bidder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upload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scanned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registration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place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EMD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bidding.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7560" y="729543"/>
            <a:ext cx="10140334" cy="2833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Q9.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PBG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contracts:</a:t>
            </a:r>
          </a:p>
          <a:p>
            <a:pPr marL="0" marR="0">
              <a:lnSpc>
                <a:spcPts val="22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L-1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Option</a:t>
            </a:r>
          </a:p>
          <a:p>
            <a:pPr marL="0" marR="0">
              <a:lnSpc>
                <a:spcPts val="2200"/>
              </a:lnSpc>
              <a:spcBef>
                <a:spcPts val="44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Bids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  <a:r>
              <a:rPr dirty="0" sz="2200" spc="4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(in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Goods</a:t>
            </a:r>
          </a:p>
          <a:p>
            <a:pPr marL="0" marR="0">
              <a:lnSpc>
                <a:spcPts val="2200"/>
              </a:lnSpc>
              <a:spcBef>
                <a:spcPts val="489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contracts)</a:t>
            </a:r>
          </a:p>
          <a:p>
            <a:pPr marL="0" marR="0">
              <a:lnSpc>
                <a:spcPts val="2200"/>
              </a:lnSpc>
              <a:spcBef>
                <a:spcPts val="44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Bids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Lakh</a:t>
            </a:r>
            <a:r>
              <a:rPr dirty="0" sz="2200" spc="4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(in</a:t>
            </a:r>
            <a:r>
              <a:rPr dirty="0" sz="22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</a:p>
          <a:p>
            <a:pPr marL="0" marR="0">
              <a:lnSpc>
                <a:spcPts val="2200"/>
              </a:lnSpc>
              <a:spcBef>
                <a:spcPts val="489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contracts)</a:t>
            </a:r>
          </a:p>
          <a:p>
            <a:pPr marL="0" marR="0">
              <a:lnSpc>
                <a:spcPts val="2200"/>
              </a:lnSpc>
              <a:spcBef>
                <a:spcPts val="44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A,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977" y="196873"/>
            <a:ext cx="7403793" cy="1089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Q9.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PBG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contracts: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L-1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Option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Bids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(in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Goods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contracts)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977" y="1294153"/>
            <a:ext cx="662535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Bids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estimated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Lakh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(in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contracts)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977" y="1742439"/>
            <a:ext cx="7322722" cy="3902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4511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7.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GDUUEL+Arial-BoldMT"/>
                <a:cs typeface="GDUUEL+Arial-BoldMT"/>
              </a:rPr>
              <a:t>PerformanceꢀSecurityꢀandꢀPerformance: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D.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,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B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&amp;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4488" y="2114174"/>
            <a:ext cx="8762555" cy="1390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i.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There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shall</a:t>
            </a:r>
            <a:r>
              <a:rPr dirty="0" sz="1800" spc="48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be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no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Performance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security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/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PBG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requirement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contracts: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a)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Placed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under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Direct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Purchase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/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L-1</a:t>
            </a:r>
            <a:r>
              <a:rPr dirty="0" sz="1800" spc="48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Purchase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Option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under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Para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(i)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(ii)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of</a:t>
            </a:r>
            <a:r>
              <a:rPr dirty="0" sz="1800" spc="64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GFR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rule</a:t>
            </a:r>
            <a:r>
              <a:rPr dirty="0" sz="1800" spc="49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149;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b)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Placed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through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Bids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/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RA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estimated</a:t>
            </a:r>
            <a:r>
              <a:rPr dirty="0" sz="1800" spc="63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bid</a:t>
            </a:r>
            <a:r>
              <a:rPr dirty="0" sz="1800" spc="48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value</a:t>
            </a:r>
            <a:r>
              <a:rPr dirty="0" sz="1800" spc="49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up</a:t>
            </a:r>
            <a:r>
              <a:rPr dirty="0" sz="1800" spc="49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to</a:t>
            </a:r>
            <a:r>
              <a:rPr dirty="0" sz="1800" spc="47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Rs</a:t>
            </a:r>
            <a:r>
              <a:rPr dirty="0" sz="1800" spc="49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5</a:t>
            </a:r>
            <a:r>
              <a:rPr dirty="0" sz="1800" spc="48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Lakh</a:t>
            </a:r>
            <a:r>
              <a:rPr dirty="0" sz="1800" spc="7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(in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case</a:t>
            </a:r>
            <a:r>
              <a:rPr dirty="0" sz="1800" spc="48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of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 b="1">
                <a:solidFill>
                  <a:srgbClr val="ff0000"/>
                </a:solidFill>
                <a:latin typeface="DKOAPI+Arial-BoldItalicMT"/>
                <a:cs typeface="DKOAPI+Arial-BoldItalicMT"/>
              </a:rPr>
              <a:t>Goods</a:t>
            </a:r>
            <a:r>
              <a:rPr dirty="0" sz="1800" spc="50" b="1">
                <a:solidFill>
                  <a:srgbClr val="ff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ff0000"/>
                </a:solidFill>
                <a:latin typeface="DKOAPI+Arial-BoldItalicMT"/>
                <a:cs typeface="DKOAPI+Arial-BoldItalicMT"/>
              </a:rPr>
              <a:t>contracts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);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and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4488" y="3485774"/>
            <a:ext cx="7620009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c)</a:t>
            </a:r>
            <a:r>
              <a:rPr dirty="0" sz="1800" spc="48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Placed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through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Bids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/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RA</a:t>
            </a:r>
            <a:r>
              <a:rPr dirty="0" sz="1800" spc="47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estimated</a:t>
            </a:r>
            <a:r>
              <a:rPr dirty="0" sz="1800" spc="64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bid</a:t>
            </a:r>
            <a:r>
              <a:rPr dirty="0" sz="1800" spc="48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value</a:t>
            </a:r>
            <a:r>
              <a:rPr dirty="0" sz="1800" spc="49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up</a:t>
            </a:r>
            <a:r>
              <a:rPr dirty="0" sz="1800" spc="49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to</a:t>
            </a:r>
            <a:r>
              <a:rPr dirty="0" sz="1800" spc="47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Rs</a:t>
            </a:r>
            <a:r>
              <a:rPr dirty="0" sz="1800" spc="49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5</a:t>
            </a:r>
            <a:r>
              <a:rPr dirty="0" sz="1800" spc="48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Lakh</a:t>
            </a:r>
            <a:r>
              <a:rPr dirty="0" sz="1800" spc="72" b="1">
                <a:solidFill>
                  <a:srgbClr val="00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(in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case</a:t>
            </a:r>
            <a:r>
              <a:rPr dirty="0" sz="1800" spc="48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>
                <a:solidFill>
                  <a:srgbClr val="000000"/>
                </a:solidFill>
                <a:latin typeface="GIAPTR+Arial-ItalicMT"/>
                <a:cs typeface="GIAPTR+Arial-ItalicMT"/>
              </a:rPr>
              <a:t>of</a:t>
            </a:r>
            <a:r>
              <a:rPr dirty="0" sz="1800" spc="49">
                <a:solidFill>
                  <a:srgbClr val="000000"/>
                </a:solidFill>
                <a:latin typeface="GIAPTR+Arial-ItalicMT"/>
                <a:cs typeface="GIAPTR+Arial-ItalicMT"/>
              </a:rPr>
              <a:t> </a:t>
            </a:r>
            <a:r>
              <a:rPr dirty="0" sz="1800" b="1">
                <a:solidFill>
                  <a:srgbClr val="ff0000"/>
                </a:solidFill>
                <a:latin typeface="DKOAPI+Arial-BoldItalicMT"/>
                <a:cs typeface="DKOAPI+Arial-BoldItalicMT"/>
              </a:rPr>
              <a:t>Services</a:t>
            </a:r>
            <a:r>
              <a:rPr dirty="0" sz="1800" spc="49" b="1">
                <a:solidFill>
                  <a:srgbClr val="ff0000"/>
                </a:solidFill>
                <a:latin typeface="DKOAPI+Arial-BoldItalicMT"/>
                <a:cs typeface="DKOAPI+Arial-BoldItalicMT"/>
              </a:rPr>
              <a:t> </a:t>
            </a:r>
            <a:r>
              <a:rPr dirty="0" sz="1800" b="1">
                <a:solidFill>
                  <a:srgbClr val="ff0000"/>
                </a:solidFill>
                <a:latin typeface="DKOAPI+Arial-BoldItalicMT"/>
                <a:cs typeface="DKOAPI+Arial-BoldItalicMT"/>
              </a:rPr>
              <a:t>contracts)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24488" y="4061593"/>
            <a:ext cx="7365010" cy="273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ii.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e-Bidding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RA,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Bank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Guarantee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(PBG)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format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GeM)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valid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months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beyond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completion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contractual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obligations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warrantee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obligations,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obtained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successful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Bidder,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due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recommends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quantum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@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2%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option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2%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10%.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finalizing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e-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RA,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indicate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%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submitted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successful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bidders.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extension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obligation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period,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liable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suitably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extend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validity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1316" y="335234"/>
            <a:ext cx="9688726" cy="2731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Q10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Deviations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GeM,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general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conditions,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special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additional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rules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guidelines,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termed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“deviation”.</a:t>
            </a:r>
          </a:p>
          <a:p>
            <a:pPr marL="0" marR="0">
              <a:lnSpc>
                <a:spcPts val="2400"/>
              </a:lnSpc>
              <a:spcBef>
                <a:spcPts val="47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deviating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terms/guideline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2450"/>
              </a:lnSpc>
              <a:spcBef>
                <a:spcPts val="492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5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Call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</a:p>
          <a:p>
            <a:pPr marL="0" marR="0">
              <a:lnSpc>
                <a:spcPts val="2450"/>
              </a:lnSpc>
              <a:spcBef>
                <a:spcPts val="43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50" spc="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Call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desk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</a:p>
          <a:p>
            <a:pPr marL="0" marR="0">
              <a:lnSpc>
                <a:spcPts val="245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450" spc="2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Raise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incident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against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</a:p>
          <a:p>
            <a:pPr marL="0" marR="0">
              <a:lnSpc>
                <a:spcPts val="245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mail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90680" y="891481"/>
            <a:ext cx="989161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Q1.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e-Market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works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concept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0680" y="1379161"/>
            <a:ext cx="3242803" cy="1909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Model.</a:t>
            </a:r>
          </a:p>
          <a:p>
            <a:pPr marL="0" marR="0">
              <a:lnSpc>
                <a:spcPts val="3250"/>
              </a:lnSpc>
              <a:spcBef>
                <a:spcPts val="652"/>
              </a:spcBef>
              <a:spcAft>
                <a:spcPts val="0"/>
              </a:spcAft>
            </a:pPr>
            <a:r>
              <a:rPr dirty="0" sz="32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Inventory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</a:p>
          <a:p>
            <a:pPr marL="0" marR="0">
              <a:lnSpc>
                <a:spcPts val="3250"/>
              </a:lnSpc>
              <a:spcBef>
                <a:spcPts val="589"/>
              </a:spcBef>
              <a:spcAft>
                <a:spcPts val="0"/>
              </a:spcAft>
            </a:pPr>
            <a:r>
              <a:rPr dirty="0" sz="32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Marketplace</a:t>
            </a:r>
          </a:p>
          <a:p>
            <a:pPr marL="0" marR="0">
              <a:lnSpc>
                <a:spcPts val="3250"/>
              </a:lnSpc>
              <a:spcBef>
                <a:spcPts val="590"/>
              </a:spcBef>
              <a:spcAft>
                <a:spcPts val="0"/>
              </a:spcAft>
            </a:pPr>
            <a:r>
              <a:rPr dirty="0" sz="32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Hybrid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0680" y="3325118"/>
            <a:ext cx="2880667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-37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None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976" y="189107"/>
            <a:ext cx="9775916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Q10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Deviations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GeM,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general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conditions,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special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additional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rules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guidelines,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termed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“deviation”.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976" y="1286387"/>
            <a:ext cx="5673226" cy="1365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deviating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terms/guideline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850"/>
              </a:lnSpc>
              <a:spcBef>
                <a:spcPts val="372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1850" spc="66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Call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</a:p>
          <a:p>
            <a:pPr marL="0" marR="0">
              <a:lnSpc>
                <a:spcPts val="185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1850" spc="75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Call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desk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GeM</a:t>
            </a:r>
          </a:p>
          <a:p>
            <a:pPr marL="0" marR="0">
              <a:lnSpc>
                <a:spcPts val="185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1850" spc="8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Raise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incident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against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</a:p>
          <a:p>
            <a:pPr marL="0" marR="0">
              <a:lnSpc>
                <a:spcPts val="185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1850" spc="6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mail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976" y="2752364"/>
            <a:ext cx="645891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GDUUEL+Arial-BoldMT"/>
                <a:cs typeface="GDUUEL+Arial-BoldMT"/>
              </a:rPr>
              <a:t>IncidentꢀmanagementꢀPolicyꢀonꢀGeM:ꢀ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2433" y="2895070"/>
            <a:ext cx="429668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administrative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Incident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9976" y="3140191"/>
            <a:ext cx="6449104" cy="3558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trust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selfdeclaration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key,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along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strong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automated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penalize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deviant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behaviour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part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Buyers.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purpose,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deviations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general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conditions,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special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additional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rules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guidelines,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termed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“deviation”.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deviation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occur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listing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pre-contract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stage,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bidding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stage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mechanism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reporting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initiating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deviation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detailed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Incident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Policy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Resources.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stake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holders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bound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detailed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Incident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Policy.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82433" y="3169390"/>
            <a:ext cx="4705555" cy="300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Policy,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taken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against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stakeholders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cause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limitation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legal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and/or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contractual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remedies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recoveries,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Buyers/Sellers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and/or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policies.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choose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pursue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remedies,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party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proceedings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remedial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taken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Buyer/Seller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contractual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provisions.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6689" y="611558"/>
            <a:ext cx="10358271" cy="2528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Q12.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notification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No-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28899</a:t>
            </a:r>
            <a:r>
              <a:rPr dirty="0" sz="2800" spc="63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DT-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22/08/2019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case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organization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outside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  <a:p>
            <a:pPr marL="0" marR="0">
              <a:lnSpc>
                <a:spcPts val="2850"/>
              </a:lnSpc>
              <a:spcBef>
                <a:spcPts val="522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</a:p>
          <a:p>
            <a:pPr marL="0" marR="0">
              <a:lnSpc>
                <a:spcPts val="2850"/>
              </a:lnSpc>
              <a:spcBef>
                <a:spcPts val="559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price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market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(Outside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GeM)</a:t>
            </a:r>
          </a:p>
          <a:p>
            <a:pPr marL="0" marR="0">
              <a:lnSpc>
                <a:spcPts val="285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Bidding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price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Locan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market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Outside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GeM)</a:t>
            </a:r>
          </a:p>
          <a:p>
            <a:pPr marL="0" marR="0">
              <a:lnSpc>
                <a:spcPts val="2850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850" spc="-3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None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46746" y="5283479"/>
            <a:ext cx="3672887" cy="761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3"/>
              </a:rPr>
              <a:t>Notification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3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3"/>
              </a:rPr>
              <a:t>No-28899</a:t>
            </a:r>
          </a:p>
          <a:p>
            <a:pPr marL="236760" marR="0">
              <a:lnSpc>
                <a:spcPts val="2817"/>
              </a:lnSpc>
              <a:spcBef>
                <a:spcPts val="62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3"/>
              </a:rPr>
              <a:t>Date-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3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3"/>
              </a:rPr>
              <a:t>22/08/2019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6689" y="602108"/>
            <a:ext cx="8948022" cy="2173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Q12.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notification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No-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28899</a:t>
            </a:r>
            <a:r>
              <a:rPr dirty="0" sz="2400" spc="54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DT-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22/08/2019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case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organization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outside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  <a:p>
            <a:pPr marL="0" marR="0">
              <a:lnSpc>
                <a:spcPts val="2450"/>
              </a:lnSpc>
              <a:spcBef>
                <a:spcPts val="492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</a:p>
          <a:p>
            <a:pPr marL="0" marR="0">
              <a:lnSpc>
                <a:spcPts val="245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price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market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(Outside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GeM)</a:t>
            </a:r>
          </a:p>
          <a:p>
            <a:pPr marL="0" marR="0">
              <a:lnSpc>
                <a:spcPts val="2450"/>
              </a:lnSpc>
              <a:spcBef>
                <a:spcPts val="43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Bidding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price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GeM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is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more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than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Local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market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(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Outside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cs typeface="Calibri"/>
              </a:rPr>
              <a:t>GeM)</a:t>
            </a:r>
          </a:p>
          <a:p>
            <a:pPr marL="0" marR="0">
              <a:lnSpc>
                <a:spcPts val="245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50" spc="-28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None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4522" y="408530"/>
            <a:ext cx="2022945" cy="395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13.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Support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4684" y="694390"/>
            <a:ext cx="1933668" cy="717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0563c1"/>
                </a:solidFill>
                <a:latin typeface="CUSAPW+Wingdings-Regular,Bold"/>
                <a:cs typeface="CUSAPW+Wingdings-Regular,Bold"/>
                <a:hlinkClick r:id="rId3"/>
              </a:rPr>
              <a:t></a:t>
            </a:r>
            <a:r>
              <a:rPr dirty="0" sz="2000" spc="178">
                <a:solidFill>
                  <a:srgbClr val="0563c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3"/>
              </a:rPr>
              <a:t>Tollfree</a:t>
            </a:r>
            <a:r>
              <a:rPr dirty="0" sz="2000" spc="178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3"/>
              </a:rPr>
              <a:t> </a:t>
            </a: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3"/>
              </a:rPr>
              <a:t>N</a:t>
            </a:r>
            <a:r>
              <a:rPr dirty="0" sz="2000" b="1">
                <a:solidFill>
                  <a:srgbClr val="0563c1"/>
                </a:solidFill>
                <a:latin typeface="JFPJAD+BookmanOldStyle-Bold"/>
                <a:cs typeface="JFPJAD+BookmanOldStyle-Bold"/>
                <a:hlinkClick r:id="rId3"/>
              </a:rPr>
              <a:t>o</a:t>
            </a:r>
          </a:p>
          <a:p>
            <a:pPr marL="0" marR="0">
              <a:lnSpc>
                <a:spcPts val="2347"/>
              </a:lnSpc>
              <a:spcBef>
                <a:spcPts val="652"/>
              </a:spcBef>
              <a:spcAft>
                <a:spcPts val="0"/>
              </a:spcAft>
            </a:pPr>
            <a:r>
              <a:rPr dirty="0" sz="2000" u="sng">
                <a:solidFill>
                  <a:srgbClr val="0563c1"/>
                </a:solidFill>
                <a:latin typeface="CUSAPW+Wingdings-Regular,Bold"/>
                <a:cs typeface="CUSAPW+Wingdings-Regular,Bold"/>
                <a:hlinkClick r:id="rId4"/>
              </a:rPr>
              <a:t></a:t>
            </a:r>
            <a:r>
              <a:rPr dirty="0" sz="2000" spc="178">
                <a:solidFill>
                  <a:srgbClr val="0563c1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4"/>
              </a:rPr>
              <a:t>Official</a:t>
            </a:r>
            <a:r>
              <a:rPr dirty="0" sz="2000" b="1">
                <a:solidFill>
                  <a:srgbClr val="0563c1"/>
                </a:solidFill>
                <a:latin typeface="JFPJAD+BookmanOldStyle-Bold"/>
                <a:cs typeface="JFPJAD+BookmanOldStyle-Bold"/>
                <a:hlinkClick r:id="rId4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94684" y="1456390"/>
            <a:ext cx="1645353" cy="610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0563c1"/>
                </a:solidFill>
                <a:latin typeface="CUSAPW+Wingdings-Regular,Bold"/>
                <a:cs typeface="CUSAPW+Wingdings-Regular,Bold"/>
                <a:hlinkClick r:id="rId4"/>
              </a:rPr>
              <a:t></a:t>
            </a:r>
            <a:r>
              <a:rPr dirty="0" sz="2000" spc="178">
                <a:solidFill>
                  <a:srgbClr val="0563c1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4"/>
              </a:rPr>
              <a:t>Busines</a:t>
            </a:r>
            <a:r>
              <a:rPr dirty="0" sz="2000" b="1">
                <a:solidFill>
                  <a:srgbClr val="0563c1"/>
                </a:solidFill>
                <a:latin typeface="JFPJAD+BookmanOldStyle-Bold"/>
                <a:cs typeface="JFPJAD+BookmanOldStyle-Bold"/>
                <a:hlinkClick r:id="rId4"/>
              </a:rPr>
              <a:t>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4"/>
              </a:rPr>
              <a:t>Facilitato</a:t>
            </a:r>
            <a:r>
              <a:rPr dirty="0" sz="2000" b="1">
                <a:solidFill>
                  <a:srgbClr val="0563c1"/>
                </a:solidFill>
                <a:latin typeface="JFPJAD+BookmanOldStyle-Bold"/>
                <a:cs typeface="JFPJAD+BookmanOldStyle-Bold"/>
                <a:hlinkClick r:id="rId4"/>
              </a:rPr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761" y="2226871"/>
            <a:ext cx="1056108" cy="717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0563c1"/>
                </a:solidFill>
                <a:latin typeface="CUSAPW+Wingdings-Regular,Bold"/>
                <a:cs typeface="CUSAPW+Wingdings-Regular,Bold"/>
                <a:hlinkClick r:id="rId5"/>
              </a:rPr>
              <a:t></a:t>
            </a:r>
            <a:r>
              <a:rPr dirty="0" sz="2000" spc="178">
                <a:solidFill>
                  <a:srgbClr val="0563c1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5"/>
              </a:rPr>
              <a:t>LMS</a:t>
            </a:r>
          </a:p>
          <a:p>
            <a:pPr marL="0" marR="0">
              <a:lnSpc>
                <a:spcPts val="2347"/>
              </a:lnSpc>
              <a:spcBef>
                <a:spcPts val="652"/>
              </a:spcBef>
              <a:spcAft>
                <a:spcPts val="0"/>
              </a:spcAft>
            </a:pPr>
            <a:r>
              <a:rPr dirty="0" sz="2000" u="sng">
                <a:solidFill>
                  <a:srgbClr val="0563c1"/>
                </a:solidFill>
                <a:latin typeface="CUSAPW+Wingdings-Regular,Bold"/>
                <a:cs typeface="CUSAPW+Wingdings-Regular,Bold"/>
                <a:hlinkClick r:id="rId6"/>
              </a:rPr>
              <a:t></a:t>
            </a:r>
            <a:r>
              <a:rPr dirty="0" sz="2000" spc="178">
                <a:solidFill>
                  <a:srgbClr val="0563c1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6"/>
              </a:rPr>
              <a:t>FAQ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72606" y="2581962"/>
            <a:ext cx="1731029" cy="336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GeM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Odisha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72606" y="2967210"/>
            <a:ext cx="2150254" cy="276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DTI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,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Finance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Dept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6761" y="2988871"/>
            <a:ext cx="1635462" cy="610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0563c1"/>
                </a:solidFill>
                <a:latin typeface="CUSAPW+Wingdings-Regular,Bold"/>
                <a:cs typeface="CUSAPW+Wingdings-Regular,Bold"/>
                <a:hlinkClick r:id="rId7"/>
              </a:rPr>
              <a:t></a:t>
            </a:r>
            <a:r>
              <a:rPr dirty="0" sz="2000" spc="178">
                <a:solidFill>
                  <a:srgbClr val="0563c1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7"/>
              </a:rPr>
              <a:t>YouTub</a:t>
            </a:r>
            <a:r>
              <a:rPr dirty="0" sz="2000" b="1">
                <a:solidFill>
                  <a:srgbClr val="0563c1"/>
                </a:solidFill>
                <a:latin typeface="JFPJAD+BookmanOldStyle-Bold"/>
                <a:cs typeface="JFPJAD+BookmanOldStyle-Bold"/>
                <a:hlinkClick r:id="rId7"/>
              </a:rPr>
              <a:t>e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>
                <a:solidFill>
                  <a:srgbClr val="0563c1"/>
                </a:solidFill>
                <a:latin typeface="JFPJAD+BookmanOldStyle-Bold"/>
                <a:cs typeface="JFPJAD+BookmanOldStyle-Bold"/>
                <a:hlinkClick r:id="rId7"/>
              </a:rPr>
              <a:t>Channe</a:t>
            </a:r>
            <a:r>
              <a:rPr dirty="0" sz="2000" b="1">
                <a:solidFill>
                  <a:srgbClr val="0563c1"/>
                </a:solidFill>
                <a:latin typeface="JFPJAD+BookmanOldStyle-Bold"/>
                <a:cs typeface="JFPJAD+BookmanOldStyle-Bold"/>
                <a:hlinkClick r:id="rId7"/>
              </a:rPr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17609" y="4328354"/>
            <a:ext cx="1554360" cy="753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34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GeM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47122" y="4380781"/>
            <a:ext cx="3122187" cy="9458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8720" marR="0">
              <a:lnSpc>
                <a:spcPts val="23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SGEMPU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,DTI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,</a:t>
            </a:r>
          </a:p>
          <a:p>
            <a:pPr marL="37145" marR="0">
              <a:lnSpc>
                <a:spcPts val="2347"/>
              </a:lnSpc>
              <a:spcBef>
                <a:spcPts val="52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Finance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Department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,</a:t>
            </a:r>
          </a:p>
          <a:p>
            <a:pPr marL="0" marR="0">
              <a:lnSpc>
                <a:spcPts val="2347"/>
              </a:lnSpc>
              <a:spcBef>
                <a:spcPts val="52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Government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of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 </a:t>
            </a:r>
            <a:r>
              <a:rPr dirty="0" sz="2000" b="1">
                <a:solidFill>
                  <a:srgbClr val="ffffff"/>
                </a:solidFill>
                <a:latin typeface="JFPJAD+BookmanOldStyle-Bold"/>
                <a:cs typeface="JFPJAD+BookmanOldStyle-Bold"/>
                <a:hlinkClick r:id="rId8"/>
              </a:rPr>
              <a:t>Odisha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65900" y="5494512"/>
            <a:ext cx="4254661" cy="842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0563c1"/>
                </a:solidFill>
                <a:latin typeface="GDUUEL+Arial-BoldMT"/>
                <a:cs typeface="GDUUEL+Arial-BoldMT"/>
                <a:hlinkClick r:id="rId9"/>
              </a:rPr>
              <a:t>Address</a:t>
            </a:r>
            <a:r>
              <a:rPr dirty="0" sz="1800" b="1">
                <a:solidFill>
                  <a:srgbClr val="222222"/>
                </a:solidFill>
                <a:latin typeface="GDUUEL+Arial-BoldMT"/>
                <a:cs typeface="GDUUEL+Arial-BoldMT"/>
              </a:rPr>
              <a:t>:ꢀ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5th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Floor,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Unit,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3,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Unit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3,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Kharabela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Nagar,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Bhubaneswar,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 </a:t>
            </a: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Odisha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222222"/>
                </a:solidFill>
                <a:latin typeface="DADEPW+ArialMT"/>
                <a:cs typeface="DADEPW+ArialMT"/>
              </a:rPr>
              <a:t>751001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1770" y="5854282"/>
            <a:ext cx="2909664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3171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MANAS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RANJAN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DAS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ASSISTANT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DIRECTOR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GeM)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184" y="6363985"/>
            <a:ext cx="2164556" cy="395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JFPJAD+BookmanOldStyle-Bold"/>
                <a:cs typeface="JFPJAD+BookmanOldStyle-Bold"/>
              </a:rPr>
              <a:t>9437289394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49060" y="407961"/>
            <a:ext cx="1785863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706" y="620493"/>
            <a:ext cx="2545671" cy="395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1.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What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is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GeM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5670" y="1954588"/>
            <a:ext cx="1403746" cy="504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7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LGPEA+CooperBlack"/>
                <a:cs typeface="TLGPEA+CooperBlack"/>
              </a:rPr>
              <a:t>Buyer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45005" y="1982443"/>
            <a:ext cx="1359693" cy="504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7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LGPEA+CooperBlack"/>
                <a:cs typeface="TLGPEA+CooperBlack"/>
              </a:rPr>
              <a:t>Seller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9427" y="2917531"/>
            <a:ext cx="1866912" cy="336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0000"/>
                </a:solidFill>
                <a:latin typeface="JFPJAD+BookmanOldStyle-Bold"/>
                <a:cs typeface="JFPJAD+BookmanOldStyle-Bold"/>
              </a:rPr>
              <a:t>e-Commerce</a:t>
            </a:r>
            <a:r>
              <a:rPr dirty="0" sz="1800" b="1">
                <a:solidFill>
                  <a:srgbClr val="474747"/>
                </a:solidFill>
                <a:latin typeface="GDUUEL+Arial-BoldMT"/>
                <a:cs typeface="GDUUEL+Arial-BoldMT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39" y="3236376"/>
            <a:ext cx="4259609" cy="11142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74747"/>
                </a:solidFill>
                <a:latin typeface="CBTFDH+TimesNewRomanPSMT"/>
                <a:cs typeface="CBTFDH+TimesNewRomanPSMT"/>
              </a:rPr>
              <a:t>aꢀtypeꢀofꢀbusinessꢀmodel,ꢀorꢀsegmentꢀofꢀaꢀ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474747"/>
                </a:solidFill>
                <a:latin typeface="CBTFDH+TimesNewRomanPSMT"/>
                <a:cs typeface="CBTFDH+TimesNewRomanPSMT"/>
              </a:rPr>
              <a:t>largerꢀbusinessꢀmodel,ꢀthatꢀenablesꢀaꢀfirmꢀorꢀ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474747"/>
                </a:solidFill>
                <a:latin typeface="CBTFDH+TimesNewRomanPSMT"/>
                <a:cs typeface="CBTFDH+TimesNewRomanPSMT"/>
              </a:rPr>
              <a:t>individualꢀtoꢀconductꢀbusinessꢀoverꢀanꢀ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474747"/>
                </a:solidFill>
                <a:latin typeface="CBTFDH+TimesNewRomanPSMT"/>
                <a:cs typeface="CBTFDH+TimesNewRomanPSMT"/>
              </a:rPr>
              <a:t>electronicꢀnetwork,ꢀtypicallyꢀ</a:t>
            </a:r>
            <a:r>
              <a:rPr dirty="0" sz="1800" b="1">
                <a:solidFill>
                  <a:srgbClr val="474747"/>
                </a:solidFill>
                <a:latin typeface="AHIJEM+TimesNewRomanPS-BoldMT"/>
                <a:cs typeface="AHIJEM+TimesNewRomanPS-BoldMT"/>
              </a:rPr>
              <a:t>theꢀinternet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66673" y="3895218"/>
            <a:ext cx="858217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Hybrid</a:t>
            </a:r>
          </a:p>
          <a:p>
            <a:pPr marL="10318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6702" y="5153135"/>
            <a:ext cx="2019286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Marketplace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6943" y="5599890"/>
            <a:ext cx="11572461" cy="1001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FGLVTL+Wingdings-Regular"/>
                <a:cs typeface="FGLVTL+Wingdings-Regular"/>
              </a:rPr>
              <a:t>q</a:t>
            </a:r>
            <a:r>
              <a:rPr dirty="0" sz="1650" spc="3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providing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an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Information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technology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platform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by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an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e-commerce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entity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on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digital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&amp;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electronic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network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to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act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as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facilitator</a:t>
            </a:r>
          </a:p>
          <a:p>
            <a:pPr marL="285750" marR="0">
              <a:lnSpc>
                <a:spcPts val="1787"/>
              </a:lnSpc>
              <a:spcBef>
                <a:spcPts val="12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between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GDUUEL+Arial-BoldMT"/>
                <a:cs typeface="GDUUEL+Arial-BoldMT"/>
              </a:rPr>
              <a:t>buyerꢀandꢀseller.</a:t>
            </a:r>
          </a:p>
          <a:p>
            <a:pPr marL="0" marR="0">
              <a:lnSpc>
                <a:spcPts val="1831"/>
              </a:lnSpc>
              <a:spcBef>
                <a:spcPts val="147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FGLVTL+Wingdings-Regular"/>
                <a:cs typeface="FGLVTL+Wingdings-Regular"/>
              </a:rPr>
              <a:t>q</a:t>
            </a:r>
            <a:r>
              <a:rPr dirty="0" sz="1650" spc="3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In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marketplace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model,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the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e-commerce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firm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is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not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allowed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to</a:t>
            </a:r>
            <a:r>
              <a:rPr dirty="0" sz="1600" spc="8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GDUUEL+Arial-BoldMT"/>
                <a:cs typeface="GDUUEL+Arial-BoldMT"/>
              </a:rPr>
              <a:t>directlyꢀorꢀindirectlyꢀinfluenceꢀtheꢀsaleꢀpriceꢀofꢀgoodsꢀorꢀ</a:t>
            </a:r>
          </a:p>
          <a:p>
            <a:pPr marL="285750" marR="0">
              <a:lnSpc>
                <a:spcPts val="1787"/>
              </a:lnSpc>
              <a:spcBef>
                <a:spcPts val="123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GDUUEL+Arial-BoldMT"/>
                <a:cs typeface="GDUUEL+Arial-BoldMT"/>
              </a:rPr>
              <a:t>servicesꢀ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and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is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required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DADEPW+ArialMT"/>
                <a:cs typeface="DADEPW+ArialMT"/>
              </a:rPr>
              <a:t>to</a:t>
            </a:r>
            <a:r>
              <a:rPr dirty="0" sz="1600" spc="14">
                <a:solidFill>
                  <a:srgbClr val="000000"/>
                </a:solidFill>
                <a:latin typeface="DADEPW+ArialMT"/>
                <a:cs typeface="DADEPW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GDUUEL+Arial-BoldMT"/>
                <a:cs typeface="GDUUEL+Arial-BoldMT"/>
              </a:rPr>
              <a:t>offerꢀaꢀlevelꢀplayingꢀfieldꢀtoꢀallꢀvendors.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90680" y="891481"/>
            <a:ext cx="989161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Q1.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e-Market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works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concept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0680" y="1379161"/>
            <a:ext cx="3242803" cy="1909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Model.</a:t>
            </a:r>
          </a:p>
          <a:p>
            <a:pPr marL="0" marR="0">
              <a:lnSpc>
                <a:spcPts val="3250"/>
              </a:lnSpc>
              <a:spcBef>
                <a:spcPts val="652"/>
              </a:spcBef>
              <a:spcAft>
                <a:spcPts val="0"/>
              </a:spcAft>
            </a:pPr>
            <a:r>
              <a:rPr dirty="0" sz="32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Inventory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</a:p>
          <a:p>
            <a:pPr marL="0" marR="0">
              <a:lnSpc>
                <a:spcPts val="3250"/>
              </a:lnSpc>
              <a:spcBef>
                <a:spcPts val="589"/>
              </a:spcBef>
              <a:spcAft>
                <a:spcPts val="0"/>
              </a:spcAft>
            </a:pPr>
            <a:r>
              <a:rPr dirty="0" sz="32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325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Marketplace</a:t>
            </a:r>
          </a:p>
          <a:p>
            <a:pPr marL="0" marR="0">
              <a:lnSpc>
                <a:spcPts val="3250"/>
              </a:lnSpc>
              <a:spcBef>
                <a:spcPts val="590"/>
              </a:spcBef>
              <a:spcAft>
                <a:spcPts val="0"/>
              </a:spcAft>
            </a:pPr>
            <a:r>
              <a:rPr dirty="0" sz="32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Hybrid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0680" y="3325118"/>
            <a:ext cx="2880667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-37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None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308" y="812686"/>
            <a:ext cx="10290268" cy="884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Q2.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amount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800" spc="13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L1</a:t>
            </a:r>
          </a:p>
          <a:p>
            <a:pPr marL="0" marR="0">
              <a:lnSpc>
                <a:spcPts val="2800"/>
              </a:lnSpc>
              <a:spcBef>
                <a:spcPts val="1064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purchase</a:t>
            </a:r>
            <a:r>
              <a:rPr dirty="0" sz="2800" spc="-1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portal?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308" y="1916379"/>
            <a:ext cx="1486654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11,000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308" y="2407108"/>
            <a:ext cx="1486654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24,000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308" y="2897836"/>
            <a:ext cx="139526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2850" spc="-2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27000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308" y="3388564"/>
            <a:ext cx="282569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85538" y="1082028"/>
            <a:ext cx="457200" cy="395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6.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7946" y="1539228"/>
            <a:ext cx="2946391" cy="1310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Offering</a:t>
            </a:r>
            <a:r>
              <a:rPr dirty="0" sz="2400" spc="713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Multiple</a:t>
            </a:r>
          </a:p>
          <a:p>
            <a:pPr marL="394692" marR="0">
              <a:lnSpc>
                <a:spcPts val="2817"/>
              </a:lnSpc>
              <a:spcBef>
                <a:spcPts val="782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Procurement</a:t>
            </a:r>
          </a:p>
          <a:p>
            <a:pPr marL="765150" marR="0">
              <a:lnSpc>
                <a:spcPts val="2817"/>
              </a:lnSpc>
              <a:spcBef>
                <a:spcPts val="782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JFPJAD+BookmanOldStyle-Bold"/>
                <a:cs typeface="JFPJAD+BookmanOldStyle-Bold"/>
              </a:rPr>
              <a:t>Options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9822" y="1626042"/>
            <a:ext cx="1323376" cy="8247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00"/>
                </a:solidFill>
                <a:latin typeface="Calibri"/>
                <a:cs typeface="Calibri"/>
              </a:rPr>
              <a:t>Intent</a:t>
            </a:r>
            <a:r>
              <a:rPr dirty="0" sz="20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Buying</a:t>
            </a:r>
            <a:r>
              <a:rPr dirty="0" sz="20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-</a:t>
            </a:r>
          </a:p>
          <a:p>
            <a:pPr marL="23706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Bid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63200" y="1704283"/>
            <a:ext cx="1548838" cy="5000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799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go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(ONLY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81730" y="2171041"/>
            <a:ext cx="1318058" cy="270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spc="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</a:p>
          <a:p>
            <a:pPr marL="0" marR="0">
              <a:lnSpc>
                <a:spcPts val="1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BID)</a:t>
            </a:r>
            <a:r>
              <a:rPr dirty="0" sz="1600" spc="43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600" spc="4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1600" spc="38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70743" y="2171041"/>
            <a:ext cx="203295" cy="26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8001" y="2296949"/>
            <a:ext cx="1226343" cy="7370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amounts</a:t>
            </a:r>
          </a:p>
          <a:p>
            <a:pPr marL="135463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Less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than</a:t>
            </a:r>
          </a:p>
          <a:p>
            <a:pPr marL="0" marR="0">
              <a:lnSpc>
                <a:spcPts val="1600"/>
              </a:lnSpc>
              <a:spcBef>
                <a:spcPts val="216"/>
              </a:spcBef>
              <a:spcAft>
                <a:spcPts val="0"/>
              </a:spcAft>
            </a:pPr>
            <a:r>
              <a:rPr dirty="0" sz="1600" b="1" i="1">
                <a:solidFill>
                  <a:srgbClr val="ff0000"/>
                </a:solidFill>
                <a:latin typeface="Calibri"/>
                <a:cs typeface="Calibri"/>
              </a:rPr>
              <a:t>INR.25,000/-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66396" y="2408150"/>
            <a:ext cx="1116825" cy="5075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798" marR="0">
              <a:lnSpc>
                <a:spcPts val="1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 marL="260348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603"/>
              </a:lnSpc>
              <a:spcBef>
                <a:spcPts val="214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89013" y="2444497"/>
            <a:ext cx="1345606" cy="6492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395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</a:p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59201" y="3699481"/>
            <a:ext cx="1436000" cy="57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00"/>
                </a:solidFill>
                <a:latin typeface="Calibri"/>
                <a:cs typeface="Calibri"/>
              </a:rPr>
              <a:t>Intent</a:t>
            </a:r>
            <a:r>
              <a:rPr dirty="0" sz="20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9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Buying</a:t>
            </a:r>
            <a:r>
              <a:rPr dirty="0" sz="20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-PAC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397066" y="4142682"/>
            <a:ext cx="1450527" cy="754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933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775"/>
              </a:lnSpc>
              <a:spcBef>
                <a:spcPts val="12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  <a:p>
            <a:pPr marL="590539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per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81472" y="4281996"/>
            <a:ext cx="792836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L1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05933" y="4561396"/>
            <a:ext cx="1303139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32597" y="4659165"/>
            <a:ext cx="1552381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Bid/RA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03456" y="4655060"/>
            <a:ext cx="336298" cy="2416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70000" y="4769215"/>
            <a:ext cx="1118813" cy="2704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amount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447866" y="4863441"/>
            <a:ext cx="1350426" cy="5075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84663" marR="0">
              <a:lnSpc>
                <a:spcPts val="1775"/>
              </a:lnSpc>
              <a:spcBef>
                <a:spcPts val="37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possible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19200" y="4998865"/>
            <a:ext cx="1226343" cy="12187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Greater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than</a:t>
            </a:r>
          </a:p>
          <a:p>
            <a:pPr marL="0" marR="0">
              <a:lnSpc>
                <a:spcPts val="1600"/>
              </a:lnSpc>
              <a:spcBef>
                <a:spcPts val="216"/>
              </a:spcBef>
              <a:spcAft>
                <a:spcPts val="0"/>
              </a:spcAft>
            </a:pPr>
            <a:r>
              <a:rPr dirty="0" sz="1600" b="1" i="1">
                <a:solidFill>
                  <a:srgbClr val="ff0000"/>
                </a:solidFill>
                <a:latin typeface="Calibri"/>
                <a:cs typeface="Calibri"/>
              </a:rPr>
              <a:t>INR.25,000/-</a:t>
            </a:r>
          </a:p>
          <a:p>
            <a:pPr marL="186261" marR="0">
              <a:lnSpc>
                <a:spcPts val="1775"/>
              </a:lnSpc>
              <a:spcBef>
                <a:spcPts val="88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Less</a:t>
            </a:r>
          </a:p>
          <a:p>
            <a:pPr marL="101596" marR="0">
              <a:lnSpc>
                <a:spcPts val="1775"/>
              </a:lnSpc>
              <a:spcBef>
                <a:spcPts val="37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b="1" i="1">
                <a:solidFill>
                  <a:srgbClr val="ff0000"/>
                </a:solidFill>
                <a:latin typeface="Calibri"/>
                <a:cs typeface="Calibri"/>
              </a:rPr>
              <a:t>INR.5</a:t>
            </a:r>
          </a:p>
          <a:p>
            <a:pPr marL="304792" marR="0">
              <a:lnSpc>
                <a:spcPts val="1600"/>
              </a:lnSpc>
              <a:spcBef>
                <a:spcPts val="216"/>
              </a:spcBef>
              <a:spcAft>
                <a:spcPts val="0"/>
              </a:spcAft>
            </a:pPr>
            <a:r>
              <a:rPr dirty="0" sz="1600" b="1" i="1">
                <a:solidFill>
                  <a:srgbClr val="ff0000"/>
                </a:solidFill>
                <a:latin typeface="Calibri"/>
                <a:cs typeface="Calibri"/>
              </a:rPr>
              <a:t>Lakhs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406751" y="5609892"/>
            <a:ext cx="2744078" cy="906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via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 i="1">
                <a:solidFill>
                  <a:srgbClr val="ff0000"/>
                </a:solidFill>
                <a:latin typeface="Calibri"/>
                <a:cs typeface="Calibri"/>
              </a:rPr>
              <a:t>Bid/RA</a:t>
            </a:r>
            <a:r>
              <a:rPr dirty="0" sz="1600" b="1">
                <a:solidFill>
                  <a:srgbClr val="ff0000"/>
                </a:solidFill>
                <a:latin typeface="AHIJEM+TimesNewRomanPS-BoldMT"/>
                <a:cs typeface="AHIJEM+TimesNewRomanPS-Bold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</a:p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dirty="0" sz="1600" spc="-15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price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quote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Bid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</a:p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option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spc="-11" i="1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BTFDH+TimesNewRomanPSMT"/>
                <a:cs typeface="CBTFDH+TimesNewRomanPSMT"/>
              </a:rPr>
              <a:t>ꢀ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Bid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785600" y="6426877"/>
            <a:ext cx="461367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9361" y="287204"/>
            <a:ext cx="4458626" cy="1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GDUUEL+Arial-BoldMT"/>
                <a:cs typeface="GDUUEL+Arial-BoldMT"/>
              </a:rPr>
              <a:t>ProprietaryꢀArticleꢀCertificateꢀ(PAC)ꢀ</a:t>
            </a:r>
          </a:p>
          <a:p>
            <a:pPr marL="0" marR="0">
              <a:lnSpc>
                <a:spcPts val="2010"/>
              </a:lnSpc>
              <a:spcBef>
                <a:spcPts val="83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GDUUEL+Arial-BoldMT"/>
                <a:cs typeface="GDUUEL+Arial-BoldMT"/>
              </a:rPr>
              <a:t>Buying:ꢀ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procurement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comply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conditions: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5374" y="452882"/>
            <a:ext cx="6998820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Note:-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OEM’s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go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Proprietary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Article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Certificate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(PAC)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obtaining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approvals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competent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authorities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GFR-2017.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7438" y="1514711"/>
            <a:ext cx="5323156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(c)</a:t>
            </a:r>
            <a:r>
              <a:rPr dirty="0" sz="18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Except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direct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buying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up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Rs.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25,000/-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subject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568" y="1589304"/>
            <a:ext cx="5888981" cy="163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(a)</a:t>
            </a:r>
            <a:r>
              <a:rPr dirty="0" sz="18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case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Govt.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wants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make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procurement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proprietary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basis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Portal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obtaining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requisite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approvals/PAC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certificate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competent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authority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per</a:t>
            </a:r>
            <a:r>
              <a:rPr dirty="0" sz="1800" spc="28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Rule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166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GFR-2017,</a:t>
            </a:r>
            <a:r>
              <a:rPr dirty="0" sz="1800" spc="3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use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filter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provided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selecting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specific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model/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make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particular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Seller.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87438" y="1789031"/>
            <a:ext cx="5891392" cy="1363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establishing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reasonableness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price,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bidding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mandatory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procurements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above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Rs.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25,000/-.</a:t>
            </a:r>
            <a:r>
              <a:rPr dirty="0" sz="1800" spc="-2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result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bidding,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could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under: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OEM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dirty="0" sz="1800" spc="58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authorised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seller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is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available.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7438" y="3160631"/>
            <a:ext cx="5585878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ii.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OEM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well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authorized</a:t>
            </a:r>
            <a:r>
              <a:rPr dirty="0" sz="1800" spc="66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Sellers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available.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iii.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authorised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Sellers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OEM</a:t>
            </a:r>
            <a:r>
              <a:rPr dirty="0" sz="1800" spc="73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available.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5410" y="3556723"/>
            <a:ext cx="5792292" cy="2461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(b)</a:t>
            </a:r>
            <a:r>
              <a:rPr dirty="0" sz="1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Seller’s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price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Portal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just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offer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prices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proper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discovery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price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generally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happens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through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bidding/RA.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Moreover,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procurement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irrespective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listing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authorised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sellers,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important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issue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price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control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remaining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OEM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overlooked.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Therefore,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case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procurements,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Buyers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carry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out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extra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due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diligence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establishing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reasonableness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prices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before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placement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contract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per</a:t>
            </a:r>
            <a:r>
              <a:rPr dirty="0" sz="1800" spc="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Para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(vii)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Rule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-149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GFR-2017.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87438" y="3961534"/>
            <a:ext cx="5826624" cy="1363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(d)</a:t>
            </a:r>
            <a:r>
              <a:rPr dirty="0" sz="1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bidding,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under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PAC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buying,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may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take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decision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approval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competent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authority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process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procurement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subject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establishing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reasonableness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prices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before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placement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contract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per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Para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(vii)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Rule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333333"/>
                </a:solidFill>
                <a:latin typeface="Calibri"/>
                <a:cs typeface="Calibri"/>
              </a:rPr>
              <a:t>-149</a:t>
            </a:r>
            <a:r>
              <a:rPr dirty="0" sz="1800" spc="2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333"/>
                </a:solidFill>
                <a:latin typeface="Calibri"/>
                <a:cs typeface="Calibri"/>
              </a:rPr>
              <a:t>GFR-2017.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308" y="747933"/>
            <a:ext cx="9491811" cy="796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Q2.ꢀWhichꢀofꢀtheꢀfollowingꢀamountꢀcanꢀbeꢀsaidꢀasꢀL1ꢀpurchaseꢀonꢀGeMꢀ</a:t>
            </a:r>
          </a:p>
          <a:p>
            <a:pPr marL="0" marR="0">
              <a:lnSpc>
                <a:spcPts val="2657"/>
              </a:lnSpc>
              <a:spcBef>
                <a:spcPts val="604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portal?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308" y="1710522"/>
            <a:ext cx="2534670" cy="1644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A.</a:t>
            </a:r>
            <a:r>
              <a:rPr dirty="0" sz="24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11,000</a:t>
            </a:r>
          </a:p>
          <a:p>
            <a:pPr marL="0" marR="0">
              <a:lnSpc>
                <a:spcPts val="2713"/>
              </a:lnSpc>
              <a:spcBef>
                <a:spcPts val="598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B.</a:t>
            </a:r>
            <a:r>
              <a:rPr dirty="0" sz="2450" spc="-153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24,000</a:t>
            </a:r>
          </a:p>
          <a:p>
            <a:pPr marL="0" marR="0">
              <a:lnSpc>
                <a:spcPts val="2713"/>
              </a:lnSpc>
              <a:spcBef>
                <a:spcPts val="598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C.</a:t>
            </a:r>
            <a:r>
              <a:rPr dirty="0" sz="2400" b="1">
                <a:solidFill>
                  <a:srgbClr val="000000"/>
                </a:solidFill>
                <a:highlight>
                  <a:srgbClr val="ffff00"/>
                </a:highlight>
                <a:latin typeface="AHIJEM+TimesNewRomanPS-BoldMT"/>
                <a:cs typeface="AHIJEM+TimesNewRomanPS-BoldMT"/>
              </a:rPr>
              <a:t>27000</a:t>
            </a:r>
          </a:p>
          <a:p>
            <a:pPr marL="0" marR="0">
              <a:lnSpc>
                <a:spcPts val="2713"/>
              </a:lnSpc>
              <a:spcBef>
                <a:spcPts val="598"/>
              </a:spcBef>
              <a:spcAft>
                <a:spcPts val="0"/>
              </a:spcAft>
            </a:pPr>
            <a:r>
              <a:rPr dirty="0" sz="245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D.</a:t>
            </a:r>
            <a:r>
              <a:rPr dirty="0" sz="2400" b="1">
                <a:solidFill>
                  <a:srgbClr val="000000"/>
                </a:solidFill>
                <a:latin typeface="AHIJEM+TimesNewRomanPS-BoldMT"/>
                <a:cs typeface="AHIJEM+TimesNewRomanPS-BoldMT"/>
              </a:rPr>
              <a:t>Allꢀofꢀtheꢀabove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0717" y="1925746"/>
            <a:ext cx="7475959" cy="3087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According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provisions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Rule</a:t>
            </a:r>
            <a:r>
              <a:rPr dirty="0" sz="18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149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(ii)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GFR,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2017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800"/>
              </a:lnSpc>
              <a:spcBef>
                <a:spcPts val="368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utilized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on-line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purchases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25,000/-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Rs.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5,00,000/-</a:t>
            </a:r>
            <a:r>
              <a:rPr dirty="0" sz="1800" spc="3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however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purchase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lowest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price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(L-1)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amongst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Sellers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ensure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L-1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offer,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requires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compares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options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ensure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meets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requirements/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specifications.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comparing,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taken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three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Manufacturers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OEMs.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L-1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buying,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three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2022-07-29T05:57:40-05:00</dcterms:modified>
</cp:coreProperties>
</file>