
<file path=[Content_Types].xml><?xml version="1.0" encoding="utf-8"?>
<Types xmlns="http://schemas.openxmlformats.org/package/2006/content-types">
  <Override ContentType="application/vnd.openxmlformats-officedocument.presentationml.slide+xml" PartName="/ppt/slides/slide29.xml"/>
  <Override ContentType="application/vnd.openxmlformats-officedocument.presentationml.notesSlide+xml" PartName="/ppt/notesSlides/notesSlide2.xml"/>
  <Override ContentType="application/vnd.ms-office.drawingml.diagramDrawing+xml" PartName="/ppt/diagrams/drawing2.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6.xml"/>
  <Override ContentType="application/vnd.openxmlformats-officedocument.drawingml.diagramStyle+xml" PartName="/ppt/diagrams/quickStyle2.xml"/>
  <Override ContentType="application/vnd.openxmlformats-officedocument.presentationml.notesSlide+xml" PartName="/ppt/notesSlides/notesSlide38.xml"/>
  <Override ContentType="application/vnd.openxmlformats-officedocument.drawingml.diagramColors+xml" PartName="/ppt/diagrams/colors11.xml"/>
  <Override ContentType="application/vnd.openxmlformats-officedocument.presentationml.slide+xml" PartName="/ppt/slides/slide25.xml"/>
  <Override ContentType="application/vnd.openxmlformats-officedocument.presentationml.slide+xml" PartName="/ppt/slides/slide43.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notesSlide+xml" PartName="/ppt/notesSlides/notesSlide27.xml"/>
  <Override ContentType="application/vnd.openxmlformats-officedocument.drawingml.diagramLayout+xml" PartName="/ppt/diagrams/layout9.xml"/>
  <Default ContentType="application/xml" Extension="xml"/>
  <Override ContentType="application/vnd.openxmlformats-officedocument.presentationml.slide+xml" PartName="/ppt/slides/slide14.xml"/>
  <Override ContentType="application/vnd.openxmlformats-officedocument.presentationml.slide+xml" PartName="/ppt/slides/slide32.xml"/>
  <Override ContentType="application/vnd.openxmlformats-officedocument.presentationml.notesMaster+xml" PartName="/ppt/notesMasters/notesMaster1.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slide+xml" PartName="/ppt/slides/slide1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drawingml.diagramLayout+xml" PartName="/ppt/diagrams/layout5.xml"/>
  <Override ContentType="application/vnd.openxmlformats-officedocument.drawingml.diagramData+xml" PartName="/ppt/diagrams/data6.xml"/>
  <Override ContentType="application/vnd.openxmlformats-officedocument.presentationml.notesSlide+xml" PartName="/ppt/notesSlides/notesSlide23.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30.xml"/>
  <Override ContentType="application/vnd.openxmlformats-officedocument.drawingml.diagramColors+xml" PartName="/ppt/diagrams/colors8.xml"/>
  <Override ContentType="application/vnd.openxmlformats-officedocument.drawingml.diagramLayout+xml" PartName="/ppt/diagrams/layout1.xml"/>
  <Override ContentType="application/vnd.openxmlformats-officedocument.presentationml.notesSlide+xml" PartName="/ppt/notesSlides/notesSlide7.xml"/>
  <Override ContentType="application/vnd.openxmlformats-officedocument.drawingml.diagramData+xml" PartName="/ppt/diagrams/data2.xml"/>
  <Default ContentType="application/vnd.openxmlformats-officedocument.spreadsheetml.sheet" Extension="xlsx"/>
  <Override ContentType="application/vnd.ms-office.drawingml.diagramDrawing+xml" PartName="/ppt/diagrams/drawing7.xml"/>
  <Override ContentType="application/vnd.openxmlformats-officedocument.presentationml.slide+xml" PartName="/ppt/slides/slide9.xml"/>
  <Override ContentType="application/vnd.openxmlformats-officedocument.presentationml.viewProps+xml" PartName="/ppt/viewProps.xml"/>
  <Override ContentType="application/vnd.openxmlformats-officedocument.drawingml.diagramColors+xml" PartName="/ppt/diagrams/colors4.xml"/>
  <Override ContentType="application/vnd.openxmlformats-officedocument.drawingml.diagramStyle+xml" PartName="/ppt/diagrams/quickStyle7.xml"/>
  <Override ContentType="application/vnd.ms-office.drawingml.diagramDrawing+xml" PartName="/ppt/diagrams/drawing10.xml"/>
  <Override ContentType="application/vnd.openxmlformats-officedocument.presentationml.slide+xml" PartName="/ppt/slides/slide5.xml"/>
  <Override ContentType="application/vnd.openxmlformats-officedocument.presentationml.slide+xml" PartName="/ppt/slides/slide19.xml"/>
  <Default ContentType="image/png" Extension="png"/>
  <Override ContentType="application/vnd.openxmlformats-officedocument.presentationml.notesSlide+xml" PartName="/ppt/notesSlides/notesSlide3.xml"/>
  <Override ContentType="application/vnd.ms-office.drawingml.diagramDrawing+xml" PartName="/ppt/diagrams/drawing3.xml"/>
  <Override ContentType="application/vnd.openxmlformats-officedocument.presentationml.slide+xml" PartName="/ppt/slides/slide26.xml"/>
  <Override ContentType="application/vnd.openxmlformats-officedocument.presentationml.slide+xml" PartName="/ppt/slides/slide37.xml"/>
  <Override ContentType="application/vnd.openxmlformats-officedocument.presentationml.presProps+xml" PartName="/ppt/presProps.xml"/>
  <Override ContentType="application/vnd.openxmlformats-officedocument.theme+xml" PartName="/ppt/theme/theme2.xml"/>
  <Override ContentType="application/vnd.openxmlformats-officedocument.drawingml.diagramStyle+xml" PartName="/ppt/diagrams/quickStyle3.xml"/>
  <Override ContentType="application/vnd.openxmlformats-officedocument.presentationml.notesSlide+xml" PartName="/ppt/notesSlides/notesSlide39.xml"/>
  <Override ContentType="application/vnd.openxmlformats-officedocument.presentationml.slide+xml" PartName="/ppt/slides/slide1.xml"/>
  <Override ContentType="application/vnd.openxmlformats-officedocument.presentationml.slide+xml" PartName="/ppt/slides/slide15.xml"/>
  <Override ContentType="application/vnd.openxmlformats-officedocument.presentationml.slide+xml" PartName="/ppt/slides/slide33.xml"/>
  <Override ContentType="application/vnd.openxmlformats-officedocument.presentationml.slide+xml" PartName="/ppt/slides/slide44.xml"/>
  <Override ContentType="application/vnd.openxmlformats-officedocument.presentationml.slideLayout+xml" PartName="/ppt/slideLayouts/slideLayout3.xml"/>
  <Default ContentType="image/x-emf" Extension="emf"/>
  <Override ContentType="application/vnd.openxmlformats-officedocument.presentationml.notesSlide+xml" PartName="/ppt/notesSlides/notesSlide17.xml"/>
  <Override ContentType="application/vnd.openxmlformats-officedocument.presentationml.notesSlide+xml" PartName="/ppt/notesSlides/notesSlide28.xml"/>
  <Override ContentType="application/vnd.openxmlformats-officedocument.presentationml.presentation.main+xml" PartName="/ppt/presentation.xml"/>
  <Override ContentType="application/vnd.openxmlformats-officedocument.presentationml.slide+xml" PartName="/ppt/slides/slide22.xml"/>
  <Override ContentType="application/vnd.openxmlformats-officedocument.presentationml.tags+xml" PartName="/ppt/tags/tag1.xml"/>
  <Override ContentType="application/vnd.openxmlformats-officedocument.drawingml.diagramLayout+xml" PartName="/ppt/diagrams/layout6.xml"/>
  <Override ContentType="application/vnd.openxmlformats-officedocument.presentationml.notesSlide+xml" PartName="/ppt/notesSlides/notesSlide24.xml"/>
  <Override ContentType="application/vnd.openxmlformats-officedocument.presentationml.notesSlide+xml" PartName="/ppt/notesSlides/notesSlide35.xml"/>
  <Override ContentType="application/vnd.openxmlformats-officedocument.drawingml.diagramData+xml" PartName="/ppt/diagrams/data10.xml"/>
  <Override ContentType="application/vnd.openxmlformats-officedocument.extended-properties+xml" PartName="/docProps/app.xml"/>
  <Override ContentType="application/vnd.openxmlformats-officedocument.presentationml.slide+xml" PartName="/ppt/slides/slide11.xml"/>
  <Override ContentType="application/vnd.openxmlformats-officedocument.presentationml.slide+xml" PartName="/ppt/slides/slide40.xml"/>
  <Override ContentType="application/vnd.openxmlformats-officedocument.presentationml.notesSlide+xml" PartName="/ppt/notesSlides/notesSlide13.xml"/>
  <Override ContentType="application/vnd.openxmlformats-officedocument.drawingml.diagramData+xml" PartName="/ppt/diagrams/data7.xml"/>
  <Override ContentType="application/vnd.openxmlformats-officedocument.drawingml.diagramColors+xml" PartName="/ppt/diagrams/colors9.xml"/>
  <Override ContentType="application/vnd.openxmlformats-officedocument.presentationml.notesSlide+xml" PartName="/ppt/notesSlides/notesSlide42.xml"/>
  <Default ContentType="image/gif" Extension="gif"/>
  <Override ContentType="application/vnd.openxmlformats-officedocument.drawingml.diagramLayout+xml" PartName="/ppt/diagrams/layout2.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drawingml.diagramData+xml" PartName="/ppt/diagrams/data5.xml"/>
  <Override ContentType="application/vnd.openxmlformats-officedocument.presentationml.notesSlide+xml" PartName="/ppt/notesSlides/notesSlide20.xml"/>
  <Override ContentType="application/vnd.openxmlformats-officedocument.drawingml.diagramColors+xml" PartName="/ppt/diagrams/colors7.xml"/>
  <Override ContentType="application/vnd.openxmlformats-officedocument.presentationml.notesSlide+xml" PartName="/ppt/notesSlides/notesSlide31.xml"/>
  <Override ContentType="application/vnd.ms-office.drawingml.diagramDrawing+xml" PartName="/ppt/diagrams/drawing8.xml"/>
  <Override ContentType="application/vnd.openxmlformats-officedocument.presentationml.notesSlide+xml" PartName="/ppt/notesSlides/notesSlide40.xml"/>
  <Override ContentType="application/vnd.openxmlformats-officedocument.presentationml.notesSlide+xml" PartName="/ppt/notesSlides/notesSlide6.xml"/>
  <Override ContentType="application/vnd.openxmlformats-officedocument.drawingml.diagramData+xml" PartName="/ppt/diagrams/data3.xml"/>
  <Override ContentType="application/vnd.openxmlformats-officedocument.drawingml.diagramColors+xml" PartName="/ppt/diagrams/colors5.xml"/>
  <Override ContentType="application/vnd.ms-office.drawingml.diagramDrawing+xml" PartName="/ppt/diagrams/drawing6.xml"/>
  <Override ContentType="application/vnd.openxmlformats-officedocument.drawingml.diagramStyle+xml" PartName="/ppt/diagrams/quickStyle8.xml"/>
  <Override ContentType="application/vnd.openxmlformats-officedocument.drawingml.diagramStyle+xml" PartName="/ppt/diagrams/quickStyle10.xml"/>
  <Override ContentType="application/vnd.ms-office.drawingml.diagramDrawing+xml" PartName="/ppt/diagrams/drawing11.xml"/>
  <Override ContentType="application/vnd.openxmlformats-officedocument.presentationml.slide+xml" PartName="/ppt/slides/slide8.xml"/>
  <Override ContentType="application/vnd.openxmlformats-officedocument.presentationml.notesSlide+xml" PartName="/ppt/notesSlides/notesSlide4.xml"/>
  <Override ContentType="application/vnd.openxmlformats-officedocument.drawingml.diagramData+xml" PartName="/ppt/diagrams/data1.xml"/>
  <Override ContentType="application/vnd.openxmlformats-officedocument.drawingml.diagramColors+xml" PartName="/ppt/diagrams/colors3.xml"/>
  <Override ContentType="application/vnd.openxmlformats-officedocument.drawingml.chart+xml" PartName="/ppt/charts/chart2.xml"/>
  <Override ContentType="application/vnd.ms-office.drawingml.diagramDrawing+xml" PartName="/ppt/diagrams/drawing4.xml"/>
  <Override ContentType="application/vnd.openxmlformats-officedocument.drawingml.diagramStyle+xml" PartName="/ppt/diagrams/quickStyle6.xml"/>
  <Override ContentType="application/vnd.openxmlformats-package.core-properties+xml" PartName="/docProps/core.xml"/>
  <Override ContentType="application/vnd.openxmlformats-officedocument.presentationml.slide+xml" PartName="/ppt/slides/slide6.xml"/>
  <Override ContentType="application/vnd.openxmlformats-officedocument.presentationml.slide+xml" PartName="/ppt/slides/slide38.xml"/>
  <Override ContentType="application/vnd.openxmlformats-officedocument.drawingml.diagramColors+xml" PartName="/ppt/diagrams/colors1.xml"/>
  <Override ContentType="application/vnd.openxmlformats-officedocument.drawingml.diagramStyle+xml" PartName="/ppt/diagrams/quickStyle4.xml"/>
  <Override ContentType="application/vnd.openxmlformats-officedocument.drawingml.diagramLayout+xml" PartName="/ppt/diagrams/layout10.xml"/>
  <Default ContentType="image/svg+xml" Extension="svg"/>
  <Override ContentType="application/vnd.openxmlformats-officedocument.presentationml.slideMaster+xml" PartName="/ppt/slideMasters/slideMaster1.xml"/>
  <Override ContentType="application/vnd.openxmlformats-officedocument.presentationml.slide+xml" PartName="/ppt/slides/slide27.xml"/>
  <Override ContentType="application/vnd.openxmlformats-officedocument.presentationml.notesSlide+xml" PartName="/ppt/notesSlides/notesSlide29.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34.xml"/>
  <Override ContentType="application/vnd.openxmlformats-officedocument.presentationml.tags+xml" PartName="/ppt/tags/tag2.xml"/>
  <Override ContentType="application/vnd.openxmlformats-officedocument.presentationml.notesSlide+xml" PartName="/ppt/notesSlides/notesSlide18.xml"/>
  <Override ContentType="application/vnd.openxmlformats-officedocument.presentationml.notesSlide+xml" PartName="/ppt/notesSlides/notesSlide36.xml"/>
  <Override ContentType="application/vnd.openxmlformats-officedocument.drawingml.diagramData+xml" PartName="/ppt/diagrams/data11.xml"/>
  <Default ContentType="application/vnd.openxmlformats-package.relationships+xml" Extension="rels"/>
  <Override ContentType="application/vnd.openxmlformats-officedocument.presentationml.slide+xml" PartName="/ppt/slides/slide23.xml"/>
  <Override ContentType="application/vnd.openxmlformats-officedocument.presentationml.slide+xml" PartName="/ppt/slides/slide41.xml"/>
  <Override ContentType="application/vnd.openxmlformats-officedocument.drawingml.diagramLayout+xml" PartName="/ppt/diagrams/layout7.xml"/>
  <Override ContentType="application/vnd.openxmlformats-officedocument.presentationml.notesSlide+xml" PartName="/ppt/notesSlides/notesSlide25.xml"/>
  <Override ContentType="application/vnd.openxmlformats-officedocument.drawingml.diagramData+xml" PartName="/ppt/diagrams/data8.xml"/>
  <Override ContentType="application/vnd.openxmlformats-officedocument.presentationml.notesSlide+xml" PartName="/ppt/notesSlides/notesSlide43.xml"/>
  <Override ContentType="application/vnd.openxmlformats-officedocument.presentationml.slide+xml" PartName="/ppt/slides/slide12.xml"/>
  <Override ContentType="application/vnd.openxmlformats-officedocument.presentationml.slide+xml" PartName="/ppt/slides/slide30.xml"/>
  <Override ContentType="application/vnd.openxmlformats-officedocument.presentationml.notesSlide+xml" PartName="/ppt/notesSlides/notesSlide14.xml"/>
  <Override ContentType="application/vnd.openxmlformats-officedocument.presentationml.notesSlide+xml" PartName="/ppt/notesSlides/notesSlide32.xml"/>
  <Override ContentType="application/vnd.openxmlformats-officedocument.presentationml.commentAuthors+xml" PartName="/ppt/commentAuthors.xml"/>
  <Override ContentType="application/vnd.openxmlformats-officedocument.drawingml.diagramLayout+xml" PartName="/ppt/diagrams/layout3.xml"/>
  <Override ContentType="application/vnd.openxmlformats-officedocument.presentationml.notesSlide+xml" PartName="/ppt/notesSlides/notesSlide9.xml"/>
  <Override ContentType="application/vnd.openxmlformats-officedocument.drawingml.diagramData+xml" PartName="/ppt/diagrams/data4.xml"/>
  <Override ContentType="application/vnd.openxmlformats-officedocument.presentationml.notesSlide+xml" PartName="/ppt/notesSlides/notesSlide21.xml"/>
  <Override ContentType="application/vnd.ms-office.drawingml.diagramDrawing+xml" PartName="/ppt/diagrams/drawing9.xml"/>
  <Override ContentType="application/vnd.openxmlformats-officedocument.presentationml.notesSlide+xml" PartName="/ppt/notesSlides/notesSlide10.xml"/>
  <Override ContentType="application/vnd.openxmlformats-officedocument.drawingml.diagramColors+xml" PartName="/ppt/diagrams/colors6.xml"/>
  <Override ContentType="application/vnd.openxmlformats-officedocument.drawingml.diagramStyle+xml" PartName="/ppt/diagrams/quickStyle9.xml"/>
  <Override ContentType="application/vnd.openxmlformats-officedocument.drawingml.diagramStyle+xml" PartName="/ppt/diagrams/quickStyle11.xml"/>
  <Override ContentType="application/vnd.openxmlformats-officedocument.presentationml.slide+xml" PartName="/ppt/slides/slide7.xml"/>
  <Override ContentType="application/vnd.openxmlformats-officedocument.presentationml.notesSlide+xml" PartName="/ppt/notesSlides/notesSlide5.xml"/>
  <Override ContentType="application/vnd.openxmlformats-officedocument.drawingml.chart+xml" PartName="/ppt/charts/chart1.xml"/>
  <Override ContentType="application/vnd.ms-office.drawingml.diagramDrawing+xml" PartName="/ppt/diagrams/drawing5.xml"/>
  <Override ContentType="application/vnd.openxmlformats-officedocument.drawingml.diagramLayout+xml" PartName="/ppt/diagrams/layout11.xml"/>
  <Override ContentType="application/vnd.openxmlformats-officedocument.presentationml.slide+xml" PartName="/ppt/slides/slide28.xml"/>
  <Override ContentType="application/vnd.openxmlformats-officedocument.presentationml.slide+xml" PartName="/ppt/slides/slide39.xml"/>
  <Override ContentType="application/vnd.openxmlformats-officedocument.presentationml.notesSlide+xml" PartName="/ppt/notesSlides/notesSlide1.xml"/>
  <Override ContentType="application/vnd.openxmlformats-officedocument.drawingml.diagramColors+xml" PartName="/ppt/diagrams/colors2.xml"/>
  <Override ContentType="application/vnd.openxmlformats-officedocument.drawingml.diagramStyle+xml" PartName="/ppt/diagrams/quickStyle5.xml"/>
  <Override ContentType="application/vnd.openxmlformats-officedocument.presentationml.slide+xml" PartName="/ppt/slides/slide3.xml"/>
  <Override ContentType="application/vnd.openxmlformats-officedocument.presentationml.slide+xml" PartName="/ppt/slides/slide17.xml"/>
  <Override ContentType="application/vnd.ms-office.drawingml.diagramDrawing+xml" PartName="/ppt/diagrams/drawing1.xml"/>
  <Override ContentType="application/vnd.openxmlformats-officedocument.drawingml.chartshapes+xml" PartName="/ppt/drawings/drawing1.xml"/>
  <Override ContentType="application/vnd.openxmlformats-officedocument.presentationml.notesSlide+xml" PartName="/ppt/notesSlides/notesSlide19.xml"/>
  <Override ContentType="application/vnd.openxmlformats-officedocument.drawingml.diagramColors+xml" PartName="/ppt/diagrams/colors10.xml"/>
  <Override ContentType="application/vnd.openxmlformats-officedocument.presentationml.slide+xml" PartName="/ppt/slides/slide24.xml"/>
  <Override ContentType="application/vnd.openxmlformats-officedocument.presentationml.slide+xml" PartName="/ppt/slides/slide35.xml"/>
  <Override ContentType="application/vnd.openxmlformats-officedocument.presentationml.tags+xml" PartName="/ppt/tags/tag3.xml"/>
  <Default ContentType="image/jpeg" Extension="jpeg"/>
  <Override ContentType="application/vnd.openxmlformats-officedocument.drawingml.diagramStyle+xml" PartName="/ppt/diagrams/quickStyle1.xml"/>
  <Override ContentType="application/vnd.openxmlformats-officedocument.presentationml.notesSlide+xml" PartName="/ppt/notesSlides/notesSlide37.xml"/>
  <Override ContentType="application/vnd.openxmlformats-officedocument.drawingml.diagramLayout+xml" PartName="/ppt/diagrams/layout8.xml"/>
  <Override ContentType="application/vnd.openxmlformats-officedocument.presentationml.slide+xml" PartName="/ppt/slides/slide13.xml"/>
  <Override ContentType="application/vnd.openxmlformats-officedocument.presentationml.slide+xml" PartName="/ppt/slides/slide31.xml"/>
  <Override ContentType="application/vnd.openxmlformats-officedocument.presentationml.slide+xml" PartName="/ppt/slides/slide42.xml"/>
  <Override ContentType="application/vnd.openxmlformats-officedocument.presentationml.slideLayout+xml" PartName="/ppt/slideLayouts/slideLayout1.xml"/>
  <Override ContentType="application/vnd.openxmlformats-officedocument.presentationml.notesSlide+xml" PartName="/ppt/notesSlides/notesSlide15.xml"/>
  <Override ContentType="application/vnd.openxmlformats-officedocument.presentationml.notesSlide+xml" PartName="/ppt/notesSlides/notesSlide26.xml"/>
  <Override ContentType="application/vnd.openxmlformats-officedocument.drawingml.diagramData+xml" PartName="/ppt/diagrams/data9.xml"/>
  <Override ContentType="application/vnd.openxmlformats-officedocument.presentationml.slide+xml" PartName="/ppt/slides/slide20.xml"/>
  <Override ContentType="application/vnd.openxmlformats-officedocument.drawingml.diagramLayout+xml" PartName="/ppt/diagrams/layout4.xml"/>
  <Override ContentType="application/vnd.openxmlformats-officedocument.presentationml.notesSlide+xml" PartName="/ppt/notesSlides/notesSlide22.xml"/>
  <Override ContentType="application/vnd.openxmlformats-officedocument.presentationml.notesSlide+xml" PartName="/ppt/notesSlides/notesSlide33.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6"/>
  </p:notesMasterIdLst>
  <p:sldIdLst>
    <p:sldId id="686" r:id="rId2"/>
    <p:sldId id="654" r:id="rId3"/>
    <p:sldId id="507" r:id="rId4"/>
    <p:sldId id="650" r:id="rId5"/>
    <p:sldId id="651" r:id="rId6"/>
    <p:sldId id="655" r:id="rId7"/>
    <p:sldId id="652" r:id="rId8"/>
    <p:sldId id="653" r:id="rId9"/>
    <p:sldId id="685" r:id="rId10"/>
    <p:sldId id="657" r:id="rId11"/>
    <p:sldId id="662" r:id="rId12"/>
    <p:sldId id="658" r:id="rId13"/>
    <p:sldId id="659" r:id="rId14"/>
    <p:sldId id="691" r:id="rId15"/>
    <p:sldId id="661" r:id="rId16"/>
    <p:sldId id="694" r:id="rId17"/>
    <p:sldId id="690"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97" r:id="rId35"/>
    <p:sldId id="687" r:id="rId36"/>
    <p:sldId id="692" r:id="rId37"/>
    <p:sldId id="688" r:id="rId38"/>
    <p:sldId id="689" r:id="rId39"/>
    <p:sldId id="682" r:id="rId40"/>
    <p:sldId id="680" r:id="rId41"/>
    <p:sldId id="696" r:id="rId42"/>
    <p:sldId id="695" r:id="rId43"/>
    <p:sldId id="683" r:id="rId44"/>
    <p:sldId id="681" r:id="rId45"/>
  </p:sldIdLst>
  <p:sldSz cx="18288000" cy="10058400"/>
  <p:notesSz cx="6735763" cy="9866313"/>
  <p:defaultTextStyle>
    <a:defPPr>
      <a:defRPr lang="en-US"/>
    </a:defPPr>
    <a:lvl1pPr marL="0" algn="l" defTabSz="1618278" rtl="0" eaLnBrk="1" latinLnBrk="0" hangingPunct="1">
      <a:defRPr sz="3400" kern="1200">
        <a:solidFill>
          <a:schemeClr val="tx1"/>
        </a:solidFill>
        <a:latin typeface="+mn-lt"/>
        <a:ea typeface="+mn-ea"/>
        <a:cs typeface="+mn-cs"/>
      </a:defRPr>
    </a:lvl1pPr>
    <a:lvl2pPr marL="809138" algn="l" defTabSz="1618278" rtl="0" eaLnBrk="1" latinLnBrk="0" hangingPunct="1">
      <a:defRPr sz="3400" kern="1200">
        <a:solidFill>
          <a:schemeClr val="tx1"/>
        </a:solidFill>
        <a:latin typeface="+mn-lt"/>
        <a:ea typeface="+mn-ea"/>
        <a:cs typeface="+mn-cs"/>
      </a:defRPr>
    </a:lvl2pPr>
    <a:lvl3pPr marL="1618278" algn="l" defTabSz="1618278" rtl="0" eaLnBrk="1" latinLnBrk="0" hangingPunct="1">
      <a:defRPr sz="3400" kern="1200">
        <a:solidFill>
          <a:schemeClr val="tx1"/>
        </a:solidFill>
        <a:latin typeface="+mn-lt"/>
        <a:ea typeface="+mn-ea"/>
        <a:cs typeface="+mn-cs"/>
      </a:defRPr>
    </a:lvl3pPr>
    <a:lvl4pPr marL="2427420" algn="l" defTabSz="1618278" rtl="0" eaLnBrk="1" latinLnBrk="0" hangingPunct="1">
      <a:defRPr sz="3400" kern="1200">
        <a:solidFill>
          <a:schemeClr val="tx1"/>
        </a:solidFill>
        <a:latin typeface="+mn-lt"/>
        <a:ea typeface="+mn-ea"/>
        <a:cs typeface="+mn-cs"/>
      </a:defRPr>
    </a:lvl4pPr>
    <a:lvl5pPr marL="3236559" algn="l" defTabSz="1618278" rtl="0" eaLnBrk="1" latinLnBrk="0" hangingPunct="1">
      <a:defRPr sz="3400" kern="1200">
        <a:solidFill>
          <a:schemeClr val="tx1"/>
        </a:solidFill>
        <a:latin typeface="+mn-lt"/>
        <a:ea typeface="+mn-ea"/>
        <a:cs typeface="+mn-cs"/>
      </a:defRPr>
    </a:lvl5pPr>
    <a:lvl6pPr marL="4045702" algn="l" defTabSz="1618278" rtl="0" eaLnBrk="1" latinLnBrk="0" hangingPunct="1">
      <a:defRPr sz="3400" kern="1200">
        <a:solidFill>
          <a:schemeClr val="tx1"/>
        </a:solidFill>
        <a:latin typeface="+mn-lt"/>
        <a:ea typeface="+mn-ea"/>
        <a:cs typeface="+mn-cs"/>
      </a:defRPr>
    </a:lvl6pPr>
    <a:lvl7pPr marL="4854839" algn="l" defTabSz="1618278" rtl="0" eaLnBrk="1" latinLnBrk="0" hangingPunct="1">
      <a:defRPr sz="3400" kern="1200">
        <a:solidFill>
          <a:schemeClr val="tx1"/>
        </a:solidFill>
        <a:latin typeface="+mn-lt"/>
        <a:ea typeface="+mn-ea"/>
        <a:cs typeface="+mn-cs"/>
      </a:defRPr>
    </a:lvl7pPr>
    <a:lvl8pPr marL="5663982" algn="l" defTabSz="1618278" rtl="0" eaLnBrk="1" latinLnBrk="0" hangingPunct="1">
      <a:defRPr sz="3400" kern="1200">
        <a:solidFill>
          <a:schemeClr val="tx1"/>
        </a:solidFill>
        <a:latin typeface="+mn-lt"/>
        <a:ea typeface="+mn-ea"/>
        <a:cs typeface="+mn-cs"/>
      </a:defRPr>
    </a:lvl8pPr>
    <a:lvl9pPr marL="6473124" algn="l" defTabSz="1618278" rtl="0" eaLnBrk="1" latinLnBrk="0" hangingPunct="1">
      <a:defRPr sz="34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7AB08672-BC7A-4F2D-824E-0264168F9772}">
          <p14:sldIdLst>
            <p14:sldId id="507"/>
            <p14:sldId id="509"/>
            <p14:sldId id="512"/>
            <p14:sldId id="514"/>
            <p14:sldId id="561"/>
            <p14:sldId id="641"/>
            <p14:sldId id="615"/>
            <p14:sldId id="596"/>
            <p14:sldId id="519"/>
            <p14:sldId id="520"/>
            <p14:sldId id="613"/>
            <p14:sldId id="560"/>
            <p14:sldId id="527"/>
            <p14:sldId id="528"/>
            <p14:sldId id="529"/>
            <p14:sldId id="530"/>
            <p14:sldId id="531"/>
            <p14:sldId id="563"/>
            <p14:sldId id="609"/>
            <p14:sldId id="611"/>
            <p14:sldId id="564"/>
            <p14:sldId id="639"/>
            <p14:sldId id="474"/>
            <p14:sldId id="475"/>
            <p14:sldId id="478"/>
            <p14:sldId id="608"/>
            <p14:sldId id="535"/>
            <p14:sldId id="473"/>
            <p14:sldId id="536"/>
            <p14:sldId id="623"/>
            <p14:sldId id="644"/>
            <p14:sldId id="645"/>
            <p14:sldId id="539"/>
            <p14:sldId id="646"/>
            <p14:sldId id="540"/>
            <p14:sldId id="541"/>
            <p14:sldId id="619"/>
            <p14:sldId id="621"/>
            <p14:sldId id="647"/>
            <p14:sldId id="648"/>
            <p14:sldId id="542"/>
            <p14:sldId id="543"/>
            <p14:sldId id="463"/>
            <p14:sldId id="617"/>
            <p14:sldId id="521"/>
            <p14:sldId id="554"/>
            <p14:sldId id="555"/>
            <p14:sldId id="462"/>
            <p14:sldId id="556"/>
            <p14:sldId id="642"/>
            <p14:sldId id="643"/>
            <p14:sldId id="558"/>
            <p14:sldId id="559"/>
          </p14:sldIdLst>
        </p14:section>
        <p14:section name="Mobile App" id="{BA973014-CAC7-4CEB-9854-81E06A181DDA}">
          <p14:sldIdLst>
            <p14:sldId id="624"/>
            <p14:sldId id="625"/>
            <p14:sldId id="627"/>
            <p14:sldId id="628"/>
            <p14:sldId id="636"/>
            <p14:sldId id="637"/>
            <p14:sldId id="638"/>
            <p14:sldId id="649"/>
          </p14:sldIdLst>
        </p14:section>
      </p14:sectionLst>
    </p:ext>
    <p:ext uri="{EFAFB233-063F-42B5-8137-9DF3F51BA10A}">
      <p15:sldGuideLst xmlns="" xmlns:p15="http://schemas.microsoft.com/office/powerpoint/2012/main">
        <p15:guide id="1" orient="horz" pos="4024" userDrawn="1">
          <p15:clr>
            <a:srgbClr val="A4A3A4"/>
          </p15:clr>
        </p15:guide>
        <p15:guide id="2" pos="5760">
          <p15:clr>
            <a:srgbClr val="A4A3A4"/>
          </p15:clr>
        </p15:guide>
        <p15:guide id="3" orient="horz" pos="190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1E8C"/>
    <a:srgbClr val="1D15BF"/>
    <a:srgbClr val="271F91"/>
    <a:srgbClr val="FF0000"/>
    <a:srgbClr val="3E4095"/>
    <a:srgbClr val="00A859"/>
    <a:srgbClr val="FFFFFF"/>
    <a:srgbClr val="A7A9A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0" autoAdjust="0"/>
    <p:restoredTop sz="93678" autoAdjust="0"/>
  </p:normalViewPr>
  <p:slideViewPr>
    <p:cSldViewPr showGuides="1">
      <p:cViewPr>
        <p:scale>
          <a:sx n="60" d="100"/>
          <a:sy n="60" d="100"/>
        </p:scale>
        <p:origin x="-738" y="-444"/>
      </p:cViewPr>
      <p:guideLst>
        <p:guide orient="horz" pos="4024"/>
        <p:guide orient="horz" pos="1907"/>
        <p:guide pos="5760"/>
      </p:guideLst>
    </p:cSldViewPr>
  </p:slideViewPr>
  <p:notesTextViewPr>
    <p:cViewPr>
      <p:scale>
        <a:sx n="1" d="1"/>
        <a:sy n="1" d="1"/>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2.xml.rels><?xml version="1.0" encoding="UTF-8" standalone="yes" ?><Relationships xmlns="http://schemas.openxmlformats.org/package/2006/relationships"><Relationship Id="rId2" Target="../drawings/drawing1.xml" Type="http://schemas.openxmlformats.org/officeDocument/2006/relationships/chartUserShapes"/><Relationship Id="rId1" Target="NULL" TargetMode="External" Type="http://schemas.openxmlformats.org/officeDocument/2006/relationships/oleObject"/></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sz="3200" b="1">
                <a:solidFill>
                  <a:schemeClr val="accent1">
                    <a:lumMod val="60000"/>
                    <a:lumOff val="40000"/>
                  </a:schemeClr>
                </a:solidFill>
                <a:latin typeface="Arial Unicode MS" pitchFamily="34" charset="-128"/>
                <a:ea typeface="Arial Unicode MS" pitchFamily="34" charset="-128"/>
                <a:cs typeface="Arial Unicode MS" pitchFamily="34" charset="-128"/>
              </a:defRPr>
            </a:pPr>
            <a:r>
              <a:rPr lang="en-IN" sz="3200" b="1">
                <a:solidFill>
                  <a:schemeClr val="accent1">
                    <a:lumMod val="60000"/>
                    <a:lumOff val="40000"/>
                  </a:schemeClr>
                </a:solidFill>
                <a:latin typeface="Arial Unicode MS" pitchFamily="34" charset="-128"/>
                <a:ea typeface="Arial Unicode MS" pitchFamily="34" charset="-128"/>
                <a:cs typeface="Arial Unicode MS" pitchFamily="34" charset="-128"/>
              </a:rPr>
              <a:t>Growth in Contributions &amp; AUM  ( In Crores)</a:t>
            </a:r>
          </a:p>
        </c:rich>
      </c:tx>
      <c:layout/>
    </c:title>
    <c:view3D>
      <c:depthPercent val="100"/>
      <c:rAngAx val="1"/>
    </c:view3D>
    <c:plotArea>
      <c:layout>
        <c:manualLayout>
          <c:layoutTarget val="inner"/>
          <c:xMode val="edge"/>
          <c:yMode val="edge"/>
          <c:x val="5.5310645342827036E-2"/>
          <c:y val="5.2834119637094064E-2"/>
          <c:w val="0.93840412434833254"/>
          <c:h val="0.87340235742003269"/>
        </c:manualLayout>
      </c:layout>
      <c:bar3DChart>
        <c:barDir val="col"/>
        <c:grouping val="clustered"/>
        <c:ser>
          <c:idx val="0"/>
          <c:order val="0"/>
          <c:tx>
            <c:strRef>
              <c:f>'[Chart in Microsoft PowerPoint]Sheet1'!$C$2</c:f>
              <c:strCache>
                <c:ptCount val="1"/>
                <c:pt idx="0">
                  <c:v>Contributions</c:v>
                </c:pt>
              </c:strCache>
            </c:strRef>
          </c:tx>
          <c:spPr>
            <a:solidFill>
              <a:srgbClr val="3E4095"/>
            </a:solidFill>
          </c:spPr>
          <c:cat>
            <c:numRef>
              <c:f>'[Chart in Microsoft PowerPoint]Sheet1'!$B$3:$B$10</c:f>
              <c:numCache>
                <c:formatCode>mmm\-yy</c:formatCode>
                <c:ptCount val="8"/>
                <c:pt idx="0">
                  <c:v>41699</c:v>
                </c:pt>
                <c:pt idx="1">
                  <c:v>42064</c:v>
                </c:pt>
                <c:pt idx="2">
                  <c:v>42430</c:v>
                </c:pt>
                <c:pt idx="3">
                  <c:v>42795</c:v>
                </c:pt>
                <c:pt idx="4">
                  <c:v>43160</c:v>
                </c:pt>
                <c:pt idx="5">
                  <c:v>43525</c:v>
                </c:pt>
                <c:pt idx="6">
                  <c:v>43891</c:v>
                </c:pt>
                <c:pt idx="7">
                  <c:v>44276</c:v>
                </c:pt>
              </c:numCache>
            </c:numRef>
          </c:cat>
          <c:val>
            <c:numRef>
              <c:f>'[Chart in Microsoft PowerPoint]Sheet1'!$C$3:$C$10</c:f>
              <c:numCache>
                <c:formatCode>General</c:formatCode>
                <c:ptCount val="8"/>
                <c:pt idx="0">
                  <c:v>18364</c:v>
                </c:pt>
                <c:pt idx="1">
                  <c:v>29702</c:v>
                </c:pt>
                <c:pt idx="2">
                  <c:v>48007</c:v>
                </c:pt>
                <c:pt idx="3">
                  <c:v>68201</c:v>
                </c:pt>
                <c:pt idx="4">
                  <c:v>93940</c:v>
                </c:pt>
                <c:pt idx="5">
                  <c:v>124813</c:v>
                </c:pt>
                <c:pt idx="6">
                  <c:v>166483</c:v>
                </c:pt>
                <c:pt idx="7">
                  <c:v>210417</c:v>
                </c:pt>
              </c:numCache>
            </c:numRef>
          </c:val>
          <c:extLst xmlns:c16r2="http://schemas.microsoft.com/office/drawing/2015/06/chart">
            <c:ext xmlns:c16="http://schemas.microsoft.com/office/drawing/2014/chart" uri="{C3380CC4-5D6E-409C-BE32-E72D297353CC}">
              <c16:uniqueId val="{00000000-3DD7-4074-A6AE-ED5BF2DA59FA}"/>
            </c:ext>
          </c:extLst>
        </c:ser>
        <c:ser>
          <c:idx val="1"/>
          <c:order val="1"/>
          <c:tx>
            <c:strRef>
              <c:f>'[Chart in Microsoft PowerPoint]Sheet1'!$D$2</c:f>
              <c:strCache>
                <c:ptCount val="1"/>
                <c:pt idx="0">
                  <c:v>AUM</c:v>
                </c:pt>
              </c:strCache>
            </c:strRef>
          </c:tx>
          <c:spPr>
            <a:solidFill>
              <a:srgbClr val="00A859"/>
            </a:solidFill>
          </c:spPr>
          <c:cat>
            <c:numRef>
              <c:f>'[Chart in Microsoft PowerPoint]Sheet1'!$B$3:$B$10</c:f>
              <c:numCache>
                <c:formatCode>mmm\-yy</c:formatCode>
                <c:ptCount val="8"/>
                <c:pt idx="0">
                  <c:v>41699</c:v>
                </c:pt>
                <c:pt idx="1">
                  <c:v>42064</c:v>
                </c:pt>
                <c:pt idx="2">
                  <c:v>42430</c:v>
                </c:pt>
                <c:pt idx="3">
                  <c:v>42795</c:v>
                </c:pt>
                <c:pt idx="4">
                  <c:v>43160</c:v>
                </c:pt>
                <c:pt idx="5">
                  <c:v>43525</c:v>
                </c:pt>
                <c:pt idx="6">
                  <c:v>43891</c:v>
                </c:pt>
                <c:pt idx="7">
                  <c:v>44276</c:v>
                </c:pt>
              </c:numCache>
            </c:numRef>
          </c:cat>
          <c:val>
            <c:numRef>
              <c:f>'[Chart in Microsoft PowerPoint]Sheet1'!$D$3:$D$10</c:f>
              <c:numCache>
                <c:formatCode>General</c:formatCode>
                <c:ptCount val="8"/>
                <c:pt idx="0">
                  <c:v>20095</c:v>
                </c:pt>
                <c:pt idx="1">
                  <c:v>36244</c:v>
                </c:pt>
                <c:pt idx="2">
                  <c:v>57498</c:v>
                </c:pt>
                <c:pt idx="3">
                  <c:v>84917</c:v>
                </c:pt>
                <c:pt idx="4">
                  <c:v>115679</c:v>
                </c:pt>
                <c:pt idx="5">
                  <c:v>158491</c:v>
                </c:pt>
                <c:pt idx="6">
                  <c:v>211022</c:v>
                </c:pt>
                <c:pt idx="7">
                  <c:v>291381</c:v>
                </c:pt>
              </c:numCache>
            </c:numRef>
          </c:val>
          <c:extLst xmlns:c16r2="http://schemas.microsoft.com/office/drawing/2015/06/chart">
            <c:ext xmlns:c16="http://schemas.microsoft.com/office/drawing/2014/chart" uri="{C3380CC4-5D6E-409C-BE32-E72D297353CC}">
              <c16:uniqueId val="{00000001-3DD7-4074-A6AE-ED5BF2DA59FA}"/>
            </c:ext>
          </c:extLst>
        </c:ser>
        <c:shape val="box"/>
        <c:axId val="59407360"/>
        <c:axId val="59425536"/>
        <c:axId val="0"/>
      </c:bar3DChart>
      <c:dateAx>
        <c:axId val="59407360"/>
        <c:scaling>
          <c:orientation val="minMax"/>
        </c:scaling>
        <c:delete val="1"/>
        <c:axPos val="b"/>
        <c:numFmt formatCode="mmm\-yy" sourceLinked="0"/>
        <c:majorTickMark val="none"/>
        <c:tickLblPos val="none"/>
        <c:crossAx val="59425536"/>
        <c:crosses val="autoZero"/>
        <c:auto val="1"/>
        <c:lblOffset val="100"/>
        <c:baseTimeUnit val="years"/>
      </c:dateAx>
      <c:valAx>
        <c:axId val="59425536"/>
        <c:scaling>
          <c:orientation val="minMax"/>
        </c:scaling>
        <c:axPos val="l"/>
        <c:majorGridlines/>
        <c:title>
          <c:tx>
            <c:rich>
              <a:bodyPr/>
              <a:lstStyle/>
              <a:p>
                <a:pPr>
                  <a:defRPr lang="en-GB"/>
                </a:pPr>
                <a:r>
                  <a:rPr lang="en-IN"/>
                  <a:t>In Cr</a:t>
                </a:r>
              </a:p>
            </c:rich>
          </c:tx>
          <c:layout/>
        </c:title>
        <c:numFmt formatCode="General" sourceLinked="1"/>
        <c:majorTickMark val="none"/>
        <c:tickLblPos val="nextTo"/>
        <c:txPr>
          <a:bodyPr rot="0" vert="horz"/>
          <a:lstStyle/>
          <a:p>
            <a:pPr>
              <a:defRPr lang="en-GB" sz="2400">
                <a:latin typeface="Arial Unicode MS" pitchFamily="34" charset="-128"/>
                <a:ea typeface="Arial Unicode MS" pitchFamily="34" charset="-128"/>
                <a:cs typeface="Arial Unicode MS" pitchFamily="34" charset="-128"/>
              </a:defRPr>
            </a:pPr>
            <a:endParaRPr lang="en-US"/>
          </a:p>
        </c:txPr>
        <c:crossAx val="59407360"/>
        <c:crosses val="autoZero"/>
        <c:crossBetween val="between"/>
      </c:valAx>
      <c:dTable>
        <c:showHorzBorder val="1"/>
        <c:showVertBorder val="1"/>
        <c:showOutline val="1"/>
        <c:showKeys val="1"/>
        <c:txPr>
          <a:bodyPr/>
          <a:lstStyle/>
          <a:p>
            <a:pPr rtl="0">
              <a:defRPr lang="en-GB" sz="2800">
                <a:latin typeface="Arial Unicode MS" pitchFamily="34" charset="-128"/>
                <a:ea typeface="Arial Unicode MS" pitchFamily="34" charset="-128"/>
                <a:cs typeface="Arial Unicode MS" pitchFamily="34" charset="-128"/>
              </a:defRPr>
            </a:pPr>
            <a:endParaRPr lang="en-US"/>
          </a:p>
        </c:txPr>
      </c:dTable>
      <c:spPr>
        <a:noFill/>
        <a:ln w="25400">
          <a:noFill/>
        </a:ln>
      </c:spPr>
    </c:plotArea>
    <c:plotVisOnly val="1"/>
    <c:dispBlanksAs val="gap"/>
  </c:chart>
  <c:txPr>
    <a:bodyPr/>
    <a:lstStyle/>
    <a:p>
      <a:pPr>
        <a:defRPr sz="1000" b="0" i="0" u="none" strike="noStrike" baseline="0">
          <a:solidFill>
            <a:srgbClr val="1D15BF"/>
          </a:solidFill>
          <a:latin typeface="Calibri"/>
          <a:ea typeface="Calibri"/>
          <a:cs typeface="Calibri"/>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style val="26"/>
  <c:chart>
    <c:autoTitleDeleted val="1"/>
    <c:view3D>
      <c:rotX val="0"/>
      <c:rotY val="30"/>
      <c:perspective val="30"/>
    </c:view3D>
    <c:floor>
      <c:spPr>
        <a:scene3d>
          <a:camera prst="orthographicFront"/>
          <a:lightRig rig="threePt" dir="t"/>
        </a:scene3d>
        <a:sp3d>
          <a:contourClr>
            <a:srgbClr val="000000"/>
          </a:contourClr>
        </a:sp3d>
      </c:spPr>
    </c:floor>
    <c:plotArea>
      <c:layout>
        <c:manualLayout>
          <c:layoutTarget val="inner"/>
          <c:xMode val="edge"/>
          <c:yMode val="edge"/>
          <c:x val="0.15900025892263459"/>
          <c:y val="2.9540766892687659E-2"/>
          <c:w val="0.82279566860352915"/>
          <c:h val="0.93945237567329443"/>
        </c:manualLayout>
      </c:layout>
      <c:bar3DChart>
        <c:barDir val="col"/>
        <c:grouping val="stacked"/>
        <c:ser>
          <c:idx val="0"/>
          <c:order val="0"/>
          <c:tx>
            <c:strRef>
              <c:f>Sheet1!$B$1</c:f>
              <c:strCache>
                <c:ptCount val="1"/>
                <c:pt idx="0">
                  <c:v>Government Securities  &amp; related investments
</c:v>
                </c:pt>
              </c:strCache>
            </c:strRef>
          </c:tx>
          <c:spPr>
            <a:solidFill>
              <a:srgbClr val="C00000"/>
            </a:solidFill>
            <a:scene3d>
              <a:camera prst="orthographicFront"/>
              <a:lightRig rig="threePt" dir="t">
                <a:rot lat="0" lon="0" rev="1200000"/>
              </a:lightRig>
            </a:scene3d>
            <a:sp3d prstMaterial="dkEdge">
              <a:bevelT w="63500" h="25400"/>
              <a:bevelB/>
            </a:sp3d>
          </c:spPr>
          <c:dLbls>
            <c:spPr>
              <a:noFill/>
              <a:ln>
                <a:noFill/>
              </a:ln>
              <a:effectLst/>
            </c:spPr>
            <c:txPr>
              <a:bodyPr/>
              <a:lstStyle/>
              <a:p>
                <a:pPr>
                  <a:defRPr lang="en-GB" sz="3200" b="1">
                    <a:solidFill>
                      <a:schemeClr val="bg1"/>
                    </a:solidFill>
                    <a:latin typeface="Arial Unicode MS" pitchFamily="34" charset="-128"/>
                    <a:ea typeface="Arial Unicode MS" pitchFamily="34" charset="-128"/>
                    <a:cs typeface="Arial Unicode MS" pitchFamily="34" charset="-128"/>
                  </a:defRPr>
                </a:pPr>
                <a:endParaRPr lang="en-US"/>
              </a:p>
            </c:txPr>
            <c:showVal val="1"/>
            <c:extLst xmlns:c16r2="http://schemas.microsoft.com/office/drawing/2015/06/chart">
              <c:ext xmlns:c15="http://schemas.microsoft.com/office/drawing/2012/chart" uri="{CE6537A1-D6FC-4f65-9D91-7224C49458BB}">
                <c15:showLeaderLines val="0"/>
              </c:ext>
            </c:extLst>
          </c:dLbls>
          <c:cat>
            <c:numRef>
              <c:f>Sheet1!$A$2</c:f>
              <c:numCache>
                <c:formatCode>General</c:formatCode>
                <c:ptCount val="1"/>
              </c:numCache>
            </c:numRef>
          </c:cat>
          <c:val>
            <c:numRef>
              <c:f>Sheet1!$B$2</c:f>
              <c:numCache>
                <c:formatCode>General</c:formatCode>
                <c:ptCount val="1"/>
                <c:pt idx="0">
                  <c:v>55</c:v>
                </c:pt>
              </c:numCache>
            </c:numRef>
          </c:val>
          <c:extLst xmlns:c16r2="http://schemas.microsoft.com/office/drawing/2015/06/chart">
            <c:ext xmlns:c16="http://schemas.microsoft.com/office/drawing/2014/chart" uri="{C3380CC4-5D6E-409C-BE32-E72D297353CC}">
              <c16:uniqueId val="{00000000-93AF-4BFA-85A4-2682200EE6C1}"/>
            </c:ext>
          </c:extLst>
        </c:ser>
        <c:ser>
          <c:idx val="1"/>
          <c:order val="1"/>
          <c:tx>
            <c:strRef>
              <c:f>Sheet1!$C$1</c:f>
              <c:strCache>
                <c:ptCount val="1"/>
                <c:pt idx="0">
                  <c:v>Debt Instruments &amp; related investments 
</c:v>
                </c:pt>
              </c:strCache>
            </c:strRef>
          </c:tx>
          <c:spPr>
            <a:solidFill>
              <a:srgbClr val="00B050"/>
            </a:solidFill>
            <a:scene3d>
              <a:camera prst="orthographicFront"/>
              <a:lightRig rig="threePt" dir="t">
                <a:rot lat="0" lon="0" rev="1200000"/>
              </a:lightRig>
            </a:scene3d>
            <a:sp3d prstMaterial="matte">
              <a:bevelT w="63500" h="25400"/>
              <a:bevelB/>
            </a:sp3d>
          </c:spPr>
          <c:dLbls>
            <c:spPr>
              <a:noFill/>
              <a:ln>
                <a:noFill/>
              </a:ln>
              <a:effectLst/>
            </c:spPr>
            <c:txPr>
              <a:bodyPr/>
              <a:lstStyle/>
              <a:p>
                <a:pPr>
                  <a:defRPr lang="en-GB" sz="3200" b="1">
                    <a:solidFill>
                      <a:schemeClr val="bg1"/>
                    </a:solidFill>
                    <a:latin typeface="Arial Unicode MS" pitchFamily="34" charset="-128"/>
                    <a:ea typeface="Arial Unicode MS" pitchFamily="34" charset="-128"/>
                    <a:cs typeface="Arial Unicode MS" pitchFamily="34" charset="-128"/>
                  </a:defRPr>
                </a:pPr>
                <a:endParaRPr lang="en-US"/>
              </a:p>
            </c:txPr>
            <c:showVal val="1"/>
            <c:extLst xmlns:c16r2="http://schemas.microsoft.com/office/drawing/2015/06/chart">
              <c:ext xmlns:c15="http://schemas.microsoft.com/office/drawing/2012/chart" uri="{CE6537A1-D6FC-4f65-9D91-7224C49458BB}">
                <c15:showLeaderLines val="0"/>
              </c:ext>
            </c:extLst>
          </c:dLbls>
          <c:cat>
            <c:numRef>
              <c:f>Sheet1!$A$2</c:f>
              <c:numCache>
                <c:formatCode>General</c:formatCode>
                <c:ptCount val="1"/>
              </c:numCache>
            </c:numRef>
          </c:cat>
          <c:val>
            <c:numRef>
              <c:f>Sheet1!$C$2</c:f>
              <c:numCache>
                <c:formatCode>General</c:formatCode>
                <c:ptCount val="1"/>
                <c:pt idx="0">
                  <c:v>45</c:v>
                </c:pt>
              </c:numCache>
            </c:numRef>
          </c:val>
          <c:extLst xmlns:c16r2="http://schemas.microsoft.com/office/drawing/2015/06/chart">
            <c:ext xmlns:c16="http://schemas.microsoft.com/office/drawing/2014/chart" uri="{C3380CC4-5D6E-409C-BE32-E72D297353CC}">
              <c16:uniqueId val="{00000001-93AF-4BFA-85A4-2682200EE6C1}"/>
            </c:ext>
          </c:extLst>
        </c:ser>
        <c:ser>
          <c:idx val="2"/>
          <c:order val="2"/>
          <c:tx>
            <c:strRef>
              <c:f>Sheet1!$D$1</c:f>
              <c:strCache>
                <c:ptCount val="1"/>
                <c:pt idx="0">
                  <c:v>Equity &amp; related investments
</c:v>
                </c:pt>
              </c:strCache>
            </c:strRef>
          </c:tx>
          <c:spPr>
            <a:solidFill>
              <a:schemeClr val="accent5">
                <a:lumMod val="60000"/>
                <a:lumOff val="40000"/>
              </a:schemeClr>
            </a:solidFill>
          </c:spPr>
          <c:dLbls>
            <c:spPr>
              <a:noFill/>
              <a:ln>
                <a:noFill/>
              </a:ln>
              <a:effectLst/>
            </c:spPr>
            <c:txPr>
              <a:bodyPr/>
              <a:lstStyle/>
              <a:p>
                <a:pPr>
                  <a:defRPr lang="en-GB" sz="3200">
                    <a:latin typeface="Arial Unicode MS" pitchFamily="34" charset="-128"/>
                    <a:ea typeface="Arial Unicode MS" pitchFamily="34" charset="-128"/>
                    <a:cs typeface="Arial Unicode MS" pitchFamily="34" charset="-128"/>
                  </a:defRPr>
                </a:pPr>
                <a:endParaRPr lang="en-US"/>
              </a:p>
            </c:txPr>
            <c:showVal val="1"/>
            <c:extLst xmlns:c16r2="http://schemas.microsoft.com/office/drawing/2015/06/chart">
              <c:ext xmlns:c15="http://schemas.microsoft.com/office/drawing/2012/chart" uri="{CE6537A1-D6FC-4f65-9D91-7224C49458BB}">
                <c15:showLeaderLines val="0"/>
              </c:ext>
            </c:extLst>
          </c:dLbls>
          <c:cat>
            <c:numRef>
              <c:f>Sheet1!$A$2</c:f>
              <c:numCache>
                <c:formatCode>General</c:formatCode>
                <c:ptCount val="1"/>
              </c:numCache>
            </c:numRef>
          </c:cat>
          <c:val>
            <c:numRef>
              <c:f>Sheet1!$D$2</c:f>
              <c:numCache>
                <c:formatCode>General</c:formatCode>
                <c:ptCount val="1"/>
                <c:pt idx="0">
                  <c:v>15</c:v>
                </c:pt>
              </c:numCache>
            </c:numRef>
          </c:val>
          <c:extLst xmlns:c16r2="http://schemas.microsoft.com/office/drawing/2015/06/chart">
            <c:ext xmlns:c16="http://schemas.microsoft.com/office/drawing/2014/chart" uri="{C3380CC4-5D6E-409C-BE32-E72D297353CC}">
              <c16:uniqueId val="{00000002-93AF-4BFA-85A4-2682200EE6C1}"/>
            </c:ext>
          </c:extLst>
        </c:ser>
        <c:ser>
          <c:idx val="3"/>
          <c:order val="3"/>
          <c:tx>
            <c:strRef>
              <c:f>Sheet1!$E$1</c:f>
              <c:strCache>
                <c:ptCount val="1"/>
                <c:pt idx="0">
                  <c:v>Asset backed, trust structured etc.
</c:v>
                </c:pt>
              </c:strCache>
            </c:strRef>
          </c:tx>
          <c:spPr>
            <a:solidFill>
              <a:schemeClr val="accent1">
                <a:lumMod val="40000"/>
                <a:lumOff val="60000"/>
              </a:schemeClr>
            </a:solidFill>
          </c:spPr>
          <c:dLbls>
            <c:spPr>
              <a:noFill/>
              <a:ln>
                <a:noFill/>
              </a:ln>
              <a:effectLst/>
            </c:spPr>
            <c:txPr>
              <a:bodyPr/>
              <a:lstStyle/>
              <a:p>
                <a:pPr>
                  <a:defRPr lang="en-GB" sz="3200">
                    <a:latin typeface="Arial Unicode MS" pitchFamily="34" charset="-128"/>
                    <a:ea typeface="Arial Unicode MS" pitchFamily="34" charset="-128"/>
                    <a:cs typeface="Arial Unicode MS" pitchFamily="34" charset="-128"/>
                  </a:defRPr>
                </a:pPr>
                <a:endParaRPr lang="en-US"/>
              </a:p>
            </c:txPr>
            <c:showVal val="1"/>
            <c:extLst xmlns:c16r2="http://schemas.microsoft.com/office/drawing/2015/06/chart">
              <c:ext xmlns:c15="http://schemas.microsoft.com/office/drawing/2012/chart" uri="{CE6537A1-D6FC-4f65-9D91-7224C49458BB}">
                <c15:showLeaderLines val="0"/>
              </c:ext>
            </c:extLst>
          </c:dLbls>
          <c:cat>
            <c:numRef>
              <c:f>Sheet1!$A$2</c:f>
              <c:numCache>
                <c:formatCode>General</c:formatCode>
                <c:ptCount val="1"/>
              </c:numCache>
            </c:numRef>
          </c:cat>
          <c:val>
            <c:numRef>
              <c:f>Sheet1!$E$2</c:f>
              <c:numCache>
                <c:formatCode>General</c:formatCode>
                <c:ptCount val="1"/>
                <c:pt idx="0">
                  <c:v>5</c:v>
                </c:pt>
              </c:numCache>
            </c:numRef>
          </c:val>
          <c:extLst xmlns:c16r2="http://schemas.microsoft.com/office/drawing/2015/06/chart">
            <c:ext xmlns:c16="http://schemas.microsoft.com/office/drawing/2014/chart" uri="{C3380CC4-5D6E-409C-BE32-E72D297353CC}">
              <c16:uniqueId val="{00000003-93AF-4BFA-85A4-2682200EE6C1}"/>
            </c:ext>
          </c:extLst>
        </c:ser>
        <c:ser>
          <c:idx val="4"/>
          <c:order val="4"/>
          <c:tx>
            <c:strRef>
              <c:f>Sheet1!$F$1</c:f>
              <c:strCache>
                <c:ptCount val="1"/>
                <c:pt idx="0">
                  <c:v>Short term debt instruments &amp; related investments
</c:v>
                </c:pt>
              </c:strCache>
            </c:strRef>
          </c:tx>
          <c:spPr>
            <a:solidFill>
              <a:srgbClr val="FFC000"/>
            </a:solidFill>
          </c:spPr>
          <c:dLbls>
            <c:dLbl>
              <c:idx val="0"/>
              <c:layout>
                <c:manualLayout>
                  <c:x val="2.3284313725490242E-2"/>
                  <c:y val="-1.3365847775202279E-3"/>
                </c:manualLayout>
              </c:layout>
              <c:showVal val="1"/>
            </c:dLbl>
            <c:spPr>
              <a:noFill/>
              <a:ln>
                <a:noFill/>
              </a:ln>
              <a:effectLst/>
            </c:spPr>
            <c:txPr>
              <a:bodyPr/>
              <a:lstStyle/>
              <a:p>
                <a:pPr>
                  <a:defRPr lang="en-GB" sz="3200">
                    <a:latin typeface="Arial Unicode MS" pitchFamily="34" charset="-128"/>
                    <a:ea typeface="Arial Unicode MS" pitchFamily="34" charset="-128"/>
                    <a:cs typeface="Arial Unicode MS" pitchFamily="34" charset="-128"/>
                  </a:defRPr>
                </a:pPr>
                <a:endParaRPr lang="en-US"/>
              </a:p>
            </c:txPr>
            <c:showVal val="1"/>
            <c:extLst xmlns:c16r2="http://schemas.microsoft.com/office/drawing/2015/06/chart">
              <c:ext xmlns:c15="http://schemas.microsoft.com/office/drawing/2012/chart" uri="{CE6537A1-D6FC-4f65-9D91-7224C49458BB}">
                <c15:showLeaderLines val="0"/>
              </c:ext>
            </c:extLst>
          </c:dLbls>
          <c:cat>
            <c:numRef>
              <c:f>Sheet1!$A$2</c:f>
              <c:numCache>
                <c:formatCode>General</c:formatCode>
                <c:ptCount val="1"/>
              </c:numCache>
            </c:num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0-9866-4991-926E-FB07DA251C6B}"/>
            </c:ext>
          </c:extLst>
        </c:ser>
        <c:dLbls>
          <c:showVal val="1"/>
        </c:dLbls>
        <c:gapWidth val="95"/>
        <c:gapDepth val="95"/>
        <c:shape val="box"/>
        <c:axId val="94356608"/>
        <c:axId val="94358144"/>
        <c:axId val="0"/>
      </c:bar3DChart>
      <c:catAx>
        <c:axId val="94356608"/>
        <c:scaling>
          <c:orientation val="minMax"/>
        </c:scaling>
        <c:axPos val="b"/>
        <c:numFmt formatCode="General" sourceLinked="0"/>
        <c:majorTickMark val="none"/>
        <c:tickLblPos val="nextTo"/>
        <c:txPr>
          <a:bodyPr/>
          <a:lstStyle/>
          <a:p>
            <a:pPr>
              <a:defRPr lang="en-GB">
                <a:latin typeface="Book Antiqua" pitchFamily="18" charset="0"/>
              </a:defRPr>
            </a:pPr>
            <a:endParaRPr lang="en-US"/>
          </a:p>
        </c:txPr>
        <c:crossAx val="94358144"/>
        <c:crosses val="autoZero"/>
        <c:auto val="1"/>
        <c:lblAlgn val="ctr"/>
        <c:lblOffset val="100"/>
      </c:catAx>
      <c:valAx>
        <c:axId val="94358144"/>
        <c:scaling>
          <c:orientation val="minMax"/>
        </c:scaling>
        <c:delete val="1"/>
        <c:axPos val="l"/>
        <c:numFmt formatCode="General" sourceLinked="1"/>
        <c:majorTickMark val="none"/>
        <c:tickLblPos val="none"/>
        <c:crossAx val="94356608"/>
        <c:crosses val="autoZero"/>
        <c:crossBetween val="between"/>
      </c:valAx>
    </c:plotArea>
    <c:legend>
      <c:legendPos val="l"/>
      <c:layout>
        <c:manualLayout>
          <c:xMode val="edge"/>
          <c:yMode val="edge"/>
          <c:x val="4.3452380952381124E-2"/>
          <c:y val="0.20105023990644341"/>
          <c:w val="0.29661248309870425"/>
          <c:h val="0.71319058678071345"/>
        </c:manualLayout>
      </c:layout>
      <c:txPr>
        <a:bodyPr/>
        <a:lstStyle/>
        <a:p>
          <a:pPr>
            <a:defRPr lang="en-GB" sz="2000">
              <a:latin typeface="Arial Unicode MS" pitchFamily="34" charset="-128"/>
              <a:ea typeface="Arial Unicode MS" pitchFamily="34" charset="-128"/>
              <a:cs typeface="Arial Unicode MS" pitchFamily="34" charset="-128"/>
            </a:defRPr>
          </a:pPr>
          <a:endParaRPr lang="en-US"/>
        </a:p>
      </c:txPr>
    </c:legend>
    <c:plotVisOnly val="1"/>
    <c:dispBlanksAs val="gap"/>
  </c:chart>
  <c:spPr>
    <a:scene3d>
      <a:camera prst="orthographicFront"/>
      <a:lightRig rig="threePt" dir="t"/>
    </a:scene3d>
    <a:sp3d>
      <a:bevelT prst="angle"/>
    </a:sp3d>
  </c:spPr>
  <c:txPr>
    <a:bodyPr/>
    <a:lstStyle/>
    <a:p>
      <a:pPr>
        <a:defRPr sz="1800"/>
      </a:pPr>
      <a:endParaRPr lang="en-US"/>
    </a:p>
  </c:txPr>
  <c:externalData r:id="rId1"/>
  <c:userShapes r:id="rId2"/>
</c:chartSpace>
</file>

<file path=ppt/diagrams/_rels/data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24.png"/><Relationship Id="rId6" Type="http://schemas.openxmlformats.org/officeDocument/2006/relationships/image" Target="../media/image38.svg"/><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24.png"/><Relationship Id="rId6" Type="http://schemas.openxmlformats.org/officeDocument/2006/relationships/image" Target="../media/image38.svg"/><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5F09E-AC44-47BE-A107-BD20FBC7D01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16E88F07-57BC-40A7-8639-6F4F32CDFEB9}">
      <dgm:prSet phldrT="[Text]" custT="1"/>
      <dgm:spPr>
        <a:xfrm>
          <a:off x="45" y="163724"/>
          <a:ext cx="4328841" cy="748800"/>
        </a:xfrm>
        <a:solidFill>
          <a:schemeClr val="accent4">
            <a:lumMod val="75000"/>
          </a:schemeClr>
        </a:solidFill>
        <a:ln w="25400" cap="flat" cmpd="sng" algn="ctr">
          <a:noFill/>
          <a:prstDash val="solid"/>
        </a:ln>
        <a:effectLst/>
      </dgm:spPr>
      <dgm:t>
        <a:bodyPr/>
        <a:lstStyle/>
        <a:p>
          <a:r>
            <a:rPr lang="en-US" sz="3600" b="1" dirty="0" smtClean="0">
              <a:solidFill>
                <a:srgbClr val="FEFEFE"/>
              </a:solidFill>
              <a:latin typeface="Arial Unicode MS" pitchFamily="34" charset="-128"/>
              <a:ea typeface="Arial Unicode MS" pitchFamily="34" charset="-128"/>
              <a:cs typeface="Arial Unicode MS" pitchFamily="34" charset="-128"/>
            </a:rPr>
            <a:t>Tire-I</a:t>
          </a:r>
          <a:endParaRPr lang="en-US" sz="3600" b="1" dirty="0">
            <a:solidFill>
              <a:srgbClr val="FEFEFE"/>
            </a:solidFill>
            <a:latin typeface="Arial Unicode MS" pitchFamily="34" charset="-128"/>
            <a:ea typeface="Arial Unicode MS" pitchFamily="34" charset="-128"/>
            <a:cs typeface="Arial Unicode MS" pitchFamily="34" charset="-128"/>
          </a:endParaRPr>
        </a:p>
      </dgm:t>
    </dgm:pt>
    <dgm:pt modelId="{AD731371-849E-43B5-AB74-7CD90479CD83}" type="parTrans" cxnId="{6633ED1E-7496-49A6-A69C-90E4EA8E24D9}">
      <dgm:prSet/>
      <dgm:spPr/>
      <dgm:t>
        <a:bodyPr/>
        <a:lstStyle/>
        <a:p>
          <a:endParaRPr lang="en-US"/>
        </a:p>
      </dgm:t>
    </dgm:pt>
    <dgm:pt modelId="{7CCF5769-8465-4359-8761-FC03BDE0F016}" type="sibTrans" cxnId="{6633ED1E-7496-49A6-A69C-90E4EA8E24D9}">
      <dgm:prSet/>
      <dgm:spPr/>
      <dgm:t>
        <a:bodyPr/>
        <a:lstStyle/>
        <a:p>
          <a:endParaRPr lang="en-US"/>
        </a:p>
      </dgm:t>
    </dgm:pt>
    <dgm:pt modelId="{FA39C203-FDE8-4242-87B7-5096ED829520}">
      <dgm:prSet phldrT="[Text]" custT="1"/>
      <dgm:spPr>
        <a:xfrm>
          <a:off x="45"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Mandatory</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655AA41D-1191-4AB4-83A9-63B9DDA340ED}" type="parTrans" cxnId="{0787F7FD-3663-4313-90EE-1732B1ADE708}">
      <dgm:prSet/>
      <dgm:spPr/>
      <dgm:t>
        <a:bodyPr/>
        <a:lstStyle/>
        <a:p>
          <a:endParaRPr lang="en-US"/>
        </a:p>
      </dgm:t>
    </dgm:pt>
    <dgm:pt modelId="{4BEAFA18-F75F-416E-9075-315A95C96D5A}" type="sibTrans" cxnId="{0787F7FD-3663-4313-90EE-1732B1ADE708}">
      <dgm:prSet/>
      <dgm:spPr/>
      <dgm:t>
        <a:bodyPr/>
        <a:lstStyle/>
        <a:p>
          <a:endParaRPr lang="en-US"/>
        </a:p>
      </dgm:t>
    </dgm:pt>
    <dgm:pt modelId="{C367A3B5-6AA2-4B23-A39D-42FC84ED8DFC}">
      <dgm:prSet phldrT="[Text]" custT="1"/>
      <dgm:spPr>
        <a:xfrm>
          <a:off x="45"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Monthly Contribution of employee :10% of (Pay + DA)</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21B744F0-7254-45D5-9290-7C96CF8B4A17}" type="parTrans" cxnId="{2747B2A4-D19F-4476-A621-7A0057BDDA6D}">
      <dgm:prSet/>
      <dgm:spPr/>
      <dgm:t>
        <a:bodyPr/>
        <a:lstStyle/>
        <a:p>
          <a:endParaRPr lang="en-US"/>
        </a:p>
      </dgm:t>
    </dgm:pt>
    <dgm:pt modelId="{4D37B428-417E-4D90-BE63-ABC2C479E8DD}" type="sibTrans" cxnId="{2747B2A4-D19F-4476-A621-7A0057BDDA6D}">
      <dgm:prSet/>
      <dgm:spPr/>
      <dgm:t>
        <a:bodyPr/>
        <a:lstStyle/>
        <a:p>
          <a:endParaRPr lang="en-US"/>
        </a:p>
      </dgm:t>
    </dgm:pt>
    <dgm:pt modelId="{710405B6-7033-48A0-9176-7B126103602E}">
      <dgm:prSet phldrT="[Text]" custT="1"/>
      <dgm:spPr>
        <a:xfrm>
          <a:off x="4934924" y="163724"/>
          <a:ext cx="4328841" cy="748800"/>
        </a:xfrm>
        <a:solidFill>
          <a:schemeClr val="accent4">
            <a:lumMod val="75000"/>
          </a:schemeClr>
        </a:solidFill>
        <a:ln w="25400" cap="flat" cmpd="sng" algn="ctr">
          <a:noFill/>
          <a:prstDash val="solid"/>
        </a:ln>
        <a:effectLst/>
      </dgm:spPr>
      <dgm:t>
        <a:bodyPr/>
        <a:lstStyle/>
        <a:p>
          <a:r>
            <a:rPr lang="en-US" sz="3600" b="1" dirty="0" smtClean="0">
              <a:solidFill>
                <a:srgbClr val="FEFEFE"/>
              </a:solidFill>
              <a:latin typeface="Arial Unicode MS" pitchFamily="34" charset="-128"/>
              <a:ea typeface="Arial Unicode MS" pitchFamily="34" charset="-128"/>
              <a:cs typeface="Arial Unicode MS" pitchFamily="34" charset="-128"/>
            </a:rPr>
            <a:t>Tire-II</a:t>
          </a:r>
          <a:endParaRPr lang="en-US" sz="3600" b="1" dirty="0">
            <a:solidFill>
              <a:srgbClr val="FEFEFE"/>
            </a:solidFill>
            <a:latin typeface="Arial Unicode MS" pitchFamily="34" charset="-128"/>
            <a:ea typeface="Arial Unicode MS" pitchFamily="34" charset="-128"/>
            <a:cs typeface="Arial Unicode MS" pitchFamily="34" charset="-128"/>
          </a:endParaRPr>
        </a:p>
      </dgm:t>
    </dgm:pt>
    <dgm:pt modelId="{7F7BF092-E63E-4A66-B108-DDAF77EC51D9}" type="parTrans" cxnId="{83E56AAB-1847-47D7-966D-4B5647E21A40}">
      <dgm:prSet/>
      <dgm:spPr/>
      <dgm:t>
        <a:bodyPr/>
        <a:lstStyle/>
        <a:p>
          <a:endParaRPr lang="en-US"/>
        </a:p>
      </dgm:t>
    </dgm:pt>
    <dgm:pt modelId="{0EEDFA13-83A6-4482-9EA2-945EDB5ADDBD}" type="sibTrans" cxnId="{83E56AAB-1847-47D7-966D-4B5647E21A40}">
      <dgm:prSet/>
      <dgm:spPr/>
      <dgm:t>
        <a:bodyPr/>
        <a:lstStyle/>
        <a:p>
          <a:endParaRPr lang="en-US"/>
        </a:p>
      </dgm:t>
    </dgm:pt>
    <dgm:pt modelId="{99712062-FD51-4270-B63F-F28843EEEC2F}">
      <dgm:prSet phldrT="[Text]" custT="1"/>
      <dgm:spPr>
        <a:xfrm>
          <a:off x="4934924"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GB" sz="3200" dirty="0" smtClean="0">
              <a:solidFill>
                <a:schemeClr val="accent5">
                  <a:lumMod val="75000"/>
                </a:schemeClr>
              </a:solidFill>
              <a:latin typeface="Arial Unicode MS" pitchFamily="34" charset="-128"/>
              <a:ea typeface="Arial Unicode MS" pitchFamily="34" charset="-128"/>
              <a:cs typeface="Arial Unicode MS" pitchFamily="34" charset="-128"/>
            </a:rPr>
            <a:t>Optional</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50A3B05D-8973-4476-AF1D-B3A3AAA2C3E3}" type="parTrans" cxnId="{A1C9D292-F1C8-4EFE-9CBC-C487DF2D8541}">
      <dgm:prSet/>
      <dgm:spPr/>
      <dgm:t>
        <a:bodyPr/>
        <a:lstStyle/>
        <a:p>
          <a:endParaRPr lang="en-US"/>
        </a:p>
      </dgm:t>
    </dgm:pt>
    <dgm:pt modelId="{39784157-F2D6-4D1F-80C2-F460FD50A0F0}" type="sibTrans" cxnId="{A1C9D292-F1C8-4EFE-9CBC-C487DF2D8541}">
      <dgm:prSet/>
      <dgm:spPr/>
      <dgm:t>
        <a:bodyPr/>
        <a:lstStyle/>
        <a:p>
          <a:endParaRPr lang="en-US"/>
        </a:p>
      </dgm:t>
    </dgm:pt>
    <dgm:pt modelId="{78C66366-EDB7-42FC-BD5B-3B761C1F3733}">
      <dgm:prSet custT="1"/>
      <dgm:spPr>
        <a:xfrm>
          <a:off x="4934924"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GB" sz="3200" dirty="0" smtClean="0">
              <a:solidFill>
                <a:schemeClr val="accent5">
                  <a:lumMod val="75000"/>
                </a:schemeClr>
              </a:solidFill>
              <a:latin typeface="Arial Unicode MS" pitchFamily="34" charset="-128"/>
              <a:ea typeface="Arial Unicode MS" pitchFamily="34" charset="-128"/>
              <a:cs typeface="Arial Unicode MS" pitchFamily="34" charset="-128"/>
            </a:rPr>
            <a:t>Withdrawal partially/ Fully at any point of time</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3C959DFA-3EEF-4A63-8FDF-ED806B1BC622}" type="parTrans" cxnId="{2C377D2C-34C6-4BE7-B5F9-D5E5E5528D55}">
      <dgm:prSet/>
      <dgm:spPr/>
      <dgm:t>
        <a:bodyPr/>
        <a:lstStyle/>
        <a:p>
          <a:endParaRPr lang="en-US"/>
        </a:p>
      </dgm:t>
    </dgm:pt>
    <dgm:pt modelId="{F828A22D-B208-4AAC-9FCA-9A86CFAA8312}" type="sibTrans" cxnId="{2C377D2C-34C6-4BE7-B5F9-D5E5E5528D55}">
      <dgm:prSet/>
      <dgm:spPr/>
      <dgm:t>
        <a:bodyPr/>
        <a:lstStyle/>
        <a:p>
          <a:endParaRPr lang="en-US"/>
        </a:p>
      </dgm:t>
    </dgm:pt>
    <dgm:pt modelId="{3FC9B27B-000A-49A5-A59C-F4FB50D35938}">
      <dgm:prSet phldrT="[Text]" custT="1"/>
      <dgm:spPr>
        <a:xfrm>
          <a:off x="45"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Investment in secured fund</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36C65BAE-C1B9-461E-AA5C-2948A83A8AA5}" type="parTrans" cxnId="{FBDB899A-8ADB-4191-BF20-AB556697ADBC}">
      <dgm:prSet/>
      <dgm:spPr/>
      <dgm:t>
        <a:bodyPr/>
        <a:lstStyle/>
        <a:p>
          <a:endParaRPr lang="en-US"/>
        </a:p>
      </dgm:t>
    </dgm:pt>
    <dgm:pt modelId="{368E9B3B-3458-454D-AC4C-00329CCBB635}" type="sibTrans" cxnId="{FBDB899A-8ADB-4191-BF20-AB556697ADBC}">
      <dgm:prSet/>
      <dgm:spPr/>
      <dgm:t>
        <a:bodyPr/>
        <a:lstStyle/>
        <a:p>
          <a:endParaRPr lang="en-US"/>
        </a:p>
      </dgm:t>
    </dgm:pt>
    <dgm:pt modelId="{D80B7EB2-4175-451A-9767-6DD1A6709901}">
      <dgm:prSet phldrT="[Text]" custT="1"/>
      <dgm:spPr>
        <a:xfrm>
          <a:off x="4934924"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GB" sz="3200" dirty="0" smtClean="0">
              <a:solidFill>
                <a:schemeClr val="accent5">
                  <a:lumMod val="75000"/>
                </a:schemeClr>
              </a:solidFill>
              <a:latin typeface="Arial Unicode MS" pitchFamily="34" charset="-128"/>
              <a:ea typeface="Arial Unicode MS" pitchFamily="34" charset="-128"/>
              <a:cs typeface="Arial Unicode MS" pitchFamily="34" charset="-128"/>
            </a:rPr>
            <a:t>No restriction of contribution amount/ period</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A11BA9FD-4D28-4121-8CF9-3860BBC55C0B}" type="parTrans" cxnId="{F20C0ED9-0217-4585-B580-1763478F482D}">
      <dgm:prSet/>
      <dgm:spPr/>
      <dgm:t>
        <a:bodyPr/>
        <a:lstStyle/>
        <a:p>
          <a:endParaRPr lang="en-US"/>
        </a:p>
      </dgm:t>
    </dgm:pt>
    <dgm:pt modelId="{BC93C8C8-86BD-4A39-AD46-4174C1E70727}" type="sibTrans" cxnId="{F20C0ED9-0217-4585-B580-1763478F482D}">
      <dgm:prSet/>
      <dgm:spPr/>
      <dgm:t>
        <a:bodyPr/>
        <a:lstStyle/>
        <a:p>
          <a:endParaRPr lang="en-US"/>
        </a:p>
      </dgm:t>
    </dgm:pt>
    <dgm:pt modelId="{AA1F457D-38CB-4FCC-8ABC-2AF6B108A909}">
      <dgm:prSet phldrT="[Text]" custT="1"/>
      <dgm:spPr>
        <a:xfrm>
          <a:off x="4934924"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Opened at </a:t>
          </a:r>
          <a:r>
            <a:rPr lang="en-US" sz="3200" dirty="0" err="1" smtClean="0">
              <a:solidFill>
                <a:schemeClr val="accent5">
                  <a:lumMod val="75000"/>
                </a:schemeClr>
              </a:solidFill>
              <a:latin typeface="Arial Unicode MS" pitchFamily="34" charset="-128"/>
              <a:ea typeface="Arial Unicode MS" pitchFamily="34" charset="-128"/>
              <a:cs typeface="Arial Unicode MS" pitchFamily="34" charset="-128"/>
            </a:rPr>
            <a:t>PoP</a:t>
          </a:r>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 / e-NPS</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E3B54FE8-D5A9-483E-8D23-649BDDB71AFA}" type="parTrans" cxnId="{1D10FBB2-A9F4-422E-809C-5CCAE99ECBB9}">
      <dgm:prSet/>
      <dgm:spPr/>
      <dgm:t>
        <a:bodyPr/>
        <a:lstStyle/>
        <a:p>
          <a:endParaRPr lang="en-US"/>
        </a:p>
      </dgm:t>
    </dgm:pt>
    <dgm:pt modelId="{ED862546-1C83-42D9-89A8-E61262E60386}" type="sibTrans" cxnId="{1D10FBB2-A9F4-422E-809C-5CCAE99ECBB9}">
      <dgm:prSet/>
      <dgm:spPr/>
      <dgm:t>
        <a:bodyPr/>
        <a:lstStyle/>
        <a:p>
          <a:endParaRPr lang="en-US"/>
        </a:p>
      </dgm:t>
    </dgm:pt>
    <dgm:pt modelId="{D66FCA89-BAE9-4D59-8784-906B47ED3E6F}">
      <dgm:prSet custT="1"/>
      <dgm:spPr>
        <a:xfrm>
          <a:off x="4934924"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No matching contribution</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C012FEEB-0166-4F87-89C7-CE00634BE370}" type="parTrans" cxnId="{AA3DE10E-1683-4F29-944C-C3D397298B3F}">
      <dgm:prSet/>
      <dgm:spPr/>
      <dgm:t>
        <a:bodyPr/>
        <a:lstStyle/>
        <a:p>
          <a:endParaRPr lang="en-US"/>
        </a:p>
      </dgm:t>
    </dgm:pt>
    <dgm:pt modelId="{798754BD-CAF6-487B-B89A-943A167733E7}" type="sibTrans" cxnId="{AA3DE10E-1683-4F29-944C-C3D397298B3F}">
      <dgm:prSet/>
      <dgm:spPr/>
      <dgm:t>
        <a:bodyPr/>
        <a:lstStyle/>
        <a:p>
          <a:endParaRPr lang="en-US"/>
        </a:p>
      </dgm:t>
    </dgm:pt>
    <dgm:pt modelId="{FB6A812A-1B50-40AA-8A6C-C6F0B89F495C}">
      <dgm:prSet phldrT="[Text]" custT="1"/>
      <dgm:spPr>
        <a:xfrm>
          <a:off x="45"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Matching Contribution by Employer (14%)</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DD75FF01-C1CE-4E66-8FA3-8728DC74F9B1}" type="parTrans" cxnId="{F59EE477-7EB0-4E60-BEA8-18417C73FA1B}">
      <dgm:prSet/>
      <dgm:spPr/>
      <dgm:t>
        <a:bodyPr/>
        <a:lstStyle/>
        <a:p>
          <a:endParaRPr lang="en-US"/>
        </a:p>
      </dgm:t>
    </dgm:pt>
    <dgm:pt modelId="{39EC7547-9D27-4CF2-A4BA-AD788599A942}" type="sibTrans" cxnId="{F59EE477-7EB0-4E60-BEA8-18417C73FA1B}">
      <dgm:prSet/>
      <dgm:spPr/>
      <dgm:t>
        <a:bodyPr/>
        <a:lstStyle/>
        <a:p>
          <a:endParaRPr lang="en-US"/>
        </a:p>
      </dgm:t>
    </dgm:pt>
    <dgm:pt modelId="{8839AC0E-9EBA-46C3-B019-E2DF27580B17}">
      <dgm:prSet phldrT="[Text]" custT="1"/>
      <dgm:spPr>
        <a:xfrm>
          <a:off x="45"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Tax exemption (EEE)</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BEB2669C-5DED-4695-8B4C-8310D8934AB1}" type="parTrans" cxnId="{D37B458B-2FC5-4F4F-9A6F-9F4837D91074}">
      <dgm:prSet/>
      <dgm:spPr/>
      <dgm:t>
        <a:bodyPr/>
        <a:lstStyle/>
        <a:p>
          <a:endParaRPr lang="en-GB"/>
        </a:p>
      </dgm:t>
    </dgm:pt>
    <dgm:pt modelId="{A305054F-168B-428D-ABDC-6484E059B2DF}" type="sibTrans" cxnId="{D37B458B-2FC5-4F4F-9A6F-9F4837D91074}">
      <dgm:prSet/>
      <dgm:spPr/>
      <dgm:t>
        <a:bodyPr/>
        <a:lstStyle/>
        <a:p>
          <a:endParaRPr lang="en-GB"/>
        </a:p>
      </dgm:t>
    </dgm:pt>
    <dgm:pt modelId="{661FD6E8-8B17-4DA0-80D7-5089642363AF}">
      <dgm:prSet phldrT="[Text]" custT="1"/>
      <dgm:spPr>
        <a:xfrm>
          <a:off x="45"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Partial Withdrawal up to 25%of own contribution</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5B0580BA-889C-4D9E-80F2-25C28DC56901}" type="parTrans" cxnId="{D8E41873-5EE8-4C20-B7A0-4F18FDF75303}">
      <dgm:prSet/>
      <dgm:spPr/>
      <dgm:t>
        <a:bodyPr/>
        <a:lstStyle/>
        <a:p>
          <a:endParaRPr lang="en-GB"/>
        </a:p>
      </dgm:t>
    </dgm:pt>
    <dgm:pt modelId="{91813A0C-D92D-4E51-AED4-374A4ECF21B8}" type="sibTrans" cxnId="{D8E41873-5EE8-4C20-B7A0-4F18FDF75303}">
      <dgm:prSet/>
      <dgm:spPr/>
      <dgm:t>
        <a:bodyPr/>
        <a:lstStyle/>
        <a:p>
          <a:endParaRPr lang="en-GB"/>
        </a:p>
      </dgm:t>
    </dgm:pt>
    <dgm:pt modelId="{84ED4F5F-5BF5-4A82-B9EC-FC3ACCEBBFFA}">
      <dgm:prSet custT="1"/>
      <dgm:spPr>
        <a:xfrm>
          <a:off x="4934924"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Taxable</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3593B3D6-085F-4807-9E3D-8E38D98B4DA2}" type="parTrans" cxnId="{733A5443-6AAE-448C-9165-10B8D7AA2725}">
      <dgm:prSet/>
      <dgm:spPr/>
      <dgm:t>
        <a:bodyPr/>
        <a:lstStyle/>
        <a:p>
          <a:endParaRPr lang="en-GB"/>
        </a:p>
      </dgm:t>
    </dgm:pt>
    <dgm:pt modelId="{4990512E-40EC-4CF9-92AB-BCDC4BE36212}" type="sibTrans" cxnId="{733A5443-6AAE-448C-9165-10B8D7AA2725}">
      <dgm:prSet/>
      <dgm:spPr/>
      <dgm:t>
        <a:bodyPr/>
        <a:lstStyle/>
        <a:p>
          <a:endParaRPr lang="en-GB"/>
        </a:p>
      </dgm:t>
    </dgm:pt>
    <dgm:pt modelId="{465F3B0E-4BA9-4BBB-9F66-1140A0480162}">
      <dgm:prSet phldrT="[Text]" custT="1"/>
      <dgm:spPr>
        <a:xfrm>
          <a:off x="4934924" y="912524"/>
          <a:ext cx="4328841" cy="4342418"/>
        </a:xfr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ln>
        <a:effectLst/>
      </dgm:spPr>
      <dgm:t>
        <a:bodyPr/>
        <a:lstStyle/>
        <a:p>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Initial deposit – 1000/-</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12D9B76B-E78C-4D4C-81F4-69019D5E5656}" type="parTrans" cxnId="{9BF0E231-425E-44FF-B348-A04888752190}">
      <dgm:prSet/>
      <dgm:spPr/>
      <dgm:t>
        <a:bodyPr/>
        <a:lstStyle/>
        <a:p>
          <a:endParaRPr lang="en-GB"/>
        </a:p>
      </dgm:t>
    </dgm:pt>
    <dgm:pt modelId="{F4964B37-9EAD-4CB9-B79C-1647E8C5A884}" type="sibTrans" cxnId="{9BF0E231-425E-44FF-B348-A04888752190}">
      <dgm:prSet/>
      <dgm:spPr/>
      <dgm:t>
        <a:bodyPr/>
        <a:lstStyle/>
        <a:p>
          <a:endParaRPr lang="en-GB"/>
        </a:p>
      </dgm:t>
    </dgm:pt>
    <dgm:pt modelId="{03DD30AE-14D7-4C85-8608-6F8839CD4EB9}" type="pres">
      <dgm:prSet presAssocID="{DB75F09E-AC44-47BE-A107-BD20FBC7D01F}" presName="Name0" presStyleCnt="0">
        <dgm:presLayoutVars>
          <dgm:dir/>
          <dgm:animLvl val="lvl"/>
          <dgm:resizeHandles val="exact"/>
        </dgm:presLayoutVars>
      </dgm:prSet>
      <dgm:spPr/>
      <dgm:t>
        <a:bodyPr/>
        <a:lstStyle/>
        <a:p>
          <a:endParaRPr lang="en-GB"/>
        </a:p>
      </dgm:t>
    </dgm:pt>
    <dgm:pt modelId="{3DA9815C-5A32-4399-AD5C-DB7749888CAD}" type="pres">
      <dgm:prSet presAssocID="{16E88F07-57BC-40A7-8639-6F4F32CDFEB9}" presName="composite" presStyleCnt="0"/>
      <dgm:spPr/>
    </dgm:pt>
    <dgm:pt modelId="{3739A6C9-BB00-49F4-A979-893C617CCB79}" type="pres">
      <dgm:prSet presAssocID="{16E88F07-57BC-40A7-8639-6F4F32CDFEB9}" presName="parTx" presStyleLbl="alignNode1" presStyleIdx="0" presStyleCnt="2" custScaleY="84071" custLinFactNeighborX="-1" custLinFactNeighborY="-1800">
        <dgm:presLayoutVars>
          <dgm:chMax val="0"/>
          <dgm:chPref val="0"/>
          <dgm:bulletEnabled val="1"/>
        </dgm:presLayoutVars>
      </dgm:prSet>
      <dgm:spPr>
        <a:prstGeom prst="rect">
          <a:avLst/>
        </a:prstGeom>
      </dgm:spPr>
      <dgm:t>
        <a:bodyPr/>
        <a:lstStyle/>
        <a:p>
          <a:endParaRPr lang="en-GB"/>
        </a:p>
      </dgm:t>
    </dgm:pt>
    <dgm:pt modelId="{24F2A564-2943-4574-8772-1A54BC2FEFF0}" type="pres">
      <dgm:prSet presAssocID="{16E88F07-57BC-40A7-8639-6F4F32CDFEB9}" presName="desTx" presStyleLbl="alignAccFollowNode1" presStyleIdx="0" presStyleCnt="2">
        <dgm:presLayoutVars>
          <dgm:bulletEnabled val="1"/>
        </dgm:presLayoutVars>
      </dgm:prSet>
      <dgm:spPr>
        <a:prstGeom prst="rect">
          <a:avLst/>
        </a:prstGeom>
      </dgm:spPr>
      <dgm:t>
        <a:bodyPr/>
        <a:lstStyle/>
        <a:p>
          <a:endParaRPr lang="en-GB"/>
        </a:p>
      </dgm:t>
    </dgm:pt>
    <dgm:pt modelId="{8668BA8B-A91B-4F1E-B5F0-7F3241ECBF49}" type="pres">
      <dgm:prSet presAssocID="{7CCF5769-8465-4359-8761-FC03BDE0F016}" presName="space" presStyleCnt="0"/>
      <dgm:spPr/>
    </dgm:pt>
    <dgm:pt modelId="{2E83B915-E62A-4B18-849E-53FED823382C}" type="pres">
      <dgm:prSet presAssocID="{710405B6-7033-48A0-9176-7B126103602E}" presName="composite" presStyleCnt="0"/>
      <dgm:spPr/>
    </dgm:pt>
    <dgm:pt modelId="{A985D96A-67B1-42B8-BE62-7932CBCA98D0}" type="pres">
      <dgm:prSet presAssocID="{710405B6-7033-48A0-9176-7B126103602E}" presName="parTx" presStyleLbl="alignNode1" presStyleIdx="1" presStyleCnt="2">
        <dgm:presLayoutVars>
          <dgm:chMax val="0"/>
          <dgm:chPref val="0"/>
          <dgm:bulletEnabled val="1"/>
        </dgm:presLayoutVars>
      </dgm:prSet>
      <dgm:spPr>
        <a:prstGeom prst="rect">
          <a:avLst/>
        </a:prstGeom>
      </dgm:spPr>
      <dgm:t>
        <a:bodyPr/>
        <a:lstStyle/>
        <a:p>
          <a:endParaRPr lang="en-GB"/>
        </a:p>
      </dgm:t>
    </dgm:pt>
    <dgm:pt modelId="{A32458E8-8275-450C-A4EF-320A04F1DB26}" type="pres">
      <dgm:prSet presAssocID="{710405B6-7033-48A0-9176-7B126103602E}" presName="desTx" presStyleLbl="alignAccFollowNode1" presStyleIdx="1" presStyleCnt="2">
        <dgm:presLayoutVars>
          <dgm:bulletEnabled val="1"/>
        </dgm:presLayoutVars>
      </dgm:prSet>
      <dgm:spPr>
        <a:prstGeom prst="rect">
          <a:avLst/>
        </a:prstGeom>
      </dgm:spPr>
      <dgm:t>
        <a:bodyPr/>
        <a:lstStyle/>
        <a:p>
          <a:endParaRPr lang="en-GB"/>
        </a:p>
      </dgm:t>
    </dgm:pt>
  </dgm:ptLst>
  <dgm:cxnLst>
    <dgm:cxn modelId="{D8E41873-5EE8-4C20-B7A0-4F18FDF75303}" srcId="{16E88F07-57BC-40A7-8639-6F4F32CDFEB9}" destId="{661FD6E8-8B17-4DA0-80D7-5089642363AF}" srcOrd="5" destOrd="0" parTransId="{5B0580BA-889C-4D9E-80F2-25C28DC56901}" sibTransId="{91813A0C-D92D-4E51-AED4-374A4ECF21B8}"/>
    <dgm:cxn modelId="{9BF0E231-425E-44FF-B348-A04888752190}" srcId="{710405B6-7033-48A0-9176-7B126103602E}" destId="{465F3B0E-4BA9-4BBB-9F66-1140A0480162}" srcOrd="2" destOrd="0" parTransId="{12D9B76B-E78C-4D4C-81F4-69019D5E5656}" sibTransId="{F4964B37-9EAD-4CB9-B79C-1647E8C5A884}"/>
    <dgm:cxn modelId="{1B46F76E-F0B7-4447-A6CC-60784BD66AA8}" type="presOf" srcId="{99712062-FD51-4270-B63F-F28843EEEC2F}" destId="{A32458E8-8275-450C-A4EF-320A04F1DB26}" srcOrd="0" destOrd="0" presId="urn:microsoft.com/office/officeart/2005/8/layout/hList1"/>
    <dgm:cxn modelId="{69A98118-4E75-4477-8F8F-3C7E73E89218}" type="presOf" srcId="{661FD6E8-8B17-4DA0-80D7-5089642363AF}" destId="{24F2A564-2943-4574-8772-1A54BC2FEFF0}" srcOrd="0" destOrd="5" presId="urn:microsoft.com/office/officeart/2005/8/layout/hList1"/>
    <dgm:cxn modelId="{9B31D03F-AD36-4E83-8462-6C20AB4C4D1A}" type="presOf" srcId="{D80B7EB2-4175-451A-9767-6DD1A6709901}" destId="{A32458E8-8275-450C-A4EF-320A04F1DB26}" srcOrd="0" destOrd="3" presId="urn:microsoft.com/office/officeart/2005/8/layout/hList1"/>
    <dgm:cxn modelId="{FBDB899A-8ADB-4191-BF20-AB556697ADBC}" srcId="{16E88F07-57BC-40A7-8639-6F4F32CDFEB9}" destId="{3FC9B27B-000A-49A5-A59C-F4FB50D35938}" srcOrd="3" destOrd="0" parTransId="{36C65BAE-C1B9-461E-AA5C-2948A83A8AA5}" sibTransId="{368E9B3B-3458-454D-AC4C-00329CCBB635}"/>
    <dgm:cxn modelId="{1B087D1E-3FAE-448E-845F-C42DAD102D0F}" type="presOf" srcId="{84ED4F5F-5BF5-4A82-B9EC-FC3ACCEBBFFA}" destId="{A32458E8-8275-450C-A4EF-320A04F1DB26}" srcOrd="0" destOrd="6" presId="urn:microsoft.com/office/officeart/2005/8/layout/hList1"/>
    <dgm:cxn modelId="{F26E396D-258F-4547-BFF1-106756F831BF}" type="presOf" srcId="{8839AC0E-9EBA-46C3-B019-E2DF27580B17}" destId="{24F2A564-2943-4574-8772-1A54BC2FEFF0}" srcOrd="0" destOrd="4" presId="urn:microsoft.com/office/officeart/2005/8/layout/hList1"/>
    <dgm:cxn modelId="{AA3DE10E-1683-4F29-944C-C3D397298B3F}" srcId="{710405B6-7033-48A0-9176-7B126103602E}" destId="{D66FCA89-BAE9-4D59-8784-906B47ED3E6F}" srcOrd="5" destOrd="0" parTransId="{C012FEEB-0166-4F87-89C7-CE00634BE370}" sibTransId="{798754BD-CAF6-487B-B89A-943A167733E7}"/>
    <dgm:cxn modelId="{214C145D-BBEA-44EE-9B07-162CBEF6856A}" type="presOf" srcId="{FB6A812A-1B50-40AA-8A6C-C6F0B89F495C}" destId="{24F2A564-2943-4574-8772-1A54BC2FEFF0}" srcOrd="0" destOrd="2" presId="urn:microsoft.com/office/officeart/2005/8/layout/hList1"/>
    <dgm:cxn modelId="{F20C0ED9-0217-4585-B580-1763478F482D}" srcId="{710405B6-7033-48A0-9176-7B126103602E}" destId="{D80B7EB2-4175-451A-9767-6DD1A6709901}" srcOrd="3" destOrd="0" parTransId="{A11BA9FD-4D28-4121-8CF9-3860BBC55C0B}" sibTransId="{BC93C8C8-86BD-4A39-AD46-4174C1E70727}"/>
    <dgm:cxn modelId="{0787F7FD-3663-4313-90EE-1732B1ADE708}" srcId="{16E88F07-57BC-40A7-8639-6F4F32CDFEB9}" destId="{FA39C203-FDE8-4242-87B7-5096ED829520}" srcOrd="0" destOrd="0" parTransId="{655AA41D-1191-4AB4-83A9-63B9DDA340ED}" sibTransId="{4BEAFA18-F75F-416E-9075-315A95C96D5A}"/>
    <dgm:cxn modelId="{57A7EE05-73EE-4310-BE65-EDD55DB79F47}" type="presOf" srcId="{AA1F457D-38CB-4FCC-8ABC-2AF6B108A909}" destId="{A32458E8-8275-450C-A4EF-320A04F1DB26}" srcOrd="0" destOrd="1" presId="urn:microsoft.com/office/officeart/2005/8/layout/hList1"/>
    <dgm:cxn modelId="{45946C5A-ED54-42DB-980E-C545DE995EDF}" type="presOf" srcId="{C367A3B5-6AA2-4B23-A39D-42FC84ED8DFC}" destId="{24F2A564-2943-4574-8772-1A54BC2FEFF0}" srcOrd="0" destOrd="1" presId="urn:microsoft.com/office/officeart/2005/8/layout/hList1"/>
    <dgm:cxn modelId="{733A5443-6AAE-448C-9165-10B8D7AA2725}" srcId="{710405B6-7033-48A0-9176-7B126103602E}" destId="{84ED4F5F-5BF5-4A82-B9EC-FC3ACCEBBFFA}" srcOrd="6" destOrd="0" parTransId="{3593B3D6-085F-4807-9E3D-8E38D98B4DA2}" sibTransId="{4990512E-40EC-4CF9-92AB-BCDC4BE36212}"/>
    <dgm:cxn modelId="{F59EE477-7EB0-4E60-BEA8-18417C73FA1B}" srcId="{16E88F07-57BC-40A7-8639-6F4F32CDFEB9}" destId="{FB6A812A-1B50-40AA-8A6C-C6F0B89F495C}" srcOrd="2" destOrd="0" parTransId="{DD75FF01-C1CE-4E66-8FA3-8728DC74F9B1}" sibTransId="{39EC7547-9D27-4CF2-A4BA-AD788599A942}"/>
    <dgm:cxn modelId="{8057F89F-DD35-4E52-9435-2905AE2C13EC}" type="presOf" srcId="{710405B6-7033-48A0-9176-7B126103602E}" destId="{A985D96A-67B1-42B8-BE62-7932CBCA98D0}" srcOrd="0" destOrd="0" presId="urn:microsoft.com/office/officeart/2005/8/layout/hList1"/>
    <dgm:cxn modelId="{204E70E2-A72A-42CA-A2BB-1BFC2BF2E455}" type="presOf" srcId="{3FC9B27B-000A-49A5-A59C-F4FB50D35938}" destId="{24F2A564-2943-4574-8772-1A54BC2FEFF0}" srcOrd="0" destOrd="3" presId="urn:microsoft.com/office/officeart/2005/8/layout/hList1"/>
    <dgm:cxn modelId="{D37B458B-2FC5-4F4F-9A6F-9F4837D91074}" srcId="{16E88F07-57BC-40A7-8639-6F4F32CDFEB9}" destId="{8839AC0E-9EBA-46C3-B019-E2DF27580B17}" srcOrd="4" destOrd="0" parTransId="{BEB2669C-5DED-4695-8B4C-8310D8934AB1}" sibTransId="{A305054F-168B-428D-ABDC-6484E059B2DF}"/>
    <dgm:cxn modelId="{83E56AAB-1847-47D7-966D-4B5647E21A40}" srcId="{DB75F09E-AC44-47BE-A107-BD20FBC7D01F}" destId="{710405B6-7033-48A0-9176-7B126103602E}" srcOrd="1" destOrd="0" parTransId="{7F7BF092-E63E-4A66-B108-DDAF77EC51D9}" sibTransId="{0EEDFA13-83A6-4482-9EA2-945EDB5ADDBD}"/>
    <dgm:cxn modelId="{6633ED1E-7496-49A6-A69C-90E4EA8E24D9}" srcId="{DB75F09E-AC44-47BE-A107-BD20FBC7D01F}" destId="{16E88F07-57BC-40A7-8639-6F4F32CDFEB9}" srcOrd="0" destOrd="0" parTransId="{AD731371-849E-43B5-AB74-7CD90479CD83}" sibTransId="{7CCF5769-8465-4359-8761-FC03BDE0F016}"/>
    <dgm:cxn modelId="{5C2B84ED-5EC8-4AD0-A018-51F5EA828B1F}" type="presOf" srcId="{FA39C203-FDE8-4242-87B7-5096ED829520}" destId="{24F2A564-2943-4574-8772-1A54BC2FEFF0}" srcOrd="0" destOrd="0" presId="urn:microsoft.com/office/officeart/2005/8/layout/hList1"/>
    <dgm:cxn modelId="{6BB8B340-D621-4328-A409-F83CAD62742E}" type="presOf" srcId="{78C66366-EDB7-42FC-BD5B-3B761C1F3733}" destId="{A32458E8-8275-450C-A4EF-320A04F1DB26}" srcOrd="0" destOrd="4" presId="urn:microsoft.com/office/officeart/2005/8/layout/hList1"/>
    <dgm:cxn modelId="{DF864743-CBF9-4B5F-AD2B-A3DD016ED75D}" type="presOf" srcId="{16E88F07-57BC-40A7-8639-6F4F32CDFEB9}" destId="{3739A6C9-BB00-49F4-A979-893C617CCB79}" srcOrd="0" destOrd="0" presId="urn:microsoft.com/office/officeart/2005/8/layout/hList1"/>
    <dgm:cxn modelId="{2747B2A4-D19F-4476-A621-7A0057BDDA6D}" srcId="{16E88F07-57BC-40A7-8639-6F4F32CDFEB9}" destId="{C367A3B5-6AA2-4B23-A39D-42FC84ED8DFC}" srcOrd="1" destOrd="0" parTransId="{21B744F0-7254-45D5-9290-7C96CF8B4A17}" sibTransId="{4D37B428-417E-4D90-BE63-ABC2C479E8DD}"/>
    <dgm:cxn modelId="{5C1AD569-FED6-494B-AEEA-7A7F089CDB5E}" type="presOf" srcId="{DB75F09E-AC44-47BE-A107-BD20FBC7D01F}" destId="{03DD30AE-14D7-4C85-8608-6F8839CD4EB9}" srcOrd="0" destOrd="0" presId="urn:microsoft.com/office/officeart/2005/8/layout/hList1"/>
    <dgm:cxn modelId="{AFC2C8E5-2607-4735-9A03-B31C032BC043}" type="presOf" srcId="{D66FCA89-BAE9-4D59-8784-906B47ED3E6F}" destId="{A32458E8-8275-450C-A4EF-320A04F1DB26}" srcOrd="0" destOrd="5" presId="urn:microsoft.com/office/officeart/2005/8/layout/hList1"/>
    <dgm:cxn modelId="{A1C9D292-F1C8-4EFE-9CBC-C487DF2D8541}" srcId="{710405B6-7033-48A0-9176-7B126103602E}" destId="{99712062-FD51-4270-B63F-F28843EEEC2F}" srcOrd="0" destOrd="0" parTransId="{50A3B05D-8973-4476-AF1D-B3A3AAA2C3E3}" sibTransId="{39784157-F2D6-4D1F-80C2-F460FD50A0F0}"/>
    <dgm:cxn modelId="{2C377D2C-34C6-4BE7-B5F9-D5E5E5528D55}" srcId="{710405B6-7033-48A0-9176-7B126103602E}" destId="{78C66366-EDB7-42FC-BD5B-3B761C1F3733}" srcOrd="4" destOrd="0" parTransId="{3C959DFA-3EEF-4A63-8FDF-ED806B1BC622}" sibTransId="{F828A22D-B208-4AAC-9FCA-9A86CFAA8312}"/>
    <dgm:cxn modelId="{1D10FBB2-A9F4-422E-809C-5CCAE99ECBB9}" srcId="{710405B6-7033-48A0-9176-7B126103602E}" destId="{AA1F457D-38CB-4FCC-8ABC-2AF6B108A909}" srcOrd="1" destOrd="0" parTransId="{E3B54FE8-D5A9-483E-8D23-649BDDB71AFA}" sibTransId="{ED862546-1C83-42D9-89A8-E61262E60386}"/>
    <dgm:cxn modelId="{E27AD5D8-0E4F-45B5-A943-2CB559BC2BE3}" type="presOf" srcId="{465F3B0E-4BA9-4BBB-9F66-1140A0480162}" destId="{A32458E8-8275-450C-A4EF-320A04F1DB26}" srcOrd="0" destOrd="2" presId="urn:microsoft.com/office/officeart/2005/8/layout/hList1"/>
    <dgm:cxn modelId="{6BFEEA5B-8EB1-4FAE-94D1-75292715454E}" type="presParOf" srcId="{03DD30AE-14D7-4C85-8608-6F8839CD4EB9}" destId="{3DA9815C-5A32-4399-AD5C-DB7749888CAD}" srcOrd="0" destOrd="0" presId="urn:microsoft.com/office/officeart/2005/8/layout/hList1"/>
    <dgm:cxn modelId="{F6D412AE-F545-4FC5-B574-FD09C25068D3}" type="presParOf" srcId="{3DA9815C-5A32-4399-AD5C-DB7749888CAD}" destId="{3739A6C9-BB00-49F4-A979-893C617CCB79}" srcOrd="0" destOrd="0" presId="urn:microsoft.com/office/officeart/2005/8/layout/hList1"/>
    <dgm:cxn modelId="{376F9390-3953-42E1-9A6E-80CB17CF68FE}" type="presParOf" srcId="{3DA9815C-5A32-4399-AD5C-DB7749888CAD}" destId="{24F2A564-2943-4574-8772-1A54BC2FEFF0}" srcOrd="1" destOrd="0" presId="urn:microsoft.com/office/officeart/2005/8/layout/hList1"/>
    <dgm:cxn modelId="{39B61636-850A-4F34-A9F8-B5BE3FD366EF}" type="presParOf" srcId="{03DD30AE-14D7-4C85-8608-6F8839CD4EB9}" destId="{8668BA8B-A91B-4F1E-B5F0-7F3241ECBF49}" srcOrd="1" destOrd="0" presId="urn:microsoft.com/office/officeart/2005/8/layout/hList1"/>
    <dgm:cxn modelId="{571FEF29-B0C4-45D7-96CA-5043C8CD7711}" type="presParOf" srcId="{03DD30AE-14D7-4C85-8608-6F8839CD4EB9}" destId="{2E83B915-E62A-4B18-849E-53FED823382C}" srcOrd="2" destOrd="0" presId="urn:microsoft.com/office/officeart/2005/8/layout/hList1"/>
    <dgm:cxn modelId="{B6C1AB5B-27A1-42A4-A906-F82EF716A997}" type="presParOf" srcId="{2E83B915-E62A-4B18-849E-53FED823382C}" destId="{A985D96A-67B1-42B8-BE62-7932CBCA98D0}" srcOrd="0" destOrd="0" presId="urn:microsoft.com/office/officeart/2005/8/layout/hList1"/>
    <dgm:cxn modelId="{BACDD8B1-2160-4BED-A352-938AE8F6E82F}" type="presParOf" srcId="{2E83B915-E62A-4B18-849E-53FED823382C}" destId="{A32458E8-8275-450C-A4EF-320A04F1DB26}" srcOrd="1" destOrd="0" presId="urn:microsoft.com/office/officeart/2005/8/layout/hList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39AF432-2B45-41EC-BFFA-63998FB59A1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59C50BD4-7045-423C-9495-EAA7006CAFC9}">
      <dgm:prSet custT="1"/>
      <dgm:spPr>
        <a:xfrm>
          <a:off x="0" y="0"/>
          <a:ext cx="8229600" cy="767520"/>
        </a:xfrm>
        <a:solidFill>
          <a:srgbClr val="004C97">
            <a:hueOff val="0"/>
            <a:satOff val="0"/>
            <a:lumOff val="0"/>
            <a:alphaOff val="0"/>
          </a:srgbClr>
        </a:solidFill>
        <a:ln w="25400" cap="flat" cmpd="sng" algn="ctr">
          <a:noFill/>
          <a:prstDash val="solid"/>
        </a:ln>
        <a:effectLst/>
      </dgm:spPr>
      <dgm:t>
        <a:bodyPr/>
        <a:lstStyle/>
        <a:p>
          <a:r>
            <a:rPr lang="en-GB" sz="2800" dirty="0" smtClean="0">
              <a:solidFill>
                <a:srgbClr val="FEFEFE"/>
              </a:solidFill>
              <a:latin typeface="Arial Unicode MS" pitchFamily="34" charset="-128"/>
              <a:ea typeface="Arial Unicode MS" pitchFamily="34" charset="-128"/>
              <a:cs typeface="Arial Unicode MS" pitchFamily="34" charset="-128"/>
            </a:rPr>
            <a:t>Features :</a:t>
          </a:r>
          <a:endParaRPr lang="en-US" sz="2800" dirty="0">
            <a:solidFill>
              <a:srgbClr val="FEFEFE"/>
            </a:solidFill>
            <a:latin typeface="Arial Unicode MS" pitchFamily="34" charset="-128"/>
            <a:ea typeface="Arial Unicode MS" pitchFamily="34" charset="-128"/>
            <a:cs typeface="Arial Unicode MS" pitchFamily="34" charset="-128"/>
          </a:endParaRPr>
        </a:p>
      </dgm:t>
    </dgm:pt>
    <dgm:pt modelId="{58F22C47-4C21-4CA9-8E44-ED8D6FC2BC1A}" type="parTrans" cxnId="{349CDF9B-72A9-45B6-A446-7263C1D0768B}">
      <dgm:prSet/>
      <dgm:spPr/>
      <dgm:t>
        <a:bodyPr/>
        <a:lstStyle/>
        <a:p>
          <a:endParaRPr lang="en-US" sz="2800">
            <a:latin typeface="Arial Unicode MS" pitchFamily="34" charset="-128"/>
            <a:ea typeface="Arial Unicode MS" pitchFamily="34" charset="-128"/>
            <a:cs typeface="Arial Unicode MS" pitchFamily="34" charset="-128"/>
          </a:endParaRPr>
        </a:p>
      </dgm:t>
    </dgm:pt>
    <dgm:pt modelId="{80F6E34B-19BC-4184-BC0F-792D00774597}" type="sibTrans" cxnId="{349CDF9B-72A9-45B6-A446-7263C1D0768B}">
      <dgm:prSet/>
      <dgm:spPr/>
      <dgm:t>
        <a:bodyPr/>
        <a:lstStyle/>
        <a:p>
          <a:endParaRPr lang="en-US" sz="2800">
            <a:latin typeface="Arial Unicode MS" pitchFamily="34" charset="-128"/>
            <a:ea typeface="Arial Unicode MS" pitchFamily="34" charset="-128"/>
            <a:cs typeface="Arial Unicode MS" pitchFamily="34" charset="-128"/>
          </a:endParaRPr>
        </a:p>
      </dgm:t>
    </dgm:pt>
    <dgm:pt modelId="{6D5008C2-5431-42C9-A025-436B39021CDC}">
      <dgm:prSet custT="1"/>
      <dgm:spPr>
        <a:xfrm>
          <a:off x="0" y="769750"/>
          <a:ext cx="8229600" cy="1909575"/>
        </a:xfrm>
        <a:noFill/>
        <a:ln>
          <a:noFill/>
        </a:ln>
        <a:effectLst/>
      </dgm:spPr>
      <dgm:t>
        <a:bodyPr/>
        <a:lstStyle/>
        <a:p>
          <a:pPr>
            <a:lnSpc>
              <a:spcPct val="100000"/>
            </a:lnSpc>
            <a:spcBef>
              <a:spcPts val="600"/>
            </a:spcBef>
            <a:spcAft>
              <a:spcPts val="600"/>
            </a:spcAft>
          </a:pPr>
          <a:r>
            <a:rPr lang="en-US"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HRMS ID is mandatory</a:t>
          </a:r>
          <a:endParaRPr lang="en-US" sz="28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52EE2A44-F179-404F-AE4C-F97F318DBF7C}" type="parTrans" cxnId="{7CC9400D-F770-460E-935E-5C0417E7C86D}">
      <dgm:prSet/>
      <dgm:spPr/>
      <dgm:t>
        <a:bodyPr/>
        <a:lstStyle/>
        <a:p>
          <a:endParaRPr lang="en-US" sz="2800">
            <a:latin typeface="Arial Unicode MS" pitchFamily="34" charset="-128"/>
            <a:ea typeface="Arial Unicode MS" pitchFamily="34" charset="-128"/>
            <a:cs typeface="Arial Unicode MS" pitchFamily="34" charset="-128"/>
          </a:endParaRPr>
        </a:p>
      </dgm:t>
    </dgm:pt>
    <dgm:pt modelId="{BB6F60C1-3D97-4591-B8C0-65DA81F6A270}" type="sibTrans" cxnId="{7CC9400D-F770-460E-935E-5C0417E7C86D}">
      <dgm:prSet/>
      <dgm:spPr/>
      <dgm:t>
        <a:bodyPr/>
        <a:lstStyle/>
        <a:p>
          <a:endParaRPr lang="en-US" sz="2800">
            <a:latin typeface="Arial Unicode MS" pitchFamily="34" charset="-128"/>
            <a:ea typeface="Arial Unicode MS" pitchFamily="34" charset="-128"/>
            <a:cs typeface="Arial Unicode MS" pitchFamily="34" charset="-128"/>
          </a:endParaRPr>
        </a:p>
      </dgm:t>
    </dgm:pt>
    <dgm:pt modelId="{7038B2B8-C908-458A-9731-E50FA5EE362D}">
      <dgm:prSet custT="1"/>
      <dgm:spPr>
        <a:xfrm>
          <a:off x="0" y="769750"/>
          <a:ext cx="8229600" cy="1909575"/>
        </a:xfrm>
        <a:noFill/>
        <a:ln>
          <a:noFill/>
        </a:ln>
        <a:effectLst/>
      </dgm:spPr>
      <dgm:t>
        <a:bodyPr/>
        <a:lstStyle/>
        <a:p>
          <a:pPr>
            <a:lnSpc>
              <a:spcPct val="100000"/>
            </a:lnSpc>
            <a:spcBef>
              <a:spcPts val="600"/>
            </a:spcBef>
            <a:spcAft>
              <a:spcPts val="600"/>
            </a:spcAft>
          </a:pPr>
          <a:r>
            <a:rPr lang="en-IN"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Scanned copies of documents to be uploaded (.jpg/.</a:t>
          </a:r>
          <a:r>
            <a:rPr lang="en-IN" sz="28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png</a:t>
          </a:r>
          <a:r>
            <a:rPr lang="en-IN"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files, 4-12Kb)</a:t>
          </a:r>
          <a:endParaRPr lang="en-US" sz="28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BE8C0994-9D34-4BF7-9A51-C54DD4DC0EEB}" type="parTrans" cxnId="{C539CBCB-2E3A-4328-B086-9B21D88823FC}">
      <dgm:prSet/>
      <dgm:spPr/>
      <dgm:t>
        <a:bodyPr/>
        <a:lstStyle/>
        <a:p>
          <a:endParaRPr lang="en-US" sz="2800">
            <a:latin typeface="Arial Unicode MS" pitchFamily="34" charset="-128"/>
            <a:ea typeface="Arial Unicode MS" pitchFamily="34" charset="-128"/>
            <a:cs typeface="Arial Unicode MS" pitchFamily="34" charset="-128"/>
          </a:endParaRPr>
        </a:p>
      </dgm:t>
    </dgm:pt>
    <dgm:pt modelId="{8A80AD35-D7EE-483C-848F-D5D17708D717}" type="sibTrans" cxnId="{C539CBCB-2E3A-4328-B086-9B21D88823FC}">
      <dgm:prSet/>
      <dgm:spPr/>
      <dgm:t>
        <a:bodyPr/>
        <a:lstStyle/>
        <a:p>
          <a:endParaRPr lang="en-US" sz="2800">
            <a:latin typeface="Arial Unicode MS" pitchFamily="34" charset="-128"/>
            <a:ea typeface="Arial Unicode MS" pitchFamily="34" charset="-128"/>
            <a:cs typeface="Arial Unicode MS" pitchFamily="34" charset="-128"/>
          </a:endParaRPr>
        </a:p>
      </dgm:t>
    </dgm:pt>
    <dgm:pt modelId="{2EF7F606-72D6-4083-9568-2B84BC4D28BB}">
      <dgm:prSet custT="1"/>
      <dgm:spPr>
        <a:xfrm>
          <a:off x="0" y="769750"/>
          <a:ext cx="8229600" cy="1909575"/>
        </a:xfrm>
        <a:noFill/>
        <a:ln>
          <a:noFill/>
        </a:ln>
        <a:effectLst/>
      </dgm:spPr>
      <dgm:t>
        <a:bodyPr/>
        <a:lstStyle/>
        <a:p>
          <a:pPr>
            <a:lnSpc>
              <a:spcPct val="100000"/>
            </a:lnSpc>
            <a:spcBef>
              <a:spcPts val="600"/>
            </a:spcBef>
            <a:spcAft>
              <a:spcPts val="600"/>
            </a:spcAft>
          </a:pPr>
          <a:r>
            <a:rPr lang="en-IN"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DDO shall submit physical Application (CSRF) to Treasury prior to </a:t>
          </a:r>
          <a:r>
            <a:rPr lang="en-IN" sz="28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drawal</a:t>
          </a:r>
          <a:r>
            <a:rPr lang="en-IN"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of 1st month’s salary</a:t>
          </a:r>
          <a:endParaRPr lang="en-US" sz="28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916B2D0D-28BD-40AE-A782-1AA8DEE2711B}" type="parTrans" cxnId="{2C179686-113E-4394-A036-A367000E55BC}">
      <dgm:prSet/>
      <dgm:spPr/>
      <dgm:t>
        <a:bodyPr/>
        <a:lstStyle/>
        <a:p>
          <a:endParaRPr lang="en-US" sz="2800">
            <a:latin typeface="Arial Unicode MS" pitchFamily="34" charset="-128"/>
            <a:ea typeface="Arial Unicode MS" pitchFamily="34" charset="-128"/>
            <a:cs typeface="Arial Unicode MS" pitchFamily="34" charset="-128"/>
          </a:endParaRPr>
        </a:p>
      </dgm:t>
    </dgm:pt>
    <dgm:pt modelId="{9B77164F-927F-4255-8978-DCD9C405B895}" type="sibTrans" cxnId="{2C179686-113E-4394-A036-A367000E55BC}">
      <dgm:prSet/>
      <dgm:spPr/>
      <dgm:t>
        <a:bodyPr/>
        <a:lstStyle/>
        <a:p>
          <a:endParaRPr lang="en-US" sz="2800">
            <a:latin typeface="Arial Unicode MS" pitchFamily="34" charset="-128"/>
            <a:ea typeface="Arial Unicode MS" pitchFamily="34" charset="-128"/>
            <a:cs typeface="Arial Unicode MS" pitchFamily="34" charset="-128"/>
          </a:endParaRPr>
        </a:p>
      </dgm:t>
    </dgm:pt>
    <dgm:pt modelId="{CD1263DD-489E-4274-9566-9997E79A1D3F}">
      <dgm:prSet custT="1"/>
      <dgm:spPr>
        <a:xfrm>
          <a:off x="0" y="769750"/>
          <a:ext cx="8229600" cy="1909575"/>
        </a:xfrm>
        <a:noFill/>
        <a:ln>
          <a:noFill/>
        </a:ln>
        <a:effectLst/>
      </dgm:spPr>
      <dgm:t>
        <a:bodyPr/>
        <a:lstStyle/>
        <a:p>
          <a:pPr>
            <a:lnSpc>
              <a:spcPct val="100000"/>
            </a:lnSpc>
            <a:spcBef>
              <a:spcPts val="600"/>
            </a:spcBef>
            <a:spcAft>
              <a:spcPts val="600"/>
            </a:spcAft>
          </a:pPr>
          <a:r>
            <a:rPr lang="en-US" sz="28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Dist</a:t>
          </a:r>
          <a:r>
            <a:rPr lang="en-US"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a:t>
          </a:r>
          <a:r>
            <a:rPr lang="en-US" sz="28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Spl</a:t>
          </a:r>
          <a:r>
            <a:rPr lang="en-US"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Treasury will process online Applications after receipt of print copies of CSRFs with documents</a:t>
          </a:r>
          <a:endParaRPr lang="en-US" sz="28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5103E969-FDCC-452A-82E5-B47B8BCF6A24}" type="parTrans" cxnId="{7AFBAA01-32EA-45B6-AC2C-0B543F3E2333}">
      <dgm:prSet/>
      <dgm:spPr/>
      <dgm:t>
        <a:bodyPr/>
        <a:lstStyle/>
        <a:p>
          <a:endParaRPr lang="en-GB" sz="2800">
            <a:latin typeface="Arial Unicode MS" pitchFamily="34" charset="-128"/>
            <a:ea typeface="Arial Unicode MS" pitchFamily="34" charset="-128"/>
            <a:cs typeface="Arial Unicode MS" pitchFamily="34" charset="-128"/>
          </a:endParaRPr>
        </a:p>
      </dgm:t>
    </dgm:pt>
    <dgm:pt modelId="{9B1C354D-919E-4E52-BFEA-B15EDBFAF44F}" type="sibTrans" cxnId="{7AFBAA01-32EA-45B6-AC2C-0B543F3E2333}">
      <dgm:prSet/>
      <dgm:spPr/>
      <dgm:t>
        <a:bodyPr/>
        <a:lstStyle/>
        <a:p>
          <a:endParaRPr lang="en-GB" sz="2800">
            <a:latin typeface="Arial Unicode MS" pitchFamily="34" charset="-128"/>
            <a:ea typeface="Arial Unicode MS" pitchFamily="34" charset="-128"/>
            <a:cs typeface="Arial Unicode MS" pitchFamily="34" charset="-128"/>
          </a:endParaRPr>
        </a:p>
      </dgm:t>
    </dgm:pt>
    <dgm:pt modelId="{5A9428B6-89CF-48F9-A9B7-57FB7EB33D34}">
      <dgm:prSet custT="1"/>
      <dgm:spPr>
        <a:xfrm>
          <a:off x="0" y="769750"/>
          <a:ext cx="8229600" cy="1909575"/>
        </a:xfrm>
        <a:noFill/>
        <a:ln>
          <a:noFill/>
        </a:ln>
        <a:effectLst/>
      </dgm:spPr>
      <dgm:t>
        <a:bodyPr/>
        <a:lstStyle/>
        <a:p>
          <a:pPr>
            <a:lnSpc>
              <a:spcPct val="100000"/>
            </a:lnSpc>
            <a:spcBef>
              <a:spcPts val="600"/>
            </a:spcBef>
            <a:spcAft>
              <a:spcPts val="600"/>
            </a:spcAft>
          </a:pPr>
          <a:r>
            <a:rPr lang="en-US"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Tracking Mechanism</a:t>
          </a:r>
          <a:r>
            <a:rPr lang="en-GB" sz="28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a:t>
          </a:r>
          <a:endParaRPr lang="en-US" sz="28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12568E62-BA9E-4E68-9E5E-01E18070CCC4}" type="parTrans" cxnId="{ACCECF0D-4FD1-4562-A1AA-4D73A1108C62}">
      <dgm:prSet/>
      <dgm:spPr/>
      <dgm:t>
        <a:bodyPr/>
        <a:lstStyle/>
        <a:p>
          <a:endParaRPr lang="en-GB" sz="2800">
            <a:latin typeface="Arial Unicode MS" pitchFamily="34" charset="-128"/>
            <a:ea typeface="Arial Unicode MS" pitchFamily="34" charset="-128"/>
            <a:cs typeface="Arial Unicode MS" pitchFamily="34" charset="-128"/>
          </a:endParaRPr>
        </a:p>
      </dgm:t>
    </dgm:pt>
    <dgm:pt modelId="{DB32950C-F806-4BE1-B771-B6EEC0E46352}" type="sibTrans" cxnId="{ACCECF0D-4FD1-4562-A1AA-4D73A1108C62}">
      <dgm:prSet/>
      <dgm:spPr/>
      <dgm:t>
        <a:bodyPr/>
        <a:lstStyle/>
        <a:p>
          <a:endParaRPr lang="en-GB" sz="2800">
            <a:latin typeface="Arial Unicode MS" pitchFamily="34" charset="-128"/>
            <a:ea typeface="Arial Unicode MS" pitchFamily="34" charset="-128"/>
            <a:cs typeface="Arial Unicode MS" pitchFamily="34" charset="-128"/>
          </a:endParaRPr>
        </a:p>
      </dgm:t>
    </dgm:pt>
    <dgm:pt modelId="{97EA023B-88B1-409F-A831-7BE20EFA9C39}" type="pres">
      <dgm:prSet presAssocID="{239AF432-2B45-41EC-BFFA-63998FB59A11}" presName="linear" presStyleCnt="0">
        <dgm:presLayoutVars>
          <dgm:animLvl val="lvl"/>
          <dgm:resizeHandles val="exact"/>
        </dgm:presLayoutVars>
      </dgm:prSet>
      <dgm:spPr/>
      <dgm:t>
        <a:bodyPr/>
        <a:lstStyle/>
        <a:p>
          <a:endParaRPr lang="en-GB"/>
        </a:p>
      </dgm:t>
    </dgm:pt>
    <dgm:pt modelId="{4211904C-9AFA-4066-9B5E-57DF30108375}" type="pres">
      <dgm:prSet presAssocID="{59C50BD4-7045-423C-9495-EAA7006CAFC9}" presName="parentText" presStyleLbl="node1" presStyleIdx="0" presStyleCnt="1" custScaleY="54388" custLinFactNeighborX="0" custLinFactNeighborY="-21057">
        <dgm:presLayoutVars>
          <dgm:chMax val="0"/>
          <dgm:bulletEnabled val="1"/>
        </dgm:presLayoutVars>
      </dgm:prSet>
      <dgm:spPr>
        <a:prstGeom prst="roundRect">
          <a:avLst/>
        </a:prstGeom>
      </dgm:spPr>
      <dgm:t>
        <a:bodyPr/>
        <a:lstStyle/>
        <a:p>
          <a:endParaRPr lang="en-GB"/>
        </a:p>
      </dgm:t>
    </dgm:pt>
    <dgm:pt modelId="{4BFC76A4-9A67-4AC0-912A-3BB9D0BC7E8D}" type="pres">
      <dgm:prSet presAssocID="{59C50BD4-7045-423C-9495-EAA7006CAFC9}" presName="childText" presStyleLbl="revTx" presStyleIdx="0" presStyleCnt="1">
        <dgm:presLayoutVars>
          <dgm:bulletEnabled val="1"/>
        </dgm:presLayoutVars>
      </dgm:prSet>
      <dgm:spPr>
        <a:prstGeom prst="rect">
          <a:avLst/>
        </a:prstGeom>
      </dgm:spPr>
      <dgm:t>
        <a:bodyPr/>
        <a:lstStyle/>
        <a:p>
          <a:endParaRPr lang="en-GB"/>
        </a:p>
      </dgm:t>
    </dgm:pt>
  </dgm:ptLst>
  <dgm:cxnLst>
    <dgm:cxn modelId="{2C179686-113E-4394-A036-A367000E55BC}" srcId="{59C50BD4-7045-423C-9495-EAA7006CAFC9}" destId="{2EF7F606-72D6-4083-9568-2B84BC4D28BB}" srcOrd="2" destOrd="0" parTransId="{916B2D0D-28BD-40AE-A782-1AA8DEE2711B}" sibTransId="{9B77164F-927F-4255-8978-DCD9C405B895}"/>
    <dgm:cxn modelId="{ACCECF0D-4FD1-4562-A1AA-4D73A1108C62}" srcId="{59C50BD4-7045-423C-9495-EAA7006CAFC9}" destId="{5A9428B6-89CF-48F9-A9B7-57FB7EB33D34}" srcOrd="4" destOrd="0" parTransId="{12568E62-BA9E-4E68-9E5E-01E18070CCC4}" sibTransId="{DB32950C-F806-4BE1-B771-B6EEC0E46352}"/>
    <dgm:cxn modelId="{7CC9400D-F770-460E-935E-5C0417E7C86D}" srcId="{59C50BD4-7045-423C-9495-EAA7006CAFC9}" destId="{6D5008C2-5431-42C9-A025-436B39021CDC}" srcOrd="0" destOrd="0" parTransId="{52EE2A44-F179-404F-AE4C-F97F318DBF7C}" sibTransId="{BB6F60C1-3D97-4591-B8C0-65DA81F6A270}"/>
    <dgm:cxn modelId="{678F0278-228F-47E3-91EE-D5BD7EB3DD12}" type="presOf" srcId="{2EF7F606-72D6-4083-9568-2B84BC4D28BB}" destId="{4BFC76A4-9A67-4AC0-912A-3BB9D0BC7E8D}" srcOrd="0" destOrd="2" presId="urn:microsoft.com/office/officeart/2005/8/layout/vList2"/>
    <dgm:cxn modelId="{10CBF37E-4CC5-4DA3-8077-B49403B7EC72}" type="presOf" srcId="{59C50BD4-7045-423C-9495-EAA7006CAFC9}" destId="{4211904C-9AFA-4066-9B5E-57DF30108375}" srcOrd="0" destOrd="0" presId="urn:microsoft.com/office/officeart/2005/8/layout/vList2"/>
    <dgm:cxn modelId="{7BBDE19F-8DAB-4A5C-8328-60A3BD3ABD7A}" type="presOf" srcId="{7038B2B8-C908-458A-9731-E50FA5EE362D}" destId="{4BFC76A4-9A67-4AC0-912A-3BB9D0BC7E8D}" srcOrd="0" destOrd="1" presId="urn:microsoft.com/office/officeart/2005/8/layout/vList2"/>
    <dgm:cxn modelId="{7AC66D84-F9C7-47A8-8668-C764AA771C4C}" type="presOf" srcId="{5A9428B6-89CF-48F9-A9B7-57FB7EB33D34}" destId="{4BFC76A4-9A67-4AC0-912A-3BB9D0BC7E8D}" srcOrd="0" destOrd="4" presId="urn:microsoft.com/office/officeart/2005/8/layout/vList2"/>
    <dgm:cxn modelId="{7AFBAA01-32EA-45B6-AC2C-0B543F3E2333}" srcId="{59C50BD4-7045-423C-9495-EAA7006CAFC9}" destId="{CD1263DD-489E-4274-9566-9997E79A1D3F}" srcOrd="3" destOrd="0" parTransId="{5103E969-FDCC-452A-82E5-B47B8BCF6A24}" sibTransId="{9B1C354D-919E-4E52-BFEA-B15EDBFAF44F}"/>
    <dgm:cxn modelId="{78FD9468-AAD6-442F-957D-4EDDA8D18288}" type="presOf" srcId="{6D5008C2-5431-42C9-A025-436B39021CDC}" destId="{4BFC76A4-9A67-4AC0-912A-3BB9D0BC7E8D}" srcOrd="0" destOrd="0" presId="urn:microsoft.com/office/officeart/2005/8/layout/vList2"/>
    <dgm:cxn modelId="{5E981A53-079D-4BB0-BED3-410100D7D47F}" type="presOf" srcId="{239AF432-2B45-41EC-BFFA-63998FB59A11}" destId="{97EA023B-88B1-409F-A831-7BE20EFA9C39}" srcOrd="0" destOrd="0" presId="urn:microsoft.com/office/officeart/2005/8/layout/vList2"/>
    <dgm:cxn modelId="{C539CBCB-2E3A-4328-B086-9B21D88823FC}" srcId="{59C50BD4-7045-423C-9495-EAA7006CAFC9}" destId="{7038B2B8-C908-458A-9731-E50FA5EE362D}" srcOrd="1" destOrd="0" parTransId="{BE8C0994-9D34-4BF7-9A51-C54DD4DC0EEB}" sibTransId="{8A80AD35-D7EE-483C-848F-D5D17708D717}"/>
    <dgm:cxn modelId="{349CDF9B-72A9-45B6-A446-7263C1D0768B}" srcId="{239AF432-2B45-41EC-BFFA-63998FB59A11}" destId="{59C50BD4-7045-423C-9495-EAA7006CAFC9}" srcOrd="0" destOrd="0" parTransId="{58F22C47-4C21-4CA9-8E44-ED8D6FC2BC1A}" sibTransId="{80F6E34B-19BC-4184-BC0F-792D00774597}"/>
    <dgm:cxn modelId="{4C8A9701-2830-431C-B321-B9DBA3C5B32C}" type="presOf" srcId="{CD1263DD-489E-4274-9566-9997E79A1D3F}" destId="{4BFC76A4-9A67-4AC0-912A-3BB9D0BC7E8D}" srcOrd="0" destOrd="3" presId="urn:microsoft.com/office/officeart/2005/8/layout/vList2"/>
    <dgm:cxn modelId="{2ED01D98-D9FF-4364-9CEE-38BD8B4BB72E}" type="presParOf" srcId="{97EA023B-88B1-409F-A831-7BE20EFA9C39}" destId="{4211904C-9AFA-4066-9B5E-57DF30108375}" srcOrd="0" destOrd="0" presId="urn:microsoft.com/office/officeart/2005/8/layout/vList2"/>
    <dgm:cxn modelId="{E2FC8E0F-6582-4674-B309-E7514F8140AC}" type="presParOf" srcId="{97EA023B-88B1-409F-A831-7BE20EFA9C39}" destId="{4BFC76A4-9A67-4AC0-912A-3BB9D0BC7E8D}"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B240F5-8CA2-4ABA-ADBD-89F26B46B6FD}" type="doc">
      <dgm:prSet loTypeId="urn:microsoft.com/office/officeart/2005/8/layout/chevronAccent+Icon" loCatId="process" qsTypeId="urn:microsoft.com/office/officeart/2005/8/quickstyle/simple1" qsCatId="simple" csTypeId="urn:microsoft.com/office/officeart/2005/8/colors/accent0_2" csCatId="mainScheme" phldr="1"/>
      <dgm:spPr/>
      <dgm:t>
        <a:bodyPr/>
        <a:lstStyle/>
        <a:p>
          <a:endParaRPr lang="en-US"/>
        </a:p>
      </dgm:t>
    </dgm:pt>
    <dgm:pt modelId="{59D1EA26-88F1-45CF-8381-38CCDE7EE6F9}">
      <dgm:prSet phldrT="[Text]" custT="1"/>
      <dgm:spPr>
        <a:xfrm>
          <a:off x="629998" y="1141291"/>
          <a:ext cx="1980106" cy="905117"/>
        </a:xfrm>
        <a:solidFill>
          <a:schemeClr val="accent3">
            <a:lumMod val="20000"/>
            <a:lumOff val="80000"/>
            <a:alpha val="90000"/>
          </a:schemeClr>
        </a:solidFill>
        <a:ln w="25400" cap="flat" cmpd="sng" algn="ctr">
          <a:solidFill>
            <a:srgbClr val="004C97">
              <a:hueOff val="0"/>
              <a:satOff val="0"/>
              <a:lumOff val="0"/>
              <a:alphaOff val="0"/>
            </a:srgbClr>
          </a:solidFill>
          <a:prstDash val="solid"/>
        </a:ln>
        <a:effectLst/>
      </dgm:spPr>
      <dgm:t>
        <a:bodyPr/>
        <a:lstStyle/>
        <a:p>
          <a:r>
            <a:rPr lang="en-US" sz="24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User creation by DDO &amp; submission of Application by Employee</a:t>
          </a:r>
          <a:endParaRPr lang="en-US" sz="24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6F7648BE-005B-4DBA-9DAD-71F12CA7CC18}" type="parTrans" cxnId="{A61CDF8B-1081-4B5C-AC46-80CF2E77985F}">
      <dgm:prSet/>
      <dgm:spPr/>
      <dgm:t>
        <a:bodyPr/>
        <a:lstStyle/>
        <a:p>
          <a:endParaRPr lang="en-US" sz="2400">
            <a:latin typeface="Arial Unicode MS" pitchFamily="34" charset="-128"/>
            <a:ea typeface="Arial Unicode MS" pitchFamily="34" charset="-128"/>
            <a:cs typeface="Arial Unicode MS" pitchFamily="34" charset="-128"/>
          </a:endParaRPr>
        </a:p>
      </dgm:t>
    </dgm:pt>
    <dgm:pt modelId="{AD9D76F4-9554-4B58-BAB2-780D4FB7484C}" type="sibTrans" cxnId="{A61CDF8B-1081-4B5C-AC46-80CF2E77985F}">
      <dgm:prSet/>
      <dgm:spPr/>
      <dgm:t>
        <a:bodyPr/>
        <a:lstStyle/>
        <a:p>
          <a:endParaRPr lang="en-US" sz="2400">
            <a:latin typeface="Arial Unicode MS" pitchFamily="34" charset="-128"/>
            <a:ea typeface="Arial Unicode MS" pitchFamily="34" charset="-128"/>
            <a:cs typeface="Arial Unicode MS" pitchFamily="34" charset="-128"/>
          </a:endParaRPr>
        </a:p>
      </dgm:t>
    </dgm:pt>
    <dgm:pt modelId="{768CC0C7-7B50-4DF0-9147-F028A93E7A94}">
      <dgm:prSet phldrT="[Text]" custT="1"/>
      <dgm:spPr>
        <a:xfrm>
          <a:off x="3308353" y="1029174"/>
          <a:ext cx="1980106" cy="1054606"/>
        </a:xfrm>
        <a:solidFill>
          <a:schemeClr val="accent3">
            <a:lumMod val="20000"/>
            <a:lumOff val="80000"/>
            <a:alpha val="90000"/>
          </a:schemeClr>
        </a:solidFill>
        <a:ln w="25400" cap="flat" cmpd="sng" algn="ctr">
          <a:solidFill>
            <a:srgbClr val="004C97">
              <a:hueOff val="0"/>
              <a:satOff val="0"/>
              <a:lumOff val="0"/>
              <a:alphaOff val="0"/>
            </a:srgbClr>
          </a:solidFill>
          <a:prstDash val="solid"/>
        </a:ln>
        <a:effectLst/>
      </dgm:spPr>
      <dgm:t>
        <a:bodyPr/>
        <a:lstStyle/>
        <a:p>
          <a:r>
            <a:rPr lang="en-US" sz="24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Verification, Approval, Consolidation &amp; Submission to Treasury by DDO</a:t>
          </a:r>
          <a:endParaRPr lang="en-US" sz="24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C0747F46-5952-4C4B-BA40-9EB865514FE3}" type="parTrans" cxnId="{2C925FD8-4CFB-4C4B-A66A-0E20E7B8A50B}">
      <dgm:prSet/>
      <dgm:spPr/>
      <dgm:t>
        <a:bodyPr/>
        <a:lstStyle/>
        <a:p>
          <a:endParaRPr lang="en-US" sz="2400">
            <a:latin typeface="Arial Unicode MS" pitchFamily="34" charset="-128"/>
            <a:ea typeface="Arial Unicode MS" pitchFamily="34" charset="-128"/>
            <a:cs typeface="Arial Unicode MS" pitchFamily="34" charset="-128"/>
          </a:endParaRPr>
        </a:p>
      </dgm:t>
    </dgm:pt>
    <dgm:pt modelId="{5B05F1A4-2BF2-41AF-92B1-70F1DC1206AC}" type="sibTrans" cxnId="{2C925FD8-4CFB-4C4B-A66A-0E20E7B8A50B}">
      <dgm:prSet/>
      <dgm:spPr/>
      <dgm:t>
        <a:bodyPr/>
        <a:lstStyle/>
        <a:p>
          <a:endParaRPr lang="en-US" sz="2400">
            <a:latin typeface="Arial Unicode MS" pitchFamily="34" charset="-128"/>
            <a:ea typeface="Arial Unicode MS" pitchFamily="34" charset="-128"/>
            <a:cs typeface="Arial Unicode MS" pitchFamily="34" charset="-128"/>
          </a:endParaRPr>
        </a:p>
      </dgm:t>
    </dgm:pt>
    <dgm:pt modelId="{E48577D8-D4E2-4C8F-905D-763F60DC84BD}">
      <dgm:prSet phldrT="[Text]" custT="1"/>
      <dgm:spPr>
        <a:xfrm>
          <a:off x="5873723" y="1179776"/>
          <a:ext cx="2283063" cy="905117"/>
        </a:xfrm>
        <a:solidFill>
          <a:schemeClr val="accent3">
            <a:lumMod val="20000"/>
            <a:lumOff val="80000"/>
            <a:alpha val="90000"/>
          </a:schemeClr>
        </a:solidFill>
        <a:ln w="25400" cap="flat" cmpd="sng" algn="ctr">
          <a:solidFill>
            <a:srgbClr val="004C97">
              <a:hueOff val="0"/>
              <a:satOff val="0"/>
              <a:lumOff val="0"/>
              <a:alphaOff val="0"/>
            </a:srgbClr>
          </a:solidFill>
          <a:prstDash val="solid"/>
        </a:ln>
        <a:effectLst/>
      </dgm:spPr>
      <dgm:t>
        <a:bodyPr/>
        <a:lstStyle/>
        <a:p>
          <a:pPr>
            <a:lnSpc>
              <a:spcPct val="100000"/>
            </a:lnSpc>
            <a:spcAft>
              <a:spcPts val="0"/>
            </a:spcAft>
          </a:pPr>
          <a:r>
            <a:rPr lang="en-US" sz="24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Verification, approval &amp; forward to NPS Cell by Treasury</a:t>
          </a:r>
          <a:endParaRPr lang="en-US" sz="24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AA0EBF48-2065-44CB-B88E-5844EF78D8F8}" type="parTrans" cxnId="{0F71D255-4430-4ECF-AF78-91E0A0B91120}">
      <dgm:prSet/>
      <dgm:spPr/>
      <dgm:t>
        <a:bodyPr/>
        <a:lstStyle/>
        <a:p>
          <a:endParaRPr lang="en-US" sz="2400">
            <a:latin typeface="Arial Unicode MS" pitchFamily="34" charset="-128"/>
            <a:ea typeface="Arial Unicode MS" pitchFamily="34" charset="-128"/>
            <a:cs typeface="Arial Unicode MS" pitchFamily="34" charset="-128"/>
          </a:endParaRPr>
        </a:p>
      </dgm:t>
    </dgm:pt>
    <dgm:pt modelId="{13906750-C7F3-40EB-9368-05E74D93DFAB}" type="sibTrans" cxnId="{0F71D255-4430-4ECF-AF78-91E0A0B91120}">
      <dgm:prSet/>
      <dgm:spPr/>
      <dgm:t>
        <a:bodyPr/>
        <a:lstStyle/>
        <a:p>
          <a:endParaRPr lang="en-US" sz="2400">
            <a:latin typeface="Arial Unicode MS" pitchFamily="34" charset="-128"/>
            <a:ea typeface="Arial Unicode MS" pitchFamily="34" charset="-128"/>
            <a:cs typeface="Arial Unicode MS" pitchFamily="34" charset="-128"/>
          </a:endParaRPr>
        </a:p>
      </dgm:t>
    </dgm:pt>
    <dgm:pt modelId="{B8084B7D-83F8-46AF-9A81-10A5EBADCDC0}">
      <dgm:prSet custT="1"/>
      <dgm:spPr>
        <a:xfrm>
          <a:off x="8816541" y="1141291"/>
          <a:ext cx="1980106" cy="905117"/>
        </a:xfrm>
        <a:solidFill>
          <a:schemeClr val="accent3">
            <a:lumMod val="20000"/>
            <a:lumOff val="80000"/>
            <a:alpha val="90000"/>
          </a:schemeClr>
        </a:solidFill>
        <a:ln w="25400" cap="flat" cmpd="sng" algn="ctr">
          <a:solidFill>
            <a:srgbClr val="004C97">
              <a:hueOff val="0"/>
              <a:satOff val="0"/>
              <a:lumOff val="0"/>
              <a:alphaOff val="0"/>
            </a:srgbClr>
          </a:solidFill>
          <a:prstDash val="solid"/>
        </a:ln>
        <a:effectLst/>
      </dgm:spPr>
      <dgm:t>
        <a:bodyPr/>
        <a:lstStyle/>
        <a:p>
          <a:pPr>
            <a:lnSpc>
              <a:spcPct val="100000"/>
            </a:lnSpc>
            <a:spcAft>
              <a:spcPts val="0"/>
            </a:spcAft>
          </a:pPr>
          <a:r>
            <a:rPr lang="en-US" sz="24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Approval &amp; submit to CRA-NSDL by NPS Cell</a:t>
          </a:r>
          <a:endParaRPr lang="en-US" sz="24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gm:t>
    </dgm:pt>
    <dgm:pt modelId="{8A2DF155-E6B4-468F-8D1C-392337F1E06D}" type="parTrans" cxnId="{11FF01AE-31CA-4A78-AAB4-1467E6FF3099}">
      <dgm:prSet/>
      <dgm:spPr/>
      <dgm:t>
        <a:bodyPr/>
        <a:lstStyle/>
        <a:p>
          <a:endParaRPr lang="en-US" sz="2400">
            <a:latin typeface="Arial Unicode MS" pitchFamily="34" charset="-128"/>
            <a:ea typeface="Arial Unicode MS" pitchFamily="34" charset="-128"/>
            <a:cs typeface="Arial Unicode MS" pitchFamily="34" charset="-128"/>
          </a:endParaRPr>
        </a:p>
      </dgm:t>
    </dgm:pt>
    <dgm:pt modelId="{185AE9B1-3B32-40B6-B1F7-688912AA8D33}" type="sibTrans" cxnId="{11FF01AE-31CA-4A78-AAB4-1467E6FF3099}">
      <dgm:prSet/>
      <dgm:spPr/>
      <dgm:t>
        <a:bodyPr/>
        <a:lstStyle/>
        <a:p>
          <a:endParaRPr lang="en-US" sz="2400">
            <a:latin typeface="Arial Unicode MS" pitchFamily="34" charset="-128"/>
            <a:ea typeface="Arial Unicode MS" pitchFamily="34" charset="-128"/>
            <a:cs typeface="Arial Unicode MS" pitchFamily="34" charset="-128"/>
          </a:endParaRPr>
        </a:p>
      </dgm:t>
    </dgm:pt>
    <dgm:pt modelId="{9CE42B21-2501-4ACD-8DFE-0A4F51B97800}" type="pres">
      <dgm:prSet presAssocID="{FFB240F5-8CA2-4ABA-ADBD-89F26B46B6FD}" presName="Name0" presStyleCnt="0">
        <dgm:presLayoutVars>
          <dgm:dir/>
          <dgm:resizeHandles val="exact"/>
        </dgm:presLayoutVars>
      </dgm:prSet>
      <dgm:spPr/>
      <dgm:t>
        <a:bodyPr/>
        <a:lstStyle/>
        <a:p>
          <a:endParaRPr lang="en-GB"/>
        </a:p>
      </dgm:t>
    </dgm:pt>
    <dgm:pt modelId="{87BC4DA6-1E7F-4821-8A41-BA624A274813}" type="pres">
      <dgm:prSet presAssocID="{59D1EA26-88F1-45CF-8381-38CCDE7EE6F9}" presName="composite" presStyleCnt="0"/>
      <dgm:spPr/>
    </dgm:pt>
    <dgm:pt modelId="{F31780EE-47ED-43CF-91E9-955DB64DC111}" type="pres">
      <dgm:prSet presAssocID="{59D1EA26-88F1-45CF-8381-38CCDE7EE6F9}" presName="bgChev" presStyleLbl="node1" presStyleIdx="0" presStyleCnt="4"/>
      <dgm:spPr>
        <a:xfrm>
          <a:off x="4701" y="915011"/>
          <a:ext cx="2344863" cy="905117"/>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ln>
        <a:effectLst/>
      </dgm:spPr>
      <dgm:t>
        <a:bodyPr/>
        <a:lstStyle/>
        <a:p>
          <a:endParaRPr lang="en-GB"/>
        </a:p>
      </dgm:t>
    </dgm:pt>
    <dgm:pt modelId="{998C9025-609E-46D7-87E8-ED9E7934E855}" type="pres">
      <dgm:prSet presAssocID="{59D1EA26-88F1-45CF-8381-38CCDE7EE6F9}" presName="txNode" presStyleLbl="fgAcc1" presStyleIdx="0" presStyleCnt="4" custScaleY="178121">
        <dgm:presLayoutVars>
          <dgm:bulletEnabled val="1"/>
        </dgm:presLayoutVars>
      </dgm:prSet>
      <dgm:spPr>
        <a:prstGeom prst="roundRect">
          <a:avLst>
            <a:gd name="adj" fmla="val 10000"/>
          </a:avLst>
        </a:prstGeom>
      </dgm:spPr>
      <dgm:t>
        <a:bodyPr/>
        <a:lstStyle/>
        <a:p>
          <a:endParaRPr lang="en-GB"/>
        </a:p>
      </dgm:t>
    </dgm:pt>
    <dgm:pt modelId="{BCAC51B4-DD9C-4F48-98D9-61B6837BC4F2}" type="pres">
      <dgm:prSet presAssocID="{AD9D76F4-9554-4B58-BAB2-780D4FB7484C}" presName="compositeSpace" presStyleCnt="0"/>
      <dgm:spPr/>
    </dgm:pt>
    <dgm:pt modelId="{E1B2B1C3-E5E6-40F0-B732-1CFF1F070C51}" type="pres">
      <dgm:prSet presAssocID="{768CC0C7-7B50-4DF0-9147-F028A93E7A94}" presName="composite" presStyleCnt="0"/>
      <dgm:spPr/>
    </dgm:pt>
    <dgm:pt modelId="{A662B4B7-0CBF-4215-82B3-3034F790CDDE}" type="pres">
      <dgm:prSet presAssocID="{768CC0C7-7B50-4DF0-9147-F028A93E7A94}" presName="bgChev" presStyleLbl="node1" presStyleIdx="1" presStyleCnt="4"/>
      <dgm:spPr>
        <a:xfrm>
          <a:off x="2683056" y="877639"/>
          <a:ext cx="2344863" cy="905117"/>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ln>
        <a:effectLst/>
      </dgm:spPr>
      <dgm:t>
        <a:bodyPr/>
        <a:lstStyle/>
        <a:p>
          <a:endParaRPr lang="en-GB"/>
        </a:p>
      </dgm:t>
    </dgm:pt>
    <dgm:pt modelId="{3A34BD81-8CE0-4A89-8143-891B6546F1EF}" type="pres">
      <dgm:prSet presAssocID="{768CC0C7-7B50-4DF0-9147-F028A93E7A94}" presName="txNode" presStyleLbl="fgAcc1" presStyleIdx="1" presStyleCnt="4" custScaleY="188346">
        <dgm:presLayoutVars>
          <dgm:bulletEnabled val="1"/>
        </dgm:presLayoutVars>
      </dgm:prSet>
      <dgm:spPr>
        <a:prstGeom prst="roundRect">
          <a:avLst>
            <a:gd name="adj" fmla="val 10000"/>
          </a:avLst>
        </a:prstGeom>
      </dgm:spPr>
      <dgm:t>
        <a:bodyPr/>
        <a:lstStyle/>
        <a:p>
          <a:endParaRPr lang="en-GB"/>
        </a:p>
      </dgm:t>
    </dgm:pt>
    <dgm:pt modelId="{0534A00A-897E-4C37-8A08-A4849B8B3767}" type="pres">
      <dgm:prSet presAssocID="{5B05F1A4-2BF2-41AF-92B1-70F1DC1206AC}" presName="compositeSpace" presStyleCnt="0"/>
      <dgm:spPr/>
    </dgm:pt>
    <dgm:pt modelId="{1E782B8B-1DDD-4862-A244-432826BAE3A6}" type="pres">
      <dgm:prSet presAssocID="{E48577D8-D4E2-4C8F-905D-763F60DC84BD}" presName="composite" presStyleCnt="0"/>
      <dgm:spPr/>
    </dgm:pt>
    <dgm:pt modelId="{2B2813FE-6AF3-4ECC-B59A-A1F32FDAB172}" type="pres">
      <dgm:prSet presAssocID="{E48577D8-D4E2-4C8F-905D-763F60DC84BD}" presName="bgChev" presStyleLbl="node1" presStyleIdx="2" presStyleCnt="4"/>
      <dgm:spPr>
        <a:xfrm>
          <a:off x="5361411" y="915011"/>
          <a:ext cx="2344863" cy="905117"/>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ln>
        <a:effectLst/>
      </dgm:spPr>
      <dgm:t>
        <a:bodyPr/>
        <a:lstStyle/>
        <a:p>
          <a:endParaRPr lang="en-GB"/>
        </a:p>
      </dgm:t>
    </dgm:pt>
    <dgm:pt modelId="{6BF7CD39-8370-44AC-808C-5CB8DF3D11B3}" type="pres">
      <dgm:prSet presAssocID="{E48577D8-D4E2-4C8F-905D-763F60DC84BD}" presName="txNode" presStyleLbl="fgAcc1" presStyleIdx="2" presStyleCnt="4" custScaleX="115300" custScaleY="179059" custLinFactNeighborX="1944" custLinFactNeighborY="4252">
        <dgm:presLayoutVars>
          <dgm:bulletEnabled val="1"/>
        </dgm:presLayoutVars>
      </dgm:prSet>
      <dgm:spPr>
        <a:prstGeom prst="roundRect">
          <a:avLst>
            <a:gd name="adj" fmla="val 10000"/>
          </a:avLst>
        </a:prstGeom>
      </dgm:spPr>
      <dgm:t>
        <a:bodyPr/>
        <a:lstStyle/>
        <a:p>
          <a:endParaRPr lang="en-GB"/>
        </a:p>
      </dgm:t>
    </dgm:pt>
    <dgm:pt modelId="{DACD9B0F-343F-4642-A308-55B6457AF960}" type="pres">
      <dgm:prSet presAssocID="{13906750-C7F3-40EB-9368-05E74D93DFAB}" presName="compositeSpace" presStyleCnt="0"/>
      <dgm:spPr/>
    </dgm:pt>
    <dgm:pt modelId="{14AA38B8-F132-43F1-AE03-2C5B9EF781C5}" type="pres">
      <dgm:prSet presAssocID="{B8084B7D-83F8-46AF-9A81-10A5EBADCDC0}" presName="composite" presStyleCnt="0"/>
      <dgm:spPr/>
    </dgm:pt>
    <dgm:pt modelId="{E46F80DA-EB53-478A-B7F6-F6D0E562C760}" type="pres">
      <dgm:prSet presAssocID="{B8084B7D-83F8-46AF-9A81-10A5EBADCDC0}" presName="bgChev" presStyleLbl="node1" presStyleIdx="3" presStyleCnt="4"/>
      <dgm:spPr>
        <a:xfrm>
          <a:off x="8191244" y="915011"/>
          <a:ext cx="2344863" cy="905117"/>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ln>
        <a:effectLst/>
      </dgm:spPr>
      <dgm:t>
        <a:bodyPr/>
        <a:lstStyle/>
        <a:p>
          <a:endParaRPr lang="en-GB"/>
        </a:p>
      </dgm:t>
    </dgm:pt>
    <dgm:pt modelId="{80AF8069-EF6B-4822-9BC9-2E3013CBF3E5}" type="pres">
      <dgm:prSet presAssocID="{B8084B7D-83F8-46AF-9A81-10A5EBADCDC0}" presName="txNode" presStyleLbl="fgAcc1" presStyleIdx="3" presStyleCnt="4" custScaleY="185996">
        <dgm:presLayoutVars>
          <dgm:bulletEnabled val="1"/>
        </dgm:presLayoutVars>
      </dgm:prSet>
      <dgm:spPr>
        <a:prstGeom prst="roundRect">
          <a:avLst>
            <a:gd name="adj" fmla="val 10000"/>
          </a:avLst>
        </a:prstGeom>
      </dgm:spPr>
      <dgm:t>
        <a:bodyPr/>
        <a:lstStyle/>
        <a:p>
          <a:endParaRPr lang="en-GB"/>
        </a:p>
      </dgm:t>
    </dgm:pt>
  </dgm:ptLst>
  <dgm:cxnLst>
    <dgm:cxn modelId="{11FF01AE-31CA-4A78-AAB4-1467E6FF3099}" srcId="{FFB240F5-8CA2-4ABA-ADBD-89F26B46B6FD}" destId="{B8084B7D-83F8-46AF-9A81-10A5EBADCDC0}" srcOrd="3" destOrd="0" parTransId="{8A2DF155-E6B4-468F-8D1C-392337F1E06D}" sibTransId="{185AE9B1-3B32-40B6-B1F7-688912AA8D33}"/>
    <dgm:cxn modelId="{73B24347-0FE3-412C-BA22-C42E43FD2C8E}" type="presOf" srcId="{768CC0C7-7B50-4DF0-9147-F028A93E7A94}" destId="{3A34BD81-8CE0-4A89-8143-891B6546F1EF}" srcOrd="0" destOrd="0" presId="urn:microsoft.com/office/officeart/2005/8/layout/chevronAccent+Icon"/>
    <dgm:cxn modelId="{C2AB80AA-569E-4591-B1E8-D08BEC0312A8}" type="presOf" srcId="{B8084B7D-83F8-46AF-9A81-10A5EBADCDC0}" destId="{80AF8069-EF6B-4822-9BC9-2E3013CBF3E5}" srcOrd="0" destOrd="0" presId="urn:microsoft.com/office/officeart/2005/8/layout/chevronAccent+Icon"/>
    <dgm:cxn modelId="{1737EAFD-1195-4ED2-9B3B-D90A95770EDD}" type="presOf" srcId="{59D1EA26-88F1-45CF-8381-38CCDE7EE6F9}" destId="{998C9025-609E-46D7-87E8-ED9E7934E855}" srcOrd="0" destOrd="0" presId="urn:microsoft.com/office/officeart/2005/8/layout/chevronAccent+Icon"/>
    <dgm:cxn modelId="{2C925FD8-4CFB-4C4B-A66A-0E20E7B8A50B}" srcId="{FFB240F5-8CA2-4ABA-ADBD-89F26B46B6FD}" destId="{768CC0C7-7B50-4DF0-9147-F028A93E7A94}" srcOrd="1" destOrd="0" parTransId="{C0747F46-5952-4C4B-BA40-9EB865514FE3}" sibTransId="{5B05F1A4-2BF2-41AF-92B1-70F1DC1206AC}"/>
    <dgm:cxn modelId="{0F71D255-4430-4ECF-AF78-91E0A0B91120}" srcId="{FFB240F5-8CA2-4ABA-ADBD-89F26B46B6FD}" destId="{E48577D8-D4E2-4C8F-905D-763F60DC84BD}" srcOrd="2" destOrd="0" parTransId="{AA0EBF48-2065-44CB-B88E-5844EF78D8F8}" sibTransId="{13906750-C7F3-40EB-9368-05E74D93DFAB}"/>
    <dgm:cxn modelId="{A61CDF8B-1081-4B5C-AC46-80CF2E77985F}" srcId="{FFB240F5-8CA2-4ABA-ADBD-89F26B46B6FD}" destId="{59D1EA26-88F1-45CF-8381-38CCDE7EE6F9}" srcOrd="0" destOrd="0" parTransId="{6F7648BE-005B-4DBA-9DAD-71F12CA7CC18}" sibTransId="{AD9D76F4-9554-4B58-BAB2-780D4FB7484C}"/>
    <dgm:cxn modelId="{D4557BEF-D5E3-4FDD-AE4C-7301B9E15A9C}" type="presOf" srcId="{FFB240F5-8CA2-4ABA-ADBD-89F26B46B6FD}" destId="{9CE42B21-2501-4ACD-8DFE-0A4F51B97800}" srcOrd="0" destOrd="0" presId="urn:microsoft.com/office/officeart/2005/8/layout/chevronAccent+Icon"/>
    <dgm:cxn modelId="{EE6065AF-9892-44F1-B4A4-0D463579CFD0}" type="presOf" srcId="{E48577D8-D4E2-4C8F-905D-763F60DC84BD}" destId="{6BF7CD39-8370-44AC-808C-5CB8DF3D11B3}" srcOrd="0" destOrd="0" presId="urn:microsoft.com/office/officeart/2005/8/layout/chevronAccent+Icon"/>
    <dgm:cxn modelId="{6D7BCF9A-C4DC-46FF-8F4D-9D3B010A5286}" type="presParOf" srcId="{9CE42B21-2501-4ACD-8DFE-0A4F51B97800}" destId="{87BC4DA6-1E7F-4821-8A41-BA624A274813}" srcOrd="0" destOrd="0" presId="urn:microsoft.com/office/officeart/2005/8/layout/chevronAccent+Icon"/>
    <dgm:cxn modelId="{534B931B-A8CF-485E-9A5E-75B3BDD93ABB}" type="presParOf" srcId="{87BC4DA6-1E7F-4821-8A41-BA624A274813}" destId="{F31780EE-47ED-43CF-91E9-955DB64DC111}" srcOrd="0" destOrd="0" presId="urn:microsoft.com/office/officeart/2005/8/layout/chevronAccent+Icon"/>
    <dgm:cxn modelId="{CAD01136-D640-4B44-ADD6-C56410D09539}" type="presParOf" srcId="{87BC4DA6-1E7F-4821-8A41-BA624A274813}" destId="{998C9025-609E-46D7-87E8-ED9E7934E855}" srcOrd="1" destOrd="0" presId="urn:microsoft.com/office/officeart/2005/8/layout/chevronAccent+Icon"/>
    <dgm:cxn modelId="{9D43F74E-13EE-485A-9123-DFE0D3E6562B}" type="presParOf" srcId="{9CE42B21-2501-4ACD-8DFE-0A4F51B97800}" destId="{BCAC51B4-DD9C-4F48-98D9-61B6837BC4F2}" srcOrd="1" destOrd="0" presId="urn:microsoft.com/office/officeart/2005/8/layout/chevronAccent+Icon"/>
    <dgm:cxn modelId="{D4E2A4A9-36E9-4866-B14D-D45E1C9606B6}" type="presParOf" srcId="{9CE42B21-2501-4ACD-8DFE-0A4F51B97800}" destId="{E1B2B1C3-E5E6-40F0-B732-1CFF1F070C51}" srcOrd="2" destOrd="0" presId="urn:microsoft.com/office/officeart/2005/8/layout/chevronAccent+Icon"/>
    <dgm:cxn modelId="{1E2A7265-EE58-482A-A774-8BD186F82916}" type="presParOf" srcId="{E1B2B1C3-E5E6-40F0-B732-1CFF1F070C51}" destId="{A662B4B7-0CBF-4215-82B3-3034F790CDDE}" srcOrd="0" destOrd="0" presId="urn:microsoft.com/office/officeart/2005/8/layout/chevronAccent+Icon"/>
    <dgm:cxn modelId="{3367A6C4-D227-4592-96F4-CCECCAA32337}" type="presParOf" srcId="{E1B2B1C3-E5E6-40F0-B732-1CFF1F070C51}" destId="{3A34BD81-8CE0-4A89-8143-891B6546F1EF}" srcOrd="1" destOrd="0" presId="urn:microsoft.com/office/officeart/2005/8/layout/chevronAccent+Icon"/>
    <dgm:cxn modelId="{D99F86A5-642D-483A-8076-7F7D53C2272C}" type="presParOf" srcId="{9CE42B21-2501-4ACD-8DFE-0A4F51B97800}" destId="{0534A00A-897E-4C37-8A08-A4849B8B3767}" srcOrd="3" destOrd="0" presId="urn:microsoft.com/office/officeart/2005/8/layout/chevronAccent+Icon"/>
    <dgm:cxn modelId="{B4786EBF-016E-40E9-B58F-88EC7BE73759}" type="presParOf" srcId="{9CE42B21-2501-4ACD-8DFE-0A4F51B97800}" destId="{1E782B8B-1DDD-4862-A244-432826BAE3A6}" srcOrd="4" destOrd="0" presId="urn:microsoft.com/office/officeart/2005/8/layout/chevronAccent+Icon"/>
    <dgm:cxn modelId="{5EA85817-2699-4FD0-A19B-F04FEFAF542C}" type="presParOf" srcId="{1E782B8B-1DDD-4862-A244-432826BAE3A6}" destId="{2B2813FE-6AF3-4ECC-B59A-A1F32FDAB172}" srcOrd="0" destOrd="0" presId="urn:microsoft.com/office/officeart/2005/8/layout/chevronAccent+Icon"/>
    <dgm:cxn modelId="{5D00BCFF-29B0-462B-9606-F0083FE90F63}" type="presParOf" srcId="{1E782B8B-1DDD-4862-A244-432826BAE3A6}" destId="{6BF7CD39-8370-44AC-808C-5CB8DF3D11B3}" srcOrd="1" destOrd="0" presId="urn:microsoft.com/office/officeart/2005/8/layout/chevronAccent+Icon"/>
    <dgm:cxn modelId="{BD8AC444-E242-4A5A-8B0D-49F78B62E8D7}" type="presParOf" srcId="{9CE42B21-2501-4ACD-8DFE-0A4F51B97800}" destId="{DACD9B0F-343F-4642-A308-55B6457AF960}" srcOrd="5" destOrd="0" presId="urn:microsoft.com/office/officeart/2005/8/layout/chevronAccent+Icon"/>
    <dgm:cxn modelId="{4263445D-F0D1-4535-BAD6-89BD638FC380}" type="presParOf" srcId="{9CE42B21-2501-4ACD-8DFE-0A4F51B97800}" destId="{14AA38B8-F132-43F1-AE03-2C5B9EF781C5}" srcOrd="6" destOrd="0" presId="urn:microsoft.com/office/officeart/2005/8/layout/chevronAccent+Icon"/>
    <dgm:cxn modelId="{BA4F312D-582F-4111-AA20-4A4F128AF16B}" type="presParOf" srcId="{14AA38B8-F132-43F1-AE03-2C5B9EF781C5}" destId="{E46F80DA-EB53-478A-B7F6-F6D0E562C760}" srcOrd="0" destOrd="0" presId="urn:microsoft.com/office/officeart/2005/8/layout/chevronAccent+Icon"/>
    <dgm:cxn modelId="{55CCE18F-0E3C-4BFB-A892-F8082F208A3F}" type="presParOf" srcId="{14AA38B8-F132-43F1-AE03-2C5B9EF781C5}" destId="{80AF8069-EF6B-4822-9BC9-2E3013CBF3E5}" srcOrd="1" destOrd="0" presId="urn:microsoft.com/office/officeart/2005/8/layout/chevronAccent+Icon"/>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AE6E06-17E7-4C8D-B9D8-C5AB112B233B}" type="doc">
      <dgm:prSet loTypeId="urn:microsoft.com/office/officeart/2005/8/layout/equation2" loCatId="process" qsTypeId="urn:microsoft.com/office/officeart/2005/8/quickstyle/simple3" qsCatId="simple" csTypeId="urn:microsoft.com/office/officeart/2005/8/colors/colorful1#1" csCatId="colorful" phldr="1"/>
      <dgm:spPr/>
      <dgm:t>
        <a:bodyPr/>
        <a:lstStyle/>
        <a:p>
          <a:endParaRPr lang="en-US"/>
        </a:p>
      </dgm:t>
    </dgm:pt>
    <dgm:pt modelId="{55E3E1A3-E0B5-4184-B795-2C29414C4146}">
      <dgm:prSet phldrT="[Text]"/>
      <dgm:spPr/>
      <dgm:t>
        <a:bodyPr/>
        <a:lstStyle/>
        <a:p>
          <a:r>
            <a:rPr lang="en-US" b="1" dirty="0">
              <a:latin typeface="Arial Unicode MS" pitchFamily="34" charset="-128"/>
              <a:ea typeface="Arial Unicode MS" pitchFamily="34" charset="-128"/>
              <a:cs typeface="Arial Unicode MS" pitchFamily="34" charset="-128"/>
            </a:rPr>
            <a:t>Employee Contribution</a:t>
          </a:r>
        </a:p>
        <a:p>
          <a:r>
            <a:rPr lang="en-US" b="1" dirty="0">
              <a:latin typeface="Arial Unicode MS" pitchFamily="34" charset="-128"/>
              <a:ea typeface="Arial Unicode MS" pitchFamily="34" charset="-128"/>
              <a:cs typeface="Arial Unicode MS" pitchFamily="34" charset="-128"/>
            </a:rPr>
            <a:t>(10%)</a:t>
          </a:r>
          <a:endParaRPr lang="hi-IN" b="1" dirty="0">
            <a:latin typeface="Arial Unicode MS" pitchFamily="34" charset="-128"/>
            <a:ea typeface="Arial Unicode MS" pitchFamily="34" charset="-128"/>
            <a:cs typeface="Arial Unicode MS" pitchFamily="34" charset="-128"/>
          </a:endParaRPr>
        </a:p>
      </dgm:t>
    </dgm:pt>
    <dgm:pt modelId="{BE43FE47-5E6A-4390-8BBD-0CAE8E10A81B}" type="parTrans" cxnId="{6E0C4261-A547-4DB7-96D2-0A2820907C0A}">
      <dgm:prSet/>
      <dgm:spPr/>
      <dgm:t>
        <a:bodyPr/>
        <a:lstStyle/>
        <a:p>
          <a:endParaRPr lang="hi-IN"/>
        </a:p>
      </dgm:t>
    </dgm:pt>
    <dgm:pt modelId="{A366B859-A082-4692-A0D3-6291E4D7905A}" type="sibTrans" cxnId="{6E0C4261-A547-4DB7-96D2-0A2820907C0A}">
      <dgm:prSet/>
      <dgm:spPr>
        <a:solidFill>
          <a:schemeClr val="accent6">
            <a:lumMod val="75000"/>
          </a:schemeClr>
        </a:solidFill>
      </dgm:spPr>
      <dgm:t>
        <a:bodyPr/>
        <a:lstStyle/>
        <a:p>
          <a:endParaRPr lang="hi-IN"/>
        </a:p>
      </dgm:t>
    </dgm:pt>
    <dgm:pt modelId="{B94E4768-382C-4876-A144-7140F48B942A}">
      <dgm:prSet phldrT="[Text]"/>
      <dgm:spPr>
        <a:solidFill>
          <a:schemeClr val="accent5">
            <a:lumMod val="75000"/>
          </a:schemeClr>
        </a:solidFill>
      </dgm:spPr>
      <dgm:t>
        <a:bodyPr/>
        <a:lstStyle/>
        <a:p>
          <a:r>
            <a:rPr lang="en-US" dirty="0">
              <a:solidFill>
                <a:schemeClr val="bg1"/>
              </a:solidFill>
              <a:latin typeface="Arial Unicode MS" pitchFamily="34" charset="-128"/>
              <a:ea typeface="Arial Unicode MS" pitchFamily="34" charset="-128"/>
              <a:cs typeface="Arial Unicode MS" pitchFamily="34" charset="-128"/>
            </a:rPr>
            <a:t>Employer Contribution</a:t>
          </a:r>
        </a:p>
        <a:p>
          <a:r>
            <a:rPr lang="en-US" dirty="0">
              <a:solidFill>
                <a:schemeClr val="bg1"/>
              </a:solidFill>
              <a:latin typeface="Arial Unicode MS" pitchFamily="34" charset="-128"/>
              <a:ea typeface="Arial Unicode MS" pitchFamily="34" charset="-128"/>
              <a:cs typeface="Arial Unicode MS" pitchFamily="34" charset="-128"/>
            </a:rPr>
            <a:t>(14%) </a:t>
          </a:r>
          <a:endParaRPr lang="hi-IN" dirty="0">
            <a:solidFill>
              <a:schemeClr val="bg1"/>
            </a:solidFill>
            <a:latin typeface="Arial Unicode MS" pitchFamily="34" charset="-128"/>
            <a:ea typeface="Arial Unicode MS" pitchFamily="34" charset="-128"/>
            <a:cs typeface="Arial Unicode MS" pitchFamily="34" charset="-128"/>
          </a:endParaRPr>
        </a:p>
      </dgm:t>
    </dgm:pt>
    <dgm:pt modelId="{2B7C94AF-ECEA-41C1-A002-8AB51DD4CA46}" type="parTrans" cxnId="{1F9BBF67-B494-4F2C-A11C-FE296A8D62DD}">
      <dgm:prSet/>
      <dgm:spPr/>
      <dgm:t>
        <a:bodyPr/>
        <a:lstStyle/>
        <a:p>
          <a:endParaRPr lang="hi-IN"/>
        </a:p>
      </dgm:t>
    </dgm:pt>
    <dgm:pt modelId="{EEA51BFF-D4C6-49F9-8EAB-B73D3FBA9550}" type="sibTrans" cxnId="{1F9BBF67-B494-4F2C-A11C-FE296A8D62DD}">
      <dgm:prSet/>
      <dgm:spPr/>
      <dgm:t>
        <a:bodyPr/>
        <a:lstStyle/>
        <a:p>
          <a:endParaRPr lang="hi-IN"/>
        </a:p>
      </dgm:t>
    </dgm:pt>
    <dgm:pt modelId="{A83C288D-5191-4CD6-8764-2A482FC832DD}">
      <dgm:prSet phldrT="[Text]" custT="1"/>
      <dgm:spPr/>
      <dgm:t>
        <a:bodyPr/>
        <a:lstStyle/>
        <a:p>
          <a:r>
            <a:rPr lang="en-US" sz="2800" dirty="0">
              <a:latin typeface="Arial Unicode MS" pitchFamily="34" charset="-128"/>
              <a:ea typeface="Arial Unicode MS" pitchFamily="34" charset="-128"/>
              <a:cs typeface="Arial Unicode MS" pitchFamily="34" charset="-128"/>
            </a:rPr>
            <a:t>Trustee Bank </a:t>
          </a:r>
          <a:endParaRPr lang="hi-IN" sz="2800" dirty="0">
            <a:latin typeface="Arial Unicode MS" pitchFamily="34" charset="-128"/>
            <a:ea typeface="Arial Unicode MS" pitchFamily="34" charset="-128"/>
            <a:cs typeface="Arial Unicode MS" pitchFamily="34" charset="-128"/>
          </a:endParaRPr>
        </a:p>
      </dgm:t>
    </dgm:pt>
    <dgm:pt modelId="{8D2689D6-6135-4ADF-9914-C2C3DBBA4B59}" type="parTrans" cxnId="{BC16CD72-47D2-47B3-B620-6BEF7622DAB3}">
      <dgm:prSet/>
      <dgm:spPr/>
      <dgm:t>
        <a:bodyPr/>
        <a:lstStyle/>
        <a:p>
          <a:endParaRPr lang="hi-IN"/>
        </a:p>
      </dgm:t>
    </dgm:pt>
    <dgm:pt modelId="{D23A47A2-CE54-4DE3-91CA-AB90686B7FD1}" type="sibTrans" cxnId="{BC16CD72-47D2-47B3-B620-6BEF7622DAB3}">
      <dgm:prSet/>
      <dgm:spPr/>
      <dgm:t>
        <a:bodyPr/>
        <a:lstStyle/>
        <a:p>
          <a:endParaRPr lang="hi-IN"/>
        </a:p>
      </dgm:t>
    </dgm:pt>
    <dgm:pt modelId="{EF87F979-5946-4CE8-AD1C-86D7E2C63EEB}" type="pres">
      <dgm:prSet presAssocID="{B2AE6E06-17E7-4C8D-B9D8-C5AB112B233B}" presName="Name0" presStyleCnt="0">
        <dgm:presLayoutVars>
          <dgm:dir/>
          <dgm:resizeHandles val="exact"/>
        </dgm:presLayoutVars>
      </dgm:prSet>
      <dgm:spPr/>
      <dgm:t>
        <a:bodyPr/>
        <a:lstStyle/>
        <a:p>
          <a:endParaRPr lang="en-GB"/>
        </a:p>
      </dgm:t>
    </dgm:pt>
    <dgm:pt modelId="{CE8A810D-8A2A-4EB1-AAFD-53E328240ED6}" type="pres">
      <dgm:prSet presAssocID="{B2AE6E06-17E7-4C8D-B9D8-C5AB112B233B}" presName="vNodes" presStyleCnt="0"/>
      <dgm:spPr/>
    </dgm:pt>
    <dgm:pt modelId="{35F416AB-224C-451E-AA14-2128FFEB8DBD}" type="pres">
      <dgm:prSet presAssocID="{55E3E1A3-E0B5-4184-B795-2C29414C4146}" presName="node" presStyleLbl="node1" presStyleIdx="0" presStyleCnt="3" custLinFactNeighborY="52165">
        <dgm:presLayoutVars>
          <dgm:bulletEnabled val="1"/>
        </dgm:presLayoutVars>
      </dgm:prSet>
      <dgm:spPr/>
      <dgm:t>
        <a:bodyPr/>
        <a:lstStyle/>
        <a:p>
          <a:endParaRPr lang="en-GB"/>
        </a:p>
      </dgm:t>
    </dgm:pt>
    <dgm:pt modelId="{4BBA79FF-477B-4927-8A9E-07B7D0D46A5D}" type="pres">
      <dgm:prSet presAssocID="{A366B859-A082-4692-A0D3-6291E4D7905A}" presName="spacerT" presStyleCnt="0"/>
      <dgm:spPr/>
    </dgm:pt>
    <dgm:pt modelId="{AD7FA48E-B548-42AE-9B96-6944875F128C}" type="pres">
      <dgm:prSet presAssocID="{A366B859-A082-4692-A0D3-6291E4D7905A}" presName="sibTrans" presStyleLbl="sibTrans2D1" presStyleIdx="0" presStyleCnt="2" custLinFactNeighborX="1012" custLinFactNeighborY="-22372"/>
      <dgm:spPr/>
      <dgm:t>
        <a:bodyPr/>
        <a:lstStyle/>
        <a:p>
          <a:endParaRPr lang="en-GB"/>
        </a:p>
      </dgm:t>
    </dgm:pt>
    <dgm:pt modelId="{5C94FEE8-FC4E-442D-AC40-861B5AAD49F1}" type="pres">
      <dgm:prSet presAssocID="{A366B859-A082-4692-A0D3-6291E4D7905A}" presName="spacerB" presStyleCnt="0"/>
      <dgm:spPr/>
    </dgm:pt>
    <dgm:pt modelId="{50C49B31-89F3-46D3-9F3B-BAE69D345662}" type="pres">
      <dgm:prSet presAssocID="{B94E4768-382C-4876-A144-7140F48B942A}" presName="node" presStyleLbl="node1" presStyleIdx="1" presStyleCnt="3" custLinFactNeighborX="5442" custLinFactNeighborY="-13840">
        <dgm:presLayoutVars>
          <dgm:bulletEnabled val="1"/>
        </dgm:presLayoutVars>
      </dgm:prSet>
      <dgm:spPr/>
      <dgm:t>
        <a:bodyPr/>
        <a:lstStyle/>
        <a:p>
          <a:endParaRPr lang="en-GB"/>
        </a:p>
      </dgm:t>
    </dgm:pt>
    <dgm:pt modelId="{5F3A24A4-E96E-4E25-B7AB-CA10DA1C5BAA}" type="pres">
      <dgm:prSet presAssocID="{B2AE6E06-17E7-4C8D-B9D8-C5AB112B233B}" presName="sibTransLast" presStyleLbl="sibTrans2D1" presStyleIdx="1" presStyleCnt="2" custScaleX="233651" custLinFactNeighborX="-53999"/>
      <dgm:spPr/>
      <dgm:t>
        <a:bodyPr/>
        <a:lstStyle/>
        <a:p>
          <a:endParaRPr lang="en-GB"/>
        </a:p>
      </dgm:t>
    </dgm:pt>
    <dgm:pt modelId="{0A23F82B-83CC-43C5-A27B-A30B9E05EA97}" type="pres">
      <dgm:prSet presAssocID="{B2AE6E06-17E7-4C8D-B9D8-C5AB112B233B}" presName="connectorText" presStyleLbl="sibTrans2D1" presStyleIdx="1" presStyleCnt="2"/>
      <dgm:spPr/>
      <dgm:t>
        <a:bodyPr/>
        <a:lstStyle/>
        <a:p>
          <a:endParaRPr lang="en-GB"/>
        </a:p>
      </dgm:t>
    </dgm:pt>
    <dgm:pt modelId="{716B4E6E-92EA-4310-AB60-E728482F57D4}" type="pres">
      <dgm:prSet presAssocID="{B2AE6E06-17E7-4C8D-B9D8-C5AB112B233B}" presName="lastNode" presStyleLbl="node1" presStyleIdx="2" presStyleCnt="3" custFlipHor="1" custScaleX="41164" custScaleY="34159">
        <dgm:presLayoutVars>
          <dgm:bulletEnabled val="1"/>
        </dgm:presLayoutVars>
      </dgm:prSet>
      <dgm:spPr/>
      <dgm:t>
        <a:bodyPr/>
        <a:lstStyle/>
        <a:p>
          <a:endParaRPr lang="en-GB"/>
        </a:p>
      </dgm:t>
    </dgm:pt>
  </dgm:ptLst>
  <dgm:cxnLst>
    <dgm:cxn modelId="{BC16CD72-47D2-47B3-B620-6BEF7622DAB3}" srcId="{B2AE6E06-17E7-4C8D-B9D8-C5AB112B233B}" destId="{A83C288D-5191-4CD6-8764-2A482FC832DD}" srcOrd="2" destOrd="0" parTransId="{8D2689D6-6135-4ADF-9914-C2C3DBBA4B59}" sibTransId="{D23A47A2-CE54-4DE3-91CA-AB90686B7FD1}"/>
    <dgm:cxn modelId="{8E43834A-63AE-495A-AB96-3A94B3E8D63A}" type="presOf" srcId="{B2AE6E06-17E7-4C8D-B9D8-C5AB112B233B}" destId="{EF87F979-5946-4CE8-AD1C-86D7E2C63EEB}" srcOrd="0" destOrd="0" presId="urn:microsoft.com/office/officeart/2005/8/layout/equation2"/>
    <dgm:cxn modelId="{2BEF1BCB-8924-4E49-81A6-E7DBD6EADBFD}" type="presOf" srcId="{A83C288D-5191-4CD6-8764-2A482FC832DD}" destId="{716B4E6E-92EA-4310-AB60-E728482F57D4}" srcOrd="0" destOrd="0" presId="urn:microsoft.com/office/officeart/2005/8/layout/equation2"/>
    <dgm:cxn modelId="{1F9BBF67-B494-4F2C-A11C-FE296A8D62DD}" srcId="{B2AE6E06-17E7-4C8D-B9D8-C5AB112B233B}" destId="{B94E4768-382C-4876-A144-7140F48B942A}" srcOrd="1" destOrd="0" parTransId="{2B7C94AF-ECEA-41C1-A002-8AB51DD4CA46}" sibTransId="{EEA51BFF-D4C6-49F9-8EAB-B73D3FBA9550}"/>
    <dgm:cxn modelId="{E9C5E4BB-BF5A-44B9-8C80-248AE5AC974C}" type="presOf" srcId="{55E3E1A3-E0B5-4184-B795-2C29414C4146}" destId="{35F416AB-224C-451E-AA14-2128FFEB8DBD}" srcOrd="0" destOrd="0" presId="urn:microsoft.com/office/officeart/2005/8/layout/equation2"/>
    <dgm:cxn modelId="{CFA28BCF-2BB7-4404-ADCE-6C86CD3CA944}" type="presOf" srcId="{A366B859-A082-4692-A0D3-6291E4D7905A}" destId="{AD7FA48E-B548-42AE-9B96-6944875F128C}" srcOrd="0" destOrd="0" presId="urn:microsoft.com/office/officeart/2005/8/layout/equation2"/>
    <dgm:cxn modelId="{5EEC950A-2B24-4958-A463-2D1BF1B35AEA}" type="presOf" srcId="{EEA51BFF-D4C6-49F9-8EAB-B73D3FBA9550}" destId="{0A23F82B-83CC-43C5-A27B-A30B9E05EA97}" srcOrd="1" destOrd="0" presId="urn:microsoft.com/office/officeart/2005/8/layout/equation2"/>
    <dgm:cxn modelId="{7D182E67-11D2-4390-95FB-EE0876D85215}" type="presOf" srcId="{B94E4768-382C-4876-A144-7140F48B942A}" destId="{50C49B31-89F3-46D3-9F3B-BAE69D345662}" srcOrd="0" destOrd="0" presId="urn:microsoft.com/office/officeart/2005/8/layout/equation2"/>
    <dgm:cxn modelId="{6E0C4261-A547-4DB7-96D2-0A2820907C0A}" srcId="{B2AE6E06-17E7-4C8D-B9D8-C5AB112B233B}" destId="{55E3E1A3-E0B5-4184-B795-2C29414C4146}" srcOrd="0" destOrd="0" parTransId="{BE43FE47-5E6A-4390-8BBD-0CAE8E10A81B}" sibTransId="{A366B859-A082-4692-A0D3-6291E4D7905A}"/>
    <dgm:cxn modelId="{7A374F6E-5CEE-4A9C-A061-EED54EFD3BCD}" type="presOf" srcId="{EEA51BFF-D4C6-49F9-8EAB-B73D3FBA9550}" destId="{5F3A24A4-E96E-4E25-B7AB-CA10DA1C5BAA}" srcOrd="0" destOrd="0" presId="urn:microsoft.com/office/officeart/2005/8/layout/equation2"/>
    <dgm:cxn modelId="{5DB6D053-C8D7-49F2-8D6B-0DFEF64DEBE3}" type="presParOf" srcId="{EF87F979-5946-4CE8-AD1C-86D7E2C63EEB}" destId="{CE8A810D-8A2A-4EB1-AAFD-53E328240ED6}" srcOrd="0" destOrd="0" presId="urn:microsoft.com/office/officeart/2005/8/layout/equation2"/>
    <dgm:cxn modelId="{01855D5E-4468-4AD2-AAC4-C3D4059E8392}" type="presParOf" srcId="{CE8A810D-8A2A-4EB1-AAFD-53E328240ED6}" destId="{35F416AB-224C-451E-AA14-2128FFEB8DBD}" srcOrd="0" destOrd="0" presId="urn:microsoft.com/office/officeart/2005/8/layout/equation2"/>
    <dgm:cxn modelId="{6C74F9A4-70B5-4E46-920B-BA720923E544}" type="presParOf" srcId="{CE8A810D-8A2A-4EB1-AAFD-53E328240ED6}" destId="{4BBA79FF-477B-4927-8A9E-07B7D0D46A5D}" srcOrd="1" destOrd="0" presId="urn:microsoft.com/office/officeart/2005/8/layout/equation2"/>
    <dgm:cxn modelId="{3A005B88-AB37-4834-9F50-286E1DCDC7F4}" type="presParOf" srcId="{CE8A810D-8A2A-4EB1-AAFD-53E328240ED6}" destId="{AD7FA48E-B548-42AE-9B96-6944875F128C}" srcOrd="2" destOrd="0" presId="urn:microsoft.com/office/officeart/2005/8/layout/equation2"/>
    <dgm:cxn modelId="{2593183E-8657-46E2-B8BB-E56B3DE7B021}" type="presParOf" srcId="{CE8A810D-8A2A-4EB1-AAFD-53E328240ED6}" destId="{5C94FEE8-FC4E-442D-AC40-861B5AAD49F1}" srcOrd="3" destOrd="0" presId="urn:microsoft.com/office/officeart/2005/8/layout/equation2"/>
    <dgm:cxn modelId="{8A28EA27-7A50-47BB-9BC5-0F50A86F6185}" type="presParOf" srcId="{CE8A810D-8A2A-4EB1-AAFD-53E328240ED6}" destId="{50C49B31-89F3-46D3-9F3B-BAE69D345662}" srcOrd="4" destOrd="0" presId="urn:microsoft.com/office/officeart/2005/8/layout/equation2"/>
    <dgm:cxn modelId="{8757F3EE-D9CD-44C4-84B5-3CAEB26B483A}" type="presParOf" srcId="{EF87F979-5946-4CE8-AD1C-86D7E2C63EEB}" destId="{5F3A24A4-E96E-4E25-B7AB-CA10DA1C5BAA}" srcOrd="1" destOrd="0" presId="urn:microsoft.com/office/officeart/2005/8/layout/equation2"/>
    <dgm:cxn modelId="{50332FB6-5354-480A-A189-23A0D8A6496F}" type="presParOf" srcId="{5F3A24A4-E96E-4E25-B7AB-CA10DA1C5BAA}" destId="{0A23F82B-83CC-43C5-A27B-A30B9E05EA97}" srcOrd="0" destOrd="0" presId="urn:microsoft.com/office/officeart/2005/8/layout/equation2"/>
    <dgm:cxn modelId="{B1F3518D-B1A4-44D1-9E6D-D756F869B5DB}" type="presParOf" srcId="{EF87F979-5946-4CE8-AD1C-86D7E2C63EEB}" destId="{716B4E6E-92EA-4310-AB60-E728482F57D4}" srcOrd="2" destOrd="0" presId="urn:microsoft.com/office/officeart/2005/8/layout/equati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F22CEE-0442-4071-9B5B-913A3D23AA94}" type="doc">
      <dgm:prSet loTypeId="urn:microsoft.com/office/officeart/2005/8/layout/funnel1" loCatId="relationship" qsTypeId="urn:microsoft.com/office/officeart/2005/8/quickstyle/simple4" qsCatId="simple" csTypeId="urn:microsoft.com/office/officeart/2005/8/colors/colorful3" csCatId="colorful" phldr="1"/>
      <dgm:spPr/>
      <dgm:t>
        <a:bodyPr/>
        <a:lstStyle/>
        <a:p>
          <a:endParaRPr lang="hi-IN"/>
        </a:p>
      </dgm:t>
    </dgm:pt>
    <dgm:pt modelId="{0EE89F06-9342-4C83-A1DB-21FF9C2ED856}">
      <dgm:prSet phldrT="[Text]" custT="1"/>
      <dgm:spPr/>
      <dgm:t>
        <a:bodyPr/>
        <a:lstStyle/>
        <a:p>
          <a:r>
            <a:rPr lang="en-US" sz="2000" dirty="0"/>
            <a:t>Units</a:t>
          </a:r>
          <a:endParaRPr lang="hi-IN" sz="2900" dirty="0"/>
        </a:p>
      </dgm:t>
    </dgm:pt>
    <dgm:pt modelId="{4CEC2800-5ADE-4E01-B867-49F24BD243D0}" type="parTrans" cxnId="{9C174DF6-575C-4462-BEA8-958E0FF51E12}">
      <dgm:prSet/>
      <dgm:spPr/>
      <dgm:t>
        <a:bodyPr/>
        <a:lstStyle/>
        <a:p>
          <a:endParaRPr lang="hi-IN"/>
        </a:p>
      </dgm:t>
    </dgm:pt>
    <dgm:pt modelId="{19ED62AD-9C00-40BD-9856-84118009432B}" type="sibTrans" cxnId="{9C174DF6-575C-4462-BEA8-958E0FF51E12}">
      <dgm:prSet/>
      <dgm:spPr/>
      <dgm:t>
        <a:bodyPr/>
        <a:lstStyle/>
        <a:p>
          <a:endParaRPr lang="hi-IN"/>
        </a:p>
      </dgm:t>
    </dgm:pt>
    <dgm:pt modelId="{6D52CC88-E4B3-4AEC-9375-37D709EEFD95}">
      <dgm:prSet phldrT="[Text]" custT="1"/>
      <dgm:spPr/>
      <dgm:t>
        <a:bodyPr/>
        <a:lstStyle/>
        <a:p>
          <a:r>
            <a:rPr lang="en-US" sz="2000" dirty="0"/>
            <a:t>Units</a:t>
          </a:r>
          <a:endParaRPr lang="hi-IN" sz="2000" dirty="0"/>
        </a:p>
      </dgm:t>
    </dgm:pt>
    <dgm:pt modelId="{231C9D61-2511-4F77-850F-DF37022D9F3E}" type="parTrans" cxnId="{4CF76F8F-86B0-4A4F-B052-D54C722A654E}">
      <dgm:prSet/>
      <dgm:spPr/>
      <dgm:t>
        <a:bodyPr/>
        <a:lstStyle/>
        <a:p>
          <a:endParaRPr lang="hi-IN"/>
        </a:p>
      </dgm:t>
    </dgm:pt>
    <dgm:pt modelId="{B500FCBD-3802-448B-9B65-8A7528922E81}" type="sibTrans" cxnId="{4CF76F8F-86B0-4A4F-B052-D54C722A654E}">
      <dgm:prSet/>
      <dgm:spPr/>
      <dgm:t>
        <a:bodyPr/>
        <a:lstStyle/>
        <a:p>
          <a:endParaRPr lang="hi-IN"/>
        </a:p>
      </dgm:t>
    </dgm:pt>
    <dgm:pt modelId="{A66ED7F0-D24F-46C6-B654-E8ADDEEF0976}">
      <dgm:prSet phldrT="[Text]" custT="1"/>
      <dgm:spPr/>
      <dgm:t>
        <a:bodyPr/>
        <a:lstStyle/>
        <a:p>
          <a:r>
            <a:rPr lang="en-US" sz="2000" dirty="0">
              <a:solidFill>
                <a:schemeClr val="bg1"/>
              </a:solidFill>
            </a:rPr>
            <a:t>Units</a:t>
          </a:r>
          <a:endParaRPr lang="hi-IN" sz="2000" dirty="0">
            <a:solidFill>
              <a:schemeClr val="bg1"/>
            </a:solidFill>
          </a:endParaRPr>
        </a:p>
      </dgm:t>
    </dgm:pt>
    <dgm:pt modelId="{2D4F49C1-0D80-4566-B33D-BE9480F7A3C3}" type="sibTrans" cxnId="{D7130EF5-662E-4165-927A-3EA576C4E5DF}">
      <dgm:prSet/>
      <dgm:spPr/>
      <dgm:t>
        <a:bodyPr/>
        <a:lstStyle/>
        <a:p>
          <a:endParaRPr lang="hi-IN"/>
        </a:p>
      </dgm:t>
    </dgm:pt>
    <dgm:pt modelId="{2E01198C-C5D6-4A05-9F4C-0D3F30D2A465}" type="parTrans" cxnId="{D7130EF5-662E-4165-927A-3EA576C4E5DF}">
      <dgm:prSet/>
      <dgm:spPr/>
      <dgm:t>
        <a:bodyPr/>
        <a:lstStyle/>
        <a:p>
          <a:endParaRPr lang="hi-IN"/>
        </a:p>
      </dgm:t>
    </dgm:pt>
    <dgm:pt modelId="{A474844F-F595-472A-852B-11AA10EEEA9B}">
      <dgm:prSet/>
      <dgm:spPr/>
      <dgm:t>
        <a:bodyPr/>
        <a:lstStyle/>
        <a:p>
          <a:endParaRPr lang="hi-IN" dirty="0"/>
        </a:p>
      </dgm:t>
    </dgm:pt>
    <dgm:pt modelId="{BE9A4841-D3D5-40F2-8817-1478F3897D35}" type="parTrans" cxnId="{F3E7CE4A-0C55-40EF-A091-83394FDDBDA8}">
      <dgm:prSet/>
      <dgm:spPr/>
      <dgm:t>
        <a:bodyPr/>
        <a:lstStyle/>
        <a:p>
          <a:endParaRPr lang="hi-IN"/>
        </a:p>
      </dgm:t>
    </dgm:pt>
    <dgm:pt modelId="{56CF50A0-04DB-4C62-AD4F-70510C383FA4}" type="sibTrans" cxnId="{F3E7CE4A-0C55-40EF-A091-83394FDDBDA8}">
      <dgm:prSet custScaleX="148863"/>
      <dgm:spPr/>
      <dgm:t>
        <a:bodyPr/>
        <a:lstStyle/>
        <a:p>
          <a:endParaRPr lang="hi-IN"/>
        </a:p>
      </dgm:t>
    </dgm:pt>
    <dgm:pt modelId="{7679161E-F668-455A-B369-3E9E3E6740DE}" type="pres">
      <dgm:prSet presAssocID="{5FF22CEE-0442-4071-9B5B-913A3D23AA94}" presName="Name0" presStyleCnt="0">
        <dgm:presLayoutVars>
          <dgm:chMax val="4"/>
          <dgm:resizeHandles val="exact"/>
        </dgm:presLayoutVars>
      </dgm:prSet>
      <dgm:spPr/>
      <dgm:t>
        <a:bodyPr/>
        <a:lstStyle/>
        <a:p>
          <a:endParaRPr lang="en-GB"/>
        </a:p>
      </dgm:t>
    </dgm:pt>
    <dgm:pt modelId="{EAB76A28-EAF0-423B-A177-5825790E6D4E}" type="pres">
      <dgm:prSet presAssocID="{5FF22CEE-0442-4071-9B5B-913A3D23AA94}" presName="ellipse" presStyleLbl="trBgShp" presStyleIdx="0" presStyleCnt="1"/>
      <dgm:spPr/>
    </dgm:pt>
    <dgm:pt modelId="{28057930-E2B8-472A-BAB2-92F2C4E793C5}" type="pres">
      <dgm:prSet presAssocID="{5FF22CEE-0442-4071-9B5B-913A3D23AA94}" presName="arrow1" presStyleLbl="fgShp" presStyleIdx="0" presStyleCnt="1" custScaleX="129935" custScaleY="350542" custLinFactY="48495" custLinFactNeighborY="100000"/>
      <dgm:spPr/>
    </dgm:pt>
    <dgm:pt modelId="{BE8EEA0F-A49B-43C4-B92B-A3856D6DACC7}" type="pres">
      <dgm:prSet presAssocID="{5FF22CEE-0442-4071-9B5B-913A3D23AA94}" presName="rectangle" presStyleLbl="revTx" presStyleIdx="0" presStyleCnt="1">
        <dgm:presLayoutVars>
          <dgm:bulletEnabled val="1"/>
        </dgm:presLayoutVars>
      </dgm:prSet>
      <dgm:spPr/>
      <dgm:t>
        <a:bodyPr/>
        <a:lstStyle/>
        <a:p>
          <a:endParaRPr lang="en-GB"/>
        </a:p>
      </dgm:t>
    </dgm:pt>
    <dgm:pt modelId="{17D80238-DBD4-4BA8-BCAB-4793E7A9AD36}" type="pres">
      <dgm:prSet presAssocID="{6D52CC88-E4B3-4AEC-9375-37D709EEFD95}" presName="item1" presStyleLbl="node1" presStyleIdx="0" presStyleCnt="3">
        <dgm:presLayoutVars>
          <dgm:bulletEnabled val="1"/>
        </dgm:presLayoutVars>
      </dgm:prSet>
      <dgm:spPr/>
      <dgm:t>
        <a:bodyPr/>
        <a:lstStyle/>
        <a:p>
          <a:endParaRPr lang="en-GB"/>
        </a:p>
      </dgm:t>
    </dgm:pt>
    <dgm:pt modelId="{21F4EC7F-585A-4CB2-9391-8D6F484738A6}" type="pres">
      <dgm:prSet presAssocID="{A66ED7F0-D24F-46C6-B654-E8ADDEEF0976}" presName="item2" presStyleLbl="node1" presStyleIdx="1" presStyleCnt="3">
        <dgm:presLayoutVars>
          <dgm:bulletEnabled val="1"/>
        </dgm:presLayoutVars>
      </dgm:prSet>
      <dgm:spPr/>
      <dgm:t>
        <a:bodyPr/>
        <a:lstStyle/>
        <a:p>
          <a:endParaRPr lang="en-GB"/>
        </a:p>
      </dgm:t>
    </dgm:pt>
    <dgm:pt modelId="{CC81800F-F04B-4F0E-9CF4-579C9889CDDB}" type="pres">
      <dgm:prSet presAssocID="{A474844F-F595-472A-852B-11AA10EEEA9B}" presName="item3" presStyleLbl="node1" presStyleIdx="2" presStyleCnt="3">
        <dgm:presLayoutVars>
          <dgm:bulletEnabled val="1"/>
        </dgm:presLayoutVars>
      </dgm:prSet>
      <dgm:spPr/>
      <dgm:t>
        <a:bodyPr/>
        <a:lstStyle/>
        <a:p>
          <a:endParaRPr lang="en-GB"/>
        </a:p>
      </dgm:t>
    </dgm:pt>
    <dgm:pt modelId="{832D3DFD-4054-495A-86BB-11FB8B992E57}" type="pres">
      <dgm:prSet presAssocID="{5FF22CEE-0442-4071-9B5B-913A3D23AA94}" presName="funnel" presStyleLbl="trAlignAcc1" presStyleIdx="0" presStyleCnt="1" custLinFactNeighborX="406" custLinFactNeighborY="-1402"/>
      <dgm:spPr/>
    </dgm:pt>
  </dgm:ptLst>
  <dgm:cxnLst>
    <dgm:cxn modelId="{2CA027C7-44BA-43F6-8260-44B81B6C7CE2}" type="presOf" srcId="{A66ED7F0-D24F-46C6-B654-E8ADDEEF0976}" destId="{17D80238-DBD4-4BA8-BCAB-4793E7A9AD36}" srcOrd="0" destOrd="0" presId="urn:microsoft.com/office/officeart/2005/8/layout/funnel1"/>
    <dgm:cxn modelId="{D7130EF5-662E-4165-927A-3EA576C4E5DF}" srcId="{5FF22CEE-0442-4071-9B5B-913A3D23AA94}" destId="{A66ED7F0-D24F-46C6-B654-E8ADDEEF0976}" srcOrd="2" destOrd="0" parTransId="{2E01198C-C5D6-4A05-9F4C-0D3F30D2A465}" sibTransId="{2D4F49C1-0D80-4566-B33D-BE9480F7A3C3}"/>
    <dgm:cxn modelId="{641F849C-98F8-4FEF-9D30-68DD7654E761}" type="presOf" srcId="{0EE89F06-9342-4C83-A1DB-21FF9C2ED856}" destId="{CC81800F-F04B-4F0E-9CF4-579C9889CDDB}" srcOrd="0" destOrd="0" presId="urn:microsoft.com/office/officeart/2005/8/layout/funnel1"/>
    <dgm:cxn modelId="{4CF76F8F-86B0-4A4F-B052-D54C722A654E}" srcId="{5FF22CEE-0442-4071-9B5B-913A3D23AA94}" destId="{6D52CC88-E4B3-4AEC-9375-37D709EEFD95}" srcOrd="1" destOrd="0" parTransId="{231C9D61-2511-4F77-850F-DF37022D9F3E}" sibTransId="{B500FCBD-3802-448B-9B65-8A7528922E81}"/>
    <dgm:cxn modelId="{8CB78731-20CE-4026-A7F2-2775C3909789}" type="presOf" srcId="{6D52CC88-E4B3-4AEC-9375-37D709EEFD95}" destId="{21F4EC7F-585A-4CB2-9391-8D6F484738A6}" srcOrd="0" destOrd="0" presId="urn:microsoft.com/office/officeart/2005/8/layout/funnel1"/>
    <dgm:cxn modelId="{F3E7CE4A-0C55-40EF-A091-83394FDDBDA8}" srcId="{5FF22CEE-0442-4071-9B5B-913A3D23AA94}" destId="{A474844F-F595-472A-852B-11AA10EEEA9B}" srcOrd="3" destOrd="0" parTransId="{BE9A4841-D3D5-40F2-8817-1478F3897D35}" sibTransId="{56CF50A0-04DB-4C62-AD4F-70510C383FA4}"/>
    <dgm:cxn modelId="{F1301188-A8DA-4670-BE4F-4BB4F0C5384D}" type="presOf" srcId="{A474844F-F595-472A-852B-11AA10EEEA9B}" destId="{BE8EEA0F-A49B-43C4-B92B-A3856D6DACC7}" srcOrd="0" destOrd="0" presId="urn:microsoft.com/office/officeart/2005/8/layout/funnel1"/>
    <dgm:cxn modelId="{9C174DF6-575C-4462-BEA8-958E0FF51E12}" srcId="{5FF22CEE-0442-4071-9B5B-913A3D23AA94}" destId="{0EE89F06-9342-4C83-A1DB-21FF9C2ED856}" srcOrd="0" destOrd="0" parTransId="{4CEC2800-5ADE-4E01-B867-49F24BD243D0}" sibTransId="{19ED62AD-9C00-40BD-9856-84118009432B}"/>
    <dgm:cxn modelId="{48B9AC7F-C675-4CA8-8EA6-5E0DD4E56D61}" type="presOf" srcId="{5FF22CEE-0442-4071-9B5B-913A3D23AA94}" destId="{7679161E-F668-455A-B369-3E9E3E6740DE}" srcOrd="0" destOrd="0" presId="urn:microsoft.com/office/officeart/2005/8/layout/funnel1"/>
    <dgm:cxn modelId="{6DBFF6A1-D67F-41FA-8AB3-054C130368ED}" type="presParOf" srcId="{7679161E-F668-455A-B369-3E9E3E6740DE}" destId="{EAB76A28-EAF0-423B-A177-5825790E6D4E}" srcOrd="0" destOrd="0" presId="urn:microsoft.com/office/officeart/2005/8/layout/funnel1"/>
    <dgm:cxn modelId="{1D987653-C95F-42EE-905A-EC27063CDEAC}" type="presParOf" srcId="{7679161E-F668-455A-B369-3E9E3E6740DE}" destId="{28057930-E2B8-472A-BAB2-92F2C4E793C5}" srcOrd="1" destOrd="0" presId="urn:microsoft.com/office/officeart/2005/8/layout/funnel1"/>
    <dgm:cxn modelId="{71EE322E-A319-49F8-936A-C92B6FDE3966}" type="presParOf" srcId="{7679161E-F668-455A-B369-3E9E3E6740DE}" destId="{BE8EEA0F-A49B-43C4-B92B-A3856D6DACC7}" srcOrd="2" destOrd="0" presId="urn:microsoft.com/office/officeart/2005/8/layout/funnel1"/>
    <dgm:cxn modelId="{469A2DF7-6F03-4F2F-B500-66E841286B8C}" type="presParOf" srcId="{7679161E-F668-455A-B369-3E9E3E6740DE}" destId="{17D80238-DBD4-4BA8-BCAB-4793E7A9AD36}" srcOrd="3" destOrd="0" presId="urn:microsoft.com/office/officeart/2005/8/layout/funnel1"/>
    <dgm:cxn modelId="{395A04D9-7CCE-4889-8138-EBB4CFC777E0}" type="presParOf" srcId="{7679161E-F668-455A-B369-3E9E3E6740DE}" destId="{21F4EC7F-585A-4CB2-9391-8D6F484738A6}" srcOrd="4" destOrd="0" presId="urn:microsoft.com/office/officeart/2005/8/layout/funnel1"/>
    <dgm:cxn modelId="{67ED6790-C445-48C1-9584-390BE7267A92}" type="presParOf" srcId="{7679161E-F668-455A-B369-3E9E3E6740DE}" destId="{CC81800F-F04B-4F0E-9CF4-579C9889CDDB}" srcOrd="5" destOrd="0" presId="urn:microsoft.com/office/officeart/2005/8/layout/funnel1"/>
    <dgm:cxn modelId="{88D4977E-815F-411E-BED5-3A1234146E07}" type="presParOf" srcId="{7679161E-F668-455A-B369-3E9E3E6740DE}" destId="{832D3DFD-4054-495A-86BB-11FB8B992E57}" srcOrd="6" destOrd="0" presId="urn:microsoft.com/office/officeart/2005/8/layout/funnel1"/>
  </dgm:cxnLst>
  <dgm:bg>
    <a:noFill/>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63BEA1-1279-4D9B-AF7A-1AB117D57D81}" type="doc">
      <dgm:prSet loTypeId="urn:microsoft.com/office/officeart/2009/layout/CirclePictureHierarchy" loCatId="hierarchy" qsTypeId="urn:microsoft.com/office/officeart/2005/8/quickstyle/simple1" qsCatId="simple" csTypeId="urn:microsoft.com/office/officeart/2005/8/colors/colorful3" csCatId="colorful" phldr="1"/>
      <dgm:spPr/>
      <dgm:t>
        <a:bodyPr/>
        <a:lstStyle/>
        <a:p>
          <a:endParaRPr lang="hi-IN"/>
        </a:p>
      </dgm:t>
    </dgm:pt>
    <dgm:pt modelId="{26B16DB4-D4CE-44EA-B746-520F6F4C3DB0}">
      <dgm:prSet phldrT="[Text]" custT="1"/>
      <dgm:spPr/>
      <dgm:t>
        <a:bodyPr/>
        <a:lstStyle/>
        <a:p>
          <a:pPr algn="ctr"/>
          <a:r>
            <a:rPr lang="en-US" sz="3600" b="1" dirty="0">
              <a:solidFill>
                <a:schemeClr val="accent5">
                  <a:lumMod val="60000"/>
                  <a:lumOff val="40000"/>
                </a:schemeClr>
              </a:solidFill>
              <a:latin typeface="Arial Unicode MS" pitchFamily="34" charset="-128"/>
              <a:ea typeface="Arial Unicode MS" pitchFamily="34" charset="-128"/>
              <a:cs typeface="Arial Unicode MS" pitchFamily="34" charset="-128"/>
            </a:rPr>
            <a:t>Individual Subscriber </a:t>
          </a:r>
          <a:endParaRPr lang="hi-IN" sz="3600" b="1" dirty="0">
            <a:solidFill>
              <a:schemeClr val="accent5">
                <a:lumMod val="60000"/>
                <a:lumOff val="40000"/>
              </a:schemeClr>
            </a:solidFill>
            <a:latin typeface="Arial Unicode MS" pitchFamily="34" charset="-128"/>
            <a:ea typeface="Arial Unicode MS" pitchFamily="34" charset="-128"/>
            <a:cs typeface="Arial Unicode MS" pitchFamily="34" charset="-128"/>
          </a:endParaRPr>
        </a:p>
      </dgm:t>
    </dgm:pt>
    <dgm:pt modelId="{D76D044E-FAFF-4466-9E82-2DCF1EADBECD}" type="parTrans" cxnId="{1F266107-6ED5-479C-A0EE-B107FA601060}">
      <dgm:prSet/>
      <dgm:spPr/>
      <dgm:t>
        <a:bodyPr/>
        <a:lstStyle/>
        <a:p>
          <a:endParaRPr lang="hi-IN" sz="2400"/>
        </a:p>
      </dgm:t>
    </dgm:pt>
    <dgm:pt modelId="{5408F418-0E22-4FE7-B24E-5433A5A1C8E3}" type="sibTrans" cxnId="{1F266107-6ED5-479C-A0EE-B107FA601060}">
      <dgm:prSet/>
      <dgm:spPr/>
      <dgm:t>
        <a:bodyPr/>
        <a:lstStyle/>
        <a:p>
          <a:endParaRPr lang="hi-IN" sz="2400"/>
        </a:p>
      </dgm:t>
    </dgm:pt>
    <dgm:pt modelId="{4FEEBDEA-4E3D-4695-9086-3937738B6930}">
      <dgm:prSet phldrT="[Text]" custT="1"/>
      <dgm:spPr/>
      <dgm:t>
        <a:bodyPr/>
        <a:lstStyle/>
        <a:p>
          <a:pPr algn="ctr">
            <a:spcAft>
              <a:spcPts val="0"/>
            </a:spcAft>
          </a:pPr>
          <a:r>
            <a:rPr lang="en-US" sz="2800" dirty="0">
              <a:solidFill>
                <a:srgbClr val="C00000"/>
              </a:solidFill>
              <a:latin typeface="Arial Unicode MS" pitchFamily="34" charset="-128"/>
              <a:ea typeface="Arial Unicode MS" pitchFamily="34" charset="-128"/>
              <a:cs typeface="Arial Unicode MS" pitchFamily="34" charset="-128"/>
            </a:rPr>
            <a:t>Exercises choice of PF and Investment Pattern</a:t>
          </a:r>
        </a:p>
      </dgm:t>
    </dgm:pt>
    <dgm:pt modelId="{1F9A0CBF-4D23-48AC-BEAB-40A16FB5C868}" type="parTrans" cxnId="{4347FF89-CD76-4EC5-9580-B0DDD4672EA8}">
      <dgm:prSet/>
      <dgm:spPr/>
      <dgm:t>
        <a:bodyPr/>
        <a:lstStyle/>
        <a:p>
          <a:endParaRPr lang="hi-IN" sz="2400"/>
        </a:p>
      </dgm:t>
    </dgm:pt>
    <dgm:pt modelId="{FE2D4E95-9A66-4678-82E6-B00F90668C98}" type="sibTrans" cxnId="{4347FF89-CD76-4EC5-9580-B0DDD4672EA8}">
      <dgm:prSet/>
      <dgm:spPr/>
      <dgm:t>
        <a:bodyPr/>
        <a:lstStyle/>
        <a:p>
          <a:endParaRPr lang="hi-IN" sz="2400"/>
        </a:p>
      </dgm:t>
    </dgm:pt>
    <dgm:pt modelId="{F0CF1FBA-2F3C-4082-B97C-2B1422F857AD}">
      <dgm:prSet phldrT="[Text]" custT="1"/>
      <dgm:spPr/>
      <dgm:t>
        <a:bodyPr/>
        <a:lstStyle/>
        <a:p>
          <a:r>
            <a:rPr lang="en-US" sz="2800" dirty="0">
              <a:solidFill>
                <a:srgbClr val="C00000"/>
              </a:solidFill>
              <a:latin typeface="Arial Unicode MS" pitchFamily="34" charset="-128"/>
              <a:ea typeface="Arial Unicode MS" pitchFamily="34" charset="-128"/>
              <a:cs typeface="Arial Unicode MS" pitchFamily="34" charset="-128"/>
            </a:rPr>
            <a:t>Pension Fund</a:t>
          </a:r>
          <a:endParaRPr lang="hi-IN" sz="2800" dirty="0">
            <a:solidFill>
              <a:srgbClr val="C00000"/>
            </a:solidFill>
            <a:latin typeface="Arial Unicode MS" pitchFamily="34" charset="-128"/>
            <a:ea typeface="Arial Unicode MS" pitchFamily="34" charset="-128"/>
            <a:cs typeface="Arial Unicode MS" pitchFamily="34" charset="-128"/>
          </a:endParaRPr>
        </a:p>
      </dgm:t>
    </dgm:pt>
    <dgm:pt modelId="{B3859EAA-23DB-40CC-8D31-4C5DD6B44E2A}" type="parTrans" cxnId="{704B79D6-BD9F-4C6A-93CA-E3A4AE345316}">
      <dgm:prSet/>
      <dgm:spPr/>
      <dgm:t>
        <a:bodyPr/>
        <a:lstStyle/>
        <a:p>
          <a:endParaRPr lang="hi-IN" sz="2400"/>
        </a:p>
      </dgm:t>
    </dgm:pt>
    <dgm:pt modelId="{F625F93B-0992-465C-B238-420B4BD60738}" type="sibTrans" cxnId="{704B79D6-BD9F-4C6A-93CA-E3A4AE345316}">
      <dgm:prSet/>
      <dgm:spPr/>
      <dgm:t>
        <a:bodyPr/>
        <a:lstStyle/>
        <a:p>
          <a:endParaRPr lang="hi-IN" sz="2400"/>
        </a:p>
      </dgm:t>
    </dgm:pt>
    <dgm:pt modelId="{93406B59-45DB-4307-A65E-B5BB95FCCAA6}">
      <dgm:prSet phldrT="[Text]" custT="1"/>
      <dgm:spPr/>
      <dgm:t>
        <a:bodyPr/>
        <a:lstStyle/>
        <a:p>
          <a:r>
            <a:rPr lang="en-US" sz="2800" dirty="0">
              <a:solidFill>
                <a:srgbClr val="C00000"/>
              </a:solidFill>
              <a:latin typeface="Arial Unicode MS" pitchFamily="34" charset="-128"/>
              <a:ea typeface="Arial Unicode MS" pitchFamily="34" charset="-128"/>
              <a:cs typeface="Arial Unicode MS" pitchFamily="34" charset="-128"/>
            </a:rPr>
            <a:t>Investment Pattern</a:t>
          </a:r>
          <a:endParaRPr lang="hi-IN" sz="2800" dirty="0">
            <a:solidFill>
              <a:srgbClr val="C00000"/>
            </a:solidFill>
            <a:latin typeface="Arial Unicode MS" pitchFamily="34" charset="-128"/>
            <a:ea typeface="Arial Unicode MS" pitchFamily="34" charset="-128"/>
            <a:cs typeface="Arial Unicode MS" pitchFamily="34" charset="-128"/>
          </a:endParaRPr>
        </a:p>
      </dgm:t>
    </dgm:pt>
    <dgm:pt modelId="{10686583-4033-4076-B0DA-9F2B0FC576BA}" type="parTrans" cxnId="{D7154DBF-EB5E-49E2-BD51-503B5A617CC7}">
      <dgm:prSet/>
      <dgm:spPr/>
      <dgm:t>
        <a:bodyPr/>
        <a:lstStyle/>
        <a:p>
          <a:endParaRPr lang="hi-IN" sz="2400"/>
        </a:p>
      </dgm:t>
    </dgm:pt>
    <dgm:pt modelId="{DC30D376-739F-445D-A97C-464D1E621080}" type="sibTrans" cxnId="{D7154DBF-EB5E-49E2-BD51-503B5A617CC7}">
      <dgm:prSet/>
      <dgm:spPr/>
      <dgm:t>
        <a:bodyPr/>
        <a:lstStyle/>
        <a:p>
          <a:endParaRPr lang="hi-IN" sz="2400"/>
        </a:p>
      </dgm:t>
    </dgm:pt>
    <dgm:pt modelId="{D233465E-B132-49CF-A541-3EBB26CDA81A}">
      <dgm:prSet phldrT="[Text]" custT="1"/>
      <dgm:spPr/>
      <dgm:t>
        <a:bodyPr/>
        <a:lstStyle/>
        <a:p>
          <a:r>
            <a:rPr lang="en-US" sz="2800" b="0" dirty="0">
              <a:solidFill>
                <a:srgbClr val="00B050"/>
              </a:solidFill>
              <a:latin typeface="Arial Unicode MS" pitchFamily="34" charset="-128"/>
              <a:ea typeface="Arial Unicode MS" pitchFamily="34" charset="-128"/>
              <a:cs typeface="Arial Unicode MS" pitchFamily="34" charset="-128"/>
            </a:rPr>
            <a:t>No Choice </a:t>
          </a:r>
          <a:r>
            <a:rPr lang="en-US" sz="2800" b="0" i="1" dirty="0">
              <a:solidFill>
                <a:srgbClr val="00B050"/>
              </a:solidFill>
              <a:latin typeface="Arial Unicode MS" pitchFamily="34" charset="-128"/>
              <a:ea typeface="Arial Unicode MS" pitchFamily="34" charset="-128"/>
              <a:cs typeface="Arial Unicode MS" pitchFamily="34" charset="-128"/>
            </a:rPr>
            <a:t>≡ Default Scheme</a:t>
          </a:r>
          <a:endParaRPr lang="hi-IN" sz="2800" b="0" i="1" dirty="0">
            <a:solidFill>
              <a:srgbClr val="00B050"/>
            </a:solidFill>
            <a:latin typeface="Arial Unicode MS" pitchFamily="34" charset="-128"/>
            <a:ea typeface="Arial Unicode MS" pitchFamily="34" charset="-128"/>
            <a:cs typeface="Arial Unicode MS" pitchFamily="34" charset="-128"/>
          </a:endParaRPr>
        </a:p>
      </dgm:t>
    </dgm:pt>
    <dgm:pt modelId="{0CBF3C6C-298A-49FD-A8D5-79329D801663}" type="parTrans" cxnId="{7F3D09BE-D663-4535-9009-EE28A4FB0636}">
      <dgm:prSet/>
      <dgm:spPr/>
      <dgm:t>
        <a:bodyPr/>
        <a:lstStyle/>
        <a:p>
          <a:endParaRPr lang="hi-IN" sz="2400"/>
        </a:p>
      </dgm:t>
    </dgm:pt>
    <dgm:pt modelId="{B269D182-A927-45CB-8F54-E5C5DF24892A}" type="sibTrans" cxnId="{7F3D09BE-D663-4535-9009-EE28A4FB0636}">
      <dgm:prSet/>
      <dgm:spPr/>
      <dgm:t>
        <a:bodyPr/>
        <a:lstStyle/>
        <a:p>
          <a:endParaRPr lang="hi-IN" sz="2400"/>
        </a:p>
      </dgm:t>
    </dgm:pt>
    <dgm:pt modelId="{D59E039A-0946-4401-B585-0D9D3085FEF1}">
      <dgm:prSet phldrT="[Text]" custT="1"/>
      <dgm:spPr/>
      <dgm:t>
        <a:bodyPr/>
        <a:lstStyle/>
        <a:p>
          <a:pPr algn="l"/>
          <a:r>
            <a:rPr lang="en-US" sz="2800" dirty="0">
              <a:solidFill>
                <a:srgbClr val="00B050"/>
              </a:solidFill>
              <a:latin typeface="Arial Unicode MS" pitchFamily="34" charset="-128"/>
              <a:ea typeface="Arial Unicode MS" pitchFamily="34" charset="-128"/>
              <a:cs typeface="Arial Unicode MS" pitchFamily="34" charset="-128"/>
            </a:rPr>
            <a:t>Contributions in pre-defined PFs (3) and as per pre-defined asset allocation</a:t>
          </a:r>
          <a:endParaRPr lang="hi-IN" sz="2800" i="1" dirty="0">
            <a:solidFill>
              <a:srgbClr val="00B050"/>
            </a:solidFill>
            <a:latin typeface="Arial Unicode MS" pitchFamily="34" charset="-128"/>
            <a:ea typeface="Arial Unicode MS" pitchFamily="34" charset="-128"/>
            <a:cs typeface="Arial Unicode MS" pitchFamily="34" charset="-128"/>
          </a:endParaRPr>
        </a:p>
      </dgm:t>
    </dgm:pt>
    <dgm:pt modelId="{8C1225E5-3439-4564-918C-3FF2C06F286C}" type="parTrans" cxnId="{6401E1BB-0D27-4ABD-86F1-6A160713128A}">
      <dgm:prSet/>
      <dgm:spPr/>
      <dgm:t>
        <a:bodyPr/>
        <a:lstStyle/>
        <a:p>
          <a:endParaRPr lang="hi-IN" sz="2400"/>
        </a:p>
      </dgm:t>
    </dgm:pt>
    <dgm:pt modelId="{A3C1F131-8D61-4237-BB4A-E53F89F69DC0}" type="sibTrans" cxnId="{6401E1BB-0D27-4ABD-86F1-6A160713128A}">
      <dgm:prSet/>
      <dgm:spPr/>
      <dgm:t>
        <a:bodyPr/>
        <a:lstStyle/>
        <a:p>
          <a:endParaRPr lang="hi-IN" sz="2400"/>
        </a:p>
      </dgm:t>
    </dgm:pt>
    <dgm:pt modelId="{DA50408D-D4B3-461F-8092-27F7C40D128A}" type="pres">
      <dgm:prSet presAssocID="{B463BEA1-1279-4D9B-AF7A-1AB117D57D81}" presName="hierChild1" presStyleCnt="0">
        <dgm:presLayoutVars>
          <dgm:chPref val="1"/>
          <dgm:dir/>
          <dgm:animOne val="branch"/>
          <dgm:animLvl val="lvl"/>
          <dgm:resizeHandles/>
        </dgm:presLayoutVars>
      </dgm:prSet>
      <dgm:spPr/>
      <dgm:t>
        <a:bodyPr/>
        <a:lstStyle/>
        <a:p>
          <a:endParaRPr lang="en-GB"/>
        </a:p>
      </dgm:t>
    </dgm:pt>
    <dgm:pt modelId="{F22C83A1-179A-4BAC-A1A6-7C555FF616FD}" type="pres">
      <dgm:prSet presAssocID="{26B16DB4-D4CE-44EA-B746-520F6F4C3DB0}" presName="hierRoot1" presStyleCnt="0"/>
      <dgm:spPr/>
    </dgm:pt>
    <dgm:pt modelId="{CFCA64DF-2BB4-43C9-84FA-005F88E9CA24}" type="pres">
      <dgm:prSet presAssocID="{26B16DB4-D4CE-44EA-B746-520F6F4C3DB0}" presName="composite" presStyleCnt="0"/>
      <dgm:spPr/>
    </dgm:pt>
    <dgm:pt modelId="{71BC84DC-FA2D-4EFA-BF51-B15756C10D04}" type="pres">
      <dgm:prSet presAssocID="{26B16DB4-D4CE-44EA-B746-520F6F4C3DB0}" presName="image" presStyleLbl="node0" presStyleIdx="0" presStyleCnt="1" custLinFactNeighborX="73398" custLinFactNeighborY="-10004"/>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rcRect/>
          <a:stretch>
            <a:fillRect/>
          </a:stretch>
        </a:blipFill>
      </dgm:spPr>
      <dgm:extLst>
        <a:ext uri="{E40237B7-FDA0-4F09-8148-C483321AD2D9}">
          <dgm14:cNvPr xmlns="" xmlns:dgm14="http://schemas.microsoft.com/office/drawing/2010/diagram" id="0" name="" descr="Artificial Intelligence"/>
        </a:ext>
      </dgm:extLst>
    </dgm:pt>
    <dgm:pt modelId="{5F8227CF-A90C-4E8B-974E-425397A49E2C}" type="pres">
      <dgm:prSet presAssocID="{26B16DB4-D4CE-44EA-B746-520F6F4C3DB0}" presName="text" presStyleLbl="revTx" presStyleIdx="0" presStyleCnt="6" custScaleX="269584" custScaleY="45000" custLinFactNeighborX="-39697" custLinFactNeighborY="47944">
        <dgm:presLayoutVars>
          <dgm:chPref val="3"/>
        </dgm:presLayoutVars>
      </dgm:prSet>
      <dgm:spPr/>
      <dgm:t>
        <a:bodyPr/>
        <a:lstStyle/>
        <a:p>
          <a:endParaRPr lang="en-GB"/>
        </a:p>
      </dgm:t>
    </dgm:pt>
    <dgm:pt modelId="{8D91B3E3-44B1-4906-B802-117802D56F36}" type="pres">
      <dgm:prSet presAssocID="{26B16DB4-D4CE-44EA-B746-520F6F4C3DB0}" presName="hierChild2" presStyleCnt="0"/>
      <dgm:spPr/>
    </dgm:pt>
    <dgm:pt modelId="{A50AB925-5C7E-4338-8CA0-38E3F67D93E5}" type="pres">
      <dgm:prSet presAssocID="{1F9A0CBF-4D23-48AC-BEAB-40A16FB5C868}" presName="Name10" presStyleLbl="parChTrans1D2" presStyleIdx="0" presStyleCnt="2"/>
      <dgm:spPr/>
      <dgm:t>
        <a:bodyPr/>
        <a:lstStyle/>
        <a:p>
          <a:endParaRPr lang="en-GB"/>
        </a:p>
      </dgm:t>
    </dgm:pt>
    <dgm:pt modelId="{380DF3BB-8EAA-4F3D-B954-31C9F01AD8A4}" type="pres">
      <dgm:prSet presAssocID="{4FEEBDEA-4E3D-4695-9086-3937738B6930}" presName="hierRoot2" presStyleCnt="0"/>
      <dgm:spPr/>
    </dgm:pt>
    <dgm:pt modelId="{81DD3DAC-EFF7-4C00-AB86-D14DE790FF44}" type="pres">
      <dgm:prSet presAssocID="{4FEEBDEA-4E3D-4695-9086-3937738B6930}" presName="composite2" presStyleCnt="0"/>
      <dgm:spPr/>
    </dgm:pt>
    <dgm:pt modelId="{23E2648D-F83F-479F-AA01-1759CEAF27F7}" type="pres">
      <dgm:prSet presAssocID="{4FEEBDEA-4E3D-4695-9086-3937738B6930}" presName="image2" presStyleLbl="node2" presStyleIdx="0" presStyleCnt="2"/>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a:blipFill>
      </dgm:spPr>
      <dgm:extLst>
        <a:ext uri="{E40237B7-FDA0-4F09-8148-C483321AD2D9}">
          <dgm14:cNvPr xmlns="" xmlns:dgm14="http://schemas.microsoft.com/office/drawing/2010/diagram" id="0" name="" descr="Abacus"/>
        </a:ext>
      </dgm:extLst>
    </dgm:pt>
    <dgm:pt modelId="{F1D2D1A2-08AF-4137-A8FD-9D82283BDD51}" type="pres">
      <dgm:prSet presAssocID="{4FEEBDEA-4E3D-4695-9086-3937738B6930}" presName="text2" presStyleLbl="revTx" presStyleIdx="1" presStyleCnt="6" custScaleX="166249" custLinFactNeighborX="16414" custLinFactNeighborY="1792">
        <dgm:presLayoutVars>
          <dgm:chPref val="3"/>
        </dgm:presLayoutVars>
      </dgm:prSet>
      <dgm:spPr/>
      <dgm:t>
        <a:bodyPr/>
        <a:lstStyle/>
        <a:p>
          <a:endParaRPr lang="en-GB"/>
        </a:p>
      </dgm:t>
    </dgm:pt>
    <dgm:pt modelId="{E49C4842-B8CD-4DBE-AABC-AE4D79F86417}" type="pres">
      <dgm:prSet presAssocID="{4FEEBDEA-4E3D-4695-9086-3937738B6930}" presName="hierChild3" presStyleCnt="0"/>
      <dgm:spPr/>
    </dgm:pt>
    <dgm:pt modelId="{AD709636-D482-4E8A-A2EF-B21A8091D007}" type="pres">
      <dgm:prSet presAssocID="{B3859EAA-23DB-40CC-8D31-4C5DD6B44E2A}" presName="Name17" presStyleLbl="parChTrans1D3" presStyleIdx="0" presStyleCnt="3"/>
      <dgm:spPr/>
      <dgm:t>
        <a:bodyPr/>
        <a:lstStyle/>
        <a:p>
          <a:endParaRPr lang="en-GB"/>
        </a:p>
      </dgm:t>
    </dgm:pt>
    <dgm:pt modelId="{17B5DCCB-CA7F-45F3-A79B-DEDD060A01CD}" type="pres">
      <dgm:prSet presAssocID="{F0CF1FBA-2F3C-4082-B97C-2B1422F857AD}" presName="hierRoot3" presStyleCnt="0"/>
      <dgm:spPr/>
    </dgm:pt>
    <dgm:pt modelId="{39658E79-C929-4802-B9ED-342CF1EA4BA7}" type="pres">
      <dgm:prSet presAssocID="{F0CF1FBA-2F3C-4082-B97C-2B1422F857AD}" presName="composite3" presStyleCnt="0"/>
      <dgm:spPr/>
    </dgm:pt>
    <dgm:pt modelId="{CD35B717-DA19-4467-AB47-1942A20A7D97}" type="pres">
      <dgm:prSet presAssocID="{F0CF1FBA-2F3C-4082-B97C-2B1422F857AD}" presName="image3" presStyleLbl="node3" presStyleIdx="0"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a:blipFill>
      </dgm:spPr>
    </dgm:pt>
    <dgm:pt modelId="{D973B52D-7217-44A2-B43A-DAFCB2A9DD5E}" type="pres">
      <dgm:prSet presAssocID="{F0CF1FBA-2F3C-4082-B97C-2B1422F857AD}" presName="text3" presStyleLbl="revTx" presStyleIdx="2" presStyleCnt="6">
        <dgm:presLayoutVars>
          <dgm:chPref val="3"/>
        </dgm:presLayoutVars>
      </dgm:prSet>
      <dgm:spPr/>
      <dgm:t>
        <a:bodyPr/>
        <a:lstStyle/>
        <a:p>
          <a:endParaRPr lang="en-GB"/>
        </a:p>
      </dgm:t>
    </dgm:pt>
    <dgm:pt modelId="{67FDE2FF-F11B-4BA3-A4D7-590D0BE4D6BC}" type="pres">
      <dgm:prSet presAssocID="{F0CF1FBA-2F3C-4082-B97C-2B1422F857AD}" presName="hierChild4" presStyleCnt="0"/>
      <dgm:spPr/>
    </dgm:pt>
    <dgm:pt modelId="{8805F07C-53AD-4D0C-B629-512C6F50B106}" type="pres">
      <dgm:prSet presAssocID="{10686583-4033-4076-B0DA-9F2B0FC576BA}" presName="Name17" presStyleLbl="parChTrans1D3" presStyleIdx="1" presStyleCnt="3"/>
      <dgm:spPr/>
      <dgm:t>
        <a:bodyPr/>
        <a:lstStyle/>
        <a:p>
          <a:endParaRPr lang="en-GB"/>
        </a:p>
      </dgm:t>
    </dgm:pt>
    <dgm:pt modelId="{C94B8DBD-7BE0-43BC-A525-36CB270D8968}" type="pres">
      <dgm:prSet presAssocID="{93406B59-45DB-4307-A65E-B5BB95FCCAA6}" presName="hierRoot3" presStyleCnt="0"/>
      <dgm:spPr/>
    </dgm:pt>
    <dgm:pt modelId="{DD00AB6F-89AD-453E-A00D-08C169103DAB}" type="pres">
      <dgm:prSet presAssocID="{93406B59-45DB-4307-A65E-B5BB95FCCAA6}" presName="composite3" presStyleCnt="0"/>
      <dgm:spPr/>
    </dgm:pt>
    <dgm:pt modelId="{163B367E-92A8-4BB3-B120-98CDFCE49B5D}" type="pres">
      <dgm:prSet presAssocID="{93406B59-45DB-4307-A65E-B5BB95FCCAA6}" presName="image3" presStyleLbl="node3" presStyleIdx="1" presStyleCnt="3"/>
      <dgm:spPr>
        <a:blipFill>
          <a:blip xmlns:r="http://schemas.openxmlformats.org/officeDocument/2006/relationships" r:embed="rId7" cstate="print">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rcRect/>
          <a:stretch>
            <a:fillRect/>
          </a:stretch>
        </a:blipFill>
      </dgm:spPr>
      <dgm:extLst>
        <a:ext uri="{E40237B7-FDA0-4F09-8148-C483321AD2D9}">
          <dgm14:cNvPr xmlns="" xmlns:dgm14="http://schemas.microsoft.com/office/drawing/2010/diagram" id="0" name="" descr="Bar chart"/>
        </a:ext>
      </dgm:extLst>
    </dgm:pt>
    <dgm:pt modelId="{23E9D0FE-79F5-46A9-9D9A-6CED1727AE2B}" type="pres">
      <dgm:prSet presAssocID="{93406B59-45DB-4307-A65E-B5BB95FCCAA6}" presName="text3" presStyleLbl="revTx" presStyleIdx="3" presStyleCnt="6">
        <dgm:presLayoutVars>
          <dgm:chPref val="3"/>
        </dgm:presLayoutVars>
      </dgm:prSet>
      <dgm:spPr/>
      <dgm:t>
        <a:bodyPr/>
        <a:lstStyle/>
        <a:p>
          <a:endParaRPr lang="en-GB"/>
        </a:p>
      </dgm:t>
    </dgm:pt>
    <dgm:pt modelId="{BD54FC75-2477-473C-807A-14728A078BB7}" type="pres">
      <dgm:prSet presAssocID="{93406B59-45DB-4307-A65E-B5BB95FCCAA6}" presName="hierChild4" presStyleCnt="0"/>
      <dgm:spPr/>
    </dgm:pt>
    <dgm:pt modelId="{79693905-196D-4E63-9212-D202B92DDD6A}" type="pres">
      <dgm:prSet presAssocID="{0CBF3C6C-298A-49FD-A8D5-79329D801663}" presName="Name10" presStyleLbl="parChTrans1D2" presStyleIdx="1" presStyleCnt="2"/>
      <dgm:spPr/>
      <dgm:t>
        <a:bodyPr/>
        <a:lstStyle/>
        <a:p>
          <a:endParaRPr lang="en-GB"/>
        </a:p>
      </dgm:t>
    </dgm:pt>
    <dgm:pt modelId="{0766D1B4-128C-43B5-B59D-AE8C1DCB3D36}" type="pres">
      <dgm:prSet presAssocID="{D233465E-B132-49CF-A541-3EBB26CDA81A}" presName="hierRoot2" presStyleCnt="0"/>
      <dgm:spPr/>
    </dgm:pt>
    <dgm:pt modelId="{4A75E1C7-8B4A-4DE6-9C4E-6B027BE96832}" type="pres">
      <dgm:prSet presAssocID="{D233465E-B132-49CF-A541-3EBB26CDA81A}" presName="composite2" presStyleCnt="0"/>
      <dgm:spPr/>
    </dgm:pt>
    <dgm:pt modelId="{809F87B5-8C79-410F-B929-6F043A60FC59}" type="pres">
      <dgm:prSet presAssocID="{D233465E-B132-49CF-A541-3EBB26CDA81A}" presName="image2" presStyleLbl="node2" presStyleIdx="1" presStyleCnt="2"/>
      <dgm:spPr>
        <a:blipFill>
          <a:blip xmlns:r="http://schemas.openxmlformats.org/officeDocument/2006/relationships" r:embed="rId9" cstate="print">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rcRect/>
          <a:stretch>
            <a:fillRect/>
          </a:stretch>
        </a:blipFill>
      </dgm:spPr>
      <dgm:extLst>
        <a:ext uri="{E40237B7-FDA0-4F09-8148-C483321AD2D9}">
          <dgm14:cNvPr xmlns="" xmlns:dgm14="http://schemas.microsoft.com/office/drawing/2010/diagram" id="0" name="" descr="Books on shelf"/>
        </a:ext>
      </dgm:extLst>
    </dgm:pt>
    <dgm:pt modelId="{67F097CF-4B74-4FDF-AEC3-F26C93848A7C}" type="pres">
      <dgm:prSet presAssocID="{D233465E-B132-49CF-A541-3EBB26CDA81A}" presName="text2" presStyleLbl="revTx" presStyleIdx="4" presStyleCnt="6">
        <dgm:presLayoutVars>
          <dgm:chPref val="3"/>
        </dgm:presLayoutVars>
      </dgm:prSet>
      <dgm:spPr/>
      <dgm:t>
        <a:bodyPr/>
        <a:lstStyle/>
        <a:p>
          <a:endParaRPr lang="en-GB"/>
        </a:p>
      </dgm:t>
    </dgm:pt>
    <dgm:pt modelId="{D85328A0-5A56-4429-A2EE-56B376584EF3}" type="pres">
      <dgm:prSet presAssocID="{D233465E-B132-49CF-A541-3EBB26CDA81A}" presName="hierChild3" presStyleCnt="0"/>
      <dgm:spPr/>
    </dgm:pt>
    <dgm:pt modelId="{630DB7E3-95D9-43A1-A95F-1605D94AE164}" type="pres">
      <dgm:prSet presAssocID="{8C1225E5-3439-4564-918C-3FF2C06F286C}" presName="Name17" presStyleLbl="parChTrans1D3" presStyleIdx="2" presStyleCnt="3"/>
      <dgm:spPr/>
      <dgm:t>
        <a:bodyPr/>
        <a:lstStyle/>
        <a:p>
          <a:endParaRPr lang="en-GB"/>
        </a:p>
      </dgm:t>
    </dgm:pt>
    <dgm:pt modelId="{391DE8A2-F5EF-46F7-80BA-9FA57163EC87}" type="pres">
      <dgm:prSet presAssocID="{D59E039A-0946-4401-B585-0D9D3085FEF1}" presName="hierRoot3" presStyleCnt="0"/>
      <dgm:spPr/>
    </dgm:pt>
    <dgm:pt modelId="{05A44A28-D7B4-4DB4-84DE-8746DEFF3301}" type="pres">
      <dgm:prSet presAssocID="{D59E039A-0946-4401-B585-0D9D3085FEF1}" presName="composite3" presStyleCnt="0"/>
      <dgm:spPr/>
    </dgm:pt>
    <dgm:pt modelId="{F46E961A-4C39-40CA-8F28-E715D57D7F4B}" type="pres">
      <dgm:prSet presAssocID="{D59E039A-0946-4401-B585-0D9D3085FEF1}" presName="image3" presStyleLbl="node3" presStyleIdx="2" presStyleCnt="3"/>
      <dgm:spPr>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rcRect/>
          <a:stretch>
            <a:fillRect/>
          </a:stretch>
        </a:blipFill>
      </dgm:spPr>
      <dgm:extLst>
        <a:ext uri="{E40237B7-FDA0-4F09-8148-C483321AD2D9}">
          <dgm14:cNvPr xmlns="" xmlns:dgm14="http://schemas.microsoft.com/office/drawing/2010/diagram" id="0" name="" descr="Balloons"/>
        </a:ext>
      </dgm:extLst>
    </dgm:pt>
    <dgm:pt modelId="{9FE4E0DC-E0FA-4C12-A04A-FE5876893EF7}" type="pres">
      <dgm:prSet presAssocID="{D59E039A-0946-4401-B585-0D9D3085FEF1}" presName="text3" presStyleLbl="revTx" presStyleIdx="5" presStyleCnt="6" custLinFactNeighborY="10000">
        <dgm:presLayoutVars>
          <dgm:chPref val="3"/>
        </dgm:presLayoutVars>
      </dgm:prSet>
      <dgm:spPr/>
      <dgm:t>
        <a:bodyPr/>
        <a:lstStyle/>
        <a:p>
          <a:endParaRPr lang="en-GB"/>
        </a:p>
      </dgm:t>
    </dgm:pt>
    <dgm:pt modelId="{6AAE8D70-B9B5-4DA8-9047-7640B5DE6612}" type="pres">
      <dgm:prSet presAssocID="{D59E039A-0946-4401-B585-0D9D3085FEF1}" presName="hierChild4" presStyleCnt="0"/>
      <dgm:spPr/>
    </dgm:pt>
  </dgm:ptLst>
  <dgm:cxnLst>
    <dgm:cxn modelId="{B4889C13-9903-4A6D-9CBC-94D1B6F6FB92}" type="presOf" srcId="{8C1225E5-3439-4564-918C-3FF2C06F286C}" destId="{630DB7E3-95D9-43A1-A95F-1605D94AE164}" srcOrd="0" destOrd="0" presId="urn:microsoft.com/office/officeart/2009/layout/CirclePictureHierarchy"/>
    <dgm:cxn modelId="{1F266107-6ED5-479C-A0EE-B107FA601060}" srcId="{B463BEA1-1279-4D9B-AF7A-1AB117D57D81}" destId="{26B16DB4-D4CE-44EA-B746-520F6F4C3DB0}" srcOrd="0" destOrd="0" parTransId="{D76D044E-FAFF-4466-9E82-2DCF1EADBECD}" sibTransId="{5408F418-0E22-4FE7-B24E-5433A5A1C8E3}"/>
    <dgm:cxn modelId="{7F3D09BE-D663-4535-9009-EE28A4FB0636}" srcId="{26B16DB4-D4CE-44EA-B746-520F6F4C3DB0}" destId="{D233465E-B132-49CF-A541-3EBB26CDA81A}" srcOrd="1" destOrd="0" parTransId="{0CBF3C6C-298A-49FD-A8D5-79329D801663}" sibTransId="{B269D182-A927-45CB-8F54-E5C5DF24892A}"/>
    <dgm:cxn modelId="{D7154DBF-EB5E-49E2-BD51-503B5A617CC7}" srcId="{4FEEBDEA-4E3D-4695-9086-3937738B6930}" destId="{93406B59-45DB-4307-A65E-B5BB95FCCAA6}" srcOrd="1" destOrd="0" parTransId="{10686583-4033-4076-B0DA-9F2B0FC576BA}" sibTransId="{DC30D376-739F-445D-A97C-464D1E621080}"/>
    <dgm:cxn modelId="{6E1E987D-F91F-44A2-A534-B8737096FF1A}" type="presOf" srcId="{1F9A0CBF-4D23-48AC-BEAB-40A16FB5C868}" destId="{A50AB925-5C7E-4338-8CA0-38E3F67D93E5}" srcOrd="0" destOrd="0" presId="urn:microsoft.com/office/officeart/2009/layout/CirclePictureHierarchy"/>
    <dgm:cxn modelId="{C85CFAF7-DE25-44B5-916A-0750E84C283A}" type="presOf" srcId="{4FEEBDEA-4E3D-4695-9086-3937738B6930}" destId="{F1D2D1A2-08AF-4137-A8FD-9D82283BDD51}" srcOrd="0" destOrd="0" presId="urn:microsoft.com/office/officeart/2009/layout/CirclePictureHierarchy"/>
    <dgm:cxn modelId="{A93872DD-484A-4782-87F6-3455334624CE}" type="presOf" srcId="{B3859EAA-23DB-40CC-8D31-4C5DD6B44E2A}" destId="{AD709636-D482-4E8A-A2EF-B21A8091D007}" srcOrd="0" destOrd="0" presId="urn:microsoft.com/office/officeart/2009/layout/CirclePictureHierarchy"/>
    <dgm:cxn modelId="{6401E1BB-0D27-4ABD-86F1-6A160713128A}" srcId="{D233465E-B132-49CF-A541-3EBB26CDA81A}" destId="{D59E039A-0946-4401-B585-0D9D3085FEF1}" srcOrd="0" destOrd="0" parTransId="{8C1225E5-3439-4564-918C-3FF2C06F286C}" sibTransId="{A3C1F131-8D61-4237-BB4A-E53F89F69DC0}"/>
    <dgm:cxn modelId="{704B79D6-BD9F-4C6A-93CA-E3A4AE345316}" srcId="{4FEEBDEA-4E3D-4695-9086-3937738B6930}" destId="{F0CF1FBA-2F3C-4082-B97C-2B1422F857AD}" srcOrd="0" destOrd="0" parTransId="{B3859EAA-23DB-40CC-8D31-4C5DD6B44E2A}" sibTransId="{F625F93B-0992-465C-B238-420B4BD60738}"/>
    <dgm:cxn modelId="{ACFE543E-10AC-4F37-A163-E3FC9AF4051C}" type="presOf" srcId="{0CBF3C6C-298A-49FD-A8D5-79329D801663}" destId="{79693905-196D-4E63-9212-D202B92DDD6A}" srcOrd="0" destOrd="0" presId="urn:microsoft.com/office/officeart/2009/layout/CirclePictureHierarchy"/>
    <dgm:cxn modelId="{9894AA55-09FC-4319-A4F1-B5524F858E86}" type="presOf" srcId="{10686583-4033-4076-B0DA-9F2B0FC576BA}" destId="{8805F07C-53AD-4D0C-B629-512C6F50B106}" srcOrd="0" destOrd="0" presId="urn:microsoft.com/office/officeart/2009/layout/CirclePictureHierarchy"/>
    <dgm:cxn modelId="{D7D52CBA-1FCE-4D75-B8BD-1B220A39D71E}" type="presOf" srcId="{26B16DB4-D4CE-44EA-B746-520F6F4C3DB0}" destId="{5F8227CF-A90C-4E8B-974E-425397A49E2C}" srcOrd="0" destOrd="0" presId="urn:microsoft.com/office/officeart/2009/layout/CirclePictureHierarchy"/>
    <dgm:cxn modelId="{77D4C7C8-B61F-46A6-875D-6AD000835275}" type="presOf" srcId="{B463BEA1-1279-4D9B-AF7A-1AB117D57D81}" destId="{DA50408D-D4B3-461F-8092-27F7C40D128A}" srcOrd="0" destOrd="0" presId="urn:microsoft.com/office/officeart/2009/layout/CirclePictureHierarchy"/>
    <dgm:cxn modelId="{CED9803C-4572-411C-9B64-25183A6DE9E9}" type="presOf" srcId="{F0CF1FBA-2F3C-4082-B97C-2B1422F857AD}" destId="{D973B52D-7217-44A2-B43A-DAFCB2A9DD5E}" srcOrd="0" destOrd="0" presId="urn:microsoft.com/office/officeart/2009/layout/CirclePictureHierarchy"/>
    <dgm:cxn modelId="{BF6F719C-02AC-4D37-BF56-BF48EB3AA306}" type="presOf" srcId="{D59E039A-0946-4401-B585-0D9D3085FEF1}" destId="{9FE4E0DC-E0FA-4C12-A04A-FE5876893EF7}" srcOrd="0" destOrd="0" presId="urn:microsoft.com/office/officeart/2009/layout/CirclePictureHierarchy"/>
    <dgm:cxn modelId="{4347FF89-CD76-4EC5-9580-B0DDD4672EA8}" srcId="{26B16DB4-D4CE-44EA-B746-520F6F4C3DB0}" destId="{4FEEBDEA-4E3D-4695-9086-3937738B6930}" srcOrd="0" destOrd="0" parTransId="{1F9A0CBF-4D23-48AC-BEAB-40A16FB5C868}" sibTransId="{FE2D4E95-9A66-4678-82E6-B00F90668C98}"/>
    <dgm:cxn modelId="{F63B96F4-1182-4209-BBAB-05C1068272B2}" type="presOf" srcId="{D233465E-B132-49CF-A541-3EBB26CDA81A}" destId="{67F097CF-4B74-4FDF-AEC3-F26C93848A7C}" srcOrd="0" destOrd="0" presId="urn:microsoft.com/office/officeart/2009/layout/CirclePictureHierarchy"/>
    <dgm:cxn modelId="{7AA8C741-9052-46F7-A79B-7D9B7779FFB1}" type="presOf" srcId="{93406B59-45DB-4307-A65E-B5BB95FCCAA6}" destId="{23E9D0FE-79F5-46A9-9D9A-6CED1727AE2B}" srcOrd="0" destOrd="0" presId="urn:microsoft.com/office/officeart/2009/layout/CirclePictureHierarchy"/>
    <dgm:cxn modelId="{944A8AA7-478B-4515-A7FE-8B7D91A09730}" type="presParOf" srcId="{DA50408D-D4B3-461F-8092-27F7C40D128A}" destId="{F22C83A1-179A-4BAC-A1A6-7C555FF616FD}" srcOrd="0" destOrd="0" presId="urn:microsoft.com/office/officeart/2009/layout/CirclePictureHierarchy"/>
    <dgm:cxn modelId="{1E958B6F-24D7-4BE3-A123-0B7307562A2F}" type="presParOf" srcId="{F22C83A1-179A-4BAC-A1A6-7C555FF616FD}" destId="{CFCA64DF-2BB4-43C9-84FA-005F88E9CA24}" srcOrd="0" destOrd="0" presId="urn:microsoft.com/office/officeart/2009/layout/CirclePictureHierarchy"/>
    <dgm:cxn modelId="{E0594536-0BE5-4AEA-A0B2-1C43D9B72BF7}" type="presParOf" srcId="{CFCA64DF-2BB4-43C9-84FA-005F88E9CA24}" destId="{71BC84DC-FA2D-4EFA-BF51-B15756C10D04}" srcOrd="0" destOrd="0" presId="urn:microsoft.com/office/officeart/2009/layout/CirclePictureHierarchy"/>
    <dgm:cxn modelId="{99A47F6A-9C63-4E00-A409-0F7276DB4E77}" type="presParOf" srcId="{CFCA64DF-2BB4-43C9-84FA-005F88E9CA24}" destId="{5F8227CF-A90C-4E8B-974E-425397A49E2C}" srcOrd="1" destOrd="0" presId="urn:microsoft.com/office/officeart/2009/layout/CirclePictureHierarchy"/>
    <dgm:cxn modelId="{1F85D99B-3CAF-4BEC-BDB2-AD470234CBA1}" type="presParOf" srcId="{F22C83A1-179A-4BAC-A1A6-7C555FF616FD}" destId="{8D91B3E3-44B1-4906-B802-117802D56F36}" srcOrd="1" destOrd="0" presId="urn:microsoft.com/office/officeart/2009/layout/CirclePictureHierarchy"/>
    <dgm:cxn modelId="{125CB6FA-AF96-4930-8ACC-66AB1CEFCA90}" type="presParOf" srcId="{8D91B3E3-44B1-4906-B802-117802D56F36}" destId="{A50AB925-5C7E-4338-8CA0-38E3F67D93E5}" srcOrd="0" destOrd="0" presId="urn:microsoft.com/office/officeart/2009/layout/CirclePictureHierarchy"/>
    <dgm:cxn modelId="{160E82F3-CE8A-4788-8E4A-37297FBA5D67}" type="presParOf" srcId="{8D91B3E3-44B1-4906-B802-117802D56F36}" destId="{380DF3BB-8EAA-4F3D-B954-31C9F01AD8A4}" srcOrd="1" destOrd="0" presId="urn:microsoft.com/office/officeart/2009/layout/CirclePictureHierarchy"/>
    <dgm:cxn modelId="{062C9BCF-1265-4539-A3B6-05484AA973EB}" type="presParOf" srcId="{380DF3BB-8EAA-4F3D-B954-31C9F01AD8A4}" destId="{81DD3DAC-EFF7-4C00-AB86-D14DE790FF44}" srcOrd="0" destOrd="0" presId="urn:microsoft.com/office/officeart/2009/layout/CirclePictureHierarchy"/>
    <dgm:cxn modelId="{9C906510-5260-4503-90FD-7A723E1A201D}" type="presParOf" srcId="{81DD3DAC-EFF7-4C00-AB86-D14DE790FF44}" destId="{23E2648D-F83F-479F-AA01-1759CEAF27F7}" srcOrd="0" destOrd="0" presId="urn:microsoft.com/office/officeart/2009/layout/CirclePictureHierarchy"/>
    <dgm:cxn modelId="{4478A1C7-E79D-4FB0-9BE1-B616365132CE}" type="presParOf" srcId="{81DD3DAC-EFF7-4C00-AB86-D14DE790FF44}" destId="{F1D2D1A2-08AF-4137-A8FD-9D82283BDD51}" srcOrd="1" destOrd="0" presId="urn:microsoft.com/office/officeart/2009/layout/CirclePictureHierarchy"/>
    <dgm:cxn modelId="{82A75FC6-E14C-4F21-BC6F-3BAC2F754533}" type="presParOf" srcId="{380DF3BB-8EAA-4F3D-B954-31C9F01AD8A4}" destId="{E49C4842-B8CD-4DBE-AABC-AE4D79F86417}" srcOrd="1" destOrd="0" presId="urn:microsoft.com/office/officeart/2009/layout/CirclePictureHierarchy"/>
    <dgm:cxn modelId="{995A79F9-5D91-4ADA-AFF9-1707CB7D79EF}" type="presParOf" srcId="{E49C4842-B8CD-4DBE-AABC-AE4D79F86417}" destId="{AD709636-D482-4E8A-A2EF-B21A8091D007}" srcOrd="0" destOrd="0" presId="urn:microsoft.com/office/officeart/2009/layout/CirclePictureHierarchy"/>
    <dgm:cxn modelId="{80FAA270-0BEA-4625-B23C-188C4154E0B2}" type="presParOf" srcId="{E49C4842-B8CD-4DBE-AABC-AE4D79F86417}" destId="{17B5DCCB-CA7F-45F3-A79B-DEDD060A01CD}" srcOrd="1" destOrd="0" presId="urn:microsoft.com/office/officeart/2009/layout/CirclePictureHierarchy"/>
    <dgm:cxn modelId="{E4614BEE-1430-48B2-84EC-50EF7EC64359}" type="presParOf" srcId="{17B5DCCB-CA7F-45F3-A79B-DEDD060A01CD}" destId="{39658E79-C929-4802-B9ED-342CF1EA4BA7}" srcOrd="0" destOrd="0" presId="urn:microsoft.com/office/officeart/2009/layout/CirclePictureHierarchy"/>
    <dgm:cxn modelId="{9E1214EC-B914-4FC4-AFB3-9E4FE05B73A3}" type="presParOf" srcId="{39658E79-C929-4802-B9ED-342CF1EA4BA7}" destId="{CD35B717-DA19-4467-AB47-1942A20A7D97}" srcOrd="0" destOrd="0" presId="urn:microsoft.com/office/officeart/2009/layout/CirclePictureHierarchy"/>
    <dgm:cxn modelId="{52C70099-9175-426B-82A3-79538430C6A2}" type="presParOf" srcId="{39658E79-C929-4802-B9ED-342CF1EA4BA7}" destId="{D973B52D-7217-44A2-B43A-DAFCB2A9DD5E}" srcOrd="1" destOrd="0" presId="urn:microsoft.com/office/officeart/2009/layout/CirclePictureHierarchy"/>
    <dgm:cxn modelId="{BDCBDDF2-4954-43AE-A079-CDAC6F5EA3B9}" type="presParOf" srcId="{17B5DCCB-CA7F-45F3-A79B-DEDD060A01CD}" destId="{67FDE2FF-F11B-4BA3-A4D7-590D0BE4D6BC}" srcOrd="1" destOrd="0" presId="urn:microsoft.com/office/officeart/2009/layout/CirclePictureHierarchy"/>
    <dgm:cxn modelId="{640B16C0-D93C-4261-891A-514D528A7985}" type="presParOf" srcId="{E49C4842-B8CD-4DBE-AABC-AE4D79F86417}" destId="{8805F07C-53AD-4D0C-B629-512C6F50B106}" srcOrd="2" destOrd="0" presId="urn:microsoft.com/office/officeart/2009/layout/CirclePictureHierarchy"/>
    <dgm:cxn modelId="{BAE89664-E7A0-4381-AB44-688B2EA17649}" type="presParOf" srcId="{E49C4842-B8CD-4DBE-AABC-AE4D79F86417}" destId="{C94B8DBD-7BE0-43BC-A525-36CB270D8968}" srcOrd="3" destOrd="0" presId="urn:microsoft.com/office/officeart/2009/layout/CirclePictureHierarchy"/>
    <dgm:cxn modelId="{4996DD98-6761-47CA-A080-B2A80F144BC7}" type="presParOf" srcId="{C94B8DBD-7BE0-43BC-A525-36CB270D8968}" destId="{DD00AB6F-89AD-453E-A00D-08C169103DAB}" srcOrd="0" destOrd="0" presId="urn:microsoft.com/office/officeart/2009/layout/CirclePictureHierarchy"/>
    <dgm:cxn modelId="{232D1D6C-B2EE-4379-886D-CFBC3F96FCEC}" type="presParOf" srcId="{DD00AB6F-89AD-453E-A00D-08C169103DAB}" destId="{163B367E-92A8-4BB3-B120-98CDFCE49B5D}" srcOrd="0" destOrd="0" presId="urn:microsoft.com/office/officeart/2009/layout/CirclePictureHierarchy"/>
    <dgm:cxn modelId="{50CA5C55-49D1-4B50-B7F2-A06D2AA25AA9}" type="presParOf" srcId="{DD00AB6F-89AD-453E-A00D-08C169103DAB}" destId="{23E9D0FE-79F5-46A9-9D9A-6CED1727AE2B}" srcOrd="1" destOrd="0" presId="urn:microsoft.com/office/officeart/2009/layout/CirclePictureHierarchy"/>
    <dgm:cxn modelId="{399A1ADB-1989-4955-8691-64ABEC594FA8}" type="presParOf" srcId="{C94B8DBD-7BE0-43BC-A525-36CB270D8968}" destId="{BD54FC75-2477-473C-807A-14728A078BB7}" srcOrd="1" destOrd="0" presId="urn:microsoft.com/office/officeart/2009/layout/CirclePictureHierarchy"/>
    <dgm:cxn modelId="{B88AB8B6-7C2E-4010-942F-05D969FB26C4}" type="presParOf" srcId="{8D91B3E3-44B1-4906-B802-117802D56F36}" destId="{79693905-196D-4E63-9212-D202B92DDD6A}" srcOrd="2" destOrd="0" presId="urn:microsoft.com/office/officeart/2009/layout/CirclePictureHierarchy"/>
    <dgm:cxn modelId="{38070237-48FF-42A5-8436-34445F25B703}" type="presParOf" srcId="{8D91B3E3-44B1-4906-B802-117802D56F36}" destId="{0766D1B4-128C-43B5-B59D-AE8C1DCB3D36}" srcOrd="3" destOrd="0" presId="urn:microsoft.com/office/officeart/2009/layout/CirclePictureHierarchy"/>
    <dgm:cxn modelId="{0E878387-B7BE-4D2C-ABF6-9B0992D6BDBA}" type="presParOf" srcId="{0766D1B4-128C-43B5-B59D-AE8C1DCB3D36}" destId="{4A75E1C7-8B4A-4DE6-9C4E-6B027BE96832}" srcOrd="0" destOrd="0" presId="urn:microsoft.com/office/officeart/2009/layout/CirclePictureHierarchy"/>
    <dgm:cxn modelId="{39F70A7A-A1E2-46E8-924E-7CCA9099C683}" type="presParOf" srcId="{4A75E1C7-8B4A-4DE6-9C4E-6B027BE96832}" destId="{809F87B5-8C79-410F-B929-6F043A60FC59}" srcOrd="0" destOrd="0" presId="urn:microsoft.com/office/officeart/2009/layout/CirclePictureHierarchy"/>
    <dgm:cxn modelId="{82F52FD0-2312-433D-856E-C240CE6BCB37}" type="presParOf" srcId="{4A75E1C7-8B4A-4DE6-9C4E-6B027BE96832}" destId="{67F097CF-4B74-4FDF-AEC3-F26C93848A7C}" srcOrd="1" destOrd="0" presId="urn:microsoft.com/office/officeart/2009/layout/CirclePictureHierarchy"/>
    <dgm:cxn modelId="{910BA183-BD98-4BF3-B22F-3CCCE8CE4F8B}" type="presParOf" srcId="{0766D1B4-128C-43B5-B59D-AE8C1DCB3D36}" destId="{D85328A0-5A56-4429-A2EE-56B376584EF3}" srcOrd="1" destOrd="0" presId="urn:microsoft.com/office/officeart/2009/layout/CirclePictureHierarchy"/>
    <dgm:cxn modelId="{080CED81-2CCC-4C8E-943A-F89FFFDAE456}" type="presParOf" srcId="{D85328A0-5A56-4429-A2EE-56B376584EF3}" destId="{630DB7E3-95D9-43A1-A95F-1605D94AE164}" srcOrd="0" destOrd="0" presId="urn:microsoft.com/office/officeart/2009/layout/CirclePictureHierarchy"/>
    <dgm:cxn modelId="{4E903F7F-643D-47C5-B1A7-5461EC89DD86}" type="presParOf" srcId="{D85328A0-5A56-4429-A2EE-56B376584EF3}" destId="{391DE8A2-F5EF-46F7-80BA-9FA57163EC87}" srcOrd="1" destOrd="0" presId="urn:microsoft.com/office/officeart/2009/layout/CirclePictureHierarchy"/>
    <dgm:cxn modelId="{B7C790F9-788A-498E-ADE1-77A868879BA2}" type="presParOf" srcId="{391DE8A2-F5EF-46F7-80BA-9FA57163EC87}" destId="{05A44A28-D7B4-4DB4-84DE-8746DEFF3301}" srcOrd="0" destOrd="0" presId="urn:microsoft.com/office/officeart/2009/layout/CirclePictureHierarchy"/>
    <dgm:cxn modelId="{5D9EFF8F-35FC-4F97-9730-44CB5CCEF3F3}" type="presParOf" srcId="{05A44A28-D7B4-4DB4-84DE-8746DEFF3301}" destId="{F46E961A-4C39-40CA-8F28-E715D57D7F4B}" srcOrd="0" destOrd="0" presId="urn:microsoft.com/office/officeart/2009/layout/CirclePictureHierarchy"/>
    <dgm:cxn modelId="{4B9EA03E-3FA3-4B9A-9545-F0BC8974A7B6}" type="presParOf" srcId="{05A44A28-D7B4-4DB4-84DE-8746DEFF3301}" destId="{9FE4E0DC-E0FA-4C12-A04A-FE5876893EF7}" srcOrd="1" destOrd="0" presId="urn:microsoft.com/office/officeart/2009/layout/CirclePictureHierarchy"/>
    <dgm:cxn modelId="{A998BECA-47FE-4EF3-BA14-2AF85BF8CE40}" type="presParOf" srcId="{391DE8A2-F5EF-46F7-80BA-9FA57163EC87}" destId="{6AAE8D70-B9B5-4DA8-9047-7640B5DE6612}" srcOrd="1" destOrd="0" presId="urn:microsoft.com/office/officeart/2009/layout/CirclePictureHierarchy"/>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AEDCB5-AC48-4C09-9957-E966728629F3}" type="doc">
      <dgm:prSet loTypeId="urn:microsoft.com/office/officeart/2005/8/layout/cycle4#1" loCatId="matrix" qsTypeId="urn:microsoft.com/office/officeart/2005/8/quickstyle/simple2" qsCatId="simple" csTypeId="urn:microsoft.com/office/officeart/2005/8/colors/accent0_2" csCatId="mainScheme" phldr="1"/>
      <dgm:spPr/>
      <dgm:t>
        <a:bodyPr/>
        <a:lstStyle/>
        <a:p>
          <a:endParaRPr lang="en-US"/>
        </a:p>
      </dgm:t>
    </dgm:pt>
    <dgm:pt modelId="{9ABA5AB2-D38A-4855-8986-2CD17ABB4E3D}">
      <dgm:prSet custT="1"/>
      <dgm:spPr>
        <a:solidFill>
          <a:srgbClr val="FFC000"/>
        </a:solidFill>
      </dgm:spPr>
      <dgm:t>
        <a:bodyPr/>
        <a:lstStyle/>
        <a:p>
          <a:r>
            <a:rPr lang="en-GB" sz="2400" b="1" dirty="0" err="1" smtClean="0">
              <a:solidFill>
                <a:srgbClr val="271F91"/>
              </a:solidFill>
              <a:latin typeface="Arial"/>
              <a:ea typeface="+mn-ea"/>
              <a:cs typeface="+mn-cs"/>
            </a:rPr>
            <a:t>Updation</a:t>
          </a:r>
          <a:r>
            <a:rPr lang="en-GB" sz="2400" b="1" dirty="0" smtClean="0">
              <a:solidFill>
                <a:srgbClr val="271F91"/>
              </a:solidFill>
              <a:latin typeface="Arial"/>
              <a:ea typeface="+mn-ea"/>
              <a:cs typeface="+mn-cs"/>
            </a:rPr>
            <a:t> of Subscriber details</a:t>
          </a:r>
          <a:endParaRPr lang="en-US" sz="2400" dirty="0">
            <a:solidFill>
              <a:srgbClr val="271F91"/>
            </a:solidFill>
          </a:endParaRPr>
        </a:p>
      </dgm:t>
    </dgm:pt>
    <dgm:pt modelId="{7FED9F5C-9F79-4ECA-A846-799C4200D9DD}" type="parTrans" cxnId="{1FB640C8-E32C-4B90-8ECF-EB972E973200}">
      <dgm:prSet/>
      <dgm:spPr/>
      <dgm:t>
        <a:bodyPr/>
        <a:lstStyle/>
        <a:p>
          <a:endParaRPr lang="en-US" sz="1800"/>
        </a:p>
      </dgm:t>
    </dgm:pt>
    <dgm:pt modelId="{2D07C390-5D0E-4E80-AA90-59C619A52B94}" type="sibTrans" cxnId="{1FB640C8-E32C-4B90-8ECF-EB972E973200}">
      <dgm:prSet/>
      <dgm:spPr/>
      <dgm:t>
        <a:bodyPr/>
        <a:lstStyle/>
        <a:p>
          <a:endParaRPr lang="en-US" sz="1800"/>
        </a:p>
      </dgm:t>
    </dgm:pt>
    <dgm:pt modelId="{F34315BE-D67C-4BFC-A069-2A9914A264CD}">
      <dgm:prSet custT="1"/>
      <dgm:spPr>
        <a:solidFill>
          <a:schemeClr val="accent6"/>
        </a:solidFill>
      </dgm:spPr>
      <dgm:t>
        <a:bodyPr/>
        <a:lstStyle/>
        <a:p>
          <a:r>
            <a:rPr lang="en-GB" sz="2400" b="1" dirty="0" smtClean="0">
              <a:solidFill>
                <a:srgbClr val="271F91"/>
              </a:solidFill>
              <a:latin typeface="Arial Unicode MS" pitchFamily="34" charset="-128"/>
              <a:ea typeface="Arial Unicode MS" pitchFamily="34" charset="-128"/>
              <a:cs typeface="Arial Unicode MS" pitchFamily="34" charset="-128"/>
            </a:rPr>
            <a:t>Registration </a:t>
          </a:r>
          <a:endParaRPr lang="en-US" sz="2400" dirty="0">
            <a:solidFill>
              <a:srgbClr val="271F91"/>
            </a:solidFill>
          </a:endParaRPr>
        </a:p>
      </dgm:t>
    </dgm:pt>
    <dgm:pt modelId="{42AEED6A-4464-4CF7-8082-205B9816C6F0}" type="parTrans" cxnId="{DADC31C6-F8BD-4FBC-9533-D04B09F332A9}">
      <dgm:prSet/>
      <dgm:spPr/>
      <dgm:t>
        <a:bodyPr/>
        <a:lstStyle/>
        <a:p>
          <a:endParaRPr lang="en-US" sz="1800"/>
        </a:p>
      </dgm:t>
    </dgm:pt>
    <dgm:pt modelId="{062D37FC-A8AD-40B8-8982-8B7A33F96145}" type="sibTrans" cxnId="{DADC31C6-F8BD-4FBC-9533-D04B09F332A9}">
      <dgm:prSet/>
      <dgm:spPr/>
      <dgm:t>
        <a:bodyPr/>
        <a:lstStyle/>
        <a:p>
          <a:endParaRPr lang="en-US" sz="1800"/>
        </a:p>
      </dgm:t>
    </dgm:pt>
    <dgm:pt modelId="{9EB2E4C1-62A3-4A63-B77B-970AED2A718D}">
      <dgm:prSet custT="1"/>
      <dgm:spPr>
        <a:solidFill>
          <a:schemeClr val="accent3">
            <a:lumMod val="75000"/>
          </a:schemeClr>
        </a:solidFill>
      </dgm:spPr>
      <dgm:t>
        <a:bodyPr/>
        <a:lstStyle/>
        <a:p>
          <a:r>
            <a:rPr lang="en-GB" sz="2400" b="1" dirty="0" smtClean="0">
              <a:solidFill>
                <a:srgbClr val="271F91"/>
              </a:solidFill>
              <a:latin typeface="Arial"/>
              <a:ea typeface="+mn-ea"/>
              <a:cs typeface="+mn-cs"/>
            </a:rPr>
            <a:t>Withdrawal</a:t>
          </a:r>
          <a:endParaRPr lang="en-US" sz="2400" dirty="0">
            <a:solidFill>
              <a:srgbClr val="271F91"/>
            </a:solidFill>
          </a:endParaRPr>
        </a:p>
      </dgm:t>
    </dgm:pt>
    <dgm:pt modelId="{1F94D3ED-7A11-42BC-9021-DA9F020AA944}" type="parTrans" cxnId="{6C597990-648E-440C-BF61-5B85C35224C1}">
      <dgm:prSet/>
      <dgm:spPr/>
      <dgm:t>
        <a:bodyPr/>
        <a:lstStyle/>
        <a:p>
          <a:endParaRPr lang="en-US" sz="1800"/>
        </a:p>
      </dgm:t>
    </dgm:pt>
    <dgm:pt modelId="{BE970B2A-14DB-4AB7-9616-26F282C82878}" type="sibTrans" cxnId="{6C597990-648E-440C-BF61-5B85C35224C1}">
      <dgm:prSet/>
      <dgm:spPr/>
      <dgm:t>
        <a:bodyPr/>
        <a:lstStyle/>
        <a:p>
          <a:endParaRPr lang="en-US" sz="1800"/>
        </a:p>
      </dgm:t>
    </dgm:pt>
    <dgm:pt modelId="{22BF9FF9-DF82-4FF0-B5FB-917D40568DEB}">
      <dgm:prSet custT="1"/>
      <dgm:spPr>
        <a:solidFill>
          <a:schemeClr val="accent2">
            <a:lumMod val="75000"/>
          </a:schemeClr>
        </a:solidFill>
      </dgm:spPr>
      <dgm:t>
        <a:bodyPr/>
        <a:lstStyle/>
        <a:p>
          <a:r>
            <a:rPr lang="en-GB" sz="2400" b="1" dirty="0" smtClean="0">
              <a:solidFill>
                <a:srgbClr val="271F91"/>
              </a:solidFill>
              <a:latin typeface="Arial"/>
              <a:ea typeface="+mn-ea"/>
              <a:cs typeface="+mn-cs"/>
            </a:rPr>
            <a:t>Deduction of monthly contribution</a:t>
          </a:r>
          <a:endParaRPr lang="en-US" sz="2400" dirty="0">
            <a:solidFill>
              <a:srgbClr val="271F91"/>
            </a:solidFill>
          </a:endParaRPr>
        </a:p>
      </dgm:t>
    </dgm:pt>
    <dgm:pt modelId="{6B78B5EC-FB0A-4D92-80CF-85C840C3F75A}" type="parTrans" cxnId="{4A7F5BAE-0DD2-41D6-8826-4B681E7BDD95}">
      <dgm:prSet/>
      <dgm:spPr/>
      <dgm:t>
        <a:bodyPr/>
        <a:lstStyle/>
        <a:p>
          <a:endParaRPr lang="en-US" sz="1800"/>
        </a:p>
      </dgm:t>
    </dgm:pt>
    <dgm:pt modelId="{1F944AA2-74B9-4EB7-8EEF-B67454994667}" type="sibTrans" cxnId="{4A7F5BAE-0DD2-41D6-8826-4B681E7BDD95}">
      <dgm:prSet/>
      <dgm:spPr/>
      <dgm:t>
        <a:bodyPr/>
        <a:lstStyle/>
        <a:p>
          <a:endParaRPr lang="en-US" sz="1800"/>
        </a:p>
      </dgm:t>
    </dgm:pt>
    <dgm:pt modelId="{1DA6DD28-85C2-4B52-9CC0-BBCF80F44C70}">
      <dgm:prSet custT="1"/>
      <dgm:spPr>
        <a:solidFill>
          <a:schemeClr val="accent2">
            <a:lumMod val="40000"/>
            <a:lumOff val="60000"/>
          </a:schemeClr>
        </a:solidFill>
      </dgm:spPr>
      <dgm:t>
        <a:bodyPr/>
        <a:lstStyle/>
        <a:p>
          <a:pPr>
            <a:lnSpc>
              <a:spcPct val="100000"/>
            </a:lnSpc>
            <a:spcAft>
              <a:spcPts val="600"/>
            </a:spcAft>
          </a:pPr>
          <a:r>
            <a:rPr lang="en-GB" sz="2400" b="0" dirty="0" smtClean="0">
              <a:solidFill>
                <a:srgbClr val="271F91"/>
              </a:solidFill>
              <a:latin typeface="Arial"/>
              <a:ea typeface="+mn-ea"/>
              <a:cs typeface="+mn-cs"/>
            </a:rPr>
            <a:t>Update Contact details, Mail Id, Nominee Details on receipt of Application </a:t>
          </a:r>
          <a:endParaRPr lang="en-US" sz="2400" b="0" dirty="0">
            <a:solidFill>
              <a:srgbClr val="271F91"/>
            </a:solidFill>
          </a:endParaRPr>
        </a:p>
      </dgm:t>
    </dgm:pt>
    <dgm:pt modelId="{6611E9B9-4C53-4D4C-8626-04AC1F3EE06F}" type="parTrans" cxnId="{7CAE23C2-9FB0-4DE6-9B51-9A2FE332EC59}">
      <dgm:prSet/>
      <dgm:spPr/>
      <dgm:t>
        <a:bodyPr/>
        <a:lstStyle/>
        <a:p>
          <a:endParaRPr lang="en-US" sz="1800"/>
        </a:p>
      </dgm:t>
    </dgm:pt>
    <dgm:pt modelId="{4BC6E74C-2FD2-45D2-9544-68C831A34EAA}" type="sibTrans" cxnId="{7CAE23C2-9FB0-4DE6-9B51-9A2FE332EC59}">
      <dgm:prSet/>
      <dgm:spPr/>
      <dgm:t>
        <a:bodyPr/>
        <a:lstStyle/>
        <a:p>
          <a:endParaRPr lang="en-US" sz="1800"/>
        </a:p>
      </dgm:t>
    </dgm:pt>
    <dgm:pt modelId="{88E48620-83CB-403B-BDBD-CB2BC3A33FDA}">
      <dgm:prSet custT="1"/>
      <dgm:spPr>
        <a:solidFill>
          <a:schemeClr val="accent1">
            <a:lumMod val="20000"/>
            <a:lumOff val="80000"/>
            <a:alpha val="90000"/>
          </a:schemeClr>
        </a:solidFill>
      </dgm:spPr>
      <dgm:t>
        <a:bodyPr/>
        <a:lstStyle/>
        <a:p>
          <a:pPr marL="114300" indent="-114300">
            <a:lnSpc>
              <a:spcPct val="100000"/>
            </a:lnSpc>
            <a:spcAft>
              <a:spcPts val="600"/>
            </a:spcAft>
          </a:pPr>
          <a:r>
            <a:rPr lang="en-GB" sz="2400" b="0" dirty="0" smtClean="0">
              <a:solidFill>
                <a:srgbClr val="271F91"/>
              </a:solidFill>
              <a:latin typeface="Arial Unicode MS" pitchFamily="34" charset="-128"/>
              <a:ea typeface="Arial Unicode MS" pitchFamily="34" charset="-128"/>
              <a:cs typeface="Arial Unicode MS" pitchFamily="34" charset="-128"/>
            </a:rPr>
            <a:t> Processing of Online CSRF</a:t>
          </a:r>
          <a:endParaRPr lang="en-US" sz="2400" b="0" dirty="0">
            <a:solidFill>
              <a:srgbClr val="271F91"/>
            </a:solidFill>
          </a:endParaRPr>
        </a:p>
      </dgm:t>
    </dgm:pt>
    <dgm:pt modelId="{2BBB10D7-4299-4FA8-9C38-451B146B0EF9}" type="parTrans" cxnId="{B4DCF5CC-B182-4C8A-816F-970A15B8B419}">
      <dgm:prSet/>
      <dgm:spPr/>
      <dgm:t>
        <a:bodyPr/>
        <a:lstStyle/>
        <a:p>
          <a:endParaRPr lang="en-US" sz="1800"/>
        </a:p>
      </dgm:t>
    </dgm:pt>
    <dgm:pt modelId="{27922927-2F6B-47CA-B606-B93B69464202}" type="sibTrans" cxnId="{B4DCF5CC-B182-4C8A-816F-970A15B8B419}">
      <dgm:prSet/>
      <dgm:spPr/>
      <dgm:t>
        <a:bodyPr/>
        <a:lstStyle/>
        <a:p>
          <a:endParaRPr lang="en-US" sz="1800"/>
        </a:p>
      </dgm:t>
    </dgm:pt>
    <dgm:pt modelId="{7C558DC2-82E3-4A28-8C5D-0A2A1D9BA0A8}">
      <dgm:prSet custT="1"/>
      <dgm:spPr>
        <a:solidFill>
          <a:schemeClr val="accent5">
            <a:lumMod val="40000"/>
            <a:lumOff val="60000"/>
          </a:schemeClr>
        </a:solidFill>
      </dgm:spPr>
      <dgm:t>
        <a:bodyPr/>
        <a:lstStyle/>
        <a:p>
          <a:pPr>
            <a:lnSpc>
              <a:spcPct val="100000"/>
            </a:lnSpc>
            <a:spcAft>
              <a:spcPts val="600"/>
            </a:spcAft>
          </a:pPr>
          <a:r>
            <a:rPr lang="en-GB" sz="2400" b="0" dirty="0" smtClean="0">
              <a:solidFill>
                <a:srgbClr val="271F91"/>
              </a:solidFill>
              <a:latin typeface="Arial"/>
              <a:ea typeface="+mn-ea"/>
              <a:cs typeface="+mn-cs"/>
            </a:rPr>
            <a:t>Online processing of partial withdrawals</a:t>
          </a:r>
          <a:endParaRPr lang="en-US" sz="2400" b="0" dirty="0">
            <a:solidFill>
              <a:srgbClr val="271F91"/>
            </a:solidFill>
          </a:endParaRPr>
        </a:p>
      </dgm:t>
    </dgm:pt>
    <dgm:pt modelId="{2E7661BE-B548-4D0E-B253-B30FFAF00B6D}" type="parTrans" cxnId="{8DB9CA6B-4678-48A1-8F9B-7560A5905FF2}">
      <dgm:prSet/>
      <dgm:spPr/>
      <dgm:t>
        <a:bodyPr/>
        <a:lstStyle/>
        <a:p>
          <a:endParaRPr lang="en-US" sz="1800"/>
        </a:p>
      </dgm:t>
    </dgm:pt>
    <dgm:pt modelId="{DD1E589B-BD84-450C-841B-F60B410D3D55}" type="sibTrans" cxnId="{8DB9CA6B-4678-48A1-8F9B-7560A5905FF2}">
      <dgm:prSet/>
      <dgm:spPr/>
      <dgm:t>
        <a:bodyPr/>
        <a:lstStyle/>
        <a:p>
          <a:endParaRPr lang="en-US" sz="1800"/>
        </a:p>
      </dgm:t>
    </dgm:pt>
    <dgm:pt modelId="{649AA471-5DC7-4986-AA09-0053592F089A}">
      <dgm:prSet custT="1"/>
      <dgm:spPr>
        <a:solidFill>
          <a:schemeClr val="accent2">
            <a:lumMod val="20000"/>
            <a:lumOff val="80000"/>
          </a:schemeClr>
        </a:solidFill>
      </dgm:spPr>
      <dgm:t>
        <a:bodyPr/>
        <a:lstStyle/>
        <a:p>
          <a:pPr marL="4763" indent="0"/>
          <a:r>
            <a:rPr lang="en-GB" sz="2400" b="0" dirty="0" smtClean="0">
              <a:solidFill>
                <a:srgbClr val="271F91"/>
              </a:solidFill>
              <a:latin typeface="Arial"/>
              <a:ea typeface="+mn-ea"/>
              <a:cs typeface="+mn-cs"/>
            </a:rPr>
            <a:t>Ensure deduction of NPS contributions from 2nd month’s salary</a:t>
          </a:r>
          <a:endParaRPr lang="en-US" sz="2400" b="0" dirty="0">
            <a:solidFill>
              <a:srgbClr val="271F91"/>
            </a:solidFill>
          </a:endParaRPr>
        </a:p>
      </dgm:t>
    </dgm:pt>
    <dgm:pt modelId="{ECDD475F-789C-49F9-961A-5D2093640489}" type="parTrans" cxnId="{2964A029-93AF-4769-BB78-A27F2AA6FBD8}">
      <dgm:prSet/>
      <dgm:spPr/>
      <dgm:t>
        <a:bodyPr/>
        <a:lstStyle/>
        <a:p>
          <a:endParaRPr lang="en-US"/>
        </a:p>
      </dgm:t>
    </dgm:pt>
    <dgm:pt modelId="{F979BD0F-B152-4D04-A13C-A45EAF9E55DF}" type="sibTrans" cxnId="{2964A029-93AF-4769-BB78-A27F2AA6FBD8}">
      <dgm:prSet/>
      <dgm:spPr/>
      <dgm:t>
        <a:bodyPr/>
        <a:lstStyle/>
        <a:p>
          <a:endParaRPr lang="en-US"/>
        </a:p>
      </dgm:t>
    </dgm:pt>
    <dgm:pt modelId="{82ACFFE2-E1E0-49CA-BEB6-05A7A3583B14}">
      <dgm:prSet custT="1"/>
      <dgm:spPr>
        <a:solidFill>
          <a:schemeClr val="accent1">
            <a:lumMod val="20000"/>
            <a:lumOff val="80000"/>
            <a:alpha val="90000"/>
          </a:schemeClr>
        </a:solidFill>
      </dgm:spPr>
      <dgm:t>
        <a:bodyPr/>
        <a:lstStyle/>
        <a:p>
          <a:r>
            <a:rPr lang="en-GB" sz="2400" b="0" dirty="0" smtClean="0">
              <a:solidFill>
                <a:srgbClr val="271F91"/>
              </a:solidFill>
              <a:latin typeface="Arial Unicode MS" pitchFamily="34" charset="-128"/>
              <a:ea typeface="Arial Unicode MS" pitchFamily="34" charset="-128"/>
              <a:cs typeface="Arial Unicode MS" pitchFamily="34" charset="-128"/>
            </a:rPr>
            <a:t>Submit Physical CSRFs to NPS Cell</a:t>
          </a:r>
        </a:p>
      </dgm:t>
    </dgm:pt>
    <dgm:pt modelId="{32B41247-1B2F-41D6-B9A5-B12FC323F019}" type="parTrans" cxnId="{BFBDC75D-4870-490F-A1F9-5FAAE673AA55}">
      <dgm:prSet/>
      <dgm:spPr/>
      <dgm:t>
        <a:bodyPr/>
        <a:lstStyle/>
        <a:p>
          <a:endParaRPr lang="en-GB"/>
        </a:p>
      </dgm:t>
    </dgm:pt>
    <dgm:pt modelId="{3C835658-4DB9-429A-83F7-8ED595CA3FD7}" type="sibTrans" cxnId="{BFBDC75D-4870-490F-A1F9-5FAAE673AA55}">
      <dgm:prSet/>
      <dgm:spPr/>
      <dgm:t>
        <a:bodyPr/>
        <a:lstStyle/>
        <a:p>
          <a:endParaRPr lang="en-GB"/>
        </a:p>
      </dgm:t>
    </dgm:pt>
    <dgm:pt modelId="{FDACCFAA-9507-4BF3-83C8-1EB0C4143E7C}">
      <dgm:prSet custT="1"/>
      <dgm:spPr>
        <a:solidFill>
          <a:schemeClr val="accent5">
            <a:lumMod val="40000"/>
            <a:lumOff val="60000"/>
          </a:schemeClr>
        </a:solidFill>
      </dgm:spPr>
      <dgm:t>
        <a:bodyPr/>
        <a:lstStyle/>
        <a:p>
          <a:r>
            <a:rPr lang="en-GB" sz="2400" b="0" dirty="0" smtClean="0">
              <a:solidFill>
                <a:srgbClr val="271F91"/>
              </a:solidFill>
              <a:latin typeface="Arial"/>
              <a:ea typeface="+mn-ea"/>
              <a:cs typeface="+mn-cs"/>
            </a:rPr>
            <a:t>Intimate auto generated Claim Ids to Retiring employees </a:t>
          </a:r>
        </a:p>
      </dgm:t>
    </dgm:pt>
    <dgm:pt modelId="{8FE1F4BF-E649-43E6-9A50-96022D6054D4}" type="parTrans" cxnId="{1DBCD3F8-DCB3-4465-9CC7-DB1496A19370}">
      <dgm:prSet/>
      <dgm:spPr/>
      <dgm:t>
        <a:bodyPr/>
        <a:lstStyle/>
        <a:p>
          <a:endParaRPr lang="en-GB"/>
        </a:p>
      </dgm:t>
    </dgm:pt>
    <dgm:pt modelId="{A3CED101-5205-49BF-96B2-FA7FD4FE5F11}" type="sibTrans" cxnId="{1DBCD3F8-DCB3-4465-9CC7-DB1496A19370}">
      <dgm:prSet/>
      <dgm:spPr/>
      <dgm:t>
        <a:bodyPr/>
        <a:lstStyle/>
        <a:p>
          <a:endParaRPr lang="en-GB"/>
        </a:p>
      </dgm:t>
    </dgm:pt>
    <dgm:pt modelId="{A125E48E-3C5E-47E6-A46A-6963F5B6DC3B}">
      <dgm:prSet custT="1"/>
      <dgm:spPr>
        <a:solidFill>
          <a:schemeClr val="accent5">
            <a:lumMod val="40000"/>
            <a:lumOff val="60000"/>
          </a:schemeClr>
        </a:solidFill>
      </dgm:spPr>
      <dgm:t>
        <a:bodyPr/>
        <a:lstStyle/>
        <a:p>
          <a:r>
            <a:rPr lang="en-GB" sz="2400" b="0" dirty="0" smtClean="0">
              <a:solidFill>
                <a:srgbClr val="271F91"/>
              </a:solidFill>
              <a:latin typeface="Arial"/>
              <a:ea typeface="+mn-ea"/>
              <a:cs typeface="+mn-cs"/>
            </a:rPr>
            <a:t>Online process withdrawal Applications with guidance for </a:t>
          </a:r>
          <a:r>
            <a:rPr lang="en-GB" sz="2400" b="0" dirty="0" err="1" smtClean="0">
              <a:solidFill>
                <a:srgbClr val="271F91"/>
              </a:solidFill>
              <a:latin typeface="Arial"/>
              <a:ea typeface="+mn-ea"/>
              <a:cs typeface="+mn-cs"/>
            </a:rPr>
            <a:t>Annuitisation</a:t>
          </a:r>
          <a:endParaRPr lang="en-GB" sz="2400" b="0" dirty="0">
            <a:solidFill>
              <a:srgbClr val="271F91"/>
            </a:solidFill>
            <a:latin typeface="Arial"/>
            <a:ea typeface="+mn-ea"/>
            <a:cs typeface="+mn-cs"/>
          </a:endParaRPr>
        </a:p>
      </dgm:t>
    </dgm:pt>
    <dgm:pt modelId="{0D1155E2-9EFA-4077-9CD3-2448034B1D17}" type="parTrans" cxnId="{8704D4F6-6AD3-470C-8113-F692207CC573}">
      <dgm:prSet/>
      <dgm:spPr/>
      <dgm:t>
        <a:bodyPr/>
        <a:lstStyle/>
        <a:p>
          <a:endParaRPr lang="en-GB"/>
        </a:p>
      </dgm:t>
    </dgm:pt>
    <dgm:pt modelId="{C32DFFBD-9FC4-4843-B3C8-88B00686C0FE}" type="sibTrans" cxnId="{8704D4F6-6AD3-470C-8113-F692207CC573}">
      <dgm:prSet/>
      <dgm:spPr/>
      <dgm:t>
        <a:bodyPr/>
        <a:lstStyle/>
        <a:p>
          <a:endParaRPr lang="en-GB"/>
        </a:p>
      </dgm:t>
    </dgm:pt>
    <dgm:pt modelId="{C6AA5E9D-A461-41C9-BA6B-D1447F6182BE}">
      <dgm:prSet custT="1"/>
      <dgm:spPr>
        <a:solidFill>
          <a:schemeClr val="accent2">
            <a:lumMod val="40000"/>
            <a:lumOff val="60000"/>
          </a:schemeClr>
        </a:solidFill>
      </dgm:spPr>
      <dgm:t>
        <a:bodyPr/>
        <a:lstStyle/>
        <a:p>
          <a:r>
            <a:rPr lang="en-GB" sz="2400" b="0" dirty="0" err="1" smtClean="0">
              <a:solidFill>
                <a:srgbClr val="271F91"/>
              </a:solidFill>
              <a:latin typeface="Arial"/>
              <a:ea typeface="+mn-ea"/>
              <a:cs typeface="+mn-cs"/>
            </a:rPr>
            <a:t>Procesing</a:t>
          </a:r>
          <a:r>
            <a:rPr lang="en-GB" sz="2400" b="0" dirty="0" smtClean="0">
              <a:solidFill>
                <a:srgbClr val="271F91"/>
              </a:solidFill>
              <a:latin typeface="Arial"/>
              <a:ea typeface="+mn-ea"/>
              <a:cs typeface="+mn-cs"/>
            </a:rPr>
            <a:t> of Inter Sector Shifting Applications</a:t>
          </a:r>
          <a:endParaRPr lang="en-GB" sz="2400" b="0" dirty="0">
            <a:solidFill>
              <a:srgbClr val="271F91"/>
            </a:solidFill>
            <a:latin typeface="Arial"/>
            <a:ea typeface="+mn-ea"/>
            <a:cs typeface="+mn-cs"/>
          </a:endParaRPr>
        </a:p>
      </dgm:t>
    </dgm:pt>
    <dgm:pt modelId="{EF04BC70-7448-4333-A165-D626FE216EB6}" type="parTrans" cxnId="{422C90DB-AA5B-406C-993B-72A1C38ECF06}">
      <dgm:prSet/>
      <dgm:spPr/>
      <dgm:t>
        <a:bodyPr/>
        <a:lstStyle/>
        <a:p>
          <a:endParaRPr lang="en-GB"/>
        </a:p>
      </dgm:t>
    </dgm:pt>
    <dgm:pt modelId="{DE252A03-5DCA-4559-83DB-DAB34B59B755}" type="sibTrans" cxnId="{422C90DB-AA5B-406C-993B-72A1C38ECF06}">
      <dgm:prSet/>
      <dgm:spPr/>
      <dgm:t>
        <a:bodyPr/>
        <a:lstStyle/>
        <a:p>
          <a:endParaRPr lang="en-GB"/>
        </a:p>
      </dgm:t>
    </dgm:pt>
    <dgm:pt modelId="{FDDDB924-D337-47C5-A0C2-0B36AEBE9DA9}">
      <dgm:prSet custT="1"/>
      <dgm:spPr>
        <a:solidFill>
          <a:schemeClr val="accent2">
            <a:lumMod val="20000"/>
            <a:lumOff val="80000"/>
          </a:schemeClr>
        </a:solidFill>
      </dgm:spPr>
      <dgm:t>
        <a:bodyPr/>
        <a:lstStyle/>
        <a:p>
          <a:pPr marL="4763" indent="0"/>
          <a:r>
            <a:rPr lang="en-GB" sz="2400" b="0" dirty="0" smtClean="0">
              <a:solidFill>
                <a:srgbClr val="271F91"/>
              </a:solidFill>
              <a:latin typeface="Arial"/>
              <a:ea typeface="+mn-ea"/>
              <a:cs typeface="+mn-cs"/>
            </a:rPr>
            <a:t> Report Missing Credits to NPS Cell with due enquiry</a:t>
          </a:r>
          <a:endParaRPr lang="en-US" sz="2400" b="0" dirty="0">
            <a:solidFill>
              <a:srgbClr val="271F91"/>
            </a:solidFill>
          </a:endParaRPr>
        </a:p>
      </dgm:t>
    </dgm:pt>
    <dgm:pt modelId="{A1D8E904-71B2-4EAE-BBF7-E54D9D612A90}" type="parTrans" cxnId="{96B03CE8-0747-46B3-8876-65C42E80553C}">
      <dgm:prSet/>
      <dgm:spPr/>
      <dgm:t>
        <a:bodyPr/>
        <a:lstStyle/>
        <a:p>
          <a:endParaRPr lang="en-GB"/>
        </a:p>
      </dgm:t>
    </dgm:pt>
    <dgm:pt modelId="{308D51B0-0C64-4C46-AACF-EA372EB443C6}" type="sibTrans" cxnId="{96B03CE8-0747-46B3-8876-65C42E80553C}">
      <dgm:prSet/>
      <dgm:spPr/>
      <dgm:t>
        <a:bodyPr/>
        <a:lstStyle/>
        <a:p>
          <a:endParaRPr lang="en-GB"/>
        </a:p>
      </dgm:t>
    </dgm:pt>
    <dgm:pt modelId="{03B1B052-A9AC-43EE-BB86-75CD2B9C8CB1}">
      <dgm:prSet custT="1"/>
      <dgm:spPr>
        <a:solidFill>
          <a:schemeClr val="accent2">
            <a:lumMod val="20000"/>
            <a:lumOff val="80000"/>
          </a:schemeClr>
        </a:solidFill>
      </dgm:spPr>
      <dgm:t>
        <a:bodyPr/>
        <a:lstStyle/>
        <a:p>
          <a:pPr marL="4763" indent="0"/>
          <a:r>
            <a:rPr lang="en-GB" sz="2400" b="0" dirty="0" smtClean="0">
              <a:solidFill>
                <a:srgbClr val="271F91"/>
              </a:solidFill>
              <a:latin typeface="Arial"/>
              <a:ea typeface="+mn-ea"/>
              <a:cs typeface="+mn-cs"/>
            </a:rPr>
            <a:t> Approval of Arrear NPS</a:t>
          </a:r>
          <a:endParaRPr lang="en-US" sz="2400" b="0" dirty="0">
            <a:solidFill>
              <a:srgbClr val="271F91"/>
            </a:solidFill>
          </a:endParaRPr>
        </a:p>
      </dgm:t>
    </dgm:pt>
    <dgm:pt modelId="{189588AD-884B-4C1A-8CCB-77CABC339777}" type="parTrans" cxnId="{51EE6456-E815-4E55-898F-380083F554F5}">
      <dgm:prSet/>
      <dgm:spPr/>
      <dgm:t>
        <a:bodyPr/>
        <a:lstStyle/>
        <a:p>
          <a:endParaRPr lang="en-GB"/>
        </a:p>
      </dgm:t>
    </dgm:pt>
    <dgm:pt modelId="{866CB86F-8749-421D-BBC1-A8FACF1A4EFB}" type="sibTrans" cxnId="{51EE6456-E815-4E55-898F-380083F554F5}">
      <dgm:prSet/>
      <dgm:spPr/>
      <dgm:t>
        <a:bodyPr/>
        <a:lstStyle/>
        <a:p>
          <a:endParaRPr lang="en-GB"/>
        </a:p>
      </dgm:t>
    </dgm:pt>
    <dgm:pt modelId="{AFD1232F-B1DF-4885-BD0B-30BA2A30CAA2}" type="pres">
      <dgm:prSet presAssocID="{4FAEDCB5-AC48-4C09-9957-E966728629F3}" presName="cycleMatrixDiagram" presStyleCnt="0">
        <dgm:presLayoutVars>
          <dgm:chMax val="1"/>
          <dgm:dir/>
          <dgm:animLvl val="lvl"/>
          <dgm:resizeHandles val="exact"/>
        </dgm:presLayoutVars>
      </dgm:prSet>
      <dgm:spPr/>
      <dgm:t>
        <a:bodyPr/>
        <a:lstStyle/>
        <a:p>
          <a:endParaRPr lang="en-GB"/>
        </a:p>
      </dgm:t>
    </dgm:pt>
    <dgm:pt modelId="{F47EFF1F-5DCE-40A1-B14F-39FE5544743F}" type="pres">
      <dgm:prSet presAssocID="{4FAEDCB5-AC48-4C09-9957-E966728629F3}" presName="children" presStyleCnt="0"/>
      <dgm:spPr/>
    </dgm:pt>
    <dgm:pt modelId="{DEADE750-6197-4BC0-9BAF-23C97FA76FF7}" type="pres">
      <dgm:prSet presAssocID="{4FAEDCB5-AC48-4C09-9957-E966728629F3}" presName="child1group" presStyleCnt="0"/>
      <dgm:spPr/>
    </dgm:pt>
    <dgm:pt modelId="{43FE08BC-5A4A-447C-9BDE-1F71D62263ED}" type="pres">
      <dgm:prSet presAssocID="{4FAEDCB5-AC48-4C09-9957-E966728629F3}" presName="child1" presStyleLbl="bgAcc1" presStyleIdx="0" presStyleCnt="4" custScaleX="200669" custScaleY="150001" custLinFactNeighborX="-35011" custLinFactNeighborY="18934"/>
      <dgm:spPr/>
      <dgm:t>
        <a:bodyPr/>
        <a:lstStyle/>
        <a:p>
          <a:endParaRPr lang="en-GB"/>
        </a:p>
      </dgm:t>
    </dgm:pt>
    <dgm:pt modelId="{C7FF74C6-3C02-4F1A-88C8-01D4AF0663CA}" type="pres">
      <dgm:prSet presAssocID="{4FAEDCB5-AC48-4C09-9957-E966728629F3}" presName="child1Text" presStyleLbl="bgAcc1" presStyleIdx="0" presStyleCnt="4">
        <dgm:presLayoutVars>
          <dgm:bulletEnabled val="1"/>
        </dgm:presLayoutVars>
      </dgm:prSet>
      <dgm:spPr/>
      <dgm:t>
        <a:bodyPr/>
        <a:lstStyle/>
        <a:p>
          <a:endParaRPr lang="en-GB"/>
        </a:p>
      </dgm:t>
    </dgm:pt>
    <dgm:pt modelId="{FDE4C2ED-14FD-4A98-9297-50C524F70919}" type="pres">
      <dgm:prSet presAssocID="{4FAEDCB5-AC48-4C09-9957-E966728629F3}" presName="child2group" presStyleCnt="0"/>
      <dgm:spPr/>
    </dgm:pt>
    <dgm:pt modelId="{8D19CBBD-95D0-4CB4-AB2B-3CEE1C8144A8}" type="pres">
      <dgm:prSet presAssocID="{4FAEDCB5-AC48-4C09-9957-E966728629F3}" presName="child2" presStyleLbl="bgAcc1" presStyleIdx="1" presStyleCnt="4" custAng="0" custScaleX="192785" custScaleY="145823" custLinFactNeighborX="36393" custLinFactNeighborY="16845"/>
      <dgm:spPr/>
      <dgm:t>
        <a:bodyPr/>
        <a:lstStyle/>
        <a:p>
          <a:endParaRPr lang="en-GB"/>
        </a:p>
      </dgm:t>
    </dgm:pt>
    <dgm:pt modelId="{BF62FE37-0772-4650-B68D-943183EDE4CD}" type="pres">
      <dgm:prSet presAssocID="{4FAEDCB5-AC48-4C09-9957-E966728629F3}" presName="child2Text" presStyleLbl="bgAcc1" presStyleIdx="1" presStyleCnt="4">
        <dgm:presLayoutVars>
          <dgm:bulletEnabled val="1"/>
        </dgm:presLayoutVars>
      </dgm:prSet>
      <dgm:spPr/>
      <dgm:t>
        <a:bodyPr/>
        <a:lstStyle/>
        <a:p>
          <a:endParaRPr lang="en-GB"/>
        </a:p>
      </dgm:t>
    </dgm:pt>
    <dgm:pt modelId="{402EABAA-454B-4E46-A728-B5D0BD64C28B}" type="pres">
      <dgm:prSet presAssocID="{4FAEDCB5-AC48-4C09-9957-E966728629F3}" presName="child3group" presStyleCnt="0"/>
      <dgm:spPr/>
    </dgm:pt>
    <dgm:pt modelId="{A33048B2-CFE4-49C7-B878-5A1436C66AB9}" type="pres">
      <dgm:prSet presAssocID="{4FAEDCB5-AC48-4C09-9957-E966728629F3}" presName="child3" presStyleLbl="bgAcc1" presStyleIdx="2" presStyleCnt="4" custScaleX="191178" custScaleY="150079" custLinFactNeighborX="36206" custLinFactNeighborY="-17324"/>
      <dgm:spPr/>
      <dgm:t>
        <a:bodyPr/>
        <a:lstStyle/>
        <a:p>
          <a:endParaRPr lang="en-GB"/>
        </a:p>
      </dgm:t>
    </dgm:pt>
    <dgm:pt modelId="{6CEB745A-E0E7-4ECE-A0B2-7BE06B8C21BC}" type="pres">
      <dgm:prSet presAssocID="{4FAEDCB5-AC48-4C09-9957-E966728629F3}" presName="child3Text" presStyleLbl="bgAcc1" presStyleIdx="2" presStyleCnt="4">
        <dgm:presLayoutVars>
          <dgm:bulletEnabled val="1"/>
        </dgm:presLayoutVars>
      </dgm:prSet>
      <dgm:spPr/>
      <dgm:t>
        <a:bodyPr/>
        <a:lstStyle/>
        <a:p>
          <a:endParaRPr lang="en-GB"/>
        </a:p>
      </dgm:t>
    </dgm:pt>
    <dgm:pt modelId="{D2F1532E-6A67-4366-B625-8E7B92C939EC}" type="pres">
      <dgm:prSet presAssocID="{4FAEDCB5-AC48-4C09-9957-E966728629F3}" presName="child4group" presStyleCnt="0"/>
      <dgm:spPr/>
    </dgm:pt>
    <dgm:pt modelId="{9DDFF51C-468A-4D08-90C3-2B4DBD21B3B0}" type="pres">
      <dgm:prSet presAssocID="{4FAEDCB5-AC48-4C09-9957-E966728629F3}" presName="child4" presStyleLbl="bgAcc1" presStyleIdx="3" presStyleCnt="4" custScaleX="210669" custScaleY="150069" custLinFactNeighborX="-34976" custLinFactNeighborY="-17329"/>
      <dgm:spPr/>
      <dgm:t>
        <a:bodyPr/>
        <a:lstStyle/>
        <a:p>
          <a:endParaRPr lang="en-GB"/>
        </a:p>
      </dgm:t>
    </dgm:pt>
    <dgm:pt modelId="{72A58D51-D7C0-4BFA-9D91-397C13876BBE}" type="pres">
      <dgm:prSet presAssocID="{4FAEDCB5-AC48-4C09-9957-E966728629F3}" presName="child4Text" presStyleLbl="bgAcc1" presStyleIdx="3" presStyleCnt="4">
        <dgm:presLayoutVars>
          <dgm:bulletEnabled val="1"/>
        </dgm:presLayoutVars>
      </dgm:prSet>
      <dgm:spPr/>
      <dgm:t>
        <a:bodyPr/>
        <a:lstStyle/>
        <a:p>
          <a:endParaRPr lang="en-GB"/>
        </a:p>
      </dgm:t>
    </dgm:pt>
    <dgm:pt modelId="{ABFB4EB5-5BF3-4543-BFEF-78F1E0C3AC59}" type="pres">
      <dgm:prSet presAssocID="{4FAEDCB5-AC48-4C09-9957-E966728629F3}" presName="childPlaceholder" presStyleCnt="0"/>
      <dgm:spPr/>
    </dgm:pt>
    <dgm:pt modelId="{12C79DB7-A7A0-4144-B5F6-F388EDCB1B79}" type="pres">
      <dgm:prSet presAssocID="{4FAEDCB5-AC48-4C09-9957-E966728629F3}" presName="circle" presStyleCnt="0"/>
      <dgm:spPr/>
    </dgm:pt>
    <dgm:pt modelId="{1AF9ECA0-6353-4534-A678-55076F117EB2}" type="pres">
      <dgm:prSet presAssocID="{4FAEDCB5-AC48-4C09-9957-E966728629F3}" presName="quadrant1" presStyleLbl="node1" presStyleIdx="0" presStyleCnt="4">
        <dgm:presLayoutVars>
          <dgm:chMax val="1"/>
          <dgm:bulletEnabled val="1"/>
        </dgm:presLayoutVars>
      </dgm:prSet>
      <dgm:spPr/>
      <dgm:t>
        <a:bodyPr/>
        <a:lstStyle/>
        <a:p>
          <a:endParaRPr lang="en-GB"/>
        </a:p>
      </dgm:t>
    </dgm:pt>
    <dgm:pt modelId="{02AED561-8BA4-44CA-AA7A-1362CB2AEBD2}" type="pres">
      <dgm:prSet presAssocID="{4FAEDCB5-AC48-4C09-9957-E966728629F3}" presName="quadrant2" presStyleLbl="node1" presStyleIdx="1" presStyleCnt="4" custScaleX="101238">
        <dgm:presLayoutVars>
          <dgm:chMax val="1"/>
          <dgm:bulletEnabled val="1"/>
        </dgm:presLayoutVars>
      </dgm:prSet>
      <dgm:spPr/>
      <dgm:t>
        <a:bodyPr/>
        <a:lstStyle/>
        <a:p>
          <a:endParaRPr lang="en-GB"/>
        </a:p>
      </dgm:t>
    </dgm:pt>
    <dgm:pt modelId="{9401815D-6CDB-4661-AB9C-873C1972E462}" type="pres">
      <dgm:prSet presAssocID="{4FAEDCB5-AC48-4C09-9957-E966728629F3}" presName="quadrant3" presStyleLbl="node1" presStyleIdx="2" presStyleCnt="4">
        <dgm:presLayoutVars>
          <dgm:chMax val="1"/>
          <dgm:bulletEnabled val="1"/>
        </dgm:presLayoutVars>
      </dgm:prSet>
      <dgm:spPr/>
      <dgm:t>
        <a:bodyPr/>
        <a:lstStyle/>
        <a:p>
          <a:endParaRPr lang="en-GB"/>
        </a:p>
      </dgm:t>
    </dgm:pt>
    <dgm:pt modelId="{973799D6-B55F-4F83-8975-D91B2E1CB07F}" type="pres">
      <dgm:prSet presAssocID="{4FAEDCB5-AC48-4C09-9957-E966728629F3}" presName="quadrant4" presStyleLbl="node1" presStyleIdx="3" presStyleCnt="4">
        <dgm:presLayoutVars>
          <dgm:chMax val="1"/>
          <dgm:bulletEnabled val="1"/>
        </dgm:presLayoutVars>
      </dgm:prSet>
      <dgm:spPr/>
      <dgm:t>
        <a:bodyPr/>
        <a:lstStyle/>
        <a:p>
          <a:endParaRPr lang="en-GB"/>
        </a:p>
      </dgm:t>
    </dgm:pt>
    <dgm:pt modelId="{A7F06665-F0E9-47D9-804D-8842C57E7CC0}" type="pres">
      <dgm:prSet presAssocID="{4FAEDCB5-AC48-4C09-9957-E966728629F3}" presName="quadrantPlaceholder" presStyleCnt="0"/>
      <dgm:spPr/>
    </dgm:pt>
    <dgm:pt modelId="{2D3AC9E5-289E-4A08-A42D-2B0A3DAE1FB0}" type="pres">
      <dgm:prSet presAssocID="{4FAEDCB5-AC48-4C09-9957-E966728629F3}" presName="center1" presStyleLbl="fgShp" presStyleIdx="0" presStyleCnt="2" custFlipVert="0" custFlipHor="1" custScaleX="12989" custScaleY="28757"/>
      <dgm:spPr/>
    </dgm:pt>
    <dgm:pt modelId="{6E66EC40-0484-49F1-A86E-67FFB464E004}" type="pres">
      <dgm:prSet presAssocID="{4FAEDCB5-AC48-4C09-9957-E966728629F3}" presName="center2" presStyleLbl="fgShp" presStyleIdx="1" presStyleCnt="2" custFlipVert="0" custFlipHor="1" custScaleX="25978" custScaleY="13819"/>
      <dgm:spPr/>
    </dgm:pt>
  </dgm:ptLst>
  <dgm:cxnLst>
    <dgm:cxn modelId="{F2C9C416-88B8-431C-8E71-42AC4B7D072B}" type="presOf" srcId="{FDDDB924-D337-47C5-A0C2-0B36AEBE9DA9}" destId="{A33048B2-CFE4-49C7-B878-5A1436C66AB9}" srcOrd="0" destOrd="1" presId="urn:microsoft.com/office/officeart/2005/8/layout/cycle4#1"/>
    <dgm:cxn modelId="{19CE5BE0-A64B-4C60-83EF-98A53978C69D}" type="presOf" srcId="{A125E48E-3C5E-47E6-A46A-6963F5B6DC3B}" destId="{72A58D51-D7C0-4BFA-9D91-397C13876BBE}" srcOrd="1" destOrd="2" presId="urn:microsoft.com/office/officeart/2005/8/layout/cycle4#1"/>
    <dgm:cxn modelId="{125FD80A-FB6D-489F-B53A-0DDD7AE75A09}" type="presOf" srcId="{1DA6DD28-85C2-4B52-9CC0-BBCF80F44C70}" destId="{43FE08BC-5A4A-447C-9BDE-1F71D62263ED}" srcOrd="0" destOrd="0" presId="urn:microsoft.com/office/officeart/2005/8/layout/cycle4#1"/>
    <dgm:cxn modelId="{CB4D5FCE-4A50-4375-B8A4-3B982E22487B}" type="presOf" srcId="{7C558DC2-82E3-4A28-8C5D-0A2A1D9BA0A8}" destId="{9DDFF51C-468A-4D08-90C3-2B4DBD21B3B0}" srcOrd="0" destOrd="0" presId="urn:microsoft.com/office/officeart/2005/8/layout/cycle4#1"/>
    <dgm:cxn modelId="{969807C2-36C7-4B41-9D2C-5156CC50878E}" type="presOf" srcId="{82ACFFE2-E1E0-49CA-BEB6-05A7A3583B14}" destId="{8D19CBBD-95D0-4CB4-AB2B-3CEE1C8144A8}" srcOrd="0" destOrd="1" presId="urn:microsoft.com/office/officeart/2005/8/layout/cycle4#1"/>
    <dgm:cxn modelId="{8DB9CA6B-4678-48A1-8F9B-7560A5905FF2}" srcId="{9EB2E4C1-62A3-4A63-B77B-970AED2A718D}" destId="{7C558DC2-82E3-4A28-8C5D-0A2A1D9BA0A8}" srcOrd="0" destOrd="0" parTransId="{2E7661BE-B548-4D0E-B253-B30FFAF00B6D}" sibTransId="{DD1E589B-BD84-450C-841B-F60B410D3D55}"/>
    <dgm:cxn modelId="{1A0C5C83-4B6A-4CC9-AA32-C958ADE3F6E5}" type="presOf" srcId="{FDACCFAA-9507-4BF3-83C8-1EB0C4143E7C}" destId="{9DDFF51C-468A-4D08-90C3-2B4DBD21B3B0}" srcOrd="0" destOrd="1" presId="urn:microsoft.com/office/officeart/2005/8/layout/cycle4#1"/>
    <dgm:cxn modelId="{5364506E-9287-418C-9832-D53AA8E32FC4}" type="presOf" srcId="{88E48620-83CB-403B-BDBD-CB2BC3A33FDA}" destId="{8D19CBBD-95D0-4CB4-AB2B-3CEE1C8144A8}" srcOrd="0" destOrd="0" presId="urn:microsoft.com/office/officeart/2005/8/layout/cycle4#1"/>
    <dgm:cxn modelId="{55789BD9-BEDB-4D10-9200-9DE9B6F46402}" type="presOf" srcId="{9EB2E4C1-62A3-4A63-B77B-970AED2A718D}" destId="{973799D6-B55F-4F83-8975-D91B2E1CB07F}" srcOrd="0" destOrd="0" presId="urn:microsoft.com/office/officeart/2005/8/layout/cycle4#1"/>
    <dgm:cxn modelId="{7C08307F-F7A1-4911-80C0-17AD8C7EADF3}" type="presOf" srcId="{03B1B052-A9AC-43EE-BB86-75CD2B9C8CB1}" destId="{A33048B2-CFE4-49C7-B878-5A1436C66AB9}" srcOrd="0" destOrd="2" presId="urn:microsoft.com/office/officeart/2005/8/layout/cycle4#1"/>
    <dgm:cxn modelId="{2964A029-93AF-4769-BB78-A27F2AA6FBD8}" srcId="{22BF9FF9-DF82-4FF0-B5FB-917D40568DEB}" destId="{649AA471-5DC7-4986-AA09-0053592F089A}" srcOrd="0" destOrd="0" parTransId="{ECDD475F-789C-49F9-961A-5D2093640489}" sibTransId="{F979BD0F-B152-4D04-A13C-A45EAF9E55DF}"/>
    <dgm:cxn modelId="{8704D4F6-6AD3-470C-8113-F692207CC573}" srcId="{9EB2E4C1-62A3-4A63-B77B-970AED2A718D}" destId="{A125E48E-3C5E-47E6-A46A-6963F5B6DC3B}" srcOrd="2" destOrd="0" parTransId="{0D1155E2-9EFA-4077-9CD3-2448034B1D17}" sibTransId="{C32DFFBD-9FC4-4843-B3C8-88B00686C0FE}"/>
    <dgm:cxn modelId="{78BB1D58-903A-41F1-A703-E2893709D476}" type="presOf" srcId="{FDACCFAA-9507-4BF3-83C8-1EB0C4143E7C}" destId="{72A58D51-D7C0-4BFA-9D91-397C13876BBE}" srcOrd="1" destOrd="1" presId="urn:microsoft.com/office/officeart/2005/8/layout/cycle4#1"/>
    <dgm:cxn modelId="{3DB147F0-75BC-46CE-983A-A79709D26A70}" type="presOf" srcId="{82ACFFE2-E1E0-49CA-BEB6-05A7A3583B14}" destId="{BF62FE37-0772-4650-B68D-943183EDE4CD}" srcOrd="1" destOrd="1" presId="urn:microsoft.com/office/officeart/2005/8/layout/cycle4#1"/>
    <dgm:cxn modelId="{5F0F50F7-39EC-4698-9AFC-4699E53AEF1B}" type="presOf" srcId="{03B1B052-A9AC-43EE-BB86-75CD2B9C8CB1}" destId="{6CEB745A-E0E7-4ECE-A0B2-7BE06B8C21BC}" srcOrd="1" destOrd="2" presId="urn:microsoft.com/office/officeart/2005/8/layout/cycle4#1"/>
    <dgm:cxn modelId="{7CAE23C2-9FB0-4DE6-9B51-9A2FE332EC59}" srcId="{9ABA5AB2-D38A-4855-8986-2CD17ABB4E3D}" destId="{1DA6DD28-85C2-4B52-9CC0-BBCF80F44C70}" srcOrd="0" destOrd="0" parTransId="{6611E9B9-4C53-4D4C-8626-04AC1F3EE06F}" sibTransId="{4BC6E74C-2FD2-45D2-9544-68C831A34EAA}"/>
    <dgm:cxn modelId="{69A4DD4D-8B7B-4F02-BC74-7A080B0BBAB8}" type="presOf" srcId="{9ABA5AB2-D38A-4855-8986-2CD17ABB4E3D}" destId="{1AF9ECA0-6353-4534-A678-55076F117EB2}" srcOrd="0" destOrd="0" presId="urn:microsoft.com/office/officeart/2005/8/layout/cycle4#1"/>
    <dgm:cxn modelId="{1FB640C8-E32C-4B90-8ECF-EB972E973200}" srcId="{4FAEDCB5-AC48-4C09-9957-E966728629F3}" destId="{9ABA5AB2-D38A-4855-8986-2CD17ABB4E3D}" srcOrd="0" destOrd="0" parTransId="{7FED9F5C-9F79-4ECA-A846-799C4200D9DD}" sibTransId="{2D07C390-5D0E-4E80-AA90-59C619A52B94}"/>
    <dgm:cxn modelId="{92309CCD-07C4-4562-BA1F-4B91BC14F7C0}" type="presOf" srcId="{C6AA5E9D-A461-41C9-BA6B-D1447F6182BE}" destId="{43FE08BC-5A4A-447C-9BDE-1F71D62263ED}" srcOrd="0" destOrd="1" presId="urn:microsoft.com/office/officeart/2005/8/layout/cycle4#1"/>
    <dgm:cxn modelId="{96B03CE8-0747-46B3-8876-65C42E80553C}" srcId="{22BF9FF9-DF82-4FF0-B5FB-917D40568DEB}" destId="{FDDDB924-D337-47C5-A0C2-0B36AEBE9DA9}" srcOrd="1" destOrd="0" parTransId="{A1D8E904-71B2-4EAE-BBF7-E54D9D612A90}" sibTransId="{308D51B0-0C64-4C46-AACF-EA372EB443C6}"/>
    <dgm:cxn modelId="{4694107F-5FD0-4947-868A-816482D20957}" type="presOf" srcId="{22BF9FF9-DF82-4FF0-B5FB-917D40568DEB}" destId="{9401815D-6CDB-4661-AB9C-873C1972E462}" srcOrd="0" destOrd="0" presId="urn:microsoft.com/office/officeart/2005/8/layout/cycle4#1"/>
    <dgm:cxn modelId="{1DBCD3F8-DCB3-4465-9CC7-DB1496A19370}" srcId="{9EB2E4C1-62A3-4A63-B77B-970AED2A718D}" destId="{FDACCFAA-9507-4BF3-83C8-1EB0C4143E7C}" srcOrd="1" destOrd="0" parTransId="{8FE1F4BF-E649-43E6-9A50-96022D6054D4}" sibTransId="{A3CED101-5205-49BF-96B2-FA7FD4FE5F11}"/>
    <dgm:cxn modelId="{B501AD31-7717-4B35-AA0E-A94AFD3C6187}" type="presOf" srcId="{C6AA5E9D-A461-41C9-BA6B-D1447F6182BE}" destId="{C7FF74C6-3C02-4F1A-88C8-01D4AF0663CA}" srcOrd="1" destOrd="1" presId="urn:microsoft.com/office/officeart/2005/8/layout/cycle4#1"/>
    <dgm:cxn modelId="{95054AFB-C479-41AD-9CE0-C197FDB4A352}" type="presOf" srcId="{A125E48E-3C5E-47E6-A46A-6963F5B6DC3B}" destId="{9DDFF51C-468A-4D08-90C3-2B4DBD21B3B0}" srcOrd="0" destOrd="2" presId="urn:microsoft.com/office/officeart/2005/8/layout/cycle4#1"/>
    <dgm:cxn modelId="{BFBDC75D-4870-490F-A1F9-5FAAE673AA55}" srcId="{F34315BE-D67C-4BFC-A069-2A9914A264CD}" destId="{82ACFFE2-E1E0-49CA-BEB6-05A7A3583B14}" srcOrd="1" destOrd="0" parTransId="{32B41247-1B2F-41D6-B9A5-B12FC323F019}" sibTransId="{3C835658-4DB9-429A-83F7-8ED595CA3FD7}"/>
    <dgm:cxn modelId="{4A7F5BAE-0DD2-41D6-8826-4B681E7BDD95}" srcId="{4FAEDCB5-AC48-4C09-9957-E966728629F3}" destId="{22BF9FF9-DF82-4FF0-B5FB-917D40568DEB}" srcOrd="2" destOrd="0" parTransId="{6B78B5EC-FB0A-4D92-80CF-85C840C3F75A}" sibTransId="{1F944AA2-74B9-4EB7-8EEF-B67454994667}"/>
    <dgm:cxn modelId="{BDAABB27-BD9F-49E3-AF23-AE854C6FB99A}" type="presOf" srcId="{649AA471-5DC7-4986-AA09-0053592F089A}" destId="{A33048B2-CFE4-49C7-B878-5A1436C66AB9}" srcOrd="0" destOrd="0" presId="urn:microsoft.com/office/officeart/2005/8/layout/cycle4#1"/>
    <dgm:cxn modelId="{BF178F3D-D800-4047-84C5-4A38EF63A902}" type="presOf" srcId="{7C558DC2-82E3-4A28-8C5D-0A2A1D9BA0A8}" destId="{72A58D51-D7C0-4BFA-9D91-397C13876BBE}" srcOrd="1" destOrd="0" presId="urn:microsoft.com/office/officeart/2005/8/layout/cycle4#1"/>
    <dgm:cxn modelId="{A49726A9-8B6D-4CEE-8E36-54ADE01D3BD2}" type="presOf" srcId="{88E48620-83CB-403B-BDBD-CB2BC3A33FDA}" destId="{BF62FE37-0772-4650-B68D-943183EDE4CD}" srcOrd="1" destOrd="0" presId="urn:microsoft.com/office/officeart/2005/8/layout/cycle4#1"/>
    <dgm:cxn modelId="{1A1DBBC6-FF37-434A-91CE-F8CD52F77CCB}" type="presOf" srcId="{FDDDB924-D337-47C5-A0C2-0B36AEBE9DA9}" destId="{6CEB745A-E0E7-4ECE-A0B2-7BE06B8C21BC}" srcOrd="1" destOrd="1" presId="urn:microsoft.com/office/officeart/2005/8/layout/cycle4#1"/>
    <dgm:cxn modelId="{DADC31C6-F8BD-4FBC-9533-D04B09F332A9}" srcId="{4FAEDCB5-AC48-4C09-9957-E966728629F3}" destId="{F34315BE-D67C-4BFC-A069-2A9914A264CD}" srcOrd="1" destOrd="0" parTransId="{42AEED6A-4464-4CF7-8082-205B9816C6F0}" sibTransId="{062D37FC-A8AD-40B8-8982-8B7A33F96145}"/>
    <dgm:cxn modelId="{B4DCF5CC-B182-4C8A-816F-970A15B8B419}" srcId="{F34315BE-D67C-4BFC-A069-2A9914A264CD}" destId="{88E48620-83CB-403B-BDBD-CB2BC3A33FDA}" srcOrd="0" destOrd="0" parTransId="{2BBB10D7-4299-4FA8-9C38-451B146B0EF9}" sibTransId="{27922927-2F6B-47CA-B606-B93B69464202}"/>
    <dgm:cxn modelId="{AC5EFCB8-3D8B-40CE-A020-2588B051B756}" type="presOf" srcId="{1DA6DD28-85C2-4B52-9CC0-BBCF80F44C70}" destId="{C7FF74C6-3C02-4F1A-88C8-01D4AF0663CA}" srcOrd="1" destOrd="0" presId="urn:microsoft.com/office/officeart/2005/8/layout/cycle4#1"/>
    <dgm:cxn modelId="{6C597990-648E-440C-BF61-5B85C35224C1}" srcId="{4FAEDCB5-AC48-4C09-9957-E966728629F3}" destId="{9EB2E4C1-62A3-4A63-B77B-970AED2A718D}" srcOrd="3" destOrd="0" parTransId="{1F94D3ED-7A11-42BC-9021-DA9F020AA944}" sibTransId="{BE970B2A-14DB-4AB7-9616-26F282C82878}"/>
    <dgm:cxn modelId="{726BFDB7-5292-4A08-9556-B05E887D8C68}" type="presOf" srcId="{F34315BE-D67C-4BFC-A069-2A9914A264CD}" destId="{02AED561-8BA4-44CA-AA7A-1362CB2AEBD2}" srcOrd="0" destOrd="0" presId="urn:microsoft.com/office/officeart/2005/8/layout/cycle4#1"/>
    <dgm:cxn modelId="{ADBFAF04-0DAB-4F9A-8145-E1D1D969CBC3}" type="presOf" srcId="{4FAEDCB5-AC48-4C09-9957-E966728629F3}" destId="{AFD1232F-B1DF-4885-BD0B-30BA2A30CAA2}" srcOrd="0" destOrd="0" presId="urn:microsoft.com/office/officeart/2005/8/layout/cycle4#1"/>
    <dgm:cxn modelId="{51EE6456-E815-4E55-898F-380083F554F5}" srcId="{22BF9FF9-DF82-4FF0-B5FB-917D40568DEB}" destId="{03B1B052-A9AC-43EE-BB86-75CD2B9C8CB1}" srcOrd="2" destOrd="0" parTransId="{189588AD-884B-4C1A-8CCB-77CABC339777}" sibTransId="{866CB86F-8749-421D-BBC1-A8FACF1A4EFB}"/>
    <dgm:cxn modelId="{422C90DB-AA5B-406C-993B-72A1C38ECF06}" srcId="{9ABA5AB2-D38A-4855-8986-2CD17ABB4E3D}" destId="{C6AA5E9D-A461-41C9-BA6B-D1447F6182BE}" srcOrd="1" destOrd="0" parTransId="{EF04BC70-7448-4333-A165-D626FE216EB6}" sibTransId="{DE252A03-5DCA-4559-83DB-DAB34B59B755}"/>
    <dgm:cxn modelId="{D6538072-FF97-428A-8B6C-B60ED3F0D49A}" type="presOf" srcId="{649AA471-5DC7-4986-AA09-0053592F089A}" destId="{6CEB745A-E0E7-4ECE-A0B2-7BE06B8C21BC}" srcOrd="1" destOrd="0" presId="urn:microsoft.com/office/officeart/2005/8/layout/cycle4#1"/>
    <dgm:cxn modelId="{D1B2694A-D801-4C8C-8897-BEEEB21BE4F9}" type="presParOf" srcId="{AFD1232F-B1DF-4885-BD0B-30BA2A30CAA2}" destId="{F47EFF1F-5DCE-40A1-B14F-39FE5544743F}" srcOrd="0" destOrd="0" presId="urn:microsoft.com/office/officeart/2005/8/layout/cycle4#1"/>
    <dgm:cxn modelId="{01D1CF83-DFAE-4C84-AB97-9CBA5185F73C}" type="presParOf" srcId="{F47EFF1F-5DCE-40A1-B14F-39FE5544743F}" destId="{DEADE750-6197-4BC0-9BAF-23C97FA76FF7}" srcOrd="0" destOrd="0" presId="urn:microsoft.com/office/officeart/2005/8/layout/cycle4#1"/>
    <dgm:cxn modelId="{B8AEA8AE-F866-4F29-96E3-26B719B338F2}" type="presParOf" srcId="{DEADE750-6197-4BC0-9BAF-23C97FA76FF7}" destId="{43FE08BC-5A4A-447C-9BDE-1F71D62263ED}" srcOrd="0" destOrd="0" presId="urn:microsoft.com/office/officeart/2005/8/layout/cycle4#1"/>
    <dgm:cxn modelId="{B933E288-317B-45ED-B84A-D0B54B39EE85}" type="presParOf" srcId="{DEADE750-6197-4BC0-9BAF-23C97FA76FF7}" destId="{C7FF74C6-3C02-4F1A-88C8-01D4AF0663CA}" srcOrd="1" destOrd="0" presId="urn:microsoft.com/office/officeart/2005/8/layout/cycle4#1"/>
    <dgm:cxn modelId="{B72D5C6E-D01E-4551-9CD9-56AF6CD07FF4}" type="presParOf" srcId="{F47EFF1F-5DCE-40A1-B14F-39FE5544743F}" destId="{FDE4C2ED-14FD-4A98-9297-50C524F70919}" srcOrd="1" destOrd="0" presId="urn:microsoft.com/office/officeart/2005/8/layout/cycle4#1"/>
    <dgm:cxn modelId="{7DFE1852-E875-43D7-9933-EC302E138AE1}" type="presParOf" srcId="{FDE4C2ED-14FD-4A98-9297-50C524F70919}" destId="{8D19CBBD-95D0-4CB4-AB2B-3CEE1C8144A8}" srcOrd="0" destOrd="0" presId="urn:microsoft.com/office/officeart/2005/8/layout/cycle4#1"/>
    <dgm:cxn modelId="{7AB1EF7E-3FB0-4DDD-84EE-6E9CF200E694}" type="presParOf" srcId="{FDE4C2ED-14FD-4A98-9297-50C524F70919}" destId="{BF62FE37-0772-4650-B68D-943183EDE4CD}" srcOrd="1" destOrd="0" presId="urn:microsoft.com/office/officeart/2005/8/layout/cycle4#1"/>
    <dgm:cxn modelId="{85B566E3-78CA-4A80-A514-47160393792E}" type="presParOf" srcId="{F47EFF1F-5DCE-40A1-B14F-39FE5544743F}" destId="{402EABAA-454B-4E46-A728-B5D0BD64C28B}" srcOrd="2" destOrd="0" presId="urn:microsoft.com/office/officeart/2005/8/layout/cycle4#1"/>
    <dgm:cxn modelId="{86E67E94-6107-4482-AB55-03EA140EFD0A}" type="presParOf" srcId="{402EABAA-454B-4E46-A728-B5D0BD64C28B}" destId="{A33048B2-CFE4-49C7-B878-5A1436C66AB9}" srcOrd="0" destOrd="0" presId="urn:microsoft.com/office/officeart/2005/8/layout/cycle4#1"/>
    <dgm:cxn modelId="{2B47B471-BB5A-4922-B621-8C08F10B565B}" type="presParOf" srcId="{402EABAA-454B-4E46-A728-B5D0BD64C28B}" destId="{6CEB745A-E0E7-4ECE-A0B2-7BE06B8C21BC}" srcOrd="1" destOrd="0" presId="urn:microsoft.com/office/officeart/2005/8/layout/cycle4#1"/>
    <dgm:cxn modelId="{B3446FD0-BC0D-4698-9674-1379FD150AE5}" type="presParOf" srcId="{F47EFF1F-5DCE-40A1-B14F-39FE5544743F}" destId="{D2F1532E-6A67-4366-B625-8E7B92C939EC}" srcOrd="3" destOrd="0" presId="urn:microsoft.com/office/officeart/2005/8/layout/cycle4#1"/>
    <dgm:cxn modelId="{B6361073-30F7-4D69-AC2F-6E3408DEB15C}" type="presParOf" srcId="{D2F1532E-6A67-4366-B625-8E7B92C939EC}" destId="{9DDFF51C-468A-4D08-90C3-2B4DBD21B3B0}" srcOrd="0" destOrd="0" presId="urn:microsoft.com/office/officeart/2005/8/layout/cycle4#1"/>
    <dgm:cxn modelId="{6AD709AE-DB08-4E6A-B409-3C440EA32B75}" type="presParOf" srcId="{D2F1532E-6A67-4366-B625-8E7B92C939EC}" destId="{72A58D51-D7C0-4BFA-9D91-397C13876BBE}" srcOrd="1" destOrd="0" presId="urn:microsoft.com/office/officeart/2005/8/layout/cycle4#1"/>
    <dgm:cxn modelId="{AE06A865-8504-4702-B626-96347E52CE09}" type="presParOf" srcId="{F47EFF1F-5DCE-40A1-B14F-39FE5544743F}" destId="{ABFB4EB5-5BF3-4543-BFEF-78F1E0C3AC59}" srcOrd="4" destOrd="0" presId="urn:microsoft.com/office/officeart/2005/8/layout/cycle4#1"/>
    <dgm:cxn modelId="{801E6CC6-5428-4B28-9FA5-BAD5E9E79122}" type="presParOf" srcId="{AFD1232F-B1DF-4885-BD0B-30BA2A30CAA2}" destId="{12C79DB7-A7A0-4144-B5F6-F388EDCB1B79}" srcOrd="1" destOrd="0" presId="urn:microsoft.com/office/officeart/2005/8/layout/cycle4#1"/>
    <dgm:cxn modelId="{C70B501C-FF92-40CE-97F5-B53D1471A96F}" type="presParOf" srcId="{12C79DB7-A7A0-4144-B5F6-F388EDCB1B79}" destId="{1AF9ECA0-6353-4534-A678-55076F117EB2}" srcOrd="0" destOrd="0" presId="urn:microsoft.com/office/officeart/2005/8/layout/cycle4#1"/>
    <dgm:cxn modelId="{6588E94A-1C19-4913-ADFE-B7F1E98B47C1}" type="presParOf" srcId="{12C79DB7-A7A0-4144-B5F6-F388EDCB1B79}" destId="{02AED561-8BA4-44CA-AA7A-1362CB2AEBD2}" srcOrd="1" destOrd="0" presId="urn:microsoft.com/office/officeart/2005/8/layout/cycle4#1"/>
    <dgm:cxn modelId="{BB34AF8C-EE9E-48CF-93DF-DB7CB4B84956}" type="presParOf" srcId="{12C79DB7-A7A0-4144-B5F6-F388EDCB1B79}" destId="{9401815D-6CDB-4661-AB9C-873C1972E462}" srcOrd="2" destOrd="0" presId="urn:microsoft.com/office/officeart/2005/8/layout/cycle4#1"/>
    <dgm:cxn modelId="{0244EC9C-0823-4BDC-A880-5CA187AF0EF7}" type="presParOf" srcId="{12C79DB7-A7A0-4144-B5F6-F388EDCB1B79}" destId="{973799D6-B55F-4F83-8975-D91B2E1CB07F}" srcOrd="3" destOrd="0" presId="urn:microsoft.com/office/officeart/2005/8/layout/cycle4#1"/>
    <dgm:cxn modelId="{1EA2EAF1-5A0E-4ABB-9EDE-2BDDF2A6E9D1}" type="presParOf" srcId="{12C79DB7-A7A0-4144-B5F6-F388EDCB1B79}" destId="{A7F06665-F0E9-47D9-804D-8842C57E7CC0}" srcOrd="4" destOrd="0" presId="urn:microsoft.com/office/officeart/2005/8/layout/cycle4#1"/>
    <dgm:cxn modelId="{9F302880-08B0-4091-BF69-82A41500D716}" type="presParOf" srcId="{AFD1232F-B1DF-4885-BD0B-30BA2A30CAA2}" destId="{2D3AC9E5-289E-4A08-A42D-2B0A3DAE1FB0}" srcOrd="2" destOrd="0" presId="urn:microsoft.com/office/officeart/2005/8/layout/cycle4#1"/>
    <dgm:cxn modelId="{63AB9848-4C64-49CC-92F8-1FC0D2C88747}" type="presParOf" srcId="{AFD1232F-B1DF-4885-BD0B-30BA2A30CAA2}" destId="{6E66EC40-0484-49F1-A86E-67FFB464E004}" srcOrd="3" destOrd="0" presId="urn:microsoft.com/office/officeart/2005/8/layout/cycle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6D98FA-4164-4E13-8E0B-16E78FFD609C}"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C9BFD796-3440-4613-9B74-D30839AA871D}">
      <dgm:prSet custT="1"/>
      <dgm:spPr>
        <a:solidFill>
          <a:schemeClr val="accent3">
            <a:lumMod val="75000"/>
          </a:schemeClr>
        </a:solidFill>
        <a:ln>
          <a:noFill/>
        </a:ln>
      </dgm:spPr>
      <dgm:t>
        <a:bodyPr/>
        <a:lstStyle/>
        <a:p>
          <a:r>
            <a:rPr kumimoji="0" lang="en-US" sz="3400" b="1" u="none" strike="noStrike" cap="none" spc="0" normalizeH="0" baseline="0" dirty="0" smtClean="0">
              <a:ln>
                <a:noFill/>
              </a:ln>
              <a:solidFill>
                <a:schemeClr val="bg1"/>
              </a:solidFill>
              <a:effectLst/>
              <a:uLnTx/>
              <a:uFillTx/>
              <a:latin typeface="Arial Unicode MS" pitchFamily="34" charset="-128"/>
              <a:ea typeface="Arial Unicode MS" pitchFamily="34" charset="-128"/>
              <a:cs typeface="Arial Unicode MS" pitchFamily="34" charset="-128"/>
            </a:rPr>
            <a:t>On attaining the Age  of superannuation age</a:t>
          </a:r>
          <a:endParaRPr lang="en-US" sz="3400" dirty="0"/>
        </a:p>
      </dgm:t>
    </dgm:pt>
    <dgm:pt modelId="{AAEA1365-39A1-485B-86D6-48B6B08250FD}" type="parTrans" cxnId="{73B778C1-10A0-4CB9-A0B8-0E25CEB64D12}">
      <dgm:prSet/>
      <dgm:spPr/>
      <dgm:t>
        <a:bodyPr/>
        <a:lstStyle/>
        <a:p>
          <a:endParaRPr lang="en-US"/>
        </a:p>
      </dgm:t>
    </dgm:pt>
    <dgm:pt modelId="{5D95ACC8-2211-4CB1-A5E6-7706E477926D}" type="sibTrans" cxnId="{73B778C1-10A0-4CB9-A0B8-0E25CEB64D12}">
      <dgm:prSet/>
      <dgm:spPr/>
      <dgm:t>
        <a:bodyPr/>
        <a:lstStyle/>
        <a:p>
          <a:endParaRPr lang="en-US"/>
        </a:p>
      </dgm:t>
    </dgm:pt>
    <dgm:pt modelId="{BBE63884-0DCD-4EB2-B6EF-0EA4E2B1D14A}">
      <dgm:prSet custT="1"/>
      <dgm:spPr>
        <a:solidFill>
          <a:schemeClr val="accent3">
            <a:lumMod val="20000"/>
            <a:lumOff val="80000"/>
            <a:alpha val="90000"/>
          </a:schemeClr>
        </a:solidFill>
      </dgm:spPr>
      <dgm:t>
        <a:bodyPr/>
        <a:lstStyle/>
        <a:p>
          <a:pPr>
            <a:lnSpc>
              <a:spcPct val="100000"/>
            </a:lnSpc>
          </a:pPr>
          <a:r>
            <a:rPr lang="en-US" sz="2400" b="1" i="0" u="none" baseline="0" dirty="0" smtClean="0">
              <a:solidFill>
                <a:schemeClr val="accent5">
                  <a:lumMod val="75000"/>
                </a:schemeClr>
              </a:solidFill>
              <a:latin typeface="Arial Unicode MS" pitchFamily="34" charset="-128"/>
              <a:ea typeface="Arial Unicode MS" pitchFamily="34" charset="-128"/>
              <a:cs typeface="Arial Unicode MS" pitchFamily="34" charset="-128"/>
            </a:rPr>
            <a:t>Min. 40% to be utilized for purchase of Annuity</a:t>
          </a:r>
          <a:endParaRPr lang="en-US" sz="24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D1BF4BAB-10F7-4A5F-BEEF-E7154EC3A407}" type="parTrans" cxnId="{46B74078-9716-40E7-BFAC-C4EE000235A1}">
      <dgm:prSet/>
      <dgm:spPr/>
      <dgm:t>
        <a:bodyPr/>
        <a:lstStyle/>
        <a:p>
          <a:endParaRPr lang="en-US"/>
        </a:p>
      </dgm:t>
    </dgm:pt>
    <dgm:pt modelId="{B7E288A1-C2DB-4953-8410-4DF7B855953B}" type="sibTrans" cxnId="{46B74078-9716-40E7-BFAC-C4EE000235A1}">
      <dgm:prSet/>
      <dgm:spPr/>
      <dgm:t>
        <a:bodyPr/>
        <a:lstStyle/>
        <a:p>
          <a:endParaRPr lang="en-US"/>
        </a:p>
      </dgm:t>
    </dgm:pt>
    <dgm:pt modelId="{D7B29E02-E688-43E0-ADBE-9B17853BE0D1}">
      <dgm:prSet custT="1"/>
      <dgm:spPr>
        <a:solidFill>
          <a:schemeClr val="accent4">
            <a:lumMod val="75000"/>
          </a:schemeClr>
        </a:solidFill>
        <a:ln>
          <a:noFill/>
        </a:ln>
      </dgm:spPr>
      <dgm:t>
        <a:bodyPr/>
        <a:lstStyle/>
        <a:p>
          <a:r>
            <a:rPr lang="en-US" sz="3400" b="1" dirty="0" smtClean="0">
              <a:solidFill>
                <a:schemeClr val="bg1"/>
              </a:solidFill>
              <a:latin typeface="Arial Unicode MS" pitchFamily="34" charset="-128"/>
              <a:ea typeface="Arial Unicode MS" pitchFamily="34" charset="-128"/>
              <a:cs typeface="Arial Unicode MS" pitchFamily="34" charset="-128"/>
            </a:rPr>
            <a:t>Exit before attaining the superannuation age or voluntary retirement </a:t>
          </a:r>
          <a:endParaRPr lang="en-US" sz="3400" dirty="0"/>
        </a:p>
      </dgm:t>
    </dgm:pt>
    <dgm:pt modelId="{C5E6440C-0F98-45ED-B10E-D34FA31F6421}" type="parTrans" cxnId="{0B8F7EB0-9499-4561-B36B-999C3F69A450}">
      <dgm:prSet/>
      <dgm:spPr/>
      <dgm:t>
        <a:bodyPr/>
        <a:lstStyle/>
        <a:p>
          <a:endParaRPr lang="en-US"/>
        </a:p>
      </dgm:t>
    </dgm:pt>
    <dgm:pt modelId="{9628064D-001B-4A35-95BB-DB43A3CB6D14}" type="sibTrans" cxnId="{0B8F7EB0-9499-4561-B36B-999C3F69A450}">
      <dgm:prSet/>
      <dgm:spPr/>
      <dgm:t>
        <a:bodyPr/>
        <a:lstStyle/>
        <a:p>
          <a:endParaRPr lang="en-US"/>
        </a:p>
      </dgm:t>
    </dgm:pt>
    <dgm:pt modelId="{F49D4F01-4FB3-4D1E-AD19-F1463A0F964D}">
      <dgm:prSet custT="1"/>
      <dgm:spPr>
        <a:solidFill>
          <a:schemeClr val="accent4">
            <a:lumMod val="40000"/>
            <a:lumOff val="60000"/>
            <a:alpha val="90000"/>
          </a:schemeClr>
        </a:solidFill>
      </dgm:spPr>
      <dgm:t>
        <a:bodyPr/>
        <a:lstStyle/>
        <a:p>
          <a:r>
            <a:rPr kumimoji="0" lang="en-US" sz="240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Min. 80% to be utilized for purchase of Annuity</a:t>
          </a:r>
          <a:endParaRPr lang="en-US" sz="2400" dirty="0">
            <a:solidFill>
              <a:schemeClr val="accent5">
                <a:lumMod val="75000"/>
              </a:schemeClr>
            </a:solidFill>
          </a:endParaRPr>
        </a:p>
      </dgm:t>
    </dgm:pt>
    <dgm:pt modelId="{A1E524E5-864E-4A33-9269-33B4321C9923}" type="parTrans" cxnId="{50356CD7-DDE2-452E-AC8D-8329D05AE013}">
      <dgm:prSet/>
      <dgm:spPr/>
      <dgm:t>
        <a:bodyPr/>
        <a:lstStyle/>
        <a:p>
          <a:endParaRPr lang="en-US"/>
        </a:p>
      </dgm:t>
    </dgm:pt>
    <dgm:pt modelId="{293A51F0-AEE9-4116-A7ED-0C3A6AC65465}" type="sibTrans" cxnId="{50356CD7-DDE2-452E-AC8D-8329D05AE013}">
      <dgm:prSet/>
      <dgm:spPr/>
      <dgm:t>
        <a:bodyPr/>
        <a:lstStyle/>
        <a:p>
          <a:endParaRPr lang="en-US"/>
        </a:p>
      </dgm:t>
    </dgm:pt>
    <dgm:pt modelId="{D7E511A7-4239-4998-94E0-446CC721672A}">
      <dgm:prSet custT="1"/>
      <dgm:spPr>
        <a:solidFill>
          <a:schemeClr val="accent6">
            <a:lumMod val="75000"/>
          </a:schemeClr>
        </a:solidFill>
        <a:ln>
          <a:noFill/>
        </a:ln>
      </dgm:spPr>
      <dgm:t>
        <a:bodyPr/>
        <a:lstStyle/>
        <a:p>
          <a:r>
            <a:rPr lang="en-US" sz="3400" b="1" dirty="0" smtClean="0">
              <a:solidFill>
                <a:schemeClr val="bg1"/>
              </a:solidFill>
              <a:latin typeface="Arial Unicode MS" pitchFamily="34" charset="-128"/>
              <a:ea typeface="Arial Unicode MS" pitchFamily="34" charset="-128"/>
              <a:cs typeface="Arial Unicode MS" pitchFamily="34" charset="-128"/>
            </a:rPr>
            <a:t>Death due to any cause before superannuation </a:t>
          </a:r>
          <a:endParaRPr lang="en-US" sz="3400" dirty="0"/>
        </a:p>
      </dgm:t>
    </dgm:pt>
    <dgm:pt modelId="{3AA713AD-9A24-4F49-8C67-098EE0C15722}" type="parTrans" cxnId="{B5363074-2380-43F0-839C-EFA69A10A72D}">
      <dgm:prSet/>
      <dgm:spPr/>
      <dgm:t>
        <a:bodyPr/>
        <a:lstStyle/>
        <a:p>
          <a:endParaRPr lang="en-US"/>
        </a:p>
      </dgm:t>
    </dgm:pt>
    <dgm:pt modelId="{06E6EAA8-0EC0-4B3E-AF3C-16ED6484F816}" type="sibTrans" cxnId="{B5363074-2380-43F0-839C-EFA69A10A72D}">
      <dgm:prSet/>
      <dgm:spPr/>
      <dgm:t>
        <a:bodyPr/>
        <a:lstStyle/>
        <a:p>
          <a:endParaRPr lang="en-US"/>
        </a:p>
      </dgm:t>
    </dgm:pt>
    <dgm:pt modelId="{9385EE61-6867-46C3-8281-84E0046B8FA8}">
      <dgm:prSet custT="1"/>
      <dgm:spPr>
        <a:solidFill>
          <a:schemeClr val="accent6">
            <a:lumMod val="40000"/>
            <a:lumOff val="60000"/>
            <a:alpha val="90000"/>
          </a:schemeClr>
        </a:solidFill>
      </dgm:spPr>
      <dgm:t>
        <a:bodyPr/>
        <a:lstStyle/>
        <a:p>
          <a:r>
            <a:rPr kumimoji="0" lang="en-US" sz="240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Min. 80% to be utilized by Nominee for purchase of Annuity.</a:t>
          </a:r>
          <a:endParaRPr lang="en-US" sz="2400" dirty="0">
            <a:solidFill>
              <a:schemeClr val="accent5">
                <a:lumMod val="75000"/>
              </a:schemeClr>
            </a:solidFill>
          </a:endParaRPr>
        </a:p>
      </dgm:t>
    </dgm:pt>
    <dgm:pt modelId="{82199A86-D9E7-4368-B9CD-EF829B642C49}" type="parTrans" cxnId="{F3D11A89-ED09-4E58-8C38-2305D2E9D48E}">
      <dgm:prSet/>
      <dgm:spPr/>
      <dgm:t>
        <a:bodyPr/>
        <a:lstStyle/>
        <a:p>
          <a:endParaRPr lang="en-US"/>
        </a:p>
      </dgm:t>
    </dgm:pt>
    <dgm:pt modelId="{6EFC99A6-905D-4974-8725-0F41A83A629D}" type="sibTrans" cxnId="{F3D11A89-ED09-4E58-8C38-2305D2E9D48E}">
      <dgm:prSet/>
      <dgm:spPr/>
      <dgm:t>
        <a:bodyPr/>
        <a:lstStyle/>
        <a:p>
          <a:endParaRPr lang="en-US"/>
        </a:p>
      </dgm:t>
    </dgm:pt>
    <dgm:pt modelId="{03B324D0-5EE1-4B22-8B06-EFBA2E1536DF}">
      <dgm:prSet custT="1"/>
      <dgm:spPr>
        <a:solidFill>
          <a:schemeClr val="accent3">
            <a:lumMod val="20000"/>
            <a:lumOff val="80000"/>
            <a:alpha val="90000"/>
          </a:schemeClr>
        </a:solidFill>
      </dgm:spPr>
      <dgm:t>
        <a:bodyPr/>
        <a:lstStyle/>
        <a:p>
          <a:pPr rtl="0">
            <a:lnSpc>
              <a:spcPct val="100000"/>
            </a:lnSpc>
          </a:pPr>
          <a:r>
            <a:rPr lang="en-US" sz="2400" b="0" i="0" u="none" baseline="0" dirty="0" smtClean="0">
              <a:solidFill>
                <a:schemeClr val="accent5">
                  <a:lumMod val="75000"/>
                </a:schemeClr>
              </a:solidFill>
              <a:latin typeface="Arial Unicode MS" pitchFamily="34" charset="-128"/>
              <a:ea typeface="Arial Unicode MS" pitchFamily="34" charset="-128"/>
              <a:cs typeface="Arial Unicode MS" pitchFamily="34" charset="-128"/>
            </a:rPr>
            <a:t>The lump sum  can be deferred which can be withdrawn at any time between superannuation and 70 </a:t>
          </a:r>
          <a:endParaRPr lang="en-US" sz="2400" b="0" i="0" u="none" baseline="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DA18FFD5-1C05-4D9C-9910-92DB635E9AF3}" type="parTrans" cxnId="{537BC38D-238A-4D7F-A3B9-7FB7735703A3}">
      <dgm:prSet/>
      <dgm:spPr/>
      <dgm:t>
        <a:bodyPr/>
        <a:lstStyle/>
        <a:p>
          <a:endParaRPr lang="en-GB"/>
        </a:p>
      </dgm:t>
    </dgm:pt>
    <dgm:pt modelId="{AB8A3317-E38D-4AF7-BD0C-2DFCF9601345}" type="sibTrans" cxnId="{537BC38D-238A-4D7F-A3B9-7FB7735703A3}">
      <dgm:prSet/>
      <dgm:spPr/>
      <dgm:t>
        <a:bodyPr/>
        <a:lstStyle/>
        <a:p>
          <a:endParaRPr lang="en-GB"/>
        </a:p>
      </dgm:t>
    </dgm:pt>
    <dgm:pt modelId="{2828BBDE-E534-4B0B-B75C-B2BA42200716}">
      <dgm:prSet custT="1"/>
      <dgm:spPr>
        <a:solidFill>
          <a:schemeClr val="accent3">
            <a:lumMod val="20000"/>
            <a:lumOff val="80000"/>
            <a:alpha val="90000"/>
          </a:schemeClr>
        </a:solidFill>
      </dgm:spPr>
      <dgm:t>
        <a:bodyPr/>
        <a:lstStyle/>
        <a:p>
          <a:pPr rtl="0">
            <a:lnSpc>
              <a:spcPct val="100000"/>
            </a:lnSpc>
          </a:pPr>
          <a:r>
            <a:rPr lang="en-US" sz="2400" b="0" i="0" u="none" baseline="0" dirty="0" smtClean="0">
              <a:solidFill>
                <a:schemeClr val="accent5">
                  <a:lumMod val="75000"/>
                </a:schemeClr>
              </a:solidFill>
              <a:latin typeface="Arial Unicode MS" pitchFamily="34" charset="-128"/>
              <a:ea typeface="Arial Unicode MS" pitchFamily="34" charset="-128"/>
              <a:cs typeface="Arial Unicode MS" pitchFamily="34" charset="-128"/>
            </a:rPr>
            <a:t>Annuity purchase can also be deferred for maximum period of 3 years</a:t>
          </a:r>
          <a:endParaRPr lang="en-US" sz="2400" b="0" i="0" u="none" baseline="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19F7C77C-27F6-4C20-B1E1-049EA00855C8}" type="parTrans" cxnId="{8E1B6384-47BC-42D6-A8D9-9B3821835981}">
      <dgm:prSet/>
      <dgm:spPr/>
      <dgm:t>
        <a:bodyPr/>
        <a:lstStyle/>
        <a:p>
          <a:endParaRPr lang="en-GB"/>
        </a:p>
      </dgm:t>
    </dgm:pt>
    <dgm:pt modelId="{E01ACF57-0533-4717-88C3-798E33C6B9A9}" type="sibTrans" cxnId="{8E1B6384-47BC-42D6-A8D9-9B3821835981}">
      <dgm:prSet/>
      <dgm:spPr/>
      <dgm:t>
        <a:bodyPr/>
        <a:lstStyle/>
        <a:p>
          <a:endParaRPr lang="en-GB"/>
        </a:p>
      </dgm:t>
    </dgm:pt>
    <dgm:pt modelId="{205019E9-8173-41A5-AB35-123B3FCA8E80}">
      <dgm:prSet custT="1"/>
      <dgm:spPr>
        <a:solidFill>
          <a:schemeClr val="accent3">
            <a:lumMod val="20000"/>
            <a:lumOff val="80000"/>
            <a:alpha val="90000"/>
          </a:schemeClr>
        </a:solidFill>
      </dgm:spPr>
      <dgm:t>
        <a:bodyPr/>
        <a:lstStyle/>
        <a:p>
          <a:pPr rtl="0">
            <a:lnSpc>
              <a:spcPct val="100000"/>
            </a:lnSpc>
          </a:pPr>
          <a:r>
            <a:rPr lang="en-US" sz="2400" b="0" i="0" u="none" baseline="0" dirty="0" smtClean="0">
              <a:solidFill>
                <a:schemeClr val="accent5">
                  <a:lumMod val="75000"/>
                </a:schemeClr>
              </a:solidFill>
              <a:latin typeface="Arial Unicode MS" pitchFamily="34" charset="-128"/>
              <a:ea typeface="Arial Unicode MS" pitchFamily="34" charset="-128"/>
              <a:cs typeface="Arial Unicode MS" pitchFamily="34" charset="-128"/>
            </a:rPr>
            <a:t>If </a:t>
          </a:r>
          <a:r>
            <a:rPr lang="en-US" sz="2400" b="1" i="0" u="none" baseline="0" dirty="0" smtClean="0">
              <a:solidFill>
                <a:schemeClr val="accent5">
                  <a:lumMod val="75000"/>
                </a:schemeClr>
              </a:solidFill>
              <a:latin typeface="Arial Unicode MS" pitchFamily="34" charset="-128"/>
              <a:ea typeface="Arial Unicode MS" pitchFamily="34" charset="-128"/>
              <a:cs typeface="Arial Unicode MS" pitchFamily="34" charset="-128"/>
            </a:rPr>
            <a:t>Corpus &lt; =Rs. 5.00 </a:t>
          </a:r>
          <a:r>
            <a:rPr lang="en-US" sz="2400" b="1" i="0" u="none" baseline="0" dirty="0" err="1" smtClean="0">
              <a:solidFill>
                <a:schemeClr val="accent5">
                  <a:lumMod val="75000"/>
                </a:schemeClr>
              </a:solidFill>
              <a:latin typeface="Arial Unicode MS" pitchFamily="34" charset="-128"/>
              <a:ea typeface="Arial Unicode MS" pitchFamily="34" charset="-128"/>
              <a:cs typeface="Arial Unicode MS" pitchFamily="34" charset="-128"/>
            </a:rPr>
            <a:t>Lakh</a:t>
          </a:r>
          <a:r>
            <a:rPr lang="en-US" sz="2400" b="1" i="0" u="none" baseline="0" dirty="0" smtClean="0">
              <a:solidFill>
                <a:schemeClr val="accent5">
                  <a:lumMod val="75000"/>
                </a:schemeClr>
              </a:solidFill>
              <a:latin typeface="Arial Unicode MS" pitchFamily="34" charset="-128"/>
              <a:ea typeface="Arial Unicode MS" pitchFamily="34" charset="-128"/>
              <a:cs typeface="Arial Unicode MS" pitchFamily="34" charset="-128"/>
            </a:rPr>
            <a:t>- </a:t>
          </a:r>
          <a:r>
            <a:rPr lang="en-US" sz="2400" b="0" i="0" u="none" dirty="0" smtClean="0">
              <a:solidFill>
                <a:schemeClr val="accent5">
                  <a:lumMod val="75000"/>
                </a:schemeClr>
              </a:solidFill>
              <a:latin typeface="Arial Unicode MS" pitchFamily="34" charset="-128"/>
              <a:ea typeface="Arial Unicode MS" pitchFamily="34" charset="-128"/>
              <a:cs typeface="Arial Unicode MS" pitchFamily="34" charset="-128"/>
            </a:rPr>
            <a:t>Option to withdraw complete pension wealth</a:t>
          </a:r>
          <a:r>
            <a:rPr lang="en-US" sz="2400" b="0" i="0" u="none" baseline="0" dirty="0" smtClean="0">
              <a:solidFill>
                <a:schemeClr val="accent5">
                  <a:lumMod val="75000"/>
                </a:schemeClr>
              </a:solidFill>
              <a:latin typeface="Arial Unicode MS" pitchFamily="34" charset="-128"/>
              <a:ea typeface="Arial Unicode MS" pitchFamily="34" charset="-128"/>
              <a:cs typeface="Arial Unicode MS" pitchFamily="34" charset="-128"/>
            </a:rPr>
            <a:t> </a:t>
          </a:r>
          <a:r>
            <a:rPr lang="en-US" sz="2400" b="0" i="0" u="none" dirty="0" smtClean="0">
              <a:solidFill>
                <a:schemeClr val="accent5">
                  <a:lumMod val="75000"/>
                </a:schemeClr>
              </a:solidFill>
              <a:latin typeface="Arial Unicode MS" pitchFamily="34" charset="-128"/>
              <a:ea typeface="Arial Unicode MS" pitchFamily="34" charset="-128"/>
              <a:cs typeface="Arial Unicode MS" pitchFamily="34" charset="-128"/>
            </a:rPr>
            <a:t>(Only in superannuation cases)</a:t>
          </a:r>
          <a:endParaRPr lang="en-GB" sz="2400" b="0" i="0" u="none"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C9E19ECB-57EE-4B5E-B097-781FD1EF57C7}" type="parTrans" cxnId="{8F6D9F71-B783-4B25-80D1-B2812C2BAA58}">
      <dgm:prSet/>
      <dgm:spPr/>
      <dgm:t>
        <a:bodyPr/>
        <a:lstStyle/>
        <a:p>
          <a:endParaRPr lang="en-GB"/>
        </a:p>
      </dgm:t>
    </dgm:pt>
    <dgm:pt modelId="{ECF29504-C9D2-4599-80E8-1E49B1C03513}" type="sibTrans" cxnId="{8F6D9F71-B783-4B25-80D1-B2812C2BAA58}">
      <dgm:prSet/>
      <dgm:spPr/>
      <dgm:t>
        <a:bodyPr/>
        <a:lstStyle/>
        <a:p>
          <a:endParaRPr lang="en-GB"/>
        </a:p>
      </dgm:t>
    </dgm:pt>
    <dgm:pt modelId="{C180965E-EEB9-4BF0-A8D2-B5FF1788FBD0}">
      <dgm:prSet custT="1"/>
      <dgm:spPr>
        <a:solidFill>
          <a:schemeClr val="accent4">
            <a:lumMod val="40000"/>
            <a:lumOff val="60000"/>
            <a:alpha val="90000"/>
          </a:schemeClr>
        </a:solidFill>
      </dgm:spPr>
      <dgm:t>
        <a:bodyPr/>
        <a:lstStyle/>
        <a:p>
          <a:pPr rtl="0"/>
          <a:r>
            <a:rPr kumimoji="0" lang="en-US" sz="2400" b="0" i="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If </a:t>
          </a:r>
          <a:r>
            <a:rPr kumimoji="0" lang="en-US" sz="2400" b="1" i="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Corpus &lt;= Rs. 2.50 </a:t>
          </a:r>
          <a:r>
            <a:rPr kumimoji="0" lang="en-US" sz="2400" b="1" i="0" u="none" strike="noStrike" cap="none" spc="0" normalizeH="0" baseline="0" dirty="0" err="1"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Lakh</a:t>
          </a:r>
          <a:r>
            <a:rPr kumimoji="0" lang="en-US" sz="2400" b="1" i="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 </a:t>
          </a:r>
          <a:r>
            <a:rPr kumimoji="0" lang="en-US" sz="2400" dirty="0" smtClean="0">
              <a:solidFill>
                <a:schemeClr val="accent5">
                  <a:lumMod val="75000"/>
                </a:schemeClr>
              </a:solidFill>
              <a:latin typeface="Arial Unicode MS" pitchFamily="34" charset="-128"/>
              <a:ea typeface="Arial Unicode MS" pitchFamily="34" charset="-128"/>
              <a:cs typeface="Arial Unicode MS" pitchFamily="34" charset="-128"/>
            </a:rPr>
            <a:t>Option to withdraw complete pension wealth</a:t>
          </a:r>
          <a:endParaRPr kumimoji="0" lang="en-US" sz="24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2D7D7F5E-E011-4D4F-AEA6-2EAB1136A161}" type="parTrans" cxnId="{42215B5B-2E88-4F91-B88A-91CAA4B93190}">
      <dgm:prSet/>
      <dgm:spPr/>
      <dgm:t>
        <a:bodyPr/>
        <a:lstStyle/>
        <a:p>
          <a:endParaRPr lang="en-GB"/>
        </a:p>
      </dgm:t>
    </dgm:pt>
    <dgm:pt modelId="{058AD2B9-5586-4FBC-8B7D-30AB1DBCA46A}" type="sibTrans" cxnId="{42215B5B-2E88-4F91-B88A-91CAA4B93190}">
      <dgm:prSet/>
      <dgm:spPr/>
      <dgm:t>
        <a:bodyPr/>
        <a:lstStyle/>
        <a:p>
          <a:endParaRPr lang="en-GB"/>
        </a:p>
      </dgm:t>
    </dgm:pt>
    <dgm:pt modelId="{7CF964B6-2770-4CA7-872E-B978AC3E56F6}">
      <dgm:prSet custT="1"/>
      <dgm:spPr>
        <a:solidFill>
          <a:schemeClr val="accent4">
            <a:lumMod val="40000"/>
            <a:lumOff val="60000"/>
            <a:alpha val="90000"/>
          </a:schemeClr>
        </a:solidFill>
      </dgm:spPr>
      <dgm:t>
        <a:bodyPr/>
        <a:lstStyle/>
        <a:p>
          <a:pPr rtl="0"/>
          <a:r>
            <a:rPr kumimoji="0" lang="en-US" sz="240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If age of the subscriber less min. age required for the purchase of annuity, </a:t>
          </a:r>
          <a:r>
            <a:rPr kumimoji="0" lang="en-US" sz="2400" b="0" i="0" u="none" strike="noStrike" baseline="0" dirty="0" smtClean="0">
              <a:solidFill>
                <a:schemeClr val="accent5">
                  <a:lumMod val="75000"/>
                </a:schemeClr>
              </a:solidFill>
              <a:latin typeface="Arial Unicode MS" pitchFamily="34" charset="-128"/>
              <a:ea typeface="Arial Unicode MS" pitchFamily="34" charset="-128"/>
              <a:cs typeface="Arial Unicode MS" pitchFamily="34" charset="-128"/>
            </a:rPr>
            <a:t>such subscriber shall continue to subscribe to the National Pension System, until he or she attains the age of eligibility for purchase of any annuity</a:t>
          </a:r>
          <a:endParaRPr kumimoji="0" lang="en-US" sz="240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0376BEA3-295F-46C0-BD90-7521C7774EB9}" type="parTrans" cxnId="{B13AF0BF-5229-4394-9F9D-2571CB7D2BCB}">
      <dgm:prSet/>
      <dgm:spPr/>
      <dgm:t>
        <a:bodyPr/>
        <a:lstStyle/>
        <a:p>
          <a:endParaRPr lang="en-GB"/>
        </a:p>
      </dgm:t>
    </dgm:pt>
    <dgm:pt modelId="{9A2B3E8A-9D38-4100-A4E5-8E6D6BEBAFA5}" type="sibTrans" cxnId="{B13AF0BF-5229-4394-9F9D-2571CB7D2BCB}">
      <dgm:prSet/>
      <dgm:spPr/>
      <dgm:t>
        <a:bodyPr/>
        <a:lstStyle/>
        <a:p>
          <a:endParaRPr lang="en-GB"/>
        </a:p>
      </dgm:t>
    </dgm:pt>
    <dgm:pt modelId="{25D77F3A-F06A-45E8-A1E5-BAFDF1F8A28E}">
      <dgm:prSet custT="1"/>
      <dgm:spPr>
        <a:solidFill>
          <a:schemeClr val="accent6">
            <a:lumMod val="40000"/>
            <a:lumOff val="60000"/>
            <a:alpha val="90000"/>
          </a:schemeClr>
        </a:solidFill>
      </dgm:spPr>
      <dgm:t>
        <a:bodyPr/>
        <a:lstStyle/>
        <a:p>
          <a:pPr rtl="0"/>
          <a:r>
            <a:rPr kumimoji="0" lang="en-US" sz="2400" b="0" i="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If </a:t>
          </a:r>
          <a:r>
            <a:rPr kumimoji="0" lang="en-US" sz="2400" b="1" i="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Corpus &lt; =Rs. 5.00 </a:t>
          </a:r>
          <a:r>
            <a:rPr kumimoji="0" lang="en-US" sz="2400" b="1" i="0" u="none" strike="noStrike" cap="none" spc="0" normalizeH="0" baseline="0" dirty="0" err="1"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Lakh</a:t>
          </a:r>
          <a:r>
            <a:rPr kumimoji="0" lang="en-US" sz="2400" b="0" i="0" u="none" strike="noStrike"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 </a:t>
          </a:r>
          <a:r>
            <a:rPr kumimoji="0" lang="en-US" sz="2400" dirty="0" smtClean="0">
              <a:solidFill>
                <a:schemeClr val="accent5">
                  <a:lumMod val="75000"/>
                </a:schemeClr>
              </a:solidFill>
              <a:latin typeface="Arial Unicode MS" pitchFamily="34" charset="-128"/>
              <a:ea typeface="Arial Unicode MS" pitchFamily="34" charset="-128"/>
              <a:cs typeface="Arial Unicode MS" pitchFamily="34" charset="-128"/>
            </a:rPr>
            <a:t>Option to withdraw complete pension wealth</a:t>
          </a:r>
          <a:r>
            <a:rPr kumimoji="0" lang="en-US" sz="2400" baseline="0" dirty="0" smtClean="0">
              <a:solidFill>
                <a:schemeClr val="accent5">
                  <a:lumMod val="75000"/>
                </a:schemeClr>
              </a:solidFill>
              <a:latin typeface="Arial Unicode MS" pitchFamily="34" charset="-128"/>
              <a:ea typeface="Arial Unicode MS" pitchFamily="34" charset="-128"/>
              <a:cs typeface="Arial Unicode MS" pitchFamily="34" charset="-128"/>
            </a:rPr>
            <a:t> by the Nominees. </a:t>
          </a:r>
          <a:endParaRPr kumimoji="0" lang="en-US" sz="2400" baseline="0" dirty="0">
            <a:solidFill>
              <a:schemeClr val="accent5">
                <a:lumMod val="75000"/>
              </a:schemeClr>
            </a:solidFill>
            <a:latin typeface="Arial Unicode MS" pitchFamily="34" charset="-128"/>
            <a:ea typeface="Arial Unicode MS" pitchFamily="34" charset="-128"/>
            <a:cs typeface="Arial Unicode MS" pitchFamily="34" charset="-128"/>
          </a:endParaRPr>
        </a:p>
      </dgm:t>
    </dgm:pt>
    <dgm:pt modelId="{A67B62CD-63E6-4CB3-A5B0-5171C5C61424}" type="parTrans" cxnId="{10C766BF-ABC7-4F88-953E-284151C547DD}">
      <dgm:prSet/>
      <dgm:spPr/>
      <dgm:t>
        <a:bodyPr/>
        <a:lstStyle/>
        <a:p>
          <a:endParaRPr lang="en-GB"/>
        </a:p>
      </dgm:t>
    </dgm:pt>
    <dgm:pt modelId="{584835BA-343C-4B8A-80D4-425E9A6059A4}" type="sibTrans" cxnId="{10C766BF-ABC7-4F88-953E-284151C547DD}">
      <dgm:prSet/>
      <dgm:spPr/>
      <dgm:t>
        <a:bodyPr/>
        <a:lstStyle/>
        <a:p>
          <a:endParaRPr lang="en-GB"/>
        </a:p>
      </dgm:t>
    </dgm:pt>
    <dgm:pt modelId="{C6DC1A98-1F43-4232-84D7-1A625C9E90DE}" type="pres">
      <dgm:prSet presAssocID="{786D98FA-4164-4E13-8E0B-16E78FFD609C}" presName="Name0" presStyleCnt="0">
        <dgm:presLayoutVars>
          <dgm:dir/>
          <dgm:animLvl val="lvl"/>
          <dgm:resizeHandles val="exact"/>
        </dgm:presLayoutVars>
      </dgm:prSet>
      <dgm:spPr/>
      <dgm:t>
        <a:bodyPr/>
        <a:lstStyle/>
        <a:p>
          <a:endParaRPr lang="en-GB"/>
        </a:p>
      </dgm:t>
    </dgm:pt>
    <dgm:pt modelId="{299B18C9-ADB2-45A9-84A5-186A76EC2441}" type="pres">
      <dgm:prSet presAssocID="{C9BFD796-3440-4613-9B74-D30839AA871D}" presName="linNode" presStyleCnt="0"/>
      <dgm:spPr/>
    </dgm:pt>
    <dgm:pt modelId="{19726AB7-4678-4263-9BF4-1CAD8BA46A70}" type="pres">
      <dgm:prSet presAssocID="{C9BFD796-3440-4613-9B74-D30839AA871D}" presName="parentText" presStyleLbl="node1" presStyleIdx="0" presStyleCnt="3" custScaleY="173449">
        <dgm:presLayoutVars>
          <dgm:chMax val="1"/>
          <dgm:bulletEnabled val="1"/>
        </dgm:presLayoutVars>
      </dgm:prSet>
      <dgm:spPr/>
      <dgm:t>
        <a:bodyPr/>
        <a:lstStyle/>
        <a:p>
          <a:endParaRPr lang="en-GB"/>
        </a:p>
      </dgm:t>
    </dgm:pt>
    <dgm:pt modelId="{AC29BBA6-37EB-4199-B3C3-5A75972E59BF}" type="pres">
      <dgm:prSet presAssocID="{C9BFD796-3440-4613-9B74-D30839AA871D}" presName="descendantText" presStyleLbl="alignAccFollowNode1" presStyleIdx="0" presStyleCnt="3" custScaleY="199382">
        <dgm:presLayoutVars>
          <dgm:bulletEnabled val="1"/>
        </dgm:presLayoutVars>
      </dgm:prSet>
      <dgm:spPr/>
      <dgm:t>
        <a:bodyPr/>
        <a:lstStyle/>
        <a:p>
          <a:endParaRPr lang="en-GB"/>
        </a:p>
      </dgm:t>
    </dgm:pt>
    <dgm:pt modelId="{35957A77-521E-448B-901C-AB201F3146AF}" type="pres">
      <dgm:prSet presAssocID="{5D95ACC8-2211-4CB1-A5E6-7706E477926D}" presName="sp" presStyleCnt="0"/>
      <dgm:spPr/>
    </dgm:pt>
    <dgm:pt modelId="{54D85DC9-6024-4362-8266-122B3236AF82}" type="pres">
      <dgm:prSet presAssocID="{D7B29E02-E688-43E0-ADBE-9B17853BE0D1}" presName="linNode" presStyleCnt="0"/>
      <dgm:spPr/>
    </dgm:pt>
    <dgm:pt modelId="{DAE31FE1-4AC6-4380-B8B6-3AA29D4C213E}" type="pres">
      <dgm:prSet presAssocID="{D7B29E02-E688-43E0-ADBE-9B17853BE0D1}" presName="parentText" presStyleLbl="node1" presStyleIdx="1" presStyleCnt="3" custScaleY="123163" custLinFactNeighborX="-814" custLinFactNeighborY="558">
        <dgm:presLayoutVars>
          <dgm:chMax val="1"/>
          <dgm:bulletEnabled val="1"/>
        </dgm:presLayoutVars>
      </dgm:prSet>
      <dgm:spPr/>
      <dgm:t>
        <a:bodyPr/>
        <a:lstStyle/>
        <a:p>
          <a:endParaRPr lang="en-GB"/>
        </a:p>
      </dgm:t>
    </dgm:pt>
    <dgm:pt modelId="{A8BECDE2-CD3E-4857-960C-62AB674F3747}" type="pres">
      <dgm:prSet presAssocID="{D7B29E02-E688-43E0-ADBE-9B17853BE0D1}" presName="descendantText" presStyleLbl="alignAccFollowNode1" presStyleIdx="1" presStyleCnt="3" custScaleY="157482">
        <dgm:presLayoutVars>
          <dgm:bulletEnabled val="1"/>
        </dgm:presLayoutVars>
      </dgm:prSet>
      <dgm:spPr/>
      <dgm:t>
        <a:bodyPr/>
        <a:lstStyle/>
        <a:p>
          <a:endParaRPr lang="en-GB"/>
        </a:p>
      </dgm:t>
    </dgm:pt>
    <dgm:pt modelId="{9982B87F-6CD7-4AA2-B187-F8E3FB549269}" type="pres">
      <dgm:prSet presAssocID="{9628064D-001B-4A35-95BB-DB43A3CB6D14}" presName="sp" presStyleCnt="0"/>
      <dgm:spPr/>
    </dgm:pt>
    <dgm:pt modelId="{B56B6A84-16FA-49ED-8084-16E4513FC39E}" type="pres">
      <dgm:prSet presAssocID="{D7E511A7-4239-4998-94E0-446CC721672A}" presName="linNode" presStyleCnt="0"/>
      <dgm:spPr/>
    </dgm:pt>
    <dgm:pt modelId="{277DCA15-325E-4299-ACC4-7EE262E9277B}" type="pres">
      <dgm:prSet presAssocID="{D7E511A7-4239-4998-94E0-446CC721672A}" presName="parentText" presStyleLbl="node1" presStyleIdx="2" presStyleCnt="3" custScaleY="83552">
        <dgm:presLayoutVars>
          <dgm:chMax val="1"/>
          <dgm:bulletEnabled val="1"/>
        </dgm:presLayoutVars>
      </dgm:prSet>
      <dgm:spPr/>
      <dgm:t>
        <a:bodyPr/>
        <a:lstStyle/>
        <a:p>
          <a:endParaRPr lang="en-GB"/>
        </a:p>
      </dgm:t>
    </dgm:pt>
    <dgm:pt modelId="{9F25306C-88A3-4036-B7E2-D5E6AE2F2D1C}" type="pres">
      <dgm:prSet presAssocID="{D7E511A7-4239-4998-94E0-446CC721672A}" presName="descendantText" presStyleLbl="alignAccFollowNode1" presStyleIdx="2" presStyleCnt="3">
        <dgm:presLayoutVars>
          <dgm:bulletEnabled val="1"/>
        </dgm:presLayoutVars>
      </dgm:prSet>
      <dgm:spPr/>
      <dgm:t>
        <a:bodyPr/>
        <a:lstStyle/>
        <a:p>
          <a:endParaRPr lang="en-GB"/>
        </a:p>
      </dgm:t>
    </dgm:pt>
  </dgm:ptLst>
  <dgm:cxnLst>
    <dgm:cxn modelId="{50356CD7-DDE2-452E-AC8D-8329D05AE013}" srcId="{D7B29E02-E688-43E0-ADBE-9B17853BE0D1}" destId="{F49D4F01-4FB3-4D1E-AD19-F1463A0F964D}" srcOrd="0" destOrd="0" parTransId="{A1E524E5-864E-4A33-9269-33B4321C9923}" sibTransId="{293A51F0-AEE9-4116-A7ED-0C3A6AC65465}"/>
    <dgm:cxn modelId="{0B8F7EB0-9499-4561-B36B-999C3F69A450}" srcId="{786D98FA-4164-4E13-8E0B-16E78FFD609C}" destId="{D7B29E02-E688-43E0-ADBE-9B17853BE0D1}" srcOrd="1" destOrd="0" parTransId="{C5E6440C-0F98-45ED-B10E-D34FA31F6421}" sibTransId="{9628064D-001B-4A35-95BB-DB43A3CB6D14}"/>
    <dgm:cxn modelId="{10C766BF-ABC7-4F88-953E-284151C547DD}" srcId="{D7E511A7-4239-4998-94E0-446CC721672A}" destId="{25D77F3A-F06A-45E8-A1E5-BAFDF1F8A28E}" srcOrd="1" destOrd="0" parTransId="{A67B62CD-63E6-4CB3-A5B0-5171C5C61424}" sibTransId="{584835BA-343C-4B8A-80D4-425E9A6059A4}"/>
    <dgm:cxn modelId="{8F6D9F71-B783-4B25-80D1-B2812C2BAA58}" srcId="{C9BFD796-3440-4613-9B74-D30839AA871D}" destId="{205019E9-8173-41A5-AB35-123B3FCA8E80}" srcOrd="3" destOrd="0" parTransId="{C9E19ECB-57EE-4B5E-B097-781FD1EF57C7}" sibTransId="{ECF29504-C9D2-4599-80E8-1E49B1C03513}"/>
    <dgm:cxn modelId="{FCE7456B-D695-4ED1-8BAB-EC4242A21E3D}" type="presOf" srcId="{F49D4F01-4FB3-4D1E-AD19-F1463A0F964D}" destId="{A8BECDE2-CD3E-4857-960C-62AB674F3747}" srcOrd="0" destOrd="0" presId="urn:microsoft.com/office/officeart/2005/8/layout/vList5"/>
    <dgm:cxn modelId="{73B778C1-10A0-4CB9-A0B8-0E25CEB64D12}" srcId="{786D98FA-4164-4E13-8E0B-16E78FFD609C}" destId="{C9BFD796-3440-4613-9B74-D30839AA871D}" srcOrd="0" destOrd="0" parTransId="{AAEA1365-39A1-485B-86D6-48B6B08250FD}" sibTransId="{5D95ACC8-2211-4CB1-A5E6-7706E477926D}"/>
    <dgm:cxn modelId="{46B74078-9716-40E7-BFAC-C4EE000235A1}" srcId="{C9BFD796-3440-4613-9B74-D30839AA871D}" destId="{BBE63884-0DCD-4EB2-B6EF-0EA4E2B1D14A}" srcOrd="0" destOrd="0" parTransId="{D1BF4BAB-10F7-4A5F-BEEF-E7154EC3A407}" sibTransId="{B7E288A1-C2DB-4953-8410-4DF7B855953B}"/>
    <dgm:cxn modelId="{8833C733-90CC-446E-9D57-F14FCC5A9C1D}" type="presOf" srcId="{C9BFD796-3440-4613-9B74-D30839AA871D}" destId="{19726AB7-4678-4263-9BF4-1CAD8BA46A70}" srcOrd="0" destOrd="0" presId="urn:microsoft.com/office/officeart/2005/8/layout/vList5"/>
    <dgm:cxn modelId="{F3D11A89-ED09-4E58-8C38-2305D2E9D48E}" srcId="{D7E511A7-4239-4998-94E0-446CC721672A}" destId="{9385EE61-6867-46C3-8281-84E0046B8FA8}" srcOrd="0" destOrd="0" parTransId="{82199A86-D9E7-4368-B9CD-EF829B642C49}" sibTransId="{6EFC99A6-905D-4974-8725-0F41A83A629D}"/>
    <dgm:cxn modelId="{48E81131-7F76-4D90-B20A-8CDE5369212A}" type="presOf" srcId="{03B324D0-5EE1-4B22-8B06-EFBA2E1536DF}" destId="{AC29BBA6-37EB-4199-B3C3-5A75972E59BF}" srcOrd="0" destOrd="1" presId="urn:microsoft.com/office/officeart/2005/8/layout/vList5"/>
    <dgm:cxn modelId="{E8D1EA27-0FF1-4241-BFBE-AD5353E3E43F}" type="presOf" srcId="{25D77F3A-F06A-45E8-A1E5-BAFDF1F8A28E}" destId="{9F25306C-88A3-4036-B7E2-D5E6AE2F2D1C}" srcOrd="0" destOrd="1" presId="urn:microsoft.com/office/officeart/2005/8/layout/vList5"/>
    <dgm:cxn modelId="{537BC38D-238A-4D7F-A3B9-7FB7735703A3}" srcId="{C9BFD796-3440-4613-9B74-D30839AA871D}" destId="{03B324D0-5EE1-4B22-8B06-EFBA2E1536DF}" srcOrd="1" destOrd="0" parTransId="{DA18FFD5-1C05-4D9C-9910-92DB635E9AF3}" sibTransId="{AB8A3317-E38D-4AF7-BD0C-2DFCF9601345}"/>
    <dgm:cxn modelId="{9FC94DDB-B31B-4DBE-8EDB-DD2E8E99D72A}" type="presOf" srcId="{205019E9-8173-41A5-AB35-123B3FCA8E80}" destId="{AC29BBA6-37EB-4199-B3C3-5A75972E59BF}" srcOrd="0" destOrd="3" presId="urn:microsoft.com/office/officeart/2005/8/layout/vList5"/>
    <dgm:cxn modelId="{275B2748-570A-41D5-A7B1-0BA172BFFA49}" type="presOf" srcId="{C180965E-EEB9-4BF0-A8D2-B5FF1788FBD0}" destId="{A8BECDE2-CD3E-4857-960C-62AB674F3747}" srcOrd="0" destOrd="1" presId="urn:microsoft.com/office/officeart/2005/8/layout/vList5"/>
    <dgm:cxn modelId="{39634E1E-188A-4487-88C1-29B84FE4F40F}" type="presOf" srcId="{BBE63884-0DCD-4EB2-B6EF-0EA4E2B1D14A}" destId="{AC29BBA6-37EB-4199-B3C3-5A75972E59BF}" srcOrd="0" destOrd="0" presId="urn:microsoft.com/office/officeart/2005/8/layout/vList5"/>
    <dgm:cxn modelId="{5DA1CFF8-04E8-4E67-BFEB-568D5AC173FF}" type="presOf" srcId="{9385EE61-6867-46C3-8281-84E0046B8FA8}" destId="{9F25306C-88A3-4036-B7E2-D5E6AE2F2D1C}" srcOrd="0" destOrd="0" presId="urn:microsoft.com/office/officeart/2005/8/layout/vList5"/>
    <dgm:cxn modelId="{8E1B6384-47BC-42D6-A8D9-9B3821835981}" srcId="{C9BFD796-3440-4613-9B74-D30839AA871D}" destId="{2828BBDE-E534-4B0B-B75C-B2BA42200716}" srcOrd="2" destOrd="0" parTransId="{19F7C77C-27F6-4C20-B1E1-049EA00855C8}" sibTransId="{E01ACF57-0533-4717-88C3-798E33C6B9A9}"/>
    <dgm:cxn modelId="{42215B5B-2E88-4F91-B88A-91CAA4B93190}" srcId="{D7B29E02-E688-43E0-ADBE-9B17853BE0D1}" destId="{C180965E-EEB9-4BF0-A8D2-B5FF1788FBD0}" srcOrd="1" destOrd="0" parTransId="{2D7D7F5E-E011-4D4F-AEA6-2EAB1136A161}" sibTransId="{058AD2B9-5586-4FBC-8B7D-30AB1DBCA46A}"/>
    <dgm:cxn modelId="{52539081-0413-4890-9DF3-64E557FBD00C}" type="presOf" srcId="{2828BBDE-E534-4B0B-B75C-B2BA42200716}" destId="{AC29BBA6-37EB-4199-B3C3-5A75972E59BF}" srcOrd="0" destOrd="2" presId="urn:microsoft.com/office/officeart/2005/8/layout/vList5"/>
    <dgm:cxn modelId="{B13AF0BF-5229-4394-9F9D-2571CB7D2BCB}" srcId="{D7B29E02-E688-43E0-ADBE-9B17853BE0D1}" destId="{7CF964B6-2770-4CA7-872E-B978AC3E56F6}" srcOrd="2" destOrd="0" parTransId="{0376BEA3-295F-46C0-BD90-7521C7774EB9}" sibTransId="{9A2B3E8A-9D38-4100-A4E5-8E6D6BEBAFA5}"/>
    <dgm:cxn modelId="{B0000175-D8C2-46DC-B12A-43BCB740ED12}" type="presOf" srcId="{D7E511A7-4239-4998-94E0-446CC721672A}" destId="{277DCA15-325E-4299-ACC4-7EE262E9277B}" srcOrd="0" destOrd="0" presId="urn:microsoft.com/office/officeart/2005/8/layout/vList5"/>
    <dgm:cxn modelId="{A5CAB56C-22DB-44BB-91FF-B48EB8C63168}" type="presOf" srcId="{7CF964B6-2770-4CA7-872E-B978AC3E56F6}" destId="{A8BECDE2-CD3E-4857-960C-62AB674F3747}" srcOrd="0" destOrd="2" presId="urn:microsoft.com/office/officeart/2005/8/layout/vList5"/>
    <dgm:cxn modelId="{B5363074-2380-43F0-839C-EFA69A10A72D}" srcId="{786D98FA-4164-4E13-8E0B-16E78FFD609C}" destId="{D7E511A7-4239-4998-94E0-446CC721672A}" srcOrd="2" destOrd="0" parTransId="{3AA713AD-9A24-4F49-8C67-098EE0C15722}" sibTransId="{06E6EAA8-0EC0-4B3E-AF3C-16ED6484F816}"/>
    <dgm:cxn modelId="{B2C18C94-CA16-4A6D-9A1E-7A5DBC4304F2}" type="presOf" srcId="{D7B29E02-E688-43E0-ADBE-9B17853BE0D1}" destId="{DAE31FE1-4AC6-4380-B8B6-3AA29D4C213E}" srcOrd="0" destOrd="0" presId="urn:microsoft.com/office/officeart/2005/8/layout/vList5"/>
    <dgm:cxn modelId="{E3A7B78D-67FF-4B83-8A53-62F466088BC8}" type="presOf" srcId="{786D98FA-4164-4E13-8E0B-16E78FFD609C}" destId="{C6DC1A98-1F43-4232-84D7-1A625C9E90DE}" srcOrd="0" destOrd="0" presId="urn:microsoft.com/office/officeart/2005/8/layout/vList5"/>
    <dgm:cxn modelId="{D3678B04-9303-4DA7-9899-D30C5A166FD7}" type="presParOf" srcId="{C6DC1A98-1F43-4232-84D7-1A625C9E90DE}" destId="{299B18C9-ADB2-45A9-84A5-186A76EC2441}" srcOrd="0" destOrd="0" presId="urn:microsoft.com/office/officeart/2005/8/layout/vList5"/>
    <dgm:cxn modelId="{C01FBE27-F44A-43E6-A442-C943CA04BE64}" type="presParOf" srcId="{299B18C9-ADB2-45A9-84A5-186A76EC2441}" destId="{19726AB7-4678-4263-9BF4-1CAD8BA46A70}" srcOrd="0" destOrd="0" presId="urn:microsoft.com/office/officeart/2005/8/layout/vList5"/>
    <dgm:cxn modelId="{2846B2D9-202D-4FAE-9E53-DA31257448F5}" type="presParOf" srcId="{299B18C9-ADB2-45A9-84A5-186A76EC2441}" destId="{AC29BBA6-37EB-4199-B3C3-5A75972E59BF}" srcOrd="1" destOrd="0" presId="urn:microsoft.com/office/officeart/2005/8/layout/vList5"/>
    <dgm:cxn modelId="{F5B46792-0A88-4A9B-91CE-5D234EB32D72}" type="presParOf" srcId="{C6DC1A98-1F43-4232-84D7-1A625C9E90DE}" destId="{35957A77-521E-448B-901C-AB201F3146AF}" srcOrd="1" destOrd="0" presId="urn:microsoft.com/office/officeart/2005/8/layout/vList5"/>
    <dgm:cxn modelId="{E5B5E643-8823-4223-9F11-1797828808D3}" type="presParOf" srcId="{C6DC1A98-1F43-4232-84D7-1A625C9E90DE}" destId="{54D85DC9-6024-4362-8266-122B3236AF82}" srcOrd="2" destOrd="0" presId="urn:microsoft.com/office/officeart/2005/8/layout/vList5"/>
    <dgm:cxn modelId="{1A6C7444-87F8-4877-AB50-459AC286FD96}" type="presParOf" srcId="{54D85DC9-6024-4362-8266-122B3236AF82}" destId="{DAE31FE1-4AC6-4380-B8B6-3AA29D4C213E}" srcOrd="0" destOrd="0" presId="urn:microsoft.com/office/officeart/2005/8/layout/vList5"/>
    <dgm:cxn modelId="{41D3E9F0-CA78-43ED-A8AB-A49B33ED8CE6}" type="presParOf" srcId="{54D85DC9-6024-4362-8266-122B3236AF82}" destId="{A8BECDE2-CD3E-4857-960C-62AB674F3747}" srcOrd="1" destOrd="0" presId="urn:microsoft.com/office/officeart/2005/8/layout/vList5"/>
    <dgm:cxn modelId="{7E6782BB-C554-4DAA-9BC5-4572A41BAAA8}" type="presParOf" srcId="{C6DC1A98-1F43-4232-84D7-1A625C9E90DE}" destId="{9982B87F-6CD7-4AA2-B187-F8E3FB549269}" srcOrd="3" destOrd="0" presId="urn:microsoft.com/office/officeart/2005/8/layout/vList5"/>
    <dgm:cxn modelId="{81631503-F905-448C-A2A5-FEDBFFBD4460}" type="presParOf" srcId="{C6DC1A98-1F43-4232-84D7-1A625C9E90DE}" destId="{B56B6A84-16FA-49ED-8084-16E4513FC39E}" srcOrd="4" destOrd="0" presId="urn:microsoft.com/office/officeart/2005/8/layout/vList5"/>
    <dgm:cxn modelId="{881ABA3A-0968-412B-8C36-4DF8FB12CB08}" type="presParOf" srcId="{B56B6A84-16FA-49ED-8084-16E4513FC39E}" destId="{277DCA15-325E-4299-ACC4-7EE262E9277B}" srcOrd="0" destOrd="0" presId="urn:microsoft.com/office/officeart/2005/8/layout/vList5"/>
    <dgm:cxn modelId="{E7C67EEB-BE63-4B1D-B5E7-E6FF68A76AE2}" type="presParOf" srcId="{B56B6A84-16FA-49ED-8084-16E4513FC39E}" destId="{9F25306C-88A3-4036-B7E2-D5E6AE2F2D1C}"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FADAD0-A383-4D6F-BF9D-353E56737DBD}" type="doc">
      <dgm:prSet loTypeId="urn:microsoft.com/office/officeart/2005/8/layout/radial2" loCatId="relationship" qsTypeId="urn:microsoft.com/office/officeart/2005/8/quickstyle/simple1" qsCatId="simple" csTypeId="urn:microsoft.com/office/officeart/2005/8/colors/colorful1#3" csCatId="colorful" phldr="1"/>
      <dgm:spPr/>
      <dgm:t>
        <a:bodyPr/>
        <a:lstStyle/>
        <a:p>
          <a:endParaRPr lang="en-US"/>
        </a:p>
      </dgm:t>
    </dgm:pt>
    <dgm:pt modelId="{997227EB-965E-4EA4-B336-0713B241BA14}">
      <dgm:prSet phldrT="[Text]" custT="1"/>
      <dgm:spPr/>
      <dgm:t>
        <a:bodyPr/>
        <a:lstStyle/>
        <a:p>
          <a:r>
            <a:rPr lang="en-US" sz="1600" dirty="0"/>
            <a:t>Entry Age of Annuitant </a:t>
          </a:r>
        </a:p>
      </dgm:t>
    </dgm:pt>
    <dgm:pt modelId="{FF5375E0-7162-4DE5-90BC-1D7C0A9CE256}" type="parTrans" cxnId="{D56D7F18-63CA-4453-A3F2-7228F41747DA}">
      <dgm:prSet/>
      <dgm:spPr/>
      <dgm:t>
        <a:bodyPr/>
        <a:lstStyle/>
        <a:p>
          <a:endParaRPr lang="en-US" sz="1600"/>
        </a:p>
      </dgm:t>
    </dgm:pt>
    <dgm:pt modelId="{C510F2A1-5E5C-4B60-913F-9B8C2B89B5FA}" type="sibTrans" cxnId="{D56D7F18-63CA-4453-A3F2-7228F41747DA}">
      <dgm:prSet/>
      <dgm:spPr/>
      <dgm:t>
        <a:bodyPr/>
        <a:lstStyle/>
        <a:p>
          <a:endParaRPr lang="en-US" sz="1050"/>
        </a:p>
      </dgm:t>
    </dgm:pt>
    <dgm:pt modelId="{A1F5BBA7-D54B-4308-9BC0-949E3A5C8BA3}">
      <dgm:prSet phldrT="[Text]" custT="1"/>
      <dgm:spPr/>
      <dgm:t>
        <a:bodyPr/>
        <a:lstStyle/>
        <a:p>
          <a:r>
            <a:rPr lang="en-US" sz="1600" dirty="0"/>
            <a:t>Plan Chosen </a:t>
          </a:r>
        </a:p>
      </dgm:t>
    </dgm:pt>
    <dgm:pt modelId="{8B4D97C1-6805-4901-8BBE-8FC4B65D62BF}" type="parTrans" cxnId="{E5DFD4BE-0F91-4153-B77D-A928653BB071}">
      <dgm:prSet/>
      <dgm:spPr/>
      <dgm:t>
        <a:bodyPr/>
        <a:lstStyle/>
        <a:p>
          <a:endParaRPr lang="en-US" sz="1600"/>
        </a:p>
      </dgm:t>
    </dgm:pt>
    <dgm:pt modelId="{E462D422-1C5E-4532-9B94-327B8DD6626A}" type="sibTrans" cxnId="{E5DFD4BE-0F91-4153-B77D-A928653BB071}">
      <dgm:prSet/>
      <dgm:spPr/>
      <dgm:t>
        <a:bodyPr/>
        <a:lstStyle/>
        <a:p>
          <a:endParaRPr lang="en-US" sz="1050"/>
        </a:p>
      </dgm:t>
    </dgm:pt>
    <dgm:pt modelId="{E224D555-950A-488D-9A24-F11BAA1D022A}">
      <dgm:prSet phldrT="[Text]" custT="1"/>
      <dgm:spPr/>
      <dgm:t>
        <a:bodyPr/>
        <a:lstStyle/>
        <a:p>
          <a:r>
            <a:rPr lang="en-US" sz="1600" dirty="0"/>
            <a:t>Gender </a:t>
          </a:r>
        </a:p>
      </dgm:t>
    </dgm:pt>
    <dgm:pt modelId="{6A9FE26B-CF70-4C36-90CC-7506D4DF4D82}" type="parTrans" cxnId="{94F69FB1-3504-42AE-8A7D-397EE6C5F960}">
      <dgm:prSet/>
      <dgm:spPr/>
      <dgm:t>
        <a:bodyPr/>
        <a:lstStyle/>
        <a:p>
          <a:endParaRPr lang="en-US" sz="1600"/>
        </a:p>
      </dgm:t>
    </dgm:pt>
    <dgm:pt modelId="{E304DD2B-C608-4441-B636-BCC15447F229}" type="sibTrans" cxnId="{94F69FB1-3504-42AE-8A7D-397EE6C5F960}">
      <dgm:prSet/>
      <dgm:spPr/>
      <dgm:t>
        <a:bodyPr/>
        <a:lstStyle/>
        <a:p>
          <a:endParaRPr lang="en-US" sz="1050"/>
        </a:p>
      </dgm:t>
    </dgm:pt>
    <dgm:pt modelId="{C3AB05D0-F064-4939-9449-56DD7C5D3864}">
      <dgm:prSet phldrT="[Text]" custT="1"/>
      <dgm:spPr/>
      <dgm:t>
        <a:bodyPr/>
        <a:lstStyle/>
        <a:p>
          <a:r>
            <a:rPr lang="en-US" sz="1600" dirty="0"/>
            <a:t>Age of Spouse</a:t>
          </a:r>
        </a:p>
      </dgm:t>
    </dgm:pt>
    <dgm:pt modelId="{87C5DEF3-B10D-4BC3-84ED-E555F17139AF}" type="parTrans" cxnId="{3B8053DD-F33C-457E-8DD6-F4B0ECE3C498}">
      <dgm:prSet/>
      <dgm:spPr/>
      <dgm:t>
        <a:bodyPr/>
        <a:lstStyle/>
        <a:p>
          <a:endParaRPr lang="en-US" sz="1600"/>
        </a:p>
      </dgm:t>
    </dgm:pt>
    <dgm:pt modelId="{C9AF6C68-EA2B-4761-934D-87F6CC31834B}" type="sibTrans" cxnId="{3B8053DD-F33C-457E-8DD6-F4B0ECE3C498}">
      <dgm:prSet/>
      <dgm:spPr/>
      <dgm:t>
        <a:bodyPr/>
        <a:lstStyle/>
        <a:p>
          <a:endParaRPr lang="en-US"/>
        </a:p>
      </dgm:t>
    </dgm:pt>
    <dgm:pt modelId="{87A6A6FE-E352-4C5B-8DC2-22341379A81D}">
      <dgm:prSet phldrT="[Text]" custT="1"/>
      <dgm:spPr/>
      <dgm:t>
        <a:bodyPr/>
        <a:lstStyle/>
        <a:p>
          <a:r>
            <a:rPr lang="en-US" sz="1600" dirty="0"/>
            <a:t>Options added</a:t>
          </a:r>
        </a:p>
      </dgm:t>
    </dgm:pt>
    <dgm:pt modelId="{7707A3B7-1B2D-435A-B743-E125FB0D491B}" type="parTrans" cxnId="{E705982C-5BEE-4967-9D98-95BAD7447E49}">
      <dgm:prSet/>
      <dgm:spPr/>
      <dgm:t>
        <a:bodyPr/>
        <a:lstStyle/>
        <a:p>
          <a:endParaRPr lang="en-US" sz="1600"/>
        </a:p>
      </dgm:t>
    </dgm:pt>
    <dgm:pt modelId="{C5898CB7-44DA-4EDF-A53F-89376F52673E}" type="sibTrans" cxnId="{E705982C-5BEE-4967-9D98-95BAD7447E49}">
      <dgm:prSet/>
      <dgm:spPr/>
      <dgm:t>
        <a:bodyPr/>
        <a:lstStyle/>
        <a:p>
          <a:endParaRPr lang="en-US"/>
        </a:p>
      </dgm:t>
    </dgm:pt>
    <dgm:pt modelId="{2E69EDA6-D321-43C1-9F12-43FAADF4D483}" type="pres">
      <dgm:prSet presAssocID="{B4FADAD0-A383-4D6F-BF9D-353E56737DBD}" presName="composite" presStyleCnt="0">
        <dgm:presLayoutVars>
          <dgm:chMax val="5"/>
          <dgm:dir/>
          <dgm:animLvl val="ctr"/>
          <dgm:resizeHandles val="exact"/>
        </dgm:presLayoutVars>
      </dgm:prSet>
      <dgm:spPr/>
      <dgm:t>
        <a:bodyPr/>
        <a:lstStyle/>
        <a:p>
          <a:endParaRPr lang="en-GB"/>
        </a:p>
      </dgm:t>
    </dgm:pt>
    <dgm:pt modelId="{8C3C15EB-9FA7-48BE-B1E4-8ED313451344}" type="pres">
      <dgm:prSet presAssocID="{B4FADAD0-A383-4D6F-BF9D-353E56737DBD}" presName="cycle" presStyleCnt="0"/>
      <dgm:spPr/>
    </dgm:pt>
    <dgm:pt modelId="{3C12E6FE-C1DB-483A-9775-AD4E3E4EC735}" type="pres">
      <dgm:prSet presAssocID="{B4FADAD0-A383-4D6F-BF9D-353E56737DBD}" presName="centerShape" presStyleCnt="0"/>
      <dgm:spPr/>
    </dgm:pt>
    <dgm:pt modelId="{CC488C65-C7CF-4746-A3E1-19F012433471}" type="pres">
      <dgm:prSet presAssocID="{B4FADAD0-A383-4D6F-BF9D-353E56737DBD}" presName="connSite" presStyleLbl="node1" presStyleIdx="0" presStyleCnt="6"/>
      <dgm:spPr/>
    </dgm:pt>
    <dgm:pt modelId="{7F0D2C3B-B5C3-4B78-A722-E30510006A88}" type="pres">
      <dgm:prSet presAssocID="{B4FADAD0-A383-4D6F-BF9D-353E56737DBD}" presName="visible" presStyleLbl="node1" presStyleIdx="0" presStyleCnt="6" custLinFactNeighborX="-9086" custLinFactNeighborY="1398"/>
      <dgm:spPr>
        <a:prstGeom prst="ellipse">
          <a:avLst/>
        </a:prstGeom>
      </dgm:spPr>
    </dgm:pt>
    <dgm:pt modelId="{4F4EDD9E-4F49-4173-A6C4-6275ED4EC9B3}" type="pres">
      <dgm:prSet presAssocID="{FF5375E0-7162-4DE5-90BC-1D7C0A9CE256}" presName="Name25" presStyleLbl="parChTrans1D1" presStyleIdx="0" presStyleCnt="5"/>
      <dgm:spPr/>
      <dgm:t>
        <a:bodyPr/>
        <a:lstStyle/>
        <a:p>
          <a:endParaRPr lang="en-GB"/>
        </a:p>
      </dgm:t>
    </dgm:pt>
    <dgm:pt modelId="{6ED80D63-E43C-4172-9E45-2AF53369947C}" type="pres">
      <dgm:prSet presAssocID="{997227EB-965E-4EA4-B336-0713B241BA14}" presName="node" presStyleCnt="0"/>
      <dgm:spPr/>
    </dgm:pt>
    <dgm:pt modelId="{0E6965FA-3134-48B0-BBE6-A279F38BCB6B}" type="pres">
      <dgm:prSet presAssocID="{997227EB-965E-4EA4-B336-0713B241BA14}" presName="parentNode" presStyleLbl="node1" presStyleIdx="1" presStyleCnt="6" custScaleX="116027" custScaleY="111179">
        <dgm:presLayoutVars>
          <dgm:chMax val="1"/>
          <dgm:bulletEnabled val="1"/>
        </dgm:presLayoutVars>
      </dgm:prSet>
      <dgm:spPr/>
      <dgm:t>
        <a:bodyPr/>
        <a:lstStyle/>
        <a:p>
          <a:endParaRPr lang="en-GB"/>
        </a:p>
      </dgm:t>
    </dgm:pt>
    <dgm:pt modelId="{9E176789-37B8-46B3-B593-F40EA2D9FDF0}" type="pres">
      <dgm:prSet presAssocID="{997227EB-965E-4EA4-B336-0713B241BA14}" presName="childNode" presStyleLbl="revTx" presStyleIdx="0" presStyleCnt="0">
        <dgm:presLayoutVars>
          <dgm:bulletEnabled val="1"/>
        </dgm:presLayoutVars>
      </dgm:prSet>
      <dgm:spPr/>
    </dgm:pt>
    <dgm:pt modelId="{E238ED9F-2473-4666-ABF3-64D8FAF085F5}" type="pres">
      <dgm:prSet presAssocID="{8B4D97C1-6805-4901-8BBE-8FC4B65D62BF}" presName="Name25" presStyleLbl="parChTrans1D1" presStyleIdx="1" presStyleCnt="5"/>
      <dgm:spPr/>
      <dgm:t>
        <a:bodyPr/>
        <a:lstStyle/>
        <a:p>
          <a:endParaRPr lang="en-GB"/>
        </a:p>
      </dgm:t>
    </dgm:pt>
    <dgm:pt modelId="{9A9E1697-3DF3-42CE-BE1D-8781E9483A1B}" type="pres">
      <dgm:prSet presAssocID="{A1F5BBA7-D54B-4308-9BC0-949E3A5C8BA3}" presName="node" presStyleCnt="0"/>
      <dgm:spPr/>
    </dgm:pt>
    <dgm:pt modelId="{1AD22362-EDBE-4E02-8BFC-6DC701B2F96D}" type="pres">
      <dgm:prSet presAssocID="{A1F5BBA7-D54B-4308-9BC0-949E3A5C8BA3}" presName="parentNode" presStyleLbl="node1" presStyleIdx="2" presStyleCnt="6" custScaleX="116027" custScaleY="111179">
        <dgm:presLayoutVars>
          <dgm:chMax val="1"/>
          <dgm:bulletEnabled val="1"/>
        </dgm:presLayoutVars>
      </dgm:prSet>
      <dgm:spPr/>
      <dgm:t>
        <a:bodyPr/>
        <a:lstStyle/>
        <a:p>
          <a:endParaRPr lang="en-GB"/>
        </a:p>
      </dgm:t>
    </dgm:pt>
    <dgm:pt modelId="{24471A7E-ABDA-4701-A7AB-005C772B9CC1}" type="pres">
      <dgm:prSet presAssocID="{A1F5BBA7-D54B-4308-9BC0-949E3A5C8BA3}" presName="childNode" presStyleLbl="revTx" presStyleIdx="0" presStyleCnt="0">
        <dgm:presLayoutVars>
          <dgm:bulletEnabled val="1"/>
        </dgm:presLayoutVars>
      </dgm:prSet>
      <dgm:spPr/>
    </dgm:pt>
    <dgm:pt modelId="{660C574F-35CB-4EB1-B50A-D3E1BAFFBC72}" type="pres">
      <dgm:prSet presAssocID="{6A9FE26B-CF70-4C36-90CC-7506D4DF4D82}" presName="Name25" presStyleLbl="parChTrans1D1" presStyleIdx="2" presStyleCnt="5"/>
      <dgm:spPr/>
      <dgm:t>
        <a:bodyPr/>
        <a:lstStyle/>
        <a:p>
          <a:endParaRPr lang="en-GB"/>
        </a:p>
      </dgm:t>
    </dgm:pt>
    <dgm:pt modelId="{31C3537B-2CA4-41D2-963A-3688C8737F36}" type="pres">
      <dgm:prSet presAssocID="{E224D555-950A-488D-9A24-F11BAA1D022A}" presName="node" presStyleCnt="0"/>
      <dgm:spPr/>
    </dgm:pt>
    <dgm:pt modelId="{DC4A9763-6CF7-4411-A0D4-6AF29CAF9D5B}" type="pres">
      <dgm:prSet presAssocID="{E224D555-950A-488D-9A24-F11BAA1D022A}" presName="parentNode" presStyleLbl="node1" presStyleIdx="3" presStyleCnt="6" custScaleX="116027" custScaleY="111179">
        <dgm:presLayoutVars>
          <dgm:chMax val="1"/>
          <dgm:bulletEnabled val="1"/>
        </dgm:presLayoutVars>
      </dgm:prSet>
      <dgm:spPr/>
      <dgm:t>
        <a:bodyPr/>
        <a:lstStyle/>
        <a:p>
          <a:endParaRPr lang="en-GB"/>
        </a:p>
      </dgm:t>
    </dgm:pt>
    <dgm:pt modelId="{2C7E2E4D-8D75-4E3C-B29E-9ED25533E806}" type="pres">
      <dgm:prSet presAssocID="{E224D555-950A-488D-9A24-F11BAA1D022A}" presName="childNode" presStyleLbl="revTx" presStyleIdx="0" presStyleCnt="0">
        <dgm:presLayoutVars>
          <dgm:bulletEnabled val="1"/>
        </dgm:presLayoutVars>
      </dgm:prSet>
      <dgm:spPr/>
    </dgm:pt>
    <dgm:pt modelId="{037D224B-47CD-4BFF-BA87-AF198F67C09C}" type="pres">
      <dgm:prSet presAssocID="{87C5DEF3-B10D-4BC3-84ED-E555F17139AF}" presName="Name25" presStyleLbl="parChTrans1D1" presStyleIdx="3" presStyleCnt="5"/>
      <dgm:spPr/>
      <dgm:t>
        <a:bodyPr/>
        <a:lstStyle/>
        <a:p>
          <a:endParaRPr lang="en-GB"/>
        </a:p>
      </dgm:t>
    </dgm:pt>
    <dgm:pt modelId="{28898872-DE61-4559-96FC-92C86563E1ED}" type="pres">
      <dgm:prSet presAssocID="{C3AB05D0-F064-4939-9449-56DD7C5D3864}" presName="node" presStyleCnt="0"/>
      <dgm:spPr/>
    </dgm:pt>
    <dgm:pt modelId="{EAB9FD6A-01B4-484B-8663-298B5D78C725}" type="pres">
      <dgm:prSet presAssocID="{C3AB05D0-F064-4939-9449-56DD7C5D3864}" presName="parentNode" presStyleLbl="node1" presStyleIdx="4" presStyleCnt="6" custScaleX="116027" custScaleY="111179">
        <dgm:presLayoutVars>
          <dgm:chMax val="1"/>
          <dgm:bulletEnabled val="1"/>
        </dgm:presLayoutVars>
      </dgm:prSet>
      <dgm:spPr/>
      <dgm:t>
        <a:bodyPr/>
        <a:lstStyle/>
        <a:p>
          <a:endParaRPr lang="en-GB"/>
        </a:p>
      </dgm:t>
    </dgm:pt>
    <dgm:pt modelId="{24765152-7375-4256-9E6A-7307F8546B69}" type="pres">
      <dgm:prSet presAssocID="{C3AB05D0-F064-4939-9449-56DD7C5D3864}" presName="childNode" presStyleLbl="revTx" presStyleIdx="0" presStyleCnt="0">
        <dgm:presLayoutVars>
          <dgm:bulletEnabled val="1"/>
        </dgm:presLayoutVars>
      </dgm:prSet>
      <dgm:spPr/>
    </dgm:pt>
    <dgm:pt modelId="{01171164-BC1D-4A50-BB09-660D518E599B}" type="pres">
      <dgm:prSet presAssocID="{7707A3B7-1B2D-435A-B743-E125FB0D491B}" presName="Name25" presStyleLbl="parChTrans1D1" presStyleIdx="4" presStyleCnt="5"/>
      <dgm:spPr/>
      <dgm:t>
        <a:bodyPr/>
        <a:lstStyle/>
        <a:p>
          <a:endParaRPr lang="en-GB"/>
        </a:p>
      </dgm:t>
    </dgm:pt>
    <dgm:pt modelId="{35E40366-4AD2-4651-A0B0-3B7C681FB525}" type="pres">
      <dgm:prSet presAssocID="{87A6A6FE-E352-4C5B-8DC2-22341379A81D}" presName="node" presStyleCnt="0"/>
      <dgm:spPr/>
    </dgm:pt>
    <dgm:pt modelId="{79B8F054-2E43-49EC-A2D7-5F65B102C8C3}" type="pres">
      <dgm:prSet presAssocID="{87A6A6FE-E352-4C5B-8DC2-22341379A81D}" presName="parentNode" presStyleLbl="node1" presStyleIdx="5" presStyleCnt="6" custScaleX="116027" custScaleY="111179">
        <dgm:presLayoutVars>
          <dgm:chMax val="1"/>
          <dgm:bulletEnabled val="1"/>
        </dgm:presLayoutVars>
      </dgm:prSet>
      <dgm:spPr/>
      <dgm:t>
        <a:bodyPr/>
        <a:lstStyle/>
        <a:p>
          <a:endParaRPr lang="en-GB"/>
        </a:p>
      </dgm:t>
    </dgm:pt>
    <dgm:pt modelId="{822345F4-4E78-4403-94E8-3D332DCDB0E4}" type="pres">
      <dgm:prSet presAssocID="{87A6A6FE-E352-4C5B-8DC2-22341379A81D}" presName="childNode" presStyleLbl="revTx" presStyleIdx="0" presStyleCnt="0">
        <dgm:presLayoutVars>
          <dgm:bulletEnabled val="1"/>
        </dgm:presLayoutVars>
      </dgm:prSet>
      <dgm:spPr/>
    </dgm:pt>
  </dgm:ptLst>
  <dgm:cxnLst>
    <dgm:cxn modelId="{F499F576-4ED9-422C-92A5-6C9E1D4D75FC}" type="presOf" srcId="{E224D555-950A-488D-9A24-F11BAA1D022A}" destId="{DC4A9763-6CF7-4411-A0D4-6AF29CAF9D5B}" srcOrd="0" destOrd="0" presId="urn:microsoft.com/office/officeart/2005/8/layout/radial2"/>
    <dgm:cxn modelId="{353A0E22-858D-4734-BBDF-5D46760D6C98}" type="presOf" srcId="{8B4D97C1-6805-4901-8BBE-8FC4B65D62BF}" destId="{E238ED9F-2473-4666-ABF3-64D8FAF085F5}" srcOrd="0" destOrd="0" presId="urn:microsoft.com/office/officeart/2005/8/layout/radial2"/>
    <dgm:cxn modelId="{11DFFDFE-15C5-41BD-A62B-7CADB3382318}" type="presOf" srcId="{B4FADAD0-A383-4D6F-BF9D-353E56737DBD}" destId="{2E69EDA6-D321-43C1-9F12-43FAADF4D483}" srcOrd="0" destOrd="0" presId="urn:microsoft.com/office/officeart/2005/8/layout/radial2"/>
    <dgm:cxn modelId="{D40B6370-38C3-46AB-AD9B-F2F0D7719567}" type="presOf" srcId="{7707A3B7-1B2D-435A-B743-E125FB0D491B}" destId="{01171164-BC1D-4A50-BB09-660D518E599B}" srcOrd="0" destOrd="0" presId="urn:microsoft.com/office/officeart/2005/8/layout/radial2"/>
    <dgm:cxn modelId="{E705982C-5BEE-4967-9D98-95BAD7447E49}" srcId="{B4FADAD0-A383-4D6F-BF9D-353E56737DBD}" destId="{87A6A6FE-E352-4C5B-8DC2-22341379A81D}" srcOrd="4" destOrd="0" parTransId="{7707A3B7-1B2D-435A-B743-E125FB0D491B}" sibTransId="{C5898CB7-44DA-4EDF-A53F-89376F52673E}"/>
    <dgm:cxn modelId="{D56D7F18-63CA-4453-A3F2-7228F41747DA}" srcId="{B4FADAD0-A383-4D6F-BF9D-353E56737DBD}" destId="{997227EB-965E-4EA4-B336-0713B241BA14}" srcOrd="0" destOrd="0" parTransId="{FF5375E0-7162-4DE5-90BC-1D7C0A9CE256}" sibTransId="{C510F2A1-5E5C-4B60-913F-9B8C2B89B5FA}"/>
    <dgm:cxn modelId="{66D5F633-8211-4135-A8FA-466D18E0A45F}" type="presOf" srcId="{997227EB-965E-4EA4-B336-0713B241BA14}" destId="{0E6965FA-3134-48B0-BBE6-A279F38BCB6B}" srcOrd="0" destOrd="0" presId="urn:microsoft.com/office/officeart/2005/8/layout/radial2"/>
    <dgm:cxn modelId="{E5DFD4BE-0F91-4153-B77D-A928653BB071}" srcId="{B4FADAD0-A383-4D6F-BF9D-353E56737DBD}" destId="{A1F5BBA7-D54B-4308-9BC0-949E3A5C8BA3}" srcOrd="1" destOrd="0" parTransId="{8B4D97C1-6805-4901-8BBE-8FC4B65D62BF}" sibTransId="{E462D422-1C5E-4532-9B94-327B8DD6626A}"/>
    <dgm:cxn modelId="{4007DCCB-9D5D-491D-A842-1EC697E3D443}" type="presOf" srcId="{A1F5BBA7-D54B-4308-9BC0-949E3A5C8BA3}" destId="{1AD22362-EDBE-4E02-8BFC-6DC701B2F96D}" srcOrd="0" destOrd="0" presId="urn:microsoft.com/office/officeart/2005/8/layout/radial2"/>
    <dgm:cxn modelId="{132C8BA7-31E7-4E82-8C6F-12BC3FF13099}" type="presOf" srcId="{FF5375E0-7162-4DE5-90BC-1D7C0A9CE256}" destId="{4F4EDD9E-4F49-4173-A6C4-6275ED4EC9B3}" srcOrd="0" destOrd="0" presId="urn:microsoft.com/office/officeart/2005/8/layout/radial2"/>
    <dgm:cxn modelId="{CD612ECA-3742-479A-B24D-FD12435D99F8}" type="presOf" srcId="{87C5DEF3-B10D-4BC3-84ED-E555F17139AF}" destId="{037D224B-47CD-4BFF-BA87-AF198F67C09C}" srcOrd="0" destOrd="0" presId="urn:microsoft.com/office/officeart/2005/8/layout/radial2"/>
    <dgm:cxn modelId="{DDBB6C2B-EF1F-46BD-BF0E-96381FFBFCFD}" type="presOf" srcId="{87A6A6FE-E352-4C5B-8DC2-22341379A81D}" destId="{79B8F054-2E43-49EC-A2D7-5F65B102C8C3}" srcOrd="0" destOrd="0" presId="urn:microsoft.com/office/officeart/2005/8/layout/radial2"/>
    <dgm:cxn modelId="{94F69FB1-3504-42AE-8A7D-397EE6C5F960}" srcId="{B4FADAD0-A383-4D6F-BF9D-353E56737DBD}" destId="{E224D555-950A-488D-9A24-F11BAA1D022A}" srcOrd="2" destOrd="0" parTransId="{6A9FE26B-CF70-4C36-90CC-7506D4DF4D82}" sibTransId="{E304DD2B-C608-4441-B636-BCC15447F229}"/>
    <dgm:cxn modelId="{3B8053DD-F33C-457E-8DD6-F4B0ECE3C498}" srcId="{B4FADAD0-A383-4D6F-BF9D-353E56737DBD}" destId="{C3AB05D0-F064-4939-9449-56DD7C5D3864}" srcOrd="3" destOrd="0" parTransId="{87C5DEF3-B10D-4BC3-84ED-E555F17139AF}" sibTransId="{C9AF6C68-EA2B-4761-934D-87F6CC31834B}"/>
    <dgm:cxn modelId="{0423AB0D-5164-45EC-B1DB-4AC8E7C2BF57}" type="presOf" srcId="{6A9FE26B-CF70-4C36-90CC-7506D4DF4D82}" destId="{660C574F-35CB-4EB1-B50A-D3E1BAFFBC72}" srcOrd="0" destOrd="0" presId="urn:microsoft.com/office/officeart/2005/8/layout/radial2"/>
    <dgm:cxn modelId="{293FEFF6-5337-4EF9-A4AE-9BCD99798E3A}" type="presOf" srcId="{C3AB05D0-F064-4939-9449-56DD7C5D3864}" destId="{EAB9FD6A-01B4-484B-8663-298B5D78C725}" srcOrd="0" destOrd="0" presId="urn:microsoft.com/office/officeart/2005/8/layout/radial2"/>
    <dgm:cxn modelId="{C95E5004-DD61-43AA-AB3C-93981C5A01EE}" type="presParOf" srcId="{2E69EDA6-D321-43C1-9F12-43FAADF4D483}" destId="{8C3C15EB-9FA7-48BE-B1E4-8ED313451344}" srcOrd="0" destOrd="0" presId="urn:microsoft.com/office/officeart/2005/8/layout/radial2"/>
    <dgm:cxn modelId="{1B30B21B-AD07-47A5-84F0-106BA445290A}" type="presParOf" srcId="{8C3C15EB-9FA7-48BE-B1E4-8ED313451344}" destId="{3C12E6FE-C1DB-483A-9775-AD4E3E4EC735}" srcOrd="0" destOrd="0" presId="urn:microsoft.com/office/officeart/2005/8/layout/radial2"/>
    <dgm:cxn modelId="{F05D5BA4-2678-4FDE-85D1-902F0B43F880}" type="presParOf" srcId="{3C12E6FE-C1DB-483A-9775-AD4E3E4EC735}" destId="{CC488C65-C7CF-4746-A3E1-19F012433471}" srcOrd="0" destOrd="0" presId="urn:microsoft.com/office/officeart/2005/8/layout/radial2"/>
    <dgm:cxn modelId="{CB914C00-7E7A-4633-ABB9-946C25439483}" type="presParOf" srcId="{3C12E6FE-C1DB-483A-9775-AD4E3E4EC735}" destId="{7F0D2C3B-B5C3-4B78-A722-E30510006A88}" srcOrd="1" destOrd="0" presId="urn:microsoft.com/office/officeart/2005/8/layout/radial2"/>
    <dgm:cxn modelId="{ACECCF7E-A670-499F-866D-C0463E2959DB}" type="presParOf" srcId="{8C3C15EB-9FA7-48BE-B1E4-8ED313451344}" destId="{4F4EDD9E-4F49-4173-A6C4-6275ED4EC9B3}" srcOrd="1" destOrd="0" presId="urn:microsoft.com/office/officeart/2005/8/layout/radial2"/>
    <dgm:cxn modelId="{5E55BE7E-C987-4D4C-BFA9-92B90F08A8DF}" type="presParOf" srcId="{8C3C15EB-9FA7-48BE-B1E4-8ED313451344}" destId="{6ED80D63-E43C-4172-9E45-2AF53369947C}" srcOrd="2" destOrd="0" presId="urn:microsoft.com/office/officeart/2005/8/layout/radial2"/>
    <dgm:cxn modelId="{51B7C71D-C04C-4F1D-AA6A-744209351AA1}" type="presParOf" srcId="{6ED80D63-E43C-4172-9E45-2AF53369947C}" destId="{0E6965FA-3134-48B0-BBE6-A279F38BCB6B}" srcOrd="0" destOrd="0" presId="urn:microsoft.com/office/officeart/2005/8/layout/radial2"/>
    <dgm:cxn modelId="{3F37D8FE-2663-4842-81B9-B8CA17C98815}" type="presParOf" srcId="{6ED80D63-E43C-4172-9E45-2AF53369947C}" destId="{9E176789-37B8-46B3-B593-F40EA2D9FDF0}" srcOrd="1" destOrd="0" presId="urn:microsoft.com/office/officeart/2005/8/layout/radial2"/>
    <dgm:cxn modelId="{D136B5A8-1813-48F3-8FA3-3EDFDC7149F8}" type="presParOf" srcId="{8C3C15EB-9FA7-48BE-B1E4-8ED313451344}" destId="{E238ED9F-2473-4666-ABF3-64D8FAF085F5}" srcOrd="3" destOrd="0" presId="urn:microsoft.com/office/officeart/2005/8/layout/radial2"/>
    <dgm:cxn modelId="{E9DC52A9-96C4-41B1-B47B-03674A7C055F}" type="presParOf" srcId="{8C3C15EB-9FA7-48BE-B1E4-8ED313451344}" destId="{9A9E1697-3DF3-42CE-BE1D-8781E9483A1B}" srcOrd="4" destOrd="0" presId="urn:microsoft.com/office/officeart/2005/8/layout/radial2"/>
    <dgm:cxn modelId="{B7727B98-14B1-492F-86F7-1AC0723B4317}" type="presParOf" srcId="{9A9E1697-3DF3-42CE-BE1D-8781E9483A1B}" destId="{1AD22362-EDBE-4E02-8BFC-6DC701B2F96D}" srcOrd="0" destOrd="0" presId="urn:microsoft.com/office/officeart/2005/8/layout/radial2"/>
    <dgm:cxn modelId="{C9119D98-A9B1-4682-B4BA-D2A3E0BD3B36}" type="presParOf" srcId="{9A9E1697-3DF3-42CE-BE1D-8781E9483A1B}" destId="{24471A7E-ABDA-4701-A7AB-005C772B9CC1}" srcOrd="1" destOrd="0" presId="urn:microsoft.com/office/officeart/2005/8/layout/radial2"/>
    <dgm:cxn modelId="{559892C4-EC4B-4E80-856E-7E28060ABF20}" type="presParOf" srcId="{8C3C15EB-9FA7-48BE-B1E4-8ED313451344}" destId="{660C574F-35CB-4EB1-B50A-D3E1BAFFBC72}" srcOrd="5" destOrd="0" presId="urn:microsoft.com/office/officeart/2005/8/layout/radial2"/>
    <dgm:cxn modelId="{983B820D-6595-4158-99ED-2871D70B052B}" type="presParOf" srcId="{8C3C15EB-9FA7-48BE-B1E4-8ED313451344}" destId="{31C3537B-2CA4-41D2-963A-3688C8737F36}" srcOrd="6" destOrd="0" presId="urn:microsoft.com/office/officeart/2005/8/layout/radial2"/>
    <dgm:cxn modelId="{30DB2BE0-0255-433B-8CEE-415D805122DB}" type="presParOf" srcId="{31C3537B-2CA4-41D2-963A-3688C8737F36}" destId="{DC4A9763-6CF7-4411-A0D4-6AF29CAF9D5B}" srcOrd="0" destOrd="0" presId="urn:microsoft.com/office/officeart/2005/8/layout/radial2"/>
    <dgm:cxn modelId="{D2976AE3-673C-4002-AFFE-0E5A82E8C3C7}" type="presParOf" srcId="{31C3537B-2CA4-41D2-963A-3688C8737F36}" destId="{2C7E2E4D-8D75-4E3C-B29E-9ED25533E806}" srcOrd="1" destOrd="0" presId="urn:microsoft.com/office/officeart/2005/8/layout/radial2"/>
    <dgm:cxn modelId="{47DF6462-4C32-4877-9FDA-69B931F66139}" type="presParOf" srcId="{8C3C15EB-9FA7-48BE-B1E4-8ED313451344}" destId="{037D224B-47CD-4BFF-BA87-AF198F67C09C}" srcOrd="7" destOrd="0" presId="urn:microsoft.com/office/officeart/2005/8/layout/radial2"/>
    <dgm:cxn modelId="{16855B83-902F-4EF5-AC8A-14B9081025F9}" type="presParOf" srcId="{8C3C15EB-9FA7-48BE-B1E4-8ED313451344}" destId="{28898872-DE61-4559-96FC-92C86563E1ED}" srcOrd="8" destOrd="0" presId="urn:microsoft.com/office/officeart/2005/8/layout/radial2"/>
    <dgm:cxn modelId="{9EB0EDB3-3162-4998-A787-D731BB9EA181}" type="presParOf" srcId="{28898872-DE61-4559-96FC-92C86563E1ED}" destId="{EAB9FD6A-01B4-484B-8663-298B5D78C725}" srcOrd="0" destOrd="0" presId="urn:microsoft.com/office/officeart/2005/8/layout/radial2"/>
    <dgm:cxn modelId="{E317B2E6-278B-4028-85B2-9D0ED13B065F}" type="presParOf" srcId="{28898872-DE61-4559-96FC-92C86563E1ED}" destId="{24765152-7375-4256-9E6A-7307F8546B69}" srcOrd="1" destOrd="0" presId="urn:microsoft.com/office/officeart/2005/8/layout/radial2"/>
    <dgm:cxn modelId="{47858F71-0D58-4714-837C-0AD2468D9A44}" type="presParOf" srcId="{8C3C15EB-9FA7-48BE-B1E4-8ED313451344}" destId="{01171164-BC1D-4A50-BB09-660D518E599B}" srcOrd="9" destOrd="0" presId="urn:microsoft.com/office/officeart/2005/8/layout/radial2"/>
    <dgm:cxn modelId="{8DC6DCC1-46FF-4DB7-ADEC-8A50D0CEF9B8}" type="presParOf" srcId="{8C3C15EB-9FA7-48BE-B1E4-8ED313451344}" destId="{35E40366-4AD2-4651-A0B0-3B7C681FB525}" srcOrd="10" destOrd="0" presId="urn:microsoft.com/office/officeart/2005/8/layout/radial2"/>
    <dgm:cxn modelId="{EBE64B7E-7AB8-4EB5-9283-A2506B373EC4}" type="presParOf" srcId="{35E40366-4AD2-4651-A0B0-3B7C681FB525}" destId="{79B8F054-2E43-49EC-A2D7-5F65B102C8C3}" srcOrd="0" destOrd="0" presId="urn:microsoft.com/office/officeart/2005/8/layout/radial2"/>
    <dgm:cxn modelId="{5C9CACC7-78B2-486A-A444-C4BDD2250D54}" type="presParOf" srcId="{35E40366-4AD2-4651-A0B0-3B7C681FB525}" destId="{822345F4-4E78-4403-94E8-3D332DCDB0E4}" srcOrd="1" destOrd="0" presId="urn:microsoft.com/office/officeart/2005/8/layout/radial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3780AC-8176-4068-8876-E4C04E078F70}"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n-US"/>
        </a:p>
      </dgm:t>
    </dgm:pt>
    <dgm:pt modelId="{9DF4D117-2193-43E4-8D67-4AF808155665}">
      <dgm:prSet phldrT="[Text]"/>
      <dgm:spPr/>
      <dgm:t>
        <a:bodyPr/>
        <a:lstStyle/>
        <a:p>
          <a:r>
            <a:rPr lang="en-GB" dirty="0" smtClean="0">
              <a:solidFill>
                <a:srgbClr val="271F91"/>
              </a:solidFill>
              <a:latin typeface="Arial Unicode MS" pitchFamily="34" charset="-128"/>
              <a:ea typeface="Arial Unicode MS" pitchFamily="34" charset="-128"/>
              <a:cs typeface="Arial Unicode MS" pitchFamily="34" charset="-128"/>
            </a:rPr>
            <a:t>Online PRAN Generation through Integration of IFMS with CRA-NSDL</a:t>
          </a:r>
          <a:endParaRPr lang="en-US" dirty="0">
            <a:solidFill>
              <a:srgbClr val="271F91"/>
            </a:solidFill>
            <a:latin typeface="Arial Unicode MS" pitchFamily="34" charset="-128"/>
            <a:ea typeface="Arial Unicode MS" pitchFamily="34" charset="-128"/>
            <a:cs typeface="Arial Unicode MS" pitchFamily="34" charset="-128"/>
          </a:endParaRPr>
        </a:p>
      </dgm:t>
    </dgm:pt>
    <dgm:pt modelId="{DBBDEB0F-BC11-4A4D-9436-2BDFEAEBEFBE}" type="parTrans" cxnId="{7BE16FE5-0040-4778-9B2D-32D9D43BBDAB}">
      <dgm:prSet/>
      <dgm:spPr/>
      <dgm:t>
        <a:bodyPr/>
        <a:lstStyle/>
        <a:p>
          <a:endParaRPr lang="en-US">
            <a:latin typeface="Arial Unicode MS" pitchFamily="34" charset="-128"/>
            <a:ea typeface="Arial Unicode MS" pitchFamily="34" charset="-128"/>
            <a:cs typeface="Arial Unicode MS" pitchFamily="34" charset="-128"/>
          </a:endParaRPr>
        </a:p>
      </dgm:t>
    </dgm:pt>
    <dgm:pt modelId="{3C0C1389-9962-41FB-B781-9440820BAEDD}" type="sibTrans" cxnId="{7BE16FE5-0040-4778-9B2D-32D9D43BBDAB}">
      <dgm:prSet/>
      <dgm:spPr/>
      <dgm:t>
        <a:bodyPr/>
        <a:lstStyle/>
        <a:p>
          <a:endParaRPr lang="en-US">
            <a:latin typeface="Arial Unicode MS" pitchFamily="34" charset="-128"/>
            <a:ea typeface="Arial Unicode MS" pitchFamily="34" charset="-128"/>
            <a:cs typeface="Arial Unicode MS" pitchFamily="34" charset="-128"/>
          </a:endParaRPr>
        </a:p>
      </dgm:t>
    </dgm:pt>
    <dgm:pt modelId="{02BE105B-3EA7-4612-8EA5-581A3D31CC96}">
      <dgm:prSet phldrT="[Text]"/>
      <dgm:spPr/>
      <dgm:t>
        <a:bodyPr/>
        <a:lstStyle/>
        <a:p>
          <a:r>
            <a:rPr lang="en-GB" dirty="0" smtClean="0">
              <a:solidFill>
                <a:srgbClr val="271F91"/>
              </a:solidFill>
              <a:latin typeface="Arial Unicode MS" pitchFamily="34" charset="-128"/>
              <a:ea typeface="Arial Unicode MS" pitchFamily="34" charset="-128"/>
              <a:cs typeface="Arial Unicode MS" pitchFamily="34" charset="-128"/>
            </a:rPr>
            <a:t>Online Preparation &amp; Uploading of Contribution Files by way of Server Integration</a:t>
          </a:r>
          <a:endParaRPr lang="en-US" dirty="0">
            <a:solidFill>
              <a:srgbClr val="271F91"/>
            </a:solidFill>
            <a:latin typeface="Arial Unicode MS" pitchFamily="34" charset="-128"/>
            <a:ea typeface="Arial Unicode MS" pitchFamily="34" charset="-128"/>
            <a:cs typeface="Arial Unicode MS" pitchFamily="34" charset="-128"/>
          </a:endParaRPr>
        </a:p>
      </dgm:t>
    </dgm:pt>
    <dgm:pt modelId="{C68ECB9D-6347-4F3D-A5B1-4F25155883C3}" type="parTrans" cxnId="{709B47B8-02D8-4190-923C-B845CF765378}">
      <dgm:prSet/>
      <dgm:spPr/>
      <dgm:t>
        <a:bodyPr/>
        <a:lstStyle/>
        <a:p>
          <a:endParaRPr lang="en-US">
            <a:latin typeface="Arial Unicode MS" pitchFamily="34" charset="-128"/>
            <a:ea typeface="Arial Unicode MS" pitchFamily="34" charset="-128"/>
            <a:cs typeface="Arial Unicode MS" pitchFamily="34" charset="-128"/>
          </a:endParaRPr>
        </a:p>
      </dgm:t>
    </dgm:pt>
    <dgm:pt modelId="{BAA3C063-CA2B-4865-815B-F465993FD027}" type="sibTrans" cxnId="{709B47B8-02D8-4190-923C-B845CF765378}">
      <dgm:prSet/>
      <dgm:spPr/>
      <dgm:t>
        <a:bodyPr/>
        <a:lstStyle/>
        <a:p>
          <a:endParaRPr lang="en-US">
            <a:latin typeface="Arial Unicode MS" pitchFamily="34" charset="-128"/>
            <a:ea typeface="Arial Unicode MS" pitchFamily="34" charset="-128"/>
            <a:cs typeface="Arial Unicode MS" pitchFamily="34" charset="-128"/>
          </a:endParaRPr>
        </a:p>
      </dgm:t>
    </dgm:pt>
    <dgm:pt modelId="{C66E68F2-891D-4CA3-A5B3-DE26A3554934}">
      <dgm:prSet/>
      <dgm:spPr/>
      <dgm:t>
        <a:bodyPr/>
        <a:lstStyle/>
        <a:p>
          <a:r>
            <a:rPr lang="en-GB" dirty="0" smtClean="0">
              <a:solidFill>
                <a:srgbClr val="271F91"/>
              </a:solidFill>
              <a:latin typeface="Arial Unicode MS" pitchFamily="34" charset="-128"/>
              <a:ea typeface="Arial Unicode MS" pitchFamily="34" charset="-128"/>
              <a:cs typeface="Arial Unicode MS" pitchFamily="34" charset="-128"/>
            </a:rPr>
            <a:t>Remittance of Contributions centrally from the level of NPS Cell, DT&amp;I(O)</a:t>
          </a:r>
          <a:endParaRPr lang="en-GB" dirty="0">
            <a:solidFill>
              <a:srgbClr val="271F91"/>
            </a:solidFill>
            <a:latin typeface="Arial Unicode MS" pitchFamily="34" charset="-128"/>
            <a:ea typeface="Arial Unicode MS" pitchFamily="34" charset="-128"/>
            <a:cs typeface="Arial Unicode MS" pitchFamily="34" charset="-128"/>
          </a:endParaRPr>
        </a:p>
      </dgm:t>
    </dgm:pt>
    <dgm:pt modelId="{F430BE2C-5334-42F6-9A19-C28C51189743}" type="parTrans" cxnId="{915C9479-5C80-40F7-809F-FC1C4E44CAD8}">
      <dgm:prSet/>
      <dgm:spPr/>
      <dgm:t>
        <a:bodyPr/>
        <a:lstStyle/>
        <a:p>
          <a:endParaRPr lang="en-US">
            <a:latin typeface="Arial Unicode MS" pitchFamily="34" charset="-128"/>
            <a:ea typeface="Arial Unicode MS" pitchFamily="34" charset="-128"/>
            <a:cs typeface="Arial Unicode MS" pitchFamily="34" charset="-128"/>
          </a:endParaRPr>
        </a:p>
      </dgm:t>
    </dgm:pt>
    <dgm:pt modelId="{D2BACF9C-D2A9-4CCD-8190-A5053ADF6CBE}" type="sibTrans" cxnId="{915C9479-5C80-40F7-809F-FC1C4E44CAD8}">
      <dgm:prSet/>
      <dgm:spPr/>
      <dgm:t>
        <a:bodyPr/>
        <a:lstStyle/>
        <a:p>
          <a:endParaRPr lang="en-US">
            <a:latin typeface="Arial Unicode MS" pitchFamily="34" charset="-128"/>
            <a:ea typeface="Arial Unicode MS" pitchFamily="34" charset="-128"/>
            <a:cs typeface="Arial Unicode MS" pitchFamily="34" charset="-128"/>
          </a:endParaRPr>
        </a:p>
      </dgm:t>
    </dgm:pt>
    <dgm:pt modelId="{C66D90CB-6093-4321-B73C-93027C0564AF}">
      <dgm:prSet/>
      <dgm:spPr/>
      <dgm:t>
        <a:bodyPr/>
        <a:lstStyle/>
        <a:p>
          <a:r>
            <a:rPr lang="en-GB" dirty="0" err="1" smtClean="0">
              <a:solidFill>
                <a:srgbClr val="271F91"/>
              </a:solidFill>
              <a:latin typeface="Arial Unicode MS" pitchFamily="34" charset="-128"/>
              <a:ea typeface="Arial Unicode MS" pitchFamily="34" charset="-128"/>
              <a:cs typeface="Arial Unicode MS" pitchFamily="34" charset="-128"/>
            </a:rPr>
            <a:t>Updation</a:t>
          </a:r>
          <a:r>
            <a:rPr lang="en-GB" dirty="0" smtClean="0">
              <a:solidFill>
                <a:srgbClr val="271F91"/>
              </a:solidFill>
              <a:latin typeface="Arial Unicode MS" pitchFamily="34" charset="-128"/>
              <a:ea typeface="Arial Unicode MS" pitchFamily="34" charset="-128"/>
              <a:cs typeface="Arial Unicode MS" pitchFamily="34" charset="-128"/>
            </a:rPr>
            <a:t> of Subscribers’ detail at the level of Treasuries (DTOs)</a:t>
          </a:r>
          <a:endParaRPr lang="en-GB" dirty="0">
            <a:solidFill>
              <a:srgbClr val="271F91"/>
            </a:solidFill>
            <a:latin typeface="Arial Unicode MS" pitchFamily="34" charset="-128"/>
            <a:ea typeface="Arial Unicode MS" pitchFamily="34" charset="-128"/>
            <a:cs typeface="Arial Unicode MS" pitchFamily="34" charset="-128"/>
          </a:endParaRPr>
        </a:p>
      </dgm:t>
    </dgm:pt>
    <dgm:pt modelId="{00D52C01-C657-4EC9-A344-4CE1C75EC8B7}" type="parTrans" cxnId="{2930CD0F-3E8C-42B4-9090-8FA35C9843CF}">
      <dgm:prSet/>
      <dgm:spPr/>
      <dgm:t>
        <a:bodyPr/>
        <a:lstStyle/>
        <a:p>
          <a:endParaRPr lang="en-US">
            <a:latin typeface="Arial Unicode MS" pitchFamily="34" charset="-128"/>
            <a:ea typeface="Arial Unicode MS" pitchFamily="34" charset="-128"/>
            <a:cs typeface="Arial Unicode MS" pitchFamily="34" charset="-128"/>
          </a:endParaRPr>
        </a:p>
      </dgm:t>
    </dgm:pt>
    <dgm:pt modelId="{E9E3E7B6-9B4E-44E0-9776-8FEFD0422F32}" type="sibTrans" cxnId="{2930CD0F-3E8C-42B4-9090-8FA35C9843CF}">
      <dgm:prSet/>
      <dgm:spPr/>
      <dgm:t>
        <a:bodyPr/>
        <a:lstStyle/>
        <a:p>
          <a:endParaRPr lang="en-US">
            <a:latin typeface="Arial Unicode MS" pitchFamily="34" charset="-128"/>
            <a:ea typeface="Arial Unicode MS" pitchFamily="34" charset="-128"/>
            <a:cs typeface="Arial Unicode MS" pitchFamily="34" charset="-128"/>
          </a:endParaRPr>
        </a:p>
      </dgm:t>
    </dgm:pt>
    <dgm:pt modelId="{EFC5A643-D141-45BC-8CFA-BF8C0A97F034}">
      <dgm:prSet/>
      <dgm:spPr/>
      <dgm:t>
        <a:bodyPr/>
        <a:lstStyle/>
        <a:p>
          <a:r>
            <a:rPr lang="en-GB" dirty="0" smtClean="0">
              <a:solidFill>
                <a:srgbClr val="271F91"/>
              </a:solidFill>
              <a:latin typeface="Arial Unicode MS" pitchFamily="34" charset="-128"/>
              <a:ea typeface="Arial Unicode MS" pitchFamily="34" charset="-128"/>
              <a:cs typeface="Arial Unicode MS" pitchFamily="34" charset="-128"/>
            </a:rPr>
            <a:t>Central Monitoring of Grievances for quick </a:t>
          </a:r>
          <a:r>
            <a:rPr lang="en-GB" dirty="0" err="1" smtClean="0">
              <a:solidFill>
                <a:srgbClr val="271F91"/>
              </a:solidFill>
              <a:latin typeface="Arial Unicode MS" pitchFamily="34" charset="-128"/>
              <a:ea typeface="Arial Unicode MS" pitchFamily="34" charset="-128"/>
              <a:cs typeface="Arial Unicode MS" pitchFamily="34" charset="-128"/>
            </a:rPr>
            <a:t>Redressal</a:t>
          </a:r>
          <a:r>
            <a:rPr lang="en-GB" dirty="0" smtClean="0">
              <a:solidFill>
                <a:srgbClr val="271F91"/>
              </a:solidFill>
              <a:latin typeface="Arial Unicode MS" pitchFamily="34" charset="-128"/>
              <a:ea typeface="Arial Unicode MS" pitchFamily="34" charset="-128"/>
              <a:cs typeface="Arial Unicode MS" pitchFamily="34" charset="-128"/>
            </a:rPr>
            <a:t> </a:t>
          </a:r>
          <a:endParaRPr lang="en-GB" dirty="0">
            <a:solidFill>
              <a:srgbClr val="271F91"/>
            </a:solidFill>
            <a:latin typeface="Arial Unicode MS" pitchFamily="34" charset="-128"/>
            <a:ea typeface="Arial Unicode MS" pitchFamily="34" charset="-128"/>
            <a:cs typeface="Arial Unicode MS" pitchFamily="34" charset="-128"/>
          </a:endParaRPr>
        </a:p>
      </dgm:t>
    </dgm:pt>
    <dgm:pt modelId="{97127000-9891-433C-AA74-84D5011CA0D0}" type="parTrans" cxnId="{59867BFD-B8D9-45AE-9B2C-3C83E3E0A952}">
      <dgm:prSet/>
      <dgm:spPr/>
      <dgm:t>
        <a:bodyPr/>
        <a:lstStyle/>
        <a:p>
          <a:endParaRPr lang="en-US">
            <a:latin typeface="Arial Unicode MS" pitchFamily="34" charset="-128"/>
            <a:ea typeface="Arial Unicode MS" pitchFamily="34" charset="-128"/>
            <a:cs typeface="Arial Unicode MS" pitchFamily="34" charset="-128"/>
          </a:endParaRPr>
        </a:p>
      </dgm:t>
    </dgm:pt>
    <dgm:pt modelId="{58677952-A41D-46E6-AD2D-CE553962B6F6}" type="sibTrans" cxnId="{59867BFD-B8D9-45AE-9B2C-3C83E3E0A952}">
      <dgm:prSet/>
      <dgm:spPr/>
      <dgm:t>
        <a:bodyPr/>
        <a:lstStyle/>
        <a:p>
          <a:endParaRPr lang="en-US">
            <a:latin typeface="Arial Unicode MS" pitchFamily="34" charset="-128"/>
            <a:ea typeface="Arial Unicode MS" pitchFamily="34" charset="-128"/>
            <a:cs typeface="Arial Unicode MS" pitchFamily="34" charset="-128"/>
          </a:endParaRPr>
        </a:p>
      </dgm:t>
    </dgm:pt>
    <dgm:pt modelId="{8C2F8054-BBE5-4E5B-BCBE-66F2A397AB44}">
      <dgm:prSet/>
      <dgm:spPr/>
      <dgm:t>
        <a:bodyPr/>
        <a:lstStyle/>
        <a:p>
          <a:r>
            <a:rPr lang="en-GB" dirty="0" smtClean="0">
              <a:solidFill>
                <a:srgbClr val="271F91"/>
              </a:solidFill>
              <a:latin typeface="Arial Unicode MS" pitchFamily="34" charset="-128"/>
              <a:ea typeface="Arial Unicode MS" pitchFamily="34" charset="-128"/>
              <a:cs typeface="Arial Unicode MS" pitchFamily="34" charset="-128"/>
            </a:rPr>
            <a:t>Online Preparation of Schedule &amp; Deposit of </a:t>
          </a:r>
          <a:r>
            <a:rPr lang="en-GB" dirty="0" err="1" smtClean="0">
              <a:solidFill>
                <a:srgbClr val="271F91"/>
              </a:solidFill>
              <a:latin typeface="Arial Unicode MS" pitchFamily="34" charset="-128"/>
              <a:ea typeface="Arial Unicode MS" pitchFamily="34" charset="-128"/>
              <a:cs typeface="Arial Unicode MS" pitchFamily="34" charset="-128"/>
            </a:rPr>
            <a:t>Cont_to</a:t>
          </a:r>
          <a:r>
            <a:rPr lang="en-GB" dirty="0" smtClean="0">
              <a:solidFill>
                <a:srgbClr val="271F91"/>
              </a:solidFill>
              <a:latin typeface="Arial Unicode MS" pitchFamily="34" charset="-128"/>
              <a:ea typeface="Arial Unicode MS" pitchFamily="34" charset="-128"/>
              <a:cs typeface="Arial Unicode MS" pitchFamily="34" charset="-128"/>
            </a:rPr>
            <a:t> Govt. A/c by Foreign Bodies</a:t>
          </a:r>
          <a:endParaRPr lang="en-US" dirty="0">
            <a:solidFill>
              <a:srgbClr val="271F91"/>
            </a:solidFill>
            <a:latin typeface="Arial Unicode MS" pitchFamily="34" charset="-128"/>
            <a:ea typeface="Arial Unicode MS" pitchFamily="34" charset="-128"/>
            <a:cs typeface="Arial Unicode MS" pitchFamily="34" charset="-128"/>
          </a:endParaRPr>
        </a:p>
      </dgm:t>
    </dgm:pt>
    <dgm:pt modelId="{01F4EADE-3968-4AB5-B66C-838C79FAEDD8}" type="parTrans" cxnId="{9F487B11-22A0-4794-A368-EE56793CD072}">
      <dgm:prSet/>
      <dgm:spPr/>
      <dgm:t>
        <a:bodyPr/>
        <a:lstStyle/>
        <a:p>
          <a:endParaRPr lang="en-GB"/>
        </a:p>
      </dgm:t>
    </dgm:pt>
    <dgm:pt modelId="{8A14C6A0-C1CE-4BAF-9E03-7EF2D4FBC2C1}" type="sibTrans" cxnId="{9F487B11-22A0-4794-A368-EE56793CD072}">
      <dgm:prSet/>
      <dgm:spPr/>
      <dgm:t>
        <a:bodyPr/>
        <a:lstStyle/>
        <a:p>
          <a:endParaRPr lang="en-GB"/>
        </a:p>
      </dgm:t>
    </dgm:pt>
    <dgm:pt modelId="{D80840BA-66DF-4844-A5F6-79A023B1C5D5}" type="pres">
      <dgm:prSet presAssocID="{063780AC-8176-4068-8876-E4C04E078F70}" presName="Name0" presStyleCnt="0">
        <dgm:presLayoutVars>
          <dgm:chMax val="7"/>
          <dgm:chPref val="7"/>
          <dgm:dir/>
        </dgm:presLayoutVars>
      </dgm:prSet>
      <dgm:spPr/>
      <dgm:t>
        <a:bodyPr/>
        <a:lstStyle/>
        <a:p>
          <a:endParaRPr lang="en-GB"/>
        </a:p>
      </dgm:t>
    </dgm:pt>
    <dgm:pt modelId="{D2177447-9A5C-44DE-8667-F4E83130C3E0}" type="pres">
      <dgm:prSet presAssocID="{063780AC-8176-4068-8876-E4C04E078F70}" presName="Name1" presStyleCnt="0"/>
      <dgm:spPr/>
    </dgm:pt>
    <dgm:pt modelId="{78647503-9A41-43DE-8A40-01CA41111F6C}" type="pres">
      <dgm:prSet presAssocID="{063780AC-8176-4068-8876-E4C04E078F70}" presName="cycle" presStyleCnt="0"/>
      <dgm:spPr/>
    </dgm:pt>
    <dgm:pt modelId="{BCECBD83-064F-44BF-BAD5-1416119E8152}" type="pres">
      <dgm:prSet presAssocID="{063780AC-8176-4068-8876-E4C04E078F70}" presName="srcNode" presStyleLbl="node1" presStyleIdx="0" presStyleCnt="6"/>
      <dgm:spPr/>
    </dgm:pt>
    <dgm:pt modelId="{3B6A18E6-A87B-4F61-8022-1B3D496DE424}" type="pres">
      <dgm:prSet presAssocID="{063780AC-8176-4068-8876-E4C04E078F70}" presName="conn" presStyleLbl="parChTrans1D2" presStyleIdx="0" presStyleCnt="1"/>
      <dgm:spPr/>
      <dgm:t>
        <a:bodyPr/>
        <a:lstStyle/>
        <a:p>
          <a:endParaRPr lang="en-GB"/>
        </a:p>
      </dgm:t>
    </dgm:pt>
    <dgm:pt modelId="{6B28C424-D905-445D-9CC4-98FB36731BE3}" type="pres">
      <dgm:prSet presAssocID="{063780AC-8176-4068-8876-E4C04E078F70}" presName="extraNode" presStyleLbl="node1" presStyleIdx="0" presStyleCnt="6"/>
      <dgm:spPr/>
    </dgm:pt>
    <dgm:pt modelId="{9A1DEE1F-F36E-40E7-94C8-4E1782D19129}" type="pres">
      <dgm:prSet presAssocID="{063780AC-8176-4068-8876-E4C04E078F70}" presName="dstNode" presStyleLbl="node1" presStyleIdx="0" presStyleCnt="6"/>
      <dgm:spPr/>
    </dgm:pt>
    <dgm:pt modelId="{623A6EA5-D558-4255-A87C-73D4D91D6619}" type="pres">
      <dgm:prSet presAssocID="{9DF4D117-2193-43E4-8D67-4AF808155665}" presName="text_1" presStyleLbl="node1" presStyleIdx="0" presStyleCnt="6">
        <dgm:presLayoutVars>
          <dgm:bulletEnabled val="1"/>
        </dgm:presLayoutVars>
      </dgm:prSet>
      <dgm:spPr/>
      <dgm:t>
        <a:bodyPr/>
        <a:lstStyle/>
        <a:p>
          <a:endParaRPr lang="en-GB"/>
        </a:p>
      </dgm:t>
    </dgm:pt>
    <dgm:pt modelId="{EC92AD1D-CEA3-4ADB-AE55-3848D80188DA}" type="pres">
      <dgm:prSet presAssocID="{9DF4D117-2193-43E4-8D67-4AF808155665}" presName="accent_1" presStyleCnt="0"/>
      <dgm:spPr/>
    </dgm:pt>
    <dgm:pt modelId="{8C84BFA7-E6D4-4BA1-B55F-6150C7BCE207}" type="pres">
      <dgm:prSet presAssocID="{9DF4D117-2193-43E4-8D67-4AF808155665}" presName="accentRepeatNode" presStyleLbl="solidFgAcc1" presStyleIdx="0" presStyleCnt="6" custLinFactNeighborY="-4155"/>
      <dgm:spPr>
        <a:solidFill>
          <a:srgbClr val="004C97"/>
        </a:solidFill>
      </dgm:spPr>
    </dgm:pt>
    <dgm:pt modelId="{A8097C4A-F36F-494F-B474-44DE8571148E}" type="pres">
      <dgm:prSet presAssocID="{02BE105B-3EA7-4612-8EA5-581A3D31CC96}" presName="text_2" presStyleLbl="node1" presStyleIdx="1" presStyleCnt="6">
        <dgm:presLayoutVars>
          <dgm:bulletEnabled val="1"/>
        </dgm:presLayoutVars>
      </dgm:prSet>
      <dgm:spPr/>
      <dgm:t>
        <a:bodyPr/>
        <a:lstStyle/>
        <a:p>
          <a:endParaRPr lang="en-GB"/>
        </a:p>
      </dgm:t>
    </dgm:pt>
    <dgm:pt modelId="{868CDE6E-FEA2-4D2D-A2B6-46AD4B1A3041}" type="pres">
      <dgm:prSet presAssocID="{02BE105B-3EA7-4612-8EA5-581A3D31CC96}" presName="accent_2" presStyleCnt="0"/>
      <dgm:spPr/>
    </dgm:pt>
    <dgm:pt modelId="{8F54213D-0018-41A0-909A-8F918072C42C}" type="pres">
      <dgm:prSet presAssocID="{02BE105B-3EA7-4612-8EA5-581A3D31CC96}" presName="accentRepeatNode" presStyleLbl="solidFgAcc1" presStyleIdx="1" presStyleCnt="6"/>
      <dgm:spPr>
        <a:solidFill>
          <a:srgbClr val="004C97"/>
        </a:solidFill>
      </dgm:spPr>
    </dgm:pt>
    <dgm:pt modelId="{CBB4BF07-605B-49A4-BD72-EB1DF86512C8}" type="pres">
      <dgm:prSet presAssocID="{8C2F8054-BBE5-4E5B-BCBE-66F2A397AB44}" presName="text_3" presStyleLbl="node1" presStyleIdx="2" presStyleCnt="6">
        <dgm:presLayoutVars>
          <dgm:bulletEnabled val="1"/>
        </dgm:presLayoutVars>
      </dgm:prSet>
      <dgm:spPr/>
      <dgm:t>
        <a:bodyPr/>
        <a:lstStyle/>
        <a:p>
          <a:endParaRPr lang="en-GB"/>
        </a:p>
      </dgm:t>
    </dgm:pt>
    <dgm:pt modelId="{517B90F7-740D-424F-A662-D8406CAA7C56}" type="pres">
      <dgm:prSet presAssocID="{8C2F8054-BBE5-4E5B-BCBE-66F2A397AB44}" presName="accent_3" presStyleCnt="0"/>
      <dgm:spPr/>
    </dgm:pt>
    <dgm:pt modelId="{B21F0CD4-CD8D-47D6-B40D-65F4758419E4}" type="pres">
      <dgm:prSet presAssocID="{8C2F8054-BBE5-4E5B-BCBE-66F2A397AB44}" presName="accentRepeatNode" presStyleLbl="solidFgAcc1" presStyleIdx="2" presStyleCnt="6"/>
      <dgm:spPr>
        <a:solidFill>
          <a:schemeClr val="accent5">
            <a:lumMod val="75000"/>
          </a:schemeClr>
        </a:solidFill>
      </dgm:spPr>
      <dgm:t>
        <a:bodyPr/>
        <a:lstStyle/>
        <a:p>
          <a:endParaRPr lang="en-GB"/>
        </a:p>
      </dgm:t>
    </dgm:pt>
    <dgm:pt modelId="{CF0D0007-670D-4883-840E-D5F7BBB9B230}" type="pres">
      <dgm:prSet presAssocID="{C66E68F2-891D-4CA3-A5B3-DE26A3554934}" presName="text_4" presStyleLbl="node1" presStyleIdx="3" presStyleCnt="6">
        <dgm:presLayoutVars>
          <dgm:bulletEnabled val="1"/>
        </dgm:presLayoutVars>
      </dgm:prSet>
      <dgm:spPr/>
      <dgm:t>
        <a:bodyPr/>
        <a:lstStyle/>
        <a:p>
          <a:endParaRPr lang="en-GB"/>
        </a:p>
      </dgm:t>
    </dgm:pt>
    <dgm:pt modelId="{850A65CD-5C61-441A-80AD-A6898969CADC}" type="pres">
      <dgm:prSet presAssocID="{C66E68F2-891D-4CA3-A5B3-DE26A3554934}" presName="accent_4" presStyleCnt="0"/>
      <dgm:spPr/>
    </dgm:pt>
    <dgm:pt modelId="{FD3AC166-1B2B-4874-978E-3B65C674246C}" type="pres">
      <dgm:prSet presAssocID="{C66E68F2-891D-4CA3-A5B3-DE26A3554934}" presName="accentRepeatNode" presStyleLbl="solidFgAcc1" presStyleIdx="3" presStyleCnt="6"/>
      <dgm:spPr>
        <a:solidFill>
          <a:srgbClr val="004C97"/>
        </a:solidFill>
      </dgm:spPr>
    </dgm:pt>
    <dgm:pt modelId="{A90A2AC8-3B09-41ED-B10F-AC2C7C3B6E84}" type="pres">
      <dgm:prSet presAssocID="{C66D90CB-6093-4321-B73C-93027C0564AF}" presName="text_5" presStyleLbl="node1" presStyleIdx="4" presStyleCnt="6">
        <dgm:presLayoutVars>
          <dgm:bulletEnabled val="1"/>
        </dgm:presLayoutVars>
      </dgm:prSet>
      <dgm:spPr/>
      <dgm:t>
        <a:bodyPr/>
        <a:lstStyle/>
        <a:p>
          <a:endParaRPr lang="en-GB"/>
        </a:p>
      </dgm:t>
    </dgm:pt>
    <dgm:pt modelId="{FE71232B-C0A6-42D4-9E64-B5182F7774DC}" type="pres">
      <dgm:prSet presAssocID="{C66D90CB-6093-4321-B73C-93027C0564AF}" presName="accent_5" presStyleCnt="0"/>
      <dgm:spPr/>
    </dgm:pt>
    <dgm:pt modelId="{A858FB00-CC52-4B67-85C7-7840F809D1F8}" type="pres">
      <dgm:prSet presAssocID="{C66D90CB-6093-4321-B73C-93027C0564AF}" presName="accentRepeatNode" presStyleLbl="solidFgAcc1" presStyleIdx="4" presStyleCnt="6"/>
      <dgm:spPr>
        <a:solidFill>
          <a:srgbClr val="004C97"/>
        </a:solidFill>
      </dgm:spPr>
    </dgm:pt>
    <dgm:pt modelId="{E6E6F51F-3168-4C04-9B4A-BBD8AEB90941}" type="pres">
      <dgm:prSet presAssocID="{EFC5A643-D141-45BC-8CFA-BF8C0A97F034}" presName="text_6" presStyleLbl="node1" presStyleIdx="5" presStyleCnt="6">
        <dgm:presLayoutVars>
          <dgm:bulletEnabled val="1"/>
        </dgm:presLayoutVars>
      </dgm:prSet>
      <dgm:spPr/>
      <dgm:t>
        <a:bodyPr/>
        <a:lstStyle/>
        <a:p>
          <a:endParaRPr lang="en-GB"/>
        </a:p>
      </dgm:t>
    </dgm:pt>
    <dgm:pt modelId="{504E99E9-411D-4945-BB48-674216F251B8}" type="pres">
      <dgm:prSet presAssocID="{EFC5A643-D141-45BC-8CFA-BF8C0A97F034}" presName="accent_6" presStyleCnt="0"/>
      <dgm:spPr/>
    </dgm:pt>
    <dgm:pt modelId="{4B6AE9A3-CEC7-46A9-8A01-FFF1E14ED327}" type="pres">
      <dgm:prSet presAssocID="{EFC5A643-D141-45BC-8CFA-BF8C0A97F034}" presName="accentRepeatNode" presStyleLbl="solidFgAcc1" presStyleIdx="5" presStyleCnt="6" custLinFactNeighborX="-8309" custLinFactNeighborY="1385"/>
      <dgm:spPr>
        <a:solidFill>
          <a:srgbClr val="004C97"/>
        </a:solidFill>
      </dgm:spPr>
    </dgm:pt>
  </dgm:ptLst>
  <dgm:cxnLst>
    <dgm:cxn modelId="{488EB206-28BA-4E10-B38E-D3EC53AA9E42}" type="presOf" srcId="{9DF4D117-2193-43E4-8D67-4AF808155665}" destId="{623A6EA5-D558-4255-A87C-73D4D91D6619}" srcOrd="0" destOrd="0" presId="urn:microsoft.com/office/officeart/2008/layout/VerticalCurvedList"/>
    <dgm:cxn modelId="{39390D93-6E8E-4150-9B41-778FE3DE3C1C}" type="presOf" srcId="{02BE105B-3EA7-4612-8EA5-581A3D31CC96}" destId="{A8097C4A-F36F-494F-B474-44DE8571148E}" srcOrd="0" destOrd="0" presId="urn:microsoft.com/office/officeart/2008/layout/VerticalCurvedList"/>
    <dgm:cxn modelId="{72CB2AD4-1B56-4689-9274-8512A1D3B2F8}" type="presOf" srcId="{063780AC-8176-4068-8876-E4C04E078F70}" destId="{D80840BA-66DF-4844-A5F6-79A023B1C5D5}" srcOrd="0" destOrd="0" presId="urn:microsoft.com/office/officeart/2008/layout/VerticalCurvedList"/>
    <dgm:cxn modelId="{915C9479-5C80-40F7-809F-FC1C4E44CAD8}" srcId="{063780AC-8176-4068-8876-E4C04E078F70}" destId="{C66E68F2-891D-4CA3-A5B3-DE26A3554934}" srcOrd="3" destOrd="0" parTransId="{F430BE2C-5334-42F6-9A19-C28C51189743}" sibTransId="{D2BACF9C-D2A9-4CCD-8190-A5053ADF6CBE}"/>
    <dgm:cxn modelId="{9F487B11-22A0-4794-A368-EE56793CD072}" srcId="{063780AC-8176-4068-8876-E4C04E078F70}" destId="{8C2F8054-BBE5-4E5B-BCBE-66F2A397AB44}" srcOrd="2" destOrd="0" parTransId="{01F4EADE-3968-4AB5-B66C-838C79FAEDD8}" sibTransId="{8A14C6A0-C1CE-4BAF-9E03-7EF2D4FBC2C1}"/>
    <dgm:cxn modelId="{65B8F6F8-73F9-41CB-A559-C9BE1521B577}" type="presOf" srcId="{C66D90CB-6093-4321-B73C-93027C0564AF}" destId="{A90A2AC8-3B09-41ED-B10F-AC2C7C3B6E84}" srcOrd="0" destOrd="0" presId="urn:microsoft.com/office/officeart/2008/layout/VerticalCurvedList"/>
    <dgm:cxn modelId="{BA4615EF-44F4-4DD1-BA42-874D2E556F38}" type="presOf" srcId="{3C0C1389-9962-41FB-B781-9440820BAEDD}" destId="{3B6A18E6-A87B-4F61-8022-1B3D496DE424}" srcOrd="0" destOrd="0" presId="urn:microsoft.com/office/officeart/2008/layout/VerticalCurvedList"/>
    <dgm:cxn modelId="{98DC1E04-E635-4DA5-A7FE-9B2DA48B8326}" type="presOf" srcId="{8C2F8054-BBE5-4E5B-BCBE-66F2A397AB44}" destId="{CBB4BF07-605B-49A4-BD72-EB1DF86512C8}" srcOrd="0" destOrd="0" presId="urn:microsoft.com/office/officeart/2008/layout/VerticalCurvedList"/>
    <dgm:cxn modelId="{14C96332-CE72-40B3-9F69-87F32EC4412C}" type="presOf" srcId="{C66E68F2-891D-4CA3-A5B3-DE26A3554934}" destId="{CF0D0007-670D-4883-840E-D5F7BBB9B230}" srcOrd="0" destOrd="0" presId="urn:microsoft.com/office/officeart/2008/layout/VerticalCurvedList"/>
    <dgm:cxn modelId="{2930CD0F-3E8C-42B4-9090-8FA35C9843CF}" srcId="{063780AC-8176-4068-8876-E4C04E078F70}" destId="{C66D90CB-6093-4321-B73C-93027C0564AF}" srcOrd="4" destOrd="0" parTransId="{00D52C01-C657-4EC9-A344-4CE1C75EC8B7}" sibTransId="{E9E3E7B6-9B4E-44E0-9776-8FEFD0422F32}"/>
    <dgm:cxn modelId="{7BE16FE5-0040-4778-9B2D-32D9D43BBDAB}" srcId="{063780AC-8176-4068-8876-E4C04E078F70}" destId="{9DF4D117-2193-43E4-8D67-4AF808155665}" srcOrd="0" destOrd="0" parTransId="{DBBDEB0F-BC11-4A4D-9436-2BDFEAEBEFBE}" sibTransId="{3C0C1389-9962-41FB-B781-9440820BAEDD}"/>
    <dgm:cxn modelId="{709B47B8-02D8-4190-923C-B845CF765378}" srcId="{063780AC-8176-4068-8876-E4C04E078F70}" destId="{02BE105B-3EA7-4612-8EA5-581A3D31CC96}" srcOrd="1" destOrd="0" parTransId="{C68ECB9D-6347-4F3D-A5B1-4F25155883C3}" sibTransId="{BAA3C063-CA2B-4865-815B-F465993FD027}"/>
    <dgm:cxn modelId="{73F6913C-4290-4504-ADA3-7A556205E899}" type="presOf" srcId="{EFC5A643-D141-45BC-8CFA-BF8C0A97F034}" destId="{E6E6F51F-3168-4C04-9B4A-BBD8AEB90941}" srcOrd="0" destOrd="0" presId="urn:microsoft.com/office/officeart/2008/layout/VerticalCurvedList"/>
    <dgm:cxn modelId="{59867BFD-B8D9-45AE-9B2C-3C83E3E0A952}" srcId="{063780AC-8176-4068-8876-E4C04E078F70}" destId="{EFC5A643-D141-45BC-8CFA-BF8C0A97F034}" srcOrd="5" destOrd="0" parTransId="{97127000-9891-433C-AA74-84D5011CA0D0}" sibTransId="{58677952-A41D-46E6-AD2D-CE553962B6F6}"/>
    <dgm:cxn modelId="{3C630CFA-F073-4338-9811-054302B0FB6C}" type="presParOf" srcId="{D80840BA-66DF-4844-A5F6-79A023B1C5D5}" destId="{D2177447-9A5C-44DE-8667-F4E83130C3E0}" srcOrd="0" destOrd="0" presId="urn:microsoft.com/office/officeart/2008/layout/VerticalCurvedList"/>
    <dgm:cxn modelId="{A8CA2ECD-833D-4B7E-AD22-13397AEDAE68}" type="presParOf" srcId="{D2177447-9A5C-44DE-8667-F4E83130C3E0}" destId="{78647503-9A41-43DE-8A40-01CA41111F6C}" srcOrd="0" destOrd="0" presId="urn:microsoft.com/office/officeart/2008/layout/VerticalCurvedList"/>
    <dgm:cxn modelId="{05E75784-421E-489C-B936-F70F43A95E63}" type="presParOf" srcId="{78647503-9A41-43DE-8A40-01CA41111F6C}" destId="{BCECBD83-064F-44BF-BAD5-1416119E8152}" srcOrd="0" destOrd="0" presId="urn:microsoft.com/office/officeart/2008/layout/VerticalCurvedList"/>
    <dgm:cxn modelId="{72490DF8-9404-4EC5-8D2A-86A7400C79FD}" type="presParOf" srcId="{78647503-9A41-43DE-8A40-01CA41111F6C}" destId="{3B6A18E6-A87B-4F61-8022-1B3D496DE424}" srcOrd="1" destOrd="0" presId="urn:microsoft.com/office/officeart/2008/layout/VerticalCurvedList"/>
    <dgm:cxn modelId="{91A10C7C-0B76-464D-9F9B-04F257EC7080}" type="presParOf" srcId="{78647503-9A41-43DE-8A40-01CA41111F6C}" destId="{6B28C424-D905-445D-9CC4-98FB36731BE3}" srcOrd="2" destOrd="0" presId="urn:microsoft.com/office/officeart/2008/layout/VerticalCurvedList"/>
    <dgm:cxn modelId="{F9B6A564-E915-48AC-BE9A-41B942E1787E}" type="presParOf" srcId="{78647503-9A41-43DE-8A40-01CA41111F6C}" destId="{9A1DEE1F-F36E-40E7-94C8-4E1782D19129}" srcOrd="3" destOrd="0" presId="urn:microsoft.com/office/officeart/2008/layout/VerticalCurvedList"/>
    <dgm:cxn modelId="{A09196C0-52AB-4D83-B1CC-309715AEEAFB}" type="presParOf" srcId="{D2177447-9A5C-44DE-8667-F4E83130C3E0}" destId="{623A6EA5-D558-4255-A87C-73D4D91D6619}" srcOrd="1" destOrd="0" presId="urn:microsoft.com/office/officeart/2008/layout/VerticalCurvedList"/>
    <dgm:cxn modelId="{99E34CF1-B4C1-4A99-B5B8-B03395E4A5AC}" type="presParOf" srcId="{D2177447-9A5C-44DE-8667-F4E83130C3E0}" destId="{EC92AD1D-CEA3-4ADB-AE55-3848D80188DA}" srcOrd="2" destOrd="0" presId="urn:microsoft.com/office/officeart/2008/layout/VerticalCurvedList"/>
    <dgm:cxn modelId="{D98C860D-2C85-45B6-BD72-74A5F7BB1A91}" type="presParOf" srcId="{EC92AD1D-CEA3-4ADB-AE55-3848D80188DA}" destId="{8C84BFA7-E6D4-4BA1-B55F-6150C7BCE207}" srcOrd="0" destOrd="0" presId="urn:microsoft.com/office/officeart/2008/layout/VerticalCurvedList"/>
    <dgm:cxn modelId="{3BF68211-C10E-42F1-BFB4-F89CED80C359}" type="presParOf" srcId="{D2177447-9A5C-44DE-8667-F4E83130C3E0}" destId="{A8097C4A-F36F-494F-B474-44DE8571148E}" srcOrd="3" destOrd="0" presId="urn:microsoft.com/office/officeart/2008/layout/VerticalCurvedList"/>
    <dgm:cxn modelId="{48D70645-FC53-427D-B53D-73DC49585CDF}" type="presParOf" srcId="{D2177447-9A5C-44DE-8667-F4E83130C3E0}" destId="{868CDE6E-FEA2-4D2D-A2B6-46AD4B1A3041}" srcOrd="4" destOrd="0" presId="urn:microsoft.com/office/officeart/2008/layout/VerticalCurvedList"/>
    <dgm:cxn modelId="{622C3300-4312-4B2F-9278-87336B99ACD4}" type="presParOf" srcId="{868CDE6E-FEA2-4D2D-A2B6-46AD4B1A3041}" destId="{8F54213D-0018-41A0-909A-8F918072C42C}" srcOrd="0" destOrd="0" presId="urn:microsoft.com/office/officeart/2008/layout/VerticalCurvedList"/>
    <dgm:cxn modelId="{FDA2F699-8EC3-4007-B5F2-A19B1A18CFB7}" type="presParOf" srcId="{D2177447-9A5C-44DE-8667-F4E83130C3E0}" destId="{CBB4BF07-605B-49A4-BD72-EB1DF86512C8}" srcOrd="5" destOrd="0" presId="urn:microsoft.com/office/officeart/2008/layout/VerticalCurvedList"/>
    <dgm:cxn modelId="{65019316-71B4-4F1F-B9AC-B8A8D7FC3986}" type="presParOf" srcId="{D2177447-9A5C-44DE-8667-F4E83130C3E0}" destId="{517B90F7-740D-424F-A662-D8406CAA7C56}" srcOrd="6" destOrd="0" presId="urn:microsoft.com/office/officeart/2008/layout/VerticalCurvedList"/>
    <dgm:cxn modelId="{76F6B48F-6A10-4EF4-B4CC-D1051FFE250B}" type="presParOf" srcId="{517B90F7-740D-424F-A662-D8406CAA7C56}" destId="{B21F0CD4-CD8D-47D6-B40D-65F4758419E4}" srcOrd="0" destOrd="0" presId="urn:microsoft.com/office/officeart/2008/layout/VerticalCurvedList"/>
    <dgm:cxn modelId="{1DBAEB37-3001-43F3-9608-469FE974CD49}" type="presParOf" srcId="{D2177447-9A5C-44DE-8667-F4E83130C3E0}" destId="{CF0D0007-670D-4883-840E-D5F7BBB9B230}" srcOrd="7" destOrd="0" presId="urn:microsoft.com/office/officeart/2008/layout/VerticalCurvedList"/>
    <dgm:cxn modelId="{6D1F68CD-B018-411E-A04C-578A1C360D27}" type="presParOf" srcId="{D2177447-9A5C-44DE-8667-F4E83130C3E0}" destId="{850A65CD-5C61-441A-80AD-A6898969CADC}" srcOrd="8" destOrd="0" presId="urn:microsoft.com/office/officeart/2008/layout/VerticalCurvedList"/>
    <dgm:cxn modelId="{6BFA21C1-C450-4540-8920-3B1F4C1F9A73}" type="presParOf" srcId="{850A65CD-5C61-441A-80AD-A6898969CADC}" destId="{FD3AC166-1B2B-4874-978E-3B65C674246C}" srcOrd="0" destOrd="0" presId="urn:microsoft.com/office/officeart/2008/layout/VerticalCurvedList"/>
    <dgm:cxn modelId="{0E1E302C-6448-49D3-ABD4-7486EA15B387}" type="presParOf" srcId="{D2177447-9A5C-44DE-8667-F4E83130C3E0}" destId="{A90A2AC8-3B09-41ED-B10F-AC2C7C3B6E84}" srcOrd="9" destOrd="0" presId="urn:microsoft.com/office/officeart/2008/layout/VerticalCurvedList"/>
    <dgm:cxn modelId="{A650B576-AA2B-4A6B-A9D1-E3B62AF323F4}" type="presParOf" srcId="{D2177447-9A5C-44DE-8667-F4E83130C3E0}" destId="{FE71232B-C0A6-42D4-9E64-B5182F7774DC}" srcOrd="10" destOrd="0" presId="urn:microsoft.com/office/officeart/2008/layout/VerticalCurvedList"/>
    <dgm:cxn modelId="{16702883-584A-4A0D-AA2B-18341B5900DE}" type="presParOf" srcId="{FE71232B-C0A6-42D4-9E64-B5182F7774DC}" destId="{A858FB00-CC52-4B67-85C7-7840F809D1F8}" srcOrd="0" destOrd="0" presId="urn:microsoft.com/office/officeart/2008/layout/VerticalCurvedList"/>
    <dgm:cxn modelId="{8B286CAA-2FED-453B-9AAE-4C0CAD87B4C8}" type="presParOf" srcId="{D2177447-9A5C-44DE-8667-F4E83130C3E0}" destId="{E6E6F51F-3168-4C04-9B4A-BBD8AEB90941}" srcOrd="11" destOrd="0" presId="urn:microsoft.com/office/officeart/2008/layout/VerticalCurvedList"/>
    <dgm:cxn modelId="{7EE56DFE-A053-4BA8-B2D4-B107F92E2575}" type="presParOf" srcId="{D2177447-9A5C-44DE-8667-F4E83130C3E0}" destId="{504E99E9-411D-4945-BB48-674216F251B8}" srcOrd="12" destOrd="0" presId="urn:microsoft.com/office/officeart/2008/layout/VerticalCurvedList"/>
    <dgm:cxn modelId="{F3DC5C39-9E49-4AE3-B069-ECCA2B70C219}" type="presParOf" srcId="{504E99E9-411D-4945-BB48-674216F251B8}" destId="{4B6AE9A3-CEC7-46A9-8A01-FFF1E14ED327}"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3780AC-8176-4068-8876-E4C04E078F70}"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n-US"/>
        </a:p>
      </dgm:t>
    </dgm:pt>
    <dgm:pt modelId="{9DF4D117-2193-43E4-8D67-4AF808155665}">
      <dgm:prSet phldrT="[Text]"/>
      <dgm:spPr>
        <a:solidFill>
          <a:schemeClr val="accent6">
            <a:lumMod val="20000"/>
            <a:lumOff val="80000"/>
          </a:schemeClr>
        </a:solidFill>
      </dgm:spPr>
      <dgm:t>
        <a:bodyPr/>
        <a:lstStyle/>
        <a:p>
          <a:r>
            <a:rPr lang="en-GB" dirty="0" smtClean="0">
              <a:solidFill>
                <a:schemeClr val="accent6">
                  <a:lumMod val="50000"/>
                </a:schemeClr>
              </a:solidFill>
              <a:latin typeface="Arial Unicode MS" pitchFamily="34" charset="-128"/>
              <a:ea typeface="Arial Unicode MS" pitchFamily="34" charset="-128"/>
              <a:cs typeface="Arial Unicode MS" pitchFamily="34" charset="-128"/>
            </a:rPr>
            <a:t>DCRG in respect of Employees covered under NPS</a:t>
          </a:r>
          <a:endParaRPr lang="en-US" dirty="0">
            <a:solidFill>
              <a:schemeClr val="accent6">
                <a:lumMod val="50000"/>
              </a:schemeClr>
            </a:solidFill>
            <a:latin typeface="Arial Unicode MS" pitchFamily="34" charset="-128"/>
            <a:ea typeface="Arial Unicode MS" pitchFamily="34" charset="-128"/>
            <a:cs typeface="Arial Unicode MS" pitchFamily="34" charset="-128"/>
          </a:endParaRPr>
        </a:p>
      </dgm:t>
    </dgm:pt>
    <dgm:pt modelId="{DBBDEB0F-BC11-4A4D-9436-2BDFEAEBEFBE}" type="parTrans" cxnId="{7BE16FE5-0040-4778-9B2D-32D9D43BBDAB}">
      <dgm:prSet/>
      <dgm:spPr/>
      <dgm:t>
        <a:bodyPr/>
        <a:lstStyle/>
        <a:p>
          <a:endParaRPr lang="en-US">
            <a:latin typeface="Arial Unicode MS" pitchFamily="34" charset="-128"/>
            <a:ea typeface="Arial Unicode MS" pitchFamily="34" charset="-128"/>
            <a:cs typeface="Arial Unicode MS" pitchFamily="34" charset="-128"/>
          </a:endParaRPr>
        </a:p>
      </dgm:t>
    </dgm:pt>
    <dgm:pt modelId="{3C0C1389-9962-41FB-B781-9440820BAEDD}" type="sibTrans" cxnId="{7BE16FE5-0040-4778-9B2D-32D9D43BBDAB}">
      <dgm:prSet/>
      <dgm:spPr/>
      <dgm:t>
        <a:bodyPr/>
        <a:lstStyle/>
        <a:p>
          <a:endParaRPr lang="en-US">
            <a:latin typeface="Arial Unicode MS" pitchFamily="34" charset="-128"/>
            <a:ea typeface="Arial Unicode MS" pitchFamily="34" charset="-128"/>
            <a:cs typeface="Arial Unicode MS" pitchFamily="34" charset="-128"/>
          </a:endParaRPr>
        </a:p>
      </dgm:t>
    </dgm:pt>
    <dgm:pt modelId="{02BE105B-3EA7-4612-8EA5-581A3D31CC96}">
      <dgm:prSet phldrT="[Text]"/>
      <dgm:spPr>
        <a:solidFill>
          <a:schemeClr val="accent6">
            <a:lumMod val="20000"/>
            <a:lumOff val="80000"/>
          </a:schemeClr>
        </a:solidFill>
      </dgm:spPr>
      <dgm:t>
        <a:bodyPr/>
        <a:lstStyle/>
        <a:p>
          <a:r>
            <a:rPr lang="en-GB" dirty="0" smtClean="0">
              <a:solidFill>
                <a:schemeClr val="accent6">
                  <a:lumMod val="50000"/>
                </a:schemeClr>
              </a:solidFill>
              <a:latin typeface="Arial Unicode MS" pitchFamily="34" charset="-128"/>
              <a:ea typeface="Arial Unicode MS" pitchFamily="34" charset="-128"/>
              <a:cs typeface="Arial Unicode MS" pitchFamily="34" charset="-128"/>
            </a:rPr>
            <a:t>Family Pension as per O.C.S. (Pension) Rule-1992 on in service Death</a:t>
          </a:r>
          <a:endParaRPr lang="en-US" dirty="0">
            <a:solidFill>
              <a:schemeClr val="accent6">
                <a:lumMod val="50000"/>
              </a:schemeClr>
            </a:solidFill>
            <a:latin typeface="Arial Unicode MS" pitchFamily="34" charset="-128"/>
            <a:ea typeface="Arial Unicode MS" pitchFamily="34" charset="-128"/>
            <a:cs typeface="Arial Unicode MS" pitchFamily="34" charset="-128"/>
          </a:endParaRPr>
        </a:p>
      </dgm:t>
    </dgm:pt>
    <dgm:pt modelId="{C68ECB9D-6347-4F3D-A5B1-4F25155883C3}" type="parTrans" cxnId="{709B47B8-02D8-4190-923C-B845CF765378}">
      <dgm:prSet/>
      <dgm:spPr/>
      <dgm:t>
        <a:bodyPr/>
        <a:lstStyle/>
        <a:p>
          <a:endParaRPr lang="en-US">
            <a:latin typeface="Arial Unicode MS" pitchFamily="34" charset="-128"/>
            <a:ea typeface="Arial Unicode MS" pitchFamily="34" charset="-128"/>
            <a:cs typeface="Arial Unicode MS" pitchFamily="34" charset="-128"/>
          </a:endParaRPr>
        </a:p>
      </dgm:t>
    </dgm:pt>
    <dgm:pt modelId="{BAA3C063-CA2B-4865-815B-F465993FD027}" type="sibTrans" cxnId="{709B47B8-02D8-4190-923C-B845CF765378}">
      <dgm:prSet/>
      <dgm:spPr/>
      <dgm:t>
        <a:bodyPr/>
        <a:lstStyle/>
        <a:p>
          <a:endParaRPr lang="en-US">
            <a:latin typeface="Arial Unicode MS" pitchFamily="34" charset="-128"/>
            <a:ea typeface="Arial Unicode MS" pitchFamily="34" charset="-128"/>
            <a:cs typeface="Arial Unicode MS" pitchFamily="34" charset="-128"/>
          </a:endParaRPr>
        </a:p>
      </dgm:t>
    </dgm:pt>
    <dgm:pt modelId="{C66E68F2-891D-4CA3-A5B3-DE26A3554934}">
      <dgm:prSet/>
      <dgm:spPr>
        <a:solidFill>
          <a:schemeClr val="accent6">
            <a:lumMod val="20000"/>
            <a:lumOff val="80000"/>
          </a:schemeClr>
        </a:solidFill>
      </dgm:spPr>
      <dgm:t>
        <a:bodyPr/>
        <a:lstStyle/>
        <a:p>
          <a:r>
            <a:rPr lang="en-GB" dirty="0" smtClean="0">
              <a:solidFill>
                <a:schemeClr val="accent6">
                  <a:lumMod val="50000"/>
                </a:schemeClr>
              </a:solidFill>
              <a:latin typeface="Arial Unicode MS" pitchFamily="34" charset="-128"/>
              <a:ea typeface="Arial Unicode MS" pitchFamily="34" charset="-128"/>
              <a:cs typeface="Arial Unicode MS" pitchFamily="34" charset="-128"/>
            </a:rPr>
            <a:t>Enhancement of Govt. Cont. From10% to 14% </a:t>
          </a:r>
          <a:r>
            <a:rPr lang="en-GB" dirty="0" err="1" smtClean="0">
              <a:solidFill>
                <a:schemeClr val="accent6">
                  <a:lumMod val="50000"/>
                </a:schemeClr>
              </a:solidFill>
              <a:latin typeface="Arial Unicode MS" pitchFamily="34" charset="-128"/>
              <a:ea typeface="Arial Unicode MS" pitchFamily="34" charset="-128"/>
              <a:cs typeface="Arial Unicode MS" pitchFamily="34" charset="-128"/>
            </a:rPr>
            <a:t>w.e.f</a:t>
          </a:r>
          <a:r>
            <a:rPr lang="en-GB" dirty="0" smtClean="0">
              <a:solidFill>
                <a:schemeClr val="accent6">
                  <a:lumMod val="50000"/>
                </a:schemeClr>
              </a:solidFill>
              <a:latin typeface="Arial Unicode MS" pitchFamily="34" charset="-128"/>
              <a:ea typeface="Arial Unicode MS" pitchFamily="34" charset="-128"/>
              <a:cs typeface="Arial Unicode MS" pitchFamily="34" charset="-128"/>
            </a:rPr>
            <a:t>. 01.04.2019</a:t>
          </a:r>
          <a:endParaRPr lang="en-GB" dirty="0">
            <a:solidFill>
              <a:schemeClr val="accent6">
                <a:lumMod val="50000"/>
              </a:schemeClr>
            </a:solidFill>
            <a:latin typeface="Arial Unicode MS" pitchFamily="34" charset="-128"/>
            <a:ea typeface="Arial Unicode MS" pitchFamily="34" charset="-128"/>
            <a:cs typeface="Arial Unicode MS" pitchFamily="34" charset="-128"/>
          </a:endParaRPr>
        </a:p>
      </dgm:t>
    </dgm:pt>
    <dgm:pt modelId="{F430BE2C-5334-42F6-9A19-C28C51189743}" type="parTrans" cxnId="{915C9479-5C80-40F7-809F-FC1C4E44CAD8}">
      <dgm:prSet/>
      <dgm:spPr/>
      <dgm:t>
        <a:bodyPr/>
        <a:lstStyle/>
        <a:p>
          <a:endParaRPr lang="en-US">
            <a:latin typeface="Arial Unicode MS" pitchFamily="34" charset="-128"/>
            <a:ea typeface="Arial Unicode MS" pitchFamily="34" charset="-128"/>
            <a:cs typeface="Arial Unicode MS" pitchFamily="34" charset="-128"/>
          </a:endParaRPr>
        </a:p>
      </dgm:t>
    </dgm:pt>
    <dgm:pt modelId="{D2BACF9C-D2A9-4CCD-8190-A5053ADF6CBE}" type="sibTrans" cxnId="{915C9479-5C80-40F7-809F-FC1C4E44CAD8}">
      <dgm:prSet/>
      <dgm:spPr/>
      <dgm:t>
        <a:bodyPr/>
        <a:lstStyle/>
        <a:p>
          <a:endParaRPr lang="en-US">
            <a:latin typeface="Arial Unicode MS" pitchFamily="34" charset="-128"/>
            <a:ea typeface="Arial Unicode MS" pitchFamily="34" charset="-128"/>
            <a:cs typeface="Arial Unicode MS" pitchFamily="34" charset="-128"/>
          </a:endParaRPr>
        </a:p>
      </dgm:t>
    </dgm:pt>
    <dgm:pt modelId="{C66D90CB-6093-4321-B73C-93027C0564AF}">
      <dgm:prSet/>
      <dgm:spPr>
        <a:solidFill>
          <a:schemeClr val="accent6">
            <a:lumMod val="20000"/>
            <a:lumOff val="80000"/>
          </a:schemeClr>
        </a:solidFill>
      </dgm:spPr>
      <dgm:t>
        <a:bodyPr/>
        <a:lstStyle/>
        <a:p>
          <a:r>
            <a:rPr lang="en-GB" dirty="0" smtClean="0">
              <a:solidFill>
                <a:schemeClr val="accent6">
                  <a:lumMod val="50000"/>
                </a:schemeClr>
              </a:solidFill>
              <a:latin typeface="Arial Unicode MS" pitchFamily="34" charset="-128"/>
              <a:ea typeface="Arial Unicode MS" pitchFamily="34" charset="-128"/>
              <a:cs typeface="Arial Unicode MS" pitchFamily="34" charset="-128"/>
            </a:rPr>
            <a:t>Release of EC out of the balance arrear amount of 7</a:t>
          </a:r>
          <a:r>
            <a:rPr lang="en-GB" baseline="30000" dirty="0" smtClean="0">
              <a:solidFill>
                <a:schemeClr val="accent6">
                  <a:lumMod val="50000"/>
                </a:schemeClr>
              </a:solidFill>
              <a:latin typeface="Arial Unicode MS" pitchFamily="34" charset="-128"/>
              <a:ea typeface="Arial Unicode MS" pitchFamily="34" charset="-128"/>
              <a:cs typeface="Arial Unicode MS" pitchFamily="34" charset="-128"/>
            </a:rPr>
            <a:t>th</a:t>
          </a:r>
          <a:r>
            <a:rPr lang="en-GB" dirty="0" smtClean="0">
              <a:solidFill>
                <a:schemeClr val="accent6">
                  <a:lumMod val="50000"/>
                </a:schemeClr>
              </a:solidFill>
              <a:latin typeface="Arial Unicode MS" pitchFamily="34" charset="-128"/>
              <a:ea typeface="Arial Unicode MS" pitchFamily="34" charset="-128"/>
              <a:cs typeface="Arial Unicode MS" pitchFamily="34" charset="-128"/>
            </a:rPr>
            <a:t> CPC</a:t>
          </a:r>
          <a:endParaRPr lang="en-GB" dirty="0">
            <a:solidFill>
              <a:schemeClr val="accent6">
                <a:lumMod val="50000"/>
              </a:schemeClr>
            </a:solidFill>
            <a:latin typeface="Arial Unicode MS" pitchFamily="34" charset="-128"/>
            <a:ea typeface="Arial Unicode MS" pitchFamily="34" charset="-128"/>
            <a:cs typeface="Arial Unicode MS" pitchFamily="34" charset="-128"/>
          </a:endParaRPr>
        </a:p>
      </dgm:t>
    </dgm:pt>
    <dgm:pt modelId="{00D52C01-C657-4EC9-A344-4CE1C75EC8B7}" type="parTrans" cxnId="{2930CD0F-3E8C-42B4-9090-8FA35C9843CF}">
      <dgm:prSet/>
      <dgm:spPr/>
      <dgm:t>
        <a:bodyPr/>
        <a:lstStyle/>
        <a:p>
          <a:endParaRPr lang="en-US">
            <a:latin typeface="Arial Unicode MS" pitchFamily="34" charset="-128"/>
            <a:ea typeface="Arial Unicode MS" pitchFamily="34" charset="-128"/>
            <a:cs typeface="Arial Unicode MS" pitchFamily="34" charset="-128"/>
          </a:endParaRPr>
        </a:p>
      </dgm:t>
    </dgm:pt>
    <dgm:pt modelId="{E9E3E7B6-9B4E-44E0-9776-8FEFD0422F32}" type="sibTrans" cxnId="{2930CD0F-3E8C-42B4-9090-8FA35C9843CF}">
      <dgm:prSet/>
      <dgm:spPr/>
      <dgm:t>
        <a:bodyPr/>
        <a:lstStyle/>
        <a:p>
          <a:endParaRPr lang="en-US">
            <a:latin typeface="Arial Unicode MS" pitchFamily="34" charset="-128"/>
            <a:ea typeface="Arial Unicode MS" pitchFamily="34" charset="-128"/>
            <a:cs typeface="Arial Unicode MS" pitchFamily="34" charset="-128"/>
          </a:endParaRPr>
        </a:p>
      </dgm:t>
    </dgm:pt>
    <dgm:pt modelId="{EFC5A643-D141-45BC-8CFA-BF8C0A97F034}">
      <dgm:prSet/>
      <dgm:spPr>
        <a:solidFill>
          <a:schemeClr val="accent6">
            <a:lumMod val="20000"/>
            <a:lumOff val="80000"/>
          </a:schemeClr>
        </a:solidFill>
      </dgm:spPr>
      <dgm:t>
        <a:bodyPr/>
        <a:lstStyle/>
        <a:p>
          <a:r>
            <a:rPr lang="en-GB" dirty="0" smtClean="0">
              <a:solidFill>
                <a:schemeClr val="accent6">
                  <a:lumMod val="50000"/>
                </a:schemeClr>
              </a:solidFill>
              <a:latin typeface="Arial Unicode MS" pitchFamily="34" charset="-128"/>
              <a:ea typeface="Arial Unicode MS" pitchFamily="34" charset="-128"/>
              <a:cs typeface="Arial Unicode MS" pitchFamily="34" charset="-128"/>
            </a:rPr>
            <a:t>Constitution of Committee for preparation of Draft NPS Rule </a:t>
          </a:r>
          <a:endParaRPr lang="en-GB" dirty="0">
            <a:solidFill>
              <a:schemeClr val="accent6">
                <a:lumMod val="50000"/>
              </a:schemeClr>
            </a:solidFill>
            <a:latin typeface="Arial Unicode MS" pitchFamily="34" charset="-128"/>
            <a:ea typeface="Arial Unicode MS" pitchFamily="34" charset="-128"/>
            <a:cs typeface="Arial Unicode MS" pitchFamily="34" charset="-128"/>
          </a:endParaRPr>
        </a:p>
      </dgm:t>
    </dgm:pt>
    <dgm:pt modelId="{97127000-9891-433C-AA74-84D5011CA0D0}" type="parTrans" cxnId="{59867BFD-B8D9-45AE-9B2C-3C83E3E0A952}">
      <dgm:prSet/>
      <dgm:spPr/>
      <dgm:t>
        <a:bodyPr/>
        <a:lstStyle/>
        <a:p>
          <a:endParaRPr lang="en-US">
            <a:latin typeface="Arial Unicode MS" pitchFamily="34" charset="-128"/>
            <a:ea typeface="Arial Unicode MS" pitchFamily="34" charset="-128"/>
            <a:cs typeface="Arial Unicode MS" pitchFamily="34" charset="-128"/>
          </a:endParaRPr>
        </a:p>
      </dgm:t>
    </dgm:pt>
    <dgm:pt modelId="{58677952-A41D-46E6-AD2D-CE553962B6F6}" type="sibTrans" cxnId="{59867BFD-B8D9-45AE-9B2C-3C83E3E0A952}">
      <dgm:prSet/>
      <dgm:spPr/>
      <dgm:t>
        <a:bodyPr/>
        <a:lstStyle/>
        <a:p>
          <a:endParaRPr lang="en-US">
            <a:latin typeface="Arial Unicode MS" pitchFamily="34" charset="-128"/>
            <a:ea typeface="Arial Unicode MS" pitchFamily="34" charset="-128"/>
            <a:cs typeface="Arial Unicode MS" pitchFamily="34" charset="-128"/>
          </a:endParaRPr>
        </a:p>
      </dgm:t>
    </dgm:pt>
    <dgm:pt modelId="{D80840BA-66DF-4844-A5F6-79A023B1C5D5}" type="pres">
      <dgm:prSet presAssocID="{063780AC-8176-4068-8876-E4C04E078F70}" presName="Name0" presStyleCnt="0">
        <dgm:presLayoutVars>
          <dgm:chMax val="7"/>
          <dgm:chPref val="7"/>
          <dgm:dir/>
        </dgm:presLayoutVars>
      </dgm:prSet>
      <dgm:spPr/>
      <dgm:t>
        <a:bodyPr/>
        <a:lstStyle/>
        <a:p>
          <a:endParaRPr lang="en-GB"/>
        </a:p>
      </dgm:t>
    </dgm:pt>
    <dgm:pt modelId="{D2177447-9A5C-44DE-8667-F4E83130C3E0}" type="pres">
      <dgm:prSet presAssocID="{063780AC-8176-4068-8876-E4C04E078F70}" presName="Name1" presStyleCnt="0"/>
      <dgm:spPr/>
    </dgm:pt>
    <dgm:pt modelId="{78647503-9A41-43DE-8A40-01CA41111F6C}" type="pres">
      <dgm:prSet presAssocID="{063780AC-8176-4068-8876-E4C04E078F70}" presName="cycle" presStyleCnt="0"/>
      <dgm:spPr/>
    </dgm:pt>
    <dgm:pt modelId="{BCECBD83-064F-44BF-BAD5-1416119E8152}" type="pres">
      <dgm:prSet presAssocID="{063780AC-8176-4068-8876-E4C04E078F70}" presName="srcNode" presStyleLbl="node1" presStyleIdx="0" presStyleCnt="5"/>
      <dgm:spPr/>
    </dgm:pt>
    <dgm:pt modelId="{3B6A18E6-A87B-4F61-8022-1B3D496DE424}" type="pres">
      <dgm:prSet presAssocID="{063780AC-8176-4068-8876-E4C04E078F70}" presName="conn" presStyleLbl="parChTrans1D2" presStyleIdx="0" presStyleCnt="1"/>
      <dgm:spPr/>
      <dgm:t>
        <a:bodyPr/>
        <a:lstStyle/>
        <a:p>
          <a:endParaRPr lang="en-GB"/>
        </a:p>
      </dgm:t>
    </dgm:pt>
    <dgm:pt modelId="{6B28C424-D905-445D-9CC4-98FB36731BE3}" type="pres">
      <dgm:prSet presAssocID="{063780AC-8176-4068-8876-E4C04E078F70}" presName="extraNode" presStyleLbl="node1" presStyleIdx="0" presStyleCnt="5"/>
      <dgm:spPr/>
    </dgm:pt>
    <dgm:pt modelId="{9A1DEE1F-F36E-40E7-94C8-4E1782D19129}" type="pres">
      <dgm:prSet presAssocID="{063780AC-8176-4068-8876-E4C04E078F70}" presName="dstNode" presStyleLbl="node1" presStyleIdx="0" presStyleCnt="5"/>
      <dgm:spPr/>
    </dgm:pt>
    <dgm:pt modelId="{623A6EA5-D558-4255-A87C-73D4D91D6619}" type="pres">
      <dgm:prSet presAssocID="{9DF4D117-2193-43E4-8D67-4AF808155665}" presName="text_1" presStyleLbl="node1" presStyleIdx="0" presStyleCnt="5">
        <dgm:presLayoutVars>
          <dgm:bulletEnabled val="1"/>
        </dgm:presLayoutVars>
      </dgm:prSet>
      <dgm:spPr/>
      <dgm:t>
        <a:bodyPr/>
        <a:lstStyle/>
        <a:p>
          <a:endParaRPr lang="en-GB"/>
        </a:p>
      </dgm:t>
    </dgm:pt>
    <dgm:pt modelId="{EC92AD1D-CEA3-4ADB-AE55-3848D80188DA}" type="pres">
      <dgm:prSet presAssocID="{9DF4D117-2193-43E4-8D67-4AF808155665}" presName="accent_1" presStyleCnt="0"/>
      <dgm:spPr/>
    </dgm:pt>
    <dgm:pt modelId="{8C84BFA7-E6D4-4BA1-B55F-6150C7BCE207}" type="pres">
      <dgm:prSet presAssocID="{9DF4D117-2193-43E4-8D67-4AF808155665}" presName="accentRepeatNode" presStyleLbl="solidFgAcc1" presStyleIdx="0" presStyleCnt="5" custLinFactNeighborY="-4155"/>
      <dgm:spPr>
        <a:solidFill>
          <a:schemeClr val="accent5">
            <a:lumMod val="40000"/>
            <a:lumOff val="60000"/>
          </a:schemeClr>
        </a:solidFill>
      </dgm:spPr>
      <dgm:t>
        <a:bodyPr/>
        <a:lstStyle/>
        <a:p>
          <a:endParaRPr lang="en-GB"/>
        </a:p>
      </dgm:t>
    </dgm:pt>
    <dgm:pt modelId="{A8097C4A-F36F-494F-B474-44DE8571148E}" type="pres">
      <dgm:prSet presAssocID="{02BE105B-3EA7-4612-8EA5-581A3D31CC96}" presName="text_2" presStyleLbl="node1" presStyleIdx="1" presStyleCnt="5">
        <dgm:presLayoutVars>
          <dgm:bulletEnabled val="1"/>
        </dgm:presLayoutVars>
      </dgm:prSet>
      <dgm:spPr/>
      <dgm:t>
        <a:bodyPr/>
        <a:lstStyle/>
        <a:p>
          <a:endParaRPr lang="en-GB"/>
        </a:p>
      </dgm:t>
    </dgm:pt>
    <dgm:pt modelId="{868CDE6E-FEA2-4D2D-A2B6-46AD4B1A3041}" type="pres">
      <dgm:prSet presAssocID="{02BE105B-3EA7-4612-8EA5-581A3D31CC96}" presName="accent_2" presStyleCnt="0"/>
      <dgm:spPr/>
    </dgm:pt>
    <dgm:pt modelId="{8F54213D-0018-41A0-909A-8F918072C42C}" type="pres">
      <dgm:prSet presAssocID="{02BE105B-3EA7-4612-8EA5-581A3D31CC96}" presName="accentRepeatNode" presStyleLbl="solidFgAcc1" presStyleIdx="1" presStyleCnt="5"/>
      <dgm:spPr>
        <a:solidFill>
          <a:schemeClr val="accent5">
            <a:lumMod val="40000"/>
            <a:lumOff val="60000"/>
          </a:schemeClr>
        </a:solidFill>
      </dgm:spPr>
      <dgm:t>
        <a:bodyPr/>
        <a:lstStyle/>
        <a:p>
          <a:endParaRPr lang="en-GB"/>
        </a:p>
      </dgm:t>
    </dgm:pt>
    <dgm:pt modelId="{31BF66BA-469B-4792-B7DE-0F0A56779B24}" type="pres">
      <dgm:prSet presAssocID="{C66E68F2-891D-4CA3-A5B3-DE26A3554934}" presName="text_3" presStyleLbl="node1" presStyleIdx="2" presStyleCnt="5">
        <dgm:presLayoutVars>
          <dgm:bulletEnabled val="1"/>
        </dgm:presLayoutVars>
      </dgm:prSet>
      <dgm:spPr/>
      <dgm:t>
        <a:bodyPr/>
        <a:lstStyle/>
        <a:p>
          <a:endParaRPr lang="en-GB"/>
        </a:p>
      </dgm:t>
    </dgm:pt>
    <dgm:pt modelId="{6A9B27CE-B2E3-47BE-A52F-63B9E57099F3}" type="pres">
      <dgm:prSet presAssocID="{C66E68F2-891D-4CA3-A5B3-DE26A3554934}" presName="accent_3" presStyleCnt="0"/>
      <dgm:spPr/>
    </dgm:pt>
    <dgm:pt modelId="{FD3AC166-1B2B-4874-978E-3B65C674246C}" type="pres">
      <dgm:prSet presAssocID="{C66E68F2-891D-4CA3-A5B3-DE26A3554934}" presName="accentRepeatNode" presStyleLbl="solidFgAcc1" presStyleIdx="2" presStyleCnt="5"/>
      <dgm:spPr>
        <a:solidFill>
          <a:schemeClr val="accent5">
            <a:lumMod val="40000"/>
            <a:lumOff val="60000"/>
          </a:schemeClr>
        </a:solidFill>
      </dgm:spPr>
      <dgm:t>
        <a:bodyPr/>
        <a:lstStyle/>
        <a:p>
          <a:endParaRPr lang="en-GB"/>
        </a:p>
      </dgm:t>
    </dgm:pt>
    <dgm:pt modelId="{39998684-1FE9-48E6-A400-AFBB7482B01D}" type="pres">
      <dgm:prSet presAssocID="{C66D90CB-6093-4321-B73C-93027C0564AF}" presName="text_4" presStyleLbl="node1" presStyleIdx="3" presStyleCnt="5">
        <dgm:presLayoutVars>
          <dgm:bulletEnabled val="1"/>
        </dgm:presLayoutVars>
      </dgm:prSet>
      <dgm:spPr/>
      <dgm:t>
        <a:bodyPr/>
        <a:lstStyle/>
        <a:p>
          <a:endParaRPr lang="en-GB"/>
        </a:p>
      </dgm:t>
    </dgm:pt>
    <dgm:pt modelId="{B32BFF84-3C46-4128-B50A-5D7DB50A4DC0}" type="pres">
      <dgm:prSet presAssocID="{C66D90CB-6093-4321-B73C-93027C0564AF}" presName="accent_4" presStyleCnt="0"/>
      <dgm:spPr/>
    </dgm:pt>
    <dgm:pt modelId="{A858FB00-CC52-4B67-85C7-7840F809D1F8}" type="pres">
      <dgm:prSet presAssocID="{C66D90CB-6093-4321-B73C-93027C0564AF}" presName="accentRepeatNode" presStyleLbl="solidFgAcc1" presStyleIdx="3" presStyleCnt="5"/>
      <dgm:spPr>
        <a:solidFill>
          <a:schemeClr val="accent5">
            <a:lumMod val="40000"/>
            <a:lumOff val="60000"/>
          </a:schemeClr>
        </a:solidFill>
        <a:ln>
          <a:solidFill>
            <a:schemeClr val="accent1"/>
          </a:solidFill>
        </a:ln>
      </dgm:spPr>
      <dgm:t>
        <a:bodyPr/>
        <a:lstStyle/>
        <a:p>
          <a:endParaRPr lang="en-GB"/>
        </a:p>
      </dgm:t>
    </dgm:pt>
    <dgm:pt modelId="{D069AE85-CE9E-4DDC-8A89-C35634E8BB2D}" type="pres">
      <dgm:prSet presAssocID="{EFC5A643-D141-45BC-8CFA-BF8C0A97F034}" presName="text_5" presStyleLbl="node1" presStyleIdx="4" presStyleCnt="5">
        <dgm:presLayoutVars>
          <dgm:bulletEnabled val="1"/>
        </dgm:presLayoutVars>
      </dgm:prSet>
      <dgm:spPr/>
      <dgm:t>
        <a:bodyPr/>
        <a:lstStyle/>
        <a:p>
          <a:endParaRPr lang="en-GB"/>
        </a:p>
      </dgm:t>
    </dgm:pt>
    <dgm:pt modelId="{5C7E26E4-7335-4C12-883B-50AFFE52757A}" type="pres">
      <dgm:prSet presAssocID="{EFC5A643-D141-45BC-8CFA-BF8C0A97F034}" presName="accent_5" presStyleCnt="0"/>
      <dgm:spPr/>
    </dgm:pt>
    <dgm:pt modelId="{4B6AE9A3-CEC7-46A9-8A01-FFF1E14ED327}" type="pres">
      <dgm:prSet presAssocID="{EFC5A643-D141-45BC-8CFA-BF8C0A97F034}" presName="accentRepeatNode" presStyleLbl="solidFgAcc1" presStyleIdx="4" presStyleCnt="5" custLinFactNeighborX="-8309" custLinFactNeighborY="1385"/>
      <dgm:spPr>
        <a:solidFill>
          <a:schemeClr val="accent5">
            <a:lumMod val="40000"/>
            <a:lumOff val="60000"/>
          </a:schemeClr>
        </a:solidFill>
      </dgm:spPr>
      <dgm:t>
        <a:bodyPr/>
        <a:lstStyle/>
        <a:p>
          <a:endParaRPr lang="en-GB"/>
        </a:p>
      </dgm:t>
    </dgm:pt>
  </dgm:ptLst>
  <dgm:cxnLst>
    <dgm:cxn modelId="{915C9479-5C80-40F7-809F-FC1C4E44CAD8}" srcId="{063780AC-8176-4068-8876-E4C04E078F70}" destId="{C66E68F2-891D-4CA3-A5B3-DE26A3554934}" srcOrd="2" destOrd="0" parTransId="{F430BE2C-5334-42F6-9A19-C28C51189743}" sibTransId="{D2BACF9C-D2A9-4CCD-8190-A5053ADF6CBE}"/>
    <dgm:cxn modelId="{D4A3B704-A2E8-48BC-BBB0-5EE063185E35}" type="presOf" srcId="{C66E68F2-891D-4CA3-A5B3-DE26A3554934}" destId="{31BF66BA-469B-4792-B7DE-0F0A56779B24}" srcOrd="0" destOrd="0" presId="urn:microsoft.com/office/officeart/2008/layout/VerticalCurvedList"/>
    <dgm:cxn modelId="{2F38DC42-6BCF-4D93-BE7D-2E6CD2A2B772}" type="presOf" srcId="{02BE105B-3EA7-4612-8EA5-581A3D31CC96}" destId="{A8097C4A-F36F-494F-B474-44DE8571148E}" srcOrd="0" destOrd="0" presId="urn:microsoft.com/office/officeart/2008/layout/VerticalCurvedList"/>
    <dgm:cxn modelId="{E765F1A7-FF8D-4381-B0FA-4EB4A1BA49E6}" type="presOf" srcId="{9DF4D117-2193-43E4-8D67-4AF808155665}" destId="{623A6EA5-D558-4255-A87C-73D4D91D6619}" srcOrd="0" destOrd="0" presId="urn:microsoft.com/office/officeart/2008/layout/VerticalCurvedList"/>
    <dgm:cxn modelId="{D40E4262-81BD-419C-A6B8-F7F601520727}" type="presOf" srcId="{EFC5A643-D141-45BC-8CFA-BF8C0A97F034}" destId="{D069AE85-CE9E-4DDC-8A89-C35634E8BB2D}" srcOrd="0" destOrd="0" presId="urn:microsoft.com/office/officeart/2008/layout/VerticalCurvedList"/>
    <dgm:cxn modelId="{2930CD0F-3E8C-42B4-9090-8FA35C9843CF}" srcId="{063780AC-8176-4068-8876-E4C04E078F70}" destId="{C66D90CB-6093-4321-B73C-93027C0564AF}" srcOrd="3" destOrd="0" parTransId="{00D52C01-C657-4EC9-A344-4CE1C75EC8B7}" sibTransId="{E9E3E7B6-9B4E-44E0-9776-8FEFD0422F32}"/>
    <dgm:cxn modelId="{7BE16FE5-0040-4778-9B2D-32D9D43BBDAB}" srcId="{063780AC-8176-4068-8876-E4C04E078F70}" destId="{9DF4D117-2193-43E4-8D67-4AF808155665}" srcOrd="0" destOrd="0" parTransId="{DBBDEB0F-BC11-4A4D-9436-2BDFEAEBEFBE}" sibTransId="{3C0C1389-9962-41FB-B781-9440820BAEDD}"/>
    <dgm:cxn modelId="{89FC873A-0667-43E4-B06B-54835A820278}" type="presOf" srcId="{3C0C1389-9962-41FB-B781-9440820BAEDD}" destId="{3B6A18E6-A87B-4F61-8022-1B3D496DE424}" srcOrd="0" destOrd="0" presId="urn:microsoft.com/office/officeart/2008/layout/VerticalCurvedList"/>
    <dgm:cxn modelId="{F1DC42ED-29B1-41CF-997F-CE886DE41A62}" type="presOf" srcId="{063780AC-8176-4068-8876-E4C04E078F70}" destId="{D80840BA-66DF-4844-A5F6-79A023B1C5D5}" srcOrd="0" destOrd="0" presId="urn:microsoft.com/office/officeart/2008/layout/VerticalCurvedList"/>
    <dgm:cxn modelId="{7144D304-F450-4228-85B6-EC7778640AB0}" type="presOf" srcId="{C66D90CB-6093-4321-B73C-93027C0564AF}" destId="{39998684-1FE9-48E6-A400-AFBB7482B01D}" srcOrd="0" destOrd="0" presId="urn:microsoft.com/office/officeart/2008/layout/VerticalCurvedList"/>
    <dgm:cxn modelId="{709B47B8-02D8-4190-923C-B845CF765378}" srcId="{063780AC-8176-4068-8876-E4C04E078F70}" destId="{02BE105B-3EA7-4612-8EA5-581A3D31CC96}" srcOrd="1" destOrd="0" parTransId="{C68ECB9D-6347-4F3D-A5B1-4F25155883C3}" sibTransId="{BAA3C063-CA2B-4865-815B-F465993FD027}"/>
    <dgm:cxn modelId="{59867BFD-B8D9-45AE-9B2C-3C83E3E0A952}" srcId="{063780AC-8176-4068-8876-E4C04E078F70}" destId="{EFC5A643-D141-45BC-8CFA-BF8C0A97F034}" srcOrd="4" destOrd="0" parTransId="{97127000-9891-433C-AA74-84D5011CA0D0}" sibTransId="{58677952-A41D-46E6-AD2D-CE553962B6F6}"/>
    <dgm:cxn modelId="{D1554DAD-85B8-447A-BEC2-A8577E7852F0}" type="presParOf" srcId="{D80840BA-66DF-4844-A5F6-79A023B1C5D5}" destId="{D2177447-9A5C-44DE-8667-F4E83130C3E0}" srcOrd="0" destOrd="0" presId="urn:microsoft.com/office/officeart/2008/layout/VerticalCurvedList"/>
    <dgm:cxn modelId="{144400DB-E4B4-4255-8B40-652724246BEB}" type="presParOf" srcId="{D2177447-9A5C-44DE-8667-F4E83130C3E0}" destId="{78647503-9A41-43DE-8A40-01CA41111F6C}" srcOrd="0" destOrd="0" presId="urn:microsoft.com/office/officeart/2008/layout/VerticalCurvedList"/>
    <dgm:cxn modelId="{423E8880-304A-41CA-8AA4-BA12441735FC}" type="presParOf" srcId="{78647503-9A41-43DE-8A40-01CA41111F6C}" destId="{BCECBD83-064F-44BF-BAD5-1416119E8152}" srcOrd="0" destOrd="0" presId="urn:microsoft.com/office/officeart/2008/layout/VerticalCurvedList"/>
    <dgm:cxn modelId="{37309098-8BE5-4202-87FD-42C451730BEE}" type="presParOf" srcId="{78647503-9A41-43DE-8A40-01CA41111F6C}" destId="{3B6A18E6-A87B-4F61-8022-1B3D496DE424}" srcOrd="1" destOrd="0" presId="urn:microsoft.com/office/officeart/2008/layout/VerticalCurvedList"/>
    <dgm:cxn modelId="{AC4B63F3-6746-4378-82ED-A91FE3F9C7C1}" type="presParOf" srcId="{78647503-9A41-43DE-8A40-01CA41111F6C}" destId="{6B28C424-D905-445D-9CC4-98FB36731BE3}" srcOrd="2" destOrd="0" presId="urn:microsoft.com/office/officeart/2008/layout/VerticalCurvedList"/>
    <dgm:cxn modelId="{237FDF69-5F41-4661-B45A-10863FE61B29}" type="presParOf" srcId="{78647503-9A41-43DE-8A40-01CA41111F6C}" destId="{9A1DEE1F-F36E-40E7-94C8-4E1782D19129}" srcOrd="3" destOrd="0" presId="urn:microsoft.com/office/officeart/2008/layout/VerticalCurvedList"/>
    <dgm:cxn modelId="{6F6D59D8-5329-4CF9-AB56-AEF89BFA8756}" type="presParOf" srcId="{D2177447-9A5C-44DE-8667-F4E83130C3E0}" destId="{623A6EA5-D558-4255-A87C-73D4D91D6619}" srcOrd="1" destOrd="0" presId="urn:microsoft.com/office/officeart/2008/layout/VerticalCurvedList"/>
    <dgm:cxn modelId="{4F6449E1-E477-4582-A166-7B46FBF646B4}" type="presParOf" srcId="{D2177447-9A5C-44DE-8667-F4E83130C3E0}" destId="{EC92AD1D-CEA3-4ADB-AE55-3848D80188DA}" srcOrd="2" destOrd="0" presId="urn:microsoft.com/office/officeart/2008/layout/VerticalCurvedList"/>
    <dgm:cxn modelId="{D6D59ED2-3182-4182-BE80-769791A9A489}" type="presParOf" srcId="{EC92AD1D-CEA3-4ADB-AE55-3848D80188DA}" destId="{8C84BFA7-E6D4-4BA1-B55F-6150C7BCE207}" srcOrd="0" destOrd="0" presId="urn:microsoft.com/office/officeart/2008/layout/VerticalCurvedList"/>
    <dgm:cxn modelId="{17A25B1A-D7D8-4F4B-A8B4-5BBABAC61104}" type="presParOf" srcId="{D2177447-9A5C-44DE-8667-F4E83130C3E0}" destId="{A8097C4A-F36F-494F-B474-44DE8571148E}" srcOrd="3" destOrd="0" presId="urn:microsoft.com/office/officeart/2008/layout/VerticalCurvedList"/>
    <dgm:cxn modelId="{707EBFCE-31E1-4923-AC91-2CEA0423C719}" type="presParOf" srcId="{D2177447-9A5C-44DE-8667-F4E83130C3E0}" destId="{868CDE6E-FEA2-4D2D-A2B6-46AD4B1A3041}" srcOrd="4" destOrd="0" presId="urn:microsoft.com/office/officeart/2008/layout/VerticalCurvedList"/>
    <dgm:cxn modelId="{FBC3CE04-3F4F-4414-BC3D-4F06A8939361}" type="presParOf" srcId="{868CDE6E-FEA2-4D2D-A2B6-46AD4B1A3041}" destId="{8F54213D-0018-41A0-909A-8F918072C42C}" srcOrd="0" destOrd="0" presId="urn:microsoft.com/office/officeart/2008/layout/VerticalCurvedList"/>
    <dgm:cxn modelId="{90D6C2CE-9657-4974-A268-C921F1AA426E}" type="presParOf" srcId="{D2177447-9A5C-44DE-8667-F4E83130C3E0}" destId="{31BF66BA-469B-4792-B7DE-0F0A56779B24}" srcOrd="5" destOrd="0" presId="urn:microsoft.com/office/officeart/2008/layout/VerticalCurvedList"/>
    <dgm:cxn modelId="{914C14E6-B7B6-48DF-B2CC-F2AE96A7F4E1}" type="presParOf" srcId="{D2177447-9A5C-44DE-8667-F4E83130C3E0}" destId="{6A9B27CE-B2E3-47BE-A52F-63B9E57099F3}" srcOrd="6" destOrd="0" presId="urn:microsoft.com/office/officeart/2008/layout/VerticalCurvedList"/>
    <dgm:cxn modelId="{9D0B5AF0-590C-472D-BC68-CE93FCF13345}" type="presParOf" srcId="{6A9B27CE-B2E3-47BE-A52F-63B9E57099F3}" destId="{FD3AC166-1B2B-4874-978E-3B65C674246C}" srcOrd="0" destOrd="0" presId="urn:microsoft.com/office/officeart/2008/layout/VerticalCurvedList"/>
    <dgm:cxn modelId="{B86F8CCC-BCE2-4A9B-9645-010CED3E3AE0}" type="presParOf" srcId="{D2177447-9A5C-44DE-8667-F4E83130C3E0}" destId="{39998684-1FE9-48E6-A400-AFBB7482B01D}" srcOrd="7" destOrd="0" presId="urn:microsoft.com/office/officeart/2008/layout/VerticalCurvedList"/>
    <dgm:cxn modelId="{F0B00BED-091C-4F87-A51A-D029952E164E}" type="presParOf" srcId="{D2177447-9A5C-44DE-8667-F4E83130C3E0}" destId="{B32BFF84-3C46-4128-B50A-5D7DB50A4DC0}" srcOrd="8" destOrd="0" presId="urn:microsoft.com/office/officeart/2008/layout/VerticalCurvedList"/>
    <dgm:cxn modelId="{11FB0FD8-51B1-4FA9-B352-A3EA60F4309A}" type="presParOf" srcId="{B32BFF84-3C46-4128-B50A-5D7DB50A4DC0}" destId="{A858FB00-CC52-4B67-85C7-7840F809D1F8}" srcOrd="0" destOrd="0" presId="urn:microsoft.com/office/officeart/2008/layout/VerticalCurvedList"/>
    <dgm:cxn modelId="{B7453515-47A3-48FF-9DD7-5C504A68AA00}" type="presParOf" srcId="{D2177447-9A5C-44DE-8667-F4E83130C3E0}" destId="{D069AE85-CE9E-4DDC-8A89-C35634E8BB2D}" srcOrd="9" destOrd="0" presId="urn:microsoft.com/office/officeart/2008/layout/VerticalCurvedList"/>
    <dgm:cxn modelId="{E03479CC-3146-4EA6-875A-114AAF2167C7}" type="presParOf" srcId="{D2177447-9A5C-44DE-8667-F4E83130C3E0}" destId="{5C7E26E4-7335-4C12-883B-50AFFE52757A}" srcOrd="10" destOrd="0" presId="urn:microsoft.com/office/officeart/2008/layout/VerticalCurvedList"/>
    <dgm:cxn modelId="{1BBF50E5-69A3-43CE-B959-35CE10DD139C}" type="presParOf" srcId="{5C7E26E4-7335-4C12-883B-50AFFE52757A}" destId="{4B6AE9A3-CEC7-46A9-8A01-FFF1E14ED327}"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39A6C9-BB00-49F4-A979-893C617CCB79}">
      <dsp:nvSpPr>
        <dsp:cNvPr id="0" name=""/>
        <dsp:cNvSpPr/>
      </dsp:nvSpPr>
      <dsp:spPr>
        <a:xfrm>
          <a:off x="7779" y="90715"/>
          <a:ext cx="7434622" cy="735138"/>
        </a:xfrm>
        <a:prstGeom prst="rect">
          <a:avLst/>
        </a:prstGeom>
        <a:solidFill>
          <a:schemeClr val="accent4">
            <a:lumMod val="7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b="1" kern="1200" dirty="0" smtClean="0">
              <a:solidFill>
                <a:srgbClr val="FEFEFE"/>
              </a:solidFill>
              <a:latin typeface="Arial Unicode MS" pitchFamily="34" charset="-128"/>
              <a:ea typeface="Arial Unicode MS" pitchFamily="34" charset="-128"/>
              <a:cs typeface="Arial Unicode MS" pitchFamily="34" charset="-128"/>
            </a:rPr>
            <a:t>Tire-I</a:t>
          </a:r>
          <a:endParaRPr lang="en-US" sz="3600" b="1" kern="1200" dirty="0">
            <a:solidFill>
              <a:srgbClr val="FEFEFE"/>
            </a:solidFill>
            <a:latin typeface="Arial Unicode MS" pitchFamily="34" charset="-128"/>
            <a:ea typeface="Arial Unicode MS" pitchFamily="34" charset="-128"/>
            <a:cs typeface="Arial Unicode MS" pitchFamily="34" charset="-128"/>
          </a:endParaRPr>
        </a:p>
      </dsp:txBody>
      <dsp:txXfrm>
        <a:off x="7779" y="90715"/>
        <a:ext cx="7434622" cy="735138"/>
      </dsp:txXfrm>
    </dsp:sp>
    <dsp:sp modelId="{24F2A564-2943-4574-8772-1A54BC2FEFF0}">
      <dsp:nvSpPr>
        <dsp:cNvPr id="0" name=""/>
        <dsp:cNvSpPr/>
      </dsp:nvSpPr>
      <dsp:spPr>
        <a:xfrm>
          <a:off x="7853" y="911238"/>
          <a:ext cx="7434622" cy="6907106"/>
        </a:xfrm>
        <a:prstGeom prst="rect">
          <a:avLst/>
        </a:prstGeo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Mandatory</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Monthly Contribution of employee :10% of (Pay + DA)</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Matching Contribution by Employer (14%)</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Investment in secured fund</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Tax exemption (EEE)</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Partial Withdrawal up to 25%of own contribution</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dsp:txBody>
      <dsp:txXfrm>
        <a:off x="7853" y="911238"/>
        <a:ext cx="7434622" cy="6907106"/>
      </dsp:txXfrm>
    </dsp:sp>
    <dsp:sp modelId="{A985D96A-67B1-42B8-BE62-7932CBCA98D0}">
      <dsp:nvSpPr>
        <dsp:cNvPr id="0" name=""/>
        <dsp:cNvSpPr/>
      </dsp:nvSpPr>
      <dsp:spPr>
        <a:xfrm>
          <a:off x="8483323" y="71633"/>
          <a:ext cx="7434622" cy="874426"/>
        </a:xfrm>
        <a:prstGeom prst="rect">
          <a:avLst/>
        </a:prstGeom>
        <a:solidFill>
          <a:schemeClr val="accent4">
            <a:lumMod val="7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b="1" kern="1200" dirty="0" smtClean="0">
              <a:solidFill>
                <a:srgbClr val="FEFEFE"/>
              </a:solidFill>
              <a:latin typeface="Arial Unicode MS" pitchFamily="34" charset="-128"/>
              <a:ea typeface="Arial Unicode MS" pitchFamily="34" charset="-128"/>
              <a:cs typeface="Arial Unicode MS" pitchFamily="34" charset="-128"/>
            </a:rPr>
            <a:t>Tire-II</a:t>
          </a:r>
          <a:endParaRPr lang="en-US" sz="3600" b="1" kern="1200" dirty="0">
            <a:solidFill>
              <a:srgbClr val="FEFEFE"/>
            </a:solidFill>
            <a:latin typeface="Arial Unicode MS" pitchFamily="34" charset="-128"/>
            <a:ea typeface="Arial Unicode MS" pitchFamily="34" charset="-128"/>
            <a:cs typeface="Arial Unicode MS" pitchFamily="34" charset="-128"/>
          </a:endParaRPr>
        </a:p>
      </dsp:txBody>
      <dsp:txXfrm>
        <a:off x="8483323" y="71633"/>
        <a:ext cx="7434622" cy="874426"/>
      </dsp:txXfrm>
    </dsp:sp>
    <dsp:sp modelId="{A32458E8-8275-450C-A4EF-320A04F1DB26}">
      <dsp:nvSpPr>
        <dsp:cNvPr id="0" name=""/>
        <dsp:cNvSpPr/>
      </dsp:nvSpPr>
      <dsp:spPr>
        <a:xfrm>
          <a:off x="8483323" y="946059"/>
          <a:ext cx="7434622" cy="6907106"/>
        </a:xfrm>
        <a:prstGeom prst="rect">
          <a:avLst/>
        </a:prstGeom>
        <a:solidFill>
          <a:schemeClr val="accent4">
            <a:lumMod val="40000"/>
            <a:lumOff val="60000"/>
            <a:alpha val="90000"/>
          </a:schemeClr>
        </a:solidFill>
        <a:ln w="25400" cap="flat" cmpd="sng" algn="ctr">
          <a:solidFill>
            <a:srgbClr val="004C97">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GB" sz="3200" kern="1200" dirty="0" smtClean="0">
              <a:solidFill>
                <a:schemeClr val="accent5">
                  <a:lumMod val="75000"/>
                </a:schemeClr>
              </a:solidFill>
              <a:latin typeface="Arial Unicode MS" pitchFamily="34" charset="-128"/>
              <a:ea typeface="Arial Unicode MS" pitchFamily="34" charset="-128"/>
              <a:cs typeface="Arial Unicode MS" pitchFamily="34" charset="-128"/>
            </a:rPr>
            <a:t>Optional</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Opened at </a:t>
          </a:r>
          <a:r>
            <a:rPr lang="en-US" sz="3200" kern="1200" dirty="0" err="1" smtClean="0">
              <a:solidFill>
                <a:schemeClr val="accent5">
                  <a:lumMod val="75000"/>
                </a:schemeClr>
              </a:solidFill>
              <a:latin typeface="Arial Unicode MS" pitchFamily="34" charset="-128"/>
              <a:ea typeface="Arial Unicode MS" pitchFamily="34" charset="-128"/>
              <a:cs typeface="Arial Unicode MS" pitchFamily="34" charset="-128"/>
            </a:rPr>
            <a:t>PoP</a:t>
          </a: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 / e-NPS</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Initial deposit – 1000/-</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GB" sz="3200" kern="1200" dirty="0" smtClean="0">
              <a:solidFill>
                <a:schemeClr val="accent5">
                  <a:lumMod val="75000"/>
                </a:schemeClr>
              </a:solidFill>
              <a:latin typeface="Arial Unicode MS" pitchFamily="34" charset="-128"/>
              <a:ea typeface="Arial Unicode MS" pitchFamily="34" charset="-128"/>
              <a:cs typeface="Arial Unicode MS" pitchFamily="34" charset="-128"/>
            </a:rPr>
            <a:t>No restriction of contribution amount/ period</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GB" sz="3200" kern="1200" dirty="0" smtClean="0">
              <a:solidFill>
                <a:schemeClr val="accent5">
                  <a:lumMod val="75000"/>
                </a:schemeClr>
              </a:solidFill>
              <a:latin typeface="Arial Unicode MS" pitchFamily="34" charset="-128"/>
              <a:ea typeface="Arial Unicode MS" pitchFamily="34" charset="-128"/>
              <a:cs typeface="Arial Unicode MS" pitchFamily="34" charset="-128"/>
            </a:rPr>
            <a:t>Withdrawal partially/ Fully at any point of time</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No matching contribution</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85750" lvl="1" indent="-285750" algn="l" defTabSz="1422400">
            <a:lnSpc>
              <a:spcPct val="90000"/>
            </a:lnSpc>
            <a:spcBef>
              <a:spcPct val="0"/>
            </a:spcBef>
            <a:spcAft>
              <a:spcPct val="15000"/>
            </a:spcAft>
            <a:buChar char="••"/>
          </a:pPr>
          <a:r>
            <a:rPr lang="en-US" sz="3200" kern="1200" dirty="0" smtClean="0">
              <a:solidFill>
                <a:schemeClr val="accent5">
                  <a:lumMod val="75000"/>
                </a:schemeClr>
              </a:solidFill>
              <a:latin typeface="Arial Unicode MS" pitchFamily="34" charset="-128"/>
              <a:ea typeface="Arial Unicode MS" pitchFamily="34" charset="-128"/>
              <a:cs typeface="Arial Unicode MS" pitchFamily="34" charset="-128"/>
            </a:rPr>
            <a:t>Taxable</a:t>
          </a:r>
          <a:endParaRPr lang="en-US" sz="3200" kern="1200" dirty="0">
            <a:solidFill>
              <a:schemeClr val="accent5">
                <a:lumMod val="75000"/>
              </a:schemeClr>
            </a:solidFill>
            <a:latin typeface="Arial Unicode MS" pitchFamily="34" charset="-128"/>
            <a:ea typeface="Arial Unicode MS" pitchFamily="34" charset="-128"/>
            <a:cs typeface="Arial Unicode MS" pitchFamily="34" charset="-128"/>
          </a:endParaRPr>
        </a:p>
      </dsp:txBody>
      <dsp:txXfrm>
        <a:off x="8483323" y="946059"/>
        <a:ext cx="7434622" cy="6907106"/>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11904C-9AFA-4066-9B5E-57DF30108375}">
      <dsp:nvSpPr>
        <dsp:cNvPr id="0" name=""/>
        <dsp:cNvSpPr/>
      </dsp:nvSpPr>
      <dsp:spPr>
        <a:xfrm>
          <a:off x="0" y="0"/>
          <a:ext cx="16459199" cy="466752"/>
        </a:xfrm>
        <a:prstGeom prst="roundRect">
          <a:avLst/>
        </a:prstGeom>
        <a:solidFill>
          <a:srgbClr val="004C97">
            <a:hueOff val="0"/>
            <a:satOff val="0"/>
            <a:lumOff val="0"/>
            <a:alphaOff val="0"/>
          </a:srgb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dirty="0" smtClean="0">
              <a:solidFill>
                <a:srgbClr val="FEFEFE"/>
              </a:solidFill>
              <a:latin typeface="Arial Unicode MS" pitchFamily="34" charset="-128"/>
              <a:ea typeface="Arial Unicode MS" pitchFamily="34" charset="-128"/>
              <a:cs typeface="Arial Unicode MS" pitchFamily="34" charset="-128"/>
            </a:rPr>
            <a:t>Features :</a:t>
          </a:r>
          <a:endParaRPr lang="en-US" sz="2800" kern="1200" dirty="0">
            <a:solidFill>
              <a:srgbClr val="FEFEFE"/>
            </a:solidFill>
            <a:latin typeface="Arial Unicode MS" pitchFamily="34" charset="-128"/>
            <a:ea typeface="Arial Unicode MS" pitchFamily="34" charset="-128"/>
            <a:cs typeface="Arial Unicode MS" pitchFamily="34" charset="-128"/>
          </a:endParaRPr>
        </a:p>
      </dsp:txBody>
      <dsp:txXfrm>
        <a:off x="0" y="0"/>
        <a:ext cx="16459199" cy="466752"/>
      </dsp:txXfrm>
    </dsp:sp>
    <dsp:sp modelId="{4BFC76A4-9A67-4AC0-912A-3BB9D0BC7E8D}">
      <dsp:nvSpPr>
        <dsp:cNvPr id="0" name=""/>
        <dsp:cNvSpPr/>
      </dsp:nvSpPr>
      <dsp:spPr>
        <a:xfrm>
          <a:off x="0" y="467569"/>
          <a:ext cx="16459199" cy="4103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580" tIns="35560" rIns="199136" bIns="35560" numCol="1" spcCol="1270" anchor="t" anchorCtr="0">
          <a:noAutofit/>
        </a:bodyPr>
        <a:lstStyle/>
        <a:p>
          <a:pPr marL="285750" lvl="1" indent="-285750" algn="l" defTabSz="1244600">
            <a:lnSpc>
              <a:spcPct val="100000"/>
            </a:lnSpc>
            <a:spcBef>
              <a:spcPct val="0"/>
            </a:spcBef>
            <a:spcAft>
              <a:spcPts val="600"/>
            </a:spcAft>
            <a:buChar char="••"/>
          </a:pPr>
          <a:r>
            <a:rPr lang="en-US"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HRMS ID is mandatory</a:t>
          </a:r>
          <a:endParaRPr lang="en-US" sz="28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a:p>
          <a:pPr marL="285750" lvl="1" indent="-285750" algn="l" defTabSz="1244600">
            <a:lnSpc>
              <a:spcPct val="100000"/>
            </a:lnSpc>
            <a:spcBef>
              <a:spcPct val="0"/>
            </a:spcBef>
            <a:spcAft>
              <a:spcPts val="600"/>
            </a:spcAft>
            <a:buChar char="••"/>
          </a:pPr>
          <a:r>
            <a:rPr lang="en-IN"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Scanned copies of documents to be uploaded (.jpg/.</a:t>
          </a:r>
          <a:r>
            <a:rPr lang="en-IN" sz="2800" kern="12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png</a:t>
          </a:r>
          <a:r>
            <a:rPr lang="en-IN"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files, 4-12Kb)</a:t>
          </a:r>
          <a:endParaRPr lang="en-US" sz="28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a:p>
          <a:pPr marL="285750" lvl="1" indent="-285750" algn="l" defTabSz="1244600">
            <a:lnSpc>
              <a:spcPct val="100000"/>
            </a:lnSpc>
            <a:spcBef>
              <a:spcPct val="0"/>
            </a:spcBef>
            <a:spcAft>
              <a:spcPts val="600"/>
            </a:spcAft>
            <a:buChar char="••"/>
          </a:pPr>
          <a:r>
            <a:rPr lang="en-IN"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DDO shall submit physical Application (CSRF) to Treasury prior to </a:t>
          </a:r>
          <a:r>
            <a:rPr lang="en-IN" sz="2800" kern="12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drawal</a:t>
          </a:r>
          <a:r>
            <a:rPr lang="en-IN"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of 1st month’s salary</a:t>
          </a:r>
          <a:endParaRPr lang="en-US" sz="28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a:p>
          <a:pPr marL="285750" lvl="1" indent="-285750" algn="l" defTabSz="1244600">
            <a:lnSpc>
              <a:spcPct val="100000"/>
            </a:lnSpc>
            <a:spcBef>
              <a:spcPct val="0"/>
            </a:spcBef>
            <a:spcAft>
              <a:spcPts val="600"/>
            </a:spcAft>
            <a:buChar char="••"/>
          </a:pPr>
          <a:r>
            <a:rPr lang="en-US" sz="2800" kern="12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Dist</a:t>
          </a:r>
          <a:r>
            <a:rPr lang="en-US"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a:t>
          </a:r>
          <a:r>
            <a:rPr lang="en-US" sz="2800" kern="1200" dirty="0" err="1"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Spl</a:t>
          </a:r>
          <a:r>
            <a:rPr lang="en-US"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Treasury will process online Applications after receipt of print copies of CSRFs with documents</a:t>
          </a:r>
          <a:endParaRPr lang="en-US" sz="28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a:p>
          <a:pPr marL="285750" lvl="1" indent="-285750" algn="l" defTabSz="1244600">
            <a:lnSpc>
              <a:spcPct val="100000"/>
            </a:lnSpc>
            <a:spcBef>
              <a:spcPct val="0"/>
            </a:spcBef>
            <a:spcAft>
              <a:spcPts val="600"/>
            </a:spcAft>
            <a:buChar char="••"/>
          </a:pPr>
          <a:r>
            <a:rPr lang="en-US"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Tracking Mechanism</a:t>
          </a:r>
          <a:r>
            <a:rPr lang="en-GB" sz="28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	</a:t>
          </a:r>
          <a:endParaRPr lang="en-US" sz="28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sp:txBody>
      <dsp:txXfrm>
        <a:off x="0" y="467569"/>
        <a:ext cx="16459199" cy="4103613"/>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1780EE-47ED-43CF-91E9-955DB64DC111}">
      <dsp:nvSpPr>
        <dsp:cNvPr id="0" name=""/>
        <dsp:cNvSpPr/>
      </dsp:nvSpPr>
      <dsp:spPr>
        <a:xfrm>
          <a:off x="7562" y="1536900"/>
          <a:ext cx="3772016" cy="1455998"/>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C9025-609E-46D7-87E8-ED9E7934E855}">
      <dsp:nvSpPr>
        <dsp:cNvPr id="0" name=""/>
        <dsp:cNvSpPr/>
      </dsp:nvSpPr>
      <dsp:spPr>
        <a:xfrm>
          <a:off x="1013434" y="1332179"/>
          <a:ext cx="3185258" cy="2593439"/>
        </a:xfrm>
        <a:prstGeom prst="roundRect">
          <a:avLst>
            <a:gd name="adj" fmla="val 10000"/>
          </a:avLst>
        </a:prstGeom>
        <a:solidFill>
          <a:schemeClr val="accent3">
            <a:lumMod val="20000"/>
            <a:lumOff val="80000"/>
            <a:alpha val="90000"/>
          </a:schemeClr>
        </a:solidFill>
        <a:ln w="25400" cap="flat" cmpd="sng" algn="ctr">
          <a:solidFill>
            <a:srgbClr val="004C9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User creation by DDO &amp; submission of Application by Employee</a:t>
          </a:r>
          <a:endParaRPr lang="en-US" sz="24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sp:txBody>
      <dsp:txXfrm>
        <a:off x="1013434" y="1332179"/>
        <a:ext cx="3185258" cy="2593439"/>
      </dsp:txXfrm>
    </dsp:sp>
    <dsp:sp modelId="{A662B4B7-0CBF-4215-82B3-3034F790CDDE}">
      <dsp:nvSpPr>
        <dsp:cNvPr id="0" name=""/>
        <dsp:cNvSpPr/>
      </dsp:nvSpPr>
      <dsp:spPr>
        <a:xfrm>
          <a:off x="4316044" y="1536900"/>
          <a:ext cx="3772016" cy="1455998"/>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4BD81-8CE0-4A89-8143-891B6546F1EF}">
      <dsp:nvSpPr>
        <dsp:cNvPr id="0" name=""/>
        <dsp:cNvSpPr/>
      </dsp:nvSpPr>
      <dsp:spPr>
        <a:xfrm>
          <a:off x="5321915" y="1257742"/>
          <a:ext cx="3185258" cy="2742314"/>
        </a:xfrm>
        <a:prstGeom prst="roundRect">
          <a:avLst>
            <a:gd name="adj" fmla="val 10000"/>
          </a:avLst>
        </a:prstGeom>
        <a:solidFill>
          <a:schemeClr val="accent3">
            <a:lumMod val="20000"/>
            <a:lumOff val="80000"/>
            <a:alpha val="90000"/>
          </a:schemeClr>
        </a:solidFill>
        <a:ln w="25400" cap="flat" cmpd="sng" algn="ctr">
          <a:solidFill>
            <a:srgbClr val="004C9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Verification, Approval, Consolidation &amp; Submission to Treasury by DDO</a:t>
          </a:r>
          <a:endParaRPr lang="en-US" sz="24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sp:txBody>
      <dsp:txXfrm>
        <a:off x="5321915" y="1257742"/>
        <a:ext cx="3185258" cy="2742314"/>
      </dsp:txXfrm>
    </dsp:sp>
    <dsp:sp modelId="{2B2813FE-6AF3-4ECC-B59A-A1F32FDAB172}">
      <dsp:nvSpPr>
        <dsp:cNvPr id="0" name=""/>
        <dsp:cNvSpPr/>
      </dsp:nvSpPr>
      <dsp:spPr>
        <a:xfrm>
          <a:off x="8624525" y="1536900"/>
          <a:ext cx="3772016" cy="1455998"/>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7CD39-8370-44AC-808C-5CB8DF3D11B3}">
      <dsp:nvSpPr>
        <dsp:cNvPr id="0" name=""/>
        <dsp:cNvSpPr/>
      </dsp:nvSpPr>
      <dsp:spPr>
        <a:xfrm>
          <a:off x="9448645" y="1387260"/>
          <a:ext cx="3672603" cy="2607096"/>
        </a:xfrm>
        <a:prstGeom prst="roundRect">
          <a:avLst>
            <a:gd name="adj" fmla="val 10000"/>
          </a:avLst>
        </a:prstGeom>
        <a:solidFill>
          <a:schemeClr val="accent3">
            <a:lumMod val="20000"/>
            <a:lumOff val="80000"/>
            <a:alpha val="90000"/>
          </a:schemeClr>
        </a:solidFill>
        <a:ln w="25400" cap="flat" cmpd="sng" algn="ctr">
          <a:solidFill>
            <a:srgbClr val="004C9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100000"/>
            </a:lnSpc>
            <a:spcBef>
              <a:spcPct val="0"/>
            </a:spcBef>
            <a:spcAft>
              <a:spcPts val="0"/>
            </a:spcAft>
          </a:pPr>
          <a:r>
            <a:rPr lang="en-US" sz="24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Verification, approval &amp; forward to NPS Cell by Treasury</a:t>
          </a:r>
          <a:endParaRPr lang="en-US" sz="24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sp:txBody>
      <dsp:txXfrm>
        <a:off x="9448645" y="1387260"/>
        <a:ext cx="3672603" cy="2607096"/>
      </dsp:txXfrm>
    </dsp:sp>
    <dsp:sp modelId="{E46F80DA-EB53-478A-B7F6-F6D0E562C760}">
      <dsp:nvSpPr>
        <dsp:cNvPr id="0" name=""/>
        <dsp:cNvSpPr/>
      </dsp:nvSpPr>
      <dsp:spPr>
        <a:xfrm>
          <a:off x="13176679" y="1536900"/>
          <a:ext cx="3772016" cy="1455998"/>
        </a:xfrm>
        <a:prstGeom prst="chevron">
          <a:avLst>
            <a:gd name="adj" fmla="val 40000"/>
          </a:avLst>
        </a:prstGeom>
        <a:solidFill>
          <a:srgbClr val="FEFEFE">
            <a:hueOff val="0"/>
            <a:satOff val="0"/>
            <a:lumOff val="0"/>
            <a:alphaOff val="0"/>
          </a:srgbClr>
        </a:solidFill>
        <a:ln w="25400" cap="flat" cmpd="sng" algn="ctr">
          <a:solidFill>
            <a:srgbClr val="004C9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F8069-EF6B-4822-9BC9-2E3013CBF3E5}">
      <dsp:nvSpPr>
        <dsp:cNvPr id="0" name=""/>
        <dsp:cNvSpPr/>
      </dsp:nvSpPr>
      <dsp:spPr>
        <a:xfrm>
          <a:off x="14182550" y="1274850"/>
          <a:ext cx="3185258" cy="2708098"/>
        </a:xfrm>
        <a:prstGeom prst="roundRect">
          <a:avLst>
            <a:gd name="adj" fmla="val 10000"/>
          </a:avLst>
        </a:prstGeom>
        <a:solidFill>
          <a:schemeClr val="accent3">
            <a:lumMod val="20000"/>
            <a:lumOff val="80000"/>
            <a:alpha val="90000"/>
          </a:schemeClr>
        </a:solidFill>
        <a:ln w="25400" cap="flat" cmpd="sng" algn="ctr">
          <a:solidFill>
            <a:srgbClr val="004C9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100000"/>
            </a:lnSpc>
            <a:spcBef>
              <a:spcPct val="0"/>
            </a:spcBef>
            <a:spcAft>
              <a:spcPts val="0"/>
            </a:spcAft>
          </a:pPr>
          <a:r>
            <a:rPr lang="en-US" sz="2400" kern="1200" dirty="0" smtClean="0">
              <a:solidFill>
                <a:srgbClr val="004C97">
                  <a:hueOff val="0"/>
                  <a:satOff val="0"/>
                  <a:lumOff val="0"/>
                  <a:alphaOff val="0"/>
                </a:srgbClr>
              </a:solidFill>
              <a:latin typeface="Arial Unicode MS" pitchFamily="34" charset="-128"/>
              <a:ea typeface="Arial Unicode MS" pitchFamily="34" charset="-128"/>
              <a:cs typeface="Arial Unicode MS" pitchFamily="34" charset="-128"/>
            </a:rPr>
            <a:t>Approval &amp; submit to CRA-NSDL by NPS Cell</a:t>
          </a:r>
          <a:endParaRPr lang="en-US" sz="2400" kern="1200" dirty="0">
            <a:solidFill>
              <a:srgbClr val="004C97">
                <a:hueOff val="0"/>
                <a:satOff val="0"/>
                <a:lumOff val="0"/>
                <a:alphaOff val="0"/>
              </a:srgbClr>
            </a:solidFill>
            <a:latin typeface="Arial Unicode MS" pitchFamily="34" charset="-128"/>
            <a:ea typeface="Arial Unicode MS" pitchFamily="34" charset="-128"/>
            <a:cs typeface="Arial Unicode MS" pitchFamily="34" charset="-128"/>
          </a:endParaRPr>
        </a:p>
      </dsp:txBody>
      <dsp:txXfrm>
        <a:off x="14182550" y="1274850"/>
        <a:ext cx="3185258" cy="270809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F416AB-224C-451E-AA14-2128FFEB8DBD}">
      <dsp:nvSpPr>
        <dsp:cNvPr id="0" name=""/>
        <dsp:cNvSpPr/>
      </dsp:nvSpPr>
      <dsp:spPr>
        <a:xfrm>
          <a:off x="830598" y="105801"/>
          <a:ext cx="2410390" cy="2410390"/>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b="1" kern="1200" dirty="0">
              <a:latin typeface="Arial Unicode MS" pitchFamily="34" charset="-128"/>
              <a:ea typeface="Arial Unicode MS" pitchFamily="34" charset="-128"/>
              <a:cs typeface="Arial Unicode MS" pitchFamily="34" charset="-128"/>
            </a:rPr>
            <a:t>Employee Contribution</a:t>
          </a:r>
        </a:p>
        <a:p>
          <a:pPr lvl="0" algn="ctr" defTabSz="1022350">
            <a:lnSpc>
              <a:spcPct val="90000"/>
            </a:lnSpc>
            <a:spcBef>
              <a:spcPct val="0"/>
            </a:spcBef>
            <a:spcAft>
              <a:spcPct val="35000"/>
            </a:spcAft>
          </a:pPr>
          <a:r>
            <a:rPr lang="en-US" sz="2300" b="1" kern="1200" dirty="0">
              <a:latin typeface="Arial Unicode MS" pitchFamily="34" charset="-128"/>
              <a:ea typeface="Arial Unicode MS" pitchFamily="34" charset="-128"/>
              <a:cs typeface="Arial Unicode MS" pitchFamily="34" charset="-128"/>
            </a:rPr>
            <a:t>(10%)</a:t>
          </a:r>
          <a:endParaRPr lang="hi-IN" sz="2300" b="1" kern="1200" dirty="0">
            <a:latin typeface="Arial Unicode MS" pitchFamily="34" charset="-128"/>
            <a:ea typeface="Arial Unicode MS" pitchFamily="34" charset="-128"/>
            <a:cs typeface="Arial Unicode MS" pitchFamily="34" charset="-128"/>
          </a:endParaRPr>
        </a:p>
      </dsp:txBody>
      <dsp:txXfrm>
        <a:off x="830598" y="105801"/>
        <a:ext cx="2410390" cy="2410390"/>
      </dsp:txXfrm>
    </dsp:sp>
    <dsp:sp modelId="{AD7FA48E-B548-42AE-9B96-6944875F128C}">
      <dsp:nvSpPr>
        <dsp:cNvPr id="0" name=""/>
        <dsp:cNvSpPr/>
      </dsp:nvSpPr>
      <dsp:spPr>
        <a:xfrm>
          <a:off x="1350928" y="2566029"/>
          <a:ext cx="1398026" cy="1398026"/>
        </a:xfrm>
        <a:prstGeom prst="mathPlus">
          <a:avLst/>
        </a:prstGeom>
        <a:solidFill>
          <a:schemeClr val="accent6">
            <a:lumMod val="75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hi-IN" sz="1800" kern="1200"/>
        </a:p>
      </dsp:txBody>
      <dsp:txXfrm>
        <a:off x="1350928" y="2566029"/>
        <a:ext cx="1398026" cy="1398026"/>
      </dsp:txXfrm>
    </dsp:sp>
    <dsp:sp modelId="{50C49B31-89F3-46D3-9F3B-BAE69D345662}">
      <dsp:nvSpPr>
        <dsp:cNvPr id="0" name=""/>
        <dsp:cNvSpPr/>
      </dsp:nvSpPr>
      <dsp:spPr>
        <a:xfrm>
          <a:off x="961772" y="4176478"/>
          <a:ext cx="2410390" cy="2410390"/>
        </a:xfrm>
        <a:prstGeom prst="ellipse">
          <a:avLst/>
        </a:prstGeom>
        <a:solidFill>
          <a:schemeClr val="accent5">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a:solidFill>
                <a:schemeClr val="bg1"/>
              </a:solidFill>
              <a:latin typeface="Arial Unicode MS" pitchFamily="34" charset="-128"/>
              <a:ea typeface="Arial Unicode MS" pitchFamily="34" charset="-128"/>
              <a:cs typeface="Arial Unicode MS" pitchFamily="34" charset="-128"/>
            </a:rPr>
            <a:t>Employer Contribution</a:t>
          </a:r>
        </a:p>
        <a:p>
          <a:pPr lvl="0" algn="ctr" defTabSz="1022350">
            <a:lnSpc>
              <a:spcPct val="90000"/>
            </a:lnSpc>
            <a:spcBef>
              <a:spcPct val="0"/>
            </a:spcBef>
            <a:spcAft>
              <a:spcPct val="35000"/>
            </a:spcAft>
          </a:pPr>
          <a:r>
            <a:rPr lang="en-US" sz="2300" kern="1200" dirty="0">
              <a:solidFill>
                <a:schemeClr val="bg1"/>
              </a:solidFill>
              <a:latin typeface="Arial Unicode MS" pitchFamily="34" charset="-128"/>
              <a:ea typeface="Arial Unicode MS" pitchFamily="34" charset="-128"/>
              <a:cs typeface="Arial Unicode MS" pitchFamily="34" charset="-128"/>
            </a:rPr>
            <a:t>(14%) </a:t>
          </a:r>
          <a:endParaRPr lang="hi-IN" sz="2300" kern="1200" dirty="0">
            <a:solidFill>
              <a:schemeClr val="bg1"/>
            </a:solidFill>
            <a:latin typeface="Arial Unicode MS" pitchFamily="34" charset="-128"/>
            <a:ea typeface="Arial Unicode MS" pitchFamily="34" charset="-128"/>
            <a:cs typeface="Arial Unicode MS" pitchFamily="34" charset="-128"/>
          </a:endParaRPr>
        </a:p>
      </dsp:txBody>
      <dsp:txXfrm>
        <a:off x="961772" y="4176478"/>
        <a:ext cx="2410390" cy="2410390"/>
      </dsp:txXfrm>
    </dsp:sp>
    <dsp:sp modelId="{5F3A24A4-E96E-4E25-B7AB-CA10DA1C5BAA}">
      <dsp:nvSpPr>
        <dsp:cNvPr id="0" name=""/>
        <dsp:cNvSpPr/>
      </dsp:nvSpPr>
      <dsp:spPr>
        <a:xfrm rot="21563966">
          <a:off x="2858706" y="2877582"/>
          <a:ext cx="1628693" cy="896665"/>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hi-IN" sz="1800" kern="1200"/>
        </a:p>
      </dsp:txBody>
      <dsp:txXfrm rot="21563966">
        <a:off x="2858706" y="2877582"/>
        <a:ext cx="1628693" cy="896665"/>
      </dsp:txXfrm>
    </dsp:sp>
    <dsp:sp modelId="{716B4E6E-92EA-4310-AB60-E728482F57D4}">
      <dsp:nvSpPr>
        <dsp:cNvPr id="0" name=""/>
        <dsp:cNvSpPr/>
      </dsp:nvSpPr>
      <dsp:spPr>
        <a:xfrm flipH="1">
          <a:off x="4687223" y="2485464"/>
          <a:ext cx="1984426" cy="1646730"/>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latin typeface="Arial Unicode MS" pitchFamily="34" charset="-128"/>
              <a:ea typeface="Arial Unicode MS" pitchFamily="34" charset="-128"/>
              <a:cs typeface="Arial Unicode MS" pitchFamily="34" charset="-128"/>
            </a:rPr>
            <a:t>Trustee Bank </a:t>
          </a:r>
          <a:endParaRPr lang="hi-IN" sz="2800" kern="1200" dirty="0">
            <a:latin typeface="Arial Unicode MS" pitchFamily="34" charset="-128"/>
            <a:ea typeface="Arial Unicode MS" pitchFamily="34" charset="-128"/>
            <a:cs typeface="Arial Unicode MS" pitchFamily="34" charset="-128"/>
          </a:endParaRPr>
        </a:p>
      </dsp:txBody>
      <dsp:txXfrm flipH="1">
        <a:off x="4687223" y="2485464"/>
        <a:ext cx="1984426" cy="164673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B76A28-EAF0-423B-A177-5825790E6D4E}">
      <dsp:nvSpPr>
        <dsp:cNvPr id="0" name=""/>
        <dsp:cNvSpPr/>
      </dsp:nvSpPr>
      <dsp:spPr>
        <a:xfrm>
          <a:off x="1102475" y="2173766"/>
          <a:ext cx="4028875" cy="139917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57930-E2B8-472A-BAB2-92F2C4E793C5}">
      <dsp:nvSpPr>
        <dsp:cNvPr id="0" name=""/>
        <dsp:cNvSpPr/>
      </dsp:nvSpPr>
      <dsp:spPr>
        <a:xfrm>
          <a:off x="2615899" y="5715923"/>
          <a:ext cx="1014519" cy="1751677"/>
        </a:xfrm>
        <a:prstGeom prst="downArrow">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BE8EEA0F-A49B-43C4-B92B-A3856D6DACC7}">
      <dsp:nvSpPr>
        <dsp:cNvPr id="0" name=""/>
        <dsp:cNvSpPr/>
      </dsp:nvSpPr>
      <dsp:spPr>
        <a:xfrm>
          <a:off x="1249263" y="5999636"/>
          <a:ext cx="3747790" cy="936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endParaRPr lang="hi-IN" sz="3400" kern="1200" dirty="0"/>
        </a:p>
      </dsp:txBody>
      <dsp:txXfrm>
        <a:off x="1249263" y="5999636"/>
        <a:ext cx="3747790" cy="936947"/>
      </dsp:txXfrm>
    </dsp:sp>
    <dsp:sp modelId="{17D80238-DBD4-4BA8-BCAB-4793E7A9AD36}">
      <dsp:nvSpPr>
        <dsp:cNvPr id="0" name=""/>
        <dsp:cNvSpPr/>
      </dsp:nvSpPr>
      <dsp:spPr>
        <a:xfrm>
          <a:off x="2567236" y="3681003"/>
          <a:ext cx="1405421" cy="140542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bg1"/>
              </a:solidFill>
            </a:rPr>
            <a:t>Units</a:t>
          </a:r>
          <a:endParaRPr lang="hi-IN" sz="2000" kern="1200" dirty="0">
            <a:solidFill>
              <a:schemeClr val="bg1"/>
            </a:solidFill>
          </a:endParaRPr>
        </a:p>
      </dsp:txBody>
      <dsp:txXfrm>
        <a:off x="2567236" y="3681003"/>
        <a:ext cx="1405421" cy="1405421"/>
      </dsp:txXfrm>
    </dsp:sp>
    <dsp:sp modelId="{21F4EC7F-585A-4CB2-9391-8D6F484738A6}">
      <dsp:nvSpPr>
        <dsp:cNvPr id="0" name=""/>
        <dsp:cNvSpPr/>
      </dsp:nvSpPr>
      <dsp:spPr>
        <a:xfrm>
          <a:off x="1561579" y="2626624"/>
          <a:ext cx="1405421" cy="1405421"/>
        </a:xfrm>
        <a:prstGeom prst="ellipse">
          <a:avLst/>
        </a:prstGeom>
        <a:gradFill rotWithShape="0">
          <a:gsLst>
            <a:gs pos="0">
              <a:schemeClr val="accent3">
                <a:hueOff val="-4595081"/>
                <a:satOff val="3470"/>
                <a:lumOff val="6567"/>
                <a:alphaOff val="0"/>
                <a:satMod val="103000"/>
                <a:lumMod val="102000"/>
                <a:tint val="94000"/>
              </a:schemeClr>
            </a:gs>
            <a:gs pos="50000">
              <a:schemeClr val="accent3">
                <a:hueOff val="-4595081"/>
                <a:satOff val="3470"/>
                <a:lumOff val="6567"/>
                <a:alphaOff val="0"/>
                <a:satMod val="110000"/>
                <a:lumMod val="100000"/>
                <a:shade val="100000"/>
              </a:schemeClr>
            </a:gs>
            <a:gs pos="100000">
              <a:schemeClr val="accent3">
                <a:hueOff val="-4595081"/>
                <a:satOff val="3470"/>
                <a:lumOff val="656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Units</a:t>
          </a:r>
          <a:endParaRPr lang="hi-IN" sz="2000" kern="1200" dirty="0"/>
        </a:p>
      </dsp:txBody>
      <dsp:txXfrm>
        <a:off x="1561579" y="2626624"/>
        <a:ext cx="1405421" cy="1405421"/>
      </dsp:txXfrm>
    </dsp:sp>
    <dsp:sp modelId="{CC81800F-F04B-4F0E-9CF4-579C9889CDDB}">
      <dsp:nvSpPr>
        <dsp:cNvPr id="0" name=""/>
        <dsp:cNvSpPr/>
      </dsp:nvSpPr>
      <dsp:spPr>
        <a:xfrm>
          <a:off x="2998232" y="2286824"/>
          <a:ext cx="1405421" cy="1405421"/>
        </a:xfrm>
        <a:prstGeom prst="ellipse">
          <a:avLst/>
        </a:prstGeom>
        <a:gradFill rotWithShape="0">
          <a:gsLst>
            <a:gs pos="0">
              <a:schemeClr val="accent3">
                <a:hueOff val="-9190162"/>
                <a:satOff val="6940"/>
                <a:lumOff val="13135"/>
                <a:alphaOff val="0"/>
                <a:satMod val="103000"/>
                <a:lumMod val="102000"/>
                <a:tint val="94000"/>
              </a:schemeClr>
            </a:gs>
            <a:gs pos="50000">
              <a:schemeClr val="accent3">
                <a:hueOff val="-9190162"/>
                <a:satOff val="6940"/>
                <a:lumOff val="13135"/>
                <a:alphaOff val="0"/>
                <a:satMod val="110000"/>
                <a:lumMod val="100000"/>
                <a:shade val="100000"/>
              </a:schemeClr>
            </a:gs>
            <a:gs pos="100000">
              <a:schemeClr val="accent3">
                <a:hueOff val="-9190162"/>
                <a:satOff val="6940"/>
                <a:lumOff val="131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Units</a:t>
          </a:r>
          <a:endParaRPr lang="hi-IN" sz="2900" kern="1200" dirty="0"/>
        </a:p>
      </dsp:txBody>
      <dsp:txXfrm>
        <a:off x="2998232" y="2286824"/>
        <a:ext cx="1405421" cy="1405421"/>
      </dsp:txXfrm>
    </dsp:sp>
    <dsp:sp modelId="{832D3DFD-4054-495A-86BB-11FB8B992E57}">
      <dsp:nvSpPr>
        <dsp:cNvPr id="0" name=""/>
        <dsp:cNvSpPr/>
      </dsp:nvSpPr>
      <dsp:spPr>
        <a:xfrm>
          <a:off x="954699" y="1952951"/>
          <a:ext cx="4372422" cy="3497938"/>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0DB7E3-95D9-43A1-A95F-1605D94AE164}">
      <dsp:nvSpPr>
        <dsp:cNvPr id="0" name=""/>
        <dsp:cNvSpPr/>
      </dsp:nvSpPr>
      <dsp:spPr>
        <a:xfrm>
          <a:off x="12641579" y="4981574"/>
          <a:ext cx="91440" cy="666083"/>
        </a:xfrm>
        <a:custGeom>
          <a:avLst/>
          <a:gdLst/>
          <a:ahLst/>
          <a:cxnLst/>
          <a:rect l="0" t="0" r="0" b="0"/>
          <a:pathLst>
            <a:path>
              <a:moveTo>
                <a:pt x="45720" y="0"/>
              </a:moveTo>
              <a:lnTo>
                <a:pt x="45720" y="6660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693905-196D-4E63-9212-D202B92DDD6A}">
      <dsp:nvSpPr>
        <dsp:cNvPr id="0" name=""/>
        <dsp:cNvSpPr/>
      </dsp:nvSpPr>
      <dsp:spPr>
        <a:xfrm>
          <a:off x="8558140" y="2114549"/>
          <a:ext cx="4129159" cy="752474"/>
        </a:xfrm>
        <a:custGeom>
          <a:avLst/>
          <a:gdLst/>
          <a:ahLst/>
          <a:cxnLst/>
          <a:rect l="0" t="0" r="0" b="0"/>
          <a:pathLst>
            <a:path>
              <a:moveTo>
                <a:pt x="0" y="0"/>
              </a:moveTo>
              <a:lnTo>
                <a:pt x="0" y="422076"/>
              </a:lnTo>
              <a:lnTo>
                <a:pt x="4129159" y="422076"/>
              </a:lnTo>
              <a:lnTo>
                <a:pt x="4129159" y="7524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05F07C-53AD-4D0C-B629-512C6F50B106}">
      <dsp:nvSpPr>
        <dsp:cNvPr id="0" name=""/>
        <dsp:cNvSpPr/>
      </dsp:nvSpPr>
      <dsp:spPr>
        <a:xfrm>
          <a:off x="3439455" y="4981574"/>
          <a:ext cx="3432831" cy="666083"/>
        </a:xfrm>
        <a:custGeom>
          <a:avLst/>
          <a:gdLst/>
          <a:ahLst/>
          <a:cxnLst/>
          <a:rect l="0" t="0" r="0" b="0"/>
          <a:pathLst>
            <a:path>
              <a:moveTo>
                <a:pt x="0" y="0"/>
              </a:moveTo>
              <a:lnTo>
                <a:pt x="0" y="335684"/>
              </a:lnTo>
              <a:lnTo>
                <a:pt x="3432831" y="335684"/>
              </a:lnTo>
              <a:lnTo>
                <a:pt x="3432831" y="6660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709636-D482-4E8A-A2EF-B21A8091D007}">
      <dsp:nvSpPr>
        <dsp:cNvPr id="0" name=""/>
        <dsp:cNvSpPr/>
      </dsp:nvSpPr>
      <dsp:spPr>
        <a:xfrm>
          <a:off x="1057275" y="4981574"/>
          <a:ext cx="2382180" cy="666083"/>
        </a:xfrm>
        <a:custGeom>
          <a:avLst/>
          <a:gdLst/>
          <a:ahLst/>
          <a:cxnLst/>
          <a:rect l="0" t="0" r="0" b="0"/>
          <a:pathLst>
            <a:path>
              <a:moveTo>
                <a:pt x="2382180" y="0"/>
              </a:moveTo>
              <a:lnTo>
                <a:pt x="2382180" y="335684"/>
              </a:lnTo>
              <a:lnTo>
                <a:pt x="0" y="335684"/>
              </a:lnTo>
              <a:lnTo>
                <a:pt x="0" y="6660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0AB925-5C7E-4338-8CA0-38E3F67D93E5}">
      <dsp:nvSpPr>
        <dsp:cNvPr id="0" name=""/>
        <dsp:cNvSpPr/>
      </dsp:nvSpPr>
      <dsp:spPr>
        <a:xfrm>
          <a:off x="3439455" y="2114549"/>
          <a:ext cx="5118684" cy="752474"/>
        </a:xfrm>
        <a:custGeom>
          <a:avLst/>
          <a:gdLst/>
          <a:ahLst/>
          <a:cxnLst/>
          <a:rect l="0" t="0" r="0" b="0"/>
          <a:pathLst>
            <a:path>
              <a:moveTo>
                <a:pt x="5118684" y="0"/>
              </a:moveTo>
              <a:lnTo>
                <a:pt x="5118684" y="422076"/>
              </a:lnTo>
              <a:lnTo>
                <a:pt x="0" y="422076"/>
              </a:lnTo>
              <a:lnTo>
                <a:pt x="0" y="7524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C84DC-FA2D-4EFA-BF51-B15756C10D04}">
      <dsp:nvSpPr>
        <dsp:cNvPr id="0" name=""/>
        <dsp:cNvSpPr/>
      </dsp:nvSpPr>
      <dsp:spPr>
        <a:xfrm>
          <a:off x="7500865" y="0"/>
          <a:ext cx="2114549" cy="2114549"/>
        </a:xfrm>
        <a:prstGeom prst="ellipse">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227CF-A90C-4E8B-974E-425397A49E2C}">
      <dsp:nvSpPr>
        <dsp:cNvPr id="0" name=""/>
        <dsp:cNvSpPr/>
      </dsp:nvSpPr>
      <dsp:spPr>
        <a:xfrm>
          <a:off x="4114804" y="1676406"/>
          <a:ext cx="8550732" cy="95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a:solidFill>
                <a:schemeClr val="accent5">
                  <a:lumMod val="60000"/>
                  <a:lumOff val="40000"/>
                </a:schemeClr>
              </a:solidFill>
              <a:latin typeface="Arial Unicode MS" pitchFamily="34" charset="-128"/>
              <a:ea typeface="Arial Unicode MS" pitchFamily="34" charset="-128"/>
              <a:cs typeface="Arial Unicode MS" pitchFamily="34" charset="-128"/>
            </a:rPr>
            <a:t>Individual Subscriber </a:t>
          </a:r>
          <a:endParaRPr lang="hi-IN" sz="3600" b="1" kern="1200" dirty="0">
            <a:solidFill>
              <a:schemeClr val="accent5">
                <a:lumMod val="60000"/>
                <a:lumOff val="40000"/>
              </a:schemeClr>
            </a:solidFill>
            <a:latin typeface="Arial Unicode MS" pitchFamily="34" charset="-128"/>
            <a:ea typeface="Arial Unicode MS" pitchFamily="34" charset="-128"/>
            <a:cs typeface="Arial Unicode MS" pitchFamily="34" charset="-128"/>
          </a:endParaRPr>
        </a:p>
      </dsp:txBody>
      <dsp:txXfrm>
        <a:off x="4114804" y="1676406"/>
        <a:ext cx="8550732" cy="951547"/>
      </dsp:txXfrm>
    </dsp:sp>
    <dsp:sp modelId="{23E2648D-F83F-479F-AA01-1759CEAF27F7}">
      <dsp:nvSpPr>
        <dsp:cNvPr id="0" name=""/>
        <dsp:cNvSpPr/>
      </dsp:nvSpPr>
      <dsp:spPr>
        <a:xfrm>
          <a:off x="2382180" y="2867024"/>
          <a:ext cx="2114549" cy="2114549"/>
        </a:xfrm>
        <a:prstGeom prst="ellipse">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2D1A2-08AF-4137-A8FD-9D82283BDD51}">
      <dsp:nvSpPr>
        <dsp:cNvPr id="0" name=""/>
        <dsp:cNvSpPr/>
      </dsp:nvSpPr>
      <dsp:spPr>
        <a:xfrm>
          <a:off x="3966702" y="2899631"/>
          <a:ext cx="5273127" cy="21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0"/>
            </a:spcAft>
          </a:pPr>
          <a:r>
            <a:rPr lang="en-US" sz="2800" kern="1200" dirty="0">
              <a:solidFill>
                <a:srgbClr val="C00000"/>
              </a:solidFill>
              <a:latin typeface="Arial Unicode MS" pitchFamily="34" charset="-128"/>
              <a:ea typeface="Arial Unicode MS" pitchFamily="34" charset="-128"/>
              <a:cs typeface="Arial Unicode MS" pitchFamily="34" charset="-128"/>
            </a:rPr>
            <a:t>Exercises choice of PF and Investment Pattern</a:t>
          </a:r>
        </a:p>
      </dsp:txBody>
      <dsp:txXfrm>
        <a:off x="3966702" y="2899631"/>
        <a:ext cx="5273127" cy="2114549"/>
      </dsp:txXfrm>
    </dsp:sp>
    <dsp:sp modelId="{CD35B717-DA19-4467-AB47-1942A20A7D97}">
      <dsp:nvSpPr>
        <dsp:cNvPr id="0" name=""/>
        <dsp:cNvSpPr/>
      </dsp:nvSpPr>
      <dsp:spPr>
        <a:xfrm>
          <a:off x="0" y="5647658"/>
          <a:ext cx="2114549" cy="2114549"/>
        </a:xfrm>
        <a:prstGeom prst="ellipse">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73B52D-7217-44A2-B43A-DAFCB2A9DD5E}">
      <dsp:nvSpPr>
        <dsp:cNvPr id="0" name=""/>
        <dsp:cNvSpPr/>
      </dsp:nvSpPr>
      <dsp:spPr>
        <a:xfrm>
          <a:off x="2114550" y="5642371"/>
          <a:ext cx="3171824" cy="21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solidFill>
                <a:srgbClr val="C00000"/>
              </a:solidFill>
              <a:latin typeface="Arial Unicode MS" pitchFamily="34" charset="-128"/>
              <a:ea typeface="Arial Unicode MS" pitchFamily="34" charset="-128"/>
              <a:cs typeface="Arial Unicode MS" pitchFamily="34" charset="-128"/>
            </a:rPr>
            <a:t>Pension Fund</a:t>
          </a:r>
          <a:endParaRPr lang="hi-IN" sz="2800" kern="1200" dirty="0">
            <a:solidFill>
              <a:srgbClr val="C00000"/>
            </a:solidFill>
            <a:latin typeface="Arial Unicode MS" pitchFamily="34" charset="-128"/>
            <a:ea typeface="Arial Unicode MS" pitchFamily="34" charset="-128"/>
            <a:cs typeface="Arial Unicode MS" pitchFamily="34" charset="-128"/>
          </a:endParaRPr>
        </a:p>
      </dsp:txBody>
      <dsp:txXfrm>
        <a:off x="2114550" y="5642371"/>
        <a:ext cx="3171824" cy="2114549"/>
      </dsp:txXfrm>
    </dsp:sp>
    <dsp:sp modelId="{163B367E-92A8-4BB3-B120-98CDFCE49B5D}">
      <dsp:nvSpPr>
        <dsp:cNvPr id="0" name=""/>
        <dsp:cNvSpPr/>
      </dsp:nvSpPr>
      <dsp:spPr>
        <a:xfrm>
          <a:off x="5815012" y="5647658"/>
          <a:ext cx="2114549" cy="2114549"/>
        </a:xfrm>
        <a:prstGeom prst="ellipse">
          <a:avLst/>
        </a:prstGeom>
        <a:blipFill>
          <a:blip xmlns:r="http://schemas.openxmlformats.org/officeDocument/2006/relationships" r:embed="rId7" cstate="print">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9D0FE-79F5-46A9-9D9A-6CED1727AE2B}">
      <dsp:nvSpPr>
        <dsp:cNvPr id="0" name=""/>
        <dsp:cNvSpPr/>
      </dsp:nvSpPr>
      <dsp:spPr>
        <a:xfrm>
          <a:off x="7929562" y="5642371"/>
          <a:ext cx="3171824" cy="21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solidFill>
                <a:srgbClr val="C00000"/>
              </a:solidFill>
              <a:latin typeface="Arial Unicode MS" pitchFamily="34" charset="-128"/>
              <a:ea typeface="Arial Unicode MS" pitchFamily="34" charset="-128"/>
              <a:cs typeface="Arial Unicode MS" pitchFamily="34" charset="-128"/>
            </a:rPr>
            <a:t>Investment Pattern</a:t>
          </a:r>
          <a:endParaRPr lang="hi-IN" sz="2800" kern="1200" dirty="0">
            <a:solidFill>
              <a:srgbClr val="C00000"/>
            </a:solidFill>
            <a:latin typeface="Arial Unicode MS" pitchFamily="34" charset="-128"/>
            <a:ea typeface="Arial Unicode MS" pitchFamily="34" charset="-128"/>
            <a:cs typeface="Arial Unicode MS" pitchFamily="34" charset="-128"/>
          </a:endParaRPr>
        </a:p>
      </dsp:txBody>
      <dsp:txXfrm>
        <a:off x="7929562" y="5642371"/>
        <a:ext cx="3171824" cy="2114549"/>
      </dsp:txXfrm>
    </dsp:sp>
    <dsp:sp modelId="{809F87B5-8C79-410F-B929-6F043A60FC59}">
      <dsp:nvSpPr>
        <dsp:cNvPr id="0" name=""/>
        <dsp:cNvSpPr/>
      </dsp:nvSpPr>
      <dsp:spPr>
        <a:xfrm>
          <a:off x="11630024" y="2867024"/>
          <a:ext cx="2114549" cy="2114549"/>
        </a:xfrm>
        <a:prstGeom prst="ellipse">
          <a:avLst/>
        </a:prstGeom>
        <a:blipFill>
          <a:blip xmlns:r="http://schemas.openxmlformats.org/officeDocument/2006/relationships" r:embed="rId9" cstate="print">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F097CF-4B74-4FDF-AEC3-F26C93848A7C}">
      <dsp:nvSpPr>
        <dsp:cNvPr id="0" name=""/>
        <dsp:cNvSpPr/>
      </dsp:nvSpPr>
      <dsp:spPr>
        <a:xfrm>
          <a:off x="13744574" y="2861738"/>
          <a:ext cx="3171824" cy="21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kern="1200" dirty="0">
              <a:solidFill>
                <a:srgbClr val="00B050"/>
              </a:solidFill>
              <a:latin typeface="Arial Unicode MS" pitchFamily="34" charset="-128"/>
              <a:ea typeface="Arial Unicode MS" pitchFamily="34" charset="-128"/>
              <a:cs typeface="Arial Unicode MS" pitchFamily="34" charset="-128"/>
            </a:rPr>
            <a:t>No Choice </a:t>
          </a:r>
          <a:r>
            <a:rPr lang="en-US" sz="2800" b="0" i="1" kern="1200" dirty="0">
              <a:solidFill>
                <a:srgbClr val="00B050"/>
              </a:solidFill>
              <a:latin typeface="Arial Unicode MS" pitchFamily="34" charset="-128"/>
              <a:ea typeface="Arial Unicode MS" pitchFamily="34" charset="-128"/>
              <a:cs typeface="Arial Unicode MS" pitchFamily="34" charset="-128"/>
            </a:rPr>
            <a:t>≡ Default Scheme</a:t>
          </a:r>
          <a:endParaRPr lang="hi-IN" sz="2800" b="0" i="1" kern="1200" dirty="0">
            <a:solidFill>
              <a:srgbClr val="00B050"/>
            </a:solidFill>
            <a:latin typeface="Arial Unicode MS" pitchFamily="34" charset="-128"/>
            <a:ea typeface="Arial Unicode MS" pitchFamily="34" charset="-128"/>
            <a:cs typeface="Arial Unicode MS" pitchFamily="34" charset="-128"/>
          </a:endParaRPr>
        </a:p>
      </dsp:txBody>
      <dsp:txXfrm>
        <a:off x="13744574" y="2861738"/>
        <a:ext cx="3171824" cy="2114549"/>
      </dsp:txXfrm>
    </dsp:sp>
    <dsp:sp modelId="{F46E961A-4C39-40CA-8F28-E715D57D7F4B}">
      <dsp:nvSpPr>
        <dsp:cNvPr id="0" name=""/>
        <dsp:cNvSpPr/>
      </dsp:nvSpPr>
      <dsp:spPr>
        <a:xfrm>
          <a:off x="11630024" y="5647658"/>
          <a:ext cx="2114549" cy="2114549"/>
        </a:xfrm>
        <a:prstGeom prst="ellipse">
          <a:avLst/>
        </a:prstGeom>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4E0DC-E0FA-4C12-A04A-FE5876893EF7}">
      <dsp:nvSpPr>
        <dsp:cNvPr id="0" name=""/>
        <dsp:cNvSpPr/>
      </dsp:nvSpPr>
      <dsp:spPr>
        <a:xfrm>
          <a:off x="13744574" y="5734050"/>
          <a:ext cx="3171824" cy="21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solidFill>
                <a:srgbClr val="00B050"/>
              </a:solidFill>
              <a:latin typeface="Arial Unicode MS" pitchFamily="34" charset="-128"/>
              <a:ea typeface="Arial Unicode MS" pitchFamily="34" charset="-128"/>
              <a:cs typeface="Arial Unicode MS" pitchFamily="34" charset="-128"/>
            </a:rPr>
            <a:t>Contributions in pre-defined PFs (3) and as per pre-defined asset allocation</a:t>
          </a:r>
          <a:endParaRPr lang="hi-IN" sz="2800" i="1" kern="1200" dirty="0">
            <a:solidFill>
              <a:srgbClr val="00B050"/>
            </a:solidFill>
            <a:latin typeface="Arial Unicode MS" pitchFamily="34" charset="-128"/>
            <a:ea typeface="Arial Unicode MS" pitchFamily="34" charset="-128"/>
            <a:cs typeface="Arial Unicode MS" pitchFamily="34" charset="-128"/>
          </a:endParaRPr>
        </a:p>
      </dsp:txBody>
      <dsp:txXfrm>
        <a:off x="13744574" y="5734050"/>
        <a:ext cx="3171824" cy="211454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3048B2-CFE4-49C7-B878-5A1436C66AB9}">
      <dsp:nvSpPr>
        <dsp:cNvPr id="0" name=""/>
        <dsp:cNvSpPr/>
      </dsp:nvSpPr>
      <dsp:spPr>
        <a:xfrm>
          <a:off x="9271653" y="4231074"/>
          <a:ext cx="7339946" cy="3732483"/>
        </a:xfrm>
        <a:prstGeom prst="roundRect">
          <a:avLst>
            <a:gd name="adj" fmla="val 10000"/>
          </a:avLst>
        </a:prstGeom>
        <a:solidFill>
          <a:schemeClr val="accent2">
            <a:lumMod val="20000"/>
            <a:lumOff val="8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4763" lvl="1" indent="0" algn="l" defTabSz="1066800">
            <a:lnSpc>
              <a:spcPct val="90000"/>
            </a:lnSpc>
            <a:spcBef>
              <a:spcPct val="0"/>
            </a:spcBef>
            <a:spcAft>
              <a:spcPct val="15000"/>
            </a:spcAft>
            <a:buChar char="••"/>
          </a:pPr>
          <a:r>
            <a:rPr lang="en-GB" sz="2400" b="0" kern="1200" dirty="0" smtClean="0">
              <a:solidFill>
                <a:srgbClr val="271F91"/>
              </a:solidFill>
              <a:latin typeface="Arial"/>
              <a:ea typeface="+mn-ea"/>
              <a:cs typeface="+mn-cs"/>
            </a:rPr>
            <a:t>Ensure deduction of NPS contributions from 2nd month’s salary</a:t>
          </a:r>
          <a:endParaRPr lang="en-US" sz="2400" b="0" kern="1200" dirty="0">
            <a:solidFill>
              <a:srgbClr val="271F91"/>
            </a:solidFill>
          </a:endParaRPr>
        </a:p>
        <a:p>
          <a:pPr marL="4763" lvl="1" indent="0" algn="l" defTabSz="1066800">
            <a:lnSpc>
              <a:spcPct val="90000"/>
            </a:lnSpc>
            <a:spcBef>
              <a:spcPct val="0"/>
            </a:spcBef>
            <a:spcAft>
              <a:spcPct val="15000"/>
            </a:spcAft>
            <a:buChar char="••"/>
          </a:pPr>
          <a:r>
            <a:rPr lang="en-GB" sz="2400" b="0" kern="1200" dirty="0" smtClean="0">
              <a:solidFill>
                <a:srgbClr val="271F91"/>
              </a:solidFill>
              <a:latin typeface="Arial"/>
              <a:ea typeface="+mn-ea"/>
              <a:cs typeface="+mn-cs"/>
            </a:rPr>
            <a:t> Report Missing Credits to NPS Cell with due enquiry</a:t>
          </a:r>
          <a:endParaRPr lang="en-US" sz="2400" b="0" kern="1200" dirty="0">
            <a:solidFill>
              <a:srgbClr val="271F91"/>
            </a:solidFill>
          </a:endParaRPr>
        </a:p>
        <a:p>
          <a:pPr marL="4763" lvl="1" indent="0" algn="l" defTabSz="1066800">
            <a:lnSpc>
              <a:spcPct val="90000"/>
            </a:lnSpc>
            <a:spcBef>
              <a:spcPct val="0"/>
            </a:spcBef>
            <a:spcAft>
              <a:spcPct val="15000"/>
            </a:spcAft>
            <a:buChar char="••"/>
          </a:pPr>
          <a:r>
            <a:rPr lang="en-GB" sz="2400" b="0" kern="1200" dirty="0" smtClean="0">
              <a:solidFill>
                <a:srgbClr val="271F91"/>
              </a:solidFill>
              <a:latin typeface="Arial"/>
              <a:ea typeface="+mn-ea"/>
              <a:cs typeface="+mn-cs"/>
            </a:rPr>
            <a:t> Approval of Arrear NPS</a:t>
          </a:r>
          <a:endParaRPr lang="en-US" sz="2400" b="0" kern="1200" dirty="0">
            <a:solidFill>
              <a:srgbClr val="271F91"/>
            </a:solidFill>
          </a:endParaRPr>
        </a:p>
      </dsp:txBody>
      <dsp:txXfrm>
        <a:off x="11473637" y="5164195"/>
        <a:ext cx="5137962" cy="2799362"/>
      </dsp:txXfrm>
    </dsp:sp>
    <dsp:sp modelId="{9DDFF51C-468A-4D08-90C3-2B4DBD21B3B0}">
      <dsp:nvSpPr>
        <dsp:cNvPr id="0" name=""/>
        <dsp:cNvSpPr/>
      </dsp:nvSpPr>
      <dsp:spPr>
        <a:xfrm>
          <a:off x="0" y="4231074"/>
          <a:ext cx="8088269" cy="3732235"/>
        </a:xfrm>
        <a:prstGeom prst="roundRect">
          <a:avLst>
            <a:gd name="adj" fmla="val 10000"/>
          </a:avLst>
        </a:prstGeom>
        <a:solidFill>
          <a:schemeClr val="accent5">
            <a:lumMod val="40000"/>
            <a:lumOff val="6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100000"/>
            </a:lnSpc>
            <a:spcBef>
              <a:spcPct val="0"/>
            </a:spcBef>
            <a:spcAft>
              <a:spcPts val="600"/>
            </a:spcAft>
            <a:buChar char="••"/>
          </a:pPr>
          <a:r>
            <a:rPr lang="en-GB" sz="2400" b="0" kern="1200" dirty="0" smtClean="0">
              <a:solidFill>
                <a:srgbClr val="271F91"/>
              </a:solidFill>
              <a:latin typeface="Arial"/>
              <a:ea typeface="+mn-ea"/>
              <a:cs typeface="+mn-cs"/>
            </a:rPr>
            <a:t>Online processing of partial withdrawals</a:t>
          </a:r>
          <a:endParaRPr lang="en-US" sz="2400" b="0" kern="1200" dirty="0">
            <a:solidFill>
              <a:srgbClr val="271F91"/>
            </a:solidFill>
          </a:endParaRPr>
        </a:p>
        <a:p>
          <a:pPr marL="228600" lvl="1" indent="-228600" algn="l" defTabSz="1066800">
            <a:lnSpc>
              <a:spcPct val="90000"/>
            </a:lnSpc>
            <a:spcBef>
              <a:spcPct val="0"/>
            </a:spcBef>
            <a:spcAft>
              <a:spcPct val="15000"/>
            </a:spcAft>
            <a:buChar char="••"/>
          </a:pPr>
          <a:r>
            <a:rPr lang="en-GB" sz="2400" b="0" kern="1200" dirty="0" smtClean="0">
              <a:solidFill>
                <a:srgbClr val="271F91"/>
              </a:solidFill>
              <a:latin typeface="Arial"/>
              <a:ea typeface="+mn-ea"/>
              <a:cs typeface="+mn-cs"/>
            </a:rPr>
            <a:t>Intimate auto generated Claim Ids to Retiring employees </a:t>
          </a:r>
        </a:p>
        <a:p>
          <a:pPr marL="228600" lvl="1" indent="-228600" algn="l" defTabSz="1066800">
            <a:lnSpc>
              <a:spcPct val="90000"/>
            </a:lnSpc>
            <a:spcBef>
              <a:spcPct val="0"/>
            </a:spcBef>
            <a:spcAft>
              <a:spcPct val="15000"/>
            </a:spcAft>
            <a:buChar char="••"/>
          </a:pPr>
          <a:r>
            <a:rPr lang="en-GB" sz="2400" b="0" kern="1200" dirty="0" smtClean="0">
              <a:solidFill>
                <a:srgbClr val="271F91"/>
              </a:solidFill>
              <a:latin typeface="Arial"/>
              <a:ea typeface="+mn-ea"/>
              <a:cs typeface="+mn-cs"/>
            </a:rPr>
            <a:t>Online process withdrawal Applications with guidance for </a:t>
          </a:r>
          <a:r>
            <a:rPr lang="en-GB" sz="2400" b="0" kern="1200" dirty="0" err="1" smtClean="0">
              <a:solidFill>
                <a:srgbClr val="271F91"/>
              </a:solidFill>
              <a:latin typeface="Arial"/>
              <a:ea typeface="+mn-ea"/>
              <a:cs typeface="+mn-cs"/>
            </a:rPr>
            <a:t>Annuitisation</a:t>
          </a:r>
          <a:endParaRPr lang="en-GB" sz="2400" b="0" kern="1200" dirty="0">
            <a:solidFill>
              <a:srgbClr val="271F91"/>
            </a:solidFill>
            <a:latin typeface="Arial"/>
            <a:ea typeface="+mn-ea"/>
            <a:cs typeface="+mn-cs"/>
          </a:endParaRPr>
        </a:p>
      </dsp:txBody>
      <dsp:txXfrm>
        <a:off x="0" y="5164132"/>
        <a:ext cx="5661788" cy="2799176"/>
      </dsp:txXfrm>
    </dsp:sp>
    <dsp:sp modelId="{8D19CBBD-95D0-4CB4-AB2B-3CEE1C8144A8}">
      <dsp:nvSpPr>
        <dsp:cNvPr id="0" name=""/>
        <dsp:cNvSpPr/>
      </dsp:nvSpPr>
      <dsp:spPr>
        <a:xfrm>
          <a:off x="9209955" y="-151117"/>
          <a:ext cx="7401644" cy="3626636"/>
        </a:xfrm>
        <a:prstGeom prst="roundRect">
          <a:avLst>
            <a:gd name="adj" fmla="val 10000"/>
          </a:avLst>
        </a:prstGeom>
        <a:solidFill>
          <a:schemeClr val="accent1">
            <a:lumMod val="20000"/>
            <a:lumOff val="80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14300" lvl="1" indent="-114300" algn="l" defTabSz="1066800">
            <a:lnSpc>
              <a:spcPct val="100000"/>
            </a:lnSpc>
            <a:spcBef>
              <a:spcPct val="0"/>
            </a:spcBef>
            <a:spcAft>
              <a:spcPts val="600"/>
            </a:spcAft>
            <a:buChar char="••"/>
          </a:pPr>
          <a:r>
            <a:rPr lang="en-GB" sz="2400" b="0" kern="1200" dirty="0" smtClean="0">
              <a:solidFill>
                <a:srgbClr val="271F91"/>
              </a:solidFill>
              <a:latin typeface="Arial Unicode MS" pitchFamily="34" charset="-128"/>
              <a:ea typeface="Arial Unicode MS" pitchFamily="34" charset="-128"/>
              <a:cs typeface="Arial Unicode MS" pitchFamily="34" charset="-128"/>
            </a:rPr>
            <a:t> Processing of Online CSRF</a:t>
          </a:r>
          <a:endParaRPr lang="en-US" sz="2400" b="0" kern="1200" dirty="0">
            <a:solidFill>
              <a:srgbClr val="271F91"/>
            </a:solidFill>
          </a:endParaRPr>
        </a:p>
        <a:p>
          <a:pPr marL="228600" lvl="1" indent="-228600" algn="l" defTabSz="1066800">
            <a:lnSpc>
              <a:spcPct val="90000"/>
            </a:lnSpc>
            <a:spcBef>
              <a:spcPct val="0"/>
            </a:spcBef>
            <a:spcAft>
              <a:spcPct val="15000"/>
            </a:spcAft>
            <a:buChar char="••"/>
          </a:pPr>
          <a:r>
            <a:rPr lang="en-GB" sz="2400" b="0" kern="1200" dirty="0" smtClean="0">
              <a:solidFill>
                <a:srgbClr val="271F91"/>
              </a:solidFill>
              <a:latin typeface="Arial Unicode MS" pitchFamily="34" charset="-128"/>
              <a:ea typeface="Arial Unicode MS" pitchFamily="34" charset="-128"/>
              <a:cs typeface="Arial Unicode MS" pitchFamily="34" charset="-128"/>
            </a:rPr>
            <a:t>Submit Physical CSRFs to NPS Cell</a:t>
          </a:r>
        </a:p>
      </dsp:txBody>
      <dsp:txXfrm>
        <a:off x="11430448" y="-151117"/>
        <a:ext cx="5181151" cy="2719977"/>
      </dsp:txXfrm>
    </dsp:sp>
    <dsp:sp modelId="{43FE08BC-5A4A-447C-9BDE-1F71D62263ED}">
      <dsp:nvSpPr>
        <dsp:cNvPr id="0" name=""/>
        <dsp:cNvSpPr/>
      </dsp:nvSpPr>
      <dsp:spPr>
        <a:xfrm>
          <a:off x="149019" y="-151117"/>
          <a:ext cx="7704337" cy="3730544"/>
        </a:xfrm>
        <a:prstGeom prst="roundRect">
          <a:avLst>
            <a:gd name="adj" fmla="val 10000"/>
          </a:avLst>
        </a:prstGeom>
        <a:solidFill>
          <a:schemeClr val="accent2">
            <a:lumMod val="40000"/>
            <a:lumOff val="6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100000"/>
            </a:lnSpc>
            <a:spcBef>
              <a:spcPct val="0"/>
            </a:spcBef>
            <a:spcAft>
              <a:spcPts val="600"/>
            </a:spcAft>
            <a:buChar char="••"/>
          </a:pPr>
          <a:r>
            <a:rPr lang="en-GB" sz="2400" b="0" kern="1200" dirty="0" smtClean="0">
              <a:solidFill>
                <a:srgbClr val="271F91"/>
              </a:solidFill>
              <a:latin typeface="Arial"/>
              <a:ea typeface="+mn-ea"/>
              <a:cs typeface="+mn-cs"/>
            </a:rPr>
            <a:t>Update Contact details, Mail Id, Nominee Details on receipt of Application </a:t>
          </a:r>
          <a:endParaRPr lang="en-US" sz="2400" b="0" kern="1200" dirty="0">
            <a:solidFill>
              <a:srgbClr val="271F91"/>
            </a:solidFill>
          </a:endParaRPr>
        </a:p>
        <a:p>
          <a:pPr marL="228600" lvl="1" indent="-228600" algn="l" defTabSz="1066800">
            <a:lnSpc>
              <a:spcPct val="90000"/>
            </a:lnSpc>
            <a:spcBef>
              <a:spcPct val="0"/>
            </a:spcBef>
            <a:spcAft>
              <a:spcPct val="15000"/>
            </a:spcAft>
            <a:buChar char="••"/>
          </a:pPr>
          <a:r>
            <a:rPr lang="en-GB" sz="2400" b="0" kern="1200" dirty="0" err="1" smtClean="0">
              <a:solidFill>
                <a:srgbClr val="271F91"/>
              </a:solidFill>
              <a:latin typeface="Arial"/>
              <a:ea typeface="+mn-ea"/>
              <a:cs typeface="+mn-cs"/>
            </a:rPr>
            <a:t>Procesing</a:t>
          </a:r>
          <a:r>
            <a:rPr lang="en-GB" sz="2400" b="0" kern="1200" dirty="0" smtClean="0">
              <a:solidFill>
                <a:srgbClr val="271F91"/>
              </a:solidFill>
              <a:latin typeface="Arial"/>
              <a:ea typeface="+mn-ea"/>
              <a:cs typeface="+mn-cs"/>
            </a:rPr>
            <a:t> of Inter Sector Shifting Applications</a:t>
          </a:r>
          <a:endParaRPr lang="en-GB" sz="2400" b="0" kern="1200" dirty="0">
            <a:solidFill>
              <a:srgbClr val="271F91"/>
            </a:solidFill>
            <a:latin typeface="Arial"/>
            <a:ea typeface="+mn-ea"/>
            <a:cs typeface="+mn-cs"/>
          </a:endParaRPr>
        </a:p>
      </dsp:txBody>
      <dsp:txXfrm>
        <a:off x="149019" y="-151117"/>
        <a:ext cx="5393036" cy="2797908"/>
      </dsp:txXfrm>
    </dsp:sp>
    <dsp:sp modelId="{1AF9ECA0-6353-4534-A678-55076F117EB2}">
      <dsp:nvSpPr>
        <dsp:cNvPr id="0" name=""/>
        <dsp:cNvSpPr/>
      </dsp:nvSpPr>
      <dsp:spPr>
        <a:xfrm>
          <a:off x="4862841" y="443241"/>
          <a:ext cx="3365239" cy="3365239"/>
        </a:xfrm>
        <a:prstGeom prst="pieWedge">
          <a:avLst/>
        </a:prstGeom>
        <a:solidFill>
          <a:srgbClr val="FFC000"/>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b="1" kern="1200" dirty="0" err="1" smtClean="0">
              <a:solidFill>
                <a:srgbClr val="271F91"/>
              </a:solidFill>
              <a:latin typeface="Arial"/>
              <a:ea typeface="+mn-ea"/>
              <a:cs typeface="+mn-cs"/>
            </a:rPr>
            <a:t>Updation</a:t>
          </a:r>
          <a:r>
            <a:rPr lang="en-GB" sz="2400" b="1" kern="1200" dirty="0" smtClean="0">
              <a:solidFill>
                <a:srgbClr val="271F91"/>
              </a:solidFill>
              <a:latin typeface="Arial"/>
              <a:ea typeface="+mn-ea"/>
              <a:cs typeface="+mn-cs"/>
            </a:rPr>
            <a:t> of Subscriber details</a:t>
          </a:r>
          <a:endParaRPr lang="en-US" sz="2400" kern="1200" dirty="0">
            <a:solidFill>
              <a:srgbClr val="271F91"/>
            </a:solidFill>
          </a:endParaRPr>
        </a:p>
      </dsp:txBody>
      <dsp:txXfrm>
        <a:off x="4862841" y="443241"/>
        <a:ext cx="3365239" cy="3365239"/>
      </dsp:txXfrm>
    </dsp:sp>
    <dsp:sp modelId="{02AED561-8BA4-44CA-AA7A-1362CB2AEBD2}">
      <dsp:nvSpPr>
        <dsp:cNvPr id="0" name=""/>
        <dsp:cNvSpPr/>
      </dsp:nvSpPr>
      <dsp:spPr>
        <a:xfrm rot="5400000">
          <a:off x="8383519" y="422410"/>
          <a:ext cx="3365239" cy="3406900"/>
        </a:xfrm>
        <a:prstGeom prst="pieWedge">
          <a:avLst/>
        </a:prstGeom>
        <a:solidFill>
          <a:schemeClr val="accent6"/>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b="1" kern="1200" dirty="0" smtClean="0">
              <a:solidFill>
                <a:srgbClr val="271F91"/>
              </a:solidFill>
              <a:latin typeface="Arial Unicode MS" pitchFamily="34" charset="-128"/>
              <a:ea typeface="Arial Unicode MS" pitchFamily="34" charset="-128"/>
              <a:cs typeface="Arial Unicode MS" pitchFamily="34" charset="-128"/>
            </a:rPr>
            <a:t>Registration </a:t>
          </a:r>
          <a:endParaRPr lang="en-US" sz="2400" kern="1200" dirty="0">
            <a:solidFill>
              <a:srgbClr val="271F91"/>
            </a:solidFill>
          </a:endParaRPr>
        </a:p>
      </dsp:txBody>
      <dsp:txXfrm rot="5400000">
        <a:off x="8383519" y="422410"/>
        <a:ext cx="3365239" cy="3406900"/>
      </dsp:txXfrm>
    </dsp:sp>
    <dsp:sp modelId="{9401815D-6CDB-4661-AB9C-873C1972E462}">
      <dsp:nvSpPr>
        <dsp:cNvPr id="0" name=""/>
        <dsp:cNvSpPr/>
      </dsp:nvSpPr>
      <dsp:spPr>
        <a:xfrm rot="10800000">
          <a:off x="8383519" y="3963919"/>
          <a:ext cx="3365239" cy="3365239"/>
        </a:xfrm>
        <a:prstGeom prst="pieWedge">
          <a:avLst/>
        </a:prstGeom>
        <a:solidFill>
          <a:schemeClr val="accent2">
            <a:lumMod val="7500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b="1" kern="1200" dirty="0" smtClean="0">
              <a:solidFill>
                <a:srgbClr val="271F91"/>
              </a:solidFill>
              <a:latin typeface="Arial"/>
              <a:ea typeface="+mn-ea"/>
              <a:cs typeface="+mn-cs"/>
            </a:rPr>
            <a:t>Deduction of monthly contribution</a:t>
          </a:r>
          <a:endParaRPr lang="en-US" sz="2400" kern="1200" dirty="0">
            <a:solidFill>
              <a:srgbClr val="271F91"/>
            </a:solidFill>
          </a:endParaRPr>
        </a:p>
      </dsp:txBody>
      <dsp:txXfrm rot="10800000">
        <a:off x="8383519" y="3963919"/>
        <a:ext cx="3365239" cy="3365239"/>
      </dsp:txXfrm>
    </dsp:sp>
    <dsp:sp modelId="{973799D6-B55F-4F83-8975-D91B2E1CB07F}">
      <dsp:nvSpPr>
        <dsp:cNvPr id="0" name=""/>
        <dsp:cNvSpPr/>
      </dsp:nvSpPr>
      <dsp:spPr>
        <a:xfrm rot="16200000">
          <a:off x="4862841" y="3963919"/>
          <a:ext cx="3365239" cy="3365239"/>
        </a:xfrm>
        <a:prstGeom prst="pieWedge">
          <a:avLst/>
        </a:prstGeom>
        <a:solidFill>
          <a:schemeClr val="accent3">
            <a:lumMod val="7500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b="1" kern="1200" dirty="0" smtClean="0">
              <a:solidFill>
                <a:srgbClr val="271F91"/>
              </a:solidFill>
              <a:latin typeface="Arial"/>
              <a:ea typeface="+mn-ea"/>
              <a:cs typeface="+mn-cs"/>
            </a:rPr>
            <a:t>Withdrawal</a:t>
          </a:r>
          <a:endParaRPr lang="en-US" sz="2400" kern="1200" dirty="0">
            <a:solidFill>
              <a:srgbClr val="271F91"/>
            </a:solidFill>
          </a:endParaRPr>
        </a:p>
      </dsp:txBody>
      <dsp:txXfrm rot="16200000">
        <a:off x="4862841" y="3963919"/>
        <a:ext cx="3365239" cy="3365239"/>
      </dsp:txXfrm>
    </dsp:sp>
    <dsp:sp modelId="{2D3AC9E5-289E-4A08-A42D-2B0A3DAE1FB0}">
      <dsp:nvSpPr>
        <dsp:cNvPr id="0" name=""/>
        <dsp:cNvSpPr/>
      </dsp:nvSpPr>
      <dsp:spPr>
        <a:xfrm flipH="1">
          <a:off x="8230340" y="3546629"/>
          <a:ext cx="150919" cy="290546"/>
        </a:xfrm>
        <a:prstGeom prst="circularArrow">
          <a:avLst/>
        </a:prstGeom>
        <a:solidFill>
          <a:schemeClr val="dk2">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6E66EC40-0484-49F1-A86E-67FFB464E004}">
      <dsp:nvSpPr>
        <dsp:cNvPr id="0" name=""/>
        <dsp:cNvSpPr/>
      </dsp:nvSpPr>
      <dsp:spPr>
        <a:xfrm rot="10800000" flipH="1">
          <a:off x="8154880" y="4010687"/>
          <a:ext cx="301838" cy="139620"/>
        </a:xfrm>
        <a:prstGeom prst="circularArrow">
          <a:avLst/>
        </a:prstGeom>
        <a:solidFill>
          <a:schemeClr val="dk2">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29BBA6-37EB-4199-B3C3-5A75972E59BF}">
      <dsp:nvSpPr>
        <dsp:cNvPr id="0" name=""/>
        <dsp:cNvSpPr/>
      </dsp:nvSpPr>
      <dsp:spPr>
        <a:xfrm rot="5400000">
          <a:off x="10324435" y="-3818023"/>
          <a:ext cx="3370273" cy="11303127"/>
        </a:xfrm>
        <a:prstGeom prst="round2SameRect">
          <a:avLst/>
        </a:prstGeom>
        <a:solidFill>
          <a:schemeClr val="accent3">
            <a:lumMod val="20000"/>
            <a:lumOff val="80000"/>
            <a:alpha val="9000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100000"/>
            </a:lnSpc>
            <a:spcBef>
              <a:spcPct val="0"/>
            </a:spcBef>
            <a:spcAft>
              <a:spcPct val="15000"/>
            </a:spcAft>
            <a:buChar char="••"/>
          </a:pPr>
          <a:r>
            <a:rPr lang="en-US" sz="2400" b="1" i="0" u="non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Min. 40% to be utilized for purchase of Annuity</a:t>
          </a:r>
          <a:endParaRPr lang="en-US" sz="24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28600" lvl="1" indent="-228600" algn="l" defTabSz="1066800" rtl="0">
            <a:lnSpc>
              <a:spcPct val="100000"/>
            </a:lnSpc>
            <a:spcBef>
              <a:spcPct val="0"/>
            </a:spcBef>
            <a:spcAft>
              <a:spcPct val="15000"/>
            </a:spcAft>
            <a:buChar char="••"/>
          </a:pPr>
          <a:r>
            <a:rPr lang="en-US" sz="2400" b="0" i="0" u="non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The lump sum  can be deferred which can be withdrawn at any time between superannuation and 70 </a:t>
          </a:r>
          <a:endParaRPr lang="en-US" sz="2400" b="0" i="0" u="none" kern="1200" baseline="0" dirty="0">
            <a:solidFill>
              <a:schemeClr val="accent5">
                <a:lumMod val="75000"/>
              </a:schemeClr>
            </a:solidFill>
            <a:latin typeface="Arial Unicode MS" pitchFamily="34" charset="-128"/>
            <a:ea typeface="Arial Unicode MS" pitchFamily="34" charset="-128"/>
            <a:cs typeface="Arial Unicode MS" pitchFamily="34" charset="-128"/>
          </a:endParaRPr>
        </a:p>
        <a:p>
          <a:pPr marL="228600" lvl="1" indent="-228600" algn="l" defTabSz="1066800" rtl="0">
            <a:lnSpc>
              <a:spcPct val="100000"/>
            </a:lnSpc>
            <a:spcBef>
              <a:spcPct val="0"/>
            </a:spcBef>
            <a:spcAft>
              <a:spcPct val="15000"/>
            </a:spcAft>
            <a:buChar char="••"/>
          </a:pPr>
          <a:r>
            <a:rPr lang="en-US" sz="2400" b="0" i="0" u="non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Annuity purchase can also be deferred for maximum period of 3 years</a:t>
          </a:r>
          <a:endParaRPr lang="en-US" sz="2400" b="0" i="0" u="none" kern="1200" baseline="0" dirty="0">
            <a:solidFill>
              <a:schemeClr val="accent5">
                <a:lumMod val="75000"/>
              </a:schemeClr>
            </a:solidFill>
            <a:latin typeface="Arial Unicode MS" pitchFamily="34" charset="-128"/>
            <a:ea typeface="Arial Unicode MS" pitchFamily="34" charset="-128"/>
            <a:cs typeface="Arial Unicode MS" pitchFamily="34" charset="-128"/>
          </a:endParaRPr>
        </a:p>
        <a:p>
          <a:pPr marL="228600" lvl="1" indent="-228600" algn="l" defTabSz="1066800" rtl="0">
            <a:lnSpc>
              <a:spcPct val="100000"/>
            </a:lnSpc>
            <a:spcBef>
              <a:spcPct val="0"/>
            </a:spcBef>
            <a:spcAft>
              <a:spcPct val="15000"/>
            </a:spcAft>
            <a:buChar char="••"/>
          </a:pPr>
          <a:r>
            <a:rPr lang="en-US" sz="2400" b="0" i="0" u="non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If </a:t>
          </a:r>
          <a:r>
            <a:rPr lang="en-US" sz="2400" b="1" i="0" u="non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Corpus &lt; =Rs. 5.00 </a:t>
          </a:r>
          <a:r>
            <a:rPr lang="en-US" sz="2400" b="1" i="0" u="none" kern="1200" baseline="0" dirty="0" err="1" smtClean="0">
              <a:solidFill>
                <a:schemeClr val="accent5">
                  <a:lumMod val="75000"/>
                </a:schemeClr>
              </a:solidFill>
              <a:latin typeface="Arial Unicode MS" pitchFamily="34" charset="-128"/>
              <a:ea typeface="Arial Unicode MS" pitchFamily="34" charset="-128"/>
              <a:cs typeface="Arial Unicode MS" pitchFamily="34" charset="-128"/>
            </a:rPr>
            <a:t>Lakh</a:t>
          </a:r>
          <a:r>
            <a:rPr lang="en-US" sz="2400" b="1" i="0" u="non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 </a:t>
          </a:r>
          <a:r>
            <a:rPr lang="en-US" sz="2400" b="0" i="0" u="none" kern="1200" dirty="0" smtClean="0">
              <a:solidFill>
                <a:schemeClr val="accent5">
                  <a:lumMod val="75000"/>
                </a:schemeClr>
              </a:solidFill>
              <a:latin typeface="Arial Unicode MS" pitchFamily="34" charset="-128"/>
              <a:ea typeface="Arial Unicode MS" pitchFamily="34" charset="-128"/>
              <a:cs typeface="Arial Unicode MS" pitchFamily="34" charset="-128"/>
            </a:rPr>
            <a:t>Option to withdraw complete pension wealth</a:t>
          </a:r>
          <a:r>
            <a:rPr lang="en-US" sz="2400" b="0" i="0" u="non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 </a:t>
          </a:r>
          <a:r>
            <a:rPr lang="en-US" sz="2400" b="0" i="0" u="none" kern="1200" dirty="0" smtClean="0">
              <a:solidFill>
                <a:schemeClr val="accent5">
                  <a:lumMod val="75000"/>
                </a:schemeClr>
              </a:solidFill>
              <a:latin typeface="Arial Unicode MS" pitchFamily="34" charset="-128"/>
              <a:ea typeface="Arial Unicode MS" pitchFamily="34" charset="-128"/>
              <a:cs typeface="Arial Unicode MS" pitchFamily="34" charset="-128"/>
            </a:rPr>
            <a:t>(Only in superannuation cases)</a:t>
          </a:r>
          <a:endParaRPr lang="en-GB" sz="2400" b="0" i="0" u="none" kern="1200" dirty="0">
            <a:solidFill>
              <a:schemeClr val="accent5">
                <a:lumMod val="75000"/>
              </a:schemeClr>
            </a:solidFill>
            <a:latin typeface="Arial Unicode MS" pitchFamily="34" charset="-128"/>
            <a:ea typeface="Arial Unicode MS" pitchFamily="34" charset="-128"/>
            <a:cs typeface="Arial Unicode MS" pitchFamily="34" charset="-128"/>
          </a:endParaRPr>
        </a:p>
      </dsp:txBody>
      <dsp:txXfrm rot="5400000">
        <a:off x="10324435" y="-3818023"/>
        <a:ext cx="3370273" cy="11303127"/>
      </dsp:txXfrm>
    </dsp:sp>
    <dsp:sp modelId="{19726AB7-4678-4263-9BF4-1CAD8BA46A70}">
      <dsp:nvSpPr>
        <dsp:cNvPr id="0" name=""/>
        <dsp:cNvSpPr/>
      </dsp:nvSpPr>
      <dsp:spPr>
        <a:xfrm>
          <a:off x="0" y="1094"/>
          <a:ext cx="6358008" cy="3664890"/>
        </a:xfrm>
        <a:prstGeom prst="roundRect">
          <a:avLst/>
        </a:prstGeom>
        <a:solidFill>
          <a:schemeClr val="accent3">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kumimoji="0" lang="en-US" sz="3400" b="1" u="none" strike="noStrike" kern="1200" cap="none" spc="0" normalizeH="0" baseline="0" dirty="0" smtClean="0">
              <a:ln>
                <a:noFill/>
              </a:ln>
              <a:solidFill>
                <a:schemeClr val="bg1"/>
              </a:solidFill>
              <a:effectLst/>
              <a:uLnTx/>
              <a:uFillTx/>
              <a:latin typeface="Arial Unicode MS" pitchFamily="34" charset="-128"/>
              <a:ea typeface="Arial Unicode MS" pitchFamily="34" charset="-128"/>
              <a:cs typeface="Arial Unicode MS" pitchFamily="34" charset="-128"/>
            </a:rPr>
            <a:t>On attaining the Age  of superannuation age</a:t>
          </a:r>
          <a:endParaRPr lang="en-US" sz="3400" kern="1200" dirty="0"/>
        </a:p>
      </dsp:txBody>
      <dsp:txXfrm>
        <a:off x="0" y="1094"/>
        <a:ext cx="6358008" cy="3664890"/>
      </dsp:txXfrm>
    </dsp:sp>
    <dsp:sp modelId="{A8BECDE2-CD3E-4857-960C-62AB674F3747}">
      <dsp:nvSpPr>
        <dsp:cNvPr id="0" name=""/>
        <dsp:cNvSpPr/>
      </dsp:nvSpPr>
      <dsp:spPr>
        <a:xfrm rot="5400000">
          <a:off x="10678566" y="-548924"/>
          <a:ext cx="2662012" cy="11303127"/>
        </a:xfrm>
        <a:prstGeom prst="round2SameRect">
          <a:avLst/>
        </a:prstGeom>
        <a:solidFill>
          <a:schemeClr val="accent4">
            <a:lumMod val="40000"/>
            <a:lumOff val="60000"/>
            <a:alpha val="9000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kumimoji="0" lang="en-US" sz="240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Min. 80% to be utilized for purchase of Annuity</a:t>
          </a:r>
          <a:endParaRPr lang="en-US" sz="2400" kern="1200" dirty="0">
            <a:solidFill>
              <a:schemeClr val="accent5">
                <a:lumMod val="75000"/>
              </a:schemeClr>
            </a:solidFill>
          </a:endParaRPr>
        </a:p>
        <a:p>
          <a:pPr marL="228600" lvl="1" indent="-228600" algn="l" defTabSz="1066800" rtl="0">
            <a:lnSpc>
              <a:spcPct val="90000"/>
            </a:lnSpc>
            <a:spcBef>
              <a:spcPct val="0"/>
            </a:spcBef>
            <a:spcAft>
              <a:spcPct val="15000"/>
            </a:spcAft>
            <a:buChar char="••"/>
          </a:pPr>
          <a:r>
            <a:rPr kumimoji="0" lang="en-US" sz="2400" b="0" i="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If </a:t>
          </a:r>
          <a:r>
            <a:rPr kumimoji="0" lang="en-US" sz="2400" b="1" i="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Corpus &lt;= Rs. 2.50 </a:t>
          </a:r>
          <a:r>
            <a:rPr kumimoji="0" lang="en-US" sz="2400" b="1" i="0" u="none" strike="noStrike" kern="1200" cap="none" spc="0" normalizeH="0" baseline="0" dirty="0" err="1"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Lakh</a:t>
          </a:r>
          <a:r>
            <a:rPr kumimoji="0" lang="en-US" sz="2400" b="1" i="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 </a:t>
          </a:r>
          <a:r>
            <a:rPr kumimoji="0" lang="en-US" sz="2400" kern="1200" dirty="0" smtClean="0">
              <a:solidFill>
                <a:schemeClr val="accent5">
                  <a:lumMod val="75000"/>
                </a:schemeClr>
              </a:solidFill>
              <a:latin typeface="Arial Unicode MS" pitchFamily="34" charset="-128"/>
              <a:ea typeface="Arial Unicode MS" pitchFamily="34" charset="-128"/>
              <a:cs typeface="Arial Unicode MS" pitchFamily="34" charset="-128"/>
            </a:rPr>
            <a:t>Option to withdraw complete pension wealth</a:t>
          </a:r>
          <a:endParaRPr kumimoji="0" lang="en-US" sz="2400" kern="1200" dirty="0">
            <a:solidFill>
              <a:schemeClr val="accent5">
                <a:lumMod val="75000"/>
              </a:schemeClr>
            </a:solidFill>
            <a:latin typeface="Arial Unicode MS" pitchFamily="34" charset="-128"/>
            <a:ea typeface="Arial Unicode MS" pitchFamily="34" charset="-128"/>
            <a:cs typeface="Arial Unicode MS" pitchFamily="34" charset="-128"/>
          </a:endParaRPr>
        </a:p>
        <a:p>
          <a:pPr marL="228600" lvl="1" indent="-228600" algn="l" defTabSz="1066800" rtl="0">
            <a:lnSpc>
              <a:spcPct val="90000"/>
            </a:lnSpc>
            <a:spcBef>
              <a:spcPct val="0"/>
            </a:spcBef>
            <a:spcAft>
              <a:spcPct val="15000"/>
            </a:spcAft>
            <a:buChar char="••"/>
          </a:pPr>
          <a:r>
            <a:rPr kumimoji="0" lang="en-US" sz="240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If age of the subscriber less min. age required for the purchase of annuity, </a:t>
          </a:r>
          <a:r>
            <a:rPr kumimoji="0" lang="en-US" sz="2400" b="0" i="0" u="none" strike="noStrike"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such subscriber shall continue to subscribe to the National Pension System, until he or she attains the age of eligibility for purchase of any annuity</a:t>
          </a:r>
          <a:endParaRPr kumimoji="0" lang="en-US" sz="2400" kern="1200" dirty="0">
            <a:solidFill>
              <a:schemeClr val="accent5">
                <a:lumMod val="75000"/>
              </a:schemeClr>
            </a:solidFill>
            <a:latin typeface="Arial Unicode MS" pitchFamily="34" charset="-128"/>
            <a:ea typeface="Arial Unicode MS" pitchFamily="34" charset="-128"/>
            <a:cs typeface="Arial Unicode MS" pitchFamily="34" charset="-128"/>
          </a:endParaRPr>
        </a:p>
      </dsp:txBody>
      <dsp:txXfrm rot="5400000">
        <a:off x="10678566" y="-548924"/>
        <a:ext cx="2662012" cy="11303127"/>
      </dsp:txXfrm>
    </dsp:sp>
    <dsp:sp modelId="{DAE31FE1-4AC6-4380-B8B6-3AA29D4C213E}">
      <dsp:nvSpPr>
        <dsp:cNvPr id="0" name=""/>
        <dsp:cNvSpPr/>
      </dsp:nvSpPr>
      <dsp:spPr>
        <a:xfrm>
          <a:off x="0" y="3813243"/>
          <a:ext cx="6358008" cy="2602372"/>
        </a:xfrm>
        <a:prstGeom prst="roundRect">
          <a:avLst/>
        </a:prstGeom>
        <a:solidFill>
          <a:schemeClr val="accent4">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b="1" kern="1200" dirty="0" smtClean="0">
              <a:solidFill>
                <a:schemeClr val="bg1"/>
              </a:solidFill>
              <a:latin typeface="Arial Unicode MS" pitchFamily="34" charset="-128"/>
              <a:ea typeface="Arial Unicode MS" pitchFamily="34" charset="-128"/>
              <a:cs typeface="Arial Unicode MS" pitchFamily="34" charset="-128"/>
            </a:rPr>
            <a:t>Exit before attaining the superannuation age or voluntary retirement </a:t>
          </a:r>
          <a:endParaRPr lang="en-US" sz="3400" kern="1200" dirty="0"/>
        </a:p>
      </dsp:txBody>
      <dsp:txXfrm>
        <a:off x="0" y="3813243"/>
        <a:ext cx="6358008" cy="2602372"/>
      </dsp:txXfrm>
    </dsp:sp>
    <dsp:sp modelId="{9F25306C-88A3-4036-B7E2-D5E6AE2F2D1C}">
      <dsp:nvSpPr>
        <dsp:cNvPr id="0" name=""/>
        <dsp:cNvSpPr/>
      </dsp:nvSpPr>
      <dsp:spPr>
        <a:xfrm rot="5400000">
          <a:off x="11176131" y="1764911"/>
          <a:ext cx="1690360" cy="11314176"/>
        </a:xfrm>
        <a:prstGeom prst="round2SameRect">
          <a:avLst/>
        </a:prstGeom>
        <a:solidFill>
          <a:schemeClr val="accent6">
            <a:lumMod val="40000"/>
            <a:lumOff val="60000"/>
            <a:alpha val="9000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kumimoji="0" lang="en-US" sz="240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Min. 80% to be utilized by Nominee for purchase of Annuity.</a:t>
          </a:r>
          <a:endParaRPr lang="en-US" sz="2400" kern="1200" dirty="0">
            <a:solidFill>
              <a:schemeClr val="accent5">
                <a:lumMod val="75000"/>
              </a:schemeClr>
            </a:solidFill>
          </a:endParaRPr>
        </a:p>
        <a:p>
          <a:pPr marL="228600" lvl="1" indent="-228600" algn="l" defTabSz="1066800" rtl="0">
            <a:lnSpc>
              <a:spcPct val="90000"/>
            </a:lnSpc>
            <a:spcBef>
              <a:spcPct val="0"/>
            </a:spcBef>
            <a:spcAft>
              <a:spcPct val="15000"/>
            </a:spcAft>
            <a:buChar char="••"/>
          </a:pPr>
          <a:r>
            <a:rPr kumimoji="0" lang="en-US" sz="2400" b="0" i="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If </a:t>
          </a:r>
          <a:r>
            <a:rPr kumimoji="0" lang="en-US" sz="2400" b="1" i="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Corpus &lt; =Rs. 5.00 </a:t>
          </a:r>
          <a:r>
            <a:rPr kumimoji="0" lang="en-US" sz="2400" b="1" i="0" u="none" strike="noStrike" kern="1200" cap="none" spc="0" normalizeH="0" baseline="0" dirty="0" err="1"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Lakh</a:t>
          </a:r>
          <a:r>
            <a:rPr kumimoji="0" lang="en-US" sz="2400" b="0" i="0" u="none" strike="noStrike" kern="1200" cap="none" spc="0" normalizeH="0" baseline="0" dirty="0" smtClean="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 </a:t>
          </a:r>
          <a:r>
            <a:rPr kumimoji="0" lang="en-US" sz="2400" kern="1200" dirty="0" smtClean="0">
              <a:solidFill>
                <a:schemeClr val="accent5">
                  <a:lumMod val="75000"/>
                </a:schemeClr>
              </a:solidFill>
              <a:latin typeface="Arial Unicode MS" pitchFamily="34" charset="-128"/>
              <a:ea typeface="Arial Unicode MS" pitchFamily="34" charset="-128"/>
              <a:cs typeface="Arial Unicode MS" pitchFamily="34" charset="-128"/>
            </a:rPr>
            <a:t>Option to withdraw complete pension wealth</a:t>
          </a:r>
          <a:r>
            <a:rPr kumimoji="0" lang="en-US" sz="2400" kern="1200" baseline="0" dirty="0" smtClean="0">
              <a:solidFill>
                <a:schemeClr val="accent5">
                  <a:lumMod val="75000"/>
                </a:schemeClr>
              </a:solidFill>
              <a:latin typeface="Arial Unicode MS" pitchFamily="34" charset="-128"/>
              <a:ea typeface="Arial Unicode MS" pitchFamily="34" charset="-128"/>
              <a:cs typeface="Arial Unicode MS" pitchFamily="34" charset="-128"/>
            </a:rPr>
            <a:t> by the Nominees. </a:t>
          </a:r>
          <a:endParaRPr kumimoji="0" lang="en-US" sz="2400" kern="1200" baseline="0" dirty="0">
            <a:solidFill>
              <a:schemeClr val="accent5">
                <a:lumMod val="75000"/>
              </a:schemeClr>
            </a:solidFill>
            <a:latin typeface="Arial Unicode MS" pitchFamily="34" charset="-128"/>
            <a:ea typeface="Arial Unicode MS" pitchFamily="34" charset="-128"/>
            <a:cs typeface="Arial Unicode MS" pitchFamily="34" charset="-128"/>
          </a:endParaRPr>
        </a:p>
      </dsp:txBody>
      <dsp:txXfrm rot="5400000">
        <a:off x="11176131" y="1764911"/>
        <a:ext cx="1690360" cy="11314176"/>
      </dsp:txXfrm>
    </dsp:sp>
    <dsp:sp modelId="{277DCA15-325E-4299-ACC4-7EE262E9277B}">
      <dsp:nvSpPr>
        <dsp:cNvPr id="0" name=""/>
        <dsp:cNvSpPr/>
      </dsp:nvSpPr>
      <dsp:spPr>
        <a:xfrm>
          <a:off x="0" y="6539293"/>
          <a:ext cx="6364224" cy="1765412"/>
        </a:xfrm>
        <a:prstGeom prst="roundRect">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b="1" kern="1200" dirty="0" smtClean="0">
              <a:solidFill>
                <a:schemeClr val="bg1"/>
              </a:solidFill>
              <a:latin typeface="Arial Unicode MS" pitchFamily="34" charset="-128"/>
              <a:ea typeface="Arial Unicode MS" pitchFamily="34" charset="-128"/>
              <a:cs typeface="Arial Unicode MS" pitchFamily="34" charset="-128"/>
            </a:rPr>
            <a:t>Death due to any cause before superannuation </a:t>
          </a:r>
          <a:endParaRPr lang="en-US" sz="3400" kern="1200" dirty="0"/>
        </a:p>
      </dsp:txBody>
      <dsp:txXfrm>
        <a:off x="0" y="6539293"/>
        <a:ext cx="6364224" cy="176541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171164-BC1D-4A50-BB09-660D518E599B}">
      <dsp:nvSpPr>
        <dsp:cNvPr id="0" name=""/>
        <dsp:cNvSpPr/>
      </dsp:nvSpPr>
      <dsp:spPr>
        <a:xfrm rot="3389866">
          <a:off x="1969547" y="5724921"/>
          <a:ext cx="2253841" cy="43857"/>
        </a:xfrm>
        <a:custGeom>
          <a:avLst/>
          <a:gdLst/>
          <a:ahLst/>
          <a:cxnLst/>
          <a:rect l="0" t="0" r="0" b="0"/>
          <a:pathLst>
            <a:path>
              <a:moveTo>
                <a:pt x="0" y="21928"/>
              </a:moveTo>
              <a:lnTo>
                <a:pt x="2253841" y="2192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7D224B-47CD-4BFF-BA87-AF198F67C09C}">
      <dsp:nvSpPr>
        <dsp:cNvPr id="0" name=""/>
        <dsp:cNvSpPr/>
      </dsp:nvSpPr>
      <dsp:spPr>
        <a:xfrm rot="1751776">
          <a:off x="2618394" y="4916666"/>
          <a:ext cx="1983381" cy="43857"/>
        </a:xfrm>
        <a:custGeom>
          <a:avLst/>
          <a:gdLst/>
          <a:ahLst/>
          <a:cxnLst/>
          <a:rect l="0" t="0" r="0" b="0"/>
          <a:pathLst>
            <a:path>
              <a:moveTo>
                <a:pt x="0" y="21928"/>
              </a:moveTo>
              <a:lnTo>
                <a:pt x="1983381" y="2192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C574F-35CB-4EB1-B50A-D3E1BAFFBC72}">
      <dsp:nvSpPr>
        <dsp:cNvPr id="0" name=""/>
        <dsp:cNvSpPr/>
      </dsp:nvSpPr>
      <dsp:spPr>
        <a:xfrm>
          <a:off x="2744385" y="3986713"/>
          <a:ext cx="1980727" cy="43857"/>
        </a:xfrm>
        <a:custGeom>
          <a:avLst/>
          <a:gdLst/>
          <a:ahLst/>
          <a:cxnLst/>
          <a:rect l="0" t="0" r="0" b="0"/>
          <a:pathLst>
            <a:path>
              <a:moveTo>
                <a:pt x="0" y="21928"/>
              </a:moveTo>
              <a:lnTo>
                <a:pt x="1980727" y="2192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38ED9F-2473-4666-ABF3-64D8FAF085F5}">
      <dsp:nvSpPr>
        <dsp:cNvPr id="0" name=""/>
        <dsp:cNvSpPr/>
      </dsp:nvSpPr>
      <dsp:spPr>
        <a:xfrm rot="19848224">
          <a:off x="2618394" y="3056759"/>
          <a:ext cx="1983381" cy="43857"/>
        </a:xfrm>
        <a:custGeom>
          <a:avLst/>
          <a:gdLst/>
          <a:ahLst/>
          <a:cxnLst/>
          <a:rect l="0" t="0" r="0" b="0"/>
          <a:pathLst>
            <a:path>
              <a:moveTo>
                <a:pt x="0" y="21928"/>
              </a:moveTo>
              <a:lnTo>
                <a:pt x="1983381" y="2192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4EDD9E-4F49-4173-A6C4-6275ED4EC9B3}">
      <dsp:nvSpPr>
        <dsp:cNvPr id="0" name=""/>
        <dsp:cNvSpPr/>
      </dsp:nvSpPr>
      <dsp:spPr>
        <a:xfrm rot="18210134">
          <a:off x="1969547" y="2248504"/>
          <a:ext cx="2253841" cy="43857"/>
        </a:xfrm>
        <a:custGeom>
          <a:avLst/>
          <a:gdLst/>
          <a:ahLst/>
          <a:cxnLst/>
          <a:rect l="0" t="0" r="0" b="0"/>
          <a:pathLst>
            <a:path>
              <a:moveTo>
                <a:pt x="0" y="21928"/>
              </a:moveTo>
              <a:lnTo>
                <a:pt x="2253841" y="2192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0D2C3B-B5C3-4B78-A722-E30510006A88}">
      <dsp:nvSpPr>
        <dsp:cNvPr id="0" name=""/>
        <dsp:cNvSpPr/>
      </dsp:nvSpPr>
      <dsp:spPr>
        <a:xfrm>
          <a:off x="597855" y="2899809"/>
          <a:ext cx="2281455" cy="228145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965FA-3134-48B0-BBE6-A279F38BCB6B}">
      <dsp:nvSpPr>
        <dsp:cNvPr id="0" name=""/>
        <dsp:cNvSpPr/>
      </dsp:nvSpPr>
      <dsp:spPr>
        <a:xfrm>
          <a:off x="3349718" y="-72803"/>
          <a:ext cx="1588262" cy="152189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Entry Age of Annuitant </a:t>
          </a:r>
        </a:p>
      </dsp:txBody>
      <dsp:txXfrm>
        <a:off x="3349718" y="-72803"/>
        <a:ext cx="1588262" cy="1521899"/>
      </dsp:txXfrm>
    </dsp:sp>
    <dsp:sp modelId="{1AD22362-EDBE-4E02-8BFC-6DC701B2F96D}">
      <dsp:nvSpPr>
        <dsp:cNvPr id="0" name=""/>
        <dsp:cNvSpPr/>
      </dsp:nvSpPr>
      <dsp:spPr>
        <a:xfrm>
          <a:off x="4367659" y="1450652"/>
          <a:ext cx="1588262" cy="152189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Plan Chosen </a:t>
          </a:r>
        </a:p>
      </dsp:txBody>
      <dsp:txXfrm>
        <a:off x="4367659" y="1450652"/>
        <a:ext cx="1588262" cy="1521899"/>
      </dsp:txXfrm>
    </dsp:sp>
    <dsp:sp modelId="{DC4A9763-6CF7-4411-A0D4-6AF29CAF9D5B}">
      <dsp:nvSpPr>
        <dsp:cNvPr id="0" name=""/>
        <dsp:cNvSpPr/>
      </dsp:nvSpPr>
      <dsp:spPr>
        <a:xfrm>
          <a:off x="4725113" y="3247692"/>
          <a:ext cx="1588262" cy="152189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Gender </a:t>
          </a:r>
        </a:p>
      </dsp:txBody>
      <dsp:txXfrm>
        <a:off x="4725113" y="3247692"/>
        <a:ext cx="1588262" cy="1521899"/>
      </dsp:txXfrm>
    </dsp:sp>
    <dsp:sp modelId="{EAB9FD6A-01B4-484B-8663-298B5D78C725}">
      <dsp:nvSpPr>
        <dsp:cNvPr id="0" name=""/>
        <dsp:cNvSpPr/>
      </dsp:nvSpPr>
      <dsp:spPr>
        <a:xfrm>
          <a:off x="4367659" y="5044731"/>
          <a:ext cx="1588262" cy="152189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Age of Spouse</a:t>
          </a:r>
        </a:p>
      </dsp:txBody>
      <dsp:txXfrm>
        <a:off x="4367659" y="5044731"/>
        <a:ext cx="1588262" cy="1521899"/>
      </dsp:txXfrm>
    </dsp:sp>
    <dsp:sp modelId="{79B8F054-2E43-49EC-A2D7-5F65B102C8C3}">
      <dsp:nvSpPr>
        <dsp:cNvPr id="0" name=""/>
        <dsp:cNvSpPr/>
      </dsp:nvSpPr>
      <dsp:spPr>
        <a:xfrm>
          <a:off x="3349718" y="6568188"/>
          <a:ext cx="1588262" cy="152189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Options added</a:t>
          </a:r>
        </a:p>
      </dsp:txBody>
      <dsp:txXfrm>
        <a:off x="3349718" y="6568188"/>
        <a:ext cx="1588262" cy="152189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6A18E6-A87B-4F61-8022-1B3D496DE424}">
      <dsp:nvSpPr>
        <dsp:cNvPr id="0" name=""/>
        <dsp:cNvSpPr/>
      </dsp:nvSpPr>
      <dsp:spPr>
        <a:xfrm>
          <a:off x="-8786951" y="-1342252"/>
          <a:ext cx="10456905" cy="10456905"/>
        </a:xfrm>
        <a:prstGeom prst="blockArc">
          <a:avLst>
            <a:gd name="adj1" fmla="val 18900000"/>
            <a:gd name="adj2" fmla="val 2700000"/>
            <a:gd name="adj3" fmla="val 207"/>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3A6EA5-D558-4255-A87C-73D4D91D6619}">
      <dsp:nvSpPr>
        <dsp:cNvPr id="0" name=""/>
        <dsp:cNvSpPr/>
      </dsp:nvSpPr>
      <dsp:spPr>
        <a:xfrm>
          <a:off x="622180" y="409294"/>
          <a:ext cx="16031062" cy="8182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9508" tIns="78740" rIns="78740" bIns="78740" numCol="1" spcCol="1270" anchor="ctr" anchorCtr="0">
          <a:noAutofit/>
        </a:bodyPr>
        <a:lstStyle/>
        <a:p>
          <a:pPr lvl="0" algn="l" defTabSz="1377950">
            <a:lnSpc>
              <a:spcPct val="90000"/>
            </a:lnSpc>
            <a:spcBef>
              <a:spcPct val="0"/>
            </a:spcBef>
            <a:spcAft>
              <a:spcPct val="35000"/>
            </a:spcAft>
          </a:pPr>
          <a:r>
            <a:rPr lang="en-GB" sz="3100" kern="1200" dirty="0" smtClean="0">
              <a:solidFill>
                <a:srgbClr val="271F91"/>
              </a:solidFill>
              <a:latin typeface="Arial Unicode MS" pitchFamily="34" charset="-128"/>
              <a:ea typeface="Arial Unicode MS" pitchFamily="34" charset="-128"/>
              <a:cs typeface="Arial Unicode MS" pitchFamily="34" charset="-128"/>
            </a:rPr>
            <a:t>Online PRAN Generation through Integration of IFMS with CRA-NSDL</a:t>
          </a:r>
          <a:endParaRPr lang="en-US" sz="3100" kern="1200" dirty="0">
            <a:solidFill>
              <a:srgbClr val="271F91"/>
            </a:solidFill>
            <a:latin typeface="Arial Unicode MS" pitchFamily="34" charset="-128"/>
            <a:ea typeface="Arial Unicode MS" pitchFamily="34" charset="-128"/>
            <a:cs typeface="Arial Unicode MS" pitchFamily="34" charset="-128"/>
          </a:endParaRPr>
        </a:p>
      </dsp:txBody>
      <dsp:txXfrm>
        <a:off x="622180" y="409294"/>
        <a:ext cx="16031062" cy="818278"/>
      </dsp:txXfrm>
    </dsp:sp>
    <dsp:sp modelId="{8C84BFA7-E6D4-4BA1-B55F-6150C7BCE207}">
      <dsp:nvSpPr>
        <dsp:cNvPr id="0" name=""/>
        <dsp:cNvSpPr/>
      </dsp:nvSpPr>
      <dsp:spPr>
        <a:xfrm>
          <a:off x="110756" y="264510"/>
          <a:ext cx="1022847" cy="1022847"/>
        </a:xfrm>
        <a:prstGeom prst="ellipse">
          <a:avLst/>
        </a:prstGeom>
        <a:solidFill>
          <a:srgbClr val="004C97"/>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97C4A-F36F-494F-B474-44DE8571148E}">
      <dsp:nvSpPr>
        <dsp:cNvPr id="0" name=""/>
        <dsp:cNvSpPr/>
      </dsp:nvSpPr>
      <dsp:spPr>
        <a:xfrm>
          <a:off x="1295270" y="1636556"/>
          <a:ext cx="15357972" cy="8182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9508" tIns="78740" rIns="78740" bIns="78740" numCol="1" spcCol="1270" anchor="ctr" anchorCtr="0">
          <a:noAutofit/>
        </a:bodyPr>
        <a:lstStyle/>
        <a:p>
          <a:pPr lvl="0" algn="l" defTabSz="1377950">
            <a:lnSpc>
              <a:spcPct val="90000"/>
            </a:lnSpc>
            <a:spcBef>
              <a:spcPct val="0"/>
            </a:spcBef>
            <a:spcAft>
              <a:spcPct val="35000"/>
            </a:spcAft>
          </a:pPr>
          <a:r>
            <a:rPr lang="en-GB" sz="3100" kern="1200" dirty="0" smtClean="0">
              <a:solidFill>
                <a:srgbClr val="271F91"/>
              </a:solidFill>
              <a:latin typeface="Arial Unicode MS" pitchFamily="34" charset="-128"/>
              <a:ea typeface="Arial Unicode MS" pitchFamily="34" charset="-128"/>
              <a:cs typeface="Arial Unicode MS" pitchFamily="34" charset="-128"/>
            </a:rPr>
            <a:t>Online Preparation &amp; Uploading of Contribution Files by way of Server Integration</a:t>
          </a:r>
          <a:endParaRPr lang="en-US" sz="3100" kern="1200" dirty="0">
            <a:solidFill>
              <a:srgbClr val="271F91"/>
            </a:solidFill>
            <a:latin typeface="Arial Unicode MS" pitchFamily="34" charset="-128"/>
            <a:ea typeface="Arial Unicode MS" pitchFamily="34" charset="-128"/>
            <a:cs typeface="Arial Unicode MS" pitchFamily="34" charset="-128"/>
          </a:endParaRPr>
        </a:p>
      </dsp:txBody>
      <dsp:txXfrm>
        <a:off x="1295270" y="1636556"/>
        <a:ext cx="15357972" cy="818278"/>
      </dsp:txXfrm>
    </dsp:sp>
    <dsp:sp modelId="{8F54213D-0018-41A0-909A-8F918072C42C}">
      <dsp:nvSpPr>
        <dsp:cNvPr id="0" name=""/>
        <dsp:cNvSpPr/>
      </dsp:nvSpPr>
      <dsp:spPr>
        <a:xfrm>
          <a:off x="783846" y="1534271"/>
          <a:ext cx="1022847" cy="1022847"/>
        </a:xfrm>
        <a:prstGeom prst="ellipse">
          <a:avLst/>
        </a:prstGeom>
        <a:solidFill>
          <a:srgbClr val="004C97"/>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B4BF07-605B-49A4-BD72-EB1DF86512C8}">
      <dsp:nvSpPr>
        <dsp:cNvPr id="0" name=""/>
        <dsp:cNvSpPr/>
      </dsp:nvSpPr>
      <dsp:spPr>
        <a:xfrm>
          <a:off x="1603057" y="2863818"/>
          <a:ext cx="15050185" cy="8182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9508" tIns="78740" rIns="78740" bIns="78740" numCol="1" spcCol="1270" anchor="ctr" anchorCtr="0">
          <a:noAutofit/>
        </a:bodyPr>
        <a:lstStyle/>
        <a:p>
          <a:pPr lvl="0" algn="l" defTabSz="1377950">
            <a:lnSpc>
              <a:spcPct val="90000"/>
            </a:lnSpc>
            <a:spcBef>
              <a:spcPct val="0"/>
            </a:spcBef>
            <a:spcAft>
              <a:spcPct val="35000"/>
            </a:spcAft>
          </a:pPr>
          <a:r>
            <a:rPr lang="en-GB" sz="3100" kern="1200" dirty="0" smtClean="0">
              <a:solidFill>
                <a:srgbClr val="271F91"/>
              </a:solidFill>
              <a:latin typeface="Arial Unicode MS" pitchFamily="34" charset="-128"/>
              <a:ea typeface="Arial Unicode MS" pitchFamily="34" charset="-128"/>
              <a:cs typeface="Arial Unicode MS" pitchFamily="34" charset="-128"/>
            </a:rPr>
            <a:t>Online Preparation of Schedule &amp; Deposit of </a:t>
          </a:r>
          <a:r>
            <a:rPr lang="en-GB" sz="3100" kern="1200" dirty="0" err="1" smtClean="0">
              <a:solidFill>
                <a:srgbClr val="271F91"/>
              </a:solidFill>
              <a:latin typeface="Arial Unicode MS" pitchFamily="34" charset="-128"/>
              <a:ea typeface="Arial Unicode MS" pitchFamily="34" charset="-128"/>
              <a:cs typeface="Arial Unicode MS" pitchFamily="34" charset="-128"/>
            </a:rPr>
            <a:t>Cont_to</a:t>
          </a:r>
          <a:r>
            <a:rPr lang="en-GB" sz="3100" kern="1200" dirty="0" smtClean="0">
              <a:solidFill>
                <a:srgbClr val="271F91"/>
              </a:solidFill>
              <a:latin typeface="Arial Unicode MS" pitchFamily="34" charset="-128"/>
              <a:ea typeface="Arial Unicode MS" pitchFamily="34" charset="-128"/>
              <a:cs typeface="Arial Unicode MS" pitchFamily="34" charset="-128"/>
            </a:rPr>
            <a:t> Govt. A/c by Foreign Bodies</a:t>
          </a:r>
          <a:endParaRPr lang="en-US" sz="3100" kern="1200" dirty="0">
            <a:solidFill>
              <a:srgbClr val="271F91"/>
            </a:solidFill>
            <a:latin typeface="Arial Unicode MS" pitchFamily="34" charset="-128"/>
            <a:ea typeface="Arial Unicode MS" pitchFamily="34" charset="-128"/>
            <a:cs typeface="Arial Unicode MS" pitchFamily="34" charset="-128"/>
          </a:endParaRPr>
        </a:p>
      </dsp:txBody>
      <dsp:txXfrm>
        <a:off x="1603057" y="2863818"/>
        <a:ext cx="15050185" cy="818278"/>
      </dsp:txXfrm>
    </dsp:sp>
    <dsp:sp modelId="{B21F0CD4-CD8D-47D6-B40D-65F4758419E4}">
      <dsp:nvSpPr>
        <dsp:cNvPr id="0" name=""/>
        <dsp:cNvSpPr/>
      </dsp:nvSpPr>
      <dsp:spPr>
        <a:xfrm>
          <a:off x="1091633" y="2761533"/>
          <a:ext cx="1022847" cy="1022847"/>
        </a:xfrm>
        <a:prstGeom prst="ellipse">
          <a:avLst/>
        </a:prstGeom>
        <a:solidFill>
          <a:schemeClr val="accent5">
            <a:lumMod val="75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D0007-670D-4883-840E-D5F7BBB9B230}">
      <dsp:nvSpPr>
        <dsp:cNvPr id="0" name=""/>
        <dsp:cNvSpPr/>
      </dsp:nvSpPr>
      <dsp:spPr>
        <a:xfrm>
          <a:off x="1603057" y="4090303"/>
          <a:ext cx="15050185" cy="8182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9508" tIns="78740" rIns="78740" bIns="78740" numCol="1" spcCol="1270" anchor="ctr" anchorCtr="0">
          <a:noAutofit/>
        </a:bodyPr>
        <a:lstStyle/>
        <a:p>
          <a:pPr lvl="0" algn="l" defTabSz="1377950">
            <a:lnSpc>
              <a:spcPct val="90000"/>
            </a:lnSpc>
            <a:spcBef>
              <a:spcPct val="0"/>
            </a:spcBef>
            <a:spcAft>
              <a:spcPct val="35000"/>
            </a:spcAft>
          </a:pPr>
          <a:r>
            <a:rPr lang="en-GB" sz="3100" kern="1200" dirty="0" smtClean="0">
              <a:solidFill>
                <a:srgbClr val="271F91"/>
              </a:solidFill>
              <a:latin typeface="Arial Unicode MS" pitchFamily="34" charset="-128"/>
              <a:ea typeface="Arial Unicode MS" pitchFamily="34" charset="-128"/>
              <a:cs typeface="Arial Unicode MS" pitchFamily="34" charset="-128"/>
            </a:rPr>
            <a:t>Remittance of Contributions centrally from the level of NPS Cell, DT&amp;I(O)</a:t>
          </a:r>
          <a:endParaRPr lang="en-GB" sz="3100" kern="1200" dirty="0">
            <a:solidFill>
              <a:srgbClr val="271F91"/>
            </a:solidFill>
            <a:latin typeface="Arial Unicode MS" pitchFamily="34" charset="-128"/>
            <a:ea typeface="Arial Unicode MS" pitchFamily="34" charset="-128"/>
            <a:cs typeface="Arial Unicode MS" pitchFamily="34" charset="-128"/>
          </a:endParaRPr>
        </a:p>
      </dsp:txBody>
      <dsp:txXfrm>
        <a:off x="1603057" y="4090303"/>
        <a:ext cx="15050185" cy="818278"/>
      </dsp:txXfrm>
    </dsp:sp>
    <dsp:sp modelId="{FD3AC166-1B2B-4874-978E-3B65C674246C}">
      <dsp:nvSpPr>
        <dsp:cNvPr id="0" name=""/>
        <dsp:cNvSpPr/>
      </dsp:nvSpPr>
      <dsp:spPr>
        <a:xfrm>
          <a:off x="1091633" y="3988018"/>
          <a:ext cx="1022847" cy="1022847"/>
        </a:xfrm>
        <a:prstGeom prst="ellipse">
          <a:avLst/>
        </a:prstGeom>
        <a:solidFill>
          <a:srgbClr val="004C97"/>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0A2AC8-3B09-41ED-B10F-AC2C7C3B6E84}">
      <dsp:nvSpPr>
        <dsp:cNvPr id="0" name=""/>
        <dsp:cNvSpPr/>
      </dsp:nvSpPr>
      <dsp:spPr>
        <a:xfrm>
          <a:off x="1295270" y="5317565"/>
          <a:ext cx="15357972" cy="8182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9508" tIns="78740" rIns="78740" bIns="78740" numCol="1" spcCol="1270" anchor="ctr" anchorCtr="0">
          <a:noAutofit/>
        </a:bodyPr>
        <a:lstStyle/>
        <a:p>
          <a:pPr lvl="0" algn="l" defTabSz="1377950">
            <a:lnSpc>
              <a:spcPct val="90000"/>
            </a:lnSpc>
            <a:spcBef>
              <a:spcPct val="0"/>
            </a:spcBef>
            <a:spcAft>
              <a:spcPct val="35000"/>
            </a:spcAft>
          </a:pPr>
          <a:r>
            <a:rPr lang="en-GB" sz="3100" kern="1200" dirty="0" err="1" smtClean="0">
              <a:solidFill>
                <a:srgbClr val="271F91"/>
              </a:solidFill>
              <a:latin typeface="Arial Unicode MS" pitchFamily="34" charset="-128"/>
              <a:ea typeface="Arial Unicode MS" pitchFamily="34" charset="-128"/>
              <a:cs typeface="Arial Unicode MS" pitchFamily="34" charset="-128"/>
            </a:rPr>
            <a:t>Updation</a:t>
          </a:r>
          <a:r>
            <a:rPr lang="en-GB" sz="3100" kern="1200" dirty="0" smtClean="0">
              <a:solidFill>
                <a:srgbClr val="271F91"/>
              </a:solidFill>
              <a:latin typeface="Arial Unicode MS" pitchFamily="34" charset="-128"/>
              <a:ea typeface="Arial Unicode MS" pitchFamily="34" charset="-128"/>
              <a:cs typeface="Arial Unicode MS" pitchFamily="34" charset="-128"/>
            </a:rPr>
            <a:t> of Subscribers’ detail at the level of Treasuries (DTOs)</a:t>
          </a:r>
          <a:endParaRPr lang="en-GB" sz="3100" kern="1200" dirty="0">
            <a:solidFill>
              <a:srgbClr val="271F91"/>
            </a:solidFill>
            <a:latin typeface="Arial Unicode MS" pitchFamily="34" charset="-128"/>
            <a:ea typeface="Arial Unicode MS" pitchFamily="34" charset="-128"/>
            <a:cs typeface="Arial Unicode MS" pitchFamily="34" charset="-128"/>
          </a:endParaRPr>
        </a:p>
      </dsp:txBody>
      <dsp:txXfrm>
        <a:off x="1295270" y="5317565"/>
        <a:ext cx="15357972" cy="818278"/>
      </dsp:txXfrm>
    </dsp:sp>
    <dsp:sp modelId="{A858FB00-CC52-4B67-85C7-7840F809D1F8}">
      <dsp:nvSpPr>
        <dsp:cNvPr id="0" name=""/>
        <dsp:cNvSpPr/>
      </dsp:nvSpPr>
      <dsp:spPr>
        <a:xfrm>
          <a:off x="783846" y="5215280"/>
          <a:ext cx="1022847" cy="1022847"/>
        </a:xfrm>
        <a:prstGeom prst="ellipse">
          <a:avLst/>
        </a:prstGeom>
        <a:solidFill>
          <a:srgbClr val="004C97"/>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E6F51F-3168-4C04-9B4A-BBD8AEB90941}">
      <dsp:nvSpPr>
        <dsp:cNvPr id="0" name=""/>
        <dsp:cNvSpPr/>
      </dsp:nvSpPr>
      <dsp:spPr>
        <a:xfrm>
          <a:off x="622180" y="6544827"/>
          <a:ext cx="16031062" cy="8182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9508" tIns="78740" rIns="78740" bIns="78740" numCol="1" spcCol="1270" anchor="ctr" anchorCtr="0">
          <a:noAutofit/>
        </a:bodyPr>
        <a:lstStyle/>
        <a:p>
          <a:pPr lvl="0" algn="l" defTabSz="1377950">
            <a:lnSpc>
              <a:spcPct val="90000"/>
            </a:lnSpc>
            <a:spcBef>
              <a:spcPct val="0"/>
            </a:spcBef>
            <a:spcAft>
              <a:spcPct val="35000"/>
            </a:spcAft>
          </a:pPr>
          <a:r>
            <a:rPr lang="en-GB" sz="3100" kern="1200" dirty="0" smtClean="0">
              <a:solidFill>
                <a:srgbClr val="271F91"/>
              </a:solidFill>
              <a:latin typeface="Arial Unicode MS" pitchFamily="34" charset="-128"/>
              <a:ea typeface="Arial Unicode MS" pitchFamily="34" charset="-128"/>
              <a:cs typeface="Arial Unicode MS" pitchFamily="34" charset="-128"/>
            </a:rPr>
            <a:t>Central Monitoring of Grievances for quick </a:t>
          </a:r>
          <a:r>
            <a:rPr lang="en-GB" sz="3100" kern="1200" dirty="0" err="1" smtClean="0">
              <a:solidFill>
                <a:srgbClr val="271F91"/>
              </a:solidFill>
              <a:latin typeface="Arial Unicode MS" pitchFamily="34" charset="-128"/>
              <a:ea typeface="Arial Unicode MS" pitchFamily="34" charset="-128"/>
              <a:cs typeface="Arial Unicode MS" pitchFamily="34" charset="-128"/>
            </a:rPr>
            <a:t>Redressal</a:t>
          </a:r>
          <a:r>
            <a:rPr lang="en-GB" sz="3100" kern="1200" dirty="0" smtClean="0">
              <a:solidFill>
                <a:srgbClr val="271F91"/>
              </a:solidFill>
              <a:latin typeface="Arial Unicode MS" pitchFamily="34" charset="-128"/>
              <a:ea typeface="Arial Unicode MS" pitchFamily="34" charset="-128"/>
              <a:cs typeface="Arial Unicode MS" pitchFamily="34" charset="-128"/>
            </a:rPr>
            <a:t> </a:t>
          </a:r>
          <a:endParaRPr lang="en-GB" sz="3100" kern="1200" dirty="0">
            <a:solidFill>
              <a:srgbClr val="271F91"/>
            </a:solidFill>
            <a:latin typeface="Arial Unicode MS" pitchFamily="34" charset="-128"/>
            <a:ea typeface="Arial Unicode MS" pitchFamily="34" charset="-128"/>
            <a:cs typeface="Arial Unicode MS" pitchFamily="34" charset="-128"/>
          </a:endParaRPr>
        </a:p>
      </dsp:txBody>
      <dsp:txXfrm>
        <a:off x="622180" y="6544827"/>
        <a:ext cx="16031062" cy="818278"/>
      </dsp:txXfrm>
    </dsp:sp>
    <dsp:sp modelId="{4B6AE9A3-CEC7-46A9-8A01-FFF1E14ED327}">
      <dsp:nvSpPr>
        <dsp:cNvPr id="0" name=""/>
        <dsp:cNvSpPr/>
      </dsp:nvSpPr>
      <dsp:spPr>
        <a:xfrm>
          <a:off x="25768" y="6456708"/>
          <a:ext cx="1022847" cy="1022847"/>
        </a:xfrm>
        <a:prstGeom prst="ellipse">
          <a:avLst/>
        </a:prstGeom>
        <a:solidFill>
          <a:srgbClr val="004C97"/>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6A18E6-A87B-4F61-8022-1B3D496DE424}">
      <dsp:nvSpPr>
        <dsp:cNvPr id="0" name=""/>
        <dsp:cNvSpPr/>
      </dsp:nvSpPr>
      <dsp:spPr>
        <a:xfrm>
          <a:off x="-8789952" y="-1342252"/>
          <a:ext cx="10456905" cy="10456905"/>
        </a:xfrm>
        <a:prstGeom prst="blockArc">
          <a:avLst>
            <a:gd name="adj1" fmla="val 18900000"/>
            <a:gd name="adj2" fmla="val 2700000"/>
            <a:gd name="adj3" fmla="val 207"/>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3A6EA5-D558-4255-A87C-73D4D91D6619}">
      <dsp:nvSpPr>
        <dsp:cNvPr id="0" name=""/>
        <dsp:cNvSpPr/>
      </dsp:nvSpPr>
      <dsp:spPr>
        <a:xfrm>
          <a:off x="727216" y="485619"/>
          <a:ext cx="15923026" cy="971860"/>
        </a:xfrm>
        <a:prstGeom prst="rect">
          <a:avLst/>
        </a:prstGeom>
        <a:solidFill>
          <a:schemeClr val="accent6">
            <a:lumMod val="20000"/>
            <a:lumOff val="8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415" tIns="88900" rIns="88900" bIns="88900" numCol="1" spcCol="1270" anchor="ctr" anchorCtr="0">
          <a:noAutofit/>
        </a:bodyPr>
        <a:lstStyle/>
        <a:p>
          <a:pPr lvl="0" algn="l" defTabSz="1555750">
            <a:lnSpc>
              <a:spcPct val="90000"/>
            </a:lnSpc>
            <a:spcBef>
              <a:spcPct val="0"/>
            </a:spcBef>
            <a:spcAft>
              <a:spcPct val="35000"/>
            </a:spcAft>
          </a:pPr>
          <a:r>
            <a:rPr lang="en-GB" sz="3500" kern="1200" dirty="0" smtClean="0">
              <a:solidFill>
                <a:schemeClr val="accent6">
                  <a:lumMod val="50000"/>
                </a:schemeClr>
              </a:solidFill>
              <a:latin typeface="Arial Unicode MS" pitchFamily="34" charset="-128"/>
              <a:ea typeface="Arial Unicode MS" pitchFamily="34" charset="-128"/>
              <a:cs typeface="Arial Unicode MS" pitchFamily="34" charset="-128"/>
            </a:rPr>
            <a:t>DCRG in respect of Employees covered under NPS</a:t>
          </a:r>
          <a:endParaRPr lang="en-US" sz="3500" kern="1200" dirty="0">
            <a:solidFill>
              <a:schemeClr val="accent6">
                <a:lumMod val="50000"/>
              </a:schemeClr>
            </a:solidFill>
            <a:latin typeface="Arial Unicode MS" pitchFamily="34" charset="-128"/>
            <a:ea typeface="Arial Unicode MS" pitchFamily="34" charset="-128"/>
            <a:cs typeface="Arial Unicode MS" pitchFamily="34" charset="-128"/>
          </a:endParaRPr>
        </a:p>
      </dsp:txBody>
      <dsp:txXfrm>
        <a:off x="727216" y="485619"/>
        <a:ext cx="15923026" cy="971860"/>
      </dsp:txXfrm>
    </dsp:sp>
    <dsp:sp modelId="{8C84BFA7-E6D4-4BA1-B55F-6150C7BCE207}">
      <dsp:nvSpPr>
        <dsp:cNvPr id="0" name=""/>
        <dsp:cNvSpPr/>
      </dsp:nvSpPr>
      <dsp:spPr>
        <a:xfrm>
          <a:off x="119803" y="313660"/>
          <a:ext cx="1214826" cy="1214826"/>
        </a:xfrm>
        <a:prstGeom prst="ellipse">
          <a:avLst/>
        </a:prstGeom>
        <a:solidFill>
          <a:schemeClr val="accent5">
            <a:lumMod val="40000"/>
            <a:lumOff val="6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97C4A-F36F-494F-B474-44DE8571148E}">
      <dsp:nvSpPr>
        <dsp:cNvPr id="0" name=""/>
        <dsp:cNvSpPr/>
      </dsp:nvSpPr>
      <dsp:spPr>
        <a:xfrm>
          <a:off x="1423623" y="1942944"/>
          <a:ext cx="15226619" cy="971860"/>
        </a:xfrm>
        <a:prstGeom prst="rect">
          <a:avLst/>
        </a:prstGeom>
        <a:solidFill>
          <a:schemeClr val="accent6">
            <a:lumMod val="20000"/>
            <a:lumOff val="8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415" tIns="88900" rIns="88900" bIns="88900" numCol="1" spcCol="1270" anchor="ctr" anchorCtr="0">
          <a:noAutofit/>
        </a:bodyPr>
        <a:lstStyle/>
        <a:p>
          <a:pPr lvl="0" algn="l" defTabSz="1555750">
            <a:lnSpc>
              <a:spcPct val="90000"/>
            </a:lnSpc>
            <a:spcBef>
              <a:spcPct val="0"/>
            </a:spcBef>
            <a:spcAft>
              <a:spcPct val="35000"/>
            </a:spcAft>
          </a:pPr>
          <a:r>
            <a:rPr lang="en-GB" sz="3500" kern="1200" dirty="0" smtClean="0">
              <a:solidFill>
                <a:schemeClr val="accent6">
                  <a:lumMod val="50000"/>
                </a:schemeClr>
              </a:solidFill>
              <a:latin typeface="Arial Unicode MS" pitchFamily="34" charset="-128"/>
              <a:ea typeface="Arial Unicode MS" pitchFamily="34" charset="-128"/>
              <a:cs typeface="Arial Unicode MS" pitchFamily="34" charset="-128"/>
            </a:rPr>
            <a:t>Family Pension as per O.C.S. (Pension) Rule-1992 on in service Death</a:t>
          </a:r>
          <a:endParaRPr lang="en-US" sz="3500" kern="1200" dirty="0">
            <a:solidFill>
              <a:schemeClr val="accent6">
                <a:lumMod val="50000"/>
              </a:schemeClr>
            </a:solidFill>
            <a:latin typeface="Arial Unicode MS" pitchFamily="34" charset="-128"/>
            <a:ea typeface="Arial Unicode MS" pitchFamily="34" charset="-128"/>
            <a:cs typeface="Arial Unicode MS" pitchFamily="34" charset="-128"/>
          </a:endParaRPr>
        </a:p>
      </dsp:txBody>
      <dsp:txXfrm>
        <a:off x="1423623" y="1942944"/>
        <a:ext cx="15226619" cy="971860"/>
      </dsp:txXfrm>
    </dsp:sp>
    <dsp:sp modelId="{8F54213D-0018-41A0-909A-8F918072C42C}">
      <dsp:nvSpPr>
        <dsp:cNvPr id="0" name=""/>
        <dsp:cNvSpPr/>
      </dsp:nvSpPr>
      <dsp:spPr>
        <a:xfrm>
          <a:off x="816210" y="1821461"/>
          <a:ext cx="1214826" cy="1214826"/>
        </a:xfrm>
        <a:prstGeom prst="ellipse">
          <a:avLst/>
        </a:prstGeom>
        <a:solidFill>
          <a:schemeClr val="accent5">
            <a:lumMod val="40000"/>
            <a:lumOff val="6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BF66BA-469B-4792-B7DE-0F0A56779B24}">
      <dsp:nvSpPr>
        <dsp:cNvPr id="0" name=""/>
        <dsp:cNvSpPr/>
      </dsp:nvSpPr>
      <dsp:spPr>
        <a:xfrm>
          <a:off x="1637364" y="3400269"/>
          <a:ext cx="15012878" cy="971860"/>
        </a:xfrm>
        <a:prstGeom prst="rect">
          <a:avLst/>
        </a:prstGeom>
        <a:solidFill>
          <a:schemeClr val="accent6">
            <a:lumMod val="20000"/>
            <a:lumOff val="8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415" tIns="88900" rIns="88900" bIns="88900" numCol="1" spcCol="1270" anchor="ctr" anchorCtr="0">
          <a:noAutofit/>
        </a:bodyPr>
        <a:lstStyle/>
        <a:p>
          <a:pPr lvl="0" algn="l" defTabSz="1555750">
            <a:lnSpc>
              <a:spcPct val="90000"/>
            </a:lnSpc>
            <a:spcBef>
              <a:spcPct val="0"/>
            </a:spcBef>
            <a:spcAft>
              <a:spcPct val="35000"/>
            </a:spcAft>
          </a:pPr>
          <a:r>
            <a:rPr lang="en-GB" sz="3500" kern="1200" dirty="0" smtClean="0">
              <a:solidFill>
                <a:schemeClr val="accent6">
                  <a:lumMod val="50000"/>
                </a:schemeClr>
              </a:solidFill>
              <a:latin typeface="Arial Unicode MS" pitchFamily="34" charset="-128"/>
              <a:ea typeface="Arial Unicode MS" pitchFamily="34" charset="-128"/>
              <a:cs typeface="Arial Unicode MS" pitchFamily="34" charset="-128"/>
            </a:rPr>
            <a:t>Enhancement of Govt. Cont. From10% to 14% </a:t>
          </a:r>
          <a:r>
            <a:rPr lang="en-GB" sz="3500" kern="1200" dirty="0" err="1" smtClean="0">
              <a:solidFill>
                <a:schemeClr val="accent6">
                  <a:lumMod val="50000"/>
                </a:schemeClr>
              </a:solidFill>
              <a:latin typeface="Arial Unicode MS" pitchFamily="34" charset="-128"/>
              <a:ea typeface="Arial Unicode MS" pitchFamily="34" charset="-128"/>
              <a:cs typeface="Arial Unicode MS" pitchFamily="34" charset="-128"/>
            </a:rPr>
            <a:t>w.e.f</a:t>
          </a:r>
          <a:r>
            <a:rPr lang="en-GB" sz="3500" kern="1200" dirty="0" smtClean="0">
              <a:solidFill>
                <a:schemeClr val="accent6">
                  <a:lumMod val="50000"/>
                </a:schemeClr>
              </a:solidFill>
              <a:latin typeface="Arial Unicode MS" pitchFamily="34" charset="-128"/>
              <a:ea typeface="Arial Unicode MS" pitchFamily="34" charset="-128"/>
              <a:cs typeface="Arial Unicode MS" pitchFamily="34" charset="-128"/>
            </a:rPr>
            <a:t>. 01.04.2019</a:t>
          </a:r>
          <a:endParaRPr lang="en-GB" sz="3500" kern="1200" dirty="0">
            <a:solidFill>
              <a:schemeClr val="accent6">
                <a:lumMod val="50000"/>
              </a:schemeClr>
            </a:solidFill>
            <a:latin typeface="Arial Unicode MS" pitchFamily="34" charset="-128"/>
            <a:ea typeface="Arial Unicode MS" pitchFamily="34" charset="-128"/>
            <a:cs typeface="Arial Unicode MS" pitchFamily="34" charset="-128"/>
          </a:endParaRPr>
        </a:p>
      </dsp:txBody>
      <dsp:txXfrm>
        <a:off x="1637364" y="3400269"/>
        <a:ext cx="15012878" cy="971860"/>
      </dsp:txXfrm>
    </dsp:sp>
    <dsp:sp modelId="{FD3AC166-1B2B-4874-978E-3B65C674246C}">
      <dsp:nvSpPr>
        <dsp:cNvPr id="0" name=""/>
        <dsp:cNvSpPr/>
      </dsp:nvSpPr>
      <dsp:spPr>
        <a:xfrm>
          <a:off x="1029951" y="3278786"/>
          <a:ext cx="1214826" cy="1214826"/>
        </a:xfrm>
        <a:prstGeom prst="ellipse">
          <a:avLst/>
        </a:prstGeom>
        <a:solidFill>
          <a:schemeClr val="accent5">
            <a:lumMod val="40000"/>
            <a:lumOff val="6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98684-1FE9-48E6-A400-AFBB7482B01D}">
      <dsp:nvSpPr>
        <dsp:cNvPr id="0" name=""/>
        <dsp:cNvSpPr/>
      </dsp:nvSpPr>
      <dsp:spPr>
        <a:xfrm>
          <a:off x="1423623" y="4857594"/>
          <a:ext cx="15226619" cy="971860"/>
        </a:xfrm>
        <a:prstGeom prst="rect">
          <a:avLst/>
        </a:prstGeom>
        <a:solidFill>
          <a:schemeClr val="accent6">
            <a:lumMod val="20000"/>
            <a:lumOff val="8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415" tIns="88900" rIns="88900" bIns="88900" numCol="1" spcCol="1270" anchor="ctr" anchorCtr="0">
          <a:noAutofit/>
        </a:bodyPr>
        <a:lstStyle/>
        <a:p>
          <a:pPr lvl="0" algn="l" defTabSz="1555750">
            <a:lnSpc>
              <a:spcPct val="90000"/>
            </a:lnSpc>
            <a:spcBef>
              <a:spcPct val="0"/>
            </a:spcBef>
            <a:spcAft>
              <a:spcPct val="35000"/>
            </a:spcAft>
          </a:pPr>
          <a:r>
            <a:rPr lang="en-GB" sz="3500" kern="1200" dirty="0" smtClean="0">
              <a:solidFill>
                <a:schemeClr val="accent6">
                  <a:lumMod val="50000"/>
                </a:schemeClr>
              </a:solidFill>
              <a:latin typeface="Arial Unicode MS" pitchFamily="34" charset="-128"/>
              <a:ea typeface="Arial Unicode MS" pitchFamily="34" charset="-128"/>
              <a:cs typeface="Arial Unicode MS" pitchFamily="34" charset="-128"/>
            </a:rPr>
            <a:t>Release of EC out of the balance arrear amount of 7</a:t>
          </a:r>
          <a:r>
            <a:rPr lang="en-GB" sz="3500" kern="1200" baseline="30000" dirty="0" smtClean="0">
              <a:solidFill>
                <a:schemeClr val="accent6">
                  <a:lumMod val="50000"/>
                </a:schemeClr>
              </a:solidFill>
              <a:latin typeface="Arial Unicode MS" pitchFamily="34" charset="-128"/>
              <a:ea typeface="Arial Unicode MS" pitchFamily="34" charset="-128"/>
              <a:cs typeface="Arial Unicode MS" pitchFamily="34" charset="-128"/>
            </a:rPr>
            <a:t>th</a:t>
          </a:r>
          <a:r>
            <a:rPr lang="en-GB" sz="3500" kern="1200" dirty="0" smtClean="0">
              <a:solidFill>
                <a:schemeClr val="accent6">
                  <a:lumMod val="50000"/>
                </a:schemeClr>
              </a:solidFill>
              <a:latin typeface="Arial Unicode MS" pitchFamily="34" charset="-128"/>
              <a:ea typeface="Arial Unicode MS" pitchFamily="34" charset="-128"/>
              <a:cs typeface="Arial Unicode MS" pitchFamily="34" charset="-128"/>
            </a:rPr>
            <a:t> CPC</a:t>
          </a:r>
          <a:endParaRPr lang="en-GB" sz="3500" kern="1200" dirty="0">
            <a:solidFill>
              <a:schemeClr val="accent6">
                <a:lumMod val="50000"/>
              </a:schemeClr>
            </a:solidFill>
            <a:latin typeface="Arial Unicode MS" pitchFamily="34" charset="-128"/>
            <a:ea typeface="Arial Unicode MS" pitchFamily="34" charset="-128"/>
            <a:cs typeface="Arial Unicode MS" pitchFamily="34" charset="-128"/>
          </a:endParaRPr>
        </a:p>
      </dsp:txBody>
      <dsp:txXfrm>
        <a:off x="1423623" y="4857594"/>
        <a:ext cx="15226619" cy="971860"/>
      </dsp:txXfrm>
    </dsp:sp>
    <dsp:sp modelId="{A858FB00-CC52-4B67-85C7-7840F809D1F8}">
      <dsp:nvSpPr>
        <dsp:cNvPr id="0" name=""/>
        <dsp:cNvSpPr/>
      </dsp:nvSpPr>
      <dsp:spPr>
        <a:xfrm>
          <a:off x="816210" y="4736111"/>
          <a:ext cx="1214826" cy="1214826"/>
        </a:xfrm>
        <a:prstGeom prst="ellipse">
          <a:avLst/>
        </a:prstGeom>
        <a:solidFill>
          <a:schemeClr val="accent5">
            <a:lumMod val="40000"/>
            <a:lumOff val="6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D069AE85-CE9E-4DDC-8A89-C35634E8BB2D}">
      <dsp:nvSpPr>
        <dsp:cNvPr id="0" name=""/>
        <dsp:cNvSpPr/>
      </dsp:nvSpPr>
      <dsp:spPr>
        <a:xfrm>
          <a:off x="727216" y="6314919"/>
          <a:ext cx="15923026" cy="971860"/>
        </a:xfrm>
        <a:prstGeom prst="rect">
          <a:avLst/>
        </a:prstGeom>
        <a:solidFill>
          <a:schemeClr val="accent6">
            <a:lumMod val="20000"/>
            <a:lumOff val="8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1415" tIns="88900" rIns="88900" bIns="88900" numCol="1" spcCol="1270" anchor="ctr" anchorCtr="0">
          <a:noAutofit/>
        </a:bodyPr>
        <a:lstStyle/>
        <a:p>
          <a:pPr lvl="0" algn="l" defTabSz="1555750">
            <a:lnSpc>
              <a:spcPct val="90000"/>
            </a:lnSpc>
            <a:spcBef>
              <a:spcPct val="0"/>
            </a:spcBef>
            <a:spcAft>
              <a:spcPct val="35000"/>
            </a:spcAft>
          </a:pPr>
          <a:r>
            <a:rPr lang="en-GB" sz="3500" kern="1200" dirty="0" smtClean="0">
              <a:solidFill>
                <a:schemeClr val="accent6">
                  <a:lumMod val="50000"/>
                </a:schemeClr>
              </a:solidFill>
              <a:latin typeface="Arial Unicode MS" pitchFamily="34" charset="-128"/>
              <a:ea typeface="Arial Unicode MS" pitchFamily="34" charset="-128"/>
              <a:cs typeface="Arial Unicode MS" pitchFamily="34" charset="-128"/>
            </a:rPr>
            <a:t>Constitution of Committee for preparation of Draft NPS Rule </a:t>
          </a:r>
          <a:endParaRPr lang="en-GB" sz="3500" kern="1200" dirty="0">
            <a:solidFill>
              <a:schemeClr val="accent6">
                <a:lumMod val="50000"/>
              </a:schemeClr>
            </a:solidFill>
            <a:latin typeface="Arial Unicode MS" pitchFamily="34" charset="-128"/>
            <a:ea typeface="Arial Unicode MS" pitchFamily="34" charset="-128"/>
            <a:cs typeface="Arial Unicode MS" pitchFamily="34" charset="-128"/>
          </a:endParaRPr>
        </a:p>
      </dsp:txBody>
      <dsp:txXfrm>
        <a:off x="727216" y="6314919"/>
        <a:ext cx="15923026" cy="971860"/>
      </dsp:txXfrm>
    </dsp:sp>
    <dsp:sp modelId="{4B6AE9A3-CEC7-46A9-8A01-FFF1E14ED327}">
      <dsp:nvSpPr>
        <dsp:cNvPr id="0" name=""/>
        <dsp:cNvSpPr/>
      </dsp:nvSpPr>
      <dsp:spPr>
        <a:xfrm>
          <a:off x="18863" y="6210262"/>
          <a:ext cx="1214826" cy="1214826"/>
        </a:xfrm>
        <a:prstGeom prst="ellipse">
          <a:avLst/>
        </a:prstGeom>
        <a:solidFill>
          <a:schemeClr val="accent5">
            <a:lumMod val="40000"/>
            <a:lumOff val="6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cdr:x>
      <cdr:y>0.12831</cdr:y>
    </cdr:from>
    <cdr:to>
      <cdr:x>1</cdr:x>
      <cdr:y>0.18338</cdr:y>
    </cdr:to>
    <cdr:sp macro="" textlink="">
      <cdr:nvSpPr>
        <cdr:cNvPr id="2" name="TextBox 1"/>
        <cdr:cNvSpPr txBox="1"/>
      </cdr:nvSpPr>
      <cdr:spPr>
        <a:xfrm xmlns:a="http://schemas.openxmlformats.org/drawingml/2006/main">
          <a:off x="4145280" y="1219200"/>
          <a:ext cx="6217920" cy="52322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2800" dirty="0" smtClean="0">
              <a:solidFill>
                <a:srgbClr val="FF0000"/>
              </a:solidFill>
              <a:latin typeface="Arial Unicode MS" pitchFamily="34" charset="-128"/>
              <a:ea typeface="Arial Unicode MS" pitchFamily="34" charset="-128"/>
              <a:cs typeface="Arial Unicode MS" pitchFamily="34" charset="-128"/>
            </a:rPr>
            <a:t> Max. Asset </a:t>
          </a:r>
          <a:r>
            <a:rPr lang="en-US" sz="2800" dirty="0">
              <a:solidFill>
                <a:srgbClr val="FF0000"/>
              </a:solidFill>
              <a:latin typeface="Arial Unicode MS" pitchFamily="34" charset="-128"/>
              <a:ea typeface="Arial Unicode MS" pitchFamily="34" charset="-128"/>
              <a:cs typeface="Arial Unicode MS" pitchFamily="34" charset="-128"/>
            </a:rPr>
            <a:t>Allocation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815374" y="0"/>
            <a:ext cx="2918831" cy="493316"/>
          </a:xfrm>
          <a:prstGeom prst="rect">
            <a:avLst/>
          </a:prstGeom>
        </p:spPr>
        <p:txBody>
          <a:bodyPr vert="horz" lIns="92930" tIns="46465" rIns="92930" bIns="46465" rtlCol="0"/>
          <a:lstStyle>
            <a:lvl1pPr algn="r">
              <a:defRPr sz="1200"/>
            </a:lvl1pPr>
          </a:lstStyle>
          <a:p>
            <a:fld id="{60F8F750-FCC3-4612-A5D7-71294D6AD4CC}" type="datetimeFigureOut">
              <a:rPr lang="en-US" smtClean="0"/>
              <a:pPr/>
              <a:t>12/6/2021</a:t>
            </a:fld>
            <a:endParaRPr lang="en-US"/>
          </a:p>
        </p:txBody>
      </p:sp>
      <p:sp>
        <p:nvSpPr>
          <p:cNvPr id="4" name="Slide Image Placeholder 3"/>
          <p:cNvSpPr>
            <a:spLocks noGrp="1" noRot="1" noChangeAspect="1"/>
          </p:cNvSpPr>
          <p:nvPr>
            <p:ph type="sldImg" idx="2"/>
          </p:nvPr>
        </p:nvSpPr>
        <p:spPr>
          <a:xfrm>
            <a:off x="4763" y="739775"/>
            <a:ext cx="6726237" cy="370046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73577" y="4686500"/>
            <a:ext cx="5388610" cy="4439841"/>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5"/>
            <a:ext cx="2918831" cy="493316"/>
          </a:xfrm>
          <a:prstGeom prst="rect">
            <a:avLst/>
          </a:prstGeom>
        </p:spPr>
        <p:txBody>
          <a:bodyPr vert="horz" lIns="92930" tIns="46465" rIns="92930" bIns="46465" rtlCol="0" anchor="b"/>
          <a:lstStyle>
            <a:lvl1pPr algn="r">
              <a:defRPr sz="1200"/>
            </a:lvl1pPr>
          </a:lstStyle>
          <a:p>
            <a:fld id="{1B3545AD-CAA3-4E9E-BAB1-5DD7F5A1A0D0}" type="slidenum">
              <a:rPr lang="en-US" smtClean="0"/>
              <a:pPr/>
              <a:t>‹#›</a:t>
            </a:fld>
            <a:endParaRPr lang="en-US"/>
          </a:p>
        </p:txBody>
      </p:sp>
    </p:spTree>
    <p:extLst>
      <p:ext uri="{BB962C8B-B14F-4D97-AF65-F5344CB8AC3E}">
        <p14:creationId xmlns="" xmlns:p14="http://schemas.microsoft.com/office/powerpoint/2010/main" val="1529678331"/>
      </p:ext>
    </p:extLst>
  </p:cSld>
  <p:clrMap bg1="lt1" tx1="dk1" bg2="lt2" tx2="dk2" accent1="accent1" accent2="accent2" accent3="accent3" accent4="accent4" accent5="accent5" accent6="accent6" hlink="hlink" folHlink="folHlink"/>
  <p:notesStyle>
    <a:lvl1pPr marL="0" algn="l" defTabSz="913562" rtl="0" eaLnBrk="1" latinLnBrk="0" hangingPunct="1">
      <a:defRPr sz="1100" kern="1200">
        <a:solidFill>
          <a:schemeClr val="tx1"/>
        </a:solidFill>
        <a:latin typeface="+mn-lt"/>
        <a:ea typeface="+mn-ea"/>
        <a:cs typeface="+mn-cs"/>
      </a:defRPr>
    </a:lvl1pPr>
    <a:lvl2pPr marL="456779" algn="l" defTabSz="913562" rtl="0" eaLnBrk="1" latinLnBrk="0" hangingPunct="1">
      <a:defRPr sz="1100" kern="1200">
        <a:solidFill>
          <a:schemeClr val="tx1"/>
        </a:solidFill>
        <a:latin typeface="+mn-lt"/>
        <a:ea typeface="+mn-ea"/>
        <a:cs typeface="+mn-cs"/>
      </a:defRPr>
    </a:lvl2pPr>
    <a:lvl3pPr marL="913562" algn="l" defTabSz="913562" rtl="0" eaLnBrk="1" latinLnBrk="0" hangingPunct="1">
      <a:defRPr sz="1100" kern="1200">
        <a:solidFill>
          <a:schemeClr val="tx1"/>
        </a:solidFill>
        <a:latin typeface="+mn-lt"/>
        <a:ea typeface="+mn-ea"/>
        <a:cs typeface="+mn-cs"/>
      </a:defRPr>
    </a:lvl3pPr>
    <a:lvl4pPr marL="1370337" algn="l" defTabSz="913562" rtl="0" eaLnBrk="1" latinLnBrk="0" hangingPunct="1">
      <a:defRPr sz="1100" kern="1200">
        <a:solidFill>
          <a:schemeClr val="tx1"/>
        </a:solidFill>
        <a:latin typeface="+mn-lt"/>
        <a:ea typeface="+mn-ea"/>
        <a:cs typeface="+mn-cs"/>
      </a:defRPr>
    </a:lvl4pPr>
    <a:lvl5pPr marL="1827121" algn="l" defTabSz="913562" rtl="0" eaLnBrk="1" latinLnBrk="0" hangingPunct="1">
      <a:defRPr sz="1100" kern="1200">
        <a:solidFill>
          <a:schemeClr val="tx1"/>
        </a:solidFill>
        <a:latin typeface="+mn-lt"/>
        <a:ea typeface="+mn-ea"/>
        <a:cs typeface="+mn-cs"/>
      </a:defRPr>
    </a:lvl5pPr>
    <a:lvl6pPr marL="2283907" algn="l" defTabSz="913562" rtl="0" eaLnBrk="1" latinLnBrk="0" hangingPunct="1">
      <a:defRPr sz="1100" kern="1200">
        <a:solidFill>
          <a:schemeClr val="tx1"/>
        </a:solidFill>
        <a:latin typeface="+mn-lt"/>
        <a:ea typeface="+mn-ea"/>
        <a:cs typeface="+mn-cs"/>
      </a:defRPr>
    </a:lvl6pPr>
    <a:lvl7pPr marL="2740682" algn="l" defTabSz="913562" rtl="0" eaLnBrk="1" latinLnBrk="0" hangingPunct="1">
      <a:defRPr sz="1100" kern="1200">
        <a:solidFill>
          <a:schemeClr val="tx1"/>
        </a:solidFill>
        <a:latin typeface="+mn-lt"/>
        <a:ea typeface="+mn-ea"/>
        <a:cs typeface="+mn-cs"/>
      </a:defRPr>
    </a:lvl7pPr>
    <a:lvl8pPr marL="3197458" algn="l" defTabSz="913562" rtl="0" eaLnBrk="1" latinLnBrk="0" hangingPunct="1">
      <a:defRPr sz="1100" kern="1200">
        <a:solidFill>
          <a:schemeClr val="tx1"/>
        </a:solidFill>
        <a:latin typeface="+mn-lt"/>
        <a:ea typeface="+mn-ea"/>
        <a:cs typeface="+mn-cs"/>
      </a:defRPr>
    </a:lvl8pPr>
    <a:lvl9pPr marL="3654242" algn="l" defTabSz="91356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10</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11</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12</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13</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14</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15</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16</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17</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18</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19</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20</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21</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22</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23</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24</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25</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26</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27</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28</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29</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30</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31</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32</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33</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34</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35</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36</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37</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38</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39</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4</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40</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41</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42</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44</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5</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6</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7</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8</a:t>
            </a:fld>
            <a:endParaRPr lang="en-US"/>
          </a:p>
        </p:txBody>
      </p:sp>
    </p:spTree>
    <p:extLst>
      <p:ext uri="{BB962C8B-B14F-4D97-AF65-F5344CB8AC3E}">
        <p14:creationId xmlns="" xmlns:p14="http://schemas.microsoft.com/office/powerpoint/2010/main" val="40906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a:t>
            </a:r>
            <a:r>
              <a:rPr lang="en-US"/>
              <a:t>Colour</a:t>
            </a:r>
            <a:r>
              <a:rPr lang="en-US" dirty="0"/>
              <a:t> should be highlighted</a:t>
            </a:r>
          </a:p>
        </p:txBody>
      </p:sp>
      <p:sp>
        <p:nvSpPr>
          <p:cNvPr id="4" name="Slide Number Placeholder 3"/>
          <p:cNvSpPr>
            <a:spLocks noGrp="1"/>
          </p:cNvSpPr>
          <p:nvPr>
            <p:ph type="sldNum" sz="quarter" idx="10"/>
          </p:nvPr>
        </p:nvSpPr>
        <p:spPr/>
        <p:txBody>
          <a:bodyPr/>
          <a:lstStyle/>
          <a:p>
            <a:fld id="{1B3545AD-CAA3-4E9E-BAB1-5DD7F5A1A0D0}" type="slidenum">
              <a:rPr lang="en-US" smtClean="0"/>
              <a:pPr/>
              <a:t>9</a:t>
            </a:fld>
            <a:endParaRPr lang="en-US"/>
          </a:p>
        </p:txBody>
      </p:sp>
    </p:spTree>
    <p:extLst>
      <p:ext uri="{BB962C8B-B14F-4D97-AF65-F5344CB8AC3E}">
        <p14:creationId xmlns="" xmlns:p14="http://schemas.microsoft.com/office/powerpoint/2010/main" val="4090617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GGG">
    <p:spTree>
      <p:nvGrpSpPr>
        <p:cNvPr id="1" name=""/>
        <p:cNvGrpSpPr/>
        <p:nvPr/>
      </p:nvGrpSpPr>
      <p:grpSpPr>
        <a:xfrm>
          <a:off x="0" y="0"/>
          <a:ext cx="0" cy="0"/>
          <a:chOff x="0" y="0"/>
          <a:chExt cx="0" cy="0"/>
        </a:xfrm>
      </p:grpSpPr>
      <p:sp>
        <p:nvSpPr>
          <p:cNvPr id="19" name="Parallelogram 18"/>
          <p:cNvSpPr/>
          <p:nvPr/>
        </p:nvSpPr>
        <p:spPr>
          <a:xfrm>
            <a:off x="9327" y="1292924"/>
            <a:ext cx="18269346" cy="64196"/>
          </a:xfrm>
          <a:prstGeom prst="parallelogram">
            <a:avLst>
              <a:gd name="adj" fmla="val 52720"/>
            </a:avLst>
          </a:prstGeom>
          <a:gradFill flip="none" rotWithShape="1">
            <a:gsLst>
              <a:gs pos="0">
                <a:srgbClr val="00A859"/>
              </a:gs>
              <a:gs pos="36000">
                <a:srgbClr val="3E4095">
                  <a:alpha val="86000"/>
                </a:srgbClr>
              </a:gs>
              <a:gs pos="83000">
                <a:srgbClr val="3E4095"/>
              </a:gs>
              <a:gs pos="100000">
                <a:srgbClr val="00A859"/>
              </a:gs>
            </a:gsLst>
            <a:lin ang="0" scaled="1"/>
            <a:tileRect/>
          </a:gradFill>
          <a:ln w="9525" cap="flat" cmpd="sng" algn="ctr">
            <a:noFill/>
            <a:prstDash val="solid"/>
          </a:ln>
          <a:effectLst/>
        </p:spPr>
        <p:txBody>
          <a:bodyPr rtlCol="0" anchor="t" anchorCtr="0"/>
          <a:lstStyle/>
          <a:p>
            <a:pPr marL="0" marR="0" lvl="0" indent="0" algn="ctr" defTabSz="1341150" eaLnBrk="1" fontAlgn="auto" latinLnBrk="0" hangingPunct="1">
              <a:lnSpc>
                <a:spcPct val="100000"/>
              </a:lnSpc>
              <a:spcBef>
                <a:spcPts val="0"/>
              </a:spcBef>
              <a:spcAft>
                <a:spcPts val="0"/>
              </a:spcAft>
              <a:buClrTx/>
              <a:buSzTx/>
              <a:buFontTx/>
              <a:buNone/>
              <a:tabLst/>
              <a:defRPr/>
            </a:pPr>
            <a:endParaRPr kumimoji="0" lang="de-DE" sz="1759"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0" name="Parallelogram 19"/>
          <p:cNvSpPr/>
          <p:nvPr userDrawn="1"/>
        </p:nvSpPr>
        <p:spPr>
          <a:xfrm>
            <a:off x="15392401" y="68315"/>
            <a:ext cx="577508" cy="1207611"/>
          </a:xfrm>
          <a:prstGeom prst="parallelogram">
            <a:avLst>
              <a:gd name="adj" fmla="val 90052"/>
            </a:avLst>
          </a:prstGeom>
          <a:gradFill flip="none" rotWithShape="1">
            <a:gsLst>
              <a:gs pos="0">
                <a:srgbClr val="00A859"/>
              </a:gs>
              <a:gs pos="36000">
                <a:srgbClr val="3E4095">
                  <a:alpha val="86000"/>
                </a:srgbClr>
              </a:gs>
              <a:gs pos="83000">
                <a:srgbClr val="3E4095"/>
              </a:gs>
              <a:gs pos="100000">
                <a:srgbClr val="00A859"/>
              </a:gs>
            </a:gsLst>
            <a:lin ang="0" scaled="1"/>
            <a:tileRect/>
          </a:gradFill>
          <a:ln w="9525" cap="flat" cmpd="sng" algn="ctr">
            <a:noFill/>
            <a:prstDash val="solid"/>
          </a:ln>
          <a:effectLst/>
        </p:spPr>
        <p:txBody>
          <a:bodyPr rtlCol="0" anchor="t" anchorCtr="0"/>
          <a:lstStyle/>
          <a:p>
            <a:pPr marR="0" lvl="0" indent="0" algn="ctr" defTabSz="1341150" fontAlgn="auto">
              <a:lnSpc>
                <a:spcPct val="100000"/>
              </a:lnSpc>
              <a:spcBef>
                <a:spcPts val="0"/>
              </a:spcBef>
              <a:spcAft>
                <a:spcPts val="0"/>
              </a:spcAft>
              <a:buClrTx/>
              <a:buSzTx/>
              <a:buFontTx/>
              <a:buNone/>
              <a:tabLst/>
            </a:pPr>
            <a:endParaRPr kumimoji="0" lang="de-DE" sz="1759" b="0" i="0" u="none" strike="noStrike" kern="0" cap="none" spc="0" normalizeH="0" baseline="0" noProof="0" dirty="0">
              <a:ln>
                <a:noFill/>
              </a:ln>
              <a:solidFill>
                <a:srgbClr val="FFFFFF"/>
              </a:solidFill>
              <a:effectLst/>
              <a:uLnTx/>
              <a:uFillTx/>
              <a:latin typeface="Calibri" panose="020F0502020204030204" pitchFamily="34" charset="0"/>
            </a:endParaRPr>
          </a:p>
        </p:txBody>
      </p:sp>
      <p:sp>
        <p:nvSpPr>
          <p:cNvPr id="21" name="Parallelogram 20"/>
          <p:cNvSpPr/>
          <p:nvPr userDrawn="1"/>
        </p:nvSpPr>
        <p:spPr>
          <a:xfrm flipH="1">
            <a:off x="-3570" y="9290519"/>
            <a:ext cx="676968" cy="604740"/>
          </a:xfrm>
          <a:prstGeom prst="parallelogram">
            <a:avLst>
              <a:gd name="adj" fmla="val 52524"/>
            </a:avLst>
          </a:prstGeom>
          <a:gradFill flip="none" rotWithShape="1">
            <a:gsLst>
              <a:gs pos="0">
                <a:srgbClr val="00A859"/>
              </a:gs>
              <a:gs pos="36000">
                <a:srgbClr val="3E4095">
                  <a:alpha val="86000"/>
                </a:srgbClr>
              </a:gs>
              <a:gs pos="83000">
                <a:srgbClr val="3E4095"/>
              </a:gs>
              <a:gs pos="100000">
                <a:srgbClr val="00A859"/>
              </a:gs>
            </a:gsLst>
            <a:lin ang="0" scaled="1"/>
            <a:tileRect/>
          </a:gradFill>
          <a:ln w="9525" cap="flat" cmpd="sng" algn="ctr">
            <a:noFill/>
            <a:prstDash val="solid"/>
          </a:ln>
          <a:effectLst/>
        </p:spPr>
        <p:txBody>
          <a:bodyPr rtlCol="0" anchor="t" anchorCtr="0"/>
          <a:lstStyle/>
          <a:p>
            <a:pPr marR="0" lvl="0" indent="0" algn="ctr" defTabSz="1341150" fontAlgn="auto">
              <a:lnSpc>
                <a:spcPct val="100000"/>
              </a:lnSpc>
              <a:spcBef>
                <a:spcPts val="0"/>
              </a:spcBef>
              <a:spcAft>
                <a:spcPts val="0"/>
              </a:spcAft>
              <a:buClrTx/>
              <a:buSzTx/>
              <a:buFontTx/>
              <a:buNone/>
              <a:tabLst/>
            </a:pPr>
            <a:endParaRPr kumimoji="0" lang="de-DE" sz="1759" b="0" i="0" u="none" strike="noStrike" kern="0" cap="none" spc="0" normalizeH="0" baseline="0" noProof="0" dirty="0">
              <a:ln>
                <a:noFill/>
              </a:ln>
              <a:solidFill>
                <a:srgbClr val="FFFFFF"/>
              </a:solidFill>
              <a:effectLst/>
              <a:uLnTx/>
              <a:uFillTx/>
              <a:latin typeface="Calibri" panose="020F0502020204030204" pitchFamily="34" charset="0"/>
            </a:endParaRPr>
          </a:p>
        </p:txBody>
      </p:sp>
      <p:sp>
        <p:nvSpPr>
          <p:cNvPr id="22" name="Parallelogram 21"/>
          <p:cNvSpPr/>
          <p:nvPr userDrawn="1"/>
        </p:nvSpPr>
        <p:spPr>
          <a:xfrm flipH="1">
            <a:off x="303413" y="9866006"/>
            <a:ext cx="17830800" cy="107718"/>
          </a:xfrm>
          <a:prstGeom prst="parallelogram">
            <a:avLst>
              <a:gd name="adj" fmla="val 52720"/>
            </a:avLst>
          </a:prstGeom>
          <a:gradFill flip="none" rotWithShape="1">
            <a:gsLst>
              <a:gs pos="0">
                <a:srgbClr val="00A859"/>
              </a:gs>
              <a:gs pos="19000">
                <a:srgbClr val="3E4095">
                  <a:alpha val="86000"/>
                </a:srgbClr>
              </a:gs>
              <a:gs pos="97000">
                <a:srgbClr val="3E4095"/>
              </a:gs>
              <a:gs pos="77000">
                <a:srgbClr val="00A859"/>
              </a:gs>
            </a:gsLst>
            <a:lin ang="0" scaled="1"/>
            <a:tileRect/>
          </a:gradFill>
          <a:ln w="9525" cap="flat" cmpd="sng" algn="ctr">
            <a:noFill/>
            <a:prstDash val="solid"/>
          </a:ln>
          <a:effectLst/>
        </p:spPr>
        <p:txBody>
          <a:bodyPr rtlCol="0" anchor="t" anchorCtr="0"/>
          <a:lstStyle/>
          <a:p>
            <a:pPr marR="0" lvl="0" indent="0" algn="ctr" defTabSz="1341150" fontAlgn="auto">
              <a:lnSpc>
                <a:spcPct val="100000"/>
              </a:lnSpc>
              <a:spcBef>
                <a:spcPts val="0"/>
              </a:spcBef>
              <a:spcAft>
                <a:spcPts val="0"/>
              </a:spcAft>
              <a:buClrTx/>
              <a:buSzTx/>
              <a:buFontTx/>
              <a:buNone/>
              <a:tabLst/>
            </a:pPr>
            <a:endParaRPr kumimoji="0" lang="de-DE" sz="1759" b="0" i="0" u="none" strike="noStrike" kern="0" cap="none" spc="0" normalizeH="0" baseline="0" noProof="0" dirty="0">
              <a:ln>
                <a:noFill/>
              </a:ln>
              <a:solidFill>
                <a:srgbClr val="FFFFFF"/>
              </a:solidFill>
              <a:effectLst/>
              <a:uLnTx/>
              <a:uFillTx/>
              <a:latin typeface="Calibri" panose="020F0502020204030204" pitchFamily="34" charset="0"/>
            </a:endParaRPr>
          </a:p>
        </p:txBody>
      </p:sp>
      <p:sp>
        <p:nvSpPr>
          <p:cNvPr id="23" name="Parallelogram 22"/>
          <p:cNvSpPr/>
          <p:nvPr userDrawn="1"/>
        </p:nvSpPr>
        <p:spPr>
          <a:xfrm flipH="1">
            <a:off x="412883" y="9294009"/>
            <a:ext cx="528170" cy="679188"/>
          </a:xfrm>
          <a:prstGeom prst="parallelogram">
            <a:avLst>
              <a:gd name="adj" fmla="val 67021"/>
            </a:avLst>
          </a:prstGeom>
          <a:solidFill>
            <a:schemeClr val="bg1">
              <a:lumMod val="85000"/>
            </a:schemeClr>
          </a:solidFill>
          <a:ln w="9525" cap="flat" cmpd="sng" algn="ctr">
            <a:noFill/>
            <a:prstDash val="solid"/>
          </a:ln>
          <a:effectLst/>
        </p:spPr>
        <p:txBody>
          <a:bodyPr rtlCol="0" anchor="t" anchorCtr="0"/>
          <a:lstStyle/>
          <a:p>
            <a:pPr marL="0" marR="0" lvl="0" indent="0" algn="ctr" defTabSz="1341150" eaLnBrk="1" fontAlgn="auto" latinLnBrk="0" hangingPunct="1">
              <a:lnSpc>
                <a:spcPct val="100000"/>
              </a:lnSpc>
              <a:spcBef>
                <a:spcPts val="0"/>
              </a:spcBef>
              <a:spcAft>
                <a:spcPts val="0"/>
              </a:spcAft>
              <a:buClrTx/>
              <a:buSzTx/>
              <a:buFontTx/>
              <a:buNone/>
              <a:tabLst/>
              <a:defRPr/>
            </a:pPr>
            <a:endParaRPr kumimoji="0" lang="de-DE" sz="1759" b="0" i="0" u="sng"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4" name="Parallelogram 23"/>
          <p:cNvSpPr/>
          <p:nvPr userDrawn="1"/>
        </p:nvSpPr>
        <p:spPr>
          <a:xfrm flipH="1">
            <a:off x="637049" y="9290518"/>
            <a:ext cx="437802" cy="575488"/>
          </a:xfrm>
          <a:prstGeom prst="parallelogram">
            <a:avLst>
              <a:gd name="adj" fmla="val 65949"/>
            </a:avLst>
          </a:prstGeom>
          <a:solidFill>
            <a:srgbClr val="A7A9AC"/>
          </a:solidFill>
          <a:ln w="9525" cap="flat" cmpd="sng" algn="ctr">
            <a:noFill/>
            <a:prstDash val="solid"/>
          </a:ln>
          <a:effectLst/>
        </p:spPr>
        <p:txBody>
          <a:bodyPr rtlCol="0" anchor="t" anchorCtr="0"/>
          <a:lstStyle/>
          <a:p>
            <a:pPr marL="0" marR="0" lvl="0" indent="0" algn="ctr" defTabSz="1341150" eaLnBrk="1" fontAlgn="auto" latinLnBrk="0" hangingPunct="1">
              <a:lnSpc>
                <a:spcPct val="100000"/>
              </a:lnSpc>
              <a:spcBef>
                <a:spcPts val="0"/>
              </a:spcBef>
              <a:spcAft>
                <a:spcPts val="0"/>
              </a:spcAft>
              <a:buClrTx/>
              <a:buSzTx/>
              <a:buFontTx/>
              <a:buNone/>
              <a:tabLst/>
              <a:defRPr/>
            </a:pPr>
            <a:endParaRPr kumimoji="0" lang="de-DE" sz="1759" b="0" i="0" u="sng"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5" name="Parallelogram 24"/>
          <p:cNvSpPr/>
          <p:nvPr userDrawn="1"/>
        </p:nvSpPr>
        <p:spPr>
          <a:xfrm flipH="1">
            <a:off x="189727" y="9395552"/>
            <a:ext cx="339647" cy="484851"/>
          </a:xfrm>
          <a:prstGeom prst="parallelogram">
            <a:avLst>
              <a:gd name="adj" fmla="val 77270"/>
            </a:avLst>
          </a:prstGeom>
          <a:solidFill>
            <a:schemeClr val="bg1">
              <a:lumMod val="75000"/>
            </a:schemeClr>
          </a:solidFill>
          <a:ln w="19050" cap="flat" cmpd="sng" algn="ctr">
            <a:noFill/>
            <a:prstDash val="solid"/>
          </a:ln>
          <a:effectLst/>
        </p:spPr>
        <p:txBody>
          <a:bodyPr rtlCol="0" anchor="t" anchorCtr="0"/>
          <a:lstStyle/>
          <a:p>
            <a:pPr marL="0" marR="0" lvl="0" indent="0" algn="ctr" defTabSz="1341150" eaLnBrk="1" fontAlgn="auto" latinLnBrk="0" hangingPunct="1">
              <a:lnSpc>
                <a:spcPct val="100000"/>
              </a:lnSpc>
              <a:spcBef>
                <a:spcPts val="0"/>
              </a:spcBef>
              <a:spcAft>
                <a:spcPts val="0"/>
              </a:spcAft>
              <a:buClrTx/>
              <a:buSzTx/>
              <a:buFontTx/>
              <a:buNone/>
              <a:tabLst/>
              <a:defRPr/>
            </a:pPr>
            <a:endParaRPr kumimoji="0" lang="de-DE" sz="1759" b="0" i="0" u="sng"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6" name="Text Placeholder 9"/>
          <p:cNvSpPr txBox="1">
            <a:spLocks/>
          </p:cNvSpPr>
          <p:nvPr userDrawn="1"/>
        </p:nvSpPr>
        <p:spPr>
          <a:xfrm>
            <a:off x="955635" y="9630712"/>
            <a:ext cx="17282160" cy="406080"/>
          </a:xfrm>
          <a:prstGeom prst="rect">
            <a:avLst/>
          </a:prstGeom>
        </p:spPr>
        <p:txBody>
          <a:bodyPr anchor="ctr"/>
          <a:lstStyle>
            <a:lvl1pPr marL="0" indent="0" algn="l" defTabSz="914400" rtl="0" eaLnBrk="1" latinLnBrk="0" hangingPunct="1">
              <a:spcBef>
                <a:spcPct val="20000"/>
              </a:spcBef>
              <a:buClr>
                <a:schemeClr val="accent2"/>
              </a:buClr>
              <a:buSzPct val="70000"/>
              <a:buFont typeface="Arial" pitchFamily="34" charset="0"/>
              <a:buNone/>
              <a:defRPr sz="3600" b="0" kern="1200" baseline="0">
                <a:solidFill>
                  <a:schemeClr val="bg1"/>
                </a:solidFill>
                <a:latin typeface="+mj-lt"/>
                <a:ea typeface="+mn-ea"/>
                <a:cs typeface="Arial" pitchFamily="34" charset="0"/>
              </a:defRPr>
            </a:lvl1pPr>
            <a:lvl2pPr marL="342900" indent="-168275" algn="l" defTabSz="914400" rtl="0" eaLnBrk="1" latinLnBrk="0" hangingPunct="1">
              <a:spcBef>
                <a:spcPct val="20000"/>
              </a:spcBef>
              <a:buClr>
                <a:schemeClr val="accent2"/>
              </a:buClr>
              <a:buSzPct val="70000"/>
              <a:buFont typeface="Arial" pitchFamily="34" charset="0"/>
              <a:buChar char="►"/>
              <a:defRPr sz="1200" kern="1200">
                <a:solidFill>
                  <a:schemeClr val="bg1"/>
                </a:solidFill>
                <a:latin typeface="EYInterstate Light" pitchFamily="2" charset="0"/>
                <a:ea typeface="+mn-ea"/>
                <a:cs typeface="+mn-cs"/>
              </a:defRPr>
            </a:lvl2pPr>
            <a:lvl3pPr marL="517525" indent="-184150" algn="l" defTabSz="914400" rtl="0" eaLnBrk="1" latinLnBrk="0" hangingPunct="1">
              <a:spcBef>
                <a:spcPct val="20000"/>
              </a:spcBef>
              <a:buClr>
                <a:schemeClr val="accent2"/>
              </a:buClr>
              <a:buSzPct val="70000"/>
              <a:buFont typeface="Arial" pitchFamily="34" charset="0"/>
              <a:buChar char="►"/>
              <a:defRPr sz="1200" kern="1200">
                <a:solidFill>
                  <a:schemeClr val="bg1"/>
                </a:solidFill>
                <a:latin typeface="EYInterstate Light" pitchFamily="2" charset="0"/>
                <a:ea typeface="+mn-ea"/>
                <a:cs typeface="+mn-cs"/>
              </a:defRPr>
            </a:lvl3pPr>
            <a:lvl4pPr marL="685800" indent="-168275" algn="l" defTabSz="914400" rtl="0" eaLnBrk="1" latinLnBrk="0" hangingPunct="1">
              <a:spcBef>
                <a:spcPct val="20000"/>
              </a:spcBef>
              <a:buClr>
                <a:schemeClr val="accent2"/>
              </a:buClr>
              <a:buSzPct val="70000"/>
              <a:buFont typeface="Arial" pitchFamily="34" charset="0"/>
              <a:buChar char="►"/>
              <a:defRPr sz="1200" kern="1200">
                <a:solidFill>
                  <a:schemeClr val="bg1"/>
                </a:solidFill>
                <a:latin typeface="EYInterstate Light" pitchFamily="2" charset="0"/>
                <a:ea typeface="+mn-ea"/>
                <a:cs typeface="+mn-cs"/>
              </a:defRPr>
            </a:lvl4pPr>
            <a:lvl5pPr marL="860425" indent="-174625" algn="l" defTabSz="914400" rtl="0" eaLnBrk="1" latinLnBrk="0" hangingPunct="1">
              <a:spcBef>
                <a:spcPct val="20000"/>
              </a:spcBef>
              <a:buClr>
                <a:schemeClr val="accent2"/>
              </a:buClr>
              <a:buSzPct val="70000"/>
              <a:buFont typeface="Arial" pitchFamily="34" charset="0"/>
              <a:buChar char="►"/>
              <a:defRPr sz="1200" kern="1200">
                <a:solidFill>
                  <a:schemeClr val="bg1"/>
                </a:solidFill>
                <a:latin typeface="EYInterstate Light"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341150" rtl="0" eaLnBrk="1" fontAlgn="auto" latinLnBrk="0" hangingPunct="1">
              <a:lnSpc>
                <a:spcPct val="100000"/>
              </a:lnSpc>
              <a:spcBef>
                <a:spcPct val="20000"/>
              </a:spcBef>
              <a:spcAft>
                <a:spcPts val="0"/>
              </a:spcAft>
              <a:buClr>
                <a:srgbClr val="6D6E70"/>
              </a:buClr>
              <a:buSzPct val="70000"/>
              <a:buFont typeface="Arial" pitchFamily="34" charset="0"/>
              <a:buNone/>
              <a:tabLst/>
              <a:defRPr/>
            </a:pPr>
            <a:r>
              <a:rPr kumimoji="0" lang="en-US" altLang="ko-KR" sz="1027" b="0" i="1" u="none" strike="noStrike" kern="1200" cap="none" spc="0" normalizeH="0" baseline="0" noProof="0" dirty="0">
                <a:ln>
                  <a:noFill/>
                </a:ln>
                <a:solidFill>
                  <a:srgbClr val="6D6E70">
                    <a:lumMod val="20000"/>
                    <a:lumOff val="80000"/>
                  </a:srgbClr>
                </a:solidFill>
                <a:effectLst/>
                <a:uLnTx/>
                <a:uFillTx/>
                <a:latin typeface="Calibri" panose="020F0502020204030204" pitchFamily="34" charset="0"/>
                <a:ea typeface="+mn-ea"/>
                <a:cs typeface="Calibri" panose="020F0502020204030204" pitchFamily="34" charset="0"/>
              </a:rPr>
              <a:t>////////////////////////////////////////////////////////////////////////////////////////////////////////////////////////////////////////////////////////////////////////////////////////////////////////////////////////////////////////////////////////////////////////////////////////////////////////////////////////////////////////////////////////////////////////////////////////////////////////////////////////////////////////////////////////////////////////////////////////////////////////////////////////////////////////////////////////////////////////////////////////////////////////////////////////////////////////////////////////////////////////</a:t>
            </a:r>
          </a:p>
        </p:txBody>
      </p:sp>
      <p:cxnSp>
        <p:nvCxnSpPr>
          <p:cNvPr id="29" name="Straight Connector 28"/>
          <p:cNvCxnSpPr/>
          <p:nvPr userDrawn="1"/>
        </p:nvCxnSpPr>
        <p:spPr>
          <a:xfrm>
            <a:off x="1401503" y="78530"/>
            <a:ext cx="0" cy="1140479"/>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userDrawn="1">
            <p:ph type="title"/>
          </p:nvPr>
        </p:nvSpPr>
        <p:spPr>
          <a:xfrm>
            <a:off x="1401503" y="32597"/>
            <a:ext cx="13990898" cy="1207169"/>
          </a:xfrm>
          <a:prstGeom prst="rect">
            <a:avLst/>
          </a:prstGeom>
        </p:spPr>
        <p:txBody>
          <a:bodyPr vert="horz" lIns="91440" tIns="45720" rIns="91440" bIns="45720" rtlCol="0" anchor="ctr">
            <a:normAutofit/>
          </a:bodyPr>
          <a:lstStyle>
            <a:lvl1pPr>
              <a:defRPr sz="5400">
                <a:latin typeface="Calibri" panose="020F0502020204030204" pitchFamily="34" charset="0"/>
                <a:cs typeface="Calibri" panose="020F0502020204030204" pitchFamily="34" charset="0"/>
              </a:defRPr>
            </a:lvl1pPr>
          </a:lstStyle>
          <a:p>
            <a:r>
              <a:rPr lang="en-US" dirty="0"/>
              <a:t>Click to edit Master title style</a:t>
            </a: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59124" y="93377"/>
            <a:ext cx="1096602" cy="1136479"/>
          </a:xfrm>
          <a:prstGeom prst="rect">
            <a:avLst/>
          </a:prstGeom>
        </p:spPr>
      </p:pic>
      <p:pic>
        <p:nvPicPr>
          <p:cNvPr id="3" name="Picture 2"/>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15927558" y="253632"/>
            <a:ext cx="2206655" cy="680134"/>
          </a:xfrm>
          <a:prstGeom prst="rect">
            <a:avLst/>
          </a:prstGeom>
        </p:spPr>
      </p:pic>
    </p:spTree>
    <p:custDataLst>
      <p:tags r:id="rId1"/>
    </p:custDataLst>
    <p:extLst>
      <p:ext uri="{BB962C8B-B14F-4D97-AF65-F5344CB8AC3E}">
        <p14:creationId xmlns="" xmlns:p14="http://schemas.microsoft.com/office/powerpoint/2010/main" val="42599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 B" userDrawn="1">
  <p:cSld name="Blank type B">
    <p:spTree>
      <p:nvGrpSpPr>
        <p:cNvPr id="1" name="Shape 121"/>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321471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02802"/>
            <a:ext cx="16459200" cy="1676400"/>
          </a:xfrm>
          <a:prstGeom prst="rect">
            <a:avLst/>
          </a:prstGeom>
        </p:spPr>
        <p:txBody>
          <a:bodyPr lIns="136063" tIns="68031" rIns="136063" bIns="68031"/>
          <a:lstStyle/>
          <a:p>
            <a:r>
              <a:rPr lang="en-US" smtClean="0"/>
              <a:t>Click to edit Master title style</a:t>
            </a:r>
            <a:endParaRPr lang="en-US"/>
          </a:p>
        </p:txBody>
      </p:sp>
      <p:sp>
        <p:nvSpPr>
          <p:cNvPr id="3" name="Content Placeholder 2"/>
          <p:cNvSpPr>
            <a:spLocks noGrp="1"/>
          </p:cNvSpPr>
          <p:nvPr>
            <p:ph idx="1"/>
          </p:nvPr>
        </p:nvSpPr>
        <p:spPr>
          <a:xfrm>
            <a:off x="914400" y="2346970"/>
            <a:ext cx="16459200" cy="6638079"/>
          </a:xfrm>
          <a:prstGeom prst="rect">
            <a:avLst/>
          </a:prstGeom>
        </p:spPr>
        <p:txBody>
          <a:bodyPr lIns="136063" tIns="68031" rIns="136063" bIns="6803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14400" y="9322669"/>
            <a:ext cx="4267200" cy="535517"/>
          </a:xfrm>
          <a:prstGeom prst="rect">
            <a:avLst/>
          </a:prstGeom>
        </p:spPr>
        <p:txBody>
          <a:bodyPr lIns="136063" tIns="68031" rIns="136063" bIns="68031"/>
          <a:lstStyle/>
          <a:p>
            <a:fld id="{48A87A34-81AB-432B-8DAE-1953F412C126}" type="datetimeFigureOut">
              <a:rPr lang="en-US" smtClean="0"/>
              <a:pPr/>
              <a:t>12/6/2021</a:t>
            </a:fld>
            <a:endParaRPr lang="en-US" dirty="0"/>
          </a:p>
        </p:txBody>
      </p:sp>
      <p:sp>
        <p:nvSpPr>
          <p:cNvPr id="5" name="Footer Placeholder 4"/>
          <p:cNvSpPr>
            <a:spLocks noGrp="1"/>
          </p:cNvSpPr>
          <p:nvPr>
            <p:ph type="ftr" sz="quarter" idx="11"/>
          </p:nvPr>
        </p:nvSpPr>
        <p:spPr>
          <a:xfrm>
            <a:off x="6248400" y="9322669"/>
            <a:ext cx="5791200" cy="535517"/>
          </a:xfrm>
          <a:prstGeom prst="rect">
            <a:avLst/>
          </a:prstGeom>
        </p:spPr>
        <p:txBody>
          <a:bodyPr lIns="136063" tIns="68031" rIns="136063" bIns="68031"/>
          <a:lstStyle/>
          <a:p>
            <a:endParaRPr lang="en-US" dirty="0"/>
          </a:p>
        </p:txBody>
      </p:sp>
      <p:sp>
        <p:nvSpPr>
          <p:cNvPr id="6" name="Slide Number Placeholder 5"/>
          <p:cNvSpPr>
            <a:spLocks noGrp="1"/>
          </p:cNvSpPr>
          <p:nvPr>
            <p:ph type="sldNum" sz="quarter" idx="12"/>
          </p:nvPr>
        </p:nvSpPr>
        <p:spPr>
          <a:xfrm>
            <a:off x="13106400" y="9322669"/>
            <a:ext cx="4267200" cy="535517"/>
          </a:xfrm>
          <a:prstGeom prst="rect">
            <a:avLst/>
          </a:prstGeom>
        </p:spPr>
        <p:txBody>
          <a:bodyPr lIns="136063" tIns="68031" rIns="136063" bIns="68031"/>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ustDataLst>
      <p:tags r:id="rId5"/>
    </p:custDataLst>
    <p:extLst>
      <p:ext uri="{BB962C8B-B14F-4D97-AF65-F5344CB8AC3E}">
        <p14:creationId xmlns="" xmlns:p14="http://schemas.microsoft.com/office/powerpoint/2010/main" val="68276645"/>
      </p:ext>
    </p:extLst>
  </p:cSld>
  <p:clrMap bg1="lt1" tx1="dk1" bg2="lt2" tx2="dk2" accent1="accent1" accent2="accent2" accent3="accent3" accent4="accent4" accent5="accent5" accent6="accent6" hlink="hlink" folHlink="folHlink"/>
  <p:sldLayoutIdLst>
    <p:sldLayoutId id="2147483693" r:id="rId1"/>
    <p:sldLayoutId id="2147483695" r:id="rId2"/>
    <p:sldLayoutId id="2147483696" r:id="rId3"/>
  </p:sldLayoutIdLst>
  <p:txStyles>
    <p:titleStyle>
      <a:lvl1pPr algn="l" rtl="0" eaLnBrk="0" fontAlgn="base" hangingPunct="0">
        <a:lnSpc>
          <a:spcPct val="90000"/>
        </a:lnSpc>
        <a:spcBef>
          <a:spcPct val="0"/>
        </a:spcBef>
        <a:spcAft>
          <a:spcPct val="0"/>
        </a:spcAft>
        <a:defRPr sz="4693" b="1" kern="120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5pPr>
      <a:lvl6pPr marL="670575" algn="l" rtl="0" fontAlgn="base">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6pPr>
      <a:lvl7pPr marL="1341150" algn="l" rtl="0" fontAlgn="base">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7pPr>
      <a:lvl8pPr marL="2011726" algn="l" rtl="0" fontAlgn="base">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8pPr>
      <a:lvl9pPr marL="2682301" algn="l" rtl="0" fontAlgn="base">
        <a:lnSpc>
          <a:spcPct val="90000"/>
        </a:lnSpc>
        <a:spcBef>
          <a:spcPct val="0"/>
        </a:spcBef>
        <a:spcAft>
          <a:spcPct val="0"/>
        </a:spcAft>
        <a:defRPr sz="4693" b="1">
          <a:solidFill>
            <a:schemeClr val="tx1"/>
          </a:solidFill>
          <a:latin typeface="Arial" panose="020B0604020202020204" pitchFamily="34" charset="0"/>
          <a:cs typeface="Arial" panose="020B0604020202020204" pitchFamily="34" charset="0"/>
        </a:defRPr>
      </a:lvl9pPr>
    </p:titleStyle>
    <p:bodyStyle>
      <a:lvl1pPr marL="335288" indent="-335288" algn="l" rtl="0" eaLnBrk="0" fontAlgn="base" hangingPunct="0">
        <a:lnSpc>
          <a:spcPct val="90000"/>
        </a:lnSpc>
        <a:spcBef>
          <a:spcPts val="1467"/>
        </a:spcBef>
        <a:spcAft>
          <a:spcPct val="0"/>
        </a:spcAft>
        <a:buFont typeface="Arial" panose="020B0604020202020204" pitchFamily="34" charset="0"/>
        <a:buChar char="•"/>
        <a:defRPr sz="4107" kern="1200">
          <a:solidFill>
            <a:schemeClr val="tx1"/>
          </a:solidFill>
          <a:latin typeface="Calibri" panose="020F0502020204030204" pitchFamily="34" charset="0"/>
          <a:ea typeface="+mn-ea"/>
          <a:cs typeface="+mn-cs"/>
        </a:defRPr>
      </a:lvl1pPr>
      <a:lvl2pPr marL="1005863" indent="-335288" algn="l" rtl="0" eaLnBrk="0" fontAlgn="base" hangingPunct="0">
        <a:lnSpc>
          <a:spcPct val="90000"/>
        </a:lnSpc>
        <a:spcBef>
          <a:spcPts val="733"/>
        </a:spcBef>
        <a:spcAft>
          <a:spcPct val="0"/>
        </a:spcAft>
        <a:buFont typeface="Arial" panose="020B0604020202020204" pitchFamily="34" charset="0"/>
        <a:buChar char="•"/>
        <a:defRPr sz="3520" kern="1200">
          <a:solidFill>
            <a:schemeClr val="tx1"/>
          </a:solidFill>
          <a:latin typeface="Calibri" panose="020F0502020204030204" pitchFamily="34" charset="0"/>
          <a:ea typeface="+mn-ea"/>
          <a:cs typeface="+mn-cs"/>
        </a:defRPr>
      </a:lvl2pPr>
      <a:lvl3pPr marL="1676438" indent="-335288" algn="l" rtl="0" eaLnBrk="0" fontAlgn="base" hangingPunct="0">
        <a:lnSpc>
          <a:spcPct val="90000"/>
        </a:lnSpc>
        <a:spcBef>
          <a:spcPts val="733"/>
        </a:spcBef>
        <a:spcAft>
          <a:spcPct val="0"/>
        </a:spcAft>
        <a:buFont typeface="Arial" panose="020B0604020202020204" pitchFamily="34" charset="0"/>
        <a:buChar char="•"/>
        <a:defRPr sz="2933" kern="1200">
          <a:solidFill>
            <a:schemeClr val="tx1"/>
          </a:solidFill>
          <a:latin typeface="Calibri" panose="020F0502020204030204" pitchFamily="34" charset="0"/>
          <a:ea typeface="+mn-ea"/>
          <a:cs typeface="+mn-cs"/>
        </a:defRPr>
      </a:lvl3pPr>
      <a:lvl4pPr marL="2347013" indent="-335288" algn="l" rtl="0" eaLnBrk="0" fontAlgn="base" hangingPunct="0">
        <a:lnSpc>
          <a:spcPct val="90000"/>
        </a:lnSpc>
        <a:spcBef>
          <a:spcPts val="733"/>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mn-cs"/>
        </a:defRPr>
      </a:lvl4pPr>
      <a:lvl5pPr marL="3017589" indent="-335288" algn="l" rtl="0" eaLnBrk="0" fontAlgn="base" hangingPunct="0">
        <a:lnSpc>
          <a:spcPct val="90000"/>
        </a:lnSpc>
        <a:spcBef>
          <a:spcPts val="733"/>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arget="../media/image36.jpeg" Type="http://schemas.openxmlformats.org/officeDocument/2006/relationships/image"/><Relationship Id="rId3" Target="https://npscra.nsdl.co.in/nav-search.php" TargetMode="External" Type="http://schemas.openxmlformats.org/officeDocument/2006/relationships/hyperlink"/><Relationship Id="rId7" Target="../media/image35.jpeg" Type="http://schemas.openxmlformats.org/officeDocument/2006/relationships/image"/><Relationship Id="rId2" Target="../notesSlides/notesSlide13.xml" Type="http://schemas.openxmlformats.org/officeDocument/2006/relationships/notesSlide"/><Relationship Id="rId1" Target="../slideLayouts/slideLayout2.xml" Type="http://schemas.openxmlformats.org/officeDocument/2006/relationships/slideLayout"/><Relationship Id="rId6" Target="../media/image34.jpeg" Type="http://schemas.openxmlformats.org/officeDocument/2006/relationships/image"/><Relationship Id="rId5" Target="../media/image33.jpeg" Type="http://schemas.openxmlformats.org/officeDocument/2006/relationships/image"/><Relationship Id="rId4" Target="https://npscra.nsdl.co.in/download/non-government-sector/all-citizens-of-india/forms/GoS_S3_Scheme_Preference_Change_Form_1.4.pdf" TargetMode="External" Type="http://schemas.openxmlformats.org/officeDocument/2006/relationships/hyperlink"/><Relationship Id="rId9" Target="../media/image37.jpeg" Type="http://schemas.openxmlformats.org/officeDocument/2006/relationships/image"/></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arget="../media/image38.jpeg" Type="http://schemas.openxmlformats.org/officeDocument/2006/relationships/image"/><Relationship Id="rId2" Target="../notesSlides/notesSlide16.xml" Type="http://schemas.openxmlformats.org/officeDocument/2006/relationships/notesSlid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1.xml.rels><?xml version="1.0" encoding="UTF-8" standalone="yes" ?><Relationships xmlns="http://schemas.openxmlformats.org/package/2006/relationships"><Relationship Id="rId3" Target="../media/image13.png" Type="http://schemas.openxmlformats.org/officeDocument/2006/relationships/image"/><Relationship Id="rId2" Target="../notesSlides/notesSlide21.xml" Type="http://schemas.openxmlformats.org/officeDocument/2006/relationships/notesSlide"/><Relationship Id="rId1" Target="../slideLayouts/slideLayout2.xml" Type="http://schemas.openxmlformats.org/officeDocument/2006/relationships/slideLayout"/><Relationship Id="rId6" Target="../media/image42.jpeg" Type="http://schemas.openxmlformats.org/officeDocument/2006/relationships/image"/><Relationship Id="rId5" Target="../media/image41.png" Type="http://schemas.openxmlformats.org/officeDocument/2006/relationships/image"/><Relationship Id="rId4" Target="../media/image7.svg" Type="http://schemas.openxmlformats.org/officeDocument/2006/relationships/image"/></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43.xml.rels><?xml version="1.0" encoding="UTF-8" standalone="yes" ?><Relationships xmlns="http://schemas.openxmlformats.org/package/2006/relationships"><Relationship Id="rId8" Target="../media/image56.png" Type="http://schemas.openxmlformats.org/officeDocument/2006/relationships/image"/><Relationship Id="rId13" Target="../media/image61.png" Type="http://schemas.openxmlformats.org/officeDocument/2006/relationships/image"/><Relationship Id="rId18" Target="../media/image66.png" Type="http://schemas.openxmlformats.org/officeDocument/2006/relationships/image"/><Relationship Id="rId26" Target="../media/image74.png" Type="http://schemas.openxmlformats.org/officeDocument/2006/relationships/image"/><Relationship Id="rId3" Target="../media/image51.jpeg" Type="http://schemas.openxmlformats.org/officeDocument/2006/relationships/image"/><Relationship Id="rId21" Target="../media/image69.png" Type="http://schemas.openxmlformats.org/officeDocument/2006/relationships/image"/><Relationship Id="rId34" Target="../media/image82.png" Type="http://schemas.openxmlformats.org/officeDocument/2006/relationships/image"/><Relationship Id="rId7" Target="../media/image55.png" Type="http://schemas.openxmlformats.org/officeDocument/2006/relationships/image"/><Relationship Id="rId12" Target="../media/image60.png" Type="http://schemas.openxmlformats.org/officeDocument/2006/relationships/image"/><Relationship Id="rId17" Target="../media/image65.png" Type="http://schemas.openxmlformats.org/officeDocument/2006/relationships/image"/><Relationship Id="rId25" Target="../media/image73.png" Type="http://schemas.openxmlformats.org/officeDocument/2006/relationships/image"/><Relationship Id="rId33" Target="../media/image81.png" Type="http://schemas.openxmlformats.org/officeDocument/2006/relationships/image"/><Relationship Id="rId2" Target="../media/image50.jpeg" Type="http://schemas.openxmlformats.org/officeDocument/2006/relationships/image"/><Relationship Id="rId16" Target="../media/image64.png" Type="http://schemas.openxmlformats.org/officeDocument/2006/relationships/image"/><Relationship Id="rId20" Target="../media/image68.png" Type="http://schemas.openxmlformats.org/officeDocument/2006/relationships/image"/><Relationship Id="rId29" Target="../media/image77.png" Type="http://schemas.openxmlformats.org/officeDocument/2006/relationships/image"/><Relationship Id="rId1" Target="../slideLayouts/slideLayout3.xml" Type="http://schemas.openxmlformats.org/officeDocument/2006/relationships/slideLayout"/><Relationship Id="rId6" Target="../media/image54.png" Type="http://schemas.openxmlformats.org/officeDocument/2006/relationships/image"/><Relationship Id="rId11" Target="../media/image59.png" Type="http://schemas.openxmlformats.org/officeDocument/2006/relationships/image"/><Relationship Id="rId24" Target="../media/image72.png" Type="http://schemas.openxmlformats.org/officeDocument/2006/relationships/image"/><Relationship Id="rId32" Target="../media/image80.png" Type="http://schemas.openxmlformats.org/officeDocument/2006/relationships/image"/><Relationship Id="rId5" Target="../media/image53.png" Type="http://schemas.openxmlformats.org/officeDocument/2006/relationships/image"/><Relationship Id="rId15" Target="../media/image63.png" Type="http://schemas.openxmlformats.org/officeDocument/2006/relationships/image"/><Relationship Id="rId23" Target="../media/image71.png" Type="http://schemas.openxmlformats.org/officeDocument/2006/relationships/image"/><Relationship Id="rId28" Target="../media/image76.png" Type="http://schemas.openxmlformats.org/officeDocument/2006/relationships/image"/><Relationship Id="rId10" Target="../media/image58.png" Type="http://schemas.openxmlformats.org/officeDocument/2006/relationships/image"/><Relationship Id="rId19" Target="../media/image67.png" Type="http://schemas.openxmlformats.org/officeDocument/2006/relationships/image"/><Relationship Id="rId31" Target="../media/image79.jpeg" Type="http://schemas.openxmlformats.org/officeDocument/2006/relationships/image"/><Relationship Id="rId4" Target="../media/image52.png" Type="http://schemas.openxmlformats.org/officeDocument/2006/relationships/image"/><Relationship Id="rId9" Target="../media/image57.png" Type="http://schemas.openxmlformats.org/officeDocument/2006/relationships/image"/><Relationship Id="rId14" Target="../media/image62.png" Type="http://schemas.openxmlformats.org/officeDocument/2006/relationships/image"/><Relationship Id="rId22" Target="../media/image70.png" Type="http://schemas.openxmlformats.org/officeDocument/2006/relationships/image"/><Relationship Id="rId27" Target="../media/image75.png" Type="http://schemas.openxmlformats.org/officeDocument/2006/relationships/image"/><Relationship Id="rId30" Target="../media/image78.png" Type="http://schemas.openxmlformats.org/officeDocument/2006/relationships/image"/></Relationships>
</file>

<file path=ppt/slides/_rels/slide44.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gif"/><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3.png"/><Relationship Id="rId18" Type="http://schemas.openxmlformats.org/officeDocument/2006/relationships/image" Target="../media/image11.svg"/><Relationship Id="rId3" Type="http://schemas.openxmlformats.org/officeDocument/2006/relationships/diagramData" Target="../diagrams/data2.xml"/><Relationship Id="rId21" Type="http://schemas.openxmlformats.org/officeDocument/2006/relationships/image" Target="../media/image17.png"/><Relationship Id="rId7" Type="http://schemas.microsoft.com/office/2007/relationships/diagramDrawing" Target="../diagrams/drawing2.xml"/><Relationship Id="rId12" Type="http://schemas.microsoft.com/office/2007/relationships/diagramDrawing" Target="../diagrams/drawing3.xml"/><Relationship Id="rId17" Type="http://schemas.openxmlformats.org/officeDocument/2006/relationships/image" Target="../media/image15.png"/><Relationship Id="rId2" Type="http://schemas.openxmlformats.org/officeDocument/2006/relationships/notesSlide" Target="../notesSlides/notesSlide7.xml"/><Relationship Id="rId16" Type="http://schemas.openxmlformats.org/officeDocument/2006/relationships/image" Target="../media/image9.svg"/><Relationship Id="rId20"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4.png"/><Relationship Id="rId10" Type="http://schemas.openxmlformats.org/officeDocument/2006/relationships/diagramQuickStyle" Target="../diagrams/quickStyle3.xml"/><Relationship Id="rId19"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7.svg"/><Relationship Id="rId22"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arget="../charts/chart2.xml" Type="http://schemas.openxmlformats.org/officeDocument/2006/relationships/chart"/><Relationship Id="rId2" Target="../notesSlides/notesSlide9.xml" Type="http://schemas.openxmlformats.org/officeDocument/2006/relationships/notesSlide"/><Relationship Id="rId1" Target="../slideLayouts/slideLayout2.xml" Type="http://schemas.openxmlformats.org/officeDocument/2006/relationships/slideLayout"/><Relationship Id="rId6" Target="../media/image20.jpeg" Type="http://schemas.openxmlformats.org/officeDocument/2006/relationships/image"/><Relationship Id="rId5" Target="../media/image19.jpeg" Type="http://schemas.openxmlformats.org/officeDocument/2006/relationships/image"/><Relationship Id="rId4" Target="../media/image18.pn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2819400" y="2743200"/>
            <a:ext cx="12649200" cy="3505200"/>
          </a:xfrm>
          <a:prstGeom prst="rect">
            <a:avLst/>
          </a:prstGeom>
        </p:spPr>
        <p:txBody>
          <a:bodyPr>
            <a:no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66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National Pension System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66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Under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66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Government</a:t>
            </a:r>
            <a:r>
              <a:rPr kumimoji="0" lang="en-US" sz="6600" b="1" i="0" u="none" strike="noStrike" kern="1200" cap="none" spc="0" normalizeH="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of </a:t>
            </a:r>
            <a:r>
              <a:rPr kumimoji="0" lang="en-US" sz="6600" b="1" i="0" u="none" strike="noStrike" kern="1200" cap="none" spc="0" normalizeH="0" noProof="0" dirty="0" err="1" smtClean="0">
                <a:ln>
                  <a:noFill/>
                </a:ln>
                <a:solidFill>
                  <a:srgbClr val="0000FF"/>
                </a:solidFill>
                <a:effectLst/>
                <a:uLnTx/>
                <a:uFillTx/>
                <a:latin typeface="Arial Unicode MS" pitchFamily="34" charset="-128"/>
                <a:ea typeface="Arial Unicode MS" pitchFamily="34" charset="-128"/>
                <a:cs typeface="Arial Unicode MS" pitchFamily="34" charset="-128"/>
              </a:rPr>
              <a:t>Odisha</a:t>
            </a:r>
            <a:endParaRPr kumimoji="0" lang="en-US" sz="66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Rectangle 29"/>
          <p:cNvSpPr/>
          <p:nvPr/>
        </p:nvSpPr>
        <p:spPr>
          <a:xfrm>
            <a:off x="0" y="9906000"/>
            <a:ext cx="18288000" cy="1524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Title 1"/>
          <p:cNvSpPr txBox="1">
            <a:spLocks/>
          </p:cNvSpPr>
          <p:nvPr/>
        </p:nvSpPr>
        <p:spPr>
          <a:xfrm>
            <a:off x="2895600" y="8229600"/>
            <a:ext cx="12649200" cy="914400"/>
          </a:xfrm>
          <a:prstGeom prst="rect">
            <a:avLst/>
          </a:prstGeom>
        </p:spPr>
        <p:txBody>
          <a:bodyPr>
            <a:no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NPS Cell, DT&amp;I(O)</a:t>
            </a:r>
            <a:endParaRPr kumimoji="0" lang="en-US" sz="40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Choice of Investment Pattern for Tier-I Account</a:t>
            </a:r>
          </a:p>
          <a:p>
            <a:pPr marL="0" marR="0" lvl="0" indent="0" algn="l" defTabSz="914400" rtl="0" eaLnBrk="0" fontAlgn="base" latinLnBrk="0" hangingPunct="0">
              <a:lnSpc>
                <a:spcPct val="90000"/>
              </a:lnSpc>
              <a:spcBef>
                <a:spcPct val="0"/>
              </a:spcBef>
              <a:spcAft>
                <a:spcPct val="0"/>
              </a:spcAft>
              <a:buClrTx/>
              <a:buSzTx/>
              <a:buFontTx/>
              <a:buNone/>
              <a:tabLst/>
              <a:defRPr/>
            </a:pPr>
            <a:r>
              <a:rPr lang="en-US" sz="2800" b="1" dirty="0" smtClean="0">
                <a:solidFill>
                  <a:srgbClr val="0000FF"/>
                </a:solidFill>
                <a:latin typeface="Arial Unicode MS" pitchFamily="34" charset="-128"/>
                <a:ea typeface="Arial Unicode MS" pitchFamily="34" charset="-128"/>
                <a:cs typeface="Arial Unicode MS" pitchFamily="34" charset="-128"/>
              </a:rPr>
              <a:t>                                  Vide F.D. Notification No-15727/F, Dt.08.06.2021</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70" name="Picture 3"/>
          <p:cNvPicPr>
            <a:picLocks noChangeAspect="1" noChangeArrowheads="1"/>
          </p:cNvPicPr>
          <p:nvPr/>
        </p:nvPicPr>
        <p:blipFill>
          <a:blip r:embed="rId3" cstate="print"/>
          <a:srcRect/>
          <a:stretch>
            <a:fillRect/>
          </a:stretch>
        </p:blipFill>
        <p:spPr bwMode="auto">
          <a:xfrm>
            <a:off x="4470506" y="2438400"/>
            <a:ext cx="2387494" cy="6705600"/>
          </a:xfrm>
          <a:prstGeom prst="rect">
            <a:avLst/>
          </a:prstGeom>
          <a:noFill/>
          <a:ln w="9525">
            <a:noFill/>
            <a:miter lim="800000"/>
            <a:headEnd/>
            <a:tailEnd/>
          </a:ln>
          <a:effectLst/>
        </p:spPr>
      </p:pic>
      <p:sp>
        <p:nvSpPr>
          <p:cNvPr id="72" name="Right Brace 71"/>
          <p:cNvSpPr/>
          <p:nvPr/>
        </p:nvSpPr>
        <p:spPr>
          <a:xfrm>
            <a:off x="4267200" y="4097606"/>
            <a:ext cx="304959" cy="4436012"/>
          </a:xfrm>
          <a:prstGeom prst="rightBrace">
            <a:avLst>
              <a:gd name="adj1" fmla="val 8333"/>
              <a:gd name="adj2" fmla="val 34562"/>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lIns="115489" tIns="57744" rIns="115489" bIns="57744" rtlCol="0" anchor="ctr"/>
          <a:lstStyle/>
          <a:p>
            <a:pPr algn="ctr"/>
            <a:endParaRPr lang="en-US" dirty="0">
              <a:solidFill>
                <a:srgbClr val="FF0000"/>
              </a:solidFill>
            </a:endParaRPr>
          </a:p>
        </p:txBody>
      </p:sp>
      <p:pic>
        <p:nvPicPr>
          <p:cNvPr id="73" name="Picture 4"/>
          <p:cNvPicPr>
            <a:picLocks noChangeAspect="1" noChangeArrowheads="1"/>
          </p:cNvPicPr>
          <p:nvPr/>
        </p:nvPicPr>
        <p:blipFill>
          <a:blip r:embed="rId4" cstate="print"/>
          <a:srcRect/>
          <a:stretch>
            <a:fillRect/>
          </a:stretch>
        </p:blipFill>
        <p:spPr bwMode="auto">
          <a:xfrm>
            <a:off x="7161689" y="2533286"/>
            <a:ext cx="1931405" cy="6499274"/>
          </a:xfrm>
          <a:prstGeom prst="rect">
            <a:avLst/>
          </a:prstGeom>
          <a:noFill/>
          <a:ln w="9525">
            <a:noFill/>
            <a:miter lim="800000"/>
            <a:headEnd/>
            <a:tailEnd/>
          </a:ln>
          <a:effectLst/>
        </p:spPr>
      </p:pic>
      <p:cxnSp>
        <p:nvCxnSpPr>
          <p:cNvPr id="74" name="Elbow Connector 73"/>
          <p:cNvCxnSpPr/>
          <p:nvPr/>
        </p:nvCxnSpPr>
        <p:spPr>
          <a:xfrm>
            <a:off x="4267200" y="3983539"/>
            <a:ext cx="711570" cy="351692"/>
          </a:xfrm>
          <a:prstGeom prst="bentConnector3">
            <a:avLst>
              <a:gd name="adj1" fmla="val 50000"/>
            </a:avLst>
          </a:prstGeom>
          <a:ln>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75" name="Elbow Connector 74"/>
          <p:cNvCxnSpPr/>
          <p:nvPr/>
        </p:nvCxnSpPr>
        <p:spPr>
          <a:xfrm rot="10800000" flipV="1">
            <a:off x="6248400" y="4191000"/>
            <a:ext cx="1016529" cy="615462"/>
          </a:xfrm>
          <a:prstGeom prst="bentConnector3">
            <a:avLst>
              <a:gd name="adj1" fmla="val 38756"/>
            </a:avLst>
          </a:prstGeom>
          <a:ln>
            <a:solidFill>
              <a:srgbClr val="00B05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76" name="Straight Arrow Connector 75"/>
          <p:cNvCxnSpPr/>
          <p:nvPr/>
        </p:nvCxnSpPr>
        <p:spPr>
          <a:xfrm>
            <a:off x="6755077" y="6445385"/>
            <a:ext cx="508265"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77" name="Rounded Rectangle 76"/>
          <p:cNvSpPr/>
          <p:nvPr/>
        </p:nvSpPr>
        <p:spPr>
          <a:xfrm>
            <a:off x="11745397" y="4147662"/>
            <a:ext cx="2113967" cy="459718"/>
          </a:xfrm>
          <a:prstGeom prst="roundRect">
            <a:avLst/>
          </a:prstGeom>
        </p:spPr>
        <p:style>
          <a:lnRef idx="1">
            <a:schemeClr val="accent5"/>
          </a:lnRef>
          <a:fillRef idx="2">
            <a:schemeClr val="accent5"/>
          </a:fillRef>
          <a:effectRef idx="1">
            <a:schemeClr val="accent5"/>
          </a:effectRef>
          <a:fontRef idx="minor">
            <a:schemeClr val="dk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78" name="Rounded Rectangle 77"/>
          <p:cNvSpPr/>
          <p:nvPr/>
        </p:nvSpPr>
        <p:spPr>
          <a:xfrm>
            <a:off x="11745397" y="3620124"/>
            <a:ext cx="2113967" cy="459718"/>
          </a:xfrm>
          <a:prstGeom prst="roundRect">
            <a:avLst/>
          </a:prstGeom>
        </p:spPr>
        <p:style>
          <a:lnRef idx="1">
            <a:schemeClr val="accent5"/>
          </a:lnRef>
          <a:fillRef idx="2">
            <a:schemeClr val="accent5"/>
          </a:fillRef>
          <a:effectRef idx="1">
            <a:schemeClr val="accent5"/>
          </a:effectRef>
          <a:fontRef idx="minor">
            <a:schemeClr val="dk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79" name="Rounded Rectangle 78"/>
          <p:cNvSpPr/>
          <p:nvPr/>
        </p:nvSpPr>
        <p:spPr>
          <a:xfrm>
            <a:off x="11745397" y="3092585"/>
            <a:ext cx="2113967" cy="459718"/>
          </a:xfrm>
          <a:prstGeom prst="roundRect">
            <a:avLst/>
          </a:prstGeom>
        </p:spPr>
        <p:style>
          <a:lnRef idx="1">
            <a:schemeClr val="accent5"/>
          </a:lnRef>
          <a:fillRef idx="2">
            <a:schemeClr val="accent5"/>
          </a:fillRef>
          <a:effectRef idx="1">
            <a:schemeClr val="accent5"/>
          </a:effectRef>
          <a:fontRef idx="minor">
            <a:schemeClr val="dk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80" name="Oval 79"/>
          <p:cNvSpPr/>
          <p:nvPr/>
        </p:nvSpPr>
        <p:spPr>
          <a:xfrm>
            <a:off x="9525001" y="3276600"/>
            <a:ext cx="1941843" cy="1371600"/>
          </a:xfrm>
          <a:prstGeom prst="ellipse">
            <a:avLst/>
          </a:prstGeom>
        </p:spPr>
        <p:style>
          <a:lnRef idx="1">
            <a:schemeClr val="accent3"/>
          </a:lnRef>
          <a:fillRef idx="2">
            <a:schemeClr val="accent3"/>
          </a:fillRef>
          <a:effectRef idx="1">
            <a:schemeClr val="accent3"/>
          </a:effectRef>
          <a:fontRef idx="minor">
            <a:schemeClr val="dk1"/>
          </a:fontRef>
        </p:style>
        <p:txBody>
          <a:bodyPr lIns="115489" tIns="57744" rIns="115489" bIns="57744" rtlCol="0" anchor="ctr"/>
          <a:lstStyle/>
          <a:p>
            <a:pPr algn="ctr"/>
            <a:endParaRPr lang="en-US"/>
          </a:p>
        </p:txBody>
      </p:sp>
      <p:sp>
        <p:nvSpPr>
          <p:cNvPr id="81" name="Right Arrow 80"/>
          <p:cNvSpPr/>
          <p:nvPr/>
        </p:nvSpPr>
        <p:spPr>
          <a:xfrm>
            <a:off x="9067800" y="3886200"/>
            <a:ext cx="304959" cy="141810"/>
          </a:xfrm>
          <a:prstGeom prst="right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115489" tIns="57744" rIns="115489" bIns="57744" rtlCol="0" anchor="ctr"/>
          <a:lstStyle/>
          <a:p>
            <a:pPr algn="ctr"/>
            <a:endParaRPr lang="en-US"/>
          </a:p>
        </p:txBody>
      </p:sp>
      <p:sp>
        <p:nvSpPr>
          <p:cNvPr id="82" name="TextBox 81"/>
          <p:cNvSpPr txBox="1"/>
          <p:nvPr/>
        </p:nvSpPr>
        <p:spPr>
          <a:xfrm>
            <a:off x="9525000" y="3429001"/>
            <a:ext cx="1865644" cy="916835"/>
          </a:xfrm>
          <a:prstGeom prst="rect">
            <a:avLst/>
          </a:prstGeom>
          <a:noFill/>
        </p:spPr>
        <p:txBody>
          <a:bodyPr wrap="square" lIns="115489" tIns="57744" rIns="115489" bIns="57744" rtlCol="0">
            <a:spAutoFit/>
          </a:bodyPr>
          <a:lstStyle/>
          <a:p>
            <a:pPr algn="ctr"/>
            <a:r>
              <a:rPr lang="en-US" sz="2600" spc="-69" dirty="0">
                <a:solidFill>
                  <a:srgbClr val="00B050"/>
                </a:solidFill>
                <a:latin typeface="Arial Unicode MS" pitchFamily="34" charset="-128"/>
                <a:ea typeface="Arial Unicode MS" pitchFamily="34" charset="-128"/>
                <a:cs typeface="Arial Unicode MS" pitchFamily="34" charset="-128"/>
              </a:rPr>
              <a:t>Pension </a:t>
            </a:r>
          </a:p>
          <a:p>
            <a:pPr algn="ctr"/>
            <a:r>
              <a:rPr lang="en-US" sz="2600" spc="-69" dirty="0">
                <a:solidFill>
                  <a:srgbClr val="00B050"/>
                </a:solidFill>
                <a:latin typeface="Arial Unicode MS" pitchFamily="34" charset="-128"/>
                <a:ea typeface="Arial Unicode MS" pitchFamily="34" charset="-128"/>
                <a:cs typeface="Arial Unicode MS" pitchFamily="34" charset="-128"/>
              </a:rPr>
              <a:t>Wealth</a:t>
            </a:r>
          </a:p>
        </p:txBody>
      </p:sp>
      <p:cxnSp>
        <p:nvCxnSpPr>
          <p:cNvPr id="83" name="Straight Arrow Connector 82"/>
          <p:cNvCxnSpPr/>
          <p:nvPr/>
        </p:nvCxnSpPr>
        <p:spPr>
          <a:xfrm flipV="1">
            <a:off x="11440439" y="3245553"/>
            <a:ext cx="304959" cy="69332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7" idx="1"/>
          </p:cNvCxnSpPr>
          <p:nvPr/>
        </p:nvCxnSpPr>
        <p:spPr>
          <a:xfrm>
            <a:off x="11440439" y="3938880"/>
            <a:ext cx="304958" cy="43864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11440439" y="3675111"/>
            <a:ext cx="304959" cy="263769"/>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734800" y="3033897"/>
            <a:ext cx="2276580" cy="547503"/>
          </a:xfrm>
          <a:prstGeom prst="rect">
            <a:avLst/>
          </a:prstGeom>
          <a:noFill/>
        </p:spPr>
        <p:txBody>
          <a:bodyPr wrap="square" lIns="115489" tIns="57744" rIns="115489" bIns="57744" rtlCol="0">
            <a:spAutoFit/>
          </a:bodyPr>
          <a:lstStyle/>
          <a:p>
            <a:r>
              <a:rPr lang="en-US" sz="2800" spc="-69" dirty="0">
                <a:solidFill>
                  <a:srgbClr val="7030A0"/>
                </a:solidFill>
                <a:latin typeface="Arial Unicode MS" pitchFamily="34" charset="-128"/>
                <a:ea typeface="Arial Unicode MS" pitchFamily="34" charset="-128"/>
                <a:cs typeface="Arial Unicode MS" pitchFamily="34" charset="-128"/>
              </a:rPr>
              <a:t>SBI (39%)</a:t>
            </a:r>
            <a:endParaRPr lang="en-US" sz="2800" dirty="0">
              <a:latin typeface="Arial Unicode MS" pitchFamily="34" charset="-128"/>
              <a:ea typeface="Arial Unicode MS" pitchFamily="34" charset="-128"/>
              <a:cs typeface="Arial Unicode MS" pitchFamily="34" charset="-128"/>
            </a:endParaRPr>
          </a:p>
        </p:txBody>
      </p:sp>
      <p:sp>
        <p:nvSpPr>
          <p:cNvPr id="87" name="TextBox 86"/>
          <p:cNvSpPr txBox="1"/>
          <p:nvPr/>
        </p:nvSpPr>
        <p:spPr>
          <a:xfrm>
            <a:off x="11734800" y="3633587"/>
            <a:ext cx="2276580" cy="547503"/>
          </a:xfrm>
          <a:prstGeom prst="rect">
            <a:avLst/>
          </a:prstGeom>
          <a:noFill/>
        </p:spPr>
        <p:txBody>
          <a:bodyPr wrap="square" lIns="115489" tIns="57744" rIns="115489" bIns="57744" rtlCol="0">
            <a:spAutoFit/>
          </a:bodyPr>
          <a:lstStyle/>
          <a:p>
            <a:r>
              <a:rPr lang="en-US" sz="2800" spc="-69" dirty="0">
                <a:solidFill>
                  <a:srgbClr val="7030A0"/>
                </a:solidFill>
                <a:latin typeface="Arial Unicode MS" pitchFamily="34" charset="-128"/>
                <a:ea typeface="Arial Unicode MS" pitchFamily="34" charset="-128"/>
                <a:cs typeface="Arial Unicode MS" pitchFamily="34" charset="-128"/>
              </a:rPr>
              <a:t>UTI (17%)</a:t>
            </a:r>
            <a:endParaRPr lang="en-US" sz="2800" dirty="0">
              <a:latin typeface="Arial Unicode MS" pitchFamily="34" charset="-128"/>
              <a:ea typeface="Arial Unicode MS" pitchFamily="34" charset="-128"/>
              <a:cs typeface="Arial Unicode MS" pitchFamily="34" charset="-128"/>
            </a:endParaRPr>
          </a:p>
        </p:txBody>
      </p:sp>
      <p:sp>
        <p:nvSpPr>
          <p:cNvPr id="88" name="TextBox 87"/>
          <p:cNvSpPr txBox="1"/>
          <p:nvPr/>
        </p:nvSpPr>
        <p:spPr>
          <a:xfrm>
            <a:off x="11734800" y="4161125"/>
            <a:ext cx="2276580" cy="547503"/>
          </a:xfrm>
          <a:prstGeom prst="rect">
            <a:avLst/>
          </a:prstGeom>
          <a:noFill/>
        </p:spPr>
        <p:txBody>
          <a:bodyPr wrap="square" lIns="115489" tIns="57744" rIns="115489" bIns="57744" rtlCol="0">
            <a:spAutoFit/>
          </a:bodyPr>
          <a:lstStyle/>
          <a:p>
            <a:r>
              <a:rPr lang="en-US" sz="2800" spc="-69" dirty="0">
                <a:solidFill>
                  <a:srgbClr val="7030A0"/>
                </a:solidFill>
                <a:latin typeface="Arial Unicode MS" pitchFamily="34" charset="-128"/>
                <a:ea typeface="Arial Unicode MS" pitchFamily="34" charset="-128"/>
                <a:cs typeface="Arial Unicode MS" pitchFamily="34" charset="-128"/>
              </a:rPr>
              <a:t>LIC (44%)</a:t>
            </a:r>
            <a:endParaRPr lang="en-US" sz="2800" dirty="0">
              <a:latin typeface="Arial Unicode MS" pitchFamily="34" charset="-128"/>
              <a:ea typeface="Arial Unicode MS" pitchFamily="34" charset="-128"/>
              <a:cs typeface="Arial Unicode MS" pitchFamily="34" charset="-128"/>
            </a:endParaRPr>
          </a:p>
        </p:txBody>
      </p:sp>
      <p:sp>
        <p:nvSpPr>
          <p:cNvPr id="89" name="Right Brace 88"/>
          <p:cNvSpPr/>
          <p:nvPr/>
        </p:nvSpPr>
        <p:spPr>
          <a:xfrm>
            <a:off x="13716000" y="2916740"/>
            <a:ext cx="990600" cy="2068734"/>
          </a:xfrm>
          <a:prstGeom prst="rightBrace">
            <a:avLst>
              <a:gd name="adj1" fmla="val 8333"/>
              <a:gd name="adj2" fmla="val 43367"/>
            </a:avLst>
          </a:prstGeom>
        </p:spPr>
        <p:style>
          <a:lnRef idx="1">
            <a:schemeClr val="dk1"/>
          </a:lnRef>
          <a:fillRef idx="0">
            <a:schemeClr val="dk1"/>
          </a:fillRef>
          <a:effectRef idx="0">
            <a:schemeClr val="dk1"/>
          </a:effectRef>
          <a:fontRef idx="minor">
            <a:schemeClr val="tx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90" name="Rounded Rectangle 89"/>
          <p:cNvSpPr/>
          <p:nvPr/>
        </p:nvSpPr>
        <p:spPr>
          <a:xfrm>
            <a:off x="14630400" y="1905000"/>
            <a:ext cx="3429001" cy="2235630"/>
          </a:xfrm>
          <a:prstGeom prst="roundRect">
            <a:avLst/>
          </a:prstGeom>
        </p:spPr>
        <p:style>
          <a:lnRef idx="1">
            <a:schemeClr val="accent3"/>
          </a:lnRef>
          <a:fillRef idx="2">
            <a:schemeClr val="accent3"/>
          </a:fillRef>
          <a:effectRef idx="1">
            <a:schemeClr val="accent3"/>
          </a:effectRef>
          <a:fontRef idx="minor">
            <a:schemeClr val="dk1"/>
          </a:fontRef>
        </p:style>
        <p:txBody>
          <a:bodyPr lIns="115489" tIns="57744" rIns="115489" bIns="57744" rtlCol="0" anchor="ctr"/>
          <a:lstStyle/>
          <a:p>
            <a:pPr algn="ctr"/>
            <a:endParaRPr lang="en-US"/>
          </a:p>
        </p:txBody>
      </p:sp>
      <p:sp>
        <p:nvSpPr>
          <p:cNvPr id="91" name="TextBox 90"/>
          <p:cNvSpPr txBox="1"/>
          <p:nvPr/>
        </p:nvSpPr>
        <p:spPr>
          <a:xfrm>
            <a:off x="14706600" y="1981199"/>
            <a:ext cx="3176535" cy="1963275"/>
          </a:xfrm>
          <a:prstGeom prst="rect">
            <a:avLst/>
          </a:prstGeom>
          <a:noFill/>
        </p:spPr>
        <p:txBody>
          <a:bodyPr wrap="square" lIns="115489" tIns="57744" rIns="115489" bIns="57744" rtlCol="0">
            <a:spAutoFit/>
          </a:bodyPr>
          <a:lstStyle/>
          <a:p>
            <a:pPr algn="ctr"/>
            <a:r>
              <a:rPr lang="en-US" sz="2000" spc="-69" dirty="0">
                <a:solidFill>
                  <a:srgbClr val="00B050"/>
                </a:solidFill>
                <a:latin typeface="Arial Unicode MS" pitchFamily="34" charset="-128"/>
                <a:ea typeface="Arial Unicode MS" pitchFamily="34" charset="-128"/>
                <a:cs typeface="Arial Unicode MS" pitchFamily="34" charset="-128"/>
              </a:rPr>
              <a:t>Investment</a:t>
            </a:r>
          </a:p>
          <a:p>
            <a:pPr algn="ctr"/>
            <a:r>
              <a:rPr lang="en-US" sz="2000" spc="-69" dirty="0">
                <a:solidFill>
                  <a:srgbClr val="00B050"/>
                </a:solidFill>
                <a:latin typeface="Arial Unicode MS" pitchFamily="34" charset="-128"/>
                <a:ea typeface="Arial Unicode MS" pitchFamily="34" charset="-128"/>
                <a:cs typeface="Arial Unicode MS" pitchFamily="34" charset="-128"/>
              </a:rPr>
              <a:t>As per the norms of PFRDA</a:t>
            </a:r>
          </a:p>
          <a:p>
            <a:pPr algn="ctr"/>
            <a:r>
              <a:rPr lang="en-US" sz="2000" spc="-69" dirty="0">
                <a:solidFill>
                  <a:srgbClr val="00B050"/>
                </a:solidFill>
                <a:latin typeface="Arial Unicode MS" pitchFamily="34" charset="-128"/>
                <a:ea typeface="Arial Unicode MS" pitchFamily="34" charset="-128"/>
                <a:cs typeface="Arial Unicode MS" pitchFamily="34" charset="-128"/>
              </a:rPr>
              <a:t>(Max. 15% of Equity Exposure)</a:t>
            </a:r>
          </a:p>
          <a:p>
            <a:pPr algn="ctr"/>
            <a:r>
              <a:rPr lang="en-US" sz="2000" spc="-69" dirty="0">
                <a:solidFill>
                  <a:srgbClr val="00B050"/>
                </a:solidFill>
                <a:latin typeface="Arial Unicode MS" pitchFamily="34" charset="-128"/>
                <a:ea typeface="Arial Unicode MS" pitchFamily="34" charset="-128"/>
                <a:cs typeface="Arial Unicode MS" pitchFamily="34" charset="-128"/>
              </a:rPr>
              <a:t>85% under Fixed Return Asset</a:t>
            </a:r>
            <a:endParaRPr lang="en-US" sz="2000" dirty="0">
              <a:solidFill>
                <a:srgbClr val="00B050"/>
              </a:solidFill>
            </a:endParaRPr>
          </a:p>
        </p:txBody>
      </p:sp>
      <p:sp>
        <p:nvSpPr>
          <p:cNvPr id="92" name="Rounded Rectangle 91"/>
          <p:cNvSpPr/>
          <p:nvPr/>
        </p:nvSpPr>
        <p:spPr>
          <a:xfrm>
            <a:off x="11745398" y="5441024"/>
            <a:ext cx="2199202" cy="578776"/>
          </a:xfrm>
          <a:prstGeom prst="roundRect">
            <a:avLst/>
          </a:prstGeom>
        </p:spPr>
        <p:style>
          <a:lnRef idx="1">
            <a:schemeClr val="accent5"/>
          </a:lnRef>
          <a:fillRef idx="2">
            <a:schemeClr val="accent5"/>
          </a:fillRef>
          <a:effectRef idx="1">
            <a:schemeClr val="accent5"/>
          </a:effectRef>
          <a:fontRef idx="minor">
            <a:schemeClr val="dk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93" name="Oval 92"/>
          <p:cNvSpPr/>
          <p:nvPr/>
        </p:nvSpPr>
        <p:spPr>
          <a:xfrm>
            <a:off x="9677401" y="4953000"/>
            <a:ext cx="1789443" cy="1528345"/>
          </a:xfrm>
          <a:prstGeom prst="ellipse">
            <a:avLst/>
          </a:prstGeom>
        </p:spPr>
        <p:style>
          <a:lnRef idx="1">
            <a:schemeClr val="accent6"/>
          </a:lnRef>
          <a:fillRef idx="2">
            <a:schemeClr val="accent6"/>
          </a:fillRef>
          <a:effectRef idx="1">
            <a:schemeClr val="accent6"/>
          </a:effectRef>
          <a:fontRef idx="minor">
            <a:schemeClr val="dk1"/>
          </a:fontRef>
        </p:style>
        <p:txBody>
          <a:bodyPr lIns="115489" tIns="57744" rIns="115489" bIns="57744" rtlCol="0" anchor="ctr"/>
          <a:lstStyle/>
          <a:p>
            <a:pPr algn="ctr"/>
            <a:endParaRPr lang="en-US"/>
          </a:p>
        </p:txBody>
      </p:sp>
      <p:sp>
        <p:nvSpPr>
          <p:cNvPr id="94" name="Right Arrow 93"/>
          <p:cNvSpPr/>
          <p:nvPr/>
        </p:nvSpPr>
        <p:spPr>
          <a:xfrm>
            <a:off x="8991600" y="5715000"/>
            <a:ext cx="533400" cy="152400"/>
          </a:xfrm>
          <a:prstGeom prst="rightArrow">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lIns="115489" tIns="57744" rIns="115489" bIns="57744" rtlCol="0" anchor="ctr"/>
          <a:lstStyle/>
          <a:p>
            <a:pPr algn="ctr"/>
            <a:endParaRPr lang="en-US"/>
          </a:p>
        </p:txBody>
      </p:sp>
      <p:sp>
        <p:nvSpPr>
          <p:cNvPr id="95" name="TextBox 94"/>
          <p:cNvSpPr txBox="1"/>
          <p:nvPr/>
        </p:nvSpPr>
        <p:spPr>
          <a:xfrm>
            <a:off x="9525000" y="5265179"/>
            <a:ext cx="2094243" cy="916835"/>
          </a:xfrm>
          <a:prstGeom prst="rect">
            <a:avLst/>
          </a:prstGeom>
          <a:noFill/>
        </p:spPr>
        <p:txBody>
          <a:bodyPr wrap="square" lIns="115489" tIns="57744" rIns="115489" bIns="57744" rtlCol="0">
            <a:spAutoFit/>
          </a:bodyPr>
          <a:lstStyle/>
          <a:p>
            <a:pPr algn="ctr"/>
            <a:r>
              <a:rPr lang="en-US" sz="2600" spc="-69" dirty="0">
                <a:solidFill>
                  <a:srgbClr val="00B050"/>
                </a:solidFill>
                <a:latin typeface="Arial Unicode MS" pitchFamily="34" charset="-128"/>
                <a:ea typeface="Arial Unicode MS" pitchFamily="34" charset="-128"/>
                <a:cs typeface="Arial Unicode MS" pitchFamily="34" charset="-128"/>
              </a:rPr>
              <a:t>Pension </a:t>
            </a:r>
          </a:p>
          <a:p>
            <a:pPr algn="ctr"/>
            <a:r>
              <a:rPr lang="en-US" sz="2600" spc="-69" dirty="0">
                <a:solidFill>
                  <a:srgbClr val="00B050"/>
                </a:solidFill>
                <a:latin typeface="Arial Unicode MS" pitchFamily="34" charset="-128"/>
                <a:ea typeface="Arial Unicode MS" pitchFamily="34" charset="-128"/>
                <a:cs typeface="Arial Unicode MS" pitchFamily="34" charset="-128"/>
              </a:rPr>
              <a:t>Wealth</a:t>
            </a:r>
          </a:p>
        </p:txBody>
      </p:sp>
      <p:cxnSp>
        <p:nvCxnSpPr>
          <p:cNvPr id="96" name="Straight Arrow Connector 95"/>
          <p:cNvCxnSpPr/>
          <p:nvPr/>
        </p:nvCxnSpPr>
        <p:spPr>
          <a:xfrm>
            <a:off x="11440439" y="5642354"/>
            <a:ext cx="487839"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1745397" y="5454488"/>
            <a:ext cx="1463515" cy="547503"/>
          </a:xfrm>
          <a:prstGeom prst="rect">
            <a:avLst/>
          </a:prstGeom>
          <a:noFill/>
        </p:spPr>
        <p:txBody>
          <a:bodyPr wrap="square" lIns="115489" tIns="57744" rIns="115489" bIns="57744" rtlCol="0">
            <a:spAutoFit/>
          </a:bodyPr>
          <a:lstStyle/>
          <a:p>
            <a:r>
              <a:rPr lang="en-US" sz="2800" spc="-69" dirty="0">
                <a:solidFill>
                  <a:srgbClr val="7030A0"/>
                </a:solidFill>
                <a:latin typeface="Arial Unicode MS" pitchFamily="34" charset="-128"/>
                <a:ea typeface="Arial Unicode MS" pitchFamily="34" charset="-128"/>
                <a:cs typeface="Arial Unicode MS" pitchFamily="34" charset="-128"/>
              </a:rPr>
              <a:t>PFM</a:t>
            </a:r>
            <a:endParaRPr lang="en-US" sz="2800" dirty="0">
              <a:latin typeface="Arial Unicode MS" pitchFamily="34" charset="-128"/>
              <a:ea typeface="Arial Unicode MS" pitchFamily="34" charset="-128"/>
              <a:cs typeface="Arial Unicode MS" pitchFamily="34" charset="-128"/>
            </a:endParaRPr>
          </a:p>
        </p:txBody>
      </p:sp>
      <p:sp>
        <p:nvSpPr>
          <p:cNvPr id="98" name="Right Brace 97"/>
          <p:cNvSpPr/>
          <p:nvPr/>
        </p:nvSpPr>
        <p:spPr>
          <a:xfrm>
            <a:off x="13407100" y="5257800"/>
            <a:ext cx="1299500" cy="838200"/>
          </a:xfrm>
          <a:prstGeom prst="rightBrace">
            <a:avLst>
              <a:gd name="adj1" fmla="val 8333"/>
              <a:gd name="adj2" fmla="val 43367"/>
            </a:avLst>
          </a:prstGeom>
          <a:ln>
            <a:solidFill>
              <a:srgbClr val="C00000"/>
            </a:solidFill>
          </a:ln>
        </p:spPr>
        <p:style>
          <a:lnRef idx="1">
            <a:schemeClr val="dk1"/>
          </a:lnRef>
          <a:fillRef idx="0">
            <a:schemeClr val="dk1"/>
          </a:fillRef>
          <a:effectRef idx="0">
            <a:schemeClr val="dk1"/>
          </a:effectRef>
          <a:fontRef idx="minor">
            <a:schemeClr val="tx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99" name="Rounded Rectangle 98"/>
          <p:cNvSpPr/>
          <p:nvPr/>
        </p:nvSpPr>
        <p:spPr>
          <a:xfrm>
            <a:off x="14628652" y="4229725"/>
            <a:ext cx="3430747" cy="2399675"/>
          </a:xfrm>
          <a:prstGeom prst="roundRect">
            <a:avLst/>
          </a:prstGeom>
        </p:spPr>
        <p:style>
          <a:lnRef idx="1">
            <a:schemeClr val="accent6"/>
          </a:lnRef>
          <a:fillRef idx="2">
            <a:schemeClr val="accent6"/>
          </a:fillRef>
          <a:effectRef idx="1">
            <a:schemeClr val="accent6"/>
          </a:effectRef>
          <a:fontRef idx="minor">
            <a:schemeClr val="dk1"/>
          </a:fontRef>
        </p:style>
        <p:txBody>
          <a:bodyPr lIns="115489" tIns="57744" rIns="115489" bIns="57744" rtlCol="0" anchor="ctr"/>
          <a:lstStyle/>
          <a:p>
            <a:pPr algn="ctr"/>
            <a:endParaRPr lang="en-US"/>
          </a:p>
        </p:txBody>
      </p:sp>
      <p:sp>
        <p:nvSpPr>
          <p:cNvPr id="100" name="TextBox 99"/>
          <p:cNvSpPr txBox="1"/>
          <p:nvPr/>
        </p:nvSpPr>
        <p:spPr>
          <a:xfrm>
            <a:off x="14628653" y="4267200"/>
            <a:ext cx="3354547" cy="2271052"/>
          </a:xfrm>
          <a:prstGeom prst="rect">
            <a:avLst/>
          </a:prstGeom>
          <a:noFill/>
        </p:spPr>
        <p:txBody>
          <a:bodyPr wrap="square" lIns="115489" tIns="57744" rIns="115489" bIns="57744" rtlCol="0">
            <a:spAutoFit/>
          </a:bodyPr>
          <a:lstStyle/>
          <a:p>
            <a:r>
              <a:rPr lang="en-US" sz="2800" spc="-69" dirty="0">
                <a:solidFill>
                  <a:schemeClr val="accent2">
                    <a:lumMod val="75000"/>
                  </a:schemeClr>
                </a:solidFill>
                <a:latin typeface="Arial Unicode MS" pitchFamily="34" charset="-128"/>
                <a:ea typeface="Arial Unicode MS" pitchFamily="34" charset="-128"/>
                <a:cs typeface="Arial Unicode MS" pitchFamily="34" charset="-128"/>
              </a:rPr>
              <a:t>Investment Choice</a:t>
            </a:r>
          </a:p>
          <a:p>
            <a:r>
              <a:rPr lang="en-US" sz="2800" b="1" spc="-69" dirty="0">
                <a:solidFill>
                  <a:schemeClr val="accent2">
                    <a:lumMod val="75000"/>
                  </a:schemeClr>
                </a:solidFill>
                <a:latin typeface="Arial Unicode MS" pitchFamily="34" charset="-128"/>
                <a:ea typeface="Arial Unicode MS" pitchFamily="34" charset="-128"/>
                <a:cs typeface="Arial Unicode MS" pitchFamily="34" charset="-128"/>
              </a:rPr>
              <a:t>E</a:t>
            </a:r>
            <a:r>
              <a:rPr lang="en-US" sz="2800" spc="-69" dirty="0">
                <a:solidFill>
                  <a:schemeClr val="accent2">
                    <a:lumMod val="75000"/>
                  </a:schemeClr>
                </a:solidFill>
                <a:latin typeface="Arial Unicode MS" pitchFamily="34" charset="-128"/>
                <a:ea typeface="Arial Unicode MS" pitchFamily="34" charset="-128"/>
                <a:cs typeface="Arial Unicode MS" pitchFamily="34" charset="-128"/>
              </a:rPr>
              <a:t>: 75%    (High Risk)</a:t>
            </a:r>
          </a:p>
          <a:p>
            <a:r>
              <a:rPr lang="en-US" sz="2800" b="1" spc="-69" dirty="0">
                <a:solidFill>
                  <a:schemeClr val="accent2">
                    <a:lumMod val="75000"/>
                  </a:schemeClr>
                </a:solidFill>
                <a:latin typeface="Arial Unicode MS" pitchFamily="34" charset="-128"/>
                <a:ea typeface="Arial Unicode MS" pitchFamily="34" charset="-128"/>
                <a:cs typeface="Arial Unicode MS" pitchFamily="34" charset="-128"/>
              </a:rPr>
              <a:t>C</a:t>
            </a:r>
            <a:r>
              <a:rPr lang="en-US" sz="2800" spc="-69" dirty="0">
                <a:solidFill>
                  <a:schemeClr val="accent2">
                    <a:lumMod val="75000"/>
                  </a:schemeClr>
                </a:solidFill>
                <a:latin typeface="Arial Unicode MS" pitchFamily="34" charset="-128"/>
                <a:ea typeface="Arial Unicode MS" pitchFamily="34" charset="-128"/>
                <a:cs typeface="Arial Unicode MS" pitchFamily="34" charset="-128"/>
              </a:rPr>
              <a:t>: 100%  (Medium Risk)</a:t>
            </a:r>
          </a:p>
          <a:p>
            <a:r>
              <a:rPr lang="en-US" sz="2800" b="1" spc="-69" dirty="0">
                <a:solidFill>
                  <a:srgbClr val="00B050"/>
                </a:solidFill>
                <a:latin typeface="Arial Unicode MS" pitchFamily="34" charset="-128"/>
                <a:ea typeface="Arial Unicode MS" pitchFamily="34" charset="-128"/>
                <a:cs typeface="Arial Unicode MS" pitchFamily="34" charset="-128"/>
              </a:rPr>
              <a:t>G: 100%  (Low Risk)</a:t>
            </a:r>
          </a:p>
        </p:txBody>
      </p:sp>
      <p:sp>
        <p:nvSpPr>
          <p:cNvPr id="101" name="Rectangle 100"/>
          <p:cNvSpPr/>
          <p:nvPr/>
        </p:nvSpPr>
        <p:spPr>
          <a:xfrm>
            <a:off x="14741855" y="6720454"/>
            <a:ext cx="3317545" cy="3185546"/>
          </a:xfrm>
          <a:prstGeom prst="rect">
            <a:avLst/>
          </a:prstGeom>
        </p:spPr>
        <p:style>
          <a:lnRef idx="1">
            <a:schemeClr val="accent6"/>
          </a:lnRef>
          <a:fillRef idx="2">
            <a:schemeClr val="accent6"/>
          </a:fillRef>
          <a:effectRef idx="1">
            <a:schemeClr val="accent6"/>
          </a:effectRef>
          <a:fontRef idx="minor">
            <a:schemeClr val="dk1"/>
          </a:fontRef>
        </p:style>
        <p:txBody>
          <a:bodyPr lIns="115489" tIns="57744" rIns="115489" bIns="57744" rtlCol="0" anchor="ctr"/>
          <a:lstStyle/>
          <a:p>
            <a:pPr algn="ctr"/>
            <a:endParaRPr lang="en-US"/>
          </a:p>
        </p:txBody>
      </p:sp>
      <p:sp>
        <p:nvSpPr>
          <p:cNvPr id="102" name="Rounded Rectangle 101"/>
          <p:cNvSpPr/>
          <p:nvPr/>
        </p:nvSpPr>
        <p:spPr>
          <a:xfrm>
            <a:off x="11756946" y="7946350"/>
            <a:ext cx="2187654" cy="594106"/>
          </a:xfrm>
          <a:prstGeom prst="roundRect">
            <a:avLst/>
          </a:prstGeom>
        </p:spPr>
        <p:style>
          <a:lnRef idx="1">
            <a:schemeClr val="accent5"/>
          </a:lnRef>
          <a:fillRef idx="2">
            <a:schemeClr val="accent5"/>
          </a:fillRef>
          <a:effectRef idx="1">
            <a:schemeClr val="accent5"/>
          </a:effectRef>
          <a:fontRef idx="minor">
            <a:schemeClr val="dk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103" name="Oval 102"/>
          <p:cNvSpPr/>
          <p:nvPr/>
        </p:nvSpPr>
        <p:spPr>
          <a:xfrm>
            <a:off x="9714244" y="7010400"/>
            <a:ext cx="1828642" cy="1497000"/>
          </a:xfrm>
          <a:prstGeom prst="ellipse">
            <a:avLst/>
          </a:prstGeom>
        </p:spPr>
        <p:style>
          <a:lnRef idx="1">
            <a:schemeClr val="accent2"/>
          </a:lnRef>
          <a:fillRef idx="2">
            <a:schemeClr val="accent2"/>
          </a:fillRef>
          <a:effectRef idx="1">
            <a:schemeClr val="accent2"/>
          </a:effectRef>
          <a:fontRef idx="minor">
            <a:schemeClr val="dk1"/>
          </a:fontRef>
        </p:style>
        <p:txBody>
          <a:bodyPr lIns="115489" tIns="57744" rIns="115489" bIns="57744" rtlCol="0" anchor="ctr"/>
          <a:lstStyle/>
          <a:p>
            <a:pPr algn="ctr"/>
            <a:endParaRPr lang="en-US"/>
          </a:p>
        </p:txBody>
      </p:sp>
      <p:sp>
        <p:nvSpPr>
          <p:cNvPr id="104" name="Right Arrow 103"/>
          <p:cNvSpPr/>
          <p:nvPr/>
        </p:nvSpPr>
        <p:spPr>
          <a:xfrm>
            <a:off x="9067800" y="7620001"/>
            <a:ext cx="533400" cy="76200"/>
          </a:xfrm>
          <a:prstGeom prst="rightArrow">
            <a:avLst/>
          </a:prstGeom>
          <a:ln>
            <a:solidFill>
              <a:srgbClr val="FF0000"/>
            </a:solidFill>
          </a:ln>
        </p:spPr>
        <p:style>
          <a:lnRef idx="0">
            <a:schemeClr val="accent2"/>
          </a:lnRef>
          <a:fillRef idx="3">
            <a:schemeClr val="accent2"/>
          </a:fillRef>
          <a:effectRef idx="3">
            <a:schemeClr val="accent2"/>
          </a:effectRef>
          <a:fontRef idx="minor">
            <a:schemeClr val="lt1"/>
          </a:fontRef>
        </p:style>
        <p:txBody>
          <a:bodyPr lIns="115489" tIns="57744" rIns="115489" bIns="57744" rtlCol="0" anchor="ctr"/>
          <a:lstStyle/>
          <a:p>
            <a:pPr algn="ctr"/>
            <a:endParaRPr lang="en-US"/>
          </a:p>
        </p:txBody>
      </p:sp>
      <p:sp>
        <p:nvSpPr>
          <p:cNvPr id="105" name="TextBox 104"/>
          <p:cNvSpPr txBox="1"/>
          <p:nvPr/>
        </p:nvSpPr>
        <p:spPr>
          <a:xfrm>
            <a:off x="9638202" y="7239000"/>
            <a:ext cx="1904842" cy="916835"/>
          </a:xfrm>
          <a:prstGeom prst="rect">
            <a:avLst/>
          </a:prstGeom>
          <a:noFill/>
        </p:spPr>
        <p:txBody>
          <a:bodyPr wrap="square" lIns="115489" tIns="57744" rIns="115489" bIns="57744" rtlCol="0">
            <a:spAutoFit/>
          </a:bodyPr>
          <a:lstStyle/>
          <a:p>
            <a:pPr algn="ctr"/>
            <a:r>
              <a:rPr lang="en-US" sz="2600" spc="-69" dirty="0">
                <a:solidFill>
                  <a:srgbClr val="00B050"/>
                </a:solidFill>
                <a:latin typeface="Arial Unicode MS" pitchFamily="34" charset="-128"/>
                <a:ea typeface="Arial Unicode MS" pitchFamily="34" charset="-128"/>
                <a:cs typeface="Arial Unicode MS" pitchFamily="34" charset="-128"/>
              </a:rPr>
              <a:t>Pension </a:t>
            </a:r>
          </a:p>
          <a:p>
            <a:pPr algn="ctr"/>
            <a:r>
              <a:rPr lang="en-US" sz="2600" spc="-69" dirty="0">
                <a:solidFill>
                  <a:srgbClr val="00B050"/>
                </a:solidFill>
                <a:latin typeface="Arial Unicode MS" pitchFamily="34" charset="-128"/>
                <a:ea typeface="Arial Unicode MS" pitchFamily="34" charset="-128"/>
                <a:cs typeface="Arial Unicode MS" pitchFamily="34" charset="-128"/>
              </a:rPr>
              <a:t>Wealth</a:t>
            </a:r>
          </a:p>
        </p:txBody>
      </p:sp>
      <p:cxnSp>
        <p:nvCxnSpPr>
          <p:cNvPr id="106" name="Straight Arrow Connector 105"/>
          <p:cNvCxnSpPr/>
          <p:nvPr/>
        </p:nvCxnSpPr>
        <p:spPr>
          <a:xfrm>
            <a:off x="11582400" y="8001000"/>
            <a:ext cx="203306" cy="16245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07" name="TextBox 106"/>
          <p:cNvSpPr txBox="1"/>
          <p:nvPr/>
        </p:nvSpPr>
        <p:spPr>
          <a:xfrm>
            <a:off x="11811000" y="7854657"/>
            <a:ext cx="1905000" cy="547503"/>
          </a:xfrm>
          <a:prstGeom prst="rect">
            <a:avLst/>
          </a:prstGeom>
          <a:noFill/>
        </p:spPr>
        <p:txBody>
          <a:bodyPr wrap="square" lIns="115489" tIns="57744" rIns="115489" bIns="57744" rtlCol="0">
            <a:spAutoFit/>
          </a:bodyPr>
          <a:lstStyle/>
          <a:p>
            <a:r>
              <a:rPr lang="en-US" sz="2800" spc="-69" dirty="0">
                <a:solidFill>
                  <a:srgbClr val="7030A0"/>
                </a:solidFill>
                <a:latin typeface="Arial Unicode MS" pitchFamily="34" charset="-128"/>
                <a:ea typeface="Arial Unicode MS" pitchFamily="34" charset="-128"/>
                <a:cs typeface="Arial Unicode MS" pitchFamily="34" charset="-128"/>
              </a:rPr>
              <a:t>PFM</a:t>
            </a:r>
            <a:endParaRPr lang="en-US" sz="2800" dirty="0">
              <a:latin typeface="Arial Unicode MS" pitchFamily="34" charset="-128"/>
              <a:ea typeface="Arial Unicode MS" pitchFamily="34" charset="-128"/>
              <a:cs typeface="Arial Unicode MS" pitchFamily="34" charset="-128"/>
            </a:endParaRPr>
          </a:p>
        </p:txBody>
      </p:sp>
      <p:sp>
        <p:nvSpPr>
          <p:cNvPr id="108" name="Right Brace 107"/>
          <p:cNvSpPr/>
          <p:nvPr/>
        </p:nvSpPr>
        <p:spPr>
          <a:xfrm>
            <a:off x="13506361" y="7854656"/>
            <a:ext cx="1200239" cy="755944"/>
          </a:xfrm>
          <a:prstGeom prst="rightBrace">
            <a:avLst>
              <a:gd name="adj1" fmla="val 8333"/>
              <a:gd name="adj2" fmla="val 43367"/>
            </a:avLst>
          </a:prstGeom>
          <a:ln>
            <a:solidFill>
              <a:srgbClr val="FF0000"/>
            </a:solidFill>
          </a:ln>
        </p:spPr>
        <p:style>
          <a:lnRef idx="1">
            <a:schemeClr val="dk1"/>
          </a:lnRef>
          <a:fillRef idx="0">
            <a:schemeClr val="dk1"/>
          </a:fillRef>
          <a:effectRef idx="0">
            <a:schemeClr val="dk1"/>
          </a:effectRef>
          <a:fontRef idx="minor">
            <a:schemeClr val="tx1"/>
          </a:fontRef>
        </p:style>
        <p:txBody>
          <a:bodyPr lIns="115489" tIns="57744" rIns="115489" bIns="57744" rtlCol="0" anchor="ctr"/>
          <a:lstStyle/>
          <a:p>
            <a:pPr algn="ctr"/>
            <a:endParaRPr lang="en-US" sz="2800">
              <a:latin typeface="Arial Unicode MS" pitchFamily="34" charset="-128"/>
              <a:ea typeface="Arial Unicode MS" pitchFamily="34" charset="-128"/>
              <a:cs typeface="Arial Unicode MS" pitchFamily="34" charset="-128"/>
            </a:endParaRPr>
          </a:p>
        </p:txBody>
      </p:sp>
      <p:sp>
        <p:nvSpPr>
          <p:cNvPr id="109" name="Rounded Rectangle 108"/>
          <p:cNvSpPr/>
          <p:nvPr/>
        </p:nvSpPr>
        <p:spPr>
          <a:xfrm>
            <a:off x="14843506" y="7924800"/>
            <a:ext cx="3063493" cy="889688"/>
          </a:xfrm>
          <a:prstGeom prst="roundRect">
            <a:avLst/>
          </a:prstGeom>
        </p:spPr>
        <p:style>
          <a:lnRef idx="1">
            <a:schemeClr val="accent3"/>
          </a:lnRef>
          <a:fillRef idx="2">
            <a:schemeClr val="accent3"/>
          </a:fillRef>
          <a:effectRef idx="1">
            <a:schemeClr val="accent3"/>
          </a:effectRef>
          <a:fontRef idx="minor">
            <a:schemeClr val="dk1"/>
          </a:fontRef>
        </p:style>
        <p:txBody>
          <a:bodyPr lIns="115489" tIns="57744" rIns="115489" bIns="57744" rtlCol="0" anchor="ctr"/>
          <a:lstStyle/>
          <a:p>
            <a:pPr algn="ctr"/>
            <a:endParaRPr lang="en-US"/>
          </a:p>
        </p:txBody>
      </p:sp>
      <p:sp>
        <p:nvSpPr>
          <p:cNvPr id="110" name="Rounded Rectangle 109"/>
          <p:cNvSpPr/>
          <p:nvPr/>
        </p:nvSpPr>
        <p:spPr>
          <a:xfrm>
            <a:off x="14843506" y="6823990"/>
            <a:ext cx="3063493" cy="948410"/>
          </a:xfrm>
          <a:prstGeom prst="roundRect">
            <a:avLst/>
          </a:prstGeom>
        </p:spPr>
        <p:style>
          <a:lnRef idx="1">
            <a:schemeClr val="accent5"/>
          </a:lnRef>
          <a:fillRef idx="2">
            <a:schemeClr val="accent5"/>
          </a:fillRef>
          <a:effectRef idx="1">
            <a:schemeClr val="accent5"/>
          </a:effectRef>
          <a:fontRef idx="minor">
            <a:schemeClr val="dk1"/>
          </a:fontRef>
        </p:style>
        <p:txBody>
          <a:bodyPr lIns="115489" tIns="57744" rIns="115489" bIns="57744" rtlCol="0" anchor="ctr"/>
          <a:lstStyle/>
          <a:p>
            <a:pPr algn="ctr"/>
            <a:endParaRPr lang="en-US"/>
          </a:p>
        </p:txBody>
      </p:sp>
      <p:cxnSp>
        <p:nvCxnSpPr>
          <p:cNvPr id="111" name="Straight Arrow Connector 110"/>
          <p:cNvCxnSpPr>
            <a:endCxn id="101" idx="1"/>
          </p:cNvCxnSpPr>
          <p:nvPr/>
        </p:nvCxnSpPr>
        <p:spPr>
          <a:xfrm>
            <a:off x="13868400" y="8229600"/>
            <a:ext cx="873455" cy="8362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2" name="Straight Arrow Connector 111"/>
          <p:cNvCxnSpPr/>
          <p:nvPr/>
        </p:nvCxnSpPr>
        <p:spPr>
          <a:xfrm flipV="1">
            <a:off x="13944600" y="7620000"/>
            <a:ext cx="914400" cy="47186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3" name="TextBox 112"/>
          <p:cNvSpPr txBox="1"/>
          <p:nvPr/>
        </p:nvSpPr>
        <p:spPr>
          <a:xfrm>
            <a:off x="14843506" y="6838178"/>
            <a:ext cx="3139694" cy="978390"/>
          </a:xfrm>
          <a:prstGeom prst="rect">
            <a:avLst/>
          </a:prstGeom>
          <a:noFill/>
        </p:spPr>
        <p:txBody>
          <a:bodyPr wrap="square" lIns="115489" tIns="57744" rIns="115489" bIns="57744" rtlCol="0">
            <a:spAutoFit/>
          </a:bodyPr>
          <a:lstStyle/>
          <a:p>
            <a:r>
              <a:rPr lang="en-US" sz="2800" b="1" spc="-69" dirty="0">
                <a:solidFill>
                  <a:srgbClr val="00B050"/>
                </a:solidFill>
                <a:latin typeface="Arial Unicode MS" pitchFamily="34" charset="-128"/>
                <a:ea typeface="Arial Unicode MS" pitchFamily="34" charset="-128"/>
                <a:cs typeface="Arial Unicode MS" pitchFamily="34" charset="-128"/>
              </a:rPr>
              <a:t>Conservative</a:t>
            </a:r>
          </a:p>
          <a:p>
            <a:r>
              <a:rPr lang="en-US" sz="1800" spc="-69" dirty="0">
                <a:solidFill>
                  <a:srgbClr val="7030A0"/>
                </a:solidFill>
                <a:latin typeface="Arial Unicode MS" pitchFamily="34" charset="-128"/>
                <a:ea typeface="Arial Unicode MS" pitchFamily="34" charset="-128"/>
                <a:cs typeface="Arial Unicode MS" pitchFamily="34" charset="-128"/>
              </a:rPr>
              <a:t>(Max </a:t>
            </a:r>
            <a:r>
              <a:rPr lang="en-US" sz="1800" b="1" spc="-69" dirty="0">
                <a:solidFill>
                  <a:srgbClr val="7030A0"/>
                </a:solidFill>
                <a:latin typeface="Arial Unicode MS" pitchFamily="34" charset="-128"/>
                <a:ea typeface="Arial Unicode MS" pitchFamily="34" charset="-128"/>
                <a:cs typeface="Arial Unicode MS" pitchFamily="34" charset="-128"/>
              </a:rPr>
              <a:t>25%</a:t>
            </a:r>
            <a:r>
              <a:rPr lang="en-US" sz="1800" spc="-69" dirty="0">
                <a:solidFill>
                  <a:srgbClr val="7030A0"/>
                </a:solidFill>
                <a:latin typeface="Arial Unicode MS" pitchFamily="34" charset="-128"/>
                <a:ea typeface="Arial Unicode MS" pitchFamily="34" charset="-128"/>
                <a:cs typeface="Arial Unicode MS" pitchFamily="34" charset="-128"/>
              </a:rPr>
              <a:t> of Equity Exposure</a:t>
            </a:r>
            <a:r>
              <a:rPr lang="en-US" sz="2800" spc="-69" dirty="0">
                <a:solidFill>
                  <a:srgbClr val="7030A0"/>
                </a:solidFill>
                <a:latin typeface="Arial Unicode MS" pitchFamily="34" charset="-128"/>
                <a:ea typeface="Arial Unicode MS" pitchFamily="34" charset="-128"/>
                <a:cs typeface="Arial Unicode MS" pitchFamily="34" charset="-128"/>
              </a:rPr>
              <a:t>)</a:t>
            </a:r>
            <a:endParaRPr lang="en-US" sz="2800" dirty="0"/>
          </a:p>
        </p:txBody>
      </p:sp>
      <p:sp>
        <p:nvSpPr>
          <p:cNvPr id="114" name="TextBox 113"/>
          <p:cNvSpPr txBox="1"/>
          <p:nvPr/>
        </p:nvSpPr>
        <p:spPr>
          <a:xfrm>
            <a:off x="14843508" y="8052487"/>
            <a:ext cx="2881133" cy="824502"/>
          </a:xfrm>
          <a:prstGeom prst="rect">
            <a:avLst/>
          </a:prstGeom>
          <a:noFill/>
        </p:spPr>
        <p:txBody>
          <a:bodyPr wrap="square" lIns="115489" tIns="57744" rIns="115489" bIns="57744" rtlCol="0">
            <a:spAutoFit/>
          </a:bodyPr>
          <a:lstStyle/>
          <a:p>
            <a:r>
              <a:rPr lang="en-US" sz="2800" b="1" spc="-69" dirty="0">
                <a:solidFill>
                  <a:srgbClr val="00B050"/>
                </a:solidFill>
                <a:latin typeface="Arial Unicode MS" pitchFamily="34" charset="-128"/>
                <a:ea typeface="Arial Unicode MS" pitchFamily="34" charset="-128"/>
                <a:cs typeface="Arial Unicode MS" pitchFamily="34" charset="-128"/>
              </a:rPr>
              <a:t>Moderate</a:t>
            </a:r>
          </a:p>
          <a:p>
            <a:r>
              <a:rPr lang="en-US" sz="1800" spc="-69" dirty="0">
                <a:solidFill>
                  <a:srgbClr val="7030A0"/>
                </a:solidFill>
                <a:latin typeface="Arial Unicode MS" pitchFamily="34" charset="-128"/>
                <a:ea typeface="Arial Unicode MS" pitchFamily="34" charset="-128"/>
                <a:cs typeface="Arial Unicode MS" pitchFamily="34" charset="-128"/>
              </a:rPr>
              <a:t>(Max </a:t>
            </a:r>
            <a:r>
              <a:rPr lang="en-US" sz="1800" b="1" spc="-69" dirty="0">
                <a:solidFill>
                  <a:srgbClr val="7030A0"/>
                </a:solidFill>
                <a:latin typeface="Arial Unicode MS" pitchFamily="34" charset="-128"/>
                <a:ea typeface="Arial Unicode MS" pitchFamily="34" charset="-128"/>
                <a:cs typeface="Arial Unicode MS" pitchFamily="34" charset="-128"/>
              </a:rPr>
              <a:t>50%</a:t>
            </a:r>
            <a:r>
              <a:rPr lang="en-US" sz="1800" spc="-69" dirty="0">
                <a:solidFill>
                  <a:srgbClr val="7030A0"/>
                </a:solidFill>
                <a:latin typeface="Arial Unicode MS" pitchFamily="34" charset="-128"/>
                <a:ea typeface="Arial Unicode MS" pitchFamily="34" charset="-128"/>
                <a:cs typeface="Arial Unicode MS" pitchFamily="34" charset="-128"/>
              </a:rPr>
              <a:t> Equity Exposure)</a:t>
            </a:r>
            <a:endParaRPr lang="en-US" sz="1800" dirty="0"/>
          </a:p>
        </p:txBody>
      </p:sp>
      <p:sp>
        <p:nvSpPr>
          <p:cNvPr id="115" name="Rectangle 114"/>
          <p:cNvSpPr/>
          <p:nvPr/>
        </p:nvSpPr>
        <p:spPr>
          <a:xfrm>
            <a:off x="15187507" y="9677400"/>
            <a:ext cx="3252893" cy="316671"/>
          </a:xfrm>
          <a:prstGeom prst="rect">
            <a:avLst/>
          </a:prstGeom>
        </p:spPr>
        <p:txBody>
          <a:bodyPr wrap="square" lIns="115489" tIns="57744" rIns="115489" bIns="57744">
            <a:spAutoFit/>
          </a:bodyPr>
          <a:lstStyle/>
          <a:p>
            <a:pPr algn="just"/>
            <a:r>
              <a:rPr lang="en-US" sz="1300" b="1" spc="-69" dirty="0">
                <a:solidFill>
                  <a:srgbClr val="0000FF"/>
                </a:solidFill>
                <a:latin typeface="Arial Unicode MS" pitchFamily="34" charset="-128"/>
                <a:ea typeface="Arial Unicode MS" pitchFamily="34" charset="-128"/>
                <a:cs typeface="Arial Unicode MS" pitchFamily="34" charset="-128"/>
              </a:rPr>
              <a:t>Based </a:t>
            </a:r>
            <a:r>
              <a:rPr lang="en-US" sz="1300" b="1" spc="-69" dirty="0" smtClean="0">
                <a:solidFill>
                  <a:srgbClr val="0000FF"/>
                </a:solidFill>
                <a:latin typeface="Arial Unicode MS" pitchFamily="34" charset="-128"/>
                <a:ea typeface="Arial Unicode MS" pitchFamily="34" charset="-128"/>
                <a:cs typeface="Arial Unicode MS" pitchFamily="34" charset="-128"/>
              </a:rPr>
              <a:t>on  </a:t>
            </a:r>
            <a:r>
              <a:rPr lang="en-US" sz="1300" b="1" spc="-69" dirty="0">
                <a:solidFill>
                  <a:srgbClr val="0000FF"/>
                </a:solidFill>
                <a:latin typeface="Arial Unicode MS" pitchFamily="34" charset="-128"/>
                <a:ea typeface="Arial Unicode MS" pitchFamily="34" charset="-128"/>
                <a:cs typeface="Arial Unicode MS" pitchFamily="34" charset="-128"/>
              </a:rPr>
              <a:t>Life Cycle Matrix</a:t>
            </a:r>
            <a:endParaRPr lang="en-US" sz="1300" b="1" dirty="0">
              <a:solidFill>
                <a:srgbClr val="0000FF"/>
              </a:solidFill>
            </a:endParaRPr>
          </a:p>
        </p:txBody>
      </p:sp>
      <p:sp>
        <p:nvSpPr>
          <p:cNvPr id="116" name="Right Arrow 115"/>
          <p:cNvSpPr/>
          <p:nvPr/>
        </p:nvSpPr>
        <p:spPr>
          <a:xfrm>
            <a:off x="4267200" y="3624884"/>
            <a:ext cx="609918" cy="206326"/>
          </a:xfrm>
          <a:prstGeom prst="rightArrow">
            <a:avLst/>
          </a:prstGeom>
          <a:ln/>
        </p:spPr>
        <p:style>
          <a:lnRef idx="0">
            <a:schemeClr val="accent6"/>
          </a:lnRef>
          <a:fillRef idx="3">
            <a:schemeClr val="accent6"/>
          </a:fillRef>
          <a:effectRef idx="3">
            <a:schemeClr val="accent6"/>
          </a:effectRef>
          <a:fontRef idx="minor">
            <a:schemeClr val="lt1"/>
          </a:fontRef>
        </p:style>
        <p:txBody>
          <a:bodyPr lIns="115489" tIns="57744" rIns="115489" bIns="57744" rtlCol="0" anchor="ctr"/>
          <a:lstStyle/>
          <a:p>
            <a:pPr algn="ctr"/>
            <a:endParaRPr lang="en-US"/>
          </a:p>
        </p:txBody>
      </p:sp>
      <p:sp>
        <p:nvSpPr>
          <p:cNvPr id="117" name="Right Arrow 116"/>
          <p:cNvSpPr/>
          <p:nvPr/>
        </p:nvSpPr>
        <p:spPr>
          <a:xfrm>
            <a:off x="6755077" y="3624884"/>
            <a:ext cx="609918" cy="206326"/>
          </a:xfrm>
          <a:prstGeom prst="rightArrow">
            <a:avLst/>
          </a:prstGeom>
          <a:ln/>
        </p:spPr>
        <p:style>
          <a:lnRef idx="0">
            <a:schemeClr val="accent6"/>
          </a:lnRef>
          <a:fillRef idx="3">
            <a:schemeClr val="accent6"/>
          </a:fillRef>
          <a:effectRef idx="3">
            <a:schemeClr val="accent6"/>
          </a:effectRef>
          <a:fontRef idx="minor">
            <a:schemeClr val="lt1"/>
          </a:fontRef>
        </p:style>
        <p:txBody>
          <a:bodyPr lIns="115489" tIns="57744" rIns="115489" bIns="57744" rtlCol="0" anchor="ctr"/>
          <a:lstStyle/>
          <a:p>
            <a:pPr algn="ctr"/>
            <a:endParaRPr lang="en-US"/>
          </a:p>
        </p:txBody>
      </p:sp>
      <p:sp>
        <p:nvSpPr>
          <p:cNvPr id="118" name="Rounded Rectangle 117"/>
          <p:cNvSpPr/>
          <p:nvPr/>
        </p:nvSpPr>
        <p:spPr>
          <a:xfrm>
            <a:off x="14843508" y="8997462"/>
            <a:ext cx="3063492" cy="655226"/>
          </a:xfrm>
          <a:prstGeom prst="roundRect">
            <a:avLst/>
          </a:prstGeom>
        </p:spPr>
        <p:style>
          <a:lnRef idx="1">
            <a:schemeClr val="accent2"/>
          </a:lnRef>
          <a:fillRef idx="2">
            <a:schemeClr val="accent2"/>
          </a:fillRef>
          <a:effectRef idx="1">
            <a:schemeClr val="accent2"/>
          </a:effectRef>
          <a:fontRef idx="minor">
            <a:schemeClr val="dk1"/>
          </a:fontRef>
        </p:style>
        <p:txBody>
          <a:bodyPr lIns="115489" tIns="57744" rIns="115489" bIns="57744" rtlCol="0" anchor="ctr"/>
          <a:lstStyle/>
          <a:p>
            <a:pPr algn="ctr"/>
            <a:endParaRPr lang="en-US"/>
          </a:p>
        </p:txBody>
      </p:sp>
      <p:sp>
        <p:nvSpPr>
          <p:cNvPr id="119" name="TextBox 118"/>
          <p:cNvSpPr txBox="1"/>
          <p:nvPr/>
        </p:nvSpPr>
        <p:spPr>
          <a:xfrm>
            <a:off x="14843509" y="8890688"/>
            <a:ext cx="2987291" cy="824502"/>
          </a:xfrm>
          <a:prstGeom prst="rect">
            <a:avLst/>
          </a:prstGeom>
          <a:noFill/>
        </p:spPr>
        <p:txBody>
          <a:bodyPr wrap="square" lIns="115489" tIns="57744" rIns="115489" bIns="57744" rtlCol="0">
            <a:spAutoFit/>
          </a:bodyPr>
          <a:lstStyle/>
          <a:p>
            <a:r>
              <a:rPr lang="en-US" sz="2800" b="1" spc="-69" dirty="0">
                <a:solidFill>
                  <a:srgbClr val="FF0000"/>
                </a:solidFill>
                <a:latin typeface="Arial Unicode MS" pitchFamily="34" charset="-128"/>
                <a:ea typeface="Arial Unicode MS" pitchFamily="34" charset="-128"/>
                <a:cs typeface="Arial Unicode MS" pitchFamily="34" charset="-128"/>
              </a:rPr>
              <a:t>Aggressive</a:t>
            </a:r>
          </a:p>
          <a:p>
            <a:r>
              <a:rPr lang="en-US" sz="1800" spc="-69" dirty="0">
                <a:solidFill>
                  <a:srgbClr val="7030A0"/>
                </a:solidFill>
                <a:latin typeface="Arial Unicode MS" pitchFamily="34" charset="-128"/>
                <a:ea typeface="Arial Unicode MS" pitchFamily="34" charset="-128"/>
                <a:cs typeface="Arial Unicode MS" pitchFamily="34" charset="-128"/>
              </a:rPr>
              <a:t>(Max </a:t>
            </a:r>
            <a:r>
              <a:rPr lang="en-US" sz="1800" b="1" spc="-69" dirty="0">
                <a:solidFill>
                  <a:srgbClr val="7030A0"/>
                </a:solidFill>
                <a:latin typeface="Arial Unicode MS" pitchFamily="34" charset="-128"/>
                <a:ea typeface="Arial Unicode MS" pitchFamily="34" charset="-128"/>
                <a:cs typeface="Arial Unicode MS" pitchFamily="34" charset="-128"/>
              </a:rPr>
              <a:t>75%</a:t>
            </a:r>
            <a:r>
              <a:rPr lang="en-US" sz="1800" spc="-69" dirty="0">
                <a:solidFill>
                  <a:srgbClr val="7030A0"/>
                </a:solidFill>
                <a:latin typeface="Arial Unicode MS" pitchFamily="34" charset="-128"/>
                <a:ea typeface="Arial Unicode MS" pitchFamily="34" charset="-128"/>
                <a:cs typeface="Arial Unicode MS" pitchFamily="34" charset="-128"/>
              </a:rPr>
              <a:t> Equity Exposure)</a:t>
            </a:r>
            <a:endParaRPr lang="en-US" sz="1800" dirty="0"/>
          </a:p>
        </p:txBody>
      </p:sp>
      <p:cxnSp>
        <p:nvCxnSpPr>
          <p:cNvPr id="120" name="Straight Arrow Connector 119"/>
          <p:cNvCxnSpPr/>
          <p:nvPr/>
        </p:nvCxnSpPr>
        <p:spPr>
          <a:xfrm>
            <a:off x="13792200" y="8305800"/>
            <a:ext cx="99060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pic>
        <p:nvPicPr>
          <p:cNvPr id="121" name="Picture 2"/>
          <p:cNvPicPr>
            <a:picLocks noChangeAspect="1" noChangeArrowheads="1"/>
          </p:cNvPicPr>
          <p:nvPr/>
        </p:nvPicPr>
        <p:blipFill>
          <a:blip r:embed="rId5" cstate="print"/>
          <a:srcRect/>
          <a:stretch>
            <a:fillRect/>
          </a:stretch>
        </p:blipFill>
        <p:spPr bwMode="auto">
          <a:xfrm>
            <a:off x="44399" y="2286000"/>
            <a:ext cx="4299001" cy="6781800"/>
          </a:xfrm>
          <a:prstGeom prst="rect">
            <a:avLst/>
          </a:prstGeom>
          <a:noFill/>
          <a:ln w="9525">
            <a:noFill/>
            <a:miter lim="800000"/>
            <a:headEnd/>
            <a:tailEnd/>
          </a:ln>
          <a:effectLst/>
        </p:spPr>
      </p:pic>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2000" fill="hold"/>
                                        <p:tgtEl>
                                          <p:spTgt spid="121"/>
                                        </p:tgtEl>
                                        <p:attrNameLst>
                                          <p:attrName>ppt_x</p:attrName>
                                        </p:attrNameLst>
                                      </p:cBhvr>
                                      <p:tavLst>
                                        <p:tav tm="0">
                                          <p:val>
                                            <p:strVal val="0-#ppt_w/2"/>
                                          </p:val>
                                        </p:tav>
                                        <p:tav tm="100000">
                                          <p:val>
                                            <p:strVal val="#ppt_x"/>
                                          </p:val>
                                        </p:tav>
                                      </p:tavLst>
                                    </p:anim>
                                    <p:anim calcmode="lin" valueType="num">
                                      <p:cBhvr additive="base">
                                        <p:cTn id="8" dur="20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blinds(vertical)">
                                      <p:cBhvr>
                                        <p:cTn id="13" dur="5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2000" fill="hold"/>
                                        <p:tgtEl>
                                          <p:spTgt spid="73"/>
                                        </p:tgtEl>
                                        <p:attrNameLst>
                                          <p:attrName>ppt_x</p:attrName>
                                        </p:attrNameLst>
                                      </p:cBhvr>
                                      <p:tavLst>
                                        <p:tav tm="0">
                                          <p:val>
                                            <p:strVal val="1+#ppt_w/2"/>
                                          </p:val>
                                        </p:tav>
                                        <p:tav tm="100000">
                                          <p:val>
                                            <p:strVal val="#ppt_x"/>
                                          </p:val>
                                        </p:tav>
                                      </p:tavLst>
                                    </p:anim>
                                    <p:anim calcmode="lin" valueType="num">
                                      <p:cBhvr additive="base">
                                        <p:cTn id="19" dur="2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box(in)">
                                      <p:cBhvr>
                                        <p:cTn id="24" dur="2000"/>
                                        <p:tgtEl>
                                          <p:spTgt spid="7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box(out)">
                                      <p:cBhvr>
                                        <p:cTn id="29" dur="20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box(in)">
                                      <p:cBhvr>
                                        <p:cTn id="34" dur="20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box(in)">
                                      <p:cBhvr>
                                        <p:cTn id="39" dur="2000"/>
                                        <p:tgtEl>
                                          <p:spTgt spid="7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box(in)">
                                      <p:cBhvr>
                                        <p:cTn id="44" dur="2000"/>
                                        <p:tgtEl>
                                          <p:spTgt spid="81"/>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box(in)">
                                      <p:cBhvr>
                                        <p:cTn id="47" dur="2000"/>
                                        <p:tgtEl>
                                          <p:spTgt spid="82"/>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box(in)">
                                      <p:cBhvr>
                                        <p:cTn id="50" dur="2000"/>
                                        <p:tgtEl>
                                          <p:spTgt spid="80"/>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box(in)">
                                      <p:cBhvr>
                                        <p:cTn id="55" dur="2000"/>
                                        <p:tgtEl>
                                          <p:spTgt spid="83"/>
                                        </p:tgtEl>
                                      </p:cBhvr>
                                    </p:animEffect>
                                  </p:childTnLst>
                                </p:cTn>
                              </p:par>
                              <p:par>
                                <p:cTn id="56" presetID="4" presetClass="entr" presetSubtype="16" fill="hold" nodeType="with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box(in)">
                                      <p:cBhvr>
                                        <p:cTn id="58" dur="2000"/>
                                        <p:tgtEl>
                                          <p:spTgt spid="84"/>
                                        </p:tgtEl>
                                      </p:cBhvr>
                                    </p:animEffect>
                                  </p:childTnLst>
                                </p:cTn>
                              </p:par>
                              <p:par>
                                <p:cTn id="59" presetID="4" presetClass="entr" presetSubtype="16"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box(in)">
                                      <p:cBhvr>
                                        <p:cTn id="61" dur="2000"/>
                                        <p:tgtEl>
                                          <p:spTgt spid="8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77"/>
                                        </p:tgtEl>
                                        <p:attrNameLst>
                                          <p:attrName>style.visibility</p:attrName>
                                        </p:attrNameLst>
                                      </p:cBhvr>
                                      <p:to>
                                        <p:strVal val="visible"/>
                                      </p:to>
                                    </p:set>
                                    <p:anim calcmode="lin" valueType="num">
                                      <p:cBhvr additive="base">
                                        <p:cTn id="66" dur="2000" fill="hold"/>
                                        <p:tgtEl>
                                          <p:spTgt spid="77"/>
                                        </p:tgtEl>
                                        <p:attrNameLst>
                                          <p:attrName>ppt_x</p:attrName>
                                        </p:attrNameLst>
                                      </p:cBhvr>
                                      <p:tavLst>
                                        <p:tav tm="0">
                                          <p:val>
                                            <p:strVal val="1+#ppt_w/2"/>
                                          </p:val>
                                        </p:tav>
                                        <p:tav tm="100000">
                                          <p:val>
                                            <p:strVal val="#ppt_x"/>
                                          </p:val>
                                        </p:tav>
                                      </p:tavLst>
                                    </p:anim>
                                    <p:anim calcmode="lin" valueType="num">
                                      <p:cBhvr additive="base">
                                        <p:cTn id="67" dur="2000" fill="hold"/>
                                        <p:tgtEl>
                                          <p:spTgt spid="7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anim calcmode="lin" valueType="num">
                                      <p:cBhvr additive="base">
                                        <p:cTn id="70" dur="2000" fill="hold"/>
                                        <p:tgtEl>
                                          <p:spTgt spid="78"/>
                                        </p:tgtEl>
                                        <p:attrNameLst>
                                          <p:attrName>ppt_x</p:attrName>
                                        </p:attrNameLst>
                                      </p:cBhvr>
                                      <p:tavLst>
                                        <p:tav tm="0">
                                          <p:val>
                                            <p:strVal val="1+#ppt_w/2"/>
                                          </p:val>
                                        </p:tav>
                                        <p:tav tm="100000">
                                          <p:val>
                                            <p:strVal val="#ppt_x"/>
                                          </p:val>
                                        </p:tav>
                                      </p:tavLst>
                                    </p:anim>
                                    <p:anim calcmode="lin" valueType="num">
                                      <p:cBhvr additive="base">
                                        <p:cTn id="71" dur="2000" fill="hold"/>
                                        <p:tgtEl>
                                          <p:spTgt spid="7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79"/>
                                        </p:tgtEl>
                                        <p:attrNameLst>
                                          <p:attrName>style.visibility</p:attrName>
                                        </p:attrNameLst>
                                      </p:cBhvr>
                                      <p:to>
                                        <p:strVal val="visible"/>
                                      </p:to>
                                    </p:set>
                                    <p:anim calcmode="lin" valueType="num">
                                      <p:cBhvr additive="base">
                                        <p:cTn id="74" dur="2000" fill="hold"/>
                                        <p:tgtEl>
                                          <p:spTgt spid="79"/>
                                        </p:tgtEl>
                                        <p:attrNameLst>
                                          <p:attrName>ppt_x</p:attrName>
                                        </p:attrNameLst>
                                      </p:cBhvr>
                                      <p:tavLst>
                                        <p:tav tm="0">
                                          <p:val>
                                            <p:strVal val="1+#ppt_w/2"/>
                                          </p:val>
                                        </p:tav>
                                        <p:tav tm="100000">
                                          <p:val>
                                            <p:strVal val="#ppt_x"/>
                                          </p:val>
                                        </p:tav>
                                      </p:tavLst>
                                    </p:anim>
                                    <p:anim calcmode="lin" valueType="num">
                                      <p:cBhvr additive="base">
                                        <p:cTn id="75" dur="2000" fill="hold"/>
                                        <p:tgtEl>
                                          <p:spTgt spid="7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additive="base">
                                        <p:cTn id="78" dur="2000" fill="hold"/>
                                        <p:tgtEl>
                                          <p:spTgt spid="86"/>
                                        </p:tgtEl>
                                        <p:attrNameLst>
                                          <p:attrName>ppt_x</p:attrName>
                                        </p:attrNameLst>
                                      </p:cBhvr>
                                      <p:tavLst>
                                        <p:tav tm="0">
                                          <p:val>
                                            <p:strVal val="1+#ppt_w/2"/>
                                          </p:val>
                                        </p:tav>
                                        <p:tav tm="100000">
                                          <p:val>
                                            <p:strVal val="#ppt_x"/>
                                          </p:val>
                                        </p:tav>
                                      </p:tavLst>
                                    </p:anim>
                                    <p:anim calcmode="lin" valueType="num">
                                      <p:cBhvr additive="base">
                                        <p:cTn id="79" dur="2000" fill="hold"/>
                                        <p:tgtEl>
                                          <p:spTgt spid="86"/>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anim calcmode="lin" valueType="num">
                                      <p:cBhvr additive="base">
                                        <p:cTn id="82" dur="2000" fill="hold"/>
                                        <p:tgtEl>
                                          <p:spTgt spid="87"/>
                                        </p:tgtEl>
                                        <p:attrNameLst>
                                          <p:attrName>ppt_x</p:attrName>
                                        </p:attrNameLst>
                                      </p:cBhvr>
                                      <p:tavLst>
                                        <p:tav tm="0">
                                          <p:val>
                                            <p:strVal val="1+#ppt_w/2"/>
                                          </p:val>
                                        </p:tav>
                                        <p:tav tm="100000">
                                          <p:val>
                                            <p:strVal val="#ppt_x"/>
                                          </p:val>
                                        </p:tav>
                                      </p:tavLst>
                                    </p:anim>
                                    <p:anim calcmode="lin" valueType="num">
                                      <p:cBhvr additive="base">
                                        <p:cTn id="83" dur="2000" fill="hold"/>
                                        <p:tgtEl>
                                          <p:spTgt spid="87"/>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 calcmode="lin" valueType="num">
                                      <p:cBhvr additive="base">
                                        <p:cTn id="86" dur="2000" fill="hold"/>
                                        <p:tgtEl>
                                          <p:spTgt spid="88"/>
                                        </p:tgtEl>
                                        <p:attrNameLst>
                                          <p:attrName>ppt_x</p:attrName>
                                        </p:attrNameLst>
                                      </p:cBhvr>
                                      <p:tavLst>
                                        <p:tav tm="0">
                                          <p:val>
                                            <p:strVal val="1+#ppt_w/2"/>
                                          </p:val>
                                        </p:tav>
                                        <p:tav tm="100000">
                                          <p:val>
                                            <p:strVal val="#ppt_x"/>
                                          </p:val>
                                        </p:tav>
                                      </p:tavLst>
                                    </p:anim>
                                    <p:anim calcmode="lin" valueType="num">
                                      <p:cBhvr additive="base">
                                        <p:cTn id="87" dur="20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89"/>
                                        </p:tgtEl>
                                        <p:attrNameLst>
                                          <p:attrName>style.visibility</p:attrName>
                                        </p:attrNameLst>
                                      </p:cBhvr>
                                      <p:to>
                                        <p:strVal val="visible"/>
                                      </p:to>
                                    </p:set>
                                    <p:anim calcmode="lin" valueType="num">
                                      <p:cBhvr additive="base">
                                        <p:cTn id="92" dur="1000" fill="hold"/>
                                        <p:tgtEl>
                                          <p:spTgt spid="89"/>
                                        </p:tgtEl>
                                        <p:attrNameLst>
                                          <p:attrName>ppt_x</p:attrName>
                                        </p:attrNameLst>
                                      </p:cBhvr>
                                      <p:tavLst>
                                        <p:tav tm="0">
                                          <p:val>
                                            <p:strVal val="1+#ppt_w/2"/>
                                          </p:val>
                                        </p:tav>
                                        <p:tav tm="100000">
                                          <p:val>
                                            <p:strVal val="#ppt_x"/>
                                          </p:val>
                                        </p:tav>
                                      </p:tavLst>
                                    </p:anim>
                                    <p:anim calcmode="lin" valueType="num">
                                      <p:cBhvr additive="base">
                                        <p:cTn id="93" dur="10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grpId="0" nodeType="clickEffect">
                                  <p:stCondLst>
                                    <p:cond delay="0"/>
                                  </p:stCondLst>
                                  <p:childTnLst>
                                    <p:set>
                                      <p:cBhvr>
                                        <p:cTn id="97" dur="1" fill="hold">
                                          <p:stCondLst>
                                            <p:cond delay="0"/>
                                          </p:stCondLst>
                                        </p:cTn>
                                        <p:tgtEl>
                                          <p:spTgt spid="90"/>
                                        </p:tgtEl>
                                        <p:attrNameLst>
                                          <p:attrName>style.visibility</p:attrName>
                                        </p:attrNameLst>
                                      </p:cBhvr>
                                      <p:to>
                                        <p:strVal val="visible"/>
                                      </p:to>
                                    </p:set>
                                    <p:anim calcmode="lin" valueType="num">
                                      <p:cBhvr additive="base">
                                        <p:cTn id="98" dur="1000" fill="hold"/>
                                        <p:tgtEl>
                                          <p:spTgt spid="90"/>
                                        </p:tgtEl>
                                        <p:attrNameLst>
                                          <p:attrName>ppt_x</p:attrName>
                                        </p:attrNameLst>
                                      </p:cBhvr>
                                      <p:tavLst>
                                        <p:tav tm="0">
                                          <p:val>
                                            <p:strVal val="1+#ppt_w/2"/>
                                          </p:val>
                                        </p:tav>
                                        <p:tav tm="100000">
                                          <p:val>
                                            <p:strVal val="#ppt_x"/>
                                          </p:val>
                                        </p:tav>
                                      </p:tavLst>
                                    </p:anim>
                                    <p:anim calcmode="lin" valueType="num">
                                      <p:cBhvr additive="base">
                                        <p:cTn id="99" dur="1000" fill="hold"/>
                                        <p:tgtEl>
                                          <p:spTgt spid="90"/>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91"/>
                                        </p:tgtEl>
                                        <p:attrNameLst>
                                          <p:attrName>style.visibility</p:attrName>
                                        </p:attrNameLst>
                                      </p:cBhvr>
                                      <p:to>
                                        <p:strVal val="visible"/>
                                      </p:to>
                                    </p:set>
                                    <p:anim calcmode="lin" valueType="num">
                                      <p:cBhvr additive="base">
                                        <p:cTn id="102" dur="1000" fill="hold"/>
                                        <p:tgtEl>
                                          <p:spTgt spid="91"/>
                                        </p:tgtEl>
                                        <p:attrNameLst>
                                          <p:attrName>ppt_x</p:attrName>
                                        </p:attrNameLst>
                                      </p:cBhvr>
                                      <p:tavLst>
                                        <p:tav tm="0">
                                          <p:val>
                                            <p:strVal val="1+#ppt_w/2"/>
                                          </p:val>
                                        </p:tav>
                                        <p:tav tm="100000">
                                          <p:val>
                                            <p:strVal val="#ppt_x"/>
                                          </p:val>
                                        </p:tav>
                                      </p:tavLst>
                                    </p:anim>
                                    <p:anim calcmode="lin" valueType="num">
                                      <p:cBhvr additive="base">
                                        <p:cTn id="103" dur="10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93"/>
                                        </p:tgtEl>
                                        <p:attrNameLst>
                                          <p:attrName>style.visibility</p:attrName>
                                        </p:attrNameLst>
                                      </p:cBhvr>
                                      <p:to>
                                        <p:strVal val="visible"/>
                                      </p:to>
                                    </p:set>
                                    <p:animEffect transition="in" filter="box(in)">
                                      <p:cBhvr>
                                        <p:cTn id="108" dur="1000"/>
                                        <p:tgtEl>
                                          <p:spTgt spid="93"/>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box(in)">
                                      <p:cBhvr>
                                        <p:cTn id="111" dur="1000"/>
                                        <p:tgtEl>
                                          <p:spTgt spid="94"/>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box(in)">
                                      <p:cBhvr>
                                        <p:cTn id="114" dur="1000"/>
                                        <p:tgtEl>
                                          <p:spTgt spid="95"/>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96"/>
                                        </p:tgtEl>
                                        <p:attrNameLst>
                                          <p:attrName>style.visibility</p:attrName>
                                        </p:attrNameLst>
                                      </p:cBhvr>
                                      <p:to>
                                        <p:strVal val="visible"/>
                                      </p:to>
                                    </p:set>
                                    <p:animEffect transition="in" filter="box(in)">
                                      <p:cBhvr>
                                        <p:cTn id="119" dur="1000"/>
                                        <p:tgtEl>
                                          <p:spTgt spid="96"/>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2" fill="hold" grpId="0" nodeType="clickEffect">
                                  <p:stCondLst>
                                    <p:cond delay="0"/>
                                  </p:stCondLst>
                                  <p:childTnLst>
                                    <p:set>
                                      <p:cBhvr>
                                        <p:cTn id="123" dur="1" fill="hold">
                                          <p:stCondLst>
                                            <p:cond delay="0"/>
                                          </p:stCondLst>
                                        </p:cTn>
                                        <p:tgtEl>
                                          <p:spTgt spid="92"/>
                                        </p:tgtEl>
                                        <p:attrNameLst>
                                          <p:attrName>style.visibility</p:attrName>
                                        </p:attrNameLst>
                                      </p:cBhvr>
                                      <p:to>
                                        <p:strVal val="visible"/>
                                      </p:to>
                                    </p:set>
                                    <p:anim calcmode="lin" valueType="num">
                                      <p:cBhvr additive="base">
                                        <p:cTn id="124" dur="1000" fill="hold"/>
                                        <p:tgtEl>
                                          <p:spTgt spid="92"/>
                                        </p:tgtEl>
                                        <p:attrNameLst>
                                          <p:attrName>ppt_x</p:attrName>
                                        </p:attrNameLst>
                                      </p:cBhvr>
                                      <p:tavLst>
                                        <p:tav tm="0">
                                          <p:val>
                                            <p:strVal val="1+#ppt_w/2"/>
                                          </p:val>
                                        </p:tav>
                                        <p:tav tm="100000">
                                          <p:val>
                                            <p:strVal val="#ppt_x"/>
                                          </p:val>
                                        </p:tav>
                                      </p:tavLst>
                                    </p:anim>
                                    <p:anim calcmode="lin" valueType="num">
                                      <p:cBhvr additive="base">
                                        <p:cTn id="125" dur="1000" fill="hold"/>
                                        <p:tgtEl>
                                          <p:spTgt spid="92"/>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stCondLst>
                                    <p:cond delay="0"/>
                                  </p:stCondLst>
                                  <p:childTnLst>
                                    <p:set>
                                      <p:cBhvr>
                                        <p:cTn id="127" dur="1" fill="hold">
                                          <p:stCondLst>
                                            <p:cond delay="0"/>
                                          </p:stCondLst>
                                        </p:cTn>
                                        <p:tgtEl>
                                          <p:spTgt spid="97"/>
                                        </p:tgtEl>
                                        <p:attrNameLst>
                                          <p:attrName>style.visibility</p:attrName>
                                        </p:attrNameLst>
                                      </p:cBhvr>
                                      <p:to>
                                        <p:strVal val="visible"/>
                                      </p:to>
                                    </p:set>
                                    <p:anim calcmode="lin" valueType="num">
                                      <p:cBhvr additive="base">
                                        <p:cTn id="128" dur="1000" fill="hold"/>
                                        <p:tgtEl>
                                          <p:spTgt spid="97"/>
                                        </p:tgtEl>
                                        <p:attrNameLst>
                                          <p:attrName>ppt_x</p:attrName>
                                        </p:attrNameLst>
                                      </p:cBhvr>
                                      <p:tavLst>
                                        <p:tav tm="0">
                                          <p:val>
                                            <p:strVal val="1+#ppt_w/2"/>
                                          </p:val>
                                        </p:tav>
                                        <p:tav tm="100000">
                                          <p:val>
                                            <p:strVal val="#ppt_x"/>
                                          </p:val>
                                        </p:tav>
                                      </p:tavLst>
                                    </p:anim>
                                    <p:anim calcmode="lin" valueType="num">
                                      <p:cBhvr additive="base">
                                        <p:cTn id="129" dur="1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 presetClass="entr" presetSubtype="16" fill="hold" grpId="0" nodeType="clickEffect">
                                  <p:stCondLst>
                                    <p:cond delay="0"/>
                                  </p:stCondLst>
                                  <p:childTnLst>
                                    <p:set>
                                      <p:cBhvr>
                                        <p:cTn id="133" dur="1" fill="hold">
                                          <p:stCondLst>
                                            <p:cond delay="0"/>
                                          </p:stCondLst>
                                        </p:cTn>
                                        <p:tgtEl>
                                          <p:spTgt spid="98"/>
                                        </p:tgtEl>
                                        <p:attrNameLst>
                                          <p:attrName>style.visibility</p:attrName>
                                        </p:attrNameLst>
                                      </p:cBhvr>
                                      <p:to>
                                        <p:strVal val="visible"/>
                                      </p:to>
                                    </p:set>
                                    <p:animEffect transition="in" filter="box(in)">
                                      <p:cBhvr>
                                        <p:cTn id="134" dur="1000"/>
                                        <p:tgtEl>
                                          <p:spTgt spid="98"/>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99"/>
                                        </p:tgtEl>
                                        <p:attrNameLst>
                                          <p:attrName>style.visibility</p:attrName>
                                        </p:attrNameLst>
                                      </p:cBhvr>
                                      <p:to>
                                        <p:strVal val="visible"/>
                                      </p:to>
                                    </p:set>
                                    <p:anim calcmode="lin" valueType="num">
                                      <p:cBhvr additive="base">
                                        <p:cTn id="139" dur="1000" fill="hold"/>
                                        <p:tgtEl>
                                          <p:spTgt spid="99"/>
                                        </p:tgtEl>
                                        <p:attrNameLst>
                                          <p:attrName>ppt_x</p:attrName>
                                        </p:attrNameLst>
                                      </p:cBhvr>
                                      <p:tavLst>
                                        <p:tav tm="0">
                                          <p:val>
                                            <p:strVal val="1+#ppt_w/2"/>
                                          </p:val>
                                        </p:tav>
                                        <p:tav tm="100000">
                                          <p:val>
                                            <p:strVal val="#ppt_x"/>
                                          </p:val>
                                        </p:tav>
                                      </p:tavLst>
                                    </p:anim>
                                    <p:anim calcmode="lin" valueType="num">
                                      <p:cBhvr additive="base">
                                        <p:cTn id="140" dur="1000" fill="hold"/>
                                        <p:tgtEl>
                                          <p:spTgt spid="99"/>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00">
                                            <p:txEl>
                                              <p:pRg st="0" end="0"/>
                                            </p:txEl>
                                          </p:spTgt>
                                        </p:tgtEl>
                                        <p:attrNameLst>
                                          <p:attrName>style.visibility</p:attrName>
                                        </p:attrNameLst>
                                      </p:cBhvr>
                                      <p:to>
                                        <p:strVal val="visible"/>
                                      </p:to>
                                    </p:set>
                                    <p:anim calcmode="lin" valueType="num">
                                      <p:cBhvr additive="base">
                                        <p:cTn id="143" dur="1000" fill="hold"/>
                                        <p:tgtEl>
                                          <p:spTgt spid="100">
                                            <p:txEl>
                                              <p:pRg st="0" end="0"/>
                                            </p:txEl>
                                          </p:spTgt>
                                        </p:tgtEl>
                                        <p:attrNameLst>
                                          <p:attrName>ppt_x</p:attrName>
                                        </p:attrNameLst>
                                      </p:cBhvr>
                                      <p:tavLst>
                                        <p:tav tm="0">
                                          <p:val>
                                            <p:strVal val="1+#ppt_w/2"/>
                                          </p:val>
                                        </p:tav>
                                        <p:tav tm="100000">
                                          <p:val>
                                            <p:strVal val="#ppt_x"/>
                                          </p:val>
                                        </p:tav>
                                      </p:tavLst>
                                    </p:anim>
                                    <p:anim calcmode="lin" valueType="num">
                                      <p:cBhvr additive="base">
                                        <p:cTn id="144" dur="1000" fill="hold"/>
                                        <p:tgtEl>
                                          <p:spTgt spid="100">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00">
                                            <p:txEl>
                                              <p:pRg st="1" end="1"/>
                                            </p:txEl>
                                          </p:spTgt>
                                        </p:tgtEl>
                                        <p:attrNameLst>
                                          <p:attrName>style.visibility</p:attrName>
                                        </p:attrNameLst>
                                      </p:cBhvr>
                                      <p:to>
                                        <p:strVal val="visible"/>
                                      </p:to>
                                    </p:set>
                                    <p:anim calcmode="lin" valueType="num">
                                      <p:cBhvr additive="base">
                                        <p:cTn id="147" dur="1000" fill="hold"/>
                                        <p:tgtEl>
                                          <p:spTgt spid="100">
                                            <p:txEl>
                                              <p:pRg st="1" end="1"/>
                                            </p:txEl>
                                          </p:spTgt>
                                        </p:tgtEl>
                                        <p:attrNameLst>
                                          <p:attrName>ppt_x</p:attrName>
                                        </p:attrNameLst>
                                      </p:cBhvr>
                                      <p:tavLst>
                                        <p:tav tm="0">
                                          <p:val>
                                            <p:strVal val="1+#ppt_w/2"/>
                                          </p:val>
                                        </p:tav>
                                        <p:tav tm="100000">
                                          <p:val>
                                            <p:strVal val="#ppt_x"/>
                                          </p:val>
                                        </p:tav>
                                      </p:tavLst>
                                    </p:anim>
                                    <p:anim calcmode="lin" valueType="num">
                                      <p:cBhvr additive="base">
                                        <p:cTn id="148" dur="1000" fill="hold"/>
                                        <p:tgtEl>
                                          <p:spTgt spid="100">
                                            <p:txEl>
                                              <p:pRg st="1" end="1"/>
                                            </p:txEl>
                                          </p:spTgt>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00">
                                            <p:txEl>
                                              <p:pRg st="2" end="2"/>
                                            </p:txEl>
                                          </p:spTgt>
                                        </p:tgtEl>
                                        <p:attrNameLst>
                                          <p:attrName>style.visibility</p:attrName>
                                        </p:attrNameLst>
                                      </p:cBhvr>
                                      <p:to>
                                        <p:strVal val="visible"/>
                                      </p:to>
                                    </p:set>
                                    <p:anim calcmode="lin" valueType="num">
                                      <p:cBhvr additive="base">
                                        <p:cTn id="151" dur="1000" fill="hold"/>
                                        <p:tgtEl>
                                          <p:spTgt spid="100">
                                            <p:txEl>
                                              <p:pRg st="2" end="2"/>
                                            </p:txEl>
                                          </p:spTgt>
                                        </p:tgtEl>
                                        <p:attrNameLst>
                                          <p:attrName>ppt_x</p:attrName>
                                        </p:attrNameLst>
                                      </p:cBhvr>
                                      <p:tavLst>
                                        <p:tav tm="0">
                                          <p:val>
                                            <p:strVal val="1+#ppt_w/2"/>
                                          </p:val>
                                        </p:tav>
                                        <p:tav tm="100000">
                                          <p:val>
                                            <p:strVal val="#ppt_x"/>
                                          </p:val>
                                        </p:tav>
                                      </p:tavLst>
                                    </p:anim>
                                    <p:anim calcmode="lin" valueType="num">
                                      <p:cBhvr additive="base">
                                        <p:cTn id="152" dur="1000" fill="hold"/>
                                        <p:tgtEl>
                                          <p:spTgt spid="100">
                                            <p:txEl>
                                              <p:pRg st="2" end="2"/>
                                            </p:txEl>
                                          </p:spTgt>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00">
                                            <p:txEl>
                                              <p:pRg st="3" end="3"/>
                                            </p:txEl>
                                          </p:spTgt>
                                        </p:tgtEl>
                                        <p:attrNameLst>
                                          <p:attrName>style.visibility</p:attrName>
                                        </p:attrNameLst>
                                      </p:cBhvr>
                                      <p:to>
                                        <p:strVal val="visible"/>
                                      </p:to>
                                    </p:set>
                                    <p:anim calcmode="lin" valueType="num">
                                      <p:cBhvr additive="base">
                                        <p:cTn id="155" dur="1000" fill="hold"/>
                                        <p:tgtEl>
                                          <p:spTgt spid="100">
                                            <p:txEl>
                                              <p:pRg st="3" end="3"/>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1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 presetClass="entr" presetSubtype="16" fill="hold" grpId="0" nodeType="clickEffect">
                                  <p:stCondLst>
                                    <p:cond delay="0"/>
                                  </p:stCondLst>
                                  <p:childTnLst>
                                    <p:set>
                                      <p:cBhvr>
                                        <p:cTn id="160" dur="1" fill="hold">
                                          <p:stCondLst>
                                            <p:cond delay="0"/>
                                          </p:stCondLst>
                                        </p:cTn>
                                        <p:tgtEl>
                                          <p:spTgt spid="103"/>
                                        </p:tgtEl>
                                        <p:attrNameLst>
                                          <p:attrName>style.visibility</p:attrName>
                                        </p:attrNameLst>
                                      </p:cBhvr>
                                      <p:to>
                                        <p:strVal val="visible"/>
                                      </p:to>
                                    </p:set>
                                    <p:animEffect transition="in" filter="box(in)">
                                      <p:cBhvr>
                                        <p:cTn id="161" dur="2000"/>
                                        <p:tgtEl>
                                          <p:spTgt spid="103"/>
                                        </p:tgtEl>
                                      </p:cBhvr>
                                    </p:animEffect>
                                  </p:childTnLst>
                                </p:cTn>
                              </p:par>
                              <p:par>
                                <p:cTn id="162" presetID="4" presetClass="entr" presetSubtype="16" fill="hold" grpId="0" nodeType="withEffect">
                                  <p:stCondLst>
                                    <p:cond delay="0"/>
                                  </p:stCondLst>
                                  <p:childTnLst>
                                    <p:set>
                                      <p:cBhvr>
                                        <p:cTn id="163" dur="1" fill="hold">
                                          <p:stCondLst>
                                            <p:cond delay="0"/>
                                          </p:stCondLst>
                                        </p:cTn>
                                        <p:tgtEl>
                                          <p:spTgt spid="104"/>
                                        </p:tgtEl>
                                        <p:attrNameLst>
                                          <p:attrName>style.visibility</p:attrName>
                                        </p:attrNameLst>
                                      </p:cBhvr>
                                      <p:to>
                                        <p:strVal val="visible"/>
                                      </p:to>
                                    </p:set>
                                    <p:animEffect transition="in" filter="box(in)">
                                      <p:cBhvr>
                                        <p:cTn id="164" dur="2000"/>
                                        <p:tgtEl>
                                          <p:spTgt spid="104"/>
                                        </p:tgtEl>
                                      </p:cBhvr>
                                    </p:animEffect>
                                  </p:childTnLst>
                                </p:cTn>
                              </p:par>
                              <p:par>
                                <p:cTn id="165" presetID="4" presetClass="entr" presetSubtype="16"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box(in)">
                                      <p:cBhvr>
                                        <p:cTn id="167" dur="2000"/>
                                        <p:tgtEl>
                                          <p:spTgt spid="105"/>
                                        </p:tgtEl>
                                      </p:cBhvr>
                                    </p:animEffect>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102"/>
                                        </p:tgtEl>
                                        <p:attrNameLst>
                                          <p:attrName>style.visibility</p:attrName>
                                        </p:attrNameLst>
                                      </p:cBhvr>
                                      <p:to>
                                        <p:strVal val="visible"/>
                                      </p:to>
                                    </p:set>
                                    <p:anim calcmode="lin" valueType="num">
                                      <p:cBhvr additive="base">
                                        <p:cTn id="172" dur="500" fill="hold"/>
                                        <p:tgtEl>
                                          <p:spTgt spid="102"/>
                                        </p:tgtEl>
                                        <p:attrNameLst>
                                          <p:attrName>ppt_x</p:attrName>
                                        </p:attrNameLst>
                                      </p:cBhvr>
                                      <p:tavLst>
                                        <p:tav tm="0">
                                          <p:val>
                                            <p:strVal val="#ppt_x"/>
                                          </p:val>
                                        </p:tav>
                                        <p:tav tm="100000">
                                          <p:val>
                                            <p:strVal val="#ppt_x"/>
                                          </p:val>
                                        </p:tav>
                                      </p:tavLst>
                                    </p:anim>
                                    <p:anim calcmode="lin" valueType="num">
                                      <p:cBhvr additive="base">
                                        <p:cTn id="173" dur="500" fill="hold"/>
                                        <p:tgtEl>
                                          <p:spTgt spid="102"/>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106"/>
                                        </p:tgtEl>
                                        <p:attrNameLst>
                                          <p:attrName>style.visibility</p:attrName>
                                        </p:attrNameLst>
                                      </p:cBhvr>
                                      <p:to>
                                        <p:strVal val="visible"/>
                                      </p:to>
                                    </p:set>
                                    <p:anim calcmode="lin" valueType="num">
                                      <p:cBhvr additive="base">
                                        <p:cTn id="176" dur="500" fill="hold"/>
                                        <p:tgtEl>
                                          <p:spTgt spid="106"/>
                                        </p:tgtEl>
                                        <p:attrNameLst>
                                          <p:attrName>ppt_x</p:attrName>
                                        </p:attrNameLst>
                                      </p:cBhvr>
                                      <p:tavLst>
                                        <p:tav tm="0">
                                          <p:val>
                                            <p:strVal val="#ppt_x"/>
                                          </p:val>
                                        </p:tav>
                                        <p:tav tm="100000">
                                          <p:val>
                                            <p:strVal val="#ppt_x"/>
                                          </p:val>
                                        </p:tav>
                                      </p:tavLst>
                                    </p:anim>
                                    <p:anim calcmode="lin" valueType="num">
                                      <p:cBhvr additive="base">
                                        <p:cTn id="177" dur="500" fill="hold"/>
                                        <p:tgtEl>
                                          <p:spTgt spid="106"/>
                                        </p:tgtEl>
                                        <p:attrNameLst>
                                          <p:attrName>ppt_y</p:attrName>
                                        </p:attrNameLst>
                                      </p:cBhvr>
                                      <p:tavLst>
                                        <p:tav tm="0">
                                          <p:val>
                                            <p:strVal val="1+#ppt_h/2"/>
                                          </p:val>
                                        </p:tav>
                                        <p:tav tm="100000">
                                          <p:val>
                                            <p:strVal val="#ppt_y"/>
                                          </p:val>
                                        </p:tav>
                                      </p:tavLst>
                                    </p:anim>
                                  </p:childTnLst>
                                </p:cTn>
                              </p:par>
                              <p:par>
                                <p:cTn id="178" presetID="2" presetClass="entr" presetSubtype="6" fill="hold" grpId="0" nodeType="withEffect">
                                  <p:stCondLst>
                                    <p:cond delay="0"/>
                                  </p:stCondLst>
                                  <p:childTnLst>
                                    <p:set>
                                      <p:cBhvr>
                                        <p:cTn id="179" dur="1" fill="hold">
                                          <p:stCondLst>
                                            <p:cond delay="0"/>
                                          </p:stCondLst>
                                        </p:cTn>
                                        <p:tgtEl>
                                          <p:spTgt spid="107"/>
                                        </p:tgtEl>
                                        <p:attrNameLst>
                                          <p:attrName>style.visibility</p:attrName>
                                        </p:attrNameLst>
                                      </p:cBhvr>
                                      <p:to>
                                        <p:strVal val="visible"/>
                                      </p:to>
                                    </p:set>
                                    <p:anim calcmode="lin" valueType="num">
                                      <p:cBhvr additive="base">
                                        <p:cTn id="180" dur="500" fill="hold"/>
                                        <p:tgtEl>
                                          <p:spTgt spid="107"/>
                                        </p:tgtEl>
                                        <p:attrNameLst>
                                          <p:attrName>ppt_x</p:attrName>
                                        </p:attrNameLst>
                                      </p:cBhvr>
                                      <p:tavLst>
                                        <p:tav tm="0">
                                          <p:val>
                                            <p:strVal val="1+#ppt_w/2"/>
                                          </p:val>
                                        </p:tav>
                                        <p:tav tm="100000">
                                          <p:val>
                                            <p:strVal val="#ppt_x"/>
                                          </p:val>
                                        </p:tav>
                                      </p:tavLst>
                                    </p:anim>
                                    <p:anim calcmode="lin" valueType="num">
                                      <p:cBhvr additive="base">
                                        <p:cTn id="181"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 presetClass="entr" presetSubtype="16" fill="hold" grpId="0" nodeType="clickEffect">
                                  <p:stCondLst>
                                    <p:cond delay="0"/>
                                  </p:stCondLst>
                                  <p:childTnLst>
                                    <p:set>
                                      <p:cBhvr>
                                        <p:cTn id="185" dur="1" fill="hold">
                                          <p:stCondLst>
                                            <p:cond delay="0"/>
                                          </p:stCondLst>
                                        </p:cTn>
                                        <p:tgtEl>
                                          <p:spTgt spid="108"/>
                                        </p:tgtEl>
                                        <p:attrNameLst>
                                          <p:attrName>style.visibility</p:attrName>
                                        </p:attrNameLst>
                                      </p:cBhvr>
                                      <p:to>
                                        <p:strVal val="visible"/>
                                      </p:to>
                                    </p:set>
                                    <p:animEffect transition="in" filter="box(in)">
                                      <p:cBhvr>
                                        <p:cTn id="186" dur="500"/>
                                        <p:tgtEl>
                                          <p:spTgt spid="108"/>
                                        </p:tgtEl>
                                      </p:cBhvr>
                                    </p:animEffect>
                                  </p:childTnLst>
                                </p:cTn>
                              </p:par>
                            </p:childTnLst>
                          </p:cTn>
                        </p:par>
                      </p:childTnLst>
                    </p:cTn>
                  </p:par>
                  <p:par>
                    <p:cTn id="187" fill="hold">
                      <p:stCondLst>
                        <p:cond delay="indefinite"/>
                      </p:stCondLst>
                      <p:childTnLst>
                        <p:par>
                          <p:cTn id="188" fill="hold">
                            <p:stCondLst>
                              <p:cond delay="0"/>
                            </p:stCondLst>
                            <p:childTnLst>
                              <p:par>
                                <p:cTn id="189" presetID="4" presetClass="entr" presetSubtype="16" fill="hold" grpId="1" nodeType="clickEffect">
                                  <p:stCondLst>
                                    <p:cond delay="0"/>
                                  </p:stCondLst>
                                  <p:childTnLst>
                                    <p:set>
                                      <p:cBhvr>
                                        <p:cTn id="190" dur="1" fill="hold">
                                          <p:stCondLst>
                                            <p:cond delay="0"/>
                                          </p:stCondLst>
                                        </p:cTn>
                                        <p:tgtEl>
                                          <p:spTgt spid="108"/>
                                        </p:tgtEl>
                                        <p:attrNameLst>
                                          <p:attrName>style.visibility</p:attrName>
                                        </p:attrNameLst>
                                      </p:cBhvr>
                                      <p:to>
                                        <p:strVal val="visible"/>
                                      </p:to>
                                    </p:set>
                                    <p:animEffect transition="in" filter="box(in)">
                                      <p:cBhvr>
                                        <p:cTn id="191" dur="3000"/>
                                        <p:tgtEl>
                                          <p:spTgt spid="108"/>
                                        </p:tgtEl>
                                      </p:cBhvr>
                                    </p:animEffect>
                                  </p:childTnLst>
                                </p:cTn>
                              </p:par>
                            </p:childTnLst>
                          </p:cTn>
                        </p:par>
                      </p:childTnLst>
                    </p:cTn>
                  </p:par>
                  <p:par>
                    <p:cTn id="192" fill="hold">
                      <p:stCondLst>
                        <p:cond delay="indefinite"/>
                      </p:stCondLst>
                      <p:childTnLst>
                        <p:par>
                          <p:cTn id="193" fill="hold">
                            <p:stCondLst>
                              <p:cond delay="0"/>
                            </p:stCondLst>
                            <p:childTnLst>
                              <p:par>
                                <p:cTn id="194" presetID="4" presetClass="entr" presetSubtype="16" fill="hold" nodeType="clickEffect">
                                  <p:stCondLst>
                                    <p:cond delay="0"/>
                                  </p:stCondLst>
                                  <p:childTnLst>
                                    <p:set>
                                      <p:cBhvr>
                                        <p:cTn id="195" dur="1" fill="hold">
                                          <p:stCondLst>
                                            <p:cond delay="0"/>
                                          </p:stCondLst>
                                        </p:cTn>
                                        <p:tgtEl>
                                          <p:spTgt spid="111"/>
                                        </p:tgtEl>
                                        <p:attrNameLst>
                                          <p:attrName>style.visibility</p:attrName>
                                        </p:attrNameLst>
                                      </p:cBhvr>
                                      <p:to>
                                        <p:strVal val="visible"/>
                                      </p:to>
                                    </p:set>
                                    <p:animEffect transition="in" filter="box(in)">
                                      <p:cBhvr>
                                        <p:cTn id="196" dur="3000"/>
                                        <p:tgtEl>
                                          <p:spTgt spid="111"/>
                                        </p:tgtEl>
                                      </p:cBhvr>
                                    </p:animEffect>
                                  </p:childTnLst>
                                </p:cTn>
                              </p:par>
                              <p:par>
                                <p:cTn id="197" presetID="4" presetClass="entr" presetSubtype="16" fill="hold" nodeType="withEffect">
                                  <p:stCondLst>
                                    <p:cond delay="0"/>
                                  </p:stCondLst>
                                  <p:childTnLst>
                                    <p:set>
                                      <p:cBhvr>
                                        <p:cTn id="198" dur="1" fill="hold">
                                          <p:stCondLst>
                                            <p:cond delay="0"/>
                                          </p:stCondLst>
                                        </p:cTn>
                                        <p:tgtEl>
                                          <p:spTgt spid="112"/>
                                        </p:tgtEl>
                                        <p:attrNameLst>
                                          <p:attrName>style.visibility</p:attrName>
                                        </p:attrNameLst>
                                      </p:cBhvr>
                                      <p:to>
                                        <p:strVal val="visible"/>
                                      </p:to>
                                    </p:set>
                                    <p:animEffect transition="in" filter="box(in)">
                                      <p:cBhvr>
                                        <p:cTn id="199" dur="3000"/>
                                        <p:tgtEl>
                                          <p:spTgt spid="112"/>
                                        </p:tgtEl>
                                      </p:cBhvr>
                                    </p:animEffect>
                                  </p:childTnLst>
                                </p:cTn>
                              </p:par>
                              <p:par>
                                <p:cTn id="200" presetID="4" presetClass="entr" presetSubtype="16" fill="hold" nodeType="withEffect">
                                  <p:stCondLst>
                                    <p:cond delay="0"/>
                                  </p:stCondLst>
                                  <p:childTnLst>
                                    <p:set>
                                      <p:cBhvr>
                                        <p:cTn id="201" dur="1" fill="hold">
                                          <p:stCondLst>
                                            <p:cond delay="0"/>
                                          </p:stCondLst>
                                        </p:cTn>
                                        <p:tgtEl>
                                          <p:spTgt spid="120"/>
                                        </p:tgtEl>
                                        <p:attrNameLst>
                                          <p:attrName>style.visibility</p:attrName>
                                        </p:attrNameLst>
                                      </p:cBhvr>
                                      <p:to>
                                        <p:strVal val="visible"/>
                                      </p:to>
                                    </p:set>
                                    <p:animEffect transition="in" filter="box(in)">
                                      <p:cBhvr>
                                        <p:cTn id="202" dur="3000"/>
                                        <p:tgtEl>
                                          <p:spTgt spid="120"/>
                                        </p:tgtEl>
                                      </p:cBhvr>
                                    </p:animEffect>
                                  </p:childTnLst>
                                </p:cTn>
                              </p:par>
                            </p:childTnLst>
                          </p:cTn>
                        </p:par>
                      </p:childTnLst>
                    </p:cTn>
                  </p:par>
                  <p:par>
                    <p:cTn id="203" fill="hold">
                      <p:stCondLst>
                        <p:cond delay="indefinite"/>
                      </p:stCondLst>
                      <p:childTnLst>
                        <p:par>
                          <p:cTn id="204" fill="hold">
                            <p:stCondLst>
                              <p:cond delay="0"/>
                            </p:stCondLst>
                            <p:childTnLst>
                              <p:par>
                                <p:cTn id="205" presetID="4" presetClass="entr" presetSubtype="16" fill="hold" grpId="0" nodeType="click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box(in)">
                                      <p:cBhvr>
                                        <p:cTn id="207" dur="500"/>
                                        <p:tgtEl>
                                          <p:spTgt spid="101"/>
                                        </p:tgtEl>
                                      </p:cBhvr>
                                    </p:animEffect>
                                  </p:childTnLst>
                                </p:cTn>
                              </p:par>
                            </p:childTnLst>
                          </p:cTn>
                        </p:par>
                      </p:childTnLst>
                    </p:cTn>
                  </p:par>
                  <p:par>
                    <p:cTn id="208" fill="hold">
                      <p:stCondLst>
                        <p:cond delay="indefinite"/>
                      </p:stCondLst>
                      <p:childTnLst>
                        <p:par>
                          <p:cTn id="209" fill="hold">
                            <p:stCondLst>
                              <p:cond delay="0"/>
                            </p:stCondLst>
                            <p:childTnLst>
                              <p:par>
                                <p:cTn id="210" presetID="2" presetClass="entr" presetSubtype="2" fill="hold" grpId="0" nodeType="clickEffect">
                                  <p:stCondLst>
                                    <p:cond delay="0"/>
                                  </p:stCondLst>
                                  <p:childTnLst>
                                    <p:set>
                                      <p:cBhvr>
                                        <p:cTn id="211" dur="1" fill="hold">
                                          <p:stCondLst>
                                            <p:cond delay="0"/>
                                          </p:stCondLst>
                                        </p:cTn>
                                        <p:tgtEl>
                                          <p:spTgt spid="110"/>
                                        </p:tgtEl>
                                        <p:attrNameLst>
                                          <p:attrName>style.visibility</p:attrName>
                                        </p:attrNameLst>
                                      </p:cBhvr>
                                      <p:to>
                                        <p:strVal val="visible"/>
                                      </p:to>
                                    </p:set>
                                    <p:anim calcmode="lin" valueType="num">
                                      <p:cBhvr additive="base">
                                        <p:cTn id="212" dur="3000" fill="hold"/>
                                        <p:tgtEl>
                                          <p:spTgt spid="110"/>
                                        </p:tgtEl>
                                        <p:attrNameLst>
                                          <p:attrName>ppt_x</p:attrName>
                                        </p:attrNameLst>
                                      </p:cBhvr>
                                      <p:tavLst>
                                        <p:tav tm="0">
                                          <p:val>
                                            <p:strVal val="1+#ppt_w/2"/>
                                          </p:val>
                                        </p:tav>
                                        <p:tav tm="100000">
                                          <p:val>
                                            <p:strVal val="#ppt_x"/>
                                          </p:val>
                                        </p:tav>
                                      </p:tavLst>
                                    </p:anim>
                                    <p:anim calcmode="lin" valueType="num">
                                      <p:cBhvr additive="base">
                                        <p:cTn id="213" dur="3000" fill="hold"/>
                                        <p:tgtEl>
                                          <p:spTgt spid="110"/>
                                        </p:tgtEl>
                                        <p:attrNameLst>
                                          <p:attrName>ppt_y</p:attrName>
                                        </p:attrNameLst>
                                      </p:cBhvr>
                                      <p:tavLst>
                                        <p:tav tm="0">
                                          <p:val>
                                            <p:strVal val="#ppt_y"/>
                                          </p:val>
                                        </p:tav>
                                        <p:tav tm="100000">
                                          <p:val>
                                            <p:strVal val="#ppt_y"/>
                                          </p:val>
                                        </p:tav>
                                      </p:tavLst>
                                    </p:anim>
                                  </p:childTnLst>
                                </p:cTn>
                              </p:par>
                              <p:par>
                                <p:cTn id="214" presetID="2" presetClass="entr" presetSubtype="2" fill="hold" grpId="0" nodeType="withEffect">
                                  <p:stCondLst>
                                    <p:cond delay="0"/>
                                  </p:stCondLst>
                                  <p:childTnLst>
                                    <p:set>
                                      <p:cBhvr>
                                        <p:cTn id="215" dur="1" fill="hold">
                                          <p:stCondLst>
                                            <p:cond delay="0"/>
                                          </p:stCondLst>
                                        </p:cTn>
                                        <p:tgtEl>
                                          <p:spTgt spid="113"/>
                                        </p:tgtEl>
                                        <p:attrNameLst>
                                          <p:attrName>style.visibility</p:attrName>
                                        </p:attrNameLst>
                                      </p:cBhvr>
                                      <p:to>
                                        <p:strVal val="visible"/>
                                      </p:to>
                                    </p:set>
                                    <p:anim calcmode="lin" valueType="num">
                                      <p:cBhvr additive="base">
                                        <p:cTn id="216" dur="3000" fill="hold"/>
                                        <p:tgtEl>
                                          <p:spTgt spid="113"/>
                                        </p:tgtEl>
                                        <p:attrNameLst>
                                          <p:attrName>ppt_x</p:attrName>
                                        </p:attrNameLst>
                                      </p:cBhvr>
                                      <p:tavLst>
                                        <p:tav tm="0">
                                          <p:val>
                                            <p:strVal val="1+#ppt_w/2"/>
                                          </p:val>
                                        </p:tav>
                                        <p:tav tm="100000">
                                          <p:val>
                                            <p:strVal val="#ppt_x"/>
                                          </p:val>
                                        </p:tav>
                                      </p:tavLst>
                                    </p:anim>
                                    <p:anim calcmode="lin" valueType="num">
                                      <p:cBhvr additive="base">
                                        <p:cTn id="217" dur="30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2" fill="hold" grpId="0" nodeType="clickEffect">
                                  <p:stCondLst>
                                    <p:cond delay="0"/>
                                  </p:stCondLst>
                                  <p:childTnLst>
                                    <p:set>
                                      <p:cBhvr>
                                        <p:cTn id="221" dur="1" fill="hold">
                                          <p:stCondLst>
                                            <p:cond delay="0"/>
                                          </p:stCondLst>
                                        </p:cTn>
                                        <p:tgtEl>
                                          <p:spTgt spid="109"/>
                                        </p:tgtEl>
                                        <p:attrNameLst>
                                          <p:attrName>style.visibility</p:attrName>
                                        </p:attrNameLst>
                                      </p:cBhvr>
                                      <p:to>
                                        <p:strVal val="visible"/>
                                      </p:to>
                                    </p:set>
                                    <p:anim calcmode="lin" valueType="num">
                                      <p:cBhvr additive="base">
                                        <p:cTn id="222" dur="3000" fill="hold"/>
                                        <p:tgtEl>
                                          <p:spTgt spid="109"/>
                                        </p:tgtEl>
                                        <p:attrNameLst>
                                          <p:attrName>ppt_x</p:attrName>
                                        </p:attrNameLst>
                                      </p:cBhvr>
                                      <p:tavLst>
                                        <p:tav tm="0">
                                          <p:val>
                                            <p:strVal val="1+#ppt_w/2"/>
                                          </p:val>
                                        </p:tav>
                                        <p:tav tm="100000">
                                          <p:val>
                                            <p:strVal val="#ppt_x"/>
                                          </p:val>
                                        </p:tav>
                                      </p:tavLst>
                                    </p:anim>
                                    <p:anim calcmode="lin" valueType="num">
                                      <p:cBhvr additive="base">
                                        <p:cTn id="223" dur="3000" fill="hold"/>
                                        <p:tgtEl>
                                          <p:spTgt spid="109"/>
                                        </p:tgtEl>
                                        <p:attrNameLst>
                                          <p:attrName>ppt_y</p:attrName>
                                        </p:attrNameLst>
                                      </p:cBhvr>
                                      <p:tavLst>
                                        <p:tav tm="0">
                                          <p:val>
                                            <p:strVal val="#ppt_y"/>
                                          </p:val>
                                        </p:tav>
                                        <p:tav tm="100000">
                                          <p:val>
                                            <p:strVal val="#ppt_y"/>
                                          </p:val>
                                        </p:tav>
                                      </p:tavLst>
                                    </p:anim>
                                  </p:childTnLst>
                                </p:cTn>
                              </p:par>
                              <p:par>
                                <p:cTn id="224" presetID="2" presetClass="entr" presetSubtype="2" fill="hold" grpId="0" nodeType="withEffect">
                                  <p:stCondLst>
                                    <p:cond delay="0"/>
                                  </p:stCondLst>
                                  <p:childTnLst>
                                    <p:set>
                                      <p:cBhvr>
                                        <p:cTn id="225" dur="1" fill="hold">
                                          <p:stCondLst>
                                            <p:cond delay="0"/>
                                          </p:stCondLst>
                                        </p:cTn>
                                        <p:tgtEl>
                                          <p:spTgt spid="114"/>
                                        </p:tgtEl>
                                        <p:attrNameLst>
                                          <p:attrName>style.visibility</p:attrName>
                                        </p:attrNameLst>
                                      </p:cBhvr>
                                      <p:to>
                                        <p:strVal val="visible"/>
                                      </p:to>
                                    </p:set>
                                    <p:anim calcmode="lin" valueType="num">
                                      <p:cBhvr additive="base">
                                        <p:cTn id="226" dur="3000" fill="hold"/>
                                        <p:tgtEl>
                                          <p:spTgt spid="114"/>
                                        </p:tgtEl>
                                        <p:attrNameLst>
                                          <p:attrName>ppt_x</p:attrName>
                                        </p:attrNameLst>
                                      </p:cBhvr>
                                      <p:tavLst>
                                        <p:tav tm="0">
                                          <p:val>
                                            <p:strVal val="1+#ppt_w/2"/>
                                          </p:val>
                                        </p:tav>
                                        <p:tav tm="100000">
                                          <p:val>
                                            <p:strVal val="#ppt_x"/>
                                          </p:val>
                                        </p:tav>
                                      </p:tavLst>
                                    </p:anim>
                                    <p:anim calcmode="lin" valueType="num">
                                      <p:cBhvr additive="base">
                                        <p:cTn id="227" dur="30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18"/>
                                        </p:tgtEl>
                                        <p:attrNameLst>
                                          <p:attrName>style.visibility</p:attrName>
                                        </p:attrNameLst>
                                      </p:cBhvr>
                                      <p:to>
                                        <p:strVal val="visible"/>
                                      </p:to>
                                    </p:set>
                                    <p:anim calcmode="lin" valueType="num">
                                      <p:cBhvr additive="base">
                                        <p:cTn id="232" dur="3000" fill="hold"/>
                                        <p:tgtEl>
                                          <p:spTgt spid="118"/>
                                        </p:tgtEl>
                                        <p:attrNameLst>
                                          <p:attrName>ppt_x</p:attrName>
                                        </p:attrNameLst>
                                      </p:cBhvr>
                                      <p:tavLst>
                                        <p:tav tm="0">
                                          <p:val>
                                            <p:strVal val="1+#ppt_w/2"/>
                                          </p:val>
                                        </p:tav>
                                        <p:tav tm="100000">
                                          <p:val>
                                            <p:strVal val="#ppt_x"/>
                                          </p:val>
                                        </p:tav>
                                      </p:tavLst>
                                    </p:anim>
                                    <p:anim calcmode="lin" valueType="num">
                                      <p:cBhvr additive="base">
                                        <p:cTn id="233" dur="3000" fill="hold"/>
                                        <p:tgtEl>
                                          <p:spTgt spid="118"/>
                                        </p:tgtEl>
                                        <p:attrNameLst>
                                          <p:attrName>ppt_y</p:attrName>
                                        </p:attrNameLst>
                                      </p:cBhvr>
                                      <p:tavLst>
                                        <p:tav tm="0">
                                          <p:val>
                                            <p:strVal val="#ppt_y"/>
                                          </p:val>
                                        </p:tav>
                                        <p:tav tm="100000">
                                          <p:val>
                                            <p:strVal val="#ppt_y"/>
                                          </p:val>
                                        </p:tav>
                                      </p:tavLst>
                                    </p:anim>
                                  </p:childTnLst>
                                </p:cTn>
                              </p:par>
                              <p:par>
                                <p:cTn id="234" presetID="2" presetClass="entr" presetSubtype="2" fill="hold" grpId="0" nodeType="withEffect">
                                  <p:stCondLst>
                                    <p:cond delay="0"/>
                                  </p:stCondLst>
                                  <p:childTnLst>
                                    <p:set>
                                      <p:cBhvr>
                                        <p:cTn id="235" dur="1" fill="hold">
                                          <p:stCondLst>
                                            <p:cond delay="0"/>
                                          </p:stCondLst>
                                        </p:cTn>
                                        <p:tgtEl>
                                          <p:spTgt spid="119"/>
                                        </p:tgtEl>
                                        <p:attrNameLst>
                                          <p:attrName>style.visibility</p:attrName>
                                        </p:attrNameLst>
                                      </p:cBhvr>
                                      <p:to>
                                        <p:strVal val="visible"/>
                                      </p:to>
                                    </p:set>
                                    <p:anim calcmode="lin" valueType="num">
                                      <p:cBhvr additive="base">
                                        <p:cTn id="236" dur="3000" fill="hold"/>
                                        <p:tgtEl>
                                          <p:spTgt spid="119"/>
                                        </p:tgtEl>
                                        <p:attrNameLst>
                                          <p:attrName>ppt_x</p:attrName>
                                        </p:attrNameLst>
                                      </p:cBhvr>
                                      <p:tavLst>
                                        <p:tav tm="0">
                                          <p:val>
                                            <p:strVal val="1+#ppt_w/2"/>
                                          </p:val>
                                        </p:tav>
                                        <p:tav tm="100000">
                                          <p:val>
                                            <p:strVal val="#ppt_x"/>
                                          </p:val>
                                        </p:tav>
                                      </p:tavLst>
                                    </p:anim>
                                    <p:anim calcmode="lin" valueType="num">
                                      <p:cBhvr additive="base">
                                        <p:cTn id="237" dur="30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115"/>
                                        </p:tgtEl>
                                        <p:attrNameLst>
                                          <p:attrName>style.visibility</p:attrName>
                                        </p:attrNameLst>
                                      </p:cBhvr>
                                      <p:to>
                                        <p:strVal val="visible"/>
                                      </p:to>
                                    </p:set>
                                    <p:anim calcmode="lin" valueType="num">
                                      <p:cBhvr additive="base">
                                        <p:cTn id="242" dur="3000" fill="hold"/>
                                        <p:tgtEl>
                                          <p:spTgt spid="115"/>
                                        </p:tgtEl>
                                        <p:attrNameLst>
                                          <p:attrName>ppt_x</p:attrName>
                                        </p:attrNameLst>
                                      </p:cBhvr>
                                      <p:tavLst>
                                        <p:tav tm="0">
                                          <p:val>
                                            <p:strVal val="#ppt_x"/>
                                          </p:val>
                                        </p:tav>
                                        <p:tav tm="100000">
                                          <p:val>
                                            <p:strVal val="#ppt_x"/>
                                          </p:val>
                                        </p:tav>
                                      </p:tavLst>
                                    </p:anim>
                                    <p:anim calcmode="lin" valueType="num">
                                      <p:cBhvr additive="base">
                                        <p:cTn id="243" dur="30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 presetClass="exit" presetSubtype="1" fill="hold" nodeType="clickEffect">
                                  <p:stCondLst>
                                    <p:cond delay="0"/>
                                  </p:stCondLst>
                                  <p:childTnLst>
                                    <p:anim calcmode="lin" valueType="num">
                                      <p:cBhvr additive="base">
                                        <p:cTn id="247" dur="3000"/>
                                        <p:tgtEl>
                                          <p:spTgt spid="74"/>
                                        </p:tgtEl>
                                        <p:attrNameLst>
                                          <p:attrName>ppt_x</p:attrName>
                                        </p:attrNameLst>
                                      </p:cBhvr>
                                      <p:tavLst>
                                        <p:tav tm="0">
                                          <p:val>
                                            <p:strVal val="ppt_x"/>
                                          </p:val>
                                        </p:tav>
                                        <p:tav tm="100000">
                                          <p:val>
                                            <p:strVal val="ppt_x"/>
                                          </p:val>
                                        </p:tav>
                                      </p:tavLst>
                                    </p:anim>
                                    <p:anim calcmode="lin" valueType="num">
                                      <p:cBhvr additive="base">
                                        <p:cTn id="248" dur="3000"/>
                                        <p:tgtEl>
                                          <p:spTgt spid="74"/>
                                        </p:tgtEl>
                                        <p:attrNameLst>
                                          <p:attrName>ppt_y</p:attrName>
                                        </p:attrNameLst>
                                      </p:cBhvr>
                                      <p:tavLst>
                                        <p:tav tm="0">
                                          <p:val>
                                            <p:strVal val="ppt_y"/>
                                          </p:val>
                                        </p:tav>
                                        <p:tav tm="100000">
                                          <p:val>
                                            <p:strVal val="0-ppt_h/2"/>
                                          </p:val>
                                        </p:tav>
                                      </p:tavLst>
                                    </p:anim>
                                    <p:set>
                                      <p:cBhvr>
                                        <p:cTn id="249" dur="1" fill="hold">
                                          <p:stCondLst>
                                            <p:cond delay="2999"/>
                                          </p:stCondLst>
                                        </p:cTn>
                                        <p:tgtEl>
                                          <p:spTgt spid="74"/>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2" presetClass="exit" presetSubtype="4" fill="hold" nodeType="clickEffect">
                                  <p:stCondLst>
                                    <p:cond delay="0"/>
                                  </p:stCondLst>
                                  <p:childTnLst>
                                    <p:anim calcmode="lin" valueType="num">
                                      <p:cBhvr additive="base">
                                        <p:cTn id="253" dur="3000"/>
                                        <p:tgtEl>
                                          <p:spTgt spid="75"/>
                                        </p:tgtEl>
                                        <p:attrNameLst>
                                          <p:attrName>ppt_x</p:attrName>
                                        </p:attrNameLst>
                                      </p:cBhvr>
                                      <p:tavLst>
                                        <p:tav tm="0">
                                          <p:val>
                                            <p:strVal val="ppt_x"/>
                                          </p:val>
                                        </p:tav>
                                        <p:tav tm="100000">
                                          <p:val>
                                            <p:strVal val="ppt_x"/>
                                          </p:val>
                                        </p:tav>
                                      </p:tavLst>
                                    </p:anim>
                                    <p:anim calcmode="lin" valueType="num">
                                      <p:cBhvr additive="base">
                                        <p:cTn id="254" dur="3000"/>
                                        <p:tgtEl>
                                          <p:spTgt spid="75"/>
                                        </p:tgtEl>
                                        <p:attrNameLst>
                                          <p:attrName>ppt_y</p:attrName>
                                        </p:attrNameLst>
                                      </p:cBhvr>
                                      <p:tavLst>
                                        <p:tav tm="0">
                                          <p:val>
                                            <p:strVal val="ppt_y"/>
                                          </p:val>
                                        </p:tav>
                                        <p:tav tm="100000">
                                          <p:val>
                                            <p:strVal val="1+ppt_h/2"/>
                                          </p:val>
                                        </p:tav>
                                      </p:tavLst>
                                    </p:anim>
                                    <p:set>
                                      <p:cBhvr>
                                        <p:cTn id="255" dur="1" fill="hold">
                                          <p:stCondLst>
                                            <p:cond delay="2999"/>
                                          </p:stCondLst>
                                        </p:cTn>
                                        <p:tgtEl>
                                          <p:spTgt spid="75"/>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4" presetClass="entr" presetSubtype="16" fill="hold" grpId="0" nodeType="clickEffect">
                                  <p:stCondLst>
                                    <p:cond delay="0"/>
                                  </p:stCondLst>
                                  <p:childTnLst>
                                    <p:set>
                                      <p:cBhvr>
                                        <p:cTn id="259" dur="1" fill="hold">
                                          <p:stCondLst>
                                            <p:cond delay="0"/>
                                          </p:stCondLst>
                                        </p:cTn>
                                        <p:tgtEl>
                                          <p:spTgt spid="116"/>
                                        </p:tgtEl>
                                        <p:attrNameLst>
                                          <p:attrName>style.visibility</p:attrName>
                                        </p:attrNameLst>
                                      </p:cBhvr>
                                      <p:to>
                                        <p:strVal val="visible"/>
                                      </p:to>
                                    </p:set>
                                    <p:animEffect transition="in" filter="box(in)">
                                      <p:cBhvr>
                                        <p:cTn id="260" dur="3000"/>
                                        <p:tgtEl>
                                          <p:spTgt spid="116"/>
                                        </p:tgtEl>
                                      </p:cBhvr>
                                    </p:animEffect>
                                  </p:childTnLst>
                                </p:cTn>
                              </p:par>
                            </p:childTnLst>
                          </p:cTn>
                        </p:par>
                      </p:childTnLst>
                    </p:cTn>
                  </p:par>
                  <p:par>
                    <p:cTn id="261" fill="hold">
                      <p:stCondLst>
                        <p:cond delay="indefinite"/>
                      </p:stCondLst>
                      <p:childTnLst>
                        <p:par>
                          <p:cTn id="262" fill="hold">
                            <p:stCondLst>
                              <p:cond delay="0"/>
                            </p:stCondLst>
                            <p:childTnLst>
                              <p:par>
                                <p:cTn id="263" presetID="4" presetClass="entr" presetSubtype="16" fill="hold" grpId="0" nodeType="clickEffect">
                                  <p:stCondLst>
                                    <p:cond delay="0"/>
                                  </p:stCondLst>
                                  <p:childTnLst>
                                    <p:set>
                                      <p:cBhvr>
                                        <p:cTn id="264" dur="1" fill="hold">
                                          <p:stCondLst>
                                            <p:cond delay="0"/>
                                          </p:stCondLst>
                                        </p:cTn>
                                        <p:tgtEl>
                                          <p:spTgt spid="117"/>
                                        </p:tgtEl>
                                        <p:attrNameLst>
                                          <p:attrName>style.visibility</p:attrName>
                                        </p:attrNameLst>
                                      </p:cBhvr>
                                      <p:to>
                                        <p:strVal val="visible"/>
                                      </p:to>
                                    </p:set>
                                    <p:animEffect transition="in" filter="box(in)">
                                      <p:cBhvr>
                                        <p:cTn id="265" dur="3000"/>
                                        <p:tgtEl>
                                          <p:spTgt spid="117"/>
                                        </p:tgtEl>
                                      </p:cBhvr>
                                    </p:animEffect>
                                  </p:childTnLst>
                                </p:cTn>
                              </p:par>
                            </p:childTnLst>
                          </p:cTn>
                        </p:par>
                      </p:childTnLst>
                    </p:cTn>
                  </p:par>
                  <p:par>
                    <p:cTn id="266" fill="hold">
                      <p:stCondLst>
                        <p:cond delay="indefinite"/>
                      </p:stCondLst>
                      <p:childTnLst>
                        <p:par>
                          <p:cTn id="267" fill="hold">
                            <p:stCondLst>
                              <p:cond delay="0"/>
                            </p:stCondLst>
                            <p:childTnLst>
                              <p:par>
                                <p:cTn id="268" presetID="6" presetClass="emph" presetSubtype="0" fill="hold" nodeType="clickEffect">
                                  <p:stCondLst>
                                    <p:cond delay="0"/>
                                  </p:stCondLst>
                                  <p:childTnLst>
                                    <p:animScale>
                                      <p:cBhvr>
                                        <p:cTn id="269" dur="3000" fill="hold"/>
                                        <p:tgtEl>
                                          <p:spTgt spid="100">
                                            <p:txEl>
                                              <p:pRg st="1" end="1"/>
                                            </p:txEl>
                                          </p:spTgt>
                                        </p:tgtEl>
                                      </p:cBhvr>
                                      <p:by x="50000" y="50000"/>
                                    </p:animScale>
                                  </p:childTnLst>
                                </p:cTn>
                              </p:par>
                            </p:childTnLst>
                          </p:cTn>
                        </p:par>
                      </p:childTnLst>
                    </p:cTn>
                  </p:par>
                  <p:par>
                    <p:cTn id="270" fill="hold">
                      <p:stCondLst>
                        <p:cond delay="indefinite"/>
                      </p:stCondLst>
                      <p:childTnLst>
                        <p:par>
                          <p:cTn id="271" fill="hold">
                            <p:stCondLst>
                              <p:cond delay="0"/>
                            </p:stCondLst>
                            <p:childTnLst>
                              <p:par>
                                <p:cTn id="272" presetID="6" presetClass="emph" presetSubtype="0" fill="hold" nodeType="clickEffect">
                                  <p:stCondLst>
                                    <p:cond delay="0"/>
                                  </p:stCondLst>
                                  <p:childTnLst>
                                    <p:animScale>
                                      <p:cBhvr>
                                        <p:cTn id="273" dur="2000" fill="hold"/>
                                        <p:tgtEl>
                                          <p:spTgt spid="100">
                                            <p:txEl>
                                              <p:pRg st="2" end="2"/>
                                            </p:txEl>
                                          </p:spTgt>
                                        </p:tgtEl>
                                      </p:cBhvr>
                                      <p:by x="50000" y="50000"/>
                                    </p:animScale>
                                  </p:childTnLst>
                                </p:cTn>
                              </p:par>
                            </p:childTnLst>
                          </p:cTn>
                        </p:par>
                      </p:childTnLst>
                    </p:cTn>
                  </p:par>
                  <p:par>
                    <p:cTn id="274" fill="hold">
                      <p:stCondLst>
                        <p:cond delay="indefinite"/>
                      </p:stCondLst>
                      <p:childTnLst>
                        <p:par>
                          <p:cTn id="275" fill="hold">
                            <p:stCondLst>
                              <p:cond delay="0"/>
                            </p:stCondLst>
                            <p:childTnLst>
                              <p:par>
                                <p:cTn id="276" presetID="6" presetClass="emph" presetSubtype="0" fill="hold" grpId="1" nodeType="clickEffect">
                                  <p:stCondLst>
                                    <p:cond delay="0"/>
                                  </p:stCondLst>
                                  <p:childTnLst>
                                    <p:animScale>
                                      <p:cBhvr>
                                        <p:cTn id="277" dur="2000" fill="hold"/>
                                        <p:tgtEl>
                                          <p:spTgt spid="118"/>
                                        </p:tgtEl>
                                      </p:cBhvr>
                                      <p:by x="50000" y="50000"/>
                                    </p:animScale>
                                  </p:childTnLst>
                                </p:cTn>
                              </p:par>
                              <p:par>
                                <p:cTn id="278" presetID="6" presetClass="emph" presetSubtype="0" fill="hold" grpId="1" nodeType="withEffect">
                                  <p:stCondLst>
                                    <p:cond delay="0"/>
                                  </p:stCondLst>
                                  <p:childTnLst>
                                    <p:animScale>
                                      <p:cBhvr>
                                        <p:cTn id="279" dur="2000" fill="hold"/>
                                        <p:tgtEl>
                                          <p:spTgt spid="11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7" grpId="0" animBg="1"/>
      <p:bldP spid="78" grpId="0" animBg="1"/>
      <p:bldP spid="79" grpId="0" animBg="1"/>
      <p:bldP spid="80" grpId="0" animBg="1"/>
      <p:bldP spid="81" grpId="0" animBg="1"/>
      <p:bldP spid="82" grpId="0"/>
      <p:bldP spid="86" grpId="0"/>
      <p:bldP spid="87" grpId="0"/>
      <p:bldP spid="88" grpId="0"/>
      <p:bldP spid="89" grpId="0" animBg="1"/>
      <p:bldP spid="90" grpId="0" animBg="1"/>
      <p:bldP spid="91" grpId="0"/>
      <p:bldP spid="92" grpId="0" animBg="1"/>
      <p:bldP spid="93" grpId="0" animBg="1"/>
      <p:bldP spid="94" grpId="0" animBg="1"/>
      <p:bldP spid="95" grpId="0"/>
      <p:bldP spid="97" grpId="0"/>
      <p:bldP spid="98" grpId="0" animBg="1"/>
      <p:bldP spid="99" grpId="0" animBg="1"/>
      <p:bldP spid="100" grpId="0" build="allAtOnce"/>
      <p:bldP spid="101" grpId="0" animBg="1"/>
      <p:bldP spid="102" grpId="0" animBg="1"/>
      <p:bldP spid="103" grpId="0" animBg="1"/>
      <p:bldP spid="104" grpId="0" animBg="1"/>
      <p:bldP spid="105" grpId="0"/>
      <p:bldP spid="107" grpId="0"/>
      <p:bldP spid="108" grpId="0" animBg="1"/>
      <p:bldP spid="108" grpId="1" animBg="1"/>
      <p:bldP spid="109" grpId="0" animBg="1"/>
      <p:bldP spid="110" grpId="0" animBg="1"/>
      <p:bldP spid="113" grpId="0"/>
      <p:bldP spid="114" grpId="0"/>
      <p:bldP spid="115" grpId="0"/>
      <p:bldP spid="116" grpId="0" animBg="1"/>
      <p:bldP spid="117" grpId="0" animBg="1"/>
      <p:bldP spid="118" grpId="0" animBg="1"/>
      <p:bldP spid="118" grpId="1" animBg="1"/>
      <p:bldP spid="119" grpId="0"/>
      <p:bldP spid="11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Choice of Investment Pattern for Tier-I Account</a:t>
            </a: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 xmlns:a16="http://schemas.microsoft.com/office/drawing/2014/main" id="{FA203280-9D4A-4DBB-B68D-57B8DA247CC0}"/>
              </a:ext>
            </a:extLst>
          </p:cNvPr>
          <p:cNvGraphicFramePr/>
          <p:nvPr/>
        </p:nvGraphicFramePr>
        <p:xfrm>
          <a:off x="457200" y="1447800"/>
          <a:ext cx="16916400" cy="784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6" name="Ink 6">
            <a:extLst>
              <a:ext uri="{FF2B5EF4-FFF2-40B4-BE49-F238E27FC236}">
                <a16:creationId xmlns:p14="http://schemas.microsoft.com/office/powerpoint/2010/main" xmlns="" xmlns:a16="http://schemas.microsoft.com/office/drawing/2014/main" xmlns:mc="http://schemas.openxmlformats.org/markup-compatibility/2006" id="{5B0FFAC3-D0FD-460F-AE34-55E0379863C2}"/>
              </a:ext>
            </a:extLst>
          </p:cNvPr>
          <p:cNvPicPr/>
          <p:nvPr/>
        </p:nvPicPr>
        <p:blipFill>
          <a:blip r:embed="rId8" cstate="print"/>
          <a:stretch>
            <a:fillRect/>
          </a:stretch>
        </p:blipFill>
        <p:spPr>
          <a:xfrm>
            <a:off x="20090504" y="5001877"/>
            <a:ext cx="45719" cy="45719"/>
          </a:xfrm>
          <a:prstGeom prst="rect">
            <a:avLst/>
          </a:prstGeom>
        </p:spPr>
      </p:pic>
      <p:pic>
        <p:nvPicPr>
          <p:cNvPr id="57" name="Ink 7">
            <a:extLst>
              <a:ext uri="{FF2B5EF4-FFF2-40B4-BE49-F238E27FC236}">
                <a16:creationId xmlns:p14="http://schemas.microsoft.com/office/powerpoint/2010/main" xmlns="" xmlns:a16="http://schemas.microsoft.com/office/drawing/2014/main" xmlns:mc="http://schemas.openxmlformats.org/markup-compatibility/2006" id="{6E0211D4-E0CD-48BF-8C0D-3A2ABC4F8E16}"/>
              </a:ext>
            </a:extLst>
          </p:cNvPr>
          <p:cNvPicPr/>
          <p:nvPr/>
        </p:nvPicPr>
        <p:blipFill>
          <a:blip r:embed="rId8" cstate="print"/>
          <a:stretch>
            <a:fillRect/>
          </a:stretch>
        </p:blipFill>
        <p:spPr>
          <a:xfrm>
            <a:off x="19642760" y="3119029"/>
            <a:ext cx="45719" cy="45719"/>
          </a:xfrm>
          <a:prstGeom prst="rect">
            <a:avLst/>
          </a:prstGeom>
        </p:spPr>
      </p:pic>
      <p:pic>
        <p:nvPicPr>
          <p:cNvPr id="58" name="Ink 12">
            <a:extLst>
              <a:ext uri="{FF2B5EF4-FFF2-40B4-BE49-F238E27FC236}">
                <a16:creationId xmlns:p14="http://schemas.microsoft.com/office/powerpoint/2010/main" xmlns="" xmlns:a16="http://schemas.microsoft.com/office/drawing/2014/main" xmlns:mc="http://schemas.openxmlformats.org/markup-compatibility/2006" id="{BB0C2A89-1221-445D-8C03-445B117B0315}"/>
              </a:ext>
            </a:extLst>
          </p:cNvPr>
          <p:cNvPicPr/>
          <p:nvPr/>
        </p:nvPicPr>
        <p:blipFill>
          <a:blip r:embed="rId8" cstate="print"/>
          <a:stretch>
            <a:fillRect/>
          </a:stretch>
        </p:blipFill>
        <p:spPr>
          <a:xfrm>
            <a:off x="10334728" y="8437045"/>
            <a:ext cx="45719" cy="45719"/>
          </a:xfrm>
          <a:prstGeom prst="rect">
            <a:avLst/>
          </a:prstGeom>
        </p:spPr>
      </p:pic>
      <p:sp>
        <p:nvSpPr>
          <p:cNvPr id="59" name="TextBox 58">
            <a:extLst>
              <a:ext uri="{FF2B5EF4-FFF2-40B4-BE49-F238E27FC236}">
                <a16:creationId xmlns="" xmlns:a16="http://schemas.microsoft.com/office/drawing/2014/main" id="{7A151731-3471-4980-9937-A082184895FF}"/>
              </a:ext>
            </a:extLst>
          </p:cNvPr>
          <p:cNvSpPr txBox="1"/>
          <p:nvPr/>
        </p:nvSpPr>
        <p:spPr>
          <a:xfrm>
            <a:off x="6172200" y="9224216"/>
            <a:ext cx="4267200" cy="584775"/>
          </a:xfrm>
          <a:prstGeom prst="rect">
            <a:avLst/>
          </a:prstGeom>
          <a:noFill/>
        </p:spPr>
        <p:txBody>
          <a:bodyPr wrap="square" rtlCol="0">
            <a:spAutoFit/>
          </a:bodyPr>
          <a:lstStyle/>
          <a:p>
            <a:pPr algn="ctr" defTabSz="1341150"/>
            <a:r>
              <a:rPr lang="en-US" sz="3200" i="1" dirty="0">
                <a:solidFill>
                  <a:srgbClr val="FF0000"/>
                </a:solidFill>
                <a:latin typeface="Arial Unicode MS" pitchFamily="34" charset="-128"/>
                <a:ea typeface="Arial Unicode MS" pitchFamily="34" charset="-128"/>
                <a:cs typeface="Arial Unicode MS" pitchFamily="34" charset="-128"/>
              </a:rPr>
              <a:t>Allowed twice per year</a:t>
            </a:r>
            <a:endParaRPr lang="hi-IN" sz="3200" i="1" dirty="0">
              <a:solidFill>
                <a:srgbClr val="FF0000"/>
              </a:solidFill>
              <a:latin typeface="Arial Unicode MS" pitchFamily="34" charset="-128"/>
              <a:ea typeface="Arial Unicode MS" pitchFamily="34" charset="-128"/>
              <a:cs typeface="Arial Unicode MS" pitchFamily="34" charset="-128"/>
            </a:endParaRPr>
          </a:p>
        </p:txBody>
      </p:sp>
      <p:sp>
        <p:nvSpPr>
          <p:cNvPr id="60" name="TextBox 59">
            <a:extLst>
              <a:ext uri="{FF2B5EF4-FFF2-40B4-BE49-F238E27FC236}">
                <a16:creationId xmlns="" xmlns:a16="http://schemas.microsoft.com/office/drawing/2014/main" id="{66B46F10-6E17-450F-8DB9-76C486289F01}"/>
              </a:ext>
            </a:extLst>
          </p:cNvPr>
          <p:cNvSpPr txBox="1"/>
          <p:nvPr/>
        </p:nvSpPr>
        <p:spPr>
          <a:xfrm>
            <a:off x="260350" y="9224216"/>
            <a:ext cx="4235450" cy="584775"/>
          </a:xfrm>
          <a:prstGeom prst="rect">
            <a:avLst/>
          </a:prstGeom>
          <a:noFill/>
        </p:spPr>
        <p:txBody>
          <a:bodyPr wrap="square" rtlCol="0">
            <a:spAutoFit/>
          </a:bodyPr>
          <a:lstStyle/>
          <a:p>
            <a:pPr algn="ctr" defTabSz="1341150"/>
            <a:r>
              <a:rPr lang="en-US" sz="3200" i="1" dirty="0">
                <a:solidFill>
                  <a:srgbClr val="FF0000"/>
                </a:solidFill>
                <a:latin typeface="Arial Unicode MS" pitchFamily="34" charset="-128"/>
                <a:ea typeface="Arial Unicode MS" pitchFamily="34" charset="-128"/>
                <a:cs typeface="Arial Unicode MS" pitchFamily="34" charset="-128"/>
              </a:rPr>
              <a:t>Allowed once per year</a:t>
            </a:r>
            <a:endParaRPr lang="hi-IN" sz="3200" i="1" dirty="0">
              <a:solidFill>
                <a:srgbClr val="FF0000"/>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Choice of Investment Pattern for Tier-I Account</a:t>
            </a:r>
          </a:p>
          <a:p>
            <a:pPr marL="0" marR="0" lvl="0" indent="0" algn="l" defTabSz="914400" rtl="0" eaLnBrk="0" fontAlgn="base" latinLnBrk="0" hangingPunct="0">
              <a:lnSpc>
                <a:spcPct val="90000"/>
              </a:lnSpc>
              <a:spcBef>
                <a:spcPct val="0"/>
              </a:spcBef>
              <a:spcAft>
                <a:spcPct val="0"/>
              </a:spcAft>
              <a:buClrTx/>
              <a:buSzTx/>
              <a:buFontTx/>
              <a:buNone/>
              <a:tabLst/>
              <a:defRPr/>
            </a:pPr>
            <a:r>
              <a:rPr lang="en-US" sz="2800" b="1" dirty="0" smtClean="0">
                <a:solidFill>
                  <a:srgbClr val="0000FF"/>
                </a:solidFill>
                <a:latin typeface="Arial Unicode MS" pitchFamily="34" charset="-128"/>
                <a:ea typeface="Arial Unicode MS" pitchFamily="34" charset="-128"/>
                <a:cs typeface="Arial Unicode MS" pitchFamily="34" charset="-128"/>
              </a:rPr>
              <a:t>                                  Vide F.D. Notification No-15727/F, Dt.08.06.2021</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55" name="Picture 2"/>
          <p:cNvPicPr>
            <a:picLocks noChangeAspect="1" noChangeArrowheads="1"/>
          </p:cNvPicPr>
          <p:nvPr/>
        </p:nvPicPr>
        <p:blipFill>
          <a:blip r:embed="rId3" cstate="print"/>
          <a:srcRect/>
          <a:stretch>
            <a:fillRect/>
          </a:stretch>
        </p:blipFill>
        <p:spPr bwMode="auto">
          <a:xfrm>
            <a:off x="599196" y="2051538"/>
            <a:ext cx="7859003" cy="7397262"/>
          </a:xfrm>
          <a:prstGeom prst="rect">
            <a:avLst/>
          </a:prstGeom>
          <a:noFill/>
          <a:ln w="9525">
            <a:noFill/>
            <a:miter lim="800000"/>
            <a:headEnd/>
            <a:tailEnd/>
          </a:ln>
          <a:effectLst/>
        </p:spPr>
      </p:pic>
      <p:pic>
        <p:nvPicPr>
          <p:cNvPr id="56" name="Picture 4"/>
          <p:cNvPicPr>
            <a:picLocks noChangeAspect="1" noChangeArrowheads="1"/>
          </p:cNvPicPr>
          <p:nvPr/>
        </p:nvPicPr>
        <p:blipFill>
          <a:blip r:embed="rId4" cstate="print"/>
          <a:srcRect/>
          <a:stretch>
            <a:fillRect/>
          </a:stretch>
        </p:blipFill>
        <p:spPr bwMode="auto">
          <a:xfrm>
            <a:off x="9369266" y="2051538"/>
            <a:ext cx="7928134" cy="7397261"/>
          </a:xfrm>
          <a:prstGeom prst="rect">
            <a:avLst/>
          </a:prstGeom>
          <a:noFill/>
          <a:ln w="9525">
            <a:noFill/>
            <a:miter lim="800000"/>
            <a:headEnd/>
            <a:tailEnd/>
          </a:ln>
          <a:effectLst/>
        </p:spPr>
      </p:pic>
      <p:sp>
        <p:nvSpPr>
          <p:cNvPr id="57" name="Title 1">
            <a:extLst>
              <a:ext uri="{FF2B5EF4-FFF2-40B4-BE49-F238E27FC236}">
                <a16:creationId xmlns="" xmlns:a16="http://schemas.microsoft.com/office/drawing/2014/main" id="{12F35AF8-9FEA-419C-89BA-9F833CDEB975}"/>
              </a:ext>
            </a:extLst>
          </p:cNvPr>
          <p:cNvSpPr txBox="1">
            <a:spLocks/>
          </p:cNvSpPr>
          <p:nvPr/>
        </p:nvSpPr>
        <p:spPr>
          <a:xfrm>
            <a:off x="6093460" y="2842847"/>
            <a:ext cx="4879340" cy="1934308"/>
          </a:xfrm>
          <a:prstGeom prst="rect">
            <a:avLst/>
          </a:prstGeom>
        </p:spPr>
        <p:style>
          <a:lnRef idx="1">
            <a:schemeClr val="accent3"/>
          </a:lnRef>
          <a:fillRef idx="2">
            <a:schemeClr val="accent3"/>
          </a:fillRef>
          <a:effectRef idx="1">
            <a:schemeClr val="accent3"/>
          </a:effectRef>
          <a:fontRef idx="minor">
            <a:schemeClr val="dk1"/>
          </a:fontRef>
        </p:style>
        <p:txBody>
          <a:bodyPr>
            <a:no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6800" b="1" i="0" u="none" strike="noStrike" kern="1200" cap="none" spc="0" normalizeH="0" baseline="0" noProof="0" dirty="0" smtClean="0">
                <a:ln>
                  <a:noFill/>
                </a:ln>
                <a:solidFill>
                  <a:srgbClr val="FF0066"/>
                </a:solidFill>
                <a:effectLst/>
                <a:uLnTx/>
                <a:uFillTx/>
                <a:latin typeface="Arial Unicode MS" pitchFamily="34" charset="-128"/>
                <a:ea typeface="Arial Unicode MS" pitchFamily="34" charset="-128"/>
                <a:cs typeface="Arial Unicode MS" pitchFamily="34" charset="-128"/>
              </a:rPr>
              <a:t>LOW RISK</a:t>
            </a:r>
            <a:r>
              <a:rPr kumimoji="0" lang="en-US" sz="3200" b="1" i="0" u="none" strike="noStrike" kern="1200" cap="none" spc="0" normalizeH="0" baseline="0" noProof="0" dirty="0" smtClean="0">
                <a:ln>
                  <a:noFill/>
                </a:ln>
                <a:solidFill>
                  <a:schemeClr val="accent1">
                    <a:lumMod val="50000"/>
                  </a:schemeClr>
                </a:solidFill>
                <a:effectLst/>
                <a:uLnTx/>
                <a:uFillTx/>
                <a:latin typeface="Arial Unicode MS" pitchFamily="34" charset="-128"/>
                <a:ea typeface="Arial Unicode MS" pitchFamily="34" charset="-128"/>
                <a:cs typeface="Arial Unicode MS" pitchFamily="34" charset="-128"/>
              </a:rPr>
              <a:t/>
            </a:r>
            <a:br>
              <a:rPr kumimoji="0" lang="en-US" sz="3200" b="1" i="0" u="none" strike="noStrike" kern="1200" cap="none" spc="0" normalizeH="0" baseline="0" noProof="0" dirty="0" smtClean="0">
                <a:ln>
                  <a:noFill/>
                </a:ln>
                <a:solidFill>
                  <a:schemeClr val="accent1">
                    <a:lumMod val="50000"/>
                  </a:schemeClr>
                </a:solidFill>
                <a:effectLst/>
                <a:uLnTx/>
                <a:uFillTx/>
                <a:latin typeface="Arial Unicode MS" pitchFamily="34" charset="-128"/>
                <a:ea typeface="Arial Unicode MS" pitchFamily="34" charset="-128"/>
                <a:cs typeface="Arial Unicode MS" pitchFamily="34" charset="-128"/>
              </a:rPr>
            </a:br>
            <a:r>
              <a:rPr kumimoji="0" lang="en-US" sz="45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At Higher age</a:t>
            </a:r>
            <a:endParaRPr kumimoji="0" lang="en-US" sz="3200" b="1" i="0" u="none" strike="noStrike" kern="1200" cap="none" spc="0" normalizeH="0" baseline="0" noProof="0" dirty="0">
              <a:ln>
                <a:noFill/>
              </a:ln>
              <a:solidFill>
                <a:schemeClr val="accent1">
                  <a:lumMod val="50000"/>
                </a:schemeClr>
              </a:solidFill>
              <a:effectLst/>
              <a:uLnTx/>
              <a:uFillTx/>
              <a:latin typeface="Arial Unicode MS" pitchFamily="34" charset="-128"/>
              <a:ea typeface="Arial Unicode MS" pitchFamily="34" charset="-128"/>
              <a:cs typeface="Arial Unicode MS" pitchFamily="34" charset="-128"/>
            </a:endParaRPr>
          </a:p>
        </p:txBody>
      </p:sp>
      <p:sp>
        <p:nvSpPr>
          <p:cNvPr id="58" name="Title 1">
            <a:extLst>
              <a:ext uri="{FF2B5EF4-FFF2-40B4-BE49-F238E27FC236}">
                <a16:creationId xmlns="" xmlns:a16="http://schemas.microsoft.com/office/drawing/2014/main" id="{A451ABCB-5CB4-4F68-8A98-FD87AC7CBDEC}"/>
              </a:ext>
            </a:extLst>
          </p:cNvPr>
          <p:cNvSpPr txBox="1">
            <a:spLocks/>
          </p:cNvSpPr>
          <p:nvPr/>
        </p:nvSpPr>
        <p:spPr>
          <a:xfrm>
            <a:off x="3219820" y="6008077"/>
            <a:ext cx="11486780" cy="1230923"/>
          </a:xfrm>
          <a:prstGeom prst="rect">
            <a:avLst/>
          </a:prstGeom>
        </p:spPr>
        <p:style>
          <a:lnRef idx="1">
            <a:schemeClr val="accent5"/>
          </a:lnRef>
          <a:fillRef idx="2">
            <a:schemeClr val="accent5"/>
          </a:fillRef>
          <a:effectRef idx="1">
            <a:schemeClr val="accent5"/>
          </a:effectRef>
          <a:fontRef idx="minor">
            <a:schemeClr val="dk1"/>
          </a:fontRef>
        </p:style>
        <p:txBody>
          <a:bodyPr vert="horz" lIns="115489" tIns="57744" rIns="115489" bIns="5774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accent1">
                    <a:lumMod val="50000"/>
                  </a:schemeClr>
                </a:solidFill>
                <a:latin typeface="Arial Unicode MS" pitchFamily="34" charset="-128"/>
                <a:ea typeface="Arial Unicode MS" pitchFamily="34" charset="-128"/>
                <a:cs typeface="Arial Unicode MS" pitchFamily="34" charset="-128"/>
              </a:rPr>
              <a:t/>
            </a:r>
            <a:br>
              <a:rPr lang="en-US" sz="3200" b="1" dirty="0">
                <a:solidFill>
                  <a:schemeClr val="accent1">
                    <a:lumMod val="50000"/>
                  </a:schemeClr>
                </a:solidFill>
                <a:latin typeface="Arial Unicode MS" pitchFamily="34" charset="-128"/>
                <a:ea typeface="Arial Unicode MS" pitchFamily="34" charset="-128"/>
                <a:cs typeface="Arial Unicode MS" pitchFamily="34" charset="-128"/>
              </a:rPr>
            </a:br>
            <a:r>
              <a:rPr lang="en-US" sz="4500" b="1" dirty="0">
                <a:solidFill>
                  <a:schemeClr val="accent6">
                    <a:lumMod val="75000"/>
                  </a:schemeClr>
                </a:solidFill>
                <a:latin typeface="Arial Unicode MS" pitchFamily="34" charset="-128"/>
                <a:ea typeface="Arial Unicode MS" pitchFamily="34" charset="-128"/>
                <a:cs typeface="Arial Unicode MS" pitchFamily="34" charset="-128"/>
              </a:rPr>
              <a:t>No need to place separate request.</a:t>
            </a:r>
          </a:p>
          <a:p>
            <a:r>
              <a:rPr lang="en-US" sz="4500" b="1" dirty="0">
                <a:solidFill>
                  <a:srgbClr val="024888"/>
                </a:solidFill>
                <a:latin typeface="Arial Unicode MS" pitchFamily="34" charset="-128"/>
                <a:ea typeface="Arial Unicode MS" pitchFamily="34" charset="-128"/>
                <a:cs typeface="Arial Unicode MS" pitchFamily="34" charset="-128"/>
              </a:rPr>
              <a:t>Every Year it will happen Automatically</a:t>
            </a:r>
            <a:r>
              <a:rPr lang="en-US" sz="3200" b="1" dirty="0">
                <a:solidFill>
                  <a:schemeClr val="accent1">
                    <a:lumMod val="50000"/>
                  </a:schemeClr>
                </a:solidFill>
                <a:latin typeface="Arial Unicode MS" pitchFamily="34" charset="-128"/>
                <a:ea typeface="Arial Unicode MS" pitchFamily="34" charset="-128"/>
                <a:cs typeface="Arial Unicode MS" pitchFamily="34" charset="-128"/>
              </a:rPr>
              <a:t/>
            </a:r>
            <a:br>
              <a:rPr lang="en-US" sz="3200" b="1" dirty="0">
                <a:solidFill>
                  <a:schemeClr val="accent1">
                    <a:lumMod val="50000"/>
                  </a:schemeClr>
                </a:solidFill>
                <a:latin typeface="Arial Unicode MS" pitchFamily="34" charset="-128"/>
                <a:ea typeface="Arial Unicode MS" pitchFamily="34" charset="-128"/>
                <a:cs typeface="Arial Unicode MS" pitchFamily="34" charset="-128"/>
              </a:rPr>
            </a:br>
            <a:r>
              <a:rPr lang="en-US" sz="3200" b="1" dirty="0">
                <a:solidFill>
                  <a:schemeClr val="accent1">
                    <a:lumMod val="50000"/>
                  </a:schemeClr>
                </a:solidFill>
                <a:latin typeface="Arial Unicode MS" pitchFamily="34" charset="-128"/>
                <a:ea typeface="Arial Unicode MS" pitchFamily="34" charset="-128"/>
                <a:cs typeface="Arial Unicode MS" pitchFamily="34" charset="-128"/>
              </a:rPr>
              <a:t> </a:t>
            </a: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0-#ppt_w/2"/>
                                          </p:val>
                                        </p:tav>
                                        <p:tav tm="100000">
                                          <p:val>
                                            <p:strVal val="#ppt_x"/>
                                          </p:val>
                                        </p:tav>
                                      </p:tavLst>
                                    </p:anim>
                                    <p:anim calcmode="lin" valueType="num">
                                      <p:cBhvr additive="base">
                                        <p:cTn id="8" dur="10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1000" fill="hold"/>
                                        <p:tgtEl>
                                          <p:spTgt spid="56"/>
                                        </p:tgtEl>
                                        <p:attrNameLst>
                                          <p:attrName>ppt_x</p:attrName>
                                        </p:attrNameLst>
                                      </p:cBhvr>
                                      <p:tavLst>
                                        <p:tav tm="0">
                                          <p:val>
                                            <p:strVal val="1+#ppt_w/2"/>
                                          </p:val>
                                        </p:tav>
                                        <p:tav tm="100000">
                                          <p:val>
                                            <p:strVal val="#ppt_x"/>
                                          </p:val>
                                        </p:tav>
                                      </p:tavLst>
                                    </p:anim>
                                    <p:anim calcmode="lin" valueType="num">
                                      <p:cBhvr additive="base">
                                        <p:cTn id="14"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1000" fill="hold"/>
                                        <p:tgtEl>
                                          <p:spTgt spid="57"/>
                                        </p:tgtEl>
                                        <p:attrNameLst>
                                          <p:attrName>ppt_x</p:attrName>
                                        </p:attrNameLst>
                                      </p:cBhvr>
                                      <p:tavLst>
                                        <p:tav tm="0">
                                          <p:val>
                                            <p:strVal val="#ppt_x"/>
                                          </p:val>
                                        </p:tav>
                                        <p:tav tm="100000">
                                          <p:val>
                                            <p:strVal val="#ppt_x"/>
                                          </p:val>
                                        </p:tav>
                                      </p:tavLst>
                                    </p:anim>
                                    <p:anim calcmode="lin" valueType="num">
                                      <p:cBhvr additive="base">
                                        <p:cTn id="20" dur="10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55"/>
                                        </p:tgtEl>
                                      </p:cBhvr>
                                      <p:by x="25000" y="25000"/>
                                    </p:animScale>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56"/>
                                        </p:tgtEl>
                                      </p:cBhvr>
                                      <p:by x="25000" y="25000"/>
                                    </p:animScale>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additive="base">
                                        <p:cTn id="33" dur="1000" fill="hold"/>
                                        <p:tgtEl>
                                          <p:spTgt spid="58"/>
                                        </p:tgtEl>
                                        <p:attrNameLst>
                                          <p:attrName>ppt_x</p:attrName>
                                        </p:attrNameLst>
                                      </p:cBhvr>
                                      <p:tavLst>
                                        <p:tav tm="0">
                                          <p:val>
                                            <p:strVal val="#ppt_x"/>
                                          </p:val>
                                        </p:tav>
                                        <p:tav tm="100000">
                                          <p:val>
                                            <p:strVal val="#ppt_x"/>
                                          </p:val>
                                        </p:tav>
                                      </p:tavLst>
                                    </p:anim>
                                    <p:anim calcmode="lin" valueType="num">
                                      <p:cBhvr additive="base">
                                        <p:cTn id="34" dur="10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Procedure for Processing Change Request</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ectangle 7"/>
          <p:cNvSpPr/>
          <p:nvPr/>
        </p:nvSpPr>
        <p:spPr>
          <a:xfrm>
            <a:off x="228600" y="3160758"/>
            <a:ext cx="17830800" cy="6897642"/>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lIns="115489" tIns="57744" rIns="115489" bIns="57744" rtlCol="0" anchor="ctr"/>
          <a:lstStyle/>
          <a:p>
            <a:pPr algn="ctr"/>
            <a:endParaRPr lang="en-US">
              <a:latin typeface="Arial Unicode MS" pitchFamily="34" charset="-128"/>
              <a:ea typeface="Arial Unicode MS" pitchFamily="34" charset="-128"/>
              <a:cs typeface="Arial Unicode MS" pitchFamily="34" charset="-128"/>
            </a:endParaRPr>
          </a:p>
        </p:txBody>
      </p:sp>
      <p:sp>
        <p:nvSpPr>
          <p:cNvPr id="9" name="TextBox 8"/>
          <p:cNvSpPr txBox="1"/>
          <p:nvPr/>
        </p:nvSpPr>
        <p:spPr>
          <a:xfrm>
            <a:off x="533400" y="3160759"/>
            <a:ext cx="17449800" cy="7010811"/>
          </a:xfrm>
          <a:prstGeom prst="rect">
            <a:avLst/>
          </a:prstGeom>
          <a:noFill/>
        </p:spPr>
        <p:txBody>
          <a:bodyPr wrap="square" lIns="115489" tIns="57744" rIns="115489" bIns="57744" rtlCol="0">
            <a:spAutoFit/>
          </a:bodyPr>
          <a:lstStyle/>
          <a:p>
            <a:pPr marL="725488" algn="just"/>
            <a:r>
              <a:rPr lang="en-US" sz="2800" b="1" dirty="0" smtClean="0">
                <a:solidFill>
                  <a:srgbClr val="0000FF"/>
                </a:solidFill>
                <a:latin typeface="Arial Unicode MS" pitchFamily="34" charset="-128"/>
                <a:ea typeface="Arial Unicode MS" pitchFamily="34" charset="-128"/>
                <a:cs typeface="Arial Unicode MS" pitchFamily="34" charset="-128"/>
              </a:rPr>
              <a:t>Pre-Requisites:</a:t>
            </a:r>
          </a:p>
          <a:p>
            <a:pPr marL="725488"/>
            <a:r>
              <a:rPr lang="en-US" sz="2800" dirty="0" smtClean="0">
                <a:solidFill>
                  <a:srgbClr val="002060"/>
                </a:solidFill>
                <a:latin typeface="Arial Unicode MS" pitchFamily="34" charset="-128"/>
                <a:ea typeface="Arial Unicode MS" pitchFamily="34" charset="-128"/>
                <a:cs typeface="Arial Unicode MS" pitchFamily="34" charset="-128"/>
              </a:rPr>
              <a:t>Checking of PFMs</a:t>
            </a:r>
            <a:r>
              <a:rPr lang="en-US" sz="2800" dirty="0">
                <a:solidFill>
                  <a:srgbClr val="002060"/>
                </a:solidFill>
                <a:latin typeface="Arial Unicode MS" pitchFamily="34" charset="-128"/>
                <a:ea typeface="Arial Unicode MS" pitchFamily="34" charset="-128"/>
                <a:cs typeface="Arial Unicode MS" pitchFamily="34" charset="-128"/>
              </a:rPr>
              <a:t>/ Scheme Details </a:t>
            </a:r>
            <a:r>
              <a:rPr lang="en-US" sz="2800" dirty="0" smtClean="0">
                <a:solidFill>
                  <a:srgbClr val="002060"/>
                </a:solidFill>
                <a:latin typeface="Arial Unicode MS" pitchFamily="34" charset="-128"/>
                <a:ea typeface="Arial Unicode MS" pitchFamily="34" charset="-128"/>
                <a:cs typeface="Arial Unicode MS" pitchFamily="34" charset="-128"/>
              </a:rPr>
              <a:t> ( </a:t>
            </a:r>
            <a:r>
              <a:rPr lang="en-US" sz="2800" dirty="0" smtClean="0">
                <a:solidFill>
                  <a:srgbClr val="002060"/>
                </a:solidFill>
                <a:latin typeface="Arial Unicode MS" pitchFamily="34" charset="-128"/>
                <a:ea typeface="Arial Unicode MS" pitchFamily="34" charset="-128"/>
                <a:cs typeface="Arial Unicode MS" pitchFamily="34" charset="-128"/>
                <a:hlinkClick r:id="rId3"/>
              </a:rPr>
              <a:t>https</a:t>
            </a:r>
            <a:r>
              <a:rPr lang="en-US" sz="2800" dirty="0">
                <a:solidFill>
                  <a:srgbClr val="002060"/>
                </a:solidFill>
                <a:latin typeface="Arial Unicode MS" pitchFamily="34" charset="-128"/>
                <a:ea typeface="Arial Unicode MS" pitchFamily="34" charset="-128"/>
                <a:cs typeface="Arial Unicode MS" pitchFamily="34" charset="-128"/>
                <a:hlinkClick r:id="rId3"/>
              </a:rPr>
              <a:t>://</a:t>
            </a:r>
            <a:r>
              <a:rPr lang="en-US" sz="2800" dirty="0" smtClean="0">
                <a:solidFill>
                  <a:srgbClr val="002060"/>
                </a:solidFill>
                <a:latin typeface="Arial Unicode MS" pitchFamily="34" charset="-128"/>
                <a:ea typeface="Arial Unicode MS" pitchFamily="34" charset="-128"/>
                <a:cs typeface="Arial Unicode MS" pitchFamily="34" charset="-128"/>
                <a:hlinkClick r:id="rId3"/>
              </a:rPr>
              <a:t>npscra.nsdl.co.in/nav-search.php</a:t>
            </a:r>
            <a:r>
              <a:rPr lang="en-US" sz="2800" dirty="0" smtClean="0">
                <a:solidFill>
                  <a:srgbClr val="002060"/>
                </a:solidFill>
                <a:latin typeface="Arial Unicode MS" pitchFamily="34" charset="-128"/>
                <a:ea typeface="Arial Unicode MS" pitchFamily="34" charset="-128"/>
                <a:cs typeface="Arial Unicode MS" pitchFamily="34" charset="-128"/>
              </a:rPr>
              <a:t> )</a:t>
            </a:r>
            <a:endParaRPr lang="en-US" sz="2800" dirty="0">
              <a:solidFill>
                <a:srgbClr val="002060"/>
              </a:solidFill>
              <a:latin typeface="Arial Unicode MS" pitchFamily="34" charset="-128"/>
              <a:ea typeface="Arial Unicode MS" pitchFamily="34" charset="-128"/>
              <a:cs typeface="Arial Unicode MS" pitchFamily="34" charset="-128"/>
            </a:endParaRPr>
          </a:p>
          <a:p>
            <a:pPr marL="725488"/>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r>
              <a:rPr lang="en-US" sz="2800" dirty="0" smtClean="0">
                <a:solidFill>
                  <a:srgbClr val="002060"/>
                </a:solidFill>
                <a:latin typeface="Arial Unicode MS" pitchFamily="34" charset="-128"/>
                <a:ea typeface="Arial Unicode MS" pitchFamily="34" charset="-128"/>
                <a:cs typeface="Arial Unicode MS" pitchFamily="34" charset="-128"/>
              </a:rPr>
              <a:t>Subscriber </a:t>
            </a:r>
            <a:r>
              <a:rPr lang="en-US" sz="2800" dirty="0">
                <a:solidFill>
                  <a:srgbClr val="002060"/>
                </a:solidFill>
                <a:latin typeface="Arial Unicode MS" pitchFamily="34" charset="-128"/>
                <a:ea typeface="Arial Unicode MS" pitchFamily="34" charset="-128"/>
                <a:cs typeface="Arial Unicode MS" pitchFamily="34" charset="-128"/>
              </a:rPr>
              <a:t>can Apply online/ Offline </a:t>
            </a:r>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r>
              <a:rPr lang="en-US" sz="2800" dirty="0" smtClean="0">
                <a:solidFill>
                  <a:srgbClr val="002060"/>
                </a:solidFill>
                <a:latin typeface="Arial Unicode MS" pitchFamily="34" charset="-128"/>
                <a:ea typeface="Arial Unicode MS" pitchFamily="34" charset="-128"/>
                <a:cs typeface="Arial Unicode MS" pitchFamily="34" charset="-128"/>
              </a:rPr>
              <a:t>Application </a:t>
            </a:r>
            <a:r>
              <a:rPr lang="en-US" sz="2800" dirty="0">
                <a:solidFill>
                  <a:srgbClr val="002060"/>
                </a:solidFill>
                <a:latin typeface="Arial Unicode MS" pitchFamily="34" charset="-128"/>
                <a:ea typeface="Arial Unicode MS" pitchFamily="34" charset="-128"/>
                <a:cs typeface="Arial Unicode MS" pitchFamily="34" charset="-128"/>
              </a:rPr>
              <a:t>shall be submitted to </a:t>
            </a:r>
            <a:r>
              <a:rPr lang="en-US" sz="2800" dirty="0" smtClean="0">
                <a:solidFill>
                  <a:srgbClr val="002060"/>
                </a:solidFill>
                <a:latin typeface="Arial Unicode MS" pitchFamily="34" charset="-128"/>
                <a:ea typeface="Arial Unicode MS" pitchFamily="34" charset="-128"/>
                <a:cs typeface="Arial Unicode MS" pitchFamily="34" charset="-128"/>
              </a:rPr>
              <a:t>Dist./</a:t>
            </a:r>
            <a:r>
              <a:rPr lang="en-US" sz="2800" dirty="0" err="1" smtClean="0">
                <a:solidFill>
                  <a:srgbClr val="002060"/>
                </a:solidFill>
                <a:latin typeface="Arial Unicode MS" pitchFamily="34" charset="-128"/>
                <a:ea typeface="Arial Unicode MS" pitchFamily="34" charset="-128"/>
                <a:cs typeface="Arial Unicode MS" pitchFamily="34" charset="-128"/>
              </a:rPr>
              <a:t>Spl</a:t>
            </a:r>
            <a:r>
              <a:rPr lang="en-US" sz="2800" dirty="0" smtClean="0">
                <a:solidFill>
                  <a:srgbClr val="002060"/>
                </a:solidFill>
                <a:latin typeface="Arial Unicode MS" pitchFamily="34" charset="-128"/>
                <a:ea typeface="Arial Unicode MS" pitchFamily="34" charset="-128"/>
                <a:cs typeface="Arial Unicode MS" pitchFamily="34" charset="-128"/>
              </a:rPr>
              <a:t>. Treasury </a:t>
            </a:r>
            <a:r>
              <a:rPr lang="en-US" sz="2800" dirty="0">
                <a:solidFill>
                  <a:srgbClr val="002060"/>
                </a:solidFill>
                <a:latin typeface="Arial Unicode MS" pitchFamily="34" charset="-128"/>
                <a:ea typeface="Arial Unicode MS" pitchFamily="34" charset="-128"/>
                <a:cs typeface="Arial Unicode MS" pitchFamily="34" charset="-128"/>
              </a:rPr>
              <a:t>through DDO </a:t>
            </a:r>
            <a:r>
              <a:rPr lang="en-US" sz="2800" dirty="0" smtClean="0">
                <a:solidFill>
                  <a:srgbClr val="002060"/>
                </a:solidFill>
                <a:latin typeface="Arial Unicode MS" pitchFamily="34" charset="-128"/>
                <a:ea typeface="Arial Unicode MS" pitchFamily="34" charset="-128"/>
                <a:cs typeface="Arial Unicode MS" pitchFamily="34" charset="-128"/>
              </a:rPr>
              <a:t>in </a:t>
            </a:r>
            <a:r>
              <a:rPr lang="en-US" sz="2800" b="1" dirty="0">
                <a:solidFill>
                  <a:srgbClr val="FF0066"/>
                </a:solidFill>
                <a:latin typeface="Arial Unicode MS" pitchFamily="34" charset="-128"/>
                <a:ea typeface="Arial Unicode MS" pitchFamily="34" charset="-128"/>
                <a:cs typeface="Arial Unicode MS" pitchFamily="34" charset="-128"/>
              </a:rPr>
              <a:t>Form-GoS-S3</a:t>
            </a:r>
            <a:r>
              <a:rPr lang="en-US" sz="2800" dirty="0">
                <a:solidFill>
                  <a:srgbClr val="002060"/>
                </a:solidFill>
                <a:latin typeface="Arial Unicode MS" pitchFamily="34" charset="-128"/>
                <a:ea typeface="Arial Unicode MS" pitchFamily="34" charset="-128"/>
                <a:cs typeface="Arial Unicode MS" pitchFamily="34" charset="-128"/>
              </a:rPr>
              <a:t> (</a:t>
            </a:r>
            <a:r>
              <a:rPr lang="en-US" sz="2800" b="1" dirty="0">
                <a:solidFill>
                  <a:srgbClr val="002060"/>
                </a:solidFill>
                <a:latin typeface="Arial Unicode MS" pitchFamily="34" charset="-128"/>
                <a:ea typeface="Arial Unicode MS" pitchFamily="34" charset="-128"/>
                <a:cs typeface="Arial Unicode MS" pitchFamily="34" charset="-128"/>
              </a:rPr>
              <a:t>Mandatory</a:t>
            </a:r>
            <a:r>
              <a:rPr lang="en-US" sz="2800" dirty="0">
                <a:solidFill>
                  <a:srgbClr val="002060"/>
                </a:solidFill>
                <a:latin typeface="Arial Unicode MS" pitchFamily="34" charset="-128"/>
                <a:ea typeface="Arial Unicode MS" pitchFamily="34" charset="-128"/>
                <a:cs typeface="Arial Unicode MS" pitchFamily="34" charset="-128"/>
              </a:rPr>
              <a:t> in all cases for record keeping) </a:t>
            </a:r>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r>
              <a:rPr lang="en-US" sz="2800" dirty="0" smtClean="0">
                <a:solidFill>
                  <a:srgbClr val="002060"/>
                </a:solidFill>
                <a:latin typeface="Arial Unicode MS" pitchFamily="34" charset="-128"/>
                <a:ea typeface="Arial Unicode MS" pitchFamily="34" charset="-128"/>
                <a:cs typeface="Arial Unicode MS" pitchFamily="34" charset="-128"/>
              </a:rPr>
              <a:t>Form </a:t>
            </a:r>
            <a:r>
              <a:rPr lang="en-US" sz="2800" dirty="0">
                <a:solidFill>
                  <a:srgbClr val="002060"/>
                </a:solidFill>
                <a:latin typeface="Arial Unicode MS" pitchFamily="34" charset="-128"/>
                <a:ea typeface="Arial Unicode MS" pitchFamily="34" charset="-128"/>
                <a:cs typeface="Arial Unicode MS" pitchFamily="34" charset="-128"/>
              </a:rPr>
              <a:t>can be downloaded from </a:t>
            </a:r>
            <a:r>
              <a:rPr lang="en-US" sz="2800" dirty="0">
                <a:solidFill>
                  <a:srgbClr val="002060"/>
                </a:solidFill>
                <a:latin typeface="Arial Unicode MS" pitchFamily="34" charset="-128"/>
                <a:ea typeface="Arial Unicode MS" pitchFamily="34" charset="-128"/>
                <a:cs typeface="Arial Unicode MS" pitchFamily="34" charset="-128"/>
                <a:hlinkClick r:id="rId4"/>
              </a:rPr>
              <a:t>https://</a:t>
            </a:r>
            <a:r>
              <a:rPr lang="en-US" sz="2800" dirty="0" smtClean="0">
                <a:solidFill>
                  <a:srgbClr val="002060"/>
                </a:solidFill>
                <a:latin typeface="Arial Unicode MS" pitchFamily="34" charset="-128"/>
                <a:ea typeface="Arial Unicode MS" pitchFamily="34" charset="-128"/>
                <a:cs typeface="Arial Unicode MS" pitchFamily="34" charset="-128"/>
                <a:hlinkClick r:id="rId4"/>
              </a:rPr>
              <a:t>npscra.nsdl.co.in/download/non-government-sector/all-citizens-of-india/forms/GoS_S3_Scheme_Preference_Change_Form_1.4.pdf</a:t>
            </a:r>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r>
              <a:rPr lang="en-US" sz="2800" b="1" dirty="0" smtClean="0">
                <a:solidFill>
                  <a:srgbClr val="0000FF"/>
                </a:solidFill>
                <a:latin typeface="Arial Unicode MS" pitchFamily="34" charset="-128"/>
                <a:ea typeface="Arial Unicode MS" pitchFamily="34" charset="-128"/>
                <a:cs typeface="Arial Unicode MS" pitchFamily="34" charset="-128"/>
              </a:rPr>
              <a:t>Conditions for Change request:</a:t>
            </a:r>
          </a:p>
          <a:p>
            <a:pPr marL="725488" algn="just"/>
            <a:r>
              <a:rPr lang="en-US" sz="2800" dirty="0" smtClean="0">
                <a:solidFill>
                  <a:srgbClr val="002060"/>
                </a:solidFill>
                <a:latin typeface="Arial Unicode MS" pitchFamily="34" charset="-128"/>
                <a:ea typeface="Arial Unicode MS" pitchFamily="34" charset="-128"/>
                <a:cs typeface="Arial Unicode MS" pitchFamily="34" charset="-128"/>
              </a:rPr>
              <a:t>Scheme </a:t>
            </a:r>
            <a:r>
              <a:rPr lang="en-US" sz="2800" dirty="0">
                <a:solidFill>
                  <a:srgbClr val="002060"/>
                </a:solidFill>
                <a:latin typeface="Arial Unicode MS" pitchFamily="34" charset="-128"/>
                <a:ea typeface="Arial Unicode MS" pitchFamily="34" charset="-128"/>
                <a:cs typeface="Arial Unicode MS" pitchFamily="34" charset="-128"/>
              </a:rPr>
              <a:t>can be changed </a:t>
            </a:r>
            <a:r>
              <a:rPr lang="en-US" sz="2800" b="1" dirty="0">
                <a:solidFill>
                  <a:srgbClr val="002060"/>
                </a:solidFill>
                <a:latin typeface="Arial Unicode MS" pitchFamily="34" charset="-128"/>
                <a:ea typeface="Arial Unicode MS" pitchFamily="34" charset="-128"/>
                <a:cs typeface="Arial Unicode MS" pitchFamily="34" charset="-128"/>
              </a:rPr>
              <a:t>twice a year </a:t>
            </a:r>
            <a:r>
              <a:rPr lang="en-US" sz="2800" dirty="0">
                <a:solidFill>
                  <a:srgbClr val="002060"/>
                </a:solidFill>
                <a:latin typeface="Arial Unicode MS" pitchFamily="34" charset="-128"/>
                <a:ea typeface="Arial Unicode MS" pitchFamily="34" charset="-128"/>
                <a:cs typeface="Arial Unicode MS" pitchFamily="34" charset="-128"/>
              </a:rPr>
              <a:t>and PFM can be changed </a:t>
            </a:r>
            <a:r>
              <a:rPr lang="en-US" sz="2800" b="1" dirty="0">
                <a:solidFill>
                  <a:srgbClr val="002060"/>
                </a:solidFill>
                <a:latin typeface="Arial Unicode MS" pitchFamily="34" charset="-128"/>
                <a:ea typeface="Arial Unicode MS" pitchFamily="34" charset="-128"/>
                <a:cs typeface="Arial Unicode MS" pitchFamily="34" charset="-128"/>
              </a:rPr>
              <a:t>once a </a:t>
            </a:r>
            <a:r>
              <a:rPr lang="en-US" sz="2800" b="1" dirty="0" smtClean="0">
                <a:solidFill>
                  <a:srgbClr val="002060"/>
                </a:solidFill>
                <a:latin typeface="Arial Unicode MS" pitchFamily="34" charset="-128"/>
                <a:ea typeface="Arial Unicode MS" pitchFamily="34" charset="-128"/>
                <a:cs typeface="Arial Unicode MS" pitchFamily="34" charset="-128"/>
              </a:rPr>
              <a:t>year</a:t>
            </a:r>
            <a:r>
              <a:rPr lang="en-US" sz="2800" dirty="0" smtClean="0">
                <a:solidFill>
                  <a:srgbClr val="002060"/>
                </a:solidFill>
                <a:latin typeface="Arial Unicode MS" pitchFamily="34" charset="-128"/>
                <a:ea typeface="Arial Unicode MS" pitchFamily="34" charset="-128"/>
                <a:cs typeface="Arial Unicode MS" pitchFamily="34" charset="-128"/>
              </a:rPr>
              <a:t>.</a:t>
            </a:r>
          </a:p>
          <a:p>
            <a:pPr marL="725488" algn="just"/>
            <a:endParaRPr lang="en-US" sz="2800" dirty="0" smtClean="0">
              <a:solidFill>
                <a:srgbClr val="002060"/>
              </a:solidFill>
              <a:latin typeface="Arial Unicode MS" pitchFamily="34" charset="-128"/>
              <a:ea typeface="Arial Unicode MS" pitchFamily="34" charset="-128"/>
              <a:cs typeface="Arial Unicode MS" pitchFamily="34" charset="-128"/>
            </a:endParaRPr>
          </a:p>
          <a:p>
            <a:pPr marL="725488" algn="just"/>
            <a:r>
              <a:rPr lang="en-US" sz="2800" dirty="0" smtClean="0">
                <a:solidFill>
                  <a:srgbClr val="002060"/>
                </a:solidFill>
                <a:latin typeface="Arial Unicode MS" pitchFamily="34" charset="-128"/>
                <a:ea typeface="Arial Unicode MS" pitchFamily="34" charset="-128"/>
                <a:cs typeface="Arial Unicode MS" pitchFamily="34" charset="-128"/>
              </a:rPr>
              <a:t>Already </a:t>
            </a:r>
            <a:r>
              <a:rPr lang="en-US" sz="2800" dirty="0">
                <a:solidFill>
                  <a:srgbClr val="002060"/>
                </a:solidFill>
                <a:latin typeface="Arial Unicode MS" pitchFamily="34" charset="-128"/>
                <a:ea typeface="Arial Unicode MS" pitchFamily="34" charset="-128"/>
                <a:cs typeface="Arial Unicode MS" pitchFamily="34" charset="-128"/>
              </a:rPr>
              <a:t>invested corpus will be redeemed and reinvested as per new PFM and Scheme combination chosen</a:t>
            </a:r>
          </a:p>
        </p:txBody>
      </p:sp>
      <p:pic>
        <p:nvPicPr>
          <p:cNvPr id="10" name="Picture 3"/>
          <p:cNvPicPr>
            <a:picLocks noChangeAspect="1" noChangeArrowheads="1"/>
          </p:cNvPicPr>
          <p:nvPr/>
        </p:nvPicPr>
        <p:blipFill>
          <a:blip r:embed="rId5" cstate="print"/>
          <a:srcRect/>
          <a:stretch>
            <a:fillRect/>
          </a:stretch>
        </p:blipFill>
        <p:spPr bwMode="auto">
          <a:xfrm>
            <a:off x="355865" y="3600372"/>
            <a:ext cx="722584" cy="390433"/>
          </a:xfrm>
          <a:prstGeom prst="rect">
            <a:avLst/>
          </a:prstGeom>
          <a:noFill/>
          <a:ln w="9525">
            <a:noFill/>
            <a:miter lim="800000"/>
            <a:headEnd/>
            <a:tailEnd/>
          </a:ln>
          <a:effectLst/>
        </p:spPr>
      </p:pic>
      <p:pic>
        <p:nvPicPr>
          <p:cNvPr id="11" name="Picture 3"/>
          <p:cNvPicPr>
            <a:picLocks noChangeAspect="1" noChangeArrowheads="1"/>
          </p:cNvPicPr>
          <p:nvPr/>
        </p:nvPicPr>
        <p:blipFill>
          <a:blip r:embed="rId5" cstate="print"/>
          <a:srcRect/>
          <a:stretch>
            <a:fillRect/>
          </a:stretch>
        </p:blipFill>
        <p:spPr bwMode="auto">
          <a:xfrm>
            <a:off x="381000" y="4419599"/>
            <a:ext cx="722584" cy="390433"/>
          </a:xfrm>
          <a:prstGeom prst="rect">
            <a:avLst/>
          </a:prstGeom>
          <a:noFill/>
          <a:ln w="9525">
            <a:noFill/>
            <a:miter lim="800000"/>
            <a:headEnd/>
            <a:tailEnd/>
          </a:ln>
          <a:effectLst/>
        </p:spPr>
      </p:pic>
      <p:pic>
        <p:nvPicPr>
          <p:cNvPr id="12" name="Picture 3"/>
          <p:cNvPicPr>
            <a:picLocks noChangeAspect="1" noChangeArrowheads="1"/>
          </p:cNvPicPr>
          <p:nvPr/>
        </p:nvPicPr>
        <p:blipFill>
          <a:blip r:embed="rId5" cstate="print"/>
          <a:srcRect/>
          <a:stretch>
            <a:fillRect/>
          </a:stretch>
        </p:blipFill>
        <p:spPr bwMode="auto">
          <a:xfrm>
            <a:off x="381000" y="5410199"/>
            <a:ext cx="722584" cy="390433"/>
          </a:xfrm>
          <a:prstGeom prst="rect">
            <a:avLst/>
          </a:prstGeom>
          <a:noFill/>
          <a:ln w="9525">
            <a:noFill/>
            <a:miter lim="800000"/>
            <a:headEnd/>
            <a:tailEnd/>
          </a:ln>
          <a:effectLst/>
        </p:spPr>
      </p:pic>
      <p:pic>
        <p:nvPicPr>
          <p:cNvPr id="13" name="Picture 3"/>
          <p:cNvPicPr>
            <a:picLocks noChangeAspect="1" noChangeArrowheads="1"/>
          </p:cNvPicPr>
          <p:nvPr/>
        </p:nvPicPr>
        <p:blipFill>
          <a:blip r:embed="rId5" cstate="print"/>
          <a:srcRect/>
          <a:stretch>
            <a:fillRect/>
          </a:stretch>
        </p:blipFill>
        <p:spPr bwMode="auto">
          <a:xfrm>
            <a:off x="457200" y="6553199"/>
            <a:ext cx="722584" cy="390433"/>
          </a:xfrm>
          <a:prstGeom prst="rect">
            <a:avLst/>
          </a:prstGeom>
          <a:noFill/>
          <a:ln w="9525">
            <a:noFill/>
            <a:miter lim="800000"/>
            <a:headEnd/>
            <a:tailEnd/>
          </a:ln>
          <a:effectLst/>
        </p:spPr>
      </p:pic>
      <p:pic>
        <p:nvPicPr>
          <p:cNvPr id="14" name="Picture 3"/>
          <p:cNvPicPr>
            <a:picLocks noChangeAspect="1" noChangeArrowheads="1"/>
          </p:cNvPicPr>
          <p:nvPr/>
        </p:nvPicPr>
        <p:blipFill>
          <a:blip r:embed="rId5" cstate="print"/>
          <a:srcRect/>
          <a:stretch>
            <a:fillRect/>
          </a:stretch>
        </p:blipFill>
        <p:spPr bwMode="auto">
          <a:xfrm>
            <a:off x="304800" y="9067800"/>
            <a:ext cx="722584" cy="390433"/>
          </a:xfrm>
          <a:prstGeom prst="rect">
            <a:avLst/>
          </a:prstGeom>
          <a:noFill/>
          <a:ln w="9525">
            <a:noFill/>
            <a:miter lim="800000"/>
            <a:headEnd/>
            <a:tailEnd/>
          </a:ln>
          <a:effectLst/>
        </p:spPr>
      </p:pic>
      <p:pic>
        <p:nvPicPr>
          <p:cNvPr id="15" name="Picture 3"/>
          <p:cNvPicPr>
            <a:picLocks noChangeAspect="1" noChangeArrowheads="1"/>
          </p:cNvPicPr>
          <p:nvPr/>
        </p:nvPicPr>
        <p:blipFill>
          <a:blip r:embed="rId5" cstate="print"/>
          <a:srcRect/>
          <a:stretch>
            <a:fillRect/>
          </a:stretch>
        </p:blipFill>
        <p:spPr bwMode="auto">
          <a:xfrm>
            <a:off x="304800" y="8229600"/>
            <a:ext cx="722584" cy="390433"/>
          </a:xfrm>
          <a:prstGeom prst="rect">
            <a:avLst/>
          </a:prstGeom>
          <a:noFill/>
          <a:ln w="9525">
            <a:noFill/>
            <a:miter lim="800000"/>
            <a:headEnd/>
            <a:tailEnd/>
          </a:ln>
          <a:effectLst/>
        </p:spPr>
      </p:pic>
      <p:pic>
        <p:nvPicPr>
          <p:cNvPr id="16" name="Picture 2"/>
          <p:cNvPicPr>
            <a:picLocks noChangeAspect="1" noChangeArrowheads="1"/>
          </p:cNvPicPr>
          <p:nvPr/>
        </p:nvPicPr>
        <p:blipFill>
          <a:blip r:embed="rId6" cstate="print"/>
          <a:srcRect/>
          <a:stretch>
            <a:fillRect/>
          </a:stretch>
        </p:blipFill>
        <p:spPr bwMode="auto">
          <a:xfrm>
            <a:off x="5105400" y="1600199"/>
            <a:ext cx="1752600" cy="1301443"/>
          </a:xfrm>
          <a:prstGeom prst="rect">
            <a:avLst/>
          </a:prstGeom>
          <a:noFill/>
          <a:ln w="9525">
            <a:noFill/>
            <a:miter lim="800000"/>
            <a:headEnd/>
            <a:tailEnd/>
          </a:ln>
          <a:effectLst/>
        </p:spPr>
      </p:pic>
      <p:pic>
        <p:nvPicPr>
          <p:cNvPr id="17" name="Picture 3"/>
          <p:cNvPicPr>
            <a:picLocks noChangeAspect="1" noChangeArrowheads="1"/>
          </p:cNvPicPr>
          <p:nvPr/>
        </p:nvPicPr>
        <p:blipFill>
          <a:blip r:embed="rId7" cstate="print"/>
          <a:srcRect/>
          <a:stretch>
            <a:fillRect/>
          </a:stretch>
        </p:blipFill>
        <p:spPr bwMode="auto">
          <a:xfrm>
            <a:off x="9525000" y="1600199"/>
            <a:ext cx="1752600" cy="1414377"/>
          </a:xfrm>
          <a:prstGeom prst="rect">
            <a:avLst/>
          </a:prstGeom>
          <a:noFill/>
          <a:ln w="9525">
            <a:noFill/>
            <a:miter lim="800000"/>
            <a:headEnd/>
            <a:tailEnd/>
          </a:ln>
          <a:effectLst/>
        </p:spPr>
      </p:pic>
      <p:pic>
        <p:nvPicPr>
          <p:cNvPr id="18" name="Picture 4"/>
          <p:cNvPicPr>
            <a:picLocks noChangeAspect="1" noChangeArrowheads="1"/>
          </p:cNvPicPr>
          <p:nvPr/>
        </p:nvPicPr>
        <p:blipFill>
          <a:blip r:embed="rId8" cstate="print"/>
          <a:srcRect/>
          <a:stretch>
            <a:fillRect/>
          </a:stretch>
        </p:blipFill>
        <p:spPr bwMode="auto">
          <a:xfrm>
            <a:off x="14554200" y="1676400"/>
            <a:ext cx="1905000" cy="1247980"/>
          </a:xfrm>
          <a:prstGeom prst="rect">
            <a:avLst/>
          </a:prstGeom>
          <a:noFill/>
          <a:ln w="9525">
            <a:noFill/>
            <a:miter lim="800000"/>
            <a:headEnd/>
            <a:tailEnd/>
          </a:ln>
          <a:effectLst/>
        </p:spPr>
      </p:pic>
      <p:pic>
        <p:nvPicPr>
          <p:cNvPr id="19" name="Picture 5"/>
          <p:cNvPicPr>
            <a:picLocks noChangeAspect="1" noChangeArrowheads="1"/>
          </p:cNvPicPr>
          <p:nvPr/>
        </p:nvPicPr>
        <p:blipFill>
          <a:blip r:embed="rId9" cstate="print"/>
          <a:srcRect/>
          <a:stretch>
            <a:fillRect/>
          </a:stretch>
        </p:blipFill>
        <p:spPr bwMode="auto">
          <a:xfrm>
            <a:off x="1371600" y="1371600"/>
            <a:ext cx="1228397" cy="1307018"/>
          </a:xfrm>
          <a:prstGeom prst="rect">
            <a:avLst/>
          </a:prstGeom>
          <a:noFill/>
          <a:ln w="9525">
            <a:noFill/>
            <a:miter lim="800000"/>
            <a:headEnd/>
            <a:tailEnd/>
          </a:ln>
          <a:effectLst/>
        </p:spPr>
      </p:pic>
      <p:cxnSp>
        <p:nvCxnSpPr>
          <p:cNvPr id="20" name="Straight Arrow Connector 19"/>
          <p:cNvCxnSpPr>
            <a:stCxn id="19" idx="3"/>
          </p:cNvCxnSpPr>
          <p:nvPr/>
        </p:nvCxnSpPr>
        <p:spPr>
          <a:xfrm flipV="1">
            <a:off x="2599997" y="1951896"/>
            <a:ext cx="2227803" cy="732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6477000" y="2057400"/>
            <a:ext cx="289034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11430000" y="2133600"/>
            <a:ext cx="245679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1143317" y="2721142"/>
            <a:ext cx="1878724" cy="485948"/>
          </a:xfrm>
          <a:prstGeom prst="rect">
            <a:avLst/>
          </a:prstGeom>
          <a:noFill/>
        </p:spPr>
        <p:txBody>
          <a:bodyPr wrap="square" lIns="115489" tIns="57744" rIns="115489" bIns="57744" rtlCol="0">
            <a:spAutoFit/>
          </a:bodyPr>
          <a:lstStyle/>
          <a:p>
            <a:r>
              <a:rPr lang="en-US" sz="2400" b="1" dirty="0" smtClean="0">
                <a:solidFill>
                  <a:srgbClr val="FF0066"/>
                </a:solidFill>
                <a:latin typeface="Arial Unicode MS" pitchFamily="34" charset="-128"/>
                <a:ea typeface="Arial Unicode MS" pitchFamily="34" charset="-128"/>
                <a:cs typeface="Arial Unicode MS" pitchFamily="34" charset="-128"/>
              </a:rPr>
              <a:t>Subscriber</a:t>
            </a:r>
            <a:endParaRPr lang="en-US" sz="2400" b="1" dirty="0">
              <a:solidFill>
                <a:srgbClr val="FF0066"/>
              </a:solidFill>
              <a:latin typeface="Arial Unicode MS" pitchFamily="34" charset="-128"/>
              <a:ea typeface="Arial Unicode MS" pitchFamily="34" charset="-128"/>
              <a:cs typeface="Arial Unicode MS" pitchFamily="34" charset="-128"/>
            </a:endParaRPr>
          </a:p>
        </p:txBody>
      </p:sp>
      <p:sp>
        <p:nvSpPr>
          <p:cNvPr id="24" name="TextBox 23"/>
          <p:cNvSpPr txBox="1"/>
          <p:nvPr/>
        </p:nvSpPr>
        <p:spPr>
          <a:xfrm>
            <a:off x="3786293" y="2721142"/>
            <a:ext cx="4335518" cy="485948"/>
          </a:xfrm>
          <a:prstGeom prst="rect">
            <a:avLst/>
          </a:prstGeom>
          <a:noFill/>
        </p:spPr>
        <p:txBody>
          <a:bodyPr wrap="square" lIns="115489" tIns="57744" rIns="115489" bIns="57744" rtlCol="0">
            <a:spAutoFit/>
          </a:bodyPr>
          <a:lstStyle/>
          <a:p>
            <a:r>
              <a:rPr lang="en-US" sz="2400" b="1" dirty="0" smtClean="0">
                <a:solidFill>
                  <a:srgbClr val="FF0066"/>
                </a:solidFill>
                <a:latin typeface="Arial Unicode MS" pitchFamily="34" charset="-128"/>
                <a:ea typeface="Arial Unicode MS" pitchFamily="34" charset="-128"/>
                <a:cs typeface="Arial Unicode MS" pitchFamily="34" charset="-128"/>
              </a:rPr>
              <a:t>Drawing &amp; Disbursing Officer</a:t>
            </a:r>
            <a:endParaRPr lang="en-US" sz="2400" b="1" dirty="0">
              <a:solidFill>
                <a:srgbClr val="FF0066"/>
              </a:solidFill>
              <a:latin typeface="Arial Unicode MS" pitchFamily="34" charset="-128"/>
              <a:ea typeface="Arial Unicode MS" pitchFamily="34" charset="-128"/>
              <a:cs typeface="Arial Unicode MS" pitchFamily="34" charset="-128"/>
            </a:endParaRPr>
          </a:p>
        </p:txBody>
      </p:sp>
      <p:sp>
        <p:nvSpPr>
          <p:cNvPr id="25" name="TextBox 24"/>
          <p:cNvSpPr txBox="1"/>
          <p:nvPr/>
        </p:nvSpPr>
        <p:spPr>
          <a:xfrm>
            <a:off x="9372600" y="2743200"/>
            <a:ext cx="2745827" cy="485948"/>
          </a:xfrm>
          <a:prstGeom prst="rect">
            <a:avLst/>
          </a:prstGeom>
          <a:noFill/>
        </p:spPr>
        <p:txBody>
          <a:bodyPr wrap="square" lIns="115489" tIns="57744" rIns="115489" bIns="57744" rtlCol="0">
            <a:spAutoFit/>
          </a:bodyPr>
          <a:lstStyle/>
          <a:p>
            <a:r>
              <a:rPr lang="en-US" sz="2400" b="1" dirty="0" smtClean="0">
                <a:solidFill>
                  <a:srgbClr val="FF0066"/>
                </a:solidFill>
                <a:latin typeface="Arial Unicode MS" pitchFamily="34" charset="-128"/>
                <a:ea typeface="Arial Unicode MS" pitchFamily="34" charset="-128"/>
                <a:cs typeface="Arial Unicode MS" pitchFamily="34" charset="-128"/>
              </a:rPr>
              <a:t>Treasury Officer </a:t>
            </a:r>
            <a:endParaRPr lang="en-US" sz="2400" b="1" dirty="0">
              <a:solidFill>
                <a:srgbClr val="FF0066"/>
              </a:solidFill>
              <a:latin typeface="Arial Unicode MS" pitchFamily="34" charset="-128"/>
              <a:ea typeface="Arial Unicode MS" pitchFamily="34" charset="-128"/>
              <a:cs typeface="Arial Unicode MS" pitchFamily="34" charset="-128"/>
            </a:endParaRPr>
          </a:p>
        </p:txBody>
      </p:sp>
      <p:sp>
        <p:nvSpPr>
          <p:cNvPr id="26" name="Rectangle 25"/>
          <p:cNvSpPr/>
          <p:nvPr/>
        </p:nvSpPr>
        <p:spPr>
          <a:xfrm>
            <a:off x="5029200" y="7620000"/>
            <a:ext cx="5715000" cy="347448"/>
          </a:xfrm>
          <a:prstGeom prst="rect">
            <a:avLst/>
          </a:prstGeom>
        </p:spPr>
        <p:style>
          <a:lnRef idx="0">
            <a:schemeClr val="accent2"/>
          </a:lnRef>
          <a:fillRef idx="3">
            <a:schemeClr val="accent2"/>
          </a:fillRef>
          <a:effectRef idx="3">
            <a:schemeClr val="accent2"/>
          </a:effectRef>
          <a:fontRef idx="minor">
            <a:schemeClr val="lt1"/>
          </a:fontRef>
        </p:style>
        <p:txBody>
          <a:bodyPr wrap="square" lIns="115489" tIns="57744" rIns="115489" bIns="57744">
            <a:spAutoFit/>
          </a:bodyPr>
          <a:lstStyle/>
          <a:p>
            <a:r>
              <a:rPr lang="en-US" sz="1500" b="1" dirty="0" smtClean="0">
                <a:solidFill>
                  <a:schemeClr val="bg1"/>
                </a:solidFill>
                <a:latin typeface="Arial Unicode MS" pitchFamily="34" charset="-128"/>
                <a:ea typeface="Arial Unicode MS" pitchFamily="34" charset="-128"/>
                <a:cs typeface="Arial Unicode MS" pitchFamily="34" charset="-128"/>
              </a:rPr>
              <a:t>To be considered at the time of ISS</a:t>
            </a:r>
            <a:endParaRPr lang="en-US" sz="1500" b="1" dirty="0">
              <a:solidFill>
                <a:schemeClr val="bg1"/>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0-#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0-#ppt_w/2"/>
                                          </p:val>
                                        </p:tav>
                                        <p:tav tm="100000">
                                          <p:val>
                                            <p:strVal val="#ppt_x"/>
                                          </p:val>
                                        </p:tav>
                                      </p:tavLst>
                                    </p:anim>
                                    <p:anim calcmode="lin" valueType="num">
                                      <p:cBhvr additive="base">
                                        <p:cTn id="16" dur="10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0-#ppt_w/2"/>
                                          </p:val>
                                        </p:tav>
                                        <p:tav tm="100000">
                                          <p:val>
                                            <p:strVal val="#ppt_x"/>
                                          </p:val>
                                        </p:tav>
                                      </p:tavLst>
                                    </p:anim>
                                    <p:anim calcmode="lin" valueType="num">
                                      <p:cBhvr additive="base">
                                        <p:cTn id="20" dur="10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000" fill="hold"/>
                                        <p:tgtEl>
                                          <p:spTgt spid="20"/>
                                        </p:tgtEl>
                                        <p:attrNameLst>
                                          <p:attrName>ppt_x</p:attrName>
                                        </p:attrNameLst>
                                      </p:cBhvr>
                                      <p:tavLst>
                                        <p:tav tm="0">
                                          <p:val>
                                            <p:strVal val="0-#ppt_w/2"/>
                                          </p:val>
                                        </p:tav>
                                        <p:tav tm="100000">
                                          <p:val>
                                            <p:strVal val="#ppt_x"/>
                                          </p:val>
                                        </p:tav>
                                      </p:tavLst>
                                    </p:anim>
                                    <p:anim calcmode="lin" valueType="num">
                                      <p:cBhvr additive="base">
                                        <p:cTn id="24" dur="10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000" fill="hold"/>
                                        <p:tgtEl>
                                          <p:spTgt spid="21"/>
                                        </p:tgtEl>
                                        <p:attrNameLst>
                                          <p:attrName>ppt_x</p:attrName>
                                        </p:attrNameLst>
                                      </p:cBhvr>
                                      <p:tavLst>
                                        <p:tav tm="0">
                                          <p:val>
                                            <p:strVal val="0-#ppt_w/2"/>
                                          </p:val>
                                        </p:tav>
                                        <p:tav tm="100000">
                                          <p:val>
                                            <p:strVal val="#ppt_x"/>
                                          </p:val>
                                        </p:tav>
                                      </p:tavLst>
                                    </p:anim>
                                    <p:anim calcmode="lin" valueType="num">
                                      <p:cBhvr additive="base">
                                        <p:cTn id="28" dur="10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0-#ppt_w/2"/>
                                          </p:val>
                                        </p:tav>
                                        <p:tav tm="100000">
                                          <p:val>
                                            <p:strVal val="#ppt_x"/>
                                          </p:val>
                                        </p:tav>
                                      </p:tavLst>
                                    </p:anim>
                                    <p:anim calcmode="lin" valueType="num">
                                      <p:cBhvr additive="base">
                                        <p:cTn id="32" dur="100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1000" fill="hold"/>
                                        <p:tgtEl>
                                          <p:spTgt spid="23"/>
                                        </p:tgtEl>
                                        <p:attrNameLst>
                                          <p:attrName>ppt_x</p:attrName>
                                        </p:attrNameLst>
                                      </p:cBhvr>
                                      <p:tavLst>
                                        <p:tav tm="0">
                                          <p:val>
                                            <p:strVal val="0-#ppt_w/2"/>
                                          </p:val>
                                        </p:tav>
                                        <p:tav tm="100000">
                                          <p:val>
                                            <p:strVal val="#ppt_x"/>
                                          </p:val>
                                        </p:tav>
                                      </p:tavLst>
                                    </p:anim>
                                    <p:anim calcmode="lin" valueType="num">
                                      <p:cBhvr additive="base">
                                        <p:cTn id="36" dur="1000" fill="hold"/>
                                        <p:tgtEl>
                                          <p:spTgt spid="2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1000" fill="hold"/>
                                        <p:tgtEl>
                                          <p:spTgt spid="24"/>
                                        </p:tgtEl>
                                        <p:attrNameLst>
                                          <p:attrName>ppt_x</p:attrName>
                                        </p:attrNameLst>
                                      </p:cBhvr>
                                      <p:tavLst>
                                        <p:tav tm="0">
                                          <p:val>
                                            <p:strVal val="0-#ppt_w/2"/>
                                          </p:val>
                                        </p:tav>
                                        <p:tav tm="100000">
                                          <p:val>
                                            <p:strVal val="#ppt_x"/>
                                          </p:val>
                                        </p:tav>
                                      </p:tavLst>
                                    </p:anim>
                                    <p:anim calcmode="lin" valueType="num">
                                      <p:cBhvr additive="base">
                                        <p:cTn id="40" dur="1000" fill="hold"/>
                                        <p:tgtEl>
                                          <p:spTgt spid="2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1000" fill="hold"/>
                                        <p:tgtEl>
                                          <p:spTgt spid="25"/>
                                        </p:tgtEl>
                                        <p:attrNameLst>
                                          <p:attrName>ppt_x</p:attrName>
                                        </p:attrNameLst>
                                      </p:cBhvr>
                                      <p:tavLst>
                                        <p:tav tm="0">
                                          <p:val>
                                            <p:strVal val="0-#ppt_w/2"/>
                                          </p:val>
                                        </p:tav>
                                        <p:tav tm="100000">
                                          <p:val>
                                            <p:strVal val="#ppt_x"/>
                                          </p:val>
                                        </p:tav>
                                      </p:tavLst>
                                    </p:anim>
                                    <p:anim calcmode="lin" valueType="num">
                                      <p:cBhvr additive="base">
                                        <p:cTn id="44"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ox(in)">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9">
                                            <p:txEl>
                                              <p:pRg st="0" end="0"/>
                                            </p:txEl>
                                          </p:spTgt>
                                        </p:tgtEl>
                                        <p:attrNameLst>
                                          <p:attrName>style.visibility</p:attrName>
                                        </p:attrNameLst>
                                      </p:cBhvr>
                                      <p:to>
                                        <p:strVal val="visible"/>
                                      </p:to>
                                    </p:set>
                                    <p:animEffect transition="in" filter="box(in)">
                                      <p:cBhvr>
                                        <p:cTn id="54" dur="1000"/>
                                        <p:tgtEl>
                                          <p:spTgt spid="9">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ox(in)">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9">
                                            <p:txEl>
                                              <p:pRg st="1" end="1"/>
                                            </p:txEl>
                                          </p:spTgt>
                                        </p:tgtEl>
                                        <p:attrNameLst>
                                          <p:attrName>style.visibility</p:attrName>
                                        </p:attrNameLst>
                                      </p:cBhvr>
                                      <p:to>
                                        <p:strVal val="visible"/>
                                      </p:to>
                                    </p:set>
                                    <p:anim calcmode="lin" valueType="num">
                                      <p:cBhvr additive="base">
                                        <p:cTn id="64" dur="10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65" dur="10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ox(in)">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9">
                                            <p:txEl>
                                              <p:pRg st="3" end="3"/>
                                            </p:txEl>
                                          </p:spTgt>
                                        </p:tgtEl>
                                        <p:attrNameLst>
                                          <p:attrName>style.visibility</p:attrName>
                                        </p:attrNameLst>
                                      </p:cBhvr>
                                      <p:to>
                                        <p:strVal val="visible"/>
                                      </p:to>
                                    </p:set>
                                    <p:anim calcmode="lin" valueType="num">
                                      <p:cBhvr additive="base">
                                        <p:cTn id="75" dur="10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76" dur="10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ox(in)">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nodeType="clickEffect">
                                  <p:stCondLst>
                                    <p:cond delay="0"/>
                                  </p:stCondLst>
                                  <p:childTnLst>
                                    <p:set>
                                      <p:cBhvr>
                                        <p:cTn id="85" dur="1" fill="hold">
                                          <p:stCondLst>
                                            <p:cond delay="0"/>
                                          </p:stCondLst>
                                        </p:cTn>
                                        <p:tgtEl>
                                          <p:spTgt spid="9">
                                            <p:txEl>
                                              <p:pRg st="5" end="5"/>
                                            </p:txEl>
                                          </p:spTgt>
                                        </p:tgtEl>
                                        <p:attrNameLst>
                                          <p:attrName>style.visibility</p:attrName>
                                        </p:attrNameLst>
                                      </p:cBhvr>
                                      <p:to>
                                        <p:strVal val="visible"/>
                                      </p:to>
                                    </p:set>
                                    <p:anim calcmode="lin" valueType="num">
                                      <p:cBhvr additive="base">
                                        <p:cTn id="86" dur="1000" fill="hold"/>
                                        <p:tgtEl>
                                          <p:spTgt spid="9">
                                            <p:txEl>
                                              <p:pRg st="5" end="5"/>
                                            </p:txEl>
                                          </p:spTgt>
                                        </p:tgtEl>
                                        <p:attrNameLst>
                                          <p:attrName>ppt_x</p:attrName>
                                        </p:attrNameLst>
                                      </p:cBhvr>
                                      <p:tavLst>
                                        <p:tav tm="0">
                                          <p:val>
                                            <p:strVal val="1+#ppt_w/2"/>
                                          </p:val>
                                        </p:tav>
                                        <p:tav tm="100000">
                                          <p:val>
                                            <p:strVal val="#ppt_x"/>
                                          </p:val>
                                        </p:tav>
                                      </p:tavLst>
                                    </p:anim>
                                    <p:anim calcmode="lin" valueType="num">
                                      <p:cBhvr additive="base">
                                        <p:cTn id="87" dur="10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box(in)">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9">
                                            <p:txEl>
                                              <p:pRg st="7" end="7"/>
                                            </p:txEl>
                                          </p:spTgt>
                                        </p:tgtEl>
                                        <p:attrNameLst>
                                          <p:attrName>style.visibility</p:attrName>
                                        </p:attrNameLst>
                                      </p:cBhvr>
                                      <p:to>
                                        <p:strVal val="visible"/>
                                      </p:to>
                                    </p:set>
                                    <p:anim calcmode="lin" valueType="num">
                                      <p:cBhvr additive="base">
                                        <p:cTn id="97" dur="10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98" dur="10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 presetClass="entr" presetSubtype="32" fill="hold" nodeType="clickEffect">
                                  <p:stCondLst>
                                    <p:cond delay="0"/>
                                  </p:stCondLst>
                                  <p:childTnLst>
                                    <p:set>
                                      <p:cBhvr>
                                        <p:cTn id="102" dur="1" fill="hold">
                                          <p:stCondLst>
                                            <p:cond delay="0"/>
                                          </p:stCondLst>
                                        </p:cTn>
                                        <p:tgtEl>
                                          <p:spTgt spid="9">
                                            <p:txEl>
                                              <p:pRg st="9" end="9"/>
                                            </p:txEl>
                                          </p:spTgt>
                                        </p:tgtEl>
                                        <p:attrNameLst>
                                          <p:attrName>style.visibility</p:attrName>
                                        </p:attrNameLst>
                                      </p:cBhvr>
                                      <p:to>
                                        <p:strVal val="visible"/>
                                      </p:to>
                                    </p:set>
                                    <p:animEffect transition="in" filter="box(out)">
                                      <p:cBhvr>
                                        <p:cTn id="103" dur="1000"/>
                                        <p:tgtEl>
                                          <p:spTgt spid="9">
                                            <p:txEl>
                                              <p:pRg st="9" end="9"/>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box(in)">
                                      <p:cBhvr>
                                        <p:cTn id="108" dur="50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2" fill="hold" nodeType="clickEffect">
                                  <p:stCondLst>
                                    <p:cond delay="0"/>
                                  </p:stCondLst>
                                  <p:childTnLst>
                                    <p:set>
                                      <p:cBhvr>
                                        <p:cTn id="112" dur="1" fill="hold">
                                          <p:stCondLst>
                                            <p:cond delay="0"/>
                                          </p:stCondLst>
                                        </p:cTn>
                                        <p:tgtEl>
                                          <p:spTgt spid="9">
                                            <p:txEl>
                                              <p:pRg st="10" end="10"/>
                                            </p:txEl>
                                          </p:spTgt>
                                        </p:tgtEl>
                                        <p:attrNameLst>
                                          <p:attrName>style.visibility</p:attrName>
                                        </p:attrNameLst>
                                      </p:cBhvr>
                                      <p:to>
                                        <p:strVal val="visible"/>
                                      </p:to>
                                    </p:set>
                                    <p:anim calcmode="lin" valueType="num">
                                      <p:cBhvr additive="base">
                                        <p:cTn id="113" dur="1000" fill="hold"/>
                                        <p:tgtEl>
                                          <p:spTgt spid="9">
                                            <p:txEl>
                                              <p:pRg st="10" end="10"/>
                                            </p:txEl>
                                          </p:spTgt>
                                        </p:tgtEl>
                                        <p:attrNameLst>
                                          <p:attrName>ppt_x</p:attrName>
                                        </p:attrNameLst>
                                      </p:cBhvr>
                                      <p:tavLst>
                                        <p:tav tm="0">
                                          <p:val>
                                            <p:strVal val="1+#ppt_w/2"/>
                                          </p:val>
                                        </p:tav>
                                        <p:tav tm="100000">
                                          <p:val>
                                            <p:strVal val="#ppt_x"/>
                                          </p:val>
                                        </p:tav>
                                      </p:tavLst>
                                    </p:anim>
                                    <p:anim calcmode="lin" valueType="num">
                                      <p:cBhvr additive="base">
                                        <p:cTn id="114" dur="1000" fill="hold"/>
                                        <p:tgtEl>
                                          <p:spTgt spid="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box(in)">
                                      <p:cBhvr>
                                        <p:cTn id="119" dur="500"/>
                                        <p:tgtEl>
                                          <p:spTgt spid="14"/>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2" fill="hold" nodeType="clickEffect">
                                  <p:stCondLst>
                                    <p:cond delay="0"/>
                                  </p:stCondLst>
                                  <p:childTnLst>
                                    <p:set>
                                      <p:cBhvr>
                                        <p:cTn id="123" dur="1" fill="hold">
                                          <p:stCondLst>
                                            <p:cond delay="0"/>
                                          </p:stCondLst>
                                        </p:cTn>
                                        <p:tgtEl>
                                          <p:spTgt spid="9">
                                            <p:txEl>
                                              <p:pRg st="12" end="12"/>
                                            </p:txEl>
                                          </p:spTgt>
                                        </p:tgtEl>
                                        <p:attrNameLst>
                                          <p:attrName>style.visibility</p:attrName>
                                        </p:attrNameLst>
                                      </p:cBhvr>
                                      <p:to>
                                        <p:strVal val="visible"/>
                                      </p:to>
                                    </p:set>
                                    <p:anim calcmode="lin" valueType="num">
                                      <p:cBhvr additive="base">
                                        <p:cTn id="124" dur="1000" fill="hold"/>
                                        <p:tgtEl>
                                          <p:spTgt spid="9">
                                            <p:txEl>
                                              <p:pRg st="12" end="12"/>
                                            </p:txEl>
                                          </p:spTgt>
                                        </p:tgtEl>
                                        <p:attrNameLst>
                                          <p:attrName>ppt_x</p:attrName>
                                        </p:attrNameLst>
                                      </p:cBhvr>
                                      <p:tavLst>
                                        <p:tav tm="0">
                                          <p:val>
                                            <p:strVal val="1+#ppt_w/2"/>
                                          </p:val>
                                        </p:tav>
                                        <p:tav tm="100000">
                                          <p:val>
                                            <p:strVal val="#ppt_x"/>
                                          </p:val>
                                        </p:tav>
                                      </p:tavLst>
                                    </p:anim>
                                    <p:anim calcmode="lin" valueType="num">
                                      <p:cBhvr additive="base">
                                        <p:cTn id="125" dur="1000" fill="hold"/>
                                        <p:tgtEl>
                                          <p:spTgt spid="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6" presetClass="emph" presetSubtype="0" fill="hold" nodeType="clickEffect">
                                  <p:stCondLst>
                                    <p:cond delay="0"/>
                                  </p:stCondLst>
                                  <p:childTnLst>
                                    <p:animScale>
                                      <p:cBhvr>
                                        <p:cTn id="129" dur="2000" fill="hold"/>
                                        <p:tgtEl>
                                          <p:spTgt spid="9">
                                            <p:txEl>
                                              <p:pRg st="5" end="5"/>
                                            </p:txEl>
                                          </p:spTgt>
                                        </p:tgtEl>
                                      </p:cBhvr>
                                      <p:by x="120000" y="120000"/>
                                    </p:animScale>
                                  </p:childTnLst>
                                </p:cTn>
                              </p:par>
                            </p:childTnLst>
                          </p:cTn>
                        </p:par>
                      </p:childTnLst>
                    </p:cTn>
                  </p:par>
                  <p:par>
                    <p:cTn id="130" fill="hold">
                      <p:stCondLst>
                        <p:cond delay="indefinite"/>
                      </p:stCondLst>
                      <p:childTnLst>
                        <p:par>
                          <p:cTn id="131" fill="hold">
                            <p:stCondLst>
                              <p:cond delay="0"/>
                            </p:stCondLst>
                            <p:childTnLst>
                              <p:par>
                                <p:cTn id="132" presetID="6" presetClass="emph" presetSubtype="0" fill="hold" nodeType="clickEffect">
                                  <p:stCondLst>
                                    <p:cond delay="0"/>
                                  </p:stCondLst>
                                  <p:childTnLst>
                                    <p:animScale>
                                      <p:cBhvr>
                                        <p:cTn id="133" dur="2000" fill="hold"/>
                                        <p:tgtEl>
                                          <p:spTgt spid="9">
                                            <p:txEl>
                                              <p:pRg st="10" end="10"/>
                                            </p:txEl>
                                          </p:spTgt>
                                        </p:tgtEl>
                                      </p:cBhvr>
                                      <p:by x="120000" y="120000"/>
                                    </p:animScale>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box(in)">
                                      <p:cBhvr>
                                        <p:cTn id="138" dur="500"/>
                                        <p:tgtEl>
                                          <p:spTgt spid="26"/>
                                        </p:tgtEl>
                                      </p:cBhvr>
                                    </p:animEffect>
                                  </p:childTnLst>
                                </p:cTn>
                              </p:par>
                            </p:childTnLst>
                          </p:cTn>
                        </p:par>
                      </p:childTnLst>
                    </p:cTn>
                  </p:par>
                  <p:par>
                    <p:cTn id="139" fill="hold">
                      <p:stCondLst>
                        <p:cond delay="indefinite"/>
                      </p:stCondLst>
                      <p:childTnLst>
                        <p:par>
                          <p:cTn id="140" fill="hold">
                            <p:stCondLst>
                              <p:cond delay="0"/>
                            </p:stCondLst>
                            <p:childTnLst>
                              <p:par>
                                <p:cTn id="141" presetID="6" presetClass="emph" presetSubtype="0" fill="hold" grpId="1" nodeType="clickEffect">
                                  <p:stCondLst>
                                    <p:cond delay="0"/>
                                  </p:stCondLst>
                                  <p:childTnLst>
                                    <p:animScale>
                                      <p:cBhvr>
                                        <p:cTn id="142" dur="20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p:bldP spid="24" grpId="0"/>
      <p:bldP spid="25" grpId="0"/>
      <p:bldP spid="26" grpId="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Role of Dist./</a:t>
            </a:r>
            <a:r>
              <a:rPr kumimoji="0" lang="en-US" sz="5400" b="1" i="0" u="none" strike="noStrike" kern="1200" cap="none" spc="0" normalizeH="0" baseline="0" noProof="0" dirty="0" err="1" smtClean="0">
                <a:ln>
                  <a:noFill/>
                </a:ln>
                <a:solidFill>
                  <a:srgbClr val="0000FF"/>
                </a:solidFill>
                <a:effectLst/>
                <a:uLnTx/>
                <a:uFillTx/>
                <a:latin typeface="Arial Unicode MS" pitchFamily="34" charset="-128"/>
                <a:ea typeface="Arial Unicode MS" pitchFamily="34" charset="-128"/>
                <a:cs typeface="Arial Unicode MS" pitchFamily="34" charset="-128"/>
              </a:rPr>
              <a:t>Spl</a:t>
            </a: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Treasury (DTO)</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 xmlns:a16="http://schemas.microsoft.com/office/drawing/2014/main" id="{A905F655-E181-4E3C-85F7-4376BE583A51}"/>
              </a:ext>
            </a:extLst>
          </p:cNvPr>
          <p:cNvGraphicFramePr/>
          <p:nvPr>
            <p:extLst/>
          </p:nvPr>
        </p:nvGraphicFramePr>
        <p:xfrm>
          <a:off x="990600" y="1752600"/>
          <a:ext cx="16611600" cy="777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Role of DDO</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Line 25"/>
          <p:cNvSpPr>
            <a:spLocks noChangeShapeType="1"/>
          </p:cNvSpPr>
          <p:nvPr/>
        </p:nvSpPr>
        <p:spPr bwMode="gray">
          <a:xfrm flipV="1">
            <a:off x="1894737" y="2590800"/>
            <a:ext cx="924664" cy="2493588"/>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6" name="Line 25"/>
          <p:cNvSpPr>
            <a:spLocks noChangeShapeType="1"/>
          </p:cNvSpPr>
          <p:nvPr/>
        </p:nvSpPr>
        <p:spPr bwMode="gray">
          <a:xfrm>
            <a:off x="1990249" y="5234727"/>
            <a:ext cx="2276951" cy="1394673"/>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7" name="Line 25"/>
          <p:cNvSpPr>
            <a:spLocks noChangeShapeType="1"/>
          </p:cNvSpPr>
          <p:nvPr/>
        </p:nvSpPr>
        <p:spPr bwMode="gray">
          <a:xfrm flipV="1">
            <a:off x="1912069" y="3200399"/>
            <a:ext cx="1821731" cy="2012065"/>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8" name="Line 25"/>
          <p:cNvSpPr>
            <a:spLocks noChangeShapeType="1"/>
          </p:cNvSpPr>
          <p:nvPr/>
        </p:nvSpPr>
        <p:spPr bwMode="gray">
          <a:xfrm flipV="1">
            <a:off x="2052753" y="4038599"/>
            <a:ext cx="2138247" cy="1314724"/>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9" name="Line 25"/>
          <p:cNvSpPr>
            <a:spLocks noChangeShapeType="1"/>
          </p:cNvSpPr>
          <p:nvPr/>
        </p:nvSpPr>
        <p:spPr bwMode="gray">
          <a:xfrm flipV="1">
            <a:off x="2173500" y="4911842"/>
            <a:ext cx="3053523" cy="505477"/>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10" name="Ellipse 26"/>
          <p:cNvSpPr>
            <a:spLocks noChangeAspect="1"/>
          </p:cNvSpPr>
          <p:nvPr/>
        </p:nvSpPr>
        <p:spPr bwMode="gray">
          <a:xfrm>
            <a:off x="815811" y="3505201"/>
            <a:ext cx="3518978" cy="3249884"/>
          </a:xfrm>
          <a:prstGeom prst="ellipse">
            <a:avLst/>
          </a:prstGeom>
          <a:solidFill>
            <a:schemeClr val="accent6">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2" algn="ctr"/>
            <a:r>
              <a:rPr lang="en-US" sz="4000" b="1" dirty="0" smtClean="0">
                <a:solidFill>
                  <a:prstClr val="white"/>
                </a:solidFill>
                <a:latin typeface="Arial Unicode MS" pitchFamily="34" charset="-128"/>
                <a:ea typeface="Arial Unicode MS" pitchFamily="34" charset="-128"/>
                <a:cs typeface="Arial Unicode MS" pitchFamily="34" charset="-128"/>
              </a:rPr>
              <a:t>Role of DDO</a:t>
            </a:r>
            <a:endParaRPr lang="en-US" sz="4000" b="1" dirty="0">
              <a:solidFill>
                <a:prstClr val="white"/>
              </a:solidFill>
              <a:latin typeface="Arial Unicode MS" pitchFamily="34" charset="-128"/>
              <a:ea typeface="Arial Unicode MS" pitchFamily="34" charset="-128"/>
              <a:cs typeface="Arial Unicode MS" pitchFamily="34" charset="-128"/>
            </a:endParaRPr>
          </a:p>
        </p:txBody>
      </p:sp>
      <p:sp>
        <p:nvSpPr>
          <p:cNvPr id="11" name="Rechteck 25"/>
          <p:cNvSpPr/>
          <p:nvPr/>
        </p:nvSpPr>
        <p:spPr>
          <a:xfrm>
            <a:off x="3200400" y="1676400"/>
            <a:ext cx="12767697" cy="6938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pPr marL="169863" lvl="1">
              <a:lnSpc>
                <a:spcPct val="200000"/>
              </a:lnSpc>
              <a:defRPr/>
            </a:pPr>
            <a:r>
              <a:rPr lang="en-US" sz="2800" b="1" dirty="0" smtClean="0">
                <a:solidFill>
                  <a:srgbClr val="100B55"/>
                </a:solidFill>
                <a:latin typeface="Arial Unicode MS" pitchFamily="34" charset="-128"/>
                <a:ea typeface="Arial Unicode MS" pitchFamily="34" charset="-128"/>
                <a:cs typeface="Arial Unicode MS" pitchFamily="34" charset="-128"/>
              </a:rPr>
              <a:t>Acts as interface between Subscriber &amp; Treasury</a:t>
            </a:r>
          </a:p>
        </p:txBody>
      </p:sp>
      <p:sp>
        <p:nvSpPr>
          <p:cNvPr id="12" name="Rechteck 29"/>
          <p:cNvSpPr/>
          <p:nvPr/>
        </p:nvSpPr>
        <p:spPr>
          <a:xfrm>
            <a:off x="4800600" y="3429000"/>
            <a:ext cx="10575115" cy="56695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pPr algn="just"/>
            <a:r>
              <a:rPr lang="en-US" sz="2800" b="1" dirty="0" smtClean="0">
                <a:solidFill>
                  <a:srgbClr val="100B55"/>
                </a:solidFill>
                <a:latin typeface="Arial Unicode MS" pitchFamily="34" charset="-128"/>
                <a:ea typeface="Arial Unicode MS" pitchFamily="34" charset="-128"/>
                <a:cs typeface="Arial Unicode MS" pitchFamily="34" charset="-128"/>
              </a:rPr>
              <a:t>Timely Deduction of monthly Regular Contributions</a:t>
            </a:r>
          </a:p>
        </p:txBody>
      </p:sp>
      <p:sp>
        <p:nvSpPr>
          <p:cNvPr id="13" name="Rechteck 30"/>
          <p:cNvSpPr/>
          <p:nvPr/>
        </p:nvSpPr>
        <p:spPr>
          <a:xfrm>
            <a:off x="4343400" y="2514600"/>
            <a:ext cx="10814732" cy="7723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r>
              <a:rPr lang="en-US" sz="2800" b="1" dirty="0" smtClean="0">
                <a:solidFill>
                  <a:srgbClr val="100B55"/>
                </a:solidFill>
                <a:latin typeface="Arial Unicode MS" pitchFamily="34" charset="-128"/>
                <a:ea typeface="Arial Unicode MS" pitchFamily="34" charset="-128"/>
                <a:cs typeface="Arial Unicode MS" pitchFamily="34" charset="-128"/>
              </a:rPr>
              <a:t>Timely Registration of Newly joined Employee under NPS</a:t>
            </a:r>
            <a:endParaRPr lang="en-US" sz="2800" b="1" dirty="0">
              <a:solidFill>
                <a:srgbClr val="100B55"/>
              </a:solidFill>
              <a:latin typeface="Arial Unicode MS" pitchFamily="34" charset="-128"/>
              <a:ea typeface="Arial Unicode MS" pitchFamily="34" charset="-128"/>
              <a:cs typeface="Arial Unicode MS" pitchFamily="34" charset="-128"/>
            </a:endParaRPr>
          </a:p>
        </p:txBody>
      </p:sp>
      <p:sp>
        <p:nvSpPr>
          <p:cNvPr id="14" name="Ellipse 18"/>
          <p:cNvSpPr>
            <a:spLocks noChangeAspect="1"/>
          </p:cNvSpPr>
          <p:nvPr/>
        </p:nvSpPr>
        <p:spPr bwMode="gray">
          <a:xfrm>
            <a:off x="2362200" y="1752600"/>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a:solidFill>
                  <a:prstClr val="white"/>
                </a:solidFill>
                <a:latin typeface="Arial Unicode MS" pitchFamily="34" charset="-128"/>
                <a:ea typeface="Arial Unicode MS" pitchFamily="34" charset="-128"/>
                <a:cs typeface="Arial Unicode MS" pitchFamily="34" charset="-128"/>
              </a:rPr>
              <a:t>1</a:t>
            </a:r>
          </a:p>
        </p:txBody>
      </p:sp>
      <p:sp>
        <p:nvSpPr>
          <p:cNvPr id="15" name="Ellipse 20"/>
          <p:cNvSpPr>
            <a:spLocks noChangeAspect="1"/>
          </p:cNvSpPr>
          <p:nvPr/>
        </p:nvSpPr>
        <p:spPr bwMode="gray">
          <a:xfrm>
            <a:off x="3886200" y="3352800"/>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a:solidFill>
                  <a:prstClr val="white"/>
                </a:solidFill>
                <a:latin typeface="Arial Unicode MS" pitchFamily="34" charset="-128"/>
                <a:ea typeface="Arial Unicode MS" pitchFamily="34" charset="-128"/>
                <a:cs typeface="Arial Unicode MS" pitchFamily="34" charset="-128"/>
              </a:rPr>
              <a:t>3</a:t>
            </a:r>
          </a:p>
        </p:txBody>
      </p:sp>
      <p:sp>
        <p:nvSpPr>
          <p:cNvPr id="16" name="Ellipse 23"/>
          <p:cNvSpPr>
            <a:spLocks noChangeAspect="1"/>
          </p:cNvSpPr>
          <p:nvPr/>
        </p:nvSpPr>
        <p:spPr bwMode="gray">
          <a:xfrm>
            <a:off x="3276600" y="2514600"/>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a:solidFill>
                  <a:prstClr val="white"/>
                </a:solidFill>
                <a:latin typeface="Arial Unicode MS" pitchFamily="34" charset="-128"/>
                <a:ea typeface="Arial Unicode MS" pitchFamily="34" charset="-128"/>
                <a:cs typeface="Arial Unicode MS" pitchFamily="34" charset="-128"/>
              </a:rPr>
              <a:t>2</a:t>
            </a:r>
          </a:p>
        </p:txBody>
      </p:sp>
      <p:sp>
        <p:nvSpPr>
          <p:cNvPr id="17" name="Ellipse 39"/>
          <p:cNvSpPr>
            <a:spLocks noChangeAspect="1"/>
          </p:cNvSpPr>
          <p:nvPr/>
        </p:nvSpPr>
        <p:spPr bwMode="gray">
          <a:xfrm>
            <a:off x="4140622" y="6462608"/>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a:solidFill>
                  <a:prstClr val="white"/>
                </a:solidFill>
                <a:latin typeface="Arial Unicode MS" pitchFamily="34" charset="-128"/>
                <a:ea typeface="Arial Unicode MS" pitchFamily="34" charset="-128"/>
                <a:cs typeface="Arial Unicode MS" pitchFamily="34" charset="-128"/>
              </a:rPr>
              <a:t>6</a:t>
            </a:r>
          </a:p>
        </p:txBody>
      </p:sp>
      <p:sp>
        <p:nvSpPr>
          <p:cNvPr id="18" name="Ellipse 41"/>
          <p:cNvSpPr>
            <a:spLocks noChangeAspect="1"/>
          </p:cNvSpPr>
          <p:nvPr/>
        </p:nvSpPr>
        <p:spPr bwMode="gray">
          <a:xfrm>
            <a:off x="4293022" y="4343400"/>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a:solidFill>
                  <a:prstClr val="white"/>
                </a:solidFill>
                <a:latin typeface="Arial Unicode MS" pitchFamily="34" charset="-128"/>
                <a:ea typeface="Arial Unicode MS" pitchFamily="34" charset="-128"/>
                <a:cs typeface="Arial Unicode MS" pitchFamily="34" charset="-128"/>
              </a:rPr>
              <a:t>4</a:t>
            </a:r>
          </a:p>
        </p:txBody>
      </p:sp>
      <p:sp>
        <p:nvSpPr>
          <p:cNvPr id="19" name="Rechteck 42"/>
          <p:cNvSpPr/>
          <p:nvPr/>
        </p:nvSpPr>
        <p:spPr>
          <a:xfrm>
            <a:off x="5486400" y="4419600"/>
            <a:ext cx="9736133" cy="5532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pPr algn="just"/>
            <a:r>
              <a:rPr lang="en-US" sz="2800" b="1" dirty="0" smtClean="0">
                <a:solidFill>
                  <a:srgbClr val="100B55"/>
                </a:solidFill>
                <a:latin typeface="Arial Unicode MS" pitchFamily="34" charset="-128"/>
                <a:ea typeface="Arial Unicode MS" pitchFamily="34" charset="-128"/>
                <a:cs typeface="Arial Unicode MS" pitchFamily="34" charset="-128"/>
              </a:rPr>
              <a:t>Forwarding Requests of Subscribers to Treasury</a:t>
            </a:r>
          </a:p>
        </p:txBody>
      </p:sp>
      <p:sp>
        <p:nvSpPr>
          <p:cNvPr id="20" name="Rechteck 43"/>
          <p:cNvSpPr/>
          <p:nvPr/>
        </p:nvSpPr>
        <p:spPr>
          <a:xfrm>
            <a:off x="4267200" y="7391400"/>
            <a:ext cx="11305377" cy="5845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r>
              <a:rPr lang="en-US" sz="2800" b="1" dirty="0" smtClean="0">
                <a:solidFill>
                  <a:srgbClr val="100B55"/>
                </a:solidFill>
                <a:latin typeface="Arial Unicode MS" pitchFamily="34" charset="-128"/>
                <a:ea typeface="Arial Unicode MS" pitchFamily="34" charset="-128"/>
                <a:cs typeface="Arial Unicode MS" pitchFamily="34" charset="-128"/>
              </a:rPr>
              <a:t>Log In  DDO interface in CRA-NSDL for monitoring </a:t>
            </a:r>
            <a:endParaRPr lang="en-US" sz="2800" b="1" dirty="0">
              <a:solidFill>
                <a:srgbClr val="100B55"/>
              </a:solidFill>
              <a:latin typeface="Arial Unicode MS" pitchFamily="34" charset="-128"/>
              <a:ea typeface="Arial Unicode MS" pitchFamily="34" charset="-128"/>
              <a:cs typeface="Arial Unicode MS" pitchFamily="34" charset="-128"/>
            </a:endParaRPr>
          </a:p>
        </p:txBody>
      </p:sp>
      <p:sp>
        <p:nvSpPr>
          <p:cNvPr id="21" name="Line 25"/>
          <p:cNvSpPr>
            <a:spLocks noChangeShapeType="1"/>
          </p:cNvSpPr>
          <p:nvPr/>
        </p:nvSpPr>
        <p:spPr bwMode="gray">
          <a:xfrm>
            <a:off x="2491196" y="6023883"/>
            <a:ext cx="1014004" cy="1138917"/>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22" name="Ellipse 39"/>
          <p:cNvSpPr>
            <a:spLocks noChangeAspect="1"/>
          </p:cNvSpPr>
          <p:nvPr/>
        </p:nvSpPr>
        <p:spPr bwMode="gray">
          <a:xfrm>
            <a:off x="3280645" y="7148408"/>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a:solidFill>
                  <a:prstClr val="white"/>
                </a:solidFill>
                <a:latin typeface="Arial Unicode MS" pitchFamily="34" charset="-128"/>
                <a:ea typeface="Arial Unicode MS" pitchFamily="34" charset="-128"/>
                <a:cs typeface="Arial Unicode MS" pitchFamily="34" charset="-128"/>
              </a:rPr>
              <a:t>7</a:t>
            </a:r>
          </a:p>
        </p:txBody>
      </p:sp>
      <p:sp>
        <p:nvSpPr>
          <p:cNvPr id="23" name="Rechteck 43"/>
          <p:cNvSpPr/>
          <p:nvPr/>
        </p:nvSpPr>
        <p:spPr>
          <a:xfrm>
            <a:off x="5181600" y="6553200"/>
            <a:ext cx="9569358" cy="505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pPr algn="just"/>
            <a:r>
              <a:rPr lang="en-US" sz="2800" b="1" dirty="0" smtClean="0">
                <a:solidFill>
                  <a:srgbClr val="100B55"/>
                </a:solidFill>
                <a:latin typeface="Arial Unicode MS" pitchFamily="34" charset="-128"/>
                <a:ea typeface="Arial Unicode MS" pitchFamily="34" charset="-128"/>
                <a:cs typeface="Arial Unicode MS" pitchFamily="34" charset="-128"/>
              </a:rPr>
              <a:t>Intimate the Missing Credits of Subscribers to Treasury</a:t>
            </a:r>
          </a:p>
        </p:txBody>
      </p:sp>
      <p:sp>
        <p:nvSpPr>
          <p:cNvPr id="24" name="Rechteck 43"/>
          <p:cNvSpPr/>
          <p:nvPr/>
        </p:nvSpPr>
        <p:spPr>
          <a:xfrm>
            <a:off x="3124200" y="8153400"/>
            <a:ext cx="5642005" cy="5845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r>
              <a:rPr lang="en-US" sz="2800" b="1" dirty="0" smtClean="0">
                <a:solidFill>
                  <a:srgbClr val="100B55"/>
                </a:solidFill>
                <a:latin typeface="Arial Unicode MS" pitchFamily="34" charset="-128"/>
                <a:ea typeface="Arial Unicode MS" pitchFamily="34" charset="-128"/>
                <a:cs typeface="Arial Unicode MS" pitchFamily="34" charset="-128"/>
              </a:rPr>
              <a:t>Grievance Management</a:t>
            </a:r>
            <a:endParaRPr lang="en-US" sz="2800" b="1" dirty="0">
              <a:solidFill>
                <a:srgbClr val="100B55"/>
              </a:solidFill>
              <a:latin typeface="Arial Unicode MS" pitchFamily="34" charset="-128"/>
              <a:ea typeface="Arial Unicode MS" pitchFamily="34" charset="-128"/>
              <a:cs typeface="Arial Unicode MS" pitchFamily="34" charset="-128"/>
            </a:endParaRPr>
          </a:p>
        </p:txBody>
      </p:sp>
      <p:sp>
        <p:nvSpPr>
          <p:cNvPr id="25" name="Line 25"/>
          <p:cNvSpPr>
            <a:spLocks noChangeShapeType="1"/>
          </p:cNvSpPr>
          <p:nvPr/>
        </p:nvSpPr>
        <p:spPr bwMode="gray">
          <a:xfrm>
            <a:off x="2052753" y="5894087"/>
            <a:ext cx="538047" cy="1802114"/>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26" name="Ellipse 39"/>
          <p:cNvSpPr>
            <a:spLocks noChangeAspect="1"/>
          </p:cNvSpPr>
          <p:nvPr/>
        </p:nvSpPr>
        <p:spPr bwMode="gray">
          <a:xfrm>
            <a:off x="2133600" y="7758008"/>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smtClean="0">
                <a:solidFill>
                  <a:prstClr val="white"/>
                </a:solidFill>
                <a:latin typeface="Arial Unicode MS" pitchFamily="34" charset="-128"/>
                <a:ea typeface="Arial Unicode MS" pitchFamily="34" charset="-128"/>
                <a:cs typeface="Arial Unicode MS" pitchFamily="34" charset="-128"/>
              </a:rPr>
              <a:t>8</a:t>
            </a:r>
            <a:endParaRPr lang="de-DE" sz="2800" b="1" dirty="0">
              <a:solidFill>
                <a:prstClr val="white"/>
              </a:solidFill>
              <a:latin typeface="Arial Unicode MS" pitchFamily="34" charset="-128"/>
              <a:ea typeface="Arial Unicode MS" pitchFamily="34" charset="-128"/>
              <a:cs typeface="Arial Unicode MS" pitchFamily="34" charset="-128"/>
            </a:endParaRPr>
          </a:p>
        </p:txBody>
      </p:sp>
      <p:sp>
        <p:nvSpPr>
          <p:cNvPr id="27" name="Line 25"/>
          <p:cNvSpPr>
            <a:spLocks noChangeShapeType="1"/>
          </p:cNvSpPr>
          <p:nvPr/>
        </p:nvSpPr>
        <p:spPr bwMode="gray">
          <a:xfrm>
            <a:off x="1894741" y="5389449"/>
            <a:ext cx="2601060" cy="249352"/>
          </a:xfrm>
          <a:prstGeom prst="line">
            <a:avLst/>
          </a:prstGeom>
          <a:noFill/>
          <a:ln w="6350">
            <a:solidFill>
              <a:schemeClr val="accent6">
                <a:lumMod val="50000"/>
              </a:schemeClr>
            </a:solidFill>
            <a:prstDash val="solid"/>
            <a:round/>
            <a:headEnd/>
            <a:tailEnd/>
          </a:ln>
          <a:effectLst/>
          <a:extLst>
            <a:ext uri="{909E8E84-426E-40DD-AFC4-6F175D3DCCD1}">
              <a14:hiddenFill xmlns="" xmlns:a14="http://schemas.microsoft.com/office/drawing/2010/main">
                <a:noFill/>
              </a14:hiddenFill>
            </a:ext>
          </a:extLst>
        </p:spPr>
        <p:txBody>
          <a:bodyPr/>
          <a:lstStyle/>
          <a:p>
            <a:endParaRPr lang="de-DE" sz="2800">
              <a:solidFill>
                <a:prstClr val="black"/>
              </a:solidFill>
              <a:latin typeface="Arial Unicode MS" pitchFamily="34" charset="-128"/>
              <a:ea typeface="Arial Unicode MS" pitchFamily="34" charset="-128"/>
              <a:cs typeface="Arial Unicode MS" pitchFamily="34" charset="-128"/>
            </a:endParaRPr>
          </a:p>
        </p:txBody>
      </p:sp>
      <p:sp>
        <p:nvSpPr>
          <p:cNvPr id="31" name="Ellipse 39"/>
          <p:cNvSpPr>
            <a:spLocks noChangeAspect="1"/>
          </p:cNvSpPr>
          <p:nvPr/>
        </p:nvSpPr>
        <p:spPr bwMode="gray">
          <a:xfrm>
            <a:off x="4325065" y="5395808"/>
            <a:ext cx="1117178" cy="928792"/>
          </a:xfrm>
          <a:prstGeom prst="ellipse">
            <a:avLst/>
          </a:pr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800" b="1" dirty="0">
                <a:solidFill>
                  <a:prstClr val="white"/>
                </a:solidFill>
                <a:latin typeface="Arial Unicode MS" pitchFamily="34" charset="-128"/>
                <a:ea typeface="Arial Unicode MS" pitchFamily="34" charset="-128"/>
                <a:cs typeface="Arial Unicode MS" pitchFamily="34" charset="-128"/>
              </a:rPr>
              <a:t>5</a:t>
            </a:r>
          </a:p>
        </p:txBody>
      </p:sp>
      <p:sp>
        <p:nvSpPr>
          <p:cNvPr id="32" name="Rechteck 42"/>
          <p:cNvSpPr/>
          <p:nvPr/>
        </p:nvSpPr>
        <p:spPr>
          <a:xfrm>
            <a:off x="5410200" y="5486400"/>
            <a:ext cx="9526517" cy="5532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rtlCol="0" anchor="ctr"/>
          <a:lstStyle/>
          <a:p>
            <a:r>
              <a:rPr lang="en-US" sz="2800" b="1" dirty="0" smtClean="0">
                <a:solidFill>
                  <a:srgbClr val="100B55"/>
                </a:solidFill>
                <a:latin typeface="Arial Unicode MS" pitchFamily="34" charset="-128"/>
                <a:ea typeface="Arial Unicode MS" pitchFamily="34" charset="-128"/>
                <a:cs typeface="Arial Unicode MS" pitchFamily="34" charset="-128"/>
              </a:rPr>
              <a:t>Verify Withdrawal Applications and to forward to Try.</a:t>
            </a:r>
            <a:endParaRPr lang="en-US" sz="2800" b="1" dirty="0">
              <a:solidFill>
                <a:srgbClr val="100B55"/>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Role of CRA-NSDL</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Rectangle 29"/>
          <p:cNvSpPr/>
          <p:nvPr/>
        </p:nvSpPr>
        <p:spPr>
          <a:xfrm>
            <a:off x="609601" y="1503362"/>
            <a:ext cx="10896600" cy="7294305"/>
          </a:xfrm>
          <a:prstGeom prst="rect">
            <a:avLst/>
          </a:prstGeom>
        </p:spPr>
        <p:txBody>
          <a:bodyPr wrap="square">
            <a:spAutoFit/>
          </a:bodyPr>
          <a:lstStyle/>
          <a:p>
            <a:pPr algn="just" fontAlgn="auto">
              <a:lnSpc>
                <a:spcPct val="150000"/>
              </a:lnSpc>
              <a:spcBef>
                <a:spcPts val="1200"/>
              </a:spcBef>
              <a:spcAft>
                <a:spcPts val="0"/>
              </a:spcAft>
              <a:buClr>
                <a:schemeClr val="accent2">
                  <a:lumMod val="50000"/>
                </a:schemeClr>
              </a:buClr>
              <a:buSzPct val="80000"/>
              <a:buFont typeface="Wingdings" pitchFamily="2" charset="2"/>
              <a:buChar char="v"/>
              <a:tabLst>
                <a:tab pos="341313" algn="l"/>
              </a:tabLst>
              <a:defRPr/>
            </a:pPr>
            <a:r>
              <a:rPr lang="en-US" dirty="0">
                <a:solidFill>
                  <a:schemeClr val="accent5">
                    <a:lumMod val="50000"/>
                  </a:schemeClr>
                </a:solidFill>
                <a:latin typeface="Arial Unicode MS" pitchFamily="34" charset="-128"/>
                <a:ea typeface="Arial Unicode MS" pitchFamily="34" charset="-128"/>
                <a:cs typeface="Arial Unicode MS" pitchFamily="34" charset="-128"/>
              </a:rPr>
              <a:t>Registration of Nodal Offices in the CRA system</a:t>
            </a:r>
          </a:p>
          <a:p>
            <a:pPr algn="just" fontAlgn="auto">
              <a:lnSpc>
                <a:spcPct val="150000"/>
              </a:lnSpc>
              <a:spcBef>
                <a:spcPts val="1200"/>
              </a:spcBef>
              <a:spcAft>
                <a:spcPts val="0"/>
              </a:spcAft>
              <a:buClr>
                <a:schemeClr val="accent2">
                  <a:lumMod val="50000"/>
                </a:schemeClr>
              </a:buClr>
              <a:buSzPct val="80000"/>
              <a:buFont typeface="Wingdings" pitchFamily="2" charset="2"/>
              <a:buChar char="v"/>
              <a:tabLst>
                <a:tab pos="341313" algn="l"/>
              </a:tabLst>
              <a:defRPr/>
            </a:pPr>
            <a:r>
              <a:rPr lang="en-US" dirty="0">
                <a:solidFill>
                  <a:schemeClr val="accent5">
                    <a:lumMod val="50000"/>
                  </a:schemeClr>
                </a:solidFill>
                <a:latin typeface="Arial Unicode MS" pitchFamily="34" charset="-128"/>
                <a:ea typeface="Arial Unicode MS" pitchFamily="34" charset="-128"/>
                <a:cs typeface="Arial Unicode MS" pitchFamily="34" charset="-128"/>
              </a:rPr>
              <a:t> Issuance of unique PRAN to Subscribers</a:t>
            </a:r>
          </a:p>
          <a:p>
            <a:pPr algn="just" fontAlgn="auto">
              <a:lnSpc>
                <a:spcPct val="150000"/>
              </a:lnSpc>
              <a:spcBef>
                <a:spcPts val="1200"/>
              </a:spcBef>
              <a:spcAft>
                <a:spcPts val="0"/>
              </a:spcAft>
              <a:buClr>
                <a:schemeClr val="accent2">
                  <a:lumMod val="50000"/>
                </a:schemeClr>
              </a:buClr>
              <a:buSzPct val="80000"/>
              <a:buFont typeface="Wingdings" pitchFamily="2" charset="2"/>
              <a:buChar char="v"/>
              <a:tabLst>
                <a:tab pos="341313" algn="l"/>
              </a:tabLst>
              <a:defRPr/>
            </a:pPr>
            <a:r>
              <a:rPr lang="en-US" dirty="0">
                <a:solidFill>
                  <a:schemeClr val="accent5">
                    <a:lumMod val="50000"/>
                  </a:schemeClr>
                </a:solidFill>
                <a:latin typeface="Arial Unicode MS" pitchFamily="34" charset="-128"/>
                <a:ea typeface="Arial Unicode MS" pitchFamily="34" charset="-128"/>
                <a:cs typeface="Arial Unicode MS" pitchFamily="34" charset="-128"/>
              </a:rPr>
              <a:t> Contribution Accounting</a:t>
            </a:r>
          </a:p>
          <a:p>
            <a:pPr algn="just" fontAlgn="auto">
              <a:lnSpc>
                <a:spcPct val="150000"/>
              </a:lnSpc>
              <a:spcBef>
                <a:spcPts val="1200"/>
              </a:spcBef>
              <a:spcAft>
                <a:spcPts val="0"/>
              </a:spcAft>
              <a:buClr>
                <a:schemeClr val="accent2">
                  <a:lumMod val="50000"/>
                </a:schemeClr>
              </a:buClr>
              <a:buSzPct val="80000"/>
              <a:buFont typeface="Wingdings" pitchFamily="2" charset="2"/>
              <a:buChar char="v"/>
              <a:tabLst>
                <a:tab pos="341313" algn="l"/>
              </a:tabLst>
              <a:defRPr/>
            </a:pPr>
            <a:r>
              <a:rPr lang="en-US" dirty="0">
                <a:solidFill>
                  <a:schemeClr val="accent5">
                    <a:lumMod val="50000"/>
                  </a:schemeClr>
                </a:solidFill>
                <a:latin typeface="Arial Unicode MS" pitchFamily="34" charset="-128"/>
                <a:ea typeface="Arial Unicode MS" pitchFamily="34" charset="-128"/>
                <a:cs typeface="Arial Unicode MS" pitchFamily="34" charset="-128"/>
              </a:rPr>
              <a:t> Issuance of annual PRAN Transaction Statement</a:t>
            </a:r>
          </a:p>
          <a:p>
            <a:pPr algn="just" fontAlgn="auto">
              <a:lnSpc>
                <a:spcPct val="150000"/>
              </a:lnSpc>
              <a:spcBef>
                <a:spcPts val="1200"/>
              </a:spcBef>
              <a:spcAft>
                <a:spcPts val="0"/>
              </a:spcAft>
              <a:buClr>
                <a:schemeClr val="accent2">
                  <a:lumMod val="50000"/>
                </a:schemeClr>
              </a:buClr>
              <a:buSzPct val="80000"/>
              <a:buFont typeface="Wingdings" pitchFamily="2" charset="2"/>
              <a:buChar char="v"/>
              <a:tabLst>
                <a:tab pos="341313" algn="l"/>
              </a:tabLst>
              <a:defRPr/>
            </a:pPr>
            <a:r>
              <a:rPr lang="en-US" dirty="0">
                <a:solidFill>
                  <a:schemeClr val="accent5">
                    <a:lumMod val="50000"/>
                  </a:schemeClr>
                </a:solidFill>
                <a:latin typeface="Arial Unicode MS" pitchFamily="34" charset="-128"/>
                <a:ea typeface="Arial Unicode MS" pitchFamily="34" charset="-128"/>
                <a:cs typeface="Arial Unicode MS" pitchFamily="34" charset="-128"/>
              </a:rPr>
              <a:t> Providing regular MIS to PFRDA and other entities  </a:t>
            </a:r>
            <a:r>
              <a:rPr lang="en-US" dirty="0" smtClean="0">
                <a:solidFill>
                  <a:schemeClr val="accent5">
                    <a:lumMod val="50000"/>
                  </a:schemeClr>
                </a:solidFill>
                <a:latin typeface="Arial Unicode MS" pitchFamily="34" charset="-128"/>
                <a:ea typeface="Arial Unicode MS" pitchFamily="34" charset="-128"/>
                <a:cs typeface="Arial Unicode MS" pitchFamily="34" charset="-128"/>
              </a:rPr>
              <a:t> 	 such </a:t>
            </a:r>
            <a:r>
              <a:rPr lang="en-US" dirty="0">
                <a:solidFill>
                  <a:schemeClr val="accent5">
                    <a:lumMod val="50000"/>
                  </a:schemeClr>
                </a:solidFill>
                <a:latin typeface="Arial Unicode MS" pitchFamily="34" charset="-128"/>
                <a:ea typeface="Arial Unicode MS" pitchFamily="34" charset="-128"/>
                <a:cs typeface="Arial Unicode MS" pitchFamily="34" charset="-128"/>
              </a:rPr>
              <a:t>as SABs</a:t>
            </a:r>
          </a:p>
          <a:p>
            <a:pPr algn="just" fontAlgn="auto">
              <a:lnSpc>
                <a:spcPct val="150000"/>
              </a:lnSpc>
              <a:spcBef>
                <a:spcPts val="1200"/>
              </a:spcBef>
              <a:spcAft>
                <a:spcPts val="0"/>
              </a:spcAft>
              <a:buClr>
                <a:schemeClr val="accent2">
                  <a:lumMod val="50000"/>
                </a:schemeClr>
              </a:buClr>
              <a:buSzPct val="80000"/>
              <a:buFont typeface="Wingdings" pitchFamily="2" charset="2"/>
              <a:buChar char="v"/>
              <a:tabLst>
                <a:tab pos="341313" algn="l"/>
              </a:tabLst>
              <a:defRPr/>
            </a:pPr>
            <a:r>
              <a:rPr lang="en-US" dirty="0">
                <a:solidFill>
                  <a:schemeClr val="accent5">
                    <a:lumMod val="50000"/>
                  </a:schemeClr>
                </a:solidFill>
                <a:latin typeface="Arial Unicode MS" pitchFamily="34" charset="-128"/>
                <a:ea typeface="Arial Unicode MS" pitchFamily="34" charset="-128"/>
                <a:cs typeface="Arial Unicode MS" pitchFamily="34" charset="-128"/>
              </a:rPr>
              <a:t> Grievance Resolution</a:t>
            </a:r>
          </a:p>
          <a:p>
            <a:pPr algn="just" fontAlgn="auto">
              <a:lnSpc>
                <a:spcPct val="150000"/>
              </a:lnSpc>
              <a:spcBef>
                <a:spcPts val="1200"/>
              </a:spcBef>
              <a:spcAft>
                <a:spcPts val="0"/>
              </a:spcAft>
              <a:buClr>
                <a:schemeClr val="accent2">
                  <a:lumMod val="50000"/>
                </a:schemeClr>
              </a:buClr>
              <a:buSzPct val="80000"/>
              <a:buFont typeface="Wingdings" pitchFamily="2" charset="2"/>
              <a:buChar char="v"/>
              <a:tabLst>
                <a:tab pos="341313" algn="l"/>
              </a:tabLst>
              <a:defRPr/>
            </a:pPr>
            <a:r>
              <a:rPr lang="en-US" dirty="0">
                <a:solidFill>
                  <a:schemeClr val="accent5">
                    <a:lumMod val="50000"/>
                  </a:schemeClr>
                </a:solidFill>
                <a:latin typeface="Arial Unicode MS" pitchFamily="34" charset="-128"/>
                <a:ea typeface="Arial Unicode MS" pitchFamily="34" charset="-128"/>
                <a:cs typeface="Arial Unicode MS" pitchFamily="34" charset="-128"/>
              </a:rPr>
              <a:t> Dashboard for PFRDA &amp; State Government</a:t>
            </a:r>
          </a:p>
        </p:txBody>
      </p:sp>
      <p:sp>
        <p:nvSpPr>
          <p:cNvPr id="33" name="Cloud Callout 32"/>
          <p:cNvSpPr/>
          <p:nvPr/>
        </p:nvSpPr>
        <p:spPr>
          <a:xfrm>
            <a:off x="11506200" y="990600"/>
            <a:ext cx="6600221" cy="2627028"/>
          </a:xfrm>
          <a:prstGeom prst="cloudCallout">
            <a:avLst>
              <a:gd name="adj1" fmla="val -1072"/>
              <a:gd name="adj2" fmla="val 115334"/>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schemeClr val="bg1"/>
                </a:solidFill>
                <a:latin typeface="Arial Unicode MS" pitchFamily="34" charset="-128"/>
                <a:ea typeface="Arial Unicode MS" pitchFamily="34" charset="-128"/>
                <a:cs typeface="Arial Unicode MS" pitchFamily="34" charset="-128"/>
              </a:rPr>
              <a:t>SMS &amp; Email Alert for PRAN generation and Credit of contribution amount</a:t>
            </a:r>
          </a:p>
        </p:txBody>
      </p:sp>
      <p:sp>
        <p:nvSpPr>
          <p:cNvPr id="34" name="Slide Number Placeholder 3"/>
          <p:cNvSpPr txBox="1">
            <a:spLocks/>
          </p:cNvSpPr>
          <p:nvPr/>
        </p:nvSpPr>
        <p:spPr bwMode="auto">
          <a:xfrm>
            <a:off x="7634310" y="6873875"/>
            <a:ext cx="3623651" cy="428573"/>
          </a:xfrm>
          <a:prstGeom prst="rect">
            <a:avLst/>
          </a:prstGeom>
          <a:noFill/>
          <a:ln w="9525">
            <a:noFill/>
            <a:miter lim="800000"/>
            <a:headEnd/>
            <a:tailEnd/>
          </a:ln>
        </p:spPr>
        <p:txBody>
          <a:bodyPr/>
          <a:lstStyle/>
          <a:p>
            <a:pPr algn="ctr"/>
            <a:fld id="{0407DA5C-B67F-4DD4-B7A0-5CA28C1FDE1A}" type="slidenum">
              <a:rPr lang="en-US" sz="1200">
                <a:latin typeface="Times New Roman" pitchFamily="18" charset="0"/>
              </a:rPr>
              <a:pPr algn="ctr"/>
              <a:t>16</a:t>
            </a:fld>
            <a:endParaRPr lang="en-US" sz="1200">
              <a:latin typeface="Times New Roman" pitchFamily="18" charset="0"/>
            </a:endParaRPr>
          </a:p>
        </p:txBody>
      </p:sp>
      <p:pic>
        <p:nvPicPr>
          <p:cNvPr id="35" name="Picture 5"/>
          <p:cNvPicPr>
            <a:picLocks noChangeAspect="1" noChangeArrowheads="1"/>
          </p:cNvPicPr>
          <p:nvPr/>
        </p:nvPicPr>
        <p:blipFill>
          <a:blip r:embed="rId3" cstate="print"/>
          <a:srcRect/>
          <a:stretch>
            <a:fillRect/>
          </a:stretch>
        </p:blipFill>
        <p:spPr bwMode="auto">
          <a:xfrm>
            <a:off x="11506200" y="5029200"/>
            <a:ext cx="6470805" cy="3581400"/>
          </a:xfrm>
          <a:prstGeom prst="rect">
            <a:avLst/>
          </a:prstGeom>
          <a:noFill/>
          <a:ln w="9525">
            <a:noFill/>
            <a:miter lim="800000"/>
            <a:headEnd/>
            <a:tailEnd/>
          </a:ln>
        </p:spPr>
      </p:pic>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lide(fromBottom)">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Exit from NPS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5" name="Content Placeholder 5"/>
          <p:cNvGraphicFramePr>
            <a:graphicFrameLocks/>
          </p:cNvGraphicFramePr>
          <p:nvPr>
            <p:extLst>
              <p:ext uri="{D42A27DB-BD31-4B8C-83A1-F6EECF244321}">
                <p14:modId xmlns="" xmlns:p14="http://schemas.microsoft.com/office/powerpoint/2010/main" val="3545862617"/>
              </p:ext>
            </p:extLst>
          </p:nvPr>
        </p:nvGraphicFramePr>
        <p:xfrm>
          <a:off x="381000" y="1600200"/>
          <a:ext cx="17678400" cy="830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Partial  Withdrawal from NPS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 xmlns:a16="http://schemas.microsoft.com/office/drawing/2014/main" id="{1492B580-620B-4E19-985B-A3613B769679}"/>
              </a:ext>
            </a:extLst>
          </p:cNvPr>
          <p:cNvGraphicFramePr>
            <a:graphicFrameLocks noGrp="1"/>
          </p:cNvGraphicFramePr>
          <p:nvPr>
            <p:extLst>
              <p:ext uri="{D42A27DB-BD31-4B8C-83A1-F6EECF244321}">
                <p14:modId xmlns="" xmlns:p14="http://schemas.microsoft.com/office/powerpoint/2010/main" val="3876557098"/>
              </p:ext>
            </p:extLst>
          </p:nvPr>
        </p:nvGraphicFramePr>
        <p:xfrm>
          <a:off x="76200" y="1676400"/>
          <a:ext cx="18059400" cy="8116673"/>
        </p:xfrm>
        <a:graphic>
          <a:graphicData uri="http://schemas.openxmlformats.org/drawingml/2006/table">
            <a:tbl>
              <a:tblPr firstRow="1" bandRow="1">
                <a:tableStyleId>{17292A2E-F333-43FB-9621-5CBBE7FDCDCB}</a:tableStyleId>
              </a:tblPr>
              <a:tblGrid>
                <a:gridCol w="18059400">
                  <a:extLst>
                    <a:ext uri="{9D8B030D-6E8A-4147-A177-3AD203B41FA5}">
                      <a16:colId xmlns="" xmlns:a16="http://schemas.microsoft.com/office/drawing/2014/main" val="20000"/>
                    </a:ext>
                  </a:extLst>
                </a:gridCol>
              </a:tblGrid>
              <a:tr h="5792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Unicode MS" pitchFamily="34" charset="-128"/>
                          <a:ea typeface="Arial Unicode MS" pitchFamily="34" charset="-128"/>
                          <a:cs typeface="Arial Unicode MS" pitchFamily="34" charset="-128"/>
                        </a:rPr>
                        <a:t>Conditions</a:t>
                      </a:r>
                    </a:p>
                  </a:txBody>
                  <a:tcPr marL="134112" marR="134112" marT="67056" marB="6705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4">
                        <a:lumMod val="75000"/>
                      </a:schemeClr>
                    </a:solidFill>
                  </a:tcPr>
                </a:tc>
                <a:extLst>
                  <a:ext uri="{0D108BD9-81ED-4DB2-BD59-A6C34878D82A}">
                    <a16:rowId xmlns="" xmlns:a16="http://schemas.microsoft.com/office/drawing/2014/main" val="10000"/>
                  </a:ext>
                </a:extLst>
              </a:tr>
              <a:tr h="1173329">
                <a:tc>
                  <a:txBody>
                    <a:bodyPr/>
                    <a:lstStyle/>
                    <a:p>
                      <a:pPr marL="914400" lvl="2" indent="-450850" algn="l">
                        <a:spcBef>
                          <a:spcPct val="20000"/>
                        </a:spcBef>
                        <a:buFont typeface="Wingdings" pitchFamily="2" charset="2"/>
                        <a:buChar char="ü"/>
                      </a:pPr>
                      <a:r>
                        <a:rPr lang="en-IN" sz="2800" kern="1200" dirty="0">
                          <a:solidFill>
                            <a:schemeClr val="accent5">
                              <a:lumMod val="75000"/>
                            </a:schemeClr>
                          </a:solidFill>
                          <a:latin typeface="Arial Unicode MS" pitchFamily="34" charset="-128"/>
                          <a:ea typeface="Arial Unicode MS" pitchFamily="34" charset="-128"/>
                          <a:cs typeface="Arial Unicode MS" pitchFamily="34" charset="-128"/>
                        </a:rPr>
                        <a:t>Subscriber should be in NPS for 3 years</a:t>
                      </a:r>
                    </a:p>
                    <a:p>
                      <a:pPr marL="914400" lvl="2" indent="-450850" algn="l">
                        <a:spcBef>
                          <a:spcPct val="20000"/>
                        </a:spcBef>
                        <a:buFont typeface="Wingdings" pitchFamily="2" charset="2"/>
                        <a:buChar char="ü"/>
                      </a:pPr>
                      <a:r>
                        <a:rPr lang="en-IN" sz="2800" kern="1200" dirty="0">
                          <a:solidFill>
                            <a:schemeClr val="accent5">
                              <a:lumMod val="75000"/>
                            </a:schemeClr>
                          </a:solidFill>
                          <a:latin typeface="Arial Unicode MS" pitchFamily="34" charset="-128"/>
                          <a:ea typeface="Arial Unicode MS" pitchFamily="34" charset="-128"/>
                          <a:cs typeface="Arial Unicode MS" pitchFamily="34" charset="-128"/>
                        </a:rPr>
                        <a:t>Amount should not exceed 25% of the contributions made by the subscriber</a:t>
                      </a:r>
                    </a:p>
                  </a:txBody>
                  <a:tcPr marL="134112" marR="134112" marT="67056" marB="6705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1"/>
                  </a:ext>
                </a:extLst>
              </a:tr>
              <a:tr h="564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bg1"/>
                          </a:solidFill>
                          <a:latin typeface="Arial Unicode MS" pitchFamily="34" charset="-128"/>
                          <a:ea typeface="Arial Unicode MS" pitchFamily="34" charset="-128"/>
                          <a:cs typeface="Arial Unicode MS" pitchFamily="34" charset="-128"/>
                        </a:rPr>
                        <a:t>Purpose for which partial withdrawal allowed</a:t>
                      </a:r>
                    </a:p>
                  </a:txBody>
                  <a:tcPr marL="134112" marR="134112" marT="67056" marB="6705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3">
                        <a:lumMod val="75000"/>
                      </a:schemeClr>
                    </a:solidFill>
                  </a:tcPr>
                </a:tc>
                <a:extLst>
                  <a:ext uri="{0D108BD9-81ED-4DB2-BD59-A6C34878D82A}">
                    <a16:rowId xmlns="" xmlns:a16="http://schemas.microsoft.com/office/drawing/2014/main" val="10002"/>
                  </a:ext>
                </a:extLst>
              </a:tr>
              <a:tr h="3549751">
                <a:tc>
                  <a:txBody>
                    <a:bodyPr/>
                    <a:lstStyle/>
                    <a:p>
                      <a:pPr marL="914400" marR="0" lvl="2" indent="-450850" algn="l" defTabSz="914400" rtl="0" eaLnBrk="1" fontAlgn="auto" latinLnBrk="0" hangingPunct="1">
                        <a:lnSpc>
                          <a:spcPct val="100000"/>
                        </a:lnSpc>
                        <a:spcBef>
                          <a:spcPct val="20000"/>
                        </a:spcBef>
                        <a:spcAft>
                          <a:spcPts val="60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Higher education of his/her children </a:t>
                      </a:r>
                    </a:p>
                    <a:p>
                      <a:pPr marL="914400" marR="0" lvl="2" indent="-450850" algn="l" defTabSz="914400" rtl="0" eaLnBrk="1" fontAlgn="auto" latinLnBrk="0" hangingPunct="1">
                        <a:lnSpc>
                          <a:spcPct val="100000"/>
                        </a:lnSpc>
                        <a:spcBef>
                          <a:spcPct val="20000"/>
                        </a:spcBef>
                        <a:spcAft>
                          <a:spcPts val="60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Marriage of his/her children </a:t>
                      </a:r>
                    </a:p>
                    <a:p>
                      <a:pPr marL="914400" marR="0" lvl="2" indent="-450850" algn="l" defTabSz="914400" rtl="0" eaLnBrk="1" fontAlgn="auto" latinLnBrk="0" hangingPunct="1">
                        <a:lnSpc>
                          <a:spcPct val="100000"/>
                        </a:lnSpc>
                        <a:spcBef>
                          <a:spcPct val="20000"/>
                        </a:spcBef>
                        <a:spcAft>
                          <a:spcPts val="60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Purchase or construction of residential house or flat </a:t>
                      </a:r>
                    </a:p>
                    <a:p>
                      <a:pPr marL="914400" marR="0" lvl="2" indent="-450850" algn="l" defTabSz="914400" rtl="0" eaLnBrk="1" fontAlgn="auto" latinLnBrk="0" hangingPunct="1">
                        <a:lnSpc>
                          <a:spcPct val="100000"/>
                        </a:lnSpc>
                        <a:spcBef>
                          <a:spcPct val="20000"/>
                        </a:spcBef>
                        <a:spcAft>
                          <a:spcPts val="60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Treatment of specified illnesses (including covid)</a:t>
                      </a:r>
                    </a:p>
                    <a:p>
                      <a:pPr marL="914400" marR="0" lvl="2" indent="-450850" algn="l" defTabSz="914400" rtl="0" eaLnBrk="1" fontAlgn="auto" latinLnBrk="0" hangingPunct="1">
                        <a:lnSpc>
                          <a:spcPct val="100000"/>
                        </a:lnSpc>
                        <a:spcBef>
                          <a:spcPct val="20000"/>
                        </a:spcBef>
                        <a:spcAft>
                          <a:spcPts val="60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Disability</a:t>
                      </a:r>
                      <a:r>
                        <a:rPr lang="en-US" sz="2800" kern="1200" baseline="0" dirty="0">
                          <a:solidFill>
                            <a:schemeClr val="accent5">
                              <a:lumMod val="75000"/>
                            </a:schemeClr>
                          </a:solidFill>
                          <a:latin typeface="Arial Unicode MS" pitchFamily="34" charset="-128"/>
                          <a:ea typeface="Arial Unicode MS" pitchFamily="34" charset="-128"/>
                          <a:cs typeface="Arial Unicode MS" pitchFamily="34" charset="-128"/>
                        </a:rPr>
                        <a:t> </a:t>
                      </a: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of more than 75%</a:t>
                      </a:r>
                    </a:p>
                    <a:p>
                      <a:pPr marL="914400" marR="0" lvl="2" indent="-450850" algn="l" defTabSz="914400" rtl="0" eaLnBrk="1" fontAlgn="auto" latinLnBrk="0" hangingPunct="1">
                        <a:lnSpc>
                          <a:spcPct val="100000"/>
                        </a:lnSpc>
                        <a:spcBef>
                          <a:spcPct val="20000"/>
                        </a:spcBef>
                        <a:spcAft>
                          <a:spcPts val="60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Skill development/re-skilling or any other self-development activities</a:t>
                      </a:r>
                    </a:p>
                    <a:p>
                      <a:pPr marL="914400" marR="0" lvl="2" indent="-450850" algn="l" defTabSz="914400" rtl="0" eaLnBrk="1" fontAlgn="auto" latinLnBrk="0" hangingPunct="1">
                        <a:lnSpc>
                          <a:spcPct val="100000"/>
                        </a:lnSpc>
                        <a:spcBef>
                          <a:spcPct val="20000"/>
                        </a:spcBef>
                        <a:spcAft>
                          <a:spcPts val="60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Establishment of own venture or any start-ups</a:t>
                      </a:r>
                    </a:p>
                  </a:txBody>
                  <a:tcPr marL="134112" marR="134112" marT="67056" marB="67056"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 xmlns:a16="http://schemas.microsoft.com/office/drawing/2014/main" val="10003"/>
                  </a:ext>
                </a:extLst>
              </a:tr>
              <a:tr h="5792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bg1"/>
                          </a:solidFill>
                          <a:latin typeface="Arial Unicode MS" pitchFamily="34" charset="-128"/>
                          <a:ea typeface="Arial Unicode MS" pitchFamily="34" charset="-128"/>
                          <a:cs typeface="Arial Unicode MS" pitchFamily="34" charset="-128"/>
                        </a:rPr>
                        <a:t>Frequency</a:t>
                      </a:r>
                    </a:p>
                  </a:txBody>
                  <a:tcPr marL="134112" marR="134112" marT="67056" marB="67056">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4"/>
                  </a:ext>
                </a:extLst>
              </a:tr>
              <a:tr h="818552">
                <a:tc>
                  <a:txBody>
                    <a:bodyPr/>
                    <a:lstStyle/>
                    <a:p>
                      <a:pPr marL="914400" marR="0" lvl="0" indent="-4508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Maximum 3 (three) times during entire tenure</a:t>
                      </a:r>
                    </a:p>
                    <a:p>
                      <a:pPr marL="914400" marR="0" lvl="0" indent="-4508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US" sz="2800" kern="1200" dirty="0">
                          <a:solidFill>
                            <a:schemeClr val="accent5">
                              <a:lumMod val="75000"/>
                            </a:schemeClr>
                          </a:solidFill>
                          <a:latin typeface="Arial Unicode MS" pitchFamily="34" charset="-128"/>
                          <a:ea typeface="Arial Unicode MS" pitchFamily="34" charset="-128"/>
                          <a:cs typeface="Arial Unicode MS" pitchFamily="34" charset="-128"/>
                        </a:rPr>
                        <a:t>Partial withdrawal on declaration basis, no documentary proof required</a:t>
                      </a:r>
                    </a:p>
                  </a:txBody>
                  <a:tcPr marL="134112" marR="134112" marT="67056" marB="67056">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Amount permissible under Partial  Withdrawal</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351047" y="1414573"/>
          <a:ext cx="8009319" cy="3227415"/>
        </p:xfrm>
        <a:graphic>
          <a:graphicData uri="http://schemas.openxmlformats.org/drawingml/2006/table">
            <a:tbl>
              <a:tblPr firstRow="1" bandRow="1">
                <a:tableStyleId>{5C22544A-7EE6-4342-B048-85BDC9FD1C3A}</a:tableStyleId>
              </a:tblPr>
              <a:tblGrid>
                <a:gridCol w="1650562">
                  <a:extLst>
                    <a:ext uri="{9D8B030D-6E8A-4147-A177-3AD203B41FA5}">
                      <a16:colId xmlns="" xmlns:a16="http://schemas.microsoft.com/office/drawing/2014/main" val="285972041"/>
                    </a:ext>
                  </a:extLst>
                </a:gridCol>
                <a:gridCol w="1456734">
                  <a:extLst>
                    <a:ext uri="{9D8B030D-6E8A-4147-A177-3AD203B41FA5}">
                      <a16:colId xmlns="" xmlns:a16="http://schemas.microsoft.com/office/drawing/2014/main" val="4042481603"/>
                    </a:ext>
                  </a:extLst>
                </a:gridCol>
                <a:gridCol w="1641716">
                  <a:extLst>
                    <a:ext uri="{9D8B030D-6E8A-4147-A177-3AD203B41FA5}">
                      <a16:colId xmlns="" xmlns:a16="http://schemas.microsoft.com/office/drawing/2014/main" val="2602829676"/>
                    </a:ext>
                  </a:extLst>
                </a:gridCol>
                <a:gridCol w="1828232">
                  <a:extLst>
                    <a:ext uri="{9D8B030D-6E8A-4147-A177-3AD203B41FA5}">
                      <a16:colId xmlns="" xmlns:a16="http://schemas.microsoft.com/office/drawing/2014/main" val="202766205"/>
                    </a:ext>
                  </a:extLst>
                </a:gridCol>
                <a:gridCol w="1432075">
                  <a:extLst>
                    <a:ext uri="{9D8B030D-6E8A-4147-A177-3AD203B41FA5}">
                      <a16:colId xmlns="" xmlns:a16="http://schemas.microsoft.com/office/drawing/2014/main" val="1370516775"/>
                    </a:ext>
                  </a:extLst>
                </a:gridCol>
              </a:tblGrid>
              <a:tr h="1159855">
                <a:tc>
                  <a:txBody>
                    <a:bodyPr/>
                    <a:lstStyle/>
                    <a:p>
                      <a:pPr algn="ctr" fontAlgn="t"/>
                      <a:r>
                        <a:rPr lang="en-IN" sz="2300" u="none" strike="noStrike" dirty="0">
                          <a:effectLst/>
                        </a:rPr>
                        <a:t> </a:t>
                      </a:r>
                      <a:endParaRPr lang="en-IN" sz="2300" b="0" i="0" u="none" strike="noStrike" dirty="0">
                        <a:solidFill>
                          <a:srgbClr val="000000"/>
                        </a:solidFill>
                        <a:effectLst/>
                        <a:latin typeface="Arial" panose="020B0604020202020204" pitchFamily="34" charset="0"/>
                      </a:endParaRPr>
                    </a:p>
                  </a:txBody>
                  <a:tcPr marL="13970" marR="13970" marT="13970" marB="0">
                    <a:solidFill>
                      <a:schemeClr val="accent6">
                        <a:lumMod val="75000"/>
                      </a:schemeClr>
                    </a:solidFill>
                  </a:tcPr>
                </a:tc>
                <a:tc>
                  <a:txBody>
                    <a:bodyPr/>
                    <a:lstStyle/>
                    <a:p>
                      <a:pPr algn="ctr" rtl="0" fontAlgn="ctr"/>
                      <a:r>
                        <a:rPr lang="en-IN" sz="2300" u="none" strike="noStrike" dirty="0">
                          <a:effectLst/>
                        </a:rPr>
                        <a:t>Employee </a:t>
                      </a:r>
                      <a:r>
                        <a:rPr lang="en-IN" sz="2300" u="none" strike="noStrike" dirty="0">
                          <a:effectLst/>
                          <a:latin typeface="Arial Unicode MS" pitchFamily="34" charset="-128"/>
                          <a:ea typeface="Arial Unicode MS" pitchFamily="34" charset="-128"/>
                          <a:cs typeface="Arial Unicode MS" pitchFamily="34" charset="-128"/>
                        </a:rPr>
                        <a:t>Contribution</a:t>
                      </a:r>
                      <a:r>
                        <a:rPr lang="en-IN" sz="2300" u="none" strike="noStrike" dirty="0">
                          <a:effectLst/>
                        </a:rPr>
                        <a:t> (</a:t>
                      </a:r>
                      <a:r>
                        <a:rPr lang="en-IN" sz="2300" u="none" strike="noStrike" dirty="0" err="1">
                          <a:effectLst/>
                        </a:rPr>
                        <a:t>Rs</a:t>
                      </a:r>
                      <a:r>
                        <a:rPr lang="en-IN" sz="2300" u="none" strike="noStrike" dirty="0">
                          <a:effectLst/>
                        </a:rPr>
                        <a:t>.)</a:t>
                      </a:r>
                      <a:endParaRPr lang="en-IN" sz="2300" b="1" i="0" u="none" strike="noStrike" dirty="0">
                        <a:solidFill>
                          <a:srgbClr val="FFFFFF"/>
                        </a:solidFill>
                        <a:effectLst/>
                        <a:latin typeface="Calibri" panose="020F0502020204030204" pitchFamily="34" charset="0"/>
                      </a:endParaRPr>
                    </a:p>
                  </a:txBody>
                  <a:tcPr marL="13970" marR="13970" marT="13970" marB="0" anchor="ctr">
                    <a:solidFill>
                      <a:schemeClr val="accent6">
                        <a:lumMod val="75000"/>
                      </a:schemeClr>
                    </a:solidFill>
                  </a:tcPr>
                </a:tc>
                <a:tc>
                  <a:txBody>
                    <a:bodyPr/>
                    <a:lstStyle/>
                    <a:p>
                      <a:pPr algn="ctr" rtl="0" fontAlgn="ctr"/>
                      <a:r>
                        <a:rPr lang="en-IN" sz="2300" u="none" strike="noStrike" dirty="0">
                          <a:effectLst/>
                        </a:rPr>
                        <a:t>Employer Contribution (</a:t>
                      </a:r>
                      <a:r>
                        <a:rPr lang="en-IN" sz="2300" u="none" strike="noStrike" dirty="0" err="1">
                          <a:effectLst/>
                        </a:rPr>
                        <a:t>Rs</a:t>
                      </a:r>
                      <a:r>
                        <a:rPr lang="en-IN" sz="2300" u="none" strike="noStrike" dirty="0">
                          <a:effectLst/>
                        </a:rPr>
                        <a:t>.)</a:t>
                      </a:r>
                      <a:endParaRPr lang="en-IN" sz="2300" b="1" i="0" u="none" strike="noStrike" dirty="0">
                        <a:solidFill>
                          <a:srgbClr val="FFFFFF"/>
                        </a:solidFill>
                        <a:effectLst/>
                        <a:latin typeface="Calibri" panose="020F0502020204030204" pitchFamily="34" charset="0"/>
                      </a:endParaRPr>
                    </a:p>
                  </a:txBody>
                  <a:tcPr marL="13970" marR="13970" marT="13970" marB="0" anchor="ctr">
                    <a:solidFill>
                      <a:schemeClr val="accent6">
                        <a:lumMod val="75000"/>
                      </a:schemeClr>
                    </a:solidFill>
                  </a:tcPr>
                </a:tc>
                <a:tc>
                  <a:txBody>
                    <a:bodyPr/>
                    <a:lstStyle/>
                    <a:p>
                      <a:pPr algn="ctr" rtl="0" fontAlgn="ctr"/>
                      <a:r>
                        <a:rPr lang="en-IN" sz="2300" b="1" i="0" u="none" strike="noStrike" dirty="0">
                          <a:solidFill>
                            <a:srgbClr val="FFFFFF"/>
                          </a:solidFill>
                          <a:effectLst/>
                          <a:latin typeface="Calibri" panose="020F0502020204030204" pitchFamily="34" charset="0"/>
                        </a:rPr>
                        <a:t>Total</a:t>
                      </a:r>
                      <a:r>
                        <a:rPr lang="en-IN" sz="2300" b="1" i="0" u="none" strike="noStrike" baseline="0" dirty="0">
                          <a:solidFill>
                            <a:srgbClr val="FFFFFF"/>
                          </a:solidFill>
                          <a:effectLst/>
                          <a:latin typeface="Calibri" panose="020F0502020204030204" pitchFamily="34" charset="0"/>
                        </a:rPr>
                        <a:t> Contribution</a:t>
                      </a:r>
                      <a:endParaRPr lang="en-IN" sz="2300" b="1" i="0" u="none" strike="noStrike" dirty="0">
                        <a:solidFill>
                          <a:srgbClr val="FFFFFF"/>
                        </a:solidFill>
                        <a:effectLst/>
                        <a:latin typeface="Calibri" panose="020F0502020204030204" pitchFamily="34" charset="0"/>
                      </a:endParaRPr>
                    </a:p>
                  </a:txBody>
                  <a:tcPr marL="13970" marR="13970" marT="13970" marB="0" anchor="ctr">
                    <a:solidFill>
                      <a:schemeClr val="accent6">
                        <a:lumMod val="75000"/>
                      </a:schemeClr>
                    </a:solidFill>
                  </a:tcPr>
                </a:tc>
                <a:tc>
                  <a:txBody>
                    <a:bodyPr/>
                    <a:lstStyle/>
                    <a:p>
                      <a:pPr algn="ctr" rtl="0" fontAlgn="ctr"/>
                      <a:r>
                        <a:rPr lang="en-IN" sz="2600" b="1" i="0" u="none" strike="noStrike" dirty="0">
                          <a:solidFill>
                            <a:srgbClr val="FFFFFF"/>
                          </a:solidFill>
                          <a:effectLst/>
                          <a:latin typeface="Calibri" panose="020F0502020204030204" pitchFamily="34" charset="0"/>
                        </a:rPr>
                        <a:t>Market value</a:t>
                      </a:r>
                    </a:p>
                  </a:txBody>
                  <a:tcPr marL="13970" marR="13970" marT="13970" marB="0" anchor="ctr">
                    <a:solidFill>
                      <a:schemeClr val="accent6">
                        <a:lumMod val="75000"/>
                      </a:schemeClr>
                    </a:solidFill>
                  </a:tcPr>
                </a:tc>
                <a:extLst>
                  <a:ext uri="{0D108BD9-81ED-4DB2-BD59-A6C34878D82A}">
                    <a16:rowId xmlns="" xmlns:a16="http://schemas.microsoft.com/office/drawing/2014/main" val="1943930923"/>
                  </a:ext>
                </a:extLst>
              </a:tr>
              <a:tr h="416306">
                <a:tc>
                  <a:txBody>
                    <a:bodyPr/>
                    <a:lstStyle/>
                    <a:p>
                      <a:pPr algn="ctr" rtl="0" fontAlgn="ctr"/>
                      <a:r>
                        <a:rPr lang="en-IN" sz="2600" u="none" strike="noStrike" dirty="0">
                          <a:solidFill>
                            <a:schemeClr val="accent5">
                              <a:lumMod val="75000"/>
                            </a:schemeClr>
                          </a:solidFill>
                          <a:effectLst/>
                        </a:rPr>
                        <a:t>Month 1</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u="none" strike="noStrike" dirty="0">
                          <a:solidFill>
                            <a:schemeClr val="accent5">
                              <a:lumMod val="75000"/>
                            </a:schemeClr>
                          </a:solidFill>
                          <a:effectLst/>
                        </a:rPr>
                        <a:t>4000</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u="none" strike="noStrike">
                          <a:solidFill>
                            <a:schemeClr val="accent5">
                              <a:lumMod val="75000"/>
                            </a:schemeClr>
                          </a:solidFill>
                          <a:effectLst/>
                        </a:rPr>
                        <a:t>4000</a:t>
                      </a:r>
                      <a:endParaRPr lang="en-IN" sz="2600" b="0" i="0" u="none" strike="noStrike">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Calibri" panose="020F0502020204030204" pitchFamily="34" charset="0"/>
                        </a:rPr>
                        <a:t>8000</a:t>
                      </a: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Calibri" panose="020F0502020204030204" pitchFamily="34" charset="0"/>
                        </a:rPr>
                        <a:t>9000</a:t>
                      </a:r>
                    </a:p>
                  </a:txBody>
                  <a:tcPr marL="13970" marR="13970" marT="13970" marB="0" anchor="ctr"/>
                </a:tc>
                <a:extLst>
                  <a:ext uri="{0D108BD9-81ED-4DB2-BD59-A6C34878D82A}">
                    <a16:rowId xmlns="" xmlns:a16="http://schemas.microsoft.com/office/drawing/2014/main" val="1401970363"/>
                  </a:ext>
                </a:extLst>
              </a:tr>
              <a:tr h="416306">
                <a:tc>
                  <a:txBody>
                    <a:bodyPr/>
                    <a:lstStyle/>
                    <a:p>
                      <a:pPr algn="ctr" rtl="0" fontAlgn="ctr"/>
                      <a:r>
                        <a:rPr lang="en-IN" sz="2600" u="none" strike="noStrike" dirty="0">
                          <a:solidFill>
                            <a:schemeClr val="accent5">
                              <a:lumMod val="75000"/>
                            </a:schemeClr>
                          </a:solidFill>
                          <a:effectLst/>
                        </a:rPr>
                        <a:t>Month 2</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u="none" strike="noStrike" dirty="0">
                          <a:solidFill>
                            <a:schemeClr val="accent5">
                              <a:lumMod val="75000"/>
                            </a:schemeClr>
                          </a:solidFill>
                          <a:effectLst/>
                        </a:rPr>
                        <a:t>4000</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u="none" strike="noStrike" dirty="0">
                          <a:solidFill>
                            <a:schemeClr val="accent5">
                              <a:lumMod val="75000"/>
                            </a:schemeClr>
                          </a:solidFill>
                          <a:effectLst/>
                        </a:rPr>
                        <a:t>4000</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Calibri" panose="020F0502020204030204" pitchFamily="34" charset="0"/>
                        </a:rPr>
                        <a:t>8000</a:t>
                      </a: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Calibri" panose="020F0502020204030204" pitchFamily="34" charset="0"/>
                        </a:rPr>
                        <a:t>8750</a:t>
                      </a:r>
                    </a:p>
                  </a:txBody>
                  <a:tcPr marL="13970" marR="13970" marT="13970" marB="0" anchor="ctr"/>
                </a:tc>
                <a:extLst>
                  <a:ext uri="{0D108BD9-81ED-4DB2-BD59-A6C34878D82A}">
                    <a16:rowId xmlns="" xmlns:a16="http://schemas.microsoft.com/office/drawing/2014/main" val="3143214005"/>
                  </a:ext>
                </a:extLst>
              </a:tr>
              <a:tr h="416306">
                <a:tc>
                  <a:txBody>
                    <a:bodyPr/>
                    <a:lstStyle/>
                    <a:p>
                      <a:pPr algn="ctr" rtl="0" fontAlgn="ctr"/>
                      <a:r>
                        <a:rPr lang="en-IN" sz="2600" u="none" strike="noStrike" dirty="0">
                          <a:solidFill>
                            <a:schemeClr val="accent5">
                              <a:lumMod val="75000"/>
                            </a:schemeClr>
                          </a:solidFill>
                          <a:effectLst/>
                        </a:rPr>
                        <a:t>Month 3</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u="none" strike="noStrike" dirty="0">
                          <a:solidFill>
                            <a:schemeClr val="accent5">
                              <a:lumMod val="75000"/>
                            </a:schemeClr>
                          </a:solidFill>
                          <a:effectLst/>
                        </a:rPr>
                        <a:t>4000</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u="none" strike="noStrike" dirty="0">
                          <a:solidFill>
                            <a:schemeClr val="accent5">
                              <a:lumMod val="75000"/>
                            </a:schemeClr>
                          </a:solidFill>
                          <a:effectLst/>
                        </a:rPr>
                        <a:t>4000</a:t>
                      </a:r>
                      <a:endParaRPr lang="en-IN" sz="2600" b="0"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Calibri" panose="020F0502020204030204" pitchFamily="34" charset="0"/>
                        </a:rPr>
                        <a:t>8000</a:t>
                      </a: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Calibri" panose="020F0502020204030204" pitchFamily="34" charset="0"/>
                        </a:rPr>
                        <a:t>8250</a:t>
                      </a:r>
                    </a:p>
                  </a:txBody>
                  <a:tcPr marL="13970" marR="13970" marT="13970" marB="0" anchor="ctr"/>
                </a:tc>
                <a:extLst>
                  <a:ext uri="{0D108BD9-81ED-4DB2-BD59-A6C34878D82A}">
                    <a16:rowId xmlns="" xmlns:a16="http://schemas.microsoft.com/office/drawing/2014/main" val="3018355278"/>
                  </a:ext>
                </a:extLst>
              </a:tr>
              <a:tr h="818642">
                <a:tc>
                  <a:txBody>
                    <a:bodyPr/>
                    <a:lstStyle/>
                    <a:p>
                      <a:pPr algn="ctr" rtl="0" fontAlgn="ctr"/>
                      <a:r>
                        <a:rPr lang="en-IN" sz="2600" b="1" u="none" strike="noStrike" dirty="0">
                          <a:solidFill>
                            <a:schemeClr val="accent5">
                              <a:lumMod val="75000"/>
                            </a:schemeClr>
                          </a:solidFill>
                          <a:effectLst/>
                        </a:rPr>
                        <a:t>Total (1+2+3)</a:t>
                      </a:r>
                      <a:endParaRPr lang="en-IN" sz="2600" b="1"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b="1" u="none" strike="noStrike" dirty="0">
                          <a:solidFill>
                            <a:schemeClr val="accent5">
                              <a:lumMod val="75000"/>
                            </a:schemeClr>
                          </a:solidFill>
                          <a:effectLst/>
                        </a:rPr>
                        <a:t>12000</a:t>
                      </a:r>
                      <a:endParaRPr lang="en-IN" sz="2600" b="1"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b="1" u="none" strike="noStrike" dirty="0">
                          <a:solidFill>
                            <a:schemeClr val="accent5">
                              <a:lumMod val="75000"/>
                            </a:schemeClr>
                          </a:solidFill>
                          <a:effectLst/>
                        </a:rPr>
                        <a:t>12000</a:t>
                      </a:r>
                      <a:endParaRPr lang="en-IN" sz="2600" b="1" i="0" u="none" strike="noStrike" dirty="0">
                        <a:solidFill>
                          <a:schemeClr val="accent5">
                            <a:lumMod val="75000"/>
                          </a:schemeClr>
                        </a:solidFill>
                        <a:effectLst/>
                        <a:latin typeface="Calibri" panose="020F0502020204030204" pitchFamily="34" charset="0"/>
                      </a:endParaRP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Calibri" panose="020F0502020204030204" pitchFamily="34" charset="0"/>
                        </a:rPr>
                        <a:t>24,000</a:t>
                      </a: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Calibri" panose="020F0502020204030204" pitchFamily="34" charset="0"/>
                        </a:rPr>
                        <a:t>26,000</a:t>
                      </a:r>
                    </a:p>
                  </a:txBody>
                  <a:tcPr marL="13970" marR="13970" marT="13970" marB="0" anchor="ctr"/>
                </a:tc>
                <a:extLst>
                  <a:ext uri="{0D108BD9-81ED-4DB2-BD59-A6C34878D82A}">
                    <a16:rowId xmlns="" xmlns:a16="http://schemas.microsoft.com/office/drawing/2014/main" val="1229526725"/>
                  </a:ext>
                </a:extLst>
              </a:tr>
            </a:tbl>
          </a:graphicData>
        </a:graphic>
      </p:graphicFrame>
      <p:sp>
        <p:nvSpPr>
          <p:cNvPr id="7" name="Line Callout 1 6"/>
          <p:cNvSpPr/>
          <p:nvPr/>
        </p:nvSpPr>
        <p:spPr>
          <a:xfrm>
            <a:off x="8568472" y="3466092"/>
            <a:ext cx="8832894" cy="716374"/>
          </a:xfrm>
          <a:prstGeom prst="borderCallout1">
            <a:avLst>
              <a:gd name="adj1" fmla="val 70538"/>
              <a:gd name="adj2" fmla="val 520"/>
              <a:gd name="adj3" fmla="val 77877"/>
              <a:gd name="adj4" fmla="val -60764"/>
            </a:avLst>
          </a:prstGeom>
          <a:ln>
            <a:solidFill>
              <a:schemeClr val="tx1"/>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defTabSz="1341150"/>
            <a:r>
              <a:rPr lang="en-US" sz="2347" b="1" dirty="0">
                <a:solidFill>
                  <a:schemeClr val="accent5">
                    <a:lumMod val="75000"/>
                  </a:schemeClr>
                </a:solidFill>
                <a:latin typeface="Arial Unicode MS" pitchFamily="34" charset="-128"/>
                <a:ea typeface="Arial Unicode MS" pitchFamily="34" charset="-128"/>
                <a:cs typeface="Arial Unicode MS" pitchFamily="34" charset="-128"/>
              </a:rPr>
              <a:t>c.) </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1</a:t>
            </a:r>
            <a:r>
              <a:rPr lang="en-US" sz="2347" baseline="30000" dirty="0">
                <a:solidFill>
                  <a:schemeClr val="accent5">
                    <a:lumMod val="75000"/>
                  </a:schemeClr>
                </a:solidFill>
                <a:latin typeface="Arial Unicode MS" pitchFamily="34" charset="-128"/>
                <a:ea typeface="Arial Unicode MS" pitchFamily="34" charset="-128"/>
                <a:cs typeface="Arial Unicode MS" pitchFamily="34" charset="-128"/>
              </a:rPr>
              <a:t>st</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 Partial Withdrawal = </a:t>
            </a:r>
            <a:r>
              <a:rPr lang="en-US" sz="2640" b="1" dirty="0">
                <a:solidFill>
                  <a:schemeClr val="accent5">
                    <a:lumMod val="75000"/>
                  </a:schemeClr>
                </a:solidFill>
                <a:latin typeface="Arial Unicode MS" pitchFamily="34" charset="-128"/>
                <a:ea typeface="Arial Unicode MS" pitchFamily="34" charset="-128"/>
                <a:cs typeface="Arial Unicode MS" pitchFamily="34" charset="-128"/>
              </a:rPr>
              <a:t>25% of Rs.12,000/-= Rs.3,000/-</a:t>
            </a:r>
          </a:p>
        </p:txBody>
      </p:sp>
      <p:graphicFrame>
        <p:nvGraphicFramePr>
          <p:cNvPr id="8" name="Table 7"/>
          <p:cNvGraphicFramePr>
            <a:graphicFrameLocks noGrp="1"/>
          </p:cNvGraphicFramePr>
          <p:nvPr/>
        </p:nvGraphicFramePr>
        <p:xfrm>
          <a:off x="304800" y="6148556"/>
          <a:ext cx="8009319" cy="3270250"/>
        </p:xfrm>
        <a:graphic>
          <a:graphicData uri="http://schemas.openxmlformats.org/drawingml/2006/table">
            <a:tbl>
              <a:tblPr bandRow="1">
                <a:tableStyleId>{5C22544A-7EE6-4342-B048-85BDC9FD1C3A}</a:tableStyleId>
              </a:tblPr>
              <a:tblGrid>
                <a:gridCol w="1673685">
                  <a:extLst>
                    <a:ext uri="{9D8B030D-6E8A-4147-A177-3AD203B41FA5}">
                      <a16:colId xmlns="" xmlns:a16="http://schemas.microsoft.com/office/drawing/2014/main" val="285972041"/>
                    </a:ext>
                  </a:extLst>
                </a:gridCol>
                <a:gridCol w="1433611">
                  <a:extLst>
                    <a:ext uri="{9D8B030D-6E8A-4147-A177-3AD203B41FA5}">
                      <a16:colId xmlns="" xmlns:a16="http://schemas.microsoft.com/office/drawing/2014/main" val="4042481603"/>
                    </a:ext>
                  </a:extLst>
                </a:gridCol>
                <a:gridCol w="1641716">
                  <a:extLst>
                    <a:ext uri="{9D8B030D-6E8A-4147-A177-3AD203B41FA5}">
                      <a16:colId xmlns="" xmlns:a16="http://schemas.microsoft.com/office/drawing/2014/main" val="2602829676"/>
                    </a:ext>
                  </a:extLst>
                </a:gridCol>
                <a:gridCol w="1828232">
                  <a:extLst>
                    <a:ext uri="{9D8B030D-6E8A-4147-A177-3AD203B41FA5}">
                      <a16:colId xmlns="" xmlns:a16="http://schemas.microsoft.com/office/drawing/2014/main" val="202766205"/>
                    </a:ext>
                  </a:extLst>
                </a:gridCol>
                <a:gridCol w="1432075">
                  <a:extLst>
                    <a:ext uri="{9D8B030D-6E8A-4147-A177-3AD203B41FA5}">
                      <a16:colId xmlns="" xmlns:a16="http://schemas.microsoft.com/office/drawing/2014/main" val="1370516775"/>
                    </a:ext>
                  </a:extLst>
                </a:gridCol>
              </a:tblGrid>
              <a:tr h="416306">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Month 4</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4000</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u="none" strike="noStrike">
                          <a:solidFill>
                            <a:schemeClr val="accent5">
                              <a:lumMod val="75000"/>
                            </a:schemeClr>
                          </a:solidFill>
                          <a:effectLst/>
                          <a:latin typeface="Arial Unicode MS" pitchFamily="34" charset="-128"/>
                          <a:ea typeface="Arial Unicode MS" pitchFamily="34" charset="-128"/>
                          <a:cs typeface="Arial Unicode MS" pitchFamily="34" charset="-128"/>
                        </a:rPr>
                        <a:t>4000</a:t>
                      </a:r>
                      <a:endParaRPr lang="en-IN" sz="2600" b="0" i="0" u="none" strike="noStrike">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8000</a:t>
                      </a: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8,200</a:t>
                      </a:r>
                    </a:p>
                  </a:txBody>
                  <a:tcPr marL="13970" marR="13970" marT="13970" marB="0" anchor="ctr"/>
                </a:tc>
                <a:extLst>
                  <a:ext uri="{0D108BD9-81ED-4DB2-BD59-A6C34878D82A}">
                    <a16:rowId xmlns="" xmlns:a16="http://schemas.microsoft.com/office/drawing/2014/main" val="1401970363"/>
                  </a:ext>
                </a:extLst>
              </a:tr>
              <a:tr h="416306">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Month 5</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4000</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4000</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8000</a:t>
                      </a: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8,150</a:t>
                      </a:r>
                    </a:p>
                  </a:txBody>
                  <a:tcPr marL="13970" marR="13970" marT="13970" marB="0" anchor="ctr"/>
                </a:tc>
                <a:extLst>
                  <a:ext uri="{0D108BD9-81ED-4DB2-BD59-A6C34878D82A}">
                    <a16:rowId xmlns="" xmlns:a16="http://schemas.microsoft.com/office/drawing/2014/main" val="3143214005"/>
                  </a:ext>
                </a:extLst>
              </a:tr>
              <a:tr h="416306">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Month 6</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4000</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4000</a:t>
                      </a:r>
                      <a:endPar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8000</a:t>
                      </a:r>
                    </a:p>
                  </a:txBody>
                  <a:tcPr marL="13970" marR="13970" marT="13970" marB="0" anchor="ctr"/>
                </a:tc>
                <a:tc>
                  <a:txBody>
                    <a:bodyPr/>
                    <a:lstStyle/>
                    <a:p>
                      <a:pPr algn="ctr" rtl="0" fontAlgn="ctr"/>
                      <a:r>
                        <a:rPr lang="en-IN" sz="2600" b="0"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8,100</a:t>
                      </a:r>
                    </a:p>
                  </a:txBody>
                  <a:tcPr marL="13970" marR="13970" marT="13970" marB="0" anchor="ctr"/>
                </a:tc>
                <a:extLst>
                  <a:ext uri="{0D108BD9-81ED-4DB2-BD59-A6C34878D82A}">
                    <a16:rowId xmlns="" xmlns:a16="http://schemas.microsoft.com/office/drawing/2014/main" val="3018355278"/>
                  </a:ext>
                </a:extLst>
              </a:tr>
              <a:tr h="818642">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Total (4+5+6)</a:t>
                      </a: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12,000</a:t>
                      </a: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12,000</a:t>
                      </a: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24,000</a:t>
                      </a: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24,450</a:t>
                      </a:r>
                    </a:p>
                  </a:txBody>
                  <a:tcPr marL="13970" marR="13970" marT="13970" marB="0" anchor="ctr"/>
                </a:tc>
                <a:extLst>
                  <a:ext uri="{0D108BD9-81ED-4DB2-BD59-A6C34878D82A}">
                    <a16:rowId xmlns="" xmlns:a16="http://schemas.microsoft.com/office/drawing/2014/main" val="337157568"/>
                  </a:ext>
                </a:extLst>
              </a:tr>
              <a:tr h="818642">
                <a:tc>
                  <a:txBody>
                    <a:bodyPr/>
                    <a:lstStyle/>
                    <a:p>
                      <a:pPr algn="ctr" rtl="0" fontAlgn="ctr"/>
                      <a:r>
                        <a:rPr lang="en-IN" sz="2600" b="1"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Grand Total (1+2…+6)</a:t>
                      </a:r>
                      <a:endPar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b="1"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24,000</a:t>
                      </a:r>
                      <a:endPar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24,000</a:t>
                      </a: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48,000</a:t>
                      </a:r>
                    </a:p>
                  </a:txBody>
                  <a:tcPr marL="13970" marR="13970" marT="13970" marB="0" anchor="ctr"/>
                </a:tc>
                <a:tc>
                  <a:txBody>
                    <a:bodyPr/>
                    <a:lstStyle/>
                    <a:p>
                      <a:pPr algn="ctr" rtl="0" fontAlgn="ctr"/>
                      <a:r>
                        <a:rPr lang="en-IN" sz="2600" b="1" i="0" u="none" strike="noStrike" dirty="0">
                          <a:solidFill>
                            <a:schemeClr val="accent5">
                              <a:lumMod val="75000"/>
                            </a:schemeClr>
                          </a:solidFill>
                          <a:effectLst/>
                          <a:latin typeface="Arial Unicode MS" pitchFamily="34" charset="-128"/>
                          <a:ea typeface="Arial Unicode MS" pitchFamily="34" charset="-128"/>
                          <a:cs typeface="Arial Unicode MS" pitchFamily="34" charset="-128"/>
                        </a:rPr>
                        <a:t>50,450</a:t>
                      </a:r>
                    </a:p>
                  </a:txBody>
                  <a:tcPr marL="13970" marR="13970" marT="13970" marB="0" anchor="ctr"/>
                </a:tc>
                <a:extLst>
                  <a:ext uri="{0D108BD9-81ED-4DB2-BD59-A6C34878D82A}">
                    <a16:rowId xmlns="" xmlns:a16="http://schemas.microsoft.com/office/drawing/2014/main" val="1229526725"/>
                  </a:ext>
                </a:extLst>
              </a:tr>
            </a:tbl>
          </a:graphicData>
        </a:graphic>
      </p:graphicFrame>
      <p:sp>
        <p:nvSpPr>
          <p:cNvPr id="9" name="Rectangle 8"/>
          <p:cNvSpPr/>
          <p:nvPr/>
        </p:nvSpPr>
        <p:spPr>
          <a:xfrm>
            <a:off x="8522224" y="5456600"/>
            <a:ext cx="9418671" cy="1717393"/>
          </a:xfrm>
          <a:prstGeom prst="rect">
            <a:avLst/>
          </a:prstGeom>
        </p:spPr>
        <p:txBody>
          <a:bodyPr wrap="square">
            <a:spAutoFit/>
          </a:bodyPr>
          <a:lstStyle/>
          <a:p>
            <a:pPr algn="ctr" defTabSz="1341150"/>
            <a:r>
              <a:rPr lang="en-US" sz="2640" dirty="0">
                <a:solidFill>
                  <a:schemeClr val="accent5">
                    <a:lumMod val="75000"/>
                  </a:schemeClr>
                </a:solidFill>
                <a:latin typeface="Arial Unicode MS" pitchFamily="34" charset="-128"/>
                <a:ea typeface="Arial Unicode MS" pitchFamily="34" charset="-128"/>
                <a:cs typeface="Arial Unicode MS" pitchFamily="34" charset="-128"/>
              </a:rPr>
              <a:t>Amount of 2</a:t>
            </a:r>
            <a:r>
              <a:rPr lang="en-US" sz="2640" baseline="30000" dirty="0">
                <a:solidFill>
                  <a:schemeClr val="accent5">
                    <a:lumMod val="75000"/>
                  </a:schemeClr>
                </a:solidFill>
                <a:latin typeface="Arial Unicode MS" pitchFamily="34" charset="-128"/>
                <a:ea typeface="Arial Unicode MS" pitchFamily="34" charset="-128"/>
                <a:cs typeface="Arial Unicode MS" pitchFamily="34" charset="-128"/>
              </a:rPr>
              <a:t>nd</a:t>
            </a:r>
            <a:r>
              <a:rPr lang="en-US" sz="2640" dirty="0">
                <a:solidFill>
                  <a:schemeClr val="accent5">
                    <a:lumMod val="75000"/>
                  </a:schemeClr>
                </a:solidFill>
                <a:latin typeface="Arial Unicode MS" pitchFamily="34" charset="-128"/>
                <a:ea typeface="Arial Unicode MS" pitchFamily="34" charset="-128"/>
                <a:cs typeface="Arial Unicode MS" pitchFamily="34" charset="-128"/>
              </a:rPr>
              <a:t> Partial Withdrawal </a:t>
            </a:r>
            <a:r>
              <a:rPr lang="en-US" sz="2053" i="1" dirty="0">
                <a:solidFill>
                  <a:schemeClr val="accent5">
                    <a:lumMod val="75000"/>
                  </a:schemeClr>
                </a:solidFill>
                <a:latin typeface="Arial Unicode MS" pitchFamily="34" charset="-128"/>
                <a:ea typeface="Arial Unicode MS" pitchFamily="34" charset="-128"/>
                <a:cs typeface="Arial Unicode MS" pitchFamily="34" charset="-128"/>
              </a:rPr>
              <a:t>(max. permissible)</a:t>
            </a:r>
            <a:r>
              <a:rPr lang="en-US" sz="2640" dirty="0">
                <a:solidFill>
                  <a:schemeClr val="accent5">
                    <a:lumMod val="75000"/>
                  </a:schemeClr>
                </a:solidFill>
                <a:latin typeface="Arial Unicode MS" pitchFamily="34" charset="-128"/>
                <a:ea typeface="Arial Unicode MS" pitchFamily="34" charset="-128"/>
                <a:cs typeface="Arial Unicode MS" pitchFamily="34" charset="-128"/>
              </a:rPr>
              <a:t> ? </a:t>
            </a:r>
          </a:p>
          <a:p>
            <a:pPr algn="ctr" defTabSz="1341150"/>
            <a:r>
              <a:rPr lang="en-US" sz="2640" b="1" dirty="0">
                <a:solidFill>
                  <a:schemeClr val="accent5">
                    <a:lumMod val="75000"/>
                  </a:schemeClr>
                </a:solidFill>
                <a:latin typeface="Arial Unicode MS" pitchFamily="34" charset="-128"/>
                <a:ea typeface="Arial Unicode MS" pitchFamily="34" charset="-128"/>
                <a:cs typeface="Arial Unicode MS" pitchFamily="34" charset="-128"/>
              </a:rPr>
              <a:t>a.) 25% of 48,000/- = Rs.12,000/-</a:t>
            </a:r>
          </a:p>
          <a:p>
            <a:pPr algn="ctr" defTabSz="1341150"/>
            <a:r>
              <a:rPr lang="en-US" sz="2640" b="1" dirty="0">
                <a:solidFill>
                  <a:schemeClr val="accent5">
                    <a:lumMod val="75000"/>
                  </a:schemeClr>
                </a:solidFill>
                <a:latin typeface="Arial Unicode MS" pitchFamily="34" charset="-128"/>
                <a:ea typeface="Arial Unicode MS" pitchFamily="34" charset="-128"/>
                <a:cs typeface="Arial Unicode MS" pitchFamily="34" charset="-128"/>
              </a:rPr>
              <a:t>b.) 25% of Rs.24,000/-  = Rs.6,000/-</a:t>
            </a:r>
          </a:p>
          <a:p>
            <a:pPr algn="ctr" defTabSz="1341150"/>
            <a:r>
              <a:rPr lang="en-US" sz="2640" b="1" dirty="0">
                <a:solidFill>
                  <a:schemeClr val="accent5">
                    <a:lumMod val="75000"/>
                  </a:schemeClr>
                </a:solidFill>
                <a:latin typeface="Arial Unicode MS" pitchFamily="34" charset="-128"/>
                <a:ea typeface="Arial Unicode MS" pitchFamily="34" charset="-128"/>
                <a:cs typeface="Arial Unicode MS" pitchFamily="34" charset="-128"/>
              </a:rPr>
              <a:t>c.) 25% of 12,000/- = Rs.3,000/-</a:t>
            </a:r>
          </a:p>
        </p:txBody>
      </p:sp>
      <p:sp>
        <p:nvSpPr>
          <p:cNvPr id="10" name="Line Callout 1 9"/>
          <p:cNvSpPr/>
          <p:nvPr/>
        </p:nvSpPr>
        <p:spPr>
          <a:xfrm>
            <a:off x="8790687" y="7376931"/>
            <a:ext cx="8805669" cy="943671"/>
          </a:xfrm>
          <a:prstGeom prst="borderCallout1">
            <a:avLst>
              <a:gd name="adj1" fmla="val 67373"/>
              <a:gd name="adj2" fmla="val 260"/>
              <a:gd name="adj3" fmla="val 71953"/>
              <a:gd name="adj4" fmla="val -63650"/>
            </a:avLst>
          </a:prstGeom>
          <a:ln>
            <a:solidFill>
              <a:schemeClr val="tx1"/>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defTabSz="1341150"/>
            <a:r>
              <a:rPr lang="en-US" sz="2347" b="1" dirty="0">
                <a:solidFill>
                  <a:schemeClr val="accent5">
                    <a:lumMod val="75000"/>
                  </a:schemeClr>
                </a:solidFill>
                <a:latin typeface="Arial Unicode MS" pitchFamily="34" charset="-128"/>
                <a:ea typeface="Arial Unicode MS" pitchFamily="34" charset="-128"/>
                <a:cs typeface="Arial Unicode MS" pitchFamily="34" charset="-128"/>
              </a:rPr>
              <a:t>c.) </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2</a:t>
            </a:r>
            <a:r>
              <a:rPr lang="en-US" sz="2347" baseline="30000" dirty="0">
                <a:solidFill>
                  <a:schemeClr val="accent5">
                    <a:lumMod val="75000"/>
                  </a:schemeClr>
                </a:solidFill>
                <a:latin typeface="Arial Unicode MS" pitchFamily="34" charset="-128"/>
                <a:ea typeface="Arial Unicode MS" pitchFamily="34" charset="-128"/>
                <a:cs typeface="Arial Unicode MS" pitchFamily="34" charset="-128"/>
              </a:rPr>
              <a:t>nd</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 Partial Withdrawal (= up to 25% of own contribution only)</a:t>
            </a:r>
          </a:p>
          <a:p>
            <a:pPr algn="ctr" defTabSz="1341150"/>
            <a:r>
              <a:rPr lang="en-US" sz="2640" b="1" dirty="0">
                <a:solidFill>
                  <a:schemeClr val="accent5">
                    <a:lumMod val="75000"/>
                  </a:schemeClr>
                </a:solidFill>
                <a:latin typeface="Arial Unicode MS" pitchFamily="34" charset="-128"/>
                <a:ea typeface="Arial Unicode MS" pitchFamily="34" charset="-128"/>
                <a:cs typeface="Arial Unicode MS" pitchFamily="34" charset="-128"/>
              </a:rPr>
              <a:t>25% of Rs.12,000/- = Rs.3,000/-</a:t>
            </a:r>
          </a:p>
        </p:txBody>
      </p:sp>
      <p:sp>
        <p:nvSpPr>
          <p:cNvPr id="11" name="Rectangle 10"/>
          <p:cNvSpPr/>
          <p:nvPr/>
        </p:nvSpPr>
        <p:spPr>
          <a:xfrm>
            <a:off x="8545350" y="8428632"/>
            <a:ext cx="9148905" cy="1314142"/>
          </a:xfrm>
          <a:prstGeom prst="rect">
            <a:avLst/>
          </a:prstGeom>
        </p:spPr>
        <p:txBody>
          <a:bodyPr wrap="square">
            <a:spAutoFit/>
          </a:bodyPr>
          <a:lstStyle/>
          <a:p>
            <a:pPr marL="263108" algn="just" defTabSz="1341150">
              <a:lnSpc>
                <a:spcPct val="115000"/>
              </a:lnSpc>
              <a:defRPr/>
            </a:pPr>
            <a:r>
              <a:rPr lang="en-US" sz="2347" b="1" u="sng" dirty="0">
                <a:solidFill>
                  <a:schemeClr val="accent5">
                    <a:lumMod val="75000"/>
                  </a:schemeClr>
                </a:solidFill>
                <a:latin typeface="Arial Unicode MS" pitchFamily="34" charset="-128"/>
                <a:ea typeface="Arial Unicode MS" pitchFamily="34" charset="-128"/>
                <a:cs typeface="Arial Unicode MS" pitchFamily="34" charset="-128"/>
              </a:rPr>
              <a:t>Rationale- </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If once withdrawn, the subsequent withdrawal </a:t>
            </a:r>
            <a:r>
              <a:rPr lang="en-US" sz="2347" b="1" i="1" dirty="0" err="1">
                <a:solidFill>
                  <a:schemeClr val="accent5">
                    <a:lumMod val="75000"/>
                  </a:schemeClr>
                </a:solidFill>
                <a:latin typeface="Arial Unicode MS" pitchFamily="34" charset="-128"/>
                <a:ea typeface="Arial Unicode MS" pitchFamily="34" charset="-128"/>
                <a:cs typeface="Arial Unicode MS" pitchFamily="34" charset="-128"/>
              </a:rPr>
              <a:t>upto</a:t>
            </a:r>
            <a:r>
              <a:rPr lang="en-US" sz="2347" b="1" i="1" dirty="0">
                <a:solidFill>
                  <a:schemeClr val="accent5">
                    <a:lumMod val="75000"/>
                  </a:schemeClr>
                </a:solidFill>
                <a:latin typeface="Arial Unicode MS" pitchFamily="34" charset="-128"/>
                <a:ea typeface="Arial Unicode MS" pitchFamily="34" charset="-128"/>
                <a:cs typeface="Arial Unicode MS" pitchFamily="34" charset="-128"/>
              </a:rPr>
              <a:t> 25%</a:t>
            </a:r>
            <a:r>
              <a:rPr lang="en-US" sz="2347" i="1" dirty="0">
                <a:solidFill>
                  <a:schemeClr val="accent5">
                    <a:lumMod val="75000"/>
                  </a:schemeClr>
                </a:solidFill>
                <a:latin typeface="Arial Unicode MS" pitchFamily="34" charset="-128"/>
                <a:ea typeface="Arial Unicode MS" pitchFamily="34" charset="-128"/>
                <a:cs typeface="Arial Unicode MS" pitchFamily="34" charset="-128"/>
              </a:rPr>
              <a:t> </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will be calculated on </a:t>
            </a:r>
            <a:r>
              <a:rPr lang="en-US" sz="2347" b="1" i="1" dirty="0">
                <a:solidFill>
                  <a:schemeClr val="accent5">
                    <a:lumMod val="75000"/>
                  </a:schemeClr>
                </a:solidFill>
                <a:latin typeface="Arial Unicode MS" pitchFamily="34" charset="-128"/>
                <a:ea typeface="Arial Unicode MS" pitchFamily="34" charset="-128"/>
                <a:cs typeface="Arial Unicode MS" pitchFamily="34" charset="-128"/>
              </a:rPr>
              <a:t>subsequent contributions only </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(i.e. Incremental contributions)</a:t>
            </a:r>
          </a:p>
        </p:txBody>
      </p:sp>
      <p:sp>
        <p:nvSpPr>
          <p:cNvPr id="12" name="Rectangle 11"/>
          <p:cNvSpPr/>
          <p:nvPr/>
        </p:nvSpPr>
        <p:spPr>
          <a:xfrm>
            <a:off x="8424327" y="1322052"/>
            <a:ext cx="9418671" cy="1717393"/>
          </a:xfrm>
          <a:prstGeom prst="rect">
            <a:avLst/>
          </a:prstGeom>
        </p:spPr>
        <p:txBody>
          <a:bodyPr wrap="square">
            <a:spAutoFit/>
          </a:bodyPr>
          <a:lstStyle/>
          <a:p>
            <a:pPr algn="ctr" defTabSz="1341150"/>
            <a:r>
              <a:rPr lang="en-US" sz="2640" dirty="0">
                <a:solidFill>
                  <a:schemeClr val="accent5">
                    <a:lumMod val="75000"/>
                  </a:schemeClr>
                </a:solidFill>
                <a:latin typeface="Arial Unicode MS" pitchFamily="34" charset="-128"/>
                <a:ea typeface="Arial Unicode MS" pitchFamily="34" charset="-128"/>
                <a:cs typeface="Arial Unicode MS" pitchFamily="34" charset="-128"/>
              </a:rPr>
              <a:t>Amount of 1</a:t>
            </a:r>
            <a:r>
              <a:rPr lang="en-US" sz="2640" baseline="30000" dirty="0">
                <a:solidFill>
                  <a:schemeClr val="accent5">
                    <a:lumMod val="75000"/>
                  </a:schemeClr>
                </a:solidFill>
                <a:latin typeface="Arial Unicode MS" pitchFamily="34" charset="-128"/>
                <a:ea typeface="Arial Unicode MS" pitchFamily="34" charset="-128"/>
                <a:cs typeface="Arial Unicode MS" pitchFamily="34" charset="-128"/>
              </a:rPr>
              <a:t>st</a:t>
            </a:r>
            <a:r>
              <a:rPr lang="en-US" sz="2640" dirty="0">
                <a:solidFill>
                  <a:schemeClr val="accent5">
                    <a:lumMod val="75000"/>
                  </a:schemeClr>
                </a:solidFill>
                <a:latin typeface="Arial Unicode MS" pitchFamily="34" charset="-128"/>
                <a:ea typeface="Arial Unicode MS" pitchFamily="34" charset="-128"/>
                <a:cs typeface="Arial Unicode MS" pitchFamily="34" charset="-128"/>
              </a:rPr>
              <a:t> Partial Withdrawal</a:t>
            </a:r>
            <a:r>
              <a:rPr lang="en-US" sz="2053" i="1" dirty="0">
                <a:solidFill>
                  <a:schemeClr val="accent5">
                    <a:lumMod val="75000"/>
                  </a:schemeClr>
                </a:solidFill>
                <a:latin typeface="Arial Unicode MS" pitchFamily="34" charset="-128"/>
                <a:ea typeface="Arial Unicode MS" pitchFamily="34" charset="-128"/>
                <a:cs typeface="Arial Unicode MS" pitchFamily="34" charset="-128"/>
              </a:rPr>
              <a:t> (max. permissible)</a:t>
            </a:r>
            <a:r>
              <a:rPr lang="en-US" sz="2640" dirty="0">
                <a:solidFill>
                  <a:schemeClr val="accent5">
                    <a:lumMod val="75000"/>
                  </a:schemeClr>
                </a:solidFill>
                <a:latin typeface="Arial Unicode MS" pitchFamily="34" charset="-128"/>
                <a:ea typeface="Arial Unicode MS" pitchFamily="34" charset="-128"/>
                <a:cs typeface="Arial Unicode MS" pitchFamily="34" charset="-128"/>
              </a:rPr>
              <a:t> ? </a:t>
            </a:r>
          </a:p>
          <a:p>
            <a:pPr algn="ctr" defTabSz="1341150"/>
            <a:r>
              <a:rPr lang="en-US" sz="2640" b="1" dirty="0">
                <a:solidFill>
                  <a:schemeClr val="accent5">
                    <a:lumMod val="75000"/>
                  </a:schemeClr>
                </a:solidFill>
                <a:latin typeface="Arial Unicode MS" pitchFamily="34" charset="-128"/>
                <a:ea typeface="Arial Unicode MS" pitchFamily="34" charset="-128"/>
                <a:cs typeface="Arial Unicode MS" pitchFamily="34" charset="-128"/>
              </a:rPr>
              <a:t>a.) 25% of 26,000/- = Rs.6,500/-</a:t>
            </a:r>
          </a:p>
          <a:p>
            <a:pPr algn="ctr" defTabSz="1341150"/>
            <a:r>
              <a:rPr lang="en-US" sz="2640" b="1" dirty="0">
                <a:solidFill>
                  <a:schemeClr val="accent5">
                    <a:lumMod val="75000"/>
                  </a:schemeClr>
                </a:solidFill>
                <a:latin typeface="Arial Unicode MS" pitchFamily="34" charset="-128"/>
                <a:ea typeface="Arial Unicode MS" pitchFamily="34" charset="-128"/>
                <a:cs typeface="Arial Unicode MS" pitchFamily="34" charset="-128"/>
              </a:rPr>
              <a:t>b.) 25% of Rs.24,000/-  = Rs.6,000/-</a:t>
            </a:r>
          </a:p>
          <a:p>
            <a:pPr algn="ctr" defTabSz="1341150"/>
            <a:r>
              <a:rPr lang="en-US" sz="2640" b="1" dirty="0">
                <a:solidFill>
                  <a:schemeClr val="accent5">
                    <a:lumMod val="75000"/>
                  </a:schemeClr>
                </a:solidFill>
                <a:latin typeface="Arial Unicode MS" pitchFamily="34" charset="-128"/>
                <a:ea typeface="Arial Unicode MS" pitchFamily="34" charset="-128"/>
                <a:cs typeface="Arial Unicode MS" pitchFamily="34" charset="-128"/>
              </a:rPr>
              <a:t>c.) 25% of 12,000/- = Rs.3,000/-</a:t>
            </a:r>
          </a:p>
        </p:txBody>
      </p:sp>
      <p:sp>
        <p:nvSpPr>
          <p:cNvPr id="13" name="Rectangle 12"/>
          <p:cNvSpPr/>
          <p:nvPr/>
        </p:nvSpPr>
        <p:spPr>
          <a:xfrm>
            <a:off x="8447450" y="4136219"/>
            <a:ext cx="9148905" cy="898772"/>
          </a:xfrm>
          <a:prstGeom prst="rect">
            <a:avLst/>
          </a:prstGeom>
        </p:spPr>
        <p:txBody>
          <a:bodyPr wrap="square">
            <a:spAutoFit/>
          </a:bodyPr>
          <a:lstStyle/>
          <a:p>
            <a:pPr marL="263108" algn="just" defTabSz="1341150">
              <a:lnSpc>
                <a:spcPct val="115000"/>
              </a:lnSpc>
              <a:defRPr/>
            </a:pPr>
            <a:r>
              <a:rPr lang="en-US" sz="2347" b="1" u="sng" dirty="0">
                <a:solidFill>
                  <a:schemeClr val="accent5">
                    <a:lumMod val="75000"/>
                  </a:schemeClr>
                </a:solidFill>
                <a:latin typeface="Arial Unicode MS" pitchFamily="34" charset="-128"/>
                <a:ea typeface="Arial Unicode MS" pitchFamily="34" charset="-128"/>
                <a:cs typeface="Arial Unicode MS" pitchFamily="34" charset="-128"/>
              </a:rPr>
              <a:t>Rationale</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 Partial withdrawal = up to 25% of </a:t>
            </a:r>
            <a:r>
              <a:rPr lang="en-US" sz="2347" b="1" u="sng" dirty="0">
                <a:solidFill>
                  <a:schemeClr val="accent5">
                    <a:lumMod val="75000"/>
                  </a:schemeClr>
                </a:solidFill>
                <a:latin typeface="Arial Unicode MS" pitchFamily="34" charset="-128"/>
                <a:ea typeface="Arial Unicode MS" pitchFamily="34" charset="-128"/>
                <a:cs typeface="Arial Unicode MS" pitchFamily="34" charset="-128"/>
              </a:rPr>
              <a:t>own contribution </a:t>
            </a:r>
            <a:r>
              <a:rPr lang="en-US" sz="2347" dirty="0">
                <a:solidFill>
                  <a:schemeClr val="accent5">
                    <a:lumMod val="75000"/>
                  </a:schemeClr>
                </a:solidFill>
                <a:latin typeface="Arial Unicode MS" pitchFamily="34" charset="-128"/>
                <a:ea typeface="Arial Unicode MS" pitchFamily="34" charset="-128"/>
                <a:cs typeface="Arial Unicode MS" pitchFamily="34" charset="-128"/>
              </a:rPr>
              <a:t>only; will not include returns hence, not calculated on total corpus. </a:t>
            </a: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Features of NPS</a:t>
            </a:r>
            <a:endParaRPr kumimoji="0" lang="en-US" sz="54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Line 25"/>
          <p:cNvSpPr>
            <a:spLocks noChangeShapeType="1"/>
          </p:cNvSpPr>
          <p:nvPr/>
        </p:nvSpPr>
        <p:spPr bwMode="gray">
          <a:xfrm flipV="1">
            <a:off x="1752600" y="2362200"/>
            <a:ext cx="457200" cy="1828800"/>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7" name="Line 25"/>
          <p:cNvSpPr>
            <a:spLocks noChangeShapeType="1"/>
          </p:cNvSpPr>
          <p:nvPr/>
        </p:nvSpPr>
        <p:spPr bwMode="gray">
          <a:xfrm>
            <a:off x="2362200" y="5181600"/>
            <a:ext cx="1828800" cy="1524000"/>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8" name="Line 25"/>
          <p:cNvSpPr>
            <a:spLocks noChangeShapeType="1"/>
          </p:cNvSpPr>
          <p:nvPr/>
        </p:nvSpPr>
        <p:spPr bwMode="gray">
          <a:xfrm flipV="1">
            <a:off x="2057400" y="2743200"/>
            <a:ext cx="1219200" cy="1219200"/>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9" name="Line 25"/>
          <p:cNvSpPr>
            <a:spLocks noChangeShapeType="1"/>
          </p:cNvSpPr>
          <p:nvPr/>
        </p:nvSpPr>
        <p:spPr bwMode="gray">
          <a:xfrm flipV="1">
            <a:off x="2743200" y="3733800"/>
            <a:ext cx="1524000" cy="685800"/>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10" name="Line 25"/>
          <p:cNvSpPr>
            <a:spLocks noChangeShapeType="1"/>
          </p:cNvSpPr>
          <p:nvPr/>
        </p:nvSpPr>
        <p:spPr bwMode="gray">
          <a:xfrm flipV="1">
            <a:off x="2590800" y="4648200"/>
            <a:ext cx="2057400" cy="152400"/>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11" name="Ellipse 26"/>
          <p:cNvSpPr>
            <a:spLocks noChangeAspect="1"/>
          </p:cNvSpPr>
          <p:nvPr/>
        </p:nvSpPr>
        <p:spPr bwMode="gray">
          <a:xfrm>
            <a:off x="685800" y="3505200"/>
            <a:ext cx="2408274" cy="2514599"/>
          </a:xfrm>
          <a:prstGeom prst="ellipse">
            <a:avLst/>
          </a:prstGeom>
          <a:solidFill>
            <a:srgbClr val="0E3570"/>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lvl="2" algn="ctr">
              <a:defRPr/>
            </a:pPr>
            <a:r>
              <a:rPr lang="en-US" sz="3200" b="1" dirty="0">
                <a:latin typeface="Arial Unicode MS" pitchFamily="34" charset="-128"/>
                <a:ea typeface="Arial Unicode MS" pitchFamily="34" charset="-128"/>
                <a:cs typeface="Arial Unicode MS" pitchFamily="34" charset="-128"/>
              </a:rPr>
              <a:t>Features of NPS</a:t>
            </a:r>
          </a:p>
        </p:txBody>
      </p:sp>
      <p:sp>
        <p:nvSpPr>
          <p:cNvPr id="12" name="Rechteck 25"/>
          <p:cNvSpPr/>
          <p:nvPr/>
        </p:nvSpPr>
        <p:spPr>
          <a:xfrm>
            <a:off x="2743200" y="1219200"/>
            <a:ext cx="15240000" cy="914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defRPr/>
            </a:pPr>
            <a:r>
              <a:rPr lang="en-US" sz="3200" dirty="0">
                <a:solidFill>
                  <a:schemeClr val="accent5">
                    <a:lumMod val="75000"/>
                  </a:schemeClr>
                </a:solidFill>
                <a:latin typeface="Arial Unicode MS" pitchFamily="34" charset="-128"/>
                <a:ea typeface="Arial Unicode MS" pitchFamily="34" charset="-128"/>
                <a:cs typeface="Arial Unicode MS" pitchFamily="34" charset="-128"/>
              </a:rPr>
              <a:t>Replacement to existing Pension system stipulated by </a:t>
            </a:r>
            <a:r>
              <a:rPr lang="en-US" sz="3200" dirty="0" err="1" smtClean="0">
                <a:solidFill>
                  <a:schemeClr val="accent5">
                    <a:lumMod val="75000"/>
                  </a:schemeClr>
                </a:solidFill>
                <a:latin typeface="Arial Unicode MS" pitchFamily="34" charset="-128"/>
                <a:ea typeface="Arial Unicode MS" pitchFamily="34" charset="-128"/>
                <a:cs typeface="Arial Unicode MS" pitchFamily="34" charset="-128"/>
              </a:rPr>
              <a:t>O.C.S.Pension</a:t>
            </a:r>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 </a:t>
            </a:r>
            <a:r>
              <a:rPr lang="en-US" sz="3200" dirty="0">
                <a:solidFill>
                  <a:schemeClr val="accent5">
                    <a:lumMod val="75000"/>
                  </a:schemeClr>
                </a:solidFill>
                <a:latin typeface="Arial Unicode MS" pitchFamily="34" charset="-128"/>
                <a:ea typeface="Arial Unicode MS" pitchFamily="34" charset="-128"/>
                <a:cs typeface="Arial Unicode MS" pitchFamily="34" charset="-128"/>
              </a:rPr>
              <a:t>Rule-1992</a:t>
            </a:r>
          </a:p>
        </p:txBody>
      </p:sp>
      <p:sp>
        <p:nvSpPr>
          <p:cNvPr id="13" name="Rechteck 29"/>
          <p:cNvSpPr/>
          <p:nvPr/>
        </p:nvSpPr>
        <p:spPr>
          <a:xfrm>
            <a:off x="5181600" y="2971800"/>
            <a:ext cx="12801600" cy="914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lgn="just">
              <a:defRPr/>
            </a:pPr>
            <a:r>
              <a:rPr lang="en-US" sz="3200" dirty="0">
                <a:solidFill>
                  <a:schemeClr val="accent5">
                    <a:lumMod val="75000"/>
                  </a:schemeClr>
                </a:solidFill>
                <a:latin typeface="Arial Unicode MS" pitchFamily="34" charset="-128"/>
                <a:ea typeface="Arial Unicode MS" pitchFamily="34" charset="-128"/>
                <a:cs typeface="Arial Unicode MS" pitchFamily="34" charset="-128"/>
              </a:rPr>
              <a:t>Mandatory for State Government Employees who have joined on or after 1st Jan, </a:t>
            </a:r>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2005 under regular pensionable Establishment</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p:txBody>
      </p:sp>
      <p:sp>
        <p:nvSpPr>
          <p:cNvPr id="14" name="Rechteck 30"/>
          <p:cNvSpPr/>
          <p:nvPr/>
        </p:nvSpPr>
        <p:spPr>
          <a:xfrm>
            <a:off x="4038600" y="2209800"/>
            <a:ext cx="13639800" cy="762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defRPr/>
            </a:pPr>
            <a:r>
              <a:rPr lang="en-US" sz="3200" dirty="0">
                <a:solidFill>
                  <a:schemeClr val="accent5">
                    <a:lumMod val="75000"/>
                  </a:schemeClr>
                </a:solidFill>
                <a:latin typeface="Arial Unicode MS" pitchFamily="34" charset="-128"/>
                <a:ea typeface="Arial Unicode MS" pitchFamily="34" charset="-128"/>
                <a:cs typeface="Arial Unicode MS" pitchFamily="34" charset="-128"/>
              </a:rPr>
              <a:t>Regulated by PFRDA  </a:t>
            </a:r>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Act-2013 &amp; a Defined Contribution  system</a:t>
            </a:r>
          </a:p>
          <a:p>
            <a:pPr>
              <a:defRPr/>
            </a:pPr>
            <a:endParaRPr lang="en-US" sz="3200" b="1" dirty="0">
              <a:solidFill>
                <a:srgbClr val="646363"/>
              </a:solidFill>
              <a:latin typeface="Arial Unicode MS" pitchFamily="34" charset="-128"/>
              <a:ea typeface="Arial Unicode MS" pitchFamily="34" charset="-128"/>
              <a:cs typeface="Arial Unicode MS" pitchFamily="34" charset="-128"/>
            </a:endParaRPr>
          </a:p>
        </p:txBody>
      </p:sp>
      <p:sp>
        <p:nvSpPr>
          <p:cNvPr id="15" name="Ellipse 18"/>
          <p:cNvSpPr>
            <a:spLocks noChangeAspect="1"/>
          </p:cNvSpPr>
          <p:nvPr/>
        </p:nvSpPr>
        <p:spPr bwMode="gray">
          <a:xfrm>
            <a:off x="1905000" y="1524000"/>
            <a:ext cx="838200" cy="838200"/>
          </a:xfrm>
          <a:prstGeom prst="ellipse">
            <a:avLst/>
          </a:prstGeom>
          <a:solidFill>
            <a:srgbClr val="6DC24B"/>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chemeClr val="bg1"/>
                </a:solidFill>
                <a:latin typeface="Arial Unicode MS" pitchFamily="34" charset="-128"/>
                <a:ea typeface="Arial Unicode MS" pitchFamily="34" charset="-128"/>
                <a:cs typeface="Arial Unicode MS" pitchFamily="34" charset="-128"/>
              </a:rPr>
              <a:t>1</a:t>
            </a:r>
          </a:p>
        </p:txBody>
      </p:sp>
      <p:sp>
        <p:nvSpPr>
          <p:cNvPr id="16" name="Ellipse 20"/>
          <p:cNvSpPr>
            <a:spLocks noChangeAspect="1"/>
          </p:cNvSpPr>
          <p:nvPr/>
        </p:nvSpPr>
        <p:spPr bwMode="gray">
          <a:xfrm>
            <a:off x="4267200" y="3048000"/>
            <a:ext cx="914400" cy="914400"/>
          </a:xfrm>
          <a:prstGeom prst="ellipse">
            <a:avLst/>
          </a:prstGeom>
          <a:solidFill>
            <a:srgbClr val="EF334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chemeClr val="bg1"/>
                </a:solidFill>
                <a:latin typeface="Arial Unicode MS" pitchFamily="34" charset="-128"/>
                <a:ea typeface="Arial Unicode MS" pitchFamily="34" charset="-128"/>
                <a:cs typeface="Arial Unicode MS" pitchFamily="34" charset="-128"/>
              </a:rPr>
              <a:t>3</a:t>
            </a:r>
          </a:p>
        </p:txBody>
      </p:sp>
      <p:sp>
        <p:nvSpPr>
          <p:cNvPr id="17" name="Ellipse 23"/>
          <p:cNvSpPr>
            <a:spLocks noChangeAspect="1"/>
          </p:cNvSpPr>
          <p:nvPr/>
        </p:nvSpPr>
        <p:spPr bwMode="gray">
          <a:xfrm>
            <a:off x="3124200" y="1981200"/>
            <a:ext cx="990600" cy="914400"/>
          </a:xfrm>
          <a:prstGeom prst="ellipse">
            <a:avLst/>
          </a:prstGeom>
          <a:solidFill>
            <a:srgbClr val="FFDA2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rgbClr val="646363"/>
                </a:solidFill>
                <a:latin typeface="Arial Unicode MS" pitchFamily="34" charset="-128"/>
                <a:ea typeface="Arial Unicode MS" pitchFamily="34" charset="-128"/>
                <a:cs typeface="Arial Unicode MS" pitchFamily="34" charset="-128"/>
              </a:rPr>
              <a:t>2</a:t>
            </a:r>
          </a:p>
        </p:txBody>
      </p:sp>
      <p:sp>
        <p:nvSpPr>
          <p:cNvPr id="18" name="Ellipse 39"/>
          <p:cNvSpPr>
            <a:spLocks noChangeAspect="1"/>
          </p:cNvSpPr>
          <p:nvPr/>
        </p:nvSpPr>
        <p:spPr bwMode="gray">
          <a:xfrm>
            <a:off x="4191000" y="6477000"/>
            <a:ext cx="990600" cy="914400"/>
          </a:xfrm>
          <a:prstGeom prst="ellipse">
            <a:avLst/>
          </a:prstGeom>
          <a:solidFill>
            <a:srgbClr val="64636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chemeClr val="bg1"/>
                </a:solidFill>
                <a:latin typeface="Arial Unicode MS" pitchFamily="34" charset="-128"/>
                <a:ea typeface="Arial Unicode MS" pitchFamily="34" charset="-128"/>
                <a:cs typeface="Arial Unicode MS" pitchFamily="34" charset="-128"/>
              </a:rPr>
              <a:t>6</a:t>
            </a:r>
          </a:p>
        </p:txBody>
      </p:sp>
      <p:sp>
        <p:nvSpPr>
          <p:cNvPr id="19" name="Ellipse 41"/>
          <p:cNvSpPr>
            <a:spLocks noChangeAspect="1"/>
          </p:cNvSpPr>
          <p:nvPr/>
        </p:nvSpPr>
        <p:spPr bwMode="gray">
          <a:xfrm>
            <a:off x="4648200" y="4191000"/>
            <a:ext cx="896976" cy="838200"/>
          </a:xfrm>
          <a:prstGeom prst="ellipse">
            <a:avLst/>
          </a:prstGeom>
          <a:solidFill>
            <a:srgbClr val="00A2E0"/>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chemeClr val="bg1"/>
                </a:solidFill>
                <a:latin typeface="Arial Unicode MS" pitchFamily="34" charset="-128"/>
                <a:ea typeface="Arial Unicode MS" pitchFamily="34" charset="-128"/>
                <a:cs typeface="Arial Unicode MS" pitchFamily="34" charset="-128"/>
              </a:rPr>
              <a:t>4</a:t>
            </a:r>
          </a:p>
        </p:txBody>
      </p:sp>
      <p:sp>
        <p:nvSpPr>
          <p:cNvPr id="20" name="Rechteck 42"/>
          <p:cNvSpPr/>
          <p:nvPr/>
        </p:nvSpPr>
        <p:spPr>
          <a:xfrm>
            <a:off x="5562600" y="4191000"/>
            <a:ext cx="12420600" cy="914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lgn="just">
              <a:defRPr/>
            </a:pPr>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Applicable to Contractual Employees joined vide Contractual Appointment Rule-2013 by GA Dept.</a:t>
            </a:r>
            <a:endParaRPr lang="en-US" sz="3200" dirty="0">
              <a:solidFill>
                <a:schemeClr val="accent5">
                  <a:lumMod val="75000"/>
                </a:schemeClr>
              </a:solidFill>
              <a:latin typeface="Arial Unicode MS" pitchFamily="34" charset="-128"/>
              <a:ea typeface="Arial Unicode MS" pitchFamily="34" charset="-128"/>
              <a:cs typeface="Arial Unicode MS" pitchFamily="34" charset="-128"/>
            </a:endParaRPr>
          </a:p>
        </p:txBody>
      </p:sp>
      <p:sp>
        <p:nvSpPr>
          <p:cNvPr id="21" name="Rechteck 43"/>
          <p:cNvSpPr/>
          <p:nvPr/>
        </p:nvSpPr>
        <p:spPr>
          <a:xfrm>
            <a:off x="3276600" y="8991600"/>
            <a:ext cx="12726949" cy="4841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defRPr/>
            </a:pPr>
            <a:r>
              <a:rPr lang="en-US" sz="3200" dirty="0">
                <a:solidFill>
                  <a:schemeClr val="accent5">
                    <a:lumMod val="75000"/>
                  </a:schemeClr>
                </a:solidFill>
                <a:latin typeface="Arial Unicode MS" pitchFamily="34" charset="-128"/>
                <a:ea typeface="Arial Unicode MS" pitchFamily="34" charset="-128"/>
                <a:cs typeface="Arial Unicode MS" pitchFamily="34" charset="-128"/>
              </a:rPr>
              <a:t>Investment in secured fund by PFMs &amp; Annuity at Retirement</a:t>
            </a:r>
          </a:p>
        </p:txBody>
      </p:sp>
      <p:sp>
        <p:nvSpPr>
          <p:cNvPr id="24" name="Line 25"/>
          <p:cNvSpPr>
            <a:spLocks noChangeShapeType="1"/>
          </p:cNvSpPr>
          <p:nvPr/>
        </p:nvSpPr>
        <p:spPr bwMode="gray">
          <a:xfrm>
            <a:off x="2362200" y="5486400"/>
            <a:ext cx="1219200" cy="2133600"/>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25" name="Ellipse 39"/>
          <p:cNvSpPr>
            <a:spLocks noChangeAspect="1"/>
          </p:cNvSpPr>
          <p:nvPr/>
        </p:nvSpPr>
        <p:spPr bwMode="gray">
          <a:xfrm>
            <a:off x="3352800" y="7543800"/>
            <a:ext cx="1066800" cy="990600"/>
          </a:xfrm>
          <a:prstGeom prst="ellipse">
            <a:avLst/>
          </a:prstGeom>
          <a:solidFill>
            <a:srgbClr val="913766"/>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chemeClr val="bg1"/>
                </a:solidFill>
                <a:latin typeface="Arial Unicode MS" pitchFamily="34" charset="-128"/>
                <a:ea typeface="Arial Unicode MS" pitchFamily="34" charset="-128"/>
                <a:cs typeface="Arial Unicode MS" pitchFamily="34" charset="-128"/>
              </a:rPr>
              <a:t>7</a:t>
            </a:r>
          </a:p>
        </p:txBody>
      </p:sp>
      <p:sp>
        <p:nvSpPr>
          <p:cNvPr id="26" name="Rechteck 43"/>
          <p:cNvSpPr/>
          <p:nvPr/>
        </p:nvSpPr>
        <p:spPr>
          <a:xfrm>
            <a:off x="5334000" y="6781800"/>
            <a:ext cx="11710949" cy="6667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lgn="just">
              <a:defRPr/>
            </a:pPr>
            <a:r>
              <a:rPr lang="en-US" sz="3200" dirty="0">
                <a:solidFill>
                  <a:schemeClr val="accent5">
                    <a:lumMod val="75000"/>
                  </a:schemeClr>
                </a:solidFill>
                <a:latin typeface="Arial Unicode MS" pitchFamily="34" charset="-128"/>
                <a:ea typeface="Arial Unicode MS" pitchFamily="34" charset="-128"/>
                <a:cs typeface="Arial Unicode MS" pitchFamily="34" charset="-128"/>
              </a:rPr>
              <a:t>Tire-I &amp; Tire –II accounts</a:t>
            </a:r>
          </a:p>
        </p:txBody>
      </p:sp>
      <p:sp>
        <p:nvSpPr>
          <p:cNvPr id="27" name="Rechteck 43"/>
          <p:cNvSpPr/>
          <p:nvPr/>
        </p:nvSpPr>
        <p:spPr>
          <a:xfrm>
            <a:off x="4495801" y="7772400"/>
            <a:ext cx="13487400" cy="990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defRPr/>
            </a:pPr>
            <a:r>
              <a:rPr lang="en-US" sz="3200" dirty="0">
                <a:solidFill>
                  <a:schemeClr val="accent5">
                    <a:lumMod val="75000"/>
                  </a:schemeClr>
                </a:solidFill>
                <a:latin typeface="Arial Unicode MS" pitchFamily="34" charset="-128"/>
                <a:ea typeface="Arial Unicode MS" pitchFamily="34" charset="-128"/>
                <a:cs typeface="Arial Unicode MS" pitchFamily="34" charset="-128"/>
              </a:rPr>
              <a:t>Tax  Benefits (U/S 80 CCD(1) ( up to 1.50 </a:t>
            </a:r>
            <a:r>
              <a:rPr lang="en-US" sz="3200" dirty="0" err="1">
                <a:solidFill>
                  <a:schemeClr val="accent5">
                    <a:lumMod val="75000"/>
                  </a:schemeClr>
                </a:solidFill>
                <a:latin typeface="Arial Unicode MS" pitchFamily="34" charset="-128"/>
                <a:ea typeface="Arial Unicode MS" pitchFamily="34" charset="-128"/>
                <a:cs typeface="Arial Unicode MS" pitchFamily="34" charset="-128"/>
              </a:rPr>
              <a:t>lacs</a:t>
            </a:r>
            <a:r>
              <a:rPr lang="en-US" sz="3200" dirty="0">
                <a:solidFill>
                  <a:schemeClr val="accent5">
                    <a:lumMod val="75000"/>
                  </a:schemeClr>
                </a:solidFill>
                <a:latin typeface="Arial Unicode MS" pitchFamily="34" charset="-128"/>
                <a:ea typeface="Arial Unicode MS" pitchFamily="34" charset="-128"/>
                <a:cs typeface="Arial Unicode MS" pitchFamily="34" charset="-128"/>
              </a:rPr>
              <a:t>), 80 CCD(1B) up to </a:t>
            </a:r>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50Thousand, </a:t>
            </a:r>
            <a:r>
              <a:rPr lang="en-US" sz="3200" dirty="0">
                <a:solidFill>
                  <a:schemeClr val="accent5">
                    <a:lumMod val="75000"/>
                  </a:schemeClr>
                </a:solidFill>
                <a:latin typeface="Arial Unicode MS" pitchFamily="34" charset="-128"/>
                <a:ea typeface="Arial Unicode MS" pitchFamily="34" charset="-128"/>
                <a:cs typeface="Arial Unicode MS" pitchFamily="34" charset="-128"/>
              </a:rPr>
              <a:t>80 CCD(2) (10% of salary -MC)</a:t>
            </a:r>
          </a:p>
        </p:txBody>
      </p:sp>
      <p:sp>
        <p:nvSpPr>
          <p:cNvPr id="30" name="Line 25"/>
          <p:cNvSpPr>
            <a:spLocks noChangeShapeType="1"/>
          </p:cNvSpPr>
          <p:nvPr/>
        </p:nvSpPr>
        <p:spPr bwMode="gray">
          <a:xfrm>
            <a:off x="2057400" y="5867400"/>
            <a:ext cx="669851" cy="2360427"/>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31" name="Ellipse 39"/>
          <p:cNvSpPr>
            <a:spLocks noChangeAspect="1"/>
          </p:cNvSpPr>
          <p:nvPr/>
        </p:nvSpPr>
        <p:spPr bwMode="gray">
          <a:xfrm>
            <a:off x="2286000" y="8229600"/>
            <a:ext cx="1019137" cy="1066800"/>
          </a:xfrm>
          <a:prstGeom prst="ellipse">
            <a:avLst/>
          </a:prstGeom>
          <a:solidFill>
            <a:srgbClr val="002060"/>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chemeClr val="bg1"/>
                </a:solidFill>
                <a:latin typeface="Arial Unicode MS" pitchFamily="34" charset="-128"/>
                <a:ea typeface="Arial Unicode MS" pitchFamily="34" charset="-128"/>
                <a:cs typeface="Arial Unicode MS" pitchFamily="34" charset="-128"/>
              </a:rPr>
              <a:t>8</a:t>
            </a:r>
          </a:p>
        </p:txBody>
      </p:sp>
      <p:sp>
        <p:nvSpPr>
          <p:cNvPr id="32" name="Line 25"/>
          <p:cNvSpPr>
            <a:spLocks noChangeShapeType="1"/>
          </p:cNvSpPr>
          <p:nvPr/>
        </p:nvSpPr>
        <p:spPr bwMode="gray">
          <a:xfrm>
            <a:off x="2590800" y="5105401"/>
            <a:ext cx="2133600" cy="685800"/>
          </a:xfrm>
          <a:prstGeom prst="line">
            <a:avLst/>
          </a:prstGeom>
          <a:noFill/>
          <a:ln w="6350">
            <a:solidFill>
              <a:srgbClr val="0E3570"/>
            </a:solidFill>
            <a:round/>
            <a:headEnd/>
            <a:tailEnd/>
          </a:ln>
        </p:spPr>
        <p:txBody>
          <a:bodyPr/>
          <a:lstStyle/>
          <a:p>
            <a:endParaRPr lang="en-US" sz="3200">
              <a:latin typeface="Arial Unicode MS" pitchFamily="34" charset="-128"/>
              <a:ea typeface="Arial Unicode MS" pitchFamily="34" charset="-128"/>
              <a:cs typeface="Arial Unicode MS" pitchFamily="34" charset="-128"/>
            </a:endParaRPr>
          </a:p>
        </p:txBody>
      </p:sp>
      <p:sp>
        <p:nvSpPr>
          <p:cNvPr id="33" name="Ellipse 39"/>
          <p:cNvSpPr>
            <a:spLocks noChangeAspect="1"/>
          </p:cNvSpPr>
          <p:nvPr/>
        </p:nvSpPr>
        <p:spPr bwMode="gray">
          <a:xfrm>
            <a:off x="4648200" y="5334000"/>
            <a:ext cx="914400" cy="914400"/>
          </a:xfrm>
          <a:prstGeom prst="ellipse">
            <a:avLst/>
          </a:prstGeom>
          <a:solidFill>
            <a:schemeClr val="accent4">
              <a:lumMod val="60000"/>
              <a:lumOff val="4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de-DE" sz="3200" b="1" dirty="0">
                <a:solidFill>
                  <a:schemeClr val="bg1"/>
                </a:solidFill>
                <a:latin typeface="Arial Unicode MS" pitchFamily="34" charset="-128"/>
                <a:ea typeface="Arial Unicode MS" pitchFamily="34" charset="-128"/>
                <a:cs typeface="Arial Unicode MS" pitchFamily="34" charset="-128"/>
              </a:rPr>
              <a:t>5</a:t>
            </a:r>
          </a:p>
        </p:txBody>
      </p:sp>
      <p:sp>
        <p:nvSpPr>
          <p:cNvPr id="34" name="Rechteck 42"/>
          <p:cNvSpPr/>
          <p:nvPr/>
        </p:nvSpPr>
        <p:spPr>
          <a:xfrm>
            <a:off x="5562600" y="5638800"/>
            <a:ext cx="11918912" cy="9144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92000" tIns="96000" rIns="96000" bIns="96000" anchor="ctr"/>
          <a:lstStyle/>
          <a:p>
            <a:pPr>
              <a:defRPr/>
            </a:pPr>
            <a:r>
              <a:rPr lang="en-US" sz="3200" dirty="0" smtClean="0">
                <a:solidFill>
                  <a:schemeClr val="accent5">
                    <a:lumMod val="75000"/>
                  </a:schemeClr>
                </a:solidFill>
                <a:latin typeface="Arial Unicode MS" pitchFamily="34" charset="-128"/>
                <a:ea typeface="Arial Unicode MS" pitchFamily="34" charset="-128"/>
                <a:cs typeface="Arial Unicode MS" pitchFamily="34" charset="-128"/>
              </a:rPr>
              <a:t>Unique and Portable PRAN</a:t>
            </a:r>
          </a:p>
          <a:p>
            <a:pPr>
              <a:defRPr/>
            </a:pPr>
            <a:endParaRPr lang="en-US" sz="3200" b="1" dirty="0">
              <a:solidFill>
                <a:srgbClr val="646363"/>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Annuity Purchase</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19AA4758-37F4-42F9-9623-63EB5F14873D}"/>
              </a:ext>
            </a:extLst>
          </p:cNvPr>
          <p:cNvPicPr>
            <a:picLocks noChangeAspect="1"/>
          </p:cNvPicPr>
          <p:nvPr/>
        </p:nvPicPr>
        <p:blipFill>
          <a:blip r:embed="rId3" cstate="print"/>
          <a:stretch>
            <a:fillRect/>
          </a:stretch>
        </p:blipFill>
        <p:spPr>
          <a:xfrm>
            <a:off x="4038600" y="1676400"/>
            <a:ext cx="14145342" cy="8382000"/>
          </a:xfrm>
          <a:prstGeom prst="rect">
            <a:avLst/>
          </a:prstGeom>
        </p:spPr>
      </p:pic>
      <p:pic>
        <p:nvPicPr>
          <p:cNvPr id="15" name="Picture 4" descr="Image result for man asking question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52400" y="3581400"/>
            <a:ext cx="3810000" cy="48047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algn="l" defTabSz="914400" eaLnBrk="0" fontAlgn="base" hangingPunct="0" indent="0" latinLnBrk="0" lvl="0" marL="0" marR="0" rtl="0">
              <a:lnSpc>
                <a:spcPct val="90000"/>
              </a:lnSpc>
              <a:spcBef>
                <a:spcPct val="0"/>
              </a:spcBef>
              <a:spcAft>
                <a:spcPct val="0"/>
              </a:spcAft>
              <a:buClrTx/>
              <a:buSzTx/>
              <a:buFontTx/>
              <a:buNone/>
              <a:tabLst/>
              <a:defRPr/>
            </a:pPr>
            <a:r>
              <a:rPr b="1" baseline="0" cap="none" dirty="0" i="0" kern="1200" kumimoji="0" lang="en-US" noProof="0" normalizeH="0" smtClean="0" spc="0" strike="noStrike" sz="5400" u="none">
                <a:ln>
                  <a:noFill/>
                </a:ln>
                <a:solidFill>
                  <a:srgbClr val="0000FF"/>
                </a:solidFill>
                <a:effectLst/>
                <a:uLnTx/>
                <a:uFillTx/>
                <a:latin charset="-128" pitchFamily="34" typeface="Arial Unicode MS"/>
                <a:ea charset="-128" pitchFamily="34" typeface="Arial Unicode MS"/>
                <a:cs charset="-128" pitchFamily="34" typeface="Arial Unicode MS"/>
              </a:rPr>
              <a:t> Annuity Purchase</a:t>
            </a:r>
            <a:endParaRPr b="1" baseline="0" cap="none" dirty="0" i="0" kern="1200" kumimoji="0" lang="en-US" noProof="0" normalizeH="0" spc="0" strike="noStrike" sz="2800" u="none">
              <a:ln>
                <a:noFill/>
              </a:ln>
              <a:solidFill>
                <a:srgbClr val="0000FF"/>
              </a:solidFill>
              <a:effectLst/>
              <a:uLnTx/>
              <a:uFillTx/>
              <a:latin charset="-128" pitchFamily="34" typeface="Arial Unicode MS"/>
              <a:ea charset="-128" pitchFamily="34" typeface="Arial Unicode MS"/>
              <a:cs charset="-128" pitchFamily="34" typeface="Arial Unicode MS"/>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anchor="ctr" rtlCol="0"/>
          <a:lstStyle/>
          <a:p>
            <a:pPr algn="ctr"/>
            <a:endParaRPr lang="en-US"/>
          </a:p>
        </p:txBody>
      </p:sp>
      <p:sp>
        <p:nvSpPr>
          <p:cNvPr id="6" name="TextBox 5">
            <a:extLst>
              <a:ext uri="{FF2B5EF4-FFF2-40B4-BE49-F238E27FC236}">
                <a16:creationId xmlns:a16="http://schemas.microsoft.com/office/drawing/2014/main" xmlns="" id="{259C1954-ADBA-4398-AD15-06F6617F5A21}"/>
              </a:ext>
            </a:extLst>
          </p:cNvPr>
          <p:cNvSpPr txBox="1"/>
          <p:nvPr/>
        </p:nvSpPr>
        <p:spPr>
          <a:xfrm>
            <a:off x="1359051" y="1963634"/>
            <a:ext cx="2226039" cy="1245386"/>
          </a:xfrm>
          <a:prstGeom prst="rect">
            <a:avLst/>
          </a:prstGeom>
          <a:noFill/>
        </p:spPr>
        <p:txBody>
          <a:bodyPr bIns="68031" lIns="136063" rIns="136063" rtlCol="0" tIns="68031" wrap="square">
            <a:spAutoFit/>
          </a:bodyPr>
          <a:lstStyle/>
          <a:p>
            <a:pPr algn="ctr"/>
            <a:r>
              <a:rPr dirty="0" lang="en-US" sz="3600">
                <a:solidFill>
                  <a:schemeClr val="bg1"/>
                </a:solidFill>
                <a:latin charset="-128" pitchFamily="34" typeface="Arial Unicode MS"/>
                <a:ea charset="-128" pitchFamily="34" typeface="Arial Unicode MS"/>
                <a:cs charset="-128" pitchFamily="34" typeface="Arial Unicode MS"/>
              </a:rPr>
              <a:t>Pension Corpus</a:t>
            </a:r>
            <a:endParaRPr dirty="0" lang="hi-IN" sz="3600">
              <a:solidFill>
                <a:schemeClr val="bg1"/>
              </a:solidFill>
              <a:latin charset="-128" pitchFamily="34" typeface="Arial Unicode MS"/>
              <a:ea charset="-128" pitchFamily="34" typeface="Arial Unicode MS"/>
              <a:cs charset="-128" pitchFamily="34" typeface="Arial Unicode MS"/>
            </a:endParaRPr>
          </a:p>
        </p:txBody>
      </p:sp>
      <p:sp>
        <p:nvSpPr>
          <p:cNvPr id="7" name="Right Arrow 6"/>
          <p:cNvSpPr/>
          <p:nvPr/>
        </p:nvSpPr>
        <p:spPr>
          <a:xfrm>
            <a:off x="8239238" y="2740746"/>
            <a:ext cx="1324892" cy="8833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bIns="68031" lIns="136063" rIns="136063" rtlCol="0" tIns="68031"/>
          <a:lstStyle/>
          <a:p>
            <a:pPr algn="ctr"/>
            <a:endParaRPr lang="en-US">
              <a:latin charset="-128" pitchFamily="34" typeface="Arial Unicode MS"/>
              <a:ea charset="-128" pitchFamily="34" typeface="Arial Unicode MS"/>
              <a:cs charset="-128" pitchFamily="34" typeface="Arial Unicode MS"/>
            </a:endParaRPr>
          </a:p>
        </p:txBody>
      </p:sp>
      <p:sp>
        <p:nvSpPr>
          <p:cNvPr id="8" name="Trapezoid 7"/>
          <p:cNvSpPr/>
          <p:nvPr/>
        </p:nvSpPr>
        <p:spPr>
          <a:xfrm>
            <a:off x="10405476" y="3127327"/>
            <a:ext cx="2002221" cy="1207053"/>
          </a:xfrm>
          <a:prstGeom prst="trapezoid">
            <a:avLst/>
          </a:prstGeom>
        </p:spPr>
        <p:style>
          <a:lnRef idx="2">
            <a:schemeClr val="dk1">
              <a:shade val="50000"/>
            </a:schemeClr>
          </a:lnRef>
          <a:fillRef idx="1">
            <a:schemeClr val="dk1"/>
          </a:fillRef>
          <a:effectRef idx="0">
            <a:schemeClr val="dk1"/>
          </a:effectRef>
          <a:fontRef idx="minor">
            <a:schemeClr val="lt1"/>
          </a:fontRef>
        </p:style>
        <p:txBody>
          <a:bodyPr anchor="ctr" bIns="68031" lIns="136063" rIns="136063" rtlCol="0" tIns="68031"/>
          <a:lstStyle/>
          <a:p>
            <a:pPr algn="ctr"/>
            <a:endParaRPr lang="en-US" sz="2100">
              <a:latin charset="-128" pitchFamily="34" typeface="Arial Unicode MS"/>
              <a:ea charset="-128" pitchFamily="34" typeface="Arial Unicode MS"/>
              <a:cs charset="-128" pitchFamily="34" typeface="Arial Unicode MS"/>
            </a:endParaRPr>
          </a:p>
        </p:txBody>
      </p:sp>
      <p:sp>
        <p:nvSpPr>
          <p:cNvPr id="9" name="Trapezoid 8"/>
          <p:cNvSpPr/>
          <p:nvPr/>
        </p:nvSpPr>
        <p:spPr>
          <a:xfrm>
            <a:off x="10551983" y="2392086"/>
            <a:ext cx="1659735" cy="773832"/>
          </a:xfrm>
          <a:prstGeom prst="trapezoid">
            <a:avLst/>
          </a:prstGeom>
        </p:spPr>
        <p:style>
          <a:lnRef idx="2">
            <a:schemeClr val="dk1">
              <a:shade val="50000"/>
            </a:schemeClr>
          </a:lnRef>
          <a:fillRef idx="1">
            <a:schemeClr val="dk1"/>
          </a:fillRef>
          <a:effectRef idx="0">
            <a:schemeClr val="dk1"/>
          </a:effectRef>
          <a:fontRef idx="minor">
            <a:schemeClr val="lt1"/>
          </a:fontRef>
        </p:style>
        <p:txBody>
          <a:bodyPr anchor="ctr" bIns="68031" lIns="136063" rIns="136063" rtlCol="0" tIns="68031"/>
          <a:lstStyle/>
          <a:p>
            <a:pPr algn="ctr"/>
            <a:endParaRPr lang="en-US" sz="2100">
              <a:latin charset="-128" pitchFamily="34" typeface="Arial Unicode MS"/>
              <a:ea charset="-128" pitchFamily="34" typeface="Arial Unicode MS"/>
              <a:cs charset="-128" pitchFamily="34" typeface="Arial Unicode MS"/>
            </a:endParaRPr>
          </a:p>
        </p:txBody>
      </p:sp>
      <p:sp>
        <p:nvSpPr>
          <p:cNvPr id="10" name="TextBox 9">
            <a:extLst>
              <a:ext uri="{FF2B5EF4-FFF2-40B4-BE49-F238E27FC236}">
                <a16:creationId xmlns:a16="http://schemas.microsoft.com/office/drawing/2014/main" xmlns="" id="{259C1954-ADBA-4398-AD15-06F6617F5A21}"/>
              </a:ext>
            </a:extLst>
          </p:cNvPr>
          <p:cNvSpPr txBox="1"/>
          <p:nvPr/>
        </p:nvSpPr>
        <p:spPr>
          <a:xfrm>
            <a:off x="10483962" y="2660737"/>
            <a:ext cx="1936638" cy="1707051"/>
          </a:xfrm>
          <a:prstGeom prst="rect">
            <a:avLst/>
          </a:prstGeom>
          <a:noFill/>
        </p:spPr>
        <p:txBody>
          <a:bodyPr bIns="68031" lIns="136063" rIns="136063" rtlCol="0" tIns="68031" wrap="square">
            <a:spAutoFit/>
          </a:bodyPr>
          <a:lstStyle/>
          <a:p>
            <a:pPr algn="ctr"/>
            <a:r>
              <a:rPr dirty="0" lang="en-US">
                <a:solidFill>
                  <a:schemeClr val="accent3">
                    <a:lumMod val="60000"/>
                    <a:lumOff val="40000"/>
                  </a:schemeClr>
                </a:solidFill>
                <a:latin charset="-128" pitchFamily="34" typeface="Arial Unicode MS"/>
                <a:ea charset="-128" pitchFamily="34" typeface="Arial Unicode MS"/>
                <a:cs charset="-128" pitchFamily="34" typeface="Arial Unicode MS"/>
              </a:rPr>
              <a:t>Annuity Service Provider</a:t>
            </a:r>
            <a:endParaRPr dirty="0" lang="hi-IN">
              <a:solidFill>
                <a:schemeClr val="accent3">
                  <a:lumMod val="60000"/>
                  <a:lumOff val="40000"/>
                </a:schemeClr>
              </a:solidFill>
              <a:latin charset="-128" pitchFamily="34" typeface="Arial Unicode MS"/>
              <a:ea charset="-128" pitchFamily="34" typeface="Arial Unicode MS"/>
              <a:cs charset="-128" pitchFamily="34" typeface="Arial Unicode MS"/>
            </a:endParaRPr>
          </a:p>
        </p:txBody>
      </p:sp>
      <p:sp>
        <p:nvSpPr>
          <p:cNvPr id="11" name="Plus 10"/>
          <p:cNvSpPr/>
          <p:nvPr/>
        </p:nvSpPr>
        <p:spPr>
          <a:xfrm>
            <a:off x="13579659" y="3011963"/>
            <a:ext cx="884441" cy="883551"/>
          </a:xfrm>
          <a:prstGeom prst="mathPlus">
            <a:avLst/>
          </a:prstGeom>
          <a:solidFill>
            <a:schemeClr val="tx1">
              <a:lumMod val="50000"/>
              <a:lumOff val="50000"/>
            </a:schemeClr>
          </a:solidFill>
        </p:spPr>
        <p:style>
          <a:lnRef idx="2">
            <a:schemeClr val="accent6"/>
          </a:lnRef>
          <a:fillRef idx="1">
            <a:schemeClr val="lt1"/>
          </a:fillRef>
          <a:effectRef idx="0">
            <a:schemeClr val="accent6"/>
          </a:effectRef>
          <a:fontRef idx="minor">
            <a:schemeClr val="dk1"/>
          </a:fontRef>
        </p:style>
        <p:txBody>
          <a:bodyPr anchor="ctr" bIns="68031" lIns="136063" rIns="136063" rtlCol="0" tIns="68031"/>
          <a:lstStyle/>
          <a:p>
            <a:pPr algn="ctr"/>
            <a:endParaRPr lang="en-US" sz="2100">
              <a:ln w="0"/>
              <a:solidFill>
                <a:schemeClr val="tx1"/>
              </a:solidFill>
              <a:effectLst>
                <a:outerShdw algn="tl" blurRad="38100" dir="2700000" dist="19050" rotWithShape="0">
                  <a:schemeClr val="dk1">
                    <a:alpha val="40000"/>
                  </a:schemeClr>
                </a:outerShdw>
              </a:effectLst>
              <a:latin charset="-128" pitchFamily="34" typeface="Arial Unicode MS"/>
              <a:ea charset="-128" pitchFamily="34" typeface="Arial Unicode MS"/>
              <a:cs charset="-128" pitchFamily="34" typeface="Arial Unicode MS"/>
            </a:endParaRPr>
          </a:p>
        </p:txBody>
      </p:sp>
      <p:sp>
        <p:nvSpPr>
          <p:cNvPr id="12" name="Rectangle 11"/>
          <p:cNvSpPr/>
          <p:nvPr/>
        </p:nvSpPr>
        <p:spPr>
          <a:xfrm>
            <a:off x="14970151" y="2804423"/>
            <a:ext cx="2381679" cy="1245386"/>
          </a:xfrm>
          <a:prstGeom prst="rect">
            <a:avLst/>
          </a:prstGeom>
          <a:noFill/>
        </p:spPr>
        <p:txBody>
          <a:bodyPr bIns="68031" lIns="136063" rIns="136063" tIns="68031" wrap="square">
            <a:spAutoFit/>
          </a:bodyPr>
          <a:lstStyle/>
          <a:p>
            <a:pPr algn="ctr"/>
            <a:r>
              <a:rPr dirty="0" lang="en-US" sz="3600">
                <a:ln w="0">
                  <a:solidFill>
                    <a:schemeClr val="tx1"/>
                  </a:solidFill>
                </a:ln>
                <a:solidFill>
                  <a:srgbClr val="FF0000"/>
                </a:solidFill>
                <a:effectLst>
                  <a:outerShdw algn="tl" blurRad="38100" dir="2700000" dist="19050" rotWithShape="0">
                    <a:schemeClr val="dk1">
                      <a:alpha val="40000"/>
                    </a:schemeClr>
                  </a:outerShdw>
                </a:effectLst>
                <a:latin charset="-128" pitchFamily="34" typeface="Arial Unicode MS"/>
                <a:ea charset="-128" pitchFamily="34" typeface="Arial Unicode MS"/>
                <a:cs charset="-128" pitchFamily="34" typeface="Arial Unicode MS"/>
              </a:rPr>
              <a:t>Annuity Plan </a:t>
            </a:r>
          </a:p>
        </p:txBody>
      </p:sp>
      <p:pic>
        <p:nvPicPr>
          <p:cNvPr descr="Piggy Bank" id="13" name="Graphic 17">
            <a:extLst>
              <a:ext uri="{FF2B5EF4-FFF2-40B4-BE49-F238E27FC236}">
                <a16:creationId xmlns:a16="http://schemas.microsoft.com/office/drawing/2014/main" xmlns="" id="{8E358A1D-073D-4C28-B8B2-789D205954C4}"/>
              </a:ext>
            </a:extLst>
          </p:cNvPr>
          <p:cNvPicPr>
            <a:picLocks noChangeAspect="1"/>
          </p:cNvPicPr>
          <p:nvPr/>
        </p:nvPicPr>
        <p:blipFill>
          <a:blip cstate="print"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3331949" y="986430"/>
            <a:ext cx="4657583" cy="4069033"/>
          </a:xfrm>
          <a:prstGeom prst="rect">
            <a:avLst/>
          </a:prstGeom>
        </p:spPr>
      </p:pic>
      <p:sp>
        <p:nvSpPr>
          <p:cNvPr id="16" name="TextBox 15">
            <a:extLst>
              <a:ext uri="{FF2B5EF4-FFF2-40B4-BE49-F238E27FC236}">
                <a16:creationId xmlns:a16="http://schemas.microsoft.com/office/drawing/2014/main" xmlns="" id="{259C1954-ADBA-4398-AD15-06F6617F5A21}"/>
              </a:ext>
            </a:extLst>
          </p:cNvPr>
          <p:cNvSpPr txBox="1"/>
          <p:nvPr/>
        </p:nvSpPr>
        <p:spPr>
          <a:xfrm>
            <a:off x="4381432" y="2628767"/>
            <a:ext cx="2226039" cy="1245386"/>
          </a:xfrm>
          <a:prstGeom prst="rect">
            <a:avLst/>
          </a:prstGeom>
          <a:noFill/>
        </p:spPr>
        <p:txBody>
          <a:bodyPr bIns="68031" lIns="136063" rIns="136063" rtlCol="0" tIns="68031" wrap="square">
            <a:spAutoFit/>
          </a:bodyPr>
          <a:lstStyle/>
          <a:p>
            <a:pPr algn="ctr"/>
            <a:r>
              <a:rPr dirty="0" lang="en-US" sz="3600">
                <a:solidFill>
                  <a:schemeClr val="accent3">
                    <a:lumMod val="60000"/>
                    <a:lumOff val="40000"/>
                  </a:schemeClr>
                </a:solidFill>
                <a:latin charset="-128" pitchFamily="34" typeface="Arial Unicode MS"/>
                <a:ea charset="-128" pitchFamily="34" typeface="Arial Unicode MS"/>
                <a:cs charset="-128" pitchFamily="34" typeface="Arial Unicode MS"/>
              </a:rPr>
              <a:t>Pension Corpus</a:t>
            </a:r>
            <a:endParaRPr dirty="0" lang="hi-IN" sz="3600">
              <a:solidFill>
                <a:schemeClr val="accent3">
                  <a:lumMod val="60000"/>
                  <a:lumOff val="40000"/>
                </a:schemeClr>
              </a:solidFill>
              <a:latin charset="-128" pitchFamily="34" typeface="Arial Unicode MS"/>
              <a:ea charset="-128" pitchFamily="34" typeface="Arial Unicode MS"/>
              <a:cs charset="-128" pitchFamily="34" typeface="Arial Unicode MS"/>
            </a:endParaRPr>
          </a:p>
        </p:txBody>
      </p:sp>
      <p:sp>
        <p:nvSpPr>
          <p:cNvPr id="17" name="Rectangle 16"/>
          <p:cNvSpPr/>
          <p:nvPr/>
        </p:nvSpPr>
        <p:spPr>
          <a:xfrm>
            <a:off x="11362200" y="6489259"/>
            <a:ext cx="1383030" cy="1222206"/>
          </a:xfrm>
          <a:prstGeom prst="rect">
            <a:avLst/>
          </a:prstGeom>
        </p:spPr>
        <p:txBody>
          <a:bodyPr bIns="68031" lIns="136063" rIns="136063" tIns="68031" wrap="square">
            <a:spAutoFit/>
          </a:bodyPr>
          <a:lstStyle/>
          <a:p>
            <a:endParaRPr dirty="0" lang="en-IN" sz="7100">
              <a:solidFill>
                <a:schemeClr val="bg1"/>
              </a:solidFill>
              <a:latin charset="-128" pitchFamily="34" typeface="Arial Unicode MS"/>
              <a:ea charset="-128" pitchFamily="34" typeface="Arial Unicode MS"/>
              <a:cs charset="-128" pitchFamily="34" typeface="Arial Unicode MS"/>
            </a:endParaRPr>
          </a:p>
        </p:txBody>
      </p:sp>
      <p:grpSp>
        <p:nvGrpSpPr>
          <p:cNvPr id="18" name="Group 17"/>
          <p:cNvGrpSpPr/>
          <p:nvPr/>
        </p:nvGrpSpPr>
        <p:grpSpPr>
          <a:xfrm>
            <a:off x="10535689" y="7324820"/>
            <a:ext cx="1799757" cy="1747840"/>
            <a:chOff x="9023019" y="1166613"/>
            <a:chExt cx="822592" cy="1188384"/>
          </a:xfrm>
        </p:grpSpPr>
        <p:pic>
          <p:nvPicPr>
            <p:cNvPr id="19" name="Picture 18"/>
            <p:cNvPicPr>
              <a:picLocks noChangeAspect="1"/>
            </p:cNvPicPr>
            <p:nvPr/>
          </p:nvPicPr>
          <p:blipFill>
            <a:blip cstate="print" r:embed="rId5">
              <a:extLst>
                <a:ext uri="{28A0092B-C50C-407E-A947-70E740481C1C}">
                  <a14:useLocalDpi xmlns:a14="http://schemas.microsoft.com/office/drawing/2010/main" xmlns="" val="0"/>
                </a:ext>
              </a:extLst>
            </a:blip>
            <a:stretch>
              <a:fillRect/>
            </a:stretch>
          </p:blipFill>
          <p:spPr>
            <a:xfrm>
              <a:off x="9023019" y="1166613"/>
              <a:ext cx="822592" cy="1130613"/>
            </a:xfrm>
            <a:prstGeom prst="rect">
              <a:avLst/>
            </a:prstGeom>
          </p:spPr>
        </p:pic>
        <p:sp>
          <p:nvSpPr>
            <p:cNvPr id="20" name="Rectangle 19"/>
            <p:cNvSpPr/>
            <p:nvPr/>
          </p:nvSpPr>
          <p:spPr>
            <a:xfrm>
              <a:off x="9197676" y="1524000"/>
              <a:ext cx="632124" cy="830997"/>
            </a:xfrm>
            <a:prstGeom prst="rect">
              <a:avLst/>
            </a:prstGeom>
          </p:spPr>
          <p:txBody>
            <a:bodyPr wrap="square">
              <a:spAutoFit/>
            </a:bodyPr>
            <a:lstStyle/>
            <a:p>
              <a:r>
                <a:rPr dirty="0" lang="en-IN" sz="7100">
                  <a:solidFill>
                    <a:schemeClr val="bg1"/>
                  </a:solidFill>
                  <a:latin charset="-128" pitchFamily="34" typeface="Arial Unicode MS"/>
                  <a:ea charset="-128" pitchFamily="34" typeface="Arial Unicode MS"/>
                  <a:cs charset="-128" pitchFamily="34" typeface="Arial Unicode MS"/>
                </a:rPr>
                <a:t>₹</a:t>
              </a:r>
            </a:p>
          </p:txBody>
        </p:sp>
      </p:grpSp>
      <p:grpSp>
        <p:nvGrpSpPr>
          <p:cNvPr id="21" name="Group 20"/>
          <p:cNvGrpSpPr/>
          <p:nvPr/>
        </p:nvGrpSpPr>
        <p:grpSpPr>
          <a:xfrm>
            <a:off x="12412213" y="7300808"/>
            <a:ext cx="1799757" cy="1747840"/>
            <a:chOff x="9023019" y="1166613"/>
            <a:chExt cx="822592" cy="1188384"/>
          </a:xfrm>
        </p:grpSpPr>
        <p:pic>
          <p:nvPicPr>
            <p:cNvPr id="22" name="Picture 21"/>
            <p:cNvPicPr>
              <a:picLocks noChangeAspect="1"/>
            </p:cNvPicPr>
            <p:nvPr/>
          </p:nvPicPr>
          <p:blipFill>
            <a:blip cstate="print" r:embed="rId5">
              <a:extLst>
                <a:ext uri="{28A0092B-C50C-407E-A947-70E740481C1C}">
                  <a14:useLocalDpi xmlns:a14="http://schemas.microsoft.com/office/drawing/2010/main" xmlns="" val="0"/>
                </a:ext>
              </a:extLst>
            </a:blip>
            <a:stretch>
              <a:fillRect/>
            </a:stretch>
          </p:blipFill>
          <p:spPr>
            <a:xfrm>
              <a:off x="9023019" y="1166613"/>
              <a:ext cx="822592" cy="1130613"/>
            </a:xfrm>
            <a:prstGeom prst="rect">
              <a:avLst/>
            </a:prstGeom>
          </p:spPr>
        </p:pic>
        <p:sp>
          <p:nvSpPr>
            <p:cNvPr id="23" name="Rectangle 22"/>
            <p:cNvSpPr/>
            <p:nvPr/>
          </p:nvSpPr>
          <p:spPr>
            <a:xfrm>
              <a:off x="9197676" y="1524000"/>
              <a:ext cx="632124" cy="830997"/>
            </a:xfrm>
            <a:prstGeom prst="rect">
              <a:avLst/>
            </a:prstGeom>
          </p:spPr>
          <p:txBody>
            <a:bodyPr wrap="square">
              <a:spAutoFit/>
            </a:bodyPr>
            <a:lstStyle/>
            <a:p>
              <a:r>
                <a:rPr dirty="0" lang="en-IN" sz="7100">
                  <a:solidFill>
                    <a:schemeClr val="bg1"/>
                  </a:solidFill>
                  <a:latin charset="-128" pitchFamily="34" typeface="Arial Unicode MS"/>
                  <a:ea charset="-128" pitchFamily="34" typeface="Arial Unicode MS"/>
                  <a:cs charset="-128" pitchFamily="34" typeface="Arial Unicode MS"/>
                </a:rPr>
                <a:t>₹</a:t>
              </a:r>
            </a:p>
          </p:txBody>
        </p:sp>
      </p:grpSp>
      <p:grpSp>
        <p:nvGrpSpPr>
          <p:cNvPr id="24" name="Group 23"/>
          <p:cNvGrpSpPr/>
          <p:nvPr/>
        </p:nvGrpSpPr>
        <p:grpSpPr>
          <a:xfrm>
            <a:off x="14287339" y="7273754"/>
            <a:ext cx="1799757" cy="1747840"/>
            <a:chOff x="9023019" y="1166613"/>
            <a:chExt cx="822592" cy="1188384"/>
          </a:xfrm>
        </p:grpSpPr>
        <p:pic>
          <p:nvPicPr>
            <p:cNvPr id="25" name="Picture 24"/>
            <p:cNvPicPr>
              <a:picLocks noChangeAspect="1"/>
            </p:cNvPicPr>
            <p:nvPr/>
          </p:nvPicPr>
          <p:blipFill>
            <a:blip cstate="print" r:embed="rId5">
              <a:extLst>
                <a:ext uri="{28A0092B-C50C-407E-A947-70E740481C1C}">
                  <a14:useLocalDpi xmlns:a14="http://schemas.microsoft.com/office/drawing/2010/main" xmlns="" val="0"/>
                </a:ext>
              </a:extLst>
            </a:blip>
            <a:stretch>
              <a:fillRect/>
            </a:stretch>
          </p:blipFill>
          <p:spPr>
            <a:xfrm>
              <a:off x="9023019" y="1166613"/>
              <a:ext cx="822592" cy="1130613"/>
            </a:xfrm>
            <a:prstGeom prst="rect">
              <a:avLst/>
            </a:prstGeom>
          </p:spPr>
        </p:pic>
        <p:sp>
          <p:nvSpPr>
            <p:cNvPr id="26" name="Rectangle 25"/>
            <p:cNvSpPr/>
            <p:nvPr/>
          </p:nvSpPr>
          <p:spPr>
            <a:xfrm>
              <a:off x="9197676" y="1524000"/>
              <a:ext cx="632124" cy="830997"/>
            </a:xfrm>
            <a:prstGeom prst="rect">
              <a:avLst/>
            </a:prstGeom>
          </p:spPr>
          <p:txBody>
            <a:bodyPr wrap="square">
              <a:spAutoFit/>
            </a:bodyPr>
            <a:lstStyle/>
            <a:p>
              <a:r>
                <a:rPr dirty="0" lang="en-IN" sz="7100">
                  <a:solidFill>
                    <a:schemeClr val="bg1"/>
                  </a:solidFill>
                  <a:latin charset="-128" pitchFamily="34" typeface="Arial Unicode MS"/>
                  <a:ea charset="-128" pitchFamily="34" typeface="Arial Unicode MS"/>
                  <a:cs charset="-128" pitchFamily="34" typeface="Arial Unicode MS"/>
                </a:rPr>
                <a:t>₹</a:t>
              </a:r>
            </a:p>
          </p:txBody>
        </p:sp>
      </p:grpSp>
      <p:grpSp>
        <p:nvGrpSpPr>
          <p:cNvPr id="27" name="Group 26"/>
          <p:cNvGrpSpPr/>
          <p:nvPr/>
        </p:nvGrpSpPr>
        <p:grpSpPr>
          <a:xfrm>
            <a:off x="16136211" y="7304747"/>
            <a:ext cx="1799757" cy="1747840"/>
            <a:chOff x="9023019" y="1166613"/>
            <a:chExt cx="822592" cy="1188384"/>
          </a:xfrm>
        </p:grpSpPr>
        <p:pic>
          <p:nvPicPr>
            <p:cNvPr id="30" name="Picture 29"/>
            <p:cNvPicPr>
              <a:picLocks noChangeAspect="1"/>
            </p:cNvPicPr>
            <p:nvPr/>
          </p:nvPicPr>
          <p:blipFill>
            <a:blip cstate="print" r:embed="rId5">
              <a:extLst>
                <a:ext uri="{28A0092B-C50C-407E-A947-70E740481C1C}">
                  <a14:useLocalDpi xmlns:a14="http://schemas.microsoft.com/office/drawing/2010/main" xmlns="" val="0"/>
                </a:ext>
              </a:extLst>
            </a:blip>
            <a:stretch>
              <a:fillRect/>
            </a:stretch>
          </p:blipFill>
          <p:spPr>
            <a:xfrm>
              <a:off x="9023019" y="1166613"/>
              <a:ext cx="822592" cy="1130613"/>
            </a:xfrm>
            <a:prstGeom prst="rect">
              <a:avLst/>
            </a:prstGeom>
          </p:spPr>
        </p:pic>
        <p:sp>
          <p:nvSpPr>
            <p:cNvPr id="31" name="Rectangle 30"/>
            <p:cNvSpPr/>
            <p:nvPr/>
          </p:nvSpPr>
          <p:spPr>
            <a:xfrm>
              <a:off x="9197676" y="1524000"/>
              <a:ext cx="632124" cy="830997"/>
            </a:xfrm>
            <a:prstGeom prst="rect">
              <a:avLst/>
            </a:prstGeom>
          </p:spPr>
          <p:txBody>
            <a:bodyPr wrap="square">
              <a:spAutoFit/>
            </a:bodyPr>
            <a:lstStyle/>
            <a:p>
              <a:r>
                <a:rPr dirty="0" lang="en-IN" sz="7100">
                  <a:solidFill>
                    <a:schemeClr val="bg1"/>
                  </a:solidFill>
                  <a:latin charset="-128" pitchFamily="34" typeface="Arial Unicode MS"/>
                  <a:ea charset="-128" pitchFamily="34" typeface="Arial Unicode MS"/>
                  <a:cs charset="-128" pitchFamily="34" typeface="Arial Unicode MS"/>
                </a:rPr>
                <a:t>₹</a:t>
              </a:r>
            </a:p>
          </p:txBody>
        </p:sp>
      </p:grpSp>
      <p:sp>
        <p:nvSpPr>
          <p:cNvPr id="32" name="Right Arrow 31"/>
          <p:cNvSpPr/>
          <p:nvPr/>
        </p:nvSpPr>
        <p:spPr>
          <a:xfrm rot="5400000">
            <a:off x="13303041" y="5656983"/>
            <a:ext cx="1521485" cy="355676"/>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anchor="ctr" bIns="68031" lIns="136063" rIns="136063" rtlCol="0" tIns="68031"/>
          <a:lstStyle/>
          <a:p>
            <a:pPr algn="ctr"/>
            <a:endParaRPr lang="en-US">
              <a:latin charset="-128" pitchFamily="34" typeface="Arial Unicode MS"/>
              <a:ea charset="-128" pitchFamily="34" typeface="Arial Unicode MS"/>
              <a:cs charset="-128" pitchFamily="34" typeface="Arial Unicode MS"/>
            </a:endParaRPr>
          </a:p>
        </p:txBody>
      </p:sp>
      <p:sp>
        <p:nvSpPr>
          <p:cNvPr id="33" name="TextBox 32"/>
          <p:cNvSpPr txBox="1"/>
          <p:nvPr/>
        </p:nvSpPr>
        <p:spPr>
          <a:xfrm>
            <a:off x="152400" y="4809694"/>
            <a:ext cx="3179549" cy="1060720"/>
          </a:xfrm>
          <a:prstGeom prst="rect">
            <a:avLst/>
          </a:prstGeom>
          <a:noFill/>
        </p:spPr>
        <p:txBody>
          <a:bodyPr bIns="68031" lIns="136063" rIns="136063" rtlCol="0" tIns="68031" wrap="square">
            <a:spAutoFit/>
          </a:bodyPr>
          <a:lstStyle/>
          <a:p>
            <a:pPr algn="ctr"/>
            <a:r>
              <a:rPr dirty="0" lang="en-US" sz="3000">
                <a:solidFill>
                  <a:schemeClr val="accent6">
                    <a:lumMod val="50000"/>
                  </a:schemeClr>
                </a:solidFill>
                <a:latin charset="-128" pitchFamily="34" typeface="Arial Unicode MS"/>
                <a:ea charset="-128" pitchFamily="34" typeface="Arial Unicode MS"/>
                <a:cs charset="-128" pitchFamily="34" typeface="Arial Unicode MS"/>
              </a:rPr>
              <a:t>Superannuating Subscriber</a:t>
            </a:r>
          </a:p>
        </p:txBody>
      </p:sp>
      <p:sp>
        <p:nvSpPr>
          <p:cNvPr id="34" name="Left Brace 33"/>
          <p:cNvSpPr/>
          <p:nvPr/>
        </p:nvSpPr>
        <p:spPr>
          <a:xfrm rot="16200000">
            <a:off x="13646983" y="3233216"/>
            <a:ext cx="749797" cy="7124123"/>
          </a:xfrm>
          <a:prstGeom prst="leftBrace">
            <a:avLst/>
          </a:prstGeom>
        </p:spPr>
        <p:style>
          <a:lnRef idx="1">
            <a:schemeClr val="accent1"/>
          </a:lnRef>
          <a:fillRef idx="0">
            <a:schemeClr val="accent1"/>
          </a:fillRef>
          <a:effectRef idx="0">
            <a:schemeClr val="accent1"/>
          </a:effectRef>
          <a:fontRef idx="minor">
            <a:schemeClr val="tx1"/>
          </a:fontRef>
        </p:style>
        <p:txBody>
          <a:bodyPr anchor="ctr" bIns="68031" lIns="136063" rIns="136063" rtlCol="0" tIns="68031"/>
          <a:lstStyle/>
          <a:p>
            <a:pPr algn="ctr"/>
            <a:endParaRPr lang="en-US">
              <a:latin charset="-128" pitchFamily="34" typeface="Arial Unicode MS"/>
              <a:ea charset="-128" pitchFamily="34" typeface="Arial Unicode MS"/>
              <a:cs charset="-128" pitchFamily="34" typeface="Arial Unicode MS"/>
            </a:endParaRPr>
          </a:p>
        </p:txBody>
      </p:sp>
      <p:sp>
        <p:nvSpPr>
          <p:cNvPr id="35" name="TextBox 34"/>
          <p:cNvSpPr txBox="1"/>
          <p:nvPr/>
        </p:nvSpPr>
        <p:spPr>
          <a:xfrm>
            <a:off x="11865429" y="9196257"/>
            <a:ext cx="4652916" cy="660611"/>
          </a:xfrm>
          <a:prstGeom prst="rect">
            <a:avLst/>
          </a:prstGeom>
          <a:noFill/>
        </p:spPr>
        <p:txBody>
          <a:bodyPr bIns="68031" lIns="136063" rIns="136063" rtlCol="0" tIns="68031" wrap="square">
            <a:spAutoFit/>
          </a:bodyPr>
          <a:lstStyle/>
          <a:p>
            <a:pPr algn="ctr"/>
            <a:r>
              <a:rPr dirty="0" lang="en-US">
                <a:solidFill>
                  <a:srgbClr val="271F91"/>
                </a:solidFill>
                <a:latin charset="-128" pitchFamily="34" typeface="Arial Unicode MS"/>
                <a:ea charset="-128" pitchFamily="34" typeface="Arial Unicode MS"/>
                <a:cs charset="-128" pitchFamily="34" typeface="Arial Unicode MS"/>
              </a:rPr>
              <a:t>Pension</a:t>
            </a:r>
          </a:p>
        </p:txBody>
      </p:sp>
      <p:sp>
        <p:nvSpPr>
          <p:cNvPr id="36" name="Rectangle 35"/>
          <p:cNvSpPr/>
          <p:nvPr/>
        </p:nvSpPr>
        <p:spPr>
          <a:xfrm>
            <a:off x="12607756" y="1478829"/>
            <a:ext cx="2637532" cy="1245386"/>
          </a:xfrm>
          <a:prstGeom prst="rect">
            <a:avLst/>
          </a:prstGeom>
        </p:spPr>
        <p:txBody>
          <a:bodyPr bIns="68031" lIns="136063" rIns="136063" tIns="68031" wrap="square">
            <a:spAutoFit/>
          </a:bodyPr>
          <a:lstStyle/>
          <a:p>
            <a:pPr algn="ctr"/>
            <a:r>
              <a:rPr dirty="0" lang="en-US" sz="2400">
                <a:solidFill>
                  <a:schemeClr val="accent1"/>
                </a:solidFill>
                <a:latin charset="-128" pitchFamily="34" typeface="Arial Unicode MS"/>
                <a:ea charset="-128" pitchFamily="34" typeface="Arial Unicode MS"/>
                <a:cs charset="-128" pitchFamily="34" typeface="Arial Unicode MS"/>
              </a:rPr>
              <a:t>Transfer of Money (Purchase Price)</a:t>
            </a:r>
          </a:p>
        </p:txBody>
      </p:sp>
      <p:sp>
        <p:nvSpPr>
          <p:cNvPr id="37" name="Rectangle 36"/>
          <p:cNvSpPr/>
          <p:nvPr/>
        </p:nvSpPr>
        <p:spPr>
          <a:xfrm>
            <a:off x="15179041" y="1553834"/>
            <a:ext cx="2926100" cy="876054"/>
          </a:xfrm>
          <a:prstGeom prst="rect">
            <a:avLst/>
          </a:prstGeom>
        </p:spPr>
        <p:txBody>
          <a:bodyPr bIns="68031" lIns="136063" rIns="136063" tIns="68031" wrap="square">
            <a:spAutoFit/>
          </a:bodyPr>
          <a:lstStyle/>
          <a:p>
            <a:pPr algn="ctr"/>
            <a:r>
              <a:rPr dirty="0" lang="en-US" sz="2400">
                <a:solidFill>
                  <a:schemeClr val="accent1"/>
                </a:solidFill>
                <a:latin charset="-128" pitchFamily="34" typeface="Arial Unicode MS"/>
                <a:ea charset="-128" pitchFamily="34" typeface="Arial Unicode MS"/>
                <a:cs charset="-128" pitchFamily="34" typeface="Arial Unicode MS"/>
              </a:rPr>
              <a:t>Choice of Annuity Plan</a:t>
            </a:r>
          </a:p>
        </p:txBody>
      </p:sp>
      <p:sp>
        <p:nvSpPr>
          <p:cNvPr id="38" name="Rectangle 37"/>
          <p:cNvSpPr/>
          <p:nvPr/>
        </p:nvSpPr>
        <p:spPr>
          <a:xfrm>
            <a:off x="10363200" y="1143000"/>
            <a:ext cx="1927926" cy="1245386"/>
          </a:xfrm>
          <a:prstGeom prst="rect">
            <a:avLst/>
          </a:prstGeom>
        </p:spPr>
        <p:txBody>
          <a:bodyPr bIns="68031" lIns="136063" rIns="136063" tIns="68031" wrap="square">
            <a:spAutoFit/>
          </a:bodyPr>
          <a:lstStyle/>
          <a:p>
            <a:pPr algn="ctr"/>
            <a:r>
              <a:rPr dirty="0" lang="en-US" sz="2400">
                <a:solidFill>
                  <a:schemeClr val="accent1"/>
                </a:solidFill>
                <a:latin charset="-128" pitchFamily="34" typeface="Arial Unicode MS"/>
                <a:ea charset="-128" pitchFamily="34" typeface="Arial Unicode MS"/>
                <a:cs charset="-128" pitchFamily="34" typeface="Arial Unicode MS"/>
              </a:rPr>
              <a:t>Execution of Contract with ASP</a:t>
            </a:r>
          </a:p>
        </p:txBody>
      </p:sp>
      <p:sp>
        <p:nvSpPr>
          <p:cNvPr id="39" name="TextBox 38"/>
          <p:cNvSpPr txBox="1"/>
          <p:nvPr/>
        </p:nvSpPr>
        <p:spPr>
          <a:xfrm>
            <a:off x="12226684" y="1573788"/>
            <a:ext cx="545422" cy="691389"/>
          </a:xfrm>
          <a:prstGeom prst="rect">
            <a:avLst/>
          </a:prstGeom>
          <a:noFill/>
        </p:spPr>
        <p:txBody>
          <a:bodyPr bIns="68031" lIns="136063" rIns="136063" rtlCol="0" tIns="68031" wrap="square">
            <a:spAutoFit/>
          </a:bodyPr>
          <a:lstStyle/>
          <a:p>
            <a:r>
              <a:rPr dirty="0" lang="en-US" sz="3600">
                <a:latin charset="-128" pitchFamily="34" typeface="Arial Unicode MS"/>
                <a:ea charset="-128" pitchFamily="34" typeface="Arial Unicode MS"/>
                <a:cs charset="-128" pitchFamily="34" typeface="Arial Unicode MS"/>
              </a:rPr>
              <a:t>+</a:t>
            </a:r>
          </a:p>
        </p:txBody>
      </p:sp>
      <p:sp>
        <p:nvSpPr>
          <p:cNvPr id="40" name="TextBox 39"/>
          <p:cNvSpPr txBox="1"/>
          <p:nvPr/>
        </p:nvSpPr>
        <p:spPr>
          <a:xfrm>
            <a:off x="14870935" y="1557107"/>
            <a:ext cx="545422" cy="691389"/>
          </a:xfrm>
          <a:prstGeom prst="rect">
            <a:avLst/>
          </a:prstGeom>
          <a:noFill/>
        </p:spPr>
        <p:txBody>
          <a:bodyPr bIns="68031" lIns="136063" rIns="136063" rtlCol="0" tIns="68031" wrap="square">
            <a:spAutoFit/>
          </a:bodyPr>
          <a:lstStyle/>
          <a:p>
            <a:r>
              <a:rPr dirty="0" lang="en-US" sz="3600">
                <a:latin charset="-128" pitchFamily="34" typeface="Arial Unicode MS"/>
                <a:ea charset="-128" pitchFamily="34" typeface="Arial Unicode MS"/>
                <a:cs charset="-128" pitchFamily="34" typeface="Arial Unicode MS"/>
              </a:rPr>
              <a:t>+</a:t>
            </a:r>
          </a:p>
        </p:txBody>
      </p:sp>
      <p:pic>
        <p:nvPicPr>
          <p:cNvPr id="41" name="Picture 40"/>
          <p:cNvPicPr>
            <a:picLocks noChangeAspect="1"/>
          </p:cNvPicPr>
          <p:nvPr/>
        </p:nvPicPr>
        <p:blipFill rotWithShape="1">
          <a:blip cstate="print" r:embed="rId6"/>
          <a:srcRect b="30" r="-191"/>
          <a:stretch/>
        </p:blipFill>
        <p:spPr>
          <a:xfrm>
            <a:off x="842628" y="1623354"/>
            <a:ext cx="2184357" cy="3085127"/>
          </a:xfrm>
          <a:prstGeom prst="rect">
            <a:avLst/>
          </a:prstGeom>
        </p:spPr>
      </p:pic>
      <p:sp>
        <p:nvSpPr>
          <p:cNvPr id="42" name="Line Callout 1 41"/>
          <p:cNvSpPr/>
          <p:nvPr/>
        </p:nvSpPr>
        <p:spPr>
          <a:xfrm>
            <a:off x="6238781" y="8157307"/>
            <a:ext cx="2160767" cy="635115"/>
          </a:xfrm>
          <a:prstGeom prst="borderCallout1">
            <a:avLst>
              <a:gd fmla="val 50427" name="adj1"/>
              <a:gd fmla="val 101128" name="adj2"/>
              <a:gd fmla="val 50374" name="adj3"/>
              <a:gd fmla="val 195593" name="adj4"/>
            </a:avLst>
          </a:prstGeom>
        </p:spPr>
        <p:style>
          <a:lnRef idx="2">
            <a:schemeClr val="accent6"/>
          </a:lnRef>
          <a:fillRef idx="1">
            <a:schemeClr val="lt1"/>
          </a:fillRef>
          <a:effectRef idx="0">
            <a:schemeClr val="accent6"/>
          </a:effectRef>
          <a:fontRef idx="minor">
            <a:schemeClr val="dk1"/>
          </a:fontRef>
        </p:style>
        <p:txBody>
          <a:bodyPr anchor="ctr" bIns="68031" lIns="136063" rIns="136063" rtlCol="0" tIns="68031"/>
          <a:lstStyle/>
          <a:p>
            <a:pPr algn="ctr"/>
            <a:r>
              <a:rPr b="1" dirty="0" lang="en-US">
                <a:solidFill>
                  <a:srgbClr val="271F91"/>
                </a:solidFill>
                <a:latin charset="-128" pitchFamily="34" typeface="Arial Unicode MS"/>
                <a:ea charset="-128" pitchFamily="34" typeface="Arial Unicode MS"/>
                <a:cs charset="-128" pitchFamily="34" typeface="Arial Unicode MS"/>
              </a:rPr>
              <a:t>Annuity</a:t>
            </a:r>
          </a:p>
        </p:txBody>
      </p:sp>
      <p:sp>
        <p:nvSpPr>
          <p:cNvPr id="43" name="Line Callout 1 42"/>
          <p:cNvSpPr/>
          <p:nvPr/>
        </p:nvSpPr>
        <p:spPr>
          <a:xfrm>
            <a:off x="4472664" y="5696228"/>
            <a:ext cx="2160767" cy="1001573"/>
          </a:xfrm>
          <a:prstGeom prst="borderCallout1">
            <a:avLst>
              <a:gd fmla="val 1697" name="adj1"/>
              <a:gd fmla="val 46440" name="adj2"/>
              <a:gd fmla="val -159205" name="adj3"/>
              <a:gd fmla="val 47154" name="adj4"/>
            </a:avLst>
          </a:prstGeom>
        </p:spPr>
        <p:style>
          <a:lnRef idx="2">
            <a:schemeClr val="accent6"/>
          </a:lnRef>
          <a:fillRef idx="1">
            <a:schemeClr val="lt1"/>
          </a:fillRef>
          <a:effectRef idx="0">
            <a:schemeClr val="accent6"/>
          </a:effectRef>
          <a:fontRef idx="minor">
            <a:schemeClr val="dk1"/>
          </a:fontRef>
        </p:style>
        <p:txBody>
          <a:bodyPr anchor="ctr" bIns="68031" lIns="136063" rIns="136063" rtlCol="0" tIns="68031"/>
          <a:lstStyle/>
          <a:p>
            <a:pPr algn="ctr"/>
            <a:r>
              <a:rPr dirty="0" lang="en-US">
                <a:solidFill>
                  <a:schemeClr val="accent6">
                    <a:lumMod val="50000"/>
                  </a:schemeClr>
                </a:solidFill>
                <a:latin charset="-128" pitchFamily="34" typeface="Arial Unicode MS"/>
                <a:ea charset="-128" pitchFamily="34" typeface="Arial Unicode MS"/>
                <a:cs charset="-128" pitchFamily="34" typeface="Arial Unicode MS"/>
              </a:rPr>
              <a:t>Purchase Price</a:t>
            </a:r>
          </a:p>
        </p:txBody>
      </p:sp>
      <p:sp>
        <p:nvSpPr>
          <p:cNvPr id="44" name="Line Callout 1 43"/>
          <p:cNvSpPr/>
          <p:nvPr/>
        </p:nvSpPr>
        <p:spPr>
          <a:xfrm>
            <a:off x="514265" y="7323738"/>
            <a:ext cx="2160767" cy="833570"/>
          </a:xfrm>
          <a:prstGeom prst="borderCallout1">
            <a:avLst>
              <a:gd fmla="val 1697" name="adj1"/>
              <a:gd fmla="val 46440" name="adj2"/>
              <a:gd fmla="val -159205" name="adj3"/>
              <a:gd fmla="val 47154" name="adj4"/>
            </a:avLst>
          </a:prstGeom>
        </p:spPr>
        <p:style>
          <a:lnRef idx="2">
            <a:schemeClr val="accent6"/>
          </a:lnRef>
          <a:fillRef idx="1">
            <a:schemeClr val="lt1"/>
          </a:fillRef>
          <a:effectRef idx="0">
            <a:schemeClr val="accent6"/>
          </a:effectRef>
          <a:fontRef idx="minor">
            <a:schemeClr val="dk1"/>
          </a:fontRef>
        </p:style>
        <p:txBody>
          <a:bodyPr anchor="ctr" bIns="68031" lIns="136063" rIns="136063" rtlCol="0" tIns="68031"/>
          <a:lstStyle/>
          <a:p>
            <a:pPr algn="ctr"/>
            <a:r>
              <a:rPr dirty="0" lang="en-US">
                <a:solidFill>
                  <a:schemeClr val="accent6">
                    <a:lumMod val="50000"/>
                  </a:schemeClr>
                </a:solidFill>
                <a:latin charset="-128" pitchFamily="34" typeface="Arial Unicode MS"/>
                <a:ea charset="-128" pitchFamily="34" typeface="Arial Unicode MS"/>
                <a:cs charset="-128" pitchFamily="34" typeface="Arial Unicode MS"/>
              </a:rPr>
              <a:t>Annuitant</a:t>
            </a:r>
          </a:p>
        </p:txBody>
      </p:sp>
    </p:spTree>
    <p:extLst>
      <p:ext uri="{BB962C8B-B14F-4D97-AF65-F5344CB8AC3E}">
        <p14:creationId xmlns:p14="http://schemas.microsoft.com/office/powerpoint/2010/main" xmlns="" val="2404354747"/>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41"/>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33"/>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 presetSubtype="0">
                                  <p:stCondLst>
                                    <p:cond delay="0"/>
                                  </p:stCondLst>
                                  <p:childTnLst>
                                    <p:set>
                                      <p:cBhvr>
                                        <p:cTn dur="1" fill="hold" id="12">
                                          <p:stCondLst>
                                            <p:cond delay="0"/>
                                          </p:stCondLst>
                                        </p:cTn>
                                        <p:tgtEl>
                                          <p:spTgt spid="13"/>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0"/>
                                          </p:stCondLst>
                                        </p:cTn>
                                        <p:tgtEl>
                                          <p:spTgt spid="16"/>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7"/>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38"/>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0"/>
                                          </p:stCondLst>
                                        </p:cTn>
                                        <p:tgtEl>
                                          <p:spTgt spid="39"/>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0"/>
                                          </p:stCondLst>
                                        </p:cTn>
                                        <p:tgtEl>
                                          <p:spTgt spid="36"/>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0"/>
                                          </p:stCondLst>
                                        </p:cTn>
                                        <p:tgtEl>
                                          <p:spTgt spid="40"/>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 presetSubtype="0">
                                  <p:stCondLst>
                                    <p:cond delay="0"/>
                                  </p:stCondLst>
                                  <p:childTnLst>
                                    <p:set>
                                      <p:cBhvr>
                                        <p:cTn dur="1" fill="hold" id="38">
                                          <p:stCondLst>
                                            <p:cond delay="0"/>
                                          </p:stCondLst>
                                        </p:cTn>
                                        <p:tgtEl>
                                          <p:spTgt spid="37"/>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1" presetSubtype="0">
                                  <p:stCondLst>
                                    <p:cond delay="0"/>
                                  </p:stCondLst>
                                  <p:childTnLst>
                                    <p:set>
                                      <p:cBhvr>
                                        <p:cTn dur="1" fill="hold" id="42">
                                          <p:stCondLst>
                                            <p:cond delay="0"/>
                                          </p:stCondLst>
                                        </p:cTn>
                                        <p:tgtEl>
                                          <p:spTgt spid="8"/>
                                        </p:tgtEl>
                                        <p:attrNameLst>
                                          <p:attrName>style.visibility</p:attrName>
                                        </p:attrNameLst>
                                      </p:cBhvr>
                                      <p:to>
                                        <p:strVal val="visible"/>
                                      </p:to>
                                    </p:set>
                                  </p:childTnLst>
                                </p:cTn>
                              </p:par>
                              <p:par>
                                <p:cTn fill="hold" grpId="0" id="43" nodeType="withEffect" presetClass="entr" presetID="1" presetSubtype="0">
                                  <p:stCondLst>
                                    <p:cond delay="0"/>
                                  </p:stCondLst>
                                  <p:childTnLst>
                                    <p:set>
                                      <p:cBhvr>
                                        <p:cTn dur="1" fill="hold" id="44">
                                          <p:stCondLst>
                                            <p:cond delay="0"/>
                                          </p:stCondLst>
                                        </p:cTn>
                                        <p:tgtEl>
                                          <p:spTgt spid="9"/>
                                        </p:tgtEl>
                                        <p:attrNameLst>
                                          <p:attrName>style.visibility</p:attrName>
                                        </p:attrNameLst>
                                      </p:cBhvr>
                                      <p:to>
                                        <p:strVal val="visible"/>
                                      </p:to>
                                    </p:set>
                                  </p:childTnLst>
                                </p:cTn>
                              </p:par>
                              <p:par>
                                <p:cTn fill="hold" grpId="0" id="45" nodeType="withEffect" presetClass="entr" presetID="1" presetSubtype="0">
                                  <p:stCondLst>
                                    <p:cond delay="0"/>
                                  </p:stCondLst>
                                  <p:childTnLst>
                                    <p:set>
                                      <p:cBhvr>
                                        <p:cTn dur="1" fill="hold" id="46">
                                          <p:stCondLst>
                                            <p:cond delay="0"/>
                                          </p:stCondLst>
                                        </p:cTn>
                                        <p:tgtEl>
                                          <p:spTgt spid="10"/>
                                        </p:tgtEl>
                                        <p:attrNameLst>
                                          <p:attrName>style.visibility</p:attrName>
                                        </p:attrNameLst>
                                      </p:cBhvr>
                                      <p:to>
                                        <p:strVal val="visible"/>
                                      </p:to>
                                    </p:set>
                                  </p:childTnLst>
                                </p:cTn>
                              </p:par>
                              <p:par>
                                <p:cTn fill="hold" grpId="0" id="47" nodeType="withEffect" presetClass="entr" presetID="1" presetSubtype="0">
                                  <p:stCondLst>
                                    <p:cond delay="0"/>
                                  </p:stCondLst>
                                  <p:childTnLst>
                                    <p:set>
                                      <p:cBhvr>
                                        <p:cTn dur="1" fill="hold" id="48">
                                          <p:stCondLst>
                                            <p:cond delay="0"/>
                                          </p:stCondLst>
                                        </p:cTn>
                                        <p:tgtEl>
                                          <p:spTgt spid="11"/>
                                        </p:tgtEl>
                                        <p:attrNameLst>
                                          <p:attrName>style.visibility</p:attrName>
                                        </p:attrNameLst>
                                      </p:cBhvr>
                                      <p:to>
                                        <p:strVal val="visible"/>
                                      </p:to>
                                    </p:set>
                                  </p:childTnLst>
                                </p:cTn>
                              </p:par>
                              <p:par>
                                <p:cTn fill="hold" grpId="0" id="49" nodeType="withEffect" presetClass="entr" presetID="1" presetSubtype="0">
                                  <p:stCondLst>
                                    <p:cond delay="0"/>
                                  </p:stCondLst>
                                  <p:childTnLst>
                                    <p:set>
                                      <p:cBhvr>
                                        <p:cTn dur="1" fill="hold" id="50">
                                          <p:stCondLst>
                                            <p:cond delay="0"/>
                                          </p:stCondLst>
                                        </p:cTn>
                                        <p:tgtEl>
                                          <p:spTgt spid="12"/>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1" presetSubtype="0">
                                  <p:stCondLst>
                                    <p:cond delay="0"/>
                                  </p:stCondLst>
                                  <p:childTnLst>
                                    <p:set>
                                      <p:cBhvr>
                                        <p:cTn dur="1" fill="hold" id="54">
                                          <p:stCondLst>
                                            <p:cond delay="0"/>
                                          </p:stCondLst>
                                        </p:cTn>
                                        <p:tgtEl>
                                          <p:spTgt spid="32"/>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1" presetSubtype="0">
                                  <p:stCondLst>
                                    <p:cond delay="0"/>
                                  </p:stCondLst>
                                  <p:childTnLst>
                                    <p:set>
                                      <p:cBhvr>
                                        <p:cTn dur="1" fill="hold" id="58">
                                          <p:stCondLst>
                                            <p:cond delay="0"/>
                                          </p:stCondLst>
                                        </p:cTn>
                                        <p:tgtEl>
                                          <p:spTgt spid="34"/>
                                        </p:tgtEl>
                                        <p:attrNameLst>
                                          <p:attrName>style.visibility</p:attrName>
                                        </p:attrNameLst>
                                      </p:cBhvr>
                                      <p:to>
                                        <p:strVal val="visible"/>
                                      </p:to>
                                    </p:set>
                                  </p:childTnLst>
                                </p:cTn>
                              </p:par>
                            </p:childTnLst>
                          </p:cTn>
                        </p:par>
                        <p:par>
                          <p:cTn fill="hold" id="59">
                            <p:stCondLst>
                              <p:cond delay="0"/>
                            </p:stCondLst>
                            <p:childTnLst>
                              <p:par>
                                <p:cTn fill="hold" grpId="0" id="60" nodeType="afterEffect" presetClass="entr" presetID="1" presetSubtype="0">
                                  <p:stCondLst>
                                    <p:cond delay="0"/>
                                  </p:stCondLst>
                                  <p:childTnLst>
                                    <p:set>
                                      <p:cBhvr>
                                        <p:cTn dur="1" fill="hold" id="61">
                                          <p:stCondLst>
                                            <p:cond delay="0"/>
                                          </p:stCondLst>
                                        </p:cTn>
                                        <p:tgtEl>
                                          <p:spTgt spid="35"/>
                                        </p:tgtEl>
                                        <p:attrNameLst>
                                          <p:attrName>style.visibility</p:attrName>
                                        </p:attrNameLst>
                                      </p:cBhvr>
                                      <p:to>
                                        <p:strVal val="visible"/>
                                      </p:to>
                                    </p:set>
                                  </p:childTnLst>
                                </p:cTn>
                              </p:par>
                            </p:childTnLst>
                          </p:cTn>
                        </p:par>
                      </p:childTnLst>
                    </p:cTn>
                  </p:par>
                  <p:par>
                    <p:cTn fill="hold" id="62">
                      <p:stCondLst>
                        <p:cond delay="indefinite"/>
                      </p:stCondLst>
                      <p:childTnLst>
                        <p:par>
                          <p:cTn fill="hold" id="63">
                            <p:stCondLst>
                              <p:cond delay="0"/>
                            </p:stCondLst>
                            <p:childTnLst>
                              <p:par>
                                <p:cTn fill="hold" id="64" nodeType="clickEffect" presetClass="entr" presetID="1" presetSubtype="0">
                                  <p:stCondLst>
                                    <p:cond delay="0"/>
                                  </p:stCondLst>
                                  <p:childTnLst>
                                    <p:set>
                                      <p:cBhvr>
                                        <p:cTn dur="1" fill="hold" id="65">
                                          <p:stCondLst>
                                            <p:cond delay="0"/>
                                          </p:stCondLst>
                                        </p:cTn>
                                        <p:tgtEl>
                                          <p:spTgt spid="18"/>
                                        </p:tgtEl>
                                        <p:attrNameLst>
                                          <p:attrName>style.visibility</p:attrName>
                                        </p:attrNameLst>
                                      </p:cBhvr>
                                      <p:to>
                                        <p:strVal val="visible"/>
                                      </p:to>
                                    </p:set>
                                  </p:childTnLst>
                                </p:cTn>
                              </p:par>
                            </p:childTnLst>
                          </p:cTn>
                        </p:par>
                        <p:par>
                          <p:cTn fill="hold" id="66">
                            <p:stCondLst>
                              <p:cond delay="0"/>
                            </p:stCondLst>
                            <p:childTnLst>
                              <p:par>
                                <p:cTn fill="hold" id="67" nodeType="afterEffect" presetClass="entr" presetID="1" presetSubtype="0">
                                  <p:stCondLst>
                                    <p:cond delay="500"/>
                                  </p:stCondLst>
                                  <p:childTnLst>
                                    <p:set>
                                      <p:cBhvr>
                                        <p:cTn dur="1" fill="hold" id="68">
                                          <p:stCondLst>
                                            <p:cond delay="0"/>
                                          </p:stCondLst>
                                        </p:cTn>
                                        <p:tgtEl>
                                          <p:spTgt spid="21"/>
                                        </p:tgtEl>
                                        <p:attrNameLst>
                                          <p:attrName>style.visibility</p:attrName>
                                        </p:attrNameLst>
                                      </p:cBhvr>
                                      <p:to>
                                        <p:strVal val="visible"/>
                                      </p:to>
                                    </p:set>
                                  </p:childTnLst>
                                </p:cTn>
                              </p:par>
                            </p:childTnLst>
                          </p:cTn>
                        </p:par>
                        <p:par>
                          <p:cTn fill="hold" id="69">
                            <p:stCondLst>
                              <p:cond delay="500"/>
                            </p:stCondLst>
                            <p:childTnLst>
                              <p:par>
                                <p:cTn fill="hold" id="70" nodeType="afterEffect" presetClass="entr" presetID="1" presetSubtype="0">
                                  <p:stCondLst>
                                    <p:cond delay="500"/>
                                  </p:stCondLst>
                                  <p:childTnLst>
                                    <p:set>
                                      <p:cBhvr>
                                        <p:cTn dur="1" fill="hold" id="71">
                                          <p:stCondLst>
                                            <p:cond delay="0"/>
                                          </p:stCondLst>
                                        </p:cTn>
                                        <p:tgtEl>
                                          <p:spTgt spid="24"/>
                                        </p:tgtEl>
                                        <p:attrNameLst>
                                          <p:attrName>style.visibility</p:attrName>
                                        </p:attrNameLst>
                                      </p:cBhvr>
                                      <p:to>
                                        <p:strVal val="visible"/>
                                      </p:to>
                                    </p:set>
                                  </p:childTnLst>
                                </p:cTn>
                              </p:par>
                            </p:childTnLst>
                          </p:cTn>
                        </p:par>
                        <p:par>
                          <p:cTn fill="hold" id="72">
                            <p:stCondLst>
                              <p:cond delay="1000"/>
                            </p:stCondLst>
                            <p:childTnLst>
                              <p:par>
                                <p:cTn fill="hold" id="73" nodeType="afterEffect" presetClass="entr" presetID="1" presetSubtype="0">
                                  <p:stCondLst>
                                    <p:cond delay="500"/>
                                  </p:stCondLst>
                                  <p:childTnLst>
                                    <p:set>
                                      <p:cBhvr>
                                        <p:cTn dur="1" fill="hold" id="74">
                                          <p:stCondLst>
                                            <p:cond delay="0"/>
                                          </p:stCondLst>
                                        </p:cTn>
                                        <p:tgtEl>
                                          <p:spTgt spid="27"/>
                                        </p:tgtEl>
                                        <p:attrNameLst>
                                          <p:attrName>style.visibility</p:attrName>
                                        </p:attrNameLst>
                                      </p:cBhvr>
                                      <p:to>
                                        <p:strVal val="visible"/>
                                      </p:to>
                                    </p:set>
                                  </p:childTnLst>
                                </p:cTn>
                              </p:par>
                            </p:childTnLst>
                          </p:cTn>
                        </p:par>
                      </p:childTnLst>
                    </p:cTn>
                  </p:par>
                  <p:par>
                    <p:cTn fill="hold" id="75">
                      <p:stCondLst>
                        <p:cond delay="indefinite"/>
                      </p:stCondLst>
                      <p:childTnLst>
                        <p:par>
                          <p:cTn fill="hold" id="76">
                            <p:stCondLst>
                              <p:cond delay="0"/>
                            </p:stCondLst>
                            <p:childTnLst>
                              <p:par>
                                <p:cTn fill="hold" grpId="0" id="77" nodeType="clickEffect" presetClass="entr" presetID="1" presetSubtype="0">
                                  <p:stCondLst>
                                    <p:cond delay="0"/>
                                  </p:stCondLst>
                                  <p:childTnLst>
                                    <p:set>
                                      <p:cBhvr>
                                        <p:cTn dur="1" fill="hold" id="78">
                                          <p:stCondLst>
                                            <p:cond delay="0"/>
                                          </p:stCondLst>
                                        </p:cTn>
                                        <p:tgtEl>
                                          <p:spTgt spid="42"/>
                                        </p:tgtEl>
                                        <p:attrNameLst>
                                          <p:attrName>style.visibility</p:attrName>
                                        </p:attrNameLst>
                                      </p:cBhvr>
                                      <p:to>
                                        <p:strVal val="visible"/>
                                      </p:to>
                                    </p:set>
                                  </p:childTnLst>
                                </p:cTn>
                              </p:par>
                              <p:par>
                                <p:cTn fill="hold" grpId="0" id="79" nodeType="withEffect" presetClass="entr" presetID="1" presetSubtype="0">
                                  <p:stCondLst>
                                    <p:cond delay="0"/>
                                  </p:stCondLst>
                                  <p:childTnLst>
                                    <p:set>
                                      <p:cBhvr>
                                        <p:cTn dur="1" fill="hold" id="80">
                                          <p:stCondLst>
                                            <p:cond delay="0"/>
                                          </p:stCondLst>
                                        </p:cTn>
                                        <p:tgtEl>
                                          <p:spTgt spid="43"/>
                                        </p:tgtEl>
                                        <p:attrNameLst>
                                          <p:attrName>style.visibility</p:attrName>
                                        </p:attrNameLst>
                                      </p:cBhvr>
                                      <p:to>
                                        <p:strVal val="visible"/>
                                      </p:to>
                                    </p:set>
                                  </p:childTnLst>
                                </p:cTn>
                              </p:par>
                              <p:par>
                                <p:cTn fill="hold" grpId="0" id="81" nodeType="withEffect" presetClass="entr" presetID="1" presetSubtype="0">
                                  <p:stCondLst>
                                    <p:cond delay="0"/>
                                  </p:stCondLst>
                                  <p:childTnLst>
                                    <p:set>
                                      <p:cBhvr>
                                        <p:cTn dur="1" fill="hold" id="82">
                                          <p:stCondLst>
                                            <p:cond delay="0"/>
                                          </p:stCondLst>
                                        </p:cTn>
                                        <p:tgtEl>
                                          <p:spTgt spid="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7"/>
      <p:bldP animBg="1" grpId="0" spid="8"/>
      <p:bldP animBg="1" grpId="0" spid="9"/>
      <p:bldP grpId="0" spid="10"/>
      <p:bldP animBg="1" grpId="0" spid="11"/>
      <p:bldP grpId="0" spid="12"/>
      <p:bldP grpId="0" spid="16"/>
      <p:bldP animBg="1" grpId="0" spid="32"/>
      <p:bldP grpId="0" spid="33"/>
      <p:bldP animBg="1" grpId="0" spid="34"/>
      <p:bldP grpId="0" spid="35"/>
      <p:bldP grpId="0" spid="36"/>
      <p:bldP grpId="0" spid="37"/>
      <p:bldP grpId="0" spid="38"/>
      <p:bldP grpId="0" spid="39"/>
      <p:bldP grpId="0" spid="40"/>
      <p:bldP animBg="1" grpId="0" spid="42"/>
      <p:bldP animBg="1" grpId="0" spid="43"/>
      <p:bldP animBg="1" grpId="0" spid="4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Factors Affecting Annuity Size</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45" name="Diagram 44"/>
          <p:cNvGraphicFramePr/>
          <p:nvPr>
            <p:extLst>
              <p:ext uri="{D42A27DB-BD31-4B8C-83A1-F6EECF244321}">
                <p14:modId xmlns="" xmlns:p14="http://schemas.microsoft.com/office/powerpoint/2010/main" val="2602671581"/>
              </p:ext>
            </p:extLst>
          </p:nvPr>
        </p:nvGraphicFramePr>
        <p:xfrm>
          <a:off x="201306" y="1507716"/>
          <a:ext cx="9363568" cy="8017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Oval 45"/>
          <p:cNvSpPr/>
          <p:nvPr/>
        </p:nvSpPr>
        <p:spPr>
          <a:xfrm>
            <a:off x="733570" y="4249364"/>
            <a:ext cx="2464096" cy="2409339"/>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136063" tIns="68031" rIns="136063" bIns="68031" rtlCol="0" anchor="ctr"/>
          <a:lstStyle/>
          <a:p>
            <a:pPr algn="ctr"/>
            <a:r>
              <a:rPr lang="en-US" sz="2400" b="1" dirty="0"/>
              <a:t>Factors Affecting Annuity Size (Pension)</a:t>
            </a:r>
          </a:p>
        </p:txBody>
      </p:sp>
      <p:sp>
        <p:nvSpPr>
          <p:cNvPr id="47" name="Rectangle 46"/>
          <p:cNvSpPr/>
          <p:nvPr/>
        </p:nvSpPr>
        <p:spPr>
          <a:xfrm>
            <a:off x="6199501" y="1600200"/>
            <a:ext cx="7594979" cy="562122"/>
          </a:xfrm>
          <a:prstGeom prst="rect">
            <a:avLst/>
          </a:prstGeom>
        </p:spPr>
        <p:txBody>
          <a:bodyPr wrap="square" lIns="136063" tIns="68031" rIns="136063" bIns="68031">
            <a:spAutoFit/>
          </a:bodyPr>
          <a:lstStyle/>
          <a:p>
            <a:pPr algn="just" latinLnBrk="1">
              <a:lnSpc>
                <a:spcPct val="115000"/>
              </a:lnSpc>
              <a:defRPr/>
            </a:pPr>
            <a:r>
              <a:rPr lang="en-US" sz="2400" dirty="0">
                <a:solidFill>
                  <a:schemeClr val="accent5">
                    <a:lumMod val="75000"/>
                  </a:schemeClr>
                </a:solidFill>
                <a:latin typeface="Arial Unicode MS" pitchFamily="34" charset="-128"/>
                <a:ea typeface="Arial Unicode MS" pitchFamily="34" charset="-128"/>
                <a:cs typeface="Arial Unicode MS" pitchFamily="34" charset="-128"/>
              </a:rPr>
              <a:t>Higher the entry age, higher is the pension amount</a:t>
            </a:r>
            <a:r>
              <a:rPr lang="en-US" sz="2400" dirty="0">
                <a:latin typeface="Arial Unicode MS" pitchFamily="34" charset="-128"/>
                <a:ea typeface="Arial Unicode MS" pitchFamily="34" charset="-128"/>
                <a:cs typeface="Arial Unicode MS" pitchFamily="34" charset="-128"/>
              </a:rPr>
              <a:t>.</a:t>
            </a:r>
          </a:p>
        </p:txBody>
      </p:sp>
      <p:sp>
        <p:nvSpPr>
          <p:cNvPr id="48" name="Rectangle 47"/>
          <p:cNvSpPr/>
          <p:nvPr/>
        </p:nvSpPr>
        <p:spPr>
          <a:xfrm>
            <a:off x="6825875" y="2466940"/>
            <a:ext cx="11157045" cy="2353382"/>
          </a:xfrm>
          <a:prstGeom prst="rect">
            <a:avLst/>
          </a:prstGeom>
        </p:spPr>
        <p:txBody>
          <a:bodyPr wrap="square" lIns="136063" tIns="68031" rIns="136063" bIns="68031">
            <a:spAutoFit/>
          </a:bodyPr>
          <a:lstStyle/>
          <a:p>
            <a:pPr algn="just"/>
            <a:r>
              <a:rPr lang="en-US" sz="2400" dirty="0">
                <a:solidFill>
                  <a:schemeClr val="accent5">
                    <a:lumMod val="75000"/>
                  </a:schemeClr>
                </a:solidFill>
                <a:latin typeface="Arial Unicode MS" pitchFamily="34" charset="-128"/>
                <a:ea typeface="Arial Unicode MS" pitchFamily="34" charset="-128"/>
                <a:cs typeface="Arial Unicode MS" pitchFamily="34" charset="-128"/>
              </a:rPr>
              <a:t>Plans where good annuity rates may not be available-</a:t>
            </a:r>
          </a:p>
          <a:p>
            <a:pPr marL="425196" indent="-425196" algn="just">
              <a:buFont typeface="Arial" panose="020B0604020202020204" pitchFamily="34" charset="0"/>
              <a:buChar char="•"/>
            </a:pPr>
            <a:r>
              <a:rPr lang="en-US" sz="2400" dirty="0">
                <a:solidFill>
                  <a:schemeClr val="accent5">
                    <a:lumMod val="75000"/>
                  </a:schemeClr>
                </a:solidFill>
                <a:latin typeface="Arial Unicode MS" pitchFamily="34" charset="-128"/>
                <a:ea typeface="Arial Unicode MS" pitchFamily="34" charset="-128"/>
                <a:cs typeface="Arial Unicode MS" pitchFamily="34" charset="-128"/>
              </a:rPr>
              <a:t>where there is return of Purchase Price, </a:t>
            </a:r>
          </a:p>
          <a:p>
            <a:pPr marL="425196" indent="-425196" algn="just">
              <a:buFont typeface="Arial" panose="020B0604020202020204" pitchFamily="34" charset="0"/>
              <a:buChar char="•"/>
            </a:pPr>
            <a:r>
              <a:rPr lang="en-US" sz="2400" dirty="0">
                <a:solidFill>
                  <a:schemeClr val="accent5">
                    <a:lumMod val="75000"/>
                  </a:schemeClr>
                </a:solidFill>
                <a:latin typeface="Arial Unicode MS" pitchFamily="34" charset="-128"/>
                <a:ea typeface="Arial Unicode MS" pitchFamily="34" charset="-128"/>
                <a:cs typeface="Arial Unicode MS" pitchFamily="34" charset="-128"/>
              </a:rPr>
              <a:t>where payment of annuity/ pension extends beyond the life of the annuitant</a:t>
            </a:r>
          </a:p>
          <a:p>
            <a:pPr marL="425196" indent="-425196" algn="just">
              <a:buFont typeface="Arial" panose="020B0604020202020204" pitchFamily="34" charset="0"/>
              <a:buChar char="•"/>
            </a:pPr>
            <a:r>
              <a:rPr lang="en-US" sz="2400" dirty="0">
                <a:solidFill>
                  <a:schemeClr val="accent5">
                    <a:lumMod val="75000"/>
                  </a:schemeClr>
                </a:solidFill>
                <a:latin typeface="Arial Unicode MS" pitchFamily="34" charset="-128"/>
                <a:ea typeface="Arial Unicode MS" pitchFamily="34" charset="-128"/>
                <a:cs typeface="Arial Unicode MS" pitchFamily="34" charset="-128"/>
              </a:rPr>
              <a:t>payment of annuity/ pension extends beyond the life of the annuitant i.e. pension is payable to spouse and then purchase price is returned to the nominee. </a:t>
            </a:r>
          </a:p>
        </p:txBody>
      </p:sp>
      <p:sp>
        <p:nvSpPr>
          <p:cNvPr id="49" name="Rectangle 48"/>
          <p:cNvSpPr/>
          <p:nvPr/>
        </p:nvSpPr>
        <p:spPr>
          <a:xfrm>
            <a:off x="7440306" y="5016006"/>
            <a:ext cx="9867046" cy="876054"/>
          </a:xfrm>
          <a:prstGeom prst="rect">
            <a:avLst/>
          </a:prstGeom>
        </p:spPr>
        <p:txBody>
          <a:bodyPr wrap="square" lIns="136063" tIns="68031" rIns="136063" bIns="68031">
            <a:spAutoFit/>
          </a:bodyPr>
          <a:lstStyle/>
          <a:p>
            <a:pPr lvl="0" algn="just"/>
            <a:r>
              <a:rPr lang="en-US" sz="2400" dirty="0">
                <a:solidFill>
                  <a:schemeClr val="accent5">
                    <a:lumMod val="75000"/>
                  </a:schemeClr>
                </a:solidFill>
                <a:latin typeface="Arial Unicode MS" pitchFamily="34" charset="-128"/>
                <a:ea typeface="Arial Unicode MS" pitchFamily="34" charset="-128"/>
                <a:cs typeface="Arial Unicode MS" pitchFamily="34" charset="-128"/>
              </a:rPr>
              <a:t>Women may get less money than men of the same entry age because they are expected to live longer. </a:t>
            </a:r>
          </a:p>
        </p:txBody>
      </p:sp>
      <p:sp>
        <p:nvSpPr>
          <p:cNvPr id="50" name="Rectangle 49"/>
          <p:cNvSpPr/>
          <p:nvPr/>
        </p:nvSpPr>
        <p:spPr>
          <a:xfrm>
            <a:off x="7473508" y="6824599"/>
            <a:ext cx="10400230" cy="1245386"/>
          </a:xfrm>
          <a:prstGeom prst="rect">
            <a:avLst/>
          </a:prstGeom>
        </p:spPr>
        <p:txBody>
          <a:bodyPr wrap="square" lIns="136063" tIns="68031" rIns="136063" bIns="68031">
            <a:spAutoFit/>
          </a:bodyPr>
          <a:lstStyle/>
          <a:p>
            <a:pPr lvl="0" algn="just"/>
            <a:r>
              <a:rPr lang="en-US" sz="2400" dirty="0">
                <a:solidFill>
                  <a:schemeClr val="accent5">
                    <a:lumMod val="75000"/>
                  </a:schemeClr>
                </a:solidFill>
                <a:latin typeface="Arial Unicode MS" pitchFamily="34" charset="-128"/>
                <a:ea typeface="Arial Unicode MS" pitchFamily="34" charset="-128"/>
                <a:cs typeface="Arial Unicode MS" pitchFamily="34" charset="-128"/>
              </a:rPr>
              <a:t>In case one chooses a plan in which the pension is payable to spouse, the age of spouse would also impact the annuity rate and the pension available.</a:t>
            </a:r>
          </a:p>
        </p:txBody>
      </p:sp>
      <p:sp>
        <p:nvSpPr>
          <p:cNvPr id="51" name="Rectangle 50"/>
          <p:cNvSpPr/>
          <p:nvPr/>
        </p:nvSpPr>
        <p:spPr>
          <a:xfrm>
            <a:off x="5840106" y="8148383"/>
            <a:ext cx="12371694" cy="1984050"/>
          </a:xfrm>
          <a:prstGeom prst="rect">
            <a:avLst/>
          </a:prstGeom>
        </p:spPr>
        <p:txBody>
          <a:bodyPr wrap="square" lIns="136063" tIns="68031" rIns="136063" bIns="68031">
            <a:spAutoFit/>
          </a:bodyPr>
          <a:lstStyle/>
          <a:p>
            <a:pPr algn="just"/>
            <a:r>
              <a:rPr lang="en-US" sz="2400" dirty="0">
                <a:solidFill>
                  <a:schemeClr val="accent5">
                    <a:lumMod val="75000"/>
                  </a:schemeClr>
                </a:solidFill>
                <a:latin typeface="Arial Unicode MS" pitchFamily="34" charset="-128"/>
                <a:ea typeface="Arial Unicode MS" pitchFamily="34" charset="-128"/>
                <a:cs typeface="Arial Unicode MS" pitchFamily="34" charset="-128"/>
              </a:rPr>
              <a:t>One gets the highest pension income (annuity) with the basic plan that covers only the Annuitant (plan (</a:t>
            </a:r>
            <a:r>
              <a:rPr lang="en-US" sz="2400" dirty="0" err="1">
                <a:solidFill>
                  <a:schemeClr val="accent5">
                    <a:lumMod val="75000"/>
                  </a:schemeClr>
                </a:solidFill>
                <a:latin typeface="Arial Unicode MS" pitchFamily="34" charset="-128"/>
                <a:ea typeface="Arial Unicode MS" pitchFamily="34" charset="-128"/>
                <a:cs typeface="Arial Unicode MS" pitchFamily="34" charset="-128"/>
              </a:rPr>
              <a:t>i</a:t>
            </a:r>
            <a:r>
              <a:rPr lang="en-US" sz="2400" dirty="0">
                <a:solidFill>
                  <a:schemeClr val="accent5">
                    <a:lumMod val="75000"/>
                  </a:schemeClr>
                </a:solidFill>
                <a:latin typeface="Arial Unicode MS" pitchFamily="34" charset="-128"/>
                <a:ea typeface="Arial Unicode MS" pitchFamily="34" charset="-128"/>
                <a:cs typeface="Arial Unicode MS" pitchFamily="34" charset="-128"/>
              </a:rPr>
              <a:t>)). Any options one adds (like annuity to spouse and/ or ROC to last survivor) only lowers the pension amount. That’s because the extra additions increases the cost of the Insurer/ Annuity Provider (remember- always understand the annuity from the Insurer’s side!)</a:t>
            </a: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P spid="46" grpId="0" animBg="1"/>
      <p:bldP spid="47" grpId="0"/>
      <p:bldP spid="48" grpId="0"/>
      <p:bldP spid="49" grpId="0"/>
      <p:bldP spid="50" grpId="0"/>
      <p:bldP spid="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Annuity Types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 name="Rectangle 9">
            <a:extLst>
              <a:ext uri="{FF2B5EF4-FFF2-40B4-BE49-F238E27FC236}">
                <a16:creationId xmlns="" xmlns:a16="http://schemas.microsoft.com/office/drawing/2014/main" id="{28EE0EFF-D494-4F1F-A408-E02BA05B97B5}"/>
              </a:ext>
            </a:extLst>
          </p:cNvPr>
          <p:cNvSpPr>
            <a:spLocks noChangeArrowheads="1"/>
          </p:cNvSpPr>
          <p:nvPr/>
        </p:nvSpPr>
        <p:spPr bwMode="auto">
          <a:xfrm>
            <a:off x="5186188" y="1625552"/>
            <a:ext cx="11442799" cy="1017045"/>
          </a:xfrm>
          <a:prstGeom prst="roundRect">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2" name="Rectangle 15">
            <a:extLst>
              <a:ext uri="{FF2B5EF4-FFF2-40B4-BE49-F238E27FC236}">
                <a16:creationId xmlns="" xmlns:a16="http://schemas.microsoft.com/office/drawing/2014/main" id="{794DBE4D-40B7-4CA9-A796-D21F85D4219B}"/>
              </a:ext>
            </a:extLst>
          </p:cNvPr>
          <p:cNvSpPr>
            <a:spLocks noChangeArrowheads="1"/>
          </p:cNvSpPr>
          <p:nvPr/>
        </p:nvSpPr>
        <p:spPr bwMode="auto">
          <a:xfrm>
            <a:off x="5186188" y="2916927"/>
            <a:ext cx="11442799" cy="1017045"/>
          </a:xfrm>
          <a:prstGeom prst="roundRect">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3" name="Rectangle 21">
            <a:extLst>
              <a:ext uri="{FF2B5EF4-FFF2-40B4-BE49-F238E27FC236}">
                <a16:creationId xmlns="" xmlns:a16="http://schemas.microsoft.com/office/drawing/2014/main" id="{663D6D11-54A8-4EE7-AD6D-0292F8E08A1C}"/>
              </a:ext>
            </a:extLst>
          </p:cNvPr>
          <p:cNvSpPr>
            <a:spLocks noChangeArrowheads="1"/>
          </p:cNvSpPr>
          <p:nvPr/>
        </p:nvSpPr>
        <p:spPr bwMode="auto">
          <a:xfrm>
            <a:off x="5186188" y="4213114"/>
            <a:ext cx="11442799" cy="1017045"/>
          </a:xfrm>
          <a:prstGeom prst="roundRect">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4" name="Rectangle 28">
            <a:extLst>
              <a:ext uri="{FF2B5EF4-FFF2-40B4-BE49-F238E27FC236}">
                <a16:creationId xmlns="" xmlns:a16="http://schemas.microsoft.com/office/drawing/2014/main" id="{91588400-EF79-4E85-9591-935271D36B53}"/>
              </a:ext>
            </a:extLst>
          </p:cNvPr>
          <p:cNvSpPr>
            <a:spLocks noChangeArrowheads="1"/>
          </p:cNvSpPr>
          <p:nvPr/>
        </p:nvSpPr>
        <p:spPr bwMode="auto">
          <a:xfrm>
            <a:off x="5186188" y="5504490"/>
            <a:ext cx="11442799" cy="1017045"/>
          </a:xfrm>
          <a:prstGeom prst="roundRect">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5" name="TextBox 77">
            <a:extLst>
              <a:ext uri="{FF2B5EF4-FFF2-40B4-BE49-F238E27FC236}">
                <a16:creationId xmlns="" xmlns:a16="http://schemas.microsoft.com/office/drawing/2014/main" id="{C13E7B24-C3B4-4B0D-B56D-E15CFA2F9869}"/>
              </a:ext>
            </a:extLst>
          </p:cNvPr>
          <p:cNvSpPr txBox="1"/>
          <p:nvPr/>
        </p:nvSpPr>
        <p:spPr>
          <a:xfrm>
            <a:off x="5759604" y="1865847"/>
            <a:ext cx="10851996" cy="58477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3200" dirty="0">
                <a:solidFill>
                  <a:schemeClr val="accent6">
                    <a:lumMod val="50000"/>
                  </a:schemeClr>
                </a:solidFill>
                <a:latin typeface="Arial Unicode MS" pitchFamily="34" charset="-128"/>
                <a:ea typeface="Arial Unicode MS" pitchFamily="34" charset="-128"/>
                <a:cs typeface="Arial Unicode MS" pitchFamily="34" charset="-128"/>
              </a:rPr>
              <a:t>Annuity for life --payment of annuity ceases on death</a:t>
            </a:r>
            <a:endParaRPr kumimoji="0" lang="en-US" sz="3200" i="0" u="none" strike="noStrike" kern="1200" cap="none" spc="0" normalizeH="0" baseline="0" noProof="0" dirty="0">
              <a:ln>
                <a:noFill/>
              </a:ln>
              <a:solidFill>
                <a:schemeClr val="accent6">
                  <a:lumMod val="50000"/>
                </a:schemeClr>
              </a:solidFill>
              <a:effectLst/>
              <a:uLnTx/>
              <a:uFillTx/>
              <a:latin typeface="Arial Unicode MS" pitchFamily="34" charset="-128"/>
              <a:ea typeface="Arial Unicode MS" pitchFamily="34" charset="-128"/>
              <a:cs typeface="Arial Unicode MS" pitchFamily="34" charset="-128"/>
            </a:endParaRPr>
          </a:p>
        </p:txBody>
      </p:sp>
      <p:sp>
        <p:nvSpPr>
          <p:cNvPr id="16" name="TextBox 80">
            <a:extLst>
              <a:ext uri="{FF2B5EF4-FFF2-40B4-BE49-F238E27FC236}">
                <a16:creationId xmlns="" xmlns:a16="http://schemas.microsoft.com/office/drawing/2014/main" id="{88023704-6521-4135-8FA6-44E5F2751DA3}"/>
              </a:ext>
            </a:extLst>
          </p:cNvPr>
          <p:cNvSpPr txBox="1"/>
          <p:nvPr/>
        </p:nvSpPr>
        <p:spPr>
          <a:xfrm>
            <a:off x="5759604" y="2565379"/>
            <a:ext cx="10851996" cy="107721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3200" dirty="0">
                <a:solidFill>
                  <a:schemeClr val="accent2">
                    <a:lumMod val="50000"/>
                  </a:schemeClr>
                </a:solidFill>
                <a:latin typeface="Arial Unicode MS" pitchFamily="34" charset="-128"/>
                <a:ea typeface="Arial Unicode MS" pitchFamily="34" charset="-128"/>
                <a:cs typeface="Arial Unicode MS" pitchFamily="34" charset="-128"/>
              </a:rPr>
              <a:t>Annuity guaranteed for 5, 10, 15 or 20 years and for life thereafter</a:t>
            </a:r>
            <a:endParaRPr kumimoji="0" lang="en-US" sz="3200" i="0" u="none" strike="noStrike" kern="1200" cap="none" spc="0" normalizeH="0" baseline="0" noProof="0" dirty="0">
              <a:ln>
                <a:noFill/>
              </a:ln>
              <a:solidFill>
                <a:schemeClr val="accent2">
                  <a:lumMod val="50000"/>
                </a:schemeClr>
              </a:solidFill>
              <a:effectLst/>
              <a:uLnTx/>
              <a:uFillTx/>
              <a:latin typeface="Arial Unicode MS" pitchFamily="34" charset="-128"/>
              <a:ea typeface="Arial Unicode MS" pitchFamily="34" charset="-128"/>
              <a:cs typeface="Arial Unicode MS" pitchFamily="34" charset="-128"/>
            </a:endParaRPr>
          </a:p>
        </p:txBody>
      </p:sp>
      <p:sp>
        <p:nvSpPr>
          <p:cNvPr id="17" name="TextBox 83">
            <a:extLst>
              <a:ext uri="{FF2B5EF4-FFF2-40B4-BE49-F238E27FC236}">
                <a16:creationId xmlns="" xmlns:a16="http://schemas.microsoft.com/office/drawing/2014/main" id="{02779140-AE33-437E-85A2-20CF8033B5A4}"/>
              </a:ext>
            </a:extLst>
          </p:cNvPr>
          <p:cNvSpPr txBox="1"/>
          <p:nvPr/>
        </p:nvSpPr>
        <p:spPr>
          <a:xfrm>
            <a:off x="5759604" y="4353222"/>
            <a:ext cx="10851996" cy="58477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3200" dirty="0">
                <a:solidFill>
                  <a:srgbClr val="1D15BF"/>
                </a:solidFill>
                <a:latin typeface="Arial Unicode MS" pitchFamily="34" charset="-128"/>
                <a:ea typeface="Arial Unicode MS" pitchFamily="34" charset="-128"/>
                <a:cs typeface="Arial Unicode MS" pitchFamily="34" charset="-128"/>
              </a:rPr>
              <a:t>Annuity for life with return of purchase price on death</a:t>
            </a:r>
          </a:p>
        </p:txBody>
      </p:sp>
      <p:sp>
        <p:nvSpPr>
          <p:cNvPr id="18" name="TextBox 86">
            <a:extLst>
              <a:ext uri="{FF2B5EF4-FFF2-40B4-BE49-F238E27FC236}">
                <a16:creationId xmlns="" xmlns:a16="http://schemas.microsoft.com/office/drawing/2014/main" id="{18D254A4-B75F-4C7F-8003-48FDC363F2B6}"/>
              </a:ext>
            </a:extLst>
          </p:cNvPr>
          <p:cNvSpPr txBox="1"/>
          <p:nvPr/>
        </p:nvSpPr>
        <p:spPr>
          <a:xfrm>
            <a:off x="5759604" y="5648622"/>
            <a:ext cx="10864393" cy="58477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3200" dirty="0">
                <a:solidFill>
                  <a:srgbClr val="FF0000"/>
                </a:solidFill>
                <a:latin typeface="Arial Unicode MS" pitchFamily="34" charset="-128"/>
                <a:ea typeface="Arial Unicode MS" pitchFamily="34" charset="-128"/>
                <a:cs typeface="Arial Unicode MS" pitchFamily="34" charset="-128"/>
              </a:rPr>
              <a:t>Annuity for life increasing at simple rate of 3% </a:t>
            </a:r>
            <a:r>
              <a:rPr lang="en-US" sz="3200" dirty="0" err="1">
                <a:solidFill>
                  <a:srgbClr val="FF0000"/>
                </a:solidFill>
                <a:latin typeface="Arial Unicode MS" pitchFamily="34" charset="-128"/>
                <a:ea typeface="Arial Unicode MS" pitchFamily="34" charset="-128"/>
                <a:cs typeface="Arial Unicode MS" pitchFamily="34" charset="-128"/>
              </a:rPr>
              <a:t>p.a</a:t>
            </a:r>
            <a:endParaRPr kumimoji="0" lang="en-US" sz="3200" i="0" u="none" strike="noStrike" kern="1200" cap="none" spc="0" normalizeH="0" baseline="0" noProof="0" dirty="0">
              <a:ln>
                <a:noFill/>
              </a:ln>
              <a:solidFill>
                <a:srgbClr val="FF0000"/>
              </a:solidFill>
              <a:effectLst/>
              <a:uLnTx/>
              <a:uFillTx/>
              <a:latin typeface="Arial Unicode MS" pitchFamily="34" charset="-128"/>
              <a:ea typeface="Arial Unicode MS" pitchFamily="34" charset="-128"/>
              <a:cs typeface="Arial Unicode MS" pitchFamily="34" charset="-128"/>
            </a:endParaRPr>
          </a:p>
        </p:txBody>
      </p:sp>
      <p:sp>
        <p:nvSpPr>
          <p:cNvPr id="19" name="Freeform 18">
            <a:extLst>
              <a:ext uri="{FF2B5EF4-FFF2-40B4-BE49-F238E27FC236}">
                <a16:creationId xmlns="" xmlns:a16="http://schemas.microsoft.com/office/drawing/2014/main" id="{D73326E7-E390-4477-B2F5-ED157C68FA86}"/>
              </a:ext>
            </a:extLst>
          </p:cNvPr>
          <p:cNvSpPr>
            <a:spLocks/>
          </p:cNvSpPr>
          <p:nvPr/>
        </p:nvSpPr>
        <p:spPr bwMode="auto">
          <a:xfrm>
            <a:off x="2111527" y="1595377"/>
            <a:ext cx="3402716" cy="1450094"/>
          </a:xfrm>
          <a:custGeom>
            <a:avLst/>
            <a:gdLst>
              <a:gd name="T0" fmla="*/ 423 w 423"/>
              <a:gd name="T1" fmla="*/ 0 h 603"/>
              <a:gd name="T2" fmla="*/ 423 w 423"/>
              <a:gd name="T3" fmla="*/ 392 h 603"/>
              <a:gd name="T4" fmla="*/ 211 w 423"/>
              <a:gd name="T5" fmla="*/ 603 h 603"/>
              <a:gd name="T6" fmla="*/ 0 w 423"/>
              <a:gd name="T7" fmla="*/ 392 h 603"/>
              <a:gd name="T8" fmla="*/ 0 w 423"/>
              <a:gd name="T9" fmla="*/ 0 h 603"/>
              <a:gd name="T10" fmla="*/ 211 w 423"/>
              <a:gd name="T11" fmla="*/ 211 h 603"/>
              <a:gd name="T12" fmla="*/ 423 w 423"/>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423" h="603">
                <a:moveTo>
                  <a:pt x="423" y="0"/>
                </a:moveTo>
                <a:lnTo>
                  <a:pt x="423" y="392"/>
                </a:lnTo>
                <a:lnTo>
                  <a:pt x="211" y="603"/>
                </a:lnTo>
                <a:lnTo>
                  <a:pt x="0" y="392"/>
                </a:lnTo>
                <a:lnTo>
                  <a:pt x="0" y="0"/>
                </a:lnTo>
                <a:lnTo>
                  <a:pt x="211" y="211"/>
                </a:lnTo>
                <a:lnTo>
                  <a:pt x="423" y="0"/>
                </a:lnTo>
                <a:close/>
              </a:path>
            </a:pathLst>
          </a:custGeom>
          <a:solidFill>
            <a:schemeClr val="accent1">
              <a:lumMod val="50000"/>
            </a:schemeClr>
          </a:solidFill>
          <a:ln>
            <a:noFill/>
          </a:ln>
        </p:spPr>
        <p:txBody>
          <a:bodyPr vert="horz" wrap="square" lIns="91440" tIns="45720" rIns="91440" bIns="914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rial Unicode MS" pitchFamily="34" charset="-128"/>
                <a:ea typeface="Arial Unicode MS" pitchFamily="34" charset="-128"/>
                <a:cs typeface="Arial Unicode MS" pitchFamily="34" charset="-128"/>
              </a:rPr>
              <a:t>01</a:t>
            </a:r>
          </a:p>
        </p:txBody>
      </p:sp>
      <p:sp>
        <p:nvSpPr>
          <p:cNvPr id="20" name="Freeform 19">
            <a:extLst>
              <a:ext uri="{FF2B5EF4-FFF2-40B4-BE49-F238E27FC236}">
                <a16:creationId xmlns="" xmlns:a16="http://schemas.microsoft.com/office/drawing/2014/main" id="{6BEE40F3-9B77-4FF6-961C-C927FA29EDCC}"/>
              </a:ext>
            </a:extLst>
          </p:cNvPr>
          <p:cNvSpPr>
            <a:spLocks/>
          </p:cNvSpPr>
          <p:nvPr/>
        </p:nvSpPr>
        <p:spPr bwMode="auto">
          <a:xfrm>
            <a:off x="2111527" y="2886752"/>
            <a:ext cx="3402716" cy="1452499"/>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chemeClr val="accent2">
              <a:lumMod val="50000"/>
            </a:schemeClr>
          </a:solidFill>
          <a:ln>
            <a:noFill/>
          </a:ln>
        </p:spPr>
        <p:txBody>
          <a:bodyPr vert="horz" wrap="square" lIns="91440" tIns="45720" rIns="91440" bIns="914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rial Unicode MS" pitchFamily="34" charset="-128"/>
                <a:ea typeface="Arial Unicode MS" pitchFamily="34" charset="-128"/>
                <a:cs typeface="Arial Unicode MS" pitchFamily="34" charset="-128"/>
              </a:rPr>
              <a:t>02</a:t>
            </a:r>
          </a:p>
        </p:txBody>
      </p:sp>
      <p:sp>
        <p:nvSpPr>
          <p:cNvPr id="21" name="Freeform 20">
            <a:extLst>
              <a:ext uri="{FF2B5EF4-FFF2-40B4-BE49-F238E27FC236}">
                <a16:creationId xmlns="" xmlns:a16="http://schemas.microsoft.com/office/drawing/2014/main" id="{7835CBBD-0CFA-4D34-A8BB-1AF1F74B16CE}"/>
              </a:ext>
            </a:extLst>
          </p:cNvPr>
          <p:cNvSpPr>
            <a:spLocks/>
          </p:cNvSpPr>
          <p:nvPr/>
        </p:nvSpPr>
        <p:spPr bwMode="auto">
          <a:xfrm>
            <a:off x="2111527" y="4182939"/>
            <a:ext cx="3402716" cy="1452499"/>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chemeClr val="accent5">
              <a:lumMod val="50000"/>
            </a:schemeClr>
          </a:solidFill>
          <a:ln>
            <a:noFill/>
          </a:ln>
        </p:spPr>
        <p:txBody>
          <a:bodyPr vert="horz" wrap="square" lIns="91440" tIns="45720" rIns="91440" bIns="914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rial Unicode MS" pitchFamily="34" charset="-128"/>
                <a:ea typeface="Arial Unicode MS" pitchFamily="34" charset="-128"/>
                <a:cs typeface="Arial Unicode MS" pitchFamily="34" charset="-128"/>
              </a:rPr>
              <a:t>03</a:t>
            </a:r>
          </a:p>
        </p:txBody>
      </p:sp>
      <p:sp>
        <p:nvSpPr>
          <p:cNvPr id="22" name="Freeform 21">
            <a:extLst>
              <a:ext uri="{FF2B5EF4-FFF2-40B4-BE49-F238E27FC236}">
                <a16:creationId xmlns="" xmlns:a16="http://schemas.microsoft.com/office/drawing/2014/main" id="{158D9F44-22C8-4C61-B3C9-9FB8157040D3}"/>
              </a:ext>
            </a:extLst>
          </p:cNvPr>
          <p:cNvSpPr>
            <a:spLocks/>
          </p:cNvSpPr>
          <p:nvPr/>
        </p:nvSpPr>
        <p:spPr bwMode="auto">
          <a:xfrm>
            <a:off x="2111527" y="5474315"/>
            <a:ext cx="3402716" cy="1452499"/>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rgbClr val="FF0000"/>
          </a:solidFill>
          <a:ln>
            <a:noFill/>
          </a:ln>
        </p:spPr>
        <p:txBody>
          <a:bodyPr vert="horz" wrap="square" lIns="91440" tIns="45720" rIns="91440" bIns="914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rial Unicode MS" pitchFamily="34" charset="-128"/>
                <a:ea typeface="Arial Unicode MS" pitchFamily="34" charset="-128"/>
                <a:cs typeface="Arial Unicode MS" pitchFamily="34" charset="-128"/>
              </a:rPr>
              <a:t>04</a:t>
            </a:r>
          </a:p>
        </p:txBody>
      </p:sp>
      <p:sp>
        <p:nvSpPr>
          <p:cNvPr id="23" name="Rectangle 9">
            <a:extLst>
              <a:ext uri="{FF2B5EF4-FFF2-40B4-BE49-F238E27FC236}">
                <a16:creationId xmlns="" xmlns:a16="http://schemas.microsoft.com/office/drawing/2014/main" id="{28EE0EFF-D494-4F1F-A408-E02BA05B97B5}"/>
              </a:ext>
            </a:extLst>
          </p:cNvPr>
          <p:cNvSpPr>
            <a:spLocks noChangeArrowheads="1"/>
          </p:cNvSpPr>
          <p:nvPr/>
        </p:nvSpPr>
        <p:spPr bwMode="auto">
          <a:xfrm>
            <a:off x="5198220" y="6787138"/>
            <a:ext cx="11442799" cy="1017045"/>
          </a:xfrm>
          <a:prstGeom prst="roundRect">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24" name="TextBox 77">
            <a:extLst>
              <a:ext uri="{FF2B5EF4-FFF2-40B4-BE49-F238E27FC236}">
                <a16:creationId xmlns="" xmlns:a16="http://schemas.microsoft.com/office/drawing/2014/main" id="{C13E7B24-C3B4-4B0D-B56D-E15CFA2F9869}"/>
              </a:ext>
            </a:extLst>
          </p:cNvPr>
          <p:cNvSpPr txBox="1"/>
          <p:nvPr/>
        </p:nvSpPr>
        <p:spPr>
          <a:xfrm>
            <a:off x="5771636" y="6534990"/>
            <a:ext cx="10851996" cy="107721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3200" dirty="0">
                <a:solidFill>
                  <a:schemeClr val="accent3">
                    <a:lumMod val="75000"/>
                  </a:schemeClr>
                </a:solidFill>
                <a:latin typeface="Arial Unicode MS" pitchFamily="34" charset="-128"/>
                <a:ea typeface="Arial Unicode MS" pitchFamily="34" charset="-128"/>
                <a:cs typeface="Arial Unicode MS" pitchFamily="34" charset="-128"/>
              </a:rPr>
              <a:t>Annuity for life with a provision for 50% of the annuity to the spouse of the annuitant for life on death of the annuitant</a:t>
            </a:r>
            <a:endParaRPr kumimoji="0" lang="en-US" sz="3200" i="0" u="none" strike="noStrike" kern="1200" cap="none" spc="0" normalizeH="0" baseline="0" noProof="0" dirty="0">
              <a:ln>
                <a:noFill/>
              </a:ln>
              <a:solidFill>
                <a:schemeClr val="accent3">
                  <a:lumMod val="75000"/>
                </a:schemeClr>
              </a:solidFill>
              <a:effectLst/>
              <a:uLnTx/>
              <a:uFillTx/>
              <a:latin typeface="Arial Unicode MS" pitchFamily="34" charset="-128"/>
              <a:ea typeface="Arial Unicode MS" pitchFamily="34" charset="-128"/>
              <a:cs typeface="Arial Unicode MS" pitchFamily="34" charset="-128"/>
            </a:endParaRPr>
          </a:p>
        </p:txBody>
      </p:sp>
      <p:sp>
        <p:nvSpPr>
          <p:cNvPr id="25" name="Freeform 24">
            <a:extLst>
              <a:ext uri="{FF2B5EF4-FFF2-40B4-BE49-F238E27FC236}">
                <a16:creationId xmlns="" xmlns:a16="http://schemas.microsoft.com/office/drawing/2014/main" id="{D73326E7-E390-4477-B2F5-ED157C68FA86}"/>
              </a:ext>
            </a:extLst>
          </p:cNvPr>
          <p:cNvSpPr>
            <a:spLocks/>
          </p:cNvSpPr>
          <p:nvPr/>
        </p:nvSpPr>
        <p:spPr bwMode="auto">
          <a:xfrm>
            <a:off x="2123559" y="6756963"/>
            <a:ext cx="3402716" cy="1450094"/>
          </a:xfrm>
          <a:custGeom>
            <a:avLst/>
            <a:gdLst>
              <a:gd name="T0" fmla="*/ 423 w 423"/>
              <a:gd name="T1" fmla="*/ 0 h 603"/>
              <a:gd name="T2" fmla="*/ 423 w 423"/>
              <a:gd name="T3" fmla="*/ 392 h 603"/>
              <a:gd name="T4" fmla="*/ 211 w 423"/>
              <a:gd name="T5" fmla="*/ 603 h 603"/>
              <a:gd name="T6" fmla="*/ 0 w 423"/>
              <a:gd name="T7" fmla="*/ 392 h 603"/>
              <a:gd name="T8" fmla="*/ 0 w 423"/>
              <a:gd name="T9" fmla="*/ 0 h 603"/>
              <a:gd name="T10" fmla="*/ 211 w 423"/>
              <a:gd name="T11" fmla="*/ 211 h 603"/>
              <a:gd name="T12" fmla="*/ 423 w 423"/>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423" h="603">
                <a:moveTo>
                  <a:pt x="423" y="0"/>
                </a:moveTo>
                <a:lnTo>
                  <a:pt x="423" y="392"/>
                </a:lnTo>
                <a:lnTo>
                  <a:pt x="211" y="603"/>
                </a:lnTo>
                <a:lnTo>
                  <a:pt x="0" y="392"/>
                </a:lnTo>
                <a:lnTo>
                  <a:pt x="0" y="0"/>
                </a:lnTo>
                <a:lnTo>
                  <a:pt x="211" y="211"/>
                </a:lnTo>
                <a:lnTo>
                  <a:pt x="423" y="0"/>
                </a:lnTo>
                <a:close/>
              </a:path>
            </a:pathLst>
          </a:custGeom>
          <a:solidFill>
            <a:srgbClr val="0070C0"/>
          </a:solidFill>
          <a:ln>
            <a:noFill/>
          </a:ln>
        </p:spPr>
        <p:txBody>
          <a:bodyPr vert="horz" wrap="square" lIns="91440" tIns="45720" rIns="91440" bIns="914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uLnTx/>
                <a:uFillTx/>
                <a:latin typeface="Arial Unicode MS" pitchFamily="34" charset="-128"/>
                <a:ea typeface="Arial Unicode MS" pitchFamily="34" charset="-128"/>
                <a:cs typeface="Arial Unicode MS" pitchFamily="34" charset="-128"/>
              </a:rPr>
              <a:t>05</a:t>
            </a:r>
          </a:p>
        </p:txBody>
      </p:sp>
      <p:grpSp>
        <p:nvGrpSpPr>
          <p:cNvPr id="26" name="Group 25"/>
          <p:cNvGrpSpPr/>
          <p:nvPr/>
        </p:nvGrpSpPr>
        <p:grpSpPr>
          <a:xfrm>
            <a:off x="2123558" y="7918400"/>
            <a:ext cx="14610695" cy="1652163"/>
            <a:chOff x="2065686" y="7781996"/>
            <a:chExt cx="14180690" cy="1652163"/>
          </a:xfrm>
        </p:grpSpPr>
        <p:sp>
          <p:nvSpPr>
            <p:cNvPr id="27" name="Rectangle 15">
              <a:extLst>
                <a:ext uri="{FF2B5EF4-FFF2-40B4-BE49-F238E27FC236}">
                  <a16:creationId xmlns="" xmlns:a16="http://schemas.microsoft.com/office/drawing/2014/main" id="{794DBE4D-40B7-4CA9-A796-D21F85D4219B}"/>
                </a:ext>
              </a:extLst>
            </p:cNvPr>
            <p:cNvSpPr>
              <a:spLocks noChangeArrowheads="1"/>
            </p:cNvSpPr>
            <p:nvPr/>
          </p:nvSpPr>
          <p:spPr bwMode="auto">
            <a:xfrm>
              <a:off x="5140348" y="8011835"/>
              <a:ext cx="11106028" cy="1017045"/>
            </a:xfrm>
            <a:prstGeom prst="roundRect">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i="0" u="none" strike="noStrike" kern="1200" cap="none" spc="0" normalizeH="0" baseline="0" noProof="0">
                <a:ln>
                  <a:noFill/>
                </a:ln>
                <a:solidFill>
                  <a:schemeClr val="bg1"/>
                </a:solidFill>
                <a:effectLst/>
                <a:uLnTx/>
                <a:uFillTx/>
                <a:latin typeface="Arial Unicode MS" pitchFamily="34" charset="-128"/>
                <a:ea typeface="Arial Unicode MS" pitchFamily="34" charset="-128"/>
                <a:cs typeface="Arial Unicode MS" pitchFamily="34" charset="-128"/>
              </a:endParaRPr>
            </a:p>
          </p:txBody>
        </p:sp>
        <p:sp>
          <p:nvSpPr>
            <p:cNvPr id="30" name="TextBox 80">
              <a:extLst>
                <a:ext uri="{FF2B5EF4-FFF2-40B4-BE49-F238E27FC236}">
                  <a16:creationId xmlns="" xmlns:a16="http://schemas.microsoft.com/office/drawing/2014/main" id="{88023704-6521-4135-8FA6-44E5F2751DA3}"/>
                </a:ext>
              </a:extLst>
            </p:cNvPr>
            <p:cNvSpPr txBox="1"/>
            <p:nvPr/>
          </p:nvSpPr>
          <p:spPr>
            <a:xfrm>
              <a:off x="5713763" y="7781996"/>
              <a:ext cx="10532613" cy="117455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ts val="2800"/>
                </a:lnSpc>
              </a:pPr>
              <a:r>
                <a:rPr lang="en-US" sz="3200" dirty="0">
                  <a:solidFill>
                    <a:srgbClr val="7030A0"/>
                  </a:solidFill>
                  <a:latin typeface="Arial Unicode MS" pitchFamily="34" charset="-128"/>
                  <a:ea typeface="Arial Unicode MS" pitchFamily="34" charset="-128"/>
                  <a:cs typeface="Arial Unicode MS" pitchFamily="34" charset="-128"/>
                </a:rPr>
                <a:t>Annuity for life to the subscriber, after death of subscriber 100% annuity to the spouse and after death of spouse return of the purchase price to the nominee</a:t>
              </a:r>
              <a:endParaRPr kumimoji="0" lang="en-US" sz="3200" i="0" u="none" strike="noStrike" kern="1200" cap="none" spc="0" normalizeH="0" baseline="0" noProof="0" dirty="0">
                <a:ln>
                  <a:noFill/>
                </a:ln>
                <a:solidFill>
                  <a:srgbClr val="7030A0"/>
                </a:solidFill>
                <a:effectLst/>
                <a:uLnTx/>
                <a:uFillTx/>
                <a:latin typeface="Arial Unicode MS" pitchFamily="34" charset="-128"/>
                <a:ea typeface="Arial Unicode MS" pitchFamily="34" charset="-128"/>
                <a:cs typeface="Arial Unicode MS" pitchFamily="34" charset="-128"/>
              </a:endParaRPr>
            </a:p>
          </p:txBody>
        </p:sp>
        <p:sp>
          <p:nvSpPr>
            <p:cNvPr id="31" name="Freeform 30">
              <a:extLst>
                <a:ext uri="{FF2B5EF4-FFF2-40B4-BE49-F238E27FC236}">
                  <a16:creationId xmlns="" xmlns:a16="http://schemas.microsoft.com/office/drawing/2014/main" id="{6BEE40F3-9B77-4FF6-961C-C927FA29EDCC}"/>
                </a:ext>
              </a:extLst>
            </p:cNvPr>
            <p:cNvSpPr>
              <a:spLocks/>
            </p:cNvSpPr>
            <p:nvPr/>
          </p:nvSpPr>
          <p:spPr bwMode="auto">
            <a:xfrm>
              <a:off x="2065686" y="7981660"/>
              <a:ext cx="3302571" cy="1452499"/>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rgbClr val="3E4095"/>
            </a:solidFill>
            <a:ln>
              <a:noFill/>
            </a:ln>
          </p:spPr>
          <p:txBody>
            <a:bodyPr vert="horz" wrap="square" lIns="91440" tIns="45720" rIns="91440" bIns="914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chemeClr val="bg1"/>
                  </a:solidFill>
                  <a:effectLst/>
                  <a:uLnTx/>
                  <a:uFillTx/>
                  <a:latin typeface="Arial Unicode MS" pitchFamily="34" charset="-128"/>
                  <a:ea typeface="Arial Unicode MS" pitchFamily="34" charset="-128"/>
                  <a:cs typeface="Arial Unicode MS" pitchFamily="34" charset="-128"/>
                </a:rPr>
                <a:t>06</a:t>
              </a:r>
            </a:p>
          </p:txBody>
        </p:sp>
      </p:gr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Types of Annuity Plan</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 xmlns:p14="http://schemas.microsoft.com/office/powerpoint/2010/main" val="1010359714"/>
              </p:ext>
            </p:extLst>
          </p:nvPr>
        </p:nvGraphicFramePr>
        <p:xfrm>
          <a:off x="152400" y="1447800"/>
          <a:ext cx="18059400" cy="8617762"/>
        </p:xfrm>
        <a:graphic>
          <a:graphicData uri="http://schemas.openxmlformats.org/drawingml/2006/table">
            <a:tbl>
              <a:tblPr firstCol="1" bandRow="1">
                <a:tableStyleId>{B301B821-A1FF-4177-AEE7-76D212191A09}</a:tableStyleId>
              </a:tblPr>
              <a:tblGrid>
                <a:gridCol w="5715000">
                  <a:extLst>
                    <a:ext uri="{9D8B030D-6E8A-4147-A177-3AD203B41FA5}">
                      <a16:colId xmlns="" xmlns:a16="http://schemas.microsoft.com/office/drawing/2014/main" val="3562302975"/>
                    </a:ext>
                  </a:extLst>
                </a:gridCol>
                <a:gridCol w="12344400">
                  <a:extLst>
                    <a:ext uri="{9D8B030D-6E8A-4147-A177-3AD203B41FA5}">
                      <a16:colId xmlns="" xmlns:a16="http://schemas.microsoft.com/office/drawing/2014/main" val="2732764537"/>
                    </a:ext>
                  </a:extLst>
                </a:gridCol>
              </a:tblGrid>
              <a:tr h="480075">
                <a:tc>
                  <a:txBody>
                    <a:bodyPr/>
                    <a:lstStyle/>
                    <a:p>
                      <a:pPr algn="ctr">
                        <a:lnSpc>
                          <a:spcPct val="115000"/>
                        </a:lnSpc>
                        <a:spcAft>
                          <a:spcPts val="0"/>
                        </a:spcAft>
                      </a:pPr>
                      <a:r>
                        <a:rPr lang="en-US" sz="3200" b="1" kern="1200" dirty="0" smtClean="0">
                          <a:solidFill>
                            <a:schemeClr val="bg1"/>
                          </a:solidFill>
                          <a:effectLst/>
                          <a:latin typeface="Arial Unicode MS" pitchFamily="34" charset="-128"/>
                          <a:ea typeface="Arial Unicode MS" pitchFamily="34" charset="-128"/>
                          <a:cs typeface="Arial Unicode MS" pitchFamily="34" charset="-128"/>
                        </a:rPr>
                        <a:t>Annuity Payable for</a:t>
                      </a:r>
                      <a:endParaRPr lang="en-US" sz="3200" b="1" kern="1200" dirty="0">
                        <a:solidFill>
                          <a:schemeClr val="bg1"/>
                        </a:solidFill>
                        <a:effectLst/>
                        <a:latin typeface="Arial Unicode MS" pitchFamily="34" charset="-128"/>
                        <a:ea typeface="Arial Unicode MS" pitchFamily="34" charset="-128"/>
                        <a:cs typeface="Arial Unicode MS" pitchFamily="34" charset="-128"/>
                      </a:endParaRP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50000"/>
                      </a:schemeClr>
                    </a:solidFill>
                  </a:tcPr>
                </a:tc>
                <a:tc>
                  <a:txBody>
                    <a:bodyPr/>
                    <a:lstStyle/>
                    <a:p>
                      <a:pPr algn="ctr">
                        <a:lnSpc>
                          <a:spcPct val="115000"/>
                        </a:lnSpc>
                        <a:spcAft>
                          <a:spcPts val="0"/>
                        </a:spcAft>
                      </a:pPr>
                      <a:r>
                        <a:rPr lang="en-US" sz="3200" b="1" kern="1200" dirty="0">
                          <a:solidFill>
                            <a:schemeClr val="bg1"/>
                          </a:solidFill>
                          <a:effectLst/>
                          <a:latin typeface="Arial Unicode MS" pitchFamily="34" charset="-128"/>
                          <a:ea typeface="Arial Unicode MS" pitchFamily="34" charset="-128"/>
                          <a:cs typeface="Arial Unicode MS" pitchFamily="34" charset="-128"/>
                        </a:rPr>
                        <a:t>Particulars</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50000"/>
                      </a:schemeClr>
                    </a:solidFill>
                  </a:tcPr>
                </a:tc>
                <a:extLst>
                  <a:ext uri="{0D108BD9-81ED-4DB2-BD59-A6C34878D82A}">
                    <a16:rowId xmlns="" xmlns:a16="http://schemas.microsoft.com/office/drawing/2014/main" val="137659047"/>
                  </a:ext>
                </a:extLst>
              </a:tr>
              <a:tr h="809726">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dk1"/>
                          </a:solidFill>
                          <a:effectLst/>
                          <a:latin typeface="Arial Unicode MS" pitchFamily="34" charset="-128"/>
                          <a:ea typeface="Arial Unicode MS" pitchFamily="34" charset="-128"/>
                          <a:cs typeface="Arial Unicode MS" pitchFamily="34" charset="-128"/>
                        </a:rPr>
                        <a:t>life</a:t>
                      </a:r>
                      <a:endParaRPr lang="en-US" sz="2400" b="1" kern="1200" dirty="0">
                        <a:solidFill>
                          <a:schemeClr val="dk1"/>
                        </a:solidFill>
                        <a:effectLst/>
                        <a:latin typeface="Arial Unicode MS" pitchFamily="34" charset="-128"/>
                        <a:ea typeface="Arial Unicode MS" pitchFamily="34" charset="-128"/>
                        <a:cs typeface="Arial Unicode MS" pitchFamily="34" charset="-128"/>
                      </a:endParaRP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indent="0" algn="just" defTabSz="914400" rtl="0" eaLnBrk="1" fontAlgn="auto" latinLnBrk="1" hangingPunct="1">
                        <a:lnSpc>
                          <a:spcPct val="115000"/>
                        </a:lnSpc>
                        <a:spcBef>
                          <a:spcPts val="0"/>
                        </a:spcBef>
                        <a:spcAft>
                          <a:spcPts val="0"/>
                        </a:spcAft>
                        <a:buClrTx/>
                        <a:buSzTx/>
                        <a:buFont typeface="Arial" panose="020B0604020202020204" pitchFamily="34" charset="0"/>
                        <a:buNone/>
                        <a:tabLst/>
                        <a:defRPr/>
                      </a:pPr>
                      <a:r>
                        <a:rPr lang="en-US" sz="2200" kern="1200" dirty="0">
                          <a:solidFill>
                            <a:schemeClr val="dk1"/>
                          </a:solidFill>
                          <a:effectLst/>
                          <a:latin typeface="Arial Unicode MS" pitchFamily="34" charset="-128"/>
                          <a:ea typeface="Arial Unicode MS" pitchFamily="34" charset="-128"/>
                          <a:cs typeface="Arial Unicode MS" pitchFamily="34" charset="-128"/>
                        </a:rPr>
                        <a:t>Pension for life to the Annuitant till he/she is alive. After death of Annuitant, no pension to surviving spouse/ nominee and the purchase price is lost. </a:t>
                      </a:r>
                    </a:p>
                  </a:txBody>
                  <a:tcPr marL="14288" marR="1428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940883787"/>
                  </a:ext>
                </a:extLst>
              </a:tr>
              <a:tr h="2112329">
                <a:tc>
                  <a:txBody>
                    <a:bodyPr/>
                    <a:lstStyle/>
                    <a:p>
                      <a:pPr algn="ctr">
                        <a:lnSpc>
                          <a:spcPct val="115000"/>
                        </a:lnSpc>
                        <a:spcAft>
                          <a:spcPts val="0"/>
                        </a:spcAft>
                      </a:pPr>
                      <a:r>
                        <a:rPr lang="en-US" sz="2400" b="1" kern="1200" dirty="0" smtClean="0">
                          <a:solidFill>
                            <a:schemeClr val="dk1"/>
                          </a:solidFill>
                          <a:effectLst/>
                          <a:latin typeface="Arial Unicode MS" pitchFamily="34" charset="-128"/>
                          <a:ea typeface="Arial Unicode MS" pitchFamily="34" charset="-128"/>
                          <a:cs typeface="Arial Unicode MS" pitchFamily="34" charset="-128"/>
                        </a:rPr>
                        <a:t>5/10/15/20 </a:t>
                      </a:r>
                      <a:r>
                        <a:rPr lang="en-US" sz="2400" b="1" kern="1200" dirty="0">
                          <a:solidFill>
                            <a:schemeClr val="dk1"/>
                          </a:solidFill>
                          <a:effectLst/>
                          <a:latin typeface="Arial Unicode MS" pitchFamily="34" charset="-128"/>
                          <a:ea typeface="Arial Unicode MS" pitchFamily="34" charset="-128"/>
                          <a:cs typeface="Arial Unicode MS" pitchFamily="34" charset="-128"/>
                        </a:rPr>
                        <a:t>yrs and life thereafter</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tc>
                  <a:txBody>
                    <a:bodyPr/>
                    <a:lstStyle/>
                    <a:p>
                      <a:pPr marL="0" indent="0" algn="just">
                        <a:buFont typeface="Arial" panose="020B0604020202020204" pitchFamily="34" charset="0"/>
                        <a:buNone/>
                      </a:pPr>
                      <a:r>
                        <a:rPr lang="en-US" sz="2200" kern="1200" dirty="0">
                          <a:solidFill>
                            <a:schemeClr val="dk1"/>
                          </a:solidFill>
                          <a:effectLst/>
                          <a:latin typeface="Arial Unicode MS" pitchFamily="34" charset="-128"/>
                          <a:ea typeface="Arial Unicode MS" pitchFamily="34" charset="-128"/>
                          <a:cs typeface="Arial Unicode MS" pitchFamily="34" charset="-128"/>
                        </a:rPr>
                        <a:t>Pension for life to the Annuitant till he/she is alive. In case the Annuitant dies within 5/10/15/20 years, spouse gets Annuity for the remaining period only. After such period, the purchase price is lost. For </a:t>
                      </a:r>
                      <a:r>
                        <a:rPr lang="en-US" sz="2200" kern="1200" dirty="0" err="1">
                          <a:solidFill>
                            <a:schemeClr val="dk1"/>
                          </a:solidFill>
                          <a:effectLst/>
                          <a:latin typeface="Arial Unicode MS" pitchFamily="34" charset="-128"/>
                          <a:ea typeface="Arial Unicode MS" pitchFamily="34" charset="-128"/>
                          <a:cs typeface="Arial Unicode MS" pitchFamily="34" charset="-128"/>
                        </a:rPr>
                        <a:t>eg</a:t>
                      </a:r>
                      <a:r>
                        <a:rPr lang="en-US" sz="2200" kern="1200" dirty="0">
                          <a:solidFill>
                            <a:schemeClr val="dk1"/>
                          </a:solidFill>
                          <a:effectLst/>
                          <a:latin typeface="Arial Unicode MS" pitchFamily="34" charset="-128"/>
                          <a:ea typeface="Arial Unicode MS" pitchFamily="34" charset="-128"/>
                          <a:cs typeface="Arial Unicode MS" pitchFamily="34" charset="-128"/>
                        </a:rPr>
                        <a:t>. say an Annuitant chooses a 15 year plan. If Annuitant dies after 10 years, pension will be available to the surviving spouse. But if the Annuitant dies after 15 years, no pension will be available to the surviving spouse and the purchase price will be lost. Also, in case the spouse has died before the Annuitant, the Purchase price is lost.</a:t>
                      </a:r>
                    </a:p>
                  </a:txBody>
                  <a:tcPr marL="42863" marR="4286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823088588"/>
                  </a:ext>
                </a:extLst>
              </a:tr>
              <a:tr h="809726">
                <a:tc>
                  <a:txBody>
                    <a:bodyPr/>
                    <a:lstStyle/>
                    <a:p>
                      <a:pPr algn="ctr">
                        <a:lnSpc>
                          <a:spcPct val="115000"/>
                        </a:lnSpc>
                        <a:spcAft>
                          <a:spcPts val="0"/>
                        </a:spcAft>
                      </a:pPr>
                      <a:r>
                        <a:rPr lang="en-US" sz="2400" b="1" kern="1200" dirty="0" smtClean="0">
                          <a:solidFill>
                            <a:schemeClr val="dk1"/>
                          </a:solidFill>
                          <a:effectLst/>
                          <a:latin typeface="Arial Unicode MS" pitchFamily="34" charset="-128"/>
                          <a:ea typeface="Arial Unicode MS" pitchFamily="34" charset="-128"/>
                          <a:cs typeface="Arial Unicode MS" pitchFamily="34" charset="-128"/>
                        </a:rPr>
                        <a:t>life </a:t>
                      </a:r>
                      <a:r>
                        <a:rPr lang="en-US" sz="2400" b="1" kern="1200" dirty="0">
                          <a:solidFill>
                            <a:schemeClr val="dk1"/>
                          </a:solidFill>
                          <a:effectLst/>
                          <a:latin typeface="Arial Unicode MS" pitchFamily="34" charset="-128"/>
                          <a:ea typeface="Arial Unicode MS" pitchFamily="34" charset="-128"/>
                          <a:cs typeface="Arial Unicode MS" pitchFamily="34" charset="-128"/>
                        </a:rPr>
                        <a:t>with ROC (Return of Capital) on death of annuitant-</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pPr marL="0" indent="0" algn="just">
                        <a:buFont typeface="Arial" panose="020B0604020202020204" pitchFamily="34" charset="0"/>
                        <a:buNone/>
                      </a:pPr>
                      <a:r>
                        <a:rPr lang="en-US" sz="2200" kern="1200" dirty="0">
                          <a:solidFill>
                            <a:schemeClr val="dk1"/>
                          </a:solidFill>
                          <a:effectLst/>
                          <a:latin typeface="Arial Unicode MS" pitchFamily="34" charset="-128"/>
                          <a:ea typeface="Arial Unicode MS" pitchFamily="34" charset="-128"/>
                          <a:cs typeface="Arial Unicode MS" pitchFamily="34" charset="-128"/>
                        </a:rPr>
                        <a:t>Pension for life to the Annuitant till he/she is alive. After death of Annuitant, the Purchase price i.e. lump sum used to buy Annuity is returned to the nominee. </a:t>
                      </a:r>
                    </a:p>
                  </a:txBody>
                  <a:tcPr marL="42863" marR="4286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 xmlns:a16="http://schemas.microsoft.com/office/drawing/2014/main" val="1099554403"/>
                  </a:ext>
                </a:extLst>
              </a:tr>
              <a:tr h="919425">
                <a:tc>
                  <a:txBody>
                    <a:bodyPr/>
                    <a:lstStyle/>
                    <a:p>
                      <a:pPr algn="ctr">
                        <a:lnSpc>
                          <a:spcPct val="115000"/>
                        </a:lnSpc>
                        <a:spcAft>
                          <a:spcPts val="0"/>
                        </a:spcAft>
                      </a:pPr>
                      <a:r>
                        <a:rPr lang="en-US" sz="2400" b="1" kern="1200" dirty="0" smtClean="0">
                          <a:solidFill>
                            <a:schemeClr val="dk1"/>
                          </a:solidFill>
                          <a:effectLst/>
                          <a:latin typeface="Arial Unicode MS" pitchFamily="34" charset="-128"/>
                          <a:ea typeface="Arial Unicode MS" pitchFamily="34" charset="-128"/>
                          <a:cs typeface="Arial Unicode MS" pitchFamily="34" charset="-128"/>
                        </a:rPr>
                        <a:t>life </a:t>
                      </a:r>
                      <a:r>
                        <a:rPr lang="en-US" sz="2400" b="1" kern="1200" dirty="0">
                          <a:solidFill>
                            <a:schemeClr val="dk1"/>
                          </a:solidFill>
                          <a:effectLst/>
                          <a:latin typeface="Arial Unicode MS" pitchFamily="34" charset="-128"/>
                          <a:ea typeface="Arial Unicode MS" pitchFamily="34" charset="-128"/>
                          <a:cs typeface="Arial Unicode MS" pitchFamily="34" charset="-128"/>
                        </a:rPr>
                        <a:t>increasing at 3% simple </a:t>
                      </a:r>
                      <a:r>
                        <a:rPr lang="en-US" sz="2400" b="1" kern="1200" dirty="0" err="1">
                          <a:solidFill>
                            <a:schemeClr val="dk1"/>
                          </a:solidFill>
                          <a:effectLst/>
                          <a:latin typeface="Arial Unicode MS" pitchFamily="34" charset="-128"/>
                          <a:ea typeface="Arial Unicode MS" pitchFamily="34" charset="-128"/>
                          <a:cs typeface="Arial Unicode MS" pitchFamily="34" charset="-128"/>
                        </a:rPr>
                        <a:t>p.a</a:t>
                      </a:r>
                      <a:endParaRPr lang="en-US" sz="2400" b="1" kern="1200" dirty="0">
                        <a:solidFill>
                          <a:schemeClr val="dk1"/>
                        </a:solidFill>
                        <a:effectLst/>
                        <a:latin typeface="Arial Unicode MS" pitchFamily="34" charset="-128"/>
                        <a:ea typeface="Arial Unicode MS" pitchFamily="34" charset="-128"/>
                        <a:cs typeface="Arial Unicode MS" pitchFamily="34" charset="-128"/>
                      </a:endParaRP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marL="0" indent="0" algn="just">
                        <a:buFont typeface="Arial" panose="020B0604020202020204" pitchFamily="34" charset="0"/>
                        <a:buNone/>
                      </a:pPr>
                      <a:r>
                        <a:rPr lang="en-US" sz="2200" kern="1200" dirty="0">
                          <a:solidFill>
                            <a:schemeClr val="dk1"/>
                          </a:solidFill>
                          <a:effectLst/>
                          <a:latin typeface="Arial Unicode MS" pitchFamily="34" charset="-128"/>
                          <a:ea typeface="Arial Unicode MS" pitchFamily="34" charset="-128"/>
                          <a:cs typeface="Arial Unicode MS" pitchFamily="34" charset="-128"/>
                        </a:rPr>
                        <a:t>Pension for life to the Annuitant till he/she is alive increasing at simple rate of 3% per annum. After death of Annuitant, no pension to surviving spouse/ nominee and the purchase price is lost. </a:t>
                      </a:r>
                    </a:p>
                  </a:txBody>
                  <a:tcPr marL="42863" marR="4286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3301081998"/>
                  </a:ext>
                </a:extLst>
              </a:tr>
              <a:tr h="1056165">
                <a:tc>
                  <a:txBody>
                    <a:bodyPr/>
                    <a:lstStyle/>
                    <a:p>
                      <a:pPr algn="ctr">
                        <a:lnSpc>
                          <a:spcPct val="115000"/>
                        </a:lnSpc>
                        <a:spcAft>
                          <a:spcPts val="0"/>
                        </a:spcAft>
                      </a:pPr>
                      <a:r>
                        <a:rPr lang="en-US" sz="2400" b="1" kern="1200" dirty="0" smtClean="0">
                          <a:solidFill>
                            <a:schemeClr val="dk1"/>
                          </a:solidFill>
                          <a:effectLst/>
                          <a:latin typeface="Arial Unicode MS" pitchFamily="34" charset="-128"/>
                          <a:ea typeface="Arial Unicode MS" pitchFamily="34" charset="-128"/>
                          <a:cs typeface="Arial Unicode MS" pitchFamily="34" charset="-128"/>
                        </a:rPr>
                        <a:t>life </a:t>
                      </a:r>
                      <a:r>
                        <a:rPr lang="en-US" sz="2400" b="1" kern="1200" dirty="0">
                          <a:solidFill>
                            <a:schemeClr val="dk1"/>
                          </a:solidFill>
                          <a:effectLst/>
                          <a:latin typeface="Arial Unicode MS" pitchFamily="34" charset="-128"/>
                          <a:ea typeface="Arial Unicode MS" pitchFamily="34" charset="-128"/>
                          <a:cs typeface="Arial Unicode MS" pitchFamily="34" charset="-128"/>
                        </a:rPr>
                        <a:t>with 50% annuity payable to spouse on death of annuitant</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tc>
                  <a:txBody>
                    <a:bodyPr/>
                    <a:lstStyle/>
                    <a:p>
                      <a:pPr marL="0" indent="0" algn="just">
                        <a:buFont typeface="Arial" panose="020B0604020202020204" pitchFamily="34" charset="0"/>
                        <a:buNone/>
                      </a:pPr>
                      <a:r>
                        <a:rPr lang="en-US" sz="2200" kern="1200" dirty="0">
                          <a:solidFill>
                            <a:schemeClr val="dk1"/>
                          </a:solidFill>
                          <a:effectLst/>
                          <a:latin typeface="Arial Unicode MS" pitchFamily="34" charset="-128"/>
                          <a:ea typeface="Arial Unicode MS" pitchFamily="34" charset="-128"/>
                          <a:cs typeface="Arial Unicode MS" pitchFamily="34" charset="-128"/>
                        </a:rPr>
                        <a:t>Pension for life to the Annuitant till he/she is alive. After death of Annuitant, 50% pension to surviving spouse. After death of spouse the purchase price is lost. Also, in case the spouse has died before the Annuitant, the Purchase price is lost</a:t>
                      </a:r>
                    </a:p>
                  </a:txBody>
                  <a:tcPr marL="42863" marR="4286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2760982292"/>
                  </a:ext>
                </a:extLst>
              </a:tr>
              <a:tr h="1056165">
                <a:tc>
                  <a:txBody>
                    <a:bodyPr/>
                    <a:lstStyle/>
                    <a:p>
                      <a:pPr algn="ctr">
                        <a:lnSpc>
                          <a:spcPct val="115000"/>
                        </a:lnSpc>
                        <a:spcAft>
                          <a:spcPts val="0"/>
                        </a:spcAft>
                      </a:pPr>
                      <a:r>
                        <a:rPr lang="en-US" sz="2400" b="1" kern="1200" dirty="0" smtClean="0">
                          <a:solidFill>
                            <a:schemeClr val="dk1"/>
                          </a:solidFill>
                          <a:effectLst/>
                          <a:latin typeface="Arial Unicode MS" pitchFamily="34" charset="-128"/>
                          <a:ea typeface="Arial Unicode MS" pitchFamily="34" charset="-128"/>
                          <a:cs typeface="Arial Unicode MS" pitchFamily="34" charset="-128"/>
                        </a:rPr>
                        <a:t>life </a:t>
                      </a:r>
                      <a:r>
                        <a:rPr lang="en-US" sz="2400" b="1" kern="1200" dirty="0">
                          <a:solidFill>
                            <a:schemeClr val="dk1"/>
                          </a:solidFill>
                          <a:effectLst/>
                          <a:latin typeface="Arial Unicode MS" pitchFamily="34" charset="-128"/>
                          <a:ea typeface="Arial Unicode MS" pitchFamily="34" charset="-128"/>
                          <a:cs typeface="Arial Unicode MS" pitchFamily="34" charset="-128"/>
                        </a:rPr>
                        <a:t>with 100% annuity payable to spouse on death of annuitant</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20000"/>
                        <a:lumOff val="80000"/>
                      </a:schemeClr>
                    </a:solidFill>
                  </a:tcPr>
                </a:tc>
                <a:tc>
                  <a:txBody>
                    <a:bodyPr/>
                    <a:lstStyle/>
                    <a:p>
                      <a:pPr marL="0" indent="0" algn="just">
                        <a:buFont typeface="Arial" panose="020B0604020202020204" pitchFamily="34" charset="0"/>
                        <a:buNone/>
                      </a:pPr>
                      <a:r>
                        <a:rPr lang="en-US" sz="2200" kern="1200" dirty="0">
                          <a:solidFill>
                            <a:schemeClr val="dk1"/>
                          </a:solidFill>
                          <a:effectLst/>
                          <a:latin typeface="Arial Unicode MS" pitchFamily="34" charset="-128"/>
                          <a:ea typeface="Arial Unicode MS" pitchFamily="34" charset="-128"/>
                          <a:cs typeface="Arial Unicode MS" pitchFamily="34" charset="-128"/>
                        </a:rPr>
                        <a:t>Pension for life to the Annuitant till he/she is alive. After death of Annuitant, 100% pension to surviving spouse. After death of spouse the purchase price is lost. Also, in case the spouse has died before the Annuitant, the Purchase price is lost.</a:t>
                      </a:r>
                    </a:p>
                  </a:txBody>
                  <a:tcPr marL="42863" marR="4286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800979826"/>
                  </a:ext>
                </a:extLst>
              </a:tr>
              <a:tr h="1214589">
                <a:tc>
                  <a:txBody>
                    <a:bodyPr/>
                    <a:lstStyle/>
                    <a:p>
                      <a:pPr algn="ctr">
                        <a:lnSpc>
                          <a:spcPct val="115000"/>
                        </a:lnSpc>
                        <a:spcAft>
                          <a:spcPts val="0"/>
                        </a:spcAft>
                      </a:pPr>
                      <a:r>
                        <a:rPr lang="en-US" sz="2400" b="1" kern="1200" dirty="0" smtClean="0">
                          <a:solidFill>
                            <a:schemeClr val="dk1"/>
                          </a:solidFill>
                          <a:effectLst/>
                          <a:latin typeface="Arial Unicode MS" pitchFamily="34" charset="-128"/>
                          <a:ea typeface="Arial Unicode MS" pitchFamily="34" charset="-128"/>
                          <a:cs typeface="Arial Unicode MS" pitchFamily="34" charset="-128"/>
                        </a:rPr>
                        <a:t>life </a:t>
                      </a:r>
                      <a:r>
                        <a:rPr lang="en-US" sz="2400" b="1" kern="1200" dirty="0">
                          <a:solidFill>
                            <a:schemeClr val="dk1"/>
                          </a:solidFill>
                          <a:effectLst/>
                          <a:latin typeface="Arial Unicode MS" pitchFamily="34" charset="-128"/>
                          <a:ea typeface="Arial Unicode MS" pitchFamily="34" charset="-128"/>
                          <a:cs typeface="Arial Unicode MS" pitchFamily="34" charset="-128"/>
                        </a:rPr>
                        <a:t>with 100% annuity payable to spouse on death of annuitant with ROC on death of Last Survivor</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marL="0" indent="0" algn="just">
                        <a:buFont typeface="Arial" panose="020B0604020202020204" pitchFamily="34" charset="0"/>
                        <a:buNone/>
                      </a:pPr>
                      <a:r>
                        <a:rPr lang="en-US" sz="2200" kern="1200" dirty="0">
                          <a:solidFill>
                            <a:schemeClr val="dk1"/>
                          </a:solidFill>
                          <a:effectLst/>
                          <a:latin typeface="Arial Unicode MS" pitchFamily="34" charset="-128"/>
                          <a:ea typeface="Arial Unicode MS" pitchFamily="34" charset="-128"/>
                          <a:cs typeface="Arial Unicode MS" pitchFamily="34" charset="-128"/>
                        </a:rPr>
                        <a:t>Pension for life to the Annuitant till he/she is alive. After death of Annuitant, 100% </a:t>
                      </a:r>
                    </a:p>
                  </a:txBody>
                  <a:tcPr marL="42863" marR="4286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78845106"/>
                  </a:ext>
                </a:extLst>
              </a:tr>
            </a:tbl>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Annuity Providers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5" name="그룹 80"/>
          <p:cNvGrpSpPr/>
          <p:nvPr/>
        </p:nvGrpSpPr>
        <p:grpSpPr>
          <a:xfrm flipH="1">
            <a:off x="457200" y="2966993"/>
            <a:ext cx="2184159" cy="2115401"/>
            <a:chOff x="7429151" y="3841679"/>
            <a:chExt cx="1260141" cy="1342516"/>
          </a:xfrm>
        </p:grpSpPr>
        <p:grpSp>
          <p:nvGrpSpPr>
            <p:cNvPr id="6" name="그룹 65"/>
            <p:cNvGrpSpPr/>
            <p:nvPr/>
          </p:nvGrpSpPr>
          <p:grpSpPr>
            <a:xfrm rot="16591653" flipH="1" flipV="1">
              <a:off x="8047007" y="4541911"/>
              <a:ext cx="454915" cy="829654"/>
              <a:chOff x="8436353" y="5585513"/>
              <a:chExt cx="834470" cy="1521869"/>
            </a:xfrm>
            <a:effectLst>
              <a:outerShdw blurRad="50800" dist="38100" dir="2700000" algn="tl" rotWithShape="0">
                <a:prstClr val="black">
                  <a:alpha val="40000"/>
                </a:prstClr>
              </a:outerShdw>
            </a:effectLst>
          </p:grpSpPr>
          <p:sp>
            <p:nvSpPr>
              <p:cNvPr id="17" name="자유형 66"/>
              <p:cNvSpPr/>
              <p:nvPr/>
            </p:nvSpPr>
            <p:spPr>
              <a:xfrm>
                <a:off x="8436353" y="5585513"/>
                <a:ext cx="834470" cy="1406770"/>
              </a:xfrm>
              <a:custGeom>
                <a:avLst/>
                <a:gdLst>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15" fmla="*/ 263236 w 834470"/>
                  <a:gd name="connsiteY15" fmla="*/ 1371600 h 1406770"/>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15" fmla="*/ 263236 w 834470"/>
                  <a:gd name="connsiteY15" fmla="*/ 1371600 h 140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470" h="1406770">
                    <a:moveTo>
                      <a:pt x="263236" y="1371600"/>
                    </a:moveTo>
                    <a:cubicBezTo>
                      <a:pt x="171050" y="1227726"/>
                      <a:pt x="78864" y="1083852"/>
                      <a:pt x="39432" y="959161"/>
                    </a:cubicBezTo>
                    <a:cubicBezTo>
                      <a:pt x="0" y="834470"/>
                      <a:pt x="20249" y="707648"/>
                      <a:pt x="26643" y="623455"/>
                    </a:cubicBezTo>
                    <a:cubicBezTo>
                      <a:pt x="33037" y="539262"/>
                      <a:pt x="51687" y="506224"/>
                      <a:pt x="77798" y="454003"/>
                    </a:cubicBezTo>
                    <a:cubicBezTo>
                      <a:pt x="103909" y="401782"/>
                      <a:pt x="156663" y="352758"/>
                      <a:pt x="183306" y="310129"/>
                    </a:cubicBezTo>
                    <a:cubicBezTo>
                      <a:pt x="209949" y="267500"/>
                      <a:pt x="224336" y="237126"/>
                      <a:pt x="237658" y="198227"/>
                    </a:cubicBezTo>
                    <a:cubicBezTo>
                      <a:pt x="250980" y="159328"/>
                      <a:pt x="261637" y="109238"/>
                      <a:pt x="263236" y="76733"/>
                    </a:cubicBezTo>
                    <a:cubicBezTo>
                      <a:pt x="264835" y="44228"/>
                      <a:pt x="242454" y="0"/>
                      <a:pt x="247250" y="3197"/>
                    </a:cubicBezTo>
                    <a:cubicBezTo>
                      <a:pt x="252046" y="6394"/>
                      <a:pt x="257908" y="59681"/>
                      <a:pt x="292011" y="95916"/>
                    </a:cubicBezTo>
                    <a:cubicBezTo>
                      <a:pt x="326114" y="132151"/>
                      <a:pt x="388993" y="168386"/>
                      <a:pt x="451871" y="220607"/>
                    </a:cubicBezTo>
                    <a:cubicBezTo>
                      <a:pt x="514749" y="272828"/>
                      <a:pt x="609067" y="347962"/>
                      <a:pt x="669281" y="409242"/>
                    </a:cubicBezTo>
                    <a:cubicBezTo>
                      <a:pt x="729495" y="470522"/>
                      <a:pt x="791840" y="504626"/>
                      <a:pt x="813155" y="588286"/>
                    </a:cubicBezTo>
                    <a:cubicBezTo>
                      <a:pt x="834470" y="671946"/>
                      <a:pt x="832338" y="794505"/>
                      <a:pt x="797169" y="911203"/>
                    </a:cubicBezTo>
                    <a:cubicBezTo>
                      <a:pt x="762000" y="1027901"/>
                      <a:pt x="673010" y="1205879"/>
                      <a:pt x="602139" y="1288473"/>
                    </a:cubicBezTo>
                    <a:cubicBezTo>
                      <a:pt x="531268" y="1371068"/>
                      <a:pt x="371941" y="1406770"/>
                      <a:pt x="371941" y="1406770"/>
                    </a:cubicBezTo>
                    <a:lnTo>
                      <a:pt x="263236" y="1371600"/>
                    </a:lnTo>
                    <a:close/>
                  </a:path>
                </a:pathLst>
              </a:custGeom>
              <a:gradFill>
                <a:gsLst>
                  <a:gs pos="0">
                    <a:srgbClr val="336600"/>
                  </a:gs>
                  <a:gs pos="100000">
                    <a:srgbClr val="9BD121"/>
                  </a:gs>
                </a:gsLst>
                <a:lin ang="16200000" scaled="0"/>
              </a:gradFill>
              <a:ln w="9525" cap="flat" cmpd="sng" algn="ctr">
                <a:noFill/>
                <a:prstDash val="solid"/>
              </a:ln>
              <a:effectLst/>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8" name="자유형 67"/>
              <p:cNvSpPr/>
              <p:nvPr/>
            </p:nvSpPr>
            <p:spPr>
              <a:xfrm>
                <a:off x="8526940" y="5761359"/>
                <a:ext cx="646368" cy="1136073"/>
              </a:xfrm>
              <a:custGeom>
                <a:avLst/>
                <a:gdLst>
                  <a:gd name="connsiteX0" fmla="*/ 338903 w 646368"/>
                  <a:gd name="connsiteY0" fmla="*/ 549919 h 1136073"/>
                  <a:gd name="connsiteX1" fmla="*/ 578694 w 646368"/>
                  <a:gd name="connsiteY1" fmla="*/ 326115 h 1136073"/>
                  <a:gd name="connsiteX2" fmla="*/ 393256 w 646368"/>
                  <a:gd name="connsiteY2" fmla="*/ 572300 h 1136073"/>
                  <a:gd name="connsiteX3" fmla="*/ 316523 w 646368"/>
                  <a:gd name="connsiteY3" fmla="*/ 687399 h 1136073"/>
                  <a:gd name="connsiteX4" fmla="*/ 642638 w 646368"/>
                  <a:gd name="connsiteY4" fmla="*/ 511553 h 1136073"/>
                  <a:gd name="connsiteX5" fmla="*/ 338903 w 646368"/>
                  <a:gd name="connsiteY5" fmla="*/ 764132 h 1136073"/>
                  <a:gd name="connsiteX6" fmla="*/ 636243 w 646368"/>
                  <a:gd name="connsiteY6" fmla="*/ 677807 h 1136073"/>
                  <a:gd name="connsiteX7" fmla="*/ 348495 w 646368"/>
                  <a:gd name="connsiteY7" fmla="*/ 847259 h 1136073"/>
                  <a:gd name="connsiteX8" fmla="*/ 610666 w 646368"/>
                  <a:gd name="connsiteY8" fmla="*/ 802498 h 1136073"/>
                  <a:gd name="connsiteX9" fmla="*/ 335706 w 646368"/>
                  <a:gd name="connsiteY9" fmla="*/ 930386 h 1136073"/>
                  <a:gd name="connsiteX10" fmla="*/ 268565 w 646368"/>
                  <a:gd name="connsiteY10" fmla="*/ 1131810 h 1136073"/>
                  <a:gd name="connsiteX11" fmla="*/ 281354 w 646368"/>
                  <a:gd name="connsiteY11" fmla="*/ 904809 h 1136073"/>
                  <a:gd name="connsiteX12" fmla="*/ 3197 w 646368"/>
                  <a:gd name="connsiteY12" fmla="*/ 639441 h 1136073"/>
                  <a:gd name="connsiteX13" fmla="*/ 262170 w 646368"/>
                  <a:gd name="connsiteY13" fmla="*/ 837668 h 1136073"/>
                  <a:gd name="connsiteX14" fmla="*/ 15986 w 646368"/>
                  <a:gd name="connsiteY14" fmla="*/ 501961 h 1136073"/>
                  <a:gd name="connsiteX15" fmla="*/ 294143 w 646368"/>
                  <a:gd name="connsiteY15" fmla="*/ 764132 h 1136073"/>
                  <a:gd name="connsiteX16" fmla="*/ 63944 w 646368"/>
                  <a:gd name="connsiteY16" fmla="*/ 287749 h 1136073"/>
                  <a:gd name="connsiteX17" fmla="*/ 268565 w 646368"/>
                  <a:gd name="connsiteY17" fmla="*/ 588286 h 1136073"/>
                  <a:gd name="connsiteX18" fmla="*/ 118296 w 646368"/>
                  <a:gd name="connsiteY18" fmla="*/ 159861 h 1136073"/>
                  <a:gd name="connsiteX19" fmla="*/ 265368 w 646368"/>
                  <a:gd name="connsiteY19" fmla="*/ 444412 h 1136073"/>
                  <a:gd name="connsiteX20" fmla="*/ 211015 w 646368"/>
                  <a:gd name="connsiteY20" fmla="*/ 9592 h 1136073"/>
                  <a:gd name="connsiteX21" fmla="*/ 303734 w 646368"/>
                  <a:gd name="connsiteY21" fmla="*/ 386862 h 1136073"/>
                  <a:gd name="connsiteX22" fmla="*/ 409242 w 646368"/>
                  <a:gd name="connsiteY22" fmla="*/ 150269 h 1136073"/>
                  <a:gd name="connsiteX23" fmla="*/ 335706 w 646368"/>
                  <a:gd name="connsiteY23" fmla="*/ 450806 h 1136073"/>
                  <a:gd name="connsiteX24" fmla="*/ 498763 w 646368"/>
                  <a:gd name="connsiteY24" fmla="*/ 242988 h 1136073"/>
                  <a:gd name="connsiteX25" fmla="*/ 338903 w 646368"/>
                  <a:gd name="connsiteY25" fmla="*/ 549919 h 113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368" h="1136073">
                    <a:moveTo>
                      <a:pt x="338903" y="549919"/>
                    </a:moveTo>
                    <a:cubicBezTo>
                      <a:pt x="352225" y="563773"/>
                      <a:pt x="569635" y="322385"/>
                      <a:pt x="578694" y="326115"/>
                    </a:cubicBezTo>
                    <a:cubicBezTo>
                      <a:pt x="587753" y="329845"/>
                      <a:pt x="436951" y="512086"/>
                      <a:pt x="393256" y="572300"/>
                    </a:cubicBezTo>
                    <a:cubicBezTo>
                      <a:pt x="349561" y="632514"/>
                      <a:pt x="274959" y="697523"/>
                      <a:pt x="316523" y="687399"/>
                    </a:cubicBezTo>
                    <a:cubicBezTo>
                      <a:pt x="358087" y="677275"/>
                      <a:pt x="638908" y="498764"/>
                      <a:pt x="642638" y="511553"/>
                    </a:cubicBezTo>
                    <a:cubicBezTo>
                      <a:pt x="646368" y="524342"/>
                      <a:pt x="339969" y="736423"/>
                      <a:pt x="338903" y="764132"/>
                    </a:cubicBezTo>
                    <a:cubicBezTo>
                      <a:pt x="337837" y="791841"/>
                      <a:pt x="634644" y="663953"/>
                      <a:pt x="636243" y="677807"/>
                    </a:cubicBezTo>
                    <a:cubicBezTo>
                      <a:pt x="637842" y="691662"/>
                      <a:pt x="352758" y="826477"/>
                      <a:pt x="348495" y="847259"/>
                    </a:cubicBezTo>
                    <a:cubicBezTo>
                      <a:pt x="344232" y="868041"/>
                      <a:pt x="612797" y="788644"/>
                      <a:pt x="610666" y="802498"/>
                    </a:cubicBezTo>
                    <a:cubicBezTo>
                      <a:pt x="608535" y="816352"/>
                      <a:pt x="392723" y="875501"/>
                      <a:pt x="335706" y="930386"/>
                    </a:cubicBezTo>
                    <a:cubicBezTo>
                      <a:pt x="278689" y="985271"/>
                      <a:pt x="277624" y="1136073"/>
                      <a:pt x="268565" y="1131810"/>
                    </a:cubicBezTo>
                    <a:cubicBezTo>
                      <a:pt x="259506" y="1127547"/>
                      <a:pt x="325582" y="986870"/>
                      <a:pt x="281354" y="904809"/>
                    </a:cubicBezTo>
                    <a:cubicBezTo>
                      <a:pt x="237126" y="822748"/>
                      <a:pt x="6394" y="650631"/>
                      <a:pt x="3197" y="639441"/>
                    </a:cubicBezTo>
                    <a:cubicBezTo>
                      <a:pt x="0" y="628251"/>
                      <a:pt x="260039" y="860581"/>
                      <a:pt x="262170" y="837668"/>
                    </a:cubicBezTo>
                    <a:cubicBezTo>
                      <a:pt x="264302" y="814755"/>
                      <a:pt x="10657" y="514217"/>
                      <a:pt x="15986" y="501961"/>
                    </a:cubicBezTo>
                    <a:cubicBezTo>
                      <a:pt x="21315" y="489705"/>
                      <a:pt x="286150" y="799834"/>
                      <a:pt x="294143" y="764132"/>
                    </a:cubicBezTo>
                    <a:cubicBezTo>
                      <a:pt x="302136" y="728430"/>
                      <a:pt x="68207" y="317057"/>
                      <a:pt x="63944" y="287749"/>
                    </a:cubicBezTo>
                    <a:cubicBezTo>
                      <a:pt x="59681" y="258441"/>
                      <a:pt x="259506" y="609601"/>
                      <a:pt x="268565" y="588286"/>
                    </a:cubicBezTo>
                    <a:cubicBezTo>
                      <a:pt x="277624" y="566971"/>
                      <a:pt x="118829" y="183840"/>
                      <a:pt x="118296" y="159861"/>
                    </a:cubicBezTo>
                    <a:cubicBezTo>
                      <a:pt x="117763" y="135882"/>
                      <a:pt x="249915" y="469457"/>
                      <a:pt x="265368" y="444412"/>
                    </a:cubicBezTo>
                    <a:cubicBezTo>
                      <a:pt x="280821" y="419367"/>
                      <a:pt x="204621" y="19184"/>
                      <a:pt x="211015" y="9592"/>
                    </a:cubicBezTo>
                    <a:cubicBezTo>
                      <a:pt x="217409" y="0"/>
                      <a:pt x="270696" y="363416"/>
                      <a:pt x="303734" y="386862"/>
                    </a:cubicBezTo>
                    <a:cubicBezTo>
                      <a:pt x="336772" y="410308"/>
                      <a:pt x="403913" y="139612"/>
                      <a:pt x="409242" y="150269"/>
                    </a:cubicBezTo>
                    <a:cubicBezTo>
                      <a:pt x="414571" y="160926"/>
                      <a:pt x="320786" y="435353"/>
                      <a:pt x="335706" y="450806"/>
                    </a:cubicBezTo>
                    <a:cubicBezTo>
                      <a:pt x="350626" y="466259"/>
                      <a:pt x="499296" y="227002"/>
                      <a:pt x="498763" y="242988"/>
                    </a:cubicBezTo>
                    <a:cubicBezTo>
                      <a:pt x="498230" y="258974"/>
                      <a:pt x="325581" y="536065"/>
                      <a:pt x="338903" y="549919"/>
                    </a:cubicBezTo>
                    <a:close/>
                  </a:path>
                </a:pathLst>
              </a:custGeom>
              <a:gradFill>
                <a:gsLst>
                  <a:gs pos="9000">
                    <a:sysClr val="window" lastClr="FFFFFF">
                      <a:alpha val="36000"/>
                    </a:sysClr>
                  </a:gs>
                  <a:gs pos="100000">
                    <a:sysClr val="window" lastClr="FFFFFF">
                      <a:alpha val="0"/>
                    </a:sysClr>
                  </a:gs>
                </a:gsLst>
                <a:lin ang="16200000" scaled="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9" name="자유형 68"/>
              <p:cNvSpPr/>
              <p:nvPr/>
            </p:nvSpPr>
            <p:spPr>
              <a:xfrm>
                <a:off x="8535998" y="5801325"/>
                <a:ext cx="485975" cy="1144065"/>
              </a:xfrm>
              <a:custGeom>
                <a:avLst/>
                <a:gdLst>
                  <a:gd name="connsiteX0" fmla="*/ 253112 w 485975"/>
                  <a:gd name="connsiteY0" fmla="*/ 1136605 h 1144065"/>
                  <a:gd name="connsiteX1" fmla="*/ 288282 w 485975"/>
                  <a:gd name="connsiteY1" fmla="*/ 884026 h 1144065"/>
                  <a:gd name="connsiteX2" fmla="*/ 208352 w 485975"/>
                  <a:gd name="connsiteY2" fmla="*/ 688997 h 1144065"/>
                  <a:gd name="connsiteX3" fmla="*/ 13322 w 485975"/>
                  <a:gd name="connsiteY3" fmla="*/ 449206 h 1144065"/>
                  <a:gd name="connsiteX4" fmla="*/ 288282 w 485975"/>
                  <a:gd name="connsiteY4" fmla="*/ 746546 h 1144065"/>
                  <a:gd name="connsiteX5" fmla="*/ 275493 w 485975"/>
                  <a:gd name="connsiteY5" fmla="*/ 580292 h 1144065"/>
                  <a:gd name="connsiteX6" fmla="*/ 182774 w 485975"/>
                  <a:gd name="connsiteY6" fmla="*/ 423629 h 1144065"/>
                  <a:gd name="connsiteX7" fmla="*/ 67675 w 485975"/>
                  <a:gd name="connsiteY7" fmla="*/ 270163 h 1144065"/>
                  <a:gd name="connsiteX8" fmla="*/ 198760 w 485975"/>
                  <a:gd name="connsiteY8" fmla="*/ 410840 h 1144065"/>
                  <a:gd name="connsiteX9" fmla="*/ 272296 w 485975"/>
                  <a:gd name="connsiteY9" fmla="*/ 330910 h 1144065"/>
                  <a:gd name="connsiteX10" fmla="*/ 243521 w 485975"/>
                  <a:gd name="connsiteY10" fmla="*/ 14387 h 1144065"/>
                  <a:gd name="connsiteX11" fmla="*/ 307465 w 485975"/>
                  <a:gd name="connsiteY11" fmla="*/ 244585 h 1144065"/>
                  <a:gd name="connsiteX12" fmla="*/ 412973 w 485975"/>
                  <a:gd name="connsiteY12" fmla="*/ 123092 h 1144065"/>
                  <a:gd name="connsiteX13" fmla="*/ 320254 w 485975"/>
                  <a:gd name="connsiteY13" fmla="*/ 327713 h 1144065"/>
                  <a:gd name="connsiteX14" fmla="*/ 317057 w 485975"/>
                  <a:gd name="connsiteY14" fmla="*/ 529137 h 1144065"/>
                  <a:gd name="connsiteX15" fmla="*/ 483311 w 485975"/>
                  <a:gd name="connsiteY15" fmla="*/ 398051 h 1144065"/>
                  <a:gd name="connsiteX16" fmla="*/ 333043 w 485975"/>
                  <a:gd name="connsiteY16" fmla="*/ 561109 h 1144065"/>
                  <a:gd name="connsiteX17" fmla="*/ 320254 w 485975"/>
                  <a:gd name="connsiteY17" fmla="*/ 647433 h 1144065"/>
                  <a:gd name="connsiteX18" fmla="*/ 342634 w 485975"/>
                  <a:gd name="connsiteY18" fmla="*/ 839265 h 1144065"/>
                  <a:gd name="connsiteX19" fmla="*/ 253112 w 485975"/>
                  <a:gd name="connsiteY19" fmla="*/ 1136605 h 114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5975" h="1144065">
                    <a:moveTo>
                      <a:pt x="253112" y="1136605"/>
                    </a:moveTo>
                    <a:cubicBezTo>
                      <a:pt x="244053" y="1144065"/>
                      <a:pt x="295742" y="958627"/>
                      <a:pt x="288282" y="884026"/>
                    </a:cubicBezTo>
                    <a:cubicBezTo>
                      <a:pt x="280822" y="809425"/>
                      <a:pt x="254179" y="761467"/>
                      <a:pt x="208352" y="688997"/>
                    </a:cubicBezTo>
                    <a:cubicBezTo>
                      <a:pt x="162525" y="616527"/>
                      <a:pt x="0" y="439615"/>
                      <a:pt x="13322" y="449206"/>
                    </a:cubicBezTo>
                    <a:cubicBezTo>
                      <a:pt x="26644" y="458797"/>
                      <a:pt x="244587" y="724698"/>
                      <a:pt x="288282" y="746546"/>
                    </a:cubicBezTo>
                    <a:cubicBezTo>
                      <a:pt x="331977" y="768394"/>
                      <a:pt x="293078" y="634111"/>
                      <a:pt x="275493" y="580292"/>
                    </a:cubicBezTo>
                    <a:cubicBezTo>
                      <a:pt x="257908" y="526473"/>
                      <a:pt x="217410" y="475317"/>
                      <a:pt x="182774" y="423629"/>
                    </a:cubicBezTo>
                    <a:cubicBezTo>
                      <a:pt x="148138" y="371941"/>
                      <a:pt x="65011" y="272294"/>
                      <a:pt x="67675" y="270163"/>
                    </a:cubicBezTo>
                    <a:cubicBezTo>
                      <a:pt x="70339" y="268032"/>
                      <a:pt x="164657" y="400716"/>
                      <a:pt x="198760" y="410840"/>
                    </a:cubicBezTo>
                    <a:cubicBezTo>
                      <a:pt x="232863" y="420964"/>
                      <a:pt x="264836" y="396986"/>
                      <a:pt x="272296" y="330910"/>
                    </a:cubicBezTo>
                    <a:cubicBezTo>
                      <a:pt x="279756" y="264835"/>
                      <a:pt x="237660" y="28774"/>
                      <a:pt x="243521" y="14387"/>
                    </a:cubicBezTo>
                    <a:cubicBezTo>
                      <a:pt x="249382" y="0"/>
                      <a:pt x="279223" y="226468"/>
                      <a:pt x="307465" y="244585"/>
                    </a:cubicBezTo>
                    <a:cubicBezTo>
                      <a:pt x="335707" y="262702"/>
                      <a:pt x="410841" y="109237"/>
                      <a:pt x="412973" y="123092"/>
                    </a:cubicBezTo>
                    <a:cubicBezTo>
                      <a:pt x="415105" y="136947"/>
                      <a:pt x="336240" y="260039"/>
                      <a:pt x="320254" y="327713"/>
                    </a:cubicBezTo>
                    <a:cubicBezTo>
                      <a:pt x="304268" y="395387"/>
                      <a:pt x="289881" y="517414"/>
                      <a:pt x="317057" y="529137"/>
                    </a:cubicBezTo>
                    <a:cubicBezTo>
                      <a:pt x="344233" y="540860"/>
                      <a:pt x="480647" y="392722"/>
                      <a:pt x="483311" y="398051"/>
                    </a:cubicBezTo>
                    <a:cubicBezTo>
                      <a:pt x="485975" y="403380"/>
                      <a:pt x="360219" y="519545"/>
                      <a:pt x="333043" y="561109"/>
                    </a:cubicBezTo>
                    <a:cubicBezTo>
                      <a:pt x="305867" y="602673"/>
                      <a:pt x="318656" y="601074"/>
                      <a:pt x="320254" y="647433"/>
                    </a:cubicBezTo>
                    <a:cubicBezTo>
                      <a:pt x="321852" y="693792"/>
                      <a:pt x="350627" y="764131"/>
                      <a:pt x="342634" y="839265"/>
                    </a:cubicBezTo>
                    <a:cubicBezTo>
                      <a:pt x="334641" y="914399"/>
                      <a:pt x="262171" y="1129145"/>
                      <a:pt x="253112" y="1136605"/>
                    </a:cubicBezTo>
                    <a:close/>
                  </a:path>
                </a:pathLst>
              </a:custGeom>
              <a:gradFill>
                <a:gsLst>
                  <a:gs pos="9000">
                    <a:srgbClr val="336600"/>
                  </a:gs>
                  <a:gs pos="100000">
                    <a:srgbClr val="80AD1B"/>
                  </a:gs>
                </a:gsLst>
                <a:lin ang="16200000" scaled="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20" name="자유형 69"/>
              <p:cNvSpPr/>
              <p:nvPr/>
            </p:nvSpPr>
            <p:spPr>
              <a:xfrm>
                <a:off x="8705983" y="5684627"/>
                <a:ext cx="166788" cy="1422755"/>
              </a:xfrm>
              <a:custGeom>
                <a:avLst/>
                <a:gdLst>
                  <a:gd name="connsiteX0" fmla="*/ 35169 w 166788"/>
                  <a:gd name="connsiteY0" fmla="*/ 1377994 h 1422755"/>
                  <a:gd name="connsiteX1" fmla="*/ 127888 w 166788"/>
                  <a:gd name="connsiteY1" fmla="*/ 1035893 h 1422755"/>
                  <a:gd name="connsiteX2" fmla="*/ 131086 w 166788"/>
                  <a:gd name="connsiteY2" fmla="*/ 732159 h 1422755"/>
                  <a:gd name="connsiteX3" fmla="*/ 92719 w 166788"/>
                  <a:gd name="connsiteY3" fmla="*/ 521144 h 1422755"/>
                  <a:gd name="connsiteX4" fmla="*/ 105508 w 166788"/>
                  <a:gd name="connsiteY4" fmla="*/ 313325 h 1422755"/>
                  <a:gd name="connsiteX5" fmla="*/ 3197 w 166788"/>
                  <a:gd name="connsiteY5" fmla="*/ 15986 h 1422755"/>
                  <a:gd name="connsiteX6" fmla="*/ 124691 w 166788"/>
                  <a:gd name="connsiteY6" fmla="*/ 217409 h 1422755"/>
                  <a:gd name="connsiteX7" fmla="*/ 115100 w 166788"/>
                  <a:gd name="connsiteY7" fmla="*/ 514749 h 1422755"/>
                  <a:gd name="connsiteX8" fmla="*/ 163058 w 166788"/>
                  <a:gd name="connsiteY8" fmla="*/ 824878 h 1422755"/>
                  <a:gd name="connsiteX9" fmla="*/ 92719 w 166788"/>
                  <a:gd name="connsiteY9" fmla="*/ 1304458 h 1422755"/>
                  <a:gd name="connsiteX10" fmla="*/ 35169 w 166788"/>
                  <a:gd name="connsiteY10" fmla="*/ 1377994 h 142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88" h="1422755">
                    <a:moveTo>
                      <a:pt x="35169" y="1377994"/>
                    </a:moveTo>
                    <a:cubicBezTo>
                      <a:pt x="41031" y="1333233"/>
                      <a:pt x="111902" y="1143532"/>
                      <a:pt x="127888" y="1035893"/>
                    </a:cubicBezTo>
                    <a:cubicBezTo>
                      <a:pt x="143874" y="928254"/>
                      <a:pt x="136947" y="817950"/>
                      <a:pt x="131086" y="732159"/>
                    </a:cubicBezTo>
                    <a:cubicBezTo>
                      <a:pt x="125225" y="646368"/>
                      <a:pt x="96982" y="590950"/>
                      <a:pt x="92719" y="521144"/>
                    </a:cubicBezTo>
                    <a:cubicBezTo>
                      <a:pt x="88456" y="451338"/>
                      <a:pt x="120428" y="397518"/>
                      <a:pt x="105508" y="313325"/>
                    </a:cubicBezTo>
                    <a:cubicBezTo>
                      <a:pt x="90588" y="229132"/>
                      <a:pt x="0" y="31972"/>
                      <a:pt x="3197" y="15986"/>
                    </a:cubicBezTo>
                    <a:cubicBezTo>
                      <a:pt x="6394" y="0"/>
                      <a:pt x="106041" y="134282"/>
                      <a:pt x="124691" y="217409"/>
                    </a:cubicBezTo>
                    <a:cubicBezTo>
                      <a:pt x="143341" y="300536"/>
                      <a:pt x="108706" y="413504"/>
                      <a:pt x="115100" y="514749"/>
                    </a:cubicBezTo>
                    <a:cubicBezTo>
                      <a:pt x="121494" y="615994"/>
                      <a:pt x="166788" y="693260"/>
                      <a:pt x="163058" y="824878"/>
                    </a:cubicBezTo>
                    <a:cubicBezTo>
                      <a:pt x="159328" y="956496"/>
                      <a:pt x="114567" y="1217068"/>
                      <a:pt x="92719" y="1304458"/>
                    </a:cubicBezTo>
                    <a:cubicBezTo>
                      <a:pt x="70871" y="1391848"/>
                      <a:pt x="29307" y="1422755"/>
                      <a:pt x="35169" y="1377994"/>
                    </a:cubicBezTo>
                    <a:close/>
                  </a:path>
                </a:pathLst>
              </a:custGeom>
              <a:solidFill>
                <a:srgbClr val="587713"/>
              </a:soli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grpSp>
          <p:nvGrpSpPr>
            <p:cNvPr id="7" name="그룹 70"/>
            <p:cNvGrpSpPr/>
            <p:nvPr/>
          </p:nvGrpSpPr>
          <p:grpSpPr>
            <a:xfrm rot="1800000" flipH="1">
              <a:off x="7842688" y="4046959"/>
              <a:ext cx="533779" cy="973483"/>
              <a:chOff x="8436353" y="5585513"/>
              <a:chExt cx="834470" cy="1521869"/>
            </a:xfrm>
            <a:effectLst>
              <a:outerShdw blurRad="50800" dist="38100" dir="2700000" algn="tl" rotWithShape="0">
                <a:prstClr val="black">
                  <a:alpha val="40000"/>
                </a:prstClr>
              </a:outerShdw>
            </a:effectLst>
          </p:grpSpPr>
          <p:sp>
            <p:nvSpPr>
              <p:cNvPr id="13" name="자유형 71"/>
              <p:cNvSpPr/>
              <p:nvPr/>
            </p:nvSpPr>
            <p:spPr>
              <a:xfrm>
                <a:off x="8436353" y="5585513"/>
                <a:ext cx="834470" cy="1406770"/>
              </a:xfrm>
              <a:custGeom>
                <a:avLst/>
                <a:gdLst>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15" fmla="*/ 263236 w 834470"/>
                  <a:gd name="connsiteY15" fmla="*/ 1371600 h 1406770"/>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15" fmla="*/ 263236 w 834470"/>
                  <a:gd name="connsiteY15" fmla="*/ 1371600 h 140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470" h="1406770">
                    <a:moveTo>
                      <a:pt x="263236" y="1371600"/>
                    </a:moveTo>
                    <a:cubicBezTo>
                      <a:pt x="171050" y="1227726"/>
                      <a:pt x="78864" y="1083852"/>
                      <a:pt x="39432" y="959161"/>
                    </a:cubicBezTo>
                    <a:cubicBezTo>
                      <a:pt x="0" y="834470"/>
                      <a:pt x="20249" y="707648"/>
                      <a:pt x="26643" y="623455"/>
                    </a:cubicBezTo>
                    <a:cubicBezTo>
                      <a:pt x="33037" y="539262"/>
                      <a:pt x="51687" y="506224"/>
                      <a:pt x="77798" y="454003"/>
                    </a:cubicBezTo>
                    <a:cubicBezTo>
                      <a:pt x="103909" y="401782"/>
                      <a:pt x="156663" y="352758"/>
                      <a:pt x="183306" y="310129"/>
                    </a:cubicBezTo>
                    <a:cubicBezTo>
                      <a:pt x="209949" y="267500"/>
                      <a:pt x="224336" y="237126"/>
                      <a:pt x="237658" y="198227"/>
                    </a:cubicBezTo>
                    <a:cubicBezTo>
                      <a:pt x="250980" y="159328"/>
                      <a:pt x="261637" y="109238"/>
                      <a:pt x="263236" y="76733"/>
                    </a:cubicBezTo>
                    <a:cubicBezTo>
                      <a:pt x="264835" y="44228"/>
                      <a:pt x="242454" y="0"/>
                      <a:pt x="247250" y="3197"/>
                    </a:cubicBezTo>
                    <a:cubicBezTo>
                      <a:pt x="252046" y="6394"/>
                      <a:pt x="257908" y="59681"/>
                      <a:pt x="292011" y="95916"/>
                    </a:cubicBezTo>
                    <a:cubicBezTo>
                      <a:pt x="326114" y="132151"/>
                      <a:pt x="388993" y="168386"/>
                      <a:pt x="451871" y="220607"/>
                    </a:cubicBezTo>
                    <a:cubicBezTo>
                      <a:pt x="514749" y="272828"/>
                      <a:pt x="609067" y="347962"/>
                      <a:pt x="669281" y="409242"/>
                    </a:cubicBezTo>
                    <a:cubicBezTo>
                      <a:pt x="729495" y="470522"/>
                      <a:pt x="791840" y="504626"/>
                      <a:pt x="813155" y="588286"/>
                    </a:cubicBezTo>
                    <a:cubicBezTo>
                      <a:pt x="834470" y="671946"/>
                      <a:pt x="832338" y="794505"/>
                      <a:pt x="797169" y="911203"/>
                    </a:cubicBezTo>
                    <a:cubicBezTo>
                      <a:pt x="762000" y="1027901"/>
                      <a:pt x="673010" y="1205879"/>
                      <a:pt x="602139" y="1288473"/>
                    </a:cubicBezTo>
                    <a:cubicBezTo>
                      <a:pt x="531268" y="1371068"/>
                      <a:pt x="371941" y="1406770"/>
                      <a:pt x="371941" y="1406770"/>
                    </a:cubicBezTo>
                    <a:lnTo>
                      <a:pt x="263236" y="1371600"/>
                    </a:lnTo>
                    <a:close/>
                  </a:path>
                </a:pathLst>
              </a:custGeom>
              <a:gradFill>
                <a:gsLst>
                  <a:gs pos="0">
                    <a:srgbClr val="336600"/>
                  </a:gs>
                  <a:gs pos="100000">
                    <a:srgbClr val="9BD121"/>
                  </a:gs>
                </a:gsLst>
                <a:lin ang="16200000" scaled="0"/>
              </a:gradFill>
              <a:ln w="9525" cap="flat" cmpd="sng" algn="ctr">
                <a:noFill/>
                <a:prstDash val="solid"/>
              </a:ln>
              <a:effectLst/>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4" name="자유형 72"/>
              <p:cNvSpPr/>
              <p:nvPr/>
            </p:nvSpPr>
            <p:spPr>
              <a:xfrm>
                <a:off x="8526940" y="5761359"/>
                <a:ext cx="646368" cy="1136073"/>
              </a:xfrm>
              <a:custGeom>
                <a:avLst/>
                <a:gdLst>
                  <a:gd name="connsiteX0" fmla="*/ 338903 w 646368"/>
                  <a:gd name="connsiteY0" fmla="*/ 549919 h 1136073"/>
                  <a:gd name="connsiteX1" fmla="*/ 578694 w 646368"/>
                  <a:gd name="connsiteY1" fmla="*/ 326115 h 1136073"/>
                  <a:gd name="connsiteX2" fmla="*/ 393256 w 646368"/>
                  <a:gd name="connsiteY2" fmla="*/ 572300 h 1136073"/>
                  <a:gd name="connsiteX3" fmla="*/ 316523 w 646368"/>
                  <a:gd name="connsiteY3" fmla="*/ 687399 h 1136073"/>
                  <a:gd name="connsiteX4" fmla="*/ 642638 w 646368"/>
                  <a:gd name="connsiteY4" fmla="*/ 511553 h 1136073"/>
                  <a:gd name="connsiteX5" fmla="*/ 338903 w 646368"/>
                  <a:gd name="connsiteY5" fmla="*/ 764132 h 1136073"/>
                  <a:gd name="connsiteX6" fmla="*/ 636243 w 646368"/>
                  <a:gd name="connsiteY6" fmla="*/ 677807 h 1136073"/>
                  <a:gd name="connsiteX7" fmla="*/ 348495 w 646368"/>
                  <a:gd name="connsiteY7" fmla="*/ 847259 h 1136073"/>
                  <a:gd name="connsiteX8" fmla="*/ 610666 w 646368"/>
                  <a:gd name="connsiteY8" fmla="*/ 802498 h 1136073"/>
                  <a:gd name="connsiteX9" fmla="*/ 335706 w 646368"/>
                  <a:gd name="connsiteY9" fmla="*/ 930386 h 1136073"/>
                  <a:gd name="connsiteX10" fmla="*/ 268565 w 646368"/>
                  <a:gd name="connsiteY10" fmla="*/ 1131810 h 1136073"/>
                  <a:gd name="connsiteX11" fmla="*/ 281354 w 646368"/>
                  <a:gd name="connsiteY11" fmla="*/ 904809 h 1136073"/>
                  <a:gd name="connsiteX12" fmla="*/ 3197 w 646368"/>
                  <a:gd name="connsiteY12" fmla="*/ 639441 h 1136073"/>
                  <a:gd name="connsiteX13" fmla="*/ 262170 w 646368"/>
                  <a:gd name="connsiteY13" fmla="*/ 837668 h 1136073"/>
                  <a:gd name="connsiteX14" fmla="*/ 15986 w 646368"/>
                  <a:gd name="connsiteY14" fmla="*/ 501961 h 1136073"/>
                  <a:gd name="connsiteX15" fmla="*/ 294143 w 646368"/>
                  <a:gd name="connsiteY15" fmla="*/ 764132 h 1136073"/>
                  <a:gd name="connsiteX16" fmla="*/ 63944 w 646368"/>
                  <a:gd name="connsiteY16" fmla="*/ 287749 h 1136073"/>
                  <a:gd name="connsiteX17" fmla="*/ 268565 w 646368"/>
                  <a:gd name="connsiteY17" fmla="*/ 588286 h 1136073"/>
                  <a:gd name="connsiteX18" fmla="*/ 118296 w 646368"/>
                  <a:gd name="connsiteY18" fmla="*/ 159861 h 1136073"/>
                  <a:gd name="connsiteX19" fmla="*/ 265368 w 646368"/>
                  <a:gd name="connsiteY19" fmla="*/ 444412 h 1136073"/>
                  <a:gd name="connsiteX20" fmla="*/ 211015 w 646368"/>
                  <a:gd name="connsiteY20" fmla="*/ 9592 h 1136073"/>
                  <a:gd name="connsiteX21" fmla="*/ 303734 w 646368"/>
                  <a:gd name="connsiteY21" fmla="*/ 386862 h 1136073"/>
                  <a:gd name="connsiteX22" fmla="*/ 409242 w 646368"/>
                  <a:gd name="connsiteY22" fmla="*/ 150269 h 1136073"/>
                  <a:gd name="connsiteX23" fmla="*/ 335706 w 646368"/>
                  <a:gd name="connsiteY23" fmla="*/ 450806 h 1136073"/>
                  <a:gd name="connsiteX24" fmla="*/ 498763 w 646368"/>
                  <a:gd name="connsiteY24" fmla="*/ 242988 h 1136073"/>
                  <a:gd name="connsiteX25" fmla="*/ 338903 w 646368"/>
                  <a:gd name="connsiteY25" fmla="*/ 549919 h 113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368" h="1136073">
                    <a:moveTo>
                      <a:pt x="338903" y="549919"/>
                    </a:moveTo>
                    <a:cubicBezTo>
                      <a:pt x="352225" y="563773"/>
                      <a:pt x="569635" y="322385"/>
                      <a:pt x="578694" y="326115"/>
                    </a:cubicBezTo>
                    <a:cubicBezTo>
                      <a:pt x="587753" y="329845"/>
                      <a:pt x="436951" y="512086"/>
                      <a:pt x="393256" y="572300"/>
                    </a:cubicBezTo>
                    <a:cubicBezTo>
                      <a:pt x="349561" y="632514"/>
                      <a:pt x="274959" y="697523"/>
                      <a:pt x="316523" y="687399"/>
                    </a:cubicBezTo>
                    <a:cubicBezTo>
                      <a:pt x="358087" y="677275"/>
                      <a:pt x="638908" y="498764"/>
                      <a:pt x="642638" y="511553"/>
                    </a:cubicBezTo>
                    <a:cubicBezTo>
                      <a:pt x="646368" y="524342"/>
                      <a:pt x="339969" y="736423"/>
                      <a:pt x="338903" y="764132"/>
                    </a:cubicBezTo>
                    <a:cubicBezTo>
                      <a:pt x="337837" y="791841"/>
                      <a:pt x="634644" y="663953"/>
                      <a:pt x="636243" y="677807"/>
                    </a:cubicBezTo>
                    <a:cubicBezTo>
                      <a:pt x="637842" y="691662"/>
                      <a:pt x="352758" y="826477"/>
                      <a:pt x="348495" y="847259"/>
                    </a:cubicBezTo>
                    <a:cubicBezTo>
                      <a:pt x="344232" y="868041"/>
                      <a:pt x="612797" y="788644"/>
                      <a:pt x="610666" y="802498"/>
                    </a:cubicBezTo>
                    <a:cubicBezTo>
                      <a:pt x="608535" y="816352"/>
                      <a:pt x="392723" y="875501"/>
                      <a:pt x="335706" y="930386"/>
                    </a:cubicBezTo>
                    <a:cubicBezTo>
                      <a:pt x="278689" y="985271"/>
                      <a:pt x="277624" y="1136073"/>
                      <a:pt x="268565" y="1131810"/>
                    </a:cubicBezTo>
                    <a:cubicBezTo>
                      <a:pt x="259506" y="1127547"/>
                      <a:pt x="325582" y="986870"/>
                      <a:pt x="281354" y="904809"/>
                    </a:cubicBezTo>
                    <a:cubicBezTo>
                      <a:pt x="237126" y="822748"/>
                      <a:pt x="6394" y="650631"/>
                      <a:pt x="3197" y="639441"/>
                    </a:cubicBezTo>
                    <a:cubicBezTo>
                      <a:pt x="0" y="628251"/>
                      <a:pt x="260039" y="860581"/>
                      <a:pt x="262170" y="837668"/>
                    </a:cubicBezTo>
                    <a:cubicBezTo>
                      <a:pt x="264302" y="814755"/>
                      <a:pt x="10657" y="514217"/>
                      <a:pt x="15986" y="501961"/>
                    </a:cubicBezTo>
                    <a:cubicBezTo>
                      <a:pt x="21315" y="489705"/>
                      <a:pt x="286150" y="799834"/>
                      <a:pt x="294143" y="764132"/>
                    </a:cubicBezTo>
                    <a:cubicBezTo>
                      <a:pt x="302136" y="728430"/>
                      <a:pt x="68207" y="317057"/>
                      <a:pt x="63944" y="287749"/>
                    </a:cubicBezTo>
                    <a:cubicBezTo>
                      <a:pt x="59681" y="258441"/>
                      <a:pt x="259506" y="609601"/>
                      <a:pt x="268565" y="588286"/>
                    </a:cubicBezTo>
                    <a:cubicBezTo>
                      <a:pt x="277624" y="566971"/>
                      <a:pt x="118829" y="183840"/>
                      <a:pt x="118296" y="159861"/>
                    </a:cubicBezTo>
                    <a:cubicBezTo>
                      <a:pt x="117763" y="135882"/>
                      <a:pt x="249915" y="469457"/>
                      <a:pt x="265368" y="444412"/>
                    </a:cubicBezTo>
                    <a:cubicBezTo>
                      <a:pt x="280821" y="419367"/>
                      <a:pt x="204621" y="19184"/>
                      <a:pt x="211015" y="9592"/>
                    </a:cubicBezTo>
                    <a:cubicBezTo>
                      <a:pt x="217409" y="0"/>
                      <a:pt x="270696" y="363416"/>
                      <a:pt x="303734" y="386862"/>
                    </a:cubicBezTo>
                    <a:cubicBezTo>
                      <a:pt x="336772" y="410308"/>
                      <a:pt x="403913" y="139612"/>
                      <a:pt x="409242" y="150269"/>
                    </a:cubicBezTo>
                    <a:cubicBezTo>
                      <a:pt x="414571" y="160926"/>
                      <a:pt x="320786" y="435353"/>
                      <a:pt x="335706" y="450806"/>
                    </a:cubicBezTo>
                    <a:cubicBezTo>
                      <a:pt x="350626" y="466259"/>
                      <a:pt x="499296" y="227002"/>
                      <a:pt x="498763" y="242988"/>
                    </a:cubicBezTo>
                    <a:cubicBezTo>
                      <a:pt x="498230" y="258974"/>
                      <a:pt x="325581" y="536065"/>
                      <a:pt x="338903" y="549919"/>
                    </a:cubicBezTo>
                    <a:close/>
                  </a:path>
                </a:pathLst>
              </a:custGeom>
              <a:gradFill>
                <a:gsLst>
                  <a:gs pos="9000">
                    <a:sysClr val="window" lastClr="FFFFFF">
                      <a:alpha val="36000"/>
                    </a:sysClr>
                  </a:gs>
                  <a:gs pos="100000">
                    <a:sysClr val="window" lastClr="FFFFFF">
                      <a:alpha val="0"/>
                    </a:sysClr>
                  </a:gs>
                </a:gsLst>
                <a:lin ang="16200000" scaled="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5" name="자유형 73"/>
              <p:cNvSpPr/>
              <p:nvPr/>
            </p:nvSpPr>
            <p:spPr>
              <a:xfrm>
                <a:off x="8535998" y="5801325"/>
                <a:ext cx="485975" cy="1144065"/>
              </a:xfrm>
              <a:custGeom>
                <a:avLst/>
                <a:gdLst>
                  <a:gd name="connsiteX0" fmla="*/ 253112 w 485975"/>
                  <a:gd name="connsiteY0" fmla="*/ 1136605 h 1144065"/>
                  <a:gd name="connsiteX1" fmla="*/ 288282 w 485975"/>
                  <a:gd name="connsiteY1" fmla="*/ 884026 h 1144065"/>
                  <a:gd name="connsiteX2" fmla="*/ 208352 w 485975"/>
                  <a:gd name="connsiteY2" fmla="*/ 688997 h 1144065"/>
                  <a:gd name="connsiteX3" fmla="*/ 13322 w 485975"/>
                  <a:gd name="connsiteY3" fmla="*/ 449206 h 1144065"/>
                  <a:gd name="connsiteX4" fmla="*/ 288282 w 485975"/>
                  <a:gd name="connsiteY4" fmla="*/ 746546 h 1144065"/>
                  <a:gd name="connsiteX5" fmla="*/ 275493 w 485975"/>
                  <a:gd name="connsiteY5" fmla="*/ 580292 h 1144065"/>
                  <a:gd name="connsiteX6" fmla="*/ 182774 w 485975"/>
                  <a:gd name="connsiteY6" fmla="*/ 423629 h 1144065"/>
                  <a:gd name="connsiteX7" fmla="*/ 67675 w 485975"/>
                  <a:gd name="connsiteY7" fmla="*/ 270163 h 1144065"/>
                  <a:gd name="connsiteX8" fmla="*/ 198760 w 485975"/>
                  <a:gd name="connsiteY8" fmla="*/ 410840 h 1144065"/>
                  <a:gd name="connsiteX9" fmla="*/ 272296 w 485975"/>
                  <a:gd name="connsiteY9" fmla="*/ 330910 h 1144065"/>
                  <a:gd name="connsiteX10" fmla="*/ 243521 w 485975"/>
                  <a:gd name="connsiteY10" fmla="*/ 14387 h 1144065"/>
                  <a:gd name="connsiteX11" fmla="*/ 307465 w 485975"/>
                  <a:gd name="connsiteY11" fmla="*/ 244585 h 1144065"/>
                  <a:gd name="connsiteX12" fmla="*/ 412973 w 485975"/>
                  <a:gd name="connsiteY12" fmla="*/ 123092 h 1144065"/>
                  <a:gd name="connsiteX13" fmla="*/ 320254 w 485975"/>
                  <a:gd name="connsiteY13" fmla="*/ 327713 h 1144065"/>
                  <a:gd name="connsiteX14" fmla="*/ 317057 w 485975"/>
                  <a:gd name="connsiteY14" fmla="*/ 529137 h 1144065"/>
                  <a:gd name="connsiteX15" fmla="*/ 483311 w 485975"/>
                  <a:gd name="connsiteY15" fmla="*/ 398051 h 1144065"/>
                  <a:gd name="connsiteX16" fmla="*/ 333043 w 485975"/>
                  <a:gd name="connsiteY16" fmla="*/ 561109 h 1144065"/>
                  <a:gd name="connsiteX17" fmla="*/ 320254 w 485975"/>
                  <a:gd name="connsiteY17" fmla="*/ 647433 h 1144065"/>
                  <a:gd name="connsiteX18" fmla="*/ 342634 w 485975"/>
                  <a:gd name="connsiteY18" fmla="*/ 839265 h 1144065"/>
                  <a:gd name="connsiteX19" fmla="*/ 253112 w 485975"/>
                  <a:gd name="connsiteY19" fmla="*/ 1136605 h 114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5975" h="1144065">
                    <a:moveTo>
                      <a:pt x="253112" y="1136605"/>
                    </a:moveTo>
                    <a:cubicBezTo>
                      <a:pt x="244053" y="1144065"/>
                      <a:pt x="295742" y="958627"/>
                      <a:pt x="288282" y="884026"/>
                    </a:cubicBezTo>
                    <a:cubicBezTo>
                      <a:pt x="280822" y="809425"/>
                      <a:pt x="254179" y="761467"/>
                      <a:pt x="208352" y="688997"/>
                    </a:cubicBezTo>
                    <a:cubicBezTo>
                      <a:pt x="162525" y="616527"/>
                      <a:pt x="0" y="439615"/>
                      <a:pt x="13322" y="449206"/>
                    </a:cubicBezTo>
                    <a:cubicBezTo>
                      <a:pt x="26644" y="458797"/>
                      <a:pt x="244587" y="724698"/>
                      <a:pt x="288282" y="746546"/>
                    </a:cubicBezTo>
                    <a:cubicBezTo>
                      <a:pt x="331977" y="768394"/>
                      <a:pt x="293078" y="634111"/>
                      <a:pt x="275493" y="580292"/>
                    </a:cubicBezTo>
                    <a:cubicBezTo>
                      <a:pt x="257908" y="526473"/>
                      <a:pt x="217410" y="475317"/>
                      <a:pt x="182774" y="423629"/>
                    </a:cubicBezTo>
                    <a:cubicBezTo>
                      <a:pt x="148138" y="371941"/>
                      <a:pt x="65011" y="272294"/>
                      <a:pt x="67675" y="270163"/>
                    </a:cubicBezTo>
                    <a:cubicBezTo>
                      <a:pt x="70339" y="268032"/>
                      <a:pt x="164657" y="400716"/>
                      <a:pt x="198760" y="410840"/>
                    </a:cubicBezTo>
                    <a:cubicBezTo>
                      <a:pt x="232863" y="420964"/>
                      <a:pt x="264836" y="396986"/>
                      <a:pt x="272296" y="330910"/>
                    </a:cubicBezTo>
                    <a:cubicBezTo>
                      <a:pt x="279756" y="264835"/>
                      <a:pt x="237660" y="28774"/>
                      <a:pt x="243521" y="14387"/>
                    </a:cubicBezTo>
                    <a:cubicBezTo>
                      <a:pt x="249382" y="0"/>
                      <a:pt x="279223" y="226468"/>
                      <a:pt x="307465" y="244585"/>
                    </a:cubicBezTo>
                    <a:cubicBezTo>
                      <a:pt x="335707" y="262702"/>
                      <a:pt x="410841" y="109237"/>
                      <a:pt x="412973" y="123092"/>
                    </a:cubicBezTo>
                    <a:cubicBezTo>
                      <a:pt x="415105" y="136947"/>
                      <a:pt x="336240" y="260039"/>
                      <a:pt x="320254" y="327713"/>
                    </a:cubicBezTo>
                    <a:cubicBezTo>
                      <a:pt x="304268" y="395387"/>
                      <a:pt x="289881" y="517414"/>
                      <a:pt x="317057" y="529137"/>
                    </a:cubicBezTo>
                    <a:cubicBezTo>
                      <a:pt x="344233" y="540860"/>
                      <a:pt x="480647" y="392722"/>
                      <a:pt x="483311" y="398051"/>
                    </a:cubicBezTo>
                    <a:cubicBezTo>
                      <a:pt x="485975" y="403380"/>
                      <a:pt x="360219" y="519545"/>
                      <a:pt x="333043" y="561109"/>
                    </a:cubicBezTo>
                    <a:cubicBezTo>
                      <a:pt x="305867" y="602673"/>
                      <a:pt x="318656" y="601074"/>
                      <a:pt x="320254" y="647433"/>
                    </a:cubicBezTo>
                    <a:cubicBezTo>
                      <a:pt x="321852" y="693792"/>
                      <a:pt x="350627" y="764131"/>
                      <a:pt x="342634" y="839265"/>
                    </a:cubicBezTo>
                    <a:cubicBezTo>
                      <a:pt x="334641" y="914399"/>
                      <a:pt x="262171" y="1129145"/>
                      <a:pt x="253112" y="1136605"/>
                    </a:cubicBezTo>
                    <a:close/>
                  </a:path>
                </a:pathLst>
              </a:custGeom>
              <a:gradFill>
                <a:gsLst>
                  <a:gs pos="9000">
                    <a:srgbClr val="336600"/>
                  </a:gs>
                  <a:gs pos="100000">
                    <a:srgbClr val="80AD1B"/>
                  </a:gs>
                </a:gsLst>
                <a:lin ang="16200000" scaled="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6" name="자유형 74"/>
              <p:cNvSpPr/>
              <p:nvPr/>
            </p:nvSpPr>
            <p:spPr>
              <a:xfrm>
                <a:off x="8705983" y="5684627"/>
                <a:ext cx="166788" cy="1422755"/>
              </a:xfrm>
              <a:custGeom>
                <a:avLst/>
                <a:gdLst>
                  <a:gd name="connsiteX0" fmla="*/ 35169 w 166788"/>
                  <a:gd name="connsiteY0" fmla="*/ 1377994 h 1422755"/>
                  <a:gd name="connsiteX1" fmla="*/ 127888 w 166788"/>
                  <a:gd name="connsiteY1" fmla="*/ 1035893 h 1422755"/>
                  <a:gd name="connsiteX2" fmla="*/ 131086 w 166788"/>
                  <a:gd name="connsiteY2" fmla="*/ 732159 h 1422755"/>
                  <a:gd name="connsiteX3" fmla="*/ 92719 w 166788"/>
                  <a:gd name="connsiteY3" fmla="*/ 521144 h 1422755"/>
                  <a:gd name="connsiteX4" fmla="*/ 105508 w 166788"/>
                  <a:gd name="connsiteY4" fmla="*/ 313325 h 1422755"/>
                  <a:gd name="connsiteX5" fmla="*/ 3197 w 166788"/>
                  <a:gd name="connsiteY5" fmla="*/ 15986 h 1422755"/>
                  <a:gd name="connsiteX6" fmla="*/ 124691 w 166788"/>
                  <a:gd name="connsiteY6" fmla="*/ 217409 h 1422755"/>
                  <a:gd name="connsiteX7" fmla="*/ 115100 w 166788"/>
                  <a:gd name="connsiteY7" fmla="*/ 514749 h 1422755"/>
                  <a:gd name="connsiteX8" fmla="*/ 163058 w 166788"/>
                  <a:gd name="connsiteY8" fmla="*/ 824878 h 1422755"/>
                  <a:gd name="connsiteX9" fmla="*/ 92719 w 166788"/>
                  <a:gd name="connsiteY9" fmla="*/ 1304458 h 1422755"/>
                  <a:gd name="connsiteX10" fmla="*/ 35169 w 166788"/>
                  <a:gd name="connsiteY10" fmla="*/ 1377994 h 142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88" h="1422755">
                    <a:moveTo>
                      <a:pt x="35169" y="1377994"/>
                    </a:moveTo>
                    <a:cubicBezTo>
                      <a:pt x="41031" y="1333233"/>
                      <a:pt x="111902" y="1143532"/>
                      <a:pt x="127888" y="1035893"/>
                    </a:cubicBezTo>
                    <a:cubicBezTo>
                      <a:pt x="143874" y="928254"/>
                      <a:pt x="136947" y="817950"/>
                      <a:pt x="131086" y="732159"/>
                    </a:cubicBezTo>
                    <a:cubicBezTo>
                      <a:pt x="125225" y="646368"/>
                      <a:pt x="96982" y="590950"/>
                      <a:pt x="92719" y="521144"/>
                    </a:cubicBezTo>
                    <a:cubicBezTo>
                      <a:pt x="88456" y="451338"/>
                      <a:pt x="120428" y="397518"/>
                      <a:pt x="105508" y="313325"/>
                    </a:cubicBezTo>
                    <a:cubicBezTo>
                      <a:pt x="90588" y="229132"/>
                      <a:pt x="0" y="31972"/>
                      <a:pt x="3197" y="15986"/>
                    </a:cubicBezTo>
                    <a:cubicBezTo>
                      <a:pt x="6394" y="0"/>
                      <a:pt x="106041" y="134282"/>
                      <a:pt x="124691" y="217409"/>
                    </a:cubicBezTo>
                    <a:cubicBezTo>
                      <a:pt x="143341" y="300536"/>
                      <a:pt x="108706" y="413504"/>
                      <a:pt x="115100" y="514749"/>
                    </a:cubicBezTo>
                    <a:cubicBezTo>
                      <a:pt x="121494" y="615994"/>
                      <a:pt x="166788" y="693260"/>
                      <a:pt x="163058" y="824878"/>
                    </a:cubicBezTo>
                    <a:cubicBezTo>
                      <a:pt x="159328" y="956496"/>
                      <a:pt x="114567" y="1217068"/>
                      <a:pt x="92719" y="1304458"/>
                    </a:cubicBezTo>
                    <a:cubicBezTo>
                      <a:pt x="70871" y="1391848"/>
                      <a:pt x="29307" y="1422755"/>
                      <a:pt x="35169" y="1377994"/>
                    </a:cubicBezTo>
                    <a:close/>
                  </a:path>
                </a:pathLst>
              </a:custGeom>
              <a:solidFill>
                <a:srgbClr val="587713"/>
              </a:soli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grpSp>
          <p:nvGrpSpPr>
            <p:cNvPr id="8" name="그룹 75"/>
            <p:cNvGrpSpPr/>
            <p:nvPr/>
          </p:nvGrpSpPr>
          <p:grpSpPr>
            <a:xfrm>
              <a:off x="7429151" y="3841679"/>
              <a:ext cx="622362" cy="1135036"/>
              <a:chOff x="8436353" y="5585513"/>
              <a:chExt cx="834470" cy="1521869"/>
            </a:xfrm>
            <a:effectLst>
              <a:outerShdw blurRad="50800" dist="38100" dir="2700000" algn="tl" rotWithShape="0">
                <a:prstClr val="black">
                  <a:alpha val="40000"/>
                </a:prstClr>
              </a:outerShdw>
            </a:effectLst>
          </p:grpSpPr>
          <p:sp>
            <p:nvSpPr>
              <p:cNvPr id="9" name="자유형 76"/>
              <p:cNvSpPr/>
              <p:nvPr/>
            </p:nvSpPr>
            <p:spPr>
              <a:xfrm>
                <a:off x="8436353" y="5585513"/>
                <a:ext cx="834470" cy="1406770"/>
              </a:xfrm>
              <a:custGeom>
                <a:avLst/>
                <a:gdLst>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15" fmla="*/ 263236 w 834470"/>
                  <a:gd name="connsiteY15" fmla="*/ 1371600 h 1406770"/>
                  <a:gd name="connsiteX0" fmla="*/ 263236 w 834470"/>
                  <a:gd name="connsiteY0" fmla="*/ 1371600 h 1406770"/>
                  <a:gd name="connsiteX1" fmla="*/ 39432 w 834470"/>
                  <a:gd name="connsiteY1" fmla="*/ 959161 h 1406770"/>
                  <a:gd name="connsiteX2" fmla="*/ 26643 w 834470"/>
                  <a:gd name="connsiteY2" fmla="*/ 623455 h 1406770"/>
                  <a:gd name="connsiteX3" fmla="*/ 77798 w 834470"/>
                  <a:gd name="connsiteY3" fmla="*/ 454003 h 1406770"/>
                  <a:gd name="connsiteX4" fmla="*/ 183306 w 834470"/>
                  <a:gd name="connsiteY4" fmla="*/ 310129 h 1406770"/>
                  <a:gd name="connsiteX5" fmla="*/ 237658 w 834470"/>
                  <a:gd name="connsiteY5" fmla="*/ 198227 h 1406770"/>
                  <a:gd name="connsiteX6" fmla="*/ 263236 w 834470"/>
                  <a:gd name="connsiteY6" fmla="*/ 76733 h 1406770"/>
                  <a:gd name="connsiteX7" fmla="*/ 247250 w 834470"/>
                  <a:gd name="connsiteY7" fmla="*/ 3197 h 1406770"/>
                  <a:gd name="connsiteX8" fmla="*/ 292011 w 834470"/>
                  <a:gd name="connsiteY8" fmla="*/ 95916 h 1406770"/>
                  <a:gd name="connsiteX9" fmla="*/ 451871 w 834470"/>
                  <a:gd name="connsiteY9" fmla="*/ 220607 h 1406770"/>
                  <a:gd name="connsiteX10" fmla="*/ 669281 w 834470"/>
                  <a:gd name="connsiteY10" fmla="*/ 409242 h 1406770"/>
                  <a:gd name="connsiteX11" fmla="*/ 813155 w 834470"/>
                  <a:gd name="connsiteY11" fmla="*/ 588286 h 1406770"/>
                  <a:gd name="connsiteX12" fmla="*/ 797169 w 834470"/>
                  <a:gd name="connsiteY12" fmla="*/ 911203 h 1406770"/>
                  <a:gd name="connsiteX13" fmla="*/ 602139 w 834470"/>
                  <a:gd name="connsiteY13" fmla="*/ 1288473 h 1406770"/>
                  <a:gd name="connsiteX14" fmla="*/ 371941 w 834470"/>
                  <a:gd name="connsiteY14" fmla="*/ 1406770 h 1406770"/>
                  <a:gd name="connsiteX15" fmla="*/ 263236 w 834470"/>
                  <a:gd name="connsiteY15" fmla="*/ 1371600 h 140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470" h="1406770">
                    <a:moveTo>
                      <a:pt x="263236" y="1371600"/>
                    </a:moveTo>
                    <a:cubicBezTo>
                      <a:pt x="171050" y="1227726"/>
                      <a:pt x="78864" y="1083852"/>
                      <a:pt x="39432" y="959161"/>
                    </a:cubicBezTo>
                    <a:cubicBezTo>
                      <a:pt x="0" y="834470"/>
                      <a:pt x="20249" y="707648"/>
                      <a:pt x="26643" y="623455"/>
                    </a:cubicBezTo>
                    <a:cubicBezTo>
                      <a:pt x="33037" y="539262"/>
                      <a:pt x="51687" y="506224"/>
                      <a:pt x="77798" y="454003"/>
                    </a:cubicBezTo>
                    <a:cubicBezTo>
                      <a:pt x="103909" y="401782"/>
                      <a:pt x="156663" y="352758"/>
                      <a:pt x="183306" y="310129"/>
                    </a:cubicBezTo>
                    <a:cubicBezTo>
                      <a:pt x="209949" y="267500"/>
                      <a:pt x="224336" y="237126"/>
                      <a:pt x="237658" y="198227"/>
                    </a:cubicBezTo>
                    <a:cubicBezTo>
                      <a:pt x="250980" y="159328"/>
                      <a:pt x="261637" y="109238"/>
                      <a:pt x="263236" y="76733"/>
                    </a:cubicBezTo>
                    <a:cubicBezTo>
                      <a:pt x="264835" y="44228"/>
                      <a:pt x="242454" y="0"/>
                      <a:pt x="247250" y="3197"/>
                    </a:cubicBezTo>
                    <a:cubicBezTo>
                      <a:pt x="252046" y="6394"/>
                      <a:pt x="257908" y="59681"/>
                      <a:pt x="292011" y="95916"/>
                    </a:cubicBezTo>
                    <a:cubicBezTo>
                      <a:pt x="326114" y="132151"/>
                      <a:pt x="388993" y="168386"/>
                      <a:pt x="451871" y="220607"/>
                    </a:cubicBezTo>
                    <a:cubicBezTo>
                      <a:pt x="514749" y="272828"/>
                      <a:pt x="609067" y="347962"/>
                      <a:pt x="669281" y="409242"/>
                    </a:cubicBezTo>
                    <a:cubicBezTo>
                      <a:pt x="729495" y="470522"/>
                      <a:pt x="791840" y="504626"/>
                      <a:pt x="813155" y="588286"/>
                    </a:cubicBezTo>
                    <a:cubicBezTo>
                      <a:pt x="834470" y="671946"/>
                      <a:pt x="832338" y="794505"/>
                      <a:pt x="797169" y="911203"/>
                    </a:cubicBezTo>
                    <a:cubicBezTo>
                      <a:pt x="762000" y="1027901"/>
                      <a:pt x="673010" y="1205879"/>
                      <a:pt x="602139" y="1288473"/>
                    </a:cubicBezTo>
                    <a:cubicBezTo>
                      <a:pt x="531268" y="1371068"/>
                      <a:pt x="371941" y="1406770"/>
                      <a:pt x="371941" y="1406770"/>
                    </a:cubicBezTo>
                    <a:lnTo>
                      <a:pt x="263236" y="1371600"/>
                    </a:lnTo>
                    <a:close/>
                  </a:path>
                </a:pathLst>
              </a:custGeom>
              <a:gradFill>
                <a:gsLst>
                  <a:gs pos="0">
                    <a:srgbClr val="336600"/>
                  </a:gs>
                  <a:gs pos="100000">
                    <a:srgbClr val="9BD121"/>
                  </a:gs>
                </a:gsLst>
                <a:lin ang="16200000" scaled="0"/>
              </a:gradFill>
              <a:ln w="9525" cap="flat" cmpd="sng" algn="ctr">
                <a:noFill/>
                <a:prstDash val="solid"/>
              </a:ln>
              <a:effectLst/>
            </p:spPr>
            <p:txBody>
              <a:bodyPr rtlCol="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0" name="자유형 77"/>
              <p:cNvSpPr/>
              <p:nvPr/>
            </p:nvSpPr>
            <p:spPr>
              <a:xfrm>
                <a:off x="8526940" y="5761359"/>
                <a:ext cx="646368" cy="1136073"/>
              </a:xfrm>
              <a:custGeom>
                <a:avLst/>
                <a:gdLst>
                  <a:gd name="connsiteX0" fmla="*/ 338903 w 646368"/>
                  <a:gd name="connsiteY0" fmla="*/ 549919 h 1136073"/>
                  <a:gd name="connsiteX1" fmla="*/ 578694 w 646368"/>
                  <a:gd name="connsiteY1" fmla="*/ 326115 h 1136073"/>
                  <a:gd name="connsiteX2" fmla="*/ 393256 w 646368"/>
                  <a:gd name="connsiteY2" fmla="*/ 572300 h 1136073"/>
                  <a:gd name="connsiteX3" fmla="*/ 316523 w 646368"/>
                  <a:gd name="connsiteY3" fmla="*/ 687399 h 1136073"/>
                  <a:gd name="connsiteX4" fmla="*/ 642638 w 646368"/>
                  <a:gd name="connsiteY4" fmla="*/ 511553 h 1136073"/>
                  <a:gd name="connsiteX5" fmla="*/ 338903 w 646368"/>
                  <a:gd name="connsiteY5" fmla="*/ 764132 h 1136073"/>
                  <a:gd name="connsiteX6" fmla="*/ 636243 w 646368"/>
                  <a:gd name="connsiteY6" fmla="*/ 677807 h 1136073"/>
                  <a:gd name="connsiteX7" fmla="*/ 348495 w 646368"/>
                  <a:gd name="connsiteY7" fmla="*/ 847259 h 1136073"/>
                  <a:gd name="connsiteX8" fmla="*/ 610666 w 646368"/>
                  <a:gd name="connsiteY8" fmla="*/ 802498 h 1136073"/>
                  <a:gd name="connsiteX9" fmla="*/ 335706 w 646368"/>
                  <a:gd name="connsiteY9" fmla="*/ 930386 h 1136073"/>
                  <a:gd name="connsiteX10" fmla="*/ 268565 w 646368"/>
                  <a:gd name="connsiteY10" fmla="*/ 1131810 h 1136073"/>
                  <a:gd name="connsiteX11" fmla="*/ 281354 w 646368"/>
                  <a:gd name="connsiteY11" fmla="*/ 904809 h 1136073"/>
                  <a:gd name="connsiteX12" fmla="*/ 3197 w 646368"/>
                  <a:gd name="connsiteY12" fmla="*/ 639441 h 1136073"/>
                  <a:gd name="connsiteX13" fmla="*/ 262170 w 646368"/>
                  <a:gd name="connsiteY13" fmla="*/ 837668 h 1136073"/>
                  <a:gd name="connsiteX14" fmla="*/ 15986 w 646368"/>
                  <a:gd name="connsiteY14" fmla="*/ 501961 h 1136073"/>
                  <a:gd name="connsiteX15" fmla="*/ 294143 w 646368"/>
                  <a:gd name="connsiteY15" fmla="*/ 764132 h 1136073"/>
                  <a:gd name="connsiteX16" fmla="*/ 63944 w 646368"/>
                  <a:gd name="connsiteY16" fmla="*/ 287749 h 1136073"/>
                  <a:gd name="connsiteX17" fmla="*/ 268565 w 646368"/>
                  <a:gd name="connsiteY17" fmla="*/ 588286 h 1136073"/>
                  <a:gd name="connsiteX18" fmla="*/ 118296 w 646368"/>
                  <a:gd name="connsiteY18" fmla="*/ 159861 h 1136073"/>
                  <a:gd name="connsiteX19" fmla="*/ 265368 w 646368"/>
                  <a:gd name="connsiteY19" fmla="*/ 444412 h 1136073"/>
                  <a:gd name="connsiteX20" fmla="*/ 211015 w 646368"/>
                  <a:gd name="connsiteY20" fmla="*/ 9592 h 1136073"/>
                  <a:gd name="connsiteX21" fmla="*/ 303734 w 646368"/>
                  <a:gd name="connsiteY21" fmla="*/ 386862 h 1136073"/>
                  <a:gd name="connsiteX22" fmla="*/ 409242 w 646368"/>
                  <a:gd name="connsiteY22" fmla="*/ 150269 h 1136073"/>
                  <a:gd name="connsiteX23" fmla="*/ 335706 w 646368"/>
                  <a:gd name="connsiteY23" fmla="*/ 450806 h 1136073"/>
                  <a:gd name="connsiteX24" fmla="*/ 498763 w 646368"/>
                  <a:gd name="connsiteY24" fmla="*/ 242988 h 1136073"/>
                  <a:gd name="connsiteX25" fmla="*/ 338903 w 646368"/>
                  <a:gd name="connsiteY25" fmla="*/ 549919 h 113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368" h="1136073">
                    <a:moveTo>
                      <a:pt x="338903" y="549919"/>
                    </a:moveTo>
                    <a:cubicBezTo>
                      <a:pt x="352225" y="563773"/>
                      <a:pt x="569635" y="322385"/>
                      <a:pt x="578694" y="326115"/>
                    </a:cubicBezTo>
                    <a:cubicBezTo>
                      <a:pt x="587753" y="329845"/>
                      <a:pt x="436951" y="512086"/>
                      <a:pt x="393256" y="572300"/>
                    </a:cubicBezTo>
                    <a:cubicBezTo>
                      <a:pt x="349561" y="632514"/>
                      <a:pt x="274959" y="697523"/>
                      <a:pt x="316523" y="687399"/>
                    </a:cubicBezTo>
                    <a:cubicBezTo>
                      <a:pt x="358087" y="677275"/>
                      <a:pt x="638908" y="498764"/>
                      <a:pt x="642638" y="511553"/>
                    </a:cubicBezTo>
                    <a:cubicBezTo>
                      <a:pt x="646368" y="524342"/>
                      <a:pt x="339969" y="736423"/>
                      <a:pt x="338903" y="764132"/>
                    </a:cubicBezTo>
                    <a:cubicBezTo>
                      <a:pt x="337837" y="791841"/>
                      <a:pt x="634644" y="663953"/>
                      <a:pt x="636243" y="677807"/>
                    </a:cubicBezTo>
                    <a:cubicBezTo>
                      <a:pt x="637842" y="691662"/>
                      <a:pt x="352758" y="826477"/>
                      <a:pt x="348495" y="847259"/>
                    </a:cubicBezTo>
                    <a:cubicBezTo>
                      <a:pt x="344232" y="868041"/>
                      <a:pt x="612797" y="788644"/>
                      <a:pt x="610666" y="802498"/>
                    </a:cubicBezTo>
                    <a:cubicBezTo>
                      <a:pt x="608535" y="816352"/>
                      <a:pt x="392723" y="875501"/>
                      <a:pt x="335706" y="930386"/>
                    </a:cubicBezTo>
                    <a:cubicBezTo>
                      <a:pt x="278689" y="985271"/>
                      <a:pt x="277624" y="1136073"/>
                      <a:pt x="268565" y="1131810"/>
                    </a:cubicBezTo>
                    <a:cubicBezTo>
                      <a:pt x="259506" y="1127547"/>
                      <a:pt x="325582" y="986870"/>
                      <a:pt x="281354" y="904809"/>
                    </a:cubicBezTo>
                    <a:cubicBezTo>
                      <a:pt x="237126" y="822748"/>
                      <a:pt x="6394" y="650631"/>
                      <a:pt x="3197" y="639441"/>
                    </a:cubicBezTo>
                    <a:cubicBezTo>
                      <a:pt x="0" y="628251"/>
                      <a:pt x="260039" y="860581"/>
                      <a:pt x="262170" y="837668"/>
                    </a:cubicBezTo>
                    <a:cubicBezTo>
                      <a:pt x="264302" y="814755"/>
                      <a:pt x="10657" y="514217"/>
                      <a:pt x="15986" y="501961"/>
                    </a:cubicBezTo>
                    <a:cubicBezTo>
                      <a:pt x="21315" y="489705"/>
                      <a:pt x="286150" y="799834"/>
                      <a:pt x="294143" y="764132"/>
                    </a:cubicBezTo>
                    <a:cubicBezTo>
                      <a:pt x="302136" y="728430"/>
                      <a:pt x="68207" y="317057"/>
                      <a:pt x="63944" y="287749"/>
                    </a:cubicBezTo>
                    <a:cubicBezTo>
                      <a:pt x="59681" y="258441"/>
                      <a:pt x="259506" y="609601"/>
                      <a:pt x="268565" y="588286"/>
                    </a:cubicBezTo>
                    <a:cubicBezTo>
                      <a:pt x="277624" y="566971"/>
                      <a:pt x="118829" y="183840"/>
                      <a:pt x="118296" y="159861"/>
                    </a:cubicBezTo>
                    <a:cubicBezTo>
                      <a:pt x="117763" y="135882"/>
                      <a:pt x="249915" y="469457"/>
                      <a:pt x="265368" y="444412"/>
                    </a:cubicBezTo>
                    <a:cubicBezTo>
                      <a:pt x="280821" y="419367"/>
                      <a:pt x="204621" y="19184"/>
                      <a:pt x="211015" y="9592"/>
                    </a:cubicBezTo>
                    <a:cubicBezTo>
                      <a:pt x="217409" y="0"/>
                      <a:pt x="270696" y="363416"/>
                      <a:pt x="303734" y="386862"/>
                    </a:cubicBezTo>
                    <a:cubicBezTo>
                      <a:pt x="336772" y="410308"/>
                      <a:pt x="403913" y="139612"/>
                      <a:pt x="409242" y="150269"/>
                    </a:cubicBezTo>
                    <a:cubicBezTo>
                      <a:pt x="414571" y="160926"/>
                      <a:pt x="320786" y="435353"/>
                      <a:pt x="335706" y="450806"/>
                    </a:cubicBezTo>
                    <a:cubicBezTo>
                      <a:pt x="350626" y="466259"/>
                      <a:pt x="499296" y="227002"/>
                      <a:pt x="498763" y="242988"/>
                    </a:cubicBezTo>
                    <a:cubicBezTo>
                      <a:pt x="498230" y="258974"/>
                      <a:pt x="325581" y="536065"/>
                      <a:pt x="338903" y="549919"/>
                    </a:cubicBezTo>
                    <a:close/>
                  </a:path>
                </a:pathLst>
              </a:custGeom>
              <a:gradFill>
                <a:gsLst>
                  <a:gs pos="9000">
                    <a:sysClr val="window" lastClr="FFFFFF">
                      <a:alpha val="36000"/>
                    </a:sysClr>
                  </a:gs>
                  <a:gs pos="100000">
                    <a:sysClr val="window" lastClr="FFFFFF">
                      <a:alpha val="0"/>
                    </a:sysClr>
                  </a:gs>
                </a:gsLst>
                <a:lin ang="16200000" scaled="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1" name="자유형 78"/>
              <p:cNvSpPr/>
              <p:nvPr/>
            </p:nvSpPr>
            <p:spPr>
              <a:xfrm>
                <a:off x="8535998" y="5801325"/>
                <a:ext cx="485975" cy="1144065"/>
              </a:xfrm>
              <a:custGeom>
                <a:avLst/>
                <a:gdLst>
                  <a:gd name="connsiteX0" fmla="*/ 253112 w 485975"/>
                  <a:gd name="connsiteY0" fmla="*/ 1136605 h 1144065"/>
                  <a:gd name="connsiteX1" fmla="*/ 288282 w 485975"/>
                  <a:gd name="connsiteY1" fmla="*/ 884026 h 1144065"/>
                  <a:gd name="connsiteX2" fmla="*/ 208352 w 485975"/>
                  <a:gd name="connsiteY2" fmla="*/ 688997 h 1144065"/>
                  <a:gd name="connsiteX3" fmla="*/ 13322 w 485975"/>
                  <a:gd name="connsiteY3" fmla="*/ 449206 h 1144065"/>
                  <a:gd name="connsiteX4" fmla="*/ 288282 w 485975"/>
                  <a:gd name="connsiteY4" fmla="*/ 746546 h 1144065"/>
                  <a:gd name="connsiteX5" fmla="*/ 275493 w 485975"/>
                  <a:gd name="connsiteY5" fmla="*/ 580292 h 1144065"/>
                  <a:gd name="connsiteX6" fmla="*/ 182774 w 485975"/>
                  <a:gd name="connsiteY6" fmla="*/ 423629 h 1144065"/>
                  <a:gd name="connsiteX7" fmla="*/ 67675 w 485975"/>
                  <a:gd name="connsiteY7" fmla="*/ 270163 h 1144065"/>
                  <a:gd name="connsiteX8" fmla="*/ 198760 w 485975"/>
                  <a:gd name="connsiteY8" fmla="*/ 410840 h 1144065"/>
                  <a:gd name="connsiteX9" fmla="*/ 272296 w 485975"/>
                  <a:gd name="connsiteY9" fmla="*/ 330910 h 1144065"/>
                  <a:gd name="connsiteX10" fmla="*/ 243521 w 485975"/>
                  <a:gd name="connsiteY10" fmla="*/ 14387 h 1144065"/>
                  <a:gd name="connsiteX11" fmla="*/ 307465 w 485975"/>
                  <a:gd name="connsiteY11" fmla="*/ 244585 h 1144065"/>
                  <a:gd name="connsiteX12" fmla="*/ 412973 w 485975"/>
                  <a:gd name="connsiteY12" fmla="*/ 123092 h 1144065"/>
                  <a:gd name="connsiteX13" fmla="*/ 320254 w 485975"/>
                  <a:gd name="connsiteY13" fmla="*/ 327713 h 1144065"/>
                  <a:gd name="connsiteX14" fmla="*/ 317057 w 485975"/>
                  <a:gd name="connsiteY14" fmla="*/ 529137 h 1144065"/>
                  <a:gd name="connsiteX15" fmla="*/ 483311 w 485975"/>
                  <a:gd name="connsiteY15" fmla="*/ 398051 h 1144065"/>
                  <a:gd name="connsiteX16" fmla="*/ 333043 w 485975"/>
                  <a:gd name="connsiteY16" fmla="*/ 561109 h 1144065"/>
                  <a:gd name="connsiteX17" fmla="*/ 320254 w 485975"/>
                  <a:gd name="connsiteY17" fmla="*/ 647433 h 1144065"/>
                  <a:gd name="connsiteX18" fmla="*/ 342634 w 485975"/>
                  <a:gd name="connsiteY18" fmla="*/ 839265 h 1144065"/>
                  <a:gd name="connsiteX19" fmla="*/ 253112 w 485975"/>
                  <a:gd name="connsiteY19" fmla="*/ 1136605 h 114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5975" h="1144065">
                    <a:moveTo>
                      <a:pt x="253112" y="1136605"/>
                    </a:moveTo>
                    <a:cubicBezTo>
                      <a:pt x="244053" y="1144065"/>
                      <a:pt x="295742" y="958627"/>
                      <a:pt x="288282" y="884026"/>
                    </a:cubicBezTo>
                    <a:cubicBezTo>
                      <a:pt x="280822" y="809425"/>
                      <a:pt x="254179" y="761467"/>
                      <a:pt x="208352" y="688997"/>
                    </a:cubicBezTo>
                    <a:cubicBezTo>
                      <a:pt x="162525" y="616527"/>
                      <a:pt x="0" y="439615"/>
                      <a:pt x="13322" y="449206"/>
                    </a:cubicBezTo>
                    <a:cubicBezTo>
                      <a:pt x="26644" y="458797"/>
                      <a:pt x="244587" y="724698"/>
                      <a:pt x="288282" y="746546"/>
                    </a:cubicBezTo>
                    <a:cubicBezTo>
                      <a:pt x="331977" y="768394"/>
                      <a:pt x="293078" y="634111"/>
                      <a:pt x="275493" y="580292"/>
                    </a:cubicBezTo>
                    <a:cubicBezTo>
                      <a:pt x="257908" y="526473"/>
                      <a:pt x="217410" y="475317"/>
                      <a:pt x="182774" y="423629"/>
                    </a:cubicBezTo>
                    <a:cubicBezTo>
                      <a:pt x="148138" y="371941"/>
                      <a:pt x="65011" y="272294"/>
                      <a:pt x="67675" y="270163"/>
                    </a:cubicBezTo>
                    <a:cubicBezTo>
                      <a:pt x="70339" y="268032"/>
                      <a:pt x="164657" y="400716"/>
                      <a:pt x="198760" y="410840"/>
                    </a:cubicBezTo>
                    <a:cubicBezTo>
                      <a:pt x="232863" y="420964"/>
                      <a:pt x="264836" y="396986"/>
                      <a:pt x="272296" y="330910"/>
                    </a:cubicBezTo>
                    <a:cubicBezTo>
                      <a:pt x="279756" y="264835"/>
                      <a:pt x="237660" y="28774"/>
                      <a:pt x="243521" y="14387"/>
                    </a:cubicBezTo>
                    <a:cubicBezTo>
                      <a:pt x="249382" y="0"/>
                      <a:pt x="279223" y="226468"/>
                      <a:pt x="307465" y="244585"/>
                    </a:cubicBezTo>
                    <a:cubicBezTo>
                      <a:pt x="335707" y="262702"/>
                      <a:pt x="410841" y="109237"/>
                      <a:pt x="412973" y="123092"/>
                    </a:cubicBezTo>
                    <a:cubicBezTo>
                      <a:pt x="415105" y="136947"/>
                      <a:pt x="336240" y="260039"/>
                      <a:pt x="320254" y="327713"/>
                    </a:cubicBezTo>
                    <a:cubicBezTo>
                      <a:pt x="304268" y="395387"/>
                      <a:pt x="289881" y="517414"/>
                      <a:pt x="317057" y="529137"/>
                    </a:cubicBezTo>
                    <a:cubicBezTo>
                      <a:pt x="344233" y="540860"/>
                      <a:pt x="480647" y="392722"/>
                      <a:pt x="483311" y="398051"/>
                    </a:cubicBezTo>
                    <a:cubicBezTo>
                      <a:pt x="485975" y="403380"/>
                      <a:pt x="360219" y="519545"/>
                      <a:pt x="333043" y="561109"/>
                    </a:cubicBezTo>
                    <a:cubicBezTo>
                      <a:pt x="305867" y="602673"/>
                      <a:pt x="318656" y="601074"/>
                      <a:pt x="320254" y="647433"/>
                    </a:cubicBezTo>
                    <a:cubicBezTo>
                      <a:pt x="321852" y="693792"/>
                      <a:pt x="350627" y="764131"/>
                      <a:pt x="342634" y="839265"/>
                    </a:cubicBezTo>
                    <a:cubicBezTo>
                      <a:pt x="334641" y="914399"/>
                      <a:pt x="262171" y="1129145"/>
                      <a:pt x="253112" y="1136605"/>
                    </a:cubicBezTo>
                    <a:close/>
                  </a:path>
                </a:pathLst>
              </a:custGeom>
              <a:gradFill>
                <a:gsLst>
                  <a:gs pos="9000">
                    <a:srgbClr val="336600"/>
                  </a:gs>
                  <a:gs pos="100000">
                    <a:srgbClr val="80AD1B"/>
                  </a:gs>
                </a:gsLst>
                <a:lin ang="16200000" scaled="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2" name="자유형 79"/>
              <p:cNvSpPr/>
              <p:nvPr/>
            </p:nvSpPr>
            <p:spPr>
              <a:xfrm>
                <a:off x="8705983" y="5684627"/>
                <a:ext cx="166788" cy="1422755"/>
              </a:xfrm>
              <a:custGeom>
                <a:avLst/>
                <a:gdLst>
                  <a:gd name="connsiteX0" fmla="*/ 35169 w 166788"/>
                  <a:gd name="connsiteY0" fmla="*/ 1377994 h 1422755"/>
                  <a:gd name="connsiteX1" fmla="*/ 127888 w 166788"/>
                  <a:gd name="connsiteY1" fmla="*/ 1035893 h 1422755"/>
                  <a:gd name="connsiteX2" fmla="*/ 131086 w 166788"/>
                  <a:gd name="connsiteY2" fmla="*/ 732159 h 1422755"/>
                  <a:gd name="connsiteX3" fmla="*/ 92719 w 166788"/>
                  <a:gd name="connsiteY3" fmla="*/ 521144 h 1422755"/>
                  <a:gd name="connsiteX4" fmla="*/ 105508 w 166788"/>
                  <a:gd name="connsiteY4" fmla="*/ 313325 h 1422755"/>
                  <a:gd name="connsiteX5" fmla="*/ 3197 w 166788"/>
                  <a:gd name="connsiteY5" fmla="*/ 15986 h 1422755"/>
                  <a:gd name="connsiteX6" fmla="*/ 124691 w 166788"/>
                  <a:gd name="connsiteY6" fmla="*/ 217409 h 1422755"/>
                  <a:gd name="connsiteX7" fmla="*/ 115100 w 166788"/>
                  <a:gd name="connsiteY7" fmla="*/ 514749 h 1422755"/>
                  <a:gd name="connsiteX8" fmla="*/ 163058 w 166788"/>
                  <a:gd name="connsiteY8" fmla="*/ 824878 h 1422755"/>
                  <a:gd name="connsiteX9" fmla="*/ 92719 w 166788"/>
                  <a:gd name="connsiteY9" fmla="*/ 1304458 h 1422755"/>
                  <a:gd name="connsiteX10" fmla="*/ 35169 w 166788"/>
                  <a:gd name="connsiteY10" fmla="*/ 1377994 h 142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88" h="1422755">
                    <a:moveTo>
                      <a:pt x="35169" y="1377994"/>
                    </a:moveTo>
                    <a:cubicBezTo>
                      <a:pt x="41031" y="1333233"/>
                      <a:pt x="111902" y="1143532"/>
                      <a:pt x="127888" y="1035893"/>
                    </a:cubicBezTo>
                    <a:cubicBezTo>
                      <a:pt x="143874" y="928254"/>
                      <a:pt x="136947" y="817950"/>
                      <a:pt x="131086" y="732159"/>
                    </a:cubicBezTo>
                    <a:cubicBezTo>
                      <a:pt x="125225" y="646368"/>
                      <a:pt x="96982" y="590950"/>
                      <a:pt x="92719" y="521144"/>
                    </a:cubicBezTo>
                    <a:cubicBezTo>
                      <a:pt x="88456" y="451338"/>
                      <a:pt x="120428" y="397518"/>
                      <a:pt x="105508" y="313325"/>
                    </a:cubicBezTo>
                    <a:cubicBezTo>
                      <a:pt x="90588" y="229132"/>
                      <a:pt x="0" y="31972"/>
                      <a:pt x="3197" y="15986"/>
                    </a:cubicBezTo>
                    <a:cubicBezTo>
                      <a:pt x="6394" y="0"/>
                      <a:pt x="106041" y="134282"/>
                      <a:pt x="124691" y="217409"/>
                    </a:cubicBezTo>
                    <a:cubicBezTo>
                      <a:pt x="143341" y="300536"/>
                      <a:pt x="108706" y="413504"/>
                      <a:pt x="115100" y="514749"/>
                    </a:cubicBezTo>
                    <a:cubicBezTo>
                      <a:pt x="121494" y="615994"/>
                      <a:pt x="166788" y="693260"/>
                      <a:pt x="163058" y="824878"/>
                    </a:cubicBezTo>
                    <a:cubicBezTo>
                      <a:pt x="159328" y="956496"/>
                      <a:pt x="114567" y="1217068"/>
                      <a:pt x="92719" y="1304458"/>
                    </a:cubicBezTo>
                    <a:cubicBezTo>
                      <a:pt x="70871" y="1391848"/>
                      <a:pt x="29307" y="1422755"/>
                      <a:pt x="35169" y="1377994"/>
                    </a:cubicBezTo>
                    <a:close/>
                  </a:path>
                </a:pathLst>
              </a:custGeom>
              <a:solidFill>
                <a:srgbClr val="587713"/>
              </a:soli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grpSp>
      <p:sp>
        <p:nvSpPr>
          <p:cNvPr id="21" name="타원 4"/>
          <p:cNvSpPr/>
          <p:nvPr/>
        </p:nvSpPr>
        <p:spPr>
          <a:xfrm>
            <a:off x="862293" y="3774569"/>
            <a:ext cx="4398668" cy="3998792"/>
          </a:xfrm>
          <a:prstGeom prst="ellipse">
            <a:avLst/>
          </a:prstGeom>
          <a:solidFill>
            <a:sysClr val="window" lastClr="FFFFFF"/>
          </a:solidFill>
          <a:ln w="9525" cap="flat" cmpd="sng" algn="ctr">
            <a:solidFill>
              <a:sysClr val="window" lastClr="FFFFFF">
                <a:lumMod val="85000"/>
              </a:sysClr>
            </a:solid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22" name="도넛 82"/>
          <p:cNvSpPr/>
          <p:nvPr/>
        </p:nvSpPr>
        <p:spPr>
          <a:xfrm>
            <a:off x="1111488" y="4001109"/>
            <a:ext cx="3900281" cy="3545712"/>
          </a:xfrm>
          <a:prstGeom prst="donut">
            <a:avLst>
              <a:gd name="adj" fmla="val 4381"/>
            </a:avLst>
          </a:prstGeom>
          <a:solidFill>
            <a:srgbClr val="4F81BD"/>
          </a:soli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nvGrpSpPr>
          <p:cNvPr id="23" name="Group 22"/>
          <p:cNvGrpSpPr/>
          <p:nvPr/>
        </p:nvGrpSpPr>
        <p:grpSpPr>
          <a:xfrm>
            <a:off x="2724064" y="1752600"/>
            <a:ext cx="10012081" cy="506205"/>
            <a:chOff x="2724064" y="1752600"/>
            <a:chExt cx="10012081" cy="506205"/>
          </a:xfrm>
        </p:grpSpPr>
        <p:sp>
          <p:nvSpPr>
            <p:cNvPr id="24" name="TextBox 63"/>
            <p:cNvSpPr txBox="1"/>
            <p:nvPr/>
          </p:nvSpPr>
          <p:spPr bwMode="auto">
            <a:xfrm>
              <a:off x="3521878" y="1752600"/>
              <a:ext cx="9214267"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Life Insurance Corporation of India</a:t>
              </a:r>
              <a:endParaRPr kumimoji="0" lang="ko-KR" altLang="en-US" sz="2000" b="0" i="0" u="none" strike="noStrike" kern="1200" cap="none" spc="0" normalizeH="0" baseline="0" noProof="0" dirty="0">
                <a:ln>
                  <a:noFill/>
                </a:ln>
                <a:solidFill>
                  <a:sysClr val="windowText" lastClr="000000">
                    <a:lumMod val="75000"/>
                    <a:lumOff val="25000"/>
                  </a:sysClr>
                </a:solidFill>
                <a:effectLst/>
                <a:uLnTx/>
                <a:uFillTx/>
                <a:latin typeface="Arial Unicode MS" pitchFamily="34" charset="-128"/>
                <a:ea typeface="Arial Unicode MS" pitchFamily="34" charset="-128"/>
                <a:cs typeface="Arial Unicode MS" pitchFamily="34" charset="-128"/>
              </a:endParaRPr>
            </a:p>
          </p:txBody>
        </p:sp>
        <p:grpSp>
          <p:nvGrpSpPr>
            <p:cNvPr id="25" name="Group 19"/>
            <p:cNvGrpSpPr/>
            <p:nvPr/>
          </p:nvGrpSpPr>
          <p:grpSpPr>
            <a:xfrm rot="21290345">
              <a:off x="2724064" y="1754234"/>
              <a:ext cx="688226" cy="504571"/>
              <a:chOff x="6649585" y="1666853"/>
              <a:chExt cx="1399122" cy="1155860"/>
            </a:xfrm>
          </p:grpSpPr>
          <p:sp>
            <p:nvSpPr>
              <p:cNvPr id="27" name="타원 12"/>
              <p:cNvSpPr/>
              <p:nvPr/>
            </p:nvSpPr>
            <p:spPr>
              <a:xfrm>
                <a:off x="6698910" y="1669752"/>
                <a:ext cx="1268260" cy="1152961"/>
              </a:xfrm>
              <a:prstGeom prst="ellipse">
                <a:avLst/>
              </a:prstGeom>
              <a:solidFill>
                <a:srgbClr val="4F81BD">
                  <a:lumMod val="20000"/>
                  <a:lumOff val="80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30" name="그룹 60"/>
              <p:cNvGrpSpPr/>
              <p:nvPr/>
            </p:nvGrpSpPr>
            <p:grpSpPr>
              <a:xfrm>
                <a:off x="6649585" y="1666853"/>
                <a:ext cx="1399122" cy="1152961"/>
                <a:chOff x="5075123" y="3442118"/>
                <a:chExt cx="2481953" cy="2249809"/>
              </a:xfrm>
            </p:grpSpPr>
            <p:sp>
              <p:nvSpPr>
                <p:cNvPr id="31" name="타원 14"/>
                <p:cNvSpPr/>
                <p:nvPr/>
              </p:nvSpPr>
              <p:spPr>
                <a:xfrm>
                  <a:off x="5159814" y="3442118"/>
                  <a:ext cx="2249808"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32" name="Oval 31"/>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33" name="Oval 32"/>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34" name="자유형 17"/>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35" name="자유형 18"/>
                <p:cNvSpPr/>
                <p:nvPr/>
              </p:nvSpPr>
              <p:spPr>
                <a:xfrm rot="5839189">
                  <a:off x="4991437" y="4250061"/>
                  <a:ext cx="1574506"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36" name="Oval 35"/>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grpSp>
      <p:grpSp>
        <p:nvGrpSpPr>
          <p:cNvPr id="37" name="Group 36"/>
          <p:cNvGrpSpPr/>
          <p:nvPr/>
        </p:nvGrpSpPr>
        <p:grpSpPr>
          <a:xfrm>
            <a:off x="3736680" y="2148278"/>
            <a:ext cx="9557401" cy="794697"/>
            <a:chOff x="5577136" y="1713684"/>
            <a:chExt cx="11564456" cy="961583"/>
          </a:xfrm>
        </p:grpSpPr>
        <p:sp>
          <p:nvSpPr>
            <p:cNvPr id="38" name="TextBox 64"/>
            <p:cNvSpPr txBox="1"/>
            <p:nvPr/>
          </p:nvSpPr>
          <p:spPr bwMode="auto">
            <a:xfrm>
              <a:off x="6706390" y="1713684"/>
              <a:ext cx="10435202" cy="4841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SBI Life Insurance Co. Ltd</a:t>
              </a:r>
              <a:endParaRPr kumimoji="0" lang="ko-KR" altLang="en-US" sz="2000" b="0" i="0" u="none" strike="noStrike" kern="1200" cap="none" spc="0" normalizeH="0" baseline="0" noProof="0" dirty="0">
                <a:ln>
                  <a:noFill/>
                </a:ln>
                <a:solidFill>
                  <a:sysClr val="windowText" lastClr="000000">
                    <a:lumMod val="75000"/>
                    <a:lumOff val="25000"/>
                  </a:sysClr>
                </a:solidFill>
                <a:effectLst/>
                <a:uLnTx/>
                <a:uFillTx/>
                <a:latin typeface="Arial Unicode MS" pitchFamily="34" charset="-128"/>
                <a:ea typeface="Arial Unicode MS" pitchFamily="34" charset="-128"/>
                <a:cs typeface="Arial Unicode MS" pitchFamily="34" charset="-128"/>
              </a:endParaRPr>
            </a:p>
          </p:txBody>
        </p:sp>
        <p:grpSp>
          <p:nvGrpSpPr>
            <p:cNvPr id="39" name="Group 65"/>
            <p:cNvGrpSpPr/>
            <p:nvPr/>
          </p:nvGrpSpPr>
          <p:grpSpPr>
            <a:xfrm rot="21290345">
              <a:off x="5577136" y="1987303"/>
              <a:ext cx="832753" cy="687964"/>
              <a:chOff x="7821082" y="3125559"/>
              <a:chExt cx="1399122" cy="1155859"/>
            </a:xfrm>
          </p:grpSpPr>
          <p:sp>
            <p:nvSpPr>
              <p:cNvPr id="40" name="타원 20"/>
              <p:cNvSpPr/>
              <p:nvPr/>
            </p:nvSpPr>
            <p:spPr>
              <a:xfrm>
                <a:off x="7870407" y="3128457"/>
                <a:ext cx="1268260" cy="1152961"/>
              </a:xfrm>
              <a:prstGeom prst="ellipse">
                <a:avLst/>
              </a:prstGeom>
              <a:solidFill>
                <a:srgbClr val="4F81BD">
                  <a:lumMod val="60000"/>
                  <a:lumOff val="40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41" name="그룹 60"/>
              <p:cNvGrpSpPr/>
              <p:nvPr/>
            </p:nvGrpSpPr>
            <p:grpSpPr>
              <a:xfrm>
                <a:off x="7821082" y="3125559"/>
                <a:ext cx="1399122" cy="1152961"/>
                <a:chOff x="5075123" y="3442121"/>
                <a:chExt cx="2481953" cy="2249809"/>
              </a:xfrm>
            </p:grpSpPr>
            <p:sp>
              <p:nvSpPr>
                <p:cNvPr id="42" name="타원 22"/>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43" name="Oval 42"/>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44" name="Oval 43"/>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45" name="자유형 25"/>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46" name="자유형 26"/>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47" name="Oval 46"/>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grpSp>
      <p:grpSp>
        <p:nvGrpSpPr>
          <p:cNvPr id="48" name="Group 47"/>
          <p:cNvGrpSpPr/>
          <p:nvPr/>
        </p:nvGrpSpPr>
        <p:grpSpPr>
          <a:xfrm>
            <a:off x="4612213" y="2613620"/>
            <a:ext cx="9048842" cy="601784"/>
            <a:chOff x="6456426" y="2438400"/>
            <a:chExt cx="10949099" cy="820508"/>
          </a:xfrm>
        </p:grpSpPr>
        <p:sp>
          <p:nvSpPr>
            <p:cNvPr id="49" name="TextBox 65"/>
            <p:cNvSpPr txBox="1"/>
            <p:nvPr/>
          </p:nvSpPr>
          <p:spPr bwMode="auto">
            <a:xfrm>
              <a:off x="7389723" y="2438400"/>
              <a:ext cx="10015802" cy="54553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ICICI Prudential Life Insurance Co. Ltd</a:t>
              </a:r>
              <a:endParaRPr kumimoji="0" lang="ko-KR" altLang="en-US" sz="2000" b="0" i="0" u="none" strike="noStrike" kern="1200" cap="none" spc="0" normalizeH="0" baseline="0" noProof="0" dirty="0">
                <a:ln>
                  <a:noFill/>
                </a:ln>
                <a:solidFill>
                  <a:sysClr val="windowText" lastClr="000000">
                    <a:lumMod val="75000"/>
                    <a:lumOff val="25000"/>
                  </a:sysClr>
                </a:solidFill>
                <a:effectLst/>
                <a:uLnTx/>
                <a:uFillTx/>
                <a:latin typeface="Arial Unicode MS" pitchFamily="34" charset="-128"/>
                <a:ea typeface="Arial Unicode MS" pitchFamily="34" charset="-128"/>
                <a:cs typeface="Arial Unicode MS" pitchFamily="34" charset="-128"/>
              </a:endParaRPr>
            </a:p>
          </p:txBody>
        </p:sp>
        <p:grpSp>
          <p:nvGrpSpPr>
            <p:cNvPr id="50" name="Group 67"/>
            <p:cNvGrpSpPr/>
            <p:nvPr/>
          </p:nvGrpSpPr>
          <p:grpSpPr>
            <a:xfrm rot="21290345">
              <a:off x="6456426" y="2570944"/>
              <a:ext cx="832753" cy="687964"/>
              <a:chOff x="8237481" y="4970392"/>
              <a:chExt cx="1399122" cy="1155859"/>
            </a:xfrm>
          </p:grpSpPr>
          <p:sp>
            <p:nvSpPr>
              <p:cNvPr id="51" name="타원 28"/>
              <p:cNvSpPr/>
              <p:nvPr/>
            </p:nvSpPr>
            <p:spPr>
              <a:xfrm>
                <a:off x="8286807" y="4973290"/>
                <a:ext cx="1268260" cy="1152961"/>
              </a:xfrm>
              <a:prstGeom prst="ellipse">
                <a:avLst/>
              </a:prstGeom>
              <a:solidFill>
                <a:srgbClr val="4F81BD"/>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52" name="그룹 60"/>
              <p:cNvGrpSpPr/>
              <p:nvPr/>
            </p:nvGrpSpPr>
            <p:grpSpPr>
              <a:xfrm>
                <a:off x="8237481" y="4970392"/>
                <a:ext cx="1399122" cy="1152961"/>
                <a:chOff x="5075123" y="3442121"/>
                <a:chExt cx="2481953" cy="2249809"/>
              </a:xfrm>
            </p:grpSpPr>
            <p:sp>
              <p:nvSpPr>
                <p:cNvPr id="53" name="타원 30"/>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54" name="Oval 53"/>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55" name="Oval 54"/>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56" name="자유형 33"/>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57" name="자유형 34"/>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58" name="Oval 57"/>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grpSp>
      <p:grpSp>
        <p:nvGrpSpPr>
          <p:cNvPr id="59" name="Group 58"/>
          <p:cNvGrpSpPr/>
          <p:nvPr/>
        </p:nvGrpSpPr>
        <p:grpSpPr>
          <a:xfrm>
            <a:off x="5318996" y="2973917"/>
            <a:ext cx="9286648" cy="633515"/>
            <a:chOff x="7103815" y="3149025"/>
            <a:chExt cx="11236844" cy="863773"/>
          </a:xfrm>
        </p:grpSpPr>
        <p:sp>
          <p:nvSpPr>
            <p:cNvPr id="60" name="TextBox 66"/>
            <p:cNvSpPr txBox="1"/>
            <p:nvPr/>
          </p:nvSpPr>
          <p:spPr bwMode="auto">
            <a:xfrm>
              <a:off x="7905457" y="3149025"/>
              <a:ext cx="10435202" cy="54553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HDFC Standard Life Insurance Co Ltd  Star </a:t>
              </a:r>
              <a:endParaRPr kumimoji="0" lang="ko-KR" altLang="en-US" sz="2000" b="0" i="0" u="none" strike="noStrike" kern="1200" cap="none" spc="0" normalizeH="0" baseline="0" noProof="0" dirty="0">
                <a:ln>
                  <a:noFill/>
                </a:ln>
                <a:solidFill>
                  <a:sysClr val="windowText" lastClr="000000">
                    <a:lumMod val="75000"/>
                    <a:lumOff val="25000"/>
                  </a:sysClr>
                </a:solidFill>
                <a:effectLst/>
                <a:uLnTx/>
                <a:uFillTx/>
                <a:latin typeface="Arial Unicode MS" pitchFamily="34" charset="-128"/>
                <a:ea typeface="Arial Unicode MS" pitchFamily="34" charset="-128"/>
                <a:cs typeface="Arial Unicode MS" pitchFamily="34" charset="-128"/>
              </a:endParaRPr>
            </a:p>
          </p:txBody>
        </p:sp>
        <p:grpSp>
          <p:nvGrpSpPr>
            <p:cNvPr id="61" name="Group 68"/>
            <p:cNvGrpSpPr/>
            <p:nvPr/>
          </p:nvGrpSpPr>
          <p:grpSpPr>
            <a:xfrm rot="21290345">
              <a:off x="7103815" y="3324833"/>
              <a:ext cx="832753" cy="687965"/>
              <a:chOff x="7821082" y="6860650"/>
              <a:chExt cx="1399122" cy="1155862"/>
            </a:xfrm>
          </p:grpSpPr>
          <p:sp>
            <p:nvSpPr>
              <p:cNvPr id="62" name="타원 36"/>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63" name="그룹 60"/>
              <p:cNvGrpSpPr/>
              <p:nvPr/>
            </p:nvGrpSpPr>
            <p:grpSpPr>
              <a:xfrm>
                <a:off x="7821082" y="6860650"/>
                <a:ext cx="1399122" cy="1152961"/>
                <a:chOff x="5075123" y="3442121"/>
                <a:chExt cx="2481953" cy="2249809"/>
              </a:xfrm>
            </p:grpSpPr>
            <p:sp>
              <p:nvSpPr>
                <p:cNvPr id="64" name="타원 38"/>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65" name="Oval 64"/>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66" name="Oval 43"/>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67" name="자유형 41"/>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68" name="자유형 42"/>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69" name="Oval 68"/>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grpSp>
      <p:grpSp>
        <p:nvGrpSpPr>
          <p:cNvPr id="70" name="Group 69"/>
          <p:cNvGrpSpPr/>
          <p:nvPr/>
        </p:nvGrpSpPr>
        <p:grpSpPr>
          <a:xfrm>
            <a:off x="5849146" y="3455236"/>
            <a:ext cx="8317957" cy="641008"/>
            <a:chOff x="7537472" y="3897106"/>
            <a:chExt cx="10064728" cy="873988"/>
          </a:xfrm>
        </p:grpSpPr>
        <p:sp>
          <p:nvSpPr>
            <p:cNvPr id="71" name="TextBox 67"/>
            <p:cNvSpPr txBox="1"/>
            <p:nvPr/>
          </p:nvSpPr>
          <p:spPr bwMode="auto">
            <a:xfrm>
              <a:off x="8351146" y="3897106"/>
              <a:ext cx="9251054" cy="54553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Star Union </a:t>
              </a:r>
              <a:r>
                <a:rPr lang="en-US" altLang="ko-KR" sz="2000" b="1" dirty="0" err="1">
                  <a:solidFill>
                    <a:sysClr val="windowText" lastClr="000000"/>
                  </a:solidFill>
                  <a:latin typeface="Arial Unicode MS" pitchFamily="34" charset="-128"/>
                  <a:ea typeface="Arial Unicode MS" pitchFamily="34" charset="-128"/>
                  <a:cs typeface="Arial Unicode MS" pitchFamily="34" charset="-128"/>
                </a:rPr>
                <a:t>Dai-ichi</a:t>
              </a:r>
              <a:r>
                <a:rPr lang="en-US" altLang="ko-KR" sz="2000" b="1" dirty="0">
                  <a:solidFill>
                    <a:sysClr val="windowText" lastClr="000000"/>
                  </a:solidFill>
                  <a:latin typeface="Arial Unicode MS" pitchFamily="34" charset="-128"/>
                  <a:ea typeface="Arial Unicode MS" pitchFamily="34" charset="-128"/>
                  <a:cs typeface="Arial Unicode MS" pitchFamily="34" charset="-128"/>
                </a:rPr>
                <a:t> Life Insurance Co. Ltd</a:t>
              </a:r>
            </a:p>
          </p:txBody>
        </p:sp>
        <p:grpSp>
          <p:nvGrpSpPr>
            <p:cNvPr id="72" name="Group 72"/>
            <p:cNvGrpSpPr/>
            <p:nvPr/>
          </p:nvGrpSpPr>
          <p:grpSpPr>
            <a:xfrm rot="21290345">
              <a:off x="7537472" y="4083129"/>
              <a:ext cx="832753" cy="687965"/>
              <a:chOff x="7821082" y="6860650"/>
              <a:chExt cx="1399122" cy="1155862"/>
            </a:xfrm>
          </p:grpSpPr>
          <p:sp>
            <p:nvSpPr>
              <p:cNvPr id="73" name="타원 36"/>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74" name="그룹 60"/>
              <p:cNvGrpSpPr/>
              <p:nvPr/>
            </p:nvGrpSpPr>
            <p:grpSpPr>
              <a:xfrm>
                <a:off x="7821082" y="6860650"/>
                <a:ext cx="1399122" cy="1152961"/>
                <a:chOff x="5075123" y="3442121"/>
                <a:chExt cx="2481953" cy="2249809"/>
              </a:xfrm>
            </p:grpSpPr>
            <p:sp>
              <p:nvSpPr>
                <p:cNvPr id="75" name="타원 38"/>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76" name="Oval 75"/>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77" name="Oval 76"/>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78" name="자유형 41"/>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79" name="자유형 42"/>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80" name="Oval 79"/>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grpSp>
      <p:grpSp>
        <p:nvGrpSpPr>
          <p:cNvPr id="81" name="Group 80"/>
          <p:cNvGrpSpPr/>
          <p:nvPr/>
        </p:nvGrpSpPr>
        <p:grpSpPr>
          <a:xfrm>
            <a:off x="7475986" y="4523493"/>
            <a:ext cx="8298510" cy="612496"/>
            <a:chOff x="7789602" y="4749225"/>
            <a:chExt cx="10041198" cy="835112"/>
          </a:xfrm>
        </p:grpSpPr>
        <p:grpSp>
          <p:nvGrpSpPr>
            <p:cNvPr id="82" name="Group 81"/>
            <p:cNvGrpSpPr/>
            <p:nvPr/>
          </p:nvGrpSpPr>
          <p:grpSpPr>
            <a:xfrm rot="21290345">
              <a:off x="7789602" y="4896373"/>
              <a:ext cx="832753" cy="687964"/>
              <a:chOff x="6649585" y="1666854"/>
              <a:chExt cx="1399122" cy="1155859"/>
            </a:xfrm>
          </p:grpSpPr>
          <p:sp>
            <p:nvSpPr>
              <p:cNvPr id="84" name="타원 12"/>
              <p:cNvSpPr/>
              <p:nvPr/>
            </p:nvSpPr>
            <p:spPr>
              <a:xfrm>
                <a:off x="6698910" y="1669752"/>
                <a:ext cx="1268260" cy="1152961"/>
              </a:xfrm>
              <a:prstGeom prst="ellipse">
                <a:avLst/>
              </a:prstGeom>
              <a:solidFill>
                <a:srgbClr val="4F81BD">
                  <a:lumMod val="20000"/>
                  <a:lumOff val="80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85" name="그룹 60"/>
              <p:cNvGrpSpPr/>
              <p:nvPr/>
            </p:nvGrpSpPr>
            <p:grpSpPr>
              <a:xfrm>
                <a:off x="6649585" y="1666854"/>
                <a:ext cx="1399122" cy="1152961"/>
                <a:chOff x="5075123" y="3442121"/>
                <a:chExt cx="2481953" cy="2249809"/>
              </a:xfrm>
            </p:grpSpPr>
            <p:sp>
              <p:nvSpPr>
                <p:cNvPr id="86" name="타원 14"/>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87" name="Oval 86"/>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88" name="Oval 87"/>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89" name="자유형 17"/>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90" name="자유형 18"/>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91" name="Oval 90"/>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83" name="TextBox 67"/>
            <p:cNvSpPr txBox="1"/>
            <p:nvPr/>
          </p:nvSpPr>
          <p:spPr bwMode="auto">
            <a:xfrm>
              <a:off x="8579747" y="4749225"/>
              <a:ext cx="9251053" cy="5455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Bajaj Allianz Life Insurance Company Limited</a:t>
              </a:r>
            </a:p>
          </p:txBody>
        </p:sp>
      </p:grpSp>
      <p:grpSp>
        <p:nvGrpSpPr>
          <p:cNvPr id="92" name="Group 91"/>
          <p:cNvGrpSpPr/>
          <p:nvPr/>
        </p:nvGrpSpPr>
        <p:grpSpPr>
          <a:xfrm>
            <a:off x="6513993" y="3922258"/>
            <a:ext cx="8366320" cy="639012"/>
            <a:chOff x="7814606" y="5638800"/>
            <a:chExt cx="10123248" cy="871264"/>
          </a:xfrm>
        </p:grpSpPr>
        <p:grpSp>
          <p:nvGrpSpPr>
            <p:cNvPr id="93" name="Group 108"/>
            <p:cNvGrpSpPr/>
            <p:nvPr/>
          </p:nvGrpSpPr>
          <p:grpSpPr>
            <a:xfrm rot="21290345">
              <a:off x="7814606" y="5822099"/>
              <a:ext cx="832753" cy="687965"/>
              <a:chOff x="7821082" y="6860650"/>
              <a:chExt cx="1399122" cy="1155862"/>
            </a:xfrm>
          </p:grpSpPr>
          <p:sp>
            <p:nvSpPr>
              <p:cNvPr id="95" name="타원 36"/>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96" name="그룹 60"/>
              <p:cNvGrpSpPr/>
              <p:nvPr/>
            </p:nvGrpSpPr>
            <p:grpSpPr>
              <a:xfrm>
                <a:off x="7821082" y="6860650"/>
                <a:ext cx="1399122" cy="1152961"/>
                <a:chOff x="5075123" y="3442121"/>
                <a:chExt cx="2481953" cy="2249809"/>
              </a:xfrm>
            </p:grpSpPr>
            <p:sp>
              <p:nvSpPr>
                <p:cNvPr id="97" name="타원 38"/>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98" name="Oval 97"/>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99" name="Oval 98"/>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00" name="자유형 41"/>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01" name="자유형 42"/>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02" name="Oval 101"/>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94" name="TextBox 67"/>
            <p:cNvSpPr txBox="1"/>
            <p:nvPr/>
          </p:nvSpPr>
          <p:spPr bwMode="auto">
            <a:xfrm>
              <a:off x="8686799" y="5638800"/>
              <a:ext cx="9251055" cy="5455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Edelweiss </a:t>
              </a:r>
              <a:r>
                <a:rPr lang="en-US" altLang="ko-KR" sz="2000" b="1" dirty="0" err="1">
                  <a:solidFill>
                    <a:sysClr val="windowText" lastClr="000000"/>
                  </a:solidFill>
                  <a:latin typeface="Arial Unicode MS" pitchFamily="34" charset="-128"/>
                  <a:ea typeface="Arial Unicode MS" pitchFamily="34" charset="-128"/>
                  <a:cs typeface="Arial Unicode MS" pitchFamily="34" charset="-128"/>
                </a:rPr>
                <a:t>Tokio</a:t>
              </a:r>
              <a:r>
                <a:rPr lang="en-US" altLang="ko-KR" sz="2000" b="1" dirty="0">
                  <a:solidFill>
                    <a:sysClr val="windowText" lastClr="000000"/>
                  </a:solidFill>
                  <a:latin typeface="Arial Unicode MS" pitchFamily="34" charset="-128"/>
                  <a:ea typeface="Arial Unicode MS" pitchFamily="34" charset="-128"/>
                  <a:cs typeface="Arial Unicode MS" pitchFamily="34" charset="-128"/>
                </a:rPr>
                <a:t> Life Insurance Company Limited</a:t>
              </a:r>
            </a:p>
          </p:txBody>
        </p:sp>
      </p:grpSp>
      <p:grpSp>
        <p:nvGrpSpPr>
          <p:cNvPr id="103" name="Group 102"/>
          <p:cNvGrpSpPr/>
          <p:nvPr/>
        </p:nvGrpSpPr>
        <p:grpSpPr>
          <a:xfrm>
            <a:off x="6586336" y="5314210"/>
            <a:ext cx="8350526" cy="504573"/>
            <a:chOff x="7528917" y="6635970"/>
            <a:chExt cx="10104137" cy="687965"/>
          </a:xfrm>
        </p:grpSpPr>
        <p:grpSp>
          <p:nvGrpSpPr>
            <p:cNvPr id="104" name="Group 117"/>
            <p:cNvGrpSpPr/>
            <p:nvPr/>
          </p:nvGrpSpPr>
          <p:grpSpPr>
            <a:xfrm rot="21290345">
              <a:off x="7528917" y="6635970"/>
              <a:ext cx="832753" cy="687965"/>
              <a:chOff x="7821082" y="6860650"/>
              <a:chExt cx="1399122" cy="1155862"/>
            </a:xfrm>
          </p:grpSpPr>
          <p:sp>
            <p:nvSpPr>
              <p:cNvPr id="106" name="타원 36"/>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07" name="그룹 60"/>
              <p:cNvGrpSpPr/>
              <p:nvPr/>
            </p:nvGrpSpPr>
            <p:grpSpPr>
              <a:xfrm>
                <a:off x="7821082" y="6860650"/>
                <a:ext cx="1399122" cy="1152961"/>
                <a:chOff x="5075123" y="3442121"/>
                <a:chExt cx="2481953" cy="2249809"/>
              </a:xfrm>
            </p:grpSpPr>
            <p:sp>
              <p:nvSpPr>
                <p:cNvPr id="108" name="타원 38"/>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09" name="Oval 108"/>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10" name="Oval 109"/>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11" name="자유형 41"/>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12" name="자유형 42"/>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13" name="Oval 112"/>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105" name="TextBox 67"/>
            <p:cNvSpPr txBox="1"/>
            <p:nvPr/>
          </p:nvSpPr>
          <p:spPr bwMode="auto">
            <a:xfrm>
              <a:off x="8382000" y="6642333"/>
              <a:ext cx="9251054" cy="54553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India First Life Insurance Company Limited</a:t>
              </a:r>
            </a:p>
          </p:txBody>
        </p:sp>
      </p:grpSp>
      <p:grpSp>
        <p:nvGrpSpPr>
          <p:cNvPr id="114" name="Group 113"/>
          <p:cNvGrpSpPr/>
          <p:nvPr/>
        </p:nvGrpSpPr>
        <p:grpSpPr>
          <a:xfrm>
            <a:off x="5957298" y="5912897"/>
            <a:ext cx="8395614" cy="575577"/>
            <a:chOff x="7169561" y="7263825"/>
            <a:chExt cx="10158693" cy="784775"/>
          </a:xfrm>
        </p:grpSpPr>
        <p:grpSp>
          <p:nvGrpSpPr>
            <p:cNvPr id="115" name="Group 99"/>
            <p:cNvGrpSpPr/>
            <p:nvPr/>
          </p:nvGrpSpPr>
          <p:grpSpPr>
            <a:xfrm rot="21290345">
              <a:off x="7169561" y="7360636"/>
              <a:ext cx="832753" cy="687964"/>
              <a:chOff x="8237481" y="4970392"/>
              <a:chExt cx="1399122" cy="1155859"/>
            </a:xfrm>
          </p:grpSpPr>
          <p:sp>
            <p:nvSpPr>
              <p:cNvPr id="117" name="타원 28"/>
              <p:cNvSpPr/>
              <p:nvPr/>
            </p:nvSpPr>
            <p:spPr>
              <a:xfrm>
                <a:off x="8286807" y="4973290"/>
                <a:ext cx="1268260" cy="1152961"/>
              </a:xfrm>
              <a:prstGeom prst="ellipse">
                <a:avLst/>
              </a:prstGeom>
              <a:solidFill>
                <a:srgbClr val="4F81BD"/>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18" name="그룹 60"/>
              <p:cNvGrpSpPr/>
              <p:nvPr/>
            </p:nvGrpSpPr>
            <p:grpSpPr>
              <a:xfrm>
                <a:off x="8237481" y="4970392"/>
                <a:ext cx="1399122" cy="1152961"/>
                <a:chOff x="5075123" y="3442121"/>
                <a:chExt cx="2481953" cy="2249809"/>
              </a:xfrm>
            </p:grpSpPr>
            <p:sp>
              <p:nvSpPr>
                <p:cNvPr id="119" name="타원 30"/>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20" name="Oval 119"/>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21" name="Oval 120"/>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22" name="자유형 33"/>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23" name="자유형 34"/>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24" name="Oval 123"/>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116" name="TextBox 67"/>
            <p:cNvSpPr txBox="1"/>
            <p:nvPr/>
          </p:nvSpPr>
          <p:spPr bwMode="auto">
            <a:xfrm>
              <a:off x="8077200" y="7263825"/>
              <a:ext cx="9251054" cy="5455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Canara HSBC Oriental Bank of Commerce Life </a:t>
              </a:r>
            </a:p>
          </p:txBody>
        </p:sp>
      </p:grpSp>
      <p:grpSp>
        <p:nvGrpSpPr>
          <p:cNvPr id="125" name="Group 124"/>
          <p:cNvGrpSpPr/>
          <p:nvPr/>
        </p:nvGrpSpPr>
        <p:grpSpPr>
          <a:xfrm>
            <a:off x="5407591" y="6591812"/>
            <a:ext cx="8426031" cy="535278"/>
            <a:chOff x="6446956" y="8102025"/>
            <a:chExt cx="10195498" cy="729829"/>
          </a:xfrm>
        </p:grpSpPr>
        <p:grpSp>
          <p:nvGrpSpPr>
            <p:cNvPr id="126" name="Group 127"/>
            <p:cNvGrpSpPr/>
            <p:nvPr/>
          </p:nvGrpSpPr>
          <p:grpSpPr>
            <a:xfrm rot="1448630">
              <a:off x="6446956" y="8143889"/>
              <a:ext cx="832753" cy="687965"/>
              <a:chOff x="7821082" y="6860650"/>
              <a:chExt cx="1399122" cy="1155862"/>
            </a:xfrm>
          </p:grpSpPr>
          <p:sp>
            <p:nvSpPr>
              <p:cNvPr id="128" name="타원 36"/>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29" name="그룹 60"/>
              <p:cNvGrpSpPr/>
              <p:nvPr/>
            </p:nvGrpSpPr>
            <p:grpSpPr>
              <a:xfrm>
                <a:off x="7821082" y="6860650"/>
                <a:ext cx="1399122" cy="1152961"/>
                <a:chOff x="5075123" y="3442121"/>
                <a:chExt cx="2481953" cy="2249809"/>
              </a:xfrm>
            </p:grpSpPr>
            <p:sp>
              <p:nvSpPr>
                <p:cNvPr id="130" name="타원 38"/>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31" name="Oval 130"/>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32" name="Oval 131"/>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33" name="자유형 41"/>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34" name="자유형 42"/>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35" name="Oval 134"/>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127" name="TextBox 67"/>
            <p:cNvSpPr txBox="1"/>
            <p:nvPr/>
          </p:nvSpPr>
          <p:spPr bwMode="auto">
            <a:xfrm>
              <a:off x="7391400" y="8102025"/>
              <a:ext cx="9251054" cy="5455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Kotak Mahindra Life Insurance Company Limited</a:t>
              </a:r>
            </a:p>
          </p:txBody>
        </p:sp>
      </p:grpSp>
      <p:grpSp>
        <p:nvGrpSpPr>
          <p:cNvPr id="136" name="Group 135"/>
          <p:cNvGrpSpPr/>
          <p:nvPr/>
        </p:nvGrpSpPr>
        <p:grpSpPr>
          <a:xfrm>
            <a:off x="4832836" y="7205181"/>
            <a:ext cx="8246178" cy="504574"/>
            <a:chOff x="5614992" y="8666681"/>
            <a:chExt cx="9977876" cy="687965"/>
          </a:xfrm>
        </p:grpSpPr>
        <p:grpSp>
          <p:nvGrpSpPr>
            <p:cNvPr id="137" name="Group 145"/>
            <p:cNvGrpSpPr/>
            <p:nvPr/>
          </p:nvGrpSpPr>
          <p:grpSpPr>
            <a:xfrm rot="21290345">
              <a:off x="5614992" y="8666681"/>
              <a:ext cx="832753" cy="687965"/>
              <a:chOff x="7821082" y="6860650"/>
              <a:chExt cx="1399122" cy="1155862"/>
            </a:xfrm>
          </p:grpSpPr>
          <p:sp>
            <p:nvSpPr>
              <p:cNvPr id="139" name="타원 36"/>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40" name="그룹 60"/>
              <p:cNvGrpSpPr/>
              <p:nvPr/>
            </p:nvGrpSpPr>
            <p:grpSpPr>
              <a:xfrm>
                <a:off x="7821082" y="6860650"/>
                <a:ext cx="1399122" cy="1152961"/>
                <a:chOff x="5075123" y="3442121"/>
                <a:chExt cx="2481953" cy="2249809"/>
              </a:xfrm>
            </p:grpSpPr>
            <p:sp>
              <p:nvSpPr>
                <p:cNvPr id="141" name="타원 38"/>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42" name="Oval 141"/>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43" name="Oval 142"/>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44" name="자유형 41"/>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45" name="자유형 42"/>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46" name="Oval 145"/>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138" name="TextBox 67"/>
            <p:cNvSpPr txBox="1"/>
            <p:nvPr/>
          </p:nvSpPr>
          <p:spPr bwMode="auto">
            <a:xfrm>
              <a:off x="6341814" y="8763000"/>
              <a:ext cx="9251054" cy="5455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Tata AIA Life Insurance Company Limited</a:t>
              </a:r>
            </a:p>
          </p:txBody>
        </p:sp>
      </p:grpSp>
      <p:sp>
        <p:nvSpPr>
          <p:cNvPr id="147" name="자유형 42">
            <a:extLst>
              <a:ext uri="{FF2B5EF4-FFF2-40B4-BE49-F238E27FC236}">
                <a16:creationId xmlns="" xmlns:a16="http://schemas.microsoft.com/office/drawing/2014/main" id="{099030BC-8F8C-4D61-B871-484E4BA41E5C}"/>
              </a:ext>
            </a:extLst>
          </p:cNvPr>
          <p:cNvSpPr/>
          <p:nvPr/>
        </p:nvSpPr>
        <p:spPr>
          <a:xfrm rot="5529534">
            <a:off x="3920214" y="8987460"/>
            <a:ext cx="396906" cy="328643"/>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48" name="Group 147">
            <a:extLst>
              <a:ext uri="{FF2B5EF4-FFF2-40B4-BE49-F238E27FC236}">
                <a16:creationId xmlns="" xmlns:a16="http://schemas.microsoft.com/office/drawing/2014/main" id="{D8944FB7-A3F7-49DB-8EE6-C8CD6761E4B3}"/>
              </a:ext>
            </a:extLst>
          </p:cNvPr>
          <p:cNvGrpSpPr/>
          <p:nvPr/>
        </p:nvGrpSpPr>
        <p:grpSpPr>
          <a:xfrm>
            <a:off x="4306134" y="7779906"/>
            <a:ext cx="8546828" cy="558127"/>
            <a:chOff x="4548192" y="9029575"/>
            <a:chExt cx="10341662" cy="760982"/>
          </a:xfrm>
        </p:grpSpPr>
        <p:grpSp>
          <p:nvGrpSpPr>
            <p:cNvPr id="149" name="Group 165">
              <a:extLst>
                <a:ext uri="{FF2B5EF4-FFF2-40B4-BE49-F238E27FC236}">
                  <a16:creationId xmlns="" xmlns:a16="http://schemas.microsoft.com/office/drawing/2014/main" id="{540B4056-2A1B-40EA-8ABA-401A5FE27EA7}"/>
                </a:ext>
              </a:extLst>
            </p:cNvPr>
            <p:cNvGrpSpPr/>
            <p:nvPr/>
          </p:nvGrpSpPr>
          <p:grpSpPr>
            <a:xfrm rot="21290345">
              <a:off x="4548192" y="9029575"/>
              <a:ext cx="832753" cy="687965"/>
              <a:chOff x="7821082" y="6860650"/>
              <a:chExt cx="1399122" cy="1155862"/>
            </a:xfrm>
          </p:grpSpPr>
          <p:sp>
            <p:nvSpPr>
              <p:cNvPr id="151" name="타원 36">
                <a:extLst>
                  <a:ext uri="{FF2B5EF4-FFF2-40B4-BE49-F238E27FC236}">
                    <a16:creationId xmlns="" xmlns:a16="http://schemas.microsoft.com/office/drawing/2014/main" id="{E215E424-DC43-4DAF-9EE3-9A1433F4FF65}"/>
                  </a:ext>
                </a:extLst>
              </p:cNvPr>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52" name="그룹 60">
                <a:extLst>
                  <a:ext uri="{FF2B5EF4-FFF2-40B4-BE49-F238E27FC236}">
                    <a16:creationId xmlns="" xmlns:a16="http://schemas.microsoft.com/office/drawing/2014/main" id="{EB00C6F7-9B25-43F5-AB06-03A8EB3F0687}"/>
                  </a:ext>
                </a:extLst>
              </p:cNvPr>
              <p:cNvGrpSpPr/>
              <p:nvPr/>
            </p:nvGrpSpPr>
            <p:grpSpPr>
              <a:xfrm>
                <a:off x="7821082" y="6860650"/>
                <a:ext cx="1399122" cy="1152961"/>
                <a:chOff x="5075123" y="3442121"/>
                <a:chExt cx="2481953" cy="2249809"/>
              </a:xfrm>
            </p:grpSpPr>
            <p:sp>
              <p:nvSpPr>
                <p:cNvPr id="153" name="타원 38">
                  <a:extLst>
                    <a:ext uri="{FF2B5EF4-FFF2-40B4-BE49-F238E27FC236}">
                      <a16:creationId xmlns="" xmlns:a16="http://schemas.microsoft.com/office/drawing/2014/main" id="{C425ECA6-DB0F-445C-AB08-882D69189DB0}"/>
                    </a:ext>
                  </a:extLst>
                </p:cNvPr>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54" name="Oval 153">
                  <a:extLst>
                    <a:ext uri="{FF2B5EF4-FFF2-40B4-BE49-F238E27FC236}">
                      <a16:creationId xmlns="" xmlns:a16="http://schemas.microsoft.com/office/drawing/2014/main" id="{A782F8BB-3068-4BDE-A0C7-0CC02CB87AAF}"/>
                    </a:ext>
                  </a:extLst>
                </p:cNvPr>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55" name="Oval 154">
                  <a:extLst>
                    <a:ext uri="{FF2B5EF4-FFF2-40B4-BE49-F238E27FC236}">
                      <a16:creationId xmlns="" xmlns:a16="http://schemas.microsoft.com/office/drawing/2014/main" id="{B9E75F2B-0C27-4ABF-A5F0-77A383B3042A}"/>
                    </a:ext>
                  </a:extLst>
                </p:cNvPr>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56" name="자유형 41">
                  <a:extLst>
                    <a:ext uri="{FF2B5EF4-FFF2-40B4-BE49-F238E27FC236}">
                      <a16:creationId xmlns="" xmlns:a16="http://schemas.microsoft.com/office/drawing/2014/main" id="{33C63E83-951C-4D30-ABFF-377ABACD4431}"/>
                    </a:ext>
                  </a:extLst>
                </p:cNvPr>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57" name="자유형 42">
                  <a:extLst>
                    <a:ext uri="{FF2B5EF4-FFF2-40B4-BE49-F238E27FC236}">
                      <a16:creationId xmlns="" xmlns:a16="http://schemas.microsoft.com/office/drawing/2014/main" id="{3DFCAC85-63BC-4F66-A26C-13E16B816216}"/>
                    </a:ext>
                  </a:extLst>
                </p:cNvPr>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58" name="Oval 157">
                  <a:extLst>
                    <a:ext uri="{FF2B5EF4-FFF2-40B4-BE49-F238E27FC236}">
                      <a16:creationId xmlns="" xmlns:a16="http://schemas.microsoft.com/office/drawing/2014/main" id="{02FDC98E-4CCE-4A46-8452-7C21F8A7D48F}"/>
                    </a:ext>
                  </a:extLst>
                </p:cNvPr>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150" name="TextBox 67">
              <a:extLst>
                <a:ext uri="{FF2B5EF4-FFF2-40B4-BE49-F238E27FC236}">
                  <a16:creationId xmlns="" xmlns:a16="http://schemas.microsoft.com/office/drawing/2014/main" id="{C94C56F7-6D89-4A31-83E3-5D1B2C9D6842}"/>
                </a:ext>
              </a:extLst>
            </p:cNvPr>
            <p:cNvSpPr txBox="1"/>
            <p:nvPr/>
          </p:nvSpPr>
          <p:spPr bwMode="auto">
            <a:xfrm>
              <a:off x="5638800" y="9245024"/>
              <a:ext cx="9251054" cy="5455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Max Life Insurance Company Limited </a:t>
              </a:r>
            </a:p>
          </p:txBody>
        </p:sp>
      </p:grpSp>
      <p:grpSp>
        <p:nvGrpSpPr>
          <p:cNvPr id="159" name="Group 158">
            <a:extLst>
              <a:ext uri="{FF2B5EF4-FFF2-40B4-BE49-F238E27FC236}">
                <a16:creationId xmlns="" xmlns:a16="http://schemas.microsoft.com/office/drawing/2014/main" id="{1E8DEBEC-886B-4A9D-8204-03EAF44CD140}"/>
              </a:ext>
            </a:extLst>
          </p:cNvPr>
          <p:cNvGrpSpPr/>
          <p:nvPr/>
        </p:nvGrpSpPr>
        <p:grpSpPr>
          <a:xfrm>
            <a:off x="3245968" y="8582174"/>
            <a:ext cx="10078470" cy="726078"/>
            <a:chOff x="4465510" y="1348762"/>
            <a:chExt cx="12194949" cy="989982"/>
          </a:xfrm>
        </p:grpSpPr>
        <p:sp>
          <p:nvSpPr>
            <p:cNvPr id="160" name="TextBox 63">
              <a:extLst>
                <a:ext uri="{FF2B5EF4-FFF2-40B4-BE49-F238E27FC236}">
                  <a16:creationId xmlns="" xmlns:a16="http://schemas.microsoft.com/office/drawing/2014/main" id="{355C6998-DE7D-43F1-A101-5C3416806FF3}"/>
                </a:ext>
              </a:extLst>
            </p:cNvPr>
            <p:cNvSpPr txBox="1"/>
            <p:nvPr/>
          </p:nvSpPr>
          <p:spPr bwMode="auto">
            <a:xfrm>
              <a:off x="5511194" y="1793208"/>
              <a:ext cx="11149265" cy="54553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Aditya Birla Sun Life Insurance Company Limited</a:t>
              </a:r>
              <a:endParaRPr kumimoji="0" lang="ko-KR" altLang="en-US" sz="2000" b="0" i="0" u="none" strike="noStrike" kern="1200" cap="none" spc="0" normalizeH="0" baseline="0" noProof="0" dirty="0">
                <a:ln>
                  <a:noFill/>
                </a:ln>
                <a:solidFill>
                  <a:sysClr val="windowText" lastClr="000000">
                    <a:lumMod val="75000"/>
                    <a:lumOff val="25000"/>
                  </a:sysClr>
                </a:solidFill>
                <a:effectLst/>
                <a:uLnTx/>
                <a:uFillTx/>
                <a:latin typeface="Arial Unicode MS" pitchFamily="34" charset="-128"/>
                <a:ea typeface="Arial Unicode MS" pitchFamily="34" charset="-128"/>
                <a:cs typeface="Arial Unicode MS" pitchFamily="34" charset="-128"/>
              </a:endParaRPr>
            </a:p>
          </p:txBody>
        </p:sp>
        <p:grpSp>
          <p:nvGrpSpPr>
            <p:cNvPr id="161" name="Group 187">
              <a:extLst>
                <a:ext uri="{FF2B5EF4-FFF2-40B4-BE49-F238E27FC236}">
                  <a16:creationId xmlns="" xmlns:a16="http://schemas.microsoft.com/office/drawing/2014/main" id="{348A9D74-B48A-485A-BDE9-6C349B3F48BA}"/>
                </a:ext>
              </a:extLst>
            </p:cNvPr>
            <p:cNvGrpSpPr/>
            <p:nvPr/>
          </p:nvGrpSpPr>
          <p:grpSpPr>
            <a:xfrm rot="21290345">
              <a:off x="4465510" y="1348762"/>
              <a:ext cx="804339" cy="948350"/>
              <a:chOff x="6697330" y="1229373"/>
              <a:chExt cx="1351381" cy="1593340"/>
            </a:xfrm>
          </p:grpSpPr>
          <p:sp>
            <p:nvSpPr>
              <p:cNvPr id="162" name="타원 12">
                <a:extLst>
                  <a:ext uri="{FF2B5EF4-FFF2-40B4-BE49-F238E27FC236}">
                    <a16:creationId xmlns="" xmlns:a16="http://schemas.microsoft.com/office/drawing/2014/main" id="{CA91FC9C-FF10-44A5-9202-639C959D232B}"/>
                  </a:ext>
                </a:extLst>
              </p:cNvPr>
              <p:cNvSpPr/>
              <p:nvPr/>
            </p:nvSpPr>
            <p:spPr>
              <a:xfrm>
                <a:off x="6698910" y="1669752"/>
                <a:ext cx="1268260" cy="1152961"/>
              </a:xfrm>
              <a:prstGeom prst="ellipse">
                <a:avLst/>
              </a:prstGeom>
              <a:solidFill>
                <a:srgbClr val="4F81BD">
                  <a:lumMod val="20000"/>
                  <a:lumOff val="80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63" name="그룹 60">
                <a:extLst>
                  <a:ext uri="{FF2B5EF4-FFF2-40B4-BE49-F238E27FC236}">
                    <a16:creationId xmlns="" xmlns:a16="http://schemas.microsoft.com/office/drawing/2014/main" id="{2D4B3AAF-7119-4D68-8B04-AB521FCA9B12}"/>
                  </a:ext>
                </a:extLst>
              </p:cNvPr>
              <p:cNvGrpSpPr/>
              <p:nvPr/>
            </p:nvGrpSpPr>
            <p:grpSpPr>
              <a:xfrm>
                <a:off x="6697330" y="1229373"/>
                <a:ext cx="1351381" cy="1590441"/>
                <a:chOff x="5159814" y="2588449"/>
                <a:chExt cx="2397262" cy="3103478"/>
              </a:xfrm>
            </p:grpSpPr>
            <p:sp>
              <p:nvSpPr>
                <p:cNvPr id="164" name="타원 14">
                  <a:extLst>
                    <a:ext uri="{FF2B5EF4-FFF2-40B4-BE49-F238E27FC236}">
                      <a16:creationId xmlns="" xmlns:a16="http://schemas.microsoft.com/office/drawing/2014/main" id="{09E2C6F8-4E5B-4516-9781-18613DA0919F}"/>
                    </a:ext>
                  </a:extLst>
                </p:cNvPr>
                <p:cNvSpPr/>
                <p:nvPr/>
              </p:nvSpPr>
              <p:spPr>
                <a:xfrm>
                  <a:off x="5159814" y="3442118"/>
                  <a:ext cx="2249808"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65" name="Oval 164">
                  <a:extLst>
                    <a:ext uri="{FF2B5EF4-FFF2-40B4-BE49-F238E27FC236}">
                      <a16:creationId xmlns="" xmlns:a16="http://schemas.microsoft.com/office/drawing/2014/main" id="{2CF4ED6F-9872-4B27-B00B-8464EEB3EC8B}"/>
                    </a:ext>
                  </a:extLst>
                </p:cNvPr>
                <p:cNvSpPr>
                  <a:spLocks noChangeAspect="1" noChangeArrowheads="1"/>
                </p:cNvSpPr>
                <p:nvPr/>
              </p:nvSpPr>
              <p:spPr bwMode="auto">
                <a:xfrm rot="18900000">
                  <a:off x="5160556" y="2588449"/>
                  <a:ext cx="1550529" cy="831481"/>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66" name="Oval 165">
                  <a:extLst>
                    <a:ext uri="{FF2B5EF4-FFF2-40B4-BE49-F238E27FC236}">
                      <a16:creationId xmlns="" xmlns:a16="http://schemas.microsoft.com/office/drawing/2014/main" id="{36BFF002-F3A1-439D-A9DA-DF0307A78FCC}"/>
                    </a:ext>
                  </a:extLst>
                </p:cNvPr>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67" name="자유형 17">
                  <a:extLst>
                    <a:ext uri="{FF2B5EF4-FFF2-40B4-BE49-F238E27FC236}">
                      <a16:creationId xmlns="" xmlns:a16="http://schemas.microsoft.com/office/drawing/2014/main" id="{071F10C4-A59C-4ECC-B17F-FCAAC72B4B8F}"/>
                    </a:ext>
                  </a:extLst>
                </p:cNvPr>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68" name="자유형 18">
                  <a:extLst>
                    <a:ext uri="{FF2B5EF4-FFF2-40B4-BE49-F238E27FC236}">
                      <a16:creationId xmlns="" xmlns:a16="http://schemas.microsoft.com/office/drawing/2014/main" id="{566500E2-BE3D-4F76-82DE-1B68D0FF930E}"/>
                    </a:ext>
                  </a:extLst>
                </p:cNvPr>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69" name="Oval 168">
                  <a:extLst>
                    <a:ext uri="{FF2B5EF4-FFF2-40B4-BE49-F238E27FC236}">
                      <a16:creationId xmlns="" xmlns:a16="http://schemas.microsoft.com/office/drawing/2014/main" id="{07601994-B4A5-4D61-9917-15650D572A57}"/>
                    </a:ext>
                  </a:extLst>
                </p:cNvPr>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grpSp>
      <p:grpSp>
        <p:nvGrpSpPr>
          <p:cNvPr id="170" name="Group 169">
            <a:extLst>
              <a:ext uri="{FF2B5EF4-FFF2-40B4-BE49-F238E27FC236}">
                <a16:creationId xmlns="" xmlns:a16="http://schemas.microsoft.com/office/drawing/2014/main" id="{0270E6FE-4201-4F74-80DD-99012F6794C7}"/>
              </a:ext>
            </a:extLst>
          </p:cNvPr>
          <p:cNvGrpSpPr/>
          <p:nvPr/>
        </p:nvGrpSpPr>
        <p:grpSpPr>
          <a:xfrm>
            <a:off x="3733629" y="8260810"/>
            <a:ext cx="8546828" cy="558127"/>
            <a:chOff x="4548192" y="9029575"/>
            <a:chExt cx="10341662" cy="760982"/>
          </a:xfrm>
        </p:grpSpPr>
        <p:grpSp>
          <p:nvGrpSpPr>
            <p:cNvPr id="171" name="Group 170">
              <a:extLst>
                <a:ext uri="{FF2B5EF4-FFF2-40B4-BE49-F238E27FC236}">
                  <a16:creationId xmlns="" xmlns:a16="http://schemas.microsoft.com/office/drawing/2014/main" id="{1F4CBF0D-F991-47F5-9C75-481CBFF9941A}"/>
                </a:ext>
              </a:extLst>
            </p:cNvPr>
            <p:cNvGrpSpPr/>
            <p:nvPr/>
          </p:nvGrpSpPr>
          <p:grpSpPr>
            <a:xfrm rot="21290345">
              <a:off x="4548192" y="9029575"/>
              <a:ext cx="832753" cy="687965"/>
              <a:chOff x="7821082" y="6860650"/>
              <a:chExt cx="1399122" cy="1155862"/>
            </a:xfrm>
          </p:grpSpPr>
          <p:sp>
            <p:nvSpPr>
              <p:cNvPr id="173" name="타원 36">
                <a:extLst>
                  <a:ext uri="{FF2B5EF4-FFF2-40B4-BE49-F238E27FC236}">
                    <a16:creationId xmlns="" xmlns:a16="http://schemas.microsoft.com/office/drawing/2014/main" id="{0A70E2EB-F5A5-4F3D-9D7E-B88BB7202221}"/>
                  </a:ext>
                </a:extLst>
              </p:cNvPr>
              <p:cNvSpPr/>
              <p:nvPr/>
            </p:nvSpPr>
            <p:spPr>
              <a:xfrm>
                <a:off x="7870407" y="6863551"/>
                <a:ext cx="1268260" cy="1152961"/>
              </a:xfrm>
              <a:prstGeom prst="ellipse">
                <a:avLst/>
              </a:prstGeom>
              <a:solidFill>
                <a:srgbClr val="4F81BD">
                  <a:lumMod val="75000"/>
                </a:srgbClr>
              </a:solidFill>
              <a:ln w="9525" cap="flat" cmpd="sng" algn="ctr">
                <a:noFill/>
                <a:prstDash val="solid"/>
              </a:ln>
              <a:effectLst>
                <a:outerShdw blurRad="63500" sx="102000" sy="102000" algn="ctr" rotWithShape="0">
                  <a:sysClr val="window" lastClr="FFFFFF">
                    <a:lumMod val="75000"/>
                    <a:alpha val="40000"/>
                  </a:sys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grpSp>
            <p:nvGrpSpPr>
              <p:cNvPr id="174" name="그룹 60">
                <a:extLst>
                  <a:ext uri="{FF2B5EF4-FFF2-40B4-BE49-F238E27FC236}">
                    <a16:creationId xmlns="" xmlns:a16="http://schemas.microsoft.com/office/drawing/2014/main" id="{2A7F45FC-685F-492E-9605-2E2874ECB728}"/>
                  </a:ext>
                </a:extLst>
              </p:cNvPr>
              <p:cNvGrpSpPr/>
              <p:nvPr/>
            </p:nvGrpSpPr>
            <p:grpSpPr>
              <a:xfrm>
                <a:off x="7821082" y="6860650"/>
                <a:ext cx="1399122" cy="1152961"/>
                <a:chOff x="5075123" y="3442121"/>
                <a:chExt cx="2481953" cy="2249809"/>
              </a:xfrm>
            </p:grpSpPr>
            <p:sp>
              <p:nvSpPr>
                <p:cNvPr id="175" name="타원 38">
                  <a:extLst>
                    <a:ext uri="{FF2B5EF4-FFF2-40B4-BE49-F238E27FC236}">
                      <a16:creationId xmlns="" xmlns:a16="http://schemas.microsoft.com/office/drawing/2014/main" id="{7B9E9C8B-DFB7-47CE-B5F0-7CD27DD855F8}"/>
                    </a:ext>
                  </a:extLst>
                </p:cNvPr>
                <p:cNvSpPr/>
                <p:nvPr/>
              </p:nvSpPr>
              <p:spPr>
                <a:xfrm>
                  <a:off x="5159815" y="3442121"/>
                  <a:ext cx="2249809" cy="2249809"/>
                </a:xfrm>
                <a:prstGeom prst="ellipse">
                  <a:avLst/>
                </a:prstGeom>
                <a:gradFill flip="none" rotWithShape="1">
                  <a:gsLst>
                    <a:gs pos="0">
                      <a:sysClr val="window" lastClr="FFFFFF">
                        <a:alpha val="0"/>
                      </a:sysClr>
                    </a:gs>
                    <a:gs pos="65000">
                      <a:sysClr val="window" lastClr="FFFFFF">
                        <a:alpha val="0"/>
                      </a:sysClr>
                    </a:gs>
                    <a:gs pos="74000">
                      <a:sysClr val="window" lastClr="FFFFFF"/>
                    </a:gs>
                  </a:gsLst>
                  <a:path path="circle">
                    <a:fillToRect l="50000" t="50000" r="50000" b="50000"/>
                  </a:path>
                  <a:tileRect/>
                </a:gradFill>
                <a:ln w="9525" cap="flat" cmpd="sng" algn="ctr">
                  <a:solidFill>
                    <a:sysClr val="window" lastClr="FFFFFF">
                      <a:alpha val="25000"/>
                    </a:sysClr>
                  </a:solidFill>
                  <a:prstDash val="solid"/>
                </a:ln>
                <a:effectLst>
                  <a:outerShdw blurRad="40000" dist="23000" dir="5400000" rotWithShape="0">
                    <a:srgbClr val="000000">
                      <a:alpha val="35000"/>
                    </a:srgbClr>
                  </a:outerShdw>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76" name="Oval 175">
                  <a:extLst>
                    <a:ext uri="{FF2B5EF4-FFF2-40B4-BE49-F238E27FC236}">
                      <a16:creationId xmlns="" xmlns:a16="http://schemas.microsoft.com/office/drawing/2014/main" id="{1B8F6DBA-7895-4184-9483-3E4E531E8C64}"/>
                    </a:ext>
                  </a:extLst>
                </p:cNvPr>
                <p:cNvSpPr>
                  <a:spLocks noChangeAspect="1" noChangeArrowheads="1"/>
                </p:cNvSpPr>
                <p:nvPr/>
              </p:nvSpPr>
              <p:spPr bwMode="auto">
                <a:xfrm rot="18900000">
                  <a:off x="5075123" y="3760891"/>
                  <a:ext cx="1550533" cy="831479"/>
                </a:xfrm>
                <a:prstGeom prst="ellipse">
                  <a:avLst/>
                </a:prstGeom>
                <a:gradFill rotWithShape="1">
                  <a:gsLst>
                    <a:gs pos="0">
                      <a:sysClr val="window" lastClr="FFFFFF">
                        <a:alpha val="33000"/>
                      </a:sysClr>
                    </a:gs>
                    <a:gs pos="10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77" name="Oval 176">
                  <a:extLst>
                    <a:ext uri="{FF2B5EF4-FFF2-40B4-BE49-F238E27FC236}">
                      <a16:creationId xmlns="" xmlns:a16="http://schemas.microsoft.com/office/drawing/2014/main" id="{BF4D92A7-F0EB-40F4-960C-AC3B57D5FE21}"/>
                    </a:ext>
                  </a:extLst>
                </p:cNvPr>
                <p:cNvSpPr>
                  <a:spLocks noChangeArrowheads="1"/>
                </p:cNvSpPr>
                <p:nvPr/>
              </p:nvSpPr>
              <p:spPr bwMode="auto">
                <a:xfrm flipH="1">
                  <a:off x="5386741" y="3670248"/>
                  <a:ext cx="713227" cy="639276"/>
                </a:xfrm>
                <a:prstGeom prst="ellipse">
                  <a:avLst/>
                </a:prstGeom>
                <a:gradFill rotWithShape="1">
                  <a:gsLst>
                    <a:gs pos="0">
                      <a:sysClr val="window" lastClr="FFFFFF">
                        <a:alpha val="65000"/>
                      </a:sysClr>
                    </a:gs>
                    <a:gs pos="100000">
                      <a:srgbClr val="67ABF5">
                        <a:alpha val="0"/>
                      </a:srgbClr>
                    </a:gs>
                  </a:gsLst>
                  <a:path path="shape">
                    <a:fillToRect l="50000" t="50000" r="50000" b="50000"/>
                  </a:path>
                </a:gradFill>
                <a:ln w="9525">
                  <a:noFill/>
                  <a:round/>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sp>
              <p:nvSpPr>
                <p:cNvPr id="178" name="자유형 41">
                  <a:extLst>
                    <a:ext uri="{FF2B5EF4-FFF2-40B4-BE49-F238E27FC236}">
                      <a16:creationId xmlns="" xmlns:a16="http://schemas.microsoft.com/office/drawing/2014/main" id="{AEA950D4-08EC-4FDD-8CC5-9FBF142B1AAE}"/>
                    </a:ext>
                  </a:extLst>
                </p:cNvPr>
                <p:cNvSpPr/>
                <p:nvPr/>
              </p:nvSpPr>
              <p:spPr>
                <a:xfrm rot="5398342">
                  <a:off x="5955277" y="3558568"/>
                  <a:ext cx="1424934" cy="1382488"/>
                </a:xfrm>
                <a:custGeom>
                  <a:avLst/>
                  <a:gdLst>
                    <a:gd name="connsiteX0" fmla="*/ 0 w 1800225"/>
                    <a:gd name="connsiteY0" fmla="*/ 1285875 h 1409700"/>
                    <a:gd name="connsiteX1" fmla="*/ 723900 w 1800225"/>
                    <a:gd name="connsiteY1" fmla="*/ 1409700 h 1409700"/>
                    <a:gd name="connsiteX2" fmla="*/ 1800225 w 1800225"/>
                    <a:gd name="connsiteY2" fmla="*/ 428625 h 1409700"/>
                    <a:gd name="connsiteX3" fmla="*/ 1323975 w 1800225"/>
                    <a:gd name="connsiteY3" fmla="*/ 0 h 1409700"/>
                    <a:gd name="connsiteX4" fmla="*/ 342900 w 1800225"/>
                    <a:gd name="connsiteY4" fmla="*/ 419100 h 1409700"/>
                    <a:gd name="connsiteX5" fmla="*/ 0 w 1800225"/>
                    <a:gd name="connsiteY5" fmla="*/ 1285875 h 1409700"/>
                    <a:gd name="connsiteX0" fmla="*/ 63500 w 1863725"/>
                    <a:gd name="connsiteY0" fmla="*/ 1287462 h 1411287"/>
                    <a:gd name="connsiteX1" fmla="*/ 787400 w 1863725"/>
                    <a:gd name="connsiteY1" fmla="*/ 1411287 h 1411287"/>
                    <a:gd name="connsiteX2" fmla="*/ 1863725 w 1863725"/>
                    <a:gd name="connsiteY2" fmla="*/ 430212 h 1411287"/>
                    <a:gd name="connsiteX3" fmla="*/ 1387475 w 1863725"/>
                    <a:gd name="connsiteY3" fmla="*/ 1587 h 1411287"/>
                    <a:gd name="connsiteX4" fmla="*/ 406400 w 1863725"/>
                    <a:gd name="connsiteY4" fmla="*/ 420687 h 1411287"/>
                    <a:gd name="connsiteX5" fmla="*/ 63500 w 1863725"/>
                    <a:gd name="connsiteY5" fmla="*/ 1287462 h 1411287"/>
                    <a:gd name="connsiteX0" fmla="*/ 63500 w 1963738"/>
                    <a:gd name="connsiteY0" fmla="*/ 1287462 h 1411287"/>
                    <a:gd name="connsiteX1" fmla="*/ 787400 w 1963738"/>
                    <a:gd name="connsiteY1" fmla="*/ 1411287 h 1411287"/>
                    <a:gd name="connsiteX2" fmla="*/ 1863725 w 1963738"/>
                    <a:gd name="connsiteY2" fmla="*/ 430212 h 1411287"/>
                    <a:gd name="connsiteX3" fmla="*/ 1387475 w 1963738"/>
                    <a:gd name="connsiteY3" fmla="*/ 1587 h 1411287"/>
                    <a:gd name="connsiteX4" fmla="*/ 406400 w 1963738"/>
                    <a:gd name="connsiteY4" fmla="*/ 420687 h 1411287"/>
                    <a:gd name="connsiteX5" fmla="*/ 63500 w 1963738"/>
                    <a:gd name="connsiteY5" fmla="*/ 1287462 h 1411287"/>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63500 w 1963738"/>
                    <a:gd name="connsiteY0" fmla="*/ 1287462 h 1554162"/>
                    <a:gd name="connsiteX1" fmla="*/ 787400 w 1963738"/>
                    <a:gd name="connsiteY1" fmla="*/ 1411287 h 1554162"/>
                    <a:gd name="connsiteX2" fmla="*/ 1863725 w 1963738"/>
                    <a:gd name="connsiteY2" fmla="*/ 430212 h 1554162"/>
                    <a:gd name="connsiteX3" fmla="*/ 1387475 w 1963738"/>
                    <a:gd name="connsiteY3" fmla="*/ 1587 h 1554162"/>
                    <a:gd name="connsiteX4" fmla="*/ 406400 w 1963738"/>
                    <a:gd name="connsiteY4" fmla="*/ 420687 h 1554162"/>
                    <a:gd name="connsiteX5" fmla="*/ 63500 w 1963738"/>
                    <a:gd name="connsiteY5" fmla="*/ 1287462 h 1554162"/>
                    <a:gd name="connsiteX0" fmla="*/ 41717 w 1963737"/>
                    <a:gd name="connsiteY0" fmla="*/ 1287462 h 1689794"/>
                    <a:gd name="connsiteX1" fmla="*/ 634920 w 1963737"/>
                    <a:gd name="connsiteY1" fmla="*/ 1546919 h 1689794"/>
                    <a:gd name="connsiteX2" fmla="*/ 1841942 w 1963737"/>
                    <a:gd name="connsiteY2" fmla="*/ 430212 h 1689794"/>
                    <a:gd name="connsiteX3" fmla="*/ 1365692 w 1963737"/>
                    <a:gd name="connsiteY3" fmla="*/ 1587 h 1689794"/>
                    <a:gd name="connsiteX4" fmla="*/ 384617 w 1963737"/>
                    <a:gd name="connsiteY4" fmla="*/ 420687 h 1689794"/>
                    <a:gd name="connsiteX5" fmla="*/ 41717 w 1963737"/>
                    <a:gd name="connsiteY5" fmla="*/ 1287462 h 1689794"/>
                    <a:gd name="connsiteX0" fmla="*/ 41717 w 1860992"/>
                    <a:gd name="connsiteY0" fmla="*/ 1287462 h 1689794"/>
                    <a:gd name="connsiteX1" fmla="*/ 634920 w 1860992"/>
                    <a:gd name="connsiteY1" fmla="*/ 1546919 h 1689794"/>
                    <a:gd name="connsiteX2" fmla="*/ 1479991 w 1860992"/>
                    <a:gd name="connsiteY2" fmla="*/ 896937 h 1689794"/>
                    <a:gd name="connsiteX3" fmla="*/ 1841942 w 1860992"/>
                    <a:gd name="connsiteY3" fmla="*/ 430212 h 1689794"/>
                    <a:gd name="connsiteX4" fmla="*/ 1365692 w 1860992"/>
                    <a:gd name="connsiteY4" fmla="*/ 1587 h 1689794"/>
                    <a:gd name="connsiteX5" fmla="*/ 384617 w 1860992"/>
                    <a:gd name="connsiteY5" fmla="*/ 420687 h 1689794"/>
                    <a:gd name="connsiteX6" fmla="*/ 41717 w 1860992"/>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43724"/>
                    <a:gd name="connsiteY0" fmla="*/ 1287462 h 1689794"/>
                    <a:gd name="connsiteX1" fmla="*/ 634920 w 1843724"/>
                    <a:gd name="connsiteY1" fmla="*/ 1546919 h 1689794"/>
                    <a:gd name="connsiteX2" fmla="*/ 1355000 w 1843724"/>
                    <a:gd name="connsiteY2" fmla="*/ 466799 h 1689794"/>
                    <a:gd name="connsiteX3" fmla="*/ 1841942 w 1843724"/>
                    <a:gd name="connsiteY3" fmla="*/ 430212 h 1689794"/>
                    <a:gd name="connsiteX4" fmla="*/ 1365692 w 1843724"/>
                    <a:gd name="connsiteY4" fmla="*/ 1587 h 1689794"/>
                    <a:gd name="connsiteX5" fmla="*/ 384617 w 1843724"/>
                    <a:gd name="connsiteY5" fmla="*/ 420687 h 1689794"/>
                    <a:gd name="connsiteX6" fmla="*/ 41717 w 1843724"/>
                    <a:gd name="connsiteY6" fmla="*/ 1287462 h 1689794"/>
                    <a:gd name="connsiteX0" fmla="*/ 41717 w 1855725"/>
                    <a:gd name="connsiteY0" fmla="*/ 1287462 h 1689794"/>
                    <a:gd name="connsiteX1" fmla="*/ 634920 w 1855725"/>
                    <a:gd name="connsiteY1" fmla="*/ 1546919 h 1689794"/>
                    <a:gd name="connsiteX2" fmla="*/ 1282992 w 1855725"/>
                    <a:gd name="connsiteY2" fmla="*/ 322783 h 1689794"/>
                    <a:gd name="connsiteX3" fmla="*/ 1841942 w 1855725"/>
                    <a:gd name="connsiteY3" fmla="*/ 430212 h 1689794"/>
                    <a:gd name="connsiteX4" fmla="*/ 1365692 w 1855725"/>
                    <a:gd name="connsiteY4" fmla="*/ 1587 h 1689794"/>
                    <a:gd name="connsiteX5" fmla="*/ 384617 w 1855725"/>
                    <a:gd name="connsiteY5" fmla="*/ 420687 h 1689794"/>
                    <a:gd name="connsiteX6" fmla="*/ 41717 w 1855725"/>
                    <a:gd name="connsiteY6" fmla="*/ 1287462 h 1689794"/>
                    <a:gd name="connsiteX0" fmla="*/ 41717 w 1876164"/>
                    <a:gd name="connsiteY0" fmla="*/ 1287462 h 1689794"/>
                    <a:gd name="connsiteX1" fmla="*/ 634920 w 1876164"/>
                    <a:gd name="connsiteY1" fmla="*/ 1546919 h 1689794"/>
                    <a:gd name="connsiteX2" fmla="*/ 1571024 w 1876164"/>
                    <a:gd name="connsiteY2" fmla="*/ 538807 h 1689794"/>
                    <a:gd name="connsiteX3" fmla="*/ 1841942 w 1876164"/>
                    <a:gd name="connsiteY3" fmla="*/ 430212 h 1689794"/>
                    <a:gd name="connsiteX4" fmla="*/ 1365692 w 1876164"/>
                    <a:gd name="connsiteY4" fmla="*/ 1587 h 1689794"/>
                    <a:gd name="connsiteX5" fmla="*/ 384617 w 1876164"/>
                    <a:gd name="connsiteY5" fmla="*/ 420687 h 1689794"/>
                    <a:gd name="connsiteX6" fmla="*/ 41717 w 1876164"/>
                    <a:gd name="connsiteY6" fmla="*/ 1287462 h 1689794"/>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61802"/>
                    <a:gd name="connsiteX1" fmla="*/ 718928 w 1888165"/>
                    <a:gd name="connsiteY1" fmla="*/ 1618927 h 1761802"/>
                    <a:gd name="connsiteX2" fmla="*/ 1583025 w 1888165"/>
                    <a:gd name="connsiteY2" fmla="*/ 538807 h 1761802"/>
                    <a:gd name="connsiteX3" fmla="*/ 1853943 w 1888165"/>
                    <a:gd name="connsiteY3" fmla="*/ 430212 h 1761802"/>
                    <a:gd name="connsiteX4" fmla="*/ 1377693 w 1888165"/>
                    <a:gd name="connsiteY4" fmla="*/ 1587 h 1761802"/>
                    <a:gd name="connsiteX5" fmla="*/ 396618 w 1888165"/>
                    <a:gd name="connsiteY5" fmla="*/ 420687 h 1761802"/>
                    <a:gd name="connsiteX6" fmla="*/ 53718 w 1888165"/>
                    <a:gd name="connsiteY6" fmla="*/ 1287462 h 1761802"/>
                    <a:gd name="connsiteX0" fmla="*/ 53718 w 1888165"/>
                    <a:gd name="connsiteY0" fmla="*/ 1287462 h 1706006"/>
                    <a:gd name="connsiteX1" fmla="*/ 718928 w 1888165"/>
                    <a:gd name="connsiteY1" fmla="*/ 1618927 h 1706006"/>
                    <a:gd name="connsiteX2" fmla="*/ 1583025 w 1888165"/>
                    <a:gd name="connsiteY2" fmla="*/ 538807 h 1706006"/>
                    <a:gd name="connsiteX3" fmla="*/ 1853943 w 1888165"/>
                    <a:gd name="connsiteY3" fmla="*/ 430212 h 1706006"/>
                    <a:gd name="connsiteX4" fmla="*/ 1377693 w 1888165"/>
                    <a:gd name="connsiteY4" fmla="*/ 1587 h 1706006"/>
                    <a:gd name="connsiteX5" fmla="*/ 396618 w 1888165"/>
                    <a:gd name="connsiteY5" fmla="*/ 420687 h 1706006"/>
                    <a:gd name="connsiteX6" fmla="*/ 53718 w 1888165"/>
                    <a:gd name="connsiteY6" fmla="*/ 1287462 h 1706006"/>
                    <a:gd name="connsiteX0" fmla="*/ 53718 w 1888165"/>
                    <a:gd name="connsiteY0" fmla="*/ 1287462 h 1618927"/>
                    <a:gd name="connsiteX1" fmla="*/ 718928 w 1888165"/>
                    <a:gd name="connsiteY1" fmla="*/ 1618927 h 1618927"/>
                    <a:gd name="connsiteX2" fmla="*/ 1583025 w 1888165"/>
                    <a:gd name="connsiteY2" fmla="*/ 538807 h 1618927"/>
                    <a:gd name="connsiteX3" fmla="*/ 1853943 w 1888165"/>
                    <a:gd name="connsiteY3" fmla="*/ 430212 h 1618927"/>
                    <a:gd name="connsiteX4" fmla="*/ 1377693 w 1888165"/>
                    <a:gd name="connsiteY4" fmla="*/ 1587 h 1618927"/>
                    <a:gd name="connsiteX5" fmla="*/ 396618 w 1888165"/>
                    <a:gd name="connsiteY5" fmla="*/ 420687 h 1618927"/>
                    <a:gd name="connsiteX6" fmla="*/ 53718 w 1888165"/>
                    <a:gd name="connsiteY6" fmla="*/ 1287462 h 1618927"/>
                    <a:gd name="connsiteX0" fmla="*/ 5223 w 1839670"/>
                    <a:gd name="connsiteY0" fmla="*/ 1287462 h 1780287"/>
                    <a:gd name="connsiteX1" fmla="*/ 379464 w 1839670"/>
                    <a:gd name="connsiteY1" fmla="*/ 1506969 h 1780287"/>
                    <a:gd name="connsiteX2" fmla="*/ 670433 w 1839670"/>
                    <a:gd name="connsiteY2" fmla="*/ 1618927 h 1780287"/>
                    <a:gd name="connsiteX3" fmla="*/ 1534530 w 1839670"/>
                    <a:gd name="connsiteY3" fmla="*/ 538807 h 1780287"/>
                    <a:gd name="connsiteX4" fmla="*/ 1805448 w 1839670"/>
                    <a:gd name="connsiteY4" fmla="*/ 430212 h 1780287"/>
                    <a:gd name="connsiteX5" fmla="*/ 1329198 w 1839670"/>
                    <a:gd name="connsiteY5" fmla="*/ 1587 h 1780287"/>
                    <a:gd name="connsiteX6" fmla="*/ 348123 w 1839670"/>
                    <a:gd name="connsiteY6" fmla="*/ 420687 h 1780287"/>
                    <a:gd name="connsiteX7" fmla="*/ 5223 w 1839670"/>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 name="connsiteX0" fmla="*/ 500 w 1834947"/>
                    <a:gd name="connsiteY0" fmla="*/ 1287462 h 1780287"/>
                    <a:gd name="connsiteX1" fmla="*/ 346402 w 1834947"/>
                    <a:gd name="connsiteY1" fmla="*/ 1405350 h 1780287"/>
                    <a:gd name="connsiteX2" fmla="*/ 665710 w 1834947"/>
                    <a:gd name="connsiteY2" fmla="*/ 1618927 h 1780287"/>
                    <a:gd name="connsiteX3" fmla="*/ 1529807 w 1834947"/>
                    <a:gd name="connsiteY3" fmla="*/ 538807 h 1780287"/>
                    <a:gd name="connsiteX4" fmla="*/ 1800725 w 1834947"/>
                    <a:gd name="connsiteY4" fmla="*/ 430212 h 1780287"/>
                    <a:gd name="connsiteX5" fmla="*/ 1324475 w 1834947"/>
                    <a:gd name="connsiteY5" fmla="*/ 1587 h 1780287"/>
                    <a:gd name="connsiteX6" fmla="*/ 343400 w 1834947"/>
                    <a:gd name="connsiteY6" fmla="*/ 420687 h 1780287"/>
                    <a:gd name="connsiteX7" fmla="*/ 500 w 1834947"/>
                    <a:gd name="connsiteY7" fmla="*/ 1287462 h 1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947" h="1780287">
                      <a:moveTo>
                        <a:pt x="500" y="1287462"/>
                      </a:moveTo>
                      <a:cubicBezTo>
                        <a:pt x="1000" y="1451572"/>
                        <a:pt x="235534" y="1350106"/>
                        <a:pt x="346402" y="1405350"/>
                      </a:cubicBezTo>
                      <a:cubicBezTo>
                        <a:pt x="457270" y="1460594"/>
                        <a:pt x="473199" y="1780287"/>
                        <a:pt x="665710" y="1618927"/>
                      </a:cubicBezTo>
                      <a:cubicBezTo>
                        <a:pt x="905422" y="1553840"/>
                        <a:pt x="1238695" y="627021"/>
                        <a:pt x="1529807" y="538807"/>
                      </a:cubicBezTo>
                      <a:cubicBezTo>
                        <a:pt x="1820919" y="450593"/>
                        <a:pt x="1834947" y="519749"/>
                        <a:pt x="1800725" y="430212"/>
                      </a:cubicBezTo>
                      <a:cubicBezTo>
                        <a:pt x="1766503" y="340675"/>
                        <a:pt x="1567362" y="3174"/>
                        <a:pt x="1324475" y="1587"/>
                      </a:cubicBezTo>
                      <a:cubicBezTo>
                        <a:pt x="1081588" y="0"/>
                        <a:pt x="564063" y="206375"/>
                        <a:pt x="343400" y="420687"/>
                      </a:cubicBezTo>
                      <a:cubicBezTo>
                        <a:pt x="122738" y="635000"/>
                        <a:pt x="0" y="1123352"/>
                        <a:pt x="500" y="1287462"/>
                      </a:cubicBezTo>
                      <a:close/>
                    </a:path>
                  </a:pathLst>
                </a:custGeom>
                <a:gradFill flip="none" rotWithShape="1">
                  <a:gsLst>
                    <a:gs pos="74000">
                      <a:sysClr val="window" lastClr="FFFFFF">
                        <a:alpha val="19000"/>
                      </a:sysClr>
                    </a:gs>
                    <a:gs pos="50000">
                      <a:sysClr val="window" lastClr="FFFFFF">
                        <a:alpha val="0"/>
                      </a:sysClr>
                    </a:gs>
                    <a:gs pos="100000">
                      <a:sysClr val="window" lastClr="FFFFFF">
                        <a:alpha val="0"/>
                      </a:sysClr>
                    </a:gs>
                  </a:gsLst>
                  <a:path path="circle">
                    <a:fillToRect l="100000" t="100000"/>
                  </a:path>
                  <a:tileRect r="-100000" b="-100000"/>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79" name="자유형 42">
                  <a:extLst>
                    <a:ext uri="{FF2B5EF4-FFF2-40B4-BE49-F238E27FC236}">
                      <a16:creationId xmlns="" xmlns:a16="http://schemas.microsoft.com/office/drawing/2014/main" id="{31C81528-B14D-47B5-AEDA-340E1DF7B954}"/>
                    </a:ext>
                  </a:extLst>
                </p:cNvPr>
                <p:cNvSpPr/>
                <p:nvPr/>
              </p:nvSpPr>
              <p:spPr>
                <a:xfrm rot="5839189">
                  <a:off x="4992668" y="4233137"/>
                  <a:ext cx="1574505" cy="1185188"/>
                </a:xfrm>
                <a:custGeom>
                  <a:avLst/>
                  <a:gdLst>
                    <a:gd name="connsiteX0" fmla="*/ 0 w 2171700"/>
                    <a:gd name="connsiteY0" fmla="*/ 1038225 h 1914525"/>
                    <a:gd name="connsiteX1" fmla="*/ 390525 w 2171700"/>
                    <a:gd name="connsiteY1" fmla="*/ 1571625 h 1914525"/>
                    <a:gd name="connsiteX2" fmla="*/ 819150 w 2171700"/>
                    <a:gd name="connsiteY2" fmla="*/ 1914525 h 1914525"/>
                    <a:gd name="connsiteX3" fmla="*/ 1409700 w 2171700"/>
                    <a:gd name="connsiteY3" fmla="*/ 1771650 h 1914525"/>
                    <a:gd name="connsiteX4" fmla="*/ 1876425 w 2171700"/>
                    <a:gd name="connsiteY4" fmla="*/ 1371600 h 1914525"/>
                    <a:gd name="connsiteX5" fmla="*/ 2171700 w 2171700"/>
                    <a:gd name="connsiteY5" fmla="*/ 752475 h 1914525"/>
                    <a:gd name="connsiteX6" fmla="*/ 2105025 w 2171700"/>
                    <a:gd name="connsiteY6" fmla="*/ 0 h 1914525"/>
                    <a:gd name="connsiteX7" fmla="*/ 1990725 w 2171700"/>
                    <a:gd name="connsiteY7" fmla="*/ 209550 h 1914525"/>
                    <a:gd name="connsiteX8" fmla="*/ 1733550 w 2171700"/>
                    <a:gd name="connsiteY8" fmla="*/ 514350 h 1914525"/>
                    <a:gd name="connsiteX9" fmla="*/ 1428750 w 2171700"/>
                    <a:gd name="connsiteY9" fmla="*/ 533400 h 1914525"/>
                    <a:gd name="connsiteX10" fmla="*/ 790575 w 2171700"/>
                    <a:gd name="connsiteY10" fmla="*/ 942975 h 1914525"/>
                    <a:gd name="connsiteX11" fmla="*/ 209550 w 2171700"/>
                    <a:gd name="connsiteY11" fmla="*/ 1047750 h 1914525"/>
                    <a:gd name="connsiteX12" fmla="*/ 0 w 2171700"/>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038225 h 1914525"/>
                    <a:gd name="connsiteX1" fmla="*/ 420687 w 2201862"/>
                    <a:gd name="connsiteY1" fmla="*/ 1571625 h 1914525"/>
                    <a:gd name="connsiteX2" fmla="*/ 849312 w 2201862"/>
                    <a:gd name="connsiteY2" fmla="*/ 1914525 h 1914525"/>
                    <a:gd name="connsiteX3" fmla="*/ 1439862 w 2201862"/>
                    <a:gd name="connsiteY3" fmla="*/ 1771650 h 1914525"/>
                    <a:gd name="connsiteX4" fmla="*/ 1906587 w 2201862"/>
                    <a:gd name="connsiteY4" fmla="*/ 1371600 h 1914525"/>
                    <a:gd name="connsiteX5" fmla="*/ 2201862 w 2201862"/>
                    <a:gd name="connsiteY5" fmla="*/ 752475 h 1914525"/>
                    <a:gd name="connsiteX6" fmla="*/ 2135187 w 2201862"/>
                    <a:gd name="connsiteY6" fmla="*/ 0 h 1914525"/>
                    <a:gd name="connsiteX7" fmla="*/ 2020887 w 2201862"/>
                    <a:gd name="connsiteY7" fmla="*/ 209550 h 1914525"/>
                    <a:gd name="connsiteX8" fmla="*/ 1763712 w 2201862"/>
                    <a:gd name="connsiteY8" fmla="*/ 514350 h 1914525"/>
                    <a:gd name="connsiteX9" fmla="*/ 1458912 w 2201862"/>
                    <a:gd name="connsiteY9" fmla="*/ 533400 h 1914525"/>
                    <a:gd name="connsiteX10" fmla="*/ 820737 w 2201862"/>
                    <a:gd name="connsiteY10" fmla="*/ 942975 h 1914525"/>
                    <a:gd name="connsiteX11" fmla="*/ 239712 w 2201862"/>
                    <a:gd name="connsiteY11" fmla="*/ 1047750 h 1914525"/>
                    <a:gd name="connsiteX12" fmla="*/ 30162 w 2201862"/>
                    <a:gd name="connsiteY12" fmla="*/ 1038225 h 1914525"/>
                    <a:gd name="connsiteX0" fmla="*/ 30162 w 2201862"/>
                    <a:gd name="connsiteY0" fmla="*/ 1128712 h 2005012"/>
                    <a:gd name="connsiteX1" fmla="*/ 420687 w 2201862"/>
                    <a:gd name="connsiteY1" fmla="*/ 1662112 h 2005012"/>
                    <a:gd name="connsiteX2" fmla="*/ 849312 w 2201862"/>
                    <a:gd name="connsiteY2" fmla="*/ 2005012 h 2005012"/>
                    <a:gd name="connsiteX3" fmla="*/ 1439862 w 2201862"/>
                    <a:gd name="connsiteY3" fmla="*/ 1862137 h 2005012"/>
                    <a:gd name="connsiteX4" fmla="*/ 1906587 w 2201862"/>
                    <a:gd name="connsiteY4" fmla="*/ 1462087 h 2005012"/>
                    <a:gd name="connsiteX5" fmla="*/ 2201862 w 2201862"/>
                    <a:gd name="connsiteY5" fmla="*/ 842962 h 2005012"/>
                    <a:gd name="connsiteX6" fmla="*/ 2135187 w 2201862"/>
                    <a:gd name="connsiteY6" fmla="*/ 90487 h 2005012"/>
                    <a:gd name="connsiteX7" fmla="*/ 2020887 w 2201862"/>
                    <a:gd name="connsiteY7" fmla="*/ 300037 h 2005012"/>
                    <a:gd name="connsiteX8" fmla="*/ 1763712 w 2201862"/>
                    <a:gd name="connsiteY8" fmla="*/ 604837 h 2005012"/>
                    <a:gd name="connsiteX9" fmla="*/ 1458912 w 2201862"/>
                    <a:gd name="connsiteY9" fmla="*/ 623887 h 2005012"/>
                    <a:gd name="connsiteX10" fmla="*/ 820737 w 2201862"/>
                    <a:gd name="connsiteY10" fmla="*/ 1033462 h 2005012"/>
                    <a:gd name="connsiteX11" fmla="*/ 239712 w 2201862"/>
                    <a:gd name="connsiteY11" fmla="*/ 1138237 h 2005012"/>
                    <a:gd name="connsiteX12" fmla="*/ 30162 w 22018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05012"/>
                    <a:gd name="connsiteX1" fmla="*/ 420687 w 2239962"/>
                    <a:gd name="connsiteY1" fmla="*/ 1662112 h 2005012"/>
                    <a:gd name="connsiteX2" fmla="*/ 849312 w 2239962"/>
                    <a:gd name="connsiteY2" fmla="*/ 2005012 h 2005012"/>
                    <a:gd name="connsiteX3" fmla="*/ 1439862 w 2239962"/>
                    <a:gd name="connsiteY3" fmla="*/ 1862137 h 2005012"/>
                    <a:gd name="connsiteX4" fmla="*/ 1906587 w 2239962"/>
                    <a:gd name="connsiteY4" fmla="*/ 1462087 h 2005012"/>
                    <a:gd name="connsiteX5" fmla="*/ 2201862 w 2239962"/>
                    <a:gd name="connsiteY5" fmla="*/ 842962 h 2005012"/>
                    <a:gd name="connsiteX6" fmla="*/ 2135187 w 2239962"/>
                    <a:gd name="connsiteY6" fmla="*/ 90487 h 2005012"/>
                    <a:gd name="connsiteX7" fmla="*/ 2020887 w 2239962"/>
                    <a:gd name="connsiteY7" fmla="*/ 300037 h 2005012"/>
                    <a:gd name="connsiteX8" fmla="*/ 1763712 w 2239962"/>
                    <a:gd name="connsiteY8" fmla="*/ 604837 h 2005012"/>
                    <a:gd name="connsiteX9" fmla="*/ 1458912 w 2239962"/>
                    <a:gd name="connsiteY9" fmla="*/ 623887 h 2005012"/>
                    <a:gd name="connsiteX10" fmla="*/ 820737 w 2239962"/>
                    <a:gd name="connsiteY10" fmla="*/ 1033462 h 2005012"/>
                    <a:gd name="connsiteX11" fmla="*/ 239712 w 2239962"/>
                    <a:gd name="connsiteY11" fmla="*/ 1138237 h 2005012"/>
                    <a:gd name="connsiteX12" fmla="*/ 30162 w 2239962"/>
                    <a:gd name="connsiteY12" fmla="*/ 1128712 h 2005012"/>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1458912 w 2239962"/>
                    <a:gd name="connsiteY9" fmla="*/ 623887 h 2038350"/>
                    <a:gd name="connsiteX10" fmla="*/ 820737 w 2239962"/>
                    <a:gd name="connsiteY10" fmla="*/ 1033462 h 2038350"/>
                    <a:gd name="connsiteX11" fmla="*/ 239712 w 2239962"/>
                    <a:gd name="connsiteY11" fmla="*/ 1138237 h 2038350"/>
                    <a:gd name="connsiteX12" fmla="*/ 30162 w 2239962"/>
                    <a:gd name="connsiteY12"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39962"/>
                    <a:gd name="connsiteY0" fmla="*/ 1128712 h 2038350"/>
                    <a:gd name="connsiteX1" fmla="*/ 420687 w 2239962"/>
                    <a:gd name="connsiteY1" fmla="*/ 1662112 h 2038350"/>
                    <a:gd name="connsiteX2" fmla="*/ 849312 w 2239962"/>
                    <a:gd name="connsiteY2" fmla="*/ 2005012 h 2038350"/>
                    <a:gd name="connsiteX3" fmla="*/ 1439862 w 2239962"/>
                    <a:gd name="connsiteY3" fmla="*/ 1862137 h 2038350"/>
                    <a:gd name="connsiteX4" fmla="*/ 1906587 w 2239962"/>
                    <a:gd name="connsiteY4" fmla="*/ 1462087 h 2038350"/>
                    <a:gd name="connsiteX5" fmla="*/ 2201862 w 2239962"/>
                    <a:gd name="connsiteY5" fmla="*/ 842962 h 2038350"/>
                    <a:gd name="connsiteX6" fmla="*/ 2135187 w 2239962"/>
                    <a:gd name="connsiteY6" fmla="*/ 90487 h 2038350"/>
                    <a:gd name="connsiteX7" fmla="*/ 2020887 w 2239962"/>
                    <a:gd name="connsiteY7" fmla="*/ 300037 h 2038350"/>
                    <a:gd name="connsiteX8" fmla="*/ 1763712 w 2239962"/>
                    <a:gd name="connsiteY8" fmla="*/ 604837 h 2038350"/>
                    <a:gd name="connsiteX9" fmla="*/ 820737 w 2239962"/>
                    <a:gd name="connsiteY9" fmla="*/ 1033462 h 2038350"/>
                    <a:gd name="connsiteX10" fmla="*/ 239712 w 2239962"/>
                    <a:gd name="connsiteY10" fmla="*/ 1138237 h 2038350"/>
                    <a:gd name="connsiteX11" fmla="*/ 30162 w 2239962"/>
                    <a:gd name="connsiteY11" fmla="*/ 1128712 h 203835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220912"/>
                    <a:gd name="connsiteY0" fmla="*/ 868362 h 1778000"/>
                    <a:gd name="connsiteX1" fmla="*/ 420687 w 2220912"/>
                    <a:gd name="connsiteY1" fmla="*/ 1401762 h 1778000"/>
                    <a:gd name="connsiteX2" fmla="*/ 849312 w 2220912"/>
                    <a:gd name="connsiteY2" fmla="*/ 1744662 h 1778000"/>
                    <a:gd name="connsiteX3" fmla="*/ 1439862 w 2220912"/>
                    <a:gd name="connsiteY3" fmla="*/ 1601787 h 1778000"/>
                    <a:gd name="connsiteX4" fmla="*/ 1906587 w 2220912"/>
                    <a:gd name="connsiteY4" fmla="*/ 1201737 h 1778000"/>
                    <a:gd name="connsiteX5" fmla="*/ 2201862 w 2220912"/>
                    <a:gd name="connsiteY5" fmla="*/ 582612 h 1778000"/>
                    <a:gd name="connsiteX6" fmla="*/ 2020887 w 2220912"/>
                    <a:gd name="connsiteY6" fmla="*/ 39687 h 1778000"/>
                    <a:gd name="connsiteX7" fmla="*/ 1763712 w 2220912"/>
                    <a:gd name="connsiteY7" fmla="*/ 344487 h 1778000"/>
                    <a:gd name="connsiteX8" fmla="*/ 820737 w 2220912"/>
                    <a:gd name="connsiteY8" fmla="*/ 773112 h 1778000"/>
                    <a:gd name="connsiteX9" fmla="*/ 239712 w 2220912"/>
                    <a:gd name="connsiteY9" fmla="*/ 877887 h 1778000"/>
                    <a:gd name="connsiteX10" fmla="*/ 30162 w 2220912"/>
                    <a:gd name="connsiteY10" fmla="*/ 868362 h 1778000"/>
                    <a:gd name="connsiteX0" fmla="*/ 30162 w 2312374"/>
                    <a:gd name="connsiteY0" fmla="*/ 869819 h 1779457"/>
                    <a:gd name="connsiteX1" fmla="*/ 420687 w 2312374"/>
                    <a:gd name="connsiteY1" fmla="*/ 1403219 h 1779457"/>
                    <a:gd name="connsiteX2" fmla="*/ 849312 w 2312374"/>
                    <a:gd name="connsiteY2" fmla="*/ 1746119 h 1779457"/>
                    <a:gd name="connsiteX3" fmla="*/ 1439862 w 2312374"/>
                    <a:gd name="connsiteY3" fmla="*/ 1603244 h 1779457"/>
                    <a:gd name="connsiteX4" fmla="*/ 1906587 w 2312374"/>
                    <a:gd name="connsiteY4" fmla="*/ 1203194 h 1779457"/>
                    <a:gd name="connsiteX5" fmla="*/ 2201862 w 2312374"/>
                    <a:gd name="connsiteY5" fmla="*/ 584069 h 1779457"/>
                    <a:gd name="connsiteX6" fmla="*/ 2239349 w 2312374"/>
                    <a:gd name="connsiteY6" fmla="*/ 39687 h 1779457"/>
                    <a:gd name="connsiteX7" fmla="*/ 1763712 w 2312374"/>
                    <a:gd name="connsiteY7" fmla="*/ 345944 h 1779457"/>
                    <a:gd name="connsiteX8" fmla="*/ 820737 w 2312374"/>
                    <a:gd name="connsiteY8" fmla="*/ 774569 h 1779457"/>
                    <a:gd name="connsiteX9" fmla="*/ 239712 w 2312374"/>
                    <a:gd name="connsiteY9" fmla="*/ 879344 h 1779457"/>
                    <a:gd name="connsiteX10" fmla="*/ 30162 w 2312374"/>
                    <a:gd name="connsiteY10" fmla="*/ 869819 h 1779457"/>
                    <a:gd name="connsiteX0" fmla="*/ 30162 w 2332627"/>
                    <a:gd name="connsiteY0" fmla="*/ 846217 h 1755855"/>
                    <a:gd name="connsiteX1" fmla="*/ 420687 w 2332627"/>
                    <a:gd name="connsiteY1" fmla="*/ 1379617 h 1755855"/>
                    <a:gd name="connsiteX2" fmla="*/ 849312 w 2332627"/>
                    <a:gd name="connsiteY2" fmla="*/ 1722517 h 1755855"/>
                    <a:gd name="connsiteX3" fmla="*/ 1439862 w 2332627"/>
                    <a:gd name="connsiteY3" fmla="*/ 1579642 h 1755855"/>
                    <a:gd name="connsiteX4" fmla="*/ 1906587 w 2332627"/>
                    <a:gd name="connsiteY4" fmla="*/ 1179592 h 1755855"/>
                    <a:gd name="connsiteX5" fmla="*/ 2201862 w 2332627"/>
                    <a:gd name="connsiteY5" fmla="*/ 560467 h 1755855"/>
                    <a:gd name="connsiteX6" fmla="*/ 2239349 w 2332627"/>
                    <a:gd name="connsiteY6" fmla="*/ 16085 h 1755855"/>
                    <a:gd name="connsiteX7" fmla="*/ 1642189 w 2332627"/>
                    <a:gd name="connsiteY7" fmla="*/ 463955 h 1755855"/>
                    <a:gd name="connsiteX8" fmla="*/ 820737 w 2332627"/>
                    <a:gd name="connsiteY8" fmla="*/ 750967 h 1755855"/>
                    <a:gd name="connsiteX9" fmla="*/ 239712 w 2332627"/>
                    <a:gd name="connsiteY9" fmla="*/ 855742 h 1755855"/>
                    <a:gd name="connsiteX10" fmla="*/ 30162 w 2332627"/>
                    <a:gd name="connsiteY10" fmla="*/ 846217 h 1755855"/>
                    <a:gd name="connsiteX0" fmla="*/ 30162 w 2332628"/>
                    <a:gd name="connsiteY0" fmla="*/ 846217 h 1755855"/>
                    <a:gd name="connsiteX1" fmla="*/ 420687 w 2332628"/>
                    <a:gd name="connsiteY1" fmla="*/ 1379617 h 1755855"/>
                    <a:gd name="connsiteX2" fmla="*/ 849312 w 2332628"/>
                    <a:gd name="connsiteY2" fmla="*/ 1722517 h 1755855"/>
                    <a:gd name="connsiteX3" fmla="*/ 1439862 w 2332628"/>
                    <a:gd name="connsiteY3" fmla="*/ 1579642 h 1755855"/>
                    <a:gd name="connsiteX4" fmla="*/ 1906587 w 2332628"/>
                    <a:gd name="connsiteY4" fmla="*/ 1179592 h 1755855"/>
                    <a:gd name="connsiteX5" fmla="*/ 2201862 w 2332628"/>
                    <a:gd name="connsiteY5" fmla="*/ 560467 h 1755855"/>
                    <a:gd name="connsiteX6" fmla="*/ 2239349 w 2332628"/>
                    <a:gd name="connsiteY6" fmla="*/ 16085 h 1755855"/>
                    <a:gd name="connsiteX7" fmla="*/ 1642189 w 2332628"/>
                    <a:gd name="connsiteY7" fmla="*/ 463955 h 1755855"/>
                    <a:gd name="connsiteX8" fmla="*/ 970384 w 2332628"/>
                    <a:gd name="connsiteY8" fmla="*/ 538600 h 1755855"/>
                    <a:gd name="connsiteX9" fmla="*/ 239712 w 2332628"/>
                    <a:gd name="connsiteY9" fmla="*/ 855742 h 1755855"/>
                    <a:gd name="connsiteX10" fmla="*/ 30162 w 2332628"/>
                    <a:gd name="connsiteY10" fmla="*/ 846217 h 175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2628" h="1755855">
                      <a:moveTo>
                        <a:pt x="30162" y="846217"/>
                      </a:moveTo>
                      <a:cubicBezTo>
                        <a:pt x="60324" y="933529"/>
                        <a:pt x="284162" y="1233567"/>
                        <a:pt x="420687" y="1379617"/>
                      </a:cubicBezTo>
                      <a:cubicBezTo>
                        <a:pt x="557212" y="1525667"/>
                        <a:pt x="679449" y="1689179"/>
                        <a:pt x="849312" y="1722517"/>
                      </a:cubicBezTo>
                      <a:cubicBezTo>
                        <a:pt x="1019175" y="1755855"/>
                        <a:pt x="1263650" y="1670129"/>
                        <a:pt x="1439862" y="1579642"/>
                      </a:cubicBezTo>
                      <a:cubicBezTo>
                        <a:pt x="1616074" y="1489155"/>
                        <a:pt x="1779587" y="1349455"/>
                        <a:pt x="1906587" y="1179592"/>
                      </a:cubicBezTo>
                      <a:cubicBezTo>
                        <a:pt x="2033587" y="1009729"/>
                        <a:pt x="2146402" y="754385"/>
                        <a:pt x="2201862" y="560467"/>
                      </a:cubicBezTo>
                      <a:cubicBezTo>
                        <a:pt x="2257322" y="366549"/>
                        <a:pt x="2332628" y="32170"/>
                        <a:pt x="2239349" y="16085"/>
                      </a:cubicBezTo>
                      <a:cubicBezTo>
                        <a:pt x="2146070" y="0"/>
                        <a:pt x="1853683" y="376869"/>
                        <a:pt x="1642189" y="463955"/>
                      </a:cubicBezTo>
                      <a:cubicBezTo>
                        <a:pt x="1430695" y="551041"/>
                        <a:pt x="1204130" y="473302"/>
                        <a:pt x="970384" y="538600"/>
                      </a:cubicBezTo>
                      <a:cubicBezTo>
                        <a:pt x="736638" y="603898"/>
                        <a:pt x="396416" y="804472"/>
                        <a:pt x="239712" y="855742"/>
                      </a:cubicBezTo>
                      <a:cubicBezTo>
                        <a:pt x="83008" y="907012"/>
                        <a:pt x="0" y="758905"/>
                        <a:pt x="30162" y="846217"/>
                      </a:cubicBezTo>
                      <a:close/>
                    </a:path>
                  </a:pathLst>
                </a:custGeom>
                <a:gradFill flip="none" rotWithShape="1">
                  <a:gsLst>
                    <a:gs pos="74000">
                      <a:sysClr val="window" lastClr="FFFFFF">
                        <a:alpha val="11000"/>
                      </a:sysClr>
                    </a:gs>
                    <a:gs pos="28000">
                      <a:sysClr val="window" lastClr="FFFFFF">
                        <a:alpha val="0"/>
                      </a:sysClr>
                    </a:gs>
                    <a:gs pos="0">
                      <a:sysClr val="window" lastClr="FFFFFF">
                        <a:alpha val="0"/>
                      </a:sysClr>
                    </a:gs>
                  </a:gsLst>
                  <a:lin ang="2700000" scaled="0"/>
                  <a:tileRect/>
                </a:gradFill>
                <a:ln w="25400" cap="flat" cmpd="sng" algn="ctr">
                  <a:noFill/>
                  <a:prstDash val="solid"/>
                </a:ln>
                <a:effectLst/>
              </p:spPr>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 lastClr="FFFFFF"/>
                    </a:solidFill>
                    <a:effectLst/>
                    <a:uLnTx/>
                    <a:uFillTx/>
                    <a:latin typeface="Arial Unicode MS" pitchFamily="34" charset="-128"/>
                    <a:ea typeface="Arial Unicode MS" pitchFamily="34" charset="-128"/>
                    <a:cs typeface="Arial Unicode MS" pitchFamily="34" charset="-128"/>
                  </a:endParaRPr>
                </a:p>
              </p:txBody>
            </p:sp>
            <p:sp>
              <p:nvSpPr>
                <p:cNvPr id="180" name="Oval 179">
                  <a:extLst>
                    <a:ext uri="{FF2B5EF4-FFF2-40B4-BE49-F238E27FC236}">
                      <a16:creationId xmlns="" xmlns:a16="http://schemas.microsoft.com/office/drawing/2014/main" id="{33F9DAB9-33D5-4280-B5DA-DA8292DE73B5}"/>
                    </a:ext>
                  </a:extLst>
                </p:cNvPr>
                <p:cNvSpPr>
                  <a:spLocks noChangeAspect="1" noChangeArrowheads="1"/>
                </p:cNvSpPr>
                <p:nvPr/>
              </p:nvSpPr>
              <p:spPr bwMode="auto">
                <a:xfrm rot="8100000">
                  <a:off x="6006543" y="4665226"/>
                  <a:ext cx="1550533" cy="831479"/>
                </a:xfrm>
                <a:prstGeom prst="ellipse">
                  <a:avLst/>
                </a:prstGeom>
                <a:gradFill rotWithShape="1">
                  <a:gsLst>
                    <a:gs pos="0">
                      <a:sysClr val="window" lastClr="FFFFFF">
                        <a:alpha val="33000"/>
                      </a:sysClr>
                    </a:gs>
                    <a:gs pos="20000">
                      <a:sysClr val="window" lastClr="FFFFFF">
                        <a:gamma/>
                        <a:shade val="46275"/>
                        <a:invGamma/>
                        <a:alpha val="0"/>
                      </a:sysClr>
                    </a:gs>
                  </a:gsLst>
                  <a:lin ang="5400000" scaled="1"/>
                </a:gradFill>
                <a:ln w="38100">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sysClr val="windowText" lastClr="000000"/>
                    </a:solidFill>
                    <a:effectLst/>
                    <a:uLnTx/>
                    <a:uFillTx/>
                    <a:latin typeface="Arial Unicode MS" pitchFamily="34" charset="-128"/>
                    <a:ea typeface="Arial Unicode MS" pitchFamily="34" charset="-128"/>
                    <a:cs typeface="Arial Unicode MS" pitchFamily="34" charset="-128"/>
                  </a:endParaRPr>
                </a:p>
              </p:txBody>
            </p:sp>
          </p:grpSp>
        </p:grpSp>
        <p:sp>
          <p:nvSpPr>
            <p:cNvPr id="172" name="TextBox 67">
              <a:extLst>
                <a:ext uri="{FF2B5EF4-FFF2-40B4-BE49-F238E27FC236}">
                  <a16:creationId xmlns="" xmlns:a16="http://schemas.microsoft.com/office/drawing/2014/main" id="{101C4D8F-ABBB-42E1-BDBC-294553A37A1E}"/>
                </a:ext>
              </a:extLst>
            </p:cNvPr>
            <p:cNvSpPr txBox="1"/>
            <p:nvPr/>
          </p:nvSpPr>
          <p:spPr bwMode="auto">
            <a:xfrm>
              <a:off x="5638800" y="9245024"/>
              <a:ext cx="9251054" cy="54553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ko-KR" sz="2000" b="1" dirty="0">
                  <a:solidFill>
                    <a:sysClr val="windowText" lastClr="000000"/>
                  </a:solidFill>
                  <a:latin typeface="Arial Unicode MS" pitchFamily="34" charset="-128"/>
                  <a:ea typeface="Arial Unicode MS" pitchFamily="34" charset="-128"/>
                  <a:cs typeface="Arial Unicode MS" pitchFamily="34" charset="-128"/>
                </a:rPr>
                <a:t>PNB MetLife Insurance Company Limited </a:t>
              </a:r>
            </a:p>
          </p:txBody>
        </p:sp>
      </p:gr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22" presetClass="entr" presetSubtype="8"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par>
                                <p:cTn id="17" presetID="22" presetClass="entr" presetSubtype="8"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500"/>
                                        <p:tgtEl>
                                          <p:spTgt spid="70"/>
                                        </p:tgtEl>
                                      </p:cBhvr>
                                    </p:animEffect>
                                  </p:childTnLst>
                                </p:cTn>
                              </p:par>
                              <p:par>
                                <p:cTn id="20" presetID="22" presetClass="entr" presetSubtype="8"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left)">
                                      <p:cBhvr>
                                        <p:cTn id="22" dur="500"/>
                                        <p:tgtEl>
                                          <p:spTgt spid="81"/>
                                        </p:tgtEl>
                                      </p:cBhvr>
                                    </p:animEffect>
                                  </p:childTnLst>
                                </p:cTn>
                              </p:par>
                              <p:par>
                                <p:cTn id="23" presetID="22" presetClass="entr" presetSubtype="8"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wipe(left)">
                                      <p:cBhvr>
                                        <p:cTn id="25" dur="500"/>
                                        <p:tgtEl>
                                          <p:spTgt spid="92"/>
                                        </p:tgtEl>
                                      </p:cBhvr>
                                    </p:animEffect>
                                  </p:childTnLst>
                                </p:cTn>
                              </p:par>
                              <p:par>
                                <p:cTn id="26" presetID="22" presetClass="entr" presetSubtype="8"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left)">
                                      <p:cBhvr>
                                        <p:cTn id="28" dur="500"/>
                                        <p:tgtEl>
                                          <p:spTgt spid="103"/>
                                        </p:tgtEl>
                                      </p:cBhvr>
                                    </p:animEffect>
                                  </p:childTnLst>
                                </p:cTn>
                              </p:par>
                              <p:par>
                                <p:cTn id="29" presetID="22" presetClass="entr" presetSubtype="8"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wipe(left)">
                                      <p:cBhvr>
                                        <p:cTn id="31" dur="500"/>
                                        <p:tgtEl>
                                          <p:spTgt spid="114"/>
                                        </p:tgtEl>
                                      </p:cBhvr>
                                    </p:animEffect>
                                  </p:childTnLst>
                                </p:cTn>
                              </p:par>
                              <p:par>
                                <p:cTn id="32" presetID="22" presetClass="entr" presetSubtype="8"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left)">
                                      <p:cBhvr>
                                        <p:cTn id="34" dur="500"/>
                                        <p:tgtEl>
                                          <p:spTgt spid="125"/>
                                        </p:tgtEl>
                                      </p:cBhvr>
                                    </p:animEffect>
                                  </p:childTnLst>
                                </p:cTn>
                              </p:par>
                              <p:par>
                                <p:cTn id="35" presetID="22" presetClass="entr" presetSubtype="8" fill="hold" nodeType="withEffect">
                                  <p:stCondLst>
                                    <p:cond delay="0"/>
                                  </p:stCondLst>
                                  <p:childTnLst>
                                    <p:set>
                                      <p:cBhvr>
                                        <p:cTn id="36" dur="1" fill="hold">
                                          <p:stCondLst>
                                            <p:cond delay="0"/>
                                          </p:stCondLst>
                                        </p:cTn>
                                        <p:tgtEl>
                                          <p:spTgt spid="136"/>
                                        </p:tgtEl>
                                        <p:attrNameLst>
                                          <p:attrName>style.visibility</p:attrName>
                                        </p:attrNameLst>
                                      </p:cBhvr>
                                      <p:to>
                                        <p:strVal val="visible"/>
                                      </p:to>
                                    </p:set>
                                    <p:animEffect transition="in" filter="wipe(left)">
                                      <p:cBhvr>
                                        <p:cTn id="37" dur="500"/>
                                        <p:tgtEl>
                                          <p:spTgt spid="13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wipe(left)">
                                      <p:cBhvr>
                                        <p:cTn id="40" dur="500"/>
                                        <p:tgtEl>
                                          <p:spTgt spid="147"/>
                                        </p:tgtEl>
                                      </p:cBhvr>
                                    </p:animEffect>
                                  </p:childTnLst>
                                </p:cTn>
                              </p:par>
                              <p:par>
                                <p:cTn id="41" presetID="22" presetClass="entr" presetSubtype="8" fill="hold" nodeType="withEffect">
                                  <p:stCondLst>
                                    <p:cond delay="0"/>
                                  </p:stCondLst>
                                  <p:childTnLst>
                                    <p:set>
                                      <p:cBhvr>
                                        <p:cTn id="42" dur="1" fill="hold">
                                          <p:stCondLst>
                                            <p:cond delay="0"/>
                                          </p:stCondLst>
                                        </p:cTn>
                                        <p:tgtEl>
                                          <p:spTgt spid="148"/>
                                        </p:tgtEl>
                                        <p:attrNameLst>
                                          <p:attrName>style.visibility</p:attrName>
                                        </p:attrNameLst>
                                      </p:cBhvr>
                                      <p:to>
                                        <p:strVal val="visible"/>
                                      </p:to>
                                    </p:set>
                                    <p:animEffect transition="in" filter="wipe(left)">
                                      <p:cBhvr>
                                        <p:cTn id="43" dur="500"/>
                                        <p:tgtEl>
                                          <p:spTgt spid="148"/>
                                        </p:tgtEl>
                                      </p:cBhvr>
                                    </p:animEffect>
                                  </p:childTnLst>
                                </p:cTn>
                              </p:par>
                              <p:par>
                                <p:cTn id="44" presetID="22" presetClass="entr" presetSubtype="8" fill="hold" nodeType="withEffect">
                                  <p:stCondLst>
                                    <p:cond delay="0"/>
                                  </p:stCondLst>
                                  <p:childTnLst>
                                    <p:set>
                                      <p:cBhvr>
                                        <p:cTn id="45" dur="1" fill="hold">
                                          <p:stCondLst>
                                            <p:cond delay="0"/>
                                          </p:stCondLst>
                                        </p:cTn>
                                        <p:tgtEl>
                                          <p:spTgt spid="159"/>
                                        </p:tgtEl>
                                        <p:attrNameLst>
                                          <p:attrName>style.visibility</p:attrName>
                                        </p:attrNameLst>
                                      </p:cBhvr>
                                      <p:to>
                                        <p:strVal val="visible"/>
                                      </p:to>
                                    </p:set>
                                    <p:animEffect transition="in" filter="wipe(left)">
                                      <p:cBhvr>
                                        <p:cTn id="46" dur="500"/>
                                        <p:tgtEl>
                                          <p:spTgt spid="159"/>
                                        </p:tgtEl>
                                      </p:cBhvr>
                                    </p:animEffect>
                                  </p:childTnLst>
                                </p:cTn>
                              </p:par>
                              <p:par>
                                <p:cTn id="47" presetID="22" presetClass="entr" presetSubtype="8" fill="hold" nodeType="withEffect">
                                  <p:stCondLst>
                                    <p:cond delay="0"/>
                                  </p:stCondLst>
                                  <p:childTnLst>
                                    <p:set>
                                      <p:cBhvr>
                                        <p:cTn id="48" dur="1" fill="hold">
                                          <p:stCondLst>
                                            <p:cond delay="0"/>
                                          </p:stCondLst>
                                        </p:cTn>
                                        <p:tgtEl>
                                          <p:spTgt spid="170"/>
                                        </p:tgtEl>
                                        <p:attrNameLst>
                                          <p:attrName>style.visibility</p:attrName>
                                        </p:attrNameLst>
                                      </p:cBhvr>
                                      <p:to>
                                        <p:strVal val="visible"/>
                                      </p:to>
                                    </p:set>
                                    <p:animEffect transition="in" filter="wipe(left)">
                                      <p:cBhvr>
                                        <p:cTn id="49"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Default Annuity</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1" name="Chevron 180"/>
          <p:cNvSpPr/>
          <p:nvPr/>
        </p:nvSpPr>
        <p:spPr>
          <a:xfrm>
            <a:off x="3418716" y="3852244"/>
            <a:ext cx="4269684" cy="1354021"/>
          </a:xfrm>
          <a:prstGeom prst="chevron">
            <a:avLst>
              <a:gd name="adj" fmla="val 49497"/>
            </a:avLst>
          </a:prstGeom>
          <a:solidFill>
            <a:schemeClr val="accent5">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82" name="Chevron 181"/>
          <p:cNvSpPr/>
          <p:nvPr/>
        </p:nvSpPr>
        <p:spPr>
          <a:xfrm>
            <a:off x="7029444" y="3852244"/>
            <a:ext cx="4269684" cy="1354021"/>
          </a:xfrm>
          <a:prstGeom prst="chevron">
            <a:avLst>
              <a:gd name="adj" fmla="val 49497"/>
            </a:avLst>
          </a:prstGeom>
          <a:solidFill>
            <a:schemeClr val="accent3">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83" name="Chevron 182"/>
          <p:cNvSpPr/>
          <p:nvPr/>
        </p:nvSpPr>
        <p:spPr>
          <a:xfrm>
            <a:off x="10640170" y="3852244"/>
            <a:ext cx="4269684" cy="1354021"/>
          </a:xfrm>
          <a:prstGeom prst="chevron">
            <a:avLst>
              <a:gd name="adj" fmla="val 49497"/>
            </a:avLst>
          </a:prstGeom>
          <a:solidFill>
            <a:schemeClr val="accent5">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84" name="Chevron 183"/>
          <p:cNvSpPr/>
          <p:nvPr/>
        </p:nvSpPr>
        <p:spPr>
          <a:xfrm>
            <a:off x="1469648" y="1529148"/>
            <a:ext cx="15348700" cy="1802202"/>
          </a:xfrm>
          <a:prstGeom prst="chevron">
            <a:avLst>
              <a:gd name="adj" fmla="val 49497"/>
            </a:avLst>
          </a:prstGeom>
          <a:solidFill>
            <a:schemeClr val="accent5">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85" name="Chevron 184"/>
          <p:cNvSpPr/>
          <p:nvPr/>
        </p:nvSpPr>
        <p:spPr>
          <a:xfrm>
            <a:off x="1481398" y="5662863"/>
            <a:ext cx="15254206" cy="1802202"/>
          </a:xfrm>
          <a:prstGeom prst="chevron">
            <a:avLst>
              <a:gd name="adj" fmla="val 49497"/>
            </a:avLst>
          </a:prstGeom>
          <a:solidFill>
            <a:schemeClr val="accent3">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86" name="TextBox 48"/>
          <p:cNvSpPr txBox="1"/>
          <p:nvPr/>
        </p:nvSpPr>
        <p:spPr>
          <a:xfrm>
            <a:off x="4068636" y="3933442"/>
            <a:ext cx="317036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latin typeface="Arial Unicode MS" pitchFamily="34" charset="-128"/>
                <a:ea typeface="Arial Unicode MS" pitchFamily="34" charset="-128"/>
                <a:cs typeface="Arial Unicode MS" pitchFamily="34" charset="-128"/>
              </a:rPr>
              <a:t>living dependent mother of the deceased subscriber</a:t>
            </a:r>
          </a:p>
        </p:txBody>
      </p:sp>
      <p:sp>
        <p:nvSpPr>
          <p:cNvPr id="187" name="TextBox 50"/>
          <p:cNvSpPr txBox="1"/>
          <p:nvPr/>
        </p:nvSpPr>
        <p:spPr>
          <a:xfrm>
            <a:off x="11290090" y="3953575"/>
            <a:ext cx="311171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latin typeface="Arial Unicode MS" pitchFamily="34" charset="-128"/>
                <a:ea typeface="Arial Unicode MS" pitchFamily="34" charset="-128"/>
                <a:cs typeface="Arial Unicode MS" pitchFamily="34" charset="-128"/>
              </a:rPr>
              <a:t>living dependent father of the deceased subscriber</a:t>
            </a:r>
          </a:p>
        </p:txBody>
      </p:sp>
      <p:sp>
        <p:nvSpPr>
          <p:cNvPr id="188" name="TextBox 51"/>
          <p:cNvSpPr txBox="1"/>
          <p:nvPr/>
        </p:nvSpPr>
        <p:spPr>
          <a:xfrm>
            <a:off x="2057400" y="1600200"/>
            <a:ext cx="14097000"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latin typeface="Arial Unicode MS" pitchFamily="34" charset="-128"/>
                <a:ea typeface="Arial Unicode MS" pitchFamily="34" charset="-128"/>
                <a:cs typeface="Arial Unicode MS" pitchFamily="34" charset="-128"/>
              </a:rPr>
              <a:t>It provides for annuity for life of the subscriber and his or her spouse (if any) with provision for return of purchase  price of the annuity and upon the demise of such subscriber, the annuity shall be re-issued  to the family members in the order as specified below:</a:t>
            </a:r>
          </a:p>
        </p:txBody>
      </p:sp>
      <p:sp>
        <p:nvSpPr>
          <p:cNvPr id="189" name="Chevron 188"/>
          <p:cNvSpPr/>
          <p:nvPr/>
        </p:nvSpPr>
        <p:spPr>
          <a:xfrm>
            <a:off x="1510218" y="7804716"/>
            <a:ext cx="15348700" cy="1802202"/>
          </a:xfrm>
          <a:prstGeom prst="chevron">
            <a:avLst>
              <a:gd name="adj" fmla="val 49497"/>
            </a:avLst>
          </a:prstGeom>
          <a:solidFill>
            <a:schemeClr val="accent5">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90" name="TextBox 51"/>
          <p:cNvSpPr txBox="1"/>
          <p:nvPr/>
        </p:nvSpPr>
        <p:spPr>
          <a:xfrm>
            <a:off x="2373070" y="5791200"/>
            <a:ext cx="13364302"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latin typeface="Arial Unicode MS" pitchFamily="34" charset="-128"/>
                <a:ea typeface="Arial Unicode MS" pitchFamily="34" charset="-128"/>
                <a:cs typeface="Arial Unicode MS" pitchFamily="34" charset="-128"/>
              </a:rPr>
              <a:t>After the coverage of all the family members specified above, the  purchase price shall be returned to the surviving children of the  subscriber and in the absence of children, the legal heirs of the  subscriber, as may be applicable</a:t>
            </a:r>
          </a:p>
        </p:txBody>
      </p:sp>
      <p:sp>
        <p:nvSpPr>
          <p:cNvPr id="191" name="TextBox 51"/>
          <p:cNvSpPr txBox="1"/>
          <p:nvPr/>
        </p:nvSpPr>
        <p:spPr>
          <a:xfrm>
            <a:off x="2470650" y="8013918"/>
            <a:ext cx="13364302"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latin typeface="Arial Unicode MS" pitchFamily="34" charset="-128"/>
                <a:ea typeface="Arial Unicode MS" pitchFamily="34" charset="-128"/>
                <a:cs typeface="Arial Unicode MS" pitchFamily="34" charset="-128"/>
              </a:rPr>
              <a:t>The subscriber who wishes to opt out of the default option and  wishes to choose the annuity contract of his choice from the  available annuity contracts with the ASPs, shall be required to  specifically opt for such an option</a:t>
            </a: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Annuity Quotes </a:t>
            </a:r>
            <a:r>
              <a:rPr kumimoji="0" lang="en-US" sz="5400" b="1" i="0" u="none" strike="noStrike" kern="1200" cap="none" spc="0" normalizeH="0" baseline="0" noProof="0" dirty="0" err="1" smtClean="0">
                <a:ln>
                  <a:noFill/>
                </a:ln>
                <a:solidFill>
                  <a:srgbClr val="0000FF"/>
                </a:solidFill>
                <a:effectLst/>
                <a:uLnTx/>
                <a:uFillTx/>
                <a:latin typeface="Arial Unicode MS" pitchFamily="34" charset="-128"/>
                <a:ea typeface="Arial Unicode MS" pitchFamily="34" charset="-128"/>
                <a:cs typeface="Arial Unicode MS" pitchFamily="34" charset="-128"/>
              </a:rPr>
              <a:t>DEtails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43DA4C47-B157-42A6-B809-2610EC678353}"/>
              </a:ext>
            </a:extLst>
          </p:cNvPr>
          <p:cNvPicPr>
            <a:picLocks noChangeAspect="1"/>
          </p:cNvPicPr>
          <p:nvPr/>
        </p:nvPicPr>
        <p:blipFill>
          <a:blip r:embed="rId3" cstate="print"/>
          <a:stretch>
            <a:fillRect/>
          </a:stretch>
        </p:blipFill>
        <p:spPr>
          <a:xfrm>
            <a:off x="304800" y="1600200"/>
            <a:ext cx="17678400" cy="7772864"/>
          </a:xfrm>
          <a:prstGeom prst="rect">
            <a:avLst/>
          </a:prstGeom>
        </p:spPr>
      </p:pic>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Annuity Quotes </a:t>
            </a:r>
            <a:r>
              <a:rPr kumimoji="0" lang="en-US" sz="5400" b="1" i="0" u="none" strike="noStrike" kern="1200" cap="none" spc="0" normalizeH="0" baseline="0" noProof="0" dirty="0" err="1" smtClean="0">
                <a:ln>
                  <a:noFill/>
                </a:ln>
                <a:solidFill>
                  <a:srgbClr val="0000FF"/>
                </a:solidFill>
                <a:effectLst/>
                <a:uLnTx/>
                <a:uFillTx/>
                <a:latin typeface="Arial Unicode MS" pitchFamily="34" charset="-128"/>
                <a:ea typeface="Arial Unicode MS" pitchFamily="34" charset="-128"/>
                <a:cs typeface="Arial Unicode MS" pitchFamily="34" charset="-128"/>
              </a:rPr>
              <a:t>DEtails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C9E09443-BC6D-4EF1-8877-274E9F82F9BA}"/>
              </a:ext>
            </a:extLst>
          </p:cNvPr>
          <p:cNvPicPr>
            <a:picLocks noChangeAspect="1"/>
          </p:cNvPicPr>
          <p:nvPr/>
        </p:nvPicPr>
        <p:blipFill rotWithShape="1">
          <a:blip r:embed="rId3" cstate="print"/>
          <a:srcRect l="1670"/>
          <a:stretch/>
        </p:blipFill>
        <p:spPr>
          <a:xfrm>
            <a:off x="304800" y="1676400"/>
            <a:ext cx="17526000" cy="8077200"/>
          </a:xfrm>
          <a:prstGeom prst="rect">
            <a:avLst/>
          </a:prstGeom>
        </p:spPr>
      </p:pic>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Types of Annuity Plans &amp; Rates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656145175"/>
              </p:ext>
            </p:extLst>
          </p:nvPr>
        </p:nvGraphicFramePr>
        <p:xfrm>
          <a:off x="228601" y="1447800"/>
          <a:ext cx="17830799" cy="8000999"/>
        </p:xfrm>
        <a:graphic>
          <a:graphicData uri="http://schemas.openxmlformats.org/drawingml/2006/table">
            <a:tbl>
              <a:tblPr firstRow="1" bandRow="1">
                <a:tableStyleId>{5C22544A-7EE6-4342-B048-85BDC9FD1C3A}</a:tableStyleId>
              </a:tblPr>
              <a:tblGrid>
                <a:gridCol w="1052163">
                  <a:extLst>
                    <a:ext uri="{9D8B030D-6E8A-4147-A177-3AD203B41FA5}">
                      <a16:colId xmlns="" xmlns:a16="http://schemas.microsoft.com/office/drawing/2014/main" val="1271855638"/>
                    </a:ext>
                  </a:extLst>
                </a:gridCol>
                <a:gridCol w="6298221">
                  <a:extLst>
                    <a:ext uri="{9D8B030D-6E8A-4147-A177-3AD203B41FA5}">
                      <a16:colId xmlns="" xmlns:a16="http://schemas.microsoft.com/office/drawing/2014/main" val="2179826697"/>
                    </a:ext>
                  </a:extLst>
                </a:gridCol>
                <a:gridCol w="1197022">
                  <a:extLst>
                    <a:ext uri="{9D8B030D-6E8A-4147-A177-3AD203B41FA5}">
                      <a16:colId xmlns="" xmlns:a16="http://schemas.microsoft.com/office/drawing/2014/main" val="2995222797"/>
                    </a:ext>
                  </a:extLst>
                </a:gridCol>
                <a:gridCol w="1440716">
                  <a:extLst>
                    <a:ext uri="{9D8B030D-6E8A-4147-A177-3AD203B41FA5}">
                      <a16:colId xmlns="" xmlns:a16="http://schemas.microsoft.com/office/drawing/2014/main" val="131727260"/>
                    </a:ext>
                  </a:extLst>
                </a:gridCol>
                <a:gridCol w="1440716">
                  <a:extLst>
                    <a:ext uri="{9D8B030D-6E8A-4147-A177-3AD203B41FA5}">
                      <a16:colId xmlns="" xmlns:a16="http://schemas.microsoft.com/office/drawing/2014/main" val="3526895766"/>
                    </a:ext>
                  </a:extLst>
                </a:gridCol>
                <a:gridCol w="1440716">
                  <a:extLst>
                    <a:ext uri="{9D8B030D-6E8A-4147-A177-3AD203B41FA5}">
                      <a16:colId xmlns="" xmlns:a16="http://schemas.microsoft.com/office/drawing/2014/main" val="1877471259"/>
                    </a:ext>
                  </a:extLst>
                </a:gridCol>
                <a:gridCol w="1651665">
                  <a:extLst>
                    <a:ext uri="{9D8B030D-6E8A-4147-A177-3AD203B41FA5}">
                      <a16:colId xmlns="" xmlns:a16="http://schemas.microsoft.com/office/drawing/2014/main" val="316370806"/>
                    </a:ext>
                  </a:extLst>
                </a:gridCol>
                <a:gridCol w="1651665">
                  <a:extLst>
                    <a:ext uri="{9D8B030D-6E8A-4147-A177-3AD203B41FA5}">
                      <a16:colId xmlns="" xmlns:a16="http://schemas.microsoft.com/office/drawing/2014/main" val="4135340736"/>
                    </a:ext>
                  </a:extLst>
                </a:gridCol>
                <a:gridCol w="1657915">
                  <a:extLst>
                    <a:ext uri="{9D8B030D-6E8A-4147-A177-3AD203B41FA5}">
                      <a16:colId xmlns="" xmlns:a16="http://schemas.microsoft.com/office/drawing/2014/main" val="941566624"/>
                    </a:ext>
                  </a:extLst>
                </a:gridCol>
              </a:tblGrid>
              <a:tr h="512784">
                <a:tc>
                  <a:txBody>
                    <a:bodyPr/>
                    <a:lstStyle/>
                    <a:p>
                      <a:pPr marL="0" marR="0" algn="ctr">
                        <a:lnSpc>
                          <a:spcPct val="107000"/>
                        </a:lnSpc>
                        <a:spcBef>
                          <a:spcPts val="0"/>
                        </a:spcBef>
                        <a:spcAft>
                          <a:spcPts val="0"/>
                        </a:spcAft>
                      </a:pPr>
                      <a:r>
                        <a:rPr lang="en-US" sz="2100" dirty="0">
                          <a:effectLst/>
                          <a:latin typeface="Arial Unicode MS" pitchFamily="34" charset="-128"/>
                          <a:ea typeface="Arial Unicode MS" pitchFamily="34" charset="-128"/>
                          <a:cs typeface="Arial Unicode MS" pitchFamily="34" charset="-128"/>
                        </a:rPr>
                        <a:t> </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E4095"/>
                    </a:solidFill>
                  </a:tcPr>
                </a:tc>
                <a:tc>
                  <a:txBody>
                    <a:bodyPr/>
                    <a:lstStyle/>
                    <a:p>
                      <a:pPr>
                        <a:lnSpc>
                          <a:spcPct val="107000"/>
                        </a:lnSpc>
                      </a:pPr>
                      <a:endParaRPr lang="en-US" sz="2100" dirty="0">
                        <a:effectLst/>
                        <a:latin typeface="Arial Unicode MS" pitchFamily="34" charset="-128"/>
                        <a:ea typeface="Arial Unicode MS" pitchFamily="34" charset="-128"/>
                        <a:cs typeface="Arial Unicode MS" pitchFamily="34" charset="-128"/>
                      </a:endParaRP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E4095"/>
                    </a:solidFill>
                  </a:tcPr>
                </a:tc>
                <a:tc gridSpan="7">
                  <a:txBody>
                    <a:bodyPr/>
                    <a:lstStyle/>
                    <a:p>
                      <a:pPr marL="0" marR="0" algn="ctr">
                        <a:lnSpc>
                          <a:spcPct val="107000"/>
                        </a:lnSpc>
                        <a:spcBef>
                          <a:spcPts val="0"/>
                        </a:spcBef>
                        <a:spcAft>
                          <a:spcPts val="0"/>
                        </a:spcAft>
                      </a:pPr>
                      <a:r>
                        <a:rPr lang="en-US" sz="2100" dirty="0">
                          <a:effectLst/>
                          <a:latin typeface="Arial Unicode MS" pitchFamily="34" charset="-128"/>
                          <a:ea typeface="Arial Unicode MS" pitchFamily="34" charset="-128"/>
                          <a:cs typeface="Arial Unicode MS" pitchFamily="34" charset="-128"/>
                        </a:rPr>
                        <a:t>Entry Age</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E409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874459506"/>
                  </a:ext>
                </a:extLst>
              </a:tr>
              <a:tr h="378923">
                <a:tc>
                  <a:txBody>
                    <a:bodyPr/>
                    <a:lstStyle/>
                    <a:p>
                      <a:pPr marL="0" marR="0" algn="ctr">
                        <a:lnSpc>
                          <a:spcPct val="107000"/>
                        </a:lnSpc>
                        <a:spcBef>
                          <a:spcPts val="0"/>
                        </a:spcBef>
                        <a:spcAft>
                          <a:spcPts val="0"/>
                        </a:spcAft>
                      </a:pPr>
                      <a:r>
                        <a:rPr lang="en-US" sz="2100" dirty="0">
                          <a:effectLst/>
                          <a:latin typeface="Arial Unicode MS" pitchFamily="34" charset="-128"/>
                          <a:ea typeface="Arial Unicode MS" pitchFamily="34" charset="-128"/>
                          <a:cs typeface="Arial Unicode MS" pitchFamily="34" charset="-128"/>
                        </a:rPr>
                        <a:t> </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Annuity Option</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30-39</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40-49</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50-59</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60-69</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70-79</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80-84</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2100" b="1" dirty="0">
                          <a:effectLst/>
                          <a:latin typeface="Arial Unicode MS" pitchFamily="34" charset="-128"/>
                          <a:ea typeface="Arial Unicode MS" pitchFamily="34" charset="-128"/>
                          <a:cs typeface="Arial Unicode MS" pitchFamily="34" charset="-128"/>
                        </a:rPr>
                        <a:t>85</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3559381693"/>
                  </a:ext>
                </a:extLst>
              </a:tr>
              <a:tr h="567715">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1</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Annuity payable for life</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6.55%</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6.89%</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7.54%</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8.79%</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11.52%</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17.33%</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21.90%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2341420700"/>
                  </a:ext>
                </a:extLst>
              </a:tr>
              <a:tr h="571787">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2.a</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Annuity payable for 5 </a:t>
                      </a:r>
                      <a:r>
                        <a:rPr lang="en-US" sz="2100" dirty="0" err="1">
                          <a:solidFill>
                            <a:schemeClr val="accent5">
                              <a:lumMod val="75000"/>
                            </a:schemeClr>
                          </a:solidFill>
                          <a:effectLst/>
                          <a:latin typeface="Arial Unicode MS" pitchFamily="34" charset="-128"/>
                          <a:ea typeface="Arial Unicode MS" pitchFamily="34" charset="-128"/>
                          <a:cs typeface="Arial Unicode MS" pitchFamily="34" charset="-128"/>
                        </a:rPr>
                        <a:t>yrs</a:t>
                      </a: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 and life thereafter</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6.55%</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6.89%</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7.52%</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8.70%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11.14%</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15.11%</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17.26%</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2206357512"/>
                  </a:ext>
                </a:extLst>
              </a:tr>
              <a:tr h="571787">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2.b</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Annuity payable for 10yrs and life thereafter</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6.54%</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6.87%</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7.45%</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8.51%</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10.30%</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12.11%</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12.67%</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2481130700"/>
                  </a:ext>
                </a:extLst>
              </a:tr>
              <a:tr h="638388">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2.c</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Annuity payable for 15 </a:t>
                      </a:r>
                      <a:r>
                        <a:rPr lang="en-US" sz="2100" dirty="0" err="1">
                          <a:solidFill>
                            <a:schemeClr val="accent5">
                              <a:lumMod val="75000"/>
                            </a:schemeClr>
                          </a:solidFill>
                          <a:effectLst/>
                          <a:latin typeface="Arial Unicode MS" pitchFamily="34" charset="-128"/>
                          <a:ea typeface="Arial Unicode MS" pitchFamily="34" charset="-128"/>
                          <a:cs typeface="Arial Unicode MS" pitchFamily="34" charset="-128"/>
                        </a:rPr>
                        <a:t>yrs</a:t>
                      </a: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 and life thereafter</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6.53%</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6.84%</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7.37%</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8.25%</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9.34%</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9.98%</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10.09%</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783908915"/>
                  </a:ext>
                </a:extLst>
              </a:tr>
              <a:tr h="638388">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2.d</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Annuity payable for 20 yrs and life thereafter</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6.51%</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6.80%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7.27%</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7.94%</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8.48%</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8.66%</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8.68%</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3111616574"/>
                  </a:ext>
                </a:extLst>
              </a:tr>
              <a:tr h="690916">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3</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Annuity payable for life with ROC on death of annuitant</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6.21%</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6.25%</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6.30%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6.38%</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6.50%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6.69%</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6.80%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138527694"/>
                  </a:ext>
                </a:extLst>
              </a:tr>
              <a:tr h="667644">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4</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a:solidFill>
                            <a:schemeClr val="accent5">
                              <a:lumMod val="75000"/>
                            </a:schemeClr>
                          </a:solidFill>
                          <a:effectLst/>
                          <a:latin typeface="Arial Unicode MS" pitchFamily="34" charset="-128"/>
                          <a:ea typeface="Arial Unicode MS" pitchFamily="34" charset="-128"/>
                          <a:cs typeface="Arial Unicode MS" pitchFamily="34" charset="-128"/>
                        </a:rPr>
                        <a:t>Annuity payable for life increasing at 3% simple p.a.</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4.69%</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5.06%</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5.75%</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7.00%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9.70%</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15.34%</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19.83%</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2526165610"/>
                  </a:ext>
                </a:extLst>
              </a:tr>
              <a:tr h="761414">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5</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a:solidFill>
                            <a:schemeClr val="accent5">
                              <a:lumMod val="75000"/>
                            </a:schemeClr>
                          </a:solidFill>
                          <a:effectLst/>
                          <a:latin typeface="Arial Unicode MS" pitchFamily="34" charset="-128"/>
                          <a:ea typeface="Arial Unicode MS" pitchFamily="34" charset="-128"/>
                          <a:cs typeface="Arial Unicode MS" pitchFamily="34" charset="-128"/>
                        </a:rPr>
                        <a:t>Annuity payable for life with 50% annuity payable to spouse on death of annuitant</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6.44%</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6.69%</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7.16%</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8.07%</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10.01%</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14.07%</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17.27%</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216370700"/>
                  </a:ext>
                </a:extLst>
              </a:tr>
              <a:tr h="857680">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6</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a:solidFill>
                            <a:schemeClr val="accent5">
                              <a:lumMod val="75000"/>
                            </a:schemeClr>
                          </a:solidFill>
                          <a:effectLst/>
                          <a:latin typeface="Arial Unicode MS" pitchFamily="34" charset="-128"/>
                          <a:ea typeface="Arial Unicode MS" pitchFamily="34" charset="-128"/>
                          <a:cs typeface="Arial Unicode MS" pitchFamily="34" charset="-128"/>
                        </a:rPr>
                        <a:t>Annuity payable for life with 100% annuity payable to spouse on death of annuitant</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6.33%</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6.49%</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6.81%</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7.46%</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8.84%</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11.84%</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14.26%</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692869253"/>
                  </a:ext>
                </a:extLst>
              </a:tr>
              <a:tr h="1143573">
                <a:tc>
                  <a:txBody>
                    <a:bodyPr/>
                    <a:lstStyle/>
                    <a:p>
                      <a:pPr marL="0" marR="0" algn="ctr">
                        <a:lnSpc>
                          <a:spcPct val="107000"/>
                        </a:lnSpc>
                        <a:spcBef>
                          <a:spcPts val="0"/>
                        </a:spcBef>
                        <a:spcAft>
                          <a:spcPts val="0"/>
                        </a:spcAft>
                      </a:pPr>
                      <a:r>
                        <a:rPr lang="en-US" sz="2100" dirty="0">
                          <a:solidFill>
                            <a:schemeClr val="accent5">
                              <a:lumMod val="75000"/>
                            </a:schemeClr>
                          </a:solidFill>
                          <a:effectLst/>
                          <a:latin typeface="Arial Unicode MS" pitchFamily="34" charset="-128"/>
                          <a:ea typeface="Arial Unicode MS" pitchFamily="34" charset="-128"/>
                          <a:cs typeface="Arial Unicode MS" pitchFamily="34" charset="-128"/>
                        </a:rPr>
                        <a:t>7</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2100">
                          <a:solidFill>
                            <a:schemeClr val="accent5">
                              <a:lumMod val="75000"/>
                            </a:schemeClr>
                          </a:solidFill>
                          <a:effectLst/>
                          <a:latin typeface="Arial Unicode MS" pitchFamily="34" charset="-128"/>
                          <a:ea typeface="Arial Unicode MS" pitchFamily="34" charset="-128"/>
                          <a:cs typeface="Arial Unicode MS" pitchFamily="34" charset="-128"/>
                        </a:rPr>
                        <a:t>Annuity payable for life with 100% annuity payable to spouse on death of annuitant with ROC on death of last survivor</a:t>
                      </a:r>
                    </a:p>
                  </a:txBody>
                  <a:tcPr marL="70095" marR="700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6.19%</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6.21%</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6.25%</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6.30%</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6.40%</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a:solidFill>
                            <a:schemeClr val="accent5">
                              <a:lumMod val="75000"/>
                            </a:schemeClr>
                          </a:solidFill>
                          <a:effectLst/>
                          <a:latin typeface="Arial Unicode MS" pitchFamily="34" charset="-128"/>
                          <a:ea typeface="Arial Unicode MS" pitchFamily="34" charset="-128"/>
                          <a:cs typeface="Arial Unicode MS" pitchFamily="34" charset="-128"/>
                        </a:rPr>
                        <a:t>6.53%</a:t>
                      </a:r>
                      <a:endParaRPr lang="en-US" sz="160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900" dirty="0">
                          <a:solidFill>
                            <a:schemeClr val="accent5">
                              <a:lumMod val="75000"/>
                            </a:schemeClr>
                          </a:solidFill>
                          <a:effectLst/>
                          <a:latin typeface="Arial Unicode MS" pitchFamily="34" charset="-128"/>
                          <a:ea typeface="Arial Unicode MS" pitchFamily="34" charset="-128"/>
                          <a:cs typeface="Arial Unicode MS" pitchFamily="34" charset="-128"/>
                        </a:rPr>
                        <a:t>6.62</a:t>
                      </a:r>
                      <a:endParaRPr lang="en-US" sz="1600" dirty="0">
                        <a:solidFill>
                          <a:schemeClr val="accent5">
                            <a:lumMod val="75000"/>
                          </a:schemeClr>
                        </a:solidFill>
                        <a:effectLst/>
                        <a:latin typeface="Arial Unicode MS" pitchFamily="34" charset="-128"/>
                        <a:ea typeface="Arial Unicode MS" pitchFamily="34" charset="-128"/>
                        <a:cs typeface="Arial Unicode MS" pitchFamily="34" charset="-128"/>
                      </a:endParaRPr>
                    </a:p>
                  </a:txBody>
                  <a:tcPr marL="114300" marR="114300" marT="111760" marB="1117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995376459"/>
                  </a:ext>
                </a:extLst>
              </a:tr>
            </a:tbl>
          </a:graphicData>
        </a:graphic>
      </p:graphicFrame>
      <p:sp>
        <p:nvSpPr>
          <p:cNvPr id="7" name="Rectangle 6"/>
          <p:cNvSpPr/>
          <p:nvPr/>
        </p:nvSpPr>
        <p:spPr>
          <a:xfrm>
            <a:off x="10058400" y="9399277"/>
            <a:ext cx="7957200" cy="506723"/>
          </a:xfrm>
          <a:prstGeom prst="rect">
            <a:avLst/>
          </a:prstGeom>
        </p:spPr>
        <p:txBody>
          <a:bodyPr wrap="square" lIns="136063" tIns="68031" rIns="136063" bIns="68031">
            <a:spAutoFit/>
          </a:bodyPr>
          <a:lstStyle/>
          <a:p>
            <a:pPr algn="r"/>
            <a:r>
              <a:rPr lang="en-US" sz="2400" i="1" dirty="0">
                <a:latin typeface="Arial Unicode MS" pitchFamily="34" charset="-128"/>
                <a:ea typeface="Arial Unicode MS" pitchFamily="34" charset="-128"/>
                <a:cs typeface="Arial Unicode MS" pitchFamily="34" charset="-128"/>
              </a:rPr>
              <a:t>*Only for Illustrative purposes</a:t>
            </a: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Benefits of NPS</a:t>
            </a:r>
            <a:endParaRPr kumimoji="0" lang="en-US" sz="54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Rectangle 29"/>
          <p:cNvSpPr/>
          <p:nvPr/>
        </p:nvSpPr>
        <p:spPr>
          <a:xfrm>
            <a:off x="0" y="9906000"/>
            <a:ext cx="18288000" cy="1524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 name="Freeform 30"/>
          <p:cNvSpPr/>
          <p:nvPr/>
        </p:nvSpPr>
        <p:spPr>
          <a:xfrm>
            <a:off x="12118870" y="4224387"/>
            <a:ext cx="2479398" cy="875081"/>
          </a:xfrm>
          <a:custGeom>
            <a:avLst/>
            <a:gdLst>
              <a:gd name="connsiteX0" fmla="*/ 0 w 2479395"/>
              <a:gd name="connsiteY0" fmla="*/ 0 h 875080"/>
              <a:gd name="connsiteX1" fmla="*/ 2479395 w 2479395"/>
              <a:gd name="connsiteY1" fmla="*/ 0 h 875080"/>
              <a:gd name="connsiteX2" fmla="*/ 2479395 w 2479395"/>
              <a:gd name="connsiteY2" fmla="*/ 875080 h 875080"/>
              <a:gd name="connsiteX3" fmla="*/ 0 w 2479395"/>
              <a:gd name="connsiteY3" fmla="*/ 875080 h 875080"/>
              <a:gd name="connsiteX4" fmla="*/ 0 w 2479395"/>
              <a:gd name="connsiteY4" fmla="*/ 0 h 87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395" h="875080">
                <a:moveTo>
                  <a:pt x="0" y="0"/>
                </a:moveTo>
                <a:lnTo>
                  <a:pt x="2479395" y="0"/>
                </a:lnTo>
                <a:lnTo>
                  <a:pt x="2479395" y="875080"/>
                </a:lnTo>
                <a:lnTo>
                  <a:pt x="0" y="875080"/>
                </a:lnTo>
                <a:lnTo>
                  <a:pt x="0" y="0"/>
                </a:lnTo>
                <a:close/>
              </a:path>
            </a:pathLst>
          </a:custGeom>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028" tIns="137028" rIns="137028" bIns="137028" numCol="1" spcCol="1268" anchor="ctr" anchorCtr="0">
            <a:noAutofit/>
          </a:bodyPr>
          <a:lstStyle/>
          <a:p>
            <a:pPr algn="ctr" defTabSz="1598731">
              <a:lnSpc>
                <a:spcPct val="90000"/>
              </a:lnSpc>
              <a:spcBef>
                <a:spcPct val="0"/>
              </a:spcBef>
              <a:spcAft>
                <a:spcPct val="35000"/>
              </a:spcAft>
            </a:pPr>
            <a:endParaRPr lang="en-US"/>
          </a:p>
        </p:txBody>
      </p:sp>
      <p:sp>
        <p:nvSpPr>
          <p:cNvPr id="32" name="TextBox 31"/>
          <p:cNvSpPr txBox="1"/>
          <p:nvPr/>
        </p:nvSpPr>
        <p:spPr>
          <a:xfrm>
            <a:off x="10788200" y="2317788"/>
            <a:ext cx="6442090" cy="692497"/>
          </a:xfrm>
          <a:prstGeom prst="rect">
            <a:avLst/>
          </a:prstGeom>
          <a:noFill/>
        </p:spPr>
        <p:txBody>
          <a:bodyPr wrap="square" lIns="0" rtlCol="0" anchor="ctr">
            <a:spAutoFit/>
          </a:bodyPr>
          <a:lstStyle/>
          <a:p>
            <a:pPr defTabSz="1619696"/>
            <a:r>
              <a:rPr lang="en-US" sz="3900" b="1" dirty="0">
                <a:solidFill>
                  <a:schemeClr val="accent5">
                    <a:lumMod val="75000"/>
                  </a:schemeClr>
                </a:solidFill>
                <a:latin typeface="Arial Unicode MS" pitchFamily="34" charset="-128"/>
                <a:ea typeface="Arial Unicode MS" pitchFamily="34" charset="-128"/>
                <a:cs typeface="Arial Unicode MS" pitchFamily="34" charset="-128"/>
              </a:rPr>
              <a:t>Unique Tax Benefits</a:t>
            </a:r>
          </a:p>
        </p:txBody>
      </p:sp>
      <p:sp>
        <p:nvSpPr>
          <p:cNvPr id="33" name="TextBox 32"/>
          <p:cNvSpPr txBox="1"/>
          <p:nvPr/>
        </p:nvSpPr>
        <p:spPr>
          <a:xfrm>
            <a:off x="12676760" y="4632290"/>
            <a:ext cx="5306440" cy="692497"/>
          </a:xfrm>
          <a:prstGeom prst="rect">
            <a:avLst/>
          </a:prstGeom>
          <a:noFill/>
        </p:spPr>
        <p:txBody>
          <a:bodyPr wrap="square" lIns="0" rtlCol="0" anchor="ctr">
            <a:spAutoFit/>
          </a:bodyPr>
          <a:lstStyle/>
          <a:p>
            <a:pPr defTabSz="1619696"/>
            <a:r>
              <a:rPr lang="en-US" sz="3900" b="1" dirty="0">
                <a:solidFill>
                  <a:schemeClr val="accent5">
                    <a:lumMod val="75000"/>
                  </a:schemeClr>
                </a:solidFill>
                <a:latin typeface="Arial Unicode MS" pitchFamily="34" charset="-128"/>
                <a:ea typeface="Arial Unicode MS" pitchFamily="34" charset="-128"/>
                <a:cs typeface="Arial Unicode MS" pitchFamily="34" charset="-128"/>
              </a:rPr>
              <a:t>Benefits Of Low Cost</a:t>
            </a:r>
          </a:p>
        </p:txBody>
      </p:sp>
      <p:sp>
        <p:nvSpPr>
          <p:cNvPr id="34" name="TextBox 33"/>
          <p:cNvSpPr txBox="1"/>
          <p:nvPr/>
        </p:nvSpPr>
        <p:spPr>
          <a:xfrm>
            <a:off x="11966246" y="7220352"/>
            <a:ext cx="5264044" cy="692497"/>
          </a:xfrm>
          <a:prstGeom prst="rect">
            <a:avLst/>
          </a:prstGeom>
          <a:noFill/>
        </p:spPr>
        <p:txBody>
          <a:bodyPr wrap="square" lIns="0" rtlCol="0" anchor="ctr">
            <a:spAutoFit/>
          </a:bodyPr>
          <a:lstStyle/>
          <a:p>
            <a:pPr defTabSz="1619696"/>
            <a:r>
              <a:rPr lang="en-US" sz="3900" b="1" dirty="0">
                <a:solidFill>
                  <a:schemeClr val="accent5">
                    <a:lumMod val="75000"/>
                  </a:schemeClr>
                </a:solidFill>
                <a:latin typeface="Arial Unicode MS" pitchFamily="34" charset="-128"/>
                <a:ea typeface="Arial Unicode MS" pitchFamily="34" charset="-128"/>
                <a:cs typeface="Arial Unicode MS" pitchFamily="34" charset="-128"/>
              </a:rPr>
              <a:t>Unique 12 Digit PRAN</a:t>
            </a:r>
          </a:p>
        </p:txBody>
      </p:sp>
      <p:grpSp>
        <p:nvGrpSpPr>
          <p:cNvPr id="35" name="Group 34"/>
          <p:cNvGrpSpPr/>
          <p:nvPr/>
        </p:nvGrpSpPr>
        <p:grpSpPr>
          <a:xfrm>
            <a:off x="6378559" y="2667000"/>
            <a:ext cx="5894479" cy="5753405"/>
            <a:chOff x="6019800" y="2133600"/>
            <a:chExt cx="5894479" cy="5753405"/>
          </a:xfrm>
        </p:grpSpPr>
        <p:sp>
          <p:nvSpPr>
            <p:cNvPr id="36" name="Freeform 2330"/>
            <p:cNvSpPr>
              <a:spLocks/>
            </p:cNvSpPr>
            <p:nvPr/>
          </p:nvSpPr>
          <p:spPr bwMode="auto">
            <a:xfrm>
              <a:off x="6019800" y="3554908"/>
              <a:ext cx="1816607" cy="3298899"/>
            </a:xfrm>
            <a:custGeom>
              <a:avLst/>
              <a:gdLst>
                <a:gd name="T0" fmla="*/ 799 w 1341"/>
                <a:gd name="T1" fmla="*/ 2514 h 2514"/>
                <a:gd name="T2" fmla="*/ 778 w 1341"/>
                <a:gd name="T3" fmla="*/ 2506 h 2514"/>
                <a:gd name="T4" fmla="*/ 634 w 1341"/>
                <a:gd name="T5" fmla="*/ 2442 h 2514"/>
                <a:gd name="T6" fmla="*/ 506 w 1341"/>
                <a:gd name="T7" fmla="*/ 2364 h 2514"/>
                <a:gd name="T8" fmla="*/ 402 w 1341"/>
                <a:gd name="T9" fmla="*/ 2283 h 2514"/>
                <a:gd name="T10" fmla="*/ 331 w 1341"/>
                <a:gd name="T11" fmla="*/ 2220 h 2514"/>
                <a:gd name="T12" fmla="*/ 263 w 1341"/>
                <a:gd name="T13" fmla="*/ 2146 h 2514"/>
                <a:gd name="T14" fmla="*/ 199 w 1341"/>
                <a:gd name="T15" fmla="*/ 2064 h 2514"/>
                <a:gd name="T16" fmla="*/ 139 w 1341"/>
                <a:gd name="T17" fmla="*/ 1971 h 2514"/>
                <a:gd name="T18" fmla="*/ 88 w 1341"/>
                <a:gd name="T19" fmla="*/ 1867 h 2514"/>
                <a:gd name="T20" fmla="*/ 47 w 1341"/>
                <a:gd name="T21" fmla="*/ 1753 h 2514"/>
                <a:gd name="T22" fmla="*/ 16 w 1341"/>
                <a:gd name="T23" fmla="*/ 1628 h 2514"/>
                <a:gd name="T24" fmla="*/ 7 w 1341"/>
                <a:gd name="T25" fmla="*/ 1560 h 2514"/>
                <a:gd name="T26" fmla="*/ 2 w 1341"/>
                <a:gd name="T27" fmla="*/ 1519 h 2514"/>
                <a:gd name="T28" fmla="*/ 0 w 1341"/>
                <a:gd name="T29" fmla="*/ 1436 h 2514"/>
                <a:gd name="T30" fmla="*/ 7 w 1341"/>
                <a:gd name="T31" fmla="*/ 1355 h 2514"/>
                <a:gd name="T32" fmla="*/ 22 w 1341"/>
                <a:gd name="T33" fmla="*/ 1275 h 2514"/>
                <a:gd name="T34" fmla="*/ 43 w 1341"/>
                <a:gd name="T35" fmla="*/ 1197 h 2514"/>
                <a:gd name="T36" fmla="*/ 72 w 1341"/>
                <a:gd name="T37" fmla="*/ 1122 h 2514"/>
                <a:gd name="T38" fmla="*/ 125 w 1341"/>
                <a:gd name="T39" fmla="*/ 1011 h 2514"/>
                <a:gd name="T40" fmla="*/ 215 w 1341"/>
                <a:gd name="T41" fmla="*/ 869 h 2514"/>
                <a:gd name="T42" fmla="*/ 322 w 1341"/>
                <a:gd name="T43" fmla="*/ 736 h 2514"/>
                <a:gd name="T44" fmla="*/ 441 w 1341"/>
                <a:gd name="T45" fmla="*/ 613 h 2514"/>
                <a:gd name="T46" fmla="*/ 567 w 1341"/>
                <a:gd name="T47" fmla="*/ 497 h 2514"/>
                <a:gd name="T48" fmla="*/ 698 w 1341"/>
                <a:gd name="T49" fmla="*/ 394 h 2514"/>
                <a:gd name="T50" fmla="*/ 827 w 1341"/>
                <a:gd name="T51" fmla="*/ 299 h 2514"/>
                <a:gd name="T52" fmla="*/ 1011 w 1341"/>
                <a:gd name="T53" fmla="*/ 179 h 2514"/>
                <a:gd name="T54" fmla="*/ 1295 w 1341"/>
                <a:gd name="T55" fmla="*/ 20 h 2514"/>
                <a:gd name="T56" fmla="*/ 1341 w 1341"/>
                <a:gd name="T57" fmla="*/ 0 h 2514"/>
                <a:gd name="T58" fmla="*/ 1322 w 1341"/>
                <a:gd name="T59" fmla="*/ 22 h 2514"/>
                <a:gd name="T60" fmla="*/ 1202 w 1341"/>
                <a:gd name="T61" fmla="*/ 188 h 2514"/>
                <a:gd name="T62" fmla="*/ 1094 w 1341"/>
                <a:gd name="T63" fmla="*/ 350 h 2514"/>
                <a:gd name="T64" fmla="*/ 976 w 1341"/>
                <a:gd name="T65" fmla="*/ 545 h 2514"/>
                <a:gd name="T66" fmla="*/ 861 w 1341"/>
                <a:gd name="T67" fmla="*/ 766 h 2514"/>
                <a:gd name="T68" fmla="*/ 784 w 1341"/>
                <a:gd name="T69" fmla="*/ 939 h 2514"/>
                <a:gd name="T70" fmla="*/ 740 w 1341"/>
                <a:gd name="T71" fmla="*/ 1057 h 2514"/>
                <a:gd name="T72" fmla="*/ 704 w 1341"/>
                <a:gd name="T73" fmla="*/ 1177 h 2514"/>
                <a:gd name="T74" fmla="*/ 678 w 1341"/>
                <a:gd name="T75" fmla="*/ 1294 h 2514"/>
                <a:gd name="T76" fmla="*/ 669 w 1341"/>
                <a:gd name="T77" fmla="*/ 1352 h 2514"/>
                <a:gd name="T78" fmla="*/ 661 w 1341"/>
                <a:gd name="T79" fmla="*/ 1415 h 2514"/>
                <a:gd name="T80" fmla="*/ 651 w 1341"/>
                <a:gd name="T81" fmla="*/ 1537 h 2514"/>
                <a:gd name="T82" fmla="*/ 647 w 1341"/>
                <a:gd name="T83" fmla="*/ 1712 h 2514"/>
                <a:gd name="T84" fmla="*/ 659 w 1341"/>
                <a:gd name="T85" fmla="*/ 1922 h 2514"/>
                <a:gd name="T86" fmla="*/ 685 w 1341"/>
                <a:gd name="T87" fmla="*/ 2107 h 2514"/>
                <a:gd name="T88" fmla="*/ 717 w 1341"/>
                <a:gd name="T89" fmla="*/ 2261 h 2514"/>
                <a:gd name="T90" fmla="*/ 751 w 1341"/>
                <a:gd name="T91" fmla="*/ 2382 h 2514"/>
                <a:gd name="T92" fmla="*/ 792 w 1341"/>
                <a:gd name="T93" fmla="*/ 2499 h 2514"/>
                <a:gd name="T94" fmla="*/ 799 w 1341"/>
                <a:gd name="T95" fmla="*/ 2514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1" h="2514">
                  <a:moveTo>
                    <a:pt x="799" y="2514"/>
                  </a:moveTo>
                  <a:lnTo>
                    <a:pt x="778" y="2506"/>
                  </a:lnTo>
                  <a:lnTo>
                    <a:pt x="634" y="2442"/>
                  </a:lnTo>
                  <a:lnTo>
                    <a:pt x="506" y="2364"/>
                  </a:lnTo>
                  <a:lnTo>
                    <a:pt x="402" y="2283"/>
                  </a:lnTo>
                  <a:lnTo>
                    <a:pt x="331" y="2220"/>
                  </a:lnTo>
                  <a:lnTo>
                    <a:pt x="263" y="2146"/>
                  </a:lnTo>
                  <a:lnTo>
                    <a:pt x="199" y="2064"/>
                  </a:lnTo>
                  <a:lnTo>
                    <a:pt x="139" y="1971"/>
                  </a:lnTo>
                  <a:lnTo>
                    <a:pt x="88" y="1867"/>
                  </a:lnTo>
                  <a:lnTo>
                    <a:pt x="47" y="1753"/>
                  </a:lnTo>
                  <a:lnTo>
                    <a:pt x="16" y="1628"/>
                  </a:lnTo>
                  <a:lnTo>
                    <a:pt x="7" y="1560"/>
                  </a:lnTo>
                  <a:lnTo>
                    <a:pt x="2" y="1519"/>
                  </a:lnTo>
                  <a:lnTo>
                    <a:pt x="0" y="1436"/>
                  </a:lnTo>
                  <a:lnTo>
                    <a:pt x="7" y="1355"/>
                  </a:lnTo>
                  <a:lnTo>
                    <a:pt x="22" y="1275"/>
                  </a:lnTo>
                  <a:lnTo>
                    <a:pt x="43" y="1197"/>
                  </a:lnTo>
                  <a:lnTo>
                    <a:pt x="72" y="1122"/>
                  </a:lnTo>
                  <a:lnTo>
                    <a:pt x="125" y="1011"/>
                  </a:lnTo>
                  <a:lnTo>
                    <a:pt x="215" y="869"/>
                  </a:lnTo>
                  <a:lnTo>
                    <a:pt x="322" y="736"/>
                  </a:lnTo>
                  <a:lnTo>
                    <a:pt x="441" y="613"/>
                  </a:lnTo>
                  <a:lnTo>
                    <a:pt x="567" y="497"/>
                  </a:lnTo>
                  <a:lnTo>
                    <a:pt x="698" y="394"/>
                  </a:lnTo>
                  <a:lnTo>
                    <a:pt x="827" y="299"/>
                  </a:lnTo>
                  <a:lnTo>
                    <a:pt x="1011" y="179"/>
                  </a:lnTo>
                  <a:lnTo>
                    <a:pt x="1295" y="20"/>
                  </a:lnTo>
                  <a:lnTo>
                    <a:pt x="1341" y="0"/>
                  </a:lnTo>
                  <a:lnTo>
                    <a:pt x="1322" y="22"/>
                  </a:lnTo>
                  <a:lnTo>
                    <a:pt x="1202" y="188"/>
                  </a:lnTo>
                  <a:lnTo>
                    <a:pt x="1094" y="350"/>
                  </a:lnTo>
                  <a:lnTo>
                    <a:pt x="976" y="545"/>
                  </a:lnTo>
                  <a:lnTo>
                    <a:pt x="861" y="766"/>
                  </a:lnTo>
                  <a:lnTo>
                    <a:pt x="784" y="939"/>
                  </a:lnTo>
                  <a:lnTo>
                    <a:pt x="740" y="1057"/>
                  </a:lnTo>
                  <a:lnTo>
                    <a:pt x="704" y="1177"/>
                  </a:lnTo>
                  <a:lnTo>
                    <a:pt x="678" y="1294"/>
                  </a:lnTo>
                  <a:lnTo>
                    <a:pt x="669" y="1352"/>
                  </a:lnTo>
                  <a:lnTo>
                    <a:pt x="661" y="1415"/>
                  </a:lnTo>
                  <a:lnTo>
                    <a:pt x="651" y="1537"/>
                  </a:lnTo>
                  <a:lnTo>
                    <a:pt x="647" y="1712"/>
                  </a:lnTo>
                  <a:lnTo>
                    <a:pt x="659" y="1922"/>
                  </a:lnTo>
                  <a:lnTo>
                    <a:pt x="685" y="2107"/>
                  </a:lnTo>
                  <a:lnTo>
                    <a:pt x="717" y="2261"/>
                  </a:lnTo>
                  <a:lnTo>
                    <a:pt x="751" y="2382"/>
                  </a:lnTo>
                  <a:lnTo>
                    <a:pt x="792" y="2499"/>
                  </a:lnTo>
                  <a:lnTo>
                    <a:pt x="799" y="2514"/>
                  </a:lnTo>
                  <a:close/>
                </a:path>
              </a:pathLst>
            </a:custGeom>
            <a:solidFill>
              <a:schemeClr val="accent1">
                <a:lumMod val="60000"/>
                <a:lumOff val="40000"/>
              </a:schemeClr>
            </a:solidFill>
            <a:ln>
              <a:noFill/>
            </a:ln>
          </p:spPr>
          <p:txBody>
            <a:bodyPr vert="horz" wrap="square" lIns="91440" tIns="640080" rIns="91440" bIns="365760" numCol="1" anchor="ctr" anchorCtr="0" compatLnSpc="1">
              <a:prstTxWarp prst="textNoShape">
                <a:avLst/>
              </a:prstTxWarp>
            </a:bodyPr>
            <a:lstStyle/>
            <a:p>
              <a:pPr defTabSz="1619696"/>
              <a:r>
                <a:rPr lang="en-US" sz="3600" b="1" dirty="0">
                  <a:solidFill>
                    <a:schemeClr val="bg1"/>
                  </a:solidFill>
                </a:rPr>
                <a:t> 05</a:t>
              </a:r>
            </a:p>
          </p:txBody>
        </p:sp>
        <p:sp>
          <p:nvSpPr>
            <p:cNvPr id="37" name="Freeform 2331"/>
            <p:cNvSpPr>
              <a:spLocks/>
            </p:cNvSpPr>
            <p:nvPr/>
          </p:nvSpPr>
          <p:spPr bwMode="auto">
            <a:xfrm>
              <a:off x="6361431" y="2616109"/>
              <a:ext cx="3345810" cy="1751720"/>
            </a:xfrm>
            <a:custGeom>
              <a:avLst/>
              <a:gdLst>
                <a:gd name="T0" fmla="*/ 20 w 2468"/>
                <a:gd name="T1" fmla="*/ 1336 h 1336"/>
                <a:gd name="T2" fmla="*/ 16 w 2468"/>
                <a:gd name="T3" fmla="*/ 1313 h 1336"/>
                <a:gd name="T4" fmla="*/ 0 w 2468"/>
                <a:gd name="T5" fmla="*/ 1158 h 1336"/>
                <a:gd name="T6" fmla="*/ 4 w 2468"/>
                <a:gd name="T7" fmla="*/ 1007 h 1336"/>
                <a:gd name="T8" fmla="*/ 21 w 2468"/>
                <a:gd name="T9" fmla="*/ 876 h 1336"/>
                <a:gd name="T10" fmla="*/ 42 w 2468"/>
                <a:gd name="T11" fmla="*/ 783 h 1336"/>
                <a:gd name="T12" fmla="*/ 70 w 2468"/>
                <a:gd name="T13" fmla="*/ 688 h 1336"/>
                <a:gd name="T14" fmla="*/ 109 w 2468"/>
                <a:gd name="T15" fmla="*/ 591 h 1336"/>
                <a:gd name="T16" fmla="*/ 161 w 2468"/>
                <a:gd name="T17" fmla="*/ 493 h 1336"/>
                <a:gd name="T18" fmla="*/ 224 w 2468"/>
                <a:gd name="T19" fmla="*/ 397 h 1336"/>
                <a:gd name="T20" fmla="*/ 302 w 2468"/>
                <a:gd name="T21" fmla="*/ 303 h 1336"/>
                <a:gd name="T22" fmla="*/ 396 w 2468"/>
                <a:gd name="T23" fmla="*/ 215 h 1336"/>
                <a:gd name="T24" fmla="*/ 450 w 2468"/>
                <a:gd name="T25" fmla="*/ 173 h 1336"/>
                <a:gd name="T26" fmla="*/ 484 w 2468"/>
                <a:gd name="T27" fmla="*/ 148 h 1336"/>
                <a:gd name="T28" fmla="*/ 554 w 2468"/>
                <a:gd name="T29" fmla="*/ 105 h 1336"/>
                <a:gd name="T30" fmla="*/ 628 w 2468"/>
                <a:gd name="T31" fmla="*/ 71 h 1336"/>
                <a:gd name="T32" fmla="*/ 704 w 2468"/>
                <a:gd name="T33" fmla="*/ 44 h 1336"/>
                <a:gd name="T34" fmla="*/ 782 w 2468"/>
                <a:gd name="T35" fmla="*/ 24 h 1336"/>
                <a:gd name="T36" fmla="*/ 862 w 2468"/>
                <a:gd name="T37" fmla="*/ 11 h 1336"/>
                <a:gd name="T38" fmla="*/ 985 w 2468"/>
                <a:gd name="T39" fmla="*/ 0 h 1336"/>
                <a:gd name="T40" fmla="*/ 1152 w 2468"/>
                <a:gd name="T41" fmla="*/ 8 h 1336"/>
                <a:gd name="T42" fmla="*/ 1321 w 2468"/>
                <a:gd name="T43" fmla="*/ 34 h 1336"/>
                <a:gd name="T44" fmla="*/ 1488 w 2468"/>
                <a:gd name="T45" fmla="*/ 74 h 1336"/>
                <a:gd name="T46" fmla="*/ 1650 w 2468"/>
                <a:gd name="T47" fmla="*/ 127 h 1336"/>
                <a:gd name="T48" fmla="*/ 1806 w 2468"/>
                <a:gd name="T49" fmla="*/ 188 h 1336"/>
                <a:gd name="T50" fmla="*/ 1952 w 2468"/>
                <a:gd name="T51" fmla="*/ 253 h 1336"/>
                <a:gd name="T52" fmla="*/ 2148 w 2468"/>
                <a:gd name="T53" fmla="*/ 353 h 1336"/>
                <a:gd name="T54" fmla="*/ 2428 w 2468"/>
                <a:gd name="T55" fmla="*/ 519 h 1336"/>
                <a:gd name="T56" fmla="*/ 2468 w 2468"/>
                <a:gd name="T57" fmla="*/ 547 h 1336"/>
                <a:gd name="T58" fmla="*/ 2439 w 2468"/>
                <a:gd name="T59" fmla="*/ 543 h 1336"/>
                <a:gd name="T60" fmla="*/ 2236 w 2468"/>
                <a:gd name="T61" fmla="*/ 523 h 1336"/>
                <a:gd name="T62" fmla="*/ 2042 w 2468"/>
                <a:gd name="T63" fmla="*/ 510 h 1336"/>
                <a:gd name="T64" fmla="*/ 1813 w 2468"/>
                <a:gd name="T65" fmla="*/ 504 h 1336"/>
                <a:gd name="T66" fmla="*/ 1565 w 2468"/>
                <a:gd name="T67" fmla="*/ 515 h 1336"/>
                <a:gd name="T68" fmla="*/ 1375 w 2468"/>
                <a:gd name="T69" fmla="*/ 535 h 1336"/>
                <a:gd name="T70" fmla="*/ 1251 w 2468"/>
                <a:gd name="T71" fmla="*/ 556 h 1336"/>
                <a:gd name="T72" fmla="*/ 1130 w 2468"/>
                <a:gd name="T73" fmla="*/ 585 h 1336"/>
                <a:gd name="T74" fmla="*/ 1016 w 2468"/>
                <a:gd name="T75" fmla="*/ 621 h 1336"/>
                <a:gd name="T76" fmla="*/ 962 w 2468"/>
                <a:gd name="T77" fmla="*/ 642 h 1336"/>
                <a:gd name="T78" fmla="*/ 902 w 2468"/>
                <a:gd name="T79" fmla="*/ 666 h 1336"/>
                <a:gd name="T80" fmla="*/ 792 w 2468"/>
                <a:gd name="T81" fmla="*/ 720 h 1336"/>
                <a:gd name="T82" fmla="*/ 639 w 2468"/>
                <a:gd name="T83" fmla="*/ 802 h 1336"/>
                <a:gd name="T84" fmla="*/ 462 w 2468"/>
                <a:gd name="T85" fmla="*/ 918 h 1336"/>
                <a:gd name="T86" fmla="*/ 315 w 2468"/>
                <a:gd name="T87" fmla="*/ 1033 h 1336"/>
                <a:gd name="T88" fmla="*/ 197 w 2468"/>
                <a:gd name="T89" fmla="*/ 1138 h 1336"/>
                <a:gd name="T90" fmla="*/ 110 w 2468"/>
                <a:gd name="T91" fmla="*/ 1229 h 1336"/>
                <a:gd name="T92" fmla="*/ 30 w 2468"/>
                <a:gd name="T93" fmla="*/ 1322 h 1336"/>
                <a:gd name="T94" fmla="*/ 20 w 2468"/>
                <a:gd name="T95"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68" h="1336">
                  <a:moveTo>
                    <a:pt x="20" y="1336"/>
                  </a:moveTo>
                  <a:lnTo>
                    <a:pt x="16" y="1313"/>
                  </a:lnTo>
                  <a:lnTo>
                    <a:pt x="0" y="1158"/>
                  </a:lnTo>
                  <a:lnTo>
                    <a:pt x="4" y="1007"/>
                  </a:lnTo>
                  <a:lnTo>
                    <a:pt x="21" y="876"/>
                  </a:lnTo>
                  <a:lnTo>
                    <a:pt x="42" y="783"/>
                  </a:lnTo>
                  <a:lnTo>
                    <a:pt x="70" y="688"/>
                  </a:lnTo>
                  <a:lnTo>
                    <a:pt x="109" y="591"/>
                  </a:lnTo>
                  <a:lnTo>
                    <a:pt x="161" y="493"/>
                  </a:lnTo>
                  <a:lnTo>
                    <a:pt x="224" y="397"/>
                  </a:lnTo>
                  <a:lnTo>
                    <a:pt x="302" y="303"/>
                  </a:lnTo>
                  <a:lnTo>
                    <a:pt x="396" y="215"/>
                  </a:lnTo>
                  <a:lnTo>
                    <a:pt x="450" y="173"/>
                  </a:lnTo>
                  <a:lnTo>
                    <a:pt x="484" y="148"/>
                  </a:lnTo>
                  <a:lnTo>
                    <a:pt x="554" y="105"/>
                  </a:lnTo>
                  <a:lnTo>
                    <a:pt x="628" y="71"/>
                  </a:lnTo>
                  <a:lnTo>
                    <a:pt x="704" y="44"/>
                  </a:lnTo>
                  <a:lnTo>
                    <a:pt x="782" y="24"/>
                  </a:lnTo>
                  <a:lnTo>
                    <a:pt x="862" y="11"/>
                  </a:lnTo>
                  <a:lnTo>
                    <a:pt x="985" y="0"/>
                  </a:lnTo>
                  <a:lnTo>
                    <a:pt x="1152" y="8"/>
                  </a:lnTo>
                  <a:lnTo>
                    <a:pt x="1321" y="34"/>
                  </a:lnTo>
                  <a:lnTo>
                    <a:pt x="1488" y="74"/>
                  </a:lnTo>
                  <a:lnTo>
                    <a:pt x="1650" y="127"/>
                  </a:lnTo>
                  <a:lnTo>
                    <a:pt x="1806" y="188"/>
                  </a:lnTo>
                  <a:lnTo>
                    <a:pt x="1952" y="253"/>
                  </a:lnTo>
                  <a:lnTo>
                    <a:pt x="2148" y="353"/>
                  </a:lnTo>
                  <a:lnTo>
                    <a:pt x="2428" y="519"/>
                  </a:lnTo>
                  <a:lnTo>
                    <a:pt x="2468" y="547"/>
                  </a:lnTo>
                  <a:lnTo>
                    <a:pt x="2439" y="543"/>
                  </a:lnTo>
                  <a:lnTo>
                    <a:pt x="2236" y="523"/>
                  </a:lnTo>
                  <a:lnTo>
                    <a:pt x="2042" y="510"/>
                  </a:lnTo>
                  <a:lnTo>
                    <a:pt x="1813" y="504"/>
                  </a:lnTo>
                  <a:lnTo>
                    <a:pt x="1565" y="515"/>
                  </a:lnTo>
                  <a:lnTo>
                    <a:pt x="1375" y="535"/>
                  </a:lnTo>
                  <a:lnTo>
                    <a:pt x="1251" y="556"/>
                  </a:lnTo>
                  <a:lnTo>
                    <a:pt x="1130" y="585"/>
                  </a:lnTo>
                  <a:lnTo>
                    <a:pt x="1016" y="621"/>
                  </a:lnTo>
                  <a:lnTo>
                    <a:pt x="962" y="642"/>
                  </a:lnTo>
                  <a:lnTo>
                    <a:pt x="902" y="666"/>
                  </a:lnTo>
                  <a:lnTo>
                    <a:pt x="792" y="720"/>
                  </a:lnTo>
                  <a:lnTo>
                    <a:pt x="639" y="802"/>
                  </a:lnTo>
                  <a:lnTo>
                    <a:pt x="462" y="918"/>
                  </a:lnTo>
                  <a:lnTo>
                    <a:pt x="315" y="1033"/>
                  </a:lnTo>
                  <a:lnTo>
                    <a:pt x="197" y="1138"/>
                  </a:lnTo>
                  <a:lnTo>
                    <a:pt x="110" y="1229"/>
                  </a:lnTo>
                  <a:lnTo>
                    <a:pt x="30" y="1322"/>
                  </a:lnTo>
                  <a:lnTo>
                    <a:pt x="20" y="1336"/>
                  </a:lnTo>
                  <a:close/>
                </a:path>
              </a:pathLst>
            </a:custGeom>
            <a:solidFill>
              <a:schemeClr val="accent2">
                <a:lumMod val="75000"/>
              </a:schemeClr>
            </a:solidFill>
            <a:ln>
              <a:noFill/>
            </a:ln>
          </p:spPr>
          <p:txBody>
            <a:bodyPr vert="horz" wrap="square" lIns="365760" tIns="182880" rIns="91440" bIns="45720" numCol="1" anchor="t" anchorCtr="0" compatLnSpc="1">
              <a:prstTxWarp prst="textNoShape">
                <a:avLst/>
              </a:prstTxWarp>
            </a:bodyPr>
            <a:lstStyle/>
            <a:p>
              <a:pPr defTabSz="1619696"/>
              <a:r>
                <a:rPr lang="en-US" sz="3600" b="1" dirty="0">
                  <a:solidFill>
                    <a:schemeClr val="bg1"/>
                  </a:solidFill>
                </a:rPr>
                <a:t>  06</a:t>
              </a:r>
            </a:p>
          </p:txBody>
        </p:sp>
        <p:sp>
          <p:nvSpPr>
            <p:cNvPr id="38" name="Freeform 2332"/>
            <p:cNvSpPr>
              <a:spLocks/>
            </p:cNvSpPr>
            <p:nvPr/>
          </p:nvSpPr>
          <p:spPr bwMode="auto">
            <a:xfrm>
              <a:off x="8248532" y="2133600"/>
              <a:ext cx="2597476" cy="2653803"/>
            </a:xfrm>
            <a:custGeom>
              <a:avLst/>
              <a:gdLst>
                <a:gd name="T0" fmla="*/ 0 w 1917"/>
                <a:gd name="T1" fmla="*/ 301 h 2028"/>
                <a:gd name="T2" fmla="*/ 17 w 1917"/>
                <a:gd name="T3" fmla="*/ 286 h 2028"/>
                <a:gd name="T4" fmla="*/ 145 w 1917"/>
                <a:gd name="T5" fmla="*/ 195 h 2028"/>
                <a:gd name="T6" fmla="*/ 276 w 1917"/>
                <a:gd name="T7" fmla="*/ 122 h 2028"/>
                <a:gd name="T8" fmla="*/ 399 w 1917"/>
                <a:gd name="T9" fmla="*/ 72 h 2028"/>
                <a:gd name="T10" fmla="*/ 488 w 1917"/>
                <a:gd name="T11" fmla="*/ 43 h 2028"/>
                <a:gd name="T12" fmla="*/ 587 w 1917"/>
                <a:gd name="T13" fmla="*/ 20 h 2028"/>
                <a:gd name="T14" fmla="*/ 691 w 1917"/>
                <a:gd name="T15" fmla="*/ 6 h 2028"/>
                <a:gd name="T16" fmla="*/ 800 w 1917"/>
                <a:gd name="T17" fmla="*/ 0 h 2028"/>
                <a:gd name="T18" fmla="*/ 915 w 1917"/>
                <a:gd name="T19" fmla="*/ 8 h 2028"/>
                <a:gd name="T20" fmla="*/ 1035 w 1917"/>
                <a:gd name="T21" fmla="*/ 29 h 2028"/>
                <a:gd name="T22" fmla="*/ 1159 w 1917"/>
                <a:gd name="T23" fmla="*/ 65 h 2028"/>
                <a:gd name="T24" fmla="*/ 1222 w 1917"/>
                <a:gd name="T25" fmla="*/ 91 h 2028"/>
                <a:gd name="T26" fmla="*/ 1261 w 1917"/>
                <a:gd name="T27" fmla="*/ 108 h 2028"/>
                <a:gd name="T28" fmla="*/ 1332 w 1917"/>
                <a:gd name="T29" fmla="*/ 148 h 2028"/>
                <a:gd name="T30" fmla="*/ 1400 w 1917"/>
                <a:gd name="T31" fmla="*/ 195 h 2028"/>
                <a:gd name="T32" fmla="*/ 1461 w 1917"/>
                <a:gd name="T33" fmla="*/ 247 h 2028"/>
                <a:gd name="T34" fmla="*/ 1518 w 1917"/>
                <a:gd name="T35" fmla="*/ 305 h 2028"/>
                <a:gd name="T36" fmla="*/ 1569 w 1917"/>
                <a:gd name="T37" fmla="*/ 367 h 2028"/>
                <a:gd name="T38" fmla="*/ 1639 w 1917"/>
                <a:gd name="T39" fmla="*/ 468 h 2028"/>
                <a:gd name="T40" fmla="*/ 1716 w 1917"/>
                <a:gd name="T41" fmla="*/ 617 h 2028"/>
                <a:gd name="T42" fmla="*/ 1778 w 1917"/>
                <a:gd name="T43" fmla="*/ 777 h 2028"/>
                <a:gd name="T44" fmla="*/ 1826 w 1917"/>
                <a:gd name="T45" fmla="*/ 941 h 2028"/>
                <a:gd name="T46" fmla="*/ 1862 w 1917"/>
                <a:gd name="T47" fmla="*/ 1109 h 2028"/>
                <a:gd name="T48" fmla="*/ 1887 w 1917"/>
                <a:gd name="T49" fmla="*/ 1273 h 2028"/>
                <a:gd name="T50" fmla="*/ 1904 w 1917"/>
                <a:gd name="T51" fmla="*/ 1433 h 2028"/>
                <a:gd name="T52" fmla="*/ 1917 w 1917"/>
                <a:gd name="T53" fmla="*/ 1652 h 2028"/>
                <a:gd name="T54" fmla="*/ 1912 w 1917"/>
                <a:gd name="T55" fmla="*/ 1978 h 2028"/>
                <a:gd name="T56" fmla="*/ 1908 w 1917"/>
                <a:gd name="T57" fmla="*/ 2028 h 2028"/>
                <a:gd name="T58" fmla="*/ 1896 w 1917"/>
                <a:gd name="T59" fmla="*/ 2000 h 2028"/>
                <a:gd name="T60" fmla="*/ 1813 w 1917"/>
                <a:gd name="T61" fmla="*/ 1814 h 2028"/>
                <a:gd name="T62" fmla="*/ 1728 w 1917"/>
                <a:gd name="T63" fmla="*/ 1639 h 2028"/>
                <a:gd name="T64" fmla="*/ 1616 w 1917"/>
                <a:gd name="T65" fmla="*/ 1438 h 2028"/>
                <a:gd name="T66" fmla="*/ 1484 w 1917"/>
                <a:gd name="T67" fmla="*/ 1228 h 2028"/>
                <a:gd name="T68" fmla="*/ 1371 w 1917"/>
                <a:gd name="T69" fmla="*/ 1075 h 2028"/>
                <a:gd name="T70" fmla="*/ 1291 w 1917"/>
                <a:gd name="T71" fmla="*/ 978 h 2028"/>
                <a:gd name="T72" fmla="*/ 1207 w 1917"/>
                <a:gd name="T73" fmla="*/ 887 h 2028"/>
                <a:gd name="T74" fmla="*/ 1117 w 1917"/>
                <a:gd name="T75" fmla="*/ 805 h 2028"/>
                <a:gd name="T76" fmla="*/ 1072 w 1917"/>
                <a:gd name="T77" fmla="*/ 769 h 2028"/>
                <a:gd name="T78" fmla="*/ 1021 w 1917"/>
                <a:gd name="T79" fmla="*/ 730 h 2028"/>
                <a:gd name="T80" fmla="*/ 920 w 1917"/>
                <a:gd name="T81" fmla="*/ 662 h 2028"/>
                <a:gd name="T82" fmla="*/ 771 w 1917"/>
                <a:gd name="T83" fmla="*/ 569 h 2028"/>
                <a:gd name="T84" fmla="*/ 583 w 1917"/>
                <a:gd name="T85" fmla="*/ 475 h 2028"/>
                <a:gd name="T86" fmla="*/ 411 w 1917"/>
                <a:gd name="T87" fmla="*/ 405 h 2028"/>
                <a:gd name="T88" fmla="*/ 260 w 1917"/>
                <a:gd name="T89" fmla="*/ 356 h 2028"/>
                <a:gd name="T90" fmla="*/ 139 w 1917"/>
                <a:gd name="T91" fmla="*/ 326 h 2028"/>
                <a:gd name="T92" fmla="*/ 17 w 1917"/>
                <a:gd name="T93" fmla="*/ 302 h 2028"/>
                <a:gd name="T94" fmla="*/ 0 w 1917"/>
                <a:gd name="T95" fmla="*/ 301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7" h="2028">
                  <a:moveTo>
                    <a:pt x="0" y="301"/>
                  </a:moveTo>
                  <a:lnTo>
                    <a:pt x="17" y="286"/>
                  </a:lnTo>
                  <a:lnTo>
                    <a:pt x="145" y="195"/>
                  </a:lnTo>
                  <a:lnTo>
                    <a:pt x="276" y="122"/>
                  </a:lnTo>
                  <a:lnTo>
                    <a:pt x="399" y="72"/>
                  </a:lnTo>
                  <a:lnTo>
                    <a:pt x="488" y="43"/>
                  </a:lnTo>
                  <a:lnTo>
                    <a:pt x="587" y="20"/>
                  </a:lnTo>
                  <a:lnTo>
                    <a:pt x="691" y="6"/>
                  </a:lnTo>
                  <a:lnTo>
                    <a:pt x="800" y="0"/>
                  </a:lnTo>
                  <a:lnTo>
                    <a:pt x="915" y="8"/>
                  </a:lnTo>
                  <a:lnTo>
                    <a:pt x="1035" y="29"/>
                  </a:lnTo>
                  <a:lnTo>
                    <a:pt x="1159" y="65"/>
                  </a:lnTo>
                  <a:lnTo>
                    <a:pt x="1222" y="91"/>
                  </a:lnTo>
                  <a:lnTo>
                    <a:pt x="1261" y="108"/>
                  </a:lnTo>
                  <a:lnTo>
                    <a:pt x="1332" y="148"/>
                  </a:lnTo>
                  <a:lnTo>
                    <a:pt x="1400" y="195"/>
                  </a:lnTo>
                  <a:lnTo>
                    <a:pt x="1461" y="247"/>
                  </a:lnTo>
                  <a:lnTo>
                    <a:pt x="1518" y="305"/>
                  </a:lnTo>
                  <a:lnTo>
                    <a:pt x="1569" y="367"/>
                  </a:lnTo>
                  <a:lnTo>
                    <a:pt x="1639" y="468"/>
                  </a:lnTo>
                  <a:lnTo>
                    <a:pt x="1716" y="617"/>
                  </a:lnTo>
                  <a:lnTo>
                    <a:pt x="1778" y="777"/>
                  </a:lnTo>
                  <a:lnTo>
                    <a:pt x="1826" y="941"/>
                  </a:lnTo>
                  <a:lnTo>
                    <a:pt x="1862" y="1109"/>
                  </a:lnTo>
                  <a:lnTo>
                    <a:pt x="1887" y="1273"/>
                  </a:lnTo>
                  <a:lnTo>
                    <a:pt x="1904" y="1433"/>
                  </a:lnTo>
                  <a:lnTo>
                    <a:pt x="1917" y="1652"/>
                  </a:lnTo>
                  <a:lnTo>
                    <a:pt x="1912" y="1978"/>
                  </a:lnTo>
                  <a:lnTo>
                    <a:pt x="1908" y="2028"/>
                  </a:lnTo>
                  <a:lnTo>
                    <a:pt x="1896" y="2000"/>
                  </a:lnTo>
                  <a:lnTo>
                    <a:pt x="1813" y="1814"/>
                  </a:lnTo>
                  <a:lnTo>
                    <a:pt x="1728" y="1639"/>
                  </a:lnTo>
                  <a:lnTo>
                    <a:pt x="1616" y="1438"/>
                  </a:lnTo>
                  <a:lnTo>
                    <a:pt x="1484" y="1228"/>
                  </a:lnTo>
                  <a:lnTo>
                    <a:pt x="1371" y="1075"/>
                  </a:lnTo>
                  <a:lnTo>
                    <a:pt x="1291" y="978"/>
                  </a:lnTo>
                  <a:lnTo>
                    <a:pt x="1207" y="887"/>
                  </a:lnTo>
                  <a:lnTo>
                    <a:pt x="1117" y="805"/>
                  </a:lnTo>
                  <a:lnTo>
                    <a:pt x="1072" y="769"/>
                  </a:lnTo>
                  <a:lnTo>
                    <a:pt x="1021" y="730"/>
                  </a:lnTo>
                  <a:lnTo>
                    <a:pt x="920" y="662"/>
                  </a:lnTo>
                  <a:lnTo>
                    <a:pt x="771" y="569"/>
                  </a:lnTo>
                  <a:lnTo>
                    <a:pt x="583" y="475"/>
                  </a:lnTo>
                  <a:lnTo>
                    <a:pt x="411" y="405"/>
                  </a:lnTo>
                  <a:lnTo>
                    <a:pt x="260" y="356"/>
                  </a:lnTo>
                  <a:lnTo>
                    <a:pt x="139" y="326"/>
                  </a:lnTo>
                  <a:lnTo>
                    <a:pt x="17" y="302"/>
                  </a:lnTo>
                  <a:lnTo>
                    <a:pt x="0" y="301"/>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algn="ctr" defTabSz="1619696"/>
              <a:r>
                <a:rPr lang="en-US" sz="3600" b="1" dirty="0">
                  <a:solidFill>
                    <a:schemeClr val="bg1"/>
                  </a:solidFill>
                </a:rPr>
                <a:t>01</a:t>
              </a:r>
            </a:p>
          </p:txBody>
        </p:sp>
        <p:sp>
          <p:nvSpPr>
            <p:cNvPr id="39" name="Freeform 2333"/>
            <p:cNvSpPr>
              <a:spLocks/>
            </p:cNvSpPr>
            <p:nvPr/>
          </p:nvSpPr>
          <p:spPr bwMode="auto">
            <a:xfrm>
              <a:off x="10097672" y="3166801"/>
              <a:ext cx="1816607" cy="3293652"/>
            </a:xfrm>
            <a:custGeom>
              <a:avLst/>
              <a:gdLst>
                <a:gd name="T0" fmla="*/ 542 w 1341"/>
                <a:gd name="T1" fmla="*/ 0 h 2514"/>
                <a:gd name="T2" fmla="*/ 564 w 1341"/>
                <a:gd name="T3" fmla="*/ 7 h 2514"/>
                <a:gd name="T4" fmla="*/ 707 w 1341"/>
                <a:gd name="T5" fmla="*/ 72 h 2514"/>
                <a:gd name="T6" fmla="*/ 835 w 1341"/>
                <a:gd name="T7" fmla="*/ 150 h 2514"/>
                <a:gd name="T8" fmla="*/ 940 w 1341"/>
                <a:gd name="T9" fmla="*/ 230 h 2514"/>
                <a:gd name="T10" fmla="*/ 1010 w 1341"/>
                <a:gd name="T11" fmla="*/ 294 h 2514"/>
                <a:gd name="T12" fmla="*/ 1079 w 1341"/>
                <a:gd name="T13" fmla="*/ 368 h 2514"/>
                <a:gd name="T14" fmla="*/ 1144 w 1341"/>
                <a:gd name="T15" fmla="*/ 449 h 2514"/>
                <a:gd name="T16" fmla="*/ 1202 w 1341"/>
                <a:gd name="T17" fmla="*/ 543 h 2514"/>
                <a:gd name="T18" fmla="*/ 1254 w 1341"/>
                <a:gd name="T19" fmla="*/ 646 h 2514"/>
                <a:gd name="T20" fmla="*/ 1295 w 1341"/>
                <a:gd name="T21" fmla="*/ 760 h 2514"/>
                <a:gd name="T22" fmla="*/ 1325 w 1341"/>
                <a:gd name="T23" fmla="*/ 886 h 2514"/>
                <a:gd name="T24" fmla="*/ 1335 w 1341"/>
                <a:gd name="T25" fmla="*/ 953 h 2514"/>
                <a:gd name="T26" fmla="*/ 1339 w 1341"/>
                <a:gd name="T27" fmla="*/ 995 h 2514"/>
                <a:gd name="T28" fmla="*/ 1341 w 1341"/>
                <a:gd name="T29" fmla="*/ 1078 h 2514"/>
                <a:gd name="T30" fmla="*/ 1334 w 1341"/>
                <a:gd name="T31" fmla="*/ 1158 h 2514"/>
                <a:gd name="T32" fmla="*/ 1320 w 1341"/>
                <a:gd name="T33" fmla="*/ 1239 h 2514"/>
                <a:gd name="T34" fmla="*/ 1298 w 1341"/>
                <a:gd name="T35" fmla="*/ 1316 h 2514"/>
                <a:gd name="T36" fmla="*/ 1269 w 1341"/>
                <a:gd name="T37" fmla="*/ 1392 h 2514"/>
                <a:gd name="T38" fmla="*/ 1216 w 1341"/>
                <a:gd name="T39" fmla="*/ 1503 h 2514"/>
                <a:gd name="T40" fmla="*/ 1127 w 1341"/>
                <a:gd name="T41" fmla="*/ 1644 h 2514"/>
                <a:gd name="T42" fmla="*/ 1020 w 1341"/>
                <a:gd name="T43" fmla="*/ 1778 h 2514"/>
                <a:gd name="T44" fmla="*/ 901 w 1341"/>
                <a:gd name="T45" fmla="*/ 1901 h 2514"/>
                <a:gd name="T46" fmla="*/ 774 w 1341"/>
                <a:gd name="T47" fmla="*/ 2016 h 2514"/>
                <a:gd name="T48" fmla="*/ 645 w 1341"/>
                <a:gd name="T49" fmla="*/ 2120 h 2514"/>
                <a:gd name="T50" fmla="*/ 515 w 1341"/>
                <a:gd name="T51" fmla="*/ 2215 h 2514"/>
                <a:gd name="T52" fmla="*/ 331 w 1341"/>
                <a:gd name="T53" fmla="*/ 2335 h 2514"/>
                <a:gd name="T54" fmla="*/ 46 w 1341"/>
                <a:gd name="T55" fmla="*/ 2493 h 2514"/>
                <a:gd name="T56" fmla="*/ 0 w 1341"/>
                <a:gd name="T57" fmla="*/ 2514 h 2514"/>
                <a:gd name="T58" fmla="*/ 20 w 1341"/>
                <a:gd name="T59" fmla="*/ 2492 h 2514"/>
                <a:gd name="T60" fmla="*/ 139 w 1341"/>
                <a:gd name="T61" fmla="*/ 2326 h 2514"/>
                <a:gd name="T62" fmla="*/ 247 w 1341"/>
                <a:gd name="T63" fmla="*/ 2164 h 2514"/>
                <a:gd name="T64" fmla="*/ 366 w 1341"/>
                <a:gd name="T65" fmla="*/ 1968 h 2514"/>
                <a:gd name="T66" fmla="*/ 481 w 1341"/>
                <a:gd name="T67" fmla="*/ 1748 h 2514"/>
                <a:gd name="T68" fmla="*/ 558 w 1341"/>
                <a:gd name="T69" fmla="*/ 1574 h 2514"/>
                <a:gd name="T70" fmla="*/ 602 w 1341"/>
                <a:gd name="T71" fmla="*/ 1456 h 2514"/>
                <a:gd name="T72" fmla="*/ 638 w 1341"/>
                <a:gd name="T73" fmla="*/ 1337 h 2514"/>
                <a:gd name="T74" fmla="*/ 664 w 1341"/>
                <a:gd name="T75" fmla="*/ 1219 h 2514"/>
                <a:gd name="T76" fmla="*/ 673 w 1341"/>
                <a:gd name="T77" fmla="*/ 1162 h 2514"/>
                <a:gd name="T78" fmla="*/ 681 w 1341"/>
                <a:gd name="T79" fmla="*/ 1099 h 2514"/>
                <a:gd name="T80" fmla="*/ 690 w 1341"/>
                <a:gd name="T81" fmla="*/ 977 h 2514"/>
                <a:gd name="T82" fmla="*/ 695 w 1341"/>
                <a:gd name="T83" fmla="*/ 802 h 2514"/>
                <a:gd name="T84" fmla="*/ 683 w 1341"/>
                <a:gd name="T85" fmla="*/ 592 h 2514"/>
                <a:gd name="T86" fmla="*/ 657 w 1341"/>
                <a:gd name="T87" fmla="*/ 407 h 2514"/>
                <a:gd name="T88" fmla="*/ 625 w 1341"/>
                <a:gd name="T89" fmla="*/ 252 h 2514"/>
                <a:gd name="T90" fmla="*/ 590 w 1341"/>
                <a:gd name="T91" fmla="*/ 132 h 2514"/>
                <a:gd name="T92" fmla="*/ 549 w 1341"/>
                <a:gd name="T93" fmla="*/ 15 h 2514"/>
                <a:gd name="T94" fmla="*/ 542 w 1341"/>
                <a:gd name="T95"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1" h="2514">
                  <a:moveTo>
                    <a:pt x="542" y="0"/>
                  </a:moveTo>
                  <a:lnTo>
                    <a:pt x="564" y="7"/>
                  </a:lnTo>
                  <a:lnTo>
                    <a:pt x="707" y="72"/>
                  </a:lnTo>
                  <a:lnTo>
                    <a:pt x="835" y="150"/>
                  </a:lnTo>
                  <a:lnTo>
                    <a:pt x="940" y="230"/>
                  </a:lnTo>
                  <a:lnTo>
                    <a:pt x="1010" y="294"/>
                  </a:lnTo>
                  <a:lnTo>
                    <a:pt x="1079" y="368"/>
                  </a:lnTo>
                  <a:lnTo>
                    <a:pt x="1144" y="449"/>
                  </a:lnTo>
                  <a:lnTo>
                    <a:pt x="1202" y="543"/>
                  </a:lnTo>
                  <a:lnTo>
                    <a:pt x="1254" y="646"/>
                  </a:lnTo>
                  <a:lnTo>
                    <a:pt x="1295" y="760"/>
                  </a:lnTo>
                  <a:lnTo>
                    <a:pt x="1325" y="886"/>
                  </a:lnTo>
                  <a:lnTo>
                    <a:pt x="1335" y="953"/>
                  </a:lnTo>
                  <a:lnTo>
                    <a:pt x="1339" y="995"/>
                  </a:lnTo>
                  <a:lnTo>
                    <a:pt x="1341" y="1078"/>
                  </a:lnTo>
                  <a:lnTo>
                    <a:pt x="1334" y="1158"/>
                  </a:lnTo>
                  <a:lnTo>
                    <a:pt x="1320" y="1239"/>
                  </a:lnTo>
                  <a:lnTo>
                    <a:pt x="1298" y="1316"/>
                  </a:lnTo>
                  <a:lnTo>
                    <a:pt x="1269" y="1392"/>
                  </a:lnTo>
                  <a:lnTo>
                    <a:pt x="1216" y="1503"/>
                  </a:lnTo>
                  <a:lnTo>
                    <a:pt x="1127" y="1644"/>
                  </a:lnTo>
                  <a:lnTo>
                    <a:pt x="1020" y="1778"/>
                  </a:lnTo>
                  <a:lnTo>
                    <a:pt x="901" y="1901"/>
                  </a:lnTo>
                  <a:lnTo>
                    <a:pt x="774" y="2016"/>
                  </a:lnTo>
                  <a:lnTo>
                    <a:pt x="645" y="2120"/>
                  </a:lnTo>
                  <a:lnTo>
                    <a:pt x="515" y="2215"/>
                  </a:lnTo>
                  <a:lnTo>
                    <a:pt x="331" y="2335"/>
                  </a:lnTo>
                  <a:lnTo>
                    <a:pt x="46" y="2493"/>
                  </a:lnTo>
                  <a:lnTo>
                    <a:pt x="0" y="2514"/>
                  </a:lnTo>
                  <a:lnTo>
                    <a:pt x="20" y="2492"/>
                  </a:lnTo>
                  <a:lnTo>
                    <a:pt x="139" y="2326"/>
                  </a:lnTo>
                  <a:lnTo>
                    <a:pt x="247" y="2164"/>
                  </a:lnTo>
                  <a:lnTo>
                    <a:pt x="366" y="1968"/>
                  </a:lnTo>
                  <a:lnTo>
                    <a:pt x="481" y="1748"/>
                  </a:lnTo>
                  <a:lnTo>
                    <a:pt x="558" y="1574"/>
                  </a:lnTo>
                  <a:lnTo>
                    <a:pt x="602" y="1456"/>
                  </a:lnTo>
                  <a:lnTo>
                    <a:pt x="638" y="1337"/>
                  </a:lnTo>
                  <a:lnTo>
                    <a:pt x="664" y="1219"/>
                  </a:lnTo>
                  <a:lnTo>
                    <a:pt x="673" y="1162"/>
                  </a:lnTo>
                  <a:lnTo>
                    <a:pt x="681" y="1099"/>
                  </a:lnTo>
                  <a:lnTo>
                    <a:pt x="690" y="977"/>
                  </a:lnTo>
                  <a:lnTo>
                    <a:pt x="695" y="802"/>
                  </a:lnTo>
                  <a:lnTo>
                    <a:pt x="683" y="592"/>
                  </a:lnTo>
                  <a:lnTo>
                    <a:pt x="657" y="407"/>
                  </a:lnTo>
                  <a:lnTo>
                    <a:pt x="625" y="252"/>
                  </a:lnTo>
                  <a:lnTo>
                    <a:pt x="590" y="132"/>
                  </a:lnTo>
                  <a:lnTo>
                    <a:pt x="549" y="15"/>
                  </a:lnTo>
                  <a:lnTo>
                    <a:pt x="542" y="0"/>
                  </a:lnTo>
                  <a:close/>
                </a:path>
              </a:pathLst>
            </a:custGeom>
            <a:solidFill>
              <a:schemeClr val="accent2">
                <a:lumMod val="75000"/>
              </a:schemeClr>
            </a:solidFill>
            <a:ln>
              <a:noFill/>
            </a:ln>
          </p:spPr>
          <p:txBody>
            <a:bodyPr vert="horz" wrap="square" lIns="91440" tIns="640080" rIns="91440" bIns="45720" numCol="1" anchor="t" anchorCtr="0" compatLnSpc="1">
              <a:prstTxWarp prst="textNoShape">
                <a:avLst/>
              </a:prstTxWarp>
            </a:bodyPr>
            <a:lstStyle/>
            <a:p>
              <a:pPr algn="r" defTabSz="1619696"/>
              <a:endParaRPr lang="en-US" sz="3600" b="1" dirty="0">
                <a:solidFill>
                  <a:schemeClr val="bg1"/>
                </a:solidFill>
              </a:endParaRPr>
            </a:p>
            <a:p>
              <a:pPr algn="r" defTabSz="1619696"/>
              <a:r>
                <a:rPr lang="en-US" sz="3600" b="1" dirty="0">
                  <a:solidFill>
                    <a:schemeClr val="bg1"/>
                  </a:solidFill>
                </a:rPr>
                <a:t>02</a:t>
              </a:r>
            </a:p>
          </p:txBody>
        </p:sp>
        <p:sp>
          <p:nvSpPr>
            <p:cNvPr id="40" name="Freeform 2334"/>
            <p:cNvSpPr>
              <a:spLocks/>
            </p:cNvSpPr>
            <p:nvPr/>
          </p:nvSpPr>
          <p:spPr bwMode="auto">
            <a:xfrm>
              <a:off x="8232263" y="5647529"/>
              <a:ext cx="3345810" cy="1751720"/>
            </a:xfrm>
            <a:custGeom>
              <a:avLst/>
              <a:gdLst>
                <a:gd name="T0" fmla="*/ 2448 w 2468"/>
                <a:gd name="T1" fmla="*/ 0 h 1336"/>
                <a:gd name="T2" fmla="*/ 2453 w 2468"/>
                <a:gd name="T3" fmla="*/ 24 h 1336"/>
                <a:gd name="T4" fmla="*/ 2468 w 2468"/>
                <a:gd name="T5" fmla="*/ 179 h 1336"/>
                <a:gd name="T6" fmla="*/ 2465 w 2468"/>
                <a:gd name="T7" fmla="*/ 329 h 1336"/>
                <a:gd name="T8" fmla="*/ 2448 w 2468"/>
                <a:gd name="T9" fmla="*/ 460 h 1336"/>
                <a:gd name="T10" fmla="*/ 2428 w 2468"/>
                <a:gd name="T11" fmla="*/ 554 h 1336"/>
                <a:gd name="T12" fmla="*/ 2399 w 2468"/>
                <a:gd name="T13" fmla="*/ 648 h 1336"/>
                <a:gd name="T14" fmla="*/ 2359 w 2468"/>
                <a:gd name="T15" fmla="*/ 745 h 1336"/>
                <a:gd name="T16" fmla="*/ 2308 w 2468"/>
                <a:gd name="T17" fmla="*/ 844 h 1336"/>
                <a:gd name="T18" fmla="*/ 2245 w 2468"/>
                <a:gd name="T19" fmla="*/ 940 h 1336"/>
                <a:gd name="T20" fmla="*/ 2167 w 2468"/>
                <a:gd name="T21" fmla="*/ 1033 h 1336"/>
                <a:gd name="T22" fmla="*/ 2072 w 2468"/>
                <a:gd name="T23" fmla="*/ 1121 h 1336"/>
                <a:gd name="T24" fmla="*/ 2019 w 2468"/>
                <a:gd name="T25" fmla="*/ 1164 h 1336"/>
                <a:gd name="T26" fmla="*/ 1986 w 2468"/>
                <a:gd name="T27" fmla="*/ 1189 h 1336"/>
                <a:gd name="T28" fmla="*/ 1914 w 2468"/>
                <a:gd name="T29" fmla="*/ 1232 h 1336"/>
                <a:gd name="T30" fmla="*/ 1840 w 2468"/>
                <a:gd name="T31" fmla="*/ 1265 h 1336"/>
                <a:gd name="T32" fmla="*/ 1765 w 2468"/>
                <a:gd name="T33" fmla="*/ 1292 h 1336"/>
                <a:gd name="T34" fmla="*/ 1686 w 2468"/>
                <a:gd name="T35" fmla="*/ 1313 h 1336"/>
                <a:gd name="T36" fmla="*/ 1606 w 2468"/>
                <a:gd name="T37" fmla="*/ 1326 h 1336"/>
                <a:gd name="T38" fmla="*/ 1484 w 2468"/>
                <a:gd name="T39" fmla="*/ 1336 h 1336"/>
                <a:gd name="T40" fmla="*/ 1317 w 2468"/>
                <a:gd name="T41" fmla="*/ 1329 h 1336"/>
                <a:gd name="T42" fmla="*/ 1148 w 2468"/>
                <a:gd name="T43" fmla="*/ 1303 h 1336"/>
                <a:gd name="T44" fmla="*/ 981 w 2468"/>
                <a:gd name="T45" fmla="*/ 1263 h 1336"/>
                <a:gd name="T46" fmla="*/ 818 w 2468"/>
                <a:gd name="T47" fmla="*/ 1209 h 1336"/>
                <a:gd name="T48" fmla="*/ 662 w 2468"/>
                <a:gd name="T49" fmla="*/ 1149 h 1336"/>
                <a:gd name="T50" fmla="*/ 517 w 2468"/>
                <a:gd name="T51" fmla="*/ 1084 h 1336"/>
                <a:gd name="T52" fmla="*/ 320 w 2468"/>
                <a:gd name="T53" fmla="*/ 984 h 1336"/>
                <a:gd name="T54" fmla="*/ 40 w 2468"/>
                <a:gd name="T55" fmla="*/ 818 h 1336"/>
                <a:gd name="T56" fmla="*/ 0 w 2468"/>
                <a:gd name="T57" fmla="*/ 790 h 1336"/>
                <a:gd name="T58" fmla="*/ 30 w 2468"/>
                <a:gd name="T59" fmla="*/ 793 h 1336"/>
                <a:gd name="T60" fmla="*/ 232 w 2468"/>
                <a:gd name="T61" fmla="*/ 814 h 1336"/>
                <a:gd name="T62" fmla="*/ 426 w 2468"/>
                <a:gd name="T63" fmla="*/ 827 h 1336"/>
                <a:gd name="T64" fmla="*/ 656 w 2468"/>
                <a:gd name="T65" fmla="*/ 832 h 1336"/>
                <a:gd name="T66" fmla="*/ 903 w 2468"/>
                <a:gd name="T67" fmla="*/ 822 h 1336"/>
                <a:gd name="T68" fmla="*/ 1092 w 2468"/>
                <a:gd name="T69" fmla="*/ 801 h 1336"/>
                <a:gd name="T70" fmla="*/ 1217 w 2468"/>
                <a:gd name="T71" fmla="*/ 780 h 1336"/>
                <a:gd name="T72" fmla="*/ 1337 w 2468"/>
                <a:gd name="T73" fmla="*/ 752 h 1336"/>
                <a:gd name="T74" fmla="*/ 1453 w 2468"/>
                <a:gd name="T75" fmla="*/ 716 h 1336"/>
                <a:gd name="T76" fmla="*/ 1507 w 2468"/>
                <a:gd name="T77" fmla="*/ 695 h 1336"/>
                <a:gd name="T78" fmla="*/ 1566 w 2468"/>
                <a:gd name="T79" fmla="*/ 670 h 1336"/>
                <a:gd name="T80" fmla="*/ 1677 w 2468"/>
                <a:gd name="T81" fmla="*/ 617 h 1336"/>
                <a:gd name="T82" fmla="*/ 1830 w 2468"/>
                <a:gd name="T83" fmla="*/ 534 h 1336"/>
                <a:gd name="T84" fmla="*/ 2006 w 2468"/>
                <a:gd name="T85" fmla="*/ 419 h 1336"/>
                <a:gd name="T86" fmla="*/ 2154 w 2468"/>
                <a:gd name="T87" fmla="*/ 303 h 1336"/>
                <a:gd name="T88" fmla="*/ 2271 w 2468"/>
                <a:gd name="T89" fmla="*/ 198 h 1336"/>
                <a:gd name="T90" fmla="*/ 2359 w 2468"/>
                <a:gd name="T91" fmla="*/ 108 h 1336"/>
                <a:gd name="T92" fmla="*/ 2439 w 2468"/>
                <a:gd name="T93" fmla="*/ 14 h 1336"/>
                <a:gd name="T94" fmla="*/ 2448 w 2468"/>
                <a:gd name="T95" fmla="*/ 0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68" h="1336">
                  <a:moveTo>
                    <a:pt x="2448" y="0"/>
                  </a:moveTo>
                  <a:lnTo>
                    <a:pt x="2453" y="24"/>
                  </a:lnTo>
                  <a:lnTo>
                    <a:pt x="2468" y="179"/>
                  </a:lnTo>
                  <a:lnTo>
                    <a:pt x="2465" y="329"/>
                  </a:lnTo>
                  <a:lnTo>
                    <a:pt x="2448" y="460"/>
                  </a:lnTo>
                  <a:lnTo>
                    <a:pt x="2428" y="554"/>
                  </a:lnTo>
                  <a:lnTo>
                    <a:pt x="2399" y="648"/>
                  </a:lnTo>
                  <a:lnTo>
                    <a:pt x="2359" y="745"/>
                  </a:lnTo>
                  <a:lnTo>
                    <a:pt x="2308" y="844"/>
                  </a:lnTo>
                  <a:lnTo>
                    <a:pt x="2245" y="940"/>
                  </a:lnTo>
                  <a:lnTo>
                    <a:pt x="2167" y="1033"/>
                  </a:lnTo>
                  <a:lnTo>
                    <a:pt x="2072" y="1121"/>
                  </a:lnTo>
                  <a:lnTo>
                    <a:pt x="2019" y="1164"/>
                  </a:lnTo>
                  <a:lnTo>
                    <a:pt x="1986" y="1189"/>
                  </a:lnTo>
                  <a:lnTo>
                    <a:pt x="1914" y="1232"/>
                  </a:lnTo>
                  <a:lnTo>
                    <a:pt x="1840" y="1265"/>
                  </a:lnTo>
                  <a:lnTo>
                    <a:pt x="1765" y="1292"/>
                  </a:lnTo>
                  <a:lnTo>
                    <a:pt x="1686" y="1313"/>
                  </a:lnTo>
                  <a:lnTo>
                    <a:pt x="1606" y="1326"/>
                  </a:lnTo>
                  <a:lnTo>
                    <a:pt x="1484" y="1336"/>
                  </a:lnTo>
                  <a:lnTo>
                    <a:pt x="1317" y="1329"/>
                  </a:lnTo>
                  <a:lnTo>
                    <a:pt x="1148" y="1303"/>
                  </a:lnTo>
                  <a:lnTo>
                    <a:pt x="981" y="1263"/>
                  </a:lnTo>
                  <a:lnTo>
                    <a:pt x="818" y="1209"/>
                  </a:lnTo>
                  <a:lnTo>
                    <a:pt x="662" y="1149"/>
                  </a:lnTo>
                  <a:lnTo>
                    <a:pt x="517" y="1084"/>
                  </a:lnTo>
                  <a:lnTo>
                    <a:pt x="320" y="984"/>
                  </a:lnTo>
                  <a:lnTo>
                    <a:pt x="40" y="818"/>
                  </a:lnTo>
                  <a:lnTo>
                    <a:pt x="0" y="790"/>
                  </a:lnTo>
                  <a:lnTo>
                    <a:pt x="30" y="793"/>
                  </a:lnTo>
                  <a:lnTo>
                    <a:pt x="232" y="814"/>
                  </a:lnTo>
                  <a:lnTo>
                    <a:pt x="426" y="827"/>
                  </a:lnTo>
                  <a:lnTo>
                    <a:pt x="656" y="832"/>
                  </a:lnTo>
                  <a:lnTo>
                    <a:pt x="903" y="822"/>
                  </a:lnTo>
                  <a:lnTo>
                    <a:pt x="1092" y="801"/>
                  </a:lnTo>
                  <a:lnTo>
                    <a:pt x="1217" y="780"/>
                  </a:lnTo>
                  <a:lnTo>
                    <a:pt x="1337" y="752"/>
                  </a:lnTo>
                  <a:lnTo>
                    <a:pt x="1453" y="716"/>
                  </a:lnTo>
                  <a:lnTo>
                    <a:pt x="1507" y="695"/>
                  </a:lnTo>
                  <a:lnTo>
                    <a:pt x="1566" y="670"/>
                  </a:lnTo>
                  <a:lnTo>
                    <a:pt x="1677" y="617"/>
                  </a:lnTo>
                  <a:lnTo>
                    <a:pt x="1830" y="534"/>
                  </a:lnTo>
                  <a:lnTo>
                    <a:pt x="2006" y="419"/>
                  </a:lnTo>
                  <a:lnTo>
                    <a:pt x="2154" y="303"/>
                  </a:lnTo>
                  <a:lnTo>
                    <a:pt x="2271" y="198"/>
                  </a:lnTo>
                  <a:lnTo>
                    <a:pt x="2359" y="108"/>
                  </a:lnTo>
                  <a:lnTo>
                    <a:pt x="2439" y="14"/>
                  </a:lnTo>
                  <a:lnTo>
                    <a:pt x="2448" y="0"/>
                  </a:lnTo>
                  <a:close/>
                </a:path>
              </a:pathLst>
            </a:custGeom>
            <a:solidFill>
              <a:schemeClr val="accent1">
                <a:lumMod val="60000"/>
                <a:lumOff val="40000"/>
              </a:schemeClr>
            </a:solidFill>
            <a:ln>
              <a:noFill/>
            </a:ln>
          </p:spPr>
          <p:txBody>
            <a:bodyPr vert="horz" wrap="square" lIns="91440" tIns="45720" rIns="457200" bIns="182880" numCol="1" anchor="ctr" anchorCtr="0" compatLnSpc="1">
              <a:prstTxWarp prst="textNoShape">
                <a:avLst/>
              </a:prstTxWarp>
            </a:bodyPr>
            <a:lstStyle/>
            <a:p>
              <a:pPr algn="r" defTabSz="1619696"/>
              <a:endParaRPr lang="en-US" sz="3600" b="1" dirty="0">
                <a:solidFill>
                  <a:schemeClr val="bg1"/>
                </a:solidFill>
              </a:endParaRPr>
            </a:p>
            <a:p>
              <a:pPr algn="r" defTabSz="1619696"/>
              <a:r>
                <a:rPr lang="en-US" sz="3600" b="1" dirty="0">
                  <a:solidFill>
                    <a:schemeClr val="bg1"/>
                  </a:solidFill>
                </a:rPr>
                <a:t>03</a:t>
              </a:r>
            </a:p>
          </p:txBody>
        </p:sp>
        <p:sp>
          <p:nvSpPr>
            <p:cNvPr id="41" name="Freeform 2335"/>
            <p:cNvSpPr>
              <a:spLocks/>
            </p:cNvSpPr>
            <p:nvPr/>
          </p:nvSpPr>
          <p:spPr bwMode="auto">
            <a:xfrm>
              <a:off x="7088074" y="5227956"/>
              <a:ext cx="2597476" cy="2659049"/>
            </a:xfrm>
            <a:custGeom>
              <a:avLst/>
              <a:gdLst>
                <a:gd name="T0" fmla="*/ 1916 w 1916"/>
                <a:gd name="T1" fmla="*/ 1726 h 2027"/>
                <a:gd name="T2" fmla="*/ 1899 w 1916"/>
                <a:gd name="T3" fmla="*/ 1742 h 2027"/>
                <a:gd name="T4" fmla="*/ 1771 w 1916"/>
                <a:gd name="T5" fmla="*/ 1833 h 2027"/>
                <a:gd name="T6" fmla="*/ 1640 w 1916"/>
                <a:gd name="T7" fmla="*/ 1905 h 2027"/>
                <a:gd name="T8" fmla="*/ 1518 w 1916"/>
                <a:gd name="T9" fmla="*/ 1956 h 2027"/>
                <a:gd name="T10" fmla="*/ 1427 w 1916"/>
                <a:gd name="T11" fmla="*/ 1984 h 2027"/>
                <a:gd name="T12" fmla="*/ 1330 w 1916"/>
                <a:gd name="T13" fmla="*/ 2008 h 2027"/>
                <a:gd name="T14" fmla="*/ 1227 w 1916"/>
                <a:gd name="T15" fmla="*/ 2022 h 2027"/>
                <a:gd name="T16" fmla="*/ 1116 w 1916"/>
                <a:gd name="T17" fmla="*/ 2027 h 2027"/>
                <a:gd name="T18" fmla="*/ 1001 w 1916"/>
                <a:gd name="T19" fmla="*/ 2019 h 2027"/>
                <a:gd name="T20" fmla="*/ 882 w 1916"/>
                <a:gd name="T21" fmla="*/ 1999 h 2027"/>
                <a:gd name="T22" fmla="*/ 757 w 1916"/>
                <a:gd name="T23" fmla="*/ 1962 h 2027"/>
                <a:gd name="T24" fmla="*/ 694 w 1916"/>
                <a:gd name="T25" fmla="*/ 1936 h 2027"/>
                <a:gd name="T26" fmla="*/ 656 w 1916"/>
                <a:gd name="T27" fmla="*/ 1920 h 2027"/>
                <a:gd name="T28" fmla="*/ 584 w 1916"/>
                <a:gd name="T29" fmla="*/ 1879 h 2027"/>
                <a:gd name="T30" fmla="*/ 518 w 1916"/>
                <a:gd name="T31" fmla="*/ 1833 h 2027"/>
                <a:gd name="T32" fmla="*/ 455 w 1916"/>
                <a:gd name="T33" fmla="*/ 1781 h 2027"/>
                <a:gd name="T34" fmla="*/ 398 w 1916"/>
                <a:gd name="T35" fmla="*/ 1723 h 2027"/>
                <a:gd name="T36" fmla="*/ 346 w 1916"/>
                <a:gd name="T37" fmla="*/ 1660 h 2027"/>
                <a:gd name="T38" fmla="*/ 278 w 1916"/>
                <a:gd name="T39" fmla="*/ 1559 h 2027"/>
                <a:gd name="T40" fmla="*/ 200 w 1916"/>
                <a:gd name="T41" fmla="*/ 1410 h 2027"/>
                <a:gd name="T42" fmla="*/ 138 w 1916"/>
                <a:gd name="T43" fmla="*/ 1251 h 2027"/>
                <a:gd name="T44" fmla="*/ 90 w 1916"/>
                <a:gd name="T45" fmla="*/ 1086 h 2027"/>
                <a:gd name="T46" fmla="*/ 55 w 1916"/>
                <a:gd name="T47" fmla="*/ 919 h 2027"/>
                <a:gd name="T48" fmla="*/ 29 w 1916"/>
                <a:gd name="T49" fmla="*/ 754 h 2027"/>
                <a:gd name="T50" fmla="*/ 12 w 1916"/>
                <a:gd name="T51" fmla="*/ 595 h 2027"/>
                <a:gd name="T52" fmla="*/ 0 w 1916"/>
                <a:gd name="T53" fmla="*/ 376 h 2027"/>
                <a:gd name="T54" fmla="*/ 4 w 1916"/>
                <a:gd name="T55" fmla="*/ 49 h 2027"/>
                <a:gd name="T56" fmla="*/ 9 w 1916"/>
                <a:gd name="T57" fmla="*/ 0 h 2027"/>
                <a:gd name="T58" fmla="*/ 20 w 1916"/>
                <a:gd name="T59" fmla="*/ 27 h 2027"/>
                <a:gd name="T60" fmla="*/ 103 w 1916"/>
                <a:gd name="T61" fmla="*/ 214 h 2027"/>
                <a:gd name="T62" fmla="*/ 190 w 1916"/>
                <a:gd name="T63" fmla="*/ 389 h 2027"/>
                <a:gd name="T64" fmla="*/ 300 w 1916"/>
                <a:gd name="T65" fmla="*/ 590 h 2027"/>
                <a:gd name="T66" fmla="*/ 432 w 1916"/>
                <a:gd name="T67" fmla="*/ 800 h 2027"/>
                <a:gd name="T68" fmla="*/ 546 w 1916"/>
                <a:gd name="T69" fmla="*/ 953 h 2027"/>
                <a:gd name="T70" fmla="*/ 626 w 1916"/>
                <a:gd name="T71" fmla="*/ 1050 h 2027"/>
                <a:gd name="T72" fmla="*/ 711 w 1916"/>
                <a:gd name="T73" fmla="*/ 1141 h 2027"/>
                <a:gd name="T74" fmla="*/ 799 w 1916"/>
                <a:gd name="T75" fmla="*/ 1222 h 2027"/>
                <a:gd name="T76" fmla="*/ 845 w 1916"/>
                <a:gd name="T77" fmla="*/ 1259 h 2027"/>
                <a:gd name="T78" fmla="*/ 896 w 1916"/>
                <a:gd name="T79" fmla="*/ 1297 h 2027"/>
                <a:gd name="T80" fmla="*/ 996 w 1916"/>
                <a:gd name="T81" fmla="*/ 1366 h 2027"/>
                <a:gd name="T82" fmla="*/ 1145 w 1916"/>
                <a:gd name="T83" fmla="*/ 1458 h 2027"/>
                <a:gd name="T84" fmla="*/ 1334 w 1916"/>
                <a:gd name="T85" fmla="*/ 1553 h 2027"/>
                <a:gd name="T86" fmla="*/ 1506 w 1916"/>
                <a:gd name="T87" fmla="*/ 1623 h 2027"/>
                <a:gd name="T88" fmla="*/ 1657 w 1916"/>
                <a:gd name="T89" fmla="*/ 1672 h 2027"/>
                <a:gd name="T90" fmla="*/ 1779 w 1916"/>
                <a:gd name="T91" fmla="*/ 1702 h 2027"/>
                <a:gd name="T92" fmla="*/ 1899 w 1916"/>
                <a:gd name="T93" fmla="*/ 1725 h 2027"/>
                <a:gd name="T94" fmla="*/ 1916 w 1916"/>
                <a:gd name="T95" fmla="*/ 1726 h 2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6" h="2027">
                  <a:moveTo>
                    <a:pt x="1916" y="1726"/>
                  </a:moveTo>
                  <a:lnTo>
                    <a:pt x="1899" y="1742"/>
                  </a:lnTo>
                  <a:lnTo>
                    <a:pt x="1771" y="1833"/>
                  </a:lnTo>
                  <a:lnTo>
                    <a:pt x="1640" y="1905"/>
                  </a:lnTo>
                  <a:lnTo>
                    <a:pt x="1518" y="1956"/>
                  </a:lnTo>
                  <a:lnTo>
                    <a:pt x="1427" y="1984"/>
                  </a:lnTo>
                  <a:lnTo>
                    <a:pt x="1330" y="2008"/>
                  </a:lnTo>
                  <a:lnTo>
                    <a:pt x="1227" y="2022"/>
                  </a:lnTo>
                  <a:lnTo>
                    <a:pt x="1116" y="2027"/>
                  </a:lnTo>
                  <a:lnTo>
                    <a:pt x="1001" y="2019"/>
                  </a:lnTo>
                  <a:lnTo>
                    <a:pt x="882" y="1999"/>
                  </a:lnTo>
                  <a:lnTo>
                    <a:pt x="757" y="1962"/>
                  </a:lnTo>
                  <a:lnTo>
                    <a:pt x="694" y="1936"/>
                  </a:lnTo>
                  <a:lnTo>
                    <a:pt x="656" y="1920"/>
                  </a:lnTo>
                  <a:lnTo>
                    <a:pt x="584" y="1879"/>
                  </a:lnTo>
                  <a:lnTo>
                    <a:pt x="518" y="1833"/>
                  </a:lnTo>
                  <a:lnTo>
                    <a:pt x="455" y="1781"/>
                  </a:lnTo>
                  <a:lnTo>
                    <a:pt x="398" y="1723"/>
                  </a:lnTo>
                  <a:lnTo>
                    <a:pt x="346" y="1660"/>
                  </a:lnTo>
                  <a:lnTo>
                    <a:pt x="278" y="1559"/>
                  </a:lnTo>
                  <a:lnTo>
                    <a:pt x="200" y="1410"/>
                  </a:lnTo>
                  <a:lnTo>
                    <a:pt x="138" y="1251"/>
                  </a:lnTo>
                  <a:lnTo>
                    <a:pt x="90" y="1086"/>
                  </a:lnTo>
                  <a:lnTo>
                    <a:pt x="55" y="919"/>
                  </a:lnTo>
                  <a:lnTo>
                    <a:pt x="29" y="754"/>
                  </a:lnTo>
                  <a:lnTo>
                    <a:pt x="12" y="595"/>
                  </a:lnTo>
                  <a:lnTo>
                    <a:pt x="0" y="376"/>
                  </a:lnTo>
                  <a:lnTo>
                    <a:pt x="4" y="49"/>
                  </a:lnTo>
                  <a:lnTo>
                    <a:pt x="9" y="0"/>
                  </a:lnTo>
                  <a:lnTo>
                    <a:pt x="20" y="27"/>
                  </a:lnTo>
                  <a:lnTo>
                    <a:pt x="103" y="214"/>
                  </a:lnTo>
                  <a:lnTo>
                    <a:pt x="190" y="389"/>
                  </a:lnTo>
                  <a:lnTo>
                    <a:pt x="300" y="590"/>
                  </a:lnTo>
                  <a:lnTo>
                    <a:pt x="432" y="800"/>
                  </a:lnTo>
                  <a:lnTo>
                    <a:pt x="546" y="953"/>
                  </a:lnTo>
                  <a:lnTo>
                    <a:pt x="626" y="1050"/>
                  </a:lnTo>
                  <a:lnTo>
                    <a:pt x="711" y="1141"/>
                  </a:lnTo>
                  <a:lnTo>
                    <a:pt x="799" y="1222"/>
                  </a:lnTo>
                  <a:lnTo>
                    <a:pt x="845" y="1259"/>
                  </a:lnTo>
                  <a:lnTo>
                    <a:pt x="896" y="1297"/>
                  </a:lnTo>
                  <a:lnTo>
                    <a:pt x="996" y="1366"/>
                  </a:lnTo>
                  <a:lnTo>
                    <a:pt x="1145" y="1458"/>
                  </a:lnTo>
                  <a:lnTo>
                    <a:pt x="1334" y="1553"/>
                  </a:lnTo>
                  <a:lnTo>
                    <a:pt x="1506" y="1623"/>
                  </a:lnTo>
                  <a:lnTo>
                    <a:pt x="1657" y="1672"/>
                  </a:lnTo>
                  <a:lnTo>
                    <a:pt x="1779" y="1702"/>
                  </a:lnTo>
                  <a:lnTo>
                    <a:pt x="1899" y="1725"/>
                  </a:lnTo>
                  <a:lnTo>
                    <a:pt x="1916" y="1726"/>
                  </a:lnTo>
                  <a:close/>
                </a:path>
              </a:pathLst>
            </a:custGeom>
            <a:solidFill>
              <a:schemeClr val="accent2">
                <a:lumMod val="75000"/>
              </a:schemeClr>
            </a:solidFill>
            <a:ln>
              <a:noFill/>
            </a:ln>
          </p:spPr>
          <p:txBody>
            <a:bodyPr vert="horz" wrap="square" lIns="91440" tIns="45720" rIns="91440" bIns="91440" numCol="1" anchor="b" anchorCtr="0" compatLnSpc="1">
              <a:prstTxWarp prst="textNoShape">
                <a:avLst/>
              </a:prstTxWarp>
            </a:bodyPr>
            <a:lstStyle/>
            <a:p>
              <a:pPr algn="ctr" defTabSz="1619696"/>
              <a:r>
                <a:rPr lang="en-US" sz="3600" b="1" dirty="0">
                  <a:solidFill>
                    <a:schemeClr val="bg1"/>
                  </a:solidFill>
                </a:rPr>
                <a:t>04</a:t>
              </a:r>
            </a:p>
          </p:txBody>
        </p:sp>
      </p:grpSp>
      <p:sp>
        <p:nvSpPr>
          <p:cNvPr id="42" name="TextBox 41"/>
          <p:cNvSpPr txBox="1"/>
          <p:nvPr/>
        </p:nvSpPr>
        <p:spPr>
          <a:xfrm>
            <a:off x="2873359" y="3137766"/>
            <a:ext cx="3846831" cy="692497"/>
          </a:xfrm>
          <a:prstGeom prst="rect">
            <a:avLst/>
          </a:prstGeom>
          <a:noFill/>
        </p:spPr>
        <p:txBody>
          <a:bodyPr wrap="square" lIns="0" rtlCol="0" anchor="ctr">
            <a:spAutoFit/>
          </a:bodyPr>
          <a:lstStyle/>
          <a:p>
            <a:pPr algn="r" defTabSz="1619696"/>
            <a:r>
              <a:rPr lang="en-US" sz="3900" b="1" dirty="0">
                <a:solidFill>
                  <a:schemeClr val="accent5">
                    <a:lumMod val="75000"/>
                  </a:schemeClr>
                </a:solidFill>
                <a:latin typeface="Arial Unicode MS" pitchFamily="34" charset="-128"/>
                <a:ea typeface="Arial Unicode MS" pitchFamily="34" charset="-128"/>
                <a:cs typeface="Arial Unicode MS" pitchFamily="34" charset="-128"/>
              </a:rPr>
              <a:t>Portability</a:t>
            </a:r>
          </a:p>
        </p:txBody>
      </p:sp>
      <p:sp>
        <p:nvSpPr>
          <p:cNvPr id="43" name="TextBox 42"/>
          <p:cNvSpPr txBox="1"/>
          <p:nvPr/>
        </p:nvSpPr>
        <p:spPr>
          <a:xfrm>
            <a:off x="1028682" y="5488432"/>
            <a:ext cx="5151949" cy="692497"/>
          </a:xfrm>
          <a:prstGeom prst="rect">
            <a:avLst/>
          </a:prstGeom>
          <a:noFill/>
        </p:spPr>
        <p:txBody>
          <a:bodyPr wrap="square" lIns="0" rtlCol="0" anchor="ctr">
            <a:spAutoFit/>
          </a:bodyPr>
          <a:lstStyle/>
          <a:p>
            <a:pPr algn="r" defTabSz="1619696"/>
            <a:r>
              <a:rPr lang="en-US" sz="3900" b="1" dirty="0">
                <a:solidFill>
                  <a:schemeClr val="accent5">
                    <a:lumMod val="75000"/>
                  </a:schemeClr>
                </a:solidFill>
                <a:latin typeface="Arial Unicode MS" pitchFamily="34" charset="-128"/>
                <a:ea typeface="Arial Unicode MS" pitchFamily="34" charset="-128"/>
                <a:cs typeface="Arial Unicode MS" pitchFamily="34" charset="-128"/>
              </a:rPr>
              <a:t>Transparency</a:t>
            </a:r>
          </a:p>
        </p:txBody>
      </p:sp>
      <p:sp>
        <p:nvSpPr>
          <p:cNvPr id="44" name="TextBox 43"/>
          <p:cNvSpPr txBox="1"/>
          <p:nvPr/>
        </p:nvSpPr>
        <p:spPr>
          <a:xfrm>
            <a:off x="457200" y="6858000"/>
            <a:ext cx="7241960" cy="1292662"/>
          </a:xfrm>
          <a:prstGeom prst="rect">
            <a:avLst/>
          </a:prstGeom>
          <a:noFill/>
        </p:spPr>
        <p:txBody>
          <a:bodyPr wrap="square" lIns="0" rtlCol="0" anchor="ctr">
            <a:spAutoFit/>
          </a:bodyPr>
          <a:lstStyle/>
          <a:p>
            <a:pPr defTabSz="1619696"/>
            <a:r>
              <a:rPr lang="en-US" sz="3900" b="1" dirty="0">
                <a:solidFill>
                  <a:schemeClr val="accent5">
                    <a:lumMod val="75000"/>
                  </a:schemeClr>
                </a:solidFill>
                <a:latin typeface="Arial Unicode MS" pitchFamily="34" charset="-128"/>
                <a:ea typeface="Arial Unicode MS" pitchFamily="34" charset="-128"/>
                <a:cs typeface="Arial Unicode MS" pitchFamily="34" charset="-128"/>
              </a:rPr>
              <a:t>Protection of subscriber's interest</a:t>
            </a: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42" grpId="0"/>
      <p:bldP spid="43" grpId="0"/>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Pension</a:t>
            </a:r>
            <a:r>
              <a:rPr kumimoji="0" lang="en-US" sz="5400" b="1" i="0" u="none" strike="noStrike" kern="1200" cap="none" spc="0" normalizeH="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 </a:t>
            </a: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Annuity Formula</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Rectangle 6"/>
          <p:cNvSpPr/>
          <p:nvPr/>
        </p:nvSpPr>
        <p:spPr>
          <a:xfrm>
            <a:off x="10058400" y="9265471"/>
            <a:ext cx="7957200" cy="506723"/>
          </a:xfrm>
          <a:prstGeom prst="rect">
            <a:avLst/>
          </a:prstGeom>
        </p:spPr>
        <p:txBody>
          <a:bodyPr wrap="square" lIns="136063" tIns="68031" rIns="136063" bIns="68031">
            <a:spAutoFit/>
          </a:bodyPr>
          <a:lstStyle/>
          <a:p>
            <a:pPr algn="r"/>
            <a:r>
              <a:rPr lang="en-US" sz="2400" i="1" dirty="0">
                <a:latin typeface="Arial Unicode MS" pitchFamily="34" charset="-128"/>
                <a:ea typeface="Arial Unicode MS" pitchFamily="34" charset="-128"/>
                <a:cs typeface="Arial Unicode MS" pitchFamily="34" charset="-128"/>
              </a:rPr>
              <a:t>*Only for Illustrative purposes</a:t>
            </a:r>
          </a:p>
        </p:txBody>
      </p:sp>
      <p:graphicFrame>
        <p:nvGraphicFramePr>
          <p:cNvPr id="8" name="Table 7"/>
          <p:cNvGraphicFramePr>
            <a:graphicFrameLocks noGrp="1"/>
          </p:cNvGraphicFramePr>
          <p:nvPr>
            <p:extLst>
              <p:ext uri="{D42A27DB-BD31-4B8C-83A1-F6EECF244321}">
                <p14:modId xmlns="" xmlns:p14="http://schemas.microsoft.com/office/powerpoint/2010/main" val="4264484047"/>
              </p:ext>
            </p:extLst>
          </p:nvPr>
        </p:nvGraphicFramePr>
        <p:xfrm>
          <a:off x="533400" y="1524000"/>
          <a:ext cx="17373599" cy="7315200"/>
        </p:xfrm>
        <a:graphic>
          <a:graphicData uri="http://schemas.openxmlformats.org/drawingml/2006/table">
            <a:tbl>
              <a:tblPr firstCol="1" bandRow="1">
                <a:tableStyleId>{B301B821-A1FF-4177-AEE7-76D212191A09}</a:tableStyleId>
              </a:tblPr>
              <a:tblGrid>
                <a:gridCol w="4873098">
                  <a:extLst>
                    <a:ext uri="{9D8B030D-6E8A-4147-A177-3AD203B41FA5}">
                      <a16:colId xmlns="" xmlns:a16="http://schemas.microsoft.com/office/drawing/2014/main" val="3562302975"/>
                    </a:ext>
                  </a:extLst>
                </a:gridCol>
                <a:gridCol w="12500501">
                  <a:extLst>
                    <a:ext uri="{9D8B030D-6E8A-4147-A177-3AD203B41FA5}">
                      <a16:colId xmlns="" xmlns:a16="http://schemas.microsoft.com/office/drawing/2014/main" val="2732764537"/>
                    </a:ext>
                  </a:extLst>
                </a:gridCol>
              </a:tblGrid>
              <a:tr h="980333">
                <a:tc>
                  <a:txBody>
                    <a:bodyPr/>
                    <a:lstStyle/>
                    <a:p>
                      <a:pPr algn="ctr">
                        <a:lnSpc>
                          <a:spcPct val="115000"/>
                        </a:lnSpc>
                        <a:spcAft>
                          <a:spcPts val="0"/>
                        </a:spcAft>
                      </a:pPr>
                      <a:r>
                        <a:rPr kumimoji="0" lang="en-US" sz="2800" b="1" u="none" strike="noStrike" kern="1200" cap="none" spc="0" normalizeH="0" baseline="0" dirty="0">
                          <a:ln>
                            <a:noFill/>
                          </a:ln>
                          <a:solidFill>
                            <a:schemeClr val="bg1"/>
                          </a:solidFill>
                          <a:effectLst/>
                          <a:uLnTx/>
                          <a:uFillTx/>
                          <a:latin typeface="Arial Unicode MS" pitchFamily="34" charset="-128"/>
                          <a:ea typeface="Arial Unicode MS" pitchFamily="34" charset="-128"/>
                          <a:cs typeface="Arial Unicode MS" pitchFamily="34" charset="-128"/>
                        </a:rPr>
                        <a:t>Concept</a:t>
                      </a:r>
                      <a:endParaRPr kumimoji="0" lang="en-US" sz="2800" b="1" i="0" u="none" strike="noStrike" kern="1200" cap="none" spc="0" normalizeH="0" baseline="0" dirty="0">
                        <a:ln>
                          <a:noFill/>
                        </a:ln>
                        <a:solidFill>
                          <a:schemeClr val="bg1"/>
                        </a:solidFill>
                        <a:effectLst/>
                        <a:uLnTx/>
                        <a:uFillTx/>
                        <a:latin typeface="Arial Unicode MS" pitchFamily="34" charset="-128"/>
                        <a:ea typeface="Arial Unicode MS" pitchFamily="34" charset="-128"/>
                        <a:cs typeface="Arial Unicode MS" pitchFamily="34" charset="-128"/>
                      </a:endParaRP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E4095"/>
                    </a:solidFill>
                  </a:tcPr>
                </a:tc>
                <a:tc>
                  <a:txBody>
                    <a:bodyPr/>
                    <a:lstStyle/>
                    <a:p>
                      <a:pPr algn="ctr">
                        <a:lnSpc>
                          <a:spcPct val="115000"/>
                        </a:lnSpc>
                        <a:spcAft>
                          <a:spcPts val="0"/>
                        </a:spcAft>
                      </a:pPr>
                      <a:r>
                        <a:rPr kumimoji="0" lang="en-US" sz="2800" b="1" u="none" strike="noStrike" kern="1200" cap="none" spc="0" normalizeH="0" baseline="0" dirty="0">
                          <a:ln>
                            <a:noFill/>
                          </a:ln>
                          <a:solidFill>
                            <a:schemeClr val="bg1"/>
                          </a:solidFill>
                          <a:effectLst/>
                          <a:uLnTx/>
                          <a:uFillTx/>
                          <a:latin typeface="Arial Unicode MS" pitchFamily="34" charset="-128"/>
                          <a:ea typeface="Arial Unicode MS" pitchFamily="34" charset="-128"/>
                          <a:cs typeface="Arial Unicode MS" pitchFamily="34" charset="-128"/>
                        </a:rPr>
                        <a:t>Particulars</a:t>
                      </a:r>
                      <a:endParaRPr kumimoji="0" lang="en-US" sz="2800" b="1" i="0" u="none" strike="noStrike" kern="1200" cap="none" spc="0" normalizeH="0" baseline="0" dirty="0">
                        <a:ln>
                          <a:noFill/>
                        </a:ln>
                        <a:solidFill>
                          <a:schemeClr val="bg1"/>
                        </a:solidFill>
                        <a:effectLst/>
                        <a:uLnTx/>
                        <a:uFillTx/>
                        <a:latin typeface="Arial Unicode MS" pitchFamily="34" charset="-128"/>
                        <a:ea typeface="Arial Unicode MS" pitchFamily="34" charset="-128"/>
                        <a:cs typeface="Arial Unicode MS" pitchFamily="34" charset="-128"/>
                      </a:endParaRP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E4095"/>
                    </a:solidFill>
                  </a:tcPr>
                </a:tc>
                <a:extLst>
                  <a:ext uri="{0D108BD9-81ED-4DB2-BD59-A6C34878D82A}">
                    <a16:rowId xmlns="" xmlns:a16="http://schemas.microsoft.com/office/drawing/2014/main" val="137659047"/>
                  </a:ext>
                </a:extLst>
              </a:tr>
              <a:tr h="955553">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2800" b="1" kern="1200" dirty="0">
                          <a:solidFill>
                            <a:schemeClr val="accent5">
                              <a:lumMod val="75000"/>
                            </a:schemeClr>
                          </a:solidFill>
                          <a:effectLst/>
                          <a:latin typeface="Arial Unicode MS" pitchFamily="34" charset="-128"/>
                          <a:ea typeface="Arial Unicode MS" pitchFamily="34" charset="-128"/>
                          <a:cs typeface="Arial Unicode MS" pitchFamily="34" charset="-128"/>
                        </a:rPr>
                        <a:t>Pension/ Annuity Formula</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15000"/>
                        </a:lnSpc>
                        <a:spcBef>
                          <a:spcPts val="0"/>
                        </a:spcBef>
                        <a:spcAft>
                          <a:spcPts val="0"/>
                        </a:spcAft>
                        <a:buClrTx/>
                        <a:buSzTx/>
                        <a:buFont typeface="Arial" panose="020B0604020202020204" pitchFamily="34" charset="0"/>
                        <a:buNone/>
                        <a:tabLst/>
                        <a:defRPr/>
                      </a:pPr>
                      <a:r>
                        <a:rPr lang="en-US" sz="2800" i="0" kern="1200" baseline="0" dirty="0">
                          <a:solidFill>
                            <a:schemeClr val="accent5">
                              <a:lumMod val="75000"/>
                            </a:schemeClr>
                          </a:solidFill>
                          <a:effectLst/>
                          <a:latin typeface="Arial Unicode MS" pitchFamily="34" charset="-128"/>
                          <a:ea typeface="Arial Unicode MS" pitchFamily="34" charset="-128"/>
                          <a:cs typeface="Arial Unicode MS" pitchFamily="34" charset="-128"/>
                        </a:rPr>
                        <a:t>Pension = Annuity Rate X Purchase Price </a:t>
                      </a:r>
                    </a:p>
                  </a:txBody>
                  <a:tcPr marL="14288" marR="1428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940883787"/>
                  </a:ext>
                </a:extLst>
              </a:tr>
              <a:tr h="5379314">
                <a:tc>
                  <a:txBody>
                    <a:bodyPr/>
                    <a:lstStyle/>
                    <a:p>
                      <a:pPr algn="ctr">
                        <a:lnSpc>
                          <a:spcPct val="115000"/>
                        </a:lnSpc>
                        <a:spcAft>
                          <a:spcPts val="0"/>
                        </a:spcAft>
                      </a:pPr>
                      <a:r>
                        <a:rPr lang="en-US" sz="2800" b="1" kern="1200" dirty="0">
                          <a:solidFill>
                            <a:schemeClr val="accent5">
                              <a:lumMod val="75000"/>
                            </a:schemeClr>
                          </a:solidFill>
                          <a:effectLst/>
                          <a:latin typeface="Arial Unicode MS" pitchFamily="34" charset="-128"/>
                          <a:ea typeface="Arial Unicode MS" pitchFamily="34" charset="-128"/>
                          <a:cs typeface="Arial Unicode MS" pitchFamily="34" charset="-128"/>
                        </a:rPr>
                        <a:t>Calculating Pension Amount</a:t>
                      </a:r>
                    </a:p>
                  </a:txBody>
                  <a:tcPr marL="86252" marR="86252"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indent="0">
                        <a:buFont typeface="Arial" panose="020B0604020202020204" pitchFamily="34" charset="0"/>
                        <a:buNone/>
                      </a:pPr>
                      <a:r>
                        <a:rPr lang="en-US" sz="2800" kern="1200" dirty="0">
                          <a:solidFill>
                            <a:schemeClr val="accent5">
                              <a:lumMod val="75000"/>
                            </a:schemeClr>
                          </a:solidFill>
                          <a:effectLst/>
                          <a:latin typeface="Arial Unicode MS" pitchFamily="34" charset="-128"/>
                          <a:ea typeface="Arial Unicode MS" pitchFamily="34" charset="-128"/>
                          <a:cs typeface="Arial Unicode MS" pitchFamily="34" charset="-128"/>
                        </a:rPr>
                        <a:t>Annuity rate (type 7; age= 61 years) = 6.30% p.a. </a:t>
                      </a:r>
                    </a:p>
                    <a:p>
                      <a:pPr marL="0" indent="0">
                        <a:buFont typeface="Arial" panose="020B0604020202020204" pitchFamily="34" charset="0"/>
                        <a:buNone/>
                      </a:pPr>
                      <a:r>
                        <a:rPr lang="en-US" sz="2800" kern="1200" dirty="0">
                          <a:solidFill>
                            <a:schemeClr val="accent5">
                              <a:lumMod val="75000"/>
                            </a:schemeClr>
                          </a:solidFill>
                          <a:effectLst/>
                          <a:latin typeface="Arial Unicode MS" pitchFamily="34" charset="-128"/>
                          <a:ea typeface="Arial Unicode MS" pitchFamily="34" charset="-128"/>
                          <a:cs typeface="Arial Unicode MS" pitchFamily="34" charset="-128"/>
                        </a:rPr>
                        <a:t>Purchase price = Rs.60,00,000/-</a:t>
                      </a:r>
                    </a:p>
                    <a:p>
                      <a:pPr marL="285750" indent="-285750">
                        <a:buFont typeface="Arial" panose="020B0604020202020204" pitchFamily="34" charset="0"/>
                        <a:buChar char="•"/>
                      </a:pPr>
                      <a:endParaRPr lang="en-US" sz="2800" kern="1200" dirty="0">
                        <a:solidFill>
                          <a:schemeClr val="accent5">
                            <a:lumMod val="75000"/>
                          </a:schemeClr>
                        </a:solidFill>
                        <a:effectLst/>
                        <a:latin typeface="Arial Unicode MS" pitchFamily="34" charset="-128"/>
                        <a:ea typeface="Arial Unicode MS" pitchFamily="34" charset="-128"/>
                        <a:cs typeface="Arial Unicode MS" pitchFamily="34" charset="-128"/>
                      </a:endParaRPr>
                    </a:p>
                    <a:p>
                      <a:pPr marL="457200" lvl="1" indent="0">
                        <a:buFont typeface="Arial" panose="020B0604020202020204" pitchFamily="34" charset="0"/>
                        <a:buNone/>
                      </a:pPr>
                      <a:r>
                        <a:rPr lang="en-US" sz="2800" kern="1200" dirty="0">
                          <a:solidFill>
                            <a:schemeClr val="accent5">
                              <a:lumMod val="75000"/>
                            </a:schemeClr>
                          </a:solidFill>
                          <a:effectLst/>
                          <a:latin typeface="Arial Unicode MS" pitchFamily="34" charset="-128"/>
                          <a:ea typeface="Arial Unicode MS" pitchFamily="34" charset="-128"/>
                          <a:cs typeface="Arial Unicode MS" pitchFamily="34" charset="-128"/>
                        </a:rPr>
                        <a:t>Pension = 6.30% X 60,00,000 = Rs.3,80,000 p.a.</a:t>
                      </a:r>
                    </a:p>
                    <a:p>
                      <a:pPr marL="0" indent="0">
                        <a:buFont typeface="Arial" panose="020B0604020202020204" pitchFamily="34" charset="0"/>
                        <a:buNone/>
                      </a:pPr>
                      <a:endParaRPr lang="en-US" sz="2800" kern="1200" dirty="0">
                        <a:solidFill>
                          <a:schemeClr val="accent5">
                            <a:lumMod val="75000"/>
                          </a:schemeClr>
                        </a:solidFill>
                        <a:effectLst/>
                        <a:latin typeface="Arial Unicode MS" pitchFamily="34" charset="-128"/>
                        <a:ea typeface="Arial Unicode MS" pitchFamily="34" charset="-128"/>
                        <a:cs typeface="Arial Unicode MS" pitchFamily="34" charset="-128"/>
                      </a:endParaRPr>
                    </a:p>
                    <a:p>
                      <a:pPr marL="0" indent="0">
                        <a:buFont typeface="Arial" panose="020B0604020202020204" pitchFamily="34" charset="0"/>
                        <a:buNone/>
                      </a:pPr>
                      <a:r>
                        <a:rPr lang="en-US" sz="2800" kern="1200" dirty="0">
                          <a:solidFill>
                            <a:schemeClr val="accent5">
                              <a:lumMod val="75000"/>
                            </a:schemeClr>
                          </a:solidFill>
                          <a:effectLst/>
                          <a:latin typeface="Arial Unicode MS" pitchFamily="34" charset="-128"/>
                          <a:ea typeface="Arial Unicode MS" pitchFamily="34" charset="-128"/>
                          <a:cs typeface="Arial Unicode MS" pitchFamily="34" charset="-128"/>
                        </a:rPr>
                        <a:t>In other words, with an Annuity Rate of 6.30% and a Purchase Price (initial lump sum amount placed with an Insurer/ Annuity Provider), the Annuitant ( recipient of Pension) would receive a Pension of Rs.3.80 Lakh per annum.</a:t>
                      </a:r>
                    </a:p>
                  </a:txBody>
                  <a:tcPr marL="42863" marR="42863"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823088588"/>
                  </a:ext>
                </a:extLst>
              </a:tr>
            </a:tbl>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sosceles Triangle 15"/>
          <p:cNvSpPr/>
          <p:nvPr/>
        </p:nvSpPr>
        <p:spPr>
          <a:xfrm>
            <a:off x="-228600" y="1524000"/>
            <a:ext cx="6553200" cy="8130540"/>
          </a:xfrm>
          <a:prstGeom prst="triangle">
            <a:avLst>
              <a:gd name="adj" fmla="val 48663"/>
            </a:avLst>
          </a:prstGeom>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Grievance Management</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Freeform 8"/>
          <p:cNvSpPr/>
          <p:nvPr/>
        </p:nvSpPr>
        <p:spPr>
          <a:xfrm>
            <a:off x="578204" y="1447800"/>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2400" dirty="0">
                <a:latin typeface="Arial Unicode MS" pitchFamily="34" charset="-128"/>
                <a:ea typeface="Arial Unicode MS" pitchFamily="34" charset="-128"/>
                <a:cs typeface="Arial Unicode MS" pitchFamily="34" charset="-128"/>
              </a:rPr>
              <a:t>Contribution amount not reflected in account </a:t>
            </a:r>
          </a:p>
        </p:txBody>
      </p:sp>
      <p:sp>
        <p:nvSpPr>
          <p:cNvPr id="10" name="Freeform 9"/>
          <p:cNvSpPr/>
          <p:nvPr/>
        </p:nvSpPr>
        <p:spPr>
          <a:xfrm>
            <a:off x="578204" y="2616782"/>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p:spPr>
        <p:style>
          <a:lnRef idx="2">
            <a:schemeClr val="accent5">
              <a:hueOff val="-1655646"/>
              <a:satOff val="6635"/>
              <a:lumOff val="143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2400">
                <a:latin typeface="Arial Unicode MS" pitchFamily="34" charset="-128"/>
                <a:ea typeface="Arial Unicode MS" pitchFamily="34" charset="-128"/>
                <a:cs typeface="Arial Unicode MS" pitchFamily="34" charset="-128"/>
              </a:rPr>
              <a:t>Not Processed/Delay in Processing Subscriber Changes Request</a:t>
            </a:r>
          </a:p>
        </p:txBody>
      </p:sp>
      <p:sp>
        <p:nvSpPr>
          <p:cNvPr id="11" name="Freeform 10"/>
          <p:cNvSpPr/>
          <p:nvPr/>
        </p:nvSpPr>
        <p:spPr>
          <a:xfrm>
            <a:off x="578204" y="3785764"/>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p:spPr>
        <p:style>
          <a:lnRef idx="2">
            <a:schemeClr val="accent5">
              <a:hueOff val="-3311292"/>
              <a:satOff val="13270"/>
              <a:lumOff val="287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2400">
                <a:latin typeface="Arial Unicode MS" pitchFamily="34" charset="-128"/>
                <a:ea typeface="Arial Unicode MS" pitchFamily="34" charset="-128"/>
                <a:cs typeface="Arial Unicode MS" pitchFamily="34" charset="-128"/>
              </a:rPr>
              <a:t>Delay in remitting contribution amount  </a:t>
            </a:r>
          </a:p>
        </p:txBody>
      </p:sp>
      <p:sp>
        <p:nvSpPr>
          <p:cNvPr id="12" name="Freeform 11"/>
          <p:cNvSpPr/>
          <p:nvPr/>
        </p:nvSpPr>
        <p:spPr>
          <a:xfrm>
            <a:off x="578204" y="4954746"/>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p:spPr>
        <p:style>
          <a:lnRef idx="2">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2400">
                <a:latin typeface="Arial Unicode MS" pitchFamily="34" charset="-128"/>
                <a:ea typeface="Arial Unicode MS" pitchFamily="34" charset="-128"/>
                <a:cs typeface="Arial Unicode MS" pitchFamily="34" charset="-128"/>
              </a:rPr>
              <a:t>Incorrect contribution amount</a:t>
            </a:r>
          </a:p>
        </p:txBody>
      </p:sp>
      <p:sp>
        <p:nvSpPr>
          <p:cNvPr id="13" name="Freeform 12"/>
          <p:cNvSpPr/>
          <p:nvPr/>
        </p:nvSpPr>
        <p:spPr>
          <a:xfrm>
            <a:off x="578204" y="6123728"/>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p:spPr>
        <p:style>
          <a:lnRef idx="2">
            <a:schemeClr val="accent5">
              <a:hueOff val="-6622584"/>
              <a:satOff val="26541"/>
              <a:lumOff val="575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t" anchorCtr="0">
            <a:noAutofit/>
          </a:bodyPr>
          <a:lstStyle/>
          <a:p>
            <a:pPr algn="ctr" defTabSz="933007">
              <a:lnSpc>
                <a:spcPts val="2400"/>
              </a:lnSpc>
              <a:spcBef>
                <a:spcPct val="0"/>
              </a:spcBef>
              <a:spcAft>
                <a:spcPct val="35000"/>
              </a:spcAft>
            </a:pPr>
            <a:r>
              <a:rPr lang="en-US" sz="2400" dirty="0">
                <a:latin typeface="Arial Unicode MS" pitchFamily="34" charset="-128"/>
                <a:ea typeface="Arial Unicode MS" pitchFamily="34" charset="-128"/>
                <a:cs typeface="Arial Unicode MS" pitchFamily="34" charset="-128"/>
              </a:rPr>
              <a:t>Incorrect processing of subscriber details  </a:t>
            </a:r>
          </a:p>
          <a:p>
            <a:pPr marL="171371" lvl="1" indent="-171371" algn="ctr" defTabSz="710863">
              <a:lnSpc>
                <a:spcPts val="2400"/>
              </a:lnSpc>
              <a:spcBef>
                <a:spcPct val="0"/>
              </a:spcBef>
              <a:spcAft>
                <a:spcPct val="15000"/>
              </a:spcAft>
              <a:buChar char="••"/>
            </a:pPr>
            <a:r>
              <a:rPr lang="en-US" sz="2400" dirty="0">
                <a:latin typeface="Arial Unicode MS" pitchFamily="34" charset="-128"/>
                <a:ea typeface="Arial Unicode MS" pitchFamily="34" charset="-128"/>
                <a:cs typeface="Arial Unicode MS" pitchFamily="34" charset="-128"/>
              </a:rPr>
              <a:t>PRAN card related</a:t>
            </a:r>
          </a:p>
        </p:txBody>
      </p:sp>
      <p:sp>
        <p:nvSpPr>
          <p:cNvPr id="14" name="Freeform 13"/>
          <p:cNvSpPr/>
          <p:nvPr/>
        </p:nvSpPr>
        <p:spPr>
          <a:xfrm>
            <a:off x="578204" y="7292710"/>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p:spPr>
        <p:style>
          <a:lnRef idx="2">
            <a:schemeClr val="accent5">
              <a:hueOff val="-8278230"/>
              <a:satOff val="33176"/>
              <a:lumOff val="719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2400">
                <a:latin typeface="Arial Unicode MS" pitchFamily="34" charset="-128"/>
                <a:ea typeface="Arial Unicode MS" pitchFamily="34" charset="-128"/>
                <a:cs typeface="Arial Unicode MS" pitchFamily="34" charset="-128"/>
              </a:rPr>
              <a:t>SOT (Statement of Transaction) related</a:t>
            </a:r>
          </a:p>
        </p:txBody>
      </p:sp>
      <p:sp>
        <p:nvSpPr>
          <p:cNvPr id="15" name="Freeform 14"/>
          <p:cNvSpPr/>
          <p:nvPr/>
        </p:nvSpPr>
        <p:spPr>
          <a:xfrm>
            <a:off x="578204" y="8461693"/>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p:spPr>
        <p:style>
          <a:lnRef idx="2">
            <a:schemeClr val="accent5">
              <a:hueOff val="-9933876"/>
              <a:satOff val="39811"/>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2400">
                <a:latin typeface="Arial Unicode MS" pitchFamily="34" charset="-128"/>
                <a:ea typeface="Arial Unicode MS" pitchFamily="34" charset="-128"/>
                <a:cs typeface="Arial Unicode MS" pitchFamily="34" charset="-128"/>
              </a:rPr>
              <a:t>S2 form not processed(Delay in Processing Subscriber Changes Request)</a:t>
            </a:r>
          </a:p>
        </p:txBody>
      </p:sp>
      <p:pic>
        <p:nvPicPr>
          <p:cNvPr id="1026" name="Picture 2" descr="C:\Users\pc\Desktop\123.png"/>
          <p:cNvPicPr>
            <a:picLocks noChangeAspect="1" noChangeArrowheads="1"/>
          </p:cNvPicPr>
          <p:nvPr/>
        </p:nvPicPr>
        <p:blipFill>
          <a:blip r:embed="rId3" cstate="print"/>
          <a:srcRect/>
          <a:stretch>
            <a:fillRect/>
          </a:stretch>
        </p:blipFill>
        <p:spPr bwMode="auto">
          <a:xfrm>
            <a:off x="9982200" y="2590800"/>
            <a:ext cx="8077200" cy="4876800"/>
          </a:xfrm>
          <a:prstGeom prst="rect">
            <a:avLst/>
          </a:prstGeom>
          <a:noFill/>
        </p:spPr>
      </p:pic>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bg/>
                                          </p:spTgt>
                                        </p:tgtEl>
                                        <p:attrNameLst>
                                          <p:attrName>style.visibility</p:attrName>
                                        </p:attrNameLst>
                                      </p:cBhvr>
                                      <p:to>
                                        <p:strVal val="visible"/>
                                      </p:to>
                                    </p:set>
                                    <p:anim calcmode="lin" valueType="num">
                                      <p:cBhvr additive="base">
                                        <p:cTn id="16"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bg/>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1">
                                            <p:bg/>
                                          </p:spTgt>
                                        </p:tgtEl>
                                        <p:attrNameLst>
                                          <p:attrName>style.visibility</p:attrName>
                                        </p:attrNameLst>
                                      </p:cBhvr>
                                      <p:to>
                                        <p:strVal val="visible"/>
                                      </p:to>
                                    </p:set>
                                    <p:anim calcmode="lin" valueType="num">
                                      <p:cBhvr additive="base">
                                        <p:cTn id="25"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 calcmode="lin" valueType="num">
                                      <p:cBhvr additive="base">
                                        <p:cTn id="2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2">
                                            <p:bg/>
                                          </p:spTgt>
                                        </p:tgtEl>
                                        <p:attrNameLst>
                                          <p:attrName>style.visibility</p:attrName>
                                        </p:attrNameLst>
                                      </p:cBhvr>
                                      <p:to>
                                        <p:strVal val="visible"/>
                                      </p:to>
                                    </p:set>
                                    <p:anim calcmode="lin" valueType="num">
                                      <p:cBhvr additive="base">
                                        <p:cTn id="34"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12">
                                            <p:bg/>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13">
                                            <p:bg/>
                                          </p:spTgt>
                                        </p:tgtEl>
                                        <p:attrNameLst>
                                          <p:attrName>style.visibility</p:attrName>
                                        </p:attrNameLst>
                                      </p:cBhvr>
                                      <p:to>
                                        <p:strVal val="visible"/>
                                      </p:to>
                                    </p:set>
                                    <p:anim calcmode="lin" valueType="num">
                                      <p:cBhvr additive="base">
                                        <p:cTn id="43"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bg/>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 calcmode="lin" valueType="num">
                                      <p:cBhvr additive="base">
                                        <p:cTn id="4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 calcmode="lin" valueType="num">
                                      <p:cBhvr additive="base">
                                        <p:cTn id="5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 presetClass="entr" presetSubtype="4" fill="hold" grpId="0" nodeType="afterEffect">
                                  <p:stCondLst>
                                    <p:cond delay="0"/>
                                  </p:stCondLst>
                                  <p:childTnLst>
                                    <p:set>
                                      <p:cBhvr>
                                        <p:cTn id="55" dur="1" fill="hold">
                                          <p:stCondLst>
                                            <p:cond delay="0"/>
                                          </p:stCondLst>
                                        </p:cTn>
                                        <p:tgtEl>
                                          <p:spTgt spid="14">
                                            <p:bg/>
                                          </p:spTgt>
                                        </p:tgtEl>
                                        <p:attrNameLst>
                                          <p:attrName>style.visibility</p:attrName>
                                        </p:attrNameLst>
                                      </p:cBhvr>
                                      <p:to>
                                        <p:strVal val="visible"/>
                                      </p:to>
                                    </p:set>
                                    <p:anim calcmode="lin" valueType="num">
                                      <p:cBhvr additive="base">
                                        <p:cTn id="56"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57" dur="500" fill="hold"/>
                                        <p:tgtEl>
                                          <p:spTgt spid="14">
                                            <p:bg/>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4">
                                            <p:txEl>
                                              <p:pRg st="0" end="0"/>
                                            </p:txEl>
                                          </p:spTgt>
                                        </p:tgtEl>
                                        <p:attrNameLst>
                                          <p:attrName>style.visibility</p:attrName>
                                        </p:attrNameLst>
                                      </p:cBhvr>
                                      <p:to>
                                        <p:strVal val="visible"/>
                                      </p:to>
                                    </p:set>
                                    <p:anim calcmode="lin" valueType="num">
                                      <p:cBhvr additive="base">
                                        <p:cTn id="6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3000"/>
                            </p:stCondLst>
                            <p:childTnLst>
                              <p:par>
                                <p:cTn id="63" presetID="2" presetClass="entr" presetSubtype="4" fill="hold" grpId="0" nodeType="afterEffect">
                                  <p:stCondLst>
                                    <p:cond delay="0"/>
                                  </p:stCondLst>
                                  <p:childTnLst>
                                    <p:set>
                                      <p:cBhvr>
                                        <p:cTn id="64" dur="1" fill="hold">
                                          <p:stCondLst>
                                            <p:cond delay="0"/>
                                          </p:stCondLst>
                                        </p:cTn>
                                        <p:tgtEl>
                                          <p:spTgt spid="15">
                                            <p:bg/>
                                          </p:spTgt>
                                        </p:tgtEl>
                                        <p:attrNameLst>
                                          <p:attrName>style.visibility</p:attrName>
                                        </p:attrNameLst>
                                      </p:cBhvr>
                                      <p:to>
                                        <p:strVal val="visible"/>
                                      </p:to>
                                    </p:set>
                                    <p:anim calcmode="lin" valueType="num">
                                      <p:cBhvr additive="base">
                                        <p:cTn id="65"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66" dur="500" fill="hold"/>
                                        <p:tgtEl>
                                          <p:spTgt spid="15">
                                            <p:bg/>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xEl>
                                              <p:pRg st="0" end="0"/>
                                            </p:txEl>
                                          </p:spTgt>
                                        </p:tgtEl>
                                        <p:attrNameLst>
                                          <p:attrName>style.visibility</p:attrName>
                                        </p:attrNameLst>
                                      </p:cBhvr>
                                      <p:to>
                                        <p:strVal val="visible"/>
                                      </p:to>
                                    </p:set>
                                    <p:anim calcmode="lin" valueType="num">
                                      <p:cBhvr additive="base">
                                        <p:cTn id="6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build="p" animBg="1"/>
      <p:bldP spid="11" grpId="0" build="p" animBg="1"/>
      <p:bldP spid="12" grpId="0" build="p" animBg="1"/>
      <p:bldP spid="13" grpId="0" build="p" animBg="1"/>
      <p:bldP spid="14" grpId="0" build="p" animBg="1"/>
      <p:bldP spid="15"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Nomination in NPS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 xmlns:a16="http://schemas.microsoft.com/office/drawing/2014/main" id="{387B234B-D054-4B9C-9A93-445E72D283A4}"/>
              </a:ext>
            </a:extLst>
          </p:cNvPr>
          <p:cNvGraphicFramePr>
            <a:graphicFrameLocks noGrp="1"/>
          </p:cNvGraphicFramePr>
          <p:nvPr>
            <p:extLst>
              <p:ext uri="{D42A27DB-BD31-4B8C-83A1-F6EECF244321}">
                <p14:modId xmlns="" xmlns:p14="http://schemas.microsoft.com/office/powerpoint/2010/main" val="346740694"/>
              </p:ext>
            </p:extLst>
          </p:nvPr>
        </p:nvGraphicFramePr>
        <p:xfrm>
          <a:off x="76201" y="1371600"/>
          <a:ext cx="18059399" cy="8468062"/>
        </p:xfrm>
        <a:graphic>
          <a:graphicData uri="http://schemas.openxmlformats.org/drawingml/2006/table">
            <a:tbl>
              <a:tblPr firstCol="1" bandRow="1"/>
              <a:tblGrid>
                <a:gridCol w="8751079">
                  <a:extLst>
                    <a:ext uri="{9D8B030D-6E8A-4147-A177-3AD203B41FA5}">
                      <a16:colId xmlns="" xmlns:a16="http://schemas.microsoft.com/office/drawing/2014/main" val="3562302975"/>
                    </a:ext>
                  </a:extLst>
                </a:gridCol>
                <a:gridCol w="9308320">
                  <a:extLst>
                    <a:ext uri="{9D8B030D-6E8A-4147-A177-3AD203B41FA5}">
                      <a16:colId xmlns="" xmlns:a16="http://schemas.microsoft.com/office/drawing/2014/main" val="3110235498"/>
                    </a:ext>
                  </a:extLst>
                </a:gridCol>
              </a:tblGrid>
              <a:tr h="545520">
                <a:tc gridSpan="2">
                  <a:txBody>
                    <a:bodyPr/>
                    <a:lstStyle>
                      <a:lvl1pPr marL="0" algn="l" defTabSz="1341150" rtl="0" eaLnBrk="1" latinLnBrk="0" hangingPunct="1">
                        <a:defRPr sz="2640" b="1" kern="1200">
                          <a:solidFill>
                            <a:schemeClr val="dk1"/>
                          </a:solidFill>
                          <a:latin typeface="Calibri"/>
                        </a:defRPr>
                      </a:lvl1pPr>
                      <a:lvl2pPr marL="670575" algn="l" defTabSz="1341150" rtl="0" eaLnBrk="1" latinLnBrk="0" hangingPunct="1">
                        <a:defRPr sz="2640" b="1" kern="1200">
                          <a:solidFill>
                            <a:schemeClr val="dk1"/>
                          </a:solidFill>
                          <a:latin typeface="Calibri"/>
                        </a:defRPr>
                      </a:lvl2pPr>
                      <a:lvl3pPr marL="1341150" algn="l" defTabSz="1341150" rtl="0" eaLnBrk="1" latinLnBrk="0" hangingPunct="1">
                        <a:defRPr sz="2640" b="1" kern="1200">
                          <a:solidFill>
                            <a:schemeClr val="dk1"/>
                          </a:solidFill>
                          <a:latin typeface="Calibri"/>
                        </a:defRPr>
                      </a:lvl3pPr>
                      <a:lvl4pPr marL="2011726" algn="l" defTabSz="1341150" rtl="0" eaLnBrk="1" latinLnBrk="0" hangingPunct="1">
                        <a:defRPr sz="2640" b="1" kern="1200">
                          <a:solidFill>
                            <a:schemeClr val="dk1"/>
                          </a:solidFill>
                          <a:latin typeface="Calibri"/>
                        </a:defRPr>
                      </a:lvl4pPr>
                      <a:lvl5pPr marL="2682301" algn="l" defTabSz="1341150" rtl="0" eaLnBrk="1" latinLnBrk="0" hangingPunct="1">
                        <a:defRPr sz="2640" b="1" kern="1200">
                          <a:solidFill>
                            <a:schemeClr val="dk1"/>
                          </a:solidFill>
                          <a:latin typeface="Calibri"/>
                        </a:defRPr>
                      </a:lvl5pPr>
                      <a:lvl6pPr marL="3352876" algn="l" defTabSz="1341150" rtl="0" eaLnBrk="1" latinLnBrk="0" hangingPunct="1">
                        <a:defRPr sz="2640" b="1" kern="1200">
                          <a:solidFill>
                            <a:schemeClr val="dk1"/>
                          </a:solidFill>
                          <a:latin typeface="Calibri"/>
                        </a:defRPr>
                      </a:lvl6pPr>
                      <a:lvl7pPr marL="4023451" algn="l" defTabSz="1341150" rtl="0" eaLnBrk="1" latinLnBrk="0" hangingPunct="1">
                        <a:defRPr sz="2640" b="1" kern="1200">
                          <a:solidFill>
                            <a:schemeClr val="dk1"/>
                          </a:solidFill>
                          <a:latin typeface="Calibri"/>
                        </a:defRPr>
                      </a:lvl7pPr>
                      <a:lvl8pPr marL="4694027" algn="l" defTabSz="1341150" rtl="0" eaLnBrk="1" latinLnBrk="0" hangingPunct="1">
                        <a:defRPr sz="2640" b="1" kern="1200">
                          <a:solidFill>
                            <a:schemeClr val="dk1"/>
                          </a:solidFill>
                          <a:latin typeface="Calibri"/>
                        </a:defRPr>
                      </a:lvl8pPr>
                      <a:lvl9pPr marL="5364602" algn="l" defTabSz="1341150" rtl="0" eaLnBrk="1" latinLnBrk="0" hangingPunct="1">
                        <a:defRPr sz="2640" b="1" kern="1200">
                          <a:solidFill>
                            <a:schemeClr val="dk1"/>
                          </a:solidFill>
                          <a:latin typeface="Calibri"/>
                        </a:defRPr>
                      </a:lvl9pPr>
                    </a:lstStyle>
                    <a:p>
                      <a:pPr marL="179388" indent="0" algn="just">
                        <a:lnSpc>
                          <a:spcPct val="115000"/>
                        </a:lnSpc>
                        <a:spcAft>
                          <a:spcPts val="0"/>
                        </a:spcAft>
                        <a:buFont typeface="Arial" panose="020B0604020202020204" pitchFamily="34" charset="0"/>
                        <a:buNone/>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Nomination is mandatory. </a:t>
                      </a:r>
                    </a:p>
                  </a:txBody>
                  <a:tcPr marL="84335" marR="84335" marT="41564" marB="41564" anchor="ctr">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hMerge="1">
                  <a:txBody>
                    <a:bodyPr/>
                    <a:lstStyle/>
                    <a:p>
                      <a:endParaRPr lang="en-US"/>
                    </a:p>
                  </a:txBody>
                  <a:tcPr/>
                </a:tc>
                <a:extLst>
                  <a:ext uri="{0D108BD9-81ED-4DB2-BD59-A6C34878D82A}">
                    <a16:rowId xmlns="" xmlns:a16="http://schemas.microsoft.com/office/drawing/2014/main" val="2107774619"/>
                  </a:ext>
                </a:extLst>
              </a:tr>
              <a:tr h="545520">
                <a:tc gridSpan="2">
                  <a:txBody>
                    <a:bodyPr/>
                    <a:lstStyle>
                      <a:lvl1pPr marL="0" algn="l" defTabSz="1341150" rtl="0" eaLnBrk="1" latinLnBrk="0" hangingPunct="1">
                        <a:defRPr sz="2640" b="1" kern="1200">
                          <a:solidFill>
                            <a:schemeClr val="dk1"/>
                          </a:solidFill>
                          <a:latin typeface="Calibri"/>
                        </a:defRPr>
                      </a:lvl1pPr>
                      <a:lvl2pPr marL="670575" algn="l" defTabSz="1341150" rtl="0" eaLnBrk="1" latinLnBrk="0" hangingPunct="1">
                        <a:defRPr sz="2640" b="1" kern="1200">
                          <a:solidFill>
                            <a:schemeClr val="dk1"/>
                          </a:solidFill>
                          <a:latin typeface="Calibri"/>
                        </a:defRPr>
                      </a:lvl2pPr>
                      <a:lvl3pPr marL="1341150" algn="l" defTabSz="1341150" rtl="0" eaLnBrk="1" latinLnBrk="0" hangingPunct="1">
                        <a:defRPr sz="2640" b="1" kern="1200">
                          <a:solidFill>
                            <a:schemeClr val="dk1"/>
                          </a:solidFill>
                          <a:latin typeface="Calibri"/>
                        </a:defRPr>
                      </a:lvl3pPr>
                      <a:lvl4pPr marL="2011726" algn="l" defTabSz="1341150" rtl="0" eaLnBrk="1" latinLnBrk="0" hangingPunct="1">
                        <a:defRPr sz="2640" b="1" kern="1200">
                          <a:solidFill>
                            <a:schemeClr val="dk1"/>
                          </a:solidFill>
                          <a:latin typeface="Calibri"/>
                        </a:defRPr>
                      </a:lvl4pPr>
                      <a:lvl5pPr marL="2682301" algn="l" defTabSz="1341150" rtl="0" eaLnBrk="1" latinLnBrk="0" hangingPunct="1">
                        <a:defRPr sz="2640" b="1" kern="1200">
                          <a:solidFill>
                            <a:schemeClr val="dk1"/>
                          </a:solidFill>
                          <a:latin typeface="Calibri"/>
                        </a:defRPr>
                      </a:lvl5pPr>
                      <a:lvl6pPr marL="3352876" algn="l" defTabSz="1341150" rtl="0" eaLnBrk="1" latinLnBrk="0" hangingPunct="1">
                        <a:defRPr sz="2640" b="1" kern="1200">
                          <a:solidFill>
                            <a:schemeClr val="dk1"/>
                          </a:solidFill>
                          <a:latin typeface="Calibri"/>
                        </a:defRPr>
                      </a:lvl6pPr>
                      <a:lvl7pPr marL="4023451" algn="l" defTabSz="1341150" rtl="0" eaLnBrk="1" latinLnBrk="0" hangingPunct="1">
                        <a:defRPr sz="2640" b="1" kern="1200">
                          <a:solidFill>
                            <a:schemeClr val="dk1"/>
                          </a:solidFill>
                          <a:latin typeface="Calibri"/>
                        </a:defRPr>
                      </a:lvl7pPr>
                      <a:lvl8pPr marL="4694027" algn="l" defTabSz="1341150" rtl="0" eaLnBrk="1" latinLnBrk="0" hangingPunct="1">
                        <a:defRPr sz="2640" b="1" kern="1200">
                          <a:solidFill>
                            <a:schemeClr val="dk1"/>
                          </a:solidFill>
                          <a:latin typeface="Calibri"/>
                        </a:defRPr>
                      </a:lvl8pPr>
                      <a:lvl9pPr marL="5364602" algn="l" defTabSz="1341150" rtl="0" eaLnBrk="1" latinLnBrk="0" hangingPunct="1">
                        <a:defRPr sz="2640" b="1" kern="1200">
                          <a:solidFill>
                            <a:schemeClr val="dk1"/>
                          </a:solidFill>
                          <a:latin typeface="Calibri"/>
                        </a:defRPr>
                      </a:lvl9pPr>
                    </a:lstStyle>
                    <a:p>
                      <a:pPr marL="179388" marR="0" lvl="0" indent="0" algn="just"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Definition of </a:t>
                      </a:r>
                      <a:r>
                        <a:rPr kumimoji="0" lang="en-US" sz="2600" b="1" i="1"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‘FAMILY’</a:t>
                      </a: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 for “</a:t>
                      </a:r>
                      <a:r>
                        <a:rPr kumimoji="0" lang="en-US" sz="2600" b="0" i="1"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Nomination</a:t>
                      </a: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 (in NPS) purpose- </a:t>
                      </a:r>
                    </a:p>
                  </a:txBody>
                  <a:tcPr marL="84335" marR="84335" marT="41564" marB="41564" anchor="ctr">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hMerge="1">
                  <a:txBody>
                    <a:bodyPr/>
                    <a:lstStyle/>
                    <a:p>
                      <a:endParaRPr lang="en-US"/>
                    </a:p>
                  </a:txBody>
                  <a:tcPr/>
                </a:tc>
                <a:extLst>
                  <a:ext uri="{0D108BD9-81ED-4DB2-BD59-A6C34878D82A}">
                    <a16:rowId xmlns="" xmlns:a16="http://schemas.microsoft.com/office/drawing/2014/main" val="4020050146"/>
                  </a:ext>
                </a:extLst>
              </a:tr>
              <a:tr h="2109360">
                <a:tc>
                  <a:txBody>
                    <a:bodyPr/>
                    <a:lstStyle>
                      <a:lvl1pPr marL="0" algn="l" defTabSz="1341150" rtl="0" eaLnBrk="1" latinLnBrk="0" hangingPunct="1">
                        <a:defRPr sz="2640" b="1" kern="1200">
                          <a:solidFill>
                            <a:schemeClr val="dk1"/>
                          </a:solidFill>
                          <a:latin typeface="Calibri"/>
                        </a:defRPr>
                      </a:lvl1pPr>
                      <a:lvl2pPr marL="670575" algn="l" defTabSz="1341150" rtl="0" eaLnBrk="1" latinLnBrk="0" hangingPunct="1">
                        <a:defRPr sz="2640" b="1" kern="1200">
                          <a:solidFill>
                            <a:schemeClr val="dk1"/>
                          </a:solidFill>
                          <a:latin typeface="Calibri"/>
                        </a:defRPr>
                      </a:lvl2pPr>
                      <a:lvl3pPr marL="1341150" algn="l" defTabSz="1341150" rtl="0" eaLnBrk="1" latinLnBrk="0" hangingPunct="1">
                        <a:defRPr sz="2640" b="1" kern="1200">
                          <a:solidFill>
                            <a:schemeClr val="dk1"/>
                          </a:solidFill>
                          <a:latin typeface="Calibri"/>
                        </a:defRPr>
                      </a:lvl3pPr>
                      <a:lvl4pPr marL="2011726" algn="l" defTabSz="1341150" rtl="0" eaLnBrk="1" latinLnBrk="0" hangingPunct="1">
                        <a:defRPr sz="2640" b="1" kern="1200">
                          <a:solidFill>
                            <a:schemeClr val="dk1"/>
                          </a:solidFill>
                          <a:latin typeface="Calibri"/>
                        </a:defRPr>
                      </a:lvl4pPr>
                      <a:lvl5pPr marL="2682301" algn="l" defTabSz="1341150" rtl="0" eaLnBrk="1" latinLnBrk="0" hangingPunct="1">
                        <a:defRPr sz="2640" b="1" kern="1200">
                          <a:solidFill>
                            <a:schemeClr val="dk1"/>
                          </a:solidFill>
                          <a:latin typeface="Calibri"/>
                        </a:defRPr>
                      </a:lvl5pPr>
                      <a:lvl6pPr marL="3352876" algn="l" defTabSz="1341150" rtl="0" eaLnBrk="1" latinLnBrk="0" hangingPunct="1">
                        <a:defRPr sz="2640" b="1" kern="1200">
                          <a:solidFill>
                            <a:schemeClr val="dk1"/>
                          </a:solidFill>
                          <a:latin typeface="Calibri"/>
                        </a:defRPr>
                      </a:lvl6pPr>
                      <a:lvl7pPr marL="4023451" algn="l" defTabSz="1341150" rtl="0" eaLnBrk="1" latinLnBrk="0" hangingPunct="1">
                        <a:defRPr sz="2640" b="1" kern="1200">
                          <a:solidFill>
                            <a:schemeClr val="dk1"/>
                          </a:solidFill>
                          <a:latin typeface="Calibri"/>
                        </a:defRPr>
                      </a:lvl7pPr>
                      <a:lvl8pPr marL="4694027" algn="l" defTabSz="1341150" rtl="0" eaLnBrk="1" latinLnBrk="0" hangingPunct="1">
                        <a:defRPr sz="2640" b="1" kern="1200">
                          <a:solidFill>
                            <a:schemeClr val="dk1"/>
                          </a:solidFill>
                          <a:latin typeface="Calibri"/>
                        </a:defRPr>
                      </a:lvl8pPr>
                      <a:lvl9pPr marL="5364602" algn="l" defTabSz="1341150" rtl="0" eaLnBrk="1" latinLnBrk="0" hangingPunct="1">
                        <a:defRPr sz="2640" b="1" kern="1200">
                          <a:solidFill>
                            <a:schemeClr val="dk1"/>
                          </a:solidFill>
                          <a:latin typeface="Calibri"/>
                        </a:defRPr>
                      </a:lvl9pPr>
                    </a:lstStyle>
                    <a:p>
                      <a:pPr marL="636588" lvl="1" indent="0" algn="just">
                        <a:lnSpc>
                          <a:spcPct val="115000"/>
                        </a:lnSpc>
                        <a:spcAft>
                          <a:spcPts val="0"/>
                        </a:spcAft>
                        <a:buFont typeface="Courier New" panose="02070309020205020404" pitchFamily="49" charset="0"/>
                        <a:buNone/>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Male subscriber-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his legally wedded wife,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his children, whether married or unmarried,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his dependent parents and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his deceased son’s widow and children: </a:t>
                      </a:r>
                    </a:p>
                  </a:txBody>
                  <a:tcPr marL="84335" marR="84335" marT="0" marB="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1341150" rtl="0" eaLnBrk="1" latinLnBrk="0" hangingPunct="1">
                        <a:defRPr sz="2640" kern="1200">
                          <a:solidFill>
                            <a:schemeClr val="dk1"/>
                          </a:solidFill>
                          <a:latin typeface="Calibri"/>
                        </a:defRPr>
                      </a:lvl1pPr>
                      <a:lvl2pPr marL="670575" algn="l" defTabSz="1341150" rtl="0" eaLnBrk="1" latinLnBrk="0" hangingPunct="1">
                        <a:defRPr sz="2640" kern="1200">
                          <a:solidFill>
                            <a:schemeClr val="dk1"/>
                          </a:solidFill>
                          <a:latin typeface="Calibri"/>
                        </a:defRPr>
                      </a:lvl2pPr>
                      <a:lvl3pPr marL="1341150" algn="l" defTabSz="1341150" rtl="0" eaLnBrk="1" latinLnBrk="0" hangingPunct="1">
                        <a:defRPr sz="2640" kern="1200">
                          <a:solidFill>
                            <a:schemeClr val="dk1"/>
                          </a:solidFill>
                          <a:latin typeface="Calibri"/>
                        </a:defRPr>
                      </a:lvl3pPr>
                      <a:lvl4pPr marL="2011726" algn="l" defTabSz="1341150" rtl="0" eaLnBrk="1" latinLnBrk="0" hangingPunct="1">
                        <a:defRPr sz="2640" kern="1200">
                          <a:solidFill>
                            <a:schemeClr val="dk1"/>
                          </a:solidFill>
                          <a:latin typeface="Calibri"/>
                        </a:defRPr>
                      </a:lvl4pPr>
                      <a:lvl5pPr marL="2682301" algn="l" defTabSz="1341150" rtl="0" eaLnBrk="1" latinLnBrk="0" hangingPunct="1">
                        <a:defRPr sz="2640" kern="1200">
                          <a:solidFill>
                            <a:schemeClr val="dk1"/>
                          </a:solidFill>
                          <a:latin typeface="Calibri"/>
                        </a:defRPr>
                      </a:lvl5pPr>
                      <a:lvl6pPr marL="3352876" algn="l" defTabSz="1341150" rtl="0" eaLnBrk="1" latinLnBrk="0" hangingPunct="1">
                        <a:defRPr sz="2640" kern="1200">
                          <a:solidFill>
                            <a:schemeClr val="dk1"/>
                          </a:solidFill>
                          <a:latin typeface="Calibri"/>
                        </a:defRPr>
                      </a:lvl6pPr>
                      <a:lvl7pPr marL="4023451" algn="l" defTabSz="1341150" rtl="0" eaLnBrk="1" latinLnBrk="0" hangingPunct="1">
                        <a:defRPr sz="2640" kern="1200">
                          <a:solidFill>
                            <a:schemeClr val="dk1"/>
                          </a:solidFill>
                          <a:latin typeface="Calibri"/>
                        </a:defRPr>
                      </a:lvl7pPr>
                      <a:lvl8pPr marL="4694027" algn="l" defTabSz="1341150" rtl="0" eaLnBrk="1" latinLnBrk="0" hangingPunct="1">
                        <a:defRPr sz="2640" kern="1200">
                          <a:solidFill>
                            <a:schemeClr val="dk1"/>
                          </a:solidFill>
                          <a:latin typeface="Calibri"/>
                        </a:defRPr>
                      </a:lvl8pPr>
                      <a:lvl9pPr marL="5364602" algn="l" defTabSz="1341150" rtl="0" eaLnBrk="1" latinLnBrk="0" hangingPunct="1">
                        <a:defRPr sz="2640" kern="1200">
                          <a:solidFill>
                            <a:schemeClr val="dk1"/>
                          </a:solidFill>
                          <a:latin typeface="Calibri"/>
                        </a:defRPr>
                      </a:lvl9pPr>
                    </a:lstStyle>
                    <a:p>
                      <a:pPr marL="636588" lvl="1" indent="0" algn="just">
                        <a:lnSpc>
                          <a:spcPct val="115000"/>
                        </a:lnSpc>
                        <a:spcAft>
                          <a:spcPts val="0"/>
                        </a:spcAft>
                        <a:buFont typeface="Courier New" panose="02070309020205020404" pitchFamily="49" charset="0"/>
                        <a:buNone/>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Female subscriber-</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her legally wedded husband,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her children, whether married or unmarried,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her dependent parents,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her husband’s dependent parents and </a:t>
                      </a:r>
                    </a:p>
                    <a:p>
                      <a:pPr marL="1379538" lvl="2" indent="-285750" algn="just">
                        <a:lnSpc>
                          <a:spcPct val="115000"/>
                        </a:lnSpc>
                        <a:spcAft>
                          <a:spcPts val="0"/>
                        </a:spcAft>
                        <a:buFont typeface="Arial" panose="020B0604020202020204" pitchFamily="34" charset="0"/>
                        <a:buChar cha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her deceased son’s widow and children</a:t>
                      </a:r>
                    </a:p>
                  </a:txBody>
                  <a:tcPr marL="84335" marR="84335" marT="0" marB="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extLst>
                  <a:ext uri="{0D108BD9-81ED-4DB2-BD59-A6C34878D82A}">
                    <a16:rowId xmlns="" xmlns:a16="http://schemas.microsoft.com/office/drawing/2014/main" val="390181531"/>
                  </a:ext>
                </a:extLst>
              </a:tr>
              <a:tr h="2667000">
                <a:tc gridSpan="2">
                  <a:txBody>
                    <a:bodyPr/>
                    <a:lstStyle>
                      <a:lvl1pPr marL="0" algn="l" defTabSz="1341150" rtl="0" eaLnBrk="1" latinLnBrk="0" hangingPunct="1">
                        <a:defRPr sz="2640" b="1" kern="1200">
                          <a:solidFill>
                            <a:schemeClr val="dk1"/>
                          </a:solidFill>
                          <a:latin typeface="Calibri"/>
                        </a:defRPr>
                      </a:lvl1pPr>
                      <a:lvl2pPr marL="670575" algn="l" defTabSz="1341150" rtl="0" eaLnBrk="1" latinLnBrk="0" hangingPunct="1">
                        <a:defRPr sz="2640" b="1" kern="1200">
                          <a:solidFill>
                            <a:schemeClr val="dk1"/>
                          </a:solidFill>
                          <a:latin typeface="Calibri"/>
                        </a:defRPr>
                      </a:lvl2pPr>
                      <a:lvl3pPr marL="1341150" algn="l" defTabSz="1341150" rtl="0" eaLnBrk="1" latinLnBrk="0" hangingPunct="1">
                        <a:defRPr sz="2640" b="1" kern="1200">
                          <a:solidFill>
                            <a:schemeClr val="dk1"/>
                          </a:solidFill>
                          <a:latin typeface="Calibri"/>
                        </a:defRPr>
                      </a:lvl3pPr>
                      <a:lvl4pPr marL="2011726" algn="l" defTabSz="1341150" rtl="0" eaLnBrk="1" latinLnBrk="0" hangingPunct="1">
                        <a:defRPr sz="2640" b="1" kern="1200">
                          <a:solidFill>
                            <a:schemeClr val="dk1"/>
                          </a:solidFill>
                          <a:latin typeface="Calibri"/>
                        </a:defRPr>
                      </a:lvl4pPr>
                      <a:lvl5pPr marL="2682301" algn="l" defTabSz="1341150" rtl="0" eaLnBrk="1" latinLnBrk="0" hangingPunct="1">
                        <a:defRPr sz="2640" b="1" kern="1200">
                          <a:solidFill>
                            <a:schemeClr val="dk1"/>
                          </a:solidFill>
                          <a:latin typeface="Calibri"/>
                        </a:defRPr>
                      </a:lvl5pPr>
                      <a:lvl6pPr marL="3352876" algn="l" defTabSz="1341150" rtl="0" eaLnBrk="1" latinLnBrk="0" hangingPunct="1">
                        <a:defRPr sz="2640" b="1" kern="1200">
                          <a:solidFill>
                            <a:schemeClr val="dk1"/>
                          </a:solidFill>
                          <a:latin typeface="Calibri"/>
                        </a:defRPr>
                      </a:lvl6pPr>
                      <a:lvl7pPr marL="4023451" algn="l" defTabSz="1341150" rtl="0" eaLnBrk="1" latinLnBrk="0" hangingPunct="1">
                        <a:defRPr sz="2640" b="1" kern="1200">
                          <a:solidFill>
                            <a:schemeClr val="dk1"/>
                          </a:solidFill>
                          <a:latin typeface="Calibri"/>
                        </a:defRPr>
                      </a:lvl7pPr>
                      <a:lvl8pPr marL="4694027" algn="l" defTabSz="1341150" rtl="0" eaLnBrk="1" latinLnBrk="0" hangingPunct="1">
                        <a:defRPr sz="2640" b="1" kern="1200">
                          <a:solidFill>
                            <a:schemeClr val="dk1"/>
                          </a:solidFill>
                          <a:latin typeface="Calibri"/>
                        </a:defRPr>
                      </a:lvl8pPr>
                      <a:lvl9pPr marL="5364602" algn="l" defTabSz="1341150" rtl="0" eaLnBrk="1" latinLnBrk="0" hangingPunct="1">
                        <a:defRPr sz="2640" b="1" kern="1200">
                          <a:solidFill>
                            <a:schemeClr val="dk1"/>
                          </a:solidFill>
                          <a:latin typeface="Calibri"/>
                        </a:defRPr>
                      </a:lvl9pPr>
                    </a:lstStyle>
                    <a:p>
                      <a:pPr marL="179388" lvl="1" indent="0" algn="just">
                        <a:lnSpc>
                          <a:spcPct val="115000"/>
                        </a:lnSpc>
                        <a:spcAft>
                          <a:spcPts val="0"/>
                        </a:spcAft>
                        <a:buFont typeface="Arial" panose="020B0604020202020204" pitchFamily="34" charset="0"/>
                        <a:buNone/>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Examples of Invalid Nominations-</a:t>
                      </a:r>
                    </a:p>
                    <a:p>
                      <a:pPr marL="922338" lvl="2" indent="-285750" algn="just">
                        <a:lnSpc>
                          <a:spcPct val="115000"/>
                        </a:lnSpc>
                        <a:spcAft>
                          <a:spcPts val="0"/>
                        </a:spcAft>
                        <a:buFont typeface="Courier New" panose="02070309020205020404" pitchFamily="49" charset="0"/>
                        <a:buChar char="o"/>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Any nomination in favour of a person not belonging to his family shall be </a:t>
                      </a:r>
                      <a:r>
                        <a:rPr kumimoji="0" lang="en-US" sz="2600" b="0" i="1" u="sng"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INVALID</a:t>
                      </a:r>
                    </a:p>
                    <a:p>
                      <a:pPr marL="922338" marR="0" lvl="2" indent="-285750" algn="just"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Nomination made before marriage shall be deemed to be </a:t>
                      </a:r>
                      <a:r>
                        <a:rPr kumimoji="0" lang="en-US" sz="2600" b="0" i="1"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INVALID; </a:t>
                      </a: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fresh nomination shall be made by the subscriber on his marriage and any</a:t>
                      </a:r>
                    </a:p>
                    <a:p>
                      <a:pPr marL="922338" marR="0" lvl="2" indent="-285750" algn="just"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If at the time of making a nomination the subscriber has no family, the nomination may be in favour of any person or persons but if the subscriber subsequently acquires a family, such nomination shall forthwith be deemed to be invalid and the subscriber shall make a fresh nomination in favour of one or more persons belonging to his family</a:t>
                      </a:r>
                    </a:p>
                  </a:txBody>
                  <a:tcPr marL="84335" marR="84335" marT="41564" marB="41564" anchor="ctr">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hMerge="1">
                  <a:txBody>
                    <a:bodyPr/>
                    <a:lstStyle/>
                    <a:p>
                      <a:endParaRPr lang="en-US"/>
                    </a:p>
                  </a:txBody>
                  <a:tcPr/>
                </a:tc>
                <a:extLst>
                  <a:ext uri="{0D108BD9-81ED-4DB2-BD59-A6C34878D82A}">
                    <a16:rowId xmlns="" xmlns:a16="http://schemas.microsoft.com/office/drawing/2014/main" val="2705644959"/>
                  </a:ext>
                </a:extLst>
              </a:tr>
              <a:tr h="1370106">
                <a:tc gridSpan="2">
                  <a:txBody>
                    <a:bodyPr/>
                    <a:lstStyle>
                      <a:lvl1pPr marL="0" algn="l" defTabSz="1341150" rtl="0" eaLnBrk="1" latinLnBrk="0" hangingPunct="1">
                        <a:defRPr sz="2640" b="1" kern="1200">
                          <a:solidFill>
                            <a:schemeClr val="dk1"/>
                          </a:solidFill>
                          <a:latin typeface="Calibri"/>
                        </a:defRPr>
                      </a:lvl1pPr>
                      <a:lvl2pPr marL="670575" algn="l" defTabSz="1341150" rtl="0" eaLnBrk="1" latinLnBrk="0" hangingPunct="1">
                        <a:defRPr sz="2640" b="1" kern="1200">
                          <a:solidFill>
                            <a:schemeClr val="dk1"/>
                          </a:solidFill>
                          <a:latin typeface="Calibri"/>
                        </a:defRPr>
                      </a:lvl2pPr>
                      <a:lvl3pPr marL="1341150" algn="l" defTabSz="1341150" rtl="0" eaLnBrk="1" latinLnBrk="0" hangingPunct="1">
                        <a:defRPr sz="2640" b="1" kern="1200">
                          <a:solidFill>
                            <a:schemeClr val="dk1"/>
                          </a:solidFill>
                          <a:latin typeface="Calibri"/>
                        </a:defRPr>
                      </a:lvl3pPr>
                      <a:lvl4pPr marL="2011726" algn="l" defTabSz="1341150" rtl="0" eaLnBrk="1" latinLnBrk="0" hangingPunct="1">
                        <a:defRPr sz="2640" b="1" kern="1200">
                          <a:solidFill>
                            <a:schemeClr val="dk1"/>
                          </a:solidFill>
                          <a:latin typeface="Calibri"/>
                        </a:defRPr>
                      </a:lvl4pPr>
                      <a:lvl5pPr marL="2682301" algn="l" defTabSz="1341150" rtl="0" eaLnBrk="1" latinLnBrk="0" hangingPunct="1">
                        <a:defRPr sz="2640" b="1" kern="1200">
                          <a:solidFill>
                            <a:schemeClr val="dk1"/>
                          </a:solidFill>
                          <a:latin typeface="Calibri"/>
                        </a:defRPr>
                      </a:lvl5pPr>
                      <a:lvl6pPr marL="3352876" algn="l" defTabSz="1341150" rtl="0" eaLnBrk="1" latinLnBrk="0" hangingPunct="1">
                        <a:defRPr sz="2640" b="1" kern="1200">
                          <a:solidFill>
                            <a:schemeClr val="dk1"/>
                          </a:solidFill>
                          <a:latin typeface="Calibri"/>
                        </a:defRPr>
                      </a:lvl6pPr>
                      <a:lvl7pPr marL="4023451" algn="l" defTabSz="1341150" rtl="0" eaLnBrk="1" latinLnBrk="0" hangingPunct="1">
                        <a:defRPr sz="2640" b="1" kern="1200">
                          <a:solidFill>
                            <a:schemeClr val="dk1"/>
                          </a:solidFill>
                          <a:latin typeface="Calibri"/>
                        </a:defRPr>
                      </a:lvl7pPr>
                      <a:lvl8pPr marL="4694027" algn="l" defTabSz="1341150" rtl="0" eaLnBrk="1" latinLnBrk="0" hangingPunct="1">
                        <a:defRPr sz="2640" b="1" kern="1200">
                          <a:solidFill>
                            <a:schemeClr val="dk1"/>
                          </a:solidFill>
                          <a:latin typeface="Calibri"/>
                        </a:defRPr>
                      </a:lvl8pPr>
                      <a:lvl9pPr marL="5364602" algn="l" defTabSz="1341150" rtl="0" eaLnBrk="1" latinLnBrk="0" hangingPunct="1">
                        <a:defRPr sz="2640" b="1" kern="1200">
                          <a:solidFill>
                            <a:schemeClr val="dk1"/>
                          </a:solidFill>
                          <a:latin typeface="Calibri"/>
                        </a:defRPr>
                      </a:lvl9pPr>
                    </a:lstStyle>
                    <a:p>
                      <a:pPr marL="179388" marR="0" lvl="1" indent="0" algn="just"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kumimoji="0" lang="en-US" sz="2600" b="0" i="0" u="none" strike="noStrike" kern="1200" cap="none" spc="0" normalizeH="0" baseline="0" dirty="0">
                          <a:ln>
                            <a:noFill/>
                          </a:ln>
                          <a:solidFill>
                            <a:schemeClr val="accent5">
                              <a:lumMod val="75000"/>
                            </a:schemeClr>
                          </a:solidFill>
                          <a:effectLst/>
                          <a:uLnTx/>
                          <a:uFillTx/>
                          <a:latin typeface="Arial Unicode MS" pitchFamily="34" charset="-128"/>
                          <a:ea typeface="Arial Unicode MS" pitchFamily="34" charset="-128"/>
                          <a:cs typeface="Arial Unicode MS" pitchFamily="34" charset="-128"/>
                        </a:rPr>
                        <a:t>Where no valid nomination exists, at the time of exit of such subscriber on account of death, the nomination, if any existing in the records of such subscriber with his or her employer shall be treated as nomination </a:t>
                      </a:r>
                    </a:p>
                  </a:txBody>
                  <a:tcPr marL="84335" marR="84335" marT="41564" marB="41564" anchor="ctr">
                    <a:lnL w="12700" cmpd="sng">
                      <a:solidFill>
                        <a:srgbClr val="4F81BD"/>
                      </a:solid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hMerge="1">
                  <a:txBody>
                    <a:bodyPr/>
                    <a:lstStyle/>
                    <a:p>
                      <a:endParaRPr lang="en-US"/>
                    </a:p>
                  </a:txBody>
                  <a:tcPr/>
                </a:tc>
                <a:extLst>
                  <a:ext uri="{0D108BD9-81ED-4DB2-BD59-A6C34878D82A}">
                    <a16:rowId xmlns="" xmlns:a16="http://schemas.microsoft.com/office/drawing/2014/main" val="292699353"/>
                  </a:ext>
                </a:extLst>
              </a:tr>
            </a:tbl>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algn="l" defTabSz="914400" eaLnBrk="0" fontAlgn="base" hangingPunct="0" indent="0" latinLnBrk="0" lvl="0" marL="0" marR="0" rtl="0">
              <a:lnSpc>
                <a:spcPct val="90000"/>
              </a:lnSpc>
              <a:spcBef>
                <a:spcPct val="0"/>
              </a:spcBef>
              <a:spcAft>
                <a:spcPct val="0"/>
              </a:spcAft>
              <a:buClrTx/>
              <a:buSzTx/>
              <a:buFontTx/>
              <a:buNone/>
              <a:tabLst/>
              <a:defRPr/>
            </a:pPr>
            <a:r>
              <a:rPr b="1" baseline="0" cap="none" dirty="0" i="0" kern="1200" kumimoji="0" lang="en-US" noProof="0" normalizeH="0" smtClean="0" spc="0" strike="noStrike" sz="5400" u="none">
                <a:ln>
                  <a:noFill/>
                </a:ln>
                <a:solidFill>
                  <a:srgbClr val="0000FF"/>
                </a:solidFill>
                <a:effectLst/>
                <a:uLnTx/>
                <a:uFillTx/>
                <a:latin charset="-128" pitchFamily="34" typeface="Arial Unicode MS"/>
                <a:ea charset="-128" pitchFamily="34" typeface="Arial Unicode MS"/>
                <a:cs charset="-128" pitchFamily="34" typeface="Arial Unicode MS"/>
              </a:rPr>
              <a:t>Mobile App</a:t>
            </a:r>
            <a:endParaRPr b="1" baseline="0" cap="none" dirty="0" i="0" kern="1200" kumimoji="0" lang="en-US" noProof="0" normalizeH="0" spc="0" strike="noStrike" sz="2800" u="none">
              <a:ln>
                <a:noFill/>
              </a:ln>
              <a:solidFill>
                <a:srgbClr val="0000FF"/>
              </a:solidFill>
              <a:effectLst/>
              <a:uLnTx/>
              <a:uFillTx/>
              <a:latin charset="-128" pitchFamily="34" typeface="Arial Unicode MS"/>
              <a:ea charset="-128" pitchFamily="34" typeface="Arial Unicode MS"/>
              <a:cs charset="-128" pitchFamily="34" typeface="Arial Unicode MS"/>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anchor="ctr" rtlCol="0"/>
          <a:lstStyle/>
          <a:p>
            <a:pPr algn="ctr"/>
            <a:endParaRPr lang="en-US"/>
          </a:p>
        </p:txBody>
      </p:sp>
      <p:sp>
        <p:nvSpPr>
          <p:cNvPr id="5" name="Content Placeholder 2"/>
          <p:cNvSpPr txBox="1">
            <a:spLocks/>
          </p:cNvSpPr>
          <p:nvPr/>
        </p:nvSpPr>
        <p:spPr>
          <a:xfrm>
            <a:off x="457201" y="1600200"/>
            <a:ext cx="8915399" cy="7986822"/>
          </a:xfrm>
          <a:prstGeom prst="rect">
            <a:avLst/>
          </a:prstGeom>
        </p:spPr>
        <p:txBody>
          <a:bodyPr>
            <a:normAutofit fontScale="92500" lnSpcReduction="10000"/>
          </a:bodyPr>
          <a:lstStyle/>
          <a:p>
            <a:pPr algn="l" defTabSz="914400" eaLnBrk="0" fontAlgn="base" hangingPunct="0" indent="-335288" latinLnBrk="0" lvl="0" marL="335288" marR="0" rtl="0">
              <a:lnSpc>
                <a:spcPct val="90000"/>
              </a:lnSpc>
              <a:spcBef>
                <a:spcPts val="1467"/>
              </a:spcBef>
              <a:spcAft>
                <a:spcPct val="0"/>
              </a:spcAft>
              <a:buClrTx/>
              <a:buSzTx/>
              <a:buFont charset="2" pitchFamily="2" typeface="Wingdings"/>
              <a:buChar char="q"/>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Subscribers can avail the following Benefits:</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Make Voluntary Contributions</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FATCA Certification</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View Tier 1 &amp; 2 Holding Value, Units &amp; NAV on a Daily Basis</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Request an email for Transaction Statements of all Financial Years</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View Last Five Contribution Details</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Tier II Withdrawal</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Change Address on the basis of AADHAAR </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Update Mobile, Landline Numbers and email ID</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Receive in-App Updates from PFRDA &amp; CRA</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Change Security Settings i.e. Password / Secret Q&amp;A</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Remember PRAN and Password Facility enabled</a:t>
            </a:r>
          </a:p>
          <a:p>
            <a:pPr algn="l" defTabSz="914400" eaLnBrk="0" fontAlgn="base" hangingPunct="0" indent="-335288" latinLnBrk="0" lvl="0" marL="974725" marR="0" rtl="0">
              <a:lnSpc>
                <a:spcPct val="90000"/>
              </a:lnSpc>
              <a:spcBef>
                <a:spcPts val="1467"/>
              </a:spcBef>
              <a:spcAft>
                <a:spcPct val="0"/>
              </a:spcAft>
              <a:buClrTx/>
              <a:buSzTx/>
              <a:buFont charset="2" pitchFamily="2" typeface="Wingdings"/>
              <a:buChar char="Ø"/>
              <a:tabLst/>
              <a:defRPr/>
            </a:pPr>
            <a:r>
              <a:rPr b="0" baseline="0" cap="none" dirty="0" i="0" kern="1200" kumimoji="0" lang="en-US" noProof="0" normalizeH="0" smtClean="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rPr>
              <a:t> Now, also available in Hindi Version</a:t>
            </a:r>
            <a:endParaRPr b="0" baseline="0" cap="none" dirty="0" i="0" kern="1200" kumimoji="0" lang="en-US" noProof="0" normalizeH="0" spc="0" strike="noStrike" sz="2800" u="none">
              <a:ln>
                <a:noFill/>
              </a:ln>
              <a:solidFill>
                <a:srgbClr val="004C97">
                  <a:hueOff val="0"/>
                  <a:satOff val="0"/>
                  <a:lumOff val="0"/>
                  <a:alphaOff val="0"/>
                </a:srgbClr>
              </a:solidFill>
              <a:effectLst/>
              <a:uLnTx/>
              <a:uFillTx/>
              <a:latin charset="-128" pitchFamily="34" typeface="Arial Unicode MS"/>
              <a:ea charset="-128" pitchFamily="34" typeface="Arial Unicode MS"/>
              <a:cs charset="-128" pitchFamily="34" typeface="Arial Unicode MS"/>
            </a:endParaRPr>
          </a:p>
        </p:txBody>
      </p:sp>
      <p:pic>
        <p:nvPicPr>
          <p:cNvPr id="7" name="Picture 2"/>
          <p:cNvPicPr>
            <a:picLocks noChangeArrowheads="1" noChangeAspect="1"/>
          </p:cNvPicPr>
          <p:nvPr/>
        </p:nvPicPr>
        <p:blipFill>
          <a:blip cstate="print" r:embed="rId3">
            <a:extLst>
              <a:ext uri="{28A0092B-C50C-407E-A947-70E740481C1C}">
                <a14:useLocalDpi xmlns:a14="http://schemas.microsoft.com/office/drawing/2010/main" xmlns="" val="0"/>
              </a:ext>
            </a:extLst>
          </a:blip>
          <a:srcRect b="-82" r="-48"/>
          <a:stretch>
            <a:fillRect/>
          </a:stretch>
        </p:blipFill>
        <p:spPr bwMode="auto">
          <a:xfrm>
            <a:off x="9067800" y="1066800"/>
            <a:ext cx="4419600" cy="7487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p:cNvPicPr>
            <a:picLocks noChangeArrowheads="1" noChangeAspect="1"/>
          </p:cNvPicPr>
          <p:nvPr/>
        </p:nvPicPr>
        <p:blipFill>
          <a:blip cstate="print" r:embed="rId4">
            <a:extLst>
              <a:ext uri="{28A0092B-C50C-407E-A947-70E740481C1C}">
                <a14:useLocalDpi xmlns:a14="http://schemas.microsoft.com/office/drawing/2010/main" xmlns="" val="0"/>
              </a:ext>
            </a:extLst>
          </a:blip>
          <a:srcRect b="-47" r="-1"/>
          <a:stretch>
            <a:fillRect/>
          </a:stretch>
        </p:blipFill>
        <p:spPr bwMode="auto">
          <a:xfrm>
            <a:off x="13716000" y="1066800"/>
            <a:ext cx="3962400" cy="7487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04354747"/>
      </p:ext>
    </p:extLst>
  </p:cSld>
  <p:clrMapOvr>
    <a:masterClrMapping/>
  </p:clrMapOvr>
  <p:timing>
    <p:tnLst>
      <p:par>
        <p:cTn dur="indefinite" id="1" nodeType="tmRoot" restart="never"/>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E-NPS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Content Placeholder 2"/>
          <p:cNvSpPr txBox="1">
            <a:spLocks/>
          </p:cNvSpPr>
          <p:nvPr/>
        </p:nvSpPr>
        <p:spPr>
          <a:xfrm>
            <a:off x="609600" y="1932940"/>
            <a:ext cx="17068800" cy="5001260"/>
          </a:xfrm>
          <a:prstGeom prst="rect">
            <a:avLst/>
          </a:prstGeom>
        </p:spPr>
        <p:txBody>
          <a:bodyPr>
            <a:normAutofit/>
          </a:bodyPr>
          <a:lstStyle/>
          <a:p>
            <a:pPr marL="335288" marR="0" lvl="0" indent="-335288" algn="l" defTabSz="914400" rtl="0" eaLnBrk="0" fontAlgn="base" latinLnBrk="0" hangingPunct="0">
              <a:lnSpc>
                <a:spcPct val="90000"/>
              </a:lnSpc>
              <a:spcBef>
                <a:spcPts val="1467"/>
              </a:spcBef>
              <a:spcAft>
                <a:spcPct val="0"/>
              </a:spcAft>
              <a:buClrTx/>
              <a:buSzTx/>
              <a:buFont typeface="Wingdings" pitchFamily="2" charset="2"/>
              <a:buChar char="q"/>
              <a:tabLst/>
              <a:defRPr/>
            </a:pPr>
            <a:r>
              <a:rPr kumimoji="0" lang="en-US" sz="4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n-US" sz="3300" i="0" u="none" strike="noStrike" kern="1200" cap="none" spc="0" normalizeH="0" baseline="0" noProof="0" dirty="0" smtClean="0">
                <a:ln>
                  <a:noFill/>
                </a:ln>
                <a:solidFill>
                  <a:schemeClr val="accent5">
                    <a:lumMod val="50000"/>
                  </a:schemeClr>
                </a:solidFill>
                <a:effectLst/>
                <a:uLnTx/>
                <a:uFillTx/>
                <a:latin typeface="Arial Unicode MS" pitchFamily="34" charset="-128"/>
                <a:ea typeface="Arial Unicode MS" pitchFamily="34" charset="-128"/>
                <a:cs typeface="Arial Unicode MS" pitchFamily="34" charset="-128"/>
              </a:rPr>
              <a:t>Useful for Employees under O.C.S. Pension Rule-1992 for</a:t>
            </a:r>
          </a:p>
          <a:p>
            <a:pPr marL="1870862" marR="0" lvl="0" indent="-335288" algn="l" defTabSz="914400" rtl="0" eaLnBrk="0" fontAlgn="base" latinLnBrk="0" hangingPunct="0">
              <a:lnSpc>
                <a:spcPct val="90000"/>
              </a:lnSpc>
              <a:spcBef>
                <a:spcPts val="1467"/>
              </a:spcBef>
              <a:spcAft>
                <a:spcPct val="0"/>
              </a:spcAft>
              <a:buClrTx/>
              <a:buSzTx/>
              <a:buFont typeface="Wingdings" pitchFamily="2" charset="2"/>
              <a:buChar char="Ø"/>
              <a:tabLst/>
              <a:defRPr/>
            </a:pPr>
            <a:r>
              <a:rPr kumimoji="0" lang="en-US" sz="3300" i="0" u="none" strike="noStrike" kern="1200" cap="none" spc="0" normalizeH="0" baseline="0" noProof="0" dirty="0" smtClean="0">
                <a:ln>
                  <a:noFill/>
                </a:ln>
                <a:solidFill>
                  <a:schemeClr val="accent5">
                    <a:lumMod val="50000"/>
                  </a:schemeClr>
                </a:solidFill>
                <a:effectLst/>
                <a:uLnTx/>
                <a:uFillTx/>
                <a:latin typeface="Arial Unicode MS" pitchFamily="34" charset="-128"/>
                <a:ea typeface="Arial Unicode MS" pitchFamily="34" charset="-128"/>
                <a:cs typeface="Arial Unicode MS" pitchFamily="34" charset="-128"/>
              </a:rPr>
              <a:t> Registration under NPS</a:t>
            </a:r>
          </a:p>
          <a:p>
            <a:pPr marL="1870862" marR="0" lvl="0" indent="-335288" algn="l" defTabSz="914400" rtl="0" eaLnBrk="0" fontAlgn="base" latinLnBrk="0" hangingPunct="0">
              <a:lnSpc>
                <a:spcPct val="90000"/>
              </a:lnSpc>
              <a:spcBef>
                <a:spcPts val="1467"/>
              </a:spcBef>
              <a:spcAft>
                <a:spcPct val="0"/>
              </a:spcAft>
              <a:buClrTx/>
              <a:buSzTx/>
              <a:buFont typeface="Wingdings" pitchFamily="2" charset="2"/>
              <a:buChar char="Ø"/>
              <a:tabLst/>
              <a:defRPr/>
            </a:pPr>
            <a:r>
              <a:rPr kumimoji="0" lang="en-US" sz="3300" i="0" u="none" strike="noStrike" kern="1200" cap="none" spc="0" normalizeH="0" baseline="0" noProof="0" dirty="0" smtClean="0">
                <a:ln>
                  <a:noFill/>
                </a:ln>
                <a:solidFill>
                  <a:schemeClr val="accent5">
                    <a:lumMod val="50000"/>
                  </a:schemeClr>
                </a:solidFill>
                <a:effectLst/>
                <a:uLnTx/>
                <a:uFillTx/>
                <a:latin typeface="Arial Unicode MS" pitchFamily="34" charset="-128"/>
                <a:ea typeface="Arial Unicode MS" pitchFamily="34" charset="-128"/>
                <a:cs typeface="Arial Unicode MS" pitchFamily="34" charset="-128"/>
              </a:rPr>
              <a:t> Contribution to PRANs (Tier I)</a:t>
            </a:r>
          </a:p>
          <a:p>
            <a:pPr marL="1870862" marR="0" lvl="0" indent="-335288" algn="l" defTabSz="914400" rtl="0" eaLnBrk="0" fontAlgn="base" latinLnBrk="0" hangingPunct="0">
              <a:lnSpc>
                <a:spcPct val="90000"/>
              </a:lnSpc>
              <a:spcBef>
                <a:spcPts val="1467"/>
              </a:spcBef>
              <a:spcAft>
                <a:spcPct val="0"/>
              </a:spcAft>
              <a:buClrTx/>
              <a:buSzTx/>
              <a:buFont typeface="Wingdings" pitchFamily="2" charset="2"/>
              <a:buChar char="Ø"/>
              <a:tabLst/>
              <a:defRPr/>
            </a:pPr>
            <a:r>
              <a:rPr kumimoji="0" lang="en-US" sz="3300" i="0" u="none" strike="noStrike" kern="1200" cap="none" spc="0" normalizeH="0" baseline="0" noProof="0" dirty="0" smtClean="0">
                <a:ln>
                  <a:noFill/>
                </a:ln>
                <a:solidFill>
                  <a:schemeClr val="accent5">
                    <a:lumMod val="50000"/>
                  </a:schemeClr>
                </a:solidFill>
                <a:effectLst/>
                <a:uLnTx/>
                <a:uFillTx/>
                <a:latin typeface="Arial Unicode MS" pitchFamily="34" charset="-128"/>
                <a:ea typeface="Arial Unicode MS" pitchFamily="34" charset="-128"/>
                <a:cs typeface="Arial Unicode MS" pitchFamily="34" charset="-128"/>
              </a:rPr>
              <a:t> Tier II Activation</a:t>
            </a:r>
          </a:p>
          <a:p>
            <a:pPr marL="335288" marR="0" lvl="0" indent="-335288" algn="l" defTabSz="914400" rtl="0" eaLnBrk="0" fontAlgn="base" latinLnBrk="0" hangingPunct="0">
              <a:lnSpc>
                <a:spcPct val="90000"/>
              </a:lnSpc>
              <a:spcBef>
                <a:spcPts val="1467"/>
              </a:spcBef>
              <a:spcAft>
                <a:spcPct val="0"/>
              </a:spcAft>
              <a:buClrTx/>
              <a:buSzTx/>
              <a:buFont typeface="Wingdings" pitchFamily="2" charset="2"/>
              <a:buChar char="q"/>
              <a:tabLst/>
              <a:defRPr/>
            </a:pPr>
            <a:r>
              <a:rPr kumimoji="0" lang="en-US" sz="3300" i="0" u="none" strike="noStrike" kern="1200" cap="none" spc="0" normalizeH="0" baseline="0" noProof="0" dirty="0" smtClean="0">
                <a:ln>
                  <a:noFill/>
                </a:ln>
                <a:solidFill>
                  <a:schemeClr val="accent5">
                    <a:lumMod val="50000"/>
                  </a:schemeClr>
                </a:solidFill>
                <a:effectLst/>
                <a:uLnTx/>
                <a:uFillTx/>
                <a:latin typeface="Arial Unicode MS" pitchFamily="34" charset="-128"/>
                <a:ea typeface="Arial Unicode MS" pitchFamily="34" charset="-128"/>
                <a:cs typeface="Arial Unicode MS" pitchFamily="34" charset="-128"/>
              </a:rPr>
              <a:t>Useful for Employees under NPS  for</a:t>
            </a:r>
          </a:p>
          <a:p>
            <a:pPr marL="1870862" marR="0" lvl="0" indent="-335288" algn="l" defTabSz="914400" rtl="0" eaLnBrk="0" fontAlgn="base" latinLnBrk="0" hangingPunct="0">
              <a:lnSpc>
                <a:spcPct val="90000"/>
              </a:lnSpc>
              <a:spcBef>
                <a:spcPts val="1467"/>
              </a:spcBef>
              <a:spcAft>
                <a:spcPct val="0"/>
              </a:spcAft>
              <a:buClrTx/>
              <a:buSzTx/>
              <a:buFont typeface="Wingdings" pitchFamily="2" charset="2"/>
              <a:buChar char="Ø"/>
              <a:tabLst/>
              <a:defRPr/>
            </a:pPr>
            <a:r>
              <a:rPr kumimoji="0" lang="en-US" sz="3300" i="0" u="none" strike="noStrike" kern="1200" cap="none" spc="0" normalizeH="0" baseline="0" noProof="0" dirty="0" smtClean="0">
                <a:ln>
                  <a:noFill/>
                </a:ln>
                <a:solidFill>
                  <a:schemeClr val="accent5">
                    <a:lumMod val="50000"/>
                  </a:schemeClr>
                </a:solidFill>
                <a:effectLst/>
                <a:uLnTx/>
                <a:uFillTx/>
                <a:latin typeface="Arial Unicode MS" pitchFamily="34" charset="-128"/>
                <a:ea typeface="Arial Unicode MS" pitchFamily="34" charset="-128"/>
                <a:cs typeface="Arial Unicode MS" pitchFamily="34" charset="-128"/>
              </a:rPr>
              <a:t> Additional Contribution to PRAs (Tier I)</a:t>
            </a:r>
          </a:p>
          <a:p>
            <a:pPr marL="1870862" marR="0" lvl="0" indent="-335288" algn="l" defTabSz="914400" rtl="0" eaLnBrk="0" fontAlgn="base" latinLnBrk="0" hangingPunct="0">
              <a:lnSpc>
                <a:spcPct val="90000"/>
              </a:lnSpc>
              <a:spcBef>
                <a:spcPts val="1467"/>
              </a:spcBef>
              <a:spcAft>
                <a:spcPct val="0"/>
              </a:spcAft>
              <a:buClrTx/>
              <a:buSzTx/>
              <a:buFont typeface="Wingdings" pitchFamily="2" charset="2"/>
              <a:buChar char="Ø"/>
              <a:tabLst/>
              <a:defRPr/>
            </a:pPr>
            <a:r>
              <a:rPr kumimoji="0" lang="en-US" sz="3300" i="0" u="none" strike="noStrike" kern="1200" cap="none" spc="0" normalizeH="0" baseline="0" noProof="0" dirty="0" smtClean="0">
                <a:ln>
                  <a:noFill/>
                </a:ln>
                <a:solidFill>
                  <a:schemeClr val="accent5">
                    <a:lumMod val="50000"/>
                  </a:schemeClr>
                </a:solidFill>
                <a:effectLst/>
                <a:uLnTx/>
                <a:uFillTx/>
                <a:latin typeface="Arial Unicode MS" pitchFamily="34" charset="-128"/>
                <a:ea typeface="Arial Unicode MS" pitchFamily="34" charset="-128"/>
                <a:cs typeface="Arial Unicode MS" pitchFamily="34" charset="-128"/>
              </a:rPr>
              <a:t> Tier II Activation</a:t>
            </a:r>
          </a:p>
          <a:p>
            <a:pPr marL="1870862" marR="0" lvl="0" indent="-335288" algn="l" defTabSz="914400" rtl="0" eaLnBrk="0" fontAlgn="base" latinLnBrk="0" hangingPunct="0">
              <a:lnSpc>
                <a:spcPct val="90000"/>
              </a:lnSpc>
              <a:spcBef>
                <a:spcPts val="1467"/>
              </a:spcBef>
              <a:spcAft>
                <a:spcPct val="0"/>
              </a:spcAft>
              <a:buClrTx/>
              <a:buSzTx/>
              <a:buFont typeface="Arial" panose="020B0604020202020204" pitchFamily="34" charset="0"/>
              <a:buNone/>
              <a:tabLst/>
              <a:defRPr/>
            </a:pPr>
            <a:endParaRPr kumimoji="0" lang="en-US" sz="4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0" name="TextBox 9"/>
          <p:cNvSpPr txBox="1"/>
          <p:nvPr/>
        </p:nvSpPr>
        <p:spPr>
          <a:xfrm>
            <a:off x="3214688" y="7441414"/>
            <a:ext cx="11887200" cy="1245386"/>
          </a:xfrm>
          <a:prstGeom prst="rect">
            <a:avLst/>
          </a:prstGeom>
          <a:noFill/>
        </p:spPr>
        <p:txBody>
          <a:bodyPr wrap="square" lIns="136063" tIns="68031" rIns="136063" bIns="68031" rtlCol="0">
            <a:spAutoFit/>
          </a:bodyPr>
          <a:lstStyle/>
          <a:p>
            <a:pPr algn="ctr"/>
            <a:r>
              <a:rPr lang="en-US" sz="3600" b="1" dirty="0" smtClean="0">
                <a:solidFill>
                  <a:schemeClr val="accent4">
                    <a:lumMod val="75000"/>
                  </a:schemeClr>
                </a:solidFill>
                <a:latin typeface="Arial" pitchFamily="34" charset="0"/>
                <a:cs typeface="Arial" pitchFamily="34" charset="0"/>
              </a:rPr>
              <a:t>Contribute to PRAN by using </a:t>
            </a:r>
          </a:p>
          <a:p>
            <a:pPr algn="ctr"/>
            <a:r>
              <a:rPr lang="en-US" sz="3600" b="1" dirty="0" smtClean="0">
                <a:solidFill>
                  <a:schemeClr val="accent4">
                    <a:lumMod val="75000"/>
                  </a:schemeClr>
                </a:solidFill>
                <a:latin typeface="Arial" pitchFamily="34" charset="0"/>
                <a:cs typeface="Arial" pitchFamily="34" charset="0"/>
              </a:rPr>
              <a:t>Debit Card / Credit Card / Net Banking</a:t>
            </a:r>
            <a:endParaRPr lang="en-US" sz="3600" b="1" dirty="0">
              <a:solidFill>
                <a:schemeClr val="accent4">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 calcmode="lin" valueType="num">
                                      <p:cBhvr additive="base">
                                        <p:cTn id="4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 calcmode="lin" valueType="num">
                                      <p:cBhvr additive="base">
                                        <p:cTn id="5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400800" y="3810000"/>
            <a:ext cx="13182600" cy="2667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30" name="Rounded Rectangle 29"/>
          <p:cNvSpPr/>
          <p:nvPr/>
        </p:nvSpPr>
        <p:spPr>
          <a:xfrm>
            <a:off x="4114800" y="3810000"/>
            <a:ext cx="2209800" cy="2667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28" name="Title 1"/>
          <p:cNvSpPr txBox="1">
            <a:spLocks/>
          </p:cNvSpPr>
          <p:nvPr/>
        </p:nvSpPr>
        <p:spPr>
          <a:xfrm>
            <a:off x="304800" y="533400"/>
            <a:ext cx="17983200" cy="762000"/>
          </a:xfrm>
          <a:prstGeom prst="rect">
            <a:avLst/>
          </a:prstGeom>
        </p:spPr>
        <p:txBody>
          <a:bodyPr>
            <a:noAutofit/>
          </a:bodyPr>
          <a:lstStyle/>
          <a:p>
            <a:pPr lvl="0" defTabSz="914400" eaLnBrk="0" fontAlgn="base" hangingPunct="0">
              <a:lnSpc>
                <a:spcPct val="90000"/>
              </a:lnSpc>
              <a:spcBef>
                <a:spcPct val="0"/>
              </a:spcBef>
              <a:spcAft>
                <a:spcPct val="0"/>
              </a:spcAft>
              <a:defRPr/>
            </a:pPr>
            <a:r>
              <a:rPr lang="en-US" sz="5400" b="1" dirty="0" smtClean="0">
                <a:solidFill>
                  <a:srgbClr val="0000FF"/>
                </a:solidFill>
                <a:latin typeface="Arial Unicode MS" pitchFamily="34" charset="-128"/>
                <a:ea typeface="Arial Unicode MS" pitchFamily="34" charset="-128"/>
                <a:cs typeface="Arial Unicode MS" pitchFamily="34" charset="-128"/>
              </a:rPr>
              <a:t>NPS under </a:t>
            </a:r>
            <a:r>
              <a:rPr kumimoji="0" lang="en-US" sz="5400" b="1" i="0" u="none" strike="noStrike" kern="1200" cap="none" spc="0" normalizeH="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Govt. of </a:t>
            </a:r>
            <a:r>
              <a:rPr kumimoji="0" lang="en-US" sz="5400" b="1" i="0" u="none" strike="noStrike" kern="1200" cap="none" spc="0" normalizeH="0" noProof="0" dirty="0" err="1" smtClean="0">
                <a:ln>
                  <a:noFill/>
                </a:ln>
                <a:solidFill>
                  <a:srgbClr val="0000FF"/>
                </a:solidFill>
                <a:effectLst/>
                <a:uLnTx/>
                <a:uFillTx/>
                <a:latin typeface="Arial Unicode MS" pitchFamily="34" charset="-128"/>
                <a:ea typeface="Arial Unicode MS" pitchFamily="34" charset="-128"/>
                <a:cs typeface="Arial Unicode MS" pitchFamily="34" charset="-128"/>
              </a:rPr>
              <a:t>Odisha</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Right Arrow 6"/>
          <p:cNvSpPr/>
          <p:nvPr/>
        </p:nvSpPr>
        <p:spPr>
          <a:xfrm>
            <a:off x="4157330" y="3972580"/>
            <a:ext cx="13335000" cy="2743199"/>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latin typeface="Arial Unicode MS" pitchFamily="34" charset="-128"/>
              <a:ea typeface="Arial Unicode MS" pitchFamily="34" charset="-128"/>
              <a:cs typeface="Arial Unicode MS" pitchFamily="34" charset="-128"/>
            </a:endParaRPr>
          </a:p>
        </p:txBody>
      </p:sp>
      <p:sp>
        <p:nvSpPr>
          <p:cNvPr id="8" name="Rectangle 7"/>
          <p:cNvSpPr/>
          <p:nvPr/>
        </p:nvSpPr>
        <p:spPr>
          <a:xfrm>
            <a:off x="0" y="4688737"/>
            <a:ext cx="4081130" cy="1341243"/>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latin typeface="Arial Unicode MS" pitchFamily="34" charset="-128"/>
              <a:ea typeface="Arial Unicode MS" pitchFamily="34" charset="-128"/>
              <a:cs typeface="Arial Unicode MS" pitchFamily="34" charset="-128"/>
            </a:endParaRPr>
          </a:p>
        </p:txBody>
      </p:sp>
      <p:sp>
        <p:nvSpPr>
          <p:cNvPr id="9" name="TextBox 23"/>
          <p:cNvSpPr txBox="1">
            <a:spLocks noChangeArrowheads="1"/>
          </p:cNvSpPr>
          <p:nvPr/>
        </p:nvSpPr>
        <p:spPr bwMode="auto">
          <a:xfrm>
            <a:off x="3319130" y="6944380"/>
            <a:ext cx="1676400" cy="954107"/>
          </a:xfrm>
          <a:prstGeom prst="rect">
            <a:avLst/>
          </a:prstGeom>
          <a:noFill/>
          <a:ln w="9525">
            <a:noFill/>
            <a:miter lim="800000"/>
            <a:headEnd/>
            <a:tailEnd/>
          </a:ln>
        </p:spPr>
        <p:txBody>
          <a:bodyPr>
            <a:spAutoFit/>
          </a:bodyPr>
          <a:lstStyle/>
          <a:p>
            <a:r>
              <a:rPr lang="en-US" sz="2800" b="1" dirty="0">
                <a:solidFill>
                  <a:srgbClr val="0000FF"/>
                </a:solidFill>
                <a:latin typeface="Arial Unicode MS" pitchFamily="34" charset="-128"/>
                <a:ea typeface="Arial Unicode MS" pitchFamily="34" charset="-128"/>
                <a:cs typeface="Arial Unicode MS" pitchFamily="34" charset="-128"/>
              </a:rPr>
              <a:t>1</a:t>
            </a:r>
            <a:r>
              <a:rPr lang="en-US" sz="2800" b="1" baseline="30000" dirty="0">
                <a:solidFill>
                  <a:srgbClr val="0000FF"/>
                </a:solidFill>
                <a:latin typeface="Arial Unicode MS" pitchFamily="34" charset="-128"/>
                <a:ea typeface="Arial Unicode MS" pitchFamily="34" charset="-128"/>
                <a:cs typeface="Arial Unicode MS" pitchFamily="34" charset="-128"/>
              </a:rPr>
              <a:t>st</a:t>
            </a:r>
            <a:r>
              <a:rPr lang="en-US" sz="2800" b="1" dirty="0">
                <a:solidFill>
                  <a:srgbClr val="0000FF"/>
                </a:solidFill>
                <a:latin typeface="Arial Unicode MS" pitchFamily="34" charset="-128"/>
                <a:ea typeface="Arial Unicode MS" pitchFamily="34" charset="-128"/>
                <a:cs typeface="Arial Unicode MS" pitchFamily="34" charset="-128"/>
              </a:rPr>
              <a:t> Jan’2005</a:t>
            </a:r>
          </a:p>
        </p:txBody>
      </p:sp>
      <p:sp>
        <p:nvSpPr>
          <p:cNvPr id="10" name="TextBox 32"/>
          <p:cNvSpPr txBox="1">
            <a:spLocks noChangeArrowheads="1"/>
          </p:cNvSpPr>
          <p:nvPr/>
        </p:nvSpPr>
        <p:spPr bwMode="auto">
          <a:xfrm>
            <a:off x="212660" y="4704202"/>
            <a:ext cx="3411269" cy="1077218"/>
          </a:xfrm>
          <a:prstGeom prst="rect">
            <a:avLst/>
          </a:prstGeom>
          <a:noFill/>
          <a:ln w="9525">
            <a:noFill/>
            <a:miter lim="800000"/>
            <a:headEnd/>
            <a:tailEnd/>
          </a:ln>
        </p:spPr>
        <p:txBody>
          <a:bodyPr wrap="square">
            <a:spAutoFit/>
          </a:bodyPr>
          <a:lstStyle/>
          <a:p>
            <a:pPr algn="ctr"/>
            <a:r>
              <a:rPr lang="en-US" sz="3200" b="1" dirty="0">
                <a:solidFill>
                  <a:schemeClr val="bg1"/>
                </a:solidFill>
                <a:latin typeface="Arial Unicode MS" pitchFamily="34" charset="-128"/>
                <a:ea typeface="Arial Unicode MS" pitchFamily="34" charset="-128"/>
                <a:cs typeface="Arial Unicode MS" pitchFamily="34" charset="-128"/>
              </a:rPr>
              <a:t>Defined Benefit </a:t>
            </a:r>
            <a:r>
              <a:rPr lang="en-US" sz="3200" b="1" dirty="0" smtClean="0">
                <a:solidFill>
                  <a:schemeClr val="bg1"/>
                </a:solidFill>
                <a:latin typeface="Arial Unicode MS" pitchFamily="34" charset="-128"/>
                <a:ea typeface="Arial Unicode MS" pitchFamily="34" charset="-128"/>
                <a:cs typeface="Arial Unicode MS" pitchFamily="34" charset="-128"/>
              </a:rPr>
              <a:t>    System</a:t>
            </a:r>
            <a:endParaRPr lang="en-US" sz="3200" b="1" dirty="0">
              <a:solidFill>
                <a:schemeClr val="bg1"/>
              </a:solidFill>
              <a:latin typeface="Arial Unicode MS" pitchFamily="34" charset="-128"/>
              <a:ea typeface="Arial Unicode MS" pitchFamily="34" charset="-128"/>
              <a:cs typeface="Arial Unicode MS" pitchFamily="34" charset="-128"/>
            </a:endParaRPr>
          </a:p>
        </p:txBody>
      </p:sp>
      <p:sp>
        <p:nvSpPr>
          <p:cNvPr id="11" name="TextBox 33"/>
          <p:cNvSpPr txBox="1">
            <a:spLocks noChangeArrowheads="1"/>
          </p:cNvSpPr>
          <p:nvPr/>
        </p:nvSpPr>
        <p:spPr bwMode="auto">
          <a:xfrm>
            <a:off x="7510130" y="4886980"/>
            <a:ext cx="7010399" cy="1077218"/>
          </a:xfrm>
          <a:prstGeom prst="rect">
            <a:avLst/>
          </a:prstGeom>
          <a:noFill/>
          <a:ln w="9525">
            <a:noFill/>
            <a:miter lim="800000"/>
            <a:headEnd/>
            <a:tailEnd/>
          </a:ln>
        </p:spPr>
        <p:txBody>
          <a:bodyPr wrap="square">
            <a:spAutoFit/>
          </a:bodyPr>
          <a:lstStyle/>
          <a:p>
            <a:r>
              <a:rPr lang="en-US" sz="3200" b="1" dirty="0">
                <a:solidFill>
                  <a:srgbClr val="002060"/>
                </a:solidFill>
                <a:latin typeface="Arial Unicode MS" pitchFamily="34" charset="-128"/>
                <a:ea typeface="Arial Unicode MS" pitchFamily="34" charset="-128"/>
                <a:cs typeface="Arial Unicode MS" pitchFamily="34" charset="-128"/>
              </a:rPr>
              <a:t>Defined Contribution System </a:t>
            </a:r>
          </a:p>
          <a:p>
            <a:r>
              <a:rPr lang="en-US" sz="3200" b="1" dirty="0">
                <a:solidFill>
                  <a:srgbClr val="002060"/>
                </a:solidFill>
                <a:latin typeface="Arial Unicode MS" pitchFamily="34" charset="-128"/>
                <a:ea typeface="Arial Unicode MS" pitchFamily="34" charset="-128"/>
                <a:cs typeface="Arial Unicode MS" pitchFamily="34" charset="-128"/>
              </a:rPr>
              <a:t>                    (NPS)</a:t>
            </a:r>
          </a:p>
        </p:txBody>
      </p:sp>
      <p:sp>
        <p:nvSpPr>
          <p:cNvPr id="12" name="TextBox 35"/>
          <p:cNvSpPr txBox="1">
            <a:spLocks noChangeArrowheads="1"/>
          </p:cNvSpPr>
          <p:nvPr/>
        </p:nvSpPr>
        <p:spPr bwMode="auto">
          <a:xfrm>
            <a:off x="5605130" y="6939915"/>
            <a:ext cx="1752600" cy="523220"/>
          </a:xfrm>
          <a:prstGeom prst="rect">
            <a:avLst/>
          </a:prstGeom>
          <a:noFill/>
          <a:ln w="9525">
            <a:noFill/>
            <a:miter lim="800000"/>
            <a:headEnd/>
            <a:tailEnd/>
          </a:ln>
        </p:spPr>
        <p:txBody>
          <a:bodyPr wrap="square">
            <a:spAutoFit/>
          </a:bodyPr>
          <a:lstStyle/>
          <a:p>
            <a:r>
              <a:rPr lang="en-US" sz="2800" b="1" dirty="0">
                <a:solidFill>
                  <a:srgbClr val="0000FF"/>
                </a:solidFill>
                <a:latin typeface="Arial Unicode MS" pitchFamily="34" charset="-128"/>
                <a:ea typeface="Arial Unicode MS" pitchFamily="34" charset="-128"/>
                <a:cs typeface="Arial Unicode MS" pitchFamily="34" charset="-128"/>
              </a:rPr>
              <a:t>Feb’2011</a:t>
            </a:r>
          </a:p>
        </p:txBody>
      </p:sp>
      <p:sp>
        <p:nvSpPr>
          <p:cNvPr id="13" name="Bent Arrow 12"/>
          <p:cNvSpPr/>
          <p:nvPr/>
        </p:nvSpPr>
        <p:spPr>
          <a:xfrm rot="16200000">
            <a:off x="4347830" y="7134880"/>
            <a:ext cx="1600200" cy="304800"/>
          </a:xfrm>
          <a:prstGeom prst="ben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solidFill>
                <a:schemeClr val="tx1"/>
              </a:solidFill>
              <a:latin typeface="Arial Unicode MS" pitchFamily="34" charset="-128"/>
              <a:ea typeface="Arial Unicode MS" pitchFamily="34" charset="-128"/>
              <a:cs typeface="Arial Unicode MS" pitchFamily="34" charset="-128"/>
            </a:endParaRPr>
          </a:p>
        </p:txBody>
      </p:sp>
      <p:sp>
        <p:nvSpPr>
          <p:cNvPr id="14" name="Bent Arrow 13"/>
          <p:cNvSpPr/>
          <p:nvPr/>
        </p:nvSpPr>
        <p:spPr>
          <a:xfrm rot="16200000">
            <a:off x="7700630" y="7058680"/>
            <a:ext cx="1600200" cy="304800"/>
          </a:xfrm>
          <a:prstGeom prst="bentArrow">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solidFill>
                <a:schemeClr val="tx1"/>
              </a:solidFill>
              <a:latin typeface="Arial Unicode MS" pitchFamily="34" charset="-128"/>
              <a:ea typeface="Arial Unicode MS" pitchFamily="34" charset="-128"/>
              <a:cs typeface="Arial Unicode MS" pitchFamily="34" charset="-128"/>
            </a:endParaRPr>
          </a:p>
        </p:txBody>
      </p:sp>
      <p:sp>
        <p:nvSpPr>
          <p:cNvPr id="15" name="TextBox 14"/>
          <p:cNvSpPr txBox="1"/>
          <p:nvPr/>
        </p:nvSpPr>
        <p:spPr>
          <a:xfrm>
            <a:off x="5376530" y="7630180"/>
            <a:ext cx="2286000" cy="1569660"/>
          </a:xfrm>
          <a:prstGeom prst="rect">
            <a:avLst/>
          </a:prstGeom>
          <a:noFill/>
        </p:spPr>
        <p:txBody>
          <a:bodyPr>
            <a:spAutoFit/>
          </a:bodyPr>
          <a:lstStyle/>
          <a:p>
            <a:pPr>
              <a:defRPr/>
            </a:pPr>
            <a:r>
              <a:rPr lang="en-US" sz="2400" b="1" dirty="0">
                <a:solidFill>
                  <a:schemeClr val="accent6">
                    <a:lumMod val="50000"/>
                  </a:schemeClr>
                </a:solidFill>
                <a:latin typeface="Arial Unicode MS" pitchFamily="34" charset="-128"/>
                <a:ea typeface="Arial Unicode MS" pitchFamily="34" charset="-128"/>
                <a:cs typeface="Arial Unicode MS" pitchFamily="34" charset="-128"/>
              </a:rPr>
              <a:t>Pre-PFRDA Period</a:t>
            </a:r>
          </a:p>
          <a:p>
            <a:pPr>
              <a:defRPr/>
            </a:pPr>
            <a:r>
              <a:rPr lang="en-US" sz="2400" b="1" dirty="0">
                <a:solidFill>
                  <a:schemeClr val="accent6">
                    <a:lumMod val="50000"/>
                  </a:schemeClr>
                </a:solidFill>
                <a:latin typeface="Arial Unicode MS" pitchFamily="34" charset="-128"/>
                <a:ea typeface="Arial Unicode MS" pitchFamily="34" charset="-128"/>
                <a:cs typeface="Arial Unicode MS" pitchFamily="34" charset="-128"/>
              </a:rPr>
              <a:t>(Legacy Period)</a:t>
            </a:r>
          </a:p>
        </p:txBody>
      </p:sp>
      <p:sp>
        <p:nvSpPr>
          <p:cNvPr id="16" name="TextBox 15"/>
          <p:cNvSpPr txBox="1"/>
          <p:nvPr/>
        </p:nvSpPr>
        <p:spPr>
          <a:xfrm>
            <a:off x="8805530" y="7630180"/>
            <a:ext cx="3326218" cy="523220"/>
          </a:xfrm>
          <a:prstGeom prst="rect">
            <a:avLst/>
          </a:prstGeom>
          <a:noFill/>
        </p:spPr>
        <p:txBody>
          <a:bodyPr wrap="square">
            <a:spAutoFit/>
          </a:bodyPr>
          <a:lstStyle/>
          <a:p>
            <a:pPr>
              <a:defRPr/>
            </a:pPr>
            <a:r>
              <a:rPr lang="en-US" sz="2800" b="1" dirty="0">
                <a:solidFill>
                  <a:schemeClr val="accent5">
                    <a:lumMod val="75000"/>
                  </a:schemeClr>
                </a:solidFill>
                <a:latin typeface="Arial Unicode MS" pitchFamily="34" charset="-128"/>
                <a:ea typeface="Arial Unicode MS" pitchFamily="34" charset="-128"/>
                <a:cs typeface="Arial Unicode MS" pitchFamily="34" charset="-128"/>
              </a:rPr>
              <a:t>PFRDA Period</a:t>
            </a:r>
          </a:p>
        </p:txBody>
      </p:sp>
      <p:sp>
        <p:nvSpPr>
          <p:cNvPr id="17" name="Oval 16"/>
          <p:cNvSpPr/>
          <p:nvPr/>
        </p:nvSpPr>
        <p:spPr>
          <a:xfrm>
            <a:off x="1642730" y="1229380"/>
            <a:ext cx="3657600" cy="2590800"/>
          </a:xfrm>
          <a:prstGeom prst="ellipse">
            <a:avLst/>
          </a:prstGeom>
          <a:solidFill>
            <a:schemeClr val="accent3">
              <a:lumMod val="7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latin typeface="Arial Unicode MS" pitchFamily="34" charset="-128"/>
              <a:ea typeface="Arial Unicode MS" pitchFamily="34" charset="-128"/>
              <a:cs typeface="Arial Unicode MS" pitchFamily="34" charset="-128"/>
            </a:endParaRPr>
          </a:p>
        </p:txBody>
      </p:sp>
      <p:sp>
        <p:nvSpPr>
          <p:cNvPr id="18" name="TextBox 57"/>
          <p:cNvSpPr txBox="1">
            <a:spLocks noChangeArrowheads="1"/>
          </p:cNvSpPr>
          <p:nvPr/>
        </p:nvSpPr>
        <p:spPr bwMode="auto">
          <a:xfrm>
            <a:off x="1871330" y="1610380"/>
            <a:ext cx="3200400" cy="1754326"/>
          </a:xfrm>
          <a:prstGeom prst="rect">
            <a:avLst/>
          </a:prstGeom>
          <a:noFill/>
          <a:ln w="9525">
            <a:noFill/>
            <a:miter lim="800000"/>
            <a:headEnd/>
            <a:tailEnd/>
          </a:ln>
        </p:spPr>
        <p:txBody>
          <a:bodyPr wrap="square">
            <a:spAutoFit/>
          </a:bodyPr>
          <a:lstStyle/>
          <a:p>
            <a:pPr algn="ctr"/>
            <a:r>
              <a:rPr lang="en-US" sz="4000" b="1" dirty="0">
                <a:solidFill>
                  <a:schemeClr val="bg1"/>
                </a:solidFill>
                <a:latin typeface="Arial Unicode MS" pitchFamily="34" charset="-128"/>
                <a:ea typeface="Arial Unicode MS" pitchFamily="34" charset="-128"/>
                <a:cs typeface="Arial Unicode MS" pitchFamily="34" charset="-128"/>
              </a:rPr>
              <a:t>PENSION SYSTEM</a:t>
            </a:r>
          </a:p>
          <a:p>
            <a:pPr algn="ctr"/>
            <a:r>
              <a:rPr lang="en-US" sz="2800" b="1" dirty="0">
                <a:solidFill>
                  <a:schemeClr val="bg1"/>
                </a:solidFill>
                <a:latin typeface="Arial Unicode MS" pitchFamily="34" charset="-128"/>
                <a:ea typeface="Arial Unicode MS" pitchFamily="34" charset="-128"/>
                <a:cs typeface="Arial Unicode MS" pitchFamily="34" charset="-128"/>
              </a:rPr>
              <a:t>in Govt. of </a:t>
            </a:r>
            <a:r>
              <a:rPr lang="en-US" sz="2800" b="1" dirty="0" err="1">
                <a:solidFill>
                  <a:schemeClr val="bg1"/>
                </a:solidFill>
                <a:latin typeface="Arial Unicode MS" pitchFamily="34" charset="-128"/>
                <a:ea typeface="Arial Unicode MS" pitchFamily="34" charset="-128"/>
                <a:cs typeface="Arial Unicode MS" pitchFamily="34" charset="-128"/>
              </a:rPr>
              <a:t>Odisha</a:t>
            </a:r>
            <a:endParaRPr lang="en-US" sz="2800" b="1" dirty="0">
              <a:solidFill>
                <a:schemeClr val="bg1"/>
              </a:solidFill>
              <a:latin typeface="Arial Unicode MS" pitchFamily="34" charset="-128"/>
              <a:ea typeface="Arial Unicode MS" pitchFamily="34" charset="-128"/>
              <a:cs typeface="Arial Unicode MS" pitchFamily="34" charset="-128"/>
            </a:endParaRPr>
          </a:p>
        </p:txBody>
      </p:sp>
      <p:sp>
        <p:nvSpPr>
          <p:cNvPr id="19" name="Bent Arrow 18"/>
          <p:cNvSpPr/>
          <p:nvPr/>
        </p:nvSpPr>
        <p:spPr>
          <a:xfrm>
            <a:off x="1033130" y="2143780"/>
            <a:ext cx="609600" cy="2514600"/>
          </a:xfrm>
          <a:prstGeom prst="bentArrow">
            <a:avLst>
              <a:gd name="adj1" fmla="val 25000"/>
              <a:gd name="adj2" fmla="val 25000"/>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latin typeface="Arial Unicode MS" pitchFamily="34" charset="-128"/>
              <a:ea typeface="Arial Unicode MS" pitchFamily="34" charset="-128"/>
              <a:cs typeface="Arial Unicode MS" pitchFamily="34" charset="-128"/>
            </a:endParaRPr>
          </a:p>
        </p:txBody>
      </p:sp>
      <p:sp>
        <p:nvSpPr>
          <p:cNvPr id="20" name="Bent Arrow 19"/>
          <p:cNvSpPr/>
          <p:nvPr/>
        </p:nvSpPr>
        <p:spPr>
          <a:xfrm flipH="1">
            <a:off x="5224130" y="2143780"/>
            <a:ext cx="533400" cy="2392805"/>
          </a:xfrm>
          <a:prstGeom prst="bent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latin typeface="Arial Unicode MS" pitchFamily="34" charset="-128"/>
              <a:ea typeface="Arial Unicode MS" pitchFamily="34" charset="-128"/>
              <a:cs typeface="Arial Unicode MS" pitchFamily="34" charset="-128"/>
            </a:endParaRPr>
          </a:p>
        </p:txBody>
      </p:sp>
      <p:sp>
        <p:nvSpPr>
          <p:cNvPr id="21" name="Bent Arrow 20"/>
          <p:cNvSpPr/>
          <p:nvPr/>
        </p:nvSpPr>
        <p:spPr>
          <a:xfrm rot="16200000">
            <a:off x="-960118" y="7870827"/>
            <a:ext cx="3910295" cy="228599"/>
          </a:xfrm>
          <a:prstGeom prst="ben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latin typeface="Arial Unicode MS" pitchFamily="34" charset="-128"/>
              <a:ea typeface="Arial Unicode MS" pitchFamily="34" charset="-128"/>
              <a:cs typeface="Arial Unicode MS" pitchFamily="34" charset="-128"/>
            </a:endParaRPr>
          </a:p>
        </p:txBody>
      </p:sp>
      <p:sp>
        <p:nvSpPr>
          <p:cNvPr id="22" name="Rectangle 21"/>
          <p:cNvSpPr/>
          <p:nvPr/>
        </p:nvSpPr>
        <p:spPr>
          <a:xfrm>
            <a:off x="1261730" y="9611380"/>
            <a:ext cx="5384807" cy="523220"/>
          </a:xfrm>
          <a:prstGeom prst="rect">
            <a:avLst/>
          </a:prstGeom>
        </p:spPr>
        <p:txBody>
          <a:bodyPr wrap="none">
            <a:spAutoFit/>
          </a:bodyPr>
          <a:lstStyle/>
          <a:p>
            <a:pPr>
              <a:defRPr/>
            </a:pPr>
            <a:r>
              <a:rPr lang="en-US" sz="2800" b="1" dirty="0" smtClean="0">
                <a:solidFill>
                  <a:schemeClr val="accent5">
                    <a:lumMod val="75000"/>
                  </a:schemeClr>
                </a:solidFill>
                <a:latin typeface="Arial Unicode MS" pitchFamily="34" charset="-128"/>
                <a:ea typeface="Arial Unicode MS" pitchFamily="34" charset="-128"/>
                <a:cs typeface="Arial Unicode MS" pitchFamily="34" charset="-128"/>
              </a:rPr>
              <a:t>The O.C.S. (Pension) Rule-1992</a:t>
            </a:r>
            <a:endParaRPr lang="en-US" sz="2800" b="1" dirty="0">
              <a:solidFill>
                <a:schemeClr val="accent5">
                  <a:lumMod val="75000"/>
                </a:schemeClr>
              </a:solidFill>
              <a:latin typeface="Arial Unicode MS" pitchFamily="34" charset="-128"/>
              <a:ea typeface="Arial Unicode MS" pitchFamily="34" charset="-128"/>
              <a:cs typeface="Arial Unicode MS" pitchFamily="34" charset="-128"/>
            </a:endParaRPr>
          </a:p>
        </p:txBody>
      </p:sp>
      <p:sp>
        <p:nvSpPr>
          <p:cNvPr id="23" name="Rectangle 22"/>
          <p:cNvSpPr/>
          <p:nvPr/>
        </p:nvSpPr>
        <p:spPr>
          <a:xfrm>
            <a:off x="8424530" y="9230380"/>
            <a:ext cx="8153400" cy="523220"/>
          </a:xfrm>
          <a:prstGeom prst="rect">
            <a:avLst/>
          </a:prstGeom>
        </p:spPr>
        <p:txBody>
          <a:bodyPr wrap="square">
            <a:spAutoFit/>
          </a:bodyPr>
          <a:lstStyle/>
          <a:p>
            <a:pPr>
              <a:defRPr/>
            </a:pPr>
            <a:r>
              <a:rPr lang="en-US" sz="2800" b="1" dirty="0" smtClean="0">
                <a:solidFill>
                  <a:schemeClr val="accent3">
                    <a:lumMod val="50000"/>
                  </a:schemeClr>
                </a:solidFill>
                <a:latin typeface="Arial Unicode MS" pitchFamily="34" charset="-128"/>
                <a:ea typeface="Arial Unicode MS" pitchFamily="34" charset="-128"/>
                <a:cs typeface="Arial Unicode MS" pitchFamily="34" charset="-128"/>
              </a:rPr>
              <a:t>The O.C.S. (Pension) Amendment Rule-2005</a:t>
            </a:r>
            <a:endParaRPr lang="en-US" sz="2800" b="1" dirty="0">
              <a:solidFill>
                <a:schemeClr val="accent3">
                  <a:lumMod val="50000"/>
                </a:schemeClr>
              </a:solidFill>
              <a:latin typeface="Arial Unicode MS" pitchFamily="34" charset="-128"/>
              <a:ea typeface="Arial Unicode MS" pitchFamily="34" charset="-128"/>
              <a:cs typeface="Arial Unicode MS" pitchFamily="34" charset="-128"/>
            </a:endParaRPr>
          </a:p>
        </p:txBody>
      </p:sp>
      <p:sp>
        <p:nvSpPr>
          <p:cNvPr id="24" name="Bent Arrow 23"/>
          <p:cNvSpPr/>
          <p:nvPr/>
        </p:nvSpPr>
        <p:spPr>
          <a:xfrm rot="16200000">
            <a:off x="6024230" y="7363480"/>
            <a:ext cx="3810000" cy="533400"/>
          </a:xfrm>
          <a:prstGeom prst="ben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latin typeface="Arial Unicode MS" pitchFamily="34" charset="-128"/>
              <a:ea typeface="Arial Unicode MS" pitchFamily="34" charset="-128"/>
              <a:cs typeface="Arial Unicode MS" pitchFamily="34" charset="-128"/>
            </a:endParaRPr>
          </a:p>
        </p:txBody>
      </p:sp>
      <p:cxnSp>
        <p:nvCxnSpPr>
          <p:cNvPr id="25" name="Straight Arrow Connector 24"/>
          <p:cNvCxnSpPr/>
          <p:nvPr/>
        </p:nvCxnSpPr>
        <p:spPr>
          <a:xfrm rot="16200000" flipV="1">
            <a:off x="3646857" y="6464253"/>
            <a:ext cx="718146" cy="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16200000" flipV="1">
            <a:off x="5932857" y="6769053"/>
            <a:ext cx="718146" cy="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10363200" y="965200"/>
          <a:ext cx="7162800" cy="1481328"/>
        </p:xfrm>
        <a:graphic>
          <a:graphicData uri="http://schemas.openxmlformats.org/drawingml/2006/table">
            <a:tbl>
              <a:tblPr firstRow="1" bandRow="1">
                <a:tableStyleId>{00A15C55-8517-42AA-B614-E9B94910E393}</a:tableStyleId>
              </a:tblPr>
              <a:tblGrid>
                <a:gridCol w="4114800"/>
                <a:gridCol w="3048000"/>
              </a:tblGrid>
              <a:tr h="370840">
                <a:tc>
                  <a:txBody>
                    <a:bodyPr/>
                    <a:lstStyle/>
                    <a:p>
                      <a:r>
                        <a:rPr lang="en-US" dirty="0" smtClean="0"/>
                        <a:t>No.</a:t>
                      </a:r>
                      <a:r>
                        <a:rPr lang="en-US" baseline="0" dirty="0" smtClean="0"/>
                        <a:t> of Subscribers </a:t>
                      </a:r>
                      <a:endParaRPr lang="en-US" dirty="0"/>
                    </a:p>
                  </a:txBody>
                  <a:tcPr/>
                </a:tc>
                <a:tc>
                  <a:txBody>
                    <a:bodyPr/>
                    <a:lstStyle/>
                    <a:p>
                      <a:r>
                        <a:rPr lang="en-US" dirty="0" smtClean="0"/>
                        <a:t>2.25Lakh</a:t>
                      </a:r>
                      <a:endParaRPr lang="en-US" dirty="0"/>
                    </a:p>
                  </a:txBody>
                  <a:tcPr/>
                </a:tc>
              </a:tr>
              <a:tr h="370840">
                <a:tc>
                  <a:txBody>
                    <a:bodyPr/>
                    <a:lstStyle/>
                    <a:p>
                      <a:r>
                        <a:rPr lang="en-US" dirty="0" smtClean="0"/>
                        <a:t>No. of DDOs Registered</a:t>
                      </a:r>
                      <a:endParaRPr lang="en-US" dirty="0"/>
                    </a:p>
                  </a:txBody>
                  <a:tcPr/>
                </a:tc>
                <a:tc>
                  <a:txBody>
                    <a:bodyPr/>
                    <a:lstStyle/>
                    <a:p>
                      <a:r>
                        <a:rPr lang="en-US" dirty="0" smtClean="0"/>
                        <a:t>8624</a:t>
                      </a:r>
                      <a:endParaRPr lang="en-US" dirty="0"/>
                    </a:p>
                  </a:txBody>
                  <a:tcPr/>
                </a:tc>
              </a:tr>
              <a:tr h="370840">
                <a:tc>
                  <a:txBody>
                    <a:bodyPr/>
                    <a:lstStyle/>
                    <a:p>
                      <a:r>
                        <a:rPr lang="en-US" dirty="0" smtClean="0"/>
                        <a:t>No. of DTOs</a:t>
                      </a:r>
                      <a:endParaRPr lang="en-US" dirty="0"/>
                    </a:p>
                  </a:txBody>
                  <a:tcPr/>
                </a:tc>
                <a:tc>
                  <a:txBody>
                    <a:bodyPr/>
                    <a:lstStyle/>
                    <a:p>
                      <a:r>
                        <a:rPr lang="en-US" dirty="0" smtClean="0"/>
                        <a:t>39</a:t>
                      </a:r>
                      <a:endParaRPr lang="en-US" dirty="0"/>
                    </a:p>
                  </a:txBody>
                  <a:tcPr/>
                </a:tc>
              </a:tr>
            </a:tbl>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p:cNvSpPr/>
          <p:nvPr/>
        </p:nvSpPr>
        <p:spPr>
          <a:xfrm>
            <a:off x="0" y="1447800"/>
            <a:ext cx="8229600" cy="8153400"/>
          </a:xfrm>
          <a:prstGeom prst="triangle">
            <a:avLst>
              <a:gd name="adj" fmla="val 48663"/>
            </a:avLst>
          </a:prstGeom>
          <a:solidFill>
            <a:schemeClr val="accent1">
              <a:lumMod val="60000"/>
              <a:lumOff val="40000"/>
            </a:schemeClr>
          </a:solidFill>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8" name="Title 1"/>
          <p:cNvSpPr txBox="1">
            <a:spLocks/>
          </p:cNvSpPr>
          <p:nvPr/>
        </p:nvSpPr>
        <p:spPr>
          <a:xfrm>
            <a:off x="304800" y="533400"/>
            <a:ext cx="17983200" cy="762000"/>
          </a:xfrm>
          <a:prstGeom prst="rect">
            <a:avLst/>
          </a:prstGeom>
        </p:spPr>
        <p:txBody>
          <a:bodyPr>
            <a:noAutofit/>
          </a:bodyPr>
          <a:lstStyle/>
          <a:p>
            <a:pPr lvl="0" defTabSz="914400" eaLnBrk="0" fontAlgn="base" hangingPunct="0">
              <a:lnSpc>
                <a:spcPct val="90000"/>
              </a:lnSpc>
              <a:spcBef>
                <a:spcPct val="0"/>
              </a:spcBef>
              <a:spcAft>
                <a:spcPct val="0"/>
              </a:spcAft>
              <a:defRPr/>
            </a:pPr>
            <a:r>
              <a:rPr lang="en-US" sz="5400" b="1" dirty="0" smtClean="0">
                <a:solidFill>
                  <a:srgbClr val="0000FF"/>
                </a:solidFill>
                <a:latin typeface="Arial Unicode MS" pitchFamily="34" charset="-128"/>
                <a:ea typeface="Arial Unicode MS" pitchFamily="34" charset="-128"/>
                <a:cs typeface="Arial Unicode MS" pitchFamily="34" charset="-128"/>
              </a:rPr>
              <a:t>Implementation of NPS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Freeform 4"/>
          <p:cNvSpPr/>
          <p:nvPr/>
        </p:nvSpPr>
        <p:spPr>
          <a:xfrm>
            <a:off x="609600" y="2438400"/>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a:ln>
            <a:solidFill>
              <a:schemeClr val="accent6">
                <a:lumMod val="75000"/>
              </a:schemeClr>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3200" dirty="0" smtClean="0">
                <a:latin typeface="Arial Unicode MS" pitchFamily="34" charset="-128"/>
                <a:ea typeface="Arial Unicode MS" pitchFamily="34" charset="-128"/>
                <a:cs typeface="Arial Unicode MS" pitchFamily="34" charset="-128"/>
              </a:rPr>
              <a:t>Finance Department</a:t>
            </a:r>
            <a:endParaRPr lang="en-US" sz="3200" dirty="0">
              <a:latin typeface="Arial Unicode MS" pitchFamily="34" charset="-128"/>
              <a:ea typeface="Arial Unicode MS" pitchFamily="34" charset="-128"/>
              <a:cs typeface="Arial Unicode MS" pitchFamily="34" charset="-128"/>
            </a:endParaRPr>
          </a:p>
        </p:txBody>
      </p:sp>
      <p:sp>
        <p:nvSpPr>
          <p:cNvPr id="6" name="Freeform 5"/>
          <p:cNvSpPr/>
          <p:nvPr/>
        </p:nvSpPr>
        <p:spPr>
          <a:xfrm>
            <a:off x="609600" y="3607382"/>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a:ln>
            <a:solidFill>
              <a:schemeClr val="accent6">
                <a:lumMod val="75000"/>
              </a:schemeClr>
            </a:solidFill>
          </a:ln>
        </p:spPr>
        <p:style>
          <a:lnRef idx="2">
            <a:schemeClr val="accent5">
              <a:hueOff val="-1655646"/>
              <a:satOff val="6635"/>
              <a:lumOff val="143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3200" dirty="0" smtClean="0">
                <a:latin typeface="Arial Unicode MS" pitchFamily="34" charset="-128"/>
                <a:ea typeface="Arial Unicode MS" pitchFamily="34" charset="-128"/>
                <a:cs typeface="Arial Unicode MS" pitchFamily="34" charset="-128"/>
              </a:rPr>
              <a:t>Directorate of Treasuries &amp; Inspection (DTA)</a:t>
            </a:r>
            <a:endParaRPr lang="en-US" sz="3200" dirty="0">
              <a:latin typeface="Arial Unicode MS" pitchFamily="34" charset="-128"/>
              <a:ea typeface="Arial Unicode MS" pitchFamily="34" charset="-128"/>
              <a:cs typeface="Arial Unicode MS" pitchFamily="34" charset="-128"/>
            </a:endParaRPr>
          </a:p>
        </p:txBody>
      </p:sp>
      <p:sp>
        <p:nvSpPr>
          <p:cNvPr id="7" name="Freeform 6"/>
          <p:cNvSpPr/>
          <p:nvPr/>
        </p:nvSpPr>
        <p:spPr>
          <a:xfrm>
            <a:off x="609600" y="4776364"/>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a:ln>
            <a:solidFill>
              <a:schemeClr val="accent6">
                <a:lumMod val="75000"/>
              </a:schemeClr>
            </a:solidFill>
          </a:ln>
        </p:spPr>
        <p:style>
          <a:lnRef idx="2">
            <a:schemeClr val="accent5">
              <a:hueOff val="-3311292"/>
              <a:satOff val="13270"/>
              <a:lumOff val="287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3200" dirty="0" smtClean="0">
                <a:latin typeface="Arial Unicode MS" pitchFamily="34" charset="-128"/>
                <a:ea typeface="Arial Unicode MS" pitchFamily="34" charset="-128"/>
                <a:cs typeface="Arial Unicode MS" pitchFamily="34" charset="-128"/>
              </a:rPr>
              <a:t>NPS Cell, DT&amp;I(O)</a:t>
            </a:r>
            <a:endParaRPr lang="en-US" sz="3200" dirty="0">
              <a:latin typeface="Arial Unicode MS" pitchFamily="34" charset="-128"/>
              <a:ea typeface="Arial Unicode MS" pitchFamily="34" charset="-128"/>
              <a:cs typeface="Arial Unicode MS" pitchFamily="34" charset="-128"/>
            </a:endParaRPr>
          </a:p>
        </p:txBody>
      </p:sp>
      <p:sp>
        <p:nvSpPr>
          <p:cNvPr id="8" name="Freeform 7"/>
          <p:cNvSpPr/>
          <p:nvPr/>
        </p:nvSpPr>
        <p:spPr>
          <a:xfrm>
            <a:off x="609600" y="5945346"/>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a:ln>
            <a:solidFill>
              <a:schemeClr val="accent6">
                <a:lumMod val="75000"/>
              </a:schemeClr>
            </a:solidFill>
          </a:ln>
        </p:spPr>
        <p:style>
          <a:lnRef idx="2">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3200" dirty="0" smtClean="0">
                <a:latin typeface="Arial Unicode MS" pitchFamily="34" charset="-128"/>
                <a:ea typeface="Arial Unicode MS" pitchFamily="34" charset="-128"/>
                <a:cs typeface="Arial Unicode MS" pitchFamily="34" charset="-128"/>
              </a:rPr>
              <a:t>39 District/Special Treasuries (DTOs)</a:t>
            </a:r>
            <a:endParaRPr lang="en-US" sz="3200" dirty="0">
              <a:latin typeface="Arial Unicode MS" pitchFamily="34" charset="-128"/>
              <a:ea typeface="Arial Unicode MS" pitchFamily="34" charset="-128"/>
              <a:cs typeface="Arial Unicode MS" pitchFamily="34" charset="-128"/>
            </a:endParaRPr>
          </a:p>
        </p:txBody>
      </p:sp>
      <p:sp>
        <p:nvSpPr>
          <p:cNvPr id="13" name="Freeform 12"/>
          <p:cNvSpPr/>
          <p:nvPr/>
        </p:nvSpPr>
        <p:spPr>
          <a:xfrm>
            <a:off x="640996" y="7164546"/>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a:ln>
            <a:solidFill>
              <a:schemeClr val="accent6">
                <a:lumMod val="75000"/>
              </a:schemeClr>
            </a:solidFill>
          </a:ln>
        </p:spPr>
        <p:style>
          <a:lnRef idx="2">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3200" dirty="0" smtClean="0">
                <a:latin typeface="Arial Unicode MS" pitchFamily="34" charset="-128"/>
                <a:ea typeface="Arial Unicode MS" pitchFamily="34" charset="-128"/>
                <a:cs typeface="Arial Unicode MS" pitchFamily="34" charset="-128"/>
              </a:rPr>
              <a:t>8456 Drawing &amp; Disbursing Officers (DDOs)</a:t>
            </a:r>
            <a:endParaRPr lang="en-US" sz="3200" dirty="0">
              <a:latin typeface="Arial Unicode MS" pitchFamily="34" charset="-128"/>
              <a:ea typeface="Arial Unicode MS" pitchFamily="34" charset="-128"/>
              <a:cs typeface="Arial Unicode MS" pitchFamily="34" charset="-128"/>
            </a:endParaRPr>
          </a:p>
        </p:txBody>
      </p:sp>
      <p:sp>
        <p:nvSpPr>
          <p:cNvPr id="14" name="Freeform 13"/>
          <p:cNvSpPr/>
          <p:nvPr/>
        </p:nvSpPr>
        <p:spPr>
          <a:xfrm>
            <a:off x="640996" y="8231346"/>
            <a:ext cx="9175396" cy="880109"/>
          </a:xfrm>
          <a:custGeom>
            <a:avLst/>
            <a:gdLst>
              <a:gd name="connsiteX0" fmla="*/ 0 w 5745480"/>
              <a:gd name="connsiteY0" fmla="*/ 149625 h 897731"/>
              <a:gd name="connsiteX1" fmla="*/ 149625 w 5745480"/>
              <a:gd name="connsiteY1" fmla="*/ 0 h 897731"/>
              <a:gd name="connsiteX2" fmla="*/ 5595855 w 5745480"/>
              <a:gd name="connsiteY2" fmla="*/ 0 h 897731"/>
              <a:gd name="connsiteX3" fmla="*/ 5745480 w 5745480"/>
              <a:gd name="connsiteY3" fmla="*/ 149625 h 897731"/>
              <a:gd name="connsiteX4" fmla="*/ 5745480 w 5745480"/>
              <a:gd name="connsiteY4" fmla="*/ 748106 h 897731"/>
              <a:gd name="connsiteX5" fmla="*/ 5595855 w 5745480"/>
              <a:gd name="connsiteY5" fmla="*/ 897731 h 897731"/>
              <a:gd name="connsiteX6" fmla="*/ 149625 w 5745480"/>
              <a:gd name="connsiteY6" fmla="*/ 897731 h 897731"/>
              <a:gd name="connsiteX7" fmla="*/ 0 w 5745480"/>
              <a:gd name="connsiteY7" fmla="*/ 748106 h 897731"/>
              <a:gd name="connsiteX8" fmla="*/ 0 w 5745480"/>
              <a:gd name="connsiteY8" fmla="*/ 149625 h 8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5480" h="897731">
                <a:moveTo>
                  <a:pt x="0" y="149625"/>
                </a:moveTo>
                <a:cubicBezTo>
                  <a:pt x="0" y="66989"/>
                  <a:pt x="66989" y="0"/>
                  <a:pt x="149625" y="0"/>
                </a:cubicBezTo>
                <a:lnTo>
                  <a:pt x="5595855" y="0"/>
                </a:lnTo>
                <a:cubicBezTo>
                  <a:pt x="5678491" y="0"/>
                  <a:pt x="5745480" y="66989"/>
                  <a:pt x="5745480" y="149625"/>
                </a:cubicBezTo>
                <a:lnTo>
                  <a:pt x="5745480" y="748106"/>
                </a:lnTo>
                <a:cubicBezTo>
                  <a:pt x="5745480" y="830742"/>
                  <a:pt x="5678491" y="897731"/>
                  <a:pt x="5595855" y="897731"/>
                </a:cubicBezTo>
                <a:lnTo>
                  <a:pt x="149625" y="897731"/>
                </a:lnTo>
                <a:cubicBezTo>
                  <a:pt x="66989" y="897731"/>
                  <a:pt x="0" y="830742"/>
                  <a:pt x="0" y="748106"/>
                </a:cubicBezTo>
                <a:lnTo>
                  <a:pt x="0" y="149625"/>
                </a:lnTo>
                <a:close/>
              </a:path>
            </a:pathLst>
          </a:custGeom>
          <a:ln>
            <a:solidFill>
              <a:schemeClr val="accent6">
                <a:lumMod val="75000"/>
              </a:schemeClr>
            </a:solidFill>
          </a:ln>
        </p:spPr>
        <p:style>
          <a:lnRef idx="2">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775" tIns="123775" rIns="123775" bIns="123775" numCol="1" spcCol="1268" anchor="ctr" anchorCtr="0">
            <a:noAutofit/>
          </a:bodyPr>
          <a:lstStyle/>
          <a:p>
            <a:pPr algn="ctr" defTabSz="933007">
              <a:lnSpc>
                <a:spcPts val="2400"/>
              </a:lnSpc>
              <a:spcBef>
                <a:spcPct val="0"/>
              </a:spcBef>
              <a:spcAft>
                <a:spcPct val="35000"/>
              </a:spcAft>
            </a:pPr>
            <a:r>
              <a:rPr lang="en-US" sz="3200" dirty="0" smtClean="0">
                <a:latin typeface="Arial Unicode MS" pitchFamily="34" charset="-128"/>
                <a:ea typeface="Arial Unicode MS" pitchFamily="34" charset="-128"/>
                <a:cs typeface="Arial Unicode MS" pitchFamily="34" charset="-128"/>
              </a:rPr>
              <a:t>2.25 </a:t>
            </a:r>
            <a:r>
              <a:rPr lang="en-US" sz="3200" dirty="0" err="1" smtClean="0">
                <a:latin typeface="Arial Unicode MS" pitchFamily="34" charset="-128"/>
                <a:ea typeface="Arial Unicode MS" pitchFamily="34" charset="-128"/>
                <a:cs typeface="Arial Unicode MS" pitchFamily="34" charset="-128"/>
              </a:rPr>
              <a:t>Lakh</a:t>
            </a:r>
            <a:r>
              <a:rPr lang="en-US" sz="3200" dirty="0" smtClean="0">
                <a:latin typeface="Arial Unicode MS" pitchFamily="34" charset="-128"/>
                <a:ea typeface="Arial Unicode MS" pitchFamily="34" charset="-128"/>
                <a:cs typeface="Arial Unicode MS" pitchFamily="34" charset="-128"/>
              </a:rPr>
              <a:t> Subscribers</a:t>
            </a:r>
            <a:endParaRPr lang="en-US" sz="3200" dirty="0">
              <a:latin typeface="Arial Unicode MS" pitchFamily="34" charset="-128"/>
              <a:ea typeface="Arial Unicode MS" pitchFamily="34" charset="-128"/>
              <a:cs typeface="Arial Unicode MS" pitchFamily="34" charset="-128"/>
            </a:endParaRPr>
          </a:p>
        </p:txBody>
      </p:sp>
      <p:sp>
        <p:nvSpPr>
          <p:cNvPr id="17" name="Right Arrow 16"/>
          <p:cNvSpPr/>
          <p:nvPr/>
        </p:nvSpPr>
        <p:spPr>
          <a:xfrm>
            <a:off x="9829800" y="7391400"/>
            <a:ext cx="1905000" cy="304800"/>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rot="18955031">
            <a:off x="11343939" y="6715725"/>
            <a:ext cx="1905000" cy="304800"/>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rot="2370322">
            <a:off x="11461765" y="8038720"/>
            <a:ext cx="1905000" cy="304800"/>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13182600" y="4114800"/>
            <a:ext cx="2667000" cy="2286000"/>
          </a:xfrm>
          <a:prstGeom prst="ellips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13487400" y="4800600"/>
            <a:ext cx="2209800" cy="1138773"/>
          </a:xfrm>
          <a:prstGeom prst="rect">
            <a:avLst/>
          </a:prstGeom>
          <a:noFill/>
        </p:spPr>
        <p:txBody>
          <a:bodyPr wrap="square" rtlCol="0">
            <a:spAutoFit/>
          </a:bodyPr>
          <a:lstStyle/>
          <a:p>
            <a:pPr algn="ctr"/>
            <a:r>
              <a:rPr lang="en-GB" dirty="0" smtClean="0"/>
              <a:t>Treasury </a:t>
            </a:r>
            <a:r>
              <a:rPr lang="en-GB" dirty="0" err="1" smtClean="0"/>
              <a:t>Drawal</a:t>
            </a:r>
            <a:endParaRPr lang="en-GB" dirty="0"/>
          </a:p>
        </p:txBody>
      </p:sp>
      <p:sp>
        <p:nvSpPr>
          <p:cNvPr id="22" name="Oval 21"/>
          <p:cNvSpPr/>
          <p:nvPr/>
        </p:nvSpPr>
        <p:spPr>
          <a:xfrm>
            <a:off x="13335000" y="7467600"/>
            <a:ext cx="2667000" cy="2286000"/>
          </a:xfrm>
          <a:prstGeom prst="ellips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3639800" y="7772400"/>
            <a:ext cx="2209800" cy="1661993"/>
          </a:xfrm>
          <a:prstGeom prst="rect">
            <a:avLst/>
          </a:prstGeom>
          <a:noFill/>
        </p:spPr>
        <p:txBody>
          <a:bodyPr wrap="square" rtlCol="0">
            <a:spAutoFit/>
          </a:bodyPr>
          <a:lstStyle/>
          <a:p>
            <a:pPr algn="ctr"/>
            <a:r>
              <a:rPr lang="en-GB" dirty="0" smtClean="0"/>
              <a:t>Non-Treasury </a:t>
            </a:r>
            <a:r>
              <a:rPr lang="en-GB" dirty="0" err="1" smtClean="0"/>
              <a:t>Drawal</a:t>
            </a:r>
            <a:endParaRPr lang="en-GB" dirty="0"/>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bg/>
                                          </p:spTgt>
                                        </p:tgtEl>
                                        <p:attrNameLst>
                                          <p:attrName>style.visibility</p:attrName>
                                        </p:attrNameLst>
                                      </p:cBhvr>
                                      <p:to>
                                        <p:strVal val="visible"/>
                                      </p:to>
                                    </p:set>
                                    <p:anim calcmode="lin" valueType="num">
                                      <p:cBhvr additive="base">
                                        <p:cTn id="16"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6">
                                            <p:bg/>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7">
                                            <p:bg/>
                                          </p:spTgt>
                                        </p:tgtEl>
                                        <p:attrNameLst>
                                          <p:attrName>style.visibility</p:attrName>
                                        </p:attrNameLst>
                                      </p:cBhvr>
                                      <p:to>
                                        <p:strVal val="visible"/>
                                      </p:to>
                                    </p:set>
                                    <p:anim calcmode="lin" valueType="num">
                                      <p:cBhvr additive="base">
                                        <p:cTn id="25" dur="500" fill="hold"/>
                                        <p:tgtEl>
                                          <p:spTgt spid="7">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8">
                                            <p:bg/>
                                          </p:spTgt>
                                        </p:tgtEl>
                                        <p:attrNameLst>
                                          <p:attrName>style.visibility</p:attrName>
                                        </p:attrNameLst>
                                      </p:cBhvr>
                                      <p:to>
                                        <p:strVal val="visible"/>
                                      </p:to>
                                    </p:set>
                                    <p:anim calcmode="lin" valueType="num">
                                      <p:cBhvr additive="base">
                                        <p:cTn id="34" dur="500" fill="hold"/>
                                        <p:tgtEl>
                                          <p:spTgt spid="8">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8">
                                            <p:bg/>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 calcmode="lin" valueType="num">
                                      <p:cBhvr additive="base">
                                        <p:cTn id="3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13">
                                            <p:bg/>
                                          </p:spTgt>
                                        </p:tgtEl>
                                        <p:attrNameLst>
                                          <p:attrName>style.visibility</p:attrName>
                                        </p:attrNameLst>
                                      </p:cBhvr>
                                      <p:to>
                                        <p:strVal val="visible"/>
                                      </p:to>
                                    </p:set>
                                    <p:anim calcmode="lin" valueType="num">
                                      <p:cBhvr additive="base">
                                        <p:cTn id="43"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bg/>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 calcmode="lin" valueType="num">
                                      <p:cBhvr additive="base">
                                        <p:cTn id="4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4">
                                            <p:bg/>
                                          </p:spTgt>
                                        </p:tgtEl>
                                        <p:attrNameLst>
                                          <p:attrName>style.visibility</p:attrName>
                                        </p:attrNameLst>
                                      </p:cBhvr>
                                      <p:to>
                                        <p:strVal val="visible"/>
                                      </p:to>
                                    </p:set>
                                    <p:anim calcmode="lin" valueType="num">
                                      <p:cBhvr additive="base">
                                        <p:cTn id="52"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53" dur="500" fill="hold"/>
                                        <p:tgtEl>
                                          <p:spTgt spid="14">
                                            <p:bg/>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 calcmode="lin" valueType="num">
                                      <p:cBhvr additive="base">
                                        <p:cTn id="5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P spid="8" grpId="0" build="p" animBg="1"/>
      <p:bldP spid="13" grpId="0" build="p" animBg="1"/>
      <p:bldP spid="14"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983200" cy="762000"/>
          </a:xfrm>
          <a:prstGeom prst="rect">
            <a:avLst/>
          </a:prstGeom>
        </p:spPr>
        <p:txBody>
          <a:bodyPr>
            <a:noAutofit/>
          </a:bodyPr>
          <a:lstStyle/>
          <a:p>
            <a:pPr lvl="0" defTabSz="914400" eaLnBrk="0" fontAlgn="base" hangingPunct="0">
              <a:lnSpc>
                <a:spcPct val="90000"/>
              </a:lnSpc>
              <a:spcBef>
                <a:spcPct val="0"/>
              </a:spcBef>
              <a:spcAft>
                <a:spcPct val="0"/>
              </a:spcAft>
              <a:defRPr/>
            </a:pPr>
            <a:r>
              <a:rPr lang="en-US" sz="5400" b="1" dirty="0" smtClean="0">
                <a:solidFill>
                  <a:srgbClr val="0000FF"/>
                </a:solidFill>
                <a:latin typeface="Arial Unicode MS" pitchFamily="34" charset="-128"/>
                <a:ea typeface="Arial Unicode MS" pitchFamily="34" charset="-128"/>
                <a:cs typeface="Arial Unicode MS" pitchFamily="34" charset="-128"/>
              </a:rPr>
              <a:t>Steps Taken for better Implementation of NPS</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 xmlns:p14="http://schemas.microsoft.com/office/powerpoint/2010/main" val="673418096"/>
              </p:ext>
            </p:extLst>
          </p:nvPr>
        </p:nvGraphicFramePr>
        <p:xfrm>
          <a:off x="762000" y="1600200"/>
          <a:ext cx="16764000" cy="777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983200" cy="762000"/>
          </a:xfrm>
          <a:prstGeom prst="rect">
            <a:avLst/>
          </a:prstGeom>
        </p:spPr>
        <p:txBody>
          <a:bodyPr>
            <a:noAutofit/>
          </a:bodyPr>
          <a:lstStyle/>
          <a:p>
            <a:pPr lvl="0" defTabSz="914400" eaLnBrk="0" fontAlgn="base" hangingPunct="0">
              <a:lnSpc>
                <a:spcPct val="90000"/>
              </a:lnSpc>
              <a:spcBef>
                <a:spcPct val="0"/>
              </a:spcBef>
              <a:spcAft>
                <a:spcPct val="0"/>
              </a:spcAft>
              <a:defRPr/>
            </a:pPr>
            <a:r>
              <a:rPr lang="en-US" sz="5400" b="1" dirty="0" smtClean="0">
                <a:solidFill>
                  <a:srgbClr val="0000FF"/>
                </a:solidFill>
                <a:latin typeface="Arial Unicode MS" pitchFamily="34" charset="-128"/>
                <a:ea typeface="Arial Unicode MS" pitchFamily="34" charset="-128"/>
                <a:cs typeface="Arial Unicode MS" pitchFamily="34" charset="-128"/>
              </a:rPr>
              <a:t>Historic Decisions Taken at the level of Govt.</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 xmlns:p14="http://schemas.microsoft.com/office/powerpoint/2010/main" val="673418096"/>
              </p:ext>
            </p:extLst>
          </p:nvPr>
        </p:nvGraphicFramePr>
        <p:xfrm>
          <a:off x="762000" y="1600200"/>
          <a:ext cx="16764000" cy="777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69" name="Content Placeholder 2"/>
          <p:cNvGraphicFramePr>
            <a:graphicFrameLocks/>
          </p:cNvGraphicFramePr>
          <p:nvPr>
            <p:extLst>
              <p:ext uri="{D42A27DB-BD31-4B8C-83A1-F6EECF244321}">
                <p14:modId xmlns="" xmlns:p14="http://schemas.microsoft.com/office/powerpoint/2010/main" val="2536804217"/>
              </p:ext>
            </p:extLst>
          </p:nvPr>
        </p:nvGraphicFramePr>
        <p:xfrm>
          <a:off x="609600" y="5257800"/>
          <a:ext cx="16459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0" name="Diagram 69"/>
          <p:cNvGraphicFramePr/>
          <p:nvPr>
            <p:extLst>
              <p:ext uri="{D42A27DB-BD31-4B8C-83A1-F6EECF244321}">
                <p14:modId xmlns="" xmlns:p14="http://schemas.microsoft.com/office/powerpoint/2010/main" val="5035774"/>
              </p:ext>
            </p:extLst>
          </p:nvPr>
        </p:nvGraphicFramePr>
        <p:xfrm>
          <a:off x="303028" y="457201"/>
          <a:ext cx="17375372" cy="52577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Online PRAN Generation</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NPS Intermediaries</a:t>
            </a:r>
            <a:endParaRPr kumimoji="0" lang="en-US" sz="54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p:cNvSpPr/>
          <p:nvPr/>
        </p:nvSpPr>
        <p:spPr>
          <a:xfrm>
            <a:off x="7515783" y="1143000"/>
            <a:ext cx="3256442" cy="2653130"/>
          </a:xfrm>
          <a:prstGeom prst="ellipse">
            <a:avLst/>
          </a:prstGeom>
          <a:solidFill>
            <a:schemeClr val="accent3">
              <a:lumMod val="40000"/>
              <a:lumOff val="60000"/>
              <a:alpha val="60000"/>
            </a:schemeClr>
          </a:solidFill>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Oval 19"/>
          <p:cNvSpPr/>
          <p:nvPr/>
        </p:nvSpPr>
        <p:spPr>
          <a:xfrm>
            <a:off x="10431718" y="2204026"/>
            <a:ext cx="3256442" cy="2653130"/>
          </a:xfrm>
          <a:prstGeom prst="ellipse">
            <a:avLst/>
          </a:prstGeom>
          <a:solidFill>
            <a:schemeClr val="accent2">
              <a:lumMod val="60000"/>
              <a:lumOff val="40000"/>
            </a:schemeClr>
          </a:solidFill>
          <a:ln>
            <a:noFill/>
          </a:ln>
        </p:spPr>
        <p:style>
          <a:lnRef idx="2">
            <a:schemeClr val="lt1">
              <a:hueOff val="0"/>
              <a:satOff val="0"/>
              <a:lumOff val="0"/>
              <a:alphaOff val="0"/>
            </a:schemeClr>
          </a:lnRef>
          <a:fillRef idx="1">
            <a:schemeClr val="accent5">
              <a:hueOff val="-1655646"/>
              <a:satOff val="6635"/>
              <a:lumOff val="1438"/>
              <a:alphaOff val="0"/>
            </a:schemeClr>
          </a:fillRef>
          <a:effectRef idx="0">
            <a:schemeClr val="accent5">
              <a:hueOff val="-1655646"/>
              <a:satOff val="6635"/>
              <a:lumOff val="1438"/>
              <a:alphaOff val="0"/>
            </a:schemeClr>
          </a:effectRef>
          <a:fontRef idx="minor">
            <a:schemeClr val="lt1"/>
          </a:fontRef>
        </p:style>
      </p:sp>
      <p:sp>
        <p:nvSpPr>
          <p:cNvPr id="21" name="Oval 20"/>
          <p:cNvSpPr/>
          <p:nvPr/>
        </p:nvSpPr>
        <p:spPr>
          <a:xfrm>
            <a:off x="10774033" y="4781704"/>
            <a:ext cx="3256442" cy="2653130"/>
          </a:xfrm>
          <a:prstGeom prst="ellipse">
            <a:avLst/>
          </a:prstGeom>
          <a:solidFill>
            <a:schemeClr val="accent6">
              <a:lumMod val="75000"/>
              <a:alpha val="60000"/>
            </a:schemeClr>
          </a:solidFill>
          <a:ln>
            <a:noFill/>
          </a:ln>
        </p:spPr>
        <p:style>
          <a:lnRef idx="2">
            <a:schemeClr val="lt1">
              <a:hueOff val="0"/>
              <a:satOff val="0"/>
              <a:lumOff val="0"/>
              <a:alphaOff val="0"/>
            </a:schemeClr>
          </a:lnRef>
          <a:fillRef idx="1">
            <a:schemeClr val="accent5">
              <a:hueOff val="-3311292"/>
              <a:satOff val="13270"/>
              <a:lumOff val="2876"/>
              <a:alphaOff val="0"/>
            </a:schemeClr>
          </a:fillRef>
          <a:effectRef idx="0">
            <a:schemeClr val="accent5">
              <a:hueOff val="-3311292"/>
              <a:satOff val="13270"/>
              <a:lumOff val="2876"/>
              <a:alphaOff val="0"/>
            </a:schemeClr>
          </a:effectRef>
          <a:fontRef idx="minor">
            <a:schemeClr val="lt1"/>
          </a:fontRef>
        </p:style>
      </p:sp>
      <p:sp>
        <p:nvSpPr>
          <p:cNvPr id="22" name="Oval 21"/>
          <p:cNvSpPr/>
          <p:nvPr/>
        </p:nvSpPr>
        <p:spPr>
          <a:xfrm>
            <a:off x="8969193" y="6783051"/>
            <a:ext cx="3256442" cy="2653130"/>
          </a:xfrm>
          <a:prstGeom prst="ellipse">
            <a:avLst/>
          </a:prstGeom>
          <a:solidFill>
            <a:schemeClr val="tx2">
              <a:lumMod val="60000"/>
              <a:lumOff val="40000"/>
            </a:schemeClr>
          </a:solidFill>
          <a:ln>
            <a:noFill/>
          </a:ln>
        </p:spPr>
        <p:style>
          <a:lnRef idx="2">
            <a:schemeClr val="lt1">
              <a:hueOff val="0"/>
              <a:satOff val="0"/>
              <a:lumOff val="0"/>
              <a:alphaOff val="0"/>
            </a:schemeClr>
          </a:lnRef>
          <a:fillRef idx="1">
            <a:schemeClr val="accent5">
              <a:hueOff val="-4966938"/>
              <a:satOff val="19906"/>
              <a:lumOff val="4314"/>
              <a:alphaOff val="0"/>
            </a:schemeClr>
          </a:fillRef>
          <a:effectRef idx="0">
            <a:schemeClr val="accent5">
              <a:hueOff val="-4966938"/>
              <a:satOff val="19906"/>
              <a:lumOff val="4314"/>
              <a:alphaOff val="0"/>
            </a:schemeClr>
          </a:effectRef>
          <a:fontRef idx="minor">
            <a:schemeClr val="lt1"/>
          </a:fontRef>
        </p:style>
      </p:sp>
      <p:sp>
        <p:nvSpPr>
          <p:cNvPr id="23" name="Oval 22"/>
          <p:cNvSpPr/>
          <p:nvPr/>
        </p:nvSpPr>
        <p:spPr>
          <a:xfrm>
            <a:off x="5979241" y="6450531"/>
            <a:ext cx="3256442" cy="2653130"/>
          </a:xfrm>
          <a:prstGeom prst="ellipse">
            <a:avLst/>
          </a:prstGeom>
          <a:solidFill>
            <a:schemeClr val="accent5">
              <a:lumMod val="60000"/>
              <a:lumOff val="40000"/>
              <a:alpha val="60000"/>
            </a:schemeClr>
          </a:solidFill>
          <a:ln>
            <a:noFill/>
          </a:ln>
        </p:spPr>
        <p:style>
          <a:lnRef idx="2">
            <a:schemeClr val="lt1">
              <a:hueOff val="0"/>
              <a:satOff val="0"/>
              <a:lumOff val="0"/>
              <a:alphaOff val="0"/>
            </a:schemeClr>
          </a:lnRef>
          <a:fillRef idx="1">
            <a:schemeClr val="accent5">
              <a:hueOff val="-6622584"/>
              <a:satOff val="26541"/>
              <a:lumOff val="5752"/>
              <a:alphaOff val="0"/>
            </a:schemeClr>
          </a:fillRef>
          <a:effectRef idx="0">
            <a:schemeClr val="accent5">
              <a:hueOff val="-6622584"/>
              <a:satOff val="26541"/>
              <a:lumOff val="5752"/>
              <a:alphaOff val="0"/>
            </a:schemeClr>
          </a:effectRef>
          <a:fontRef idx="minor">
            <a:schemeClr val="lt1"/>
          </a:fontRef>
        </p:style>
      </p:sp>
      <p:sp>
        <p:nvSpPr>
          <p:cNvPr id="24" name="Oval 23"/>
          <p:cNvSpPr/>
          <p:nvPr/>
        </p:nvSpPr>
        <p:spPr>
          <a:xfrm>
            <a:off x="4105126" y="4449184"/>
            <a:ext cx="3256442" cy="2653130"/>
          </a:xfrm>
          <a:prstGeom prst="ellipse">
            <a:avLst/>
          </a:prstGeom>
          <a:solidFill>
            <a:srgbClr val="00A859">
              <a:alpha val="60000"/>
            </a:srgbClr>
          </a:solidFill>
          <a:ln>
            <a:noFill/>
          </a:ln>
        </p:spPr>
        <p:style>
          <a:lnRef idx="2">
            <a:schemeClr val="lt1">
              <a:hueOff val="0"/>
              <a:satOff val="0"/>
              <a:lumOff val="0"/>
              <a:alphaOff val="0"/>
            </a:schemeClr>
          </a:lnRef>
          <a:fillRef idx="1">
            <a:schemeClr val="accent5">
              <a:hueOff val="-8278230"/>
              <a:satOff val="33176"/>
              <a:lumOff val="7190"/>
              <a:alphaOff val="0"/>
            </a:schemeClr>
          </a:fillRef>
          <a:effectRef idx="0">
            <a:schemeClr val="accent5">
              <a:hueOff val="-8278230"/>
              <a:satOff val="33176"/>
              <a:lumOff val="7190"/>
              <a:alphaOff val="0"/>
            </a:schemeClr>
          </a:effectRef>
          <a:fontRef idx="minor">
            <a:schemeClr val="lt1"/>
          </a:fontRef>
        </p:style>
      </p:sp>
      <p:sp>
        <p:nvSpPr>
          <p:cNvPr id="25" name="Oval 24"/>
          <p:cNvSpPr/>
          <p:nvPr/>
        </p:nvSpPr>
        <p:spPr>
          <a:xfrm>
            <a:off x="4890793" y="2010056"/>
            <a:ext cx="3256442" cy="2653130"/>
          </a:xfrm>
          <a:prstGeom prst="ellipse">
            <a:avLst/>
          </a:prstGeom>
          <a:solidFill>
            <a:schemeClr val="accent1">
              <a:lumMod val="40000"/>
              <a:lumOff val="60000"/>
              <a:alpha val="60000"/>
            </a:schemeClr>
          </a:solidFill>
          <a:ln>
            <a:noFill/>
          </a:ln>
        </p:spPr>
        <p:style>
          <a:lnRef idx="2">
            <a:schemeClr val="lt1">
              <a:hueOff val="0"/>
              <a:satOff val="0"/>
              <a:lumOff val="0"/>
              <a:alphaOff val="0"/>
            </a:schemeClr>
          </a:lnRef>
          <a:fillRef idx="1">
            <a:schemeClr val="accent5">
              <a:hueOff val="-9933876"/>
              <a:satOff val="39811"/>
              <a:lumOff val="8628"/>
              <a:alphaOff val="0"/>
            </a:schemeClr>
          </a:fillRef>
          <a:effectRef idx="0">
            <a:schemeClr val="accent5">
              <a:hueOff val="-9933876"/>
              <a:satOff val="39811"/>
              <a:lumOff val="8628"/>
              <a:alphaOff val="0"/>
            </a:schemeClr>
          </a:effectRef>
          <a:fontRef idx="minor">
            <a:schemeClr val="lt1"/>
          </a:fontRef>
        </p:style>
      </p:sp>
      <p:sp>
        <p:nvSpPr>
          <p:cNvPr id="26" name="Oval 25"/>
          <p:cNvSpPr/>
          <p:nvPr/>
        </p:nvSpPr>
        <p:spPr>
          <a:xfrm>
            <a:off x="7514237" y="4128004"/>
            <a:ext cx="3412197" cy="2526791"/>
          </a:xfrm>
          <a:prstGeom prst="ellipse">
            <a:avLst/>
          </a:prstGeom>
          <a:solidFill>
            <a:srgbClr val="3E4095"/>
          </a:solidFill>
          <a:ln>
            <a:noFill/>
          </a:ln>
          <a:effectLst>
            <a:outerShdw blurRad="190500" sx="103000" sy="103000" algn="ctr" rotWithShape="0">
              <a:prstClr val="black">
                <a:alpha val="50000"/>
              </a:prstClr>
            </a:outerShdw>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defTabSz="1618386"/>
            <a:r>
              <a:rPr lang="en-US" sz="3200" b="1" dirty="0">
                <a:solidFill>
                  <a:prstClr val="white"/>
                </a:solidFill>
                <a:latin typeface="Calibri" panose="020F0502020204030204" pitchFamily="34" charset="0"/>
                <a:cs typeface="Calibri" panose="020F0502020204030204" pitchFamily="34" charset="0"/>
              </a:rPr>
              <a:t>NPS </a:t>
            </a:r>
            <a:r>
              <a:rPr lang="en-US" sz="3050" b="1" dirty="0">
                <a:solidFill>
                  <a:prstClr val="white"/>
                </a:solidFill>
                <a:latin typeface="Calibri" panose="020F0502020204030204" pitchFamily="34" charset="0"/>
                <a:cs typeface="Calibri" panose="020F0502020204030204" pitchFamily="34" charset="0"/>
              </a:rPr>
              <a:t>Intermediaries</a:t>
            </a:r>
          </a:p>
        </p:txBody>
      </p:sp>
      <p:sp>
        <p:nvSpPr>
          <p:cNvPr id="27" name="TextBox 26"/>
          <p:cNvSpPr txBox="1"/>
          <p:nvPr/>
        </p:nvSpPr>
        <p:spPr>
          <a:xfrm>
            <a:off x="5309479" y="2897890"/>
            <a:ext cx="2419070" cy="892483"/>
          </a:xfrm>
          <a:prstGeom prst="rect">
            <a:avLst/>
          </a:prstGeom>
          <a:noFill/>
          <a:ln>
            <a:noFill/>
          </a:ln>
        </p:spPr>
        <p:txBody>
          <a:bodyPr wrap="square" lIns="91367" tIns="45686" rIns="91367" bIns="45686" rtlCol="0">
            <a:spAutoFit/>
          </a:bodyPr>
          <a:lstStyle/>
          <a:p>
            <a:pPr algn="ctr" defTabSz="1618386"/>
            <a:r>
              <a:rPr lang="en-US" sz="2600" b="1" dirty="0">
                <a:solidFill>
                  <a:schemeClr val="accent5">
                    <a:lumMod val="75000"/>
                  </a:schemeClr>
                </a:solidFill>
                <a:latin typeface="Calibri" panose="020F0502020204030204" pitchFamily="34" charset="0"/>
                <a:cs typeface="Calibri" panose="020F0502020204030204" pitchFamily="34" charset="0"/>
              </a:rPr>
              <a:t>Annuity Service Providers (ASPs)</a:t>
            </a:r>
          </a:p>
        </p:txBody>
      </p:sp>
      <p:sp>
        <p:nvSpPr>
          <p:cNvPr id="35" name="TextBox 34"/>
          <p:cNvSpPr txBox="1"/>
          <p:nvPr/>
        </p:nvSpPr>
        <p:spPr>
          <a:xfrm>
            <a:off x="11408659" y="3328718"/>
            <a:ext cx="1505393" cy="492374"/>
          </a:xfrm>
          <a:prstGeom prst="rect">
            <a:avLst/>
          </a:prstGeom>
          <a:noFill/>
          <a:ln>
            <a:noFill/>
          </a:ln>
        </p:spPr>
        <p:txBody>
          <a:bodyPr wrap="none" lIns="91367" tIns="45686" rIns="91367" bIns="45686" rtlCol="0">
            <a:spAutoFit/>
          </a:bodyPr>
          <a:lstStyle/>
          <a:p>
            <a:pPr defTabSz="1618386"/>
            <a:r>
              <a:rPr lang="en-US" sz="2600" b="1" dirty="0">
                <a:solidFill>
                  <a:schemeClr val="accent5">
                    <a:lumMod val="75000"/>
                  </a:schemeClr>
                </a:solidFill>
                <a:latin typeface="Calibri" panose="020F0502020204030204" pitchFamily="34" charset="0"/>
                <a:cs typeface="Calibri" panose="020F0502020204030204" pitchFamily="34" charset="0"/>
              </a:rPr>
              <a:t>NPS Trust</a:t>
            </a:r>
          </a:p>
        </p:txBody>
      </p:sp>
      <p:sp>
        <p:nvSpPr>
          <p:cNvPr id="45" name="TextBox 44"/>
          <p:cNvSpPr txBox="1"/>
          <p:nvPr/>
        </p:nvSpPr>
        <p:spPr>
          <a:xfrm>
            <a:off x="11109798" y="5463677"/>
            <a:ext cx="2682265" cy="1292593"/>
          </a:xfrm>
          <a:prstGeom prst="rect">
            <a:avLst/>
          </a:prstGeom>
          <a:noFill/>
          <a:ln>
            <a:noFill/>
          </a:ln>
        </p:spPr>
        <p:txBody>
          <a:bodyPr wrap="square" lIns="91367" tIns="45686" rIns="91367" bIns="45686" rtlCol="0">
            <a:spAutoFit/>
          </a:bodyPr>
          <a:lstStyle/>
          <a:p>
            <a:pPr algn="ctr" defTabSz="1618386"/>
            <a:r>
              <a:rPr lang="en-US" sz="2600" b="1" dirty="0">
                <a:solidFill>
                  <a:schemeClr val="accent5">
                    <a:lumMod val="75000"/>
                  </a:schemeClr>
                </a:solidFill>
                <a:latin typeface="Calibri" panose="020F0502020204030204" pitchFamily="34" charset="0"/>
                <a:cs typeface="Calibri" panose="020F0502020204030204" pitchFamily="34" charset="0"/>
              </a:rPr>
              <a:t>Central Recordkeeping Agencies (CRA)</a:t>
            </a:r>
          </a:p>
        </p:txBody>
      </p:sp>
      <p:sp>
        <p:nvSpPr>
          <p:cNvPr id="46" name="TextBox 45"/>
          <p:cNvSpPr txBox="1"/>
          <p:nvPr/>
        </p:nvSpPr>
        <p:spPr>
          <a:xfrm>
            <a:off x="9373469" y="7935472"/>
            <a:ext cx="2525976" cy="492374"/>
          </a:xfrm>
          <a:prstGeom prst="rect">
            <a:avLst/>
          </a:prstGeom>
          <a:noFill/>
          <a:ln>
            <a:noFill/>
          </a:ln>
        </p:spPr>
        <p:txBody>
          <a:bodyPr wrap="square" lIns="91367" tIns="45686" rIns="91367" bIns="45686" rtlCol="0">
            <a:spAutoFit/>
          </a:bodyPr>
          <a:lstStyle/>
          <a:p>
            <a:pPr algn="ctr" defTabSz="1618386"/>
            <a:r>
              <a:rPr lang="en-US" sz="2600" b="1" dirty="0">
                <a:solidFill>
                  <a:schemeClr val="accent5">
                    <a:lumMod val="75000"/>
                  </a:schemeClr>
                </a:solidFill>
                <a:latin typeface="Calibri" panose="020F0502020204030204" pitchFamily="34" charset="0"/>
                <a:cs typeface="Calibri" panose="020F0502020204030204" pitchFamily="34" charset="0"/>
              </a:rPr>
              <a:t>Nodal Office</a:t>
            </a:r>
            <a:endParaRPr lang="en-US" sz="2200" dirty="0">
              <a:solidFill>
                <a:schemeClr val="accent5">
                  <a:lumMod val="75000"/>
                </a:schemeClr>
              </a:solidFill>
              <a:latin typeface="Calibri" panose="020F0502020204030204" pitchFamily="34" charset="0"/>
              <a:cs typeface="Calibri" panose="020F0502020204030204" pitchFamily="34" charset="0"/>
            </a:endParaRPr>
          </a:p>
        </p:txBody>
      </p:sp>
      <p:sp>
        <p:nvSpPr>
          <p:cNvPr id="47" name="TextBox 46"/>
          <p:cNvSpPr txBox="1"/>
          <p:nvPr/>
        </p:nvSpPr>
        <p:spPr>
          <a:xfrm>
            <a:off x="4648200" y="5563184"/>
            <a:ext cx="1975843" cy="492374"/>
          </a:xfrm>
          <a:prstGeom prst="rect">
            <a:avLst/>
          </a:prstGeom>
          <a:noFill/>
          <a:ln>
            <a:noFill/>
          </a:ln>
        </p:spPr>
        <p:txBody>
          <a:bodyPr wrap="none" lIns="91367" tIns="45686" rIns="91367" bIns="45686" rtlCol="0">
            <a:spAutoFit/>
          </a:bodyPr>
          <a:lstStyle/>
          <a:p>
            <a:pPr defTabSz="1618386"/>
            <a:r>
              <a:rPr lang="en-US" sz="2600" b="1" dirty="0">
                <a:solidFill>
                  <a:schemeClr val="accent5">
                    <a:lumMod val="75000"/>
                  </a:schemeClr>
                </a:solidFill>
                <a:latin typeface="Calibri" panose="020F0502020204030204" pitchFamily="34" charset="0"/>
                <a:cs typeface="Calibri" panose="020F0502020204030204" pitchFamily="34" charset="0"/>
              </a:rPr>
              <a:t>Trustee Bank</a:t>
            </a:r>
          </a:p>
        </p:txBody>
      </p:sp>
      <p:sp>
        <p:nvSpPr>
          <p:cNvPr id="48" name="Rectangle 47"/>
          <p:cNvSpPr/>
          <p:nvPr/>
        </p:nvSpPr>
        <p:spPr>
          <a:xfrm>
            <a:off x="8086764" y="2071654"/>
            <a:ext cx="2064919" cy="675630"/>
          </a:xfrm>
          <a:prstGeom prst="rect">
            <a:avLst/>
          </a:prstGeom>
        </p:spPr>
        <p:txBody>
          <a:bodyPr wrap="none" lIns="181417" tIns="90708" rIns="181417" bIns="90708">
            <a:spAutoFit/>
          </a:bodyPr>
          <a:lstStyle/>
          <a:p>
            <a:r>
              <a:rPr lang="en-US" sz="3200" b="1" dirty="0">
                <a:solidFill>
                  <a:schemeClr val="accent5">
                    <a:lumMod val="75000"/>
                  </a:schemeClr>
                </a:solidFill>
                <a:latin typeface="Calibri" panose="020F0502020204030204" pitchFamily="34" charset="0"/>
                <a:cs typeface="Calibri" panose="020F0502020204030204" pitchFamily="34" charset="0"/>
              </a:rPr>
              <a:t>Custodian</a:t>
            </a:r>
            <a:endParaRPr lang="en-US" sz="3200" dirty="0">
              <a:solidFill>
                <a:schemeClr val="accent5">
                  <a:lumMod val="75000"/>
                </a:schemeClr>
              </a:solidFill>
            </a:endParaRPr>
          </a:p>
        </p:txBody>
      </p:sp>
      <p:sp>
        <p:nvSpPr>
          <p:cNvPr id="49" name="TextBox 48"/>
          <p:cNvSpPr txBox="1"/>
          <p:nvPr/>
        </p:nvSpPr>
        <p:spPr>
          <a:xfrm>
            <a:off x="6324600" y="7350529"/>
            <a:ext cx="2422961" cy="892483"/>
          </a:xfrm>
          <a:prstGeom prst="rect">
            <a:avLst/>
          </a:prstGeom>
          <a:noFill/>
          <a:ln>
            <a:noFill/>
          </a:ln>
        </p:spPr>
        <p:txBody>
          <a:bodyPr wrap="square" lIns="91367" tIns="45686" rIns="91367" bIns="45686" rtlCol="0">
            <a:spAutoFit/>
          </a:bodyPr>
          <a:lstStyle/>
          <a:p>
            <a:pPr algn="ctr" defTabSz="1618386"/>
            <a:r>
              <a:rPr lang="en-US" sz="2600" b="1" dirty="0">
                <a:solidFill>
                  <a:schemeClr val="accent5">
                    <a:lumMod val="75000"/>
                  </a:schemeClr>
                </a:solidFill>
                <a:latin typeface="Calibri" panose="020F0502020204030204" pitchFamily="34" charset="0"/>
                <a:cs typeface="Calibri" panose="020F0502020204030204" pitchFamily="34" charset="0"/>
              </a:rPr>
              <a:t>Pension Fund Managers</a:t>
            </a:r>
          </a:p>
        </p:txBody>
      </p:sp>
      <p:sp>
        <p:nvSpPr>
          <p:cNvPr id="50" name="Rectangle 49"/>
          <p:cNvSpPr/>
          <p:nvPr/>
        </p:nvSpPr>
        <p:spPr>
          <a:xfrm>
            <a:off x="0" y="9906000"/>
            <a:ext cx="18288000" cy="1524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1000"/>
                                        <p:tgtEl>
                                          <p:spTgt spid="45"/>
                                        </p:tgtEl>
                                      </p:cBhvr>
                                    </p:animEffect>
                                    <p:anim calcmode="lin" valueType="num">
                                      <p:cBhvr>
                                        <p:cTn id="25" dur="1000" fill="hold"/>
                                        <p:tgtEl>
                                          <p:spTgt spid="45"/>
                                        </p:tgtEl>
                                        <p:attrNameLst>
                                          <p:attrName>ppt_x</p:attrName>
                                        </p:attrNameLst>
                                      </p:cBhvr>
                                      <p:tavLst>
                                        <p:tav tm="0">
                                          <p:val>
                                            <p:strVal val="#ppt_x"/>
                                          </p:val>
                                        </p:tav>
                                        <p:tav tm="100000">
                                          <p:val>
                                            <p:strVal val="#ppt_x"/>
                                          </p:val>
                                        </p:tav>
                                      </p:tavLst>
                                    </p:anim>
                                    <p:anim calcmode="lin" valueType="num">
                                      <p:cBhvr>
                                        <p:cTn id="26" dur="1000" fill="hold"/>
                                        <p:tgtEl>
                                          <p:spTgt spid="4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anim calcmode="lin" valueType="num">
                                      <p:cBhvr>
                                        <p:cTn id="41" dur="1000" fill="hold"/>
                                        <p:tgtEl>
                                          <p:spTgt spid="46"/>
                                        </p:tgtEl>
                                        <p:attrNameLst>
                                          <p:attrName>ppt_x</p:attrName>
                                        </p:attrNameLst>
                                      </p:cBhvr>
                                      <p:tavLst>
                                        <p:tav tm="0">
                                          <p:val>
                                            <p:strVal val="#ppt_x"/>
                                          </p:val>
                                        </p:tav>
                                        <p:tav tm="100000">
                                          <p:val>
                                            <p:strVal val="#ppt_x"/>
                                          </p:val>
                                        </p:tav>
                                      </p:tavLst>
                                    </p:anim>
                                    <p:anim calcmode="lin" valueType="num">
                                      <p:cBhvr>
                                        <p:cTn id="42" dur="1000" fill="hold"/>
                                        <p:tgtEl>
                                          <p:spTgt spid="46"/>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1000"/>
                                        <p:tgtEl>
                                          <p:spTgt spid="49"/>
                                        </p:tgtEl>
                                      </p:cBhvr>
                                    </p:animEffect>
                                    <p:anim calcmode="lin" valueType="num">
                                      <p:cBhvr>
                                        <p:cTn id="47" dur="1000" fill="hold"/>
                                        <p:tgtEl>
                                          <p:spTgt spid="49"/>
                                        </p:tgtEl>
                                        <p:attrNameLst>
                                          <p:attrName>ppt_x</p:attrName>
                                        </p:attrNameLst>
                                      </p:cBhvr>
                                      <p:tavLst>
                                        <p:tav tm="0">
                                          <p:val>
                                            <p:strVal val="#ppt_x"/>
                                          </p:val>
                                        </p:tav>
                                        <p:tav tm="100000">
                                          <p:val>
                                            <p:strVal val="#ppt_x"/>
                                          </p:val>
                                        </p:tav>
                                      </p:tavLst>
                                    </p:anim>
                                    <p:anim calcmode="lin" valueType="num">
                                      <p:cBhvr>
                                        <p:cTn id="48" dur="1000" fill="hold"/>
                                        <p:tgtEl>
                                          <p:spTgt spid="4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42"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45" grpId="0"/>
      <p:bldP spid="46" grpId="0"/>
      <p:bldP spid="47" grpId="0"/>
      <p:bldP spid="4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Focus Area</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Freeform 5"/>
          <p:cNvSpPr>
            <a:spLocks/>
          </p:cNvSpPr>
          <p:nvPr/>
        </p:nvSpPr>
        <p:spPr bwMode="auto">
          <a:xfrm>
            <a:off x="8743946" y="1704018"/>
            <a:ext cx="2124074" cy="2075941"/>
          </a:xfrm>
          <a:custGeom>
            <a:avLst/>
            <a:gdLst>
              <a:gd name="T0" fmla="*/ 222 w 890"/>
              <a:gd name="T1" fmla="*/ 446 h 890"/>
              <a:gd name="T2" fmla="*/ 232 w 890"/>
              <a:gd name="T3" fmla="*/ 447 h 890"/>
              <a:gd name="T4" fmla="*/ 232 w 890"/>
              <a:gd name="T5" fmla="*/ 446 h 890"/>
              <a:gd name="T6" fmla="*/ 447 w 890"/>
              <a:gd name="T7" fmla="*/ 238 h 890"/>
              <a:gd name="T8" fmla="*/ 446 w 890"/>
              <a:gd name="T9" fmla="*/ 222 h 890"/>
              <a:gd name="T10" fmla="*/ 668 w 890"/>
              <a:gd name="T11" fmla="*/ 0 h 890"/>
              <a:gd name="T12" fmla="*/ 890 w 890"/>
              <a:gd name="T13" fmla="*/ 222 h 890"/>
              <a:gd name="T14" fmla="*/ 668 w 890"/>
              <a:gd name="T15" fmla="*/ 444 h 890"/>
              <a:gd name="T16" fmla="*/ 659 w 890"/>
              <a:gd name="T17" fmla="*/ 444 h 890"/>
              <a:gd name="T18" fmla="*/ 444 w 890"/>
              <a:gd name="T19" fmla="*/ 659 h 890"/>
              <a:gd name="T20" fmla="*/ 444 w 890"/>
              <a:gd name="T21" fmla="*/ 659 h 890"/>
              <a:gd name="T22" fmla="*/ 444 w 890"/>
              <a:gd name="T23" fmla="*/ 668 h 890"/>
              <a:gd name="T24" fmla="*/ 222 w 890"/>
              <a:gd name="T25" fmla="*/ 890 h 890"/>
              <a:gd name="T26" fmla="*/ 0 w 890"/>
              <a:gd name="T27" fmla="*/ 668 h 890"/>
              <a:gd name="T28" fmla="*/ 222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222" y="446"/>
                </a:moveTo>
                <a:cubicBezTo>
                  <a:pt x="225" y="446"/>
                  <a:pt x="229" y="446"/>
                  <a:pt x="232" y="447"/>
                </a:cubicBezTo>
                <a:cubicBezTo>
                  <a:pt x="232" y="446"/>
                  <a:pt x="232" y="446"/>
                  <a:pt x="232" y="446"/>
                </a:cubicBezTo>
                <a:cubicBezTo>
                  <a:pt x="388" y="428"/>
                  <a:pt x="433" y="311"/>
                  <a:pt x="447" y="238"/>
                </a:cubicBezTo>
                <a:cubicBezTo>
                  <a:pt x="446" y="233"/>
                  <a:pt x="446" y="228"/>
                  <a:pt x="446" y="222"/>
                </a:cubicBezTo>
                <a:cubicBezTo>
                  <a:pt x="446" y="100"/>
                  <a:pt x="545" y="0"/>
                  <a:pt x="668" y="0"/>
                </a:cubicBezTo>
                <a:cubicBezTo>
                  <a:pt x="791" y="0"/>
                  <a:pt x="890" y="100"/>
                  <a:pt x="890" y="222"/>
                </a:cubicBezTo>
                <a:cubicBezTo>
                  <a:pt x="890" y="345"/>
                  <a:pt x="791" y="444"/>
                  <a:pt x="668" y="444"/>
                </a:cubicBezTo>
                <a:cubicBezTo>
                  <a:pt x="665" y="444"/>
                  <a:pt x="662" y="444"/>
                  <a:pt x="659" y="444"/>
                </a:cubicBezTo>
                <a:cubicBezTo>
                  <a:pt x="445" y="472"/>
                  <a:pt x="444" y="659"/>
                  <a:pt x="444" y="659"/>
                </a:cubicBezTo>
                <a:cubicBezTo>
                  <a:pt x="444" y="659"/>
                  <a:pt x="444" y="659"/>
                  <a:pt x="444" y="659"/>
                </a:cubicBezTo>
                <a:cubicBezTo>
                  <a:pt x="444" y="662"/>
                  <a:pt x="444" y="665"/>
                  <a:pt x="444" y="668"/>
                </a:cubicBezTo>
                <a:cubicBezTo>
                  <a:pt x="444" y="791"/>
                  <a:pt x="345" y="890"/>
                  <a:pt x="222" y="890"/>
                </a:cubicBezTo>
                <a:cubicBezTo>
                  <a:pt x="99" y="890"/>
                  <a:pt x="0" y="791"/>
                  <a:pt x="0" y="668"/>
                </a:cubicBezTo>
                <a:cubicBezTo>
                  <a:pt x="0" y="546"/>
                  <a:pt x="99" y="446"/>
                  <a:pt x="222" y="446"/>
                </a:cubicBezTo>
                <a:close/>
              </a:path>
            </a:pathLst>
          </a:custGeom>
          <a:solidFill>
            <a:srgbClr val="104953">
              <a:lumMod val="75000"/>
              <a:lumOff val="25000"/>
            </a:srgbClr>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0" name="Freeform 6"/>
          <p:cNvSpPr>
            <a:spLocks/>
          </p:cNvSpPr>
          <p:nvPr/>
        </p:nvSpPr>
        <p:spPr bwMode="auto">
          <a:xfrm>
            <a:off x="7680319" y="1704018"/>
            <a:ext cx="2124076" cy="2075941"/>
          </a:xfrm>
          <a:custGeom>
            <a:avLst/>
            <a:gdLst>
              <a:gd name="T0" fmla="*/ 668 w 890"/>
              <a:gd name="T1" fmla="*/ 446 h 890"/>
              <a:gd name="T2" fmla="*/ 658 w 890"/>
              <a:gd name="T3" fmla="*/ 447 h 890"/>
              <a:gd name="T4" fmla="*/ 658 w 890"/>
              <a:gd name="T5" fmla="*/ 446 h 890"/>
              <a:gd name="T6" fmla="*/ 443 w 890"/>
              <a:gd name="T7" fmla="*/ 238 h 890"/>
              <a:gd name="T8" fmla="*/ 444 w 890"/>
              <a:gd name="T9" fmla="*/ 222 h 890"/>
              <a:gd name="T10" fmla="*/ 222 w 890"/>
              <a:gd name="T11" fmla="*/ 0 h 890"/>
              <a:gd name="T12" fmla="*/ 0 w 890"/>
              <a:gd name="T13" fmla="*/ 222 h 890"/>
              <a:gd name="T14" fmla="*/ 222 w 890"/>
              <a:gd name="T15" fmla="*/ 444 h 890"/>
              <a:gd name="T16" fmla="*/ 231 w 890"/>
              <a:gd name="T17" fmla="*/ 444 h 890"/>
              <a:gd name="T18" fmla="*/ 446 w 890"/>
              <a:gd name="T19" fmla="*/ 659 h 890"/>
              <a:gd name="T20" fmla="*/ 446 w 890"/>
              <a:gd name="T21" fmla="*/ 659 h 890"/>
              <a:gd name="T22" fmla="*/ 446 w 890"/>
              <a:gd name="T23" fmla="*/ 668 h 890"/>
              <a:gd name="T24" fmla="*/ 668 w 890"/>
              <a:gd name="T25" fmla="*/ 890 h 890"/>
              <a:gd name="T26" fmla="*/ 890 w 890"/>
              <a:gd name="T27" fmla="*/ 668 h 890"/>
              <a:gd name="T28" fmla="*/ 668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668" y="446"/>
                </a:moveTo>
                <a:cubicBezTo>
                  <a:pt x="665" y="446"/>
                  <a:pt x="661" y="446"/>
                  <a:pt x="658" y="447"/>
                </a:cubicBezTo>
                <a:cubicBezTo>
                  <a:pt x="658" y="446"/>
                  <a:pt x="658" y="446"/>
                  <a:pt x="658" y="446"/>
                </a:cubicBezTo>
                <a:cubicBezTo>
                  <a:pt x="502" y="428"/>
                  <a:pt x="457" y="311"/>
                  <a:pt x="443" y="238"/>
                </a:cubicBezTo>
                <a:cubicBezTo>
                  <a:pt x="444" y="233"/>
                  <a:pt x="444" y="228"/>
                  <a:pt x="444" y="222"/>
                </a:cubicBezTo>
                <a:cubicBezTo>
                  <a:pt x="444" y="100"/>
                  <a:pt x="345" y="0"/>
                  <a:pt x="222" y="0"/>
                </a:cubicBezTo>
                <a:cubicBezTo>
                  <a:pt x="99" y="0"/>
                  <a:pt x="0" y="100"/>
                  <a:pt x="0" y="222"/>
                </a:cubicBezTo>
                <a:cubicBezTo>
                  <a:pt x="0" y="345"/>
                  <a:pt x="99" y="444"/>
                  <a:pt x="222" y="444"/>
                </a:cubicBezTo>
                <a:cubicBezTo>
                  <a:pt x="225" y="444"/>
                  <a:pt x="228" y="444"/>
                  <a:pt x="231" y="444"/>
                </a:cubicBezTo>
                <a:cubicBezTo>
                  <a:pt x="445" y="472"/>
                  <a:pt x="446" y="659"/>
                  <a:pt x="446" y="659"/>
                </a:cubicBezTo>
                <a:cubicBezTo>
                  <a:pt x="446" y="659"/>
                  <a:pt x="446" y="659"/>
                  <a:pt x="446" y="659"/>
                </a:cubicBezTo>
                <a:cubicBezTo>
                  <a:pt x="446" y="662"/>
                  <a:pt x="446" y="665"/>
                  <a:pt x="446" y="668"/>
                </a:cubicBezTo>
                <a:cubicBezTo>
                  <a:pt x="446" y="791"/>
                  <a:pt x="545" y="890"/>
                  <a:pt x="668" y="890"/>
                </a:cubicBezTo>
                <a:cubicBezTo>
                  <a:pt x="791" y="890"/>
                  <a:pt x="890" y="791"/>
                  <a:pt x="890" y="668"/>
                </a:cubicBezTo>
                <a:cubicBezTo>
                  <a:pt x="890" y="546"/>
                  <a:pt x="791" y="446"/>
                  <a:pt x="668" y="446"/>
                </a:cubicBezTo>
                <a:close/>
              </a:path>
            </a:pathLst>
          </a:custGeom>
          <a:solidFill>
            <a:sysClr val="window" lastClr="FFFFFF">
              <a:lumMod val="50000"/>
            </a:sysClr>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1" name="Freeform 10"/>
          <p:cNvSpPr>
            <a:spLocks/>
          </p:cNvSpPr>
          <p:nvPr/>
        </p:nvSpPr>
        <p:spPr bwMode="auto">
          <a:xfrm rot="5400000">
            <a:off x="11101640" y="4996429"/>
            <a:ext cx="2075943" cy="2124076"/>
          </a:xfrm>
          <a:custGeom>
            <a:avLst/>
            <a:gdLst>
              <a:gd name="T0" fmla="*/ 222 w 890"/>
              <a:gd name="T1" fmla="*/ 446 h 890"/>
              <a:gd name="T2" fmla="*/ 232 w 890"/>
              <a:gd name="T3" fmla="*/ 447 h 890"/>
              <a:gd name="T4" fmla="*/ 232 w 890"/>
              <a:gd name="T5" fmla="*/ 446 h 890"/>
              <a:gd name="T6" fmla="*/ 447 w 890"/>
              <a:gd name="T7" fmla="*/ 238 h 890"/>
              <a:gd name="T8" fmla="*/ 446 w 890"/>
              <a:gd name="T9" fmla="*/ 222 h 890"/>
              <a:gd name="T10" fmla="*/ 668 w 890"/>
              <a:gd name="T11" fmla="*/ 0 h 890"/>
              <a:gd name="T12" fmla="*/ 890 w 890"/>
              <a:gd name="T13" fmla="*/ 222 h 890"/>
              <a:gd name="T14" fmla="*/ 668 w 890"/>
              <a:gd name="T15" fmla="*/ 444 h 890"/>
              <a:gd name="T16" fmla="*/ 659 w 890"/>
              <a:gd name="T17" fmla="*/ 444 h 890"/>
              <a:gd name="T18" fmla="*/ 444 w 890"/>
              <a:gd name="T19" fmla="*/ 659 h 890"/>
              <a:gd name="T20" fmla="*/ 444 w 890"/>
              <a:gd name="T21" fmla="*/ 659 h 890"/>
              <a:gd name="T22" fmla="*/ 444 w 890"/>
              <a:gd name="T23" fmla="*/ 668 h 890"/>
              <a:gd name="T24" fmla="*/ 222 w 890"/>
              <a:gd name="T25" fmla="*/ 890 h 890"/>
              <a:gd name="T26" fmla="*/ 0 w 890"/>
              <a:gd name="T27" fmla="*/ 668 h 890"/>
              <a:gd name="T28" fmla="*/ 222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222" y="446"/>
                </a:moveTo>
                <a:cubicBezTo>
                  <a:pt x="225" y="446"/>
                  <a:pt x="229" y="446"/>
                  <a:pt x="232" y="447"/>
                </a:cubicBezTo>
                <a:cubicBezTo>
                  <a:pt x="232" y="446"/>
                  <a:pt x="232" y="446"/>
                  <a:pt x="232" y="446"/>
                </a:cubicBezTo>
                <a:cubicBezTo>
                  <a:pt x="388" y="428"/>
                  <a:pt x="433" y="311"/>
                  <a:pt x="447" y="238"/>
                </a:cubicBezTo>
                <a:cubicBezTo>
                  <a:pt x="446" y="233"/>
                  <a:pt x="446" y="228"/>
                  <a:pt x="446" y="222"/>
                </a:cubicBezTo>
                <a:cubicBezTo>
                  <a:pt x="446" y="100"/>
                  <a:pt x="545" y="0"/>
                  <a:pt x="668" y="0"/>
                </a:cubicBezTo>
                <a:cubicBezTo>
                  <a:pt x="791" y="0"/>
                  <a:pt x="890" y="100"/>
                  <a:pt x="890" y="222"/>
                </a:cubicBezTo>
                <a:cubicBezTo>
                  <a:pt x="890" y="345"/>
                  <a:pt x="791" y="444"/>
                  <a:pt x="668" y="444"/>
                </a:cubicBezTo>
                <a:cubicBezTo>
                  <a:pt x="665" y="444"/>
                  <a:pt x="662" y="444"/>
                  <a:pt x="659" y="444"/>
                </a:cubicBezTo>
                <a:cubicBezTo>
                  <a:pt x="445" y="472"/>
                  <a:pt x="444" y="659"/>
                  <a:pt x="444" y="659"/>
                </a:cubicBezTo>
                <a:cubicBezTo>
                  <a:pt x="444" y="659"/>
                  <a:pt x="444" y="659"/>
                  <a:pt x="444" y="659"/>
                </a:cubicBezTo>
                <a:cubicBezTo>
                  <a:pt x="444" y="662"/>
                  <a:pt x="444" y="665"/>
                  <a:pt x="444" y="668"/>
                </a:cubicBezTo>
                <a:cubicBezTo>
                  <a:pt x="444" y="791"/>
                  <a:pt x="345" y="890"/>
                  <a:pt x="222" y="890"/>
                </a:cubicBezTo>
                <a:cubicBezTo>
                  <a:pt x="99" y="890"/>
                  <a:pt x="0" y="791"/>
                  <a:pt x="0" y="668"/>
                </a:cubicBezTo>
                <a:cubicBezTo>
                  <a:pt x="0" y="546"/>
                  <a:pt x="99" y="446"/>
                  <a:pt x="222" y="446"/>
                </a:cubicBezTo>
                <a:close/>
              </a:path>
            </a:pathLst>
          </a:custGeom>
          <a:solidFill>
            <a:srgbClr val="EC7059">
              <a:lumMod val="75000"/>
            </a:srgbClr>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2" name="Freeform 11"/>
          <p:cNvSpPr>
            <a:spLocks/>
          </p:cNvSpPr>
          <p:nvPr/>
        </p:nvSpPr>
        <p:spPr bwMode="auto">
          <a:xfrm rot="5400000">
            <a:off x="11101640" y="3957061"/>
            <a:ext cx="2075943" cy="2124076"/>
          </a:xfrm>
          <a:custGeom>
            <a:avLst/>
            <a:gdLst>
              <a:gd name="T0" fmla="*/ 668 w 890"/>
              <a:gd name="T1" fmla="*/ 446 h 890"/>
              <a:gd name="T2" fmla="*/ 658 w 890"/>
              <a:gd name="T3" fmla="*/ 447 h 890"/>
              <a:gd name="T4" fmla="*/ 658 w 890"/>
              <a:gd name="T5" fmla="*/ 446 h 890"/>
              <a:gd name="T6" fmla="*/ 443 w 890"/>
              <a:gd name="T7" fmla="*/ 238 h 890"/>
              <a:gd name="T8" fmla="*/ 444 w 890"/>
              <a:gd name="T9" fmla="*/ 222 h 890"/>
              <a:gd name="T10" fmla="*/ 222 w 890"/>
              <a:gd name="T11" fmla="*/ 0 h 890"/>
              <a:gd name="T12" fmla="*/ 0 w 890"/>
              <a:gd name="T13" fmla="*/ 222 h 890"/>
              <a:gd name="T14" fmla="*/ 222 w 890"/>
              <a:gd name="T15" fmla="*/ 444 h 890"/>
              <a:gd name="T16" fmla="*/ 231 w 890"/>
              <a:gd name="T17" fmla="*/ 444 h 890"/>
              <a:gd name="T18" fmla="*/ 446 w 890"/>
              <a:gd name="T19" fmla="*/ 659 h 890"/>
              <a:gd name="T20" fmla="*/ 446 w 890"/>
              <a:gd name="T21" fmla="*/ 659 h 890"/>
              <a:gd name="T22" fmla="*/ 446 w 890"/>
              <a:gd name="T23" fmla="*/ 668 h 890"/>
              <a:gd name="T24" fmla="*/ 668 w 890"/>
              <a:gd name="T25" fmla="*/ 890 h 890"/>
              <a:gd name="T26" fmla="*/ 890 w 890"/>
              <a:gd name="T27" fmla="*/ 668 h 890"/>
              <a:gd name="T28" fmla="*/ 668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668" y="446"/>
                </a:moveTo>
                <a:cubicBezTo>
                  <a:pt x="665" y="446"/>
                  <a:pt x="661" y="446"/>
                  <a:pt x="658" y="447"/>
                </a:cubicBezTo>
                <a:cubicBezTo>
                  <a:pt x="658" y="446"/>
                  <a:pt x="658" y="446"/>
                  <a:pt x="658" y="446"/>
                </a:cubicBezTo>
                <a:cubicBezTo>
                  <a:pt x="502" y="428"/>
                  <a:pt x="457" y="311"/>
                  <a:pt x="443" y="238"/>
                </a:cubicBezTo>
                <a:cubicBezTo>
                  <a:pt x="444" y="233"/>
                  <a:pt x="444" y="228"/>
                  <a:pt x="444" y="222"/>
                </a:cubicBezTo>
                <a:cubicBezTo>
                  <a:pt x="444" y="100"/>
                  <a:pt x="345" y="0"/>
                  <a:pt x="222" y="0"/>
                </a:cubicBezTo>
                <a:cubicBezTo>
                  <a:pt x="99" y="0"/>
                  <a:pt x="0" y="100"/>
                  <a:pt x="0" y="222"/>
                </a:cubicBezTo>
                <a:cubicBezTo>
                  <a:pt x="0" y="345"/>
                  <a:pt x="99" y="444"/>
                  <a:pt x="222" y="444"/>
                </a:cubicBezTo>
                <a:cubicBezTo>
                  <a:pt x="225" y="444"/>
                  <a:pt x="228" y="444"/>
                  <a:pt x="231" y="444"/>
                </a:cubicBezTo>
                <a:cubicBezTo>
                  <a:pt x="445" y="472"/>
                  <a:pt x="446" y="659"/>
                  <a:pt x="446" y="659"/>
                </a:cubicBezTo>
                <a:cubicBezTo>
                  <a:pt x="446" y="659"/>
                  <a:pt x="446" y="659"/>
                  <a:pt x="446" y="659"/>
                </a:cubicBezTo>
                <a:cubicBezTo>
                  <a:pt x="446" y="662"/>
                  <a:pt x="446" y="665"/>
                  <a:pt x="446" y="668"/>
                </a:cubicBezTo>
                <a:cubicBezTo>
                  <a:pt x="446" y="791"/>
                  <a:pt x="545" y="890"/>
                  <a:pt x="668" y="890"/>
                </a:cubicBezTo>
                <a:cubicBezTo>
                  <a:pt x="791" y="890"/>
                  <a:pt x="890" y="791"/>
                  <a:pt x="890" y="668"/>
                </a:cubicBezTo>
                <a:cubicBezTo>
                  <a:pt x="890" y="546"/>
                  <a:pt x="791" y="446"/>
                  <a:pt x="668" y="446"/>
                </a:cubicBezTo>
                <a:close/>
              </a:path>
            </a:pathLst>
          </a:custGeom>
          <a:solidFill>
            <a:srgbClr val="E0678B">
              <a:lumMod val="75000"/>
            </a:srgbClr>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3" name="Freeform 5"/>
          <p:cNvSpPr>
            <a:spLocks/>
          </p:cNvSpPr>
          <p:nvPr/>
        </p:nvSpPr>
        <p:spPr bwMode="auto">
          <a:xfrm rot="10800000">
            <a:off x="7689850" y="7283638"/>
            <a:ext cx="2124074" cy="2075943"/>
          </a:xfrm>
          <a:custGeom>
            <a:avLst/>
            <a:gdLst>
              <a:gd name="T0" fmla="*/ 222 w 890"/>
              <a:gd name="T1" fmla="*/ 446 h 890"/>
              <a:gd name="T2" fmla="*/ 232 w 890"/>
              <a:gd name="T3" fmla="*/ 447 h 890"/>
              <a:gd name="T4" fmla="*/ 232 w 890"/>
              <a:gd name="T5" fmla="*/ 446 h 890"/>
              <a:gd name="T6" fmla="*/ 447 w 890"/>
              <a:gd name="T7" fmla="*/ 238 h 890"/>
              <a:gd name="T8" fmla="*/ 446 w 890"/>
              <a:gd name="T9" fmla="*/ 222 h 890"/>
              <a:gd name="T10" fmla="*/ 668 w 890"/>
              <a:gd name="T11" fmla="*/ 0 h 890"/>
              <a:gd name="T12" fmla="*/ 890 w 890"/>
              <a:gd name="T13" fmla="*/ 222 h 890"/>
              <a:gd name="T14" fmla="*/ 668 w 890"/>
              <a:gd name="T15" fmla="*/ 444 h 890"/>
              <a:gd name="T16" fmla="*/ 659 w 890"/>
              <a:gd name="T17" fmla="*/ 444 h 890"/>
              <a:gd name="T18" fmla="*/ 444 w 890"/>
              <a:gd name="T19" fmla="*/ 659 h 890"/>
              <a:gd name="T20" fmla="*/ 444 w 890"/>
              <a:gd name="T21" fmla="*/ 659 h 890"/>
              <a:gd name="T22" fmla="*/ 444 w 890"/>
              <a:gd name="T23" fmla="*/ 668 h 890"/>
              <a:gd name="T24" fmla="*/ 222 w 890"/>
              <a:gd name="T25" fmla="*/ 890 h 890"/>
              <a:gd name="T26" fmla="*/ 0 w 890"/>
              <a:gd name="T27" fmla="*/ 668 h 890"/>
              <a:gd name="T28" fmla="*/ 222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222" y="446"/>
                </a:moveTo>
                <a:cubicBezTo>
                  <a:pt x="225" y="446"/>
                  <a:pt x="229" y="446"/>
                  <a:pt x="232" y="447"/>
                </a:cubicBezTo>
                <a:cubicBezTo>
                  <a:pt x="232" y="446"/>
                  <a:pt x="232" y="446"/>
                  <a:pt x="232" y="446"/>
                </a:cubicBezTo>
                <a:cubicBezTo>
                  <a:pt x="388" y="428"/>
                  <a:pt x="433" y="311"/>
                  <a:pt x="447" y="238"/>
                </a:cubicBezTo>
                <a:cubicBezTo>
                  <a:pt x="446" y="233"/>
                  <a:pt x="446" y="228"/>
                  <a:pt x="446" y="222"/>
                </a:cubicBezTo>
                <a:cubicBezTo>
                  <a:pt x="446" y="100"/>
                  <a:pt x="545" y="0"/>
                  <a:pt x="668" y="0"/>
                </a:cubicBezTo>
                <a:cubicBezTo>
                  <a:pt x="791" y="0"/>
                  <a:pt x="890" y="100"/>
                  <a:pt x="890" y="222"/>
                </a:cubicBezTo>
                <a:cubicBezTo>
                  <a:pt x="890" y="345"/>
                  <a:pt x="791" y="444"/>
                  <a:pt x="668" y="444"/>
                </a:cubicBezTo>
                <a:cubicBezTo>
                  <a:pt x="665" y="444"/>
                  <a:pt x="662" y="444"/>
                  <a:pt x="659" y="444"/>
                </a:cubicBezTo>
                <a:cubicBezTo>
                  <a:pt x="445" y="472"/>
                  <a:pt x="444" y="659"/>
                  <a:pt x="444" y="659"/>
                </a:cubicBezTo>
                <a:cubicBezTo>
                  <a:pt x="444" y="659"/>
                  <a:pt x="444" y="659"/>
                  <a:pt x="444" y="659"/>
                </a:cubicBezTo>
                <a:cubicBezTo>
                  <a:pt x="444" y="662"/>
                  <a:pt x="444" y="665"/>
                  <a:pt x="444" y="668"/>
                </a:cubicBezTo>
                <a:cubicBezTo>
                  <a:pt x="444" y="791"/>
                  <a:pt x="345" y="890"/>
                  <a:pt x="222" y="890"/>
                </a:cubicBezTo>
                <a:cubicBezTo>
                  <a:pt x="99" y="890"/>
                  <a:pt x="0" y="791"/>
                  <a:pt x="0" y="668"/>
                </a:cubicBezTo>
                <a:cubicBezTo>
                  <a:pt x="0" y="546"/>
                  <a:pt x="99" y="446"/>
                  <a:pt x="222" y="446"/>
                </a:cubicBezTo>
                <a:close/>
              </a:path>
            </a:pathLst>
          </a:custGeom>
          <a:solidFill>
            <a:srgbClr val="9A9D63">
              <a:lumMod val="75000"/>
            </a:srgbClr>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4" name="Freeform 6"/>
          <p:cNvSpPr>
            <a:spLocks/>
          </p:cNvSpPr>
          <p:nvPr/>
        </p:nvSpPr>
        <p:spPr bwMode="auto">
          <a:xfrm rot="10800000">
            <a:off x="8753469" y="7283638"/>
            <a:ext cx="2124076" cy="2075943"/>
          </a:xfrm>
          <a:custGeom>
            <a:avLst/>
            <a:gdLst>
              <a:gd name="T0" fmla="*/ 668 w 890"/>
              <a:gd name="T1" fmla="*/ 446 h 890"/>
              <a:gd name="T2" fmla="*/ 658 w 890"/>
              <a:gd name="T3" fmla="*/ 447 h 890"/>
              <a:gd name="T4" fmla="*/ 658 w 890"/>
              <a:gd name="T5" fmla="*/ 446 h 890"/>
              <a:gd name="T6" fmla="*/ 443 w 890"/>
              <a:gd name="T7" fmla="*/ 238 h 890"/>
              <a:gd name="T8" fmla="*/ 444 w 890"/>
              <a:gd name="T9" fmla="*/ 222 h 890"/>
              <a:gd name="T10" fmla="*/ 222 w 890"/>
              <a:gd name="T11" fmla="*/ 0 h 890"/>
              <a:gd name="T12" fmla="*/ 0 w 890"/>
              <a:gd name="T13" fmla="*/ 222 h 890"/>
              <a:gd name="T14" fmla="*/ 222 w 890"/>
              <a:gd name="T15" fmla="*/ 444 h 890"/>
              <a:gd name="T16" fmla="*/ 231 w 890"/>
              <a:gd name="T17" fmla="*/ 444 h 890"/>
              <a:gd name="T18" fmla="*/ 446 w 890"/>
              <a:gd name="T19" fmla="*/ 659 h 890"/>
              <a:gd name="T20" fmla="*/ 446 w 890"/>
              <a:gd name="T21" fmla="*/ 659 h 890"/>
              <a:gd name="T22" fmla="*/ 446 w 890"/>
              <a:gd name="T23" fmla="*/ 668 h 890"/>
              <a:gd name="T24" fmla="*/ 668 w 890"/>
              <a:gd name="T25" fmla="*/ 890 h 890"/>
              <a:gd name="T26" fmla="*/ 890 w 890"/>
              <a:gd name="T27" fmla="*/ 668 h 890"/>
              <a:gd name="T28" fmla="*/ 668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668" y="446"/>
                </a:moveTo>
                <a:cubicBezTo>
                  <a:pt x="665" y="446"/>
                  <a:pt x="661" y="446"/>
                  <a:pt x="658" y="447"/>
                </a:cubicBezTo>
                <a:cubicBezTo>
                  <a:pt x="658" y="446"/>
                  <a:pt x="658" y="446"/>
                  <a:pt x="658" y="446"/>
                </a:cubicBezTo>
                <a:cubicBezTo>
                  <a:pt x="502" y="428"/>
                  <a:pt x="457" y="311"/>
                  <a:pt x="443" y="238"/>
                </a:cubicBezTo>
                <a:cubicBezTo>
                  <a:pt x="444" y="233"/>
                  <a:pt x="444" y="228"/>
                  <a:pt x="444" y="222"/>
                </a:cubicBezTo>
                <a:cubicBezTo>
                  <a:pt x="444" y="100"/>
                  <a:pt x="345" y="0"/>
                  <a:pt x="222" y="0"/>
                </a:cubicBezTo>
                <a:cubicBezTo>
                  <a:pt x="99" y="0"/>
                  <a:pt x="0" y="100"/>
                  <a:pt x="0" y="222"/>
                </a:cubicBezTo>
                <a:cubicBezTo>
                  <a:pt x="0" y="345"/>
                  <a:pt x="99" y="444"/>
                  <a:pt x="222" y="444"/>
                </a:cubicBezTo>
                <a:cubicBezTo>
                  <a:pt x="225" y="444"/>
                  <a:pt x="228" y="444"/>
                  <a:pt x="231" y="444"/>
                </a:cubicBezTo>
                <a:cubicBezTo>
                  <a:pt x="445" y="472"/>
                  <a:pt x="446" y="659"/>
                  <a:pt x="446" y="659"/>
                </a:cubicBezTo>
                <a:cubicBezTo>
                  <a:pt x="446" y="659"/>
                  <a:pt x="446" y="659"/>
                  <a:pt x="446" y="659"/>
                </a:cubicBezTo>
                <a:cubicBezTo>
                  <a:pt x="446" y="662"/>
                  <a:pt x="446" y="665"/>
                  <a:pt x="446" y="668"/>
                </a:cubicBezTo>
                <a:cubicBezTo>
                  <a:pt x="446" y="791"/>
                  <a:pt x="545" y="890"/>
                  <a:pt x="668" y="890"/>
                </a:cubicBezTo>
                <a:cubicBezTo>
                  <a:pt x="791" y="890"/>
                  <a:pt x="890" y="791"/>
                  <a:pt x="890" y="668"/>
                </a:cubicBezTo>
                <a:cubicBezTo>
                  <a:pt x="890" y="546"/>
                  <a:pt x="791" y="446"/>
                  <a:pt x="668" y="446"/>
                </a:cubicBezTo>
                <a:close/>
              </a:path>
            </a:pathLst>
          </a:custGeom>
          <a:solidFill>
            <a:srgbClr val="E0678B">
              <a:lumMod val="50000"/>
            </a:srgbClr>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5" name="Freeform 5"/>
          <p:cNvSpPr>
            <a:spLocks/>
          </p:cNvSpPr>
          <p:nvPr/>
        </p:nvSpPr>
        <p:spPr bwMode="auto">
          <a:xfrm rot="16200000">
            <a:off x="5378703" y="3944679"/>
            <a:ext cx="2075941" cy="2120900"/>
          </a:xfrm>
          <a:custGeom>
            <a:avLst/>
            <a:gdLst>
              <a:gd name="T0" fmla="*/ 222 w 890"/>
              <a:gd name="T1" fmla="*/ 446 h 890"/>
              <a:gd name="T2" fmla="*/ 232 w 890"/>
              <a:gd name="T3" fmla="*/ 447 h 890"/>
              <a:gd name="T4" fmla="*/ 232 w 890"/>
              <a:gd name="T5" fmla="*/ 446 h 890"/>
              <a:gd name="T6" fmla="*/ 447 w 890"/>
              <a:gd name="T7" fmla="*/ 238 h 890"/>
              <a:gd name="T8" fmla="*/ 446 w 890"/>
              <a:gd name="T9" fmla="*/ 222 h 890"/>
              <a:gd name="T10" fmla="*/ 668 w 890"/>
              <a:gd name="T11" fmla="*/ 0 h 890"/>
              <a:gd name="T12" fmla="*/ 890 w 890"/>
              <a:gd name="T13" fmla="*/ 222 h 890"/>
              <a:gd name="T14" fmla="*/ 668 w 890"/>
              <a:gd name="T15" fmla="*/ 444 h 890"/>
              <a:gd name="T16" fmla="*/ 659 w 890"/>
              <a:gd name="T17" fmla="*/ 444 h 890"/>
              <a:gd name="T18" fmla="*/ 444 w 890"/>
              <a:gd name="T19" fmla="*/ 659 h 890"/>
              <a:gd name="T20" fmla="*/ 444 w 890"/>
              <a:gd name="T21" fmla="*/ 659 h 890"/>
              <a:gd name="T22" fmla="*/ 444 w 890"/>
              <a:gd name="T23" fmla="*/ 668 h 890"/>
              <a:gd name="T24" fmla="*/ 222 w 890"/>
              <a:gd name="T25" fmla="*/ 890 h 890"/>
              <a:gd name="T26" fmla="*/ 0 w 890"/>
              <a:gd name="T27" fmla="*/ 668 h 890"/>
              <a:gd name="T28" fmla="*/ 222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222" y="446"/>
                </a:moveTo>
                <a:cubicBezTo>
                  <a:pt x="225" y="446"/>
                  <a:pt x="229" y="446"/>
                  <a:pt x="232" y="447"/>
                </a:cubicBezTo>
                <a:cubicBezTo>
                  <a:pt x="232" y="446"/>
                  <a:pt x="232" y="446"/>
                  <a:pt x="232" y="446"/>
                </a:cubicBezTo>
                <a:cubicBezTo>
                  <a:pt x="388" y="428"/>
                  <a:pt x="433" y="311"/>
                  <a:pt x="447" y="238"/>
                </a:cubicBezTo>
                <a:cubicBezTo>
                  <a:pt x="446" y="233"/>
                  <a:pt x="446" y="228"/>
                  <a:pt x="446" y="222"/>
                </a:cubicBezTo>
                <a:cubicBezTo>
                  <a:pt x="446" y="100"/>
                  <a:pt x="545" y="0"/>
                  <a:pt x="668" y="0"/>
                </a:cubicBezTo>
                <a:cubicBezTo>
                  <a:pt x="791" y="0"/>
                  <a:pt x="890" y="100"/>
                  <a:pt x="890" y="222"/>
                </a:cubicBezTo>
                <a:cubicBezTo>
                  <a:pt x="890" y="345"/>
                  <a:pt x="791" y="444"/>
                  <a:pt x="668" y="444"/>
                </a:cubicBezTo>
                <a:cubicBezTo>
                  <a:pt x="665" y="444"/>
                  <a:pt x="662" y="444"/>
                  <a:pt x="659" y="444"/>
                </a:cubicBezTo>
                <a:cubicBezTo>
                  <a:pt x="445" y="472"/>
                  <a:pt x="444" y="659"/>
                  <a:pt x="444" y="659"/>
                </a:cubicBezTo>
                <a:cubicBezTo>
                  <a:pt x="444" y="659"/>
                  <a:pt x="444" y="659"/>
                  <a:pt x="444" y="659"/>
                </a:cubicBezTo>
                <a:cubicBezTo>
                  <a:pt x="444" y="662"/>
                  <a:pt x="444" y="665"/>
                  <a:pt x="444" y="668"/>
                </a:cubicBezTo>
                <a:cubicBezTo>
                  <a:pt x="444" y="791"/>
                  <a:pt x="345" y="890"/>
                  <a:pt x="222" y="890"/>
                </a:cubicBezTo>
                <a:cubicBezTo>
                  <a:pt x="99" y="890"/>
                  <a:pt x="0" y="791"/>
                  <a:pt x="0" y="668"/>
                </a:cubicBezTo>
                <a:cubicBezTo>
                  <a:pt x="0" y="546"/>
                  <a:pt x="99" y="446"/>
                  <a:pt x="222" y="446"/>
                </a:cubicBezTo>
                <a:close/>
              </a:path>
            </a:pathLst>
          </a:custGeom>
          <a:solidFill>
            <a:srgbClr val="A3402C"/>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6" name="Freeform 6"/>
          <p:cNvSpPr>
            <a:spLocks/>
          </p:cNvSpPr>
          <p:nvPr/>
        </p:nvSpPr>
        <p:spPr bwMode="auto">
          <a:xfrm rot="16200000">
            <a:off x="5378703" y="4984047"/>
            <a:ext cx="2075941" cy="2120900"/>
          </a:xfrm>
          <a:custGeom>
            <a:avLst/>
            <a:gdLst>
              <a:gd name="T0" fmla="*/ 668 w 890"/>
              <a:gd name="T1" fmla="*/ 446 h 890"/>
              <a:gd name="T2" fmla="*/ 658 w 890"/>
              <a:gd name="T3" fmla="*/ 447 h 890"/>
              <a:gd name="T4" fmla="*/ 658 w 890"/>
              <a:gd name="T5" fmla="*/ 446 h 890"/>
              <a:gd name="T6" fmla="*/ 443 w 890"/>
              <a:gd name="T7" fmla="*/ 238 h 890"/>
              <a:gd name="T8" fmla="*/ 444 w 890"/>
              <a:gd name="T9" fmla="*/ 222 h 890"/>
              <a:gd name="T10" fmla="*/ 222 w 890"/>
              <a:gd name="T11" fmla="*/ 0 h 890"/>
              <a:gd name="T12" fmla="*/ 0 w 890"/>
              <a:gd name="T13" fmla="*/ 222 h 890"/>
              <a:gd name="T14" fmla="*/ 222 w 890"/>
              <a:gd name="T15" fmla="*/ 444 h 890"/>
              <a:gd name="T16" fmla="*/ 231 w 890"/>
              <a:gd name="T17" fmla="*/ 444 h 890"/>
              <a:gd name="T18" fmla="*/ 446 w 890"/>
              <a:gd name="T19" fmla="*/ 659 h 890"/>
              <a:gd name="T20" fmla="*/ 446 w 890"/>
              <a:gd name="T21" fmla="*/ 659 h 890"/>
              <a:gd name="T22" fmla="*/ 446 w 890"/>
              <a:gd name="T23" fmla="*/ 668 h 890"/>
              <a:gd name="T24" fmla="*/ 668 w 890"/>
              <a:gd name="T25" fmla="*/ 890 h 890"/>
              <a:gd name="T26" fmla="*/ 890 w 890"/>
              <a:gd name="T27" fmla="*/ 668 h 890"/>
              <a:gd name="T28" fmla="*/ 668 w 890"/>
              <a:gd name="T29" fmla="*/ 44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0" h="890">
                <a:moveTo>
                  <a:pt x="668" y="446"/>
                </a:moveTo>
                <a:cubicBezTo>
                  <a:pt x="665" y="446"/>
                  <a:pt x="661" y="446"/>
                  <a:pt x="658" y="447"/>
                </a:cubicBezTo>
                <a:cubicBezTo>
                  <a:pt x="658" y="446"/>
                  <a:pt x="658" y="446"/>
                  <a:pt x="658" y="446"/>
                </a:cubicBezTo>
                <a:cubicBezTo>
                  <a:pt x="502" y="428"/>
                  <a:pt x="457" y="311"/>
                  <a:pt x="443" y="238"/>
                </a:cubicBezTo>
                <a:cubicBezTo>
                  <a:pt x="444" y="233"/>
                  <a:pt x="444" y="228"/>
                  <a:pt x="444" y="222"/>
                </a:cubicBezTo>
                <a:cubicBezTo>
                  <a:pt x="444" y="100"/>
                  <a:pt x="345" y="0"/>
                  <a:pt x="222" y="0"/>
                </a:cubicBezTo>
                <a:cubicBezTo>
                  <a:pt x="99" y="0"/>
                  <a:pt x="0" y="100"/>
                  <a:pt x="0" y="222"/>
                </a:cubicBezTo>
                <a:cubicBezTo>
                  <a:pt x="0" y="345"/>
                  <a:pt x="99" y="444"/>
                  <a:pt x="222" y="444"/>
                </a:cubicBezTo>
                <a:cubicBezTo>
                  <a:pt x="225" y="444"/>
                  <a:pt x="228" y="444"/>
                  <a:pt x="231" y="444"/>
                </a:cubicBezTo>
                <a:cubicBezTo>
                  <a:pt x="445" y="472"/>
                  <a:pt x="446" y="659"/>
                  <a:pt x="446" y="659"/>
                </a:cubicBezTo>
                <a:cubicBezTo>
                  <a:pt x="446" y="659"/>
                  <a:pt x="446" y="659"/>
                  <a:pt x="446" y="659"/>
                </a:cubicBezTo>
                <a:cubicBezTo>
                  <a:pt x="446" y="662"/>
                  <a:pt x="446" y="665"/>
                  <a:pt x="446" y="668"/>
                </a:cubicBezTo>
                <a:cubicBezTo>
                  <a:pt x="446" y="791"/>
                  <a:pt x="545" y="890"/>
                  <a:pt x="668" y="890"/>
                </a:cubicBezTo>
                <a:cubicBezTo>
                  <a:pt x="791" y="890"/>
                  <a:pt x="890" y="791"/>
                  <a:pt x="890" y="668"/>
                </a:cubicBezTo>
                <a:cubicBezTo>
                  <a:pt x="890" y="546"/>
                  <a:pt x="791" y="446"/>
                  <a:pt x="668" y="446"/>
                </a:cubicBezTo>
                <a:close/>
              </a:path>
            </a:pathLst>
          </a:custGeom>
          <a:solidFill>
            <a:srgbClr val="6D86CB"/>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7" name="Freeform 7"/>
          <p:cNvSpPr>
            <a:spLocks/>
          </p:cNvSpPr>
          <p:nvPr/>
        </p:nvSpPr>
        <p:spPr bwMode="auto">
          <a:xfrm>
            <a:off x="8696324" y="2693097"/>
            <a:ext cx="1162050" cy="2606801"/>
          </a:xfrm>
          <a:custGeom>
            <a:avLst/>
            <a:gdLst>
              <a:gd name="T0" fmla="*/ 394 w 488"/>
              <a:gd name="T1" fmla="*/ 711 h 1118"/>
              <a:gd name="T2" fmla="*/ 394 w 488"/>
              <a:gd name="T3" fmla="*/ 710 h 1118"/>
              <a:gd name="T4" fmla="*/ 389 w 488"/>
              <a:gd name="T5" fmla="*/ 412 h 1118"/>
              <a:gd name="T6" fmla="*/ 401 w 488"/>
              <a:gd name="T7" fmla="*/ 401 h 1118"/>
              <a:gd name="T8" fmla="*/ 401 w 488"/>
              <a:gd name="T9" fmla="*/ 87 h 1118"/>
              <a:gd name="T10" fmla="*/ 87 w 488"/>
              <a:gd name="T11" fmla="*/ 87 h 1118"/>
              <a:gd name="T12" fmla="*/ 87 w 488"/>
              <a:gd name="T13" fmla="*/ 401 h 1118"/>
              <a:gd name="T14" fmla="*/ 93 w 488"/>
              <a:gd name="T15" fmla="*/ 407 h 1118"/>
              <a:gd name="T16" fmla="*/ 94 w 488"/>
              <a:gd name="T17" fmla="*/ 711 h 1118"/>
              <a:gd name="T18" fmla="*/ 94 w 488"/>
              <a:gd name="T19" fmla="*/ 711 h 1118"/>
              <a:gd name="T20" fmla="*/ 87 w 488"/>
              <a:gd name="T21" fmla="*/ 718 h 1118"/>
              <a:gd name="T22" fmla="*/ 87 w 488"/>
              <a:gd name="T23" fmla="*/ 1032 h 1118"/>
              <a:gd name="T24" fmla="*/ 401 w 488"/>
              <a:gd name="T25" fmla="*/ 1032 h 1118"/>
              <a:gd name="T26" fmla="*/ 401 w 488"/>
              <a:gd name="T27" fmla="*/ 718 h 1118"/>
              <a:gd name="T28" fmla="*/ 394 w 488"/>
              <a:gd name="T29" fmla="*/ 711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8" h="1118">
                <a:moveTo>
                  <a:pt x="394" y="711"/>
                </a:moveTo>
                <a:cubicBezTo>
                  <a:pt x="394" y="710"/>
                  <a:pt x="394" y="710"/>
                  <a:pt x="394" y="710"/>
                </a:cubicBezTo>
                <a:cubicBezTo>
                  <a:pt x="297" y="587"/>
                  <a:pt x="347" y="473"/>
                  <a:pt x="389" y="412"/>
                </a:cubicBezTo>
                <a:cubicBezTo>
                  <a:pt x="393" y="408"/>
                  <a:pt x="397" y="405"/>
                  <a:pt x="401" y="401"/>
                </a:cubicBezTo>
                <a:cubicBezTo>
                  <a:pt x="488" y="314"/>
                  <a:pt x="488" y="174"/>
                  <a:pt x="401" y="87"/>
                </a:cubicBezTo>
                <a:cubicBezTo>
                  <a:pt x="314" y="0"/>
                  <a:pt x="174" y="0"/>
                  <a:pt x="87" y="87"/>
                </a:cubicBezTo>
                <a:cubicBezTo>
                  <a:pt x="0" y="174"/>
                  <a:pt x="0" y="314"/>
                  <a:pt x="87" y="401"/>
                </a:cubicBezTo>
                <a:cubicBezTo>
                  <a:pt x="89" y="403"/>
                  <a:pt x="91" y="405"/>
                  <a:pt x="93" y="407"/>
                </a:cubicBezTo>
                <a:cubicBezTo>
                  <a:pt x="225" y="578"/>
                  <a:pt x="94" y="711"/>
                  <a:pt x="94" y="711"/>
                </a:cubicBezTo>
                <a:cubicBezTo>
                  <a:pt x="94" y="711"/>
                  <a:pt x="94" y="711"/>
                  <a:pt x="94" y="711"/>
                </a:cubicBezTo>
                <a:cubicBezTo>
                  <a:pt x="92" y="713"/>
                  <a:pt x="89" y="715"/>
                  <a:pt x="87" y="718"/>
                </a:cubicBezTo>
                <a:cubicBezTo>
                  <a:pt x="0" y="804"/>
                  <a:pt x="0" y="945"/>
                  <a:pt x="87" y="1032"/>
                </a:cubicBezTo>
                <a:cubicBezTo>
                  <a:pt x="174" y="1118"/>
                  <a:pt x="314" y="1118"/>
                  <a:pt x="401" y="1032"/>
                </a:cubicBezTo>
                <a:cubicBezTo>
                  <a:pt x="488" y="945"/>
                  <a:pt x="488" y="804"/>
                  <a:pt x="401" y="718"/>
                </a:cubicBezTo>
                <a:cubicBezTo>
                  <a:pt x="399" y="715"/>
                  <a:pt x="396" y="713"/>
                  <a:pt x="394" y="711"/>
                </a:cubicBezTo>
                <a:close/>
              </a:path>
            </a:pathLst>
          </a:custGeom>
          <a:solidFill>
            <a:srgbClr val="0070C0"/>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8" name="Freeform 7"/>
          <p:cNvSpPr>
            <a:spLocks/>
          </p:cNvSpPr>
          <p:nvPr/>
        </p:nvSpPr>
        <p:spPr bwMode="auto">
          <a:xfrm rot="5400000">
            <a:off x="10289921" y="4208075"/>
            <a:ext cx="1137157" cy="2667000"/>
          </a:xfrm>
          <a:custGeom>
            <a:avLst/>
            <a:gdLst>
              <a:gd name="T0" fmla="*/ 394 w 488"/>
              <a:gd name="T1" fmla="*/ 711 h 1118"/>
              <a:gd name="T2" fmla="*/ 394 w 488"/>
              <a:gd name="T3" fmla="*/ 710 h 1118"/>
              <a:gd name="T4" fmla="*/ 389 w 488"/>
              <a:gd name="T5" fmla="*/ 412 h 1118"/>
              <a:gd name="T6" fmla="*/ 401 w 488"/>
              <a:gd name="T7" fmla="*/ 401 h 1118"/>
              <a:gd name="T8" fmla="*/ 401 w 488"/>
              <a:gd name="T9" fmla="*/ 87 h 1118"/>
              <a:gd name="T10" fmla="*/ 87 w 488"/>
              <a:gd name="T11" fmla="*/ 87 h 1118"/>
              <a:gd name="T12" fmla="*/ 87 w 488"/>
              <a:gd name="T13" fmla="*/ 401 h 1118"/>
              <a:gd name="T14" fmla="*/ 93 w 488"/>
              <a:gd name="T15" fmla="*/ 407 h 1118"/>
              <a:gd name="T16" fmla="*/ 94 w 488"/>
              <a:gd name="T17" fmla="*/ 711 h 1118"/>
              <a:gd name="T18" fmla="*/ 94 w 488"/>
              <a:gd name="T19" fmla="*/ 711 h 1118"/>
              <a:gd name="T20" fmla="*/ 87 w 488"/>
              <a:gd name="T21" fmla="*/ 718 h 1118"/>
              <a:gd name="T22" fmla="*/ 87 w 488"/>
              <a:gd name="T23" fmla="*/ 1032 h 1118"/>
              <a:gd name="T24" fmla="*/ 401 w 488"/>
              <a:gd name="T25" fmla="*/ 1032 h 1118"/>
              <a:gd name="T26" fmla="*/ 401 w 488"/>
              <a:gd name="T27" fmla="*/ 718 h 1118"/>
              <a:gd name="T28" fmla="*/ 394 w 488"/>
              <a:gd name="T29" fmla="*/ 711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8" h="1118">
                <a:moveTo>
                  <a:pt x="394" y="711"/>
                </a:moveTo>
                <a:cubicBezTo>
                  <a:pt x="394" y="710"/>
                  <a:pt x="394" y="710"/>
                  <a:pt x="394" y="710"/>
                </a:cubicBezTo>
                <a:cubicBezTo>
                  <a:pt x="297" y="587"/>
                  <a:pt x="347" y="473"/>
                  <a:pt x="389" y="412"/>
                </a:cubicBezTo>
                <a:cubicBezTo>
                  <a:pt x="393" y="408"/>
                  <a:pt x="397" y="405"/>
                  <a:pt x="401" y="401"/>
                </a:cubicBezTo>
                <a:cubicBezTo>
                  <a:pt x="488" y="314"/>
                  <a:pt x="488" y="174"/>
                  <a:pt x="401" y="87"/>
                </a:cubicBezTo>
                <a:cubicBezTo>
                  <a:pt x="314" y="0"/>
                  <a:pt x="174" y="0"/>
                  <a:pt x="87" y="87"/>
                </a:cubicBezTo>
                <a:cubicBezTo>
                  <a:pt x="0" y="174"/>
                  <a:pt x="0" y="314"/>
                  <a:pt x="87" y="401"/>
                </a:cubicBezTo>
                <a:cubicBezTo>
                  <a:pt x="89" y="403"/>
                  <a:pt x="91" y="405"/>
                  <a:pt x="93" y="407"/>
                </a:cubicBezTo>
                <a:cubicBezTo>
                  <a:pt x="225" y="578"/>
                  <a:pt x="94" y="711"/>
                  <a:pt x="94" y="711"/>
                </a:cubicBezTo>
                <a:cubicBezTo>
                  <a:pt x="94" y="711"/>
                  <a:pt x="94" y="711"/>
                  <a:pt x="94" y="711"/>
                </a:cubicBezTo>
                <a:cubicBezTo>
                  <a:pt x="92" y="713"/>
                  <a:pt x="89" y="715"/>
                  <a:pt x="87" y="718"/>
                </a:cubicBezTo>
                <a:cubicBezTo>
                  <a:pt x="0" y="804"/>
                  <a:pt x="0" y="945"/>
                  <a:pt x="87" y="1032"/>
                </a:cubicBezTo>
                <a:cubicBezTo>
                  <a:pt x="174" y="1118"/>
                  <a:pt x="314" y="1118"/>
                  <a:pt x="401" y="1032"/>
                </a:cubicBezTo>
                <a:cubicBezTo>
                  <a:pt x="488" y="945"/>
                  <a:pt x="488" y="804"/>
                  <a:pt x="401" y="718"/>
                </a:cubicBezTo>
                <a:cubicBezTo>
                  <a:pt x="399" y="715"/>
                  <a:pt x="396" y="713"/>
                  <a:pt x="394" y="711"/>
                </a:cubicBezTo>
                <a:close/>
              </a:path>
            </a:pathLst>
          </a:custGeom>
          <a:solidFill>
            <a:srgbClr val="0070C0"/>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19" name="Freeform 7"/>
          <p:cNvSpPr>
            <a:spLocks/>
          </p:cNvSpPr>
          <p:nvPr/>
        </p:nvSpPr>
        <p:spPr bwMode="auto">
          <a:xfrm rot="10800000">
            <a:off x="8696324" y="5763699"/>
            <a:ext cx="1165226" cy="2606803"/>
          </a:xfrm>
          <a:custGeom>
            <a:avLst/>
            <a:gdLst>
              <a:gd name="T0" fmla="*/ 394 w 488"/>
              <a:gd name="T1" fmla="*/ 711 h 1118"/>
              <a:gd name="T2" fmla="*/ 394 w 488"/>
              <a:gd name="T3" fmla="*/ 710 h 1118"/>
              <a:gd name="T4" fmla="*/ 389 w 488"/>
              <a:gd name="T5" fmla="*/ 412 h 1118"/>
              <a:gd name="T6" fmla="*/ 401 w 488"/>
              <a:gd name="T7" fmla="*/ 401 h 1118"/>
              <a:gd name="T8" fmla="*/ 401 w 488"/>
              <a:gd name="T9" fmla="*/ 87 h 1118"/>
              <a:gd name="T10" fmla="*/ 87 w 488"/>
              <a:gd name="T11" fmla="*/ 87 h 1118"/>
              <a:gd name="T12" fmla="*/ 87 w 488"/>
              <a:gd name="T13" fmla="*/ 401 h 1118"/>
              <a:gd name="T14" fmla="*/ 93 w 488"/>
              <a:gd name="T15" fmla="*/ 407 h 1118"/>
              <a:gd name="T16" fmla="*/ 94 w 488"/>
              <a:gd name="T17" fmla="*/ 711 h 1118"/>
              <a:gd name="T18" fmla="*/ 94 w 488"/>
              <a:gd name="T19" fmla="*/ 711 h 1118"/>
              <a:gd name="T20" fmla="*/ 87 w 488"/>
              <a:gd name="T21" fmla="*/ 718 h 1118"/>
              <a:gd name="T22" fmla="*/ 87 w 488"/>
              <a:gd name="T23" fmla="*/ 1032 h 1118"/>
              <a:gd name="T24" fmla="*/ 401 w 488"/>
              <a:gd name="T25" fmla="*/ 1032 h 1118"/>
              <a:gd name="T26" fmla="*/ 401 w 488"/>
              <a:gd name="T27" fmla="*/ 718 h 1118"/>
              <a:gd name="T28" fmla="*/ 394 w 488"/>
              <a:gd name="T29" fmla="*/ 711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8" h="1118">
                <a:moveTo>
                  <a:pt x="394" y="711"/>
                </a:moveTo>
                <a:cubicBezTo>
                  <a:pt x="394" y="710"/>
                  <a:pt x="394" y="710"/>
                  <a:pt x="394" y="710"/>
                </a:cubicBezTo>
                <a:cubicBezTo>
                  <a:pt x="297" y="587"/>
                  <a:pt x="347" y="473"/>
                  <a:pt x="389" y="412"/>
                </a:cubicBezTo>
                <a:cubicBezTo>
                  <a:pt x="393" y="408"/>
                  <a:pt x="397" y="405"/>
                  <a:pt x="401" y="401"/>
                </a:cubicBezTo>
                <a:cubicBezTo>
                  <a:pt x="488" y="314"/>
                  <a:pt x="488" y="174"/>
                  <a:pt x="401" y="87"/>
                </a:cubicBezTo>
                <a:cubicBezTo>
                  <a:pt x="314" y="0"/>
                  <a:pt x="174" y="0"/>
                  <a:pt x="87" y="87"/>
                </a:cubicBezTo>
                <a:cubicBezTo>
                  <a:pt x="0" y="174"/>
                  <a:pt x="0" y="314"/>
                  <a:pt x="87" y="401"/>
                </a:cubicBezTo>
                <a:cubicBezTo>
                  <a:pt x="89" y="403"/>
                  <a:pt x="91" y="405"/>
                  <a:pt x="93" y="407"/>
                </a:cubicBezTo>
                <a:cubicBezTo>
                  <a:pt x="225" y="578"/>
                  <a:pt x="94" y="711"/>
                  <a:pt x="94" y="711"/>
                </a:cubicBezTo>
                <a:cubicBezTo>
                  <a:pt x="94" y="711"/>
                  <a:pt x="94" y="711"/>
                  <a:pt x="94" y="711"/>
                </a:cubicBezTo>
                <a:cubicBezTo>
                  <a:pt x="92" y="713"/>
                  <a:pt x="89" y="715"/>
                  <a:pt x="87" y="718"/>
                </a:cubicBezTo>
                <a:cubicBezTo>
                  <a:pt x="0" y="804"/>
                  <a:pt x="0" y="945"/>
                  <a:pt x="87" y="1032"/>
                </a:cubicBezTo>
                <a:cubicBezTo>
                  <a:pt x="174" y="1118"/>
                  <a:pt x="314" y="1118"/>
                  <a:pt x="401" y="1032"/>
                </a:cubicBezTo>
                <a:cubicBezTo>
                  <a:pt x="488" y="945"/>
                  <a:pt x="488" y="804"/>
                  <a:pt x="401" y="718"/>
                </a:cubicBezTo>
                <a:cubicBezTo>
                  <a:pt x="399" y="715"/>
                  <a:pt x="396" y="713"/>
                  <a:pt x="394" y="711"/>
                </a:cubicBezTo>
                <a:close/>
              </a:path>
            </a:pathLst>
          </a:custGeom>
          <a:solidFill>
            <a:srgbClr val="0070C0"/>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0" name="Freeform 7"/>
          <p:cNvSpPr>
            <a:spLocks/>
          </p:cNvSpPr>
          <p:nvPr/>
        </p:nvSpPr>
        <p:spPr bwMode="auto">
          <a:xfrm rot="16200000">
            <a:off x="7130794" y="4188519"/>
            <a:ext cx="1137159" cy="2667000"/>
          </a:xfrm>
          <a:custGeom>
            <a:avLst/>
            <a:gdLst>
              <a:gd name="T0" fmla="*/ 394 w 488"/>
              <a:gd name="T1" fmla="*/ 711 h 1118"/>
              <a:gd name="T2" fmla="*/ 394 w 488"/>
              <a:gd name="T3" fmla="*/ 710 h 1118"/>
              <a:gd name="T4" fmla="*/ 389 w 488"/>
              <a:gd name="T5" fmla="*/ 412 h 1118"/>
              <a:gd name="T6" fmla="*/ 401 w 488"/>
              <a:gd name="T7" fmla="*/ 401 h 1118"/>
              <a:gd name="T8" fmla="*/ 401 w 488"/>
              <a:gd name="T9" fmla="*/ 87 h 1118"/>
              <a:gd name="T10" fmla="*/ 87 w 488"/>
              <a:gd name="T11" fmla="*/ 87 h 1118"/>
              <a:gd name="T12" fmla="*/ 87 w 488"/>
              <a:gd name="T13" fmla="*/ 401 h 1118"/>
              <a:gd name="T14" fmla="*/ 93 w 488"/>
              <a:gd name="T15" fmla="*/ 407 h 1118"/>
              <a:gd name="T16" fmla="*/ 94 w 488"/>
              <a:gd name="T17" fmla="*/ 711 h 1118"/>
              <a:gd name="T18" fmla="*/ 94 w 488"/>
              <a:gd name="T19" fmla="*/ 711 h 1118"/>
              <a:gd name="T20" fmla="*/ 87 w 488"/>
              <a:gd name="T21" fmla="*/ 718 h 1118"/>
              <a:gd name="T22" fmla="*/ 87 w 488"/>
              <a:gd name="T23" fmla="*/ 1032 h 1118"/>
              <a:gd name="T24" fmla="*/ 401 w 488"/>
              <a:gd name="T25" fmla="*/ 1032 h 1118"/>
              <a:gd name="T26" fmla="*/ 401 w 488"/>
              <a:gd name="T27" fmla="*/ 718 h 1118"/>
              <a:gd name="T28" fmla="*/ 394 w 488"/>
              <a:gd name="T29" fmla="*/ 711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8" h="1118">
                <a:moveTo>
                  <a:pt x="394" y="711"/>
                </a:moveTo>
                <a:cubicBezTo>
                  <a:pt x="394" y="710"/>
                  <a:pt x="394" y="710"/>
                  <a:pt x="394" y="710"/>
                </a:cubicBezTo>
                <a:cubicBezTo>
                  <a:pt x="297" y="587"/>
                  <a:pt x="347" y="473"/>
                  <a:pt x="389" y="412"/>
                </a:cubicBezTo>
                <a:cubicBezTo>
                  <a:pt x="393" y="408"/>
                  <a:pt x="397" y="405"/>
                  <a:pt x="401" y="401"/>
                </a:cubicBezTo>
                <a:cubicBezTo>
                  <a:pt x="488" y="314"/>
                  <a:pt x="488" y="174"/>
                  <a:pt x="401" y="87"/>
                </a:cubicBezTo>
                <a:cubicBezTo>
                  <a:pt x="314" y="0"/>
                  <a:pt x="174" y="0"/>
                  <a:pt x="87" y="87"/>
                </a:cubicBezTo>
                <a:cubicBezTo>
                  <a:pt x="0" y="174"/>
                  <a:pt x="0" y="314"/>
                  <a:pt x="87" y="401"/>
                </a:cubicBezTo>
                <a:cubicBezTo>
                  <a:pt x="89" y="403"/>
                  <a:pt x="91" y="405"/>
                  <a:pt x="93" y="407"/>
                </a:cubicBezTo>
                <a:cubicBezTo>
                  <a:pt x="225" y="578"/>
                  <a:pt x="94" y="711"/>
                  <a:pt x="94" y="711"/>
                </a:cubicBezTo>
                <a:cubicBezTo>
                  <a:pt x="94" y="711"/>
                  <a:pt x="94" y="711"/>
                  <a:pt x="94" y="711"/>
                </a:cubicBezTo>
                <a:cubicBezTo>
                  <a:pt x="92" y="713"/>
                  <a:pt x="89" y="715"/>
                  <a:pt x="87" y="718"/>
                </a:cubicBezTo>
                <a:cubicBezTo>
                  <a:pt x="0" y="804"/>
                  <a:pt x="0" y="945"/>
                  <a:pt x="87" y="1032"/>
                </a:cubicBezTo>
                <a:cubicBezTo>
                  <a:pt x="174" y="1118"/>
                  <a:pt x="314" y="1118"/>
                  <a:pt x="401" y="1032"/>
                </a:cubicBezTo>
                <a:cubicBezTo>
                  <a:pt x="488" y="945"/>
                  <a:pt x="488" y="804"/>
                  <a:pt x="401" y="718"/>
                </a:cubicBezTo>
                <a:cubicBezTo>
                  <a:pt x="399" y="715"/>
                  <a:pt x="396" y="713"/>
                  <a:pt x="394" y="711"/>
                </a:cubicBezTo>
                <a:close/>
              </a:path>
            </a:pathLst>
          </a:custGeom>
          <a:solidFill>
            <a:srgbClr val="0070C0"/>
          </a:solidFill>
          <a:ln w="9525">
            <a:noFill/>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1" name="Oval 20"/>
          <p:cNvSpPr/>
          <p:nvPr/>
        </p:nvSpPr>
        <p:spPr>
          <a:xfrm>
            <a:off x="7937495" y="4226999"/>
            <a:ext cx="2676524" cy="2617979"/>
          </a:xfrm>
          <a:prstGeom prst="ellipse">
            <a:avLst/>
          </a:prstGeom>
          <a:solidFill>
            <a:srgbClr val="0070C0"/>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2" name="Rectangle 21"/>
          <p:cNvSpPr/>
          <p:nvPr/>
        </p:nvSpPr>
        <p:spPr>
          <a:xfrm rot="2360821">
            <a:off x="10149896" y="2209547"/>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3" name="Rectangle 22"/>
          <p:cNvSpPr/>
          <p:nvPr/>
        </p:nvSpPr>
        <p:spPr>
          <a:xfrm rot="2360821">
            <a:off x="9090452" y="3240706"/>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4" name="Rectangle 23"/>
          <p:cNvSpPr/>
          <p:nvPr/>
        </p:nvSpPr>
        <p:spPr>
          <a:xfrm rot="2360821">
            <a:off x="12472226" y="4472598"/>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5" name="Rectangle 24"/>
          <p:cNvSpPr/>
          <p:nvPr/>
        </p:nvSpPr>
        <p:spPr>
          <a:xfrm rot="2360821">
            <a:off x="11447032" y="5539838"/>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6" name="Rectangle 25"/>
          <p:cNvSpPr/>
          <p:nvPr/>
        </p:nvSpPr>
        <p:spPr>
          <a:xfrm rot="2360821">
            <a:off x="12486696" y="6555511"/>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27" name="Rectangle 26"/>
          <p:cNvSpPr/>
          <p:nvPr/>
        </p:nvSpPr>
        <p:spPr>
          <a:xfrm rot="2360821">
            <a:off x="9090452" y="7772526"/>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0" name="Rectangle 29"/>
          <p:cNvSpPr/>
          <p:nvPr/>
        </p:nvSpPr>
        <p:spPr>
          <a:xfrm rot="2360821">
            <a:off x="10149896" y="8805103"/>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1" name="Rectangle 30"/>
          <p:cNvSpPr/>
          <p:nvPr/>
        </p:nvSpPr>
        <p:spPr>
          <a:xfrm rot="2360821">
            <a:off x="8017716" y="8796434"/>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2" name="Rectangle 31"/>
          <p:cNvSpPr/>
          <p:nvPr/>
        </p:nvSpPr>
        <p:spPr>
          <a:xfrm rot="2360821">
            <a:off x="6819102" y="5539838"/>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3" name="Rectangle 32"/>
          <p:cNvSpPr/>
          <p:nvPr/>
        </p:nvSpPr>
        <p:spPr>
          <a:xfrm rot="2360821">
            <a:off x="5710844" y="4472598"/>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4" name="Rectangle 33"/>
          <p:cNvSpPr/>
          <p:nvPr/>
        </p:nvSpPr>
        <p:spPr>
          <a:xfrm rot="2360821">
            <a:off x="5725308" y="6555511"/>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5" name="Oval 34"/>
          <p:cNvSpPr/>
          <p:nvPr/>
        </p:nvSpPr>
        <p:spPr>
          <a:xfrm rot="10800000">
            <a:off x="9883774" y="8387269"/>
            <a:ext cx="920750" cy="896873"/>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6" name="Oval 35"/>
          <p:cNvSpPr/>
          <p:nvPr/>
        </p:nvSpPr>
        <p:spPr>
          <a:xfrm>
            <a:off x="8820150" y="7347901"/>
            <a:ext cx="920750" cy="899668"/>
          </a:xfrm>
          <a:prstGeom prst="ellipse">
            <a:avLst/>
          </a:prstGeom>
          <a:solidFill>
            <a:sysClr val="window" lastClr="FFFFFF"/>
          </a:solidFill>
          <a:ln w="25400" cap="flat" cmpd="sng" algn="ctr">
            <a:noFill/>
            <a:prstDash val="solid"/>
          </a:ln>
          <a:effectLst/>
        </p:spPr>
        <p:txBody>
          <a:bodyPr lIns="0" tIns="0" rIns="0" bIns="0" anchor="ctr"/>
          <a:lstStyle/>
          <a:p>
            <a:pPr algn="ctr" defTabSz="1813382">
              <a:defRPr/>
            </a:pPr>
            <a:endParaRPr lang="en-US" sz="4100" b="1"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7" name="Oval 36"/>
          <p:cNvSpPr/>
          <p:nvPr/>
        </p:nvSpPr>
        <p:spPr>
          <a:xfrm rot="10800000">
            <a:off x="7766046" y="8387269"/>
            <a:ext cx="917574" cy="896873"/>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8" name="Oval 37"/>
          <p:cNvSpPr/>
          <p:nvPr/>
        </p:nvSpPr>
        <p:spPr>
          <a:xfrm rot="16200000">
            <a:off x="5439789" y="6102412"/>
            <a:ext cx="899668" cy="920750"/>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39" name="Oval 38"/>
          <p:cNvSpPr/>
          <p:nvPr/>
        </p:nvSpPr>
        <p:spPr>
          <a:xfrm>
            <a:off x="6492869" y="5073585"/>
            <a:ext cx="917576" cy="896873"/>
          </a:xfrm>
          <a:prstGeom prst="ellipse">
            <a:avLst/>
          </a:prstGeom>
          <a:solidFill>
            <a:sysClr val="window" lastClr="FFFFFF"/>
          </a:solidFill>
          <a:ln w="25400" cap="flat" cmpd="sng" algn="ctr">
            <a:noFill/>
            <a:prstDash val="solid"/>
          </a:ln>
          <a:effectLst/>
        </p:spPr>
        <p:txBody>
          <a:bodyPr lIns="0" tIns="0" rIns="0" bIns="0" anchor="ctr"/>
          <a:lstStyle/>
          <a:p>
            <a:pPr algn="ctr" defTabSz="1813382">
              <a:defRPr/>
            </a:pPr>
            <a:endParaRPr lang="en-US" sz="4100" b="1"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0" name="Oval 39"/>
          <p:cNvSpPr/>
          <p:nvPr/>
        </p:nvSpPr>
        <p:spPr>
          <a:xfrm rot="16200000">
            <a:off x="5439789" y="4029264"/>
            <a:ext cx="899668" cy="920750"/>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1" name="Oval 40"/>
          <p:cNvSpPr/>
          <p:nvPr/>
        </p:nvSpPr>
        <p:spPr>
          <a:xfrm rot="5400000">
            <a:off x="12218411" y="6113588"/>
            <a:ext cx="899668" cy="920750"/>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2" name="Oval 41"/>
          <p:cNvSpPr/>
          <p:nvPr/>
        </p:nvSpPr>
        <p:spPr>
          <a:xfrm rot="5400000">
            <a:off x="12218411" y="4040440"/>
            <a:ext cx="899668" cy="920750"/>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3" name="Oval 42"/>
          <p:cNvSpPr/>
          <p:nvPr/>
        </p:nvSpPr>
        <p:spPr>
          <a:xfrm>
            <a:off x="8816974" y="2816033"/>
            <a:ext cx="920750" cy="899668"/>
          </a:xfrm>
          <a:prstGeom prst="ellipse">
            <a:avLst/>
          </a:prstGeom>
          <a:solidFill>
            <a:sysClr val="window" lastClr="FFFFFF"/>
          </a:solidFill>
          <a:ln w="25400" cap="flat" cmpd="sng" algn="ctr">
            <a:noFill/>
            <a:prstDash val="solid"/>
          </a:ln>
          <a:effectLst/>
        </p:spPr>
        <p:txBody>
          <a:bodyPr lIns="0" tIns="0" rIns="0" bIns="0" anchor="ctr"/>
          <a:lstStyle/>
          <a:p>
            <a:pPr algn="ctr" defTabSz="1813382">
              <a:defRPr/>
            </a:pPr>
            <a:endParaRPr lang="en-US" sz="4100" b="1"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4" name="Oval 43"/>
          <p:cNvSpPr/>
          <p:nvPr/>
        </p:nvSpPr>
        <p:spPr>
          <a:xfrm>
            <a:off x="9874248" y="1776665"/>
            <a:ext cx="917574" cy="899668"/>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5" name="Rectangle 44"/>
          <p:cNvSpPr/>
          <p:nvPr/>
        </p:nvSpPr>
        <p:spPr>
          <a:xfrm rot="2360821">
            <a:off x="8017716" y="2198251"/>
            <a:ext cx="1437162" cy="898587"/>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6" name="Rectangle 45"/>
          <p:cNvSpPr/>
          <p:nvPr/>
        </p:nvSpPr>
        <p:spPr>
          <a:xfrm rot="2360821">
            <a:off x="9117508" y="5217314"/>
            <a:ext cx="2369022" cy="2256373"/>
          </a:xfrm>
          <a:prstGeom prst="rect">
            <a:avLst/>
          </a:prstGeom>
          <a:gradFill flip="none" rotWithShape="1">
            <a:gsLst>
              <a:gs pos="0">
                <a:sysClr val="window" lastClr="FFFFFF">
                  <a:lumMod val="95000"/>
                  <a:alpha val="0"/>
                </a:sysClr>
              </a:gs>
              <a:gs pos="71000">
                <a:srgbClr val="000000">
                  <a:alpha val="19000"/>
                </a:srgbClr>
              </a:gs>
            </a:gsLst>
            <a:lin ang="10800000" scaled="1"/>
            <a:tileRect/>
          </a:gradFill>
          <a:ln w="25400" cap="flat" cmpd="sng" algn="ctr">
            <a:noFill/>
            <a:prstDash val="solid"/>
          </a:ln>
          <a:effectLst/>
        </p:spPr>
        <p:txBody>
          <a:bodyPr lIns="136028" tIns="68015" rIns="136028" bIns="68015" anchor="ctr"/>
          <a:lstStyle/>
          <a:p>
            <a:pPr algn="ct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7" name="Oval 46"/>
          <p:cNvSpPr/>
          <p:nvPr/>
        </p:nvSpPr>
        <p:spPr>
          <a:xfrm>
            <a:off x="8127995" y="4416994"/>
            <a:ext cx="2295524" cy="2240788"/>
          </a:xfrm>
          <a:prstGeom prst="ellipse">
            <a:avLst/>
          </a:prstGeom>
          <a:solidFill>
            <a:sysClr val="window" lastClr="FFFFFF"/>
          </a:solidFill>
          <a:ln w="25400" cap="flat" cmpd="sng" algn="ctr">
            <a:noFill/>
            <a:prstDash val="solid"/>
          </a:ln>
          <a:effectLst/>
        </p:spPr>
        <p:txBody>
          <a:bodyPr lIns="136028" tIns="1088222" rIns="136028" bIns="68015"/>
          <a:lstStyle/>
          <a:p>
            <a:pPr algn="ctr" defTabSz="1813382">
              <a:defRPr/>
            </a:pPr>
            <a:endParaRPr lang="en-US" sz="25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8" name="Freeform 63"/>
          <p:cNvSpPr>
            <a:spLocks noEditPoints="1"/>
          </p:cNvSpPr>
          <p:nvPr/>
        </p:nvSpPr>
        <p:spPr bwMode="auto">
          <a:xfrm>
            <a:off x="8693145" y="5052112"/>
            <a:ext cx="1165224" cy="1148333"/>
          </a:xfrm>
          <a:custGeom>
            <a:avLst/>
            <a:gdLst>
              <a:gd name="T0" fmla="*/ 3028 w 3428"/>
              <a:gd name="T1" fmla="*/ 2848 h 3463"/>
              <a:gd name="T2" fmla="*/ 2671 w 3428"/>
              <a:gd name="T3" fmla="*/ 3174 h 3463"/>
              <a:gd name="T4" fmla="*/ 2232 w 3428"/>
              <a:gd name="T5" fmla="*/ 3388 h 3463"/>
              <a:gd name="T6" fmla="*/ 2328 w 3428"/>
              <a:gd name="T7" fmla="*/ 3157 h 3463"/>
              <a:gd name="T8" fmla="*/ 2508 w 3428"/>
              <a:gd name="T9" fmla="*/ 2712 h 3463"/>
              <a:gd name="T10" fmla="*/ 2333 w 3428"/>
              <a:gd name="T11" fmla="*/ 2790 h 3463"/>
              <a:gd name="T12" fmla="*/ 2157 w 3428"/>
              <a:gd name="T13" fmla="*/ 3164 h 3463"/>
              <a:gd name="T14" fmla="*/ 1934 w 3428"/>
              <a:gd name="T15" fmla="*/ 3399 h 3463"/>
              <a:gd name="T16" fmla="*/ 1041 w 3428"/>
              <a:gd name="T17" fmla="*/ 2608 h 3463"/>
              <a:gd name="T18" fmla="*/ 1494 w 3428"/>
              <a:gd name="T19" fmla="*/ 3399 h 3463"/>
              <a:gd name="T20" fmla="*/ 1272 w 3428"/>
              <a:gd name="T21" fmla="*/ 3163 h 3463"/>
              <a:gd name="T22" fmla="*/ 1095 w 3428"/>
              <a:gd name="T23" fmla="*/ 2790 h 3463"/>
              <a:gd name="T24" fmla="*/ 920 w 3428"/>
              <a:gd name="T25" fmla="*/ 2712 h 3463"/>
              <a:gd name="T26" fmla="*/ 1102 w 3428"/>
              <a:gd name="T27" fmla="*/ 3157 h 3463"/>
              <a:gd name="T28" fmla="*/ 1196 w 3428"/>
              <a:gd name="T29" fmla="*/ 3388 h 3463"/>
              <a:gd name="T30" fmla="*/ 758 w 3428"/>
              <a:gd name="T31" fmla="*/ 3174 h 3463"/>
              <a:gd name="T32" fmla="*/ 401 w 3428"/>
              <a:gd name="T33" fmla="*/ 2848 h 3463"/>
              <a:gd name="T34" fmla="*/ 3428 w 3428"/>
              <a:gd name="T35" fmla="*/ 1802 h 3463"/>
              <a:gd name="T36" fmla="*/ 3340 w 3428"/>
              <a:gd name="T37" fmla="*/ 2287 h 3463"/>
              <a:gd name="T38" fmla="*/ 2601 w 3428"/>
              <a:gd name="T39" fmla="*/ 2256 h 3463"/>
              <a:gd name="T40" fmla="*/ 1784 w 3428"/>
              <a:gd name="T41" fmla="*/ 1802 h 3463"/>
              <a:gd name="T42" fmla="*/ 2458 w 3428"/>
              <a:gd name="T43" fmla="*/ 2256 h 3463"/>
              <a:gd name="T44" fmla="*/ 936 w 3428"/>
              <a:gd name="T45" fmla="*/ 1802 h 3463"/>
              <a:gd name="T46" fmla="*/ 971 w 3428"/>
              <a:gd name="T47" fmla="*/ 2256 h 3463"/>
              <a:gd name="T48" fmla="*/ 0 w 3428"/>
              <a:gd name="T49" fmla="*/ 1802 h 3463"/>
              <a:gd name="T50" fmla="*/ 827 w 3428"/>
              <a:gd name="T51" fmla="*/ 2256 h 3463"/>
              <a:gd name="T52" fmla="*/ 88 w 3428"/>
              <a:gd name="T53" fmla="*/ 2287 h 3463"/>
              <a:gd name="T54" fmla="*/ 0 w 3428"/>
              <a:gd name="T55" fmla="*/ 1802 h 3463"/>
              <a:gd name="T56" fmla="*/ 3369 w 3428"/>
              <a:gd name="T57" fmla="*/ 1269 h 3463"/>
              <a:gd name="T58" fmla="*/ 2634 w 3428"/>
              <a:gd name="T59" fmla="*/ 1660 h 3463"/>
              <a:gd name="T60" fmla="*/ 2586 w 3428"/>
              <a:gd name="T61" fmla="*/ 1100 h 3463"/>
              <a:gd name="T62" fmla="*/ 2458 w 3428"/>
              <a:gd name="T63" fmla="*/ 1206 h 3463"/>
              <a:gd name="T64" fmla="*/ 1784 w 3428"/>
              <a:gd name="T65" fmla="*/ 1660 h 3463"/>
              <a:gd name="T66" fmla="*/ 936 w 3428"/>
              <a:gd name="T67" fmla="*/ 1660 h 3463"/>
              <a:gd name="T68" fmla="*/ 988 w 3428"/>
              <a:gd name="T69" fmla="*/ 1099 h 3463"/>
              <a:gd name="T70" fmla="*/ 827 w 3428"/>
              <a:gd name="T71" fmla="*/ 1206 h 3463"/>
              <a:gd name="T72" fmla="*/ 0 w 3428"/>
              <a:gd name="T73" fmla="*/ 1660 h 3463"/>
              <a:gd name="T74" fmla="*/ 88 w 3428"/>
              <a:gd name="T75" fmla="*/ 1175 h 3463"/>
              <a:gd name="T76" fmla="*/ 2325 w 3428"/>
              <a:gd name="T77" fmla="*/ 108 h 3463"/>
              <a:gd name="T78" fmla="*/ 2749 w 3428"/>
              <a:gd name="T79" fmla="*/ 346 h 3463"/>
              <a:gd name="T80" fmla="*/ 3089 w 3428"/>
              <a:gd name="T81" fmla="*/ 691 h 3463"/>
              <a:gd name="T82" fmla="*/ 2478 w 3428"/>
              <a:gd name="T83" fmla="*/ 651 h 3463"/>
              <a:gd name="T84" fmla="*/ 2283 w 3428"/>
              <a:gd name="T85" fmla="*/ 232 h 3463"/>
              <a:gd name="T86" fmla="*/ 1241 w 3428"/>
              <a:gd name="T87" fmla="*/ 103 h 3463"/>
              <a:gd name="T88" fmla="*/ 1021 w 3428"/>
              <a:gd name="T89" fmla="*/ 468 h 3463"/>
              <a:gd name="T90" fmla="*/ 234 w 3428"/>
              <a:gd name="T91" fmla="*/ 854 h 3463"/>
              <a:gd name="T92" fmla="*/ 532 w 3428"/>
              <a:gd name="T93" fmla="*/ 472 h 3463"/>
              <a:gd name="T94" fmla="*/ 925 w 3428"/>
              <a:gd name="T95" fmla="*/ 188 h 3463"/>
              <a:gd name="T96" fmla="*/ 1784 w 3428"/>
              <a:gd name="T97" fmla="*/ 0 h 3463"/>
              <a:gd name="T98" fmla="*/ 2028 w 3428"/>
              <a:gd name="T99" fmla="*/ 140 h 3463"/>
              <a:gd name="T100" fmla="*/ 2234 w 3428"/>
              <a:gd name="T101" fmla="*/ 435 h 3463"/>
              <a:gd name="T102" fmla="*/ 2388 w 3428"/>
              <a:gd name="T103" fmla="*/ 854 h 3463"/>
              <a:gd name="T104" fmla="*/ 1041 w 3428"/>
              <a:gd name="T105" fmla="*/ 854 h 3463"/>
              <a:gd name="T106" fmla="*/ 1195 w 3428"/>
              <a:gd name="T107" fmla="*/ 434 h 3463"/>
              <a:gd name="T108" fmla="*/ 1401 w 3428"/>
              <a:gd name="T109" fmla="*/ 140 h 3463"/>
              <a:gd name="T110" fmla="*/ 1644 w 3428"/>
              <a:gd name="T111" fmla="*/ 0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28" h="3463">
                <a:moveTo>
                  <a:pt x="2536" y="2608"/>
                </a:moveTo>
                <a:lnTo>
                  <a:pt x="3196" y="2608"/>
                </a:lnTo>
                <a:lnTo>
                  <a:pt x="3145" y="2692"/>
                </a:lnTo>
                <a:lnTo>
                  <a:pt x="3088" y="2772"/>
                </a:lnTo>
                <a:lnTo>
                  <a:pt x="3028" y="2848"/>
                </a:lnTo>
                <a:lnTo>
                  <a:pt x="2964" y="2922"/>
                </a:lnTo>
                <a:lnTo>
                  <a:pt x="2896" y="2991"/>
                </a:lnTo>
                <a:lnTo>
                  <a:pt x="2824" y="3056"/>
                </a:lnTo>
                <a:lnTo>
                  <a:pt x="2749" y="3118"/>
                </a:lnTo>
                <a:lnTo>
                  <a:pt x="2671" y="3174"/>
                </a:lnTo>
                <a:lnTo>
                  <a:pt x="2588" y="3227"/>
                </a:lnTo>
                <a:lnTo>
                  <a:pt x="2504" y="3274"/>
                </a:lnTo>
                <a:lnTo>
                  <a:pt x="2416" y="3317"/>
                </a:lnTo>
                <a:lnTo>
                  <a:pt x="2325" y="3355"/>
                </a:lnTo>
                <a:lnTo>
                  <a:pt x="2232" y="3388"/>
                </a:lnTo>
                <a:lnTo>
                  <a:pt x="2137" y="3416"/>
                </a:lnTo>
                <a:lnTo>
                  <a:pt x="2187" y="3360"/>
                </a:lnTo>
                <a:lnTo>
                  <a:pt x="2236" y="3298"/>
                </a:lnTo>
                <a:lnTo>
                  <a:pt x="2283" y="3231"/>
                </a:lnTo>
                <a:lnTo>
                  <a:pt x="2328" y="3157"/>
                </a:lnTo>
                <a:lnTo>
                  <a:pt x="2369" y="3079"/>
                </a:lnTo>
                <a:lnTo>
                  <a:pt x="2408" y="2994"/>
                </a:lnTo>
                <a:lnTo>
                  <a:pt x="2444" y="2905"/>
                </a:lnTo>
                <a:lnTo>
                  <a:pt x="2478" y="2811"/>
                </a:lnTo>
                <a:lnTo>
                  <a:pt x="2508" y="2712"/>
                </a:lnTo>
                <a:lnTo>
                  <a:pt x="2536" y="2608"/>
                </a:lnTo>
                <a:close/>
                <a:moveTo>
                  <a:pt x="1784" y="2608"/>
                </a:moveTo>
                <a:lnTo>
                  <a:pt x="2388" y="2608"/>
                </a:lnTo>
                <a:lnTo>
                  <a:pt x="2362" y="2702"/>
                </a:lnTo>
                <a:lnTo>
                  <a:pt x="2333" y="2790"/>
                </a:lnTo>
                <a:lnTo>
                  <a:pt x="2303" y="2875"/>
                </a:lnTo>
                <a:lnTo>
                  <a:pt x="2269" y="2954"/>
                </a:lnTo>
                <a:lnTo>
                  <a:pt x="2234" y="3029"/>
                </a:lnTo>
                <a:lnTo>
                  <a:pt x="2196" y="3099"/>
                </a:lnTo>
                <a:lnTo>
                  <a:pt x="2157" y="3164"/>
                </a:lnTo>
                <a:lnTo>
                  <a:pt x="2116" y="3222"/>
                </a:lnTo>
                <a:lnTo>
                  <a:pt x="2072" y="3276"/>
                </a:lnTo>
                <a:lnTo>
                  <a:pt x="2028" y="3323"/>
                </a:lnTo>
                <a:lnTo>
                  <a:pt x="1982" y="3365"/>
                </a:lnTo>
                <a:lnTo>
                  <a:pt x="1934" y="3399"/>
                </a:lnTo>
                <a:lnTo>
                  <a:pt x="1885" y="3428"/>
                </a:lnTo>
                <a:lnTo>
                  <a:pt x="1835" y="3449"/>
                </a:lnTo>
                <a:lnTo>
                  <a:pt x="1784" y="3463"/>
                </a:lnTo>
                <a:lnTo>
                  <a:pt x="1784" y="2608"/>
                </a:lnTo>
                <a:close/>
                <a:moveTo>
                  <a:pt x="1041" y="2608"/>
                </a:moveTo>
                <a:lnTo>
                  <a:pt x="1644" y="2608"/>
                </a:lnTo>
                <a:lnTo>
                  <a:pt x="1644" y="3462"/>
                </a:lnTo>
                <a:lnTo>
                  <a:pt x="1593" y="3449"/>
                </a:lnTo>
                <a:lnTo>
                  <a:pt x="1543" y="3427"/>
                </a:lnTo>
                <a:lnTo>
                  <a:pt x="1494" y="3399"/>
                </a:lnTo>
                <a:lnTo>
                  <a:pt x="1447" y="3364"/>
                </a:lnTo>
                <a:lnTo>
                  <a:pt x="1401" y="3323"/>
                </a:lnTo>
                <a:lnTo>
                  <a:pt x="1356" y="3276"/>
                </a:lnTo>
                <a:lnTo>
                  <a:pt x="1314" y="3222"/>
                </a:lnTo>
                <a:lnTo>
                  <a:pt x="1272" y="3163"/>
                </a:lnTo>
                <a:lnTo>
                  <a:pt x="1233" y="3099"/>
                </a:lnTo>
                <a:lnTo>
                  <a:pt x="1195" y="3029"/>
                </a:lnTo>
                <a:lnTo>
                  <a:pt x="1160" y="2954"/>
                </a:lnTo>
                <a:lnTo>
                  <a:pt x="1127" y="2875"/>
                </a:lnTo>
                <a:lnTo>
                  <a:pt x="1095" y="2790"/>
                </a:lnTo>
                <a:lnTo>
                  <a:pt x="1067" y="2702"/>
                </a:lnTo>
                <a:lnTo>
                  <a:pt x="1041" y="2608"/>
                </a:lnTo>
                <a:close/>
                <a:moveTo>
                  <a:pt x="234" y="2608"/>
                </a:moveTo>
                <a:lnTo>
                  <a:pt x="893" y="2608"/>
                </a:lnTo>
                <a:lnTo>
                  <a:pt x="920" y="2712"/>
                </a:lnTo>
                <a:lnTo>
                  <a:pt x="952" y="2811"/>
                </a:lnTo>
                <a:lnTo>
                  <a:pt x="986" y="2905"/>
                </a:lnTo>
                <a:lnTo>
                  <a:pt x="1021" y="2994"/>
                </a:lnTo>
                <a:lnTo>
                  <a:pt x="1061" y="3079"/>
                </a:lnTo>
                <a:lnTo>
                  <a:pt x="1102" y="3157"/>
                </a:lnTo>
                <a:lnTo>
                  <a:pt x="1146" y="3231"/>
                </a:lnTo>
                <a:lnTo>
                  <a:pt x="1193" y="3298"/>
                </a:lnTo>
                <a:lnTo>
                  <a:pt x="1241" y="3360"/>
                </a:lnTo>
                <a:lnTo>
                  <a:pt x="1292" y="3416"/>
                </a:lnTo>
                <a:lnTo>
                  <a:pt x="1196" y="3388"/>
                </a:lnTo>
                <a:lnTo>
                  <a:pt x="1104" y="3355"/>
                </a:lnTo>
                <a:lnTo>
                  <a:pt x="1013" y="3317"/>
                </a:lnTo>
                <a:lnTo>
                  <a:pt x="925" y="3274"/>
                </a:lnTo>
                <a:lnTo>
                  <a:pt x="840" y="3227"/>
                </a:lnTo>
                <a:lnTo>
                  <a:pt x="758" y="3174"/>
                </a:lnTo>
                <a:lnTo>
                  <a:pt x="679" y="3118"/>
                </a:lnTo>
                <a:lnTo>
                  <a:pt x="604" y="3056"/>
                </a:lnTo>
                <a:lnTo>
                  <a:pt x="532" y="2991"/>
                </a:lnTo>
                <a:lnTo>
                  <a:pt x="465" y="2922"/>
                </a:lnTo>
                <a:lnTo>
                  <a:pt x="401" y="2848"/>
                </a:lnTo>
                <a:lnTo>
                  <a:pt x="340" y="2772"/>
                </a:lnTo>
                <a:lnTo>
                  <a:pt x="285" y="2692"/>
                </a:lnTo>
                <a:lnTo>
                  <a:pt x="234" y="2608"/>
                </a:lnTo>
                <a:close/>
                <a:moveTo>
                  <a:pt x="2634" y="1802"/>
                </a:moveTo>
                <a:lnTo>
                  <a:pt x="3428" y="1802"/>
                </a:lnTo>
                <a:lnTo>
                  <a:pt x="3422" y="1903"/>
                </a:lnTo>
                <a:lnTo>
                  <a:pt x="3410" y="2002"/>
                </a:lnTo>
                <a:lnTo>
                  <a:pt x="3391" y="2099"/>
                </a:lnTo>
                <a:lnTo>
                  <a:pt x="3369" y="2195"/>
                </a:lnTo>
                <a:lnTo>
                  <a:pt x="3340" y="2287"/>
                </a:lnTo>
                <a:lnTo>
                  <a:pt x="3308" y="2378"/>
                </a:lnTo>
                <a:lnTo>
                  <a:pt x="3270" y="2466"/>
                </a:lnTo>
                <a:lnTo>
                  <a:pt x="2568" y="2466"/>
                </a:lnTo>
                <a:lnTo>
                  <a:pt x="2586" y="2363"/>
                </a:lnTo>
                <a:lnTo>
                  <a:pt x="2601" y="2256"/>
                </a:lnTo>
                <a:lnTo>
                  <a:pt x="2614" y="2147"/>
                </a:lnTo>
                <a:lnTo>
                  <a:pt x="2624" y="2035"/>
                </a:lnTo>
                <a:lnTo>
                  <a:pt x="2631" y="1920"/>
                </a:lnTo>
                <a:lnTo>
                  <a:pt x="2634" y="1802"/>
                </a:lnTo>
                <a:close/>
                <a:moveTo>
                  <a:pt x="1784" y="1802"/>
                </a:moveTo>
                <a:lnTo>
                  <a:pt x="2494" y="1802"/>
                </a:lnTo>
                <a:lnTo>
                  <a:pt x="2489" y="1920"/>
                </a:lnTo>
                <a:lnTo>
                  <a:pt x="2483" y="2035"/>
                </a:lnTo>
                <a:lnTo>
                  <a:pt x="2472" y="2147"/>
                </a:lnTo>
                <a:lnTo>
                  <a:pt x="2458" y="2256"/>
                </a:lnTo>
                <a:lnTo>
                  <a:pt x="2442" y="2363"/>
                </a:lnTo>
                <a:lnTo>
                  <a:pt x="2421" y="2466"/>
                </a:lnTo>
                <a:lnTo>
                  <a:pt x="1784" y="2466"/>
                </a:lnTo>
                <a:lnTo>
                  <a:pt x="1784" y="1802"/>
                </a:lnTo>
                <a:close/>
                <a:moveTo>
                  <a:pt x="936" y="1802"/>
                </a:moveTo>
                <a:lnTo>
                  <a:pt x="1644" y="1802"/>
                </a:lnTo>
                <a:lnTo>
                  <a:pt x="1644" y="2466"/>
                </a:lnTo>
                <a:lnTo>
                  <a:pt x="1007" y="2466"/>
                </a:lnTo>
                <a:lnTo>
                  <a:pt x="988" y="2363"/>
                </a:lnTo>
                <a:lnTo>
                  <a:pt x="971" y="2256"/>
                </a:lnTo>
                <a:lnTo>
                  <a:pt x="957" y="2147"/>
                </a:lnTo>
                <a:lnTo>
                  <a:pt x="946" y="2035"/>
                </a:lnTo>
                <a:lnTo>
                  <a:pt x="939" y="1920"/>
                </a:lnTo>
                <a:lnTo>
                  <a:pt x="936" y="1802"/>
                </a:lnTo>
                <a:close/>
                <a:moveTo>
                  <a:pt x="0" y="1802"/>
                </a:moveTo>
                <a:lnTo>
                  <a:pt x="795" y="1802"/>
                </a:lnTo>
                <a:lnTo>
                  <a:pt x="799" y="1920"/>
                </a:lnTo>
                <a:lnTo>
                  <a:pt x="805" y="2035"/>
                </a:lnTo>
                <a:lnTo>
                  <a:pt x="815" y="2147"/>
                </a:lnTo>
                <a:lnTo>
                  <a:pt x="827" y="2256"/>
                </a:lnTo>
                <a:lnTo>
                  <a:pt x="843" y="2363"/>
                </a:lnTo>
                <a:lnTo>
                  <a:pt x="862" y="2466"/>
                </a:lnTo>
                <a:lnTo>
                  <a:pt x="160" y="2466"/>
                </a:lnTo>
                <a:lnTo>
                  <a:pt x="122" y="2378"/>
                </a:lnTo>
                <a:lnTo>
                  <a:pt x="88" y="2287"/>
                </a:lnTo>
                <a:lnTo>
                  <a:pt x="61" y="2195"/>
                </a:lnTo>
                <a:lnTo>
                  <a:pt x="37" y="2099"/>
                </a:lnTo>
                <a:lnTo>
                  <a:pt x="19" y="2002"/>
                </a:lnTo>
                <a:lnTo>
                  <a:pt x="8" y="1903"/>
                </a:lnTo>
                <a:lnTo>
                  <a:pt x="0" y="1802"/>
                </a:lnTo>
                <a:close/>
                <a:moveTo>
                  <a:pt x="2568" y="997"/>
                </a:moveTo>
                <a:lnTo>
                  <a:pt x="3270" y="997"/>
                </a:lnTo>
                <a:lnTo>
                  <a:pt x="3308" y="1085"/>
                </a:lnTo>
                <a:lnTo>
                  <a:pt x="3340" y="1175"/>
                </a:lnTo>
                <a:lnTo>
                  <a:pt x="3369" y="1269"/>
                </a:lnTo>
                <a:lnTo>
                  <a:pt x="3391" y="1363"/>
                </a:lnTo>
                <a:lnTo>
                  <a:pt x="3410" y="1461"/>
                </a:lnTo>
                <a:lnTo>
                  <a:pt x="3422" y="1560"/>
                </a:lnTo>
                <a:lnTo>
                  <a:pt x="3428" y="1660"/>
                </a:lnTo>
                <a:lnTo>
                  <a:pt x="2634" y="1660"/>
                </a:lnTo>
                <a:lnTo>
                  <a:pt x="2631" y="1542"/>
                </a:lnTo>
                <a:lnTo>
                  <a:pt x="2624" y="1428"/>
                </a:lnTo>
                <a:lnTo>
                  <a:pt x="2614" y="1316"/>
                </a:lnTo>
                <a:lnTo>
                  <a:pt x="2601" y="1206"/>
                </a:lnTo>
                <a:lnTo>
                  <a:pt x="2586" y="1100"/>
                </a:lnTo>
                <a:lnTo>
                  <a:pt x="2568" y="997"/>
                </a:lnTo>
                <a:close/>
                <a:moveTo>
                  <a:pt x="1784" y="997"/>
                </a:moveTo>
                <a:lnTo>
                  <a:pt x="2421" y="997"/>
                </a:lnTo>
                <a:lnTo>
                  <a:pt x="2442" y="1099"/>
                </a:lnTo>
                <a:lnTo>
                  <a:pt x="2458" y="1206"/>
                </a:lnTo>
                <a:lnTo>
                  <a:pt x="2472" y="1316"/>
                </a:lnTo>
                <a:lnTo>
                  <a:pt x="2483" y="1428"/>
                </a:lnTo>
                <a:lnTo>
                  <a:pt x="2489" y="1544"/>
                </a:lnTo>
                <a:lnTo>
                  <a:pt x="2494" y="1660"/>
                </a:lnTo>
                <a:lnTo>
                  <a:pt x="1784" y="1660"/>
                </a:lnTo>
                <a:lnTo>
                  <a:pt x="1784" y="997"/>
                </a:lnTo>
                <a:close/>
                <a:moveTo>
                  <a:pt x="1007" y="997"/>
                </a:moveTo>
                <a:lnTo>
                  <a:pt x="1644" y="997"/>
                </a:lnTo>
                <a:lnTo>
                  <a:pt x="1644" y="1660"/>
                </a:lnTo>
                <a:lnTo>
                  <a:pt x="936" y="1660"/>
                </a:lnTo>
                <a:lnTo>
                  <a:pt x="939" y="1544"/>
                </a:lnTo>
                <a:lnTo>
                  <a:pt x="946" y="1428"/>
                </a:lnTo>
                <a:lnTo>
                  <a:pt x="957" y="1316"/>
                </a:lnTo>
                <a:lnTo>
                  <a:pt x="971" y="1206"/>
                </a:lnTo>
                <a:lnTo>
                  <a:pt x="988" y="1099"/>
                </a:lnTo>
                <a:lnTo>
                  <a:pt x="1007" y="997"/>
                </a:lnTo>
                <a:close/>
                <a:moveTo>
                  <a:pt x="160" y="997"/>
                </a:moveTo>
                <a:lnTo>
                  <a:pt x="862" y="997"/>
                </a:lnTo>
                <a:lnTo>
                  <a:pt x="843" y="1100"/>
                </a:lnTo>
                <a:lnTo>
                  <a:pt x="827" y="1206"/>
                </a:lnTo>
                <a:lnTo>
                  <a:pt x="815" y="1316"/>
                </a:lnTo>
                <a:lnTo>
                  <a:pt x="805" y="1428"/>
                </a:lnTo>
                <a:lnTo>
                  <a:pt x="799" y="1542"/>
                </a:lnTo>
                <a:lnTo>
                  <a:pt x="795" y="1660"/>
                </a:lnTo>
                <a:lnTo>
                  <a:pt x="0" y="1660"/>
                </a:lnTo>
                <a:lnTo>
                  <a:pt x="6" y="1560"/>
                </a:lnTo>
                <a:lnTo>
                  <a:pt x="19" y="1461"/>
                </a:lnTo>
                <a:lnTo>
                  <a:pt x="37" y="1363"/>
                </a:lnTo>
                <a:lnTo>
                  <a:pt x="60" y="1269"/>
                </a:lnTo>
                <a:lnTo>
                  <a:pt x="88" y="1175"/>
                </a:lnTo>
                <a:lnTo>
                  <a:pt x="122" y="1085"/>
                </a:lnTo>
                <a:lnTo>
                  <a:pt x="160" y="997"/>
                </a:lnTo>
                <a:close/>
                <a:moveTo>
                  <a:pt x="2137" y="48"/>
                </a:moveTo>
                <a:lnTo>
                  <a:pt x="2232" y="75"/>
                </a:lnTo>
                <a:lnTo>
                  <a:pt x="2325" y="108"/>
                </a:lnTo>
                <a:lnTo>
                  <a:pt x="2416" y="145"/>
                </a:lnTo>
                <a:lnTo>
                  <a:pt x="2504" y="188"/>
                </a:lnTo>
                <a:lnTo>
                  <a:pt x="2588" y="237"/>
                </a:lnTo>
                <a:lnTo>
                  <a:pt x="2671" y="288"/>
                </a:lnTo>
                <a:lnTo>
                  <a:pt x="2749" y="346"/>
                </a:lnTo>
                <a:lnTo>
                  <a:pt x="2825" y="407"/>
                </a:lnTo>
                <a:lnTo>
                  <a:pt x="2897" y="472"/>
                </a:lnTo>
                <a:lnTo>
                  <a:pt x="2964" y="541"/>
                </a:lnTo>
                <a:lnTo>
                  <a:pt x="3028" y="614"/>
                </a:lnTo>
                <a:lnTo>
                  <a:pt x="3089" y="691"/>
                </a:lnTo>
                <a:lnTo>
                  <a:pt x="3145" y="770"/>
                </a:lnTo>
                <a:lnTo>
                  <a:pt x="3196" y="854"/>
                </a:lnTo>
                <a:lnTo>
                  <a:pt x="2536" y="854"/>
                </a:lnTo>
                <a:lnTo>
                  <a:pt x="2508" y="750"/>
                </a:lnTo>
                <a:lnTo>
                  <a:pt x="2478" y="651"/>
                </a:lnTo>
                <a:lnTo>
                  <a:pt x="2444" y="558"/>
                </a:lnTo>
                <a:lnTo>
                  <a:pt x="2408" y="468"/>
                </a:lnTo>
                <a:lnTo>
                  <a:pt x="2369" y="384"/>
                </a:lnTo>
                <a:lnTo>
                  <a:pt x="2328" y="305"/>
                </a:lnTo>
                <a:lnTo>
                  <a:pt x="2283" y="232"/>
                </a:lnTo>
                <a:lnTo>
                  <a:pt x="2236" y="164"/>
                </a:lnTo>
                <a:lnTo>
                  <a:pt x="2187" y="103"/>
                </a:lnTo>
                <a:lnTo>
                  <a:pt x="2137" y="48"/>
                </a:lnTo>
                <a:close/>
                <a:moveTo>
                  <a:pt x="1292" y="48"/>
                </a:moveTo>
                <a:lnTo>
                  <a:pt x="1241" y="103"/>
                </a:lnTo>
                <a:lnTo>
                  <a:pt x="1192" y="164"/>
                </a:lnTo>
                <a:lnTo>
                  <a:pt x="1146" y="232"/>
                </a:lnTo>
                <a:lnTo>
                  <a:pt x="1102" y="305"/>
                </a:lnTo>
                <a:lnTo>
                  <a:pt x="1061" y="384"/>
                </a:lnTo>
                <a:lnTo>
                  <a:pt x="1021" y="468"/>
                </a:lnTo>
                <a:lnTo>
                  <a:pt x="984" y="558"/>
                </a:lnTo>
                <a:lnTo>
                  <a:pt x="952" y="651"/>
                </a:lnTo>
                <a:lnTo>
                  <a:pt x="920" y="750"/>
                </a:lnTo>
                <a:lnTo>
                  <a:pt x="893" y="854"/>
                </a:lnTo>
                <a:lnTo>
                  <a:pt x="234" y="854"/>
                </a:lnTo>
                <a:lnTo>
                  <a:pt x="285" y="770"/>
                </a:lnTo>
                <a:lnTo>
                  <a:pt x="340" y="691"/>
                </a:lnTo>
                <a:lnTo>
                  <a:pt x="401" y="614"/>
                </a:lnTo>
                <a:lnTo>
                  <a:pt x="465" y="541"/>
                </a:lnTo>
                <a:lnTo>
                  <a:pt x="532" y="472"/>
                </a:lnTo>
                <a:lnTo>
                  <a:pt x="604" y="407"/>
                </a:lnTo>
                <a:lnTo>
                  <a:pt x="679" y="346"/>
                </a:lnTo>
                <a:lnTo>
                  <a:pt x="758" y="288"/>
                </a:lnTo>
                <a:lnTo>
                  <a:pt x="840" y="237"/>
                </a:lnTo>
                <a:lnTo>
                  <a:pt x="925" y="188"/>
                </a:lnTo>
                <a:lnTo>
                  <a:pt x="1013" y="145"/>
                </a:lnTo>
                <a:lnTo>
                  <a:pt x="1104" y="108"/>
                </a:lnTo>
                <a:lnTo>
                  <a:pt x="1196" y="75"/>
                </a:lnTo>
                <a:lnTo>
                  <a:pt x="1292" y="48"/>
                </a:lnTo>
                <a:close/>
                <a:moveTo>
                  <a:pt x="1784" y="0"/>
                </a:moveTo>
                <a:lnTo>
                  <a:pt x="1835" y="15"/>
                </a:lnTo>
                <a:lnTo>
                  <a:pt x="1885" y="35"/>
                </a:lnTo>
                <a:lnTo>
                  <a:pt x="1934" y="63"/>
                </a:lnTo>
                <a:lnTo>
                  <a:pt x="1982" y="98"/>
                </a:lnTo>
                <a:lnTo>
                  <a:pt x="2028" y="140"/>
                </a:lnTo>
                <a:lnTo>
                  <a:pt x="2072" y="187"/>
                </a:lnTo>
                <a:lnTo>
                  <a:pt x="2116" y="240"/>
                </a:lnTo>
                <a:lnTo>
                  <a:pt x="2157" y="299"/>
                </a:lnTo>
                <a:lnTo>
                  <a:pt x="2196" y="364"/>
                </a:lnTo>
                <a:lnTo>
                  <a:pt x="2234" y="435"/>
                </a:lnTo>
                <a:lnTo>
                  <a:pt x="2269" y="510"/>
                </a:lnTo>
                <a:lnTo>
                  <a:pt x="2303" y="589"/>
                </a:lnTo>
                <a:lnTo>
                  <a:pt x="2333" y="673"/>
                </a:lnTo>
                <a:lnTo>
                  <a:pt x="2362" y="761"/>
                </a:lnTo>
                <a:lnTo>
                  <a:pt x="2388" y="854"/>
                </a:lnTo>
                <a:lnTo>
                  <a:pt x="1784" y="854"/>
                </a:lnTo>
                <a:lnTo>
                  <a:pt x="1784" y="0"/>
                </a:lnTo>
                <a:close/>
                <a:moveTo>
                  <a:pt x="1644" y="0"/>
                </a:moveTo>
                <a:lnTo>
                  <a:pt x="1644" y="854"/>
                </a:lnTo>
                <a:lnTo>
                  <a:pt x="1041" y="854"/>
                </a:lnTo>
                <a:lnTo>
                  <a:pt x="1067" y="761"/>
                </a:lnTo>
                <a:lnTo>
                  <a:pt x="1095" y="673"/>
                </a:lnTo>
                <a:lnTo>
                  <a:pt x="1127" y="589"/>
                </a:lnTo>
                <a:lnTo>
                  <a:pt x="1160" y="508"/>
                </a:lnTo>
                <a:lnTo>
                  <a:pt x="1195" y="434"/>
                </a:lnTo>
                <a:lnTo>
                  <a:pt x="1233" y="364"/>
                </a:lnTo>
                <a:lnTo>
                  <a:pt x="1272" y="299"/>
                </a:lnTo>
                <a:lnTo>
                  <a:pt x="1314" y="240"/>
                </a:lnTo>
                <a:lnTo>
                  <a:pt x="1356" y="187"/>
                </a:lnTo>
                <a:lnTo>
                  <a:pt x="1401" y="140"/>
                </a:lnTo>
                <a:lnTo>
                  <a:pt x="1447" y="98"/>
                </a:lnTo>
                <a:lnTo>
                  <a:pt x="1494" y="63"/>
                </a:lnTo>
                <a:lnTo>
                  <a:pt x="1543" y="35"/>
                </a:lnTo>
                <a:lnTo>
                  <a:pt x="1593" y="15"/>
                </a:lnTo>
                <a:lnTo>
                  <a:pt x="1644" y="0"/>
                </a:lnTo>
                <a:close/>
              </a:path>
            </a:pathLst>
          </a:custGeom>
          <a:solidFill>
            <a:srgbClr val="0070C0"/>
          </a:solidFill>
          <a:ln w="0">
            <a:noFill/>
            <a:prstDash val="solid"/>
            <a:round/>
            <a:headEnd/>
            <a:tailEnd/>
          </a:ln>
        </p:spPr>
        <p:txBody>
          <a:bodyPr lIns="136028" tIns="68015" rIns="136028" bIns="68015"/>
          <a:lstStyle/>
          <a:p>
            <a:pPr defTabSz="1813382">
              <a:defRPr/>
            </a:pPr>
            <a:endParaRPr lang="en-US" sz="41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49" name="Oval 48"/>
          <p:cNvSpPr/>
          <p:nvPr/>
        </p:nvSpPr>
        <p:spPr>
          <a:xfrm>
            <a:off x="11063041" y="5093139"/>
            <a:ext cx="920750" cy="896875"/>
          </a:xfrm>
          <a:prstGeom prst="ellipse">
            <a:avLst/>
          </a:prstGeom>
          <a:solidFill>
            <a:sysClr val="window" lastClr="FFFFFF"/>
          </a:solidFill>
          <a:ln w="25400" cap="flat" cmpd="sng" algn="ctr">
            <a:noFill/>
            <a:prstDash val="solid"/>
          </a:ln>
          <a:effectLst/>
        </p:spPr>
        <p:txBody>
          <a:bodyPr lIns="0" tIns="0" rIns="0" bIns="0" anchor="ctr"/>
          <a:lstStyle/>
          <a:p>
            <a:pPr algn="ctr" defTabSz="1813382">
              <a:defRPr/>
            </a:pPr>
            <a:endParaRPr lang="en-US" sz="4100" b="1"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50" name="TextBox 49"/>
          <p:cNvSpPr txBox="1"/>
          <p:nvPr/>
        </p:nvSpPr>
        <p:spPr>
          <a:xfrm>
            <a:off x="11052169" y="1516820"/>
            <a:ext cx="6518276" cy="1122243"/>
          </a:xfrm>
          <a:prstGeom prst="rect">
            <a:avLst/>
          </a:prstGeom>
          <a:noFill/>
        </p:spPr>
        <p:txBody>
          <a:bodyPr lIns="136028" tIns="68015" rIns="136028" bIns="68015">
            <a:spAutoFit/>
          </a:bodyPr>
          <a:lstStyle/>
          <a:p>
            <a:pPr defTabSz="1813382">
              <a:defRPr/>
            </a:pPr>
            <a:r>
              <a:rPr lang="en-GB"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Minimize Rejection </a:t>
            </a:r>
            <a:r>
              <a:rPr lang="en-GB" sz="3200" b="1" dirty="0">
                <a:solidFill>
                  <a:schemeClr val="tx1">
                    <a:lumMod val="75000"/>
                    <a:lumOff val="25000"/>
                  </a:schemeClr>
                </a:solidFill>
                <a:latin typeface="Arial Unicode MS" pitchFamily="34" charset="-128"/>
                <a:ea typeface="Arial Unicode MS" pitchFamily="34" charset="-128"/>
                <a:cs typeface="Arial Unicode MS" pitchFamily="34" charset="-128"/>
              </a:rPr>
              <a:t>of Subscriber Registration </a:t>
            </a:r>
            <a:r>
              <a:rPr lang="en-GB"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Application</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51" name="Oval 50"/>
          <p:cNvSpPr/>
          <p:nvPr/>
        </p:nvSpPr>
        <p:spPr>
          <a:xfrm>
            <a:off x="9883774" y="1776665"/>
            <a:ext cx="920750" cy="899668"/>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02</a:t>
            </a:r>
          </a:p>
        </p:txBody>
      </p:sp>
      <p:sp>
        <p:nvSpPr>
          <p:cNvPr id="52" name="Oval 51"/>
          <p:cNvSpPr/>
          <p:nvPr/>
        </p:nvSpPr>
        <p:spPr>
          <a:xfrm>
            <a:off x="12191996" y="4050981"/>
            <a:ext cx="917574" cy="899668"/>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03</a:t>
            </a:r>
          </a:p>
        </p:txBody>
      </p:sp>
      <p:sp>
        <p:nvSpPr>
          <p:cNvPr id="53" name="Oval 52"/>
          <p:cNvSpPr/>
          <p:nvPr/>
        </p:nvSpPr>
        <p:spPr>
          <a:xfrm>
            <a:off x="12207870" y="6124129"/>
            <a:ext cx="920750" cy="899668"/>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04</a:t>
            </a:r>
          </a:p>
        </p:txBody>
      </p:sp>
      <p:sp>
        <p:nvSpPr>
          <p:cNvPr id="54" name="Oval 53"/>
          <p:cNvSpPr/>
          <p:nvPr/>
        </p:nvSpPr>
        <p:spPr>
          <a:xfrm>
            <a:off x="9883774" y="8392857"/>
            <a:ext cx="920750" cy="896873"/>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05</a:t>
            </a:r>
          </a:p>
        </p:txBody>
      </p:sp>
      <p:sp>
        <p:nvSpPr>
          <p:cNvPr id="55" name="Oval 54"/>
          <p:cNvSpPr/>
          <p:nvPr/>
        </p:nvSpPr>
        <p:spPr>
          <a:xfrm>
            <a:off x="7766046" y="8387269"/>
            <a:ext cx="917574" cy="896873"/>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06</a:t>
            </a:r>
          </a:p>
        </p:txBody>
      </p:sp>
      <p:sp>
        <p:nvSpPr>
          <p:cNvPr id="56" name="Oval 55"/>
          <p:cNvSpPr/>
          <p:nvPr/>
        </p:nvSpPr>
        <p:spPr>
          <a:xfrm>
            <a:off x="5445122" y="6115746"/>
            <a:ext cx="920750" cy="899668"/>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07</a:t>
            </a:r>
          </a:p>
        </p:txBody>
      </p:sp>
      <p:sp>
        <p:nvSpPr>
          <p:cNvPr id="57" name="Oval 56"/>
          <p:cNvSpPr/>
          <p:nvPr/>
        </p:nvSpPr>
        <p:spPr>
          <a:xfrm>
            <a:off x="5419724" y="4045393"/>
            <a:ext cx="920750" cy="899668"/>
          </a:xfrm>
          <a:prstGeom prst="ellipse">
            <a:avLst/>
          </a:prstGeom>
          <a:solidFill>
            <a:sysClr val="window" lastClr="FFFFFF"/>
          </a:solidFill>
          <a:ln w="25400" cap="flat" cmpd="sng" algn="ctr">
            <a:noFill/>
            <a:prstDash val="solid"/>
          </a:ln>
          <a:effectLst/>
        </p:spPr>
        <p:txBody>
          <a:bodyPr lIns="136028" tIns="68015" rIns="136028" bIns="68015"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08</a:t>
            </a:r>
          </a:p>
        </p:txBody>
      </p:sp>
      <p:grpSp>
        <p:nvGrpSpPr>
          <p:cNvPr id="58" name="Group 57"/>
          <p:cNvGrpSpPr>
            <a:grpSpLocks/>
          </p:cNvGrpSpPr>
          <p:nvPr/>
        </p:nvGrpSpPr>
        <p:grpSpPr bwMode="auto">
          <a:xfrm>
            <a:off x="3194045" y="1516819"/>
            <a:ext cx="5470524" cy="1549352"/>
            <a:chOff x="1535082" y="872711"/>
            <a:chExt cx="2735921" cy="880312"/>
          </a:xfrm>
        </p:grpSpPr>
        <p:sp>
          <p:nvSpPr>
            <p:cNvPr id="59" name="TextBox 58"/>
            <p:cNvSpPr txBox="1"/>
            <p:nvPr/>
          </p:nvSpPr>
          <p:spPr>
            <a:xfrm>
              <a:off x="1535082" y="872711"/>
              <a:ext cx="2137290" cy="880312"/>
            </a:xfrm>
            <a:prstGeom prst="rect">
              <a:avLst/>
            </a:prstGeom>
            <a:noFill/>
          </p:spPr>
          <p:txBody>
            <a:bodyPr lIns="71327" tIns="35664" rIns="71327" bIns="35664">
              <a:spAutoFit/>
            </a:bodyPr>
            <a:lstStyle/>
            <a:p>
              <a:pPr algn="r" defTabSz="1813382">
                <a:defRPr/>
              </a:pPr>
              <a:r>
                <a:rPr lang="en-US"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Minimize Delay </a:t>
              </a:r>
              <a:r>
                <a:rPr lang="en-US" sz="3200" b="1" dirty="0">
                  <a:solidFill>
                    <a:schemeClr val="tx1">
                      <a:lumMod val="75000"/>
                      <a:lumOff val="25000"/>
                    </a:schemeClr>
                  </a:solidFill>
                  <a:latin typeface="Arial Unicode MS" pitchFamily="34" charset="-128"/>
                  <a:ea typeface="Arial Unicode MS" pitchFamily="34" charset="-128"/>
                  <a:cs typeface="Arial Unicode MS" pitchFamily="34" charset="-128"/>
                </a:rPr>
                <a:t>in Subscriber Registration</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60" name="Oval 59"/>
            <p:cNvSpPr/>
            <p:nvPr/>
          </p:nvSpPr>
          <p:spPr>
            <a:xfrm>
              <a:off x="3812105" y="1010824"/>
              <a:ext cx="458898" cy="511174"/>
            </a:xfrm>
            <a:prstGeom prst="ellipse">
              <a:avLst/>
            </a:prstGeom>
            <a:solidFill>
              <a:sysClr val="window" lastClr="FFFFFF"/>
            </a:solidFill>
            <a:ln w="25400" cap="flat" cmpd="sng" algn="ctr">
              <a:noFill/>
              <a:prstDash val="solid"/>
            </a:ln>
            <a:effectLst/>
          </p:spPr>
          <p:txBody>
            <a:bodyPr lIns="71327" tIns="35664" rIns="71327" bIns="35664" anchor="ctr"/>
            <a:lstStyle/>
            <a:p>
              <a:pPr algn="ctr" defTabSz="1813382">
                <a:defRPr/>
              </a:pPr>
              <a:r>
                <a:rPr lang="en-US" sz="2800" b="1" kern="0" dirty="0">
                  <a:solidFill>
                    <a:schemeClr val="tx1">
                      <a:lumMod val="75000"/>
                      <a:lumOff val="25000"/>
                    </a:schemeClr>
                  </a:solidFill>
                  <a:latin typeface="Arial Unicode MS" pitchFamily="34" charset="-128"/>
                  <a:ea typeface="Arial Unicode MS" pitchFamily="34" charset="-128"/>
                  <a:cs typeface="Arial Unicode MS" pitchFamily="34" charset="-128"/>
                </a:rPr>
                <a:t>01</a:t>
              </a:r>
            </a:p>
          </p:txBody>
        </p:sp>
      </p:grpSp>
      <p:sp>
        <p:nvSpPr>
          <p:cNvPr id="61" name="TextBox 60"/>
          <p:cNvSpPr txBox="1"/>
          <p:nvPr/>
        </p:nvSpPr>
        <p:spPr>
          <a:xfrm>
            <a:off x="13373095" y="3953188"/>
            <a:ext cx="5038724" cy="1122243"/>
          </a:xfrm>
          <a:prstGeom prst="rect">
            <a:avLst/>
          </a:prstGeom>
          <a:noFill/>
        </p:spPr>
        <p:txBody>
          <a:bodyPr wrap="square" lIns="136028" tIns="68015" rIns="136028" bIns="68015">
            <a:spAutoFit/>
          </a:bodyPr>
          <a:lstStyle/>
          <a:p>
            <a:pPr defTabSz="1813382">
              <a:defRPr/>
            </a:pPr>
            <a:r>
              <a:rPr lang="en-US"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Timely </a:t>
            </a:r>
            <a:r>
              <a:rPr lang="en-US" sz="3200" b="1" dirty="0">
                <a:solidFill>
                  <a:schemeClr val="tx1">
                    <a:lumMod val="75000"/>
                    <a:lumOff val="25000"/>
                  </a:schemeClr>
                </a:solidFill>
                <a:latin typeface="Arial Unicode MS" pitchFamily="34" charset="-128"/>
                <a:ea typeface="Arial Unicode MS" pitchFamily="34" charset="-128"/>
                <a:cs typeface="Arial Unicode MS" pitchFamily="34" charset="-128"/>
              </a:rPr>
              <a:t>submission of Salary </a:t>
            </a:r>
            <a:r>
              <a:rPr lang="en-US"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Bill by DDO</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62" name="TextBox 61"/>
          <p:cNvSpPr txBox="1"/>
          <p:nvPr/>
        </p:nvSpPr>
        <p:spPr>
          <a:xfrm>
            <a:off x="13373095" y="5792424"/>
            <a:ext cx="5038724" cy="2599571"/>
          </a:xfrm>
          <a:prstGeom prst="rect">
            <a:avLst/>
          </a:prstGeom>
          <a:noFill/>
        </p:spPr>
        <p:txBody>
          <a:bodyPr wrap="square" lIns="136028" tIns="68015" rIns="136028" bIns="68015">
            <a:spAutoFit/>
          </a:bodyPr>
          <a:lstStyle/>
          <a:p>
            <a:pPr defTabSz="1813382">
              <a:defRPr/>
            </a:pPr>
            <a:r>
              <a:rPr lang="en-US"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Minimize the </a:t>
            </a:r>
            <a:r>
              <a:rPr lang="en-US" sz="3200" b="1" dirty="0">
                <a:solidFill>
                  <a:schemeClr val="tx1">
                    <a:lumMod val="75000"/>
                    <a:lumOff val="25000"/>
                  </a:schemeClr>
                </a:solidFill>
                <a:latin typeface="Arial Unicode MS" pitchFamily="34" charset="-128"/>
                <a:ea typeface="Arial Unicode MS" pitchFamily="34" charset="-128"/>
                <a:cs typeface="Arial Unicode MS" pitchFamily="34" charset="-128"/>
              </a:rPr>
              <a:t>Gap in number of Subscribers Registered and Subscribers receiving Credits</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63" name="TextBox 62"/>
          <p:cNvSpPr txBox="1"/>
          <p:nvPr/>
        </p:nvSpPr>
        <p:spPr>
          <a:xfrm>
            <a:off x="11046073" y="8392856"/>
            <a:ext cx="5038724" cy="1122243"/>
          </a:xfrm>
          <a:prstGeom prst="rect">
            <a:avLst/>
          </a:prstGeom>
          <a:noFill/>
        </p:spPr>
        <p:txBody>
          <a:bodyPr wrap="square" lIns="136028" tIns="68015" rIns="136028" bIns="68015">
            <a:spAutoFit/>
          </a:bodyPr>
          <a:lstStyle/>
          <a:p>
            <a:pPr defTabSz="1813382">
              <a:defRPr/>
            </a:pPr>
            <a:r>
              <a:rPr lang="en-US"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Minimize NIL </a:t>
            </a:r>
            <a:r>
              <a:rPr lang="en-US" sz="3200" b="1" dirty="0">
                <a:solidFill>
                  <a:schemeClr val="tx1">
                    <a:lumMod val="75000"/>
                    <a:lumOff val="25000"/>
                  </a:schemeClr>
                </a:solidFill>
                <a:latin typeface="Arial Unicode MS" pitchFamily="34" charset="-128"/>
                <a:ea typeface="Arial Unicode MS" pitchFamily="34" charset="-128"/>
                <a:cs typeface="Arial Unicode MS" pitchFamily="34" charset="-128"/>
              </a:rPr>
              <a:t>credit PRANs</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64" name="TextBox 63"/>
          <p:cNvSpPr txBox="1"/>
          <p:nvPr/>
        </p:nvSpPr>
        <p:spPr>
          <a:xfrm>
            <a:off x="2562219" y="8370503"/>
            <a:ext cx="5038724" cy="1122243"/>
          </a:xfrm>
          <a:prstGeom prst="rect">
            <a:avLst/>
          </a:prstGeom>
          <a:noFill/>
        </p:spPr>
        <p:txBody>
          <a:bodyPr wrap="square" lIns="136028" tIns="68015" rIns="136028" bIns="68015">
            <a:spAutoFit/>
          </a:bodyPr>
          <a:lstStyle/>
          <a:p>
            <a:pPr defTabSz="1813382">
              <a:defRPr/>
            </a:pPr>
            <a:r>
              <a:rPr lang="en-US" sz="3200" b="1" dirty="0">
                <a:solidFill>
                  <a:schemeClr val="tx1">
                    <a:lumMod val="75000"/>
                    <a:lumOff val="25000"/>
                  </a:schemeClr>
                </a:solidFill>
                <a:latin typeface="Arial Unicode MS" pitchFamily="34" charset="-128"/>
                <a:ea typeface="Arial Unicode MS" pitchFamily="34" charset="-128"/>
                <a:cs typeface="Arial Unicode MS" pitchFamily="34" charset="-128"/>
              </a:rPr>
              <a:t>Delayed or non-initiation of online withdrawals</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65" name="TextBox 64"/>
          <p:cNvSpPr txBox="1"/>
          <p:nvPr/>
        </p:nvSpPr>
        <p:spPr>
          <a:xfrm>
            <a:off x="237231" y="5991807"/>
            <a:ext cx="5038724" cy="1614686"/>
          </a:xfrm>
          <a:prstGeom prst="rect">
            <a:avLst/>
          </a:prstGeom>
          <a:noFill/>
        </p:spPr>
        <p:txBody>
          <a:bodyPr wrap="square" lIns="136028" tIns="68015" rIns="136028" bIns="68015">
            <a:spAutoFit/>
          </a:bodyPr>
          <a:lstStyle/>
          <a:p>
            <a:pPr defTabSz="1813382">
              <a:defRPr/>
            </a:pPr>
            <a:r>
              <a:rPr lang="en-US" sz="3200" b="1" dirty="0">
                <a:solidFill>
                  <a:schemeClr val="tx1">
                    <a:lumMod val="75000"/>
                    <a:lumOff val="25000"/>
                  </a:schemeClr>
                </a:solidFill>
                <a:latin typeface="Arial Unicode MS" pitchFamily="34" charset="-128"/>
                <a:ea typeface="Arial Unicode MS" pitchFamily="34" charset="-128"/>
                <a:cs typeface="Arial Unicode MS" pitchFamily="34" charset="-128"/>
              </a:rPr>
              <a:t>Outward Funds returned to Trustee Bank due to wrong bank details</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66" name="TextBox 65"/>
          <p:cNvSpPr txBox="1"/>
          <p:nvPr/>
        </p:nvSpPr>
        <p:spPr>
          <a:xfrm>
            <a:off x="123819" y="3735716"/>
            <a:ext cx="5038724" cy="1122243"/>
          </a:xfrm>
          <a:prstGeom prst="rect">
            <a:avLst/>
          </a:prstGeom>
          <a:noFill/>
        </p:spPr>
        <p:txBody>
          <a:bodyPr wrap="square" lIns="136028" tIns="68015" rIns="136028" bIns="68015">
            <a:spAutoFit/>
          </a:bodyPr>
          <a:lstStyle/>
          <a:p>
            <a:pPr defTabSz="1813382">
              <a:defRPr/>
            </a:pPr>
            <a:r>
              <a:rPr lang="en-US"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Quick </a:t>
            </a:r>
            <a:r>
              <a:rPr lang="en-US" sz="3200" b="1" dirty="0" err="1" smtClean="0">
                <a:solidFill>
                  <a:schemeClr val="tx1">
                    <a:lumMod val="75000"/>
                    <a:lumOff val="25000"/>
                  </a:schemeClr>
                </a:solidFill>
                <a:latin typeface="Arial Unicode MS" pitchFamily="34" charset="-128"/>
                <a:ea typeface="Arial Unicode MS" pitchFamily="34" charset="-128"/>
                <a:cs typeface="Arial Unicode MS" pitchFamily="34" charset="-128"/>
              </a:rPr>
              <a:t>Redressal</a:t>
            </a:r>
            <a:r>
              <a:rPr lang="en-US" sz="3200" b="1" dirty="0" smtClean="0">
                <a:solidFill>
                  <a:schemeClr val="tx1">
                    <a:lumMod val="75000"/>
                    <a:lumOff val="25000"/>
                  </a:schemeClr>
                </a:solidFill>
                <a:latin typeface="Arial Unicode MS" pitchFamily="34" charset="-128"/>
                <a:ea typeface="Arial Unicode MS" pitchFamily="34" charset="-128"/>
                <a:cs typeface="Arial Unicode MS" pitchFamily="34" charset="-128"/>
              </a:rPr>
              <a:t> of Grievances</a:t>
            </a:r>
            <a:endParaRPr lang="en-US" sz="3200"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
        <p:nvSpPr>
          <p:cNvPr id="67" name="Oval 66"/>
          <p:cNvSpPr/>
          <p:nvPr/>
        </p:nvSpPr>
        <p:spPr>
          <a:xfrm>
            <a:off x="11103987" y="5093139"/>
            <a:ext cx="920750" cy="896875"/>
          </a:xfrm>
          <a:prstGeom prst="ellipse">
            <a:avLst/>
          </a:prstGeom>
          <a:solidFill>
            <a:sysClr val="window" lastClr="FFFFFF"/>
          </a:solidFill>
          <a:ln w="25400" cap="flat" cmpd="sng" algn="ctr">
            <a:noFill/>
            <a:prstDash val="solid"/>
          </a:ln>
          <a:effectLst/>
        </p:spPr>
        <p:txBody>
          <a:bodyPr lIns="0" tIns="0" rIns="0" bIns="0" anchor="ctr"/>
          <a:lstStyle/>
          <a:p>
            <a:pPr algn="ctr" defTabSz="1813382">
              <a:defRPr/>
            </a:pPr>
            <a:endParaRPr lang="en-US" sz="4100" b="1" kern="0" dirty="0">
              <a:solidFill>
                <a:schemeClr val="tx1">
                  <a:lumMod val="75000"/>
                  <a:lumOff val="25000"/>
                </a:schemeClr>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par>
                          <p:cTn id="8" fill="hold">
                            <p:stCondLst>
                              <p:cond delay="500"/>
                            </p:stCondLst>
                            <p:childTnLst>
                              <p:par>
                                <p:cTn id="9" presetID="10" presetClass="entr" presetSubtype="0" fill="hold" grpId="0" nodeType="afterEffect">
                                  <p:stCondLst>
                                    <p:cond delay="200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3000"/>
                            </p:stCondLst>
                            <p:childTnLst>
                              <p:par>
                                <p:cTn id="13" presetID="10" presetClass="entr" presetSubtype="0" fill="hold" grpId="0" nodeType="afterEffect">
                                  <p:stCondLst>
                                    <p:cond delay="200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5500"/>
                            </p:stCondLst>
                            <p:childTnLst>
                              <p:par>
                                <p:cTn id="17" presetID="10" presetClass="entr" presetSubtype="0" fill="hold" grpId="0" nodeType="afterEffect">
                                  <p:stCondLst>
                                    <p:cond delay="200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childTnLst>
                          </p:cTn>
                        </p:par>
                        <p:par>
                          <p:cTn id="20" fill="hold">
                            <p:stCondLst>
                              <p:cond delay="8000"/>
                            </p:stCondLst>
                            <p:childTnLst>
                              <p:par>
                                <p:cTn id="21" presetID="10" presetClass="entr" presetSubtype="0" fill="hold" grpId="0" nodeType="afterEffect">
                                  <p:stCondLst>
                                    <p:cond delay="200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par>
                          <p:cTn id="24" fill="hold">
                            <p:stCondLst>
                              <p:cond delay="10500"/>
                            </p:stCondLst>
                            <p:childTnLst>
                              <p:par>
                                <p:cTn id="25" presetID="10" presetClass="entr" presetSubtype="0" fill="hold" grpId="0" nodeType="afterEffect">
                                  <p:stCondLst>
                                    <p:cond delay="200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par>
                          <p:cTn id="28" fill="hold">
                            <p:stCondLst>
                              <p:cond delay="13000"/>
                            </p:stCondLst>
                            <p:childTnLst>
                              <p:par>
                                <p:cTn id="29" presetID="10" presetClass="entr" presetSubtype="0" fill="hold" grpId="0" nodeType="afterEffect">
                                  <p:stCondLst>
                                    <p:cond delay="200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childTnLst>
                          </p:cTn>
                        </p:par>
                        <p:par>
                          <p:cTn id="32" fill="hold">
                            <p:stCondLst>
                              <p:cond delay="15500"/>
                            </p:stCondLst>
                            <p:childTnLst>
                              <p:par>
                                <p:cTn id="33" presetID="10" presetClass="entr" presetSubtype="0" fill="hold" grpId="0" nodeType="afterEffect">
                                  <p:stCondLst>
                                    <p:cond delay="20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childTnLst>
                          </p:cTn>
                        </p:par>
                        <p:par>
                          <p:cTn id="36" fill="hold">
                            <p:stCondLst>
                              <p:cond delay="18000"/>
                            </p:stCondLst>
                            <p:childTnLst>
                              <p:par>
                                <p:cTn id="37" presetID="10" presetClass="entr" presetSubtype="0" fill="hold" grpId="0" nodeType="afterEffect">
                                  <p:stCondLst>
                                    <p:cond delay="200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61" grpId="0"/>
      <p:bldP spid="62" grpId="0"/>
      <p:bldP spid="63" grpId="0"/>
      <p:bldP spid="64" grpId="0"/>
      <p:bldP spid="65" grpId="0"/>
      <p:bldP spid="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Way Forward</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8" name="TextBox 67"/>
          <p:cNvSpPr txBox="1"/>
          <p:nvPr/>
        </p:nvSpPr>
        <p:spPr>
          <a:xfrm>
            <a:off x="1524000" y="1981200"/>
            <a:ext cx="8382000" cy="2029466"/>
          </a:xfrm>
          <a:prstGeom prst="rect">
            <a:avLst/>
          </a:prstGeom>
          <a:noFill/>
        </p:spPr>
        <p:txBody>
          <a:bodyPr wrap="square" rtlCol="0">
            <a:spAutoFit/>
          </a:bodyPr>
          <a:lstStyle/>
          <a:p>
            <a:pPr>
              <a:lnSpc>
                <a:spcPct val="200000"/>
              </a:lnSpc>
              <a:buFont typeface="Wingdings" pitchFamily="2" charset="2"/>
              <a:buChar char="Ø"/>
            </a:pPr>
            <a:r>
              <a:rPr lang="en-GB" dirty="0" smtClean="0"/>
              <a:t> </a:t>
            </a:r>
            <a:r>
              <a:rPr lang="en-GB" dirty="0" smtClean="0">
                <a:solidFill>
                  <a:schemeClr val="accent5">
                    <a:lumMod val="50000"/>
                  </a:schemeClr>
                </a:solidFill>
                <a:latin typeface="Arial Unicode MS" pitchFamily="34" charset="-128"/>
                <a:ea typeface="Arial Unicode MS" pitchFamily="34" charset="-128"/>
                <a:cs typeface="Arial Unicode MS" pitchFamily="34" charset="-128"/>
              </a:rPr>
              <a:t>Online NPS-ESS in IFMS</a:t>
            </a:r>
          </a:p>
          <a:p>
            <a:pPr>
              <a:lnSpc>
                <a:spcPct val="200000"/>
              </a:lnSpc>
              <a:buFont typeface="Wingdings" pitchFamily="2" charset="2"/>
              <a:buChar char="Ø"/>
            </a:pPr>
            <a:r>
              <a:rPr lang="en-GB" dirty="0" smtClean="0">
                <a:solidFill>
                  <a:schemeClr val="accent5">
                    <a:lumMod val="50000"/>
                  </a:schemeClr>
                </a:solidFill>
                <a:latin typeface="Arial Unicode MS" pitchFamily="34" charset="-128"/>
                <a:ea typeface="Arial Unicode MS" pitchFamily="34" charset="-128"/>
                <a:cs typeface="Arial Unicode MS" pitchFamily="34" charset="-128"/>
              </a:rPr>
              <a:t> Framing of NPS Rule</a:t>
            </a:r>
            <a:endParaRPr lang="en-GB" dirty="0">
              <a:solidFill>
                <a:schemeClr val="accent5">
                  <a:lumMod val="50000"/>
                </a:schemeClr>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533400"/>
            <a:ext cx="17983200" cy="762000"/>
          </a:xfrm>
          <a:prstGeom prst="rect">
            <a:avLst/>
          </a:prstGeom>
        </p:spPr>
        <p:txBody>
          <a:bodyPr>
            <a:noAutofit/>
          </a:bodyPr>
          <a:lstStyle/>
          <a:p>
            <a:pPr lvl="0" defTabSz="914400" eaLnBrk="0" fontAlgn="base" hangingPunct="0">
              <a:lnSpc>
                <a:spcPct val="90000"/>
              </a:lnSpc>
              <a:spcBef>
                <a:spcPct val="0"/>
              </a:spcBef>
              <a:spcAft>
                <a:spcPct val="0"/>
              </a:spcAft>
              <a:defRPr/>
            </a:pPr>
            <a:r>
              <a:rPr lang="en-US" sz="5400" b="1" dirty="0" smtClean="0">
                <a:solidFill>
                  <a:srgbClr val="0000FF"/>
                </a:solidFill>
                <a:latin typeface="Arial Unicode MS" pitchFamily="34" charset="-128"/>
                <a:ea typeface="Arial Unicode MS" pitchFamily="34" charset="-128"/>
                <a:cs typeface="Arial Unicode MS" pitchFamily="34" charset="-128"/>
              </a:rPr>
              <a:t>Foot Prints at National Level</a:t>
            </a:r>
            <a:endParaRPr kumimoji="0" lang="en-US" sz="28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ectangle 2"/>
          <p:cNvSpPr txBox="1">
            <a:spLocks/>
          </p:cNvSpPr>
          <p:nvPr/>
        </p:nvSpPr>
        <p:spPr>
          <a:xfrm>
            <a:off x="152400" y="7772400"/>
            <a:ext cx="8610600" cy="1828800"/>
          </a:xfrm>
          <a:prstGeom prst="rect">
            <a:avLst/>
          </a:prstGeom>
        </p:spPr>
        <p:txBody>
          <a:bodyPr/>
          <a:lstStyle/>
          <a:p>
            <a:pPr marL="335288" marR="0" lvl="0" indent="-335288" algn="just" defTabSz="914400" rtl="0" eaLnBrk="0" fontAlgn="base" latinLnBrk="0" hangingPunct="0">
              <a:lnSpc>
                <a:spcPct val="90000"/>
              </a:lnSpc>
              <a:spcBef>
                <a:spcPts val="1467"/>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endParaRPr>
          </a:p>
          <a:p>
            <a:pPr marL="335288" marR="0" lvl="0" indent="-335288" algn="l" defTabSz="914400" rtl="0" eaLnBrk="0" fontAlgn="base" latinLnBrk="0" hangingPunct="0">
              <a:lnSpc>
                <a:spcPct val="90000"/>
              </a:lnSpc>
              <a:spcBef>
                <a:spcPts val="1467"/>
              </a:spcBef>
              <a:spcAft>
                <a:spcPct val="0"/>
              </a:spcAft>
              <a:buClrTx/>
              <a:buSzTx/>
              <a:buFont typeface="Wingdings" pitchFamily="2" charset="2"/>
              <a:buChar char="Ø"/>
              <a:tabLst/>
              <a:defRPr/>
            </a:pPr>
            <a:r>
              <a:rPr kumimoji="0" lang="en-US" sz="24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 </a:t>
            </a:r>
            <a:r>
              <a:rPr kumimoji="0" lang="en-US" sz="2400" b="0"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Best State - “Subscriber Record Maintenance’’ Award for 2016 by PFRDA, New Delhi</a:t>
            </a:r>
          </a:p>
        </p:txBody>
      </p:sp>
      <p:sp>
        <p:nvSpPr>
          <p:cNvPr id="7" name="Slide Number Placeholder 26"/>
          <p:cNvSpPr txBox="1">
            <a:spLocks noGrp="1"/>
          </p:cNvSpPr>
          <p:nvPr/>
        </p:nvSpPr>
        <p:spPr>
          <a:xfrm>
            <a:off x="11442700" y="6356350"/>
            <a:ext cx="660400" cy="365125"/>
          </a:xfrm>
          <a:prstGeom prst="rect">
            <a:avLst/>
          </a:prstGeom>
          <a:noFill/>
        </p:spPr>
        <p:txBody>
          <a:bodyPr lIns="0" tIns="0" rIns="0" bIns="0" anchor="b"/>
          <a:lstStyle/>
          <a:p>
            <a:pPr algn="r" fontAlgn="auto">
              <a:spcBef>
                <a:spcPts val="0"/>
              </a:spcBef>
              <a:spcAft>
                <a:spcPts val="0"/>
              </a:spcAft>
              <a:defRPr/>
            </a:pPr>
            <a:fld id="{D97FB1DA-80A1-4878-BB15-7755738576C6}" type="slidenum">
              <a:rPr lang="en-US" sz="1200">
                <a:solidFill>
                  <a:schemeClr val="tx2">
                    <a:shade val="90000"/>
                  </a:schemeClr>
                </a:solidFill>
                <a:latin typeface="+mn-lt"/>
                <a:cs typeface="+mn-cs"/>
              </a:rPr>
              <a:pPr algn="r" fontAlgn="auto">
                <a:spcBef>
                  <a:spcPts val="0"/>
                </a:spcBef>
                <a:spcAft>
                  <a:spcPts val="0"/>
                </a:spcAft>
                <a:defRPr/>
              </a:pPr>
              <a:t>42</a:t>
            </a:fld>
            <a:endParaRPr lang="en-US" sz="1200">
              <a:solidFill>
                <a:schemeClr val="tx2">
                  <a:shade val="90000"/>
                </a:schemeClr>
              </a:solidFill>
              <a:latin typeface="+mn-lt"/>
              <a:cs typeface="+mn-cs"/>
            </a:endParaRPr>
          </a:p>
        </p:txBody>
      </p:sp>
      <p:sp>
        <p:nvSpPr>
          <p:cNvPr id="8" name="Slide Number Placeholder 3"/>
          <p:cNvSpPr txBox="1">
            <a:spLocks/>
          </p:cNvSpPr>
          <p:nvPr/>
        </p:nvSpPr>
        <p:spPr bwMode="auto">
          <a:xfrm>
            <a:off x="7345680" y="6400800"/>
            <a:ext cx="792480" cy="365125"/>
          </a:xfrm>
          <a:prstGeom prst="rect">
            <a:avLst/>
          </a:prstGeom>
          <a:noFill/>
          <a:ln w="9525">
            <a:noFill/>
            <a:miter lim="800000"/>
            <a:headEnd/>
            <a:tailEnd/>
          </a:ln>
        </p:spPr>
        <p:txBody>
          <a:bodyPr/>
          <a:lstStyle/>
          <a:p>
            <a:pPr algn="ctr"/>
            <a:fld id="{4E7492B9-460F-407C-901E-BBC10EFF31CD}" type="slidenum">
              <a:rPr lang="en-US" sz="1200">
                <a:latin typeface="Times New Roman" pitchFamily="18" charset="0"/>
              </a:rPr>
              <a:pPr algn="ctr"/>
              <a:t>42</a:t>
            </a:fld>
            <a:endParaRPr lang="en-US" sz="1200">
              <a:latin typeface="Times New Roman" pitchFamily="18" charset="0"/>
            </a:endParaRPr>
          </a:p>
        </p:txBody>
      </p:sp>
      <p:pic>
        <p:nvPicPr>
          <p:cNvPr id="9" name="Picture 7" descr="C:\Users\AsstDir NPS\Desktop\office upto 16th Jan2017\photo\DSC_7707-min.JPG"/>
          <p:cNvPicPr>
            <a:picLocks noChangeAspect="1" noChangeArrowheads="1"/>
          </p:cNvPicPr>
          <p:nvPr/>
        </p:nvPicPr>
        <p:blipFill>
          <a:blip r:embed="rId3" cstate="print"/>
          <a:srcRect/>
          <a:stretch>
            <a:fillRect/>
          </a:stretch>
        </p:blipFill>
        <p:spPr bwMode="auto">
          <a:xfrm>
            <a:off x="304800" y="1524000"/>
            <a:ext cx="8534400" cy="6629400"/>
          </a:xfrm>
          <a:prstGeom prst="rect">
            <a:avLst/>
          </a:prstGeom>
          <a:noFill/>
          <a:ln w="9525">
            <a:noFill/>
            <a:miter lim="800000"/>
            <a:headEnd/>
            <a:tailEnd/>
          </a:ln>
        </p:spPr>
      </p:pic>
      <p:pic>
        <p:nvPicPr>
          <p:cNvPr id="2050" name="Picture 2" descr="https://lh3.googleusercontent.com/ByMqPZ9VZuxMscoq3zYPVubt0oSyN4g0YKGQHN6mMrv-ZOX8eZi7ENA5LbPBkoTGBTIOn9EWpXickfB8jedfD0vxynz96wMY5beTH890m_WlZPPU0ywJKQH6y2hQRAUxOawHPfuom5U8plQCM72ITRDe1aml765-051zgkDhp9fZmo-ypM67Pp7p3gHAQSzBBwLThcSTofoTf0ha6oyYe5IfkWpHNS5cjmy89gfhBYn4B6Kifu4MMp-MSDpCHI5judjWSIEOuwbxBExzcZWvTkkDgOYmUmYiYngz3Fl0mZTQwlSW6pJZg-DxgsbKsL10X94GnQ49gOigJJUO1wn_F17uOc1YHHt-BQCnGmB-lJt4dXXkJXisfcg-EjE3WN7n7PzGvWDw1rLesXQiOjqE-ybb2oifCdGFxEsdpCCuAEVqp4Cao4d4RbS93EauXwqCj12Sz8HFzdOlatHf0o7lCXYjfjMogyzzuxpk8NUA_I4fC88RBWTSDoelTkEUylbhj5VL5YbCXSO_P0BzDzP9Pj6KkGxNLp4uOmumh89o9PXzmTbFu28uVyhmQVzctKNYk1K3mJN_o8DohTF9EVKSw0HJ1wkwwvzXEUtczpcyCO6gHBTxjwdAECqmRq3slQuahLmy35a1yUe4fcGf_UwhQ4wazG-oi2YIPOkyEsfrhFAD50JIwXxBCRtw43cPZWsVrxxhJ9rKTp3mEGVj-lnmXnjiuQ=w1298-h969-no?authuser=0"/>
          <p:cNvPicPr>
            <a:picLocks noChangeAspect="1" noChangeArrowheads="1"/>
          </p:cNvPicPr>
          <p:nvPr/>
        </p:nvPicPr>
        <p:blipFill>
          <a:blip r:embed="rId4" cstate="print"/>
          <a:srcRect/>
          <a:stretch>
            <a:fillRect/>
          </a:stretch>
        </p:blipFill>
        <p:spPr bwMode="auto">
          <a:xfrm>
            <a:off x="8991600" y="1524000"/>
            <a:ext cx="9067800" cy="6629400"/>
          </a:xfrm>
          <a:prstGeom prst="rect">
            <a:avLst/>
          </a:prstGeom>
          <a:noFill/>
        </p:spPr>
      </p:pic>
      <p:sp>
        <p:nvSpPr>
          <p:cNvPr id="11" name="Rectangle 2"/>
          <p:cNvSpPr txBox="1">
            <a:spLocks/>
          </p:cNvSpPr>
          <p:nvPr/>
        </p:nvSpPr>
        <p:spPr>
          <a:xfrm>
            <a:off x="9144000" y="7772400"/>
            <a:ext cx="8763000" cy="1828800"/>
          </a:xfrm>
          <a:prstGeom prst="rect">
            <a:avLst/>
          </a:prstGeom>
        </p:spPr>
        <p:txBody>
          <a:bodyPr/>
          <a:lstStyle/>
          <a:p>
            <a:pPr marL="335288" marR="0" lvl="0" indent="-335288" algn="just" defTabSz="914400" rtl="0" eaLnBrk="0" fontAlgn="base" latinLnBrk="0" hangingPunct="0">
              <a:lnSpc>
                <a:spcPct val="90000"/>
              </a:lnSpc>
              <a:spcBef>
                <a:spcPts val="1467"/>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endParaRPr>
          </a:p>
          <a:p>
            <a:pPr marL="335288" marR="0" lvl="0" indent="-335288" algn="l" defTabSz="914400" rtl="0" eaLnBrk="0" fontAlgn="base" latinLnBrk="0" hangingPunct="0">
              <a:lnSpc>
                <a:spcPct val="90000"/>
              </a:lnSpc>
              <a:spcBef>
                <a:spcPts val="1467"/>
              </a:spcBef>
              <a:spcAft>
                <a:spcPct val="0"/>
              </a:spcAft>
              <a:buClrTx/>
              <a:buSzTx/>
              <a:buFont typeface="Wingdings" pitchFamily="2" charset="2"/>
              <a:buChar char="Ø"/>
              <a:tabLst/>
              <a:defRPr/>
            </a:pPr>
            <a:r>
              <a:rPr kumimoji="0" lang="en-US" sz="24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 </a:t>
            </a:r>
            <a:r>
              <a:rPr kumimoji="0" lang="en-US" sz="2400" b="0"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SKOCH Award- 2019 for “ Pension Reforms under</a:t>
            </a:r>
            <a:r>
              <a:rPr kumimoji="0" lang="en-US" sz="2400" b="0" i="0" u="none" strike="noStrike" kern="1200" cap="none" spc="0" normalizeH="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 Govt. of </a:t>
            </a:r>
            <a:r>
              <a:rPr kumimoji="0" lang="en-US" sz="2400" b="0" i="0" u="none" strike="noStrike" kern="1200" cap="none" spc="0" normalizeH="0" noProof="0" dirty="0" err="1" smtClean="0">
                <a:ln>
                  <a:noFill/>
                </a:ln>
                <a:solidFill>
                  <a:srgbClr val="0000FF"/>
                </a:solidFill>
                <a:effectLst/>
                <a:uLnTx/>
                <a:uFillTx/>
                <a:latin typeface="Arial Unicode MS" pitchFamily="34" charset="-128"/>
                <a:ea typeface="Arial Unicode MS" pitchFamily="34" charset="-128"/>
                <a:cs typeface="Arial Unicode MS" pitchFamily="34" charset="-128"/>
              </a:rPr>
              <a:t>Odisha</a:t>
            </a:r>
            <a:endParaRPr kumimoji="0" lang="en-US" sz="2400" b="0"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p:cNvSpPr txBox="1"/>
          <p:nvPr/>
        </p:nvSpPr>
        <p:spPr>
          <a:xfrm>
            <a:off x="24864" y="0"/>
            <a:ext cx="6446850" cy="1183831"/>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lIns="136063" tIns="68031" rIns="136063" bIns="68031">
            <a:spAutoFit/>
          </a:bodyPr>
          <a:lstStyle/>
          <a:p>
            <a:pPr>
              <a:defRPr/>
            </a:pPr>
            <a:r>
              <a:rPr lang="en-US" b="1" dirty="0" smtClean="0">
                <a:latin typeface="Arial Black" pitchFamily="34" charset="0"/>
                <a:cs typeface="Arial" pitchFamily="34" charset="0"/>
              </a:rPr>
              <a:t>ONLINE PRAN</a:t>
            </a:r>
            <a:r>
              <a:rPr lang="en-US" b="1" i="1" dirty="0" smtClean="0">
                <a:latin typeface="Arial" pitchFamily="34" charset="0"/>
                <a:cs typeface="Arial" pitchFamily="34" charset="0"/>
              </a:rPr>
              <a:t> </a:t>
            </a:r>
            <a:r>
              <a:rPr lang="en-US" b="1" i="1" dirty="0">
                <a:latin typeface="Arial" pitchFamily="34" charset="0"/>
                <a:cs typeface="Arial" pitchFamily="34" charset="0"/>
              </a:rPr>
              <a:t>- PROCESS FLOW</a:t>
            </a:r>
          </a:p>
        </p:txBody>
      </p:sp>
      <p:sp>
        <p:nvSpPr>
          <p:cNvPr id="22" name="TextBox 21"/>
          <p:cNvSpPr txBox="1"/>
          <p:nvPr/>
        </p:nvSpPr>
        <p:spPr>
          <a:xfrm>
            <a:off x="6701589" y="-2897"/>
            <a:ext cx="11586411" cy="660611"/>
          </a:xfrm>
          <a:prstGeom prst="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Open DDO Interface of IFMS- </a:t>
            </a:r>
            <a:r>
              <a:rPr lang="en-US" b="1" dirty="0" err="1" smtClean="0">
                <a:latin typeface="Arial Black" pitchFamily="34" charset="0"/>
                <a:cs typeface="Arial" pitchFamily="34" charset="0"/>
              </a:rPr>
              <a:t>Odisha</a:t>
            </a:r>
            <a:endParaRPr lang="en-US" b="1" i="1" dirty="0">
              <a:latin typeface="Arial" pitchFamily="34" charset="0"/>
              <a:cs typeface="Arial" pitchFamily="34" charset="0"/>
            </a:endParaRPr>
          </a:p>
        </p:txBody>
      </p:sp>
      <p:pic>
        <p:nvPicPr>
          <p:cNvPr id="24" name="Picture 23"/>
          <p:cNvPicPr/>
          <p:nvPr/>
        </p:nvPicPr>
        <p:blipFill>
          <a:blip r:embed="rId2" cstate="print"/>
          <a:srcRect/>
          <a:stretch>
            <a:fillRect/>
          </a:stretch>
        </p:blipFill>
        <p:spPr bwMode="auto">
          <a:xfrm>
            <a:off x="24864" y="801188"/>
            <a:ext cx="18263136" cy="9257211"/>
          </a:xfrm>
          <a:prstGeom prst="rect">
            <a:avLst/>
          </a:prstGeom>
          <a:noFill/>
          <a:ln w="9525">
            <a:noFill/>
            <a:miter lim="800000"/>
            <a:headEnd/>
            <a:tailEnd/>
          </a:ln>
        </p:spPr>
      </p:pic>
      <p:sp>
        <p:nvSpPr>
          <p:cNvPr id="6" name="Left Arrow 5"/>
          <p:cNvSpPr/>
          <p:nvPr/>
        </p:nvSpPr>
        <p:spPr>
          <a:xfrm rot="19940756">
            <a:off x="7125201" y="7743071"/>
            <a:ext cx="2208810" cy="409303"/>
          </a:xfrm>
          <a:prstGeom prst="leftArrow">
            <a:avLst/>
          </a:prstGeom>
          <a:solidFill>
            <a:srgbClr val="C71F03"/>
          </a:solidFill>
          <a:ln>
            <a:solidFill>
              <a:srgbClr val="C71F03"/>
            </a:solidFill>
          </a:ln>
        </p:spPr>
        <p:style>
          <a:lnRef idx="2">
            <a:schemeClr val="accent1">
              <a:shade val="50000"/>
            </a:schemeClr>
          </a:lnRef>
          <a:fillRef idx="1">
            <a:schemeClr val="accent1"/>
          </a:fillRef>
          <a:effectRef idx="0">
            <a:schemeClr val="accent1"/>
          </a:effectRef>
          <a:fontRef idx="minor">
            <a:schemeClr val="lt1"/>
          </a:fontRef>
        </p:style>
        <p:txBody>
          <a:bodyPr lIns="136063" tIns="68031" rIns="136063" bIns="68031" rtlCol="0" anchor="ctr"/>
          <a:lstStyle/>
          <a:p>
            <a:pPr algn="ctr"/>
            <a:endParaRPr lang="en-GB"/>
          </a:p>
        </p:txBody>
      </p:sp>
      <p:pic>
        <p:nvPicPr>
          <p:cNvPr id="28" name="Picture 27"/>
          <p:cNvPicPr/>
          <p:nvPr/>
        </p:nvPicPr>
        <p:blipFill>
          <a:blip r:embed="rId3" cstate="print"/>
          <a:srcRect/>
          <a:stretch>
            <a:fillRect/>
          </a:stretch>
        </p:blipFill>
        <p:spPr bwMode="auto">
          <a:xfrm>
            <a:off x="-7164" y="816490"/>
            <a:ext cx="18295163" cy="9241911"/>
          </a:xfrm>
          <a:prstGeom prst="rect">
            <a:avLst/>
          </a:prstGeom>
          <a:noFill/>
          <a:ln w="9525">
            <a:noFill/>
            <a:miter lim="800000"/>
            <a:headEnd/>
            <a:tailEnd/>
          </a:ln>
        </p:spPr>
      </p:pic>
      <p:sp>
        <p:nvSpPr>
          <p:cNvPr id="29" name="TextBox 28"/>
          <p:cNvSpPr txBox="1"/>
          <p:nvPr/>
        </p:nvSpPr>
        <p:spPr>
          <a:xfrm>
            <a:off x="6716439" y="-5793"/>
            <a:ext cx="11586411" cy="1183831"/>
          </a:xfrm>
          <a:prstGeom prst="rect">
            <a:avLst/>
          </a:prstGeom>
          <a:solidFill>
            <a:schemeClr val="accent3">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Access DDO Interface by using Login Id &amp; Password</a:t>
            </a:r>
            <a:endParaRPr lang="en-US" b="1" i="1" dirty="0">
              <a:latin typeface="Arial" pitchFamily="34" charset="0"/>
              <a:cs typeface="Arial" pitchFamily="34" charset="0"/>
            </a:endParaRPr>
          </a:p>
        </p:txBody>
      </p:sp>
      <p:pic>
        <p:nvPicPr>
          <p:cNvPr id="30" name="Picture 29"/>
          <p:cNvPicPr/>
          <p:nvPr/>
        </p:nvPicPr>
        <p:blipFill>
          <a:blip r:embed="rId4" cstate="print"/>
          <a:srcRect/>
          <a:stretch>
            <a:fillRect/>
          </a:stretch>
        </p:blipFill>
        <p:spPr bwMode="auto">
          <a:xfrm>
            <a:off x="2753" y="817780"/>
            <a:ext cx="18285246" cy="9240619"/>
          </a:xfrm>
          <a:prstGeom prst="rect">
            <a:avLst/>
          </a:prstGeom>
          <a:noFill/>
          <a:ln w="9525">
            <a:noFill/>
            <a:miter lim="800000"/>
            <a:headEnd/>
            <a:tailEnd/>
          </a:ln>
        </p:spPr>
      </p:pic>
      <p:sp>
        <p:nvSpPr>
          <p:cNvPr id="33" name="TextBox 32"/>
          <p:cNvSpPr txBox="1"/>
          <p:nvPr/>
        </p:nvSpPr>
        <p:spPr>
          <a:xfrm>
            <a:off x="6734252" y="29040"/>
            <a:ext cx="11586411" cy="660611"/>
          </a:xfrm>
          <a:prstGeom prst="rect">
            <a:avLst/>
          </a:prstGeom>
          <a:solidFill>
            <a:schemeClr val="accent5">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Click on NPS-ESS</a:t>
            </a:r>
            <a:endParaRPr lang="en-US" b="1" i="1" dirty="0">
              <a:latin typeface="Arial" pitchFamily="34" charset="0"/>
              <a:cs typeface="Arial" pitchFamily="34" charset="0"/>
            </a:endParaRPr>
          </a:p>
        </p:txBody>
      </p:sp>
      <p:pic>
        <p:nvPicPr>
          <p:cNvPr id="34" name="Picture 33"/>
          <p:cNvPicPr/>
          <p:nvPr/>
        </p:nvPicPr>
        <p:blipFill>
          <a:blip r:embed="rId5" cstate="print"/>
          <a:srcRect/>
          <a:stretch>
            <a:fillRect/>
          </a:stretch>
        </p:blipFill>
        <p:spPr bwMode="auto">
          <a:xfrm>
            <a:off x="2752" y="835197"/>
            <a:ext cx="18300098" cy="9223202"/>
          </a:xfrm>
          <a:prstGeom prst="rect">
            <a:avLst/>
          </a:prstGeom>
          <a:noFill/>
          <a:ln w="9525">
            <a:noFill/>
            <a:miter lim="800000"/>
            <a:headEnd/>
            <a:tailEnd/>
          </a:ln>
        </p:spPr>
      </p:pic>
      <p:sp>
        <p:nvSpPr>
          <p:cNvPr id="35" name="TextBox 34"/>
          <p:cNvSpPr txBox="1"/>
          <p:nvPr/>
        </p:nvSpPr>
        <p:spPr>
          <a:xfrm>
            <a:off x="6734252" y="29040"/>
            <a:ext cx="11586411" cy="660611"/>
          </a:xfrm>
          <a:prstGeom prst="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Click on Subscriber Registration - CSRF</a:t>
            </a:r>
            <a:endParaRPr lang="en-US" b="1" i="1" dirty="0">
              <a:latin typeface="Arial" pitchFamily="34" charset="0"/>
              <a:cs typeface="Arial" pitchFamily="34" charset="0"/>
            </a:endParaRPr>
          </a:p>
        </p:txBody>
      </p:sp>
      <p:cxnSp>
        <p:nvCxnSpPr>
          <p:cNvPr id="10" name="Straight Arrow Connector 9"/>
          <p:cNvCxnSpPr/>
          <p:nvPr/>
        </p:nvCxnSpPr>
        <p:spPr>
          <a:xfrm flipH="1" flipV="1">
            <a:off x="1050967" y="3657600"/>
            <a:ext cx="605642" cy="92310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44" name="Picture 43"/>
          <p:cNvPicPr/>
          <p:nvPr/>
        </p:nvPicPr>
        <p:blipFill>
          <a:blip r:embed="rId6" cstate="print"/>
          <a:srcRect/>
          <a:stretch>
            <a:fillRect/>
          </a:stretch>
        </p:blipFill>
        <p:spPr bwMode="auto">
          <a:xfrm>
            <a:off x="2753" y="817780"/>
            <a:ext cx="18285246" cy="9240619"/>
          </a:xfrm>
          <a:prstGeom prst="rect">
            <a:avLst/>
          </a:prstGeom>
          <a:noFill/>
          <a:ln w="9525">
            <a:noFill/>
            <a:miter lim="800000"/>
            <a:headEnd/>
            <a:tailEnd/>
          </a:ln>
        </p:spPr>
      </p:pic>
      <p:sp>
        <p:nvSpPr>
          <p:cNvPr id="45" name="TextBox 44"/>
          <p:cNvSpPr txBox="1"/>
          <p:nvPr/>
        </p:nvSpPr>
        <p:spPr>
          <a:xfrm>
            <a:off x="6734252" y="-5793"/>
            <a:ext cx="11586411" cy="1183831"/>
          </a:xfrm>
          <a:prstGeom prst="rect">
            <a:avLst/>
          </a:prstGeom>
          <a:solidFill>
            <a:srgbClr val="C71F03"/>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Fill all the mandatory fields of the 1</a:t>
            </a:r>
            <a:r>
              <a:rPr lang="en-US" b="1" baseline="30000" dirty="0" smtClean="0">
                <a:latin typeface="Arial Black" pitchFamily="34" charset="0"/>
                <a:cs typeface="Arial" pitchFamily="34" charset="0"/>
              </a:rPr>
              <a:t>st</a:t>
            </a:r>
            <a:r>
              <a:rPr lang="en-US" b="1" dirty="0" smtClean="0">
                <a:latin typeface="Arial Black" pitchFamily="34" charset="0"/>
                <a:cs typeface="Arial" pitchFamily="34" charset="0"/>
              </a:rPr>
              <a:t> page of CSRF &amp; save</a:t>
            </a:r>
            <a:endParaRPr lang="en-US" b="1" i="1" dirty="0">
              <a:latin typeface="Arial" pitchFamily="34" charset="0"/>
              <a:cs typeface="Arial" pitchFamily="34" charset="0"/>
            </a:endParaRPr>
          </a:p>
        </p:txBody>
      </p:sp>
      <p:pic>
        <p:nvPicPr>
          <p:cNvPr id="46" name="Picture 45"/>
          <p:cNvPicPr/>
          <p:nvPr/>
        </p:nvPicPr>
        <p:blipFill>
          <a:blip r:embed="rId7" cstate="print"/>
          <a:srcRect/>
          <a:stretch>
            <a:fillRect/>
          </a:stretch>
        </p:blipFill>
        <p:spPr bwMode="auto">
          <a:xfrm>
            <a:off x="7052" y="817781"/>
            <a:ext cx="18280947" cy="9240620"/>
          </a:xfrm>
          <a:prstGeom prst="rect">
            <a:avLst/>
          </a:prstGeom>
          <a:noFill/>
          <a:ln w="9525">
            <a:noFill/>
            <a:miter lim="800000"/>
            <a:headEnd/>
            <a:tailEnd/>
          </a:ln>
        </p:spPr>
      </p:pic>
      <p:pic>
        <p:nvPicPr>
          <p:cNvPr id="47" name="Picture 46"/>
          <p:cNvPicPr/>
          <p:nvPr/>
        </p:nvPicPr>
        <p:blipFill>
          <a:blip r:embed="rId8" cstate="print"/>
          <a:srcRect/>
          <a:stretch>
            <a:fillRect/>
          </a:stretch>
        </p:blipFill>
        <p:spPr bwMode="auto">
          <a:xfrm>
            <a:off x="20564" y="817780"/>
            <a:ext cx="18267434" cy="9240619"/>
          </a:xfrm>
          <a:prstGeom prst="rect">
            <a:avLst/>
          </a:prstGeom>
          <a:noFill/>
          <a:ln w="9525">
            <a:noFill/>
            <a:miter lim="800000"/>
            <a:headEnd/>
            <a:tailEnd/>
          </a:ln>
        </p:spPr>
      </p:pic>
      <p:sp>
        <p:nvSpPr>
          <p:cNvPr id="48" name="TextBox 47"/>
          <p:cNvSpPr txBox="1"/>
          <p:nvPr/>
        </p:nvSpPr>
        <p:spPr>
          <a:xfrm>
            <a:off x="6734252" y="29040"/>
            <a:ext cx="11586411" cy="660611"/>
          </a:xfrm>
          <a:prstGeom prst="rect">
            <a:avLst/>
          </a:prstGeom>
          <a:solidFill>
            <a:srgbClr val="0156FF"/>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Save to create Application Id</a:t>
            </a:r>
            <a:endParaRPr lang="en-US" b="1" i="1" dirty="0">
              <a:latin typeface="Arial" pitchFamily="34" charset="0"/>
              <a:cs typeface="Arial" pitchFamily="34" charset="0"/>
            </a:endParaRPr>
          </a:p>
        </p:txBody>
      </p:sp>
      <p:cxnSp>
        <p:nvCxnSpPr>
          <p:cNvPr id="12" name="Straight Arrow Connector 11"/>
          <p:cNvCxnSpPr/>
          <p:nvPr/>
        </p:nvCxnSpPr>
        <p:spPr>
          <a:xfrm flipH="1">
            <a:off x="9832769" y="7947723"/>
            <a:ext cx="1799112" cy="10917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49" name="Picture 48"/>
          <p:cNvPicPr/>
          <p:nvPr/>
        </p:nvPicPr>
        <p:blipFill>
          <a:blip r:embed="rId9" cstate="print"/>
          <a:srcRect/>
          <a:stretch>
            <a:fillRect/>
          </a:stretch>
        </p:blipFill>
        <p:spPr bwMode="auto">
          <a:xfrm>
            <a:off x="2752" y="817781"/>
            <a:ext cx="18300098" cy="9240620"/>
          </a:xfrm>
          <a:prstGeom prst="rect">
            <a:avLst/>
          </a:prstGeom>
          <a:noFill/>
          <a:ln w="9525">
            <a:noFill/>
            <a:miter lim="800000"/>
            <a:headEnd/>
            <a:tailEnd/>
          </a:ln>
        </p:spPr>
      </p:pic>
      <p:sp>
        <p:nvSpPr>
          <p:cNvPr id="50" name="TextBox 49"/>
          <p:cNvSpPr txBox="1"/>
          <p:nvPr/>
        </p:nvSpPr>
        <p:spPr>
          <a:xfrm>
            <a:off x="6680813" y="46457"/>
            <a:ext cx="11639849" cy="660611"/>
          </a:xfrm>
          <a:prstGeom prst="rect">
            <a:avLst/>
          </a:prstGeom>
          <a:solidFill>
            <a:srgbClr val="0156FF"/>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Generation of Application Id/ Date</a:t>
            </a:r>
            <a:endParaRPr lang="en-US" b="1" i="1" dirty="0">
              <a:latin typeface="Arial" pitchFamily="34" charset="0"/>
              <a:cs typeface="Arial" pitchFamily="34" charset="0"/>
            </a:endParaRPr>
          </a:p>
        </p:txBody>
      </p:sp>
      <p:cxnSp>
        <p:nvCxnSpPr>
          <p:cNvPr id="14" name="Straight Arrow Connector 13"/>
          <p:cNvCxnSpPr/>
          <p:nvPr/>
        </p:nvCxnSpPr>
        <p:spPr>
          <a:xfrm flipH="1" flipV="1">
            <a:off x="2725388" y="3918858"/>
            <a:ext cx="1282535" cy="1510935"/>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flipV="1">
            <a:off x="13448806" y="3657601"/>
            <a:ext cx="1300349" cy="1016724"/>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51" name="Picture 50"/>
          <p:cNvPicPr/>
          <p:nvPr/>
        </p:nvPicPr>
        <p:blipFill>
          <a:blip r:embed="rId10" cstate="print"/>
          <a:srcRect/>
          <a:stretch>
            <a:fillRect/>
          </a:stretch>
        </p:blipFill>
        <p:spPr bwMode="auto">
          <a:xfrm>
            <a:off x="-7164" y="817780"/>
            <a:ext cx="18295161" cy="9240619"/>
          </a:xfrm>
          <a:prstGeom prst="rect">
            <a:avLst/>
          </a:prstGeom>
          <a:noFill/>
          <a:ln w="9525">
            <a:noFill/>
            <a:miter lim="800000"/>
            <a:headEnd/>
            <a:tailEnd/>
          </a:ln>
        </p:spPr>
      </p:pic>
      <p:sp>
        <p:nvSpPr>
          <p:cNvPr id="52" name="TextBox 51"/>
          <p:cNvSpPr txBox="1"/>
          <p:nvPr/>
        </p:nvSpPr>
        <p:spPr>
          <a:xfrm>
            <a:off x="6680814" y="29040"/>
            <a:ext cx="11586411" cy="660611"/>
          </a:xfrm>
          <a:prstGeom prst="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Fill up the information in all pages</a:t>
            </a:r>
            <a:endParaRPr lang="en-US" b="1" i="1" dirty="0">
              <a:latin typeface="Arial" pitchFamily="34" charset="0"/>
              <a:cs typeface="Arial" pitchFamily="34" charset="0"/>
            </a:endParaRPr>
          </a:p>
        </p:txBody>
      </p:sp>
      <p:sp>
        <p:nvSpPr>
          <p:cNvPr id="55" name="TextBox 54"/>
          <p:cNvSpPr txBox="1"/>
          <p:nvPr/>
        </p:nvSpPr>
        <p:spPr>
          <a:xfrm>
            <a:off x="6716439" y="29040"/>
            <a:ext cx="11586411" cy="660611"/>
          </a:xfrm>
          <a:prstGeom prst="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Upload Attachments</a:t>
            </a:r>
            <a:endParaRPr lang="en-US" b="1" i="1" dirty="0">
              <a:latin typeface="Arial" pitchFamily="34" charset="0"/>
              <a:cs typeface="Arial" pitchFamily="34" charset="0"/>
            </a:endParaRPr>
          </a:p>
        </p:txBody>
      </p:sp>
      <p:pic>
        <p:nvPicPr>
          <p:cNvPr id="56" name="Picture 55"/>
          <p:cNvPicPr/>
          <p:nvPr/>
        </p:nvPicPr>
        <p:blipFill>
          <a:blip r:embed="rId11" cstate="print"/>
          <a:srcRect/>
          <a:stretch>
            <a:fillRect/>
          </a:stretch>
        </p:blipFill>
        <p:spPr bwMode="auto">
          <a:xfrm>
            <a:off x="654" y="817780"/>
            <a:ext cx="18266571" cy="9240619"/>
          </a:xfrm>
          <a:prstGeom prst="rect">
            <a:avLst/>
          </a:prstGeom>
          <a:noFill/>
          <a:ln w="9525">
            <a:noFill/>
            <a:miter lim="800000"/>
            <a:headEnd/>
            <a:tailEnd/>
          </a:ln>
        </p:spPr>
      </p:pic>
      <p:cxnSp>
        <p:nvCxnSpPr>
          <p:cNvPr id="18" name="Straight Arrow Connector 17"/>
          <p:cNvCxnSpPr/>
          <p:nvPr/>
        </p:nvCxnSpPr>
        <p:spPr>
          <a:xfrm flipH="1">
            <a:off x="7303325" y="4119154"/>
            <a:ext cx="1264722" cy="91440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57" name="Picture 56"/>
          <p:cNvPicPr/>
          <p:nvPr/>
        </p:nvPicPr>
        <p:blipFill>
          <a:blip r:embed="rId12" cstate="print"/>
          <a:srcRect/>
          <a:stretch>
            <a:fillRect/>
          </a:stretch>
        </p:blipFill>
        <p:spPr bwMode="auto">
          <a:xfrm>
            <a:off x="-7164" y="835197"/>
            <a:ext cx="18274389" cy="9223202"/>
          </a:xfrm>
          <a:prstGeom prst="rect">
            <a:avLst/>
          </a:prstGeom>
          <a:noFill/>
          <a:ln w="9525">
            <a:noFill/>
            <a:miter lim="800000"/>
            <a:headEnd/>
            <a:tailEnd/>
          </a:ln>
        </p:spPr>
      </p:pic>
      <p:cxnSp>
        <p:nvCxnSpPr>
          <p:cNvPr id="21" name="Straight Arrow Connector 20"/>
          <p:cNvCxnSpPr/>
          <p:nvPr/>
        </p:nvCxnSpPr>
        <p:spPr>
          <a:xfrm flipV="1">
            <a:off x="14553210" y="5974079"/>
            <a:ext cx="2012868" cy="1672047"/>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60" name="Picture 59"/>
          <p:cNvPicPr/>
          <p:nvPr/>
        </p:nvPicPr>
        <p:blipFill>
          <a:blip r:embed="rId13" cstate="print"/>
          <a:srcRect/>
          <a:stretch>
            <a:fillRect/>
          </a:stretch>
        </p:blipFill>
        <p:spPr bwMode="auto">
          <a:xfrm>
            <a:off x="-7164" y="817780"/>
            <a:ext cx="18274389" cy="9240619"/>
          </a:xfrm>
          <a:prstGeom prst="rect">
            <a:avLst/>
          </a:prstGeom>
          <a:noFill/>
          <a:ln w="9525">
            <a:noFill/>
            <a:miter lim="800000"/>
            <a:headEnd/>
            <a:tailEnd/>
          </a:ln>
        </p:spPr>
      </p:pic>
      <p:cxnSp>
        <p:nvCxnSpPr>
          <p:cNvPr id="26" name="Straight Arrow Connector 25"/>
          <p:cNvCxnSpPr/>
          <p:nvPr/>
        </p:nvCxnSpPr>
        <p:spPr>
          <a:xfrm flipV="1">
            <a:off x="13217243" y="6705597"/>
            <a:ext cx="2110839" cy="1962181"/>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63" name="Picture 62"/>
          <p:cNvPicPr/>
          <p:nvPr/>
        </p:nvPicPr>
        <p:blipFill>
          <a:blip r:embed="rId14" cstate="print"/>
          <a:srcRect/>
          <a:stretch>
            <a:fillRect/>
          </a:stretch>
        </p:blipFill>
        <p:spPr bwMode="auto">
          <a:xfrm>
            <a:off x="10649" y="817780"/>
            <a:ext cx="18274389" cy="9240619"/>
          </a:xfrm>
          <a:prstGeom prst="rect">
            <a:avLst/>
          </a:prstGeom>
          <a:noFill/>
          <a:ln w="9525">
            <a:noFill/>
            <a:miter lim="800000"/>
            <a:headEnd/>
            <a:tailEnd/>
          </a:ln>
        </p:spPr>
      </p:pic>
      <p:cxnSp>
        <p:nvCxnSpPr>
          <p:cNvPr id="36" name="Straight Arrow Connector 35"/>
          <p:cNvCxnSpPr/>
          <p:nvPr/>
        </p:nvCxnSpPr>
        <p:spPr>
          <a:xfrm flipH="1">
            <a:off x="8568047" y="5033555"/>
            <a:ext cx="1710047" cy="783771"/>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sp>
        <p:nvSpPr>
          <p:cNvPr id="66" name="TextBox 65"/>
          <p:cNvSpPr txBox="1"/>
          <p:nvPr/>
        </p:nvSpPr>
        <p:spPr>
          <a:xfrm>
            <a:off x="6716439" y="29040"/>
            <a:ext cx="11586411" cy="660611"/>
          </a:xfrm>
          <a:prstGeom prst="rect">
            <a:avLst/>
          </a:prstGeom>
          <a:solidFill>
            <a:srgbClr val="0156FF"/>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Upload all the Attachments in similar manner</a:t>
            </a:r>
            <a:endParaRPr lang="en-US" b="1" i="1" dirty="0">
              <a:latin typeface="Arial" pitchFamily="34" charset="0"/>
              <a:cs typeface="Arial" pitchFamily="34" charset="0"/>
            </a:endParaRPr>
          </a:p>
        </p:txBody>
      </p:sp>
      <p:pic>
        <p:nvPicPr>
          <p:cNvPr id="67" name="Picture 66"/>
          <p:cNvPicPr/>
          <p:nvPr/>
        </p:nvPicPr>
        <p:blipFill>
          <a:blip r:embed="rId15" cstate="print"/>
          <a:srcRect/>
          <a:stretch>
            <a:fillRect/>
          </a:stretch>
        </p:blipFill>
        <p:spPr bwMode="auto">
          <a:xfrm>
            <a:off x="15503" y="801188"/>
            <a:ext cx="18305159" cy="9257211"/>
          </a:xfrm>
          <a:prstGeom prst="rect">
            <a:avLst/>
          </a:prstGeom>
          <a:noFill/>
          <a:ln w="9525">
            <a:noFill/>
            <a:miter lim="800000"/>
            <a:headEnd/>
            <a:tailEnd/>
          </a:ln>
        </p:spPr>
      </p:pic>
      <p:cxnSp>
        <p:nvCxnSpPr>
          <p:cNvPr id="59" name="Straight Arrow Connector 58"/>
          <p:cNvCxnSpPr/>
          <p:nvPr/>
        </p:nvCxnSpPr>
        <p:spPr>
          <a:xfrm flipV="1">
            <a:off x="5789222" y="6810084"/>
            <a:ext cx="1514103" cy="574762"/>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70" name="Picture 69"/>
          <p:cNvPicPr/>
          <p:nvPr/>
        </p:nvPicPr>
        <p:blipFill>
          <a:blip r:embed="rId16" cstate="print"/>
          <a:srcRect/>
          <a:stretch>
            <a:fillRect/>
          </a:stretch>
        </p:blipFill>
        <p:spPr bwMode="auto">
          <a:xfrm>
            <a:off x="5651" y="835197"/>
            <a:ext cx="18315012" cy="9224880"/>
          </a:xfrm>
          <a:prstGeom prst="rect">
            <a:avLst/>
          </a:prstGeom>
          <a:noFill/>
          <a:ln w="9525">
            <a:noFill/>
            <a:miter lim="800000"/>
            <a:headEnd/>
            <a:tailEnd/>
          </a:ln>
        </p:spPr>
      </p:pic>
      <p:sp>
        <p:nvSpPr>
          <p:cNvPr id="71" name="TextBox 70"/>
          <p:cNvSpPr txBox="1"/>
          <p:nvPr/>
        </p:nvSpPr>
        <p:spPr>
          <a:xfrm>
            <a:off x="6680814" y="46457"/>
            <a:ext cx="11586411" cy="660611"/>
          </a:xfrm>
          <a:prstGeom prst="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Click on Save  to save the Application</a:t>
            </a:r>
            <a:endParaRPr lang="en-US" b="1" i="1" dirty="0">
              <a:latin typeface="Arial" pitchFamily="34" charset="0"/>
              <a:cs typeface="Arial" pitchFamily="34" charset="0"/>
            </a:endParaRPr>
          </a:p>
        </p:txBody>
      </p:sp>
      <p:cxnSp>
        <p:nvCxnSpPr>
          <p:cNvPr id="62" name="Straight Arrow Connector 61"/>
          <p:cNvCxnSpPr/>
          <p:nvPr/>
        </p:nvCxnSpPr>
        <p:spPr>
          <a:xfrm flipH="1">
            <a:off x="8389917" y="7384846"/>
            <a:ext cx="1585356" cy="1654652"/>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a:off x="6698627" y="46457"/>
            <a:ext cx="11622036" cy="660611"/>
          </a:xfrm>
          <a:prstGeom prst="rect">
            <a:avLst/>
          </a:prstGeom>
          <a:solidFill>
            <a:srgbClr val="0156FF"/>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Take the print out of the CSRF from 1</a:t>
            </a:r>
            <a:r>
              <a:rPr lang="en-US" b="1" baseline="30000" dirty="0" smtClean="0">
                <a:latin typeface="Arial Black" pitchFamily="34" charset="0"/>
                <a:cs typeface="Arial" pitchFamily="34" charset="0"/>
              </a:rPr>
              <a:t>st</a:t>
            </a:r>
            <a:r>
              <a:rPr lang="en-US" b="1" dirty="0" smtClean="0">
                <a:latin typeface="Arial Black" pitchFamily="34" charset="0"/>
                <a:cs typeface="Arial" pitchFamily="34" charset="0"/>
              </a:rPr>
              <a:t> Page</a:t>
            </a:r>
            <a:endParaRPr lang="en-US" b="1" i="1" dirty="0">
              <a:latin typeface="Arial" pitchFamily="34" charset="0"/>
              <a:cs typeface="Arial" pitchFamily="34" charset="0"/>
            </a:endParaRPr>
          </a:p>
        </p:txBody>
      </p:sp>
      <p:pic>
        <p:nvPicPr>
          <p:cNvPr id="78" name="Picture 77"/>
          <p:cNvPicPr/>
          <p:nvPr/>
        </p:nvPicPr>
        <p:blipFill>
          <a:blip r:embed="rId17" cstate="print"/>
          <a:srcRect/>
          <a:stretch>
            <a:fillRect/>
          </a:stretch>
        </p:blipFill>
        <p:spPr bwMode="auto">
          <a:xfrm>
            <a:off x="-50689" y="836021"/>
            <a:ext cx="18371351" cy="9222378"/>
          </a:xfrm>
          <a:prstGeom prst="rect">
            <a:avLst/>
          </a:prstGeom>
          <a:noFill/>
          <a:ln w="9525">
            <a:noFill/>
            <a:miter lim="800000"/>
            <a:headEnd/>
            <a:tailEnd/>
          </a:ln>
        </p:spPr>
      </p:pic>
      <p:cxnSp>
        <p:nvCxnSpPr>
          <p:cNvPr id="65" name="Straight Arrow Connector 64"/>
          <p:cNvCxnSpPr/>
          <p:nvPr/>
        </p:nvCxnSpPr>
        <p:spPr>
          <a:xfrm flipH="1">
            <a:off x="9975273" y="7506790"/>
            <a:ext cx="1460664" cy="1532709"/>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sp>
        <p:nvSpPr>
          <p:cNvPr id="79" name="TextBox 78"/>
          <p:cNvSpPr txBox="1"/>
          <p:nvPr/>
        </p:nvSpPr>
        <p:spPr>
          <a:xfrm>
            <a:off x="6698627" y="46457"/>
            <a:ext cx="11622036" cy="660611"/>
          </a:xfrm>
          <a:prstGeom prst="rect">
            <a:avLst/>
          </a:prstGeom>
          <a:solidFill>
            <a:srgbClr val="00B050"/>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Forward the Application to DDO Login</a:t>
            </a:r>
            <a:endParaRPr lang="en-US" b="1" i="1" dirty="0">
              <a:latin typeface="Arial" pitchFamily="34" charset="0"/>
              <a:cs typeface="Arial" pitchFamily="34" charset="0"/>
            </a:endParaRPr>
          </a:p>
        </p:txBody>
      </p:sp>
      <p:cxnSp>
        <p:nvCxnSpPr>
          <p:cNvPr id="69" name="Straight Arrow Connector 68"/>
          <p:cNvCxnSpPr/>
          <p:nvPr/>
        </p:nvCxnSpPr>
        <p:spPr>
          <a:xfrm flipH="1">
            <a:off x="8069283" y="7097464"/>
            <a:ext cx="1235712" cy="1942034"/>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sp>
        <p:nvSpPr>
          <p:cNvPr id="81" name="TextBox 80"/>
          <p:cNvSpPr txBox="1"/>
          <p:nvPr/>
        </p:nvSpPr>
        <p:spPr>
          <a:xfrm>
            <a:off x="6716439" y="46457"/>
            <a:ext cx="11586411" cy="660611"/>
          </a:xfrm>
          <a:prstGeom prst="rect">
            <a:avLst/>
          </a:prstGeom>
          <a:solidFill>
            <a:srgbClr val="00B0F0"/>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Take the Print Out of CSRF</a:t>
            </a:r>
            <a:endParaRPr lang="en-US" b="1" i="1" dirty="0">
              <a:latin typeface="Arial" pitchFamily="34" charset="0"/>
              <a:cs typeface="Arial" pitchFamily="34" charset="0"/>
            </a:endParaRPr>
          </a:p>
        </p:txBody>
      </p:sp>
      <p:pic>
        <p:nvPicPr>
          <p:cNvPr id="82" name="Picture 81"/>
          <p:cNvPicPr/>
          <p:nvPr/>
        </p:nvPicPr>
        <p:blipFill>
          <a:blip r:embed="rId18" cstate="print"/>
          <a:srcRect/>
          <a:stretch>
            <a:fillRect/>
          </a:stretch>
        </p:blipFill>
        <p:spPr bwMode="auto">
          <a:xfrm>
            <a:off x="-32878" y="801188"/>
            <a:ext cx="18338690" cy="9258889"/>
          </a:xfrm>
          <a:prstGeom prst="rect">
            <a:avLst/>
          </a:prstGeom>
          <a:noFill/>
          <a:ln w="9525">
            <a:noFill/>
            <a:miter lim="800000"/>
            <a:headEnd/>
            <a:tailEnd/>
          </a:ln>
        </p:spPr>
      </p:pic>
      <p:pic>
        <p:nvPicPr>
          <p:cNvPr id="83" name="Picture 82"/>
          <p:cNvPicPr/>
          <p:nvPr/>
        </p:nvPicPr>
        <p:blipFill>
          <a:blip r:embed="rId2" cstate="print"/>
          <a:srcRect/>
          <a:stretch>
            <a:fillRect/>
          </a:stretch>
        </p:blipFill>
        <p:spPr bwMode="auto">
          <a:xfrm>
            <a:off x="-1855" y="801187"/>
            <a:ext cx="18269081" cy="9258889"/>
          </a:xfrm>
          <a:prstGeom prst="rect">
            <a:avLst/>
          </a:prstGeom>
          <a:noFill/>
          <a:ln w="9525">
            <a:noFill/>
            <a:miter lim="800000"/>
            <a:headEnd/>
            <a:tailEnd/>
          </a:ln>
        </p:spPr>
      </p:pic>
      <p:sp>
        <p:nvSpPr>
          <p:cNvPr id="84" name="TextBox 83"/>
          <p:cNvSpPr txBox="1"/>
          <p:nvPr/>
        </p:nvSpPr>
        <p:spPr>
          <a:xfrm>
            <a:off x="6680814" y="46457"/>
            <a:ext cx="11586411" cy="660611"/>
          </a:xfrm>
          <a:prstGeom prst="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PROCESSING AT DDO Login (APPROVER)</a:t>
            </a:r>
            <a:endParaRPr lang="en-US" b="1" i="1" dirty="0">
              <a:latin typeface="Arial" pitchFamily="34" charset="0"/>
              <a:cs typeface="Arial" pitchFamily="34" charset="0"/>
            </a:endParaRPr>
          </a:p>
        </p:txBody>
      </p:sp>
      <p:cxnSp>
        <p:nvCxnSpPr>
          <p:cNvPr id="85" name="Straight Arrow Connector 84"/>
          <p:cNvCxnSpPr/>
          <p:nvPr/>
        </p:nvCxnSpPr>
        <p:spPr>
          <a:xfrm flipH="1">
            <a:off x="7018317" y="7947723"/>
            <a:ext cx="1371600" cy="545887"/>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89" name="Picture 88"/>
          <p:cNvPicPr/>
          <p:nvPr/>
        </p:nvPicPr>
        <p:blipFill>
          <a:blip r:embed="rId3" cstate="print"/>
          <a:srcRect/>
          <a:stretch>
            <a:fillRect/>
          </a:stretch>
        </p:blipFill>
        <p:spPr bwMode="auto">
          <a:xfrm>
            <a:off x="-78417" y="816489"/>
            <a:ext cx="18384228" cy="9241910"/>
          </a:xfrm>
          <a:prstGeom prst="rect">
            <a:avLst/>
          </a:prstGeom>
          <a:noFill/>
          <a:ln w="9525">
            <a:noFill/>
            <a:miter lim="800000"/>
            <a:headEnd/>
            <a:tailEnd/>
          </a:ln>
        </p:spPr>
      </p:pic>
      <p:cxnSp>
        <p:nvCxnSpPr>
          <p:cNvPr id="87" name="Straight Arrow Connector 86"/>
          <p:cNvCxnSpPr/>
          <p:nvPr/>
        </p:nvCxnSpPr>
        <p:spPr>
          <a:xfrm flipH="1">
            <a:off x="13217243" y="5817326"/>
            <a:ext cx="1727853" cy="1689464"/>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92" name="Picture 91"/>
          <p:cNvPicPr/>
          <p:nvPr/>
        </p:nvPicPr>
        <p:blipFill>
          <a:blip r:embed="rId19" cstate="print"/>
          <a:srcRect/>
          <a:stretch>
            <a:fillRect/>
          </a:stretch>
        </p:blipFill>
        <p:spPr bwMode="auto">
          <a:xfrm>
            <a:off x="-50691" y="801186"/>
            <a:ext cx="18317915" cy="9258891"/>
          </a:xfrm>
          <a:prstGeom prst="rect">
            <a:avLst/>
          </a:prstGeom>
          <a:noFill/>
          <a:ln w="9525">
            <a:noFill/>
            <a:miter lim="800000"/>
            <a:headEnd/>
            <a:tailEnd/>
          </a:ln>
        </p:spPr>
      </p:pic>
      <p:cxnSp>
        <p:nvCxnSpPr>
          <p:cNvPr id="90" name="Straight Arrow Connector 89"/>
          <p:cNvCxnSpPr/>
          <p:nvPr/>
        </p:nvCxnSpPr>
        <p:spPr>
          <a:xfrm flipH="1" flipV="1">
            <a:off x="13626935" y="6235337"/>
            <a:ext cx="1318161" cy="1410790"/>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95" name="Picture 94"/>
          <p:cNvPicPr/>
          <p:nvPr/>
        </p:nvPicPr>
        <p:blipFill>
          <a:blip r:embed="rId20" cstate="print"/>
          <a:srcRect/>
          <a:stretch>
            <a:fillRect/>
          </a:stretch>
        </p:blipFill>
        <p:spPr bwMode="auto">
          <a:xfrm>
            <a:off x="-32879" y="801186"/>
            <a:ext cx="18353541" cy="9257213"/>
          </a:xfrm>
          <a:prstGeom prst="rect">
            <a:avLst/>
          </a:prstGeom>
          <a:noFill/>
          <a:ln w="9525">
            <a:noFill/>
            <a:miter lim="800000"/>
            <a:headEnd/>
            <a:tailEnd/>
          </a:ln>
        </p:spPr>
      </p:pic>
      <p:cxnSp>
        <p:nvCxnSpPr>
          <p:cNvPr id="93" name="Straight Arrow Connector 92"/>
          <p:cNvCxnSpPr/>
          <p:nvPr/>
        </p:nvCxnSpPr>
        <p:spPr>
          <a:xfrm flipH="1">
            <a:off x="1050967" y="2368731"/>
            <a:ext cx="1674422" cy="661851"/>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sp>
        <p:nvSpPr>
          <p:cNvPr id="98" name="TextBox 97"/>
          <p:cNvSpPr txBox="1"/>
          <p:nvPr/>
        </p:nvSpPr>
        <p:spPr>
          <a:xfrm>
            <a:off x="6698627" y="29040"/>
            <a:ext cx="11586411" cy="1183831"/>
          </a:xfrm>
          <a:prstGeom prst="rect">
            <a:avLst/>
          </a:prstGeom>
          <a:solidFill>
            <a:srgbClr val="0156FF"/>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Select the Application from Task List for checking</a:t>
            </a:r>
            <a:endParaRPr lang="en-US" b="1" i="1" dirty="0">
              <a:latin typeface="Arial" pitchFamily="34" charset="0"/>
              <a:cs typeface="Arial" pitchFamily="34" charset="0"/>
            </a:endParaRPr>
          </a:p>
        </p:txBody>
      </p:sp>
      <p:cxnSp>
        <p:nvCxnSpPr>
          <p:cNvPr id="96" name="Straight Arrow Connector 95"/>
          <p:cNvCxnSpPr/>
          <p:nvPr/>
        </p:nvCxnSpPr>
        <p:spPr>
          <a:xfrm flipH="1" flipV="1">
            <a:off x="8687140" y="3257007"/>
            <a:ext cx="1145630" cy="1776548"/>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101" name="Picture 100"/>
          <p:cNvPicPr/>
          <p:nvPr/>
        </p:nvPicPr>
        <p:blipFill>
          <a:blip r:embed="rId21" cstate="print"/>
          <a:srcRect/>
          <a:stretch>
            <a:fillRect/>
          </a:stretch>
        </p:blipFill>
        <p:spPr bwMode="auto">
          <a:xfrm>
            <a:off x="-59941" y="828897"/>
            <a:ext cx="18380603" cy="9229502"/>
          </a:xfrm>
          <a:prstGeom prst="rect">
            <a:avLst/>
          </a:prstGeom>
          <a:noFill/>
          <a:ln w="9525">
            <a:noFill/>
            <a:miter lim="800000"/>
            <a:headEnd/>
            <a:tailEnd/>
          </a:ln>
        </p:spPr>
      </p:pic>
      <p:pic>
        <p:nvPicPr>
          <p:cNvPr id="102" name="Picture 101"/>
          <p:cNvPicPr/>
          <p:nvPr/>
        </p:nvPicPr>
        <p:blipFill>
          <a:blip r:embed="rId22" cstate="print"/>
          <a:srcRect/>
          <a:stretch>
            <a:fillRect/>
          </a:stretch>
        </p:blipFill>
        <p:spPr bwMode="auto">
          <a:xfrm>
            <a:off x="-50692" y="801186"/>
            <a:ext cx="18371354" cy="9257213"/>
          </a:xfrm>
          <a:prstGeom prst="rect">
            <a:avLst/>
          </a:prstGeom>
          <a:noFill/>
          <a:ln w="9525">
            <a:noFill/>
            <a:miter lim="800000"/>
            <a:headEnd/>
            <a:tailEnd/>
          </a:ln>
        </p:spPr>
      </p:pic>
      <p:sp>
        <p:nvSpPr>
          <p:cNvPr id="103" name="TextBox 102"/>
          <p:cNvSpPr txBox="1"/>
          <p:nvPr/>
        </p:nvSpPr>
        <p:spPr>
          <a:xfrm>
            <a:off x="6680814" y="46457"/>
            <a:ext cx="11586411" cy="660611"/>
          </a:xfrm>
          <a:prstGeom prst="rect">
            <a:avLst/>
          </a:prstGeom>
          <a:solidFill>
            <a:srgbClr val="00B050"/>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DDO will verify &amp; Approve</a:t>
            </a:r>
            <a:endParaRPr lang="en-US" b="1" i="1" dirty="0">
              <a:latin typeface="Arial" pitchFamily="34" charset="0"/>
              <a:cs typeface="Arial" pitchFamily="34" charset="0"/>
            </a:endParaRPr>
          </a:p>
        </p:txBody>
      </p:sp>
      <p:cxnSp>
        <p:nvCxnSpPr>
          <p:cNvPr id="99" name="Straight Arrow Connector 98"/>
          <p:cNvCxnSpPr/>
          <p:nvPr/>
        </p:nvCxnSpPr>
        <p:spPr>
          <a:xfrm flipH="1">
            <a:off x="8229606" y="7646127"/>
            <a:ext cx="2048487" cy="1393371"/>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106" name="Picture 105"/>
          <p:cNvPicPr/>
          <p:nvPr/>
        </p:nvPicPr>
        <p:blipFill>
          <a:blip r:embed="rId23" cstate="print"/>
          <a:srcRect/>
          <a:stretch>
            <a:fillRect/>
          </a:stretch>
        </p:blipFill>
        <p:spPr bwMode="auto">
          <a:xfrm>
            <a:off x="-32879" y="835197"/>
            <a:ext cx="18353541" cy="9223202"/>
          </a:xfrm>
          <a:prstGeom prst="rect">
            <a:avLst/>
          </a:prstGeom>
          <a:noFill/>
          <a:ln w="9525">
            <a:noFill/>
            <a:miter lim="800000"/>
            <a:headEnd/>
            <a:tailEnd/>
          </a:ln>
        </p:spPr>
      </p:pic>
      <p:cxnSp>
        <p:nvCxnSpPr>
          <p:cNvPr id="104" name="Straight Arrow Connector 103"/>
          <p:cNvCxnSpPr/>
          <p:nvPr/>
        </p:nvCxnSpPr>
        <p:spPr>
          <a:xfrm flipV="1">
            <a:off x="1353786" y="3030583"/>
            <a:ext cx="3170712" cy="1545771"/>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sp>
        <p:nvSpPr>
          <p:cNvPr id="109" name="TextBox 108"/>
          <p:cNvSpPr txBox="1"/>
          <p:nvPr/>
        </p:nvSpPr>
        <p:spPr>
          <a:xfrm>
            <a:off x="6663002" y="46457"/>
            <a:ext cx="11586411" cy="660611"/>
          </a:xfrm>
          <a:prstGeom prst="rect">
            <a:avLst/>
          </a:prstGeom>
          <a:solidFill>
            <a:srgbClr val="0156FF"/>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Consolidation from Task list </a:t>
            </a:r>
            <a:endParaRPr lang="en-US" b="1" i="1" dirty="0">
              <a:latin typeface="Arial" pitchFamily="34" charset="0"/>
              <a:cs typeface="Arial" pitchFamily="34" charset="0"/>
            </a:endParaRPr>
          </a:p>
        </p:txBody>
      </p:sp>
      <p:pic>
        <p:nvPicPr>
          <p:cNvPr id="110" name="Picture 109"/>
          <p:cNvPicPr/>
          <p:nvPr/>
        </p:nvPicPr>
        <p:blipFill>
          <a:blip r:embed="rId24" cstate="print"/>
          <a:srcRect/>
          <a:stretch>
            <a:fillRect/>
          </a:stretch>
        </p:blipFill>
        <p:spPr bwMode="auto">
          <a:xfrm>
            <a:off x="-32880" y="877874"/>
            <a:ext cx="18300104" cy="9180525"/>
          </a:xfrm>
          <a:prstGeom prst="rect">
            <a:avLst/>
          </a:prstGeom>
          <a:noFill/>
          <a:ln w="9525">
            <a:noFill/>
            <a:miter lim="800000"/>
            <a:headEnd/>
            <a:tailEnd/>
          </a:ln>
        </p:spPr>
      </p:pic>
      <p:cxnSp>
        <p:nvCxnSpPr>
          <p:cNvPr id="107" name="Straight Arrow Connector 106"/>
          <p:cNvCxnSpPr/>
          <p:nvPr/>
        </p:nvCxnSpPr>
        <p:spPr>
          <a:xfrm flipH="1" flipV="1">
            <a:off x="1211283" y="3657600"/>
            <a:ext cx="855024" cy="1375955"/>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113" name="Picture 112"/>
          <p:cNvPicPr/>
          <p:nvPr/>
        </p:nvPicPr>
        <p:blipFill>
          <a:blip r:embed="rId25" cstate="print"/>
          <a:srcRect/>
          <a:stretch>
            <a:fillRect/>
          </a:stretch>
        </p:blipFill>
        <p:spPr bwMode="auto">
          <a:xfrm>
            <a:off x="-32880" y="836021"/>
            <a:ext cx="18300105" cy="9222378"/>
          </a:xfrm>
          <a:prstGeom prst="rect">
            <a:avLst/>
          </a:prstGeom>
          <a:noFill/>
          <a:ln w="9525">
            <a:noFill/>
            <a:miter lim="800000"/>
            <a:headEnd/>
            <a:tailEnd/>
          </a:ln>
        </p:spPr>
      </p:pic>
      <p:cxnSp>
        <p:nvCxnSpPr>
          <p:cNvPr id="111" name="Straight Arrow Connector 110"/>
          <p:cNvCxnSpPr/>
          <p:nvPr/>
        </p:nvCxnSpPr>
        <p:spPr>
          <a:xfrm flipV="1">
            <a:off x="4168239" y="5277394"/>
            <a:ext cx="1941615" cy="1236617"/>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cxnSp>
        <p:nvCxnSpPr>
          <p:cNvPr id="114" name="Straight Arrow Connector 113"/>
          <p:cNvCxnSpPr/>
          <p:nvPr/>
        </p:nvCxnSpPr>
        <p:spPr>
          <a:xfrm flipH="1">
            <a:off x="11168744" y="6940732"/>
            <a:ext cx="1122218" cy="1552879"/>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118" name="Picture 117"/>
          <p:cNvPicPr/>
          <p:nvPr/>
        </p:nvPicPr>
        <p:blipFill>
          <a:blip r:embed="rId26" cstate="print"/>
          <a:srcRect/>
          <a:stretch>
            <a:fillRect/>
          </a:stretch>
        </p:blipFill>
        <p:spPr bwMode="auto">
          <a:xfrm>
            <a:off x="-50694" y="838685"/>
            <a:ext cx="18338693" cy="9219715"/>
          </a:xfrm>
          <a:prstGeom prst="rect">
            <a:avLst/>
          </a:prstGeom>
          <a:noFill/>
          <a:ln w="9525">
            <a:noFill/>
            <a:miter lim="800000"/>
            <a:headEnd/>
            <a:tailEnd/>
          </a:ln>
        </p:spPr>
      </p:pic>
      <p:pic>
        <p:nvPicPr>
          <p:cNvPr id="119" name="Picture 118"/>
          <p:cNvPicPr/>
          <p:nvPr/>
        </p:nvPicPr>
        <p:blipFill>
          <a:blip r:embed="rId27" cstate="print"/>
          <a:srcRect/>
          <a:stretch>
            <a:fillRect/>
          </a:stretch>
        </p:blipFill>
        <p:spPr bwMode="auto">
          <a:xfrm>
            <a:off x="-16072" y="835197"/>
            <a:ext cx="18336734" cy="9223202"/>
          </a:xfrm>
          <a:prstGeom prst="rect">
            <a:avLst/>
          </a:prstGeom>
          <a:noFill/>
          <a:ln w="9525">
            <a:noFill/>
            <a:miter lim="800000"/>
            <a:headEnd/>
            <a:tailEnd/>
          </a:ln>
        </p:spPr>
      </p:pic>
      <p:sp>
        <p:nvSpPr>
          <p:cNvPr id="120" name="TextBox 119"/>
          <p:cNvSpPr txBox="1"/>
          <p:nvPr/>
        </p:nvSpPr>
        <p:spPr>
          <a:xfrm>
            <a:off x="6680814" y="29040"/>
            <a:ext cx="11586411" cy="660611"/>
          </a:xfrm>
          <a:prstGeom prst="rect">
            <a:avLst/>
          </a:prstGeom>
          <a:solidFill>
            <a:srgbClr val="00B0F0"/>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Generation of  Form- S5</a:t>
            </a:r>
            <a:endParaRPr lang="en-US" b="1" i="1" dirty="0">
              <a:latin typeface="Arial" pitchFamily="34" charset="0"/>
              <a:cs typeface="Arial" pitchFamily="34" charset="0"/>
            </a:endParaRPr>
          </a:p>
        </p:txBody>
      </p:sp>
      <p:cxnSp>
        <p:nvCxnSpPr>
          <p:cNvPr id="116" name="Straight Arrow Connector 115"/>
          <p:cNvCxnSpPr/>
          <p:nvPr/>
        </p:nvCxnSpPr>
        <p:spPr>
          <a:xfrm flipV="1">
            <a:off x="4524498" y="4345576"/>
            <a:ext cx="1947216" cy="1550126"/>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123" name="Picture 122"/>
          <p:cNvPicPr/>
          <p:nvPr/>
        </p:nvPicPr>
        <p:blipFill>
          <a:blip r:embed="rId28" cstate="print"/>
          <a:srcRect/>
          <a:stretch>
            <a:fillRect/>
          </a:stretch>
        </p:blipFill>
        <p:spPr bwMode="auto">
          <a:xfrm>
            <a:off x="-51699" y="851534"/>
            <a:ext cx="18357510" cy="9206865"/>
          </a:xfrm>
          <a:prstGeom prst="rect">
            <a:avLst/>
          </a:prstGeom>
          <a:noFill/>
          <a:ln w="9525">
            <a:noFill/>
            <a:miter lim="800000"/>
            <a:headEnd/>
            <a:tailEnd/>
          </a:ln>
        </p:spPr>
      </p:pic>
      <p:pic>
        <p:nvPicPr>
          <p:cNvPr id="124" name="Picture 123"/>
          <p:cNvPicPr/>
          <p:nvPr/>
        </p:nvPicPr>
        <p:blipFill>
          <a:blip r:embed="rId29" cstate="print"/>
          <a:srcRect/>
          <a:stretch>
            <a:fillRect/>
          </a:stretch>
        </p:blipFill>
        <p:spPr bwMode="auto">
          <a:xfrm>
            <a:off x="-77754" y="834117"/>
            <a:ext cx="18344978" cy="9225960"/>
          </a:xfrm>
          <a:prstGeom prst="rect">
            <a:avLst/>
          </a:prstGeom>
          <a:noFill/>
          <a:ln w="9525">
            <a:noFill/>
            <a:miter lim="800000"/>
            <a:headEnd/>
            <a:tailEnd/>
          </a:ln>
        </p:spPr>
      </p:pic>
      <p:sp>
        <p:nvSpPr>
          <p:cNvPr id="125" name="TextBox 124"/>
          <p:cNvSpPr txBox="1"/>
          <p:nvPr/>
        </p:nvSpPr>
        <p:spPr>
          <a:xfrm>
            <a:off x="6645188" y="41385"/>
            <a:ext cx="11586411" cy="660611"/>
          </a:xfrm>
          <a:prstGeom prst="rect">
            <a:avLst/>
          </a:prstGeom>
          <a:solidFill>
            <a:schemeClr val="accent6">
              <a:lumMod val="50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Forward to DTO</a:t>
            </a:r>
            <a:endParaRPr lang="en-US" b="1" i="1" dirty="0">
              <a:latin typeface="Arial" pitchFamily="34" charset="0"/>
              <a:cs typeface="Arial" pitchFamily="34" charset="0"/>
            </a:endParaRPr>
          </a:p>
        </p:txBody>
      </p:sp>
      <p:cxnSp>
        <p:nvCxnSpPr>
          <p:cNvPr id="121" name="Straight Arrow Connector 120"/>
          <p:cNvCxnSpPr/>
          <p:nvPr/>
        </p:nvCxnSpPr>
        <p:spPr>
          <a:xfrm flipV="1">
            <a:off x="7303325" y="8630195"/>
            <a:ext cx="1956629" cy="809896"/>
          </a:xfrm>
          <a:prstGeom prst="straightConnector1">
            <a:avLst/>
          </a:prstGeom>
          <a:ln>
            <a:solidFill>
              <a:srgbClr val="C71F03"/>
            </a:solidFill>
            <a:tailEnd type="arrow"/>
          </a:ln>
        </p:spPr>
        <p:style>
          <a:lnRef idx="3">
            <a:schemeClr val="accent2"/>
          </a:lnRef>
          <a:fillRef idx="0">
            <a:schemeClr val="accent2"/>
          </a:fillRef>
          <a:effectRef idx="2">
            <a:schemeClr val="accent2"/>
          </a:effectRef>
          <a:fontRef idx="minor">
            <a:schemeClr val="tx1"/>
          </a:fontRef>
        </p:style>
      </p:cxnSp>
      <p:pic>
        <p:nvPicPr>
          <p:cNvPr id="128" name="Picture 127"/>
          <p:cNvPicPr/>
          <p:nvPr/>
        </p:nvPicPr>
        <p:blipFill>
          <a:blip r:embed="rId30" cstate="print"/>
          <a:srcRect/>
          <a:stretch>
            <a:fillRect/>
          </a:stretch>
        </p:blipFill>
        <p:spPr bwMode="auto">
          <a:xfrm>
            <a:off x="-50694" y="801186"/>
            <a:ext cx="18356505" cy="9257213"/>
          </a:xfrm>
          <a:prstGeom prst="rect">
            <a:avLst/>
          </a:prstGeom>
          <a:noFill/>
          <a:ln w="9525">
            <a:noFill/>
            <a:miter lim="800000"/>
            <a:headEnd/>
            <a:tailEnd/>
          </a:ln>
        </p:spPr>
      </p:pic>
      <p:sp>
        <p:nvSpPr>
          <p:cNvPr id="80" name="TextBox 79"/>
          <p:cNvSpPr txBox="1"/>
          <p:nvPr/>
        </p:nvSpPr>
        <p:spPr>
          <a:xfrm>
            <a:off x="6677850" y="55905"/>
            <a:ext cx="11586411" cy="660611"/>
          </a:xfrm>
          <a:prstGeom prst="rect">
            <a:avLst/>
          </a:prstGeom>
          <a:solidFill>
            <a:schemeClr val="accent6">
              <a:lumMod val="50000"/>
            </a:schemeClr>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endParaRPr lang="en-US" b="1" i="1" dirty="0">
              <a:latin typeface="Arial" pitchFamily="34" charset="0"/>
              <a:cs typeface="Arial" pitchFamily="34" charset="0"/>
            </a:endParaRPr>
          </a:p>
        </p:txBody>
      </p:sp>
      <p:pic>
        <p:nvPicPr>
          <p:cNvPr id="86" name="Picture 85"/>
          <p:cNvPicPr/>
          <p:nvPr/>
        </p:nvPicPr>
        <p:blipFill>
          <a:blip r:embed="rId31" cstate="print"/>
          <a:srcRect/>
          <a:stretch>
            <a:fillRect/>
          </a:stretch>
        </p:blipFill>
        <p:spPr bwMode="auto">
          <a:xfrm>
            <a:off x="-51700" y="808536"/>
            <a:ext cx="18372362" cy="9249863"/>
          </a:xfrm>
          <a:prstGeom prst="rect">
            <a:avLst/>
          </a:prstGeom>
          <a:noFill/>
          <a:ln w="9525">
            <a:noFill/>
            <a:miter lim="800000"/>
            <a:headEnd/>
            <a:tailEnd/>
          </a:ln>
        </p:spPr>
      </p:pic>
      <p:sp>
        <p:nvSpPr>
          <p:cNvPr id="88" name="TextBox 87"/>
          <p:cNvSpPr txBox="1"/>
          <p:nvPr/>
        </p:nvSpPr>
        <p:spPr>
          <a:xfrm>
            <a:off x="6677849" y="55905"/>
            <a:ext cx="11642813" cy="660611"/>
          </a:xfrm>
          <a:prstGeom prst="rect">
            <a:avLst/>
          </a:prstGeom>
          <a:solidFill>
            <a:srgbClr val="0156FF"/>
          </a:solidFill>
        </p:spPr>
        <p:style>
          <a:lnRef idx="0">
            <a:schemeClr val="accent5"/>
          </a:lnRef>
          <a:fillRef idx="3">
            <a:schemeClr val="accent5"/>
          </a:fillRef>
          <a:effectRef idx="3">
            <a:schemeClr val="accent5"/>
          </a:effectRef>
          <a:fontRef idx="minor">
            <a:schemeClr val="lt1"/>
          </a:fontRef>
        </p:style>
        <p:txBody>
          <a:bodyPr wrap="square" lIns="136063" tIns="68031" rIns="136063" bIns="68031">
            <a:spAutoFit/>
          </a:bodyPr>
          <a:lstStyle/>
          <a:p>
            <a:pPr algn="ctr">
              <a:defRPr/>
            </a:pPr>
            <a:r>
              <a:rPr lang="en-US" b="1" dirty="0" smtClean="0">
                <a:latin typeface="Arial Black" pitchFamily="34" charset="0"/>
                <a:cs typeface="Arial" pitchFamily="34" charset="0"/>
              </a:rPr>
              <a:t>Tracking of the status of Application</a:t>
            </a:r>
            <a:endParaRPr lang="en-US" b="1" i="1" dirty="0">
              <a:latin typeface="Arial" pitchFamily="34" charset="0"/>
              <a:cs typeface="Arial" pitchFamily="34" charset="0"/>
            </a:endParaRPr>
          </a:p>
        </p:txBody>
      </p:sp>
      <p:pic>
        <p:nvPicPr>
          <p:cNvPr id="91" name="Picture 90"/>
          <p:cNvPicPr/>
          <p:nvPr/>
        </p:nvPicPr>
        <p:blipFill>
          <a:blip r:embed="rId32" cstate="print"/>
          <a:srcRect/>
          <a:stretch>
            <a:fillRect/>
          </a:stretch>
        </p:blipFill>
        <p:spPr bwMode="auto">
          <a:xfrm>
            <a:off x="-51701" y="825952"/>
            <a:ext cx="18372363" cy="9232447"/>
          </a:xfrm>
          <a:prstGeom prst="rect">
            <a:avLst/>
          </a:prstGeom>
          <a:noFill/>
          <a:ln w="9525">
            <a:noFill/>
            <a:miter lim="800000"/>
            <a:headEnd/>
            <a:tailEnd/>
          </a:ln>
        </p:spPr>
      </p:pic>
      <p:cxnSp>
        <p:nvCxnSpPr>
          <p:cNvPr id="3" name="Straight Arrow Connector 2"/>
          <p:cNvCxnSpPr/>
          <p:nvPr/>
        </p:nvCxnSpPr>
        <p:spPr>
          <a:xfrm flipH="1" flipV="1">
            <a:off x="1656608" y="4119155"/>
            <a:ext cx="1282535" cy="2394857"/>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p:nvPr/>
        </p:nvCxnSpPr>
        <p:spPr>
          <a:xfrm flipH="1" flipV="1">
            <a:off x="8959933" y="3657600"/>
            <a:ext cx="1772393" cy="1810535"/>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94" name="Picture 93"/>
          <p:cNvPicPr/>
          <p:nvPr/>
        </p:nvPicPr>
        <p:blipFill>
          <a:blip r:embed="rId33" cstate="print"/>
          <a:srcRect/>
          <a:stretch>
            <a:fillRect/>
          </a:stretch>
        </p:blipFill>
        <p:spPr bwMode="auto">
          <a:xfrm>
            <a:off x="-16073" y="858603"/>
            <a:ext cx="18336735" cy="9199796"/>
          </a:xfrm>
          <a:prstGeom prst="rect">
            <a:avLst/>
          </a:prstGeom>
          <a:noFill/>
          <a:ln w="9525">
            <a:noFill/>
            <a:miter lim="800000"/>
            <a:headEnd/>
            <a:tailEnd/>
          </a:ln>
        </p:spPr>
      </p:pic>
      <p:cxnSp>
        <p:nvCxnSpPr>
          <p:cNvPr id="8" name="Straight Arrow Connector 7"/>
          <p:cNvCxnSpPr/>
          <p:nvPr/>
        </p:nvCxnSpPr>
        <p:spPr>
          <a:xfrm flipH="1">
            <a:off x="11988142" y="6514011"/>
            <a:ext cx="1229102" cy="170665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97" name="Picture 96"/>
          <p:cNvPicPr/>
          <p:nvPr/>
        </p:nvPicPr>
        <p:blipFill>
          <a:blip r:embed="rId34" cstate="print"/>
          <a:srcRect/>
          <a:stretch>
            <a:fillRect/>
          </a:stretch>
        </p:blipFill>
        <p:spPr bwMode="auto">
          <a:xfrm>
            <a:off x="-32880" y="808536"/>
            <a:ext cx="18338691" cy="925154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3000" fill="hold"/>
                                        <p:tgtEl>
                                          <p:spTgt spid="77"/>
                                        </p:tgtEl>
                                        <p:attrNameLst>
                                          <p:attrName>ppt_w</p:attrName>
                                        </p:attrNameLst>
                                      </p:cBhvr>
                                      <p:tavLst>
                                        <p:tav tm="0">
                                          <p:val>
                                            <p:fltVal val="0"/>
                                          </p:val>
                                        </p:tav>
                                        <p:tav tm="100000">
                                          <p:val>
                                            <p:strVal val="#ppt_w"/>
                                          </p:val>
                                        </p:tav>
                                      </p:tavLst>
                                    </p:anim>
                                    <p:anim calcmode="lin" valueType="num">
                                      <p:cBhvr>
                                        <p:cTn id="8" dur="3000" fill="hold"/>
                                        <p:tgtEl>
                                          <p:spTgt spid="77"/>
                                        </p:tgtEl>
                                        <p:attrNameLst>
                                          <p:attrName>ppt_h</p:attrName>
                                        </p:attrNameLst>
                                      </p:cBhvr>
                                      <p:tavLst>
                                        <p:tav tm="0">
                                          <p:val>
                                            <p:fltVal val="0"/>
                                          </p:val>
                                        </p:tav>
                                        <p:tav tm="100000">
                                          <p:val>
                                            <p:strVal val="#ppt_h"/>
                                          </p:val>
                                        </p:tav>
                                      </p:tavLst>
                                    </p:anim>
                                    <p:animEffect transition="in" filter="fade">
                                      <p:cBhvr>
                                        <p:cTn id="9" dur="30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3000" fill="hold"/>
                                        <p:tgtEl>
                                          <p:spTgt spid="22"/>
                                        </p:tgtEl>
                                        <p:attrNameLst>
                                          <p:attrName>ppt_w</p:attrName>
                                        </p:attrNameLst>
                                      </p:cBhvr>
                                      <p:tavLst>
                                        <p:tav tm="0">
                                          <p:val>
                                            <p:fltVal val="0"/>
                                          </p:val>
                                        </p:tav>
                                        <p:tav tm="100000">
                                          <p:val>
                                            <p:strVal val="#ppt_w"/>
                                          </p:val>
                                        </p:tav>
                                      </p:tavLst>
                                    </p:anim>
                                    <p:anim calcmode="lin" valueType="num">
                                      <p:cBhvr>
                                        <p:cTn id="15" dur="3000" fill="hold"/>
                                        <p:tgtEl>
                                          <p:spTgt spid="22"/>
                                        </p:tgtEl>
                                        <p:attrNameLst>
                                          <p:attrName>ppt_h</p:attrName>
                                        </p:attrNameLst>
                                      </p:cBhvr>
                                      <p:tavLst>
                                        <p:tav tm="0">
                                          <p:val>
                                            <p:fltVal val="0"/>
                                          </p:val>
                                        </p:tav>
                                        <p:tav tm="100000">
                                          <p:val>
                                            <p:strVal val="#ppt_h"/>
                                          </p:val>
                                        </p:tav>
                                      </p:tavLst>
                                    </p:anim>
                                    <p:animEffect transition="in" filter="fade">
                                      <p:cBhvr>
                                        <p:cTn id="16" dur="3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2000" fill="hold"/>
                                        <p:tgtEl>
                                          <p:spTgt spid="6"/>
                                        </p:tgtEl>
                                        <p:attrNameLst>
                                          <p:attrName>ppt_w</p:attrName>
                                        </p:attrNameLst>
                                      </p:cBhvr>
                                      <p:tavLst>
                                        <p:tav tm="0">
                                          <p:val>
                                            <p:fltVal val="0"/>
                                          </p:val>
                                        </p:tav>
                                        <p:tav tm="100000">
                                          <p:val>
                                            <p:strVal val="#ppt_w"/>
                                          </p:val>
                                        </p:tav>
                                      </p:tavLst>
                                    </p:anim>
                                    <p:anim calcmode="lin" valueType="num">
                                      <p:cBhvr>
                                        <p:cTn id="26" dur="2000" fill="hold"/>
                                        <p:tgtEl>
                                          <p:spTgt spid="6"/>
                                        </p:tgtEl>
                                        <p:attrNameLst>
                                          <p:attrName>ppt_h</p:attrName>
                                        </p:attrNameLst>
                                      </p:cBhvr>
                                      <p:tavLst>
                                        <p:tav tm="0">
                                          <p:val>
                                            <p:fltVal val="0"/>
                                          </p:val>
                                        </p:tav>
                                        <p:tav tm="100000">
                                          <p:val>
                                            <p:strVal val="#ppt_h"/>
                                          </p:val>
                                        </p:tav>
                                      </p:tavLst>
                                    </p:anim>
                                    <p:animEffect transition="in" filter="fade">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3000" fill="hold"/>
                                        <p:tgtEl>
                                          <p:spTgt spid="29"/>
                                        </p:tgtEl>
                                        <p:attrNameLst>
                                          <p:attrName>ppt_w</p:attrName>
                                        </p:attrNameLst>
                                      </p:cBhvr>
                                      <p:tavLst>
                                        <p:tav tm="0">
                                          <p:val>
                                            <p:fltVal val="0"/>
                                          </p:val>
                                        </p:tav>
                                        <p:tav tm="100000">
                                          <p:val>
                                            <p:strVal val="#ppt_w"/>
                                          </p:val>
                                        </p:tav>
                                      </p:tavLst>
                                    </p:anim>
                                    <p:anim calcmode="lin" valueType="num">
                                      <p:cBhvr>
                                        <p:cTn id="37" dur="3000" fill="hold"/>
                                        <p:tgtEl>
                                          <p:spTgt spid="29"/>
                                        </p:tgtEl>
                                        <p:attrNameLst>
                                          <p:attrName>ppt_h</p:attrName>
                                        </p:attrNameLst>
                                      </p:cBhvr>
                                      <p:tavLst>
                                        <p:tav tm="0">
                                          <p:val>
                                            <p:fltVal val="0"/>
                                          </p:val>
                                        </p:tav>
                                        <p:tav tm="100000">
                                          <p:val>
                                            <p:strVal val="#ppt_h"/>
                                          </p:val>
                                        </p:tav>
                                      </p:tavLst>
                                    </p:anim>
                                    <p:animEffect transition="in" filter="fade">
                                      <p:cBhvr>
                                        <p:cTn id="38" dur="30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3000" fill="hold"/>
                                        <p:tgtEl>
                                          <p:spTgt spid="33"/>
                                        </p:tgtEl>
                                        <p:attrNameLst>
                                          <p:attrName>ppt_w</p:attrName>
                                        </p:attrNameLst>
                                      </p:cBhvr>
                                      <p:tavLst>
                                        <p:tav tm="0">
                                          <p:val>
                                            <p:fltVal val="0"/>
                                          </p:val>
                                        </p:tav>
                                        <p:tav tm="100000">
                                          <p:val>
                                            <p:strVal val="#ppt_w"/>
                                          </p:val>
                                        </p:tav>
                                      </p:tavLst>
                                    </p:anim>
                                    <p:anim calcmode="lin" valueType="num">
                                      <p:cBhvr>
                                        <p:cTn id="48" dur="3000" fill="hold"/>
                                        <p:tgtEl>
                                          <p:spTgt spid="33"/>
                                        </p:tgtEl>
                                        <p:attrNameLst>
                                          <p:attrName>ppt_h</p:attrName>
                                        </p:attrNameLst>
                                      </p:cBhvr>
                                      <p:tavLst>
                                        <p:tav tm="0">
                                          <p:val>
                                            <p:fltVal val="0"/>
                                          </p:val>
                                        </p:tav>
                                        <p:tav tm="100000">
                                          <p:val>
                                            <p:strVal val="#ppt_h"/>
                                          </p:val>
                                        </p:tav>
                                      </p:tavLst>
                                    </p:anim>
                                    <p:animEffect transition="in" filter="fade">
                                      <p:cBhvr>
                                        <p:cTn id="49" dur="30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p:cTn id="58" dur="500" fill="hold"/>
                                        <p:tgtEl>
                                          <p:spTgt spid="35"/>
                                        </p:tgtEl>
                                        <p:attrNameLst>
                                          <p:attrName>ppt_w</p:attrName>
                                        </p:attrNameLst>
                                      </p:cBhvr>
                                      <p:tavLst>
                                        <p:tav tm="0">
                                          <p:val>
                                            <p:fltVal val="0"/>
                                          </p:val>
                                        </p:tav>
                                        <p:tav tm="100000">
                                          <p:val>
                                            <p:strVal val="#ppt_w"/>
                                          </p:val>
                                        </p:tav>
                                      </p:tavLst>
                                    </p:anim>
                                    <p:anim calcmode="lin" valueType="num">
                                      <p:cBhvr>
                                        <p:cTn id="59" dur="500" fill="hold"/>
                                        <p:tgtEl>
                                          <p:spTgt spid="35"/>
                                        </p:tgtEl>
                                        <p:attrNameLst>
                                          <p:attrName>ppt_h</p:attrName>
                                        </p:attrNameLst>
                                      </p:cBhvr>
                                      <p:tavLst>
                                        <p:tav tm="0">
                                          <p:val>
                                            <p:fltVal val="0"/>
                                          </p:val>
                                        </p:tav>
                                        <p:tav tm="100000">
                                          <p:val>
                                            <p:strVal val="#ppt_h"/>
                                          </p:val>
                                        </p:tav>
                                      </p:tavLst>
                                    </p:anim>
                                    <p:animEffect transition="in" filter="fade">
                                      <p:cBhvr>
                                        <p:cTn id="60" dur="500"/>
                                        <p:tgtEl>
                                          <p:spTgt spid="35"/>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2000" fill="hold"/>
                                        <p:tgtEl>
                                          <p:spTgt spid="10"/>
                                        </p:tgtEl>
                                        <p:attrNameLst>
                                          <p:attrName>ppt_w</p:attrName>
                                        </p:attrNameLst>
                                      </p:cBhvr>
                                      <p:tavLst>
                                        <p:tav tm="0">
                                          <p:val>
                                            <p:fltVal val="0"/>
                                          </p:val>
                                        </p:tav>
                                        <p:tav tm="100000">
                                          <p:val>
                                            <p:strVal val="#ppt_w"/>
                                          </p:val>
                                        </p:tav>
                                      </p:tavLst>
                                    </p:anim>
                                    <p:anim calcmode="lin" valueType="num">
                                      <p:cBhvr>
                                        <p:cTn id="66" dur="2000" fill="hold"/>
                                        <p:tgtEl>
                                          <p:spTgt spid="10"/>
                                        </p:tgtEl>
                                        <p:attrNameLst>
                                          <p:attrName>ppt_h</p:attrName>
                                        </p:attrNameLst>
                                      </p:cBhvr>
                                      <p:tavLst>
                                        <p:tav tm="0">
                                          <p:val>
                                            <p:fltVal val="0"/>
                                          </p:val>
                                        </p:tav>
                                        <p:tav tm="100000">
                                          <p:val>
                                            <p:strVal val="#ppt_h"/>
                                          </p:val>
                                        </p:tav>
                                      </p:tavLst>
                                    </p:anim>
                                    <p:animEffect transition="in" filter="fade">
                                      <p:cBhvr>
                                        <p:cTn id="67" dur="20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ppt_w</p:attrName>
                                        </p:attrNameLst>
                                      </p:cBhvr>
                                      <p:tavLst>
                                        <p:tav tm="0">
                                          <p:val>
                                            <p:fltVal val="0"/>
                                          </p:val>
                                        </p:tav>
                                        <p:tav tm="100000">
                                          <p:val>
                                            <p:strVal val="#ppt_w"/>
                                          </p:val>
                                        </p:tav>
                                      </p:tavLst>
                                    </p:anim>
                                    <p:anim calcmode="lin" valueType="num">
                                      <p:cBhvr>
                                        <p:cTn id="77" dur="500" fill="hold"/>
                                        <p:tgtEl>
                                          <p:spTgt spid="45"/>
                                        </p:tgtEl>
                                        <p:attrNameLst>
                                          <p:attrName>ppt_h</p:attrName>
                                        </p:attrNameLst>
                                      </p:cBhvr>
                                      <p:tavLst>
                                        <p:tav tm="0">
                                          <p:val>
                                            <p:fltVal val="0"/>
                                          </p:val>
                                        </p:tav>
                                        <p:tav tm="100000">
                                          <p:val>
                                            <p:strVal val="#ppt_h"/>
                                          </p:val>
                                        </p:tav>
                                      </p:tavLst>
                                    </p:anim>
                                    <p:animEffect transition="in" filter="fade">
                                      <p:cBhvr>
                                        <p:cTn id="78" dur="500"/>
                                        <p:tgtEl>
                                          <p:spTgt spid="4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p:cTn id="91" dur="1750" fill="hold"/>
                                        <p:tgtEl>
                                          <p:spTgt spid="48"/>
                                        </p:tgtEl>
                                        <p:attrNameLst>
                                          <p:attrName>ppt_w</p:attrName>
                                        </p:attrNameLst>
                                      </p:cBhvr>
                                      <p:tavLst>
                                        <p:tav tm="0">
                                          <p:val>
                                            <p:fltVal val="0"/>
                                          </p:val>
                                        </p:tav>
                                        <p:tav tm="100000">
                                          <p:val>
                                            <p:strVal val="#ppt_w"/>
                                          </p:val>
                                        </p:tav>
                                      </p:tavLst>
                                    </p:anim>
                                    <p:anim calcmode="lin" valueType="num">
                                      <p:cBhvr>
                                        <p:cTn id="92" dur="1750" fill="hold"/>
                                        <p:tgtEl>
                                          <p:spTgt spid="48"/>
                                        </p:tgtEl>
                                        <p:attrNameLst>
                                          <p:attrName>ppt_h</p:attrName>
                                        </p:attrNameLst>
                                      </p:cBhvr>
                                      <p:tavLst>
                                        <p:tav tm="0">
                                          <p:val>
                                            <p:fltVal val="0"/>
                                          </p:val>
                                        </p:tav>
                                        <p:tav tm="100000">
                                          <p:val>
                                            <p:strVal val="#ppt_h"/>
                                          </p:val>
                                        </p:tav>
                                      </p:tavLst>
                                    </p:anim>
                                    <p:animEffect transition="in" filter="fade">
                                      <p:cBhvr>
                                        <p:cTn id="93" dur="1750"/>
                                        <p:tgtEl>
                                          <p:spTgt spid="48"/>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12"/>
                                        </p:tgtEl>
                                        <p:attrNameLst>
                                          <p:attrName>style.visibility</p:attrName>
                                        </p:attrNameLst>
                                      </p:cBhvr>
                                      <p:to>
                                        <p:strVal val="visible"/>
                                      </p:to>
                                    </p:set>
                                    <p:anim calcmode="lin" valueType="num">
                                      <p:cBhvr>
                                        <p:cTn id="98" dur="500" fill="hold"/>
                                        <p:tgtEl>
                                          <p:spTgt spid="12"/>
                                        </p:tgtEl>
                                        <p:attrNameLst>
                                          <p:attrName>ppt_w</p:attrName>
                                        </p:attrNameLst>
                                      </p:cBhvr>
                                      <p:tavLst>
                                        <p:tav tm="0">
                                          <p:val>
                                            <p:fltVal val="0"/>
                                          </p:val>
                                        </p:tav>
                                        <p:tav tm="100000">
                                          <p:val>
                                            <p:strVal val="#ppt_w"/>
                                          </p:val>
                                        </p:tav>
                                      </p:tavLst>
                                    </p:anim>
                                    <p:anim calcmode="lin" valueType="num">
                                      <p:cBhvr>
                                        <p:cTn id="99" dur="500" fill="hold"/>
                                        <p:tgtEl>
                                          <p:spTgt spid="12"/>
                                        </p:tgtEl>
                                        <p:attrNameLst>
                                          <p:attrName>ppt_h</p:attrName>
                                        </p:attrNameLst>
                                      </p:cBhvr>
                                      <p:tavLst>
                                        <p:tav tm="0">
                                          <p:val>
                                            <p:fltVal val="0"/>
                                          </p:val>
                                        </p:tav>
                                        <p:tav tm="100000">
                                          <p:val>
                                            <p:strVal val="#ppt_h"/>
                                          </p:val>
                                        </p:tav>
                                      </p:tavLst>
                                    </p:anim>
                                    <p:animEffect transition="in" filter="fade">
                                      <p:cBhvr>
                                        <p:cTn id="100" dur="500"/>
                                        <p:tgtEl>
                                          <p:spTgt spid="12"/>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p:cTn id="109" dur="2000" fill="hold"/>
                                        <p:tgtEl>
                                          <p:spTgt spid="50"/>
                                        </p:tgtEl>
                                        <p:attrNameLst>
                                          <p:attrName>ppt_w</p:attrName>
                                        </p:attrNameLst>
                                      </p:cBhvr>
                                      <p:tavLst>
                                        <p:tav tm="0">
                                          <p:val>
                                            <p:fltVal val="0"/>
                                          </p:val>
                                        </p:tav>
                                        <p:tav tm="100000">
                                          <p:val>
                                            <p:strVal val="#ppt_w"/>
                                          </p:val>
                                        </p:tav>
                                      </p:tavLst>
                                    </p:anim>
                                    <p:anim calcmode="lin" valueType="num">
                                      <p:cBhvr>
                                        <p:cTn id="110" dur="2000" fill="hold"/>
                                        <p:tgtEl>
                                          <p:spTgt spid="50"/>
                                        </p:tgtEl>
                                        <p:attrNameLst>
                                          <p:attrName>ppt_h</p:attrName>
                                        </p:attrNameLst>
                                      </p:cBhvr>
                                      <p:tavLst>
                                        <p:tav tm="0">
                                          <p:val>
                                            <p:fltVal val="0"/>
                                          </p:val>
                                        </p:tav>
                                        <p:tav tm="100000">
                                          <p:val>
                                            <p:strVal val="#ppt_h"/>
                                          </p:val>
                                        </p:tav>
                                      </p:tavLst>
                                    </p:anim>
                                    <p:animEffect transition="in" filter="fade">
                                      <p:cBhvr>
                                        <p:cTn id="111" dur="20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p:cTn id="116" dur="500" fill="hold"/>
                                        <p:tgtEl>
                                          <p:spTgt spid="14"/>
                                        </p:tgtEl>
                                        <p:attrNameLst>
                                          <p:attrName>ppt_w</p:attrName>
                                        </p:attrNameLst>
                                      </p:cBhvr>
                                      <p:tavLst>
                                        <p:tav tm="0">
                                          <p:val>
                                            <p:fltVal val="0"/>
                                          </p:val>
                                        </p:tav>
                                        <p:tav tm="100000">
                                          <p:val>
                                            <p:strVal val="#ppt_w"/>
                                          </p:val>
                                        </p:tav>
                                      </p:tavLst>
                                    </p:anim>
                                    <p:anim calcmode="lin" valueType="num">
                                      <p:cBhvr>
                                        <p:cTn id="117" dur="500" fill="hold"/>
                                        <p:tgtEl>
                                          <p:spTgt spid="14"/>
                                        </p:tgtEl>
                                        <p:attrNameLst>
                                          <p:attrName>ppt_h</p:attrName>
                                        </p:attrNameLst>
                                      </p:cBhvr>
                                      <p:tavLst>
                                        <p:tav tm="0">
                                          <p:val>
                                            <p:fltVal val="0"/>
                                          </p:val>
                                        </p:tav>
                                        <p:tav tm="100000">
                                          <p:val>
                                            <p:strVal val="#ppt_h"/>
                                          </p:val>
                                        </p:tav>
                                      </p:tavLst>
                                    </p:anim>
                                    <p:animEffect transition="in" filter="fade">
                                      <p:cBhvr>
                                        <p:cTn id="118" dur="500"/>
                                        <p:tgtEl>
                                          <p:spTgt spid="14"/>
                                        </p:tgtEl>
                                      </p:cBhvr>
                                    </p:animEffect>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nodeType="clickEffect">
                                  <p:stCondLst>
                                    <p:cond delay="0"/>
                                  </p:stCondLst>
                                  <p:childTnLst>
                                    <p:set>
                                      <p:cBhvr>
                                        <p:cTn id="122" dur="1" fill="hold">
                                          <p:stCondLst>
                                            <p:cond delay="0"/>
                                          </p:stCondLst>
                                        </p:cTn>
                                        <p:tgtEl>
                                          <p:spTgt spid="16"/>
                                        </p:tgtEl>
                                        <p:attrNameLst>
                                          <p:attrName>style.visibility</p:attrName>
                                        </p:attrNameLst>
                                      </p:cBhvr>
                                      <p:to>
                                        <p:strVal val="visible"/>
                                      </p:to>
                                    </p:set>
                                    <p:anim calcmode="lin" valueType="num">
                                      <p:cBhvr>
                                        <p:cTn id="123" dur="500" fill="hold"/>
                                        <p:tgtEl>
                                          <p:spTgt spid="16"/>
                                        </p:tgtEl>
                                        <p:attrNameLst>
                                          <p:attrName>ppt_w</p:attrName>
                                        </p:attrNameLst>
                                      </p:cBhvr>
                                      <p:tavLst>
                                        <p:tav tm="0">
                                          <p:val>
                                            <p:fltVal val="0"/>
                                          </p:val>
                                        </p:tav>
                                        <p:tav tm="100000">
                                          <p:val>
                                            <p:strVal val="#ppt_w"/>
                                          </p:val>
                                        </p:tav>
                                      </p:tavLst>
                                    </p:anim>
                                    <p:anim calcmode="lin" valueType="num">
                                      <p:cBhvr>
                                        <p:cTn id="124" dur="500" fill="hold"/>
                                        <p:tgtEl>
                                          <p:spTgt spid="16"/>
                                        </p:tgtEl>
                                        <p:attrNameLst>
                                          <p:attrName>ppt_h</p:attrName>
                                        </p:attrNameLst>
                                      </p:cBhvr>
                                      <p:tavLst>
                                        <p:tav tm="0">
                                          <p:val>
                                            <p:fltVal val="0"/>
                                          </p:val>
                                        </p:tav>
                                        <p:tav tm="100000">
                                          <p:val>
                                            <p:strVal val="#ppt_h"/>
                                          </p:val>
                                        </p:tav>
                                      </p:tavLst>
                                    </p:anim>
                                    <p:animEffect transition="in" filter="fade">
                                      <p:cBhvr>
                                        <p:cTn id="125" dur="500"/>
                                        <p:tgtEl>
                                          <p:spTgt spid="16"/>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5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grpId="0" nodeType="clickEffect">
                                  <p:stCondLst>
                                    <p:cond delay="0"/>
                                  </p:stCondLst>
                                  <p:childTnLst>
                                    <p:set>
                                      <p:cBhvr>
                                        <p:cTn id="133" dur="1" fill="hold">
                                          <p:stCondLst>
                                            <p:cond delay="0"/>
                                          </p:stCondLst>
                                        </p:cTn>
                                        <p:tgtEl>
                                          <p:spTgt spid="52"/>
                                        </p:tgtEl>
                                        <p:attrNameLst>
                                          <p:attrName>style.visibility</p:attrName>
                                        </p:attrNameLst>
                                      </p:cBhvr>
                                      <p:to>
                                        <p:strVal val="visible"/>
                                      </p:to>
                                    </p:set>
                                    <p:anim calcmode="lin" valueType="num">
                                      <p:cBhvr>
                                        <p:cTn id="134" dur="2000" fill="hold"/>
                                        <p:tgtEl>
                                          <p:spTgt spid="52"/>
                                        </p:tgtEl>
                                        <p:attrNameLst>
                                          <p:attrName>ppt_w</p:attrName>
                                        </p:attrNameLst>
                                      </p:cBhvr>
                                      <p:tavLst>
                                        <p:tav tm="0">
                                          <p:val>
                                            <p:fltVal val="0"/>
                                          </p:val>
                                        </p:tav>
                                        <p:tav tm="100000">
                                          <p:val>
                                            <p:strVal val="#ppt_w"/>
                                          </p:val>
                                        </p:tav>
                                      </p:tavLst>
                                    </p:anim>
                                    <p:anim calcmode="lin" valueType="num">
                                      <p:cBhvr>
                                        <p:cTn id="135" dur="2000" fill="hold"/>
                                        <p:tgtEl>
                                          <p:spTgt spid="52"/>
                                        </p:tgtEl>
                                        <p:attrNameLst>
                                          <p:attrName>ppt_h</p:attrName>
                                        </p:attrNameLst>
                                      </p:cBhvr>
                                      <p:tavLst>
                                        <p:tav tm="0">
                                          <p:val>
                                            <p:fltVal val="0"/>
                                          </p:val>
                                        </p:tav>
                                        <p:tav tm="100000">
                                          <p:val>
                                            <p:strVal val="#ppt_h"/>
                                          </p:val>
                                        </p:tav>
                                      </p:tavLst>
                                    </p:anim>
                                    <p:animEffect transition="in" filter="fade">
                                      <p:cBhvr>
                                        <p:cTn id="136" dur="2000"/>
                                        <p:tgtEl>
                                          <p:spTgt spid="52"/>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p:cTn id="141" dur="2000" fill="hold"/>
                                        <p:tgtEl>
                                          <p:spTgt spid="55"/>
                                        </p:tgtEl>
                                        <p:attrNameLst>
                                          <p:attrName>ppt_w</p:attrName>
                                        </p:attrNameLst>
                                      </p:cBhvr>
                                      <p:tavLst>
                                        <p:tav tm="0">
                                          <p:val>
                                            <p:fltVal val="0"/>
                                          </p:val>
                                        </p:tav>
                                        <p:tav tm="100000">
                                          <p:val>
                                            <p:strVal val="#ppt_w"/>
                                          </p:val>
                                        </p:tav>
                                      </p:tavLst>
                                    </p:anim>
                                    <p:anim calcmode="lin" valueType="num">
                                      <p:cBhvr>
                                        <p:cTn id="142" dur="2000" fill="hold"/>
                                        <p:tgtEl>
                                          <p:spTgt spid="55"/>
                                        </p:tgtEl>
                                        <p:attrNameLst>
                                          <p:attrName>ppt_h</p:attrName>
                                        </p:attrNameLst>
                                      </p:cBhvr>
                                      <p:tavLst>
                                        <p:tav tm="0">
                                          <p:val>
                                            <p:fltVal val="0"/>
                                          </p:val>
                                        </p:tav>
                                        <p:tav tm="100000">
                                          <p:val>
                                            <p:strVal val="#ppt_h"/>
                                          </p:val>
                                        </p:tav>
                                      </p:tavLst>
                                    </p:anim>
                                    <p:animEffect transition="in" filter="fade">
                                      <p:cBhvr>
                                        <p:cTn id="143" dur="2000"/>
                                        <p:tgtEl>
                                          <p:spTgt spid="55"/>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5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53" presetClass="entr" presetSubtype="16" fill="hold" nodeType="clickEffect">
                                  <p:stCondLst>
                                    <p:cond delay="0"/>
                                  </p:stCondLst>
                                  <p:childTnLst>
                                    <p:set>
                                      <p:cBhvr>
                                        <p:cTn id="151" dur="1" fill="hold">
                                          <p:stCondLst>
                                            <p:cond delay="0"/>
                                          </p:stCondLst>
                                        </p:cTn>
                                        <p:tgtEl>
                                          <p:spTgt spid="18"/>
                                        </p:tgtEl>
                                        <p:attrNameLst>
                                          <p:attrName>style.visibility</p:attrName>
                                        </p:attrNameLst>
                                      </p:cBhvr>
                                      <p:to>
                                        <p:strVal val="visible"/>
                                      </p:to>
                                    </p:set>
                                    <p:anim calcmode="lin" valueType="num">
                                      <p:cBhvr>
                                        <p:cTn id="152" dur="3000" fill="hold"/>
                                        <p:tgtEl>
                                          <p:spTgt spid="18"/>
                                        </p:tgtEl>
                                        <p:attrNameLst>
                                          <p:attrName>ppt_w</p:attrName>
                                        </p:attrNameLst>
                                      </p:cBhvr>
                                      <p:tavLst>
                                        <p:tav tm="0">
                                          <p:val>
                                            <p:fltVal val="0"/>
                                          </p:val>
                                        </p:tav>
                                        <p:tav tm="100000">
                                          <p:val>
                                            <p:strVal val="#ppt_w"/>
                                          </p:val>
                                        </p:tav>
                                      </p:tavLst>
                                    </p:anim>
                                    <p:anim calcmode="lin" valueType="num">
                                      <p:cBhvr>
                                        <p:cTn id="153" dur="3000" fill="hold"/>
                                        <p:tgtEl>
                                          <p:spTgt spid="18"/>
                                        </p:tgtEl>
                                        <p:attrNameLst>
                                          <p:attrName>ppt_h</p:attrName>
                                        </p:attrNameLst>
                                      </p:cBhvr>
                                      <p:tavLst>
                                        <p:tav tm="0">
                                          <p:val>
                                            <p:fltVal val="0"/>
                                          </p:val>
                                        </p:tav>
                                        <p:tav tm="100000">
                                          <p:val>
                                            <p:strVal val="#ppt_h"/>
                                          </p:val>
                                        </p:tav>
                                      </p:tavLst>
                                    </p:anim>
                                    <p:animEffect transition="in" filter="fade">
                                      <p:cBhvr>
                                        <p:cTn id="154" dur="3000"/>
                                        <p:tgtEl>
                                          <p:spTgt spid="18"/>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53" presetClass="entr" presetSubtype="16" fill="hold" nodeType="clickEffect">
                                  <p:stCondLst>
                                    <p:cond delay="0"/>
                                  </p:stCondLst>
                                  <p:childTnLst>
                                    <p:set>
                                      <p:cBhvr>
                                        <p:cTn id="162" dur="1" fill="hold">
                                          <p:stCondLst>
                                            <p:cond delay="0"/>
                                          </p:stCondLst>
                                        </p:cTn>
                                        <p:tgtEl>
                                          <p:spTgt spid="21"/>
                                        </p:tgtEl>
                                        <p:attrNameLst>
                                          <p:attrName>style.visibility</p:attrName>
                                        </p:attrNameLst>
                                      </p:cBhvr>
                                      <p:to>
                                        <p:strVal val="visible"/>
                                      </p:to>
                                    </p:set>
                                    <p:anim calcmode="lin" valueType="num">
                                      <p:cBhvr>
                                        <p:cTn id="163" dur="3000" fill="hold"/>
                                        <p:tgtEl>
                                          <p:spTgt spid="21"/>
                                        </p:tgtEl>
                                        <p:attrNameLst>
                                          <p:attrName>ppt_w</p:attrName>
                                        </p:attrNameLst>
                                      </p:cBhvr>
                                      <p:tavLst>
                                        <p:tav tm="0">
                                          <p:val>
                                            <p:fltVal val="0"/>
                                          </p:val>
                                        </p:tav>
                                        <p:tav tm="100000">
                                          <p:val>
                                            <p:strVal val="#ppt_w"/>
                                          </p:val>
                                        </p:tav>
                                      </p:tavLst>
                                    </p:anim>
                                    <p:anim calcmode="lin" valueType="num">
                                      <p:cBhvr>
                                        <p:cTn id="164" dur="3000" fill="hold"/>
                                        <p:tgtEl>
                                          <p:spTgt spid="21"/>
                                        </p:tgtEl>
                                        <p:attrNameLst>
                                          <p:attrName>ppt_h</p:attrName>
                                        </p:attrNameLst>
                                      </p:cBhvr>
                                      <p:tavLst>
                                        <p:tav tm="0">
                                          <p:val>
                                            <p:fltVal val="0"/>
                                          </p:val>
                                        </p:tav>
                                        <p:tav tm="100000">
                                          <p:val>
                                            <p:strVal val="#ppt_h"/>
                                          </p:val>
                                        </p:tav>
                                      </p:tavLst>
                                    </p:anim>
                                    <p:animEffect transition="in" filter="fade">
                                      <p:cBhvr>
                                        <p:cTn id="165" dur="3000"/>
                                        <p:tgtEl>
                                          <p:spTgt spid="21"/>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6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53" presetClass="entr" presetSubtype="16" fill="hold" nodeType="clickEffect">
                                  <p:stCondLst>
                                    <p:cond delay="0"/>
                                  </p:stCondLst>
                                  <p:childTnLst>
                                    <p:set>
                                      <p:cBhvr>
                                        <p:cTn id="173" dur="1" fill="hold">
                                          <p:stCondLst>
                                            <p:cond delay="0"/>
                                          </p:stCondLst>
                                        </p:cTn>
                                        <p:tgtEl>
                                          <p:spTgt spid="26"/>
                                        </p:tgtEl>
                                        <p:attrNameLst>
                                          <p:attrName>style.visibility</p:attrName>
                                        </p:attrNameLst>
                                      </p:cBhvr>
                                      <p:to>
                                        <p:strVal val="visible"/>
                                      </p:to>
                                    </p:set>
                                    <p:anim calcmode="lin" valueType="num">
                                      <p:cBhvr>
                                        <p:cTn id="174" dur="3250" fill="hold"/>
                                        <p:tgtEl>
                                          <p:spTgt spid="26"/>
                                        </p:tgtEl>
                                        <p:attrNameLst>
                                          <p:attrName>ppt_w</p:attrName>
                                        </p:attrNameLst>
                                      </p:cBhvr>
                                      <p:tavLst>
                                        <p:tav tm="0">
                                          <p:val>
                                            <p:fltVal val="0"/>
                                          </p:val>
                                        </p:tav>
                                        <p:tav tm="100000">
                                          <p:val>
                                            <p:strVal val="#ppt_w"/>
                                          </p:val>
                                        </p:tav>
                                      </p:tavLst>
                                    </p:anim>
                                    <p:anim calcmode="lin" valueType="num">
                                      <p:cBhvr>
                                        <p:cTn id="175" dur="3250" fill="hold"/>
                                        <p:tgtEl>
                                          <p:spTgt spid="26"/>
                                        </p:tgtEl>
                                        <p:attrNameLst>
                                          <p:attrName>ppt_h</p:attrName>
                                        </p:attrNameLst>
                                      </p:cBhvr>
                                      <p:tavLst>
                                        <p:tav tm="0">
                                          <p:val>
                                            <p:fltVal val="0"/>
                                          </p:val>
                                        </p:tav>
                                        <p:tav tm="100000">
                                          <p:val>
                                            <p:strVal val="#ppt_h"/>
                                          </p:val>
                                        </p:tav>
                                      </p:tavLst>
                                    </p:anim>
                                    <p:animEffect transition="in" filter="fade">
                                      <p:cBhvr>
                                        <p:cTn id="176" dur="3250"/>
                                        <p:tgtEl>
                                          <p:spTgt spid="26"/>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6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53" presetClass="entr" presetSubtype="16" fill="hold" nodeType="clickEffect">
                                  <p:stCondLst>
                                    <p:cond delay="0"/>
                                  </p:stCondLst>
                                  <p:childTnLst>
                                    <p:set>
                                      <p:cBhvr>
                                        <p:cTn id="184" dur="1" fill="hold">
                                          <p:stCondLst>
                                            <p:cond delay="0"/>
                                          </p:stCondLst>
                                        </p:cTn>
                                        <p:tgtEl>
                                          <p:spTgt spid="36"/>
                                        </p:tgtEl>
                                        <p:attrNameLst>
                                          <p:attrName>style.visibility</p:attrName>
                                        </p:attrNameLst>
                                      </p:cBhvr>
                                      <p:to>
                                        <p:strVal val="visible"/>
                                      </p:to>
                                    </p:set>
                                    <p:anim calcmode="lin" valueType="num">
                                      <p:cBhvr>
                                        <p:cTn id="185" dur="3000" fill="hold"/>
                                        <p:tgtEl>
                                          <p:spTgt spid="36"/>
                                        </p:tgtEl>
                                        <p:attrNameLst>
                                          <p:attrName>ppt_w</p:attrName>
                                        </p:attrNameLst>
                                      </p:cBhvr>
                                      <p:tavLst>
                                        <p:tav tm="0">
                                          <p:val>
                                            <p:fltVal val="0"/>
                                          </p:val>
                                        </p:tav>
                                        <p:tav tm="100000">
                                          <p:val>
                                            <p:strVal val="#ppt_w"/>
                                          </p:val>
                                        </p:tav>
                                      </p:tavLst>
                                    </p:anim>
                                    <p:anim calcmode="lin" valueType="num">
                                      <p:cBhvr>
                                        <p:cTn id="186" dur="3000" fill="hold"/>
                                        <p:tgtEl>
                                          <p:spTgt spid="36"/>
                                        </p:tgtEl>
                                        <p:attrNameLst>
                                          <p:attrName>ppt_h</p:attrName>
                                        </p:attrNameLst>
                                      </p:cBhvr>
                                      <p:tavLst>
                                        <p:tav tm="0">
                                          <p:val>
                                            <p:fltVal val="0"/>
                                          </p:val>
                                        </p:tav>
                                        <p:tav tm="100000">
                                          <p:val>
                                            <p:strVal val="#ppt_h"/>
                                          </p:val>
                                        </p:tav>
                                      </p:tavLst>
                                    </p:anim>
                                    <p:animEffect transition="in" filter="fade">
                                      <p:cBhvr>
                                        <p:cTn id="187" dur="3000"/>
                                        <p:tgtEl>
                                          <p:spTgt spid="36"/>
                                        </p:tgtEl>
                                      </p:cBhvr>
                                    </p:animEffect>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grpId="0" nodeType="clickEffect">
                                  <p:stCondLst>
                                    <p:cond delay="0"/>
                                  </p:stCondLst>
                                  <p:childTnLst>
                                    <p:set>
                                      <p:cBhvr>
                                        <p:cTn id="191" dur="1" fill="hold">
                                          <p:stCondLst>
                                            <p:cond delay="0"/>
                                          </p:stCondLst>
                                        </p:cTn>
                                        <p:tgtEl>
                                          <p:spTgt spid="66"/>
                                        </p:tgtEl>
                                        <p:attrNameLst>
                                          <p:attrName>style.visibility</p:attrName>
                                        </p:attrNameLst>
                                      </p:cBhvr>
                                      <p:to>
                                        <p:strVal val="visible"/>
                                      </p:to>
                                    </p:set>
                                    <p:anim calcmode="lin" valueType="num">
                                      <p:cBhvr>
                                        <p:cTn id="192" dur="3250" fill="hold"/>
                                        <p:tgtEl>
                                          <p:spTgt spid="66"/>
                                        </p:tgtEl>
                                        <p:attrNameLst>
                                          <p:attrName>ppt_w</p:attrName>
                                        </p:attrNameLst>
                                      </p:cBhvr>
                                      <p:tavLst>
                                        <p:tav tm="0">
                                          <p:val>
                                            <p:fltVal val="0"/>
                                          </p:val>
                                        </p:tav>
                                        <p:tav tm="100000">
                                          <p:val>
                                            <p:strVal val="#ppt_w"/>
                                          </p:val>
                                        </p:tav>
                                      </p:tavLst>
                                    </p:anim>
                                    <p:anim calcmode="lin" valueType="num">
                                      <p:cBhvr>
                                        <p:cTn id="193" dur="3250" fill="hold"/>
                                        <p:tgtEl>
                                          <p:spTgt spid="66"/>
                                        </p:tgtEl>
                                        <p:attrNameLst>
                                          <p:attrName>ppt_h</p:attrName>
                                        </p:attrNameLst>
                                      </p:cBhvr>
                                      <p:tavLst>
                                        <p:tav tm="0">
                                          <p:val>
                                            <p:fltVal val="0"/>
                                          </p:val>
                                        </p:tav>
                                        <p:tav tm="100000">
                                          <p:val>
                                            <p:strVal val="#ppt_h"/>
                                          </p:val>
                                        </p:tav>
                                      </p:tavLst>
                                    </p:anim>
                                    <p:animEffect transition="in" filter="fade">
                                      <p:cBhvr>
                                        <p:cTn id="194" dur="3250"/>
                                        <p:tgtEl>
                                          <p:spTgt spid="66"/>
                                        </p:tgtEl>
                                      </p:cBhvr>
                                    </p:animEffec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6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53" presetClass="entr" presetSubtype="16" fill="hold" nodeType="clickEffect">
                                  <p:stCondLst>
                                    <p:cond delay="0"/>
                                  </p:stCondLst>
                                  <p:childTnLst>
                                    <p:set>
                                      <p:cBhvr>
                                        <p:cTn id="202" dur="1" fill="hold">
                                          <p:stCondLst>
                                            <p:cond delay="0"/>
                                          </p:stCondLst>
                                        </p:cTn>
                                        <p:tgtEl>
                                          <p:spTgt spid="59"/>
                                        </p:tgtEl>
                                        <p:attrNameLst>
                                          <p:attrName>style.visibility</p:attrName>
                                        </p:attrNameLst>
                                      </p:cBhvr>
                                      <p:to>
                                        <p:strVal val="visible"/>
                                      </p:to>
                                    </p:set>
                                    <p:anim calcmode="lin" valueType="num">
                                      <p:cBhvr>
                                        <p:cTn id="203" dur="3250" fill="hold"/>
                                        <p:tgtEl>
                                          <p:spTgt spid="59"/>
                                        </p:tgtEl>
                                        <p:attrNameLst>
                                          <p:attrName>ppt_w</p:attrName>
                                        </p:attrNameLst>
                                      </p:cBhvr>
                                      <p:tavLst>
                                        <p:tav tm="0">
                                          <p:val>
                                            <p:fltVal val="0"/>
                                          </p:val>
                                        </p:tav>
                                        <p:tav tm="100000">
                                          <p:val>
                                            <p:strVal val="#ppt_w"/>
                                          </p:val>
                                        </p:tav>
                                      </p:tavLst>
                                    </p:anim>
                                    <p:anim calcmode="lin" valueType="num">
                                      <p:cBhvr>
                                        <p:cTn id="204" dur="3250" fill="hold"/>
                                        <p:tgtEl>
                                          <p:spTgt spid="59"/>
                                        </p:tgtEl>
                                        <p:attrNameLst>
                                          <p:attrName>ppt_h</p:attrName>
                                        </p:attrNameLst>
                                      </p:cBhvr>
                                      <p:tavLst>
                                        <p:tav tm="0">
                                          <p:val>
                                            <p:fltVal val="0"/>
                                          </p:val>
                                        </p:tav>
                                        <p:tav tm="100000">
                                          <p:val>
                                            <p:strVal val="#ppt_h"/>
                                          </p:val>
                                        </p:tav>
                                      </p:tavLst>
                                    </p:anim>
                                    <p:animEffect transition="in" filter="fade">
                                      <p:cBhvr>
                                        <p:cTn id="205" dur="3250"/>
                                        <p:tgtEl>
                                          <p:spTgt spid="59"/>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70"/>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53" presetClass="entr" presetSubtype="16" fill="hold" grpId="0" nodeType="clickEffect">
                                  <p:stCondLst>
                                    <p:cond delay="0"/>
                                  </p:stCondLst>
                                  <p:childTnLst>
                                    <p:set>
                                      <p:cBhvr>
                                        <p:cTn id="213" dur="1" fill="hold">
                                          <p:stCondLst>
                                            <p:cond delay="0"/>
                                          </p:stCondLst>
                                        </p:cTn>
                                        <p:tgtEl>
                                          <p:spTgt spid="71"/>
                                        </p:tgtEl>
                                        <p:attrNameLst>
                                          <p:attrName>style.visibility</p:attrName>
                                        </p:attrNameLst>
                                      </p:cBhvr>
                                      <p:to>
                                        <p:strVal val="visible"/>
                                      </p:to>
                                    </p:set>
                                    <p:anim calcmode="lin" valueType="num">
                                      <p:cBhvr>
                                        <p:cTn id="214" dur="3000" fill="hold"/>
                                        <p:tgtEl>
                                          <p:spTgt spid="71"/>
                                        </p:tgtEl>
                                        <p:attrNameLst>
                                          <p:attrName>ppt_w</p:attrName>
                                        </p:attrNameLst>
                                      </p:cBhvr>
                                      <p:tavLst>
                                        <p:tav tm="0">
                                          <p:val>
                                            <p:fltVal val="0"/>
                                          </p:val>
                                        </p:tav>
                                        <p:tav tm="100000">
                                          <p:val>
                                            <p:strVal val="#ppt_w"/>
                                          </p:val>
                                        </p:tav>
                                      </p:tavLst>
                                    </p:anim>
                                    <p:anim calcmode="lin" valueType="num">
                                      <p:cBhvr>
                                        <p:cTn id="215" dur="3000" fill="hold"/>
                                        <p:tgtEl>
                                          <p:spTgt spid="71"/>
                                        </p:tgtEl>
                                        <p:attrNameLst>
                                          <p:attrName>ppt_h</p:attrName>
                                        </p:attrNameLst>
                                      </p:cBhvr>
                                      <p:tavLst>
                                        <p:tav tm="0">
                                          <p:val>
                                            <p:fltVal val="0"/>
                                          </p:val>
                                        </p:tav>
                                        <p:tav tm="100000">
                                          <p:val>
                                            <p:strVal val="#ppt_h"/>
                                          </p:val>
                                        </p:tav>
                                      </p:tavLst>
                                    </p:anim>
                                    <p:animEffect transition="in" filter="fade">
                                      <p:cBhvr>
                                        <p:cTn id="216" dur="3000"/>
                                        <p:tgtEl>
                                          <p:spTgt spid="71"/>
                                        </p:tgtEl>
                                      </p:cBhvr>
                                    </p:animEffect>
                                  </p:childTnLst>
                                </p:cTn>
                              </p:par>
                            </p:childTnLst>
                          </p:cTn>
                        </p:par>
                      </p:childTnLst>
                    </p:cTn>
                  </p:par>
                  <p:par>
                    <p:cTn id="217" fill="hold">
                      <p:stCondLst>
                        <p:cond delay="indefinite"/>
                      </p:stCondLst>
                      <p:childTnLst>
                        <p:par>
                          <p:cTn id="218" fill="hold">
                            <p:stCondLst>
                              <p:cond delay="0"/>
                            </p:stCondLst>
                            <p:childTnLst>
                              <p:par>
                                <p:cTn id="219" presetID="53" presetClass="entr" presetSubtype="16" fill="hold" nodeType="clickEffect">
                                  <p:stCondLst>
                                    <p:cond delay="0"/>
                                  </p:stCondLst>
                                  <p:childTnLst>
                                    <p:set>
                                      <p:cBhvr>
                                        <p:cTn id="220" dur="1" fill="hold">
                                          <p:stCondLst>
                                            <p:cond delay="0"/>
                                          </p:stCondLst>
                                        </p:cTn>
                                        <p:tgtEl>
                                          <p:spTgt spid="62"/>
                                        </p:tgtEl>
                                        <p:attrNameLst>
                                          <p:attrName>style.visibility</p:attrName>
                                        </p:attrNameLst>
                                      </p:cBhvr>
                                      <p:to>
                                        <p:strVal val="visible"/>
                                      </p:to>
                                    </p:set>
                                    <p:anim calcmode="lin" valueType="num">
                                      <p:cBhvr>
                                        <p:cTn id="221" dur="3250" fill="hold"/>
                                        <p:tgtEl>
                                          <p:spTgt spid="62"/>
                                        </p:tgtEl>
                                        <p:attrNameLst>
                                          <p:attrName>ppt_w</p:attrName>
                                        </p:attrNameLst>
                                      </p:cBhvr>
                                      <p:tavLst>
                                        <p:tav tm="0">
                                          <p:val>
                                            <p:fltVal val="0"/>
                                          </p:val>
                                        </p:tav>
                                        <p:tav tm="100000">
                                          <p:val>
                                            <p:strVal val="#ppt_w"/>
                                          </p:val>
                                        </p:tav>
                                      </p:tavLst>
                                    </p:anim>
                                    <p:anim calcmode="lin" valueType="num">
                                      <p:cBhvr>
                                        <p:cTn id="222" dur="3250" fill="hold"/>
                                        <p:tgtEl>
                                          <p:spTgt spid="62"/>
                                        </p:tgtEl>
                                        <p:attrNameLst>
                                          <p:attrName>ppt_h</p:attrName>
                                        </p:attrNameLst>
                                      </p:cBhvr>
                                      <p:tavLst>
                                        <p:tav tm="0">
                                          <p:val>
                                            <p:fltVal val="0"/>
                                          </p:val>
                                        </p:tav>
                                        <p:tav tm="100000">
                                          <p:val>
                                            <p:strVal val="#ppt_h"/>
                                          </p:val>
                                        </p:tav>
                                      </p:tavLst>
                                    </p:anim>
                                    <p:animEffect transition="in" filter="fade">
                                      <p:cBhvr>
                                        <p:cTn id="223" dur="3250"/>
                                        <p:tgtEl>
                                          <p:spTgt spid="62"/>
                                        </p:tgtEl>
                                      </p:cBhvr>
                                    </p:animEffect>
                                  </p:childTnLst>
                                </p:cTn>
                              </p:par>
                            </p:childTnLst>
                          </p:cTn>
                        </p:par>
                      </p:childTnLst>
                    </p:cTn>
                  </p:par>
                  <p:par>
                    <p:cTn id="224" fill="hold">
                      <p:stCondLst>
                        <p:cond delay="indefinite"/>
                      </p:stCondLst>
                      <p:childTnLst>
                        <p:par>
                          <p:cTn id="225" fill="hold">
                            <p:stCondLst>
                              <p:cond delay="0"/>
                            </p:stCondLst>
                            <p:childTnLst>
                              <p:par>
                                <p:cTn id="226" presetID="53" presetClass="entr" presetSubtype="16" fill="hold" grpId="0" nodeType="clickEffect">
                                  <p:stCondLst>
                                    <p:cond delay="0"/>
                                  </p:stCondLst>
                                  <p:childTnLst>
                                    <p:set>
                                      <p:cBhvr>
                                        <p:cTn id="227" dur="1" fill="hold">
                                          <p:stCondLst>
                                            <p:cond delay="0"/>
                                          </p:stCondLst>
                                        </p:cTn>
                                        <p:tgtEl>
                                          <p:spTgt spid="74"/>
                                        </p:tgtEl>
                                        <p:attrNameLst>
                                          <p:attrName>style.visibility</p:attrName>
                                        </p:attrNameLst>
                                      </p:cBhvr>
                                      <p:to>
                                        <p:strVal val="visible"/>
                                      </p:to>
                                    </p:set>
                                    <p:anim calcmode="lin" valueType="num">
                                      <p:cBhvr>
                                        <p:cTn id="228" dur="3250" fill="hold"/>
                                        <p:tgtEl>
                                          <p:spTgt spid="74"/>
                                        </p:tgtEl>
                                        <p:attrNameLst>
                                          <p:attrName>ppt_w</p:attrName>
                                        </p:attrNameLst>
                                      </p:cBhvr>
                                      <p:tavLst>
                                        <p:tav tm="0">
                                          <p:val>
                                            <p:fltVal val="0"/>
                                          </p:val>
                                        </p:tav>
                                        <p:tav tm="100000">
                                          <p:val>
                                            <p:strVal val="#ppt_w"/>
                                          </p:val>
                                        </p:tav>
                                      </p:tavLst>
                                    </p:anim>
                                    <p:anim calcmode="lin" valueType="num">
                                      <p:cBhvr>
                                        <p:cTn id="229" dur="3250" fill="hold"/>
                                        <p:tgtEl>
                                          <p:spTgt spid="74"/>
                                        </p:tgtEl>
                                        <p:attrNameLst>
                                          <p:attrName>ppt_h</p:attrName>
                                        </p:attrNameLst>
                                      </p:cBhvr>
                                      <p:tavLst>
                                        <p:tav tm="0">
                                          <p:val>
                                            <p:fltVal val="0"/>
                                          </p:val>
                                        </p:tav>
                                        <p:tav tm="100000">
                                          <p:val>
                                            <p:strVal val="#ppt_h"/>
                                          </p:val>
                                        </p:tav>
                                      </p:tavLst>
                                    </p:anim>
                                    <p:animEffect transition="in" filter="fade">
                                      <p:cBhvr>
                                        <p:cTn id="230" dur="3250"/>
                                        <p:tgtEl>
                                          <p:spTgt spid="74"/>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8"/>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53" presetClass="entr" presetSubtype="16" fill="hold" nodeType="clickEffect">
                                  <p:stCondLst>
                                    <p:cond delay="0"/>
                                  </p:stCondLst>
                                  <p:childTnLst>
                                    <p:set>
                                      <p:cBhvr>
                                        <p:cTn id="238" dur="1" fill="hold">
                                          <p:stCondLst>
                                            <p:cond delay="0"/>
                                          </p:stCondLst>
                                        </p:cTn>
                                        <p:tgtEl>
                                          <p:spTgt spid="65"/>
                                        </p:tgtEl>
                                        <p:attrNameLst>
                                          <p:attrName>style.visibility</p:attrName>
                                        </p:attrNameLst>
                                      </p:cBhvr>
                                      <p:to>
                                        <p:strVal val="visible"/>
                                      </p:to>
                                    </p:set>
                                    <p:anim calcmode="lin" valueType="num">
                                      <p:cBhvr>
                                        <p:cTn id="239" dur="3250" fill="hold"/>
                                        <p:tgtEl>
                                          <p:spTgt spid="65"/>
                                        </p:tgtEl>
                                        <p:attrNameLst>
                                          <p:attrName>ppt_w</p:attrName>
                                        </p:attrNameLst>
                                      </p:cBhvr>
                                      <p:tavLst>
                                        <p:tav tm="0">
                                          <p:val>
                                            <p:fltVal val="0"/>
                                          </p:val>
                                        </p:tav>
                                        <p:tav tm="100000">
                                          <p:val>
                                            <p:strVal val="#ppt_w"/>
                                          </p:val>
                                        </p:tav>
                                      </p:tavLst>
                                    </p:anim>
                                    <p:anim calcmode="lin" valueType="num">
                                      <p:cBhvr>
                                        <p:cTn id="240" dur="3250" fill="hold"/>
                                        <p:tgtEl>
                                          <p:spTgt spid="65"/>
                                        </p:tgtEl>
                                        <p:attrNameLst>
                                          <p:attrName>ppt_h</p:attrName>
                                        </p:attrNameLst>
                                      </p:cBhvr>
                                      <p:tavLst>
                                        <p:tav tm="0">
                                          <p:val>
                                            <p:fltVal val="0"/>
                                          </p:val>
                                        </p:tav>
                                        <p:tav tm="100000">
                                          <p:val>
                                            <p:strVal val="#ppt_h"/>
                                          </p:val>
                                        </p:tav>
                                      </p:tavLst>
                                    </p:anim>
                                    <p:animEffect transition="in" filter="fade">
                                      <p:cBhvr>
                                        <p:cTn id="241" dur="3250"/>
                                        <p:tgtEl>
                                          <p:spTgt spid="65"/>
                                        </p:tgtEl>
                                      </p:cBhvr>
                                    </p:animEffect>
                                  </p:childTnLst>
                                </p:cTn>
                              </p:par>
                            </p:childTnLst>
                          </p:cTn>
                        </p:par>
                      </p:childTnLst>
                    </p:cTn>
                  </p:par>
                  <p:par>
                    <p:cTn id="242" fill="hold">
                      <p:stCondLst>
                        <p:cond delay="indefinite"/>
                      </p:stCondLst>
                      <p:childTnLst>
                        <p:par>
                          <p:cTn id="243" fill="hold">
                            <p:stCondLst>
                              <p:cond delay="0"/>
                            </p:stCondLst>
                            <p:childTnLst>
                              <p:par>
                                <p:cTn id="244" presetID="53" presetClass="entr" presetSubtype="16" fill="hold" grpId="0" nodeType="clickEffect">
                                  <p:stCondLst>
                                    <p:cond delay="0"/>
                                  </p:stCondLst>
                                  <p:childTnLst>
                                    <p:set>
                                      <p:cBhvr>
                                        <p:cTn id="245" dur="1" fill="hold">
                                          <p:stCondLst>
                                            <p:cond delay="0"/>
                                          </p:stCondLst>
                                        </p:cTn>
                                        <p:tgtEl>
                                          <p:spTgt spid="79"/>
                                        </p:tgtEl>
                                        <p:attrNameLst>
                                          <p:attrName>style.visibility</p:attrName>
                                        </p:attrNameLst>
                                      </p:cBhvr>
                                      <p:to>
                                        <p:strVal val="visible"/>
                                      </p:to>
                                    </p:set>
                                    <p:anim calcmode="lin" valueType="num">
                                      <p:cBhvr>
                                        <p:cTn id="246" dur="3000" fill="hold"/>
                                        <p:tgtEl>
                                          <p:spTgt spid="79"/>
                                        </p:tgtEl>
                                        <p:attrNameLst>
                                          <p:attrName>ppt_w</p:attrName>
                                        </p:attrNameLst>
                                      </p:cBhvr>
                                      <p:tavLst>
                                        <p:tav tm="0">
                                          <p:val>
                                            <p:fltVal val="0"/>
                                          </p:val>
                                        </p:tav>
                                        <p:tav tm="100000">
                                          <p:val>
                                            <p:strVal val="#ppt_w"/>
                                          </p:val>
                                        </p:tav>
                                      </p:tavLst>
                                    </p:anim>
                                    <p:anim calcmode="lin" valueType="num">
                                      <p:cBhvr>
                                        <p:cTn id="247" dur="3000" fill="hold"/>
                                        <p:tgtEl>
                                          <p:spTgt spid="79"/>
                                        </p:tgtEl>
                                        <p:attrNameLst>
                                          <p:attrName>ppt_h</p:attrName>
                                        </p:attrNameLst>
                                      </p:cBhvr>
                                      <p:tavLst>
                                        <p:tav tm="0">
                                          <p:val>
                                            <p:fltVal val="0"/>
                                          </p:val>
                                        </p:tav>
                                        <p:tav tm="100000">
                                          <p:val>
                                            <p:strVal val="#ppt_h"/>
                                          </p:val>
                                        </p:tav>
                                      </p:tavLst>
                                    </p:anim>
                                    <p:animEffect transition="in" filter="fade">
                                      <p:cBhvr>
                                        <p:cTn id="248" dur="3000"/>
                                        <p:tgtEl>
                                          <p:spTgt spid="79"/>
                                        </p:tgtEl>
                                      </p:cBhvr>
                                    </p:animEffect>
                                  </p:childTnLst>
                                </p:cTn>
                              </p:par>
                            </p:childTnLst>
                          </p:cTn>
                        </p:par>
                      </p:childTnLst>
                    </p:cTn>
                  </p:par>
                  <p:par>
                    <p:cTn id="249" fill="hold">
                      <p:stCondLst>
                        <p:cond delay="indefinite"/>
                      </p:stCondLst>
                      <p:childTnLst>
                        <p:par>
                          <p:cTn id="250" fill="hold">
                            <p:stCondLst>
                              <p:cond delay="0"/>
                            </p:stCondLst>
                            <p:childTnLst>
                              <p:par>
                                <p:cTn id="251" presetID="53" presetClass="entr" presetSubtype="16" fill="hold" nodeType="clickEffect">
                                  <p:stCondLst>
                                    <p:cond delay="0"/>
                                  </p:stCondLst>
                                  <p:childTnLst>
                                    <p:set>
                                      <p:cBhvr>
                                        <p:cTn id="252" dur="1" fill="hold">
                                          <p:stCondLst>
                                            <p:cond delay="0"/>
                                          </p:stCondLst>
                                        </p:cTn>
                                        <p:tgtEl>
                                          <p:spTgt spid="69"/>
                                        </p:tgtEl>
                                        <p:attrNameLst>
                                          <p:attrName>style.visibility</p:attrName>
                                        </p:attrNameLst>
                                      </p:cBhvr>
                                      <p:to>
                                        <p:strVal val="visible"/>
                                      </p:to>
                                    </p:set>
                                    <p:anim calcmode="lin" valueType="num">
                                      <p:cBhvr>
                                        <p:cTn id="253" dur="3000" fill="hold"/>
                                        <p:tgtEl>
                                          <p:spTgt spid="69"/>
                                        </p:tgtEl>
                                        <p:attrNameLst>
                                          <p:attrName>ppt_w</p:attrName>
                                        </p:attrNameLst>
                                      </p:cBhvr>
                                      <p:tavLst>
                                        <p:tav tm="0">
                                          <p:val>
                                            <p:fltVal val="0"/>
                                          </p:val>
                                        </p:tav>
                                        <p:tav tm="100000">
                                          <p:val>
                                            <p:strVal val="#ppt_w"/>
                                          </p:val>
                                        </p:tav>
                                      </p:tavLst>
                                    </p:anim>
                                    <p:anim calcmode="lin" valueType="num">
                                      <p:cBhvr>
                                        <p:cTn id="254" dur="3000" fill="hold"/>
                                        <p:tgtEl>
                                          <p:spTgt spid="69"/>
                                        </p:tgtEl>
                                        <p:attrNameLst>
                                          <p:attrName>ppt_h</p:attrName>
                                        </p:attrNameLst>
                                      </p:cBhvr>
                                      <p:tavLst>
                                        <p:tav tm="0">
                                          <p:val>
                                            <p:fltVal val="0"/>
                                          </p:val>
                                        </p:tav>
                                        <p:tav tm="100000">
                                          <p:val>
                                            <p:strVal val="#ppt_h"/>
                                          </p:val>
                                        </p:tav>
                                      </p:tavLst>
                                    </p:anim>
                                    <p:animEffect transition="in" filter="fade">
                                      <p:cBhvr>
                                        <p:cTn id="255" dur="3000"/>
                                        <p:tgtEl>
                                          <p:spTgt spid="69"/>
                                        </p:tgtEl>
                                      </p:cBhvr>
                                    </p:animEffect>
                                  </p:childTnLst>
                                </p:cTn>
                              </p:par>
                            </p:childTnLst>
                          </p:cTn>
                        </p:par>
                      </p:childTnLst>
                    </p:cTn>
                  </p:par>
                  <p:par>
                    <p:cTn id="256" fill="hold">
                      <p:stCondLst>
                        <p:cond delay="indefinite"/>
                      </p:stCondLst>
                      <p:childTnLst>
                        <p:par>
                          <p:cTn id="257" fill="hold">
                            <p:stCondLst>
                              <p:cond delay="0"/>
                            </p:stCondLst>
                            <p:childTnLst>
                              <p:par>
                                <p:cTn id="258" presetID="53" presetClass="entr" presetSubtype="16" fill="hold" grpId="0" nodeType="clickEffect">
                                  <p:stCondLst>
                                    <p:cond delay="0"/>
                                  </p:stCondLst>
                                  <p:childTnLst>
                                    <p:set>
                                      <p:cBhvr>
                                        <p:cTn id="259" dur="1" fill="hold">
                                          <p:stCondLst>
                                            <p:cond delay="0"/>
                                          </p:stCondLst>
                                        </p:cTn>
                                        <p:tgtEl>
                                          <p:spTgt spid="81"/>
                                        </p:tgtEl>
                                        <p:attrNameLst>
                                          <p:attrName>style.visibility</p:attrName>
                                        </p:attrNameLst>
                                      </p:cBhvr>
                                      <p:to>
                                        <p:strVal val="visible"/>
                                      </p:to>
                                    </p:set>
                                    <p:anim calcmode="lin" valueType="num">
                                      <p:cBhvr>
                                        <p:cTn id="260" dur="3250" fill="hold"/>
                                        <p:tgtEl>
                                          <p:spTgt spid="81"/>
                                        </p:tgtEl>
                                        <p:attrNameLst>
                                          <p:attrName>ppt_w</p:attrName>
                                        </p:attrNameLst>
                                      </p:cBhvr>
                                      <p:tavLst>
                                        <p:tav tm="0">
                                          <p:val>
                                            <p:fltVal val="0"/>
                                          </p:val>
                                        </p:tav>
                                        <p:tav tm="100000">
                                          <p:val>
                                            <p:strVal val="#ppt_w"/>
                                          </p:val>
                                        </p:tav>
                                      </p:tavLst>
                                    </p:anim>
                                    <p:anim calcmode="lin" valueType="num">
                                      <p:cBhvr>
                                        <p:cTn id="261" dur="3250" fill="hold"/>
                                        <p:tgtEl>
                                          <p:spTgt spid="81"/>
                                        </p:tgtEl>
                                        <p:attrNameLst>
                                          <p:attrName>ppt_h</p:attrName>
                                        </p:attrNameLst>
                                      </p:cBhvr>
                                      <p:tavLst>
                                        <p:tav tm="0">
                                          <p:val>
                                            <p:fltVal val="0"/>
                                          </p:val>
                                        </p:tav>
                                        <p:tav tm="100000">
                                          <p:val>
                                            <p:strVal val="#ppt_h"/>
                                          </p:val>
                                        </p:tav>
                                      </p:tavLst>
                                    </p:anim>
                                    <p:animEffect transition="in" filter="fade">
                                      <p:cBhvr>
                                        <p:cTn id="262" dur="3250"/>
                                        <p:tgtEl>
                                          <p:spTgt spid="81"/>
                                        </p:tgtEl>
                                      </p:cBhvr>
                                    </p:animEffec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82"/>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nodeType="clickEffect">
                                  <p:stCondLst>
                                    <p:cond delay="0"/>
                                  </p:stCondLst>
                                  <p:childTnLst>
                                    <p:set>
                                      <p:cBhvr>
                                        <p:cTn id="270" dur="1" fill="hold">
                                          <p:stCondLst>
                                            <p:cond delay="0"/>
                                          </p:stCondLst>
                                        </p:cTn>
                                        <p:tgtEl>
                                          <p:spTgt spid="83"/>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53" presetClass="entr" presetSubtype="16" fill="hold" grpId="0" nodeType="clickEffect">
                                  <p:stCondLst>
                                    <p:cond delay="0"/>
                                  </p:stCondLst>
                                  <p:childTnLst>
                                    <p:set>
                                      <p:cBhvr>
                                        <p:cTn id="274" dur="1" fill="hold">
                                          <p:stCondLst>
                                            <p:cond delay="0"/>
                                          </p:stCondLst>
                                        </p:cTn>
                                        <p:tgtEl>
                                          <p:spTgt spid="84"/>
                                        </p:tgtEl>
                                        <p:attrNameLst>
                                          <p:attrName>style.visibility</p:attrName>
                                        </p:attrNameLst>
                                      </p:cBhvr>
                                      <p:to>
                                        <p:strVal val="visible"/>
                                      </p:to>
                                    </p:set>
                                    <p:anim calcmode="lin" valueType="num">
                                      <p:cBhvr>
                                        <p:cTn id="275" dur="3250" fill="hold"/>
                                        <p:tgtEl>
                                          <p:spTgt spid="84"/>
                                        </p:tgtEl>
                                        <p:attrNameLst>
                                          <p:attrName>ppt_w</p:attrName>
                                        </p:attrNameLst>
                                      </p:cBhvr>
                                      <p:tavLst>
                                        <p:tav tm="0">
                                          <p:val>
                                            <p:fltVal val="0"/>
                                          </p:val>
                                        </p:tav>
                                        <p:tav tm="100000">
                                          <p:val>
                                            <p:strVal val="#ppt_w"/>
                                          </p:val>
                                        </p:tav>
                                      </p:tavLst>
                                    </p:anim>
                                    <p:anim calcmode="lin" valueType="num">
                                      <p:cBhvr>
                                        <p:cTn id="276" dur="3250" fill="hold"/>
                                        <p:tgtEl>
                                          <p:spTgt spid="84"/>
                                        </p:tgtEl>
                                        <p:attrNameLst>
                                          <p:attrName>ppt_h</p:attrName>
                                        </p:attrNameLst>
                                      </p:cBhvr>
                                      <p:tavLst>
                                        <p:tav tm="0">
                                          <p:val>
                                            <p:fltVal val="0"/>
                                          </p:val>
                                        </p:tav>
                                        <p:tav tm="100000">
                                          <p:val>
                                            <p:strVal val="#ppt_h"/>
                                          </p:val>
                                        </p:tav>
                                      </p:tavLst>
                                    </p:anim>
                                    <p:animEffect transition="in" filter="fade">
                                      <p:cBhvr>
                                        <p:cTn id="277" dur="3250"/>
                                        <p:tgtEl>
                                          <p:spTgt spid="84"/>
                                        </p:tgtEl>
                                      </p:cBhvr>
                                    </p:animEffect>
                                  </p:childTnLst>
                                </p:cTn>
                              </p:par>
                            </p:childTnLst>
                          </p:cTn>
                        </p:par>
                      </p:childTnLst>
                    </p:cTn>
                  </p:par>
                  <p:par>
                    <p:cTn id="278" fill="hold">
                      <p:stCondLst>
                        <p:cond delay="indefinite"/>
                      </p:stCondLst>
                      <p:childTnLst>
                        <p:par>
                          <p:cTn id="279" fill="hold">
                            <p:stCondLst>
                              <p:cond delay="0"/>
                            </p:stCondLst>
                            <p:childTnLst>
                              <p:par>
                                <p:cTn id="280" presetID="53" presetClass="entr" presetSubtype="16" fill="hold" nodeType="clickEffect">
                                  <p:stCondLst>
                                    <p:cond delay="0"/>
                                  </p:stCondLst>
                                  <p:childTnLst>
                                    <p:set>
                                      <p:cBhvr>
                                        <p:cTn id="281" dur="1" fill="hold">
                                          <p:stCondLst>
                                            <p:cond delay="0"/>
                                          </p:stCondLst>
                                        </p:cTn>
                                        <p:tgtEl>
                                          <p:spTgt spid="85"/>
                                        </p:tgtEl>
                                        <p:attrNameLst>
                                          <p:attrName>style.visibility</p:attrName>
                                        </p:attrNameLst>
                                      </p:cBhvr>
                                      <p:to>
                                        <p:strVal val="visible"/>
                                      </p:to>
                                    </p:set>
                                    <p:anim calcmode="lin" valueType="num">
                                      <p:cBhvr>
                                        <p:cTn id="282" dur="3000" fill="hold"/>
                                        <p:tgtEl>
                                          <p:spTgt spid="85"/>
                                        </p:tgtEl>
                                        <p:attrNameLst>
                                          <p:attrName>ppt_w</p:attrName>
                                        </p:attrNameLst>
                                      </p:cBhvr>
                                      <p:tavLst>
                                        <p:tav tm="0">
                                          <p:val>
                                            <p:fltVal val="0"/>
                                          </p:val>
                                        </p:tav>
                                        <p:tav tm="100000">
                                          <p:val>
                                            <p:strVal val="#ppt_w"/>
                                          </p:val>
                                        </p:tav>
                                      </p:tavLst>
                                    </p:anim>
                                    <p:anim calcmode="lin" valueType="num">
                                      <p:cBhvr>
                                        <p:cTn id="283" dur="3000" fill="hold"/>
                                        <p:tgtEl>
                                          <p:spTgt spid="85"/>
                                        </p:tgtEl>
                                        <p:attrNameLst>
                                          <p:attrName>ppt_h</p:attrName>
                                        </p:attrNameLst>
                                      </p:cBhvr>
                                      <p:tavLst>
                                        <p:tav tm="0">
                                          <p:val>
                                            <p:fltVal val="0"/>
                                          </p:val>
                                        </p:tav>
                                        <p:tav tm="100000">
                                          <p:val>
                                            <p:strVal val="#ppt_h"/>
                                          </p:val>
                                        </p:tav>
                                      </p:tavLst>
                                    </p:anim>
                                    <p:animEffect transition="in" filter="fade">
                                      <p:cBhvr>
                                        <p:cTn id="284" dur="3000"/>
                                        <p:tgtEl>
                                          <p:spTgt spid="85"/>
                                        </p:tgtEl>
                                      </p:cBhvr>
                                    </p:animEffect>
                                  </p:childTnLst>
                                </p:cTn>
                              </p:par>
                            </p:childTnLst>
                          </p:cTn>
                        </p:par>
                      </p:childTnLst>
                    </p:cTn>
                  </p:par>
                  <p:par>
                    <p:cTn id="285" fill="hold">
                      <p:stCondLst>
                        <p:cond delay="indefinite"/>
                      </p:stCondLst>
                      <p:childTnLst>
                        <p:par>
                          <p:cTn id="286" fill="hold">
                            <p:stCondLst>
                              <p:cond delay="0"/>
                            </p:stCondLst>
                            <p:childTnLst>
                              <p:par>
                                <p:cTn id="287" presetID="1" presetClass="entr" presetSubtype="0" fill="hold" nodeType="clickEffect">
                                  <p:stCondLst>
                                    <p:cond delay="0"/>
                                  </p:stCondLst>
                                  <p:childTnLst>
                                    <p:set>
                                      <p:cBhvr>
                                        <p:cTn id="288" dur="1" fill="hold">
                                          <p:stCondLst>
                                            <p:cond delay="0"/>
                                          </p:stCondLst>
                                        </p:cTn>
                                        <p:tgtEl>
                                          <p:spTgt spid="89"/>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53" presetClass="entr" presetSubtype="16" fill="hold" nodeType="clickEffect">
                                  <p:stCondLst>
                                    <p:cond delay="0"/>
                                  </p:stCondLst>
                                  <p:childTnLst>
                                    <p:set>
                                      <p:cBhvr>
                                        <p:cTn id="292" dur="1" fill="hold">
                                          <p:stCondLst>
                                            <p:cond delay="0"/>
                                          </p:stCondLst>
                                        </p:cTn>
                                        <p:tgtEl>
                                          <p:spTgt spid="87"/>
                                        </p:tgtEl>
                                        <p:attrNameLst>
                                          <p:attrName>style.visibility</p:attrName>
                                        </p:attrNameLst>
                                      </p:cBhvr>
                                      <p:to>
                                        <p:strVal val="visible"/>
                                      </p:to>
                                    </p:set>
                                    <p:anim calcmode="lin" valueType="num">
                                      <p:cBhvr>
                                        <p:cTn id="293" dur="3000" fill="hold"/>
                                        <p:tgtEl>
                                          <p:spTgt spid="87"/>
                                        </p:tgtEl>
                                        <p:attrNameLst>
                                          <p:attrName>ppt_w</p:attrName>
                                        </p:attrNameLst>
                                      </p:cBhvr>
                                      <p:tavLst>
                                        <p:tav tm="0">
                                          <p:val>
                                            <p:fltVal val="0"/>
                                          </p:val>
                                        </p:tav>
                                        <p:tav tm="100000">
                                          <p:val>
                                            <p:strVal val="#ppt_w"/>
                                          </p:val>
                                        </p:tav>
                                      </p:tavLst>
                                    </p:anim>
                                    <p:anim calcmode="lin" valueType="num">
                                      <p:cBhvr>
                                        <p:cTn id="294" dur="3000" fill="hold"/>
                                        <p:tgtEl>
                                          <p:spTgt spid="87"/>
                                        </p:tgtEl>
                                        <p:attrNameLst>
                                          <p:attrName>ppt_h</p:attrName>
                                        </p:attrNameLst>
                                      </p:cBhvr>
                                      <p:tavLst>
                                        <p:tav tm="0">
                                          <p:val>
                                            <p:fltVal val="0"/>
                                          </p:val>
                                        </p:tav>
                                        <p:tav tm="100000">
                                          <p:val>
                                            <p:strVal val="#ppt_h"/>
                                          </p:val>
                                        </p:tav>
                                      </p:tavLst>
                                    </p:anim>
                                    <p:animEffect transition="in" filter="fade">
                                      <p:cBhvr>
                                        <p:cTn id="295" dur="3000"/>
                                        <p:tgtEl>
                                          <p:spTgt spid="87"/>
                                        </p:tgtEl>
                                      </p:cBhvr>
                                    </p:animEffec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92"/>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53" presetClass="entr" presetSubtype="16" fill="hold" nodeType="clickEffect">
                                  <p:stCondLst>
                                    <p:cond delay="0"/>
                                  </p:stCondLst>
                                  <p:childTnLst>
                                    <p:set>
                                      <p:cBhvr>
                                        <p:cTn id="303" dur="1" fill="hold">
                                          <p:stCondLst>
                                            <p:cond delay="0"/>
                                          </p:stCondLst>
                                        </p:cTn>
                                        <p:tgtEl>
                                          <p:spTgt spid="90"/>
                                        </p:tgtEl>
                                        <p:attrNameLst>
                                          <p:attrName>style.visibility</p:attrName>
                                        </p:attrNameLst>
                                      </p:cBhvr>
                                      <p:to>
                                        <p:strVal val="visible"/>
                                      </p:to>
                                    </p:set>
                                    <p:anim calcmode="lin" valueType="num">
                                      <p:cBhvr>
                                        <p:cTn id="304" dur="3500" fill="hold"/>
                                        <p:tgtEl>
                                          <p:spTgt spid="90"/>
                                        </p:tgtEl>
                                        <p:attrNameLst>
                                          <p:attrName>ppt_w</p:attrName>
                                        </p:attrNameLst>
                                      </p:cBhvr>
                                      <p:tavLst>
                                        <p:tav tm="0">
                                          <p:val>
                                            <p:fltVal val="0"/>
                                          </p:val>
                                        </p:tav>
                                        <p:tav tm="100000">
                                          <p:val>
                                            <p:strVal val="#ppt_w"/>
                                          </p:val>
                                        </p:tav>
                                      </p:tavLst>
                                    </p:anim>
                                    <p:anim calcmode="lin" valueType="num">
                                      <p:cBhvr>
                                        <p:cTn id="305" dur="3500" fill="hold"/>
                                        <p:tgtEl>
                                          <p:spTgt spid="90"/>
                                        </p:tgtEl>
                                        <p:attrNameLst>
                                          <p:attrName>ppt_h</p:attrName>
                                        </p:attrNameLst>
                                      </p:cBhvr>
                                      <p:tavLst>
                                        <p:tav tm="0">
                                          <p:val>
                                            <p:fltVal val="0"/>
                                          </p:val>
                                        </p:tav>
                                        <p:tav tm="100000">
                                          <p:val>
                                            <p:strVal val="#ppt_h"/>
                                          </p:val>
                                        </p:tav>
                                      </p:tavLst>
                                    </p:anim>
                                    <p:animEffect transition="in" filter="fade">
                                      <p:cBhvr>
                                        <p:cTn id="306" dur="3500"/>
                                        <p:tgtEl>
                                          <p:spTgt spid="90"/>
                                        </p:tgtEl>
                                      </p:cBhvr>
                                    </p:animEffec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95"/>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53" presetClass="entr" presetSubtype="16" fill="hold" nodeType="clickEffect">
                                  <p:stCondLst>
                                    <p:cond delay="0"/>
                                  </p:stCondLst>
                                  <p:childTnLst>
                                    <p:set>
                                      <p:cBhvr>
                                        <p:cTn id="314" dur="1" fill="hold">
                                          <p:stCondLst>
                                            <p:cond delay="0"/>
                                          </p:stCondLst>
                                        </p:cTn>
                                        <p:tgtEl>
                                          <p:spTgt spid="93"/>
                                        </p:tgtEl>
                                        <p:attrNameLst>
                                          <p:attrName>style.visibility</p:attrName>
                                        </p:attrNameLst>
                                      </p:cBhvr>
                                      <p:to>
                                        <p:strVal val="visible"/>
                                      </p:to>
                                    </p:set>
                                    <p:anim calcmode="lin" valueType="num">
                                      <p:cBhvr>
                                        <p:cTn id="315" dur="3000" fill="hold"/>
                                        <p:tgtEl>
                                          <p:spTgt spid="93"/>
                                        </p:tgtEl>
                                        <p:attrNameLst>
                                          <p:attrName>ppt_w</p:attrName>
                                        </p:attrNameLst>
                                      </p:cBhvr>
                                      <p:tavLst>
                                        <p:tav tm="0">
                                          <p:val>
                                            <p:fltVal val="0"/>
                                          </p:val>
                                        </p:tav>
                                        <p:tav tm="100000">
                                          <p:val>
                                            <p:strVal val="#ppt_w"/>
                                          </p:val>
                                        </p:tav>
                                      </p:tavLst>
                                    </p:anim>
                                    <p:anim calcmode="lin" valueType="num">
                                      <p:cBhvr>
                                        <p:cTn id="316" dur="3000" fill="hold"/>
                                        <p:tgtEl>
                                          <p:spTgt spid="93"/>
                                        </p:tgtEl>
                                        <p:attrNameLst>
                                          <p:attrName>ppt_h</p:attrName>
                                        </p:attrNameLst>
                                      </p:cBhvr>
                                      <p:tavLst>
                                        <p:tav tm="0">
                                          <p:val>
                                            <p:fltVal val="0"/>
                                          </p:val>
                                        </p:tav>
                                        <p:tav tm="100000">
                                          <p:val>
                                            <p:strVal val="#ppt_h"/>
                                          </p:val>
                                        </p:tav>
                                      </p:tavLst>
                                    </p:anim>
                                    <p:animEffect transition="in" filter="fade">
                                      <p:cBhvr>
                                        <p:cTn id="317" dur="3000"/>
                                        <p:tgtEl>
                                          <p:spTgt spid="93"/>
                                        </p:tgtEl>
                                      </p:cBhvr>
                                    </p:animEffect>
                                  </p:childTnLst>
                                </p:cTn>
                              </p:par>
                            </p:childTnLst>
                          </p:cTn>
                        </p:par>
                      </p:childTnLst>
                    </p:cTn>
                  </p:par>
                  <p:par>
                    <p:cTn id="318" fill="hold">
                      <p:stCondLst>
                        <p:cond delay="indefinite"/>
                      </p:stCondLst>
                      <p:childTnLst>
                        <p:par>
                          <p:cTn id="319" fill="hold">
                            <p:stCondLst>
                              <p:cond delay="0"/>
                            </p:stCondLst>
                            <p:childTnLst>
                              <p:par>
                                <p:cTn id="320" presetID="53" presetClass="entr" presetSubtype="16" fill="hold" grpId="0" nodeType="clickEffect">
                                  <p:stCondLst>
                                    <p:cond delay="0"/>
                                  </p:stCondLst>
                                  <p:childTnLst>
                                    <p:set>
                                      <p:cBhvr>
                                        <p:cTn id="321" dur="1" fill="hold">
                                          <p:stCondLst>
                                            <p:cond delay="0"/>
                                          </p:stCondLst>
                                        </p:cTn>
                                        <p:tgtEl>
                                          <p:spTgt spid="98"/>
                                        </p:tgtEl>
                                        <p:attrNameLst>
                                          <p:attrName>style.visibility</p:attrName>
                                        </p:attrNameLst>
                                      </p:cBhvr>
                                      <p:to>
                                        <p:strVal val="visible"/>
                                      </p:to>
                                    </p:set>
                                    <p:anim calcmode="lin" valueType="num">
                                      <p:cBhvr>
                                        <p:cTn id="322" dur="3000" fill="hold"/>
                                        <p:tgtEl>
                                          <p:spTgt spid="98"/>
                                        </p:tgtEl>
                                        <p:attrNameLst>
                                          <p:attrName>ppt_w</p:attrName>
                                        </p:attrNameLst>
                                      </p:cBhvr>
                                      <p:tavLst>
                                        <p:tav tm="0">
                                          <p:val>
                                            <p:fltVal val="0"/>
                                          </p:val>
                                        </p:tav>
                                        <p:tav tm="100000">
                                          <p:val>
                                            <p:strVal val="#ppt_w"/>
                                          </p:val>
                                        </p:tav>
                                      </p:tavLst>
                                    </p:anim>
                                    <p:anim calcmode="lin" valueType="num">
                                      <p:cBhvr>
                                        <p:cTn id="323" dur="3000" fill="hold"/>
                                        <p:tgtEl>
                                          <p:spTgt spid="98"/>
                                        </p:tgtEl>
                                        <p:attrNameLst>
                                          <p:attrName>ppt_h</p:attrName>
                                        </p:attrNameLst>
                                      </p:cBhvr>
                                      <p:tavLst>
                                        <p:tav tm="0">
                                          <p:val>
                                            <p:fltVal val="0"/>
                                          </p:val>
                                        </p:tav>
                                        <p:tav tm="100000">
                                          <p:val>
                                            <p:strVal val="#ppt_h"/>
                                          </p:val>
                                        </p:tav>
                                      </p:tavLst>
                                    </p:anim>
                                    <p:animEffect transition="in" filter="fade">
                                      <p:cBhvr>
                                        <p:cTn id="324" dur="3000"/>
                                        <p:tgtEl>
                                          <p:spTgt spid="98"/>
                                        </p:tgtEl>
                                      </p:cBhvr>
                                    </p:animEffect>
                                  </p:childTnLst>
                                </p:cTn>
                              </p:par>
                            </p:childTnLst>
                          </p:cTn>
                        </p:par>
                      </p:childTnLst>
                    </p:cTn>
                  </p:par>
                  <p:par>
                    <p:cTn id="325" fill="hold">
                      <p:stCondLst>
                        <p:cond delay="indefinite"/>
                      </p:stCondLst>
                      <p:childTnLst>
                        <p:par>
                          <p:cTn id="326" fill="hold">
                            <p:stCondLst>
                              <p:cond delay="0"/>
                            </p:stCondLst>
                            <p:childTnLst>
                              <p:par>
                                <p:cTn id="327" presetID="53" presetClass="entr" presetSubtype="16" fill="hold" nodeType="clickEffect">
                                  <p:stCondLst>
                                    <p:cond delay="0"/>
                                  </p:stCondLst>
                                  <p:childTnLst>
                                    <p:set>
                                      <p:cBhvr>
                                        <p:cTn id="328" dur="1" fill="hold">
                                          <p:stCondLst>
                                            <p:cond delay="0"/>
                                          </p:stCondLst>
                                        </p:cTn>
                                        <p:tgtEl>
                                          <p:spTgt spid="96"/>
                                        </p:tgtEl>
                                        <p:attrNameLst>
                                          <p:attrName>style.visibility</p:attrName>
                                        </p:attrNameLst>
                                      </p:cBhvr>
                                      <p:to>
                                        <p:strVal val="visible"/>
                                      </p:to>
                                    </p:set>
                                    <p:anim calcmode="lin" valueType="num">
                                      <p:cBhvr>
                                        <p:cTn id="329" dur="3250" fill="hold"/>
                                        <p:tgtEl>
                                          <p:spTgt spid="96"/>
                                        </p:tgtEl>
                                        <p:attrNameLst>
                                          <p:attrName>ppt_w</p:attrName>
                                        </p:attrNameLst>
                                      </p:cBhvr>
                                      <p:tavLst>
                                        <p:tav tm="0">
                                          <p:val>
                                            <p:fltVal val="0"/>
                                          </p:val>
                                        </p:tav>
                                        <p:tav tm="100000">
                                          <p:val>
                                            <p:strVal val="#ppt_w"/>
                                          </p:val>
                                        </p:tav>
                                      </p:tavLst>
                                    </p:anim>
                                    <p:anim calcmode="lin" valueType="num">
                                      <p:cBhvr>
                                        <p:cTn id="330" dur="3250" fill="hold"/>
                                        <p:tgtEl>
                                          <p:spTgt spid="96"/>
                                        </p:tgtEl>
                                        <p:attrNameLst>
                                          <p:attrName>ppt_h</p:attrName>
                                        </p:attrNameLst>
                                      </p:cBhvr>
                                      <p:tavLst>
                                        <p:tav tm="0">
                                          <p:val>
                                            <p:fltVal val="0"/>
                                          </p:val>
                                        </p:tav>
                                        <p:tav tm="100000">
                                          <p:val>
                                            <p:strVal val="#ppt_h"/>
                                          </p:val>
                                        </p:tav>
                                      </p:tavLst>
                                    </p:anim>
                                    <p:animEffect transition="in" filter="fade">
                                      <p:cBhvr>
                                        <p:cTn id="331" dur="3250"/>
                                        <p:tgtEl>
                                          <p:spTgt spid="96"/>
                                        </p:tgtEl>
                                      </p:cBhvr>
                                    </p:animEffec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nodeType="clickEffect">
                                  <p:stCondLst>
                                    <p:cond delay="0"/>
                                  </p:stCondLst>
                                  <p:childTnLst>
                                    <p:set>
                                      <p:cBhvr>
                                        <p:cTn id="335" dur="1" fill="hold">
                                          <p:stCondLst>
                                            <p:cond delay="0"/>
                                          </p:stCondLst>
                                        </p:cTn>
                                        <p:tgtEl>
                                          <p:spTgt spid="101"/>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nodeType="clickEffect">
                                  <p:stCondLst>
                                    <p:cond delay="0"/>
                                  </p:stCondLst>
                                  <p:childTnLst>
                                    <p:set>
                                      <p:cBhvr>
                                        <p:cTn id="339" dur="1" fill="hold">
                                          <p:stCondLst>
                                            <p:cond delay="0"/>
                                          </p:stCondLst>
                                        </p:cTn>
                                        <p:tgtEl>
                                          <p:spTgt spid="102"/>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53" presetClass="entr" presetSubtype="16" fill="hold" grpId="0" nodeType="clickEffect">
                                  <p:stCondLst>
                                    <p:cond delay="0"/>
                                  </p:stCondLst>
                                  <p:childTnLst>
                                    <p:set>
                                      <p:cBhvr>
                                        <p:cTn id="343" dur="1" fill="hold">
                                          <p:stCondLst>
                                            <p:cond delay="0"/>
                                          </p:stCondLst>
                                        </p:cTn>
                                        <p:tgtEl>
                                          <p:spTgt spid="103"/>
                                        </p:tgtEl>
                                        <p:attrNameLst>
                                          <p:attrName>style.visibility</p:attrName>
                                        </p:attrNameLst>
                                      </p:cBhvr>
                                      <p:to>
                                        <p:strVal val="visible"/>
                                      </p:to>
                                    </p:set>
                                    <p:anim calcmode="lin" valueType="num">
                                      <p:cBhvr>
                                        <p:cTn id="344" dur="3250" fill="hold"/>
                                        <p:tgtEl>
                                          <p:spTgt spid="103"/>
                                        </p:tgtEl>
                                        <p:attrNameLst>
                                          <p:attrName>ppt_w</p:attrName>
                                        </p:attrNameLst>
                                      </p:cBhvr>
                                      <p:tavLst>
                                        <p:tav tm="0">
                                          <p:val>
                                            <p:fltVal val="0"/>
                                          </p:val>
                                        </p:tav>
                                        <p:tav tm="100000">
                                          <p:val>
                                            <p:strVal val="#ppt_w"/>
                                          </p:val>
                                        </p:tav>
                                      </p:tavLst>
                                    </p:anim>
                                    <p:anim calcmode="lin" valueType="num">
                                      <p:cBhvr>
                                        <p:cTn id="345" dur="3250" fill="hold"/>
                                        <p:tgtEl>
                                          <p:spTgt spid="103"/>
                                        </p:tgtEl>
                                        <p:attrNameLst>
                                          <p:attrName>ppt_h</p:attrName>
                                        </p:attrNameLst>
                                      </p:cBhvr>
                                      <p:tavLst>
                                        <p:tav tm="0">
                                          <p:val>
                                            <p:fltVal val="0"/>
                                          </p:val>
                                        </p:tav>
                                        <p:tav tm="100000">
                                          <p:val>
                                            <p:strVal val="#ppt_h"/>
                                          </p:val>
                                        </p:tav>
                                      </p:tavLst>
                                    </p:anim>
                                    <p:animEffect transition="in" filter="fade">
                                      <p:cBhvr>
                                        <p:cTn id="346" dur="3250"/>
                                        <p:tgtEl>
                                          <p:spTgt spid="103"/>
                                        </p:tgtEl>
                                      </p:cBhvr>
                                    </p:animEffect>
                                  </p:childTnLst>
                                </p:cTn>
                              </p:par>
                            </p:childTnLst>
                          </p:cTn>
                        </p:par>
                      </p:childTnLst>
                    </p:cTn>
                  </p:par>
                  <p:par>
                    <p:cTn id="347" fill="hold">
                      <p:stCondLst>
                        <p:cond delay="indefinite"/>
                      </p:stCondLst>
                      <p:childTnLst>
                        <p:par>
                          <p:cTn id="348" fill="hold">
                            <p:stCondLst>
                              <p:cond delay="0"/>
                            </p:stCondLst>
                            <p:childTnLst>
                              <p:par>
                                <p:cTn id="349" presetID="53" presetClass="entr" presetSubtype="16" fill="hold" nodeType="clickEffect">
                                  <p:stCondLst>
                                    <p:cond delay="0"/>
                                  </p:stCondLst>
                                  <p:childTnLst>
                                    <p:set>
                                      <p:cBhvr>
                                        <p:cTn id="350" dur="1" fill="hold">
                                          <p:stCondLst>
                                            <p:cond delay="0"/>
                                          </p:stCondLst>
                                        </p:cTn>
                                        <p:tgtEl>
                                          <p:spTgt spid="99"/>
                                        </p:tgtEl>
                                        <p:attrNameLst>
                                          <p:attrName>style.visibility</p:attrName>
                                        </p:attrNameLst>
                                      </p:cBhvr>
                                      <p:to>
                                        <p:strVal val="visible"/>
                                      </p:to>
                                    </p:set>
                                    <p:anim calcmode="lin" valueType="num">
                                      <p:cBhvr>
                                        <p:cTn id="351" dur="3000" fill="hold"/>
                                        <p:tgtEl>
                                          <p:spTgt spid="99"/>
                                        </p:tgtEl>
                                        <p:attrNameLst>
                                          <p:attrName>ppt_w</p:attrName>
                                        </p:attrNameLst>
                                      </p:cBhvr>
                                      <p:tavLst>
                                        <p:tav tm="0">
                                          <p:val>
                                            <p:fltVal val="0"/>
                                          </p:val>
                                        </p:tav>
                                        <p:tav tm="100000">
                                          <p:val>
                                            <p:strVal val="#ppt_w"/>
                                          </p:val>
                                        </p:tav>
                                      </p:tavLst>
                                    </p:anim>
                                    <p:anim calcmode="lin" valueType="num">
                                      <p:cBhvr>
                                        <p:cTn id="352" dur="3000" fill="hold"/>
                                        <p:tgtEl>
                                          <p:spTgt spid="99"/>
                                        </p:tgtEl>
                                        <p:attrNameLst>
                                          <p:attrName>ppt_h</p:attrName>
                                        </p:attrNameLst>
                                      </p:cBhvr>
                                      <p:tavLst>
                                        <p:tav tm="0">
                                          <p:val>
                                            <p:fltVal val="0"/>
                                          </p:val>
                                        </p:tav>
                                        <p:tav tm="100000">
                                          <p:val>
                                            <p:strVal val="#ppt_h"/>
                                          </p:val>
                                        </p:tav>
                                      </p:tavLst>
                                    </p:anim>
                                    <p:animEffect transition="in" filter="fade">
                                      <p:cBhvr>
                                        <p:cTn id="353" dur="3000"/>
                                        <p:tgtEl>
                                          <p:spTgt spid="99"/>
                                        </p:tgtEl>
                                      </p:cBhvr>
                                    </p:animEffect>
                                  </p:childTnLst>
                                </p:cTn>
                              </p:par>
                            </p:childTnLst>
                          </p:cTn>
                        </p:par>
                      </p:childTnLst>
                    </p:cTn>
                  </p:par>
                  <p:par>
                    <p:cTn id="354" fill="hold">
                      <p:stCondLst>
                        <p:cond delay="indefinite"/>
                      </p:stCondLst>
                      <p:childTnLst>
                        <p:par>
                          <p:cTn id="355" fill="hold">
                            <p:stCondLst>
                              <p:cond delay="0"/>
                            </p:stCondLst>
                            <p:childTnLst>
                              <p:par>
                                <p:cTn id="356" presetID="1" presetClass="entr" presetSubtype="0" fill="hold" nodeType="clickEffect">
                                  <p:stCondLst>
                                    <p:cond delay="0"/>
                                  </p:stCondLst>
                                  <p:childTnLst>
                                    <p:set>
                                      <p:cBhvr>
                                        <p:cTn id="357" dur="1" fill="hold">
                                          <p:stCondLst>
                                            <p:cond delay="0"/>
                                          </p:stCondLst>
                                        </p:cTn>
                                        <p:tgtEl>
                                          <p:spTgt spid="106"/>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presetID="53" presetClass="entr" presetSubtype="16" fill="hold" nodeType="clickEffect">
                                  <p:stCondLst>
                                    <p:cond delay="0"/>
                                  </p:stCondLst>
                                  <p:childTnLst>
                                    <p:set>
                                      <p:cBhvr>
                                        <p:cTn id="361" dur="1" fill="hold">
                                          <p:stCondLst>
                                            <p:cond delay="0"/>
                                          </p:stCondLst>
                                        </p:cTn>
                                        <p:tgtEl>
                                          <p:spTgt spid="104"/>
                                        </p:tgtEl>
                                        <p:attrNameLst>
                                          <p:attrName>style.visibility</p:attrName>
                                        </p:attrNameLst>
                                      </p:cBhvr>
                                      <p:to>
                                        <p:strVal val="visible"/>
                                      </p:to>
                                    </p:set>
                                    <p:anim calcmode="lin" valueType="num">
                                      <p:cBhvr>
                                        <p:cTn id="362" dur="3000" fill="hold"/>
                                        <p:tgtEl>
                                          <p:spTgt spid="104"/>
                                        </p:tgtEl>
                                        <p:attrNameLst>
                                          <p:attrName>ppt_w</p:attrName>
                                        </p:attrNameLst>
                                      </p:cBhvr>
                                      <p:tavLst>
                                        <p:tav tm="0">
                                          <p:val>
                                            <p:fltVal val="0"/>
                                          </p:val>
                                        </p:tav>
                                        <p:tav tm="100000">
                                          <p:val>
                                            <p:strVal val="#ppt_w"/>
                                          </p:val>
                                        </p:tav>
                                      </p:tavLst>
                                    </p:anim>
                                    <p:anim calcmode="lin" valueType="num">
                                      <p:cBhvr>
                                        <p:cTn id="363" dur="3000" fill="hold"/>
                                        <p:tgtEl>
                                          <p:spTgt spid="104"/>
                                        </p:tgtEl>
                                        <p:attrNameLst>
                                          <p:attrName>ppt_h</p:attrName>
                                        </p:attrNameLst>
                                      </p:cBhvr>
                                      <p:tavLst>
                                        <p:tav tm="0">
                                          <p:val>
                                            <p:fltVal val="0"/>
                                          </p:val>
                                        </p:tav>
                                        <p:tav tm="100000">
                                          <p:val>
                                            <p:strVal val="#ppt_h"/>
                                          </p:val>
                                        </p:tav>
                                      </p:tavLst>
                                    </p:anim>
                                    <p:animEffect transition="in" filter="fade">
                                      <p:cBhvr>
                                        <p:cTn id="364" dur="3000"/>
                                        <p:tgtEl>
                                          <p:spTgt spid="104"/>
                                        </p:tgtEl>
                                      </p:cBhvr>
                                    </p:animEffect>
                                  </p:childTnLst>
                                </p:cTn>
                              </p:par>
                            </p:childTnLst>
                          </p:cTn>
                        </p:par>
                      </p:childTnLst>
                    </p:cTn>
                  </p:par>
                  <p:par>
                    <p:cTn id="365" fill="hold">
                      <p:stCondLst>
                        <p:cond delay="indefinite"/>
                      </p:stCondLst>
                      <p:childTnLst>
                        <p:par>
                          <p:cTn id="366" fill="hold">
                            <p:stCondLst>
                              <p:cond delay="0"/>
                            </p:stCondLst>
                            <p:childTnLst>
                              <p:par>
                                <p:cTn id="367" presetID="53" presetClass="entr" presetSubtype="16" fill="hold" grpId="0" nodeType="clickEffect">
                                  <p:stCondLst>
                                    <p:cond delay="0"/>
                                  </p:stCondLst>
                                  <p:childTnLst>
                                    <p:set>
                                      <p:cBhvr>
                                        <p:cTn id="368" dur="1" fill="hold">
                                          <p:stCondLst>
                                            <p:cond delay="0"/>
                                          </p:stCondLst>
                                        </p:cTn>
                                        <p:tgtEl>
                                          <p:spTgt spid="109"/>
                                        </p:tgtEl>
                                        <p:attrNameLst>
                                          <p:attrName>style.visibility</p:attrName>
                                        </p:attrNameLst>
                                      </p:cBhvr>
                                      <p:to>
                                        <p:strVal val="visible"/>
                                      </p:to>
                                    </p:set>
                                    <p:anim calcmode="lin" valueType="num">
                                      <p:cBhvr>
                                        <p:cTn id="369" dur="2250" fill="hold"/>
                                        <p:tgtEl>
                                          <p:spTgt spid="109"/>
                                        </p:tgtEl>
                                        <p:attrNameLst>
                                          <p:attrName>ppt_w</p:attrName>
                                        </p:attrNameLst>
                                      </p:cBhvr>
                                      <p:tavLst>
                                        <p:tav tm="0">
                                          <p:val>
                                            <p:fltVal val="0"/>
                                          </p:val>
                                        </p:tav>
                                        <p:tav tm="100000">
                                          <p:val>
                                            <p:strVal val="#ppt_w"/>
                                          </p:val>
                                        </p:tav>
                                      </p:tavLst>
                                    </p:anim>
                                    <p:anim calcmode="lin" valueType="num">
                                      <p:cBhvr>
                                        <p:cTn id="370" dur="2250" fill="hold"/>
                                        <p:tgtEl>
                                          <p:spTgt spid="109"/>
                                        </p:tgtEl>
                                        <p:attrNameLst>
                                          <p:attrName>ppt_h</p:attrName>
                                        </p:attrNameLst>
                                      </p:cBhvr>
                                      <p:tavLst>
                                        <p:tav tm="0">
                                          <p:val>
                                            <p:fltVal val="0"/>
                                          </p:val>
                                        </p:tav>
                                        <p:tav tm="100000">
                                          <p:val>
                                            <p:strVal val="#ppt_h"/>
                                          </p:val>
                                        </p:tav>
                                      </p:tavLst>
                                    </p:anim>
                                    <p:animEffect transition="in" filter="fade">
                                      <p:cBhvr>
                                        <p:cTn id="371" dur="2250"/>
                                        <p:tgtEl>
                                          <p:spTgt spid="109"/>
                                        </p:tgtEl>
                                      </p:cBhvr>
                                    </p:animEffect>
                                  </p:childTnLst>
                                </p:cTn>
                              </p:par>
                            </p:childTnLst>
                          </p:cTn>
                        </p:par>
                      </p:childTnLst>
                    </p:cTn>
                  </p:par>
                  <p:par>
                    <p:cTn id="372" fill="hold">
                      <p:stCondLst>
                        <p:cond delay="indefinite"/>
                      </p:stCondLst>
                      <p:childTnLst>
                        <p:par>
                          <p:cTn id="373" fill="hold">
                            <p:stCondLst>
                              <p:cond delay="0"/>
                            </p:stCondLst>
                            <p:childTnLst>
                              <p:par>
                                <p:cTn id="374" presetID="1" presetClass="entr" presetSubtype="0" fill="hold" nodeType="clickEffect">
                                  <p:stCondLst>
                                    <p:cond delay="0"/>
                                  </p:stCondLst>
                                  <p:childTnLst>
                                    <p:set>
                                      <p:cBhvr>
                                        <p:cTn id="375" dur="1" fill="hold">
                                          <p:stCondLst>
                                            <p:cond delay="0"/>
                                          </p:stCondLst>
                                        </p:cTn>
                                        <p:tgtEl>
                                          <p:spTgt spid="110"/>
                                        </p:tgtEl>
                                        <p:attrNameLst>
                                          <p:attrName>style.visibility</p:attrName>
                                        </p:attrNameLst>
                                      </p:cBhvr>
                                      <p:to>
                                        <p:strVal val="visible"/>
                                      </p:to>
                                    </p:set>
                                  </p:childTnLst>
                                </p:cTn>
                              </p:par>
                            </p:childTnLst>
                          </p:cTn>
                        </p:par>
                      </p:childTnLst>
                    </p:cTn>
                  </p:par>
                  <p:par>
                    <p:cTn id="376" fill="hold">
                      <p:stCondLst>
                        <p:cond delay="indefinite"/>
                      </p:stCondLst>
                      <p:childTnLst>
                        <p:par>
                          <p:cTn id="377" fill="hold">
                            <p:stCondLst>
                              <p:cond delay="0"/>
                            </p:stCondLst>
                            <p:childTnLst>
                              <p:par>
                                <p:cTn id="378" presetID="53" presetClass="entr" presetSubtype="16" fill="hold" nodeType="clickEffect">
                                  <p:stCondLst>
                                    <p:cond delay="0"/>
                                  </p:stCondLst>
                                  <p:childTnLst>
                                    <p:set>
                                      <p:cBhvr>
                                        <p:cTn id="379" dur="1" fill="hold">
                                          <p:stCondLst>
                                            <p:cond delay="0"/>
                                          </p:stCondLst>
                                        </p:cTn>
                                        <p:tgtEl>
                                          <p:spTgt spid="107"/>
                                        </p:tgtEl>
                                        <p:attrNameLst>
                                          <p:attrName>style.visibility</p:attrName>
                                        </p:attrNameLst>
                                      </p:cBhvr>
                                      <p:to>
                                        <p:strVal val="visible"/>
                                      </p:to>
                                    </p:set>
                                    <p:anim calcmode="lin" valueType="num">
                                      <p:cBhvr>
                                        <p:cTn id="380" dur="2250" fill="hold"/>
                                        <p:tgtEl>
                                          <p:spTgt spid="107"/>
                                        </p:tgtEl>
                                        <p:attrNameLst>
                                          <p:attrName>ppt_w</p:attrName>
                                        </p:attrNameLst>
                                      </p:cBhvr>
                                      <p:tavLst>
                                        <p:tav tm="0">
                                          <p:val>
                                            <p:fltVal val="0"/>
                                          </p:val>
                                        </p:tav>
                                        <p:tav tm="100000">
                                          <p:val>
                                            <p:strVal val="#ppt_w"/>
                                          </p:val>
                                        </p:tav>
                                      </p:tavLst>
                                    </p:anim>
                                    <p:anim calcmode="lin" valueType="num">
                                      <p:cBhvr>
                                        <p:cTn id="381" dur="2250" fill="hold"/>
                                        <p:tgtEl>
                                          <p:spTgt spid="107"/>
                                        </p:tgtEl>
                                        <p:attrNameLst>
                                          <p:attrName>ppt_h</p:attrName>
                                        </p:attrNameLst>
                                      </p:cBhvr>
                                      <p:tavLst>
                                        <p:tav tm="0">
                                          <p:val>
                                            <p:fltVal val="0"/>
                                          </p:val>
                                        </p:tav>
                                        <p:tav tm="100000">
                                          <p:val>
                                            <p:strVal val="#ppt_h"/>
                                          </p:val>
                                        </p:tav>
                                      </p:tavLst>
                                    </p:anim>
                                    <p:animEffect transition="in" filter="fade">
                                      <p:cBhvr>
                                        <p:cTn id="382" dur="2250"/>
                                        <p:tgtEl>
                                          <p:spTgt spid="107"/>
                                        </p:tgtEl>
                                      </p:cBhvr>
                                    </p:animEffect>
                                  </p:childTnLst>
                                </p:cTn>
                              </p:par>
                            </p:childTnLst>
                          </p:cTn>
                        </p:par>
                      </p:childTnLst>
                    </p:cTn>
                  </p:par>
                  <p:par>
                    <p:cTn id="383" fill="hold">
                      <p:stCondLst>
                        <p:cond delay="indefinite"/>
                      </p:stCondLst>
                      <p:childTnLst>
                        <p:par>
                          <p:cTn id="384" fill="hold">
                            <p:stCondLst>
                              <p:cond delay="0"/>
                            </p:stCondLst>
                            <p:childTnLst>
                              <p:par>
                                <p:cTn id="385" presetID="1" presetClass="entr" presetSubtype="0" fill="hold" nodeType="clickEffect">
                                  <p:stCondLst>
                                    <p:cond delay="0"/>
                                  </p:stCondLst>
                                  <p:childTnLst>
                                    <p:set>
                                      <p:cBhvr>
                                        <p:cTn id="386" dur="1" fill="hold">
                                          <p:stCondLst>
                                            <p:cond delay="0"/>
                                          </p:stCondLst>
                                        </p:cTn>
                                        <p:tgtEl>
                                          <p:spTgt spid="113"/>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53" presetClass="entr" presetSubtype="16" fill="hold" nodeType="clickEffect">
                                  <p:stCondLst>
                                    <p:cond delay="0"/>
                                  </p:stCondLst>
                                  <p:childTnLst>
                                    <p:set>
                                      <p:cBhvr>
                                        <p:cTn id="390" dur="1" fill="hold">
                                          <p:stCondLst>
                                            <p:cond delay="0"/>
                                          </p:stCondLst>
                                        </p:cTn>
                                        <p:tgtEl>
                                          <p:spTgt spid="111"/>
                                        </p:tgtEl>
                                        <p:attrNameLst>
                                          <p:attrName>style.visibility</p:attrName>
                                        </p:attrNameLst>
                                      </p:cBhvr>
                                      <p:to>
                                        <p:strVal val="visible"/>
                                      </p:to>
                                    </p:set>
                                    <p:anim calcmode="lin" valueType="num">
                                      <p:cBhvr>
                                        <p:cTn id="391" dur="2250" fill="hold"/>
                                        <p:tgtEl>
                                          <p:spTgt spid="111"/>
                                        </p:tgtEl>
                                        <p:attrNameLst>
                                          <p:attrName>ppt_w</p:attrName>
                                        </p:attrNameLst>
                                      </p:cBhvr>
                                      <p:tavLst>
                                        <p:tav tm="0">
                                          <p:val>
                                            <p:fltVal val="0"/>
                                          </p:val>
                                        </p:tav>
                                        <p:tav tm="100000">
                                          <p:val>
                                            <p:strVal val="#ppt_w"/>
                                          </p:val>
                                        </p:tav>
                                      </p:tavLst>
                                    </p:anim>
                                    <p:anim calcmode="lin" valueType="num">
                                      <p:cBhvr>
                                        <p:cTn id="392" dur="2250" fill="hold"/>
                                        <p:tgtEl>
                                          <p:spTgt spid="111"/>
                                        </p:tgtEl>
                                        <p:attrNameLst>
                                          <p:attrName>ppt_h</p:attrName>
                                        </p:attrNameLst>
                                      </p:cBhvr>
                                      <p:tavLst>
                                        <p:tav tm="0">
                                          <p:val>
                                            <p:fltVal val="0"/>
                                          </p:val>
                                        </p:tav>
                                        <p:tav tm="100000">
                                          <p:val>
                                            <p:strVal val="#ppt_h"/>
                                          </p:val>
                                        </p:tav>
                                      </p:tavLst>
                                    </p:anim>
                                    <p:animEffect transition="in" filter="fade">
                                      <p:cBhvr>
                                        <p:cTn id="393" dur="2250"/>
                                        <p:tgtEl>
                                          <p:spTgt spid="111"/>
                                        </p:tgtEl>
                                      </p:cBhvr>
                                    </p:animEffect>
                                  </p:childTnLst>
                                </p:cTn>
                              </p:par>
                            </p:childTnLst>
                          </p:cTn>
                        </p:par>
                      </p:childTnLst>
                    </p:cTn>
                  </p:par>
                  <p:par>
                    <p:cTn id="394" fill="hold">
                      <p:stCondLst>
                        <p:cond delay="indefinite"/>
                      </p:stCondLst>
                      <p:childTnLst>
                        <p:par>
                          <p:cTn id="395" fill="hold">
                            <p:stCondLst>
                              <p:cond delay="0"/>
                            </p:stCondLst>
                            <p:childTnLst>
                              <p:par>
                                <p:cTn id="396" presetID="53" presetClass="entr" presetSubtype="16" fill="hold" nodeType="clickEffect">
                                  <p:stCondLst>
                                    <p:cond delay="0"/>
                                  </p:stCondLst>
                                  <p:childTnLst>
                                    <p:set>
                                      <p:cBhvr>
                                        <p:cTn id="397" dur="1" fill="hold">
                                          <p:stCondLst>
                                            <p:cond delay="0"/>
                                          </p:stCondLst>
                                        </p:cTn>
                                        <p:tgtEl>
                                          <p:spTgt spid="114"/>
                                        </p:tgtEl>
                                        <p:attrNameLst>
                                          <p:attrName>style.visibility</p:attrName>
                                        </p:attrNameLst>
                                      </p:cBhvr>
                                      <p:to>
                                        <p:strVal val="visible"/>
                                      </p:to>
                                    </p:set>
                                    <p:anim calcmode="lin" valueType="num">
                                      <p:cBhvr>
                                        <p:cTn id="398" dur="2750" fill="hold"/>
                                        <p:tgtEl>
                                          <p:spTgt spid="114"/>
                                        </p:tgtEl>
                                        <p:attrNameLst>
                                          <p:attrName>ppt_w</p:attrName>
                                        </p:attrNameLst>
                                      </p:cBhvr>
                                      <p:tavLst>
                                        <p:tav tm="0">
                                          <p:val>
                                            <p:fltVal val="0"/>
                                          </p:val>
                                        </p:tav>
                                        <p:tav tm="100000">
                                          <p:val>
                                            <p:strVal val="#ppt_w"/>
                                          </p:val>
                                        </p:tav>
                                      </p:tavLst>
                                    </p:anim>
                                    <p:anim calcmode="lin" valueType="num">
                                      <p:cBhvr>
                                        <p:cTn id="399" dur="2750" fill="hold"/>
                                        <p:tgtEl>
                                          <p:spTgt spid="114"/>
                                        </p:tgtEl>
                                        <p:attrNameLst>
                                          <p:attrName>ppt_h</p:attrName>
                                        </p:attrNameLst>
                                      </p:cBhvr>
                                      <p:tavLst>
                                        <p:tav tm="0">
                                          <p:val>
                                            <p:fltVal val="0"/>
                                          </p:val>
                                        </p:tav>
                                        <p:tav tm="100000">
                                          <p:val>
                                            <p:strVal val="#ppt_h"/>
                                          </p:val>
                                        </p:tav>
                                      </p:tavLst>
                                    </p:anim>
                                    <p:animEffect transition="in" filter="fade">
                                      <p:cBhvr>
                                        <p:cTn id="400" dur="2750"/>
                                        <p:tgtEl>
                                          <p:spTgt spid="114"/>
                                        </p:tgtEl>
                                      </p:cBhvr>
                                    </p:animEffect>
                                  </p:childTnLst>
                                </p:cTn>
                              </p:par>
                            </p:childTnLst>
                          </p:cTn>
                        </p:par>
                      </p:childTnLst>
                    </p:cTn>
                  </p:par>
                  <p:par>
                    <p:cTn id="401" fill="hold">
                      <p:stCondLst>
                        <p:cond delay="indefinite"/>
                      </p:stCondLst>
                      <p:childTnLst>
                        <p:par>
                          <p:cTn id="402" fill="hold">
                            <p:stCondLst>
                              <p:cond delay="0"/>
                            </p:stCondLst>
                            <p:childTnLst>
                              <p:par>
                                <p:cTn id="403" presetID="1" presetClass="entr" presetSubtype="0" fill="hold" nodeType="clickEffect">
                                  <p:stCondLst>
                                    <p:cond delay="0"/>
                                  </p:stCondLst>
                                  <p:childTnLst>
                                    <p:set>
                                      <p:cBhvr>
                                        <p:cTn id="404" dur="1" fill="hold">
                                          <p:stCondLst>
                                            <p:cond delay="0"/>
                                          </p:stCondLst>
                                        </p:cTn>
                                        <p:tgtEl>
                                          <p:spTgt spid="118"/>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nodeType="clickEffect">
                                  <p:stCondLst>
                                    <p:cond delay="0"/>
                                  </p:stCondLst>
                                  <p:childTnLst>
                                    <p:set>
                                      <p:cBhvr>
                                        <p:cTn id="408" dur="1" fill="hold">
                                          <p:stCondLst>
                                            <p:cond delay="0"/>
                                          </p:stCondLst>
                                        </p:cTn>
                                        <p:tgtEl>
                                          <p:spTgt spid="119"/>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presetID="53" presetClass="entr" presetSubtype="16" fill="hold" grpId="0" nodeType="clickEffect">
                                  <p:stCondLst>
                                    <p:cond delay="0"/>
                                  </p:stCondLst>
                                  <p:childTnLst>
                                    <p:set>
                                      <p:cBhvr>
                                        <p:cTn id="412" dur="1" fill="hold">
                                          <p:stCondLst>
                                            <p:cond delay="0"/>
                                          </p:stCondLst>
                                        </p:cTn>
                                        <p:tgtEl>
                                          <p:spTgt spid="120"/>
                                        </p:tgtEl>
                                        <p:attrNameLst>
                                          <p:attrName>style.visibility</p:attrName>
                                        </p:attrNameLst>
                                      </p:cBhvr>
                                      <p:to>
                                        <p:strVal val="visible"/>
                                      </p:to>
                                    </p:set>
                                    <p:anim calcmode="lin" valueType="num">
                                      <p:cBhvr>
                                        <p:cTn id="413" dur="2250" fill="hold"/>
                                        <p:tgtEl>
                                          <p:spTgt spid="120"/>
                                        </p:tgtEl>
                                        <p:attrNameLst>
                                          <p:attrName>ppt_w</p:attrName>
                                        </p:attrNameLst>
                                      </p:cBhvr>
                                      <p:tavLst>
                                        <p:tav tm="0">
                                          <p:val>
                                            <p:fltVal val="0"/>
                                          </p:val>
                                        </p:tav>
                                        <p:tav tm="100000">
                                          <p:val>
                                            <p:strVal val="#ppt_w"/>
                                          </p:val>
                                        </p:tav>
                                      </p:tavLst>
                                    </p:anim>
                                    <p:anim calcmode="lin" valueType="num">
                                      <p:cBhvr>
                                        <p:cTn id="414" dur="2250" fill="hold"/>
                                        <p:tgtEl>
                                          <p:spTgt spid="120"/>
                                        </p:tgtEl>
                                        <p:attrNameLst>
                                          <p:attrName>ppt_h</p:attrName>
                                        </p:attrNameLst>
                                      </p:cBhvr>
                                      <p:tavLst>
                                        <p:tav tm="0">
                                          <p:val>
                                            <p:fltVal val="0"/>
                                          </p:val>
                                        </p:tav>
                                        <p:tav tm="100000">
                                          <p:val>
                                            <p:strVal val="#ppt_h"/>
                                          </p:val>
                                        </p:tav>
                                      </p:tavLst>
                                    </p:anim>
                                    <p:animEffect transition="in" filter="fade">
                                      <p:cBhvr>
                                        <p:cTn id="415" dur="2250"/>
                                        <p:tgtEl>
                                          <p:spTgt spid="120"/>
                                        </p:tgtEl>
                                      </p:cBhvr>
                                    </p:animEffect>
                                  </p:childTnLst>
                                </p:cTn>
                              </p:par>
                            </p:childTnLst>
                          </p:cTn>
                        </p:par>
                      </p:childTnLst>
                    </p:cTn>
                  </p:par>
                  <p:par>
                    <p:cTn id="416" fill="hold">
                      <p:stCondLst>
                        <p:cond delay="indefinite"/>
                      </p:stCondLst>
                      <p:childTnLst>
                        <p:par>
                          <p:cTn id="417" fill="hold">
                            <p:stCondLst>
                              <p:cond delay="0"/>
                            </p:stCondLst>
                            <p:childTnLst>
                              <p:par>
                                <p:cTn id="418" presetID="53" presetClass="entr" presetSubtype="16" fill="hold" nodeType="clickEffect">
                                  <p:stCondLst>
                                    <p:cond delay="0"/>
                                  </p:stCondLst>
                                  <p:childTnLst>
                                    <p:set>
                                      <p:cBhvr>
                                        <p:cTn id="419" dur="1" fill="hold">
                                          <p:stCondLst>
                                            <p:cond delay="0"/>
                                          </p:stCondLst>
                                        </p:cTn>
                                        <p:tgtEl>
                                          <p:spTgt spid="116"/>
                                        </p:tgtEl>
                                        <p:attrNameLst>
                                          <p:attrName>style.visibility</p:attrName>
                                        </p:attrNameLst>
                                      </p:cBhvr>
                                      <p:to>
                                        <p:strVal val="visible"/>
                                      </p:to>
                                    </p:set>
                                    <p:anim calcmode="lin" valueType="num">
                                      <p:cBhvr>
                                        <p:cTn id="420" dur="3000" fill="hold"/>
                                        <p:tgtEl>
                                          <p:spTgt spid="116"/>
                                        </p:tgtEl>
                                        <p:attrNameLst>
                                          <p:attrName>ppt_w</p:attrName>
                                        </p:attrNameLst>
                                      </p:cBhvr>
                                      <p:tavLst>
                                        <p:tav tm="0">
                                          <p:val>
                                            <p:fltVal val="0"/>
                                          </p:val>
                                        </p:tav>
                                        <p:tav tm="100000">
                                          <p:val>
                                            <p:strVal val="#ppt_w"/>
                                          </p:val>
                                        </p:tav>
                                      </p:tavLst>
                                    </p:anim>
                                    <p:anim calcmode="lin" valueType="num">
                                      <p:cBhvr>
                                        <p:cTn id="421" dur="3000" fill="hold"/>
                                        <p:tgtEl>
                                          <p:spTgt spid="116"/>
                                        </p:tgtEl>
                                        <p:attrNameLst>
                                          <p:attrName>ppt_h</p:attrName>
                                        </p:attrNameLst>
                                      </p:cBhvr>
                                      <p:tavLst>
                                        <p:tav tm="0">
                                          <p:val>
                                            <p:fltVal val="0"/>
                                          </p:val>
                                        </p:tav>
                                        <p:tav tm="100000">
                                          <p:val>
                                            <p:strVal val="#ppt_h"/>
                                          </p:val>
                                        </p:tav>
                                      </p:tavLst>
                                    </p:anim>
                                    <p:animEffect transition="in" filter="fade">
                                      <p:cBhvr>
                                        <p:cTn id="422" dur="3000"/>
                                        <p:tgtEl>
                                          <p:spTgt spid="116"/>
                                        </p:tgtEl>
                                      </p:cBhvr>
                                    </p:animEffect>
                                  </p:childTnLst>
                                </p:cTn>
                              </p:par>
                            </p:childTnLst>
                          </p:cTn>
                        </p:par>
                      </p:childTnLst>
                    </p:cTn>
                  </p:par>
                  <p:par>
                    <p:cTn id="423" fill="hold">
                      <p:stCondLst>
                        <p:cond delay="indefinite"/>
                      </p:stCondLst>
                      <p:childTnLst>
                        <p:par>
                          <p:cTn id="424" fill="hold">
                            <p:stCondLst>
                              <p:cond delay="0"/>
                            </p:stCondLst>
                            <p:childTnLst>
                              <p:par>
                                <p:cTn id="425" presetID="1" presetClass="entr" presetSubtype="0" fill="hold" nodeType="clickEffect">
                                  <p:stCondLst>
                                    <p:cond delay="0"/>
                                  </p:stCondLst>
                                  <p:childTnLst>
                                    <p:set>
                                      <p:cBhvr>
                                        <p:cTn id="426" dur="1" fill="hold">
                                          <p:stCondLst>
                                            <p:cond delay="0"/>
                                          </p:stCondLst>
                                        </p:cTn>
                                        <p:tgtEl>
                                          <p:spTgt spid="123"/>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nodeType="clickEffect">
                                  <p:stCondLst>
                                    <p:cond delay="0"/>
                                  </p:stCondLst>
                                  <p:childTnLst>
                                    <p:set>
                                      <p:cBhvr>
                                        <p:cTn id="430" dur="1" fill="hold">
                                          <p:stCondLst>
                                            <p:cond delay="0"/>
                                          </p:stCondLst>
                                        </p:cTn>
                                        <p:tgtEl>
                                          <p:spTgt spid="124"/>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presetID="53" presetClass="entr" presetSubtype="16" fill="hold" grpId="0" nodeType="clickEffect">
                                  <p:stCondLst>
                                    <p:cond delay="0"/>
                                  </p:stCondLst>
                                  <p:childTnLst>
                                    <p:set>
                                      <p:cBhvr>
                                        <p:cTn id="434" dur="1" fill="hold">
                                          <p:stCondLst>
                                            <p:cond delay="0"/>
                                          </p:stCondLst>
                                        </p:cTn>
                                        <p:tgtEl>
                                          <p:spTgt spid="125"/>
                                        </p:tgtEl>
                                        <p:attrNameLst>
                                          <p:attrName>style.visibility</p:attrName>
                                        </p:attrNameLst>
                                      </p:cBhvr>
                                      <p:to>
                                        <p:strVal val="visible"/>
                                      </p:to>
                                    </p:set>
                                    <p:anim calcmode="lin" valueType="num">
                                      <p:cBhvr>
                                        <p:cTn id="435" dur="3000" fill="hold"/>
                                        <p:tgtEl>
                                          <p:spTgt spid="125"/>
                                        </p:tgtEl>
                                        <p:attrNameLst>
                                          <p:attrName>ppt_w</p:attrName>
                                        </p:attrNameLst>
                                      </p:cBhvr>
                                      <p:tavLst>
                                        <p:tav tm="0">
                                          <p:val>
                                            <p:fltVal val="0"/>
                                          </p:val>
                                        </p:tav>
                                        <p:tav tm="100000">
                                          <p:val>
                                            <p:strVal val="#ppt_w"/>
                                          </p:val>
                                        </p:tav>
                                      </p:tavLst>
                                    </p:anim>
                                    <p:anim calcmode="lin" valueType="num">
                                      <p:cBhvr>
                                        <p:cTn id="436" dur="3000" fill="hold"/>
                                        <p:tgtEl>
                                          <p:spTgt spid="125"/>
                                        </p:tgtEl>
                                        <p:attrNameLst>
                                          <p:attrName>ppt_h</p:attrName>
                                        </p:attrNameLst>
                                      </p:cBhvr>
                                      <p:tavLst>
                                        <p:tav tm="0">
                                          <p:val>
                                            <p:fltVal val="0"/>
                                          </p:val>
                                        </p:tav>
                                        <p:tav tm="100000">
                                          <p:val>
                                            <p:strVal val="#ppt_h"/>
                                          </p:val>
                                        </p:tav>
                                      </p:tavLst>
                                    </p:anim>
                                    <p:animEffect transition="in" filter="fade">
                                      <p:cBhvr>
                                        <p:cTn id="437" dur="3000"/>
                                        <p:tgtEl>
                                          <p:spTgt spid="125"/>
                                        </p:tgtEl>
                                      </p:cBhvr>
                                    </p:animEffect>
                                  </p:childTnLst>
                                </p:cTn>
                              </p:par>
                            </p:childTnLst>
                          </p:cTn>
                        </p:par>
                      </p:childTnLst>
                    </p:cTn>
                  </p:par>
                  <p:par>
                    <p:cTn id="438" fill="hold">
                      <p:stCondLst>
                        <p:cond delay="indefinite"/>
                      </p:stCondLst>
                      <p:childTnLst>
                        <p:par>
                          <p:cTn id="439" fill="hold">
                            <p:stCondLst>
                              <p:cond delay="0"/>
                            </p:stCondLst>
                            <p:childTnLst>
                              <p:par>
                                <p:cTn id="440" presetID="53" presetClass="entr" presetSubtype="16" fill="hold" nodeType="clickEffect">
                                  <p:stCondLst>
                                    <p:cond delay="0"/>
                                  </p:stCondLst>
                                  <p:childTnLst>
                                    <p:set>
                                      <p:cBhvr>
                                        <p:cTn id="441" dur="1" fill="hold">
                                          <p:stCondLst>
                                            <p:cond delay="0"/>
                                          </p:stCondLst>
                                        </p:cTn>
                                        <p:tgtEl>
                                          <p:spTgt spid="121"/>
                                        </p:tgtEl>
                                        <p:attrNameLst>
                                          <p:attrName>style.visibility</p:attrName>
                                        </p:attrNameLst>
                                      </p:cBhvr>
                                      <p:to>
                                        <p:strVal val="visible"/>
                                      </p:to>
                                    </p:set>
                                    <p:anim calcmode="lin" valueType="num">
                                      <p:cBhvr>
                                        <p:cTn id="442" dur="3250" fill="hold"/>
                                        <p:tgtEl>
                                          <p:spTgt spid="121"/>
                                        </p:tgtEl>
                                        <p:attrNameLst>
                                          <p:attrName>ppt_w</p:attrName>
                                        </p:attrNameLst>
                                      </p:cBhvr>
                                      <p:tavLst>
                                        <p:tav tm="0">
                                          <p:val>
                                            <p:fltVal val="0"/>
                                          </p:val>
                                        </p:tav>
                                        <p:tav tm="100000">
                                          <p:val>
                                            <p:strVal val="#ppt_w"/>
                                          </p:val>
                                        </p:tav>
                                      </p:tavLst>
                                    </p:anim>
                                    <p:anim calcmode="lin" valueType="num">
                                      <p:cBhvr>
                                        <p:cTn id="443" dur="3250" fill="hold"/>
                                        <p:tgtEl>
                                          <p:spTgt spid="121"/>
                                        </p:tgtEl>
                                        <p:attrNameLst>
                                          <p:attrName>ppt_h</p:attrName>
                                        </p:attrNameLst>
                                      </p:cBhvr>
                                      <p:tavLst>
                                        <p:tav tm="0">
                                          <p:val>
                                            <p:fltVal val="0"/>
                                          </p:val>
                                        </p:tav>
                                        <p:tav tm="100000">
                                          <p:val>
                                            <p:strVal val="#ppt_h"/>
                                          </p:val>
                                        </p:tav>
                                      </p:tavLst>
                                    </p:anim>
                                    <p:animEffect transition="in" filter="fade">
                                      <p:cBhvr>
                                        <p:cTn id="444" dur="3250"/>
                                        <p:tgtEl>
                                          <p:spTgt spid="121"/>
                                        </p:tgtEl>
                                      </p:cBhvr>
                                    </p:animEffect>
                                  </p:childTnLst>
                                </p:cTn>
                              </p:par>
                            </p:childTnLst>
                          </p:cTn>
                        </p:par>
                      </p:childTnLst>
                    </p:cTn>
                  </p:par>
                  <p:par>
                    <p:cTn id="445" fill="hold">
                      <p:stCondLst>
                        <p:cond delay="indefinite"/>
                      </p:stCondLst>
                      <p:childTnLst>
                        <p:par>
                          <p:cTn id="446" fill="hold">
                            <p:stCondLst>
                              <p:cond delay="0"/>
                            </p:stCondLst>
                            <p:childTnLst>
                              <p:par>
                                <p:cTn id="447" presetID="1" presetClass="entr" presetSubtype="0" fill="hold" nodeType="clickEffect">
                                  <p:stCondLst>
                                    <p:cond delay="0"/>
                                  </p:stCondLst>
                                  <p:childTnLst>
                                    <p:set>
                                      <p:cBhvr>
                                        <p:cTn id="448" dur="1" fill="hold">
                                          <p:stCondLst>
                                            <p:cond delay="0"/>
                                          </p:stCondLst>
                                        </p:cTn>
                                        <p:tgtEl>
                                          <p:spTgt spid="128"/>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presetID="1" presetClass="entr" presetSubtype="0" fill="hold" grpId="0" nodeType="clickEffect">
                                  <p:stCondLst>
                                    <p:cond delay="0"/>
                                  </p:stCondLst>
                                  <p:childTnLst>
                                    <p:set>
                                      <p:cBhvr>
                                        <p:cTn id="452" dur="1" fill="hold">
                                          <p:stCondLst>
                                            <p:cond delay="0"/>
                                          </p:stCondLst>
                                        </p:cTn>
                                        <p:tgtEl>
                                          <p:spTgt spid="8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ntr" presetSubtype="0" fill="hold" nodeType="clickEffect">
                                  <p:stCondLst>
                                    <p:cond delay="0"/>
                                  </p:stCondLst>
                                  <p:childTnLst>
                                    <p:set>
                                      <p:cBhvr>
                                        <p:cTn id="456" dur="1" fill="hold">
                                          <p:stCondLst>
                                            <p:cond delay="0"/>
                                          </p:stCondLst>
                                        </p:cTn>
                                        <p:tgtEl>
                                          <p:spTgt spid="86"/>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presetID="53" presetClass="entr" presetSubtype="16" fill="hold" grpId="0" nodeType="clickEffect">
                                  <p:stCondLst>
                                    <p:cond delay="0"/>
                                  </p:stCondLst>
                                  <p:childTnLst>
                                    <p:set>
                                      <p:cBhvr>
                                        <p:cTn id="460" dur="1" fill="hold">
                                          <p:stCondLst>
                                            <p:cond delay="0"/>
                                          </p:stCondLst>
                                        </p:cTn>
                                        <p:tgtEl>
                                          <p:spTgt spid="88"/>
                                        </p:tgtEl>
                                        <p:attrNameLst>
                                          <p:attrName>style.visibility</p:attrName>
                                        </p:attrNameLst>
                                      </p:cBhvr>
                                      <p:to>
                                        <p:strVal val="visible"/>
                                      </p:to>
                                    </p:set>
                                    <p:anim calcmode="lin" valueType="num">
                                      <p:cBhvr>
                                        <p:cTn id="461" dur="2750" fill="hold"/>
                                        <p:tgtEl>
                                          <p:spTgt spid="88"/>
                                        </p:tgtEl>
                                        <p:attrNameLst>
                                          <p:attrName>ppt_w</p:attrName>
                                        </p:attrNameLst>
                                      </p:cBhvr>
                                      <p:tavLst>
                                        <p:tav tm="0">
                                          <p:val>
                                            <p:fltVal val="0"/>
                                          </p:val>
                                        </p:tav>
                                        <p:tav tm="100000">
                                          <p:val>
                                            <p:strVal val="#ppt_w"/>
                                          </p:val>
                                        </p:tav>
                                      </p:tavLst>
                                    </p:anim>
                                    <p:anim calcmode="lin" valueType="num">
                                      <p:cBhvr>
                                        <p:cTn id="462" dur="2750" fill="hold"/>
                                        <p:tgtEl>
                                          <p:spTgt spid="88"/>
                                        </p:tgtEl>
                                        <p:attrNameLst>
                                          <p:attrName>ppt_h</p:attrName>
                                        </p:attrNameLst>
                                      </p:cBhvr>
                                      <p:tavLst>
                                        <p:tav tm="0">
                                          <p:val>
                                            <p:fltVal val="0"/>
                                          </p:val>
                                        </p:tav>
                                        <p:tav tm="100000">
                                          <p:val>
                                            <p:strVal val="#ppt_h"/>
                                          </p:val>
                                        </p:tav>
                                      </p:tavLst>
                                    </p:anim>
                                    <p:animEffect transition="in" filter="fade">
                                      <p:cBhvr>
                                        <p:cTn id="463" dur="2750"/>
                                        <p:tgtEl>
                                          <p:spTgt spid="88"/>
                                        </p:tgtEl>
                                      </p:cBhvr>
                                    </p:animEffect>
                                  </p:childTnLst>
                                </p:cTn>
                              </p:par>
                            </p:childTnLst>
                          </p:cTn>
                        </p:par>
                      </p:childTnLst>
                    </p:cTn>
                  </p:par>
                  <p:par>
                    <p:cTn id="464" fill="hold">
                      <p:stCondLst>
                        <p:cond delay="indefinite"/>
                      </p:stCondLst>
                      <p:childTnLst>
                        <p:par>
                          <p:cTn id="465" fill="hold">
                            <p:stCondLst>
                              <p:cond delay="0"/>
                            </p:stCondLst>
                            <p:childTnLst>
                              <p:par>
                                <p:cTn id="466" presetID="1" presetClass="entr" presetSubtype="0" fill="hold" nodeType="clickEffect">
                                  <p:stCondLst>
                                    <p:cond delay="0"/>
                                  </p:stCondLst>
                                  <p:childTnLst>
                                    <p:set>
                                      <p:cBhvr>
                                        <p:cTn id="467" dur="1" fill="hold">
                                          <p:stCondLst>
                                            <p:cond delay="0"/>
                                          </p:stCondLst>
                                        </p:cTn>
                                        <p:tgtEl>
                                          <p:spTgt spid="91"/>
                                        </p:tgtEl>
                                        <p:attrNameLst>
                                          <p:attrName>style.visibility</p:attrName>
                                        </p:attrNameLst>
                                      </p:cBhvr>
                                      <p:to>
                                        <p:strVal val="visible"/>
                                      </p:to>
                                    </p:set>
                                  </p:childTnLst>
                                </p:cTn>
                              </p:par>
                            </p:childTnLst>
                          </p:cTn>
                        </p:par>
                      </p:childTnLst>
                    </p:cTn>
                  </p:par>
                  <p:par>
                    <p:cTn id="468" fill="hold">
                      <p:stCondLst>
                        <p:cond delay="indefinite"/>
                      </p:stCondLst>
                      <p:childTnLst>
                        <p:par>
                          <p:cTn id="469" fill="hold">
                            <p:stCondLst>
                              <p:cond delay="0"/>
                            </p:stCondLst>
                            <p:childTnLst>
                              <p:par>
                                <p:cTn id="470" presetID="53" presetClass="entr" presetSubtype="16" fill="hold" nodeType="clickEffect">
                                  <p:stCondLst>
                                    <p:cond delay="0"/>
                                  </p:stCondLst>
                                  <p:childTnLst>
                                    <p:set>
                                      <p:cBhvr>
                                        <p:cTn id="471" dur="1" fill="hold">
                                          <p:stCondLst>
                                            <p:cond delay="0"/>
                                          </p:stCondLst>
                                        </p:cTn>
                                        <p:tgtEl>
                                          <p:spTgt spid="3"/>
                                        </p:tgtEl>
                                        <p:attrNameLst>
                                          <p:attrName>style.visibility</p:attrName>
                                        </p:attrNameLst>
                                      </p:cBhvr>
                                      <p:to>
                                        <p:strVal val="visible"/>
                                      </p:to>
                                    </p:set>
                                    <p:anim calcmode="lin" valueType="num">
                                      <p:cBhvr>
                                        <p:cTn id="472" dur="3500" fill="hold"/>
                                        <p:tgtEl>
                                          <p:spTgt spid="3"/>
                                        </p:tgtEl>
                                        <p:attrNameLst>
                                          <p:attrName>ppt_w</p:attrName>
                                        </p:attrNameLst>
                                      </p:cBhvr>
                                      <p:tavLst>
                                        <p:tav tm="0">
                                          <p:val>
                                            <p:fltVal val="0"/>
                                          </p:val>
                                        </p:tav>
                                        <p:tav tm="100000">
                                          <p:val>
                                            <p:strVal val="#ppt_w"/>
                                          </p:val>
                                        </p:tav>
                                      </p:tavLst>
                                    </p:anim>
                                    <p:anim calcmode="lin" valueType="num">
                                      <p:cBhvr>
                                        <p:cTn id="473" dur="3500" fill="hold"/>
                                        <p:tgtEl>
                                          <p:spTgt spid="3"/>
                                        </p:tgtEl>
                                        <p:attrNameLst>
                                          <p:attrName>ppt_h</p:attrName>
                                        </p:attrNameLst>
                                      </p:cBhvr>
                                      <p:tavLst>
                                        <p:tav tm="0">
                                          <p:val>
                                            <p:fltVal val="0"/>
                                          </p:val>
                                        </p:tav>
                                        <p:tav tm="100000">
                                          <p:val>
                                            <p:strVal val="#ppt_h"/>
                                          </p:val>
                                        </p:tav>
                                      </p:tavLst>
                                    </p:anim>
                                    <p:animEffect transition="in" filter="fade">
                                      <p:cBhvr>
                                        <p:cTn id="474" dur="3500"/>
                                        <p:tgtEl>
                                          <p:spTgt spid="3"/>
                                        </p:tgtEl>
                                      </p:cBhvr>
                                    </p:animEffect>
                                  </p:childTnLst>
                                </p:cTn>
                              </p:par>
                            </p:childTnLst>
                          </p:cTn>
                        </p:par>
                      </p:childTnLst>
                    </p:cTn>
                  </p:par>
                  <p:par>
                    <p:cTn id="475" fill="hold">
                      <p:stCondLst>
                        <p:cond delay="indefinite"/>
                      </p:stCondLst>
                      <p:childTnLst>
                        <p:par>
                          <p:cTn id="476" fill="hold">
                            <p:stCondLst>
                              <p:cond delay="0"/>
                            </p:stCondLst>
                            <p:childTnLst>
                              <p:par>
                                <p:cTn id="477" presetID="53" presetClass="entr" presetSubtype="16" fill="hold" nodeType="clickEffect">
                                  <p:stCondLst>
                                    <p:cond delay="0"/>
                                  </p:stCondLst>
                                  <p:childTnLst>
                                    <p:set>
                                      <p:cBhvr>
                                        <p:cTn id="478" dur="1" fill="hold">
                                          <p:stCondLst>
                                            <p:cond delay="0"/>
                                          </p:stCondLst>
                                        </p:cTn>
                                        <p:tgtEl>
                                          <p:spTgt spid="5"/>
                                        </p:tgtEl>
                                        <p:attrNameLst>
                                          <p:attrName>style.visibility</p:attrName>
                                        </p:attrNameLst>
                                      </p:cBhvr>
                                      <p:to>
                                        <p:strVal val="visible"/>
                                      </p:to>
                                    </p:set>
                                    <p:anim calcmode="lin" valueType="num">
                                      <p:cBhvr>
                                        <p:cTn id="479" dur="3000" fill="hold"/>
                                        <p:tgtEl>
                                          <p:spTgt spid="5"/>
                                        </p:tgtEl>
                                        <p:attrNameLst>
                                          <p:attrName>ppt_w</p:attrName>
                                        </p:attrNameLst>
                                      </p:cBhvr>
                                      <p:tavLst>
                                        <p:tav tm="0">
                                          <p:val>
                                            <p:fltVal val="0"/>
                                          </p:val>
                                        </p:tav>
                                        <p:tav tm="100000">
                                          <p:val>
                                            <p:strVal val="#ppt_w"/>
                                          </p:val>
                                        </p:tav>
                                      </p:tavLst>
                                    </p:anim>
                                    <p:anim calcmode="lin" valueType="num">
                                      <p:cBhvr>
                                        <p:cTn id="480" dur="3000" fill="hold"/>
                                        <p:tgtEl>
                                          <p:spTgt spid="5"/>
                                        </p:tgtEl>
                                        <p:attrNameLst>
                                          <p:attrName>ppt_h</p:attrName>
                                        </p:attrNameLst>
                                      </p:cBhvr>
                                      <p:tavLst>
                                        <p:tav tm="0">
                                          <p:val>
                                            <p:fltVal val="0"/>
                                          </p:val>
                                        </p:tav>
                                        <p:tav tm="100000">
                                          <p:val>
                                            <p:strVal val="#ppt_h"/>
                                          </p:val>
                                        </p:tav>
                                      </p:tavLst>
                                    </p:anim>
                                    <p:animEffect transition="in" filter="fade">
                                      <p:cBhvr>
                                        <p:cTn id="481" dur="3000"/>
                                        <p:tgtEl>
                                          <p:spTgt spid="5"/>
                                        </p:tgtEl>
                                      </p:cBhvr>
                                    </p:animEffect>
                                  </p:childTnLst>
                                </p:cTn>
                              </p:par>
                            </p:childTnLst>
                          </p:cTn>
                        </p:par>
                      </p:childTnLst>
                    </p:cTn>
                  </p:par>
                  <p:par>
                    <p:cTn id="482" fill="hold">
                      <p:stCondLst>
                        <p:cond delay="indefinite"/>
                      </p:stCondLst>
                      <p:childTnLst>
                        <p:par>
                          <p:cTn id="483" fill="hold">
                            <p:stCondLst>
                              <p:cond delay="0"/>
                            </p:stCondLst>
                            <p:childTnLst>
                              <p:par>
                                <p:cTn id="484" presetID="1" presetClass="entr" presetSubtype="0" fill="hold" nodeType="clickEffect">
                                  <p:stCondLst>
                                    <p:cond delay="0"/>
                                  </p:stCondLst>
                                  <p:childTnLst>
                                    <p:set>
                                      <p:cBhvr>
                                        <p:cTn id="485" dur="1" fill="hold">
                                          <p:stCondLst>
                                            <p:cond delay="0"/>
                                          </p:stCondLst>
                                        </p:cTn>
                                        <p:tgtEl>
                                          <p:spTgt spid="94"/>
                                        </p:tgtEl>
                                        <p:attrNameLst>
                                          <p:attrName>style.visibility</p:attrName>
                                        </p:attrNameLst>
                                      </p:cBhvr>
                                      <p:to>
                                        <p:strVal val="visible"/>
                                      </p:to>
                                    </p:set>
                                  </p:childTnLst>
                                </p:cTn>
                              </p:par>
                            </p:childTnLst>
                          </p:cTn>
                        </p:par>
                      </p:childTnLst>
                    </p:cTn>
                  </p:par>
                  <p:par>
                    <p:cTn id="486" fill="hold">
                      <p:stCondLst>
                        <p:cond delay="indefinite"/>
                      </p:stCondLst>
                      <p:childTnLst>
                        <p:par>
                          <p:cTn id="487" fill="hold">
                            <p:stCondLst>
                              <p:cond delay="0"/>
                            </p:stCondLst>
                            <p:childTnLst>
                              <p:par>
                                <p:cTn id="488" presetID="53" presetClass="entr" presetSubtype="16" fill="hold" nodeType="clickEffect">
                                  <p:stCondLst>
                                    <p:cond delay="0"/>
                                  </p:stCondLst>
                                  <p:childTnLst>
                                    <p:set>
                                      <p:cBhvr>
                                        <p:cTn id="489" dur="1" fill="hold">
                                          <p:stCondLst>
                                            <p:cond delay="0"/>
                                          </p:stCondLst>
                                        </p:cTn>
                                        <p:tgtEl>
                                          <p:spTgt spid="8"/>
                                        </p:tgtEl>
                                        <p:attrNameLst>
                                          <p:attrName>style.visibility</p:attrName>
                                        </p:attrNameLst>
                                      </p:cBhvr>
                                      <p:to>
                                        <p:strVal val="visible"/>
                                      </p:to>
                                    </p:set>
                                    <p:anim calcmode="lin" valueType="num">
                                      <p:cBhvr>
                                        <p:cTn id="490" dur="2250" fill="hold"/>
                                        <p:tgtEl>
                                          <p:spTgt spid="8"/>
                                        </p:tgtEl>
                                        <p:attrNameLst>
                                          <p:attrName>ppt_w</p:attrName>
                                        </p:attrNameLst>
                                      </p:cBhvr>
                                      <p:tavLst>
                                        <p:tav tm="0">
                                          <p:val>
                                            <p:fltVal val="0"/>
                                          </p:val>
                                        </p:tav>
                                        <p:tav tm="100000">
                                          <p:val>
                                            <p:strVal val="#ppt_w"/>
                                          </p:val>
                                        </p:tav>
                                      </p:tavLst>
                                    </p:anim>
                                    <p:anim calcmode="lin" valueType="num">
                                      <p:cBhvr>
                                        <p:cTn id="491" dur="2250" fill="hold"/>
                                        <p:tgtEl>
                                          <p:spTgt spid="8"/>
                                        </p:tgtEl>
                                        <p:attrNameLst>
                                          <p:attrName>ppt_h</p:attrName>
                                        </p:attrNameLst>
                                      </p:cBhvr>
                                      <p:tavLst>
                                        <p:tav tm="0">
                                          <p:val>
                                            <p:fltVal val="0"/>
                                          </p:val>
                                        </p:tav>
                                        <p:tav tm="100000">
                                          <p:val>
                                            <p:strVal val="#ppt_h"/>
                                          </p:val>
                                        </p:tav>
                                      </p:tavLst>
                                    </p:anim>
                                    <p:animEffect transition="in" filter="fade">
                                      <p:cBhvr>
                                        <p:cTn id="492" dur="2250"/>
                                        <p:tgtEl>
                                          <p:spTgt spid="8"/>
                                        </p:tgtEl>
                                      </p:cBhvr>
                                    </p:animEffect>
                                  </p:childTnLst>
                                </p:cTn>
                              </p:par>
                            </p:childTnLst>
                          </p:cTn>
                        </p:par>
                      </p:childTnLst>
                    </p:cTn>
                  </p:par>
                  <p:par>
                    <p:cTn id="493" fill="hold">
                      <p:stCondLst>
                        <p:cond delay="indefinite"/>
                      </p:stCondLst>
                      <p:childTnLst>
                        <p:par>
                          <p:cTn id="494" fill="hold">
                            <p:stCondLst>
                              <p:cond delay="0"/>
                            </p:stCondLst>
                            <p:childTnLst>
                              <p:par>
                                <p:cTn id="495" presetID="1" presetClass="entr" presetSubtype="0" fill="hold" nodeType="clickEffect">
                                  <p:stCondLst>
                                    <p:cond delay="0"/>
                                  </p:stCondLst>
                                  <p:childTnLst>
                                    <p:set>
                                      <p:cBhvr>
                                        <p:cTn id="49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2" grpId="0" animBg="1"/>
      <p:bldP spid="6" grpId="0" animBg="1"/>
      <p:bldP spid="29" grpId="0" animBg="1"/>
      <p:bldP spid="33" grpId="0" animBg="1"/>
      <p:bldP spid="35" grpId="0" animBg="1"/>
      <p:bldP spid="45" grpId="0" animBg="1"/>
      <p:bldP spid="48" grpId="0" animBg="1"/>
      <p:bldP spid="50" grpId="0" animBg="1"/>
      <p:bldP spid="52" grpId="0" animBg="1"/>
      <p:bldP spid="55" grpId="0" animBg="1"/>
      <p:bldP spid="66" grpId="0" animBg="1"/>
      <p:bldP spid="71" grpId="0" animBg="1"/>
      <p:bldP spid="74" grpId="0" animBg="1"/>
      <p:bldP spid="79" grpId="0" animBg="1"/>
      <p:bldP spid="81" grpId="0" animBg="1"/>
      <p:bldP spid="84" grpId="0" animBg="1"/>
      <p:bldP spid="98" grpId="0" animBg="1"/>
      <p:bldP spid="103" grpId="0" animBg="1"/>
      <p:bldP spid="109" grpId="0" animBg="1"/>
      <p:bldP spid="120" grpId="0" animBg="1"/>
      <p:bldP spid="125" grpId="0" animBg="1"/>
      <p:bldP spid="80" grpId="0" animBg="1"/>
      <p:bldP spid="8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68" name="Picture 2" descr="Image result for Team work"/>
          <p:cNvPicPr>
            <a:picLocks noChangeAspect="1" noChangeArrowheads="1"/>
          </p:cNvPicPr>
          <p:nvPr/>
        </p:nvPicPr>
        <p:blipFill>
          <a:blip r:embed="rId3" cstate="print"/>
          <a:srcRect/>
          <a:stretch>
            <a:fillRect/>
          </a:stretch>
        </p:blipFill>
        <p:spPr bwMode="auto">
          <a:xfrm>
            <a:off x="5181600" y="1752600"/>
            <a:ext cx="7696200" cy="7086600"/>
          </a:xfrm>
          <a:prstGeom prst="rect">
            <a:avLst/>
          </a:prstGeom>
          <a:noFill/>
        </p:spPr>
      </p:pic>
      <p:sp>
        <p:nvSpPr>
          <p:cNvPr id="69" name="TextBox 68"/>
          <p:cNvSpPr txBox="1"/>
          <p:nvPr/>
        </p:nvSpPr>
        <p:spPr>
          <a:xfrm>
            <a:off x="12954000" y="8001000"/>
            <a:ext cx="4640318" cy="1200329"/>
          </a:xfrm>
          <a:prstGeom prst="rect">
            <a:avLst/>
          </a:prstGeom>
          <a:noFill/>
        </p:spPr>
        <p:txBody>
          <a:bodyPr wrap="square" rtlCol="0">
            <a:spAutoFit/>
          </a:bodyPr>
          <a:lstStyle/>
          <a:p>
            <a:r>
              <a:rPr lang="en-US" sz="7200" b="1" dirty="0" smtClean="0">
                <a:solidFill>
                  <a:srgbClr val="2410B4"/>
                </a:solidFill>
                <a:latin typeface="Arial Narrow" pitchFamily="34" charset="0"/>
                <a:cs typeface="Arial" pitchFamily="34" charset="0"/>
              </a:rPr>
              <a:t>Thank You ! </a:t>
            </a:r>
            <a:endParaRPr lang="en-US" sz="7200" b="1" dirty="0">
              <a:solidFill>
                <a:srgbClr val="2410B4"/>
              </a:solidFill>
              <a:latin typeface="Arial Narrow" pitchFamily="34" charset="0"/>
              <a:cs typeface="Arial" pitchFamily="34" charset="0"/>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algn="l" defTabSz="914400" eaLnBrk="0" fontAlgn="base" hangingPunct="0" indent="0" latinLnBrk="0" lvl="0" marL="0" marR="0" rtl="0">
              <a:lnSpc>
                <a:spcPct val="90000"/>
              </a:lnSpc>
              <a:spcBef>
                <a:spcPct val="0"/>
              </a:spcBef>
              <a:spcAft>
                <a:spcPct val="0"/>
              </a:spcAft>
              <a:buClrTx/>
              <a:buSzTx/>
              <a:buFontTx/>
              <a:buNone/>
              <a:tabLst/>
              <a:defRPr/>
            </a:pPr>
            <a:r>
              <a:rPr b="1" baseline="0" cap="none" dirty="0" i="0" kern="1200" kumimoji="0" lang="en-US" noProof="0" normalizeH="0" smtClean="0" spc="0" strike="noStrike" sz="5400" u="none">
                <a:ln>
                  <a:noFill/>
                </a:ln>
                <a:solidFill>
                  <a:srgbClr val="0000FF"/>
                </a:solidFill>
                <a:effectLst/>
                <a:uLnTx/>
                <a:uFillTx/>
                <a:latin charset="-128" pitchFamily="34" typeface="Arial Unicode MS"/>
                <a:ea charset="-128" pitchFamily="34" typeface="Arial Unicode MS"/>
                <a:cs charset="-128" pitchFamily="34" typeface="Arial Unicode MS"/>
              </a:rPr>
              <a:t>NPS Architecture</a:t>
            </a:r>
            <a:endParaRPr b="1" baseline="0" cap="none" dirty="0" i="0" kern="1200" kumimoji="0" lang="en-US" noProof="0" normalizeH="0" spc="0" strike="noStrike" sz="5400" u="none">
              <a:ln>
                <a:noFill/>
              </a:ln>
              <a:solidFill>
                <a:srgbClr val="0000FF"/>
              </a:solidFill>
              <a:effectLst/>
              <a:uLnTx/>
              <a:uFillTx/>
              <a:latin charset="-128" pitchFamily="34" typeface="Arial Unicode MS"/>
              <a:ea charset="-128" pitchFamily="34" typeface="Arial Unicode MS"/>
              <a:cs charset="-128" pitchFamily="34" typeface="Arial Unicode MS"/>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anchor="ctr" rtlCol="0"/>
          <a:lstStyle/>
          <a:p>
            <a:pPr algn="ctr"/>
            <a:endParaRPr lang="en-US"/>
          </a:p>
        </p:txBody>
      </p:sp>
      <p:sp>
        <p:nvSpPr>
          <p:cNvPr id="177" name="Rounded Rectangle 176"/>
          <p:cNvSpPr/>
          <p:nvPr/>
        </p:nvSpPr>
        <p:spPr>
          <a:xfrm rot="5400000">
            <a:off x="2954716" y="7907716"/>
            <a:ext cx="685800" cy="2548767"/>
          </a:xfrm>
          <a:prstGeom prst="roundRect">
            <a:avLst>
              <a:gd fmla="val 10000" name="adj"/>
            </a:avLst>
          </a:prstGeom>
          <a:solidFill>
            <a:schemeClr val="bg2">
              <a:lumMod val="90000"/>
              <a:alpha val="90000"/>
            </a:schemeClr>
          </a:solidFill>
          <a:ln>
            <a:solidFill>
              <a:schemeClr val="bg2">
                <a:lumMod val="2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8" name="TextBox 177"/>
          <p:cNvSpPr txBox="1"/>
          <p:nvPr/>
        </p:nvSpPr>
        <p:spPr>
          <a:xfrm>
            <a:off x="16306800" y="5486400"/>
            <a:ext cx="1600200" cy="400110"/>
          </a:xfrm>
          <a:prstGeom prst="rect">
            <a:avLst/>
          </a:prstGeom>
          <a:noFill/>
        </p:spPr>
        <p:txBody>
          <a:bodyPr rtlCol="0" wrap="square">
            <a:spAutoFit/>
          </a:bodyPr>
          <a:lstStyle/>
          <a:p>
            <a:r>
              <a:rPr b="1" dirty="0" lang="en-US" smtClean="0" spc="100" sz="2000">
                <a:solidFill>
                  <a:srgbClr val="1D15BF"/>
                </a:solidFill>
                <a:latin charset="-128" pitchFamily="34" typeface="Arial Unicode MS"/>
                <a:ea charset="-128" pitchFamily="34" typeface="Arial Unicode MS"/>
                <a:cs charset="-128" pitchFamily="34" typeface="Arial Unicode MS"/>
              </a:rPr>
              <a:t>Custodian</a:t>
            </a:r>
            <a:endParaRPr b="1" dirty="0" lang="en-US" spc="100" sz="2000">
              <a:solidFill>
                <a:srgbClr val="1D15BF"/>
              </a:solidFill>
              <a:latin charset="-128" pitchFamily="34" typeface="Arial Unicode MS"/>
              <a:ea charset="-128" pitchFamily="34" typeface="Arial Unicode MS"/>
              <a:cs charset="-128" pitchFamily="34" typeface="Arial Unicode MS"/>
            </a:endParaRPr>
          </a:p>
        </p:txBody>
      </p:sp>
      <p:sp>
        <p:nvSpPr>
          <p:cNvPr id="179" name="TextBox 178"/>
          <p:cNvSpPr txBox="1"/>
          <p:nvPr/>
        </p:nvSpPr>
        <p:spPr>
          <a:xfrm>
            <a:off x="13639800" y="3124200"/>
            <a:ext cx="2362199" cy="400110"/>
          </a:xfrm>
          <a:prstGeom prst="rect">
            <a:avLst/>
          </a:prstGeom>
          <a:noFill/>
        </p:spPr>
        <p:txBody>
          <a:bodyPr rtlCol="0" wrap="square">
            <a:spAutoFit/>
          </a:bodyPr>
          <a:lstStyle/>
          <a:p>
            <a:pPr algn="ctr"/>
            <a:r>
              <a:rPr b="1" dirty="0" lang="en-US" smtClean="0" spc="300" sz="2000">
                <a:solidFill>
                  <a:srgbClr val="1D15BF"/>
                </a:solidFill>
                <a:latin charset="-128" pitchFamily="34" typeface="Arial Unicode MS"/>
                <a:ea charset="-128" pitchFamily="34" typeface="Arial Unicode MS"/>
                <a:cs charset="-128" pitchFamily="34" typeface="Arial Unicode MS"/>
              </a:rPr>
              <a:t>NPS TRUST</a:t>
            </a:r>
            <a:endParaRPr b="1" dirty="0" lang="en-US" spc="300" sz="2000">
              <a:solidFill>
                <a:srgbClr val="1D15BF"/>
              </a:solidFill>
              <a:latin charset="-128" pitchFamily="34" typeface="Arial Unicode MS"/>
              <a:ea charset="-128" pitchFamily="34" typeface="Arial Unicode MS"/>
              <a:cs charset="-128" pitchFamily="34" typeface="Arial Unicode MS"/>
            </a:endParaRPr>
          </a:p>
        </p:txBody>
      </p:sp>
      <p:pic>
        <p:nvPicPr>
          <p:cNvPr descr="subscribers.jpg" id="181" name="Picture 180"/>
          <p:cNvPicPr>
            <a:picLocks noChangeAspect="1"/>
          </p:cNvPicPr>
          <p:nvPr/>
        </p:nvPicPr>
        <p:blipFill>
          <a:blip cstate="print" r:embed="rId3"/>
          <a:srcRect r="138"/>
          <a:stretch>
            <a:fillRect/>
          </a:stretch>
        </p:blipFill>
        <p:spPr>
          <a:xfrm>
            <a:off x="2133600" y="8915400"/>
            <a:ext cx="194675" cy="457200"/>
          </a:xfrm>
          <a:prstGeom prst="rect">
            <a:avLst/>
          </a:prstGeom>
        </p:spPr>
      </p:pic>
      <p:sp>
        <p:nvSpPr>
          <p:cNvPr id="182" name="Rounded Rectangle 181"/>
          <p:cNvSpPr/>
          <p:nvPr/>
        </p:nvSpPr>
        <p:spPr>
          <a:xfrm rot="5400000">
            <a:off x="2551001" y="5980001"/>
            <a:ext cx="1493230" cy="2548767"/>
          </a:xfrm>
          <a:prstGeom prst="roundRect">
            <a:avLst>
              <a:gd fmla="val 10000" name="adj"/>
            </a:avLst>
          </a:prstGeom>
          <a:solidFill>
            <a:schemeClr val="bg2">
              <a:lumMod val="90000"/>
              <a:alpha val="90000"/>
            </a:schemeClr>
          </a:solidFill>
          <a:ln>
            <a:solidFill>
              <a:schemeClr val="bg2">
                <a:lumMod val="2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3" name="TextBox 182"/>
          <p:cNvSpPr txBox="1"/>
          <p:nvPr/>
        </p:nvSpPr>
        <p:spPr>
          <a:xfrm>
            <a:off x="2362201" y="8955619"/>
            <a:ext cx="1981200" cy="523220"/>
          </a:xfrm>
          <a:prstGeom prst="rect">
            <a:avLst/>
          </a:prstGeom>
          <a:noFill/>
        </p:spPr>
        <p:txBody>
          <a:bodyPr rtlCol="0" wrap="square">
            <a:spAutoFit/>
          </a:bodyPr>
          <a:lstStyle/>
          <a:p>
            <a:pPr algn="ctr"/>
            <a:r>
              <a:rPr b="1" dirty="0" lang="en-US" smtClean="0" sz="2800">
                <a:solidFill>
                  <a:srgbClr val="271F91"/>
                </a:solidFill>
                <a:latin charset="-128" pitchFamily="34" typeface="Arial Unicode MS"/>
                <a:ea charset="-128" pitchFamily="34" typeface="Arial Unicode MS"/>
                <a:cs charset="-128" pitchFamily="34" typeface="Arial Unicode MS"/>
              </a:rPr>
              <a:t>Subscriber</a:t>
            </a:r>
            <a:endParaRPr b="1" dirty="0" lang="en-US" sz="2800">
              <a:solidFill>
                <a:srgbClr val="271F91"/>
              </a:solidFill>
              <a:latin charset="-128" pitchFamily="34" typeface="Arial Unicode MS"/>
              <a:ea charset="-128" pitchFamily="34" typeface="Arial Unicode MS"/>
              <a:cs charset="-128" pitchFamily="34" typeface="Arial Unicode MS"/>
            </a:endParaRPr>
          </a:p>
        </p:txBody>
      </p:sp>
      <p:sp>
        <p:nvSpPr>
          <p:cNvPr id="184" name="Rounded Rectangle 183"/>
          <p:cNvSpPr/>
          <p:nvPr/>
        </p:nvSpPr>
        <p:spPr>
          <a:xfrm rot="5400000">
            <a:off x="2573715" y="1811717"/>
            <a:ext cx="1447801" cy="2548767"/>
          </a:xfrm>
          <a:prstGeom prst="roundRect">
            <a:avLst>
              <a:gd fmla="val 10000" name="adj"/>
            </a:avLst>
          </a:prstGeom>
          <a:solidFill>
            <a:schemeClr val="bg2">
              <a:lumMod val="90000"/>
              <a:alpha val="90000"/>
            </a:schemeClr>
          </a:solidFill>
          <a:ln>
            <a:solidFill>
              <a:schemeClr val="bg2">
                <a:lumMod val="2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5" name="Rounded Rectangle 184"/>
          <p:cNvSpPr/>
          <p:nvPr/>
        </p:nvSpPr>
        <p:spPr>
          <a:xfrm rot="5400000">
            <a:off x="2539579" y="3827052"/>
            <a:ext cx="1524001" cy="2556695"/>
          </a:xfrm>
          <a:prstGeom prst="roundRect">
            <a:avLst>
              <a:gd fmla="val 10000" name="adj"/>
            </a:avLst>
          </a:prstGeom>
          <a:solidFill>
            <a:schemeClr val="bg2">
              <a:lumMod val="90000"/>
              <a:alpha val="90000"/>
            </a:schemeClr>
          </a:solidFill>
          <a:ln>
            <a:solidFill>
              <a:schemeClr val="bg2">
                <a:lumMod val="2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6" name="TextBox 185"/>
          <p:cNvSpPr txBox="1"/>
          <p:nvPr/>
        </p:nvSpPr>
        <p:spPr>
          <a:xfrm>
            <a:off x="2023233" y="6547245"/>
            <a:ext cx="2548768" cy="1384995"/>
          </a:xfrm>
          <a:prstGeom prst="rect">
            <a:avLst/>
          </a:prstGeom>
          <a:noFill/>
        </p:spPr>
        <p:txBody>
          <a:bodyPr rtlCol="0" wrap="square">
            <a:spAutoFit/>
          </a:bodyPr>
          <a:lstStyle/>
          <a:p>
            <a:pPr algn="ctr"/>
            <a:r>
              <a:rPr b="1" dirty="0" lang="en-US" smtClean="0" sz="2800">
                <a:solidFill>
                  <a:srgbClr val="1D15BF"/>
                </a:solidFill>
                <a:latin charset="-128" pitchFamily="34" typeface="Arial Unicode MS"/>
                <a:ea charset="-128" pitchFamily="34" typeface="Arial Unicode MS"/>
                <a:cs charset="-128" pitchFamily="34" typeface="Arial Unicode MS"/>
              </a:rPr>
              <a:t>Drawing &amp;</a:t>
            </a:r>
          </a:p>
          <a:p>
            <a:pPr algn="ctr"/>
            <a:r>
              <a:rPr b="1" dirty="0" lang="en-US" smtClean="0" sz="2800">
                <a:solidFill>
                  <a:srgbClr val="1D15BF"/>
                </a:solidFill>
                <a:latin charset="-128" pitchFamily="34" typeface="Arial Unicode MS"/>
                <a:ea charset="-128" pitchFamily="34" typeface="Arial Unicode MS"/>
                <a:cs charset="-128" pitchFamily="34" typeface="Arial Unicode MS"/>
              </a:rPr>
              <a:t>Disbursement Officer</a:t>
            </a:r>
            <a:endParaRPr b="1" dirty="0" lang="en-US" sz="2800">
              <a:solidFill>
                <a:srgbClr val="1D15BF"/>
              </a:solidFill>
              <a:latin charset="-128" pitchFamily="34" typeface="Arial Unicode MS"/>
              <a:ea charset="-128" pitchFamily="34" typeface="Arial Unicode MS"/>
              <a:cs charset="-128" pitchFamily="34" typeface="Arial Unicode MS"/>
            </a:endParaRPr>
          </a:p>
        </p:txBody>
      </p:sp>
      <p:sp>
        <p:nvSpPr>
          <p:cNvPr id="187" name="TextBox 186"/>
          <p:cNvSpPr txBox="1"/>
          <p:nvPr/>
        </p:nvSpPr>
        <p:spPr>
          <a:xfrm>
            <a:off x="1947033" y="4382873"/>
            <a:ext cx="2624968" cy="1384995"/>
          </a:xfrm>
          <a:prstGeom prst="rect">
            <a:avLst/>
          </a:prstGeom>
          <a:noFill/>
        </p:spPr>
        <p:txBody>
          <a:bodyPr rtlCol="0" wrap="square">
            <a:spAutoFit/>
          </a:bodyPr>
          <a:lstStyle/>
          <a:p>
            <a:pPr algn="ctr"/>
            <a:r>
              <a:rPr b="1" dirty="0" lang="en-US" smtClean="0" sz="2800">
                <a:solidFill>
                  <a:srgbClr val="1D15BF"/>
                </a:solidFill>
                <a:latin charset="-128" pitchFamily="34" typeface="Arial Unicode MS"/>
                <a:ea charset="-128" pitchFamily="34" typeface="Arial Unicode MS"/>
                <a:cs charset="-128" pitchFamily="34" typeface="Arial Unicode MS"/>
              </a:rPr>
              <a:t>District</a:t>
            </a:r>
          </a:p>
          <a:p>
            <a:pPr algn="ctr"/>
            <a:r>
              <a:rPr b="1" dirty="0" lang="en-US" smtClean="0" sz="2800">
                <a:solidFill>
                  <a:srgbClr val="1D15BF"/>
                </a:solidFill>
                <a:latin charset="-128" pitchFamily="34" typeface="Arial Unicode MS"/>
                <a:ea charset="-128" pitchFamily="34" typeface="Arial Unicode MS"/>
                <a:cs charset="-128" pitchFamily="34" typeface="Arial Unicode MS"/>
              </a:rPr>
              <a:t>Treasury </a:t>
            </a:r>
          </a:p>
          <a:p>
            <a:pPr algn="ctr"/>
            <a:r>
              <a:rPr b="1" dirty="0" lang="en-US" smtClean="0" sz="2800">
                <a:solidFill>
                  <a:srgbClr val="1D15BF"/>
                </a:solidFill>
                <a:latin charset="-128" pitchFamily="34" typeface="Arial Unicode MS"/>
                <a:ea charset="-128" pitchFamily="34" typeface="Arial Unicode MS"/>
                <a:cs charset="-128" pitchFamily="34" typeface="Arial Unicode MS"/>
              </a:rPr>
              <a:t>Office</a:t>
            </a:r>
            <a:endParaRPr b="1" dirty="0" lang="en-US" sz="2800">
              <a:solidFill>
                <a:srgbClr val="1D15BF"/>
              </a:solidFill>
              <a:latin charset="-128" pitchFamily="34" typeface="Arial Unicode MS"/>
              <a:ea charset="-128" pitchFamily="34" typeface="Arial Unicode MS"/>
              <a:cs charset="-128" pitchFamily="34" typeface="Arial Unicode MS"/>
            </a:endParaRPr>
          </a:p>
        </p:txBody>
      </p:sp>
      <p:sp>
        <p:nvSpPr>
          <p:cNvPr id="188" name="TextBox 187"/>
          <p:cNvSpPr txBox="1"/>
          <p:nvPr/>
        </p:nvSpPr>
        <p:spPr>
          <a:xfrm>
            <a:off x="1947033" y="2401671"/>
            <a:ext cx="2624968" cy="1384995"/>
          </a:xfrm>
          <a:prstGeom prst="rect">
            <a:avLst/>
          </a:prstGeom>
          <a:noFill/>
        </p:spPr>
        <p:txBody>
          <a:bodyPr rtlCol="0" wrap="square">
            <a:spAutoFit/>
          </a:bodyPr>
          <a:lstStyle/>
          <a:p>
            <a:pPr algn="ctr"/>
            <a:r>
              <a:rPr b="1" dirty="0" lang="en-US" smtClean="0" sz="2800">
                <a:solidFill>
                  <a:srgbClr val="1D15BF"/>
                </a:solidFill>
                <a:latin charset="-128" pitchFamily="34" typeface="Arial Unicode MS"/>
                <a:ea charset="-128" pitchFamily="34" typeface="Arial Unicode MS"/>
                <a:cs charset="-128" pitchFamily="34" typeface="Arial Unicode MS"/>
              </a:rPr>
              <a:t>Directorate of Treasuries &amp; Accounts</a:t>
            </a:r>
            <a:endParaRPr b="1" dirty="0" lang="en-US" sz="2800">
              <a:solidFill>
                <a:srgbClr val="1D15BF"/>
              </a:solidFill>
              <a:latin charset="-128" pitchFamily="34" typeface="Arial Unicode MS"/>
              <a:ea charset="-128" pitchFamily="34" typeface="Arial Unicode MS"/>
              <a:cs charset="-128" pitchFamily="34" typeface="Arial Unicode MS"/>
            </a:endParaRPr>
          </a:p>
        </p:txBody>
      </p:sp>
      <p:pic>
        <p:nvPicPr>
          <p:cNvPr descr="nsdl can.jpg" id="189" name="Picture 188"/>
          <p:cNvPicPr>
            <a:picLocks noChangeAspect="1"/>
          </p:cNvPicPr>
          <p:nvPr/>
        </p:nvPicPr>
        <p:blipFill>
          <a:blip cstate="print" r:embed="rId4"/>
          <a:stretch>
            <a:fillRect/>
          </a:stretch>
        </p:blipFill>
        <p:spPr>
          <a:xfrm>
            <a:off x="6172200" y="6019800"/>
            <a:ext cx="2133600" cy="914400"/>
          </a:xfrm>
          <a:prstGeom prst="rect">
            <a:avLst/>
          </a:prstGeom>
          <a:ln w="28575">
            <a:solidFill>
              <a:schemeClr val="bg2">
                <a:lumMod val="25000"/>
              </a:schemeClr>
            </a:solidFill>
          </a:ln>
        </p:spPr>
      </p:pic>
      <p:pic>
        <p:nvPicPr>
          <p:cNvPr descr="nsdl cra.jpg" id="190" name="Picture 189"/>
          <p:cNvPicPr>
            <a:picLocks noChangeAspect="1"/>
          </p:cNvPicPr>
          <p:nvPr/>
        </p:nvPicPr>
        <p:blipFill>
          <a:blip cstate="print" r:embed="rId5"/>
          <a:stretch>
            <a:fillRect/>
          </a:stretch>
        </p:blipFill>
        <p:spPr>
          <a:xfrm>
            <a:off x="8534400" y="6019804"/>
            <a:ext cx="2133600" cy="914403"/>
          </a:xfrm>
          <a:prstGeom prst="rect">
            <a:avLst/>
          </a:prstGeom>
          <a:ln w="28575">
            <a:solidFill>
              <a:schemeClr val="bg2">
                <a:lumMod val="25000"/>
              </a:schemeClr>
            </a:solidFill>
          </a:ln>
        </p:spPr>
      </p:pic>
      <p:sp>
        <p:nvSpPr>
          <p:cNvPr id="191" name="TextBox 190"/>
          <p:cNvSpPr txBox="1"/>
          <p:nvPr/>
        </p:nvSpPr>
        <p:spPr>
          <a:xfrm>
            <a:off x="11597639" y="4572000"/>
            <a:ext cx="1905000" cy="400110"/>
          </a:xfrm>
          <a:prstGeom prst="rect">
            <a:avLst/>
          </a:prstGeom>
          <a:noFill/>
        </p:spPr>
        <p:txBody>
          <a:bodyPr rtlCol="0" wrap="square">
            <a:spAutoFit/>
          </a:bodyPr>
          <a:lstStyle/>
          <a:p>
            <a:r>
              <a:rPr dirty="0" lang="en-US" smtClean="0" spc="100" sz="2000">
                <a:solidFill>
                  <a:prstClr val="black"/>
                </a:solidFill>
                <a:latin charset="-128" pitchFamily="34" typeface="Arial Unicode MS"/>
                <a:ea charset="-128" pitchFamily="34" typeface="Arial Unicode MS"/>
                <a:cs charset="-128" pitchFamily="34" typeface="Arial Unicode MS"/>
              </a:rPr>
              <a:t>Trustee Bank</a:t>
            </a:r>
            <a:endParaRPr dirty="0" lang="en-US" spc="100" sz="2000">
              <a:solidFill>
                <a:prstClr val="black"/>
              </a:solidFill>
              <a:latin charset="-128" pitchFamily="34" typeface="Arial Unicode MS"/>
              <a:ea charset="-128" pitchFamily="34" typeface="Arial Unicode MS"/>
              <a:cs charset="-128" pitchFamily="34" typeface="Arial Unicode MS"/>
            </a:endParaRPr>
          </a:p>
        </p:txBody>
      </p:sp>
      <p:sp>
        <p:nvSpPr>
          <p:cNvPr id="192" name="Rounded Rectangle 191"/>
          <p:cNvSpPr/>
          <p:nvPr/>
        </p:nvSpPr>
        <p:spPr>
          <a:xfrm rot="5400000">
            <a:off x="13906501" y="5415284"/>
            <a:ext cx="1447800" cy="2895601"/>
          </a:xfrm>
          <a:prstGeom prst="roundRect">
            <a:avLst>
              <a:gd fmla="val 10000" name="adj"/>
            </a:avLst>
          </a:prstGeom>
          <a:solidFill>
            <a:schemeClr val="bg2">
              <a:lumMod val="90000"/>
              <a:alpha val="90000"/>
            </a:schemeClr>
          </a:solidFill>
          <a:ln>
            <a:solidFill>
              <a:schemeClr val="bg2">
                <a:lumMod val="2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descr="uti retirement solutions.jpg" id="193" name="Picture 192"/>
          <p:cNvPicPr>
            <a:picLocks noChangeAspect="1"/>
          </p:cNvPicPr>
          <p:nvPr/>
        </p:nvPicPr>
        <p:blipFill>
          <a:blip cstate="print" r:embed="rId6"/>
          <a:stretch>
            <a:fillRect/>
          </a:stretch>
        </p:blipFill>
        <p:spPr>
          <a:xfrm>
            <a:off x="13487401" y="6215384"/>
            <a:ext cx="1737361" cy="457200"/>
          </a:xfrm>
          <a:prstGeom prst="rect">
            <a:avLst/>
          </a:prstGeom>
          <a:ln w="3175">
            <a:solidFill>
              <a:schemeClr val="bg2">
                <a:lumMod val="75000"/>
              </a:schemeClr>
            </a:solidFill>
          </a:ln>
        </p:spPr>
      </p:pic>
      <p:pic>
        <p:nvPicPr>
          <p:cNvPr descr="sbi pension funds ltd.jpg" id="194" name="Picture 193"/>
          <p:cNvPicPr>
            <a:picLocks noChangeAspect="1"/>
          </p:cNvPicPr>
          <p:nvPr/>
        </p:nvPicPr>
        <p:blipFill>
          <a:blip cstate="print" r:embed="rId7"/>
          <a:stretch>
            <a:fillRect/>
          </a:stretch>
        </p:blipFill>
        <p:spPr>
          <a:xfrm>
            <a:off x="13335002" y="6748784"/>
            <a:ext cx="2327400" cy="348108"/>
          </a:xfrm>
          <a:prstGeom prst="rect">
            <a:avLst/>
          </a:prstGeom>
          <a:ln>
            <a:solidFill>
              <a:schemeClr val="bg2">
                <a:lumMod val="75000"/>
              </a:schemeClr>
            </a:solidFill>
          </a:ln>
        </p:spPr>
      </p:pic>
      <p:pic>
        <p:nvPicPr>
          <p:cNvPr descr="lic pension fund ltd.jpg" id="195" name="Picture 194"/>
          <p:cNvPicPr>
            <a:picLocks noChangeAspect="1"/>
          </p:cNvPicPr>
          <p:nvPr/>
        </p:nvPicPr>
        <p:blipFill>
          <a:blip cstate="print" r:embed="rId8"/>
          <a:stretch>
            <a:fillRect/>
          </a:stretch>
        </p:blipFill>
        <p:spPr>
          <a:xfrm>
            <a:off x="13258803" y="7129784"/>
            <a:ext cx="2629515" cy="304800"/>
          </a:xfrm>
          <a:prstGeom prst="rect">
            <a:avLst/>
          </a:prstGeom>
          <a:ln>
            <a:solidFill>
              <a:schemeClr val="bg2">
                <a:lumMod val="75000"/>
              </a:schemeClr>
            </a:solidFill>
          </a:ln>
        </p:spPr>
      </p:pic>
      <p:sp>
        <p:nvSpPr>
          <p:cNvPr id="196" name="TextBox 195"/>
          <p:cNvSpPr txBox="1"/>
          <p:nvPr/>
        </p:nvSpPr>
        <p:spPr>
          <a:xfrm>
            <a:off x="13670279" y="7586990"/>
            <a:ext cx="2026921" cy="400110"/>
          </a:xfrm>
          <a:prstGeom prst="rect">
            <a:avLst/>
          </a:prstGeom>
          <a:noFill/>
        </p:spPr>
        <p:txBody>
          <a:bodyPr rtlCol="0" wrap="square">
            <a:spAutoFit/>
          </a:bodyPr>
          <a:lstStyle/>
          <a:p>
            <a:pPr algn="ctr"/>
            <a:r>
              <a:rPr b="1" dirty="0" lang="en-US" smtClean="0" spc="300" sz="2000">
                <a:solidFill>
                  <a:srgbClr val="1D15BF"/>
                </a:solidFill>
                <a:latin charset="-128" pitchFamily="34" typeface="Arial Unicode MS"/>
                <a:ea charset="-128" pitchFamily="34" typeface="Arial Unicode MS"/>
                <a:cs charset="-128" pitchFamily="34" typeface="Arial Unicode MS"/>
              </a:rPr>
              <a:t>PFM’s</a:t>
            </a:r>
            <a:endParaRPr b="1" dirty="0" lang="en-US" spc="300" sz="2000">
              <a:solidFill>
                <a:srgbClr val="1D15BF"/>
              </a:solidFill>
              <a:latin charset="-128" pitchFamily="34" typeface="Arial Unicode MS"/>
              <a:ea charset="-128" pitchFamily="34" typeface="Arial Unicode MS"/>
              <a:cs charset="-128" pitchFamily="34" typeface="Arial Unicode MS"/>
            </a:endParaRPr>
          </a:p>
        </p:txBody>
      </p:sp>
      <p:sp>
        <p:nvSpPr>
          <p:cNvPr id="197" name="Rounded Rectangle 196"/>
          <p:cNvSpPr/>
          <p:nvPr/>
        </p:nvSpPr>
        <p:spPr>
          <a:xfrm rot="5400000">
            <a:off x="12028093" y="7555307"/>
            <a:ext cx="1082195" cy="3040381"/>
          </a:xfrm>
          <a:prstGeom prst="roundRect">
            <a:avLst>
              <a:gd fmla="val 10000" name="adj"/>
            </a:avLst>
          </a:prstGeom>
          <a:solidFill>
            <a:schemeClr val="bg2">
              <a:lumMod val="90000"/>
              <a:alpha val="90000"/>
            </a:schemeClr>
          </a:solidFill>
          <a:ln>
            <a:solidFill>
              <a:schemeClr val="bg2">
                <a:lumMod val="2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8" name="TextBox 197"/>
          <p:cNvSpPr txBox="1"/>
          <p:nvPr/>
        </p:nvSpPr>
        <p:spPr>
          <a:xfrm>
            <a:off x="11049001" y="8625994"/>
            <a:ext cx="2895600" cy="954107"/>
          </a:xfrm>
          <a:prstGeom prst="rect">
            <a:avLst/>
          </a:prstGeom>
          <a:noFill/>
        </p:spPr>
        <p:txBody>
          <a:bodyPr rtlCol="0" wrap="square">
            <a:spAutoFit/>
          </a:bodyPr>
          <a:lstStyle/>
          <a:p>
            <a:pPr algn="ctr"/>
            <a:r>
              <a:rPr b="1" dirty="0" lang="en-US" smtClean="0" sz="2800">
                <a:solidFill>
                  <a:srgbClr val="1D15BF"/>
                </a:solidFill>
                <a:latin charset="-128" pitchFamily="34" typeface="Arial Unicode MS"/>
                <a:ea charset="-128" pitchFamily="34" typeface="Arial Unicode MS"/>
                <a:cs charset="-128" pitchFamily="34" typeface="Arial Unicode MS"/>
              </a:rPr>
              <a:t>Annuity Service Providers</a:t>
            </a:r>
            <a:endParaRPr b="1" dirty="0" lang="en-US" sz="2800">
              <a:solidFill>
                <a:srgbClr val="1D15BF"/>
              </a:solidFill>
              <a:latin charset="-128" pitchFamily="34" typeface="Arial Unicode MS"/>
              <a:ea charset="-128" pitchFamily="34" typeface="Arial Unicode MS"/>
              <a:cs charset="-128" pitchFamily="34" typeface="Arial Unicode MS"/>
            </a:endParaRPr>
          </a:p>
        </p:txBody>
      </p:sp>
      <p:pic>
        <p:nvPicPr>
          <p:cNvPr descr="SHCIL.jpg" id="199" name="Picture 198"/>
          <p:cNvPicPr>
            <a:picLocks noChangeAspect="1"/>
          </p:cNvPicPr>
          <p:nvPr/>
        </p:nvPicPr>
        <p:blipFill>
          <a:blip cstate="print" r:embed="rId9"/>
          <a:stretch>
            <a:fillRect/>
          </a:stretch>
        </p:blipFill>
        <p:spPr>
          <a:xfrm>
            <a:off x="16154399" y="4374172"/>
            <a:ext cx="1676401" cy="1036028"/>
          </a:xfrm>
          <a:prstGeom prst="rect">
            <a:avLst/>
          </a:prstGeom>
          <a:ln w="28575">
            <a:solidFill>
              <a:schemeClr val="bg2">
                <a:lumMod val="25000"/>
              </a:schemeClr>
            </a:solidFill>
          </a:ln>
        </p:spPr>
      </p:pic>
      <p:pic>
        <p:nvPicPr>
          <p:cNvPr descr="pfrda.jpg" id="200" name="Picture 199"/>
          <p:cNvPicPr>
            <a:picLocks noChangeAspect="1"/>
          </p:cNvPicPr>
          <p:nvPr/>
        </p:nvPicPr>
        <p:blipFill>
          <a:blip cstate="print" r:embed="rId10"/>
          <a:stretch>
            <a:fillRect/>
          </a:stretch>
        </p:blipFill>
        <p:spPr>
          <a:xfrm>
            <a:off x="7620000" y="1524000"/>
            <a:ext cx="2895600" cy="1371600"/>
          </a:xfrm>
          <a:prstGeom prst="rect">
            <a:avLst/>
          </a:prstGeom>
          <a:ln w="28575">
            <a:solidFill>
              <a:schemeClr val="bg2">
                <a:lumMod val="25000"/>
              </a:schemeClr>
            </a:solidFill>
          </a:ln>
        </p:spPr>
      </p:pic>
      <p:sp>
        <p:nvSpPr>
          <p:cNvPr id="201" name="TextBox 200"/>
          <p:cNvSpPr txBox="1"/>
          <p:nvPr/>
        </p:nvSpPr>
        <p:spPr>
          <a:xfrm>
            <a:off x="10668000" y="5410200"/>
            <a:ext cx="1882141" cy="600164"/>
          </a:xfrm>
          <a:prstGeom prst="rect">
            <a:avLst/>
          </a:prstGeom>
          <a:noFill/>
        </p:spPr>
        <p:txBody>
          <a:bodyPr rtlCol="0" wrap="square">
            <a:spAutoFit/>
          </a:bodyPr>
          <a:lstStyle/>
          <a:p>
            <a:pPr algn="ctr"/>
            <a:r>
              <a:rPr b="1" dirty="0" lang="en-US" smtClean="0" spc="100" sz="1100">
                <a:solidFill>
                  <a:prstClr val="black"/>
                </a:solidFill>
                <a:latin charset="-128" pitchFamily="34" typeface="Arial Unicode MS"/>
                <a:ea charset="-128" pitchFamily="34" typeface="Arial Unicode MS"/>
                <a:cs charset="-128" pitchFamily="34" typeface="Arial Unicode MS"/>
              </a:rPr>
              <a:t>Fund </a:t>
            </a:r>
          </a:p>
          <a:p>
            <a:pPr algn="ctr"/>
            <a:r>
              <a:rPr b="1" dirty="0" lang="en-US" smtClean="0" spc="100" sz="1100">
                <a:solidFill>
                  <a:prstClr val="black"/>
                </a:solidFill>
                <a:latin charset="-128" pitchFamily="34" typeface="Arial Unicode MS"/>
                <a:ea charset="-128" pitchFamily="34" typeface="Arial Unicode MS"/>
                <a:cs charset="-128" pitchFamily="34" typeface="Arial Unicode MS"/>
              </a:rPr>
              <a:t>Receipt </a:t>
            </a:r>
          </a:p>
          <a:p>
            <a:pPr algn="ctr"/>
            <a:r>
              <a:rPr b="1" dirty="0" lang="en-US" smtClean="0" spc="100" sz="1100">
                <a:solidFill>
                  <a:prstClr val="black"/>
                </a:solidFill>
                <a:latin charset="-128" pitchFamily="34" typeface="Arial Unicode MS"/>
                <a:ea charset="-128" pitchFamily="34" typeface="Arial Unicode MS"/>
                <a:cs charset="-128" pitchFamily="34" typeface="Arial Unicode MS"/>
              </a:rPr>
              <a:t>Confirmation</a:t>
            </a:r>
            <a:endParaRPr b="1" dirty="0" lang="en-US" spc="100" sz="1100">
              <a:solidFill>
                <a:prstClr val="black"/>
              </a:solidFill>
              <a:latin charset="-128" pitchFamily="34" typeface="Arial Unicode MS"/>
              <a:ea charset="-128" pitchFamily="34" typeface="Arial Unicode MS"/>
              <a:cs charset="-128" pitchFamily="34" typeface="Arial Unicode MS"/>
            </a:endParaRPr>
          </a:p>
        </p:txBody>
      </p:sp>
      <p:sp>
        <p:nvSpPr>
          <p:cNvPr id="202" name="TextBox 201"/>
          <p:cNvSpPr txBox="1"/>
          <p:nvPr/>
        </p:nvSpPr>
        <p:spPr>
          <a:xfrm>
            <a:off x="14020801" y="6322356"/>
            <a:ext cx="1013460" cy="261610"/>
          </a:xfrm>
          <a:prstGeom prst="rect">
            <a:avLst/>
          </a:prstGeom>
          <a:noFill/>
        </p:spPr>
        <p:txBody>
          <a:bodyPr rtlCol="0" wrap="square">
            <a:spAutoFit/>
          </a:bodyPr>
          <a:lstStyle/>
          <a:p>
            <a:r>
              <a:rPr dirty="0" lang="en-US" smtClean="0" spc="100" sz="1100">
                <a:solidFill>
                  <a:prstClr val="black"/>
                </a:solidFill>
                <a:latin charset="-128" pitchFamily="34" typeface="Arial Unicode MS"/>
                <a:ea charset="-128" pitchFamily="34" typeface="Arial Unicode MS"/>
                <a:cs charset="-128" pitchFamily="34" typeface="Arial Unicode MS"/>
              </a:rPr>
              <a:t>NAV</a:t>
            </a:r>
            <a:endParaRPr dirty="0" lang="en-US" spc="100" sz="1100">
              <a:solidFill>
                <a:prstClr val="black"/>
              </a:solidFill>
              <a:latin charset="-128" pitchFamily="34" typeface="Arial Unicode MS"/>
              <a:ea charset="-128" pitchFamily="34" typeface="Arial Unicode MS"/>
              <a:cs charset="-128" pitchFamily="34" typeface="Arial Unicode MS"/>
            </a:endParaRPr>
          </a:p>
        </p:txBody>
      </p:sp>
      <p:cxnSp>
        <p:nvCxnSpPr>
          <p:cNvPr id="203" name="Straight Arrow Connector 202"/>
          <p:cNvCxnSpPr/>
          <p:nvPr/>
        </p:nvCxnSpPr>
        <p:spPr>
          <a:xfrm flipH="1" flipV="1" rot="5400000">
            <a:off x="-1027906" y="7581106"/>
            <a:ext cx="381000" cy="1588"/>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a:off x="-1905000" y="4953000"/>
            <a:ext cx="779082" cy="1424467"/>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flipH="1" flipV="1" rot="5400000">
            <a:off x="-1218406" y="3428206"/>
            <a:ext cx="762000" cy="1588"/>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a:off x="4572000" y="2971800"/>
            <a:ext cx="2362200" cy="0"/>
          </a:xfrm>
          <a:prstGeom prst="straightConnector1">
            <a:avLst/>
          </a:prstGeom>
          <a:ln>
            <a:solidFill>
              <a:schemeClr val="tx2">
                <a:lumMod val="75000"/>
              </a:schemeClr>
            </a:solidFill>
            <a:headEnd len="med" type="none" w="med"/>
            <a:tailEnd len="med" type="none" w="me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H="1">
            <a:off x="6934200" y="2971800"/>
            <a:ext cx="1588" cy="2971800"/>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a:off x="7696200" y="6151562"/>
            <a:ext cx="1173480" cy="8593"/>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p:nvPr/>
        </p:nvCxnSpPr>
        <p:spPr>
          <a:xfrm flipV="1">
            <a:off x="8991600" y="2971802"/>
            <a:ext cx="2" cy="3047998"/>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a:off x="10668000" y="6400800"/>
            <a:ext cx="2514600" cy="0"/>
          </a:xfrm>
          <a:prstGeom prst="straightConnector1">
            <a:avLst/>
          </a:prstGeom>
          <a:ln>
            <a:solidFill>
              <a:schemeClr val="tx2">
                <a:lumMod val="75000"/>
              </a:schemeClr>
            </a:solidFill>
            <a:headEnd len="med" type="triangl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V="1">
            <a:off x="9525000" y="6781800"/>
            <a:ext cx="0" cy="1981201"/>
          </a:xfrm>
          <a:prstGeom prst="straightConnector1">
            <a:avLst/>
          </a:prstGeom>
          <a:ln>
            <a:solidFill>
              <a:schemeClr val="tx2">
                <a:lumMod val="75000"/>
              </a:schemeClr>
            </a:solidFill>
            <a:headEnd len="med" type="none" w="med"/>
            <a:tailEnd len="med" type="none" w="med"/>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a:off x="9525000" y="8763000"/>
            <a:ext cx="1524004" cy="1590"/>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endCxn id="179" idx="0"/>
          </p:cNvCxnSpPr>
          <p:nvPr/>
        </p:nvCxnSpPr>
        <p:spPr>
          <a:xfrm flipH="1" flipV="1">
            <a:off x="14820900" y="3124200"/>
            <a:ext cx="38100" cy="2971800"/>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12039600" y="2667000"/>
            <a:ext cx="1600200" cy="0"/>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14859000" y="4800600"/>
            <a:ext cx="1295400" cy="1588"/>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15849600" y="2514600"/>
            <a:ext cx="1143000" cy="0"/>
          </a:xfrm>
          <a:prstGeom prst="straightConnector1">
            <a:avLst/>
          </a:prstGeom>
          <a:ln>
            <a:solidFill>
              <a:schemeClr val="tx2">
                <a:lumMod val="75000"/>
              </a:schemeClr>
            </a:solidFill>
            <a:headEnd len="med" type="triangle" w="med"/>
            <a:tailEnd len="med" type="none" w="med"/>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flipV="1">
            <a:off x="16992600" y="2514600"/>
            <a:ext cx="0" cy="1828800"/>
          </a:xfrm>
          <a:prstGeom prst="straightConnector1">
            <a:avLst/>
          </a:prstGeom>
          <a:ln>
            <a:solidFill>
              <a:schemeClr val="tx2">
                <a:lumMod val="75000"/>
              </a:schemeClr>
            </a:solidFill>
            <a:headEnd len="med" type="none" w="med"/>
            <a:tailEnd len="med" type="none" w="med"/>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flipV="1">
            <a:off x="12039600" y="2667000"/>
            <a:ext cx="0" cy="1219200"/>
          </a:xfrm>
          <a:prstGeom prst="straightConnector1">
            <a:avLst/>
          </a:prstGeom>
          <a:ln>
            <a:solidFill>
              <a:schemeClr val="tx2">
                <a:lumMod val="75000"/>
              </a:schemeClr>
            </a:solidFill>
            <a:headEnd len="med" type="none" w="med"/>
            <a:tailEnd len="med" type="none" w="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flipV="1">
            <a:off x="10287000" y="5410200"/>
            <a:ext cx="1" cy="533400"/>
          </a:xfrm>
          <a:prstGeom prst="straightConnector1">
            <a:avLst/>
          </a:prstGeom>
          <a:ln>
            <a:solidFill>
              <a:schemeClr val="tx2">
                <a:lumMod val="75000"/>
              </a:schemeClr>
            </a:solidFill>
            <a:headEnd len="med" type="triangle" w="med"/>
            <a:tailEnd len="med" type="none" w="med"/>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0515600" y="2209800"/>
            <a:ext cx="4724400" cy="0"/>
          </a:xfrm>
          <a:prstGeom prst="straightConnector1">
            <a:avLst/>
          </a:prstGeom>
          <a:ln>
            <a:solidFill>
              <a:schemeClr val="tx2">
                <a:lumMod val="75000"/>
              </a:schemeClr>
            </a:solidFill>
            <a:headEnd len="med" type="triangle" w="med"/>
            <a:tailEnd len="med" type="none" w="med"/>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H="1">
            <a:off x="10287001" y="5410200"/>
            <a:ext cx="1752599" cy="0"/>
          </a:xfrm>
          <a:prstGeom prst="straightConnector1">
            <a:avLst/>
          </a:prstGeom>
          <a:ln>
            <a:solidFill>
              <a:schemeClr val="tx2">
                <a:lumMod val="75000"/>
              </a:schemeClr>
            </a:solidFill>
            <a:headEnd len="med" type="none" w="med"/>
            <a:tailEnd len="med" type="none" w="med"/>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p:nvPr/>
        </p:nvCxnSpPr>
        <p:spPr>
          <a:xfrm flipV="1">
            <a:off x="12039600" y="4495800"/>
            <a:ext cx="1588" cy="914400"/>
          </a:xfrm>
          <a:prstGeom prst="straightConnector1">
            <a:avLst/>
          </a:prstGeom>
          <a:ln>
            <a:solidFill>
              <a:schemeClr val="tx2">
                <a:lumMod val="75000"/>
              </a:schemeClr>
            </a:solidFill>
            <a:headEnd len="med" type="none" w="med"/>
            <a:tailEnd len="med" type="triangle" w="med"/>
          </a:ln>
        </p:spPr>
        <p:style>
          <a:lnRef idx="1">
            <a:schemeClr val="accent1"/>
          </a:lnRef>
          <a:fillRef idx="0">
            <a:schemeClr val="accent1"/>
          </a:fillRef>
          <a:effectRef idx="0">
            <a:schemeClr val="accent1"/>
          </a:effectRef>
          <a:fontRef idx="minor">
            <a:schemeClr val="tx1"/>
          </a:fontRef>
        </p:style>
      </p:cxnSp>
      <p:pic>
        <p:nvPicPr>
          <p:cNvPr descr="Amelia Trust Logo.GIF" id="225" name="Picture 224"/>
          <p:cNvPicPr>
            <a:picLocks noChangeAspect="1"/>
          </p:cNvPicPr>
          <p:nvPr/>
        </p:nvPicPr>
        <p:blipFill>
          <a:blip cstate="print" r:embed="rId11"/>
          <a:stretch>
            <a:fillRect/>
          </a:stretch>
        </p:blipFill>
        <p:spPr>
          <a:xfrm>
            <a:off x="13716000" y="1752600"/>
            <a:ext cx="2057397" cy="1295400"/>
          </a:xfrm>
          <a:prstGeom prst="rect">
            <a:avLst/>
          </a:prstGeom>
          <a:ln w="28575">
            <a:solidFill>
              <a:schemeClr val="bg2">
                <a:lumMod val="25000"/>
              </a:schemeClr>
            </a:solidFill>
          </a:ln>
        </p:spPr>
      </p:pic>
      <p:cxnSp>
        <p:nvCxnSpPr>
          <p:cNvPr id="226" name="Straight Arrow Connector 225"/>
          <p:cNvCxnSpPr>
            <a:endCxn id="232" idx="1"/>
          </p:cNvCxnSpPr>
          <p:nvPr/>
        </p:nvCxnSpPr>
        <p:spPr>
          <a:xfrm>
            <a:off x="5715000" y="4114800"/>
            <a:ext cx="5196839" cy="114301"/>
          </a:xfrm>
          <a:prstGeom prst="straightConnector1">
            <a:avLst/>
          </a:prstGeom>
          <a:ln>
            <a:solidFill>
              <a:srgbClr val="00B050"/>
            </a:solidFill>
            <a:prstDash val="dash"/>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a:off x="4648200" y="2971800"/>
            <a:ext cx="1066800" cy="1143000"/>
          </a:xfrm>
          <a:prstGeom prst="straightConnector1">
            <a:avLst/>
          </a:prstGeom>
          <a:ln>
            <a:solidFill>
              <a:srgbClr val="00B050"/>
            </a:solidFill>
            <a:prstDash val="dash"/>
            <a:headEnd len="med" type="none" w="med"/>
            <a:tailEnd len="med" type="none" w="med"/>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13640596" y="4495800"/>
            <a:ext cx="75404" cy="1676400"/>
          </a:xfrm>
          <a:prstGeom prst="straightConnector1">
            <a:avLst/>
          </a:prstGeom>
          <a:ln>
            <a:solidFill>
              <a:srgbClr val="00B050"/>
            </a:solidFill>
            <a:prstDash val="dash"/>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a:off x="12497596" y="5715000"/>
            <a:ext cx="75404" cy="2743200"/>
          </a:xfrm>
          <a:prstGeom prst="straightConnector1">
            <a:avLst/>
          </a:prstGeom>
          <a:ln>
            <a:solidFill>
              <a:srgbClr val="00B050"/>
            </a:solidFill>
            <a:prstDash val="dash"/>
            <a:headEnd len="med" type="none" w="med"/>
            <a:tailEnd len="med" type="triangle" w="med"/>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flipH="1">
            <a:off x="12496800" y="4495800"/>
            <a:ext cx="1219200" cy="1219200"/>
          </a:xfrm>
          <a:prstGeom prst="straightConnector1">
            <a:avLst/>
          </a:prstGeom>
          <a:ln>
            <a:solidFill>
              <a:srgbClr val="00B050"/>
            </a:solidFill>
            <a:prstDash val="dash"/>
            <a:headEnd len="med" type="none" w="med"/>
            <a:tailEnd len="med" type="none" w="med"/>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77" idx="0"/>
            <a:endCxn id="198" idx="1"/>
          </p:cNvCxnSpPr>
          <p:nvPr/>
        </p:nvCxnSpPr>
        <p:spPr>
          <a:xfrm flipV="1">
            <a:off x="4572000" y="9103048"/>
            <a:ext cx="6477001" cy="79052"/>
          </a:xfrm>
          <a:prstGeom prst="straightConnector1">
            <a:avLst/>
          </a:prstGeom>
          <a:ln>
            <a:solidFill>
              <a:srgbClr val="00B050"/>
            </a:solidFill>
            <a:prstDash val="dash"/>
            <a:headEnd len="med" type="triangle" w="med"/>
            <a:tailEnd len="med" type="none" w="med"/>
          </a:ln>
        </p:spPr>
        <p:style>
          <a:lnRef idx="1">
            <a:schemeClr val="accent1"/>
          </a:lnRef>
          <a:fillRef idx="0">
            <a:schemeClr val="accent1"/>
          </a:fillRef>
          <a:effectRef idx="0">
            <a:schemeClr val="accent1"/>
          </a:effectRef>
          <a:fontRef idx="minor">
            <a:schemeClr val="tx1"/>
          </a:fontRef>
        </p:style>
      </p:cxnSp>
      <p:pic>
        <p:nvPicPr>
          <p:cNvPr descr="image1.jpg" id="232" name="Picture 231"/>
          <p:cNvPicPr>
            <a:picLocks noChangeAspect="1"/>
          </p:cNvPicPr>
          <p:nvPr/>
        </p:nvPicPr>
        <p:blipFill>
          <a:blip cstate="print" r:embed="rId12"/>
          <a:srcRect b="338" r="86"/>
          <a:stretch>
            <a:fillRect/>
          </a:stretch>
        </p:blipFill>
        <p:spPr>
          <a:xfrm>
            <a:off x="10911839" y="3962401"/>
            <a:ext cx="3185161" cy="533399"/>
          </a:xfrm>
          <a:prstGeom prst="roundRect">
            <a:avLst>
              <a:gd fmla="val 38096" name="adj"/>
            </a:avLst>
          </a:prstGeom>
          <a:ln w="19050">
            <a:solidFill>
              <a:schemeClr val="tx1"/>
            </a:solidFill>
          </a:ln>
        </p:spPr>
      </p:pic>
      <p:sp>
        <p:nvSpPr>
          <p:cNvPr id="233" name="TextBox 232"/>
          <p:cNvSpPr txBox="1"/>
          <p:nvPr/>
        </p:nvSpPr>
        <p:spPr>
          <a:xfrm>
            <a:off x="4800600" y="2362200"/>
            <a:ext cx="2057400" cy="400110"/>
          </a:xfrm>
          <a:prstGeom prst="rect">
            <a:avLst/>
          </a:prstGeom>
          <a:noFill/>
        </p:spPr>
        <p:txBody>
          <a:bodyPr rtlCol="0" wrap="square">
            <a:spAutoFit/>
          </a:bodyPr>
          <a:lstStyle/>
          <a:p>
            <a:r>
              <a:rPr b="1" dirty="0" lang="en-US" smtClean="0" sz="2000">
                <a:solidFill>
                  <a:prstClr val="black"/>
                </a:solidFill>
                <a:latin charset="-128" pitchFamily="34" typeface="Arial Unicode MS"/>
                <a:ea charset="-128" pitchFamily="34" typeface="Arial Unicode MS"/>
                <a:cs charset="-128" pitchFamily="34" typeface="Arial Unicode MS"/>
              </a:rPr>
              <a:t>Centralised</a:t>
            </a:r>
            <a:endParaRPr b="1" dirty="0" lang="en-US" sz="2000">
              <a:solidFill>
                <a:prstClr val="black"/>
              </a:solidFill>
              <a:latin charset="-128" pitchFamily="34" typeface="Arial Unicode MS"/>
              <a:ea charset="-128" pitchFamily="34" typeface="Arial Unicode MS"/>
              <a:cs charset="-128" pitchFamily="34" typeface="Arial Unicode MS"/>
            </a:endParaRPr>
          </a:p>
        </p:txBody>
      </p:sp>
      <p:sp>
        <p:nvSpPr>
          <p:cNvPr id="234" name="TextBox 233"/>
          <p:cNvSpPr txBox="1"/>
          <p:nvPr/>
        </p:nvSpPr>
        <p:spPr>
          <a:xfrm>
            <a:off x="4953000" y="4191000"/>
            <a:ext cx="2209800" cy="400110"/>
          </a:xfrm>
          <a:prstGeom prst="rect">
            <a:avLst/>
          </a:prstGeom>
          <a:noFill/>
        </p:spPr>
        <p:txBody>
          <a:bodyPr rtlCol="0" wrap="square">
            <a:spAutoFit/>
          </a:bodyPr>
          <a:lstStyle/>
          <a:p>
            <a:r>
              <a:rPr b="1" dirty="0" lang="en-US" smtClean="0" sz="2000">
                <a:solidFill>
                  <a:prstClr val="black"/>
                </a:solidFill>
                <a:latin charset="-128" pitchFamily="34" typeface="Arial Unicode MS"/>
                <a:ea charset="-128" pitchFamily="34" typeface="Arial Unicode MS"/>
                <a:cs charset="-128" pitchFamily="34" typeface="Arial Unicode MS"/>
              </a:rPr>
              <a:t>Fund Flow</a:t>
            </a:r>
            <a:endParaRPr b="1" dirty="0" lang="en-US" sz="2000">
              <a:solidFill>
                <a:prstClr val="black"/>
              </a:solidFill>
              <a:latin charset="-128" pitchFamily="34" typeface="Arial Unicode MS"/>
              <a:ea charset="-128" pitchFamily="34" typeface="Arial Unicode MS"/>
              <a:cs charset="-128" pitchFamily="34" typeface="Arial Unicode MS"/>
            </a:endParaRPr>
          </a:p>
        </p:txBody>
      </p:sp>
      <p:sp>
        <p:nvSpPr>
          <p:cNvPr id="235" name="TextBox 234"/>
          <p:cNvSpPr txBox="1"/>
          <p:nvPr/>
        </p:nvSpPr>
        <p:spPr>
          <a:xfrm>
            <a:off x="10668000" y="1600200"/>
            <a:ext cx="2895600" cy="523220"/>
          </a:xfrm>
          <a:prstGeom prst="rect">
            <a:avLst/>
          </a:prstGeom>
          <a:noFill/>
        </p:spPr>
        <p:txBody>
          <a:bodyPr rtlCol="0" vert="horz" wrap="square">
            <a:spAutoFit/>
          </a:bodyPr>
          <a:lstStyle/>
          <a:p>
            <a:r>
              <a:rPr b="1" dirty="0" lang="en-US" smtClean="0" sz="2800">
                <a:solidFill>
                  <a:prstClr val="black"/>
                </a:solidFill>
                <a:latin charset="-128" pitchFamily="34" typeface="Arial Unicode MS"/>
                <a:ea charset="-128" pitchFamily="34" typeface="Arial Unicode MS"/>
                <a:cs charset="-128" pitchFamily="34" typeface="Arial Unicode MS"/>
              </a:rPr>
              <a:t>Information Flow</a:t>
            </a:r>
            <a:endParaRPr b="1" dirty="0" lang="en-US" sz="2800">
              <a:solidFill>
                <a:prstClr val="black"/>
              </a:solidFill>
              <a:latin charset="-128" pitchFamily="34" typeface="Arial Unicode MS"/>
              <a:ea charset="-128" pitchFamily="34" typeface="Arial Unicode MS"/>
              <a:cs charset="-128" pitchFamily="34" typeface="Arial Unicode MS"/>
            </a:endParaRPr>
          </a:p>
        </p:txBody>
      </p:sp>
      <p:cxnSp>
        <p:nvCxnSpPr>
          <p:cNvPr id="312" name="Straight Arrow Connector 311"/>
          <p:cNvCxnSpPr>
            <a:stCxn id="177" idx="1"/>
            <a:endCxn id="182" idx="3"/>
          </p:cNvCxnSpPr>
          <p:nvPr/>
        </p:nvCxnSpPr>
        <p:spPr>
          <a:xfrm flipV="1">
            <a:off x="3297616" y="8001000"/>
            <a:ext cx="0" cy="838200"/>
          </a:xfrm>
          <a:prstGeom prst="straightConnector1">
            <a:avLst/>
          </a:prstGeom>
          <a:ln>
            <a:headEnd len="med" type="none" w="med"/>
            <a:tailEnd len="med" type="triangle" w="med"/>
          </a:ln>
        </p:spPr>
        <p:style>
          <a:lnRef idx="3">
            <a:schemeClr val="accent6"/>
          </a:lnRef>
          <a:fillRef idx="0">
            <a:schemeClr val="accent6"/>
          </a:fillRef>
          <a:effectRef idx="2">
            <a:schemeClr val="accent6"/>
          </a:effectRef>
          <a:fontRef idx="minor">
            <a:schemeClr val="tx1"/>
          </a:fontRef>
        </p:style>
      </p:cxnSp>
      <p:cxnSp>
        <p:nvCxnSpPr>
          <p:cNvPr id="322" name="Straight Arrow Connector 321"/>
          <p:cNvCxnSpPr>
            <a:stCxn id="182" idx="1"/>
            <a:endCxn id="185" idx="3"/>
          </p:cNvCxnSpPr>
          <p:nvPr/>
        </p:nvCxnSpPr>
        <p:spPr>
          <a:xfrm flipV="1">
            <a:off x="3297616" y="5867400"/>
            <a:ext cx="3963" cy="640370"/>
          </a:xfrm>
          <a:prstGeom prst="straightConnector1">
            <a:avLst/>
          </a:prstGeom>
          <a:ln>
            <a:headEnd len="med" type="none" w="med"/>
            <a:tailEnd len="med" type="triangle" w="med"/>
          </a:ln>
        </p:spPr>
        <p:style>
          <a:lnRef idx="3">
            <a:schemeClr val="accent6"/>
          </a:lnRef>
          <a:fillRef idx="0">
            <a:schemeClr val="accent6"/>
          </a:fillRef>
          <a:effectRef idx="2">
            <a:schemeClr val="accent6"/>
          </a:effectRef>
          <a:fontRef idx="minor">
            <a:schemeClr val="tx1"/>
          </a:fontRef>
        </p:style>
      </p:cxnSp>
      <p:cxnSp>
        <p:nvCxnSpPr>
          <p:cNvPr id="325" name="Straight Arrow Connector 324"/>
          <p:cNvCxnSpPr/>
          <p:nvPr/>
        </p:nvCxnSpPr>
        <p:spPr>
          <a:xfrm flipV="1">
            <a:off x="3276600" y="3810001"/>
            <a:ext cx="3963" cy="457199"/>
          </a:xfrm>
          <a:prstGeom prst="straightConnector1">
            <a:avLst/>
          </a:prstGeom>
          <a:ln>
            <a:headEnd len="med" type="none" w="med"/>
            <a:tailEnd len="med" type="triangle" w="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2404354747"/>
      </p:ext>
    </p:extLst>
  </p:cSld>
  <p:clrMapOvr>
    <a:masterClrMapping/>
  </p:clrMapOvr>
  <p:timing>
    <p:tnLst>
      <p:par>
        <p:cTn dur="indefinite" id="1" nodeType="tmRoot" restart="never"/>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Tier-I &amp; Tier-II Accounts under NPS</a:t>
            </a:r>
            <a:endParaRPr kumimoji="0" lang="en-US" sz="54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35" name="Diagram 34"/>
          <p:cNvGraphicFramePr/>
          <p:nvPr>
            <p:extLst>
              <p:ext uri="{D42A27DB-BD31-4B8C-83A1-F6EECF244321}">
                <p14:modId xmlns="" xmlns:p14="http://schemas.microsoft.com/office/powerpoint/2010/main" val="2991362904"/>
              </p:ext>
            </p:extLst>
          </p:nvPr>
        </p:nvGraphicFramePr>
        <p:xfrm>
          <a:off x="1371600" y="1524000"/>
          <a:ext cx="15925800" cy="792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How NPS works</a:t>
            </a:r>
            <a:endParaRPr kumimoji="0" lang="en-US" sz="54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99" name="Diagram 98">
            <a:extLst>
              <a:ext uri="{FF2B5EF4-FFF2-40B4-BE49-F238E27FC236}">
                <a16:creationId xmlns="" xmlns:a16="http://schemas.microsoft.com/office/drawing/2014/main" id="{090FA820-3A44-468E-B413-314A13B80B63}"/>
              </a:ext>
            </a:extLst>
          </p:cNvPr>
          <p:cNvGraphicFramePr/>
          <p:nvPr/>
        </p:nvGraphicFramePr>
        <p:xfrm>
          <a:off x="-34648" y="1628927"/>
          <a:ext cx="7502248" cy="66176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0" name="Group 99">
            <a:extLst>
              <a:ext uri="{FF2B5EF4-FFF2-40B4-BE49-F238E27FC236}">
                <a16:creationId xmlns="" xmlns:a16="http://schemas.microsoft.com/office/drawing/2014/main" id="{6C35CC95-2698-41E4-977D-02D58B70D0EA}"/>
              </a:ext>
            </a:extLst>
          </p:cNvPr>
          <p:cNvGrpSpPr/>
          <p:nvPr/>
        </p:nvGrpSpPr>
        <p:grpSpPr>
          <a:xfrm rot="19928993">
            <a:off x="6972236" y="3427474"/>
            <a:ext cx="1479454" cy="938464"/>
            <a:chOff x="2217913" y="2041019"/>
            <a:chExt cx="546979" cy="639862"/>
          </a:xfrm>
        </p:grpSpPr>
        <p:sp>
          <p:nvSpPr>
            <p:cNvPr id="101" name="Arrow: Right 13">
              <a:extLst>
                <a:ext uri="{FF2B5EF4-FFF2-40B4-BE49-F238E27FC236}">
                  <a16:creationId xmlns="" xmlns:a16="http://schemas.microsoft.com/office/drawing/2014/main" id="{EA106543-1452-4C1B-BECD-7B18396B1C46}"/>
                </a:ext>
              </a:extLst>
            </p:cNvPr>
            <p:cNvSpPr/>
            <p:nvPr/>
          </p:nvSpPr>
          <p:spPr>
            <a:xfrm>
              <a:off x="2217913" y="2041019"/>
              <a:ext cx="546979" cy="639862"/>
            </a:xfrm>
            <a:prstGeom prst="rightArrow">
              <a:avLst>
                <a:gd name="adj1" fmla="val 60000"/>
                <a:gd name="adj2" fmla="val 50000"/>
              </a:avLst>
            </a:prstGeom>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102" name="Arrow: Right 4">
              <a:extLst>
                <a:ext uri="{FF2B5EF4-FFF2-40B4-BE49-F238E27FC236}">
                  <a16:creationId xmlns="" xmlns:a16="http://schemas.microsoft.com/office/drawing/2014/main" id="{FE2E0850-0ED5-4BA5-8538-02BE6DD6E0E7}"/>
                </a:ext>
              </a:extLst>
            </p:cNvPr>
            <p:cNvSpPr txBox="1"/>
            <p:nvPr/>
          </p:nvSpPr>
          <p:spPr>
            <a:xfrm>
              <a:off x="2217913" y="2168991"/>
              <a:ext cx="382885" cy="38391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algn="ctr" defTabSz="925982">
                <a:lnSpc>
                  <a:spcPct val="90000"/>
                </a:lnSpc>
                <a:spcBef>
                  <a:spcPct val="0"/>
                </a:spcBef>
                <a:spcAft>
                  <a:spcPct val="35000"/>
                </a:spcAft>
              </a:pPr>
              <a:endParaRPr lang="hi-IN" sz="2800">
                <a:latin typeface="Arial Unicode MS" pitchFamily="34" charset="-128"/>
                <a:ea typeface="Arial Unicode MS" pitchFamily="34" charset="-128"/>
                <a:cs typeface="Arial Unicode MS" pitchFamily="34" charset="-128"/>
              </a:endParaRPr>
            </a:p>
          </p:txBody>
        </p:sp>
      </p:grpSp>
      <p:graphicFrame>
        <p:nvGraphicFramePr>
          <p:cNvPr id="103" name="Diagram 102">
            <a:extLst>
              <a:ext uri="{FF2B5EF4-FFF2-40B4-BE49-F238E27FC236}">
                <a16:creationId xmlns="" xmlns:a16="http://schemas.microsoft.com/office/drawing/2014/main" id="{743D9FED-0AE0-4E60-99AF-76B553FD59F7}"/>
              </a:ext>
            </a:extLst>
          </p:cNvPr>
          <p:cNvGraphicFramePr/>
          <p:nvPr>
            <p:extLst>
              <p:ext uri="{D42A27DB-BD31-4B8C-83A1-F6EECF244321}">
                <p14:modId xmlns="" xmlns:p14="http://schemas.microsoft.com/office/powerpoint/2010/main" val="1145124031"/>
              </p:ext>
            </p:extLst>
          </p:nvPr>
        </p:nvGraphicFramePr>
        <p:xfrm>
          <a:off x="12575082" y="-762000"/>
          <a:ext cx="6246318" cy="89385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4" name="Graphic 17" descr="Piggy Bank">
            <a:extLst>
              <a:ext uri="{FF2B5EF4-FFF2-40B4-BE49-F238E27FC236}">
                <a16:creationId xmlns="" xmlns:a16="http://schemas.microsoft.com/office/drawing/2014/main" id="{8E358A1D-073D-4C28-B8B2-789D205954C4}"/>
              </a:ext>
            </a:extLst>
          </p:cNvPr>
          <p:cNvPicPr>
            <a:picLocks noChangeAspect="1"/>
          </p:cNvPicPr>
          <p:nvPr/>
        </p:nvPicPr>
        <p:blipFill>
          <a:blip r:embed="rId13" cstate="print">
            <a:extLst>
              <a:ext uri="{28A0092B-C50C-407E-A947-70E740481C1C}">
                <a14:useLocalDpi xmlns="" xmlns:a14="http://schemas.microsoft.com/office/drawing/2010/main" val="0"/>
              </a:ext>
              <a:ext uri="{96DAC541-7B7A-43D3-8B79-37D633B846F1}">
                <asvg:svgBlip xmlns="" xmlns:asvg="http://schemas.microsoft.com/office/drawing/2016/SVG/main" r:embed="rId14"/>
              </a:ext>
            </a:extLst>
          </a:blip>
          <a:stretch>
            <a:fillRect/>
          </a:stretch>
        </p:blipFill>
        <p:spPr>
          <a:xfrm>
            <a:off x="13545286" y="5876616"/>
            <a:ext cx="4818914" cy="4638984"/>
          </a:xfrm>
          <a:prstGeom prst="rect">
            <a:avLst/>
          </a:prstGeom>
        </p:spPr>
      </p:pic>
      <p:grpSp>
        <p:nvGrpSpPr>
          <p:cNvPr id="105" name="Group 104">
            <a:extLst>
              <a:ext uri="{FF2B5EF4-FFF2-40B4-BE49-F238E27FC236}">
                <a16:creationId xmlns="" xmlns:a16="http://schemas.microsoft.com/office/drawing/2014/main" id="{B2C1057D-F565-4F90-ABD0-3D02D05ADE60}"/>
              </a:ext>
            </a:extLst>
          </p:cNvPr>
          <p:cNvGrpSpPr/>
          <p:nvPr/>
        </p:nvGrpSpPr>
        <p:grpSpPr>
          <a:xfrm>
            <a:off x="12420600" y="2762732"/>
            <a:ext cx="1634524" cy="839394"/>
            <a:chOff x="1652006" y="1987551"/>
            <a:chExt cx="728409" cy="572314"/>
          </a:xfrm>
        </p:grpSpPr>
        <p:sp>
          <p:nvSpPr>
            <p:cNvPr id="106" name="Arrow: Right 19">
              <a:extLst>
                <a:ext uri="{FF2B5EF4-FFF2-40B4-BE49-F238E27FC236}">
                  <a16:creationId xmlns="" xmlns:a16="http://schemas.microsoft.com/office/drawing/2014/main" id="{541630AA-9453-4177-BBDC-53A23FF1DAB5}"/>
                </a:ext>
              </a:extLst>
            </p:cNvPr>
            <p:cNvSpPr/>
            <p:nvPr/>
          </p:nvSpPr>
          <p:spPr>
            <a:xfrm rot="21558862">
              <a:off x="1652006" y="1987551"/>
              <a:ext cx="728409" cy="572314"/>
            </a:xfrm>
            <a:prstGeom prst="rightArrow">
              <a:avLst>
                <a:gd name="adj1" fmla="val 60000"/>
                <a:gd name="adj2" fmla="val 50000"/>
              </a:avLst>
            </a:prstGeom>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107" name="Arrow: Right 4">
              <a:extLst>
                <a:ext uri="{FF2B5EF4-FFF2-40B4-BE49-F238E27FC236}">
                  <a16:creationId xmlns="" xmlns:a16="http://schemas.microsoft.com/office/drawing/2014/main" id="{FB83B08E-E662-4D1D-8704-F5D882E99D58}"/>
                </a:ext>
              </a:extLst>
            </p:cNvPr>
            <p:cNvSpPr txBox="1"/>
            <p:nvPr/>
          </p:nvSpPr>
          <p:spPr>
            <a:xfrm rot="21558862">
              <a:off x="1652012" y="2103041"/>
              <a:ext cx="556715" cy="34338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algn="ctr" defTabSz="793699">
                <a:lnSpc>
                  <a:spcPct val="90000"/>
                </a:lnSpc>
                <a:spcBef>
                  <a:spcPct val="0"/>
                </a:spcBef>
                <a:spcAft>
                  <a:spcPct val="35000"/>
                </a:spcAft>
              </a:pPr>
              <a:endParaRPr lang="hi-IN" sz="2800">
                <a:latin typeface="Arial Unicode MS" pitchFamily="34" charset="-128"/>
                <a:ea typeface="Arial Unicode MS" pitchFamily="34" charset="-128"/>
                <a:cs typeface="Arial Unicode MS" pitchFamily="34" charset="-128"/>
              </a:endParaRPr>
            </a:p>
          </p:txBody>
        </p:sp>
      </p:grpSp>
      <p:sp>
        <p:nvSpPr>
          <p:cNvPr id="108" name="TextBox 107">
            <a:extLst>
              <a:ext uri="{FF2B5EF4-FFF2-40B4-BE49-F238E27FC236}">
                <a16:creationId xmlns="" xmlns:a16="http://schemas.microsoft.com/office/drawing/2014/main" id="{259C1954-ADBA-4398-AD15-06F6617F5A21}"/>
              </a:ext>
            </a:extLst>
          </p:cNvPr>
          <p:cNvSpPr txBox="1"/>
          <p:nvPr/>
        </p:nvSpPr>
        <p:spPr>
          <a:xfrm>
            <a:off x="14503757" y="7239000"/>
            <a:ext cx="2336443" cy="2107161"/>
          </a:xfrm>
          <a:prstGeom prst="rect">
            <a:avLst/>
          </a:prstGeom>
          <a:noFill/>
        </p:spPr>
        <p:txBody>
          <a:bodyPr wrap="square" lIns="136063" tIns="68031" rIns="136063" bIns="68031" rtlCol="0">
            <a:spAutoFit/>
          </a:bodyPr>
          <a:lstStyle/>
          <a:p>
            <a:pPr algn="ctr"/>
            <a:r>
              <a:rPr lang="en-US" sz="3600" b="1" dirty="0">
                <a:solidFill>
                  <a:schemeClr val="accent5">
                    <a:lumMod val="60000"/>
                    <a:lumOff val="40000"/>
                  </a:schemeClr>
                </a:solidFill>
                <a:latin typeface="Arial Unicode MS" pitchFamily="34" charset="-128"/>
                <a:ea typeface="Arial Unicode MS" pitchFamily="34" charset="-128"/>
                <a:cs typeface="Arial Unicode MS" pitchFamily="34" charset="-128"/>
              </a:rPr>
              <a:t>Pension Corpus</a:t>
            </a:r>
          </a:p>
          <a:p>
            <a:pPr algn="ctr"/>
            <a:r>
              <a:rPr lang="en-US" sz="2800" i="1" dirty="0" smtClean="0">
                <a:solidFill>
                  <a:schemeClr val="accent5">
                    <a:lumMod val="60000"/>
                    <a:lumOff val="40000"/>
                  </a:schemeClr>
                </a:solidFill>
                <a:latin typeface="Arial Unicode MS" pitchFamily="34" charset="-128"/>
                <a:ea typeface="Arial Unicode MS" pitchFamily="34" charset="-128"/>
                <a:cs typeface="Arial Unicode MS" pitchFamily="34" charset="-128"/>
              </a:rPr>
              <a:t>(</a:t>
            </a:r>
            <a:r>
              <a:rPr lang="en-US" sz="2800" i="1" dirty="0">
                <a:solidFill>
                  <a:schemeClr val="accent5">
                    <a:lumMod val="60000"/>
                    <a:lumOff val="40000"/>
                  </a:schemeClr>
                </a:solidFill>
                <a:latin typeface="Arial Unicode MS" pitchFamily="34" charset="-128"/>
                <a:ea typeface="Arial Unicode MS" pitchFamily="34" charset="-128"/>
                <a:cs typeface="Arial Unicode MS" pitchFamily="34" charset="-128"/>
              </a:rPr>
              <a:t>NAV </a:t>
            </a:r>
            <a:r>
              <a:rPr lang="en-US" sz="2000" i="1" dirty="0">
                <a:solidFill>
                  <a:schemeClr val="accent5">
                    <a:lumMod val="60000"/>
                    <a:lumOff val="40000"/>
                  </a:schemeClr>
                </a:solidFill>
                <a:latin typeface="Arial Unicode MS" pitchFamily="34" charset="-128"/>
                <a:ea typeface="Arial Unicode MS" pitchFamily="34" charset="-128"/>
                <a:cs typeface="Arial Unicode MS" pitchFamily="34" charset="-128"/>
              </a:rPr>
              <a:t>X</a:t>
            </a:r>
            <a:r>
              <a:rPr lang="en-US" sz="2800" i="1" dirty="0">
                <a:solidFill>
                  <a:schemeClr val="accent5">
                    <a:lumMod val="60000"/>
                    <a:lumOff val="40000"/>
                  </a:schemeClr>
                </a:solidFill>
                <a:latin typeface="Arial Unicode MS" pitchFamily="34" charset="-128"/>
                <a:ea typeface="Arial Unicode MS" pitchFamily="34" charset="-128"/>
                <a:cs typeface="Arial Unicode MS" pitchFamily="34" charset="-128"/>
              </a:rPr>
              <a:t> Units)</a:t>
            </a:r>
            <a:endParaRPr lang="hi-IN" sz="2800" i="1" dirty="0">
              <a:solidFill>
                <a:schemeClr val="accent5">
                  <a:lumMod val="60000"/>
                  <a:lumOff val="40000"/>
                </a:schemeClr>
              </a:solidFill>
              <a:latin typeface="Arial Unicode MS" pitchFamily="34" charset="-128"/>
              <a:ea typeface="Arial Unicode MS" pitchFamily="34" charset="-128"/>
              <a:cs typeface="Arial Unicode MS" pitchFamily="34" charset="-128"/>
            </a:endParaRPr>
          </a:p>
        </p:txBody>
      </p:sp>
      <p:pic>
        <p:nvPicPr>
          <p:cNvPr id="109" name="Graphic 7" descr="Rupee">
            <a:extLst>
              <a:ext uri="{FF2B5EF4-FFF2-40B4-BE49-F238E27FC236}">
                <a16:creationId xmlns="" xmlns:a16="http://schemas.microsoft.com/office/drawing/2014/main" id="{47653B92-96AD-444C-8FF5-7F3358809992}"/>
              </a:ext>
            </a:extLst>
          </p:cNvPr>
          <p:cNvPicPr>
            <a:picLocks noChangeAspect="1"/>
          </p:cNvPicPr>
          <p:nvPr/>
        </p:nvPicPr>
        <p:blipFill>
          <a:blip r:embed="rId15" cstate="print">
            <a:extLst>
              <a:ext uri="{28A0092B-C50C-407E-A947-70E740481C1C}">
                <a14:useLocalDpi xmlns="" xmlns:a14="http://schemas.microsoft.com/office/drawing/2010/main" val="0"/>
              </a:ext>
              <a:ext uri="{96DAC541-7B7A-43D3-8B79-37D633B846F1}">
                <asvg:svgBlip xmlns="" xmlns:asvg="http://schemas.microsoft.com/office/drawing/2016/SVG/main" r:embed="rId16"/>
              </a:ext>
            </a:extLst>
          </a:blip>
          <a:stretch>
            <a:fillRect/>
          </a:stretch>
        </p:blipFill>
        <p:spPr>
          <a:xfrm>
            <a:off x="8102525" y="6221791"/>
            <a:ext cx="1371600" cy="1341120"/>
          </a:xfrm>
          <a:prstGeom prst="rect">
            <a:avLst/>
          </a:prstGeom>
        </p:spPr>
      </p:pic>
      <p:sp>
        <p:nvSpPr>
          <p:cNvPr id="110" name="TextBox 109">
            <a:extLst>
              <a:ext uri="{FF2B5EF4-FFF2-40B4-BE49-F238E27FC236}">
                <a16:creationId xmlns="" xmlns:a16="http://schemas.microsoft.com/office/drawing/2014/main" id="{A6967E84-2145-4905-92BB-23C673DC37E6}"/>
              </a:ext>
            </a:extLst>
          </p:cNvPr>
          <p:cNvSpPr txBox="1"/>
          <p:nvPr/>
        </p:nvSpPr>
        <p:spPr>
          <a:xfrm>
            <a:off x="9474125" y="6646386"/>
            <a:ext cx="1835954" cy="999165"/>
          </a:xfrm>
          <a:prstGeom prst="rect">
            <a:avLst/>
          </a:prstGeom>
          <a:noFill/>
        </p:spPr>
        <p:txBody>
          <a:bodyPr wrap="square" lIns="136063" tIns="68031" rIns="136063" bIns="68031" rtlCol="0">
            <a:spAutoFit/>
          </a:bodyPr>
          <a:lstStyle/>
          <a:p>
            <a:r>
              <a:rPr lang="en-US" sz="2800" dirty="0">
                <a:solidFill>
                  <a:srgbClr val="1D15BF"/>
                </a:solidFill>
                <a:latin typeface="Arial Unicode MS" pitchFamily="34" charset="-128"/>
                <a:ea typeface="Arial Unicode MS" pitchFamily="34" charset="-128"/>
                <a:cs typeface="Arial Unicode MS" pitchFamily="34" charset="-128"/>
              </a:rPr>
              <a:t>Lump sum</a:t>
            </a:r>
            <a:endParaRPr lang="hi-IN" sz="2800" dirty="0">
              <a:solidFill>
                <a:srgbClr val="1D15BF"/>
              </a:solidFill>
              <a:latin typeface="Arial Unicode MS" pitchFamily="34" charset="-128"/>
              <a:ea typeface="Arial Unicode MS" pitchFamily="34" charset="-128"/>
              <a:cs typeface="Arial Unicode MS" pitchFamily="34" charset="-128"/>
            </a:endParaRPr>
          </a:p>
        </p:txBody>
      </p:sp>
      <p:sp>
        <p:nvSpPr>
          <p:cNvPr id="111" name="TextBox 110">
            <a:extLst>
              <a:ext uri="{FF2B5EF4-FFF2-40B4-BE49-F238E27FC236}">
                <a16:creationId xmlns="" xmlns:a16="http://schemas.microsoft.com/office/drawing/2014/main" id="{D02425DC-BA72-4B6C-B5F7-8CA96315C9BF}"/>
              </a:ext>
            </a:extLst>
          </p:cNvPr>
          <p:cNvSpPr txBox="1"/>
          <p:nvPr/>
        </p:nvSpPr>
        <p:spPr>
          <a:xfrm>
            <a:off x="9769417" y="8369071"/>
            <a:ext cx="2993459" cy="999165"/>
          </a:xfrm>
          <a:prstGeom prst="rect">
            <a:avLst/>
          </a:prstGeom>
          <a:noFill/>
        </p:spPr>
        <p:txBody>
          <a:bodyPr wrap="square" lIns="136063" tIns="68031" rIns="136063" bIns="68031" rtlCol="0">
            <a:spAutoFit/>
          </a:bodyPr>
          <a:lstStyle/>
          <a:p>
            <a:r>
              <a:rPr lang="en-US" sz="2800" dirty="0">
                <a:solidFill>
                  <a:srgbClr val="C00000"/>
                </a:solidFill>
                <a:latin typeface="Arial Unicode MS" pitchFamily="34" charset="-128"/>
                <a:ea typeface="Arial Unicode MS" pitchFamily="34" charset="-128"/>
                <a:cs typeface="Arial Unicode MS" pitchFamily="34" charset="-128"/>
              </a:rPr>
              <a:t>Annuity (Pension)</a:t>
            </a:r>
            <a:endParaRPr lang="hi-IN" sz="2800" dirty="0">
              <a:solidFill>
                <a:srgbClr val="C00000"/>
              </a:solidFill>
              <a:latin typeface="Arial Unicode MS" pitchFamily="34" charset="-128"/>
              <a:ea typeface="Arial Unicode MS" pitchFamily="34" charset="-128"/>
              <a:cs typeface="Arial Unicode MS" pitchFamily="34" charset="-128"/>
            </a:endParaRPr>
          </a:p>
        </p:txBody>
      </p:sp>
      <p:pic>
        <p:nvPicPr>
          <p:cNvPr id="112" name="Graphic 14" descr="Coins">
            <a:extLst>
              <a:ext uri="{FF2B5EF4-FFF2-40B4-BE49-F238E27FC236}">
                <a16:creationId xmlns="" xmlns:a16="http://schemas.microsoft.com/office/drawing/2014/main" id="{ACB06014-14B5-4F87-83E2-22858B5B2354}"/>
              </a:ext>
            </a:extLst>
          </p:cNvPr>
          <p:cNvPicPr>
            <a:picLocks noChangeAspect="1"/>
          </p:cNvPicPr>
          <p:nvPr/>
        </p:nvPicPr>
        <p:blipFill>
          <a:blip r:embed="rId17" cstate="print">
            <a:extLst>
              <a:ext uri="{28A0092B-C50C-407E-A947-70E740481C1C}">
                <a14:useLocalDpi xmlns="" xmlns:a14="http://schemas.microsoft.com/office/drawing/2010/main" val="0"/>
              </a:ext>
              <a:ext uri="{96DAC541-7B7A-43D3-8B79-37D633B846F1}">
                <asvg:svgBlip xmlns="" xmlns:asvg="http://schemas.microsoft.com/office/drawing/2016/SVG/main" r:embed="rId18"/>
              </a:ext>
            </a:extLst>
          </a:blip>
          <a:stretch>
            <a:fillRect/>
          </a:stretch>
        </p:blipFill>
        <p:spPr>
          <a:xfrm>
            <a:off x="7055155" y="7869691"/>
            <a:ext cx="1876158" cy="1834466"/>
          </a:xfrm>
          <a:prstGeom prst="rect">
            <a:avLst/>
          </a:prstGeom>
        </p:spPr>
      </p:pic>
      <p:pic>
        <p:nvPicPr>
          <p:cNvPr id="113" name="Graphic 23" descr="Arrow: Clockwise curve">
            <a:extLst>
              <a:ext uri="{FF2B5EF4-FFF2-40B4-BE49-F238E27FC236}">
                <a16:creationId xmlns="" xmlns:a16="http://schemas.microsoft.com/office/drawing/2014/main" id="{D1B1D959-C8AF-414F-9E82-FC5992E93245}"/>
              </a:ext>
            </a:extLst>
          </p:cNvPr>
          <p:cNvPicPr>
            <a:picLocks noChangeAspect="1"/>
          </p:cNvPicPr>
          <p:nvPr/>
        </p:nvPicPr>
        <p:blipFill>
          <a:blip r:embed="rId19" cstate="print">
            <a:extLst>
              <a:ext uri="{28A0092B-C50C-407E-A947-70E740481C1C}">
                <a14:useLocalDpi xmlns="" xmlns:a14="http://schemas.microsoft.com/office/drawing/2010/main" val="0"/>
              </a:ext>
              <a:ext uri="{96DAC541-7B7A-43D3-8B79-37D633B846F1}">
                <asvg:svgBlip xmlns="" xmlns:asvg="http://schemas.microsoft.com/office/drawing/2016/SVG/main" r:embed="rId20"/>
              </a:ext>
            </a:extLst>
          </a:blip>
          <a:stretch>
            <a:fillRect/>
          </a:stretch>
        </p:blipFill>
        <p:spPr>
          <a:xfrm rot="18373684">
            <a:off x="11224076" y="6505976"/>
            <a:ext cx="1341120" cy="2094618"/>
          </a:xfrm>
          <a:prstGeom prst="rect">
            <a:avLst/>
          </a:prstGeom>
        </p:spPr>
      </p:pic>
      <p:pic>
        <p:nvPicPr>
          <p:cNvPr id="114" name="Graphic 25" descr="Arrow: Counter-clockwise curve">
            <a:extLst>
              <a:ext uri="{FF2B5EF4-FFF2-40B4-BE49-F238E27FC236}">
                <a16:creationId xmlns="" xmlns:a16="http://schemas.microsoft.com/office/drawing/2014/main" id="{074AEBD6-F6DB-4D57-BC30-BE588E713AB5}"/>
              </a:ext>
            </a:extLst>
          </p:cNvPr>
          <p:cNvPicPr>
            <a:picLocks noChangeAspect="1"/>
          </p:cNvPicPr>
          <p:nvPr/>
        </p:nvPicPr>
        <p:blipFill>
          <a:blip r:embed="rId21" cstate="print">
            <a:extLst>
              <a:ext uri="{28A0092B-C50C-407E-A947-70E740481C1C}">
                <a14:useLocalDpi xmlns="" xmlns:a14="http://schemas.microsoft.com/office/drawing/2010/main" val="0"/>
              </a:ext>
              <a:ext uri="{96DAC541-7B7A-43D3-8B79-37D633B846F1}">
                <asvg:svgBlip xmlns="" xmlns:asvg="http://schemas.microsoft.com/office/drawing/2016/SVG/main" r:embed="rId22"/>
              </a:ext>
            </a:extLst>
          </a:blip>
          <a:stretch>
            <a:fillRect/>
          </a:stretch>
        </p:blipFill>
        <p:spPr>
          <a:xfrm rot="15680143">
            <a:off x="11220490" y="7561365"/>
            <a:ext cx="1613723" cy="1705034"/>
          </a:xfrm>
          <a:prstGeom prst="rect">
            <a:avLst/>
          </a:prstGeom>
        </p:spPr>
      </p:pic>
      <p:sp>
        <p:nvSpPr>
          <p:cNvPr id="115" name="Oval 114">
            <a:extLst>
              <a:ext uri="{FF2B5EF4-FFF2-40B4-BE49-F238E27FC236}">
                <a16:creationId xmlns="" xmlns:a16="http://schemas.microsoft.com/office/drawing/2014/main" id="{0E8F82A2-D10A-41A6-A599-92B72E271709}"/>
              </a:ext>
            </a:extLst>
          </p:cNvPr>
          <p:cNvSpPr/>
          <p:nvPr/>
        </p:nvSpPr>
        <p:spPr>
          <a:xfrm>
            <a:off x="8433610" y="1981200"/>
            <a:ext cx="3662203" cy="2175602"/>
          </a:xfrm>
          <a:prstGeom prst="ellipse">
            <a:avLst/>
          </a:prstGeom>
        </p:spPr>
        <p:style>
          <a:lnRef idx="2">
            <a:schemeClr val="accent6"/>
          </a:lnRef>
          <a:fillRef idx="1">
            <a:schemeClr val="lt1"/>
          </a:fillRef>
          <a:effectRef idx="0">
            <a:schemeClr val="accent6"/>
          </a:effectRef>
          <a:fontRef idx="minor">
            <a:schemeClr val="dk1"/>
          </a:fontRef>
        </p:style>
        <p:txBody>
          <a:bodyPr lIns="136063" tIns="68031" rIns="136063" bIns="68031" rtlCol="0" anchor="ctr"/>
          <a:lstStyle/>
          <a:p>
            <a:pPr algn="ctr"/>
            <a:r>
              <a:rPr lang="en-US" sz="2800" b="1" dirty="0">
                <a:latin typeface="Arial Unicode MS" pitchFamily="34" charset="-128"/>
                <a:ea typeface="Arial Unicode MS" pitchFamily="34" charset="-128"/>
                <a:cs typeface="Arial Unicode MS" pitchFamily="34" charset="-128"/>
              </a:rPr>
              <a:t>Pension Funds</a:t>
            </a:r>
            <a:endParaRPr lang="hi-IN" sz="2800" b="1" dirty="0">
              <a:latin typeface="Arial Unicode MS" pitchFamily="34" charset="-128"/>
              <a:ea typeface="Arial Unicode MS" pitchFamily="34" charset="-128"/>
              <a:cs typeface="Arial Unicode MS" pitchFamily="34" charset="-128"/>
            </a:endParaRPr>
          </a:p>
        </p:txBody>
      </p:sp>
      <p:sp>
        <p:nvSpPr>
          <p:cNvPr id="116" name="Rectangle 115"/>
          <p:cNvSpPr/>
          <p:nvPr/>
        </p:nvSpPr>
        <p:spPr>
          <a:xfrm>
            <a:off x="3070745" y="2081628"/>
            <a:ext cx="1806055" cy="1245386"/>
          </a:xfrm>
          <a:prstGeom prst="rect">
            <a:avLst/>
          </a:prstGeom>
        </p:spPr>
        <p:txBody>
          <a:bodyPr wrap="square" lIns="136063" tIns="68031" rIns="136063" bIns="68031">
            <a:spAutoFit/>
          </a:bodyPr>
          <a:lstStyle/>
          <a:p>
            <a:pPr algn="ctr"/>
            <a:r>
              <a:rPr lang="en-US" sz="2400" dirty="0">
                <a:solidFill>
                  <a:srgbClr val="1F497D"/>
                </a:solidFill>
                <a:latin typeface="Arial Unicode MS" pitchFamily="34" charset="-128"/>
                <a:ea typeface="Arial Unicode MS" pitchFamily="34" charset="-128"/>
                <a:cs typeface="Arial Unicode MS" pitchFamily="34" charset="-128"/>
              </a:rPr>
              <a:t>Through Accredited Bank</a:t>
            </a:r>
            <a:endParaRPr lang="en-US" sz="2400" dirty="0">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9" grpId="0">
        <p:bldAsOne/>
      </p:bldGraphic>
      <p:bldGraphic spid="103" grpId="0">
        <p:bldAsOne/>
      </p:bldGraphic>
      <p:bldP spid="110" grpId="0"/>
      <p:bldP spid="111" grpId="0"/>
      <p:bldP spid="115" grpId="0" animBg="1"/>
      <p:bldP spid="1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Growth in Contributions &amp; AUM in State Govt.</a:t>
            </a:r>
            <a:endParaRPr kumimoji="0" lang="en-US" sz="54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aphicFrame>
        <p:nvGraphicFramePr>
          <p:cNvPr id="22" name="Chart 21">
            <a:extLst>
              <a:ext uri="{FF2B5EF4-FFF2-40B4-BE49-F238E27FC236}">
                <a16:creationId xmlns="" xmlns:a16="http://schemas.microsoft.com/office/drawing/2014/main" id="{FD13F660-47E5-4339-953E-478FA73FE715}"/>
              </a:ext>
            </a:extLst>
          </p:cNvPr>
          <p:cNvGraphicFramePr>
            <a:graphicFrameLocks/>
          </p:cNvGraphicFramePr>
          <p:nvPr>
            <p:extLst>
              <p:ext uri="{D42A27DB-BD31-4B8C-83A1-F6EECF244321}">
                <p14:modId xmlns="" xmlns:p14="http://schemas.microsoft.com/office/powerpoint/2010/main" val="438483630"/>
              </p:ext>
            </p:extLst>
          </p:nvPr>
        </p:nvGraphicFramePr>
        <p:xfrm>
          <a:off x="1524000" y="1524000"/>
          <a:ext cx="14782800" cy="701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Table 22">
            <a:extLst>
              <a:ext uri="{FF2B5EF4-FFF2-40B4-BE49-F238E27FC236}">
                <a16:creationId xmlns="" xmlns:a16="http://schemas.microsoft.com/office/drawing/2014/main" id="{8F321C74-2F5C-4EF4-AD3F-327113B68D27}"/>
              </a:ext>
            </a:extLst>
          </p:cNvPr>
          <p:cNvGraphicFramePr>
            <a:graphicFrameLocks noGrp="1"/>
          </p:cNvGraphicFramePr>
          <p:nvPr>
            <p:extLst>
              <p:ext uri="{D42A27DB-BD31-4B8C-83A1-F6EECF244321}">
                <p14:modId xmlns="" xmlns:p14="http://schemas.microsoft.com/office/powerpoint/2010/main" val="3026071632"/>
              </p:ext>
            </p:extLst>
          </p:nvPr>
        </p:nvGraphicFramePr>
        <p:xfrm>
          <a:off x="1676400" y="8564033"/>
          <a:ext cx="15087600" cy="884767"/>
        </p:xfrm>
        <a:graphic>
          <a:graphicData uri="http://schemas.openxmlformats.org/drawingml/2006/table">
            <a:tbl>
              <a:tblPr/>
              <a:tblGrid>
                <a:gridCol w="15087600">
                  <a:extLst>
                    <a:ext uri="{9D8B030D-6E8A-4147-A177-3AD203B41FA5}">
                      <a16:colId xmlns="" xmlns:a16="http://schemas.microsoft.com/office/drawing/2014/main" val="20000"/>
                    </a:ext>
                  </a:extLst>
                </a:gridCol>
              </a:tblGrid>
              <a:tr h="884767">
                <a:tc>
                  <a:txBody>
                    <a:bodyPr/>
                    <a:lstStyle/>
                    <a:p>
                      <a:pPr algn="ctr" fontAlgn="b"/>
                      <a:r>
                        <a:rPr lang="en-US" sz="2900" b="1" i="0" u="none" strike="noStrike" dirty="0">
                          <a:solidFill>
                            <a:schemeClr val="bg1"/>
                          </a:solidFill>
                          <a:effectLst/>
                          <a:latin typeface="Arial Unicode MS" pitchFamily="34" charset="-128"/>
                          <a:ea typeface="Arial Unicode MS" pitchFamily="34" charset="-128"/>
                          <a:cs typeface="Arial Unicode MS" pitchFamily="34" charset="-128"/>
                        </a:rPr>
                        <a:t>There is an appreciation of Rs 80,964 crores as on 31-03-2021</a:t>
                      </a:r>
                    </a:p>
                  </a:txBody>
                  <a:tcPr marL="13970" marR="13970" marT="1397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304800" y="609600"/>
            <a:ext cx="17754600" cy="762000"/>
          </a:xfrm>
          <a:prstGeom prst="rect">
            <a:avLst/>
          </a:prstGeom>
        </p:spPr>
        <p:txBody>
          <a:bodyPr>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smtClean="0">
                <a:ln>
                  <a:noFill/>
                </a:ln>
                <a:solidFill>
                  <a:srgbClr val="0000FF"/>
                </a:solidFill>
                <a:effectLst/>
                <a:uLnTx/>
                <a:uFillTx/>
                <a:latin typeface="Arial Unicode MS" pitchFamily="34" charset="-128"/>
                <a:ea typeface="Arial Unicode MS" pitchFamily="34" charset="-128"/>
                <a:cs typeface="Arial Unicode MS" pitchFamily="34" charset="-128"/>
              </a:rPr>
              <a:t>Investment Pattern for Tier-I Account</a:t>
            </a:r>
            <a:endParaRPr kumimoji="0" lang="en-US" sz="5400" b="1" i="0" u="none" strike="noStrike" kern="1200" cap="none" spc="0" normalizeH="0" baseline="0" noProof="0" dirty="0">
              <a:ln>
                <a:noFill/>
              </a:ln>
              <a:solidFill>
                <a:srgbClr val="0000FF"/>
              </a:solidFill>
              <a:effectLst/>
              <a:uLnTx/>
              <a:uFillTx/>
              <a:latin typeface="Arial Unicode MS" pitchFamily="34" charset="-128"/>
              <a:ea typeface="Arial Unicode MS" pitchFamily="34" charset="-128"/>
              <a:cs typeface="Arial Unicode MS" pitchFamily="34" charset="-128"/>
            </a:endParaRPr>
          </a:p>
        </p:txBody>
      </p:sp>
      <p:sp>
        <p:nvSpPr>
          <p:cNvPr id="29" name="Rectangle 28"/>
          <p:cNvSpPr/>
          <p:nvPr/>
        </p:nvSpPr>
        <p:spPr>
          <a:xfrm>
            <a:off x="0" y="0"/>
            <a:ext cx="18288000" cy="457200"/>
          </a:xfrm>
          <a:prstGeom prst="rect">
            <a:avLst/>
          </a:prstGeom>
          <a:solidFill>
            <a:srgbClr val="007DFF"/>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ectangle 1"/>
          <p:cNvSpPr>
            <a:spLocks noChangeArrowheads="1"/>
          </p:cNvSpPr>
          <p:nvPr/>
        </p:nvSpPr>
        <p:spPr bwMode="auto">
          <a:xfrm>
            <a:off x="457200" y="8971629"/>
            <a:ext cx="17526000" cy="1025215"/>
          </a:xfrm>
          <a:prstGeom prst="rect">
            <a:avLst/>
          </a:prstGeom>
          <a:solidFill>
            <a:schemeClr val="accent6">
              <a:lumMod val="60000"/>
              <a:lumOff val="40000"/>
            </a:schemeClr>
          </a:solidFill>
          <a:ln>
            <a:solidFill>
              <a:schemeClr val="bg1">
                <a:lumMod val="75000"/>
              </a:schemeClr>
            </a:solidFill>
          </a:ln>
        </p:spPr>
        <p:txBody>
          <a:bodyPr wrap="square" lIns="161863" tIns="80930" rIns="161863" bIns="8093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800" b="1" dirty="0">
                <a:solidFill>
                  <a:schemeClr val="accent5">
                    <a:lumMod val="75000"/>
                  </a:schemeClr>
                </a:solidFill>
                <a:latin typeface="Arial Unicode MS" pitchFamily="34" charset="-128"/>
                <a:ea typeface="Arial Unicode MS" pitchFamily="34" charset="-128"/>
                <a:cs typeface="Arial Unicode MS" pitchFamily="34" charset="-128"/>
              </a:rPr>
              <a:t>Default Pension Funds for State Govt. employee - SBI Pension Fund , UTI Retirement Solutions, and LIC Pension Fund.</a:t>
            </a:r>
          </a:p>
        </p:txBody>
      </p:sp>
      <p:graphicFrame>
        <p:nvGraphicFramePr>
          <p:cNvPr id="7" name="Chart 6">
            <a:extLst>
              <a:ext uri="{FF2B5EF4-FFF2-40B4-BE49-F238E27FC236}">
                <a16:creationId xmlns="" xmlns:a16="http://schemas.microsoft.com/office/drawing/2014/main" id="{DA6E7846-68A8-41B6-BB67-B60E4558553A}"/>
              </a:ext>
            </a:extLst>
          </p:cNvPr>
          <p:cNvGraphicFramePr/>
          <p:nvPr>
            <p:extLst>
              <p:ext uri="{D42A27DB-BD31-4B8C-83A1-F6EECF244321}">
                <p14:modId xmlns="" xmlns:p14="http://schemas.microsoft.com/office/powerpoint/2010/main" val="2065114125"/>
              </p:ext>
            </p:extLst>
          </p:nvPr>
        </p:nvGraphicFramePr>
        <p:xfrm>
          <a:off x="7772400" y="0"/>
          <a:ext cx="10058400" cy="950182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2">
            <a:extLst>
              <a:ext uri="{FF2B5EF4-FFF2-40B4-BE49-F238E27FC236}">
                <a16:creationId xmlns="" xmlns:a16="http://schemas.microsoft.com/office/drawing/2014/main" id="{5F481611-2901-4978-89D7-637FA9790C43}"/>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52188" y="2142639"/>
            <a:ext cx="1899920" cy="2163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 xmlns:a16="http://schemas.microsoft.com/office/drawing/2014/main" id="{D678F2A6-8764-48F6-BD74-79BC0A808828}"/>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452188" y="4575389"/>
            <a:ext cx="1741912" cy="2104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 xmlns:a16="http://schemas.microsoft.com/office/drawing/2014/main" id="{771B4314-B4AA-4221-89AC-0CA1E43F7A8A}"/>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781627" y="6916494"/>
            <a:ext cx="3042201" cy="17195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 xmlns:a16="http://schemas.microsoft.com/office/drawing/2014/main" id="{27A69FC2-6917-4044-B6E2-20AEAB1CDF29}"/>
              </a:ext>
            </a:extLst>
          </p:cNvPr>
          <p:cNvSpPr txBox="1"/>
          <p:nvPr/>
        </p:nvSpPr>
        <p:spPr>
          <a:xfrm>
            <a:off x="1219200" y="1371600"/>
            <a:ext cx="4693919" cy="634020"/>
          </a:xfrm>
          <a:prstGeom prst="rect">
            <a:avLst/>
          </a:prstGeom>
          <a:noFill/>
        </p:spPr>
        <p:txBody>
          <a:bodyPr wrap="square" rtlCol="0">
            <a:spAutoFit/>
          </a:bodyPr>
          <a:lstStyle/>
          <a:p>
            <a:pPr algn="ctr"/>
            <a:r>
              <a:rPr lang="en-US" sz="3520" dirty="0">
                <a:solidFill>
                  <a:srgbClr val="FF0000"/>
                </a:solidFill>
                <a:latin typeface="Arial Unicode MS" pitchFamily="34" charset="-128"/>
                <a:ea typeface="Arial Unicode MS" pitchFamily="34" charset="-128"/>
                <a:cs typeface="Arial Unicode MS" pitchFamily="34" charset="-128"/>
              </a:rPr>
              <a:t>Pension Funds</a:t>
            </a:r>
          </a:p>
        </p:txBody>
      </p:sp>
    </p:spTree>
    <p:extLst>
      <p:ext uri="{BB962C8B-B14F-4D97-AF65-F5344CB8AC3E}">
        <p14:creationId xmlns="" xmlns:p14="http://schemas.microsoft.com/office/powerpoint/2010/main" val="24043547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TotalTime>
  <Words>4098</Words>
  <Application>Microsoft Office PowerPoint</Application>
  <PresentationFormat>Custom</PresentationFormat>
  <Paragraphs>745</Paragraphs>
  <Slides>44</Slides>
  <Notes>43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Yogendra Tanwar</dc:creator>
  <cp:lastModifiedBy>Windows User</cp:lastModifiedBy>
  <cp:revision>575</cp:revision>
  <cp:lastPrinted>2020-06-24T12:09:04Z</cp:lastPrinted>
  <dcterms:created xsi:type="dcterms:W3CDTF">2018-06-19T12:19:16Z</dcterms:created>
  <dcterms:modified xsi:type="dcterms:W3CDTF">2021-12-06T18:36:20Z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2941035</vt:lpwstr>
  </property>
  <property fmtid="{D5CDD505-2E9C-101B-9397-08002B2CF9AE}" name="NXPowerLiteSettings" pid="3">
    <vt:lpwstr>F7000400038000</vt:lpwstr>
  </property>
  <property fmtid="{D5CDD505-2E9C-101B-9397-08002B2CF9AE}" name="NXPowerLiteVersion" pid="4">
    <vt:lpwstr>S9.1.4</vt:lpwstr>
  </property>
</Properties>
</file>