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58"/>
  </p:handoutMasterIdLst>
  <p:sldIdLst>
    <p:sldId id="256" r:id="rId2"/>
    <p:sldId id="257" r:id="rId3"/>
    <p:sldId id="258" r:id="rId4"/>
    <p:sldId id="261" r:id="rId5"/>
    <p:sldId id="260" r:id="rId6"/>
    <p:sldId id="259" r:id="rId7"/>
    <p:sldId id="262" r:id="rId8"/>
    <p:sldId id="263" r:id="rId9"/>
    <p:sldId id="264" r:id="rId10"/>
    <p:sldId id="265" r:id="rId11"/>
    <p:sldId id="266" r:id="rId12"/>
    <p:sldId id="267" r:id="rId13"/>
    <p:sldId id="268" r:id="rId14"/>
    <p:sldId id="269" r:id="rId15"/>
    <p:sldId id="286" r:id="rId16"/>
    <p:sldId id="287" r:id="rId17"/>
    <p:sldId id="288" r:id="rId18"/>
    <p:sldId id="270" r:id="rId19"/>
    <p:sldId id="289" r:id="rId20"/>
    <p:sldId id="271" r:id="rId21"/>
    <p:sldId id="293" r:id="rId22"/>
    <p:sldId id="272" r:id="rId23"/>
    <p:sldId id="290" r:id="rId24"/>
    <p:sldId id="273" r:id="rId25"/>
    <p:sldId id="291" r:id="rId26"/>
    <p:sldId id="292" r:id="rId27"/>
    <p:sldId id="274" r:id="rId28"/>
    <p:sldId id="295" r:id="rId29"/>
    <p:sldId id="275" r:id="rId30"/>
    <p:sldId id="276" r:id="rId31"/>
    <p:sldId id="296" r:id="rId32"/>
    <p:sldId id="297" r:id="rId33"/>
    <p:sldId id="277" r:id="rId34"/>
    <p:sldId id="278" r:id="rId35"/>
    <p:sldId id="298" r:id="rId36"/>
    <p:sldId id="299" r:id="rId37"/>
    <p:sldId id="279" r:id="rId38"/>
    <p:sldId id="300" r:id="rId39"/>
    <p:sldId id="302" r:id="rId40"/>
    <p:sldId id="304" r:id="rId41"/>
    <p:sldId id="301" r:id="rId42"/>
    <p:sldId id="303" r:id="rId43"/>
    <p:sldId id="280" r:id="rId44"/>
    <p:sldId id="305" r:id="rId45"/>
    <p:sldId id="306" r:id="rId46"/>
    <p:sldId id="281" r:id="rId47"/>
    <p:sldId id="308" r:id="rId48"/>
    <p:sldId id="282" r:id="rId49"/>
    <p:sldId id="307" r:id="rId50"/>
    <p:sldId id="283" r:id="rId51"/>
    <p:sldId id="309" r:id="rId52"/>
    <p:sldId id="284" r:id="rId53"/>
    <p:sldId id="311" r:id="rId54"/>
    <p:sldId id="310" r:id="rId55"/>
    <p:sldId id="285" r:id="rId56"/>
    <p:sldId id="312" r:id="rId57"/>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547" cy="497364"/>
          </a:xfrm>
          <a:prstGeom prst="rect">
            <a:avLst/>
          </a:prstGeom>
        </p:spPr>
        <p:txBody>
          <a:bodyPr vert="horz" lIns="92162" tIns="46081" rIns="92162" bIns="46081" rtlCol="0"/>
          <a:lstStyle>
            <a:lvl1pPr algn="l">
              <a:defRPr sz="1200"/>
            </a:lvl1pPr>
          </a:lstStyle>
          <a:p>
            <a:endParaRPr lang="en-IN"/>
          </a:p>
        </p:txBody>
      </p:sp>
      <p:sp>
        <p:nvSpPr>
          <p:cNvPr id="3" name="Date Placeholder 2"/>
          <p:cNvSpPr>
            <a:spLocks noGrp="1"/>
          </p:cNvSpPr>
          <p:nvPr>
            <p:ph type="dt" sz="quarter" idx="1"/>
          </p:nvPr>
        </p:nvSpPr>
        <p:spPr>
          <a:xfrm>
            <a:off x="3883852" y="1"/>
            <a:ext cx="2972547" cy="497364"/>
          </a:xfrm>
          <a:prstGeom prst="rect">
            <a:avLst/>
          </a:prstGeom>
        </p:spPr>
        <p:txBody>
          <a:bodyPr vert="horz" lIns="92162" tIns="46081" rIns="92162" bIns="46081" rtlCol="0"/>
          <a:lstStyle>
            <a:lvl1pPr algn="r">
              <a:defRPr sz="1200"/>
            </a:lvl1pPr>
          </a:lstStyle>
          <a:p>
            <a:fld id="{A7067AE7-9A5F-4233-9667-8A1ACFC05358}" type="datetimeFigureOut">
              <a:rPr lang="en-US" smtClean="0"/>
              <a:pPr/>
              <a:t>7/25/2022</a:t>
            </a:fld>
            <a:endParaRPr lang="en-IN"/>
          </a:p>
        </p:txBody>
      </p:sp>
      <p:sp>
        <p:nvSpPr>
          <p:cNvPr id="4" name="Footer Placeholder 3"/>
          <p:cNvSpPr>
            <a:spLocks noGrp="1"/>
          </p:cNvSpPr>
          <p:nvPr>
            <p:ph type="ftr" sz="quarter" idx="2"/>
          </p:nvPr>
        </p:nvSpPr>
        <p:spPr>
          <a:xfrm>
            <a:off x="0" y="9448313"/>
            <a:ext cx="2972547" cy="497364"/>
          </a:xfrm>
          <a:prstGeom prst="rect">
            <a:avLst/>
          </a:prstGeom>
        </p:spPr>
        <p:txBody>
          <a:bodyPr vert="horz" lIns="92162" tIns="46081" rIns="92162" bIns="46081" rtlCol="0" anchor="b"/>
          <a:lstStyle>
            <a:lvl1pPr algn="l">
              <a:defRPr sz="1200"/>
            </a:lvl1pPr>
          </a:lstStyle>
          <a:p>
            <a:endParaRPr lang="en-IN"/>
          </a:p>
        </p:txBody>
      </p:sp>
      <p:sp>
        <p:nvSpPr>
          <p:cNvPr id="5" name="Slide Number Placeholder 4"/>
          <p:cNvSpPr>
            <a:spLocks noGrp="1"/>
          </p:cNvSpPr>
          <p:nvPr>
            <p:ph type="sldNum" sz="quarter" idx="3"/>
          </p:nvPr>
        </p:nvSpPr>
        <p:spPr>
          <a:xfrm>
            <a:off x="3883852" y="9448313"/>
            <a:ext cx="2972547" cy="497364"/>
          </a:xfrm>
          <a:prstGeom prst="rect">
            <a:avLst/>
          </a:prstGeom>
        </p:spPr>
        <p:txBody>
          <a:bodyPr vert="horz" lIns="92162" tIns="46081" rIns="92162" bIns="46081" rtlCol="0" anchor="b"/>
          <a:lstStyle>
            <a:lvl1pPr algn="r">
              <a:defRPr sz="1200"/>
            </a:lvl1pPr>
          </a:lstStyle>
          <a:p>
            <a:fld id="{9AE5B11F-D23E-4579-8C55-FFA358B521FB}"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7/25/2022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7/25/2022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7/25/2022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7/25/2022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7/25/2022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7/25/2022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7/25/2022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4038599"/>
          </a:xfrm>
        </p:spPr>
        <p:txBody>
          <a:bodyPr>
            <a:normAutofit/>
          </a:bodyPr>
          <a:lstStyle/>
          <a:p>
            <a:r>
              <a:rPr lang="en-IN" sz="4800" b="1" dirty="0" smtClean="0">
                <a:solidFill>
                  <a:srgbClr val="00B050"/>
                </a:solidFill>
              </a:rPr>
              <a:t>Reporting in </a:t>
            </a:r>
            <a:br>
              <a:rPr lang="en-IN" sz="4800" b="1" dirty="0" smtClean="0">
                <a:solidFill>
                  <a:srgbClr val="00B050"/>
                </a:solidFill>
              </a:rPr>
            </a:br>
            <a:r>
              <a:rPr lang="en-IN" sz="4800" b="1" dirty="0" smtClean="0">
                <a:solidFill>
                  <a:srgbClr val="00B050"/>
                </a:solidFill>
              </a:rPr>
              <a:t>COMMON AUDIT FORMAT </a:t>
            </a:r>
            <a:r>
              <a:rPr lang="en-IN" sz="4800" dirty="0" smtClean="0"/>
              <a:t/>
            </a:r>
            <a:br>
              <a:rPr lang="en-IN" sz="4800" dirty="0" smtClean="0"/>
            </a:br>
            <a:r>
              <a:rPr lang="en-IN" b="1" dirty="0" smtClean="0">
                <a:solidFill>
                  <a:srgbClr val="00B050"/>
                </a:solidFill>
              </a:rPr>
              <a:t>– Basic Idea</a:t>
            </a:r>
            <a:endParaRPr lang="en-IN" sz="4800" b="1" dirty="0">
              <a:solidFill>
                <a:srgbClr val="00B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IN" dirty="0" smtClean="0"/>
              <a:t>This </a:t>
            </a:r>
            <a:r>
              <a:rPr lang="en-IN" dirty="0" err="1" smtClean="0"/>
              <a:t>para</a:t>
            </a:r>
            <a:r>
              <a:rPr lang="en-IN" dirty="0" smtClean="0"/>
              <a:t> is meant for furnishing the list of records verified in audit, records that could not be verified and those important prescribed records which have not been maintained by the </a:t>
            </a:r>
            <a:r>
              <a:rPr lang="en-IN" dirty="0" err="1" smtClean="0"/>
              <a:t>auditee</a:t>
            </a:r>
            <a:r>
              <a:rPr lang="en-IN" dirty="0" smtClean="0"/>
              <a:t>.</a:t>
            </a:r>
          </a:p>
          <a:p>
            <a:pPr algn="just"/>
            <a:r>
              <a:rPr lang="en-IN" dirty="0" smtClean="0"/>
              <a:t>In the ‘Manage Report’ module of ALFA, the prescribed records have been enlisted. The auditors have to tick against the records verified/not verified etc. and automatically those records will be enlisted in three tables in the </a:t>
            </a:r>
            <a:r>
              <a:rPr lang="en-IN" dirty="0" err="1" smtClean="0"/>
              <a:t>para</a:t>
            </a:r>
            <a:r>
              <a:rPr lang="en-IN" dirty="0" smtClean="0"/>
              <a:t>.</a:t>
            </a:r>
            <a:endParaRPr lang="en-IN" dirty="0"/>
          </a:p>
        </p:txBody>
      </p:sp>
      <p:sp>
        <p:nvSpPr>
          <p:cNvPr id="2" name="Title 1"/>
          <p:cNvSpPr>
            <a:spLocks noGrp="1"/>
          </p:cNvSpPr>
          <p:nvPr>
            <p:ph type="title"/>
          </p:nvPr>
        </p:nvSpPr>
        <p:spPr/>
        <p:txBody>
          <a:bodyPr>
            <a:normAutofit/>
          </a:bodyPr>
          <a:lstStyle/>
          <a:p>
            <a:r>
              <a:rPr lang="en-IN" sz="3200" b="1" dirty="0" smtClean="0">
                <a:solidFill>
                  <a:schemeClr val="accent6">
                    <a:lumMod val="50000"/>
                  </a:schemeClr>
                </a:solidFill>
              </a:rPr>
              <a:t>Para 3</a:t>
            </a:r>
            <a:r>
              <a:rPr lang="en-IN" sz="3200" dirty="0" smtClean="0">
                <a:solidFill>
                  <a:schemeClr val="accent6">
                    <a:lumMod val="50000"/>
                  </a:schemeClr>
                </a:solidFill>
              </a:rPr>
              <a:t>:  </a:t>
            </a:r>
            <a:r>
              <a:rPr lang="en-IN" sz="3200" b="1" dirty="0" smtClean="0">
                <a:solidFill>
                  <a:schemeClr val="accent6">
                    <a:lumMod val="50000"/>
                  </a:schemeClr>
                </a:solidFill>
              </a:rPr>
              <a:t> List of Verified Records</a:t>
            </a:r>
            <a:endParaRPr lang="en-IN" sz="3200"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lstStyle/>
          <a:p>
            <a:pPr algn="just"/>
            <a:r>
              <a:rPr lang="en-IN" dirty="0" smtClean="0"/>
              <a:t>Auditor has to furnish his comments in the comment box regarding consequence of non-maintenance in case of those important records which have not been maintained by the local authority.</a:t>
            </a:r>
          </a:p>
          <a:p>
            <a:pPr algn="just"/>
            <a:r>
              <a:rPr lang="en-IN" dirty="0" smtClean="0"/>
              <a:t>Any other record which is not listed in the ALFA list, but is important from accounting point of view, should also be furnished in the </a:t>
            </a:r>
            <a:r>
              <a:rPr lang="en-IN" dirty="0" err="1" smtClean="0"/>
              <a:t>para</a:t>
            </a:r>
            <a:r>
              <a:rPr lang="en-IN" dirty="0" smtClean="0"/>
              <a:t> under appropriate list if verified/not produced/not maintained.</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400"/>
          </a:xfrm>
        </p:spPr>
        <p:txBody>
          <a:bodyPr>
            <a:normAutofit lnSpcReduction="10000"/>
          </a:bodyPr>
          <a:lstStyle/>
          <a:p>
            <a:pPr algn="just"/>
            <a:r>
              <a:rPr lang="en-IN" dirty="0" smtClean="0"/>
              <a:t>Cash book wise details of Receipt and Expenditure are to be worked out and checked with reference to the Abstract Register of Receipt and Expenditure maintained by the Local Authority. </a:t>
            </a:r>
          </a:p>
          <a:p>
            <a:pPr algn="just"/>
            <a:r>
              <a:rPr lang="en-IN" dirty="0" smtClean="0"/>
              <a:t>A Financial Statement giving head wise details of OB, Receipt, Expenditure and CB is to be prepared and uploaded in ALFA in the appropriate link.</a:t>
            </a:r>
          </a:p>
          <a:p>
            <a:pPr algn="just"/>
            <a:r>
              <a:rPr lang="en-IN" dirty="0" smtClean="0"/>
              <a:t>Audit CB for the last year shall be taken as audit OB for the current year. </a:t>
            </a:r>
          </a:p>
          <a:p>
            <a:pPr algn="just"/>
            <a:r>
              <a:rPr lang="en-IN" i="1" dirty="0" smtClean="0">
                <a:solidFill>
                  <a:srgbClr val="7030A0"/>
                </a:solidFill>
              </a:rPr>
              <a:t>( not the Cash Book OB)</a:t>
            </a:r>
            <a:endParaRPr lang="en-IN" i="1" dirty="0">
              <a:solidFill>
                <a:srgbClr val="7030A0"/>
              </a:solidFill>
            </a:endParaRPr>
          </a:p>
        </p:txBody>
      </p:sp>
      <p:sp>
        <p:nvSpPr>
          <p:cNvPr id="2" name="Title 1"/>
          <p:cNvSpPr>
            <a:spLocks noGrp="1"/>
          </p:cNvSpPr>
          <p:nvPr>
            <p:ph type="title"/>
          </p:nvPr>
        </p:nvSpPr>
        <p:spPr/>
        <p:txBody>
          <a:bodyPr>
            <a:normAutofit/>
          </a:bodyPr>
          <a:lstStyle/>
          <a:p>
            <a:r>
              <a:rPr lang="en-IN" sz="4000" b="1" dirty="0" smtClean="0">
                <a:solidFill>
                  <a:schemeClr val="accent3">
                    <a:lumMod val="50000"/>
                  </a:schemeClr>
                </a:solidFill>
              </a:rPr>
              <a:t>Para  4: Financial Position</a:t>
            </a:r>
            <a:endParaRPr lang="en-IN" sz="4000" b="1" dirty="0">
              <a:solidFill>
                <a:schemeClr val="accent3">
                  <a:lumMod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a:bodyPr>
          <a:lstStyle/>
          <a:p>
            <a:pPr algn="just"/>
            <a:r>
              <a:rPr lang="en-IN" dirty="0" smtClean="0"/>
              <a:t>The abstract </a:t>
            </a:r>
            <a:r>
              <a:rPr lang="en-IN" dirty="0" smtClean="0"/>
              <a:t>of financial </a:t>
            </a:r>
            <a:r>
              <a:rPr lang="en-IN" dirty="0" smtClean="0"/>
              <a:t>position in respect of the </a:t>
            </a:r>
            <a:r>
              <a:rPr lang="en-IN" dirty="0" err="1" smtClean="0"/>
              <a:t>auditee</a:t>
            </a:r>
            <a:r>
              <a:rPr lang="en-IN" dirty="0" smtClean="0"/>
              <a:t> institution shall be furnished at the beginning of the paragraph</a:t>
            </a:r>
            <a:r>
              <a:rPr lang="en-IN" dirty="0" smtClean="0"/>
              <a:t>. </a:t>
            </a:r>
            <a:endParaRPr lang="en-IN" dirty="0" smtClean="0"/>
          </a:p>
          <a:p>
            <a:pPr algn="just"/>
            <a:r>
              <a:rPr lang="en-IN" dirty="0" smtClean="0"/>
              <a:t>In respect of PS Audit, the abstract financial position of </a:t>
            </a:r>
            <a:r>
              <a:rPr lang="en-IN" dirty="0" err="1" smtClean="0"/>
              <a:t>Samiti</a:t>
            </a:r>
            <a:r>
              <a:rPr lang="en-IN" dirty="0" smtClean="0"/>
              <a:t> A/C and Govt. A/C are to be furnished separately in tabular form.</a:t>
            </a:r>
          </a:p>
          <a:p>
            <a:pPr algn="just"/>
            <a:r>
              <a:rPr lang="en-IN" dirty="0" smtClean="0"/>
              <a:t>Similarly, in case of other institutions, the abstract is to be furnished cash book wise. </a:t>
            </a:r>
          </a:p>
          <a:p>
            <a:pPr algn="just"/>
            <a:r>
              <a:rPr lang="en-IN" dirty="0" smtClean="0"/>
              <a:t>Remember that this abstract is taken from the Financial Statement. Hence, the total OB, total Receipt, total Expenditure and total CB of all cash books taken together should tally with the respective figures of the Financial statement.</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pPr algn="just"/>
            <a:r>
              <a:rPr lang="en-IN" dirty="0" smtClean="0"/>
              <a:t>In the abstract, two Closing Balances, one </a:t>
            </a:r>
            <a:r>
              <a:rPr lang="en-IN" i="1" dirty="0" smtClean="0">
                <a:solidFill>
                  <a:srgbClr val="00B0F0"/>
                </a:solidFill>
              </a:rPr>
              <a:t>as per audit</a:t>
            </a:r>
            <a:r>
              <a:rPr lang="en-IN" dirty="0" smtClean="0"/>
              <a:t> and the other </a:t>
            </a:r>
            <a:r>
              <a:rPr lang="en-IN" i="1" dirty="0" smtClean="0">
                <a:solidFill>
                  <a:srgbClr val="00B0F0"/>
                </a:solidFill>
              </a:rPr>
              <a:t>as per the Cash Book(s)</a:t>
            </a:r>
            <a:r>
              <a:rPr lang="en-IN" dirty="0" smtClean="0"/>
              <a:t> of the institutions will be there.</a:t>
            </a:r>
          </a:p>
          <a:p>
            <a:pPr algn="just"/>
            <a:r>
              <a:rPr lang="en-IN" b="1" dirty="0" smtClean="0">
                <a:solidFill>
                  <a:srgbClr val="7030A0"/>
                </a:solidFill>
              </a:rPr>
              <a:t>Reconciliation</a:t>
            </a:r>
            <a:r>
              <a:rPr lang="en-IN" dirty="0" smtClean="0">
                <a:solidFill>
                  <a:srgbClr val="7030A0"/>
                </a:solidFill>
              </a:rPr>
              <a:t>:</a:t>
            </a:r>
            <a:r>
              <a:rPr lang="en-IN" dirty="0" smtClean="0"/>
              <a:t> If there is any difference between Cash Book CB and audit CB, the same should be reconciled in the </a:t>
            </a:r>
            <a:r>
              <a:rPr lang="en-IN" dirty="0" err="1" smtClean="0"/>
              <a:t>para</a:t>
            </a:r>
            <a:r>
              <a:rPr lang="en-IN" dirty="0" smtClean="0"/>
              <a:t>.</a:t>
            </a:r>
          </a:p>
          <a:p>
            <a:pPr algn="just"/>
            <a:r>
              <a:rPr lang="en-IN" b="1" dirty="0" smtClean="0">
                <a:solidFill>
                  <a:srgbClr val="7030A0"/>
                </a:solidFill>
              </a:rPr>
              <a:t>CB Analysis</a:t>
            </a:r>
            <a:r>
              <a:rPr lang="en-IN" dirty="0" smtClean="0">
                <a:solidFill>
                  <a:srgbClr val="7030A0"/>
                </a:solidFill>
              </a:rPr>
              <a:t>: </a:t>
            </a:r>
            <a:r>
              <a:rPr lang="en-IN" dirty="0" smtClean="0"/>
              <a:t>The detailed analysis of the </a:t>
            </a:r>
            <a:r>
              <a:rPr lang="en-IN" dirty="0" smtClean="0">
                <a:solidFill>
                  <a:srgbClr val="FF0000"/>
                </a:solidFill>
              </a:rPr>
              <a:t>audit</a:t>
            </a:r>
            <a:r>
              <a:rPr lang="en-IN" dirty="0" smtClean="0"/>
              <a:t> Closing Balance in terms of </a:t>
            </a:r>
            <a:r>
              <a:rPr lang="en-IN" i="1" dirty="0" smtClean="0">
                <a:solidFill>
                  <a:srgbClr val="00B0F0"/>
                </a:solidFill>
              </a:rPr>
              <a:t>cash in hand</a:t>
            </a:r>
            <a:r>
              <a:rPr lang="en-IN" dirty="0" smtClean="0"/>
              <a:t>, </a:t>
            </a:r>
            <a:r>
              <a:rPr lang="en-IN" i="1" dirty="0" smtClean="0">
                <a:solidFill>
                  <a:srgbClr val="00B0F0"/>
                </a:solidFill>
              </a:rPr>
              <a:t>bank balance</a:t>
            </a:r>
            <a:r>
              <a:rPr lang="en-IN" dirty="0" smtClean="0"/>
              <a:t>, </a:t>
            </a:r>
            <a:r>
              <a:rPr lang="en-IN" i="1" dirty="0" smtClean="0">
                <a:solidFill>
                  <a:srgbClr val="00B0F0"/>
                </a:solidFill>
              </a:rPr>
              <a:t>balance in the treasury</a:t>
            </a:r>
            <a:r>
              <a:rPr lang="en-IN" dirty="0" smtClean="0">
                <a:solidFill>
                  <a:srgbClr val="00B0F0"/>
                </a:solidFill>
              </a:rPr>
              <a:t> </a:t>
            </a:r>
            <a:r>
              <a:rPr lang="en-IN" dirty="0" smtClean="0"/>
              <a:t>etc. should be furnished in the </a:t>
            </a:r>
            <a:r>
              <a:rPr lang="en-IN" dirty="0" err="1" smtClean="0"/>
              <a:t>para</a:t>
            </a:r>
            <a:r>
              <a:rPr lang="en-IN" dirty="0" smtClean="0"/>
              <a:t>.</a:t>
            </a:r>
          </a:p>
          <a:p>
            <a:pPr algn="just"/>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lnSpcReduction="10000"/>
          </a:bodyPr>
          <a:lstStyle/>
          <a:p>
            <a:r>
              <a:rPr lang="en-IN" sz="2800" dirty="0" smtClean="0">
                <a:solidFill>
                  <a:srgbClr val="00B0F0"/>
                </a:solidFill>
                <a:effectLst>
                  <a:outerShdw blurRad="38100" dist="38100" dir="2700000" algn="tl">
                    <a:srgbClr val="000000">
                      <a:alpha val="43137"/>
                    </a:srgbClr>
                  </a:outerShdw>
                </a:effectLst>
              </a:rPr>
              <a:t>Budget :</a:t>
            </a:r>
          </a:p>
          <a:p>
            <a:pPr algn="just">
              <a:buNone/>
            </a:pPr>
            <a:r>
              <a:rPr lang="en-IN" dirty="0" smtClean="0"/>
              <a:t>	As per Section 24 of </a:t>
            </a:r>
            <a:r>
              <a:rPr lang="en-IN" dirty="0" err="1" smtClean="0"/>
              <a:t>Odisha</a:t>
            </a:r>
            <a:r>
              <a:rPr lang="en-IN" dirty="0" smtClean="0"/>
              <a:t> </a:t>
            </a:r>
            <a:r>
              <a:rPr lang="en-IN" dirty="0" err="1" smtClean="0"/>
              <a:t>Panchayat</a:t>
            </a:r>
            <a:r>
              <a:rPr lang="en-IN" dirty="0" smtClean="0"/>
              <a:t> </a:t>
            </a:r>
            <a:r>
              <a:rPr lang="en-IN" dirty="0" err="1" smtClean="0"/>
              <a:t>Samiti</a:t>
            </a:r>
            <a:r>
              <a:rPr lang="en-IN" dirty="0" smtClean="0"/>
              <a:t> Act,1959, annual budget should be prepared by the </a:t>
            </a:r>
            <a:r>
              <a:rPr lang="en-IN" dirty="0" err="1" smtClean="0"/>
              <a:t>Samiti</a:t>
            </a:r>
            <a:r>
              <a:rPr lang="en-IN" dirty="0" smtClean="0"/>
              <a:t>. Similarly, provisions have been made for preparation of  budget in case of other institutions in their respective Acts.</a:t>
            </a:r>
          </a:p>
          <a:p>
            <a:pPr algn="just"/>
            <a:r>
              <a:rPr lang="en-IN" dirty="0" smtClean="0"/>
              <a:t>Comments on preparation/non-preparation of budget shall be given. Comments may be given whether the budget is realistic or not after comparing the budgetary provisions with actual receipt and expenditure for the year.</a:t>
            </a:r>
          </a:p>
          <a:p>
            <a:endParaRPr lang="en-IN" dirty="0"/>
          </a:p>
        </p:txBody>
      </p:sp>
      <p:sp>
        <p:nvSpPr>
          <p:cNvPr id="3" name="Title 2"/>
          <p:cNvSpPr>
            <a:spLocks noGrp="1"/>
          </p:cNvSpPr>
          <p:nvPr>
            <p:ph type="title"/>
          </p:nvPr>
        </p:nvSpPr>
        <p:spPr/>
        <p:txBody>
          <a:bodyPr>
            <a:normAutofit fontScale="90000"/>
          </a:bodyPr>
          <a:lstStyle/>
          <a:p>
            <a:r>
              <a:rPr lang="en-IN" dirty="0" smtClean="0"/>
              <a:t>Other matters to be dealt in Para 4</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096000"/>
          </a:xfrm>
        </p:spPr>
        <p:txBody>
          <a:bodyPr>
            <a:normAutofit/>
          </a:bodyPr>
          <a:lstStyle/>
          <a:p>
            <a:r>
              <a:rPr lang="en-IN" dirty="0" smtClean="0">
                <a:solidFill>
                  <a:srgbClr val="00B0F0"/>
                </a:solidFill>
                <a:effectLst>
                  <a:outerShdw blurRad="38100" dist="38100" dir="2700000" algn="tl">
                    <a:srgbClr val="000000">
                      <a:alpha val="43137"/>
                    </a:srgbClr>
                  </a:outerShdw>
                </a:effectLst>
              </a:rPr>
              <a:t>Maintenance in </a:t>
            </a:r>
            <a:r>
              <a:rPr lang="en-IN" dirty="0" smtClean="0">
                <a:solidFill>
                  <a:srgbClr val="00B0F0"/>
                </a:solidFill>
                <a:effectLst>
                  <a:outerShdw blurRad="38100" dist="38100" dir="2700000" algn="tl">
                    <a:srgbClr val="000000">
                      <a:alpha val="43137"/>
                    </a:srgbClr>
                  </a:outerShdw>
                </a:effectLst>
              </a:rPr>
              <a:t>e-Gram </a:t>
            </a:r>
            <a:r>
              <a:rPr lang="en-IN" dirty="0" err="1" smtClean="0">
                <a:solidFill>
                  <a:srgbClr val="00B0F0"/>
                </a:solidFill>
                <a:effectLst>
                  <a:outerShdw blurRad="38100" dist="38100" dir="2700000" algn="tl">
                    <a:srgbClr val="000000">
                      <a:alpha val="43137"/>
                    </a:srgbClr>
                  </a:outerShdw>
                </a:effectLst>
              </a:rPr>
              <a:t>Swaraj</a:t>
            </a:r>
            <a:r>
              <a:rPr lang="en-IN" dirty="0" smtClean="0"/>
              <a:t>:</a:t>
            </a:r>
            <a:endParaRPr lang="en-IN" dirty="0" smtClean="0"/>
          </a:p>
          <a:p>
            <a:pPr lvl="1" algn="just">
              <a:buFont typeface="Arial" pitchFamily="34" charset="0"/>
              <a:buChar char="•"/>
            </a:pPr>
            <a:r>
              <a:rPr lang="en-IN" dirty="0" smtClean="0"/>
              <a:t>Comments regarding maintenance or non-maintenance of accounts in </a:t>
            </a:r>
            <a:r>
              <a:rPr lang="en-IN" dirty="0" smtClean="0"/>
              <a:t>e-Gram </a:t>
            </a:r>
            <a:r>
              <a:rPr lang="en-IN" dirty="0" err="1" smtClean="0"/>
              <a:t>Swaraj</a:t>
            </a:r>
            <a:r>
              <a:rPr lang="en-IN" dirty="0" smtClean="0"/>
              <a:t> in </a:t>
            </a:r>
            <a:r>
              <a:rPr lang="en-IN" dirty="0" smtClean="0"/>
              <a:t>case of PRIs to be given</a:t>
            </a:r>
          </a:p>
          <a:p>
            <a:pPr lvl="1" algn="just">
              <a:buFont typeface="Arial" pitchFamily="34" charset="0"/>
              <a:buChar char="•"/>
            </a:pPr>
            <a:r>
              <a:rPr lang="en-IN" dirty="0" smtClean="0"/>
              <a:t>In case of partial maintenance, list of cash books which are not maintained in </a:t>
            </a:r>
            <a:r>
              <a:rPr lang="en-IN" dirty="0" smtClean="0"/>
              <a:t>e-Gram </a:t>
            </a:r>
            <a:r>
              <a:rPr lang="en-IN" dirty="0" err="1" smtClean="0"/>
              <a:t>Swaraj</a:t>
            </a:r>
            <a:r>
              <a:rPr lang="en-IN" dirty="0" smtClean="0"/>
              <a:t> with </a:t>
            </a:r>
            <a:r>
              <a:rPr lang="en-IN" dirty="0" smtClean="0"/>
              <a:t>balance fund in it shall be furnished.</a:t>
            </a:r>
          </a:p>
          <a:p>
            <a:pPr lvl="1" algn="just">
              <a:buNone/>
            </a:pPr>
            <a:endParaRPr lang="en-IN" dirty="0" smtClean="0"/>
          </a:p>
          <a:p>
            <a:pPr lvl="1" algn="just">
              <a:buFont typeface="Wingdings" pitchFamily="2" charset="2"/>
              <a:buChar char="Ø"/>
            </a:pPr>
            <a:r>
              <a:rPr lang="en-IN" dirty="0" smtClean="0">
                <a:solidFill>
                  <a:srgbClr val="00B0F0"/>
                </a:solidFill>
                <a:effectLst>
                  <a:outerShdw blurRad="38100" dist="38100" dir="2700000" algn="tl">
                    <a:srgbClr val="000000">
                      <a:alpha val="43137"/>
                    </a:srgbClr>
                  </a:outerShdw>
                </a:effectLst>
              </a:rPr>
              <a:t>Maintenance in DEABAS</a:t>
            </a:r>
            <a:r>
              <a:rPr lang="en-IN" dirty="0" smtClean="0">
                <a:effectLst>
                  <a:outerShdw blurRad="38100" dist="38100" dir="2700000" algn="tl">
                    <a:srgbClr val="000000">
                      <a:alpha val="43137"/>
                    </a:srgbClr>
                  </a:outerShdw>
                </a:effectLst>
              </a:rPr>
              <a:t>: </a:t>
            </a:r>
            <a:r>
              <a:rPr lang="en-IN" dirty="0" smtClean="0"/>
              <a:t>(Double Entry Accrual Based Accounting System)</a:t>
            </a:r>
          </a:p>
          <a:p>
            <a:pPr lvl="1" algn="just">
              <a:buNone/>
            </a:pPr>
            <a:endParaRPr lang="en-IN" dirty="0" smtClean="0"/>
          </a:p>
          <a:p>
            <a:pPr lvl="1" algn="just">
              <a:buNone/>
            </a:pPr>
            <a:r>
              <a:rPr lang="en-IN" dirty="0" smtClean="0"/>
              <a:t>		Similarly in case of ULBs, it should be mentioned whether accounts have been maintained on accrual basis in DEABAS or not.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6172200"/>
          </a:xfrm>
        </p:spPr>
        <p:txBody>
          <a:bodyPr/>
          <a:lstStyle/>
          <a:p>
            <a:r>
              <a:rPr lang="en-IN" sz="3600" dirty="0" smtClean="0">
                <a:solidFill>
                  <a:srgbClr val="00B0F0"/>
                </a:solidFill>
              </a:rPr>
              <a:t>Assets &amp; Liabilities </a:t>
            </a:r>
            <a:r>
              <a:rPr lang="en-IN" dirty="0" smtClean="0">
                <a:solidFill>
                  <a:srgbClr val="00B0F0"/>
                </a:solidFill>
              </a:rPr>
              <a:t>(</a:t>
            </a:r>
            <a:r>
              <a:rPr lang="en-IN" dirty="0" smtClean="0"/>
              <a:t>GPs &amp; ULBs</a:t>
            </a:r>
            <a:r>
              <a:rPr lang="en-IN" dirty="0" smtClean="0">
                <a:solidFill>
                  <a:srgbClr val="00B0F0"/>
                </a:solidFill>
              </a:rPr>
              <a:t>):</a:t>
            </a:r>
          </a:p>
          <a:p>
            <a:pPr>
              <a:buNone/>
            </a:pPr>
            <a:endParaRPr lang="en-IN" dirty="0" smtClean="0">
              <a:solidFill>
                <a:srgbClr val="00B0F0"/>
              </a:solidFill>
            </a:endParaRPr>
          </a:p>
          <a:p>
            <a:pPr>
              <a:buNone/>
            </a:pPr>
            <a:r>
              <a:rPr lang="en-IN" dirty="0" smtClean="0">
                <a:solidFill>
                  <a:srgbClr val="00B0F0"/>
                </a:solidFill>
              </a:rPr>
              <a:t>  		</a:t>
            </a:r>
            <a:r>
              <a:rPr lang="en-IN" dirty="0" smtClean="0"/>
              <a:t>The position of </a:t>
            </a:r>
            <a:r>
              <a:rPr lang="en-IN" dirty="0" smtClean="0">
                <a:solidFill>
                  <a:srgbClr val="7030A0"/>
                </a:solidFill>
              </a:rPr>
              <a:t>liquid</a:t>
            </a:r>
            <a:r>
              <a:rPr lang="en-IN" dirty="0" smtClean="0"/>
              <a:t> assets and liabilities in GPs and ULBs are to be furnished in the </a:t>
            </a:r>
            <a:r>
              <a:rPr lang="en-IN" dirty="0" err="1" smtClean="0"/>
              <a:t>para</a:t>
            </a:r>
            <a:r>
              <a:rPr lang="en-IN" dirty="0" smtClean="0"/>
              <a:t>.</a:t>
            </a:r>
          </a:p>
          <a:p>
            <a:pPr>
              <a:buNone/>
            </a:pPr>
            <a:endParaRPr lang="en-IN" dirty="0" smtClean="0"/>
          </a:p>
          <a:p>
            <a:pPr>
              <a:buNone/>
            </a:pPr>
            <a:r>
              <a:rPr lang="en-IN" dirty="0" smtClean="0"/>
              <a:t>Assets: Available balance fund + </a:t>
            </a:r>
            <a:r>
              <a:rPr lang="en-IN" dirty="0" smtClean="0"/>
              <a:t>receivables</a:t>
            </a:r>
          </a:p>
          <a:p>
            <a:pPr>
              <a:buNone/>
            </a:pPr>
            <a:endParaRPr lang="en-IN" dirty="0" smtClean="0"/>
          </a:p>
          <a:p>
            <a:pPr>
              <a:buNone/>
            </a:pPr>
            <a:r>
              <a:rPr lang="en-IN" dirty="0" smtClean="0"/>
              <a:t>Liabilities : All </a:t>
            </a:r>
            <a:r>
              <a:rPr lang="en-IN" dirty="0" smtClean="0"/>
              <a:t>payables </a:t>
            </a:r>
            <a:r>
              <a:rPr lang="en-IN" dirty="0" smtClean="0"/>
              <a:t>+ Unutilised Grants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133600"/>
            <a:ext cx="8534400" cy="4495800"/>
          </a:xfrm>
        </p:spPr>
        <p:txBody>
          <a:bodyPr/>
          <a:lstStyle/>
          <a:p>
            <a:pPr algn="just"/>
            <a:r>
              <a:rPr lang="en-IN" dirty="0" smtClean="0"/>
              <a:t>The bank account wise details of Closing Balance as per bank pass book/statement and bank balance shown in Cash Book shall be furnished in a tabular form and difference if any shall be worked out.</a:t>
            </a:r>
          </a:p>
          <a:p>
            <a:pPr algn="just"/>
            <a:r>
              <a:rPr lang="en-IN" dirty="0" smtClean="0">
                <a:solidFill>
                  <a:srgbClr val="00B0F0"/>
                </a:solidFill>
                <a:effectLst>
                  <a:outerShdw blurRad="38100" dist="38100" dir="2700000" algn="tl">
                    <a:srgbClr val="000000">
                      <a:alpha val="43137"/>
                    </a:srgbClr>
                  </a:outerShdw>
                </a:effectLst>
              </a:rPr>
              <a:t>Reconciliation:</a:t>
            </a:r>
            <a:r>
              <a:rPr lang="en-IN" dirty="0" smtClean="0">
                <a:effectLst>
                  <a:outerShdw blurRad="38100" dist="38100" dir="2700000" algn="tl">
                    <a:srgbClr val="000000">
                      <a:alpha val="43137"/>
                    </a:srgbClr>
                  </a:outerShdw>
                </a:effectLst>
              </a:rPr>
              <a:t> </a:t>
            </a:r>
          </a:p>
          <a:p>
            <a:pPr algn="just">
              <a:buNone/>
            </a:pPr>
            <a:r>
              <a:rPr lang="en-IN" dirty="0" smtClean="0"/>
              <a:t>	The difference, if any, as mentioned above is to be reconciled bank account wise</a:t>
            </a:r>
            <a:r>
              <a:rPr lang="en-IN" dirty="0" smtClean="0"/>
              <a:t>.</a:t>
            </a:r>
          </a:p>
          <a:p>
            <a:pPr algn="just">
              <a:buNone/>
            </a:pPr>
            <a:r>
              <a:rPr lang="en-IN" dirty="0" smtClean="0"/>
              <a:t>	</a:t>
            </a:r>
            <a:r>
              <a:rPr lang="en-IN" dirty="0" smtClean="0"/>
              <a:t>Comment should be given whether the local authority has reconciled the difference or not.</a:t>
            </a:r>
            <a:endParaRPr lang="en-IN" dirty="0"/>
          </a:p>
        </p:txBody>
      </p:sp>
      <p:sp>
        <p:nvSpPr>
          <p:cNvPr id="2" name="Title 1"/>
          <p:cNvSpPr>
            <a:spLocks noGrp="1"/>
          </p:cNvSpPr>
          <p:nvPr>
            <p:ph type="title"/>
          </p:nvPr>
        </p:nvSpPr>
        <p:spPr>
          <a:xfrm>
            <a:off x="457200" y="274638"/>
            <a:ext cx="8229600" cy="1477962"/>
          </a:xfrm>
        </p:spPr>
        <p:txBody>
          <a:bodyPr>
            <a:noAutofit/>
          </a:bodyPr>
          <a:lstStyle/>
          <a:p>
            <a:r>
              <a:rPr lang="en-IN" sz="2800" b="1" dirty="0" smtClean="0">
                <a:solidFill>
                  <a:schemeClr val="accent3">
                    <a:lumMod val="50000"/>
                  </a:schemeClr>
                </a:solidFill>
              </a:rPr>
              <a:t>Para 5</a:t>
            </a:r>
            <a:r>
              <a:rPr lang="en-IN" sz="2800" dirty="0" smtClean="0">
                <a:solidFill>
                  <a:schemeClr val="accent3">
                    <a:lumMod val="50000"/>
                  </a:schemeClr>
                </a:solidFill>
              </a:rPr>
              <a:t>:</a:t>
            </a:r>
            <a:r>
              <a:rPr lang="en-IN" sz="2800" b="1" dirty="0" smtClean="0">
                <a:solidFill>
                  <a:schemeClr val="accent3">
                    <a:lumMod val="50000"/>
                  </a:schemeClr>
                </a:solidFill>
              </a:rPr>
              <a:t> Details of closing balance as per bank pass books &amp; cash book bank balance figure</a:t>
            </a:r>
            <a:endParaRPr lang="en-IN" sz="2800" b="1" dirty="0">
              <a:solidFill>
                <a:schemeClr val="accent3">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fontScale="92500"/>
          </a:bodyPr>
          <a:lstStyle/>
          <a:p>
            <a:pPr marL="681228" indent="-571500">
              <a:buAutoNum type="romanLcParenBoth"/>
            </a:pPr>
            <a:r>
              <a:rPr lang="en-IN" dirty="0" smtClean="0"/>
              <a:t>Un-</a:t>
            </a:r>
            <a:r>
              <a:rPr lang="en-IN" dirty="0" err="1" smtClean="0"/>
              <a:t>encashed</a:t>
            </a:r>
            <a:r>
              <a:rPr lang="en-IN" dirty="0" smtClean="0"/>
              <a:t> Cheques and Drafts</a:t>
            </a:r>
          </a:p>
          <a:p>
            <a:pPr marL="681228" indent="-571500">
              <a:buAutoNum type="romanLcParenBoth"/>
            </a:pPr>
            <a:r>
              <a:rPr lang="en-IN" dirty="0" smtClean="0"/>
              <a:t>Accrued Interest not accounted for in Cash Book</a:t>
            </a:r>
          </a:p>
          <a:p>
            <a:pPr marL="681228" indent="-571500">
              <a:buAutoNum type="romanLcParenBoth"/>
            </a:pPr>
            <a:r>
              <a:rPr lang="en-IN" dirty="0" smtClean="0"/>
              <a:t>Bank charges not accounted for in Cash Book</a:t>
            </a:r>
          </a:p>
          <a:p>
            <a:pPr marL="681228" indent="-571500">
              <a:buAutoNum type="romanLcParenBoth"/>
            </a:pPr>
            <a:r>
              <a:rPr lang="en-IN" dirty="0" smtClean="0"/>
              <a:t>Direct fund transfer not accounted for in cash book </a:t>
            </a:r>
          </a:p>
          <a:p>
            <a:pPr marL="681228" indent="-571500">
              <a:buAutoNum type="romanLcParenBoth"/>
            </a:pPr>
            <a:r>
              <a:rPr lang="en-IN" dirty="0" smtClean="0"/>
              <a:t>Inadvertent double postings / wrong postings in Cash Book etc. </a:t>
            </a:r>
          </a:p>
          <a:p>
            <a:pPr marL="681228" indent="-571500" algn="just">
              <a:buFont typeface="Wingdings" pitchFamily="2" charset="2"/>
              <a:buChar char="v"/>
            </a:pPr>
            <a:r>
              <a:rPr lang="en-IN" dirty="0" smtClean="0">
                <a:solidFill>
                  <a:srgbClr val="7030A0"/>
                </a:solidFill>
              </a:rPr>
              <a:t>In case of negative difference, i.e., if passbook balance is less than balance shown in cash book, reasons thereof should be examined carefully and it should be highlighted</a:t>
            </a:r>
          </a:p>
          <a:p>
            <a:pPr marL="681228" indent="-571500">
              <a:buAutoNum type="romanLcParenBoth"/>
            </a:pPr>
            <a:endParaRPr lang="en-IN" dirty="0" smtClean="0"/>
          </a:p>
          <a:p>
            <a:pPr marL="681228" indent="-571500">
              <a:buAutoNum type="romanLcParenBoth"/>
            </a:pPr>
            <a:endParaRPr lang="en-IN" dirty="0"/>
          </a:p>
        </p:txBody>
      </p:sp>
      <p:sp>
        <p:nvSpPr>
          <p:cNvPr id="3" name="Title 2"/>
          <p:cNvSpPr>
            <a:spLocks noGrp="1"/>
          </p:cNvSpPr>
          <p:nvPr>
            <p:ph type="title"/>
          </p:nvPr>
        </p:nvSpPr>
        <p:spPr/>
        <p:txBody>
          <a:bodyPr>
            <a:normAutofit fontScale="90000"/>
          </a:bodyPr>
          <a:lstStyle/>
          <a:p>
            <a:r>
              <a:rPr lang="en-IN" dirty="0" smtClean="0">
                <a:solidFill>
                  <a:srgbClr val="00B0F0"/>
                </a:solidFill>
                <a:effectLst/>
              </a:rPr>
              <a:t>Factors contributing towards difference: ( </a:t>
            </a:r>
            <a:r>
              <a:rPr lang="en-IN" sz="2700" i="1" dirty="0" smtClean="0">
                <a:solidFill>
                  <a:srgbClr val="00B0F0"/>
                </a:solidFill>
                <a:effectLst/>
              </a:rPr>
              <a:t>for</a:t>
            </a:r>
            <a:r>
              <a:rPr lang="en-IN" dirty="0" smtClean="0">
                <a:solidFill>
                  <a:srgbClr val="00B0F0"/>
                </a:solidFill>
                <a:effectLst/>
              </a:rPr>
              <a:t> </a:t>
            </a:r>
            <a:r>
              <a:rPr lang="en-IN" dirty="0" smtClean="0">
                <a:solidFill>
                  <a:schemeClr val="accent6">
                    <a:lumMod val="60000"/>
                    <a:lumOff val="40000"/>
                  </a:schemeClr>
                </a:solidFill>
                <a:effectLst/>
              </a:rPr>
              <a:t>Reconciliation</a:t>
            </a:r>
            <a:r>
              <a:rPr lang="en-IN" dirty="0" smtClean="0">
                <a:solidFill>
                  <a:srgbClr val="00B0F0"/>
                </a:solidFill>
                <a:effectLst/>
              </a:rPr>
              <a:t>)</a:t>
            </a:r>
            <a:endParaRPr lang="en-IN" dirty="0">
              <a:solidFill>
                <a:srgbClr val="00B0F0"/>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410200"/>
          </a:xfrm>
        </p:spPr>
        <p:txBody>
          <a:bodyPr>
            <a:normAutofit fontScale="92500" lnSpcReduction="10000"/>
          </a:bodyPr>
          <a:lstStyle/>
          <a:p>
            <a:pPr algn="just"/>
            <a:r>
              <a:rPr lang="en-IN" dirty="0" smtClean="0"/>
              <a:t>The Title Sheet of the CAF is like a bio data of the Audit Report.</a:t>
            </a:r>
          </a:p>
          <a:p>
            <a:pPr algn="just"/>
            <a:r>
              <a:rPr lang="en-IN" dirty="0" smtClean="0"/>
              <a:t>The fields in respect of which information is available in ALFA database will be self populated such as :</a:t>
            </a:r>
          </a:p>
          <a:p>
            <a:pPr marL="571500" indent="-571500" algn="just">
              <a:buAutoNum type="romanLcParenBoth"/>
            </a:pPr>
            <a:r>
              <a:rPr lang="en-IN" dirty="0" smtClean="0"/>
              <a:t>Name of the </a:t>
            </a:r>
            <a:r>
              <a:rPr lang="en-IN" dirty="0" smtClean="0"/>
              <a:t>Institution </a:t>
            </a:r>
            <a:endParaRPr lang="en-IN" dirty="0" smtClean="0"/>
          </a:p>
          <a:p>
            <a:pPr marL="571500" indent="-571500" algn="just">
              <a:buAutoNum type="romanLcParenBoth"/>
            </a:pPr>
            <a:r>
              <a:rPr lang="en-IN" dirty="0" smtClean="0"/>
              <a:t>Year of Accounts under </a:t>
            </a:r>
            <a:r>
              <a:rPr lang="en-IN" dirty="0" smtClean="0"/>
              <a:t>audit </a:t>
            </a:r>
            <a:endParaRPr lang="en-IN" dirty="0" smtClean="0"/>
          </a:p>
          <a:p>
            <a:pPr marL="571500" indent="-571500" algn="just">
              <a:buAutoNum type="romanLcParenBoth"/>
            </a:pPr>
            <a:r>
              <a:rPr lang="en-IN" dirty="0" smtClean="0"/>
              <a:t>Duration of </a:t>
            </a:r>
            <a:r>
              <a:rPr lang="en-IN" dirty="0" smtClean="0"/>
              <a:t>Audit </a:t>
            </a:r>
            <a:endParaRPr lang="en-IN" dirty="0" smtClean="0"/>
          </a:p>
          <a:p>
            <a:pPr marL="571500" indent="-571500" algn="just">
              <a:buAutoNum type="romanLcParenBoth"/>
            </a:pPr>
            <a:r>
              <a:rPr lang="en-IN" dirty="0" smtClean="0"/>
              <a:t>Name of the </a:t>
            </a:r>
            <a:r>
              <a:rPr lang="en-IN" dirty="0" smtClean="0"/>
              <a:t>Auditors</a:t>
            </a:r>
            <a:endParaRPr lang="en-IN" dirty="0" smtClean="0"/>
          </a:p>
          <a:p>
            <a:pPr marL="571500" indent="-571500" algn="just">
              <a:buAutoNum type="romanLcParenBoth"/>
            </a:pPr>
            <a:r>
              <a:rPr lang="en-IN" dirty="0" smtClean="0"/>
              <a:t>Name of the Reviewing Officer</a:t>
            </a:r>
            <a:r>
              <a:rPr lang="en-IN" dirty="0" smtClean="0"/>
              <a:t>,</a:t>
            </a:r>
            <a:endParaRPr lang="en-IN" dirty="0" smtClean="0"/>
          </a:p>
          <a:p>
            <a:pPr marL="571500" indent="-571500" algn="just">
              <a:buAutoNum type="romanLcParenBoth"/>
            </a:pPr>
            <a:r>
              <a:rPr lang="en-IN" dirty="0" smtClean="0"/>
              <a:t>Date of Final </a:t>
            </a:r>
            <a:r>
              <a:rPr lang="en-IN" dirty="0" smtClean="0"/>
              <a:t>review</a:t>
            </a:r>
            <a:endParaRPr lang="en-IN" dirty="0" smtClean="0"/>
          </a:p>
          <a:p>
            <a:pPr marL="571500" indent="-571500" algn="just">
              <a:buAutoNum type="romanLcParenBoth"/>
            </a:pPr>
            <a:r>
              <a:rPr lang="en-IN" dirty="0" smtClean="0"/>
              <a:t> Name of the DAO (GP</a:t>
            </a:r>
            <a:r>
              <a:rPr lang="en-IN" dirty="0" smtClean="0"/>
              <a:t>)</a:t>
            </a:r>
            <a:endParaRPr lang="en-IN" dirty="0" smtClean="0"/>
          </a:p>
          <a:p>
            <a:pPr marL="571500" indent="-571500" algn="just">
              <a:buAutoNum type="romanLcParenBoth"/>
            </a:pPr>
            <a:r>
              <a:rPr lang="en-IN" dirty="0" smtClean="0"/>
              <a:t>Date of approval (GP</a:t>
            </a:r>
            <a:r>
              <a:rPr lang="en-IN" dirty="0" smtClean="0"/>
              <a:t>)</a:t>
            </a:r>
            <a:endParaRPr lang="en-IN" dirty="0" smtClean="0"/>
          </a:p>
        </p:txBody>
      </p:sp>
      <p:sp>
        <p:nvSpPr>
          <p:cNvPr id="2" name="Title 1"/>
          <p:cNvSpPr>
            <a:spLocks noGrp="1"/>
          </p:cNvSpPr>
          <p:nvPr>
            <p:ph type="title"/>
          </p:nvPr>
        </p:nvSpPr>
        <p:spPr>
          <a:xfrm>
            <a:off x="457200" y="274638"/>
            <a:ext cx="8229600" cy="792162"/>
          </a:xfrm>
        </p:spPr>
        <p:txBody>
          <a:bodyPr/>
          <a:lstStyle/>
          <a:p>
            <a:pPr algn="ctr"/>
            <a:r>
              <a:rPr lang="en-IN" b="1" dirty="0" smtClean="0">
                <a:solidFill>
                  <a:schemeClr val="accent3">
                    <a:lumMod val="50000"/>
                  </a:schemeClr>
                </a:solidFill>
              </a:rPr>
              <a:t>Para  1:     Title Sheet</a:t>
            </a:r>
            <a:endParaRPr lang="en-IN" b="1"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IN" dirty="0" smtClean="0"/>
              <a:t>In this </a:t>
            </a:r>
            <a:r>
              <a:rPr lang="en-IN" dirty="0" err="1" smtClean="0"/>
              <a:t>para</a:t>
            </a:r>
            <a:r>
              <a:rPr lang="en-IN" dirty="0" smtClean="0"/>
              <a:t>,  the stock position of building materials such as cement, ms rods, </a:t>
            </a:r>
            <a:r>
              <a:rPr lang="en-IN" dirty="0" err="1" smtClean="0"/>
              <a:t>hume</a:t>
            </a:r>
            <a:r>
              <a:rPr lang="en-IN" dirty="0" smtClean="0"/>
              <a:t> pipes, etc., PDS rice, wheat, kerosene, vehicles, costly machineries &amp; equipments   etc. are to be furnished.</a:t>
            </a:r>
          </a:p>
          <a:p>
            <a:pPr algn="just"/>
            <a:r>
              <a:rPr lang="en-IN" dirty="0" smtClean="0"/>
              <a:t>The stock position of minor items like tube well parts, stationeries, furniture etc. need not be furnished in the report which will make it un-necessarily bulky.</a:t>
            </a:r>
          </a:p>
          <a:p>
            <a:pPr algn="just"/>
            <a:r>
              <a:rPr lang="en-IN" dirty="0" smtClean="0"/>
              <a:t>Any loss detected in stock &amp; stores shall be dealt in </a:t>
            </a:r>
            <a:r>
              <a:rPr lang="en-IN" dirty="0" err="1" smtClean="0"/>
              <a:t>para</a:t>
            </a:r>
            <a:r>
              <a:rPr lang="en-IN" dirty="0" smtClean="0"/>
              <a:t> 12.</a:t>
            </a:r>
            <a:endParaRPr lang="en-IN" dirty="0"/>
          </a:p>
        </p:txBody>
      </p:sp>
      <p:sp>
        <p:nvSpPr>
          <p:cNvPr id="2" name="Title 1"/>
          <p:cNvSpPr>
            <a:spLocks noGrp="1"/>
          </p:cNvSpPr>
          <p:nvPr>
            <p:ph type="title"/>
          </p:nvPr>
        </p:nvSpPr>
        <p:spPr/>
        <p:txBody>
          <a:bodyPr>
            <a:normAutofit/>
          </a:bodyPr>
          <a:lstStyle/>
          <a:p>
            <a:r>
              <a:rPr lang="en-IN" sz="4000" b="1" dirty="0" smtClean="0">
                <a:solidFill>
                  <a:schemeClr val="accent6">
                    <a:lumMod val="50000"/>
                  </a:schemeClr>
                </a:solidFill>
              </a:rPr>
              <a:t>Para 6:    Stock Position</a:t>
            </a:r>
            <a:endParaRPr lang="en-IN" sz="4000" b="1" dirty="0">
              <a:solidFill>
                <a:schemeClr val="accent6">
                  <a:lumMod val="5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254691"/>
          </a:xfrm>
        </p:spPr>
        <p:txBody>
          <a:bodyPr>
            <a:normAutofit/>
          </a:bodyPr>
          <a:lstStyle/>
          <a:p>
            <a:pPr algn="just"/>
            <a:r>
              <a:rPr lang="en-IN" sz="2800" dirty="0" smtClean="0"/>
              <a:t>Audit shall comment upon periodical conduct/non-conduct of physical verification of stores as required under rules as non-conduct of regular physical verification may give scope for </a:t>
            </a:r>
            <a:r>
              <a:rPr lang="en-IN" sz="2800" dirty="0" err="1" smtClean="0"/>
              <a:t>mis</a:t>
            </a:r>
            <a:r>
              <a:rPr lang="en-IN" sz="2800" dirty="0" smtClean="0"/>
              <a:t>-utilisation, defalcation and damaging of perishable items causing loss.</a:t>
            </a:r>
            <a:endParaRPr lang="en-I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940491"/>
          </a:xfrm>
        </p:spPr>
        <p:txBody>
          <a:bodyPr>
            <a:normAutofit fontScale="85000" lnSpcReduction="20000"/>
          </a:bodyPr>
          <a:lstStyle/>
          <a:p>
            <a:pPr algn="just"/>
            <a:r>
              <a:rPr lang="en-IN" dirty="0" smtClean="0"/>
              <a:t>The abstract position of funds invested in Fixed Deposits/Term Deposits shall be furnished at the beginning of the </a:t>
            </a:r>
            <a:r>
              <a:rPr lang="en-IN" dirty="0" err="1" smtClean="0"/>
              <a:t>para</a:t>
            </a:r>
            <a:r>
              <a:rPr lang="en-IN" dirty="0" smtClean="0"/>
              <a:t>. This figure shall be worked out by examining the investment register, FD/TD certificates and referring to the last Audit Report.</a:t>
            </a:r>
          </a:p>
          <a:p>
            <a:pPr algn="just">
              <a:buNone/>
            </a:pPr>
            <a:endParaRPr lang="en-IN" dirty="0" smtClean="0"/>
          </a:p>
          <a:p>
            <a:pPr algn="just"/>
            <a:r>
              <a:rPr lang="en-IN" dirty="0" smtClean="0"/>
              <a:t>The certificate wise details of the Closing Balance shall be furnished in the </a:t>
            </a:r>
            <a:r>
              <a:rPr lang="en-IN" dirty="0" err="1" smtClean="0"/>
              <a:t>para</a:t>
            </a:r>
            <a:r>
              <a:rPr lang="en-IN" dirty="0" smtClean="0"/>
              <a:t> in a tabular form below the Abstract with the following information:</a:t>
            </a:r>
          </a:p>
          <a:p>
            <a:pPr lvl="1" algn="just">
              <a:buFont typeface="Courier New" pitchFamily="49" charset="0"/>
              <a:buChar char="o"/>
            </a:pPr>
            <a:r>
              <a:rPr lang="en-IN" dirty="0" smtClean="0"/>
              <a:t>Name of the Bank</a:t>
            </a:r>
          </a:p>
          <a:p>
            <a:pPr lvl="1" algn="just">
              <a:buFont typeface="Courier New" pitchFamily="49" charset="0"/>
              <a:buChar char="o"/>
            </a:pPr>
            <a:r>
              <a:rPr lang="en-IN" dirty="0" smtClean="0"/>
              <a:t>Certificate No.</a:t>
            </a:r>
          </a:p>
          <a:p>
            <a:pPr lvl="1" algn="just">
              <a:buFont typeface="Courier New" pitchFamily="49" charset="0"/>
              <a:buChar char="o"/>
            </a:pPr>
            <a:r>
              <a:rPr lang="en-IN" dirty="0" smtClean="0"/>
              <a:t>Amount Invested</a:t>
            </a:r>
          </a:p>
          <a:p>
            <a:pPr lvl="1" algn="just">
              <a:buFont typeface="Courier New" pitchFamily="49" charset="0"/>
              <a:buChar char="o"/>
            </a:pPr>
            <a:r>
              <a:rPr lang="en-IN" dirty="0" smtClean="0"/>
              <a:t>Date of investment</a:t>
            </a:r>
          </a:p>
          <a:p>
            <a:pPr lvl="1" algn="just">
              <a:buFont typeface="Courier New" pitchFamily="49" charset="0"/>
              <a:buChar char="o"/>
            </a:pPr>
            <a:r>
              <a:rPr lang="en-IN" dirty="0" smtClean="0"/>
              <a:t>Date of Maturity</a:t>
            </a:r>
          </a:p>
          <a:p>
            <a:pPr lvl="1" algn="just">
              <a:buFont typeface="Courier New" pitchFamily="49" charset="0"/>
              <a:buChar char="o"/>
            </a:pPr>
            <a:r>
              <a:rPr lang="en-IN" dirty="0" smtClean="0"/>
              <a:t>Rate of Interest</a:t>
            </a:r>
          </a:p>
          <a:p>
            <a:pPr lvl="1" algn="just">
              <a:buFont typeface="Courier New" pitchFamily="49" charset="0"/>
              <a:buChar char="o"/>
            </a:pPr>
            <a:r>
              <a:rPr lang="en-IN" dirty="0" smtClean="0"/>
              <a:t>Maturity Value</a:t>
            </a:r>
            <a:endParaRPr lang="en-IN" dirty="0"/>
          </a:p>
        </p:txBody>
      </p:sp>
      <p:sp>
        <p:nvSpPr>
          <p:cNvPr id="2" name="Title 1"/>
          <p:cNvSpPr>
            <a:spLocks noGrp="1"/>
          </p:cNvSpPr>
          <p:nvPr>
            <p:ph type="title"/>
          </p:nvPr>
        </p:nvSpPr>
        <p:spPr>
          <a:xfrm>
            <a:off x="457200" y="274638"/>
            <a:ext cx="8229600" cy="868362"/>
          </a:xfrm>
        </p:spPr>
        <p:txBody>
          <a:bodyPr>
            <a:normAutofit/>
          </a:bodyPr>
          <a:lstStyle/>
          <a:p>
            <a:r>
              <a:rPr lang="en-IN" sz="4000" b="1" dirty="0" smtClean="0">
                <a:solidFill>
                  <a:schemeClr val="accent6">
                    <a:lumMod val="50000"/>
                  </a:schemeClr>
                </a:solidFill>
              </a:rPr>
              <a:t>Para  7:     Investment</a:t>
            </a:r>
            <a:endParaRPr lang="en-IN" sz="4000"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pPr algn="just"/>
            <a:r>
              <a:rPr lang="en-IN" dirty="0" smtClean="0"/>
              <a:t>Difference between Audit CB and CB as per the Investment Ledger of the institution should be reconciled and commented upon with advice to the local authority to rectify their records.</a:t>
            </a:r>
          </a:p>
          <a:p>
            <a:pPr algn="just"/>
            <a:r>
              <a:rPr lang="en-IN" dirty="0" smtClean="0"/>
              <a:t>In case of any loss due to premature encashment without immediate requirement or delayed renewal of matured deposits, it should be commented upon and the loss should be worked out and is to be suggested for recovery.</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rmAutofit lnSpcReduction="10000"/>
          </a:bodyPr>
          <a:lstStyle/>
          <a:p>
            <a:pPr algn="just"/>
            <a:r>
              <a:rPr lang="en-IN" b="1" dirty="0" smtClean="0">
                <a:solidFill>
                  <a:schemeClr val="accent1"/>
                </a:solidFill>
              </a:rPr>
              <a:t>The following information on advances are to be furnished in the </a:t>
            </a:r>
            <a:r>
              <a:rPr lang="en-IN" b="1" dirty="0" err="1" smtClean="0">
                <a:solidFill>
                  <a:schemeClr val="accent1"/>
                </a:solidFill>
              </a:rPr>
              <a:t>para</a:t>
            </a:r>
            <a:r>
              <a:rPr lang="en-IN" b="1" dirty="0" smtClean="0">
                <a:solidFill>
                  <a:schemeClr val="accent1"/>
                </a:solidFill>
              </a:rPr>
              <a:t>.</a:t>
            </a:r>
          </a:p>
          <a:p>
            <a:pPr marL="681228" indent="-571500" algn="just">
              <a:buAutoNum type="romanLcParenBoth"/>
            </a:pPr>
            <a:r>
              <a:rPr lang="en-IN" dirty="0" smtClean="0"/>
              <a:t>Abstract of advance position at the beginning of the </a:t>
            </a:r>
            <a:r>
              <a:rPr lang="en-IN" dirty="0" err="1" smtClean="0"/>
              <a:t>para</a:t>
            </a:r>
            <a:r>
              <a:rPr lang="en-IN" dirty="0" smtClean="0"/>
              <a:t> containing  information about outstanding advance at the beginning of the year, advances paid during the year, advances adjusted during the year, advances outstanding at the end of the year.</a:t>
            </a:r>
          </a:p>
          <a:p>
            <a:pPr marL="681228" indent="-571500" algn="just">
              <a:buAutoNum type="romanLcParenBoth"/>
            </a:pPr>
            <a:r>
              <a:rPr lang="en-IN" dirty="0" smtClean="0"/>
              <a:t>Person wise and cash book wise details of advance outstanding at the end of the year </a:t>
            </a:r>
            <a:r>
              <a:rPr lang="en-IN" dirty="0" smtClean="0"/>
              <a:t>with information on: </a:t>
            </a:r>
            <a:r>
              <a:rPr lang="en-IN" dirty="0" smtClean="0"/>
              <a:t>voucher no. &amp; date, name of </a:t>
            </a:r>
            <a:r>
              <a:rPr lang="en-IN" dirty="0" err="1" smtClean="0"/>
              <a:t>advancee</a:t>
            </a:r>
            <a:r>
              <a:rPr lang="en-IN" dirty="0" smtClean="0"/>
              <a:t>, amount of advance, purpose of advance and Officer who has sanctioned the advance. </a:t>
            </a:r>
          </a:p>
          <a:p>
            <a:pPr marL="681228" indent="-571500" algn="just">
              <a:buAutoNum type="romanLcParenBoth"/>
            </a:pPr>
            <a:endParaRPr lang="en-IN" dirty="0" smtClean="0"/>
          </a:p>
          <a:p>
            <a:pPr marL="681228" indent="-571500" algn="just">
              <a:buAutoNum type="romanLcParenBoth"/>
            </a:pPr>
            <a:endParaRPr lang="en-IN" dirty="0"/>
          </a:p>
        </p:txBody>
      </p:sp>
      <p:sp>
        <p:nvSpPr>
          <p:cNvPr id="2" name="Title 1"/>
          <p:cNvSpPr>
            <a:spLocks noGrp="1"/>
          </p:cNvSpPr>
          <p:nvPr>
            <p:ph type="title"/>
          </p:nvPr>
        </p:nvSpPr>
        <p:spPr>
          <a:xfrm>
            <a:off x="457200" y="274638"/>
            <a:ext cx="8229600" cy="563562"/>
          </a:xfrm>
        </p:spPr>
        <p:txBody>
          <a:bodyPr>
            <a:normAutofit fontScale="90000"/>
          </a:bodyPr>
          <a:lstStyle/>
          <a:p>
            <a:r>
              <a:rPr lang="en-IN" sz="4000" b="1" dirty="0" smtClean="0">
                <a:solidFill>
                  <a:schemeClr val="accent3">
                    <a:lumMod val="50000"/>
                  </a:schemeClr>
                </a:solidFill>
              </a:rPr>
              <a:t>Para 8:     Advance</a:t>
            </a:r>
            <a:endParaRPr lang="en-IN" sz="4000" b="1"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248400"/>
          </a:xfrm>
        </p:spPr>
        <p:txBody>
          <a:bodyPr>
            <a:normAutofit fontScale="92500" lnSpcReduction="10000"/>
          </a:bodyPr>
          <a:lstStyle/>
          <a:p>
            <a:pPr algn="just"/>
            <a:r>
              <a:rPr lang="en-IN" dirty="0" smtClean="0"/>
              <a:t>The outstanding advance(CB) is to be divided into two portions- (</a:t>
            </a:r>
            <a:r>
              <a:rPr lang="en-IN" dirty="0" err="1" smtClean="0"/>
              <a:t>i</a:t>
            </a:r>
            <a:r>
              <a:rPr lang="en-IN" dirty="0" smtClean="0"/>
              <a:t>) advances outstanding for more than 1 year and (ii) advances outstanding for less than 1 year.</a:t>
            </a:r>
          </a:p>
          <a:p>
            <a:pPr algn="just"/>
            <a:r>
              <a:rPr lang="en-IN" dirty="0" smtClean="0"/>
              <a:t>The advances outstanding for more than 1 year are </a:t>
            </a:r>
            <a:r>
              <a:rPr lang="en-IN" dirty="0" err="1" smtClean="0"/>
              <a:t>surchargeable</a:t>
            </a:r>
            <a:r>
              <a:rPr lang="en-IN" dirty="0" smtClean="0"/>
              <a:t>. Hence those advances outstanding for more than 1 year which have not been suggested for surcharge action in previous Audit Reports (generally advances relating to the year preceding the year under audit) should be suggested for surcharge action.</a:t>
            </a:r>
          </a:p>
          <a:p>
            <a:pPr algn="just"/>
            <a:r>
              <a:rPr lang="en-IN" dirty="0" smtClean="0"/>
              <a:t>A detailed list of advances, which have been adjusted during the year under audit but paid during previous years, should be furnished in the </a:t>
            </a:r>
            <a:r>
              <a:rPr lang="en-IN" dirty="0" err="1" smtClean="0"/>
              <a:t>para</a:t>
            </a:r>
            <a:r>
              <a:rPr lang="en-IN" dirty="0" smtClean="0"/>
              <a:t> </a:t>
            </a:r>
            <a:r>
              <a:rPr lang="en-IN" dirty="0" smtClean="0"/>
              <a:t>with reference to </a:t>
            </a:r>
            <a:r>
              <a:rPr lang="en-IN" dirty="0" err="1" smtClean="0"/>
              <a:t>vr</a:t>
            </a:r>
            <a:r>
              <a:rPr lang="en-IN" dirty="0" smtClean="0"/>
              <a:t>. No./ date and year of payment of the advance.</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lstStyle/>
          <a:p>
            <a:pPr algn="just"/>
            <a:r>
              <a:rPr lang="en-IN" dirty="0" smtClean="0"/>
              <a:t>Year wise break up of outstanding advance    ( as on 31</a:t>
            </a:r>
            <a:r>
              <a:rPr lang="en-IN" baseline="30000" dirty="0" smtClean="0"/>
              <a:t>st</a:t>
            </a:r>
            <a:r>
              <a:rPr lang="en-IN" dirty="0" smtClean="0"/>
              <a:t> March) should be furnished.</a:t>
            </a:r>
          </a:p>
          <a:p>
            <a:pPr algn="just"/>
            <a:r>
              <a:rPr lang="en-IN" dirty="0" smtClean="0"/>
              <a:t>Any irregularities in payment of advance or adjustment of advance noticed during audit should also be commented upon in the </a:t>
            </a:r>
            <a:r>
              <a:rPr lang="en-IN" dirty="0" err="1" smtClean="0"/>
              <a:t>para</a:t>
            </a:r>
            <a:r>
              <a:rPr lang="en-IN" dirty="0" smtClean="0"/>
              <a:t>.</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fontScale="85000" lnSpcReduction="20000"/>
          </a:bodyPr>
          <a:lstStyle/>
          <a:p>
            <a:pPr algn="just"/>
            <a:r>
              <a:rPr lang="en-IN" dirty="0" smtClean="0"/>
              <a:t>An abstract of grant position for the year under audit shall be given at the beginning of the </a:t>
            </a:r>
            <a:r>
              <a:rPr lang="en-IN" dirty="0" err="1" smtClean="0"/>
              <a:t>para</a:t>
            </a:r>
            <a:r>
              <a:rPr lang="en-IN" dirty="0" smtClean="0"/>
              <a:t>. </a:t>
            </a:r>
          </a:p>
          <a:p>
            <a:pPr algn="just">
              <a:buNone/>
            </a:pPr>
            <a:endParaRPr lang="en-IN" dirty="0" smtClean="0"/>
          </a:p>
          <a:p>
            <a:pPr algn="just"/>
            <a:r>
              <a:rPr lang="en-IN" dirty="0" smtClean="0"/>
              <a:t>Scheme wise details shall be furnished with information on Name of the scheme, O.B., Receipt during the year, Total (available fund),Expenditure during the year, C.B., Percentage of spending to that of available fund</a:t>
            </a:r>
            <a:r>
              <a:rPr lang="en-IN" dirty="0" smtClean="0"/>
              <a:t>.</a:t>
            </a:r>
          </a:p>
          <a:p>
            <a:pPr algn="just">
              <a:buNone/>
            </a:pPr>
            <a:endParaRPr lang="en-IN" dirty="0" smtClean="0"/>
          </a:p>
          <a:p>
            <a:pPr algn="just"/>
            <a:r>
              <a:rPr lang="en-IN" dirty="0" smtClean="0"/>
              <a:t>It should be kept in mind that the CB of Grants , under no circumstances, shall be more than the CB of financial position as shown in </a:t>
            </a:r>
            <a:r>
              <a:rPr lang="en-IN" dirty="0" err="1" smtClean="0"/>
              <a:t>para</a:t>
            </a:r>
            <a:r>
              <a:rPr lang="en-IN" dirty="0" smtClean="0"/>
              <a:t>: 4</a:t>
            </a:r>
            <a:r>
              <a:rPr lang="en-IN" dirty="0" smtClean="0"/>
              <a:t> </a:t>
            </a:r>
            <a:endParaRPr lang="en-IN" dirty="0" smtClean="0"/>
          </a:p>
          <a:p>
            <a:pPr algn="just">
              <a:buNone/>
            </a:pPr>
            <a:endParaRPr lang="en-IN" dirty="0" smtClean="0"/>
          </a:p>
          <a:p>
            <a:pPr algn="just"/>
            <a:r>
              <a:rPr lang="en-IN" dirty="0" smtClean="0"/>
              <a:t>Work out the year wise break up of the unspent (un-utilised) grants at the end of the year and furnish in the </a:t>
            </a:r>
            <a:r>
              <a:rPr lang="en-IN" dirty="0" err="1" smtClean="0"/>
              <a:t>para</a:t>
            </a:r>
            <a:r>
              <a:rPr lang="en-IN" dirty="0" smtClean="0"/>
              <a:t> with comments on the reasons of non-utilisation( </a:t>
            </a:r>
            <a:r>
              <a:rPr lang="en-IN" i="1" dirty="0" smtClean="0">
                <a:solidFill>
                  <a:srgbClr val="7030A0"/>
                </a:solidFill>
              </a:rPr>
              <a:t>by ascertaining from local authority</a:t>
            </a:r>
            <a:r>
              <a:rPr lang="en-IN" dirty="0" smtClean="0"/>
              <a:t>) and consequence.</a:t>
            </a:r>
            <a:endParaRPr lang="en-IN" dirty="0"/>
          </a:p>
        </p:txBody>
      </p:sp>
      <p:sp>
        <p:nvSpPr>
          <p:cNvPr id="2" name="Title 1"/>
          <p:cNvSpPr>
            <a:spLocks noGrp="1"/>
          </p:cNvSpPr>
          <p:nvPr>
            <p:ph type="title"/>
          </p:nvPr>
        </p:nvSpPr>
        <p:spPr>
          <a:xfrm>
            <a:off x="457200" y="274638"/>
            <a:ext cx="8229600" cy="639762"/>
          </a:xfrm>
        </p:spPr>
        <p:txBody>
          <a:bodyPr>
            <a:normAutofit fontScale="90000"/>
          </a:bodyPr>
          <a:lstStyle/>
          <a:p>
            <a:r>
              <a:rPr lang="en-IN" sz="4000" b="1" dirty="0" smtClean="0">
                <a:solidFill>
                  <a:schemeClr val="accent3">
                    <a:lumMod val="50000"/>
                  </a:schemeClr>
                </a:solidFill>
              </a:rPr>
              <a:t>Para  9:     Grants</a:t>
            </a:r>
            <a:endParaRPr lang="en-IN" sz="4000" b="1"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6248400"/>
          </a:xfrm>
        </p:spPr>
        <p:txBody>
          <a:bodyPr>
            <a:normAutofit lnSpcReduction="10000"/>
          </a:bodyPr>
          <a:lstStyle/>
          <a:p>
            <a:pPr algn="just"/>
            <a:r>
              <a:rPr lang="en-IN" dirty="0" smtClean="0"/>
              <a:t>	In case of GPs, furnish grants position under two categories: (</a:t>
            </a:r>
            <a:r>
              <a:rPr lang="en-IN" dirty="0" err="1" smtClean="0"/>
              <a:t>i</a:t>
            </a:r>
            <a:r>
              <a:rPr lang="en-IN" dirty="0" smtClean="0"/>
              <a:t>) Grants requiring submission of U.C. and  (ii) Grants not requiring submission of U.C.</a:t>
            </a:r>
          </a:p>
          <a:p>
            <a:pPr algn="just"/>
            <a:r>
              <a:rPr lang="en-IN" dirty="0" smtClean="0"/>
              <a:t>Diversion of fund from one scheme to another scheme should be mentioned along with repercussions on achievement of targets of the scheme from which diversion has been made. </a:t>
            </a:r>
          </a:p>
          <a:p>
            <a:pPr algn="just"/>
            <a:r>
              <a:rPr lang="en-IN" dirty="0" smtClean="0"/>
              <a:t>Expenditure incurred out of unspent balances of previous years without obtaining fresh sanctions or as instructed in the scheme guidelines should be mentioned.</a:t>
            </a:r>
          </a:p>
          <a:p>
            <a:pPr algn="just"/>
            <a:r>
              <a:rPr lang="en-IN" dirty="0" smtClean="0"/>
              <a:t>Furnish year wise break up of unutilised grants.</a:t>
            </a:r>
          </a:p>
          <a:p>
            <a:pPr algn="just"/>
            <a:endParaRPr lang="en-IN" dirty="0" smtClean="0"/>
          </a:p>
          <a:p>
            <a:pPr algn="just"/>
            <a:endParaRPr lang="en-IN" dirty="0" smtClean="0"/>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a:normAutofit lnSpcReduction="10000"/>
          </a:bodyPr>
          <a:lstStyle/>
          <a:p>
            <a:pPr algn="just"/>
            <a:r>
              <a:rPr lang="en-IN" dirty="0" smtClean="0">
                <a:solidFill>
                  <a:srgbClr val="7030A0"/>
                </a:solidFill>
              </a:rPr>
              <a:t>The position of U.C. is to be furnished in a tabular format as provided in CAF. However, while calculating the U.C. due for submission, audit should bear in mind that the grant received does not become due for submission of U.C unless it is expended. Hence U.C. becomes due for submission for only that portion of grant which is actually spent.</a:t>
            </a:r>
          </a:p>
          <a:p>
            <a:pPr algn="just"/>
            <a:r>
              <a:rPr lang="en-IN" dirty="0" smtClean="0"/>
              <a:t>Furnish year wise break up of pending UCs.</a:t>
            </a:r>
          </a:p>
          <a:p>
            <a:pPr algn="just"/>
            <a:r>
              <a:rPr lang="en-IN" dirty="0" smtClean="0"/>
              <a:t>Details of U.C. submitted during the year may also be furnished in the </a:t>
            </a:r>
            <a:r>
              <a:rPr lang="en-IN" dirty="0" err="1" smtClean="0"/>
              <a:t>para</a:t>
            </a:r>
            <a:r>
              <a:rPr lang="en-IN" dirty="0" smtClean="0"/>
              <a:t>.</a:t>
            </a:r>
          </a:p>
          <a:p>
            <a:pPr algn="just"/>
            <a:r>
              <a:rPr lang="en-IN" dirty="0" smtClean="0"/>
              <a:t>In the end furnish reasons of pendency after obtaining the same from local authority and give suggestions.</a:t>
            </a:r>
            <a:endParaRPr lang="en-IN" dirty="0"/>
          </a:p>
        </p:txBody>
      </p:sp>
      <p:sp>
        <p:nvSpPr>
          <p:cNvPr id="2" name="Title 1"/>
          <p:cNvSpPr>
            <a:spLocks noGrp="1"/>
          </p:cNvSpPr>
          <p:nvPr>
            <p:ph type="title"/>
          </p:nvPr>
        </p:nvSpPr>
        <p:spPr>
          <a:xfrm>
            <a:off x="457200" y="274638"/>
            <a:ext cx="8229600" cy="715962"/>
          </a:xfrm>
        </p:spPr>
        <p:txBody>
          <a:bodyPr>
            <a:normAutofit fontScale="90000"/>
          </a:bodyPr>
          <a:lstStyle/>
          <a:p>
            <a:r>
              <a:rPr lang="en-IN" sz="3600" b="1" dirty="0" smtClean="0">
                <a:solidFill>
                  <a:schemeClr val="accent3">
                    <a:lumMod val="50000"/>
                  </a:schemeClr>
                </a:solidFill>
              </a:rPr>
              <a:t>Para 10:  Utilisation Certificate (U.C.)</a:t>
            </a:r>
            <a:endParaRPr lang="en-IN" sz="3600" b="1" dirty="0">
              <a:solidFill>
                <a:schemeClr val="accent3">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lstStyle/>
          <a:p>
            <a:r>
              <a:rPr lang="en-IN" dirty="0" smtClean="0"/>
              <a:t>Information  in respect of the other fields shall have to be  filled  by the Auditor(s) concerned after ascertaining the same from the Local Authority and other relevant sources:</a:t>
            </a:r>
          </a:p>
          <a:p>
            <a:pPr marL="571500" indent="-571500">
              <a:buAutoNum type="romanLcParenBoth"/>
            </a:pPr>
            <a:r>
              <a:rPr lang="en-IN" dirty="0" smtClean="0"/>
              <a:t>Name of the Local Authority during the year of </a:t>
            </a:r>
            <a:r>
              <a:rPr lang="en-IN" dirty="0" smtClean="0"/>
              <a:t>Account under audit</a:t>
            </a:r>
            <a:endParaRPr lang="en-IN" dirty="0" smtClean="0"/>
          </a:p>
          <a:p>
            <a:pPr marL="571500" indent="-571500">
              <a:buAutoNum type="romanLcParenBoth"/>
            </a:pPr>
            <a:r>
              <a:rPr lang="en-IN" dirty="0" smtClean="0"/>
              <a:t> Name of the Local Authority during the time of Audit etc.</a:t>
            </a:r>
          </a:p>
          <a:p>
            <a:pPr marL="571500" indent="-571500">
              <a:buAutoNum type="romanLcParenBoth"/>
            </a:pPr>
            <a:r>
              <a:rPr lang="en-IN" dirty="0" smtClean="0"/>
              <a:t>Date of issue of Audit intimation ( GP)</a:t>
            </a:r>
          </a:p>
          <a:p>
            <a:pPr marL="571500" indent="-571500">
              <a:buAutoNum type="romanLcParenBoth"/>
            </a:pPr>
            <a:r>
              <a:rPr lang="en-IN" dirty="0" smtClean="0"/>
              <a:t>Date of </a:t>
            </a:r>
            <a:r>
              <a:rPr lang="en-IN" dirty="0" smtClean="0"/>
              <a:t>receipt </a:t>
            </a:r>
            <a:r>
              <a:rPr lang="en-IN" dirty="0" smtClean="0"/>
              <a:t>of audit intimation by </a:t>
            </a:r>
            <a:r>
              <a:rPr lang="en-IN" dirty="0" err="1" smtClean="0"/>
              <a:t>Sarpanch</a:t>
            </a:r>
            <a:r>
              <a:rPr lang="en-IN" dirty="0" smtClean="0"/>
              <a:t> / </a:t>
            </a:r>
            <a:r>
              <a:rPr lang="en-IN" dirty="0" err="1" smtClean="0"/>
              <a:t>Panchayat</a:t>
            </a:r>
            <a:r>
              <a:rPr lang="en-IN" dirty="0" smtClean="0"/>
              <a:t> Executive </a:t>
            </a:r>
            <a:r>
              <a:rPr lang="en-IN" dirty="0" smtClean="0"/>
              <a:t>Officer (GP)</a:t>
            </a:r>
          </a:p>
          <a:p>
            <a:pPr marL="571500" indent="-571500">
              <a:buAutoNum type="romanLcParenBoth"/>
            </a:pPr>
            <a:endParaRPr lang="en-IN" dirty="0" smtClean="0"/>
          </a:p>
          <a:p>
            <a:pPr marL="571500" indent="-571500">
              <a:buAutoNum type="romanLcParenBoth"/>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562600"/>
          </a:xfrm>
        </p:spPr>
        <p:txBody>
          <a:bodyPr/>
          <a:lstStyle/>
          <a:p>
            <a:pPr algn="just"/>
            <a:r>
              <a:rPr lang="en-IN" dirty="0" smtClean="0"/>
              <a:t>When any misappropriation of cash is detected, audit should examine all related records and from all possible angles to clearly establish the fact of misappropriation without any possible escape way. It should also obtain confirmation from the local authority regarding correctness of its observation and facts &amp; figures.</a:t>
            </a:r>
          </a:p>
          <a:p>
            <a:pPr algn="just"/>
            <a:r>
              <a:rPr lang="en-IN" dirty="0" smtClean="0"/>
              <a:t>All cases of misappropriation involving the same modus operandi should be dealt in one sub </a:t>
            </a:r>
            <a:r>
              <a:rPr lang="en-IN" dirty="0" err="1" smtClean="0"/>
              <a:t>para</a:t>
            </a:r>
            <a:r>
              <a:rPr lang="en-IN" dirty="0" smtClean="0"/>
              <a:t> without un-necessarily increasing the no. of sub-</a:t>
            </a:r>
            <a:r>
              <a:rPr lang="en-IN" dirty="0" err="1" smtClean="0"/>
              <a:t>paras</a:t>
            </a:r>
            <a:r>
              <a:rPr lang="en-IN" dirty="0" smtClean="0"/>
              <a:t>.</a:t>
            </a:r>
            <a:endParaRPr lang="en-IN" dirty="0"/>
          </a:p>
        </p:txBody>
      </p:sp>
      <p:sp>
        <p:nvSpPr>
          <p:cNvPr id="2" name="Title 1"/>
          <p:cNvSpPr>
            <a:spLocks noGrp="1"/>
          </p:cNvSpPr>
          <p:nvPr>
            <p:ph type="title"/>
          </p:nvPr>
        </p:nvSpPr>
        <p:spPr>
          <a:xfrm>
            <a:off x="457200" y="274638"/>
            <a:ext cx="8229600" cy="868362"/>
          </a:xfrm>
        </p:spPr>
        <p:txBody>
          <a:bodyPr>
            <a:noAutofit/>
          </a:bodyPr>
          <a:lstStyle/>
          <a:p>
            <a:r>
              <a:rPr lang="en-IN" sz="3200" b="1" dirty="0" smtClean="0">
                <a:solidFill>
                  <a:schemeClr val="accent3">
                    <a:lumMod val="50000"/>
                  </a:schemeClr>
                </a:solidFill>
              </a:rPr>
              <a:t>Para 11:  Misappropriation &amp; Defalcation</a:t>
            </a:r>
            <a:endParaRPr lang="en-IN" sz="3200" b="1" dirty="0">
              <a:solidFill>
                <a:schemeClr val="accent3">
                  <a:lumMod val="50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6400800"/>
          </a:xfrm>
        </p:spPr>
        <p:txBody>
          <a:bodyPr>
            <a:normAutofit/>
          </a:bodyPr>
          <a:lstStyle/>
          <a:p>
            <a:pPr algn="just"/>
            <a:r>
              <a:rPr lang="en-IN" dirty="0" smtClean="0"/>
              <a:t>While reporting on misappropriation, mention all the records involved with reference to page no., </a:t>
            </a:r>
            <a:r>
              <a:rPr lang="en-IN" dirty="0" err="1" smtClean="0"/>
              <a:t>vr</a:t>
            </a:r>
            <a:r>
              <a:rPr lang="en-IN" dirty="0" smtClean="0"/>
              <a:t>. no. etc. and clearly explain the modus operandi in detail.  </a:t>
            </a:r>
          </a:p>
          <a:p>
            <a:pPr algn="just"/>
            <a:r>
              <a:rPr lang="en-IN" dirty="0" smtClean="0"/>
              <a:t>While fixing responsibility, audit should justify with reasons for fixing responsibility on a particular official.</a:t>
            </a:r>
          </a:p>
          <a:p>
            <a:pPr algn="just"/>
            <a:r>
              <a:rPr lang="en-IN" dirty="0" smtClean="0"/>
              <a:t>Audit should point out the cause that led to such misappropriation (i.e. absence of checks and balance) and give suggestions regarding necessary steps that should be taken for non-recurrence of such instances in future. </a:t>
            </a:r>
          </a:p>
          <a:p>
            <a:pPr algn="just"/>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867400"/>
          </a:xfrm>
        </p:spPr>
        <p:txBody>
          <a:bodyPr>
            <a:normAutofit fontScale="92500" lnSpcReduction="10000"/>
          </a:bodyPr>
          <a:lstStyle/>
          <a:p>
            <a:pPr algn="just"/>
            <a:r>
              <a:rPr lang="en-IN" dirty="0" smtClean="0"/>
              <a:t>All misappropriation cases should be suggested for recovery ( surcharge action). Even if recovery is effected during the course of audit, the case of misappropriation shall be furnished in the </a:t>
            </a:r>
            <a:r>
              <a:rPr lang="en-IN" dirty="0" err="1" smtClean="0"/>
              <a:t>para</a:t>
            </a:r>
            <a:r>
              <a:rPr lang="en-IN" dirty="0" smtClean="0"/>
              <a:t> but without suggestion for surcharge action.</a:t>
            </a:r>
          </a:p>
          <a:p>
            <a:pPr algn="just"/>
            <a:r>
              <a:rPr lang="en-IN" dirty="0" smtClean="0"/>
              <a:t>Such cases, in which audit is not sure if misappropriation has occurred and intends to keep the transaction under objection till further verification, should  not be dealt in </a:t>
            </a:r>
            <a:r>
              <a:rPr lang="en-IN" dirty="0" err="1" smtClean="0"/>
              <a:t>para</a:t>
            </a:r>
            <a:r>
              <a:rPr lang="en-IN" dirty="0" smtClean="0"/>
              <a:t> 11 but in another appropriate </a:t>
            </a:r>
            <a:r>
              <a:rPr lang="en-IN" dirty="0" err="1" smtClean="0"/>
              <a:t>para</a:t>
            </a:r>
            <a:r>
              <a:rPr lang="en-IN" dirty="0" smtClean="0"/>
              <a:t> depending on the nature of transaction, i.e., receipt or expenditure or advance etc. </a:t>
            </a:r>
          </a:p>
          <a:p>
            <a:pPr algn="just"/>
            <a:r>
              <a:rPr lang="en-IN" dirty="0" smtClean="0"/>
              <a:t>If there are no cases of misappropriation, audit should specifically mention it in the </a:t>
            </a:r>
            <a:r>
              <a:rPr lang="en-IN" dirty="0" err="1" smtClean="0"/>
              <a:t>para</a:t>
            </a:r>
            <a:r>
              <a:rPr lang="en-IN" dirty="0" smtClean="0"/>
              <a:t> instead of simply writing </a:t>
            </a:r>
            <a:r>
              <a:rPr lang="en-IN" dirty="0" smtClean="0">
                <a:solidFill>
                  <a:srgbClr val="FF0000"/>
                </a:solidFill>
              </a:rPr>
              <a:t>“No Comments”</a:t>
            </a:r>
            <a:r>
              <a:rPr lang="en-IN" dirty="0" smtClean="0"/>
              <a:t>.</a:t>
            </a: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562600"/>
          </a:xfrm>
        </p:spPr>
        <p:txBody>
          <a:bodyPr>
            <a:normAutofit lnSpcReduction="10000"/>
          </a:bodyPr>
          <a:lstStyle/>
          <a:p>
            <a:pPr algn="just"/>
            <a:r>
              <a:rPr lang="en-IN" dirty="0" smtClean="0"/>
              <a:t>All definite cases of loss of stock &amp; stores shall be reported in this </a:t>
            </a:r>
            <a:r>
              <a:rPr lang="en-IN" dirty="0" err="1" smtClean="0"/>
              <a:t>para</a:t>
            </a:r>
            <a:r>
              <a:rPr lang="en-IN" dirty="0" smtClean="0"/>
              <a:t> with suggestion for recovery and surcharge action.</a:t>
            </a:r>
          </a:p>
          <a:p>
            <a:pPr algn="just"/>
            <a:r>
              <a:rPr lang="en-IN" dirty="0" smtClean="0"/>
              <a:t>Loss of stock may occur :</a:t>
            </a:r>
          </a:p>
          <a:p>
            <a:pPr marL="681228" indent="-571500" algn="just">
              <a:buAutoNum type="romanLcParenBoth"/>
            </a:pPr>
            <a:r>
              <a:rPr lang="en-IN" dirty="0" smtClean="0"/>
              <a:t>due to wrong balancing in stock registers or vehicle log books;</a:t>
            </a:r>
          </a:p>
          <a:p>
            <a:pPr marL="681228" indent="-571500" algn="just">
              <a:buAutoNum type="romanLcParenBoth"/>
            </a:pPr>
            <a:r>
              <a:rPr lang="en-IN" dirty="0" smtClean="0"/>
              <a:t>posting of reduced figures in stock registers/log books as compared to actual procurement;</a:t>
            </a:r>
          </a:p>
          <a:p>
            <a:pPr marL="681228" indent="-571500" algn="just">
              <a:buAutoNum type="romanLcParenBoth"/>
            </a:pPr>
            <a:r>
              <a:rPr lang="en-IN" dirty="0" smtClean="0"/>
              <a:t>undue reduction of stock without issue or utilisation;</a:t>
            </a:r>
          </a:p>
          <a:p>
            <a:pPr marL="681228" indent="-571500" algn="just">
              <a:buAutoNum type="romanLcParenBoth"/>
            </a:pPr>
            <a:r>
              <a:rPr lang="en-IN" dirty="0" smtClean="0"/>
              <a:t>perishing of purchased items due to non-utilisation in timely manner etc.</a:t>
            </a:r>
          </a:p>
          <a:p>
            <a:pPr algn="just"/>
            <a:endParaRPr lang="en-IN" dirty="0" smtClean="0"/>
          </a:p>
          <a:p>
            <a:pPr algn="just"/>
            <a:endParaRPr lang="en-IN" dirty="0"/>
          </a:p>
        </p:txBody>
      </p:sp>
      <p:sp>
        <p:nvSpPr>
          <p:cNvPr id="2" name="Title 1"/>
          <p:cNvSpPr>
            <a:spLocks noGrp="1"/>
          </p:cNvSpPr>
          <p:nvPr>
            <p:ph type="title"/>
          </p:nvPr>
        </p:nvSpPr>
        <p:spPr/>
        <p:txBody>
          <a:bodyPr>
            <a:normAutofit/>
          </a:bodyPr>
          <a:lstStyle/>
          <a:p>
            <a:r>
              <a:rPr lang="en-IN" sz="4000" b="1" dirty="0" smtClean="0">
                <a:solidFill>
                  <a:schemeClr val="accent3">
                    <a:lumMod val="50000"/>
                  </a:schemeClr>
                </a:solidFill>
              </a:rPr>
              <a:t>Para12:   Loss of Stock &amp; Store</a:t>
            </a:r>
            <a:endParaRPr lang="en-IN" sz="4000" b="1"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486400"/>
          </a:xfrm>
        </p:spPr>
        <p:txBody>
          <a:bodyPr>
            <a:normAutofit lnSpcReduction="10000"/>
          </a:bodyPr>
          <a:lstStyle/>
          <a:p>
            <a:pPr algn="just"/>
            <a:r>
              <a:rPr lang="en-IN" dirty="0" smtClean="0"/>
              <a:t>All irregularities, objectionable transactions (except cases of misappropriation which are to be dealt in </a:t>
            </a:r>
            <a:r>
              <a:rPr lang="en-IN" dirty="0" err="1" smtClean="0"/>
              <a:t>para</a:t>
            </a:r>
            <a:r>
              <a:rPr lang="en-IN" dirty="0" smtClean="0"/>
              <a:t> 11 or 12) relating to receipt of an institution shall be dealt in this </a:t>
            </a:r>
            <a:r>
              <a:rPr lang="en-IN" dirty="0" err="1" smtClean="0"/>
              <a:t>para</a:t>
            </a:r>
            <a:r>
              <a:rPr lang="en-IN" dirty="0" smtClean="0"/>
              <a:t>.</a:t>
            </a:r>
          </a:p>
          <a:p>
            <a:pPr algn="just"/>
            <a:r>
              <a:rPr lang="en-IN" dirty="0" smtClean="0"/>
              <a:t>The DCB (Demand, Collection, Balance) position in respect of taxes, fees and rents etc., which constitute the own sources of income of the </a:t>
            </a:r>
            <a:r>
              <a:rPr lang="en-IN" dirty="0" err="1" smtClean="0"/>
              <a:t>auditee</a:t>
            </a:r>
            <a:r>
              <a:rPr lang="en-IN" dirty="0" smtClean="0"/>
              <a:t> institution, should be furnished in the </a:t>
            </a:r>
            <a:r>
              <a:rPr lang="en-IN" dirty="0" err="1" smtClean="0"/>
              <a:t>para</a:t>
            </a:r>
            <a:r>
              <a:rPr lang="en-IN" dirty="0" smtClean="0"/>
              <a:t>.</a:t>
            </a:r>
          </a:p>
          <a:p>
            <a:pPr algn="just"/>
            <a:r>
              <a:rPr lang="en-IN" dirty="0" smtClean="0"/>
              <a:t>The DCB position is of more importance for ULBs and GPs which are empowered to levy different taxes and fees. </a:t>
            </a:r>
            <a:endParaRPr lang="en-IN" dirty="0"/>
          </a:p>
        </p:txBody>
      </p:sp>
      <p:sp>
        <p:nvSpPr>
          <p:cNvPr id="2" name="Title 1"/>
          <p:cNvSpPr>
            <a:spLocks noGrp="1"/>
          </p:cNvSpPr>
          <p:nvPr>
            <p:ph type="title"/>
          </p:nvPr>
        </p:nvSpPr>
        <p:spPr/>
        <p:txBody>
          <a:bodyPr>
            <a:normAutofit/>
          </a:bodyPr>
          <a:lstStyle/>
          <a:p>
            <a:r>
              <a:rPr lang="en-IN" sz="4000" b="1" dirty="0" smtClean="0">
                <a:solidFill>
                  <a:schemeClr val="accent3">
                    <a:lumMod val="50000"/>
                  </a:schemeClr>
                </a:solidFill>
              </a:rPr>
              <a:t>Para 13:   Audit of Receipts</a:t>
            </a:r>
            <a:endParaRPr lang="en-IN" sz="4000" b="1" dirty="0">
              <a:solidFill>
                <a:schemeClr val="accent3">
                  <a:lumMod val="50000"/>
                </a:schemeClr>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rmAutofit fontScale="92500" lnSpcReduction="10000"/>
          </a:bodyPr>
          <a:lstStyle/>
          <a:p>
            <a:r>
              <a:rPr lang="en-IN" b="1" dirty="0" smtClean="0">
                <a:solidFill>
                  <a:schemeClr val="accent2">
                    <a:lumMod val="50000"/>
                  </a:schemeClr>
                </a:solidFill>
              </a:rPr>
              <a:t>Own Source Receipt in different categories of Institutions;:-</a:t>
            </a:r>
          </a:p>
          <a:p>
            <a:pPr>
              <a:buNone/>
            </a:pPr>
            <a:r>
              <a:rPr lang="en-IN" b="1" dirty="0" smtClean="0">
                <a:solidFill>
                  <a:srgbClr val="00B0F0"/>
                </a:solidFill>
              </a:rPr>
              <a:t>GPs: </a:t>
            </a:r>
            <a:r>
              <a:rPr lang="en-IN" b="1" i="1" u="sng" dirty="0" smtClean="0">
                <a:solidFill>
                  <a:srgbClr val="00B0F0"/>
                </a:solidFill>
              </a:rPr>
              <a:t>Tax Revenue</a:t>
            </a:r>
          </a:p>
          <a:p>
            <a:pPr>
              <a:buFont typeface="Wingdings" pitchFamily="2" charset="2"/>
              <a:buChar char="q"/>
            </a:pPr>
            <a:r>
              <a:rPr lang="en-IN" dirty="0" smtClean="0"/>
              <a:t> Tax on Vehicles</a:t>
            </a:r>
          </a:p>
          <a:p>
            <a:pPr>
              <a:buFont typeface="Wingdings" pitchFamily="2" charset="2"/>
              <a:buChar char="q"/>
            </a:pPr>
            <a:r>
              <a:rPr lang="en-IN" dirty="0" smtClean="0"/>
              <a:t> Water Tax/Light Tax</a:t>
            </a:r>
          </a:p>
          <a:p>
            <a:pPr>
              <a:buFont typeface="Wingdings" pitchFamily="2" charset="2"/>
              <a:buChar char="q"/>
            </a:pPr>
            <a:r>
              <a:rPr lang="en-IN" dirty="0" smtClean="0"/>
              <a:t> Fees from Private Markets/ Cart Stands / Slaughter House etc.</a:t>
            </a:r>
          </a:p>
          <a:p>
            <a:pPr>
              <a:buFont typeface="Wingdings" pitchFamily="2" charset="2"/>
              <a:buChar char="q"/>
            </a:pPr>
            <a:r>
              <a:rPr lang="en-IN" dirty="0" smtClean="0"/>
              <a:t> Fees for Animal Trade</a:t>
            </a:r>
          </a:p>
          <a:p>
            <a:pPr>
              <a:buFont typeface="Wingdings" pitchFamily="2" charset="2"/>
              <a:buChar char="q"/>
            </a:pPr>
            <a:r>
              <a:rPr lang="en-IN" dirty="0" smtClean="0"/>
              <a:t> License Fee on Industries / Factories / Offensive Trades / Business</a:t>
            </a:r>
          </a:p>
          <a:p>
            <a:pPr>
              <a:buFont typeface="Wingdings" pitchFamily="2" charset="2"/>
              <a:buChar char="q"/>
            </a:pPr>
            <a:r>
              <a:rPr lang="en-IN" dirty="0" smtClean="0"/>
              <a:t> Fees for Fair-weather Road</a:t>
            </a:r>
          </a:p>
          <a:p>
            <a:pPr>
              <a:buFont typeface="Wingdings" pitchFamily="2" charset="2"/>
              <a:buChar char="q"/>
            </a:pPr>
            <a:r>
              <a:rPr lang="en-IN" dirty="0" smtClean="0"/>
              <a:t> License Fees/renewal  for  Telecom Tower Installation </a:t>
            </a:r>
          </a:p>
          <a:p>
            <a:pPr>
              <a:buFont typeface="Wingdings" pitchFamily="2" charset="2"/>
              <a:buChar char="q"/>
            </a:pPr>
            <a:r>
              <a:rPr lang="en-IN" dirty="0" smtClean="0"/>
              <a:t>Building Plan Approval Fees</a:t>
            </a:r>
          </a:p>
          <a:p>
            <a:pPr>
              <a:buFont typeface="Wingdings" pitchFamily="2" charset="2"/>
              <a:buChar char="q"/>
            </a:pP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rmAutofit fontScale="77500" lnSpcReduction="20000"/>
          </a:bodyPr>
          <a:lstStyle/>
          <a:p>
            <a:pPr>
              <a:buNone/>
            </a:pPr>
            <a:r>
              <a:rPr lang="en-IN" i="1" u="sng" dirty="0" smtClean="0">
                <a:solidFill>
                  <a:srgbClr val="00B0F0"/>
                </a:solidFill>
              </a:rPr>
              <a:t>Non-Tax Revenue</a:t>
            </a:r>
          </a:p>
          <a:p>
            <a:pPr>
              <a:buFont typeface="Wingdings" pitchFamily="2" charset="2"/>
              <a:buChar char="q"/>
            </a:pPr>
            <a:r>
              <a:rPr lang="en-IN" dirty="0" smtClean="0"/>
              <a:t> Auction of Tanks</a:t>
            </a:r>
          </a:p>
          <a:p>
            <a:pPr>
              <a:buFont typeface="Wingdings" pitchFamily="2" charset="2"/>
              <a:buChar char="q"/>
            </a:pPr>
            <a:r>
              <a:rPr lang="en-IN" dirty="0" smtClean="0"/>
              <a:t> Auction of Public Markets</a:t>
            </a:r>
          </a:p>
          <a:p>
            <a:pPr>
              <a:buFont typeface="Wingdings" pitchFamily="2" charset="2"/>
              <a:buChar char="q"/>
            </a:pPr>
            <a:r>
              <a:rPr lang="en-IN" dirty="0" smtClean="0"/>
              <a:t> Auction of </a:t>
            </a:r>
            <a:r>
              <a:rPr lang="en-IN" dirty="0" err="1" smtClean="0"/>
              <a:t>Kine</a:t>
            </a:r>
            <a:r>
              <a:rPr lang="en-IN" dirty="0" smtClean="0"/>
              <a:t> House</a:t>
            </a:r>
          </a:p>
          <a:p>
            <a:pPr>
              <a:buFont typeface="Wingdings" pitchFamily="2" charset="2"/>
              <a:buChar char="q"/>
            </a:pPr>
            <a:r>
              <a:rPr lang="en-IN" dirty="0" smtClean="0"/>
              <a:t> Auction of Orchards</a:t>
            </a:r>
          </a:p>
          <a:p>
            <a:pPr>
              <a:buFont typeface="Wingdings" pitchFamily="2" charset="2"/>
              <a:buChar char="q"/>
            </a:pPr>
            <a:r>
              <a:rPr lang="en-IN" dirty="0" smtClean="0"/>
              <a:t> Auction of Ferries</a:t>
            </a:r>
          </a:p>
          <a:p>
            <a:pPr>
              <a:buFont typeface="Wingdings" pitchFamily="2" charset="2"/>
              <a:buChar char="q"/>
            </a:pPr>
            <a:r>
              <a:rPr lang="en-IN" dirty="0" smtClean="0"/>
              <a:t> Auction of Agricultural Land</a:t>
            </a:r>
          </a:p>
          <a:p>
            <a:pPr>
              <a:buFont typeface="Wingdings" pitchFamily="2" charset="2"/>
              <a:buChar char="q"/>
            </a:pPr>
            <a:r>
              <a:rPr lang="en-IN" dirty="0" smtClean="0"/>
              <a:t> Shop Rent etc. </a:t>
            </a:r>
          </a:p>
          <a:p>
            <a:pPr>
              <a:buNone/>
            </a:pPr>
            <a:r>
              <a:rPr lang="en-IN" b="1" dirty="0" smtClean="0">
                <a:solidFill>
                  <a:srgbClr val="00B0F0"/>
                </a:solidFill>
              </a:rPr>
              <a:t>ULBs : </a:t>
            </a:r>
            <a:r>
              <a:rPr lang="en-IN" b="1" i="1" u="sng" dirty="0" smtClean="0">
                <a:solidFill>
                  <a:srgbClr val="00B0F0"/>
                </a:solidFill>
              </a:rPr>
              <a:t>Tax Revenue</a:t>
            </a:r>
          </a:p>
          <a:p>
            <a:pPr>
              <a:buFont typeface="Wingdings" pitchFamily="2" charset="2"/>
              <a:buChar char="v"/>
            </a:pPr>
            <a:r>
              <a:rPr lang="en-IN" dirty="0" smtClean="0"/>
              <a:t> Holding Tax</a:t>
            </a:r>
          </a:p>
          <a:p>
            <a:pPr>
              <a:buFont typeface="Wingdings" pitchFamily="2" charset="2"/>
              <a:buChar char="v"/>
            </a:pPr>
            <a:r>
              <a:rPr lang="en-IN" dirty="0" smtClean="0"/>
              <a:t>Light Tax</a:t>
            </a:r>
          </a:p>
          <a:p>
            <a:pPr>
              <a:buFont typeface="Wingdings" pitchFamily="2" charset="2"/>
              <a:buChar char="v"/>
            </a:pPr>
            <a:r>
              <a:rPr lang="en-IN" dirty="0" smtClean="0"/>
              <a:t>Drain Tax</a:t>
            </a:r>
          </a:p>
          <a:p>
            <a:pPr>
              <a:buFont typeface="Wingdings" pitchFamily="2" charset="2"/>
              <a:buChar char="v"/>
            </a:pPr>
            <a:r>
              <a:rPr lang="en-IN" dirty="0" smtClean="0"/>
              <a:t>Water Tax</a:t>
            </a:r>
          </a:p>
          <a:p>
            <a:pPr>
              <a:buFont typeface="Wingdings" pitchFamily="2" charset="2"/>
              <a:buChar char="v"/>
            </a:pPr>
            <a:r>
              <a:rPr lang="en-IN" dirty="0" smtClean="0"/>
              <a:t>Market Fees</a:t>
            </a:r>
          </a:p>
          <a:p>
            <a:pPr>
              <a:buFont typeface="Wingdings" pitchFamily="2" charset="2"/>
              <a:buChar char="v"/>
            </a:pPr>
            <a:r>
              <a:rPr lang="en-IN" dirty="0" smtClean="0"/>
              <a:t>Slaughter House License Fees</a:t>
            </a:r>
          </a:p>
          <a:p>
            <a:pPr>
              <a:buFont typeface="Wingdings" pitchFamily="2" charset="2"/>
              <a:buChar char="v"/>
            </a:pPr>
            <a:r>
              <a:rPr lang="en-IN" dirty="0" smtClean="0"/>
              <a:t>License Fees on Dangerous and Offensive Trades</a:t>
            </a:r>
          </a:p>
          <a:p>
            <a:pPr>
              <a:buFont typeface="Wingdings" pitchFamily="2" charset="2"/>
              <a:buChar char="v"/>
            </a:pPr>
            <a:r>
              <a:rPr lang="en-IN" dirty="0" smtClean="0"/>
              <a:t>Fees for </a:t>
            </a:r>
            <a:r>
              <a:rPr lang="en-IN" dirty="0" err="1" smtClean="0"/>
              <a:t>Utha</a:t>
            </a:r>
            <a:r>
              <a:rPr lang="en-IN" dirty="0" smtClean="0"/>
              <a:t> Shop</a:t>
            </a:r>
          </a:p>
          <a:p>
            <a:pPr>
              <a:buFont typeface="Wingdings" pitchFamily="2" charset="2"/>
              <a:buChar char="v"/>
            </a:pPr>
            <a:r>
              <a:rPr lang="en-IN" dirty="0" smtClean="0"/>
              <a:t>License Fee of Vending Zone</a:t>
            </a:r>
          </a:p>
          <a:p>
            <a:pPr>
              <a:buNone/>
            </a:pP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pPr>
              <a:buNone/>
            </a:pPr>
            <a:r>
              <a:rPr lang="en-IN" b="1" i="1" u="sng" dirty="0" smtClean="0">
                <a:solidFill>
                  <a:srgbClr val="00B0F0"/>
                </a:solidFill>
              </a:rPr>
              <a:t>Non-Tax Revenue</a:t>
            </a:r>
          </a:p>
          <a:p>
            <a:pPr>
              <a:buFont typeface="Wingdings" pitchFamily="2" charset="2"/>
              <a:buChar char="v"/>
            </a:pPr>
            <a:r>
              <a:rPr lang="en-IN" dirty="0" smtClean="0"/>
              <a:t>Rent</a:t>
            </a:r>
          </a:p>
          <a:p>
            <a:pPr>
              <a:buFont typeface="Wingdings" pitchFamily="2" charset="2"/>
              <a:buChar char="v"/>
            </a:pPr>
            <a:r>
              <a:rPr lang="en-IN" dirty="0" smtClean="0"/>
              <a:t> Auction money </a:t>
            </a:r>
          </a:p>
          <a:p>
            <a:pPr>
              <a:buFont typeface="Wingdings" pitchFamily="2" charset="2"/>
              <a:buChar char="v"/>
            </a:pPr>
            <a:r>
              <a:rPr lang="en-IN" dirty="0" smtClean="0"/>
              <a:t>User Fee etc.</a:t>
            </a:r>
          </a:p>
          <a:p>
            <a:pPr>
              <a:buNone/>
            </a:pPr>
            <a:r>
              <a:rPr lang="en-IN" b="1" dirty="0" err="1" smtClean="0">
                <a:solidFill>
                  <a:srgbClr val="00B0F0"/>
                </a:solidFill>
              </a:rPr>
              <a:t>Panchayat</a:t>
            </a:r>
            <a:r>
              <a:rPr lang="en-IN" b="1" dirty="0" smtClean="0">
                <a:solidFill>
                  <a:srgbClr val="00B0F0"/>
                </a:solidFill>
              </a:rPr>
              <a:t> </a:t>
            </a:r>
            <a:r>
              <a:rPr lang="en-IN" b="1" dirty="0" err="1" smtClean="0">
                <a:solidFill>
                  <a:srgbClr val="00B0F0"/>
                </a:solidFill>
              </a:rPr>
              <a:t>Samities</a:t>
            </a:r>
            <a:r>
              <a:rPr lang="en-IN" b="1" dirty="0" smtClean="0">
                <a:solidFill>
                  <a:srgbClr val="00B0F0"/>
                </a:solidFill>
              </a:rPr>
              <a:t>:-</a:t>
            </a:r>
          </a:p>
          <a:p>
            <a:r>
              <a:rPr lang="en-IN" dirty="0" smtClean="0"/>
              <a:t>Generally the </a:t>
            </a:r>
            <a:r>
              <a:rPr lang="en-IN" dirty="0" err="1" smtClean="0"/>
              <a:t>Panchayat</a:t>
            </a:r>
            <a:r>
              <a:rPr lang="en-IN" dirty="0" smtClean="0"/>
              <a:t> </a:t>
            </a:r>
            <a:r>
              <a:rPr lang="en-IN" dirty="0" err="1" smtClean="0"/>
              <a:t>Samities</a:t>
            </a:r>
            <a:r>
              <a:rPr lang="en-IN" dirty="0" smtClean="0"/>
              <a:t> don’t have their own source of income</a:t>
            </a:r>
          </a:p>
          <a:p>
            <a:r>
              <a:rPr lang="en-IN" dirty="0" smtClean="0"/>
              <a:t>However, in some PSs, collection of shop rent, fees for Building Plan Approval, sale proceeds constitute receipt from own sources.</a:t>
            </a:r>
          </a:p>
          <a:p>
            <a:pPr>
              <a:buNone/>
            </a:pPr>
            <a:r>
              <a:rPr lang="en-IN" dirty="0" smtClean="0"/>
              <a:t> </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943600"/>
          </a:xfrm>
        </p:spPr>
        <p:txBody>
          <a:bodyPr>
            <a:normAutofit lnSpcReduction="10000"/>
          </a:bodyPr>
          <a:lstStyle/>
          <a:p>
            <a:pPr algn="just"/>
            <a:r>
              <a:rPr lang="en-IN" dirty="0" smtClean="0"/>
              <a:t>Any discrepancy noticed in accounting of receipts should be pointed out in the </a:t>
            </a:r>
            <a:r>
              <a:rPr lang="en-IN" dirty="0" err="1" smtClean="0"/>
              <a:t>para</a:t>
            </a:r>
            <a:r>
              <a:rPr lang="en-IN" dirty="0" smtClean="0"/>
              <a:t>. However cases of misappropriation are to be dealt in </a:t>
            </a:r>
            <a:r>
              <a:rPr lang="en-IN" dirty="0" err="1" smtClean="0"/>
              <a:t>para</a:t>
            </a:r>
            <a:r>
              <a:rPr lang="en-IN" dirty="0" smtClean="0"/>
              <a:t> 11.</a:t>
            </a:r>
          </a:p>
          <a:p>
            <a:pPr algn="just"/>
            <a:r>
              <a:rPr lang="en-IN" dirty="0" smtClean="0"/>
              <a:t>Cases of non-collection or less collection should be commented upon.</a:t>
            </a:r>
          </a:p>
          <a:p>
            <a:pPr algn="just"/>
            <a:r>
              <a:rPr lang="en-IN" b="1" dirty="0" smtClean="0">
                <a:solidFill>
                  <a:schemeClr val="accent3">
                    <a:lumMod val="75000"/>
                  </a:schemeClr>
                </a:solidFill>
              </a:rPr>
              <a:t>For ULBs:</a:t>
            </a:r>
          </a:p>
          <a:p>
            <a:pPr algn="just">
              <a:buFont typeface="Arial" pitchFamily="34" charset="0"/>
              <a:buChar char="•"/>
            </a:pPr>
            <a:r>
              <a:rPr lang="en-IN" dirty="0" smtClean="0"/>
              <a:t>As per section 146 of O.M. Act, 1950,the Holding Tax should be revised every 5 years.</a:t>
            </a:r>
          </a:p>
          <a:p>
            <a:pPr algn="just">
              <a:buFont typeface="Arial" pitchFamily="34" charset="0"/>
              <a:buChar char="•"/>
            </a:pPr>
            <a:r>
              <a:rPr lang="en-IN" dirty="0" smtClean="0"/>
              <a:t>Comment upon non-assessment and non-revision of Holding Tax in respect of new and old holdings respectively.</a:t>
            </a:r>
          </a:p>
          <a:p>
            <a:pPr algn="just">
              <a:buFont typeface="Arial" pitchFamily="34" charset="0"/>
              <a:buChar char="•"/>
            </a:pPr>
            <a:r>
              <a:rPr lang="en-IN" dirty="0" smtClean="0"/>
              <a:t>Also comment upon non-assessment of Railway land and Agricultural land for Holding Tax.</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715000"/>
          </a:xfrm>
        </p:spPr>
        <p:txBody>
          <a:bodyPr>
            <a:normAutofit/>
          </a:bodyPr>
          <a:lstStyle/>
          <a:p>
            <a:pPr algn="just">
              <a:buFont typeface="Arial" pitchFamily="34" charset="0"/>
              <a:buChar char="•"/>
            </a:pPr>
            <a:r>
              <a:rPr lang="en-IN" dirty="0" smtClean="0"/>
              <a:t>Furnish the year wise break up of Holding Tax(including water tax, light tax and drain tax) outstanding for collection at the end of the year.</a:t>
            </a:r>
          </a:p>
          <a:p>
            <a:pPr algn="just">
              <a:buFont typeface="Arial" pitchFamily="34" charset="0"/>
              <a:buChar char="•"/>
            </a:pPr>
            <a:r>
              <a:rPr lang="en-IN" dirty="0" smtClean="0"/>
              <a:t>Work out the amount of holding tax that has become barred by limitation as per section 346 of OM Act, 1950 and suggest the same for recovery. </a:t>
            </a:r>
          </a:p>
          <a:p>
            <a:pPr algn="just">
              <a:buNone/>
            </a:pPr>
            <a:r>
              <a:rPr lang="en-IN" dirty="0" smtClean="0"/>
              <a:t>	</a:t>
            </a:r>
            <a:r>
              <a:rPr lang="en-IN" sz="2400" i="1" dirty="0" smtClean="0">
                <a:solidFill>
                  <a:srgbClr val="7030A0"/>
                </a:solidFill>
              </a:rPr>
              <a:t>Dues (Taxes) that remain un-collected for more than 3 years become barred by limitation in respect of which no legal action ( suit) can be initiated after 3 years of its becoming due for collection.</a:t>
            </a:r>
            <a:endParaRPr lang="en-IN" i="1" dirty="0" smtClean="0">
              <a:solidFill>
                <a:srgbClr val="7030A0"/>
              </a:solidFill>
            </a:endParaRPr>
          </a:p>
          <a:p>
            <a:pPr>
              <a:buFont typeface="Arial" pitchFamily="34" charset="0"/>
              <a:buChar char="•"/>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0"/>
            <a:ext cx="8229600" cy="3505200"/>
          </a:xfrm>
        </p:spPr>
        <p:txBody>
          <a:bodyPr/>
          <a:lstStyle/>
          <a:p>
            <a:pPr algn="just">
              <a:buNone/>
            </a:pPr>
            <a:r>
              <a:rPr lang="en-IN" dirty="0" smtClean="0"/>
              <a:t>	</a:t>
            </a:r>
            <a:r>
              <a:rPr lang="en-IN" sz="3200" dirty="0" smtClean="0"/>
              <a:t>Demographic information such as area, no. of wards/ GPs , Category wise population ( SC, ST, Minority, General, Male/Female) etc.  are to be ascertained and furnished in the </a:t>
            </a:r>
            <a:r>
              <a:rPr lang="en-IN" sz="3200" dirty="0" err="1" smtClean="0"/>
              <a:t>para</a:t>
            </a:r>
            <a:r>
              <a:rPr lang="en-IN" sz="3600" dirty="0" smtClean="0"/>
              <a:t>.</a:t>
            </a:r>
            <a:endParaRPr lang="en-IN" sz="3600" dirty="0"/>
          </a:p>
        </p:txBody>
      </p:sp>
      <p:sp>
        <p:nvSpPr>
          <p:cNvPr id="2" name="Title 1"/>
          <p:cNvSpPr>
            <a:spLocks noGrp="1"/>
          </p:cNvSpPr>
          <p:nvPr>
            <p:ph type="title"/>
          </p:nvPr>
        </p:nvSpPr>
        <p:spPr>
          <a:xfrm>
            <a:off x="457200" y="381000"/>
            <a:ext cx="8229600" cy="2362200"/>
          </a:xfrm>
        </p:spPr>
        <p:txBody>
          <a:bodyPr>
            <a:noAutofit/>
          </a:bodyPr>
          <a:lstStyle/>
          <a:p>
            <a:r>
              <a:rPr lang="en-IN" sz="3200" b="1" dirty="0" smtClean="0">
                <a:solidFill>
                  <a:schemeClr val="accent3">
                    <a:lumMod val="50000"/>
                  </a:schemeClr>
                </a:solidFill>
              </a:rPr>
              <a:t>PARA 1.1: Demographic Information</a:t>
            </a:r>
            <a:br>
              <a:rPr lang="en-IN" sz="3200" b="1" dirty="0" smtClean="0">
                <a:solidFill>
                  <a:schemeClr val="accent3">
                    <a:lumMod val="50000"/>
                  </a:schemeClr>
                </a:solidFill>
              </a:rPr>
            </a:br>
            <a:r>
              <a:rPr lang="en-IN" sz="3200" i="1" dirty="0" smtClean="0">
                <a:solidFill>
                  <a:srgbClr val="7030A0"/>
                </a:solidFill>
              </a:rPr>
              <a:t>(</a:t>
            </a:r>
            <a:r>
              <a:rPr lang="en-IN" sz="2800" i="1" dirty="0" smtClean="0">
                <a:solidFill>
                  <a:srgbClr val="7030A0"/>
                </a:solidFill>
              </a:rPr>
              <a:t>for  institutions other than GPs)</a:t>
            </a:r>
            <a:r>
              <a:rPr lang="en-IN" sz="3200" i="1" dirty="0" smtClean="0">
                <a:solidFill>
                  <a:srgbClr val="7030A0"/>
                </a:solidFill>
              </a:rPr>
              <a:t/>
            </a:r>
            <a:br>
              <a:rPr lang="en-IN" sz="3200" i="1" dirty="0" smtClean="0">
                <a:solidFill>
                  <a:srgbClr val="7030A0"/>
                </a:solidFill>
              </a:rPr>
            </a:br>
            <a:r>
              <a:rPr lang="en-IN" sz="3200" b="1" dirty="0" smtClean="0">
                <a:solidFill>
                  <a:schemeClr val="accent3">
                    <a:lumMod val="50000"/>
                  </a:schemeClr>
                </a:solidFill>
              </a:rPr>
              <a:t>Para 1.2 :</a:t>
            </a:r>
            <a:r>
              <a:rPr lang="en-IN" sz="3200" i="1" dirty="0" smtClean="0">
                <a:solidFill>
                  <a:schemeClr val="accent3">
                    <a:lumMod val="50000"/>
                  </a:schemeClr>
                </a:solidFill>
              </a:rPr>
              <a:t> </a:t>
            </a:r>
            <a:r>
              <a:rPr lang="en-IN" sz="3200" b="1" dirty="0" smtClean="0">
                <a:solidFill>
                  <a:schemeClr val="accent3">
                    <a:lumMod val="50000"/>
                  </a:schemeClr>
                </a:solidFill>
              </a:rPr>
              <a:t>Demographic Information</a:t>
            </a:r>
            <a:br>
              <a:rPr lang="en-IN" sz="3200" b="1" dirty="0" smtClean="0">
                <a:solidFill>
                  <a:schemeClr val="accent3">
                    <a:lumMod val="50000"/>
                  </a:schemeClr>
                </a:solidFill>
              </a:rPr>
            </a:br>
            <a:r>
              <a:rPr lang="en-IN" sz="3200" i="1" dirty="0" smtClean="0">
                <a:solidFill>
                  <a:srgbClr val="7030A0"/>
                </a:solidFill>
              </a:rPr>
              <a:t> (</a:t>
            </a:r>
            <a:r>
              <a:rPr lang="en-IN" sz="2800" i="1" dirty="0" smtClean="0">
                <a:solidFill>
                  <a:srgbClr val="7030A0"/>
                </a:solidFill>
              </a:rPr>
              <a:t>for  GPs)</a:t>
            </a:r>
            <a:endParaRPr lang="en-IN" sz="3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a:bodyPr>
          <a:lstStyle/>
          <a:p>
            <a:pPr algn="just">
              <a:buFont typeface="Arial" pitchFamily="34" charset="0"/>
              <a:buChar char="•"/>
            </a:pPr>
            <a:r>
              <a:rPr lang="en-IN" dirty="0" smtClean="0"/>
              <a:t>In respect of ULBs also furnish findings and comment upon the following points:</a:t>
            </a:r>
          </a:p>
          <a:p>
            <a:pPr marL="624078" indent="-514350" algn="just">
              <a:buAutoNum type="alphaLcParenBoth"/>
            </a:pPr>
            <a:r>
              <a:rPr lang="en-IN" i="1" dirty="0" smtClean="0"/>
              <a:t>Irregular lease of Municipal property</a:t>
            </a:r>
          </a:p>
          <a:p>
            <a:pPr marL="624078" indent="-514350" algn="just">
              <a:buAutoNum type="alphaLcParenBoth"/>
            </a:pPr>
            <a:r>
              <a:rPr lang="en-IN" i="1" dirty="0" smtClean="0"/>
              <a:t>Non-collection of license fees and renewal fees for installation of Telecom Towers</a:t>
            </a:r>
          </a:p>
          <a:p>
            <a:pPr marL="624078" indent="-514350" algn="just">
              <a:buAutoNum type="alphaLcParenBoth"/>
            </a:pPr>
            <a:r>
              <a:rPr lang="en-IN" i="1" dirty="0" smtClean="0"/>
              <a:t>Loss of revenue due to non-encashment of Cheques/DDs received, if any.</a:t>
            </a:r>
          </a:p>
          <a:p>
            <a:pPr marL="624078" indent="-514350" algn="just">
              <a:buAutoNum type="alphaLcParenBoth"/>
            </a:pPr>
            <a:r>
              <a:rPr lang="en-IN" i="1" dirty="0" smtClean="0"/>
              <a:t>Any other irregularity noticed during audit of receipts.</a:t>
            </a:r>
          </a:p>
          <a:p>
            <a:pPr marL="624078" indent="-514350" algn="just">
              <a:buFont typeface="Arial" pitchFamily="34" charset="0"/>
              <a:buChar char="•"/>
            </a:pPr>
            <a:r>
              <a:rPr lang="en-IN" dirty="0" smtClean="0"/>
              <a:t>In case of </a:t>
            </a:r>
            <a:r>
              <a:rPr lang="en-IN" dirty="0" smtClean="0">
                <a:solidFill>
                  <a:schemeClr val="accent3">
                    <a:lumMod val="75000"/>
                  </a:schemeClr>
                </a:solidFill>
              </a:rPr>
              <a:t>GPs</a:t>
            </a:r>
            <a:r>
              <a:rPr lang="en-IN" dirty="0" smtClean="0"/>
              <a:t>, furnish a list of the properties of the GP concerned by obtaining the same from the local authority.</a:t>
            </a: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334000"/>
          </a:xfrm>
        </p:spPr>
        <p:txBody>
          <a:bodyPr>
            <a:normAutofit fontScale="92500" lnSpcReduction="20000"/>
          </a:bodyPr>
          <a:lstStyle/>
          <a:p>
            <a:pPr algn="just"/>
            <a:r>
              <a:rPr lang="en-IN" dirty="0" smtClean="0"/>
              <a:t>All cases of irregular expenditure , excess and double payment, wasteful expenditure are to be reported in this </a:t>
            </a:r>
            <a:r>
              <a:rPr lang="en-IN" dirty="0" err="1" smtClean="0"/>
              <a:t>para</a:t>
            </a:r>
            <a:r>
              <a:rPr lang="en-IN" dirty="0" smtClean="0"/>
              <a:t>. </a:t>
            </a:r>
          </a:p>
          <a:p>
            <a:pPr algn="just"/>
            <a:r>
              <a:rPr lang="en-IN" dirty="0" smtClean="0"/>
              <a:t>But irregular and excess payments relating to </a:t>
            </a:r>
            <a:r>
              <a:rPr lang="en-IN" i="1" dirty="0" smtClean="0">
                <a:solidFill>
                  <a:srgbClr val="00B0F0"/>
                </a:solidFill>
              </a:rPr>
              <a:t>works account </a:t>
            </a:r>
            <a:r>
              <a:rPr lang="en-IN" dirty="0" smtClean="0"/>
              <a:t>are to be dealt in </a:t>
            </a:r>
            <a:r>
              <a:rPr lang="en-IN" dirty="0" err="1" smtClean="0"/>
              <a:t>para</a:t>
            </a:r>
            <a:r>
              <a:rPr lang="en-IN" dirty="0" smtClean="0"/>
              <a:t> 15 instead of </a:t>
            </a:r>
            <a:r>
              <a:rPr lang="en-IN" dirty="0" err="1" smtClean="0"/>
              <a:t>para</a:t>
            </a:r>
            <a:r>
              <a:rPr lang="en-IN" dirty="0" smtClean="0"/>
              <a:t> 14.</a:t>
            </a:r>
          </a:p>
          <a:p>
            <a:pPr algn="just"/>
            <a:r>
              <a:rPr lang="en-IN" dirty="0" smtClean="0"/>
              <a:t>Some of the aspects on which audit needs to comment in this </a:t>
            </a:r>
            <a:r>
              <a:rPr lang="en-IN" dirty="0" err="1" smtClean="0"/>
              <a:t>para</a:t>
            </a:r>
            <a:r>
              <a:rPr lang="en-IN" dirty="0" smtClean="0"/>
              <a:t>:</a:t>
            </a:r>
          </a:p>
          <a:p>
            <a:pPr marL="624078" indent="-514350" algn="just">
              <a:buAutoNum type="alphaLcParenBoth"/>
            </a:pPr>
            <a:r>
              <a:rPr lang="en-IN" dirty="0" smtClean="0"/>
              <a:t>Procurement of materials without inviting quotations / tenders</a:t>
            </a:r>
          </a:p>
          <a:p>
            <a:pPr marL="624078" indent="-514350" algn="just">
              <a:buAutoNum type="alphaLcParenBoth"/>
            </a:pPr>
            <a:r>
              <a:rPr lang="en-IN" dirty="0" smtClean="0"/>
              <a:t>Blockage of funds due to excess procurement of stores</a:t>
            </a:r>
          </a:p>
          <a:p>
            <a:pPr marL="624078" indent="-514350" algn="just">
              <a:buAutoNum type="alphaLcParenBoth"/>
            </a:pPr>
            <a:r>
              <a:rPr lang="en-IN" dirty="0" smtClean="0"/>
              <a:t>Non-deduction of stipulated govt. dues from bills/salaries  such as professional tax, income tax, service tax, GST etc.</a:t>
            </a:r>
          </a:p>
          <a:p>
            <a:pPr marL="624078" indent="-514350" algn="just">
              <a:buAutoNum type="alphaLcParenBoth"/>
            </a:pPr>
            <a:endParaRPr lang="en-IN" dirty="0" smtClean="0"/>
          </a:p>
        </p:txBody>
      </p:sp>
      <p:sp>
        <p:nvSpPr>
          <p:cNvPr id="3" name="Title 2"/>
          <p:cNvSpPr>
            <a:spLocks noGrp="1"/>
          </p:cNvSpPr>
          <p:nvPr>
            <p:ph type="title"/>
          </p:nvPr>
        </p:nvSpPr>
        <p:spPr>
          <a:xfrm>
            <a:off x="457200" y="274638"/>
            <a:ext cx="8229600" cy="792162"/>
          </a:xfrm>
        </p:spPr>
        <p:txBody>
          <a:bodyPr>
            <a:normAutofit fontScale="90000"/>
          </a:bodyPr>
          <a:lstStyle/>
          <a:p>
            <a:r>
              <a:rPr lang="en-IN" sz="4400" dirty="0" smtClean="0">
                <a:solidFill>
                  <a:schemeClr val="accent3">
                    <a:lumMod val="50000"/>
                  </a:schemeClr>
                </a:solidFill>
              </a:rPr>
              <a:t>Para 14:    Audit of Expenditure</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6096000"/>
          </a:xfrm>
        </p:spPr>
        <p:txBody>
          <a:bodyPr/>
          <a:lstStyle/>
          <a:p>
            <a:pPr algn="just">
              <a:buNone/>
            </a:pPr>
            <a:r>
              <a:rPr lang="en-IN" dirty="0" smtClean="0"/>
              <a:t>(d) Irregular engagement of DLRs/CLRs 	violating govt. instructions</a:t>
            </a:r>
          </a:p>
          <a:p>
            <a:pPr algn="just">
              <a:buNone/>
            </a:pPr>
            <a:r>
              <a:rPr lang="en-IN" dirty="0" smtClean="0"/>
              <a:t>(e) 	Inadmissible payment of Medical 	Allowance to the employees of ULBs, 	Universities and 	other allowances  in 	Development 	Authorities violating govt. 	norms</a:t>
            </a:r>
          </a:p>
          <a:p>
            <a:pPr algn="just">
              <a:buNone/>
            </a:pPr>
            <a:r>
              <a:rPr lang="en-IN" dirty="0" smtClean="0"/>
              <a:t>(f)	Expenditure without budgetary provision 	in ULBs etc.</a:t>
            </a:r>
          </a:p>
          <a:p>
            <a:pPr algn="just">
              <a:buNone/>
            </a:pP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148072"/>
          </a:xfrm>
        </p:spPr>
        <p:txBody>
          <a:bodyPr>
            <a:normAutofit/>
          </a:bodyPr>
          <a:lstStyle/>
          <a:p>
            <a:pPr algn="just"/>
            <a:r>
              <a:rPr lang="en-IN" sz="2800" dirty="0" smtClean="0"/>
              <a:t>At the beginning of </a:t>
            </a:r>
            <a:r>
              <a:rPr lang="en-IN" sz="2800" dirty="0" err="1" smtClean="0"/>
              <a:t>para</a:t>
            </a:r>
            <a:r>
              <a:rPr lang="en-IN" sz="2800" dirty="0" smtClean="0"/>
              <a:t> 15, information about total no. of works case records due for verification , no. of case records verified and nos. that could not be verified along with money value involved are to be furnished.</a:t>
            </a:r>
          </a:p>
          <a:p>
            <a:pPr algn="just">
              <a:buNone/>
            </a:pPr>
            <a:endParaRPr lang="en-IN" sz="2800" dirty="0" smtClean="0"/>
          </a:p>
          <a:p>
            <a:pPr algn="just"/>
            <a:r>
              <a:rPr lang="en-IN" sz="2800" dirty="0" smtClean="0"/>
              <a:t>Each sub-</a:t>
            </a:r>
            <a:r>
              <a:rPr lang="en-IN" sz="2800" dirty="0" err="1" smtClean="0"/>
              <a:t>para</a:t>
            </a:r>
            <a:r>
              <a:rPr lang="en-IN" sz="2800" dirty="0" smtClean="0"/>
              <a:t> on works should carry an </a:t>
            </a:r>
            <a:r>
              <a:rPr lang="en-IN" sz="2800" dirty="0" smtClean="0">
                <a:solidFill>
                  <a:srgbClr val="7030A0"/>
                </a:solidFill>
              </a:rPr>
              <a:t>appropriate Title </a:t>
            </a:r>
            <a:r>
              <a:rPr lang="en-IN" sz="2800" dirty="0" smtClean="0"/>
              <a:t>to the sub-</a:t>
            </a:r>
            <a:r>
              <a:rPr lang="en-IN" sz="2800" dirty="0" err="1" smtClean="0"/>
              <a:t>para</a:t>
            </a:r>
            <a:r>
              <a:rPr lang="en-IN" sz="2800" dirty="0" smtClean="0"/>
              <a:t>.</a:t>
            </a:r>
          </a:p>
        </p:txBody>
      </p:sp>
      <p:sp>
        <p:nvSpPr>
          <p:cNvPr id="2" name="Title 1"/>
          <p:cNvSpPr>
            <a:spLocks noGrp="1"/>
          </p:cNvSpPr>
          <p:nvPr>
            <p:ph type="title"/>
          </p:nvPr>
        </p:nvSpPr>
        <p:spPr/>
        <p:txBody>
          <a:bodyPr>
            <a:normAutofit/>
          </a:bodyPr>
          <a:lstStyle/>
          <a:p>
            <a:r>
              <a:rPr lang="en-IN" sz="4000" b="1" dirty="0" smtClean="0">
                <a:solidFill>
                  <a:schemeClr val="accent3">
                    <a:lumMod val="50000"/>
                  </a:schemeClr>
                </a:solidFill>
              </a:rPr>
              <a:t>Para 15:    Audit on Works</a:t>
            </a:r>
            <a:endParaRPr lang="en-IN" sz="4000" b="1"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normAutofit/>
          </a:bodyPr>
          <a:lstStyle/>
          <a:p>
            <a:pPr algn="just"/>
            <a:r>
              <a:rPr lang="en-IN" sz="2800" dirty="0" smtClean="0"/>
              <a:t>All relevant information such as </a:t>
            </a:r>
            <a:r>
              <a:rPr lang="en-IN" sz="2800" i="1" dirty="0" smtClean="0"/>
              <a:t>name of the work</a:t>
            </a:r>
            <a:r>
              <a:rPr lang="en-IN" sz="2800" dirty="0" smtClean="0"/>
              <a:t>, </a:t>
            </a:r>
            <a:r>
              <a:rPr lang="en-IN" sz="2800" i="1" dirty="0" smtClean="0"/>
              <a:t>name of the scheme</a:t>
            </a:r>
            <a:r>
              <a:rPr lang="en-IN" sz="2800" dirty="0" smtClean="0"/>
              <a:t>, </a:t>
            </a:r>
            <a:r>
              <a:rPr lang="en-IN" sz="2800" i="1" dirty="0" smtClean="0"/>
              <a:t>estimated cost</a:t>
            </a:r>
            <a:r>
              <a:rPr lang="en-IN" sz="2800" dirty="0" smtClean="0"/>
              <a:t>, </a:t>
            </a:r>
            <a:r>
              <a:rPr lang="en-IN" sz="2800" i="1" dirty="0" err="1" smtClean="0"/>
              <a:t>vr</a:t>
            </a:r>
            <a:r>
              <a:rPr lang="en-IN" sz="2800" i="1" dirty="0" smtClean="0"/>
              <a:t>. wise payments made</a:t>
            </a:r>
            <a:r>
              <a:rPr lang="en-IN" sz="2800" dirty="0" smtClean="0"/>
              <a:t>, </a:t>
            </a:r>
            <a:r>
              <a:rPr lang="en-IN" sz="2800" i="1" dirty="0" smtClean="0"/>
              <a:t>name of the </a:t>
            </a:r>
            <a:r>
              <a:rPr lang="en-IN" sz="2800" i="1" dirty="0" err="1" smtClean="0"/>
              <a:t>executant</a:t>
            </a:r>
            <a:r>
              <a:rPr lang="en-IN" sz="2800" dirty="0" smtClean="0"/>
              <a:t>, name of the J.E., </a:t>
            </a:r>
            <a:r>
              <a:rPr lang="en-IN" sz="2800" i="1" dirty="0" smtClean="0"/>
              <a:t>name of the Asst. Engineer</a:t>
            </a:r>
            <a:r>
              <a:rPr lang="en-IN" sz="2800" dirty="0" smtClean="0"/>
              <a:t>, reference to the M.B. No. and pages etc. should be furnished at the beginning of a </a:t>
            </a:r>
            <a:r>
              <a:rPr lang="en-IN" sz="2800" dirty="0" err="1" smtClean="0"/>
              <a:t>para</a:t>
            </a:r>
            <a:r>
              <a:rPr lang="en-IN" sz="2800" dirty="0" smtClean="0"/>
              <a:t> on works after the title.  </a:t>
            </a:r>
          </a:p>
          <a:p>
            <a:pPr algn="just">
              <a:buNone/>
            </a:pPr>
            <a:endParaRPr lang="en-IN" sz="2800" dirty="0" smtClean="0"/>
          </a:p>
          <a:p>
            <a:pPr algn="just"/>
            <a:r>
              <a:rPr lang="en-IN" sz="2800" dirty="0" smtClean="0"/>
              <a:t>Objections in works should be self- explanatory with all relevant information to clearly establish the objection. </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638800"/>
          </a:xfrm>
        </p:spPr>
        <p:txBody>
          <a:bodyPr>
            <a:normAutofit lnSpcReduction="10000"/>
          </a:bodyPr>
          <a:lstStyle/>
          <a:p>
            <a:pPr algn="just"/>
            <a:r>
              <a:rPr lang="en-IN" sz="2800" dirty="0" smtClean="0"/>
              <a:t>When suggesting for recovery of loss incurred by excess payment by way of allowing higher rate than admissible rate, the detailed analysis of the admissible rate should be furnished in the </a:t>
            </a:r>
            <a:r>
              <a:rPr lang="en-IN" sz="2800" dirty="0" err="1" smtClean="0"/>
              <a:t>para</a:t>
            </a:r>
            <a:r>
              <a:rPr lang="en-IN" sz="2800" dirty="0" smtClean="0"/>
              <a:t>.  </a:t>
            </a:r>
          </a:p>
          <a:p>
            <a:pPr algn="just">
              <a:buNone/>
            </a:pPr>
            <a:endParaRPr lang="en-IN" sz="2800" dirty="0" smtClean="0"/>
          </a:p>
          <a:p>
            <a:pPr algn="just"/>
            <a:r>
              <a:rPr lang="en-IN" sz="2800" dirty="0" smtClean="0"/>
              <a:t>When suggesting for recovery of loss incurred by way of wrong measurements, the detail measurement in the MB with reference of MB No. and page should be furnished in the </a:t>
            </a:r>
            <a:r>
              <a:rPr lang="en-IN" sz="2800" dirty="0" err="1" smtClean="0"/>
              <a:t>para</a:t>
            </a:r>
            <a:r>
              <a:rPr lang="en-IN" sz="2800" dirty="0" smtClean="0"/>
              <a:t> along with the actual admissible measurements to make the objection comprehensible.</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IN" dirty="0" smtClean="0"/>
              <a:t>In case of Universities, CHSE, </a:t>
            </a:r>
            <a:r>
              <a:rPr lang="en-IN" dirty="0" err="1" smtClean="0"/>
              <a:t>Odisha</a:t>
            </a:r>
            <a:r>
              <a:rPr lang="en-IN" dirty="0" smtClean="0"/>
              <a:t> and BSE, </a:t>
            </a:r>
            <a:r>
              <a:rPr lang="en-IN" dirty="0" err="1" smtClean="0"/>
              <a:t>Odisha</a:t>
            </a:r>
            <a:r>
              <a:rPr lang="en-IN" dirty="0" smtClean="0"/>
              <a:t>  the audit </a:t>
            </a:r>
            <a:r>
              <a:rPr lang="en-IN" dirty="0" err="1" smtClean="0"/>
              <a:t>paras</a:t>
            </a:r>
            <a:r>
              <a:rPr lang="en-IN" dirty="0" smtClean="0"/>
              <a:t> in respect of different Departments and Units, which have separate cash books of their own, should be furnished in </a:t>
            </a:r>
            <a:r>
              <a:rPr lang="en-IN" dirty="0" err="1" smtClean="0"/>
              <a:t>para</a:t>
            </a:r>
            <a:r>
              <a:rPr lang="en-IN" dirty="0" smtClean="0"/>
              <a:t> 16.</a:t>
            </a:r>
          </a:p>
          <a:p>
            <a:pPr algn="just"/>
            <a:r>
              <a:rPr lang="en-IN" dirty="0" smtClean="0"/>
              <a:t>However, the cases of </a:t>
            </a:r>
            <a:r>
              <a:rPr lang="en-IN" i="1" dirty="0" smtClean="0">
                <a:solidFill>
                  <a:srgbClr val="00B0F0"/>
                </a:solidFill>
              </a:rPr>
              <a:t>misappropriation</a:t>
            </a:r>
            <a:r>
              <a:rPr lang="en-IN" dirty="0" smtClean="0"/>
              <a:t>, </a:t>
            </a:r>
            <a:r>
              <a:rPr lang="en-IN" i="1" dirty="0" smtClean="0">
                <a:solidFill>
                  <a:srgbClr val="00B0F0"/>
                </a:solidFill>
              </a:rPr>
              <a:t>loss of Stock &amp; Stores</a:t>
            </a:r>
            <a:r>
              <a:rPr lang="en-IN" dirty="0" smtClean="0"/>
              <a:t> and </a:t>
            </a:r>
            <a:r>
              <a:rPr lang="en-IN" i="1" dirty="0" smtClean="0">
                <a:solidFill>
                  <a:srgbClr val="00B0F0"/>
                </a:solidFill>
              </a:rPr>
              <a:t>Advance Position </a:t>
            </a:r>
            <a:r>
              <a:rPr lang="en-IN" dirty="0" smtClean="0"/>
              <a:t>relating to the Departments should be consolidated in Para Nos. 11,12 and 8 respectively of the Report for the purpose of surcharge action.</a:t>
            </a:r>
          </a:p>
          <a:p>
            <a:pPr algn="just"/>
            <a:r>
              <a:rPr lang="en-IN" dirty="0" smtClean="0"/>
              <a:t> Reference to the said </a:t>
            </a:r>
            <a:r>
              <a:rPr lang="en-IN" dirty="0" err="1" smtClean="0"/>
              <a:t>paras</a:t>
            </a:r>
            <a:r>
              <a:rPr lang="en-IN" dirty="0" smtClean="0"/>
              <a:t> of the report should be furnished in the respective </a:t>
            </a:r>
            <a:r>
              <a:rPr lang="en-IN" dirty="0" err="1" smtClean="0"/>
              <a:t>paras</a:t>
            </a:r>
            <a:r>
              <a:rPr lang="en-IN" dirty="0" smtClean="0"/>
              <a:t> of the Departments/ Units.</a:t>
            </a:r>
            <a:endParaRPr lang="en-IN" dirty="0"/>
          </a:p>
        </p:txBody>
      </p:sp>
      <p:sp>
        <p:nvSpPr>
          <p:cNvPr id="2" name="Title 1"/>
          <p:cNvSpPr>
            <a:spLocks noGrp="1"/>
          </p:cNvSpPr>
          <p:nvPr>
            <p:ph type="title"/>
          </p:nvPr>
        </p:nvSpPr>
        <p:spPr/>
        <p:txBody>
          <a:bodyPr>
            <a:normAutofit/>
          </a:bodyPr>
          <a:lstStyle/>
          <a:p>
            <a:r>
              <a:rPr lang="en-IN" sz="3200" b="1" dirty="0" smtClean="0">
                <a:solidFill>
                  <a:schemeClr val="accent3">
                    <a:lumMod val="50000"/>
                  </a:schemeClr>
                </a:solidFill>
              </a:rPr>
              <a:t>Para 16:   Audit on Units / Department</a:t>
            </a:r>
            <a:endParaRPr lang="en-IN" sz="3200" b="1"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876800"/>
          </a:xfrm>
        </p:spPr>
        <p:txBody>
          <a:bodyPr>
            <a:normAutofit/>
          </a:bodyPr>
          <a:lstStyle/>
          <a:p>
            <a:pPr algn="just"/>
            <a:r>
              <a:rPr lang="en-IN" sz="3200" dirty="0" smtClean="0"/>
              <a:t>In case of ULBs where Trading Account           ( profit making services) such as Town Bus Service, Management of Petrol Pumps etc. are in operation, objections relating to such accounts are to be dealt in Para 16.</a:t>
            </a:r>
            <a:endParaRPr lang="en-IN" sz="3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257800"/>
          </a:xfrm>
        </p:spPr>
        <p:txBody>
          <a:bodyPr>
            <a:normAutofit lnSpcReduction="10000"/>
          </a:bodyPr>
          <a:lstStyle/>
          <a:p>
            <a:pPr algn="just"/>
            <a:r>
              <a:rPr lang="en-IN" dirty="0" smtClean="0"/>
              <a:t>Audit should examine the achievement vis-à-vis target of different schemes implemented by the </a:t>
            </a:r>
            <a:r>
              <a:rPr lang="en-IN" dirty="0" err="1" smtClean="0"/>
              <a:t>auditee</a:t>
            </a:r>
            <a:r>
              <a:rPr lang="en-IN" dirty="0" smtClean="0"/>
              <a:t> institution  and furnish information in the audit report. </a:t>
            </a:r>
          </a:p>
          <a:p>
            <a:pPr algn="just">
              <a:buNone/>
            </a:pPr>
            <a:endParaRPr lang="en-IN" dirty="0" smtClean="0"/>
          </a:p>
          <a:p>
            <a:pPr algn="just"/>
            <a:r>
              <a:rPr lang="en-IN" dirty="0" smtClean="0"/>
              <a:t>Besides, audit should ascertain from the local authority the causes for low achievement, if noticed so, and comment on the cause of such low achievement and its effect on the desired objective of the scheme(s). </a:t>
            </a:r>
          </a:p>
          <a:p>
            <a:pPr algn="just"/>
            <a:r>
              <a:rPr lang="en-IN" dirty="0" smtClean="0"/>
              <a:t>Also recommendations for better performance or for removal of bottlenecks, if any may be given. </a:t>
            </a:r>
          </a:p>
          <a:p>
            <a:endParaRPr lang="en-IN" dirty="0"/>
          </a:p>
        </p:txBody>
      </p:sp>
      <p:sp>
        <p:nvSpPr>
          <p:cNvPr id="3" name="Title 2"/>
          <p:cNvSpPr>
            <a:spLocks noGrp="1"/>
          </p:cNvSpPr>
          <p:nvPr>
            <p:ph type="title"/>
          </p:nvPr>
        </p:nvSpPr>
        <p:spPr>
          <a:xfrm>
            <a:off x="457200" y="274638"/>
            <a:ext cx="8229600" cy="792162"/>
          </a:xfrm>
        </p:spPr>
        <p:txBody>
          <a:bodyPr>
            <a:noAutofit/>
          </a:bodyPr>
          <a:lstStyle/>
          <a:p>
            <a:r>
              <a:rPr lang="fr-FR" sz="3200" dirty="0" smtClean="0">
                <a:solidFill>
                  <a:schemeClr val="accent3">
                    <a:lumMod val="50000"/>
                  </a:schemeClr>
                </a:solidFill>
              </a:rPr>
              <a:t>Para 17: </a:t>
            </a:r>
            <a:r>
              <a:rPr lang="fr-FR" sz="2800" dirty="0" smtClean="0">
                <a:solidFill>
                  <a:schemeClr val="accent3">
                    <a:lumMod val="50000"/>
                  </a:schemeClr>
                </a:solidFill>
              </a:rPr>
              <a:t>Audit on </a:t>
            </a:r>
            <a:r>
              <a:rPr lang="fr-FR" sz="2800" dirty="0" err="1" smtClean="0">
                <a:solidFill>
                  <a:schemeClr val="accent3">
                    <a:lumMod val="50000"/>
                  </a:schemeClr>
                </a:solidFill>
              </a:rPr>
              <a:t>Schemes</a:t>
            </a:r>
            <a:r>
              <a:rPr lang="fr-FR" sz="2800" dirty="0" smtClean="0">
                <a:solidFill>
                  <a:schemeClr val="accent3">
                    <a:lumMod val="50000"/>
                  </a:schemeClr>
                </a:solidFill>
              </a:rPr>
              <a:t> / Programmes</a:t>
            </a:r>
            <a:endParaRPr lang="en-IN" sz="3200" dirty="0">
              <a:solidFill>
                <a:schemeClr val="accent3">
                  <a:lumMod val="50000"/>
                </a:schemeClr>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943600"/>
          </a:xfrm>
        </p:spPr>
        <p:txBody>
          <a:bodyPr/>
          <a:lstStyle/>
          <a:p>
            <a:pPr algn="just"/>
            <a:r>
              <a:rPr lang="en-IN" dirty="0" smtClean="0"/>
              <a:t>The position of achievement in respect of various schemes against both physical and financial targets as per the Annual Action Plan shall be ascertained from the local authority and relevant records and furnished in the audit report. </a:t>
            </a:r>
          </a:p>
          <a:p>
            <a:pPr algn="just"/>
            <a:r>
              <a:rPr lang="en-IN" dirty="0" smtClean="0"/>
              <a:t>In case of GPs where PDS ( Public Distribution System) programme is being implemented, irregularities noticed should be furnished in </a:t>
            </a:r>
            <a:r>
              <a:rPr lang="en-IN" dirty="0" err="1" smtClean="0"/>
              <a:t>para</a:t>
            </a:r>
            <a:r>
              <a:rPr lang="en-IN" dirty="0" smtClean="0"/>
              <a:t> no. 17.1 </a:t>
            </a:r>
          </a:p>
          <a:p>
            <a:pPr algn="just">
              <a:buNone/>
            </a:pPr>
            <a:r>
              <a:rPr lang="en-IN" dirty="0" smtClean="0"/>
              <a:t>		Besides, profit and loss account in respect of PDS should be worked out and furnished in this </a:t>
            </a:r>
            <a:r>
              <a:rPr lang="en-IN" dirty="0" err="1" smtClean="0"/>
              <a:t>para</a:t>
            </a:r>
            <a:r>
              <a:rPr lang="en-IN" dirty="0" smtClean="0"/>
              <a:t> ( 17.1).</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a:bodyPr>
          <a:lstStyle/>
          <a:p>
            <a:pPr algn="just">
              <a:buNone/>
            </a:pPr>
            <a:endParaRPr lang="en-IN" dirty="0" smtClean="0"/>
          </a:p>
          <a:p>
            <a:pPr algn="just">
              <a:buFont typeface="Wingdings" pitchFamily="2" charset="2"/>
              <a:buChar char="§"/>
            </a:pPr>
            <a:r>
              <a:rPr lang="en-IN" dirty="0" smtClean="0"/>
              <a:t>The important irregularities incorporated in the Audit Report are to be furnished in brief in this </a:t>
            </a:r>
            <a:r>
              <a:rPr lang="en-IN" dirty="0" err="1" smtClean="0"/>
              <a:t>para</a:t>
            </a:r>
            <a:r>
              <a:rPr lang="en-IN" dirty="0" smtClean="0"/>
              <a:t> by the Reviewing Officer.</a:t>
            </a:r>
          </a:p>
          <a:p>
            <a:pPr algn="just">
              <a:buFont typeface="Wingdings" pitchFamily="2" charset="2"/>
              <a:buChar char="§"/>
            </a:pPr>
            <a:r>
              <a:rPr lang="en-IN" i="1" dirty="0" smtClean="0">
                <a:solidFill>
                  <a:srgbClr val="00B0F0"/>
                </a:solidFill>
              </a:rPr>
              <a:t>This paragraph will remain disabled while the Auditor manages the Audit Report.</a:t>
            </a:r>
          </a:p>
          <a:p>
            <a:pPr algn="just">
              <a:buFont typeface="Wingdings" pitchFamily="2" charset="2"/>
              <a:buChar char="§"/>
            </a:pPr>
            <a:r>
              <a:rPr lang="en-IN" dirty="0" smtClean="0"/>
              <a:t>Only when the Report is submitted to the Reviewing Officer ( generally an Audit Superintendent), this </a:t>
            </a:r>
            <a:r>
              <a:rPr lang="en-IN" dirty="0" err="1" smtClean="0"/>
              <a:t>para</a:t>
            </a:r>
            <a:r>
              <a:rPr lang="en-IN" dirty="0" smtClean="0"/>
              <a:t> will be activated for necessary input.</a:t>
            </a:r>
            <a:endParaRPr lang="en-IN" dirty="0"/>
          </a:p>
        </p:txBody>
      </p:sp>
      <p:sp>
        <p:nvSpPr>
          <p:cNvPr id="2" name="Title 1"/>
          <p:cNvSpPr>
            <a:spLocks noGrp="1"/>
          </p:cNvSpPr>
          <p:nvPr>
            <p:ph type="title"/>
          </p:nvPr>
        </p:nvSpPr>
        <p:spPr/>
        <p:txBody>
          <a:bodyPr>
            <a:normAutofit fontScale="90000"/>
          </a:bodyPr>
          <a:lstStyle/>
          <a:p>
            <a:pPr algn="ctr"/>
            <a:r>
              <a:rPr lang="en-IN" sz="3600" b="1" dirty="0" smtClean="0">
                <a:solidFill>
                  <a:schemeClr val="accent3">
                    <a:lumMod val="50000"/>
                  </a:schemeClr>
                </a:solidFill>
              </a:rPr>
              <a:t>Para 1.1: Summary of the Audit Report </a:t>
            </a:r>
            <a:r>
              <a:rPr lang="en-IN" sz="3600" b="1" dirty="0" smtClean="0">
                <a:solidFill>
                  <a:schemeClr val="accent6">
                    <a:lumMod val="50000"/>
                  </a:schemeClr>
                </a:solidFill>
              </a:rPr>
              <a:t/>
            </a:r>
            <a:br>
              <a:rPr lang="en-IN" sz="3600" b="1" dirty="0" smtClean="0">
                <a:solidFill>
                  <a:schemeClr val="accent6">
                    <a:lumMod val="50000"/>
                  </a:schemeClr>
                </a:solidFill>
              </a:rPr>
            </a:br>
            <a:r>
              <a:rPr lang="en-IN" sz="3600" i="1" dirty="0" smtClean="0">
                <a:solidFill>
                  <a:srgbClr val="7030A0"/>
                </a:solidFill>
              </a:rPr>
              <a:t>(</a:t>
            </a:r>
            <a:r>
              <a:rPr lang="en-IN" sz="3100" i="1" dirty="0" smtClean="0">
                <a:solidFill>
                  <a:srgbClr val="7030A0"/>
                </a:solidFill>
              </a:rPr>
              <a:t>for GPs)</a:t>
            </a:r>
            <a:endParaRPr lang="en-IN" sz="3600" i="1" dirty="0">
              <a:solidFill>
                <a:srgbClr val="7030A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lnSpcReduction="10000"/>
          </a:bodyPr>
          <a:lstStyle/>
          <a:p>
            <a:pPr algn="just"/>
            <a:r>
              <a:rPr lang="en-IN" dirty="0" smtClean="0"/>
              <a:t>Para 18.1: Audit shall furnish information regarding the records (</a:t>
            </a:r>
            <a:r>
              <a:rPr lang="en-IN" dirty="0" err="1" smtClean="0"/>
              <a:t>Vr</a:t>
            </a:r>
            <a:r>
              <a:rPr lang="en-IN" dirty="0" smtClean="0"/>
              <a:t> No., case record no. etc.) and money value involved in respect of those records checked which were reported as </a:t>
            </a:r>
            <a:r>
              <a:rPr lang="en-IN" b="1" i="1" dirty="0" smtClean="0">
                <a:solidFill>
                  <a:srgbClr val="7030A0"/>
                </a:solidFill>
              </a:rPr>
              <a:t>not produced to previous audit </a:t>
            </a:r>
            <a:r>
              <a:rPr lang="en-IN" dirty="0" smtClean="0"/>
              <a:t>so that the paragraph involved either partially or wholly can be marked as settled in the Compliance Section.</a:t>
            </a:r>
          </a:p>
          <a:p>
            <a:pPr algn="just"/>
            <a:r>
              <a:rPr lang="en-IN" dirty="0" smtClean="0"/>
              <a:t>Para 18.2: Audit shall give a list of Audit Reports and paragraphs along with money value involved which are </a:t>
            </a:r>
            <a:r>
              <a:rPr lang="en-IN" b="1" i="1" dirty="0" smtClean="0">
                <a:solidFill>
                  <a:srgbClr val="7030A0"/>
                </a:solidFill>
              </a:rPr>
              <a:t>pending for settlement</a:t>
            </a:r>
            <a:r>
              <a:rPr lang="en-IN" dirty="0" smtClean="0"/>
              <a:t> till close of audit.</a:t>
            </a:r>
            <a:endParaRPr lang="en-IN" dirty="0"/>
          </a:p>
        </p:txBody>
      </p:sp>
      <p:sp>
        <p:nvSpPr>
          <p:cNvPr id="3" name="Title 2"/>
          <p:cNvSpPr>
            <a:spLocks noGrp="1"/>
          </p:cNvSpPr>
          <p:nvPr>
            <p:ph type="title"/>
          </p:nvPr>
        </p:nvSpPr>
        <p:spPr/>
        <p:txBody>
          <a:bodyPr>
            <a:normAutofit/>
          </a:bodyPr>
          <a:lstStyle/>
          <a:p>
            <a:r>
              <a:rPr lang="en-IN" sz="3600" dirty="0" smtClean="0">
                <a:solidFill>
                  <a:schemeClr val="accent3">
                    <a:lumMod val="50000"/>
                  </a:schemeClr>
                </a:solidFill>
              </a:rPr>
              <a:t>Para 18:     Miscellaneous</a:t>
            </a:r>
            <a:endParaRPr lang="en-IN" sz="3600" dirty="0">
              <a:solidFill>
                <a:schemeClr val="accent3">
                  <a:lumMod val="50000"/>
                </a:schemeClr>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t>In case of PSs, the staff position along with names of incumbents and their GPF No./PRAN No. shall be furnished in this </a:t>
            </a:r>
            <a:r>
              <a:rPr lang="en-IN" dirty="0" err="1" smtClean="0"/>
              <a:t>para</a:t>
            </a:r>
            <a:r>
              <a:rPr lang="en-IN" dirty="0" smtClean="0"/>
              <a:t> for ascertaining their present place of posting at the time of initiating surcharge proceedings.</a:t>
            </a:r>
          </a:p>
          <a:p>
            <a:pPr algn="just">
              <a:buNone/>
            </a:pPr>
            <a:r>
              <a:rPr lang="en-IN" dirty="0" smtClean="0"/>
              <a:t> </a:t>
            </a:r>
          </a:p>
          <a:p>
            <a:pPr algn="just"/>
            <a:r>
              <a:rPr lang="en-IN" dirty="0" smtClean="0"/>
              <a:t>Any other objection(s), for which no other specific </a:t>
            </a:r>
            <a:r>
              <a:rPr lang="en-IN" dirty="0" err="1" smtClean="0"/>
              <a:t>para</a:t>
            </a:r>
            <a:r>
              <a:rPr lang="en-IN" dirty="0" smtClean="0"/>
              <a:t> of the Report is earmarked, shall be dealt in Para no. 18.</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lstStyle/>
          <a:p>
            <a:r>
              <a:rPr lang="en-IN" dirty="0" smtClean="0">
                <a:solidFill>
                  <a:srgbClr val="00B0F0"/>
                </a:solidFill>
              </a:rPr>
              <a:t>Para 19.1: Remittance of Govt. dues:</a:t>
            </a:r>
          </a:p>
          <a:p>
            <a:pPr algn="just">
              <a:buNone/>
            </a:pPr>
            <a:r>
              <a:rPr lang="en-IN" dirty="0" smtClean="0">
                <a:solidFill>
                  <a:srgbClr val="00B0F0"/>
                </a:solidFill>
              </a:rPr>
              <a:t>	</a:t>
            </a:r>
            <a:r>
              <a:rPr lang="en-IN" dirty="0" smtClean="0"/>
              <a:t>Audit shall furnish information on un-remitted Govt. dues such as GST, Royalty, Cess, I.T., Service Tax etc. as on the last day of the year under audit in Para 19.1. </a:t>
            </a:r>
          </a:p>
          <a:p>
            <a:pPr algn="just">
              <a:buNone/>
            </a:pPr>
            <a:endParaRPr lang="en-IN" dirty="0" smtClean="0"/>
          </a:p>
          <a:p>
            <a:pPr algn="just">
              <a:buNone/>
            </a:pPr>
            <a:r>
              <a:rPr lang="en-IN" dirty="0" smtClean="0"/>
              <a:t>	At the same time, audit shall ascertain the reasons of non-remittance of the govt. dues and advise the local authority to deposit the same at an early date.</a:t>
            </a:r>
            <a:endParaRPr lang="en-IN" dirty="0">
              <a:solidFill>
                <a:srgbClr val="00B0F0"/>
              </a:solidFill>
            </a:endParaRPr>
          </a:p>
        </p:txBody>
      </p:sp>
      <p:sp>
        <p:nvSpPr>
          <p:cNvPr id="3" name="Title 2"/>
          <p:cNvSpPr>
            <a:spLocks noGrp="1"/>
          </p:cNvSpPr>
          <p:nvPr>
            <p:ph type="title"/>
          </p:nvPr>
        </p:nvSpPr>
        <p:spPr/>
        <p:txBody>
          <a:bodyPr>
            <a:noAutofit/>
          </a:bodyPr>
          <a:lstStyle/>
          <a:p>
            <a:pPr algn="ctr"/>
            <a:r>
              <a:rPr lang="en-IN" sz="2800" dirty="0" smtClean="0">
                <a:solidFill>
                  <a:schemeClr val="accent3">
                    <a:lumMod val="50000"/>
                  </a:schemeClr>
                </a:solidFill>
              </a:rPr>
              <a:t>Para 19:  Audit of Loan/Deposits/CPF including positions </a:t>
            </a:r>
            <a:endParaRPr lang="en-IN" sz="2800" dirty="0">
              <a:solidFill>
                <a:schemeClr val="accent3">
                  <a:lumMod val="50000"/>
                </a:schemeClr>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343400"/>
          </a:xfrm>
        </p:spPr>
        <p:txBody>
          <a:bodyPr/>
          <a:lstStyle/>
          <a:p>
            <a:pPr algn="just"/>
            <a:r>
              <a:rPr lang="en-IN" dirty="0" smtClean="0"/>
              <a:t>Maintenance / Non-maintenance of </a:t>
            </a:r>
            <a:r>
              <a:rPr lang="en-IN" i="1" dirty="0" smtClean="0">
                <a:solidFill>
                  <a:srgbClr val="00B0F0"/>
                </a:solidFill>
              </a:rPr>
              <a:t>Deposit Ledger</a:t>
            </a:r>
            <a:r>
              <a:rPr lang="en-IN" dirty="0" smtClean="0"/>
              <a:t> (Security Deposits) shall be commented upon in this </a:t>
            </a:r>
            <a:r>
              <a:rPr lang="en-IN" dirty="0" err="1" smtClean="0"/>
              <a:t>para</a:t>
            </a:r>
            <a:r>
              <a:rPr lang="en-IN" dirty="0" smtClean="0"/>
              <a:t>.</a:t>
            </a:r>
          </a:p>
          <a:p>
            <a:pPr algn="just">
              <a:buNone/>
            </a:pPr>
            <a:endParaRPr lang="en-IN" dirty="0" smtClean="0"/>
          </a:p>
          <a:p>
            <a:pPr algn="just"/>
            <a:r>
              <a:rPr lang="en-IN" dirty="0" smtClean="0"/>
              <a:t>In case of ULBs, information on EPF /CPF accounts of the municipal employees and comments thereon are to be furnished in </a:t>
            </a:r>
            <a:r>
              <a:rPr lang="en-IN" dirty="0" err="1" smtClean="0"/>
              <a:t>para</a:t>
            </a:r>
            <a:r>
              <a:rPr lang="en-IN" dirty="0" smtClean="0"/>
              <a:t> 19.</a:t>
            </a:r>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t>In case of ULBs, detailed position of loans incurred, if any as on 31st March is to be furnished in a tabular format. Comments on their proper ( or improper) utilisation is to be given.</a:t>
            </a:r>
          </a:p>
          <a:p>
            <a:pPr algn="just"/>
            <a:r>
              <a:rPr lang="en-IN" dirty="0" smtClean="0"/>
              <a:t>In case loans have been incurred, audit should see whether Sinking Fund has been created for their repayment and comment on it.</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334000"/>
          </a:xfrm>
        </p:spPr>
        <p:txBody>
          <a:bodyPr>
            <a:normAutofit fontScale="92500" lnSpcReduction="20000"/>
          </a:bodyPr>
          <a:lstStyle/>
          <a:p>
            <a:r>
              <a:rPr lang="en-IN" dirty="0" smtClean="0"/>
              <a:t>20.1 - </a:t>
            </a:r>
            <a:r>
              <a:rPr lang="en-IN" dirty="0" smtClean="0">
                <a:solidFill>
                  <a:srgbClr val="00B0F0"/>
                </a:solidFill>
              </a:rPr>
              <a:t>Remarks On Maintenance of Account</a:t>
            </a:r>
          </a:p>
          <a:p>
            <a:pPr algn="just">
              <a:buNone/>
            </a:pPr>
            <a:r>
              <a:rPr lang="en-IN" dirty="0" smtClean="0"/>
              <a:t> Remarks on maintenance of accounts records and registers, whether compliant to existing rules and laws , whether properly maintained etc. are to be furnished in </a:t>
            </a:r>
            <a:r>
              <a:rPr lang="en-IN" dirty="0" err="1" smtClean="0"/>
              <a:t>para</a:t>
            </a:r>
            <a:r>
              <a:rPr lang="en-IN" dirty="0" smtClean="0"/>
              <a:t> no. 20.1.</a:t>
            </a:r>
          </a:p>
          <a:p>
            <a:pPr algn="just"/>
            <a:r>
              <a:rPr lang="en-IN" dirty="0" smtClean="0"/>
              <a:t>20.2 – </a:t>
            </a:r>
            <a:r>
              <a:rPr lang="en-IN" dirty="0" smtClean="0">
                <a:solidFill>
                  <a:srgbClr val="00B0F0"/>
                </a:solidFill>
              </a:rPr>
              <a:t>General Remarks  of the Auditor</a:t>
            </a:r>
          </a:p>
          <a:p>
            <a:pPr algn="just">
              <a:buNone/>
            </a:pPr>
            <a:r>
              <a:rPr lang="en-IN" dirty="0" smtClean="0">
                <a:solidFill>
                  <a:srgbClr val="00B0F0"/>
                </a:solidFill>
              </a:rPr>
              <a:t>	</a:t>
            </a:r>
            <a:r>
              <a:rPr lang="en-IN" dirty="0" smtClean="0"/>
              <a:t>Concluding remarks of the auditor with recommendations and suggestions to be furnished in the sub-</a:t>
            </a:r>
            <a:r>
              <a:rPr lang="en-IN" dirty="0" err="1" smtClean="0"/>
              <a:t>para</a:t>
            </a:r>
            <a:r>
              <a:rPr lang="en-IN" dirty="0" smtClean="0"/>
              <a:t>.</a:t>
            </a:r>
          </a:p>
          <a:p>
            <a:pPr algn="just"/>
            <a:r>
              <a:rPr lang="en-IN" dirty="0" smtClean="0"/>
              <a:t>20.3 – </a:t>
            </a:r>
            <a:r>
              <a:rPr lang="en-IN" dirty="0" smtClean="0">
                <a:solidFill>
                  <a:srgbClr val="00B0F0"/>
                </a:solidFill>
              </a:rPr>
              <a:t>Result of Audit  </a:t>
            </a:r>
          </a:p>
          <a:p>
            <a:pPr algn="just">
              <a:buNone/>
            </a:pPr>
            <a:r>
              <a:rPr lang="en-IN" dirty="0" smtClean="0">
                <a:solidFill>
                  <a:srgbClr val="00B0F0"/>
                </a:solidFill>
              </a:rPr>
              <a:t> </a:t>
            </a:r>
            <a:r>
              <a:rPr lang="en-IN" dirty="0" smtClean="0"/>
              <a:t>The result of audit statement along with a statement of Spot Recovery and Audit Certificate will be auto generated.</a:t>
            </a:r>
          </a:p>
          <a:p>
            <a:pPr algn="just">
              <a:buNone/>
            </a:pPr>
            <a:r>
              <a:rPr lang="en-IN" dirty="0" smtClean="0"/>
              <a:t>	Appropriate and correct inputs have to be given by the auditor in the fields provided for the purpose.</a:t>
            </a:r>
          </a:p>
          <a:p>
            <a:endParaRPr lang="en-IN" dirty="0"/>
          </a:p>
        </p:txBody>
      </p:sp>
      <p:sp>
        <p:nvSpPr>
          <p:cNvPr id="3" name="Title 2"/>
          <p:cNvSpPr>
            <a:spLocks noGrp="1"/>
          </p:cNvSpPr>
          <p:nvPr>
            <p:ph type="title"/>
          </p:nvPr>
        </p:nvSpPr>
        <p:spPr>
          <a:xfrm>
            <a:off x="457200" y="274638"/>
            <a:ext cx="8229600" cy="868362"/>
          </a:xfrm>
        </p:spPr>
        <p:txBody>
          <a:bodyPr>
            <a:noAutofit/>
          </a:bodyPr>
          <a:lstStyle/>
          <a:p>
            <a:r>
              <a:rPr lang="en-IN" sz="2800" dirty="0" smtClean="0">
                <a:solidFill>
                  <a:schemeClr val="accent3">
                    <a:lumMod val="50000"/>
                  </a:schemeClr>
                </a:solidFill>
              </a:rPr>
              <a:t>Para 20:     Result of Audit and Conclusion</a:t>
            </a:r>
            <a:endParaRPr lang="en-IN" sz="2800" dirty="0">
              <a:solidFill>
                <a:schemeClr val="accent3">
                  <a:lumMod val="50000"/>
                </a:schemeClr>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9600" dirty="0" smtClean="0">
                <a:solidFill>
                  <a:srgbClr val="00B050"/>
                </a:solidFill>
                <a:latin typeface="Magneto" pitchFamily="82" charset="0"/>
              </a:rPr>
              <a:t>Thank You</a:t>
            </a:r>
            <a:endParaRPr lang="en-IN" sz="9600" dirty="0">
              <a:solidFill>
                <a:srgbClr val="00B050"/>
              </a:solidFill>
              <a:latin typeface="Magneto" pitchFamily="8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562600"/>
          </a:xfrm>
        </p:spPr>
        <p:txBody>
          <a:bodyPr>
            <a:normAutofit fontScale="92500" lnSpcReduction="10000"/>
          </a:bodyPr>
          <a:lstStyle/>
          <a:p>
            <a:pPr algn="just"/>
            <a:r>
              <a:rPr lang="en-IN" dirty="0" smtClean="0"/>
              <a:t>The Auditor shall conduct physical verification of the following items on the date of commencement of audit and record the result in this </a:t>
            </a:r>
            <a:r>
              <a:rPr lang="en-IN" dirty="0" err="1" smtClean="0"/>
              <a:t>para</a:t>
            </a:r>
            <a:r>
              <a:rPr lang="en-IN" dirty="0" smtClean="0"/>
              <a:t> in tabular form:-</a:t>
            </a:r>
          </a:p>
          <a:p>
            <a:pPr algn="just">
              <a:buNone/>
            </a:pPr>
            <a:r>
              <a:rPr lang="en-IN" b="1" dirty="0" smtClean="0">
                <a:solidFill>
                  <a:schemeClr val="accent3">
                    <a:lumMod val="50000"/>
                  </a:schemeClr>
                </a:solidFill>
              </a:rPr>
              <a:t>For GPs:</a:t>
            </a:r>
          </a:p>
          <a:p>
            <a:pPr marL="571500" indent="-571500" algn="just">
              <a:buAutoNum type="romanLcParenBoth"/>
            </a:pPr>
            <a:r>
              <a:rPr lang="en-IN" dirty="0" smtClean="0">
                <a:solidFill>
                  <a:srgbClr val="7030A0"/>
                </a:solidFill>
              </a:rPr>
              <a:t>Cash in hand</a:t>
            </a:r>
          </a:p>
          <a:p>
            <a:pPr marL="571500" indent="-571500" algn="just">
              <a:buAutoNum type="romanLcParenBoth"/>
            </a:pPr>
            <a:r>
              <a:rPr lang="en-IN" dirty="0" smtClean="0">
                <a:solidFill>
                  <a:srgbClr val="7030A0"/>
                </a:solidFill>
              </a:rPr>
              <a:t>Security</a:t>
            </a:r>
          </a:p>
          <a:p>
            <a:pPr marL="571500" indent="-571500" algn="just">
              <a:buAutoNum type="romanLcParenBoth"/>
            </a:pPr>
            <a:r>
              <a:rPr lang="en-IN" dirty="0" smtClean="0">
                <a:solidFill>
                  <a:srgbClr val="7030A0"/>
                </a:solidFill>
              </a:rPr>
              <a:t>Un-</a:t>
            </a:r>
            <a:r>
              <a:rPr lang="en-IN" dirty="0" err="1" smtClean="0">
                <a:solidFill>
                  <a:srgbClr val="7030A0"/>
                </a:solidFill>
              </a:rPr>
              <a:t>encashed</a:t>
            </a:r>
            <a:r>
              <a:rPr lang="en-IN" dirty="0" smtClean="0">
                <a:solidFill>
                  <a:srgbClr val="7030A0"/>
                </a:solidFill>
              </a:rPr>
              <a:t> cheques/drafts</a:t>
            </a:r>
          </a:p>
          <a:p>
            <a:pPr marL="571500" indent="-571500" algn="just">
              <a:buAutoNum type="romanLcParenBoth"/>
            </a:pPr>
            <a:r>
              <a:rPr lang="en-IN" dirty="0" smtClean="0">
                <a:solidFill>
                  <a:srgbClr val="7030A0"/>
                </a:solidFill>
              </a:rPr>
              <a:t>Cycle License Tokens</a:t>
            </a:r>
          </a:p>
          <a:p>
            <a:pPr marL="571500" indent="-571500" algn="just">
              <a:buAutoNum type="romanLcParenBoth"/>
            </a:pPr>
            <a:r>
              <a:rPr lang="en-IN" dirty="0" smtClean="0">
                <a:solidFill>
                  <a:srgbClr val="7030A0"/>
                </a:solidFill>
              </a:rPr>
              <a:t>Bullock Cart License Tokens</a:t>
            </a:r>
          </a:p>
          <a:p>
            <a:pPr marL="571500" indent="-571500" algn="just">
              <a:buAutoNum type="romanLcParenBoth"/>
            </a:pPr>
            <a:r>
              <a:rPr lang="en-IN" dirty="0" smtClean="0">
                <a:solidFill>
                  <a:srgbClr val="7030A0"/>
                </a:solidFill>
              </a:rPr>
              <a:t>Postage Stamps</a:t>
            </a:r>
          </a:p>
          <a:p>
            <a:pPr marL="571500" indent="-571500" algn="just">
              <a:buAutoNum type="romanLcParenBoth"/>
            </a:pPr>
            <a:r>
              <a:rPr lang="en-IN" dirty="0" smtClean="0">
                <a:solidFill>
                  <a:srgbClr val="7030A0"/>
                </a:solidFill>
              </a:rPr>
              <a:t>Un-used Receipt Books</a:t>
            </a:r>
          </a:p>
          <a:p>
            <a:pPr marL="571500" indent="-571500" algn="just">
              <a:buAutoNum type="romanLcParenBoth"/>
            </a:pPr>
            <a:r>
              <a:rPr lang="en-IN" dirty="0" smtClean="0">
                <a:solidFill>
                  <a:srgbClr val="7030A0"/>
                </a:solidFill>
              </a:rPr>
              <a:t>Un-used Measurement Books</a:t>
            </a:r>
          </a:p>
          <a:p>
            <a:pPr marL="571500" indent="-571500" algn="just">
              <a:buAutoNum type="romanLcParenBoth"/>
            </a:pPr>
            <a:r>
              <a:rPr lang="en-IN" dirty="0" smtClean="0">
                <a:solidFill>
                  <a:srgbClr val="7030A0"/>
                </a:solidFill>
              </a:rPr>
              <a:t>Small Savings Certificates</a:t>
            </a:r>
          </a:p>
          <a:p>
            <a:pPr marL="571500" indent="-571500" algn="just">
              <a:buAutoNum type="romanLcParenBoth"/>
            </a:pPr>
            <a:endParaRPr lang="en-IN" dirty="0"/>
          </a:p>
        </p:txBody>
      </p:sp>
      <p:sp>
        <p:nvSpPr>
          <p:cNvPr id="2" name="Title 1"/>
          <p:cNvSpPr>
            <a:spLocks noGrp="1"/>
          </p:cNvSpPr>
          <p:nvPr>
            <p:ph type="title"/>
          </p:nvPr>
        </p:nvSpPr>
        <p:spPr>
          <a:xfrm>
            <a:off x="457200" y="274638"/>
            <a:ext cx="8229600" cy="715962"/>
          </a:xfrm>
        </p:spPr>
        <p:txBody>
          <a:bodyPr>
            <a:normAutofit fontScale="90000"/>
          </a:bodyPr>
          <a:lstStyle/>
          <a:p>
            <a:r>
              <a:rPr lang="en-IN" b="1" dirty="0" smtClean="0">
                <a:solidFill>
                  <a:schemeClr val="accent6">
                    <a:lumMod val="50000"/>
                  </a:schemeClr>
                </a:solidFill>
              </a:rPr>
              <a:t>PARA:2. Physical Verification</a:t>
            </a:r>
            <a:endParaRPr lang="en-IN"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a:bodyPr>
          <a:lstStyle/>
          <a:p>
            <a:pPr>
              <a:buNone/>
            </a:pPr>
            <a:r>
              <a:rPr lang="en-IN" b="1" dirty="0" smtClean="0">
                <a:solidFill>
                  <a:schemeClr val="accent3">
                    <a:lumMod val="50000"/>
                  </a:schemeClr>
                </a:solidFill>
              </a:rPr>
              <a:t>For </a:t>
            </a:r>
            <a:r>
              <a:rPr lang="en-IN" b="1" dirty="0" err="1" smtClean="0">
                <a:solidFill>
                  <a:schemeClr val="accent3">
                    <a:lumMod val="50000"/>
                  </a:schemeClr>
                </a:solidFill>
              </a:rPr>
              <a:t>Panchayat</a:t>
            </a:r>
            <a:r>
              <a:rPr lang="en-IN" b="1" dirty="0" smtClean="0">
                <a:solidFill>
                  <a:schemeClr val="accent3">
                    <a:lumMod val="50000"/>
                  </a:schemeClr>
                </a:solidFill>
              </a:rPr>
              <a:t> </a:t>
            </a:r>
            <a:r>
              <a:rPr lang="en-IN" b="1" dirty="0" err="1" smtClean="0">
                <a:solidFill>
                  <a:schemeClr val="accent3">
                    <a:lumMod val="50000"/>
                  </a:schemeClr>
                </a:solidFill>
              </a:rPr>
              <a:t>Samities</a:t>
            </a:r>
            <a:r>
              <a:rPr lang="en-IN" b="1" dirty="0" smtClean="0">
                <a:solidFill>
                  <a:schemeClr val="accent3">
                    <a:lumMod val="50000"/>
                  </a:schemeClr>
                </a:solidFill>
              </a:rPr>
              <a:t> :</a:t>
            </a:r>
          </a:p>
          <a:p>
            <a:pPr marL="571500" indent="-571500">
              <a:buAutoNum type="romanLcParenBoth"/>
            </a:pPr>
            <a:r>
              <a:rPr lang="en-IN" dirty="0" smtClean="0">
                <a:solidFill>
                  <a:srgbClr val="00B0F0"/>
                </a:solidFill>
              </a:rPr>
              <a:t>Cash in hand</a:t>
            </a:r>
          </a:p>
          <a:p>
            <a:pPr marL="571500" indent="-571500">
              <a:buAutoNum type="romanLcParenBoth"/>
            </a:pPr>
            <a:r>
              <a:rPr lang="en-IN" dirty="0" smtClean="0">
                <a:solidFill>
                  <a:srgbClr val="00B0F0"/>
                </a:solidFill>
              </a:rPr>
              <a:t>Postage Stamps/Service postage stamps</a:t>
            </a:r>
          </a:p>
          <a:p>
            <a:pPr marL="571500" indent="-571500">
              <a:buAutoNum type="romanLcParenBoth"/>
            </a:pPr>
            <a:r>
              <a:rPr lang="en-IN" dirty="0" smtClean="0">
                <a:solidFill>
                  <a:srgbClr val="00B0F0"/>
                </a:solidFill>
              </a:rPr>
              <a:t>Un-used Measurement Books</a:t>
            </a:r>
          </a:p>
          <a:p>
            <a:pPr marL="571500" indent="-571500">
              <a:buAutoNum type="romanLcParenBoth"/>
            </a:pPr>
            <a:r>
              <a:rPr lang="en-IN" dirty="0" smtClean="0">
                <a:solidFill>
                  <a:srgbClr val="00B0F0"/>
                </a:solidFill>
              </a:rPr>
              <a:t>Un-used Receipt Books</a:t>
            </a:r>
          </a:p>
          <a:p>
            <a:pPr marL="571500" indent="-571500">
              <a:buNone/>
            </a:pPr>
            <a:r>
              <a:rPr lang="en-IN" b="1" dirty="0" smtClean="0">
                <a:solidFill>
                  <a:schemeClr val="accent3">
                    <a:lumMod val="50000"/>
                  </a:schemeClr>
                </a:solidFill>
              </a:rPr>
              <a:t>For ULBs :</a:t>
            </a:r>
          </a:p>
          <a:p>
            <a:pPr marL="571500" indent="-571500">
              <a:buAutoNum type="romanLcParenBoth"/>
            </a:pPr>
            <a:r>
              <a:rPr lang="en-IN" dirty="0" smtClean="0">
                <a:solidFill>
                  <a:srgbClr val="00B050"/>
                </a:solidFill>
              </a:rPr>
              <a:t>Cash in hand Postage Stamps/Service postage stamps</a:t>
            </a:r>
          </a:p>
          <a:p>
            <a:pPr marL="571500" indent="-571500">
              <a:buAutoNum type="romanLcParenBoth"/>
            </a:pPr>
            <a:r>
              <a:rPr lang="en-IN" dirty="0" smtClean="0">
                <a:solidFill>
                  <a:srgbClr val="00B050"/>
                </a:solidFill>
              </a:rPr>
              <a:t>Un-used Measurement Books</a:t>
            </a:r>
          </a:p>
          <a:p>
            <a:pPr marL="571500" indent="-571500">
              <a:buAutoNum type="romanLcParenBoth"/>
            </a:pPr>
            <a:r>
              <a:rPr lang="en-IN" dirty="0" smtClean="0">
                <a:solidFill>
                  <a:srgbClr val="00B050"/>
                </a:solidFill>
              </a:rPr>
              <a:t>Un-used Receipt Books of different types – Holding Tax, Market, Miscellaneous Parking etc.</a:t>
            </a:r>
          </a:p>
          <a:p>
            <a:pPr marL="571500" indent="-571500">
              <a:buAutoNum type="romanLcParenBoth"/>
            </a:pPr>
            <a:r>
              <a:rPr lang="en-IN" dirty="0" smtClean="0">
                <a:solidFill>
                  <a:srgbClr val="00B050"/>
                </a:solidFill>
              </a:rPr>
              <a:t>Un-sold license tokens – Cycle, Cart etc.</a:t>
            </a:r>
            <a:r>
              <a:rPr lang="en-IN" dirty="0" smtClean="0"/>
              <a:t> </a:t>
            </a:r>
          </a:p>
          <a:p>
            <a:pPr marL="571500" indent="-571500">
              <a:buAutoNum type="romanLcParenBoth"/>
            </a:pPr>
            <a:endParaRPr lang="en-IN" dirty="0" smtClean="0"/>
          </a:p>
          <a:p>
            <a:pPr marL="571500" indent="-571500">
              <a:buAutoNum type="romanLcParenBoth"/>
            </a:pPr>
            <a:endParaRPr lang="en-IN" dirty="0" smtClean="0"/>
          </a:p>
          <a:p>
            <a:pPr marL="571500" indent="-571500">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IN" b="1" dirty="0" smtClean="0">
                <a:solidFill>
                  <a:schemeClr val="accent3">
                    <a:lumMod val="50000"/>
                  </a:schemeClr>
                </a:solidFill>
              </a:rPr>
              <a:t>For other categories of institutions:</a:t>
            </a:r>
          </a:p>
          <a:p>
            <a:pPr marL="571500" indent="-571500">
              <a:buAutoNum type="romanLcParenBoth"/>
            </a:pPr>
            <a:r>
              <a:rPr lang="en-IN" dirty="0" smtClean="0">
                <a:solidFill>
                  <a:schemeClr val="accent2">
                    <a:lumMod val="75000"/>
                  </a:schemeClr>
                </a:solidFill>
              </a:rPr>
              <a:t>Cash in hand</a:t>
            </a:r>
          </a:p>
          <a:p>
            <a:pPr marL="571500" indent="-571500">
              <a:buAutoNum type="romanLcParenBoth"/>
            </a:pPr>
            <a:r>
              <a:rPr lang="en-IN" dirty="0" smtClean="0">
                <a:solidFill>
                  <a:schemeClr val="accent2">
                    <a:lumMod val="75000"/>
                  </a:schemeClr>
                </a:solidFill>
              </a:rPr>
              <a:t>Postage stamps</a:t>
            </a:r>
          </a:p>
          <a:p>
            <a:pPr marL="571500" indent="-571500">
              <a:buAutoNum type="romanLcParenBoth"/>
            </a:pPr>
            <a:r>
              <a:rPr lang="en-IN" dirty="0" smtClean="0">
                <a:solidFill>
                  <a:schemeClr val="accent2">
                    <a:lumMod val="75000"/>
                  </a:schemeClr>
                </a:solidFill>
              </a:rPr>
              <a:t>Un-used Receipt Books </a:t>
            </a:r>
          </a:p>
          <a:p>
            <a:pPr marL="571500" indent="-571500">
              <a:buNone/>
            </a:pPr>
            <a:endParaRPr lang="en-IN" dirty="0" smtClean="0"/>
          </a:p>
          <a:p>
            <a:pPr marL="571500" indent="-571500" algn="just"/>
            <a:r>
              <a:rPr lang="en-IN" dirty="0" smtClean="0"/>
              <a:t>On physical verification, if it is found that amount of cash in hand is more than the </a:t>
            </a:r>
            <a:r>
              <a:rPr lang="en-IN" i="1" dirty="0" smtClean="0">
                <a:solidFill>
                  <a:srgbClr val="7030A0"/>
                </a:solidFill>
              </a:rPr>
              <a:t>prescribed limit</a:t>
            </a:r>
            <a:r>
              <a:rPr lang="en-IN" dirty="0" smtClean="0"/>
              <a:t>, the same shall be recorded in the </a:t>
            </a:r>
            <a:r>
              <a:rPr lang="en-IN" dirty="0" err="1" smtClean="0"/>
              <a:t>para</a:t>
            </a:r>
            <a:r>
              <a:rPr lang="en-IN" dirty="0" smtClean="0"/>
              <a:t> in the comment box</a:t>
            </a:r>
          </a:p>
          <a:p>
            <a:pPr marL="571500" indent="-571500" algn="just"/>
            <a:r>
              <a:rPr lang="en-IN" dirty="0" smtClean="0"/>
              <a:t>Physical verification shall be conducted even if the Cash Books/ Stock Registers are not up-dated till the date of commencement of Audit.</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pPr algn="just"/>
            <a:r>
              <a:rPr lang="en-IN" dirty="0" smtClean="0"/>
              <a:t>Result of physical verification shall also be recorded in the Cash Book/Stock Register at the page </a:t>
            </a:r>
            <a:r>
              <a:rPr lang="en-IN" dirty="0" smtClean="0"/>
              <a:t>up to </a:t>
            </a:r>
            <a:r>
              <a:rPr lang="en-IN" dirty="0" smtClean="0"/>
              <a:t>which the same has been up-dated.</a:t>
            </a:r>
          </a:p>
          <a:p>
            <a:pPr algn="just"/>
            <a:r>
              <a:rPr lang="en-IN" dirty="0" smtClean="0"/>
              <a:t>In case the cash book/stock register is up-dated , and there is discrepancy (or shortage of cash/stock), the same should be recorded in the </a:t>
            </a:r>
            <a:r>
              <a:rPr lang="en-IN" dirty="0" err="1" smtClean="0"/>
              <a:t>para</a:t>
            </a:r>
            <a:r>
              <a:rPr lang="en-IN" dirty="0" smtClean="0"/>
              <a:t> and the loss shall be dealt in the appropriate </a:t>
            </a:r>
            <a:r>
              <a:rPr lang="en-IN" dirty="0" err="1" smtClean="0"/>
              <a:t>para</a:t>
            </a:r>
            <a:r>
              <a:rPr lang="en-IN" dirty="0" smtClean="0"/>
              <a:t>, i.e.; </a:t>
            </a:r>
            <a:r>
              <a:rPr lang="en-IN" b="1" dirty="0" smtClean="0">
                <a:solidFill>
                  <a:srgbClr val="7030A0"/>
                </a:solidFill>
              </a:rPr>
              <a:t>Para No. 11 for loss of cash(misappropriation of cash</a:t>
            </a:r>
            <a:r>
              <a:rPr lang="en-IN" dirty="0" smtClean="0">
                <a:solidFill>
                  <a:srgbClr val="7030A0"/>
                </a:solidFill>
              </a:rPr>
              <a:t>) </a:t>
            </a:r>
            <a:r>
              <a:rPr lang="en-IN" dirty="0" smtClean="0"/>
              <a:t>and </a:t>
            </a:r>
            <a:r>
              <a:rPr lang="en-IN" b="1" dirty="0" smtClean="0">
                <a:solidFill>
                  <a:srgbClr val="7030A0"/>
                </a:solidFill>
              </a:rPr>
              <a:t>Para No. 12 for loss of stock &amp; stores. </a:t>
            </a:r>
            <a:endParaRPr lang="en-IN" b="1" dirty="0">
              <a:solidFill>
                <a:srgbClr val="7030A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1729</TotalTime>
  <Words>3827</Words>
  <Application>Microsoft Office PowerPoint</Application>
  <PresentationFormat>On-screen Show (4:3)</PresentationFormat>
  <Paragraphs>277</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Concourse</vt:lpstr>
      <vt:lpstr>Reporting in  COMMON AUDIT FORMAT  – Basic Idea</vt:lpstr>
      <vt:lpstr>Para  1:     Title Sheet</vt:lpstr>
      <vt:lpstr>Slide 3</vt:lpstr>
      <vt:lpstr>PARA 1.1: Demographic Information (for  institutions other than GPs) Para 1.2 : Demographic Information  (for  GPs)</vt:lpstr>
      <vt:lpstr>Para 1.1: Summary of the Audit Report  (for GPs)</vt:lpstr>
      <vt:lpstr>PARA:2. Physical Verification</vt:lpstr>
      <vt:lpstr>Slide 7</vt:lpstr>
      <vt:lpstr>Slide 8</vt:lpstr>
      <vt:lpstr>Slide 9</vt:lpstr>
      <vt:lpstr>Para 3:   List of Verified Records</vt:lpstr>
      <vt:lpstr>Slide 11</vt:lpstr>
      <vt:lpstr>Para  4: Financial Position</vt:lpstr>
      <vt:lpstr>Slide 13</vt:lpstr>
      <vt:lpstr>Slide 14</vt:lpstr>
      <vt:lpstr>Other matters to be dealt in Para 4</vt:lpstr>
      <vt:lpstr>Slide 16</vt:lpstr>
      <vt:lpstr>Slide 17</vt:lpstr>
      <vt:lpstr>Para 5: Details of closing balance as per bank pass books &amp; cash book bank balance figure</vt:lpstr>
      <vt:lpstr>Factors contributing towards difference: ( for Reconciliation)</vt:lpstr>
      <vt:lpstr>Para 6:    Stock Position</vt:lpstr>
      <vt:lpstr>Slide 21</vt:lpstr>
      <vt:lpstr>Para  7:     Investment</vt:lpstr>
      <vt:lpstr>Slide 23</vt:lpstr>
      <vt:lpstr>Para 8:     Advance</vt:lpstr>
      <vt:lpstr>Slide 25</vt:lpstr>
      <vt:lpstr>Slide 26</vt:lpstr>
      <vt:lpstr>Para  9:     Grants</vt:lpstr>
      <vt:lpstr>Slide 28</vt:lpstr>
      <vt:lpstr>Para 10:  Utilisation Certificate (U.C.)</vt:lpstr>
      <vt:lpstr>Para 11:  Misappropriation &amp; Defalcation</vt:lpstr>
      <vt:lpstr>Slide 31</vt:lpstr>
      <vt:lpstr>Slide 32</vt:lpstr>
      <vt:lpstr>Para12:   Loss of Stock &amp; Store</vt:lpstr>
      <vt:lpstr>Para 13:   Audit of Receipts</vt:lpstr>
      <vt:lpstr>Slide 35</vt:lpstr>
      <vt:lpstr>Slide 36</vt:lpstr>
      <vt:lpstr>Slide 37</vt:lpstr>
      <vt:lpstr>Slide 38</vt:lpstr>
      <vt:lpstr>Slide 39</vt:lpstr>
      <vt:lpstr>Slide 40</vt:lpstr>
      <vt:lpstr>Para 14:    Audit of Expenditure</vt:lpstr>
      <vt:lpstr>Slide 42</vt:lpstr>
      <vt:lpstr>Para 15:    Audit on Works</vt:lpstr>
      <vt:lpstr>Slide 44</vt:lpstr>
      <vt:lpstr>Slide 45</vt:lpstr>
      <vt:lpstr>Para 16:   Audit on Units / Department</vt:lpstr>
      <vt:lpstr>Slide 47</vt:lpstr>
      <vt:lpstr>Para 17: Audit on Schemes / Programmes</vt:lpstr>
      <vt:lpstr>Slide 49</vt:lpstr>
      <vt:lpstr>Para 18:     Miscellaneous</vt:lpstr>
      <vt:lpstr>Slide 51</vt:lpstr>
      <vt:lpstr>Para 19:  Audit of Loan/Deposits/CPF including positions </vt:lpstr>
      <vt:lpstr>Slide 53</vt:lpstr>
      <vt:lpstr>Slide 54</vt:lpstr>
      <vt:lpstr>Para 20:     Result of Audit and Conclusion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in  COMMON AUDIT FORMAT  – Basic Idea</dc:title>
  <dc:creator>SHISHIR</dc:creator>
  <cp:lastModifiedBy>LENOVO</cp:lastModifiedBy>
  <cp:revision>161</cp:revision>
  <dcterms:created xsi:type="dcterms:W3CDTF">2006-08-16T00:00:00Z</dcterms:created>
  <dcterms:modified xsi:type="dcterms:W3CDTF">2022-07-25T10:12:29Z</dcterms:modified>
</cp:coreProperties>
</file>