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notesSlides/notesSlide7.xml" ContentType="application/vnd.openxmlformats-officedocument.presentationml.notesSlide+xml"/>
  <Override PartName="/ppt/diagrams/drawing7.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diagrams/drawing5.xml" ContentType="application/vnd.ms-office.drawingml.diagramDrawing+xml"/>
  <Override PartName="/ppt/diagrams/drawing4.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93" r:id="rId3"/>
    <p:sldId id="261" r:id="rId4"/>
    <p:sldId id="259" r:id="rId5"/>
    <p:sldId id="258" r:id="rId6"/>
    <p:sldId id="280" r:id="rId7"/>
    <p:sldId id="291" r:id="rId8"/>
    <p:sldId id="262" r:id="rId9"/>
    <p:sldId id="295" r:id="rId10"/>
    <p:sldId id="300" r:id="rId11"/>
    <p:sldId id="290" r:id="rId12"/>
    <p:sldId id="260" r:id="rId13"/>
    <p:sldId id="286" r:id="rId14"/>
    <p:sldId id="301" r:id="rId15"/>
    <p:sldId id="264" r:id="rId16"/>
    <p:sldId id="268" r:id="rId17"/>
    <p:sldId id="296" r:id="rId18"/>
    <p:sldId id="294" r:id="rId19"/>
    <p:sldId id="299" r:id="rId20"/>
    <p:sldId id="297" r:id="rId21"/>
    <p:sldId id="29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4" autoAdjust="0"/>
    <p:restoredTop sz="87218" autoAdjust="0"/>
  </p:normalViewPr>
  <p:slideViewPr>
    <p:cSldViewPr snapToGrid="0">
      <p:cViewPr varScale="1">
        <p:scale>
          <a:sx n="63" d="100"/>
          <a:sy n="63" d="100"/>
        </p:scale>
        <p:origin x="-1008"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7.xml.rels><?xml version="1.0" encoding="UTF-8" standalone="yes"?>
<Relationships xmlns="http://schemas.openxmlformats.org/package/2006/relationships"><Relationship Id="rId3" Type="http://schemas.openxmlformats.org/officeDocument/2006/relationships/hyperlink" Target="https://www.youtube.com/channel/UC1LaBWVVZv3k23BZApfDlsQ" TargetMode="External"/><Relationship Id="rId2" Type="http://schemas.openxmlformats.org/officeDocument/2006/relationships/hyperlink" Target="https://gem.gov.in/userFaqs" TargetMode="External"/><Relationship Id="rId1" Type="http://schemas.openxmlformats.org/officeDocument/2006/relationships/hyperlink" Target="https://lms.gem.gov.in/" TargetMode="External"/><Relationship Id="rId5" Type="http://schemas.openxmlformats.org/officeDocument/2006/relationships/hyperlink" Target="https://gem.gov.in/aboutus" TargetMode="External"/><Relationship Id="rId4" Type="http://schemas.openxmlformats.org/officeDocument/2006/relationships/hyperlink" Target="https://gem.gov.in/contactUs" TargetMode="External"/></Relationships>
</file>

<file path=ppt/diagrams/_rels/drawing7.xml.rels><?xml version="1.0" encoding="UTF-8" standalone="yes"?>
<Relationships xmlns="http://schemas.openxmlformats.org/package/2006/relationships"><Relationship Id="rId3" Type="http://schemas.openxmlformats.org/officeDocument/2006/relationships/hyperlink" Target="https://www.youtube.com/channel/UC1LaBWVVZv3k23BZApfDlsQ" TargetMode="External"/><Relationship Id="rId2" Type="http://schemas.openxmlformats.org/officeDocument/2006/relationships/hyperlink" Target="https://gem.gov.in/userFaqs" TargetMode="External"/><Relationship Id="rId1" Type="http://schemas.openxmlformats.org/officeDocument/2006/relationships/hyperlink" Target="https://lms.gem.gov.in/" TargetMode="External"/><Relationship Id="rId5" Type="http://schemas.openxmlformats.org/officeDocument/2006/relationships/hyperlink" Target="https://gem.gov.in/aboutus#gem_ofc" TargetMode="External"/><Relationship Id="rId4" Type="http://schemas.openxmlformats.org/officeDocument/2006/relationships/hyperlink" Target="https://gem.gov.in/contactUs" TargetMode="External"/></Relationships>
</file>

<file path=ppt/diagrams/colors1.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9B7F05-9733-44B5-8DD6-72E4D14169A6}" type="doc">
      <dgm:prSet loTypeId="urn:microsoft.com/office/officeart/2005/8/layout/venn1" loCatId="relationship" qsTypeId="urn:microsoft.com/office/officeart/2005/8/quickstyle/3d1" qsCatId="3D" csTypeId="urn:microsoft.com/office/officeart/2005/8/colors/colorful1#3" csCatId="colorful" phldr="1"/>
      <dgm:spPr/>
    </dgm:pt>
    <dgm:pt modelId="{A65DBA4D-FE7B-4A24-BB57-32432A21348E}">
      <dgm:prSet phldrT="[Text]" custT="1"/>
      <dgm:spPr/>
      <dgm:t>
        <a:bodyPr/>
        <a:lstStyle/>
        <a:p>
          <a:r>
            <a:rPr lang="en-US" sz="2000" b="1" dirty="0">
              <a:latin typeface="Times New Roman" panose="02020603050405020304" pitchFamily="18" charset="0"/>
              <a:cs typeface="Times New Roman" panose="02020603050405020304" pitchFamily="18" charset="0"/>
            </a:rPr>
            <a:t>Transparency</a:t>
          </a:r>
          <a:endParaRPr lang="en-IN" sz="2000" b="1" dirty="0">
            <a:latin typeface="Times New Roman" panose="02020603050405020304" pitchFamily="18" charset="0"/>
            <a:cs typeface="Times New Roman" panose="02020603050405020304" pitchFamily="18" charset="0"/>
          </a:endParaRPr>
        </a:p>
      </dgm:t>
    </dgm:pt>
    <dgm:pt modelId="{C0CD60F1-769E-4627-8FDD-F91D0CC95D49}" type="parTrans" cxnId="{5227A0A1-ACAD-428A-AD64-F720FEC73893}">
      <dgm:prSet/>
      <dgm:spPr/>
      <dgm:t>
        <a:bodyPr/>
        <a:lstStyle/>
        <a:p>
          <a:endParaRPr lang="en-IN"/>
        </a:p>
      </dgm:t>
    </dgm:pt>
    <dgm:pt modelId="{20467625-DE52-4DF9-B745-32E7ED12DCA5}" type="sibTrans" cxnId="{5227A0A1-ACAD-428A-AD64-F720FEC73893}">
      <dgm:prSet/>
      <dgm:spPr/>
      <dgm:t>
        <a:bodyPr/>
        <a:lstStyle/>
        <a:p>
          <a:endParaRPr lang="en-IN"/>
        </a:p>
      </dgm:t>
    </dgm:pt>
    <dgm:pt modelId="{249D6E4E-6508-4ED2-8AF4-0DE84C189D4F}">
      <dgm:prSet phldrT="[Text]" custT="1"/>
      <dgm:spPr>
        <a:solidFill>
          <a:srgbClr val="FFC000">
            <a:alpha val="50000"/>
          </a:srgbClr>
        </a:solidFill>
      </dgm:spPr>
      <dgm:t>
        <a:bodyPr/>
        <a:lstStyle/>
        <a:p>
          <a:r>
            <a:rPr lang="en-US" sz="2000" b="1" dirty="0">
              <a:latin typeface="Times New Roman" panose="02020603050405020304" pitchFamily="18" charset="0"/>
              <a:cs typeface="Times New Roman" panose="02020603050405020304" pitchFamily="18" charset="0"/>
            </a:rPr>
            <a:t>Speed</a:t>
          </a:r>
          <a:endParaRPr lang="en-IN" sz="2000" b="1" dirty="0">
            <a:latin typeface="Times New Roman" panose="02020603050405020304" pitchFamily="18" charset="0"/>
            <a:cs typeface="Times New Roman" panose="02020603050405020304" pitchFamily="18" charset="0"/>
          </a:endParaRPr>
        </a:p>
      </dgm:t>
    </dgm:pt>
    <dgm:pt modelId="{CD8D6357-E5A7-478F-B339-8D3882E3B0C8}" type="parTrans" cxnId="{A84BE041-AD51-4F5C-AFE8-19890E9048E6}">
      <dgm:prSet/>
      <dgm:spPr/>
      <dgm:t>
        <a:bodyPr/>
        <a:lstStyle/>
        <a:p>
          <a:endParaRPr lang="en-IN"/>
        </a:p>
      </dgm:t>
    </dgm:pt>
    <dgm:pt modelId="{DCFF9B3F-DD85-49A8-B11D-FFC376996C36}" type="sibTrans" cxnId="{A84BE041-AD51-4F5C-AFE8-19890E9048E6}">
      <dgm:prSet/>
      <dgm:spPr/>
      <dgm:t>
        <a:bodyPr/>
        <a:lstStyle/>
        <a:p>
          <a:endParaRPr lang="en-IN"/>
        </a:p>
      </dgm:t>
    </dgm:pt>
    <dgm:pt modelId="{435FFC2D-3339-48BB-A995-0C27E2B360B1}">
      <dgm:prSet phldrT="[Text]" custT="1"/>
      <dgm:spPr>
        <a:solidFill>
          <a:srgbClr val="00B050">
            <a:alpha val="50000"/>
          </a:srgbClr>
        </a:solidFill>
      </dgm:spPr>
      <dgm:t>
        <a:bodyPr/>
        <a:lstStyle/>
        <a:p>
          <a:r>
            <a:rPr lang="en-US" sz="2000" b="1" dirty="0">
              <a:latin typeface="Times New Roman" panose="02020603050405020304" pitchFamily="18" charset="0"/>
              <a:cs typeface="Times New Roman" panose="02020603050405020304" pitchFamily="18" charset="0"/>
            </a:rPr>
            <a:t>Efficiency </a:t>
          </a:r>
          <a:endParaRPr lang="en-IN" sz="2000" b="1" dirty="0">
            <a:latin typeface="Times New Roman" panose="02020603050405020304" pitchFamily="18" charset="0"/>
            <a:cs typeface="Times New Roman" panose="02020603050405020304" pitchFamily="18" charset="0"/>
          </a:endParaRPr>
        </a:p>
      </dgm:t>
    </dgm:pt>
    <dgm:pt modelId="{A6E143FE-8A56-4E4E-BC46-91B62759CC50}" type="parTrans" cxnId="{1A9347B5-D795-4444-B10D-C1BD63D28A1B}">
      <dgm:prSet/>
      <dgm:spPr/>
      <dgm:t>
        <a:bodyPr/>
        <a:lstStyle/>
        <a:p>
          <a:endParaRPr lang="en-IN"/>
        </a:p>
      </dgm:t>
    </dgm:pt>
    <dgm:pt modelId="{EBC5CDB4-4C1C-48BA-B530-A91FE7B98904}" type="sibTrans" cxnId="{1A9347B5-D795-4444-B10D-C1BD63D28A1B}">
      <dgm:prSet/>
      <dgm:spPr/>
      <dgm:t>
        <a:bodyPr/>
        <a:lstStyle/>
        <a:p>
          <a:endParaRPr lang="en-IN"/>
        </a:p>
      </dgm:t>
    </dgm:pt>
    <dgm:pt modelId="{5BB07076-E2F6-4EF2-8CED-19368B717726}" type="pres">
      <dgm:prSet presAssocID="{5D9B7F05-9733-44B5-8DD6-72E4D14169A6}" presName="compositeShape" presStyleCnt="0">
        <dgm:presLayoutVars>
          <dgm:chMax val="7"/>
          <dgm:dir/>
          <dgm:resizeHandles val="exact"/>
        </dgm:presLayoutVars>
      </dgm:prSet>
      <dgm:spPr/>
    </dgm:pt>
    <dgm:pt modelId="{8FC31FB9-5C70-4B68-B4C3-BDEDA5C23E40}" type="pres">
      <dgm:prSet presAssocID="{A65DBA4D-FE7B-4A24-BB57-32432A21348E}" presName="circ1" presStyleLbl="vennNode1" presStyleIdx="0" presStyleCnt="3"/>
      <dgm:spPr/>
      <dgm:t>
        <a:bodyPr/>
        <a:lstStyle/>
        <a:p>
          <a:endParaRPr lang="en-IN"/>
        </a:p>
      </dgm:t>
    </dgm:pt>
    <dgm:pt modelId="{040D2766-1DEC-4BF1-9A7D-40A10CEC681C}" type="pres">
      <dgm:prSet presAssocID="{A65DBA4D-FE7B-4A24-BB57-32432A21348E}" presName="circ1Tx" presStyleLbl="revTx" presStyleIdx="0" presStyleCnt="0">
        <dgm:presLayoutVars>
          <dgm:chMax val="0"/>
          <dgm:chPref val="0"/>
          <dgm:bulletEnabled val="1"/>
        </dgm:presLayoutVars>
      </dgm:prSet>
      <dgm:spPr/>
      <dgm:t>
        <a:bodyPr/>
        <a:lstStyle/>
        <a:p>
          <a:endParaRPr lang="en-IN"/>
        </a:p>
      </dgm:t>
    </dgm:pt>
    <dgm:pt modelId="{F1389236-B390-4C6D-8824-90790FB95A24}" type="pres">
      <dgm:prSet presAssocID="{249D6E4E-6508-4ED2-8AF4-0DE84C189D4F}" presName="circ2" presStyleLbl="vennNode1" presStyleIdx="1" presStyleCnt="3"/>
      <dgm:spPr/>
      <dgm:t>
        <a:bodyPr/>
        <a:lstStyle/>
        <a:p>
          <a:endParaRPr lang="en-IN"/>
        </a:p>
      </dgm:t>
    </dgm:pt>
    <dgm:pt modelId="{69A91F25-9475-4F30-8598-9A413082946E}" type="pres">
      <dgm:prSet presAssocID="{249D6E4E-6508-4ED2-8AF4-0DE84C189D4F}" presName="circ2Tx" presStyleLbl="revTx" presStyleIdx="0" presStyleCnt="0">
        <dgm:presLayoutVars>
          <dgm:chMax val="0"/>
          <dgm:chPref val="0"/>
          <dgm:bulletEnabled val="1"/>
        </dgm:presLayoutVars>
      </dgm:prSet>
      <dgm:spPr/>
      <dgm:t>
        <a:bodyPr/>
        <a:lstStyle/>
        <a:p>
          <a:endParaRPr lang="en-IN"/>
        </a:p>
      </dgm:t>
    </dgm:pt>
    <dgm:pt modelId="{EE1130AE-49C8-4342-A50D-988AA885FA13}" type="pres">
      <dgm:prSet presAssocID="{435FFC2D-3339-48BB-A995-0C27E2B360B1}" presName="circ3" presStyleLbl="vennNode1" presStyleIdx="2" presStyleCnt="3"/>
      <dgm:spPr/>
      <dgm:t>
        <a:bodyPr/>
        <a:lstStyle/>
        <a:p>
          <a:endParaRPr lang="en-IN"/>
        </a:p>
      </dgm:t>
    </dgm:pt>
    <dgm:pt modelId="{96F120F6-127B-40C2-BDE0-A85176FA7044}" type="pres">
      <dgm:prSet presAssocID="{435FFC2D-3339-48BB-A995-0C27E2B360B1}" presName="circ3Tx" presStyleLbl="revTx" presStyleIdx="0" presStyleCnt="0">
        <dgm:presLayoutVars>
          <dgm:chMax val="0"/>
          <dgm:chPref val="0"/>
          <dgm:bulletEnabled val="1"/>
        </dgm:presLayoutVars>
      </dgm:prSet>
      <dgm:spPr/>
      <dgm:t>
        <a:bodyPr/>
        <a:lstStyle/>
        <a:p>
          <a:endParaRPr lang="en-IN"/>
        </a:p>
      </dgm:t>
    </dgm:pt>
  </dgm:ptLst>
  <dgm:cxnLst>
    <dgm:cxn modelId="{9D6B3B1B-2BDD-494D-AC79-24983843E4D2}" type="presOf" srcId="{249D6E4E-6508-4ED2-8AF4-0DE84C189D4F}" destId="{F1389236-B390-4C6D-8824-90790FB95A24}" srcOrd="0" destOrd="0" presId="urn:microsoft.com/office/officeart/2005/8/layout/venn1"/>
    <dgm:cxn modelId="{1A9347B5-D795-4444-B10D-C1BD63D28A1B}" srcId="{5D9B7F05-9733-44B5-8DD6-72E4D14169A6}" destId="{435FFC2D-3339-48BB-A995-0C27E2B360B1}" srcOrd="2" destOrd="0" parTransId="{A6E143FE-8A56-4E4E-BC46-91B62759CC50}" sibTransId="{EBC5CDB4-4C1C-48BA-B530-A91FE7B98904}"/>
    <dgm:cxn modelId="{AA31C2EA-3A29-4A9B-811D-82D3C9D13423}" type="presOf" srcId="{249D6E4E-6508-4ED2-8AF4-0DE84C189D4F}" destId="{69A91F25-9475-4F30-8598-9A413082946E}" srcOrd="1" destOrd="0" presId="urn:microsoft.com/office/officeart/2005/8/layout/venn1"/>
    <dgm:cxn modelId="{EE12C8C9-19E2-4DB8-B41D-01CA93F8ED5F}" type="presOf" srcId="{5D9B7F05-9733-44B5-8DD6-72E4D14169A6}" destId="{5BB07076-E2F6-4EF2-8CED-19368B717726}" srcOrd="0" destOrd="0" presId="urn:microsoft.com/office/officeart/2005/8/layout/venn1"/>
    <dgm:cxn modelId="{5227A0A1-ACAD-428A-AD64-F720FEC73893}" srcId="{5D9B7F05-9733-44B5-8DD6-72E4D14169A6}" destId="{A65DBA4D-FE7B-4A24-BB57-32432A21348E}" srcOrd="0" destOrd="0" parTransId="{C0CD60F1-769E-4627-8FDD-F91D0CC95D49}" sibTransId="{20467625-DE52-4DF9-B745-32E7ED12DCA5}"/>
    <dgm:cxn modelId="{A84BE041-AD51-4F5C-AFE8-19890E9048E6}" srcId="{5D9B7F05-9733-44B5-8DD6-72E4D14169A6}" destId="{249D6E4E-6508-4ED2-8AF4-0DE84C189D4F}" srcOrd="1" destOrd="0" parTransId="{CD8D6357-E5A7-478F-B339-8D3882E3B0C8}" sibTransId="{DCFF9B3F-DD85-49A8-B11D-FFC376996C36}"/>
    <dgm:cxn modelId="{2F6689DE-5195-43A6-8969-60DFB0BBA75E}" type="presOf" srcId="{A65DBA4D-FE7B-4A24-BB57-32432A21348E}" destId="{8FC31FB9-5C70-4B68-B4C3-BDEDA5C23E40}" srcOrd="0" destOrd="0" presId="urn:microsoft.com/office/officeart/2005/8/layout/venn1"/>
    <dgm:cxn modelId="{36A54528-E493-4B4A-A9DB-5C8252A5EB56}" type="presOf" srcId="{A65DBA4D-FE7B-4A24-BB57-32432A21348E}" destId="{040D2766-1DEC-4BF1-9A7D-40A10CEC681C}" srcOrd="1" destOrd="0" presId="urn:microsoft.com/office/officeart/2005/8/layout/venn1"/>
    <dgm:cxn modelId="{6081BD5B-0356-4ADA-A199-3DA21915F140}" type="presOf" srcId="{435FFC2D-3339-48BB-A995-0C27E2B360B1}" destId="{EE1130AE-49C8-4342-A50D-988AA885FA13}" srcOrd="0" destOrd="0" presId="urn:microsoft.com/office/officeart/2005/8/layout/venn1"/>
    <dgm:cxn modelId="{E1D850E0-DACA-434C-8032-187AEB3E92B9}" type="presOf" srcId="{435FFC2D-3339-48BB-A995-0C27E2B360B1}" destId="{96F120F6-127B-40C2-BDE0-A85176FA7044}" srcOrd="1" destOrd="0" presId="urn:microsoft.com/office/officeart/2005/8/layout/venn1"/>
    <dgm:cxn modelId="{D2990B45-062E-4CA1-8438-FAE0AAEBDEA0}" type="presParOf" srcId="{5BB07076-E2F6-4EF2-8CED-19368B717726}" destId="{8FC31FB9-5C70-4B68-B4C3-BDEDA5C23E40}" srcOrd="0" destOrd="0" presId="urn:microsoft.com/office/officeart/2005/8/layout/venn1"/>
    <dgm:cxn modelId="{1EAF87A4-EE9B-49DB-8E2B-031A379D0949}" type="presParOf" srcId="{5BB07076-E2F6-4EF2-8CED-19368B717726}" destId="{040D2766-1DEC-4BF1-9A7D-40A10CEC681C}" srcOrd="1" destOrd="0" presId="urn:microsoft.com/office/officeart/2005/8/layout/venn1"/>
    <dgm:cxn modelId="{98D7F9E8-38B8-4B32-8453-57E2DA156E7E}" type="presParOf" srcId="{5BB07076-E2F6-4EF2-8CED-19368B717726}" destId="{F1389236-B390-4C6D-8824-90790FB95A24}" srcOrd="2" destOrd="0" presId="urn:microsoft.com/office/officeart/2005/8/layout/venn1"/>
    <dgm:cxn modelId="{F47F63F1-A39F-46C9-B532-FCDE92C2C155}" type="presParOf" srcId="{5BB07076-E2F6-4EF2-8CED-19368B717726}" destId="{69A91F25-9475-4F30-8598-9A413082946E}" srcOrd="3" destOrd="0" presId="urn:microsoft.com/office/officeart/2005/8/layout/venn1"/>
    <dgm:cxn modelId="{A9D3D180-FE96-4D4F-A116-CF86030069F6}" type="presParOf" srcId="{5BB07076-E2F6-4EF2-8CED-19368B717726}" destId="{EE1130AE-49C8-4342-A50D-988AA885FA13}" srcOrd="4" destOrd="0" presId="urn:microsoft.com/office/officeart/2005/8/layout/venn1"/>
    <dgm:cxn modelId="{49F4DE47-6128-4224-BABB-8AC65AE656ED}" type="presParOf" srcId="{5BB07076-E2F6-4EF2-8CED-19368B717726}" destId="{96F120F6-127B-40C2-BDE0-A85176FA7044}" srcOrd="5"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F840B8-6572-4CCD-AFBB-9E9857AAE863}" type="doc">
      <dgm:prSet loTypeId="urn:microsoft.com/office/officeart/2009/3/layout/StepUpProcess" loCatId="process" qsTypeId="urn:microsoft.com/office/officeart/2005/8/quickstyle/3d1" qsCatId="3D" csTypeId="urn:microsoft.com/office/officeart/2005/8/colors/colorful1#4" csCatId="colorful" phldr="1"/>
      <dgm:spPr/>
      <dgm:t>
        <a:bodyPr/>
        <a:lstStyle/>
        <a:p>
          <a:endParaRPr lang="en-IN"/>
        </a:p>
      </dgm:t>
    </dgm:pt>
    <dgm:pt modelId="{40582AEE-3A13-4F45-9719-A0680BB3A541}">
      <dgm:prSet phldrT="[Text]" custT="1"/>
      <dgm:spPr/>
      <dgm:t>
        <a:bodyPr/>
        <a:lstStyle/>
        <a:p>
          <a:endParaRPr lang="en-US" sz="1200" b="1" dirty="0">
            <a:effectLst/>
            <a:latin typeface="Bookman Old Style" panose="02050604050505020204" pitchFamily="18" charset="0"/>
          </a:endParaRPr>
        </a:p>
        <a:p>
          <a:r>
            <a:rPr lang="en-US" sz="1600" b="1" dirty="0" err="1">
              <a:solidFill>
                <a:srgbClr val="0070C0"/>
              </a:solidFill>
              <a:effectLst/>
              <a:latin typeface="Bookman Old Style" panose="02050604050505020204" pitchFamily="18" charset="0"/>
            </a:rPr>
            <a:t>GeM</a:t>
          </a:r>
          <a:r>
            <a:rPr lang="en-US" sz="1600" b="1" dirty="0">
              <a:solidFill>
                <a:srgbClr val="0070C0"/>
              </a:solidFill>
              <a:effectLst/>
              <a:latin typeface="Bookman Old Style" panose="02050604050505020204" pitchFamily="18" charset="0"/>
            </a:rPr>
            <a:t> 1 : </a:t>
          </a:r>
          <a:r>
            <a:rPr lang="en-US" sz="1400" b="1" dirty="0">
              <a:solidFill>
                <a:srgbClr val="0070C0"/>
              </a:solidFill>
              <a:effectLst/>
              <a:latin typeface="Bookman Old Style" panose="02050604050505020204" pitchFamily="18" charset="0"/>
            </a:rPr>
            <a:t>9</a:t>
          </a:r>
          <a:r>
            <a:rPr lang="en-US" sz="1400" b="1" baseline="30000" dirty="0">
              <a:solidFill>
                <a:srgbClr val="0070C0"/>
              </a:solidFill>
              <a:effectLst/>
              <a:latin typeface="Bookman Old Style" panose="02050604050505020204" pitchFamily="18" charset="0"/>
            </a:rPr>
            <a:t>th</a:t>
          </a:r>
          <a:r>
            <a:rPr lang="en-US" sz="1400" b="1" dirty="0">
              <a:solidFill>
                <a:srgbClr val="0070C0"/>
              </a:solidFill>
              <a:effectLst/>
              <a:latin typeface="Bookman Old Style" panose="02050604050505020204" pitchFamily="18" charset="0"/>
            </a:rPr>
            <a:t> August 2016- March 2017</a:t>
          </a:r>
        </a:p>
      </dgm:t>
    </dgm:pt>
    <dgm:pt modelId="{BEE75FEF-0F6D-4695-A903-4C14E000A5AC}" type="parTrans" cxnId="{CA1CC4C4-C226-476E-BC4B-7A51F9CABF69}">
      <dgm:prSet/>
      <dgm:spPr/>
      <dgm:t>
        <a:bodyPr/>
        <a:lstStyle/>
        <a:p>
          <a:endParaRPr lang="en-US"/>
        </a:p>
      </dgm:t>
    </dgm:pt>
    <dgm:pt modelId="{E2BBD7ED-92F5-4574-B1A7-499F5BD84D8E}" type="sibTrans" cxnId="{CA1CC4C4-C226-476E-BC4B-7A51F9CABF69}">
      <dgm:prSet/>
      <dgm:spPr/>
      <dgm:t>
        <a:bodyPr/>
        <a:lstStyle/>
        <a:p>
          <a:endParaRPr lang="en-US"/>
        </a:p>
      </dgm:t>
    </dgm:pt>
    <dgm:pt modelId="{D6BD83B3-D671-4164-803B-38513F0382FD}">
      <dgm:prSet phldrT="[Text]" custT="1"/>
      <dgm:spPr/>
      <dgm:t>
        <a:bodyPr/>
        <a:lstStyle/>
        <a:p>
          <a:pPr algn="l"/>
          <a:r>
            <a:rPr lang="en-US" sz="1600" b="1" dirty="0" err="1">
              <a:solidFill>
                <a:srgbClr val="0070C0"/>
              </a:solidFill>
              <a:effectLst/>
              <a:latin typeface="Bookman Old Style" panose="02050604050505020204" pitchFamily="18" charset="0"/>
            </a:rPr>
            <a:t>GeM</a:t>
          </a:r>
          <a:r>
            <a:rPr lang="en-US" sz="1600" b="1" dirty="0">
              <a:solidFill>
                <a:srgbClr val="0070C0"/>
              </a:solidFill>
              <a:effectLst/>
              <a:latin typeface="Bookman Old Style" panose="02050604050505020204" pitchFamily="18" charset="0"/>
            </a:rPr>
            <a:t> 2 </a:t>
          </a:r>
          <a:r>
            <a:rPr lang="en-US" sz="1400" b="1" dirty="0">
              <a:solidFill>
                <a:srgbClr val="0070C0"/>
              </a:solidFill>
              <a:effectLst/>
              <a:latin typeface="Bookman Old Style" panose="02050604050505020204" pitchFamily="18" charset="0"/>
            </a:rPr>
            <a:t>:  </a:t>
          </a:r>
        </a:p>
        <a:p>
          <a:pPr algn="l"/>
          <a:r>
            <a:rPr lang="en-US" sz="1400" b="1" dirty="0">
              <a:solidFill>
                <a:srgbClr val="0070C0"/>
              </a:solidFill>
              <a:effectLst/>
              <a:latin typeface="Bookman Old Style" panose="02050604050505020204" pitchFamily="18" charset="0"/>
            </a:rPr>
            <a:t>March–Dec 2017 </a:t>
          </a:r>
        </a:p>
      </dgm:t>
    </dgm:pt>
    <dgm:pt modelId="{B8F24BB1-EDAC-4EA9-8148-3BC997F6749F}" type="parTrans" cxnId="{F08D4646-0CAA-418C-9682-25F5CD85532C}">
      <dgm:prSet/>
      <dgm:spPr/>
      <dgm:t>
        <a:bodyPr/>
        <a:lstStyle/>
        <a:p>
          <a:endParaRPr lang="en-US"/>
        </a:p>
      </dgm:t>
    </dgm:pt>
    <dgm:pt modelId="{C4EF5F11-A40B-48D0-917F-057374C90AFF}" type="sibTrans" cxnId="{F08D4646-0CAA-418C-9682-25F5CD85532C}">
      <dgm:prSet/>
      <dgm:spPr/>
      <dgm:t>
        <a:bodyPr/>
        <a:lstStyle/>
        <a:p>
          <a:endParaRPr lang="en-US"/>
        </a:p>
      </dgm:t>
    </dgm:pt>
    <dgm:pt modelId="{B5A9AEE6-0CC8-47D4-9CC2-9F120DCABF6C}">
      <dgm:prSet phldrT="[Text]" custT="1"/>
      <dgm:spPr/>
      <dgm:t>
        <a:bodyPr/>
        <a:lstStyle/>
        <a:p>
          <a:pPr algn="l"/>
          <a:r>
            <a:rPr lang="en-US" sz="1600" b="1" dirty="0" err="1">
              <a:solidFill>
                <a:srgbClr val="0070C0"/>
              </a:solidFill>
              <a:effectLst/>
              <a:latin typeface="Bookman Old Style" panose="02050604050505020204" pitchFamily="18" charset="0"/>
            </a:rPr>
            <a:t>GeM</a:t>
          </a:r>
          <a:r>
            <a:rPr lang="en-US" sz="1600" b="1" dirty="0">
              <a:solidFill>
                <a:srgbClr val="0070C0"/>
              </a:solidFill>
              <a:effectLst/>
              <a:latin typeface="Bookman Old Style" panose="02050604050505020204" pitchFamily="18" charset="0"/>
            </a:rPr>
            <a:t> 3 : January 2018- Present</a:t>
          </a:r>
        </a:p>
      </dgm:t>
    </dgm:pt>
    <dgm:pt modelId="{F80CD4BD-26BC-4E97-B680-7FAE0D9403B0}" type="parTrans" cxnId="{06B154A8-47E8-49C7-A1CA-257E879EE321}">
      <dgm:prSet/>
      <dgm:spPr/>
      <dgm:t>
        <a:bodyPr/>
        <a:lstStyle/>
        <a:p>
          <a:endParaRPr lang="en-US"/>
        </a:p>
      </dgm:t>
    </dgm:pt>
    <dgm:pt modelId="{C6B3667A-7FD7-474E-A25E-75A22C47D754}" type="sibTrans" cxnId="{06B154A8-47E8-49C7-A1CA-257E879EE321}">
      <dgm:prSet/>
      <dgm:spPr/>
      <dgm:t>
        <a:bodyPr/>
        <a:lstStyle/>
        <a:p>
          <a:endParaRPr lang="en-US"/>
        </a:p>
      </dgm:t>
    </dgm:pt>
    <dgm:pt modelId="{642285A7-A4AE-44AE-AA1B-46A33354D72B}">
      <dgm:prSet custT="1"/>
      <dgm:spPr/>
      <dgm:t>
        <a:bodyPr/>
        <a:lstStyle/>
        <a:p>
          <a:pPr algn="l">
            <a:buNone/>
          </a:pPr>
          <a:r>
            <a:rPr lang="en-US" altLang="zh-CN" sz="1050" b="1" dirty="0">
              <a:effectLst/>
              <a:latin typeface="Bookman Old Style" panose="02050604050505020204" pitchFamily="18" charset="0"/>
              <a:cs typeface="Calibri" pitchFamily="18" charset="0"/>
            </a:rPr>
            <a:t>  </a:t>
          </a:r>
          <a:r>
            <a:rPr lang="en-US" altLang="zh-CN" sz="1200" b="1" dirty="0">
              <a:effectLst/>
              <a:latin typeface="Bookman Old Style" panose="02050604050505020204" pitchFamily="18" charset="0"/>
              <a:cs typeface="Calibri" pitchFamily="18" charset="0"/>
              <a:sym typeface="Wingdings" panose="05000000000000000000" pitchFamily="2" charset="2"/>
            </a:rPr>
            <a:t> </a:t>
          </a:r>
          <a:r>
            <a:rPr lang="en-US" altLang="zh-CN" sz="1200" b="1" dirty="0">
              <a:effectLst/>
              <a:latin typeface="Bookman Old Style" panose="02050604050505020204" pitchFamily="18" charset="0"/>
              <a:cs typeface="Calibri" pitchFamily="18" charset="0"/>
            </a:rPr>
            <a:t>End-to-end</a:t>
          </a:r>
          <a:r>
            <a:rPr lang="en-US" altLang="zh-CN" sz="1200" b="1" dirty="0">
              <a:effectLst/>
              <a:latin typeface="Bookman Old Style" panose="02050604050505020204" pitchFamily="18" charset="0"/>
              <a:cs typeface="Times New Roman" pitchFamily="18" charset="0"/>
            </a:rPr>
            <a:t> </a:t>
          </a:r>
          <a:r>
            <a:rPr lang="en-US" altLang="zh-CN" sz="1200" b="1" dirty="0">
              <a:effectLst/>
              <a:latin typeface="Bookman Old Style" panose="02050604050505020204" pitchFamily="18" charset="0"/>
              <a:cs typeface="Calibri" pitchFamily="18" charset="0"/>
            </a:rPr>
            <a:t>online portal</a:t>
          </a:r>
          <a:endParaRPr lang="en-US" sz="1200" b="1" dirty="0">
            <a:effectLst/>
            <a:latin typeface="Bookman Old Style" panose="02050604050505020204" pitchFamily="18" charset="0"/>
          </a:endParaRPr>
        </a:p>
      </dgm:t>
    </dgm:pt>
    <dgm:pt modelId="{C94E9DBE-A904-4A4B-AA08-4E97430EE757}" type="parTrans" cxnId="{075A79C1-E6D5-459C-BF58-B79212A659B3}">
      <dgm:prSet/>
      <dgm:spPr/>
      <dgm:t>
        <a:bodyPr/>
        <a:lstStyle/>
        <a:p>
          <a:endParaRPr lang="en-US"/>
        </a:p>
      </dgm:t>
    </dgm:pt>
    <dgm:pt modelId="{881607D3-D42C-4B48-B528-E5E029621214}" type="sibTrans" cxnId="{075A79C1-E6D5-459C-BF58-B79212A659B3}">
      <dgm:prSet/>
      <dgm:spPr/>
      <dgm:t>
        <a:bodyPr/>
        <a:lstStyle/>
        <a:p>
          <a:endParaRPr lang="en-US"/>
        </a:p>
      </dgm:t>
    </dgm:pt>
    <dgm:pt modelId="{C5425211-BC09-4F28-92BF-223A94130C1C}">
      <dgm:prSet custT="1"/>
      <dgm:spPr/>
      <dgm:t>
        <a:bodyPr/>
        <a:lstStyle/>
        <a:p>
          <a:pPr algn="l">
            <a:buNone/>
          </a:pPr>
          <a:r>
            <a:rPr lang="en-US" altLang="zh-CN" sz="1200" b="1" dirty="0">
              <a:effectLst/>
              <a:latin typeface="Bookman Old Style" panose="02050604050505020204" pitchFamily="18" charset="0"/>
              <a:cs typeface="Calibri" pitchFamily="18" charset="0"/>
            </a:rPr>
            <a:t>  </a:t>
          </a:r>
          <a:r>
            <a:rPr lang="en-US" altLang="zh-CN" sz="1200" b="1" dirty="0">
              <a:effectLst/>
              <a:latin typeface="Bookman Old Style" panose="02050604050505020204" pitchFamily="18" charset="0"/>
              <a:cs typeface="Calibri" pitchFamily="18" charset="0"/>
              <a:sym typeface="Wingdings" panose="05000000000000000000" pitchFamily="2" charset="2"/>
            </a:rPr>
            <a:t> </a:t>
          </a:r>
          <a:r>
            <a:rPr lang="en-US" altLang="zh-CN" sz="1200" b="1" dirty="0">
              <a:effectLst/>
              <a:latin typeface="Bookman Old Style" panose="02050604050505020204" pitchFamily="18" charset="0"/>
              <a:cs typeface="Calibri" pitchFamily="18" charset="0"/>
            </a:rPr>
            <a:t>Basic</a:t>
          </a:r>
          <a:r>
            <a:rPr lang="en-US" altLang="zh-CN" sz="1200" b="1" dirty="0">
              <a:effectLst/>
              <a:latin typeface="Bookman Old Style" panose="02050604050505020204" pitchFamily="18" charset="0"/>
              <a:cs typeface="Times New Roman" pitchFamily="18" charset="0"/>
            </a:rPr>
            <a:t> </a:t>
          </a:r>
          <a:r>
            <a:rPr lang="en-US" altLang="zh-CN" sz="1200" b="1" dirty="0">
              <a:effectLst/>
              <a:latin typeface="Bookman Old Style" panose="02050604050505020204" pitchFamily="18" charset="0"/>
              <a:cs typeface="Calibri" pitchFamily="18" charset="0"/>
            </a:rPr>
            <a:t>functionalities</a:t>
          </a:r>
        </a:p>
      </dgm:t>
    </dgm:pt>
    <dgm:pt modelId="{F8EC0877-F8E5-4785-AA6E-735D9FC318AC}" type="sibTrans" cxnId="{38EADBDE-BE85-4B8E-8278-28D49301E63F}">
      <dgm:prSet/>
      <dgm:spPr/>
      <dgm:t>
        <a:bodyPr/>
        <a:lstStyle/>
        <a:p>
          <a:endParaRPr lang="en-US"/>
        </a:p>
      </dgm:t>
    </dgm:pt>
    <dgm:pt modelId="{A92E5073-FCED-485C-9A7A-C080875995D7}" type="parTrans" cxnId="{38EADBDE-BE85-4B8E-8278-28D49301E63F}">
      <dgm:prSet/>
      <dgm:spPr/>
      <dgm:t>
        <a:bodyPr/>
        <a:lstStyle/>
        <a:p>
          <a:endParaRPr lang="en-US"/>
        </a:p>
      </dgm:t>
    </dgm:pt>
    <dgm:pt modelId="{872ACC5F-65F1-4E72-8AD0-60097554B9EC}">
      <dgm:prSet custT="1"/>
      <dgm:spPr/>
      <dgm:t>
        <a:bodyPr/>
        <a:lstStyle/>
        <a:p>
          <a:pPr>
            <a:buNone/>
          </a:pPr>
          <a:r>
            <a:rPr lang="en-US" altLang="zh-CN" sz="1200" b="1" dirty="0">
              <a:latin typeface="Calibri" pitchFamily="18" charset="0"/>
              <a:cs typeface="Calibri" pitchFamily="18" charset="0"/>
            </a:rPr>
            <a:t> </a:t>
          </a:r>
          <a:r>
            <a:rPr lang="en-US" altLang="zh-CN" sz="1400" b="1" dirty="0">
              <a:latin typeface="Calibri" pitchFamily="18" charset="0"/>
              <a:cs typeface="Calibri" pitchFamily="18" charset="0"/>
              <a:sym typeface="Wingdings" panose="05000000000000000000" pitchFamily="2" charset="2"/>
            </a:rPr>
            <a:t></a:t>
          </a:r>
          <a:r>
            <a:rPr lang="en-US" altLang="zh-CN" sz="1400" b="1" dirty="0">
              <a:latin typeface="Calibri" pitchFamily="18" charset="0"/>
              <a:cs typeface="Calibri" pitchFamily="18" charset="0"/>
            </a:rPr>
            <a:t> Integration</a:t>
          </a:r>
          <a:r>
            <a:rPr lang="en-US" altLang="zh-CN" sz="1400" b="1" dirty="0">
              <a:latin typeface="Times New Roman" pitchFamily="18" charset="0"/>
              <a:cs typeface="Times New Roman" pitchFamily="18" charset="0"/>
            </a:rPr>
            <a:t> </a:t>
          </a:r>
          <a:r>
            <a:rPr lang="en-US" altLang="zh-CN" sz="1400" b="1" dirty="0">
              <a:latin typeface="Calibri" pitchFamily="18" charset="0"/>
              <a:cs typeface="Calibri" pitchFamily="18" charset="0"/>
            </a:rPr>
            <a:t>with Partners</a:t>
          </a:r>
          <a:r>
            <a:rPr lang="en-US" altLang="zh-CN" sz="1400" b="1" dirty="0">
              <a:latin typeface="Times New Roman" pitchFamily="18" charset="0"/>
              <a:cs typeface="Times New Roman" pitchFamily="18" charset="0"/>
            </a:rPr>
            <a:t> </a:t>
          </a:r>
          <a:r>
            <a:rPr lang="en-US" altLang="zh-CN" sz="1400" b="1" dirty="0">
              <a:latin typeface="Calibri" pitchFamily="18" charset="0"/>
              <a:cs typeface="Calibri" pitchFamily="18" charset="0"/>
            </a:rPr>
            <a:t>(UIDAI, MCA-21,</a:t>
          </a:r>
          <a:r>
            <a:rPr lang="en-US" altLang="zh-CN" sz="1400" b="1" dirty="0">
              <a:latin typeface="Times New Roman" pitchFamily="18" charset="0"/>
              <a:cs typeface="Times New Roman" pitchFamily="18" charset="0"/>
            </a:rPr>
            <a:t> </a:t>
          </a:r>
          <a:r>
            <a:rPr lang="en-US" altLang="zh-CN" sz="1400" b="1" dirty="0">
              <a:latin typeface="Calibri" pitchFamily="18" charset="0"/>
              <a:cs typeface="Calibri" pitchFamily="18" charset="0"/>
            </a:rPr>
            <a:t>Banks)</a:t>
          </a:r>
          <a:endParaRPr lang="en-US" sz="1400" b="1" dirty="0"/>
        </a:p>
      </dgm:t>
    </dgm:pt>
    <dgm:pt modelId="{0C6CDACD-30DE-4157-BC65-4B596F299077}" type="parTrans" cxnId="{2917B10E-66DA-4654-BC5A-24AB2F3FD2DD}">
      <dgm:prSet/>
      <dgm:spPr/>
      <dgm:t>
        <a:bodyPr/>
        <a:lstStyle/>
        <a:p>
          <a:endParaRPr lang="en-US"/>
        </a:p>
      </dgm:t>
    </dgm:pt>
    <dgm:pt modelId="{E63D1A4F-BC93-400D-9CA8-A5AB88C25B64}" type="sibTrans" cxnId="{2917B10E-66DA-4654-BC5A-24AB2F3FD2DD}">
      <dgm:prSet/>
      <dgm:spPr/>
      <dgm:t>
        <a:bodyPr/>
        <a:lstStyle/>
        <a:p>
          <a:endParaRPr lang="en-US"/>
        </a:p>
      </dgm:t>
    </dgm:pt>
    <dgm:pt modelId="{59768BA5-DA48-403F-854E-1F0988FC742D}">
      <dgm:prSet custT="1"/>
      <dgm:spPr/>
      <dgm:t>
        <a:bodyPr/>
        <a:lstStyle/>
        <a:p>
          <a:pPr>
            <a:buNone/>
          </a:pPr>
          <a:r>
            <a:rPr lang="en-US" altLang="zh-CN" sz="1400" b="1" dirty="0">
              <a:latin typeface="Calibri" pitchFamily="18" charset="0"/>
              <a:cs typeface="Calibri" pitchFamily="18" charset="0"/>
            </a:rPr>
            <a:t>  </a:t>
          </a:r>
          <a:r>
            <a:rPr lang="en-US" altLang="zh-CN" sz="1400" b="1" dirty="0">
              <a:latin typeface="Calibri" pitchFamily="18" charset="0"/>
              <a:cs typeface="Calibri" pitchFamily="18" charset="0"/>
              <a:sym typeface="Wingdings" panose="05000000000000000000" pitchFamily="2" charset="2"/>
            </a:rPr>
            <a:t> </a:t>
          </a:r>
          <a:r>
            <a:rPr lang="en-US" altLang="zh-CN" sz="1400" b="1" dirty="0">
              <a:latin typeface="Calibri" pitchFamily="18" charset="0"/>
              <a:cs typeface="Calibri" pitchFamily="18" charset="0"/>
            </a:rPr>
            <a:t>MSP</a:t>
          </a:r>
          <a:r>
            <a:rPr lang="en-US" altLang="zh-CN" sz="1400" b="1" dirty="0">
              <a:latin typeface="Times New Roman" pitchFamily="18" charset="0"/>
              <a:cs typeface="Times New Roman" pitchFamily="18" charset="0"/>
            </a:rPr>
            <a:t> </a:t>
          </a:r>
          <a:r>
            <a:rPr lang="en-US" altLang="zh-CN" sz="1400" b="1" dirty="0">
              <a:latin typeface="Calibri" pitchFamily="18" charset="0"/>
              <a:cs typeface="Calibri" pitchFamily="18" charset="0"/>
            </a:rPr>
            <a:t>on</a:t>
          </a:r>
          <a:r>
            <a:rPr lang="en-US" altLang="zh-CN" sz="1400" b="1" dirty="0">
              <a:latin typeface="Times New Roman" pitchFamily="18" charset="0"/>
              <a:cs typeface="Times New Roman" pitchFamily="18" charset="0"/>
            </a:rPr>
            <a:t> </a:t>
          </a:r>
          <a:r>
            <a:rPr lang="en-US" altLang="zh-CN" sz="1400" b="1" dirty="0">
              <a:latin typeface="Calibri" pitchFamily="18" charset="0"/>
              <a:cs typeface="Calibri" pitchFamily="18" charset="0"/>
            </a:rPr>
            <a:t>board</a:t>
          </a:r>
        </a:p>
      </dgm:t>
    </dgm:pt>
    <dgm:pt modelId="{6C4B3DFB-9CA6-483F-8191-C8DF155C40BE}" type="parTrans" cxnId="{8965B633-EB7E-4D1D-8F2D-B974A3668B35}">
      <dgm:prSet/>
      <dgm:spPr/>
      <dgm:t>
        <a:bodyPr/>
        <a:lstStyle/>
        <a:p>
          <a:endParaRPr lang="en-US"/>
        </a:p>
      </dgm:t>
    </dgm:pt>
    <dgm:pt modelId="{077C1B1C-208E-49DD-B609-66FA6496BF51}" type="sibTrans" cxnId="{8965B633-EB7E-4D1D-8F2D-B974A3668B35}">
      <dgm:prSet/>
      <dgm:spPr/>
      <dgm:t>
        <a:bodyPr/>
        <a:lstStyle/>
        <a:p>
          <a:endParaRPr lang="en-US"/>
        </a:p>
      </dgm:t>
    </dgm:pt>
    <dgm:pt modelId="{07518B81-E137-4FE8-801B-6DE0EDB4A64F}">
      <dgm:prSet custT="1"/>
      <dgm:spPr/>
      <dgm:t>
        <a:bodyPr/>
        <a:lstStyle/>
        <a:p>
          <a:pPr>
            <a:buNone/>
          </a:pPr>
          <a:r>
            <a:rPr lang="en-US" altLang="zh-CN" sz="1200" b="1" dirty="0">
              <a:latin typeface="Calibri" pitchFamily="18" charset="0"/>
              <a:cs typeface="Calibri" pitchFamily="18" charset="0"/>
            </a:rPr>
            <a:t>  </a:t>
          </a:r>
          <a:r>
            <a:rPr lang="en-US" altLang="zh-CN" sz="1400" b="1" dirty="0">
              <a:latin typeface="Calibri" pitchFamily="18" charset="0"/>
              <a:cs typeface="Calibri" pitchFamily="18" charset="0"/>
              <a:sym typeface="Wingdings" panose="05000000000000000000" pitchFamily="2" charset="2"/>
            </a:rPr>
            <a:t></a:t>
          </a:r>
          <a:r>
            <a:rPr lang="en-US" altLang="zh-CN" sz="1400" b="1" dirty="0">
              <a:latin typeface="Calibri" pitchFamily="18" charset="0"/>
              <a:cs typeface="Calibri" pitchFamily="18" charset="0"/>
            </a:rPr>
            <a:t> Multi</a:t>
          </a:r>
          <a:r>
            <a:rPr lang="en-US" altLang="zh-CN" sz="1400" b="1" dirty="0">
              <a:latin typeface="Times New Roman" pitchFamily="18" charset="0"/>
              <a:cs typeface="Times New Roman" pitchFamily="18" charset="0"/>
            </a:rPr>
            <a:t> </a:t>
          </a:r>
          <a:r>
            <a:rPr lang="en-US" altLang="zh-CN" sz="1400" b="1" dirty="0">
              <a:latin typeface="Calibri" pitchFamily="18" charset="0"/>
              <a:cs typeface="Calibri" pitchFamily="18" charset="0"/>
            </a:rPr>
            <a:t>language support</a:t>
          </a:r>
          <a:endParaRPr lang="en-US" sz="1400" b="1" dirty="0"/>
        </a:p>
      </dgm:t>
    </dgm:pt>
    <dgm:pt modelId="{77542EC7-E911-4312-A230-EAD30EBEA786}" type="parTrans" cxnId="{8D8E7419-72D0-4008-BF1A-EB37F1A472C1}">
      <dgm:prSet/>
      <dgm:spPr/>
      <dgm:t>
        <a:bodyPr/>
        <a:lstStyle/>
        <a:p>
          <a:endParaRPr lang="en-US"/>
        </a:p>
      </dgm:t>
    </dgm:pt>
    <dgm:pt modelId="{FCE8E84F-4E12-47D2-AF02-03C75CDFF95F}" type="sibTrans" cxnId="{8D8E7419-72D0-4008-BF1A-EB37F1A472C1}">
      <dgm:prSet/>
      <dgm:spPr/>
      <dgm:t>
        <a:bodyPr/>
        <a:lstStyle/>
        <a:p>
          <a:endParaRPr lang="en-US"/>
        </a:p>
      </dgm:t>
    </dgm:pt>
    <dgm:pt modelId="{808B0F2A-3329-4C2E-9F4E-2790390EF731}">
      <dgm:prSet custT="1"/>
      <dgm:spPr/>
      <dgm:t>
        <a:bodyPr/>
        <a:lstStyle/>
        <a:p>
          <a:pPr>
            <a:buNone/>
          </a:pPr>
          <a:r>
            <a:rPr lang="en-US" altLang="zh-CN" sz="1400" b="1" dirty="0">
              <a:latin typeface="Calibri" pitchFamily="18" charset="0"/>
              <a:cs typeface="Calibri" pitchFamily="18" charset="0"/>
            </a:rPr>
            <a:t>  </a:t>
          </a:r>
          <a:r>
            <a:rPr lang="en-US" altLang="zh-CN" sz="1400" b="1" dirty="0">
              <a:latin typeface="Calibri" pitchFamily="18" charset="0"/>
              <a:cs typeface="Calibri" pitchFamily="18" charset="0"/>
              <a:sym typeface="Wingdings" panose="05000000000000000000" pitchFamily="2" charset="2"/>
            </a:rPr>
            <a:t> </a:t>
          </a:r>
          <a:r>
            <a:rPr lang="en-US" altLang="zh-CN" sz="1400" b="1" dirty="0">
              <a:latin typeface="Calibri" pitchFamily="18" charset="0"/>
              <a:cs typeface="Calibri" pitchFamily="18" charset="0"/>
            </a:rPr>
            <a:t> Advanced</a:t>
          </a:r>
          <a:r>
            <a:rPr lang="en-US" altLang="zh-CN" sz="1400" b="1" dirty="0">
              <a:latin typeface="Times New Roman" pitchFamily="18" charset="0"/>
              <a:cs typeface="Times New Roman" pitchFamily="18" charset="0"/>
            </a:rPr>
            <a:t> </a:t>
          </a:r>
          <a:r>
            <a:rPr lang="en-US" altLang="zh-CN" sz="1400" b="1" dirty="0">
              <a:latin typeface="Calibri" pitchFamily="18" charset="0"/>
              <a:cs typeface="Calibri" pitchFamily="18" charset="0"/>
            </a:rPr>
            <a:t>search</a:t>
          </a:r>
        </a:p>
      </dgm:t>
    </dgm:pt>
    <dgm:pt modelId="{0631EFD2-85B3-4898-A2CD-9C99F03B0BDB}" type="parTrans" cxnId="{B08066A4-6965-45A3-B7D8-8A618A24E286}">
      <dgm:prSet/>
      <dgm:spPr/>
      <dgm:t>
        <a:bodyPr/>
        <a:lstStyle/>
        <a:p>
          <a:endParaRPr lang="en-US"/>
        </a:p>
      </dgm:t>
    </dgm:pt>
    <dgm:pt modelId="{AB6D8F74-0D71-4278-B9E6-6D7DD0A4110E}" type="sibTrans" cxnId="{B08066A4-6965-45A3-B7D8-8A618A24E286}">
      <dgm:prSet/>
      <dgm:spPr/>
      <dgm:t>
        <a:bodyPr/>
        <a:lstStyle/>
        <a:p>
          <a:endParaRPr lang="en-US"/>
        </a:p>
      </dgm:t>
    </dgm:pt>
    <dgm:pt modelId="{2B750F11-8299-432D-A4B1-477A97F002BF}">
      <dgm:prSet custT="1"/>
      <dgm:spPr/>
      <dgm:t>
        <a:bodyPr/>
        <a:lstStyle/>
        <a:p>
          <a:pPr>
            <a:buNone/>
          </a:pPr>
          <a:r>
            <a:rPr lang="en-US" altLang="zh-CN" sz="1400" b="1" dirty="0">
              <a:latin typeface="Times New Roman" pitchFamily="18" charset="0"/>
              <a:cs typeface="Times New Roman" pitchFamily="18" charset="0"/>
            </a:rPr>
            <a:t>  </a:t>
          </a:r>
          <a:r>
            <a:rPr lang="en-US" altLang="zh-CN" sz="1400" b="1" dirty="0">
              <a:latin typeface="Times New Roman" pitchFamily="18" charset="0"/>
              <a:cs typeface="Times New Roman" pitchFamily="18" charset="0"/>
              <a:sym typeface="Wingdings" panose="05000000000000000000" pitchFamily="2" charset="2"/>
            </a:rPr>
            <a:t> </a:t>
          </a:r>
          <a:r>
            <a:rPr lang="en-US" altLang="zh-CN" sz="1400" b="1" dirty="0">
              <a:latin typeface="Calibri" pitchFamily="18" charset="0"/>
              <a:cs typeface="Calibri" pitchFamily="18" charset="0"/>
            </a:rPr>
            <a:t>Multi-cart</a:t>
          </a:r>
        </a:p>
      </dgm:t>
    </dgm:pt>
    <dgm:pt modelId="{2EFF3A4D-515E-4F2F-8CDD-31607510EAE9}" type="parTrans" cxnId="{4273114B-61EF-451E-945B-8F6A5B478A4A}">
      <dgm:prSet/>
      <dgm:spPr/>
      <dgm:t>
        <a:bodyPr/>
        <a:lstStyle/>
        <a:p>
          <a:endParaRPr lang="en-IN"/>
        </a:p>
      </dgm:t>
    </dgm:pt>
    <dgm:pt modelId="{F396A45B-B795-48CF-9912-FB3520C8D3A3}" type="sibTrans" cxnId="{4273114B-61EF-451E-945B-8F6A5B478A4A}">
      <dgm:prSet/>
      <dgm:spPr/>
      <dgm:t>
        <a:bodyPr/>
        <a:lstStyle/>
        <a:p>
          <a:endParaRPr lang="en-IN"/>
        </a:p>
      </dgm:t>
    </dgm:pt>
    <dgm:pt modelId="{2F6D5987-9E5D-4898-81B7-7D2C92EEB0CD}" type="pres">
      <dgm:prSet presAssocID="{28F840B8-6572-4CCD-AFBB-9E9857AAE863}" presName="rootnode" presStyleCnt="0">
        <dgm:presLayoutVars>
          <dgm:chMax/>
          <dgm:chPref/>
          <dgm:dir/>
          <dgm:animLvl val="lvl"/>
        </dgm:presLayoutVars>
      </dgm:prSet>
      <dgm:spPr/>
      <dgm:t>
        <a:bodyPr/>
        <a:lstStyle/>
        <a:p>
          <a:endParaRPr lang="en-IN"/>
        </a:p>
      </dgm:t>
    </dgm:pt>
    <dgm:pt modelId="{FB1A2303-B57C-4F01-8BE7-60FEDE9ADE55}" type="pres">
      <dgm:prSet presAssocID="{40582AEE-3A13-4F45-9719-A0680BB3A541}" presName="composite" presStyleCnt="0"/>
      <dgm:spPr/>
    </dgm:pt>
    <dgm:pt modelId="{08E68416-14B1-4EA9-9448-F6ADD3ED14E4}" type="pres">
      <dgm:prSet presAssocID="{40582AEE-3A13-4F45-9719-A0680BB3A541}" presName="LShape" presStyleLbl="alignNode1" presStyleIdx="0" presStyleCnt="5"/>
      <dgm:spPr/>
    </dgm:pt>
    <dgm:pt modelId="{01995BCF-C267-4646-BFEC-2854FA02A5EB}" type="pres">
      <dgm:prSet presAssocID="{40582AEE-3A13-4F45-9719-A0680BB3A541}" presName="ParentText" presStyleLbl="revTx" presStyleIdx="0" presStyleCnt="3">
        <dgm:presLayoutVars>
          <dgm:chMax val="0"/>
          <dgm:chPref val="0"/>
          <dgm:bulletEnabled val="1"/>
        </dgm:presLayoutVars>
      </dgm:prSet>
      <dgm:spPr/>
      <dgm:t>
        <a:bodyPr/>
        <a:lstStyle/>
        <a:p>
          <a:endParaRPr lang="en-IN"/>
        </a:p>
      </dgm:t>
    </dgm:pt>
    <dgm:pt modelId="{98E4F469-A88E-4CC9-ADAA-177F6F050F7D}" type="pres">
      <dgm:prSet presAssocID="{40582AEE-3A13-4F45-9719-A0680BB3A541}" presName="Triangle" presStyleLbl="alignNode1" presStyleIdx="1" presStyleCnt="5"/>
      <dgm:spPr/>
    </dgm:pt>
    <dgm:pt modelId="{01146F02-7373-4107-A25F-023B96FFF49F}" type="pres">
      <dgm:prSet presAssocID="{E2BBD7ED-92F5-4574-B1A7-499F5BD84D8E}" presName="sibTrans" presStyleCnt="0"/>
      <dgm:spPr/>
    </dgm:pt>
    <dgm:pt modelId="{58166609-2FF2-4A89-B577-DFED4B5CCC59}" type="pres">
      <dgm:prSet presAssocID="{E2BBD7ED-92F5-4574-B1A7-499F5BD84D8E}" presName="space" presStyleCnt="0"/>
      <dgm:spPr/>
    </dgm:pt>
    <dgm:pt modelId="{A8006E15-19EE-4547-8D90-B362B2E90D05}" type="pres">
      <dgm:prSet presAssocID="{D6BD83B3-D671-4164-803B-38513F0382FD}" presName="composite" presStyleCnt="0"/>
      <dgm:spPr/>
    </dgm:pt>
    <dgm:pt modelId="{DBEA9D4D-9051-4544-902D-6F2DAB85D6DB}" type="pres">
      <dgm:prSet presAssocID="{D6BD83B3-D671-4164-803B-38513F0382FD}" presName="LShape" presStyleLbl="alignNode1" presStyleIdx="2" presStyleCnt="5"/>
      <dgm:spPr/>
    </dgm:pt>
    <dgm:pt modelId="{C00706E8-70C1-4954-B38F-2224101EB9ED}" type="pres">
      <dgm:prSet presAssocID="{D6BD83B3-D671-4164-803B-38513F0382FD}" presName="ParentText" presStyleLbl="revTx" presStyleIdx="1" presStyleCnt="3">
        <dgm:presLayoutVars>
          <dgm:chMax val="0"/>
          <dgm:chPref val="0"/>
          <dgm:bulletEnabled val="1"/>
        </dgm:presLayoutVars>
      </dgm:prSet>
      <dgm:spPr/>
      <dgm:t>
        <a:bodyPr/>
        <a:lstStyle/>
        <a:p>
          <a:endParaRPr lang="en-IN"/>
        </a:p>
      </dgm:t>
    </dgm:pt>
    <dgm:pt modelId="{28756EE2-99FD-42DA-977D-AC47399B8CD7}" type="pres">
      <dgm:prSet presAssocID="{D6BD83B3-D671-4164-803B-38513F0382FD}" presName="Triangle" presStyleLbl="alignNode1" presStyleIdx="3" presStyleCnt="5"/>
      <dgm:spPr/>
    </dgm:pt>
    <dgm:pt modelId="{ED72886E-CAE4-4BDF-B2C6-6C83B85D960C}" type="pres">
      <dgm:prSet presAssocID="{C4EF5F11-A40B-48D0-917F-057374C90AFF}" presName="sibTrans" presStyleCnt="0"/>
      <dgm:spPr/>
    </dgm:pt>
    <dgm:pt modelId="{CE79F7E6-927B-47BA-8BE2-03767FA2B3B6}" type="pres">
      <dgm:prSet presAssocID="{C4EF5F11-A40B-48D0-917F-057374C90AFF}" presName="space" presStyleCnt="0"/>
      <dgm:spPr/>
    </dgm:pt>
    <dgm:pt modelId="{D7313B55-AF15-48DE-BC7D-7BC09332A54A}" type="pres">
      <dgm:prSet presAssocID="{B5A9AEE6-0CC8-47D4-9CC2-9F120DCABF6C}" presName="composite" presStyleCnt="0"/>
      <dgm:spPr/>
    </dgm:pt>
    <dgm:pt modelId="{659E3DB4-F668-4401-A1BA-E726E25B6C23}" type="pres">
      <dgm:prSet presAssocID="{B5A9AEE6-0CC8-47D4-9CC2-9F120DCABF6C}" presName="LShape" presStyleLbl="alignNode1" presStyleIdx="4" presStyleCnt="5"/>
      <dgm:spPr/>
    </dgm:pt>
    <dgm:pt modelId="{7CDADEA7-8C57-45BA-86AC-47CE0FCC3E7F}" type="pres">
      <dgm:prSet presAssocID="{B5A9AEE6-0CC8-47D4-9CC2-9F120DCABF6C}" presName="ParentText" presStyleLbl="revTx" presStyleIdx="2" presStyleCnt="3">
        <dgm:presLayoutVars>
          <dgm:chMax val="0"/>
          <dgm:chPref val="0"/>
          <dgm:bulletEnabled val="1"/>
        </dgm:presLayoutVars>
      </dgm:prSet>
      <dgm:spPr/>
      <dgm:t>
        <a:bodyPr/>
        <a:lstStyle/>
        <a:p>
          <a:endParaRPr lang="en-IN"/>
        </a:p>
      </dgm:t>
    </dgm:pt>
  </dgm:ptLst>
  <dgm:cxnLst>
    <dgm:cxn modelId="{05DEAE0A-13D5-410C-A7CF-3C931437CE25}" type="presOf" srcId="{C5425211-BC09-4F28-92BF-223A94130C1C}" destId="{01995BCF-C267-4646-BFEC-2854FA02A5EB}" srcOrd="0" destOrd="2" presId="urn:microsoft.com/office/officeart/2009/3/layout/StepUpProcess"/>
    <dgm:cxn modelId="{83D4865D-57C0-4672-97B2-6CCB18FB711C}" type="presOf" srcId="{808B0F2A-3329-4C2E-9F4E-2790390EF731}" destId="{7CDADEA7-8C57-45BA-86AC-47CE0FCC3E7F}" srcOrd="0" destOrd="2" presId="urn:microsoft.com/office/officeart/2009/3/layout/StepUpProcess"/>
    <dgm:cxn modelId="{4273114B-61EF-451E-945B-8F6A5B478A4A}" srcId="{B5A9AEE6-0CC8-47D4-9CC2-9F120DCABF6C}" destId="{2B750F11-8299-432D-A4B1-477A97F002BF}" srcOrd="2" destOrd="0" parTransId="{2EFF3A4D-515E-4F2F-8CDD-31607510EAE9}" sibTransId="{F396A45B-B795-48CF-9912-FB3520C8D3A3}"/>
    <dgm:cxn modelId="{8D8E7419-72D0-4008-BF1A-EB37F1A472C1}" srcId="{B5A9AEE6-0CC8-47D4-9CC2-9F120DCABF6C}" destId="{07518B81-E137-4FE8-801B-6DE0EDB4A64F}" srcOrd="0" destOrd="0" parTransId="{77542EC7-E911-4312-A230-EAD30EBEA786}" sibTransId="{FCE8E84F-4E12-47D2-AF02-03C75CDFF95F}"/>
    <dgm:cxn modelId="{CA9F9322-C88C-4D22-8E79-1286F558298D}" type="presOf" srcId="{872ACC5F-65F1-4E72-8AD0-60097554B9EC}" destId="{C00706E8-70C1-4954-B38F-2224101EB9ED}" srcOrd="0" destOrd="1" presId="urn:microsoft.com/office/officeart/2009/3/layout/StepUpProcess"/>
    <dgm:cxn modelId="{F08D4646-0CAA-418C-9682-25F5CD85532C}" srcId="{28F840B8-6572-4CCD-AFBB-9E9857AAE863}" destId="{D6BD83B3-D671-4164-803B-38513F0382FD}" srcOrd="1" destOrd="0" parTransId="{B8F24BB1-EDAC-4EA9-8148-3BC997F6749F}" sibTransId="{C4EF5F11-A40B-48D0-917F-057374C90AFF}"/>
    <dgm:cxn modelId="{38EADBDE-BE85-4B8E-8278-28D49301E63F}" srcId="{40582AEE-3A13-4F45-9719-A0680BB3A541}" destId="{C5425211-BC09-4F28-92BF-223A94130C1C}" srcOrd="1" destOrd="0" parTransId="{A92E5073-FCED-485C-9A7A-C080875995D7}" sibTransId="{F8EC0877-F8E5-4785-AA6E-735D9FC318AC}"/>
    <dgm:cxn modelId="{95367F19-C3DF-4410-BCED-037439382B78}" type="presOf" srcId="{07518B81-E137-4FE8-801B-6DE0EDB4A64F}" destId="{7CDADEA7-8C57-45BA-86AC-47CE0FCC3E7F}" srcOrd="0" destOrd="1" presId="urn:microsoft.com/office/officeart/2009/3/layout/StepUpProcess"/>
    <dgm:cxn modelId="{8965B633-EB7E-4D1D-8F2D-B974A3668B35}" srcId="{D6BD83B3-D671-4164-803B-38513F0382FD}" destId="{59768BA5-DA48-403F-854E-1F0988FC742D}" srcOrd="1" destOrd="0" parTransId="{6C4B3DFB-9CA6-483F-8191-C8DF155C40BE}" sibTransId="{077C1B1C-208E-49DD-B609-66FA6496BF51}"/>
    <dgm:cxn modelId="{075A79C1-E6D5-459C-BF58-B79212A659B3}" srcId="{40582AEE-3A13-4F45-9719-A0680BB3A541}" destId="{642285A7-A4AE-44AE-AA1B-46A33354D72B}" srcOrd="0" destOrd="0" parTransId="{C94E9DBE-A904-4A4B-AA08-4E97430EE757}" sibTransId="{881607D3-D42C-4B48-B528-E5E029621214}"/>
    <dgm:cxn modelId="{2917B10E-66DA-4654-BC5A-24AB2F3FD2DD}" srcId="{D6BD83B3-D671-4164-803B-38513F0382FD}" destId="{872ACC5F-65F1-4E72-8AD0-60097554B9EC}" srcOrd="0" destOrd="0" parTransId="{0C6CDACD-30DE-4157-BC65-4B596F299077}" sibTransId="{E63D1A4F-BC93-400D-9CA8-A5AB88C25B64}"/>
    <dgm:cxn modelId="{06B154A8-47E8-49C7-A1CA-257E879EE321}" srcId="{28F840B8-6572-4CCD-AFBB-9E9857AAE863}" destId="{B5A9AEE6-0CC8-47D4-9CC2-9F120DCABF6C}" srcOrd="2" destOrd="0" parTransId="{F80CD4BD-26BC-4E97-B680-7FAE0D9403B0}" sibTransId="{C6B3667A-7FD7-474E-A25E-75A22C47D754}"/>
    <dgm:cxn modelId="{40BBC84A-74CF-4E14-8440-324F64D893CB}" type="presOf" srcId="{40582AEE-3A13-4F45-9719-A0680BB3A541}" destId="{01995BCF-C267-4646-BFEC-2854FA02A5EB}" srcOrd="0" destOrd="0" presId="urn:microsoft.com/office/officeart/2009/3/layout/StepUpProcess"/>
    <dgm:cxn modelId="{5DB4C893-63D3-449A-8622-3B64B871B461}" type="presOf" srcId="{59768BA5-DA48-403F-854E-1F0988FC742D}" destId="{C00706E8-70C1-4954-B38F-2224101EB9ED}" srcOrd="0" destOrd="2" presId="urn:microsoft.com/office/officeart/2009/3/layout/StepUpProcess"/>
    <dgm:cxn modelId="{CA1CC4C4-C226-476E-BC4B-7A51F9CABF69}" srcId="{28F840B8-6572-4CCD-AFBB-9E9857AAE863}" destId="{40582AEE-3A13-4F45-9719-A0680BB3A541}" srcOrd="0" destOrd="0" parTransId="{BEE75FEF-0F6D-4695-A903-4C14E000A5AC}" sibTransId="{E2BBD7ED-92F5-4574-B1A7-499F5BD84D8E}"/>
    <dgm:cxn modelId="{B08066A4-6965-45A3-B7D8-8A618A24E286}" srcId="{B5A9AEE6-0CC8-47D4-9CC2-9F120DCABF6C}" destId="{808B0F2A-3329-4C2E-9F4E-2790390EF731}" srcOrd="1" destOrd="0" parTransId="{0631EFD2-85B3-4898-A2CD-9C99F03B0BDB}" sibTransId="{AB6D8F74-0D71-4278-B9E6-6D7DD0A4110E}"/>
    <dgm:cxn modelId="{6F34C072-3F66-4591-9F5F-CDB42A2E6735}" type="presOf" srcId="{B5A9AEE6-0CC8-47D4-9CC2-9F120DCABF6C}" destId="{7CDADEA7-8C57-45BA-86AC-47CE0FCC3E7F}" srcOrd="0" destOrd="0" presId="urn:microsoft.com/office/officeart/2009/3/layout/StepUpProcess"/>
    <dgm:cxn modelId="{32F44AD4-6C85-4F92-8B48-75557CEFDFC7}" type="presOf" srcId="{D6BD83B3-D671-4164-803B-38513F0382FD}" destId="{C00706E8-70C1-4954-B38F-2224101EB9ED}" srcOrd="0" destOrd="0" presId="urn:microsoft.com/office/officeart/2009/3/layout/StepUpProcess"/>
    <dgm:cxn modelId="{C5E9855C-0B4C-4F47-99FB-EF31C7ABC0E6}" type="presOf" srcId="{2B750F11-8299-432D-A4B1-477A97F002BF}" destId="{7CDADEA7-8C57-45BA-86AC-47CE0FCC3E7F}" srcOrd="0" destOrd="3" presId="urn:microsoft.com/office/officeart/2009/3/layout/StepUpProcess"/>
    <dgm:cxn modelId="{C859189F-4E23-4745-9E98-4F63EB31D4D4}" type="presOf" srcId="{28F840B8-6572-4CCD-AFBB-9E9857AAE863}" destId="{2F6D5987-9E5D-4898-81B7-7D2C92EEB0CD}" srcOrd="0" destOrd="0" presId="urn:microsoft.com/office/officeart/2009/3/layout/StepUpProcess"/>
    <dgm:cxn modelId="{8B53152D-824B-462C-8734-88A7FF5576D9}" type="presOf" srcId="{642285A7-A4AE-44AE-AA1B-46A33354D72B}" destId="{01995BCF-C267-4646-BFEC-2854FA02A5EB}" srcOrd="0" destOrd="1" presId="urn:microsoft.com/office/officeart/2009/3/layout/StepUpProcess"/>
    <dgm:cxn modelId="{D7246A04-3B9A-4B0A-9E5E-2508E563EBC1}" type="presParOf" srcId="{2F6D5987-9E5D-4898-81B7-7D2C92EEB0CD}" destId="{FB1A2303-B57C-4F01-8BE7-60FEDE9ADE55}" srcOrd="0" destOrd="0" presId="urn:microsoft.com/office/officeart/2009/3/layout/StepUpProcess"/>
    <dgm:cxn modelId="{15EB9D72-878C-497B-9A1D-7385C615B6F5}" type="presParOf" srcId="{FB1A2303-B57C-4F01-8BE7-60FEDE9ADE55}" destId="{08E68416-14B1-4EA9-9448-F6ADD3ED14E4}" srcOrd="0" destOrd="0" presId="urn:microsoft.com/office/officeart/2009/3/layout/StepUpProcess"/>
    <dgm:cxn modelId="{399099D4-49B8-4136-BB7C-DF8E695FFA32}" type="presParOf" srcId="{FB1A2303-B57C-4F01-8BE7-60FEDE9ADE55}" destId="{01995BCF-C267-4646-BFEC-2854FA02A5EB}" srcOrd="1" destOrd="0" presId="urn:microsoft.com/office/officeart/2009/3/layout/StepUpProcess"/>
    <dgm:cxn modelId="{224B6891-9672-4ED5-9EB9-77F7A10200BE}" type="presParOf" srcId="{FB1A2303-B57C-4F01-8BE7-60FEDE9ADE55}" destId="{98E4F469-A88E-4CC9-ADAA-177F6F050F7D}" srcOrd="2" destOrd="0" presId="urn:microsoft.com/office/officeart/2009/3/layout/StepUpProcess"/>
    <dgm:cxn modelId="{5D13FAF4-0065-46CC-9CE0-9F1A8BD5707E}" type="presParOf" srcId="{2F6D5987-9E5D-4898-81B7-7D2C92EEB0CD}" destId="{01146F02-7373-4107-A25F-023B96FFF49F}" srcOrd="1" destOrd="0" presId="urn:microsoft.com/office/officeart/2009/3/layout/StepUpProcess"/>
    <dgm:cxn modelId="{F33FFDB0-03DC-4643-A4D2-964B8BE96E0D}" type="presParOf" srcId="{01146F02-7373-4107-A25F-023B96FFF49F}" destId="{58166609-2FF2-4A89-B577-DFED4B5CCC59}" srcOrd="0" destOrd="0" presId="urn:microsoft.com/office/officeart/2009/3/layout/StepUpProcess"/>
    <dgm:cxn modelId="{3DA82501-6AC5-48E4-A1A6-C39DCA6DF4BF}" type="presParOf" srcId="{2F6D5987-9E5D-4898-81B7-7D2C92EEB0CD}" destId="{A8006E15-19EE-4547-8D90-B362B2E90D05}" srcOrd="2" destOrd="0" presId="urn:microsoft.com/office/officeart/2009/3/layout/StepUpProcess"/>
    <dgm:cxn modelId="{3A3740E9-7F61-46DA-B864-33669141C705}" type="presParOf" srcId="{A8006E15-19EE-4547-8D90-B362B2E90D05}" destId="{DBEA9D4D-9051-4544-902D-6F2DAB85D6DB}" srcOrd="0" destOrd="0" presId="urn:microsoft.com/office/officeart/2009/3/layout/StepUpProcess"/>
    <dgm:cxn modelId="{FA677E1B-B480-4671-9AB6-54AF1A003DAF}" type="presParOf" srcId="{A8006E15-19EE-4547-8D90-B362B2E90D05}" destId="{C00706E8-70C1-4954-B38F-2224101EB9ED}" srcOrd="1" destOrd="0" presId="urn:microsoft.com/office/officeart/2009/3/layout/StepUpProcess"/>
    <dgm:cxn modelId="{5D832D31-4725-4BEA-878F-EB1B0D1BC2F0}" type="presParOf" srcId="{A8006E15-19EE-4547-8D90-B362B2E90D05}" destId="{28756EE2-99FD-42DA-977D-AC47399B8CD7}" srcOrd="2" destOrd="0" presId="urn:microsoft.com/office/officeart/2009/3/layout/StepUpProcess"/>
    <dgm:cxn modelId="{DFE521C7-9306-4CDA-ABF1-25EAC04441E1}" type="presParOf" srcId="{2F6D5987-9E5D-4898-81B7-7D2C92EEB0CD}" destId="{ED72886E-CAE4-4BDF-B2C6-6C83B85D960C}" srcOrd="3" destOrd="0" presId="urn:microsoft.com/office/officeart/2009/3/layout/StepUpProcess"/>
    <dgm:cxn modelId="{1457B675-9F85-45E6-BD64-9D1F01F1B530}" type="presParOf" srcId="{ED72886E-CAE4-4BDF-B2C6-6C83B85D960C}" destId="{CE79F7E6-927B-47BA-8BE2-03767FA2B3B6}" srcOrd="0" destOrd="0" presId="urn:microsoft.com/office/officeart/2009/3/layout/StepUpProcess"/>
    <dgm:cxn modelId="{BCE85DE2-C9C7-47C1-A5D8-613C375216EB}" type="presParOf" srcId="{2F6D5987-9E5D-4898-81B7-7D2C92EEB0CD}" destId="{D7313B55-AF15-48DE-BC7D-7BC09332A54A}" srcOrd="4" destOrd="0" presId="urn:microsoft.com/office/officeart/2009/3/layout/StepUpProcess"/>
    <dgm:cxn modelId="{34743CC8-8B2C-4D9A-B267-5D1E5A2A781A}" type="presParOf" srcId="{D7313B55-AF15-48DE-BC7D-7BC09332A54A}" destId="{659E3DB4-F668-4401-A1BA-E726E25B6C23}" srcOrd="0" destOrd="0" presId="urn:microsoft.com/office/officeart/2009/3/layout/StepUpProcess"/>
    <dgm:cxn modelId="{BC3F1F97-550C-484B-B5E5-E598110C2CA6}" type="presParOf" srcId="{D7313B55-AF15-48DE-BC7D-7BC09332A54A}" destId="{7CDADEA7-8C57-45BA-86AC-47CE0FCC3E7F}" srcOrd="1" destOrd="0" presId="urn:microsoft.com/office/officeart/2009/3/layout/StepUp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6B21CC-E75A-4EAB-9156-5D0F3BFF78C7}" type="doc">
      <dgm:prSet loTypeId="urn:microsoft.com/office/officeart/2005/8/layout/hProcess6" loCatId="process" qsTypeId="urn:microsoft.com/office/officeart/2005/8/quickstyle/simple5" qsCatId="simple" csTypeId="urn:microsoft.com/office/officeart/2005/8/colors/accent1_5" csCatId="accent1" phldr="1"/>
      <dgm:spPr/>
    </dgm:pt>
    <dgm:pt modelId="{22CCD6CC-C028-43BD-982B-086865ACFCC7}">
      <dgm:prSet phldrT="[Text]" custT="1"/>
      <dgm:spPr>
        <a:solidFill>
          <a:schemeClr val="accent6">
            <a:lumMod val="50000"/>
          </a:schemeClr>
        </a:solidFill>
      </dgm:spPr>
      <dgm:t>
        <a:bodyPr/>
        <a:lstStyle/>
        <a:p>
          <a:r>
            <a:rPr lang="en-US" sz="1600" b="1" dirty="0">
              <a:effectLst/>
              <a:latin typeface="Bookman Old Style" panose="02050604050505020204" pitchFamily="18" charset="0"/>
            </a:rPr>
            <a:t>&lt; Rs. 25,000/-</a:t>
          </a:r>
          <a:endParaRPr lang="en-IN" sz="1600" b="1" dirty="0">
            <a:effectLst/>
            <a:latin typeface="Bookman Old Style" panose="02050604050505020204" pitchFamily="18" charset="0"/>
          </a:endParaRPr>
        </a:p>
      </dgm:t>
    </dgm:pt>
    <dgm:pt modelId="{74DF9AF4-EBC8-4B45-98B4-E46D2D1C3174}" type="parTrans" cxnId="{D960B993-4824-44FE-ABBC-830D791C9DBB}">
      <dgm:prSet/>
      <dgm:spPr/>
      <dgm:t>
        <a:bodyPr/>
        <a:lstStyle/>
        <a:p>
          <a:endParaRPr lang="en-IN"/>
        </a:p>
      </dgm:t>
    </dgm:pt>
    <dgm:pt modelId="{CB99D847-E243-4FC1-9A0B-D40BD9745D3A}" type="sibTrans" cxnId="{D960B993-4824-44FE-ABBC-830D791C9DBB}">
      <dgm:prSet/>
      <dgm:spPr/>
      <dgm:t>
        <a:bodyPr/>
        <a:lstStyle/>
        <a:p>
          <a:endParaRPr lang="en-IN"/>
        </a:p>
      </dgm:t>
    </dgm:pt>
    <dgm:pt modelId="{206BD2F1-D4B6-4F86-A582-1E6B532E2F31}">
      <dgm:prSet phldrT="[Text]" custT="1"/>
      <dgm:spPr>
        <a:solidFill>
          <a:schemeClr val="accent6">
            <a:lumMod val="50000"/>
          </a:schemeClr>
        </a:solidFill>
      </dgm:spPr>
      <dgm:t>
        <a:bodyPr/>
        <a:lstStyle/>
        <a:p>
          <a:r>
            <a:rPr lang="en-US" sz="1600" b="1" dirty="0">
              <a:effectLst/>
              <a:latin typeface="Bookman Old Style" panose="02050604050505020204" pitchFamily="18" charset="0"/>
            </a:rPr>
            <a:t>Rs. 25,000-5,00,000/-</a:t>
          </a:r>
          <a:endParaRPr lang="en-IN" sz="1600" b="1" dirty="0">
            <a:effectLst/>
            <a:latin typeface="Bookman Old Style" panose="02050604050505020204" pitchFamily="18" charset="0"/>
          </a:endParaRPr>
        </a:p>
      </dgm:t>
    </dgm:pt>
    <dgm:pt modelId="{CB75CB09-EB28-4F8B-BAFD-17AA21A30D1D}" type="parTrans" cxnId="{BCB1A736-2C21-4D5E-BF79-9031C92665F0}">
      <dgm:prSet/>
      <dgm:spPr/>
      <dgm:t>
        <a:bodyPr/>
        <a:lstStyle/>
        <a:p>
          <a:endParaRPr lang="en-IN"/>
        </a:p>
      </dgm:t>
    </dgm:pt>
    <dgm:pt modelId="{D0BDEA21-6C5F-401C-A6D3-25A835751E75}" type="sibTrans" cxnId="{BCB1A736-2C21-4D5E-BF79-9031C92665F0}">
      <dgm:prSet/>
      <dgm:spPr/>
      <dgm:t>
        <a:bodyPr/>
        <a:lstStyle/>
        <a:p>
          <a:endParaRPr lang="en-IN"/>
        </a:p>
      </dgm:t>
    </dgm:pt>
    <dgm:pt modelId="{5940D896-E794-4B55-9766-E47BEF102EA8}">
      <dgm:prSet phldrT="[Text]" custT="1"/>
      <dgm:spPr>
        <a:solidFill>
          <a:schemeClr val="accent6">
            <a:lumMod val="50000"/>
          </a:schemeClr>
        </a:solidFill>
      </dgm:spPr>
      <dgm:t>
        <a:bodyPr/>
        <a:lstStyle/>
        <a:p>
          <a:r>
            <a:rPr lang="en-US" sz="1600" b="1" dirty="0">
              <a:effectLst/>
              <a:latin typeface="Bookman Old Style" panose="02050604050505020204" pitchFamily="18" charset="0"/>
            </a:rPr>
            <a:t>&gt; Rs. 500000/-</a:t>
          </a:r>
          <a:endParaRPr lang="en-IN" sz="1600" b="1" dirty="0">
            <a:effectLst/>
            <a:latin typeface="Bookman Old Style" panose="02050604050505020204" pitchFamily="18" charset="0"/>
          </a:endParaRPr>
        </a:p>
      </dgm:t>
    </dgm:pt>
    <dgm:pt modelId="{A713DC47-7366-4778-88E2-E2794F5E2242}" type="parTrans" cxnId="{9372AC13-3911-458B-9DC1-4720AFE02942}">
      <dgm:prSet/>
      <dgm:spPr/>
      <dgm:t>
        <a:bodyPr/>
        <a:lstStyle/>
        <a:p>
          <a:endParaRPr lang="en-IN"/>
        </a:p>
      </dgm:t>
    </dgm:pt>
    <dgm:pt modelId="{ACB1532D-6A17-4A05-A674-F2977B98F737}" type="sibTrans" cxnId="{9372AC13-3911-458B-9DC1-4720AFE02942}">
      <dgm:prSet/>
      <dgm:spPr/>
      <dgm:t>
        <a:bodyPr/>
        <a:lstStyle/>
        <a:p>
          <a:endParaRPr lang="en-IN"/>
        </a:p>
      </dgm:t>
    </dgm:pt>
    <dgm:pt modelId="{8E0A861B-FFA2-44F8-A0AB-6DE682C37B85}" type="pres">
      <dgm:prSet presAssocID="{606B21CC-E75A-4EAB-9156-5D0F3BFF78C7}" presName="theList" presStyleCnt="0">
        <dgm:presLayoutVars>
          <dgm:dir/>
          <dgm:animLvl val="lvl"/>
          <dgm:resizeHandles val="exact"/>
        </dgm:presLayoutVars>
      </dgm:prSet>
      <dgm:spPr/>
    </dgm:pt>
    <dgm:pt modelId="{575CCF0C-B0CC-4E5D-97DE-A33AA33197F8}" type="pres">
      <dgm:prSet presAssocID="{22CCD6CC-C028-43BD-982B-086865ACFCC7}" presName="compNode" presStyleCnt="0"/>
      <dgm:spPr/>
    </dgm:pt>
    <dgm:pt modelId="{D6EEEA4A-7767-4D6A-9E9D-30A56F990F18}" type="pres">
      <dgm:prSet presAssocID="{22CCD6CC-C028-43BD-982B-086865ACFCC7}" presName="noGeometry" presStyleCnt="0"/>
      <dgm:spPr/>
    </dgm:pt>
    <dgm:pt modelId="{9AF20690-CD60-487B-8611-FF9365C919A8}" type="pres">
      <dgm:prSet presAssocID="{22CCD6CC-C028-43BD-982B-086865ACFCC7}" presName="childTextVisible" presStyleLbl="bgAccFollowNode1" presStyleIdx="0" presStyleCnt="3" custScaleX="187147" custLinFactNeighborX="23302">
        <dgm:presLayoutVars>
          <dgm:bulletEnabled val="1"/>
        </dgm:presLayoutVars>
      </dgm:prSet>
      <dgm:spPr/>
    </dgm:pt>
    <dgm:pt modelId="{929CFDFD-C9EF-4148-AA47-D6A86E1CCDFC}" type="pres">
      <dgm:prSet presAssocID="{22CCD6CC-C028-43BD-982B-086865ACFCC7}" presName="childTextHidden" presStyleLbl="bgAccFollowNode1" presStyleIdx="0" presStyleCnt="3"/>
      <dgm:spPr/>
    </dgm:pt>
    <dgm:pt modelId="{AB4C2773-4DA7-499B-9F15-6521D9463639}" type="pres">
      <dgm:prSet presAssocID="{22CCD6CC-C028-43BD-982B-086865ACFCC7}" presName="parentText" presStyleLbl="node1" presStyleIdx="0" presStyleCnt="3" custScaleX="488583">
        <dgm:presLayoutVars>
          <dgm:chMax val="1"/>
          <dgm:bulletEnabled val="1"/>
        </dgm:presLayoutVars>
      </dgm:prSet>
      <dgm:spPr/>
      <dgm:t>
        <a:bodyPr/>
        <a:lstStyle/>
        <a:p>
          <a:endParaRPr lang="en-IN"/>
        </a:p>
      </dgm:t>
    </dgm:pt>
    <dgm:pt modelId="{DF4B1BA1-65A4-4CFB-998B-6D861F11257F}" type="pres">
      <dgm:prSet presAssocID="{22CCD6CC-C028-43BD-982B-086865ACFCC7}" presName="aSpace" presStyleCnt="0"/>
      <dgm:spPr/>
    </dgm:pt>
    <dgm:pt modelId="{7B572F05-2100-4920-A84F-59142A658F61}" type="pres">
      <dgm:prSet presAssocID="{206BD2F1-D4B6-4F86-A582-1E6B532E2F31}" presName="compNode" presStyleCnt="0"/>
      <dgm:spPr/>
    </dgm:pt>
    <dgm:pt modelId="{26020549-AE5B-4E57-9A12-E559A31E4EE1}" type="pres">
      <dgm:prSet presAssocID="{206BD2F1-D4B6-4F86-A582-1E6B532E2F31}" presName="noGeometry" presStyleCnt="0"/>
      <dgm:spPr/>
    </dgm:pt>
    <dgm:pt modelId="{3CDAD296-7620-4B19-B3DE-04484014DFC8}" type="pres">
      <dgm:prSet presAssocID="{206BD2F1-D4B6-4F86-A582-1E6B532E2F31}" presName="childTextVisible" presStyleLbl="bgAccFollowNode1" presStyleIdx="1" presStyleCnt="3">
        <dgm:presLayoutVars>
          <dgm:bulletEnabled val="1"/>
        </dgm:presLayoutVars>
      </dgm:prSet>
      <dgm:spPr/>
    </dgm:pt>
    <dgm:pt modelId="{4786FCBC-81A0-4396-9CC6-3A1BBB023612}" type="pres">
      <dgm:prSet presAssocID="{206BD2F1-D4B6-4F86-A582-1E6B532E2F31}" presName="childTextHidden" presStyleLbl="bgAccFollowNode1" presStyleIdx="1" presStyleCnt="3"/>
      <dgm:spPr/>
    </dgm:pt>
    <dgm:pt modelId="{64E94762-F7B2-4130-A5E0-B26FC2C2B77B}" type="pres">
      <dgm:prSet presAssocID="{206BD2F1-D4B6-4F86-A582-1E6B532E2F31}" presName="parentText" presStyleLbl="node1" presStyleIdx="1" presStyleCnt="3" custScaleX="713701" custLinFactNeighborX="-10333" custLinFactNeighborY="-327">
        <dgm:presLayoutVars>
          <dgm:chMax val="1"/>
          <dgm:bulletEnabled val="1"/>
        </dgm:presLayoutVars>
      </dgm:prSet>
      <dgm:spPr/>
      <dgm:t>
        <a:bodyPr/>
        <a:lstStyle/>
        <a:p>
          <a:endParaRPr lang="en-IN"/>
        </a:p>
      </dgm:t>
    </dgm:pt>
    <dgm:pt modelId="{82FD183F-0955-45F3-8764-E9D96281C06F}" type="pres">
      <dgm:prSet presAssocID="{206BD2F1-D4B6-4F86-A582-1E6B532E2F31}" presName="aSpace" presStyleCnt="0"/>
      <dgm:spPr/>
    </dgm:pt>
    <dgm:pt modelId="{9B33681B-8CF2-430C-A89F-59CA4B288DB8}" type="pres">
      <dgm:prSet presAssocID="{5940D896-E794-4B55-9766-E47BEF102EA8}" presName="compNode" presStyleCnt="0"/>
      <dgm:spPr/>
    </dgm:pt>
    <dgm:pt modelId="{A8D92F2B-0B26-4B0C-950C-EF9271ADE551}" type="pres">
      <dgm:prSet presAssocID="{5940D896-E794-4B55-9766-E47BEF102EA8}" presName="noGeometry" presStyleCnt="0"/>
      <dgm:spPr/>
    </dgm:pt>
    <dgm:pt modelId="{DC23F667-0FF6-4564-A3E1-B8A789243B25}" type="pres">
      <dgm:prSet presAssocID="{5940D896-E794-4B55-9766-E47BEF102EA8}" presName="childTextVisible" presStyleLbl="bgAccFollowNode1" presStyleIdx="2" presStyleCnt="3" custScaleX="187147" custLinFactNeighborX="23302">
        <dgm:presLayoutVars>
          <dgm:bulletEnabled val="1"/>
        </dgm:presLayoutVars>
      </dgm:prSet>
      <dgm:spPr/>
    </dgm:pt>
    <dgm:pt modelId="{4658743D-C5BA-4B39-9DF8-799BAB318FFC}" type="pres">
      <dgm:prSet presAssocID="{5940D896-E794-4B55-9766-E47BEF102EA8}" presName="childTextHidden" presStyleLbl="bgAccFollowNode1" presStyleIdx="2" presStyleCnt="3"/>
      <dgm:spPr/>
    </dgm:pt>
    <dgm:pt modelId="{EF5B2E29-153B-4250-907E-D040718527C1}" type="pres">
      <dgm:prSet presAssocID="{5940D896-E794-4B55-9766-E47BEF102EA8}" presName="parentText" presStyleLbl="node1" presStyleIdx="2" presStyleCnt="3" custScaleX="431549">
        <dgm:presLayoutVars>
          <dgm:chMax val="1"/>
          <dgm:bulletEnabled val="1"/>
        </dgm:presLayoutVars>
      </dgm:prSet>
      <dgm:spPr/>
      <dgm:t>
        <a:bodyPr/>
        <a:lstStyle/>
        <a:p>
          <a:endParaRPr lang="en-IN"/>
        </a:p>
      </dgm:t>
    </dgm:pt>
  </dgm:ptLst>
  <dgm:cxnLst>
    <dgm:cxn modelId="{FCF41D44-D422-4916-A4A8-0FB6B8490F84}" type="presOf" srcId="{5940D896-E794-4B55-9766-E47BEF102EA8}" destId="{EF5B2E29-153B-4250-907E-D040718527C1}" srcOrd="0" destOrd="0" presId="urn:microsoft.com/office/officeart/2005/8/layout/hProcess6"/>
    <dgm:cxn modelId="{BCB1A736-2C21-4D5E-BF79-9031C92665F0}" srcId="{606B21CC-E75A-4EAB-9156-5D0F3BFF78C7}" destId="{206BD2F1-D4B6-4F86-A582-1E6B532E2F31}" srcOrd="1" destOrd="0" parTransId="{CB75CB09-EB28-4F8B-BAFD-17AA21A30D1D}" sibTransId="{D0BDEA21-6C5F-401C-A6D3-25A835751E75}"/>
    <dgm:cxn modelId="{500F7DD1-900F-4167-A495-CC041C59D788}" type="presOf" srcId="{22CCD6CC-C028-43BD-982B-086865ACFCC7}" destId="{AB4C2773-4DA7-499B-9F15-6521D9463639}" srcOrd="0" destOrd="0" presId="urn:microsoft.com/office/officeart/2005/8/layout/hProcess6"/>
    <dgm:cxn modelId="{9372AC13-3911-458B-9DC1-4720AFE02942}" srcId="{606B21CC-E75A-4EAB-9156-5D0F3BFF78C7}" destId="{5940D896-E794-4B55-9766-E47BEF102EA8}" srcOrd="2" destOrd="0" parTransId="{A713DC47-7366-4778-88E2-E2794F5E2242}" sibTransId="{ACB1532D-6A17-4A05-A674-F2977B98F737}"/>
    <dgm:cxn modelId="{592EA751-A29D-479B-B8EB-9C68535B4669}" type="presOf" srcId="{606B21CC-E75A-4EAB-9156-5D0F3BFF78C7}" destId="{8E0A861B-FFA2-44F8-A0AB-6DE682C37B85}" srcOrd="0" destOrd="0" presId="urn:microsoft.com/office/officeart/2005/8/layout/hProcess6"/>
    <dgm:cxn modelId="{D960B993-4824-44FE-ABBC-830D791C9DBB}" srcId="{606B21CC-E75A-4EAB-9156-5D0F3BFF78C7}" destId="{22CCD6CC-C028-43BD-982B-086865ACFCC7}" srcOrd="0" destOrd="0" parTransId="{74DF9AF4-EBC8-4B45-98B4-E46D2D1C3174}" sibTransId="{CB99D847-E243-4FC1-9A0B-D40BD9745D3A}"/>
    <dgm:cxn modelId="{2F64872D-2F5D-491C-8127-5F0B55CFCE5E}" type="presOf" srcId="{206BD2F1-D4B6-4F86-A582-1E6B532E2F31}" destId="{64E94762-F7B2-4130-A5E0-B26FC2C2B77B}" srcOrd="0" destOrd="0" presId="urn:microsoft.com/office/officeart/2005/8/layout/hProcess6"/>
    <dgm:cxn modelId="{9F1BA56E-0E75-4292-87A4-0F54A6520EF1}" type="presParOf" srcId="{8E0A861B-FFA2-44F8-A0AB-6DE682C37B85}" destId="{575CCF0C-B0CC-4E5D-97DE-A33AA33197F8}" srcOrd="0" destOrd="0" presId="urn:microsoft.com/office/officeart/2005/8/layout/hProcess6"/>
    <dgm:cxn modelId="{A2525F76-0579-47DC-84CD-A0D66A3B16A5}" type="presParOf" srcId="{575CCF0C-B0CC-4E5D-97DE-A33AA33197F8}" destId="{D6EEEA4A-7767-4D6A-9E9D-30A56F990F18}" srcOrd="0" destOrd="0" presId="urn:microsoft.com/office/officeart/2005/8/layout/hProcess6"/>
    <dgm:cxn modelId="{3F0F8BD3-350B-4175-B07F-418FF285E724}" type="presParOf" srcId="{575CCF0C-B0CC-4E5D-97DE-A33AA33197F8}" destId="{9AF20690-CD60-487B-8611-FF9365C919A8}" srcOrd="1" destOrd="0" presId="urn:microsoft.com/office/officeart/2005/8/layout/hProcess6"/>
    <dgm:cxn modelId="{2DBB58A9-A535-4C49-AB4D-D1E27CF9144F}" type="presParOf" srcId="{575CCF0C-B0CC-4E5D-97DE-A33AA33197F8}" destId="{929CFDFD-C9EF-4148-AA47-D6A86E1CCDFC}" srcOrd="2" destOrd="0" presId="urn:microsoft.com/office/officeart/2005/8/layout/hProcess6"/>
    <dgm:cxn modelId="{43F3B79A-591A-4801-A245-8D683937F545}" type="presParOf" srcId="{575CCF0C-B0CC-4E5D-97DE-A33AA33197F8}" destId="{AB4C2773-4DA7-499B-9F15-6521D9463639}" srcOrd="3" destOrd="0" presId="urn:microsoft.com/office/officeart/2005/8/layout/hProcess6"/>
    <dgm:cxn modelId="{F1DF43F1-FE7C-4987-8EB4-C7D463CB19D6}" type="presParOf" srcId="{8E0A861B-FFA2-44F8-A0AB-6DE682C37B85}" destId="{DF4B1BA1-65A4-4CFB-998B-6D861F11257F}" srcOrd="1" destOrd="0" presId="urn:microsoft.com/office/officeart/2005/8/layout/hProcess6"/>
    <dgm:cxn modelId="{C3AFE91C-EA0A-4EED-A965-491821CC3A60}" type="presParOf" srcId="{8E0A861B-FFA2-44F8-A0AB-6DE682C37B85}" destId="{7B572F05-2100-4920-A84F-59142A658F61}" srcOrd="2" destOrd="0" presId="urn:microsoft.com/office/officeart/2005/8/layout/hProcess6"/>
    <dgm:cxn modelId="{28465534-4D62-4FB4-A659-7611DA0980AF}" type="presParOf" srcId="{7B572F05-2100-4920-A84F-59142A658F61}" destId="{26020549-AE5B-4E57-9A12-E559A31E4EE1}" srcOrd="0" destOrd="0" presId="urn:microsoft.com/office/officeart/2005/8/layout/hProcess6"/>
    <dgm:cxn modelId="{0E7C3A1A-2FCA-4FA2-A399-F75BE403D734}" type="presParOf" srcId="{7B572F05-2100-4920-A84F-59142A658F61}" destId="{3CDAD296-7620-4B19-B3DE-04484014DFC8}" srcOrd="1" destOrd="0" presId="urn:microsoft.com/office/officeart/2005/8/layout/hProcess6"/>
    <dgm:cxn modelId="{0C80948C-C358-437B-9A8D-CA17AA16746F}" type="presParOf" srcId="{7B572F05-2100-4920-A84F-59142A658F61}" destId="{4786FCBC-81A0-4396-9CC6-3A1BBB023612}" srcOrd="2" destOrd="0" presId="urn:microsoft.com/office/officeart/2005/8/layout/hProcess6"/>
    <dgm:cxn modelId="{66138EB7-D560-49D1-9624-6766B92D7145}" type="presParOf" srcId="{7B572F05-2100-4920-A84F-59142A658F61}" destId="{64E94762-F7B2-4130-A5E0-B26FC2C2B77B}" srcOrd="3" destOrd="0" presId="urn:microsoft.com/office/officeart/2005/8/layout/hProcess6"/>
    <dgm:cxn modelId="{0DE70B5A-7255-472B-8F6B-BF826A0C0818}" type="presParOf" srcId="{8E0A861B-FFA2-44F8-A0AB-6DE682C37B85}" destId="{82FD183F-0955-45F3-8764-E9D96281C06F}" srcOrd="3" destOrd="0" presId="urn:microsoft.com/office/officeart/2005/8/layout/hProcess6"/>
    <dgm:cxn modelId="{FF6D93CC-3B5A-48C0-ABFE-4BBEF520A175}" type="presParOf" srcId="{8E0A861B-FFA2-44F8-A0AB-6DE682C37B85}" destId="{9B33681B-8CF2-430C-A89F-59CA4B288DB8}" srcOrd="4" destOrd="0" presId="urn:microsoft.com/office/officeart/2005/8/layout/hProcess6"/>
    <dgm:cxn modelId="{808AB400-5693-47D0-BE8C-961235901F4F}" type="presParOf" srcId="{9B33681B-8CF2-430C-A89F-59CA4B288DB8}" destId="{A8D92F2B-0B26-4B0C-950C-EF9271ADE551}" srcOrd="0" destOrd="0" presId="urn:microsoft.com/office/officeart/2005/8/layout/hProcess6"/>
    <dgm:cxn modelId="{C15863A5-E340-4FA1-85CD-2572FFE7249A}" type="presParOf" srcId="{9B33681B-8CF2-430C-A89F-59CA4B288DB8}" destId="{DC23F667-0FF6-4564-A3E1-B8A789243B25}" srcOrd="1" destOrd="0" presId="urn:microsoft.com/office/officeart/2005/8/layout/hProcess6"/>
    <dgm:cxn modelId="{A53EEF84-5385-425E-86AF-50FD1A5F89E3}" type="presParOf" srcId="{9B33681B-8CF2-430C-A89F-59CA4B288DB8}" destId="{4658743D-C5BA-4B39-9DF8-799BAB318FFC}" srcOrd="2" destOrd="0" presId="urn:microsoft.com/office/officeart/2005/8/layout/hProcess6"/>
    <dgm:cxn modelId="{770FDCAF-9007-4B0C-A182-DDDE7D910A1F}" type="presParOf" srcId="{9B33681B-8CF2-430C-A89F-59CA4B288DB8}" destId="{EF5B2E29-153B-4250-907E-D040718527C1}" srcOrd="3" destOrd="0" presId="urn:microsoft.com/office/officeart/2005/8/layout/hProcess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7A3E1A-051C-4D16-A9A8-AD731C579479}"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1C23A447-3ABC-417C-8921-601589AF880A}">
      <dgm:prSet/>
      <dgm:spPr/>
      <dgm:t>
        <a:bodyPr/>
        <a:lstStyle/>
        <a:p>
          <a:r>
            <a:rPr lang="en-US" b="1" dirty="0"/>
            <a:t>PAYMENT</a:t>
          </a:r>
          <a:r>
            <a:rPr lang="en-US" dirty="0"/>
            <a:t> </a:t>
          </a:r>
          <a:r>
            <a:rPr lang="en-US" b="1" dirty="0"/>
            <a:t>AUTHORITY</a:t>
          </a:r>
          <a:endParaRPr lang="en-US" dirty="0"/>
        </a:p>
      </dgm:t>
    </dgm:pt>
    <dgm:pt modelId="{960F9319-4BED-418D-938A-9A9939F0A76A}" type="parTrans" cxnId="{FDB9F538-6DDD-4250-BE81-27F4092DF8B9}">
      <dgm:prSet/>
      <dgm:spPr/>
      <dgm:t>
        <a:bodyPr/>
        <a:lstStyle/>
        <a:p>
          <a:endParaRPr lang="en-US"/>
        </a:p>
      </dgm:t>
    </dgm:pt>
    <dgm:pt modelId="{F23AF68E-27E4-4C0F-807C-324677D18705}" type="sibTrans" cxnId="{FDB9F538-6DDD-4250-BE81-27F4092DF8B9}">
      <dgm:prSet/>
      <dgm:spPr/>
      <dgm:t>
        <a:bodyPr/>
        <a:lstStyle/>
        <a:p>
          <a:endParaRPr lang="en-US"/>
        </a:p>
      </dgm:t>
    </dgm:pt>
    <dgm:pt modelId="{3549F0C8-3F83-4D70-AA37-F04AA5453F9D}">
      <dgm:prSet/>
      <dgm:spPr/>
      <dgm:t>
        <a:bodyPr/>
        <a:lstStyle/>
        <a:p>
          <a:r>
            <a:rPr lang="en-US" b="1" dirty="0"/>
            <a:t>Invoice Payment</a:t>
          </a:r>
          <a:endParaRPr lang="en-US" dirty="0"/>
        </a:p>
      </dgm:t>
    </dgm:pt>
    <dgm:pt modelId="{D0AE46DE-6CD9-4937-BF57-295D9D8461DD}" type="parTrans" cxnId="{914690FE-9DE0-40DD-8F0E-183F363F7A14}">
      <dgm:prSet/>
      <dgm:spPr/>
      <dgm:t>
        <a:bodyPr/>
        <a:lstStyle/>
        <a:p>
          <a:endParaRPr lang="en-US"/>
        </a:p>
      </dgm:t>
    </dgm:pt>
    <dgm:pt modelId="{1202DFAC-ECEC-4E52-AB20-EC3E9FA6911D}" type="sibTrans" cxnId="{914690FE-9DE0-40DD-8F0E-183F363F7A14}">
      <dgm:prSet/>
      <dgm:spPr/>
      <dgm:t>
        <a:bodyPr/>
        <a:lstStyle/>
        <a:p>
          <a:endParaRPr lang="en-US"/>
        </a:p>
      </dgm:t>
    </dgm:pt>
    <dgm:pt modelId="{0FB217D9-ED83-4709-A2B6-3051F035AF9B}">
      <dgm:prSet/>
      <dgm:spPr/>
      <dgm:t>
        <a:bodyPr/>
        <a:lstStyle/>
        <a:p>
          <a:r>
            <a:rPr lang="en-US" b="1" dirty="0"/>
            <a:t> DDO/PAO – Through SBI MOPS/ Through Offline mode</a:t>
          </a:r>
          <a:endParaRPr lang="en-US" dirty="0"/>
        </a:p>
      </dgm:t>
    </dgm:pt>
    <dgm:pt modelId="{85183B50-124B-4D46-8CA1-221D548FBC31}" type="parTrans" cxnId="{9AF34FEC-0852-444A-8C12-38FCF6437141}">
      <dgm:prSet/>
      <dgm:spPr/>
      <dgm:t>
        <a:bodyPr/>
        <a:lstStyle/>
        <a:p>
          <a:endParaRPr lang="en-US"/>
        </a:p>
      </dgm:t>
    </dgm:pt>
    <dgm:pt modelId="{826313E1-FCC7-4E4C-B0B6-7968B2EBE54E}" type="sibTrans" cxnId="{9AF34FEC-0852-444A-8C12-38FCF6437141}">
      <dgm:prSet/>
      <dgm:spPr/>
      <dgm:t>
        <a:bodyPr/>
        <a:lstStyle/>
        <a:p>
          <a:endParaRPr lang="en-US"/>
        </a:p>
      </dgm:t>
    </dgm:pt>
    <dgm:pt modelId="{A5AD249F-07A0-46ED-AF25-0E39D54EF41C}">
      <dgm:prSet/>
      <dgm:spPr/>
      <dgm:t>
        <a:bodyPr/>
        <a:lstStyle/>
        <a:p>
          <a:r>
            <a:rPr lang="en-US" b="1" dirty="0"/>
            <a:t> Log on to </a:t>
          </a:r>
          <a:r>
            <a:rPr lang="en-US" b="1" dirty="0" err="1"/>
            <a:t>GeM</a:t>
          </a:r>
          <a:r>
            <a:rPr lang="en-US" b="1" dirty="0"/>
            <a:t> &amp; Update Payment details</a:t>
          </a:r>
          <a:endParaRPr lang="en-US" dirty="0"/>
        </a:p>
      </dgm:t>
    </dgm:pt>
    <dgm:pt modelId="{2AFCF016-EACA-43F1-9403-8499CF3DBF68}" type="parTrans" cxnId="{8D0580A9-CDF3-4FB6-96B9-E1919F115370}">
      <dgm:prSet/>
      <dgm:spPr/>
      <dgm:t>
        <a:bodyPr/>
        <a:lstStyle/>
        <a:p>
          <a:endParaRPr lang="en-US"/>
        </a:p>
      </dgm:t>
    </dgm:pt>
    <dgm:pt modelId="{F0C9B767-7C67-4F1A-A903-5FF74D7E88E1}" type="sibTrans" cxnId="{8D0580A9-CDF3-4FB6-96B9-E1919F115370}">
      <dgm:prSet/>
      <dgm:spPr/>
      <dgm:t>
        <a:bodyPr/>
        <a:lstStyle/>
        <a:p>
          <a:endParaRPr lang="en-US"/>
        </a:p>
      </dgm:t>
    </dgm:pt>
    <dgm:pt modelId="{5AB6B2BF-3CCF-4786-8BCB-050286516738}" type="pres">
      <dgm:prSet presAssocID="{FC7A3E1A-051C-4D16-A9A8-AD731C579479}" presName="Name0" presStyleCnt="0">
        <dgm:presLayoutVars>
          <dgm:dir/>
          <dgm:animLvl val="lvl"/>
          <dgm:resizeHandles/>
        </dgm:presLayoutVars>
      </dgm:prSet>
      <dgm:spPr/>
      <dgm:t>
        <a:bodyPr/>
        <a:lstStyle/>
        <a:p>
          <a:endParaRPr lang="en-IN"/>
        </a:p>
      </dgm:t>
    </dgm:pt>
    <dgm:pt modelId="{A604F420-1BF4-4697-9BA4-75CA51D3621B}" type="pres">
      <dgm:prSet presAssocID="{1C23A447-3ABC-417C-8921-601589AF880A}" presName="linNode" presStyleCnt="0"/>
      <dgm:spPr/>
    </dgm:pt>
    <dgm:pt modelId="{D3AA42B8-FEED-4A5A-8FA4-99B98EEC54B7}" type="pres">
      <dgm:prSet presAssocID="{1C23A447-3ABC-417C-8921-601589AF880A}" presName="parentShp" presStyleLbl="node1" presStyleIdx="0" presStyleCnt="1">
        <dgm:presLayoutVars>
          <dgm:bulletEnabled val="1"/>
        </dgm:presLayoutVars>
      </dgm:prSet>
      <dgm:spPr/>
      <dgm:t>
        <a:bodyPr/>
        <a:lstStyle/>
        <a:p>
          <a:endParaRPr lang="en-IN"/>
        </a:p>
      </dgm:t>
    </dgm:pt>
    <dgm:pt modelId="{0DD87207-728B-46B0-8054-5E3650C8FB20}" type="pres">
      <dgm:prSet presAssocID="{1C23A447-3ABC-417C-8921-601589AF880A}" presName="childShp" presStyleLbl="bgAccFollowNode1" presStyleIdx="0" presStyleCnt="1">
        <dgm:presLayoutVars>
          <dgm:bulletEnabled val="1"/>
        </dgm:presLayoutVars>
      </dgm:prSet>
      <dgm:spPr/>
      <dgm:t>
        <a:bodyPr/>
        <a:lstStyle/>
        <a:p>
          <a:endParaRPr lang="en-IN"/>
        </a:p>
      </dgm:t>
    </dgm:pt>
  </dgm:ptLst>
  <dgm:cxnLst>
    <dgm:cxn modelId="{CCCE47B9-65BF-4BEB-86BA-CD674CBB9078}" type="presOf" srcId="{1C23A447-3ABC-417C-8921-601589AF880A}" destId="{D3AA42B8-FEED-4A5A-8FA4-99B98EEC54B7}" srcOrd="0" destOrd="0" presId="urn:microsoft.com/office/officeart/2005/8/layout/vList6"/>
    <dgm:cxn modelId="{1FEB2A80-6211-44F1-A3B1-81478031EC4A}" type="presOf" srcId="{0FB217D9-ED83-4709-A2B6-3051F035AF9B}" destId="{0DD87207-728B-46B0-8054-5E3650C8FB20}" srcOrd="0" destOrd="1" presId="urn:microsoft.com/office/officeart/2005/8/layout/vList6"/>
    <dgm:cxn modelId="{9AF34FEC-0852-444A-8C12-38FCF6437141}" srcId="{1C23A447-3ABC-417C-8921-601589AF880A}" destId="{0FB217D9-ED83-4709-A2B6-3051F035AF9B}" srcOrd="1" destOrd="0" parTransId="{85183B50-124B-4D46-8CA1-221D548FBC31}" sibTransId="{826313E1-FCC7-4E4C-B0B6-7968B2EBE54E}"/>
    <dgm:cxn modelId="{914690FE-9DE0-40DD-8F0E-183F363F7A14}" srcId="{1C23A447-3ABC-417C-8921-601589AF880A}" destId="{3549F0C8-3F83-4D70-AA37-F04AA5453F9D}" srcOrd="0" destOrd="0" parTransId="{D0AE46DE-6CD9-4937-BF57-295D9D8461DD}" sibTransId="{1202DFAC-ECEC-4E52-AB20-EC3E9FA6911D}"/>
    <dgm:cxn modelId="{8D0580A9-CDF3-4FB6-96B9-E1919F115370}" srcId="{1C23A447-3ABC-417C-8921-601589AF880A}" destId="{A5AD249F-07A0-46ED-AF25-0E39D54EF41C}" srcOrd="2" destOrd="0" parTransId="{2AFCF016-EACA-43F1-9403-8499CF3DBF68}" sibTransId="{F0C9B767-7C67-4F1A-A903-5FF74D7E88E1}"/>
    <dgm:cxn modelId="{83969E6B-1A64-4529-8A2F-830BA36457A8}" type="presOf" srcId="{A5AD249F-07A0-46ED-AF25-0E39D54EF41C}" destId="{0DD87207-728B-46B0-8054-5E3650C8FB20}" srcOrd="0" destOrd="2" presId="urn:microsoft.com/office/officeart/2005/8/layout/vList6"/>
    <dgm:cxn modelId="{FDB9F538-6DDD-4250-BE81-27F4092DF8B9}" srcId="{FC7A3E1A-051C-4D16-A9A8-AD731C579479}" destId="{1C23A447-3ABC-417C-8921-601589AF880A}" srcOrd="0" destOrd="0" parTransId="{960F9319-4BED-418D-938A-9A9939F0A76A}" sibTransId="{F23AF68E-27E4-4C0F-807C-324677D18705}"/>
    <dgm:cxn modelId="{E87A6A89-3F88-41C6-AA95-BA887A348E3A}" type="presOf" srcId="{3549F0C8-3F83-4D70-AA37-F04AA5453F9D}" destId="{0DD87207-728B-46B0-8054-5E3650C8FB20}" srcOrd="0" destOrd="0" presId="urn:microsoft.com/office/officeart/2005/8/layout/vList6"/>
    <dgm:cxn modelId="{FF46FF9E-7760-4356-9ADE-9C357C4BD137}" type="presOf" srcId="{FC7A3E1A-051C-4D16-A9A8-AD731C579479}" destId="{5AB6B2BF-3CCF-4786-8BCB-050286516738}" srcOrd="0" destOrd="0" presId="urn:microsoft.com/office/officeart/2005/8/layout/vList6"/>
    <dgm:cxn modelId="{E470EE7F-A766-470A-8B21-8858D9FD6BB9}" type="presParOf" srcId="{5AB6B2BF-3CCF-4786-8BCB-050286516738}" destId="{A604F420-1BF4-4697-9BA4-75CA51D3621B}" srcOrd="0" destOrd="0" presId="urn:microsoft.com/office/officeart/2005/8/layout/vList6"/>
    <dgm:cxn modelId="{A2B51539-CD79-4A64-9BF3-890A3A1FC205}" type="presParOf" srcId="{A604F420-1BF4-4697-9BA4-75CA51D3621B}" destId="{D3AA42B8-FEED-4A5A-8FA4-99B98EEC54B7}" srcOrd="0" destOrd="0" presId="urn:microsoft.com/office/officeart/2005/8/layout/vList6"/>
    <dgm:cxn modelId="{18549B75-50B0-49EF-81A7-F09CD2F035E7}" type="presParOf" srcId="{A604F420-1BF4-4697-9BA4-75CA51D3621B}" destId="{0DD87207-728B-46B0-8054-5E3650C8FB20}" srcOrd="1" destOrd="0" presId="urn:microsoft.com/office/officeart/2005/8/layout/v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3EBEDE-D241-49DE-B253-48021B895C60}"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F679F0A0-AF2C-4480-B44C-6050BB77BD62}">
      <dgm:prSet/>
      <dgm:spPr/>
      <dgm:t>
        <a:bodyPr/>
        <a:lstStyle/>
        <a:p>
          <a:r>
            <a:rPr lang="en-US" b="1"/>
            <a:t>BUYER</a:t>
          </a:r>
          <a:endParaRPr lang="en-US"/>
        </a:p>
      </dgm:t>
    </dgm:pt>
    <dgm:pt modelId="{0A1EAE8B-4060-47C7-8B78-C74F62B94AB6}" type="parTrans" cxnId="{363A0865-19E0-4CB9-A133-88F3E11389AF}">
      <dgm:prSet/>
      <dgm:spPr/>
      <dgm:t>
        <a:bodyPr/>
        <a:lstStyle/>
        <a:p>
          <a:endParaRPr lang="en-US"/>
        </a:p>
      </dgm:t>
    </dgm:pt>
    <dgm:pt modelId="{416B992F-61D5-4902-82B7-55CC0ABE8139}" type="sibTrans" cxnId="{363A0865-19E0-4CB9-A133-88F3E11389AF}">
      <dgm:prSet/>
      <dgm:spPr/>
      <dgm:t>
        <a:bodyPr/>
        <a:lstStyle/>
        <a:p>
          <a:endParaRPr lang="en-US"/>
        </a:p>
      </dgm:t>
    </dgm:pt>
    <dgm:pt modelId="{04861D39-84F2-4109-9EB5-7625BC50D37E}">
      <dgm:prSet/>
      <dgm:spPr/>
      <dgm:t>
        <a:bodyPr/>
        <a:lstStyle/>
        <a:p>
          <a:r>
            <a:rPr lang="en-US" b="1" dirty="0"/>
            <a:t>Log on to </a:t>
          </a:r>
          <a:r>
            <a:rPr lang="en-US" b="1" dirty="0" err="1"/>
            <a:t>GeM</a:t>
          </a:r>
          <a:endParaRPr lang="en-US" dirty="0"/>
        </a:p>
      </dgm:t>
    </dgm:pt>
    <dgm:pt modelId="{6B3DB752-7DEA-45A7-A25C-A297DA86F939}" type="parTrans" cxnId="{D85065B4-29D5-405D-B936-B3EC97A3624F}">
      <dgm:prSet/>
      <dgm:spPr/>
      <dgm:t>
        <a:bodyPr/>
        <a:lstStyle/>
        <a:p>
          <a:endParaRPr lang="en-US"/>
        </a:p>
      </dgm:t>
    </dgm:pt>
    <dgm:pt modelId="{FA30D321-A911-4DE3-A372-7626F0C13E63}" type="sibTrans" cxnId="{D85065B4-29D5-405D-B936-B3EC97A3624F}">
      <dgm:prSet/>
      <dgm:spPr/>
      <dgm:t>
        <a:bodyPr/>
        <a:lstStyle/>
        <a:p>
          <a:endParaRPr lang="en-US"/>
        </a:p>
      </dgm:t>
    </dgm:pt>
    <dgm:pt modelId="{0C7F7548-3CCF-4A8F-8977-F65865066D65}">
      <dgm:prSet/>
      <dgm:spPr/>
      <dgm:t>
        <a:bodyPr/>
        <a:lstStyle/>
        <a:p>
          <a:r>
            <a:rPr lang="en-US" b="1" dirty="0"/>
            <a:t>Select Product          </a:t>
          </a:r>
          <a:endParaRPr lang="en-US" dirty="0"/>
        </a:p>
      </dgm:t>
    </dgm:pt>
    <dgm:pt modelId="{A40733B2-61E1-4A46-A4D8-A4CA957FB4AD}" type="parTrans" cxnId="{953DFF14-349E-4BA2-A4BE-FF1A6F616308}">
      <dgm:prSet/>
      <dgm:spPr/>
      <dgm:t>
        <a:bodyPr/>
        <a:lstStyle/>
        <a:p>
          <a:endParaRPr lang="en-US"/>
        </a:p>
      </dgm:t>
    </dgm:pt>
    <dgm:pt modelId="{C0CD6349-34A3-469F-990D-8C57F2420C43}" type="sibTrans" cxnId="{953DFF14-349E-4BA2-A4BE-FF1A6F616308}">
      <dgm:prSet/>
      <dgm:spPr/>
      <dgm:t>
        <a:bodyPr/>
        <a:lstStyle/>
        <a:p>
          <a:endParaRPr lang="en-US"/>
        </a:p>
      </dgm:t>
    </dgm:pt>
    <dgm:pt modelId="{300D3141-E9E6-4513-9CD6-29A9FE4DDD9C}">
      <dgm:prSet/>
      <dgm:spPr/>
      <dgm:t>
        <a:bodyPr/>
        <a:lstStyle/>
        <a:p>
          <a:r>
            <a:rPr lang="en-US" b="1" dirty="0"/>
            <a:t>Price Holding – 5 days for DP</a:t>
          </a:r>
          <a:endParaRPr lang="en-US" dirty="0"/>
        </a:p>
      </dgm:t>
    </dgm:pt>
    <dgm:pt modelId="{724AB70D-00B1-4C14-8C78-D44B741B0057}" type="parTrans" cxnId="{B34446AF-7284-4C40-B56B-991E8B18F2BE}">
      <dgm:prSet/>
      <dgm:spPr/>
      <dgm:t>
        <a:bodyPr/>
        <a:lstStyle/>
        <a:p>
          <a:endParaRPr lang="en-US"/>
        </a:p>
      </dgm:t>
    </dgm:pt>
    <dgm:pt modelId="{8BAE48DE-2662-4DD5-A1E7-7EEEB5F094F7}" type="sibTrans" cxnId="{B34446AF-7284-4C40-B56B-991E8B18F2BE}">
      <dgm:prSet/>
      <dgm:spPr/>
      <dgm:t>
        <a:bodyPr/>
        <a:lstStyle/>
        <a:p>
          <a:endParaRPr lang="en-US"/>
        </a:p>
      </dgm:t>
    </dgm:pt>
    <dgm:pt modelId="{D9A3E1F2-DA47-4A53-8E92-2E957F2F9F7C}">
      <dgm:prSet/>
      <dgm:spPr/>
      <dgm:t>
        <a:bodyPr/>
        <a:lstStyle/>
        <a:p>
          <a:r>
            <a:rPr lang="en-US" b="1" dirty="0"/>
            <a:t>Select mode of Procurement (DP/L1/Bidding/RA)</a:t>
          </a:r>
          <a:endParaRPr lang="en-US" dirty="0"/>
        </a:p>
      </dgm:t>
    </dgm:pt>
    <dgm:pt modelId="{B155ECF9-1C15-4CF3-99ED-D487C9566501}" type="parTrans" cxnId="{E5765AD1-AA30-474A-80C4-17EFC5E92849}">
      <dgm:prSet/>
      <dgm:spPr/>
      <dgm:t>
        <a:bodyPr/>
        <a:lstStyle/>
        <a:p>
          <a:endParaRPr lang="en-US"/>
        </a:p>
      </dgm:t>
    </dgm:pt>
    <dgm:pt modelId="{D46FC49F-29B3-4A40-84F3-888E5BE92439}" type="sibTrans" cxnId="{E5765AD1-AA30-474A-80C4-17EFC5E92849}">
      <dgm:prSet/>
      <dgm:spPr/>
      <dgm:t>
        <a:bodyPr/>
        <a:lstStyle/>
        <a:p>
          <a:endParaRPr lang="en-US"/>
        </a:p>
      </dgm:t>
    </dgm:pt>
    <dgm:pt modelId="{23F463CC-4804-4631-8855-827BD65978CF}">
      <dgm:prSet/>
      <dgm:spPr/>
      <dgm:t>
        <a:bodyPr/>
        <a:lstStyle/>
        <a:p>
          <a:r>
            <a:rPr lang="en-US" b="1" dirty="0">
              <a:solidFill>
                <a:srgbClr val="FF0000"/>
              </a:solidFill>
            </a:rPr>
            <a:t>Upload scanned Financial Approval – E-sign</a:t>
          </a:r>
          <a:endParaRPr lang="en-US" dirty="0">
            <a:solidFill>
              <a:srgbClr val="FF0000"/>
            </a:solidFill>
          </a:endParaRPr>
        </a:p>
      </dgm:t>
    </dgm:pt>
    <dgm:pt modelId="{983F2DF5-1593-4276-978E-908B78F59B42}" type="parTrans" cxnId="{F998D4F5-41DC-456E-AA48-90A9AF145BDD}">
      <dgm:prSet/>
      <dgm:spPr/>
      <dgm:t>
        <a:bodyPr/>
        <a:lstStyle/>
        <a:p>
          <a:endParaRPr lang="en-US"/>
        </a:p>
      </dgm:t>
    </dgm:pt>
    <dgm:pt modelId="{C2FE981B-86EC-4C9B-9DB9-ACC5339D767D}" type="sibTrans" cxnId="{F998D4F5-41DC-456E-AA48-90A9AF145BDD}">
      <dgm:prSet/>
      <dgm:spPr/>
      <dgm:t>
        <a:bodyPr/>
        <a:lstStyle/>
        <a:p>
          <a:endParaRPr lang="en-US"/>
        </a:p>
      </dgm:t>
    </dgm:pt>
    <dgm:pt modelId="{A3AE8252-FA5D-4228-9D7C-A55B96180C4D}">
      <dgm:prSet/>
      <dgm:spPr/>
      <dgm:t>
        <a:bodyPr/>
        <a:lstStyle/>
        <a:p>
          <a:r>
            <a:rPr lang="en-US" b="1" dirty="0"/>
            <a:t>Sanction Order – E-sign</a:t>
          </a:r>
          <a:endParaRPr lang="en-US" dirty="0"/>
        </a:p>
      </dgm:t>
    </dgm:pt>
    <dgm:pt modelId="{02B50519-2532-4289-A2EB-6E3FFFEF7609}" type="parTrans" cxnId="{D626361F-D702-4A0D-961A-D46064ECD604}">
      <dgm:prSet/>
      <dgm:spPr/>
      <dgm:t>
        <a:bodyPr/>
        <a:lstStyle/>
        <a:p>
          <a:endParaRPr lang="en-US"/>
        </a:p>
      </dgm:t>
    </dgm:pt>
    <dgm:pt modelId="{C35B70F1-672C-4E86-B5BC-3D6EA1F30C73}" type="sibTrans" cxnId="{D626361F-D702-4A0D-961A-D46064ECD604}">
      <dgm:prSet/>
      <dgm:spPr/>
      <dgm:t>
        <a:bodyPr/>
        <a:lstStyle/>
        <a:p>
          <a:endParaRPr lang="en-US"/>
        </a:p>
      </dgm:t>
    </dgm:pt>
    <dgm:pt modelId="{10D6A31F-8775-4DB3-BB54-19881FC231D6}">
      <dgm:prSet/>
      <dgm:spPr/>
      <dgm:t>
        <a:bodyPr/>
        <a:lstStyle/>
        <a:p>
          <a:r>
            <a:rPr lang="en-US" b="1" dirty="0"/>
            <a:t>Generate Contract order – E sign</a:t>
          </a:r>
          <a:endParaRPr lang="en-US" dirty="0"/>
        </a:p>
      </dgm:t>
    </dgm:pt>
    <dgm:pt modelId="{962D6B07-88FD-4B5A-9DA0-AEEECE9787D1}" type="parTrans" cxnId="{A808B9A7-EAF0-4DB3-9894-3A88141D0A5E}">
      <dgm:prSet/>
      <dgm:spPr/>
      <dgm:t>
        <a:bodyPr/>
        <a:lstStyle/>
        <a:p>
          <a:endParaRPr lang="en-US"/>
        </a:p>
      </dgm:t>
    </dgm:pt>
    <dgm:pt modelId="{74F89D00-45D2-4F93-BD25-1C3F45E85E78}" type="sibTrans" cxnId="{A808B9A7-EAF0-4DB3-9894-3A88141D0A5E}">
      <dgm:prSet/>
      <dgm:spPr/>
      <dgm:t>
        <a:bodyPr/>
        <a:lstStyle/>
        <a:p>
          <a:endParaRPr lang="en-US"/>
        </a:p>
      </dgm:t>
    </dgm:pt>
    <dgm:pt modelId="{2A43F4C2-64BD-4531-BA86-B016338346ED}" type="pres">
      <dgm:prSet presAssocID="{2A3EBEDE-D241-49DE-B253-48021B895C60}" presName="Name0" presStyleCnt="0">
        <dgm:presLayoutVars>
          <dgm:dir/>
          <dgm:animLvl val="lvl"/>
          <dgm:resizeHandles val="exact"/>
        </dgm:presLayoutVars>
      </dgm:prSet>
      <dgm:spPr/>
      <dgm:t>
        <a:bodyPr/>
        <a:lstStyle/>
        <a:p>
          <a:endParaRPr lang="en-IN"/>
        </a:p>
      </dgm:t>
    </dgm:pt>
    <dgm:pt modelId="{489CA198-57B8-4C3F-920B-61DAF68BA5E3}" type="pres">
      <dgm:prSet presAssocID="{F679F0A0-AF2C-4480-B44C-6050BB77BD62}" presName="linNode" presStyleCnt="0"/>
      <dgm:spPr/>
    </dgm:pt>
    <dgm:pt modelId="{8B9DD78C-A97D-429D-9B95-889B3751AB4B}" type="pres">
      <dgm:prSet presAssocID="{F679F0A0-AF2C-4480-B44C-6050BB77BD62}" presName="parentText" presStyleLbl="node1" presStyleIdx="0" presStyleCnt="1" custLinFactNeighborX="70" custLinFactNeighborY="-7287">
        <dgm:presLayoutVars>
          <dgm:chMax val="1"/>
          <dgm:bulletEnabled val="1"/>
        </dgm:presLayoutVars>
      </dgm:prSet>
      <dgm:spPr/>
      <dgm:t>
        <a:bodyPr/>
        <a:lstStyle/>
        <a:p>
          <a:endParaRPr lang="en-IN"/>
        </a:p>
      </dgm:t>
    </dgm:pt>
    <dgm:pt modelId="{5B66077A-3D6D-4CE1-8D6B-F2FD765FA295}" type="pres">
      <dgm:prSet presAssocID="{F679F0A0-AF2C-4480-B44C-6050BB77BD62}" presName="descendantText" presStyleLbl="alignAccFollowNode1" presStyleIdx="0" presStyleCnt="1" custScaleY="114294">
        <dgm:presLayoutVars>
          <dgm:bulletEnabled val="1"/>
        </dgm:presLayoutVars>
      </dgm:prSet>
      <dgm:spPr/>
      <dgm:t>
        <a:bodyPr/>
        <a:lstStyle/>
        <a:p>
          <a:endParaRPr lang="en-IN"/>
        </a:p>
      </dgm:t>
    </dgm:pt>
  </dgm:ptLst>
  <dgm:cxnLst>
    <dgm:cxn modelId="{6E52AC4D-D798-48B5-843E-EB3B46E2B130}" type="presOf" srcId="{10D6A31F-8775-4DB3-BB54-19881FC231D6}" destId="{5B66077A-3D6D-4CE1-8D6B-F2FD765FA295}" srcOrd="0" destOrd="6" presId="urn:microsoft.com/office/officeart/2005/8/layout/vList5"/>
    <dgm:cxn modelId="{83D6B822-7FB1-45DD-84D5-C906154FCC2A}" type="presOf" srcId="{D9A3E1F2-DA47-4A53-8E92-2E957F2F9F7C}" destId="{5B66077A-3D6D-4CE1-8D6B-F2FD765FA295}" srcOrd="0" destOrd="3" presId="urn:microsoft.com/office/officeart/2005/8/layout/vList5"/>
    <dgm:cxn modelId="{264B3ADC-0EE8-4A9E-8B94-47A1384B51C7}" type="presOf" srcId="{2A3EBEDE-D241-49DE-B253-48021B895C60}" destId="{2A43F4C2-64BD-4531-BA86-B016338346ED}" srcOrd="0" destOrd="0" presId="urn:microsoft.com/office/officeart/2005/8/layout/vList5"/>
    <dgm:cxn modelId="{F998D4F5-41DC-456E-AA48-90A9AF145BDD}" srcId="{F679F0A0-AF2C-4480-B44C-6050BB77BD62}" destId="{23F463CC-4804-4631-8855-827BD65978CF}" srcOrd="4" destOrd="0" parTransId="{983F2DF5-1593-4276-978E-908B78F59B42}" sibTransId="{C2FE981B-86EC-4C9B-9DB9-ACC5339D767D}"/>
    <dgm:cxn modelId="{3B5D7ED3-B5F4-43AE-A87B-C751F797A187}" type="presOf" srcId="{F679F0A0-AF2C-4480-B44C-6050BB77BD62}" destId="{8B9DD78C-A97D-429D-9B95-889B3751AB4B}" srcOrd="0" destOrd="0" presId="urn:microsoft.com/office/officeart/2005/8/layout/vList5"/>
    <dgm:cxn modelId="{1B44C3F2-4B43-4C02-820F-4FE8030EAE51}" type="presOf" srcId="{04861D39-84F2-4109-9EB5-7625BC50D37E}" destId="{5B66077A-3D6D-4CE1-8D6B-F2FD765FA295}" srcOrd="0" destOrd="0" presId="urn:microsoft.com/office/officeart/2005/8/layout/vList5"/>
    <dgm:cxn modelId="{00A43B23-E71C-4E6B-AD38-0C78B26D1DB2}" type="presOf" srcId="{300D3141-E9E6-4513-9CD6-29A9FE4DDD9C}" destId="{5B66077A-3D6D-4CE1-8D6B-F2FD765FA295}" srcOrd="0" destOrd="2" presId="urn:microsoft.com/office/officeart/2005/8/layout/vList5"/>
    <dgm:cxn modelId="{D626361F-D702-4A0D-961A-D46064ECD604}" srcId="{F679F0A0-AF2C-4480-B44C-6050BB77BD62}" destId="{A3AE8252-FA5D-4228-9D7C-A55B96180C4D}" srcOrd="5" destOrd="0" parTransId="{02B50519-2532-4289-A2EB-6E3FFFEF7609}" sibTransId="{C35B70F1-672C-4E86-B5BC-3D6EA1F30C73}"/>
    <dgm:cxn modelId="{B34446AF-7284-4C40-B56B-991E8B18F2BE}" srcId="{F679F0A0-AF2C-4480-B44C-6050BB77BD62}" destId="{300D3141-E9E6-4513-9CD6-29A9FE4DDD9C}" srcOrd="2" destOrd="0" parTransId="{724AB70D-00B1-4C14-8C78-D44B741B0057}" sibTransId="{8BAE48DE-2662-4DD5-A1E7-7EEEB5F094F7}"/>
    <dgm:cxn modelId="{026BA7AC-A0DA-487B-B6B7-492DC4315D35}" type="presOf" srcId="{23F463CC-4804-4631-8855-827BD65978CF}" destId="{5B66077A-3D6D-4CE1-8D6B-F2FD765FA295}" srcOrd="0" destOrd="4" presId="urn:microsoft.com/office/officeart/2005/8/layout/vList5"/>
    <dgm:cxn modelId="{363A0865-19E0-4CB9-A133-88F3E11389AF}" srcId="{2A3EBEDE-D241-49DE-B253-48021B895C60}" destId="{F679F0A0-AF2C-4480-B44C-6050BB77BD62}" srcOrd="0" destOrd="0" parTransId="{0A1EAE8B-4060-47C7-8B78-C74F62B94AB6}" sibTransId="{416B992F-61D5-4902-82B7-55CC0ABE8139}"/>
    <dgm:cxn modelId="{0F0D41AC-963E-489A-9793-76CC03DD5359}" type="presOf" srcId="{0C7F7548-3CCF-4A8F-8977-F65865066D65}" destId="{5B66077A-3D6D-4CE1-8D6B-F2FD765FA295}" srcOrd="0" destOrd="1" presId="urn:microsoft.com/office/officeart/2005/8/layout/vList5"/>
    <dgm:cxn modelId="{A808B9A7-EAF0-4DB3-9894-3A88141D0A5E}" srcId="{F679F0A0-AF2C-4480-B44C-6050BB77BD62}" destId="{10D6A31F-8775-4DB3-BB54-19881FC231D6}" srcOrd="6" destOrd="0" parTransId="{962D6B07-88FD-4B5A-9DA0-AEEECE9787D1}" sibTransId="{74F89D00-45D2-4F93-BD25-1C3F45E85E78}"/>
    <dgm:cxn modelId="{E5765AD1-AA30-474A-80C4-17EFC5E92849}" srcId="{F679F0A0-AF2C-4480-B44C-6050BB77BD62}" destId="{D9A3E1F2-DA47-4A53-8E92-2E957F2F9F7C}" srcOrd="3" destOrd="0" parTransId="{B155ECF9-1C15-4CF3-99ED-D487C9566501}" sibTransId="{D46FC49F-29B3-4A40-84F3-888E5BE92439}"/>
    <dgm:cxn modelId="{D85065B4-29D5-405D-B936-B3EC97A3624F}" srcId="{F679F0A0-AF2C-4480-B44C-6050BB77BD62}" destId="{04861D39-84F2-4109-9EB5-7625BC50D37E}" srcOrd="0" destOrd="0" parTransId="{6B3DB752-7DEA-45A7-A25C-A297DA86F939}" sibTransId="{FA30D321-A911-4DE3-A372-7626F0C13E63}"/>
    <dgm:cxn modelId="{953DFF14-349E-4BA2-A4BE-FF1A6F616308}" srcId="{F679F0A0-AF2C-4480-B44C-6050BB77BD62}" destId="{0C7F7548-3CCF-4A8F-8977-F65865066D65}" srcOrd="1" destOrd="0" parTransId="{A40733B2-61E1-4A46-A4D8-A4CA957FB4AD}" sibTransId="{C0CD6349-34A3-469F-990D-8C57F2420C43}"/>
    <dgm:cxn modelId="{DBC121E7-7AC0-40AD-8013-098855EB128C}" type="presOf" srcId="{A3AE8252-FA5D-4228-9D7C-A55B96180C4D}" destId="{5B66077A-3D6D-4CE1-8D6B-F2FD765FA295}" srcOrd="0" destOrd="5" presId="urn:microsoft.com/office/officeart/2005/8/layout/vList5"/>
    <dgm:cxn modelId="{9109E07B-1AD4-4535-88F5-80712D9B6057}" type="presParOf" srcId="{2A43F4C2-64BD-4531-BA86-B016338346ED}" destId="{489CA198-57B8-4C3F-920B-61DAF68BA5E3}" srcOrd="0" destOrd="0" presId="urn:microsoft.com/office/officeart/2005/8/layout/vList5"/>
    <dgm:cxn modelId="{AFF4BC9D-2816-416D-B163-63815E88C774}" type="presParOf" srcId="{489CA198-57B8-4C3F-920B-61DAF68BA5E3}" destId="{8B9DD78C-A97D-429D-9B95-889B3751AB4B}" srcOrd="0" destOrd="0" presId="urn:microsoft.com/office/officeart/2005/8/layout/vList5"/>
    <dgm:cxn modelId="{9E734B20-6F6B-4033-8882-7C36B90E492C}" type="presParOf" srcId="{489CA198-57B8-4C3F-920B-61DAF68BA5E3}" destId="{5B66077A-3D6D-4CE1-8D6B-F2FD765FA295}" srcOrd="1" destOrd="0" presId="urn:microsoft.com/office/officeart/2005/8/layout/vList5"/>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F236E1-625A-4FAD-969F-B950EF35FD02}"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9DB6A7A2-58D0-4E96-B76D-E1FE62F00811}">
      <dgm:prSet/>
      <dgm:spPr/>
      <dgm:t>
        <a:bodyPr/>
        <a:lstStyle/>
        <a:p>
          <a:r>
            <a:rPr lang="en-US" b="1"/>
            <a:t>CONSIGNEE</a:t>
          </a:r>
          <a:endParaRPr lang="en-US" dirty="0"/>
        </a:p>
      </dgm:t>
    </dgm:pt>
    <dgm:pt modelId="{D2668DBC-07F7-4CFF-8DFA-0D0853B33095}" type="parTrans" cxnId="{082520A0-2B16-45F0-B16F-331EC002A954}">
      <dgm:prSet/>
      <dgm:spPr/>
      <dgm:t>
        <a:bodyPr/>
        <a:lstStyle/>
        <a:p>
          <a:endParaRPr lang="en-US"/>
        </a:p>
      </dgm:t>
    </dgm:pt>
    <dgm:pt modelId="{5340B0E3-EB8C-4BA2-8F7E-CCC2A583A8A9}" type="sibTrans" cxnId="{082520A0-2B16-45F0-B16F-331EC002A954}">
      <dgm:prSet/>
      <dgm:spPr/>
      <dgm:t>
        <a:bodyPr/>
        <a:lstStyle/>
        <a:p>
          <a:endParaRPr lang="en-US"/>
        </a:p>
      </dgm:t>
    </dgm:pt>
    <dgm:pt modelId="{BB9B5682-E490-4701-818A-183D1FE5B393}">
      <dgm:prSet/>
      <dgm:spPr/>
      <dgm:t>
        <a:bodyPr/>
        <a:lstStyle/>
        <a:p>
          <a:r>
            <a:rPr lang="en-US" b="1" dirty="0"/>
            <a:t>Receipt of Goods</a:t>
          </a:r>
          <a:endParaRPr lang="en-US" dirty="0"/>
        </a:p>
      </dgm:t>
    </dgm:pt>
    <dgm:pt modelId="{2A49FC45-532D-425B-B053-762621142403}" type="parTrans" cxnId="{0BBAE314-4557-4F15-BFCF-698E16762D0A}">
      <dgm:prSet/>
      <dgm:spPr/>
      <dgm:t>
        <a:bodyPr/>
        <a:lstStyle/>
        <a:p>
          <a:endParaRPr lang="en-US"/>
        </a:p>
      </dgm:t>
    </dgm:pt>
    <dgm:pt modelId="{4C8483FE-DEF7-4E76-9571-9DE4D0407285}" type="sibTrans" cxnId="{0BBAE314-4557-4F15-BFCF-698E16762D0A}">
      <dgm:prSet/>
      <dgm:spPr/>
      <dgm:t>
        <a:bodyPr/>
        <a:lstStyle/>
        <a:p>
          <a:endParaRPr lang="en-US"/>
        </a:p>
      </dgm:t>
    </dgm:pt>
    <dgm:pt modelId="{726DAEEA-9BDD-4748-8BB2-7931448FB875}">
      <dgm:prSet/>
      <dgm:spPr/>
      <dgm:t>
        <a:bodyPr/>
        <a:lstStyle/>
        <a:p>
          <a:r>
            <a:rPr lang="en-US" b="1" dirty="0"/>
            <a:t> PRC Generation Within 48</a:t>
          </a:r>
          <a:r>
            <a:rPr lang="en-US" dirty="0"/>
            <a:t> </a:t>
          </a:r>
          <a:r>
            <a:rPr lang="en-US" b="1" dirty="0" err="1"/>
            <a:t>Hrs</a:t>
          </a:r>
          <a:endParaRPr lang="en-US" dirty="0"/>
        </a:p>
      </dgm:t>
    </dgm:pt>
    <dgm:pt modelId="{BF784CD9-7EFF-4A63-854F-ED069A564650}" type="parTrans" cxnId="{55DA959E-AC74-4CB0-B413-ECE7A972A423}">
      <dgm:prSet/>
      <dgm:spPr/>
      <dgm:t>
        <a:bodyPr/>
        <a:lstStyle/>
        <a:p>
          <a:endParaRPr lang="en-US"/>
        </a:p>
      </dgm:t>
    </dgm:pt>
    <dgm:pt modelId="{01EEDA1C-12B5-4C13-9A95-FF560F2191BA}" type="sibTrans" cxnId="{55DA959E-AC74-4CB0-B413-ECE7A972A423}">
      <dgm:prSet/>
      <dgm:spPr/>
      <dgm:t>
        <a:bodyPr/>
        <a:lstStyle/>
        <a:p>
          <a:endParaRPr lang="en-US"/>
        </a:p>
      </dgm:t>
    </dgm:pt>
    <dgm:pt modelId="{9201CF62-3A65-4C8C-B9A5-0C2236C73C79}">
      <dgm:prSet/>
      <dgm:spPr/>
      <dgm:t>
        <a:bodyPr/>
        <a:lstStyle/>
        <a:p>
          <a:r>
            <a:rPr lang="en-US" b="1" dirty="0"/>
            <a:t> Inspection of Goods</a:t>
          </a:r>
          <a:endParaRPr lang="en-US" dirty="0"/>
        </a:p>
      </dgm:t>
    </dgm:pt>
    <dgm:pt modelId="{6EF9C671-9D9E-49EF-A3AD-BF771BCA51D2}" type="parTrans" cxnId="{F8DC9210-CAD9-46BA-AB94-082AB443E3B2}">
      <dgm:prSet/>
      <dgm:spPr/>
      <dgm:t>
        <a:bodyPr/>
        <a:lstStyle/>
        <a:p>
          <a:endParaRPr lang="en-US"/>
        </a:p>
      </dgm:t>
    </dgm:pt>
    <dgm:pt modelId="{8AF80BFE-8314-45A6-BA6E-EE36C9C285BD}" type="sibTrans" cxnId="{F8DC9210-CAD9-46BA-AB94-082AB443E3B2}">
      <dgm:prSet/>
      <dgm:spPr/>
      <dgm:t>
        <a:bodyPr/>
        <a:lstStyle/>
        <a:p>
          <a:endParaRPr lang="en-US"/>
        </a:p>
      </dgm:t>
    </dgm:pt>
    <dgm:pt modelId="{612D46FA-F7B3-4853-9935-957F70F1265D}">
      <dgm:prSet/>
      <dgm:spPr/>
      <dgm:t>
        <a:bodyPr/>
        <a:lstStyle/>
        <a:p>
          <a:r>
            <a:rPr lang="en-US" b="1"/>
            <a:t> Right to Reject Order With in 10 Days</a:t>
          </a:r>
          <a:endParaRPr lang="en-US" dirty="0"/>
        </a:p>
      </dgm:t>
    </dgm:pt>
    <dgm:pt modelId="{975EFBFD-7BD7-467C-80C5-3854116794ED}" type="parTrans" cxnId="{C58C2F64-94CF-4D18-B9ED-42C04463808E}">
      <dgm:prSet/>
      <dgm:spPr/>
      <dgm:t>
        <a:bodyPr/>
        <a:lstStyle/>
        <a:p>
          <a:endParaRPr lang="en-US"/>
        </a:p>
      </dgm:t>
    </dgm:pt>
    <dgm:pt modelId="{02BF7FEE-DF6D-411E-B295-39F417DA8222}" type="sibTrans" cxnId="{C58C2F64-94CF-4D18-B9ED-42C04463808E}">
      <dgm:prSet/>
      <dgm:spPr/>
      <dgm:t>
        <a:bodyPr/>
        <a:lstStyle/>
        <a:p>
          <a:endParaRPr lang="en-US"/>
        </a:p>
      </dgm:t>
    </dgm:pt>
    <dgm:pt modelId="{C3544274-96F1-4C2E-8B5C-B1DD441EFAA3}" type="pres">
      <dgm:prSet presAssocID="{6CF236E1-625A-4FAD-969F-B950EF35FD02}" presName="Name0" presStyleCnt="0">
        <dgm:presLayoutVars>
          <dgm:dir/>
          <dgm:animLvl val="lvl"/>
          <dgm:resizeHandles val="exact"/>
        </dgm:presLayoutVars>
      </dgm:prSet>
      <dgm:spPr/>
      <dgm:t>
        <a:bodyPr/>
        <a:lstStyle/>
        <a:p>
          <a:endParaRPr lang="en-IN"/>
        </a:p>
      </dgm:t>
    </dgm:pt>
    <dgm:pt modelId="{7C974417-3AF7-423D-B5AF-B9704686D7F2}" type="pres">
      <dgm:prSet presAssocID="{9DB6A7A2-58D0-4E96-B76D-E1FE62F00811}" presName="linNode" presStyleCnt="0"/>
      <dgm:spPr/>
    </dgm:pt>
    <dgm:pt modelId="{D23B9A54-A968-48BD-816F-360473B89652}" type="pres">
      <dgm:prSet presAssocID="{9DB6A7A2-58D0-4E96-B76D-E1FE62F00811}" presName="parentText" presStyleLbl="node1" presStyleIdx="0" presStyleCnt="1">
        <dgm:presLayoutVars>
          <dgm:chMax val="1"/>
          <dgm:bulletEnabled val="1"/>
        </dgm:presLayoutVars>
      </dgm:prSet>
      <dgm:spPr/>
      <dgm:t>
        <a:bodyPr/>
        <a:lstStyle/>
        <a:p>
          <a:endParaRPr lang="en-IN"/>
        </a:p>
      </dgm:t>
    </dgm:pt>
    <dgm:pt modelId="{F7816712-61C0-4FAC-B9CA-253A54991568}" type="pres">
      <dgm:prSet presAssocID="{9DB6A7A2-58D0-4E96-B76D-E1FE62F00811}" presName="descendantText" presStyleLbl="alignAccFollowNode1" presStyleIdx="0" presStyleCnt="1">
        <dgm:presLayoutVars>
          <dgm:bulletEnabled val="1"/>
        </dgm:presLayoutVars>
      </dgm:prSet>
      <dgm:spPr/>
      <dgm:t>
        <a:bodyPr/>
        <a:lstStyle/>
        <a:p>
          <a:endParaRPr lang="en-IN"/>
        </a:p>
      </dgm:t>
    </dgm:pt>
  </dgm:ptLst>
  <dgm:cxnLst>
    <dgm:cxn modelId="{082520A0-2B16-45F0-B16F-331EC002A954}" srcId="{6CF236E1-625A-4FAD-969F-B950EF35FD02}" destId="{9DB6A7A2-58D0-4E96-B76D-E1FE62F00811}" srcOrd="0" destOrd="0" parTransId="{D2668DBC-07F7-4CFF-8DFA-0D0853B33095}" sibTransId="{5340B0E3-EB8C-4BA2-8F7E-CCC2A583A8A9}"/>
    <dgm:cxn modelId="{A88FF994-9095-4ED4-9CE2-033733A98CF4}" type="presOf" srcId="{BB9B5682-E490-4701-818A-183D1FE5B393}" destId="{F7816712-61C0-4FAC-B9CA-253A54991568}" srcOrd="0" destOrd="0" presId="urn:microsoft.com/office/officeart/2005/8/layout/vList5"/>
    <dgm:cxn modelId="{0BBAE314-4557-4F15-BFCF-698E16762D0A}" srcId="{9DB6A7A2-58D0-4E96-B76D-E1FE62F00811}" destId="{BB9B5682-E490-4701-818A-183D1FE5B393}" srcOrd="0" destOrd="0" parTransId="{2A49FC45-532D-425B-B053-762621142403}" sibTransId="{4C8483FE-DEF7-4E76-9571-9DE4D0407285}"/>
    <dgm:cxn modelId="{55DA959E-AC74-4CB0-B413-ECE7A972A423}" srcId="{9DB6A7A2-58D0-4E96-B76D-E1FE62F00811}" destId="{726DAEEA-9BDD-4748-8BB2-7931448FB875}" srcOrd="1" destOrd="0" parTransId="{BF784CD9-7EFF-4A63-854F-ED069A564650}" sibTransId="{01EEDA1C-12B5-4C13-9A95-FF560F2191BA}"/>
    <dgm:cxn modelId="{64CE0D40-375E-4DCF-BA67-D97B01AB5AD7}" type="presOf" srcId="{9201CF62-3A65-4C8C-B9A5-0C2236C73C79}" destId="{F7816712-61C0-4FAC-B9CA-253A54991568}" srcOrd="0" destOrd="2" presId="urn:microsoft.com/office/officeart/2005/8/layout/vList5"/>
    <dgm:cxn modelId="{C58C2F64-94CF-4D18-B9ED-42C04463808E}" srcId="{9DB6A7A2-58D0-4E96-B76D-E1FE62F00811}" destId="{612D46FA-F7B3-4853-9935-957F70F1265D}" srcOrd="3" destOrd="0" parTransId="{975EFBFD-7BD7-467C-80C5-3854116794ED}" sibTransId="{02BF7FEE-DF6D-411E-B295-39F417DA8222}"/>
    <dgm:cxn modelId="{475EABD5-3D35-4280-9821-D5F2B01CE32B}" type="presOf" srcId="{9DB6A7A2-58D0-4E96-B76D-E1FE62F00811}" destId="{D23B9A54-A968-48BD-816F-360473B89652}" srcOrd="0" destOrd="0" presId="urn:microsoft.com/office/officeart/2005/8/layout/vList5"/>
    <dgm:cxn modelId="{F7E8645B-2EDF-436B-BD11-3E59E9B144C5}" type="presOf" srcId="{6CF236E1-625A-4FAD-969F-B950EF35FD02}" destId="{C3544274-96F1-4C2E-8B5C-B1DD441EFAA3}" srcOrd="0" destOrd="0" presId="urn:microsoft.com/office/officeart/2005/8/layout/vList5"/>
    <dgm:cxn modelId="{AE3E520F-22EE-48A8-8059-BC32510E820D}" type="presOf" srcId="{612D46FA-F7B3-4853-9935-957F70F1265D}" destId="{F7816712-61C0-4FAC-B9CA-253A54991568}" srcOrd="0" destOrd="3" presId="urn:microsoft.com/office/officeart/2005/8/layout/vList5"/>
    <dgm:cxn modelId="{D9D596BE-8046-4113-99DC-95FC7AF9682A}" type="presOf" srcId="{726DAEEA-9BDD-4748-8BB2-7931448FB875}" destId="{F7816712-61C0-4FAC-B9CA-253A54991568}" srcOrd="0" destOrd="1" presId="urn:microsoft.com/office/officeart/2005/8/layout/vList5"/>
    <dgm:cxn modelId="{F8DC9210-CAD9-46BA-AB94-082AB443E3B2}" srcId="{9DB6A7A2-58D0-4E96-B76D-E1FE62F00811}" destId="{9201CF62-3A65-4C8C-B9A5-0C2236C73C79}" srcOrd="2" destOrd="0" parTransId="{6EF9C671-9D9E-49EF-A3AD-BF771BCA51D2}" sibTransId="{8AF80BFE-8314-45A6-BA6E-EE36C9C285BD}"/>
    <dgm:cxn modelId="{1263DA46-363F-44D3-8BE2-B4733D01DA13}" type="presParOf" srcId="{C3544274-96F1-4C2E-8B5C-B1DD441EFAA3}" destId="{7C974417-3AF7-423D-B5AF-B9704686D7F2}" srcOrd="0" destOrd="0" presId="urn:microsoft.com/office/officeart/2005/8/layout/vList5"/>
    <dgm:cxn modelId="{48F6B96F-0446-4312-9AD1-FDEC20C28692}" type="presParOf" srcId="{7C974417-3AF7-423D-B5AF-B9704686D7F2}" destId="{D23B9A54-A968-48BD-816F-360473B89652}" srcOrd="0" destOrd="0" presId="urn:microsoft.com/office/officeart/2005/8/layout/vList5"/>
    <dgm:cxn modelId="{88E60DA8-E4B2-4F8F-A292-BBF362B8E04E}" type="presParOf" srcId="{7C974417-3AF7-423D-B5AF-B9704686D7F2}" destId="{F7816712-61C0-4FAC-B9CA-253A54991568}" srcOrd="1" destOrd="0" presId="urn:microsoft.com/office/officeart/2005/8/layout/vList5"/>
  </dgm:cxnLst>
  <dgm:bg/>
  <dgm:whole/>
  <dgm:extLst>
    <a:ext uri="http://schemas.microsoft.com/office/drawing/2008/diagram">
      <dsp:dataModelExt xmlns:dsp="http://schemas.microsoft.com/office/drawing/2008/diagram" xmlns="" relId="rId1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4D98524-A8F2-4C46-923C-7A2C88A57589}" type="doc">
      <dgm:prSet loTypeId="urn:microsoft.com/office/officeart/2005/8/layout/radial4" loCatId="relationship" qsTypeId="urn:microsoft.com/office/officeart/2005/8/quickstyle/simple5" qsCatId="simple" csTypeId="urn:microsoft.com/office/officeart/2005/8/colors/colorful5" csCatId="colorful" phldr="1"/>
      <dgm:spPr/>
      <dgm:t>
        <a:bodyPr/>
        <a:lstStyle/>
        <a:p>
          <a:endParaRPr lang="en-IN"/>
        </a:p>
      </dgm:t>
    </dgm:pt>
    <dgm:pt modelId="{C1E8AB33-53CD-4958-A05D-CAD33A1DE06B}">
      <dgm:prSet phldrT="[Text]" custT="1"/>
      <dgm:spPr/>
      <dgm:t>
        <a:bodyPr/>
        <a:lstStyle/>
        <a:p>
          <a:pPr algn="l"/>
          <a:r>
            <a:rPr lang="en-US" sz="4800" b="1" dirty="0">
              <a:effectLst>
                <a:outerShdw blurRad="38100" dist="38100" dir="2700000" algn="tl">
                  <a:srgbClr val="000000">
                    <a:alpha val="43137"/>
                  </a:srgbClr>
                </a:outerShdw>
              </a:effectLst>
              <a:latin typeface="Bookman Old Style" panose="02050604050505020204" pitchFamily="18" charset="0"/>
            </a:rPr>
            <a:t>GeM </a:t>
          </a:r>
          <a:endParaRPr lang="en-IN" sz="4800" b="1" dirty="0">
            <a:effectLst>
              <a:outerShdw blurRad="38100" dist="38100" dir="2700000" algn="tl">
                <a:srgbClr val="000000">
                  <a:alpha val="43137"/>
                </a:srgbClr>
              </a:outerShdw>
            </a:effectLst>
            <a:latin typeface="Bookman Old Style" panose="02050604050505020204" pitchFamily="18" charset="0"/>
          </a:endParaRPr>
        </a:p>
      </dgm:t>
    </dgm:pt>
    <dgm:pt modelId="{00488711-8C8D-46CF-BD89-A63E32A229FC}" type="parTrans" cxnId="{205514FF-2D90-4042-86CE-5A8504CC6858}">
      <dgm:prSet/>
      <dgm:spPr/>
      <dgm:t>
        <a:bodyPr/>
        <a:lstStyle/>
        <a:p>
          <a:endParaRPr lang="en-IN" sz="1600"/>
        </a:p>
      </dgm:t>
    </dgm:pt>
    <dgm:pt modelId="{B71D65B0-E922-43A8-99CA-80F668FBF3D4}" type="sibTrans" cxnId="{205514FF-2D90-4042-86CE-5A8504CC6858}">
      <dgm:prSet/>
      <dgm:spPr/>
      <dgm:t>
        <a:bodyPr/>
        <a:lstStyle/>
        <a:p>
          <a:endParaRPr lang="en-IN" sz="1600"/>
        </a:p>
      </dgm:t>
    </dgm:pt>
    <dgm:pt modelId="{6D666F7C-7523-48B4-AF67-A3FD180E326D}">
      <dgm:prSet phldrT="[Text]" custT="1"/>
      <dgm:spPr>
        <a:solidFill>
          <a:schemeClr val="accent2">
            <a:lumMod val="40000"/>
            <a:lumOff val="60000"/>
          </a:schemeClr>
        </a:solidFill>
      </dgm:spPr>
      <dgm:t>
        <a:bodyPr/>
        <a:lstStyle/>
        <a:p>
          <a:pPr algn="l"/>
          <a:r>
            <a:rPr lang="en-US" sz="2000" b="1" dirty="0">
              <a:latin typeface="Bookman Old Style" panose="02050604050505020204" pitchFamily="18" charset="0"/>
              <a:sym typeface="Wingdings" panose="05000000000000000000" pitchFamily="2" charset="2"/>
              <a:hlinkClick xmlns:r="http://schemas.openxmlformats.org/officeDocument/2006/relationships" r:id="rId1"/>
            </a:rPr>
            <a:t> </a:t>
          </a:r>
          <a:r>
            <a:rPr lang="en-US" sz="2000" b="1" dirty="0">
              <a:latin typeface="Bookman Old Style" panose="02050604050505020204" pitchFamily="18" charset="0"/>
              <a:hlinkClick xmlns:r="http://schemas.openxmlformats.org/officeDocument/2006/relationships" r:id="rId1"/>
            </a:rPr>
            <a:t>LMS</a:t>
          </a:r>
          <a:endParaRPr lang="en-US" sz="2000" b="1" dirty="0">
            <a:latin typeface="Bookman Old Style" panose="02050604050505020204" pitchFamily="18" charset="0"/>
          </a:endParaRPr>
        </a:p>
        <a:p>
          <a:pPr algn="l"/>
          <a:r>
            <a:rPr lang="en-US" sz="2000" b="1" dirty="0">
              <a:latin typeface="Bookman Old Style" panose="02050604050505020204" pitchFamily="18" charset="0"/>
              <a:sym typeface="Wingdings" panose="05000000000000000000" pitchFamily="2" charset="2"/>
              <a:hlinkClick xmlns:r="http://schemas.openxmlformats.org/officeDocument/2006/relationships" r:id="rId2"/>
            </a:rPr>
            <a:t> </a:t>
          </a:r>
          <a:r>
            <a:rPr lang="en-US" sz="2000" b="1" dirty="0">
              <a:latin typeface="Bookman Old Style" panose="02050604050505020204" pitchFamily="18" charset="0"/>
              <a:hlinkClick xmlns:r="http://schemas.openxmlformats.org/officeDocument/2006/relationships" r:id="rId2"/>
            </a:rPr>
            <a:t>FAQ</a:t>
          </a:r>
          <a:endParaRPr lang="en-US" sz="2000" b="1" dirty="0">
            <a:latin typeface="Bookman Old Style" panose="02050604050505020204" pitchFamily="18" charset="0"/>
          </a:endParaRPr>
        </a:p>
        <a:p>
          <a:pPr algn="l"/>
          <a:r>
            <a:rPr lang="en-US" sz="2000" b="1" dirty="0">
              <a:latin typeface="Bookman Old Style" panose="02050604050505020204" pitchFamily="18" charset="0"/>
              <a:sym typeface="Wingdings" panose="05000000000000000000" pitchFamily="2" charset="2"/>
              <a:hlinkClick xmlns:r="http://schemas.openxmlformats.org/officeDocument/2006/relationships" r:id="rId3"/>
            </a:rPr>
            <a:t> </a:t>
          </a:r>
          <a:r>
            <a:rPr lang="en-US" sz="2000" b="1" dirty="0">
              <a:latin typeface="Bookman Old Style" panose="02050604050505020204" pitchFamily="18" charset="0"/>
              <a:hlinkClick xmlns:r="http://schemas.openxmlformats.org/officeDocument/2006/relationships" r:id="rId3"/>
            </a:rPr>
            <a:t>YouTube Channel</a:t>
          </a:r>
          <a:endParaRPr lang="en-IN" sz="2000" b="1" dirty="0">
            <a:latin typeface="Bookman Old Style" panose="02050604050505020204" pitchFamily="18" charset="0"/>
          </a:endParaRPr>
        </a:p>
      </dgm:t>
    </dgm:pt>
    <dgm:pt modelId="{8A816C40-141D-419A-8AFA-09F97930C35F}" type="parTrans" cxnId="{76AD737B-983F-4B32-B739-8C3F6484C4BD}">
      <dgm:prSet/>
      <dgm:spPr/>
      <dgm:t>
        <a:bodyPr/>
        <a:lstStyle/>
        <a:p>
          <a:pPr algn="l"/>
          <a:endParaRPr lang="en-IN" sz="1600" b="1">
            <a:latin typeface="Bookman Old Style" panose="02050604050505020204" pitchFamily="18" charset="0"/>
          </a:endParaRPr>
        </a:p>
      </dgm:t>
    </dgm:pt>
    <dgm:pt modelId="{324EDCB1-724B-4B54-98DD-2C130DEA5B1B}" type="sibTrans" cxnId="{76AD737B-983F-4B32-B739-8C3F6484C4BD}">
      <dgm:prSet/>
      <dgm:spPr/>
      <dgm:t>
        <a:bodyPr/>
        <a:lstStyle/>
        <a:p>
          <a:endParaRPr lang="en-IN" sz="1600"/>
        </a:p>
      </dgm:t>
    </dgm:pt>
    <dgm:pt modelId="{A469D3D6-A77F-44BF-852A-ECB6EA4F60AC}">
      <dgm:prSet phldrT="[Text]" custT="1"/>
      <dgm:spPr>
        <a:solidFill>
          <a:schemeClr val="accent4">
            <a:lumMod val="40000"/>
            <a:lumOff val="60000"/>
          </a:schemeClr>
        </a:solidFill>
      </dgm:spPr>
      <dgm:t>
        <a:bodyPr/>
        <a:lstStyle/>
        <a:p>
          <a:pPr algn="l"/>
          <a:r>
            <a:rPr lang="en-US" sz="2000" b="1" dirty="0">
              <a:latin typeface="Bookman Old Style" panose="02050604050505020204" pitchFamily="18" charset="0"/>
              <a:sym typeface="Wingdings" panose="05000000000000000000" pitchFamily="2" charset="2"/>
              <a:hlinkClick xmlns:r="http://schemas.openxmlformats.org/officeDocument/2006/relationships" r:id="rId4"/>
            </a:rPr>
            <a:t> </a:t>
          </a:r>
          <a:r>
            <a:rPr lang="en-US" sz="2000" b="1" dirty="0">
              <a:latin typeface="Bookman Old Style" panose="02050604050505020204" pitchFamily="18" charset="0"/>
              <a:hlinkClick xmlns:r="http://schemas.openxmlformats.org/officeDocument/2006/relationships" r:id="rId4"/>
            </a:rPr>
            <a:t>Tollfree No</a:t>
          </a:r>
          <a:endParaRPr lang="en-US" sz="2000" b="1" dirty="0">
            <a:latin typeface="Bookman Old Style" panose="02050604050505020204" pitchFamily="18" charset="0"/>
          </a:endParaRPr>
        </a:p>
        <a:p>
          <a:pPr algn="l"/>
          <a:r>
            <a:rPr lang="en-US" sz="2000" b="1" dirty="0">
              <a:latin typeface="Bookman Old Style" panose="02050604050505020204" pitchFamily="18" charset="0"/>
              <a:sym typeface="Wingdings" panose="05000000000000000000" pitchFamily="2" charset="2"/>
              <a:hlinkClick xmlns:r="http://schemas.openxmlformats.org/officeDocument/2006/relationships" r:id="rId5"/>
            </a:rPr>
            <a:t> </a:t>
          </a:r>
          <a:r>
            <a:rPr lang="en-US" sz="2000" b="1" dirty="0">
              <a:latin typeface="Bookman Old Style" panose="02050604050505020204" pitchFamily="18" charset="0"/>
              <a:hlinkClick xmlns:r="http://schemas.openxmlformats.org/officeDocument/2006/relationships" r:id="rId5"/>
            </a:rPr>
            <a:t>Officials</a:t>
          </a:r>
          <a:endParaRPr lang="en-US" sz="2000" b="1" dirty="0">
            <a:latin typeface="Bookman Old Style" panose="02050604050505020204" pitchFamily="18" charset="0"/>
          </a:endParaRPr>
        </a:p>
        <a:p>
          <a:pPr algn="l"/>
          <a:r>
            <a:rPr lang="en-US" sz="2000" b="1" dirty="0">
              <a:latin typeface="Bookman Old Style" panose="02050604050505020204" pitchFamily="18" charset="0"/>
              <a:sym typeface="Wingdings" panose="05000000000000000000" pitchFamily="2" charset="2"/>
              <a:hlinkClick xmlns:r="http://schemas.openxmlformats.org/officeDocument/2006/relationships" r:id="rId5"/>
            </a:rPr>
            <a:t> </a:t>
          </a:r>
          <a:r>
            <a:rPr lang="en-US" sz="2000" b="1" dirty="0">
              <a:latin typeface="Bookman Old Style" panose="02050604050505020204" pitchFamily="18" charset="0"/>
              <a:hlinkClick xmlns:r="http://schemas.openxmlformats.org/officeDocument/2006/relationships" r:id="rId5"/>
            </a:rPr>
            <a:t>Business Facilitator</a:t>
          </a:r>
          <a:endParaRPr lang="en-US" sz="2000" b="1" dirty="0">
            <a:latin typeface="Bookman Old Style" panose="02050604050505020204" pitchFamily="18" charset="0"/>
          </a:endParaRPr>
        </a:p>
        <a:p>
          <a:pPr algn="l"/>
          <a:endParaRPr lang="en-IN" sz="2000" b="1" dirty="0">
            <a:latin typeface="Bookman Old Style" panose="02050604050505020204" pitchFamily="18" charset="0"/>
          </a:endParaRPr>
        </a:p>
      </dgm:t>
    </dgm:pt>
    <dgm:pt modelId="{B5FE5299-85CB-4A10-8A19-F169F1181A4B}" type="parTrans" cxnId="{23D22EDF-E192-42CA-8226-5BE6101BEE22}">
      <dgm:prSet/>
      <dgm:spPr/>
      <dgm:t>
        <a:bodyPr/>
        <a:lstStyle/>
        <a:p>
          <a:pPr algn="l"/>
          <a:endParaRPr lang="en-IN" sz="1600" b="1">
            <a:latin typeface="Bookman Old Style" panose="02050604050505020204" pitchFamily="18" charset="0"/>
          </a:endParaRPr>
        </a:p>
      </dgm:t>
    </dgm:pt>
    <dgm:pt modelId="{515EECC7-8B06-4D1F-A6C3-6C361172F92E}" type="sibTrans" cxnId="{23D22EDF-E192-42CA-8226-5BE6101BEE22}">
      <dgm:prSet/>
      <dgm:spPr/>
      <dgm:t>
        <a:bodyPr/>
        <a:lstStyle/>
        <a:p>
          <a:endParaRPr lang="en-IN" sz="1600"/>
        </a:p>
      </dgm:t>
    </dgm:pt>
    <dgm:pt modelId="{9BC6FDF1-6DEC-42CB-A4F8-FDE4FA49D8CE}">
      <dgm:prSet phldrT="[Text]" custT="1"/>
      <dgm:spPr>
        <a:solidFill>
          <a:schemeClr val="accent6">
            <a:lumMod val="60000"/>
            <a:lumOff val="40000"/>
          </a:schemeClr>
        </a:solidFill>
      </dgm:spPr>
      <dgm:t>
        <a:bodyPr/>
        <a:lstStyle/>
        <a:p>
          <a:pPr algn="l"/>
          <a:r>
            <a:rPr lang="en-US" sz="2000" b="1" dirty="0">
              <a:latin typeface="Bookman Old Style" panose="02050604050505020204" pitchFamily="18" charset="0"/>
            </a:rPr>
            <a:t>GeM Odisha</a:t>
          </a:r>
        </a:p>
        <a:p>
          <a:pPr algn="l"/>
          <a:r>
            <a:rPr lang="en-US" sz="1600" b="1" dirty="0">
              <a:latin typeface="Bookman Old Style" panose="02050604050505020204" pitchFamily="18" charset="0"/>
            </a:rPr>
            <a:t>DTI , Finance Dept</a:t>
          </a:r>
          <a:endParaRPr lang="en-IN" sz="1600" b="1" dirty="0">
            <a:latin typeface="Bookman Old Style" panose="02050604050505020204" pitchFamily="18" charset="0"/>
          </a:endParaRPr>
        </a:p>
      </dgm:t>
    </dgm:pt>
    <dgm:pt modelId="{BF5AEBAF-7AC0-4000-9F73-7C9586EDFD1F}" type="parTrans" cxnId="{D037B286-8E91-456E-9371-A6029BAE3A68}">
      <dgm:prSet/>
      <dgm:spPr/>
      <dgm:t>
        <a:bodyPr/>
        <a:lstStyle/>
        <a:p>
          <a:pPr algn="l"/>
          <a:endParaRPr lang="en-IN" sz="1600" b="1">
            <a:latin typeface="Bookman Old Style" panose="02050604050505020204" pitchFamily="18" charset="0"/>
          </a:endParaRPr>
        </a:p>
      </dgm:t>
    </dgm:pt>
    <dgm:pt modelId="{90049AF0-40E2-4A7B-BD32-3FF5EAA6400F}" type="sibTrans" cxnId="{D037B286-8E91-456E-9371-A6029BAE3A68}">
      <dgm:prSet/>
      <dgm:spPr/>
      <dgm:t>
        <a:bodyPr/>
        <a:lstStyle/>
        <a:p>
          <a:endParaRPr lang="en-IN" sz="1600"/>
        </a:p>
      </dgm:t>
    </dgm:pt>
    <dgm:pt modelId="{317877CA-F202-48A2-ACE0-AF58F6B46D21}" type="pres">
      <dgm:prSet presAssocID="{94D98524-A8F2-4C46-923C-7A2C88A57589}" presName="cycle" presStyleCnt="0">
        <dgm:presLayoutVars>
          <dgm:chMax val="1"/>
          <dgm:dir/>
          <dgm:animLvl val="ctr"/>
          <dgm:resizeHandles val="exact"/>
        </dgm:presLayoutVars>
      </dgm:prSet>
      <dgm:spPr/>
      <dgm:t>
        <a:bodyPr/>
        <a:lstStyle/>
        <a:p>
          <a:endParaRPr lang="en-IN"/>
        </a:p>
      </dgm:t>
    </dgm:pt>
    <dgm:pt modelId="{FD94E672-74D0-47A6-93F7-01A2310FE358}" type="pres">
      <dgm:prSet presAssocID="{C1E8AB33-53CD-4958-A05D-CAD33A1DE06B}" presName="centerShape" presStyleLbl="node0" presStyleIdx="0" presStyleCnt="1"/>
      <dgm:spPr/>
      <dgm:t>
        <a:bodyPr/>
        <a:lstStyle/>
        <a:p>
          <a:endParaRPr lang="en-IN"/>
        </a:p>
      </dgm:t>
    </dgm:pt>
    <dgm:pt modelId="{E89289EB-64E0-4534-B0F5-FDB8B2D6E032}" type="pres">
      <dgm:prSet presAssocID="{8A816C40-141D-419A-8AFA-09F97930C35F}" presName="parTrans" presStyleLbl="bgSibTrans2D1" presStyleIdx="0" presStyleCnt="3"/>
      <dgm:spPr/>
      <dgm:t>
        <a:bodyPr/>
        <a:lstStyle/>
        <a:p>
          <a:endParaRPr lang="en-IN"/>
        </a:p>
      </dgm:t>
    </dgm:pt>
    <dgm:pt modelId="{2ECB4204-9716-4CDF-8C1E-A6E181FD8BCC}" type="pres">
      <dgm:prSet presAssocID="{6D666F7C-7523-48B4-AF67-A3FD180E326D}" presName="node" presStyleLbl="node1" presStyleIdx="0" presStyleCnt="3">
        <dgm:presLayoutVars>
          <dgm:bulletEnabled val="1"/>
        </dgm:presLayoutVars>
      </dgm:prSet>
      <dgm:spPr/>
      <dgm:t>
        <a:bodyPr/>
        <a:lstStyle/>
        <a:p>
          <a:endParaRPr lang="en-IN"/>
        </a:p>
      </dgm:t>
    </dgm:pt>
    <dgm:pt modelId="{141A1226-70BA-4D49-ADF1-B1FC8A6803D9}" type="pres">
      <dgm:prSet presAssocID="{B5FE5299-85CB-4A10-8A19-F169F1181A4B}" presName="parTrans" presStyleLbl="bgSibTrans2D1" presStyleIdx="1" presStyleCnt="3"/>
      <dgm:spPr/>
      <dgm:t>
        <a:bodyPr/>
        <a:lstStyle/>
        <a:p>
          <a:endParaRPr lang="en-IN"/>
        </a:p>
      </dgm:t>
    </dgm:pt>
    <dgm:pt modelId="{7C5CA44D-842E-4A9C-B5CD-B50BB12F6E02}" type="pres">
      <dgm:prSet presAssocID="{A469D3D6-A77F-44BF-852A-ECB6EA4F60AC}" presName="node" presStyleLbl="node1" presStyleIdx="1" presStyleCnt="3" custScaleX="200224">
        <dgm:presLayoutVars>
          <dgm:bulletEnabled val="1"/>
        </dgm:presLayoutVars>
      </dgm:prSet>
      <dgm:spPr/>
      <dgm:t>
        <a:bodyPr/>
        <a:lstStyle/>
        <a:p>
          <a:endParaRPr lang="en-IN"/>
        </a:p>
      </dgm:t>
    </dgm:pt>
    <dgm:pt modelId="{C0F3DEC0-D56B-4BFF-8421-B774E72DB274}" type="pres">
      <dgm:prSet presAssocID="{BF5AEBAF-7AC0-4000-9F73-7C9586EDFD1F}" presName="parTrans" presStyleLbl="bgSibTrans2D1" presStyleIdx="2" presStyleCnt="3"/>
      <dgm:spPr/>
      <dgm:t>
        <a:bodyPr/>
        <a:lstStyle/>
        <a:p>
          <a:endParaRPr lang="en-IN"/>
        </a:p>
      </dgm:t>
    </dgm:pt>
    <dgm:pt modelId="{1E6D6C6C-8EDE-44AA-8E2C-0AACFBD891E3}" type="pres">
      <dgm:prSet presAssocID="{9BC6FDF1-6DEC-42CB-A4F8-FDE4FA49D8CE}" presName="node" presStyleLbl="node1" presStyleIdx="2" presStyleCnt="3" custScaleX="143697">
        <dgm:presLayoutVars>
          <dgm:bulletEnabled val="1"/>
        </dgm:presLayoutVars>
      </dgm:prSet>
      <dgm:spPr/>
      <dgm:t>
        <a:bodyPr/>
        <a:lstStyle/>
        <a:p>
          <a:endParaRPr lang="en-IN"/>
        </a:p>
      </dgm:t>
    </dgm:pt>
  </dgm:ptLst>
  <dgm:cxnLst>
    <dgm:cxn modelId="{F5395B92-977B-4C87-815E-96A403907E36}" type="presOf" srcId="{6D666F7C-7523-48B4-AF67-A3FD180E326D}" destId="{2ECB4204-9716-4CDF-8C1E-A6E181FD8BCC}" srcOrd="0" destOrd="0" presId="urn:microsoft.com/office/officeart/2005/8/layout/radial4"/>
    <dgm:cxn modelId="{790B78A5-5082-4946-A953-5C9EBF84F99D}" type="presOf" srcId="{9BC6FDF1-6DEC-42CB-A4F8-FDE4FA49D8CE}" destId="{1E6D6C6C-8EDE-44AA-8E2C-0AACFBD891E3}" srcOrd="0" destOrd="0" presId="urn:microsoft.com/office/officeart/2005/8/layout/radial4"/>
    <dgm:cxn modelId="{35950BBF-9F86-4570-8F1F-2A100DCCFBBD}" type="presOf" srcId="{BF5AEBAF-7AC0-4000-9F73-7C9586EDFD1F}" destId="{C0F3DEC0-D56B-4BFF-8421-B774E72DB274}" srcOrd="0" destOrd="0" presId="urn:microsoft.com/office/officeart/2005/8/layout/radial4"/>
    <dgm:cxn modelId="{53BAC900-C202-43D5-ACDF-3E48DA4AFAAC}" type="presOf" srcId="{B5FE5299-85CB-4A10-8A19-F169F1181A4B}" destId="{141A1226-70BA-4D49-ADF1-B1FC8A6803D9}" srcOrd="0" destOrd="0" presId="urn:microsoft.com/office/officeart/2005/8/layout/radial4"/>
    <dgm:cxn modelId="{6AC5BAF7-CC6F-4319-A7E7-E1EE66ABA53B}" type="presOf" srcId="{8A816C40-141D-419A-8AFA-09F97930C35F}" destId="{E89289EB-64E0-4534-B0F5-FDB8B2D6E032}" srcOrd="0" destOrd="0" presId="urn:microsoft.com/office/officeart/2005/8/layout/radial4"/>
    <dgm:cxn modelId="{205514FF-2D90-4042-86CE-5A8504CC6858}" srcId="{94D98524-A8F2-4C46-923C-7A2C88A57589}" destId="{C1E8AB33-53CD-4958-A05D-CAD33A1DE06B}" srcOrd="0" destOrd="0" parTransId="{00488711-8C8D-46CF-BD89-A63E32A229FC}" sibTransId="{B71D65B0-E922-43A8-99CA-80F668FBF3D4}"/>
    <dgm:cxn modelId="{76AD737B-983F-4B32-B739-8C3F6484C4BD}" srcId="{C1E8AB33-53CD-4958-A05D-CAD33A1DE06B}" destId="{6D666F7C-7523-48B4-AF67-A3FD180E326D}" srcOrd="0" destOrd="0" parTransId="{8A816C40-141D-419A-8AFA-09F97930C35F}" sibTransId="{324EDCB1-724B-4B54-98DD-2C130DEA5B1B}"/>
    <dgm:cxn modelId="{BE2094DF-5585-4196-B0C4-25A3F70E6A51}" type="presOf" srcId="{94D98524-A8F2-4C46-923C-7A2C88A57589}" destId="{317877CA-F202-48A2-ACE0-AF58F6B46D21}" srcOrd="0" destOrd="0" presId="urn:microsoft.com/office/officeart/2005/8/layout/radial4"/>
    <dgm:cxn modelId="{D037B286-8E91-456E-9371-A6029BAE3A68}" srcId="{C1E8AB33-53CD-4958-A05D-CAD33A1DE06B}" destId="{9BC6FDF1-6DEC-42CB-A4F8-FDE4FA49D8CE}" srcOrd="2" destOrd="0" parTransId="{BF5AEBAF-7AC0-4000-9F73-7C9586EDFD1F}" sibTransId="{90049AF0-40E2-4A7B-BD32-3FF5EAA6400F}"/>
    <dgm:cxn modelId="{FD40F2BF-232E-4D3C-ABB3-983C5C1A627B}" type="presOf" srcId="{A469D3D6-A77F-44BF-852A-ECB6EA4F60AC}" destId="{7C5CA44D-842E-4A9C-B5CD-B50BB12F6E02}" srcOrd="0" destOrd="0" presId="urn:microsoft.com/office/officeart/2005/8/layout/radial4"/>
    <dgm:cxn modelId="{BFDCC34A-9D30-4224-A9BC-1948660B5F59}" type="presOf" srcId="{C1E8AB33-53CD-4958-A05D-CAD33A1DE06B}" destId="{FD94E672-74D0-47A6-93F7-01A2310FE358}" srcOrd="0" destOrd="0" presId="urn:microsoft.com/office/officeart/2005/8/layout/radial4"/>
    <dgm:cxn modelId="{23D22EDF-E192-42CA-8226-5BE6101BEE22}" srcId="{C1E8AB33-53CD-4958-A05D-CAD33A1DE06B}" destId="{A469D3D6-A77F-44BF-852A-ECB6EA4F60AC}" srcOrd="1" destOrd="0" parTransId="{B5FE5299-85CB-4A10-8A19-F169F1181A4B}" sibTransId="{515EECC7-8B06-4D1F-A6C3-6C361172F92E}"/>
    <dgm:cxn modelId="{DF3D727E-3C09-4E01-B8DE-F0233ECE33D2}" type="presParOf" srcId="{317877CA-F202-48A2-ACE0-AF58F6B46D21}" destId="{FD94E672-74D0-47A6-93F7-01A2310FE358}" srcOrd="0" destOrd="0" presId="urn:microsoft.com/office/officeart/2005/8/layout/radial4"/>
    <dgm:cxn modelId="{BA9EEC61-D615-4E4A-B054-7B27AB3F48BD}" type="presParOf" srcId="{317877CA-F202-48A2-ACE0-AF58F6B46D21}" destId="{E89289EB-64E0-4534-B0F5-FDB8B2D6E032}" srcOrd="1" destOrd="0" presId="urn:microsoft.com/office/officeart/2005/8/layout/radial4"/>
    <dgm:cxn modelId="{775C9BD8-FB21-4159-8536-B731267A40F6}" type="presParOf" srcId="{317877CA-F202-48A2-ACE0-AF58F6B46D21}" destId="{2ECB4204-9716-4CDF-8C1E-A6E181FD8BCC}" srcOrd="2" destOrd="0" presId="urn:microsoft.com/office/officeart/2005/8/layout/radial4"/>
    <dgm:cxn modelId="{4478E981-C5E8-46BF-9AB9-4BD44CF46BFC}" type="presParOf" srcId="{317877CA-F202-48A2-ACE0-AF58F6B46D21}" destId="{141A1226-70BA-4D49-ADF1-B1FC8A6803D9}" srcOrd="3" destOrd="0" presId="urn:microsoft.com/office/officeart/2005/8/layout/radial4"/>
    <dgm:cxn modelId="{E7638F7C-C4A8-46FD-9CCC-BF281D2AF288}" type="presParOf" srcId="{317877CA-F202-48A2-ACE0-AF58F6B46D21}" destId="{7C5CA44D-842E-4A9C-B5CD-B50BB12F6E02}" srcOrd="4" destOrd="0" presId="urn:microsoft.com/office/officeart/2005/8/layout/radial4"/>
    <dgm:cxn modelId="{5986E013-9535-43C8-8237-097E8EC2F3F0}" type="presParOf" srcId="{317877CA-F202-48A2-ACE0-AF58F6B46D21}" destId="{C0F3DEC0-D56B-4BFF-8421-B774E72DB274}" srcOrd="5" destOrd="0" presId="urn:microsoft.com/office/officeart/2005/8/layout/radial4"/>
    <dgm:cxn modelId="{DED701D7-9C3D-483A-8283-22BE95400B67}" type="presParOf" srcId="{317877CA-F202-48A2-ACE0-AF58F6B46D21}" destId="{1E6D6C6C-8EDE-44AA-8E2C-0AACFBD891E3}" srcOrd="6" destOrd="0" presId="urn:microsoft.com/office/officeart/2005/8/layout/radial4"/>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C31FB9-5C70-4B68-B4C3-BDEDA5C23E40}">
      <dsp:nvSpPr>
        <dsp:cNvPr id="0" name=""/>
        <dsp:cNvSpPr/>
      </dsp:nvSpPr>
      <dsp:spPr>
        <a:xfrm>
          <a:off x="1290545" y="43952"/>
          <a:ext cx="2109736" cy="2109736"/>
        </a:xfrm>
        <a:prstGeom prst="ellipse">
          <a:avLst/>
        </a:prstGeom>
        <a:solidFill>
          <a:schemeClr val="accent2">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Transparency</a:t>
          </a:r>
          <a:endParaRPr lang="en-IN" sz="2000" b="1" kern="1200" dirty="0">
            <a:latin typeface="Times New Roman" panose="02020603050405020304" pitchFamily="18" charset="0"/>
            <a:cs typeface="Times New Roman" panose="02020603050405020304" pitchFamily="18" charset="0"/>
          </a:endParaRPr>
        </a:p>
      </dsp:txBody>
      <dsp:txXfrm>
        <a:off x="1571843" y="413156"/>
        <a:ext cx="1547140" cy="949381"/>
      </dsp:txXfrm>
    </dsp:sp>
    <dsp:sp modelId="{F1389236-B390-4C6D-8824-90790FB95A24}">
      <dsp:nvSpPr>
        <dsp:cNvPr id="0" name=""/>
        <dsp:cNvSpPr/>
      </dsp:nvSpPr>
      <dsp:spPr>
        <a:xfrm>
          <a:off x="2051808" y="1362538"/>
          <a:ext cx="2109736" cy="2109736"/>
        </a:xfrm>
        <a:prstGeom prst="ellipse">
          <a:avLst/>
        </a:prstGeom>
        <a:solidFill>
          <a:srgbClr val="FFC000">
            <a:alpha val="50000"/>
          </a:srgb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Speed</a:t>
          </a:r>
          <a:endParaRPr lang="en-IN" sz="2000" b="1" kern="1200" dirty="0">
            <a:latin typeface="Times New Roman" panose="02020603050405020304" pitchFamily="18" charset="0"/>
            <a:cs typeface="Times New Roman" panose="02020603050405020304" pitchFamily="18" charset="0"/>
          </a:endParaRPr>
        </a:p>
      </dsp:txBody>
      <dsp:txXfrm>
        <a:off x="2697036" y="1907553"/>
        <a:ext cx="1265842" cy="1160355"/>
      </dsp:txXfrm>
    </dsp:sp>
    <dsp:sp modelId="{EE1130AE-49C8-4342-A50D-988AA885FA13}">
      <dsp:nvSpPr>
        <dsp:cNvPr id="0" name=""/>
        <dsp:cNvSpPr/>
      </dsp:nvSpPr>
      <dsp:spPr>
        <a:xfrm>
          <a:off x="529282" y="1362538"/>
          <a:ext cx="2109736" cy="2109736"/>
        </a:xfrm>
        <a:prstGeom prst="ellipse">
          <a:avLst/>
        </a:prstGeom>
        <a:solidFill>
          <a:srgbClr val="00B050">
            <a:alpha val="50000"/>
          </a:srgb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Efficiency </a:t>
          </a:r>
          <a:endParaRPr lang="en-IN" sz="2000" b="1" kern="1200" dirty="0">
            <a:latin typeface="Times New Roman" panose="02020603050405020304" pitchFamily="18" charset="0"/>
            <a:cs typeface="Times New Roman" panose="02020603050405020304" pitchFamily="18" charset="0"/>
          </a:endParaRPr>
        </a:p>
      </dsp:txBody>
      <dsp:txXfrm>
        <a:off x="727949" y="1907553"/>
        <a:ext cx="1265842" cy="11603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68416-14B1-4EA9-9448-F6ADD3ED14E4}">
      <dsp:nvSpPr>
        <dsp:cNvPr id="0" name=""/>
        <dsp:cNvSpPr/>
      </dsp:nvSpPr>
      <dsp:spPr>
        <a:xfrm rot="5400000">
          <a:off x="638763" y="815360"/>
          <a:ext cx="1406937" cy="2341111"/>
        </a:xfrm>
        <a:prstGeom prst="corner">
          <a:avLst>
            <a:gd name="adj1" fmla="val 16120"/>
            <a:gd name="adj2" fmla="val 1611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1995BCF-C267-4646-BFEC-2854FA02A5EB}">
      <dsp:nvSpPr>
        <dsp:cNvPr id="0" name=""/>
        <dsp:cNvSpPr/>
      </dsp:nvSpPr>
      <dsp:spPr>
        <a:xfrm>
          <a:off x="403910" y="1514848"/>
          <a:ext cx="2113569" cy="185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endParaRPr lang="en-US" sz="1200" b="1" kern="1200" dirty="0">
            <a:effectLst/>
            <a:latin typeface="Bookman Old Style" panose="02050604050505020204" pitchFamily="18" charset="0"/>
          </a:endParaRPr>
        </a:p>
        <a:p>
          <a:pPr marL="0" lvl="0" indent="0" algn="l" defTabSz="533400">
            <a:lnSpc>
              <a:spcPct val="90000"/>
            </a:lnSpc>
            <a:spcBef>
              <a:spcPct val="0"/>
            </a:spcBef>
            <a:spcAft>
              <a:spcPct val="35000"/>
            </a:spcAft>
            <a:buNone/>
          </a:pPr>
          <a:r>
            <a:rPr lang="en-US" sz="1600" b="1" kern="1200" dirty="0" err="1">
              <a:solidFill>
                <a:srgbClr val="0070C0"/>
              </a:solidFill>
              <a:effectLst/>
              <a:latin typeface="Bookman Old Style" panose="02050604050505020204" pitchFamily="18" charset="0"/>
            </a:rPr>
            <a:t>GeM</a:t>
          </a:r>
          <a:r>
            <a:rPr lang="en-US" sz="1600" b="1" kern="1200" dirty="0">
              <a:solidFill>
                <a:srgbClr val="0070C0"/>
              </a:solidFill>
              <a:effectLst/>
              <a:latin typeface="Bookman Old Style" panose="02050604050505020204" pitchFamily="18" charset="0"/>
            </a:rPr>
            <a:t> 1 : </a:t>
          </a:r>
          <a:r>
            <a:rPr lang="en-US" sz="1400" b="1" kern="1200" dirty="0">
              <a:solidFill>
                <a:srgbClr val="0070C0"/>
              </a:solidFill>
              <a:effectLst/>
              <a:latin typeface="Bookman Old Style" panose="02050604050505020204" pitchFamily="18" charset="0"/>
            </a:rPr>
            <a:t>9</a:t>
          </a:r>
          <a:r>
            <a:rPr lang="en-US" sz="1400" b="1" kern="1200" baseline="30000" dirty="0">
              <a:solidFill>
                <a:srgbClr val="0070C0"/>
              </a:solidFill>
              <a:effectLst/>
              <a:latin typeface="Bookman Old Style" panose="02050604050505020204" pitchFamily="18" charset="0"/>
            </a:rPr>
            <a:t>th</a:t>
          </a:r>
          <a:r>
            <a:rPr lang="en-US" sz="1400" b="1" kern="1200" dirty="0">
              <a:solidFill>
                <a:srgbClr val="0070C0"/>
              </a:solidFill>
              <a:effectLst/>
              <a:latin typeface="Bookman Old Style" panose="02050604050505020204" pitchFamily="18" charset="0"/>
            </a:rPr>
            <a:t> August 2016- March 2017</a:t>
          </a:r>
        </a:p>
        <a:p>
          <a:pPr marL="57150" lvl="1" indent="-57150" algn="l" defTabSz="466725">
            <a:lnSpc>
              <a:spcPct val="90000"/>
            </a:lnSpc>
            <a:spcBef>
              <a:spcPct val="0"/>
            </a:spcBef>
            <a:spcAft>
              <a:spcPct val="15000"/>
            </a:spcAft>
            <a:buNone/>
          </a:pPr>
          <a:r>
            <a:rPr lang="en-US" altLang="zh-CN" sz="1050" b="1" kern="1200" dirty="0">
              <a:effectLst/>
              <a:latin typeface="Bookman Old Style" panose="02050604050505020204" pitchFamily="18" charset="0"/>
              <a:cs typeface="Calibri" pitchFamily="18" charset="0"/>
            </a:rPr>
            <a:t>  </a:t>
          </a:r>
          <a:r>
            <a:rPr lang="en-US" altLang="zh-CN" sz="1200" b="1" kern="1200" dirty="0">
              <a:effectLst/>
              <a:latin typeface="Bookman Old Style" panose="02050604050505020204" pitchFamily="18" charset="0"/>
              <a:cs typeface="Calibri" pitchFamily="18" charset="0"/>
              <a:sym typeface="Wingdings" panose="05000000000000000000" pitchFamily="2" charset="2"/>
            </a:rPr>
            <a:t> </a:t>
          </a:r>
          <a:r>
            <a:rPr lang="en-US" altLang="zh-CN" sz="1200" b="1" kern="1200" dirty="0">
              <a:effectLst/>
              <a:latin typeface="Bookman Old Style" panose="02050604050505020204" pitchFamily="18" charset="0"/>
              <a:cs typeface="Calibri" pitchFamily="18" charset="0"/>
            </a:rPr>
            <a:t>End-to-end</a:t>
          </a:r>
          <a:r>
            <a:rPr lang="en-US" altLang="zh-CN" sz="1200" b="1" kern="1200" dirty="0">
              <a:effectLst/>
              <a:latin typeface="Bookman Old Style" panose="02050604050505020204" pitchFamily="18" charset="0"/>
              <a:cs typeface="Times New Roman" pitchFamily="18" charset="0"/>
            </a:rPr>
            <a:t> </a:t>
          </a:r>
          <a:r>
            <a:rPr lang="en-US" altLang="zh-CN" sz="1200" b="1" kern="1200" dirty="0">
              <a:effectLst/>
              <a:latin typeface="Bookman Old Style" panose="02050604050505020204" pitchFamily="18" charset="0"/>
              <a:cs typeface="Calibri" pitchFamily="18" charset="0"/>
            </a:rPr>
            <a:t>online portal</a:t>
          </a:r>
          <a:endParaRPr lang="en-US" sz="1200" b="1" kern="1200" dirty="0">
            <a:effectLst/>
            <a:latin typeface="Bookman Old Style" panose="02050604050505020204" pitchFamily="18" charset="0"/>
          </a:endParaRPr>
        </a:p>
        <a:p>
          <a:pPr marL="114300" lvl="1" indent="-114300" algn="l" defTabSz="533400">
            <a:lnSpc>
              <a:spcPct val="90000"/>
            </a:lnSpc>
            <a:spcBef>
              <a:spcPct val="0"/>
            </a:spcBef>
            <a:spcAft>
              <a:spcPct val="15000"/>
            </a:spcAft>
            <a:buNone/>
          </a:pPr>
          <a:r>
            <a:rPr lang="en-US" altLang="zh-CN" sz="1200" b="1" kern="1200" dirty="0">
              <a:effectLst/>
              <a:latin typeface="Bookman Old Style" panose="02050604050505020204" pitchFamily="18" charset="0"/>
              <a:cs typeface="Calibri" pitchFamily="18" charset="0"/>
            </a:rPr>
            <a:t>  </a:t>
          </a:r>
          <a:r>
            <a:rPr lang="en-US" altLang="zh-CN" sz="1200" b="1" kern="1200" dirty="0">
              <a:effectLst/>
              <a:latin typeface="Bookman Old Style" panose="02050604050505020204" pitchFamily="18" charset="0"/>
              <a:cs typeface="Calibri" pitchFamily="18" charset="0"/>
              <a:sym typeface="Wingdings" panose="05000000000000000000" pitchFamily="2" charset="2"/>
            </a:rPr>
            <a:t> </a:t>
          </a:r>
          <a:r>
            <a:rPr lang="en-US" altLang="zh-CN" sz="1200" b="1" kern="1200" dirty="0">
              <a:effectLst/>
              <a:latin typeface="Bookman Old Style" panose="02050604050505020204" pitchFamily="18" charset="0"/>
              <a:cs typeface="Calibri" pitchFamily="18" charset="0"/>
            </a:rPr>
            <a:t>Basic</a:t>
          </a:r>
          <a:r>
            <a:rPr lang="en-US" altLang="zh-CN" sz="1200" b="1" kern="1200" dirty="0">
              <a:effectLst/>
              <a:latin typeface="Bookman Old Style" panose="02050604050505020204" pitchFamily="18" charset="0"/>
              <a:cs typeface="Times New Roman" pitchFamily="18" charset="0"/>
            </a:rPr>
            <a:t> </a:t>
          </a:r>
          <a:r>
            <a:rPr lang="en-US" altLang="zh-CN" sz="1200" b="1" kern="1200" dirty="0">
              <a:effectLst/>
              <a:latin typeface="Bookman Old Style" panose="02050604050505020204" pitchFamily="18" charset="0"/>
              <a:cs typeface="Calibri" pitchFamily="18" charset="0"/>
            </a:rPr>
            <a:t>functionalities</a:t>
          </a:r>
        </a:p>
      </dsp:txBody>
      <dsp:txXfrm>
        <a:off x="403910" y="1514848"/>
        <a:ext cx="2113569" cy="1852667"/>
      </dsp:txXfrm>
    </dsp:sp>
    <dsp:sp modelId="{98E4F469-A88E-4CC9-ADAA-177F6F050F7D}">
      <dsp:nvSpPr>
        <dsp:cNvPr id="0" name=""/>
        <dsp:cNvSpPr/>
      </dsp:nvSpPr>
      <dsp:spPr>
        <a:xfrm>
          <a:off x="2118692" y="643004"/>
          <a:ext cx="398786" cy="398786"/>
        </a:xfrm>
        <a:prstGeom prst="triangle">
          <a:avLst>
            <a:gd name="adj" fmla="val 10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BEA9D4D-9051-4544-902D-6F2DAB85D6DB}">
      <dsp:nvSpPr>
        <dsp:cNvPr id="0" name=""/>
        <dsp:cNvSpPr/>
      </dsp:nvSpPr>
      <dsp:spPr>
        <a:xfrm rot="5400000">
          <a:off x="3226184" y="175100"/>
          <a:ext cx="1406937" cy="2341111"/>
        </a:xfrm>
        <a:prstGeom prst="corner">
          <a:avLst>
            <a:gd name="adj1" fmla="val 16120"/>
            <a:gd name="adj2" fmla="val 1611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00706E8-70C1-4954-B38F-2224101EB9ED}">
      <dsp:nvSpPr>
        <dsp:cNvPr id="0" name=""/>
        <dsp:cNvSpPr/>
      </dsp:nvSpPr>
      <dsp:spPr>
        <a:xfrm>
          <a:off x="2991331" y="874588"/>
          <a:ext cx="2113569" cy="185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err="1">
              <a:solidFill>
                <a:srgbClr val="0070C0"/>
              </a:solidFill>
              <a:effectLst/>
              <a:latin typeface="Bookman Old Style" panose="02050604050505020204" pitchFamily="18" charset="0"/>
            </a:rPr>
            <a:t>GeM</a:t>
          </a:r>
          <a:r>
            <a:rPr lang="en-US" sz="1600" b="1" kern="1200" dirty="0">
              <a:solidFill>
                <a:srgbClr val="0070C0"/>
              </a:solidFill>
              <a:effectLst/>
              <a:latin typeface="Bookman Old Style" panose="02050604050505020204" pitchFamily="18" charset="0"/>
            </a:rPr>
            <a:t> 2 </a:t>
          </a:r>
          <a:r>
            <a:rPr lang="en-US" sz="1400" b="1" kern="1200" dirty="0">
              <a:solidFill>
                <a:srgbClr val="0070C0"/>
              </a:solidFill>
              <a:effectLst/>
              <a:latin typeface="Bookman Old Style" panose="02050604050505020204" pitchFamily="18" charset="0"/>
            </a:rPr>
            <a:t>:  </a:t>
          </a:r>
        </a:p>
        <a:p>
          <a:pPr marL="0" lvl="0" indent="0" algn="l" defTabSz="711200">
            <a:lnSpc>
              <a:spcPct val="90000"/>
            </a:lnSpc>
            <a:spcBef>
              <a:spcPct val="0"/>
            </a:spcBef>
            <a:spcAft>
              <a:spcPct val="35000"/>
            </a:spcAft>
            <a:buNone/>
          </a:pPr>
          <a:r>
            <a:rPr lang="en-US" sz="1400" b="1" kern="1200" dirty="0">
              <a:solidFill>
                <a:srgbClr val="0070C0"/>
              </a:solidFill>
              <a:effectLst/>
              <a:latin typeface="Bookman Old Style" panose="02050604050505020204" pitchFamily="18" charset="0"/>
            </a:rPr>
            <a:t>March–Dec 2017 </a:t>
          </a:r>
        </a:p>
        <a:p>
          <a:pPr marL="114300" lvl="1" indent="-114300" algn="l" defTabSz="533400">
            <a:lnSpc>
              <a:spcPct val="90000"/>
            </a:lnSpc>
            <a:spcBef>
              <a:spcPct val="0"/>
            </a:spcBef>
            <a:spcAft>
              <a:spcPct val="15000"/>
            </a:spcAft>
            <a:buNone/>
          </a:pPr>
          <a:r>
            <a:rPr lang="en-US" altLang="zh-CN" sz="1200" b="1" kern="1200" dirty="0">
              <a:latin typeface="Calibri" pitchFamily="18" charset="0"/>
              <a:cs typeface="Calibri" pitchFamily="18" charset="0"/>
            </a:rPr>
            <a:t> </a:t>
          </a:r>
          <a:r>
            <a:rPr lang="en-US" altLang="zh-CN" sz="1400" b="1" kern="1200" dirty="0">
              <a:latin typeface="Calibri" pitchFamily="18" charset="0"/>
              <a:cs typeface="Calibri" pitchFamily="18" charset="0"/>
              <a:sym typeface="Wingdings" panose="05000000000000000000" pitchFamily="2" charset="2"/>
            </a:rPr>
            <a:t></a:t>
          </a:r>
          <a:r>
            <a:rPr lang="en-US" altLang="zh-CN" sz="1400" b="1" kern="1200" dirty="0">
              <a:latin typeface="Calibri" pitchFamily="18" charset="0"/>
              <a:cs typeface="Calibri" pitchFamily="18" charset="0"/>
            </a:rPr>
            <a:t> Integration</a:t>
          </a:r>
          <a:r>
            <a:rPr lang="en-US" altLang="zh-CN" sz="1400" b="1" kern="1200" dirty="0">
              <a:latin typeface="Times New Roman" pitchFamily="18" charset="0"/>
              <a:cs typeface="Times New Roman" pitchFamily="18" charset="0"/>
            </a:rPr>
            <a:t> </a:t>
          </a:r>
          <a:r>
            <a:rPr lang="en-US" altLang="zh-CN" sz="1400" b="1" kern="1200" dirty="0">
              <a:latin typeface="Calibri" pitchFamily="18" charset="0"/>
              <a:cs typeface="Calibri" pitchFamily="18" charset="0"/>
            </a:rPr>
            <a:t>with Partners</a:t>
          </a:r>
          <a:r>
            <a:rPr lang="en-US" altLang="zh-CN" sz="1400" b="1" kern="1200" dirty="0">
              <a:latin typeface="Times New Roman" pitchFamily="18" charset="0"/>
              <a:cs typeface="Times New Roman" pitchFamily="18" charset="0"/>
            </a:rPr>
            <a:t> </a:t>
          </a:r>
          <a:r>
            <a:rPr lang="en-US" altLang="zh-CN" sz="1400" b="1" kern="1200" dirty="0">
              <a:latin typeface="Calibri" pitchFamily="18" charset="0"/>
              <a:cs typeface="Calibri" pitchFamily="18" charset="0"/>
            </a:rPr>
            <a:t>(UIDAI, MCA-21,</a:t>
          </a:r>
          <a:r>
            <a:rPr lang="en-US" altLang="zh-CN" sz="1400" b="1" kern="1200" dirty="0">
              <a:latin typeface="Times New Roman" pitchFamily="18" charset="0"/>
              <a:cs typeface="Times New Roman" pitchFamily="18" charset="0"/>
            </a:rPr>
            <a:t> </a:t>
          </a:r>
          <a:r>
            <a:rPr lang="en-US" altLang="zh-CN" sz="1400" b="1" kern="1200" dirty="0">
              <a:latin typeface="Calibri" pitchFamily="18" charset="0"/>
              <a:cs typeface="Calibri" pitchFamily="18" charset="0"/>
            </a:rPr>
            <a:t>Banks)</a:t>
          </a:r>
          <a:endParaRPr lang="en-US" sz="1400" b="1" kern="1200" dirty="0"/>
        </a:p>
        <a:p>
          <a:pPr marL="114300" lvl="1" indent="-114300" algn="l" defTabSz="622300">
            <a:lnSpc>
              <a:spcPct val="90000"/>
            </a:lnSpc>
            <a:spcBef>
              <a:spcPct val="0"/>
            </a:spcBef>
            <a:spcAft>
              <a:spcPct val="15000"/>
            </a:spcAft>
            <a:buNone/>
          </a:pPr>
          <a:r>
            <a:rPr lang="en-US" altLang="zh-CN" sz="1400" b="1" kern="1200" dirty="0">
              <a:latin typeface="Calibri" pitchFamily="18" charset="0"/>
              <a:cs typeface="Calibri" pitchFamily="18" charset="0"/>
            </a:rPr>
            <a:t>  </a:t>
          </a:r>
          <a:r>
            <a:rPr lang="en-US" altLang="zh-CN" sz="1400" b="1" kern="1200" dirty="0">
              <a:latin typeface="Calibri" pitchFamily="18" charset="0"/>
              <a:cs typeface="Calibri" pitchFamily="18" charset="0"/>
              <a:sym typeface="Wingdings" panose="05000000000000000000" pitchFamily="2" charset="2"/>
            </a:rPr>
            <a:t> </a:t>
          </a:r>
          <a:r>
            <a:rPr lang="en-US" altLang="zh-CN" sz="1400" b="1" kern="1200" dirty="0">
              <a:latin typeface="Calibri" pitchFamily="18" charset="0"/>
              <a:cs typeface="Calibri" pitchFamily="18" charset="0"/>
            </a:rPr>
            <a:t>MSP</a:t>
          </a:r>
          <a:r>
            <a:rPr lang="en-US" altLang="zh-CN" sz="1400" b="1" kern="1200" dirty="0">
              <a:latin typeface="Times New Roman" pitchFamily="18" charset="0"/>
              <a:cs typeface="Times New Roman" pitchFamily="18" charset="0"/>
            </a:rPr>
            <a:t> </a:t>
          </a:r>
          <a:r>
            <a:rPr lang="en-US" altLang="zh-CN" sz="1400" b="1" kern="1200" dirty="0">
              <a:latin typeface="Calibri" pitchFamily="18" charset="0"/>
              <a:cs typeface="Calibri" pitchFamily="18" charset="0"/>
            </a:rPr>
            <a:t>on</a:t>
          </a:r>
          <a:r>
            <a:rPr lang="en-US" altLang="zh-CN" sz="1400" b="1" kern="1200" dirty="0">
              <a:latin typeface="Times New Roman" pitchFamily="18" charset="0"/>
              <a:cs typeface="Times New Roman" pitchFamily="18" charset="0"/>
            </a:rPr>
            <a:t> </a:t>
          </a:r>
          <a:r>
            <a:rPr lang="en-US" altLang="zh-CN" sz="1400" b="1" kern="1200" dirty="0">
              <a:latin typeface="Calibri" pitchFamily="18" charset="0"/>
              <a:cs typeface="Calibri" pitchFamily="18" charset="0"/>
            </a:rPr>
            <a:t>board</a:t>
          </a:r>
        </a:p>
      </dsp:txBody>
      <dsp:txXfrm>
        <a:off x="2991331" y="874588"/>
        <a:ext cx="2113569" cy="1852667"/>
      </dsp:txXfrm>
    </dsp:sp>
    <dsp:sp modelId="{28756EE2-99FD-42DA-977D-AC47399B8CD7}">
      <dsp:nvSpPr>
        <dsp:cNvPr id="0" name=""/>
        <dsp:cNvSpPr/>
      </dsp:nvSpPr>
      <dsp:spPr>
        <a:xfrm>
          <a:off x="4706114" y="2744"/>
          <a:ext cx="398786" cy="398786"/>
        </a:xfrm>
        <a:prstGeom prst="triangle">
          <a:avLst>
            <a:gd name="adj" fmla="val 10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59E3DB4-F668-4401-A1BA-E726E25B6C23}">
      <dsp:nvSpPr>
        <dsp:cNvPr id="0" name=""/>
        <dsp:cNvSpPr/>
      </dsp:nvSpPr>
      <dsp:spPr>
        <a:xfrm rot="5400000">
          <a:off x="5813605" y="-465159"/>
          <a:ext cx="1406937" cy="2341111"/>
        </a:xfrm>
        <a:prstGeom prst="corner">
          <a:avLst>
            <a:gd name="adj1" fmla="val 16120"/>
            <a:gd name="adj2" fmla="val 1611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CDADEA7-8C57-45BA-86AC-47CE0FCC3E7F}">
      <dsp:nvSpPr>
        <dsp:cNvPr id="0" name=""/>
        <dsp:cNvSpPr/>
      </dsp:nvSpPr>
      <dsp:spPr>
        <a:xfrm>
          <a:off x="5578753" y="234328"/>
          <a:ext cx="2113569" cy="185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err="1">
              <a:solidFill>
                <a:srgbClr val="0070C0"/>
              </a:solidFill>
              <a:effectLst/>
              <a:latin typeface="Bookman Old Style" panose="02050604050505020204" pitchFamily="18" charset="0"/>
            </a:rPr>
            <a:t>GeM</a:t>
          </a:r>
          <a:r>
            <a:rPr lang="en-US" sz="1600" b="1" kern="1200" dirty="0">
              <a:solidFill>
                <a:srgbClr val="0070C0"/>
              </a:solidFill>
              <a:effectLst/>
              <a:latin typeface="Bookman Old Style" panose="02050604050505020204" pitchFamily="18" charset="0"/>
            </a:rPr>
            <a:t> 3 : January 2018- Present</a:t>
          </a:r>
        </a:p>
        <a:p>
          <a:pPr marL="114300" lvl="1" indent="-114300" algn="l" defTabSz="533400">
            <a:lnSpc>
              <a:spcPct val="90000"/>
            </a:lnSpc>
            <a:spcBef>
              <a:spcPct val="0"/>
            </a:spcBef>
            <a:spcAft>
              <a:spcPct val="15000"/>
            </a:spcAft>
            <a:buNone/>
          </a:pPr>
          <a:r>
            <a:rPr lang="en-US" altLang="zh-CN" sz="1200" b="1" kern="1200" dirty="0">
              <a:latin typeface="Calibri" pitchFamily="18" charset="0"/>
              <a:cs typeface="Calibri" pitchFamily="18" charset="0"/>
            </a:rPr>
            <a:t>  </a:t>
          </a:r>
          <a:r>
            <a:rPr lang="en-US" altLang="zh-CN" sz="1400" b="1" kern="1200" dirty="0">
              <a:latin typeface="Calibri" pitchFamily="18" charset="0"/>
              <a:cs typeface="Calibri" pitchFamily="18" charset="0"/>
              <a:sym typeface="Wingdings" panose="05000000000000000000" pitchFamily="2" charset="2"/>
            </a:rPr>
            <a:t></a:t>
          </a:r>
          <a:r>
            <a:rPr lang="en-US" altLang="zh-CN" sz="1400" b="1" kern="1200" dirty="0">
              <a:latin typeface="Calibri" pitchFamily="18" charset="0"/>
              <a:cs typeface="Calibri" pitchFamily="18" charset="0"/>
            </a:rPr>
            <a:t> Multi</a:t>
          </a:r>
          <a:r>
            <a:rPr lang="en-US" altLang="zh-CN" sz="1400" b="1" kern="1200" dirty="0">
              <a:latin typeface="Times New Roman" pitchFamily="18" charset="0"/>
              <a:cs typeface="Times New Roman" pitchFamily="18" charset="0"/>
            </a:rPr>
            <a:t> </a:t>
          </a:r>
          <a:r>
            <a:rPr lang="en-US" altLang="zh-CN" sz="1400" b="1" kern="1200" dirty="0">
              <a:latin typeface="Calibri" pitchFamily="18" charset="0"/>
              <a:cs typeface="Calibri" pitchFamily="18" charset="0"/>
            </a:rPr>
            <a:t>language support</a:t>
          </a:r>
          <a:endParaRPr lang="en-US" sz="1400" b="1" kern="1200" dirty="0"/>
        </a:p>
        <a:p>
          <a:pPr marL="114300" lvl="1" indent="-114300" algn="l" defTabSz="622300">
            <a:lnSpc>
              <a:spcPct val="90000"/>
            </a:lnSpc>
            <a:spcBef>
              <a:spcPct val="0"/>
            </a:spcBef>
            <a:spcAft>
              <a:spcPct val="15000"/>
            </a:spcAft>
            <a:buNone/>
          </a:pPr>
          <a:r>
            <a:rPr lang="en-US" altLang="zh-CN" sz="1400" b="1" kern="1200" dirty="0">
              <a:latin typeface="Calibri" pitchFamily="18" charset="0"/>
              <a:cs typeface="Calibri" pitchFamily="18" charset="0"/>
            </a:rPr>
            <a:t>  </a:t>
          </a:r>
          <a:r>
            <a:rPr lang="en-US" altLang="zh-CN" sz="1400" b="1" kern="1200" dirty="0">
              <a:latin typeface="Calibri" pitchFamily="18" charset="0"/>
              <a:cs typeface="Calibri" pitchFamily="18" charset="0"/>
              <a:sym typeface="Wingdings" panose="05000000000000000000" pitchFamily="2" charset="2"/>
            </a:rPr>
            <a:t> </a:t>
          </a:r>
          <a:r>
            <a:rPr lang="en-US" altLang="zh-CN" sz="1400" b="1" kern="1200" dirty="0">
              <a:latin typeface="Calibri" pitchFamily="18" charset="0"/>
              <a:cs typeface="Calibri" pitchFamily="18" charset="0"/>
            </a:rPr>
            <a:t> Advanced</a:t>
          </a:r>
          <a:r>
            <a:rPr lang="en-US" altLang="zh-CN" sz="1400" b="1" kern="1200" dirty="0">
              <a:latin typeface="Times New Roman" pitchFamily="18" charset="0"/>
              <a:cs typeface="Times New Roman" pitchFamily="18" charset="0"/>
            </a:rPr>
            <a:t> </a:t>
          </a:r>
          <a:r>
            <a:rPr lang="en-US" altLang="zh-CN" sz="1400" b="1" kern="1200" dirty="0">
              <a:latin typeface="Calibri" pitchFamily="18" charset="0"/>
              <a:cs typeface="Calibri" pitchFamily="18" charset="0"/>
            </a:rPr>
            <a:t>search</a:t>
          </a:r>
        </a:p>
        <a:p>
          <a:pPr marL="114300" lvl="1" indent="-114300" algn="l" defTabSz="622300">
            <a:lnSpc>
              <a:spcPct val="90000"/>
            </a:lnSpc>
            <a:spcBef>
              <a:spcPct val="0"/>
            </a:spcBef>
            <a:spcAft>
              <a:spcPct val="15000"/>
            </a:spcAft>
            <a:buNone/>
          </a:pPr>
          <a:r>
            <a:rPr lang="en-US" altLang="zh-CN" sz="1400" b="1" kern="1200" dirty="0">
              <a:latin typeface="Times New Roman" pitchFamily="18" charset="0"/>
              <a:cs typeface="Times New Roman" pitchFamily="18" charset="0"/>
            </a:rPr>
            <a:t>  </a:t>
          </a:r>
          <a:r>
            <a:rPr lang="en-US" altLang="zh-CN" sz="1400" b="1" kern="1200" dirty="0">
              <a:latin typeface="Times New Roman" pitchFamily="18" charset="0"/>
              <a:cs typeface="Times New Roman" pitchFamily="18" charset="0"/>
              <a:sym typeface="Wingdings" panose="05000000000000000000" pitchFamily="2" charset="2"/>
            </a:rPr>
            <a:t> </a:t>
          </a:r>
          <a:r>
            <a:rPr lang="en-US" altLang="zh-CN" sz="1400" b="1" kern="1200" dirty="0">
              <a:latin typeface="Calibri" pitchFamily="18" charset="0"/>
              <a:cs typeface="Calibri" pitchFamily="18" charset="0"/>
            </a:rPr>
            <a:t>Multi-cart</a:t>
          </a:r>
        </a:p>
      </dsp:txBody>
      <dsp:txXfrm>
        <a:off x="5578753" y="234328"/>
        <a:ext cx="2113569" cy="18526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20690-CD60-487B-8611-FF9365C919A8}">
      <dsp:nvSpPr>
        <dsp:cNvPr id="0" name=""/>
        <dsp:cNvSpPr/>
      </dsp:nvSpPr>
      <dsp:spPr>
        <a:xfrm>
          <a:off x="1354489" y="53215"/>
          <a:ext cx="2478302" cy="1157565"/>
        </a:xfrm>
        <a:prstGeom prst="rightArrow">
          <a:avLst>
            <a:gd name="adj1" fmla="val 70000"/>
            <a:gd name="adj2" fmla="val 50000"/>
          </a:avLst>
        </a:prstGeom>
        <a:solidFill>
          <a:schemeClr val="accent1">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B4C2773-4DA7-499B-9F15-6521D9463639}">
      <dsp:nvSpPr>
        <dsp:cNvPr id="0" name=""/>
        <dsp:cNvSpPr/>
      </dsp:nvSpPr>
      <dsp:spPr>
        <a:xfrm>
          <a:off x="5415" y="300934"/>
          <a:ext cx="3235041" cy="662127"/>
        </a:xfrm>
        <a:prstGeom prst="ellipse">
          <a:avLst/>
        </a:prstGeom>
        <a:solidFill>
          <a:schemeClr val="accent6">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Bookman Old Style" panose="02050604050505020204" pitchFamily="18" charset="0"/>
            </a:rPr>
            <a:t>&lt; Rs. 25,000/-</a:t>
          </a:r>
          <a:endParaRPr lang="en-IN" sz="1600" b="1" kern="1200" dirty="0">
            <a:effectLst/>
            <a:latin typeface="Bookman Old Style" panose="02050604050505020204" pitchFamily="18" charset="0"/>
          </a:endParaRPr>
        </a:p>
      </dsp:txBody>
      <dsp:txXfrm>
        <a:off x="479176" y="397900"/>
        <a:ext cx="2287519" cy="468195"/>
      </dsp:txXfrm>
    </dsp:sp>
    <dsp:sp modelId="{3CDAD296-7620-4B19-B3DE-04484014DFC8}">
      <dsp:nvSpPr>
        <dsp:cNvPr id="0" name=""/>
        <dsp:cNvSpPr/>
      </dsp:nvSpPr>
      <dsp:spPr>
        <a:xfrm>
          <a:off x="5969784" y="53215"/>
          <a:ext cx="1324254" cy="1157565"/>
        </a:xfrm>
        <a:prstGeom prst="rightArrow">
          <a:avLst>
            <a:gd name="adj1" fmla="val 70000"/>
            <a:gd name="adj2" fmla="val 50000"/>
          </a:avLst>
        </a:prstGeom>
        <a:solidFill>
          <a:schemeClr val="accent1">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64E94762-F7B2-4130-A5E0-B26FC2C2B77B}">
      <dsp:nvSpPr>
        <dsp:cNvPr id="0" name=""/>
        <dsp:cNvSpPr/>
      </dsp:nvSpPr>
      <dsp:spPr>
        <a:xfrm>
          <a:off x="3538562" y="298769"/>
          <a:ext cx="4725608" cy="662127"/>
        </a:xfrm>
        <a:prstGeom prst="ellipse">
          <a:avLst/>
        </a:prstGeom>
        <a:solidFill>
          <a:schemeClr val="accent6">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Bookman Old Style" panose="02050604050505020204" pitchFamily="18" charset="0"/>
            </a:rPr>
            <a:t>Rs. 25,000-5,00,000/-</a:t>
          </a:r>
          <a:endParaRPr lang="en-IN" sz="1600" b="1" kern="1200" dirty="0">
            <a:effectLst/>
            <a:latin typeface="Bookman Old Style" panose="02050604050505020204" pitchFamily="18" charset="0"/>
          </a:endParaRPr>
        </a:p>
      </dsp:txBody>
      <dsp:txXfrm>
        <a:off x="4230611" y="395735"/>
        <a:ext cx="3341510" cy="468195"/>
      </dsp:txXfrm>
    </dsp:sp>
    <dsp:sp modelId="{DC23F667-0FF6-4564-A3E1-B8A789243B25}">
      <dsp:nvSpPr>
        <dsp:cNvPr id="0" name=""/>
        <dsp:cNvSpPr/>
      </dsp:nvSpPr>
      <dsp:spPr>
        <a:xfrm>
          <a:off x="9272447" y="53215"/>
          <a:ext cx="2478302" cy="1157565"/>
        </a:xfrm>
        <a:prstGeom prst="rightArrow">
          <a:avLst>
            <a:gd name="adj1" fmla="val 70000"/>
            <a:gd name="adj2" fmla="val 50000"/>
          </a:avLst>
        </a:prstGeom>
        <a:solidFill>
          <a:schemeClr val="accent1">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EF5B2E29-153B-4250-907E-D040718527C1}">
      <dsp:nvSpPr>
        <dsp:cNvPr id="0" name=""/>
        <dsp:cNvSpPr/>
      </dsp:nvSpPr>
      <dsp:spPr>
        <a:xfrm>
          <a:off x="8415354" y="300934"/>
          <a:ext cx="2857403" cy="662127"/>
        </a:xfrm>
        <a:prstGeom prst="ellipse">
          <a:avLst/>
        </a:prstGeom>
        <a:solidFill>
          <a:schemeClr val="accent6">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Bookman Old Style" panose="02050604050505020204" pitchFamily="18" charset="0"/>
            </a:rPr>
            <a:t>&gt; Rs. 500000/-</a:t>
          </a:r>
          <a:endParaRPr lang="en-IN" sz="1600" b="1" kern="1200" dirty="0">
            <a:effectLst/>
            <a:latin typeface="Bookman Old Style" panose="02050604050505020204" pitchFamily="18" charset="0"/>
          </a:endParaRPr>
        </a:p>
      </dsp:txBody>
      <dsp:txXfrm>
        <a:off x="8833811" y="397900"/>
        <a:ext cx="2020489" cy="4681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87207-728B-46B0-8054-5E3650C8FB20}">
      <dsp:nvSpPr>
        <dsp:cNvPr id="0" name=""/>
        <dsp:cNvSpPr/>
      </dsp:nvSpPr>
      <dsp:spPr>
        <a:xfrm>
          <a:off x="1712877" y="0"/>
          <a:ext cx="2569317" cy="146725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t>Invoice Payment</a:t>
          </a:r>
          <a:endParaRPr lang="en-US" sz="1200" kern="1200" dirty="0"/>
        </a:p>
        <a:p>
          <a:pPr marL="114300" lvl="1" indent="-114300" algn="l" defTabSz="533400">
            <a:lnSpc>
              <a:spcPct val="90000"/>
            </a:lnSpc>
            <a:spcBef>
              <a:spcPct val="0"/>
            </a:spcBef>
            <a:spcAft>
              <a:spcPct val="15000"/>
            </a:spcAft>
            <a:buChar char="•"/>
          </a:pPr>
          <a:r>
            <a:rPr lang="en-US" sz="1200" b="1" kern="1200" dirty="0"/>
            <a:t> DDO/PAO – Through SBI MOPS/ Through Offline mode</a:t>
          </a:r>
          <a:endParaRPr lang="en-US" sz="1200" kern="1200" dirty="0"/>
        </a:p>
        <a:p>
          <a:pPr marL="114300" lvl="1" indent="-114300" algn="l" defTabSz="533400">
            <a:lnSpc>
              <a:spcPct val="90000"/>
            </a:lnSpc>
            <a:spcBef>
              <a:spcPct val="0"/>
            </a:spcBef>
            <a:spcAft>
              <a:spcPct val="15000"/>
            </a:spcAft>
            <a:buChar char="•"/>
          </a:pPr>
          <a:r>
            <a:rPr lang="en-US" sz="1200" b="1" kern="1200" dirty="0"/>
            <a:t> Log on to </a:t>
          </a:r>
          <a:r>
            <a:rPr lang="en-US" sz="1200" b="1" kern="1200" dirty="0" err="1"/>
            <a:t>GeM</a:t>
          </a:r>
          <a:r>
            <a:rPr lang="en-US" sz="1200" b="1" kern="1200" dirty="0"/>
            <a:t> &amp; Update Payment details</a:t>
          </a:r>
          <a:endParaRPr lang="en-US" sz="1200" kern="1200" dirty="0"/>
        </a:p>
      </dsp:txBody>
      <dsp:txXfrm>
        <a:off x="1712877" y="183407"/>
        <a:ext cx="2019096" cy="1100441"/>
      </dsp:txXfrm>
    </dsp:sp>
    <dsp:sp modelId="{D3AA42B8-FEED-4A5A-8FA4-99B98EEC54B7}">
      <dsp:nvSpPr>
        <dsp:cNvPr id="0" name=""/>
        <dsp:cNvSpPr/>
      </dsp:nvSpPr>
      <dsp:spPr>
        <a:xfrm>
          <a:off x="0" y="0"/>
          <a:ext cx="1712878" cy="1467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PAYMENT</a:t>
          </a:r>
          <a:r>
            <a:rPr lang="en-US" sz="2200" kern="1200" dirty="0"/>
            <a:t> </a:t>
          </a:r>
          <a:r>
            <a:rPr lang="en-US" sz="2200" b="1" kern="1200" dirty="0"/>
            <a:t>AUTHORITY</a:t>
          </a:r>
          <a:endParaRPr lang="en-US" sz="2200" kern="1200" dirty="0"/>
        </a:p>
      </dsp:txBody>
      <dsp:txXfrm>
        <a:off x="71625" y="71625"/>
        <a:ext cx="1569628" cy="13240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66077A-3D6D-4CE1-8D6B-F2FD765FA295}">
      <dsp:nvSpPr>
        <dsp:cNvPr id="0" name=""/>
        <dsp:cNvSpPr/>
      </dsp:nvSpPr>
      <dsp:spPr>
        <a:xfrm rot="5400000">
          <a:off x="2045399" y="-374705"/>
          <a:ext cx="1886861" cy="281301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1" kern="1200" dirty="0"/>
            <a:t>Log on to </a:t>
          </a:r>
          <a:r>
            <a:rPr lang="en-US" sz="1100" b="1" kern="1200" dirty="0" err="1"/>
            <a:t>GeM</a:t>
          </a:r>
          <a:endParaRPr lang="en-US" sz="1100" kern="1200" dirty="0"/>
        </a:p>
        <a:p>
          <a:pPr marL="57150" lvl="1" indent="-57150" algn="l" defTabSz="488950">
            <a:lnSpc>
              <a:spcPct val="90000"/>
            </a:lnSpc>
            <a:spcBef>
              <a:spcPct val="0"/>
            </a:spcBef>
            <a:spcAft>
              <a:spcPct val="15000"/>
            </a:spcAft>
            <a:buChar char="•"/>
          </a:pPr>
          <a:r>
            <a:rPr lang="en-US" sz="1100" b="1" kern="1200" dirty="0"/>
            <a:t>Select Product          </a:t>
          </a:r>
          <a:endParaRPr lang="en-US" sz="1100" kern="1200" dirty="0"/>
        </a:p>
        <a:p>
          <a:pPr marL="57150" lvl="1" indent="-57150" algn="l" defTabSz="488950">
            <a:lnSpc>
              <a:spcPct val="90000"/>
            </a:lnSpc>
            <a:spcBef>
              <a:spcPct val="0"/>
            </a:spcBef>
            <a:spcAft>
              <a:spcPct val="15000"/>
            </a:spcAft>
            <a:buChar char="•"/>
          </a:pPr>
          <a:r>
            <a:rPr lang="en-US" sz="1100" b="1" kern="1200" dirty="0"/>
            <a:t>Price Holding – 5 days for DP</a:t>
          </a:r>
          <a:endParaRPr lang="en-US" sz="1100" kern="1200" dirty="0"/>
        </a:p>
        <a:p>
          <a:pPr marL="57150" lvl="1" indent="-57150" algn="l" defTabSz="488950">
            <a:lnSpc>
              <a:spcPct val="90000"/>
            </a:lnSpc>
            <a:spcBef>
              <a:spcPct val="0"/>
            </a:spcBef>
            <a:spcAft>
              <a:spcPct val="15000"/>
            </a:spcAft>
            <a:buChar char="•"/>
          </a:pPr>
          <a:r>
            <a:rPr lang="en-US" sz="1100" b="1" kern="1200" dirty="0"/>
            <a:t>Select mode of Procurement (DP/L1/Bidding/RA)</a:t>
          </a:r>
          <a:endParaRPr lang="en-US" sz="1100" kern="1200" dirty="0"/>
        </a:p>
        <a:p>
          <a:pPr marL="57150" lvl="1" indent="-57150" algn="l" defTabSz="488950">
            <a:lnSpc>
              <a:spcPct val="90000"/>
            </a:lnSpc>
            <a:spcBef>
              <a:spcPct val="0"/>
            </a:spcBef>
            <a:spcAft>
              <a:spcPct val="15000"/>
            </a:spcAft>
            <a:buChar char="•"/>
          </a:pPr>
          <a:r>
            <a:rPr lang="en-US" sz="1100" b="1" kern="1200" dirty="0">
              <a:solidFill>
                <a:srgbClr val="FF0000"/>
              </a:solidFill>
            </a:rPr>
            <a:t>Upload scanned Financial Approval – E-sign</a:t>
          </a:r>
          <a:endParaRPr lang="en-US" sz="1100" kern="1200" dirty="0">
            <a:solidFill>
              <a:srgbClr val="FF0000"/>
            </a:solidFill>
          </a:endParaRPr>
        </a:p>
        <a:p>
          <a:pPr marL="57150" lvl="1" indent="-57150" algn="l" defTabSz="488950">
            <a:lnSpc>
              <a:spcPct val="90000"/>
            </a:lnSpc>
            <a:spcBef>
              <a:spcPct val="0"/>
            </a:spcBef>
            <a:spcAft>
              <a:spcPct val="15000"/>
            </a:spcAft>
            <a:buChar char="•"/>
          </a:pPr>
          <a:r>
            <a:rPr lang="en-US" sz="1100" b="1" kern="1200" dirty="0"/>
            <a:t>Sanction Order – E-sign</a:t>
          </a:r>
          <a:endParaRPr lang="en-US" sz="1100" kern="1200" dirty="0"/>
        </a:p>
        <a:p>
          <a:pPr marL="57150" lvl="1" indent="-57150" algn="l" defTabSz="488950">
            <a:lnSpc>
              <a:spcPct val="90000"/>
            </a:lnSpc>
            <a:spcBef>
              <a:spcPct val="0"/>
            </a:spcBef>
            <a:spcAft>
              <a:spcPct val="15000"/>
            </a:spcAft>
            <a:buChar char="•"/>
          </a:pPr>
          <a:r>
            <a:rPr lang="en-US" sz="1100" b="1" kern="1200" dirty="0"/>
            <a:t>Generate Contract order – E sign</a:t>
          </a:r>
          <a:endParaRPr lang="en-US" sz="1100" kern="1200" dirty="0"/>
        </a:p>
      </dsp:txBody>
      <dsp:txXfrm rot="-5400000">
        <a:off x="1582322" y="180481"/>
        <a:ext cx="2720907" cy="1702643"/>
      </dsp:txXfrm>
    </dsp:sp>
    <dsp:sp modelId="{8B9DD78C-A97D-429D-9B95-889B3751AB4B}">
      <dsp:nvSpPr>
        <dsp:cNvPr id="0" name=""/>
        <dsp:cNvSpPr/>
      </dsp:nvSpPr>
      <dsp:spPr>
        <a:xfrm>
          <a:off x="1969" y="0"/>
          <a:ext cx="1582322" cy="206360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b="1" kern="1200"/>
            <a:t>BUYER</a:t>
          </a:r>
          <a:endParaRPr lang="en-US" sz="3300" kern="1200"/>
        </a:p>
      </dsp:txBody>
      <dsp:txXfrm>
        <a:off x="79212" y="77243"/>
        <a:ext cx="1427836" cy="19091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16712-61C0-4FAC-B9CA-253A54991568}">
      <dsp:nvSpPr>
        <dsp:cNvPr id="0" name=""/>
        <dsp:cNvSpPr/>
      </dsp:nvSpPr>
      <dsp:spPr>
        <a:xfrm rot="5400000">
          <a:off x="1745875" y="-409146"/>
          <a:ext cx="1058340" cy="2141219"/>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1" kern="1200" dirty="0"/>
            <a:t>Receipt of Goods</a:t>
          </a:r>
          <a:endParaRPr lang="en-US" sz="1100" kern="1200" dirty="0"/>
        </a:p>
        <a:p>
          <a:pPr marL="57150" lvl="1" indent="-57150" algn="l" defTabSz="488950">
            <a:lnSpc>
              <a:spcPct val="90000"/>
            </a:lnSpc>
            <a:spcBef>
              <a:spcPct val="0"/>
            </a:spcBef>
            <a:spcAft>
              <a:spcPct val="15000"/>
            </a:spcAft>
            <a:buChar char="•"/>
          </a:pPr>
          <a:r>
            <a:rPr lang="en-US" sz="1100" b="1" kern="1200" dirty="0"/>
            <a:t> PRC Generation Within 48</a:t>
          </a:r>
          <a:r>
            <a:rPr lang="en-US" sz="1100" kern="1200" dirty="0"/>
            <a:t> </a:t>
          </a:r>
          <a:r>
            <a:rPr lang="en-US" sz="1100" b="1" kern="1200" dirty="0" err="1"/>
            <a:t>Hrs</a:t>
          </a:r>
          <a:endParaRPr lang="en-US" sz="1100" kern="1200" dirty="0"/>
        </a:p>
        <a:p>
          <a:pPr marL="57150" lvl="1" indent="-57150" algn="l" defTabSz="488950">
            <a:lnSpc>
              <a:spcPct val="90000"/>
            </a:lnSpc>
            <a:spcBef>
              <a:spcPct val="0"/>
            </a:spcBef>
            <a:spcAft>
              <a:spcPct val="15000"/>
            </a:spcAft>
            <a:buChar char="•"/>
          </a:pPr>
          <a:r>
            <a:rPr lang="en-US" sz="1100" b="1" kern="1200" dirty="0"/>
            <a:t> Inspection of Goods</a:t>
          </a:r>
          <a:endParaRPr lang="en-US" sz="1100" kern="1200" dirty="0"/>
        </a:p>
        <a:p>
          <a:pPr marL="57150" lvl="1" indent="-57150" algn="l" defTabSz="488950">
            <a:lnSpc>
              <a:spcPct val="90000"/>
            </a:lnSpc>
            <a:spcBef>
              <a:spcPct val="0"/>
            </a:spcBef>
            <a:spcAft>
              <a:spcPct val="15000"/>
            </a:spcAft>
            <a:buChar char="•"/>
          </a:pPr>
          <a:r>
            <a:rPr lang="en-US" sz="1100" b="1" kern="1200"/>
            <a:t> Right to Reject Order With in 10 Days</a:t>
          </a:r>
          <a:endParaRPr lang="en-US" sz="1100" kern="1200" dirty="0"/>
        </a:p>
      </dsp:txBody>
      <dsp:txXfrm rot="-5400000">
        <a:off x="1204436" y="183957"/>
        <a:ext cx="2089555" cy="955012"/>
      </dsp:txXfrm>
    </dsp:sp>
    <dsp:sp modelId="{D23B9A54-A968-48BD-816F-360473B89652}">
      <dsp:nvSpPr>
        <dsp:cNvPr id="0" name=""/>
        <dsp:cNvSpPr/>
      </dsp:nvSpPr>
      <dsp:spPr>
        <a:xfrm>
          <a:off x="0" y="0"/>
          <a:ext cx="1204436" cy="132292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1" kern="1200"/>
            <a:t>CONSIGNEE</a:t>
          </a:r>
          <a:endParaRPr lang="en-US" sz="1500" kern="1200" dirty="0"/>
        </a:p>
      </dsp:txBody>
      <dsp:txXfrm>
        <a:off x="58796" y="58796"/>
        <a:ext cx="1086844" cy="12053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4E672-74D0-47A6-93F7-01A2310FE358}">
      <dsp:nvSpPr>
        <dsp:cNvPr id="0" name=""/>
        <dsp:cNvSpPr/>
      </dsp:nvSpPr>
      <dsp:spPr>
        <a:xfrm>
          <a:off x="2278746" y="2958503"/>
          <a:ext cx="2324355" cy="2324355"/>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2133600">
            <a:lnSpc>
              <a:spcPct val="90000"/>
            </a:lnSpc>
            <a:spcBef>
              <a:spcPct val="0"/>
            </a:spcBef>
            <a:spcAft>
              <a:spcPct val="35000"/>
            </a:spcAft>
            <a:buNone/>
          </a:pPr>
          <a:r>
            <a:rPr lang="en-US" sz="4800" b="1" kern="1200" dirty="0">
              <a:effectLst>
                <a:outerShdw blurRad="38100" dist="38100" dir="2700000" algn="tl">
                  <a:srgbClr val="000000">
                    <a:alpha val="43137"/>
                  </a:srgbClr>
                </a:outerShdw>
              </a:effectLst>
              <a:latin typeface="Bookman Old Style" panose="02050604050505020204" pitchFamily="18" charset="0"/>
            </a:rPr>
            <a:t>GeM </a:t>
          </a:r>
          <a:endParaRPr lang="en-IN" sz="4800" b="1" kern="1200" dirty="0">
            <a:effectLst>
              <a:outerShdw blurRad="38100" dist="38100" dir="2700000" algn="tl">
                <a:srgbClr val="000000">
                  <a:alpha val="43137"/>
                </a:srgbClr>
              </a:outerShdw>
            </a:effectLst>
            <a:latin typeface="Bookman Old Style" panose="02050604050505020204" pitchFamily="18" charset="0"/>
          </a:endParaRPr>
        </a:p>
      </dsp:txBody>
      <dsp:txXfrm>
        <a:off x="2619140" y="3298897"/>
        <a:ext cx="1643567" cy="1643567"/>
      </dsp:txXfrm>
    </dsp:sp>
    <dsp:sp modelId="{E89289EB-64E0-4534-B0F5-FDB8B2D6E032}">
      <dsp:nvSpPr>
        <dsp:cNvPr id="0" name=""/>
        <dsp:cNvSpPr/>
      </dsp:nvSpPr>
      <dsp:spPr>
        <a:xfrm rot="12900000">
          <a:off x="693392" y="2522313"/>
          <a:ext cx="1875716" cy="662441"/>
        </a:xfrm>
        <a:prstGeom prst="lef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ECB4204-9716-4CDF-8C1E-A6E181FD8BCC}">
      <dsp:nvSpPr>
        <dsp:cNvPr id="0" name=""/>
        <dsp:cNvSpPr/>
      </dsp:nvSpPr>
      <dsp:spPr>
        <a:xfrm>
          <a:off x="-241066" y="1432345"/>
          <a:ext cx="2208137" cy="1766510"/>
        </a:xfrm>
        <a:prstGeom prst="roundRect">
          <a:avLst>
            <a:gd name="adj" fmla="val 10000"/>
          </a:avLst>
        </a:prstGeom>
        <a:solidFill>
          <a:schemeClr val="accent2">
            <a:lumMod val="40000"/>
            <a:lumOff val="6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Bookman Old Style" panose="02050604050505020204" pitchFamily="18" charset="0"/>
              <a:sym typeface="Wingdings" panose="05000000000000000000" pitchFamily="2" charset="2"/>
              <a:hlinkClick xmlns:r="http://schemas.openxmlformats.org/officeDocument/2006/relationships" r:id="rId1"/>
            </a:rPr>
            <a:t> </a:t>
          </a:r>
          <a:r>
            <a:rPr lang="en-US" sz="2000" b="1" kern="1200" dirty="0">
              <a:latin typeface="Bookman Old Style" panose="02050604050505020204" pitchFamily="18" charset="0"/>
              <a:hlinkClick xmlns:r="http://schemas.openxmlformats.org/officeDocument/2006/relationships" r:id="rId1"/>
            </a:rPr>
            <a:t>LMS</a:t>
          </a:r>
          <a:endParaRPr lang="en-US" sz="2000" b="1" kern="1200" dirty="0">
            <a:latin typeface="Bookman Old Style" panose="02050604050505020204" pitchFamily="18" charset="0"/>
          </a:endParaRPr>
        </a:p>
        <a:p>
          <a:pPr marL="0" lvl="0" indent="0" algn="l" defTabSz="889000">
            <a:lnSpc>
              <a:spcPct val="90000"/>
            </a:lnSpc>
            <a:spcBef>
              <a:spcPct val="0"/>
            </a:spcBef>
            <a:spcAft>
              <a:spcPct val="35000"/>
            </a:spcAft>
            <a:buNone/>
          </a:pPr>
          <a:r>
            <a:rPr lang="en-US" sz="2000" b="1" kern="1200" dirty="0">
              <a:latin typeface="Bookman Old Style" panose="02050604050505020204" pitchFamily="18" charset="0"/>
              <a:sym typeface="Wingdings" panose="05000000000000000000" pitchFamily="2" charset="2"/>
              <a:hlinkClick xmlns:r="http://schemas.openxmlformats.org/officeDocument/2006/relationships" r:id="rId2"/>
            </a:rPr>
            <a:t> </a:t>
          </a:r>
          <a:r>
            <a:rPr lang="en-US" sz="2000" b="1" kern="1200" dirty="0">
              <a:latin typeface="Bookman Old Style" panose="02050604050505020204" pitchFamily="18" charset="0"/>
              <a:hlinkClick xmlns:r="http://schemas.openxmlformats.org/officeDocument/2006/relationships" r:id="rId2"/>
            </a:rPr>
            <a:t>FAQ</a:t>
          </a:r>
          <a:endParaRPr lang="en-US" sz="2000" b="1" kern="1200" dirty="0">
            <a:latin typeface="Bookman Old Style" panose="02050604050505020204" pitchFamily="18" charset="0"/>
          </a:endParaRPr>
        </a:p>
        <a:p>
          <a:pPr marL="0" lvl="0" indent="0" algn="l" defTabSz="889000">
            <a:lnSpc>
              <a:spcPct val="90000"/>
            </a:lnSpc>
            <a:spcBef>
              <a:spcPct val="0"/>
            </a:spcBef>
            <a:spcAft>
              <a:spcPct val="35000"/>
            </a:spcAft>
            <a:buNone/>
          </a:pPr>
          <a:r>
            <a:rPr lang="en-US" sz="2000" b="1" kern="1200" dirty="0">
              <a:latin typeface="Bookman Old Style" panose="02050604050505020204" pitchFamily="18" charset="0"/>
              <a:sym typeface="Wingdings" panose="05000000000000000000" pitchFamily="2" charset="2"/>
              <a:hlinkClick xmlns:r="http://schemas.openxmlformats.org/officeDocument/2006/relationships" r:id="rId3"/>
            </a:rPr>
            <a:t> </a:t>
          </a:r>
          <a:r>
            <a:rPr lang="en-US" sz="2000" b="1" kern="1200" dirty="0">
              <a:latin typeface="Bookman Old Style" panose="02050604050505020204" pitchFamily="18" charset="0"/>
              <a:hlinkClick xmlns:r="http://schemas.openxmlformats.org/officeDocument/2006/relationships" r:id="rId3"/>
            </a:rPr>
            <a:t>YouTube Channel</a:t>
          </a:r>
          <a:endParaRPr lang="en-IN" sz="2000" b="1" kern="1200" dirty="0">
            <a:latin typeface="Bookman Old Style" panose="02050604050505020204" pitchFamily="18" charset="0"/>
          </a:endParaRPr>
        </a:p>
      </dsp:txBody>
      <dsp:txXfrm>
        <a:off x="-189327" y="1484084"/>
        <a:ext cx="2104659" cy="1663032"/>
      </dsp:txXfrm>
    </dsp:sp>
    <dsp:sp modelId="{141A1226-70BA-4D49-ADF1-B1FC8A6803D9}">
      <dsp:nvSpPr>
        <dsp:cNvPr id="0" name=""/>
        <dsp:cNvSpPr/>
      </dsp:nvSpPr>
      <dsp:spPr>
        <a:xfrm rot="16200000">
          <a:off x="2503066" y="1580256"/>
          <a:ext cx="1875716" cy="662441"/>
        </a:xfrm>
        <a:prstGeom prst="leftArrow">
          <a:avLst>
            <a:gd name="adj1" fmla="val 60000"/>
            <a:gd name="adj2" fmla="val 5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C5CA44D-842E-4A9C-B5CD-B50BB12F6E02}">
      <dsp:nvSpPr>
        <dsp:cNvPr id="0" name=""/>
        <dsp:cNvSpPr/>
      </dsp:nvSpPr>
      <dsp:spPr>
        <a:xfrm>
          <a:off x="1230313" y="90364"/>
          <a:ext cx="4421221" cy="1766510"/>
        </a:xfrm>
        <a:prstGeom prst="roundRect">
          <a:avLst>
            <a:gd name="adj" fmla="val 10000"/>
          </a:avLst>
        </a:prstGeom>
        <a:solidFill>
          <a:schemeClr val="accent4">
            <a:lumMod val="40000"/>
            <a:lumOff val="6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Bookman Old Style" panose="02050604050505020204" pitchFamily="18" charset="0"/>
              <a:sym typeface="Wingdings" panose="05000000000000000000" pitchFamily="2" charset="2"/>
              <a:hlinkClick xmlns:r="http://schemas.openxmlformats.org/officeDocument/2006/relationships" r:id="rId4"/>
            </a:rPr>
            <a:t> </a:t>
          </a:r>
          <a:r>
            <a:rPr lang="en-US" sz="2000" b="1" kern="1200" dirty="0">
              <a:latin typeface="Bookman Old Style" panose="02050604050505020204" pitchFamily="18" charset="0"/>
              <a:hlinkClick xmlns:r="http://schemas.openxmlformats.org/officeDocument/2006/relationships" r:id="rId4"/>
            </a:rPr>
            <a:t>Tollfree No</a:t>
          </a:r>
          <a:endParaRPr lang="en-US" sz="2000" b="1" kern="1200" dirty="0">
            <a:latin typeface="Bookman Old Style" panose="02050604050505020204" pitchFamily="18" charset="0"/>
          </a:endParaRPr>
        </a:p>
        <a:p>
          <a:pPr marL="0" lvl="0" indent="0" algn="l" defTabSz="889000">
            <a:lnSpc>
              <a:spcPct val="90000"/>
            </a:lnSpc>
            <a:spcBef>
              <a:spcPct val="0"/>
            </a:spcBef>
            <a:spcAft>
              <a:spcPct val="35000"/>
            </a:spcAft>
            <a:buNone/>
          </a:pPr>
          <a:r>
            <a:rPr lang="en-US" sz="2000" b="1" kern="1200" dirty="0">
              <a:latin typeface="Bookman Old Style" panose="02050604050505020204" pitchFamily="18" charset="0"/>
              <a:sym typeface="Wingdings" panose="05000000000000000000" pitchFamily="2" charset="2"/>
              <a:hlinkClick xmlns:r="http://schemas.openxmlformats.org/officeDocument/2006/relationships" r:id="rId5"/>
            </a:rPr>
            <a:t> </a:t>
          </a:r>
          <a:r>
            <a:rPr lang="en-US" sz="2000" b="1" kern="1200" dirty="0">
              <a:latin typeface="Bookman Old Style" panose="02050604050505020204" pitchFamily="18" charset="0"/>
              <a:hlinkClick xmlns:r="http://schemas.openxmlformats.org/officeDocument/2006/relationships" r:id="rId5"/>
            </a:rPr>
            <a:t>Officials</a:t>
          </a:r>
          <a:endParaRPr lang="en-US" sz="2000" b="1" kern="1200" dirty="0">
            <a:latin typeface="Bookman Old Style" panose="02050604050505020204" pitchFamily="18" charset="0"/>
          </a:endParaRPr>
        </a:p>
        <a:p>
          <a:pPr marL="0" lvl="0" indent="0" algn="l" defTabSz="889000">
            <a:lnSpc>
              <a:spcPct val="90000"/>
            </a:lnSpc>
            <a:spcBef>
              <a:spcPct val="0"/>
            </a:spcBef>
            <a:spcAft>
              <a:spcPct val="35000"/>
            </a:spcAft>
            <a:buNone/>
          </a:pPr>
          <a:r>
            <a:rPr lang="en-US" sz="2000" b="1" kern="1200" dirty="0">
              <a:latin typeface="Bookman Old Style" panose="02050604050505020204" pitchFamily="18" charset="0"/>
              <a:sym typeface="Wingdings" panose="05000000000000000000" pitchFamily="2" charset="2"/>
              <a:hlinkClick xmlns:r="http://schemas.openxmlformats.org/officeDocument/2006/relationships" r:id="rId5"/>
            </a:rPr>
            <a:t> </a:t>
          </a:r>
          <a:r>
            <a:rPr lang="en-US" sz="2000" b="1" kern="1200" dirty="0">
              <a:latin typeface="Bookman Old Style" panose="02050604050505020204" pitchFamily="18" charset="0"/>
              <a:hlinkClick xmlns:r="http://schemas.openxmlformats.org/officeDocument/2006/relationships" r:id="rId5"/>
            </a:rPr>
            <a:t>Business Facilitator</a:t>
          </a:r>
          <a:endParaRPr lang="en-US" sz="2000" b="1" kern="1200" dirty="0">
            <a:latin typeface="Bookman Old Style" panose="02050604050505020204" pitchFamily="18" charset="0"/>
          </a:endParaRPr>
        </a:p>
        <a:p>
          <a:pPr marL="0" lvl="0" indent="0" algn="l" defTabSz="889000">
            <a:lnSpc>
              <a:spcPct val="90000"/>
            </a:lnSpc>
            <a:spcBef>
              <a:spcPct val="0"/>
            </a:spcBef>
            <a:spcAft>
              <a:spcPct val="35000"/>
            </a:spcAft>
            <a:buNone/>
          </a:pPr>
          <a:endParaRPr lang="en-IN" sz="2000" b="1" kern="1200" dirty="0">
            <a:latin typeface="Bookman Old Style" panose="02050604050505020204" pitchFamily="18" charset="0"/>
          </a:endParaRPr>
        </a:p>
      </dsp:txBody>
      <dsp:txXfrm>
        <a:off x="1282052" y="142103"/>
        <a:ext cx="4317743" cy="1663032"/>
      </dsp:txXfrm>
    </dsp:sp>
    <dsp:sp modelId="{C0F3DEC0-D56B-4BFF-8421-B774E72DB274}">
      <dsp:nvSpPr>
        <dsp:cNvPr id="0" name=""/>
        <dsp:cNvSpPr/>
      </dsp:nvSpPr>
      <dsp:spPr>
        <a:xfrm rot="19500000">
          <a:off x="4312740" y="2522313"/>
          <a:ext cx="1875716" cy="662441"/>
        </a:xfrm>
        <a:prstGeom prst="leftArrow">
          <a:avLst>
            <a:gd name="adj1" fmla="val 60000"/>
            <a:gd name="adj2" fmla="val 5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E6D6C6C-8EDE-44AA-8E2C-0AACFBD891E3}">
      <dsp:nvSpPr>
        <dsp:cNvPr id="0" name=""/>
        <dsp:cNvSpPr/>
      </dsp:nvSpPr>
      <dsp:spPr>
        <a:xfrm>
          <a:off x="4432333" y="1432345"/>
          <a:ext cx="3173027" cy="1766510"/>
        </a:xfrm>
        <a:prstGeom prst="roundRect">
          <a:avLst>
            <a:gd name="adj" fmla="val 10000"/>
          </a:avLst>
        </a:prstGeom>
        <a:solidFill>
          <a:schemeClr val="accent6">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Bookman Old Style" panose="02050604050505020204" pitchFamily="18" charset="0"/>
            </a:rPr>
            <a:t>GeM Odisha</a:t>
          </a:r>
        </a:p>
        <a:p>
          <a:pPr marL="0" lvl="0" indent="0" algn="l" defTabSz="889000">
            <a:lnSpc>
              <a:spcPct val="90000"/>
            </a:lnSpc>
            <a:spcBef>
              <a:spcPct val="0"/>
            </a:spcBef>
            <a:spcAft>
              <a:spcPct val="35000"/>
            </a:spcAft>
            <a:buNone/>
          </a:pPr>
          <a:r>
            <a:rPr lang="en-US" sz="1600" b="1" kern="1200" dirty="0">
              <a:latin typeface="Bookman Old Style" panose="02050604050505020204" pitchFamily="18" charset="0"/>
            </a:rPr>
            <a:t>DTI , Finance Dept</a:t>
          </a:r>
          <a:endParaRPr lang="en-IN" sz="1600" b="1" kern="1200" dirty="0">
            <a:latin typeface="Bookman Old Style" panose="02050604050505020204" pitchFamily="18" charset="0"/>
          </a:endParaRPr>
        </a:p>
      </dsp:txBody>
      <dsp:txXfrm>
        <a:off x="4484072" y="1484084"/>
        <a:ext cx="3069549" cy="1663032"/>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6357F4-95B2-4E2E-AFE3-414994F5D977}" type="datetimeFigureOut">
              <a:rPr lang="en-US" smtClean="0"/>
              <a:pPr/>
              <a:t>3/31/2022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2333BC-A808-4EC5-8BBC-BE58D4D5E9F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2333BC-A808-4EC5-8BBC-BE58D4D5E9F1}" type="slidenum">
              <a:rPr lang="en-US" smtClean="0"/>
              <a:pPr/>
              <a:t>1</a:t>
            </a:fld>
            <a:endParaRPr lang="en-US" dirty="0"/>
          </a:p>
        </p:txBody>
      </p:sp>
    </p:spTree>
    <p:extLst>
      <p:ext uri="{BB962C8B-B14F-4D97-AF65-F5344CB8AC3E}">
        <p14:creationId xmlns:p14="http://schemas.microsoft.com/office/powerpoint/2010/main" xmlns="" val="2212577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2333BC-A808-4EC5-8BBC-BE58D4D5E9F1}" type="slidenum">
              <a:rPr lang="en-US" smtClean="0"/>
              <a:pPr/>
              <a:t>2</a:t>
            </a:fld>
            <a:endParaRPr lang="en-US" dirty="0"/>
          </a:p>
        </p:txBody>
      </p:sp>
    </p:spTree>
    <p:extLst>
      <p:ext uri="{BB962C8B-B14F-4D97-AF65-F5344CB8AC3E}">
        <p14:creationId xmlns:p14="http://schemas.microsoft.com/office/powerpoint/2010/main" xmlns="" val="2074382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3633BD-DBA5-4742-861A-56F09F46D45A}" type="slidenum">
              <a:rPr lang="en-US" smtClean="0"/>
              <a:pPr/>
              <a:t>4</a:t>
            </a:fld>
            <a:endParaRPr lang="en-US"/>
          </a:p>
        </p:txBody>
      </p:sp>
    </p:spTree>
    <p:extLst>
      <p:ext uri="{BB962C8B-B14F-4D97-AF65-F5344CB8AC3E}">
        <p14:creationId xmlns:p14="http://schemas.microsoft.com/office/powerpoint/2010/main" xmlns="" val="2239225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2333BC-A808-4EC5-8BBC-BE58D4D5E9F1}" type="slidenum">
              <a:rPr lang="en-US" smtClean="0"/>
              <a:pPr/>
              <a:t>6</a:t>
            </a:fld>
            <a:endParaRPr lang="en-US" dirty="0"/>
          </a:p>
        </p:txBody>
      </p:sp>
    </p:spTree>
    <p:extLst>
      <p:ext uri="{BB962C8B-B14F-4D97-AF65-F5344CB8AC3E}">
        <p14:creationId xmlns:p14="http://schemas.microsoft.com/office/powerpoint/2010/main" xmlns="" val="2400039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2333BC-A808-4EC5-8BBC-BE58D4D5E9F1}" type="slidenum">
              <a:rPr lang="en-US" smtClean="0"/>
              <a:pPr/>
              <a:t>8</a:t>
            </a:fld>
            <a:endParaRPr lang="en-US" dirty="0"/>
          </a:p>
        </p:txBody>
      </p:sp>
    </p:spTree>
    <p:extLst>
      <p:ext uri="{BB962C8B-B14F-4D97-AF65-F5344CB8AC3E}">
        <p14:creationId xmlns:p14="http://schemas.microsoft.com/office/powerpoint/2010/main" xmlns="" val="144550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2333BC-A808-4EC5-8BBC-BE58D4D5E9F1}" type="slidenum">
              <a:rPr lang="en-US" smtClean="0"/>
              <a:pPr/>
              <a:t>11</a:t>
            </a:fld>
            <a:endParaRPr lang="en-US" dirty="0"/>
          </a:p>
        </p:txBody>
      </p:sp>
    </p:spTree>
    <p:extLst>
      <p:ext uri="{BB962C8B-B14F-4D97-AF65-F5344CB8AC3E}">
        <p14:creationId xmlns:p14="http://schemas.microsoft.com/office/powerpoint/2010/main" xmlns="" val="327893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2333BC-A808-4EC5-8BBC-BE58D4D5E9F1}" type="slidenum">
              <a:rPr lang="en-US" smtClean="0"/>
              <a:pPr/>
              <a:t>22</a:t>
            </a:fld>
            <a:endParaRPr lang="en-US" dirty="0"/>
          </a:p>
        </p:txBody>
      </p:sp>
    </p:spTree>
    <p:extLst>
      <p:ext uri="{BB962C8B-B14F-4D97-AF65-F5344CB8AC3E}">
        <p14:creationId xmlns:p14="http://schemas.microsoft.com/office/powerpoint/2010/main" xmlns="" val="3221343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EB4BC5-47CC-4807-8184-05DAA97CC2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69B0E89-93A6-43ED-B9A7-42EA40A4A0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CFF3A8A-91C9-42F5-B132-5B74207603B0}"/>
              </a:ext>
            </a:extLst>
          </p:cNvPr>
          <p:cNvSpPr>
            <a:spLocks noGrp="1"/>
          </p:cNvSpPr>
          <p:nvPr>
            <p:ph type="dt" sz="half" idx="10"/>
          </p:nvPr>
        </p:nvSpPr>
        <p:spPr/>
        <p:txBody>
          <a:bodyPr/>
          <a:lstStyle/>
          <a:p>
            <a:fld id="{43FCE32E-744A-4036-8301-70A6EB8B380A}" type="datetimeFigureOut">
              <a:rPr lang="en-US" smtClean="0"/>
              <a:pPr/>
              <a:t>3/31/2022</a:t>
            </a:fld>
            <a:endParaRPr lang="en-US" dirty="0"/>
          </a:p>
        </p:txBody>
      </p:sp>
      <p:sp>
        <p:nvSpPr>
          <p:cNvPr id="5" name="Footer Placeholder 4">
            <a:extLst>
              <a:ext uri="{FF2B5EF4-FFF2-40B4-BE49-F238E27FC236}">
                <a16:creationId xmlns:a16="http://schemas.microsoft.com/office/drawing/2014/main" xmlns="" id="{0722253E-F226-49B1-B561-12B33EC6D1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33DB470-B60A-432B-BB9A-90DAC2BC8FA3}"/>
              </a:ext>
            </a:extLst>
          </p:cNvPr>
          <p:cNvSpPr>
            <a:spLocks noGrp="1"/>
          </p:cNvSpPr>
          <p:nvPr>
            <p:ph type="sldNum" sz="quarter" idx="12"/>
          </p:nvPr>
        </p:nvSpPr>
        <p:spPr/>
        <p:txBody>
          <a:bodyPr/>
          <a:lstStyle/>
          <a:p>
            <a:fld id="{77BD4E7A-1E3A-4A6C-A193-E5A5CBF5B6D4}" type="slidenum">
              <a:rPr lang="en-US" smtClean="0"/>
              <a:pPr/>
              <a:t>‹#›</a:t>
            </a:fld>
            <a:endParaRPr lang="en-US" dirty="0"/>
          </a:p>
        </p:txBody>
      </p:sp>
    </p:spTree>
    <p:extLst>
      <p:ext uri="{BB962C8B-B14F-4D97-AF65-F5344CB8AC3E}">
        <p14:creationId xmlns:p14="http://schemas.microsoft.com/office/powerpoint/2010/main" xmlns="" val="4216174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B699F6-C354-4904-80EA-F3B2C5303E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4D7A028-5E15-48F5-93F9-E8F51FEED3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AB8329E-BDB3-40B4-8149-767790E219E1}"/>
              </a:ext>
            </a:extLst>
          </p:cNvPr>
          <p:cNvSpPr>
            <a:spLocks noGrp="1"/>
          </p:cNvSpPr>
          <p:nvPr>
            <p:ph type="dt" sz="half" idx="10"/>
          </p:nvPr>
        </p:nvSpPr>
        <p:spPr/>
        <p:txBody>
          <a:bodyPr/>
          <a:lstStyle/>
          <a:p>
            <a:fld id="{43FCE32E-744A-4036-8301-70A6EB8B380A}" type="datetimeFigureOut">
              <a:rPr lang="en-US" smtClean="0"/>
              <a:pPr/>
              <a:t>3/31/2022</a:t>
            </a:fld>
            <a:endParaRPr lang="en-US" dirty="0"/>
          </a:p>
        </p:txBody>
      </p:sp>
      <p:sp>
        <p:nvSpPr>
          <p:cNvPr id="5" name="Footer Placeholder 4">
            <a:extLst>
              <a:ext uri="{FF2B5EF4-FFF2-40B4-BE49-F238E27FC236}">
                <a16:creationId xmlns:a16="http://schemas.microsoft.com/office/drawing/2014/main" xmlns="" id="{ED440D86-018C-4F5B-96AD-93AA782576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A58BFB7-08B7-4A62-A3C4-2C6E2CB25631}"/>
              </a:ext>
            </a:extLst>
          </p:cNvPr>
          <p:cNvSpPr>
            <a:spLocks noGrp="1"/>
          </p:cNvSpPr>
          <p:nvPr>
            <p:ph type="sldNum" sz="quarter" idx="12"/>
          </p:nvPr>
        </p:nvSpPr>
        <p:spPr/>
        <p:txBody>
          <a:bodyPr/>
          <a:lstStyle/>
          <a:p>
            <a:fld id="{77BD4E7A-1E3A-4A6C-A193-E5A5CBF5B6D4}" type="slidenum">
              <a:rPr lang="en-US" smtClean="0"/>
              <a:pPr/>
              <a:t>‹#›</a:t>
            </a:fld>
            <a:endParaRPr lang="en-US" dirty="0"/>
          </a:p>
        </p:txBody>
      </p:sp>
    </p:spTree>
    <p:extLst>
      <p:ext uri="{BB962C8B-B14F-4D97-AF65-F5344CB8AC3E}">
        <p14:creationId xmlns:p14="http://schemas.microsoft.com/office/powerpoint/2010/main" xmlns="" val="2697154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A65BBB7-9EC2-4CCE-AB82-DDCF0678CB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506BC46-ADA0-48B9-A073-5DA21ED73C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30E2629-A263-4B82-9E7A-BF08EC8BF537}"/>
              </a:ext>
            </a:extLst>
          </p:cNvPr>
          <p:cNvSpPr>
            <a:spLocks noGrp="1"/>
          </p:cNvSpPr>
          <p:nvPr>
            <p:ph type="dt" sz="half" idx="10"/>
          </p:nvPr>
        </p:nvSpPr>
        <p:spPr/>
        <p:txBody>
          <a:bodyPr/>
          <a:lstStyle/>
          <a:p>
            <a:fld id="{43FCE32E-744A-4036-8301-70A6EB8B380A}" type="datetimeFigureOut">
              <a:rPr lang="en-US" smtClean="0"/>
              <a:pPr/>
              <a:t>3/31/2022</a:t>
            </a:fld>
            <a:endParaRPr lang="en-US" dirty="0"/>
          </a:p>
        </p:txBody>
      </p:sp>
      <p:sp>
        <p:nvSpPr>
          <p:cNvPr id="5" name="Footer Placeholder 4">
            <a:extLst>
              <a:ext uri="{FF2B5EF4-FFF2-40B4-BE49-F238E27FC236}">
                <a16:creationId xmlns:a16="http://schemas.microsoft.com/office/drawing/2014/main" xmlns="" id="{830B392D-13E5-40B5-B582-AB3956A6C3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6FE5262-C6C1-4F1E-B3F5-4EA556BBDE52}"/>
              </a:ext>
            </a:extLst>
          </p:cNvPr>
          <p:cNvSpPr>
            <a:spLocks noGrp="1"/>
          </p:cNvSpPr>
          <p:nvPr>
            <p:ph type="sldNum" sz="quarter" idx="12"/>
          </p:nvPr>
        </p:nvSpPr>
        <p:spPr/>
        <p:txBody>
          <a:bodyPr/>
          <a:lstStyle/>
          <a:p>
            <a:fld id="{77BD4E7A-1E3A-4A6C-A193-E5A5CBF5B6D4}" type="slidenum">
              <a:rPr lang="en-US" smtClean="0"/>
              <a:pPr/>
              <a:t>‹#›</a:t>
            </a:fld>
            <a:endParaRPr lang="en-US" dirty="0"/>
          </a:p>
        </p:txBody>
      </p:sp>
    </p:spTree>
    <p:extLst>
      <p:ext uri="{BB962C8B-B14F-4D97-AF65-F5344CB8AC3E}">
        <p14:creationId xmlns:p14="http://schemas.microsoft.com/office/powerpoint/2010/main" xmlns="" val="153579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2E8E3F-8EF7-4AF4-BABE-A300B7B400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469E550-2C24-4935-9E92-F485D0A36F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2E7F5CB-9D63-4D5E-A8BC-833A56182DAC}"/>
              </a:ext>
            </a:extLst>
          </p:cNvPr>
          <p:cNvSpPr>
            <a:spLocks noGrp="1"/>
          </p:cNvSpPr>
          <p:nvPr>
            <p:ph type="dt" sz="half" idx="10"/>
          </p:nvPr>
        </p:nvSpPr>
        <p:spPr/>
        <p:txBody>
          <a:bodyPr/>
          <a:lstStyle/>
          <a:p>
            <a:fld id="{43FCE32E-744A-4036-8301-70A6EB8B380A}" type="datetimeFigureOut">
              <a:rPr lang="en-US" smtClean="0"/>
              <a:pPr/>
              <a:t>3/31/2022</a:t>
            </a:fld>
            <a:endParaRPr lang="en-US" dirty="0"/>
          </a:p>
        </p:txBody>
      </p:sp>
      <p:sp>
        <p:nvSpPr>
          <p:cNvPr id="5" name="Footer Placeholder 4">
            <a:extLst>
              <a:ext uri="{FF2B5EF4-FFF2-40B4-BE49-F238E27FC236}">
                <a16:creationId xmlns:a16="http://schemas.microsoft.com/office/drawing/2014/main" xmlns="" id="{FF681EA2-79E2-4B8C-AA64-050636B4BE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5B34C33-3EA9-40EC-B3D1-AA6F129D89B8}"/>
              </a:ext>
            </a:extLst>
          </p:cNvPr>
          <p:cNvSpPr>
            <a:spLocks noGrp="1"/>
          </p:cNvSpPr>
          <p:nvPr>
            <p:ph type="sldNum" sz="quarter" idx="12"/>
          </p:nvPr>
        </p:nvSpPr>
        <p:spPr/>
        <p:txBody>
          <a:bodyPr/>
          <a:lstStyle/>
          <a:p>
            <a:fld id="{77BD4E7A-1E3A-4A6C-A193-E5A5CBF5B6D4}" type="slidenum">
              <a:rPr lang="en-US" smtClean="0"/>
              <a:pPr/>
              <a:t>‹#›</a:t>
            </a:fld>
            <a:endParaRPr lang="en-US" dirty="0"/>
          </a:p>
        </p:txBody>
      </p:sp>
    </p:spTree>
    <p:extLst>
      <p:ext uri="{BB962C8B-B14F-4D97-AF65-F5344CB8AC3E}">
        <p14:creationId xmlns:p14="http://schemas.microsoft.com/office/powerpoint/2010/main" xmlns="" val="331979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DB4B19-DBDB-441E-BBCF-1D34BE9124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C6137B6-820E-4DC0-8182-45405627ED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9AFB0AE-69C4-4116-9068-30F64642E648}"/>
              </a:ext>
            </a:extLst>
          </p:cNvPr>
          <p:cNvSpPr>
            <a:spLocks noGrp="1"/>
          </p:cNvSpPr>
          <p:nvPr>
            <p:ph type="dt" sz="half" idx="10"/>
          </p:nvPr>
        </p:nvSpPr>
        <p:spPr/>
        <p:txBody>
          <a:bodyPr/>
          <a:lstStyle/>
          <a:p>
            <a:fld id="{43FCE32E-744A-4036-8301-70A6EB8B380A}" type="datetimeFigureOut">
              <a:rPr lang="en-US" smtClean="0"/>
              <a:pPr/>
              <a:t>3/31/2022</a:t>
            </a:fld>
            <a:endParaRPr lang="en-US" dirty="0"/>
          </a:p>
        </p:txBody>
      </p:sp>
      <p:sp>
        <p:nvSpPr>
          <p:cNvPr id="5" name="Footer Placeholder 4">
            <a:extLst>
              <a:ext uri="{FF2B5EF4-FFF2-40B4-BE49-F238E27FC236}">
                <a16:creationId xmlns:a16="http://schemas.microsoft.com/office/drawing/2014/main" xmlns="" id="{B2450B1C-E4F3-49F6-9255-524B82D948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2AB65DF-11B1-4BE1-9AC5-0F73A8336EAE}"/>
              </a:ext>
            </a:extLst>
          </p:cNvPr>
          <p:cNvSpPr>
            <a:spLocks noGrp="1"/>
          </p:cNvSpPr>
          <p:nvPr>
            <p:ph type="sldNum" sz="quarter" idx="12"/>
          </p:nvPr>
        </p:nvSpPr>
        <p:spPr/>
        <p:txBody>
          <a:bodyPr/>
          <a:lstStyle/>
          <a:p>
            <a:fld id="{77BD4E7A-1E3A-4A6C-A193-E5A5CBF5B6D4}" type="slidenum">
              <a:rPr lang="en-US" smtClean="0"/>
              <a:pPr/>
              <a:t>‹#›</a:t>
            </a:fld>
            <a:endParaRPr lang="en-US" dirty="0"/>
          </a:p>
        </p:txBody>
      </p:sp>
    </p:spTree>
    <p:extLst>
      <p:ext uri="{BB962C8B-B14F-4D97-AF65-F5344CB8AC3E}">
        <p14:creationId xmlns:p14="http://schemas.microsoft.com/office/powerpoint/2010/main" xmlns="" val="1362745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757691-DCF8-4619-96F2-97EB04BAC6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DAC4414-210C-4303-B4D7-E0191E689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E2A5D3D-AADA-4D13-8D7F-CD9016EF5A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1F1C2AA-D9E7-4F60-9249-57051682FE16}"/>
              </a:ext>
            </a:extLst>
          </p:cNvPr>
          <p:cNvSpPr>
            <a:spLocks noGrp="1"/>
          </p:cNvSpPr>
          <p:nvPr>
            <p:ph type="dt" sz="half" idx="10"/>
          </p:nvPr>
        </p:nvSpPr>
        <p:spPr/>
        <p:txBody>
          <a:bodyPr/>
          <a:lstStyle/>
          <a:p>
            <a:fld id="{43FCE32E-744A-4036-8301-70A6EB8B380A}" type="datetimeFigureOut">
              <a:rPr lang="en-US" smtClean="0"/>
              <a:pPr/>
              <a:t>3/31/2022</a:t>
            </a:fld>
            <a:endParaRPr lang="en-US" dirty="0"/>
          </a:p>
        </p:txBody>
      </p:sp>
      <p:sp>
        <p:nvSpPr>
          <p:cNvPr id="6" name="Footer Placeholder 5">
            <a:extLst>
              <a:ext uri="{FF2B5EF4-FFF2-40B4-BE49-F238E27FC236}">
                <a16:creationId xmlns:a16="http://schemas.microsoft.com/office/drawing/2014/main" xmlns="" id="{18C4A58B-EBE3-4F8C-8C75-61D3EDB00B0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F8C70146-EACF-4E10-BCC1-3CED2BC92258}"/>
              </a:ext>
            </a:extLst>
          </p:cNvPr>
          <p:cNvSpPr>
            <a:spLocks noGrp="1"/>
          </p:cNvSpPr>
          <p:nvPr>
            <p:ph type="sldNum" sz="quarter" idx="12"/>
          </p:nvPr>
        </p:nvSpPr>
        <p:spPr/>
        <p:txBody>
          <a:bodyPr/>
          <a:lstStyle/>
          <a:p>
            <a:fld id="{77BD4E7A-1E3A-4A6C-A193-E5A5CBF5B6D4}" type="slidenum">
              <a:rPr lang="en-US" smtClean="0"/>
              <a:pPr/>
              <a:t>‹#›</a:t>
            </a:fld>
            <a:endParaRPr lang="en-US" dirty="0"/>
          </a:p>
        </p:txBody>
      </p:sp>
    </p:spTree>
    <p:extLst>
      <p:ext uri="{BB962C8B-B14F-4D97-AF65-F5344CB8AC3E}">
        <p14:creationId xmlns:p14="http://schemas.microsoft.com/office/powerpoint/2010/main" xmlns="" val="301088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DAC7C7-0FEE-43ED-A811-21081C1568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C824580-2479-4CDC-BE36-913D52CE8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A7CCD82-E13E-40CC-A138-372F5CEC29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2E444B0-869C-4B6E-909C-CA69716D7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856C4A4-01BE-4DAF-B802-D6A51FACF3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9E3B0CD-7363-415E-93CE-2445A38B1CDD}"/>
              </a:ext>
            </a:extLst>
          </p:cNvPr>
          <p:cNvSpPr>
            <a:spLocks noGrp="1"/>
          </p:cNvSpPr>
          <p:nvPr>
            <p:ph type="dt" sz="half" idx="10"/>
          </p:nvPr>
        </p:nvSpPr>
        <p:spPr/>
        <p:txBody>
          <a:bodyPr/>
          <a:lstStyle/>
          <a:p>
            <a:fld id="{43FCE32E-744A-4036-8301-70A6EB8B380A}" type="datetimeFigureOut">
              <a:rPr lang="en-US" smtClean="0"/>
              <a:pPr/>
              <a:t>3/31/2022</a:t>
            </a:fld>
            <a:endParaRPr lang="en-US" dirty="0"/>
          </a:p>
        </p:txBody>
      </p:sp>
      <p:sp>
        <p:nvSpPr>
          <p:cNvPr id="8" name="Footer Placeholder 7">
            <a:extLst>
              <a:ext uri="{FF2B5EF4-FFF2-40B4-BE49-F238E27FC236}">
                <a16:creationId xmlns:a16="http://schemas.microsoft.com/office/drawing/2014/main" xmlns="" id="{A2E3DD79-5DE6-4364-90F9-1D2563F79F1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AFACB7E-4F57-4E20-BEE2-0CCE7A159B6B}"/>
              </a:ext>
            </a:extLst>
          </p:cNvPr>
          <p:cNvSpPr>
            <a:spLocks noGrp="1"/>
          </p:cNvSpPr>
          <p:nvPr>
            <p:ph type="sldNum" sz="quarter" idx="12"/>
          </p:nvPr>
        </p:nvSpPr>
        <p:spPr/>
        <p:txBody>
          <a:bodyPr/>
          <a:lstStyle/>
          <a:p>
            <a:fld id="{77BD4E7A-1E3A-4A6C-A193-E5A5CBF5B6D4}" type="slidenum">
              <a:rPr lang="en-US" smtClean="0"/>
              <a:pPr/>
              <a:t>‹#›</a:t>
            </a:fld>
            <a:endParaRPr lang="en-US" dirty="0"/>
          </a:p>
        </p:txBody>
      </p:sp>
    </p:spTree>
    <p:extLst>
      <p:ext uri="{BB962C8B-B14F-4D97-AF65-F5344CB8AC3E}">
        <p14:creationId xmlns:p14="http://schemas.microsoft.com/office/powerpoint/2010/main" xmlns="" val="12592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F0F37E-C6E1-4BE6-A1DE-6481799369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9DBF4E7-A761-4D5E-842C-FD444EF32135}"/>
              </a:ext>
            </a:extLst>
          </p:cNvPr>
          <p:cNvSpPr>
            <a:spLocks noGrp="1"/>
          </p:cNvSpPr>
          <p:nvPr>
            <p:ph type="dt" sz="half" idx="10"/>
          </p:nvPr>
        </p:nvSpPr>
        <p:spPr/>
        <p:txBody>
          <a:bodyPr/>
          <a:lstStyle/>
          <a:p>
            <a:fld id="{43FCE32E-744A-4036-8301-70A6EB8B380A}" type="datetimeFigureOut">
              <a:rPr lang="en-US" smtClean="0"/>
              <a:pPr/>
              <a:t>3/31/2022</a:t>
            </a:fld>
            <a:endParaRPr lang="en-US" dirty="0"/>
          </a:p>
        </p:txBody>
      </p:sp>
      <p:sp>
        <p:nvSpPr>
          <p:cNvPr id="4" name="Footer Placeholder 3">
            <a:extLst>
              <a:ext uri="{FF2B5EF4-FFF2-40B4-BE49-F238E27FC236}">
                <a16:creationId xmlns:a16="http://schemas.microsoft.com/office/drawing/2014/main" xmlns="" id="{0CEEAA49-1195-4CE1-A96D-72E1C28879E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DCC0815E-F64F-49DA-922E-169122DCB853}"/>
              </a:ext>
            </a:extLst>
          </p:cNvPr>
          <p:cNvSpPr>
            <a:spLocks noGrp="1"/>
          </p:cNvSpPr>
          <p:nvPr>
            <p:ph type="sldNum" sz="quarter" idx="12"/>
          </p:nvPr>
        </p:nvSpPr>
        <p:spPr/>
        <p:txBody>
          <a:bodyPr/>
          <a:lstStyle/>
          <a:p>
            <a:fld id="{77BD4E7A-1E3A-4A6C-A193-E5A5CBF5B6D4}" type="slidenum">
              <a:rPr lang="en-US" smtClean="0"/>
              <a:pPr/>
              <a:t>‹#›</a:t>
            </a:fld>
            <a:endParaRPr lang="en-US" dirty="0"/>
          </a:p>
        </p:txBody>
      </p:sp>
    </p:spTree>
    <p:extLst>
      <p:ext uri="{BB962C8B-B14F-4D97-AF65-F5344CB8AC3E}">
        <p14:creationId xmlns:p14="http://schemas.microsoft.com/office/powerpoint/2010/main" xmlns="" val="1212734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85A5C71-4649-49B5-AC21-02B5F87EEE9A}"/>
              </a:ext>
            </a:extLst>
          </p:cNvPr>
          <p:cNvSpPr>
            <a:spLocks noGrp="1"/>
          </p:cNvSpPr>
          <p:nvPr>
            <p:ph type="dt" sz="half" idx="10"/>
          </p:nvPr>
        </p:nvSpPr>
        <p:spPr/>
        <p:txBody>
          <a:bodyPr/>
          <a:lstStyle/>
          <a:p>
            <a:fld id="{43FCE32E-744A-4036-8301-70A6EB8B380A}" type="datetimeFigureOut">
              <a:rPr lang="en-US" smtClean="0"/>
              <a:pPr/>
              <a:t>3/31/2022</a:t>
            </a:fld>
            <a:endParaRPr lang="en-US" dirty="0"/>
          </a:p>
        </p:txBody>
      </p:sp>
      <p:sp>
        <p:nvSpPr>
          <p:cNvPr id="3" name="Footer Placeholder 2">
            <a:extLst>
              <a:ext uri="{FF2B5EF4-FFF2-40B4-BE49-F238E27FC236}">
                <a16:creationId xmlns:a16="http://schemas.microsoft.com/office/drawing/2014/main" xmlns="" id="{B801F07B-9C9A-43F3-A1ED-D7151BFCF91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D71C10AB-53E2-4181-82FB-3519EC909C53}"/>
              </a:ext>
            </a:extLst>
          </p:cNvPr>
          <p:cNvSpPr>
            <a:spLocks noGrp="1"/>
          </p:cNvSpPr>
          <p:nvPr>
            <p:ph type="sldNum" sz="quarter" idx="12"/>
          </p:nvPr>
        </p:nvSpPr>
        <p:spPr/>
        <p:txBody>
          <a:bodyPr/>
          <a:lstStyle/>
          <a:p>
            <a:fld id="{77BD4E7A-1E3A-4A6C-A193-E5A5CBF5B6D4}" type="slidenum">
              <a:rPr lang="en-US" smtClean="0"/>
              <a:pPr/>
              <a:t>‹#›</a:t>
            </a:fld>
            <a:endParaRPr lang="en-US" dirty="0"/>
          </a:p>
        </p:txBody>
      </p:sp>
    </p:spTree>
    <p:extLst>
      <p:ext uri="{BB962C8B-B14F-4D97-AF65-F5344CB8AC3E}">
        <p14:creationId xmlns:p14="http://schemas.microsoft.com/office/powerpoint/2010/main" xmlns="" val="392776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C0347B-FDBF-469A-B9A0-0834011D02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5A3F7BA-3D85-4B3D-A598-D36EDB621C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DDC4B1C-2712-4DFD-B6C1-0F0DF4429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F7B8FE4-FAEF-42AF-8ED2-CB4B604190FF}"/>
              </a:ext>
            </a:extLst>
          </p:cNvPr>
          <p:cNvSpPr>
            <a:spLocks noGrp="1"/>
          </p:cNvSpPr>
          <p:nvPr>
            <p:ph type="dt" sz="half" idx="10"/>
          </p:nvPr>
        </p:nvSpPr>
        <p:spPr/>
        <p:txBody>
          <a:bodyPr/>
          <a:lstStyle/>
          <a:p>
            <a:fld id="{43FCE32E-744A-4036-8301-70A6EB8B380A}" type="datetimeFigureOut">
              <a:rPr lang="en-US" smtClean="0"/>
              <a:pPr/>
              <a:t>3/31/2022</a:t>
            </a:fld>
            <a:endParaRPr lang="en-US" dirty="0"/>
          </a:p>
        </p:txBody>
      </p:sp>
      <p:sp>
        <p:nvSpPr>
          <p:cNvPr id="6" name="Footer Placeholder 5">
            <a:extLst>
              <a:ext uri="{FF2B5EF4-FFF2-40B4-BE49-F238E27FC236}">
                <a16:creationId xmlns:a16="http://schemas.microsoft.com/office/drawing/2014/main" xmlns="" id="{A1E347C9-4281-4BC3-B899-3A9657B5B1C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5B002A90-BA80-4775-9C16-A2FC12805B03}"/>
              </a:ext>
            </a:extLst>
          </p:cNvPr>
          <p:cNvSpPr>
            <a:spLocks noGrp="1"/>
          </p:cNvSpPr>
          <p:nvPr>
            <p:ph type="sldNum" sz="quarter" idx="12"/>
          </p:nvPr>
        </p:nvSpPr>
        <p:spPr/>
        <p:txBody>
          <a:bodyPr/>
          <a:lstStyle/>
          <a:p>
            <a:fld id="{77BD4E7A-1E3A-4A6C-A193-E5A5CBF5B6D4}" type="slidenum">
              <a:rPr lang="en-US" smtClean="0"/>
              <a:pPr/>
              <a:t>‹#›</a:t>
            </a:fld>
            <a:endParaRPr lang="en-US" dirty="0"/>
          </a:p>
        </p:txBody>
      </p:sp>
    </p:spTree>
    <p:extLst>
      <p:ext uri="{BB962C8B-B14F-4D97-AF65-F5344CB8AC3E}">
        <p14:creationId xmlns:p14="http://schemas.microsoft.com/office/powerpoint/2010/main" xmlns="" val="385009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7EA6C4-2DE2-4651-99B8-DB4D83969D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ED62F6C-010D-40A4-B8A3-8453703510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F3CA3A8C-BABF-49E6-8AD4-F3948FC325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38FFF8A-5FE4-4CCD-A784-CF907687ECAD}"/>
              </a:ext>
            </a:extLst>
          </p:cNvPr>
          <p:cNvSpPr>
            <a:spLocks noGrp="1"/>
          </p:cNvSpPr>
          <p:nvPr>
            <p:ph type="dt" sz="half" idx="10"/>
          </p:nvPr>
        </p:nvSpPr>
        <p:spPr/>
        <p:txBody>
          <a:bodyPr/>
          <a:lstStyle/>
          <a:p>
            <a:fld id="{43FCE32E-744A-4036-8301-70A6EB8B380A}" type="datetimeFigureOut">
              <a:rPr lang="en-US" smtClean="0"/>
              <a:pPr/>
              <a:t>3/31/2022</a:t>
            </a:fld>
            <a:endParaRPr lang="en-US" dirty="0"/>
          </a:p>
        </p:txBody>
      </p:sp>
      <p:sp>
        <p:nvSpPr>
          <p:cNvPr id="6" name="Footer Placeholder 5">
            <a:extLst>
              <a:ext uri="{FF2B5EF4-FFF2-40B4-BE49-F238E27FC236}">
                <a16:creationId xmlns:a16="http://schemas.microsoft.com/office/drawing/2014/main" xmlns="" id="{51160F6B-13C6-4307-B8C7-429DFA60FC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6924E3E2-114B-4853-A443-4C0B4CE43014}"/>
              </a:ext>
            </a:extLst>
          </p:cNvPr>
          <p:cNvSpPr>
            <a:spLocks noGrp="1"/>
          </p:cNvSpPr>
          <p:nvPr>
            <p:ph type="sldNum" sz="quarter" idx="12"/>
          </p:nvPr>
        </p:nvSpPr>
        <p:spPr/>
        <p:txBody>
          <a:bodyPr/>
          <a:lstStyle/>
          <a:p>
            <a:fld id="{77BD4E7A-1E3A-4A6C-A193-E5A5CBF5B6D4}" type="slidenum">
              <a:rPr lang="en-US" smtClean="0"/>
              <a:pPr/>
              <a:t>‹#›</a:t>
            </a:fld>
            <a:endParaRPr lang="en-US" dirty="0"/>
          </a:p>
        </p:txBody>
      </p:sp>
    </p:spTree>
    <p:extLst>
      <p:ext uri="{BB962C8B-B14F-4D97-AF65-F5344CB8AC3E}">
        <p14:creationId xmlns:p14="http://schemas.microsoft.com/office/powerpoint/2010/main" xmlns="" val="4118701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BF2FFA0-2597-4EF7-A631-87D1611D94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A5026D9-5CBA-437D-9E7F-9FD47E6D4D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D19A79B-08EE-49B3-9403-33BEBE1E6A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FCE32E-744A-4036-8301-70A6EB8B380A}" type="datetimeFigureOut">
              <a:rPr lang="en-US" smtClean="0"/>
              <a:pPr/>
              <a:t>3/31/2022</a:t>
            </a:fld>
            <a:endParaRPr lang="en-US" dirty="0"/>
          </a:p>
        </p:txBody>
      </p:sp>
      <p:sp>
        <p:nvSpPr>
          <p:cNvPr id="5" name="Footer Placeholder 4">
            <a:extLst>
              <a:ext uri="{FF2B5EF4-FFF2-40B4-BE49-F238E27FC236}">
                <a16:creationId xmlns:a16="http://schemas.microsoft.com/office/drawing/2014/main" xmlns="" id="{4A3C90A9-78B2-457B-A90D-0219D309EF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2AA754A-CD86-462B-8EF5-D5032EC55A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D4E7A-1E3A-4A6C-A193-E5A5CBF5B6D4}" type="slidenum">
              <a:rPr lang="en-US" smtClean="0"/>
              <a:pPr/>
              <a:t>‹#›</a:t>
            </a:fld>
            <a:endParaRPr lang="en-US" dirty="0"/>
          </a:p>
        </p:txBody>
      </p:sp>
    </p:spTree>
    <p:extLst>
      <p:ext uri="{BB962C8B-B14F-4D97-AF65-F5344CB8AC3E}">
        <p14:creationId xmlns:p14="http://schemas.microsoft.com/office/powerpoint/2010/main" xmlns="" val="1176140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gem.gov.in/"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diagramLayout" Target="../diagrams/layout6.xml"/><Relationship Id="rId18" Type="http://schemas.microsoft.com/office/2007/relationships/diagramDrawing" Target="../diagrams/drawing6.xml"/><Relationship Id="rId3" Type="http://schemas.openxmlformats.org/officeDocument/2006/relationships/diagramData" Target="../diagrams/data4.xml"/><Relationship Id="rId7" Type="http://schemas.openxmlformats.org/officeDocument/2006/relationships/image" Target="../media/image22.jpeg"/><Relationship Id="rId12" Type="http://schemas.openxmlformats.org/officeDocument/2006/relationships/diagramData" Target="../diagrams/data6.xml"/><Relationship Id="rId2" Type="http://schemas.openxmlformats.org/officeDocument/2006/relationships/image" Target="../media/image21.jpeg"/><Relationship Id="rId16" Type="http://schemas.microsoft.com/office/2007/relationships/diagramDrawing" Target="../diagrams/drawing5.xml"/><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5" Type="http://schemas.openxmlformats.org/officeDocument/2006/relationships/diagramColors" Target="../diagrams/colors6.xml"/><Relationship Id="rId10" Type="http://schemas.openxmlformats.org/officeDocument/2006/relationships/diagramQuickStyle" Target="../diagrams/quickStyle5.xml"/><Relationship Id="rId19" Type="http://schemas.microsoft.com/office/2007/relationships/diagramDrawing" Target="../diagrams/drawing4.xml"/><Relationship Id="rId4" Type="http://schemas.openxmlformats.org/officeDocument/2006/relationships/diagramLayout" Target="../diagrams/layout4.xml"/><Relationship Id="rId9" Type="http://schemas.openxmlformats.org/officeDocument/2006/relationships/diagramLayout" Target="../diagrams/layout5.xml"/><Relationship Id="rId1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24.jpeg"/><Relationship Id="rId7" Type="http://schemas.openxmlformats.org/officeDocument/2006/relationships/diagramLayout" Target="../diagrams/layout7.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Data" Target="../diagrams/data7.xml"/><Relationship Id="rId11" Type="http://schemas.microsoft.com/office/2007/relationships/diagramDrawing" Target="../diagrams/drawing7.xml"/><Relationship Id="rId5" Type="http://schemas.openxmlformats.org/officeDocument/2006/relationships/hyperlink" Target="https://www.google.com/search?q=treasury+and+accounts+bhawan+bhubaneswar+address&amp;stick=H4sIAAAAAAAAAOPgE-LWT9c3LDM0yyvMNdKSzU620s_JT04syczPgzOsElNSilKLixexGpQUpSYWlxZVKiTmpSgkJifnl-aVFCskZSSWJ-YBqdKkxLzU4vLEIgWoFgAI4cTTYQAAAA&amp;ludocid=9989951585716788598&amp;sa=X&amp;ved=2ahUKEwjC5YvohMbkAhVLsI8KHapvA9UQ6BMwFnoECA8QAw" TargetMode="External"/><Relationship Id="rId10" Type="http://schemas.openxmlformats.org/officeDocument/2006/relationships/hyperlink" Target="https://t.me/gemodisha" TargetMode="External"/><Relationship Id="rId4" Type="http://schemas.openxmlformats.org/officeDocument/2006/relationships/hyperlink" Target="https://finance.odisha.gov.in/OGFR.asp" TargetMode="External"/><Relationship Id="rId9" Type="http://schemas.openxmlformats.org/officeDocument/2006/relationships/diagramColors" Target="../diagrams/colors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assets-bg.gem.gov.in/resources/pdf/Gazette%20Notification_GeM.pdf" TargetMode="Externa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Data" Target="../diagrams/data2.xml"/><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s://finance.odisha.gov.in/sites/default/files/2021-04/11858.pdf" TargetMode="External"/><Relationship Id="rId13" Type="http://schemas.openxmlformats.org/officeDocument/2006/relationships/hyperlink" Target="https://finance.odisha.gov.in/sites/default/files/2020-10/27945.pdf" TargetMode="External"/><Relationship Id="rId3" Type="http://schemas.openxmlformats.org/officeDocument/2006/relationships/hyperlink" Target="https://finance.odisha.gov.in/notification/ogfr" TargetMode="External"/><Relationship Id="rId7" Type="http://schemas.openxmlformats.org/officeDocument/2006/relationships/hyperlink" Target="https://finance.odisha.gov.in/sites/default/files/2021-04/13012.pdf" TargetMode="External"/><Relationship Id="rId12" Type="http://schemas.openxmlformats.org/officeDocument/2006/relationships/hyperlink" Target="https://finance.odisha.gov.in/sites/default/files/2021-01/1492_0.pdf"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finance.odisha.gov.in/sites/default/files/2021-05/14602.pdf" TargetMode="External"/><Relationship Id="rId11" Type="http://schemas.openxmlformats.org/officeDocument/2006/relationships/hyperlink" Target="https://finance.odisha.gov.in/sites/default/files/2021-03/8943.pdf" TargetMode="External"/><Relationship Id="rId5" Type="http://schemas.openxmlformats.org/officeDocument/2006/relationships/hyperlink" Target="https://finance.odisha.gov.in/sites/default/files/2022-01/281.pdf" TargetMode="External"/><Relationship Id="rId15" Type="http://schemas.openxmlformats.org/officeDocument/2006/relationships/image" Target="../media/image8.png"/><Relationship Id="rId10" Type="http://schemas.openxmlformats.org/officeDocument/2006/relationships/hyperlink" Target="https://finance.odisha.gov.in/sites/default/files/2021-03/8952.pdf" TargetMode="External"/><Relationship Id="rId4" Type="http://schemas.openxmlformats.org/officeDocument/2006/relationships/hyperlink" Target="https://finance.odisha.gov.in/sites/default/files/2022-01/290.pdf" TargetMode="External"/><Relationship Id="rId9" Type="http://schemas.openxmlformats.org/officeDocument/2006/relationships/hyperlink" Target="https://finance.odisha.gov.in/sites/default/files/2021-04/4559.pdf" TargetMode="External"/><Relationship Id="rId14" Type="http://schemas.openxmlformats.org/officeDocument/2006/relationships/hyperlink" Target="https://finance.odisha.gov.in/sites/default/files/2020-10/27928.pdf"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Arrow: Pentagon 6">
            <a:extLst>
              <a:ext uri="{FF2B5EF4-FFF2-40B4-BE49-F238E27FC236}">
                <a16:creationId xmlns:a16="http://schemas.microsoft.com/office/drawing/2014/main" xmlns="" id="{F7663CD0-0DAF-46F1-91A2-2475EB796F06}"/>
              </a:ext>
            </a:extLst>
          </p:cNvPr>
          <p:cNvSpPr/>
          <p:nvPr/>
        </p:nvSpPr>
        <p:spPr>
          <a:xfrm>
            <a:off x="344097" y="472682"/>
            <a:ext cx="11815482" cy="960970"/>
          </a:xfrm>
          <a:prstGeom prst="homePlate">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4800" b="1" dirty="0">
                <a:solidFill>
                  <a:schemeClr val="bg1">
                    <a:lumMod val="95000"/>
                  </a:schemeClr>
                </a:solidFill>
                <a:effectLst>
                  <a:outerShdw blurRad="38100" dist="38100" dir="2700000" algn="tl">
                    <a:srgbClr val="000000">
                      <a:alpha val="43137"/>
                    </a:srgbClr>
                  </a:outerShdw>
                </a:effectLst>
                <a:latin typeface="Bookman Old Style" panose="02050604050505020204" pitchFamily="18" charset="0"/>
              </a:rPr>
              <a:t>Government e Marketplace (</a:t>
            </a:r>
            <a:r>
              <a:rPr lang="en-US" sz="4800" b="1" dirty="0" err="1">
                <a:solidFill>
                  <a:schemeClr val="bg1">
                    <a:lumMod val="95000"/>
                  </a:schemeClr>
                </a:solidFill>
                <a:effectLst>
                  <a:outerShdw blurRad="38100" dist="38100" dir="2700000" algn="tl">
                    <a:srgbClr val="000000">
                      <a:alpha val="43137"/>
                    </a:srgbClr>
                  </a:outerShdw>
                </a:effectLst>
                <a:latin typeface="Bookman Old Style" panose="02050604050505020204" pitchFamily="18" charset="0"/>
              </a:rPr>
              <a:t>GeM</a:t>
            </a:r>
            <a:r>
              <a:rPr lang="en-US" sz="4800" b="1" dirty="0">
                <a:solidFill>
                  <a:schemeClr val="bg1">
                    <a:lumMod val="95000"/>
                  </a:schemeClr>
                </a:solidFill>
                <a:effectLst>
                  <a:outerShdw blurRad="38100" dist="38100" dir="2700000" algn="tl">
                    <a:srgbClr val="000000">
                      <a:alpha val="43137"/>
                    </a:srgbClr>
                  </a:outerShdw>
                </a:effectLst>
                <a:latin typeface="Bookman Old Style" panose="02050604050505020204" pitchFamily="18" charset="0"/>
              </a:rPr>
              <a:t>)</a:t>
            </a:r>
          </a:p>
        </p:txBody>
      </p:sp>
      <p:sp>
        <p:nvSpPr>
          <p:cNvPr id="8" name="Trapezoid 7">
            <a:extLst>
              <a:ext uri="{FF2B5EF4-FFF2-40B4-BE49-F238E27FC236}">
                <a16:creationId xmlns:a16="http://schemas.microsoft.com/office/drawing/2014/main" xmlns="" id="{E2D8CA2D-0652-4367-8A21-9DCF8D4BCFEF}"/>
              </a:ext>
            </a:extLst>
          </p:cNvPr>
          <p:cNvSpPr/>
          <p:nvPr/>
        </p:nvSpPr>
        <p:spPr>
          <a:xfrm>
            <a:off x="3917428" y="5424348"/>
            <a:ext cx="4093535" cy="1095155"/>
          </a:xfrm>
          <a:prstGeom prst="trapezoid">
            <a:avLst/>
          </a:prstGeom>
          <a:solidFill>
            <a:srgbClr val="00206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000" b="1" dirty="0">
                <a:effectLst>
                  <a:outerShdw blurRad="38100" dist="38100" dir="2700000" algn="tl">
                    <a:srgbClr val="000000">
                      <a:alpha val="43137"/>
                    </a:srgbClr>
                  </a:outerShdw>
                </a:effectLst>
                <a:latin typeface="Bookman Old Style" panose="02050604050505020204" pitchFamily="18" charset="0"/>
              </a:rPr>
              <a:t>SGEMPU , DT&amp;I , </a:t>
            </a:r>
          </a:p>
          <a:p>
            <a:pPr algn="ctr"/>
            <a:r>
              <a:rPr lang="en-US" sz="2000" b="1" dirty="0">
                <a:effectLst>
                  <a:outerShdw blurRad="38100" dist="38100" dir="2700000" algn="tl">
                    <a:srgbClr val="000000">
                      <a:alpha val="43137"/>
                    </a:srgbClr>
                  </a:outerShdw>
                </a:effectLst>
                <a:latin typeface="Bookman Old Style" panose="02050604050505020204" pitchFamily="18" charset="0"/>
              </a:rPr>
              <a:t>Finance Department ,  Government of Odisha</a:t>
            </a:r>
          </a:p>
        </p:txBody>
      </p:sp>
      <p:sp>
        <p:nvSpPr>
          <p:cNvPr id="20" name="Flowchart: Terminator 19">
            <a:extLst>
              <a:ext uri="{FF2B5EF4-FFF2-40B4-BE49-F238E27FC236}">
                <a16:creationId xmlns:a16="http://schemas.microsoft.com/office/drawing/2014/main" xmlns="" id="{596CC4EF-2318-4A12-B9D3-604FCB06D97B}"/>
              </a:ext>
            </a:extLst>
          </p:cNvPr>
          <p:cNvSpPr/>
          <p:nvPr/>
        </p:nvSpPr>
        <p:spPr>
          <a:xfrm>
            <a:off x="2915256" y="2527826"/>
            <a:ext cx="4884038" cy="960970"/>
          </a:xfrm>
          <a:prstGeom prst="flowChartTermina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b="1" dirty="0"/>
              <a:t>Welcome to all Participants</a:t>
            </a:r>
          </a:p>
        </p:txBody>
      </p:sp>
      <p:pic>
        <p:nvPicPr>
          <p:cNvPr id="1026" name="Picture 2" descr="Image result for govt of odisha logo">
            <a:extLst>
              <a:ext uri="{FF2B5EF4-FFF2-40B4-BE49-F238E27FC236}">
                <a16:creationId xmlns:a16="http://schemas.microsoft.com/office/drawing/2014/main" xmlns="" id="{DB9ED8C4-6B47-4138-B466-04D9D320E4C8}"/>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94521" y="3685711"/>
            <a:ext cx="1441814" cy="1541722"/>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9"/>
          <p:cNvSpPr/>
          <p:nvPr/>
        </p:nvSpPr>
        <p:spPr>
          <a:xfrm>
            <a:off x="3639011" y="4564629"/>
            <a:ext cx="1375697" cy="369332"/>
          </a:xfrm>
          <a:prstGeom prst="rect">
            <a:avLst/>
          </a:prstGeom>
        </p:spPr>
        <p:txBody>
          <a:bodyPr wrap="none">
            <a:spAutoFit/>
          </a:bodyPr>
          <a:lstStyle/>
          <a:p>
            <a:pPr algn="ctr"/>
            <a:r>
              <a:rPr lang="en-US" b="1" dirty="0">
                <a:latin typeface="Arial Narrow" panose="020B0606020202030204" pitchFamily="34" charset="0"/>
              </a:rPr>
              <a:t>Presented by</a:t>
            </a:r>
          </a:p>
        </p:txBody>
      </p:sp>
      <p:sp>
        <p:nvSpPr>
          <p:cNvPr id="2" name="Rectangle 1">
            <a:extLst>
              <a:ext uri="{FF2B5EF4-FFF2-40B4-BE49-F238E27FC236}">
                <a16:creationId xmlns:a16="http://schemas.microsoft.com/office/drawing/2014/main" xmlns="" id="{7A591ADE-C02C-45D5-BCA5-21343ECB4F2B}"/>
              </a:ext>
            </a:extLst>
          </p:cNvPr>
          <p:cNvSpPr/>
          <p:nvPr/>
        </p:nvSpPr>
        <p:spPr>
          <a:xfrm>
            <a:off x="8301318" y="5065591"/>
            <a:ext cx="3486912" cy="1077218"/>
          </a:xfrm>
          <a:prstGeom prst="rect">
            <a:avLst/>
          </a:prstGeom>
        </p:spPr>
        <p:txBody>
          <a:bodyPr wrap="square">
            <a:spAutoFit/>
          </a:bodyPr>
          <a:lstStyle/>
          <a:p>
            <a:r>
              <a:rPr lang="en-IN" sz="2400" b="1" dirty="0" err="1">
                <a:solidFill>
                  <a:srgbClr val="002060"/>
                </a:solidFill>
              </a:rPr>
              <a:t>Manas</a:t>
            </a:r>
            <a:r>
              <a:rPr lang="en-IN" sz="2400" b="1" dirty="0">
                <a:solidFill>
                  <a:srgbClr val="002060"/>
                </a:solidFill>
              </a:rPr>
              <a:t> Ranjan Das </a:t>
            </a:r>
          </a:p>
          <a:p>
            <a:r>
              <a:rPr lang="en-IN" sz="2000" dirty="0"/>
              <a:t>( Assistant Director , </a:t>
            </a:r>
            <a:r>
              <a:rPr lang="en-IN" sz="2000" dirty="0" err="1"/>
              <a:t>GeM</a:t>
            </a:r>
            <a:r>
              <a:rPr lang="en-IN" sz="2000" dirty="0"/>
              <a:t> )</a:t>
            </a:r>
          </a:p>
          <a:p>
            <a:r>
              <a:rPr lang="en-IN" sz="2000" dirty="0"/>
              <a:t>Mob- 9437289394</a:t>
            </a:r>
          </a:p>
        </p:txBody>
      </p:sp>
    </p:spTree>
    <p:extLst>
      <p:ext uri="{BB962C8B-B14F-4D97-AF65-F5344CB8AC3E}">
        <p14:creationId xmlns:p14="http://schemas.microsoft.com/office/powerpoint/2010/main" xmlns="" val="4102173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28E1CA2F-ED15-491A-A6FA-02AD950EDC2D}"/>
              </a:ext>
            </a:extLst>
          </p:cNvPr>
          <p:cNvSpPr/>
          <p:nvPr/>
        </p:nvSpPr>
        <p:spPr>
          <a:xfrm>
            <a:off x="10442803" y="6365244"/>
            <a:ext cx="1749197" cy="392159"/>
          </a:xfrm>
          <a:prstGeom prst="rect">
            <a:avLst/>
          </a:prstGeom>
        </p:spPr>
        <p:txBody>
          <a:bodyPr wrap="none">
            <a:spAutoFit/>
          </a:bodyPr>
          <a:lstStyle/>
          <a:p>
            <a:pPr algn="r">
              <a:lnSpc>
                <a:spcPct val="115000"/>
              </a:lnSpc>
            </a:pPr>
            <a:r>
              <a:rPr lang="en-US" b="1" dirty="0" err="1">
                <a:solidFill>
                  <a:srgbClr val="FFFFFF"/>
                </a:solidFill>
                <a:highlight>
                  <a:srgbClr val="FF0000"/>
                </a:highlight>
                <a:latin typeface="Calibri" panose="020F0502020204030204" pitchFamily="34" charset="0"/>
                <a:ea typeface="MS Mincho" panose="02020609040205080304" pitchFamily="49" charset="-128"/>
                <a:cs typeface="Times New Roman" panose="02020603050405020304" pitchFamily="18" charset="0"/>
              </a:rPr>
              <a:t>SGeMPU</a:t>
            </a:r>
            <a:r>
              <a:rPr lang="en-US" b="1" dirty="0">
                <a:solidFill>
                  <a:srgbClr val="FFFFFF"/>
                </a:solidFill>
                <a:latin typeface="Calibri" panose="020F0502020204030204" pitchFamily="34" charset="0"/>
                <a:ea typeface="MS Mincho" panose="02020609040205080304" pitchFamily="49" charset="-128"/>
                <a:cs typeface="Times New Roman" panose="02020603050405020304" pitchFamily="18" charset="0"/>
              </a:rPr>
              <a:t> </a:t>
            </a:r>
            <a:r>
              <a:rPr lang="en-US" b="1" dirty="0">
                <a:solidFill>
                  <a:srgbClr val="FFFFFF"/>
                </a:solidFill>
                <a:highlight>
                  <a:srgbClr val="000080"/>
                </a:highlight>
                <a:latin typeface="Calibri" panose="020F0502020204030204" pitchFamily="34" charset="0"/>
                <a:ea typeface="MS Mincho" panose="02020609040205080304" pitchFamily="49" charset="-128"/>
                <a:cs typeface="Times New Roman" panose="02020603050405020304" pitchFamily="18" charset="0"/>
              </a:rPr>
              <a:t>Odisha</a:t>
            </a:r>
            <a:endParaRPr lang="en-US" b="1"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p:txBody>
      </p:sp>
      <p:sp>
        <p:nvSpPr>
          <p:cNvPr id="9" name="TextBox 8">
            <a:extLst>
              <a:ext uri="{FF2B5EF4-FFF2-40B4-BE49-F238E27FC236}">
                <a16:creationId xmlns:a16="http://schemas.microsoft.com/office/drawing/2014/main" xmlns="" id="{29E5063F-43CB-4E66-90D3-98476EA928CD}"/>
              </a:ext>
            </a:extLst>
          </p:cNvPr>
          <p:cNvSpPr txBox="1"/>
          <p:nvPr/>
        </p:nvSpPr>
        <p:spPr>
          <a:xfrm>
            <a:off x="1914652" y="0"/>
            <a:ext cx="4284980" cy="692049"/>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US" sz="3600" b="1" i="0" u="none" strike="noStrike" kern="1200" cap="none" spc="0" normalizeH="0" baseline="0" noProof="0" dirty="0" err="1">
                <a:ln>
                  <a:noFill/>
                </a:ln>
                <a:solidFill>
                  <a:prstClr val="black"/>
                </a:solidFill>
                <a:effectLst/>
                <a:uLnTx/>
                <a:uFillTx/>
                <a:latin typeface="Calibri"/>
                <a:ea typeface="+mn-ea"/>
                <a:cs typeface="+mn-cs"/>
              </a:rPr>
              <a:t>GeM</a:t>
            </a:r>
            <a:r>
              <a:rPr kumimoji="0" lang="en-US" sz="3600" b="1" i="0" u="none" strike="noStrike" kern="1200" cap="none" spc="0" normalizeH="0" baseline="0" noProof="0" dirty="0">
                <a:ln>
                  <a:noFill/>
                </a:ln>
                <a:solidFill>
                  <a:prstClr val="black"/>
                </a:solidFill>
                <a:effectLst/>
                <a:uLnTx/>
                <a:uFillTx/>
                <a:latin typeface="Calibri"/>
                <a:ea typeface="+mn-ea"/>
                <a:cs typeface="+mn-cs"/>
              </a:rPr>
              <a:t> Status Odisha</a:t>
            </a:r>
          </a:p>
        </p:txBody>
      </p:sp>
      <p:pic>
        <p:nvPicPr>
          <p:cNvPr id="4" name="Picture 3">
            <a:extLst>
              <a:ext uri="{FF2B5EF4-FFF2-40B4-BE49-F238E27FC236}">
                <a16:creationId xmlns:a16="http://schemas.microsoft.com/office/drawing/2014/main" xmlns="" id="{131E482F-35AF-4517-869B-11F80C8AD4E4}"/>
              </a:ext>
            </a:extLst>
          </p:cNvPr>
          <p:cNvPicPr>
            <a:picLocks noChangeAspect="1"/>
          </p:cNvPicPr>
          <p:nvPr/>
        </p:nvPicPr>
        <p:blipFill>
          <a:blip r:embed="rId2"/>
          <a:stretch>
            <a:fillRect/>
          </a:stretch>
        </p:blipFill>
        <p:spPr>
          <a:xfrm>
            <a:off x="232320" y="963691"/>
            <a:ext cx="10157971" cy="5793712"/>
          </a:xfrm>
          <a:prstGeom prst="rect">
            <a:avLst/>
          </a:prstGeom>
        </p:spPr>
      </p:pic>
      <p:pic>
        <p:nvPicPr>
          <p:cNvPr id="7" name="Picture 6">
            <a:extLst>
              <a:ext uri="{FF2B5EF4-FFF2-40B4-BE49-F238E27FC236}">
                <a16:creationId xmlns:a16="http://schemas.microsoft.com/office/drawing/2014/main" xmlns="" id="{19936C03-BC89-4F0D-AE0C-6CC7D9C7E9AD}"/>
              </a:ext>
            </a:extLst>
          </p:cNvPr>
          <p:cNvPicPr>
            <a:picLocks noChangeAspect="1"/>
          </p:cNvPicPr>
          <p:nvPr/>
        </p:nvPicPr>
        <p:blipFill>
          <a:blip r:embed="rId3"/>
          <a:stretch>
            <a:fillRect/>
          </a:stretch>
        </p:blipFill>
        <p:spPr>
          <a:xfrm>
            <a:off x="6214475" y="3590257"/>
            <a:ext cx="5977525" cy="26585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666611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o photo description available.">
            <a:extLst>
              <a:ext uri="{FF2B5EF4-FFF2-40B4-BE49-F238E27FC236}">
                <a16:creationId xmlns:a16="http://schemas.microsoft.com/office/drawing/2014/main" xmlns="" id="{4A89CD2F-8027-4321-A495-9200C3954929}"/>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070" y="0"/>
            <a:ext cx="6088930" cy="3648173"/>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a:extLst>
              <a:ext uri="{FF2B5EF4-FFF2-40B4-BE49-F238E27FC236}">
                <a16:creationId xmlns:a16="http://schemas.microsoft.com/office/drawing/2014/main" xmlns="" id="{26FFEA3D-6A54-4A6C-8870-15F439913533}"/>
              </a:ext>
            </a:extLst>
          </p:cNvPr>
          <p:cNvSpPr/>
          <p:nvPr/>
        </p:nvSpPr>
        <p:spPr>
          <a:xfrm>
            <a:off x="6381160" y="3872386"/>
            <a:ext cx="6096000" cy="646331"/>
          </a:xfrm>
          <a:prstGeom prst="rect">
            <a:avLst/>
          </a:prstGeom>
        </p:spPr>
        <p:txBody>
          <a:bodyPr>
            <a:spAutoFit/>
          </a:bodyPr>
          <a:lstStyle/>
          <a:p>
            <a:r>
              <a:rPr lang="en-US" dirty="0">
                <a:solidFill>
                  <a:srgbClr val="1C1E21"/>
                </a:solidFill>
                <a:latin typeface="Helvetica" panose="020B0604020202020204" pitchFamily="34" charset="0"/>
              </a:rPr>
              <a:t>Last week transaction from </a:t>
            </a:r>
            <a:r>
              <a:rPr lang="en-US" b="1" dirty="0">
                <a:solidFill>
                  <a:srgbClr val="1C1E21"/>
                </a:solidFill>
                <a:highlight>
                  <a:srgbClr val="FFFF00"/>
                </a:highlight>
                <a:latin typeface="Helvetica" panose="020B0604020202020204" pitchFamily="34" charset="0"/>
              </a:rPr>
              <a:t>top 6 Central Ministries crosses 100cr Value.</a:t>
            </a:r>
            <a:endParaRPr lang="en-IN" b="1" dirty="0">
              <a:highlight>
                <a:srgbClr val="FFFF00"/>
              </a:highlight>
            </a:endParaRPr>
          </a:p>
        </p:txBody>
      </p:sp>
      <p:sp>
        <p:nvSpPr>
          <p:cNvPr id="6" name="Rectangle 5">
            <a:extLst>
              <a:ext uri="{FF2B5EF4-FFF2-40B4-BE49-F238E27FC236}">
                <a16:creationId xmlns:a16="http://schemas.microsoft.com/office/drawing/2014/main" xmlns="" id="{FEA4AC23-E019-4B5C-9C7B-44E49DEFF2C5}"/>
              </a:ext>
            </a:extLst>
          </p:cNvPr>
          <p:cNvSpPr/>
          <p:nvPr/>
        </p:nvSpPr>
        <p:spPr>
          <a:xfrm>
            <a:off x="5779743" y="5118941"/>
            <a:ext cx="6238240" cy="1323439"/>
          </a:xfrm>
          <a:prstGeom prst="rect">
            <a:avLst/>
          </a:prstGeom>
          <a:solidFill>
            <a:srgbClr val="002060"/>
          </a:solidFill>
          <a:ln>
            <a:noFill/>
          </a:ln>
        </p:spPr>
        <p:style>
          <a:lnRef idx="0">
            <a:scrgbClr r="0" g="0" b="0"/>
          </a:lnRef>
          <a:fillRef idx="0">
            <a:scrgbClr r="0" g="0" b="0"/>
          </a:fillRef>
          <a:effectRef idx="0">
            <a:scrgbClr r="0" g="0" b="0"/>
          </a:effectRef>
          <a:fontRef idx="minor">
            <a:schemeClr val="dk1"/>
          </a:fontRef>
        </p:style>
        <p:txBody>
          <a:bodyPr wrap="square">
            <a:spAutoFit/>
          </a:bodyPr>
          <a:lstStyle/>
          <a:p>
            <a:pPr algn="ctr"/>
            <a:r>
              <a:rPr lang="en-US" sz="2800" b="1" dirty="0">
                <a:solidFill>
                  <a:schemeClr val="bg1"/>
                </a:solidFill>
              </a:rPr>
              <a:t>Congratulations!!!!!!!!! </a:t>
            </a:r>
          </a:p>
          <a:p>
            <a:pPr algn="ctr"/>
            <a:r>
              <a:rPr lang="en-US" sz="2800" b="1" dirty="0">
                <a:solidFill>
                  <a:schemeClr val="bg1"/>
                </a:solidFill>
              </a:rPr>
              <a:t> </a:t>
            </a:r>
            <a:r>
              <a:rPr lang="en-US" dirty="0">
                <a:solidFill>
                  <a:schemeClr val="bg1"/>
                </a:solidFill>
              </a:rPr>
              <a:t>State of </a:t>
            </a:r>
            <a:r>
              <a:rPr lang="en-US" sz="2000" b="1" dirty="0">
                <a:solidFill>
                  <a:schemeClr val="bg1"/>
                </a:solidFill>
              </a:rPr>
              <a:t>Odisha</a:t>
            </a:r>
            <a:r>
              <a:rPr lang="en-US" dirty="0">
                <a:solidFill>
                  <a:schemeClr val="bg1"/>
                </a:solidFill>
              </a:rPr>
              <a:t> has won the      </a:t>
            </a:r>
          </a:p>
          <a:p>
            <a:pPr algn="ctr"/>
            <a:r>
              <a:rPr lang="en-US" sz="2400" b="1" dirty="0">
                <a:solidFill>
                  <a:srgbClr val="FFFF00"/>
                </a:solidFill>
                <a:latin typeface="Bookman Old Style" panose="02050604050505020204" pitchFamily="18" charset="0"/>
              </a:rPr>
              <a:t> “Rising Buyer award 2019 ’’</a:t>
            </a:r>
            <a:endParaRPr lang="en-IN" b="1" dirty="0">
              <a:solidFill>
                <a:srgbClr val="FFFF00"/>
              </a:solidFill>
              <a:latin typeface="Bookman Old Style" panose="02050604050505020204" pitchFamily="18" charset="0"/>
            </a:endParaRPr>
          </a:p>
        </p:txBody>
      </p:sp>
      <p:pic>
        <p:nvPicPr>
          <p:cNvPr id="4" name="Picture 3">
            <a:extLst>
              <a:ext uri="{FF2B5EF4-FFF2-40B4-BE49-F238E27FC236}">
                <a16:creationId xmlns:a16="http://schemas.microsoft.com/office/drawing/2014/main" xmlns="" id="{040CA931-408A-4E84-AAE1-1583D0148C5F}"/>
              </a:ext>
            </a:extLst>
          </p:cNvPr>
          <p:cNvPicPr>
            <a:picLocks noChangeAspect="1"/>
          </p:cNvPicPr>
          <p:nvPr/>
        </p:nvPicPr>
        <p:blipFill>
          <a:blip r:embed="rId4"/>
          <a:stretch>
            <a:fillRect/>
          </a:stretch>
        </p:blipFill>
        <p:spPr>
          <a:xfrm>
            <a:off x="5515583" y="0"/>
            <a:ext cx="6588434" cy="4666134"/>
          </a:xfrm>
          <a:prstGeom prst="rect">
            <a:avLst/>
          </a:prstGeom>
        </p:spPr>
      </p:pic>
      <p:pic>
        <p:nvPicPr>
          <p:cNvPr id="9" name="Picture 4" descr="No photo description available.">
            <a:extLst>
              <a:ext uri="{FF2B5EF4-FFF2-40B4-BE49-F238E27FC236}">
                <a16:creationId xmlns:a16="http://schemas.microsoft.com/office/drawing/2014/main" xmlns="" id="{D8A6384B-1122-428C-B617-FF2775B9F12C}"/>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0" y="3465804"/>
            <a:ext cx="5515583" cy="3392195"/>
          </a:xfrm>
          <a:prstGeom prst="rect">
            <a:avLst/>
          </a:prstGeom>
          <a:noFill/>
          <a:ln>
            <a:noFill/>
          </a:ln>
          <a:extLst>
            <a:ext uri="{909E8E84-426E-40DD-AFC4-6F175D3DCCD1}">
              <a14:hiddenFill xmlns:a14="http://schemas.microsoft.com/office/drawing/2010/main" xmlns="">
                <a:solidFill>
                  <a:srgbClr val="FFFFFF"/>
                </a:solidFill>
              </a14:hiddenFill>
            </a:ext>
          </a:extLst>
        </p:spPr>
      </p:pic>
      <p:sp>
        <p:nvSpPr>
          <p:cNvPr id="8" name="Rectangle 7">
            <a:extLst>
              <a:ext uri="{FF2B5EF4-FFF2-40B4-BE49-F238E27FC236}">
                <a16:creationId xmlns:a16="http://schemas.microsoft.com/office/drawing/2014/main" xmlns="" id="{A180E206-036A-493E-936C-46E410BEA6B6}"/>
              </a:ext>
            </a:extLst>
          </p:cNvPr>
          <p:cNvSpPr/>
          <p:nvPr/>
        </p:nvSpPr>
        <p:spPr>
          <a:xfrm>
            <a:off x="5515583" y="3961572"/>
            <a:ext cx="6588434" cy="1200329"/>
          </a:xfrm>
          <a:prstGeom prst="rect">
            <a:avLst/>
          </a:prstGeom>
          <a:solidFill>
            <a:schemeClr val="bg1"/>
          </a:solidFill>
        </p:spPr>
        <p:txBody>
          <a:bodyPr wrap="square">
            <a:spAutoFit/>
          </a:bodyPr>
          <a:lstStyle/>
          <a:p>
            <a:r>
              <a:rPr lang="en-US" b="1" dirty="0" err="1">
                <a:solidFill>
                  <a:srgbClr val="1C1E21"/>
                </a:solidFill>
                <a:latin typeface="Helvetica" panose="020B0604020202020204" pitchFamily="34" charset="0"/>
              </a:rPr>
              <a:t>GeM</a:t>
            </a:r>
            <a:r>
              <a:rPr lang="en-US" b="1" dirty="0">
                <a:solidFill>
                  <a:srgbClr val="1C1E21"/>
                </a:solidFill>
                <a:latin typeface="Helvetica" panose="020B0604020202020204" pitchFamily="34" charset="0"/>
              </a:rPr>
              <a:t> witnessed active participation from State Govt: </a:t>
            </a:r>
            <a:r>
              <a:rPr lang="en-US" dirty="0">
                <a:solidFill>
                  <a:srgbClr val="1C1E21"/>
                </a:solidFill>
                <a:latin typeface="Helvetica" panose="020B0604020202020204" pitchFamily="34" charset="0"/>
              </a:rPr>
              <a:t>Department for procuring goods and services. </a:t>
            </a:r>
          </a:p>
          <a:p>
            <a:r>
              <a:rPr lang="en-US" dirty="0">
                <a:solidFill>
                  <a:srgbClr val="1C1E21"/>
                </a:solidFill>
                <a:latin typeface="Helvetica" panose="020B0604020202020204" pitchFamily="34" charset="0"/>
              </a:rPr>
              <a:t>The Top States with highest transaction in a week  </a:t>
            </a:r>
          </a:p>
          <a:p>
            <a:r>
              <a:rPr lang="en-US" b="1" dirty="0">
                <a:solidFill>
                  <a:srgbClr val="FF0000"/>
                </a:solidFill>
                <a:latin typeface="Helvetica" panose="020B0604020202020204" pitchFamily="34" charset="0"/>
              </a:rPr>
              <a:t>( November 2019 ) </a:t>
            </a:r>
            <a:r>
              <a:rPr lang="en-US" dirty="0">
                <a:solidFill>
                  <a:srgbClr val="1C1E21"/>
                </a:solidFill>
                <a:latin typeface="Helvetica" panose="020B0604020202020204" pitchFamily="34" charset="0"/>
              </a:rPr>
              <a:t>are </a:t>
            </a:r>
            <a:r>
              <a:rPr lang="en-US" b="1" dirty="0">
                <a:solidFill>
                  <a:srgbClr val="1C1E21"/>
                </a:solidFill>
                <a:highlight>
                  <a:srgbClr val="FFFF00"/>
                </a:highlight>
                <a:latin typeface="Helvetica" panose="020B0604020202020204" pitchFamily="34" charset="0"/>
              </a:rPr>
              <a:t>Odisha, Uttar Pradesh &amp; Gujrat.</a:t>
            </a:r>
            <a:r>
              <a:rPr lang="en-US" dirty="0">
                <a:solidFill>
                  <a:srgbClr val="1C1E21"/>
                </a:solidFill>
                <a:latin typeface="Helvetica" panose="020B0604020202020204" pitchFamily="34" charset="0"/>
              </a:rPr>
              <a:t> </a:t>
            </a:r>
          </a:p>
        </p:txBody>
      </p:sp>
      <p:sp>
        <p:nvSpPr>
          <p:cNvPr id="10" name="Rectangle 9">
            <a:extLst>
              <a:ext uri="{FF2B5EF4-FFF2-40B4-BE49-F238E27FC236}">
                <a16:creationId xmlns:a16="http://schemas.microsoft.com/office/drawing/2014/main" xmlns="" id="{154EC0C8-3415-4191-93DE-DE6872F4C857}"/>
              </a:ext>
            </a:extLst>
          </p:cNvPr>
          <p:cNvSpPr/>
          <p:nvPr/>
        </p:nvSpPr>
        <p:spPr>
          <a:xfrm>
            <a:off x="10442803" y="6442380"/>
            <a:ext cx="1749197" cy="392159"/>
          </a:xfrm>
          <a:prstGeom prst="rect">
            <a:avLst/>
          </a:prstGeom>
        </p:spPr>
        <p:txBody>
          <a:bodyPr wrap="none">
            <a:spAutoFit/>
          </a:bodyPr>
          <a:lstStyle/>
          <a:p>
            <a:pPr algn="r">
              <a:lnSpc>
                <a:spcPct val="115000"/>
              </a:lnSpc>
            </a:pPr>
            <a:r>
              <a:rPr lang="en-US" b="1" dirty="0" err="1">
                <a:solidFill>
                  <a:srgbClr val="FFFFFF"/>
                </a:solidFill>
                <a:highlight>
                  <a:srgbClr val="FF0000"/>
                </a:highlight>
                <a:latin typeface="Calibri" panose="020F0502020204030204" pitchFamily="34" charset="0"/>
                <a:ea typeface="MS Mincho" panose="02020609040205080304" pitchFamily="49" charset="-128"/>
                <a:cs typeface="Times New Roman" panose="02020603050405020304" pitchFamily="18" charset="0"/>
              </a:rPr>
              <a:t>SGeMPU</a:t>
            </a:r>
            <a:r>
              <a:rPr lang="en-US" b="1" dirty="0">
                <a:solidFill>
                  <a:srgbClr val="FFFFFF"/>
                </a:solidFill>
                <a:latin typeface="Calibri" panose="020F0502020204030204" pitchFamily="34" charset="0"/>
                <a:ea typeface="MS Mincho" panose="02020609040205080304" pitchFamily="49" charset="-128"/>
                <a:cs typeface="Times New Roman" panose="02020603050405020304" pitchFamily="18" charset="0"/>
              </a:rPr>
              <a:t> </a:t>
            </a:r>
            <a:r>
              <a:rPr lang="en-US" b="1" dirty="0">
                <a:solidFill>
                  <a:srgbClr val="FFFFFF"/>
                </a:solidFill>
                <a:highlight>
                  <a:srgbClr val="000080"/>
                </a:highlight>
                <a:latin typeface="Calibri" panose="020F0502020204030204" pitchFamily="34" charset="0"/>
                <a:ea typeface="MS Mincho" panose="02020609040205080304" pitchFamily="49" charset="-128"/>
                <a:cs typeface="Times New Roman" panose="02020603050405020304" pitchFamily="18" charset="0"/>
              </a:rPr>
              <a:t>Odisha</a:t>
            </a:r>
            <a:endParaRPr lang="en-US" b="1"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xmlns="" val="1299265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88924E5-D6CF-479E-8DCB-41ABFFCD59A1}"/>
              </a:ext>
            </a:extLst>
          </p:cNvPr>
          <p:cNvSpPr/>
          <p:nvPr/>
        </p:nvSpPr>
        <p:spPr>
          <a:xfrm>
            <a:off x="441251" y="863471"/>
            <a:ext cx="11601449" cy="1569660"/>
          </a:xfrm>
          <a:prstGeom prst="rect">
            <a:avLst/>
          </a:prstGeom>
          <a:solidFill>
            <a:schemeClr val="bg1">
              <a:lumMod val="95000"/>
            </a:schemeClr>
          </a:solidFill>
        </p:spPr>
        <p:txBody>
          <a:bodyPr wrap="square">
            <a:spAutoFit/>
          </a:bodyPr>
          <a:lstStyle/>
          <a:p>
            <a:r>
              <a:rPr lang="en-US" sz="1600" dirty="0">
                <a:latin typeface="Segoe UI Symbol" panose="020B0502040204020203" pitchFamily="34" charset="0"/>
                <a:ea typeface="Segoe UI Symbol" panose="020B0502040204020203" pitchFamily="34" charset="0"/>
                <a:cs typeface="Times New Roman" panose="02020603050405020304" pitchFamily="18" charset="0"/>
                <a:sym typeface="Wingdings" panose="05000000000000000000" pitchFamily="2" charset="2"/>
              </a:rPr>
              <a:t> </a:t>
            </a:r>
            <a:r>
              <a:rPr lang="en-US" sz="1600" dirty="0">
                <a:latin typeface="Segoe UI Symbol" panose="020B0502040204020203" pitchFamily="34" charset="0"/>
                <a:ea typeface="Segoe UI Symbol" panose="020B0502040204020203" pitchFamily="34" charset="0"/>
                <a:cs typeface="Times New Roman" panose="02020603050405020304" pitchFamily="18" charset="0"/>
              </a:rPr>
              <a:t>Buyers and Sellers may please note that Ministry of Finance, Government of India has made SIGNIFICANT amendments to </a:t>
            </a:r>
            <a:r>
              <a:rPr lang="en-US" sz="1600" b="1" dirty="0">
                <a:solidFill>
                  <a:srgbClr val="FF0000"/>
                </a:solidFill>
                <a:latin typeface="Segoe UI Symbol" panose="020B0502040204020203" pitchFamily="34" charset="0"/>
                <a:ea typeface="Segoe UI Symbol" panose="020B0502040204020203" pitchFamily="34" charset="0"/>
                <a:cs typeface="Times New Roman" panose="02020603050405020304" pitchFamily="18" charset="0"/>
              </a:rPr>
              <a:t>GFRs 2017</a:t>
            </a:r>
            <a:r>
              <a:rPr lang="en-US" sz="1600" dirty="0">
                <a:solidFill>
                  <a:srgbClr val="FF0000"/>
                </a:solidFill>
                <a:latin typeface="Segoe UI Symbol" panose="020B0502040204020203" pitchFamily="34" charset="0"/>
                <a:ea typeface="Segoe UI Symbol" panose="020B0502040204020203" pitchFamily="34" charset="0"/>
                <a:cs typeface="Times New Roman" panose="02020603050405020304" pitchFamily="18" charset="0"/>
              </a:rPr>
              <a:t> </a:t>
            </a:r>
            <a:r>
              <a:rPr lang="en-US" sz="1600" dirty="0">
                <a:latin typeface="Segoe UI Symbol" panose="020B0502040204020203" pitchFamily="34" charset="0"/>
                <a:ea typeface="Segoe UI Symbol" panose="020B0502040204020203" pitchFamily="34" charset="0"/>
                <a:cs typeface="Times New Roman" panose="02020603050405020304" pitchFamily="18" charset="0"/>
              </a:rPr>
              <a:t>which immediately come into effect.   </a:t>
            </a:r>
          </a:p>
          <a:p>
            <a:r>
              <a:rPr lang="en-US" sz="1600" dirty="0">
                <a:latin typeface="Segoe UI Symbol" panose="020B0502040204020203" pitchFamily="34" charset="0"/>
                <a:ea typeface="Segoe UI Symbol" panose="020B0502040204020203" pitchFamily="34" charset="0"/>
                <a:cs typeface="Times New Roman" panose="02020603050405020304" pitchFamily="18" charset="0"/>
              </a:rPr>
              <a:t>As per the office order, </a:t>
            </a:r>
            <a:r>
              <a:rPr lang="en-US" sz="1600" b="1" dirty="0">
                <a:solidFill>
                  <a:srgbClr val="FF0000"/>
                </a:solidFill>
                <a:latin typeface="Segoe UI Symbol" panose="020B0502040204020203" pitchFamily="34" charset="0"/>
                <a:ea typeface="Segoe UI Symbol" panose="020B0502040204020203" pitchFamily="34" charset="0"/>
                <a:cs typeface="Times New Roman" panose="02020603050405020304" pitchFamily="18" charset="0"/>
              </a:rPr>
              <a:t>Rule 149 </a:t>
            </a:r>
            <a:r>
              <a:rPr lang="en-US" sz="1600" dirty="0">
                <a:latin typeface="Segoe UI Symbol" panose="020B0502040204020203" pitchFamily="34" charset="0"/>
                <a:ea typeface="Segoe UI Symbol" panose="020B0502040204020203" pitchFamily="34" charset="0"/>
                <a:cs typeface="Times New Roman" panose="02020603050405020304" pitchFamily="18" charset="0"/>
              </a:rPr>
              <a:t>has been amended as follows: </a:t>
            </a:r>
          </a:p>
          <a:p>
            <a:endParaRPr lang="en-US" sz="1600" dirty="0">
              <a:latin typeface="Segoe UI Symbol" panose="020B0502040204020203" pitchFamily="34" charset="0"/>
              <a:ea typeface="Segoe UI Symbol" panose="020B0502040204020203" pitchFamily="34" charset="0"/>
              <a:cs typeface="Times New Roman" panose="02020603050405020304" pitchFamily="18" charset="0"/>
            </a:endParaRPr>
          </a:p>
          <a:p>
            <a:r>
              <a:rPr lang="en-US" sz="1600" dirty="0">
                <a:latin typeface="Segoe UI Symbol" panose="020B0502040204020203" pitchFamily="34" charset="0"/>
                <a:ea typeface="Segoe UI Symbol" panose="020B0502040204020203" pitchFamily="34" charset="0"/>
                <a:cs typeface="Times New Roman" panose="02020603050405020304" pitchFamily="18" charset="0"/>
                <a:sym typeface="Wingdings" panose="05000000000000000000" pitchFamily="2" charset="2"/>
              </a:rPr>
              <a:t> </a:t>
            </a:r>
            <a:r>
              <a:rPr lang="en-US" sz="1600" dirty="0">
                <a:latin typeface="Segoe UI Symbol" panose="020B0502040204020203" pitchFamily="34" charset="0"/>
                <a:ea typeface="Segoe UI Symbol" panose="020B0502040204020203" pitchFamily="34" charset="0"/>
                <a:cs typeface="Times New Roman" panose="02020603050405020304" pitchFamily="18" charset="0"/>
              </a:rPr>
              <a:t>"The GeM portal shall be utilized by the Government Buyers for direct on-line purchases as under: </a:t>
            </a:r>
          </a:p>
          <a:p>
            <a:endParaRPr lang="en-US" sz="1600" dirty="0">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6" name="Flowchart: Manual Input 5">
            <a:extLst>
              <a:ext uri="{FF2B5EF4-FFF2-40B4-BE49-F238E27FC236}">
                <a16:creationId xmlns:a16="http://schemas.microsoft.com/office/drawing/2014/main" xmlns="" id="{767AF4E6-B04A-404D-B68D-80BE42340E56}"/>
              </a:ext>
            </a:extLst>
          </p:cNvPr>
          <p:cNvSpPr/>
          <p:nvPr/>
        </p:nvSpPr>
        <p:spPr>
          <a:xfrm>
            <a:off x="752475" y="66675"/>
            <a:ext cx="6043436" cy="498857"/>
          </a:xfrm>
          <a:prstGeom prst="flowChartManualInp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effectLst>
                  <a:outerShdw blurRad="38100" dist="38100" dir="2700000" algn="tl">
                    <a:srgbClr val="000000">
                      <a:alpha val="43137"/>
                    </a:srgbClr>
                  </a:outerShdw>
                </a:effectLst>
                <a:latin typeface="Open Sans"/>
              </a:rPr>
              <a:t>AMENDMENTS TO GENERAL FINANCIAL RULES, 2017</a:t>
            </a:r>
          </a:p>
        </p:txBody>
      </p:sp>
      <p:graphicFrame>
        <p:nvGraphicFramePr>
          <p:cNvPr id="15" name="Diagram 14">
            <a:extLst>
              <a:ext uri="{FF2B5EF4-FFF2-40B4-BE49-F238E27FC236}">
                <a16:creationId xmlns:a16="http://schemas.microsoft.com/office/drawing/2014/main" xmlns="" id="{CBBA3525-E396-4134-93B2-54E893A78CEB}"/>
              </a:ext>
            </a:extLst>
          </p:cNvPr>
          <p:cNvGraphicFramePr/>
          <p:nvPr>
            <p:extLst>
              <p:ext uri="{D42A27DB-BD31-4B8C-83A1-F6EECF244321}">
                <p14:modId xmlns:p14="http://schemas.microsoft.com/office/powerpoint/2010/main" xmlns="" val="337728197"/>
              </p:ext>
            </p:extLst>
          </p:nvPr>
        </p:nvGraphicFramePr>
        <p:xfrm>
          <a:off x="352910" y="2165003"/>
          <a:ext cx="11750750" cy="1263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Rectangle 15">
            <a:extLst>
              <a:ext uri="{FF2B5EF4-FFF2-40B4-BE49-F238E27FC236}">
                <a16:creationId xmlns:a16="http://schemas.microsoft.com/office/drawing/2014/main" xmlns="" id="{E7E90EA5-E167-4FE3-B6A8-03143D44D441}"/>
              </a:ext>
            </a:extLst>
          </p:cNvPr>
          <p:cNvSpPr/>
          <p:nvPr/>
        </p:nvSpPr>
        <p:spPr>
          <a:xfrm>
            <a:off x="206606" y="3356051"/>
            <a:ext cx="11900050" cy="2862322"/>
          </a:xfrm>
          <a:prstGeom prst="rect">
            <a:avLst/>
          </a:prstGeom>
          <a:solidFill>
            <a:schemeClr val="accent4">
              <a:lumMod val="20000"/>
              <a:lumOff val="80000"/>
            </a:schemeClr>
          </a:solidFill>
        </p:spPr>
        <p:txBody>
          <a:bodyPr wrap="square">
            <a:spAutoFit/>
          </a:bodyPr>
          <a:lstStyle/>
          <a:p>
            <a:r>
              <a:rPr lang="en-US" b="1" dirty="0">
                <a:latin typeface="Times New Roman" panose="02020603050405020304" pitchFamily="18" charset="0"/>
                <a:cs typeface="Times New Roman" panose="02020603050405020304" pitchFamily="18" charset="0"/>
              </a:rPr>
              <a:t>(I) Up to Rs. 25,000</a:t>
            </a:r>
            <a:r>
              <a:rPr lang="en-US" dirty="0">
                <a:latin typeface="Times New Roman" panose="02020603050405020304" pitchFamily="18" charset="0"/>
                <a:cs typeface="Times New Roman" panose="02020603050405020304" pitchFamily="18" charset="0"/>
              </a:rPr>
              <a:t> through any of the available suppliers on the Gem, meeting </a:t>
            </a:r>
            <a:r>
              <a:rPr lang="en-US" b="1" dirty="0">
                <a:latin typeface="Times New Roman" panose="02020603050405020304" pitchFamily="18" charset="0"/>
                <a:cs typeface="Times New Roman" panose="02020603050405020304" pitchFamily="18" charset="0"/>
              </a:rPr>
              <a:t>the requisite quality, specification and delivery period.</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(ii) Above Rs. 25,000 and up to Rs. 5,00,000</a:t>
            </a:r>
            <a:r>
              <a:rPr lang="en-US" dirty="0">
                <a:latin typeface="Times New Roman" panose="02020603050405020304" pitchFamily="18" charset="0"/>
                <a:cs typeface="Times New Roman" panose="02020603050405020304" pitchFamily="18" charset="0"/>
              </a:rPr>
              <a:t> through the GeM Seller having lowest price amongst the available sellers </a:t>
            </a:r>
            <a:r>
              <a:rPr lang="en-US" b="1" dirty="0">
                <a:solidFill>
                  <a:srgbClr val="FF0000"/>
                </a:solidFill>
                <a:latin typeface="Times New Roman" panose="02020603050405020304" pitchFamily="18" charset="0"/>
                <a:cs typeface="Times New Roman" panose="02020603050405020304" pitchFamily="18" charset="0"/>
              </a:rPr>
              <a:t>(excluding Automobiles where current limit of 30 lakh will continue), </a:t>
            </a:r>
            <a:r>
              <a:rPr lang="en-US" dirty="0">
                <a:latin typeface="Times New Roman" panose="02020603050405020304" pitchFamily="18" charset="0"/>
                <a:cs typeface="Times New Roman" panose="02020603050405020304" pitchFamily="18" charset="0"/>
              </a:rPr>
              <a:t>of at least three different manufacturers, on GEM, meeting the requisite quality, specification and delivery period. The tools for online bidding and online reverse auction available on GeM can be used by the Buyers even for procurements less than Rs. 5,00,000. </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(iii)</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Above Rs. 5,00,000</a:t>
            </a:r>
            <a:r>
              <a:rPr lang="en-US" dirty="0">
                <a:latin typeface="Times New Roman" panose="02020603050405020304" pitchFamily="18" charset="0"/>
                <a:cs typeface="Times New Roman" panose="02020603050405020304" pitchFamily="18" charset="0"/>
              </a:rPr>
              <a:t> through the supplier having lowest price meeting the requisite quality, specification and delivery period after </a:t>
            </a:r>
            <a:r>
              <a:rPr lang="en-US" b="1" dirty="0">
                <a:solidFill>
                  <a:srgbClr val="00B0F0"/>
                </a:solidFill>
                <a:latin typeface="Times New Roman" panose="02020603050405020304" pitchFamily="18" charset="0"/>
                <a:cs typeface="Times New Roman" panose="02020603050405020304" pitchFamily="18" charset="0"/>
              </a:rPr>
              <a:t>mandatorily obtaining bids using online </a:t>
            </a:r>
            <a:r>
              <a:rPr lang="en-US" b="1" dirty="0">
                <a:solidFill>
                  <a:srgbClr val="FF0000"/>
                </a:solidFill>
                <a:latin typeface="Times New Roman" panose="02020603050405020304" pitchFamily="18" charset="0"/>
                <a:cs typeface="Times New Roman" panose="02020603050405020304" pitchFamily="18" charset="0"/>
              </a:rPr>
              <a:t>bidding or reverse auction tool provided on </a:t>
            </a:r>
            <a:r>
              <a:rPr lang="en-US" b="1" dirty="0" err="1">
                <a:solidFill>
                  <a:srgbClr val="FF0000"/>
                </a:solidFill>
                <a:latin typeface="Times New Roman" panose="02020603050405020304" pitchFamily="18" charset="0"/>
                <a:cs typeface="Times New Roman" panose="02020603050405020304" pitchFamily="18" charset="0"/>
              </a:rPr>
              <a:t>GeM</a:t>
            </a:r>
            <a:r>
              <a:rPr lang="en-US" dirty="0">
                <a:solidFill>
                  <a:srgbClr val="FF0000"/>
                </a:solidFill>
                <a:latin typeface="Times New Roman" panose="02020603050405020304" pitchFamily="18" charset="0"/>
                <a:cs typeface="Times New Roman" panose="02020603050405020304" pitchFamily="18" charset="0"/>
              </a:rPr>
              <a:t> </a:t>
            </a:r>
          </a:p>
        </p:txBody>
      </p:sp>
      <p:sp>
        <p:nvSpPr>
          <p:cNvPr id="3" name="Rectangle 2">
            <a:extLst>
              <a:ext uri="{FF2B5EF4-FFF2-40B4-BE49-F238E27FC236}">
                <a16:creationId xmlns:a16="http://schemas.microsoft.com/office/drawing/2014/main" xmlns="" id="{A8808591-BF3B-44E9-BECF-9CA1D9FC3802}"/>
              </a:ext>
            </a:extLst>
          </p:cNvPr>
          <p:cNvSpPr/>
          <p:nvPr/>
        </p:nvSpPr>
        <p:spPr>
          <a:xfrm>
            <a:off x="10264361" y="6396842"/>
            <a:ext cx="1749197" cy="392159"/>
          </a:xfrm>
          <a:prstGeom prst="rect">
            <a:avLst/>
          </a:prstGeom>
        </p:spPr>
        <p:txBody>
          <a:bodyPr wrap="none">
            <a:spAutoFit/>
          </a:bodyPr>
          <a:lstStyle/>
          <a:p>
            <a:pPr algn="r">
              <a:lnSpc>
                <a:spcPct val="115000"/>
              </a:lnSpc>
            </a:pPr>
            <a:r>
              <a:rPr lang="en-US" b="1" dirty="0" err="1">
                <a:solidFill>
                  <a:srgbClr val="FFFFFF"/>
                </a:solidFill>
                <a:highlight>
                  <a:srgbClr val="FF0000"/>
                </a:highlight>
                <a:latin typeface="Calibri" panose="020F0502020204030204" pitchFamily="34" charset="0"/>
                <a:ea typeface="MS Mincho" panose="02020609040205080304" pitchFamily="49" charset="-128"/>
                <a:cs typeface="Times New Roman" panose="02020603050405020304" pitchFamily="18" charset="0"/>
              </a:rPr>
              <a:t>SGeMPU</a:t>
            </a:r>
            <a:r>
              <a:rPr lang="en-US" b="1" dirty="0">
                <a:solidFill>
                  <a:srgbClr val="FFFFFF"/>
                </a:solidFill>
                <a:latin typeface="Calibri" panose="020F0502020204030204" pitchFamily="34" charset="0"/>
                <a:ea typeface="MS Mincho" panose="02020609040205080304" pitchFamily="49" charset="-128"/>
                <a:cs typeface="Times New Roman" panose="02020603050405020304" pitchFamily="18" charset="0"/>
              </a:rPr>
              <a:t> </a:t>
            </a:r>
            <a:r>
              <a:rPr lang="en-US" b="1" dirty="0">
                <a:solidFill>
                  <a:srgbClr val="FFFFFF"/>
                </a:solidFill>
                <a:highlight>
                  <a:srgbClr val="000080"/>
                </a:highlight>
                <a:latin typeface="Calibri" panose="020F0502020204030204" pitchFamily="34" charset="0"/>
                <a:ea typeface="MS Mincho" panose="02020609040205080304" pitchFamily="49" charset="-128"/>
                <a:cs typeface="Times New Roman" panose="02020603050405020304" pitchFamily="18" charset="0"/>
              </a:rPr>
              <a:t>Odisha</a:t>
            </a:r>
            <a:endParaRPr lang="en-US" b="1"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xmlns="" val="2903197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xmlns="" id="{AA0821E0-C9B1-49DA-B5FE-1119FFCB810D}"/>
              </a:ext>
            </a:extLst>
          </p:cNvPr>
          <p:cNvSpPr/>
          <p:nvPr/>
        </p:nvSpPr>
        <p:spPr>
          <a:xfrm>
            <a:off x="2447543" y="2010663"/>
            <a:ext cx="1582928" cy="1582928"/>
          </a:xfrm>
          <a:custGeom>
            <a:avLst/>
            <a:gdLst>
              <a:gd name="connsiteX0" fmla="*/ 0 w 1187196"/>
              <a:gd name="connsiteY0" fmla="*/ 593597 h 1187196"/>
              <a:gd name="connsiteX1" fmla="*/ 593598 w 1187196"/>
              <a:gd name="connsiteY1" fmla="*/ 0 h 1187196"/>
              <a:gd name="connsiteX2" fmla="*/ 1187196 w 1187196"/>
              <a:gd name="connsiteY2" fmla="*/ 593597 h 1187196"/>
              <a:gd name="connsiteX3" fmla="*/ 593598 w 1187196"/>
              <a:gd name="connsiteY3" fmla="*/ 1187196 h 1187196"/>
              <a:gd name="connsiteX4" fmla="*/ 0 w 1187196"/>
              <a:gd name="connsiteY4" fmla="*/ 593597 h 11871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87196" h="1187196">
                <a:moveTo>
                  <a:pt x="0" y="593597"/>
                </a:moveTo>
                <a:cubicBezTo>
                  <a:pt x="0" y="265811"/>
                  <a:pt x="265811" y="0"/>
                  <a:pt x="593598" y="0"/>
                </a:cubicBezTo>
                <a:cubicBezTo>
                  <a:pt x="921385" y="0"/>
                  <a:pt x="1187196" y="265811"/>
                  <a:pt x="1187196" y="593597"/>
                </a:cubicBezTo>
                <a:cubicBezTo>
                  <a:pt x="1187196" y="921384"/>
                  <a:pt x="921385" y="1187196"/>
                  <a:pt x="593598" y="1187196"/>
                </a:cubicBezTo>
                <a:cubicBezTo>
                  <a:pt x="265811" y="1187196"/>
                  <a:pt x="0" y="921384"/>
                  <a:pt x="0" y="593597"/>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Freeform 3">
            <a:extLst>
              <a:ext uri="{FF2B5EF4-FFF2-40B4-BE49-F238E27FC236}">
                <a16:creationId xmlns:a16="http://schemas.microsoft.com/office/drawing/2014/main" xmlns="" id="{0CB21AA6-4532-41BB-AE6C-025F76F1D87A}"/>
              </a:ext>
            </a:extLst>
          </p:cNvPr>
          <p:cNvSpPr/>
          <p:nvPr/>
        </p:nvSpPr>
        <p:spPr>
          <a:xfrm>
            <a:off x="2430271" y="1993392"/>
            <a:ext cx="1617472" cy="1617472"/>
          </a:xfrm>
          <a:custGeom>
            <a:avLst/>
            <a:gdLst>
              <a:gd name="connsiteX0" fmla="*/ 12954 w 1213104"/>
              <a:gd name="connsiteY0" fmla="*/ 606551 h 1213104"/>
              <a:gd name="connsiteX1" fmla="*/ 606552 w 1213104"/>
              <a:gd name="connsiteY1" fmla="*/ 12953 h 1213104"/>
              <a:gd name="connsiteX2" fmla="*/ 1200150 w 1213104"/>
              <a:gd name="connsiteY2" fmla="*/ 606551 h 1213104"/>
              <a:gd name="connsiteX3" fmla="*/ 606552 w 1213104"/>
              <a:gd name="connsiteY3" fmla="*/ 1200150 h 1213104"/>
              <a:gd name="connsiteX4" fmla="*/ 12954 w 1213104"/>
              <a:gd name="connsiteY4" fmla="*/ 606551 h 121310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13104" h="1213104">
                <a:moveTo>
                  <a:pt x="12954" y="606551"/>
                </a:moveTo>
                <a:cubicBezTo>
                  <a:pt x="12954" y="278764"/>
                  <a:pt x="278765" y="12953"/>
                  <a:pt x="606552" y="12953"/>
                </a:cubicBezTo>
                <a:cubicBezTo>
                  <a:pt x="934339" y="12953"/>
                  <a:pt x="1200150" y="278764"/>
                  <a:pt x="1200150" y="606551"/>
                </a:cubicBezTo>
                <a:cubicBezTo>
                  <a:pt x="1200150" y="934338"/>
                  <a:pt x="934339" y="1200150"/>
                  <a:pt x="606552" y="1200150"/>
                </a:cubicBezTo>
                <a:cubicBezTo>
                  <a:pt x="278765" y="1200150"/>
                  <a:pt x="12954" y="934338"/>
                  <a:pt x="12954" y="606551"/>
                </a:cubicBezTo>
              </a:path>
            </a:pathLst>
          </a:custGeom>
          <a:solidFill>
            <a:srgbClr val="000000">
              <a:alpha val="0"/>
            </a:srgbClr>
          </a:solidFill>
          <a:ln w="25400">
            <a:solidFill>
              <a:srgbClr val="385D8A">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Freeform 3">
            <a:extLst>
              <a:ext uri="{FF2B5EF4-FFF2-40B4-BE49-F238E27FC236}">
                <a16:creationId xmlns:a16="http://schemas.microsoft.com/office/drawing/2014/main" xmlns="" id="{B3C53713-F411-40FA-A0B5-7CD229A1B343}"/>
              </a:ext>
            </a:extLst>
          </p:cNvPr>
          <p:cNvSpPr/>
          <p:nvPr/>
        </p:nvSpPr>
        <p:spPr>
          <a:xfrm>
            <a:off x="3278631" y="3794761"/>
            <a:ext cx="1584960" cy="1584959"/>
          </a:xfrm>
          <a:custGeom>
            <a:avLst/>
            <a:gdLst>
              <a:gd name="connsiteX0" fmla="*/ 0 w 1188720"/>
              <a:gd name="connsiteY0" fmla="*/ 594359 h 1188719"/>
              <a:gd name="connsiteX1" fmla="*/ 594360 w 1188720"/>
              <a:gd name="connsiteY1" fmla="*/ 0 h 1188719"/>
              <a:gd name="connsiteX2" fmla="*/ 1188720 w 1188720"/>
              <a:gd name="connsiteY2" fmla="*/ 594359 h 1188719"/>
              <a:gd name="connsiteX3" fmla="*/ 594360 w 1188720"/>
              <a:gd name="connsiteY3" fmla="*/ 1188720 h 1188719"/>
              <a:gd name="connsiteX4" fmla="*/ 0 w 1188720"/>
              <a:gd name="connsiteY4" fmla="*/ 594359 h 118871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88720" h="1188719">
                <a:moveTo>
                  <a:pt x="0" y="594359"/>
                </a:moveTo>
                <a:cubicBezTo>
                  <a:pt x="0" y="266064"/>
                  <a:pt x="266065" y="0"/>
                  <a:pt x="594360" y="0"/>
                </a:cubicBezTo>
                <a:cubicBezTo>
                  <a:pt x="922654" y="0"/>
                  <a:pt x="1188720" y="266064"/>
                  <a:pt x="1188720" y="594359"/>
                </a:cubicBezTo>
                <a:cubicBezTo>
                  <a:pt x="1188720" y="922654"/>
                  <a:pt x="922654" y="1188720"/>
                  <a:pt x="594360" y="1188720"/>
                </a:cubicBezTo>
                <a:cubicBezTo>
                  <a:pt x="266065" y="1188720"/>
                  <a:pt x="0" y="922654"/>
                  <a:pt x="0" y="594359"/>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Freeform 3">
            <a:extLst>
              <a:ext uri="{FF2B5EF4-FFF2-40B4-BE49-F238E27FC236}">
                <a16:creationId xmlns:a16="http://schemas.microsoft.com/office/drawing/2014/main" xmlns="" id="{25B7FDFB-CE3D-44FF-82FE-87F0A4FBFF09}"/>
              </a:ext>
            </a:extLst>
          </p:cNvPr>
          <p:cNvSpPr/>
          <p:nvPr/>
        </p:nvSpPr>
        <p:spPr>
          <a:xfrm>
            <a:off x="3261359" y="3777489"/>
            <a:ext cx="1619504" cy="1619503"/>
          </a:xfrm>
          <a:custGeom>
            <a:avLst/>
            <a:gdLst>
              <a:gd name="connsiteX0" fmla="*/ 12954 w 1214628"/>
              <a:gd name="connsiteY0" fmla="*/ 607313 h 1214627"/>
              <a:gd name="connsiteX1" fmla="*/ 607314 w 1214628"/>
              <a:gd name="connsiteY1" fmla="*/ 12954 h 1214627"/>
              <a:gd name="connsiteX2" fmla="*/ 1201674 w 1214628"/>
              <a:gd name="connsiteY2" fmla="*/ 607313 h 1214627"/>
              <a:gd name="connsiteX3" fmla="*/ 607314 w 1214628"/>
              <a:gd name="connsiteY3" fmla="*/ 1201674 h 1214627"/>
              <a:gd name="connsiteX4" fmla="*/ 12954 w 1214628"/>
              <a:gd name="connsiteY4" fmla="*/ 607313 h 121462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14628" h="1214627">
                <a:moveTo>
                  <a:pt x="12954" y="607313"/>
                </a:moveTo>
                <a:cubicBezTo>
                  <a:pt x="12954" y="279019"/>
                  <a:pt x="279019" y="12954"/>
                  <a:pt x="607314" y="12954"/>
                </a:cubicBezTo>
                <a:cubicBezTo>
                  <a:pt x="935608" y="12954"/>
                  <a:pt x="1201674" y="279019"/>
                  <a:pt x="1201674" y="607313"/>
                </a:cubicBezTo>
                <a:cubicBezTo>
                  <a:pt x="1201674" y="935608"/>
                  <a:pt x="935608" y="1201674"/>
                  <a:pt x="607314" y="1201674"/>
                </a:cubicBezTo>
                <a:cubicBezTo>
                  <a:pt x="279019" y="1201674"/>
                  <a:pt x="12954" y="935608"/>
                  <a:pt x="12954" y="607313"/>
                </a:cubicBezTo>
              </a:path>
            </a:pathLst>
          </a:custGeom>
          <a:solidFill>
            <a:srgbClr val="000000">
              <a:alpha val="0"/>
            </a:srgbClr>
          </a:solidFill>
          <a:ln w="25400">
            <a:solidFill>
              <a:srgbClr val="92D05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Freeform 3">
            <a:extLst>
              <a:ext uri="{FF2B5EF4-FFF2-40B4-BE49-F238E27FC236}">
                <a16:creationId xmlns:a16="http://schemas.microsoft.com/office/drawing/2014/main" xmlns="" id="{40F349F8-C4EC-4328-8509-82684052B8F6}"/>
              </a:ext>
            </a:extLst>
          </p:cNvPr>
          <p:cNvSpPr/>
          <p:nvPr/>
        </p:nvSpPr>
        <p:spPr>
          <a:xfrm>
            <a:off x="5308601" y="4087369"/>
            <a:ext cx="1582927" cy="1584959"/>
          </a:xfrm>
          <a:custGeom>
            <a:avLst/>
            <a:gdLst>
              <a:gd name="connsiteX0" fmla="*/ 0 w 1187195"/>
              <a:gd name="connsiteY0" fmla="*/ 594359 h 1188719"/>
              <a:gd name="connsiteX1" fmla="*/ 593597 w 1187195"/>
              <a:gd name="connsiteY1" fmla="*/ 0 h 1188719"/>
              <a:gd name="connsiteX2" fmla="*/ 1187196 w 1187195"/>
              <a:gd name="connsiteY2" fmla="*/ 594359 h 1188719"/>
              <a:gd name="connsiteX3" fmla="*/ 593597 w 1187195"/>
              <a:gd name="connsiteY3" fmla="*/ 1188720 h 1188719"/>
              <a:gd name="connsiteX4" fmla="*/ 0 w 1187195"/>
              <a:gd name="connsiteY4" fmla="*/ 594359 h 118871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87195" h="1188719">
                <a:moveTo>
                  <a:pt x="0" y="594359"/>
                </a:moveTo>
                <a:cubicBezTo>
                  <a:pt x="0" y="266064"/>
                  <a:pt x="265810" y="0"/>
                  <a:pt x="593597" y="0"/>
                </a:cubicBezTo>
                <a:cubicBezTo>
                  <a:pt x="921384" y="0"/>
                  <a:pt x="1187196" y="266064"/>
                  <a:pt x="1187196" y="594359"/>
                </a:cubicBezTo>
                <a:cubicBezTo>
                  <a:pt x="1187196" y="922616"/>
                  <a:pt x="921384" y="1188720"/>
                  <a:pt x="593597" y="1188720"/>
                </a:cubicBezTo>
                <a:cubicBezTo>
                  <a:pt x="265810" y="1188720"/>
                  <a:pt x="0" y="922616"/>
                  <a:pt x="0" y="594359"/>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Freeform 3">
            <a:extLst>
              <a:ext uri="{FF2B5EF4-FFF2-40B4-BE49-F238E27FC236}">
                <a16:creationId xmlns:a16="http://schemas.microsoft.com/office/drawing/2014/main" xmlns="" id="{F109DB38-3F86-460D-A9E7-0EDBC62F53A5}"/>
              </a:ext>
            </a:extLst>
          </p:cNvPr>
          <p:cNvSpPr/>
          <p:nvPr/>
        </p:nvSpPr>
        <p:spPr>
          <a:xfrm>
            <a:off x="5291329" y="4070097"/>
            <a:ext cx="1617471" cy="1619503"/>
          </a:xfrm>
          <a:custGeom>
            <a:avLst/>
            <a:gdLst>
              <a:gd name="connsiteX0" fmla="*/ 12953 w 1213103"/>
              <a:gd name="connsiteY0" fmla="*/ 607313 h 1214627"/>
              <a:gd name="connsiteX1" fmla="*/ 606551 w 1213103"/>
              <a:gd name="connsiteY1" fmla="*/ 12954 h 1214627"/>
              <a:gd name="connsiteX2" fmla="*/ 1200150 w 1213103"/>
              <a:gd name="connsiteY2" fmla="*/ 607313 h 1214627"/>
              <a:gd name="connsiteX3" fmla="*/ 606551 w 1213103"/>
              <a:gd name="connsiteY3" fmla="*/ 1201674 h 1214627"/>
              <a:gd name="connsiteX4" fmla="*/ 12953 w 1213103"/>
              <a:gd name="connsiteY4" fmla="*/ 607313 h 121462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13103" h="1214627">
                <a:moveTo>
                  <a:pt x="12953" y="607313"/>
                </a:moveTo>
                <a:cubicBezTo>
                  <a:pt x="12953" y="279018"/>
                  <a:pt x="278764" y="12954"/>
                  <a:pt x="606551" y="12954"/>
                </a:cubicBezTo>
                <a:cubicBezTo>
                  <a:pt x="934338" y="12954"/>
                  <a:pt x="1200150" y="279018"/>
                  <a:pt x="1200150" y="607313"/>
                </a:cubicBezTo>
                <a:cubicBezTo>
                  <a:pt x="1200150" y="935570"/>
                  <a:pt x="934338" y="1201674"/>
                  <a:pt x="606551" y="1201674"/>
                </a:cubicBezTo>
                <a:cubicBezTo>
                  <a:pt x="278764" y="1201674"/>
                  <a:pt x="12953" y="935570"/>
                  <a:pt x="12953" y="607313"/>
                </a:cubicBezTo>
              </a:path>
            </a:pathLst>
          </a:custGeom>
          <a:solidFill>
            <a:srgbClr val="000000">
              <a:alpha val="0"/>
            </a:srgbClr>
          </a:solidFill>
          <a:ln w="25400">
            <a:solidFill>
              <a:srgbClr val="E46C0A">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Freeform 3">
            <a:extLst>
              <a:ext uri="{FF2B5EF4-FFF2-40B4-BE49-F238E27FC236}">
                <a16:creationId xmlns:a16="http://schemas.microsoft.com/office/drawing/2014/main" xmlns="" id="{9F8DC11A-076A-43A7-AA00-478CBD284259}"/>
              </a:ext>
            </a:extLst>
          </p:cNvPr>
          <p:cNvSpPr/>
          <p:nvPr/>
        </p:nvSpPr>
        <p:spPr>
          <a:xfrm>
            <a:off x="7940039" y="3213607"/>
            <a:ext cx="1582928" cy="1584960"/>
          </a:xfrm>
          <a:custGeom>
            <a:avLst/>
            <a:gdLst>
              <a:gd name="connsiteX0" fmla="*/ 0 w 1187196"/>
              <a:gd name="connsiteY0" fmla="*/ 594360 h 1188720"/>
              <a:gd name="connsiteX1" fmla="*/ 593598 w 1187196"/>
              <a:gd name="connsiteY1" fmla="*/ 0 h 1188720"/>
              <a:gd name="connsiteX2" fmla="*/ 1187196 w 1187196"/>
              <a:gd name="connsiteY2" fmla="*/ 594360 h 1188720"/>
              <a:gd name="connsiteX3" fmla="*/ 593598 w 1187196"/>
              <a:gd name="connsiteY3" fmla="*/ 1188720 h 1188720"/>
              <a:gd name="connsiteX4" fmla="*/ 0 w 1187196"/>
              <a:gd name="connsiteY4" fmla="*/ 594360 h 118872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87196" h="1188720">
                <a:moveTo>
                  <a:pt x="0" y="594360"/>
                </a:moveTo>
                <a:cubicBezTo>
                  <a:pt x="0" y="266064"/>
                  <a:pt x="265810" y="0"/>
                  <a:pt x="593598" y="0"/>
                </a:cubicBezTo>
                <a:cubicBezTo>
                  <a:pt x="921385" y="0"/>
                  <a:pt x="1187196" y="266064"/>
                  <a:pt x="1187196" y="594360"/>
                </a:cubicBezTo>
                <a:cubicBezTo>
                  <a:pt x="1187196" y="922654"/>
                  <a:pt x="921385" y="1188720"/>
                  <a:pt x="593598" y="1188720"/>
                </a:cubicBezTo>
                <a:cubicBezTo>
                  <a:pt x="265810" y="1188720"/>
                  <a:pt x="0" y="922654"/>
                  <a:pt x="0" y="594360"/>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Freeform 3">
            <a:extLst>
              <a:ext uri="{FF2B5EF4-FFF2-40B4-BE49-F238E27FC236}">
                <a16:creationId xmlns:a16="http://schemas.microsoft.com/office/drawing/2014/main" xmlns="" id="{695FE2EA-40D0-4B16-98A8-F9835D13F310}"/>
              </a:ext>
            </a:extLst>
          </p:cNvPr>
          <p:cNvSpPr/>
          <p:nvPr/>
        </p:nvSpPr>
        <p:spPr>
          <a:xfrm>
            <a:off x="7922768" y="3196335"/>
            <a:ext cx="1617472" cy="1619504"/>
          </a:xfrm>
          <a:custGeom>
            <a:avLst/>
            <a:gdLst>
              <a:gd name="connsiteX0" fmla="*/ 12953 w 1213104"/>
              <a:gd name="connsiteY0" fmla="*/ 607314 h 1214628"/>
              <a:gd name="connsiteX1" fmla="*/ 606552 w 1213104"/>
              <a:gd name="connsiteY1" fmla="*/ 12954 h 1214628"/>
              <a:gd name="connsiteX2" fmla="*/ 1200150 w 1213104"/>
              <a:gd name="connsiteY2" fmla="*/ 607314 h 1214628"/>
              <a:gd name="connsiteX3" fmla="*/ 606552 w 1213104"/>
              <a:gd name="connsiteY3" fmla="*/ 1201674 h 1214628"/>
              <a:gd name="connsiteX4" fmla="*/ 12953 w 1213104"/>
              <a:gd name="connsiteY4" fmla="*/ 607314 h 12146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13104" h="1214628">
                <a:moveTo>
                  <a:pt x="12953" y="607314"/>
                </a:moveTo>
                <a:cubicBezTo>
                  <a:pt x="12953" y="279019"/>
                  <a:pt x="278764" y="12954"/>
                  <a:pt x="606552" y="12954"/>
                </a:cubicBezTo>
                <a:cubicBezTo>
                  <a:pt x="934339" y="12954"/>
                  <a:pt x="1200150" y="279019"/>
                  <a:pt x="1200150" y="607314"/>
                </a:cubicBezTo>
                <a:cubicBezTo>
                  <a:pt x="1200150" y="935608"/>
                  <a:pt x="934339" y="1201674"/>
                  <a:pt x="606552" y="1201674"/>
                </a:cubicBezTo>
                <a:cubicBezTo>
                  <a:pt x="278764" y="1201674"/>
                  <a:pt x="12953" y="935608"/>
                  <a:pt x="12953" y="607314"/>
                </a:cubicBezTo>
              </a:path>
            </a:pathLst>
          </a:custGeom>
          <a:solidFill>
            <a:srgbClr val="000000">
              <a:alpha val="0"/>
            </a:srgbClr>
          </a:solidFill>
          <a:ln w="25400">
            <a:solidFill>
              <a:srgbClr val="8064A2">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sp>
        <p:nvSpPr>
          <p:cNvPr id="12" name="Freeform 3">
            <a:extLst>
              <a:ext uri="{FF2B5EF4-FFF2-40B4-BE49-F238E27FC236}">
                <a16:creationId xmlns:a16="http://schemas.microsoft.com/office/drawing/2014/main" xmlns="" id="{A0548DF7-0293-46AF-86FA-76C4BF96CE90}"/>
              </a:ext>
            </a:extLst>
          </p:cNvPr>
          <p:cNvSpPr/>
          <p:nvPr/>
        </p:nvSpPr>
        <p:spPr>
          <a:xfrm>
            <a:off x="77151" y="1917950"/>
            <a:ext cx="2249996" cy="1437140"/>
          </a:xfrm>
          <a:custGeom>
            <a:avLst/>
            <a:gdLst>
              <a:gd name="connsiteX0" fmla="*/ 1687497 w 1687497"/>
              <a:gd name="connsiteY0" fmla="*/ 976315 h 1077855"/>
              <a:gd name="connsiteX1" fmla="*/ 1253792 w 1687497"/>
              <a:gd name="connsiteY1" fmla="*/ 900496 h 1077855"/>
              <a:gd name="connsiteX2" fmla="*/ 236712 w 1687497"/>
              <a:gd name="connsiteY2" fmla="*/ 939231 h 1077855"/>
              <a:gd name="connsiteX3" fmla="*/ 184985 w 1687497"/>
              <a:gd name="connsiteY3" fmla="*/ 177358 h 1077855"/>
              <a:gd name="connsiteX4" fmla="*/ 1202039 w 1687497"/>
              <a:gd name="connsiteY4" fmla="*/ 138623 h 1077855"/>
              <a:gd name="connsiteX5" fmla="*/ 1395651 w 1687497"/>
              <a:gd name="connsiteY5" fmla="*/ 724220 h 1077855"/>
              <a:gd name="connsiteX6" fmla="*/ 1687497 w 1687497"/>
              <a:gd name="connsiteY6" fmla="*/ 976315 h 107785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687497" h="1077855">
                <a:moveTo>
                  <a:pt x="1687497" y="976315"/>
                </a:moveTo>
                <a:lnTo>
                  <a:pt x="1253792" y="900496"/>
                </a:lnTo>
                <a:cubicBezTo>
                  <a:pt x="987193" y="1121603"/>
                  <a:pt x="531848" y="1139002"/>
                  <a:pt x="236712" y="939231"/>
                </a:cubicBezTo>
                <a:cubicBezTo>
                  <a:pt x="-58417" y="739587"/>
                  <a:pt x="-81575" y="398465"/>
                  <a:pt x="184985" y="177358"/>
                </a:cubicBezTo>
                <a:cubicBezTo>
                  <a:pt x="451558" y="-43748"/>
                  <a:pt x="906904" y="-61147"/>
                  <a:pt x="1202039" y="138623"/>
                </a:cubicBezTo>
                <a:cubicBezTo>
                  <a:pt x="1419908" y="285943"/>
                  <a:pt x="1496489" y="517718"/>
                  <a:pt x="1395651" y="724220"/>
                </a:cubicBezTo>
                <a:lnTo>
                  <a:pt x="1687497" y="976315"/>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Freeform 3">
            <a:extLst>
              <a:ext uri="{FF2B5EF4-FFF2-40B4-BE49-F238E27FC236}">
                <a16:creationId xmlns:a16="http://schemas.microsoft.com/office/drawing/2014/main" xmlns="" id="{43717AD3-3C9C-4A73-9989-E4963420AC8B}"/>
              </a:ext>
            </a:extLst>
          </p:cNvPr>
          <p:cNvSpPr/>
          <p:nvPr/>
        </p:nvSpPr>
        <p:spPr>
          <a:xfrm>
            <a:off x="59879" y="1900678"/>
            <a:ext cx="2284540" cy="1471684"/>
          </a:xfrm>
          <a:custGeom>
            <a:avLst/>
            <a:gdLst>
              <a:gd name="connsiteX0" fmla="*/ 1700451 w 1713405"/>
              <a:gd name="connsiteY0" fmla="*/ 989269 h 1103763"/>
              <a:gd name="connsiteX1" fmla="*/ 1266746 w 1713405"/>
              <a:gd name="connsiteY1" fmla="*/ 913450 h 1103763"/>
              <a:gd name="connsiteX2" fmla="*/ 249666 w 1713405"/>
              <a:gd name="connsiteY2" fmla="*/ 952185 h 1103763"/>
              <a:gd name="connsiteX3" fmla="*/ 197939 w 1713405"/>
              <a:gd name="connsiteY3" fmla="*/ 190312 h 1103763"/>
              <a:gd name="connsiteX4" fmla="*/ 1214993 w 1713405"/>
              <a:gd name="connsiteY4" fmla="*/ 151577 h 1103763"/>
              <a:gd name="connsiteX5" fmla="*/ 1408605 w 1713405"/>
              <a:gd name="connsiteY5" fmla="*/ 737174 h 1103763"/>
              <a:gd name="connsiteX6" fmla="*/ 1700451 w 1713405"/>
              <a:gd name="connsiteY6" fmla="*/ 989269 h 110376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713405" h="1103763">
                <a:moveTo>
                  <a:pt x="1700451" y="989269"/>
                </a:moveTo>
                <a:lnTo>
                  <a:pt x="1266746" y="913450"/>
                </a:lnTo>
                <a:cubicBezTo>
                  <a:pt x="1000147" y="1134557"/>
                  <a:pt x="544802" y="1151956"/>
                  <a:pt x="249666" y="952185"/>
                </a:cubicBezTo>
                <a:cubicBezTo>
                  <a:pt x="-45463" y="752541"/>
                  <a:pt x="-68621" y="411419"/>
                  <a:pt x="197939" y="190312"/>
                </a:cubicBezTo>
                <a:cubicBezTo>
                  <a:pt x="464512" y="-30794"/>
                  <a:pt x="919858" y="-48193"/>
                  <a:pt x="1214993" y="151577"/>
                </a:cubicBezTo>
                <a:cubicBezTo>
                  <a:pt x="1432862" y="298897"/>
                  <a:pt x="1509443" y="530672"/>
                  <a:pt x="1408605" y="737174"/>
                </a:cubicBezTo>
                <a:lnTo>
                  <a:pt x="1700451" y="989269"/>
                </a:lnTo>
              </a:path>
            </a:pathLst>
          </a:custGeom>
          <a:solidFill>
            <a:srgbClr val="000000">
              <a:alpha val="0"/>
            </a:srgbClr>
          </a:solidFill>
          <a:ln w="25400">
            <a:solidFill>
              <a:srgbClr val="385D8A">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Freeform 3">
            <a:extLst>
              <a:ext uri="{FF2B5EF4-FFF2-40B4-BE49-F238E27FC236}">
                <a16:creationId xmlns:a16="http://schemas.microsoft.com/office/drawing/2014/main" xmlns="" id="{FA6E0856-C4B6-46B8-BD11-57273D30C481}"/>
              </a:ext>
            </a:extLst>
          </p:cNvPr>
          <p:cNvSpPr/>
          <p:nvPr/>
        </p:nvSpPr>
        <p:spPr>
          <a:xfrm>
            <a:off x="802418" y="4599782"/>
            <a:ext cx="2345996" cy="1679420"/>
          </a:xfrm>
          <a:custGeom>
            <a:avLst/>
            <a:gdLst>
              <a:gd name="connsiteX0" fmla="*/ 1759496 w 1759497"/>
              <a:gd name="connsiteY0" fmla="*/ 193539 h 1259565"/>
              <a:gd name="connsiteX1" fmla="*/ 1416343 w 1759497"/>
              <a:gd name="connsiteY1" fmla="*/ 470920 h 1259565"/>
              <a:gd name="connsiteX2" fmla="*/ 901103 w 1759497"/>
              <a:gd name="connsiteY2" fmla="*/ 1239701 h 1259565"/>
              <a:gd name="connsiteX3" fmla="*/ 22695 w 1759497"/>
              <a:gd name="connsiteY3" fmla="*/ 788902 h 1259565"/>
              <a:gd name="connsiteX4" fmla="*/ 537820 w 1759497"/>
              <a:gd name="connsiteY4" fmla="*/ 20184 h 1259565"/>
              <a:gd name="connsiteX5" fmla="*/ 1297471 w 1759497"/>
              <a:gd name="connsiteY5" fmla="*/ 254118 h 1259565"/>
              <a:gd name="connsiteX6" fmla="*/ 1759496 w 1759497"/>
              <a:gd name="connsiteY6" fmla="*/ 193539 h 125956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759497" h="1259565">
                <a:moveTo>
                  <a:pt x="1759496" y="193539"/>
                </a:moveTo>
                <a:lnTo>
                  <a:pt x="1416343" y="470920"/>
                </a:lnTo>
                <a:cubicBezTo>
                  <a:pt x="1516672" y="807698"/>
                  <a:pt x="1286040" y="1151894"/>
                  <a:pt x="901103" y="1239701"/>
                </a:cubicBezTo>
                <a:cubicBezTo>
                  <a:pt x="516332" y="1327509"/>
                  <a:pt x="123038" y="1125681"/>
                  <a:pt x="22695" y="788902"/>
                </a:cubicBezTo>
                <a:cubicBezTo>
                  <a:pt x="-77634" y="452123"/>
                  <a:pt x="152985" y="107941"/>
                  <a:pt x="537820" y="20184"/>
                </a:cubicBezTo>
                <a:cubicBezTo>
                  <a:pt x="821855" y="-44712"/>
                  <a:pt x="1122465" y="47870"/>
                  <a:pt x="1297471" y="254118"/>
                </a:cubicBezTo>
                <a:lnTo>
                  <a:pt x="1759496" y="19353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Freeform 3">
            <a:extLst>
              <a:ext uri="{FF2B5EF4-FFF2-40B4-BE49-F238E27FC236}">
                <a16:creationId xmlns:a16="http://schemas.microsoft.com/office/drawing/2014/main" xmlns="" id="{BDF94AF1-7CCA-4B29-893B-6AA8AC14DCD0}"/>
              </a:ext>
            </a:extLst>
          </p:cNvPr>
          <p:cNvSpPr/>
          <p:nvPr/>
        </p:nvSpPr>
        <p:spPr>
          <a:xfrm>
            <a:off x="785145" y="4582510"/>
            <a:ext cx="2380539" cy="1713964"/>
          </a:xfrm>
          <a:custGeom>
            <a:avLst/>
            <a:gdLst>
              <a:gd name="connsiteX0" fmla="*/ 1772450 w 1785404"/>
              <a:gd name="connsiteY0" fmla="*/ 206493 h 1285473"/>
              <a:gd name="connsiteX1" fmla="*/ 1429297 w 1785404"/>
              <a:gd name="connsiteY1" fmla="*/ 483873 h 1285473"/>
              <a:gd name="connsiteX2" fmla="*/ 914057 w 1785404"/>
              <a:gd name="connsiteY2" fmla="*/ 1252655 h 1285473"/>
              <a:gd name="connsiteX3" fmla="*/ 35649 w 1785404"/>
              <a:gd name="connsiteY3" fmla="*/ 801856 h 1285473"/>
              <a:gd name="connsiteX4" fmla="*/ 550774 w 1785404"/>
              <a:gd name="connsiteY4" fmla="*/ 33138 h 1285473"/>
              <a:gd name="connsiteX5" fmla="*/ 1310425 w 1785404"/>
              <a:gd name="connsiteY5" fmla="*/ 267072 h 1285473"/>
              <a:gd name="connsiteX6" fmla="*/ 1772450 w 1785404"/>
              <a:gd name="connsiteY6" fmla="*/ 206493 h 128547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785404" h="1285473">
                <a:moveTo>
                  <a:pt x="1772450" y="206493"/>
                </a:moveTo>
                <a:lnTo>
                  <a:pt x="1429297" y="483873"/>
                </a:lnTo>
                <a:cubicBezTo>
                  <a:pt x="1529626" y="820652"/>
                  <a:pt x="1298994" y="1164847"/>
                  <a:pt x="914057" y="1252655"/>
                </a:cubicBezTo>
                <a:cubicBezTo>
                  <a:pt x="529286" y="1340463"/>
                  <a:pt x="135992" y="1138635"/>
                  <a:pt x="35649" y="801856"/>
                </a:cubicBezTo>
                <a:cubicBezTo>
                  <a:pt x="-64680" y="465077"/>
                  <a:pt x="165939" y="120895"/>
                  <a:pt x="550774" y="33138"/>
                </a:cubicBezTo>
                <a:cubicBezTo>
                  <a:pt x="834809" y="-31758"/>
                  <a:pt x="1135419" y="60824"/>
                  <a:pt x="1310425" y="267072"/>
                </a:cubicBezTo>
                <a:lnTo>
                  <a:pt x="1772450" y="206493"/>
                </a:lnTo>
              </a:path>
            </a:pathLst>
          </a:custGeom>
          <a:solidFill>
            <a:srgbClr val="000000">
              <a:alpha val="0"/>
            </a:srgbClr>
          </a:solidFill>
          <a:ln w="25400">
            <a:solidFill>
              <a:srgbClr val="92D05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Freeform 3">
            <a:extLst>
              <a:ext uri="{FF2B5EF4-FFF2-40B4-BE49-F238E27FC236}">
                <a16:creationId xmlns:a16="http://schemas.microsoft.com/office/drawing/2014/main" xmlns="" id="{DCFC9AEF-56B1-4C73-A646-014ADFBA79DB}"/>
              </a:ext>
            </a:extLst>
          </p:cNvPr>
          <p:cNvSpPr/>
          <p:nvPr/>
        </p:nvSpPr>
        <p:spPr>
          <a:xfrm>
            <a:off x="6781801" y="5243717"/>
            <a:ext cx="3466015" cy="1615148"/>
          </a:xfrm>
          <a:custGeom>
            <a:avLst/>
            <a:gdLst>
              <a:gd name="connsiteX0" fmla="*/ 0 w 2599511"/>
              <a:gd name="connsiteY0" fmla="*/ 157133 h 1211361"/>
              <a:gd name="connsiteX1" fmla="*/ 597280 w 2599511"/>
              <a:gd name="connsiteY1" fmla="*/ 207285 h 1211361"/>
              <a:gd name="connsiteX2" fmla="*/ 2208910 w 2599511"/>
              <a:gd name="connsiteY2" fmla="*/ 149335 h 1211361"/>
              <a:gd name="connsiteX3" fmla="*/ 2318131 w 2599511"/>
              <a:gd name="connsiteY3" fmla="*/ 1004084 h 1211361"/>
              <a:gd name="connsiteX4" fmla="*/ 706501 w 2599511"/>
              <a:gd name="connsiteY4" fmla="*/ 1062034 h 1211361"/>
              <a:gd name="connsiteX5" fmla="*/ 378459 w 2599511"/>
              <a:gd name="connsiteY5" fmla="*/ 407247 h 1211361"/>
              <a:gd name="connsiteX6" fmla="*/ 0 w 2599511"/>
              <a:gd name="connsiteY6" fmla="*/ 157133 h 121136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599511" h="1211361">
                <a:moveTo>
                  <a:pt x="0" y="157133"/>
                </a:moveTo>
                <a:lnTo>
                  <a:pt x="597280" y="207285"/>
                </a:lnTo>
                <a:cubicBezTo>
                  <a:pt x="1012063" y="-44758"/>
                  <a:pt x="1733677" y="-70717"/>
                  <a:pt x="2208910" y="149335"/>
                </a:cubicBezTo>
                <a:cubicBezTo>
                  <a:pt x="2684144" y="369363"/>
                  <a:pt x="2733040" y="752052"/>
                  <a:pt x="2318131" y="1004084"/>
                </a:cubicBezTo>
                <a:cubicBezTo>
                  <a:pt x="1903348" y="1256124"/>
                  <a:pt x="1181734" y="1282069"/>
                  <a:pt x="706501" y="1062034"/>
                </a:cubicBezTo>
                <a:cubicBezTo>
                  <a:pt x="355727" y="899626"/>
                  <a:pt x="225933" y="640558"/>
                  <a:pt x="378459" y="407247"/>
                </a:cubicBezTo>
                <a:lnTo>
                  <a:pt x="0" y="15713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Freeform 3">
            <a:extLst>
              <a:ext uri="{FF2B5EF4-FFF2-40B4-BE49-F238E27FC236}">
                <a16:creationId xmlns:a16="http://schemas.microsoft.com/office/drawing/2014/main" xmlns="" id="{5728681F-9159-4FBB-84BC-53A614A37141}"/>
              </a:ext>
            </a:extLst>
          </p:cNvPr>
          <p:cNvSpPr/>
          <p:nvPr/>
        </p:nvSpPr>
        <p:spPr>
          <a:xfrm>
            <a:off x="6632448" y="5226445"/>
            <a:ext cx="4145279" cy="1649692"/>
          </a:xfrm>
          <a:custGeom>
            <a:avLst/>
            <a:gdLst>
              <a:gd name="connsiteX0" fmla="*/ 12953 w 2625419"/>
              <a:gd name="connsiteY0" fmla="*/ 170087 h 1237269"/>
              <a:gd name="connsiteX1" fmla="*/ 610234 w 2625419"/>
              <a:gd name="connsiteY1" fmla="*/ 220239 h 1237269"/>
              <a:gd name="connsiteX2" fmla="*/ 2221864 w 2625419"/>
              <a:gd name="connsiteY2" fmla="*/ 162289 h 1237269"/>
              <a:gd name="connsiteX3" fmla="*/ 2331085 w 2625419"/>
              <a:gd name="connsiteY3" fmla="*/ 1017037 h 1237269"/>
              <a:gd name="connsiteX4" fmla="*/ 719454 w 2625419"/>
              <a:gd name="connsiteY4" fmla="*/ 1074987 h 1237269"/>
              <a:gd name="connsiteX5" fmla="*/ 391413 w 2625419"/>
              <a:gd name="connsiteY5" fmla="*/ 420201 h 1237269"/>
              <a:gd name="connsiteX6" fmla="*/ 12953 w 2625419"/>
              <a:gd name="connsiteY6" fmla="*/ 170087 h 123726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625419" h="1237269">
                <a:moveTo>
                  <a:pt x="12953" y="170087"/>
                </a:moveTo>
                <a:lnTo>
                  <a:pt x="610234" y="220239"/>
                </a:lnTo>
                <a:cubicBezTo>
                  <a:pt x="1025016" y="-31804"/>
                  <a:pt x="1746630" y="-57763"/>
                  <a:pt x="2221864" y="162289"/>
                </a:cubicBezTo>
                <a:cubicBezTo>
                  <a:pt x="2697098" y="382317"/>
                  <a:pt x="2745994" y="765006"/>
                  <a:pt x="2331085" y="1017037"/>
                </a:cubicBezTo>
                <a:cubicBezTo>
                  <a:pt x="1916302" y="1269078"/>
                  <a:pt x="1194688" y="1295022"/>
                  <a:pt x="719454" y="1074987"/>
                </a:cubicBezTo>
                <a:cubicBezTo>
                  <a:pt x="368680" y="912580"/>
                  <a:pt x="238886" y="653512"/>
                  <a:pt x="391413" y="420201"/>
                </a:cubicBezTo>
                <a:lnTo>
                  <a:pt x="12953" y="170087"/>
                </a:lnTo>
              </a:path>
            </a:pathLst>
          </a:custGeom>
          <a:solidFill>
            <a:srgbClr val="000000">
              <a:alpha val="0"/>
            </a:srgbClr>
          </a:solidFill>
          <a:ln w="25400">
            <a:solidFill>
              <a:srgbClr val="E46C0A">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Freeform 3">
            <a:extLst>
              <a:ext uri="{FF2B5EF4-FFF2-40B4-BE49-F238E27FC236}">
                <a16:creationId xmlns:a16="http://schemas.microsoft.com/office/drawing/2014/main" xmlns="" id="{D2381604-FBCF-4BAF-AEE7-A1463DAC5EAD}"/>
              </a:ext>
            </a:extLst>
          </p:cNvPr>
          <p:cNvSpPr/>
          <p:nvPr/>
        </p:nvSpPr>
        <p:spPr>
          <a:xfrm>
            <a:off x="9501631" y="3821345"/>
            <a:ext cx="2691213" cy="1818300"/>
          </a:xfrm>
          <a:custGeom>
            <a:avLst/>
            <a:gdLst>
              <a:gd name="connsiteX0" fmla="*/ 0 w 2018410"/>
              <a:gd name="connsiteY0" fmla="*/ 519175 h 1363725"/>
              <a:gd name="connsiteX1" fmla="*/ 314832 w 2018410"/>
              <a:gd name="connsiteY1" fmla="*/ 695198 h 1363725"/>
              <a:gd name="connsiteX2" fmla="*/ 1183258 w 2018410"/>
              <a:gd name="connsiteY2" fmla="*/ 1363725 h 1363725"/>
              <a:gd name="connsiteX3" fmla="*/ 2018410 w 2018410"/>
              <a:gd name="connsiteY3" fmla="*/ 668527 h 1363725"/>
              <a:gd name="connsiteX4" fmla="*/ 1149984 w 2018410"/>
              <a:gd name="connsiteY4" fmla="*/ 0 h 1363725"/>
              <a:gd name="connsiteX5" fmla="*/ 370713 w 2018410"/>
              <a:gd name="connsiteY5" fmla="*/ 438785 h 1363725"/>
              <a:gd name="connsiteX6" fmla="*/ 0 w 2018410"/>
              <a:gd name="connsiteY6" fmla="*/ 519175 h 136372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018410" h="1363725">
                <a:moveTo>
                  <a:pt x="0" y="519175"/>
                </a:moveTo>
                <a:lnTo>
                  <a:pt x="314832" y="695198"/>
                </a:lnTo>
                <a:cubicBezTo>
                  <a:pt x="324104" y="1071740"/>
                  <a:pt x="712851" y="1371066"/>
                  <a:pt x="1183258" y="1363725"/>
                </a:cubicBezTo>
                <a:cubicBezTo>
                  <a:pt x="1653667" y="1356372"/>
                  <a:pt x="2027555" y="1045146"/>
                  <a:pt x="2018410" y="668527"/>
                </a:cubicBezTo>
                <a:cubicBezTo>
                  <a:pt x="2009140" y="291973"/>
                  <a:pt x="1620393" y="-7366"/>
                  <a:pt x="1149984" y="0"/>
                </a:cubicBezTo>
                <a:cubicBezTo>
                  <a:pt x="802767" y="5461"/>
                  <a:pt x="494410" y="179070"/>
                  <a:pt x="370713" y="438785"/>
                </a:cubicBezTo>
                <a:lnTo>
                  <a:pt x="0" y="519175"/>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Freeform 3">
            <a:extLst>
              <a:ext uri="{FF2B5EF4-FFF2-40B4-BE49-F238E27FC236}">
                <a16:creationId xmlns:a16="http://schemas.microsoft.com/office/drawing/2014/main" xmlns="" id="{EC8E329E-8790-4272-9953-61606F8AED1A}"/>
              </a:ext>
            </a:extLst>
          </p:cNvPr>
          <p:cNvSpPr/>
          <p:nvPr/>
        </p:nvSpPr>
        <p:spPr>
          <a:xfrm>
            <a:off x="9484359" y="3804073"/>
            <a:ext cx="2725757" cy="1852844"/>
          </a:xfrm>
          <a:custGeom>
            <a:avLst/>
            <a:gdLst>
              <a:gd name="connsiteX0" fmla="*/ 12954 w 2044318"/>
              <a:gd name="connsiteY0" fmla="*/ 532129 h 1389633"/>
              <a:gd name="connsiteX1" fmla="*/ 327786 w 2044318"/>
              <a:gd name="connsiteY1" fmla="*/ 708152 h 1389633"/>
              <a:gd name="connsiteX2" fmla="*/ 1196213 w 2044318"/>
              <a:gd name="connsiteY2" fmla="*/ 1376679 h 1389633"/>
              <a:gd name="connsiteX3" fmla="*/ 2031365 w 2044318"/>
              <a:gd name="connsiteY3" fmla="*/ 681482 h 1389633"/>
              <a:gd name="connsiteX4" fmla="*/ 1162939 w 2044318"/>
              <a:gd name="connsiteY4" fmla="*/ 12954 h 1389633"/>
              <a:gd name="connsiteX5" fmla="*/ 383667 w 2044318"/>
              <a:gd name="connsiteY5" fmla="*/ 451739 h 1389633"/>
              <a:gd name="connsiteX6" fmla="*/ 12954 w 2044318"/>
              <a:gd name="connsiteY6" fmla="*/ 532129 h 138963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044318" h="1389633">
                <a:moveTo>
                  <a:pt x="12954" y="532129"/>
                </a:moveTo>
                <a:lnTo>
                  <a:pt x="327786" y="708152"/>
                </a:lnTo>
                <a:cubicBezTo>
                  <a:pt x="337058" y="1084694"/>
                  <a:pt x="725805" y="1384020"/>
                  <a:pt x="1196213" y="1376679"/>
                </a:cubicBezTo>
                <a:cubicBezTo>
                  <a:pt x="1666621" y="1369326"/>
                  <a:pt x="2040509" y="1058100"/>
                  <a:pt x="2031365" y="681482"/>
                </a:cubicBezTo>
                <a:cubicBezTo>
                  <a:pt x="2022094" y="304927"/>
                  <a:pt x="1633347" y="5588"/>
                  <a:pt x="1162939" y="12954"/>
                </a:cubicBezTo>
                <a:cubicBezTo>
                  <a:pt x="815721" y="18415"/>
                  <a:pt x="507365" y="192024"/>
                  <a:pt x="383667" y="451739"/>
                </a:cubicBezTo>
                <a:lnTo>
                  <a:pt x="12954" y="532129"/>
                </a:lnTo>
              </a:path>
            </a:pathLst>
          </a:custGeom>
          <a:solidFill>
            <a:srgbClr val="000000">
              <a:alpha val="0"/>
            </a:srgbClr>
          </a:solidFill>
          <a:ln w="25400">
            <a:solidFill>
              <a:srgbClr val="7030A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Freeform 3">
            <a:extLst>
              <a:ext uri="{FF2B5EF4-FFF2-40B4-BE49-F238E27FC236}">
                <a16:creationId xmlns:a16="http://schemas.microsoft.com/office/drawing/2014/main" xmlns="" id="{7E2EADB0-0D2E-494F-AAE0-E3A34E017547}"/>
              </a:ext>
            </a:extLst>
          </p:cNvPr>
          <p:cNvSpPr/>
          <p:nvPr/>
        </p:nvSpPr>
        <p:spPr>
          <a:xfrm>
            <a:off x="8126985" y="1287271"/>
            <a:ext cx="1584959" cy="1584959"/>
          </a:xfrm>
          <a:custGeom>
            <a:avLst/>
            <a:gdLst>
              <a:gd name="connsiteX0" fmla="*/ 0 w 1188719"/>
              <a:gd name="connsiteY0" fmla="*/ 594360 h 1188719"/>
              <a:gd name="connsiteX1" fmla="*/ 594359 w 1188719"/>
              <a:gd name="connsiteY1" fmla="*/ 0 h 1188719"/>
              <a:gd name="connsiteX2" fmla="*/ 1188719 w 1188719"/>
              <a:gd name="connsiteY2" fmla="*/ 594360 h 1188719"/>
              <a:gd name="connsiteX3" fmla="*/ 594359 w 1188719"/>
              <a:gd name="connsiteY3" fmla="*/ 1188719 h 1188719"/>
              <a:gd name="connsiteX4" fmla="*/ 0 w 1188719"/>
              <a:gd name="connsiteY4" fmla="*/ 594360 h 118871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88719" h="1188719">
                <a:moveTo>
                  <a:pt x="0" y="594360"/>
                </a:moveTo>
                <a:cubicBezTo>
                  <a:pt x="0" y="266065"/>
                  <a:pt x="266065" y="0"/>
                  <a:pt x="594359" y="0"/>
                </a:cubicBezTo>
                <a:cubicBezTo>
                  <a:pt x="922655" y="0"/>
                  <a:pt x="1188719" y="266065"/>
                  <a:pt x="1188719" y="594360"/>
                </a:cubicBezTo>
                <a:cubicBezTo>
                  <a:pt x="1188719" y="922655"/>
                  <a:pt x="922655" y="1188719"/>
                  <a:pt x="594359" y="1188719"/>
                </a:cubicBezTo>
                <a:cubicBezTo>
                  <a:pt x="266065" y="1188719"/>
                  <a:pt x="0" y="922655"/>
                  <a:pt x="0" y="594360"/>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Freeform 3">
            <a:extLst>
              <a:ext uri="{FF2B5EF4-FFF2-40B4-BE49-F238E27FC236}">
                <a16:creationId xmlns:a16="http://schemas.microsoft.com/office/drawing/2014/main" xmlns="" id="{262ACF24-EF6C-4AE8-B6E5-36CD28D2027F}"/>
              </a:ext>
            </a:extLst>
          </p:cNvPr>
          <p:cNvSpPr/>
          <p:nvPr/>
        </p:nvSpPr>
        <p:spPr>
          <a:xfrm>
            <a:off x="8109713" y="1270001"/>
            <a:ext cx="1619503" cy="1619503"/>
          </a:xfrm>
          <a:custGeom>
            <a:avLst/>
            <a:gdLst>
              <a:gd name="connsiteX0" fmla="*/ 12953 w 1214627"/>
              <a:gd name="connsiteY0" fmla="*/ 607313 h 1214627"/>
              <a:gd name="connsiteX1" fmla="*/ 607313 w 1214627"/>
              <a:gd name="connsiteY1" fmla="*/ 12953 h 1214627"/>
              <a:gd name="connsiteX2" fmla="*/ 1201673 w 1214627"/>
              <a:gd name="connsiteY2" fmla="*/ 607313 h 1214627"/>
              <a:gd name="connsiteX3" fmla="*/ 607313 w 1214627"/>
              <a:gd name="connsiteY3" fmla="*/ 1201673 h 1214627"/>
              <a:gd name="connsiteX4" fmla="*/ 12953 w 1214627"/>
              <a:gd name="connsiteY4" fmla="*/ 607313 h 121462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14627" h="1214627">
                <a:moveTo>
                  <a:pt x="12953" y="607313"/>
                </a:moveTo>
                <a:cubicBezTo>
                  <a:pt x="12953" y="279019"/>
                  <a:pt x="279019" y="12953"/>
                  <a:pt x="607313" y="12953"/>
                </a:cubicBezTo>
                <a:cubicBezTo>
                  <a:pt x="935609" y="12953"/>
                  <a:pt x="1201673" y="279019"/>
                  <a:pt x="1201673" y="607313"/>
                </a:cubicBezTo>
                <a:cubicBezTo>
                  <a:pt x="1201673" y="935608"/>
                  <a:pt x="935609" y="1201673"/>
                  <a:pt x="607313" y="1201673"/>
                </a:cubicBezTo>
                <a:cubicBezTo>
                  <a:pt x="279019" y="1201673"/>
                  <a:pt x="12953" y="935608"/>
                  <a:pt x="12953" y="607313"/>
                </a:cubicBezTo>
              </a:path>
            </a:pathLst>
          </a:custGeom>
          <a:solidFill>
            <a:srgbClr val="000000">
              <a:alpha val="0"/>
            </a:srgbClr>
          </a:solidFill>
          <a:ln w="25400">
            <a:solidFill>
              <a:srgbClr val="558ED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Freeform 3">
            <a:extLst>
              <a:ext uri="{FF2B5EF4-FFF2-40B4-BE49-F238E27FC236}">
                <a16:creationId xmlns:a16="http://schemas.microsoft.com/office/drawing/2014/main" xmlns="" id="{565AA263-C565-431D-8F3A-0A346318004D}"/>
              </a:ext>
            </a:extLst>
          </p:cNvPr>
          <p:cNvSpPr/>
          <p:nvPr/>
        </p:nvSpPr>
        <p:spPr>
          <a:xfrm>
            <a:off x="9439993" y="1354266"/>
            <a:ext cx="2753107" cy="1818764"/>
          </a:xfrm>
          <a:custGeom>
            <a:avLst/>
            <a:gdLst>
              <a:gd name="connsiteX0" fmla="*/ 0 w 2064830"/>
              <a:gd name="connsiteY0" fmla="*/ 1086785 h 1364073"/>
              <a:gd name="connsiteX1" fmla="*/ 503555 w 2064830"/>
              <a:gd name="connsiteY1" fmla="*/ 1059734 h 1364073"/>
              <a:gd name="connsiteX2" fmla="*/ 1684655 w 2064830"/>
              <a:gd name="connsiteY2" fmla="*/ 1249853 h 1364073"/>
              <a:gd name="connsiteX3" fmla="*/ 1922145 w 2064830"/>
              <a:gd name="connsiteY3" fmla="*/ 304338 h 1364073"/>
              <a:gd name="connsiteX4" fmla="*/ 741045 w 2064830"/>
              <a:gd name="connsiteY4" fmla="*/ 114219 h 1364073"/>
              <a:gd name="connsiteX5" fmla="*/ 378460 w 2064830"/>
              <a:gd name="connsiteY5" fmla="*/ 819450 h 1364073"/>
              <a:gd name="connsiteX6" fmla="*/ 0 w 2064830"/>
              <a:gd name="connsiteY6" fmla="*/ 1086785 h 136407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064830" h="1364073">
                <a:moveTo>
                  <a:pt x="0" y="1086785"/>
                </a:moveTo>
                <a:lnTo>
                  <a:pt x="503555" y="1059734"/>
                </a:lnTo>
                <a:cubicBezTo>
                  <a:pt x="764032" y="1373297"/>
                  <a:pt x="1292860" y="1458514"/>
                  <a:pt x="1684655" y="1249853"/>
                </a:cubicBezTo>
                <a:cubicBezTo>
                  <a:pt x="2076450" y="1041319"/>
                  <a:pt x="2182748" y="618028"/>
                  <a:pt x="1922145" y="304338"/>
                </a:cubicBezTo>
                <a:cubicBezTo>
                  <a:pt x="1661668" y="-9224"/>
                  <a:pt x="1132840" y="-94441"/>
                  <a:pt x="741045" y="114219"/>
                </a:cubicBezTo>
                <a:cubicBezTo>
                  <a:pt x="451866" y="268143"/>
                  <a:pt x="308483" y="547162"/>
                  <a:pt x="378460" y="819450"/>
                </a:cubicBezTo>
                <a:lnTo>
                  <a:pt x="0" y="1086785"/>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4" name="Freeform 3">
            <a:extLst>
              <a:ext uri="{FF2B5EF4-FFF2-40B4-BE49-F238E27FC236}">
                <a16:creationId xmlns:a16="http://schemas.microsoft.com/office/drawing/2014/main" xmlns="" id="{48980EA2-CE8B-4162-A6DD-8F192011B3C8}"/>
              </a:ext>
            </a:extLst>
          </p:cNvPr>
          <p:cNvSpPr/>
          <p:nvPr/>
        </p:nvSpPr>
        <p:spPr>
          <a:xfrm>
            <a:off x="9422721" y="1336994"/>
            <a:ext cx="2787651" cy="1853308"/>
          </a:xfrm>
          <a:custGeom>
            <a:avLst/>
            <a:gdLst>
              <a:gd name="connsiteX0" fmla="*/ 12954 w 2090738"/>
              <a:gd name="connsiteY0" fmla="*/ 1099739 h 1389981"/>
              <a:gd name="connsiteX1" fmla="*/ 516509 w 2090738"/>
              <a:gd name="connsiteY1" fmla="*/ 1072688 h 1389981"/>
              <a:gd name="connsiteX2" fmla="*/ 1697609 w 2090738"/>
              <a:gd name="connsiteY2" fmla="*/ 1262807 h 1389981"/>
              <a:gd name="connsiteX3" fmla="*/ 1935099 w 2090738"/>
              <a:gd name="connsiteY3" fmla="*/ 317292 h 1389981"/>
              <a:gd name="connsiteX4" fmla="*/ 753999 w 2090738"/>
              <a:gd name="connsiteY4" fmla="*/ 127173 h 1389981"/>
              <a:gd name="connsiteX5" fmla="*/ 391414 w 2090738"/>
              <a:gd name="connsiteY5" fmla="*/ 832404 h 1389981"/>
              <a:gd name="connsiteX6" fmla="*/ 12954 w 2090738"/>
              <a:gd name="connsiteY6" fmla="*/ 1099739 h 138998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090738" h="1389981">
                <a:moveTo>
                  <a:pt x="12954" y="1099739"/>
                </a:moveTo>
                <a:lnTo>
                  <a:pt x="516509" y="1072688"/>
                </a:lnTo>
                <a:cubicBezTo>
                  <a:pt x="776986" y="1386251"/>
                  <a:pt x="1305814" y="1471468"/>
                  <a:pt x="1697609" y="1262807"/>
                </a:cubicBezTo>
                <a:cubicBezTo>
                  <a:pt x="2089404" y="1054273"/>
                  <a:pt x="2195703" y="630982"/>
                  <a:pt x="1935099" y="317292"/>
                </a:cubicBezTo>
                <a:cubicBezTo>
                  <a:pt x="1674622" y="3729"/>
                  <a:pt x="1145794" y="-81487"/>
                  <a:pt x="753999" y="127173"/>
                </a:cubicBezTo>
                <a:cubicBezTo>
                  <a:pt x="464820" y="281097"/>
                  <a:pt x="321437" y="560116"/>
                  <a:pt x="391414" y="832404"/>
                </a:cubicBezTo>
                <a:lnTo>
                  <a:pt x="12954" y="1099739"/>
                </a:lnTo>
              </a:path>
            </a:pathLst>
          </a:custGeom>
          <a:solidFill>
            <a:srgbClr val="000000">
              <a:alpha val="0"/>
            </a:srgbClr>
          </a:solidFill>
          <a:ln w="25400">
            <a:solidFill>
              <a:srgbClr val="558ED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TextBox 24">
            <a:extLst>
              <a:ext uri="{FF2B5EF4-FFF2-40B4-BE49-F238E27FC236}">
                <a16:creationId xmlns:a16="http://schemas.microsoft.com/office/drawing/2014/main" xmlns="" id="{BF3DDEF5-7D2F-4795-BDF4-F9BB12BB7770}"/>
              </a:ext>
            </a:extLst>
          </p:cNvPr>
          <p:cNvSpPr txBox="1"/>
          <p:nvPr/>
        </p:nvSpPr>
        <p:spPr>
          <a:xfrm>
            <a:off x="2689014" y="2590801"/>
            <a:ext cx="1202573" cy="507831"/>
          </a:xfrm>
          <a:prstGeom prst="rect">
            <a:avLst/>
          </a:prstGeom>
          <a:noFill/>
        </p:spPr>
        <p:txBody>
          <a:bodyPr wrap="none" lIns="0" tIns="0" rIns="0" rtlCol="0">
            <a:spAutoFit/>
          </a:bodyPr>
          <a:lstStyle/>
          <a:p>
            <a:pPr>
              <a:lnSpc>
                <a:spcPts val="1600"/>
              </a:lnSpc>
              <a:tabLst>
                <a:tab pos="152396" algn="l"/>
              </a:tabLst>
            </a:pPr>
            <a:r>
              <a:rPr lang="en-US" altLang="zh-CN" sz="2400" dirty="0"/>
              <a:t>	</a:t>
            </a:r>
            <a:r>
              <a:rPr lang="en-US" altLang="zh-CN" sz="3200" b="1" dirty="0"/>
              <a:t>1. </a:t>
            </a:r>
            <a:r>
              <a:rPr lang="en-US" altLang="zh-CN" sz="2000" b="1" dirty="0">
                <a:solidFill>
                  <a:srgbClr val="000000"/>
                </a:solidFill>
                <a:latin typeface="Calibri" pitchFamily="18" charset="0"/>
                <a:cs typeface="Calibri" pitchFamily="18" charset="0"/>
              </a:rPr>
              <a:t>Direct</a:t>
            </a:r>
          </a:p>
          <a:p>
            <a:pPr>
              <a:lnSpc>
                <a:spcPts val="2000"/>
              </a:lnSpc>
              <a:tabLst>
                <a:tab pos="152396" algn="l"/>
              </a:tabLst>
            </a:pPr>
            <a:r>
              <a:rPr lang="en-US" altLang="zh-CN" sz="2000" b="1" dirty="0">
                <a:solidFill>
                  <a:srgbClr val="000000"/>
                </a:solidFill>
                <a:latin typeface="Calibri" pitchFamily="18" charset="0"/>
                <a:cs typeface="Calibri" pitchFamily="18" charset="0"/>
              </a:rPr>
              <a:t>Purchase</a:t>
            </a:r>
          </a:p>
        </p:txBody>
      </p:sp>
      <p:sp>
        <p:nvSpPr>
          <p:cNvPr id="26" name="TextBox 1">
            <a:extLst>
              <a:ext uri="{FF2B5EF4-FFF2-40B4-BE49-F238E27FC236}">
                <a16:creationId xmlns:a16="http://schemas.microsoft.com/office/drawing/2014/main" xmlns="" id="{DFC69C87-4405-463F-8BD6-7241D62921B8}"/>
              </a:ext>
            </a:extLst>
          </p:cNvPr>
          <p:cNvSpPr txBox="1"/>
          <p:nvPr/>
        </p:nvSpPr>
        <p:spPr>
          <a:xfrm>
            <a:off x="3405934" y="4428301"/>
            <a:ext cx="1157817" cy="486480"/>
          </a:xfrm>
          <a:prstGeom prst="rect">
            <a:avLst/>
          </a:prstGeom>
          <a:noFill/>
        </p:spPr>
        <p:txBody>
          <a:bodyPr wrap="none" lIns="0" tIns="0" rIns="0" rtlCol="0">
            <a:spAutoFit/>
          </a:bodyPr>
          <a:lstStyle/>
          <a:p>
            <a:pPr>
              <a:lnSpc>
                <a:spcPts val="1600"/>
              </a:lnSpc>
            </a:pPr>
            <a:r>
              <a:rPr lang="en-US" altLang="zh-CN" sz="3200" b="1" dirty="0">
                <a:solidFill>
                  <a:srgbClr val="000000"/>
                </a:solidFill>
                <a:latin typeface="Calibri" pitchFamily="18" charset="0"/>
                <a:cs typeface="Calibri" pitchFamily="18" charset="0"/>
              </a:rPr>
              <a:t>   2</a:t>
            </a:r>
            <a:r>
              <a:rPr lang="en-US" altLang="zh-CN" sz="2400" b="1" dirty="0">
                <a:solidFill>
                  <a:srgbClr val="000000"/>
                </a:solidFill>
                <a:latin typeface="Calibri" pitchFamily="18" charset="0"/>
                <a:cs typeface="Calibri" pitchFamily="18" charset="0"/>
              </a:rPr>
              <a:t>. L1 </a:t>
            </a:r>
          </a:p>
          <a:p>
            <a:pPr>
              <a:lnSpc>
                <a:spcPts val="1600"/>
              </a:lnSpc>
            </a:pPr>
            <a:r>
              <a:rPr lang="en-US" altLang="zh-CN" sz="2400" b="1" dirty="0">
                <a:solidFill>
                  <a:srgbClr val="000000"/>
                </a:solidFill>
                <a:latin typeface="Calibri" pitchFamily="18" charset="0"/>
                <a:cs typeface="Calibri" pitchFamily="18" charset="0"/>
              </a:rPr>
              <a:t>Purchase</a:t>
            </a:r>
          </a:p>
        </p:txBody>
      </p:sp>
      <p:sp>
        <p:nvSpPr>
          <p:cNvPr id="27" name="TextBox 1">
            <a:extLst>
              <a:ext uri="{FF2B5EF4-FFF2-40B4-BE49-F238E27FC236}">
                <a16:creationId xmlns:a16="http://schemas.microsoft.com/office/drawing/2014/main" xmlns="" id="{5EAA7089-81B1-4414-B1F5-9AA36666DD86}"/>
              </a:ext>
            </a:extLst>
          </p:cNvPr>
          <p:cNvSpPr txBox="1"/>
          <p:nvPr/>
        </p:nvSpPr>
        <p:spPr>
          <a:xfrm>
            <a:off x="5432597" y="4767369"/>
            <a:ext cx="1417055" cy="294824"/>
          </a:xfrm>
          <a:prstGeom prst="rect">
            <a:avLst/>
          </a:prstGeom>
          <a:noFill/>
        </p:spPr>
        <p:txBody>
          <a:bodyPr wrap="none" lIns="0" tIns="0" rIns="0" rtlCol="0">
            <a:spAutoFit/>
          </a:bodyPr>
          <a:lstStyle/>
          <a:p>
            <a:pPr>
              <a:lnSpc>
                <a:spcPts val="1600"/>
              </a:lnSpc>
            </a:pPr>
            <a:r>
              <a:rPr lang="en-US" altLang="zh-CN" sz="2800" b="1" dirty="0">
                <a:solidFill>
                  <a:srgbClr val="000000"/>
                </a:solidFill>
                <a:latin typeface="Calibri" pitchFamily="18" charset="0"/>
                <a:cs typeface="Calibri" pitchFamily="18" charset="0"/>
              </a:rPr>
              <a:t>3. Bid/RA</a:t>
            </a:r>
          </a:p>
        </p:txBody>
      </p:sp>
      <p:sp>
        <p:nvSpPr>
          <p:cNvPr id="28" name="TextBox 1">
            <a:extLst>
              <a:ext uri="{FF2B5EF4-FFF2-40B4-BE49-F238E27FC236}">
                <a16:creationId xmlns:a16="http://schemas.microsoft.com/office/drawing/2014/main" xmlns="" id="{390B390B-729A-4FBF-A48B-E0ECF14DC479}"/>
              </a:ext>
            </a:extLst>
          </p:cNvPr>
          <p:cNvSpPr txBox="1"/>
          <p:nvPr/>
        </p:nvSpPr>
        <p:spPr>
          <a:xfrm>
            <a:off x="8159202" y="3767329"/>
            <a:ext cx="1276440" cy="764312"/>
          </a:xfrm>
          <a:prstGeom prst="rect">
            <a:avLst/>
          </a:prstGeom>
          <a:noFill/>
        </p:spPr>
        <p:txBody>
          <a:bodyPr wrap="none" lIns="0" tIns="0" rIns="0" rtlCol="0">
            <a:spAutoFit/>
          </a:bodyPr>
          <a:lstStyle/>
          <a:p>
            <a:pPr>
              <a:lnSpc>
                <a:spcPts val="1600"/>
              </a:lnSpc>
            </a:pPr>
            <a:r>
              <a:rPr lang="en-US" altLang="zh-CN" sz="2000" b="1" dirty="0">
                <a:solidFill>
                  <a:srgbClr val="000000"/>
                </a:solidFill>
                <a:latin typeface="Calibri" pitchFamily="18" charset="0"/>
                <a:cs typeface="Calibri" pitchFamily="18" charset="0"/>
              </a:rPr>
              <a:t>4. Intent</a:t>
            </a:r>
            <a:r>
              <a:rPr lang="en-US" altLang="zh-CN" sz="2000" dirty="0">
                <a:latin typeface="Times New Roman" pitchFamily="18" charset="0"/>
                <a:cs typeface="Times New Roman" pitchFamily="18" charset="0"/>
              </a:rPr>
              <a:t> </a:t>
            </a:r>
            <a:r>
              <a:rPr lang="en-US" altLang="zh-CN" sz="2000" b="1" dirty="0">
                <a:solidFill>
                  <a:srgbClr val="000000"/>
                </a:solidFill>
                <a:latin typeface="Calibri" pitchFamily="18" charset="0"/>
                <a:cs typeface="Calibri" pitchFamily="18" charset="0"/>
              </a:rPr>
              <a:t>of</a:t>
            </a:r>
          </a:p>
          <a:p>
            <a:pPr>
              <a:lnSpc>
                <a:spcPts val="2000"/>
              </a:lnSpc>
            </a:pPr>
            <a:r>
              <a:rPr lang="en-US" altLang="zh-CN" sz="2000" b="1" dirty="0">
                <a:solidFill>
                  <a:srgbClr val="000000"/>
                </a:solidFill>
                <a:latin typeface="Calibri" pitchFamily="18" charset="0"/>
                <a:cs typeface="Calibri" pitchFamily="18" charset="0"/>
              </a:rPr>
              <a:t>Buying</a:t>
            </a:r>
            <a:r>
              <a:rPr lang="en-US" altLang="zh-CN" sz="2000" dirty="0">
                <a:latin typeface="Times New Roman" pitchFamily="18" charset="0"/>
                <a:cs typeface="Times New Roman" pitchFamily="18" charset="0"/>
              </a:rPr>
              <a:t> </a:t>
            </a:r>
            <a:r>
              <a:rPr lang="en-US" altLang="zh-CN" sz="2000" b="1" dirty="0">
                <a:solidFill>
                  <a:srgbClr val="000000"/>
                </a:solidFill>
                <a:latin typeface="Calibri" pitchFamily="18" charset="0"/>
                <a:cs typeface="Calibri" pitchFamily="18" charset="0"/>
              </a:rPr>
              <a:t>-PAC</a:t>
            </a:r>
          </a:p>
          <a:p>
            <a:pPr>
              <a:lnSpc>
                <a:spcPts val="2000"/>
              </a:lnSpc>
            </a:pPr>
            <a:endParaRPr lang="en-US" altLang="zh-CN" sz="2000" b="1" dirty="0">
              <a:solidFill>
                <a:srgbClr val="000000"/>
              </a:solidFill>
              <a:latin typeface="Calibri" pitchFamily="18" charset="0"/>
              <a:cs typeface="Calibri" pitchFamily="18" charset="0"/>
            </a:endParaRPr>
          </a:p>
        </p:txBody>
      </p:sp>
      <p:sp>
        <p:nvSpPr>
          <p:cNvPr id="30" name="TextBox 1">
            <a:extLst>
              <a:ext uri="{FF2B5EF4-FFF2-40B4-BE49-F238E27FC236}">
                <a16:creationId xmlns:a16="http://schemas.microsoft.com/office/drawing/2014/main" xmlns="" id="{135F3EE6-F021-4074-AE40-8FCF90E5FDC8}"/>
              </a:ext>
            </a:extLst>
          </p:cNvPr>
          <p:cNvSpPr txBox="1"/>
          <p:nvPr/>
        </p:nvSpPr>
        <p:spPr>
          <a:xfrm>
            <a:off x="508001" y="2319867"/>
            <a:ext cx="1086259" cy="738664"/>
          </a:xfrm>
          <a:prstGeom prst="rect">
            <a:avLst/>
          </a:prstGeom>
          <a:noFill/>
        </p:spPr>
        <p:txBody>
          <a:bodyPr wrap="none" lIns="0" tIns="0" rIns="0" rtlCol="0">
            <a:spAutoFit/>
          </a:bodyPr>
          <a:lstStyle/>
          <a:p>
            <a:pPr>
              <a:lnSpc>
                <a:spcPts val="1600"/>
              </a:lnSpc>
              <a:tabLst>
                <a:tab pos="135463" algn="l"/>
              </a:tabLst>
            </a:pPr>
            <a:r>
              <a:rPr lang="en-US" altLang="zh-CN" sz="1603" i="1" dirty="0">
                <a:solidFill>
                  <a:srgbClr val="000000"/>
                </a:solidFill>
                <a:latin typeface="Calibri" pitchFamily="18" charset="0"/>
                <a:cs typeface="Calibri" pitchFamily="18" charset="0"/>
              </a:rPr>
              <a:t>For</a:t>
            </a:r>
            <a:r>
              <a:rPr lang="en-US" altLang="zh-CN" sz="1603" dirty="0">
                <a:latin typeface="Times New Roman" pitchFamily="18" charset="0"/>
                <a:cs typeface="Times New Roman" pitchFamily="18" charset="0"/>
              </a:rPr>
              <a:t> </a:t>
            </a:r>
            <a:r>
              <a:rPr lang="en-US" altLang="zh-CN" sz="1603" i="1" dirty="0">
                <a:solidFill>
                  <a:srgbClr val="000000"/>
                </a:solidFill>
                <a:latin typeface="Calibri" pitchFamily="18" charset="0"/>
                <a:cs typeface="Calibri" pitchFamily="18" charset="0"/>
              </a:rPr>
              <a:t>amounts</a:t>
            </a:r>
          </a:p>
          <a:p>
            <a:pPr>
              <a:lnSpc>
                <a:spcPts val="1867"/>
              </a:lnSpc>
              <a:tabLst>
                <a:tab pos="135463" algn="l"/>
              </a:tabLst>
            </a:pPr>
            <a:r>
              <a:rPr lang="en-US" altLang="zh-CN" sz="2400" dirty="0"/>
              <a:t>	</a:t>
            </a:r>
            <a:r>
              <a:rPr lang="en-US" altLang="zh-CN" sz="1600" i="1" dirty="0">
                <a:solidFill>
                  <a:srgbClr val="000000"/>
                </a:solidFill>
                <a:latin typeface="Calibri" pitchFamily="18" charset="0"/>
                <a:cs typeface="Calibri" pitchFamily="18" charset="0"/>
              </a:rPr>
              <a:t>Less</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than</a:t>
            </a:r>
          </a:p>
          <a:p>
            <a:pPr>
              <a:lnSpc>
                <a:spcPts val="1867"/>
              </a:lnSpc>
              <a:tabLst>
                <a:tab pos="135463" algn="l"/>
              </a:tabLst>
            </a:pPr>
            <a:r>
              <a:rPr lang="en-US" altLang="zh-CN" sz="1600" b="1" i="1" dirty="0">
                <a:solidFill>
                  <a:srgbClr val="FF0000"/>
                </a:solidFill>
                <a:latin typeface="Calibri" pitchFamily="18" charset="0"/>
                <a:cs typeface="Calibri" pitchFamily="18" charset="0"/>
              </a:rPr>
              <a:t>INR.25,000/-</a:t>
            </a:r>
          </a:p>
        </p:txBody>
      </p:sp>
      <p:sp>
        <p:nvSpPr>
          <p:cNvPr id="31" name="TextBox 1">
            <a:extLst>
              <a:ext uri="{FF2B5EF4-FFF2-40B4-BE49-F238E27FC236}">
                <a16:creationId xmlns:a16="http://schemas.microsoft.com/office/drawing/2014/main" xmlns="" id="{56017F44-3F6D-4C59-AF05-8837C279485E}"/>
              </a:ext>
            </a:extLst>
          </p:cNvPr>
          <p:cNvSpPr txBox="1"/>
          <p:nvPr/>
        </p:nvSpPr>
        <p:spPr>
          <a:xfrm>
            <a:off x="1219201" y="4792134"/>
            <a:ext cx="1076641" cy="1489960"/>
          </a:xfrm>
          <a:prstGeom prst="rect">
            <a:avLst/>
          </a:prstGeom>
          <a:noFill/>
        </p:spPr>
        <p:txBody>
          <a:bodyPr wrap="none" lIns="0" tIns="0" rIns="0" rtlCol="0">
            <a:spAutoFit/>
          </a:bodyPr>
          <a:lstStyle/>
          <a:p>
            <a:pPr>
              <a:lnSpc>
                <a:spcPts val="1600"/>
              </a:lnSpc>
              <a:tabLst>
                <a:tab pos="50799" algn="l"/>
                <a:tab pos="101597" algn="l"/>
                <a:tab pos="186262" algn="l"/>
                <a:tab pos="304792" algn="l"/>
              </a:tabLst>
            </a:pPr>
            <a:r>
              <a:rPr lang="en-US" altLang="zh-CN" sz="2400" dirty="0"/>
              <a:t>	</a:t>
            </a:r>
            <a:r>
              <a:rPr lang="en-US" altLang="zh-CN" sz="1600" i="1" dirty="0">
                <a:solidFill>
                  <a:srgbClr val="000000"/>
                </a:solidFill>
                <a:latin typeface="Calibri" pitchFamily="18" charset="0"/>
                <a:cs typeface="Calibri" pitchFamily="18" charset="0"/>
              </a:rPr>
              <a:t>For</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amount</a:t>
            </a:r>
          </a:p>
          <a:p>
            <a:pPr>
              <a:lnSpc>
                <a:spcPts val="1867"/>
              </a:lnSpc>
              <a:tabLst>
                <a:tab pos="50799" algn="l"/>
                <a:tab pos="101597" algn="l"/>
                <a:tab pos="186262" algn="l"/>
                <a:tab pos="304792" algn="l"/>
              </a:tabLst>
            </a:pPr>
            <a:r>
              <a:rPr lang="en-US" altLang="zh-CN" sz="1600" i="1" dirty="0">
                <a:solidFill>
                  <a:srgbClr val="000000"/>
                </a:solidFill>
                <a:latin typeface="Calibri" pitchFamily="18" charset="0"/>
                <a:cs typeface="Calibri" pitchFamily="18" charset="0"/>
              </a:rPr>
              <a:t>Greater</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than</a:t>
            </a:r>
          </a:p>
          <a:p>
            <a:pPr>
              <a:lnSpc>
                <a:spcPts val="1867"/>
              </a:lnSpc>
              <a:tabLst>
                <a:tab pos="50799" algn="l"/>
                <a:tab pos="101597" algn="l"/>
                <a:tab pos="186262" algn="l"/>
                <a:tab pos="304792" algn="l"/>
              </a:tabLst>
            </a:pPr>
            <a:r>
              <a:rPr lang="en-US" altLang="zh-CN" sz="1600" b="1" i="1" dirty="0">
                <a:solidFill>
                  <a:srgbClr val="FF0000"/>
                </a:solidFill>
                <a:latin typeface="Calibri" pitchFamily="18" charset="0"/>
                <a:cs typeface="Calibri" pitchFamily="18" charset="0"/>
              </a:rPr>
              <a:t>INR.25,000/-</a:t>
            </a:r>
          </a:p>
          <a:p>
            <a:pPr>
              <a:lnSpc>
                <a:spcPts val="1867"/>
              </a:lnSpc>
              <a:tabLst>
                <a:tab pos="50799" algn="l"/>
                <a:tab pos="101597" algn="l"/>
                <a:tab pos="186262" algn="l"/>
                <a:tab pos="304792" algn="l"/>
              </a:tabLst>
            </a:pPr>
            <a:r>
              <a:rPr lang="en-US" altLang="zh-CN" sz="2400" dirty="0"/>
              <a:t>			</a:t>
            </a:r>
            <a:r>
              <a:rPr lang="en-US" altLang="zh-CN" sz="1600" i="1" dirty="0">
                <a:solidFill>
                  <a:srgbClr val="000000"/>
                </a:solidFill>
                <a:latin typeface="Calibri" pitchFamily="18" charset="0"/>
                <a:cs typeface="Calibri" pitchFamily="18" charset="0"/>
              </a:rPr>
              <a:t>and</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Less</a:t>
            </a:r>
          </a:p>
          <a:p>
            <a:pPr>
              <a:lnSpc>
                <a:spcPts val="1867"/>
              </a:lnSpc>
              <a:tabLst>
                <a:tab pos="50799" algn="l"/>
                <a:tab pos="101597" algn="l"/>
                <a:tab pos="186262" algn="l"/>
                <a:tab pos="304792" algn="l"/>
              </a:tabLst>
            </a:pPr>
            <a:r>
              <a:rPr lang="en-US" altLang="zh-CN" sz="2400" dirty="0"/>
              <a:t>		</a:t>
            </a:r>
            <a:r>
              <a:rPr lang="en-US" altLang="zh-CN" sz="1600" i="1" dirty="0">
                <a:solidFill>
                  <a:srgbClr val="000000"/>
                </a:solidFill>
                <a:latin typeface="Calibri" pitchFamily="18" charset="0"/>
                <a:cs typeface="Calibri" pitchFamily="18" charset="0"/>
              </a:rPr>
              <a:t>than</a:t>
            </a:r>
            <a:r>
              <a:rPr lang="en-US" altLang="zh-CN" sz="1600" dirty="0">
                <a:latin typeface="Times New Roman" pitchFamily="18" charset="0"/>
                <a:cs typeface="Times New Roman" pitchFamily="18" charset="0"/>
              </a:rPr>
              <a:t> </a:t>
            </a:r>
            <a:r>
              <a:rPr lang="en-US" altLang="zh-CN" sz="1600" b="1" i="1" dirty="0">
                <a:solidFill>
                  <a:srgbClr val="FF0000"/>
                </a:solidFill>
                <a:latin typeface="Calibri" pitchFamily="18" charset="0"/>
                <a:cs typeface="Calibri" pitchFamily="18" charset="0"/>
              </a:rPr>
              <a:t>INR.5</a:t>
            </a:r>
          </a:p>
          <a:p>
            <a:pPr>
              <a:lnSpc>
                <a:spcPts val="1867"/>
              </a:lnSpc>
              <a:tabLst>
                <a:tab pos="50799" algn="l"/>
                <a:tab pos="101597" algn="l"/>
                <a:tab pos="186262" algn="l"/>
                <a:tab pos="304792" algn="l"/>
              </a:tabLst>
            </a:pPr>
            <a:r>
              <a:rPr lang="en-US" altLang="zh-CN" sz="2400" b="1" dirty="0">
                <a:solidFill>
                  <a:srgbClr val="FF0000"/>
                </a:solidFill>
              </a:rPr>
              <a:t>				</a:t>
            </a:r>
            <a:r>
              <a:rPr lang="en-US" altLang="zh-CN" sz="1600" b="1" i="1" dirty="0">
                <a:solidFill>
                  <a:srgbClr val="FF0000"/>
                </a:solidFill>
                <a:latin typeface="Calibri" pitchFamily="18" charset="0"/>
                <a:cs typeface="Calibri" pitchFamily="18" charset="0"/>
              </a:rPr>
              <a:t>Lakhs</a:t>
            </a:r>
          </a:p>
        </p:txBody>
      </p:sp>
      <p:sp>
        <p:nvSpPr>
          <p:cNvPr id="32" name="TextBox 1">
            <a:extLst>
              <a:ext uri="{FF2B5EF4-FFF2-40B4-BE49-F238E27FC236}">
                <a16:creationId xmlns:a16="http://schemas.microsoft.com/office/drawing/2014/main" xmlns="" id="{5D3779A8-6069-46B4-B35E-862F0389C651}"/>
              </a:ext>
            </a:extLst>
          </p:cNvPr>
          <p:cNvSpPr txBox="1"/>
          <p:nvPr/>
        </p:nvSpPr>
        <p:spPr>
          <a:xfrm>
            <a:off x="7406752" y="5429610"/>
            <a:ext cx="2725757" cy="1318566"/>
          </a:xfrm>
          <a:prstGeom prst="rect">
            <a:avLst/>
          </a:prstGeom>
          <a:noFill/>
        </p:spPr>
        <p:txBody>
          <a:bodyPr wrap="square" lIns="0" tIns="0" rIns="0" rtlCol="0">
            <a:spAutoFit/>
          </a:bodyPr>
          <a:lstStyle/>
          <a:p>
            <a:pPr>
              <a:lnSpc>
                <a:spcPts val="1600"/>
              </a:lnSpc>
            </a:pPr>
            <a:r>
              <a:rPr lang="en-US" altLang="zh-CN" sz="2400" dirty="0"/>
              <a:t>		     </a:t>
            </a:r>
            <a:r>
              <a:rPr lang="en-US" altLang="zh-CN" sz="1600" i="1" dirty="0">
                <a:solidFill>
                  <a:srgbClr val="000000"/>
                </a:solidFill>
                <a:latin typeface="Calibri" pitchFamily="18" charset="0"/>
                <a:cs typeface="Calibri" pitchFamily="18" charset="0"/>
              </a:rPr>
              <a:t>Procurement</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via </a:t>
            </a:r>
            <a:r>
              <a:rPr lang="en-US" altLang="zh-CN" sz="1603" b="1" i="1" dirty="0">
                <a:solidFill>
                  <a:srgbClr val="FF0000"/>
                </a:solidFill>
                <a:latin typeface="Calibri" pitchFamily="18" charset="0"/>
                <a:cs typeface="Calibri" pitchFamily="18" charset="0"/>
              </a:rPr>
              <a:t>Bid/RA</a:t>
            </a:r>
            <a:r>
              <a:rPr lang="en-US" altLang="zh-CN" sz="1603" b="1" dirty="0">
                <a:solidFill>
                  <a:srgbClr val="FF0000"/>
                </a:solidFill>
                <a:latin typeface="Times New Roman" pitchFamily="18" charset="0"/>
                <a:cs typeface="Times New Roman" pitchFamily="18" charset="0"/>
              </a:rPr>
              <a:t> </a:t>
            </a:r>
            <a:r>
              <a:rPr lang="en-US" altLang="zh-CN" sz="1603" i="1" dirty="0">
                <a:solidFill>
                  <a:srgbClr val="000000"/>
                </a:solidFill>
                <a:latin typeface="Calibri" pitchFamily="18" charset="0"/>
                <a:cs typeface="Calibri" pitchFamily="18" charset="0"/>
              </a:rPr>
              <a:t>to</a:t>
            </a:r>
            <a:r>
              <a:rPr lang="en-US" altLang="zh-CN" sz="1603" dirty="0">
                <a:latin typeface="Times New Roman" pitchFamily="18" charset="0"/>
                <a:cs typeface="Times New Roman" pitchFamily="18" charset="0"/>
              </a:rPr>
              <a:t> </a:t>
            </a:r>
            <a:r>
              <a:rPr lang="en-US" altLang="zh-CN" sz="1603" i="1" dirty="0">
                <a:solidFill>
                  <a:srgbClr val="000000"/>
                </a:solidFill>
                <a:latin typeface="Calibri" pitchFamily="18" charset="0"/>
                <a:cs typeface="Calibri" pitchFamily="18" charset="0"/>
              </a:rPr>
              <a:t>get</a:t>
            </a:r>
            <a:r>
              <a:rPr lang="en-US" altLang="zh-CN" sz="1603" dirty="0">
                <a:latin typeface="Times New Roman" pitchFamily="18" charset="0"/>
                <a:cs typeface="Times New Roman" pitchFamily="18" charset="0"/>
              </a:rPr>
              <a:t> </a:t>
            </a:r>
            <a:r>
              <a:rPr lang="en-US" altLang="zh-CN" sz="1603" i="1" dirty="0">
                <a:solidFill>
                  <a:srgbClr val="000000"/>
                </a:solidFill>
                <a:latin typeface="Calibri" pitchFamily="18" charset="0"/>
                <a:cs typeface="Calibri" pitchFamily="18" charset="0"/>
              </a:rPr>
              <a:t>the</a:t>
            </a:r>
            <a:r>
              <a:rPr lang="en-US" altLang="zh-CN" sz="1603" dirty="0">
                <a:latin typeface="Times New Roman" pitchFamily="18" charset="0"/>
                <a:cs typeface="Times New Roman" pitchFamily="18" charset="0"/>
              </a:rPr>
              <a:t> </a:t>
            </a:r>
            <a:r>
              <a:rPr lang="en-US" altLang="zh-CN" sz="1603" i="1" dirty="0">
                <a:solidFill>
                  <a:srgbClr val="000000"/>
                </a:solidFill>
                <a:latin typeface="Calibri" pitchFamily="18" charset="0"/>
                <a:cs typeface="Calibri" pitchFamily="18" charset="0"/>
              </a:rPr>
              <a:t>best </a:t>
            </a:r>
            <a:r>
              <a:rPr lang="en-US" altLang="zh-CN" sz="1600" i="1" dirty="0">
                <a:solidFill>
                  <a:srgbClr val="000000"/>
                </a:solidFill>
                <a:latin typeface="Calibri" pitchFamily="18" charset="0"/>
                <a:cs typeface="Calibri" pitchFamily="18" charset="0"/>
              </a:rPr>
              <a:t>price</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quote Bid</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to</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RA</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option</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is</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also available</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after</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of</a:t>
            </a:r>
          </a:p>
          <a:p>
            <a:pPr>
              <a:lnSpc>
                <a:spcPts val="1867"/>
              </a:lnSpc>
            </a:pPr>
            <a:r>
              <a:rPr lang="en-US" altLang="zh-CN" sz="1600" i="1" dirty="0">
                <a:solidFill>
                  <a:srgbClr val="000000"/>
                </a:solidFill>
                <a:latin typeface="Calibri" pitchFamily="18" charset="0"/>
                <a:cs typeface="Calibri" pitchFamily="18" charset="0"/>
              </a:rPr>
              <a:t>evaluation</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in</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Bid</a:t>
            </a:r>
          </a:p>
          <a:p>
            <a:pPr>
              <a:lnSpc>
                <a:spcPts val="1600"/>
              </a:lnSpc>
              <a:tabLst>
                <a:tab pos="33866" algn="l"/>
                <a:tab pos="270927" algn="l"/>
                <a:tab pos="491054" algn="l"/>
              </a:tabLst>
            </a:pPr>
            <a:endParaRPr lang="en-US" altLang="zh-CN" sz="1600" i="1" dirty="0">
              <a:solidFill>
                <a:srgbClr val="000000"/>
              </a:solidFill>
              <a:latin typeface="Calibri" pitchFamily="18" charset="0"/>
              <a:cs typeface="Calibri" pitchFamily="18" charset="0"/>
            </a:endParaRPr>
          </a:p>
        </p:txBody>
      </p:sp>
      <p:sp>
        <p:nvSpPr>
          <p:cNvPr id="33" name="TextBox 1">
            <a:extLst>
              <a:ext uri="{FF2B5EF4-FFF2-40B4-BE49-F238E27FC236}">
                <a16:creationId xmlns:a16="http://schemas.microsoft.com/office/drawing/2014/main" xmlns="" id="{4A50786A-E3D0-468B-9BB9-BC490386DBE9}"/>
              </a:ext>
            </a:extLst>
          </p:cNvPr>
          <p:cNvSpPr txBox="1"/>
          <p:nvPr/>
        </p:nvSpPr>
        <p:spPr>
          <a:xfrm>
            <a:off x="10414001" y="4165600"/>
            <a:ext cx="1293239" cy="252890"/>
          </a:xfrm>
          <a:prstGeom prst="rect">
            <a:avLst/>
          </a:prstGeom>
          <a:noFill/>
        </p:spPr>
        <p:txBody>
          <a:bodyPr wrap="none" lIns="0" tIns="0" rIns="0" rtlCol="0">
            <a:spAutoFit/>
          </a:bodyPr>
          <a:lstStyle/>
          <a:p>
            <a:pPr>
              <a:lnSpc>
                <a:spcPts val="1600"/>
              </a:lnSpc>
            </a:pPr>
            <a:r>
              <a:rPr lang="en-US" altLang="zh-CN" sz="1600" i="1" dirty="0">
                <a:solidFill>
                  <a:srgbClr val="000000"/>
                </a:solidFill>
                <a:latin typeface="Calibri" pitchFamily="18" charset="0"/>
                <a:cs typeface="Calibri" pitchFamily="18" charset="0"/>
              </a:rPr>
              <a:t>Procurement</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of</a:t>
            </a:r>
          </a:p>
        </p:txBody>
      </p:sp>
      <p:sp>
        <p:nvSpPr>
          <p:cNvPr id="34" name="TextBox 1">
            <a:extLst>
              <a:ext uri="{FF2B5EF4-FFF2-40B4-BE49-F238E27FC236}">
                <a16:creationId xmlns:a16="http://schemas.microsoft.com/office/drawing/2014/main" xmlns="" id="{88133B94-435A-4136-8764-FD3895766DF9}"/>
              </a:ext>
            </a:extLst>
          </p:cNvPr>
          <p:cNvSpPr txBox="1"/>
          <p:nvPr/>
        </p:nvSpPr>
        <p:spPr>
          <a:xfrm>
            <a:off x="10397067" y="4419601"/>
            <a:ext cx="1308050" cy="1002647"/>
          </a:xfrm>
          <a:prstGeom prst="rect">
            <a:avLst/>
          </a:prstGeom>
          <a:noFill/>
        </p:spPr>
        <p:txBody>
          <a:bodyPr wrap="none" lIns="0" tIns="0" rIns="0" rtlCol="0">
            <a:spAutoFit/>
          </a:bodyPr>
          <a:lstStyle/>
          <a:p>
            <a:pPr>
              <a:lnSpc>
                <a:spcPts val="1600"/>
              </a:lnSpc>
              <a:tabLst>
                <a:tab pos="50799" algn="l"/>
                <a:tab pos="135463" algn="l"/>
                <a:tab pos="406390" algn="l"/>
              </a:tabLst>
            </a:pPr>
            <a:r>
              <a:rPr lang="en-US" altLang="zh-CN" sz="1600" i="1" dirty="0">
                <a:solidFill>
                  <a:srgbClr val="000000"/>
                </a:solidFill>
                <a:latin typeface="Calibri" pitchFamily="18" charset="0"/>
                <a:cs typeface="Calibri" pitchFamily="18" charset="0"/>
              </a:rPr>
              <a:t>specific</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product</a:t>
            </a:r>
          </a:p>
          <a:p>
            <a:pPr>
              <a:lnSpc>
                <a:spcPts val="1867"/>
              </a:lnSpc>
              <a:tabLst>
                <a:tab pos="50799" algn="l"/>
                <a:tab pos="135463" algn="l"/>
                <a:tab pos="406390" algn="l"/>
              </a:tabLst>
            </a:pPr>
            <a:r>
              <a:rPr lang="en-US" altLang="zh-CN" sz="2400" dirty="0"/>
              <a:t>			</a:t>
            </a:r>
            <a:r>
              <a:rPr lang="en-US" altLang="zh-CN" sz="1603" i="1" dirty="0">
                <a:solidFill>
                  <a:srgbClr val="000000"/>
                </a:solidFill>
                <a:latin typeface="Calibri" pitchFamily="18" charset="0"/>
                <a:cs typeface="Calibri" pitchFamily="18" charset="0"/>
              </a:rPr>
              <a:t>as</a:t>
            </a:r>
            <a:r>
              <a:rPr lang="en-US" altLang="zh-CN" sz="1603" dirty="0">
                <a:latin typeface="Times New Roman" pitchFamily="18" charset="0"/>
                <a:cs typeface="Times New Roman" pitchFamily="18" charset="0"/>
              </a:rPr>
              <a:t> </a:t>
            </a:r>
            <a:r>
              <a:rPr lang="en-US" altLang="zh-CN" sz="1603" i="1" dirty="0">
                <a:solidFill>
                  <a:srgbClr val="000000"/>
                </a:solidFill>
                <a:latin typeface="Calibri" pitchFamily="18" charset="0"/>
                <a:cs typeface="Calibri" pitchFamily="18" charset="0"/>
              </a:rPr>
              <a:t>per</a:t>
            </a:r>
          </a:p>
          <a:p>
            <a:pPr>
              <a:lnSpc>
                <a:spcPts val="1867"/>
              </a:lnSpc>
              <a:tabLst>
                <a:tab pos="50799" algn="l"/>
                <a:tab pos="135463" algn="l"/>
                <a:tab pos="406390" algn="l"/>
              </a:tabLst>
            </a:pPr>
            <a:r>
              <a:rPr lang="en-US" altLang="zh-CN" sz="2400" dirty="0"/>
              <a:t>	</a:t>
            </a:r>
            <a:r>
              <a:rPr lang="en-US" altLang="zh-CN" sz="1600" i="1" dirty="0">
                <a:solidFill>
                  <a:srgbClr val="000000"/>
                </a:solidFill>
                <a:latin typeface="Calibri" pitchFamily="18" charset="0"/>
                <a:cs typeface="Calibri" pitchFamily="18" charset="0"/>
              </a:rPr>
              <a:t>requirement</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is</a:t>
            </a:r>
          </a:p>
          <a:p>
            <a:pPr>
              <a:lnSpc>
                <a:spcPts val="1867"/>
              </a:lnSpc>
              <a:tabLst>
                <a:tab pos="50799" algn="l"/>
                <a:tab pos="135463" algn="l"/>
                <a:tab pos="406390" algn="l"/>
              </a:tabLst>
            </a:pPr>
            <a:r>
              <a:rPr lang="en-US" altLang="zh-CN" sz="2400" dirty="0"/>
              <a:t>		</a:t>
            </a:r>
            <a:r>
              <a:rPr lang="en-US" altLang="zh-CN" sz="1600" i="1" dirty="0">
                <a:solidFill>
                  <a:srgbClr val="000000"/>
                </a:solidFill>
                <a:latin typeface="Calibri" pitchFamily="18" charset="0"/>
                <a:cs typeface="Calibri" pitchFamily="18" charset="0"/>
              </a:rPr>
              <a:t>also</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possible</a:t>
            </a:r>
          </a:p>
        </p:txBody>
      </p:sp>
      <p:sp>
        <p:nvSpPr>
          <p:cNvPr id="35" name="TextBox 1">
            <a:extLst>
              <a:ext uri="{FF2B5EF4-FFF2-40B4-BE49-F238E27FC236}">
                <a16:creationId xmlns:a16="http://schemas.microsoft.com/office/drawing/2014/main" xmlns="" id="{6B0C1CBA-1BCB-409D-87F2-D5DF795174AC}"/>
              </a:ext>
            </a:extLst>
          </p:cNvPr>
          <p:cNvSpPr txBox="1"/>
          <p:nvPr/>
        </p:nvSpPr>
        <p:spPr>
          <a:xfrm>
            <a:off x="8339823" y="1693889"/>
            <a:ext cx="1183144" cy="808555"/>
          </a:xfrm>
          <a:prstGeom prst="rect">
            <a:avLst/>
          </a:prstGeom>
          <a:noFill/>
        </p:spPr>
        <p:txBody>
          <a:bodyPr wrap="none" lIns="0" tIns="0" rIns="0" rtlCol="0">
            <a:spAutoFit/>
          </a:bodyPr>
          <a:lstStyle/>
          <a:p>
            <a:pPr>
              <a:lnSpc>
                <a:spcPts val="1600"/>
              </a:lnSpc>
              <a:tabLst>
                <a:tab pos="237061" algn="l"/>
              </a:tabLst>
            </a:pPr>
            <a:r>
              <a:rPr lang="en-US" altLang="zh-CN" sz="2000" b="1" dirty="0">
                <a:solidFill>
                  <a:srgbClr val="000000"/>
                </a:solidFill>
                <a:latin typeface="Calibri" pitchFamily="18" charset="0"/>
                <a:cs typeface="Calibri" pitchFamily="18" charset="0"/>
              </a:rPr>
              <a:t>5. Intent</a:t>
            </a:r>
            <a:r>
              <a:rPr lang="en-US" altLang="zh-CN" sz="2000" dirty="0">
                <a:latin typeface="Times New Roman" pitchFamily="18" charset="0"/>
                <a:cs typeface="Times New Roman" pitchFamily="18" charset="0"/>
              </a:rPr>
              <a:t> </a:t>
            </a:r>
            <a:r>
              <a:rPr lang="en-US" altLang="zh-CN" sz="2000" b="1" dirty="0">
                <a:solidFill>
                  <a:srgbClr val="000000"/>
                </a:solidFill>
                <a:latin typeface="Calibri" pitchFamily="18" charset="0"/>
                <a:cs typeface="Calibri" pitchFamily="18" charset="0"/>
              </a:rPr>
              <a:t>of</a:t>
            </a:r>
          </a:p>
          <a:p>
            <a:pPr>
              <a:lnSpc>
                <a:spcPts val="2000"/>
              </a:lnSpc>
              <a:tabLst>
                <a:tab pos="237061" algn="l"/>
              </a:tabLst>
            </a:pPr>
            <a:r>
              <a:rPr lang="en-US" altLang="zh-CN" sz="2000" b="1" dirty="0">
                <a:solidFill>
                  <a:srgbClr val="000000"/>
                </a:solidFill>
                <a:latin typeface="Calibri" pitchFamily="18" charset="0"/>
                <a:cs typeface="Calibri" pitchFamily="18" charset="0"/>
              </a:rPr>
              <a:t>Buying</a:t>
            </a:r>
            <a:r>
              <a:rPr lang="en-US" altLang="zh-CN" sz="2000" dirty="0">
                <a:latin typeface="Times New Roman" pitchFamily="18" charset="0"/>
                <a:cs typeface="Times New Roman" pitchFamily="18" charset="0"/>
              </a:rPr>
              <a:t> </a:t>
            </a:r>
            <a:r>
              <a:rPr lang="en-US" altLang="zh-CN" sz="2000" b="1" dirty="0">
                <a:solidFill>
                  <a:srgbClr val="000000"/>
                </a:solidFill>
                <a:latin typeface="Calibri" pitchFamily="18" charset="0"/>
                <a:cs typeface="Calibri" pitchFamily="18" charset="0"/>
              </a:rPr>
              <a:t>-</a:t>
            </a:r>
          </a:p>
          <a:p>
            <a:pPr>
              <a:lnSpc>
                <a:spcPts val="2000"/>
              </a:lnSpc>
              <a:tabLst>
                <a:tab pos="237061" algn="l"/>
              </a:tabLst>
            </a:pPr>
            <a:r>
              <a:rPr lang="en-US" altLang="zh-CN" sz="3200" dirty="0"/>
              <a:t>	</a:t>
            </a:r>
            <a:r>
              <a:rPr lang="en-US" altLang="zh-CN" sz="2000" b="1" dirty="0">
                <a:solidFill>
                  <a:srgbClr val="000000"/>
                </a:solidFill>
                <a:latin typeface="Calibri" pitchFamily="18" charset="0"/>
                <a:cs typeface="Calibri" pitchFamily="18" charset="0"/>
              </a:rPr>
              <a:t>Bid</a:t>
            </a:r>
          </a:p>
        </p:txBody>
      </p:sp>
      <p:sp>
        <p:nvSpPr>
          <p:cNvPr id="36" name="TextBox 1">
            <a:extLst>
              <a:ext uri="{FF2B5EF4-FFF2-40B4-BE49-F238E27FC236}">
                <a16:creationId xmlns:a16="http://schemas.microsoft.com/office/drawing/2014/main" xmlns="" id="{26DBA205-B954-4D3E-907E-3B924A6A3AAA}"/>
              </a:ext>
            </a:extLst>
          </p:cNvPr>
          <p:cNvSpPr txBox="1"/>
          <p:nvPr/>
        </p:nvSpPr>
        <p:spPr>
          <a:xfrm>
            <a:off x="10363201" y="1727201"/>
            <a:ext cx="1391599" cy="1246303"/>
          </a:xfrm>
          <a:prstGeom prst="rect">
            <a:avLst/>
          </a:prstGeom>
          <a:noFill/>
        </p:spPr>
        <p:txBody>
          <a:bodyPr wrap="none" lIns="0" tIns="0" rIns="0" rtlCol="0">
            <a:spAutoFit/>
          </a:bodyPr>
          <a:lstStyle/>
          <a:p>
            <a:pPr>
              <a:lnSpc>
                <a:spcPts val="1600"/>
              </a:lnSpc>
              <a:tabLst>
                <a:tab pos="50799" algn="l"/>
                <a:tab pos="118530" algn="l"/>
                <a:tab pos="203195" algn="l"/>
                <a:tab pos="253994" algn="l"/>
              </a:tabLst>
            </a:pPr>
            <a:r>
              <a:rPr lang="en-US" altLang="zh-CN" sz="2400" dirty="0"/>
              <a:t>	</a:t>
            </a:r>
            <a:r>
              <a:rPr lang="en-US" altLang="zh-CN" sz="1600" i="1" dirty="0">
                <a:solidFill>
                  <a:srgbClr val="000000"/>
                </a:solidFill>
                <a:latin typeface="Calibri" pitchFamily="18" charset="0"/>
                <a:cs typeface="Calibri" pitchFamily="18" charset="0"/>
              </a:rPr>
              <a:t>if</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objective</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is</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to</a:t>
            </a:r>
          </a:p>
          <a:p>
            <a:pPr>
              <a:lnSpc>
                <a:spcPts val="1867"/>
              </a:lnSpc>
              <a:tabLst>
                <a:tab pos="50799" algn="l"/>
                <a:tab pos="118530" algn="l"/>
                <a:tab pos="203195" algn="l"/>
                <a:tab pos="253994" algn="l"/>
              </a:tabLst>
            </a:pPr>
            <a:r>
              <a:rPr lang="en-US" altLang="zh-CN" sz="1600" i="1" dirty="0">
                <a:solidFill>
                  <a:srgbClr val="000000"/>
                </a:solidFill>
                <a:latin typeface="Calibri" pitchFamily="18" charset="0"/>
                <a:cs typeface="Calibri" pitchFamily="18" charset="0"/>
              </a:rPr>
              <a:t>go</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for</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BID</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(ONLY</a:t>
            </a:r>
          </a:p>
          <a:p>
            <a:pPr>
              <a:lnSpc>
                <a:spcPts val="1867"/>
              </a:lnSpc>
              <a:tabLst>
                <a:tab pos="50799" algn="l"/>
                <a:tab pos="118530" algn="l"/>
                <a:tab pos="203195" algn="l"/>
                <a:tab pos="253994" algn="l"/>
              </a:tabLst>
            </a:pPr>
            <a:r>
              <a:rPr lang="en-US" altLang="zh-CN" sz="2400" dirty="0"/>
              <a:t>		</a:t>
            </a:r>
            <a:r>
              <a:rPr lang="en-US" altLang="zh-CN" sz="1600" i="1" dirty="0">
                <a:solidFill>
                  <a:srgbClr val="000000"/>
                </a:solidFill>
                <a:latin typeface="Calibri" pitchFamily="18" charset="0"/>
                <a:cs typeface="Calibri" pitchFamily="18" charset="0"/>
              </a:rPr>
              <a:t>BID)</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there</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is</a:t>
            </a:r>
          </a:p>
          <a:p>
            <a:pPr>
              <a:lnSpc>
                <a:spcPts val="1867"/>
              </a:lnSpc>
              <a:tabLst>
                <a:tab pos="50799" algn="l"/>
                <a:tab pos="118530" algn="l"/>
                <a:tab pos="203195" algn="l"/>
                <a:tab pos="253994" algn="l"/>
              </a:tabLst>
            </a:pPr>
            <a:r>
              <a:rPr lang="en-US" altLang="zh-CN" sz="2400" dirty="0"/>
              <a:t>				</a:t>
            </a:r>
            <a:r>
              <a:rPr lang="en-US" altLang="zh-CN" sz="1600" i="1" dirty="0">
                <a:solidFill>
                  <a:srgbClr val="000000"/>
                </a:solidFill>
                <a:latin typeface="Calibri" pitchFamily="18" charset="0"/>
                <a:cs typeface="Calibri" pitchFamily="18" charset="0"/>
              </a:rPr>
              <a:t>no</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need</a:t>
            </a:r>
            <a:r>
              <a:rPr lang="en-US" altLang="zh-CN" sz="1600" dirty="0">
                <a:latin typeface="Times New Roman" pitchFamily="18" charset="0"/>
                <a:cs typeface="Times New Roman" pitchFamily="18" charset="0"/>
              </a:rPr>
              <a:t> </a:t>
            </a:r>
            <a:r>
              <a:rPr lang="en-US" altLang="zh-CN" sz="1600" i="1" dirty="0">
                <a:solidFill>
                  <a:srgbClr val="000000"/>
                </a:solidFill>
                <a:latin typeface="Calibri" pitchFamily="18" charset="0"/>
                <a:cs typeface="Calibri" pitchFamily="18" charset="0"/>
              </a:rPr>
              <a:t>of</a:t>
            </a:r>
          </a:p>
          <a:p>
            <a:pPr>
              <a:lnSpc>
                <a:spcPts val="1867"/>
              </a:lnSpc>
              <a:tabLst>
                <a:tab pos="50799" algn="l"/>
                <a:tab pos="118530" algn="l"/>
                <a:tab pos="203195" algn="l"/>
                <a:tab pos="253994" algn="l"/>
              </a:tabLst>
            </a:pPr>
            <a:r>
              <a:rPr lang="en-US" altLang="zh-CN" sz="2400" dirty="0"/>
              <a:t>			</a:t>
            </a:r>
            <a:r>
              <a:rPr lang="en-US" altLang="zh-CN" sz="1603" i="1" dirty="0">
                <a:solidFill>
                  <a:srgbClr val="000000"/>
                </a:solidFill>
                <a:latin typeface="Calibri" pitchFamily="18" charset="0"/>
                <a:cs typeface="Calibri" pitchFamily="18" charset="0"/>
              </a:rPr>
              <a:t>comparison</a:t>
            </a:r>
          </a:p>
        </p:txBody>
      </p:sp>
      <p:sp>
        <p:nvSpPr>
          <p:cNvPr id="37" name="TextBox 1">
            <a:extLst>
              <a:ext uri="{FF2B5EF4-FFF2-40B4-BE49-F238E27FC236}">
                <a16:creationId xmlns:a16="http://schemas.microsoft.com/office/drawing/2014/main" xmlns="" id="{257FFACF-81EC-4F91-BFF1-CBAFE7DC662F}"/>
              </a:ext>
            </a:extLst>
          </p:cNvPr>
          <p:cNvSpPr txBox="1"/>
          <p:nvPr/>
        </p:nvSpPr>
        <p:spPr>
          <a:xfrm>
            <a:off x="11785601" y="6417734"/>
            <a:ext cx="310983" cy="358240"/>
          </a:xfrm>
          <a:prstGeom prst="rect">
            <a:avLst/>
          </a:prstGeom>
          <a:noFill/>
        </p:spPr>
        <p:txBody>
          <a:bodyPr wrap="none" lIns="0" tIns="0" rIns="0" rtlCol="0">
            <a:spAutoFit/>
          </a:bodyPr>
          <a:lstStyle/>
          <a:p>
            <a:pPr>
              <a:lnSpc>
                <a:spcPts val="2400"/>
              </a:lnSpc>
            </a:pPr>
            <a:r>
              <a:rPr lang="en-US" altLang="zh-CN" sz="2400" dirty="0">
                <a:solidFill>
                  <a:srgbClr val="000000"/>
                </a:solidFill>
                <a:latin typeface="Calibri" pitchFamily="18" charset="0"/>
                <a:cs typeface="Calibri" pitchFamily="18" charset="0"/>
              </a:rPr>
              <a:t>12</a:t>
            </a:r>
          </a:p>
        </p:txBody>
      </p:sp>
      <p:sp>
        <p:nvSpPr>
          <p:cNvPr id="38" name="Flowchart: Manual Input 37">
            <a:extLst>
              <a:ext uri="{FF2B5EF4-FFF2-40B4-BE49-F238E27FC236}">
                <a16:creationId xmlns:a16="http://schemas.microsoft.com/office/drawing/2014/main" xmlns="" id="{6D10A882-E91A-48B5-AD76-6B781EFEC717}"/>
              </a:ext>
            </a:extLst>
          </p:cNvPr>
          <p:cNvSpPr/>
          <p:nvPr/>
        </p:nvSpPr>
        <p:spPr>
          <a:xfrm>
            <a:off x="2228244" y="179680"/>
            <a:ext cx="5019223" cy="988719"/>
          </a:xfrm>
          <a:prstGeom prst="flowChartManualInp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ts val="3600"/>
              </a:lnSpc>
              <a:tabLst>
                <a:tab pos="5266135" algn="l"/>
              </a:tabLst>
            </a:pPr>
            <a:r>
              <a:rPr lang="en-US" altLang="zh-CN" sz="2400" b="1" dirty="0">
                <a:solidFill>
                  <a:schemeClr val="bg1"/>
                </a:solidFill>
                <a:latin typeface="Bookman Old Style" pitchFamily="18" charset="0"/>
                <a:cs typeface="Calibri" pitchFamily="18" charset="0"/>
              </a:rPr>
              <a:t>Multiple</a:t>
            </a:r>
            <a:r>
              <a:rPr lang="en-US" altLang="zh-CN" sz="2400" dirty="0">
                <a:solidFill>
                  <a:schemeClr val="bg1"/>
                </a:solidFill>
                <a:latin typeface="Bookman Old Style" pitchFamily="18" charset="0"/>
                <a:cs typeface="Times New Roman" pitchFamily="18" charset="0"/>
              </a:rPr>
              <a:t> </a:t>
            </a:r>
            <a:r>
              <a:rPr lang="en-US" altLang="zh-CN" sz="2400" b="1" dirty="0">
                <a:solidFill>
                  <a:schemeClr val="bg1"/>
                </a:solidFill>
                <a:latin typeface="Bookman Old Style" pitchFamily="18" charset="0"/>
                <a:cs typeface="Calibri" pitchFamily="18" charset="0"/>
              </a:rPr>
              <a:t>Procurement</a:t>
            </a:r>
            <a:r>
              <a:rPr lang="en-US" altLang="zh-CN" sz="2400" dirty="0">
                <a:solidFill>
                  <a:schemeClr val="bg1"/>
                </a:solidFill>
                <a:latin typeface="Bookman Old Style" pitchFamily="18" charset="0"/>
                <a:cs typeface="Times New Roman" pitchFamily="18" charset="0"/>
              </a:rPr>
              <a:t> </a:t>
            </a:r>
            <a:r>
              <a:rPr lang="en-US" altLang="zh-CN" sz="2400" b="1" dirty="0">
                <a:solidFill>
                  <a:schemeClr val="bg1"/>
                </a:solidFill>
                <a:latin typeface="Bookman Old Style" pitchFamily="18" charset="0"/>
                <a:cs typeface="Calibri" pitchFamily="18" charset="0"/>
              </a:rPr>
              <a:t>Options</a:t>
            </a:r>
            <a:endParaRPr lang="en-US" altLang="zh-CN" sz="2400" b="1" dirty="0">
              <a:solidFill>
                <a:schemeClr val="bg1"/>
              </a:solidFill>
              <a:latin typeface="Calibri" pitchFamily="18" charset="0"/>
              <a:cs typeface="Calibri" pitchFamily="18" charset="0"/>
            </a:endParaRPr>
          </a:p>
        </p:txBody>
      </p:sp>
      <p:sp>
        <p:nvSpPr>
          <p:cNvPr id="39" name="Rectangle 38">
            <a:extLst>
              <a:ext uri="{FF2B5EF4-FFF2-40B4-BE49-F238E27FC236}">
                <a16:creationId xmlns:a16="http://schemas.microsoft.com/office/drawing/2014/main" xmlns="" id="{D686FE88-37E5-4B97-9057-91F717CAEC7C}"/>
              </a:ext>
            </a:extLst>
          </p:cNvPr>
          <p:cNvSpPr/>
          <p:nvPr/>
        </p:nvSpPr>
        <p:spPr>
          <a:xfrm>
            <a:off x="10442803" y="6365244"/>
            <a:ext cx="1749197" cy="392159"/>
          </a:xfrm>
          <a:prstGeom prst="rect">
            <a:avLst/>
          </a:prstGeom>
        </p:spPr>
        <p:txBody>
          <a:bodyPr wrap="none">
            <a:spAutoFit/>
          </a:bodyPr>
          <a:lstStyle/>
          <a:p>
            <a:pPr algn="r">
              <a:lnSpc>
                <a:spcPct val="115000"/>
              </a:lnSpc>
            </a:pPr>
            <a:r>
              <a:rPr lang="en-US" b="1" dirty="0" err="1">
                <a:solidFill>
                  <a:srgbClr val="FFFFFF"/>
                </a:solidFill>
                <a:highlight>
                  <a:srgbClr val="FF0000"/>
                </a:highlight>
                <a:latin typeface="Calibri" panose="020F0502020204030204" pitchFamily="34" charset="0"/>
                <a:ea typeface="MS Mincho" panose="02020609040205080304" pitchFamily="49" charset="-128"/>
                <a:cs typeface="Times New Roman" panose="02020603050405020304" pitchFamily="18" charset="0"/>
              </a:rPr>
              <a:t>SGeMPU</a:t>
            </a:r>
            <a:r>
              <a:rPr lang="en-US" b="1" dirty="0">
                <a:solidFill>
                  <a:srgbClr val="FFFFFF"/>
                </a:solidFill>
                <a:latin typeface="Calibri" panose="020F0502020204030204" pitchFamily="34" charset="0"/>
                <a:ea typeface="MS Mincho" panose="02020609040205080304" pitchFamily="49" charset="-128"/>
                <a:cs typeface="Times New Roman" panose="02020603050405020304" pitchFamily="18" charset="0"/>
              </a:rPr>
              <a:t> </a:t>
            </a:r>
            <a:r>
              <a:rPr lang="en-US" b="1" dirty="0">
                <a:solidFill>
                  <a:srgbClr val="FFFFFF"/>
                </a:solidFill>
                <a:highlight>
                  <a:srgbClr val="000080"/>
                </a:highlight>
                <a:latin typeface="Calibri" panose="020F0502020204030204" pitchFamily="34" charset="0"/>
                <a:ea typeface="MS Mincho" panose="02020609040205080304" pitchFamily="49" charset="-128"/>
                <a:cs typeface="Times New Roman" panose="02020603050405020304" pitchFamily="18" charset="0"/>
              </a:rPr>
              <a:t>Odisha</a:t>
            </a:r>
            <a:endParaRPr lang="en-US" b="1"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xmlns="" val="2686333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xmlns="" id="{A5727014-1DD1-4162-AA1E-6F89A4393DED}"/>
              </a:ext>
            </a:extLst>
          </p:cNvPr>
          <p:cNvGraphicFramePr>
            <a:graphicFrameLocks noGrp="1"/>
          </p:cNvGraphicFramePr>
          <p:nvPr>
            <p:extLst>
              <p:ext uri="{D42A27DB-BD31-4B8C-83A1-F6EECF244321}">
                <p14:modId xmlns:p14="http://schemas.microsoft.com/office/powerpoint/2010/main" xmlns="" val="1779970876"/>
              </p:ext>
            </p:extLst>
          </p:nvPr>
        </p:nvGraphicFramePr>
        <p:xfrm>
          <a:off x="236728" y="513175"/>
          <a:ext cx="11718544" cy="5407660"/>
        </p:xfrm>
        <a:graphic>
          <a:graphicData uri="http://schemas.openxmlformats.org/drawingml/2006/table">
            <a:tbl>
              <a:tblPr firstRow="1" bandRow="1">
                <a:tableStyleId>{5C22544A-7EE6-4342-B048-85BDC9FD1C3A}</a:tableStyleId>
              </a:tblPr>
              <a:tblGrid>
                <a:gridCol w="1606440">
                  <a:extLst>
                    <a:ext uri="{9D8B030D-6E8A-4147-A177-3AD203B41FA5}">
                      <a16:colId xmlns:a16="http://schemas.microsoft.com/office/drawing/2014/main" xmlns="" val="327888213"/>
                    </a:ext>
                  </a:extLst>
                </a:gridCol>
                <a:gridCol w="2338688">
                  <a:extLst>
                    <a:ext uri="{9D8B030D-6E8A-4147-A177-3AD203B41FA5}">
                      <a16:colId xmlns:a16="http://schemas.microsoft.com/office/drawing/2014/main" xmlns="" val="1251891329"/>
                    </a:ext>
                  </a:extLst>
                </a:gridCol>
                <a:gridCol w="2315493">
                  <a:extLst>
                    <a:ext uri="{9D8B030D-6E8A-4147-A177-3AD203B41FA5}">
                      <a16:colId xmlns:a16="http://schemas.microsoft.com/office/drawing/2014/main" xmlns="" val="3542364443"/>
                    </a:ext>
                  </a:extLst>
                </a:gridCol>
                <a:gridCol w="2528287">
                  <a:extLst>
                    <a:ext uri="{9D8B030D-6E8A-4147-A177-3AD203B41FA5}">
                      <a16:colId xmlns:a16="http://schemas.microsoft.com/office/drawing/2014/main" xmlns="" val="1102253282"/>
                    </a:ext>
                  </a:extLst>
                </a:gridCol>
                <a:gridCol w="2929636">
                  <a:extLst>
                    <a:ext uri="{9D8B030D-6E8A-4147-A177-3AD203B41FA5}">
                      <a16:colId xmlns:a16="http://schemas.microsoft.com/office/drawing/2014/main" xmlns="" val="45089115"/>
                    </a:ext>
                  </a:extLst>
                </a:gridCol>
              </a:tblGrid>
              <a:tr h="511726">
                <a:tc gridSpan="2">
                  <a:txBody>
                    <a:bodyPr/>
                    <a:lstStyle/>
                    <a:p>
                      <a:r>
                        <a:rPr lang="en-US" dirty="0"/>
                        <a:t>Mode of Procurement</a:t>
                      </a:r>
                    </a:p>
                  </a:txBody>
                  <a:tcPr/>
                </a:tc>
                <a:tc hMerge="1">
                  <a:txBody>
                    <a:bodyPr/>
                    <a:lstStyle/>
                    <a:p>
                      <a:endParaRPr lang="en-US"/>
                    </a:p>
                  </a:txBody>
                  <a:tcPr/>
                </a:tc>
                <a:tc>
                  <a:txBody>
                    <a:bodyPr/>
                    <a:lstStyle/>
                    <a:p>
                      <a:r>
                        <a:rPr lang="en-US" dirty="0"/>
                        <a:t>Rs. 1- Rs. 25 ,000 /-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Rs. 25,000 /-  Rs. 500,000 /- </a:t>
                      </a:r>
                    </a:p>
                  </a:txBody>
                  <a:tcPr/>
                </a:tc>
                <a:tc>
                  <a:txBody>
                    <a:bodyPr/>
                    <a:lstStyle/>
                    <a:p>
                      <a:r>
                        <a:rPr lang="en-US" dirty="0"/>
                        <a:t>Rs. 500,000 /- and Above</a:t>
                      </a:r>
                    </a:p>
                  </a:txBody>
                  <a:tcPr/>
                </a:tc>
                <a:extLst>
                  <a:ext uri="{0D108BD9-81ED-4DB2-BD59-A6C34878D82A}">
                    <a16:rowId xmlns:a16="http://schemas.microsoft.com/office/drawing/2014/main" xmlns="" val="3828699200"/>
                  </a:ext>
                </a:extLst>
              </a:tr>
              <a:tr h="511726">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Direct Purchase</a:t>
                      </a:r>
                    </a:p>
                    <a:p>
                      <a:pPr algn="ctr">
                        <a:lnSpc>
                          <a:spcPts val="1600"/>
                        </a:lnSpc>
                        <a:tabLst>
                          <a:tab pos="135463" algn="l"/>
                        </a:tabLst>
                      </a:pPr>
                      <a:r>
                        <a:rPr lang="en-US" altLang="zh-CN" sz="2000" i="1" dirty="0">
                          <a:solidFill>
                            <a:srgbClr val="000000"/>
                          </a:solidFill>
                          <a:latin typeface="Calibri" pitchFamily="18" charset="0"/>
                          <a:cs typeface="Calibri" pitchFamily="18" charset="0"/>
                        </a:rPr>
                        <a:t>(For</a:t>
                      </a:r>
                      <a:r>
                        <a:rPr lang="en-US" altLang="zh-CN" sz="2000" dirty="0">
                          <a:latin typeface="Times New Roman" pitchFamily="18" charset="0"/>
                          <a:cs typeface="Times New Roman" pitchFamily="18" charset="0"/>
                        </a:rPr>
                        <a:t> </a:t>
                      </a:r>
                      <a:r>
                        <a:rPr lang="en-US" altLang="zh-CN" sz="2000" i="1" dirty="0">
                          <a:solidFill>
                            <a:srgbClr val="000000"/>
                          </a:solidFill>
                          <a:latin typeface="Calibri" pitchFamily="18" charset="0"/>
                          <a:cs typeface="Calibri" pitchFamily="18" charset="0"/>
                        </a:rPr>
                        <a:t>amounts</a:t>
                      </a:r>
                    </a:p>
                    <a:p>
                      <a:pPr algn="ctr">
                        <a:lnSpc>
                          <a:spcPts val="1867"/>
                        </a:lnSpc>
                        <a:tabLst>
                          <a:tab pos="135463" algn="l"/>
                        </a:tabLst>
                      </a:pPr>
                      <a:r>
                        <a:rPr lang="en-US" altLang="zh-CN" sz="2800" dirty="0"/>
                        <a:t>	</a:t>
                      </a:r>
                      <a:r>
                        <a:rPr lang="en-US" altLang="zh-CN" sz="1800" i="1" dirty="0">
                          <a:solidFill>
                            <a:srgbClr val="000000"/>
                          </a:solidFill>
                          <a:latin typeface="Calibri" pitchFamily="18" charset="0"/>
                          <a:cs typeface="Calibri" pitchFamily="18" charset="0"/>
                        </a:rPr>
                        <a:t>Less</a:t>
                      </a:r>
                      <a:r>
                        <a:rPr lang="en-US" altLang="zh-CN" sz="1800" dirty="0">
                          <a:latin typeface="Times New Roman" pitchFamily="18" charset="0"/>
                          <a:cs typeface="Times New Roman" pitchFamily="18" charset="0"/>
                        </a:rPr>
                        <a:t> </a:t>
                      </a:r>
                      <a:r>
                        <a:rPr lang="en-US" altLang="zh-CN" sz="1800" i="1" dirty="0">
                          <a:solidFill>
                            <a:srgbClr val="000000"/>
                          </a:solidFill>
                          <a:latin typeface="Calibri" pitchFamily="18" charset="0"/>
                          <a:cs typeface="Calibri" pitchFamily="18" charset="0"/>
                        </a:rPr>
                        <a:t>than</a:t>
                      </a:r>
                    </a:p>
                    <a:p>
                      <a:pPr algn="ctr">
                        <a:lnSpc>
                          <a:spcPts val="1867"/>
                        </a:lnSpc>
                        <a:tabLst>
                          <a:tab pos="135463" algn="l"/>
                        </a:tabLst>
                      </a:pPr>
                      <a:r>
                        <a:rPr lang="en-US" altLang="zh-CN" sz="1800" b="1" i="1" dirty="0">
                          <a:solidFill>
                            <a:srgbClr val="FF0000"/>
                          </a:solidFill>
                          <a:latin typeface="Calibri" pitchFamily="18" charset="0"/>
                          <a:cs typeface="Calibri" pitchFamily="18" charset="0"/>
                        </a:rPr>
                        <a:t>INR.25,000/-)</a:t>
                      </a:r>
                      <a:endParaRPr lang="en-US" dirty="0"/>
                    </a:p>
                    <a:p>
                      <a:pPr algn="ctr"/>
                      <a:endParaRPr lang="en-US" dirty="0"/>
                    </a:p>
                  </a:txBody>
                  <a:tcPr/>
                </a:tc>
                <a:tc hMerge="1">
                  <a:txBody>
                    <a:bodyPr/>
                    <a:lstStyle/>
                    <a:p>
                      <a:endParaRPr lang="en-US"/>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xmlns="" val="423230325"/>
                  </a:ext>
                </a:extLst>
              </a:tr>
              <a:tr h="511726">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L1 Purchase</a:t>
                      </a:r>
                    </a:p>
                    <a:p>
                      <a:pPr algn="ctr">
                        <a:lnSpc>
                          <a:spcPts val="1600"/>
                        </a:lnSpc>
                        <a:tabLst>
                          <a:tab pos="50799" algn="l"/>
                          <a:tab pos="101597" algn="l"/>
                          <a:tab pos="186262" algn="l"/>
                          <a:tab pos="304792" algn="l"/>
                        </a:tabLst>
                      </a:pPr>
                      <a:r>
                        <a:rPr lang="en-US" altLang="zh-CN" sz="1800" i="0" dirty="0">
                          <a:solidFill>
                            <a:srgbClr val="000000"/>
                          </a:solidFill>
                          <a:latin typeface="Calibri" pitchFamily="18" charset="0"/>
                          <a:cs typeface="Calibri" pitchFamily="18" charset="0"/>
                        </a:rPr>
                        <a:t>(For</a:t>
                      </a:r>
                      <a:r>
                        <a:rPr lang="en-US" altLang="zh-CN" sz="1800" i="0" dirty="0">
                          <a:latin typeface="Times New Roman" pitchFamily="18" charset="0"/>
                          <a:cs typeface="Times New Roman" pitchFamily="18" charset="0"/>
                        </a:rPr>
                        <a:t> </a:t>
                      </a:r>
                      <a:r>
                        <a:rPr lang="en-US" altLang="zh-CN" sz="1800" i="0" dirty="0">
                          <a:solidFill>
                            <a:srgbClr val="000000"/>
                          </a:solidFill>
                          <a:latin typeface="Calibri" pitchFamily="18" charset="0"/>
                          <a:cs typeface="Calibri" pitchFamily="18" charset="0"/>
                        </a:rPr>
                        <a:t>amount Greater</a:t>
                      </a:r>
                      <a:r>
                        <a:rPr lang="en-US" altLang="zh-CN" sz="1800" i="0" dirty="0">
                          <a:latin typeface="Times New Roman" pitchFamily="18" charset="0"/>
                          <a:cs typeface="Times New Roman" pitchFamily="18" charset="0"/>
                        </a:rPr>
                        <a:t> </a:t>
                      </a:r>
                      <a:r>
                        <a:rPr lang="en-US" altLang="zh-CN" sz="1800" i="0" dirty="0">
                          <a:solidFill>
                            <a:srgbClr val="000000"/>
                          </a:solidFill>
                          <a:latin typeface="Calibri" pitchFamily="18" charset="0"/>
                          <a:cs typeface="Calibri" pitchFamily="18" charset="0"/>
                        </a:rPr>
                        <a:t>than </a:t>
                      </a:r>
                      <a:r>
                        <a:rPr lang="en-US" altLang="zh-CN" sz="1800" b="1" i="0" dirty="0">
                          <a:solidFill>
                            <a:srgbClr val="FF0000"/>
                          </a:solidFill>
                          <a:latin typeface="Calibri" pitchFamily="18" charset="0"/>
                          <a:cs typeface="Calibri" pitchFamily="18" charset="0"/>
                        </a:rPr>
                        <a:t>Rs.25,000/- </a:t>
                      </a:r>
                      <a:r>
                        <a:rPr lang="en-US" altLang="zh-CN" sz="1800" i="0" dirty="0">
                          <a:solidFill>
                            <a:srgbClr val="000000"/>
                          </a:solidFill>
                          <a:latin typeface="Calibri" pitchFamily="18" charset="0"/>
                          <a:cs typeface="Calibri" pitchFamily="18" charset="0"/>
                        </a:rPr>
                        <a:t>and</a:t>
                      </a:r>
                      <a:r>
                        <a:rPr lang="en-US" altLang="zh-CN" sz="1800" i="0" dirty="0">
                          <a:latin typeface="Times New Roman" pitchFamily="18" charset="0"/>
                          <a:cs typeface="Times New Roman" pitchFamily="18" charset="0"/>
                        </a:rPr>
                        <a:t> </a:t>
                      </a:r>
                      <a:r>
                        <a:rPr lang="en-US" altLang="zh-CN" sz="1800" i="0" dirty="0">
                          <a:solidFill>
                            <a:srgbClr val="000000"/>
                          </a:solidFill>
                          <a:latin typeface="Calibri" pitchFamily="18" charset="0"/>
                          <a:cs typeface="Calibri" pitchFamily="18" charset="0"/>
                        </a:rPr>
                        <a:t>Less than</a:t>
                      </a:r>
                      <a:r>
                        <a:rPr lang="en-US" altLang="zh-CN" sz="1800" i="0" dirty="0">
                          <a:latin typeface="Times New Roman" pitchFamily="18" charset="0"/>
                          <a:cs typeface="Times New Roman" pitchFamily="18" charset="0"/>
                        </a:rPr>
                        <a:t> </a:t>
                      </a:r>
                      <a:r>
                        <a:rPr lang="en-US" altLang="zh-CN" sz="1800" b="1" i="0" dirty="0">
                          <a:solidFill>
                            <a:srgbClr val="FF0000"/>
                          </a:solidFill>
                          <a:latin typeface="Calibri" pitchFamily="18" charset="0"/>
                          <a:cs typeface="Calibri" pitchFamily="18" charset="0"/>
                        </a:rPr>
                        <a:t>INR.5 Lakhs )</a:t>
                      </a:r>
                    </a:p>
                  </a:txBody>
                  <a:tcPr/>
                </a:tc>
                <a:tc hMerge="1">
                  <a:txBody>
                    <a:bodyPr/>
                    <a:lstStyle/>
                    <a:p>
                      <a:endParaRPr lang="en-US"/>
                    </a:p>
                  </a:txBody>
                  <a:tcPr/>
                </a:tc>
                <a:tc>
                  <a:txBody>
                    <a:bodyPr/>
                    <a:lstStyle/>
                    <a:p>
                      <a:r>
                        <a:rPr lang="en-US" dirty="0"/>
                        <a:t>Yes</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xmlns="" val="1900387226"/>
                  </a:ext>
                </a:extLst>
              </a:tr>
              <a:tr h="511726">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BID /RA</a:t>
                      </a:r>
                    </a:p>
                    <a:p>
                      <a:pPr algn="ctr">
                        <a:lnSpc>
                          <a:spcPts val="1600"/>
                        </a:lnSpc>
                      </a:pPr>
                      <a:r>
                        <a:rPr lang="en-US" altLang="zh-CN" sz="1800" i="0" dirty="0">
                          <a:solidFill>
                            <a:srgbClr val="000000"/>
                          </a:solidFill>
                          <a:latin typeface="Calibri" pitchFamily="18" charset="0"/>
                          <a:cs typeface="Calibri" pitchFamily="18" charset="0"/>
                        </a:rPr>
                        <a:t>(Procurement</a:t>
                      </a:r>
                      <a:r>
                        <a:rPr lang="en-US" altLang="zh-CN" sz="1800" i="0" dirty="0">
                          <a:latin typeface="Times New Roman" pitchFamily="18" charset="0"/>
                          <a:cs typeface="Times New Roman" pitchFamily="18" charset="0"/>
                        </a:rPr>
                        <a:t> </a:t>
                      </a:r>
                      <a:r>
                        <a:rPr lang="en-US" altLang="zh-CN" sz="1800" i="0" dirty="0">
                          <a:solidFill>
                            <a:srgbClr val="000000"/>
                          </a:solidFill>
                          <a:latin typeface="Calibri" pitchFamily="18" charset="0"/>
                          <a:cs typeface="Calibri" pitchFamily="18" charset="0"/>
                        </a:rPr>
                        <a:t>via </a:t>
                      </a:r>
                      <a:r>
                        <a:rPr lang="en-US" altLang="zh-CN" sz="2000" b="1" i="0" dirty="0">
                          <a:solidFill>
                            <a:srgbClr val="FF0000"/>
                          </a:solidFill>
                          <a:latin typeface="Calibri" pitchFamily="18" charset="0"/>
                          <a:cs typeface="Calibri" pitchFamily="18" charset="0"/>
                        </a:rPr>
                        <a:t>Bid/RA</a:t>
                      </a:r>
                      <a:r>
                        <a:rPr lang="en-US" altLang="zh-CN" sz="2000" b="1" i="0" dirty="0">
                          <a:solidFill>
                            <a:srgbClr val="FF0000"/>
                          </a:solidFill>
                          <a:latin typeface="Times New Roman" pitchFamily="18" charset="0"/>
                          <a:cs typeface="Times New Roman" pitchFamily="18" charset="0"/>
                        </a:rPr>
                        <a:t> </a:t>
                      </a:r>
                      <a:r>
                        <a:rPr lang="en-US" altLang="zh-CN" sz="2000" i="0" dirty="0">
                          <a:solidFill>
                            <a:srgbClr val="000000"/>
                          </a:solidFill>
                          <a:latin typeface="Calibri" pitchFamily="18" charset="0"/>
                          <a:cs typeface="Calibri" pitchFamily="18" charset="0"/>
                        </a:rPr>
                        <a:t>to</a:t>
                      </a:r>
                      <a:r>
                        <a:rPr lang="en-US" altLang="zh-CN" sz="2000" i="0" dirty="0">
                          <a:latin typeface="Times New Roman" pitchFamily="18" charset="0"/>
                          <a:cs typeface="Times New Roman" pitchFamily="18" charset="0"/>
                        </a:rPr>
                        <a:t> </a:t>
                      </a:r>
                      <a:r>
                        <a:rPr lang="en-US" altLang="zh-CN" sz="2000" i="0" dirty="0">
                          <a:solidFill>
                            <a:srgbClr val="000000"/>
                          </a:solidFill>
                          <a:latin typeface="Calibri" pitchFamily="18" charset="0"/>
                          <a:cs typeface="Calibri" pitchFamily="18" charset="0"/>
                        </a:rPr>
                        <a:t>get</a:t>
                      </a:r>
                      <a:r>
                        <a:rPr lang="en-US" altLang="zh-CN" sz="2000" i="0" dirty="0">
                          <a:latin typeface="Times New Roman" pitchFamily="18" charset="0"/>
                          <a:cs typeface="Times New Roman" pitchFamily="18" charset="0"/>
                        </a:rPr>
                        <a:t> </a:t>
                      </a:r>
                      <a:r>
                        <a:rPr lang="en-US" altLang="zh-CN" sz="2000" i="0" dirty="0">
                          <a:solidFill>
                            <a:srgbClr val="000000"/>
                          </a:solidFill>
                          <a:latin typeface="Calibri" pitchFamily="18" charset="0"/>
                          <a:cs typeface="Calibri" pitchFamily="18" charset="0"/>
                        </a:rPr>
                        <a:t>the</a:t>
                      </a:r>
                      <a:r>
                        <a:rPr lang="en-US" altLang="zh-CN" sz="2000" i="0" dirty="0">
                          <a:latin typeface="Times New Roman" pitchFamily="18" charset="0"/>
                          <a:cs typeface="Times New Roman" pitchFamily="18" charset="0"/>
                        </a:rPr>
                        <a:t> </a:t>
                      </a:r>
                      <a:r>
                        <a:rPr lang="en-US" altLang="zh-CN" sz="2000" i="0" dirty="0">
                          <a:solidFill>
                            <a:srgbClr val="000000"/>
                          </a:solidFill>
                          <a:latin typeface="Calibri" pitchFamily="18" charset="0"/>
                          <a:cs typeface="Calibri" pitchFamily="18" charset="0"/>
                        </a:rPr>
                        <a:t>best </a:t>
                      </a:r>
                      <a:r>
                        <a:rPr lang="en-US" altLang="zh-CN" sz="1800" i="0" dirty="0">
                          <a:solidFill>
                            <a:srgbClr val="000000"/>
                          </a:solidFill>
                          <a:latin typeface="Calibri" pitchFamily="18" charset="0"/>
                          <a:cs typeface="Calibri" pitchFamily="18" charset="0"/>
                        </a:rPr>
                        <a:t>price</a:t>
                      </a:r>
                      <a:r>
                        <a:rPr lang="en-US" altLang="zh-CN" sz="1800" i="0" dirty="0">
                          <a:latin typeface="Times New Roman" pitchFamily="18" charset="0"/>
                          <a:cs typeface="Times New Roman" pitchFamily="18" charset="0"/>
                        </a:rPr>
                        <a:t> </a:t>
                      </a:r>
                      <a:r>
                        <a:rPr lang="en-US" altLang="zh-CN" sz="1800" i="0" dirty="0">
                          <a:solidFill>
                            <a:srgbClr val="000000"/>
                          </a:solidFill>
                          <a:latin typeface="Calibri" pitchFamily="18" charset="0"/>
                          <a:cs typeface="Calibri" pitchFamily="18" charset="0"/>
                        </a:rPr>
                        <a:t>quote Bid</a:t>
                      </a:r>
                      <a:r>
                        <a:rPr lang="en-US" altLang="zh-CN" sz="1800" i="0" dirty="0">
                          <a:latin typeface="Times New Roman" pitchFamily="18" charset="0"/>
                          <a:cs typeface="Times New Roman" pitchFamily="18" charset="0"/>
                        </a:rPr>
                        <a:t> </a:t>
                      </a:r>
                      <a:r>
                        <a:rPr lang="en-US" altLang="zh-CN" sz="1800" i="0" dirty="0">
                          <a:solidFill>
                            <a:srgbClr val="000000"/>
                          </a:solidFill>
                          <a:latin typeface="Calibri" pitchFamily="18" charset="0"/>
                          <a:cs typeface="Calibri" pitchFamily="18" charset="0"/>
                        </a:rPr>
                        <a:t>to</a:t>
                      </a:r>
                      <a:r>
                        <a:rPr lang="en-US" altLang="zh-CN" sz="1800" i="0" dirty="0">
                          <a:latin typeface="Times New Roman" pitchFamily="18" charset="0"/>
                          <a:cs typeface="Times New Roman" pitchFamily="18" charset="0"/>
                        </a:rPr>
                        <a:t> </a:t>
                      </a:r>
                      <a:r>
                        <a:rPr lang="en-US" altLang="zh-CN" sz="1800" i="0" dirty="0">
                          <a:solidFill>
                            <a:srgbClr val="000000"/>
                          </a:solidFill>
                          <a:latin typeface="Calibri" pitchFamily="18" charset="0"/>
                          <a:cs typeface="Calibri" pitchFamily="18" charset="0"/>
                        </a:rPr>
                        <a:t>RA</a:t>
                      </a:r>
                      <a:r>
                        <a:rPr lang="en-US" altLang="zh-CN" sz="1800" i="0" dirty="0">
                          <a:latin typeface="Times New Roman" pitchFamily="18" charset="0"/>
                          <a:cs typeface="Times New Roman" pitchFamily="18" charset="0"/>
                        </a:rPr>
                        <a:t> </a:t>
                      </a:r>
                      <a:r>
                        <a:rPr lang="en-US" altLang="zh-CN" sz="1800" i="0" dirty="0">
                          <a:solidFill>
                            <a:srgbClr val="000000"/>
                          </a:solidFill>
                          <a:latin typeface="Calibri" pitchFamily="18" charset="0"/>
                          <a:cs typeface="Calibri" pitchFamily="18" charset="0"/>
                        </a:rPr>
                        <a:t>option</a:t>
                      </a:r>
                      <a:r>
                        <a:rPr lang="en-US" altLang="zh-CN" sz="1800" i="0" dirty="0">
                          <a:latin typeface="Times New Roman" pitchFamily="18" charset="0"/>
                          <a:cs typeface="Times New Roman" pitchFamily="18" charset="0"/>
                        </a:rPr>
                        <a:t> </a:t>
                      </a:r>
                      <a:r>
                        <a:rPr lang="en-US" altLang="zh-CN" sz="1800" i="0" dirty="0">
                          <a:solidFill>
                            <a:srgbClr val="000000"/>
                          </a:solidFill>
                          <a:latin typeface="Calibri" pitchFamily="18" charset="0"/>
                          <a:cs typeface="Calibri" pitchFamily="18" charset="0"/>
                        </a:rPr>
                        <a:t>is</a:t>
                      </a:r>
                      <a:r>
                        <a:rPr lang="en-US" altLang="zh-CN" sz="1800" i="0" dirty="0">
                          <a:latin typeface="Times New Roman" pitchFamily="18" charset="0"/>
                          <a:cs typeface="Times New Roman" pitchFamily="18" charset="0"/>
                        </a:rPr>
                        <a:t> </a:t>
                      </a:r>
                      <a:r>
                        <a:rPr lang="en-US" altLang="zh-CN" sz="1800" i="0" dirty="0">
                          <a:solidFill>
                            <a:srgbClr val="000000"/>
                          </a:solidFill>
                          <a:latin typeface="Calibri" pitchFamily="18" charset="0"/>
                          <a:cs typeface="Calibri" pitchFamily="18" charset="0"/>
                        </a:rPr>
                        <a:t>also available</a:t>
                      </a:r>
                      <a:r>
                        <a:rPr lang="en-US" altLang="zh-CN" sz="1800" i="0" dirty="0">
                          <a:latin typeface="Times New Roman" pitchFamily="18" charset="0"/>
                          <a:cs typeface="Times New Roman" pitchFamily="18" charset="0"/>
                        </a:rPr>
                        <a:t> </a:t>
                      </a:r>
                      <a:r>
                        <a:rPr lang="en-US" altLang="zh-CN" sz="1800" i="0" dirty="0">
                          <a:solidFill>
                            <a:srgbClr val="000000"/>
                          </a:solidFill>
                          <a:latin typeface="Calibri" pitchFamily="18" charset="0"/>
                          <a:cs typeface="Calibri" pitchFamily="18" charset="0"/>
                        </a:rPr>
                        <a:t>after</a:t>
                      </a:r>
                      <a:r>
                        <a:rPr lang="en-US" altLang="zh-CN" sz="1800" i="0" dirty="0">
                          <a:latin typeface="Times New Roman" pitchFamily="18" charset="0"/>
                          <a:cs typeface="Times New Roman" pitchFamily="18" charset="0"/>
                        </a:rPr>
                        <a:t> </a:t>
                      </a:r>
                      <a:r>
                        <a:rPr lang="en-US" altLang="zh-CN" sz="1800" i="0" dirty="0">
                          <a:solidFill>
                            <a:srgbClr val="000000"/>
                          </a:solidFill>
                          <a:latin typeface="Calibri" pitchFamily="18" charset="0"/>
                          <a:cs typeface="Calibri" pitchFamily="18" charset="0"/>
                        </a:rPr>
                        <a:t>of evaluation</a:t>
                      </a:r>
                      <a:r>
                        <a:rPr lang="en-US" altLang="zh-CN" sz="1800" i="0" dirty="0">
                          <a:latin typeface="Times New Roman" pitchFamily="18" charset="0"/>
                          <a:cs typeface="Times New Roman" pitchFamily="18" charset="0"/>
                        </a:rPr>
                        <a:t> </a:t>
                      </a:r>
                      <a:r>
                        <a:rPr lang="en-US" altLang="zh-CN" sz="1800" i="0" dirty="0">
                          <a:solidFill>
                            <a:srgbClr val="000000"/>
                          </a:solidFill>
                          <a:latin typeface="Calibri" pitchFamily="18" charset="0"/>
                          <a:cs typeface="Calibri" pitchFamily="18" charset="0"/>
                        </a:rPr>
                        <a:t>in</a:t>
                      </a:r>
                      <a:r>
                        <a:rPr lang="en-US" altLang="zh-CN" sz="1800" i="0" dirty="0">
                          <a:latin typeface="Times New Roman" pitchFamily="18" charset="0"/>
                          <a:cs typeface="Times New Roman" pitchFamily="18" charset="0"/>
                        </a:rPr>
                        <a:t> </a:t>
                      </a:r>
                      <a:r>
                        <a:rPr lang="en-US" altLang="zh-CN" sz="1800" i="0" dirty="0">
                          <a:solidFill>
                            <a:srgbClr val="000000"/>
                          </a:solidFill>
                          <a:latin typeface="Calibri" pitchFamily="18" charset="0"/>
                          <a:cs typeface="Calibri" pitchFamily="18" charset="0"/>
                        </a:rPr>
                        <a:t>Bid</a:t>
                      </a:r>
                      <a:r>
                        <a:rPr lang="en-US" altLang="zh-CN" sz="1800" b="1" i="0" dirty="0">
                          <a:solidFill>
                            <a:srgbClr val="000000"/>
                          </a:solidFill>
                          <a:latin typeface="Calibri" pitchFamily="18" charset="0"/>
                          <a:cs typeface="Calibri" pitchFamily="18" charset="0"/>
                        </a:rPr>
                        <a:t> )</a:t>
                      </a:r>
                      <a:endParaRPr lang="en-US" altLang="zh-CN" sz="1800" i="0" dirty="0">
                        <a:solidFill>
                          <a:srgbClr val="000000"/>
                        </a:solidFill>
                        <a:latin typeface="Calibri" pitchFamily="18" charset="0"/>
                        <a:cs typeface="Calibri" pitchFamily="18" charset="0"/>
                      </a:endParaRPr>
                    </a:p>
                  </a:txBody>
                  <a:tcPr/>
                </a:tc>
                <a:tc hMerge="1">
                  <a:txBody>
                    <a:bodyPr/>
                    <a:lstStyle/>
                    <a:p>
                      <a:endParaRPr lang="en-US"/>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xmlns="" val="2915395552"/>
                  </a:ext>
                </a:extLst>
              </a:tr>
              <a:tr h="511726">
                <a:tc rowSpan="2">
                  <a:txBody>
                    <a:bodyPr/>
                    <a:lstStyle/>
                    <a:p>
                      <a:pPr algn="ctr"/>
                      <a:r>
                        <a:rPr lang="en-US" b="1" dirty="0"/>
                        <a:t>PAC</a:t>
                      </a:r>
                    </a:p>
                    <a:p>
                      <a:pPr marL="0" marR="0" lvl="0" indent="0" algn="ctr" defTabSz="914400" rtl="0" eaLnBrk="1" fontAlgn="auto" latinLnBrk="0" hangingPunct="1">
                        <a:lnSpc>
                          <a:spcPts val="1600"/>
                        </a:lnSpc>
                        <a:spcBef>
                          <a:spcPts val="0"/>
                        </a:spcBef>
                        <a:spcAft>
                          <a:spcPts val="0"/>
                        </a:spcAft>
                        <a:buClrTx/>
                        <a:buSzTx/>
                        <a:buFontTx/>
                        <a:buNone/>
                        <a:tabLst>
                          <a:tab pos="50799" algn="l"/>
                          <a:tab pos="135463" algn="l"/>
                          <a:tab pos="406390" algn="l"/>
                        </a:tabLst>
                        <a:defRPr/>
                      </a:pPr>
                      <a:r>
                        <a:rPr lang="en-US" altLang="zh-CN" sz="1800" i="0" dirty="0">
                          <a:solidFill>
                            <a:srgbClr val="000000"/>
                          </a:solidFill>
                          <a:latin typeface="Calibri" pitchFamily="18" charset="0"/>
                          <a:cs typeface="Calibri" pitchFamily="18" charset="0"/>
                        </a:rPr>
                        <a:t>( Procurement</a:t>
                      </a:r>
                      <a:r>
                        <a:rPr lang="en-US" altLang="zh-CN" sz="1800" i="0" dirty="0">
                          <a:latin typeface="Times New Roman" pitchFamily="18" charset="0"/>
                          <a:cs typeface="Times New Roman" pitchFamily="18" charset="0"/>
                        </a:rPr>
                        <a:t> </a:t>
                      </a:r>
                      <a:r>
                        <a:rPr lang="en-US" altLang="zh-CN" sz="1800" i="0" dirty="0">
                          <a:solidFill>
                            <a:srgbClr val="000000"/>
                          </a:solidFill>
                          <a:latin typeface="Calibri" pitchFamily="18" charset="0"/>
                          <a:cs typeface="Calibri" pitchFamily="18" charset="0"/>
                        </a:rPr>
                        <a:t>of specific</a:t>
                      </a:r>
                      <a:r>
                        <a:rPr lang="en-US" altLang="zh-CN" sz="1800" i="0" dirty="0">
                          <a:latin typeface="Times New Roman" pitchFamily="18" charset="0"/>
                          <a:cs typeface="Times New Roman" pitchFamily="18" charset="0"/>
                        </a:rPr>
                        <a:t> </a:t>
                      </a:r>
                      <a:r>
                        <a:rPr lang="en-US" altLang="zh-CN" sz="1800" i="0" dirty="0">
                          <a:solidFill>
                            <a:srgbClr val="000000"/>
                          </a:solidFill>
                          <a:latin typeface="Calibri" pitchFamily="18" charset="0"/>
                          <a:cs typeface="Calibri" pitchFamily="18" charset="0"/>
                        </a:rPr>
                        <a:t>product </a:t>
                      </a:r>
                      <a:r>
                        <a:rPr lang="en-US" altLang="zh-CN" sz="2000" i="0" dirty="0">
                          <a:solidFill>
                            <a:srgbClr val="000000"/>
                          </a:solidFill>
                          <a:latin typeface="Calibri" pitchFamily="18" charset="0"/>
                          <a:cs typeface="Calibri" pitchFamily="18" charset="0"/>
                        </a:rPr>
                        <a:t>as</a:t>
                      </a:r>
                      <a:r>
                        <a:rPr lang="en-US" altLang="zh-CN" sz="2000" i="0" dirty="0">
                          <a:latin typeface="Times New Roman" pitchFamily="18" charset="0"/>
                          <a:cs typeface="Times New Roman" pitchFamily="18" charset="0"/>
                        </a:rPr>
                        <a:t> </a:t>
                      </a:r>
                      <a:r>
                        <a:rPr lang="en-US" altLang="zh-CN" sz="2000" i="0" dirty="0">
                          <a:solidFill>
                            <a:srgbClr val="000000"/>
                          </a:solidFill>
                          <a:latin typeface="Calibri" pitchFamily="18" charset="0"/>
                          <a:cs typeface="Calibri" pitchFamily="18" charset="0"/>
                        </a:rPr>
                        <a:t>per </a:t>
                      </a:r>
                      <a:r>
                        <a:rPr lang="en-US" altLang="zh-CN" sz="1800" i="0" dirty="0">
                          <a:solidFill>
                            <a:srgbClr val="000000"/>
                          </a:solidFill>
                          <a:latin typeface="Calibri" pitchFamily="18" charset="0"/>
                          <a:cs typeface="Calibri" pitchFamily="18" charset="0"/>
                        </a:rPr>
                        <a:t>requirement</a:t>
                      </a:r>
                      <a:r>
                        <a:rPr lang="en-US" altLang="zh-CN" sz="1800" i="0" dirty="0">
                          <a:latin typeface="Times New Roman" pitchFamily="18" charset="0"/>
                          <a:cs typeface="Times New Roman" pitchFamily="18" charset="0"/>
                        </a:rPr>
                        <a:t> </a:t>
                      </a:r>
                      <a:r>
                        <a:rPr lang="en-US" altLang="zh-CN" sz="1800" i="0" dirty="0">
                          <a:solidFill>
                            <a:srgbClr val="000000"/>
                          </a:solidFill>
                          <a:latin typeface="Calibri" pitchFamily="18" charset="0"/>
                          <a:cs typeface="Calibri" pitchFamily="18" charset="0"/>
                        </a:rPr>
                        <a:t>is</a:t>
                      </a:r>
                    </a:p>
                    <a:p>
                      <a:pPr algn="ctr">
                        <a:lnSpc>
                          <a:spcPts val="1867"/>
                        </a:lnSpc>
                        <a:tabLst>
                          <a:tab pos="50799" algn="l"/>
                          <a:tab pos="135463" algn="l"/>
                          <a:tab pos="406390" algn="l"/>
                        </a:tabLst>
                      </a:pPr>
                      <a:r>
                        <a:rPr lang="en-US" altLang="zh-CN" sz="2800" i="0" dirty="0"/>
                        <a:t>		</a:t>
                      </a:r>
                      <a:r>
                        <a:rPr lang="en-US" altLang="zh-CN" sz="1800" i="0" dirty="0">
                          <a:solidFill>
                            <a:srgbClr val="000000"/>
                          </a:solidFill>
                          <a:latin typeface="Calibri" pitchFamily="18" charset="0"/>
                          <a:cs typeface="Calibri" pitchFamily="18" charset="0"/>
                        </a:rPr>
                        <a:t>also</a:t>
                      </a:r>
                      <a:r>
                        <a:rPr lang="en-US" altLang="zh-CN" sz="1800" i="0" dirty="0">
                          <a:latin typeface="Times New Roman" pitchFamily="18" charset="0"/>
                          <a:cs typeface="Times New Roman" pitchFamily="18" charset="0"/>
                        </a:rPr>
                        <a:t> </a:t>
                      </a:r>
                      <a:r>
                        <a:rPr lang="en-US" altLang="zh-CN" sz="1800" i="0" dirty="0">
                          <a:solidFill>
                            <a:srgbClr val="000000"/>
                          </a:solidFill>
                          <a:latin typeface="Calibri" pitchFamily="18" charset="0"/>
                          <a:cs typeface="Calibri" pitchFamily="18" charset="0"/>
                        </a:rPr>
                        <a:t>possible)</a:t>
                      </a:r>
                    </a:p>
                    <a:p>
                      <a:pPr algn="ctr"/>
                      <a:endParaRPr lang="en-US" b="1" dirty="0"/>
                    </a:p>
                  </a:txBody>
                  <a:tcPr/>
                </a:tc>
                <a:tc>
                  <a:txBody>
                    <a:bodyPr/>
                    <a:lstStyle/>
                    <a:p>
                      <a:pPr algn="ctr"/>
                      <a:r>
                        <a:rPr lang="en-US" b="1" dirty="0"/>
                        <a:t>Direct Purchase</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xmlns="" val="2576081431"/>
                  </a:ext>
                </a:extLst>
              </a:tr>
              <a:tr h="511726">
                <a:tc vMerge="1">
                  <a:txBody>
                    <a:bodyPr/>
                    <a:lstStyle/>
                    <a:p>
                      <a:r>
                        <a:rPr lang="en-US" b="1" dirty="0"/>
                        <a:t>PAC Bid </a:t>
                      </a:r>
                    </a:p>
                  </a:txBody>
                  <a:tcPr/>
                </a:tc>
                <a:tc>
                  <a:txBody>
                    <a:bodyPr/>
                    <a:lstStyle/>
                    <a:p>
                      <a:pPr algn="ctr"/>
                      <a:r>
                        <a:rPr lang="en-US" b="1" dirty="0"/>
                        <a:t>BID</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xmlns="" val="4283188864"/>
                  </a:ext>
                </a:extLst>
              </a:tr>
            </a:tbl>
          </a:graphicData>
        </a:graphic>
      </p:graphicFrame>
    </p:spTree>
    <p:extLst>
      <p:ext uri="{BB962C8B-B14F-4D97-AF65-F5344CB8AC3E}">
        <p14:creationId xmlns:p14="http://schemas.microsoft.com/office/powerpoint/2010/main" xmlns="" val="1567796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2192000" cy="6858000"/>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Freeform 3"/>
          <p:cNvSpPr/>
          <p:nvPr/>
        </p:nvSpPr>
        <p:spPr>
          <a:xfrm>
            <a:off x="4943855" y="4943855"/>
            <a:ext cx="2304288" cy="1135888"/>
          </a:xfrm>
          <a:custGeom>
            <a:avLst/>
            <a:gdLst>
              <a:gd name="connsiteX0" fmla="*/ 0 w 1728216"/>
              <a:gd name="connsiteY0" fmla="*/ 141986 h 851916"/>
              <a:gd name="connsiteX1" fmla="*/ 141986 w 1728216"/>
              <a:gd name="connsiteY1" fmla="*/ 0 h 851916"/>
              <a:gd name="connsiteX2" fmla="*/ 1586229 w 1728216"/>
              <a:gd name="connsiteY2" fmla="*/ 0 h 851916"/>
              <a:gd name="connsiteX3" fmla="*/ 1728216 w 1728216"/>
              <a:gd name="connsiteY3" fmla="*/ 141986 h 851916"/>
              <a:gd name="connsiteX4" fmla="*/ 1728216 w 1728216"/>
              <a:gd name="connsiteY4" fmla="*/ 709929 h 851916"/>
              <a:gd name="connsiteX5" fmla="*/ 1586229 w 1728216"/>
              <a:gd name="connsiteY5" fmla="*/ 851916 h 851916"/>
              <a:gd name="connsiteX6" fmla="*/ 141986 w 1728216"/>
              <a:gd name="connsiteY6" fmla="*/ 851916 h 851916"/>
              <a:gd name="connsiteX7" fmla="*/ 0 w 1728216"/>
              <a:gd name="connsiteY7" fmla="*/ 709929 h 851916"/>
              <a:gd name="connsiteX8" fmla="*/ 0 w 1728216"/>
              <a:gd name="connsiteY8" fmla="*/ 141986 h 85191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1728216" h="851916">
                <a:moveTo>
                  <a:pt x="0" y="141986"/>
                </a:moveTo>
                <a:cubicBezTo>
                  <a:pt x="0" y="63627"/>
                  <a:pt x="63627" y="0"/>
                  <a:pt x="141986" y="0"/>
                </a:cubicBezTo>
                <a:lnTo>
                  <a:pt x="1586229" y="0"/>
                </a:lnTo>
                <a:cubicBezTo>
                  <a:pt x="1664589" y="0"/>
                  <a:pt x="1728216" y="63627"/>
                  <a:pt x="1728216" y="141986"/>
                </a:cubicBezTo>
                <a:lnTo>
                  <a:pt x="1728216" y="709929"/>
                </a:lnTo>
                <a:cubicBezTo>
                  <a:pt x="1728216" y="788339"/>
                  <a:pt x="1664589" y="851916"/>
                  <a:pt x="1586229" y="851916"/>
                </a:cubicBezTo>
                <a:lnTo>
                  <a:pt x="141986" y="851916"/>
                </a:lnTo>
                <a:cubicBezTo>
                  <a:pt x="63627" y="851916"/>
                  <a:pt x="0" y="788339"/>
                  <a:pt x="0" y="709929"/>
                </a:cubicBezTo>
                <a:lnTo>
                  <a:pt x="0" y="141986"/>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Freeform 3"/>
          <p:cNvSpPr/>
          <p:nvPr/>
        </p:nvSpPr>
        <p:spPr>
          <a:xfrm>
            <a:off x="2678176" y="4960113"/>
            <a:ext cx="2027936" cy="885951"/>
          </a:xfrm>
          <a:custGeom>
            <a:avLst/>
            <a:gdLst>
              <a:gd name="connsiteX0" fmla="*/ 0 w 1520952"/>
              <a:gd name="connsiteY0" fmla="*/ 110744 h 664463"/>
              <a:gd name="connsiteX1" fmla="*/ 110744 w 1520952"/>
              <a:gd name="connsiteY1" fmla="*/ 0 h 664463"/>
              <a:gd name="connsiteX2" fmla="*/ 1410208 w 1520952"/>
              <a:gd name="connsiteY2" fmla="*/ 0 h 664463"/>
              <a:gd name="connsiteX3" fmla="*/ 1520952 w 1520952"/>
              <a:gd name="connsiteY3" fmla="*/ 110744 h 664463"/>
              <a:gd name="connsiteX4" fmla="*/ 1520952 w 1520952"/>
              <a:gd name="connsiteY4" fmla="*/ 553719 h 664463"/>
              <a:gd name="connsiteX5" fmla="*/ 1410208 w 1520952"/>
              <a:gd name="connsiteY5" fmla="*/ 664463 h 664463"/>
              <a:gd name="connsiteX6" fmla="*/ 110744 w 1520952"/>
              <a:gd name="connsiteY6" fmla="*/ 664463 h 664463"/>
              <a:gd name="connsiteX7" fmla="*/ 0 w 1520952"/>
              <a:gd name="connsiteY7" fmla="*/ 553719 h 664463"/>
              <a:gd name="connsiteX8" fmla="*/ 0 w 1520952"/>
              <a:gd name="connsiteY8" fmla="*/ 110744 h 66446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1520952" h="664463">
                <a:moveTo>
                  <a:pt x="0" y="110744"/>
                </a:moveTo>
                <a:cubicBezTo>
                  <a:pt x="0" y="49529"/>
                  <a:pt x="49529" y="0"/>
                  <a:pt x="110744" y="0"/>
                </a:cubicBezTo>
                <a:lnTo>
                  <a:pt x="1410208" y="0"/>
                </a:lnTo>
                <a:cubicBezTo>
                  <a:pt x="1471421" y="0"/>
                  <a:pt x="1520952" y="49529"/>
                  <a:pt x="1520952" y="110744"/>
                </a:cubicBezTo>
                <a:lnTo>
                  <a:pt x="1520952" y="553719"/>
                </a:lnTo>
                <a:cubicBezTo>
                  <a:pt x="1520952" y="614883"/>
                  <a:pt x="1471421" y="664463"/>
                  <a:pt x="1410208" y="664463"/>
                </a:cubicBezTo>
                <a:lnTo>
                  <a:pt x="110744" y="664463"/>
                </a:lnTo>
                <a:cubicBezTo>
                  <a:pt x="49529" y="664463"/>
                  <a:pt x="0" y="614883"/>
                  <a:pt x="0" y="553719"/>
                </a:cubicBezTo>
                <a:lnTo>
                  <a:pt x="0" y="11074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Freeform 3"/>
          <p:cNvSpPr/>
          <p:nvPr/>
        </p:nvSpPr>
        <p:spPr>
          <a:xfrm>
            <a:off x="327151" y="4943855"/>
            <a:ext cx="2113279" cy="1385824"/>
          </a:xfrm>
          <a:custGeom>
            <a:avLst/>
            <a:gdLst>
              <a:gd name="connsiteX0" fmla="*/ 0 w 1584959"/>
              <a:gd name="connsiteY0" fmla="*/ 173228 h 1039368"/>
              <a:gd name="connsiteX1" fmla="*/ 173227 w 1584959"/>
              <a:gd name="connsiteY1" fmla="*/ 0 h 1039368"/>
              <a:gd name="connsiteX2" fmla="*/ 1411731 w 1584959"/>
              <a:gd name="connsiteY2" fmla="*/ 0 h 1039368"/>
              <a:gd name="connsiteX3" fmla="*/ 1584959 w 1584959"/>
              <a:gd name="connsiteY3" fmla="*/ 173228 h 1039368"/>
              <a:gd name="connsiteX4" fmla="*/ 1584959 w 1584959"/>
              <a:gd name="connsiteY4" fmla="*/ 866140 h 1039368"/>
              <a:gd name="connsiteX5" fmla="*/ 1411731 w 1584959"/>
              <a:gd name="connsiteY5" fmla="*/ 1039367 h 1039368"/>
              <a:gd name="connsiteX6" fmla="*/ 173227 w 1584959"/>
              <a:gd name="connsiteY6" fmla="*/ 1039367 h 1039368"/>
              <a:gd name="connsiteX7" fmla="*/ 0 w 1584959"/>
              <a:gd name="connsiteY7" fmla="*/ 866140 h 1039368"/>
              <a:gd name="connsiteX8" fmla="*/ 0 w 1584959"/>
              <a:gd name="connsiteY8" fmla="*/ 173228 h 103936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1584959" h="1039368">
                <a:moveTo>
                  <a:pt x="0" y="173228"/>
                </a:moveTo>
                <a:cubicBezTo>
                  <a:pt x="0" y="77597"/>
                  <a:pt x="77558" y="0"/>
                  <a:pt x="173227" y="0"/>
                </a:cubicBezTo>
                <a:lnTo>
                  <a:pt x="1411731" y="0"/>
                </a:lnTo>
                <a:cubicBezTo>
                  <a:pt x="1507362" y="0"/>
                  <a:pt x="1584959" y="77597"/>
                  <a:pt x="1584959" y="173228"/>
                </a:cubicBezTo>
                <a:lnTo>
                  <a:pt x="1584959" y="866140"/>
                </a:lnTo>
                <a:cubicBezTo>
                  <a:pt x="1584959" y="961809"/>
                  <a:pt x="1507362" y="1039367"/>
                  <a:pt x="1411731" y="1039367"/>
                </a:cubicBezTo>
                <a:lnTo>
                  <a:pt x="173227" y="1039367"/>
                </a:lnTo>
                <a:cubicBezTo>
                  <a:pt x="77558" y="1039367"/>
                  <a:pt x="0" y="961809"/>
                  <a:pt x="0" y="866140"/>
                </a:cubicBezTo>
                <a:lnTo>
                  <a:pt x="0" y="173228"/>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Freeform 3"/>
          <p:cNvSpPr/>
          <p:nvPr/>
        </p:nvSpPr>
        <p:spPr>
          <a:xfrm>
            <a:off x="3521457" y="2442464"/>
            <a:ext cx="2084831" cy="633984"/>
          </a:xfrm>
          <a:custGeom>
            <a:avLst/>
            <a:gdLst>
              <a:gd name="connsiteX0" fmla="*/ 0 w 1563623"/>
              <a:gd name="connsiteY0" fmla="*/ 79247 h 475488"/>
              <a:gd name="connsiteX1" fmla="*/ 79247 w 1563623"/>
              <a:gd name="connsiteY1" fmla="*/ 0 h 475488"/>
              <a:gd name="connsiteX2" fmla="*/ 1484375 w 1563623"/>
              <a:gd name="connsiteY2" fmla="*/ 0 h 475488"/>
              <a:gd name="connsiteX3" fmla="*/ 1563623 w 1563623"/>
              <a:gd name="connsiteY3" fmla="*/ 79247 h 475488"/>
              <a:gd name="connsiteX4" fmla="*/ 1563623 w 1563623"/>
              <a:gd name="connsiteY4" fmla="*/ 396239 h 475488"/>
              <a:gd name="connsiteX5" fmla="*/ 1484375 w 1563623"/>
              <a:gd name="connsiteY5" fmla="*/ 475487 h 475488"/>
              <a:gd name="connsiteX6" fmla="*/ 79247 w 1563623"/>
              <a:gd name="connsiteY6" fmla="*/ 475487 h 475488"/>
              <a:gd name="connsiteX7" fmla="*/ 0 w 1563623"/>
              <a:gd name="connsiteY7" fmla="*/ 396239 h 475488"/>
              <a:gd name="connsiteX8" fmla="*/ 0 w 1563623"/>
              <a:gd name="connsiteY8" fmla="*/ 79247 h 4754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1563623" h="475488">
                <a:moveTo>
                  <a:pt x="0" y="79247"/>
                </a:moveTo>
                <a:cubicBezTo>
                  <a:pt x="0" y="35432"/>
                  <a:pt x="35432" y="0"/>
                  <a:pt x="79247" y="0"/>
                </a:cubicBezTo>
                <a:lnTo>
                  <a:pt x="1484375" y="0"/>
                </a:lnTo>
                <a:cubicBezTo>
                  <a:pt x="1528191" y="0"/>
                  <a:pt x="1563623" y="35432"/>
                  <a:pt x="1563623" y="79247"/>
                </a:cubicBezTo>
                <a:lnTo>
                  <a:pt x="1563623" y="396239"/>
                </a:lnTo>
                <a:cubicBezTo>
                  <a:pt x="1563623" y="440054"/>
                  <a:pt x="1528191" y="475487"/>
                  <a:pt x="1484375" y="475487"/>
                </a:cubicBezTo>
                <a:lnTo>
                  <a:pt x="79247" y="475487"/>
                </a:lnTo>
                <a:cubicBezTo>
                  <a:pt x="35432" y="475487"/>
                  <a:pt x="0" y="440054"/>
                  <a:pt x="0" y="396239"/>
                </a:cubicBezTo>
                <a:lnTo>
                  <a:pt x="0" y="79247"/>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Freeform 3"/>
          <p:cNvSpPr/>
          <p:nvPr/>
        </p:nvSpPr>
        <p:spPr>
          <a:xfrm>
            <a:off x="1247649" y="2426207"/>
            <a:ext cx="2017775" cy="883919"/>
          </a:xfrm>
          <a:custGeom>
            <a:avLst/>
            <a:gdLst>
              <a:gd name="connsiteX0" fmla="*/ 0 w 1513331"/>
              <a:gd name="connsiteY0" fmla="*/ 110489 h 662939"/>
              <a:gd name="connsiteX1" fmla="*/ 110489 w 1513331"/>
              <a:gd name="connsiteY1" fmla="*/ 0 h 662939"/>
              <a:gd name="connsiteX2" fmla="*/ 1402841 w 1513331"/>
              <a:gd name="connsiteY2" fmla="*/ 0 h 662939"/>
              <a:gd name="connsiteX3" fmla="*/ 1513331 w 1513331"/>
              <a:gd name="connsiteY3" fmla="*/ 110489 h 662939"/>
              <a:gd name="connsiteX4" fmla="*/ 1513331 w 1513331"/>
              <a:gd name="connsiteY4" fmla="*/ 552450 h 662939"/>
              <a:gd name="connsiteX5" fmla="*/ 1402841 w 1513331"/>
              <a:gd name="connsiteY5" fmla="*/ 662939 h 662939"/>
              <a:gd name="connsiteX6" fmla="*/ 110489 w 1513331"/>
              <a:gd name="connsiteY6" fmla="*/ 662939 h 662939"/>
              <a:gd name="connsiteX7" fmla="*/ 0 w 1513331"/>
              <a:gd name="connsiteY7" fmla="*/ 552450 h 662939"/>
              <a:gd name="connsiteX8" fmla="*/ 0 w 1513331"/>
              <a:gd name="connsiteY8" fmla="*/ 110489 h 66293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1513331" h="662939">
                <a:moveTo>
                  <a:pt x="0" y="110489"/>
                </a:moveTo>
                <a:cubicBezTo>
                  <a:pt x="0" y="49529"/>
                  <a:pt x="49466" y="0"/>
                  <a:pt x="110489" y="0"/>
                </a:cubicBezTo>
                <a:lnTo>
                  <a:pt x="1402841" y="0"/>
                </a:lnTo>
                <a:cubicBezTo>
                  <a:pt x="1463802" y="0"/>
                  <a:pt x="1513331" y="49529"/>
                  <a:pt x="1513331" y="110489"/>
                </a:cubicBezTo>
                <a:lnTo>
                  <a:pt x="1513331" y="552450"/>
                </a:lnTo>
                <a:cubicBezTo>
                  <a:pt x="1513331" y="613410"/>
                  <a:pt x="1463802" y="662939"/>
                  <a:pt x="1402841" y="662939"/>
                </a:cubicBezTo>
                <a:lnTo>
                  <a:pt x="110489" y="662939"/>
                </a:lnTo>
                <a:cubicBezTo>
                  <a:pt x="49466" y="662939"/>
                  <a:pt x="0" y="613410"/>
                  <a:pt x="0" y="552450"/>
                </a:cubicBezTo>
                <a:lnTo>
                  <a:pt x="0" y="11048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1027" name="Picture 3"/>
          <p:cNvPicPr>
            <a:picLocks noChangeAspect="1" noChangeArrowheads="1"/>
          </p:cNvPicPr>
          <p:nvPr/>
        </p:nvPicPr>
        <p:blipFill>
          <a:blip r:embed="rId2"/>
          <a:srcRect/>
          <a:stretch>
            <a:fillRect/>
          </a:stretch>
        </p:blipFill>
        <p:spPr bwMode="auto">
          <a:xfrm>
            <a:off x="1761067" y="1405467"/>
            <a:ext cx="999067" cy="999067"/>
          </a:xfrm>
          <a:prstGeom prst="rect">
            <a:avLst/>
          </a:prstGeom>
          <a:noFill/>
        </p:spPr>
      </p:pic>
      <p:pic>
        <p:nvPicPr>
          <p:cNvPr id="9" name="Picture 3"/>
          <p:cNvPicPr>
            <a:picLocks noChangeAspect="1" noChangeArrowheads="1"/>
          </p:cNvPicPr>
          <p:nvPr/>
        </p:nvPicPr>
        <p:blipFill>
          <a:blip r:embed="rId3"/>
          <a:srcRect/>
          <a:stretch>
            <a:fillRect/>
          </a:stretch>
        </p:blipFill>
        <p:spPr bwMode="auto">
          <a:xfrm>
            <a:off x="778933" y="3928534"/>
            <a:ext cx="1219200" cy="982133"/>
          </a:xfrm>
          <a:prstGeom prst="rect">
            <a:avLst/>
          </a:prstGeom>
          <a:noFill/>
        </p:spPr>
      </p:pic>
      <p:pic>
        <p:nvPicPr>
          <p:cNvPr id="10" name="Picture 3"/>
          <p:cNvPicPr>
            <a:picLocks noChangeAspect="1" noChangeArrowheads="1"/>
          </p:cNvPicPr>
          <p:nvPr/>
        </p:nvPicPr>
        <p:blipFill>
          <a:blip r:embed="rId4"/>
          <a:srcRect/>
          <a:stretch>
            <a:fillRect/>
          </a:stretch>
        </p:blipFill>
        <p:spPr bwMode="auto">
          <a:xfrm>
            <a:off x="4064000" y="1405467"/>
            <a:ext cx="999067" cy="999067"/>
          </a:xfrm>
          <a:prstGeom prst="rect">
            <a:avLst/>
          </a:prstGeom>
          <a:noFill/>
        </p:spPr>
      </p:pic>
      <p:pic>
        <p:nvPicPr>
          <p:cNvPr id="11" name="Picture 3"/>
          <p:cNvPicPr>
            <a:picLocks noChangeAspect="1" noChangeArrowheads="1"/>
          </p:cNvPicPr>
          <p:nvPr/>
        </p:nvPicPr>
        <p:blipFill>
          <a:blip r:embed="rId5"/>
          <a:srcRect/>
          <a:stretch>
            <a:fillRect/>
          </a:stretch>
        </p:blipFill>
        <p:spPr bwMode="auto">
          <a:xfrm>
            <a:off x="3200400" y="3928534"/>
            <a:ext cx="982133" cy="982133"/>
          </a:xfrm>
          <a:prstGeom prst="rect">
            <a:avLst/>
          </a:prstGeom>
          <a:noFill/>
        </p:spPr>
      </p:pic>
      <p:pic>
        <p:nvPicPr>
          <p:cNvPr id="12" name="Picture 3"/>
          <p:cNvPicPr>
            <a:picLocks noChangeAspect="1" noChangeArrowheads="1"/>
          </p:cNvPicPr>
          <p:nvPr/>
        </p:nvPicPr>
        <p:blipFill>
          <a:blip r:embed="rId6"/>
          <a:srcRect/>
          <a:stretch>
            <a:fillRect/>
          </a:stretch>
        </p:blipFill>
        <p:spPr bwMode="auto">
          <a:xfrm>
            <a:off x="5604933" y="237067"/>
            <a:ext cx="6587067" cy="6620933"/>
          </a:xfrm>
          <a:prstGeom prst="rect">
            <a:avLst/>
          </a:prstGeom>
          <a:noFill/>
        </p:spPr>
      </p:pic>
      <p:sp>
        <p:nvSpPr>
          <p:cNvPr id="13" name="TextBox 1"/>
          <p:cNvSpPr txBox="1"/>
          <p:nvPr/>
        </p:nvSpPr>
        <p:spPr>
          <a:xfrm>
            <a:off x="7806267" y="5130801"/>
            <a:ext cx="1388906" cy="456535"/>
          </a:xfrm>
          <a:prstGeom prst="rect">
            <a:avLst/>
          </a:prstGeom>
          <a:noFill/>
        </p:spPr>
        <p:txBody>
          <a:bodyPr wrap="none" lIns="0" tIns="0" rIns="0" rtlCol="0">
            <a:spAutoFit/>
          </a:bodyPr>
          <a:lstStyle/>
          <a:p>
            <a:pPr>
              <a:lnSpc>
                <a:spcPts val="1467"/>
              </a:lnSpc>
              <a:tabLst>
                <a:tab pos="203195" algn="l"/>
              </a:tabLst>
            </a:pPr>
            <a:r>
              <a:rPr lang="en-US" altLang="zh-CN" sz="2400" dirty="0"/>
              <a:t>	</a:t>
            </a:r>
            <a:r>
              <a:rPr lang="en-US" altLang="zh-CN" sz="1471" b="1" dirty="0">
                <a:solidFill>
                  <a:srgbClr val="000000"/>
                </a:solidFill>
                <a:latin typeface="Calibri" pitchFamily="18" charset="0"/>
                <a:cs typeface="Calibri" pitchFamily="18" charset="0"/>
              </a:rPr>
              <a:t>Bunching</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for</a:t>
            </a:r>
          </a:p>
          <a:p>
            <a:pPr>
              <a:lnSpc>
                <a:spcPts val="1733"/>
              </a:lnSpc>
              <a:tabLst>
                <a:tab pos="203195" algn="l"/>
              </a:tabLst>
            </a:pPr>
            <a:r>
              <a:rPr lang="en-US" altLang="zh-CN" sz="1475" b="1" dirty="0">
                <a:solidFill>
                  <a:srgbClr val="000000"/>
                </a:solidFill>
                <a:latin typeface="Calibri" pitchFamily="18" charset="0"/>
                <a:cs typeface="Calibri" pitchFamily="18" charset="0"/>
              </a:rPr>
              <a:t>products/services</a:t>
            </a:r>
          </a:p>
        </p:txBody>
      </p:sp>
      <p:sp>
        <p:nvSpPr>
          <p:cNvPr id="14" name="TextBox 1"/>
          <p:cNvSpPr txBox="1"/>
          <p:nvPr/>
        </p:nvSpPr>
        <p:spPr>
          <a:xfrm>
            <a:off x="5215467" y="5113867"/>
            <a:ext cx="1755545" cy="674544"/>
          </a:xfrm>
          <a:prstGeom prst="rect">
            <a:avLst/>
          </a:prstGeom>
          <a:noFill/>
        </p:spPr>
        <p:txBody>
          <a:bodyPr wrap="none" lIns="0" tIns="0" rIns="0" rtlCol="0">
            <a:spAutoFit/>
          </a:bodyPr>
          <a:lstStyle/>
          <a:p>
            <a:pPr>
              <a:lnSpc>
                <a:spcPts val="1467"/>
              </a:lnSpc>
              <a:tabLst>
                <a:tab pos="135463" algn="l"/>
                <a:tab pos="186262" algn="l"/>
              </a:tabLst>
            </a:pPr>
            <a:r>
              <a:rPr lang="en-US" altLang="zh-CN" sz="2400" dirty="0"/>
              <a:t>		</a:t>
            </a:r>
            <a:r>
              <a:rPr lang="en-US" altLang="zh-CN" sz="1471" b="1" dirty="0">
                <a:solidFill>
                  <a:srgbClr val="000000"/>
                </a:solidFill>
                <a:latin typeface="Calibri" pitchFamily="18" charset="0"/>
                <a:cs typeface="Calibri" pitchFamily="18" charset="0"/>
              </a:rPr>
              <a:t>Option</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to</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provide</a:t>
            </a:r>
          </a:p>
          <a:p>
            <a:pPr>
              <a:lnSpc>
                <a:spcPts val="1733"/>
              </a:lnSpc>
              <a:tabLst>
                <a:tab pos="135463" algn="l"/>
                <a:tab pos="186262" algn="l"/>
              </a:tabLst>
            </a:pPr>
            <a:r>
              <a:rPr lang="en-US" altLang="zh-CN" sz="2400" dirty="0"/>
              <a:t>	</a:t>
            </a:r>
            <a:r>
              <a:rPr lang="en-US" altLang="zh-CN" sz="1471" b="1" dirty="0">
                <a:solidFill>
                  <a:srgbClr val="000000"/>
                </a:solidFill>
                <a:latin typeface="Calibri" pitchFamily="18" charset="0"/>
                <a:cs typeface="Calibri" pitchFamily="18" charset="0"/>
              </a:rPr>
              <a:t>multiple</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consignee</a:t>
            </a:r>
          </a:p>
          <a:p>
            <a:pPr>
              <a:lnSpc>
                <a:spcPts val="1733"/>
              </a:lnSpc>
              <a:tabLst>
                <a:tab pos="135463" algn="l"/>
                <a:tab pos="186262" algn="l"/>
              </a:tabLst>
            </a:pPr>
            <a:r>
              <a:rPr lang="en-US" altLang="zh-CN" sz="1471" b="1" dirty="0">
                <a:solidFill>
                  <a:srgbClr val="000000"/>
                </a:solidFill>
                <a:latin typeface="Calibri" pitchFamily="18" charset="0"/>
                <a:cs typeface="Calibri" pitchFamily="18" charset="0"/>
              </a:rPr>
              <a:t>locations</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and</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quantity</a:t>
            </a:r>
          </a:p>
        </p:txBody>
      </p:sp>
      <p:sp>
        <p:nvSpPr>
          <p:cNvPr id="15" name="TextBox 1"/>
          <p:cNvSpPr txBox="1"/>
          <p:nvPr/>
        </p:nvSpPr>
        <p:spPr>
          <a:xfrm>
            <a:off x="5317067" y="5757333"/>
            <a:ext cx="1572675" cy="239040"/>
          </a:xfrm>
          <a:prstGeom prst="rect">
            <a:avLst/>
          </a:prstGeom>
          <a:noFill/>
        </p:spPr>
        <p:txBody>
          <a:bodyPr wrap="none" lIns="0" tIns="0" rIns="0" rtlCol="0">
            <a:spAutoFit/>
          </a:bodyPr>
          <a:lstStyle/>
          <a:p>
            <a:pPr>
              <a:lnSpc>
                <a:spcPts val="1467"/>
              </a:lnSpc>
            </a:pPr>
            <a:r>
              <a:rPr lang="en-US" altLang="zh-CN" sz="1471" b="1" dirty="0">
                <a:solidFill>
                  <a:srgbClr val="000000"/>
                </a:solidFill>
                <a:latin typeface="Calibri" pitchFamily="18" charset="0"/>
                <a:cs typeface="Calibri" pitchFamily="18" charset="0"/>
              </a:rPr>
              <a:t>after</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authentication</a:t>
            </a:r>
          </a:p>
        </p:txBody>
      </p:sp>
      <p:sp>
        <p:nvSpPr>
          <p:cNvPr id="16" name="TextBox 1"/>
          <p:cNvSpPr txBox="1"/>
          <p:nvPr/>
        </p:nvSpPr>
        <p:spPr>
          <a:xfrm>
            <a:off x="6129868" y="2573867"/>
            <a:ext cx="1837747" cy="701282"/>
          </a:xfrm>
          <a:prstGeom prst="rect">
            <a:avLst/>
          </a:prstGeom>
          <a:noFill/>
        </p:spPr>
        <p:txBody>
          <a:bodyPr wrap="none" lIns="0" tIns="0" rIns="0" rtlCol="0">
            <a:spAutoFit/>
          </a:bodyPr>
          <a:lstStyle/>
          <a:p>
            <a:pPr>
              <a:lnSpc>
                <a:spcPts val="1467"/>
              </a:lnSpc>
              <a:tabLst>
                <a:tab pos="135463" algn="l"/>
                <a:tab pos="338658" algn="l"/>
              </a:tabLst>
            </a:pPr>
            <a:r>
              <a:rPr lang="en-US" altLang="zh-CN" sz="2400" dirty="0"/>
              <a:t>	</a:t>
            </a:r>
            <a:r>
              <a:rPr lang="en-US" altLang="zh-CN" sz="1471" b="1" dirty="0">
                <a:solidFill>
                  <a:srgbClr val="000000"/>
                </a:solidFill>
                <a:latin typeface="Calibri" pitchFamily="18" charset="0"/>
                <a:cs typeface="Calibri" pitchFamily="18" charset="0"/>
              </a:rPr>
              <a:t>Provides</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options</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for</a:t>
            </a:r>
          </a:p>
          <a:p>
            <a:pPr>
              <a:lnSpc>
                <a:spcPts val="1733"/>
              </a:lnSpc>
              <a:tabLst>
                <a:tab pos="135463" algn="l"/>
                <a:tab pos="338658" algn="l"/>
              </a:tabLst>
            </a:pPr>
            <a:r>
              <a:rPr lang="en-US" altLang="zh-CN" sz="1471" b="1" dirty="0">
                <a:solidFill>
                  <a:srgbClr val="000000"/>
                </a:solidFill>
                <a:latin typeface="Calibri" pitchFamily="18" charset="0"/>
                <a:cs typeface="Calibri" pitchFamily="18" charset="0"/>
              </a:rPr>
              <a:t>search,</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compare,</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select</a:t>
            </a:r>
          </a:p>
          <a:p>
            <a:pPr>
              <a:lnSpc>
                <a:spcPts val="1733"/>
              </a:lnSpc>
              <a:tabLst>
                <a:tab pos="135463" algn="l"/>
                <a:tab pos="338658" algn="l"/>
              </a:tabLst>
            </a:pPr>
            <a:r>
              <a:rPr lang="en-US" altLang="zh-CN" sz="2400" dirty="0"/>
              <a:t>		</a:t>
            </a:r>
            <a:r>
              <a:rPr lang="en-US" altLang="zh-CN" sz="1471" b="1" dirty="0">
                <a:solidFill>
                  <a:srgbClr val="000000"/>
                </a:solidFill>
                <a:latin typeface="Calibri" pitchFamily="18" charset="0"/>
                <a:cs typeface="Calibri" pitchFamily="18" charset="0"/>
              </a:rPr>
              <a:t>and</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buy</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facility</a:t>
            </a:r>
          </a:p>
        </p:txBody>
      </p:sp>
      <p:sp>
        <p:nvSpPr>
          <p:cNvPr id="17" name="TextBox 1"/>
          <p:cNvSpPr txBox="1"/>
          <p:nvPr/>
        </p:nvSpPr>
        <p:spPr>
          <a:xfrm>
            <a:off x="8754534" y="2607733"/>
            <a:ext cx="1782155" cy="701282"/>
          </a:xfrm>
          <a:prstGeom prst="rect">
            <a:avLst/>
          </a:prstGeom>
          <a:noFill/>
        </p:spPr>
        <p:txBody>
          <a:bodyPr wrap="none" lIns="0" tIns="0" rIns="0" rtlCol="0">
            <a:spAutoFit/>
          </a:bodyPr>
          <a:lstStyle/>
          <a:p>
            <a:pPr>
              <a:lnSpc>
                <a:spcPts val="1467"/>
              </a:lnSpc>
              <a:tabLst>
                <a:tab pos="118530" algn="l"/>
                <a:tab pos="389457" algn="l"/>
              </a:tabLst>
            </a:pPr>
            <a:r>
              <a:rPr lang="en-US" altLang="zh-CN" sz="2400" dirty="0"/>
              <a:t>	</a:t>
            </a:r>
            <a:r>
              <a:rPr lang="en-US" altLang="zh-CN" sz="1471" b="1" dirty="0">
                <a:solidFill>
                  <a:srgbClr val="000000"/>
                </a:solidFill>
                <a:latin typeface="Calibri" pitchFamily="18" charset="0"/>
                <a:cs typeface="Calibri" pitchFamily="18" charset="0"/>
              </a:rPr>
              <a:t>Offers</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rich</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listing</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of</a:t>
            </a:r>
          </a:p>
          <a:p>
            <a:pPr>
              <a:lnSpc>
                <a:spcPts val="1733"/>
              </a:lnSpc>
              <a:tabLst>
                <a:tab pos="118530" algn="l"/>
                <a:tab pos="389457" algn="l"/>
              </a:tabLst>
            </a:pPr>
            <a:r>
              <a:rPr lang="en-US" altLang="zh-CN" sz="1475" b="1" dirty="0">
                <a:solidFill>
                  <a:srgbClr val="000000"/>
                </a:solidFill>
                <a:latin typeface="Calibri" pitchFamily="18" charset="0"/>
                <a:cs typeface="Calibri" pitchFamily="18" charset="0"/>
              </a:rPr>
              <a:t>products</a:t>
            </a:r>
            <a:r>
              <a:rPr lang="en-US" altLang="zh-CN" sz="1475" dirty="0">
                <a:latin typeface="Times New Roman" pitchFamily="18" charset="0"/>
                <a:cs typeface="Times New Roman" pitchFamily="18" charset="0"/>
              </a:rPr>
              <a:t> </a:t>
            </a:r>
            <a:r>
              <a:rPr lang="en-US" altLang="zh-CN" sz="1475" b="1" dirty="0">
                <a:solidFill>
                  <a:srgbClr val="000000"/>
                </a:solidFill>
                <a:latin typeface="Calibri" pitchFamily="18" charset="0"/>
                <a:cs typeface="Calibri" pitchFamily="18" charset="0"/>
              </a:rPr>
              <a:t>for</a:t>
            </a:r>
            <a:r>
              <a:rPr lang="en-US" altLang="zh-CN" sz="1475" dirty="0">
                <a:latin typeface="Times New Roman" pitchFamily="18" charset="0"/>
                <a:cs typeface="Times New Roman" pitchFamily="18" charset="0"/>
              </a:rPr>
              <a:t> </a:t>
            </a:r>
            <a:r>
              <a:rPr lang="en-US" altLang="zh-CN" sz="1475" b="1" dirty="0">
                <a:solidFill>
                  <a:srgbClr val="000000"/>
                </a:solidFill>
                <a:latin typeface="Calibri" pitchFamily="18" charset="0"/>
                <a:cs typeface="Calibri" pitchFamily="18" charset="0"/>
              </a:rPr>
              <a:t>individual</a:t>
            </a:r>
          </a:p>
          <a:p>
            <a:pPr>
              <a:lnSpc>
                <a:spcPts val="1733"/>
              </a:lnSpc>
              <a:tabLst>
                <a:tab pos="118530" algn="l"/>
                <a:tab pos="389457" algn="l"/>
              </a:tabLst>
            </a:pPr>
            <a:r>
              <a:rPr lang="en-US" altLang="zh-CN" sz="2400" dirty="0"/>
              <a:t>		</a:t>
            </a:r>
            <a:r>
              <a:rPr lang="en-US" altLang="zh-CN" sz="1471" b="1" dirty="0">
                <a:solidFill>
                  <a:srgbClr val="000000"/>
                </a:solidFill>
                <a:latin typeface="Calibri" pitchFamily="18" charset="0"/>
                <a:cs typeface="Calibri" pitchFamily="18" charset="0"/>
              </a:rPr>
              <a:t>categoriesof</a:t>
            </a:r>
          </a:p>
        </p:txBody>
      </p:sp>
      <p:sp>
        <p:nvSpPr>
          <p:cNvPr id="18" name="TextBox 1"/>
          <p:cNvSpPr txBox="1"/>
          <p:nvPr/>
        </p:nvSpPr>
        <p:spPr>
          <a:xfrm>
            <a:off x="9025467" y="3268134"/>
            <a:ext cx="1218347" cy="240259"/>
          </a:xfrm>
          <a:prstGeom prst="rect">
            <a:avLst/>
          </a:prstGeom>
          <a:noFill/>
        </p:spPr>
        <p:txBody>
          <a:bodyPr wrap="none" lIns="0" tIns="0" rIns="0" rtlCol="0">
            <a:spAutoFit/>
          </a:bodyPr>
          <a:lstStyle/>
          <a:p>
            <a:pPr>
              <a:lnSpc>
                <a:spcPts val="1467"/>
              </a:lnSpc>
            </a:pPr>
            <a:r>
              <a:rPr lang="en-US" altLang="zh-CN" sz="1471" b="1" dirty="0">
                <a:solidFill>
                  <a:srgbClr val="000000"/>
                </a:solidFill>
                <a:latin typeface="Calibri" pitchFamily="18" charset="0"/>
                <a:cs typeface="Calibri" pitchFamily="18" charset="0"/>
              </a:rPr>
              <a:t>Goods/Services</a:t>
            </a:r>
          </a:p>
        </p:txBody>
      </p:sp>
      <p:sp>
        <p:nvSpPr>
          <p:cNvPr id="19" name="TextBox 1"/>
          <p:cNvSpPr txBox="1"/>
          <p:nvPr/>
        </p:nvSpPr>
        <p:spPr>
          <a:xfrm>
            <a:off x="2929467" y="5113867"/>
            <a:ext cx="1538691" cy="701282"/>
          </a:xfrm>
          <a:prstGeom prst="rect">
            <a:avLst/>
          </a:prstGeom>
          <a:noFill/>
        </p:spPr>
        <p:txBody>
          <a:bodyPr wrap="none" lIns="0" tIns="0" rIns="0" rtlCol="0">
            <a:spAutoFit/>
          </a:bodyPr>
          <a:lstStyle/>
          <a:p>
            <a:pPr>
              <a:lnSpc>
                <a:spcPts val="1467"/>
              </a:lnSpc>
              <a:tabLst>
                <a:tab pos="220128" algn="l"/>
                <a:tab pos="524920" algn="l"/>
              </a:tabLst>
            </a:pPr>
            <a:r>
              <a:rPr lang="en-US" altLang="zh-CN" sz="2400" dirty="0"/>
              <a:t>	</a:t>
            </a:r>
            <a:r>
              <a:rPr lang="en-US" altLang="zh-CN" sz="1471" b="1" dirty="0">
                <a:solidFill>
                  <a:srgbClr val="000000"/>
                </a:solidFill>
                <a:latin typeface="Calibri" pitchFamily="18" charset="0"/>
                <a:cs typeface="Calibri" pitchFamily="18" charset="0"/>
              </a:rPr>
              <a:t>Order</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Process</a:t>
            </a:r>
          </a:p>
          <a:p>
            <a:pPr>
              <a:lnSpc>
                <a:spcPts val="1733"/>
              </a:lnSpc>
              <a:tabLst>
                <a:tab pos="220128" algn="l"/>
                <a:tab pos="524920" algn="l"/>
              </a:tabLst>
            </a:pPr>
            <a:r>
              <a:rPr lang="en-US" altLang="zh-CN" sz="1471" b="1" dirty="0">
                <a:solidFill>
                  <a:srgbClr val="000000"/>
                </a:solidFill>
                <a:latin typeface="Calibri" pitchFamily="18" charset="0"/>
                <a:cs typeface="Calibri" pitchFamily="18" charset="0"/>
              </a:rPr>
              <a:t>redesigned</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for</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ease</a:t>
            </a:r>
          </a:p>
          <a:p>
            <a:pPr>
              <a:lnSpc>
                <a:spcPts val="1733"/>
              </a:lnSpc>
              <a:tabLst>
                <a:tab pos="220128" algn="l"/>
                <a:tab pos="524920" algn="l"/>
              </a:tabLst>
            </a:pPr>
            <a:r>
              <a:rPr lang="en-US" altLang="zh-CN" sz="2400" dirty="0"/>
              <a:t>		</a:t>
            </a:r>
            <a:r>
              <a:rPr lang="en-US" altLang="zh-CN" sz="1475" b="1" dirty="0">
                <a:solidFill>
                  <a:srgbClr val="000000"/>
                </a:solidFill>
                <a:latin typeface="Calibri" pitchFamily="18" charset="0"/>
                <a:cs typeface="Calibri" pitchFamily="18" charset="0"/>
              </a:rPr>
              <a:t>of</a:t>
            </a:r>
            <a:r>
              <a:rPr lang="en-US" altLang="zh-CN" sz="1475" dirty="0">
                <a:latin typeface="Times New Roman" pitchFamily="18" charset="0"/>
                <a:cs typeface="Times New Roman" pitchFamily="18" charset="0"/>
              </a:rPr>
              <a:t> </a:t>
            </a:r>
            <a:r>
              <a:rPr lang="en-US" altLang="zh-CN" sz="1475" b="1" dirty="0">
                <a:solidFill>
                  <a:srgbClr val="000000"/>
                </a:solidFill>
                <a:latin typeface="Calibri" pitchFamily="18" charset="0"/>
                <a:cs typeface="Calibri" pitchFamily="18" charset="0"/>
              </a:rPr>
              <a:t>use</a:t>
            </a:r>
          </a:p>
        </p:txBody>
      </p:sp>
      <p:sp>
        <p:nvSpPr>
          <p:cNvPr id="20" name="TextBox 1"/>
          <p:cNvSpPr txBox="1"/>
          <p:nvPr/>
        </p:nvSpPr>
        <p:spPr>
          <a:xfrm>
            <a:off x="508000" y="5130800"/>
            <a:ext cx="1754904" cy="701282"/>
          </a:xfrm>
          <a:prstGeom prst="rect">
            <a:avLst/>
          </a:prstGeom>
          <a:noFill/>
        </p:spPr>
        <p:txBody>
          <a:bodyPr wrap="none" lIns="0" tIns="0" rIns="0" rtlCol="0">
            <a:spAutoFit/>
          </a:bodyPr>
          <a:lstStyle/>
          <a:p>
            <a:pPr>
              <a:lnSpc>
                <a:spcPts val="1467"/>
              </a:lnSpc>
              <a:tabLst>
                <a:tab pos="135463" algn="l"/>
                <a:tab pos="220128" algn="l"/>
              </a:tabLst>
            </a:pPr>
            <a:r>
              <a:rPr lang="en-US" altLang="zh-CN" sz="2400" dirty="0"/>
              <a:t>		</a:t>
            </a:r>
            <a:r>
              <a:rPr lang="en-US" altLang="zh-CN" sz="1471" b="1" dirty="0">
                <a:solidFill>
                  <a:srgbClr val="000000"/>
                </a:solidFill>
                <a:latin typeface="Calibri" pitchFamily="18" charset="0"/>
                <a:cs typeface="Calibri" pitchFamily="18" charset="0"/>
              </a:rPr>
              <a:t>Up-to-date</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user-</a:t>
            </a:r>
          </a:p>
          <a:p>
            <a:pPr>
              <a:lnSpc>
                <a:spcPts val="1733"/>
              </a:lnSpc>
              <a:tabLst>
                <a:tab pos="135463" algn="l"/>
                <a:tab pos="220128" algn="l"/>
              </a:tabLst>
            </a:pPr>
            <a:r>
              <a:rPr lang="en-US" altLang="zh-CN" sz="1471" b="1" dirty="0">
                <a:solidFill>
                  <a:srgbClr val="000000"/>
                </a:solidFill>
                <a:latin typeface="Calibri" pitchFamily="18" charset="0"/>
                <a:cs typeface="Calibri" pitchFamily="18" charset="0"/>
              </a:rPr>
              <a:t>friendly</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dashboard</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for</a:t>
            </a:r>
          </a:p>
          <a:p>
            <a:pPr>
              <a:lnSpc>
                <a:spcPts val="1733"/>
              </a:lnSpc>
              <a:tabLst>
                <a:tab pos="135463" algn="l"/>
                <a:tab pos="220128" algn="l"/>
              </a:tabLst>
            </a:pPr>
            <a:r>
              <a:rPr lang="en-US" altLang="zh-CN" sz="2400" dirty="0"/>
              <a:t>	</a:t>
            </a:r>
            <a:r>
              <a:rPr lang="en-US" altLang="zh-CN" sz="1471" b="1" dirty="0">
                <a:solidFill>
                  <a:srgbClr val="000000"/>
                </a:solidFill>
                <a:latin typeface="Calibri" pitchFamily="18" charset="0"/>
                <a:cs typeface="Calibri" pitchFamily="18" charset="0"/>
              </a:rPr>
              <a:t>buying,</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monitoring</a:t>
            </a:r>
          </a:p>
        </p:txBody>
      </p:sp>
      <p:sp>
        <p:nvSpPr>
          <p:cNvPr id="21" name="TextBox 1"/>
          <p:cNvSpPr txBox="1"/>
          <p:nvPr/>
        </p:nvSpPr>
        <p:spPr>
          <a:xfrm>
            <a:off x="897467" y="5774267"/>
            <a:ext cx="982641" cy="239040"/>
          </a:xfrm>
          <a:prstGeom prst="rect">
            <a:avLst/>
          </a:prstGeom>
          <a:noFill/>
        </p:spPr>
        <p:txBody>
          <a:bodyPr wrap="none" lIns="0" tIns="0" rIns="0" rtlCol="0">
            <a:spAutoFit/>
          </a:bodyPr>
          <a:lstStyle/>
          <a:p>
            <a:pPr>
              <a:lnSpc>
                <a:spcPts val="1467"/>
              </a:lnSpc>
            </a:pPr>
            <a:r>
              <a:rPr lang="en-US" altLang="zh-CN" sz="1471" b="1" dirty="0">
                <a:solidFill>
                  <a:srgbClr val="000000"/>
                </a:solidFill>
                <a:latin typeface="Calibri" pitchFamily="18" charset="0"/>
                <a:cs typeface="Calibri" pitchFamily="18" charset="0"/>
              </a:rPr>
              <a:t>supplies</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and</a:t>
            </a:r>
          </a:p>
        </p:txBody>
      </p:sp>
      <p:sp>
        <p:nvSpPr>
          <p:cNvPr id="22" name="TextBox 1"/>
          <p:cNvSpPr txBox="1"/>
          <p:nvPr/>
        </p:nvSpPr>
        <p:spPr>
          <a:xfrm>
            <a:off x="3691467" y="2573867"/>
            <a:ext cx="1741311" cy="483274"/>
          </a:xfrm>
          <a:prstGeom prst="rect">
            <a:avLst/>
          </a:prstGeom>
          <a:noFill/>
        </p:spPr>
        <p:txBody>
          <a:bodyPr wrap="none" lIns="0" tIns="0" rIns="0" rtlCol="0">
            <a:spAutoFit/>
          </a:bodyPr>
          <a:lstStyle/>
          <a:p>
            <a:pPr>
              <a:lnSpc>
                <a:spcPts val="1467"/>
              </a:lnSpc>
              <a:tabLst>
                <a:tab pos="135463" algn="l"/>
              </a:tabLst>
            </a:pPr>
            <a:r>
              <a:rPr lang="en-US" altLang="zh-CN" sz="1471" b="1" dirty="0">
                <a:solidFill>
                  <a:srgbClr val="000000"/>
                </a:solidFill>
                <a:latin typeface="Calibri" pitchFamily="18" charset="0"/>
                <a:cs typeface="Calibri" pitchFamily="18" charset="0"/>
              </a:rPr>
              <a:t>Provides</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transparency</a:t>
            </a:r>
          </a:p>
          <a:p>
            <a:pPr>
              <a:lnSpc>
                <a:spcPts val="1733"/>
              </a:lnSpc>
              <a:tabLst>
                <a:tab pos="135463" algn="l"/>
              </a:tabLst>
            </a:pPr>
            <a:r>
              <a:rPr lang="en-US" altLang="zh-CN" sz="2400" dirty="0"/>
              <a:t>	</a:t>
            </a:r>
            <a:r>
              <a:rPr lang="en-US" altLang="zh-CN" sz="1475" b="1" dirty="0">
                <a:solidFill>
                  <a:srgbClr val="000000"/>
                </a:solidFill>
                <a:latin typeface="Calibri" pitchFamily="18" charset="0"/>
                <a:cs typeface="Calibri" pitchFamily="18" charset="0"/>
              </a:rPr>
              <a:t>and</a:t>
            </a:r>
            <a:r>
              <a:rPr lang="en-US" altLang="zh-CN" sz="1475" dirty="0">
                <a:latin typeface="Times New Roman" pitchFamily="18" charset="0"/>
                <a:cs typeface="Times New Roman" pitchFamily="18" charset="0"/>
              </a:rPr>
              <a:t> </a:t>
            </a:r>
            <a:r>
              <a:rPr lang="en-US" altLang="zh-CN" sz="1475" b="1" dirty="0">
                <a:solidFill>
                  <a:srgbClr val="000000"/>
                </a:solidFill>
                <a:latin typeface="Calibri" pitchFamily="18" charset="0"/>
                <a:cs typeface="Calibri" pitchFamily="18" charset="0"/>
              </a:rPr>
              <a:t>ease</a:t>
            </a:r>
            <a:r>
              <a:rPr lang="en-US" altLang="zh-CN" sz="1475" dirty="0">
                <a:latin typeface="Times New Roman" pitchFamily="18" charset="0"/>
                <a:cs typeface="Times New Roman" pitchFamily="18" charset="0"/>
              </a:rPr>
              <a:t> </a:t>
            </a:r>
            <a:r>
              <a:rPr lang="en-US" altLang="zh-CN" sz="1475" b="1" dirty="0">
                <a:solidFill>
                  <a:srgbClr val="000000"/>
                </a:solidFill>
                <a:latin typeface="Calibri" pitchFamily="18" charset="0"/>
                <a:cs typeface="Calibri" pitchFamily="18" charset="0"/>
              </a:rPr>
              <a:t>of</a:t>
            </a:r>
            <a:r>
              <a:rPr lang="en-US" altLang="zh-CN" sz="1475" dirty="0">
                <a:latin typeface="Times New Roman" pitchFamily="18" charset="0"/>
                <a:cs typeface="Times New Roman" pitchFamily="18" charset="0"/>
              </a:rPr>
              <a:t> </a:t>
            </a:r>
            <a:r>
              <a:rPr lang="en-US" altLang="zh-CN" sz="1475" b="1" dirty="0">
                <a:solidFill>
                  <a:srgbClr val="000000"/>
                </a:solidFill>
                <a:latin typeface="Calibri" pitchFamily="18" charset="0"/>
                <a:cs typeface="Calibri" pitchFamily="18" charset="0"/>
              </a:rPr>
              <a:t>buying</a:t>
            </a:r>
          </a:p>
        </p:txBody>
      </p:sp>
      <p:sp>
        <p:nvSpPr>
          <p:cNvPr id="23" name="TextBox 1"/>
          <p:cNvSpPr txBox="1"/>
          <p:nvPr/>
        </p:nvSpPr>
        <p:spPr>
          <a:xfrm>
            <a:off x="1456268" y="2573867"/>
            <a:ext cx="1578445" cy="701282"/>
          </a:xfrm>
          <a:prstGeom prst="rect">
            <a:avLst/>
          </a:prstGeom>
          <a:noFill/>
        </p:spPr>
        <p:txBody>
          <a:bodyPr wrap="none" lIns="0" tIns="0" rIns="0" rtlCol="0">
            <a:spAutoFit/>
          </a:bodyPr>
          <a:lstStyle/>
          <a:p>
            <a:pPr>
              <a:lnSpc>
                <a:spcPts val="1467"/>
              </a:lnSpc>
              <a:tabLst>
                <a:tab pos="67732" algn="l"/>
                <a:tab pos="440256" algn="l"/>
              </a:tabLst>
            </a:pPr>
            <a:r>
              <a:rPr lang="en-US" altLang="zh-CN" sz="2400" dirty="0"/>
              <a:t>	</a:t>
            </a:r>
            <a:r>
              <a:rPr lang="en-US" altLang="zh-CN" sz="1471" b="1" dirty="0">
                <a:solidFill>
                  <a:srgbClr val="000000"/>
                </a:solidFill>
                <a:latin typeface="Calibri" pitchFamily="18" charset="0"/>
                <a:cs typeface="Calibri" pitchFamily="18" charset="0"/>
              </a:rPr>
              <a:t>End</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to</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End</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System</a:t>
            </a:r>
          </a:p>
          <a:p>
            <a:pPr>
              <a:lnSpc>
                <a:spcPts val="1733"/>
              </a:lnSpc>
              <a:tabLst>
                <a:tab pos="67732" algn="l"/>
                <a:tab pos="440256" algn="l"/>
              </a:tabLst>
            </a:pPr>
            <a:r>
              <a:rPr lang="en-US" altLang="zh-CN" sz="1471" b="1" dirty="0">
                <a:solidFill>
                  <a:srgbClr val="000000"/>
                </a:solidFill>
                <a:latin typeface="Calibri" pitchFamily="18" charset="0"/>
                <a:cs typeface="Calibri" pitchFamily="18" charset="0"/>
              </a:rPr>
              <a:t>from</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Registration</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to</a:t>
            </a:r>
          </a:p>
          <a:p>
            <a:pPr>
              <a:lnSpc>
                <a:spcPts val="1733"/>
              </a:lnSpc>
              <a:tabLst>
                <a:tab pos="67732" algn="l"/>
                <a:tab pos="440256" algn="l"/>
              </a:tabLst>
            </a:pPr>
            <a:r>
              <a:rPr lang="en-US" altLang="zh-CN" sz="2400" dirty="0"/>
              <a:t>		</a:t>
            </a:r>
            <a:r>
              <a:rPr lang="en-US" altLang="zh-CN" sz="1471" b="1" dirty="0">
                <a:solidFill>
                  <a:srgbClr val="000000"/>
                </a:solidFill>
                <a:latin typeface="Calibri" pitchFamily="18" charset="0"/>
                <a:cs typeface="Calibri" pitchFamily="18" charset="0"/>
              </a:rPr>
              <a:t>Payment</a:t>
            </a:r>
          </a:p>
        </p:txBody>
      </p:sp>
      <p:sp>
        <p:nvSpPr>
          <p:cNvPr id="24" name="TextBox 1"/>
          <p:cNvSpPr txBox="1"/>
          <p:nvPr/>
        </p:nvSpPr>
        <p:spPr>
          <a:xfrm>
            <a:off x="10295467" y="5164667"/>
            <a:ext cx="1150700" cy="483274"/>
          </a:xfrm>
          <a:prstGeom prst="rect">
            <a:avLst/>
          </a:prstGeom>
          <a:noFill/>
        </p:spPr>
        <p:txBody>
          <a:bodyPr wrap="none" lIns="0" tIns="0" rIns="0" rtlCol="0">
            <a:spAutoFit/>
          </a:bodyPr>
          <a:lstStyle/>
          <a:p>
            <a:pPr>
              <a:lnSpc>
                <a:spcPts val="1467"/>
              </a:lnSpc>
              <a:tabLst>
                <a:tab pos="237061" algn="l"/>
              </a:tabLst>
            </a:pPr>
            <a:r>
              <a:rPr lang="en-US" altLang="zh-CN" sz="1471" b="1" dirty="0">
                <a:solidFill>
                  <a:srgbClr val="000000"/>
                </a:solidFill>
                <a:latin typeface="Calibri" pitchFamily="18" charset="0"/>
                <a:cs typeface="Calibri" pitchFamily="18" charset="0"/>
              </a:rPr>
              <a:t>Price</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Trend</a:t>
            </a:r>
            <a:r>
              <a:rPr lang="en-US" altLang="zh-CN" sz="1471" dirty="0">
                <a:latin typeface="Times New Roman" pitchFamily="18" charset="0"/>
                <a:cs typeface="Times New Roman" pitchFamily="18" charset="0"/>
              </a:rPr>
              <a:t> </a:t>
            </a:r>
            <a:r>
              <a:rPr lang="en-US" altLang="zh-CN" sz="1471" b="1" dirty="0">
                <a:solidFill>
                  <a:srgbClr val="000000"/>
                </a:solidFill>
                <a:latin typeface="Calibri" pitchFamily="18" charset="0"/>
                <a:cs typeface="Calibri" pitchFamily="18" charset="0"/>
              </a:rPr>
              <a:t>for</a:t>
            </a:r>
          </a:p>
          <a:p>
            <a:pPr>
              <a:lnSpc>
                <a:spcPts val="1733"/>
              </a:lnSpc>
              <a:tabLst>
                <a:tab pos="237061" algn="l"/>
              </a:tabLst>
            </a:pPr>
            <a:r>
              <a:rPr lang="en-US" altLang="zh-CN" sz="2400" dirty="0"/>
              <a:t>	</a:t>
            </a:r>
            <a:r>
              <a:rPr lang="en-US" altLang="zh-CN" sz="1475" b="1" dirty="0">
                <a:solidFill>
                  <a:srgbClr val="000000"/>
                </a:solidFill>
                <a:latin typeface="Calibri" pitchFamily="18" charset="0"/>
                <a:cs typeface="Calibri" pitchFamily="18" charset="0"/>
              </a:rPr>
              <a:t>Products</a:t>
            </a:r>
          </a:p>
        </p:txBody>
      </p:sp>
      <p:sp>
        <p:nvSpPr>
          <p:cNvPr id="25" name="TextBox 1"/>
          <p:cNvSpPr txBox="1"/>
          <p:nvPr/>
        </p:nvSpPr>
        <p:spPr>
          <a:xfrm>
            <a:off x="999067" y="6028267"/>
            <a:ext cx="11046935" cy="764312"/>
          </a:xfrm>
          <a:prstGeom prst="rect">
            <a:avLst/>
          </a:prstGeom>
          <a:noFill/>
        </p:spPr>
        <p:txBody>
          <a:bodyPr wrap="none" lIns="0" tIns="0" rIns="0" rtlCol="0">
            <a:spAutoFit/>
          </a:bodyPr>
          <a:lstStyle/>
          <a:p>
            <a:pPr>
              <a:lnSpc>
                <a:spcPts val="1467"/>
              </a:lnSpc>
              <a:tabLst>
                <a:tab pos="10786264" algn="l"/>
              </a:tabLst>
            </a:pPr>
            <a:r>
              <a:rPr lang="en-US" altLang="zh-CN" sz="1471" b="1" dirty="0">
                <a:solidFill>
                  <a:srgbClr val="000000"/>
                </a:solidFill>
                <a:latin typeface="Calibri" pitchFamily="18" charset="0"/>
                <a:cs typeface="Calibri" pitchFamily="18" charset="0"/>
              </a:rPr>
              <a:t>payments</a:t>
            </a:r>
          </a:p>
          <a:p>
            <a:pPr>
              <a:lnSpc>
                <a:spcPts val="1333"/>
              </a:lnSpc>
            </a:pPr>
            <a:endParaRPr lang="en-US" altLang="zh-CN" sz="2400" dirty="0"/>
          </a:p>
          <a:p>
            <a:pPr>
              <a:lnSpc>
                <a:spcPts val="2800"/>
              </a:lnSpc>
              <a:tabLst>
                <a:tab pos="10786264" algn="l"/>
              </a:tabLst>
            </a:pPr>
            <a:r>
              <a:rPr lang="en-US" altLang="zh-CN" sz="2400" dirty="0"/>
              <a:t>	</a:t>
            </a:r>
            <a:endParaRPr lang="en-US" altLang="zh-CN" sz="2400" dirty="0">
              <a:solidFill>
                <a:srgbClr val="000000"/>
              </a:solidFill>
              <a:latin typeface="Calibri" pitchFamily="18" charset="0"/>
              <a:cs typeface="Calibri" pitchFamily="18" charset="0"/>
            </a:endParaRPr>
          </a:p>
        </p:txBody>
      </p:sp>
      <p:sp>
        <p:nvSpPr>
          <p:cNvPr id="26" name="Flowchart: Manual Input 25">
            <a:extLst>
              <a:ext uri="{FF2B5EF4-FFF2-40B4-BE49-F238E27FC236}">
                <a16:creationId xmlns:a16="http://schemas.microsoft.com/office/drawing/2014/main" xmlns="" id="{26C6460C-B2FE-4BA7-90E0-99ABDCB6881B}"/>
              </a:ext>
            </a:extLst>
          </p:cNvPr>
          <p:cNvSpPr/>
          <p:nvPr/>
        </p:nvSpPr>
        <p:spPr>
          <a:xfrm>
            <a:off x="709040" y="245533"/>
            <a:ext cx="5878371" cy="697033"/>
          </a:xfrm>
          <a:prstGeom prst="flowChartManualInp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600"/>
              </a:lnSpc>
            </a:pPr>
            <a:r>
              <a:rPr lang="en-US" altLang="zh-CN" sz="2800" b="1" dirty="0">
                <a:solidFill>
                  <a:schemeClr val="bg1"/>
                </a:solidFill>
                <a:latin typeface="Bookman Old Style" panose="02050604050505020204" pitchFamily="18" charset="0"/>
                <a:cs typeface="Calibri" pitchFamily="18" charset="0"/>
              </a:rPr>
              <a:t>7. Key</a:t>
            </a:r>
            <a:r>
              <a:rPr lang="en-US" altLang="zh-CN" sz="2800" b="1" dirty="0">
                <a:solidFill>
                  <a:schemeClr val="bg1"/>
                </a:solidFill>
                <a:latin typeface="Bookman Old Style" panose="02050604050505020204" pitchFamily="18" charset="0"/>
                <a:cs typeface="Times New Roman" pitchFamily="18" charset="0"/>
              </a:rPr>
              <a:t> </a:t>
            </a:r>
            <a:r>
              <a:rPr lang="en-US" altLang="zh-CN" sz="2800" b="1" dirty="0">
                <a:solidFill>
                  <a:schemeClr val="bg1"/>
                </a:solidFill>
                <a:latin typeface="Bookman Old Style" panose="02050604050505020204" pitchFamily="18" charset="0"/>
                <a:cs typeface="Calibri" pitchFamily="18" charset="0"/>
              </a:rPr>
              <a:t>Advantages</a:t>
            </a:r>
            <a:r>
              <a:rPr lang="en-US" altLang="zh-CN" sz="2800" b="1" dirty="0">
                <a:solidFill>
                  <a:schemeClr val="bg1"/>
                </a:solidFill>
                <a:latin typeface="Bookman Old Style" panose="02050604050505020204" pitchFamily="18" charset="0"/>
                <a:cs typeface="Times New Roman" pitchFamily="18" charset="0"/>
              </a:rPr>
              <a:t> </a:t>
            </a:r>
            <a:r>
              <a:rPr lang="en-US" altLang="zh-CN" sz="2800" b="1" dirty="0">
                <a:solidFill>
                  <a:schemeClr val="bg1"/>
                </a:solidFill>
                <a:latin typeface="Bookman Old Style" panose="02050604050505020204" pitchFamily="18" charset="0"/>
                <a:cs typeface="Calibri" pitchFamily="18" charset="0"/>
              </a:rPr>
              <a:t>for</a:t>
            </a:r>
            <a:r>
              <a:rPr lang="en-US" altLang="zh-CN" sz="2800" b="1" dirty="0">
                <a:solidFill>
                  <a:schemeClr val="bg1"/>
                </a:solidFill>
                <a:latin typeface="Bookman Old Style" panose="02050604050505020204" pitchFamily="18" charset="0"/>
                <a:cs typeface="Times New Roman" pitchFamily="18" charset="0"/>
              </a:rPr>
              <a:t> </a:t>
            </a:r>
            <a:r>
              <a:rPr lang="en-US" altLang="zh-CN" sz="2800" b="1" dirty="0">
                <a:solidFill>
                  <a:schemeClr val="bg1"/>
                </a:solidFill>
                <a:latin typeface="Bookman Old Style" panose="02050604050505020204" pitchFamily="18" charset="0"/>
                <a:cs typeface="Calibri" pitchFamily="18" charset="0"/>
              </a:rPr>
              <a:t>Buyer</a:t>
            </a:r>
          </a:p>
        </p:txBody>
      </p:sp>
      <p:sp>
        <p:nvSpPr>
          <p:cNvPr id="27" name="Rectangle 26">
            <a:extLst>
              <a:ext uri="{FF2B5EF4-FFF2-40B4-BE49-F238E27FC236}">
                <a16:creationId xmlns:a16="http://schemas.microsoft.com/office/drawing/2014/main" xmlns="" id="{EEDFA435-28E4-49C3-AFF1-44B422C7E8C9}"/>
              </a:ext>
            </a:extLst>
          </p:cNvPr>
          <p:cNvSpPr/>
          <p:nvPr/>
        </p:nvSpPr>
        <p:spPr>
          <a:xfrm>
            <a:off x="10442803" y="6365244"/>
            <a:ext cx="1749197" cy="392159"/>
          </a:xfrm>
          <a:prstGeom prst="rect">
            <a:avLst/>
          </a:prstGeom>
        </p:spPr>
        <p:txBody>
          <a:bodyPr wrap="none">
            <a:spAutoFit/>
          </a:bodyPr>
          <a:lstStyle/>
          <a:p>
            <a:pPr algn="r">
              <a:lnSpc>
                <a:spcPct val="115000"/>
              </a:lnSpc>
            </a:pPr>
            <a:r>
              <a:rPr lang="en-US" b="1" dirty="0" err="1">
                <a:solidFill>
                  <a:srgbClr val="FFFFFF"/>
                </a:solidFill>
                <a:highlight>
                  <a:srgbClr val="FF0000"/>
                </a:highlight>
                <a:latin typeface="Calibri" panose="020F0502020204030204" pitchFamily="34" charset="0"/>
                <a:ea typeface="MS Mincho" panose="02020609040205080304" pitchFamily="49" charset="-128"/>
                <a:cs typeface="Times New Roman" panose="02020603050405020304" pitchFamily="18" charset="0"/>
              </a:rPr>
              <a:t>SGeMPU</a:t>
            </a:r>
            <a:r>
              <a:rPr lang="en-US" b="1" dirty="0">
                <a:solidFill>
                  <a:srgbClr val="FFFFFF"/>
                </a:solidFill>
                <a:latin typeface="Calibri" panose="020F0502020204030204" pitchFamily="34" charset="0"/>
                <a:ea typeface="MS Mincho" panose="02020609040205080304" pitchFamily="49" charset="-128"/>
                <a:cs typeface="Times New Roman" panose="02020603050405020304" pitchFamily="18" charset="0"/>
              </a:rPr>
              <a:t> </a:t>
            </a:r>
            <a:r>
              <a:rPr lang="en-US" b="1" dirty="0">
                <a:solidFill>
                  <a:srgbClr val="FFFFFF"/>
                </a:solidFill>
                <a:highlight>
                  <a:srgbClr val="000080"/>
                </a:highlight>
                <a:latin typeface="Calibri" panose="020F0502020204030204" pitchFamily="34" charset="0"/>
                <a:ea typeface="MS Mincho" panose="02020609040205080304" pitchFamily="49" charset="-128"/>
                <a:cs typeface="Times New Roman" panose="02020603050405020304" pitchFamily="18" charset="0"/>
              </a:rPr>
              <a:t>Odisha</a:t>
            </a:r>
            <a:endParaRPr lang="en-US" b="1"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p:txBody>
      </p:sp>
      <p:pic>
        <p:nvPicPr>
          <p:cNvPr id="28" name="Picture 27">
            <a:extLst>
              <a:ext uri="{FF2B5EF4-FFF2-40B4-BE49-F238E27FC236}">
                <a16:creationId xmlns:a16="http://schemas.microsoft.com/office/drawing/2014/main" xmlns="" id="{B7EA7F6C-176E-4EAE-BE3C-4006B48EBC54}"/>
              </a:ext>
            </a:extLst>
          </p:cNvPr>
          <p:cNvPicPr>
            <a:picLocks noChangeAspect="1"/>
          </p:cNvPicPr>
          <p:nvPr/>
        </p:nvPicPr>
        <p:blipFill>
          <a:blip r:embed="rId7"/>
          <a:stretch>
            <a:fillRect/>
          </a:stretch>
        </p:blipFill>
        <p:spPr>
          <a:xfrm>
            <a:off x="2144644" y="3353132"/>
            <a:ext cx="9659698" cy="87642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nual Input 4">
            <a:extLst>
              <a:ext uri="{FF2B5EF4-FFF2-40B4-BE49-F238E27FC236}">
                <a16:creationId xmlns:a16="http://schemas.microsoft.com/office/drawing/2014/main" xmlns="" id="{FA78765D-CBDC-4287-A608-0D16C40B7274}"/>
              </a:ext>
            </a:extLst>
          </p:cNvPr>
          <p:cNvSpPr/>
          <p:nvPr/>
        </p:nvSpPr>
        <p:spPr>
          <a:xfrm>
            <a:off x="587827" y="48522"/>
            <a:ext cx="8565439" cy="754742"/>
          </a:xfrm>
          <a:prstGeom prst="flowChartManualInp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600"/>
              </a:lnSpc>
            </a:pPr>
            <a:r>
              <a:rPr lang="en-US" altLang="zh-CN" sz="2400" b="1" dirty="0">
                <a:solidFill>
                  <a:schemeClr val="bg1"/>
                </a:solidFill>
                <a:latin typeface="Bookman Old Style" panose="02050604050505020204" pitchFamily="18" charset="0"/>
                <a:cs typeface="Calibri" pitchFamily="18" charset="0"/>
              </a:rPr>
              <a:t>9. Buyer</a:t>
            </a:r>
            <a:r>
              <a:rPr lang="en-US" altLang="zh-CN" sz="2400" b="1" dirty="0">
                <a:solidFill>
                  <a:schemeClr val="bg1"/>
                </a:solidFill>
                <a:latin typeface="Bookman Old Style" panose="02050604050505020204" pitchFamily="18" charset="0"/>
                <a:cs typeface="Times New Roman" pitchFamily="18" charset="0"/>
              </a:rPr>
              <a:t> </a:t>
            </a:r>
            <a:r>
              <a:rPr lang="en-US" altLang="zh-CN" sz="2400" b="1" dirty="0">
                <a:solidFill>
                  <a:schemeClr val="bg1"/>
                </a:solidFill>
                <a:latin typeface="Bookman Old Style" panose="02050604050505020204" pitchFamily="18" charset="0"/>
                <a:cs typeface="Calibri" pitchFamily="18" charset="0"/>
              </a:rPr>
              <a:t>User</a:t>
            </a:r>
            <a:r>
              <a:rPr lang="en-US" altLang="zh-CN" sz="2400" b="1" dirty="0">
                <a:solidFill>
                  <a:schemeClr val="bg1"/>
                </a:solidFill>
                <a:latin typeface="Bookman Old Style" panose="02050604050505020204" pitchFamily="18" charset="0"/>
                <a:cs typeface="Times New Roman" pitchFamily="18" charset="0"/>
              </a:rPr>
              <a:t> </a:t>
            </a:r>
            <a:r>
              <a:rPr lang="en-US" altLang="zh-CN" sz="2400" b="1" dirty="0">
                <a:solidFill>
                  <a:schemeClr val="bg1"/>
                </a:solidFill>
                <a:latin typeface="Bookman Old Style" panose="02050604050505020204" pitchFamily="18" charset="0"/>
                <a:cs typeface="Calibri" pitchFamily="18" charset="0"/>
              </a:rPr>
              <a:t>Roles</a:t>
            </a:r>
            <a:r>
              <a:rPr lang="en-US" altLang="zh-CN" sz="2400" b="1" dirty="0">
                <a:solidFill>
                  <a:schemeClr val="bg1"/>
                </a:solidFill>
                <a:latin typeface="Bookman Old Style" panose="02050604050505020204" pitchFamily="18" charset="0"/>
                <a:cs typeface="Times New Roman" pitchFamily="18" charset="0"/>
              </a:rPr>
              <a:t> </a:t>
            </a:r>
            <a:r>
              <a:rPr lang="en-US" altLang="zh-CN" sz="2400" b="1" dirty="0">
                <a:solidFill>
                  <a:schemeClr val="bg1"/>
                </a:solidFill>
                <a:latin typeface="Bookman Old Style" panose="02050604050505020204" pitchFamily="18" charset="0"/>
                <a:cs typeface="Calibri" pitchFamily="18" charset="0"/>
              </a:rPr>
              <a:t>based</a:t>
            </a:r>
            <a:r>
              <a:rPr lang="en-US" altLang="zh-CN" sz="2400" b="1" dirty="0">
                <a:solidFill>
                  <a:schemeClr val="bg1"/>
                </a:solidFill>
                <a:latin typeface="Bookman Old Style" panose="02050604050505020204" pitchFamily="18" charset="0"/>
                <a:cs typeface="Times New Roman" pitchFamily="18" charset="0"/>
              </a:rPr>
              <a:t> </a:t>
            </a:r>
            <a:r>
              <a:rPr lang="en-US" altLang="zh-CN" sz="2400" b="1" dirty="0">
                <a:solidFill>
                  <a:schemeClr val="bg1"/>
                </a:solidFill>
                <a:latin typeface="Bookman Old Style" panose="02050604050505020204" pitchFamily="18" charset="0"/>
                <a:cs typeface="Calibri" pitchFamily="18" charset="0"/>
              </a:rPr>
              <a:t>on</a:t>
            </a:r>
            <a:r>
              <a:rPr lang="en-US" altLang="zh-CN" sz="2400" b="1" dirty="0">
                <a:solidFill>
                  <a:schemeClr val="bg1"/>
                </a:solidFill>
                <a:latin typeface="Bookman Old Style" panose="02050604050505020204" pitchFamily="18" charset="0"/>
                <a:cs typeface="Times New Roman" pitchFamily="18" charset="0"/>
              </a:rPr>
              <a:t> </a:t>
            </a:r>
            <a:r>
              <a:rPr lang="en-US" altLang="zh-CN" sz="2400" b="1" dirty="0">
                <a:solidFill>
                  <a:schemeClr val="bg1"/>
                </a:solidFill>
                <a:latin typeface="Bookman Old Style" panose="02050604050505020204" pitchFamily="18" charset="0"/>
                <a:cs typeface="Calibri" pitchFamily="18" charset="0"/>
              </a:rPr>
              <a:t>Segregation</a:t>
            </a:r>
            <a:r>
              <a:rPr lang="en-US" altLang="zh-CN" sz="2400" b="1" dirty="0">
                <a:solidFill>
                  <a:schemeClr val="bg1"/>
                </a:solidFill>
                <a:latin typeface="Bookman Old Style" panose="02050604050505020204" pitchFamily="18" charset="0"/>
                <a:cs typeface="Times New Roman" pitchFamily="18" charset="0"/>
              </a:rPr>
              <a:t> </a:t>
            </a:r>
            <a:r>
              <a:rPr lang="en-US" altLang="zh-CN" sz="2400" b="1" dirty="0">
                <a:solidFill>
                  <a:schemeClr val="bg1"/>
                </a:solidFill>
                <a:latin typeface="Bookman Old Style" panose="02050604050505020204" pitchFamily="18" charset="0"/>
                <a:cs typeface="Calibri" pitchFamily="18" charset="0"/>
              </a:rPr>
              <a:t>of</a:t>
            </a:r>
            <a:r>
              <a:rPr lang="en-US" altLang="zh-CN" sz="2400" b="1" dirty="0">
                <a:solidFill>
                  <a:schemeClr val="bg1"/>
                </a:solidFill>
                <a:latin typeface="Bookman Old Style" panose="02050604050505020204" pitchFamily="18" charset="0"/>
                <a:cs typeface="Times New Roman" pitchFamily="18" charset="0"/>
              </a:rPr>
              <a:t> </a:t>
            </a:r>
            <a:r>
              <a:rPr lang="en-US" altLang="zh-CN" sz="2400" b="1" dirty="0">
                <a:solidFill>
                  <a:schemeClr val="bg1"/>
                </a:solidFill>
                <a:latin typeface="Bookman Old Style" panose="02050604050505020204" pitchFamily="18" charset="0"/>
                <a:cs typeface="Calibri" pitchFamily="18" charset="0"/>
              </a:rPr>
              <a:t>Duties</a:t>
            </a:r>
          </a:p>
        </p:txBody>
      </p:sp>
      <p:graphicFrame>
        <p:nvGraphicFramePr>
          <p:cNvPr id="4" name="Table 3">
            <a:extLst>
              <a:ext uri="{FF2B5EF4-FFF2-40B4-BE49-F238E27FC236}">
                <a16:creationId xmlns:a16="http://schemas.microsoft.com/office/drawing/2014/main" xmlns="" id="{E2730EE2-DDB7-4795-9363-4997CB631F0D}"/>
              </a:ext>
            </a:extLst>
          </p:cNvPr>
          <p:cNvGraphicFramePr>
            <a:graphicFrameLocks noGrp="1"/>
          </p:cNvGraphicFramePr>
          <p:nvPr>
            <p:extLst>
              <p:ext uri="{D42A27DB-BD31-4B8C-83A1-F6EECF244321}">
                <p14:modId xmlns:p14="http://schemas.microsoft.com/office/powerpoint/2010/main" xmlns="" val="129798463"/>
              </p:ext>
            </p:extLst>
          </p:nvPr>
        </p:nvGraphicFramePr>
        <p:xfrm>
          <a:off x="-2" y="890016"/>
          <a:ext cx="5578202" cy="5205253"/>
        </p:xfrm>
        <a:graphic>
          <a:graphicData uri="http://schemas.openxmlformats.org/drawingml/2006/table">
            <a:tbl>
              <a:tblPr firstRow="1" firstCol="1" bandRow="1">
                <a:tableStyleId>{5C22544A-7EE6-4342-B048-85BDC9FD1C3A}</a:tableStyleId>
              </a:tblPr>
              <a:tblGrid>
                <a:gridCol w="5578202">
                  <a:extLst>
                    <a:ext uri="{9D8B030D-6E8A-4147-A177-3AD203B41FA5}">
                      <a16:colId xmlns:a16="http://schemas.microsoft.com/office/drawing/2014/main" xmlns="" val="1862650066"/>
                    </a:ext>
                  </a:extLst>
                </a:gridCol>
              </a:tblGrid>
              <a:tr h="357409">
                <a:tc>
                  <a:txBody>
                    <a:bodyPr/>
                    <a:lstStyle/>
                    <a:p>
                      <a:pPr marL="0" marR="0" algn="ctr">
                        <a:lnSpc>
                          <a:spcPct val="115000"/>
                        </a:lnSpc>
                        <a:spcBef>
                          <a:spcPts val="0"/>
                        </a:spcBef>
                        <a:spcAft>
                          <a:spcPts val="0"/>
                        </a:spcAft>
                      </a:pPr>
                      <a:r>
                        <a:rPr lang="en-US" sz="2400" dirty="0">
                          <a:effectLst/>
                        </a:rPr>
                        <a:t>Who can be a Primary User ?</a:t>
                      </a:r>
                      <a:endParaRPr lang="en-US" sz="2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0996" marR="50996" marT="0" marB="0"/>
                </a:tc>
                <a:extLst>
                  <a:ext uri="{0D108BD9-81ED-4DB2-BD59-A6C34878D82A}">
                    <a16:rowId xmlns:a16="http://schemas.microsoft.com/office/drawing/2014/main" xmlns="" val="174231431"/>
                  </a:ext>
                </a:extLst>
              </a:tr>
              <a:tr h="1125741">
                <a:tc>
                  <a:txBody>
                    <a:bodyPr/>
                    <a:lstStyle/>
                    <a:p>
                      <a:pPr marL="285750" marR="0" indent="-285750">
                        <a:lnSpc>
                          <a:spcPct val="115000"/>
                        </a:lnSpc>
                        <a:spcBef>
                          <a:spcPts val="0"/>
                        </a:spcBef>
                        <a:spcAft>
                          <a:spcPts val="0"/>
                        </a:spcAft>
                        <a:buAutoNum type="romanLcPeriod"/>
                      </a:pPr>
                      <a:r>
                        <a:rPr lang="en-IN" sz="1400" dirty="0">
                          <a:solidFill>
                            <a:schemeClr val="tx1"/>
                          </a:solidFill>
                          <a:effectLst/>
                        </a:rPr>
                        <a:t>Any officer of Central / State Government / PSU / Autonomous Bodies / Local Bodies / Constitutional Bodies / Statuary Bodies at the level of Deputy Secretary of the Government of India or equivalent </a:t>
                      </a:r>
                    </a:p>
                    <a:p>
                      <a:pPr marL="285750" marR="0" indent="-285750">
                        <a:lnSpc>
                          <a:spcPct val="115000"/>
                        </a:lnSpc>
                        <a:spcBef>
                          <a:spcPts val="0"/>
                        </a:spcBef>
                        <a:spcAft>
                          <a:spcPts val="0"/>
                        </a:spcAft>
                        <a:buAutoNum type="romanLcPeriod"/>
                      </a:pPr>
                      <a:r>
                        <a:rPr lang="en-IN" sz="1400" dirty="0">
                          <a:solidFill>
                            <a:schemeClr val="tx1"/>
                          </a:solidFill>
                          <a:effectLst/>
                        </a:rPr>
                        <a:t>Head of the Office at Sub Centre / Unit / Branch, can Register his / her organization / unit on </a:t>
                      </a:r>
                      <a:r>
                        <a:rPr lang="en-IN" sz="1400" dirty="0" err="1">
                          <a:solidFill>
                            <a:schemeClr val="tx1"/>
                          </a:solidFill>
                          <a:effectLst/>
                        </a:rPr>
                        <a:t>GeM</a:t>
                      </a:r>
                      <a:r>
                        <a:rPr lang="en-IN" sz="1400" dirty="0">
                          <a:solidFill>
                            <a:schemeClr val="tx1"/>
                          </a:solidFill>
                          <a:effectLst/>
                        </a:rPr>
                        <a:t> portal as Primary User.</a:t>
                      </a:r>
                      <a:endParaRPr lang="en-US"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0996" marR="50996" marT="0" marB="0">
                    <a:solidFill>
                      <a:schemeClr val="accent4">
                        <a:lumMod val="20000"/>
                        <a:lumOff val="80000"/>
                      </a:schemeClr>
                    </a:solidFill>
                  </a:tcPr>
                </a:tc>
                <a:extLst>
                  <a:ext uri="{0D108BD9-81ED-4DB2-BD59-A6C34878D82A}">
                    <a16:rowId xmlns:a16="http://schemas.microsoft.com/office/drawing/2014/main" xmlns="" val="3764404283"/>
                  </a:ext>
                </a:extLst>
              </a:tr>
              <a:tr h="357409">
                <a:tc>
                  <a:txBody>
                    <a:bodyPr/>
                    <a:lstStyle/>
                    <a:p>
                      <a:pPr marL="0" marR="0" indent="0" algn="ctr">
                        <a:lnSpc>
                          <a:spcPct val="115000"/>
                        </a:lnSpc>
                        <a:spcBef>
                          <a:spcPts val="0"/>
                        </a:spcBef>
                        <a:spcAft>
                          <a:spcPts val="0"/>
                        </a:spcAft>
                        <a:buNone/>
                      </a:pPr>
                      <a:r>
                        <a:rPr lang="en-US" sz="20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Responsibility of Primary User :- </a:t>
                      </a:r>
                    </a:p>
                  </a:txBody>
                  <a:tcPr marL="50996" marR="50996" marT="0" marB="0">
                    <a:solidFill>
                      <a:schemeClr val="accent1"/>
                    </a:solidFill>
                  </a:tcPr>
                </a:tc>
                <a:extLst>
                  <a:ext uri="{0D108BD9-81ED-4DB2-BD59-A6C34878D82A}">
                    <a16:rowId xmlns:a16="http://schemas.microsoft.com/office/drawing/2014/main" xmlns="" val="2193264776"/>
                  </a:ext>
                </a:extLst>
              </a:tr>
              <a:tr h="2916083">
                <a:tc>
                  <a:txBody>
                    <a:bodyPr/>
                    <a:lstStyle/>
                    <a:p>
                      <a:pPr marL="171450" marR="0" indent="-171450">
                        <a:lnSpc>
                          <a:spcPct val="200000"/>
                        </a:lnSpc>
                        <a:spcBef>
                          <a:spcPts val="0"/>
                        </a:spcBef>
                        <a:spcAft>
                          <a:spcPts val="0"/>
                        </a:spcAft>
                        <a:buFont typeface="Wingdings" panose="05000000000000000000" pitchFamily="2" charset="2"/>
                        <a:buChar char="§"/>
                      </a:pPr>
                      <a:r>
                        <a:rPr lang="en-IN" sz="1400" dirty="0">
                          <a:solidFill>
                            <a:srgbClr val="FF0000"/>
                          </a:solidFill>
                          <a:effectLst/>
                          <a:latin typeface="Gadugi" panose="020B0502040204020203" pitchFamily="34" charset="0"/>
                          <a:ea typeface="Gadugi" panose="020B0502040204020203" pitchFamily="34" charset="0"/>
                        </a:rPr>
                        <a:t>Registering the organization on </a:t>
                      </a:r>
                      <a:r>
                        <a:rPr lang="en-IN" sz="1400" dirty="0" err="1">
                          <a:solidFill>
                            <a:srgbClr val="FF0000"/>
                          </a:solidFill>
                          <a:effectLst/>
                          <a:latin typeface="Gadugi" panose="020B0502040204020203" pitchFamily="34" charset="0"/>
                          <a:ea typeface="Gadugi" panose="020B0502040204020203" pitchFamily="34" charset="0"/>
                        </a:rPr>
                        <a:t>GeM</a:t>
                      </a:r>
                      <a:r>
                        <a:rPr lang="en-IN" sz="1400" dirty="0">
                          <a:solidFill>
                            <a:srgbClr val="FF0000"/>
                          </a:solidFill>
                          <a:effectLst/>
                          <a:latin typeface="Gadugi" panose="020B0502040204020203" pitchFamily="34" charset="0"/>
                          <a:ea typeface="Gadugi" panose="020B0502040204020203" pitchFamily="34" charset="0"/>
                        </a:rPr>
                        <a:t>, </a:t>
                      </a:r>
                    </a:p>
                    <a:p>
                      <a:pPr marL="171450" marR="0" indent="-171450">
                        <a:lnSpc>
                          <a:spcPct val="200000"/>
                        </a:lnSpc>
                        <a:spcBef>
                          <a:spcPts val="0"/>
                        </a:spcBef>
                        <a:spcAft>
                          <a:spcPts val="0"/>
                        </a:spcAft>
                        <a:buFont typeface="Wingdings" panose="05000000000000000000" pitchFamily="2" charset="2"/>
                        <a:buChar char="§"/>
                      </a:pPr>
                      <a:r>
                        <a:rPr lang="en-IN" sz="1400" dirty="0">
                          <a:solidFill>
                            <a:srgbClr val="FF0000"/>
                          </a:solidFill>
                          <a:effectLst/>
                          <a:latin typeface="Gadugi" panose="020B0502040204020203" pitchFamily="34" charset="0"/>
                          <a:ea typeface="Gadugi" panose="020B0502040204020203" pitchFamily="34" charset="0"/>
                        </a:rPr>
                        <a:t>creating User accounts for Secondary Users,</a:t>
                      </a:r>
                    </a:p>
                    <a:p>
                      <a:pPr marL="171450" marR="0" indent="-171450">
                        <a:lnSpc>
                          <a:spcPct val="200000"/>
                        </a:lnSpc>
                        <a:spcBef>
                          <a:spcPts val="0"/>
                        </a:spcBef>
                        <a:spcAft>
                          <a:spcPts val="0"/>
                        </a:spcAft>
                        <a:buFont typeface="Wingdings" panose="05000000000000000000" pitchFamily="2" charset="2"/>
                        <a:buChar char="§"/>
                      </a:pPr>
                      <a:r>
                        <a:rPr lang="en-IN" sz="1400" dirty="0">
                          <a:solidFill>
                            <a:srgbClr val="FF0000"/>
                          </a:solidFill>
                          <a:effectLst/>
                          <a:latin typeface="Gadugi" panose="020B0502040204020203" pitchFamily="34" charset="0"/>
                          <a:ea typeface="Gadugi" panose="020B0502040204020203" pitchFamily="34" charset="0"/>
                        </a:rPr>
                        <a:t>Assigning them roles and responsibilities on </a:t>
                      </a:r>
                      <a:r>
                        <a:rPr lang="en-IN" sz="1400" dirty="0" err="1">
                          <a:solidFill>
                            <a:srgbClr val="FF0000"/>
                          </a:solidFill>
                          <a:effectLst/>
                          <a:latin typeface="Gadugi" panose="020B0502040204020203" pitchFamily="34" charset="0"/>
                          <a:ea typeface="Gadugi" panose="020B0502040204020203" pitchFamily="34" charset="0"/>
                        </a:rPr>
                        <a:t>GeM</a:t>
                      </a:r>
                      <a:r>
                        <a:rPr lang="en-IN" sz="1400" dirty="0">
                          <a:solidFill>
                            <a:srgbClr val="FF0000"/>
                          </a:solidFill>
                          <a:effectLst/>
                          <a:latin typeface="Gadugi" panose="020B0502040204020203" pitchFamily="34" charset="0"/>
                          <a:ea typeface="Gadugi" panose="020B0502040204020203" pitchFamily="34" charset="0"/>
                        </a:rPr>
                        <a:t> </a:t>
                      </a:r>
                    </a:p>
                    <a:p>
                      <a:pPr marL="171450" marR="0" indent="-171450">
                        <a:lnSpc>
                          <a:spcPct val="100000"/>
                        </a:lnSpc>
                        <a:spcBef>
                          <a:spcPts val="0"/>
                        </a:spcBef>
                        <a:spcAft>
                          <a:spcPts val="0"/>
                        </a:spcAft>
                        <a:buFont typeface="Wingdings" panose="05000000000000000000" pitchFamily="2" charset="2"/>
                        <a:buChar char="§"/>
                      </a:pPr>
                      <a:r>
                        <a:rPr lang="en-IN" sz="1400" dirty="0">
                          <a:solidFill>
                            <a:srgbClr val="FF0000"/>
                          </a:solidFill>
                          <a:effectLst/>
                          <a:latin typeface="Gadugi" panose="020B0502040204020203" pitchFamily="34" charset="0"/>
                          <a:ea typeface="Gadugi" panose="020B0502040204020203" pitchFamily="34" charset="0"/>
                        </a:rPr>
                        <a:t>Supervision of all transactions performed by Secondary Users </a:t>
                      </a:r>
                    </a:p>
                    <a:p>
                      <a:pPr marL="0" marR="0" indent="0">
                        <a:lnSpc>
                          <a:spcPct val="100000"/>
                        </a:lnSpc>
                        <a:spcBef>
                          <a:spcPts val="0"/>
                        </a:spcBef>
                        <a:spcAft>
                          <a:spcPts val="0"/>
                        </a:spcAft>
                        <a:buFont typeface="Wingdings" panose="05000000000000000000" pitchFamily="2" charset="2"/>
                        <a:buNone/>
                      </a:pPr>
                      <a:r>
                        <a:rPr lang="en-IN" sz="1400" dirty="0">
                          <a:solidFill>
                            <a:srgbClr val="FF0000"/>
                          </a:solidFill>
                          <a:effectLst/>
                          <a:latin typeface="Gadugi" panose="020B0502040204020203" pitchFamily="34" charset="0"/>
                          <a:ea typeface="Gadugi" panose="020B0502040204020203" pitchFamily="34" charset="0"/>
                        </a:rPr>
                        <a:t>    </a:t>
                      </a:r>
                      <a:r>
                        <a:rPr lang="en-IN" sz="1400" dirty="0">
                          <a:solidFill>
                            <a:schemeClr val="tx1"/>
                          </a:solidFill>
                          <a:effectLst/>
                        </a:rPr>
                        <a:t>under him / her .</a:t>
                      </a:r>
                    </a:p>
                    <a:p>
                      <a:pPr marL="0" marR="0" indent="0">
                        <a:lnSpc>
                          <a:spcPct val="100000"/>
                        </a:lnSpc>
                        <a:spcBef>
                          <a:spcPts val="0"/>
                        </a:spcBef>
                        <a:spcAft>
                          <a:spcPts val="0"/>
                        </a:spcAft>
                        <a:buFont typeface="Wingdings" panose="05000000000000000000" pitchFamily="2" charset="2"/>
                        <a:buNone/>
                      </a:pPr>
                      <a:endParaRPr lang="en-US" sz="1400" dirty="0">
                        <a:solidFill>
                          <a:schemeClr val="tx1"/>
                        </a:solidFill>
                        <a:effectLst/>
                      </a:endParaRPr>
                    </a:p>
                    <a:p>
                      <a:pPr marL="171450" marR="0" indent="-171450">
                        <a:lnSpc>
                          <a:spcPct val="100000"/>
                        </a:lnSpc>
                        <a:spcBef>
                          <a:spcPts val="0"/>
                        </a:spcBef>
                        <a:spcAft>
                          <a:spcPts val="0"/>
                        </a:spcAft>
                        <a:buFont typeface="Wingdings" panose="05000000000000000000" pitchFamily="2" charset="2"/>
                        <a:buChar char="§"/>
                      </a:pPr>
                      <a:r>
                        <a:rPr lang="en-IN" sz="1400" dirty="0">
                          <a:solidFill>
                            <a:schemeClr val="tx1"/>
                          </a:solidFill>
                          <a:effectLst/>
                        </a:rPr>
                        <a:t>Responsible for ensuring compliance of </a:t>
                      </a:r>
                      <a:r>
                        <a:rPr lang="en-IN" sz="1400" dirty="0">
                          <a:solidFill>
                            <a:schemeClr val="tx1"/>
                          </a:solidFill>
                          <a:effectLst/>
                          <a:highlight>
                            <a:srgbClr val="FFFF00"/>
                          </a:highlight>
                        </a:rPr>
                        <a:t>General Financial Rules</a:t>
                      </a:r>
                      <a:r>
                        <a:rPr lang="en-IN" sz="1400" dirty="0">
                          <a:solidFill>
                            <a:schemeClr val="tx1"/>
                          </a:solidFill>
                          <a:effectLst/>
                        </a:rPr>
                        <a:t> and / or </a:t>
                      </a:r>
                      <a:r>
                        <a:rPr lang="en-IN" sz="1400" dirty="0">
                          <a:solidFill>
                            <a:schemeClr val="tx1"/>
                          </a:solidFill>
                          <a:effectLst/>
                          <a:highlight>
                            <a:srgbClr val="FFFF00"/>
                          </a:highlight>
                        </a:rPr>
                        <a:t>Rules Governing Public Procurement in respect of their organization</a:t>
                      </a:r>
                      <a:r>
                        <a:rPr lang="en-IN" sz="1400" dirty="0">
                          <a:solidFill>
                            <a:schemeClr val="tx1"/>
                          </a:solidFill>
                          <a:effectLst/>
                        </a:rPr>
                        <a:t>, all </a:t>
                      </a:r>
                      <a:r>
                        <a:rPr lang="en-IN" sz="1400" dirty="0" err="1">
                          <a:solidFill>
                            <a:schemeClr val="tx1"/>
                          </a:solidFill>
                          <a:effectLst/>
                        </a:rPr>
                        <a:t>GeM</a:t>
                      </a:r>
                      <a:r>
                        <a:rPr lang="en-IN" sz="1400" dirty="0">
                          <a:solidFill>
                            <a:schemeClr val="tx1"/>
                          </a:solidFill>
                          <a:effectLst/>
                        </a:rPr>
                        <a:t> terms and conditions and other Procurement Policies / Guidelines notified by the government from time to time, by all the secondary users including </a:t>
                      </a:r>
                      <a:r>
                        <a:rPr lang="en-IN" sz="1400" dirty="0">
                          <a:solidFill>
                            <a:schemeClr val="tx1"/>
                          </a:solidFill>
                          <a:effectLst/>
                          <a:highlight>
                            <a:srgbClr val="FFFF00"/>
                          </a:highlight>
                        </a:rPr>
                        <a:t>timely payments </a:t>
                      </a:r>
                      <a:r>
                        <a:rPr lang="en-IN" sz="1400" dirty="0">
                          <a:solidFill>
                            <a:schemeClr val="tx1"/>
                          </a:solidFill>
                          <a:effectLst/>
                        </a:rPr>
                        <a:t>and for </a:t>
                      </a:r>
                      <a:r>
                        <a:rPr lang="en-IN" sz="1400" dirty="0">
                          <a:solidFill>
                            <a:schemeClr val="tx1"/>
                          </a:solidFill>
                          <a:effectLst/>
                          <a:highlight>
                            <a:srgbClr val="FFFF00"/>
                          </a:highlight>
                        </a:rPr>
                        <a:t>dispute resolutions </a:t>
                      </a:r>
                      <a:r>
                        <a:rPr lang="en-IN" sz="1400" dirty="0">
                          <a:solidFill>
                            <a:schemeClr val="tx1"/>
                          </a:solidFill>
                          <a:effectLst/>
                        </a:rPr>
                        <a:t>as per </a:t>
                      </a:r>
                      <a:r>
                        <a:rPr lang="en-IN" sz="1400" dirty="0" err="1">
                          <a:solidFill>
                            <a:schemeClr val="tx1"/>
                          </a:solidFill>
                          <a:effectLst/>
                        </a:rPr>
                        <a:t>GeM</a:t>
                      </a:r>
                      <a:r>
                        <a:rPr lang="en-IN" sz="1400" dirty="0">
                          <a:solidFill>
                            <a:schemeClr val="tx1"/>
                          </a:solidFill>
                          <a:effectLst/>
                        </a:rPr>
                        <a:t> terms and conditions.</a:t>
                      </a:r>
                    </a:p>
                  </a:txBody>
                  <a:tcPr marL="50996" marR="50996" marT="0" marB="0">
                    <a:solidFill>
                      <a:schemeClr val="accent4">
                        <a:lumMod val="20000"/>
                        <a:lumOff val="80000"/>
                      </a:schemeClr>
                    </a:solidFill>
                  </a:tcPr>
                </a:tc>
                <a:extLst>
                  <a:ext uri="{0D108BD9-81ED-4DB2-BD59-A6C34878D82A}">
                    <a16:rowId xmlns:a16="http://schemas.microsoft.com/office/drawing/2014/main" xmlns="" val="3978356440"/>
                  </a:ext>
                </a:extLst>
              </a:tr>
            </a:tbl>
          </a:graphicData>
        </a:graphic>
      </p:graphicFrame>
      <p:sp>
        <p:nvSpPr>
          <p:cNvPr id="20" name="Rectangle 19">
            <a:extLst>
              <a:ext uri="{FF2B5EF4-FFF2-40B4-BE49-F238E27FC236}">
                <a16:creationId xmlns:a16="http://schemas.microsoft.com/office/drawing/2014/main" xmlns="" id="{94BE16DE-569D-4B14-B3A1-15715127DA8A}"/>
              </a:ext>
            </a:extLst>
          </p:cNvPr>
          <p:cNvSpPr/>
          <p:nvPr/>
        </p:nvSpPr>
        <p:spPr>
          <a:xfrm>
            <a:off x="7356187" y="4943379"/>
            <a:ext cx="2062039" cy="369332"/>
          </a:xfrm>
          <a:prstGeom prst="rect">
            <a:avLst/>
          </a:prstGeom>
          <a:solidFill>
            <a:srgbClr val="0070C0"/>
          </a:solidFill>
        </p:spPr>
        <p:txBody>
          <a:bodyPr wrap="none">
            <a:spAutoFit/>
          </a:bodyPr>
          <a:lstStyle/>
          <a:p>
            <a:r>
              <a:rPr lang="en-US" b="1" dirty="0">
                <a:solidFill>
                  <a:schemeClr val="bg1"/>
                </a:solidFill>
              </a:rPr>
              <a:t>b. Secondary Users:</a:t>
            </a:r>
          </a:p>
        </p:txBody>
      </p:sp>
      <p:sp>
        <p:nvSpPr>
          <p:cNvPr id="21" name="Rectangle: Top Corners Rounded 20">
            <a:extLst>
              <a:ext uri="{FF2B5EF4-FFF2-40B4-BE49-F238E27FC236}">
                <a16:creationId xmlns:a16="http://schemas.microsoft.com/office/drawing/2014/main" xmlns="" id="{33B12132-AAFD-4566-BC9E-255B22C4993B}"/>
              </a:ext>
            </a:extLst>
          </p:cNvPr>
          <p:cNvSpPr/>
          <p:nvPr/>
        </p:nvSpPr>
        <p:spPr>
          <a:xfrm>
            <a:off x="5581115" y="5911503"/>
            <a:ext cx="1573219" cy="369332"/>
          </a:xfrm>
          <a:prstGeom prst="round2Same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listo MT" panose="02040603050505030304" pitchFamily="18" charset="0"/>
              </a:rPr>
              <a:t>Buyer</a:t>
            </a:r>
          </a:p>
        </p:txBody>
      </p:sp>
      <p:sp>
        <p:nvSpPr>
          <p:cNvPr id="22" name="Rectangle: Top Corners Rounded 21">
            <a:extLst>
              <a:ext uri="{FF2B5EF4-FFF2-40B4-BE49-F238E27FC236}">
                <a16:creationId xmlns:a16="http://schemas.microsoft.com/office/drawing/2014/main" xmlns="" id="{739EA71E-83CB-41E7-8B36-FC6DB65A9DEE}"/>
              </a:ext>
            </a:extLst>
          </p:cNvPr>
          <p:cNvSpPr/>
          <p:nvPr/>
        </p:nvSpPr>
        <p:spPr>
          <a:xfrm>
            <a:off x="7622001" y="5911503"/>
            <a:ext cx="2133008" cy="369332"/>
          </a:xfrm>
          <a:prstGeom prst="round2Same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listo MT" panose="02040603050505030304" pitchFamily="18" charset="0"/>
              </a:rPr>
              <a:t>Consignee</a:t>
            </a:r>
          </a:p>
        </p:txBody>
      </p:sp>
      <p:sp>
        <p:nvSpPr>
          <p:cNvPr id="23" name="Rectangle: Top Corners Rounded 22">
            <a:extLst>
              <a:ext uri="{FF2B5EF4-FFF2-40B4-BE49-F238E27FC236}">
                <a16:creationId xmlns:a16="http://schemas.microsoft.com/office/drawing/2014/main" xmlns="" id="{C4D4556D-C1FD-4B14-97AE-012320D15E86}"/>
              </a:ext>
            </a:extLst>
          </p:cNvPr>
          <p:cNvSpPr/>
          <p:nvPr/>
        </p:nvSpPr>
        <p:spPr>
          <a:xfrm>
            <a:off x="10100643" y="5915074"/>
            <a:ext cx="1520456" cy="365761"/>
          </a:xfrm>
          <a:prstGeom prst="round2Same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DDO/PAO</a:t>
            </a:r>
          </a:p>
        </p:txBody>
      </p:sp>
      <p:cxnSp>
        <p:nvCxnSpPr>
          <p:cNvPr id="24" name="Straight Arrow Connector 23">
            <a:extLst>
              <a:ext uri="{FF2B5EF4-FFF2-40B4-BE49-F238E27FC236}">
                <a16:creationId xmlns:a16="http://schemas.microsoft.com/office/drawing/2014/main" xmlns="" id="{5992EFC2-4362-421A-B568-9862CA05DC62}"/>
              </a:ext>
            </a:extLst>
          </p:cNvPr>
          <p:cNvCxnSpPr/>
          <p:nvPr/>
        </p:nvCxnSpPr>
        <p:spPr>
          <a:xfrm>
            <a:off x="8371080" y="5392181"/>
            <a:ext cx="0" cy="5193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xmlns="" id="{B817E5F8-B25B-4F6A-BFD3-1F50C43BBF43}"/>
              </a:ext>
            </a:extLst>
          </p:cNvPr>
          <p:cNvCxnSpPr>
            <a:cxnSpLocks/>
          </p:cNvCxnSpPr>
          <p:nvPr/>
        </p:nvCxnSpPr>
        <p:spPr>
          <a:xfrm>
            <a:off x="8371080" y="5343129"/>
            <a:ext cx="2236382" cy="5515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xmlns="" id="{B4647F8B-810A-4488-81D0-E5761028D62A}"/>
              </a:ext>
            </a:extLst>
          </p:cNvPr>
          <p:cNvCxnSpPr>
            <a:cxnSpLocks/>
          </p:cNvCxnSpPr>
          <p:nvPr/>
        </p:nvCxnSpPr>
        <p:spPr>
          <a:xfrm flipH="1">
            <a:off x="7091441" y="5329497"/>
            <a:ext cx="1282555" cy="6191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6" name="Table 5">
            <a:extLst>
              <a:ext uri="{FF2B5EF4-FFF2-40B4-BE49-F238E27FC236}">
                <a16:creationId xmlns:a16="http://schemas.microsoft.com/office/drawing/2014/main" xmlns="" id="{EC1E92B1-34CC-47C0-8EBE-600891E892D9}"/>
              </a:ext>
            </a:extLst>
          </p:cNvPr>
          <p:cNvGraphicFramePr>
            <a:graphicFrameLocks noGrp="1"/>
          </p:cNvGraphicFramePr>
          <p:nvPr>
            <p:extLst>
              <p:ext uri="{D42A27DB-BD31-4B8C-83A1-F6EECF244321}">
                <p14:modId xmlns:p14="http://schemas.microsoft.com/office/powerpoint/2010/main" xmlns="" val="4179177731"/>
              </p:ext>
            </p:extLst>
          </p:nvPr>
        </p:nvGraphicFramePr>
        <p:xfrm>
          <a:off x="5712643" y="887673"/>
          <a:ext cx="6479357" cy="4087438"/>
        </p:xfrm>
        <a:graphic>
          <a:graphicData uri="http://schemas.openxmlformats.org/drawingml/2006/table">
            <a:tbl>
              <a:tblPr firstRow="1" firstCol="1" bandRow="1">
                <a:tableStyleId>{5C22544A-7EE6-4342-B048-85BDC9FD1C3A}</a:tableStyleId>
              </a:tblPr>
              <a:tblGrid>
                <a:gridCol w="6479357">
                  <a:extLst>
                    <a:ext uri="{9D8B030D-6E8A-4147-A177-3AD203B41FA5}">
                      <a16:colId xmlns:a16="http://schemas.microsoft.com/office/drawing/2014/main" xmlns="" val="2259812881"/>
                    </a:ext>
                  </a:extLst>
                </a:gridCol>
              </a:tblGrid>
              <a:tr h="358235">
                <a:tc>
                  <a:txBody>
                    <a:bodyPr/>
                    <a:lstStyle/>
                    <a:p>
                      <a:pPr marL="0" marR="0" algn="ctr">
                        <a:lnSpc>
                          <a:spcPct val="115000"/>
                        </a:lnSpc>
                        <a:spcBef>
                          <a:spcPts val="0"/>
                        </a:spcBef>
                        <a:spcAft>
                          <a:spcPts val="0"/>
                        </a:spcAft>
                      </a:pPr>
                      <a:r>
                        <a:rPr lang="en-US" sz="2000" dirty="0">
                          <a:solidFill>
                            <a:schemeClr val="bg1"/>
                          </a:solidFill>
                          <a:effectLst/>
                        </a:rPr>
                        <a:t>Responsibility of Secondary User</a:t>
                      </a:r>
                      <a:endParaRPr lang="en-US" sz="20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0996" marR="50996" marT="0" marB="0">
                    <a:solidFill>
                      <a:schemeClr val="accent1"/>
                    </a:solidFill>
                  </a:tcPr>
                </a:tc>
                <a:extLst>
                  <a:ext uri="{0D108BD9-81ED-4DB2-BD59-A6C34878D82A}">
                    <a16:rowId xmlns:a16="http://schemas.microsoft.com/office/drawing/2014/main" xmlns="" val="3418878944"/>
                  </a:ext>
                </a:extLst>
              </a:tr>
              <a:tr h="2041721">
                <a:tc>
                  <a:txBody>
                    <a:bodyPr/>
                    <a:lstStyle/>
                    <a:p>
                      <a:pPr marL="171450" marR="0" indent="-171450">
                        <a:lnSpc>
                          <a:spcPct val="115000"/>
                        </a:lnSpc>
                        <a:spcBef>
                          <a:spcPts val="0"/>
                        </a:spcBef>
                        <a:spcAft>
                          <a:spcPts val="0"/>
                        </a:spcAft>
                        <a:buFont typeface="Wingdings" panose="05000000000000000000" pitchFamily="2" charset="2"/>
                        <a:buChar char="à"/>
                      </a:pPr>
                      <a:r>
                        <a:rPr lang="en-IN" sz="1400" dirty="0">
                          <a:solidFill>
                            <a:srgbClr val="002060"/>
                          </a:solidFill>
                          <a:effectLst/>
                        </a:rPr>
                        <a:t>The access rights permissible to registered Secondary users would be decided by the Primary User of the Department. </a:t>
                      </a:r>
                    </a:p>
                    <a:p>
                      <a:pPr marL="0" marR="0" indent="0">
                        <a:lnSpc>
                          <a:spcPct val="115000"/>
                        </a:lnSpc>
                        <a:spcBef>
                          <a:spcPts val="0"/>
                        </a:spcBef>
                        <a:spcAft>
                          <a:spcPts val="0"/>
                        </a:spcAft>
                        <a:buFont typeface="Wingdings" panose="05000000000000000000" pitchFamily="2" charset="2"/>
                        <a:buNone/>
                      </a:pPr>
                      <a:endParaRPr lang="en-US" sz="1400" dirty="0">
                        <a:solidFill>
                          <a:srgbClr val="002060"/>
                        </a:solidFill>
                        <a:effectLst/>
                      </a:endParaRPr>
                    </a:p>
                    <a:p>
                      <a:pPr marL="171450" marR="0" indent="-171450">
                        <a:lnSpc>
                          <a:spcPct val="115000"/>
                        </a:lnSpc>
                        <a:spcBef>
                          <a:spcPts val="0"/>
                        </a:spcBef>
                        <a:spcAft>
                          <a:spcPts val="0"/>
                        </a:spcAft>
                        <a:buFont typeface="Wingdings" panose="05000000000000000000" pitchFamily="2" charset="2"/>
                        <a:buChar char="à"/>
                      </a:pPr>
                      <a:r>
                        <a:rPr lang="en-IN" sz="1400" dirty="0">
                          <a:solidFill>
                            <a:srgbClr val="002060"/>
                          </a:solidFill>
                          <a:effectLst/>
                        </a:rPr>
                        <a:t>Secondary Users may be given the roles of Buyer / Consignee / Drawing and Disbursement Office (DDO) / Paying Authority etc. </a:t>
                      </a:r>
                    </a:p>
                    <a:p>
                      <a:pPr marL="0" marR="0" indent="0">
                        <a:lnSpc>
                          <a:spcPct val="115000"/>
                        </a:lnSpc>
                        <a:spcBef>
                          <a:spcPts val="0"/>
                        </a:spcBef>
                        <a:spcAft>
                          <a:spcPts val="0"/>
                        </a:spcAft>
                        <a:buFont typeface="Wingdings" panose="05000000000000000000" pitchFamily="2" charset="2"/>
                        <a:buNone/>
                      </a:pPr>
                      <a:endParaRPr lang="en-US" sz="1400" dirty="0">
                        <a:solidFill>
                          <a:srgbClr val="002060"/>
                        </a:solidFill>
                        <a:effectLst/>
                      </a:endParaRPr>
                    </a:p>
                    <a:p>
                      <a:pPr marL="171450" marR="0" indent="-171450">
                        <a:lnSpc>
                          <a:spcPct val="115000"/>
                        </a:lnSpc>
                        <a:spcBef>
                          <a:spcPts val="0"/>
                        </a:spcBef>
                        <a:spcAft>
                          <a:spcPts val="0"/>
                        </a:spcAft>
                        <a:buFont typeface="Wingdings" panose="05000000000000000000" pitchFamily="2" charset="2"/>
                        <a:buChar char="à"/>
                      </a:pPr>
                      <a:r>
                        <a:rPr lang="en-US" sz="1400" dirty="0">
                          <a:solidFill>
                            <a:srgbClr val="002060"/>
                          </a:solidFill>
                          <a:effectLst/>
                        </a:rPr>
                        <a:t>Responsible</a:t>
                      </a:r>
                      <a:r>
                        <a:rPr lang="en-IN" sz="1400" dirty="0">
                          <a:solidFill>
                            <a:srgbClr val="002060"/>
                          </a:solidFill>
                          <a:effectLst/>
                        </a:rPr>
                        <a:t> for, procurement transactions on </a:t>
                      </a:r>
                      <a:r>
                        <a:rPr lang="en-IN" sz="1400" dirty="0" err="1">
                          <a:solidFill>
                            <a:srgbClr val="002060"/>
                          </a:solidFill>
                          <a:effectLst/>
                        </a:rPr>
                        <a:t>GeM</a:t>
                      </a:r>
                      <a:r>
                        <a:rPr lang="en-IN" sz="1400" dirty="0">
                          <a:solidFill>
                            <a:srgbClr val="002060"/>
                          </a:solidFill>
                          <a:effectLst/>
                        </a:rPr>
                        <a:t> including Placement of Contracts, Receipt of Stores, and Payments to the Sellers etc. </a:t>
                      </a:r>
                    </a:p>
                    <a:p>
                      <a:pPr marL="0" marR="0" indent="0">
                        <a:lnSpc>
                          <a:spcPct val="115000"/>
                        </a:lnSpc>
                        <a:spcBef>
                          <a:spcPts val="0"/>
                        </a:spcBef>
                        <a:spcAft>
                          <a:spcPts val="0"/>
                        </a:spcAft>
                        <a:buFont typeface="Wingdings" panose="05000000000000000000" pitchFamily="2" charset="2"/>
                        <a:buNone/>
                      </a:pPr>
                      <a:endParaRPr lang="en-US" sz="1400" b="1"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0996" marR="50996" marT="0" marB="0">
                    <a:solidFill>
                      <a:schemeClr val="accent2">
                        <a:lumMod val="20000"/>
                        <a:lumOff val="80000"/>
                      </a:schemeClr>
                    </a:solidFill>
                  </a:tcPr>
                </a:tc>
                <a:extLst>
                  <a:ext uri="{0D108BD9-81ED-4DB2-BD59-A6C34878D82A}">
                    <a16:rowId xmlns:a16="http://schemas.microsoft.com/office/drawing/2014/main" xmlns="" val="946785046"/>
                  </a:ext>
                </a:extLst>
              </a:tr>
              <a:tr h="339213">
                <a:tc>
                  <a:txBody>
                    <a:bodyPr/>
                    <a:lstStyle/>
                    <a:p>
                      <a:pPr marL="0" marR="0">
                        <a:lnSpc>
                          <a:spcPct val="115000"/>
                        </a:lnSpc>
                        <a:spcBef>
                          <a:spcPts val="0"/>
                        </a:spcBef>
                        <a:spcAft>
                          <a:spcPts val="0"/>
                        </a:spcAft>
                      </a:pPr>
                      <a:r>
                        <a:rPr lang="en-US" sz="1400" dirty="0">
                          <a:solidFill>
                            <a:schemeClr val="tx1"/>
                          </a:solidFill>
                          <a:effectLst/>
                        </a:rPr>
                        <a:t>Buyer: -R</a:t>
                      </a:r>
                      <a:r>
                        <a:rPr lang="en-IN" sz="1400" dirty="0">
                          <a:solidFill>
                            <a:schemeClr val="tx1"/>
                          </a:solidFill>
                          <a:effectLst/>
                        </a:rPr>
                        <a:t>responsible for </a:t>
                      </a:r>
                      <a:r>
                        <a:rPr lang="en-IN" sz="1400" dirty="0">
                          <a:solidFill>
                            <a:srgbClr val="FF0000"/>
                          </a:solidFill>
                          <a:effectLst/>
                        </a:rPr>
                        <a:t>processing procurement transaction up to Order Placement stage.</a:t>
                      </a:r>
                      <a:endParaRPr lang="en-US" sz="14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0996" marR="50996" marT="0" marB="0">
                    <a:solidFill>
                      <a:schemeClr val="accent4">
                        <a:lumMod val="40000"/>
                        <a:lumOff val="60000"/>
                      </a:schemeClr>
                    </a:solidFill>
                  </a:tcPr>
                </a:tc>
                <a:extLst>
                  <a:ext uri="{0D108BD9-81ED-4DB2-BD59-A6C34878D82A}">
                    <a16:rowId xmlns:a16="http://schemas.microsoft.com/office/drawing/2014/main" xmlns="" val="3477455900"/>
                  </a:ext>
                </a:extLst>
              </a:tr>
              <a:tr h="339213">
                <a:tc>
                  <a:txBody>
                    <a:bodyPr/>
                    <a:lstStyle/>
                    <a:p>
                      <a:pPr marL="0" marR="0">
                        <a:lnSpc>
                          <a:spcPct val="115000"/>
                        </a:lnSpc>
                        <a:spcBef>
                          <a:spcPts val="0"/>
                        </a:spcBef>
                        <a:spcAft>
                          <a:spcPts val="0"/>
                        </a:spcAft>
                      </a:pPr>
                      <a:r>
                        <a:rPr lang="en-US" sz="1400" dirty="0">
                          <a:solidFill>
                            <a:schemeClr val="tx1"/>
                          </a:solidFill>
                          <a:effectLst/>
                        </a:rPr>
                        <a:t>Consignee: -R</a:t>
                      </a:r>
                      <a:r>
                        <a:rPr lang="en-IN" sz="1400" dirty="0">
                          <a:solidFill>
                            <a:schemeClr val="tx1"/>
                          </a:solidFill>
                          <a:effectLst/>
                        </a:rPr>
                        <a:t>responsible for </a:t>
                      </a:r>
                      <a:r>
                        <a:rPr lang="en-IN" sz="1400" dirty="0">
                          <a:solidFill>
                            <a:srgbClr val="FF0000"/>
                          </a:solidFill>
                          <a:effectLst/>
                        </a:rPr>
                        <a:t>certifying receipt and acceptance </a:t>
                      </a:r>
                      <a:r>
                        <a:rPr lang="en-IN" sz="1400" dirty="0">
                          <a:solidFill>
                            <a:schemeClr val="tx1"/>
                          </a:solidFill>
                          <a:effectLst/>
                        </a:rPr>
                        <a:t>of the goods procured.</a:t>
                      </a:r>
                      <a:endParaRPr lang="en-US"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0996" marR="50996" marT="0" marB="0">
                    <a:solidFill>
                      <a:schemeClr val="accent4">
                        <a:lumMod val="40000"/>
                        <a:lumOff val="60000"/>
                      </a:schemeClr>
                    </a:solidFill>
                  </a:tcPr>
                </a:tc>
                <a:extLst>
                  <a:ext uri="{0D108BD9-81ED-4DB2-BD59-A6C34878D82A}">
                    <a16:rowId xmlns:a16="http://schemas.microsoft.com/office/drawing/2014/main" xmlns="" val="2941243626"/>
                  </a:ext>
                </a:extLst>
              </a:tr>
              <a:tr h="690986">
                <a:tc>
                  <a:txBody>
                    <a:bodyPr/>
                    <a:lstStyle/>
                    <a:p>
                      <a:pPr marL="0" marR="0">
                        <a:lnSpc>
                          <a:spcPct val="115000"/>
                        </a:lnSpc>
                        <a:spcBef>
                          <a:spcPts val="0"/>
                        </a:spcBef>
                        <a:spcAft>
                          <a:spcPts val="0"/>
                        </a:spcAft>
                      </a:pPr>
                      <a:r>
                        <a:rPr lang="en-US" sz="1400" dirty="0">
                          <a:solidFill>
                            <a:schemeClr val="tx1"/>
                          </a:solidFill>
                          <a:effectLst/>
                        </a:rPr>
                        <a:t>DDO: - R</a:t>
                      </a:r>
                      <a:r>
                        <a:rPr lang="en-IN" sz="1400" dirty="0" err="1">
                          <a:solidFill>
                            <a:schemeClr val="tx1"/>
                          </a:solidFill>
                          <a:effectLst/>
                        </a:rPr>
                        <a:t>esponsible</a:t>
                      </a:r>
                      <a:r>
                        <a:rPr lang="en-IN" sz="1400" dirty="0">
                          <a:solidFill>
                            <a:schemeClr val="tx1"/>
                          </a:solidFill>
                          <a:effectLst/>
                        </a:rPr>
                        <a:t> for </a:t>
                      </a:r>
                      <a:r>
                        <a:rPr lang="en-IN" sz="1400" dirty="0">
                          <a:solidFill>
                            <a:srgbClr val="FF0000"/>
                          </a:solidFill>
                          <a:effectLst/>
                        </a:rPr>
                        <a:t>Payment</a:t>
                      </a:r>
                      <a:r>
                        <a:rPr lang="en-IN" sz="1400" dirty="0">
                          <a:solidFill>
                            <a:schemeClr val="tx1"/>
                          </a:solidFill>
                          <a:effectLst/>
                        </a:rPr>
                        <a:t> to the sellers.</a:t>
                      </a:r>
                      <a:endParaRPr lang="en-US" sz="1400" dirty="0">
                        <a:solidFill>
                          <a:schemeClr val="tx1"/>
                        </a:solidFill>
                        <a:effectLst/>
                      </a:endParaRPr>
                    </a:p>
                  </a:txBody>
                  <a:tcPr marL="50996" marR="50996" marT="0" marB="0">
                    <a:solidFill>
                      <a:schemeClr val="accent4">
                        <a:lumMod val="40000"/>
                        <a:lumOff val="60000"/>
                      </a:schemeClr>
                    </a:solidFill>
                  </a:tcPr>
                </a:tc>
                <a:extLst>
                  <a:ext uri="{0D108BD9-81ED-4DB2-BD59-A6C34878D82A}">
                    <a16:rowId xmlns:a16="http://schemas.microsoft.com/office/drawing/2014/main" xmlns="" val="3659714912"/>
                  </a:ext>
                </a:extLst>
              </a:tr>
            </a:tbl>
          </a:graphicData>
        </a:graphic>
      </p:graphicFrame>
      <p:sp>
        <p:nvSpPr>
          <p:cNvPr id="2" name="Rectangle 1">
            <a:extLst>
              <a:ext uri="{FF2B5EF4-FFF2-40B4-BE49-F238E27FC236}">
                <a16:creationId xmlns:a16="http://schemas.microsoft.com/office/drawing/2014/main" xmlns="" id="{D6D8F437-E705-40A4-B017-6692E6D93655}"/>
              </a:ext>
            </a:extLst>
          </p:cNvPr>
          <p:cNvSpPr/>
          <p:nvPr/>
        </p:nvSpPr>
        <p:spPr>
          <a:xfrm>
            <a:off x="153362" y="6127591"/>
            <a:ext cx="5271474" cy="646331"/>
          </a:xfrm>
          <a:prstGeom prst="rect">
            <a:avLst/>
          </a:prstGeom>
          <a:solidFill>
            <a:srgbClr val="FFFF00"/>
          </a:solidFill>
        </p:spPr>
        <p:txBody>
          <a:bodyPr wrap="square">
            <a:spAutoFit/>
          </a:bodyPr>
          <a:lstStyle/>
          <a:p>
            <a:r>
              <a:rPr lang="en-IN" b="1" dirty="0"/>
              <a:t>Note:- Primary user </a:t>
            </a:r>
            <a:r>
              <a:rPr lang="en-IN" dirty="0"/>
              <a:t>Cannot perform any Procurement related transactions on </a:t>
            </a:r>
            <a:r>
              <a:rPr lang="en-IN" dirty="0" err="1"/>
              <a:t>GeM</a:t>
            </a:r>
            <a:r>
              <a:rPr lang="en-IN" dirty="0"/>
              <a:t> portal.</a:t>
            </a:r>
          </a:p>
        </p:txBody>
      </p:sp>
      <p:sp>
        <p:nvSpPr>
          <p:cNvPr id="13" name="Rectangle 12">
            <a:extLst>
              <a:ext uri="{FF2B5EF4-FFF2-40B4-BE49-F238E27FC236}">
                <a16:creationId xmlns:a16="http://schemas.microsoft.com/office/drawing/2014/main" xmlns="" id="{1D37271E-0310-4F50-B21B-FD397F561FEB}"/>
              </a:ext>
            </a:extLst>
          </p:cNvPr>
          <p:cNvSpPr/>
          <p:nvPr/>
        </p:nvSpPr>
        <p:spPr>
          <a:xfrm>
            <a:off x="10442803" y="6365244"/>
            <a:ext cx="1749197" cy="392159"/>
          </a:xfrm>
          <a:prstGeom prst="rect">
            <a:avLst/>
          </a:prstGeom>
        </p:spPr>
        <p:txBody>
          <a:bodyPr wrap="none">
            <a:spAutoFit/>
          </a:bodyPr>
          <a:lstStyle/>
          <a:p>
            <a:pPr algn="r">
              <a:lnSpc>
                <a:spcPct val="115000"/>
              </a:lnSpc>
            </a:pPr>
            <a:r>
              <a:rPr lang="en-US" b="1" dirty="0" err="1">
                <a:solidFill>
                  <a:srgbClr val="FFFFFF"/>
                </a:solidFill>
                <a:highlight>
                  <a:srgbClr val="FF0000"/>
                </a:highlight>
                <a:latin typeface="Calibri" panose="020F0502020204030204" pitchFamily="34" charset="0"/>
                <a:ea typeface="MS Mincho" panose="02020609040205080304" pitchFamily="49" charset="-128"/>
                <a:cs typeface="Times New Roman" panose="02020603050405020304" pitchFamily="18" charset="0"/>
              </a:rPr>
              <a:t>SGeMPU</a:t>
            </a:r>
            <a:r>
              <a:rPr lang="en-US" b="1" dirty="0">
                <a:solidFill>
                  <a:srgbClr val="FFFFFF"/>
                </a:solidFill>
                <a:latin typeface="Calibri" panose="020F0502020204030204" pitchFamily="34" charset="0"/>
                <a:ea typeface="MS Mincho" panose="02020609040205080304" pitchFamily="49" charset="-128"/>
                <a:cs typeface="Times New Roman" panose="02020603050405020304" pitchFamily="18" charset="0"/>
              </a:rPr>
              <a:t> </a:t>
            </a:r>
            <a:r>
              <a:rPr lang="en-US" b="1" dirty="0">
                <a:solidFill>
                  <a:srgbClr val="FFFFFF"/>
                </a:solidFill>
                <a:highlight>
                  <a:srgbClr val="000080"/>
                </a:highlight>
                <a:latin typeface="Calibri" panose="020F0502020204030204" pitchFamily="34" charset="0"/>
                <a:ea typeface="MS Mincho" panose="02020609040205080304" pitchFamily="49" charset="-128"/>
                <a:cs typeface="Times New Roman" panose="02020603050405020304" pitchFamily="18" charset="0"/>
              </a:rPr>
              <a:t>Odisha</a:t>
            </a:r>
            <a:endParaRPr lang="en-US" b="1"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70ABECD-0385-4381-97C3-AB0D8426F1D9}"/>
              </a:ext>
            </a:extLst>
          </p:cNvPr>
          <p:cNvSpPr/>
          <p:nvPr/>
        </p:nvSpPr>
        <p:spPr>
          <a:xfrm>
            <a:off x="0" y="886868"/>
            <a:ext cx="6361515" cy="3385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sz="1600" b="1" dirty="0">
                <a:solidFill>
                  <a:srgbClr val="002060"/>
                </a:solidFill>
                <a:latin typeface="Segoe UI Emoji" panose="020B0502040204020203" pitchFamily="34" charset="0"/>
                <a:ea typeface="Times New Roman" panose="02020603050405020304" pitchFamily="18" charset="0"/>
                <a:cs typeface="Calibri Light" panose="020F0302020204030204" pitchFamily="34" charset="0"/>
              </a:rPr>
              <a:t>1. Competent Authority will decide Who will be the Primary user </a:t>
            </a:r>
            <a:endParaRPr lang="en-US" sz="1600" b="1"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xmlns="" id="{AAC1E964-5082-435E-9058-4569101BD2B9}"/>
              </a:ext>
            </a:extLst>
          </p:cNvPr>
          <p:cNvSpPr/>
          <p:nvPr/>
        </p:nvSpPr>
        <p:spPr>
          <a:xfrm>
            <a:off x="0" y="3290001"/>
            <a:ext cx="10804371"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28600" marR="0">
              <a:spcBef>
                <a:spcPts val="0"/>
              </a:spcBef>
              <a:spcAft>
                <a:spcPts val="0"/>
              </a:spcAft>
            </a:pPr>
            <a:r>
              <a:rPr lang="en-IN" sz="1600" b="1" dirty="0">
                <a:solidFill>
                  <a:srgbClr val="44546A"/>
                </a:solidFill>
                <a:highlight>
                  <a:srgbClr val="FFFF00"/>
                </a:highlight>
                <a:latin typeface="Gadugi" panose="020B0502040204020203" pitchFamily="34" charset="0"/>
                <a:ea typeface="Gadugi" panose="020B0502040204020203" pitchFamily="34" charset="0"/>
                <a:cs typeface="Calibri Light" panose="020F0302020204030204" pitchFamily="34" charset="0"/>
              </a:rPr>
              <a:t>3. </a:t>
            </a:r>
            <a:r>
              <a:rPr lang="en-IN" sz="1600" b="1" dirty="0">
                <a:highlight>
                  <a:srgbClr val="FFFF00"/>
                </a:highlight>
                <a:latin typeface="Gadugi" panose="020B0502040204020203" pitchFamily="34" charset="0"/>
                <a:ea typeface="Gadugi" panose="020B0502040204020203" pitchFamily="34" charset="0"/>
                <a:cs typeface="Calibri Light" panose="020F0302020204030204" pitchFamily="34" charset="0"/>
              </a:rPr>
              <a:t>Go to user</a:t>
            </a:r>
            <a:endParaRPr lang="en-US" sz="1600" b="1" dirty="0">
              <a:highlight>
                <a:srgbClr val="FFFF00"/>
              </a:highlight>
              <a:latin typeface="Gadugi" panose="020B0502040204020203" pitchFamily="34" charset="0"/>
              <a:ea typeface="Gadugi" panose="020B0502040204020203"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1600" dirty="0">
                <a:latin typeface="Segoe UI Emoji" panose="020B0502040204020203" pitchFamily="34" charset="0"/>
                <a:ea typeface="Times New Roman" panose="02020603050405020304" pitchFamily="18" charset="0"/>
                <a:cs typeface="Calibri Light" panose="020F0302020204030204" pitchFamily="34" charset="0"/>
              </a:rPr>
              <a:t>Create division ( if required )</a:t>
            </a:r>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1600" dirty="0">
                <a:latin typeface="Segoe UI Emoji" panose="020B0502040204020203" pitchFamily="34" charset="0"/>
                <a:ea typeface="Times New Roman" panose="02020603050405020304" pitchFamily="18" charset="0"/>
                <a:cs typeface="Calibri Light" panose="020F0302020204030204" pitchFamily="34" charset="0"/>
              </a:rPr>
              <a:t>Add secondary users </a:t>
            </a:r>
            <a:r>
              <a:rPr lang="en-IN" sz="1600" b="1" dirty="0">
                <a:latin typeface="Segoe UI Emoji" panose="020B0502040204020203" pitchFamily="34" charset="0"/>
                <a:ea typeface="Times New Roman" panose="02020603050405020304" pitchFamily="18" charset="0"/>
                <a:cs typeface="Calibri Light" panose="020F0302020204030204" pitchFamily="34" charset="0"/>
              </a:rPr>
              <a:t>( Buyer, Consignee , DDO)</a:t>
            </a:r>
            <a:r>
              <a:rPr lang="en-IN" sz="1600" dirty="0">
                <a:latin typeface="Segoe UI Emoji" panose="020B0502040204020203" pitchFamily="34" charset="0"/>
                <a:ea typeface="Times New Roman" panose="02020603050405020304" pitchFamily="18" charset="0"/>
                <a:cs typeface="Calibri Light" panose="020F0302020204030204" pitchFamily="34" charset="0"/>
              </a:rPr>
              <a:t> by providing their respective </a:t>
            </a:r>
            <a:r>
              <a:rPr lang="en-IN" sz="1600" b="1" dirty="0">
                <a:latin typeface="Segoe UI Emoji" panose="020B0502040204020203" pitchFamily="34" charset="0"/>
                <a:ea typeface="Times New Roman" panose="02020603050405020304" pitchFamily="18" charset="0"/>
                <a:cs typeface="Calibri Light" panose="020F0302020204030204" pitchFamily="34" charset="0"/>
              </a:rPr>
              <a:t>Govt mail id </a:t>
            </a:r>
            <a:r>
              <a:rPr lang="en-IN" sz="1600" b="1" dirty="0">
                <a:latin typeface="Segoe UI Emoji" panose="020B0502040204020203" pitchFamily="34" charset="0"/>
                <a:ea typeface="Times New Roman" panose="02020603050405020304" pitchFamily="18" charset="0"/>
                <a:cs typeface="Calibri Light" panose="020F0302020204030204" pitchFamily="34" charset="0"/>
                <a:sym typeface="Wingdings" panose="05000000000000000000" pitchFamily="2" charset="2"/>
              </a:rPr>
              <a:t></a:t>
            </a:r>
            <a:r>
              <a:rPr lang="en-IN" sz="1600" b="1" dirty="0">
                <a:latin typeface="Segoe UI Emoji" panose="020B0502040204020203" pitchFamily="34" charset="0"/>
                <a:ea typeface="Times New Roman" panose="02020603050405020304" pitchFamily="18" charset="0"/>
                <a:cs typeface="Calibri Light" panose="020F0302020204030204" pitchFamily="34" charset="0"/>
              </a:rPr>
              <a:t> give a suitable User ID </a:t>
            </a:r>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1600" dirty="0">
                <a:latin typeface="Segoe UI Emoji" panose="020B0502040204020203" pitchFamily="34" charset="0"/>
                <a:ea typeface="Times New Roman" panose="02020603050405020304" pitchFamily="18" charset="0"/>
                <a:cs typeface="Calibri Light" panose="020F0302020204030204" pitchFamily="34" charset="0"/>
              </a:rPr>
              <a:t>Invitation link sent to Govt. mail of respective Buyer/Consignee/DDO</a:t>
            </a:r>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1600" dirty="0">
                <a:latin typeface="Segoe UI Emoji" panose="020B0502040204020203" pitchFamily="34" charset="0"/>
                <a:ea typeface="Times New Roman" panose="02020603050405020304" pitchFamily="18" charset="0"/>
                <a:cs typeface="Calibri Light" panose="020F0302020204030204" pitchFamily="34" charset="0"/>
              </a:rPr>
              <a:t>Status of Buyer/Consignee/DDO is </a:t>
            </a:r>
            <a:r>
              <a:rPr lang="en-IN" sz="1600" b="1" dirty="0">
                <a:solidFill>
                  <a:srgbClr val="FF0000"/>
                </a:solidFill>
                <a:latin typeface="Segoe UI Emoji" panose="020B0502040204020203" pitchFamily="34" charset="0"/>
                <a:ea typeface="Times New Roman" panose="02020603050405020304" pitchFamily="18" charset="0"/>
                <a:cs typeface="Calibri Light" panose="020F0302020204030204" pitchFamily="34" charset="0"/>
              </a:rPr>
              <a:t>“inactive” </a:t>
            </a:r>
            <a:endParaRPr lang="en-US" sz="1600" b="1" dirty="0">
              <a:solidFill>
                <a:srgbClr val="44546A"/>
              </a:solidFill>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A6F6D187-5B8D-4110-AF1A-3811B1831DD2}"/>
              </a:ext>
            </a:extLst>
          </p:cNvPr>
          <p:cNvSpPr/>
          <p:nvPr/>
        </p:nvSpPr>
        <p:spPr>
          <a:xfrm>
            <a:off x="5080315" y="6033550"/>
            <a:ext cx="6924510" cy="369332"/>
          </a:xfrm>
          <a:prstGeom prst="rect">
            <a:avLst/>
          </a:prstGeom>
          <a:solidFill>
            <a:srgbClr val="FFFF00"/>
          </a:solidFill>
        </p:spPr>
        <p:txBody>
          <a:bodyPr wrap="square">
            <a:spAutoFit/>
          </a:bodyPr>
          <a:lstStyle/>
          <a:p>
            <a:r>
              <a:rPr lang="en-IN" b="1"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Buyers/Consignee/DDO are ready to procure though </a:t>
            </a:r>
            <a:r>
              <a:rPr lang="en-IN" b="1" dirty="0" err="1">
                <a:solidFill>
                  <a:srgbClr val="002060"/>
                </a:solidFill>
                <a:latin typeface="Arial" panose="020B0604020202020204" pitchFamily="34" charset="0"/>
                <a:ea typeface="Times New Roman" panose="02020603050405020304" pitchFamily="18" charset="0"/>
                <a:cs typeface="Times New Roman" panose="02020603050405020304" pitchFamily="18" charset="0"/>
              </a:rPr>
              <a:t>GeM</a:t>
            </a:r>
            <a:endParaRPr lang="en-US" dirty="0">
              <a:solidFill>
                <a:srgbClr val="44546A"/>
              </a:solidFill>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427AD207-67BC-4722-ADC8-EDD245742640}"/>
              </a:ext>
            </a:extLst>
          </p:cNvPr>
          <p:cNvSpPr/>
          <p:nvPr/>
        </p:nvSpPr>
        <p:spPr>
          <a:xfrm>
            <a:off x="686757" y="130198"/>
            <a:ext cx="6096000" cy="523220"/>
          </a:xfrm>
          <a:prstGeom prst="rect">
            <a:avLst/>
          </a:prstGeom>
          <a:solidFill>
            <a:srgbClr val="0070C0"/>
          </a:solidFill>
        </p:spPr>
        <p:style>
          <a:lnRef idx="0">
            <a:schemeClr val="accent2"/>
          </a:lnRef>
          <a:fillRef idx="3">
            <a:schemeClr val="accent2"/>
          </a:fillRef>
          <a:effectRef idx="3">
            <a:schemeClr val="accent2"/>
          </a:effectRef>
          <a:fontRef idx="minor">
            <a:schemeClr val="lt1"/>
          </a:fontRef>
        </p:style>
        <p:txBody>
          <a:bodyPr>
            <a:spAutoFit/>
          </a:bodyPr>
          <a:lstStyle/>
          <a:p>
            <a:r>
              <a:rPr lang="en-US" sz="2800" b="1" dirty="0"/>
              <a:t>How to get Register on </a:t>
            </a:r>
            <a:r>
              <a:rPr lang="en-US" sz="2800" b="1" dirty="0" err="1"/>
              <a:t>GeM</a:t>
            </a:r>
            <a:endParaRPr lang="en-US" sz="2800" b="1" dirty="0"/>
          </a:p>
        </p:txBody>
      </p:sp>
      <p:sp>
        <p:nvSpPr>
          <p:cNvPr id="10" name="Flowchart: Connector 9">
            <a:extLst>
              <a:ext uri="{FF2B5EF4-FFF2-40B4-BE49-F238E27FC236}">
                <a16:creationId xmlns:a16="http://schemas.microsoft.com/office/drawing/2014/main" xmlns="" id="{E6E978A3-6697-47F5-8701-0038C376D1D6}"/>
              </a:ext>
            </a:extLst>
          </p:cNvPr>
          <p:cNvSpPr/>
          <p:nvPr/>
        </p:nvSpPr>
        <p:spPr>
          <a:xfrm>
            <a:off x="137037" y="196218"/>
            <a:ext cx="457200" cy="457200"/>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t>5</a:t>
            </a:r>
          </a:p>
        </p:txBody>
      </p:sp>
      <p:sp>
        <p:nvSpPr>
          <p:cNvPr id="12" name="Rectangle 11">
            <a:extLst>
              <a:ext uri="{FF2B5EF4-FFF2-40B4-BE49-F238E27FC236}">
                <a16:creationId xmlns:a16="http://schemas.microsoft.com/office/drawing/2014/main" xmlns="" id="{B61FD983-2F4B-4F8B-BF88-3B28617BB569}"/>
              </a:ext>
            </a:extLst>
          </p:cNvPr>
          <p:cNvSpPr/>
          <p:nvPr/>
        </p:nvSpPr>
        <p:spPr>
          <a:xfrm>
            <a:off x="0" y="1225038"/>
            <a:ext cx="12090397" cy="206210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sz="1600" b="1" dirty="0">
                <a:solidFill>
                  <a:srgbClr val="44546A"/>
                </a:solidFill>
                <a:highlight>
                  <a:srgbClr val="FFFF00"/>
                </a:highlight>
                <a:latin typeface="Gadugi" panose="020B0502040204020203" pitchFamily="34" charset="0"/>
                <a:ea typeface="Gadugi" panose="020B0502040204020203" pitchFamily="34" charset="0"/>
                <a:cs typeface="Calibri Light" panose="020F0302020204030204" pitchFamily="34" charset="0"/>
              </a:rPr>
              <a:t>2. Primary user </a:t>
            </a:r>
            <a:r>
              <a:rPr lang="en-IN" sz="1600" b="1" dirty="0" err="1">
                <a:solidFill>
                  <a:srgbClr val="44546A"/>
                </a:solidFill>
                <a:highlight>
                  <a:srgbClr val="FFFF00"/>
                </a:highlight>
                <a:latin typeface="Gadugi" panose="020B0502040204020203" pitchFamily="34" charset="0"/>
                <a:ea typeface="Gadugi" panose="020B0502040204020203" pitchFamily="34" charset="0"/>
                <a:cs typeface="Calibri Light" panose="020F0302020204030204" pitchFamily="34" charset="0"/>
              </a:rPr>
              <a:t>resistration</a:t>
            </a:r>
            <a:r>
              <a:rPr lang="en-IN" sz="1600" b="1" dirty="0">
                <a:solidFill>
                  <a:srgbClr val="44546A"/>
                </a:solidFill>
                <a:highlight>
                  <a:srgbClr val="FFFF00"/>
                </a:highlight>
                <a:latin typeface="Gadugi" panose="020B0502040204020203" pitchFamily="34" charset="0"/>
                <a:ea typeface="Gadugi" panose="020B0502040204020203" pitchFamily="34" charset="0"/>
                <a:cs typeface="Calibri Light" panose="020F0302020204030204" pitchFamily="34" charset="0"/>
              </a:rPr>
              <a:t> by providing </a:t>
            </a:r>
            <a:endParaRPr lang="en-US" sz="1600" b="1" dirty="0">
              <a:solidFill>
                <a:srgbClr val="44546A"/>
              </a:solidFill>
              <a:highlight>
                <a:srgbClr val="FFFF00"/>
              </a:highlight>
              <a:latin typeface="Gadugi" panose="020B0502040204020203" pitchFamily="34" charset="0"/>
              <a:ea typeface="Gadugi" panose="020B0502040204020203"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1600" b="1" dirty="0" err="1">
                <a:latin typeface="Segoe UI Emoji" panose="020B0502040204020203" pitchFamily="34" charset="0"/>
                <a:ea typeface="Times New Roman" panose="02020603050405020304" pitchFamily="18" charset="0"/>
                <a:cs typeface="Calibri Light" panose="020F0302020204030204" pitchFamily="34" charset="0"/>
              </a:rPr>
              <a:t>Goto</a:t>
            </a:r>
            <a:r>
              <a:rPr lang="en-IN" sz="1600" b="1" dirty="0">
                <a:latin typeface="Segoe UI Emoji" panose="020B0502040204020203" pitchFamily="34" charset="0"/>
                <a:ea typeface="Times New Roman" panose="02020603050405020304" pitchFamily="18" charset="0"/>
                <a:cs typeface="Calibri Light" panose="020F0302020204030204" pitchFamily="34" charset="0"/>
              </a:rPr>
              <a:t> www. </a:t>
            </a:r>
            <a:r>
              <a:rPr lang="en-US" sz="1600" b="1" u="sng" dirty="0">
                <a:solidFill>
                  <a:srgbClr val="44546A"/>
                </a:solidFill>
                <a:latin typeface="Calibri" panose="020F0502020204030204" pitchFamily="34" charset="0"/>
                <a:ea typeface="Times New Roman" panose="02020603050405020304" pitchFamily="18" charset="0"/>
                <a:cs typeface="Times New Roman" panose="02020603050405020304" pitchFamily="18" charset="0"/>
                <a:hlinkClick r:id="rId2"/>
              </a:rPr>
              <a:t>https://gem.gov.in/</a:t>
            </a:r>
            <a:r>
              <a:rPr lang="en-US" sz="1600" b="1" dirty="0">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US" sz="1600" b="1" dirty="0">
                <a:latin typeface="Calibri" panose="020F0502020204030204" pitchFamily="34" charset="0"/>
                <a:ea typeface="Times New Roman" panose="02020603050405020304" pitchFamily="18" charset="0"/>
                <a:cs typeface="Times New Roman" panose="02020603050405020304" pitchFamily="18" charset="0"/>
              </a:rPr>
              <a:t> Sign UP</a:t>
            </a:r>
            <a:r>
              <a:rPr lang="en-US" sz="1600" b="1" dirty="0">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US" sz="1600" b="1" dirty="0">
                <a:latin typeface="Calibri" panose="020F0502020204030204" pitchFamily="34" charset="0"/>
                <a:ea typeface="Times New Roman" panose="02020603050405020304" pitchFamily="18" charset="0"/>
                <a:cs typeface="Times New Roman" panose="02020603050405020304" pitchFamily="18" charset="0"/>
              </a:rPr>
              <a:t> Buyer</a:t>
            </a:r>
          </a:p>
          <a:p>
            <a:pPr marL="342900" marR="0" lvl="0" indent="-342900">
              <a:spcBef>
                <a:spcPts val="0"/>
              </a:spcBef>
              <a:spcAft>
                <a:spcPts val="0"/>
              </a:spcAft>
              <a:buFont typeface="Symbol" panose="05050102010706020507" pitchFamily="18" charset="2"/>
              <a:buChar char=""/>
            </a:pPr>
            <a:r>
              <a:rPr lang="en-US" sz="1600" b="1" dirty="0">
                <a:latin typeface="Calibri" panose="020F0502020204030204" pitchFamily="34" charset="0"/>
                <a:ea typeface="Times New Roman" panose="02020603050405020304" pitchFamily="18" charset="0"/>
                <a:cs typeface="Times New Roman" panose="02020603050405020304" pitchFamily="18" charset="0"/>
              </a:rPr>
              <a:t>Click on “Review Terms &amp; Conditions”</a:t>
            </a:r>
            <a:r>
              <a:rPr lang="en-US" sz="1600" b="1" dirty="0">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US" sz="1600" b="1" dirty="0">
                <a:latin typeface="Calibri" panose="020F0502020204030204" pitchFamily="34" charset="0"/>
                <a:ea typeface="Times New Roman" panose="02020603050405020304" pitchFamily="18" charset="0"/>
                <a:cs typeface="Times New Roman" panose="02020603050405020304" pitchFamily="18" charset="0"/>
              </a:rPr>
              <a:t> Accept</a:t>
            </a:r>
          </a:p>
          <a:p>
            <a:pPr marL="342900" marR="0" lvl="0" indent="-342900">
              <a:spcBef>
                <a:spcPts val="0"/>
              </a:spcBef>
              <a:spcAft>
                <a:spcPts val="0"/>
              </a:spcAft>
              <a:buFont typeface="Symbol" panose="05050102010706020507" pitchFamily="18" charset="2"/>
              <a:buChar char=""/>
            </a:pPr>
            <a:r>
              <a:rPr lang="en-US" sz="1600" dirty="0">
                <a:latin typeface="Segoe UI Emoji" panose="020B0502040204020203" pitchFamily="34" charset="0"/>
                <a:ea typeface="Times New Roman" panose="02020603050405020304" pitchFamily="18" charset="0"/>
                <a:cs typeface="Calibri Light" panose="020F0302020204030204" pitchFamily="34" charset="0"/>
              </a:rPr>
              <a:t>Put Your </a:t>
            </a:r>
            <a:r>
              <a:rPr lang="en-US" sz="1600" b="1" dirty="0" err="1">
                <a:latin typeface="Segoe UI Emoji" panose="020B0502040204020203" pitchFamily="34" charset="0"/>
                <a:ea typeface="Times New Roman" panose="02020603050405020304" pitchFamily="18" charset="0"/>
                <a:cs typeface="Calibri Light" panose="020F0302020204030204" pitchFamily="34" charset="0"/>
              </a:rPr>
              <a:t>Adhaar</a:t>
            </a:r>
            <a:r>
              <a:rPr lang="en-US" sz="1600" b="1" dirty="0">
                <a:latin typeface="Segoe UI Emoji" panose="020B0502040204020203" pitchFamily="34" charset="0"/>
                <a:ea typeface="Times New Roman" panose="02020603050405020304" pitchFamily="18" charset="0"/>
                <a:cs typeface="Calibri Light" panose="020F0302020204030204" pitchFamily="34" charset="0"/>
              </a:rPr>
              <a:t> No</a:t>
            </a:r>
            <a:r>
              <a:rPr lang="en-US" sz="1600" dirty="0">
                <a:latin typeface="Segoe UI Emoji" panose="020B0502040204020203" pitchFamily="34" charset="0"/>
                <a:ea typeface="Times New Roman" panose="02020603050405020304" pitchFamily="18" charset="0"/>
                <a:cs typeface="Calibri Light" panose="020F0302020204030204" pitchFamily="34" charset="0"/>
              </a:rPr>
              <a:t> and </a:t>
            </a:r>
            <a:r>
              <a:rPr lang="en-US" sz="1600" b="1" dirty="0">
                <a:latin typeface="Segoe UI Emoji" panose="020B0502040204020203" pitchFamily="34" charset="0"/>
                <a:ea typeface="Times New Roman" panose="02020603050405020304" pitchFamily="18" charset="0"/>
                <a:cs typeface="Calibri Light" panose="020F0302020204030204" pitchFamily="34" charset="0"/>
              </a:rPr>
              <a:t>Mobile no</a:t>
            </a:r>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1600" dirty="0">
                <a:latin typeface="Segoe UI Emoji" panose="020B0502040204020203" pitchFamily="34" charset="0"/>
                <a:ea typeface="Times New Roman" panose="02020603050405020304" pitchFamily="18" charset="0"/>
                <a:cs typeface="Calibri Light" panose="020F0302020204030204" pitchFamily="34" charset="0"/>
              </a:rPr>
              <a:t>Check </a:t>
            </a:r>
            <a:r>
              <a:rPr lang="en-IN" sz="1600" dirty="0" err="1">
                <a:latin typeface="Segoe UI Emoji" panose="020B0502040204020203" pitchFamily="34" charset="0"/>
                <a:ea typeface="Times New Roman" panose="02020603050405020304" pitchFamily="18" charset="0"/>
                <a:cs typeface="Calibri Light" panose="020F0302020204030204" pitchFamily="34" charset="0"/>
              </a:rPr>
              <a:t>Wheather</a:t>
            </a:r>
            <a:r>
              <a:rPr lang="en-IN" sz="1600" dirty="0">
                <a:latin typeface="Segoe UI Emoji" panose="020B0502040204020203" pitchFamily="34" charset="0"/>
                <a:ea typeface="Times New Roman" panose="02020603050405020304" pitchFamily="18" charset="0"/>
                <a:cs typeface="Calibri Light" panose="020F0302020204030204" pitchFamily="34" charset="0"/>
              </a:rPr>
              <a:t> </a:t>
            </a:r>
            <a:r>
              <a:rPr lang="en-IN" sz="1600" b="1" dirty="0">
                <a:latin typeface="Segoe UI Emoji" panose="020B0502040204020203" pitchFamily="34" charset="0"/>
                <a:ea typeface="Times New Roman" panose="02020603050405020304" pitchFamily="18" charset="0"/>
                <a:cs typeface="Calibri Light" panose="020F0302020204030204" pitchFamily="34" charset="0"/>
              </a:rPr>
              <a:t>Organisation name</a:t>
            </a:r>
            <a:r>
              <a:rPr lang="en-IN" sz="1600" dirty="0">
                <a:latin typeface="Segoe UI Emoji" panose="020B0502040204020203" pitchFamily="34" charset="0"/>
                <a:ea typeface="Times New Roman" panose="02020603050405020304" pitchFamily="18" charset="0"/>
                <a:cs typeface="Calibri Light" panose="020F0302020204030204" pitchFamily="34" charset="0"/>
              </a:rPr>
              <a:t> is available on organisation list  or not . If Available proceed with Your govt. mail id </a:t>
            </a:r>
            <a:r>
              <a:rPr lang="en-IN" sz="1600" b="1" dirty="0">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IN" sz="1600" dirty="0">
                <a:latin typeface="Segoe UI Emoji" panose="020B0502040204020203" pitchFamily="34" charset="0"/>
                <a:ea typeface="Times New Roman" panose="02020603050405020304" pitchFamily="18" charset="0"/>
                <a:cs typeface="Calibri Light" panose="020F0302020204030204" pitchFamily="34" charset="0"/>
              </a:rPr>
              <a:t> Create your User id &amp; Password </a:t>
            </a:r>
            <a:r>
              <a:rPr lang="en-IN" sz="1600" b="1" dirty="0">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IN" sz="1600" dirty="0">
                <a:latin typeface="Segoe UI Emoji" panose="020B0502040204020203" pitchFamily="34" charset="0"/>
                <a:ea typeface="Times New Roman" panose="02020603050405020304" pitchFamily="18" charset="0"/>
                <a:cs typeface="Calibri Light" panose="020F0302020204030204" pitchFamily="34" charset="0"/>
              </a:rPr>
              <a:t> Confirm As primary user </a:t>
            </a:r>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1600" dirty="0">
                <a:latin typeface="Segoe UI Emoji" panose="020B0502040204020203" pitchFamily="34" charset="0"/>
                <a:ea typeface="Times New Roman" panose="02020603050405020304" pitchFamily="18" charset="0"/>
                <a:cs typeface="Calibri Light" panose="020F0302020204030204" pitchFamily="34" charset="0"/>
              </a:rPr>
              <a:t>If Organisation name is </a:t>
            </a:r>
            <a:r>
              <a:rPr lang="en-IN" sz="1600" b="1" dirty="0">
                <a:latin typeface="Segoe UI Emoji" panose="020B0502040204020203" pitchFamily="34" charset="0"/>
                <a:ea typeface="Times New Roman" panose="02020603050405020304" pitchFamily="18" charset="0"/>
                <a:cs typeface="Calibri Light" panose="020F0302020204030204" pitchFamily="34" charset="0"/>
              </a:rPr>
              <a:t>not available</a:t>
            </a:r>
            <a:r>
              <a:rPr lang="en-IN" sz="1600" dirty="0">
                <a:latin typeface="Segoe UI Emoji" panose="020B0502040204020203" pitchFamily="34" charset="0"/>
                <a:ea typeface="Times New Roman" panose="02020603050405020304" pitchFamily="18" charset="0"/>
                <a:cs typeface="Calibri Light" panose="020F0302020204030204" pitchFamily="34" charset="0"/>
              </a:rPr>
              <a:t>, click on </a:t>
            </a:r>
            <a:r>
              <a:rPr lang="en-IN" sz="1600" b="1" dirty="0">
                <a:latin typeface="Segoe UI Emoji" panose="020B0502040204020203" pitchFamily="34" charset="0"/>
                <a:ea typeface="Times New Roman" panose="02020603050405020304" pitchFamily="18" charset="0"/>
                <a:cs typeface="Calibri Light" panose="020F0302020204030204" pitchFamily="34" charset="0"/>
              </a:rPr>
              <a:t>“request for new Organisation” </a:t>
            </a:r>
            <a:r>
              <a:rPr lang="en-IN" sz="1600" b="1" dirty="0">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IN" sz="1600" dirty="0">
                <a:latin typeface="Segoe UI Emoji" panose="020B0502040204020203" pitchFamily="34" charset="0"/>
                <a:ea typeface="Times New Roman" panose="02020603050405020304" pitchFamily="18" charset="0"/>
                <a:cs typeface="Calibri Light" panose="020F0302020204030204" pitchFamily="34" charset="0"/>
              </a:rPr>
              <a:t> </a:t>
            </a:r>
            <a:r>
              <a:rPr lang="en-IN" sz="1600" dirty="0" err="1">
                <a:latin typeface="Segoe UI Emoji" panose="020B0502040204020203" pitchFamily="34" charset="0"/>
                <a:ea typeface="Times New Roman" panose="02020603050405020304" pitchFamily="18" charset="0"/>
                <a:cs typeface="Calibri Light" panose="020F0302020204030204" pitchFamily="34" charset="0"/>
              </a:rPr>
              <a:t>Coose</a:t>
            </a:r>
            <a:r>
              <a:rPr lang="en-IN" sz="1600" dirty="0">
                <a:latin typeface="Segoe UI Emoji" panose="020B0502040204020203" pitchFamily="34" charset="0"/>
                <a:ea typeface="Times New Roman" panose="02020603050405020304" pitchFamily="18" charset="0"/>
                <a:cs typeface="Calibri Light" panose="020F0302020204030204" pitchFamily="34" charset="0"/>
              </a:rPr>
              <a:t> your Department </a:t>
            </a:r>
            <a:r>
              <a:rPr lang="en-IN" sz="1600" b="1" dirty="0">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IN" sz="1600" dirty="0">
                <a:latin typeface="Segoe UI Emoji" panose="020B0502040204020203" pitchFamily="34" charset="0"/>
                <a:ea typeface="Times New Roman" panose="02020603050405020304" pitchFamily="18" charset="0"/>
                <a:cs typeface="Calibri Light" panose="020F0302020204030204" pitchFamily="34" charset="0"/>
              </a:rPr>
              <a:t> put Your organisation name  and proceed (It will take 2-3 days for addition on list ) with registration.</a:t>
            </a:r>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xmlns="" id="{363720EF-AA4C-47A7-AA3E-AEDA7E4BB08E}"/>
              </a:ext>
            </a:extLst>
          </p:cNvPr>
          <p:cNvSpPr/>
          <p:nvPr/>
        </p:nvSpPr>
        <p:spPr>
          <a:xfrm>
            <a:off x="7112000" y="418162"/>
            <a:ext cx="5080000" cy="382284"/>
          </a:xfrm>
          <a:prstGeom prst="rect">
            <a:avLst/>
          </a:prstGeom>
          <a:solidFill>
            <a:schemeClr val="accent6">
              <a:lumMod val="50000"/>
            </a:schemeClr>
          </a:solidFill>
        </p:spPr>
        <p:txBody>
          <a:bodyPr wrap="square">
            <a:spAutoFit/>
          </a:bodyPr>
          <a:lstStyle/>
          <a:p>
            <a:pPr>
              <a:lnSpc>
                <a:spcPct val="115000"/>
              </a:lnSpc>
            </a:pPr>
            <a:r>
              <a:rPr lang="en-US" b="1" dirty="0">
                <a:solidFill>
                  <a:schemeClr val="bg1"/>
                </a:solidFill>
                <a:latin typeface="Arial Narrow" panose="020B0606020202030204" pitchFamily="34" charset="0"/>
                <a:ea typeface="Times New Roman" panose="02020603050405020304" pitchFamily="18" charset="0"/>
                <a:cs typeface="Calibri Light" panose="020F0302020204030204" pitchFamily="34" charset="0"/>
              </a:rPr>
              <a:t>Documents required for Primary User Registration:-</a:t>
            </a:r>
            <a:endParaRPr lang="en-US" b="1" dirty="0">
              <a:solidFill>
                <a:schemeClr val="bg1"/>
              </a:solidFill>
              <a:latin typeface="Arial Narrow" panose="020B0606020202030204" pitchFamily="34" charset="0"/>
              <a:ea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xmlns="" id="{8313C345-A433-42AF-8622-90F17AD29BAD}"/>
              </a:ext>
            </a:extLst>
          </p:cNvPr>
          <p:cNvSpPr/>
          <p:nvPr/>
        </p:nvSpPr>
        <p:spPr>
          <a:xfrm>
            <a:off x="8389854" y="800446"/>
            <a:ext cx="3700543" cy="1029256"/>
          </a:xfrm>
          <a:prstGeom prst="rect">
            <a:avLst/>
          </a:prstGeom>
          <a:solidFill>
            <a:schemeClr val="accent4">
              <a:lumMod val="60000"/>
              <a:lumOff val="40000"/>
            </a:schemeClr>
          </a:solid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IN" b="1" dirty="0">
                <a:ea typeface="Times New Roman" panose="02020603050405020304" pitchFamily="18" charset="0"/>
                <a:cs typeface="Calibri Light" panose="020F0302020204030204" pitchFamily="34" charset="0"/>
              </a:rPr>
              <a:t>Govt Mail id ( e.g. gov.in/nic.in )</a:t>
            </a:r>
            <a:endParaRPr lang="en-US" b="1" dirty="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IN" b="1" dirty="0">
                <a:ea typeface="Times New Roman" panose="02020603050405020304" pitchFamily="18" charset="0"/>
                <a:cs typeface="Calibri Light" panose="020F0302020204030204" pitchFamily="34" charset="0"/>
              </a:rPr>
              <a:t>Aadhaar Number</a:t>
            </a:r>
            <a:endParaRPr lang="en-US" b="1" dirty="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IN" b="1" dirty="0">
                <a:ea typeface="Times New Roman" panose="02020603050405020304" pitchFamily="18" charset="0"/>
                <a:cs typeface="Calibri Light" panose="020F0302020204030204" pitchFamily="34" charset="0"/>
              </a:rPr>
              <a:t>Aadhaar Linked Mobile Number</a:t>
            </a:r>
            <a:endParaRPr lang="en-US" b="1" dirty="0">
              <a:ea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xmlns="" id="{F8148E42-76D0-4197-BF6A-691CBB3DE618}"/>
              </a:ext>
            </a:extLst>
          </p:cNvPr>
          <p:cNvSpPr/>
          <p:nvPr/>
        </p:nvSpPr>
        <p:spPr>
          <a:xfrm>
            <a:off x="0" y="4647693"/>
            <a:ext cx="9563905"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sz="1600" b="1" dirty="0">
                <a:solidFill>
                  <a:srgbClr val="44546A"/>
                </a:solidFill>
                <a:highlight>
                  <a:srgbClr val="FFFF00"/>
                </a:highlight>
                <a:latin typeface="Gadugi" panose="020B0502040204020203" pitchFamily="34" charset="0"/>
                <a:ea typeface="Gadugi" panose="020B0502040204020203" pitchFamily="34" charset="0"/>
                <a:cs typeface="Calibri Light" panose="020F0302020204030204" pitchFamily="34" charset="0"/>
              </a:rPr>
              <a:t>4. Buyer, Consignee  </a:t>
            </a:r>
            <a:r>
              <a:rPr lang="en-IN" sz="1600" b="1" dirty="0" err="1">
                <a:solidFill>
                  <a:srgbClr val="44546A"/>
                </a:solidFill>
                <a:highlight>
                  <a:srgbClr val="FFFF00"/>
                </a:highlight>
                <a:latin typeface="Gadugi" panose="020B0502040204020203" pitchFamily="34" charset="0"/>
                <a:ea typeface="Gadugi" panose="020B0502040204020203" pitchFamily="34" charset="0"/>
                <a:cs typeface="Calibri Light" panose="020F0302020204030204" pitchFamily="34" charset="0"/>
              </a:rPr>
              <a:t>DDOOpen</a:t>
            </a:r>
            <a:r>
              <a:rPr lang="en-IN" sz="1600" b="1" dirty="0">
                <a:solidFill>
                  <a:srgbClr val="44546A"/>
                </a:solidFill>
                <a:highlight>
                  <a:srgbClr val="FFFF00"/>
                </a:highlight>
                <a:latin typeface="Gadugi" panose="020B0502040204020203" pitchFamily="34" charset="0"/>
                <a:ea typeface="Gadugi" panose="020B0502040204020203" pitchFamily="34" charset="0"/>
                <a:cs typeface="Calibri Light" panose="020F0302020204030204" pitchFamily="34" charset="0"/>
              </a:rPr>
              <a:t> their respective Govt. mail id and check invitation mail from </a:t>
            </a:r>
            <a:r>
              <a:rPr lang="en-IN" sz="1600" b="1" dirty="0" err="1">
                <a:solidFill>
                  <a:srgbClr val="44546A"/>
                </a:solidFill>
                <a:highlight>
                  <a:srgbClr val="FFFF00"/>
                </a:highlight>
                <a:latin typeface="Gadugi" panose="020B0502040204020203" pitchFamily="34" charset="0"/>
                <a:ea typeface="Gadugi" panose="020B0502040204020203" pitchFamily="34" charset="0"/>
                <a:cs typeface="Calibri Light" panose="020F0302020204030204" pitchFamily="34" charset="0"/>
              </a:rPr>
              <a:t>GeM</a:t>
            </a:r>
            <a:endParaRPr lang="en-US" sz="1600" b="1" dirty="0">
              <a:solidFill>
                <a:srgbClr val="44546A"/>
              </a:solidFill>
              <a:highlight>
                <a:srgbClr val="FFFF00"/>
              </a:highlight>
              <a:latin typeface="Gadugi" panose="020B0502040204020203" pitchFamily="34" charset="0"/>
              <a:ea typeface="Gadugi" panose="020B0502040204020203"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1600" dirty="0" err="1">
                <a:latin typeface="Segoe UI Emoji" panose="020B0502040204020203" pitchFamily="34" charset="0"/>
                <a:ea typeface="Times New Roman" panose="02020603050405020304" pitchFamily="18" charset="0"/>
                <a:cs typeface="Calibri Light" panose="020F0302020204030204" pitchFamily="34" charset="0"/>
              </a:rPr>
              <a:t>Clik</a:t>
            </a:r>
            <a:r>
              <a:rPr lang="en-IN" sz="1600" dirty="0">
                <a:latin typeface="Segoe UI Emoji" panose="020B0502040204020203" pitchFamily="34" charset="0"/>
                <a:ea typeface="Times New Roman" panose="02020603050405020304" pitchFamily="18" charset="0"/>
                <a:cs typeface="Calibri Light" panose="020F0302020204030204" pitchFamily="34" charset="0"/>
              </a:rPr>
              <a:t> on </a:t>
            </a:r>
            <a:r>
              <a:rPr lang="en-IN" sz="1600" b="1" dirty="0">
                <a:latin typeface="Segoe UI Emoji" panose="020B0502040204020203" pitchFamily="34" charset="0"/>
                <a:ea typeface="Times New Roman" panose="02020603050405020304" pitchFamily="18" charset="0"/>
                <a:cs typeface="Calibri Light" panose="020F0302020204030204" pitchFamily="34" charset="0"/>
              </a:rPr>
              <a:t>“ Verify me now”</a:t>
            </a:r>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1600" dirty="0">
                <a:latin typeface="Segoe UI Emoji" panose="020B0502040204020203" pitchFamily="34" charset="0"/>
                <a:ea typeface="Times New Roman" panose="02020603050405020304" pitchFamily="18" charset="0"/>
                <a:cs typeface="Calibri Light" panose="020F0302020204030204" pitchFamily="34" charset="0"/>
              </a:rPr>
              <a:t>put </a:t>
            </a:r>
            <a:r>
              <a:rPr lang="en-IN" sz="1600" dirty="0" err="1">
                <a:latin typeface="Segoe UI Emoji" panose="020B0502040204020203" pitchFamily="34" charset="0"/>
                <a:ea typeface="Times New Roman" panose="02020603050405020304" pitchFamily="18" charset="0"/>
                <a:cs typeface="Calibri Light" panose="020F0302020204030204" pitchFamily="34" charset="0"/>
              </a:rPr>
              <a:t>Adhaar</a:t>
            </a:r>
            <a:r>
              <a:rPr lang="en-IN" sz="1600" dirty="0">
                <a:latin typeface="Segoe UI Emoji" panose="020B0502040204020203" pitchFamily="34" charset="0"/>
                <a:ea typeface="Times New Roman" panose="02020603050405020304" pitchFamily="18" charset="0"/>
                <a:cs typeface="Calibri Light" panose="020F0302020204030204" pitchFamily="34" charset="0"/>
              </a:rPr>
              <a:t> No and Mobile No</a:t>
            </a:r>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1600" dirty="0">
                <a:latin typeface="Segoe UI Emoji" panose="020B0502040204020203" pitchFamily="34" charset="0"/>
                <a:ea typeface="Times New Roman" panose="02020603050405020304" pitchFamily="18" charset="0"/>
                <a:cs typeface="Calibri Light" panose="020F0302020204030204" pitchFamily="34" charset="0"/>
              </a:rPr>
              <a:t>Submit OTP sent to </a:t>
            </a:r>
            <a:r>
              <a:rPr lang="en-IN" sz="1600" dirty="0" err="1">
                <a:latin typeface="Segoe UI Emoji" panose="020B0502040204020203" pitchFamily="34" charset="0"/>
                <a:ea typeface="Times New Roman" panose="02020603050405020304" pitchFamily="18" charset="0"/>
                <a:cs typeface="Calibri Light" panose="020F0302020204030204" pitchFamily="34" charset="0"/>
              </a:rPr>
              <a:t>Adhaar</a:t>
            </a:r>
            <a:r>
              <a:rPr lang="en-IN" sz="1600" dirty="0">
                <a:latin typeface="Segoe UI Emoji" panose="020B0502040204020203" pitchFamily="34" charset="0"/>
                <a:ea typeface="Times New Roman" panose="02020603050405020304" pitchFamily="18" charset="0"/>
                <a:cs typeface="Calibri Light" panose="020F0302020204030204" pitchFamily="34" charset="0"/>
              </a:rPr>
              <a:t> linked mobile No </a:t>
            </a:r>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1600" dirty="0">
                <a:latin typeface="Segoe UI Emoji" panose="020B0502040204020203" pitchFamily="34" charset="0"/>
                <a:ea typeface="Times New Roman" panose="02020603050405020304" pitchFamily="18" charset="0"/>
                <a:cs typeface="Calibri Light" panose="020F0302020204030204" pitchFamily="34" charset="0"/>
              </a:rPr>
              <a:t>Create the password</a:t>
            </a:r>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xmlns="" id="{C4103AEC-48F7-4316-8468-8BCAF771649F}"/>
              </a:ext>
            </a:extLst>
          </p:cNvPr>
          <p:cNvSpPr/>
          <p:nvPr/>
        </p:nvSpPr>
        <p:spPr>
          <a:xfrm>
            <a:off x="32582" y="6015451"/>
            <a:ext cx="4899379"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b="1" dirty="0">
                <a:solidFill>
                  <a:srgbClr val="44546A"/>
                </a:solidFill>
                <a:highlight>
                  <a:srgbClr val="FFFF00"/>
                </a:highlight>
                <a:latin typeface="Gadugi" panose="020B0502040204020203" pitchFamily="34" charset="0"/>
                <a:ea typeface="Gadugi" panose="020B0502040204020203" pitchFamily="34" charset="0"/>
                <a:cs typeface="Calibri Light" panose="020F0302020204030204" pitchFamily="34" charset="0"/>
              </a:rPr>
              <a:t>5. Check the status from primary user log in</a:t>
            </a:r>
            <a:endParaRPr lang="en-US" b="1" dirty="0">
              <a:solidFill>
                <a:srgbClr val="44546A"/>
              </a:solidFill>
              <a:highlight>
                <a:srgbClr val="FFFF00"/>
              </a:highlight>
              <a:latin typeface="Gadugi" panose="020B0502040204020203" pitchFamily="34" charset="0"/>
              <a:ea typeface="Gadugi" panose="020B0502040204020203"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dirty="0">
                <a:latin typeface="Segoe UI Emoji" panose="020B0502040204020203" pitchFamily="34" charset="0"/>
                <a:ea typeface="Times New Roman" panose="02020603050405020304" pitchFamily="18" charset="0"/>
                <a:cs typeface="Calibri Light" panose="020F0302020204030204" pitchFamily="34" charset="0"/>
              </a:rPr>
              <a:t>Buyer/Consignee/DDO will be </a:t>
            </a:r>
            <a:r>
              <a:rPr lang="en-IN" b="1" dirty="0">
                <a:solidFill>
                  <a:srgbClr val="00B050"/>
                </a:solidFill>
                <a:latin typeface="Segoe UI Emoji" panose="020B0502040204020203" pitchFamily="34" charset="0"/>
                <a:ea typeface="Times New Roman" panose="02020603050405020304" pitchFamily="18" charset="0"/>
                <a:cs typeface="Calibri Light" panose="020F0302020204030204" pitchFamily="34" charset="0"/>
              </a:rPr>
              <a:t>“Active”</a:t>
            </a:r>
            <a:endParaRPr lang="en-US" b="1" dirty="0">
              <a:solidFill>
                <a:srgbClr val="44546A"/>
              </a:solidFill>
              <a:latin typeface="Calibri" panose="020F0502020204030204" pitchFamily="34" charset="0"/>
              <a:ea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xmlns="" id="{50F59F28-C345-47BF-9EB6-82089A614207}"/>
              </a:ext>
            </a:extLst>
          </p:cNvPr>
          <p:cNvSpPr/>
          <p:nvPr/>
        </p:nvSpPr>
        <p:spPr>
          <a:xfrm>
            <a:off x="10442803" y="6365244"/>
            <a:ext cx="1749197" cy="392159"/>
          </a:xfrm>
          <a:prstGeom prst="rect">
            <a:avLst/>
          </a:prstGeom>
        </p:spPr>
        <p:txBody>
          <a:bodyPr wrap="none">
            <a:spAutoFit/>
          </a:bodyPr>
          <a:lstStyle/>
          <a:p>
            <a:pPr algn="r">
              <a:lnSpc>
                <a:spcPct val="115000"/>
              </a:lnSpc>
            </a:pPr>
            <a:r>
              <a:rPr lang="en-US" b="1" dirty="0" err="1">
                <a:solidFill>
                  <a:srgbClr val="FFFFFF"/>
                </a:solidFill>
                <a:highlight>
                  <a:srgbClr val="FF0000"/>
                </a:highlight>
                <a:latin typeface="Calibri" panose="020F0502020204030204" pitchFamily="34" charset="0"/>
                <a:ea typeface="MS Mincho" panose="02020609040205080304" pitchFamily="49" charset="-128"/>
                <a:cs typeface="Times New Roman" panose="02020603050405020304" pitchFamily="18" charset="0"/>
              </a:rPr>
              <a:t>SGeMPU</a:t>
            </a:r>
            <a:r>
              <a:rPr lang="en-US" b="1" dirty="0">
                <a:solidFill>
                  <a:srgbClr val="FFFFFF"/>
                </a:solidFill>
                <a:latin typeface="Calibri" panose="020F0502020204030204" pitchFamily="34" charset="0"/>
                <a:ea typeface="MS Mincho" panose="02020609040205080304" pitchFamily="49" charset="-128"/>
                <a:cs typeface="Times New Roman" panose="02020603050405020304" pitchFamily="18" charset="0"/>
              </a:rPr>
              <a:t> </a:t>
            </a:r>
            <a:r>
              <a:rPr lang="en-US" b="1" dirty="0">
                <a:solidFill>
                  <a:srgbClr val="FFFFFF"/>
                </a:solidFill>
                <a:highlight>
                  <a:srgbClr val="000080"/>
                </a:highlight>
                <a:latin typeface="Calibri" panose="020F0502020204030204" pitchFamily="34" charset="0"/>
                <a:ea typeface="MS Mincho" panose="02020609040205080304" pitchFamily="49" charset="-128"/>
                <a:cs typeface="Times New Roman" panose="02020603050405020304" pitchFamily="18" charset="0"/>
              </a:rPr>
              <a:t>Odisha</a:t>
            </a:r>
            <a:endParaRPr lang="en-US" b="1"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xmlns="" val="1659415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3">
            <a:extLst>
              <a:ext uri="{FF2B5EF4-FFF2-40B4-BE49-F238E27FC236}">
                <a16:creationId xmlns:a16="http://schemas.microsoft.com/office/drawing/2014/main" xmlns="" id="{B13823AB-36CE-4D03-AE30-D3AC022B67C5}"/>
              </a:ext>
            </a:extLst>
          </p:cNvPr>
          <p:cNvSpPr/>
          <p:nvPr/>
        </p:nvSpPr>
        <p:spPr>
          <a:xfrm>
            <a:off x="7728446" y="3976028"/>
            <a:ext cx="1966421" cy="20154"/>
          </a:xfrm>
          <a:custGeom>
            <a:avLst/>
            <a:gdLst>
              <a:gd name="connsiteX0" fmla="*/ 6350 w 2168525"/>
              <a:gd name="connsiteY0" fmla="*/ 6350 h 22225"/>
              <a:gd name="connsiteX1" fmla="*/ 2162175 w 2168525"/>
              <a:gd name="connsiteY1" fmla="*/ 7873 h 22225"/>
            </a:gdLst>
            <a:ahLst/>
            <a:cxnLst>
              <a:cxn ang="0">
                <a:pos x="connsiteX0" y="connsiteY0"/>
              </a:cxn>
              <a:cxn ang="1">
                <a:pos x="connsiteX1" y="connsiteY1"/>
              </a:cxn>
            </a:cxnLst>
            <a:rect l="l" t="t" r="r" b="b"/>
            <a:pathLst>
              <a:path w="2168525" h="22225">
                <a:moveTo>
                  <a:pt x="6350" y="6350"/>
                </a:moveTo>
                <a:lnTo>
                  <a:pt x="2162175" y="7873"/>
                </a:lnTo>
              </a:path>
            </a:pathLst>
          </a:custGeom>
          <a:ln w="127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32"/>
          </a:p>
        </p:txBody>
      </p:sp>
      <p:sp>
        <p:nvSpPr>
          <p:cNvPr id="12" name="Freeform 3">
            <a:extLst>
              <a:ext uri="{FF2B5EF4-FFF2-40B4-BE49-F238E27FC236}">
                <a16:creationId xmlns:a16="http://schemas.microsoft.com/office/drawing/2014/main" xmlns="" id="{887F2EA9-603C-479D-B61F-B1BAA25D6FBD}"/>
              </a:ext>
            </a:extLst>
          </p:cNvPr>
          <p:cNvSpPr/>
          <p:nvPr/>
        </p:nvSpPr>
        <p:spPr>
          <a:xfrm>
            <a:off x="7657966" y="5277378"/>
            <a:ext cx="3077751" cy="493764"/>
          </a:xfrm>
          <a:custGeom>
            <a:avLst/>
            <a:gdLst>
              <a:gd name="connsiteX0" fmla="*/ 0 w 3394075"/>
              <a:gd name="connsiteY0" fmla="*/ 544512 h 544512"/>
              <a:gd name="connsiteX1" fmla="*/ 3394075 w 3394075"/>
              <a:gd name="connsiteY1" fmla="*/ 544512 h 544512"/>
              <a:gd name="connsiteX2" fmla="*/ 3394075 w 3394075"/>
              <a:gd name="connsiteY2" fmla="*/ 0 h 544512"/>
              <a:gd name="connsiteX3" fmla="*/ 0 w 3394075"/>
              <a:gd name="connsiteY3" fmla="*/ 0 h 544512"/>
              <a:gd name="connsiteX4" fmla="*/ 0 w 3394075"/>
              <a:gd name="connsiteY4" fmla="*/ 544512 h 5445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394075" h="544512">
                <a:moveTo>
                  <a:pt x="0" y="544512"/>
                </a:moveTo>
                <a:lnTo>
                  <a:pt x="3394075" y="544512"/>
                </a:lnTo>
                <a:lnTo>
                  <a:pt x="3394075" y="0"/>
                </a:lnTo>
                <a:lnTo>
                  <a:pt x="0" y="0"/>
                </a:lnTo>
                <a:lnTo>
                  <a:pt x="0" y="544512"/>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2"/>
          </a:p>
        </p:txBody>
      </p:sp>
      <p:sp>
        <p:nvSpPr>
          <p:cNvPr id="15" name="Freeform 3">
            <a:extLst>
              <a:ext uri="{FF2B5EF4-FFF2-40B4-BE49-F238E27FC236}">
                <a16:creationId xmlns:a16="http://schemas.microsoft.com/office/drawing/2014/main" xmlns="" id="{CDDC90C6-503E-45EC-8ED6-B6B329893454}"/>
              </a:ext>
            </a:extLst>
          </p:cNvPr>
          <p:cNvSpPr/>
          <p:nvPr/>
        </p:nvSpPr>
        <p:spPr>
          <a:xfrm>
            <a:off x="3124776" y="3567196"/>
            <a:ext cx="2280242" cy="207295"/>
          </a:xfrm>
          <a:custGeom>
            <a:avLst/>
            <a:gdLst>
              <a:gd name="connsiteX0" fmla="*/ 0 w 2514600"/>
              <a:gd name="connsiteY0" fmla="*/ 228600 h 228600"/>
              <a:gd name="connsiteX1" fmla="*/ 2514600 w 2514600"/>
              <a:gd name="connsiteY1" fmla="*/ 228600 h 228600"/>
              <a:gd name="connsiteX2" fmla="*/ 2514600 w 2514600"/>
              <a:gd name="connsiteY2" fmla="*/ 0 h 228600"/>
              <a:gd name="connsiteX3" fmla="*/ 0 w 2514600"/>
              <a:gd name="connsiteY3" fmla="*/ 0 h 228600"/>
              <a:gd name="connsiteX4" fmla="*/ 0 w 2514600"/>
              <a:gd name="connsiteY4" fmla="*/ 228600 h 228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14600" h="228600">
                <a:moveTo>
                  <a:pt x="0" y="228600"/>
                </a:moveTo>
                <a:lnTo>
                  <a:pt x="2514600" y="228600"/>
                </a:lnTo>
                <a:lnTo>
                  <a:pt x="2514600" y="0"/>
                </a:lnTo>
                <a:lnTo>
                  <a:pt x="0" y="0"/>
                </a:lnTo>
                <a:lnTo>
                  <a:pt x="0" y="2286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2"/>
          </a:p>
        </p:txBody>
      </p:sp>
      <p:sp>
        <p:nvSpPr>
          <p:cNvPr id="17" name="Freeform 3">
            <a:extLst>
              <a:ext uri="{FF2B5EF4-FFF2-40B4-BE49-F238E27FC236}">
                <a16:creationId xmlns:a16="http://schemas.microsoft.com/office/drawing/2014/main" xmlns="" id="{C09C64E2-8451-442E-A2D7-760F8F481B46}"/>
              </a:ext>
            </a:extLst>
          </p:cNvPr>
          <p:cNvSpPr/>
          <p:nvPr/>
        </p:nvSpPr>
        <p:spPr>
          <a:xfrm>
            <a:off x="9559549" y="3539845"/>
            <a:ext cx="1150197" cy="450578"/>
          </a:xfrm>
          <a:custGeom>
            <a:avLst/>
            <a:gdLst>
              <a:gd name="connsiteX0" fmla="*/ 0 w 1268412"/>
              <a:gd name="connsiteY0" fmla="*/ 496887 h 496887"/>
              <a:gd name="connsiteX1" fmla="*/ 1268412 w 1268412"/>
              <a:gd name="connsiteY1" fmla="*/ 496887 h 496887"/>
              <a:gd name="connsiteX2" fmla="*/ 1268412 w 1268412"/>
              <a:gd name="connsiteY2" fmla="*/ 0 h 496887"/>
              <a:gd name="connsiteX3" fmla="*/ 0 w 1268412"/>
              <a:gd name="connsiteY3" fmla="*/ 0 h 496887"/>
              <a:gd name="connsiteX4" fmla="*/ 0 w 1268412"/>
              <a:gd name="connsiteY4" fmla="*/ 496887 h 49688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68412" h="496887">
                <a:moveTo>
                  <a:pt x="0" y="496887"/>
                </a:moveTo>
                <a:lnTo>
                  <a:pt x="1268412" y="496887"/>
                </a:lnTo>
                <a:lnTo>
                  <a:pt x="1268412" y="0"/>
                </a:lnTo>
                <a:lnTo>
                  <a:pt x="0" y="0"/>
                </a:lnTo>
                <a:lnTo>
                  <a:pt x="0" y="496887"/>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2"/>
          </a:p>
        </p:txBody>
      </p:sp>
      <p:pic>
        <p:nvPicPr>
          <p:cNvPr id="20" name="Picture 3">
            <a:extLst>
              <a:ext uri="{FF2B5EF4-FFF2-40B4-BE49-F238E27FC236}">
                <a16:creationId xmlns:a16="http://schemas.microsoft.com/office/drawing/2014/main" xmlns="" id="{4D1AC8B3-105E-4FB2-9C69-C895AC6B0AEC}"/>
              </a:ext>
            </a:extLst>
          </p:cNvPr>
          <p:cNvPicPr>
            <a:picLocks noChangeAspect="1" noChangeArrowheads="1"/>
          </p:cNvPicPr>
          <p:nvPr/>
        </p:nvPicPr>
        <p:blipFill>
          <a:blip r:embed="rId2"/>
          <a:srcRect/>
          <a:stretch>
            <a:fillRect/>
          </a:stretch>
        </p:blipFill>
        <p:spPr bwMode="auto">
          <a:xfrm>
            <a:off x="6084484" y="3282166"/>
            <a:ext cx="23033" cy="80615"/>
          </a:xfrm>
          <a:prstGeom prst="rect">
            <a:avLst/>
          </a:prstGeom>
          <a:noFill/>
        </p:spPr>
      </p:pic>
      <p:sp>
        <p:nvSpPr>
          <p:cNvPr id="27" name="TextBox 26">
            <a:extLst>
              <a:ext uri="{FF2B5EF4-FFF2-40B4-BE49-F238E27FC236}">
                <a16:creationId xmlns:a16="http://schemas.microsoft.com/office/drawing/2014/main" xmlns="" id="{2E20727D-F8F9-48D1-B916-F98372ECADAD}"/>
              </a:ext>
            </a:extLst>
          </p:cNvPr>
          <p:cNvSpPr txBox="1"/>
          <p:nvPr/>
        </p:nvSpPr>
        <p:spPr>
          <a:xfrm>
            <a:off x="4292646" y="281378"/>
            <a:ext cx="4574970" cy="537519"/>
          </a:xfrm>
          <a:prstGeom prst="rect">
            <a:avLst/>
          </a:prstGeom>
          <a:noFill/>
        </p:spPr>
        <p:txBody>
          <a:bodyPr wrap="none" lIns="0" tIns="0" rIns="0" rtlCol="0">
            <a:spAutoFit/>
          </a:bodyPr>
          <a:lstStyle/>
          <a:p>
            <a:pPr>
              <a:lnSpc>
                <a:spcPts val="907"/>
              </a:lnSpc>
            </a:pPr>
            <a:endParaRPr lang="en-US" altLang="zh-CN" sz="1632" dirty="0"/>
          </a:p>
          <a:p>
            <a:pPr>
              <a:lnSpc>
                <a:spcPts val="907"/>
              </a:lnSpc>
            </a:pPr>
            <a:endParaRPr lang="en-US" altLang="zh-CN" dirty="0">
              <a:latin typeface="Bookman Old Style" panose="02050604050505020204" pitchFamily="18" charset="0"/>
            </a:endParaRPr>
          </a:p>
          <a:p>
            <a:pPr>
              <a:lnSpc>
                <a:spcPts val="1723"/>
              </a:lnSpc>
              <a:tabLst>
                <a:tab pos="1059505" algn="l"/>
              </a:tabLst>
            </a:pPr>
            <a:r>
              <a:rPr lang="en-US" altLang="zh-CN" sz="3200" b="1" dirty="0">
                <a:solidFill>
                  <a:srgbClr val="002060"/>
                </a:solidFill>
                <a:latin typeface="Bookman Old Style" panose="02050604050505020204" pitchFamily="18" charset="0"/>
                <a:cs typeface="Calibri" pitchFamily="18" charset="0"/>
              </a:rPr>
              <a:t>Competent</a:t>
            </a:r>
            <a:r>
              <a:rPr lang="en-US" altLang="zh-CN" sz="3200" b="1" dirty="0">
                <a:solidFill>
                  <a:srgbClr val="002060"/>
                </a:solidFill>
                <a:latin typeface="Bookman Old Style" panose="02050604050505020204" pitchFamily="18" charset="0"/>
                <a:cs typeface="Times New Roman" pitchFamily="18" charset="0"/>
              </a:rPr>
              <a:t> </a:t>
            </a:r>
            <a:r>
              <a:rPr lang="en-US" altLang="zh-CN" sz="3200" b="1" dirty="0">
                <a:solidFill>
                  <a:srgbClr val="002060"/>
                </a:solidFill>
                <a:latin typeface="Bookman Old Style" panose="02050604050505020204" pitchFamily="18" charset="0"/>
                <a:cs typeface="Calibri" pitchFamily="18" charset="0"/>
              </a:rPr>
              <a:t>Authority</a:t>
            </a:r>
          </a:p>
        </p:txBody>
      </p:sp>
      <p:sp>
        <p:nvSpPr>
          <p:cNvPr id="28" name="TextBox 1">
            <a:extLst>
              <a:ext uri="{FF2B5EF4-FFF2-40B4-BE49-F238E27FC236}">
                <a16:creationId xmlns:a16="http://schemas.microsoft.com/office/drawing/2014/main" xmlns="" id="{D693E5BE-613C-45B6-B53C-005BCDC4E9D9}"/>
              </a:ext>
            </a:extLst>
          </p:cNvPr>
          <p:cNvSpPr txBox="1"/>
          <p:nvPr/>
        </p:nvSpPr>
        <p:spPr>
          <a:xfrm>
            <a:off x="4050634" y="1158768"/>
            <a:ext cx="1256049" cy="413190"/>
          </a:xfrm>
          <a:prstGeom prst="rect">
            <a:avLst/>
          </a:prstGeom>
          <a:solidFill>
            <a:srgbClr val="00B0F0"/>
          </a:solidFill>
        </p:spPr>
        <p:txBody>
          <a:bodyPr wrap="none" lIns="0" tIns="0" rIns="0" rtlCol="0">
            <a:spAutoFit/>
          </a:bodyPr>
          <a:lstStyle/>
          <a:p>
            <a:pPr>
              <a:lnSpc>
                <a:spcPts val="1360"/>
              </a:lnSpc>
            </a:pPr>
            <a:r>
              <a:rPr lang="en-US" altLang="zh-CN" sz="1600" b="1" dirty="0">
                <a:solidFill>
                  <a:schemeClr val="bg1"/>
                </a:solidFill>
                <a:latin typeface="Calibri" pitchFamily="18" charset="0"/>
                <a:cs typeface="Calibri" pitchFamily="18" charset="0"/>
              </a:rPr>
              <a:t>  </a:t>
            </a:r>
          </a:p>
          <a:p>
            <a:pPr>
              <a:lnSpc>
                <a:spcPts val="1360"/>
              </a:lnSpc>
            </a:pPr>
            <a:r>
              <a:rPr lang="en-US" altLang="zh-CN" sz="1600" b="1" dirty="0">
                <a:solidFill>
                  <a:schemeClr val="bg1"/>
                </a:solidFill>
                <a:latin typeface="Calibri" pitchFamily="18" charset="0"/>
                <a:cs typeface="Calibri" pitchFamily="18" charset="0"/>
              </a:rPr>
              <a:t>  Primary</a:t>
            </a:r>
            <a:r>
              <a:rPr lang="en-US" altLang="zh-CN" sz="1600" dirty="0">
                <a:solidFill>
                  <a:schemeClr val="bg1"/>
                </a:solidFill>
                <a:latin typeface="Times New Roman" pitchFamily="18" charset="0"/>
                <a:cs typeface="Times New Roman" pitchFamily="18" charset="0"/>
              </a:rPr>
              <a:t> </a:t>
            </a:r>
            <a:r>
              <a:rPr lang="en-US" altLang="zh-CN" sz="1600" b="1" dirty="0">
                <a:solidFill>
                  <a:schemeClr val="bg1"/>
                </a:solidFill>
                <a:latin typeface="Calibri" pitchFamily="18" charset="0"/>
                <a:cs typeface="Calibri" pitchFamily="18" charset="0"/>
              </a:rPr>
              <a:t>User </a:t>
            </a:r>
          </a:p>
        </p:txBody>
      </p:sp>
      <p:sp>
        <p:nvSpPr>
          <p:cNvPr id="29" name="TextBox 1">
            <a:extLst>
              <a:ext uri="{FF2B5EF4-FFF2-40B4-BE49-F238E27FC236}">
                <a16:creationId xmlns:a16="http://schemas.microsoft.com/office/drawing/2014/main" xmlns="" id="{3A331526-028A-416D-9423-302FE3F43947}"/>
              </a:ext>
            </a:extLst>
          </p:cNvPr>
          <p:cNvSpPr txBox="1"/>
          <p:nvPr/>
        </p:nvSpPr>
        <p:spPr>
          <a:xfrm>
            <a:off x="6528715" y="1158780"/>
            <a:ext cx="1521122" cy="413190"/>
          </a:xfrm>
          <a:prstGeom prst="rect">
            <a:avLst/>
          </a:prstGeom>
          <a:solidFill>
            <a:srgbClr val="0070C0"/>
          </a:solidFill>
        </p:spPr>
        <p:txBody>
          <a:bodyPr wrap="none" lIns="0" tIns="0" rIns="0" rtlCol="0">
            <a:spAutoFit/>
          </a:bodyPr>
          <a:lstStyle/>
          <a:p>
            <a:pPr>
              <a:lnSpc>
                <a:spcPts val="1360"/>
              </a:lnSpc>
            </a:pPr>
            <a:r>
              <a:rPr lang="en-US" altLang="zh-CN" sz="1600" b="1" dirty="0">
                <a:solidFill>
                  <a:schemeClr val="bg1"/>
                </a:solidFill>
                <a:effectLst>
                  <a:outerShdw blurRad="38100" dist="38100" dir="2700000" algn="tl">
                    <a:srgbClr val="000000">
                      <a:alpha val="43137"/>
                    </a:srgbClr>
                  </a:outerShdw>
                </a:effectLst>
                <a:latin typeface="Calibri" pitchFamily="18" charset="0"/>
                <a:cs typeface="Calibri" pitchFamily="18" charset="0"/>
              </a:rPr>
              <a:t>  </a:t>
            </a:r>
          </a:p>
          <a:p>
            <a:pPr>
              <a:lnSpc>
                <a:spcPts val="1360"/>
              </a:lnSpc>
            </a:pPr>
            <a:r>
              <a:rPr lang="en-US" altLang="zh-CN" sz="1600" b="1" dirty="0">
                <a:solidFill>
                  <a:schemeClr val="bg1"/>
                </a:solidFill>
                <a:effectLst>
                  <a:outerShdw blurRad="38100" dist="38100" dir="2700000" algn="tl">
                    <a:srgbClr val="000000">
                      <a:alpha val="43137"/>
                    </a:srgbClr>
                  </a:outerShdw>
                </a:effectLst>
                <a:latin typeface="Calibri" pitchFamily="18" charset="0"/>
                <a:cs typeface="Calibri" pitchFamily="18" charset="0"/>
              </a:rPr>
              <a:t>  Secondary</a:t>
            </a:r>
            <a:r>
              <a:rPr lang="en-US" altLang="zh-CN" sz="1600" dirty="0">
                <a:solidFill>
                  <a:schemeClr val="bg1"/>
                </a:solidFill>
                <a:latin typeface="Times New Roman" pitchFamily="18" charset="0"/>
                <a:cs typeface="Times New Roman" pitchFamily="18" charset="0"/>
              </a:rPr>
              <a:t> </a:t>
            </a:r>
            <a:r>
              <a:rPr lang="en-US" altLang="zh-CN" sz="1600" b="1" dirty="0">
                <a:solidFill>
                  <a:schemeClr val="bg1"/>
                </a:solidFill>
                <a:latin typeface="Calibri" pitchFamily="18" charset="0"/>
                <a:cs typeface="Calibri" pitchFamily="18" charset="0"/>
              </a:rPr>
              <a:t>User  </a:t>
            </a:r>
          </a:p>
        </p:txBody>
      </p:sp>
      <p:sp>
        <p:nvSpPr>
          <p:cNvPr id="30" name="TextBox 1">
            <a:extLst>
              <a:ext uri="{FF2B5EF4-FFF2-40B4-BE49-F238E27FC236}">
                <a16:creationId xmlns:a16="http://schemas.microsoft.com/office/drawing/2014/main" xmlns="" id="{3AA1EBE3-3171-4FC1-8B98-0734876B6583}"/>
              </a:ext>
            </a:extLst>
          </p:cNvPr>
          <p:cNvSpPr txBox="1"/>
          <p:nvPr/>
        </p:nvSpPr>
        <p:spPr>
          <a:xfrm>
            <a:off x="2410761" y="1738972"/>
            <a:ext cx="1639873" cy="190758"/>
          </a:xfrm>
          <a:prstGeom prst="rect">
            <a:avLst/>
          </a:prstGeom>
          <a:noFill/>
        </p:spPr>
        <p:txBody>
          <a:bodyPr wrap="none" lIns="0" tIns="0" rIns="0" rtlCol="0">
            <a:spAutoFit/>
          </a:bodyPr>
          <a:lstStyle/>
          <a:p>
            <a:pPr>
              <a:lnSpc>
                <a:spcPts val="1088"/>
              </a:lnSpc>
            </a:pPr>
            <a:r>
              <a:rPr lang="en-US" altLang="zh-CN" sz="1175" b="1" dirty="0">
                <a:solidFill>
                  <a:srgbClr val="FFFFFF"/>
                </a:solidFill>
                <a:latin typeface="Calibri" pitchFamily="18" charset="0"/>
                <a:cs typeface="Calibri" pitchFamily="18" charset="0"/>
              </a:rPr>
              <a:t>Organization</a:t>
            </a:r>
            <a:r>
              <a:rPr lang="en-US" altLang="zh-CN" sz="1175" b="1" dirty="0">
                <a:latin typeface="Times New Roman" pitchFamily="18" charset="0"/>
                <a:cs typeface="Times New Roman" pitchFamily="18" charset="0"/>
              </a:rPr>
              <a:t>  </a:t>
            </a:r>
            <a:r>
              <a:rPr lang="en-US" altLang="zh-CN" sz="1175" b="1" dirty="0">
                <a:solidFill>
                  <a:srgbClr val="FFFFFF"/>
                </a:solidFill>
                <a:latin typeface="Calibri" pitchFamily="18" charset="0"/>
                <a:cs typeface="Calibri" pitchFamily="18" charset="0"/>
              </a:rPr>
              <a:t>Registration</a:t>
            </a:r>
          </a:p>
        </p:txBody>
      </p:sp>
      <p:sp>
        <p:nvSpPr>
          <p:cNvPr id="34" name="TextBox 1">
            <a:extLst>
              <a:ext uri="{FF2B5EF4-FFF2-40B4-BE49-F238E27FC236}">
                <a16:creationId xmlns:a16="http://schemas.microsoft.com/office/drawing/2014/main" xmlns="" id="{1C3EE250-DC0C-47E7-B243-7F1A7311BC2D}"/>
              </a:ext>
            </a:extLst>
          </p:cNvPr>
          <p:cNvSpPr txBox="1"/>
          <p:nvPr/>
        </p:nvSpPr>
        <p:spPr>
          <a:xfrm>
            <a:off x="6146434" y="4807239"/>
            <a:ext cx="1070806" cy="175113"/>
          </a:xfrm>
          <a:prstGeom prst="rect">
            <a:avLst/>
          </a:prstGeom>
          <a:noFill/>
        </p:spPr>
        <p:txBody>
          <a:bodyPr wrap="none" lIns="0" tIns="0" rIns="0" rtlCol="0">
            <a:spAutoFit/>
          </a:bodyPr>
          <a:lstStyle/>
          <a:p>
            <a:pPr>
              <a:lnSpc>
                <a:spcPts val="997"/>
              </a:lnSpc>
            </a:pPr>
            <a:r>
              <a:rPr lang="en-US" altLang="zh-CN" sz="1090" b="1" dirty="0">
                <a:solidFill>
                  <a:srgbClr val="000000"/>
                </a:solidFill>
                <a:latin typeface="Times New Roman" pitchFamily="18" charset="0"/>
                <a:cs typeface="Times New Roman" pitchFamily="18" charset="0"/>
              </a:rPr>
              <a:t>Go</a:t>
            </a:r>
            <a:r>
              <a:rPr lang="en-US" altLang="zh-CN" sz="1090" dirty="0">
                <a:latin typeface="Times New Roman" pitchFamily="18" charset="0"/>
                <a:cs typeface="Times New Roman" pitchFamily="18" charset="0"/>
              </a:rPr>
              <a:t> </a:t>
            </a:r>
            <a:r>
              <a:rPr lang="en-US" altLang="zh-CN" sz="1090" b="1" dirty="0">
                <a:solidFill>
                  <a:srgbClr val="000000"/>
                </a:solidFill>
                <a:latin typeface="Times New Roman" pitchFamily="18" charset="0"/>
                <a:cs typeface="Times New Roman" pitchFamily="18" charset="0"/>
              </a:rPr>
              <a:t>Back</a:t>
            </a:r>
            <a:r>
              <a:rPr lang="en-US" altLang="zh-CN" sz="1090" dirty="0">
                <a:latin typeface="Times New Roman" pitchFamily="18" charset="0"/>
                <a:cs typeface="Times New Roman" pitchFamily="18" charset="0"/>
              </a:rPr>
              <a:t> </a:t>
            </a:r>
            <a:r>
              <a:rPr lang="en-US" altLang="zh-CN" sz="1090" b="1" dirty="0">
                <a:solidFill>
                  <a:srgbClr val="000000"/>
                </a:solidFill>
                <a:latin typeface="Times New Roman" pitchFamily="18" charset="0"/>
                <a:cs typeface="Times New Roman" pitchFamily="18" charset="0"/>
              </a:rPr>
              <a:t>to</a:t>
            </a:r>
            <a:r>
              <a:rPr lang="en-US" altLang="zh-CN" sz="1090" dirty="0">
                <a:latin typeface="Times New Roman" pitchFamily="18" charset="0"/>
                <a:cs typeface="Times New Roman" pitchFamily="18" charset="0"/>
              </a:rPr>
              <a:t> </a:t>
            </a:r>
            <a:r>
              <a:rPr lang="en-US" altLang="zh-CN" sz="1090" b="1" dirty="0">
                <a:solidFill>
                  <a:srgbClr val="000000"/>
                </a:solidFill>
                <a:latin typeface="Times New Roman" pitchFamily="18" charset="0"/>
                <a:cs typeface="Times New Roman" pitchFamily="18" charset="0"/>
              </a:rPr>
              <a:t>Buyer</a:t>
            </a:r>
          </a:p>
        </p:txBody>
      </p:sp>
      <p:sp>
        <p:nvSpPr>
          <p:cNvPr id="35" name="TextBox 1">
            <a:extLst>
              <a:ext uri="{FF2B5EF4-FFF2-40B4-BE49-F238E27FC236}">
                <a16:creationId xmlns:a16="http://schemas.microsoft.com/office/drawing/2014/main" xmlns="" id="{15F63A44-9AD4-4847-9139-57D693F3995C}"/>
              </a:ext>
            </a:extLst>
          </p:cNvPr>
          <p:cNvSpPr txBox="1"/>
          <p:nvPr/>
        </p:nvSpPr>
        <p:spPr>
          <a:xfrm>
            <a:off x="5097246" y="3070942"/>
            <a:ext cx="1335302" cy="1213922"/>
          </a:xfrm>
          <a:prstGeom prst="rect">
            <a:avLst/>
          </a:prstGeom>
          <a:noFill/>
        </p:spPr>
        <p:txBody>
          <a:bodyPr wrap="none" lIns="0" tIns="0" rIns="0" rtlCol="0">
            <a:spAutoFit/>
          </a:bodyPr>
          <a:lstStyle/>
          <a:p>
            <a:pPr>
              <a:lnSpc>
                <a:spcPts val="997"/>
              </a:lnSpc>
              <a:tabLst>
                <a:tab pos="69098" algn="l"/>
                <a:tab pos="195778" algn="l"/>
                <a:tab pos="230327" algn="l"/>
                <a:tab pos="495203" algn="l"/>
              </a:tabLst>
            </a:pPr>
            <a:r>
              <a:rPr lang="en-US" altLang="zh-CN" sz="1632" dirty="0"/>
              <a:t>	</a:t>
            </a:r>
            <a:r>
              <a:rPr lang="en-US" altLang="zh-CN" sz="1088" b="1" dirty="0">
                <a:solidFill>
                  <a:srgbClr val="000000"/>
                </a:solidFill>
                <a:latin typeface="Times New Roman" pitchFamily="18" charset="0"/>
                <a:cs typeface="Times New Roman" pitchFamily="18" charset="0"/>
              </a:rPr>
              <a:t>Seller</a:t>
            </a:r>
            <a:r>
              <a:rPr lang="en-US" altLang="zh-CN" sz="1088" dirty="0">
                <a:latin typeface="Times New Roman" pitchFamily="18" charset="0"/>
                <a:cs typeface="Times New Roman" pitchFamily="18" charset="0"/>
              </a:rPr>
              <a:t> </a:t>
            </a:r>
            <a:r>
              <a:rPr lang="en-US" altLang="zh-CN" sz="1088" b="1" dirty="0">
                <a:solidFill>
                  <a:srgbClr val="000000"/>
                </a:solidFill>
                <a:latin typeface="Times New Roman" pitchFamily="18" charset="0"/>
                <a:cs typeface="Times New Roman" pitchFamily="18" charset="0"/>
              </a:rPr>
              <a:t>Confirmation</a:t>
            </a:r>
          </a:p>
          <a:p>
            <a:pPr>
              <a:lnSpc>
                <a:spcPts val="1270"/>
              </a:lnSpc>
              <a:tabLst>
                <a:tab pos="69098" algn="l"/>
                <a:tab pos="195778" algn="l"/>
                <a:tab pos="230327" algn="l"/>
                <a:tab pos="495203" algn="l"/>
              </a:tabLst>
            </a:pPr>
            <a:r>
              <a:rPr lang="en-US" altLang="zh-CN" sz="1088" b="1" dirty="0">
                <a:solidFill>
                  <a:srgbClr val="000000"/>
                </a:solidFill>
                <a:latin typeface="Times New Roman" pitchFamily="18" charset="0"/>
                <a:cs typeface="Times New Roman" pitchFamily="18" charset="0"/>
              </a:rPr>
              <a:t>and</a:t>
            </a:r>
            <a:r>
              <a:rPr lang="en-US" altLang="zh-CN" sz="1088" dirty="0">
                <a:latin typeface="Times New Roman" pitchFamily="18" charset="0"/>
                <a:cs typeface="Times New Roman" pitchFamily="18" charset="0"/>
              </a:rPr>
              <a:t> </a:t>
            </a:r>
            <a:r>
              <a:rPr lang="en-US" altLang="zh-CN" sz="1088" b="1" dirty="0">
                <a:solidFill>
                  <a:srgbClr val="000000"/>
                </a:solidFill>
                <a:latin typeface="Times New Roman" pitchFamily="18" charset="0"/>
                <a:cs typeface="Times New Roman" pitchFamily="18" charset="0"/>
              </a:rPr>
              <a:t>Delivery</a:t>
            </a:r>
            <a:r>
              <a:rPr lang="en-US" altLang="zh-CN" sz="1088" dirty="0">
                <a:latin typeface="Times New Roman" pitchFamily="18" charset="0"/>
                <a:cs typeface="Times New Roman" pitchFamily="18" charset="0"/>
              </a:rPr>
              <a:t> </a:t>
            </a:r>
            <a:r>
              <a:rPr lang="en-US" altLang="zh-CN" sz="1088" b="1" dirty="0">
                <a:solidFill>
                  <a:srgbClr val="000000"/>
                </a:solidFill>
                <a:latin typeface="Times New Roman" pitchFamily="18" charset="0"/>
                <a:cs typeface="Times New Roman" pitchFamily="18" charset="0"/>
              </a:rPr>
              <a:t>of</a:t>
            </a:r>
            <a:r>
              <a:rPr lang="en-US" altLang="zh-CN" sz="1088" dirty="0">
                <a:latin typeface="Times New Roman" pitchFamily="18" charset="0"/>
                <a:cs typeface="Times New Roman" pitchFamily="18" charset="0"/>
              </a:rPr>
              <a:t> </a:t>
            </a:r>
            <a:r>
              <a:rPr lang="en-US" altLang="zh-CN" sz="1088" b="1" dirty="0">
                <a:solidFill>
                  <a:srgbClr val="000000"/>
                </a:solidFill>
                <a:latin typeface="Times New Roman" pitchFamily="18" charset="0"/>
                <a:cs typeface="Times New Roman" pitchFamily="18" charset="0"/>
              </a:rPr>
              <a:t>Goods</a:t>
            </a:r>
          </a:p>
          <a:p>
            <a:pPr>
              <a:lnSpc>
                <a:spcPts val="907"/>
              </a:lnSpc>
            </a:pPr>
            <a:endParaRPr lang="en-US" altLang="zh-CN" sz="1632" dirty="0"/>
          </a:p>
          <a:p>
            <a:pPr>
              <a:lnSpc>
                <a:spcPts val="1632"/>
              </a:lnSpc>
              <a:tabLst>
                <a:tab pos="69098" algn="l"/>
                <a:tab pos="195778" algn="l"/>
                <a:tab pos="230327" algn="l"/>
                <a:tab pos="495203" algn="l"/>
              </a:tabLst>
            </a:pPr>
            <a:r>
              <a:rPr lang="en-US" altLang="zh-CN" sz="1632" dirty="0"/>
              <a:t>		</a:t>
            </a:r>
          </a:p>
          <a:p>
            <a:pPr>
              <a:lnSpc>
                <a:spcPts val="1632"/>
              </a:lnSpc>
              <a:tabLst>
                <a:tab pos="69098" algn="l"/>
                <a:tab pos="195778" algn="l"/>
                <a:tab pos="230327" algn="l"/>
                <a:tab pos="495203" algn="l"/>
              </a:tabLst>
            </a:pPr>
            <a:r>
              <a:rPr lang="en-US" altLang="zh-CN" sz="1632" b="1" dirty="0">
                <a:solidFill>
                  <a:srgbClr val="FF0000"/>
                </a:solidFill>
                <a:latin typeface="Times New Roman" pitchFamily="18" charset="0"/>
                <a:cs typeface="Times New Roman" pitchFamily="18" charset="0"/>
              </a:rPr>
              <a:t>   </a:t>
            </a:r>
            <a:r>
              <a:rPr lang="en-US" altLang="zh-CN" sz="1088" b="1" dirty="0">
                <a:solidFill>
                  <a:srgbClr val="FF0000"/>
                </a:solidFill>
                <a:latin typeface="Times New Roman" pitchFamily="18" charset="0"/>
                <a:cs typeface="Times New Roman" pitchFamily="18" charset="0"/>
              </a:rPr>
              <a:t>Default</a:t>
            </a:r>
            <a:r>
              <a:rPr lang="en-US" altLang="zh-CN" sz="1088" dirty="0">
                <a:latin typeface="Times New Roman" pitchFamily="18" charset="0"/>
                <a:cs typeface="Times New Roman" pitchFamily="18" charset="0"/>
              </a:rPr>
              <a:t> </a:t>
            </a:r>
            <a:r>
              <a:rPr lang="en-US" altLang="zh-CN" sz="1088" b="1" dirty="0">
                <a:solidFill>
                  <a:srgbClr val="FF0000"/>
                </a:solidFill>
                <a:latin typeface="Times New Roman" pitchFamily="18" charset="0"/>
                <a:cs typeface="Times New Roman" pitchFamily="18" charset="0"/>
              </a:rPr>
              <a:t>Delivery</a:t>
            </a:r>
          </a:p>
          <a:p>
            <a:pPr>
              <a:lnSpc>
                <a:spcPts val="1270"/>
              </a:lnSpc>
              <a:tabLst>
                <a:tab pos="69098" algn="l"/>
                <a:tab pos="195778" algn="l"/>
                <a:tab pos="230327" algn="l"/>
                <a:tab pos="495203" algn="l"/>
              </a:tabLst>
            </a:pPr>
            <a:r>
              <a:rPr lang="en-US" altLang="zh-CN" sz="1632" dirty="0"/>
              <a:t>				</a:t>
            </a:r>
            <a:r>
              <a:rPr lang="en-US" altLang="zh-CN" sz="1088" b="1" dirty="0">
                <a:solidFill>
                  <a:srgbClr val="FF0000"/>
                </a:solidFill>
                <a:latin typeface="Times New Roman" pitchFamily="18" charset="0"/>
                <a:cs typeface="Times New Roman" pitchFamily="18" charset="0"/>
              </a:rPr>
              <a:t>Period</a:t>
            </a:r>
          </a:p>
          <a:p>
            <a:pPr>
              <a:lnSpc>
                <a:spcPts val="1270"/>
              </a:lnSpc>
              <a:tabLst>
                <a:tab pos="69098" algn="l"/>
                <a:tab pos="195778" algn="l"/>
                <a:tab pos="230327" algn="l"/>
                <a:tab pos="495203" algn="l"/>
              </a:tabLst>
            </a:pPr>
            <a:r>
              <a:rPr lang="en-US" altLang="zh-CN" sz="1632" dirty="0"/>
              <a:t>			</a:t>
            </a:r>
            <a:r>
              <a:rPr lang="en-US" altLang="zh-CN" sz="1088" b="1" dirty="0">
                <a:solidFill>
                  <a:srgbClr val="FF0000"/>
                </a:solidFill>
                <a:latin typeface="Times New Roman" pitchFamily="18" charset="0"/>
                <a:cs typeface="Times New Roman" pitchFamily="18" charset="0"/>
              </a:rPr>
              <a:t>Within</a:t>
            </a:r>
            <a:r>
              <a:rPr lang="en-US" altLang="zh-CN" sz="1088" dirty="0">
                <a:latin typeface="Times New Roman" pitchFamily="18" charset="0"/>
                <a:cs typeface="Times New Roman" pitchFamily="18" charset="0"/>
              </a:rPr>
              <a:t> </a:t>
            </a:r>
            <a:r>
              <a:rPr lang="en-US" altLang="zh-CN" sz="1088" b="1" dirty="0">
                <a:solidFill>
                  <a:srgbClr val="FF0000"/>
                </a:solidFill>
                <a:latin typeface="Times New Roman" pitchFamily="18" charset="0"/>
                <a:cs typeface="Times New Roman" pitchFamily="18" charset="0"/>
              </a:rPr>
              <a:t>15</a:t>
            </a:r>
            <a:r>
              <a:rPr lang="en-US" altLang="zh-CN" sz="1088" dirty="0">
                <a:latin typeface="Times New Roman" pitchFamily="18" charset="0"/>
                <a:cs typeface="Times New Roman" pitchFamily="18" charset="0"/>
              </a:rPr>
              <a:t> </a:t>
            </a:r>
            <a:r>
              <a:rPr lang="en-US" altLang="zh-CN" sz="1088" b="1" dirty="0">
                <a:solidFill>
                  <a:srgbClr val="FF0000"/>
                </a:solidFill>
                <a:latin typeface="Times New Roman" pitchFamily="18" charset="0"/>
                <a:cs typeface="Times New Roman" pitchFamily="18" charset="0"/>
              </a:rPr>
              <a:t>days</a:t>
            </a:r>
          </a:p>
        </p:txBody>
      </p:sp>
      <p:graphicFrame>
        <p:nvGraphicFramePr>
          <p:cNvPr id="6" name="Diagram 5">
            <a:extLst>
              <a:ext uri="{FF2B5EF4-FFF2-40B4-BE49-F238E27FC236}">
                <a16:creationId xmlns:a16="http://schemas.microsoft.com/office/drawing/2014/main" xmlns="" id="{CD605C13-5B12-4948-B500-50F1EEC74DCF}"/>
              </a:ext>
            </a:extLst>
          </p:cNvPr>
          <p:cNvGraphicFramePr/>
          <p:nvPr/>
        </p:nvGraphicFramePr>
        <p:xfrm>
          <a:off x="135472" y="5273785"/>
          <a:ext cx="4282195" cy="14672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7" name="TextBox 1">
            <a:extLst>
              <a:ext uri="{FF2B5EF4-FFF2-40B4-BE49-F238E27FC236}">
                <a16:creationId xmlns:a16="http://schemas.microsoft.com/office/drawing/2014/main" xmlns="" id="{D5870115-6275-4FD3-A9C9-33DFF444AF19}"/>
              </a:ext>
            </a:extLst>
          </p:cNvPr>
          <p:cNvSpPr txBox="1"/>
          <p:nvPr/>
        </p:nvSpPr>
        <p:spPr>
          <a:xfrm>
            <a:off x="7640859" y="4972983"/>
            <a:ext cx="1708554" cy="521425"/>
          </a:xfrm>
          <a:prstGeom prst="rect">
            <a:avLst/>
          </a:prstGeom>
          <a:solidFill>
            <a:srgbClr val="00B050"/>
          </a:solidFill>
        </p:spPr>
        <p:txBody>
          <a:bodyPr wrap="square" lIns="0" tIns="0" rIns="0" rtlCol="0">
            <a:spAutoFit/>
          </a:bodyPr>
          <a:lstStyle/>
          <a:p>
            <a:pPr>
              <a:lnSpc>
                <a:spcPts val="1270"/>
              </a:lnSpc>
              <a:tabLst>
                <a:tab pos="34549" algn="l"/>
                <a:tab pos="92131" algn="l"/>
                <a:tab pos="287909" algn="l"/>
                <a:tab pos="967374" algn="l"/>
              </a:tabLst>
            </a:pPr>
            <a:r>
              <a:rPr lang="en-US" altLang="zh-CN" sz="1632" dirty="0"/>
              <a:t>				</a:t>
            </a:r>
          </a:p>
          <a:p>
            <a:pPr algn="ctr">
              <a:lnSpc>
                <a:spcPts val="1270"/>
              </a:lnSpc>
              <a:tabLst>
                <a:tab pos="34549" algn="l"/>
                <a:tab pos="92131" algn="l"/>
                <a:tab pos="287909" algn="l"/>
                <a:tab pos="967374" algn="l"/>
              </a:tabLst>
            </a:pPr>
            <a:r>
              <a:rPr lang="en-US" altLang="zh-CN" sz="2000" b="1" dirty="0">
                <a:solidFill>
                  <a:schemeClr val="bg1"/>
                </a:solidFill>
                <a:latin typeface="Candara" panose="020E0502030303020204" pitchFamily="34" charset="0"/>
                <a:cs typeface="Times New Roman" pitchFamily="18" charset="0"/>
              </a:rPr>
              <a:t>CRAC</a:t>
            </a:r>
            <a:r>
              <a:rPr lang="en-US" altLang="zh-CN" sz="1449" b="1" dirty="0">
                <a:solidFill>
                  <a:schemeClr val="bg1"/>
                </a:solidFill>
                <a:latin typeface="Candara" panose="020E0502030303020204" pitchFamily="34" charset="0"/>
                <a:cs typeface="Times New Roman" pitchFamily="18" charset="0"/>
              </a:rPr>
              <a:t> Generation</a:t>
            </a:r>
          </a:p>
          <a:p>
            <a:pPr>
              <a:lnSpc>
                <a:spcPts val="907"/>
              </a:lnSpc>
            </a:pPr>
            <a:endParaRPr lang="en-US" altLang="zh-CN" sz="1632" dirty="0"/>
          </a:p>
        </p:txBody>
      </p:sp>
      <p:sp>
        <p:nvSpPr>
          <p:cNvPr id="40" name="Flowchart: Manual Input 39">
            <a:extLst>
              <a:ext uri="{FF2B5EF4-FFF2-40B4-BE49-F238E27FC236}">
                <a16:creationId xmlns:a16="http://schemas.microsoft.com/office/drawing/2014/main" xmlns="" id="{2EDB4B4E-ADFB-40AA-A6D7-BAA3B215F20C}"/>
              </a:ext>
            </a:extLst>
          </p:cNvPr>
          <p:cNvSpPr/>
          <p:nvPr/>
        </p:nvSpPr>
        <p:spPr>
          <a:xfrm>
            <a:off x="14249" y="116960"/>
            <a:ext cx="2396512" cy="1150231"/>
          </a:xfrm>
          <a:prstGeom prst="flowChartManualInpu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904"/>
              </a:lnSpc>
              <a:tabLst>
                <a:tab pos="1059505" algn="l"/>
              </a:tabLst>
            </a:pPr>
            <a:r>
              <a:rPr lang="en-US" altLang="zh-CN" sz="2400" b="1" dirty="0">
                <a:solidFill>
                  <a:schemeClr val="bg1"/>
                </a:solidFill>
                <a:latin typeface="Bookman Old Style" panose="02050604050505020204" pitchFamily="18" charset="0"/>
                <a:cs typeface="Copperplate Gothic Bold" pitchFamily="18" charset="0"/>
              </a:rPr>
              <a:t>10. Workflow</a:t>
            </a:r>
            <a:r>
              <a:rPr lang="en-US" altLang="zh-CN" sz="2400" dirty="0">
                <a:solidFill>
                  <a:schemeClr val="bg1"/>
                </a:solidFill>
                <a:latin typeface="Bookman Old Style" panose="02050604050505020204" pitchFamily="18" charset="0"/>
                <a:cs typeface="Times New Roman" pitchFamily="18" charset="0"/>
              </a:rPr>
              <a:t> </a:t>
            </a:r>
          </a:p>
          <a:p>
            <a:pPr algn="ctr">
              <a:lnSpc>
                <a:spcPts val="1904"/>
              </a:lnSpc>
              <a:tabLst>
                <a:tab pos="1059505" algn="l"/>
              </a:tabLst>
            </a:pPr>
            <a:r>
              <a:rPr lang="en-US" altLang="zh-CN" sz="2400" b="1" dirty="0">
                <a:solidFill>
                  <a:schemeClr val="bg1"/>
                </a:solidFill>
                <a:latin typeface="Bookman Old Style" panose="02050604050505020204" pitchFamily="18" charset="0"/>
                <a:cs typeface="Copperplate Gothic Bold" pitchFamily="18" charset="0"/>
              </a:rPr>
              <a:t>and</a:t>
            </a:r>
            <a:r>
              <a:rPr lang="en-US" altLang="zh-CN" sz="2400" dirty="0">
                <a:solidFill>
                  <a:schemeClr val="bg1"/>
                </a:solidFill>
                <a:latin typeface="Bookman Old Style" panose="02050604050505020204" pitchFamily="18" charset="0"/>
                <a:cs typeface="Times New Roman" pitchFamily="18" charset="0"/>
              </a:rPr>
              <a:t> </a:t>
            </a:r>
          </a:p>
          <a:p>
            <a:pPr algn="ctr">
              <a:lnSpc>
                <a:spcPts val="1904"/>
              </a:lnSpc>
              <a:tabLst>
                <a:tab pos="1059505" algn="l"/>
              </a:tabLst>
            </a:pPr>
            <a:r>
              <a:rPr lang="en-US" altLang="zh-CN" sz="2400" b="1" dirty="0">
                <a:solidFill>
                  <a:schemeClr val="bg1"/>
                </a:solidFill>
                <a:latin typeface="Bookman Old Style" panose="02050604050505020204" pitchFamily="18" charset="0"/>
                <a:cs typeface="Copperplate Gothic Bold" pitchFamily="18" charset="0"/>
              </a:rPr>
              <a:t>timelines</a:t>
            </a:r>
          </a:p>
        </p:txBody>
      </p:sp>
      <p:sp>
        <p:nvSpPr>
          <p:cNvPr id="48" name="Freeform 3">
            <a:extLst>
              <a:ext uri="{FF2B5EF4-FFF2-40B4-BE49-F238E27FC236}">
                <a16:creationId xmlns:a16="http://schemas.microsoft.com/office/drawing/2014/main" xmlns="" id="{C0F6EF3A-A072-4F35-B750-753A52469AFC}"/>
              </a:ext>
            </a:extLst>
          </p:cNvPr>
          <p:cNvSpPr/>
          <p:nvPr/>
        </p:nvSpPr>
        <p:spPr>
          <a:xfrm>
            <a:off x="7767363" y="3976028"/>
            <a:ext cx="1966421" cy="20154"/>
          </a:xfrm>
          <a:custGeom>
            <a:avLst/>
            <a:gdLst>
              <a:gd name="connsiteX0" fmla="*/ 6350 w 2168525"/>
              <a:gd name="connsiteY0" fmla="*/ 6350 h 22225"/>
              <a:gd name="connsiteX1" fmla="*/ 2162175 w 2168525"/>
              <a:gd name="connsiteY1" fmla="*/ 7873 h 22225"/>
            </a:gdLst>
            <a:ahLst/>
            <a:cxnLst>
              <a:cxn ang="0">
                <a:pos x="connsiteX0" y="connsiteY0"/>
              </a:cxn>
              <a:cxn ang="1">
                <a:pos x="connsiteX1" y="connsiteY1"/>
              </a:cxn>
            </a:cxnLst>
            <a:rect l="l" t="t" r="r" b="b"/>
            <a:pathLst>
              <a:path w="2168525" h="22225">
                <a:moveTo>
                  <a:pt x="6350" y="6350"/>
                </a:moveTo>
                <a:lnTo>
                  <a:pt x="2162175" y="7873"/>
                </a:lnTo>
              </a:path>
            </a:pathLst>
          </a:custGeom>
          <a:ln w="127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32"/>
          </a:p>
        </p:txBody>
      </p:sp>
      <p:sp>
        <p:nvSpPr>
          <p:cNvPr id="54" name="Freeform 3">
            <a:extLst>
              <a:ext uri="{FF2B5EF4-FFF2-40B4-BE49-F238E27FC236}">
                <a16:creationId xmlns:a16="http://schemas.microsoft.com/office/drawing/2014/main" xmlns="" id="{A9449D05-349F-4F3B-8810-500494BA3FD7}"/>
              </a:ext>
            </a:extLst>
          </p:cNvPr>
          <p:cNvSpPr/>
          <p:nvPr/>
        </p:nvSpPr>
        <p:spPr>
          <a:xfrm>
            <a:off x="9598466" y="3539845"/>
            <a:ext cx="1150197" cy="450578"/>
          </a:xfrm>
          <a:custGeom>
            <a:avLst/>
            <a:gdLst>
              <a:gd name="connsiteX0" fmla="*/ 0 w 1268412"/>
              <a:gd name="connsiteY0" fmla="*/ 496887 h 496887"/>
              <a:gd name="connsiteX1" fmla="*/ 1268412 w 1268412"/>
              <a:gd name="connsiteY1" fmla="*/ 496887 h 496887"/>
              <a:gd name="connsiteX2" fmla="*/ 1268412 w 1268412"/>
              <a:gd name="connsiteY2" fmla="*/ 0 h 496887"/>
              <a:gd name="connsiteX3" fmla="*/ 0 w 1268412"/>
              <a:gd name="connsiteY3" fmla="*/ 0 h 496887"/>
              <a:gd name="connsiteX4" fmla="*/ 0 w 1268412"/>
              <a:gd name="connsiteY4" fmla="*/ 496887 h 49688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68412" h="496887">
                <a:moveTo>
                  <a:pt x="0" y="496887"/>
                </a:moveTo>
                <a:lnTo>
                  <a:pt x="1268412" y="496887"/>
                </a:lnTo>
                <a:lnTo>
                  <a:pt x="1268412" y="0"/>
                </a:lnTo>
                <a:lnTo>
                  <a:pt x="0" y="0"/>
                </a:lnTo>
                <a:lnTo>
                  <a:pt x="0" y="496887"/>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2"/>
          </a:p>
        </p:txBody>
      </p:sp>
      <p:pic>
        <p:nvPicPr>
          <p:cNvPr id="57" name="Picture 3">
            <a:extLst>
              <a:ext uri="{FF2B5EF4-FFF2-40B4-BE49-F238E27FC236}">
                <a16:creationId xmlns:a16="http://schemas.microsoft.com/office/drawing/2014/main" xmlns="" id="{48792F0F-1A60-45ED-84B6-F81FFE9A42EE}"/>
              </a:ext>
            </a:extLst>
          </p:cNvPr>
          <p:cNvPicPr>
            <a:picLocks noChangeAspect="1" noChangeArrowheads="1"/>
          </p:cNvPicPr>
          <p:nvPr/>
        </p:nvPicPr>
        <p:blipFill>
          <a:blip r:embed="rId2"/>
          <a:srcRect/>
          <a:stretch>
            <a:fillRect/>
          </a:stretch>
        </p:blipFill>
        <p:spPr bwMode="auto">
          <a:xfrm>
            <a:off x="6123401" y="3282166"/>
            <a:ext cx="23033" cy="80615"/>
          </a:xfrm>
          <a:prstGeom prst="rect">
            <a:avLst/>
          </a:prstGeom>
          <a:noFill/>
        </p:spPr>
      </p:pic>
      <p:pic>
        <p:nvPicPr>
          <p:cNvPr id="58" name="Picture 3">
            <a:extLst>
              <a:ext uri="{FF2B5EF4-FFF2-40B4-BE49-F238E27FC236}">
                <a16:creationId xmlns:a16="http://schemas.microsoft.com/office/drawing/2014/main" xmlns="" id="{B9C70303-6FAF-4A8F-BADC-9CB4FAE97729}"/>
              </a:ext>
            </a:extLst>
          </p:cNvPr>
          <p:cNvPicPr>
            <a:picLocks noChangeAspect="1" noChangeArrowheads="1"/>
          </p:cNvPicPr>
          <p:nvPr/>
        </p:nvPicPr>
        <p:blipFill>
          <a:blip r:embed="rId7"/>
          <a:srcRect/>
          <a:stretch>
            <a:fillRect/>
          </a:stretch>
        </p:blipFill>
        <p:spPr bwMode="auto">
          <a:xfrm>
            <a:off x="4656081" y="3418203"/>
            <a:ext cx="2951075" cy="122234"/>
          </a:xfrm>
          <a:prstGeom prst="rect">
            <a:avLst/>
          </a:prstGeom>
          <a:noFill/>
        </p:spPr>
      </p:pic>
      <p:sp>
        <p:nvSpPr>
          <p:cNvPr id="67" name="TextBox 1">
            <a:extLst>
              <a:ext uri="{FF2B5EF4-FFF2-40B4-BE49-F238E27FC236}">
                <a16:creationId xmlns:a16="http://schemas.microsoft.com/office/drawing/2014/main" xmlns="" id="{C2716A05-EA76-4C3D-B04D-53E05A254BAF}"/>
              </a:ext>
            </a:extLst>
          </p:cNvPr>
          <p:cNvSpPr txBox="1"/>
          <p:nvPr/>
        </p:nvSpPr>
        <p:spPr>
          <a:xfrm>
            <a:off x="2449678" y="1738972"/>
            <a:ext cx="1639873" cy="190758"/>
          </a:xfrm>
          <a:prstGeom prst="rect">
            <a:avLst/>
          </a:prstGeom>
          <a:noFill/>
        </p:spPr>
        <p:txBody>
          <a:bodyPr wrap="none" lIns="0" tIns="0" rIns="0" rtlCol="0">
            <a:spAutoFit/>
          </a:bodyPr>
          <a:lstStyle/>
          <a:p>
            <a:pPr>
              <a:lnSpc>
                <a:spcPts val="1088"/>
              </a:lnSpc>
            </a:pPr>
            <a:r>
              <a:rPr lang="en-US" altLang="zh-CN" sz="1175" b="1" dirty="0">
                <a:solidFill>
                  <a:srgbClr val="FFFFFF"/>
                </a:solidFill>
                <a:latin typeface="Calibri" pitchFamily="18" charset="0"/>
                <a:cs typeface="Calibri" pitchFamily="18" charset="0"/>
              </a:rPr>
              <a:t>Organization</a:t>
            </a:r>
            <a:r>
              <a:rPr lang="en-US" altLang="zh-CN" sz="1175" b="1" dirty="0">
                <a:latin typeface="Times New Roman" pitchFamily="18" charset="0"/>
                <a:cs typeface="Times New Roman" pitchFamily="18" charset="0"/>
              </a:rPr>
              <a:t>  </a:t>
            </a:r>
            <a:r>
              <a:rPr lang="en-US" altLang="zh-CN" sz="1175" b="1" dirty="0">
                <a:solidFill>
                  <a:srgbClr val="FFFFFF"/>
                </a:solidFill>
                <a:latin typeface="Calibri" pitchFamily="18" charset="0"/>
                <a:cs typeface="Calibri" pitchFamily="18" charset="0"/>
              </a:rPr>
              <a:t>Registration</a:t>
            </a:r>
          </a:p>
        </p:txBody>
      </p:sp>
      <p:sp>
        <p:nvSpPr>
          <p:cNvPr id="68" name="TextBox 1">
            <a:extLst>
              <a:ext uri="{FF2B5EF4-FFF2-40B4-BE49-F238E27FC236}">
                <a16:creationId xmlns:a16="http://schemas.microsoft.com/office/drawing/2014/main" xmlns="" id="{8FFCDEA4-45CB-47B9-A861-A49C6C6FE03F}"/>
              </a:ext>
            </a:extLst>
          </p:cNvPr>
          <p:cNvSpPr txBox="1"/>
          <p:nvPr/>
        </p:nvSpPr>
        <p:spPr>
          <a:xfrm>
            <a:off x="5836864" y="2334579"/>
            <a:ext cx="1771319" cy="190758"/>
          </a:xfrm>
          <a:prstGeom prst="rect">
            <a:avLst/>
          </a:prstGeom>
          <a:noFill/>
        </p:spPr>
        <p:txBody>
          <a:bodyPr wrap="none" lIns="0" tIns="0" rIns="0" rtlCol="0">
            <a:spAutoFit/>
          </a:bodyPr>
          <a:lstStyle/>
          <a:p>
            <a:pPr>
              <a:lnSpc>
                <a:spcPts val="1088"/>
              </a:lnSpc>
            </a:pPr>
            <a:r>
              <a:rPr lang="en-US" altLang="zh-CN" sz="1175" b="1" dirty="0">
                <a:solidFill>
                  <a:schemeClr val="tx2">
                    <a:lumMod val="50000"/>
                  </a:schemeClr>
                </a:solidFill>
                <a:latin typeface="Calibri" pitchFamily="18" charset="0"/>
                <a:cs typeface="Calibri" pitchFamily="18" charset="0"/>
              </a:rPr>
              <a:t>Secondary</a:t>
            </a:r>
            <a:r>
              <a:rPr lang="en-US" altLang="zh-CN" sz="1175" b="1" dirty="0">
                <a:solidFill>
                  <a:schemeClr val="tx2">
                    <a:lumMod val="50000"/>
                  </a:schemeClr>
                </a:solidFill>
                <a:latin typeface="Times New Roman" pitchFamily="18" charset="0"/>
                <a:cs typeface="Times New Roman" pitchFamily="18" charset="0"/>
              </a:rPr>
              <a:t> </a:t>
            </a:r>
            <a:r>
              <a:rPr lang="en-US" altLang="zh-CN" sz="1175" b="1" dirty="0">
                <a:solidFill>
                  <a:schemeClr val="tx2">
                    <a:lumMod val="50000"/>
                  </a:schemeClr>
                </a:solidFill>
                <a:latin typeface="Calibri" pitchFamily="18" charset="0"/>
                <a:cs typeface="Calibri" pitchFamily="18" charset="0"/>
              </a:rPr>
              <a:t>User</a:t>
            </a:r>
            <a:r>
              <a:rPr lang="en-US" altLang="zh-CN" sz="1175" b="1" dirty="0">
                <a:solidFill>
                  <a:schemeClr val="tx2">
                    <a:lumMod val="50000"/>
                  </a:schemeClr>
                </a:solidFill>
                <a:latin typeface="Times New Roman" pitchFamily="18" charset="0"/>
                <a:cs typeface="Times New Roman" pitchFamily="18" charset="0"/>
              </a:rPr>
              <a:t> </a:t>
            </a:r>
            <a:r>
              <a:rPr lang="en-US" altLang="zh-CN" sz="1175" b="1" dirty="0">
                <a:solidFill>
                  <a:schemeClr val="tx2">
                    <a:lumMod val="50000"/>
                  </a:schemeClr>
                </a:solidFill>
                <a:latin typeface="Calibri" pitchFamily="18" charset="0"/>
                <a:cs typeface="Calibri" pitchFamily="18" charset="0"/>
              </a:rPr>
              <a:t>Registration</a:t>
            </a:r>
          </a:p>
        </p:txBody>
      </p:sp>
      <p:sp>
        <p:nvSpPr>
          <p:cNvPr id="69" name="TextBox 1">
            <a:extLst>
              <a:ext uri="{FF2B5EF4-FFF2-40B4-BE49-F238E27FC236}">
                <a16:creationId xmlns:a16="http://schemas.microsoft.com/office/drawing/2014/main" xmlns="" id="{BAD2BF1B-57DA-4E4B-8EB4-9DE7DE4AC3AF}"/>
              </a:ext>
            </a:extLst>
          </p:cNvPr>
          <p:cNvSpPr txBox="1"/>
          <p:nvPr/>
        </p:nvSpPr>
        <p:spPr>
          <a:xfrm>
            <a:off x="369261" y="1872636"/>
            <a:ext cx="3923385" cy="331822"/>
          </a:xfrm>
          <a:prstGeom prst="rect">
            <a:avLst/>
          </a:prstGeom>
          <a:solidFill>
            <a:schemeClr val="accent6">
              <a:lumMod val="40000"/>
              <a:lumOff val="60000"/>
            </a:schemeClr>
          </a:solidFill>
        </p:spPr>
        <p:txBody>
          <a:bodyPr wrap="square" lIns="0" tIns="0" rIns="0" rtlCol="0">
            <a:spAutoFit/>
          </a:bodyPr>
          <a:lstStyle/>
          <a:p>
            <a:pPr>
              <a:lnSpc>
                <a:spcPts val="1088"/>
              </a:lnSpc>
              <a:tabLst>
                <a:tab pos="403073" algn="l"/>
              </a:tabLst>
            </a:pPr>
            <a:r>
              <a:rPr lang="en-US" altLang="zh-CN" sz="1175" b="1" dirty="0">
                <a:solidFill>
                  <a:srgbClr val="002060"/>
                </a:solidFill>
                <a:latin typeface="Calibri" pitchFamily="18" charset="0"/>
                <a:cs typeface="Calibri" pitchFamily="18" charset="0"/>
              </a:rPr>
              <a:t>    </a:t>
            </a:r>
          </a:p>
          <a:p>
            <a:pPr>
              <a:lnSpc>
                <a:spcPts val="1088"/>
              </a:lnSpc>
              <a:tabLst>
                <a:tab pos="403073" algn="l"/>
              </a:tabLst>
            </a:pPr>
            <a:r>
              <a:rPr lang="en-US" altLang="zh-CN" sz="1175" b="1" dirty="0">
                <a:solidFill>
                  <a:srgbClr val="002060"/>
                </a:solidFill>
                <a:latin typeface="Calibri" pitchFamily="18" charset="0"/>
                <a:cs typeface="Calibri" pitchFamily="18" charset="0"/>
              </a:rPr>
              <a:t> Fill</a:t>
            </a:r>
            <a:r>
              <a:rPr lang="en-US" altLang="zh-CN" sz="1175" dirty="0">
                <a:solidFill>
                  <a:srgbClr val="002060"/>
                </a:solidFill>
                <a:latin typeface="Times New Roman" pitchFamily="18" charset="0"/>
                <a:cs typeface="Times New Roman" pitchFamily="18" charset="0"/>
              </a:rPr>
              <a:t> </a:t>
            </a:r>
            <a:r>
              <a:rPr lang="en-US" altLang="zh-CN" sz="1175" b="1" dirty="0">
                <a:solidFill>
                  <a:srgbClr val="002060"/>
                </a:solidFill>
                <a:latin typeface="Calibri" pitchFamily="18" charset="0"/>
                <a:cs typeface="Calibri" pitchFamily="18" charset="0"/>
              </a:rPr>
              <a:t>the</a:t>
            </a:r>
            <a:r>
              <a:rPr lang="en-US" altLang="zh-CN" sz="1175" dirty="0">
                <a:solidFill>
                  <a:srgbClr val="002060"/>
                </a:solidFill>
                <a:latin typeface="Times New Roman" pitchFamily="18" charset="0"/>
                <a:cs typeface="Times New Roman" pitchFamily="18" charset="0"/>
              </a:rPr>
              <a:t> </a:t>
            </a:r>
            <a:r>
              <a:rPr lang="en-US" altLang="zh-CN" sz="1175" b="1" dirty="0">
                <a:solidFill>
                  <a:srgbClr val="002060"/>
                </a:solidFill>
                <a:latin typeface="Calibri" pitchFamily="18" charset="0"/>
                <a:cs typeface="Calibri" pitchFamily="18" charset="0"/>
              </a:rPr>
              <a:t>required</a:t>
            </a:r>
            <a:r>
              <a:rPr lang="en-US" altLang="zh-CN" sz="1175" dirty="0">
                <a:solidFill>
                  <a:srgbClr val="002060"/>
                </a:solidFill>
                <a:latin typeface="Times New Roman" pitchFamily="18" charset="0"/>
                <a:cs typeface="Times New Roman" pitchFamily="18" charset="0"/>
              </a:rPr>
              <a:t> </a:t>
            </a:r>
            <a:r>
              <a:rPr lang="en-US" altLang="zh-CN" sz="1175" b="1" dirty="0">
                <a:solidFill>
                  <a:srgbClr val="002060"/>
                </a:solidFill>
                <a:latin typeface="Calibri" pitchFamily="18" charset="0"/>
                <a:cs typeface="Calibri" pitchFamily="18" charset="0"/>
              </a:rPr>
              <a:t>fields</a:t>
            </a:r>
            <a:r>
              <a:rPr lang="en-US" altLang="zh-CN" sz="1175" dirty="0">
                <a:solidFill>
                  <a:srgbClr val="002060"/>
                </a:solidFill>
                <a:latin typeface="Times New Roman" pitchFamily="18" charset="0"/>
                <a:cs typeface="Times New Roman" pitchFamily="18" charset="0"/>
              </a:rPr>
              <a:t> </a:t>
            </a:r>
            <a:r>
              <a:rPr lang="en-US" altLang="zh-CN" sz="1175" b="1" dirty="0">
                <a:solidFill>
                  <a:srgbClr val="002060"/>
                </a:solidFill>
                <a:latin typeface="Calibri" pitchFamily="18" charset="0"/>
                <a:cs typeface="Calibri" pitchFamily="18" charset="0"/>
              </a:rPr>
              <a:t>to</a:t>
            </a:r>
            <a:r>
              <a:rPr lang="en-US" altLang="zh-CN" sz="1175" dirty="0">
                <a:solidFill>
                  <a:srgbClr val="002060"/>
                </a:solidFill>
                <a:latin typeface="Times New Roman" pitchFamily="18" charset="0"/>
                <a:cs typeface="Times New Roman" pitchFamily="18" charset="0"/>
              </a:rPr>
              <a:t> </a:t>
            </a:r>
            <a:r>
              <a:rPr lang="en-US" altLang="zh-CN" sz="1175" b="1" dirty="0">
                <a:solidFill>
                  <a:srgbClr val="002060"/>
                </a:solidFill>
                <a:latin typeface="Calibri" pitchFamily="18" charset="0"/>
                <a:cs typeface="Calibri" pitchFamily="18" charset="0"/>
              </a:rPr>
              <a:t>register</a:t>
            </a:r>
            <a:r>
              <a:rPr lang="en-US" altLang="zh-CN" sz="1175" dirty="0">
                <a:solidFill>
                  <a:srgbClr val="002060"/>
                </a:solidFill>
                <a:latin typeface="Times New Roman" pitchFamily="18" charset="0"/>
                <a:cs typeface="Times New Roman" pitchFamily="18" charset="0"/>
              </a:rPr>
              <a:t> </a:t>
            </a:r>
            <a:r>
              <a:rPr lang="en-US" altLang="zh-CN" sz="1175" b="1" dirty="0">
                <a:solidFill>
                  <a:srgbClr val="002060"/>
                </a:solidFill>
                <a:latin typeface="Calibri" pitchFamily="18" charset="0"/>
                <a:cs typeface="Calibri" pitchFamily="18" charset="0"/>
              </a:rPr>
              <a:t>the organization</a:t>
            </a:r>
            <a:r>
              <a:rPr lang="en-US" altLang="zh-CN" sz="1175" dirty="0">
                <a:solidFill>
                  <a:srgbClr val="002060"/>
                </a:solidFill>
                <a:latin typeface="Times New Roman" pitchFamily="18" charset="0"/>
                <a:cs typeface="Times New Roman" pitchFamily="18" charset="0"/>
              </a:rPr>
              <a:t> </a:t>
            </a:r>
            <a:r>
              <a:rPr lang="en-US" altLang="zh-CN" sz="1175" b="1" dirty="0">
                <a:solidFill>
                  <a:srgbClr val="002060"/>
                </a:solidFill>
                <a:latin typeface="Calibri" pitchFamily="18" charset="0"/>
                <a:cs typeface="Calibri" pitchFamily="18" charset="0"/>
              </a:rPr>
              <a:t>with</a:t>
            </a:r>
            <a:r>
              <a:rPr lang="en-US" altLang="zh-CN" sz="1175" dirty="0">
                <a:solidFill>
                  <a:srgbClr val="002060"/>
                </a:solidFill>
                <a:latin typeface="Times New Roman" pitchFamily="18" charset="0"/>
                <a:cs typeface="Times New Roman" pitchFamily="18" charset="0"/>
              </a:rPr>
              <a:t> </a:t>
            </a:r>
            <a:r>
              <a:rPr lang="en-US" altLang="zh-CN" sz="1175" b="1" dirty="0">
                <a:solidFill>
                  <a:srgbClr val="002060"/>
                </a:solidFill>
                <a:latin typeface="Calibri" pitchFamily="18" charset="0"/>
                <a:cs typeface="Calibri" pitchFamily="18" charset="0"/>
              </a:rPr>
              <a:t>GeM.</a:t>
            </a:r>
          </a:p>
        </p:txBody>
      </p:sp>
      <p:sp>
        <p:nvSpPr>
          <p:cNvPr id="70" name="TextBox 1">
            <a:extLst>
              <a:ext uri="{FF2B5EF4-FFF2-40B4-BE49-F238E27FC236}">
                <a16:creationId xmlns:a16="http://schemas.microsoft.com/office/drawing/2014/main" xmlns="" id="{8A1B981F-0DBA-4003-B44A-336083384E15}"/>
              </a:ext>
            </a:extLst>
          </p:cNvPr>
          <p:cNvSpPr txBox="1"/>
          <p:nvPr/>
        </p:nvSpPr>
        <p:spPr>
          <a:xfrm>
            <a:off x="6528715" y="1616067"/>
            <a:ext cx="1966421" cy="656846"/>
          </a:xfrm>
          <a:prstGeom prst="rect">
            <a:avLst/>
          </a:prstGeom>
          <a:solidFill>
            <a:schemeClr val="accent4">
              <a:lumMod val="75000"/>
            </a:schemeClr>
          </a:solidFill>
        </p:spPr>
        <p:txBody>
          <a:bodyPr wrap="square" lIns="0" tIns="0" rIns="0" rtlCol="0">
            <a:spAutoFit/>
          </a:bodyPr>
          <a:lstStyle/>
          <a:p>
            <a:pPr>
              <a:lnSpc>
                <a:spcPts val="1088"/>
              </a:lnSpc>
            </a:pPr>
            <a:endParaRPr lang="en-US" altLang="zh-CN" sz="1600" b="1" dirty="0">
              <a:solidFill>
                <a:schemeClr val="tx2">
                  <a:lumMod val="50000"/>
                </a:schemeClr>
              </a:solidFill>
              <a:latin typeface="Calibri" pitchFamily="18" charset="0"/>
              <a:cs typeface="Calibri" pitchFamily="18" charset="0"/>
            </a:endParaRPr>
          </a:p>
          <a:p>
            <a:pPr lvl="1">
              <a:lnSpc>
                <a:spcPts val="1088"/>
              </a:lnSpc>
            </a:pPr>
            <a:r>
              <a:rPr lang="en-US" altLang="zh-CN" sz="1600" b="1" dirty="0">
                <a:solidFill>
                  <a:schemeClr val="tx2">
                    <a:lumMod val="50000"/>
                  </a:schemeClr>
                </a:solidFill>
                <a:latin typeface="Calibri" pitchFamily="18" charset="0"/>
                <a:cs typeface="Calibri" pitchFamily="18" charset="0"/>
              </a:rPr>
              <a:t>•</a:t>
            </a:r>
            <a:r>
              <a:rPr lang="en-US" altLang="zh-CN" sz="1600" dirty="0">
                <a:solidFill>
                  <a:schemeClr val="tx2">
                    <a:lumMod val="50000"/>
                  </a:schemeClr>
                </a:solidFill>
                <a:latin typeface="Times New Roman" pitchFamily="18" charset="0"/>
                <a:cs typeface="Times New Roman" pitchFamily="18" charset="0"/>
              </a:rPr>
              <a:t> </a:t>
            </a:r>
            <a:r>
              <a:rPr lang="en-US" altLang="zh-CN" sz="1600" b="1" dirty="0">
                <a:solidFill>
                  <a:schemeClr val="tx2">
                    <a:lumMod val="50000"/>
                  </a:schemeClr>
                </a:solidFill>
                <a:latin typeface="Calibri" pitchFamily="18" charset="0"/>
                <a:cs typeface="Calibri" pitchFamily="18" charset="0"/>
              </a:rPr>
              <a:t>Buyer</a:t>
            </a:r>
            <a:r>
              <a:rPr lang="en-US" altLang="zh-CN" sz="1600" dirty="0">
                <a:solidFill>
                  <a:schemeClr val="tx2">
                    <a:lumMod val="50000"/>
                  </a:schemeClr>
                </a:solidFill>
                <a:latin typeface="Times New Roman" pitchFamily="18" charset="0"/>
                <a:cs typeface="Times New Roman" pitchFamily="18" charset="0"/>
              </a:rPr>
              <a:t>    </a:t>
            </a:r>
          </a:p>
          <a:p>
            <a:pPr lvl="1">
              <a:lnSpc>
                <a:spcPts val="1088"/>
              </a:lnSpc>
            </a:pPr>
            <a:r>
              <a:rPr lang="en-US" altLang="zh-CN" sz="1600" b="1" dirty="0">
                <a:solidFill>
                  <a:schemeClr val="tx2">
                    <a:lumMod val="50000"/>
                  </a:schemeClr>
                </a:solidFill>
                <a:latin typeface="Calibri" pitchFamily="18" charset="0"/>
                <a:cs typeface="Calibri" pitchFamily="18" charset="0"/>
              </a:rPr>
              <a:t>•</a:t>
            </a:r>
            <a:r>
              <a:rPr lang="en-US" altLang="zh-CN" sz="1600" dirty="0">
                <a:solidFill>
                  <a:schemeClr val="tx2">
                    <a:lumMod val="50000"/>
                  </a:schemeClr>
                </a:solidFill>
                <a:latin typeface="Times New Roman" pitchFamily="18" charset="0"/>
                <a:cs typeface="Times New Roman" pitchFamily="18" charset="0"/>
              </a:rPr>
              <a:t> </a:t>
            </a:r>
            <a:r>
              <a:rPr lang="en-US" altLang="zh-CN" sz="1600" b="1" dirty="0">
                <a:solidFill>
                  <a:schemeClr val="tx2">
                    <a:lumMod val="50000"/>
                  </a:schemeClr>
                </a:solidFill>
                <a:latin typeface="Calibri" pitchFamily="18" charset="0"/>
                <a:cs typeface="Calibri" pitchFamily="18" charset="0"/>
              </a:rPr>
              <a:t>Consignee</a:t>
            </a:r>
          </a:p>
          <a:p>
            <a:pPr lvl="1">
              <a:lnSpc>
                <a:spcPts val="1360"/>
              </a:lnSpc>
            </a:pPr>
            <a:r>
              <a:rPr lang="en-US" altLang="zh-CN" sz="1600" b="1" dirty="0">
                <a:solidFill>
                  <a:schemeClr val="tx2">
                    <a:lumMod val="50000"/>
                  </a:schemeClr>
                </a:solidFill>
                <a:latin typeface="Calibri" pitchFamily="18" charset="0"/>
                <a:cs typeface="Calibri" pitchFamily="18" charset="0"/>
              </a:rPr>
              <a:t>•</a:t>
            </a:r>
            <a:r>
              <a:rPr lang="en-US" altLang="zh-CN" sz="1600" dirty="0">
                <a:solidFill>
                  <a:schemeClr val="tx2">
                    <a:lumMod val="50000"/>
                  </a:schemeClr>
                </a:solidFill>
                <a:latin typeface="Times New Roman" pitchFamily="18" charset="0"/>
                <a:cs typeface="Times New Roman" pitchFamily="18" charset="0"/>
              </a:rPr>
              <a:t> </a:t>
            </a:r>
            <a:r>
              <a:rPr lang="en-US" altLang="zh-CN" sz="1600" b="1" dirty="0">
                <a:solidFill>
                  <a:schemeClr val="tx2">
                    <a:lumMod val="50000"/>
                  </a:schemeClr>
                </a:solidFill>
                <a:latin typeface="Calibri" pitchFamily="18" charset="0"/>
                <a:cs typeface="Calibri" pitchFamily="18" charset="0"/>
              </a:rPr>
              <a:t>DDO</a:t>
            </a:r>
            <a:r>
              <a:rPr lang="en-US" altLang="zh-CN" sz="1600" b="1" dirty="0">
                <a:solidFill>
                  <a:schemeClr val="tx2">
                    <a:lumMod val="50000"/>
                  </a:schemeClr>
                </a:solidFill>
                <a:latin typeface="Times New Roman" pitchFamily="18" charset="0"/>
                <a:cs typeface="Times New Roman" pitchFamily="18" charset="0"/>
              </a:rPr>
              <a:t>/</a:t>
            </a:r>
            <a:r>
              <a:rPr lang="en-US" altLang="zh-CN" sz="1600" b="1" dirty="0">
                <a:solidFill>
                  <a:schemeClr val="tx2">
                    <a:lumMod val="50000"/>
                  </a:schemeClr>
                </a:solidFill>
                <a:latin typeface="Calibri" pitchFamily="18" charset="0"/>
                <a:cs typeface="Calibri" pitchFamily="18" charset="0"/>
              </a:rPr>
              <a:t>PAO</a:t>
            </a:r>
          </a:p>
        </p:txBody>
      </p:sp>
      <p:graphicFrame>
        <p:nvGraphicFramePr>
          <p:cNvPr id="4" name="Diagram 3">
            <a:extLst>
              <a:ext uri="{FF2B5EF4-FFF2-40B4-BE49-F238E27FC236}">
                <a16:creationId xmlns:a16="http://schemas.microsoft.com/office/drawing/2014/main" xmlns="" id="{75BD3B70-21B5-4A85-AA65-092F4CD3B29E}"/>
              </a:ext>
            </a:extLst>
          </p:cNvPr>
          <p:cNvGraphicFramePr/>
          <p:nvPr/>
        </p:nvGraphicFramePr>
        <p:xfrm>
          <a:off x="218761" y="2272913"/>
          <a:ext cx="4395339" cy="206360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5" name="Diagram 4">
            <a:extLst>
              <a:ext uri="{FF2B5EF4-FFF2-40B4-BE49-F238E27FC236}">
                <a16:creationId xmlns:a16="http://schemas.microsoft.com/office/drawing/2014/main" xmlns="" id="{79396E41-6DFC-420D-BE02-2B73DAE1CC0E}"/>
              </a:ext>
            </a:extLst>
          </p:cNvPr>
          <p:cNvGraphicFramePr/>
          <p:nvPr/>
        </p:nvGraphicFramePr>
        <p:xfrm>
          <a:off x="7604566" y="2596728"/>
          <a:ext cx="3345656" cy="132292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8" name="Oval 77">
            <a:extLst>
              <a:ext uri="{FF2B5EF4-FFF2-40B4-BE49-F238E27FC236}">
                <a16:creationId xmlns:a16="http://schemas.microsoft.com/office/drawing/2014/main" xmlns="" id="{DCABF0FC-DC40-4892-A97F-0DC8553F7906}"/>
              </a:ext>
            </a:extLst>
          </p:cNvPr>
          <p:cNvSpPr/>
          <p:nvPr/>
        </p:nvSpPr>
        <p:spPr>
          <a:xfrm>
            <a:off x="1572169" y="4191120"/>
            <a:ext cx="3203494" cy="871665"/>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270"/>
              </a:lnSpc>
              <a:tabLst>
                <a:tab pos="333974" algn="l"/>
                <a:tab pos="357007" algn="l"/>
                <a:tab pos="1992330" algn="l"/>
              </a:tabLst>
            </a:pPr>
            <a:r>
              <a:rPr lang="en-US" altLang="zh-CN" sz="1600" b="1" dirty="0">
                <a:solidFill>
                  <a:schemeClr val="bg1"/>
                </a:solidFill>
                <a:latin typeface="Times New Roman" pitchFamily="18" charset="0"/>
                <a:cs typeface="Times New Roman" pitchFamily="18" charset="0"/>
              </a:rPr>
              <a:t>• Process Draft Invoice</a:t>
            </a:r>
          </a:p>
          <a:p>
            <a:pPr>
              <a:lnSpc>
                <a:spcPts val="1360"/>
              </a:lnSpc>
              <a:tabLst>
                <a:tab pos="333974" algn="l"/>
                <a:tab pos="357007" algn="l"/>
                <a:tab pos="1992330" algn="l"/>
              </a:tabLst>
            </a:pPr>
            <a:r>
              <a:rPr lang="en-US" altLang="zh-CN" sz="1600" b="1" dirty="0">
                <a:solidFill>
                  <a:schemeClr val="bg1"/>
                </a:solidFill>
                <a:latin typeface="Times New Roman" pitchFamily="18" charset="0"/>
                <a:cs typeface="Times New Roman" pitchFamily="18" charset="0"/>
              </a:rPr>
              <a:t>• Claim LD (If any)</a:t>
            </a:r>
          </a:p>
        </p:txBody>
      </p:sp>
      <p:cxnSp>
        <p:nvCxnSpPr>
          <p:cNvPr id="81" name="Straight Arrow Connector 80">
            <a:extLst>
              <a:ext uri="{FF2B5EF4-FFF2-40B4-BE49-F238E27FC236}">
                <a16:creationId xmlns:a16="http://schemas.microsoft.com/office/drawing/2014/main" xmlns="" id="{A60A6A04-C7C3-4A8E-9E54-88EB6A724B46}"/>
              </a:ext>
            </a:extLst>
          </p:cNvPr>
          <p:cNvCxnSpPr>
            <a:cxnSpLocks/>
          </p:cNvCxnSpPr>
          <p:nvPr/>
        </p:nvCxnSpPr>
        <p:spPr>
          <a:xfrm flipH="1">
            <a:off x="3876345" y="1620213"/>
            <a:ext cx="693075" cy="2085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4" name="Right Brace 83">
            <a:extLst>
              <a:ext uri="{FF2B5EF4-FFF2-40B4-BE49-F238E27FC236}">
                <a16:creationId xmlns:a16="http://schemas.microsoft.com/office/drawing/2014/main" xmlns="" id="{502FB1D5-A1A0-4100-9999-FC2C481E5775}"/>
              </a:ext>
            </a:extLst>
          </p:cNvPr>
          <p:cNvSpPr/>
          <p:nvPr/>
        </p:nvSpPr>
        <p:spPr>
          <a:xfrm rot="16200000">
            <a:off x="5771970" y="214784"/>
            <a:ext cx="230292" cy="15229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8" name="Straight Arrow Connector 87">
            <a:extLst>
              <a:ext uri="{FF2B5EF4-FFF2-40B4-BE49-F238E27FC236}">
                <a16:creationId xmlns:a16="http://schemas.microsoft.com/office/drawing/2014/main" xmlns="" id="{7D12E13F-76C9-43F3-ABE6-6DDC0B90B3B6}"/>
              </a:ext>
            </a:extLst>
          </p:cNvPr>
          <p:cNvCxnSpPr/>
          <p:nvPr/>
        </p:nvCxnSpPr>
        <p:spPr>
          <a:xfrm>
            <a:off x="2944299" y="5079042"/>
            <a:ext cx="0" cy="3894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Straight Arrow Connector 89">
            <a:extLst>
              <a:ext uri="{FF2B5EF4-FFF2-40B4-BE49-F238E27FC236}">
                <a16:creationId xmlns:a16="http://schemas.microsoft.com/office/drawing/2014/main" xmlns="" id="{52E9F543-93F2-44B7-ADAB-F45AB7E06B29}"/>
              </a:ext>
            </a:extLst>
          </p:cNvPr>
          <p:cNvCxnSpPr>
            <a:cxnSpLocks/>
          </p:cNvCxnSpPr>
          <p:nvPr/>
        </p:nvCxnSpPr>
        <p:spPr>
          <a:xfrm>
            <a:off x="8355878" y="4012796"/>
            <a:ext cx="0" cy="9601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1" name="Rectangle 90">
            <a:extLst>
              <a:ext uri="{FF2B5EF4-FFF2-40B4-BE49-F238E27FC236}">
                <a16:creationId xmlns:a16="http://schemas.microsoft.com/office/drawing/2014/main" xmlns="" id="{A0819BAE-888B-4124-8631-13B9351BAA32}"/>
              </a:ext>
            </a:extLst>
          </p:cNvPr>
          <p:cNvSpPr/>
          <p:nvPr/>
        </p:nvSpPr>
        <p:spPr>
          <a:xfrm>
            <a:off x="8264009" y="6029407"/>
            <a:ext cx="2262640" cy="565411"/>
          </a:xfrm>
          <a:prstGeom prst="rect">
            <a:avLst/>
          </a:prstGeom>
          <a:solidFill>
            <a:schemeClr val="accent6">
              <a:lumMod val="40000"/>
              <a:lumOff val="60000"/>
            </a:schemeClr>
          </a:solidFill>
        </p:spPr>
        <p:txBody>
          <a:bodyPr wrap="square">
            <a:spAutoFit/>
          </a:bodyPr>
          <a:lstStyle/>
          <a:p>
            <a:pPr>
              <a:lnSpc>
                <a:spcPts val="1904"/>
              </a:lnSpc>
              <a:tabLst>
                <a:tab pos="34549" algn="l"/>
                <a:tab pos="92131" algn="l"/>
                <a:tab pos="287909" algn="l"/>
                <a:tab pos="967374" algn="l"/>
              </a:tabLst>
            </a:pPr>
            <a:r>
              <a:rPr lang="en-US" altLang="zh-CN" sz="2800" b="1" dirty="0">
                <a:solidFill>
                  <a:srgbClr val="002060"/>
                </a:solidFill>
              </a:rPr>
              <a:t>	</a:t>
            </a:r>
            <a:r>
              <a:rPr lang="en-US" altLang="zh-CN" b="1" dirty="0">
                <a:solidFill>
                  <a:srgbClr val="002060"/>
                </a:solidFill>
                <a:latin typeface="Times New Roman" pitchFamily="18" charset="0"/>
                <a:cs typeface="Times New Roman" pitchFamily="18" charset="0"/>
              </a:rPr>
              <a:t>Seller Confirms and</a:t>
            </a:r>
          </a:p>
          <a:p>
            <a:pPr>
              <a:lnSpc>
                <a:spcPts val="1360"/>
              </a:lnSpc>
              <a:tabLst>
                <a:tab pos="34549" algn="l"/>
                <a:tab pos="92131" algn="l"/>
                <a:tab pos="287909" algn="l"/>
                <a:tab pos="967374" algn="l"/>
              </a:tabLst>
            </a:pPr>
            <a:r>
              <a:rPr lang="en-US" altLang="zh-CN" sz="2800" b="1" dirty="0">
                <a:solidFill>
                  <a:srgbClr val="002060"/>
                </a:solidFill>
              </a:rPr>
              <a:t>			</a:t>
            </a:r>
            <a:r>
              <a:rPr lang="en-US" altLang="zh-CN" b="1" dirty="0">
                <a:solidFill>
                  <a:srgbClr val="002060"/>
                </a:solidFill>
                <a:latin typeface="Times New Roman" pitchFamily="18" charset="0"/>
                <a:cs typeface="Times New Roman" pitchFamily="18" charset="0"/>
              </a:rPr>
              <a:t>Order Closed</a:t>
            </a:r>
          </a:p>
        </p:txBody>
      </p:sp>
      <p:cxnSp>
        <p:nvCxnSpPr>
          <p:cNvPr id="93" name="Straight Arrow Connector 92">
            <a:extLst>
              <a:ext uri="{FF2B5EF4-FFF2-40B4-BE49-F238E27FC236}">
                <a16:creationId xmlns:a16="http://schemas.microsoft.com/office/drawing/2014/main" xmlns="" id="{35E80358-1511-4718-A1C0-E6DB8F911654}"/>
              </a:ext>
            </a:extLst>
          </p:cNvPr>
          <p:cNvCxnSpPr>
            <a:cxnSpLocks/>
          </p:cNvCxnSpPr>
          <p:nvPr/>
        </p:nvCxnSpPr>
        <p:spPr>
          <a:xfrm>
            <a:off x="4333507" y="6002423"/>
            <a:ext cx="3930502" cy="1875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5" name="Straight Arrow Connector 94">
            <a:extLst>
              <a:ext uri="{FF2B5EF4-FFF2-40B4-BE49-F238E27FC236}">
                <a16:creationId xmlns:a16="http://schemas.microsoft.com/office/drawing/2014/main" xmlns="" id="{C6681E4B-34A9-4331-B8AC-41923A020C00}"/>
              </a:ext>
            </a:extLst>
          </p:cNvPr>
          <p:cNvCxnSpPr>
            <a:cxnSpLocks/>
            <a:stCxn id="37" idx="1"/>
          </p:cNvCxnSpPr>
          <p:nvPr/>
        </p:nvCxnSpPr>
        <p:spPr>
          <a:xfrm flipH="1" flipV="1">
            <a:off x="4744365" y="4770418"/>
            <a:ext cx="2896494" cy="4632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2" name="Connector: Curved 101">
            <a:extLst>
              <a:ext uri="{FF2B5EF4-FFF2-40B4-BE49-F238E27FC236}">
                <a16:creationId xmlns:a16="http://schemas.microsoft.com/office/drawing/2014/main" xmlns="" id="{98C53E78-F133-4E07-8DE9-8906C57AEC4F}"/>
              </a:ext>
            </a:extLst>
          </p:cNvPr>
          <p:cNvCxnSpPr>
            <a:cxnSpLocks/>
            <a:stCxn id="28" idx="2"/>
          </p:cNvCxnSpPr>
          <p:nvPr/>
        </p:nvCxnSpPr>
        <p:spPr>
          <a:xfrm rot="16200000" flipH="1">
            <a:off x="4806057" y="1444560"/>
            <a:ext cx="857999" cy="11127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xmlns="" id="{C73D40AF-66A0-43C5-86A6-DB23771BAF84}"/>
              </a:ext>
            </a:extLst>
          </p:cNvPr>
          <p:cNvSpPr/>
          <p:nvPr/>
        </p:nvSpPr>
        <p:spPr>
          <a:xfrm>
            <a:off x="8444090" y="4133001"/>
            <a:ext cx="3542116" cy="53841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1814"/>
              </a:lnSpc>
              <a:tabLst>
                <a:tab pos="34549" algn="l"/>
                <a:tab pos="92131" algn="l"/>
                <a:tab pos="287909" algn="l"/>
                <a:tab pos="967374" algn="l"/>
              </a:tabLst>
            </a:pPr>
            <a:r>
              <a:rPr lang="en-US" altLang="zh-CN" sz="1400" b="1" dirty="0">
                <a:solidFill>
                  <a:srgbClr val="0070C0"/>
                </a:solidFill>
                <a:latin typeface="Times New Roman" pitchFamily="18" charset="0"/>
                <a:cs typeface="Times New Roman" pitchFamily="18" charset="0"/>
              </a:rPr>
              <a:t>Note :</a:t>
            </a:r>
            <a:r>
              <a:rPr lang="en-US" altLang="zh-CN" sz="1400" b="1" dirty="0">
                <a:solidFill>
                  <a:srgbClr val="FF0000"/>
                </a:solidFill>
                <a:latin typeface="Times New Roman" pitchFamily="18" charset="0"/>
                <a:cs typeface="Times New Roman" pitchFamily="18" charset="0"/>
              </a:rPr>
              <a:t> Seller to take away Goods within 10 days If Consignee exercises Right to reject</a:t>
            </a:r>
            <a:r>
              <a:rPr lang="en-US" altLang="zh-CN" sz="1400" dirty="0">
                <a:solidFill>
                  <a:srgbClr val="0070C0"/>
                </a:solidFill>
                <a:latin typeface="Times New Roman" pitchFamily="18" charset="0"/>
                <a:cs typeface="Times New Roman" pitchFamily="18" charset="0"/>
              </a:rPr>
              <a:t>.</a:t>
            </a:r>
          </a:p>
        </p:txBody>
      </p:sp>
      <p:sp>
        <p:nvSpPr>
          <p:cNvPr id="36" name="Rectangle 35">
            <a:extLst>
              <a:ext uri="{FF2B5EF4-FFF2-40B4-BE49-F238E27FC236}">
                <a16:creationId xmlns:a16="http://schemas.microsoft.com/office/drawing/2014/main" xmlns="" id="{AC8EBAAA-ABD6-45B5-A06D-E7B186005DE6}"/>
              </a:ext>
            </a:extLst>
          </p:cNvPr>
          <p:cNvSpPr/>
          <p:nvPr/>
        </p:nvSpPr>
        <p:spPr>
          <a:xfrm>
            <a:off x="10442803" y="6365244"/>
            <a:ext cx="1749197" cy="392159"/>
          </a:xfrm>
          <a:prstGeom prst="rect">
            <a:avLst/>
          </a:prstGeom>
        </p:spPr>
        <p:txBody>
          <a:bodyPr wrap="none">
            <a:spAutoFit/>
          </a:bodyPr>
          <a:lstStyle/>
          <a:p>
            <a:pPr algn="r">
              <a:lnSpc>
                <a:spcPct val="115000"/>
              </a:lnSpc>
            </a:pPr>
            <a:r>
              <a:rPr lang="en-US" b="1" dirty="0" err="1">
                <a:solidFill>
                  <a:srgbClr val="FFFFFF"/>
                </a:solidFill>
                <a:highlight>
                  <a:srgbClr val="FF0000"/>
                </a:highlight>
                <a:latin typeface="Calibri" panose="020F0502020204030204" pitchFamily="34" charset="0"/>
                <a:ea typeface="MS Mincho" panose="02020609040205080304" pitchFamily="49" charset="-128"/>
                <a:cs typeface="Times New Roman" panose="02020603050405020304" pitchFamily="18" charset="0"/>
              </a:rPr>
              <a:t>SGeMPU</a:t>
            </a:r>
            <a:r>
              <a:rPr lang="en-US" b="1" dirty="0">
                <a:solidFill>
                  <a:srgbClr val="FFFFFF"/>
                </a:solidFill>
                <a:latin typeface="Calibri" panose="020F0502020204030204" pitchFamily="34" charset="0"/>
                <a:ea typeface="MS Mincho" panose="02020609040205080304" pitchFamily="49" charset="-128"/>
                <a:cs typeface="Times New Roman" panose="02020603050405020304" pitchFamily="18" charset="0"/>
              </a:rPr>
              <a:t> </a:t>
            </a:r>
            <a:r>
              <a:rPr lang="en-US" b="1" dirty="0">
                <a:solidFill>
                  <a:srgbClr val="FFFFFF"/>
                </a:solidFill>
                <a:highlight>
                  <a:srgbClr val="000080"/>
                </a:highlight>
                <a:latin typeface="Calibri" panose="020F0502020204030204" pitchFamily="34" charset="0"/>
                <a:ea typeface="MS Mincho" panose="02020609040205080304" pitchFamily="49" charset="-128"/>
                <a:cs typeface="Times New Roman" panose="02020603050405020304" pitchFamily="18" charset="0"/>
              </a:rPr>
              <a:t>Odisha</a:t>
            </a:r>
            <a:endParaRPr lang="en-US" b="1"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xmlns="" val="29379238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32964792-2B1B-401A-B019-11B80C5476A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2874" y="524256"/>
            <a:ext cx="10591990" cy="6035039"/>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a:extLst>
              <a:ext uri="{FF2B5EF4-FFF2-40B4-BE49-F238E27FC236}">
                <a16:creationId xmlns:a16="http://schemas.microsoft.com/office/drawing/2014/main" xmlns="" id="{33CE1159-A24D-4175-9E52-48A107B519E1}"/>
              </a:ext>
            </a:extLst>
          </p:cNvPr>
          <p:cNvSpPr/>
          <p:nvPr/>
        </p:nvSpPr>
        <p:spPr>
          <a:xfrm>
            <a:off x="10442803" y="6365244"/>
            <a:ext cx="1749197" cy="392159"/>
          </a:xfrm>
          <a:prstGeom prst="rect">
            <a:avLst/>
          </a:prstGeom>
        </p:spPr>
        <p:txBody>
          <a:bodyPr wrap="none">
            <a:spAutoFit/>
          </a:bodyPr>
          <a:lstStyle/>
          <a:p>
            <a:pPr algn="r">
              <a:lnSpc>
                <a:spcPct val="115000"/>
              </a:lnSpc>
            </a:pPr>
            <a:r>
              <a:rPr lang="en-US" b="1" dirty="0" err="1">
                <a:solidFill>
                  <a:srgbClr val="FFFFFF"/>
                </a:solidFill>
                <a:highlight>
                  <a:srgbClr val="FF0000"/>
                </a:highlight>
                <a:latin typeface="Calibri" panose="020F0502020204030204" pitchFamily="34" charset="0"/>
                <a:ea typeface="MS Mincho" panose="02020609040205080304" pitchFamily="49" charset="-128"/>
                <a:cs typeface="Times New Roman" panose="02020603050405020304" pitchFamily="18" charset="0"/>
              </a:rPr>
              <a:t>SGeMPU</a:t>
            </a:r>
            <a:r>
              <a:rPr lang="en-US" b="1" dirty="0">
                <a:solidFill>
                  <a:srgbClr val="FFFFFF"/>
                </a:solidFill>
                <a:latin typeface="Calibri" panose="020F0502020204030204" pitchFamily="34" charset="0"/>
                <a:ea typeface="MS Mincho" panose="02020609040205080304" pitchFamily="49" charset="-128"/>
                <a:cs typeface="Times New Roman" panose="02020603050405020304" pitchFamily="18" charset="0"/>
              </a:rPr>
              <a:t> </a:t>
            </a:r>
            <a:r>
              <a:rPr lang="en-US" b="1" dirty="0">
                <a:solidFill>
                  <a:srgbClr val="FFFFFF"/>
                </a:solidFill>
                <a:highlight>
                  <a:srgbClr val="000080"/>
                </a:highlight>
                <a:latin typeface="Calibri" panose="020F0502020204030204" pitchFamily="34" charset="0"/>
                <a:ea typeface="MS Mincho" panose="02020609040205080304" pitchFamily="49" charset="-128"/>
                <a:cs typeface="Times New Roman" panose="02020603050405020304" pitchFamily="18" charset="0"/>
              </a:rPr>
              <a:t>Odisha</a:t>
            </a:r>
            <a:endParaRPr lang="en-US" b="1"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xmlns="" val="2884650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7556241-CAC9-4ED8-ABB0-2EA80DA6F627}"/>
              </a:ext>
            </a:extLst>
          </p:cNvPr>
          <p:cNvSpPr/>
          <p:nvPr/>
        </p:nvSpPr>
        <p:spPr>
          <a:xfrm>
            <a:off x="1338605" y="1091401"/>
            <a:ext cx="10077255" cy="52322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dirty="0" err="1"/>
              <a:t>GeM</a:t>
            </a:r>
            <a:r>
              <a:rPr lang="en-US" sz="2800" b="1" dirty="0"/>
              <a:t> Concept &amp; Evolution</a:t>
            </a:r>
          </a:p>
        </p:txBody>
      </p:sp>
      <p:sp>
        <p:nvSpPr>
          <p:cNvPr id="5" name="Rectangle 4">
            <a:extLst>
              <a:ext uri="{FF2B5EF4-FFF2-40B4-BE49-F238E27FC236}">
                <a16:creationId xmlns:a16="http://schemas.microsoft.com/office/drawing/2014/main" xmlns="" id="{D6ECEB7B-7E54-471A-B448-D628BFA1D261}"/>
              </a:ext>
            </a:extLst>
          </p:cNvPr>
          <p:cNvSpPr/>
          <p:nvPr/>
        </p:nvSpPr>
        <p:spPr>
          <a:xfrm>
            <a:off x="1338604" y="2755810"/>
            <a:ext cx="9078013" cy="523220"/>
          </a:xfrm>
          <a:prstGeom prst="rect">
            <a:avLst/>
          </a:prstGeom>
          <a:solidFill>
            <a:srgbClr val="0070C0"/>
          </a:solidFill>
        </p:spPr>
        <p:style>
          <a:lnRef idx="0">
            <a:schemeClr val="accent4"/>
          </a:lnRef>
          <a:fillRef idx="3">
            <a:schemeClr val="accent4"/>
          </a:fillRef>
          <a:effectRef idx="3">
            <a:schemeClr val="accent4"/>
          </a:effectRef>
          <a:fontRef idx="minor">
            <a:schemeClr val="lt1"/>
          </a:fontRef>
        </p:style>
        <p:txBody>
          <a:bodyPr wrap="square">
            <a:spAutoFit/>
          </a:bodyPr>
          <a:lstStyle/>
          <a:p>
            <a:r>
              <a:rPr lang="en-US" altLang="zh-CN" sz="2800" b="1" dirty="0">
                <a:solidFill>
                  <a:schemeClr val="bg1"/>
                </a:solidFill>
                <a:cs typeface="Calibri" pitchFamily="18" charset="0"/>
              </a:rPr>
              <a:t>Offering</a:t>
            </a:r>
            <a:r>
              <a:rPr lang="en-US" altLang="zh-CN" sz="2800" b="1" dirty="0">
                <a:solidFill>
                  <a:schemeClr val="bg1"/>
                </a:solidFill>
                <a:cs typeface="Times New Roman" pitchFamily="18" charset="0"/>
              </a:rPr>
              <a:t> </a:t>
            </a:r>
            <a:r>
              <a:rPr lang="en-US" altLang="zh-CN" sz="2800" b="1" dirty="0">
                <a:solidFill>
                  <a:schemeClr val="bg1"/>
                </a:solidFill>
                <a:cs typeface="Calibri" pitchFamily="18" charset="0"/>
              </a:rPr>
              <a:t>Multiple</a:t>
            </a:r>
            <a:r>
              <a:rPr lang="en-US" altLang="zh-CN" sz="2800" b="1" dirty="0">
                <a:solidFill>
                  <a:schemeClr val="bg1"/>
                </a:solidFill>
                <a:cs typeface="Times New Roman" pitchFamily="18" charset="0"/>
              </a:rPr>
              <a:t> </a:t>
            </a:r>
            <a:r>
              <a:rPr lang="en-US" altLang="zh-CN" sz="2800" b="1" dirty="0">
                <a:solidFill>
                  <a:schemeClr val="bg1"/>
                </a:solidFill>
                <a:cs typeface="Calibri" pitchFamily="18" charset="0"/>
              </a:rPr>
              <a:t>Procurement</a:t>
            </a:r>
            <a:r>
              <a:rPr lang="en-US" altLang="zh-CN" sz="2800" b="1" dirty="0">
                <a:solidFill>
                  <a:schemeClr val="bg1"/>
                </a:solidFill>
                <a:cs typeface="Times New Roman" pitchFamily="18" charset="0"/>
              </a:rPr>
              <a:t> </a:t>
            </a:r>
            <a:r>
              <a:rPr lang="en-US" altLang="zh-CN" sz="2800" b="1" dirty="0">
                <a:solidFill>
                  <a:schemeClr val="bg1"/>
                </a:solidFill>
                <a:cs typeface="Calibri" pitchFamily="18" charset="0"/>
              </a:rPr>
              <a:t>Options</a:t>
            </a:r>
            <a:endParaRPr lang="en-US" sz="2800" b="1" dirty="0">
              <a:solidFill>
                <a:schemeClr val="bg1"/>
              </a:solidFill>
            </a:endParaRPr>
          </a:p>
        </p:txBody>
      </p:sp>
      <p:sp>
        <p:nvSpPr>
          <p:cNvPr id="7" name="Rectangle 6">
            <a:extLst>
              <a:ext uri="{FF2B5EF4-FFF2-40B4-BE49-F238E27FC236}">
                <a16:creationId xmlns:a16="http://schemas.microsoft.com/office/drawing/2014/main" xmlns="" id="{2267B792-0720-4B21-B0CA-E332802BF376}"/>
              </a:ext>
            </a:extLst>
          </p:cNvPr>
          <p:cNvSpPr/>
          <p:nvPr/>
        </p:nvSpPr>
        <p:spPr>
          <a:xfrm>
            <a:off x="1338604" y="6103634"/>
            <a:ext cx="6096000" cy="523220"/>
          </a:xfrm>
          <a:prstGeom prst="rect">
            <a:avLst/>
          </a:prstGeom>
          <a:solidFill>
            <a:schemeClr val="accent3">
              <a:lumMod val="50000"/>
            </a:schemeClr>
          </a:solidFill>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dirty="0"/>
              <a:t>Questions &amp; Answers session</a:t>
            </a:r>
          </a:p>
        </p:txBody>
      </p:sp>
      <p:sp>
        <p:nvSpPr>
          <p:cNvPr id="9" name="Flowchart: Connector 8">
            <a:extLst>
              <a:ext uri="{FF2B5EF4-FFF2-40B4-BE49-F238E27FC236}">
                <a16:creationId xmlns:a16="http://schemas.microsoft.com/office/drawing/2014/main" xmlns="" id="{BAF41885-1739-4514-99DE-989A07553A8E}"/>
              </a:ext>
            </a:extLst>
          </p:cNvPr>
          <p:cNvSpPr/>
          <p:nvPr/>
        </p:nvSpPr>
        <p:spPr>
          <a:xfrm>
            <a:off x="483124" y="1339854"/>
            <a:ext cx="457200" cy="457200"/>
          </a:xfrm>
          <a:prstGeom prst="flowChartConnector">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1</a:t>
            </a:r>
            <a:endParaRPr lang="en-IN" sz="4000" b="1" dirty="0"/>
          </a:p>
        </p:txBody>
      </p:sp>
      <p:sp>
        <p:nvSpPr>
          <p:cNvPr id="10" name="Flowchart: Connector 9">
            <a:extLst>
              <a:ext uri="{FF2B5EF4-FFF2-40B4-BE49-F238E27FC236}">
                <a16:creationId xmlns:a16="http://schemas.microsoft.com/office/drawing/2014/main" xmlns="" id="{139EA4F8-482F-4B74-A57F-05071B1FD344}"/>
              </a:ext>
            </a:extLst>
          </p:cNvPr>
          <p:cNvSpPr/>
          <p:nvPr/>
        </p:nvSpPr>
        <p:spPr>
          <a:xfrm>
            <a:off x="524933" y="2057201"/>
            <a:ext cx="457200" cy="457200"/>
          </a:xfrm>
          <a:prstGeom prst="flowChartConnector">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2</a:t>
            </a:r>
            <a:endParaRPr lang="en-IN" sz="3600" b="1" dirty="0"/>
          </a:p>
        </p:txBody>
      </p:sp>
      <p:sp>
        <p:nvSpPr>
          <p:cNvPr id="11" name="Flowchart: Connector 10">
            <a:extLst>
              <a:ext uri="{FF2B5EF4-FFF2-40B4-BE49-F238E27FC236}">
                <a16:creationId xmlns:a16="http://schemas.microsoft.com/office/drawing/2014/main" xmlns="" id="{335842D2-0D29-46E2-AAA5-94A03B82046F}"/>
              </a:ext>
            </a:extLst>
          </p:cNvPr>
          <p:cNvSpPr/>
          <p:nvPr/>
        </p:nvSpPr>
        <p:spPr>
          <a:xfrm>
            <a:off x="524933" y="2774548"/>
            <a:ext cx="457200" cy="457200"/>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3</a:t>
            </a:r>
            <a:endParaRPr lang="en-IN" sz="4000" b="1" dirty="0"/>
          </a:p>
        </p:txBody>
      </p:sp>
      <p:sp>
        <p:nvSpPr>
          <p:cNvPr id="8" name="Flowchart: Manual Input 7">
            <a:extLst>
              <a:ext uri="{FF2B5EF4-FFF2-40B4-BE49-F238E27FC236}">
                <a16:creationId xmlns:a16="http://schemas.microsoft.com/office/drawing/2014/main" xmlns="" id="{8838C5C5-DABA-4F54-AC43-10478CC62999}"/>
              </a:ext>
            </a:extLst>
          </p:cNvPr>
          <p:cNvSpPr/>
          <p:nvPr/>
        </p:nvSpPr>
        <p:spPr>
          <a:xfrm>
            <a:off x="2151390" y="129213"/>
            <a:ext cx="5570376" cy="720779"/>
          </a:xfrm>
          <a:prstGeom prst="flowChartManualInp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Bookman Old Style" panose="02050604050505020204" pitchFamily="18" charset="0"/>
              </a:rPr>
              <a:t>Our Agenda of Discussion</a:t>
            </a:r>
            <a:endParaRPr lang="en-IN" sz="2800" b="1" dirty="0">
              <a:latin typeface="Bookman Old Style" panose="02050604050505020204" pitchFamily="18" charset="0"/>
            </a:endParaRPr>
          </a:p>
        </p:txBody>
      </p:sp>
      <p:sp>
        <p:nvSpPr>
          <p:cNvPr id="12" name="Rectangle 11">
            <a:extLst>
              <a:ext uri="{FF2B5EF4-FFF2-40B4-BE49-F238E27FC236}">
                <a16:creationId xmlns:a16="http://schemas.microsoft.com/office/drawing/2014/main" xmlns="" id="{7ECDFBBF-AD79-4578-9356-514BCF13E5CB}"/>
              </a:ext>
            </a:extLst>
          </p:cNvPr>
          <p:cNvSpPr/>
          <p:nvPr/>
        </p:nvSpPr>
        <p:spPr>
          <a:xfrm>
            <a:off x="10442803" y="6365244"/>
            <a:ext cx="1749197" cy="392159"/>
          </a:xfrm>
          <a:prstGeom prst="rect">
            <a:avLst/>
          </a:prstGeom>
        </p:spPr>
        <p:txBody>
          <a:bodyPr wrap="none">
            <a:spAutoFit/>
          </a:bodyPr>
          <a:lstStyle/>
          <a:p>
            <a:pPr algn="r">
              <a:lnSpc>
                <a:spcPct val="115000"/>
              </a:lnSpc>
            </a:pPr>
            <a:r>
              <a:rPr lang="en-US" b="1" dirty="0" err="1">
                <a:solidFill>
                  <a:srgbClr val="FFFFFF"/>
                </a:solidFill>
                <a:highlight>
                  <a:srgbClr val="FF0000"/>
                </a:highlight>
                <a:latin typeface="Calibri" panose="020F0502020204030204" pitchFamily="34" charset="0"/>
                <a:ea typeface="MS Mincho" panose="02020609040205080304" pitchFamily="49" charset="-128"/>
                <a:cs typeface="Times New Roman" panose="02020603050405020304" pitchFamily="18" charset="0"/>
              </a:rPr>
              <a:t>SGeMPU</a:t>
            </a:r>
            <a:r>
              <a:rPr lang="en-US" b="1" dirty="0">
                <a:solidFill>
                  <a:srgbClr val="FFFFFF"/>
                </a:solidFill>
                <a:latin typeface="Calibri" panose="020F0502020204030204" pitchFamily="34" charset="0"/>
                <a:ea typeface="MS Mincho" panose="02020609040205080304" pitchFamily="49" charset="-128"/>
                <a:cs typeface="Times New Roman" panose="02020603050405020304" pitchFamily="18" charset="0"/>
              </a:rPr>
              <a:t> </a:t>
            </a:r>
            <a:r>
              <a:rPr lang="en-US" b="1" dirty="0">
                <a:solidFill>
                  <a:srgbClr val="FFFFFF"/>
                </a:solidFill>
                <a:highlight>
                  <a:srgbClr val="000080"/>
                </a:highlight>
                <a:latin typeface="Calibri" panose="020F0502020204030204" pitchFamily="34" charset="0"/>
                <a:ea typeface="MS Mincho" panose="02020609040205080304" pitchFamily="49" charset="-128"/>
                <a:cs typeface="Times New Roman" panose="02020603050405020304" pitchFamily="18" charset="0"/>
              </a:rPr>
              <a:t>Odisha</a:t>
            </a:r>
            <a:endParaRPr lang="en-US" b="1"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p:txBody>
      </p:sp>
      <p:sp>
        <p:nvSpPr>
          <p:cNvPr id="2" name="Rectangle 1">
            <a:extLst>
              <a:ext uri="{FF2B5EF4-FFF2-40B4-BE49-F238E27FC236}">
                <a16:creationId xmlns:a16="http://schemas.microsoft.com/office/drawing/2014/main" xmlns="" id="{A8ACD922-4174-437E-9652-BA1DACA2D162}"/>
              </a:ext>
            </a:extLst>
          </p:cNvPr>
          <p:cNvSpPr/>
          <p:nvPr/>
        </p:nvSpPr>
        <p:spPr>
          <a:xfrm>
            <a:off x="2664178" y="3343601"/>
            <a:ext cx="6096000" cy="646331"/>
          </a:xfrm>
          <a:prstGeom prst="rect">
            <a:avLst/>
          </a:prstGeom>
        </p:spPr>
        <p:txBody>
          <a:bodyPr>
            <a:spAutoFit/>
          </a:bodyPr>
          <a:lstStyle/>
          <a:p>
            <a:pPr marL="457200" indent="-457200">
              <a:buFont typeface="Arial" panose="020B0604020202020204" pitchFamily="34" charset="0"/>
              <a:buChar char="•"/>
            </a:pPr>
            <a:r>
              <a:rPr lang="en-US" b="1" dirty="0">
                <a:latin typeface="Arial Narrow" panose="020B0606020202030204" pitchFamily="34" charset="0"/>
              </a:rPr>
              <a:t>Presentation of direct Purchase &amp; L1 buy through </a:t>
            </a:r>
            <a:r>
              <a:rPr lang="en-US" b="1" dirty="0" err="1">
                <a:latin typeface="Arial Narrow" panose="020B0606020202030204" pitchFamily="34" charset="0"/>
              </a:rPr>
              <a:t>GeM</a:t>
            </a:r>
            <a:endParaRPr lang="en-US" b="1" dirty="0">
              <a:latin typeface="Arial Narrow" panose="020B0606020202030204" pitchFamily="34" charset="0"/>
            </a:endParaRPr>
          </a:p>
          <a:p>
            <a:pPr marL="457200" lvl="0" indent="-457200">
              <a:buFont typeface="Arial" panose="020B0604020202020204" pitchFamily="34" charset="0"/>
              <a:buChar char="•"/>
              <a:defRPr/>
            </a:pPr>
            <a:r>
              <a:rPr lang="en-US" b="1" dirty="0">
                <a:latin typeface="Arial Narrow" panose="020B0606020202030204" pitchFamily="34" charset="0"/>
              </a:rPr>
              <a:t>Presentation of BID &amp; Reverse Auction through </a:t>
            </a:r>
            <a:r>
              <a:rPr lang="en-US" b="1" dirty="0" err="1">
                <a:latin typeface="Arial Narrow" panose="020B0606020202030204" pitchFamily="34" charset="0"/>
              </a:rPr>
              <a:t>GeM</a:t>
            </a:r>
            <a:endParaRPr lang="en-US" b="1" dirty="0">
              <a:latin typeface="Arial Narrow" panose="020B0606020202030204" pitchFamily="34" charset="0"/>
            </a:endParaRPr>
          </a:p>
        </p:txBody>
      </p:sp>
      <p:sp>
        <p:nvSpPr>
          <p:cNvPr id="13" name="Rectangle 12">
            <a:extLst>
              <a:ext uri="{FF2B5EF4-FFF2-40B4-BE49-F238E27FC236}">
                <a16:creationId xmlns:a16="http://schemas.microsoft.com/office/drawing/2014/main" xmlns="" id="{A3D7D072-CBAD-4500-B1D0-7EA0443BBD62}"/>
              </a:ext>
            </a:extLst>
          </p:cNvPr>
          <p:cNvSpPr/>
          <p:nvPr/>
        </p:nvSpPr>
        <p:spPr>
          <a:xfrm>
            <a:off x="1338604" y="1991181"/>
            <a:ext cx="9871263" cy="523220"/>
          </a:xfrm>
          <a:prstGeom prst="rect">
            <a:avLst/>
          </a:prstGeom>
          <a:solidFill>
            <a:schemeClr val="accent4">
              <a:lumMod val="50000"/>
            </a:schemeClr>
          </a:solidFill>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dirty="0"/>
              <a:t>State Govt’s endorsement of </a:t>
            </a:r>
            <a:r>
              <a:rPr lang="en-US" sz="2800" b="1" dirty="0" err="1"/>
              <a:t>GeM</a:t>
            </a:r>
            <a:r>
              <a:rPr lang="en-US" sz="2800" b="1" dirty="0"/>
              <a:t> &amp; Subsequent Policy Decisions</a:t>
            </a:r>
            <a:endParaRPr lang="en-IN" sz="2800" b="1" dirty="0"/>
          </a:p>
        </p:txBody>
      </p:sp>
      <p:sp>
        <p:nvSpPr>
          <p:cNvPr id="14" name="Flowchart: Connector 13">
            <a:extLst>
              <a:ext uri="{FF2B5EF4-FFF2-40B4-BE49-F238E27FC236}">
                <a16:creationId xmlns:a16="http://schemas.microsoft.com/office/drawing/2014/main" xmlns="" id="{31A0C6DC-F4F6-4048-AE3A-B6B62F2D4223}"/>
              </a:ext>
            </a:extLst>
          </p:cNvPr>
          <p:cNvSpPr/>
          <p:nvPr/>
        </p:nvSpPr>
        <p:spPr>
          <a:xfrm>
            <a:off x="524933" y="4012877"/>
            <a:ext cx="457200" cy="457200"/>
          </a:xfrm>
          <a:prstGeom prst="flowChartConnector">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t>4</a:t>
            </a:r>
          </a:p>
        </p:txBody>
      </p:sp>
      <p:sp>
        <p:nvSpPr>
          <p:cNvPr id="15" name="Rectangle 14">
            <a:extLst>
              <a:ext uri="{FF2B5EF4-FFF2-40B4-BE49-F238E27FC236}">
                <a16:creationId xmlns:a16="http://schemas.microsoft.com/office/drawing/2014/main" xmlns="" id="{1FDDECC6-3E4A-4800-A829-8C9A59CFDA0A}"/>
              </a:ext>
            </a:extLst>
          </p:cNvPr>
          <p:cNvSpPr/>
          <p:nvPr/>
        </p:nvSpPr>
        <p:spPr>
          <a:xfrm>
            <a:off x="1338604" y="4026569"/>
            <a:ext cx="6096000" cy="523220"/>
          </a:xfrm>
          <a:prstGeom prst="rect">
            <a:avLst/>
          </a:prstGeom>
          <a:solidFill>
            <a:schemeClr val="accent2">
              <a:lumMod val="75000"/>
            </a:schemeClr>
          </a:solidFill>
        </p:spPr>
        <p:style>
          <a:lnRef idx="0">
            <a:schemeClr val="accent2"/>
          </a:lnRef>
          <a:fillRef idx="3">
            <a:schemeClr val="accent2"/>
          </a:fillRef>
          <a:effectRef idx="3">
            <a:schemeClr val="accent2"/>
          </a:effectRef>
          <a:fontRef idx="minor">
            <a:schemeClr val="lt1"/>
          </a:fontRef>
        </p:style>
        <p:txBody>
          <a:bodyPr>
            <a:spAutoFit/>
          </a:bodyPr>
          <a:lstStyle/>
          <a:p>
            <a:r>
              <a:rPr lang="en-US" sz="2800" b="1" dirty="0"/>
              <a:t>Key Advantages of Buyers</a:t>
            </a:r>
          </a:p>
        </p:txBody>
      </p:sp>
      <p:sp>
        <p:nvSpPr>
          <p:cNvPr id="16" name="Rectangle 15">
            <a:extLst>
              <a:ext uri="{FF2B5EF4-FFF2-40B4-BE49-F238E27FC236}">
                <a16:creationId xmlns:a16="http://schemas.microsoft.com/office/drawing/2014/main" xmlns="" id="{23E45804-B6E8-48BA-977E-96CDD1CCCE13}"/>
              </a:ext>
            </a:extLst>
          </p:cNvPr>
          <p:cNvSpPr/>
          <p:nvPr/>
        </p:nvSpPr>
        <p:spPr>
          <a:xfrm>
            <a:off x="1338604" y="4737471"/>
            <a:ext cx="6096000" cy="523220"/>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a:spAutoFit/>
          </a:bodyPr>
          <a:lstStyle/>
          <a:p>
            <a:r>
              <a:rPr lang="en-US" sz="2800" b="1" dirty="0"/>
              <a:t>How to get Register on </a:t>
            </a:r>
            <a:r>
              <a:rPr lang="en-US" sz="2800" b="1" dirty="0" err="1"/>
              <a:t>GeM</a:t>
            </a:r>
            <a:endParaRPr lang="en-US" sz="2800" b="1" dirty="0"/>
          </a:p>
        </p:txBody>
      </p:sp>
      <p:sp>
        <p:nvSpPr>
          <p:cNvPr id="17" name="Rectangle 16">
            <a:extLst>
              <a:ext uri="{FF2B5EF4-FFF2-40B4-BE49-F238E27FC236}">
                <a16:creationId xmlns:a16="http://schemas.microsoft.com/office/drawing/2014/main" xmlns="" id="{6EF58DF3-2111-48BE-AC0B-8623C803FD19}"/>
              </a:ext>
            </a:extLst>
          </p:cNvPr>
          <p:cNvSpPr/>
          <p:nvPr/>
        </p:nvSpPr>
        <p:spPr>
          <a:xfrm>
            <a:off x="1338604" y="5389375"/>
            <a:ext cx="6096000" cy="523220"/>
          </a:xfrm>
          <a:prstGeom prst="rect">
            <a:avLst/>
          </a:prstGeom>
          <a:solidFill>
            <a:schemeClr val="accent6">
              <a:lumMod val="50000"/>
            </a:schemeClr>
          </a:solidFill>
        </p:spPr>
        <p:style>
          <a:lnRef idx="0">
            <a:schemeClr val="accent2"/>
          </a:lnRef>
          <a:fillRef idx="3">
            <a:schemeClr val="accent2"/>
          </a:fillRef>
          <a:effectRef idx="3">
            <a:schemeClr val="accent2"/>
          </a:effectRef>
          <a:fontRef idx="minor">
            <a:schemeClr val="lt1"/>
          </a:fontRef>
        </p:style>
        <p:txBody>
          <a:bodyPr>
            <a:spAutoFit/>
          </a:bodyPr>
          <a:lstStyle/>
          <a:p>
            <a:r>
              <a:rPr lang="en-US" sz="2800" b="1" dirty="0"/>
              <a:t>Work flow &amp; Time Line</a:t>
            </a:r>
          </a:p>
        </p:txBody>
      </p:sp>
      <p:sp>
        <p:nvSpPr>
          <p:cNvPr id="18" name="Flowchart: Connector 17">
            <a:extLst>
              <a:ext uri="{FF2B5EF4-FFF2-40B4-BE49-F238E27FC236}">
                <a16:creationId xmlns:a16="http://schemas.microsoft.com/office/drawing/2014/main" xmlns="" id="{EDBAAE11-7B41-4315-A517-639E8B716951}"/>
              </a:ext>
            </a:extLst>
          </p:cNvPr>
          <p:cNvSpPr/>
          <p:nvPr/>
        </p:nvSpPr>
        <p:spPr>
          <a:xfrm>
            <a:off x="524933" y="4803491"/>
            <a:ext cx="457200" cy="4572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t>5</a:t>
            </a:r>
          </a:p>
        </p:txBody>
      </p:sp>
      <p:sp>
        <p:nvSpPr>
          <p:cNvPr id="20" name="Flowchart: Connector 19">
            <a:extLst>
              <a:ext uri="{FF2B5EF4-FFF2-40B4-BE49-F238E27FC236}">
                <a16:creationId xmlns:a16="http://schemas.microsoft.com/office/drawing/2014/main" xmlns="" id="{CA9706CD-98FB-4346-89F9-A2B2683D1558}"/>
              </a:ext>
            </a:extLst>
          </p:cNvPr>
          <p:cNvSpPr/>
          <p:nvPr/>
        </p:nvSpPr>
        <p:spPr>
          <a:xfrm>
            <a:off x="524933" y="5455395"/>
            <a:ext cx="457200" cy="457200"/>
          </a:xfrm>
          <a:prstGeom prst="flowChartConnector">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t>6</a:t>
            </a:r>
          </a:p>
        </p:txBody>
      </p:sp>
      <p:sp>
        <p:nvSpPr>
          <p:cNvPr id="21" name="Flowchart: Connector 20">
            <a:extLst>
              <a:ext uri="{FF2B5EF4-FFF2-40B4-BE49-F238E27FC236}">
                <a16:creationId xmlns:a16="http://schemas.microsoft.com/office/drawing/2014/main" xmlns="" id="{002DC56E-16FB-4EB8-AA52-DEC35C3F3C95}"/>
              </a:ext>
            </a:extLst>
          </p:cNvPr>
          <p:cNvSpPr/>
          <p:nvPr/>
        </p:nvSpPr>
        <p:spPr>
          <a:xfrm>
            <a:off x="524933" y="6103634"/>
            <a:ext cx="457200" cy="457200"/>
          </a:xfrm>
          <a:prstGeom prst="flowChartConnector">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t>7</a:t>
            </a:r>
          </a:p>
        </p:txBody>
      </p:sp>
    </p:spTree>
    <p:extLst>
      <p:ext uri="{BB962C8B-B14F-4D97-AF65-F5344CB8AC3E}">
        <p14:creationId xmlns:p14="http://schemas.microsoft.com/office/powerpoint/2010/main" xmlns="" val="3633325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D3711C25-76CD-4103-9ED1-5C2A352FB337}"/>
              </a:ext>
            </a:extLst>
          </p:cNvPr>
          <p:cNvSpPr/>
          <p:nvPr/>
        </p:nvSpPr>
        <p:spPr>
          <a:xfrm>
            <a:off x="456300" y="304776"/>
            <a:ext cx="8954695" cy="483722"/>
          </a:xfrm>
          <a:prstGeom prst="rect">
            <a:avLst/>
          </a:prstGeom>
          <a:solidFill>
            <a:schemeClr val="accent4">
              <a:lumMod val="40000"/>
              <a:lumOff val="60000"/>
            </a:schemeClr>
          </a:solidFill>
        </p:spPr>
        <p:txBody>
          <a:bodyPr wrap="none">
            <a:spAutoFit/>
          </a:bodyPr>
          <a:lstStyle/>
          <a:p>
            <a:pPr marL="342900" lvl="0" indent="-342900">
              <a:lnSpc>
                <a:spcPct val="115000"/>
              </a:lnSpc>
              <a:spcAft>
                <a:spcPts val="0"/>
              </a:spcAft>
              <a:buFont typeface="+mj-lt"/>
              <a:buAutoNum type="arabicPeriod"/>
              <a:tabLst>
                <a:tab pos="457200" algn="l"/>
              </a:tabLst>
            </a:pPr>
            <a:r>
              <a:rPr lang="en-US" sz="2400" b="1" dirty="0">
                <a:solidFill>
                  <a:srgbClr val="002060"/>
                </a:solidFill>
                <a:latin typeface="Bookman Old Style" panose="02050604050505020204" pitchFamily="18" charset="0"/>
                <a:ea typeface="Times New Roman" panose="02020603050405020304" pitchFamily="18" charset="0"/>
                <a:cs typeface="Times New Roman" panose="02020603050405020304" pitchFamily="18" charset="0"/>
              </a:rPr>
              <a:t>Special Terms &amp; Conditions for </a:t>
            </a:r>
            <a:r>
              <a:rPr lang="en-US" sz="2400" b="1" dirty="0" err="1">
                <a:solidFill>
                  <a:srgbClr val="002060"/>
                </a:solidFill>
                <a:latin typeface="Bookman Old Style" panose="02050604050505020204" pitchFamily="18" charset="0"/>
                <a:ea typeface="Times New Roman" panose="02020603050405020304" pitchFamily="18" charset="0"/>
                <a:cs typeface="Times New Roman" panose="02020603050405020304" pitchFamily="18" charset="0"/>
              </a:rPr>
              <a:t>GeM</a:t>
            </a:r>
            <a:r>
              <a:rPr lang="en-US" sz="2400" b="1" dirty="0">
                <a:solidFill>
                  <a:srgbClr val="002060"/>
                </a:solidFill>
                <a:latin typeface="Bookman Old Style" panose="02050604050505020204" pitchFamily="18" charset="0"/>
                <a:ea typeface="Times New Roman" panose="02020603050405020304" pitchFamily="18" charset="0"/>
                <a:cs typeface="Times New Roman" panose="02020603050405020304" pitchFamily="18" charset="0"/>
              </a:rPr>
              <a:t> Procurement: - </a:t>
            </a:r>
            <a:endParaRPr lang="en-IN" sz="2400" b="1" dirty="0">
              <a:solidFill>
                <a:srgbClr val="44546A"/>
              </a:solidFill>
              <a:latin typeface="Bookman Old Style" panose="02050604050505020204" pitchFamily="18" charset="0"/>
              <a:ea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xmlns="" id="{39B7BFB4-6853-40E5-8280-32DD09007804}"/>
              </a:ext>
            </a:extLst>
          </p:cNvPr>
          <p:cNvGraphicFramePr>
            <a:graphicFrameLocks noGrp="1"/>
          </p:cNvGraphicFramePr>
          <p:nvPr>
            <p:extLst>
              <p:ext uri="{D42A27DB-BD31-4B8C-83A1-F6EECF244321}">
                <p14:modId xmlns:p14="http://schemas.microsoft.com/office/powerpoint/2010/main" xmlns="" val="2430364408"/>
              </p:ext>
            </p:extLst>
          </p:nvPr>
        </p:nvGraphicFramePr>
        <p:xfrm>
          <a:off x="563232" y="913391"/>
          <a:ext cx="10775328" cy="2313432"/>
        </p:xfrm>
        <a:graphic>
          <a:graphicData uri="http://schemas.openxmlformats.org/drawingml/2006/table">
            <a:tbl>
              <a:tblPr firstRow="1" firstCol="1" bandRow="1"/>
              <a:tblGrid>
                <a:gridCol w="730531">
                  <a:extLst>
                    <a:ext uri="{9D8B030D-6E8A-4147-A177-3AD203B41FA5}">
                      <a16:colId xmlns:a16="http://schemas.microsoft.com/office/drawing/2014/main" xmlns="" val="949780562"/>
                    </a:ext>
                  </a:extLst>
                </a:gridCol>
                <a:gridCol w="2407429">
                  <a:extLst>
                    <a:ext uri="{9D8B030D-6E8A-4147-A177-3AD203B41FA5}">
                      <a16:colId xmlns:a16="http://schemas.microsoft.com/office/drawing/2014/main" xmlns="" val="2820154475"/>
                    </a:ext>
                  </a:extLst>
                </a:gridCol>
                <a:gridCol w="7637368">
                  <a:extLst>
                    <a:ext uri="{9D8B030D-6E8A-4147-A177-3AD203B41FA5}">
                      <a16:colId xmlns:a16="http://schemas.microsoft.com/office/drawing/2014/main" xmlns="" val="2184574118"/>
                    </a:ext>
                  </a:extLst>
                </a:gridCol>
              </a:tblGrid>
              <a:tr h="0">
                <a:tc gridSpan="3">
                  <a:txBody>
                    <a:bodyPr/>
                    <a:lstStyle/>
                    <a:p>
                      <a:pPr>
                        <a:lnSpc>
                          <a:spcPct val="115000"/>
                        </a:lnSpc>
                        <a:spcAft>
                          <a:spcPts val="0"/>
                        </a:spcAft>
                      </a:pPr>
                      <a:r>
                        <a:rPr lang="en-IN" sz="1200" b="0">
                          <a:solidFill>
                            <a:srgbClr val="44546A"/>
                          </a:solidFill>
                          <a:effectLst/>
                          <a:latin typeface="Calibri" panose="020F0502020204030204" pitchFamily="34" charset="0"/>
                          <a:ea typeface="Calibri" panose="020F0502020204030204" pitchFamily="34" charset="0"/>
                          <a:cs typeface="Calibri" panose="020F0502020204030204" pitchFamily="34" charset="0"/>
                        </a:rPr>
                        <a:t>The use of GeM Portal for Sale / Purchase of Goods / Services and the </a:t>
                      </a:r>
                      <a:r>
                        <a:rPr lang="en-IN" sz="1200" b="1">
                          <a:solidFill>
                            <a:srgbClr val="44546A"/>
                          </a:solidFill>
                          <a:effectLst/>
                          <a:latin typeface="Calibri-Bold"/>
                          <a:ea typeface="Calibri" panose="020F0502020204030204" pitchFamily="34" charset="0"/>
                          <a:cs typeface="Calibri-Bold"/>
                        </a:rPr>
                        <a:t>resulting Contracts shall be governed by the following General Terms and Conditions (GTC) (unless otherwise superseded by Product / Service specific Special Terms and Conditions (STC), Product / Track / Domain Specific STC of Particular Service including its SLA (Service Level Agreement) and BID /Reverse Auction Specific Additional Terms and Conditions (ATC) as applicable).</a:t>
                      </a:r>
                      <a:endParaRPr lang="en-IN" sz="16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228009766"/>
                  </a:ext>
                </a:extLst>
              </a:tr>
              <a:tr h="0">
                <a:tc>
                  <a:txBody>
                    <a:bodyPr/>
                    <a:lstStyle/>
                    <a:p>
                      <a:pPr marL="342900" lvl="0" indent="-342900">
                        <a:lnSpc>
                          <a:spcPct val="115000"/>
                        </a:lnSpc>
                        <a:spcAft>
                          <a:spcPts val="0"/>
                        </a:spcAft>
                        <a:buFont typeface="+mj-lt"/>
                        <a:buAutoNum type="arabicPeriod"/>
                      </a:pPr>
                      <a:r>
                        <a:rPr lang="en-US" sz="1600" b="1" dirty="0">
                          <a:solidFill>
                            <a:srgbClr val="44546A"/>
                          </a:solidFill>
                          <a:effectLst/>
                          <a:latin typeface="Segoe UI Emoji" panose="020B0502040204020203" pitchFamily="34" charset="0"/>
                          <a:ea typeface="Times New Roman" panose="02020603050405020304" pitchFamily="18" charset="0"/>
                          <a:cs typeface="Times New Roman" panose="02020603050405020304" pitchFamily="18" charset="0"/>
                        </a:rPr>
                        <a:t> </a:t>
                      </a:r>
                      <a:endParaRPr lang="en-IN" sz="16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IN" sz="1400" b="1" dirty="0">
                          <a:solidFill>
                            <a:srgbClr val="002060"/>
                          </a:solidFill>
                          <a:effectLst/>
                          <a:latin typeface="Segoe UI Emoji" panose="020B0502040204020203" pitchFamily="34" charset="0"/>
                          <a:ea typeface="Calibri" panose="020F0502020204030204" pitchFamily="34" charset="0"/>
                          <a:cs typeface="Calibri-Bold"/>
                        </a:rPr>
                        <a:t>Payment Authority and Payment Terms:</a:t>
                      </a:r>
                      <a:endParaRPr lang="en-IN" sz="16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dirty="0" err="1">
                          <a:solidFill>
                            <a:srgbClr val="002060"/>
                          </a:solidFill>
                          <a:effectLst/>
                          <a:latin typeface="Calibri" panose="020F0502020204030204" pitchFamily="34" charset="0"/>
                          <a:ea typeface="Calibri" panose="020F0502020204030204" pitchFamily="34" charset="0"/>
                          <a:cs typeface="Calibri" panose="020F0502020204030204" pitchFamily="34" charset="0"/>
                        </a:rPr>
                        <a:t>i</a:t>
                      </a:r>
                      <a:r>
                        <a:rPr lang="en-US" sz="14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For Goods :-</a:t>
                      </a:r>
                      <a:r>
                        <a:rPr lang="en-US" sz="1400" b="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In case of goods, </a:t>
                      </a:r>
                      <a:r>
                        <a:rPr lang="en-US" sz="1400" b="1"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100% payment</a:t>
                      </a:r>
                      <a:r>
                        <a:rPr lang="en-US" sz="1400" b="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 will be released within ten (10) days of issue of consignee receipt-cum-acceptance certificate (CRAC) and on-line submission of bills unless otherwise specified in STC / ATC.</a:t>
                      </a:r>
                      <a:endParaRPr lang="en-IN" sz="16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US" sz="14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ii. For Services:-</a:t>
                      </a:r>
                      <a:r>
                        <a:rPr lang="en-US" sz="1400" b="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In case of services, 100% payments on the basis of </a:t>
                      </a:r>
                      <a:r>
                        <a:rPr lang="en-US" sz="1400" b="1"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monthly (unless otherwise specified) bills will be paid within ten (10) days</a:t>
                      </a:r>
                      <a:r>
                        <a:rPr lang="en-US" sz="1400" b="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 of issue of consignee </a:t>
                      </a:r>
                      <a:r>
                        <a:rPr lang="en-US" sz="1400" b="0" dirty="0" err="1">
                          <a:solidFill>
                            <a:srgbClr val="44546A"/>
                          </a:solidFill>
                          <a:effectLst/>
                          <a:latin typeface="Calibri" panose="020F0502020204030204" pitchFamily="34" charset="0"/>
                          <a:ea typeface="Calibri" panose="020F0502020204030204" pitchFamily="34" charset="0"/>
                          <a:cs typeface="Calibri" panose="020F0502020204030204" pitchFamily="34" charset="0"/>
                        </a:rPr>
                        <a:t>receiptcum</a:t>
                      </a:r>
                      <a:r>
                        <a:rPr lang="en-US" sz="1400" b="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-acceptance certificate (CRAC) and on-line submission of bills unless otherwise specified in </a:t>
                      </a:r>
                      <a:r>
                        <a:rPr lang="en-US" sz="1400" b="1"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STC / ATC</a:t>
                      </a:r>
                      <a:r>
                        <a:rPr lang="en-US" sz="1400" b="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a:t>
                      </a:r>
                      <a:endParaRPr lang="en-IN" sz="16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179155419"/>
                  </a:ext>
                </a:extLst>
              </a:tr>
            </a:tbl>
          </a:graphicData>
        </a:graphic>
      </p:graphicFrame>
      <p:graphicFrame>
        <p:nvGraphicFramePr>
          <p:cNvPr id="9" name="Table 8">
            <a:extLst>
              <a:ext uri="{FF2B5EF4-FFF2-40B4-BE49-F238E27FC236}">
                <a16:creationId xmlns:a16="http://schemas.microsoft.com/office/drawing/2014/main" xmlns="" id="{5A1843B1-1906-4C05-AAEF-5E568F0B82AB}"/>
              </a:ext>
            </a:extLst>
          </p:cNvPr>
          <p:cNvGraphicFramePr>
            <a:graphicFrameLocks noGrp="1"/>
          </p:cNvGraphicFramePr>
          <p:nvPr>
            <p:extLst>
              <p:ext uri="{D42A27DB-BD31-4B8C-83A1-F6EECF244321}">
                <p14:modId xmlns:p14="http://schemas.microsoft.com/office/powerpoint/2010/main" xmlns="" val="3812983492"/>
              </p:ext>
            </p:extLst>
          </p:nvPr>
        </p:nvGraphicFramePr>
        <p:xfrm>
          <a:off x="510256" y="3037333"/>
          <a:ext cx="10775328" cy="841248"/>
        </p:xfrm>
        <a:graphic>
          <a:graphicData uri="http://schemas.openxmlformats.org/drawingml/2006/table">
            <a:tbl>
              <a:tblPr firstRow="1" firstCol="1" bandRow="1"/>
              <a:tblGrid>
                <a:gridCol w="825892">
                  <a:extLst>
                    <a:ext uri="{9D8B030D-6E8A-4147-A177-3AD203B41FA5}">
                      <a16:colId xmlns:a16="http://schemas.microsoft.com/office/drawing/2014/main" xmlns="" val="70939752"/>
                    </a:ext>
                  </a:extLst>
                </a:gridCol>
                <a:gridCol w="2217805">
                  <a:extLst>
                    <a:ext uri="{9D8B030D-6E8A-4147-A177-3AD203B41FA5}">
                      <a16:colId xmlns:a16="http://schemas.microsoft.com/office/drawing/2014/main" xmlns="" val="1302767840"/>
                    </a:ext>
                  </a:extLst>
                </a:gridCol>
                <a:gridCol w="7731631">
                  <a:extLst>
                    <a:ext uri="{9D8B030D-6E8A-4147-A177-3AD203B41FA5}">
                      <a16:colId xmlns:a16="http://schemas.microsoft.com/office/drawing/2014/main" xmlns="" val="611653238"/>
                    </a:ext>
                  </a:extLst>
                </a:gridCol>
              </a:tblGrid>
              <a:tr h="0">
                <a:tc>
                  <a:txBody>
                    <a:bodyPr/>
                    <a:lstStyle/>
                    <a:p>
                      <a:pPr marL="457200" algn="l">
                        <a:lnSpc>
                          <a:spcPct val="115000"/>
                        </a:lnSpc>
                        <a:spcAft>
                          <a:spcPts val="0"/>
                        </a:spcAft>
                      </a:pPr>
                      <a:r>
                        <a:rPr lang="en-IN"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IN" sz="1300" b="1">
                          <a:solidFill>
                            <a:srgbClr val="002060"/>
                          </a:solidFill>
                          <a:effectLst/>
                          <a:latin typeface="Segoe UI Emoji" panose="020B0502040204020203" pitchFamily="34" charset="0"/>
                          <a:ea typeface="Calibri" panose="020F0502020204030204" pitchFamily="34" charset="0"/>
                          <a:cs typeface="Calibri-Bold"/>
                        </a:rPr>
                        <a:t>All Inclusive Price</a:t>
                      </a:r>
                      <a:endParaRPr lang="en-IN"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b="0" dirty="0">
                          <a:solidFill>
                            <a:srgbClr val="44546A"/>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1200" b="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Prices shall be quoted by Sellers on </a:t>
                      </a:r>
                      <a:r>
                        <a:rPr lang="en-US" sz="1200" b="1"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all inclusive basis </a:t>
                      </a:r>
                      <a:r>
                        <a:rPr lang="en-US" sz="1200" b="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i.e. including excise duty taking into account the MODVAT benefits if any, sales tax (ST/CST/VAT/), Service Tax, Customs duty, Entry Tax etc. Statutory variation, if any, shall be to the Seller’s account and no variation in contract price, on account of such variations shall be allowed during the delivery period.</a:t>
                      </a:r>
                      <a:endParaRPr lang="en-IN"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09707950"/>
                  </a:ext>
                </a:extLst>
              </a:tr>
            </a:tbl>
          </a:graphicData>
        </a:graphic>
      </p:graphicFrame>
      <p:graphicFrame>
        <p:nvGraphicFramePr>
          <p:cNvPr id="10" name="Table 9">
            <a:extLst>
              <a:ext uri="{FF2B5EF4-FFF2-40B4-BE49-F238E27FC236}">
                <a16:creationId xmlns:a16="http://schemas.microsoft.com/office/drawing/2014/main" xmlns="" id="{4C0233B7-6251-417C-BC05-064D255EB8C6}"/>
              </a:ext>
            </a:extLst>
          </p:cNvPr>
          <p:cNvGraphicFramePr>
            <a:graphicFrameLocks noGrp="1"/>
          </p:cNvGraphicFramePr>
          <p:nvPr>
            <p:extLst>
              <p:ext uri="{D42A27DB-BD31-4B8C-83A1-F6EECF244321}">
                <p14:modId xmlns:p14="http://schemas.microsoft.com/office/powerpoint/2010/main" xmlns="" val="2766096370"/>
              </p:ext>
            </p:extLst>
          </p:nvPr>
        </p:nvGraphicFramePr>
        <p:xfrm>
          <a:off x="456300" y="3925064"/>
          <a:ext cx="10775327" cy="630936"/>
        </p:xfrm>
        <a:graphic>
          <a:graphicData uri="http://schemas.openxmlformats.org/drawingml/2006/table">
            <a:tbl>
              <a:tblPr firstRow="1" firstCol="1" bandRow="1"/>
              <a:tblGrid>
                <a:gridCol w="730531">
                  <a:extLst>
                    <a:ext uri="{9D8B030D-6E8A-4147-A177-3AD203B41FA5}">
                      <a16:colId xmlns:a16="http://schemas.microsoft.com/office/drawing/2014/main" xmlns="" val="1123932996"/>
                    </a:ext>
                  </a:extLst>
                </a:gridCol>
                <a:gridCol w="2309791">
                  <a:extLst>
                    <a:ext uri="{9D8B030D-6E8A-4147-A177-3AD203B41FA5}">
                      <a16:colId xmlns:a16="http://schemas.microsoft.com/office/drawing/2014/main" xmlns="" val="629790166"/>
                    </a:ext>
                  </a:extLst>
                </a:gridCol>
                <a:gridCol w="7735005">
                  <a:extLst>
                    <a:ext uri="{9D8B030D-6E8A-4147-A177-3AD203B41FA5}">
                      <a16:colId xmlns:a16="http://schemas.microsoft.com/office/drawing/2014/main" xmlns="" val="3219875259"/>
                    </a:ext>
                  </a:extLst>
                </a:gridCol>
              </a:tblGrid>
              <a:tr h="0">
                <a:tc>
                  <a:txBody>
                    <a:bodyPr/>
                    <a:lstStyle/>
                    <a:p>
                      <a:pPr marL="457200">
                        <a:lnSpc>
                          <a:spcPct val="115000"/>
                        </a:lnSpc>
                        <a:spcAft>
                          <a:spcPts val="0"/>
                        </a:spcAft>
                      </a:pPr>
                      <a:r>
                        <a:rPr lang="en-IN"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150" b="1" dirty="0">
                          <a:solidFill>
                            <a:srgbClr val="002060"/>
                          </a:solidFill>
                          <a:effectLst/>
                          <a:latin typeface="Segoe UI Emoji" panose="020B0502040204020203" pitchFamily="34" charset="0"/>
                          <a:ea typeface="Calibri" panose="020F0502020204030204" pitchFamily="34" charset="0"/>
                          <a:cs typeface="Calibri" panose="020F0502020204030204" pitchFamily="34" charset="0"/>
                        </a:rPr>
                        <a:t>Guarantee/Warrantee</a:t>
                      </a:r>
                      <a:endParaRPr lang="en-IN"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b="0" dirty="0">
                          <a:solidFill>
                            <a:srgbClr val="44546A"/>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1200" b="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All Products supplied under the Contract(s) shall have Guarantee /Warrantee for ONE year period from the date of receipt. </a:t>
                      </a:r>
                      <a:r>
                        <a:rPr lang="en-US" sz="1200" b="1"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Seller at the time of listing /offering their products may choose to provide longer guarantee period (i.e. more than 1 year</a:t>
                      </a:r>
                      <a:r>
                        <a:rPr lang="en-US" sz="1200" b="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a:t>
                      </a:r>
                      <a:endParaRPr lang="en-IN"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31933827"/>
                  </a:ext>
                </a:extLst>
              </a:tr>
            </a:tbl>
          </a:graphicData>
        </a:graphic>
      </p:graphicFrame>
      <p:graphicFrame>
        <p:nvGraphicFramePr>
          <p:cNvPr id="11" name="Table 10">
            <a:extLst>
              <a:ext uri="{FF2B5EF4-FFF2-40B4-BE49-F238E27FC236}">
                <a16:creationId xmlns:a16="http://schemas.microsoft.com/office/drawing/2014/main" xmlns="" id="{B192C2F9-2A89-4201-921E-5C7D041D8237}"/>
              </a:ext>
            </a:extLst>
          </p:cNvPr>
          <p:cNvGraphicFramePr>
            <a:graphicFrameLocks noGrp="1"/>
          </p:cNvGraphicFramePr>
          <p:nvPr>
            <p:extLst>
              <p:ext uri="{D42A27DB-BD31-4B8C-83A1-F6EECF244321}">
                <p14:modId xmlns:p14="http://schemas.microsoft.com/office/powerpoint/2010/main" xmlns="" val="2005897691"/>
              </p:ext>
            </p:extLst>
          </p:nvPr>
        </p:nvGraphicFramePr>
        <p:xfrm>
          <a:off x="510256" y="4634106"/>
          <a:ext cx="10808550" cy="911352"/>
        </p:xfrm>
        <a:graphic>
          <a:graphicData uri="http://schemas.openxmlformats.org/drawingml/2006/table">
            <a:tbl>
              <a:tblPr firstRow="1" firstCol="1" bandRow="1"/>
              <a:tblGrid>
                <a:gridCol w="846740">
                  <a:extLst>
                    <a:ext uri="{9D8B030D-6E8A-4147-A177-3AD203B41FA5}">
                      <a16:colId xmlns:a16="http://schemas.microsoft.com/office/drawing/2014/main" xmlns="" val="3569376342"/>
                    </a:ext>
                  </a:extLst>
                </a:gridCol>
                <a:gridCol w="2364645">
                  <a:extLst>
                    <a:ext uri="{9D8B030D-6E8A-4147-A177-3AD203B41FA5}">
                      <a16:colId xmlns:a16="http://schemas.microsoft.com/office/drawing/2014/main" xmlns="" val="462170779"/>
                    </a:ext>
                  </a:extLst>
                </a:gridCol>
                <a:gridCol w="7597165">
                  <a:extLst>
                    <a:ext uri="{9D8B030D-6E8A-4147-A177-3AD203B41FA5}">
                      <a16:colId xmlns:a16="http://schemas.microsoft.com/office/drawing/2014/main" xmlns="" val="654102061"/>
                    </a:ext>
                  </a:extLst>
                </a:gridCol>
              </a:tblGrid>
              <a:tr h="186555">
                <a:tc>
                  <a:txBody>
                    <a:bodyPr/>
                    <a:lstStyle/>
                    <a:p>
                      <a:pPr marL="457200">
                        <a:lnSpc>
                          <a:spcPct val="115000"/>
                        </a:lnSpc>
                        <a:spcAft>
                          <a:spcPts val="0"/>
                        </a:spcAft>
                      </a:pPr>
                      <a:r>
                        <a:rPr lang="en-US" sz="1400" b="1" dirty="0">
                          <a:solidFill>
                            <a:srgbClr val="44546A"/>
                          </a:solidFill>
                          <a:effectLst/>
                          <a:latin typeface="Segoe UI Emoji" panose="020B0502040204020203" pitchFamily="34" charset="0"/>
                          <a:ea typeface="Times New Roman" panose="02020603050405020304" pitchFamily="18" charset="0"/>
                          <a:cs typeface="Times New Roman" panose="02020603050405020304" pitchFamily="18" charset="0"/>
                        </a:rPr>
                        <a:t>4</a:t>
                      </a:r>
                      <a:endParaRPr lang="en-IN"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b="1" dirty="0">
                          <a:solidFill>
                            <a:srgbClr val="002060"/>
                          </a:solidFill>
                          <a:effectLst/>
                          <a:latin typeface="Segoe UI Emoji" panose="020B0502040204020203" pitchFamily="34" charset="0"/>
                          <a:ea typeface="Calibri" panose="020F0502020204030204" pitchFamily="34" charset="0"/>
                          <a:cs typeface="Calibri-Bold"/>
                        </a:rPr>
                        <a:t>Consignee’s Right</a:t>
                      </a:r>
                      <a:endParaRPr lang="en-IN"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US" sz="1300" b="1" dirty="0">
                          <a:solidFill>
                            <a:srgbClr val="002060"/>
                          </a:solidFill>
                          <a:effectLst/>
                          <a:latin typeface="Segoe UI Emoji" panose="020B0502040204020203" pitchFamily="34" charset="0"/>
                          <a:ea typeface="Calibri" panose="020F0502020204030204" pitchFamily="34" charset="0"/>
                          <a:cs typeface="Calibri-Bold"/>
                        </a:rPr>
                        <a:t>to Rejection</a:t>
                      </a:r>
                      <a:endParaRPr lang="en-IN"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US" sz="1300" b="1" dirty="0">
                          <a:solidFill>
                            <a:srgbClr val="002060"/>
                          </a:solidFill>
                          <a:effectLst/>
                          <a:latin typeface="Segoe UI Emoji" panose="020B0502040204020203" pitchFamily="34" charset="0"/>
                          <a:ea typeface="Calibri" panose="020F0502020204030204" pitchFamily="34" charset="0"/>
                          <a:cs typeface="Calibri-Bold"/>
                        </a:rPr>
                        <a:t>(Return Policy):</a:t>
                      </a:r>
                      <a:endParaRPr lang="en-IN"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0"/>
                        </a:spcAft>
                      </a:pPr>
                      <a:r>
                        <a:rPr lang="en-IN" sz="1300" b="1" dirty="0">
                          <a:solidFill>
                            <a:srgbClr val="002060"/>
                          </a:solidFill>
                          <a:effectLst/>
                          <a:latin typeface="Segoe UI Emoji" panose="020B0502040204020203" pitchFamily="34" charset="0"/>
                          <a:ea typeface="Calibri" panose="020F0502020204030204" pitchFamily="34" charset="0"/>
                          <a:cs typeface="Calibri-Bold"/>
                        </a:rPr>
                        <a:t> </a:t>
                      </a:r>
                      <a:endParaRPr lang="en-IN"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b="0" dirty="0">
                          <a:solidFill>
                            <a:srgbClr val="44546A"/>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1200" b="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The Goods delivered shall bear the self certified Warranty/Guaranty. </a:t>
                      </a:r>
                      <a:r>
                        <a:rPr lang="en-US" sz="1200" b="1" i="1"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Buyer shall have the right to reject on proper  Justification any consignment of the Goods received within a period of 10 days of receipt. </a:t>
                      </a:r>
                      <a:r>
                        <a:rPr lang="en-US" sz="1200" b="1"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No payment shall be made for rejected goods and the Seller would be liable to take back such rejected Goods within 10 days without any charge.</a:t>
                      </a:r>
                      <a:endParaRPr lang="en-IN"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00452596"/>
                  </a:ext>
                </a:extLst>
              </a:tr>
            </a:tbl>
          </a:graphicData>
        </a:graphic>
      </p:graphicFrame>
      <p:graphicFrame>
        <p:nvGraphicFramePr>
          <p:cNvPr id="13" name="Table 12">
            <a:extLst>
              <a:ext uri="{FF2B5EF4-FFF2-40B4-BE49-F238E27FC236}">
                <a16:creationId xmlns:a16="http://schemas.microsoft.com/office/drawing/2014/main" xmlns="" id="{BA9E5BD2-42F2-42BB-92C9-72F2B99C5B6D}"/>
              </a:ext>
            </a:extLst>
          </p:cNvPr>
          <p:cNvGraphicFramePr>
            <a:graphicFrameLocks noGrp="1"/>
          </p:cNvGraphicFramePr>
          <p:nvPr>
            <p:extLst>
              <p:ext uri="{D42A27DB-BD31-4B8C-83A1-F6EECF244321}">
                <p14:modId xmlns:p14="http://schemas.microsoft.com/office/powerpoint/2010/main" xmlns="" val="632014222"/>
              </p:ext>
            </p:extLst>
          </p:nvPr>
        </p:nvGraphicFramePr>
        <p:xfrm>
          <a:off x="530009" y="5711575"/>
          <a:ext cx="10769044" cy="665988"/>
        </p:xfrm>
        <a:graphic>
          <a:graphicData uri="http://schemas.openxmlformats.org/drawingml/2006/table">
            <a:tbl>
              <a:tblPr firstRow="1" firstCol="1" bandRow="1"/>
              <a:tblGrid>
                <a:gridCol w="844177">
                  <a:extLst>
                    <a:ext uri="{9D8B030D-6E8A-4147-A177-3AD203B41FA5}">
                      <a16:colId xmlns:a16="http://schemas.microsoft.com/office/drawing/2014/main" xmlns="" val="835393993"/>
                    </a:ext>
                  </a:extLst>
                </a:gridCol>
                <a:gridCol w="2421015">
                  <a:extLst>
                    <a:ext uri="{9D8B030D-6E8A-4147-A177-3AD203B41FA5}">
                      <a16:colId xmlns:a16="http://schemas.microsoft.com/office/drawing/2014/main" xmlns="" val="949312932"/>
                    </a:ext>
                  </a:extLst>
                </a:gridCol>
                <a:gridCol w="7503852">
                  <a:extLst>
                    <a:ext uri="{9D8B030D-6E8A-4147-A177-3AD203B41FA5}">
                      <a16:colId xmlns:a16="http://schemas.microsoft.com/office/drawing/2014/main" xmlns="" val="4229470311"/>
                    </a:ext>
                  </a:extLst>
                </a:gridCol>
              </a:tblGrid>
              <a:tr h="0">
                <a:tc>
                  <a:txBody>
                    <a:bodyPr/>
                    <a:lstStyle/>
                    <a:p>
                      <a:pPr marL="457200">
                        <a:lnSpc>
                          <a:spcPct val="115000"/>
                        </a:lnSpc>
                        <a:spcAft>
                          <a:spcPts val="0"/>
                        </a:spcAft>
                      </a:pPr>
                      <a:r>
                        <a:rPr lang="en-US" sz="1400" b="1" dirty="0">
                          <a:solidFill>
                            <a:srgbClr val="44546A"/>
                          </a:solidFill>
                          <a:effectLst/>
                          <a:latin typeface="Segoe UI Emoji" panose="020B0502040204020203" pitchFamily="34" charset="0"/>
                          <a:ea typeface="Times New Roman" panose="02020603050405020304" pitchFamily="18" charset="0"/>
                          <a:cs typeface="Times New Roman" panose="02020603050405020304" pitchFamily="18" charset="0"/>
                        </a:rPr>
                        <a:t>5</a:t>
                      </a:r>
                      <a:endParaRPr lang="en-IN"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b="1">
                          <a:solidFill>
                            <a:srgbClr val="002060"/>
                          </a:solidFill>
                          <a:effectLst/>
                          <a:latin typeface="Segoe UI Emoji" panose="020B0502040204020203" pitchFamily="34" charset="0"/>
                          <a:ea typeface="Calibri" panose="020F0502020204030204" pitchFamily="34" charset="0"/>
                          <a:cs typeface="Calibri-Bold"/>
                        </a:rPr>
                        <a:t>Reasonableness of rates</a:t>
                      </a:r>
                      <a:endParaRPr lang="en-IN"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US" sz="1300" b="1">
                          <a:solidFill>
                            <a:srgbClr val="002060"/>
                          </a:solidFill>
                          <a:effectLst/>
                          <a:latin typeface="Segoe UI Emoji" panose="020B0502040204020203" pitchFamily="34" charset="0"/>
                          <a:ea typeface="Calibri" panose="020F0502020204030204" pitchFamily="34" charset="0"/>
                          <a:cs typeface="Calibri-Bold"/>
                        </a:rPr>
                        <a:t> </a:t>
                      </a:r>
                      <a:endParaRPr lang="en-IN"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b="1" dirty="0">
                          <a:solidFill>
                            <a:srgbClr val="44546A"/>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1200" b="1"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GFR rule 149 </a:t>
                      </a:r>
                      <a:r>
                        <a:rPr lang="en-US" sz="1200" b="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allows direct on-line purchases on </a:t>
                      </a:r>
                      <a:r>
                        <a:rPr lang="en-US" sz="1200" b="0" dirty="0" err="1">
                          <a:solidFill>
                            <a:srgbClr val="44546A"/>
                          </a:solidFill>
                          <a:effectLst/>
                          <a:latin typeface="Calibri" panose="020F0502020204030204" pitchFamily="34" charset="0"/>
                          <a:ea typeface="Calibri" panose="020F0502020204030204" pitchFamily="34" charset="0"/>
                          <a:cs typeface="Calibri" panose="020F0502020204030204" pitchFamily="34" charset="0"/>
                        </a:rPr>
                        <a:t>GeM</a:t>
                      </a:r>
                      <a:r>
                        <a:rPr lang="en-US" sz="1200" b="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 up to </a:t>
                      </a:r>
                      <a:r>
                        <a:rPr lang="en-IN" sz="1400" b="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Rs.25 ,000/- through any of the available suppliers on the </a:t>
                      </a:r>
                      <a:r>
                        <a:rPr lang="en-US" sz="1200" b="0" dirty="0" err="1">
                          <a:solidFill>
                            <a:srgbClr val="44546A"/>
                          </a:solidFill>
                          <a:effectLst/>
                          <a:latin typeface="Calibri" panose="020F0502020204030204" pitchFamily="34" charset="0"/>
                          <a:ea typeface="Calibri" panose="020F0502020204030204" pitchFamily="34" charset="0"/>
                          <a:cs typeface="Calibri" panose="020F0502020204030204" pitchFamily="34" charset="0"/>
                        </a:rPr>
                        <a:t>GeM</a:t>
                      </a:r>
                      <a:r>
                        <a:rPr lang="en-US" sz="1200" b="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 meeting the requisite quality, specification and delivery period. However, </a:t>
                      </a:r>
                      <a:r>
                        <a:rPr lang="en-US" sz="1200" b="0" dirty="0" err="1">
                          <a:solidFill>
                            <a:srgbClr val="44546A"/>
                          </a:solidFill>
                          <a:effectLst/>
                          <a:latin typeface="Calibri" panose="020F0502020204030204" pitchFamily="34" charset="0"/>
                          <a:ea typeface="Calibri" panose="020F0502020204030204" pitchFamily="34" charset="0"/>
                          <a:cs typeface="Calibri" panose="020F0502020204030204" pitchFamily="34" charset="0"/>
                        </a:rPr>
                        <a:t>GeM</a:t>
                      </a:r>
                      <a:r>
                        <a:rPr lang="en-US" sz="1200" b="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 being a dynamic online marketplace this is subject to procuring authorities convinced about the reasonability of rates.</a:t>
                      </a:r>
                      <a:endParaRPr lang="en-IN"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15133689"/>
                  </a:ext>
                </a:extLst>
              </a:tr>
            </a:tbl>
          </a:graphicData>
        </a:graphic>
      </p:graphicFrame>
      <p:sp>
        <p:nvSpPr>
          <p:cNvPr id="14" name="Rectangle 13">
            <a:extLst>
              <a:ext uri="{FF2B5EF4-FFF2-40B4-BE49-F238E27FC236}">
                <a16:creationId xmlns:a16="http://schemas.microsoft.com/office/drawing/2014/main" xmlns="" id="{B03285F7-81F1-48F1-A8B4-7DA2C4105239}"/>
              </a:ext>
            </a:extLst>
          </p:cNvPr>
          <p:cNvSpPr/>
          <p:nvPr/>
        </p:nvSpPr>
        <p:spPr>
          <a:xfrm>
            <a:off x="10266473" y="6365244"/>
            <a:ext cx="1925527" cy="425501"/>
          </a:xfrm>
          <a:prstGeom prst="rect">
            <a:avLst/>
          </a:prstGeom>
        </p:spPr>
        <p:txBody>
          <a:bodyPr wrap="none">
            <a:spAutoFit/>
          </a:bodyPr>
          <a:lstStyle/>
          <a:p>
            <a:pPr algn="r">
              <a:lnSpc>
                <a:spcPct val="115000"/>
              </a:lnSpc>
            </a:pPr>
            <a:r>
              <a:rPr lang="en-US" sz="2000" b="1" dirty="0" err="1">
                <a:solidFill>
                  <a:srgbClr val="FFFFFF"/>
                </a:solidFill>
                <a:highlight>
                  <a:srgbClr val="FF0000"/>
                </a:highlight>
                <a:latin typeface="Calibri" panose="020F0502020204030204" pitchFamily="34" charset="0"/>
                <a:ea typeface="MS Mincho" panose="02020609040205080304" pitchFamily="49" charset="-128"/>
                <a:cs typeface="Times New Roman" panose="02020603050405020304" pitchFamily="18" charset="0"/>
              </a:rPr>
              <a:t>SGeMPU</a:t>
            </a:r>
            <a:r>
              <a:rPr lang="en-US" sz="2000" b="1" dirty="0">
                <a:solidFill>
                  <a:srgbClr val="FFFFFF"/>
                </a:solidFill>
                <a:latin typeface="Calibri" panose="020F0502020204030204" pitchFamily="34" charset="0"/>
                <a:ea typeface="MS Mincho" panose="02020609040205080304" pitchFamily="49" charset="-128"/>
                <a:cs typeface="Times New Roman" panose="02020603050405020304" pitchFamily="18" charset="0"/>
              </a:rPr>
              <a:t> </a:t>
            </a:r>
            <a:r>
              <a:rPr lang="en-US" sz="2000" b="1" dirty="0">
                <a:solidFill>
                  <a:srgbClr val="FFFFFF"/>
                </a:solidFill>
                <a:highlight>
                  <a:srgbClr val="000080"/>
                </a:highlight>
                <a:latin typeface="Calibri" panose="020F0502020204030204" pitchFamily="34" charset="0"/>
                <a:ea typeface="MS Mincho" panose="02020609040205080304" pitchFamily="49" charset="-128"/>
                <a:cs typeface="Times New Roman" panose="02020603050405020304" pitchFamily="18" charset="0"/>
              </a:rPr>
              <a:t>Odisha</a:t>
            </a:r>
            <a:endParaRPr lang="en-US" sz="2000" b="1"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xmlns="" val="19236778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8D7E046F-9EB6-42EA-8262-D49370D45AE0}"/>
              </a:ext>
            </a:extLst>
          </p:cNvPr>
          <p:cNvGraphicFramePr>
            <a:graphicFrameLocks noGrp="1"/>
          </p:cNvGraphicFramePr>
          <p:nvPr>
            <p:extLst>
              <p:ext uri="{D42A27DB-BD31-4B8C-83A1-F6EECF244321}">
                <p14:modId xmlns:p14="http://schemas.microsoft.com/office/powerpoint/2010/main" xmlns="" val="479381033"/>
              </p:ext>
            </p:extLst>
          </p:nvPr>
        </p:nvGraphicFramePr>
        <p:xfrm>
          <a:off x="0" y="16273"/>
          <a:ext cx="12192000" cy="6497809"/>
        </p:xfrm>
        <a:graphic>
          <a:graphicData uri="http://schemas.openxmlformats.org/drawingml/2006/table">
            <a:tbl>
              <a:tblPr firstRow="1" firstCol="1" bandRow="1">
                <a:tableStyleId>{0505E3EF-67EA-436B-97B2-0124C06EBD24}</a:tableStyleId>
              </a:tblPr>
              <a:tblGrid>
                <a:gridCol w="938784">
                  <a:extLst>
                    <a:ext uri="{9D8B030D-6E8A-4147-A177-3AD203B41FA5}">
                      <a16:colId xmlns:a16="http://schemas.microsoft.com/office/drawing/2014/main" xmlns="" val="1472236992"/>
                    </a:ext>
                  </a:extLst>
                </a:gridCol>
                <a:gridCol w="2266014">
                  <a:extLst>
                    <a:ext uri="{9D8B030D-6E8A-4147-A177-3AD203B41FA5}">
                      <a16:colId xmlns:a16="http://schemas.microsoft.com/office/drawing/2014/main" xmlns="" val="2318145093"/>
                    </a:ext>
                  </a:extLst>
                </a:gridCol>
                <a:gridCol w="8987202">
                  <a:extLst>
                    <a:ext uri="{9D8B030D-6E8A-4147-A177-3AD203B41FA5}">
                      <a16:colId xmlns:a16="http://schemas.microsoft.com/office/drawing/2014/main" xmlns="" val="247943162"/>
                    </a:ext>
                  </a:extLst>
                </a:gridCol>
              </a:tblGrid>
              <a:tr h="1051041">
                <a:tc>
                  <a:txBody>
                    <a:bodyPr/>
                    <a:lstStyle/>
                    <a:p>
                      <a:pPr marL="457200">
                        <a:lnSpc>
                          <a:spcPct val="115000"/>
                        </a:lnSpc>
                        <a:spcAft>
                          <a:spcPts val="0"/>
                        </a:spcAft>
                      </a:pPr>
                      <a:r>
                        <a:rPr lang="en-US" sz="1700" b="1">
                          <a:solidFill>
                            <a:srgbClr val="44546A"/>
                          </a:solidFill>
                          <a:effectLst/>
                        </a:rPr>
                        <a:t>7</a:t>
                      </a:r>
                      <a:endParaRPr lang="en-IN" sz="17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472" marR="27472" marT="0" marB="0"/>
                </a:tc>
                <a:tc>
                  <a:txBody>
                    <a:bodyPr/>
                    <a:lstStyle/>
                    <a:p>
                      <a:pPr marL="457200">
                        <a:lnSpc>
                          <a:spcPct val="115000"/>
                        </a:lnSpc>
                        <a:spcAft>
                          <a:spcPts val="0"/>
                        </a:spcAft>
                      </a:pPr>
                      <a:r>
                        <a:rPr lang="en-IN" sz="1700" b="1">
                          <a:solidFill>
                            <a:srgbClr val="002060"/>
                          </a:solidFill>
                          <a:effectLst/>
                        </a:rPr>
                        <a:t>EMD</a:t>
                      </a:r>
                      <a:endParaRPr lang="en-IN" sz="1700" b="1">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472" marR="27472" marT="0" marB="0"/>
                </a:tc>
                <a:tc>
                  <a:txBody>
                    <a:bodyPr/>
                    <a:lstStyle/>
                    <a:p>
                      <a:pPr>
                        <a:lnSpc>
                          <a:spcPct val="115000"/>
                        </a:lnSpc>
                        <a:spcAft>
                          <a:spcPts val="0"/>
                        </a:spcAft>
                      </a:pPr>
                      <a:r>
                        <a:rPr lang="en-IN" sz="1700" b="0" dirty="0">
                          <a:solidFill>
                            <a:schemeClr val="tx1"/>
                          </a:solidFill>
                          <a:effectLst/>
                          <a:sym typeface="Wingdings" panose="05000000000000000000" pitchFamily="2" charset="2"/>
                        </a:rPr>
                        <a:t> </a:t>
                      </a:r>
                      <a:r>
                        <a:rPr lang="en-IN" sz="1700" b="0" dirty="0">
                          <a:solidFill>
                            <a:schemeClr val="tx1"/>
                          </a:solidFill>
                          <a:effectLst/>
                        </a:rPr>
                        <a:t>No EMD for Bids / RA having estimated value less than Rs. </a:t>
                      </a:r>
                      <a:r>
                        <a:rPr lang="en-IN" sz="1700" b="1" dirty="0">
                          <a:solidFill>
                            <a:schemeClr val="tx1"/>
                          </a:solidFill>
                          <a:effectLst/>
                        </a:rPr>
                        <a:t>25 lakhs.</a:t>
                      </a:r>
                      <a:r>
                        <a:rPr lang="en-IN" sz="1700" b="0" dirty="0">
                          <a:solidFill>
                            <a:schemeClr val="tx1"/>
                          </a:solidFill>
                          <a:effectLst/>
                        </a:rPr>
                        <a:t> </a:t>
                      </a:r>
                    </a:p>
                    <a:p>
                      <a:pPr>
                        <a:lnSpc>
                          <a:spcPct val="115000"/>
                        </a:lnSpc>
                        <a:spcAft>
                          <a:spcPts val="0"/>
                        </a:spcAft>
                      </a:pPr>
                      <a:r>
                        <a:rPr lang="en-IN" sz="1700" b="0" dirty="0">
                          <a:solidFill>
                            <a:schemeClr val="tx1"/>
                          </a:solidFill>
                          <a:effectLst/>
                          <a:sym typeface="Wingdings" panose="05000000000000000000" pitchFamily="2" charset="2"/>
                        </a:rPr>
                        <a:t> </a:t>
                      </a:r>
                      <a:r>
                        <a:rPr lang="en-IN" sz="1700" b="0" dirty="0">
                          <a:solidFill>
                            <a:schemeClr val="tx1"/>
                          </a:solidFill>
                          <a:effectLst/>
                        </a:rPr>
                        <a:t>For bids / RA having estimated value more than Rs 25 Lakh, while finalizing e-Bid / RA, Buyer shall indicate the exact amount of EMD required to be submitted by bidders in the form of Bank Guarantee on </a:t>
                      </a:r>
                      <a:r>
                        <a:rPr lang="en-IN" sz="1700" b="0" dirty="0" err="1">
                          <a:solidFill>
                            <a:schemeClr val="tx1"/>
                          </a:solidFill>
                          <a:effectLst/>
                        </a:rPr>
                        <a:t>GeM</a:t>
                      </a:r>
                      <a:r>
                        <a:rPr lang="en-IN" sz="1700" b="0" dirty="0">
                          <a:solidFill>
                            <a:schemeClr val="tx1"/>
                          </a:solidFill>
                          <a:effectLst/>
                        </a:rPr>
                        <a:t> portal in the prescribed format.  </a:t>
                      </a:r>
                      <a:endParaRPr lang="en-IN" sz="17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472" marR="27472" marT="0" marB="0"/>
                </a:tc>
                <a:extLst>
                  <a:ext uri="{0D108BD9-81ED-4DB2-BD59-A6C34878D82A}">
                    <a16:rowId xmlns:a16="http://schemas.microsoft.com/office/drawing/2014/main" xmlns="" val="2590385408"/>
                  </a:ext>
                </a:extLst>
              </a:tr>
              <a:tr h="1392588">
                <a:tc>
                  <a:txBody>
                    <a:bodyPr/>
                    <a:lstStyle/>
                    <a:p>
                      <a:pPr marL="457200">
                        <a:lnSpc>
                          <a:spcPct val="115000"/>
                        </a:lnSpc>
                        <a:spcAft>
                          <a:spcPts val="0"/>
                        </a:spcAft>
                      </a:pPr>
                      <a:r>
                        <a:rPr lang="en-US" sz="1700" b="1" dirty="0">
                          <a:solidFill>
                            <a:srgbClr val="44546A"/>
                          </a:solidFill>
                          <a:effectLst/>
                        </a:rPr>
                        <a:t>8</a:t>
                      </a:r>
                      <a:endParaRPr lang="en-IN" sz="17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472" marR="27472" marT="0" marB="0"/>
                </a:tc>
                <a:tc>
                  <a:txBody>
                    <a:bodyPr/>
                    <a:lstStyle/>
                    <a:p>
                      <a:pPr marL="457200">
                        <a:lnSpc>
                          <a:spcPct val="115000"/>
                        </a:lnSpc>
                        <a:spcAft>
                          <a:spcPts val="0"/>
                        </a:spcAft>
                      </a:pPr>
                      <a:r>
                        <a:rPr lang="en-IN" sz="1700" b="1" dirty="0">
                          <a:solidFill>
                            <a:srgbClr val="002060"/>
                          </a:solidFill>
                          <a:effectLst/>
                        </a:rPr>
                        <a:t>Performance Security and Performance</a:t>
                      </a:r>
                      <a:endParaRPr lang="en-IN" sz="1700" b="1"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472" marR="27472" marT="0" marB="0"/>
                </a:tc>
                <a:tc>
                  <a:txBody>
                    <a:bodyPr/>
                    <a:lstStyle/>
                    <a:p>
                      <a:pPr>
                        <a:lnSpc>
                          <a:spcPct val="115000"/>
                        </a:lnSpc>
                        <a:spcAft>
                          <a:spcPts val="0"/>
                        </a:spcAft>
                      </a:pPr>
                      <a:r>
                        <a:rPr lang="en-IN" sz="1700" b="0" dirty="0">
                          <a:solidFill>
                            <a:schemeClr val="tx1"/>
                          </a:solidFill>
                          <a:effectLst/>
                          <a:sym typeface="Wingdings" panose="05000000000000000000" pitchFamily="2" charset="2"/>
                        </a:rPr>
                        <a:t> </a:t>
                      </a:r>
                      <a:r>
                        <a:rPr lang="en-IN" sz="1700" b="0" dirty="0">
                          <a:solidFill>
                            <a:schemeClr val="tx1"/>
                          </a:solidFill>
                          <a:effectLst/>
                        </a:rPr>
                        <a:t>There shall be no Performance security / PBG requirement </a:t>
                      </a:r>
                      <a:r>
                        <a:rPr lang="en-IN" sz="1700" b="0" dirty="0" err="1">
                          <a:solidFill>
                            <a:schemeClr val="tx1"/>
                          </a:solidFill>
                          <a:effectLst/>
                        </a:rPr>
                        <a:t>forcontracts</a:t>
                      </a:r>
                      <a:r>
                        <a:rPr lang="en-IN" sz="1700" b="0" dirty="0">
                          <a:solidFill>
                            <a:schemeClr val="tx1"/>
                          </a:solidFill>
                          <a:effectLst/>
                        </a:rPr>
                        <a:t>:</a:t>
                      </a:r>
                      <a:endParaRPr lang="en-IN" sz="1700" b="1" dirty="0">
                        <a:solidFill>
                          <a:schemeClr val="tx1"/>
                        </a:solidFill>
                        <a:effectLst/>
                      </a:endParaRPr>
                    </a:p>
                    <a:p>
                      <a:pPr>
                        <a:lnSpc>
                          <a:spcPct val="115000"/>
                        </a:lnSpc>
                        <a:spcAft>
                          <a:spcPts val="0"/>
                        </a:spcAft>
                      </a:pPr>
                      <a:r>
                        <a:rPr lang="en-IN" sz="1700" b="0" dirty="0">
                          <a:solidFill>
                            <a:schemeClr val="tx1"/>
                          </a:solidFill>
                          <a:effectLst/>
                        </a:rPr>
                        <a:t>a) Placed under Direct Purchase / L-1 Purchase Option under Para (</a:t>
                      </a:r>
                      <a:r>
                        <a:rPr lang="en-IN" sz="1700" b="0" dirty="0" err="1">
                          <a:solidFill>
                            <a:schemeClr val="tx1"/>
                          </a:solidFill>
                          <a:effectLst/>
                        </a:rPr>
                        <a:t>i</a:t>
                      </a:r>
                      <a:r>
                        <a:rPr lang="en-IN" sz="1700" b="0" dirty="0">
                          <a:solidFill>
                            <a:schemeClr val="tx1"/>
                          </a:solidFill>
                          <a:effectLst/>
                        </a:rPr>
                        <a:t>) and(ii) of GFR rule 149;</a:t>
                      </a:r>
                      <a:endParaRPr lang="en-IN" sz="1700" b="1" dirty="0">
                        <a:solidFill>
                          <a:schemeClr val="tx1"/>
                        </a:solidFill>
                        <a:effectLst/>
                      </a:endParaRPr>
                    </a:p>
                    <a:p>
                      <a:pPr>
                        <a:lnSpc>
                          <a:spcPct val="115000"/>
                        </a:lnSpc>
                        <a:spcAft>
                          <a:spcPts val="0"/>
                        </a:spcAft>
                      </a:pPr>
                      <a:r>
                        <a:rPr lang="en-IN" sz="1700" b="0" dirty="0">
                          <a:solidFill>
                            <a:schemeClr val="tx1"/>
                          </a:solidFill>
                          <a:effectLst/>
                        </a:rPr>
                        <a:t>b) Placed through Bids / RA with estimated bid value up to Rs 5 Lakh (</a:t>
                      </a:r>
                      <a:r>
                        <a:rPr lang="en-IN" sz="1700" b="0" dirty="0" err="1">
                          <a:solidFill>
                            <a:schemeClr val="tx1"/>
                          </a:solidFill>
                          <a:effectLst/>
                        </a:rPr>
                        <a:t>incase</a:t>
                      </a:r>
                      <a:r>
                        <a:rPr lang="en-IN" sz="1700" b="0" dirty="0">
                          <a:solidFill>
                            <a:schemeClr val="tx1"/>
                          </a:solidFill>
                          <a:effectLst/>
                        </a:rPr>
                        <a:t> of Goods contracts); and</a:t>
                      </a:r>
                      <a:endParaRPr lang="en-IN" sz="1700" b="1" dirty="0">
                        <a:solidFill>
                          <a:schemeClr val="tx1"/>
                        </a:solidFill>
                        <a:effectLst/>
                      </a:endParaRPr>
                    </a:p>
                    <a:p>
                      <a:pPr>
                        <a:lnSpc>
                          <a:spcPct val="115000"/>
                        </a:lnSpc>
                        <a:spcAft>
                          <a:spcPts val="0"/>
                        </a:spcAft>
                      </a:pPr>
                      <a:r>
                        <a:rPr lang="en-IN" sz="1700" b="0" dirty="0">
                          <a:solidFill>
                            <a:schemeClr val="tx1"/>
                          </a:solidFill>
                          <a:effectLst/>
                        </a:rPr>
                        <a:t>c) Placed through Bids / RA with estimated bid value up to Rs 5 Lakh (in case of Services contracts)</a:t>
                      </a:r>
                      <a:endParaRPr lang="en-IN" sz="1700" b="1" dirty="0">
                        <a:solidFill>
                          <a:schemeClr val="tx1"/>
                        </a:solidFill>
                        <a:effectLst/>
                      </a:endParaRPr>
                    </a:p>
                    <a:p>
                      <a:pPr>
                        <a:lnSpc>
                          <a:spcPct val="115000"/>
                        </a:lnSpc>
                        <a:spcAft>
                          <a:spcPts val="0"/>
                        </a:spcAft>
                      </a:pPr>
                      <a:r>
                        <a:rPr lang="en-IN" sz="1700" b="1" dirty="0">
                          <a:solidFill>
                            <a:schemeClr val="tx1"/>
                          </a:solidFill>
                          <a:effectLst/>
                        </a:rPr>
                        <a:t># </a:t>
                      </a:r>
                      <a:r>
                        <a:rPr lang="en-IN" sz="1700" b="1" dirty="0" err="1">
                          <a:solidFill>
                            <a:schemeClr val="tx1"/>
                          </a:solidFill>
                          <a:effectLst/>
                        </a:rPr>
                        <a:t>GeM</a:t>
                      </a:r>
                      <a:r>
                        <a:rPr lang="en-IN" sz="1700" b="1" dirty="0">
                          <a:solidFill>
                            <a:schemeClr val="tx1"/>
                          </a:solidFill>
                          <a:effectLst/>
                        </a:rPr>
                        <a:t> recommends quantum of Performance Security @ 2% of the value of contract. The Buyer also has the option to select Performance Security between 2% to 10%.</a:t>
                      </a:r>
                      <a:endParaRPr lang="en-IN" sz="17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472" marR="27472" marT="0" marB="0"/>
                </a:tc>
                <a:extLst>
                  <a:ext uri="{0D108BD9-81ED-4DB2-BD59-A6C34878D82A}">
                    <a16:rowId xmlns:a16="http://schemas.microsoft.com/office/drawing/2014/main" xmlns="" val="2406161086"/>
                  </a:ext>
                </a:extLst>
              </a:tr>
              <a:tr h="1005911">
                <a:tc>
                  <a:txBody>
                    <a:bodyPr/>
                    <a:lstStyle/>
                    <a:p>
                      <a:pPr marL="457200">
                        <a:lnSpc>
                          <a:spcPct val="115000"/>
                        </a:lnSpc>
                        <a:spcAft>
                          <a:spcPts val="0"/>
                        </a:spcAft>
                      </a:pPr>
                      <a:r>
                        <a:rPr lang="en-US" sz="1700" b="1">
                          <a:solidFill>
                            <a:srgbClr val="002060"/>
                          </a:solidFill>
                          <a:effectLst/>
                        </a:rPr>
                        <a:t>9</a:t>
                      </a:r>
                      <a:endParaRPr lang="en-IN" sz="17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472" marR="27472" marT="0" marB="0"/>
                </a:tc>
                <a:tc>
                  <a:txBody>
                    <a:bodyPr/>
                    <a:lstStyle/>
                    <a:p>
                      <a:pPr marL="457200">
                        <a:lnSpc>
                          <a:spcPct val="115000"/>
                        </a:lnSpc>
                        <a:spcAft>
                          <a:spcPts val="0"/>
                        </a:spcAft>
                      </a:pPr>
                      <a:r>
                        <a:rPr lang="en-IN" sz="1700" b="1" dirty="0">
                          <a:solidFill>
                            <a:srgbClr val="002060"/>
                          </a:solidFill>
                          <a:effectLst/>
                        </a:rPr>
                        <a:t>Bid Life Cycle</a:t>
                      </a:r>
                      <a:endParaRPr lang="en-IN" sz="1700" b="1"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472" marR="27472" marT="0" marB="0"/>
                </a:tc>
                <a:tc>
                  <a:txBody>
                    <a:bodyPr/>
                    <a:lstStyle/>
                    <a:p>
                      <a:pPr>
                        <a:lnSpc>
                          <a:spcPct val="115000"/>
                        </a:lnSpc>
                        <a:spcAft>
                          <a:spcPts val="0"/>
                        </a:spcAft>
                      </a:pPr>
                      <a:r>
                        <a:rPr lang="en-IN" sz="1700" b="0" dirty="0">
                          <a:solidFill>
                            <a:schemeClr val="tx1"/>
                          </a:solidFill>
                          <a:effectLst/>
                          <a:sym typeface="Wingdings" panose="05000000000000000000" pitchFamily="2" charset="2"/>
                        </a:rPr>
                        <a:t> </a:t>
                      </a:r>
                      <a:r>
                        <a:rPr lang="en-IN" sz="1700" b="0" dirty="0">
                          <a:solidFill>
                            <a:schemeClr val="tx1"/>
                          </a:solidFill>
                          <a:effectLst/>
                        </a:rPr>
                        <a:t>It is the period within which a buyer has to complete the entire life cycle i.e. technical evaluation, financial evaluation and order creation of Bid process. By default, it is </a:t>
                      </a:r>
                      <a:r>
                        <a:rPr lang="en-IN" sz="1700" b="1" dirty="0">
                          <a:solidFill>
                            <a:schemeClr val="tx1"/>
                          </a:solidFill>
                          <a:effectLst/>
                        </a:rPr>
                        <a:t>90 days from the date of Bid publication. </a:t>
                      </a:r>
                      <a:r>
                        <a:rPr lang="en-IN" sz="1700" b="0" dirty="0">
                          <a:solidFill>
                            <a:schemeClr val="tx1"/>
                          </a:solidFill>
                          <a:effectLst/>
                        </a:rPr>
                        <a:t>This can be configured to</a:t>
                      </a:r>
                      <a:r>
                        <a:rPr lang="en-IN" sz="1700" b="1" dirty="0">
                          <a:solidFill>
                            <a:schemeClr val="tx1"/>
                          </a:solidFill>
                          <a:effectLst/>
                        </a:rPr>
                        <a:t> 120 / 150 or 180 days</a:t>
                      </a:r>
                      <a:r>
                        <a:rPr lang="en-IN" sz="1700" b="0" dirty="0">
                          <a:solidFill>
                            <a:schemeClr val="tx1"/>
                          </a:solidFill>
                          <a:effectLst/>
                        </a:rPr>
                        <a:t> in exceptional cases through catalogue Management System (CMS) for a particular product category (not for a particular Buyer or Bid).</a:t>
                      </a:r>
                      <a:endParaRPr lang="en-IN" sz="17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472" marR="27472" marT="0" marB="0"/>
                </a:tc>
                <a:extLst>
                  <a:ext uri="{0D108BD9-81ED-4DB2-BD59-A6C34878D82A}">
                    <a16:rowId xmlns:a16="http://schemas.microsoft.com/office/drawing/2014/main" xmlns="" val="1804960633"/>
                  </a:ext>
                </a:extLst>
              </a:tr>
              <a:tr h="689409">
                <a:tc rowSpan="2">
                  <a:txBody>
                    <a:bodyPr/>
                    <a:lstStyle/>
                    <a:p>
                      <a:pPr marL="457200">
                        <a:lnSpc>
                          <a:spcPct val="115000"/>
                        </a:lnSpc>
                        <a:spcAft>
                          <a:spcPts val="0"/>
                        </a:spcAft>
                      </a:pPr>
                      <a:r>
                        <a:rPr lang="en-US" sz="1700" b="1">
                          <a:solidFill>
                            <a:srgbClr val="002060"/>
                          </a:solidFill>
                          <a:effectLst/>
                        </a:rPr>
                        <a:t>10</a:t>
                      </a:r>
                      <a:endParaRPr lang="en-IN" sz="17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472" marR="27472" marT="0" marB="0"/>
                </a:tc>
                <a:tc>
                  <a:txBody>
                    <a:bodyPr/>
                    <a:lstStyle/>
                    <a:p>
                      <a:pPr algn="ctr">
                        <a:lnSpc>
                          <a:spcPct val="115000"/>
                        </a:lnSpc>
                        <a:spcAft>
                          <a:spcPts val="0"/>
                        </a:spcAft>
                      </a:pPr>
                      <a:r>
                        <a:rPr lang="en-IN" sz="1700" b="1" dirty="0">
                          <a:solidFill>
                            <a:srgbClr val="002060"/>
                          </a:solidFill>
                          <a:effectLst/>
                        </a:rPr>
                        <a:t>Original Equipment Manufacturer</a:t>
                      </a:r>
                    </a:p>
                    <a:p>
                      <a:pPr marL="457200">
                        <a:lnSpc>
                          <a:spcPct val="115000"/>
                        </a:lnSpc>
                        <a:spcAft>
                          <a:spcPts val="0"/>
                        </a:spcAft>
                      </a:pPr>
                      <a:r>
                        <a:rPr lang="en-IN" sz="1700" b="1" dirty="0">
                          <a:solidFill>
                            <a:srgbClr val="002060"/>
                          </a:solidFill>
                          <a:effectLst/>
                        </a:rPr>
                        <a:t>     (OEM)</a:t>
                      </a:r>
                      <a:endParaRPr lang="en-IN" sz="1700" b="1"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472" marR="27472" marT="0" marB="0"/>
                </a:tc>
                <a:tc>
                  <a:txBody>
                    <a:bodyPr/>
                    <a:lstStyle/>
                    <a:p>
                      <a:pPr>
                        <a:lnSpc>
                          <a:spcPct val="115000"/>
                        </a:lnSpc>
                        <a:spcAft>
                          <a:spcPts val="0"/>
                        </a:spcAft>
                      </a:pPr>
                      <a:r>
                        <a:rPr lang="en-US" sz="1700" b="0" dirty="0">
                          <a:solidFill>
                            <a:schemeClr val="tx1"/>
                          </a:solidFill>
                          <a:effectLst/>
                          <a:sym typeface="Wingdings" panose="05000000000000000000" pitchFamily="2" charset="2"/>
                        </a:rPr>
                        <a:t> </a:t>
                      </a:r>
                      <a:r>
                        <a:rPr lang="en-US" sz="1700" b="0" dirty="0">
                          <a:solidFill>
                            <a:schemeClr val="tx1"/>
                          </a:solidFill>
                          <a:effectLst/>
                        </a:rPr>
                        <a:t>O</a:t>
                      </a:r>
                      <a:r>
                        <a:rPr lang="en-IN" sz="1700" b="0" dirty="0">
                          <a:solidFill>
                            <a:schemeClr val="tx1"/>
                          </a:solidFill>
                          <a:effectLst/>
                        </a:rPr>
                        <a:t>owner of the Brand / Trademark of the product being offered or </a:t>
                      </a:r>
                      <a:r>
                        <a:rPr lang="en-IN" sz="1700" b="0" dirty="0" err="1">
                          <a:solidFill>
                            <a:schemeClr val="tx1"/>
                          </a:solidFill>
                          <a:effectLst/>
                        </a:rPr>
                        <a:t>incase</a:t>
                      </a:r>
                      <a:r>
                        <a:rPr lang="en-IN" sz="1700" b="0" dirty="0">
                          <a:solidFill>
                            <a:schemeClr val="tx1"/>
                          </a:solidFill>
                          <a:effectLst/>
                        </a:rPr>
                        <a:t> of un-registered brand’s products / products with own brand, the actual manufacturer of the final product.</a:t>
                      </a:r>
                      <a:endParaRPr lang="en-IN" sz="17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472" marR="27472" marT="0" marB="0"/>
                </a:tc>
                <a:extLst>
                  <a:ext uri="{0D108BD9-81ED-4DB2-BD59-A6C34878D82A}">
                    <a16:rowId xmlns:a16="http://schemas.microsoft.com/office/drawing/2014/main" xmlns="" val="573824212"/>
                  </a:ext>
                </a:extLst>
              </a:tr>
              <a:tr h="420071">
                <a:tc vMerge="1">
                  <a:txBody>
                    <a:bodyPr/>
                    <a:lstStyle/>
                    <a:p>
                      <a:endParaRPr lang="en-IN"/>
                    </a:p>
                  </a:txBody>
                  <a:tcPr/>
                </a:tc>
                <a:tc>
                  <a:txBody>
                    <a:bodyPr/>
                    <a:lstStyle/>
                    <a:p>
                      <a:pPr marL="457200">
                        <a:lnSpc>
                          <a:spcPct val="115000"/>
                        </a:lnSpc>
                        <a:spcAft>
                          <a:spcPts val="0"/>
                        </a:spcAft>
                      </a:pPr>
                      <a:r>
                        <a:rPr lang="en-US" sz="1700" b="1">
                          <a:solidFill>
                            <a:srgbClr val="002060"/>
                          </a:solidFill>
                          <a:effectLst/>
                        </a:rPr>
                        <a:t>Resellers</a:t>
                      </a:r>
                      <a:endParaRPr lang="en-IN" sz="1700" b="1">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472" marR="27472" marT="0" marB="0"/>
                </a:tc>
                <a:tc>
                  <a:txBody>
                    <a:bodyPr/>
                    <a:lstStyle/>
                    <a:p>
                      <a:pPr>
                        <a:lnSpc>
                          <a:spcPct val="115000"/>
                        </a:lnSpc>
                        <a:spcAft>
                          <a:spcPts val="0"/>
                        </a:spcAft>
                      </a:pPr>
                      <a:r>
                        <a:rPr lang="en-IN" sz="1700" b="0" dirty="0">
                          <a:solidFill>
                            <a:schemeClr val="tx1"/>
                          </a:solidFill>
                          <a:effectLst/>
                          <a:sym typeface="Wingdings" panose="05000000000000000000" pitchFamily="2" charset="2"/>
                        </a:rPr>
                        <a:t> </a:t>
                      </a:r>
                      <a:r>
                        <a:rPr lang="en-IN" sz="1700" b="0" dirty="0">
                          <a:solidFill>
                            <a:schemeClr val="tx1"/>
                          </a:solidFill>
                          <a:effectLst/>
                        </a:rPr>
                        <a:t>Seller having authorization to sell products manufactured by the OEM in open market.</a:t>
                      </a:r>
                      <a:endParaRPr lang="en-IN" sz="17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472" marR="27472" marT="0" marB="0"/>
                </a:tc>
                <a:extLst>
                  <a:ext uri="{0D108BD9-81ED-4DB2-BD59-A6C34878D82A}">
                    <a16:rowId xmlns:a16="http://schemas.microsoft.com/office/drawing/2014/main" xmlns="" val="3218320006"/>
                  </a:ext>
                </a:extLst>
              </a:tr>
              <a:tr h="1012724">
                <a:tc>
                  <a:txBody>
                    <a:bodyPr/>
                    <a:lstStyle/>
                    <a:p>
                      <a:pPr marL="457200">
                        <a:lnSpc>
                          <a:spcPct val="115000"/>
                        </a:lnSpc>
                        <a:spcAft>
                          <a:spcPts val="0"/>
                        </a:spcAft>
                      </a:pPr>
                      <a:r>
                        <a:rPr lang="en-US" sz="1700" b="1">
                          <a:solidFill>
                            <a:srgbClr val="002060"/>
                          </a:solidFill>
                          <a:effectLst/>
                        </a:rPr>
                        <a:t>11</a:t>
                      </a:r>
                      <a:endParaRPr lang="en-IN" sz="17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472" marR="27472" marT="0" marB="0"/>
                </a:tc>
                <a:tc>
                  <a:txBody>
                    <a:bodyPr/>
                    <a:lstStyle/>
                    <a:p>
                      <a:pPr>
                        <a:lnSpc>
                          <a:spcPct val="115000"/>
                        </a:lnSpc>
                        <a:spcAft>
                          <a:spcPts val="0"/>
                        </a:spcAft>
                      </a:pPr>
                      <a:r>
                        <a:rPr lang="en-US" sz="1700" b="1" dirty="0">
                          <a:solidFill>
                            <a:srgbClr val="002060"/>
                          </a:solidFill>
                          <a:effectLst/>
                        </a:rPr>
                        <a:t>Annual Procurement Plan</a:t>
                      </a:r>
                      <a:endParaRPr lang="en-IN" sz="1700" b="1" dirty="0">
                        <a:solidFill>
                          <a:srgbClr val="002060"/>
                        </a:solidFill>
                        <a:effectLst/>
                      </a:endParaRPr>
                    </a:p>
                    <a:p>
                      <a:pPr marL="457200">
                        <a:lnSpc>
                          <a:spcPct val="115000"/>
                        </a:lnSpc>
                        <a:spcAft>
                          <a:spcPts val="0"/>
                        </a:spcAft>
                      </a:pPr>
                      <a:r>
                        <a:rPr lang="en-US" sz="1700" b="0" dirty="0">
                          <a:solidFill>
                            <a:srgbClr val="002060"/>
                          </a:solidFill>
                          <a:effectLst/>
                        </a:rPr>
                        <a:t> </a:t>
                      </a:r>
                      <a:endParaRPr lang="en-IN" sz="1700" b="1"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472" marR="27472" marT="0" marB="0"/>
                </a:tc>
                <a:tc>
                  <a:txBody>
                    <a:bodyPr/>
                    <a:lstStyle/>
                    <a:p>
                      <a:pPr>
                        <a:lnSpc>
                          <a:spcPct val="115000"/>
                        </a:lnSpc>
                        <a:spcAft>
                          <a:spcPts val="0"/>
                        </a:spcAft>
                      </a:pPr>
                      <a:r>
                        <a:rPr lang="en-US" sz="1700" b="0" dirty="0">
                          <a:solidFill>
                            <a:schemeClr val="tx1"/>
                          </a:solidFill>
                          <a:effectLst/>
                          <a:sym typeface="Wingdings" panose="05000000000000000000" pitchFamily="2" charset="2"/>
                        </a:rPr>
                        <a:t> </a:t>
                      </a:r>
                      <a:r>
                        <a:rPr lang="en-US" sz="1700" b="0" dirty="0">
                          <a:solidFill>
                            <a:schemeClr val="tx1"/>
                          </a:solidFill>
                          <a:effectLst/>
                        </a:rPr>
                        <a:t>The Buyer will provide projection of their annual demands in the </a:t>
                      </a:r>
                      <a:r>
                        <a:rPr lang="en-US" sz="1700" b="0" dirty="0" err="1">
                          <a:solidFill>
                            <a:schemeClr val="tx1"/>
                          </a:solidFill>
                          <a:effectLst/>
                        </a:rPr>
                        <a:t>GeM</a:t>
                      </a:r>
                      <a:r>
                        <a:rPr lang="en-US" sz="1700" b="0" dirty="0">
                          <a:solidFill>
                            <a:schemeClr val="tx1"/>
                          </a:solidFill>
                          <a:effectLst/>
                        </a:rPr>
                        <a:t> indicating required Goods/Services with specification &amp; quality, quantity, consignee location and Delivery Period requirements </a:t>
                      </a:r>
                      <a:r>
                        <a:rPr lang="en-US" sz="1700" b="0" dirty="0" err="1">
                          <a:solidFill>
                            <a:schemeClr val="tx1"/>
                          </a:solidFill>
                          <a:effectLst/>
                        </a:rPr>
                        <a:t>etc</a:t>
                      </a:r>
                      <a:r>
                        <a:rPr lang="en-US" sz="1700" b="0" dirty="0">
                          <a:solidFill>
                            <a:schemeClr val="tx1"/>
                          </a:solidFill>
                          <a:effectLst/>
                        </a:rPr>
                        <a:t> by way of Annual Procurement Plan.</a:t>
                      </a:r>
                      <a:endParaRPr lang="en-IN" sz="17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7472" marR="27472" marT="0" marB="0"/>
                </a:tc>
                <a:extLst>
                  <a:ext uri="{0D108BD9-81ED-4DB2-BD59-A6C34878D82A}">
                    <a16:rowId xmlns:a16="http://schemas.microsoft.com/office/drawing/2014/main" xmlns="" val="4279871957"/>
                  </a:ext>
                </a:extLst>
              </a:tr>
            </a:tbl>
          </a:graphicData>
        </a:graphic>
      </p:graphicFrame>
      <p:sp>
        <p:nvSpPr>
          <p:cNvPr id="4" name="Rectangle 3">
            <a:extLst>
              <a:ext uri="{FF2B5EF4-FFF2-40B4-BE49-F238E27FC236}">
                <a16:creationId xmlns:a16="http://schemas.microsoft.com/office/drawing/2014/main" xmlns="" id="{1888EEF3-1477-4753-BD6C-BFE4899932D1}"/>
              </a:ext>
            </a:extLst>
          </p:cNvPr>
          <p:cNvSpPr/>
          <p:nvPr/>
        </p:nvSpPr>
        <p:spPr>
          <a:xfrm>
            <a:off x="10442803" y="6365244"/>
            <a:ext cx="1749197" cy="392159"/>
          </a:xfrm>
          <a:prstGeom prst="rect">
            <a:avLst/>
          </a:prstGeom>
        </p:spPr>
        <p:txBody>
          <a:bodyPr wrap="none">
            <a:spAutoFit/>
          </a:bodyPr>
          <a:lstStyle/>
          <a:p>
            <a:pPr algn="r">
              <a:lnSpc>
                <a:spcPct val="115000"/>
              </a:lnSpc>
            </a:pPr>
            <a:r>
              <a:rPr lang="en-US" b="1" dirty="0" err="1">
                <a:solidFill>
                  <a:srgbClr val="FFFFFF"/>
                </a:solidFill>
                <a:highlight>
                  <a:srgbClr val="FF0000"/>
                </a:highlight>
                <a:latin typeface="Calibri" panose="020F0502020204030204" pitchFamily="34" charset="0"/>
                <a:ea typeface="MS Mincho" panose="02020609040205080304" pitchFamily="49" charset="-128"/>
                <a:cs typeface="Times New Roman" panose="02020603050405020304" pitchFamily="18" charset="0"/>
              </a:rPr>
              <a:t>SGeMPU</a:t>
            </a:r>
            <a:r>
              <a:rPr lang="en-US" b="1" dirty="0">
                <a:solidFill>
                  <a:srgbClr val="FFFFFF"/>
                </a:solidFill>
                <a:latin typeface="Calibri" panose="020F0502020204030204" pitchFamily="34" charset="0"/>
                <a:ea typeface="MS Mincho" panose="02020609040205080304" pitchFamily="49" charset="-128"/>
                <a:cs typeface="Times New Roman" panose="02020603050405020304" pitchFamily="18" charset="0"/>
              </a:rPr>
              <a:t> </a:t>
            </a:r>
            <a:r>
              <a:rPr lang="en-US" b="1" dirty="0">
                <a:solidFill>
                  <a:srgbClr val="FFFFFF"/>
                </a:solidFill>
                <a:highlight>
                  <a:srgbClr val="000080"/>
                </a:highlight>
                <a:latin typeface="Calibri" panose="020F0502020204030204" pitchFamily="34" charset="0"/>
                <a:ea typeface="MS Mincho" panose="02020609040205080304" pitchFamily="49" charset="-128"/>
                <a:cs typeface="Times New Roman" panose="02020603050405020304" pitchFamily="18" charset="0"/>
              </a:rPr>
              <a:t>Odisha</a:t>
            </a:r>
            <a:endParaRPr lang="en-US" b="1"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xmlns="" val="24776793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 you images">
            <a:extLst>
              <a:ext uri="{FF2B5EF4-FFF2-40B4-BE49-F238E27FC236}">
                <a16:creationId xmlns:a16="http://schemas.microsoft.com/office/drawing/2014/main" xmlns="" id="{30CE838C-9D76-4397-834C-B075054D6059}"/>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155879" y="0"/>
            <a:ext cx="2126342" cy="245872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rapezoid 4">
            <a:hlinkClick r:id="rId4"/>
            <a:extLst>
              <a:ext uri="{FF2B5EF4-FFF2-40B4-BE49-F238E27FC236}">
                <a16:creationId xmlns:a16="http://schemas.microsoft.com/office/drawing/2014/main" xmlns="" id="{B6C3A69E-0E12-4368-8752-095366D53E1A}"/>
              </a:ext>
            </a:extLst>
          </p:cNvPr>
          <p:cNvSpPr/>
          <p:nvPr/>
        </p:nvSpPr>
        <p:spPr>
          <a:xfrm>
            <a:off x="7671698" y="4593216"/>
            <a:ext cx="4093535" cy="1095155"/>
          </a:xfrm>
          <a:prstGeom prst="trapezoid">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000" b="1" dirty="0">
                <a:latin typeface="Bookman Old Style" panose="02050604050505020204" pitchFamily="18" charset="0"/>
              </a:rPr>
              <a:t>SGEMPU ,DTI , </a:t>
            </a:r>
          </a:p>
          <a:p>
            <a:pPr algn="ctr"/>
            <a:r>
              <a:rPr lang="en-US" sz="2000" b="1" dirty="0">
                <a:latin typeface="Bookman Old Style" panose="02050604050505020204" pitchFamily="18" charset="0"/>
              </a:rPr>
              <a:t>Finance Department ,  Government of Odisha</a:t>
            </a:r>
          </a:p>
        </p:txBody>
      </p:sp>
      <p:sp>
        <p:nvSpPr>
          <p:cNvPr id="4" name="Rectangle 3">
            <a:extLst>
              <a:ext uri="{FF2B5EF4-FFF2-40B4-BE49-F238E27FC236}">
                <a16:creationId xmlns:a16="http://schemas.microsoft.com/office/drawing/2014/main" xmlns="" id="{B584D515-7A0F-4753-BDB2-4DCC9F46919F}"/>
              </a:ext>
            </a:extLst>
          </p:cNvPr>
          <p:cNvSpPr/>
          <p:nvPr/>
        </p:nvSpPr>
        <p:spPr>
          <a:xfrm>
            <a:off x="6096000" y="5834073"/>
            <a:ext cx="4700892" cy="923330"/>
          </a:xfrm>
          <a:prstGeom prst="rect">
            <a:avLst/>
          </a:prstGeom>
        </p:spPr>
        <p:txBody>
          <a:bodyPr wrap="square">
            <a:spAutoFit/>
          </a:bodyPr>
          <a:lstStyle/>
          <a:p>
            <a:r>
              <a:rPr lang="en-US" b="1" u="sng" dirty="0">
                <a:solidFill>
                  <a:srgbClr val="1A0DAB"/>
                </a:solidFill>
                <a:latin typeface="arial" panose="020B0604020202020204" pitchFamily="34" charset="0"/>
                <a:hlinkClick r:id="rId5"/>
              </a:rPr>
              <a:t>Address</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5th Floor, Unit, 3, Unit 3, Kharabela Nagar, Bhubaneswar, Odisha 751001</a:t>
            </a:r>
            <a:endParaRPr lang="en-US" dirty="0"/>
          </a:p>
        </p:txBody>
      </p:sp>
      <p:graphicFrame>
        <p:nvGraphicFramePr>
          <p:cNvPr id="2" name="Diagram 1">
            <a:extLst>
              <a:ext uri="{FF2B5EF4-FFF2-40B4-BE49-F238E27FC236}">
                <a16:creationId xmlns:a16="http://schemas.microsoft.com/office/drawing/2014/main" xmlns="" id="{6BDA8F0F-C4CB-402C-9165-150E02E24FB7}"/>
              </a:ext>
            </a:extLst>
          </p:cNvPr>
          <p:cNvGraphicFramePr/>
          <p:nvPr>
            <p:extLst>
              <p:ext uri="{D42A27DB-BD31-4B8C-83A1-F6EECF244321}">
                <p14:modId xmlns:p14="http://schemas.microsoft.com/office/powerpoint/2010/main" xmlns="" val="785850233"/>
              </p:ext>
            </p:extLst>
          </p:nvPr>
        </p:nvGraphicFramePr>
        <p:xfrm>
          <a:off x="307404" y="1188100"/>
          <a:ext cx="7364294" cy="537322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6" name="Flowchart: Manual Input 5">
            <a:extLst>
              <a:ext uri="{FF2B5EF4-FFF2-40B4-BE49-F238E27FC236}">
                <a16:creationId xmlns:a16="http://schemas.microsoft.com/office/drawing/2014/main" xmlns="" id="{EDA86D53-A6D4-4467-8489-C9F14BF61F5C}"/>
              </a:ext>
            </a:extLst>
          </p:cNvPr>
          <p:cNvSpPr/>
          <p:nvPr/>
        </p:nvSpPr>
        <p:spPr>
          <a:xfrm>
            <a:off x="60960" y="74645"/>
            <a:ext cx="2381747" cy="513184"/>
          </a:xfrm>
          <a:prstGeom prst="flowChartManualInp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man Old Style" panose="02050604050505020204" pitchFamily="18" charset="0"/>
              </a:rPr>
              <a:t>13. Support</a:t>
            </a:r>
            <a:endParaRPr lang="en-IN" sz="2400" b="1" dirty="0">
              <a:latin typeface="Bookman Old Style" panose="02050604050505020204" pitchFamily="18" charset="0"/>
            </a:endParaRPr>
          </a:p>
        </p:txBody>
      </p:sp>
      <p:sp>
        <p:nvSpPr>
          <p:cNvPr id="7" name="Rectangle 6">
            <a:extLst>
              <a:ext uri="{FF2B5EF4-FFF2-40B4-BE49-F238E27FC236}">
                <a16:creationId xmlns:a16="http://schemas.microsoft.com/office/drawing/2014/main" xmlns="" id="{A326E79A-B359-4D42-8D6A-1D4E9381C5DF}"/>
              </a:ext>
            </a:extLst>
          </p:cNvPr>
          <p:cNvSpPr/>
          <p:nvPr/>
        </p:nvSpPr>
        <p:spPr>
          <a:xfrm>
            <a:off x="10442803" y="6365244"/>
            <a:ext cx="1749197" cy="392159"/>
          </a:xfrm>
          <a:prstGeom prst="rect">
            <a:avLst/>
          </a:prstGeom>
        </p:spPr>
        <p:txBody>
          <a:bodyPr wrap="none">
            <a:spAutoFit/>
          </a:bodyPr>
          <a:lstStyle/>
          <a:p>
            <a:pPr algn="r">
              <a:lnSpc>
                <a:spcPct val="115000"/>
              </a:lnSpc>
            </a:pPr>
            <a:r>
              <a:rPr lang="en-US" b="1" dirty="0" err="1">
                <a:solidFill>
                  <a:srgbClr val="FFFFFF"/>
                </a:solidFill>
                <a:highlight>
                  <a:srgbClr val="FF0000"/>
                </a:highlight>
                <a:latin typeface="Calibri" panose="020F0502020204030204" pitchFamily="34" charset="0"/>
                <a:ea typeface="MS Mincho" panose="02020609040205080304" pitchFamily="49" charset="-128"/>
                <a:cs typeface="Times New Roman" panose="02020603050405020304" pitchFamily="18" charset="0"/>
              </a:rPr>
              <a:t>SGeMPU</a:t>
            </a:r>
            <a:r>
              <a:rPr lang="en-US" b="1" dirty="0">
                <a:solidFill>
                  <a:srgbClr val="FFFFFF"/>
                </a:solidFill>
                <a:latin typeface="Calibri" panose="020F0502020204030204" pitchFamily="34" charset="0"/>
                <a:ea typeface="MS Mincho" panose="02020609040205080304" pitchFamily="49" charset="-128"/>
                <a:cs typeface="Times New Roman" panose="02020603050405020304" pitchFamily="18" charset="0"/>
              </a:rPr>
              <a:t> </a:t>
            </a:r>
            <a:r>
              <a:rPr lang="en-US" b="1" dirty="0">
                <a:solidFill>
                  <a:srgbClr val="FFFFFF"/>
                </a:solidFill>
                <a:highlight>
                  <a:srgbClr val="000080"/>
                </a:highlight>
                <a:latin typeface="Calibri" panose="020F0502020204030204" pitchFamily="34" charset="0"/>
                <a:ea typeface="MS Mincho" panose="02020609040205080304" pitchFamily="49" charset="-128"/>
                <a:cs typeface="Times New Roman" panose="02020603050405020304" pitchFamily="18" charset="0"/>
              </a:rPr>
              <a:t>Odisha</a:t>
            </a:r>
            <a:endParaRPr lang="en-US" b="1"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p:txBody>
      </p:sp>
      <p:sp>
        <p:nvSpPr>
          <p:cNvPr id="3" name="Rectangle 2">
            <a:extLst>
              <a:ext uri="{FF2B5EF4-FFF2-40B4-BE49-F238E27FC236}">
                <a16:creationId xmlns:a16="http://schemas.microsoft.com/office/drawing/2014/main" xmlns="" id="{114CEBEC-84E8-40C7-846F-8238E4A694C6}"/>
              </a:ext>
            </a:extLst>
          </p:cNvPr>
          <p:cNvSpPr/>
          <p:nvPr/>
        </p:nvSpPr>
        <p:spPr>
          <a:xfrm>
            <a:off x="8155879" y="2561891"/>
            <a:ext cx="3609354" cy="2031325"/>
          </a:xfrm>
          <a:prstGeom prst="rect">
            <a:avLst/>
          </a:prstGeom>
        </p:spPr>
        <p:txBody>
          <a:bodyPr wrap="square">
            <a:spAutoFit/>
          </a:bodyPr>
          <a:lstStyle/>
          <a:p>
            <a:r>
              <a:rPr lang="en-IN" b="1" dirty="0">
                <a:solidFill>
                  <a:srgbClr val="002060"/>
                </a:solidFill>
              </a:rPr>
              <a:t>Manas Ranjan Das </a:t>
            </a:r>
          </a:p>
          <a:p>
            <a:r>
              <a:rPr lang="en-IN" dirty="0"/>
              <a:t>( Assistant Director , </a:t>
            </a:r>
            <a:r>
              <a:rPr lang="en-IN" dirty="0" err="1"/>
              <a:t>GeM</a:t>
            </a:r>
            <a:r>
              <a:rPr lang="en-IN" dirty="0"/>
              <a:t> )</a:t>
            </a:r>
          </a:p>
          <a:p>
            <a:r>
              <a:rPr lang="en-IN" dirty="0"/>
              <a:t>Mob- 9437289394</a:t>
            </a:r>
          </a:p>
          <a:p>
            <a:endParaRPr lang="en-IN" dirty="0"/>
          </a:p>
          <a:p>
            <a:r>
              <a:rPr lang="en-IN" b="1" dirty="0">
                <a:solidFill>
                  <a:srgbClr val="002060"/>
                </a:solidFill>
              </a:rPr>
              <a:t>Sudhanshu Pradhan </a:t>
            </a:r>
          </a:p>
          <a:p>
            <a:r>
              <a:rPr lang="en-IN" dirty="0"/>
              <a:t>( Business Facilitator)</a:t>
            </a:r>
          </a:p>
          <a:p>
            <a:r>
              <a:rPr lang="en-IN" dirty="0"/>
              <a:t>Mob- 8093694688</a:t>
            </a:r>
          </a:p>
        </p:txBody>
      </p:sp>
      <p:sp>
        <p:nvSpPr>
          <p:cNvPr id="10" name="TextBox 9">
            <a:extLst>
              <a:ext uri="{FF2B5EF4-FFF2-40B4-BE49-F238E27FC236}">
                <a16:creationId xmlns:a16="http://schemas.microsoft.com/office/drawing/2014/main" xmlns="" id="{3548F5A5-1734-41D3-AC86-4B7FD5B41201}"/>
              </a:ext>
            </a:extLst>
          </p:cNvPr>
          <p:cNvSpPr txBox="1"/>
          <p:nvPr/>
        </p:nvSpPr>
        <p:spPr>
          <a:xfrm>
            <a:off x="307404" y="6111072"/>
            <a:ext cx="6144768" cy="646331"/>
          </a:xfrm>
          <a:prstGeom prst="rect">
            <a:avLst/>
          </a:prstGeom>
          <a:noFill/>
        </p:spPr>
        <p:txBody>
          <a:bodyPr wrap="square">
            <a:spAutoFit/>
          </a:bodyPr>
          <a:lstStyle/>
          <a:p>
            <a:r>
              <a:rPr lang="en-US" dirty="0">
                <a:hlinkClick r:id="rId10"/>
              </a:rPr>
              <a:t>https://t.me/gemodisha</a:t>
            </a:r>
            <a:endParaRPr lang="en-US" dirty="0"/>
          </a:p>
          <a:p>
            <a:endParaRPr lang="en-US" dirty="0"/>
          </a:p>
        </p:txBody>
      </p:sp>
    </p:spTree>
    <p:extLst>
      <p:ext uri="{BB962C8B-B14F-4D97-AF65-F5344CB8AC3E}">
        <p14:creationId xmlns:p14="http://schemas.microsoft.com/office/powerpoint/2010/main" xmlns="" val="2456892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D6FB673-0E8D-42B2-AE90-F118E3BFB635}"/>
              </a:ext>
            </a:extLst>
          </p:cNvPr>
          <p:cNvPicPr>
            <a:picLocks noChangeAspect="1"/>
          </p:cNvPicPr>
          <p:nvPr/>
        </p:nvPicPr>
        <p:blipFill>
          <a:blip r:embed="rId2" cstate="print"/>
          <a:stretch>
            <a:fillRect/>
          </a:stretch>
        </p:blipFill>
        <p:spPr>
          <a:xfrm>
            <a:off x="4903471" y="758379"/>
            <a:ext cx="4434840" cy="2442021"/>
          </a:xfrm>
          <a:prstGeom prst="rect">
            <a:avLst/>
          </a:prstGeom>
        </p:spPr>
      </p:pic>
      <p:sp>
        <p:nvSpPr>
          <p:cNvPr id="5" name="Flowchart: Magnetic Disk 4">
            <a:extLst>
              <a:ext uri="{FF2B5EF4-FFF2-40B4-BE49-F238E27FC236}">
                <a16:creationId xmlns:a16="http://schemas.microsoft.com/office/drawing/2014/main" xmlns="" id="{C3A9C44A-68DC-4385-8FC0-D10453737ABB}"/>
              </a:ext>
            </a:extLst>
          </p:cNvPr>
          <p:cNvSpPr/>
          <p:nvPr/>
        </p:nvSpPr>
        <p:spPr>
          <a:xfrm>
            <a:off x="3120389" y="1823803"/>
            <a:ext cx="1943100" cy="612648"/>
          </a:xfrm>
          <a:prstGeom prst="flowChartMagneticDisk">
            <a:avLst/>
          </a:prstGeom>
          <a:solidFill>
            <a:schemeClr val="accent6">
              <a:lumMod val="5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ln w="0"/>
                <a:solidFill>
                  <a:schemeClr val="bg1"/>
                </a:solidFill>
                <a:effectLst>
                  <a:outerShdw blurRad="38100" dist="19050" dir="2700000" algn="tl" rotWithShape="0">
                    <a:schemeClr val="dk1">
                      <a:alpha val="40000"/>
                    </a:schemeClr>
                  </a:outerShdw>
                </a:effectLst>
                <a:latin typeface="Cooper Black" panose="0208090404030B020404" pitchFamily="18" charset="0"/>
              </a:rPr>
              <a:t>Buyer</a:t>
            </a:r>
          </a:p>
        </p:txBody>
      </p:sp>
      <p:sp>
        <p:nvSpPr>
          <p:cNvPr id="7" name="Flowchart: Magnetic Disk 6">
            <a:extLst>
              <a:ext uri="{FF2B5EF4-FFF2-40B4-BE49-F238E27FC236}">
                <a16:creationId xmlns:a16="http://schemas.microsoft.com/office/drawing/2014/main" xmlns="" id="{45A9CE88-D4E2-40E6-8238-3D6883884C17}"/>
              </a:ext>
            </a:extLst>
          </p:cNvPr>
          <p:cNvSpPr/>
          <p:nvPr/>
        </p:nvSpPr>
        <p:spPr>
          <a:xfrm>
            <a:off x="9178293" y="1788284"/>
            <a:ext cx="1943100" cy="612648"/>
          </a:xfrm>
          <a:prstGeom prst="flowChartMagneticDisk">
            <a:avLst/>
          </a:prstGeom>
          <a:solidFill>
            <a:srgbClr val="00206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ln w="0"/>
                <a:solidFill>
                  <a:schemeClr val="bg1"/>
                </a:solidFill>
                <a:effectLst>
                  <a:outerShdw blurRad="38100" dist="19050" dir="2700000" algn="tl" rotWithShape="0">
                    <a:schemeClr val="dk1">
                      <a:alpha val="40000"/>
                    </a:schemeClr>
                  </a:outerShdw>
                </a:effectLst>
                <a:latin typeface="Cooper Black" panose="0208090404030B020404" pitchFamily="18" charset="0"/>
              </a:rPr>
              <a:t>Seller</a:t>
            </a:r>
          </a:p>
        </p:txBody>
      </p:sp>
      <p:sp>
        <p:nvSpPr>
          <p:cNvPr id="8" name="Isosceles Triangle 7">
            <a:extLst>
              <a:ext uri="{FF2B5EF4-FFF2-40B4-BE49-F238E27FC236}">
                <a16:creationId xmlns:a16="http://schemas.microsoft.com/office/drawing/2014/main" xmlns="" id="{DCADC805-4884-4EC4-93C0-1BCB5670EEB4}"/>
              </a:ext>
            </a:extLst>
          </p:cNvPr>
          <p:cNvSpPr/>
          <p:nvPr/>
        </p:nvSpPr>
        <p:spPr>
          <a:xfrm>
            <a:off x="3733910" y="45602"/>
            <a:ext cx="7015830" cy="776176"/>
          </a:xfrm>
          <a:prstGeom prst="triangle">
            <a:avLst>
              <a:gd name="adj" fmla="val 4981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effectLst>
                  <a:outerShdw blurRad="38100" dist="38100" dir="2700000" algn="tl">
                    <a:srgbClr val="000000">
                      <a:alpha val="43137"/>
                    </a:srgbClr>
                  </a:outerShdw>
                </a:effectLst>
              </a:rPr>
              <a:t>MARKET</a:t>
            </a:r>
          </a:p>
        </p:txBody>
      </p:sp>
      <p:cxnSp>
        <p:nvCxnSpPr>
          <p:cNvPr id="10" name="Connector: Curved 9">
            <a:extLst>
              <a:ext uri="{FF2B5EF4-FFF2-40B4-BE49-F238E27FC236}">
                <a16:creationId xmlns:a16="http://schemas.microsoft.com/office/drawing/2014/main" xmlns="" id="{B1262461-4BFF-4A1F-BC94-82E5040D95A2}"/>
              </a:ext>
            </a:extLst>
          </p:cNvPr>
          <p:cNvCxnSpPr/>
          <p:nvPr/>
        </p:nvCxnSpPr>
        <p:spPr>
          <a:xfrm rot="10800000" flipV="1">
            <a:off x="4351396" y="2303173"/>
            <a:ext cx="2183130" cy="1223010"/>
          </a:xfrm>
          <a:prstGeom prst="curvedConnector3">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xmlns="" id="{8F8AD3F5-ABA2-4DF9-A744-D7BFE945B554}"/>
              </a:ext>
            </a:extLst>
          </p:cNvPr>
          <p:cNvSpPr/>
          <p:nvPr/>
        </p:nvSpPr>
        <p:spPr>
          <a:xfrm>
            <a:off x="0" y="2637361"/>
            <a:ext cx="4354829" cy="1200329"/>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dirty="0">
                <a:solidFill>
                  <a:srgbClr val="474747"/>
                </a:solidFill>
                <a:latin typeface="Times New Roman" panose="02020603050405020304" pitchFamily="18" charset="0"/>
                <a:cs typeface="Times New Roman" panose="02020603050405020304" pitchFamily="18" charset="0"/>
              </a:rPr>
              <a:t>A type of business model, or segment of a larger business model, that enables a firm or individual to conduct business over an electronic network, typically </a:t>
            </a:r>
            <a:r>
              <a:rPr lang="en-US" b="1" dirty="0">
                <a:solidFill>
                  <a:srgbClr val="474747"/>
                </a:solidFill>
                <a:latin typeface="Times New Roman" panose="02020603050405020304" pitchFamily="18" charset="0"/>
                <a:cs typeface="Times New Roman" panose="02020603050405020304" pitchFamily="18" charset="0"/>
              </a:rPr>
              <a:t>the internet</a:t>
            </a:r>
          </a:p>
        </p:txBody>
      </p:sp>
      <p:sp>
        <p:nvSpPr>
          <p:cNvPr id="15" name="Rectangle: Rounded Corners 14">
            <a:extLst>
              <a:ext uri="{FF2B5EF4-FFF2-40B4-BE49-F238E27FC236}">
                <a16:creationId xmlns:a16="http://schemas.microsoft.com/office/drawing/2014/main" xmlns="" id="{E73A9ED5-1F24-4D54-BAFB-E3644B634E1D}"/>
              </a:ext>
            </a:extLst>
          </p:cNvPr>
          <p:cNvSpPr/>
          <p:nvPr/>
        </p:nvSpPr>
        <p:spPr>
          <a:xfrm>
            <a:off x="1" y="4819792"/>
            <a:ext cx="6864648" cy="1898223"/>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endParaRPr lang="en-US" sz="1600" dirty="0">
              <a:solidFill>
                <a:srgbClr val="474747"/>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1600" dirty="0">
                <a:solidFill>
                  <a:schemeClr val="tx1"/>
                </a:solidFill>
                <a:latin typeface="Arial" panose="020B0604020202020204" pitchFamily="34" charset="0"/>
                <a:cs typeface="Arial" panose="020B0604020202020204" pitchFamily="34" charset="0"/>
              </a:rPr>
              <a:t>Provides an </a:t>
            </a:r>
            <a:r>
              <a:rPr lang="en-US" sz="1600" b="1" dirty="0">
                <a:solidFill>
                  <a:schemeClr val="tx1"/>
                </a:solidFill>
                <a:latin typeface="Arial" panose="020B0604020202020204" pitchFamily="34" charset="0"/>
                <a:cs typeface="Arial" panose="020B0604020202020204" pitchFamily="34" charset="0"/>
              </a:rPr>
              <a:t>Information technology platform </a:t>
            </a:r>
            <a:r>
              <a:rPr lang="en-US" sz="1600" dirty="0">
                <a:solidFill>
                  <a:schemeClr val="tx1"/>
                </a:solidFill>
                <a:latin typeface="Arial" panose="020B0604020202020204" pitchFamily="34" charset="0"/>
                <a:cs typeface="Arial" panose="020B0604020202020204" pitchFamily="34" charset="0"/>
              </a:rPr>
              <a:t>by an </a:t>
            </a:r>
          </a:p>
          <a:p>
            <a:r>
              <a:rPr lang="en-US" sz="1600" dirty="0">
                <a:solidFill>
                  <a:schemeClr val="tx1"/>
                </a:solidFill>
                <a:latin typeface="Arial" panose="020B0604020202020204" pitchFamily="34" charset="0"/>
                <a:cs typeface="Arial" panose="020B0604020202020204" pitchFamily="34" charset="0"/>
              </a:rPr>
              <a:t>     e-commerce entity on a digital &amp; electronic network to </a:t>
            </a:r>
            <a:r>
              <a:rPr lang="en-US" sz="1600" b="1" dirty="0">
                <a:solidFill>
                  <a:srgbClr val="FF0000"/>
                </a:solidFill>
                <a:latin typeface="Arial" panose="020B0604020202020204" pitchFamily="34" charset="0"/>
                <a:cs typeface="Arial" panose="020B0604020202020204" pitchFamily="34" charset="0"/>
              </a:rPr>
              <a:t>act as a   </a:t>
            </a:r>
          </a:p>
          <a:p>
            <a:r>
              <a:rPr lang="en-US" sz="1600" b="1" dirty="0">
                <a:solidFill>
                  <a:srgbClr val="FF0000"/>
                </a:solidFill>
                <a:latin typeface="Arial" panose="020B0604020202020204" pitchFamily="34" charset="0"/>
                <a:cs typeface="Arial" panose="020B0604020202020204" pitchFamily="34" charset="0"/>
              </a:rPr>
              <a:t>     facilitator </a:t>
            </a:r>
            <a:r>
              <a:rPr lang="en-US" sz="1600" dirty="0">
                <a:solidFill>
                  <a:schemeClr val="tx1"/>
                </a:solidFill>
                <a:latin typeface="Arial" panose="020B0604020202020204" pitchFamily="34" charset="0"/>
                <a:cs typeface="Arial" panose="020B0604020202020204" pitchFamily="34" charset="0"/>
              </a:rPr>
              <a:t>between the </a:t>
            </a:r>
            <a:r>
              <a:rPr lang="en-US" sz="1600" b="1" dirty="0">
                <a:solidFill>
                  <a:schemeClr val="tx1"/>
                </a:solidFill>
                <a:latin typeface="Arial" panose="020B0604020202020204" pitchFamily="34" charset="0"/>
                <a:cs typeface="Arial" panose="020B0604020202020204" pitchFamily="34" charset="0"/>
              </a:rPr>
              <a:t>buyer and seller.</a:t>
            </a:r>
          </a:p>
          <a:p>
            <a:pPr marL="285750" indent="-285750">
              <a:buFont typeface="Wingdings" panose="05000000000000000000" pitchFamily="2" charset="2"/>
              <a:buChar char="q"/>
            </a:pPr>
            <a:r>
              <a:rPr lang="en-US" sz="1600" dirty="0">
                <a:solidFill>
                  <a:schemeClr val="tx1"/>
                </a:solidFill>
                <a:latin typeface="Arial" panose="020B0604020202020204" pitchFamily="34" charset="0"/>
                <a:cs typeface="Arial" panose="020B0604020202020204" pitchFamily="34" charset="0"/>
              </a:rPr>
              <a:t>e-commerce firm is not allowed to </a:t>
            </a:r>
            <a:r>
              <a:rPr lang="en-US" sz="1600" b="1" dirty="0">
                <a:solidFill>
                  <a:schemeClr val="tx1"/>
                </a:solidFill>
                <a:latin typeface="Arial" panose="020B0604020202020204" pitchFamily="34" charset="0"/>
                <a:cs typeface="Arial" panose="020B0604020202020204" pitchFamily="34" charset="0"/>
              </a:rPr>
              <a:t>directly or indirectly influence the sale price of goods or services </a:t>
            </a:r>
            <a:r>
              <a:rPr lang="en-US" sz="1600" dirty="0">
                <a:solidFill>
                  <a:schemeClr val="tx1"/>
                </a:solidFill>
                <a:latin typeface="Arial" panose="020B0604020202020204" pitchFamily="34" charset="0"/>
                <a:cs typeface="Arial" panose="020B0604020202020204" pitchFamily="34" charset="0"/>
              </a:rPr>
              <a:t>and is required to </a:t>
            </a:r>
            <a:r>
              <a:rPr lang="en-US" sz="1600" b="1" dirty="0">
                <a:solidFill>
                  <a:schemeClr val="tx1"/>
                </a:solidFill>
                <a:latin typeface="Arial" panose="020B0604020202020204" pitchFamily="34" charset="0"/>
                <a:cs typeface="Arial" panose="020B0604020202020204" pitchFamily="34" charset="0"/>
              </a:rPr>
              <a:t>offer a level playing field to all vendors.</a:t>
            </a:r>
          </a:p>
          <a:p>
            <a:pPr>
              <a:buFont typeface="Arial" panose="020B0604020202020204" pitchFamily="34" charset="0"/>
              <a:buChar char="•"/>
            </a:pPr>
            <a:endParaRPr lang="en-US" dirty="0">
              <a:solidFill>
                <a:srgbClr val="474747"/>
              </a:solidFill>
              <a:latin typeface="&amp;quot"/>
            </a:endParaRPr>
          </a:p>
        </p:txBody>
      </p:sp>
      <p:sp>
        <p:nvSpPr>
          <p:cNvPr id="12" name="Rectangle 11"/>
          <p:cNvSpPr/>
          <p:nvPr/>
        </p:nvSpPr>
        <p:spPr>
          <a:xfrm>
            <a:off x="406306" y="4311848"/>
            <a:ext cx="3212739" cy="461665"/>
          </a:xfrm>
          <a:prstGeom prst="rect">
            <a:avLst/>
          </a:prstGeom>
        </p:spPr>
        <p:txBody>
          <a:bodyPr wrap="none">
            <a:spAutoFit/>
          </a:bodyPr>
          <a:lstStyle/>
          <a:p>
            <a:pPr lvl="0"/>
            <a:r>
              <a:rPr lang="en-US" sz="2400" b="1" dirty="0">
                <a:latin typeface="Bookman Old Style" panose="02050604050505020204" pitchFamily="18" charset="0"/>
              </a:rPr>
              <a:t>Marketplace Model</a:t>
            </a:r>
          </a:p>
        </p:txBody>
      </p:sp>
      <p:sp>
        <p:nvSpPr>
          <p:cNvPr id="2" name="Flowchart: Manual Input 1">
            <a:extLst>
              <a:ext uri="{FF2B5EF4-FFF2-40B4-BE49-F238E27FC236}">
                <a16:creationId xmlns:a16="http://schemas.microsoft.com/office/drawing/2014/main" xmlns="" id="{3A9B84A7-6EE7-4F36-8638-B16D19DDFFE9}"/>
              </a:ext>
            </a:extLst>
          </p:cNvPr>
          <p:cNvSpPr/>
          <p:nvPr/>
        </p:nvSpPr>
        <p:spPr>
          <a:xfrm>
            <a:off x="0" y="139984"/>
            <a:ext cx="2643968" cy="657261"/>
          </a:xfrm>
          <a:prstGeom prst="flowChartManualInp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effectLst>
                  <a:outerShdw blurRad="38100" dist="38100" dir="2700000" algn="tl">
                    <a:srgbClr val="000000">
                      <a:alpha val="43137"/>
                    </a:srgbClr>
                  </a:outerShdw>
                </a:effectLst>
                <a:latin typeface="Bookman Old Style" panose="02050604050505020204" pitchFamily="18" charset="0"/>
              </a:rPr>
              <a:t>1. What is </a:t>
            </a:r>
            <a:r>
              <a:rPr lang="en-US" sz="2400" b="1" dirty="0" err="1">
                <a:effectLst>
                  <a:outerShdw blurRad="38100" dist="38100" dir="2700000" algn="tl">
                    <a:srgbClr val="000000">
                      <a:alpha val="43137"/>
                    </a:srgbClr>
                  </a:outerShdw>
                </a:effectLst>
                <a:latin typeface="Bookman Old Style" panose="02050604050505020204" pitchFamily="18" charset="0"/>
              </a:rPr>
              <a:t>GeM</a:t>
            </a:r>
            <a:endParaRPr lang="en-US" sz="2400" b="1" dirty="0">
              <a:effectLst>
                <a:outerShdw blurRad="38100" dist="38100" dir="2700000" algn="tl">
                  <a:srgbClr val="000000">
                    <a:alpha val="43137"/>
                  </a:srgbClr>
                </a:outerShdw>
              </a:effectLst>
              <a:latin typeface="Bookman Old Style" panose="02050604050505020204" pitchFamily="18" charset="0"/>
            </a:endParaRPr>
          </a:p>
        </p:txBody>
      </p:sp>
      <p:pic>
        <p:nvPicPr>
          <p:cNvPr id="3" name="Picture 2">
            <a:extLst>
              <a:ext uri="{FF2B5EF4-FFF2-40B4-BE49-F238E27FC236}">
                <a16:creationId xmlns:a16="http://schemas.microsoft.com/office/drawing/2014/main" xmlns="" id="{7594B640-118A-4F24-8FD6-0529A9EEDD1A}"/>
              </a:ext>
            </a:extLst>
          </p:cNvPr>
          <p:cNvPicPr>
            <a:picLocks noChangeAspect="1"/>
          </p:cNvPicPr>
          <p:nvPr/>
        </p:nvPicPr>
        <p:blipFill>
          <a:blip r:embed="rId3"/>
          <a:stretch>
            <a:fillRect/>
          </a:stretch>
        </p:blipFill>
        <p:spPr>
          <a:xfrm rot="568464">
            <a:off x="8847121" y="3146337"/>
            <a:ext cx="2977762" cy="1601317"/>
          </a:xfrm>
          <a:prstGeom prst="rect">
            <a:avLst/>
          </a:prstGeom>
        </p:spPr>
      </p:pic>
      <p:grpSp>
        <p:nvGrpSpPr>
          <p:cNvPr id="14" name="Group 13">
            <a:extLst>
              <a:ext uri="{FF2B5EF4-FFF2-40B4-BE49-F238E27FC236}">
                <a16:creationId xmlns:a16="http://schemas.microsoft.com/office/drawing/2014/main" xmlns="" id="{BC68A446-CF6B-4DA6-8BBA-4CE44EAB0CAD}"/>
              </a:ext>
            </a:extLst>
          </p:cNvPr>
          <p:cNvGrpSpPr/>
          <p:nvPr/>
        </p:nvGrpSpPr>
        <p:grpSpPr>
          <a:xfrm>
            <a:off x="7452592" y="4324294"/>
            <a:ext cx="4191417" cy="1315038"/>
            <a:chOff x="3786510" y="356053"/>
            <a:chExt cx="3597273" cy="1315038"/>
          </a:xfrm>
        </p:grpSpPr>
        <p:sp>
          <p:nvSpPr>
            <p:cNvPr id="16" name="Shape 15">
              <a:extLst>
                <a:ext uri="{FF2B5EF4-FFF2-40B4-BE49-F238E27FC236}">
                  <a16:creationId xmlns:a16="http://schemas.microsoft.com/office/drawing/2014/main" xmlns="" id="{119C8234-A9F7-4592-A5ED-DA708C0CBC75}"/>
                </a:ext>
              </a:extLst>
            </p:cNvPr>
            <p:cNvSpPr/>
            <p:nvPr/>
          </p:nvSpPr>
          <p:spPr>
            <a:xfrm>
              <a:off x="3786510" y="356053"/>
              <a:ext cx="3597273" cy="1315038"/>
            </a:xfrm>
            <a:prstGeom prst="gear6">
              <a:avLst/>
            </a:prstGeom>
            <a:solidFill>
              <a:srgbClr val="0070C0"/>
            </a:solidFill>
          </p:spPr>
          <p:style>
            <a:lnRef idx="0">
              <a:schemeClr val="lt1">
                <a:hueOff val="0"/>
                <a:satOff val="0"/>
                <a:lumOff val="0"/>
                <a:alphaOff val="0"/>
              </a:schemeClr>
            </a:lnRef>
            <a:fillRef idx="3">
              <a:scrgbClr r="0" g="0" b="0"/>
            </a:fillRef>
            <a:effectRef idx="2">
              <a:schemeClr val="accent3">
                <a:hueOff val="2710599"/>
                <a:satOff val="100000"/>
                <a:lumOff val="-14706"/>
                <a:alphaOff val="0"/>
              </a:schemeClr>
            </a:effectRef>
            <a:fontRef idx="minor">
              <a:schemeClr val="lt1"/>
            </a:fontRef>
          </p:style>
        </p:sp>
        <p:sp>
          <p:nvSpPr>
            <p:cNvPr id="17" name="Shape 4">
              <a:extLst>
                <a:ext uri="{FF2B5EF4-FFF2-40B4-BE49-F238E27FC236}">
                  <a16:creationId xmlns:a16="http://schemas.microsoft.com/office/drawing/2014/main" xmlns="" id="{F8E5EC59-F885-46F2-BEED-9CE1D596484C}"/>
                </a:ext>
              </a:extLst>
            </p:cNvPr>
            <p:cNvSpPr txBox="1"/>
            <p:nvPr/>
          </p:nvSpPr>
          <p:spPr>
            <a:xfrm>
              <a:off x="4449324" y="689119"/>
              <a:ext cx="2271645" cy="648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Marketplace Model</a:t>
              </a:r>
            </a:p>
          </p:txBody>
        </p:sp>
      </p:grpSp>
      <p:pic>
        <p:nvPicPr>
          <p:cNvPr id="9" name="Picture 8">
            <a:extLst>
              <a:ext uri="{FF2B5EF4-FFF2-40B4-BE49-F238E27FC236}">
                <a16:creationId xmlns:a16="http://schemas.microsoft.com/office/drawing/2014/main" xmlns="" id="{1BDFFC17-6992-4E76-8412-8D6EEC5B3C35}"/>
              </a:ext>
            </a:extLst>
          </p:cNvPr>
          <p:cNvPicPr>
            <a:picLocks noChangeAspect="1"/>
          </p:cNvPicPr>
          <p:nvPr/>
        </p:nvPicPr>
        <p:blipFill>
          <a:blip r:embed="rId4"/>
          <a:stretch>
            <a:fillRect/>
          </a:stretch>
        </p:blipFill>
        <p:spPr>
          <a:xfrm>
            <a:off x="9720084" y="5126586"/>
            <a:ext cx="2414225" cy="1731414"/>
          </a:xfrm>
          <a:prstGeom prst="rect">
            <a:avLst/>
          </a:prstGeom>
        </p:spPr>
      </p:pic>
      <p:sp>
        <p:nvSpPr>
          <p:cNvPr id="18" name="Rectangle 17">
            <a:extLst>
              <a:ext uri="{FF2B5EF4-FFF2-40B4-BE49-F238E27FC236}">
                <a16:creationId xmlns:a16="http://schemas.microsoft.com/office/drawing/2014/main" xmlns="" id="{ADCB568D-EFE1-47C2-AD1A-FA37B82103E2}"/>
              </a:ext>
            </a:extLst>
          </p:cNvPr>
          <p:cNvSpPr/>
          <p:nvPr/>
        </p:nvSpPr>
        <p:spPr>
          <a:xfrm>
            <a:off x="194205" y="2157982"/>
            <a:ext cx="2286203" cy="461665"/>
          </a:xfrm>
          <a:prstGeom prst="rect">
            <a:avLst/>
          </a:prstGeom>
        </p:spPr>
        <p:txBody>
          <a:bodyPr wrap="none">
            <a:spAutoFit/>
          </a:bodyPr>
          <a:lstStyle/>
          <a:p>
            <a:r>
              <a:rPr lang="en-IN" sz="2400" b="1" dirty="0">
                <a:latin typeface="Bookman Old Style" panose="02050604050505020204" pitchFamily="18" charset="0"/>
              </a:rPr>
              <a:t>e-Commerce </a:t>
            </a:r>
          </a:p>
        </p:txBody>
      </p:sp>
    </p:spTree>
    <p:extLst>
      <p:ext uri="{BB962C8B-B14F-4D97-AF65-F5344CB8AC3E}">
        <p14:creationId xmlns:p14="http://schemas.microsoft.com/office/powerpoint/2010/main" xmlns="" val="778578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p:cNvSpPr/>
          <p:nvPr/>
        </p:nvSpPr>
        <p:spPr>
          <a:xfrm>
            <a:off x="612648" y="787400"/>
            <a:ext cx="2743200" cy="1625600"/>
          </a:xfrm>
          <a:custGeom>
            <a:avLst/>
            <a:gdLst>
              <a:gd name="connsiteX0" fmla="*/ 0 w 2057400"/>
              <a:gd name="connsiteY0" fmla="*/ 1219200 h 1219200"/>
              <a:gd name="connsiteX1" fmla="*/ 2057399 w 2057400"/>
              <a:gd name="connsiteY1" fmla="*/ 1219200 h 1219200"/>
              <a:gd name="connsiteX2" fmla="*/ 2057399 w 2057400"/>
              <a:gd name="connsiteY2" fmla="*/ 0 h 1219200"/>
              <a:gd name="connsiteX3" fmla="*/ 0 w 2057400"/>
              <a:gd name="connsiteY3" fmla="*/ 0 h 1219200"/>
              <a:gd name="connsiteX4" fmla="*/ 0 w 2057400"/>
              <a:gd name="connsiteY4" fmla="*/ 1219200 h 1219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057400" h="1219200">
                <a:moveTo>
                  <a:pt x="0" y="1219200"/>
                </a:moveTo>
                <a:lnTo>
                  <a:pt x="2057399" y="1219200"/>
                </a:lnTo>
                <a:lnTo>
                  <a:pt x="2057399" y="0"/>
                </a:lnTo>
                <a:lnTo>
                  <a:pt x="0" y="0"/>
                </a:lnTo>
                <a:lnTo>
                  <a:pt x="0" y="1219200"/>
                </a:lnTo>
              </a:path>
            </a:pathLst>
          </a:custGeom>
          <a:solidFill>
            <a:srgbClr val="00B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Freeform 3"/>
          <p:cNvSpPr/>
          <p:nvPr/>
        </p:nvSpPr>
        <p:spPr>
          <a:xfrm>
            <a:off x="612647" y="4749800"/>
            <a:ext cx="2986023" cy="1625600"/>
          </a:xfrm>
          <a:custGeom>
            <a:avLst/>
            <a:gdLst>
              <a:gd name="connsiteX0" fmla="*/ 0 w 2057400"/>
              <a:gd name="connsiteY0" fmla="*/ 1219200 h 1219200"/>
              <a:gd name="connsiteX1" fmla="*/ 2057399 w 2057400"/>
              <a:gd name="connsiteY1" fmla="*/ 1219200 h 1219200"/>
              <a:gd name="connsiteX2" fmla="*/ 2057399 w 2057400"/>
              <a:gd name="connsiteY2" fmla="*/ 0 h 1219200"/>
              <a:gd name="connsiteX3" fmla="*/ 0 w 2057400"/>
              <a:gd name="connsiteY3" fmla="*/ 0 h 1219200"/>
              <a:gd name="connsiteX4" fmla="*/ 0 w 2057400"/>
              <a:gd name="connsiteY4" fmla="*/ 1219200 h 1219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057400" h="1219200">
                <a:moveTo>
                  <a:pt x="0" y="1219200"/>
                </a:moveTo>
                <a:lnTo>
                  <a:pt x="2057399" y="1219200"/>
                </a:lnTo>
                <a:lnTo>
                  <a:pt x="2057399" y="0"/>
                </a:lnTo>
                <a:lnTo>
                  <a:pt x="0" y="0"/>
                </a:lnTo>
                <a:lnTo>
                  <a:pt x="0" y="1219200"/>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Freeform 3"/>
          <p:cNvSpPr/>
          <p:nvPr/>
        </p:nvSpPr>
        <p:spPr>
          <a:xfrm>
            <a:off x="4879847" y="4694936"/>
            <a:ext cx="2743200" cy="1625600"/>
          </a:xfrm>
          <a:custGeom>
            <a:avLst/>
            <a:gdLst>
              <a:gd name="connsiteX0" fmla="*/ 0 w 2057400"/>
              <a:gd name="connsiteY0" fmla="*/ 1219200 h 1219200"/>
              <a:gd name="connsiteX1" fmla="*/ 2057400 w 2057400"/>
              <a:gd name="connsiteY1" fmla="*/ 1219200 h 1219200"/>
              <a:gd name="connsiteX2" fmla="*/ 2057400 w 2057400"/>
              <a:gd name="connsiteY2" fmla="*/ 0 h 1219200"/>
              <a:gd name="connsiteX3" fmla="*/ 0 w 2057400"/>
              <a:gd name="connsiteY3" fmla="*/ 0 h 1219200"/>
              <a:gd name="connsiteX4" fmla="*/ 0 w 2057400"/>
              <a:gd name="connsiteY4" fmla="*/ 1219200 h 1219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057400" h="1219200">
                <a:moveTo>
                  <a:pt x="0" y="1219200"/>
                </a:moveTo>
                <a:lnTo>
                  <a:pt x="2057400" y="1219200"/>
                </a:lnTo>
                <a:lnTo>
                  <a:pt x="2057400" y="0"/>
                </a:lnTo>
                <a:lnTo>
                  <a:pt x="0" y="0"/>
                </a:lnTo>
                <a:lnTo>
                  <a:pt x="0" y="1219200"/>
                </a:lnTo>
              </a:path>
            </a:pathLst>
          </a:custGeom>
          <a:solidFill>
            <a:srgbClr val="C00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Freeform 3"/>
          <p:cNvSpPr/>
          <p:nvPr/>
        </p:nvSpPr>
        <p:spPr>
          <a:xfrm>
            <a:off x="8842247" y="4648200"/>
            <a:ext cx="2743200" cy="1625600"/>
          </a:xfrm>
          <a:custGeom>
            <a:avLst/>
            <a:gdLst>
              <a:gd name="connsiteX0" fmla="*/ 0 w 2057400"/>
              <a:gd name="connsiteY0" fmla="*/ 1219200 h 1219200"/>
              <a:gd name="connsiteX1" fmla="*/ 2057400 w 2057400"/>
              <a:gd name="connsiteY1" fmla="*/ 1219200 h 1219200"/>
              <a:gd name="connsiteX2" fmla="*/ 2057400 w 2057400"/>
              <a:gd name="connsiteY2" fmla="*/ 0 h 1219200"/>
              <a:gd name="connsiteX3" fmla="*/ 0 w 2057400"/>
              <a:gd name="connsiteY3" fmla="*/ 0 h 1219200"/>
              <a:gd name="connsiteX4" fmla="*/ 0 w 2057400"/>
              <a:gd name="connsiteY4" fmla="*/ 1219200 h 1219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057400" h="1219200">
                <a:moveTo>
                  <a:pt x="0" y="1219200"/>
                </a:moveTo>
                <a:lnTo>
                  <a:pt x="2057400" y="1219200"/>
                </a:lnTo>
                <a:lnTo>
                  <a:pt x="2057400" y="0"/>
                </a:lnTo>
                <a:lnTo>
                  <a:pt x="0" y="0"/>
                </a:lnTo>
                <a:lnTo>
                  <a:pt x="0" y="1219200"/>
                </a:lnTo>
              </a:path>
            </a:pathLst>
          </a:custGeom>
          <a:solidFill>
            <a:schemeClr val="accent2">
              <a:lumMod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Freeform 3"/>
          <p:cNvSpPr/>
          <p:nvPr/>
        </p:nvSpPr>
        <p:spPr>
          <a:xfrm>
            <a:off x="8842247" y="685800"/>
            <a:ext cx="2743200" cy="1625600"/>
          </a:xfrm>
          <a:custGeom>
            <a:avLst/>
            <a:gdLst>
              <a:gd name="connsiteX0" fmla="*/ 0 w 2057400"/>
              <a:gd name="connsiteY0" fmla="*/ 1219200 h 1219200"/>
              <a:gd name="connsiteX1" fmla="*/ 2057400 w 2057400"/>
              <a:gd name="connsiteY1" fmla="*/ 1219200 h 1219200"/>
              <a:gd name="connsiteX2" fmla="*/ 2057400 w 2057400"/>
              <a:gd name="connsiteY2" fmla="*/ 0 h 1219200"/>
              <a:gd name="connsiteX3" fmla="*/ 0 w 2057400"/>
              <a:gd name="connsiteY3" fmla="*/ 0 h 1219200"/>
              <a:gd name="connsiteX4" fmla="*/ 0 w 2057400"/>
              <a:gd name="connsiteY4" fmla="*/ 1219200 h 1219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057400" h="1219200">
                <a:moveTo>
                  <a:pt x="0" y="1219200"/>
                </a:moveTo>
                <a:lnTo>
                  <a:pt x="2057400" y="1219200"/>
                </a:lnTo>
                <a:lnTo>
                  <a:pt x="2057400" y="0"/>
                </a:lnTo>
                <a:lnTo>
                  <a:pt x="0" y="0"/>
                </a:lnTo>
                <a:lnTo>
                  <a:pt x="0" y="1219200"/>
                </a:lnTo>
              </a:path>
            </a:pathLst>
          </a:custGeom>
          <a:solidFill>
            <a:schemeClr val="accent6">
              <a:lumMod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Freeform 3"/>
          <p:cNvSpPr/>
          <p:nvPr/>
        </p:nvSpPr>
        <p:spPr>
          <a:xfrm>
            <a:off x="4879847" y="857101"/>
            <a:ext cx="2743200" cy="1625600"/>
          </a:xfrm>
          <a:custGeom>
            <a:avLst/>
            <a:gdLst>
              <a:gd name="connsiteX0" fmla="*/ 0 w 2057400"/>
              <a:gd name="connsiteY0" fmla="*/ 1219200 h 1219200"/>
              <a:gd name="connsiteX1" fmla="*/ 2057400 w 2057400"/>
              <a:gd name="connsiteY1" fmla="*/ 1219200 h 1219200"/>
              <a:gd name="connsiteX2" fmla="*/ 2057400 w 2057400"/>
              <a:gd name="connsiteY2" fmla="*/ 0 h 1219200"/>
              <a:gd name="connsiteX3" fmla="*/ 0 w 2057400"/>
              <a:gd name="connsiteY3" fmla="*/ 0 h 1219200"/>
              <a:gd name="connsiteX4" fmla="*/ 0 w 2057400"/>
              <a:gd name="connsiteY4" fmla="*/ 1219200 h 1219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057400" h="1219200">
                <a:moveTo>
                  <a:pt x="0" y="1219200"/>
                </a:moveTo>
                <a:lnTo>
                  <a:pt x="2057400" y="1219200"/>
                </a:lnTo>
                <a:lnTo>
                  <a:pt x="2057400" y="0"/>
                </a:lnTo>
                <a:lnTo>
                  <a:pt x="0" y="0"/>
                </a:lnTo>
                <a:lnTo>
                  <a:pt x="0" y="1219200"/>
                </a:lnTo>
              </a:path>
            </a:pathLst>
          </a:custGeom>
          <a:solidFill>
            <a:srgbClr val="0070C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Freeform 3"/>
          <p:cNvSpPr/>
          <p:nvPr/>
        </p:nvSpPr>
        <p:spPr>
          <a:xfrm>
            <a:off x="10255164" y="2303948"/>
            <a:ext cx="29125" cy="2346789"/>
          </a:xfrm>
          <a:custGeom>
            <a:avLst/>
            <a:gdLst>
              <a:gd name="connsiteX0" fmla="*/ 8001 w 21844"/>
              <a:gd name="connsiteY0" fmla="*/ 6350 h 1760092"/>
              <a:gd name="connsiteX1" fmla="*/ 6350 w 21844"/>
              <a:gd name="connsiteY1" fmla="*/ 1753742 h 1760092"/>
            </a:gdLst>
            <a:ahLst/>
            <a:cxnLst>
              <a:cxn ang="0">
                <a:pos x="connsiteX0" y="connsiteY0"/>
              </a:cxn>
              <a:cxn ang="1">
                <a:pos x="connsiteX1" y="connsiteY1"/>
              </a:cxn>
            </a:cxnLst>
            <a:rect l="l" t="t" r="r" b="b"/>
            <a:pathLst>
              <a:path w="21844" h="1760092">
                <a:moveTo>
                  <a:pt x="8001" y="6350"/>
                </a:moveTo>
                <a:lnTo>
                  <a:pt x="6350" y="1753742"/>
                </a:lnTo>
              </a:path>
            </a:pathLst>
          </a:cu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2400"/>
          </a:p>
        </p:txBody>
      </p:sp>
      <p:sp>
        <p:nvSpPr>
          <p:cNvPr id="18" name="Freeform 3"/>
          <p:cNvSpPr/>
          <p:nvPr/>
        </p:nvSpPr>
        <p:spPr>
          <a:xfrm>
            <a:off x="1923965" y="3478444"/>
            <a:ext cx="3215131" cy="29125"/>
          </a:xfrm>
          <a:custGeom>
            <a:avLst/>
            <a:gdLst>
              <a:gd name="connsiteX0" fmla="*/ 6350 w 2411348"/>
              <a:gd name="connsiteY0" fmla="*/ 6350 h 21844"/>
              <a:gd name="connsiteX1" fmla="*/ 2404998 w 2411348"/>
              <a:gd name="connsiteY1" fmla="*/ 8001 h 21844"/>
            </a:gdLst>
            <a:ahLst/>
            <a:cxnLst>
              <a:cxn ang="0">
                <a:pos x="connsiteX0" y="connsiteY0"/>
              </a:cxn>
              <a:cxn ang="1">
                <a:pos x="connsiteX1" y="connsiteY1"/>
              </a:cxn>
            </a:cxnLst>
            <a:rect l="l" t="t" r="r" b="b"/>
            <a:pathLst>
              <a:path w="2411348" h="21844">
                <a:moveTo>
                  <a:pt x="6350" y="6350"/>
                </a:moveTo>
                <a:lnTo>
                  <a:pt x="2404998" y="8001"/>
                </a:lnTo>
              </a:path>
            </a:pathLst>
          </a:cu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2400"/>
          </a:p>
        </p:txBody>
      </p:sp>
      <p:sp>
        <p:nvSpPr>
          <p:cNvPr id="19" name="Freeform 3"/>
          <p:cNvSpPr/>
          <p:nvPr/>
        </p:nvSpPr>
        <p:spPr>
          <a:xfrm>
            <a:off x="7003631" y="3480476"/>
            <a:ext cx="3215131" cy="29125"/>
          </a:xfrm>
          <a:custGeom>
            <a:avLst/>
            <a:gdLst>
              <a:gd name="connsiteX0" fmla="*/ 6350 w 2411348"/>
              <a:gd name="connsiteY0" fmla="*/ 6350 h 21844"/>
              <a:gd name="connsiteX1" fmla="*/ 2404998 w 2411348"/>
              <a:gd name="connsiteY1" fmla="*/ 8001 h 21844"/>
            </a:gdLst>
            <a:ahLst/>
            <a:cxnLst>
              <a:cxn ang="0">
                <a:pos x="connsiteX0" y="connsiteY0"/>
              </a:cxn>
              <a:cxn ang="1">
                <a:pos x="connsiteX1" y="connsiteY1"/>
              </a:cxn>
            </a:cxnLst>
            <a:rect l="l" t="t" r="r" b="b"/>
            <a:pathLst>
              <a:path w="2411348" h="21844">
                <a:moveTo>
                  <a:pt x="6350" y="6350"/>
                </a:moveTo>
                <a:lnTo>
                  <a:pt x="2404998" y="8001"/>
                </a:lnTo>
              </a:path>
            </a:pathLst>
          </a:cu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2400"/>
          </a:p>
        </p:txBody>
      </p:sp>
      <p:sp>
        <p:nvSpPr>
          <p:cNvPr id="20" name="Freeform 3"/>
          <p:cNvSpPr/>
          <p:nvPr/>
        </p:nvSpPr>
        <p:spPr>
          <a:xfrm>
            <a:off x="6085502" y="2305980"/>
            <a:ext cx="29125" cy="742525"/>
          </a:xfrm>
          <a:custGeom>
            <a:avLst/>
            <a:gdLst>
              <a:gd name="connsiteX0" fmla="*/ 8001 w 21844"/>
              <a:gd name="connsiteY0" fmla="*/ 6350 h 556894"/>
              <a:gd name="connsiteX1" fmla="*/ 6350 w 21844"/>
              <a:gd name="connsiteY1" fmla="*/ 550545 h 556894"/>
            </a:gdLst>
            <a:ahLst/>
            <a:cxnLst>
              <a:cxn ang="0">
                <a:pos x="connsiteX0" y="connsiteY0"/>
              </a:cxn>
              <a:cxn ang="1">
                <a:pos x="connsiteX1" y="connsiteY1"/>
              </a:cxn>
            </a:cxnLst>
            <a:rect l="l" t="t" r="r" b="b"/>
            <a:pathLst>
              <a:path w="21844" h="556894">
                <a:moveTo>
                  <a:pt x="8001" y="6350"/>
                </a:moveTo>
                <a:lnTo>
                  <a:pt x="6350" y="550545"/>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1" name="Freeform 3"/>
          <p:cNvSpPr/>
          <p:nvPr/>
        </p:nvSpPr>
        <p:spPr>
          <a:xfrm>
            <a:off x="6087534" y="3927518"/>
            <a:ext cx="29125" cy="742525"/>
          </a:xfrm>
          <a:custGeom>
            <a:avLst/>
            <a:gdLst>
              <a:gd name="connsiteX0" fmla="*/ 8001 w 21844"/>
              <a:gd name="connsiteY0" fmla="*/ 6350 h 556894"/>
              <a:gd name="connsiteX1" fmla="*/ 6350 w 21844"/>
              <a:gd name="connsiteY1" fmla="*/ 550545 h 556894"/>
            </a:gdLst>
            <a:ahLst/>
            <a:cxnLst>
              <a:cxn ang="0">
                <a:pos x="connsiteX0" y="connsiteY0"/>
              </a:cxn>
              <a:cxn ang="1">
                <a:pos x="connsiteX1" y="connsiteY1"/>
              </a:cxn>
            </a:cxnLst>
            <a:rect l="l" t="t" r="r" b="b"/>
            <a:pathLst>
              <a:path w="21844" h="556894">
                <a:moveTo>
                  <a:pt x="8001" y="6350"/>
                </a:moveTo>
                <a:lnTo>
                  <a:pt x="6350" y="550545"/>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2" name="Freeform 3"/>
          <p:cNvSpPr/>
          <p:nvPr/>
        </p:nvSpPr>
        <p:spPr>
          <a:xfrm>
            <a:off x="1923966" y="2464476"/>
            <a:ext cx="29125" cy="2346789"/>
          </a:xfrm>
          <a:custGeom>
            <a:avLst/>
            <a:gdLst>
              <a:gd name="connsiteX0" fmla="*/ 8000 w 21844"/>
              <a:gd name="connsiteY0" fmla="*/ 6350 h 1760092"/>
              <a:gd name="connsiteX1" fmla="*/ 6350 w 21844"/>
              <a:gd name="connsiteY1" fmla="*/ 1753743 h 1760092"/>
            </a:gdLst>
            <a:ahLst/>
            <a:cxnLst>
              <a:cxn ang="0">
                <a:pos x="connsiteX0" y="connsiteY0"/>
              </a:cxn>
              <a:cxn ang="1">
                <a:pos x="connsiteX1" y="connsiteY1"/>
              </a:cxn>
            </a:cxnLst>
            <a:rect l="l" t="t" r="r" b="b"/>
            <a:pathLst>
              <a:path w="21844" h="1760092">
                <a:moveTo>
                  <a:pt x="8000" y="6350"/>
                </a:moveTo>
                <a:lnTo>
                  <a:pt x="6350" y="1753743"/>
                </a:lnTo>
              </a:path>
            </a:pathLst>
          </a:cu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2400"/>
          </a:p>
        </p:txBody>
      </p:sp>
      <p:sp>
        <p:nvSpPr>
          <p:cNvPr id="25" name="TextBox 1"/>
          <p:cNvSpPr txBox="1"/>
          <p:nvPr/>
        </p:nvSpPr>
        <p:spPr>
          <a:xfrm>
            <a:off x="8904224" y="787400"/>
            <a:ext cx="2329383" cy="5368136"/>
          </a:xfrm>
          <a:prstGeom prst="rect">
            <a:avLst/>
          </a:prstGeom>
          <a:noFill/>
        </p:spPr>
        <p:txBody>
          <a:bodyPr wrap="square" lIns="0" tIns="0" rIns="0" rtlCol="0">
            <a:spAutoFit/>
          </a:bodyPr>
          <a:lstStyle/>
          <a:p>
            <a:pPr>
              <a:lnSpc>
                <a:spcPts val="2000"/>
              </a:lnSpc>
              <a:tabLst>
                <a:tab pos="67732" algn="l"/>
              </a:tabLst>
            </a:pPr>
            <a:r>
              <a:rPr lang="en-US" altLang="zh-CN" sz="2131" b="1" dirty="0">
                <a:solidFill>
                  <a:srgbClr val="FFFFFF"/>
                </a:solidFill>
                <a:effectLst>
                  <a:outerShdw blurRad="38100" dist="38100" dir="2700000" algn="tl">
                    <a:srgbClr val="000000">
                      <a:alpha val="43137"/>
                    </a:srgbClr>
                  </a:outerShdw>
                </a:effectLst>
                <a:latin typeface="Calibri" pitchFamily="18" charset="0"/>
                <a:cs typeface="Calibri" pitchFamily="18" charset="0"/>
              </a:rPr>
              <a:t>Sellers</a:t>
            </a:r>
          </a:p>
          <a:p>
            <a:pPr>
              <a:lnSpc>
                <a:spcPts val="1867"/>
              </a:lnSpc>
              <a:tabLst>
                <a:tab pos="67732" algn="l"/>
              </a:tabLst>
            </a:pPr>
            <a:r>
              <a:rPr lang="en-US" altLang="zh-CN" sz="1600" b="1" dirty="0">
                <a:solidFill>
                  <a:srgbClr val="FFFFFF"/>
                </a:solidFill>
                <a:latin typeface="Times New Roman" pitchFamily="18" charset="0"/>
                <a:cs typeface="Times New Roman" pitchFamily="18" charset="0"/>
              </a:rPr>
              <a:t>•</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OEMs</a:t>
            </a:r>
          </a:p>
          <a:p>
            <a:pPr>
              <a:lnSpc>
                <a:spcPts val="1867"/>
              </a:lnSpc>
              <a:tabLst>
                <a:tab pos="67732" algn="l"/>
              </a:tabLst>
            </a:pPr>
            <a:r>
              <a:rPr lang="en-US" altLang="zh-CN" sz="1600" b="1" dirty="0">
                <a:solidFill>
                  <a:srgbClr val="FFFFFF"/>
                </a:solidFill>
                <a:latin typeface="Times New Roman" pitchFamily="18" charset="0"/>
                <a:cs typeface="Times New Roman" pitchFamily="18" charset="0"/>
              </a:rPr>
              <a:t>•</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MSE</a:t>
            </a:r>
          </a:p>
          <a:p>
            <a:pPr>
              <a:lnSpc>
                <a:spcPts val="1867"/>
              </a:lnSpc>
              <a:tabLst>
                <a:tab pos="67732" algn="l"/>
              </a:tabLst>
            </a:pPr>
            <a:r>
              <a:rPr lang="en-US" altLang="zh-CN" sz="1600" b="1" dirty="0">
                <a:solidFill>
                  <a:srgbClr val="FFFFFF"/>
                </a:solidFill>
                <a:latin typeface="Times New Roman" pitchFamily="18" charset="0"/>
                <a:cs typeface="Times New Roman" pitchFamily="18" charset="0"/>
              </a:rPr>
              <a:t>•</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Startup</a:t>
            </a:r>
          </a:p>
          <a:p>
            <a:pPr>
              <a:lnSpc>
                <a:spcPts val="1867"/>
              </a:lnSpc>
              <a:tabLst>
                <a:tab pos="67732" algn="l"/>
              </a:tabLst>
            </a:pPr>
            <a:r>
              <a:rPr lang="en-US" altLang="zh-CN" sz="1600" b="1" dirty="0">
                <a:solidFill>
                  <a:srgbClr val="FFFFFF"/>
                </a:solidFill>
                <a:latin typeface="Times New Roman" pitchFamily="18" charset="0"/>
                <a:cs typeface="Times New Roman" pitchFamily="18" charset="0"/>
              </a:rPr>
              <a:t>•</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AuthorizedResellers</a:t>
            </a:r>
          </a:p>
          <a:p>
            <a:pPr>
              <a:lnSpc>
                <a:spcPts val="1867"/>
              </a:lnSpc>
              <a:tabLst>
                <a:tab pos="67732" algn="l"/>
              </a:tabLst>
            </a:pPr>
            <a:r>
              <a:rPr lang="en-US" altLang="zh-CN" sz="1600" b="1" dirty="0">
                <a:solidFill>
                  <a:srgbClr val="FFFFFF"/>
                </a:solidFill>
                <a:latin typeface="Times New Roman" pitchFamily="18" charset="0"/>
                <a:cs typeface="Times New Roman" pitchFamily="18" charset="0"/>
              </a:rPr>
              <a:t>•</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Service</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Providers</a:t>
            </a:r>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2933"/>
              </a:lnSpc>
              <a:tabLst>
                <a:tab pos="67732" algn="l"/>
              </a:tabLst>
            </a:pPr>
            <a:r>
              <a:rPr lang="en-US" altLang="zh-CN" sz="2400" dirty="0"/>
              <a:t>	</a:t>
            </a:r>
            <a:r>
              <a:rPr lang="en-US" altLang="zh-CN" sz="2128" b="1" dirty="0">
                <a:solidFill>
                  <a:srgbClr val="FFFFFF"/>
                </a:solidFill>
                <a:effectLst>
                  <a:outerShdw blurRad="38100" dist="38100" dir="2700000" algn="tl">
                    <a:srgbClr val="000000">
                      <a:alpha val="43137"/>
                    </a:srgbClr>
                  </a:outerShdw>
                </a:effectLst>
                <a:latin typeface="Calibri" pitchFamily="18" charset="0"/>
                <a:cs typeface="Calibri" pitchFamily="18" charset="0"/>
              </a:rPr>
              <a:t>Partners</a:t>
            </a:r>
          </a:p>
          <a:p>
            <a:pPr>
              <a:lnSpc>
                <a:spcPts val="1867"/>
              </a:lnSpc>
              <a:tabLst>
                <a:tab pos="67732" algn="l"/>
              </a:tabLst>
            </a:pPr>
            <a:r>
              <a:rPr lang="en-US" altLang="zh-CN" sz="1600" b="1" dirty="0">
                <a:solidFill>
                  <a:srgbClr val="FFFFFF"/>
                </a:solidFill>
                <a:latin typeface="Times New Roman" pitchFamily="18" charset="0"/>
                <a:cs typeface="Times New Roman" pitchFamily="18" charset="0"/>
              </a:rPr>
              <a:t>•</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Banks</a:t>
            </a:r>
          </a:p>
          <a:p>
            <a:pPr>
              <a:lnSpc>
                <a:spcPts val="1867"/>
              </a:lnSpc>
              <a:tabLst>
                <a:tab pos="67732" algn="l"/>
              </a:tabLst>
            </a:pPr>
            <a:r>
              <a:rPr lang="en-US" altLang="zh-CN" sz="1600" b="1" dirty="0">
                <a:solidFill>
                  <a:srgbClr val="FFFFFF"/>
                </a:solidFill>
                <a:latin typeface="Times New Roman" pitchFamily="18" charset="0"/>
                <a:cs typeface="Times New Roman" pitchFamily="18" charset="0"/>
              </a:rPr>
              <a:t>•</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Rating</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Agencies</a:t>
            </a:r>
          </a:p>
          <a:p>
            <a:pPr>
              <a:lnSpc>
                <a:spcPts val="1867"/>
              </a:lnSpc>
              <a:tabLst>
                <a:tab pos="67732" algn="l"/>
              </a:tabLst>
            </a:pPr>
            <a:r>
              <a:rPr lang="en-US" altLang="zh-CN" sz="1600" b="1" dirty="0">
                <a:solidFill>
                  <a:srgbClr val="FFFFFF"/>
                </a:solidFill>
                <a:latin typeface="Times New Roman" pitchFamily="18" charset="0"/>
                <a:cs typeface="Times New Roman" pitchFamily="18" charset="0"/>
              </a:rPr>
              <a:t>•</a:t>
            </a:r>
            <a:r>
              <a:rPr lang="en-US" altLang="zh-CN" sz="1600" b="1" dirty="0">
                <a:latin typeface="Times New Roman" pitchFamily="18" charset="0"/>
                <a:cs typeface="Times New Roman" pitchFamily="18" charset="0"/>
              </a:rPr>
              <a:t>   </a:t>
            </a:r>
            <a:r>
              <a:rPr lang="en-US" sz="1600" b="1" dirty="0">
                <a:solidFill>
                  <a:schemeClr val="bg1"/>
                </a:solidFill>
              </a:rPr>
              <a:t>Third-party logistics</a:t>
            </a:r>
          </a:p>
          <a:p>
            <a:pPr>
              <a:lnSpc>
                <a:spcPts val="1867"/>
              </a:lnSpc>
              <a:tabLst>
                <a:tab pos="67732" algn="l"/>
              </a:tabLst>
            </a:pPr>
            <a:r>
              <a:rPr lang="en-US" altLang="zh-CN" sz="1400" b="1" dirty="0">
                <a:solidFill>
                  <a:srgbClr val="FFFFFF"/>
                </a:solidFill>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Commercial</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Agencies</a:t>
            </a:r>
          </a:p>
        </p:txBody>
      </p:sp>
      <p:sp>
        <p:nvSpPr>
          <p:cNvPr id="26" name="TextBox 1"/>
          <p:cNvSpPr txBox="1"/>
          <p:nvPr/>
        </p:nvSpPr>
        <p:spPr>
          <a:xfrm>
            <a:off x="5001429" y="990601"/>
            <a:ext cx="2438060" cy="5380960"/>
          </a:xfrm>
          <a:prstGeom prst="rect">
            <a:avLst/>
          </a:prstGeom>
          <a:noFill/>
        </p:spPr>
        <p:txBody>
          <a:bodyPr wrap="square" lIns="0" tIns="0" rIns="0" rtlCol="0">
            <a:spAutoFit/>
          </a:bodyPr>
          <a:lstStyle/>
          <a:p>
            <a:pPr>
              <a:lnSpc>
                <a:spcPts val="2000"/>
              </a:lnSpc>
            </a:pPr>
            <a:r>
              <a:rPr lang="en-US" altLang="zh-CN" sz="2128" b="1" dirty="0">
                <a:solidFill>
                  <a:srgbClr val="FFFFFF"/>
                </a:solidFill>
                <a:effectLst>
                  <a:outerShdw blurRad="38100" dist="38100" dir="2700000" algn="tl">
                    <a:srgbClr val="000000">
                      <a:alpha val="43137"/>
                    </a:srgbClr>
                  </a:outerShdw>
                </a:effectLst>
                <a:latin typeface="Calibri" pitchFamily="18" charset="0"/>
                <a:cs typeface="Calibri" pitchFamily="18" charset="0"/>
              </a:rPr>
              <a:t>Buyers</a:t>
            </a:r>
          </a:p>
          <a:p>
            <a:pPr>
              <a:lnSpc>
                <a:spcPts val="1867"/>
              </a:lnSpc>
            </a:pPr>
            <a:r>
              <a:rPr lang="en-US" altLang="zh-CN" sz="1603" b="1" dirty="0">
                <a:solidFill>
                  <a:srgbClr val="FFFFFF"/>
                </a:solidFill>
                <a:latin typeface="Times New Roman" pitchFamily="18" charset="0"/>
                <a:cs typeface="Times New Roman" pitchFamily="18" charset="0"/>
              </a:rPr>
              <a:t>•</a:t>
            </a:r>
            <a:r>
              <a:rPr lang="en-US" altLang="zh-CN" sz="1603" b="1" dirty="0">
                <a:latin typeface="Times New Roman" pitchFamily="18" charset="0"/>
                <a:cs typeface="Times New Roman" pitchFamily="18" charset="0"/>
              </a:rPr>
              <a:t>   </a:t>
            </a:r>
            <a:r>
              <a:rPr lang="en-US" altLang="zh-CN" sz="1603" b="1" dirty="0">
                <a:solidFill>
                  <a:srgbClr val="FFFFFF"/>
                </a:solidFill>
                <a:latin typeface="Calibri" pitchFamily="18" charset="0"/>
                <a:cs typeface="Calibri" pitchFamily="18" charset="0"/>
              </a:rPr>
              <a:t>CentralGovt.</a:t>
            </a:r>
          </a:p>
          <a:p>
            <a:pPr>
              <a:lnSpc>
                <a:spcPts val="1867"/>
              </a:lnSpc>
            </a:pPr>
            <a:r>
              <a:rPr lang="en-US" altLang="zh-CN" sz="1600" b="1" dirty="0">
                <a:solidFill>
                  <a:srgbClr val="FFFFFF"/>
                </a:solidFill>
                <a:latin typeface="Times New Roman" pitchFamily="18" charset="0"/>
                <a:cs typeface="Times New Roman" pitchFamily="18" charset="0"/>
              </a:rPr>
              <a:t>•</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Central</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PSUs</a:t>
            </a:r>
          </a:p>
          <a:p>
            <a:pPr>
              <a:lnSpc>
                <a:spcPts val="1867"/>
              </a:lnSpc>
            </a:pPr>
            <a:r>
              <a:rPr lang="en-US" altLang="zh-CN" sz="1600" b="1" dirty="0">
                <a:solidFill>
                  <a:srgbClr val="FFFFFF"/>
                </a:solidFill>
                <a:latin typeface="Times New Roman" pitchFamily="18" charset="0"/>
                <a:cs typeface="Times New Roman" pitchFamily="18" charset="0"/>
              </a:rPr>
              <a:t>•</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State</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Govt.</a:t>
            </a:r>
          </a:p>
          <a:p>
            <a:pPr>
              <a:lnSpc>
                <a:spcPts val="1867"/>
              </a:lnSpc>
            </a:pPr>
            <a:r>
              <a:rPr lang="en-US" altLang="zh-CN" sz="1600" b="1" dirty="0">
                <a:solidFill>
                  <a:srgbClr val="FFFFFF"/>
                </a:solidFill>
                <a:latin typeface="Times New Roman" pitchFamily="18" charset="0"/>
                <a:cs typeface="Times New Roman" pitchFamily="18" charset="0"/>
              </a:rPr>
              <a:t>•</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State</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PSUs</a:t>
            </a:r>
          </a:p>
          <a:p>
            <a:pPr>
              <a:lnSpc>
                <a:spcPts val="1867"/>
              </a:lnSpc>
            </a:pPr>
            <a:r>
              <a:rPr lang="en-US" altLang="zh-CN" sz="1600" b="1" dirty="0">
                <a:solidFill>
                  <a:srgbClr val="FFFFFF"/>
                </a:solidFill>
                <a:latin typeface="Times New Roman" pitchFamily="18" charset="0"/>
                <a:cs typeface="Times New Roman" pitchFamily="18" charset="0"/>
              </a:rPr>
              <a:t>•</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Autonomous</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Bodies</a:t>
            </a:r>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2800"/>
              </a:lnSpc>
            </a:pPr>
            <a:endParaRPr lang="en-US" altLang="zh-CN" sz="2128" b="1" dirty="0">
              <a:solidFill>
                <a:srgbClr val="FFFFFF"/>
              </a:solidFill>
              <a:effectLst>
                <a:outerShdw blurRad="38100" dist="38100" dir="2700000" algn="tl">
                  <a:srgbClr val="000000">
                    <a:alpha val="43137"/>
                  </a:srgbClr>
                </a:outerShdw>
              </a:effectLst>
              <a:latin typeface="Calibri" pitchFamily="18" charset="0"/>
              <a:cs typeface="Calibri" pitchFamily="18" charset="0"/>
            </a:endParaRPr>
          </a:p>
          <a:p>
            <a:pPr>
              <a:lnSpc>
                <a:spcPts val="2800"/>
              </a:lnSpc>
            </a:pPr>
            <a:r>
              <a:rPr lang="en-US" altLang="zh-CN" sz="2128" b="1" dirty="0">
                <a:solidFill>
                  <a:srgbClr val="FFFFFF"/>
                </a:solidFill>
                <a:effectLst>
                  <a:outerShdw blurRad="38100" dist="38100" dir="2700000" algn="tl">
                    <a:srgbClr val="000000">
                      <a:alpha val="43137"/>
                    </a:srgbClr>
                  </a:outerShdw>
                </a:effectLst>
                <a:latin typeface="Calibri" pitchFamily="18" charset="0"/>
                <a:cs typeface="Calibri" pitchFamily="18" charset="0"/>
              </a:rPr>
              <a:t>Inspection</a:t>
            </a:r>
            <a:r>
              <a:rPr lang="en-US" altLang="zh-CN" sz="2128" b="1"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128" b="1" dirty="0">
                <a:solidFill>
                  <a:srgbClr val="FFFFFF"/>
                </a:solidFill>
                <a:effectLst>
                  <a:outerShdw blurRad="38100" dist="38100" dir="2700000" algn="tl">
                    <a:srgbClr val="000000">
                      <a:alpha val="43137"/>
                    </a:srgbClr>
                  </a:outerShdw>
                </a:effectLst>
                <a:latin typeface="Calibri" pitchFamily="18" charset="0"/>
                <a:cs typeface="Calibri" pitchFamily="18" charset="0"/>
              </a:rPr>
              <a:t>Systems</a:t>
            </a:r>
          </a:p>
          <a:p>
            <a:pPr>
              <a:lnSpc>
                <a:spcPts val="1867"/>
              </a:lnSpc>
            </a:pPr>
            <a:r>
              <a:rPr lang="en-US" altLang="zh-CN" sz="1600" b="1" dirty="0">
                <a:solidFill>
                  <a:srgbClr val="FFFFFF"/>
                </a:solidFill>
                <a:latin typeface="Times New Roman" pitchFamily="18" charset="0"/>
                <a:cs typeface="Times New Roman" pitchFamily="18" charset="0"/>
              </a:rPr>
              <a:t>•</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CAG</a:t>
            </a:r>
          </a:p>
          <a:p>
            <a:pPr>
              <a:lnSpc>
                <a:spcPts val="1867"/>
              </a:lnSpc>
            </a:pPr>
            <a:r>
              <a:rPr lang="en-US" altLang="zh-CN" sz="1600" b="1" dirty="0">
                <a:solidFill>
                  <a:srgbClr val="FFFFFF"/>
                </a:solidFill>
                <a:latin typeface="Times New Roman" pitchFamily="18" charset="0"/>
                <a:cs typeface="Times New Roman" pitchFamily="18" charset="0"/>
              </a:rPr>
              <a:t>•</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CVC</a:t>
            </a:r>
          </a:p>
          <a:p>
            <a:pPr>
              <a:lnSpc>
                <a:spcPts val="1867"/>
              </a:lnSpc>
            </a:pPr>
            <a:r>
              <a:rPr lang="en-US" altLang="zh-CN" sz="1600" b="1" dirty="0">
                <a:solidFill>
                  <a:srgbClr val="FFFFFF"/>
                </a:solidFill>
                <a:latin typeface="Times New Roman" pitchFamily="18" charset="0"/>
                <a:cs typeface="Times New Roman" pitchFamily="18" charset="0"/>
              </a:rPr>
              <a:t>•</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CGDA</a:t>
            </a:r>
          </a:p>
          <a:p>
            <a:pPr>
              <a:lnSpc>
                <a:spcPts val="1867"/>
              </a:lnSpc>
            </a:pPr>
            <a:r>
              <a:rPr lang="en-US" altLang="zh-CN" sz="1600" b="1" dirty="0">
                <a:solidFill>
                  <a:srgbClr val="FFFFFF"/>
                </a:solidFill>
                <a:latin typeface="Times New Roman" pitchFamily="18" charset="0"/>
                <a:cs typeface="Times New Roman" pitchFamily="18" charset="0"/>
              </a:rPr>
              <a:t>•</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RTI</a:t>
            </a:r>
          </a:p>
        </p:txBody>
      </p:sp>
      <p:sp>
        <p:nvSpPr>
          <p:cNvPr id="27" name="TextBox 1"/>
          <p:cNvSpPr txBox="1"/>
          <p:nvPr/>
        </p:nvSpPr>
        <p:spPr>
          <a:xfrm>
            <a:off x="814577" y="889000"/>
            <a:ext cx="2675781" cy="5470728"/>
          </a:xfrm>
          <a:prstGeom prst="rect">
            <a:avLst/>
          </a:prstGeom>
          <a:noFill/>
        </p:spPr>
        <p:txBody>
          <a:bodyPr wrap="square" lIns="0" tIns="0" rIns="0" rtlCol="0">
            <a:spAutoFit/>
          </a:bodyPr>
          <a:lstStyle/>
          <a:p>
            <a:pPr>
              <a:lnSpc>
                <a:spcPts val="2000"/>
              </a:lnSpc>
            </a:pPr>
            <a:r>
              <a:rPr lang="en-US" altLang="zh-CN" sz="2131" b="1" dirty="0">
                <a:solidFill>
                  <a:srgbClr val="FFFFFF"/>
                </a:solidFill>
                <a:effectLst>
                  <a:outerShdw blurRad="38100" dist="38100" dir="2700000" algn="tl">
                    <a:srgbClr val="000000">
                      <a:alpha val="43137"/>
                    </a:srgbClr>
                  </a:outerShdw>
                </a:effectLst>
                <a:latin typeface="Calibri" pitchFamily="18" charset="0"/>
                <a:cs typeface="Calibri" pitchFamily="18" charset="0"/>
              </a:rPr>
              <a:t>Internal</a:t>
            </a:r>
            <a:r>
              <a:rPr lang="en-US" altLang="zh-CN" sz="2131" b="1"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131" b="1" dirty="0">
                <a:solidFill>
                  <a:srgbClr val="FFFFFF"/>
                </a:solidFill>
                <a:effectLst>
                  <a:outerShdw blurRad="38100" dist="38100" dir="2700000" algn="tl">
                    <a:srgbClr val="000000">
                      <a:alpha val="43137"/>
                    </a:srgbClr>
                  </a:outerShdw>
                </a:effectLst>
                <a:latin typeface="Calibri" pitchFamily="18" charset="0"/>
                <a:cs typeface="Calibri" pitchFamily="18" charset="0"/>
              </a:rPr>
              <a:t>Stakeholders</a:t>
            </a:r>
          </a:p>
          <a:p>
            <a:pPr>
              <a:lnSpc>
                <a:spcPts val="1867"/>
              </a:lnSpc>
            </a:pPr>
            <a:r>
              <a:rPr lang="en-US" altLang="zh-CN" sz="1600" b="1" dirty="0">
                <a:solidFill>
                  <a:srgbClr val="FFFFFF"/>
                </a:solidFill>
                <a:latin typeface="Calibri" pitchFamily="18" charset="0"/>
                <a:cs typeface="Calibri" pitchFamily="18" charset="0"/>
              </a:rPr>
              <a:t>Execution</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Engine</a:t>
            </a:r>
          </a:p>
          <a:p>
            <a:pPr>
              <a:lnSpc>
                <a:spcPts val="1867"/>
              </a:lnSpc>
            </a:pPr>
            <a:r>
              <a:rPr lang="en-US" altLang="zh-CN" sz="1600" b="1" dirty="0">
                <a:solidFill>
                  <a:srgbClr val="FFFFFF"/>
                </a:solidFill>
                <a:latin typeface="Times New Roman" pitchFamily="18" charset="0"/>
                <a:cs typeface="Times New Roman" pitchFamily="18" charset="0"/>
              </a:rPr>
              <a:t>•</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GeM</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SPV</a:t>
            </a:r>
          </a:p>
          <a:p>
            <a:pPr>
              <a:lnSpc>
                <a:spcPts val="1867"/>
              </a:lnSpc>
            </a:pPr>
            <a:r>
              <a:rPr lang="en-US" altLang="zh-CN" sz="1600" b="1" dirty="0">
                <a:solidFill>
                  <a:srgbClr val="FFFFFF"/>
                </a:solidFill>
                <a:latin typeface="Times New Roman" pitchFamily="18" charset="0"/>
                <a:cs typeface="Times New Roman" pitchFamily="18" charset="0"/>
              </a:rPr>
              <a:t>•</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MSP</a:t>
            </a:r>
          </a:p>
          <a:p>
            <a:pPr>
              <a:lnSpc>
                <a:spcPts val="1867"/>
              </a:lnSpc>
            </a:pPr>
            <a:r>
              <a:rPr lang="en-US" altLang="zh-CN" sz="1600" b="1" dirty="0">
                <a:solidFill>
                  <a:srgbClr val="FFFFFF"/>
                </a:solidFill>
                <a:latin typeface="Times New Roman" pitchFamily="18" charset="0"/>
                <a:cs typeface="Times New Roman" pitchFamily="18" charset="0"/>
              </a:rPr>
              <a:t>•</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PMU</a:t>
            </a:r>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1333"/>
              </a:lnSpc>
            </a:pPr>
            <a:endParaRPr lang="en-US" altLang="zh-CN" sz="2400" dirty="0"/>
          </a:p>
          <a:p>
            <a:pPr>
              <a:lnSpc>
                <a:spcPts val="2400"/>
              </a:lnSpc>
            </a:pPr>
            <a:r>
              <a:rPr lang="en-US" altLang="zh-CN" sz="2131" b="1" dirty="0">
                <a:solidFill>
                  <a:srgbClr val="FFFFFF"/>
                </a:solidFill>
                <a:effectLst>
                  <a:outerShdw blurRad="38100" dist="38100" dir="2700000" algn="tl">
                    <a:srgbClr val="000000">
                      <a:alpha val="43137"/>
                    </a:srgbClr>
                  </a:outerShdw>
                </a:effectLst>
                <a:latin typeface="Calibri" pitchFamily="18" charset="0"/>
                <a:cs typeface="Calibri" pitchFamily="18" charset="0"/>
              </a:rPr>
              <a:t>External</a:t>
            </a:r>
            <a:r>
              <a:rPr lang="en-US" altLang="zh-CN" sz="2131" b="1"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131" b="1" dirty="0">
                <a:solidFill>
                  <a:srgbClr val="FFFFFF"/>
                </a:solidFill>
                <a:effectLst>
                  <a:outerShdw blurRad="38100" dist="38100" dir="2700000" algn="tl">
                    <a:srgbClr val="000000">
                      <a:alpha val="43137"/>
                    </a:srgbClr>
                  </a:outerShdw>
                </a:effectLst>
                <a:latin typeface="Calibri" pitchFamily="18" charset="0"/>
                <a:cs typeface="Calibri" pitchFamily="18" charset="0"/>
              </a:rPr>
              <a:t>Govt.</a:t>
            </a:r>
            <a:r>
              <a:rPr lang="en-US" altLang="zh-CN" sz="2131" b="1"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131" b="1" dirty="0">
                <a:solidFill>
                  <a:srgbClr val="FFFFFF"/>
                </a:solidFill>
                <a:effectLst>
                  <a:outerShdw blurRad="38100" dist="38100" dir="2700000" algn="tl">
                    <a:srgbClr val="000000">
                      <a:alpha val="43137"/>
                    </a:srgbClr>
                  </a:outerShdw>
                </a:effectLst>
                <a:latin typeface="Calibri" pitchFamily="18" charset="0"/>
                <a:cs typeface="Calibri" pitchFamily="18" charset="0"/>
              </a:rPr>
              <a:t>Systems</a:t>
            </a:r>
          </a:p>
          <a:p>
            <a:pPr>
              <a:lnSpc>
                <a:spcPts val="1867"/>
              </a:lnSpc>
            </a:pPr>
            <a:r>
              <a:rPr lang="en-US" altLang="zh-CN" sz="1600" b="1" dirty="0">
                <a:solidFill>
                  <a:srgbClr val="FFFFFF"/>
                </a:solidFill>
                <a:latin typeface="Times New Roman" pitchFamily="18" charset="0"/>
                <a:cs typeface="Times New Roman" pitchFamily="18" charset="0"/>
              </a:rPr>
              <a:t>•</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UIDAI</a:t>
            </a:r>
          </a:p>
          <a:p>
            <a:pPr>
              <a:lnSpc>
                <a:spcPts val="1867"/>
              </a:lnSpc>
            </a:pPr>
            <a:r>
              <a:rPr lang="en-US" altLang="zh-CN" sz="1600" b="1" dirty="0">
                <a:solidFill>
                  <a:srgbClr val="FFFFFF"/>
                </a:solidFill>
                <a:latin typeface="Times New Roman" pitchFamily="18" charset="0"/>
                <a:cs typeface="Times New Roman" pitchFamily="18" charset="0"/>
              </a:rPr>
              <a:t>•</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GSTN</a:t>
            </a:r>
          </a:p>
          <a:p>
            <a:pPr>
              <a:lnSpc>
                <a:spcPts val="1867"/>
              </a:lnSpc>
            </a:pPr>
            <a:r>
              <a:rPr lang="en-US" altLang="zh-CN" sz="1600" b="1" dirty="0">
                <a:solidFill>
                  <a:srgbClr val="FFFFFF"/>
                </a:solidFill>
                <a:latin typeface="Times New Roman" pitchFamily="18" charset="0"/>
                <a:cs typeface="Times New Roman" pitchFamily="18" charset="0"/>
              </a:rPr>
              <a:t>•</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PFMS/IFMS</a:t>
            </a:r>
          </a:p>
          <a:p>
            <a:pPr>
              <a:lnSpc>
                <a:spcPts val="1867"/>
              </a:lnSpc>
            </a:pPr>
            <a:r>
              <a:rPr lang="en-US" altLang="zh-CN" sz="1600" b="1" dirty="0">
                <a:solidFill>
                  <a:srgbClr val="FFFFFF"/>
                </a:solidFill>
                <a:latin typeface="Times New Roman" pitchFamily="18" charset="0"/>
                <a:cs typeface="Times New Roman" pitchFamily="18" charset="0"/>
              </a:rPr>
              <a:t>•</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MCA</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21</a:t>
            </a:r>
          </a:p>
          <a:p>
            <a:pPr>
              <a:lnSpc>
                <a:spcPts val="1867"/>
              </a:lnSpc>
            </a:pPr>
            <a:r>
              <a:rPr lang="en-US" altLang="zh-CN" sz="1600" b="1" dirty="0">
                <a:solidFill>
                  <a:srgbClr val="FFFFFF"/>
                </a:solidFill>
                <a:latin typeface="Times New Roman" pitchFamily="18" charset="0"/>
                <a:cs typeface="Times New Roman" pitchFamily="18" charset="0"/>
              </a:rPr>
              <a:t>•</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PAN</a:t>
            </a:r>
            <a:r>
              <a:rPr lang="en-US" altLang="zh-CN" sz="1600" b="1" dirty="0">
                <a:latin typeface="Times New Roman" pitchFamily="18" charset="0"/>
                <a:cs typeface="Times New Roman" pitchFamily="18" charset="0"/>
              </a:rPr>
              <a:t> </a:t>
            </a:r>
            <a:r>
              <a:rPr lang="en-US" altLang="zh-CN" sz="1600" b="1" dirty="0">
                <a:solidFill>
                  <a:srgbClr val="FFFFFF"/>
                </a:solidFill>
                <a:latin typeface="Calibri" pitchFamily="18" charset="0"/>
                <a:cs typeface="Calibri" pitchFamily="18" charset="0"/>
              </a:rPr>
              <a:t>Database</a:t>
            </a:r>
          </a:p>
        </p:txBody>
      </p:sp>
      <p:pic>
        <p:nvPicPr>
          <p:cNvPr id="31" name="Picture 3">
            <a:extLst>
              <a:ext uri="{FF2B5EF4-FFF2-40B4-BE49-F238E27FC236}">
                <a16:creationId xmlns:a16="http://schemas.microsoft.com/office/drawing/2014/main" xmlns="" id="{F01683D4-9A36-49EA-AF54-D1FDAE9BA4E4}"/>
              </a:ext>
            </a:extLst>
          </p:cNvPr>
          <p:cNvPicPr>
            <a:picLocks noChangeAspect="1" noChangeArrowheads="1"/>
          </p:cNvPicPr>
          <p:nvPr/>
        </p:nvPicPr>
        <p:blipFill>
          <a:blip r:embed="rId3"/>
          <a:srcRect/>
          <a:stretch>
            <a:fillRect/>
          </a:stretch>
        </p:blipFill>
        <p:spPr bwMode="auto">
          <a:xfrm>
            <a:off x="5135206" y="3073398"/>
            <a:ext cx="1789317" cy="854119"/>
          </a:xfrm>
          <a:prstGeom prst="rect">
            <a:avLst/>
          </a:prstGeom>
        </p:spPr>
        <p:style>
          <a:lnRef idx="0">
            <a:schemeClr val="accent3"/>
          </a:lnRef>
          <a:fillRef idx="3">
            <a:schemeClr val="accent3"/>
          </a:fillRef>
          <a:effectRef idx="3">
            <a:schemeClr val="accent3"/>
          </a:effectRef>
          <a:fontRef idx="minor">
            <a:schemeClr val="lt1"/>
          </a:fontRef>
        </p:style>
      </p:pic>
      <p:sp>
        <p:nvSpPr>
          <p:cNvPr id="30" name="Rectangle 29">
            <a:extLst>
              <a:ext uri="{FF2B5EF4-FFF2-40B4-BE49-F238E27FC236}">
                <a16:creationId xmlns:a16="http://schemas.microsoft.com/office/drawing/2014/main" xmlns="" id="{4CB368FC-5527-4E0A-8DD8-1ADBCAC341C4}"/>
              </a:ext>
            </a:extLst>
          </p:cNvPr>
          <p:cNvSpPr/>
          <p:nvPr/>
        </p:nvSpPr>
        <p:spPr>
          <a:xfrm>
            <a:off x="5667250" y="3182779"/>
            <a:ext cx="1011815" cy="584775"/>
          </a:xfrm>
          <a:prstGeom prst="rect">
            <a:avLst/>
          </a:prstGeom>
        </p:spPr>
        <p:txBody>
          <a:bodyPr wrap="none">
            <a:spAutoFit/>
          </a:bodyPr>
          <a:lstStyle/>
          <a:p>
            <a:r>
              <a:rPr lang="en-US" sz="3200" b="1" dirty="0" err="1">
                <a:solidFill>
                  <a:srgbClr val="002060"/>
                </a:solidFill>
                <a:effectLst>
                  <a:outerShdw blurRad="38100" dist="38100" dir="2700000" algn="tl">
                    <a:srgbClr val="000000">
                      <a:alpha val="43137"/>
                    </a:srgbClr>
                  </a:outerShdw>
                </a:effectLst>
              </a:rPr>
              <a:t>GeM</a:t>
            </a:r>
            <a:endParaRPr lang="en-US" sz="3200" b="1" dirty="0">
              <a:solidFill>
                <a:srgbClr val="002060"/>
              </a:solidFill>
              <a:effectLst>
                <a:outerShdw blurRad="38100" dist="38100" dir="2700000" algn="tl">
                  <a:srgbClr val="000000">
                    <a:alpha val="43137"/>
                  </a:srgbClr>
                </a:outerShdw>
              </a:effectLst>
            </a:endParaRPr>
          </a:p>
        </p:txBody>
      </p:sp>
      <p:sp>
        <p:nvSpPr>
          <p:cNvPr id="2" name="Flowchart: Manual Input 1">
            <a:extLst>
              <a:ext uri="{FF2B5EF4-FFF2-40B4-BE49-F238E27FC236}">
                <a16:creationId xmlns:a16="http://schemas.microsoft.com/office/drawing/2014/main" xmlns="" id="{C3F93E90-B4D9-415E-BAC7-BAD717263E95}"/>
              </a:ext>
            </a:extLst>
          </p:cNvPr>
          <p:cNvSpPr/>
          <p:nvPr/>
        </p:nvSpPr>
        <p:spPr>
          <a:xfrm>
            <a:off x="612648" y="92076"/>
            <a:ext cx="4027085" cy="457200"/>
          </a:xfrm>
          <a:prstGeom prst="flowChartManualInp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600"/>
              </a:lnSpc>
            </a:pPr>
            <a:r>
              <a:rPr lang="en-US" altLang="zh-CN" sz="2800" b="1" dirty="0">
                <a:solidFill>
                  <a:schemeClr val="bg1"/>
                </a:solidFill>
                <a:latin typeface="Calibri" pitchFamily="18" charset="0"/>
                <a:cs typeface="Calibri" pitchFamily="18" charset="0"/>
              </a:rPr>
              <a:t> Key</a:t>
            </a:r>
            <a:r>
              <a:rPr lang="en-US" altLang="zh-CN" sz="2800" dirty="0">
                <a:solidFill>
                  <a:schemeClr val="bg1"/>
                </a:solidFill>
                <a:latin typeface="Times New Roman" pitchFamily="18" charset="0"/>
                <a:cs typeface="Times New Roman" pitchFamily="18" charset="0"/>
              </a:rPr>
              <a:t> </a:t>
            </a:r>
            <a:r>
              <a:rPr lang="en-US" altLang="zh-CN" sz="2800" b="1" dirty="0">
                <a:solidFill>
                  <a:schemeClr val="bg1"/>
                </a:solidFill>
                <a:latin typeface="Calibri" pitchFamily="18" charset="0"/>
                <a:cs typeface="Calibri" pitchFamily="18" charset="0"/>
              </a:rPr>
              <a:t>Stakeholders</a:t>
            </a:r>
            <a:r>
              <a:rPr lang="en-US" altLang="zh-CN" sz="2800" dirty="0">
                <a:solidFill>
                  <a:schemeClr val="bg1"/>
                </a:solidFill>
                <a:latin typeface="Times New Roman" pitchFamily="18" charset="0"/>
                <a:cs typeface="Times New Roman" pitchFamily="18" charset="0"/>
              </a:rPr>
              <a:t> </a:t>
            </a:r>
            <a:r>
              <a:rPr lang="en-US" altLang="zh-CN" sz="2800" b="1" dirty="0">
                <a:solidFill>
                  <a:schemeClr val="bg1"/>
                </a:solidFill>
                <a:latin typeface="Calibri" pitchFamily="18" charset="0"/>
                <a:cs typeface="Calibri" pitchFamily="18" charset="0"/>
              </a:rPr>
              <a:t>of</a:t>
            </a:r>
            <a:r>
              <a:rPr lang="en-US" altLang="zh-CN" sz="2800" dirty="0">
                <a:solidFill>
                  <a:schemeClr val="bg1"/>
                </a:solidFill>
                <a:latin typeface="Times New Roman" pitchFamily="18" charset="0"/>
                <a:cs typeface="Times New Roman" pitchFamily="18" charset="0"/>
              </a:rPr>
              <a:t> </a:t>
            </a:r>
            <a:r>
              <a:rPr lang="en-US" altLang="zh-CN" sz="2800" b="1" dirty="0" err="1">
                <a:solidFill>
                  <a:schemeClr val="bg1"/>
                </a:solidFill>
                <a:latin typeface="Calibri" pitchFamily="18" charset="0"/>
                <a:cs typeface="Calibri" pitchFamily="18" charset="0"/>
              </a:rPr>
              <a:t>GeM</a:t>
            </a:r>
            <a:endParaRPr lang="en-US" altLang="zh-CN" sz="2800" b="1" dirty="0">
              <a:solidFill>
                <a:schemeClr val="bg1"/>
              </a:solidFill>
              <a:latin typeface="Calibri" pitchFamily="18" charset="0"/>
              <a:cs typeface="Calibri" pitchFamily="18" charset="0"/>
            </a:endParaRPr>
          </a:p>
        </p:txBody>
      </p:sp>
      <p:sp>
        <p:nvSpPr>
          <p:cNvPr id="23" name="Rectangle 22">
            <a:extLst>
              <a:ext uri="{FF2B5EF4-FFF2-40B4-BE49-F238E27FC236}">
                <a16:creationId xmlns:a16="http://schemas.microsoft.com/office/drawing/2014/main" xmlns="" id="{9CC9749C-19E2-47DA-98D9-C63D4F99EB05}"/>
              </a:ext>
            </a:extLst>
          </p:cNvPr>
          <p:cNvSpPr/>
          <p:nvPr/>
        </p:nvSpPr>
        <p:spPr>
          <a:xfrm>
            <a:off x="10442803" y="6365244"/>
            <a:ext cx="1749197" cy="392159"/>
          </a:xfrm>
          <a:prstGeom prst="rect">
            <a:avLst/>
          </a:prstGeom>
        </p:spPr>
        <p:txBody>
          <a:bodyPr wrap="none">
            <a:spAutoFit/>
          </a:bodyPr>
          <a:lstStyle/>
          <a:p>
            <a:pPr algn="r">
              <a:lnSpc>
                <a:spcPct val="115000"/>
              </a:lnSpc>
            </a:pPr>
            <a:r>
              <a:rPr lang="en-US" b="1" dirty="0" err="1">
                <a:solidFill>
                  <a:srgbClr val="FFFFFF"/>
                </a:solidFill>
                <a:highlight>
                  <a:srgbClr val="FF0000"/>
                </a:highlight>
                <a:latin typeface="Calibri" panose="020F0502020204030204" pitchFamily="34" charset="0"/>
                <a:ea typeface="MS Mincho" panose="02020609040205080304" pitchFamily="49" charset="-128"/>
                <a:cs typeface="Times New Roman" panose="02020603050405020304" pitchFamily="18" charset="0"/>
              </a:rPr>
              <a:t>SGeMPU</a:t>
            </a:r>
            <a:r>
              <a:rPr lang="en-US" b="1" dirty="0">
                <a:solidFill>
                  <a:srgbClr val="FFFFFF"/>
                </a:solidFill>
                <a:latin typeface="Calibri" panose="020F0502020204030204" pitchFamily="34" charset="0"/>
                <a:ea typeface="MS Mincho" panose="02020609040205080304" pitchFamily="49" charset="-128"/>
                <a:cs typeface="Times New Roman" panose="02020603050405020304" pitchFamily="18" charset="0"/>
              </a:rPr>
              <a:t> </a:t>
            </a:r>
            <a:r>
              <a:rPr lang="en-US" b="1" dirty="0">
                <a:solidFill>
                  <a:srgbClr val="FFFFFF"/>
                </a:solidFill>
                <a:highlight>
                  <a:srgbClr val="000080"/>
                </a:highlight>
                <a:latin typeface="Calibri" panose="020F0502020204030204" pitchFamily="34" charset="0"/>
                <a:ea typeface="MS Mincho" panose="02020609040205080304" pitchFamily="49" charset="-128"/>
                <a:cs typeface="Times New Roman" panose="02020603050405020304" pitchFamily="18" charset="0"/>
              </a:rPr>
              <a:t>Odisha</a:t>
            </a:r>
            <a:endParaRPr lang="en-US" b="1"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xmlns="" id="{899FCD77-FBAA-46AF-8C02-47ACA5B9BFFF}"/>
              </a:ext>
            </a:extLst>
          </p:cNvPr>
          <p:cNvSpPr>
            <a:spLocks noChangeArrowheads="1"/>
          </p:cNvSpPr>
          <p:nvPr/>
        </p:nvSpPr>
        <p:spPr bwMode="auto">
          <a:xfrm>
            <a:off x="930743" y="5338623"/>
            <a:ext cx="10005237" cy="9950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rgbClr val="4A4A4A"/>
                </a:solidFill>
                <a:effectLst/>
                <a:cs typeface="Arial" panose="020B0604020202020204" pitchFamily="34" charset="0"/>
              </a:rPr>
              <a:t>Government of India (Allocation of Business) Rules, 1961, vide </a:t>
            </a:r>
            <a:r>
              <a:rPr kumimoji="0" lang="en-US" altLang="en-US" sz="1200" i="0" u="none" strike="noStrike" cap="none" normalizeH="0" baseline="0" dirty="0">
                <a:ln>
                  <a:noFill/>
                </a:ln>
                <a:solidFill>
                  <a:srgbClr val="9932CC"/>
                </a:solidFill>
                <a:effectLst/>
                <a:cs typeface="Arial" panose="020B0604020202020204" pitchFamily="34" charset="0"/>
                <a:hlinkClick r:id="rId2"/>
              </a:rPr>
              <a:t>notification dated 8th December 2017 </a:t>
            </a:r>
            <a:r>
              <a:rPr kumimoji="0" lang="en-US" altLang="en-US" sz="900" i="0" u="none" strike="noStrike" cap="none" normalizeH="0" baseline="0" dirty="0">
                <a:ln>
                  <a:noFill/>
                </a:ln>
                <a:solidFill>
                  <a:srgbClr val="9932CC"/>
                </a:solidFill>
                <a:effectLst/>
                <a:cs typeface="Arial" panose="020B0604020202020204" pitchFamily="34" charset="0"/>
                <a:hlinkClick r:id="rId2"/>
              </a:rPr>
              <a:t> </a:t>
            </a:r>
            <a:r>
              <a:rPr kumimoji="0" lang="en-US" altLang="en-US" sz="1200" i="0" u="none" strike="noStrike" cap="none" normalizeH="0" baseline="0" dirty="0">
                <a:ln>
                  <a:noFill/>
                </a:ln>
                <a:solidFill>
                  <a:srgbClr val="4A4A4A"/>
                </a:solidFill>
                <a:effectLst/>
                <a:cs typeface="Arial" panose="020B0604020202020204" pitchFamily="34" charset="0"/>
              </a:rPr>
              <a:t>has made the following entry</a:t>
            </a:r>
            <a:endParaRPr kumimoji="0" lang="en-US" altLang="en-US" sz="900" i="0" u="none" strike="noStrike" cap="none" normalizeH="0" baseline="0" dirty="0">
              <a:ln>
                <a:noFill/>
              </a:ln>
              <a:solidFill>
                <a:schemeClr val="tx1"/>
              </a:solidFill>
              <a:effectLst/>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rgbClr val="4A4A4A"/>
                </a:solidFill>
                <a:effectLst/>
                <a:cs typeface="Arial" panose="020B0604020202020204" pitchFamily="34" charset="0"/>
              </a:rPr>
              <a:t>32. Development, operation and maintenance of National Public Procurement Portal—Government e Marketplace”.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rgbClr val="4A4A4A"/>
                </a:solidFill>
                <a:effectLst/>
                <a:cs typeface="Arial" panose="020B0604020202020204" pitchFamily="34" charset="0"/>
              </a:rPr>
              <a:t>The purchases through GeM by Government users have been authorized and made mandatory by Ministry of Finance by adding a new Rule No. 149 in the General Financial Rules, 2017.</a:t>
            </a:r>
            <a:endParaRPr kumimoji="0" lang="en-US" altLang="en-US" sz="1800" i="0" u="none" strike="noStrike" cap="none" normalizeH="0" baseline="0" dirty="0">
              <a:ln>
                <a:noFill/>
              </a:ln>
              <a:solidFill>
                <a:schemeClr val="tx1"/>
              </a:solidFill>
              <a:effectLst/>
              <a:cs typeface="Arial" panose="020B0604020202020204" pitchFamily="34" charset="0"/>
            </a:endParaRPr>
          </a:p>
        </p:txBody>
      </p:sp>
      <p:sp>
        <p:nvSpPr>
          <p:cNvPr id="3" name="Callout: Left Arrow 2">
            <a:extLst>
              <a:ext uri="{FF2B5EF4-FFF2-40B4-BE49-F238E27FC236}">
                <a16:creationId xmlns:a16="http://schemas.microsoft.com/office/drawing/2014/main" xmlns="" id="{8D9F3500-6EE3-4DCD-92D1-48697D2544F1}"/>
              </a:ext>
            </a:extLst>
          </p:cNvPr>
          <p:cNvSpPr/>
          <p:nvPr/>
        </p:nvSpPr>
        <p:spPr>
          <a:xfrm>
            <a:off x="6464595" y="95695"/>
            <a:ext cx="5645889" cy="2679864"/>
          </a:xfrm>
          <a:prstGeom prst="leftArrowCallou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dirty="0"/>
          </a:p>
        </p:txBody>
      </p:sp>
      <p:graphicFrame>
        <p:nvGraphicFramePr>
          <p:cNvPr id="6" name="Diagram 5">
            <a:extLst>
              <a:ext uri="{FF2B5EF4-FFF2-40B4-BE49-F238E27FC236}">
                <a16:creationId xmlns:a16="http://schemas.microsoft.com/office/drawing/2014/main" xmlns="" id="{4D1E38D0-3437-4E4B-A1E9-F0857BECA5FC}"/>
              </a:ext>
            </a:extLst>
          </p:cNvPr>
          <p:cNvGraphicFramePr/>
          <p:nvPr>
            <p:extLst>
              <p:ext uri="{D42A27DB-BD31-4B8C-83A1-F6EECF244321}">
                <p14:modId xmlns:p14="http://schemas.microsoft.com/office/powerpoint/2010/main" xmlns="" val="2755906752"/>
              </p:ext>
            </p:extLst>
          </p:nvPr>
        </p:nvGraphicFramePr>
        <p:xfrm>
          <a:off x="3513374" y="436407"/>
          <a:ext cx="4690828" cy="3516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Flowchart: Manual Input 10">
            <a:extLst>
              <a:ext uri="{FF2B5EF4-FFF2-40B4-BE49-F238E27FC236}">
                <a16:creationId xmlns:a16="http://schemas.microsoft.com/office/drawing/2014/main" xmlns="" id="{481EEFAC-6420-4896-A254-D4055887E1B0}"/>
              </a:ext>
            </a:extLst>
          </p:cNvPr>
          <p:cNvSpPr/>
          <p:nvPr/>
        </p:nvSpPr>
        <p:spPr>
          <a:xfrm>
            <a:off x="173927" y="95695"/>
            <a:ext cx="4985902" cy="569312"/>
          </a:xfrm>
          <a:prstGeom prst="flowChartManualInput">
            <a:avLst/>
          </a:prstGeom>
          <a:solidFill>
            <a:srgbClr val="00206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400" b="1" dirty="0">
                <a:solidFill>
                  <a:schemeClr val="bg1"/>
                </a:solidFill>
              </a:rPr>
              <a:t>4. Aim and Objective Of The GeM</a:t>
            </a:r>
            <a:endParaRPr lang="en-IN" sz="2400" b="1" dirty="0">
              <a:solidFill>
                <a:schemeClr val="bg1"/>
              </a:solidFill>
            </a:endParaRPr>
          </a:p>
        </p:txBody>
      </p:sp>
      <p:sp>
        <p:nvSpPr>
          <p:cNvPr id="13" name="Flowchart: Alternate Process 12">
            <a:extLst>
              <a:ext uri="{FF2B5EF4-FFF2-40B4-BE49-F238E27FC236}">
                <a16:creationId xmlns:a16="http://schemas.microsoft.com/office/drawing/2014/main" xmlns="" id="{3D161FD1-9B1F-4458-BEA8-4B0012F0369B}"/>
              </a:ext>
            </a:extLst>
          </p:cNvPr>
          <p:cNvSpPr/>
          <p:nvPr/>
        </p:nvSpPr>
        <p:spPr>
          <a:xfrm>
            <a:off x="2215116" y="4293347"/>
            <a:ext cx="7761767" cy="637952"/>
          </a:xfrm>
          <a:prstGeom prst="flowChartAlternateProcess">
            <a:avLst/>
          </a:prstGeom>
          <a:ln/>
        </p:spPr>
        <p:style>
          <a:lnRef idx="2">
            <a:schemeClr val="accent6"/>
          </a:lnRef>
          <a:fillRef idx="1">
            <a:schemeClr val="lt1"/>
          </a:fillRef>
          <a:effectRef idx="0">
            <a:schemeClr val="accent6"/>
          </a:effectRef>
          <a:fontRef idx="minor">
            <a:schemeClr val="dk1"/>
          </a:fontRef>
        </p:style>
        <p:txBody>
          <a:bodyPr rtlCol="0" anchor="ctr"/>
          <a:lstStyle/>
          <a:p>
            <a:r>
              <a:rPr lang="en-US" dirty="0"/>
              <a:t>It provides the tools of </a:t>
            </a:r>
            <a:r>
              <a:rPr lang="en-US" b="1" dirty="0">
                <a:solidFill>
                  <a:srgbClr val="FF0000"/>
                </a:solidFill>
              </a:rPr>
              <a:t>e-bidding, reverse e-auction </a:t>
            </a:r>
            <a:r>
              <a:rPr lang="en-US" dirty="0"/>
              <a:t>and </a:t>
            </a:r>
            <a:r>
              <a:rPr lang="en-US" b="1" dirty="0">
                <a:solidFill>
                  <a:srgbClr val="FF0000"/>
                </a:solidFill>
              </a:rPr>
              <a:t>demand aggregation </a:t>
            </a:r>
            <a:r>
              <a:rPr lang="en-US" dirty="0"/>
              <a:t>to facilitate the government users, achieve the best value for their money.</a:t>
            </a:r>
            <a:endParaRPr lang="en-US"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xmlns="" id="{165F9EBA-8C57-4EBE-85AA-FC4BCE53FB2B}"/>
              </a:ext>
            </a:extLst>
          </p:cNvPr>
          <p:cNvSpPr/>
          <p:nvPr/>
        </p:nvSpPr>
        <p:spPr>
          <a:xfrm>
            <a:off x="10442803" y="6365244"/>
            <a:ext cx="1749197" cy="392159"/>
          </a:xfrm>
          <a:prstGeom prst="rect">
            <a:avLst/>
          </a:prstGeom>
        </p:spPr>
        <p:txBody>
          <a:bodyPr wrap="none">
            <a:spAutoFit/>
          </a:bodyPr>
          <a:lstStyle/>
          <a:p>
            <a:pPr algn="r">
              <a:lnSpc>
                <a:spcPct val="115000"/>
              </a:lnSpc>
            </a:pPr>
            <a:r>
              <a:rPr lang="en-US" b="1" dirty="0" err="1">
                <a:solidFill>
                  <a:srgbClr val="FFFFFF"/>
                </a:solidFill>
                <a:highlight>
                  <a:srgbClr val="FF0000"/>
                </a:highlight>
                <a:latin typeface="Calibri" panose="020F0502020204030204" pitchFamily="34" charset="0"/>
                <a:ea typeface="MS Mincho" panose="02020609040205080304" pitchFamily="49" charset="-128"/>
                <a:cs typeface="Times New Roman" panose="02020603050405020304" pitchFamily="18" charset="0"/>
              </a:rPr>
              <a:t>SGeMPU</a:t>
            </a:r>
            <a:r>
              <a:rPr lang="en-US" b="1" dirty="0">
                <a:solidFill>
                  <a:srgbClr val="FFFFFF"/>
                </a:solidFill>
                <a:latin typeface="Calibri" panose="020F0502020204030204" pitchFamily="34" charset="0"/>
                <a:ea typeface="MS Mincho" panose="02020609040205080304" pitchFamily="49" charset="-128"/>
                <a:cs typeface="Times New Roman" panose="02020603050405020304" pitchFamily="18" charset="0"/>
              </a:rPr>
              <a:t> </a:t>
            </a:r>
            <a:r>
              <a:rPr lang="en-US" b="1" dirty="0">
                <a:solidFill>
                  <a:srgbClr val="FFFFFF"/>
                </a:solidFill>
                <a:highlight>
                  <a:srgbClr val="000080"/>
                </a:highlight>
                <a:latin typeface="Calibri" panose="020F0502020204030204" pitchFamily="34" charset="0"/>
                <a:ea typeface="MS Mincho" panose="02020609040205080304" pitchFamily="49" charset="-128"/>
                <a:cs typeface="Times New Roman" panose="02020603050405020304" pitchFamily="18" charset="0"/>
              </a:rPr>
              <a:t>Odisha</a:t>
            </a:r>
            <a:endParaRPr lang="en-US" b="1"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xmlns="" val="2280325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llout: Left Arrow 2">
            <a:extLst>
              <a:ext uri="{FF2B5EF4-FFF2-40B4-BE49-F238E27FC236}">
                <a16:creationId xmlns:a16="http://schemas.microsoft.com/office/drawing/2014/main" xmlns="" id="{8D9F3500-6EE3-4DCD-92D1-48697D2544F1}"/>
              </a:ext>
            </a:extLst>
          </p:cNvPr>
          <p:cNvSpPr/>
          <p:nvPr/>
        </p:nvSpPr>
        <p:spPr>
          <a:xfrm>
            <a:off x="6464595" y="95695"/>
            <a:ext cx="5645889" cy="2679864"/>
          </a:xfrm>
          <a:prstGeom prst="leftArrowCallou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graphicFrame>
        <p:nvGraphicFramePr>
          <p:cNvPr id="11" name="Diagram 10">
            <a:extLst>
              <a:ext uri="{FF2B5EF4-FFF2-40B4-BE49-F238E27FC236}">
                <a16:creationId xmlns:a16="http://schemas.microsoft.com/office/drawing/2014/main" xmlns="" id="{8FCFC5F4-EF63-4B0C-8C8F-A10F1B9962FC}"/>
              </a:ext>
            </a:extLst>
          </p:cNvPr>
          <p:cNvGraphicFramePr/>
          <p:nvPr>
            <p:extLst>
              <p:ext uri="{D42A27DB-BD31-4B8C-83A1-F6EECF244321}">
                <p14:modId xmlns:p14="http://schemas.microsoft.com/office/powerpoint/2010/main" xmlns="" val="33082766"/>
              </p:ext>
            </p:extLst>
          </p:nvPr>
        </p:nvGraphicFramePr>
        <p:xfrm>
          <a:off x="81517" y="1388484"/>
          <a:ext cx="7863998" cy="33694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nual Input 5">
            <a:extLst>
              <a:ext uri="{FF2B5EF4-FFF2-40B4-BE49-F238E27FC236}">
                <a16:creationId xmlns:a16="http://schemas.microsoft.com/office/drawing/2014/main" xmlns="" id="{44497273-F13D-4E53-BE9E-1EAFC9B07228}"/>
              </a:ext>
            </a:extLst>
          </p:cNvPr>
          <p:cNvSpPr/>
          <p:nvPr/>
        </p:nvSpPr>
        <p:spPr>
          <a:xfrm>
            <a:off x="678905" y="266700"/>
            <a:ext cx="4942962" cy="612397"/>
          </a:xfrm>
          <a:prstGeom prst="flowChartManualInpu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effectLst>
                  <a:outerShdw blurRad="38100" dist="38100" dir="2700000" algn="tl">
                    <a:srgbClr val="000000">
                      <a:alpha val="43137"/>
                    </a:srgbClr>
                  </a:outerShdw>
                </a:effectLst>
                <a:latin typeface="Bookman Old Style" panose="02050604050505020204" pitchFamily="18" charset="0"/>
              </a:rPr>
              <a:t>3. 5 Years Journey of GeM</a:t>
            </a:r>
          </a:p>
        </p:txBody>
      </p:sp>
      <p:sp>
        <p:nvSpPr>
          <p:cNvPr id="7" name="Rectangle 6">
            <a:extLst>
              <a:ext uri="{FF2B5EF4-FFF2-40B4-BE49-F238E27FC236}">
                <a16:creationId xmlns:a16="http://schemas.microsoft.com/office/drawing/2014/main" xmlns="" id="{D1F259BA-3E36-45D7-9F1A-8DB0887F7ABE}"/>
              </a:ext>
            </a:extLst>
          </p:cNvPr>
          <p:cNvSpPr/>
          <p:nvPr/>
        </p:nvSpPr>
        <p:spPr>
          <a:xfrm>
            <a:off x="10442803" y="6365244"/>
            <a:ext cx="1749197" cy="392159"/>
          </a:xfrm>
          <a:prstGeom prst="rect">
            <a:avLst/>
          </a:prstGeom>
        </p:spPr>
        <p:txBody>
          <a:bodyPr wrap="none">
            <a:spAutoFit/>
          </a:bodyPr>
          <a:lstStyle/>
          <a:p>
            <a:pPr algn="r">
              <a:lnSpc>
                <a:spcPct val="115000"/>
              </a:lnSpc>
            </a:pPr>
            <a:r>
              <a:rPr lang="en-US" b="1" dirty="0" err="1">
                <a:solidFill>
                  <a:srgbClr val="FFFFFF"/>
                </a:solidFill>
                <a:highlight>
                  <a:srgbClr val="FF0000"/>
                </a:highlight>
                <a:latin typeface="Calibri" panose="020F0502020204030204" pitchFamily="34" charset="0"/>
                <a:ea typeface="MS Mincho" panose="02020609040205080304" pitchFamily="49" charset="-128"/>
                <a:cs typeface="Times New Roman" panose="02020603050405020304" pitchFamily="18" charset="0"/>
              </a:rPr>
              <a:t>SGeMPU</a:t>
            </a:r>
            <a:r>
              <a:rPr lang="en-US" b="1" dirty="0">
                <a:solidFill>
                  <a:srgbClr val="FFFFFF"/>
                </a:solidFill>
                <a:latin typeface="Calibri" panose="020F0502020204030204" pitchFamily="34" charset="0"/>
                <a:ea typeface="MS Mincho" panose="02020609040205080304" pitchFamily="49" charset="-128"/>
                <a:cs typeface="Times New Roman" panose="02020603050405020304" pitchFamily="18" charset="0"/>
              </a:rPr>
              <a:t> </a:t>
            </a:r>
            <a:r>
              <a:rPr lang="en-US" b="1" dirty="0">
                <a:solidFill>
                  <a:srgbClr val="FFFFFF"/>
                </a:solidFill>
                <a:highlight>
                  <a:srgbClr val="000080"/>
                </a:highlight>
                <a:latin typeface="Calibri" panose="020F0502020204030204" pitchFamily="34" charset="0"/>
                <a:ea typeface="MS Mincho" panose="02020609040205080304" pitchFamily="49" charset="-128"/>
                <a:cs typeface="Times New Roman" panose="02020603050405020304" pitchFamily="18" charset="0"/>
              </a:rPr>
              <a:t>Odisha</a:t>
            </a:r>
            <a:endParaRPr lang="en-US" b="1"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p:txBody>
      </p:sp>
      <p:pic>
        <p:nvPicPr>
          <p:cNvPr id="4" name="Picture 3">
            <a:extLst>
              <a:ext uri="{FF2B5EF4-FFF2-40B4-BE49-F238E27FC236}">
                <a16:creationId xmlns:a16="http://schemas.microsoft.com/office/drawing/2014/main" xmlns="" id="{1436932C-FCAE-4276-8038-9CDE0988ED5E}"/>
              </a:ext>
            </a:extLst>
          </p:cNvPr>
          <p:cNvPicPr>
            <a:picLocks noChangeAspect="1"/>
          </p:cNvPicPr>
          <p:nvPr/>
        </p:nvPicPr>
        <p:blipFill>
          <a:blip r:embed="rId7"/>
          <a:stretch>
            <a:fillRect/>
          </a:stretch>
        </p:blipFill>
        <p:spPr>
          <a:xfrm>
            <a:off x="7858178" y="202551"/>
            <a:ext cx="3979709" cy="2105643"/>
          </a:xfrm>
          <a:prstGeom prst="rect">
            <a:avLst/>
          </a:prstGeom>
          <a:effectLst>
            <a:softEdge rad="12700"/>
          </a:effectLst>
        </p:spPr>
      </p:pic>
      <p:pic>
        <p:nvPicPr>
          <p:cNvPr id="1026" name="Picture 2" descr="One lakh Cr">
            <a:extLst>
              <a:ext uri="{FF2B5EF4-FFF2-40B4-BE49-F238E27FC236}">
                <a16:creationId xmlns:a16="http://schemas.microsoft.com/office/drawing/2014/main" xmlns="" id="{D8480707-E1CD-4506-BFED-DEF86E2A7E93}"/>
              </a:ext>
            </a:extLst>
          </p:cNvPr>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4111054" y="4195607"/>
            <a:ext cx="7999429" cy="21696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06043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xmlns="" id="{633E7B95-6443-45CF-A843-274B7A38123D}"/>
              </a:ext>
            </a:extLst>
          </p:cNvPr>
          <p:cNvGraphicFramePr>
            <a:graphicFrameLocks noGrp="1"/>
          </p:cNvGraphicFramePr>
          <p:nvPr>
            <p:extLst>
              <p:ext uri="{D42A27DB-BD31-4B8C-83A1-F6EECF244321}">
                <p14:modId xmlns:p14="http://schemas.microsoft.com/office/powerpoint/2010/main" xmlns="" val="4025714523"/>
              </p:ext>
            </p:extLst>
          </p:nvPr>
        </p:nvGraphicFramePr>
        <p:xfrm>
          <a:off x="92571" y="531278"/>
          <a:ext cx="12006857" cy="6192476"/>
        </p:xfrm>
        <a:graphic>
          <a:graphicData uri="http://schemas.openxmlformats.org/drawingml/2006/table">
            <a:tbl>
              <a:tblPr firstRow="1" firstCol="1" bandRow="1">
                <a:tableStyleId>{7DF18680-E054-41AD-8BC1-D1AEF772440D}</a:tableStyleId>
              </a:tblPr>
              <a:tblGrid>
                <a:gridCol w="1228229">
                  <a:extLst>
                    <a:ext uri="{9D8B030D-6E8A-4147-A177-3AD203B41FA5}">
                      <a16:colId xmlns:a16="http://schemas.microsoft.com/office/drawing/2014/main" xmlns="" val="3964365858"/>
                    </a:ext>
                  </a:extLst>
                </a:gridCol>
                <a:gridCol w="1430687">
                  <a:extLst>
                    <a:ext uri="{9D8B030D-6E8A-4147-A177-3AD203B41FA5}">
                      <a16:colId xmlns:a16="http://schemas.microsoft.com/office/drawing/2014/main" xmlns="" val="1081743353"/>
                    </a:ext>
                  </a:extLst>
                </a:gridCol>
                <a:gridCol w="9347941">
                  <a:extLst>
                    <a:ext uri="{9D8B030D-6E8A-4147-A177-3AD203B41FA5}">
                      <a16:colId xmlns:a16="http://schemas.microsoft.com/office/drawing/2014/main" xmlns="" val="3874000632"/>
                    </a:ext>
                  </a:extLst>
                </a:gridCol>
              </a:tblGrid>
              <a:tr h="269998">
                <a:tc>
                  <a:txBody>
                    <a:bodyPr/>
                    <a:lstStyle/>
                    <a:p>
                      <a:pPr marL="0" marR="0" algn="ctr">
                        <a:lnSpc>
                          <a:spcPct val="115000"/>
                        </a:lnSpc>
                        <a:spcBef>
                          <a:spcPts val="0"/>
                        </a:spcBef>
                        <a:spcAft>
                          <a:spcPts val="0"/>
                        </a:spcAft>
                      </a:pPr>
                      <a:r>
                        <a:rPr lang="en-US" sz="1400" dirty="0">
                          <a:effectLst/>
                        </a:rPr>
                        <a:t>Date</a:t>
                      </a:r>
                      <a:endParaRPr lang="en-US"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gn="ctr">
                        <a:lnSpc>
                          <a:spcPct val="115000"/>
                        </a:lnSpc>
                        <a:spcBef>
                          <a:spcPts val="0"/>
                        </a:spcBef>
                        <a:spcAft>
                          <a:spcPts val="0"/>
                        </a:spcAft>
                      </a:pPr>
                      <a:r>
                        <a:rPr lang="en-US" sz="1400">
                          <a:effectLst/>
                        </a:rPr>
                        <a:t>Notification No</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gn="l">
                        <a:lnSpc>
                          <a:spcPct val="115000"/>
                        </a:lnSpc>
                        <a:spcBef>
                          <a:spcPts val="0"/>
                        </a:spcBef>
                        <a:spcAft>
                          <a:spcPts val="0"/>
                        </a:spcAft>
                      </a:pPr>
                      <a:r>
                        <a:rPr lang="en-US" sz="1400" dirty="0">
                          <a:effectLst/>
                        </a:rPr>
                        <a:t>Details</a:t>
                      </a:r>
                      <a:endParaRPr lang="en-US"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extLst>
                  <a:ext uri="{0D108BD9-81ED-4DB2-BD59-A6C34878D82A}">
                    <a16:rowId xmlns:a16="http://schemas.microsoft.com/office/drawing/2014/main" xmlns="" val="3627881465"/>
                  </a:ext>
                </a:extLst>
              </a:tr>
              <a:tr h="269998">
                <a:tc>
                  <a:txBody>
                    <a:bodyPr/>
                    <a:lstStyle/>
                    <a:p>
                      <a:pPr marL="0" marR="0">
                        <a:lnSpc>
                          <a:spcPct val="115000"/>
                        </a:lnSpc>
                        <a:spcBef>
                          <a:spcPts val="0"/>
                        </a:spcBef>
                        <a:spcAft>
                          <a:spcPts val="0"/>
                        </a:spcAft>
                      </a:pPr>
                      <a:r>
                        <a:rPr lang="en-US" sz="1400">
                          <a:effectLst/>
                        </a:rPr>
                        <a:t>28-04-2017</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a:effectLst/>
                        </a:rPr>
                        <a:t>14214</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b="1" dirty="0">
                          <a:solidFill>
                            <a:schemeClr val="tx1"/>
                          </a:solidFill>
                          <a:effectLst/>
                        </a:rPr>
                        <a:t>Govt Organizations are advised to refrain using </a:t>
                      </a:r>
                      <a:r>
                        <a:rPr lang="en-US" sz="1400" b="1" dirty="0" err="1">
                          <a:solidFill>
                            <a:schemeClr val="tx1"/>
                          </a:solidFill>
                          <a:effectLst/>
                        </a:rPr>
                        <a:t>GeM</a:t>
                      </a:r>
                      <a:r>
                        <a:rPr lang="en-US" sz="1400" b="1" dirty="0">
                          <a:solidFill>
                            <a:schemeClr val="tx1"/>
                          </a:solidFill>
                          <a:effectLst/>
                        </a:rPr>
                        <a:t> </a:t>
                      </a:r>
                      <a:r>
                        <a:rPr lang="en-US" sz="1400" dirty="0">
                          <a:solidFill>
                            <a:schemeClr val="tx1"/>
                          </a:solidFill>
                          <a:effectLst/>
                        </a:rPr>
                        <a:t>till the detail procedures on </a:t>
                      </a:r>
                      <a:r>
                        <a:rPr lang="en-US" sz="1400" dirty="0" err="1">
                          <a:solidFill>
                            <a:schemeClr val="tx1"/>
                          </a:solidFill>
                          <a:effectLst/>
                        </a:rPr>
                        <a:t>GeM</a:t>
                      </a:r>
                      <a:r>
                        <a:rPr lang="en-US" sz="1400" dirty="0">
                          <a:solidFill>
                            <a:schemeClr val="tx1"/>
                          </a:solidFill>
                          <a:effectLst/>
                        </a:rPr>
                        <a:t> for state government offices</a:t>
                      </a:r>
                      <a:endParaRPr lang="en-US"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extLst>
                  <a:ext uri="{0D108BD9-81ED-4DB2-BD59-A6C34878D82A}">
                    <a16:rowId xmlns:a16="http://schemas.microsoft.com/office/drawing/2014/main" xmlns="" val="1808642613"/>
                  </a:ext>
                </a:extLst>
              </a:tr>
              <a:tr h="269998">
                <a:tc>
                  <a:txBody>
                    <a:bodyPr/>
                    <a:lstStyle/>
                    <a:p>
                      <a:pPr marL="0" marR="0">
                        <a:lnSpc>
                          <a:spcPct val="115000"/>
                        </a:lnSpc>
                        <a:spcBef>
                          <a:spcPts val="0"/>
                        </a:spcBef>
                        <a:spcAft>
                          <a:spcPts val="0"/>
                        </a:spcAft>
                      </a:pPr>
                      <a:r>
                        <a:rPr lang="en-US" sz="1400">
                          <a:effectLst/>
                        </a:rPr>
                        <a:t>26-04-2017</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a:effectLst/>
                        </a:rPr>
                        <a:t>22252</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dirty="0">
                          <a:solidFill>
                            <a:schemeClr val="tx1"/>
                          </a:solidFill>
                          <a:effectLst/>
                        </a:rPr>
                        <a:t>Completion of </a:t>
                      </a:r>
                      <a:r>
                        <a:rPr lang="en-US" sz="1400" b="1" dirty="0">
                          <a:solidFill>
                            <a:schemeClr val="tx1"/>
                          </a:solidFill>
                          <a:effectLst/>
                        </a:rPr>
                        <a:t>Vender registration </a:t>
                      </a:r>
                      <a:r>
                        <a:rPr lang="en-US" sz="1400" dirty="0">
                          <a:solidFill>
                            <a:schemeClr val="tx1"/>
                          </a:solidFill>
                          <a:effectLst/>
                        </a:rPr>
                        <a:t>&amp; Preparatory steps to various department</a:t>
                      </a:r>
                      <a:endParaRPr lang="en-US"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extLst>
                  <a:ext uri="{0D108BD9-81ED-4DB2-BD59-A6C34878D82A}">
                    <a16:rowId xmlns:a16="http://schemas.microsoft.com/office/drawing/2014/main" xmlns="" val="2454435041"/>
                  </a:ext>
                </a:extLst>
              </a:tr>
              <a:tr h="269998">
                <a:tc>
                  <a:txBody>
                    <a:bodyPr/>
                    <a:lstStyle/>
                    <a:p>
                      <a:pPr marL="0" marR="0">
                        <a:lnSpc>
                          <a:spcPct val="115000"/>
                        </a:lnSpc>
                        <a:spcBef>
                          <a:spcPts val="0"/>
                        </a:spcBef>
                        <a:spcAft>
                          <a:spcPts val="0"/>
                        </a:spcAft>
                      </a:pPr>
                      <a:r>
                        <a:rPr lang="en-US" sz="1400" b="1" dirty="0">
                          <a:solidFill>
                            <a:schemeClr val="tx1"/>
                          </a:solidFill>
                          <a:effectLst/>
                          <a:highlight>
                            <a:srgbClr val="FFFF00"/>
                          </a:highlight>
                        </a:rPr>
                        <a:t>30-11-2017</a:t>
                      </a:r>
                      <a:endParaRPr lang="en-US" sz="1400" b="1" dirty="0">
                        <a:solidFill>
                          <a:schemeClr val="tx1"/>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b="1" dirty="0">
                          <a:effectLst/>
                          <a:highlight>
                            <a:srgbClr val="FFFF00"/>
                          </a:highlight>
                        </a:rPr>
                        <a:t>35243</a:t>
                      </a:r>
                      <a:endParaRPr lang="en-US" sz="1400" b="1" dirty="0">
                        <a:solidFill>
                          <a:srgbClr val="44546A"/>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b="1" dirty="0">
                          <a:solidFill>
                            <a:schemeClr val="tx1"/>
                          </a:solidFill>
                          <a:effectLst/>
                          <a:highlight>
                            <a:srgbClr val="FFFF00"/>
                          </a:highlight>
                        </a:rPr>
                        <a:t>State Govt decided to onboard on </a:t>
                      </a:r>
                      <a:r>
                        <a:rPr lang="en-US" sz="1400" b="1" dirty="0" err="1">
                          <a:solidFill>
                            <a:schemeClr val="tx1"/>
                          </a:solidFill>
                          <a:effectLst/>
                          <a:highlight>
                            <a:srgbClr val="FFFF00"/>
                          </a:highlight>
                        </a:rPr>
                        <a:t>GeM</a:t>
                      </a:r>
                      <a:r>
                        <a:rPr lang="en-US" sz="1400" b="1" dirty="0">
                          <a:solidFill>
                            <a:schemeClr val="tx1"/>
                          </a:solidFill>
                          <a:effectLst/>
                          <a:highlight>
                            <a:srgbClr val="FFFF00"/>
                          </a:highlight>
                        </a:rPr>
                        <a:t> with Proper guidelines </a:t>
                      </a:r>
                      <a:endParaRPr lang="en-US" sz="1400" b="1" dirty="0">
                        <a:solidFill>
                          <a:schemeClr val="tx1"/>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extLst>
                  <a:ext uri="{0D108BD9-81ED-4DB2-BD59-A6C34878D82A}">
                    <a16:rowId xmlns:a16="http://schemas.microsoft.com/office/drawing/2014/main" xmlns="" val="2067711293"/>
                  </a:ext>
                </a:extLst>
              </a:tr>
              <a:tr h="269998">
                <a:tc>
                  <a:txBody>
                    <a:bodyPr/>
                    <a:lstStyle/>
                    <a:p>
                      <a:pPr marL="0" marR="0">
                        <a:lnSpc>
                          <a:spcPct val="115000"/>
                        </a:lnSpc>
                        <a:spcBef>
                          <a:spcPts val="0"/>
                        </a:spcBef>
                        <a:spcAft>
                          <a:spcPts val="0"/>
                        </a:spcAft>
                      </a:pPr>
                      <a:r>
                        <a:rPr lang="en-US" sz="1400">
                          <a:effectLst/>
                        </a:rPr>
                        <a:t>19-04-2018</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a:effectLst/>
                        </a:rPr>
                        <a:t>13681</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b="1" dirty="0">
                          <a:solidFill>
                            <a:schemeClr val="tx1"/>
                          </a:solidFill>
                          <a:effectLst/>
                        </a:rPr>
                        <a:t>Exemption of EMD </a:t>
                      </a:r>
                      <a:r>
                        <a:rPr lang="en-US" sz="1400" dirty="0">
                          <a:solidFill>
                            <a:schemeClr val="tx1"/>
                          </a:solidFill>
                          <a:effectLst/>
                        </a:rPr>
                        <a:t>for local start ups</a:t>
                      </a:r>
                      <a:endParaRPr lang="en-US"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extLst>
                  <a:ext uri="{0D108BD9-81ED-4DB2-BD59-A6C34878D82A}">
                    <a16:rowId xmlns:a16="http://schemas.microsoft.com/office/drawing/2014/main" xmlns="" val="849944416"/>
                  </a:ext>
                </a:extLst>
              </a:tr>
              <a:tr h="409063">
                <a:tc>
                  <a:txBody>
                    <a:bodyPr/>
                    <a:lstStyle/>
                    <a:p>
                      <a:pPr marL="0" marR="0">
                        <a:lnSpc>
                          <a:spcPct val="115000"/>
                        </a:lnSpc>
                        <a:spcBef>
                          <a:spcPts val="0"/>
                        </a:spcBef>
                        <a:spcAft>
                          <a:spcPts val="0"/>
                        </a:spcAft>
                      </a:pPr>
                      <a:r>
                        <a:rPr lang="en-US" sz="1400">
                          <a:effectLst/>
                        </a:rPr>
                        <a:t>19-06-2018</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dirty="0">
                          <a:effectLst/>
                        </a:rPr>
                        <a:t>19357</a:t>
                      </a:r>
                      <a:endParaRPr lang="en-US"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dirty="0">
                          <a:solidFill>
                            <a:schemeClr val="tx1"/>
                          </a:solidFill>
                          <a:effectLst/>
                        </a:rPr>
                        <a:t>Establishment of State level </a:t>
                      </a:r>
                      <a:r>
                        <a:rPr lang="en-US" sz="1400" dirty="0" err="1">
                          <a:solidFill>
                            <a:schemeClr val="tx1"/>
                          </a:solidFill>
                          <a:effectLst/>
                        </a:rPr>
                        <a:t>GeM</a:t>
                      </a:r>
                      <a:r>
                        <a:rPr lang="en-US" sz="1400" dirty="0">
                          <a:solidFill>
                            <a:schemeClr val="tx1"/>
                          </a:solidFill>
                          <a:effectLst/>
                        </a:rPr>
                        <a:t> Procurement Unit (</a:t>
                      </a:r>
                      <a:r>
                        <a:rPr lang="en-US" sz="1400" dirty="0" err="1">
                          <a:solidFill>
                            <a:schemeClr val="tx1"/>
                          </a:solidFill>
                          <a:effectLst/>
                        </a:rPr>
                        <a:t>SGeMPU</a:t>
                      </a:r>
                      <a:r>
                        <a:rPr lang="en-US" sz="1400" dirty="0">
                          <a:solidFill>
                            <a:schemeClr val="tx1"/>
                          </a:solidFill>
                          <a:effectLst/>
                        </a:rPr>
                        <a:t>) for Roll out of Government e-Marketplace in Odisha.</a:t>
                      </a:r>
                      <a:endParaRPr lang="en-US"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extLst>
                  <a:ext uri="{0D108BD9-81ED-4DB2-BD59-A6C34878D82A}">
                    <a16:rowId xmlns:a16="http://schemas.microsoft.com/office/drawing/2014/main" xmlns="" val="4053382241"/>
                  </a:ext>
                </a:extLst>
              </a:tr>
              <a:tr h="687195">
                <a:tc>
                  <a:txBody>
                    <a:bodyPr/>
                    <a:lstStyle/>
                    <a:p>
                      <a:pPr marL="0" marR="0">
                        <a:lnSpc>
                          <a:spcPct val="115000"/>
                        </a:lnSpc>
                        <a:spcBef>
                          <a:spcPts val="0"/>
                        </a:spcBef>
                        <a:spcAft>
                          <a:spcPts val="0"/>
                        </a:spcAft>
                      </a:pPr>
                      <a:r>
                        <a:rPr lang="en-US" sz="1400">
                          <a:effectLst/>
                        </a:rPr>
                        <a:t>08-08-2018</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dirty="0">
                          <a:effectLst/>
                        </a:rPr>
                        <a:t>26291</a:t>
                      </a:r>
                      <a:endParaRPr lang="en-US"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dirty="0">
                          <a:solidFill>
                            <a:schemeClr val="tx1"/>
                          </a:solidFill>
                          <a:effectLst/>
                        </a:rPr>
                        <a:t>Clarification regarding the expression </a:t>
                      </a:r>
                      <a:r>
                        <a:rPr lang="en-US" sz="1400" b="1" dirty="0">
                          <a:solidFill>
                            <a:schemeClr val="tx1"/>
                          </a:solidFill>
                          <a:effectLst/>
                        </a:rPr>
                        <a:t>"Government Departments &amp; Agencies</a:t>
                      </a:r>
                      <a:r>
                        <a:rPr lang="en-US" sz="1400" dirty="0">
                          <a:solidFill>
                            <a:schemeClr val="tx1"/>
                          </a:solidFill>
                          <a:effectLst/>
                        </a:rPr>
                        <a:t>" which includes Government Departments, State PSUS, Boards, Development Authorities, Improvement Trusts, Local Bodies, </a:t>
                      </a:r>
                    </a:p>
                    <a:p>
                      <a:pPr marL="0" marR="0">
                        <a:lnSpc>
                          <a:spcPct val="115000"/>
                        </a:lnSpc>
                        <a:spcBef>
                          <a:spcPts val="0"/>
                        </a:spcBef>
                        <a:spcAft>
                          <a:spcPts val="0"/>
                        </a:spcAft>
                      </a:pPr>
                      <a:r>
                        <a:rPr lang="en-US" sz="1400" dirty="0">
                          <a:solidFill>
                            <a:schemeClr val="tx1"/>
                          </a:solidFill>
                          <a:effectLst/>
                        </a:rPr>
                        <a:t>Co-operative Institutions and Statutory &amp; Autonomous Bodies</a:t>
                      </a:r>
                      <a:endParaRPr lang="en-US"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extLst>
                  <a:ext uri="{0D108BD9-81ED-4DB2-BD59-A6C34878D82A}">
                    <a16:rowId xmlns:a16="http://schemas.microsoft.com/office/drawing/2014/main" xmlns="" val="2412347745"/>
                  </a:ext>
                </a:extLst>
              </a:tr>
              <a:tr h="409063">
                <a:tc>
                  <a:txBody>
                    <a:bodyPr/>
                    <a:lstStyle/>
                    <a:p>
                      <a:pPr marL="0" marR="0">
                        <a:lnSpc>
                          <a:spcPct val="115000"/>
                        </a:lnSpc>
                        <a:spcBef>
                          <a:spcPts val="0"/>
                        </a:spcBef>
                        <a:spcAft>
                          <a:spcPts val="0"/>
                        </a:spcAft>
                      </a:pPr>
                      <a:r>
                        <a:rPr lang="en-US" sz="1400">
                          <a:effectLst/>
                        </a:rPr>
                        <a:t>31-08-2018</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a:effectLst/>
                        </a:rPr>
                        <a:t>28277</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dirty="0">
                          <a:solidFill>
                            <a:schemeClr val="tx1"/>
                          </a:solidFill>
                          <a:effectLst/>
                        </a:rPr>
                        <a:t>Establishment of </a:t>
                      </a:r>
                      <a:r>
                        <a:rPr lang="en-US" sz="1400" b="1" dirty="0">
                          <a:solidFill>
                            <a:schemeClr val="tx1"/>
                          </a:solidFill>
                          <a:effectLst/>
                        </a:rPr>
                        <a:t>State level </a:t>
                      </a:r>
                      <a:r>
                        <a:rPr lang="en-US" sz="1400" b="1" dirty="0" err="1">
                          <a:solidFill>
                            <a:schemeClr val="tx1"/>
                          </a:solidFill>
                          <a:effectLst/>
                        </a:rPr>
                        <a:t>GeM</a:t>
                      </a:r>
                      <a:r>
                        <a:rPr lang="en-US" sz="1400" b="1" dirty="0">
                          <a:solidFill>
                            <a:schemeClr val="tx1"/>
                          </a:solidFill>
                          <a:effectLst/>
                        </a:rPr>
                        <a:t> Procurement Unit (</a:t>
                      </a:r>
                      <a:r>
                        <a:rPr lang="en-US" sz="1400" b="1" dirty="0" err="1">
                          <a:solidFill>
                            <a:schemeClr val="tx1"/>
                          </a:solidFill>
                          <a:effectLst/>
                        </a:rPr>
                        <a:t>SGeMPU</a:t>
                      </a:r>
                      <a:r>
                        <a:rPr lang="en-US" sz="1400" b="1" dirty="0">
                          <a:solidFill>
                            <a:schemeClr val="tx1"/>
                          </a:solidFill>
                          <a:effectLst/>
                        </a:rPr>
                        <a:t>) </a:t>
                      </a:r>
                      <a:r>
                        <a:rPr lang="en-US" sz="1400" dirty="0">
                          <a:solidFill>
                            <a:schemeClr val="tx1"/>
                          </a:solidFill>
                          <a:effectLst/>
                        </a:rPr>
                        <a:t>for Roll out of Government e-Marketplace in Odisha.</a:t>
                      </a:r>
                      <a:endParaRPr lang="en-US"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extLst>
                  <a:ext uri="{0D108BD9-81ED-4DB2-BD59-A6C34878D82A}">
                    <a16:rowId xmlns:a16="http://schemas.microsoft.com/office/drawing/2014/main" xmlns="" val="544294701"/>
                  </a:ext>
                </a:extLst>
              </a:tr>
              <a:tr h="269998">
                <a:tc>
                  <a:txBody>
                    <a:bodyPr/>
                    <a:lstStyle/>
                    <a:p>
                      <a:pPr marL="0" marR="0">
                        <a:lnSpc>
                          <a:spcPct val="115000"/>
                        </a:lnSpc>
                        <a:spcBef>
                          <a:spcPts val="0"/>
                        </a:spcBef>
                        <a:spcAft>
                          <a:spcPts val="0"/>
                        </a:spcAft>
                      </a:pPr>
                      <a:r>
                        <a:rPr lang="en-US" sz="1400">
                          <a:effectLst/>
                        </a:rPr>
                        <a:t>31-08-2018</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a:effectLst/>
                        </a:rPr>
                        <a:t>28282</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dirty="0">
                          <a:solidFill>
                            <a:schemeClr val="tx1"/>
                          </a:solidFill>
                          <a:effectLst/>
                        </a:rPr>
                        <a:t>Appointment of</a:t>
                      </a:r>
                      <a:r>
                        <a:rPr lang="en-US" sz="1400" b="1" dirty="0">
                          <a:solidFill>
                            <a:schemeClr val="tx1"/>
                          </a:solidFill>
                          <a:effectLst/>
                        </a:rPr>
                        <a:t> Nodal Officer </a:t>
                      </a:r>
                      <a:r>
                        <a:rPr lang="en-US" sz="1400" dirty="0">
                          <a:solidFill>
                            <a:schemeClr val="tx1"/>
                          </a:solidFill>
                          <a:effectLst/>
                        </a:rPr>
                        <a:t>for implementation of Government e-Marketplace (</a:t>
                      </a:r>
                      <a:r>
                        <a:rPr lang="en-US" sz="1400" dirty="0" err="1">
                          <a:solidFill>
                            <a:schemeClr val="tx1"/>
                          </a:solidFill>
                          <a:effectLst/>
                        </a:rPr>
                        <a:t>GeM</a:t>
                      </a:r>
                      <a:r>
                        <a:rPr lang="en-US" sz="1400" dirty="0">
                          <a:solidFill>
                            <a:schemeClr val="tx1"/>
                          </a:solidFill>
                          <a:effectLst/>
                        </a:rPr>
                        <a:t>)</a:t>
                      </a:r>
                      <a:endParaRPr lang="en-US"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extLst>
                  <a:ext uri="{0D108BD9-81ED-4DB2-BD59-A6C34878D82A}">
                    <a16:rowId xmlns:a16="http://schemas.microsoft.com/office/drawing/2014/main" xmlns="" val="622811818"/>
                  </a:ext>
                </a:extLst>
              </a:tr>
              <a:tr h="409063">
                <a:tc>
                  <a:txBody>
                    <a:bodyPr/>
                    <a:lstStyle/>
                    <a:p>
                      <a:pPr marL="0" marR="0">
                        <a:lnSpc>
                          <a:spcPct val="115000"/>
                        </a:lnSpc>
                        <a:spcBef>
                          <a:spcPts val="0"/>
                        </a:spcBef>
                        <a:spcAft>
                          <a:spcPts val="0"/>
                        </a:spcAft>
                      </a:pPr>
                      <a:r>
                        <a:rPr lang="en-US" sz="1400">
                          <a:effectLst/>
                        </a:rPr>
                        <a:t>22-11-2018</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a:effectLst/>
                        </a:rPr>
                        <a:t>36401</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dirty="0">
                          <a:solidFill>
                            <a:schemeClr val="tx1"/>
                          </a:solidFill>
                          <a:effectLst/>
                        </a:rPr>
                        <a:t>Opening and Operation of </a:t>
                      </a:r>
                      <a:r>
                        <a:rPr lang="en-US" sz="1400" b="1" dirty="0" err="1">
                          <a:solidFill>
                            <a:schemeClr val="tx1"/>
                          </a:solidFill>
                          <a:effectLst/>
                        </a:rPr>
                        <a:t>GeM</a:t>
                      </a:r>
                      <a:r>
                        <a:rPr lang="en-US" sz="1400" b="1" dirty="0">
                          <a:solidFill>
                            <a:schemeClr val="tx1"/>
                          </a:solidFill>
                          <a:effectLst/>
                        </a:rPr>
                        <a:t> Pool Accounts (GPAs) </a:t>
                      </a:r>
                      <a:r>
                        <a:rPr lang="en-US" sz="1400" dirty="0">
                          <a:solidFill>
                            <a:schemeClr val="tx1"/>
                          </a:solidFill>
                          <a:effectLst/>
                        </a:rPr>
                        <a:t>by PSUs / Autonomous bodies / Societies / ULBs for ensuring timely payment to </a:t>
                      </a:r>
                      <a:r>
                        <a:rPr lang="en-US" sz="1400" dirty="0" err="1">
                          <a:solidFill>
                            <a:schemeClr val="tx1"/>
                          </a:solidFill>
                          <a:effectLst/>
                        </a:rPr>
                        <a:t>GeM</a:t>
                      </a:r>
                      <a:r>
                        <a:rPr lang="en-US" sz="1400" dirty="0">
                          <a:solidFill>
                            <a:schemeClr val="tx1"/>
                          </a:solidFill>
                          <a:effectLst/>
                        </a:rPr>
                        <a:t> suppliers / vendors.</a:t>
                      </a:r>
                      <a:endParaRPr lang="en-US"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extLst>
                  <a:ext uri="{0D108BD9-81ED-4DB2-BD59-A6C34878D82A}">
                    <a16:rowId xmlns:a16="http://schemas.microsoft.com/office/drawing/2014/main" xmlns="" val="766477777"/>
                  </a:ext>
                </a:extLst>
              </a:tr>
              <a:tr h="409063">
                <a:tc>
                  <a:txBody>
                    <a:bodyPr/>
                    <a:lstStyle/>
                    <a:p>
                      <a:pPr marL="0" marR="0">
                        <a:lnSpc>
                          <a:spcPct val="115000"/>
                        </a:lnSpc>
                        <a:spcBef>
                          <a:spcPts val="0"/>
                        </a:spcBef>
                        <a:spcAft>
                          <a:spcPts val="0"/>
                        </a:spcAft>
                      </a:pPr>
                      <a:r>
                        <a:rPr lang="en-US" sz="1400">
                          <a:effectLst/>
                        </a:rPr>
                        <a:t>20-02-2019</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a:effectLst/>
                        </a:rPr>
                        <a:t>5972</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dirty="0">
                          <a:solidFill>
                            <a:schemeClr val="tx1"/>
                          </a:solidFill>
                          <a:effectLst/>
                        </a:rPr>
                        <a:t>Guideline to follow when item procured either is not available on </a:t>
                      </a:r>
                      <a:r>
                        <a:rPr lang="en-US" sz="1400" dirty="0" err="1">
                          <a:solidFill>
                            <a:schemeClr val="tx1"/>
                          </a:solidFill>
                          <a:effectLst/>
                        </a:rPr>
                        <a:t>GeM</a:t>
                      </a:r>
                      <a:r>
                        <a:rPr lang="en-US" sz="1400" dirty="0">
                          <a:solidFill>
                            <a:schemeClr val="tx1"/>
                          </a:solidFill>
                          <a:effectLst/>
                        </a:rPr>
                        <a:t> or the price discovered in open bidding is less than the price available at </a:t>
                      </a:r>
                      <a:r>
                        <a:rPr lang="en-US" sz="1400" dirty="0" err="1">
                          <a:solidFill>
                            <a:schemeClr val="tx1"/>
                          </a:solidFill>
                          <a:effectLst/>
                        </a:rPr>
                        <a:t>GeM</a:t>
                      </a:r>
                      <a:r>
                        <a:rPr lang="en-US" sz="1400" dirty="0">
                          <a:solidFill>
                            <a:schemeClr val="tx1"/>
                          </a:solidFill>
                          <a:effectLst/>
                        </a:rPr>
                        <a:t> portal</a:t>
                      </a:r>
                      <a:endParaRPr lang="en-US"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extLst>
                  <a:ext uri="{0D108BD9-81ED-4DB2-BD59-A6C34878D82A}">
                    <a16:rowId xmlns:a16="http://schemas.microsoft.com/office/drawing/2014/main" xmlns="" val="2649465876"/>
                  </a:ext>
                </a:extLst>
              </a:tr>
              <a:tr h="269998">
                <a:tc>
                  <a:txBody>
                    <a:bodyPr/>
                    <a:lstStyle/>
                    <a:p>
                      <a:pPr marL="0" marR="0">
                        <a:lnSpc>
                          <a:spcPct val="115000"/>
                        </a:lnSpc>
                        <a:spcBef>
                          <a:spcPts val="0"/>
                        </a:spcBef>
                        <a:spcAft>
                          <a:spcPts val="0"/>
                        </a:spcAft>
                      </a:pPr>
                      <a:r>
                        <a:rPr lang="en-US" sz="1400">
                          <a:effectLst/>
                        </a:rPr>
                        <a:t>26-02-2019</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a:effectLst/>
                        </a:rPr>
                        <a:t>7073</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a:solidFill>
                            <a:schemeClr val="tx1"/>
                          </a:solidFill>
                          <a:effectLst/>
                        </a:rPr>
                        <a:t>Drawl of AC Bills for Procurement of Goods and Services regarding.</a:t>
                      </a:r>
                      <a:endParaRPr lang="en-US"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extLst>
                  <a:ext uri="{0D108BD9-81ED-4DB2-BD59-A6C34878D82A}">
                    <a16:rowId xmlns:a16="http://schemas.microsoft.com/office/drawing/2014/main" xmlns="" val="3443937768"/>
                  </a:ext>
                </a:extLst>
              </a:tr>
              <a:tr h="269998">
                <a:tc>
                  <a:txBody>
                    <a:bodyPr/>
                    <a:lstStyle/>
                    <a:p>
                      <a:pPr marL="0" marR="0">
                        <a:lnSpc>
                          <a:spcPct val="115000"/>
                        </a:lnSpc>
                        <a:spcBef>
                          <a:spcPts val="0"/>
                        </a:spcBef>
                        <a:spcAft>
                          <a:spcPts val="0"/>
                        </a:spcAft>
                      </a:pPr>
                      <a:r>
                        <a:rPr lang="en-US" sz="1400">
                          <a:effectLst/>
                        </a:rPr>
                        <a:t>16-08-2019</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a:effectLst/>
                        </a:rPr>
                        <a:t>28021</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dirty="0">
                          <a:solidFill>
                            <a:schemeClr val="tx1"/>
                          </a:solidFill>
                          <a:effectLst/>
                        </a:rPr>
                        <a:t>New </a:t>
                      </a:r>
                      <a:r>
                        <a:rPr lang="en-US" sz="1400" b="1" dirty="0">
                          <a:solidFill>
                            <a:schemeClr val="tx1"/>
                          </a:solidFill>
                          <a:effectLst/>
                        </a:rPr>
                        <a:t>Products category addition</a:t>
                      </a:r>
                      <a:endParaRPr lang="en-US"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extLst>
                  <a:ext uri="{0D108BD9-81ED-4DB2-BD59-A6C34878D82A}">
                    <a16:rowId xmlns:a16="http://schemas.microsoft.com/office/drawing/2014/main" xmlns="" val="3510009977"/>
                  </a:ext>
                </a:extLst>
              </a:tr>
              <a:tr h="409063">
                <a:tc>
                  <a:txBody>
                    <a:bodyPr/>
                    <a:lstStyle/>
                    <a:p>
                      <a:pPr marL="0" marR="0">
                        <a:lnSpc>
                          <a:spcPct val="115000"/>
                        </a:lnSpc>
                        <a:spcBef>
                          <a:spcPts val="0"/>
                        </a:spcBef>
                        <a:spcAft>
                          <a:spcPts val="0"/>
                        </a:spcAft>
                      </a:pPr>
                      <a:r>
                        <a:rPr lang="en-US" sz="1400">
                          <a:effectLst/>
                        </a:rPr>
                        <a:t>19-08-2019</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a:effectLst/>
                        </a:rPr>
                        <a:t>28367</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dirty="0">
                          <a:solidFill>
                            <a:schemeClr val="tx1"/>
                          </a:solidFill>
                          <a:effectLst/>
                        </a:rPr>
                        <a:t>Payment to vendors within ten days of issue of Consignee's Receipt-cum-Acceptance Certificate (CRAC) on Government e-Marketplace (</a:t>
                      </a:r>
                      <a:r>
                        <a:rPr lang="en-US" sz="1400" dirty="0" err="1">
                          <a:solidFill>
                            <a:schemeClr val="tx1"/>
                          </a:solidFill>
                          <a:effectLst/>
                        </a:rPr>
                        <a:t>GeM</a:t>
                      </a:r>
                      <a:r>
                        <a:rPr lang="en-US" sz="1400" dirty="0">
                          <a:solidFill>
                            <a:schemeClr val="tx1"/>
                          </a:solidFill>
                          <a:effectLst/>
                        </a:rPr>
                        <a:t>)</a:t>
                      </a:r>
                      <a:endParaRPr lang="en-US"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extLst>
                  <a:ext uri="{0D108BD9-81ED-4DB2-BD59-A6C34878D82A}">
                    <a16:rowId xmlns:a16="http://schemas.microsoft.com/office/drawing/2014/main" xmlns="" val="2457354587"/>
                  </a:ext>
                </a:extLst>
              </a:tr>
              <a:tr h="717871">
                <a:tc>
                  <a:txBody>
                    <a:bodyPr/>
                    <a:lstStyle/>
                    <a:p>
                      <a:pPr marL="0" marR="0">
                        <a:lnSpc>
                          <a:spcPct val="115000"/>
                        </a:lnSpc>
                        <a:spcBef>
                          <a:spcPts val="0"/>
                        </a:spcBef>
                        <a:spcAft>
                          <a:spcPts val="0"/>
                        </a:spcAft>
                      </a:pPr>
                      <a:r>
                        <a:rPr lang="en-US" sz="1400">
                          <a:effectLst/>
                        </a:rPr>
                        <a:t>22-08-2019</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a:effectLst/>
                        </a:rPr>
                        <a:t>28899</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dirty="0">
                          <a:solidFill>
                            <a:schemeClr val="tx1"/>
                          </a:solidFill>
                          <a:effectLst/>
                        </a:rPr>
                        <a:t>In case </a:t>
                      </a:r>
                      <a:r>
                        <a:rPr lang="en-US" sz="1400" b="1" dirty="0">
                          <a:solidFill>
                            <a:schemeClr val="tx1"/>
                          </a:solidFill>
                          <a:effectLst/>
                        </a:rPr>
                        <a:t>procurement is made outside </a:t>
                      </a:r>
                      <a:r>
                        <a:rPr lang="en-US" sz="1400" b="1" dirty="0" err="1">
                          <a:solidFill>
                            <a:schemeClr val="tx1"/>
                          </a:solidFill>
                          <a:effectLst/>
                        </a:rPr>
                        <a:t>GeM</a:t>
                      </a:r>
                      <a:r>
                        <a:rPr lang="en-US" sz="1400" b="1" dirty="0">
                          <a:solidFill>
                            <a:schemeClr val="tx1"/>
                          </a:solidFill>
                          <a:effectLst/>
                        </a:rPr>
                        <a:t>, </a:t>
                      </a:r>
                      <a:r>
                        <a:rPr lang="en-US" sz="1400" dirty="0">
                          <a:solidFill>
                            <a:schemeClr val="tx1"/>
                          </a:solidFill>
                          <a:effectLst/>
                        </a:rPr>
                        <a:t>a certificate as mandated in FD Letter No 5972/F Dated 20.02.2019 signed by the procuring officer and countersigned by the Head of Office with the record of </a:t>
                      </a:r>
                      <a:r>
                        <a:rPr lang="en-US" sz="1400" b="1" dirty="0">
                          <a:solidFill>
                            <a:schemeClr val="tx1"/>
                          </a:solidFill>
                          <a:effectLst/>
                        </a:rPr>
                        <a:t>e- bid floated through </a:t>
                      </a:r>
                      <a:r>
                        <a:rPr lang="en-US" sz="1400" b="1" dirty="0" err="1">
                          <a:solidFill>
                            <a:schemeClr val="tx1"/>
                          </a:solidFill>
                          <a:effectLst/>
                        </a:rPr>
                        <a:t>GeM</a:t>
                      </a:r>
                      <a:r>
                        <a:rPr lang="en-US" sz="1400" b="1" dirty="0">
                          <a:solidFill>
                            <a:schemeClr val="tx1"/>
                          </a:solidFill>
                          <a:effectLst/>
                        </a:rPr>
                        <a:t> </a:t>
                      </a:r>
                      <a:r>
                        <a:rPr lang="en-US" sz="1400" dirty="0">
                          <a:solidFill>
                            <a:schemeClr val="tx1"/>
                          </a:solidFill>
                          <a:effectLst/>
                        </a:rPr>
                        <a:t>should be kept in the file before placing the order for future reference.</a:t>
                      </a:r>
                      <a:endParaRPr lang="en-US"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extLst>
                  <a:ext uri="{0D108BD9-81ED-4DB2-BD59-A6C34878D82A}">
                    <a16:rowId xmlns:a16="http://schemas.microsoft.com/office/drawing/2014/main" xmlns="" val="2209662137"/>
                  </a:ext>
                </a:extLst>
              </a:tr>
              <a:tr h="269998">
                <a:tc>
                  <a:txBody>
                    <a:bodyPr/>
                    <a:lstStyle/>
                    <a:p>
                      <a:pPr marL="0" marR="0">
                        <a:lnSpc>
                          <a:spcPct val="115000"/>
                        </a:lnSpc>
                        <a:spcBef>
                          <a:spcPts val="0"/>
                        </a:spcBef>
                        <a:spcAft>
                          <a:spcPts val="0"/>
                        </a:spcAft>
                      </a:pPr>
                      <a:r>
                        <a:rPr lang="en-US" sz="1400">
                          <a:effectLst/>
                        </a:rPr>
                        <a:t>30-09-2019</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a:effectLst/>
                        </a:rPr>
                        <a:t>33486</a:t>
                      </a:r>
                      <a:endParaRPr lang="en-US"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tc>
                  <a:txBody>
                    <a:bodyPr/>
                    <a:lstStyle/>
                    <a:p>
                      <a:pPr marL="0" marR="0">
                        <a:lnSpc>
                          <a:spcPct val="115000"/>
                        </a:lnSpc>
                        <a:spcBef>
                          <a:spcPts val="0"/>
                        </a:spcBef>
                        <a:spcAft>
                          <a:spcPts val="0"/>
                        </a:spcAft>
                      </a:pPr>
                      <a:r>
                        <a:rPr lang="en-US" sz="1400" dirty="0">
                          <a:solidFill>
                            <a:schemeClr val="tx1"/>
                          </a:solidFill>
                          <a:effectLst/>
                        </a:rPr>
                        <a:t>OGFR prevails over other manuals of University, PSUs and other semi Govt Organizations</a:t>
                      </a:r>
                      <a:endParaRPr lang="en-US"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78" marR="37278" marT="0" marB="0"/>
                </a:tc>
                <a:extLst>
                  <a:ext uri="{0D108BD9-81ED-4DB2-BD59-A6C34878D82A}">
                    <a16:rowId xmlns:a16="http://schemas.microsoft.com/office/drawing/2014/main" xmlns="" val="2063263543"/>
                  </a:ext>
                </a:extLst>
              </a:tr>
            </a:tbl>
          </a:graphicData>
        </a:graphic>
      </p:graphicFrame>
      <p:sp>
        <p:nvSpPr>
          <p:cNvPr id="10" name="Flowchart: Connector 9">
            <a:extLst>
              <a:ext uri="{FF2B5EF4-FFF2-40B4-BE49-F238E27FC236}">
                <a16:creationId xmlns:a16="http://schemas.microsoft.com/office/drawing/2014/main" xmlns="" id="{D1A46DD6-6E70-4680-946B-641489647FDD}"/>
              </a:ext>
            </a:extLst>
          </p:cNvPr>
          <p:cNvSpPr/>
          <p:nvPr/>
        </p:nvSpPr>
        <p:spPr>
          <a:xfrm>
            <a:off x="3045614" y="30260"/>
            <a:ext cx="457200" cy="457200"/>
          </a:xfrm>
          <a:prstGeom prst="flowChartConnector">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2</a:t>
            </a:r>
            <a:endParaRPr lang="en-IN" sz="3600" b="1" dirty="0"/>
          </a:p>
        </p:txBody>
      </p:sp>
      <p:sp>
        <p:nvSpPr>
          <p:cNvPr id="11" name="Rectangle 10">
            <a:extLst>
              <a:ext uri="{FF2B5EF4-FFF2-40B4-BE49-F238E27FC236}">
                <a16:creationId xmlns:a16="http://schemas.microsoft.com/office/drawing/2014/main" xmlns="" id="{66A6F047-064D-4E16-AD67-75CEA824BF29}"/>
              </a:ext>
            </a:extLst>
          </p:cNvPr>
          <p:cNvSpPr/>
          <p:nvPr/>
        </p:nvSpPr>
        <p:spPr>
          <a:xfrm>
            <a:off x="3610466" y="38697"/>
            <a:ext cx="8581534" cy="461665"/>
          </a:xfrm>
          <a:prstGeom prst="rect">
            <a:avLst/>
          </a:prstGeom>
          <a:solidFill>
            <a:schemeClr val="accent4">
              <a:lumMod val="50000"/>
            </a:schemeClr>
          </a:solidFill>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400" b="1" dirty="0"/>
              <a:t>State Govt’s endorsement of </a:t>
            </a:r>
            <a:r>
              <a:rPr lang="en-US" sz="2400" b="1" dirty="0" err="1"/>
              <a:t>GeM</a:t>
            </a:r>
            <a:r>
              <a:rPr lang="en-US" sz="2400" b="1" dirty="0"/>
              <a:t> &amp; Subsequent Policy Decisions</a:t>
            </a:r>
            <a:endParaRPr lang="en-IN" sz="2400" b="1" dirty="0"/>
          </a:p>
        </p:txBody>
      </p:sp>
      <p:sp>
        <p:nvSpPr>
          <p:cNvPr id="7" name="Rectangle 6">
            <a:extLst>
              <a:ext uri="{FF2B5EF4-FFF2-40B4-BE49-F238E27FC236}">
                <a16:creationId xmlns:a16="http://schemas.microsoft.com/office/drawing/2014/main" xmlns="" id="{0AB70778-7E0D-4837-ADF5-65DF33E16EDC}"/>
              </a:ext>
            </a:extLst>
          </p:cNvPr>
          <p:cNvSpPr/>
          <p:nvPr/>
        </p:nvSpPr>
        <p:spPr>
          <a:xfrm>
            <a:off x="10442803" y="6365244"/>
            <a:ext cx="1749197" cy="392159"/>
          </a:xfrm>
          <a:prstGeom prst="rect">
            <a:avLst/>
          </a:prstGeom>
        </p:spPr>
        <p:txBody>
          <a:bodyPr wrap="none">
            <a:spAutoFit/>
          </a:bodyPr>
          <a:lstStyle/>
          <a:p>
            <a:pPr algn="r">
              <a:lnSpc>
                <a:spcPct val="115000"/>
              </a:lnSpc>
            </a:pPr>
            <a:r>
              <a:rPr lang="en-US" b="1" dirty="0" err="1">
                <a:solidFill>
                  <a:srgbClr val="FFFFFF"/>
                </a:solidFill>
                <a:highlight>
                  <a:srgbClr val="FF0000"/>
                </a:highlight>
                <a:latin typeface="Calibri" panose="020F0502020204030204" pitchFamily="34" charset="0"/>
                <a:ea typeface="MS Mincho" panose="02020609040205080304" pitchFamily="49" charset="-128"/>
                <a:cs typeface="Times New Roman" panose="02020603050405020304" pitchFamily="18" charset="0"/>
              </a:rPr>
              <a:t>SGeMPU</a:t>
            </a:r>
            <a:r>
              <a:rPr lang="en-US" b="1" dirty="0">
                <a:solidFill>
                  <a:srgbClr val="FFFFFF"/>
                </a:solidFill>
                <a:latin typeface="Calibri" panose="020F0502020204030204" pitchFamily="34" charset="0"/>
                <a:ea typeface="MS Mincho" panose="02020609040205080304" pitchFamily="49" charset="-128"/>
                <a:cs typeface="Times New Roman" panose="02020603050405020304" pitchFamily="18" charset="0"/>
              </a:rPr>
              <a:t> </a:t>
            </a:r>
            <a:r>
              <a:rPr lang="en-US" b="1" dirty="0">
                <a:solidFill>
                  <a:srgbClr val="FFFFFF"/>
                </a:solidFill>
                <a:highlight>
                  <a:srgbClr val="000080"/>
                </a:highlight>
                <a:latin typeface="Calibri" panose="020F0502020204030204" pitchFamily="34" charset="0"/>
                <a:ea typeface="MS Mincho" panose="02020609040205080304" pitchFamily="49" charset="-128"/>
                <a:cs typeface="Times New Roman" panose="02020603050405020304" pitchFamily="18" charset="0"/>
              </a:rPr>
              <a:t>Odisha</a:t>
            </a:r>
            <a:endParaRPr lang="en-US" b="1"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xmlns="" val="3102202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E7AB95D-632D-4C37-8A76-A1B9EB352AFF}"/>
              </a:ext>
            </a:extLst>
          </p:cNvPr>
          <p:cNvSpPr/>
          <p:nvPr/>
        </p:nvSpPr>
        <p:spPr>
          <a:xfrm>
            <a:off x="10442803" y="6365244"/>
            <a:ext cx="1749197" cy="392159"/>
          </a:xfrm>
          <a:prstGeom prst="rect">
            <a:avLst/>
          </a:prstGeom>
        </p:spPr>
        <p:txBody>
          <a:bodyPr wrap="none">
            <a:spAutoFit/>
          </a:bodyPr>
          <a:lstStyle/>
          <a:p>
            <a:pPr algn="r">
              <a:lnSpc>
                <a:spcPct val="115000"/>
              </a:lnSpc>
            </a:pPr>
            <a:r>
              <a:rPr lang="en-US" b="1" dirty="0" err="1">
                <a:solidFill>
                  <a:srgbClr val="FFFFFF"/>
                </a:solidFill>
                <a:highlight>
                  <a:srgbClr val="FF0000"/>
                </a:highlight>
                <a:latin typeface="Calibri" panose="020F0502020204030204" pitchFamily="34" charset="0"/>
                <a:ea typeface="MS Mincho" panose="02020609040205080304" pitchFamily="49" charset="-128"/>
                <a:cs typeface="Times New Roman" panose="02020603050405020304" pitchFamily="18" charset="0"/>
              </a:rPr>
              <a:t>SGeMPU</a:t>
            </a:r>
            <a:r>
              <a:rPr lang="en-US" b="1" dirty="0">
                <a:solidFill>
                  <a:srgbClr val="FFFFFF"/>
                </a:solidFill>
                <a:latin typeface="Calibri" panose="020F0502020204030204" pitchFamily="34" charset="0"/>
                <a:ea typeface="MS Mincho" panose="02020609040205080304" pitchFamily="49" charset="-128"/>
                <a:cs typeface="Times New Roman" panose="02020603050405020304" pitchFamily="18" charset="0"/>
              </a:rPr>
              <a:t> </a:t>
            </a:r>
            <a:r>
              <a:rPr lang="en-US" b="1" dirty="0">
                <a:solidFill>
                  <a:srgbClr val="FFFFFF"/>
                </a:solidFill>
                <a:highlight>
                  <a:srgbClr val="000080"/>
                </a:highlight>
                <a:latin typeface="Calibri" panose="020F0502020204030204" pitchFamily="34" charset="0"/>
                <a:ea typeface="MS Mincho" panose="02020609040205080304" pitchFamily="49" charset="-128"/>
                <a:cs typeface="Times New Roman" panose="02020603050405020304" pitchFamily="18" charset="0"/>
              </a:rPr>
              <a:t>Odisha</a:t>
            </a:r>
            <a:endParaRPr lang="en-US" b="1"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p:txBody>
      </p:sp>
      <p:sp>
        <p:nvSpPr>
          <p:cNvPr id="3" name="Rectangle 2">
            <a:extLst>
              <a:ext uri="{FF2B5EF4-FFF2-40B4-BE49-F238E27FC236}">
                <a16:creationId xmlns:a16="http://schemas.microsoft.com/office/drawing/2014/main" xmlns="" id="{41D18E19-BCB8-4140-9D28-759A731A7AE5}"/>
              </a:ext>
            </a:extLst>
          </p:cNvPr>
          <p:cNvSpPr/>
          <p:nvPr/>
        </p:nvSpPr>
        <p:spPr>
          <a:xfrm>
            <a:off x="4097939" y="6087708"/>
            <a:ext cx="4512838" cy="646331"/>
          </a:xfrm>
          <a:prstGeom prst="rect">
            <a:avLst/>
          </a:prstGeom>
        </p:spPr>
        <p:txBody>
          <a:bodyPr wrap="none">
            <a:spAutoFit/>
          </a:bodyPr>
          <a:lstStyle/>
          <a:p>
            <a:r>
              <a:rPr lang="en-US" dirty="0">
                <a:hlinkClick r:id="rId3"/>
              </a:rPr>
              <a:t>https://finance.odisha.gov.in/notification/ogfr</a:t>
            </a:r>
            <a:endParaRPr lang="en-US" dirty="0"/>
          </a:p>
          <a:p>
            <a:endParaRPr lang="en-US" dirty="0"/>
          </a:p>
        </p:txBody>
      </p:sp>
      <p:sp>
        <p:nvSpPr>
          <p:cNvPr id="6" name="TextBox 5">
            <a:extLst>
              <a:ext uri="{FF2B5EF4-FFF2-40B4-BE49-F238E27FC236}">
                <a16:creationId xmlns:a16="http://schemas.microsoft.com/office/drawing/2014/main" xmlns="" id="{CA71EBC6-4358-422B-9F5D-F3FF6124DA94}"/>
              </a:ext>
            </a:extLst>
          </p:cNvPr>
          <p:cNvSpPr txBox="1"/>
          <p:nvPr/>
        </p:nvSpPr>
        <p:spPr>
          <a:xfrm>
            <a:off x="834165" y="5628240"/>
            <a:ext cx="10535150" cy="46166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400" b="1" dirty="0"/>
              <a:t>Important Circulars &amp; Notifications for buyers of State Government of Odisha</a:t>
            </a:r>
          </a:p>
        </p:txBody>
      </p:sp>
      <p:graphicFrame>
        <p:nvGraphicFramePr>
          <p:cNvPr id="2" name="Table 1">
            <a:extLst>
              <a:ext uri="{FF2B5EF4-FFF2-40B4-BE49-F238E27FC236}">
                <a16:creationId xmlns:a16="http://schemas.microsoft.com/office/drawing/2014/main" xmlns="" id="{EE7A842C-FF2F-4443-9DA6-213516835318}"/>
              </a:ext>
            </a:extLst>
          </p:cNvPr>
          <p:cNvGraphicFramePr>
            <a:graphicFrameLocks noGrp="1"/>
          </p:cNvGraphicFramePr>
          <p:nvPr>
            <p:extLst>
              <p:ext uri="{D42A27DB-BD31-4B8C-83A1-F6EECF244321}">
                <p14:modId xmlns:p14="http://schemas.microsoft.com/office/powerpoint/2010/main" xmlns="" val="2062111847"/>
              </p:ext>
            </p:extLst>
          </p:nvPr>
        </p:nvGraphicFramePr>
        <p:xfrm>
          <a:off x="834165" y="100597"/>
          <a:ext cx="10995240" cy="5424120"/>
        </p:xfrm>
        <a:graphic>
          <a:graphicData uri="http://schemas.openxmlformats.org/drawingml/2006/table">
            <a:tbl>
              <a:tblPr/>
              <a:tblGrid>
                <a:gridCol w="677584">
                  <a:extLst>
                    <a:ext uri="{9D8B030D-6E8A-4147-A177-3AD203B41FA5}">
                      <a16:colId xmlns:a16="http://schemas.microsoft.com/office/drawing/2014/main" xmlns="" val="1584652402"/>
                    </a:ext>
                  </a:extLst>
                </a:gridCol>
                <a:gridCol w="4820036">
                  <a:extLst>
                    <a:ext uri="{9D8B030D-6E8A-4147-A177-3AD203B41FA5}">
                      <a16:colId xmlns:a16="http://schemas.microsoft.com/office/drawing/2014/main" xmlns="" val="1847782374"/>
                    </a:ext>
                  </a:extLst>
                </a:gridCol>
                <a:gridCol w="2748810">
                  <a:extLst>
                    <a:ext uri="{9D8B030D-6E8A-4147-A177-3AD203B41FA5}">
                      <a16:colId xmlns:a16="http://schemas.microsoft.com/office/drawing/2014/main" xmlns="" val="2258326616"/>
                    </a:ext>
                  </a:extLst>
                </a:gridCol>
                <a:gridCol w="2748810">
                  <a:extLst>
                    <a:ext uri="{9D8B030D-6E8A-4147-A177-3AD203B41FA5}">
                      <a16:colId xmlns:a16="http://schemas.microsoft.com/office/drawing/2014/main" xmlns="" val="1870530872"/>
                    </a:ext>
                  </a:extLst>
                </a:gridCol>
              </a:tblGrid>
              <a:tr h="184602">
                <a:tc>
                  <a:txBody>
                    <a:bodyPr/>
                    <a:lstStyle/>
                    <a:p>
                      <a:pPr algn="ctr" fontAlgn="b"/>
                      <a:r>
                        <a:rPr lang="en-US" sz="1600" b="1">
                          <a:solidFill>
                            <a:srgbClr val="0070C0"/>
                          </a:solidFill>
                          <a:effectLst/>
                        </a:rPr>
                        <a:t>Sr. No.</a:t>
                      </a:r>
                    </a:p>
                  </a:txBody>
                  <a:tcPr marL="32965" marR="82412" marT="32965" marB="3296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600" b="0">
                          <a:effectLst/>
                        </a:rPr>
                        <a:t>Title</a:t>
                      </a:r>
                    </a:p>
                  </a:txBody>
                  <a:tcPr marL="32965" marR="82412" marT="32965" marB="3296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400" b="0">
                          <a:effectLst/>
                        </a:rPr>
                        <a:t>Date</a:t>
                      </a:r>
                    </a:p>
                  </a:txBody>
                  <a:tcPr marL="32965" marR="82412" marT="32965" marB="3296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400" b="0">
                          <a:effectLst/>
                        </a:rPr>
                        <a:t>Details/Download</a:t>
                      </a:r>
                    </a:p>
                  </a:txBody>
                  <a:tcPr marL="32965" marR="82412" marT="32965" marB="3296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996290448"/>
                  </a:ext>
                </a:extLst>
              </a:tr>
              <a:tr h="184602">
                <a:tc>
                  <a:txBody>
                    <a:bodyPr/>
                    <a:lstStyle/>
                    <a:p>
                      <a:pPr algn="ctr" fontAlgn="t"/>
                      <a:r>
                        <a:rPr lang="en-US" sz="1600" b="1">
                          <a:solidFill>
                            <a:srgbClr val="0070C0"/>
                          </a:solidFill>
                          <a:effectLst/>
                        </a:rPr>
                        <a:t>1</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b="0">
                          <a:effectLst/>
                        </a:rPr>
                        <a:t>Performance Security</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0">
                          <a:effectLst/>
                        </a:rPr>
                        <a:t>05/01/2022</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0" u="none" strike="noStrike">
                          <a:solidFill>
                            <a:srgbClr val="007BFF"/>
                          </a:solidFill>
                          <a:effectLst/>
                          <a:hlinkClick r:id="rId4" tooltip="Click Here for More Details"/>
                        </a:rPr>
                        <a:t>Download(760.26 KB)</a:t>
                      </a:r>
                      <a:endParaRPr lang="en-US" sz="1400" b="0">
                        <a:effectLst/>
                      </a:endParaRP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987379621"/>
                  </a:ext>
                </a:extLst>
              </a:tr>
              <a:tr h="303275">
                <a:tc>
                  <a:txBody>
                    <a:bodyPr/>
                    <a:lstStyle/>
                    <a:p>
                      <a:pPr algn="ctr" fontAlgn="t"/>
                      <a:r>
                        <a:rPr lang="en-US" sz="1600" b="1">
                          <a:solidFill>
                            <a:srgbClr val="0070C0"/>
                          </a:solidFill>
                          <a:effectLst/>
                        </a:rPr>
                        <a:t>2</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0">
                          <a:effectLst/>
                        </a:rPr>
                        <a:t>Bid Security/ Earnest Money Deposit (EMD)</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b="0">
                          <a:effectLst/>
                        </a:rPr>
                        <a:t>05/01/2022</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b="0" u="none" strike="noStrike">
                          <a:solidFill>
                            <a:srgbClr val="007BFF"/>
                          </a:solidFill>
                          <a:effectLst/>
                          <a:hlinkClick r:id="rId5" tooltip="Click Here for More Details"/>
                        </a:rPr>
                        <a:t>Download(710.33 KB)</a:t>
                      </a:r>
                      <a:endParaRPr lang="en-US" sz="1400" b="0">
                        <a:effectLst/>
                      </a:endParaRP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4280983603"/>
                  </a:ext>
                </a:extLst>
              </a:tr>
              <a:tr h="421948">
                <a:tc>
                  <a:txBody>
                    <a:bodyPr/>
                    <a:lstStyle/>
                    <a:p>
                      <a:pPr algn="ctr" fontAlgn="t"/>
                      <a:r>
                        <a:rPr lang="en-US" sz="1600" b="1" dirty="0">
                          <a:solidFill>
                            <a:srgbClr val="0070C0"/>
                          </a:solidFill>
                          <a:effectLst/>
                        </a:rPr>
                        <a:t>3</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b="0" dirty="0">
                          <a:effectLst/>
                        </a:rPr>
                        <a:t>Preference to Local MSEs/Start-ups in Procurement of Works</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0">
                          <a:effectLst/>
                        </a:rPr>
                        <a:t>20/05/2021</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0" u="none" strike="noStrike">
                          <a:solidFill>
                            <a:srgbClr val="007BFF"/>
                          </a:solidFill>
                          <a:effectLst/>
                          <a:hlinkClick r:id="rId6" tooltip="Click Here for More Details"/>
                        </a:rPr>
                        <a:t>Download(1.69 MB)</a:t>
                      </a:r>
                      <a:endParaRPr lang="en-US" sz="1400" b="0">
                        <a:effectLst/>
                      </a:endParaRP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131937107"/>
                  </a:ext>
                </a:extLst>
              </a:tr>
              <a:tr h="540621">
                <a:tc>
                  <a:txBody>
                    <a:bodyPr/>
                    <a:lstStyle/>
                    <a:p>
                      <a:pPr algn="ctr" fontAlgn="t"/>
                      <a:r>
                        <a:rPr lang="en-US" sz="1600" b="1">
                          <a:solidFill>
                            <a:srgbClr val="0070C0"/>
                          </a:solidFill>
                          <a:effectLst/>
                        </a:rPr>
                        <a:t>4</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0">
                          <a:effectLst/>
                        </a:rPr>
                        <a:t>Sanction of Grant-in-Aid, Maintenance of accounts thereof and submission of Utilization Certificate</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b="0">
                          <a:effectLst/>
                        </a:rPr>
                        <a:t>28/04/2021</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b="0" u="none" strike="noStrike">
                          <a:solidFill>
                            <a:srgbClr val="007BFF"/>
                          </a:solidFill>
                          <a:effectLst/>
                          <a:hlinkClick r:id="rId7" tooltip="Click Here for More Details"/>
                        </a:rPr>
                        <a:t>Download(1.9 MB)</a:t>
                      </a:r>
                      <a:endParaRPr lang="en-US" sz="1400" b="0">
                        <a:effectLst/>
                      </a:endParaRP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4061582569"/>
                  </a:ext>
                </a:extLst>
              </a:tr>
              <a:tr h="421948">
                <a:tc>
                  <a:txBody>
                    <a:bodyPr/>
                    <a:lstStyle/>
                    <a:p>
                      <a:pPr algn="ctr" fontAlgn="t"/>
                      <a:r>
                        <a:rPr lang="en-US" sz="1600" b="1">
                          <a:solidFill>
                            <a:srgbClr val="0070C0"/>
                          </a:solidFill>
                          <a:effectLst/>
                        </a:rPr>
                        <a:t>5</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b="0">
                          <a:effectLst/>
                        </a:rPr>
                        <a:t>CORRIGENDUM – Bid Security / Earnest Money Deposit (EMD)</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0">
                          <a:effectLst/>
                        </a:rPr>
                        <a:t>13/04/2021</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0" u="none" strike="noStrike">
                          <a:solidFill>
                            <a:srgbClr val="007BFF"/>
                          </a:solidFill>
                          <a:effectLst/>
                          <a:hlinkClick r:id="rId8" tooltip="Click Here for More Details"/>
                        </a:rPr>
                        <a:t>Download(1.2 MB)</a:t>
                      </a:r>
                      <a:endParaRPr lang="en-US" sz="1400" b="0">
                        <a:effectLst/>
                      </a:endParaRP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259137295"/>
                  </a:ext>
                </a:extLst>
              </a:tr>
              <a:tr h="540621">
                <a:tc>
                  <a:txBody>
                    <a:bodyPr/>
                    <a:lstStyle/>
                    <a:p>
                      <a:pPr algn="ctr" fontAlgn="t"/>
                      <a:r>
                        <a:rPr lang="en-US" sz="1600" b="1" dirty="0">
                          <a:solidFill>
                            <a:srgbClr val="0070C0"/>
                          </a:solidFill>
                          <a:effectLst/>
                        </a:rPr>
                        <a:t>6</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0">
                          <a:effectLst/>
                        </a:rPr>
                        <a:t>Additional Performance Security in case of abnormally Low Bids (ALBs)</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b="0">
                          <a:effectLst/>
                        </a:rPr>
                        <a:t>05/04/2021</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b="0" u="none" strike="noStrike">
                          <a:solidFill>
                            <a:srgbClr val="007BFF"/>
                          </a:solidFill>
                          <a:effectLst/>
                          <a:hlinkClick r:id="rId9" tooltip="Click Here for More Details"/>
                        </a:rPr>
                        <a:t>Download(1.3 MB)</a:t>
                      </a:r>
                      <a:endParaRPr lang="en-US" sz="1400" b="0">
                        <a:effectLst/>
                      </a:endParaRP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4033619026"/>
                  </a:ext>
                </a:extLst>
              </a:tr>
              <a:tr h="184602">
                <a:tc>
                  <a:txBody>
                    <a:bodyPr/>
                    <a:lstStyle/>
                    <a:p>
                      <a:pPr algn="ctr" fontAlgn="t"/>
                      <a:r>
                        <a:rPr lang="en-US" sz="1600" b="1">
                          <a:solidFill>
                            <a:srgbClr val="0070C0"/>
                          </a:solidFill>
                          <a:effectLst/>
                        </a:rPr>
                        <a:t>7</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b="0">
                          <a:effectLst/>
                        </a:rPr>
                        <a:t>Performance Security</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0" dirty="0">
                          <a:effectLst/>
                        </a:rPr>
                        <a:t>18/03/2021</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0" u="none" strike="noStrike">
                          <a:solidFill>
                            <a:srgbClr val="007BFF"/>
                          </a:solidFill>
                          <a:effectLst/>
                          <a:hlinkClick r:id="rId10" tooltip="Click Here for More Details"/>
                        </a:rPr>
                        <a:t>Download(2.34 MB)</a:t>
                      </a:r>
                      <a:endParaRPr lang="en-US" sz="1400" b="0">
                        <a:effectLst/>
                      </a:endParaRP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4293576157"/>
                  </a:ext>
                </a:extLst>
              </a:tr>
              <a:tr h="303275">
                <a:tc>
                  <a:txBody>
                    <a:bodyPr/>
                    <a:lstStyle/>
                    <a:p>
                      <a:pPr algn="ctr" fontAlgn="t"/>
                      <a:r>
                        <a:rPr lang="en-US" sz="1600" b="1">
                          <a:solidFill>
                            <a:srgbClr val="0070C0"/>
                          </a:solidFill>
                          <a:effectLst/>
                        </a:rPr>
                        <a:t>8</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0">
                          <a:effectLst/>
                        </a:rPr>
                        <a:t>Bid Security / Earnest Money Deposit (EMD)</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b="0">
                          <a:effectLst/>
                        </a:rPr>
                        <a:t>18/03/2021</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b="0" u="none" strike="noStrike">
                          <a:solidFill>
                            <a:srgbClr val="007BFF"/>
                          </a:solidFill>
                          <a:effectLst/>
                          <a:hlinkClick r:id="rId11" tooltip="Click Here for More Details"/>
                        </a:rPr>
                        <a:t>Download(2.1 MB)</a:t>
                      </a:r>
                      <a:endParaRPr lang="en-US" sz="1400" b="0">
                        <a:effectLst/>
                      </a:endParaRP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3233593564"/>
                  </a:ext>
                </a:extLst>
              </a:tr>
              <a:tr h="421948">
                <a:tc>
                  <a:txBody>
                    <a:bodyPr/>
                    <a:lstStyle/>
                    <a:p>
                      <a:pPr algn="ctr" fontAlgn="t"/>
                      <a:r>
                        <a:rPr lang="en-US" sz="1600" b="1">
                          <a:solidFill>
                            <a:srgbClr val="0070C0"/>
                          </a:solidFill>
                          <a:effectLst/>
                        </a:rPr>
                        <a:t>9</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b="0">
                          <a:effectLst/>
                        </a:rPr>
                        <a:t>Procurement of Goods and Services in electronic Marketplace</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0">
                          <a:effectLst/>
                        </a:rPr>
                        <a:t>13/01/2021</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0" u="none" strike="noStrike">
                          <a:solidFill>
                            <a:srgbClr val="007BFF"/>
                          </a:solidFill>
                          <a:effectLst/>
                          <a:hlinkClick r:id="rId12" tooltip="Click Here for More Details"/>
                        </a:rPr>
                        <a:t>Download(2.21 MB)</a:t>
                      </a:r>
                      <a:endParaRPr lang="en-US" sz="1400" b="0">
                        <a:effectLst/>
                      </a:endParaRP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751427547"/>
                  </a:ext>
                </a:extLst>
              </a:tr>
              <a:tr h="421948">
                <a:tc>
                  <a:txBody>
                    <a:bodyPr/>
                    <a:lstStyle/>
                    <a:p>
                      <a:pPr algn="ctr" fontAlgn="t"/>
                      <a:r>
                        <a:rPr lang="en-US" sz="1600" b="1">
                          <a:solidFill>
                            <a:srgbClr val="0070C0"/>
                          </a:solidFill>
                          <a:effectLst/>
                        </a:rPr>
                        <a:t>10</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0">
                          <a:effectLst/>
                        </a:rPr>
                        <a:t>Restriction on Public Procurement from bidders of certain Countries</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b="0">
                          <a:effectLst/>
                        </a:rPr>
                        <a:t>16/10/2020</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b="0" u="none" strike="noStrike">
                          <a:solidFill>
                            <a:srgbClr val="007BFF"/>
                          </a:solidFill>
                          <a:effectLst/>
                          <a:hlinkClick r:id="rId13" tooltip="Click Here for More Details"/>
                        </a:rPr>
                        <a:t>Download(778.47 KB)</a:t>
                      </a:r>
                      <a:endParaRPr lang="en-US" sz="1400" b="0">
                        <a:effectLst/>
                      </a:endParaRP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461276580"/>
                  </a:ext>
                </a:extLst>
              </a:tr>
              <a:tr h="421948">
                <a:tc>
                  <a:txBody>
                    <a:bodyPr/>
                    <a:lstStyle/>
                    <a:p>
                      <a:pPr algn="ctr" fontAlgn="t"/>
                      <a:r>
                        <a:rPr lang="en-US" sz="1600" b="1" dirty="0">
                          <a:solidFill>
                            <a:srgbClr val="0070C0"/>
                          </a:solidFill>
                          <a:effectLst/>
                        </a:rPr>
                        <a:t>11</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b="0" dirty="0">
                          <a:effectLst/>
                        </a:rPr>
                        <a:t>Preference to Local MSMEs/Start Ups in Public Procurement</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0">
                          <a:effectLst/>
                        </a:rPr>
                        <a:t>16/10/2020</a:t>
                      </a: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0" u="none" strike="noStrike" dirty="0">
                          <a:solidFill>
                            <a:srgbClr val="007BFF"/>
                          </a:solidFill>
                          <a:effectLst/>
                          <a:hlinkClick r:id="rId14" tooltip="Click Here for More Details"/>
                        </a:rPr>
                        <a:t>Download(485.48 KB)</a:t>
                      </a:r>
                      <a:endParaRPr lang="en-US" sz="1400" b="0" dirty="0">
                        <a:effectLst/>
                      </a:endParaRPr>
                    </a:p>
                  </a:txBody>
                  <a:tcPr marL="32965" marR="32965" marT="32965" marB="32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37220060"/>
                  </a:ext>
                </a:extLst>
              </a:tr>
            </a:tbl>
          </a:graphicData>
        </a:graphic>
      </p:graphicFrame>
      <p:pic>
        <p:nvPicPr>
          <p:cNvPr id="1025" name="Picture 1" descr="Performance Security">
            <a:extLst>
              <a:ext uri="{FF2B5EF4-FFF2-40B4-BE49-F238E27FC236}">
                <a16:creationId xmlns:a16="http://schemas.microsoft.com/office/drawing/2014/main" xmlns="" id="{A13E770B-C789-407F-B62E-70B9B965599B}"/>
              </a:ext>
            </a:extLst>
          </p:cNvPr>
          <p:cNvPicPr>
            <a:picLocks noChangeAspect="1" noChangeArrowheads="1"/>
          </p:cNvPicPr>
          <p:nvPr/>
        </p:nvPicPr>
        <p:blipFill>
          <a:blip r:embed="rId15">
            <a:extLst>
              <a:ext uri="{28A0092B-C50C-407E-A947-70E740481C1C}">
                <a14:useLocalDpi xmlns:a14="http://schemas.microsoft.com/office/drawing/2010/main" xmlns="" val="0"/>
              </a:ext>
            </a:extLst>
          </a:blip>
          <a:srcRect/>
          <a:stretch>
            <a:fillRect/>
          </a:stretch>
        </p:blipFill>
        <p:spPr bwMode="auto">
          <a:xfrm>
            <a:off x="467805" y="240856"/>
            <a:ext cx="366360" cy="1524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descr="Bid Security/ Earnest Money Deposit (EMD)">
            <a:extLst>
              <a:ext uri="{FF2B5EF4-FFF2-40B4-BE49-F238E27FC236}">
                <a16:creationId xmlns:a16="http://schemas.microsoft.com/office/drawing/2014/main" xmlns="" id="{1F0AAE52-4CF0-4E96-9FD5-BB002AA7D05B}"/>
              </a:ext>
            </a:extLst>
          </p:cNvPr>
          <p:cNvPicPr>
            <a:picLocks noChangeAspect="1" noChangeArrowheads="1"/>
          </p:cNvPicPr>
          <p:nvPr/>
        </p:nvPicPr>
        <p:blipFill>
          <a:blip r:embed="rId15">
            <a:extLst>
              <a:ext uri="{28A0092B-C50C-407E-A947-70E740481C1C}">
                <a14:useLocalDpi xmlns:a14="http://schemas.microsoft.com/office/drawing/2010/main" xmlns="" val="0"/>
              </a:ext>
            </a:extLst>
          </a:blip>
          <a:srcRect/>
          <a:stretch>
            <a:fillRect/>
          </a:stretch>
        </p:blipFill>
        <p:spPr bwMode="auto">
          <a:xfrm>
            <a:off x="467805" y="240856"/>
            <a:ext cx="366360" cy="1524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9" name="Picture 5" descr="CORRIGENDUM – Bid Security / Earnest Money Deposit (EMD)">
            <a:extLst>
              <a:ext uri="{FF2B5EF4-FFF2-40B4-BE49-F238E27FC236}">
                <a16:creationId xmlns:a16="http://schemas.microsoft.com/office/drawing/2014/main" xmlns="" id="{D9454BC2-7D04-4CB0-AA53-F76DA61CA0DA}"/>
              </a:ext>
            </a:extLst>
          </p:cNvPr>
          <p:cNvPicPr>
            <a:picLocks noChangeAspect="1" noChangeArrowheads="1"/>
          </p:cNvPicPr>
          <p:nvPr/>
        </p:nvPicPr>
        <p:blipFill>
          <a:blip r:embed="rId15">
            <a:extLst>
              <a:ext uri="{28A0092B-C50C-407E-A947-70E740481C1C}">
                <a14:useLocalDpi xmlns:a14="http://schemas.microsoft.com/office/drawing/2010/main" xmlns="" val="0"/>
              </a:ext>
            </a:extLst>
          </a:blip>
          <a:srcRect/>
          <a:stretch>
            <a:fillRect/>
          </a:stretch>
        </p:blipFill>
        <p:spPr bwMode="auto">
          <a:xfrm>
            <a:off x="-68643" y="1435672"/>
            <a:ext cx="366360" cy="1524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28E1CA2F-ED15-491A-A6FA-02AD950EDC2D}"/>
              </a:ext>
            </a:extLst>
          </p:cNvPr>
          <p:cNvSpPr/>
          <p:nvPr/>
        </p:nvSpPr>
        <p:spPr>
          <a:xfrm>
            <a:off x="10442803" y="6365244"/>
            <a:ext cx="1749197" cy="392159"/>
          </a:xfrm>
          <a:prstGeom prst="rect">
            <a:avLst/>
          </a:prstGeom>
        </p:spPr>
        <p:txBody>
          <a:bodyPr wrap="none">
            <a:spAutoFit/>
          </a:bodyPr>
          <a:lstStyle/>
          <a:p>
            <a:pPr algn="r">
              <a:lnSpc>
                <a:spcPct val="115000"/>
              </a:lnSpc>
            </a:pPr>
            <a:r>
              <a:rPr lang="en-US" b="1" dirty="0" err="1">
                <a:solidFill>
                  <a:srgbClr val="FFFFFF"/>
                </a:solidFill>
                <a:highlight>
                  <a:srgbClr val="FF0000"/>
                </a:highlight>
                <a:latin typeface="Calibri" panose="020F0502020204030204" pitchFamily="34" charset="0"/>
                <a:ea typeface="MS Mincho" panose="02020609040205080304" pitchFamily="49" charset="-128"/>
                <a:cs typeface="Times New Roman" panose="02020603050405020304" pitchFamily="18" charset="0"/>
              </a:rPr>
              <a:t>SGeMPU</a:t>
            </a:r>
            <a:r>
              <a:rPr lang="en-US" b="1" dirty="0">
                <a:solidFill>
                  <a:srgbClr val="FFFFFF"/>
                </a:solidFill>
                <a:latin typeface="Calibri" panose="020F0502020204030204" pitchFamily="34" charset="0"/>
                <a:ea typeface="MS Mincho" panose="02020609040205080304" pitchFamily="49" charset="-128"/>
                <a:cs typeface="Times New Roman" panose="02020603050405020304" pitchFamily="18" charset="0"/>
              </a:rPr>
              <a:t> </a:t>
            </a:r>
            <a:r>
              <a:rPr lang="en-US" b="1" dirty="0">
                <a:solidFill>
                  <a:srgbClr val="FFFFFF"/>
                </a:solidFill>
                <a:highlight>
                  <a:srgbClr val="000080"/>
                </a:highlight>
                <a:latin typeface="Calibri" panose="020F0502020204030204" pitchFamily="34" charset="0"/>
                <a:ea typeface="MS Mincho" panose="02020609040205080304" pitchFamily="49" charset="-128"/>
                <a:cs typeface="Times New Roman" panose="02020603050405020304" pitchFamily="18" charset="0"/>
              </a:rPr>
              <a:t>Odisha</a:t>
            </a:r>
            <a:endParaRPr lang="en-US" b="1"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p:txBody>
      </p:sp>
      <p:sp>
        <p:nvSpPr>
          <p:cNvPr id="8" name="Rectangle: Rounded Corners 7">
            <a:extLst>
              <a:ext uri="{FF2B5EF4-FFF2-40B4-BE49-F238E27FC236}">
                <a16:creationId xmlns:a16="http://schemas.microsoft.com/office/drawing/2014/main" xmlns="" id="{9C0E6279-B126-4459-9FEF-5703EADE01B8}"/>
              </a:ext>
            </a:extLst>
          </p:cNvPr>
          <p:cNvSpPr/>
          <p:nvPr/>
        </p:nvSpPr>
        <p:spPr>
          <a:xfrm>
            <a:off x="482718" y="120475"/>
            <a:ext cx="3165727" cy="441451"/>
          </a:xfrm>
          <a:prstGeom prst="round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effectLst>
                  <a:outerShdw blurRad="38100" dist="38100" dir="2700000" algn="tl">
                    <a:srgbClr val="000000">
                      <a:alpha val="43137"/>
                    </a:srgbClr>
                  </a:outerShdw>
                </a:effectLst>
              </a:rPr>
              <a:t>Present Status</a:t>
            </a:r>
            <a:endParaRPr lang="en-IN" sz="2800" b="1" dirty="0">
              <a:effectLst>
                <a:outerShdw blurRad="38100" dist="38100" dir="2700000" algn="tl">
                  <a:srgbClr val="000000">
                    <a:alpha val="43137"/>
                  </a:srgbClr>
                </a:outerShdw>
              </a:effectLst>
            </a:endParaRPr>
          </a:p>
        </p:txBody>
      </p:sp>
      <p:pic>
        <p:nvPicPr>
          <p:cNvPr id="11" name="Picture 10">
            <a:extLst>
              <a:ext uri="{FF2B5EF4-FFF2-40B4-BE49-F238E27FC236}">
                <a16:creationId xmlns:a16="http://schemas.microsoft.com/office/drawing/2014/main" xmlns="" id="{3570A3E0-FEF0-40A5-83A7-87C413A81302}"/>
              </a:ext>
            </a:extLst>
          </p:cNvPr>
          <p:cNvPicPr>
            <a:picLocks noChangeAspect="1"/>
          </p:cNvPicPr>
          <p:nvPr/>
        </p:nvPicPr>
        <p:blipFill>
          <a:blip r:embed="rId2"/>
          <a:stretch>
            <a:fillRect/>
          </a:stretch>
        </p:blipFill>
        <p:spPr>
          <a:xfrm>
            <a:off x="0" y="688891"/>
            <a:ext cx="12192000" cy="3724569"/>
          </a:xfrm>
          <a:prstGeom prst="rect">
            <a:avLst/>
          </a:prstGeom>
        </p:spPr>
      </p:pic>
    </p:spTree>
    <p:extLst>
      <p:ext uri="{BB962C8B-B14F-4D97-AF65-F5344CB8AC3E}">
        <p14:creationId xmlns:p14="http://schemas.microsoft.com/office/powerpoint/2010/main" xmlns="" val="6251128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2376</TotalTime>
  <Words>2813</Words>
  <Application>Microsoft Office PowerPoint</Application>
  <PresentationFormat>Custom</PresentationFormat>
  <Paragraphs>554</Paragraphs>
  <Slides>22</Slides>
  <Notes>7</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user</cp:lastModifiedBy>
  <cp:revision>185</cp:revision>
  <dcterms:created xsi:type="dcterms:W3CDTF">2019-09-05T23:50:24Z</dcterms:created>
  <dcterms:modified xsi:type="dcterms:W3CDTF">2022-03-31T11:25:53Z</dcterms:modified>
</cp:coreProperties>
</file>