
<file path=[Content_Types].xml><?xml version="1.0" encoding="utf-8"?>
<Types xmlns="http://schemas.openxmlformats.org/package/2006/content-types">
  <Default ContentType="image/png" Extension="png"/>
  <Default ContentType="image/jpeg" Extension="jpeg"/>
  <Default ContentType="application/vnd.openxmlformats-package.relationships+xml" Extension="rels"/>
  <Default ContentType="application/xml" Extension="xml"/>
  <Default ContentType="image/vnd.ms-photo" Extension="wdp"/>
  <Default ContentType="image/jpeg" Extension="jp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16.xml"/>
  <Override ContentType="application/vnd.openxmlformats-officedocument.theme+xml" PartName="/ppt/theme/theme2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custom-properties+xml" PartName="/docProps/custom.xml"/>
</Types>
</file>

<file path=_rels/.rels><?xml version="1.0" encoding="UTF-8" standalone="yes" ?><Relationships xmlns="http://schemas.openxmlformats.org/package/2006/relationships"><Relationship Id="rId3" Target="docProps/core.xml" Type="http://schemas.openxmlformats.org/package/2006/relationships/metadata/core-properties"/><Relationship Id="rId2" Target="docProps/thumbnail.jpeg" Type="http://schemas.openxmlformats.org/package/2006/relationships/metadata/thumbnail"/><Relationship Id="rId1" Target="ppt/presentation.xml" Type="http://schemas.openxmlformats.org/officeDocument/2006/relationships/officeDocument"/><Relationship Id="rId4" Target="docProps/app.xml" Type="http://schemas.openxmlformats.org/officeDocument/2006/relationships/extended-properties"/><Relationship Id="rId5" Target="docProps/custom.xml" Type="http://schemas.openxmlformats.org/officeDocument/2006/relationships/custom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6" r:id="rId2"/>
    <p:sldId id="289" r:id="rId3"/>
    <p:sldId id="269" r:id="rId4"/>
    <p:sldId id="290" r:id="rId5"/>
    <p:sldId id="291" r:id="rId6"/>
    <p:sldId id="292" r:id="rId7"/>
    <p:sldId id="293" r:id="rId8"/>
    <p:sldId id="294" r:id="rId9"/>
    <p:sldId id="295" r:id="rId10"/>
    <p:sldId id="273" r:id="rId11"/>
    <p:sldId id="282" r:id="rId12"/>
    <p:sldId id="296" r:id="rId13"/>
    <p:sldId id="297" r:id="rId14"/>
    <p:sldId id="298" r:id="rId15"/>
    <p:sldId id="299" r:id="rId16"/>
    <p:sldId id="300" r:id="rId17"/>
    <p:sldId id="301" r:id="rId18"/>
    <p:sldId id="302" r:id="rId19"/>
    <p:sldId id="303" r:id="rId20"/>
    <p:sldId id="304" r:id="rId21"/>
    <p:sldId id="281" r:id="rId22"/>
  </p:sldIdLst>
  <p:sldSz cx="12192000" cy="6858000"/>
  <p:notesSz cx="6797675" cy="992822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78" autoAdjust="0"/>
    <p:restoredTop sz="94660"/>
  </p:normalViewPr>
  <p:slideViewPr>
    <p:cSldViewPr snapToGrid="0">
      <p:cViewPr>
        <p:scale>
          <a:sx n="90" d="100"/>
          <a:sy n="90" d="100"/>
        </p:scale>
        <p:origin x="-355" y="-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4AE04C-42D1-43E2-BAF9-EA57F83A24C8}" type="datetimeFigureOut">
              <a:rPr lang="en-IN" smtClean="0"/>
              <a:t>24-07-2022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16463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6C8DF5-34F0-427B-B0C3-16EE5C8B85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17418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1950E-F191-4D38-BEFD-C30F1978416C}" type="datetimeFigureOut">
              <a:rPr lang="en-IN" smtClean="0"/>
              <a:t>24-07-2022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01512-B1A3-4614-B616-8BED624466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2468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1950E-F191-4D38-BEFD-C30F1978416C}" type="datetimeFigureOut">
              <a:rPr lang="en-IN" smtClean="0"/>
              <a:t>24-07-2022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01512-B1A3-4614-B616-8BED624466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9646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1950E-F191-4D38-BEFD-C30F1978416C}" type="datetimeFigureOut">
              <a:rPr lang="en-IN" smtClean="0"/>
              <a:t>24-07-2022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01512-B1A3-4614-B616-8BED624466AB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901541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1950E-F191-4D38-BEFD-C30F1978416C}" type="datetimeFigureOut">
              <a:rPr lang="en-IN" smtClean="0"/>
              <a:t>24-07-2022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01512-B1A3-4614-B616-8BED624466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70974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1950E-F191-4D38-BEFD-C30F1978416C}" type="datetimeFigureOut">
              <a:rPr lang="en-IN" smtClean="0"/>
              <a:t>24-07-2022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01512-B1A3-4614-B616-8BED624466AB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055988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1950E-F191-4D38-BEFD-C30F1978416C}" type="datetimeFigureOut">
              <a:rPr lang="en-IN" smtClean="0"/>
              <a:t>24-07-2022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01512-B1A3-4614-B616-8BED624466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32456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1950E-F191-4D38-BEFD-C30F1978416C}" type="datetimeFigureOut">
              <a:rPr lang="en-IN" smtClean="0"/>
              <a:t>24-07-2022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01512-B1A3-4614-B616-8BED624466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47603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1950E-F191-4D38-BEFD-C30F1978416C}" type="datetimeFigureOut">
              <a:rPr lang="en-IN" smtClean="0"/>
              <a:t>24-07-2022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01512-B1A3-4614-B616-8BED624466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2244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1950E-F191-4D38-BEFD-C30F1978416C}" type="datetimeFigureOut">
              <a:rPr lang="en-IN" smtClean="0"/>
              <a:t>24-07-2022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01512-B1A3-4614-B616-8BED624466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7605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1950E-F191-4D38-BEFD-C30F1978416C}" type="datetimeFigureOut">
              <a:rPr lang="en-IN" smtClean="0"/>
              <a:t>24-07-2022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01512-B1A3-4614-B616-8BED624466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9366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1950E-F191-4D38-BEFD-C30F1978416C}" type="datetimeFigureOut">
              <a:rPr lang="en-IN" smtClean="0"/>
              <a:t>24-07-2022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01512-B1A3-4614-B616-8BED624466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897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1950E-F191-4D38-BEFD-C30F1978416C}" type="datetimeFigureOut">
              <a:rPr lang="en-IN" smtClean="0"/>
              <a:t>24-07-2022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01512-B1A3-4614-B616-8BED624466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0169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1950E-F191-4D38-BEFD-C30F1978416C}" type="datetimeFigureOut">
              <a:rPr lang="en-IN" smtClean="0"/>
              <a:t>24-07-2022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01512-B1A3-4614-B616-8BED624466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6563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1950E-F191-4D38-BEFD-C30F1978416C}" type="datetimeFigureOut">
              <a:rPr lang="en-IN" smtClean="0"/>
              <a:t>24-07-2022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01512-B1A3-4614-B616-8BED624466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2469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1950E-F191-4D38-BEFD-C30F1978416C}" type="datetimeFigureOut">
              <a:rPr lang="en-IN" smtClean="0"/>
              <a:t>24-07-2022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01512-B1A3-4614-B616-8BED624466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0728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1950E-F191-4D38-BEFD-C30F1978416C}" type="datetimeFigureOut">
              <a:rPr lang="en-IN" smtClean="0"/>
              <a:t>24-07-2022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01512-B1A3-4614-B616-8BED624466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8040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91950E-F191-4D38-BEFD-C30F1978416C}" type="datetimeFigureOut">
              <a:rPr lang="en-IN" smtClean="0"/>
              <a:t>24-07-2022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FC01512-B1A3-4614-B616-8BED624466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4607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6.jpg"/></Relationships>
</file>

<file path=ppt/slides/_rels/slide21.xml.rels><?xml version="1.0" encoding="UTF-8" standalone="yes" ?><Relationships xmlns="http://schemas.openxmlformats.org/package/2006/relationships"><Relationship Id="rId3" Target="../media/hdphoto1.wdp" Type="http://schemas.microsoft.com/office/2007/relationships/hdphoto"/><Relationship Id="rId2" Target="../media/image37.jpeg" Type="http://schemas.openxmlformats.org/officeDocument/2006/relationships/image"/><Relationship Id="rId1" Target="../slideLayouts/slideLayout1.xml" Type="http://schemas.openxmlformats.org/officeDocument/2006/relationships/slideLayout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D43EED3-B8BB-4B63-9ACC-7FC42E6B4C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00033" y="0"/>
            <a:ext cx="4211392" cy="3799268"/>
          </a:xfrm>
        </p:spPr>
        <p:txBody>
          <a:bodyPr/>
          <a:lstStyle/>
          <a:p>
            <a:pPr algn="ctr"/>
            <a:r>
              <a:rPr lang="en-IN" sz="4800" dirty="0" smtClean="0"/>
              <a:t>Directorate of Small Savings Finance Department</a:t>
            </a:r>
            <a:endParaRPr lang="en-IN" sz="4800" dirty="0"/>
          </a:p>
        </p:txBody>
      </p:sp>
      <p:pic>
        <p:nvPicPr>
          <p:cNvPr id="4098" name="Picture 2" descr="H:\Final Calendar 2021\cover inner copy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474" y="0"/>
            <a:ext cx="425356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C:\Users\Chinu\Desktop\invest_350_100118042437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00034" y="3860442"/>
            <a:ext cx="4958366" cy="299755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70365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7C5A577-DA6B-4BF8-9FB3-DDF240D10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684" y="295243"/>
            <a:ext cx="3854528" cy="914399"/>
          </a:xfrm>
        </p:spPr>
        <p:txBody>
          <a:bodyPr>
            <a:noAutofit/>
          </a:bodyPr>
          <a:lstStyle/>
          <a:p>
            <a:r>
              <a:rPr lang="en-IN" b="1" u="sng" dirty="0" err="1">
                <a:solidFill>
                  <a:schemeClr val="tx1"/>
                </a:solidFill>
              </a:rPr>
              <a:t>Odisha</a:t>
            </a:r>
            <a:r>
              <a:rPr lang="en-IN" b="1" u="sng" dirty="0">
                <a:solidFill>
                  <a:schemeClr val="tx1"/>
                </a:solidFill>
              </a:rPr>
              <a:t> Small Savings Incentive Scheme:-</a:t>
            </a:r>
            <a:r>
              <a:rPr lang="en-IN" b="1" dirty="0">
                <a:solidFill>
                  <a:schemeClr val="tx1"/>
                </a:solidFill>
              </a:rPr>
              <a:t/>
            </a:r>
            <a:br>
              <a:rPr lang="en-IN" b="1" dirty="0">
                <a:solidFill>
                  <a:schemeClr val="tx1"/>
                </a:solidFill>
              </a:rPr>
            </a:b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6F0344E-A441-4435-A8A5-F28AB49AA8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7376" y="588188"/>
            <a:ext cx="4513541" cy="5526437"/>
          </a:xfrm>
        </p:spPr>
        <p:txBody>
          <a:bodyPr/>
          <a:lstStyle/>
          <a:p>
            <a:r>
              <a:rPr lang="en-US" b="1" u="sng" dirty="0"/>
              <a:t>Prize </a:t>
            </a:r>
            <a:r>
              <a:rPr lang="en-US" b="1" u="sng" dirty="0" smtClean="0"/>
              <a:t>profile:-</a:t>
            </a:r>
            <a:endParaRPr lang="en-IN" dirty="0"/>
          </a:p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FAA2381C-421D-4473-AE6E-BFEA72B203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2805" y="1197735"/>
            <a:ext cx="3854528" cy="5177307"/>
          </a:xfrm>
        </p:spPr>
        <p:txBody>
          <a:bodyPr>
            <a:normAutofit fontScale="77500" lnSpcReduction="20000"/>
          </a:bodyPr>
          <a:lstStyle/>
          <a:p>
            <a:pPr marL="342900" indent="-342900" algn="just">
              <a:buClr>
                <a:schemeClr val="tx1"/>
              </a:buClr>
              <a:buFont typeface="Wingdings" pitchFamily="2" charset="2"/>
              <a:buChar char="§"/>
            </a:pPr>
            <a:r>
              <a:rPr lang="en-US" sz="2200" dirty="0" smtClean="0"/>
              <a:t>To </a:t>
            </a:r>
            <a:r>
              <a:rPr lang="en-US" sz="2200" dirty="0"/>
              <a:t>spread the message of </a:t>
            </a:r>
            <a:r>
              <a:rPr lang="en-US" sz="2200" dirty="0" smtClean="0"/>
              <a:t>thrift, safe </a:t>
            </a:r>
            <a:r>
              <a:rPr lang="en-US" sz="2200" dirty="0"/>
              <a:t>savings and </a:t>
            </a:r>
            <a:r>
              <a:rPr lang="en-US" sz="2200" dirty="0" smtClean="0"/>
              <a:t>to </a:t>
            </a:r>
            <a:r>
              <a:rPr lang="en-US" sz="2200" dirty="0"/>
              <a:t>promote Small Savings by </a:t>
            </a:r>
            <a:r>
              <a:rPr lang="en-US" sz="2200" dirty="0" err="1"/>
              <a:t>incentivising</a:t>
            </a:r>
            <a:r>
              <a:rPr lang="en-US" sz="2200" dirty="0"/>
              <a:t> the depositors. </a:t>
            </a:r>
            <a:r>
              <a:rPr lang="en-US" sz="2200" dirty="0" err="1"/>
              <a:t>Odisha</a:t>
            </a:r>
            <a:r>
              <a:rPr lang="en-US" sz="2200" dirty="0"/>
              <a:t> Small Savings Incentive Scheme has been introduced by this department</a:t>
            </a:r>
            <a:r>
              <a:rPr lang="en-US" sz="2200" dirty="0" smtClean="0"/>
              <a:t>.</a:t>
            </a:r>
          </a:p>
          <a:p>
            <a:pPr marL="342900" indent="-342900" algn="just">
              <a:buClr>
                <a:schemeClr val="tx1"/>
              </a:buClr>
              <a:buFont typeface="Wingdings" pitchFamily="2" charset="2"/>
              <a:buChar char="§"/>
            </a:pPr>
            <a:r>
              <a:rPr lang="en-US" sz="2200" dirty="0"/>
              <a:t> </a:t>
            </a:r>
            <a:r>
              <a:rPr lang="en-US" sz="2200" dirty="0" smtClean="0"/>
              <a:t>Minimum </a:t>
            </a:r>
            <a:r>
              <a:rPr lang="en-US" sz="2200" dirty="0"/>
              <a:t>deposit of </a:t>
            </a:r>
            <a:r>
              <a:rPr lang="en-US" sz="2200" dirty="0" err="1"/>
              <a:t>Rs</a:t>
            </a:r>
            <a:r>
              <a:rPr lang="en-US" sz="2200" dirty="0"/>
              <a:t>. 2,000/- in a calendar year in the Small Savings Schemes like KVP, POMIS, PORD, 5 Yr. TD, NSC VIII Issue, SSY, PPF &amp; SCSS within the State of </a:t>
            </a:r>
            <a:r>
              <a:rPr lang="en-US" sz="2200" dirty="0" err="1"/>
              <a:t>Odisha</a:t>
            </a:r>
            <a:r>
              <a:rPr lang="en-US" sz="2200" dirty="0"/>
              <a:t> is eligible to get a free web generated </a:t>
            </a:r>
            <a:r>
              <a:rPr lang="en-US" sz="2200" dirty="0" err="1"/>
              <a:t>Odisha</a:t>
            </a:r>
            <a:r>
              <a:rPr lang="en-US" sz="2200" dirty="0"/>
              <a:t> Small Savings Incentive Coupon in that year. </a:t>
            </a:r>
            <a:endParaRPr lang="en-US" sz="2200" dirty="0" smtClean="0"/>
          </a:p>
          <a:p>
            <a:pPr marL="342900" indent="-342900" algn="just">
              <a:buClr>
                <a:schemeClr val="tx1"/>
              </a:buClr>
              <a:buFont typeface="Wingdings" pitchFamily="2" charset="2"/>
              <a:buChar char="§"/>
            </a:pPr>
            <a:r>
              <a:rPr lang="en-US" sz="2200" dirty="0" smtClean="0"/>
              <a:t>Attractive </a:t>
            </a:r>
            <a:r>
              <a:rPr lang="en-US" sz="2200" dirty="0"/>
              <a:t>cash prizes, minimum of </a:t>
            </a:r>
            <a:r>
              <a:rPr lang="en-US" sz="2200" dirty="0" err="1"/>
              <a:t>Rs</a:t>
            </a:r>
            <a:r>
              <a:rPr lang="en-US" sz="2200" dirty="0"/>
              <a:t>. 2,000/- and maximum of </a:t>
            </a:r>
            <a:r>
              <a:rPr lang="en-US" sz="2200" dirty="0" err="1"/>
              <a:t>Rs</a:t>
            </a:r>
            <a:r>
              <a:rPr lang="en-US" sz="2200" dirty="0"/>
              <a:t>. 5,00,000/- can be won in this scheme under seven categories of prize through an annual lucky draw. </a:t>
            </a:r>
          </a:p>
          <a:p>
            <a:endParaRPr lang="en-IN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3912755"/>
              </p:ext>
            </p:extLst>
          </p:nvPr>
        </p:nvGraphicFramePr>
        <p:xfrm>
          <a:off x="4657811" y="1215351"/>
          <a:ext cx="5038280" cy="446251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18403"/>
                <a:gridCol w="1061211"/>
                <a:gridCol w="850550"/>
                <a:gridCol w="1095406"/>
                <a:gridCol w="1512710"/>
              </a:tblGrid>
              <a:tr h="54443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50" dirty="0">
                          <a:effectLst/>
                        </a:rPr>
                        <a:t>Sl. No.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Kaling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50" dirty="0">
                          <a:effectLst/>
                        </a:rPr>
                        <a:t>Category of Prize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Kaling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50" dirty="0">
                          <a:effectLst/>
                        </a:rPr>
                        <a:t>No. of Prizes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Kaling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50">
                          <a:effectLst/>
                        </a:rPr>
                        <a:t>Amount of Prize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Kaling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50">
                          <a:effectLst/>
                        </a:rPr>
                        <a:t>Total Amount</a:t>
                      </a:r>
                      <a:endParaRPr lang="en-IN" sz="1100"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50">
                          <a:effectLst/>
                        </a:rPr>
                        <a:t>of Prize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Kalinga"/>
                      </a:endParaRPr>
                    </a:p>
                  </a:txBody>
                  <a:tcPr marL="68580" marR="68580" marT="0" marB="0"/>
                </a:tc>
              </a:tr>
              <a:tr h="27604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1</a:t>
                      </a:r>
                      <a:endParaRPr lang="en-IN" sz="1200" dirty="0">
                        <a:effectLst/>
                        <a:latin typeface="Calibri"/>
                        <a:ea typeface="Calibri"/>
                        <a:cs typeface="Kaling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2</a:t>
                      </a:r>
                      <a:endParaRPr lang="en-IN" sz="1200" dirty="0">
                        <a:effectLst/>
                        <a:latin typeface="Calibri"/>
                        <a:ea typeface="Calibri"/>
                        <a:cs typeface="Kaling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3</a:t>
                      </a:r>
                      <a:endParaRPr lang="en-IN" sz="1200">
                        <a:effectLst/>
                        <a:latin typeface="Calibri"/>
                        <a:ea typeface="Calibri"/>
                        <a:cs typeface="Kaling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4</a:t>
                      </a:r>
                      <a:endParaRPr lang="en-IN" sz="1200">
                        <a:effectLst/>
                        <a:latin typeface="Calibri"/>
                        <a:ea typeface="Calibri"/>
                        <a:cs typeface="Kaling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5</a:t>
                      </a:r>
                      <a:endParaRPr lang="en-IN" sz="1200">
                        <a:effectLst/>
                        <a:latin typeface="Calibri"/>
                        <a:ea typeface="Calibri"/>
                        <a:cs typeface="Kalinga"/>
                      </a:endParaRPr>
                    </a:p>
                  </a:txBody>
                  <a:tcPr marL="68580" marR="68580" marT="0" marB="0"/>
                </a:tc>
              </a:tr>
              <a:tr h="45525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1</a:t>
                      </a:r>
                      <a:endParaRPr lang="en-IN" sz="1200" dirty="0">
                        <a:effectLst/>
                        <a:latin typeface="Calibri"/>
                        <a:ea typeface="Calibri"/>
                        <a:cs typeface="Kaling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1</a:t>
                      </a:r>
                      <a:r>
                        <a:rPr lang="en-IN" sz="1400" baseline="30000" dirty="0">
                          <a:effectLst/>
                        </a:rPr>
                        <a:t>st</a:t>
                      </a:r>
                      <a:endParaRPr lang="en-IN" sz="1200" dirty="0">
                        <a:effectLst/>
                        <a:latin typeface="Calibri"/>
                        <a:ea typeface="Calibri"/>
                        <a:cs typeface="Kaling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1</a:t>
                      </a:r>
                      <a:endParaRPr lang="en-IN" sz="1200" dirty="0">
                        <a:effectLst/>
                        <a:latin typeface="Calibri"/>
                        <a:ea typeface="Calibri"/>
                        <a:cs typeface="Kaling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Rs. 5 Lakhs</a:t>
                      </a:r>
                      <a:endParaRPr lang="en-IN" sz="1200">
                        <a:effectLst/>
                        <a:latin typeface="Calibri"/>
                        <a:ea typeface="Calibri"/>
                        <a:cs typeface="Kaling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Rs. 5 Lakhs</a:t>
                      </a:r>
                      <a:endParaRPr lang="en-IN" sz="1200">
                        <a:effectLst/>
                        <a:latin typeface="Calibri"/>
                        <a:ea typeface="Calibri"/>
                        <a:cs typeface="Kalinga"/>
                      </a:endParaRPr>
                    </a:p>
                  </a:txBody>
                  <a:tcPr marL="68580" marR="68580" marT="0" marB="0"/>
                </a:tc>
              </a:tr>
              <a:tr h="45525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2</a:t>
                      </a:r>
                      <a:endParaRPr lang="en-IN" sz="1200">
                        <a:effectLst/>
                        <a:latin typeface="Calibri"/>
                        <a:ea typeface="Calibri"/>
                        <a:cs typeface="Kaling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2</a:t>
                      </a:r>
                      <a:r>
                        <a:rPr lang="en-IN" sz="1400" baseline="30000">
                          <a:effectLst/>
                        </a:rPr>
                        <a:t>nd</a:t>
                      </a:r>
                      <a:endParaRPr lang="en-IN" sz="1200">
                        <a:effectLst/>
                        <a:latin typeface="Calibri"/>
                        <a:ea typeface="Calibri"/>
                        <a:cs typeface="Kaling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1</a:t>
                      </a:r>
                      <a:endParaRPr lang="en-IN" sz="1200" dirty="0">
                        <a:effectLst/>
                        <a:latin typeface="Calibri"/>
                        <a:ea typeface="Calibri"/>
                        <a:cs typeface="Kaling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 err="1">
                          <a:effectLst/>
                        </a:rPr>
                        <a:t>Rs</a:t>
                      </a:r>
                      <a:r>
                        <a:rPr lang="en-IN" sz="1400" dirty="0">
                          <a:effectLst/>
                        </a:rPr>
                        <a:t>. 3 Lakhs</a:t>
                      </a:r>
                      <a:endParaRPr lang="en-IN" sz="1200" dirty="0">
                        <a:effectLst/>
                        <a:latin typeface="Calibri"/>
                        <a:ea typeface="Calibri"/>
                        <a:cs typeface="Kaling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Rs. 3 Lakhs</a:t>
                      </a:r>
                      <a:endParaRPr lang="en-IN" sz="1200">
                        <a:effectLst/>
                        <a:latin typeface="Calibri"/>
                        <a:ea typeface="Calibri"/>
                        <a:cs typeface="Kalinga"/>
                      </a:endParaRPr>
                    </a:p>
                  </a:txBody>
                  <a:tcPr marL="68580" marR="68580" marT="0" marB="0"/>
                </a:tc>
              </a:tr>
              <a:tr h="45525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3</a:t>
                      </a:r>
                      <a:endParaRPr lang="en-IN" sz="1200">
                        <a:effectLst/>
                        <a:latin typeface="Calibri"/>
                        <a:ea typeface="Calibri"/>
                        <a:cs typeface="Kaling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3</a:t>
                      </a:r>
                      <a:r>
                        <a:rPr lang="en-IN" sz="1400" baseline="30000">
                          <a:effectLst/>
                        </a:rPr>
                        <a:t>rd</a:t>
                      </a:r>
                      <a:endParaRPr lang="en-IN" sz="1200">
                        <a:effectLst/>
                        <a:latin typeface="Calibri"/>
                        <a:ea typeface="Calibri"/>
                        <a:cs typeface="Kaling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2</a:t>
                      </a:r>
                      <a:endParaRPr lang="en-IN" sz="1200">
                        <a:effectLst/>
                        <a:latin typeface="Calibri"/>
                        <a:ea typeface="Calibri"/>
                        <a:cs typeface="Kaling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 err="1">
                          <a:effectLst/>
                        </a:rPr>
                        <a:t>Rs</a:t>
                      </a:r>
                      <a:r>
                        <a:rPr lang="en-IN" sz="1400" dirty="0">
                          <a:effectLst/>
                        </a:rPr>
                        <a:t>. 1 Lakhs</a:t>
                      </a:r>
                      <a:endParaRPr lang="en-IN" sz="1200" dirty="0">
                        <a:effectLst/>
                        <a:latin typeface="Calibri"/>
                        <a:ea typeface="Calibri"/>
                        <a:cs typeface="Kaling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 err="1">
                          <a:effectLst/>
                        </a:rPr>
                        <a:t>Rs</a:t>
                      </a:r>
                      <a:r>
                        <a:rPr lang="en-IN" sz="1400" dirty="0">
                          <a:effectLst/>
                        </a:rPr>
                        <a:t>. 2 Lakhs</a:t>
                      </a:r>
                      <a:endParaRPr lang="en-IN" sz="1200" dirty="0">
                        <a:effectLst/>
                        <a:latin typeface="Calibri"/>
                        <a:ea typeface="Calibri"/>
                        <a:cs typeface="Kalinga"/>
                      </a:endParaRPr>
                    </a:p>
                  </a:txBody>
                  <a:tcPr marL="68580" marR="68580" marT="0" marB="0"/>
                </a:tc>
              </a:tr>
              <a:tr h="45525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4</a:t>
                      </a:r>
                      <a:endParaRPr lang="en-IN" sz="1200">
                        <a:effectLst/>
                        <a:latin typeface="Calibri"/>
                        <a:ea typeface="Calibri"/>
                        <a:cs typeface="Kaling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4</a:t>
                      </a:r>
                      <a:r>
                        <a:rPr lang="en-IN" sz="1400" baseline="30000">
                          <a:effectLst/>
                        </a:rPr>
                        <a:t>th</a:t>
                      </a:r>
                      <a:endParaRPr lang="en-IN" sz="1200">
                        <a:effectLst/>
                        <a:latin typeface="Calibri"/>
                        <a:ea typeface="Calibri"/>
                        <a:cs typeface="Kaling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4</a:t>
                      </a:r>
                      <a:endParaRPr lang="en-IN" sz="1200">
                        <a:effectLst/>
                        <a:latin typeface="Calibri"/>
                        <a:ea typeface="Calibri"/>
                        <a:cs typeface="Kaling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Rs. 50,000</a:t>
                      </a:r>
                      <a:endParaRPr lang="en-IN" sz="1200">
                        <a:effectLst/>
                        <a:latin typeface="Calibri"/>
                        <a:ea typeface="Calibri"/>
                        <a:cs typeface="Kaling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 err="1">
                          <a:effectLst/>
                        </a:rPr>
                        <a:t>Rs</a:t>
                      </a:r>
                      <a:r>
                        <a:rPr lang="en-IN" sz="1400" dirty="0">
                          <a:effectLst/>
                        </a:rPr>
                        <a:t>. 2 Lakhs</a:t>
                      </a:r>
                      <a:endParaRPr lang="en-IN" sz="1200" dirty="0">
                        <a:effectLst/>
                        <a:latin typeface="Calibri"/>
                        <a:ea typeface="Calibri"/>
                        <a:cs typeface="Kalinga"/>
                      </a:endParaRPr>
                    </a:p>
                  </a:txBody>
                  <a:tcPr marL="68580" marR="68580" marT="0" marB="0"/>
                </a:tc>
              </a:tr>
              <a:tr h="45525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5</a:t>
                      </a:r>
                      <a:endParaRPr lang="en-IN" sz="1200">
                        <a:effectLst/>
                        <a:latin typeface="Calibri"/>
                        <a:ea typeface="Calibri"/>
                        <a:cs typeface="Kaling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5</a:t>
                      </a:r>
                      <a:r>
                        <a:rPr lang="en-IN" sz="1400" baseline="30000">
                          <a:effectLst/>
                        </a:rPr>
                        <a:t>th</a:t>
                      </a:r>
                      <a:endParaRPr lang="en-IN" sz="1200">
                        <a:effectLst/>
                        <a:latin typeface="Calibri"/>
                        <a:ea typeface="Calibri"/>
                        <a:cs typeface="Kaling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20</a:t>
                      </a:r>
                      <a:endParaRPr lang="en-IN" sz="1200">
                        <a:effectLst/>
                        <a:latin typeface="Calibri"/>
                        <a:ea typeface="Calibri"/>
                        <a:cs typeface="Kaling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 err="1">
                          <a:effectLst/>
                        </a:rPr>
                        <a:t>Rs</a:t>
                      </a:r>
                      <a:r>
                        <a:rPr lang="en-IN" sz="1400" dirty="0">
                          <a:effectLst/>
                        </a:rPr>
                        <a:t>. 10,000</a:t>
                      </a:r>
                      <a:endParaRPr lang="en-IN" sz="1200" dirty="0">
                        <a:effectLst/>
                        <a:latin typeface="Calibri"/>
                        <a:ea typeface="Calibri"/>
                        <a:cs typeface="Kaling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 err="1">
                          <a:effectLst/>
                        </a:rPr>
                        <a:t>Rs</a:t>
                      </a:r>
                      <a:r>
                        <a:rPr lang="en-IN" sz="1400" dirty="0">
                          <a:effectLst/>
                        </a:rPr>
                        <a:t>. 2 Lakhs</a:t>
                      </a:r>
                      <a:endParaRPr lang="en-IN" sz="1200" dirty="0">
                        <a:effectLst/>
                        <a:latin typeface="Calibri"/>
                        <a:ea typeface="Calibri"/>
                        <a:cs typeface="Kalinga"/>
                      </a:endParaRPr>
                    </a:p>
                  </a:txBody>
                  <a:tcPr marL="68580" marR="68580" marT="0" marB="0"/>
                </a:tc>
              </a:tr>
              <a:tr h="45525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6</a:t>
                      </a:r>
                      <a:endParaRPr lang="en-IN" sz="1200">
                        <a:effectLst/>
                        <a:latin typeface="Calibri"/>
                        <a:ea typeface="Calibri"/>
                        <a:cs typeface="Kaling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6</a:t>
                      </a:r>
                      <a:r>
                        <a:rPr lang="en-IN" sz="1400" baseline="30000">
                          <a:effectLst/>
                        </a:rPr>
                        <a:t>th</a:t>
                      </a:r>
                      <a:endParaRPr lang="en-IN" sz="1200">
                        <a:effectLst/>
                        <a:latin typeface="Calibri"/>
                        <a:ea typeface="Calibri"/>
                        <a:cs typeface="Kaling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400</a:t>
                      </a:r>
                      <a:endParaRPr lang="en-IN" sz="1200">
                        <a:effectLst/>
                        <a:latin typeface="Calibri"/>
                        <a:ea typeface="Calibri"/>
                        <a:cs typeface="Kaling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 err="1">
                          <a:effectLst/>
                        </a:rPr>
                        <a:t>Rs</a:t>
                      </a:r>
                      <a:r>
                        <a:rPr lang="en-IN" sz="1400" dirty="0">
                          <a:effectLst/>
                        </a:rPr>
                        <a:t>. 5,000</a:t>
                      </a:r>
                      <a:endParaRPr lang="en-IN" sz="1200" dirty="0">
                        <a:effectLst/>
                        <a:latin typeface="Calibri"/>
                        <a:ea typeface="Calibri"/>
                        <a:cs typeface="Kaling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 </a:t>
                      </a:r>
                      <a:r>
                        <a:rPr lang="en-IN" sz="1400" dirty="0" err="1">
                          <a:effectLst/>
                        </a:rPr>
                        <a:t>Rs</a:t>
                      </a:r>
                      <a:r>
                        <a:rPr lang="en-IN" sz="1400" dirty="0">
                          <a:effectLst/>
                        </a:rPr>
                        <a:t>. 20 Lakhs</a:t>
                      </a:r>
                      <a:endParaRPr lang="en-IN" sz="1200" dirty="0">
                        <a:effectLst/>
                        <a:latin typeface="Calibri"/>
                        <a:ea typeface="Calibri"/>
                        <a:cs typeface="Kalinga"/>
                      </a:endParaRPr>
                    </a:p>
                  </a:txBody>
                  <a:tcPr marL="68580" marR="68580" marT="0" marB="0"/>
                </a:tc>
              </a:tr>
              <a:tr h="45525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7</a:t>
                      </a:r>
                      <a:endParaRPr lang="en-IN" sz="1200">
                        <a:effectLst/>
                        <a:latin typeface="Calibri"/>
                        <a:ea typeface="Calibri"/>
                        <a:cs typeface="Kaling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7</a:t>
                      </a:r>
                      <a:r>
                        <a:rPr lang="en-IN" sz="1400" baseline="30000">
                          <a:effectLst/>
                        </a:rPr>
                        <a:t>th</a:t>
                      </a:r>
                      <a:endParaRPr lang="en-IN" sz="1200">
                        <a:effectLst/>
                        <a:latin typeface="Calibri"/>
                        <a:ea typeface="Calibri"/>
                        <a:cs typeface="Kaling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2000</a:t>
                      </a:r>
                      <a:endParaRPr lang="en-IN" sz="1200">
                        <a:effectLst/>
                        <a:latin typeface="Calibri"/>
                        <a:ea typeface="Calibri"/>
                        <a:cs typeface="Kaling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Rs.2000/-</a:t>
                      </a:r>
                      <a:endParaRPr lang="en-IN" sz="1200">
                        <a:effectLst/>
                        <a:latin typeface="Calibri"/>
                        <a:ea typeface="Calibri"/>
                        <a:cs typeface="Kaling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Rs.40 Lakhs</a:t>
                      </a:r>
                      <a:endParaRPr lang="en-IN" sz="1200" dirty="0">
                        <a:effectLst/>
                        <a:latin typeface="Calibri"/>
                        <a:ea typeface="Calibri"/>
                        <a:cs typeface="Kalinga"/>
                      </a:endParaRPr>
                    </a:p>
                  </a:txBody>
                  <a:tcPr marL="68580" marR="68580" marT="0" marB="0"/>
                </a:tc>
              </a:tr>
              <a:tr h="455254"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TOTAL</a:t>
                      </a:r>
                      <a:endParaRPr lang="en-IN" sz="1200">
                        <a:effectLst/>
                        <a:latin typeface="Calibri"/>
                        <a:ea typeface="Calibri"/>
                        <a:cs typeface="Kalinga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2428</a:t>
                      </a:r>
                      <a:endParaRPr lang="en-IN" sz="1200" dirty="0">
                        <a:effectLst/>
                        <a:latin typeface="Calibri"/>
                        <a:ea typeface="Calibri"/>
                        <a:cs typeface="Kaling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 </a:t>
                      </a:r>
                      <a:endParaRPr lang="en-IN" sz="1200">
                        <a:effectLst/>
                        <a:latin typeface="Calibri"/>
                        <a:ea typeface="Calibri"/>
                        <a:cs typeface="Kaling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 err="1">
                          <a:effectLst/>
                        </a:rPr>
                        <a:t>Rs</a:t>
                      </a:r>
                      <a:r>
                        <a:rPr lang="en-IN" sz="1400" dirty="0">
                          <a:effectLst/>
                        </a:rPr>
                        <a:t>. 74 Lakhs</a:t>
                      </a:r>
                      <a:endParaRPr lang="en-IN" sz="1200" dirty="0">
                        <a:effectLst/>
                        <a:latin typeface="Calibri"/>
                        <a:ea typeface="Calibri"/>
                        <a:cs typeface="Kalinga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5660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29" y="366568"/>
            <a:ext cx="8066211" cy="737613"/>
          </a:xfrm>
        </p:spPr>
        <p:txBody>
          <a:bodyPr>
            <a:normAutofit/>
          </a:bodyPr>
          <a:lstStyle/>
          <a:p>
            <a:pPr>
              <a:buClrTx/>
              <a:buFont typeface="Wingdings" pitchFamily="2" charset="2"/>
              <a:buChar char="§"/>
            </a:pPr>
            <a:r>
              <a:rPr lang="en-IN" sz="2800" dirty="0" smtClean="0">
                <a:solidFill>
                  <a:srgbClr val="00B0F0"/>
                </a:solidFill>
              </a:rPr>
              <a:t>Small </a:t>
            </a:r>
            <a:r>
              <a:rPr lang="en-IN" sz="2800" dirty="0" smtClean="0">
                <a:solidFill>
                  <a:srgbClr val="00B0F0"/>
                </a:solidFill>
              </a:rPr>
              <a:t>Savings Schemes now in operation</a:t>
            </a:r>
            <a:r>
              <a:rPr lang="en-IN" sz="2800" dirty="0" smtClean="0">
                <a:solidFill>
                  <a:srgbClr val="00B0F0"/>
                </a:solidFill>
              </a:rPr>
              <a:t>:-</a:t>
            </a:r>
            <a:endParaRPr lang="en-IN" sz="2800" dirty="0" smtClean="0">
              <a:solidFill>
                <a:srgbClr val="00B0F0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6067726"/>
              </p:ext>
            </p:extLst>
          </p:nvPr>
        </p:nvGraphicFramePr>
        <p:xfrm>
          <a:off x="524776" y="1036838"/>
          <a:ext cx="8032628" cy="188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5118"/>
                <a:gridCol w="5909095"/>
                <a:gridCol w="1768415"/>
              </a:tblGrid>
              <a:tr h="350723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IN" sz="2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IN" sz="20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IN" sz="2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Savings Bank account</a:t>
                      </a:r>
                      <a:endParaRPr lang="en-IN" sz="20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IN" sz="2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4 % P.A</a:t>
                      </a:r>
                      <a:endParaRPr lang="en-IN" sz="20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50723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IN" sz="2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IN" sz="20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IN" sz="2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Post Office Recurring Deposit (5 Years)</a:t>
                      </a:r>
                      <a:endParaRPr lang="en-IN" sz="20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IN" sz="2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5.8%</a:t>
                      </a:r>
                      <a:r>
                        <a:rPr lang="en-IN" sz="20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P.A</a:t>
                      </a:r>
                      <a:endParaRPr lang="en-IN" sz="20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3484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IN" sz="2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IN" sz="20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IN" sz="2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 </a:t>
                      </a:r>
                      <a:r>
                        <a:rPr lang="en-IN" sz="20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Yr</a:t>
                      </a:r>
                      <a:r>
                        <a:rPr lang="en-IN" sz="2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/2Yr/3Yr Term Deposit</a:t>
                      </a:r>
                    </a:p>
                    <a:p>
                      <a:pPr marL="0" algn="l" defTabSz="457200" rtl="0" eaLnBrk="1" latinLnBrk="0" hangingPunct="1"/>
                      <a:r>
                        <a:rPr lang="en-IN" sz="2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 </a:t>
                      </a:r>
                      <a:r>
                        <a:rPr lang="en-IN" sz="20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Yr</a:t>
                      </a:r>
                      <a:r>
                        <a:rPr lang="en-IN" sz="2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Term Deposit</a:t>
                      </a:r>
                      <a:endParaRPr lang="en-IN" sz="20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IN" sz="2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5.5% P.A</a:t>
                      </a:r>
                    </a:p>
                    <a:p>
                      <a:pPr marL="0" algn="l" defTabSz="457200" rtl="0" eaLnBrk="1" latinLnBrk="0" hangingPunct="1"/>
                      <a:r>
                        <a:rPr lang="en-IN" sz="2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6.7% P.A</a:t>
                      </a:r>
                      <a:endParaRPr lang="en-IN" sz="20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0723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IN" sz="2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en-IN" sz="20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IN" sz="2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Monthly Income Scheme (5 Years)</a:t>
                      </a:r>
                      <a:endParaRPr lang="en-IN" sz="20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IN" sz="2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6.6% P.A</a:t>
                      </a:r>
                      <a:endParaRPr lang="en-IN" sz="20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2215315"/>
              </p:ext>
            </p:extLst>
          </p:nvPr>
        </p:nvGraphicFramePr>
        <p:xfrm>
          <a:off x="522334" y="3006439"/>
          <a:ext cx="8009191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1681"/>
                <a:gridCol w="5934974"/>
                <a:gridCol w="1742536"/>
              </a:tblGrid>
              <a:tr h="290487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IN" sz="2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IN" sz="2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 </a:t>
                      </a:r>
                      <a:r>
                        <a:rPr lang="en-IN" sz="20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Yr</a:t>
                      </a:r>
                      <a:r>
                        <a:rPr lang="en-IN" sz="2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National Savings Certificate  VIII Issue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IN" sz="2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6.8% P.A</a:t>
                      </a:r>
                      <a:endParaRPr lang="en-IN" sz="20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18286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IN" sz="2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en-IN" sz="20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IN" sz="20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Kisan</a:t>
                      </a:r>
                      <a:r>
                        <a:rPr lang="en-IN" sz="2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N" sz="20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Vikas</a:t>
                      </a:r>
                      <a:r>
                        <a:rPr lang="en-IN" sz="2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N" sz="20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Patra</a:t>
                      </a:r>
                      <a:r>
                        <a:rPr lang="en-IN" sz="2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(124 months)</a:t>
                      </a:r>
                      <a:endParaRPr lang="en-IN" sz="20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IN" sz="2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6.9% P.A</a:t>
                      </a:r>
                      <a:endParaRPr lang="en-IN" sz="20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828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Senior Citizen Savings Scheme (5 Years)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IN" sz="2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7.4% P.A</a:t>
                      </a:r>
                      <a:endParaRPr lang="en-IN" sz="20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2451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IN" sz="2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en-IN" sz="20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IN" sz="2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Public Provident Fund (15 Years)</a:t>
                      </a:r>
                      <a:endParaRPr lang="en-IN" sz="20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IN" sz="2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7.1% P.A</a:t>
                      </a:r>
                      <a:endParaRPr lang="en-IN" sz="20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8286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IN" sz="2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en-IN" sz="20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IN" sz="20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Sukanya</a:t>
                      </a:r>
                      <a:r>
                        <a:rPr lang="en-IN" sz="2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N" sz="20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Samridhi</a:t>
                      </a:r>
                      <a:r>
                        <a:rPr lang="en-IN" sz="2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N" sz="20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Yojana</a:t>
                      </a:r>
                      <a:r>
                        <a:rPr lang="en-IN" sz="2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(21 years)</a:t>
                      </a:r>
                      <a:endParaRPr lang="en-IN" sz="20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IN" sz="2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7.6% P.A</a:t>
                      </a:r>
                      <a:endParaRPr lang="en-IN" sz="20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4811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650" y="83389"/>
            <a:ext cx="9152626" cy="1320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User Manual/procedures for Generation of </a:t>
            </a:r>
            <a:r>
              <a:rPr lang="en-US" dirty="0" err="1" smtClean="0"/>
              <a:t>Odisha</a:t>
            </a:r>
            <a:r>
              <a:rPr lang="en-US" dirty="0" smtClean="0"/>
              <a:t> Small Savings Incentive Scheme coupon:-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683" y="1375583"/>
            <a:ext cx="3139317" cy="4602521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9192" y="1112806"/>
            <a:ext cx="6012612" cy="5236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69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650" y="83389"/>
            <a:ext cx="9152626" cy="1320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User Manual/procedures for Generation of </a:t>
            </a:r>
            <a:r>
              <a:rPr lang="en-US" dirty="0" err="1" smtClean="0"/>
              <a:t>Odisha</a:t>
            </a:r>
            <a:r>
              <a:rPr lang="en-US" dirty="0" smtClean="0"/>
              <a:t> Small Savings Incentive Scheme coupon:-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017" y="1073659"/>
            <a:ext cx="4142827" cy="5180492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7707" y="1069675"/>
            <a:ext cx="5446843" cy="4960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094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650" y="83389"/>
            <a:ext cx="9152626" cy="1320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User Manual/procedures for Generation of </a:t>
            </a:r>
            <a:r>
              <a:rPr lang="en-US" dirty="0" err="1" smtClean="0"/>
              <a:t>Odisha</a:t>
            </a:r>
            <a:r>
              <a:rPr lang="en-US" dirty="0" smtClean="0"/>
              <a:t> Small Savings Incentive Scheme coupon:-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056" y="1082286"/>
            <a:ext cx="4028536" cy="5663571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9247" y="1207695"/>
            <a:ext cx="5127666" cy="4951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834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650" y="83389"/>
            <a:ext cx="9152626" cy="1320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User Manual/procedures for Generation of </a:t>
            </a:r>
            <a:r>
              <a:rPr lang="en-US" dirty="0" err="1" smtClean="0"/>
              <a:t>Odisha</a:t>
            </a:r>
            <a:r>
              <a:rPr lang="en-US" dirty="0" smtClean="0"/>
              <a:t> Small Savings Incentive Scheme coupon:-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06" y="1194429"/>
            <a:ext cx="4134202" cy="4826809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2764" y="1155940"/>
            <a:ext cx="5248436" cy="4986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908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650" y="83389"/>
            <a:ext cx="9152626" cy="1320800"/>
          </a:xfrm>
        </p:spPr>
        <p:txBody>
          <a:bodyPr>
            <a:normAutofit/>
          </a:bodyPr>
          <a:lstStyle/>
          <a:p>
            <a:r>
              <a:rPr lang="en-US" dirty="0" smtClean="0"/>
              <a:t>Modify proposal for </a:t>
            </a:r>
            <a:r>
              <a:rPr lang="en-US" dirty="0" err="1" smtClean="0"/>
              <a:t>Odisha</a:t>
            </a:r>
            <a:r>
              <a:rPr lang="en-US" dirty="0" smtClean="0"/>
              <a:t> Small Savings Incentive Scheme coupon:-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705" y="1220309"/>
            <a:ext cx="4433977" cy="5482416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660" y="1224951"/>
            <a:ext cx="4686743" cy="5011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249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650" y="83389"/>
            <a:ext cx="9152626" cy="1320800"/>
          </a:xfrm>
        </p:spPr>
        <p:txBody>
          <a:bodyPr>
            <a:normAutofit/>
          </a:bodyPr>
          <a:lstStyle/>
          <a:p>
            <a:r>
              <a:rPr lang="en-US" dirty="0" smtClean="0"/>
              <a:t>Submission of detail report regarding valid and invalid coupon format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705" y="1203855"/>
            <a:ext cx="3322361" cy="4629678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785" y="1303867"/>
            <a:ext cx="5019468" cy="4555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263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650" y="83389"/>
            <a:ext cx="9152626" cy="1320800"/>
          </a:xfrm>
        </p:spPr>
        <p:txBody>
          <a:bodyPr>
            <a:normAutofit/>
          </a:bodyPr>
          <a:lstStyle/>
          <a:p>
            <a:r>
              <a:rPr lang="en-US" dirty="0" smtClean="0"/>
              <a:t>Submission of detail report regarding valid and invalid coupon format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39" y="1203855"/>
            <a:ext cx="4152094" cy="474821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9" y="1320800"/>
            <a:ext cx="5063068" cy="4351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985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650" y="83389"/>
            <a:ext cx="9152626" cy="1320800"/>
          </a:xfrm>
        </p:spPr>
        <p:txBody>
          <a:bodyPr>
            <a:normAutofit/>
          </a:bodyPr>
          <a:lstStyle/>
          <a:p>
            <a:pPr algn="ctr"/>
            <a:r>
              <a:rPr lang="en-US" u="sng" dirty="0" smtClean="0"/>
              <a:t>Prize Claim Format</a:t>
            </a:r>
            <a:endParaRPr lang="en-US" u="sng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2800" y="753534"/>
            <a:ext cx="5943600" cy="5969000"/>
          </a:xfrm>
        </p:spPr>
      </p:pic>
    </p:spTree>
    <p:extLst>
      <p:ext uri="{BB962C8B-B14F-4D97-AF65-F5344CB8AC3E}">
        <p14:creationId xmlns:p14="http://schemas.microsoft.com/office/powerpoint/2010/main" val="3432394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298" y="741872"/>
            <a:ext cx="9169879" cy="5106837"/>
          </a:xfrm>
        </p:spPr>
        <p:txBody>
          <a:bodyPr>
            <a:normAutofit fontScale="90000"/>
          </a:bodyPr>
          <a:lstStyle/>
          <a:p>
            <a:pPr algn="ctr"/>
            <a:r>
              <a:rPr lang="en-IN" sz="5600" b="1" dirty="0"/>
              <a:t>INDUCTION TRAINING PROGRAMME </a:t>
            </a:r>
            <a:r>
              <a:rPr lang="en-IN" sz="5600" b="1" dirty="0" smtClean="0"/>
              <a:t>FOR THE NEWLY JOINED OFFICERS OF THE </a:t>
            </a:r>
            <a:r>
              <a:rPr lang="en-US" sz="5600" b="1" dirty="0" smtClean="0"/>
              <a:t/>
            </a:r>
            <a:br>
              <a:rPr lang="en-US" sz="5600" b="1" dirty="0" smtClean="0"/>
            </a:br>
            <a:r>
              <a:rPr lang="en-IN" sz="5600" b="1" dirty="0" smtClean="0"/>
              <a:t>DIRECTORATE OF SMALL SAVINGS.</a:t>
            </a:r>
            <a:br>
              <a:rPr lang="en-IN" sz="5600" b="1" dirty="0" smtClean="0"/>
            </a:br>
            <a:r>
              <a:rPr lang="en-IN" sz="5600" b="1" dirty="0" smtClean="0"/>
              <a:t>*********</a:t>
            </a:r>
            <a:r>
              <a:rPr lang="en-US" dirty="0"/>
              <a:t/>
            </a:r>
            <a:br>
              <a:rPr lang="en-US" dirty="0"/>
            </a:br>
            <a:endParaRPr lang="en-IN" u="sn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0345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600" y="-1"/>
            <a:ext cx="5147733" cy="441113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1333" y="0"/>
            <a:ext cx="4572000" cy="441113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600" y="4411133"/>
            <a:ext cx="9719733" cy="2259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034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  <a14:imgEffect>
                      <a14:brightnessContrast bright="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5160" y="1030310"/>
            <a:ext cx="7418231" cy="5048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903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279" y="640452"/>
            <a:ext cx="4186364" cy="5768975"/>
          </a:xfr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06123" y="133081"/>
            <a:ext cx="8596668" cy="549499"/>
          </a:xfrm>
        </p:spPr>
        <p:txBody>
          <a:bodyPr>
            <a:normAutofit/>
          </a:bodyPr>
          <a:lstStyle/>
          <a:p>
            <a:pPr algn="ctr"/>
            <a:r>
              <a:rPr lang="en-IN" sz="2800" u="sng" dirty="0" err="1" smtClean="0">
                <a:solidFill>
                  <a:schemeClr val="tx1"/>
                </a:solidFill>
              </a:rPr>
              <a:t>Odisha</a:t>
            </a:r>
            <a:r>
              <a:rPr lang="en-IN" sz="2800" u="sng" dirty="0" smtClean="0">
                <a:solidFill>
                  <a:schemeClr val="tx1"/>
                </a:solidFill>
              </a:rPr>
              <a:t> Small Savings (Incentive Scheme) Rules, 2000</a:t>
            </a:r>
            <a:endParaRPr lang="en-IN" sz="2800" u="sng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5213" y="672857"/>
            <a:ext cx="4907778" cy="5693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470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06123" y="133081"/>
            <a:ext cx="8596668" cy="549499"/>
          </a:xfrm>
        </p:spPr>
        <p:txBody>
          <a:bodyPr>
            <a:normAutofit/>
          </a:bodyPr>
          <a:lstStyle/>
          <a:p>
            <a:pPr algn="ctr"/>
            <a:r>
              <a:rPr lang="en-IN" sz="2800" u="sng" dirty="0" err="1" smtClean="0">
                <a:solidFill>
                  <a:schemeClr val="tx1"/>
                </a:solidFill>
              </a:rPr>
              <a:t>Odisha</a:t>
            </a:r>
            <a:r>
              <a:rPr lang="en-IN" sz="2800" u="sng" dirty="0" smtClean="0">
                <a:solidFill>
                  <a:schemeClr val="tx1"/>
                </a:solidFill>
              </a:rPr>
              <a:t> Small Savings (Incentive Scheme) Rules, 2000</a:t>
            </a:r>
            <a:endParaRPr lang="en-IN" sz="2800" u="sng" dirty="0">
              <a:solidFill>
                <a:schemeClr val="tx1"/>
              </a:solidFill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671" y="707366"/>
            <a:ext cx="4037163" cy="5637691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9472" y="707366"/>
            <a:ext cx="3554084" cy="568480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3556" y="707366"/>
            <a:ext cx="3717984" cy="5684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238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15660" y="133081"/>
            <a:ext cx="9187131" cy="549499"/>
          </a:xfrm>
        </p:spPr>
        <p:txBody>
          <a:bodyPr>
            <a:normAutofit fontScale="90000"/>
          </a:bodyPr>
          <a:lstStyle/>
          <a:p>
            <a:pPr algn="ctr"/>
            <a:r>
              <a:rPr lang="en-IN" sz="2800" u="sng" dirty="0" err="1" smtClean="0">
                <a:solidFill>
                  <a:schemeClr val="tx1"/>
                </a:solidFill>
              </a:rPr>
              <a:t>Odisha</a:t>
            </a:r>
            <a:r>
              <a:rPr lang="en-IN" sz="2800" u="sng" dirty="0" smtClean="0">
                <a:solidFill>
                  <a:schemeClr val="tx1"/>
                </a:solidFill>
              </a:rPr>
              <a:t> Small Savings (Incentive Scheme) Rules, 2001 &amp; 2004</a:t>
            </a:r>
            <a:endParaRPr lang="en-IN" sz="2800" u="sng" dirty="0">
              <a:solidFill>
                <a:schemeClr val="tx1"/>
              </a:solidFill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586" y="621102"/>
            <a:ext cx="4072458" cy="6072996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9335" y="666078"/>
            <a:ext cx="4771590" cy="5613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238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06123" y="133081"/>
            <a:ext cx="8596668" cy="549499"/>
          </a:xfrm>
        </p:spPr>
        <p:txBody>
          <a:bodyPr>
            <a:normAutofit/>
          </a:bodyPr>
          <a:lstStyle/>
          <a:p>
            <a:pPr algn="ctr"/>
            <a:r>
              <a:rPr lang="en-IN" sz="2800" u="sng" dirty="0" err="1" smtClean="0">
                <a:solidFill>
                  <a:schemeClr val="tx1"/>
                </a:solidFill>
              </a:rPr>
              <a:t>Odisha</a:t>
            </a:r>
            <a:r>
              <a:rPr lang="en-IN" sz="2800" u="sng" dirty="0" smtClean="0">
                <a:solidFill>
                  <a:schemeClr val="tx1"/>
                </a:solidFill>
              </a:rPr>
              <a:t> Small Savings (Incentive Scheme) Rules, 2012</a:t>
            </a:r>
            <a:endParaRPr lang="en-IN" sz="2800" u="sng" dirty="0">
              <a:solidFill>
                <a:schemeClr val="tx1"/>
              </a:solidFill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814868"/>
            <a:ext cx="4063042" cy="5542800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7962" y="836762"/>
            <a:ext cx="4827258" cy="5469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238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06123" y="133081"/>
            <a:ext cx="8596668" cy="591538"/>
          </a:xfrm>
        </p:spPr>
        <p:txBody>
          <a:bodyPr>
            <a:normAutofit/>
          </a:bodyPr>
          <a:lstStyle/>
          <a:p>
            <a:pPr algn="ctr"/>
            <a:r>
              <a:rPr lang="en-IN" sz="2800" u="sng" dirty="0" err="1" smtClean="0">
                <a:solidFill>
                  <a:schemeClr val="tx1"/>
                </a:solidFill>
              </a:rPr>
              <a:t>Odisha</a:t>
            </a:r>
            <a:r>
              <a:rPr lang="en-IN" sz="2800" u="sng" dirty="0" smtClean="0">
                <a:solidFill>
                  <a:schemeClr val="tx1"/>
                </a:solidFill>
              </a:rPr>
              <a:t> Small Savings (Incentive Scheme) Rules, 2012</a:t>
            </a:r>
            <a:endParaRPr lang="en-IN" sz="2800" u="sng" dirty="0">
              <a:solidFill>
                <a:schemeClr val="tx1"/>
              </a:solidFill>
            </a:endParaRP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936" y="780362"/>
            <a:ext cx="4175185" cy="5465163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1094" y="785004"/>
            <a:ext cx="4658318" cy="5460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590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06123" y="133081"/>
            <a:ext cx="8596668" cy="591538"/>
          </a:xfrm>
        </p:spPr>
        <p:txBody>
          <a:bodyPr>
            <a:normAutofit/>
          </a:bodyPr>
          <a:lstStyle/>
          <a:p>
            <a:pPr algn="ctr"/>
            <a:r>
              <a:rPr lang="en-IN" sz="2800" u="sng" dirty="0" err="1" smtClean="0">
                <a:solidFill>
                  <a:schemeClr val="tx1"/>
                </a:solidFill>
              </a:rPr>
              <a:t>Odisha</a:t>
            </a:r>
            <a:r>
              <a:rPr lang="en-IN" sz="2800" u="sng" dirty="0" smtClean="0">
                <a:solidFill>
                  <a:schemeClr val="tx1"/>
                </a:solidFill>
              </a:rPr>
              <a:t> Small Savings (Incentive Scheme) Rules, 2015</a:t>
            </a:r>
            <a:endParaRPr lang="en-IN" sz="2800" u="sng" dirty="0">
              <a:solidFill>
                <a:schemeClr val="tx1"/>
              </a:solidFill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69" y="802256"/>
            <a:ext cx="4270074" cy="5629064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9720" y="802256"/>
            <a:ext cx="4658009" cy="5529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218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06123" y="133081"/>
            <a:ext cx="8596668" cy="591538"/>
          </a:xfrm>
        </p:spPr>
        <p:txBody>
          <a:bodyPr>
            <a:normAutofit/>
          </a:bodyPr>
          <a:lstStyle/>
          <a:p>
            <a:pPr algn="ctr"/>
            <a:r>
              <a:rPr lang="en-IN" sz="2800" u="sng" dirty="0" err="1" smtClean="0">
                <a:solidFill>
                  <a:schemeClr val="tx1"/>
                </a:solidFill>
              </a:rPr>
              <a:t>Odisha</a:t>
            </a:r>
            <a:r>
              <a:rPr lang="en-IN" sz="2800" u="sng" dirty="0" smtClean="0">
                <a:solidFill>
                  <a:schemeClr val="tx1"/>
                </a:solidFill>
              </a:rPr>
              <a:t> Small Savings (Incentive Scheme) Rules, 2020</a:t>
            </a:r>
            <a:endParaRPr lang="en-IN" sz="2800" u="sng" dirty="0">
              <a:solidFill>
                <a:schemeClr val="tx1"/>
              </a:solidFill>
            </a:endParaRP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309" y="797615"/>
            <a:ext cx="3562710" cy="546516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2657" y="741872"/>
            <a:ext cx="3631721" cy="558128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9267" y="664233"/>
            <a:ext cx="4210725" cy="5658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265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1335</TotalTime>
  <Words>511</Words>
  <Application>Microsoft Office PowerPoint</Application>
  <PresentationFormat>Custom</PresentationFormat>
  <Paragraphs>102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Facet</vt:lpstr>
      <vt:lpstr>Directorate of Small Savings Finance Department</vt:lpstr>
      <vt:lpstr>INDUCTION TRAINING PROGRAMME FOR THE NEWLY JOINED OFFICERS OF THE  DIRECTORATE OF SMALL SAVINGS. ********* </vt:lpstr>
      <vt:lpstr>Odisha Small Savings (Incentive Scheme) Rules, 2000</vt:lpstr>
      <vt:lpstr>Odisha Small Savings (Incentive Scheme) Rules, 2000</vt:lpstr>
      <vt:lpstr>Odisha Small Savings (Incentive Scheme) Rules, 2001 &amp; 2004</vt:lpstr>
      <vt:lpstr>Odisha Small Savings (Incentive Scheme) Rules, 2012</vt:lpstr>
      <vt:lpstr>Odisha Small Savings (Incentive Scheme) Rules, 2012</vt:lpstr>
      <vt:lpstr>Odisha Small Savings (Incentive Scheme) Rules, 2015</vt:lpstr>
      <vt:lpstr>Odisha Small Savings (Incentive Scheme) Rules, 2020</vt:lpstr>
      <vt:lpstr>Odisha Small Savings Incentive Scheme:- </vt:lpstr>
      <vt:lpstr>PowerPoint Presentation</vt:lpstr>
      <vt:lpstr>User Manual/procedures for Generation of Odisha Small Savings Incentive Scheme coupon:-</vt:lpstr>
      <vt:lpstr>User Manual/procedures for Generation of Odisha Small Savings Incentive Scheme coupon:-</vt:lpstr>
      <vt:lpstr>User Manual/procedures for Generation of Odisha Small Savings Incentive Scheme coupon:-</vt:lpstr>
      <vt:lpstr>User Manual/procedures for Generation of Odisha Small Savings Incentive Scheme coupon:-</vt:lpstr>
      <vt:lpstr>Modify proposal for Odisha Small Savings Incentive Scheme coupon:-</vt:lpstr>
      <vt:lpstr>Submission of detail report regarding valid and invalid coupon format</vt:lpstr>
      <vt:lpstr>Submission of detail report regarding valid and invalid coupon format</vt:lpstr>
      <vt:lpstr>Prize Claim Format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Monalisha Patra</dc:creator>
  <cp:lastModifiedBy>dell</cp:lastModifiedBy>
  <cp:revision>347</cp:revision>
  <cp:lastPrinted>2021-08-19T13:31:08Z</cp:lastPrinted>
  <dcterms:created xsi:type="dcterms:W3CDTF">2021-08-12T07:39:32Z</dcterms:created>
  <dcterms:modified xsi:type="dcterms:W3CDTF">2022-07-24T07:59:56Z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name="NXPowerLiteLastOptimized" pid="2">
    <vt:lpwstr>1024697</vt:lpwstr>
  </property>
  <property fmtid="{D5CDD505-2E9C-101B-9397-08002B2CF9AE}" name="NXPowerLiteSettings" pid="3">
    <vt:lpwstr>F7000400038000</vt:lpwstr>
  </property>
  <property fmtid="{D5CDD505-2E9C-101B-9397-08002B2CF9AE}" name="NXPowerLiteVersion" pid="4">
    <vt:lpwstr>S9.1.4</vt:lpwstr>
  </property>
</Properties>
</file>