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3.jpg" ContentType="image/jpeg"/>
  <Override PartName="/ppt/media/image44.jpg" ContentType="image/jpeg"/>
  <Override PartName="/ppt/media/image46.jpg" ContentType="image/jpeg"/>
  <Override PartName="/ppt/media/image4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0" r:id="rId2"/>
    <p:sldId id="341" r:id="rId3"/>
    <p:sldId id="342" r:id="rId4"/>
    <p:sldId id="343" r:id="rId5"/>
    <p:sldId id="344" r:id="rId6"/>
    <p:sldId id="260" r:id="rId7"/>
    <p:sldId id="261" r:id="rId8"/>
    <p:sldId id="262" r:id="rId9"/>
    <p:sldId id="263" r:id="rId10"/>
    <p:sldId id="264" r:id="rId11"/>
    <p:sldId id="265" r:id="rId12"/>
    <p:sldId id="268" r:id="rId13"/>
    <p:sldId id="269" r:id="rId14"/>
    <p:sldId id="270" r:id="rId15"/>
    <p:sldId id="275" r:id="rId16"/>
    <p:sldId id="276" r:id="rId17"/>
    <p:sldId id="277" r:id="rId18"/>
    <p:sldId id="278" r:id="rId19"/>
    <p:sldId id="279" r:id="rId20"/>
    <p:sldId id="280" r:id="rId21"/>
    <p:sldId id="281" r:id="rId22"/>
    <p:sldId id="282" r:id="rId23"/>
    <p:sldId id="283" r:id="rId24"/>
    <p:sldId id="284" r:id="rId25"/>
    <p:sldId id="285" r:id="rId26"/>
    <p:sldId id="292" r:id="rId27"/>
    <p:sldId id="293" r:id="rId28"/>
    <p:sldId id="294" r:id="rId29"/>
    <p:sldId id="295" r:id="rId30"/>
    <p:sldId id="296" r:id="rId31"/>
    <p:sldId id="297" r:id="rId32"/>
    <p:sldId id="298" r:id="rId33"/>
    <p:sldId id="299" r:id="rId34"/>
    <p:sldId id="300" r:id="rId35"/>
    <p:sldId id="301" r:id="rId36"/>
    <p:sldId id="306" r:id="rId37"/>
    <p:sldId id="307" r:id="rId38"/>
    <p:sldId id="310" r:id="rId39"/>
    <p:sldId id="311" r:id="rId40"/>
    <p:sldId id="312" r:id="rId41"/>
    <p:sldId id="313" r:id="rId42"/>
    <p:sldId id="314" r:id="rId43"/>
    <p:sldId id="315" r:id="rId44"/>
    <p:sldId id="328" r:id="rId45"/>
    <p:sldId id="329" r:id="rId46"/>
    <p:sldId id="334" r:id="rId47"/>
    <p:sldId id="335" r:id="rId48"/>
    <p:sldId id="345" r:id="rId49"/>
    <p:sldId id="346" r:id="rId50"/>
    <p:sldId id="347" r:id="rId51"/>
    <p:sldId id="348" r:id="rId52"/>
    <p:sldId id="349" r:id="rId53"/>
    <p:sldId id="350" r:id="rId54"/>
  </p:sldIdLst>
  <p:sldSz cx="5435600" cy="8439150"/>
  <p:notesSz cx="5435600" cy="8439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333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8146" y="2612199"/>
            <a:ext cx="4625657" cy="1769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16292" y="4718812"/>
            <a:ext cx="3809365" cy="21066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72097" y="1938083"/>
            <a:ext cx="2367248" cy="556145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802604" y="1938083"/>
            <a:ext cx="2367248" cy="556145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2097" y="337058"/>
            <a:ext cx="4897755" cy="13482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72097" y="1938083"/>
            <a:ext cx="4897755" cy="556145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850263" y="7836598"/>
            <a:ext cx="1741424" cy="42132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72097" y="7836598"/>
            <a:ext cx="1251648" cy="42132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6/7/2022</a:t>
            </a:fld>
            <a:endParaRPr lang="en-US"/>
          </a:p>
        </p:txBody>
      </p:sp>
      <p:sp>
        <p:nvSpPr>
          <p:cNvPr id="6" name="Holder 6"/>
          <p:cNvSpPr>
            <a:spLocks noGrp="1"/>
          </p:cNvSpPr>
          <p:nvPr>
            <p:ph type="sldNum" sz="quarter" idx="7"/>
          </p:nvPr>
        </p:nvSpPr>
        <p:spPr>
          <a:xfrm>
            <a:off x="3918204" y="7836598"/>
            <a:ext cx="1251648" cy="42132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A2C3-A96C-4484-8E3C-ACF17525E7FB}"/>
              </a:ext>
            </a:extLst>
          </p:cNvPr>
          <p:cNvSpPr>
            <a:spLocks noGrp="1"/>
          </p:cNvSpPr>
          <p:nvPr>
            <p:ph type="title"/>
          </p:nvPr>
        </p:nvSpPr>
        <p:spPr>
          <a:xfrm>
            <a:off x="272097" y="337058"/>
            <a:ext cx="4897755" cy="1846659"/>
          </a:xfrm>
        </p:spPr>
        <p:txBody>
          <a:bodyPr/>
          <a:lstStyle/>
          <a:p>
            <a:pPr algn="ctr"/>
            <a:r>
              <a:rPr lang="en-US" sz="4000" b="1" dirty="0">
                <a:solidFill>
                  <a:srgbClr val="00B050"/>
                </a:solidFill>
              </a:rPr>
              <a:t>RESERVE BANK OF INDIA</a:t>
            </a:r>
            <a:br>
              <a:rPr lang="en-US" sz="4000" b="1" dirty="0">
                <a:solidFill>
                  <a:srgbClr val="00B050"/>
                </a:solidFill>
              </a:rPr>
            </a:br>
            <a:r>
              <a:rPr lang="en-US" sz="4000" b="1" dirty="0">
                <a:solidFill>
                  <a:srgbClr val="00B050"/>
                </a:solidFill>
              </a:rPr>
              <a:t>BHUBANESWAR</a:t>
            </a:r>
            <a:endParaRPr lang="en-IN" sz="4000" b="1" dirty="0">
              <a:solidFill>
                <a:srgbClr val="00B050"/>
              </a:solidFill>
            </a:endParaRPr>
          </a:p>
        </p:txBody>
      </p:sp>
      <p:sp>
        <p:nvSpPr>
          <p:cNvPr id="3" name="Text Placeholder 2">
            <a:extLst>
              <a:ext uri="{FF2B5EF4-FFF2-40B4-BE49-F238E27FC236}">
                <a16:creationId xmlns:a16="http://schemas.microsoft.com/office/drawing/2014/main" id="{B5DF0EA9-301E-4E15-AA08-803EC8F1FACA}"/>
              </a:ext>
            </a:extLst>
          </p:cNvPr>
          <p:cNvSpPr>
            <a:spLocks noGrp="1"/>
          </p:cNvSpPr>
          <p:nvPr>
            <p:ph type="body" idx="1"/>
          </p:nvPr>
        </p:nvSpPr>
        <p:spPr>
          <a:xfrm>
            <a:off x="272097" y="3228975"/>
            <a:ext cx="4897755" cy="4308872"/>
          </a:xfrm>
        </p:spPr>
        <p:txBody>
          <a:bodyPr/>
          <a:lstStyle/>
          <a:p>
            <a:pPr algn="ctr"/>
            <a:r>
              <a:rPr lang="en-US" sz="4000" b="1" dirty="0">
                <a:solidFill>
                  <a:srgbClr val="00B050"/>
                </a:solidFill>
              </a:rPr>
              <a:t>FIELD LEVEL FINANCIAL LITERACY EVENT</a:t>
            </a:r>
          </a:p>
          <a:p>
            <a:pPr algn="ctr"/>
            <a:endParaRPr lang="en-US" sz="4000" b="1" dirty="0">
              <a:solidFill>
                <a:srgbClr val="00B050"/>
              </a:solidFill>
            </a:endParaRPr>
          </a:p>
          <a:p>
            <a:pPr algn="ctr"/>
            <a:r>
              <a:rPr lang="en-US" sz="4000" b="1" dirty="0">
                <a:solidFill>
                  <a:srgbClr val="00B050"/>
                </a:solidFill>
              </a:rPr>
              <a:t>JUNE 8, 2022</a:t>
            </a:r>
          </a:p>
          <a:p>
            <a:pPr algn="ctr"/>
            <a:endParaRPr lang="en-US" sz="4000" b="1" dirty="0">
              <a:solidFill>
                <a:srgbClr val="00B050"/>
              </a:solidFill>
            </a:endParaRPr>
          </a:p>
          <a:p>
            <a:pPr algn="ctr"/>
            <a:r>
              <a:rPr lang="en-US" sz="4000" b="1" dirty="0">
                <a:solidFill>
                  <a:srgbClr val="00B050"/>
                </a:solidFill>
              </a:rPr>
              <a:t>BARIPADA, MAYURBHANJ</a:t>
            </a:r>
            <a:endParaRPr lang="en-IN" sz="4000" b="1" dirty="0">
              <a:solidFill>
                <a:srgbClr val="00B050"/>
              </a:solidFill>
            </a:endParaRPr>
          </a:p>
        </p:txBody>
      </p:sp>
    </p:spTree>
    <p:extLst>
      <p:ext uri="{BB962C8B-B14F-4D97-AF65-F5344CB8AC3E}">
        <p14:creationId xmlns:p14="http://schemas.microsoft.com/office/powerpoint/2010/main" val="267393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645C-4E95-4835-B02F-36558B147F31}"/>
              </a:ext>
            </a:extLst>
          </p:cNvPr>
          <p:cNvSpPr>
            <a:spLocks noGrp="1"/>
          </p:cNvSpPr>
          <p:nvPr>
            <p:ph type="title"/>
          </p:nvPr>
        </p:nvSpPr>
        <p:spPr>
          <a:xfrm>
            <a:off x="272097" y="337058"/>
            <a:ext cx="4897755" cy="347032"/>
          </a:xfrm>
        </p:spPr>
        <p:txBody>
          <a:bodyPr/>
          <a:lstStyle/>
          <a:p>
            <a:pPr algn="ctr"/>
            <a:r>
              <a:rPr lang="en-US" b="1" dirty="0">
                <a:solidFill>
                  <a:srgbClr val="000000"/>
                </a:solidFill>
                <a:latin typeface="Arial" panose="020B0604020202020204" pitchFamily="34" charset="0"/>
              </a:rPr>
              <a:t>SAFE DIGITAL BANKING PRACTICES</a:t>
            </a:r>
            <a:br>
              <a:rPr lang="en-US" b="1" dirty="0">
                <a:solidFill>
                  <a:srgbClr val="000000"/>
                </a:solidFill>
                <a:latin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AE88C006-F9B8-4692-8935-71536AFE3552}"/>
              </a:ext>
            </a:extLst>
          </p:cNvPr>
          <p:cNvSpPr>
            <a:spLocks noGrp="1"/>
          </p:cNvSpPr>
          <p:nvPr>
            <p:ph type="body" idx="1"/>
          </p:nvPr>
        </p:nvSpPr>
        <p:spPr>
          <a:xfrm>
            <a:off x="272097" y="942975"/>
            <a:ext cx="4897755" cy="6924973"/>
          </a:xfrm>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Never share your account details such as account number, login ID, password, PIN, UPI-PIN, OTP, ATM / Debit card / credit card details with anyone, not even with bank officials, however genuine they might sound.</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Any phone call / email threatening the blocking of your account on the pretext of non-</a:t>
            </a:r>
            <a:r>
              <a:rPr lang="en-US" b="1" i="0" dirty="0" err="1">
                <a:solidFill>
                  <a:srgbClr val="000000"/>
                </a:solidFill>
                <a:effectLst/>
                <a:latin typeface="Arial" panose="020B0604020202020204" pitchFamily="34" charset="0"/>
              </a:rPr>
              <a:t>updation</a:t>
            </a:r>
            <a:r>
              <a:rPr lang="en-US" b="1" i="0" dirty="0">
                <a:solidFill>
                  <a:srgbClr val="000000"/>
                </a:solidFill>
                <a:effectLst/>
                <a:latin typeface="Arial" panose="020B0604020202020204" pitchFamily="34" charset="0"/>
              </a:rPr>
              <a:t> of KYC and suggestion to click link for updating the same is a common modus operandi of fraudsters. Do not respond to offers for getting KYC updated / expedited. Always access the official website of your bank / NBFC / e-wallet provider or contact the branch.</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Do not download any unknown app on your phone / device. The app may access your confidential data secretly.</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Transactions involving receipt of money do not require scanning barcodes / QR codes or entering MPIN. Thus, exercise caution if asked to do so.</a:t>
            </a:r>
          </a:p>
          <a:p>
            <a:endParaRPr lang="en-IN" dirty="0"/>
          </a:p>
        </p:txBody>
      </p:sp>
    </p:spTree>
    <p:extLst>
      <p:ext uri="{BB962C8B-B14F-4D97-AF65-F5344CB8AC3E}">
        <p14:creationId xmlns:p14="http://schemas.microsoft.com/office/powerpoint/2010/main" val="154946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EC25-5A0E-4005-A875-1D55CD3483FD}"/>
              </a:ext>
            </a:extLst>
          </p:cNvPr>
          <p:cNvSpPr>
            <a:spLocks noGrp="1"/>
          </p:cNvSpPr>
          <p:nvPr>
            <p:ph type="title"/>
          </p:nvPr>
        </p:nvSpPr>
        <p:spPr>
          <a:xfrm>
            <a:off x="272097" y="337058"/>
            <a:ext cx="4897755" cy="553998"/>
          </a:xfrm>
        </p:spPr>
        <p:txBody>
          <a:bodyPr/>
          <a:lstStyle/>
          <a:p>
            <a:pPr algn="ctr"/>
            <a:r>
              <a:rPr lang="en-US" b="1" dirty="0">
                <a:solidFill>
                  <a:srgbClr val="000000"/>
                </a:solidFill>
                <a:latin typeface="Arial" panose="020B0604020202020204" pitchFamily="34" charset="0"/>
              </a:rPr>
              <a:t>SAFE DIGITAL BANKING PRACTICES</a:t>
            </a:r>
            <a:br>
              <a:rPr lang="en-US" b="1" dirty="0">
                <a:solidFill>
                  <a:srgbClr val="000000"/>
                </a:solidFill>
                <a:latin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F0C26FBE-410A-42B8-B1E4-242778C44017}"/>
              </a:ext>
            </a:extLst>
          </p:cNvPr>
          <p:cNvSpPr>
            <a:spLocks noGrp="1"/>
          </p:cNvSpPr>
          <p:nvPr>
            <p:ph type="body" idx="1"/>
          </p:nvPr>
        </p:nvSpPr>
        <p:spPr>
          <a:xfrm>
            <a:off x="272097" y="1019175"/>
            <a:ext cx="4897755" cy="6924973"/>
          </a:xfrm>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Always access the official website of bank / NBFC / e-wallet provider for contact details. Contact numbers on internet search engines may be fraudulent.</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Check URLs and domain names received in emails / SMSs for spelling errors. Use only verified, secured, and trusted websites / apps for online banking, that is, websites starting with ‘’https’’. In case of suspicion, notify local police / cybercrime branch immediately.</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If you receive an OTP for debiting your account for a transaction not initiated by you, inform your bank / e-wallet provider immediately. If you receive a debit SMS for a transaction not done, inform your bank / e-wallet provider immediately and block all modes of debit, including UPI. If you suspect any fraudulent activity in your account, check for any addition to the beneficiary list enabled for internet / mobile banking.</a:t>
            </a:r>
          </a:p>
          <a:p>
            <a:pPr algn="just"/>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91562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6FDF-1CCE-4CDA-8572-D710C744ECE2}"/>
              </a:ext>
            </a:extLst>
          </p:cNvPr>
          <p:cNvSpPr>
            <a:spLocks noGrp="1"/>
          </p:cNvSpPr>
          <p:nvPr>
            <p:ph type="title"/>
          </p:nvPr>
        </p:nvSpPr>
        <p:spPr>
          <a:xfrm>
            <a:off x="272097" y="337058"/>
            <a:ext cx="4897755" cy="276999"/>
          </a:xfrm>
        </p:spPr>
        <p:txBody>
          <a:bodyPr/>
          <a:lstStyle/>
          <a:p>
            <a:pPr algn="ctr"/>
            <a:r>
              <a:rPr lang="en-US" b="1" dirty="0">
                <a:solidFill>
                  <a:srgbClr val="000000"/>
                </a:solidFill>
                <a:latin typeface="Arial" panose="020B0604020202020204" pitchFamily="34" charset="0"/>
              </a:rPr>
              <a:t>SAFE DIGITAL BANKING PRACTICES</a:t>
            </a:r>
            <a:endParaRPr lang="en-IN" dirty="0"/>
          </a:p>
        </p:txBody>
      </p:sp>
      <p:sp>
        <p:nvSpPr>
          <p:cNvPr id="3" name="Text Placeholder 2">
            <a:extLst>
              <a:ext uri="{FF2B5EF4-FFF2-40B4-BE49-F238E27FC236}">
                <a16:creationId xmlns:a16="http://schemas.microsoft.com/office/drawing/2014/main" id="{921A2C53-4557-4B6F-8B40-4C6DD2DE35E8}"/>
              </a:ext>
            </a:extLst>
          </p:cNvPr>
          <p:cNvSpPr>
            <a:spLocks noGrp="1"/>
          </p:cNvSpPr>
          <p:nvPr>
            <p:ph type="body" idx="1"/>
          </p:nvPr>
        </p:nvSpPr>
        <p:spPr>
          <a:xfrm>
            <a:off x="272097" y="714375"/>
            <a:ext cx="4897755" cy="6370975"/>
          </a:xfrm>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Do not share the password of your email linked to your bank / e-wallet account. Do not have common passwords for e-commerce / social media sites and your bank account / email linked to your bank account. Avoid banking through public, open or free networks.</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Do not set your email password as the word “password” while registering in any website / application with your email as user-id. The password used for accessing your email, especially if linked with your account, should be unique and used only for email access and not for accessing any other website / application.</a:t>
            </a:r>
          </a:p>
          <a:p>
            <a:pPr algn="just"/>
            <a:endParaRPr lang="en-US" b="1"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Do not be misled by advices intimating deposit of money on your behalf with RBI for foreign remittances, receipt of commission, or wins of lottery.</a:t>
            </a:r>
          </a:p>
          <a:p>
            <a:pPr algn="just"/>
            <a:endParaRPr lang="en-US" b="1"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05753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1DBC61-8311-498A-A418-8B37DA8AA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409575"/>
            <a:ext cx="4429125" cy="7620000"/>
          </a:xfrm>
          <a:prstGeom prst="rect">
            <a:avLst/>
          </a:prstGeom>
        </p:spPr>
      </p:pic>
    </p:spTree>
    <p:extLst>
      <p:ext uri="{BB962C8B-B14F-4D97-AF65-F5344CB8AC3E}">
        <p14:creationId xmlns:p14="http://schemas.microsoft.com/office/powerpoint/2010/main" val="667793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5852C-FE5B-4CA4-955C-6A33B842C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12" y="638175"/>
            <a:ext cx="4600575" cy="7543800"/>
          </a:xfrm>
          <a:prstGeom prst="rect">
            <a:avLst/>
          </a:prstGeom>
        </p:spPr>
      </p:pic>
    </p:spTree>
    <p:extLst>
      <p:ext uri="{BB962C8B-B14F-4D97-AF65-F5344CB8AC3E}">
        <p14:creationId xmlns:p14="http://schemas.microsoft.com/office/powerpoint/2010/main" val="403610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8A3E-ED8A-42BA-9CA1-BBD2C1428540}"/>
              </a:ext>
            </a:extLst>
          </p:cNvPr>
          <p:cNvSpPr>
            <a:spLocks noGrp="1"/>
          </p:cNvSpPr>
          <p:nvPr>
            <p:ph type="title"/>
          </p:nvPr>
        </p:nvSpPr>
        <p:spPr>
          <a:xfrm>
            <a:off x="272097" y="337058"/>
            <a:ext cx="4897755" cy="276999"/>
          </a:xfrm>
        </p:spPr>
        <p:txBody>
          <a:bodyPr/>
          <a:lstStyle/>
          <a:p>
            <a:pPr algn="ctr"/>
            <a:r>
              <a:rPr lang="en-US" b="1" dirty="0">
                <a:solidFill>
                  <a:srgbClr val="000000"/>
                </a:solidFill>
                <a:latin typeface="Arial" panose="020B0604020202020204" pitchFamily="34" charset="0"/>
              </a:rPr>
              <a:t>SAFE DIGITAL BANKING PRACTICES</a:t>
            </a:r>
            <a:endParaRPr lang="en-IN" dirty="0"/>
          </a:p>
        </p:txBody>
      </p:sp>
      <p:sp>
        <p:nvSpPr>
          <p:cNvPr id="3" name="Text Placeholder 2">
            <a:extLst>
              <a:ext uri="{FF2B5EF4-FFF2-40B4-BE49-F238E27FC236}">
                <a16:creationId xmlns:a16="http://schemas.microsoft.com/office/drawing/2014/main" id="{05CED507-C200-409F-A055-76AFAD2FE4DD}"/>
              </a:ext>
            </a:extLst>
          </p:cNvPr>
          <p:cNvSpPr>
            <a:spLocks noGrp="1"/>
          </p:cNvSpPr>
          <p:nvPr>
            <p:ph type="body" idx="1"/>
          </p:nvPr>
        </p:nvSpPr>
        <p:spPr>
          <a:xfrm>
            <a:off x="272097" y="1019175"/>
            <a:ext cx="4897755" cy="4796893"/>
          </a:xfrm>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Regularly check your email and phone messages for alerts from your financial service provider. Report any un-authorized transaction observed to your bank / NBFC / Service provider immediately for blocking the card / account / wallet, so as to prevent any further losses.</a:t>
            </a:r>
          </a:p>
          <a:p>
            <a:pPr algn="just"/>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Secure your cards and set daily limit for transactions. You may also set limits and activate / deactivate for domestic / international use. This can limit loss due to fraud.</a:t>
            </a:r>
          </a:p>
          <a:p>
            <a:endParaRPr lang="en-IN" dirty="0"/>
          </a:p>
        </p:txBody>
      </p:sp>
    </p:spTree>
    <p:extLst>
      <p:ext uri="{BB962C8B-B14F-4D97-AF65-F5344CB8AC3E}">
        <p14:creationId xmlns:p14="http://schemas.microsoft.com/office/powerpoint/2010/main" val="1597612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D6444-3092-4A67-919F-B468F642D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7175"/>
            <a:ext cx="5435600" cy="8000999"/>
          </a:xfrm>
          <a:prstGeom prst="rect">
            <a:avLst/>
          </a:prstGeom>
        </p:spPr>
      </p:pic>
    </p:spTree>
    <p:extLst>
      <p:ext uri="{BB962C8B-B14F-4D97-AF65-F5344CB8AC3E}">
        <p14:creationId xmlns:p14="http://schemas.microsoft.com/office/powerpoint/2010/main" val="2414794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16778-FD61-45B0-BAEA-BFD68E2F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3631"/>
            <a:ext cx="5435600" cy="7691887"/>
          </a:xfrm>
          <a:prstGeom prst="rect">
            <a:avLst/>
          </a:prstGeom>
        </p:spPr>
      </p:pic>
    </p:spTree>
    <p:extLst>
      <p:ext uri="{BB962C8B-B14F-4D97-AF65-F5344CB8AC3E}">
        <p14:creationId xmlns:p14="http://schemas.microsoft.com/office/powerpoint/2010/main" val="3083874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E6AA3-FEF5-445B-88F1-7549A5F8E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175"/>
            <a:ext cx="5435600" cy="7239000"/>
          </a:xfrm>
          <a:prstGeom prst="rect">
            <a:avLst/>
          </a:prstGeom>
        </p:spPr>
      </p:pic>
    </p:spTree>
    <p:extLst>
      <p:ext uri="{BB962C8B-B14F-4D97-AF65-F5344CB8AC3E}">
        <p14:creationId xmlns:p14="http://schemas.microsoft.com/office/powerpoint/2010/main" val="1431369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E553-1FF1-4A79-B138-F7CA5AFCE362}"/>
              </a:ext>
            </a:extLst>
          </p:cNvPr>
          <p:cNvSpPr>
            <a:spLocks noGrp="1"/>
          </p:cNvSpPr>
          <p:nvPr>
            <p:ph type="ctrTitle"/>
          </p:nvPr>
        </p:nvSpPr>
        <p:spPr>
          <a:xfrm>
            <a:off x="408146" y="2612199"/>
            <a:ext cx="4625657" cy="1384995"/>
          </a:xfrm>
        </p:spPr>
        <p:txBody>
          <a:bodyPr/>
          <a:lstStyle/>
          <a:p>
            <a:pPr algn="ctr"/>
            <a:r>
              <a:rPr lang="or-IN" sz="5400" b="1" dirty="0">
                <a:solidFill>
                  <a:srgbClr val="00B050"/>
                </a:solidFill>
              </a:rPr>
              <a:t>ଧନ୍ୟବାଦ</a:t>
            </a:r>
            <a:br>
              <a:rPr lang="or-IN" sz="5400" b="1" dirty="0">
                <a:solidFill>
                  <a:srgbClr val="00B050"/>
                </a:solidFill>
              </a:rPr>
            </a:br>
            <a:br>
              <a:rPr lang="or-IN" dirty="0"/>
            </a:br>
            <a:endParaRPr lang="en-IN" dirty="0"/>
          </a:p>
        </p:txBody>
      </p:sp>
      <p:sp>
        <p:nvSpPr>
          <p:cNvPr id="3" name="Subtitle 2">
            <a:extLst>
              <a:ext uri="{FF2B5EF4-FFF2-40B4-BE49-F238E27FC236}">
                <a16:creationId xmlns:a16="http://schemas.microsoft.com/office/drawing/2014/main" id="{C45FE9EF-A267-40C4-B202-B45D46DC6A08}"/>
              </a:ext>
            </a:extLst>
          </p:cNvPr>
          <p:cNvSpPr>
            <a:spLocks noGrp="1"/>
          </p:cNvSpPr>
          <p:nvPr>
            <p:ph type="subTitle" idx="4"/>
          </p:nvPr>
        </p:nvSpPr>
        <p:spPr>
          <a:xfrm>
            <a:off x="816292" y="4798394"/>
            <a:ext cx="3809365" cy="2027029"/>
          </a:xfrm>
        </p:spPr>
        <p:txBody>
          <a:bodyPr/>
          <a:lstStyle/>
          <a:p>
            <a:endParaRPr lang="en-IN" dirty="0"/>
          </a:p>
        </p:txBody>
      </p:sp>
      <p:pic>
        <p:nvPicPr>
          <p:cNvPr id="1026" name="Picture 2" descr="31 Namaskar Hand Symbol Illustrations &amp; Clip Art - iStock">
            <a:extLst>
              <a:ext uri="{FF2B5EF4-FFF2-40B4-BE49-F238E27FC236}">
                <a16:creationId xmlns:a16="http://schemas.microsoft.com/office/drawing/2014/main" id="{D2CB3D70-0045-4057-A87E-E085E8D44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3457575"/>
            <a:ext cx="3200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0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361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37124" cy="84234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567</Words>
  <Application>Microsoft Office PowerPoint</Application>
  <PresentationFormat>Custom</PresentationFormat>
  <Paragraphs>31</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RESERVE BANK OF INDIA BHUBANESWAR</vt:lpstr>
      <vt:lpstr>SAFE DIGITAL BANKING PRACTICES </vt:lpstr>
      <vt:lpstr>SAFE DIGITAL BANKING PRACTICES </vt:lpstr>
      <vt:lpstr>SAFE DIGITAL BANKING PRACTICES</vt:lpstr>
      <vt:lpstr>SAFE DIGITAL BANKING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ଧନ୍ୟବାଦ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Devi Prasad Panda</cp:lastModifiedBy>
  <cp:revision>11</cp:revision>
  <dcterms:created xsi:type="dcterms:W3CDTF">2022-04-21T10:53:52Z</dcterms:created>
  <dcterms:modified xsi:type="dcterms:W3CDTF">2022-06-07T05:30:32Z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2022-04-21T00:00:00Z</vt:filetime>
  </property>
  <property fmtid="{D5CDD505-2E9C-101B-9397-08002B2CF9AE}" pid="3" name="NXPowerLiteLastOptimized">
    <vt:lpwstr>5776260</vt:lpwstr>
  </property>
  <property fmtid="{D5CDD505-2E9C-101B-9397-08002B2CF9AE}" pid="4" name="NXPowerLiteSettings">
    <vt:lpwstr>F7000400038000</vt:lpwstr>
  </property>
  <property fmtid="{D5CDD505-2E9C-101B-9397-08002B2CF9AE}" pid="5" name="NXPowerLiteVersion">
    <vt:lpwstr>S9.1.4</vt:lpwstr>
  </property>
</Properties>
</file>