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IN"/>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6FE0714F-6B9E-4ACC-8F73-32E70366BD27}" type="datetimeFigureOut">
              <a:rPr lang="en-US" smtClean="0"/>
              <a:pPr/>
              <a:t>8/2/2022</a:t>
            </a:fld>
            <a:endParaRPr lang="en-IN"/>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IN"/>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IN"/>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82543D7F-C1E7-4F0B-90B2-951F121015A0}" type="slidenum">
              <a:rPr lang="en-IN" smtClean="0"/>
              <a:pPr/>
              <a:t>‹#›</a:t>
            </a:fld>
            <a:endParaRPr lang="en-IN"/>
          </a:p>
        </p:txBody>
      </p:sp>
    </p:spTree>
    <p:extLst>
      <p:ext uri="{BB962C8B-B14F-4D97-AF65-F5344CB8AC3E}">
        <p14:creationId xmlns:p14="http://schemas.microsoft.com/office/powerpoint/2010/main" val="377887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752600"/>
          </a:xfrm>
        </p:spPr>
        <p:txBody>
          <a:bodyPr>
            <a:noAutofit/>
          </a:bodyPr>
          <a:lstStyle/>
          <a:p>
            <a:r>
              <a:rPr lang="en-US" sz="3200" b="1" u="sng" dirty="0" smtClean="0">
                <a:solidFill>
                  <a:srgbClr val="FF0000"/>
                </a:solidFill>
              </a:rPr>
              <a:t>BASIC IDEA ON AUDIT OF THE ACCOUNTS OF PRIs </a:t>
            </a:r>
            <a:r>
              <a:rPr lang="en-IN" sz="3200" dirty="0" smtClean="0">
                <a:solidFill>
                  <a:srgbClr val="FF0000"/>
                </a:solidFill>
              </a:rPr>
              <a:t/>
            </a:r>
            <a:br>
              <a:rPr lang="en-IN" sz="3200" dirty="0" smtClean="0">
                <a:solidFill>
                  <a:srgbClr val="FF0000"/>
                </a:solidFill>
              </a:rPr>
            </a:br>
            <a:endParaRPr lang="en-IN" sz="3200" dirty="0">
              <a:solidFill>
                <a:srgbClr val="FF0000"/>
              </a:solidFill>
            </a:endParaRPr>
          </a:p>
        </p:txBody>
      </p:sp>
      <p:sp>
        <p:nvSpPr>
          <p:cNvPr id="3" name="Content Placeholder 2"/>
          <p:cNvSpPr>
            <a:spLocks noGrp="1"/>
          </p:cNvSpPr>
          <p:nvPr>
            <p:ph sz="half" idx="1"/>
          </p:nvPr>
        </p:nvSpPr>
        <p:spPr>
          <a:xfrm>
            <a:off x="301752" y="2819400"/>
            <a:ext cx="4422648" cy="3233928"/>
          </a:xfrm>
        </p:spPr>
        <p:txBody>
          <a:bodyPr/>
          <a:lstStyle/>
          <a:p>
            <a:pPr>
              <a:buNone/>
            </a:pPr>
            <a:r>
              <a:rPr lang="en-US" dirty="0" smtClean="0"/>
              <a:t>By Sri </a:t>
            </a:r>
            <a:r>
              <a:rPr lang="en-US" dirty="0" err="1" smtClean="0"/>
              <a:t>Satya</a:t>
            </a:r>
            <a:r>
              <a:rPr lang="en-US" dirty="0" smtClean="0"/>
              <a:t> </a:t>
            </a:r>
            <a:r>
              <a:rPr lang="en-US" dirty="0" err="1" smtClean="0"/>
              <a:t>Bhusan</a:t>
            </a:r>
            <a:r>
              <a:rPr lang="en-US" dirty="0" smtClean="0"/>
              <a:t> </a:t>
            </a:r>
            <a:r>
              <a:rPr lang="en-US" dirty="0" err="1" smtClean="0"/>
              <a:t>Mishra</a:t>
            </a:r>
            <a:r>
              <a:rPr lang="en-US" dirty="0" smtClean="0"/>
              <a:t>,</a:t>
            </a:r>
          </a:p>
          <a:p>
            <a:pPr>
              <a:buNone/>
            </a:pPr>
            <a:endParaRPr lang="en-US" dirty="0" smtClean="0"/>
          </a:p>
          <a:p>
            <a:pPr>
              <a:buNone/>
            </a:pPr>
            <a:r>
              <a:rPr lang="en-US" dirty="0" smtClean="0"/>
              <a:t>Audit Superintendent, DLFA </a:t>
            </a:r>
            <a:endParaRPr lang="en-IN" dirty="0" smtClean="0"/>
          </a:p>
          <a:p>
            <a:pPr algn="r">
              <a:buNone/>
            </a:pPr>
            <a:endParaRPr lang="en-IN" dirty="0" smtClean="0"/>
          </a:p>
          <a:p>
            <a:endParaRPr lang="en-IN" dirty="0"/>
          </a:p>
        </p:txBody>
      </p:sp>
      <p:sp>
        <p:nvSpPr>
          <p:cNvPr id="4" name="Content Placeholder 3"/>
          <p:cNvSpPr>
            <a:spLocks noGrp="1"/>
          </p:cNvSpPr>
          <p:nvPr>
            <p:ph sz="half" idx="2"/>
          </p:nvPr>
        </p:nvSpPr>
        <p:spPr>
          <a:xfrm>
            <a:off x="4800600" y="2819400"/>
            <a:ext cx="4038600" cy="3233928"/>
          </a:xfrm>
        </p:spPr>
        <p:txBody>
          <a:bodyPr/>
          <a:lstStyle/>
          <a:p>
            <a:pPr algn="ctr">
              <a:buNone/>
            </a:pPr>
            <a:r>
              <a:rPr lang="en-US" sz="2800" b="1" dirty="0" smtClean="0"/>
              <a:t>P.S. Accounting Systems, </a:t>
            </a:r>
          </a:p>
          <a:p>
            <a:pPr algn="ctr">
              <a:buNone/>
            </a:pPr>
            <a:r>
              <a:rPr lang="en-US" sz="2800" b="1" dirty="0" smtClean="0"/>
              <a:t>G.P. Acts &amp; Rules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lvl="0" algn="just">
              <a:lnSpc>
                <a:spcPct val="150000"/>
              </a:lnSpc>
            </a:pPr>
            <a:r>
              <a:rPr lang="en-US" dirty="0" smtClean="0"/>
              <a:t>The Odisha Local Fund Audit Act </a:t>
            </a:r>
            <a:r>
              <a:rPr lang="en-US" dirty="0" smtClean="0">
                <a:latin typeface="+mj-lt"/>
              </a:rPr>
              <a:t>1948</a:t>
            </a:r>
            <a:r>
              <a:rPr lang="en-US" dirty="0" smtClean="0"/>
              <a:t>.</a:t>
            </a:r>
            <a:endParaRPr lang="en-IN" dirty="0" smtClean="0"/>
          </a:p>
          <a:p>
            <a:pPr lvl="0" algn="just">
              <a:lnSpc>
                <a:spcPct val="150000"/>
              </a:lnSpc>
            </a:pPr>
            <a:r>
              <a:rPr lang="en-US" dirty="0" smtClean="0"/>
              <a:t>The Odisha Local Fund Audit Rules </a:t>
            </a:r>
            <a:r>
              <a:rPr lang="en-US" dirty="0" smtClean="0">
                <a:latin typeface="+mj-lt"/>
              </a:rPr>
              <a:t>1951</a:t>
            </a:r>
            <a:r>
              <a:rPr lang="en-US" dirty="0" smtClean="0"/>
              <a:t>.</a:t>
            </a:r>
            <a:endParaRPr lang="en-IN" dirty="0" smtClean="0"/>
          </a:p>
          <a:p>
            <a:pPr lvl="0" algn="just">
              <a:lnSpc>
                <a:spcPct val="150000"/>
              </a:lnSpc>
            </a:pPr>
            <a:r>
              <a:rPr lang="en-US" dirty="0" smtClean="0"/>
              <a:t>The Odisha </a:t>
            </a:r>
            <a:r>
              <a:rPr lang="en-US" dirty="0" err="1" smtClean="0"/>
              <a:t>Panchayat</a:t>
            </a:r>
            <a:r>
              <a:rPr lang="en-US" dirty="0" smtClean="0"/>
              <a:t> </a:t>
            </a:r>
            <a:r>
              <a:rPr lang="en-US" dirty="0" err="1" smtClean="0"/>
              <a:t>Samiti</a:t>
            </a:r>
            <a:r>
              <a:rPr lang="en-US" dirty="0" smtClean="0"/>
              <a:t> Act </a:t>
            </a:r>
            <a:r>
              <a:rPr lang="en-US" dirty="0" smtClean="0">
                <a:latin typeface="+mj-lt"/>
              </a:rPr>
              <a:t>1959</a:t>
            </a:r>
            <a:r>
              <a:rPr lang="en-US" dirty="0" smtClean="0"/>
              <a:t>.</a:t>
            </a:r>
            <a:endParaRPr lang="en-IN" dirty="0" smtClean="0"/>
          </a:p>
          <a:p>
            <a:pPr lvl="0" algn="just">
              <a:lnSpc>
                <a:spcPct val="150000"/>
              </a:lnSpc>
            </a:pPr>
            <a:r>
              <a:rPr lang="en-US" dirty="0" smtClean="0"/>
              <a:t>The Odisha </a:t>
            </a:r>
            <a:r>
              <a:rPr lang="en-US" dirty="0" err="1" smtClean="0"/>
              <a:t>Panchayat</a:t>
            </a:r>
            <a:r>
              <a:rPr lang="en-US" dirty="0" smtClean="0"/>
              <a:t> </a:t>
            </a:r>
            <a:r>
              <a:rPr lang="en-US" dirty="0" err="1" smtClean="0"/>
              <a:t>Samiti</a:t>
            </a:r>
            <a:r>
              <a:rPr lang="en-US" dirty="0" smtClean="0"/>
              <a:t> (Administration of Affairs) Rules </a:t>
            </a:r>
            <a:r>
              <a:rPr lang="en-US" dirty="0" smtClean="0">
                <a:latin typeface="+mj-lt"/>
              </a:rPr>
              <a:t>1987</a:t>
            </a:r>
            <a:r>
              <a:rPr lang="en-US" dirty="0" smtClean="0"/>
              <a:t>.</a:t>
            </a:r>
            <a:endParaRPr lang="en-IN" dirty="0" smtClean="0"/>
          </a:p>
          <a:p>
            <a:pPr lvl="0" algn="just">
              <a:lnSpc>
                <a:spcPct val="150000"/>
              </a:lnSpc>
            </a:pPr>
            <a:r>
              <a:rPr lang="en-US" dirty="0" smtClean="0"/>
              <a:t>The Odisha </a:t>
            </a:r>
            <a:r>
              <a:rPr lang="en-US" dirty="0" err="1" smtClean="0"/>
              <a:t>Panchayat</a:t>
            </a:r>
            <a:r>
              <a:rPr lang="en-US" dirty="0" smtClean="0"/>
              <a:t> </a:t>
            </a:r>
            <a:r>
              <a:rPr lang="en-US" dirty="0" err="1" smtClean="0"/>
              <a:t>Samiti</a:t>
            </a:r>
            <a:r>
              <a:rPr lang="en-US" dirty="0" smtClean="0"/>
              <a:t> Budget Rules </a:t>
            </a:r>
            <a:r>
              <a:rPr lang="en-US" dirty="0" smtClean="0">
                <a:latin typeface="+mj-lt"/>
              </a:rPr>
              <a:t>1969</a:t>
            </a:r>
            <a:r>
              <a:rPr lang="en-US" dirty="0" smtClean="0"/>
              <a:t>.</a:t>
            </a:r>
            <a:endParaRPr lang="en-IN" dirty="0" smtClean="0"/>
          </a:p>
          <a:p>
            <a:pPr lvl="0" algn="just">
              <a:lnSpc>
                <a:spcPct val="150000"/>
              </a:lnSpc>
            </a:pPr>
            <a:r>
              <a:rPr lang="en-US" dirty="0" smtClean="0"/>
              <a:t>The Odisha </a:t>
            </a:r>
            <a:r>
              <a:rPr lang="en-US" dirty="0" err="1" smtClean="0"/>
              <a:t>Panchayat</a:t>
            </a:r>
            <a:r>
              <a:rPr lang="en-US" dirty="0" smtClean="0"/>
              <a:t> </a:t>
            </a:r>
            <a:r>
              <a:rPr lang="en-US" dirty="0" err="1" smtClean="0"/>
              <a:t>Samiti</a:t>
            </a:r>
            <a:r>
              <a:rPr lang="en-US" dirty="0" smtClean="0"/>
              <a:t> (Constitution of Standing Committees) Rules 2002.</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latin typeface="+mj-lt"/>
              </a:rPr>
              <a:t>The audit process is a two way interaction. </a:t>
            </a:r>
            <a:endParaRPr lang="en-IN" dirty="0" smtClean="0">
              <a:latin typeface="+mj-lt"/>
            </a:endParaRPr>
          </a:p>
          <a:p>
            <a:r>
              <a:rPr lang="en-US" dirty="0" smtClean="0">
                <a:latin typeface="+mj-lt"/>
              </a:rPr>
              <a:t>1. The receipt side of the account </a:t>
            </a:r>
            <a:endParaRPr lang="en-IN" dirty="0" smtClean="0">
              <a:latin typeface="+mj-lt"/>
            </a:endParaRPr>
          </a:p>
          <a:p>
            <a:r>
              <a:rPr lang="en-US" dirty="0" smtClean="0">
                <a:latin typeface="+mj-lt"/>
              </a:rPr>
              <a:t>2. The expenditure side of the account </a:t>
            </a:r>
            <a:endParaRPr lang="en-IN" dirty="0" smtClean="0">
              <a:latin typeface="+mj-lt"/>
            </a:endParaRPr>
          </a:p>
          <a:p>
            <a:r>
              <a:rPr lang="en-US" sz="2800" b="1" dirty="0" smtClean="0">
                <a:latin typeface="+mj-lt"/>
              </a:rPr>
              <a:t>The usual process of audit </a:t>
            </a:r>
            <a:endParaRPr lang="en-IN" sz="2800" b="1" dirty="0" smtClean="0">
              <a:latin typeface="+mj-lt"/>
            </a:endParaRPr>
          </a:p>
          <a:p>
            <a:r>
              <a:rPr lang="en-US" dirty="0" smtClean="0">
                <a:latin typeface="+mj-lt"/>
              </a:rPr>
              <a:t>1. Checking of the receipts received from different funding agencies through RTGS/NEFT/BDs/</a:t>
            </a:r>
            <a:r>
              <a:rPr lang="en-US" dirty="0" err="1" smtClean="0">
                <a:latin typeface="+mj-lt"/>
              </a:rPr>
              <a:t>Cheques</a:t>
            </a:r>
            <a:r>
              <a:rPr lang="en-US" dirty="0" smtClean="0">
                <a:latin typeface="+mj-lt"/>
              </a:rPr>
              <a:t> </a:t>
            </a:r>
            <a:endParaRPr lang="en-IN" dirty="0" smtClean="0">
              <a:latin typeface="+mj-lt"/>
            </a:endParaRPr>
          </a:p>
          <a:p>
            <a:r>
              <a:rPr lang="en-US" dirty="0" smtClean="0">
                <a:latin typeface="+mj-lt"/>
              </a:rPr>
              <a:t>2. Checking of the receipts from Govt. treasury </a:t>
            </a:r>
            <a:endParaRPr lang="en-IN" dirty="0" smtClean="0">
              <a:latin typeface="+mj-lt"/>
            </a:endParaRPr>
          </a:p>
          <a:p>
            <a:r>
              <a:rPr lang="en-US" dirty="0" smtClean="0">
                <a:latin typeface="+mj-lt"/>
              </a:rPr>
              <a:t>3. Checking of receipt in shape of Grant-in-Aid </a:t>
            </a:r>
            <a:endParaRPr lang="en-IN" dirty="0" smtClean="0">
              <a:latin typeface="+mj-lt"/>
            </a:endParaRPr>
          </a:p>
          <a:p>
            <a:r>
              <a:rPr lang="en-US" dirty="0" smtClean="0">
                <a:latin typeface="+mj-lt"/>
              </a:rPr>
              <a:t>4. Collection of receipt from own sources </a:t>
            </a:r>
            <a:endParaRPr lang="en-IN" dirty="0" smtClean="0">
              <a:latin typeface="+mj-lt"/>
            </a:endParaRPr>
          </a:p>
          <a:p>
            <a:r>
              <a:rPr lang="en-US" dirty="0" smtClean="0">
                <a:latin typeface="+mj-lt"/>
              </a:rPr>
              <a:t>5. Collections under Misc. head </a:t>
            </a:r>
            <a:endParaRPr lang="en-IN" dirty="0" smtClean="0">
              <a:latin typeface="+mj-lt"/>
            </a:endParaRPr>
          </a:p>
          <a:p>
            <a:r>
              <a:rPr lang="en-US" dirty="0" smtClean="0">
                <a:latin typeface="+mj-lt"/>
              </a:rPr>
              <a:t>6. Checking of bank pass books with reference to cash books </a:t>
            </a:r>
            <a:endParaRPr lang="en-IN" dirty="0" smtClean="0">
              <a:latin typeface="+mj-lt"/>
            </a:endParaRPr>
          </a:p>
          <a:p>
            <a:r>
              <a:rPr lang="en-US" dirty="0" smtClean="0">
                <a:latin typeface="+mj-lt"/>
              </a:rPr>
              <a:t>7. Tracing and checking of salary payment of staffs </a:t>
            </a:r>
            <a:endParaRPr lang="en-IN" dirty="0" smtClean="0">
              <a:latin typeface="+mj-lt"/>
            </a:endParaRPr>
          </a:p>
          <a:p>
            <a:r>
              <a:rPr lang="en-US" dirty="0" smtClean="0">
                <a:latin typeface="+mj-lt"/>
              </a:rPr>
              <a:t>8. Checking of work case records</a:t>
            </a:r>
            <a:endParaRPr lang="en-IN"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a:r>
              <a:rPr lang="en-US" dirty="0" smtClean="0">
                <a:latin typeface="+mj-lt"/>
              </a:rPr>
              <a:t>9. Payment on purchase of stock &amp; stores </a:t>
            </a:r>
            <a:endParaRPr lang="en-IN" dirty="0" smtClean="0">
              <a:latin typeface="+mj-lt"/>
            </a:endParaRPr>
          </a:p>
          <a:p>
            <a:pPr algn="just"/>
            <a:r>
              <a:rPr lang="en-US" dirty="0" smtClean="0">
                <a:latin typeface="+mj-lt"/>
              </a:rPr>
              <a:t>10. Remittance of Govt. dues </a:t>
            </a:r>
            <a:endParaRPr lang="en-IN" dirty="0" smtClean="0">
              <a:latin typeface="+mj-lt"/>
            </a:endParaRPr>
          </a:p>
          <a:p>
            <a:pPr algn="just"/>
            <a:r>
              <a:rPr lang="en-US" dirty="0" smtClean="0">
                <a:latin typeface="+mj-lt"/>
              </a:rPr>
              <a:t>11. Checking of stock &amp; store </a:t>
            </a:r>
            <a:endParaRPr lang="en-IN" dirty="0" smtClean="0">
              <a:latin typeface="+mj-lt"/>
            </a:endParaRPr>
          </a:p>
          <a:p>
            <a:pPr algn="just"/>
            <a:r>
              <a:rPr lang="en-US" dirty="0" smtClean="0">
                <a:latin typeface="+mj-lt"/>
              </a:rPr>
              <a:t>12. Vehicle Log Book </a:t>
            </a:r>
            <a:endParaRPr lang="en-IN" dirty="0" smtClean="0">
              <a:latin typeface="+mj-lt"/>
            </a:endParaRPr>
          </a:p>
          <a:p>
            <a:pPr algn="just"/>
            <a:r>
              <a:rPr lang="en-US" dirty="0" smtClean="0">
                <a:latin typeface="+mj-lt"/>
              </a:rPr>
              <a:t>13. Working out of head wise receipt &amp; expenditure </a:t>
            </a:r>
            <a:endParaRPr lang="en-IN" dirty="0" smtClean="0">
              <a:latin typeface="+mj-lt"/>
            </a:endParaRPr>
          </a:p>
          <a:p>
            <a:pPr algn="just"/>
            <a:r>
              <a:rPr lang="en-US" dirty="0" smtClean="0">
                <a:latin typeface="+mj-lt"/>
              </a:rPr>
              <a:t>14. Preparation of statements </a:t>
            </a:r>
            <a:endParaRPr lang="en-IN" dirty="0" smtClean="0">
              <a:latin typeface="+mj-lt"/>
            </a:endParaRPr>
          </a:p>
          <a:p>
            <a:pPr algn="just"/>
            <a:r>
              <a:rPr lang="en-US" dirty="0" smtClean="0">
                <a:latin typeface="+mj-lt"/>
              </a:rPr>
              <a:t>15. Reconciliation of difference between cash book &amp; bank pass book </a:t>
            </a:r>
            <a:endParaRPr lang="en-IN" dirty="0" smtClean="0">
              <a:latin typeface="+mj-lt"/>
            </a:endParaRPr>
          </a:p>
          <a:p>
            <a:pPr algn="just"/>
            <a:r>
              <a:rPr lang="en-US" dirty="0" smtClean="0">
                <a:latin typeface="+mj-lt"/>
              </a:rPr>
              <a:t>16. Working out of advance position </a:t>
            </a:r>
            <a:endParaRPr lang="en-IN" dirty="0" smtClean="0">
              <a:latin typeface="+mj-lt"/>
            </a:endParaRPr>
          </a:p>
          <a:p>
            <a:pPr algn="just"/>
            <a:r>
              <a:rPr lang="en-US" dirty="0" smtClean="0">
                <a:latin typeface="+mj-lt"/>
              </a:rPr>
              <a:t>17. Drafting of audit report </a:t>
            </a:r>
            <a:endParaRPr lang="en-IN" dirty="0" smtClean="0">
              <a:latin typeface="+mj-lt"/>
            </a:endParaRPr>
          </a:p>
          <a:p>
            <a:pPr algn="just"/>
            <a:r>
              <a:rPr lang="en-US" dirty="0" smtClean="0">
                <a:latin typeface="+mj-lt"/>
              </a:rPr>
              <a:t>The draft audit report to be prepared in a common audit format available in ALFA portal.</a:t>
            </a:r>
            <a:endParaRPr lang="en-IN" dirty="0" smtClean="0">
              <a:latin typeface="+mj-lt"/>
            </a:endParaRPr>
          </a:p>
          <a:p>
            <a:pPr algn="just"/>
            <a:endParaRPr lang="en-IN"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Autofit/>
          </a:bodyPr>
          <a:lstStyle/>
          <a:p>
            <a:r>
              <a:rPr lang="en-US" sz="3600" b="1" dirty="0" smtClean="0">
                <a:solidFill>
                  <a:srgbClr val="FF0000"/>
                </a:solidFill>
              </a:rPr>
              <a:t>Important Accounts Records to be checked</a:t>
            </a:r>
            <a:endParaRPr lang="en-IN" sz="36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buNone/>
            </a:pPr>
            <a:r>
              <a:rPr lang="en-US" b="1" dirty="0" smtClean="0"/>
              <a:t>Books of Account: </a:t>
            </a:r>
            <a:endParaRPr lang="en-IN" b="1" dirty="0" smtClean="0"/>
          </a:p>
          <a:p>
            <a:pPr algn="just">
              <a:buNone/>
            </a:pPr>
            <a:r>
              <a:rPr lang="en-US" dirty="0" smtClean="0"/>
              <a:t>(1) The primary Books of Accounts system are (a) Cash Book;     (b) Bank Book; (c) Paid Vouchers. </a:t>
            </a:r>
            <a:endParaRPr lang="en-IN" dirty="0" smtClean="0"/>
          </a:p>
          <a:p>
            <a:pPr algn="just">
              <a:buNone/>
            </a:pPr>
            <a:r>
              <a:rPr lang="en-US" dirty="0" smtClean="0"/>
              <a:t>(2) The Books of Accounts, Accounts, Forms and Registers may be maintained either in </a:t>
            </a:r>
            <a:r>
              <a:rPr lang="en-US" dirty="0" err="1" smtClean="0"/>
              <a:t>Odia</a:t>
            </a:r>
            <a:r>
              <a:rPr lang="en-US" dirty="0" smtClean="0"/>
              <a:t> or in English. </a:t>
            </a:r>
            <a:endParaRPr lang="en-IN" dirty="0" smtClean="0"/>
          </a:p>
          <a:p>
            <a:pPr algn="just">
              <a:buNone/>
            </a:pPr>
            <a:r>
              <a:rPr lang="en-US" dirty="0" smtClean="0"/>
              <a:t>(3) Wherever the Books of Accounts are maintained manually, the Books of Accounts, Registers, Receipts shall be certified by the administrative head of the institution .The pages of the aforesaid records shall be serially numbered. The number of pages of each Book or Register shall be certified in writing after the last transaction of a particular date, by the Executive Officer, B.D.O or the P.E.O. as the case may be. </a:t>
            </a:r>
            <a:endParaRPr lang="en-IN" dirty="0" smtClean="0"/>
          </a:p>
          <a:p>
            <a:pPr>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555"/>
            <a:ext cx="8001000" cy="1185445"/>
          </a:xfrm>
        </p:spPr>
        <p:txBody>
          <a:bodyPr>
            <a:noAutofit/>
          </a:bodyPr>
          <a:lstStyle/>
          <a:p>
            <a:r>
              <a:rPr lang="en-US" sz="4000" b="1" dirty="0" smtClean="0">
                <a:solidFill>
                  <a:srgbClr val="FF0000"/>
                </a:solidFill>
              </a:rPr>
              <a:t/>
            </a:r>
            <a:br>
              <a:rPr lang="en-US" sz="4000" b="1" dirty="0" smtClean="0">
                <a:solidFill>
                  <a:srgbClr val="FF0000"/>
                </a:solidFill>
              </a:rPr>
            </a:br>
            <a:r>
              <a:rPr lang="en-US" sz="4000" b="1" dirty="0" smtClean="0">
                <a:solidFill>
                  <a:srgbClr val="FF0000"/>
                </a:solidFill>
              </a:rPr>
              <a:t>Cash Book</a:t>
            </a:r>
            <a:r>
              <a:rPr lang="en-IN" sz="4000" dirty="0" smtClean="0">
                <a:solidFill>
                  <a:srgbClr val="FF0000"/>
                </a:solidFill>
              </a:rPr>
              <a:t/>
            </a:r>
            <a:br>
              <a:rPr lang="en-IN" sz="4000" dirty="0" smtClean="0">
                <a:solidFill>
                  <a:srgbClr val="FF0000"/>
                </a:solidFill>
              </a:rPr>
            </a:br>
            <a:endParaRPr lang="en-IN" sz="4000"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fontScale="92500"/>
          </a:bodyPr>
          <a:lstStyle/>
          <a:p>
            <a:pPr algn="just">
              <a:buNone/>
            </a:pPr>
            <a:r>
              <a:rPr lang="en-US" dirty="0" smtClean="0"/>
              <a:t>(1) The Cash Book shall be maintained by the Cashier and shall record the transactions pertaining to cash receipts and disbursements of the respective auditee </a:t>
            </a:r>
            <a:r>
              <a:rPr lang="en-US" dirty="0" smtClean="0"/>
              <a:t>institutions. </a:t>
            </a:r>
            <a:endParaRPr lang="en-IN" dirty="0" smtClean="0"/>
          </a:p>
          <a:p>
            <a:pPr algn="just">
              <a:buNone/>
            </a:pPr>
            <a:r>
              <a:rPr lang="en-US" dirty="0" smtClean="0"/>
              <a:t>(2) All amounts received in cash from any individual or by encashment of </a:t>
            </a:r>
            <a:r>
              <a:rPr lang="en-US" dirty="0" err="1" smtClean="0"/>
              <a:t>Cheques</a:t>
            </a:r>
            <a:r>
              <a:rPr lang="en-US" dirty="0" smtClean="0"/>
              <a:t> from Bank/Treasury Saving Account(s) shall be entered on the receipt side of the Cash Book. </a:t>
            </a:r>
            <a:endParaRPr lang="en-IN" dirty="0" smtClean="0"/>
          </a:p>
          <a:p>
            <a:pPr algn="just">
              <a:buNone/>
            </a:pPr>
            <a:r>
              <a:rPr lang="en-US" dirty="0" smtClean="0"/>
              <a:t>(3) The Cash Book shall be closed and balanced daily, with detailed analysis of closing balance . </a:t>
            </a:r>
          </a:p>
          <a:p>
            <a:pPr algn="just">
              <a:buNone/>
            </a:pPr>
            <a:r>
              <a:rPr lang="en-US" dirty="0" smtClean="0"/>
              <a:t>(d) A journal voucher shall be prepared in respect of transactions which do not involve cash or bank accounts. (Adjustment of Advances)</a:t>
            </a:r>
            <a:endParaRPr lang="en-IN" dirty="0" smtClean="0"/>
          </a:p>
          <a:p>
            <a:pPr algn="just">
              <a:buNone/>
            </a:pPr>
            <a:endParaRPr lang="en-IN" dirty="0" smtClean="0"/>
          </a:p>
          <a:p>
            <a:pPr>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447800"/>
          </a:xfrm>
        </p:spPr>
        <p:txBody>
          <a:bodyPr>
            <a:normAutofit fontScale="90000"/>
          </a:bodyPr>
          <a:lstStyle/>
          <a:p>
            <a:r>
              <a:rPr lang="en-US" b="1" dirty="0" smtClean="0">
                <a:solidFill>
                  <a:srgbClr val="FF0000"/>
                </a:solidFill>
              </a:rPr>
              <a:t>Bank Book:</a:t>
            </a:r>
            <a:r>
              <a:rPr lang="en-US" b="1" dirty="0" smtClean="0"/>
              <a:t> </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buNone/>
            </a:pPr>
            <a:r>
              <a:rPr lang="en-US" dirty="0" smtClean="0"/>
              <a:t>	The bank pass books should be maintained up-to date indicating the availability of funds on particular scheme or head of account at any given point of time. While maintaining bank accounts the guide line attached to scheme should be strictly followed. The practice of one scheme having multiple bank accounts should be objected in audit. Audit suggestions should be given for opening of flexi accounts. The bank accounts showing less amount than the cash book should be properly examined as there is possibility of misappropriation or fraud. </a:t>
            </a:r>
            <a:endParaRPr lang="en-IN" dirty="0" smtClean="0"/>
          </a:p>
          <a:p>
            <a:pPr algn="just">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47800"/>
          </a:xfrm>
        </p:spPr>
        <p:txBody>
          <a:bodyPr>
            <a:normAutofit fontScale="90000"/>
          </a:bodyPr>
          <a:lstStyle/>
          <a:p>
            <a:r>
              <a:rPr lang="en-US" b="1" dirty="0" smtClean="0">
                <a:solidFill>
                  <a:srgbClr val="FF0000"/>
                </a:solidFill>
              </a:rPr>
              <a:t>Vouchers:</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just">
              <a:buNone/>
            </a:pPr>
            <a:r>
              <a:rPr lang="en-US" dirty="0" smtClean="0"/>
              <a:t>	A voucher is a standardized form for recording the receipt and expenditure aspects of every financial transaction in the Books of Account. Type of Voucher to be used shall depend on the nature of transaction. </a:t>
            </a:r>
            <a:endParaRPr lang="en-IN" dirty="0" smtClean="0"/>
          </a:p>
          <a:p>
            <a:pPr algn="just">
              <a:buNone/>
            </a:pPr>
            <a:r>
              <a:rPr lang="en-US" dirty="0" smtClean="0"/>
              <a:t>(a) A receipt voucher </a:t>
            </a:r>
            <a:endParaRPr lang="en-IN" dirty="0" smtClean="0"/>
          </a:p>
          <a:p>
            <a:pPr algn="just">
              <a:buNone/>
            </a:pPr>
            <a:r>
              <a:rPr lang="en-US" dirty="0" smtClean="0"/>
              <a:t>(b) A payment voucher shall be prepared in respect of all transactions involving payment by cash, </a:t>
            </a:r>
            <a:r>
              <a:rPr lang="en-US" dirty="0" err="1" smtClean="0"/>
              <a:t>cheque</a:t>
            </a:r>
            <a:r>
              <a:rPr lang="en-US" dirty="0" smtClean="0"/>
              <a:t> or direct debit by Bank or Treasury. </a:t>
            </a:r>
            <a:endParaRPr lang="en-IN" dirty="0" smtClean="0"/>
          </a:p>
          <a:p>
            <a:pPr algn="just">
              <a:buNone/>
            </a:pPr>
            <a:r>
              <a:rPr lang="en-US" dirty="0" smtClean="0"/>
              <a:t>(c) A contra voucher shall be prepared in respect of all transactions between cash and bank accounts only. </a:t>
            </a:r>
          </a:p>
          <a:p>
            <a:pPr algn="just">
              <a:buNone/>
            </a:pPr>
            <a:r>
              <a:rPr lang="en-US" dirty="0" smtClean="0"/>
              <a:t>(d) A journal voucher shall be prepared in respect of transactions which do not involve cash or bank accounts. (Adjustment of Advances)</a:t>
            </a:r>
            <a:endParaRPr lang="en-IN" dirty="0" smtClean="0"/>
          </a:p>
          <a:p>
            <a:pPr algn="just">
              <a:buNone/>
            </a:pPr>
            <a:endParaRPr lang="en-IN" dirty="0" smtClean="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dirty="0" smtClean="0"/>
              <a:t>(e) Vouchers shall be numbered separately for each type and shall be distinctly coded for each </a:t>
            </a:r>
            <a:r>
              <a:rPr lang="en-US" dirty="0" smtClean="0"/>
              <a:t>Fund. </a:t>
            </a:r>
            <a:endParaRPr lang="en-IN" dirty="0" smtClean="0"/>
          </a:p>
          <a:p>
            <a:pPr>
              <a:buNone/>
            </a:pPr>
            <a:r>
              <a:rPr lang="en-US" dirty="0" smtClean="0"/>
              <a:t>(f) Books of accounts to be separately maintained for different schemes.</a:t>
            </a:r>
            <a:endParaRPr lang="en-IN" dirty="0" smtClean="0"/>
          </a:p>
          <a:p>
            <a:pPr>
              <a:buNone/>
            </a:pPr>
            <a:r>
              <a:rPr lang="en-US" dirty="0" smtClean="0"/>
              <a:t>Besides above, other records, registers and statements as mentioned below are required to be maintained which are to be verified by audit </a:t>
            </a:r>
            <a:endParaRPr lang="en-IN" dirty="0" smtClean="0"/>
          </a:p>
          <a:p>
            <a:pPr>
              <a:buNone/>
            </a:pPr>
            <a:r>
              <a:rPr lang="en-US" dirty="0" smtClean="0"/>
              <a:t>1. Demand, collection &amp; Balance Register of own source income </a:t>
            </a:r>
            <a:endParaRPr lang="en-IN" dirty="0" smtClean="0"/>
          </a:p>
          <a:p>
            <a:pPr>
              <a:buNone/>
            </a:pPr>
            <a:r>
              <a:rPr lang="en-US" dirty="0" smtClean="0"/>
              <a:t>2. Advance Ledger </a:t>
            </a:r>
            <a:endParaRPr lang="en-IN" dirty="0" smtClean="0"/>
          </a:p>
          <a:p>
            <a:pPr>
              <a:buNone/>
            </a:pPr>
            <a:r>
              <a:rPr lang="en-US" dirty="0" smtClean="0"/>
              <a:t>3. Loan ledger </a:t>
            </a:r>
            <a:endParaRPr lang="en-IN" dirty="0" smtClean="0"/>
          </a:p>
          <a:p>
            <a:pPr>
              <a:buNone/>
            </a:pPr>
            <a:r>
              <a:rPr lang="en-US" dirty="0" smtClean="0"/>
              <a:t>4. Grant-in-aid Register </a:t>
            </a:r>
            <a:endParaRPr lang="en-IN" dirty="0" smtClean="0"/>
          </a:p>
          <a:p>
            <a:pPr>
              <a:buNone/>
            </a:pPr>
            <a:r>
              <a:rPr lang="en-US" dirty="0" smtClean="0"/>
              <a:t>5. Stock registers </a:t>
            </a:r>
            <a:endParaRPr lang="en-IN" dirty="0" smtClean="0"/>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lgn="just">
              <a:buNone/>
            </a:pPr>
            <a:r>
              <a:rPr lang="en-US" dirty="0" smtClean="0"/>
              <a:t>6. Measurement Books </a:t>
            </a:r>
            <a:endParaRPr lang="en-IN" dirty="0" smtClean="0"/>
          </a:p>
          <a:p>
            <a:pPr algn="just">
              <a:buNone/>
            </a:pPr>
            <a:r>
              <a:rPr lang="en-US" dirty="0" smtClean="0"/>
              <a:t>7. Property Register </a:t>
            </a:r>
            <a:endParaRPr lang="en-IN" dirty="0" smtClean="0"/>
          </a:p>
          <a:p>
            <a:pPr algn="just">
              <a:buNone/>
            </a:pPr>
            <a:r>
              <a:rPr lang="en-US" dirty="0" smtClean="0"/>
              <a:t>8. Asset Register </a:t>
            </a:r>
            <a:endParaRPr lang="en-IN" dirty="0" smtClean="0"/>
          </a:p>
          <a:p>
            <a:pPr algn="just">
              <a:buNone/>
            </a:pPr>
            <a:r>
              <a:rPr lang="en-US" dirty="0" smtClean="0"/>
              <a:t>10. Stamp Account Register </a:t>
            </a:r>
            <a:endParaRPr lang="en-IN" dirty="0" smtClean="0"/>
          </a:p>
          <a:p>
            <a:pPr algn="just">
              <a:buNone/>
            </a:pPr>
            <a:r>
              <a:rPr lang="en-US" dirty="0" smtClean="0"/>
              <a:t>11. Log Book of vehicle &amp; Stock Register of fuel </a:t>
            </a:r>
            <a:endParaRPr lang="en-IN" dirty="0" smtClean="0"/>
          </a:p>
          <a:p>
            <a:pPr algn="just">
              <a:buNone/>
            </a:pPr>
            <a:r>
              <a:rPr lang="en-US" dirty="0" smtClean="0"/>
              <a:t>12. Annual Financial Statements</a:t>
            </a:r>
            <a:endParaRPr lang="en-IN" dirty="0" smtClean="0"/>
          </a:p>
          <a:p>
            <a:pPr algn="just">
              <a:buNone/>
            </a:pPr>
            <a:r>
              <a:rPr lang="en-US" dirty="0" smtClean="0"/>
              <a:t>13. Bank Reconciliation Statement </a:t>
            </a:r>
            <a:endParaRPr lang="en-IN" dirty="0" smtClean="0"/>
          </a:p>
          <a:p>
            <a:pPr algn="just">
              <a:buNone/>
            </a:pPr>
            <a:r>
              <a:rPr lang="en-US" dirty="0" smtClean="0"/>
              <a:t>14. Register of Works (Project Register)</a:t>
            </a:r>
          </a:p>
          <a:p>
            <a:pPr algn="just">
              <a:buNone/>
            </a:pPr>
            <a:endParaRPr lang="en-IN" sz="1600" dirty="0" smtClean="0"/>
          </a:p>
          <a:p>
            <a:pPr algn="just">
              <a:buNone/>
            </a:pPr>
            <a:r>
              <a:rPr lang="en-US" dirty="0" smtClean="0"/>
              <a:t>		Audit is to see that all such records have been maintained. In case of non-maintenance, necessary comments to be given. </a:t>
            </a:r>
            <a:endParaRPr lang="en-IN" dirty="0" smtClean="0"/>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447800"/>
          </a:xfrm>
        </p:spPr>
        <p:txBody>
          <a:bodyPr>
            <a:normAutofit fontScale="90000"/>
          </a:bodyPr>
          <a:lstStyle/>
          <a:p>
            <a:r>
              <a:rPr lang="en-US" sz="4900" b="1" dirty="0" smtClean="0">
                <a:solidFill>
                  <a:srgbClr val="FF0000"/>
                </a:solidFill>
              </a:rPr>
              <a:t>Audit Approach:</a:t>
            </a:r>
            <a:r>
              <a:rPr lang="en-US" sz="4900" b="1" dirty="0" smtClean="0"/>
              <a:t> </a:t>
            </a:r>
            <a:r>
              <a:rPr lang="en-IN" dirty="0" smtClean="0"/>
              <a:t/>
            </a:r>
            <a:br>
              <a:rPr lang="en-IN" dirty="0" smtClean="0"/>
            </a:br>
            <a:endParaRPr lang="en-IN" dirty="0"/>
          </a:p>
        </p:txBody>
      </p:sp>
      <p:sp>
        <p:nvSpPr>
          <p:cNvPr id="3" name="Content Placeholder 2"/>
          <p:cNvSpPr>
            <a:spLocks noGrp="1"/>
          </p:cNvSpPr>
          <p:nvPr>
            <p:ph idx="1"/>
          </p:nvPr>
        </p:nvSpPr>
        <p:spPr>
          <a:xfrm>
            <a:off x="457200" y="1524000"/>
            <a:ext cx="8229600" cy="4800600"/>
          </a:xfrm>
        </p:spPr>
        <p:txBody>
          <a:bodyPr/>
          <a:lstStyle/>
          <a:p>
            <a:pPr>
              <a:buNone/>
            </a:pPr>
            <a:r>
              <a:rPr lang="en-US" dirty="0" smtClean="0"/>
              <a:t>Audit is to see – </a:t>
            </a:r>
            <a:endParaRPr lang="en-IN" dirty="0" smtClean="0"/>
          </a:p>
          <a:p>
            <a:pPr algn="just">
              <a:buNone/>
            </a:pPr>
            <a:r>
              <a:rPr lang="en-US" dirty="0" smtClean="0"/>
              <a:t>• Whether all amounts collected through receipts have been brought to account and remitted to bank. </a:t>
            </a:r>
            <a:endParaRPr lang="en-IN" dirty="0" smtClean="0"/>
          </a:p>
          <a:p>
            <a:pPr algn="just">
              <a:buNone/>
            </a:pPr>
            <a:r>
              <a:rPr lang="en-US" dirty="0" smtClean="0"/>
              <a:t>• In case of Grants, the auditor shall verify the Bill Register, Bank Book and Register of Grants etc. with reference to respective cash books. </a:t>
            </a:r>
            <a:endParaRPr lang="en-IN" dirty="0" smtClean="0"/>
          </a:p>
          <a:p>
            <a:pPr algn="just">
              <a:buNone/>
            </a:pPr>
            <a:r>
              <a:rPr lang="en-US" dirty="0" smtClean="0"/>
              <a:t>• Interest Accruals and Investment Position should be thoroughly checked. Cases of premature withdrawals without valid reason should be commented upon properly. </a:t>
            </a:r>
            <a:endParaRPr lang="en-IN" dirty="0" smtClean="0"/>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3200" b="1" u="sng" dirty="0" smtClean="0">
                <a:solidFill>
                  <a:srgbClr val="FF0000"/>
                </a:solidFill>
              </a:rPr>
              <a:t>BASIC IDEA ON AUDIT OF THE ACCOUNTS OF PRIs </a:t>
            </a:r>
            <a:r>
              <a:rPr lang="en-IN" sz="3200" dirty="0" smtClean="0">
                <a:solidFill>
                  <a:srgbClr val="FF0000"/>
                </a:solidFill>
              </a:rPr>
              <a:t/>
            </a:r>
            <a:br>
              <a:rPr lang="en-IN" sz="3200" dirty="0" smtClean="0">
                <a:solidFill>
                  <a:srgbClr val="FF0000"/>
                </a:solidFill>
              </a:rPr>
            </a:br>
            <a:endParaRPr lang="en-IN" sz="3200" dirty="0">
              <a:solidFill>
                <a:srgbClr val="FF0000"/>
              </a:solidFill>
            </a:endParaRPr>
          </a:p>
        </p:txBody>
      </p:sp>
      <p:sp>
        <p:nvSpPr>
          <p:cNvPr id="2" name="Subtitle 1"/>
          <p:cNvSpPr>
            <a:spLocks noGrp="1"/>
          </p:cNvSpPr>
          <p:nvPr>
            <p:ph type="subTitle" idx="1"/>
          </p:nvPr>
        </p:nvSpPr>
        <p:spPr>
          <a:xfrm>
            <a:off x="1371600" y="3352800"/>
            <a:ext cx="6400800" cy="2362200"/>
          </a:xfrm>
        </p:spPr>
        <p:txBody>
          <a:bodyPr>
            <a:normAutofit/>
          </a:bodyPr>
          <a:lstStyle/>
          <a:p>
            <a:endParaRPr lang="en-US" sz="2400" u="sng" dirty="0" smtClean="0"/>
          </a:p>
          <a:p>
            <a:r>
              <a:rPr lang="en-US" sz="2400" u="sng" dirty="0" smtClean="0">
                <a:solidFill>
                  <a:srgbClr val="C00000"/>
                </a:solidFill>
              </a:rPr>
              <a:t>(P.S. Accounting Systems, G.P. Acts &amp; Rules)</a:t>
            </a:r>
            <a:endParaRPr lang="en-IN" sz="2400"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b="1" dirty="0" smtClean="0">
                <a:solidFill>
                  <a:srgbClr val="FF0000"/>
                </a:solidFill>
              </a:rPr>
              <a:t>Audit Comments/ Suggestions: </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gn="just">
              <a:buNone/>
            </a:pPr>
            <a:r>
              <a:rPr lang="en-US" dirty="0" smtClean="0"/>
              <a:t>	That, all expenditures are made under due financial propriety. </a:t>
            </a:r>
            <a:endParaRPr lang="en-IN" dirty="0" smtClean="0"/>
          </a:p>
          <a:p>
            <a:pPr algn="just">
              <a:buNone/>
            </a:pPr>
            <a:r>
              <a:rPr lang="en-US" dirty="0" smtClean="0"/>
              <a:t>• That, payment has been made from available fund on the head, not by way of diversion. </a:t>
            </a:r>
            <a:endParaRPr lang="en-IN" dirty="0" smtClean="0"/>
          </a:p>
          <a:p>
            <a:pPr algn="just">
              <a:buNone/>
            </a:pPr>
            <a:r>
              <a:rPr lang="en-US" dirty="0" smtClean="0"/>
              <a:t>• That grants have been utilized for the purpose for which those are sanctioned as per norms prescribed in sanction orders. </a:t>
            </a:r>
            <a:endParaRPr lang="en-IN" dirty="0" smtClean="0"/>
          </a:p>
          <a:p>
            <a:pPr algn="just">
              <a:buNone/>
            </a:pPr>
            <a:r>
              <a:rPr lang="en-US" dirty="0" smtClean="0"/>
              <a:t>• That, Utilization Certificates have been submitted to proper quarters. </a:t>
            </a:r>
            <a:endParaRPr lang="en-IN" dirty="0" smtClean="0"/>
          </a:p>
          <a:p>
            <a:pPr algn="just">
              <a:buNone/>
            </a:pPr>
            <a:r>
              <a:rPr lang="en-US" dirty="0" smtClean="0"/>
              <a:t>• That, salaries and other establishment claims have been entertained after fulfilling eligibility and entitlement criteria. </a:t>
            </a:r>
            <a:endParaRPr lang="en-IN" dirty="0" smtClean="0"/>
          </a:p>
          <a:p>
            <a:pPr algn="just">
              <a:buNone/>
            </a:pPr>
            <a:r>
              <a:rPr lang="en-US" dirty="0" smtClean="0"/>
              <a:t>• That, procurement guidelines have been followed to observe economy. </a:t>
            </a:r>
            <a:endParaRPr lang="en-IN" dirty="0" smtClean="0"/>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solidFill>
                  <a:srgbClr val="FF0000"/>
                </a:solidFill>
              </a:rPr>
              <a:t>Audit of Stock and Stores: </a:t>
            </a:r>
            <a:endParaRPr lang="en-IN" dirty="0">
              <a:solidFill>
                <a:srgbClr val="FF0000"/>
              </a:solidFill>
            </a:endParaRPr>
          </a:p>
        </p:txBody>
      </p:sp>
      <p:sp>
        <p:nvSpPr>
          <p:cNvPr id="3" name="Content Placeholder 2"/>
          <p:cNvSpPr>
            <a:spLocks noGrp="1"/>
          </p:cNvSpPr>
          <p:nvPr>
            <p:ph idx="1"/>
          </p:nvPr>
        </p:nvSpPr>
        <p:spPr/>
        <p:txBody>
          <a:bodyPr/>
          <a:lstStyle/>
          <a:p>
            <a:pPr algn="just">
              <a:buNone/>
            </a:pPr>
            <a:r>
              <a:rPr lang="en-US" dirty="0" smtClean="0"/>
              <a:t>Audit is to see –</a:t>
            </a:r>
            <a:endParaRPr lang="en-IN" dirty="0" smtClean="0"/>
          </a:p>
          <a:p>
            <a:pPr algn="just">
              <a:lnSpc>
                <a:spcPct val="150000"/>
              </a:lnSpc>
              <a:buNone/>
            </a:pPr>
            <a:r>
              <a:rPr lang="en-US" dirty="0" smtClean="0"/>
              <a:t>• That, articles purchased through vouchers have been entered into stock. </a:t>
            </a:r>
            <a:endParaRPr lang="en-IN" dirty="0" smtClean="0"/>
          </a:p>
          <a:p>
            <a:pPr algn="just">
              <a:lnSpc>
                <a:spcPct val="150000"/>
              </a:lnSpc>
              <a:buNone/>
            </a:pPr>
            <a:r>
              <a:rPr lang="en-US" dirty="0" smtClean="0"/>
              <a:t>• That, stock registers have been balanced properly. </a:t>
            </a:r>
            <a:endParaRPr lang="en-IN" dirty="0" smtClean="0"/>
          </a:p>
          <a:p>
            <a:pPr algn="just">
              <a:lnSpc>
                <a:spcPct val="150000"/>
              </a:lnSpc>
              <a:buNone/>
            </a:pPr>
            <a:r>
              <a:rPr lang="en-US" dirty="0" smtClean="0"/>
              <a:t>• All issues have been acknowledged by the recipients. </a:t>
            </a:r>
            <a:endParaRPr lang="en-IN" dirty="0" smtClean="0"/>
          </a:p>
          <a:p>
            <a:pPr algn="just">
              <a:lnSpc>
                <a:spcPct val="150000"/>
              </a:lnSpc>
              <a:buNone/>
            </a:pPr>
            <a:r>
              <a:rPr lang="en-US" dirty="0" smtClean="0"/>
              <a:t>• Physical verification has been conducted by the head of office or any authorized officer at the year end.</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b="1" dirty="0" smtClean="0">
                <a:solidFill>
                  <a:srgbClr val="FF0000"/>
                </a:solidFill>
              </a:rPr>
              <a:t>Behavioral Approach: </a:t>
            </a:r>
            <a:r>
              <a:rPr lang="en-IN" dirty="0" smtClean="0"/>
              <a:t/>
            </a:r>
            <a:br>
              <a:rPr lang="en-IN" dirty="0" smtClean="0"/>
            </a:br>
            <a:endParaRPr lang="en-IN"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lgn="just">
              <a:buNone/>
            </a:pPr>
            <a:r>
              <a:rPr lang="en-US" dirty="0" smtClean="0"/>
              <a:t>		</a:t>
            </a:r>
          </a:p>
          <a:p>
            <a:pPr algn="just">
              <a:buNone/>
            </a:pPr>
            <a:r>
              <a:rPr lang="en-US" dirty="0" smtClean="0"/>
              <a:t>		An auditor should be professional in his job. </a:t>
            </a:r>
            <a:r>
              <a:rPr lang="en-US" dirty="0" smtClean="0"/>
              <a:t>He / She </a:t>
            </a:r>
            <a:r>
              <a:rPr lang="en-US" dirty="0" smtClean="0"/>
              <a:t>should be away from any personal attachment. He should avoid any form of enticement, discharge his duties without fear &amp; favour and with an open mind </a:t>
            </a:r>
            <a:r>
              <a:rPr lang="en-US" dirty="0" smtClean="0"/>
              <a:t>set.</a:t>
            </a:r>
            <a:endParaRPr lang="en-IN" dirty="0" smtClean="0"/>
          </a:p>
          <a:p>
            <a:pPr algn="just">
              <a:buNone/>
            </a:pPr>
            <a:r>
              <a:rPr lang="en-US" dirty="0" smtClean="0"/>
              <a:t>		All the auditors and the audit hierarchies should aware of rules, instructions and procedures which in turn would help them to produce qualitative Audit Reports. Now some of the rules, which are helpful to the Auditors for audit of the accounts three tier </a:t>
            </a:r>
            <a:r>
              <a:rPr lang="en-US" dirty="0" err="1" smtClean="0"/>
              <a:t>Panchayati</a:t>
            </a:r>
            <a:r>
              <a:rPr lang="en-US" dirty="0" smtClean="0"/>
              <a:t> Raj Institutions are briefed below.</a:t>
            </a:r>
            <a:endParaRPr lang="en-IN" dirty="0" smtClean="0"/>
          </a:p>
          <a:p>
            <a:pPr>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a:buNone/>
            </a:pPr>
            <a:r>
              <a:rPr lang="en-US" b="1" dirty="0" smtClean="0"/>
              <a:t>1. Authority to audit the P.S. Accounts</a:t>
            </a:r>
            <a:r>
              <a:rPr lang="en-US" dirty="0" smtClean="0"/>
              <a:t>: </a:t>
            </a:r>
            <a:r>
              <a:rPr lang="en-US" b="1" dirty="0" smtClean="0">
                <a:solidFill>
                  <a:srgbClr val="FF0000"/>
                </a:solidFill>
              </a:rPr>
              <a:t>Sec </a:t>
            </a:r>
            <a:r>
              <a:rPr lang="en-US" b="1" dirty="0" smtClean="0">
                <a:solidFill>
                  <a:srgbClr val="FF0000"/>
                </a:solidFill>
                <a:latin typeface="+mj-lt"/>
              </a:rPr>
              <a:t>31</a:t>
            </a:r>
            <a:r>
              <a:rPr lang="en-US" b="1" dirty="0" smtClean="0">
                <a:solidFill>
                  <a:srgbClr val="FF0000"/>
                </a:solidFill>
              </a:rPr>
              <a:t> </a:t>
            </a:r>
            <a:r>
              <a:rPr lang="en-US" dirty="0" smtClean="0"/>
              <a:t>of OPS Act, </a:t>
            </a:r>
            <a:r>
              <a:rPr lang="en-US" dirty="0" smtClean="0">
                <a:latin typeface="+mj-lt"/>
              </a:rPr>
              <a:t>1959</a:t>
            </a:r>
            <a:r>
              <a:rPr lang="en-US" dirty="0" smtClean="0"/>
              <a:t> &amp; </a:t>
            </a:r>
            <a:r>
              <a:rPr lang="en-US" b="1" dirty="0" smtClean="0">
                <a:solidFill>
                  <a:srgbClr val="FF0000"/>
                </a:solidFill>
              </a:rPr>
              <a:t>Rule </a:t>
            </a:r>
            <a:r>
              <a:rPr lang="en-US" b="1" dirty="0" smtClean="0">
                <a:solidFill>
                  <a:srgbClr val="FF0000"/>
                </a:solidFill>
                <a:latin typeface="+mj-lt"/>
              </a:rPr>
              <a:t>89</a:t>
            </a:r>
            <a:r>
              <a:rPr lang="en-US" b="1" dirty="0" smtClean="0">
                <a:solidFill>
                  <a:srgbClr val="FF0000"/>
                </a:solidFill>
              </a:rPr>
              <a:t> </a:t>
            </a:r>
            <a:r>
              <a:rPr lang="en-US" dirty="0" smtClean="0"/>
              <a:t>of OPSAP Rules, </a:t>
            </a:r>
            <a:r>
              <a:rPr lang="en-US" dirty="0" smtClean="0">
                <a:latin typeface="+mj-lt"/>
              </a:rPr>
              <a:t>2002</a:t>
            </a:r>
            <a:r>
              <a:rPr lang="en-US" dirty="0" smtClean="0"/>
              <a:t>.</a:t>
            </a:r>
            <a:endParaRPr lang="en-IN" dirty="0" smtClean="0"/>
          </a:p>
          <a:p>
            <a:pPr algn="just">
              <a:buNone/>
            </a:pPr>
            <a:r>
              <a:rPr lang="en-US" b="1" dirty="0" smtClean="0"/>
              <a:t>2. Sending of Audit Intimations, (Rule </a:t>
            </a:r>
            <a:r>
              <a:rPr lang="en-US" b="1" dirty="0" smtClean="0">
                <a:latin typeface="+mj-lt"/>
              </a:rPr>
              <a:t>3</a:t>
            </a:r>
            <a:r>
              <a:rPr lang="en-US" b="1" dirty="0" smtClean="0"/>
              <a:t> of OLFA Rules </a:t>
            </a:r>
            <a:r>
              <a:rPr lang="en-US" b="1" dirty="0" smtClean="0">
                <a:latin typeface="+mj-lt"/>
              </a:rPr>
              <a:t>1951</a:t>
            </a:r>
            <a:r>
              <a:rPr lang="en-US" b="1" dirty="0" smtClean="0"/>
              <a:t>)</a:t>
            </a:r>
            <a:endParaRPr lang="en-IN" dirty="0" smtClean="0"/>
          </a:p>
          <a:p>
            <a:pPr algn="just">
              <a:buNone/>
            </a:pPr>
            <a:r>
              <a:rPr lang="en-US" dirty="0" smtClean="0"/>
              <a:t>		On receiving Annual Audit </a:t>
            </a:r>
            <a:r>
              <a:rPr lang="en-US" dirty="0" err="1" smtClean="0"/>
              <a:t>Programme</a:t>
            </a:r>
            <a:r>
              <a:rPr lang="en-US" dirty="0" smtClean="0"/>
              <a:t>, the Auditor I/C of the party (Lead Auditor) will have to send the intimation of audit along with a list of documents and records to the Local Authority concerned (B.D.O of the P.S) either by register post or through the special messenger at least two weeks before the date on which he / she intends to commence such audit.</a:t>
            </a:r>
            <a:endParaRPr lang="en-IN" dirty="0" smtClean="0"/>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486400"/>
          </a:xfrm>
        </p:spPr>
        <p:txBody>
          <a:bodyPr>
            <a:normAutofit/>
          </a:bodyPr>
          <a:lstStyle/>
          <a:p>
            <a:pPr algn="just">
              <a:buNone/>
            </a:pPr>
            <a:r>
              <a:rPr lang="en-US" dirty="0" smtClean="0"/>
              <a:t>		A copy of the intimation </a:t>
            </a:r>
            <a:r>
              <a:rPr lang="en-US" dirty="0" smtClean="0"/>
              <a:t>which was </a:t>
            </a:r>
            <a:r>
              <a:rPr lang="en-US" dirty="0" smtClean="0"/>
              <a:t>sent to the B.D.O may be submitted to the District Audit Officer of the concerned District. A formal report of arrival and departure should be addressed to the District Magistrate of the concerned District.</a:t>
            </a:r>
          </a:p>
          <a:p>
            <a:pPr algn="just">
              <a:buNone/>
            </a:pPr>
            <a:endParaRPr lang="en-IN" sz="1800" dirty="0" smtClean="0"/>
          </a:p>
          <a:p>
            <a:pPr algn="just">
              <a:buNone/>
            </a:pPr>
            <a:r>
              <a:rPr lang="en-US" dirty="0" smtClean="0"/>
              <a:t>		In order to attach a comprehensive list of documents and records required for audit, with the intimation (notice) of audit, the auditor need be acquainted with all the Books of Accounts to be maintained in a </a:t>
            </a:r>
            <a:r>
              <a:rPr lang="en-US" dirty="0" err="1" smtClean="0"/>
              <a:t>Panchayat</a:t>
            </a:r>
            <a:r>
              <a:rPr lang="en-US" dirty="0" smtClean="0"/>
              <a:t> </a:t>
            </a:r>
            <a:r>
              <a:rPr lang="en-US" dirty="0" err="1" smtClean="0"/>
              <a:t>Samiti</a:t>
            </a:r>
            <a:r>
              <a:rPr lang="en-US" dirty="0" smtClean="0"/>
              <a:t> with detailed formats prescribed and relevant rules where it has been prescribed.</a:t>
            </a:r>
            <a:endParaRPr lang="en-IN" dirty="0" smtClean="0"/>
          </a:p>
          <a:p>
            <a:pPr algn="just"/>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buNone/>
            </a:pPr>
            <a:r>
              <a:rPr lang="en-US" sz="2200" b="1" dirty="0" smtClean="0">
                <a:latin typeface="+mj-lt"/>
              </a:rPr>
              <a:t>Sl.	Books of		Form	</a:t>
            </a:r>
            <a:r>
              <a:rPr lang="en-US" sz="1900" b="1" dirty="0" smtClean="0">
                <a:latin typeface="+mj-lt"/>
              </a:rPr>
              <a:t> 	Ref. to Relevant rules of</a:t>
            </a:r>
            <a:endParaRPr lang="en-IN" sz="2200" dirty="0" smtClean="0">
              <a:latin typeface="+mj-lt"/>
            </a:endParaRPr>
          </a:p>
          <a:p>
            <a:pPr>
              <a:buNone/>
            </a:pPr>
            <a:r>
              <a:rPr lang="en-US" sz="2200" b="1" u="sng" dirty="0" smtClean="0">
                <a:latin typeface="+mj-lt"/>
              </a:rPr>
              <a:t>No.</a:t>
            </a:r>
            <a:r>
              <a:rPr lang="en-US" sz="2200" b="1" dirty="0" smtClean="0">
                <a:latin typeface="+mj-lt"/>
              </a:rPr>
              <a:t>	</a:t>
            </a:r>
            <a:r>
              <a:rPr lang="en-US" sz="2200" b="1" u="sng" dirty="0" smtClean="0">
                <a:latin typeface="+mj-lt"/>
              </a:rPr>
              <a:t>Accounts</a:t>
            </a:r>
            <a:r>
              <a:rPr lang="en-US" sz="2200" b="1" dirty="0" smtClean="0">
                <a:latin typeface="+mj-lt"/>
              </a:rPr>
              <a:t>		</a:t>
            </a:r>
            <a:r>
              <a:rPr lang="en-US" sz="2200" b="1" u="sng" dirty="0" smtClean="0">
                <a:latin typeface="+mj-lt"/>
              </a:rPr>
              <a:t>No	</a:t>
            </a:r>
            <a:r>
              <a:rPr lang="en-US" sz="2200" b="1" dirty="0" smtClean="0">
                <a:latin typeface="+mj-lt"/>
              </a:rPr>
              <a:t>	</a:t>
            </a:r>
            <a:r>
              <a:rPr lang="en-US" sz="2200" b="1" u="sng" dirty="0" smtClean="0">
                <a:latin typeface="+mj-lt"/>
              </a:rPr>
              <a:t>the OPSAP rules 2002</a:t>
            </a:r>
            <a:endParaRPr lang="en-IN" sz="2200" dirty="0" smtClean="0">
              <a:latin typeface="+mj-lt"/>
            </a:endParaRPr>
          </a:p>
          <a:p>
            <a:pPr>
              <a:buNone/>
            </a:pPr>
            <a:r>
              <a:rPr lang="en-US" dirty="0" smtClean="0">
                <a:latin typeface="+mj-lt"/>
              </a:rPr>
              <a:t>1.	P.L. A/c					Rule	5 (2)</a:t>
            </a:r>
            <a:endParaRPr lang="en-IN" dirty="0" smtClean="0">
              <a:latin typeface="+mj-lt"/>
            </a:endParaRPr>
          </a:p>
          <a:p>
            <a:pPr>
              <a:buNone/>
            </a:pPr>
            <a:r>
              <a:rPr lang="en-US" dirty="0" smtClean="0">
                <a:latin typeface="+mj-lt"/>
              </a:rPr>
              <a:t>2.	Grant-in-Aid Register	I		5 (4)</a:t>
            </a:r>
            <a:endParaRPr lang="en-IN" dirty="0" smtClean="0">
              <a:latin typeface="+mj-lt"/>
            </a:endParaRPr>
          </a:p>
          <a:p>
            <a:pPr>
              <a:buNone/>
            </a:pPr>
            <a:r>
              <a:rPr lang="en-US" dirty="0" smtClean="0">
                <a:latin typeface="+mj-lt"/>
              </a:rPr>
              <a:t>3.	Misc. Receipts		II		6 (2) </a:t>
            </a:r>
            <a:endParaRPr lang="en-IN" dirty="0" smtClean="0">
              <a:latin typeface="+mj-lt"/>
            </a:endParaRPr>
          </a:p>
          <a:p>
            <a:pPr>
              <a:buNone/>
            </a:pPr>
            <a:r>
              <a:rPr lang="en-US" dirty="0" smtClean="0">
                <a:latin typeface="+mj-lt"/>
              </a:rPr>
              <a:t>4.	Receipts for taxes		III		6 (3)</a:t>
            </a:r>
            <a:endParaRPr lang="en-IN" dirty="0" smtClean="0">
              <a:latin typeface="+mj-lt"/>
            </a:endParaRPr>
          </a:p>
          <a:p>
            <a:pPr>
              <a:buNone/>
            </a:pPr>
            <a:r>
              <a:rPr lang="en-US" dirty="0" smtClean="0">
                <a:latin typeface="+mj-lt"/>
              </a:rPr>
              <a:t>5.	Pass Books					</a:t>
            </a:r>
            <a:r>
              <a:rPr lang="en-US" dirty="0" smtClean="0">
                <a:latin typeface="+mj-lt"/>
              </a:rPr>
              <a:t>7</a:t>
            </a:r>
            <a:endParaRPr lang="en-IN" dirty="0" smtClean="0">
              <a:latin typeface="+mj-lt"/>
            </a:endParaRPr>
          </a:p>
          <a:p>
            <a:pPr>
              <a:buNone/>
            </a:pPr>
            <a:r>
              <a:rPr lang="en-US" dirty="0" smtClean="0">
                <a:latin typeface="+mj-lt"/>
              </a:rPr>
              <a:t>6.	Allotment Register	</a:t>
            </a:r>
            <a:r>
              <a:rPr lang="en-US" dirty="0" smtClean="0">
                <a:latin typeface="+mj-lt"/>
              </a:rPr>
              <a:t> IV</a:t>
            </a:r>
            <a:r>
              <a:rPr lang="en-US" dirty="0" smtClean="0">
                <a:latin typeface="+mj-lt"/>
              </a:rPr>
              <a:t>		11</a:t>
            </a:r>
            <a:endParaRPr lang="en-IN" dirty="0" smtClean="0">
              <a:latin typeface="+mj-lt"/>
            </a:endParaRPr>
          </a:p>
          <a:p>
            <a:pPr>
              <a:buNone/>
            </a:pPr>
            <a:r>
              <a:rPr lang="en-US" dirty="0" smtClean="0">
                <a:latin typeface="+mj-lt"/>
              </a:rPr>
              <a:t>7.	Bill Register		</a:t>
            </a:r>
            <a:r>
              <a:rPr lang="en-US" dirty="0" smtClean="0">
                <a:latin typeface="+mj-lt"/>
              </a:rPr>
              <a:t> V</a:t>
            </a:r>
            <a:r>
              <a:rPr lang="en-US" dirty="0" smtClean="0">
                <a:latin typeface="+mj-lt"/>
              </a:rPr>
              <a:t>		18(1)</a:t>
            </a:r>
            <a:endParaRPr lang="en-IN" dirty="0" smtClean="0">
              <a:latin typeface="+mj-lt"/>
            </a:endParaRPr>
          </a:p>
          <a:p>
            <a:pPr>
              <a:buNone/>
            </a:pPr>
            <a:r>
              <a:rPr lang="en-US" dirty="0" smtClean="0">
                <a:latin typeface="+mj-lt"/>
              </a:rPr>
              <a:t>8.	Order Book			VI		18(3)</a:t>
            </a:r>
            <a:endParaRPr lang="en-IN" dirty="0" smtClean="0">
              <a:latin typeface="+mj-lt"/>
            </a:endParaRPr>
          </a:p>
          <a:p>
            <a:pPr>
              <a:buNone/>
            </a:pPr>
            <a:r>
              <a:rPr lang="en-US" dirty="0" smtClean="0">
                <a:latin typeface="+mj-lt"/>
              </a:rPr>
              <a:t>9.	Guard file for supply	VII		18(4)</a:t>
            </a:r>
            <a:endParaRPr lang="en-IN" dirty="0" smtClean="0">
              <a:latin typeface="+mj-lt"/>
            </a:endParaRPr>
          </a:p>
          <a:p>
            <a:pPr>
              <a:buNone/>
            </a:pPr>
            <a:r>
              <a:rPr lang="en-US" dirty="0" smtClean="0">
                <a:latin typeface="+mj-lt"/>
              </a:rPr>
              <a:t>10.Guard file for paid vouchers		20</a:t>
            </a:r>
            <a:endParaRPr lang="en-IN" dirty="0" smtClean="0">
              <a:latin typeface="+mj-lt"/>
            </a:endParaRPr>
          </a:p>
          <a:p>
            <a:endParaRPr lang="en-IN"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pPr>
              <a:buNone/>
            </a:pPr>
            <a:r>
              <a:rPr lang="en-US" dirty="0" smtClean="0">
                <a:latin typeface="+mj-lt"/>
              </a:rPr>
              <a:t>11.Permanent </a:t>
            </a:r>
            <a:r>
              <a:rPr lang="en-US" dirty="0" smtClean="0">
                <a:latin typeface="+mj-lt"/>
              </a:rPr>
              <a:t>Advance Cash Book		VIII		21</a:t>
            </a:r>
            <a:endParaRPr lang="en-IN" dirty="0" smtClean="0">
              <a:latin typeface="+mj-lt"/>
            </a:endParaRPr>
          </a:p>
          <a:p>
            <a:pPr>
              <a:buNone/>
            </a:pPr>
            <a:r>
              <a:rPr lang="en-US" dirty="0" smtClean="0">
                <a:latin typeface="+mj-lt"/>
              </a:rPr>
              <a:t>12.Cheque Books						22</a:t>
            </a:r>
            <a:endParaRPr lang="en-IN" dirty="0" smtClean="0">
              <a:latin typeface="+mj-lt"/>
            </a:endParaRPr>
          </a:p>
          <a:p>
            <a:pPr>
              <a:buNone/>
            </a:pPr>
            <a:r>
              <a:rPr lang="en-US" dirty="0" smtClean="0">
                <a:latin typeface="+mj-lt"/>
              </a:rPr>
              <a:t>13.Indemnity bond executed		</a:t>
            </a:r>
            <a:r>
              <a:rPr lang="en-US" dirty="0" smtClean="0">
                <a:latin typeface="+mj-lt"/>
              </a:rPr>
              <a:t>             IX</a:t>
            </a:r>
            <a:r>
              <a:rPr lang="en-US" dirty="0" smtClean="0">
                <a:latin typeface="+mj-lt"/>
              </a:rPr>
              <a:t>		31(3)</a:t>
            </a:r>
            <a:endParaRPr lang="en-IN" dirty="0" smtClean="0">
              <a:latin typeface="+mj-lt"/>
            </a:endParaRPr>
          </a:p>
          <a:p>
            <a:pPr>
              <a:buNone/>
            </a:pPr>
            <a:r>
              <a:rPr lang="en-US" dirty="0" smtClean="0">
                <a:latin typeface="+mj-lt"/>
              </a:rPr>
              <a:t>14.Cash Book					X		32</a:t>
            </a:r>
            <a:endParaRPr lang="en-IN" dirty="0" smtClean="0">
              <a:latin typeface="+mj-lt"/>
            </a:endParaRPr>
          </a:p>
          <a:p>
            <a:pPr>
              <a:buNone/>
            </a:pPr>
            <a:r>
              <a:rPr lang="en-US" dirty="0" smtClean="0">
                <a:latin typeface="+mj-lt"/>
              </a:rPr>
              <a:t>15.Register of Advances			XI		42(1)</a:t>
            </a:r>
            <a:endParaRPr lang="en-IN" dirty="0" smtClean="0">
              <a:latin typeface="+mj-lt"/>
            </a:endParaRPr>
          </a:p>
          <a:p>
            <a:pPr marL="514350" indent="-514350">
              <a:buNone/>
            </a:pPr>
            <a:r>
              <a:rPr lang="en-US" dirty="0" smtClean="0">
                <a:latin typeface="+mj-lt"/>
              </a:rPr>
              <a:t>16.Register of outstanding advances 	</a:t>
            </a:r>
            <a:r>
              <a:rPr lang="en-US" dirty="0" smtClean="0">
                <a:latin typeface="+mj-lt"/>
              </a:rPr>
              <a:t>             XII</a:t>
            </a:r>
            <a:r>
              <a:rPr lang="en-US" dirty="0" smtClean="0">
                <a:latin typeface="+mj-lt"/>
              </a:rPr>
              <a:t>		43</a:t>
            </a:r>
            <a:endParaRPr lang="en-IN" dirty="0" smtClean="0">
              <a:latin typeface="+mj-lt"/>
            </a:endParaRPr>
          </a:p>
          <a:p>
            <a:pPr marL="514350" indent="-514350">
              <a:buNone/>
            </a:pPr>
            <a:r>
              <a:rPr lang="en-US" dirty="0" smtClean="0">
                <a:latin typeface="+mj-lt"/>
              </a:rPr>
              <a:t>17.Deposit Ledger				XIII, XIV	44</a:t>
            </a:r>
          </a:p>
          <a:p>
            <a:pPr marL="514350" indent="-514350">
              <a:buNone/>
            </a:pPr>
            <a:r>
              <a:rPr lang="en-US" dirty="0" smtClean="0">
                <a:latin typeface="+mj-lt"/>
              </a:rPr>
              <a:t>18.Register of securities			XV		45(1)</a:t>
            </a:r>
            <a:endParaRPr lang="en-IN" dirty="0" smtClean="0">
              <a:latin typeface="+mj-lt"/>
            </a:endParaRPr>
          </a:p>
          <a:p>
            <a:pPr>
              <a:buNone/>
            </a:pPr>
            <a:r>
              <a:rPr lang="en-US" dirty="0" smtClean="0">
                <a:latin typeface="+mj-lt"/>
              </a:rPr>
              <a:t>19.Loan Register				XVI		46</a:t>
            </a:r>
            <a:endParaRPr lang="en-IN" dirty="0" smtClean="0">
              <a:latin typeface="+mj-lt"/>
            </a:endParaRPr>
          </a:p>
          <a:p>
            <a:pPr>
              <a:buNone/>
            </a:pPr>
            <a:r>
              <a:rPr lang="en-US" dirty="0" smtClean="0">
                <a:latin typeface="+mj-lt"/>
              </a:rPr>
              <a:t>20.Appropriation of loan Register		XVII		47(1)</a:t>
            </a:r>
            <a:endParaRPr lang="en-IN" dirty="0" smtClean="0">
              <a:latin typeface="+mj-lt"/>
            </a:endParaRPr>
          </a:p>
          <a:p>
            <a:pPr>
              <a:buNone/>
            </a:pPr>
            <a:r>
              <a:rPr lang="en-US" dirty="0" smtClean="0">
                <a:latin typeface="+mj-lt"/>
              </a:rPr>
              <a:t>21.Register of Immovable Properties	</a:t>
            </a:r>
            <a:r>
              <a:rPr lang="en-US" dirty="0" smtClean="0">
                <a:latin typeface="+mj-lt"/>
              </a:rPr>
              <a:t>             XVIII</a:t>
            </a:r>
            <a:r>
              <a:rPr lang="en-US" dirty="0" smtClean="0">
                <a:latin typeface="+mj-lt"/>
              </a:rPr>
              <a:t>		49</a:t>
            </a:r>
            <a:endParaRPr lang="en-IN" dirty="0" smtClean="0">
              <a:latin typeface="+mj-lt"/>
            </a:endParaRPr>
          </a:p>
          <a:p>
            <a:pPr>
              <a:buNone/>
            </a:pPr>
            <a:r>
              <a:rPr lang="en-US" dirty="0" smtClean="0">
                <a:latin typeface="+mj-lt"/>
              </a:rPr>
              <a:t>22.Revenue Register				XIX		51</a:t>
            </a:r>
            <a:endParaRPr lang="en-IN"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lnSpc>
                <a:spcPct val="150000"/>
              </a:lnSpc>
              <a:buNone/>
            </a:pPr>
            <a:r>
              <a:rPr lang="en-US" dirty="0" smtClean="0">
                <a:latin typeface="+mj-lt"/>
              </a:rPr>
              <a:t>23.Stamp Account				XX		56</a:t>
            </a:r>
            <a:endParaRPr lang="en-IN" dirty="0" smtClean="0">
              <a:latin typeface="+mj-lt"/>
            </a:endParaRPr>
          </a:p>
          <a:p>
            <a:pPr>
              <a:lnSpc>
                <a:spcPct val="150000"/>
              </a:lnSpc>
              <a:buNone/>
            </a:pPr>
            <a:r>
              <a:rPr lang="en-US" dirty="0" smtClean="0">
                <a:latin typeface="+mj-lt"/>
              </a:rPr>
              <a:t>24.Stationery Account			</a:t>
            </a:r>
            <a:r>
              <a:rPr lang="en-US" dirty="0" smtClean="0">
                <a:latin typeface="+mj-lt"/>
              </a:rPr>
              <a:t>             XXI</a:t>
            </a:r>
            <a:r>
              <a:rPr lang="en-US" dirty="0" smtClean="0">
                <a:latin typeface="+mj-lt"/>
              </a:rPr>
              <a:t>		56</a:t>
            </a:r>
            <a:endParaRPr lang="en-IN" dirty="0" smtClean="0">
              <a:latin typeface="+mj-lt"/>
            </a:endParaRPr>
          </a:p>
          <a:p>
            <a:pPr>
              <a:lnSpc>
                <a:spcPct val="150000"/>
              </a:lnSpc>
              <a:buNone/>
            </a:pPr>
            <a:r>
              <a:rPr lang="en-US" dirty="0" smtClean="0">
                <a:latin typeface="+mj-lt"/>
              </a:rPr>
              <a:t>25.Log Book					XXII		60</a:t>
            </a:r>
            <a:endParaRPr lang="en-IN" dirty="0" smtClean="0">
              <a:latin typeface="+mj-lt"/>
            </a:endParaRPr>
          </a:p>
          <a:p>
            <a:pPr>
              <a:lnSpc>
                <a:spcPct val="150000"/>
              </a:lnSpc>
              <a:buNone/>
            </a:pPr>
            <a:r>
              <a:rPr lang="en-US" dirty="0" smtClean="0">
                <a:latin typeface="+mj-lt"/>
              </a:rPr>
              <a:t>26.Register of </a:t>
            </a:r>
            <a:r>
              <a:rPr lang="en-US" dirty="0" err="1" smtClean="0">
                <a:latin typeface="+mj-lt"/>
              </a:rPr>
              <a:t>Cheques</a:t>
            </a:r>
            <a:r>
              <a:rPr lang="en-US" dirty="0" smtClean="0">
                <a:latin typeface="+mj-lt"/>
              </a:rPr>
              <a:t>, drafts, received XXIII	 	63</a:t>
            </a:r>
            <a:endParaRPr lang="en-IN" dirty="0" smtClean="0">
              <a:latin typeface="+mj-lt"/>
            </a:endParaRPr>
          </a:p>
          <a:p>
            <a:pPr>
              <a:lnSpc>
                <a:spcPct val="150000"/>
              </a:lnSpc>
              <a:buNone/>
            </a:pPr>
            <a:r>
              <a:rPr lang="en-US" dirty="0" smtClean="0">
                <a:latin typeface="+mj-lt"/>
              </a:rPr>
              <a:t>27.Register of lapsed deposits		XXIV		64</a:t>
            </a:r>
            <a:endParaRPr lang="en-IN" dirty="0" smtClean="0">
              <a:latin typeface="+mj-lt"/>
            </a:endParaRPr>
          </a:p>
          <a:p>
            <a:pPr>
              <a:lnSpc>
                <a:spcPct val="150000"/>
              </a:lnSpc>
              <a:buNone/>
            </a:pPr>
            <a:r>
              <a:rPr lang="en-US" dirty="0" smtClean="0">
                <a:latin typeface="+mj-lt"/>
              </a:rPr>
              <a:t>28.Stock Book				</a:t>
            </a:r>
            <a:r>
              <a:rPr lang="en-US" dirty="0" smtClean="0">
                <a:latin typeface="+mj-lt"/>
              </a:rPr>
              <a:t>             XXV</a:t>
            </a:r>
            <a:r>
              <a:rPr lang="en-US" dirty="0" smtClean="0">
                <a:latin typeface="+mj-lt"/>
              </a:rPr>
              <a:t>		71</a:t>
            </a:r>
            <a:endParaRPr lang="en-IN" dirty="0" smtClean="0">
              <a:latin typeface="+mj-lt"/>
            </a:endParaRPr>
          </a:p>
          <a:p>
            <a:pPr>
              <a:lnSpc>
                <a:spcPct val="150000"/>
              </a:lnSpc>
              <a:buNone/>
            </a:pPr>
            <a:r>
              <a:rPr lang="en-US" dirty="0" smtClean="0">
                <a:latin typeface="+mj-lt"/>
              </a:rPr>
              <a:t>29.Forms to be used by the contractors	XXVI</a:t>
            </a:r>
            <a:endParaRPr lang="en-IN" dirty="0" smtClean="0">
              <a:latin typeface="+mj-lt"/>
            </a:endParaRPr>
          </a:p>
          <a:p>
            <a:pPr>
              <a:lnSpc>
                <a:spcPct val="150000"/>
              </a:lnSpc>
              <a:buNone/>
            </a:pPr>
            <a:r>
              <a:rPr lang="en-US" dirty="0" smtClean="0">
                <a:latin typeface="+mj-lt"/>
              </a:rPr>
              <a:t>	For submission of tenders			to XVIII	</a:t>
            </a:r>
            <a:r>
              <a:rPr lang="en-US" dirty="0" smtClean="0">
                <a:latin typeface="+mj-lt"/>
              </a:rPr>
              <a:t>             74(1</a:t>
            </a:r>
            <a:r>
              <a:rPr lang="en-US" dirty="0" smtClean="0">
                <a:latin typeface="+mj-lt"/>
              </a:rPr>
              <a:t>)</a:t>
            </a:r>
            <a:endParaRPr lang="en-IN" dirty="0" smtClean="0">
              <a:latin typeface="+mj-lt"/>
            </a:endParaRPr>
          </a:p>
          <a:p>
            <a:pPr>
              <a:lnSpc>
                <a:spcPct val="150000"/>
              </a:lnSpc>
              <a:buNone/>
            </a:pPr>
            <a:r>
              <a:rPr lang="en-US" dirty="0" smtClean="0">
                <a:latin typeface="+mj-lt"/>
              </a:rPr>
              <a:t>30.Issue of tender orders			XXIX		74(3</a:t>
            </a:r>
            <a:r>
              <a:rPr lang="en-US" dirty="0" smtClean="0">
                <a:latin typeface="+mj-lt"/>
              </a:rPr>
              <a:t>)</a:t>
            </a:r>
            <a:endParaRPr lang="en-IN"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dirty="0" smtClean="0">
                <a:latin typeface="+mj-lt"/>
              </a:rPr>
              <a:t>31.Execution of agreements with the		</a:t>
            </a:r>
            <a:endParaRPr lang="en-IN" dirty="0" smtClean="0">
              <a:latin typeface="+mj-lt"/>
            </a:endParaRPr>
          </a:p>
          <a:p>
            <a:pPr>
              <a:buNone/>
            </a:pPr>
            <a:r>
              <a:rPr lang="en-US" dirty="0" smtClean="0">
                <a:latin typeface="+mj-lt"/>
              </a:rPr>
              <a:t>	Contractor.					XXX	      74(3) (d)</a:t>
            </a:r>
            <a:endParaRPr lang="en-IN" dirty="0" smtClean="0">
              <a:latin typeface="+mj-lt"/>
            </a:endParaRPr>
          </a:p>
          <a:p>
            <a:pPr>
              <a:buNone/>
            </a:pPr>
            <a:r>
              <a:rPr lang="en-US" dirty="0" smtClean="0">
                <a:latin typeface="+mj-lt"/>
              </a:rPr>
              <a:t>32.Execution of agreements with </a:t>
            </a:r>
            <a:endParaRPr lang="en-IN" dirty="0" smtClean="0">
              <a:latin typeface="+mj-lt"/>
            </a:endParaRPr>
          </a:p>
          <a:p>
            <a:pPr>
              <a:buNone/>
            </a:pPr>
            <a:r>
              <a:rPr lang="en-US" dirty="0" smtClean="0">
                <a:latin typeface="+mj-lt"/>
              </a:rPr>
              <a:t>Agencies other than contractors.		XXXI	      74(3) (e)</a:t>
            </a:r>
            <a:endParaRPr lang="en-IN" dirty="0" smtClean="0">
              <a:latin typeface="+mj-lt"/>
            </a:endParaRPr>
          </a:p>
          <a:p>
            <a:pPr>
              <a:buNone/>
            </a:pPr>
            <a:r>
              <a:rPr lang="en-US" dirty="0" smtClean="0">
                <a:latin typeface="+mj-lt"/>
              </a:rPr>
              <a:t>33.Register of estimates			XXXII		76(4)</a:t>
            </a:r>
            <a:endParaRPr lang="en-IN" dirty="0" smtClean="0">
              <a:latin typeface="+mj-lt"/>
            </a:endParaRPr>
          </a:p>
          <a:p>
            <a:pPr>
              <a:buNone/>
            </a:pPr>
            <a:r>
              <a:rPr lang="en-US" dirty="0" smtClean="0">
                <a:latin typeface="+mj-lt"/>
              </a:rPr>
              <a:t>34.Register of Administrative approval 	XXXIII		76(4)</a:t>
            </a:r>
            <a:endParaRPr lang="en-IN" dirty="0" smtClean="0">
              <a:latin typeface="+mj-lt"/>
            </a:endParaRPr>
          </a:p>
          <a:p>
            <a:pPr>
              <a:buNone/>
            </a:pPr>
            <a:r>
              <a:rPr lang="en-US" dirty="0" smtClean="0">
                <a:latin typeface="+mj-lt"/>
              </a:rPr>
              <a:t>35.Measurement Books			XXXIV		80(1)</a:t>
            </a:r>
            <a:endParaRPr lang="en-IN" dirty="0" smtClean="0">
              <a:latin typeface="+mj-lt"/>
            </a:endParaRPr>
          </a:p>
          <a:p>
            <a:pPr>
              <a:buNone/>
            </a:pPr>
            <a:r>
              <a:rPr lang="en-US" dirty="0" smtClean="0">
                <a:latin typeface="+mj-lt"/>
              </a:rPr>
              <a:t>36.Completion Certificate			XXXV		80(1)</a:t>
            </a:r>
            <a:endParaRPr lang="en-IN" dirty="0" smtClean="0">
              <a:latin typeface="+mj-lt"/>
            </a:endParaRPr>
          </a:p>
          <a:p>
            <a:pPr>
              <a:buNone/>
            </a:pPr>
            <a:r>
              <a:rPr lang="en-US" dirty="0" smtClean="0">
                <a:latin typeface="+mj-lt"/>
              </a:rPr>
              <a:t>37.Stock Register of MBs					80(2)</a:t>
            </a:r>
            <a:endParaRPr lang="en-IN" dirty="0" smtClean="0">
              <a:latin typeface="+mj-lt"/>
            </a:endParaRPr>
          </a:p>
          <a:p>
            <a:pPr>
              <a:buNone/>
            </a:pPr>
            <a:r>
              <a:rPr lang="en-US" dirty="0" smtClean="0">
                <a:latin typeface="+mj-lt"/>
              </a:rPr>
              <a:t>38.Muster Roll		</a:t>
            </a:r>
            <a:r>
              <a:rPr lang="en-US" dirty="0" smtClean="0">
                <a:latin typeface="+mj-lt"/>
              </a:rPr>
              <a:t>         XXXVII</a:t>
            </a:r>
            <a:r>
              <a:rPr lang="en-US" dirty="0" smtClean="0">
                <a:latin typeface="+mj-lt"/>
              </a:rPr>
              <a:t>, XXXVIII		85(1)</a:t>
            </a:r>
            <a:endParaRPr lang="en-IN" dirty="0" smtClean="0">
              <a:latin typeface="+mj-lt"/>
            </a:endParaRPr>
          </a:p>
          <a:p>
            <a:pPr>
              <a:buNone/>
            </a:pPr>
            <a:r>
              <a:rPr lang="en-US" dirty="0" smtClean="0">
                <a:latin typeface="+mj-lt"/>
              </a:rPr>
              <a:t>39.T.A Bill for members of the </a:t>
            </a:r>
            <a:r>
              <a:rPr lang="en-US" dirty="0" err="1" smtClean="0">
                <a:latin typeface="+mj-lt"/>
              </a:rPr>
              <a:t>Samiti</a:t>
            </a:r>
            <a:r>
              <a:rPr lang="en-US" dirty="0" smtClean="0">
                <a:latin typeface="+mj-lt"/>
              </a:rPr>
              <a:t>	XXXIX		88(b)</a:t>
            </a:r>
            <a:endParaRPr lang="en-IN" dirty="0" smtClean="0">
              <a:latin typeface="+mj-lt"/>
            </a:endParaRPr>
          </a:p>
          <a:p>
            <a:endParaRPr lang="en-IN"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pPr algn="just">
              <a:buNone/>
            </a:pPr>
            <a:r>
              <a:rPr lang="en-US" dirty="0" smtClean="0"/>
              <a:t>		Feeling the inadequacy of the above books of accounts, C&amp;AG India prescribed other 8(Eight) formats in their Simplified Accounting Procedure.</a:t>
            </a:r>
            <a:endParaRPr lang="en-IN" dirty="0" smtClean="0"/>
          </a:p>
          <a:p>
            <a:pPr>
              <a:buNone/>
            </a:pPr>
            <a:r>
              <a:rPr lang="en-US" dirty="0" smtClean="0"/>
              <a:t> </a:t>
            </a:r>
            <a:endParaRPr lang="en-IN" dirty="0" smtClean="0"/>
          </a:p>
          <a:p>
            <a:pPr lvl="0">
              <a:buNone/>
            </a:pPr>
            <a:r>
              <a:rPr lang="en-US" dirty="0" smtClean="0"/>
              <a:t>1.Monthly / Annual Receipts and payments. 	Format - I</a:t>
            </a:r>
            <a:endParaRPr lang="en-IN" dirty="0" smtClean="0"/>
          </a:p>
          <a:p>
            <a:pPr lvl="0">
              <a:buNone/>
            </a:pPr>
            <a:r>
              <a:rPr lang="en-US" dirty="0" smtClean="0"/>
              <a:t>2.Consolidated Abstract Register.				 - II</a:t>
            </a:r>
            <a:endParaRPr lang="en-IN" dirty="0" smtClean="0"/>
          </a:p>
          <a:p>
            <a:pPr lvl="0">
              <a:buNone/>
            </a:pPr>
            <a:r>
              <a:rPr lang="en-US" dirty="0" smtClean="0"/>
              <a:t>3.Reconciliation Statement.					  - III</a:t>
            </a:r>
            <a:endParaRPr lang="en-IN" dirty="0" smtClean="0"/>
          </a:p>
          <a:p>
            <a:pPr lvl="0">
              <a:buNone/>
            </a:pPr>
            <a:r>
              <a:rPr lang="en-US" dirty="0" smtClean="0"/>
              <a:t>4.Statement of Receivable and Payable.			 - IV</a:t>
            </a:r>
            <a:endParaRPr lang="en-IN" dirty="0" smtClean="0"/>
          </a:p>
          <a:p>
            <a:pPr lvl="0">
              <a:buNone/>
            </a:pPr>
            <a:r>
              <a:rPr lang="en-US" dirty="0" smtClean="0"/>
              <a:t>5.Register of Immovable Property.				  - V</a:t>
            </a:r>
            <a:endParaRPr lang="en-IN" dirty="0" smtClean="0"/>
          </a:p>
          <a:p>
            <a:pPr lvl="0">
              <a:buNone/>
            </a:pPr>
            <a:r>
              <a:rPr lang="en-US" dirty="0" smtClean="0"/>
              <a:t>6.Register of Movable Property.				 - VI</a:t>
            </a:r>
            <a:endParaRPr lang="en-IN" dirty="0" smtClean="0"/>
          </a:p>
          <a:p>
            <a:pPr lvl="0">
              <a:buNone/>
            </a:pPr>
            <a:r>
              <a:rPr lang="en-US" dirty="0" smtClean="0"/>
              <a:t>7.Inventory Register.						 -VII</a:t>
            </a:r>
            <a:endParaRPr lang="en-IN" dirty="0" smtClean="0"/>
          </a:p>
          <a:p>
            <a:pPr lvl="0">
              <a:buNone/>
            </a:pPr>
            <a:r>
              <a:rPr lang="en-US" dirty="0" smtClean="0"/>
              <a:t>8.Register of Demand Collection &amp; Balance		 -VIII</a:t>
            </a:r>
            <a:endParaRPr lang="en-IN" dirty="0" smtClean="0"/>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228600"/>
            <a:ext cx="8503920" cy="6400800"/>
          </a:xfrm>
        </p:spPr>
        <p:txBody>
          <a:bodyPr>
            <a:normAutofit fontScale="92500"/>
          </a:bodyPr>
          <a:lstStyle/>
          <a:p>
            <a:endParaRPr lang="en-US" dirty="0" smtClean="0"/>
          </a:p>
          <a:p>
            <a:pPr algn="just">
              <a:buNone/>
            </a:pPr>
            <a:r>
              <a:rPr lang="en-US" dirty="0" smtClean="0"/>
              <a:t>			In view of the tremendous hike in the expenditure of Local Bodies, the role of audit has acquired a new dimension. Besides the bi-fold objective of audit ; (</a:t>
            </a:r>
            <a:r>
              <a:rPr lang="en-US" dirty="0" err="1" smtClean="0"/>
              <a:t>i</a:t>
            </a:r>
            <a:r>
              <a:rPr lang="en-US" dirty="0" smtClean="0"/>
              <a:t>) to ensure uniform &amp; systematic maintenance of accounts in the </a:t>
            </a:r>
            <a:r>
              <a:rPr lang="en-US" dirty="0" err="1" smtClean="0"/>
              <a:t>auditee</a:t>
            </a:r>
            <a:r>
              <a:rPr lang="en-US" dirty="0" smtClean="0"/>
              <a:t> institutions and (ii) to unveil the cases of misappropriation and embezzlement of cash, loss of stock &amp; stores &amp; excess / inadmissible payments etc, It has been felt expedient to make audit as a feedback mechanism to ascertain the percentage of utilization, achievement of objectives of Govt. grants released to different Local Bodies so as to take  appropriate steps for full utilization of Govt. grants as well as to ensure cent percent achievement of the objectives set before the Local Bodies. Further, by eradicating the leakages of revenue, audit has been able to augment the revenue of the Local Bodies as well as that of the states.</a:t>
            </a:r>
            <a:endParaRPr lang="en-IN" dirty="0" smtClean="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lgn="just">
              <a:buNone/>
            </a:pPr>
            <a:r>
              <a:rPr lang="en-US" dirty="0" smtClean="0"/>
              <a:t>		As the success of audit lies mostly in asking the various types of information the auditor may seek the following information (in the formats possibly designed given against each) from the Local Authority. A Comprehensive list has been prepared as under which the auditor may follow in this regard.</a:t>
            </a:r>
            <a:endParaRPr lang="en-IN" dirty="0" smtClean="0"/>
          </a:p>
          <a:p>
            <a:pPr lvl="0" algn="just"/>
            <a:r>
              <a:rPr lang="en-US" dirty="0" smtClean="0"/>
              <a:t>Reports furnished by the different standing committees of the </a:t>
            </a:r>
            <a:r>
              <a:rPr lang="en-US" dirty="0" err="1" smtClean="0"/>
              <a:t>Panchayat</a:t>
            </a:r>
            <a:r>
              <a:rPr lang="en-US" dirty="0" smtClean="0"/>
              <a:t> </a:t>
            </a:r>
            <a:r>
              <a:rPr lang="en-US" dirty="0" err="1" smtClean="0"/>
              <a:t>Samiti</a:t>
            </a:r>
            <a:r>
              <a:rPr lang="en-US" dirty="0" smtClean="0"/>
              <a:t> Constituted under Odisha </a:t>
            </a:r>
            <a:r>
              <a:rPr lang="en-US" dirty="0" err="1" smtClean="0"/>
              <a:t>Panchayat</a:t>
            </a:r>
            <a:r>
              <a:rPr lang="en-US" dirty="0" smtClean="0"/>
              <a:t> </a:t>
            </a:r>
            <a:r>
              <a:rPr lang="en-US" dirty="0" err="1" smtClean="0"/>
              <a:t>Samiti</a:t>
            </a:r>
            <a:r>
              <a:rPr lang="en-US" dirty="0" smtClean="0"/>
              <a:t> (Constitutions of standing committees) rule </a:t>
            </a:r>
            <a:r>
              <a:rPr lang="en-US" dirty="0" smtClean="0">
                <a:latin typeface="+mj-lt"/>
              </a:rPr>
              <a:t>1993 &amp; 2002.</a:t>
            </a:r>
            <a:endParaRPr lang="en-IN" dirty="0" smtClean="0">
              <a:latin typeface="+mj-lt"/>
            </a:endParaRPr>
          </a:p>
          <a:p>
            <a:pPr algn="just">
              <a:buNone/>
            </a:pPr>
            <a:r>
              <a:rPr lang="en-US" dirty="0" smtClean="0"/>
              <a:t>	(</a:t>
            </a:r>
            <a:r>
              <a:rPr lang="en-US" dirty="0" smtClean="0"/>
              <a:t>a)Planning</a:t>
            </a:r>
            <a:r>
              <a:rPr lang="en-US" dirty="0" smtClean="0"/>
              <a:t>, Finance, Antipoverty </a:t>
            </a:r>
            <a:r>
              <a:rPr lang="en-US" dirty="0" err="1" smtClean="0"/>
              <a:t>Prog</a:t>
            </a:r>
            <a:r>
              <a:rPr lang="en-US" dirty="0" smtClean="0"/>
              <a:t>. and Co-ordination standing committee.</a:t>
            </a:r>
            <a:endParaRPr lang="en-IN" dirty="0" smtClean="0"/>
          </a:p>
          <a:p>
            <a:pPr algn="just">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lgn="just">
              <a:buNone/>
            </a:pPr>
            <a:r>
              <a:rPr lang="en-US" dirty="0" smtClean="0"/>
              <a:t>(b) </a:t>
            </a:r>
            <a:r>
              <a:rPr lang="en-US" dirty="0" smtClean="0"/>
              <a:t>Agriculture</a:t>
            </a:r>
            <a:r>
              <a:rPr lang="en-US" dirty="0" smtClean="0"/>
              <a:t>, Animal husbandry, Soil Conservation, Horticulture, water shed development and fisheries standing committees.</a:t>
            </a:r>
            <a:endParaRPr lang="en-IN" dirty="0" smtClean="0"/>
          </a:p>
          <a:p>
            <a:pPr algn="just">
              <a:buNone/>
            </a:pPr>
            <a:r>
              <a:rPr lang="en-US" dirty="0" smtClean="0"/>
              <a:t>(</a:t>
            </a:r>
            <a:r>
              <a:rPr lang="en-US" dirty="0" smtClean="0"/>
              <a:t>c) Works</a:t>
            </a:r>
            <a:r>
              <a:rPr lang="en-US" dirty="0" smtClean="0"/>
              <a:t>, Irrigation, Electricity, Drinking Water Supply and Rural Sanitation standing committee.</a:t>
            </a:r>
            <a:endParaRPr lang="en-IN" dirty="0" smtClean="0"/>
          </a:p>
          <a:p>
            <a:pPr algn="just">
              <a:buNone/>
            </a:pPr>
            <a:r>
              <a:rPr lang="en-US" dirty="0" smtClean="0"/>
              <a:t>(</a:t>
            </a:r>
            <a:r>
              <a:rPr lang="en-US" dirty="0" smtClean="0"/>
              <a:t>d) Health</a:t>
            </a:r>
            <a:r>
              <a:rPr lang="en-US" dirty="0" smtClean="0"/>
              <a:t>, Social welfare including Women and Child development standing committee.</a:t>
            </a:r>
            <a:endParaRPr lang="en-IN" dirty="0" smtClean="0"/>
          </a:p>
          <a:p>
            <a:pPr algn="just">
              <a:buNone/>
            </a:pPr>
            <a:r>
              <a:rPr lang="en-US" dirty="0" smtClean="0"/>
              <a:t>(</a:t>
            </a:r>
            <a:r>
              <a:rPr lang="en-US" dirty="0" smtClean="0"/>
              <a:t>e) Public </a:t>
            </a:r>
            <a:r>
              <a:rPr lang="en-US" dirty="0" smtClean="0"/>
              <a:t>distribution system, welfare of weaker section, forest, fuel and fodder standing committee.</a:t>
            </a:r>
            <a:endParaRPr lang="en-IN" dirty="0" smtClean="0"/>
          </a:p>
          <a:p>
            <a:pPr algn="just">
              <a:buNone/>
            </a:pPr>
            <a:r>
              <a:rPr lang="en-US" dirty="0" smtClean="0"/>
              <a:t>(</a:t>
            </a:r>
            <a:r>
              <a:rPr lang="en-US" dirty="0" smtClean="0"/>
              <a:t>f) Handicrafts</a:t>
            </a:r>
            <a:r>
              <a:rPr lang="en-US" dirty="0" smtClean="0"/>
              <a:t>, cottage industries, </a:t>
            </a:r>
            <a:r>
              <a:rPr lang="en-US" dirty="0" err="1" smtClean="0"/>
              <a:t>Khadi</a:t>
            </a:r>
            <a:r>
              <a:rPr lang="en-US" dirty="0" smtClean="0"/>
              <a:t> &amp; Village industries and rural housing standing committee.</a:t>
            </a:r>
            <a:endParaRPr lang="en-IN" dirty="0" smtClean="0"/>
          </a:p>
          <a:p>
            <a:pPr algn="just">
              <a:buNone/>
            </a:pPr>
            <a:r>
              <a:rPr lang="en-US" dirty="0" smtClean="0"/>
              <a:t>(g) </a:t>
            </a:r>
            <a:r>
              <a:rPr lang="en-US" dirty="0" smtClean="0"/>
              <a:t>Education</a:t>
            </a:r>
            <a:r>
              <a:rPr lang="en-US" dirty="0" smtClean="0"/>
              <a:t>, Sports &amp; Culture standing committee.</a:t>
            </a:r>
            <a:endParaRPr lang="en-IN" dirty="0" smtClean="0"/>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10000"/>
          </a:bodyPr>
          <a:lstStyle/>
          <a:p>
            <a:pPr lvl="0" algn="just">
              <a:buFont typeface="Wingdings" pitchFamily="2" charset="2"/>
              <a:buChar char="v"/>
            </a:pPr>
            <a:r>
              <a:rPr lang="en-US" dirty="0" smtClean="0"/>
              <a:t>Besides those contained in the Title Sheet paragraph, the auditor need to ask for the information in respect of No of G.Ps, No of Villages, Total Population of the P.S, especially in different categories, SC, ST, General and the BPL Families in each G.P according to the latest BPL survey.</a:t>
            </a:r>
            <a:endParaRPr lang="en-IN" dirty="0" smtClean="0"/>
          </a:p>
          <a:p>
            <a:pPr lvl="0" algn="just">
              <a:buFont typeface="Wingdings" pitchFamily="2" charset="2"/>
              <a:buChar char="v"/>
            </a:pPr>
            <a:r>
              <a:rPr lang="en-US" dirty="0" smtClean="0"/>
              <a:t>Whether the </a:t>
            </a:r>
            <a:r>
              <a:rPr lang="en-US" dirty="0" err="1" smtClean="0"/>
              <a:t>Samiti</a:t>
            </a:r>
            <a:r>
              <a:rPr lang="en-US" dirty="0" smtClean="0"/>
              <a:t> is raising its own resources as per sec-</a:t>
            </a:r>
            <a:r>
              <a:rPr lang="en-US" dirty="0" smtClean="0">
                <a:latin typeface="+mj-lt"/>
              </a:rPr>
              <a:t>29</a:t>
            </a:r>
            <a:r>
              <a:rPr lang="en-US" dirty="0" smtClean="0"/>
              <a:t> of OPS Act </a:t>
            </a:r>
            <a:r>
              <a:rPr lang="en-US" dirty="0" smtClean="0">
                <a:latin typeface="+mj-lt"/>
              </a:rPr>
              <a:t>1959.</a:t>
            </a:r>
            <a:endParaRPr lang="en-IN" dirty="0" smtClean="0">
              <a:latin typeface="+mj-lt"/>
            </a:endParaRPr>
          </a:p>
          <a:p>
            <a:pPr lvl="0" algn="just">
              <a:buFont typeface="Wingdings" pitchFamily="2" charset="2"/>
              <a:buChar char="v"/>
            </a:pPr>
            <a:r>
              <a:rPr lang="en-US" dirty="0" smtClean="0"/>
              <a:t>Whether Annual Budget of the </a:t>
            </a:r>
            <a:r>
              <a:rPr lang="en-US" dirty="0" err="1" smtClean="0"/>
              <a:t>Samiti</a:t>
            </a:r>
            <a:r>
              <a:rPr lang="en-US" dirty="0" smtClean="0"/>
              <a:t> has been prepared and placed before the </a:t>
            </a:r>
            <a:r>
              <a:rPr lang="en-US" dirty="0" err="1" smtClean="0"/>
              <a:t>Samiti</a:t>
            </a:r>
            <a:r>
              <a:rPr lang="en-US" dirty="0" smtClean="0"/>
              <a:t>. If not the reasons for non preparation of the same.</a:t>
            </a:r>
            <a:endParaRPr lang="en-IN" dirty="0" smtClean="0"/>
          </a:p>
          <a:p>
            <a:pPr lvl="0" algn="just">
              <a:buFont typeface="Wingdings" pitchFamily="2" charset="2"/>
              <a:buChar char="v"/>
            </a:pPr>
            <a:r>
              <a:rPr lang="en-US" dirty="0" smtClean="0"/>
              <a:t>Whether there was cases of theft, embezzlement, misappropriation of cash, stock and stores occurred during the period covered under audit.</a:t>
            </a:r>
            <a:endParaRPr lang="en-IN" dirty="0" smtClean="0"/>
          </a:p>
          <a:p>
            <a:pPr lvl="0" algn="just">
              <a:buFont typeface="Wingdings" pitchFamily="2" charset="2"/>
              <a:buChar char="v"/>
            </a:pPr>
            <a:r>
              <a:rPr lang="en-US" dirty="0" smtClean="0"/>
              <a:t>Name of the person responsible for the above act and whether the loss is made good.</a:t>
            </a:r>
            <a:endParaRPr lang="en-IN" dirty="0" smtClean="0"/>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495800"/>
          </a:xfrm>
        </p:spPr>
        <p:txBody>
          <a:bodyPr/>
          <a:lstStyle/>
          <a:p>
            <a:pPr lvl="0">
              <a:buFont typeface="Wingdings" pitchFamily="2" charset="2"/>
              <a:buChar char="v"/>
            </a:pPr>
            <a:r>
              <a:rPr lang="en-US" dirty="0" smtClean="0"/>
              <a:t>The auditor may need specific information on stock &amp; stores as on the end of the financial year covered under audit in the following format.</a:t>
            </a:r>
          </a:p>
          <a:p>
            <a:pPr lvl="0">
              <a:buNone/>
            </a:pPr>
            <a:endParaRPr lang="en-IN" dirty="0" smtClean="0"/>
          </a:p>
          <a:p>
            <a:pPr>
              <a:buNone/>
            </a:pPr>
            <a:r>
              <a:rPr lang="en-US" sz="2000" dirty="0" smtClean="0"/>
              <a:t>Sl.		Name of the opening	</a:t>
            </a:r>
            <a:r>
              <a:rPr lang="en-US" sz="2000" dirty="0" err="1" smtClean="0"/>
              <a:t>Qnty</a:t>
            </a:r>
            <a:r>
              <a:rPr lang="en-US" sz="2000" dirty="0" smtClean="0"/>
              <a:t> purchased/Total </a:t>
            </a:r>
            <a:r>
              <a:rPr lang="en-US" sz="2000" dirty="0" err="1" smtClean="0"/>
              <a:t>Qnty</a:t>
            </a:r>
            <a:r>
              <a:rPr lang="en-US" sz="2000" dirty="0" smtClean="0"/>
              <a:t>.    Balance</a:t>
            </a:r>
            <a:endParaRPr lang="en-IN" sz="2000" dirty="0" smtClean="0"/>
          </a:p>
          <a:p>
            <a:pPr>
              <a:buNone/>
            </a:pPr>
            <a:r>
              <a:rPr lang="en-US" sz="2000" dirty="0" smtClean="0"/>
              <a:t>No.	Material	stock	received	 	Issued</a:t>
            </a:r>
          </a:p>
          <a:p>
            <a:pPr>
              <a:buNone/>
            </a:pPr>
            <a:endParaRPr lang="en-US" sz="2000" dirty="0" smtClean="0"/>
          </a:p>
          <a:p>
            <a:pPr>
              <a:buNone/>
            </a:pPr>
            <a:endParaRPr lang="en-IN" sz="2000" dirty="0" smtClean="0"/>
          </a:p>
          <a:p>
            <a:pPr lvl="1" algn="just">
              <a:buFont typeface="Wingdings" pitchFamily="2" charset="2"/>
              <a:buChar char="v"/>
            </a:pPr>
            <a:r>
              <a:rPr lang="en-US" dirty="0" smtClean="0"/>
              <a:t>The information on investment if made by the </a:t>
            </a:r>
            <a:r>
              <a:rPr lang="en-US" dirty="0" err="1" smtClean="0"/>
              <a:t>Panchayat</a:t>
            </a:r>
            <a:r>
              <a:rPr lang="en-US" dirty="0" smtClean="0"/>
              <a:t> </a:t>
            </a:r>
            <a:r>
              <a:rPr lang="en-US" dirty="0" err="1" smtClean="0"/>
              <a:t>Samiti</a:t>
            </a:r>
            <a:r>
              <a:rPr lang="en-US" dirty="0" smtClean="0"/>
              <a:t> may be sought for.</a:t>
            </a:r>
            <a:endParaRPr lang="en-IN" dirty="0" smtClean="0"/>
          </a:p>
          <a:p>
            <a:pPr>
              <a:buNone/>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Autofit/>
          </a:bodyPr>
          <a:lstStyle/>
          <a:p>
            <a:r>
              <a:rPr lang="en-US" sz="3200" b="1" u="sng" dirty="0" smtClean="0">
                <a:solidFill>
                  <a:srgbClr val="FF0000"/>
                </a:solidFill>
              </a:rPr>
              <a:t>Physical verification of cash</a:t>
            </a:r>
            <a:br>
              <a:rPr lang="en-US" sz="3200" b="1" u="sng" dirty="0" smtClean="0">
                <a:solidFill>
                  <a:srgbClr val="FF0000"/>
                </a:solidFill>
              </a:rPr>
            </a:br>
            <a:r>
              <a:rPr lang="en-US" sz="3200" b="1" dirty="0" smtClean="0">
                <a:solidFill>
                  <a:srgbClr val="FF0000"/>
                </a:solidFill>
              </a:rPr>
              <a:t>(Rule 20 of OLFA Rules 1951)</a:t>
            </a:r>
            <a:r>
              <a:rPr lang="en-IN" sz="3200" dirty="0" smtClean="0">
                <a:solidFill>
                  <a:srgbClr val="FF0000"/>
                </a:solidFill>
              </a:rPr>
              <a:t/>
            </a:r>
            <a:br>
              <a:rPr lang="en-IN" sz="3200" dirty="0" smtClean="0">
                <a:solidFill>
                  <a:srgbClr val="FF0000"/>
                </a:solidFill>
              </a:rPr>
            </a:br>
            <a:endParaRPr lang="en-IN" sz="32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Before commencement of audit the auditor should verify not only the cash balances of the institution but also verify the un-</a:t>
            </a:r>
            <a:r>
              <a:rPr lang="en-US" dirty="0" err="1" smtClean="0"/>
              <a:t>encashed</a:t>
            </a:r>
            <a:r>
              <a:rPr lang="en-US" dirty="0" smtClean="0"/>
              <a:t> BDs, the securities held by the Local Authority, the postage stamps, the saleable forms unspent balance of permanent advances, miscellaneous receipt books and MBs in the presence of the Head of Office and the cashier and other officials who are found custodians of cash, stock and stores.</a:t>
            </a:r>
          </a:p>
          <a:p>
            <a:pPr algn="just">
              <a:buNone/>
            </a:pPr>
            <a:endParaRPr lang="en-IN" dirty="0" smtClean="0"/>
          </a:p>
          <a:p>
            <a:pPr algn="just">
              <a:buNone/>
            </a:pPr>
            <a:r>
              <a:rPr lang="en-US" dirty="0" smtClean="0"/>
              <a:t>		The result of verification need be recorded at the relevant pages of the books of accounts under the signature of the auditor and the signature of the officials in whose presence such verification has been made under the caption ‘produced &amp; seen’, as a result of which the Local Authority may not affirm in future that the physical verification is uncalled for.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791200"/>
          </a:xfrm>
        </p:spPr>
        <p:txBody>
          <a:bodyPr>
            <a:normAutofit fontScale="85000" lnSpcReduction="20000"/>
          </a:bodyPr>
          <a:lstStyle/>
          <a:p>
            <a:pPr algn="just">
              <a:buNone/>
            </a:pPr>
            <a:r>
              <a:rPr lang="en-US" dirty="0" smtClean="0"/>
              <a:t>		While verifying physical cash retained by the Local Authority the number of main cash books maintained in the </a:t>
            </a:r>
            <a:r>
              <a:rPr lang="en-US" dirty="0" err="1" smtClean="0"/>
              <a:t>Panchayat</a:t>
            </a:r>
            <a:r>
              <a:rPr lang="en-US" dirty="0" smtClean="0"/>
              <a:t> </a:t>
            </a:r>
            <a:r>
              <a:rPr lang="en-US" dirty="0" err="1" smtClean="0"/>
              <a:t>Samiti</a:t>
            </a:r>
            <a:r>
              <a:rPr lang="en-US" dirty="0" smtClean="0"/>
              <a:t> are to be ascertained and the cash in hand positions arrived at in each cash book need to be added. More over the system of keeping the same (Whether single lock or double lock arrangements), operation and handling of keys may be watched and any practice contrary to rules need be reflected in the audit report. Comments may also be furnished in respect of maintenance of double lock register.</a:t>
            </a:r>
          </a:p>
          <a:p>
            <a:pPr algn="just"/>
            <a:endParaRPr lang="en-IN" dirty="0" smtClean="0"/>
          </a:p>
          <a:p>
            <a:pPr algn="just">
              <a:buNone/>
            </a:pPr>
            <a:r>
              <a:rPr lang="en-US" dirty="0" smtClean="0"/>
              <a:t>		All cash of the P.S shall be kept in an iron chest under a double lock arrangement. Both the keys of the same lock shall not be kept in one person’s custody and the keys of one lock shall be kept apart from the keys of the other lock and always in different person’s custody. The chest shall never be opened unless both the custodians of keys are present. The B.D.O shall be the custodian of one of the lock, the custodian of the second lock being the cashier. Duplicate set of the keys shall be deposited in the Treasury in a sealed cover.</a:t>
            </a:r>
            <a:endParaRPr lang="en-IN" dirty="0" smtClean="0"/>
          </a:p>
          <a:p>
            <a:pPr algn="r">
              <a:buNone/>
            </a:pPr>
            <a:r>
              <a:rPr lang="en-US" b="1" dirty="0" smtClean="0"/>
              <a:t>(Rule </a:t>
            </a:r>
            <a:r>
              <a:rPr lang="en-US" b="1" dirty="0" smtClean="0">
                <a:latin typeface="+mj-lt"/>
              </a:rPr>
              <a:t>37(1) of OPSAP Rules-2002</a:t>
            </a:r>
            <a:r>
              <a:rPr lang="en-US" b="1" dirty="0" smtClean="0"/>
              <a:t>)</a:t>
            </a:r>
            <a:endParaRPr lang="en-IN" dirty="0" smtClean="0"/>
          </a:p>
          <a:p>
            <a:pPr algn="just">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gn="just">
              <a:buNone/>
            </a:pPr>
            <a:r>
              <a:rPr lang="en-US" dirty="0" smtClean="0"/>
              <a:t>		Retention of cash beyond the ceiling limit may also be commented in the audit report.</a:t>
            </a:r>
          </a:p>
          <a:p>
            <a:pPr algn="just">
              <a:buNone/>
            </a:pPr>
            <a:endParaRPr lang="en-IN" dirty="0" smtClean="0"/>
          </a:p>
          <a:p>
            <a:pPr algn="just">
              <a:buNone/>
            </a:pPr>
            <a:r>
              <a:rPr lang="en-US" dirty="0" smtClean="0"/>
              <a:t>		The P.S may prescribe the limit of to which money may be held in the </a:t>
            </a:r>
            <a:r>
              <a:rPr lang="en-US" dirty="0" err="1" smtClean="0"/>
              <a:t>samiti</a:t>
            </a:r>
            <a:r>
              <a:rPr lang="en-US" dirty="0" smtClean="0"/>
              <a:t> chest, subject to a maximum of Rs </a:t>
            </a:r>
            <a:r>
              <a:rPr lang="en-US" dirty="0" smtClean="0">
                <a:latin typeface="+mj-lt"/>
              </a:rPr>
              <a:t>10,000/-. </a:t>
            </a:r>
            <a:r>
              <a:rPr lang="en-US" dirty="0" smtClean="0"/>
              <a:t>In case of </a:t>
            </a:r>
            <a:r>
              <a:rPr lang="en-US" dirty="0" err="1" smtClean="0"/>
              <a:t>samities</a:t>
            </a:r>
            <a:r>
              <a:rPr lang="en-US" dirty="0" smtClean="0"/>
              <a:t> whose head quarters are situated at a place where no Treasury or sub Treasury exists, money may be held in the chest subject to a maximum of Rs </a:t>
            </a:r>
            <a:r>
              <a:rPr lang="en-US" dirty="0" smtClean="0">
                <a:latin typeface="+mj-lt"/>
              </a:rPr>
              <a:t>20,000/-.</a:t>
            </a:r>
          </a:p>
          <a:p>
            <a:pPr algn="just">
              <a:buNone/>
            </a:pPr>
            <a:endParaRPr lang="en-IN" dirty="0" smtClean="0"/>
          </a:p>
          <a:p>
            <a:pPr algn="r">
              <a:buNone/>
            </a:pPr>
            <a:r>
              <a:rPr lang="en-US" dirty="0" smtClean="0"/>
              <a:t>			</a:t>
            </a:r>
            <a:r>
              <a:rPr lang="en-US" b="1" dirty="0" smtClean="0"/>
              <a:t>(Rule </a:t>
            </a:r>
            <a:r>
              <a:rPr lang="en-US" b="1" dirty="0" smtClean="0">
                <a:latin typeface="+mj-lt"/>
              </a:rPr>
              <a:t>37(2) of OPSAP Rules-2002</a:t>
            </a:r>
            <a:r>
              <a:rPr lang="en-US" b="1" dirty="0" smtClean="0"/>
              <a:t>)</a:t>
            </a:r>
            <a:endParaRPr lang="en-IN" dirty="0" smtClean="0"/>
          </a:p>
          <a:p>
            <a:pPr algn="just">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09800"/>
          </a:xfrm>
        </p:spPr>
        <p:txBody>
          <a:bodyPr>
            <a:noAutofit/>
          </a:bodyPr>
          <a:lstStyle/>
          <a:p>
            <a:r>
              <a:rPr lang="en-US" sz="3200" b="1" dirty="0" smtClean="0">
                <a:solidFill>
                  <a:srgbClr val="FF0000"/>
                </a:solidFill>
              </a:rPr>
              <a:t>Auditor to go through the previous Audit Reports / IRs etc.</a:t>
            </a:r>
            <a:r>
              <a:rPr lang="en-IN" sz="3200" dirty="0" smtClean="0">
                <a:solidFill>
                  <a:srgbClr val="FF0000"/>
                </a:solidFill>
              </a:rPr>
              <a:t/>
            </a:r>
            <a:br>
              <a:rPr lang="en-IN" sz="3200" dirty="0" smtClean="0">
                <a:solidFill>
                  <a:srgbClr val="FF0000"/>
                </a:solidFill>
              </a:rPr>
            </a:br>
            <a:r>
              <a:rPr lang="en-US" sz="3200" dirty="0" smtClean="0">
                <a:solidFill>
                  <a:srgbClr val="FF0000"/>
                </a:solidFill>
              </a:rPr>
              <a:t>	</a:t>
            </a:r>
            <a:r>
              <a:rPr lang="en-IN" sz="3200" dirty="0" smtClean="0"/>
              <a:t/>
            </a:r>
            <a:br>
              <a:rPr lang="en-IN" sz="3200" dirty="0" smtClean="0"/>
            </a:br>
            <a:endParaRPr lang="en-IN" sz="3200" dirty="0"/>
          </a:p>
        </p:txBody>
      </p:sp>
      <p:sp>
        <p:nvSpPr>
          <p:cNvPr id="3" name="Content Placeholder 2"/>
          <p:cNvSpPr>
            <a:spLocks noGrp="1"/>
          </p:cNvSpPr>
          <p:nvPr>
            <p:ph idx="1"/>
          </p:nvPr>
        </p:nvSpPr>
        <p:spPr/>
        <p:txBody>
          <a:bodyPr>
            <a:normAutofit/>
          </a:bodyPr>
          <a:lstStyle/>
          <a:p>
            <a:pPr algn="just">
              <a:buNone/>
            </a:pPr>
            <a:r>
              <a:rPr lang="en-US" dirty="0" smtClean="0"/>
              <a:t>		The auditor before commencing audit of the accounts of the P.S should go through the audit reports of the previous years (at least for </a:t>
            </a:r>
            <a:r>
              <a:rPr lang="en-US" dirty="0" smtClean="0">
                <a:latin typeface="+mj-lt"/>
              </a:rPr>
              <a:t>3</a:t>
            </a:r>
            <a:r>
              <a:rPr lang="en-US" dirty="0" smtClean="0"/>
              <a:t> years), inspection reports of the AG, Collector, RDC etc to have an overall idea of the working of the institution. No. of cash books, pass books, Irregularities persisting in spite of comments, position of compliances to the audit observations and non production of any records and registers. Having acquired a thorough knowledge on above points the auditor should –</a:t>
            </a:r>
            <a:endParaRPr lang="en-IN" dirty="0" smtClean="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lvl="0" algn="just">
              <a:buNone/>
            </a:pPr>
            <a:r>
              <a:rPr lang="en-US" dirty="0" smtClean="0"/>
              <a:t>I.	Verify with local records, if the amounts of misappropriation, loss of stock &amp; stores, excess payments and other defalcations detected and incorporated in the audit reports for the previous year’s accounts are duly recovered from the delinquent officers and credited to the accounts of the P.S. </a:t>
            </a:r>
          </a:p>
          <a:p>
            <a:pPr lvl="0" algn="just">
              <a:buNone/>
            </a:pPr>
            <a:endParaRPr lang="en-IN" dirty="0" smtClean="0"/>
          </a:p>
          <a:p>
            <a:pPr lvl="0" algn="r">
              <a:buNone/>
            </a:pPr>
            <a:r>
              <a:rPr lang="en-US" b="1" dirty="0" smtClean="0">
                <a:latin typeface="+mj-lt"/>
              </a:rPr>
              <a:t>(Rule–15 of OLFA Rules-1951and GO No.-5036 dt-27.06.1980)</a:t>
            </a:r>
            <a:endParaRPr lang="en-IN" dirty="0" smtClean="0">
              <a:latin typeface="+mj-lt"/>
            </a:endParaRP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pPr lvl="0" algn="just">
              <a:lnSpc>
                <a:spcPct val="150000"/>
              </a:lnSpc>
              <a:buNone/>
            </a:pPr>
            <a:r>
              <a:rPr lang="en-US" dirty="0" smtClean="0"/>
              <a:t>II. It is pertinent to mention here that the auditor should not confine his verification in respect of recoveries/ settlement of paragraphs containing the objections on non deposit Govt. dues like, GST, </a:t>
            </a:r>
            <a:r>
              <a:rPr lang="en-US" dirty="0" err="1" smtClean="0"/>
              <a:t>Labour</a:t>
            </a:r>
            <a:r>
              <a:rPr lang="en-US" dirty="0" smtClean="0"/>
              <a:t> </a:t>
            </a:r>
            <a:r>
              <a:rPr lang="en-US" dirty="0" err="1" smtClean="0"/>
              <a:t>Cess</a:t>
            </a:r>
            <a:r>
              <a:rPr lang="en-US" dirty="0" smtClean="0"/>
              <a:t>, Royalty, IT etc of OLFA audit reports only but he should also verify the position of recoveries / submission of compliances and settlement made in respect of Accountant General’s Inspection Reports and also insist for compliance of the same.</a:t>
            </a:r>
            <a:endParaRPr lang="en-IN" dirty="0" smtClean="0"/>
          </a:p>
          <a:p>
            <a:pPr algn="r">
              <a:buNone/>
            </a:pPr>
            <a:r>
              <a:rPr lang="en-US" b="1" dirty="0" smtClean="0"/>
              <a:t>(</a:t>
            </a:r>
            <a:r>
              <a:rPr lang="en-US" b="1" dirty="0" smtClean="0">
                <a:latin typeface="+mj-lt"/>
              </a:rPr>
              <a:t>GO No.-127 / LFA dt-05.01.2004</a:t>
            </a:r>
            <a:r>
              <a:rPr lang="en-US" b="1" dirty="0" smtClean="0"/>
              <a:t>)</a:t>
            </a:r>
            <a:endParaRPr lang="en-IN" dirty="0" smtClean="0"/>
          </a:p>
          <a:p>
            <a:pPr algn="jus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858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Conceptual Framework</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buNone/>
            </a:pPr>
            <a:r>
              <a:rPr lang="en-US" dirty="0" smtClean="0">
                <a:latin typeface="+mj-lt"/>
              </a:rPr>
              <a:t>	Concepts of Local Body and Local Fund are derived from rule 188 of O.G.F.R.,Vol-1 and Section 2 of Odisha Local Fund Audit Act,1948 respectively. </a:t>
            </a:r>
          </a:p>
          <a:p>
            <a:pPr algn="just">
              <a:buNone/>
            </a:pPr>
            <a:endParaRPr lang="en-IN" dirty="0" smtClean="0">
              <a:latin typeface="+mj-lt"/>
            </a:endParaRPr>
          </a:p>
          <a:p>
            <a:pPr algn="just">
              <a:buNone/>
            </a:pPr>
            <a:r>
              <a:rPr lang="en-US" dirty="0" smtClean="0">
                <a:latin typeface="+mj-lt"/>
              </a:rPr>
              <a:t>• After 74th Amendment in the constitution, focus has been made on decentralization of powers for people’s participation and their direct involvement in the decision making process .</a:t>
            </a:r>
            <a:endParaRPr lang="en-IN" dirty="0" smtClean="0">
              <a:latin typeface="+mj-lt"/>
            </a:endParaRPr>
          </a:p>
          <a:p>
            <a:pPr>
              <a:buNone/>
            </a:pPr>
            <a:endParaRPr lang="en-IN"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981200"/>
          </a:xfrm>
        </p:spPr>
        <p:txBody>
          <a:bodyPr>
            <a:normAutofit/>
          </a:bodyPr>
          <a:lstStyle/>
          <a:p>
            <a:r>
              <a:rPr lang="en-US" sz="3200" b="1" u="sng" dirty="0" smtClean="0">
                <a:solidFill>
                  <a:srgbClr val="FF0000"/>
                </a:solidFill>
              </a:rPr>
              <a:t>Work distribution among the co-auditors </a:t>
            </a:r>
            <a:br>
              <a:rPr lang="en-US" sz="3200" b="1" u="sng" dirty="0" smtClean="0">
                <a:solidFill>
                  <a:srgbClr val="FF0000"/>
                </a:solidFill>
              </a:rPr>
            </a:br>
            <a:r>
              <a:rPr lang="en-US" sz="3200" b="1" u="sng" dirty="0" smtClean="0">
                <a:solidFill>
                  <a:srgbClr val="FF0000"/>
                </a:solidFill>
              </a:rPr>
              <a:t>(Audit Plan)</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a:bodyPr>
          <a:lstStyle/>
          <a:p>
            <a:pPr algn="just">
              <a:buNone/>
            </a:pPr>
            <a:r>
              <a:rPr lang="en-US" dirty="0" smtClean="0"/>
              <a:t>		The auditor in charge of the party should immediately draw up a </a:t>
            </a:r>
            <a:r>
              <a:rPr lang="en-US" dirty="0" err="1" smtClean="0"/>
              <a:t>programme</a:t>
            </a:r>
            <a:r>
              <a:rPr lang="en-US" dirty="0" smtClean="0"/>
              <a:t> for different accounts and registers for himself and for other auditor(s) with a view to cover all the items to be audited systematically within the scheduled time. The planning should be under taken before start of audit or in the course of audit keeping in view the changed situation if any. It should also be the responsibility of the DAO as well as the Reviewing Officer concerned to see that audit is taken up by the auditors in a planned and systematic manner.</a:t>
            </a:r>
            <a:endParaRPr lang="en-IN" dirty="0" smtClean="0"/>
          </a:p>
          <a:p>
            <a:pPr algn="r">
              <a:buNone/>
            </a:pPr>
            <a:r>
              <a:rPr lang="en-US" b="1" dirty="0" smtClean="0"/>
              <a:t>(</a:t>
            </a:r>
            <a:r>
              <a:rPr lang="en-US" b="1" dirty="0" smtClean="0">
                <a:latin typeface="+mj-lt"/>
              </a:rPr>
              <a:t>GO No.-5036 / LFA dt-27.06.1980</a:t>
            </a:r>
            <a:r>
              <a:rPr lang="en-US" b="1" dirty="0" smtClean="0"/>
              <a:t>)</a:t>
            </a:r>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sz="3600" b="1" u="sng" dirty="0" smtClean="0">
                <a:solidFill>
                  <a:srgbClr val="FF0000"/>
                </a:solidFill>
              </a:rPr>
              <a:t>Audit of Receipts</a:t>
            </a:r>
            <a:r>
              <a:rPr lang="en-IN" dirty="0" smtClean="0"/>
              <a:t/>
            </a:r>
            <a:br>
              <a:rPr lang="en-IN" dirty="0" smtClean="0"/>
            </a:br>
            <a:endParaRPr lang="en-IN"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pPr algn="just">
              <a:buNone/>
            </a:pPr>
            <a:r>
              <a:rPr lang="en-US" dirty="0" smtClean="0"/>
              <a:t>		The audit of receipts will ordinarily start with the cash book and checking the receipts. The entries will be traced from the Register of cash orders, BDs and </a:t>
            </a:r>
            <a:r>
              <a:rPr lang="en-US" dirty="0" err="1" smtClean="0"/>
              <a:t>Cheques</a:t>
            </a:r>
            <a:r>
              <a:rPr lang="en-US" dirty="0" smtClean="0"/>
              <a:t>, etc (Rule-</a:t>
            </a:r>
            <a:r>
              <a:rPr lang="en-US" dirty="0" smtClean="0">
                <a:latin typeface="+mj-lt"/>
              </a:rPr>
              <a:t>63</a:t>
            </a:r>
            <a:r>
              <a:rPr lang="en-US" dirty="0" smtClean="0"/>
              <a:t> Form No.-XXIII), counterfoils of receipts (</a:t>
            </a:r>
            <a:r>
              <a:rPr lang="en-US" dirty="0" smtClean="0">
                <a:latin typeface="+mj-lt"/>
              </a:rPr>
              <a:t>Rule-6(2) (3) </a:t>
            </a:r>
            <a:r>
              <a:rPr lang="en-US" dirty="0" smtClean="0"/>
              <a:t>Form II &amp; III), Treasury </a:t>
            </a:r>
            <a:r>
              <a:rPr lang="en-US" dirty="0" err="1" smtClean="0"/>
              <a:t>challans</a:t>
            </a:r>
            <a:r>
              <a:rPr lang="en-US" dirty="0" smtClean="0"/>
              <a:t>, Bill register, Book of drawl and other collection register if any. In dealing with the receipts the following points should be examined.</a:t>
            </a:r>
            <a:endParaRPr lang="en-IN" dirty="0" smtClean="0"/>
          </a:p>
          <a:p>
            <a:pPr lvl="0" algn="just">
              <a:buNone/>
            </a:pPr>
            <a:r>
              <a:rPr lang="en-US" dirty="0" smtClean="0"/>
              <a:t>I. The number of receipt books in use for collection should be ascertained from the stock register of receipt books.</a:t>
            </a:r>
            <a:endParaRPr lang="en-IN" dirty="0" smtClean="0"/>
          </a:p>
          <a:p>
            <a:pPr lvl="0" algn="just">
              <a:buNone/>
            </a:pPr>
            <a:r>
              <a:rPr lang="en-US" dirty="0" smtClean="0"/>
              <a:t>II. Each receipt book has been serially numbered and corresponding certificate is given in the cover page of the receipt book.</a:t>
            </a:r>
            <a:endParaRPr lang="en-IN" dirty="0" smtClean="0"/>
          </a:p>
          <a:p>
            <a:pPr lvl="0" algn="just">
              <a:buNone/>
            </a:pPr>
            <a:r>
              <a:rPr lang="en-US" dirty="0" smtClean="0"/>
              <a:t>III. No uprooting of receipt is made from the receipt book.</a:t>
            </a:r>
            <a:endParaRPr lang="en-IN"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lvl="0" algn="just">
              <a:buNone/>
            </a:pPr>
            <a:r>
              <a:rPr lang="en-US" dirty="0" smtClean="0"/>
              <a:t>iv. The receipt should be in proper form and granted in all cases over the dated signature of the head of office.</a:t>
            </a:r>
            <a:endParaRPr lang="en-IN" dirty="0" smtClean="0"/>
          </a:p>
          <a:p>
            <a:pPr lvl="0" algn="just">
              <a:buNone/>
            </a:pPr>
            <a:r>
              <a:rPr lang="en-US" dirty="0" smtClean="0"/>
              <a:t>v. There is no remission of revenue in any case without proper sanction of the competent authority.</a:t>
            </a:r>
            <a:endParaRPr lang="en-IN" dirty="0" smtClean="0"/>
          </a:p>
          <a:p>
            <a:pPr lvl="0" algn="just">
              <a:buNone/>
            </a:pPr>
            <a:r>
              <a:rPr lang="en-US" dirty="0" smtClean="0"/>
              <a:t>vi. The receipts are not instantly and un-authorized appropriated for developmental expenditure.</a:t>
            </a:r>
            <a:endParaRPr lang="en-IN" dirty="0" smtClean="0"/>
          </a:p>
          <a:p>
            <a:pPr lvl="0" algn="just">
              <a:buNone/>
            </a:pPr>
            <a:r>
              <a:rPr lang="en-US" dirty="0" smtClean="0"/>
              <a:t>vii. The amounts have been credited to proper head of accounts.</a:t>
            </a:r>
            <a:endParaRPr lang="en-IN" dirty="0" smtClean="0"/>
          </a:p>
          <a:p>
            <a:pPr lvl="0" algn="just">
              <a:buNone/>
            </a:pPr>
            <a:r>
              <a:rPr lang="en-US" dirty="0" smtClean="0"/>
              <a:t>viii. The demands are correctly assessed and punctually and fully collected.</a:t>
            </a:r>
            <a:endParaRPr lang="en-IN" dirty="0" smtClean="0"/>
          </a:p>
          <a:p>
            <a:pPr lvl="0" algn="just">
              <a:buNone/>
            </a:pPr>
            <a:r>
              <a:rPr lang="en-US" dirty="0" smtClean="0"/>
              <a:t>ix. The collections made through receipts as well as drawls from Treasury/ Banks are not retained in the hands of collecting staff. If the delay is systematic and relates to large amounts, the matter should be specifically dealt with in the Audit Report.</a:t>
            </a:r>
            <a:endParaRPr lang="en-IN" dirty="0" smtClean="0"/>
          </a:p>
          <a:p>
            <a:pPr>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lvl="0" algn="just">
              <a:buNone/>
            </a:pPr>
            <a:r>
              <a:rPr lang="en-US" dirty="0" smtClean="0">
                <a:latin typeface="+mj-lt"/>
              </a:rPr>
              <a:t>x. The auditor should see that while crediting the amounts collected through receipts or through drawls in composite items, no reshuffle is made. For example if an amount of Rs. 1,000/- and Rs. 3,000/- are collected in a receipt towards SD and Royalty respectively and while crediting these amounts, the cashier alters the amounts like SD – Rs. 3,000/- and Royalty- Rs. 1,000/-, there would be every possibility of excess refund of SD and less deposit of Royalty, causing a loss to the tune of Rs. 2,000/-.</a:t>
            </a:r>
            <a:endParaRPr lang="en-IN" dirty="0" smtClean="0">
              <a:latin typeface="+mj-lt"/>
            </a:endParaRPr>
          </a:p>
          <a:p>
            <a:pPr lvl="0" algn="just">
              <a:buNone/>
            </a:pPr>
            <a:r>
              <a:rPr lang="en-US" dirty="0" smtClean="0">
                <a:latin typeface="+mj-lt"/>
              </a:rPr>
              <a:t>xi. The auditor should see that there is no leakage of revenue. </a:t>
            </a:r>
            <a:endParaRPr lang="en-IN" dirty="0" smtClean="0">
              <a:latin typeface="+mj-lt"/>
            </a:endParaRPr>
          </a:p>
          <a:p>
            <a:pPr lvl="0" algn="just">
              <a:buNone/>
            </a:pPr>
            <a:r>
              <a:rPr lang="en-US" dirty="0" smtClean="0">
                <a:latin typeface="+mj-lt"/>
              </a:rPr>
              <a:t>xii. The BDs and </a:t>
            </a:r>
            <a:r>
              <a:rPr lang="en-US" dirty="0" err="1" smtClean="0">
                <a:latin typeface="+mj-lt"/>
              </a:rPr>
              <a:t>cheques</a:t>
            </a:r>
            <a:r>
              <a:rPr lang="en-US" dirty="0" smtClean="0">
                <a:latin typeface="+mj-lt"/>
              </a:rPr>
              <a:t> received by the P.S are instantly remitted to the Treasury / Bank for encashment. The same are also credited to the relevant cash books without any delay. Loss of interest caused if any due to the negligence of the remitting officials may be commented and loss assessed and fixation of responsibility be made appropriately.</a:t>
            </a:r>
            <a:endParaRPr lang="en-IN" dirty="0" smtClean="0">
              <a:latin typeface="+mj-lt"/>
            </a:endParaRPr>
          </a:p>
          <a:p>
            <a:endParaRPr lang="en-IN"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lvl="0" algn="just">
              <a:buNone/>
            </a:pPr>
            <a:r>
              <a:rPr lang="en-US" dirty="0" smtClean="0"/>
              <a:t>xiii. 	For the above, a constant watch is to be made on the 	accrual of periodical interests in each account.</a:t>
            </a:r>
            <a:endParaRPr lang="en-IN" dirty="0" smtClean="0"/>
          </a:p>
          <a:p>
            <a:pPr lvl="0" algn="just">
              <a:buNone/>
            </a:pPr>
            <a:r>
              <a:rPr lang="en-US" dirty="0" smtClean="0"/>
              <a:t>xiv. 	Now a days major grant-in-aids are being released through 	e-transfers. So the auditor should check the sanction orders 	received in respect of grants credited through e-transfers 	and corresponding credit in the relevant pass books and 	any non accounting need be enquired and commented 	upon.</a:t>
            </a:r>
            <a:endParaRPr lang="en-IN" dirty="0" smtClean="0"/>
          </a:p>
          <a:p>
            <a:pPr lvl="0" algn="just">
              <a:buNone/>
            </a:pPr>
            <a:r>
              <a:rPr lang="en-US" dirty="0" smtClean="0"/>
              <a:t>xv. 	Auditor should see that against all entries in the receipt 	side of the cash book respective heads of accounts are 	mentioned.</a:t>
            </a:r>
            <a:endParaRPr lang="en-IN" dirty="0" smtClean="0"/>
          </a:p>
          <a:p>
            <a:pPr lvl="0" algn="just">
              <a:buNone/>
            </a:pPr>
            <a:r>
              <a:rPr lang="en-US" dirty="0" smtClean="0"/>
              <a:t>xvi. 	Then the auditor should check that the date wise 	collections made and credited to the cash book are posted 	in the Register of monthly/ quarterly/annual receipts and 	payments (Format-I) and in the Consolidated Abstract 	Register (Format-II) prescribed by the C &amp; AG India in the 	Simplified Accounting Procedure for the </a:t>
            </a:r>
            <a:r>
              <a:rPr lang="en-US" dirty="0" err="1" smtClean="0"/>
              <a:t>Panchayat</a:t>
            </a:r>
            <a:r>
              <a:rPr lang="en-US" dirty="0" smtClean="0"/>
              <a:t> 	</a:t>
            </a:r>
            <a:r>
              <a:rPr lang="en-US" dirty="0" err="1" smtClean="0"/>
              <a:t>Samities</a:t>
            </a:r>
            <a:r>
              <a:rPr lang="en-US" dirty="0" smtClean="0"/>
              <a:t>.</a:t>
            </a:r>
            <a:endParaRPr lang="en-IN" dirty="0" smtClean="0"/>
          </a:p>
          <a:p>
            <a:pPr>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smtClean="0">
                <a:solidFill>
                  <a:srgbClr val="FF0000"/>
                </a:solidFill>
              </a:rPr>
              <a:t>Audit of Expenditure</a:t>
            </a:r>
            <a:r>
              <a:rPr lang="en-IN" sz="3600" dirty="0" smtClean="0">
                <a:solidFill>
                  <a:srgbClr val="FF0000"/>
                </a:solidFill>
              </a:rPr>
              <a:t/>
            </a:r>
            <a:br>
              <a:rPr lang="en-IN" sz="3600" dirty="0" smtClean="0">
                <a:solidFill>
                  <a:srgbClr val="FF0000"/>
                </a:solidFill>
              </a:rPr>
            </a:br>
            <a:endParaRPr lang="en-IN" sz="3600" dirty="0">
              <a:solidFill>
                <a:srgbClr val="FF0000"/>
              </a:solidFill>
            </a:endParaRPr>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pPr marL="571500" indent="-571500" algn="just">
              <a:buNone/>
            </a:pPr>
            <a:r>
              <a:rPr lang="en-US" sz="2900" dirty="0" smtClean="0"/>
              <a:t>		In dealing with the expenditure incurred </a:t>
            </a:r>
            <a:r>
              <a:rPr lang="en-US" sz="2900" dirty="0" smtClean="0"/>
              <a:t>in respect </a:t>
            </a:r>
            <a:r>
              <a:rPr lang="en-US" sz="2900" dirty="0" smtClean="0"/>
              <a:t>of </a:t>
            </a:r>
            <a:r>
              <a:rPr lang="en-US" sz="2900" dirty="0" smtClean="0"/>
              <a:t>Panchayat Samiti </a:t>
            </a:r>
            <a:r>
              <a:rPr lang="en-US" sz="2900" dirty="0" smtClean="0"/>
              <a:t>account, the following points should be examined.</a:t>
            </a:r>
            <a:endParaRPr lang="en-IN" sz="2900" dirty="0" smtClean="0"/>
          </a:p>
          <a:p>
            <a:pPr marL="571500" indent="-571500" algn="just">
              <a:buAutoNum type="romanLcPeriod"/>
            </a:pPr>
            <a:r>
              <a:rPr lang="en-US" sz="2900" dirty="0" smtClean="0"/>
              <a:t>The entries made in the expenditure side of the cash book should be checked with the vouchers, </a:t>
            </a:r>
            <a:r>
              <a:rPr lang="en-US" sz="2900" dirty="0" err="1" smtClean="0"/>
              <a:t>aquittances</a:t>
            </a:r>
            <a:r>
              <a:rPr lang="en-US" sz="2900" dirty="0" smtClean="0"/>
              <a:t> and work bills as the case may be.</a:t>
            </a:r>
            <a:endParaRPr lang="en-IN" sz="2900" dirty="0" smtClean="0"/>
          </a:p>
          <a:p>
            <a:pPr marL="571500" indent="-571500" algn="just">
              <a:buAutoNum type="romanLcPeriod"/>
            </a:pPr>
            <a:r>
              <a:rPr lang="en-US" sz="2900" dirty="0" smtClean="0"/>
              <a:t>The auditor should see that the payment is admissible.</a:t>
            </a:r>
            <a:endParaRPr lang="en-IN" sz="2900" dirty="0" smtClean="0"/>
          </a:p>
          <a:p>
            <a:pPr marL="571500" indent="-571500" algn="just">
              <a:buAutoNum type="romanLcPeriod"/>
            </a:pPr>
            <a:r>
              <a:rPr lang="en-US" sz="2900" dirty="0" smtClean="0"/>
              <a:t>The payment is covered by the requisite sanction where ever necessary.</a:t>
            </a:r>
            <a:endParaRPr lang="en-IN" sz="2900" dirty="0" smtClean="0"/>
          </a:p>
          <a:p>
            <a:pPr marL="571500" indent="-571500" algn="just">
              <a:buAutoNum type="romanLcPeriod"/>
            </a:pPr>
            <a:r>
              <a:rPr lang="en-US" sz="2900" dirty="0" smtClean="0"/>
              <a:t>The sanctioning authority possesses the necessary power to accord sanction.</a:t>
            </a:r>
            <a:endParaRPr lang="en-IN" sz="2900" dirty="0" smtClean="0"/>
          </a:p>
          <a:p>
            <a:pPr marL="571500" indent="-571500" algn="just">
              <a:buAutoNum type="romanLcPeriod"/>
            </a:pPr>
            <a:r>
              <a:rPr lang="en-US" sz="2900" dirty="0" smtClean="0"/>
              <a:t>There is provision in the budget estimate to meet the charges.</a:t>
            </a:r>
            <a:endParaRPr lang="en-IN" sz="2900" dirty="0" smtClean="0"/>
          </a:p>
          <a:p>
            <a:pPr marL="571500" indent="-571500" algn="just">
              <a:buAutoNum type="romanLcPeriod"/>
            </a:pPr>
            <a:r>
              <a:rPr lang="en-US" sz="2900" dirty="0" smtClean="0"/>
              <a:t>Every payment is supported by a voucher in proper form.</a:t>
            </a:r>
            <a:endParaRPr lang="en-IN" sz="2900" dirty="0" smtClean="0"/>
          </a:p>
          <a:p>
            <a:pPr marL="571500" indent="-571500" algn="just">
              <a:buAutoNum type="romanLcPeriod"/>
            </a:pPr>
            <a:r>
              <a:rPr lang="en-US" sz="2900" dirty="0" smtClean="0"/>
              <a:t>The vouchers are consecutively numbered, arithmetically correct and contains no erasers or over writings.</a:t>
            </a:r>
            <a:endParaRPr lang="en-IN" sz="2900" dirty="0" smtClean="0"/>
          </a:p>
          <a:p>
            <a:pPr marL="571500" indent="-571500" algn="just">
              <a:buAutoNum type="romanLcPeriod"/>
            </a:pPr>
            <a:r>
              <a:rPr lang="en-US" sz="2900" dirty="0" smtClean="0"/>
              <a:t>Every payment is supported by the dated acknowledgement of the payee.</a:t>
            </a:r>
            <a:endParaRPr lang="en-IN" sz="2900" dirty="0" smtClean="0"/>
          </a:p>
          <a:p>
            <a:pPr marL="571500" indent="-571500" algn="just">
              <a:buAutoNum type="romanLcPeriod"/>
            </a:pPr>
            <a:r>
              <a:rPr lang="en-US" sz="2900" dirty="0" smtClean="0"/>
              <a:t>The amounts paid are correctly entered into the relevant cash books and registers.</a:t>
            </a:r>
            <a:endParaRPr lang="en-IN" dirty="0" smtClean="0"/>
          </a:p>
          <a:p>
            <a:pPr>
              <a:buNone/>
            </a:pP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lvl="0" algn="just">
              <a:buNone/>
            </a:pPr>
            <a:r>
              <a:rPr lang="en-US" dirty="0" smtClean="0">
                <a:latin typeface="+mj-lt"/>
              </a:rPr>
              <a:t>x. 	</a:t>
            </a:r>
            <a:r>
              <a:rPr lang="en-US" sz="2200" dirty="0" smtClean="0">
                <a:latin typeface="+mj-lt"/>
              </a:rPr>
              <a:t>All bills / vouchers are passed for payment and the payment 	orders are expressed both in words and figures.</a:t>
            </a:r>
            <a:endParaRPr lang="en-IN" sz="2200" dirty="0" smtClean="0">
              <a:latin typeface="+mj-lt"/>
            </a:endParaRPr>
          </a:p>
          <a:p>
            <a:pPr lvl="0" algn="just">
              <a:buNone/>
            </a:pPr>
            <a:r>
              <a:rPr lang="en-US" sz="2200" dirty="0" smtClean="0">
                <a:latin typeface="+mj-lt"/>
              </a:rPr>
              <a:t>xi. 	All paid bills have been stamped ‘paid’.</a:t>
            </a:r>
            <a:endParaRPr lang="en-IN" sz="2200" dirty="0" smtClean="0">
              <a:latin typeface="+mj-lt"/>
            </a:endParaRPr>
          </a:p>
          <a:p>
            <a:pPr lvl="0" algn="just">
              <a:buNone/>
            </a:pPr>
            <a:r>
              <a:rPr lang="en-US" sz="2200" dirty="0" smtClean="0">
                <a:latin typeface="+mj-lt"/>
              </a:rPr>
              <a:t>xii. 	An order directing the payment of any claim made in a bill 	shall 	be valid for a period of six months and shall be 	renewed if 	payment is to be made there after 	mentioning reason of 	renewal ( Rule-19 (1) of OPSAP 	</a:t>
            </a:r>
            <a:r>
              <a:rPr lang="en-US" sz="2200" dirty="0" smtClean="0">
                <a:latin typeface="+mj-lt"/>
              </a:rPr>
              <a:t>Rules-    2002</a:t>
            </a:r>
            <a:r>
              <a:rPr lang="en-US" sz="2200" dirty="0" smtClean="0">
                <a:latin typeface="+mj-lt"/>
              </a:rPr>
              <a:t>).</a:t>
            </a:r>
            <a:endParaRPr lang="en-IN" sz="2200" dirty="0" smtClean="0">
              <a:latin typeface="+mj-lt"/>
            </a:endParaRPr>
          </a:p>
          <a:p>
            <a:pPr lvl="0" algn="just">
              <a:buNone/>
            </a:pPr>
            <a:r>
              <a:rPr lang="en-US" sz="2200" dirty="0" smtClean="0">
                <a:latin typeface="+mj-lt"/>
              </a:rPr>
              <a:t>xiii. 	No claim against the </a:t>
            </a:r>
            <a:r>
              <a:rPr lang="en-US" sz="2200" dirty="0" err="1" smtClean="0">
                <a:latin typeface="+mj-lt"/>
              </a:rPr>
              <a:t>Panchayat</a:t>
            </a:r>
            <a:r>
              <a:rPr lang="en-US" sz="2200" dirty="0" smtClean="0">
                <a:latin typeface="+mj-lt"/>
              </a:rPr>
              <a:t> </a:t>
            </a:r>
            <a:r>
              <a:rPr lang="en-US" sz="2200" dirty="0" err="1" smtClean="0">
                <a:latin typeface="+mj-lt"/>
              </a:rPr>
              <a:t>Samiti</a:t>
            </a:r>
            <a:r>
              <a:rPr lang="en-US" sz="2200" dirty="0" smtClean="0">
                <a:latin typeface="+mj-lt"/>
              </a:rPr>
              <a:t> shall be admitted for 	payment where a bill is presented after a period of more 	than one year from the date on which the claim becomes 	due without the order of the chairman of the </a:t>
            </a:r>
            <a:r>
              <a:rPr lang="en-US" sz="2200" dirty="0" err="1" smtClean="0">
                <a:latin typeface="+mj-lt"/>
              </a:rPr>
              <a:t>Samiti</a:t>
            </a:r>
            <a:r>
              <a:rPr lang="en-US" sz="2200" dirty="0" smtClean="0">
                <a:latin typeface="+mj-lt"/>
              </a:rPr>
              <a:t> and 	verification of previous payments. (Rule-19 (2)of OPSAP 	Rules-2002).</a:t>
            </a:r>
            <a:endParaRPr lang="en-IN" sz="2200" dirty="0" smtClean="0">
              <a:latin typeface="+mj-lt"/>
            </a:endParaRPr>
          </a:p>
          <a:p>
            <a:pPr lvl="0" algn="just">
              <a:buNone/>
            </a:pPr>
            <a:r>
              <a:rPr lang="en-US" sz="2200" dirty="0" smtClean="0">
                <a:latin typeface="+mj-lt"/>
              </a:rPr>
              <a:t>xiv. 	The expenditure have to be incurred with general principles 	of financial propriety.</a:t>
            </a:r>
            <a:endParaRPr lang="en-IN" sz="2200" dirty="0" smtClean="0">
              <a:latin typeface="+mj-lt"/>
            </a:endParaRPr>
          </a:p>
          <a:p>
            <a:pPr>
              <a:buNone/>
            </a:pPr>
            <a:endParaRPr lang="en-IN"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sz="4000" b="1" u="sng" dirty="0" smtClean="0">
                <a:solidFill>
                  <a:srgbClr val="FF0000"/>
                </a:solidFill>
              </a:rPr>
              <a:t>Cash Book</a:t>
            </a:r>
            <a:r>
              <a:rPr lang="en-IN" sz="4000" dirty="0" smtClean="0">
                <a:solidFill>
                  <a:srgbClr val="FF0000"/>
                </a:solidFill>
              </a:rPr>
              <a:t/>
            </a:r>
            <a:br>
              <a:rPr lang="en-IN" sz="4000" dirty="0" smtClean="0">
                <a:solidFill>
                  <a:srgbClr val="FF0000"/>
                </a:solidFill>
              </a:rPr>
            </a:br>
            <a:endParaRPr lang="en-IN" sz="4000"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buNone/>
            </a:pPr>
            <a:r>
              <a:rPr lang="en-US" dirty="0" smtClean="0"/>
              <a:t>The auditor shall see that –</a:t>
            </a:r>
            <a:endParaRPr lang="en-IN" dirty="0" smtClean="0"/>
          </a:p>
          <a:p>
            <a:endParaRPr lang="en-IN" dirty="0" smtClean="0"/>
          </a:p>
          <a:p>
            <a:pPr marL="571500" lvl="0" indent="-571500">
              <a:buAutoNum type="romanLcPeriod"/>
            </a:pPr>
            <a:r>
              <a:rPr lang="en-US" dirty="0" smtClean="0"/>
              <a:t>The cash book is maintained in Form – ‘X’ vide rule </a:t>
            </a:r>
            <a:r>
              <a:rPr lang="en-US" b="1" dirty="0" smtClean="0"/>
              <a:t>32 of OPSAP Rules 2002</a:t>
            </a:r>
            <a:r>
              <a:rPr lang="en-US" dirty="0" smtClean="0"/>
              <a:t>.</a:t>
            </a:r>
            <a:endParaRPr lang="en-IN" dirty="0" smtClean="0"/>
          </a:p>
          <a:p>
            <a:pPr marL="571500" lvl="0" indent="-571500">
              <a:buAutoNum type="romanLcPeriod"/>
            </a:pPr>
            <a:r>
              <a:rPr lang="en-US" dirty="0" smtClean="0"/>
              <a:t>The cash book is to be maintained daily.</a:t>
            </a:r>
            <a:endParaRPr lang="en-IN" dirty="0" smtClean="0"/>
          </a:p>
          <a:p>
            <a:pPr marL="571500" lvl="0" indent="-571500">
              <a:buAutoNum type="romanLcPeriod"/>
            </a:pPr>
            <a:r>
              <a:rPr lang="en-US" dirty="0" smtClean="0"/>
              <a:t>The transactions are entered as soon as they occur.</a:t>
            </a:r>
            <a:endParaRPr lang="en-IN" dirty="0" smtClean="0"/>
          </a:p>
          <a:p>
            <a:pPr marL="571500" lvl="0" indent="-571500">
              <a:buAutoNum type="romanLcPeriod"/>
            </a:pPr>
            <a:r>
              <a:rPr lang="en-US" dirty="0" smtClean="0"/>
              <a:t>The receipts and payments should supported with their respective heads of accounts in </a:t>
            </a:r>
            <a:r>
              <a:rPr lang="en-US" b="1" dirty="0" smtClean="0"/>
              <a:t>e-Gram </a:t>
            </a:r>
            <a:r>
              <a:rPr lang="en-US" b="1" dirty="0" err="1" smtClean="0"/>
              <a:t>Swaraj</a:t>
            </a:r>
            <a:r>
              <a:rPr lang="en-US" dirty="0" smtClean="0"/>
              <a:t> portal prescribed by Govt..</a:t>
            </a:r>
            <a:endParaRPr lang="en-IN" dirty="0" smtClean="0"/>
          </a:p>
          <a:p>
            <a:pPr marL="571500" lvl="0" indent="-571500">
              <a:buAutoNum type="romanLcPeriod"/>
            </a:pPr>
            <a:r>
              <a:rPr lang="en-US" dirty="0" smtClean="0"/>
              <a:t>The cash book is to be </a:t>
            </a:r>
            <a:r>
              <a:rPr lang="en-US" dirty="0" err="1" smtClean="0"/>
              <a:t>freezed</a:t>
            </a:r>
            <a:r>
              <a:rPr lang="en-US" dirty="0" smtClean="0"/>
              <a:t> daily and signed by the officers entitled to do so.</a:t>
            </a:r>
            <a:endParaRPr lang="en-IN" dirty="0" smtClean="0"/>
          </a:p>
          <a:p>
            <a:pPr marL="571500" lvl="0" indent="-571500">
              <a:buAutoNum type="romanLcPeriod"/>
            </a:pPr>
            <a:r>
              <a:rPr lang="en-US" dirty="0" smtClean="0"/>
              <a:t>The principles of maintaining the cash book have been followed meticulously.</a:t>
            </a:r>
            <a:endParaRPr lang="en-IN" dirty="0" smtClean="0"/>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sz="3100" b="1" dirty="0" smtClean="0"/>
              <a:t>Conceptual Framework and their direct involvement in the decision making process</a:t>
            </a:r>
            <a:r>
              <a:rPr lang="en-US" sz="3100" dirty="0" smtClean="0"/>
              <a:t> .</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buNone/>
            </a:pPr>
            <a:endParaRPr lang="en-US" dirty="0" smtClean="0"/>
          </a:p>
          <a:p>
            <a:pPr algn="just">
              <a:buNone/>
            </a:pPr>
            <a:r>
              <a:rPr lang="en-US" dirty="0" smtClean="0"/>
              <a:t>•This has reinforced the three tier PRI system tendering power to the hands of common people. </a:t>
            </a:r>
          </a:p>
          <a:p>
            <a:pPr marL="0" indent="0" algn="just">
              <a:buNone/>
            </a:pPr>
            <a:endParaRPr lang="en-IN" dirty="0" smtClean="0"/>
          </a:p>
          <a:p>
            <a:pPr algn="just">
              <a:buNone/>
            </a:pPr>
            <a:r>
              <a:rPr lang="en-US" dirty="0" smtClean="0"/>
              <a:t>• Panchayati Raj Institutions are entrusted with the responsibilities for development of infrastructural facilities and undertaking social security programmes aimed for targeted under-privileged people in rural areas for their socio-economic development.</a:t>
            </a:r>
            <a:endParaRPr lang="en-IN" dirty="0" smtClean="0"/>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algn="just"/>
            <a:r>
              <a:rPr lang="en-US" dirty="0" smtClean="0"/>
              <a:t>Audit in general is one of the five pillars of public finance. To explain it more convincingly, we can look at the other four pillars. </a:t>
            </a:r>
            <a:endParaRPr lang="en-IN" dirty="0" smtClean="0"/>
          </a:p>
          <a:p>
            <a:pPr algn="just"/>
            <a:r>
              <a:rPr lang="en-US" dirty="0" smtClean="0"/>
              <a:t>Those are (</a:t>
            </a:r>
            <a:r>
              <a:rPr lang="en-US" dirty="0" err="1" smtClean="0"/>
              <a:t>i</a:t>
            </a:r>
            <a:r>
              <a:rPr lang="en-US" dirty="0" smtClean="0"/>
              <a:t>)BUDGETING (ii) RECEIPT (iii) EXEPNDITURE (iv) ACCOUNTING</a:t>
            </a:r>
            <a:endParaRPr lang="en-IN" dirty="0" smtClean="0"/>
          </a:p>
          <a:p>
            <a:pPr algn="just"/>
            <a:r>
              <a:rPr lang="en-US" dirty="0" smtClean="0"/>
              <a:t>Local Fund Audit undertakes the audit of the local institutions which has the authority to collect revenues by way of imposing tax and rent, receives funds from state govt. and central govt. to execute the developmental activities within its jurisdiction and carry out the social security programmes by utilizing the human resources at its disposal .</a:t>
            </a:r>
            <a:endParaRPr lang="en-IN" dirty="0" smtClean="0"/>
          </a:p>
          <a:p>
            <a:pPr algn="just"/>
            <a:r>
              <a:rPr lang="en-US" dirty="0" smtClean="0"/>
              <a:t>Orissa Local Fund Audit ACT </a:t>
            </a:r>
            <a:r>
              <a:rPr lang="en-US" dirty="0" smtClean="0">
                <a:latin typeface="+mj-lt"/>
              </a:rPr>
              <a:t>1948</a:t>
            </a:r>
            <a:r>
              <a:rPr lang="en-US" dirty="0" smtClean="0"/>
              <a:t> </a:t>
            </a:r>
            <a:r>
              <a:rPr lang="en-US" dirty="0" smtClean="0"/>
              <a:t>and Orissa </a:t>
            </a:r>
            <a:r>
              <a:rPr lang="en-US" dirty="0" smtClean="0"/>
              <a:t>Local Fund Rules </a:t>
            </a:r>
            <a:r>
              <a:rPr lang="en-US" dirty="0" smtClean="0">
                <a:latin typeface="+mj-lt"/>
              </a:rPr>
              <a:t>1951</a:t>
            </a:r>
            <a:r>
              <a:rPr lang="en-US" dirty="0" smtClean="0"/>
              <a:t> are the ostensible mandates which authorizes Local Fund Audit organization (Directorate of Local Fund Audit and Dist Audit Offices) to conduct the audit of local PR institutions i.e. Zilla Parisad, the Panchayat </a:t>
            </a:r>
            <a:r>
              <a:rPr lang="en-US" dirty="0" err="1" smtClean="0"/>
              <a:t>Samitis</a:t>
            </a:r>
            <a:r>
              <a:rPr lang="en-US" dirty="0" smtClean="0"/>
              <a:t> and the </a:t>
            </a:r>
            <a:r>
              <a:rPr lang="en-US" dirty="0" err="1" smtClean="0"/>
              <a:t>Grama</a:t>
            </a:r>
            <a:r>
              <a:rPr lang="en-US" dirty="0" smtClean="0"/>
              <a:t> </a:t>
            </a:r>
            <a:r>
              <a:rPr lang="en-US" dirty="0" err="1" smtClean="0"/>
              <a:t>Panchayats</a:t>
            </a:r>
            <a:r>
              <a:rPr lang="en-US" dirty="0" smtClean="0"/>
              <a:t>. </a:t>
            </a:r>
            <a:endParaRPr lang="en-IN" dirty="0" smtClean="0"/>
          </a:p>
          <a:p>
            <a:pPr marL="0" indent="0" algn="just">
              <a:buNone/>
            </a:pPr>
            <a:r>
              <a:rPr lang="en-US" dirty="0" smtClean="0"/>
              <a:t>The local fund audit has its own identity and distinct features </a:t>
            </a:r>
            <a:endParaRPr lang="en-IN" dirty="0" smtClean="0"/>
          </a:p>
          <a:p>
            <a:pPr algn="just"/>
            <a:r>
              <a:rPr lang="en-US" dirty="0" smtClean="0"/>
              <a:t>1. It is the only statutory audit of Govt. of Odisha. </a:t>
            </a:r>
            <a:endParaRPr lang="en-IN" dirty="0" smtClean="0"/>
          </a:p>
          <a:p>
            <a:pPr algn="just"/>
            <a:r>
              <a:rPr lang="en-US" dirty="0" smtClean="0"/>
              <a:t>2. It is a detailed audit. </a:t>
            </a:r>
            <a:endParaRPr lang="en-IN" dirty="0" smtClean="0"/>
          </a:p>
          <a:p>
            <a:pPr algn="just"/>
            <a:r>
              <a:rPr lang="en-US" dirty="0" smtClean="0"/>
              <a:t>3.It is quasi-judicial; therefore, it has exclusive mandate for initiation of surcharge action.</a:t>
            </a:r>
            <a:endParaRPr lang="en-IN" dirty="0" smtClean="0"/>
          </a:p>
          <a:p>
            <a:pPr algn="just">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19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FF0000"/>
                </a:solidFill>
              </a:rPr>
              <a:t>Audit frame work</a:t>
            </a:r>
            <a:r>
              <a:rPr lang="en-IN" b="1" dirty="0" smtClean="0">
                <a:solidFill>
                  <a:srgbClr val="FF0000"/>
                </a:solidFill>
              </a:rPr>
              <a:t/>
            </a:r>
            <a:br>
              <a:rPr lang="en-IN" b="1" dirty="0" smtClean="0">
                <a:solidFill>
                  <a:srgbClr val="FF0000"/>
                </a:solidFill>
              </a:rPr>
            </a:br>
            <a:endParaRPr lang="en-IN" b="1"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buFont typeface="Arial" pitchFamily="34" charset="0"/>
              <a:buChar char="•"/>
            </a:pPr>
            <a:r>
              <a:rPr lang="en-US" dirty="0" smtClean="0"/>
              <a:t>The followings are the essentiality of audit process. </a:t>
            </a:r>
            <a:endParaRPr lang="en-IN" dirty="0" smtClean="0"/>
          </a:p>
          <a:p>
            <a:r>
              <a:rPr lang="en-US" dirty="0" smtClean="0"/>
              <a:t>I. Audit intimation </a:t>
            </a:r>
            <a:endParaRPr lang="en-IN" dirty="0" smtClean="0"/>
          </a:p>
          <a:p>
            <a:r>
              <a:rPr lang="en-US" dirty="0" smtClean="0"/>
              <a:t>II. Issue of POM (Preliminary objection memo) for production of cash &amp; other valuables and account records for the year the audit is to be conducted. </a:t>
            </a:r>
            <a:endParaRPr lang="en-IN" dirty="0" smtClean="0"/>
          </a:p>
          <a:p>
            <a:r>
              <a:rPr lang="en-US" dirty="0" smtClean="0"/>
              <a:t>III. Physical verification of cash &amp; other stock materials like Misc. Receipt Books, Measurement Books etc. </a:t>
            </a:r>
            <a:endParaRPr lang="en-IN" dirty="0" smtClean="0"/>
          </a:p>
          <a:p>
            <a:r>
              <a:rPr lang="en-US" dirty="0" smtClean="0"/>
              <a:t>IV. Scrutiny of records </a:t>
            </a:r>
            <a:endParaRPr lang="en-IN" dirty="0" smtClean="0"/>
          </a:p>
          <a:p>
            <a:r>
              <a:rPr lang="en-US" dirty="0" smtClean="0"/>
              <a:t>V. Issue of Preliminary Objection memos &amp; reminders </a:t>
            </a:r>
            <a:endParaRPr lang="en-IN" dirty="0" smtClean="0"/>
          </a:p>
          <a:p>
            <a:r>
              <a:rPr lang="en-US" dirty="0" smtClean="0"/>
              <a:t>VI. Obtaining reply /Compliance from the local authority </a:t>
            </a:r>
            <a:endParaRPr lang="en-IN" dirty="0" smtClean="0"/>
          </a:p>
          <a:p>
            <a:r>
              <a:rPr lang="en-US" dirty="0" smtClean="0"/>
              <a:t>VII</a:t>
            </a:r>
            <a:r>
              <a:rPr lang="en-US" dirty="0" smtClean="0"/>
              <a:t>. Drafting </a:t>
            </a:r>
            <a:r>
              <a:rPr lang="en-US" dirty="0" smtClean="0"/>
              <a:t>of Audit Report &amp; Submission </a:t>
            </a:r>
            <a:endParaRPr lang="en-IN" dirty="0" smtClean="0"/>
          </a:p>
          <a:p>
            <a:r>
              <a:rPr lang="en-US" dirty="0" smtClean="0"/>
              <a:t>VIII</a:t>
            </a:r>
            <a:r>
              <a:rPr lang="en-US" dirty="0" smtClean="0"/>
              <a:t>. Review </a:t>
            </a:r>
            <a:r>
              <a:rPr lang="en-US" dirty="0" smtClean="0"/>
              <a:t>of Audit Report </a:t>
            </a:r>
            <a:endParaRPr lang="en-IN" dirty="0" smtClean="0"/>
          </a:p>
          <a:p>
            <a:r>
              <a:rPr lang="en-US" dirty="0" smtClean="0"/>
              <a:t>IX. Approval of the report</a:t>
            </a:r>
            <a:endParaRPr lang="en-IN"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rmAutofit fontScale="90000"/>
          </a:bodyPr>
          <a:lstStyle/>
          <a:p>
            <a:r>
              <a:rPr lang="en-US" sz="3600" b="1" dirty="0" smtClean="0">
                <a:solidFill>
                  <a:srgbClr val="FF0000"/>
                </a:solidFill>
              </a:rPr>
              <a:t>Audit of PR Institutions Audit Criteria</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143000"/>
            <a:ext cx="8229600" cy="5181600"/>
          </a:xfrm>
        </p:spPr>
        <p:txBody>
          <a:bodyPr>
            <a:normAutofit lnSpcReduction="10000"/>
          </a:bodyPr>
          <a:lstStyle/>
          <a:p>
            <a:pPr algn="just"/>
            <a:r>
              <a:rPr lang="en-US" dirty="0" smtClean="0"/>
              <a:t>Audit criteria have been derived from the following Acts and Rules. </a:t>
            </a:r>
            <a:endParaRPr lang="en-IN" dirty="0" smtClean="0"/>
          </a:p>
          <a:p>
            <a:pPr algn="just"/>
            <a:r>
              <a:rPr lang="en-US" dirty="0" smtClean="0"/>
              <a:t>• Odisha </a:t>
            </a:r>
            <a:r>
              <a:rPr lang="en-US" dirty="0" err="1" smtClean="0"/>
              <a:t>Panchayat</a:t>
            </a:r>
            <a:r>
              <a:rPr lang="en-US" dirty="0" smtClean="0"/>
              <a:t> </a:t>
            </a:r>
            <a:r>
              <a:rPr lang="en-US" dirty="0" err="1" smtClean="0"/>
              <a:t>Samiti</a:t>
            </a:r>
            <a:r>
              <a:rPr lang="en-US" dirty="0" smtClean="0"/>
              <a:t> Act </a:t>
            </a:r>
            <a:r>
              <a:rPr lang="en-US" dirty="0" smtClean="0">
                <a:latin typeface="+mj-lt"/>
              </a:rPr>
              <a:t>1959</a:t>
            </a:r>
            <a:r>
              <a:rPr lang="en-US" dirty="0" smtClean="0"/>
              <a:t> </a:t>
            </a:r>
            <a:endParaRPr lang="en-IN" dirty="0" smtClean="0"/>
          </a:p>
          <a:p>
            <a:pPr algn="just"/>
            <a:r>
              <a:rPr lang="en-US" dirty="0" smtClean="0"/>
              <a:t>• Odisha </a:t>
            </a:r>
            <a:r>
              <a:rPr lang="en-US" dirty="0" err="1" smtClean="0"/>
              <a:t>Panchayat</a:t>
            </a:r>
            <a:r>
              <a:rPr lang="en-US" dirty="0" smtClean="0"/>
              <a:t> </a:t>
            </a:r>
            <a:r>
              <a:rPr lang="en-US" dirty="0" err="1" smtClean="0"/>
              <a:t>Samiti</a:t>
            </a:r>
            <a:r>
              <a:rPr lang="en-US" dirty="0" smtClean="0"/>
              <a:t> Rules,</a:t>
            </a:r>
            <a:r>
              <a:rPr lang="en-US" dirty="0" smtClean="0">
                <a:latin typeface="+mj-lt"/>
              </a:rPr>
              <a:t>1961</a:t>
            </a:r>
            <a:r>
              <a:rPr lang="en-US" dirty="0" smtClean="0"/>
              <a:t>. </a:t>
            </a:r>
            <a:endParaRPr lang="en-IN" dirty="0" smtClean="0"/>
          </a:p>
          <a:p>
            <a:pPr algn="just"/>
            <a:r>
              <a:rPr lang="en-US" dirty="0" smtClean="0"/>
              <a:t>• Odisha </a:t>
            </a:r>
            <a:r>
              <a:rPr lang="en-US" dirty="0" err="1" smtClean="0"/>
              <a:t>Panchayat</a:t>
            </a:r>
            <a:r>
              <a:rPr lang="en-US" dirty="0" smtClean="0"/>
              <a:t> </a:t>
            </a:r>
            <a:r>
              <a:rPr lang="en-US" dirty="0" err="1" smtClean="0"/>
              <a:t>Samiti</a:t>
            </a:r>
            <a:r>
              <a:rPr lang="en-US" dirty="0" smtClean="0"/>
              <a:t> (</a:t>
            </a:r>
            <a:r>
              <a:rPr lang="en-US" dirty="0" err="1" smtClean="0"/>
              <a:t>Admn</a:t>
            </a:r>
            <a:r>
              <a:rPr lang="en-US" dirty="0" smtClean="0"/>
              <a:t>. Of Affairs) Rules, </a:t>
            </a:r>
            <a:r>
              <a:rPr lang="en-US" dirty="0" smtClean="0">
                <a:latin typeface="+mj-lt"/>
              </a:rPr>
              <a:t>1987 </a:t>
            </a:r>
            <a:endParaRPr lang="en-IN" dirty="0" smtClean="0">
              <a:latin typeface="+mj-lt"/>
            </a:endParaRPr>
          </a:p>
          <a:p>
            <a:pPr algn="just"/>
            <a:r>
              <a:rPr lang="en-US" dirty="0" smtClean="0"/>
              <a:t>• Odisha </a:t>
            </a:r>
            <a:r>
              <a:rPr lang="en-US" dirty="0" err="1" smtClean="0"/>
              <a:t>Zilla</a:t>
            </a:r>
            <a:r>
              <a:rPr lang="en-US" dirty="0" smtClean="0"/>
              <a:t> </a:t>
            </a:r>
            <a:r>
              <a:rPr lang="en-US" dirty="0" err="1" smtClean="0"/>
              <a:t>parisad</a:t>
            </a:r>
            <a:r>
              <a:rPr lang="en-US" dirty="0" smtClean="0"/>
              <a:t> &amp; </a:t>
            </a:r>
            <a:r>
              <a:rPr lang="en-US" dirty="0" err="1" smtClean="0"/>
              <a:t>Panchayat</a:t>
            </a:r>
            <a:r>
              <a:rPr lang="en-US" dirty="0" smtClean="0"/>
              <a:t> </a:t>
            </a:r>
            <a:r>
              <a:rPr lang="en-US" dirty="0" err="1" smtClean="0"/>
              <a:t>Samiti</a:t>
            </a:r>
            <a:r>
              <a:rPr lang="en-US" dirty="0" smtClean="0"/>
              <a:t> T. A. Rules, </a:t>
            </a:r>
            <a:r>
              <a:rPr lang="en-US" dirty="0" smtClean="0">
                <a:latin typeface="+mj-lt"/>
              </a:rPr>
              <a:t>1961 </a:t>
            </a:r>
            <a:endParaRPr lang="en-IN" dirty="0" smtClean="0">
              <a:latin typeface="+mj-lt"/>
            </a:endParaRPr>
          </a:p>
          <a:p>
            <a:pPr algn="just"/>
            <a:r>
              <a:rPr lang="en-US" dirty="0" smtClean="0"/>
              <a:t>• Odisha Minor Minerals Concession Rules,1990</a:t>
            </a:r>
            <a:endParaRPr lang="en-IN" dirty="0" smtClean="0"/>
          </a:p>
          <a:p>
            <a:pPr algn="just"/>
            <a:r>
              <a:rPr lang="en-US" dirty="0" smtClean="0"/>
              <a:t>• Odisha Relief Code • Odisha T. A. Rules </a:t>
            </a:r>
            <a:endParaRPr lang="en-IN" dirty="0" smtClean="0"/>
          </a:p>
          <a:p>
            <a:pPr algn="just"/>
            <a:r>
              <a:rPr lang="en-US" dirty="0" smtClean="0"/>
              <a:t>• Odisha General Financial Rules, Vol. I &amp; II </a:t>
            </a:r>
            <a:endParaRPr lang="en-IN" dirty="0" smtClean="0"/>
          </a:p>
          <a:p>
            <a:pPr algn="just"/>
            <a:r>
              <a:rPr lang="en-US" dirty="0" smtClean="0"/>
              <a:t>• Delegation of Financial Power Rules. </a:t>
            </a:r>
            <a:endParaRPr lang="en-IN" dirty="0" smtClean="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 Odisha Treasury Code. </a:t>
            </a:r>
            <a:endParaRPr lang="en-IN" dirty="0" smtClean="0"/>
          </a:p>
          <a:p>
            <a:r>
              <a:rPr lang="en-US" dirty="0" smtClean="0"/>
              <a:t>• O.P.W.D. Code. </a:t>
            </a:r>
            <a:endParaRPr lang="en-IN" dirty="0" smtClean="0"/>
          </a:p>
          <a:p>
            <a:r>
              <a:rPr lang="en-US" dirty="0" smtClean="0"/>
              <a:t>• Odisha Service Code. </a:t>
            </a:r>
            <a:endParaRPr lang="en-IN" dirty="0" smtClean="0"/>
          </a:p>
          <a:p>
            <a:r>
              <a:rPr lang="en-US" dirty="0" smtClean="0"/>
              <a:t>• General Provident Fund Rules </a:t>
            </a:r>
            <a:endParaRPr lang="en-IN" dirty="0" smtClean="0"/>
          </a:p>
          <a:p>
            <a:r>
              <a:rPr lang="en-US" dirty="0" smtClean="0"/>
              <a:t>• Odisha Pension Rules, </a:t>
            </a:r>
            <a:r>
              <a:rPr lang="en-US" dirty="0" smtClean="0">
                <a:latin typeface="+mj-lt"/>
              </a:rPr>
              <a:t>1992 </a:t>
            </a:r>
            <a:endParaRPr lang="en-IN" dirty="0" smtClean="0">
              <a:latin typeface="+mj-lt"/>
            </a:endParaRPr>
          </a:p>
          <a:p>
            <a:r>
              <a:rPr lang="en-US" dirty="0" smtClean="0"/>
              <a:t>• Executive Instructions and scheme guidelines</a:t>
            </a:r>
            <a:endParaRPr lang="en-IN" dirty="0" smtClean="0"/>
          </a:p>
          <a:p>
            <a:pPr>
              <a:buNone/>
            </a:pPr>
            <a:endParaRPr lang="en-US" dirty="0" smtClean="0"/>
          </a:p>
          <a:p>
            <a:pPr algn="just">
              <a:buNone/>
            </a:pPr>
            <a:r>
              <a:rPr lang="en-US" dirty="0" smtClean="0"/>
              <a:t>		In order to achieve the above </a:t>
            </a:r>
            <a:r>
              <a:rPr lang="en-US" dirty="0" smtClean="0"/>
              <a:t>aims </a:t>
            </a:r>
            <a:r>
              <a:rPr lang="en-US" dirty="0" smtClean="0"/>
              <a:t>much strive has been made in the past in the form of enactments, framing of rules and issuance of executive instructions and Office orders.</a:t>
            </a:r>
            <a:endParaRPr lang="en-IN" dirty="0" smtClean="0"/>
          </a:p>
          <a:p>
            <a:pPr>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223</TotalTime>
  <Words>2190</Words>
  <Application>Microsoft Office PowerPoint</Application>
  <PresentationFormat>On-screen Show (4:3)</PresentationFormat>
  <Paragraphs>290</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Constantia</vt:lpstr>
      <vt:lpstr>Wingdings</vt:lpstr>
      <vt:lpstr>Wingdings 2</vt:lpstr>
      <vt:lpstr>Flow</vt:lpstr>
      <vt:lpstr>BASIC IDEA ON AUDIT OF THE ACCOUNTS OF PRIs  </vt:lpstr>
      <vt:lpstr>BASIC IDEA ON AUDIT OF THE ACCOUNTS OF PRIs  </vt:lpstr>
      <vt:lpstr>PowerPoint Presentation</vt:lpstr>
      <vt:lpstr>  Conceptual Framework </vt:lpstr>
      <vt:lpstr>Conceptual Framework and their direct involvement in the decision making process . </vt:lpstr>
      <vt:lpstr>PowerPoint Presentation</vt:lpstr>
      <vt:lpstr>  Audit frame work </vt:lpstr>
      <vt:lpstr>Audit of PR Institutions Audit Criteria </vt:lpstr>
      <vt:lpstr>PowerPoint Presentation</vt:lpstr>
      <vt:lpstr>PowerPoint Presentation</vt:lpstr>
      <vt:lpstr>PowerPoint Presentation</vt:lpstr>
      <vt:lpstr>PowerPoint Presentation</vt:lpstr>
      <vt:lpstr>Important Accounts Records to be checked</vt:lpstr>
      <vt:lpstr> Cash Book </vt:lpstr>
      <vt:lpstr>Bank Book:  </vt:lpstr>
      <vt:lpstr>Vouchers: </vt:lpstr>
      <vt:lpstr>PowerPoint Presentation</vt:lpstr>
      <vt:lpstr>PowerPoint Presentation</vt:lpstr>
      <vt:lpstr>Audit Approach:  </vt:lpstr>
      <vt:lpstr>Audit Comments/ Suggestions:  </vt:lpstr>
      <vt:lpstr>Audit of Stock and Stores: </vt:lpstr>
      <vt:lpstr>Behavioral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verification of cash (Rule 20 of OLFA Rules 1951) </vt:lpstr>
      <vt:lpstr>PowerPoint Presentation</vt:lpstr>
      <vt:lpstr>PowerPoint Presentation</vt:lpstr>
      <vt:lpstr>Auditor to go through the previous Audit Reports / IRs etc.   </vt:lpstr>
      <vt:lpstr>PowerPoint Presentation</vt:lpstr>
      <vt:lpstr>PowerPoint Presentation</vt:lpstr>
      <vt:lpstr>Work distribution among the co-auditors  (Audit Plan) </vt:lpstr>
      <vt:lpstr>Audit of Receipts </vt:lpstr>
      <vt:lpstr>PowerPoint Presentation</vt:lpstr>
      <vt:lpstr>PowerPoint Presentation</vt:lpstr>
      <vt:lpstr>PowerPoint Presentation</vt:lpstr>
      <vt:lpstr>Audit of Expenditure </vt:lpstr>
      <vt:lpstr>PowerPoint Presentation</vt:lpstr>
      <vt:lpstr>Cash Book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IDEA ON AUDIT OF THE ACCOUNTS OF PRIs  (P.S. Accounting Systems,  G.P. Acts &amp; Rules) </dc:title>
  <dc:creator>DLFA</dc:creator>
  <cp:lastModifiedBy>satya</cp:lastModifiedBy>
  <cp:revision>95</cp:revision>
  <cp:lastPrinted>2022-08-02T05:04:26Z</cp:lastPrinted>
  <dcterms:created xsi:type="dcterms:W3CDTF">2006-08-16T00:00:00Z</dcterms:created>
  <dcterms:modified xsi:type="dcterms:W3CDTF">2022-08-02T06:24:59Z</dcterms:modified>
</cp:coreProperties>
</file>