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735" autoAdjust="0"/>
    <p:restoredTop sz="94660"/>
  </p:normalViewPr>
  <p:slideViewPr>
    <p:cSldViewPr>
      <p:cViewPr varScale="1">
        <p:scale>
          <a:sx n="34" d="100"/>
          <a:sy n="34" d="100"/>
        </p:scale>
        <p:origin x="-72" y="-7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3AC4F9-F9DE-4F23-9071-1BE2D48807FB}" type="datetimeFigureOut">
              <a:rPr lang="en-US" smtClean="0"/>
              <a:t>25/07/2022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AC4F9-F9DE-4F23-9071-1BE2D48807FB}" type="datetimeFigureOut">
              <a:rPr lang="en-US" smtClean="0"/>
              <a:t>25/07/2022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AC4F9-F9DE-4F23-9071-1BE2D48807FB}" type="datetimeFigureOut">
              <a:rPr lang="en-US" smtClean="0"/>
              <a:t>25/07/2022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AC4F9-F9DE-4F23-9071-1BE2D48807FB}" type="datetimeFigureOut">
              <a:rPr lang="en-US" smtClean="0"/>
              <a:t>25/07/2022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AC4F9-F9DE-4F23-9071-1BE2D48807FB}" type="datetimeFigureOut">
              <a:rPr lang="en-US" smtClean="0"/>
              <a:t>25/07/2022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3AC4F9-F9DE-4F23-9071-1BE2D48807FB}" type="datetimeFigureOut">
              <a:rPr lang="en-US" smtClean="0"/>
              <a:t>25/07/2022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3AC4F9-F9DE-4F23-9071-1BE2D48807FB}" type="datetimeFigureOut">
              <a:rPr lang="en-US" smtClean="0"/>
              <a:t>25/07/2022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AC4F9-F9DE-4F23-9071-1BE2D48807FB}" type="datetimeFigureOut">
              <a:rPr lang="en-US" smtClean="0"/>
              <a:t>25/07/2022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AC4F9-F9DE-4F23-9071-1BE2D48807FB}" type="datetimeFigureOut">
              <a:rPr lang="en-US" smtClean="0"/>
              <a:t>25/07/2022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AC4F9-F9DE-4F23-9071-1BE2D48807FB}" type="datetimeFigureOut">
              <a:rPr lang="en-US" smtClean="0"/>
              <a:t>25/07/2022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AC4F9-F9DE-4F23-9071-1BE2D48807FB}" type="datetimeFigureOut">
              <a:rPr lang="en-US" smtClean="0"/>
              <a:t>25/07/2022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C2D66-41E8-4532-80E6-90D9113EC3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AC4F9-F9DE-4F23-9071-1BE2D48807FB}" type="datetimeFigureOut">
              <a:rPr lang="en-US" smtClean="0"/>
              <a:t>25/07/2022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C2D66-41E8-4532-80E6-90D9113EC3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57299"/>
            <a:ext cx="7772400" cy="2243152"/>
          </a:xfrm>
        </p:spPr>
        <p:txBody>
          <a:bodyPr>
            <a:normAutofit/>
          </a:bodyPr>
          <a:lstStyle/>
          <a:p>
            <a:r>
              <a:rPr lang="en-US" dirty="0" smtClean="0"/>
              <a:t>Agency System </a:t>
            </a:r>
            <a:br>
              <a:rPr lang="en-US" dirty="0" smtClean="0"/>
            </a:br>
            <a:r>
              <a:rPr lang="en-US" dirty="0" smtClean="0"/>
              <a:t>in</a:t>
            </a:r>
            <a:br>
              <a:rPr lang="en-US" dirty="0" smtClean="0"/>
            </a:br>
            <a:r>
              <a:rPr lang="en-US" dirty="0" smtClean="0"/>
              <a:t>Post Office Savings Scheme</a:t>
            </a:r>
            <a:endParaRPr lang="en-US" dirty="0"/>
          </a:p>
        </p:txBody>
      </p:sp>
      <p:sp>
        <p:nvSpPr>
          <p:cNvPr id="3" name="Subtitle 2"/>
          <p:cNvSpPr>
            <a:spLocks noGrp="1"/>
          </p:cNvSpPr>
          <p:nvPr>
            <p:ph type="subTitle" idx="1"/>
          </p:nvPr>
        </p:nvSpPr>
        <p:spPr/>
        <p:txBody>
          <a:bodyPr>
            <a:normAutofit fontScale="85000" lnSpcReduction="20000"/>
          </a:bodyPr>
          <a:lstStyle/>
          <a:p>
            <a:pPr algn="r"/>
            <a:r>
              <a:rPr lang="en-US" dirty="0" smtClean="0"/>
              <a:t>a discussion…</a:t>
            </a:r>
          </a:p>
          <a:p>
            <a:pPr algn="r"/>
            <a:endParaRPr lang="en-US" dirty="0"/>
          </a:p>
          <a:p>
            <a:pPr algn="r"/>
            <a:r>
              <a:rPr lang="en-US" sz="2100" dirty="0" err="1" smtClean="0"/>
              <a:t>Mrutyunjaya</a:t>
            </a:r>
            <a:r>
              <a:rPr lang="en-US" sz="2100" dirty="0" smtClean="0"/>
              <a:t> </a:t>
            </a:r>
            <a:r>
              <a:rPr lang="en-US" sz="2100" dirty="0" err="1" smtClean="0"/>
              <a:t>Hota</a:t>
            </a:r>
            <a:endParaRPr lang="en-US" sz="2100" dirty="0" smtClean="0"/>
          </a:p>
          <a:p>
            <a:pPr algn="r"/>
            <a:r>
              <a:rPr lang="en-US" sz="2100" dirty="0" smtClean="0"/>
              <a:t>Manager, CPC(CBS &amp; ATM)</a:t>
            </a:r>
          </a:p>
          <a:p>
            <a:pPr algn="r"/>
            <a:r>
              <a:rPr lang="en-US" sz="2100" dirty="0" err="1" smtClean="0"/>
              <a:t>Odisha</a:t>
            </a:r>
            <a:r>
              <a:rPr lang="en-US" sz="2100" dirty="0" smtClean="0"/>
              <a:t> Circle, Bhubaneswar </a:t>
            </a:r>
            <a:endParaRPr lang="en-US"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of Agency :-</a:t>
            </a:r>
            <a:endParaRPr lang="en-US" dirty="0"/>
          </a:p>
        </p:txBody>
      </p:sp>
      <p:sp>
        <p:nvSpPr>
          <p:cNvPr id="3" name="Content Placeholder 2"/>
          <p:cNvSpPr>
            <a:spLocks noGrp="1"/>
          </p:cNvSpPr>
          <p:nvPr>
            <p:ph idx="1"/>
          </p:nvPr>
        </p:nvSpPr>
        <p:spPr/>
        <p:txBody>
          <a:bodyPr>
            <a:normAutofit fontScale="92500" lnSpcReduction="10000"/>
          </a:bodyPr>
          <a:lstStyle/>
          <a:p>
            <a:pPr marL="571500" indent="-571500">
              <a:buFont typeface="+mj-lt"/>
              <a:buAutoNum type="romanLcPeriod"/>
            </a:pPr>
            <a:r>
              <a:rPr lang="en-US" dirty="0" smtClean="0"/>
              <a:t>When an agency is terminated or an agent dies, the Appointing Authority will send intimation under registered post to the post office to which the agent was accredited with a copy to Head Office if the agent is accredited to a sub office.</a:t>
            </a:r>
          </a:p>
          <a:p>
            <a:pPr marL="571500" indent="-571500">
              <a:buFont typeface="+mj-lt"/>
              <a:buAutoNum type="romanLcPeriod"/>
            </a:pPr>
            <a:r>
              <a:rPr lang="en-US" dirty="0" smtClean="0"/>
              <a:t> In the order terminating the agency, the Appointing Authority will specify the date by which the unused and partially used up receipt books should be returned to the post office by the agent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of Agency………</a:t>
            </a:r>
            <a:endParaRPr lang="en-US" dirty="0"/>
          </a:p>
        </p:txBody>
      </p:sp>
      <p:sp>
        <p:nvSpPr>
          <p:cNvPr id="3" name="Content Placeholder 2"/>
          <p:cNvSpPr>
            <a:spLocks noGrp="1"/>
          </p:cNvSpPr>
          <p:nvPr>
            <p:ph idx="1"/>
          </p:nvPr>
        </p:nvSpPr>
        <p:spPr/>
        <p:txBody>
          <a:bodyPr>
            <a:normAutofit fontScale="92500"/>
          </a:bodyPr>
          <a:lstStyle/>
          <a:p>
            <a:pPr marL="571500" indent="-571500">
              <a:buAutoNum type="romanLcPeriod" startAt="3"/>
            </a:pPr>
            <a:r>
              <a:rPr lang="en-US" dirty="0" smtClean="0"/>
              <a:t>The agent shall deposit the amount of investment lying with him /her un-deposited and return the partially used and unused receipt books forthwith to the post office concerned.</a:t>
            </a:r>
          </a:p>
          <a:p>
            <a:pPr marL="571500" indent="-571500">
              <a:buAutoNum type="romanLcPeriod" startAt="3"/>
            </a:pPr>
            <a:r>
              <a:rPr lang="en-US" dirty="0" smtClean="0"/>
              <a:t>Non compliance of this rule by the authorized agent by date fixed by Appointing Authority in the order of terminating the agency shall be reported to the Appointing Authority by the post office.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Agents</a:t>
            </a:r>
            <a:endParaRPr lang="en-US" dirty="0"/>
          </a:p>
        </p:txBody>
      </p:sp>
      <p:sp>
        <p:nvSpPr>
          <p:cNvPr id="3" name="Content Placeholder 2"/>
          <p:cNvSpPr>
            <a:spLocks noGrp="1"/>
          </p:cNvSpPr>
          <p:nvPr>
            <p:ph idx="1"/>
          </p:nvPr>
        </p:nvSpPr>
        <p:spPr/>
        <p:txBody>
          <a:bodyPr/>
          <a:lstStyle/>
          <a:p>
            <a:pPr>
              <a:buNone/>
            </a:pPr>
            <a:r>
              <a:rPr lang="en-US" dirty="0" smtClean="0"/>
              <a:t>Currently only two types of Agents are functioning.</a:t>
            </a:r>
          </a:p>
          <a:p>
            <a:pPr marL="514350" indent="-514350">
              <a:buFont typeface="+mj-lt"/>
              <a:buAutoNum type="arabicPeriod"/>
            </a:pPr>
            <a:r>
              <a:rPr lang="en-US" sz="4000" dirty="0"/>
              <a:t> </a:t>
            </a:r>
            <a:r>
              <a:rPr lang="en-US" sz="4000" dirty="0" smtClean="0"/>
              <a:t>SAS (Standardized Agency System) Agent</a:t>
            </a:r>
          </a:p>
          <a:p>
            <a:pPr marL="514350" indent="-514350">
              <a:buFont typeface="+mj-lt"/>
              <a:buAutoNum type="arabicPeriod"/>
            </a:pPr>
            <a:r>
              <a:rPr lang="en-US" sz="4000" dirty="0" smtClean="0"/>
              <a:t>MPKBY (</a:t>
            </a:r>
            <a:r>
              <a:rPr lang="en-US" sz="4000" dirty="0" err="1" smtClean="0"/>
              <a:t>Mahila</a:t>
            </a:r>
            <a:r>
              <a:rPr lang="en-US" sz="4000" dirty="0" smtClean="0"/>
              <a:t> </a:t>
            </a:r>
            <a:r>
              <a:rPr lang="en-US" sz="4000" dirty="0" err="1" smtClean="0"/>
              <a:t>PradhanKshetriya</a:t>
            </a:r>
            <a:r>
              <a:rPr lang="en-US" sz="4000" dirty="0" smtClean="0"/>
              <a:t> </a:t>
            </a:r>
            <a:r>
              <a:rPr lang="en-US" sz="4000" dirty="0" err="1" smtClean="0"/>
              <a:t>Bachat</a:t>
            </a:r>
            <a:r>
              <a:rPr lang="en-US" sz="4000" dirty="0" smtClean="0"/>
              <a:t> </a:t>
            </a:r>
            <a:r>
              <a:rPr lang="en-US" sz="4000" dirty="0" err="1" smtClean="0"/>
              <a:t>Yojana</a:t>
            </a:r>
            <a:r>
              <a:rPr lang="en-US" sz="4000" dirty="0" smtClean="0"/>
              <a:t>) Agent (offered  only to Females)</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dirty="0" smtClean="0"/>
              <a:t>SAS was introduced by Ministry of Finance, </a:t>
            </a:r>
            <a:r>
              <a:rPr lang="en-US" sz="4400" dirty="0" err="1" smtClean="0"/>
              <a:t>Govt</a:t>
            </a:r>
            <a:r>
              <a:rPr lang="en-US" sz="4400" dirty="0" smtClean="0"/>
              <a:t> of India on 01.10.1960.</a:t>
            </a:r>
          </a:p>
          <a:p>
            <a:r>
              <a:rPr lang="en-US" sz="4400" dirty="0" smtClean="0"/>
              <a:t>MPKBY system was introduced on 01.04.1972 </a:t>
            </a: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Appointing Authority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Agents are appointed by the State Government Authorities.</a:t>
            </a:r>
          </a:p>
          <a:p>
            <a:pPr marL="514350" indent="-514350">
              <a:buAutoNum type="arabicPeriod"/>
            </a:pPr>
            <a:r>
              <a:rPr lang="en-US" dirty="0" smtClean="0"/>
              <a:t>Appointing Authority will send advice regarding appointment of Agents and cancellation of Certificates of Authority regularly every month to the Head/Sub Postmaster concerned.</a:t>
            </a:r>
          </a:p>
          <a:p>
            <a:pPr marL="514350" indent="-514350">
              <a:buAutoNum type="arabicPeriod"/>
            </a:pPr>
            <a:r>
              <a:rPr lang="en-US" dirty="0" smtClean="0"/>
              <a:t>Intimation of cancellation of agencies must always be sent to the Head Post Office concerned and to the Post Offices with which the agent is attached.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Receipt of Certificate of Authority</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The post office to which the agent is attached for </a:t>
            </a:r>
            <a:r>
              <a:rPr lang="en-US" dirty="0" err="1" smtClean="0"/>
              <a:t>drawal</a:t>
            </a:r>
            <a:r>
              <a:rPr lang="en-US" dirty="0" smtClean="0"/>
              <a:t> of receipt books gets a copy  of the Certificate of Authority from the Appointing Authority which contains the specimen signature of the agent and his/her photograph. </a:t>
            </a:r>
          </a:p>
          <a:p>
            <a:pPr algn="just">
              <a:buNone/>
            </a:pPr>
            <a:r>
              <a:rPr lang="en-US" dirty="0" smtClean="0"/>
              <a:t>In case the agent is attached to a Sub Post Office, the Head Office will also receive a copy of Certificate of Authority containing the specimen signature but not </a:t>
            </a:r>
            <a:r>
              <a:rPr lang="en-US" dirty="0" err="1" smtClean="0"/>
              <a:t>thePhotograph</a:t>
            </a:r>
            <a:r>
              <a:rPr lang="en-US" dirty="0" smtClean="0"/>
              <a:t>.</a:t>
            </a:r>
          </a:p>
          <a:p>
            <a:pPr algn="just">
              <a:buNone/>
            </a:pPr>
            <a:r>
              <a:rPr lang="en-US" dirty="0" smtClean="0"/>
              <a:t>Sub Post Offices, other than the one to which the agent is attached for the purpose of </a:t>
            </a:r>
            <a:r>
              <a:rPr lang="en-US" dirty="0" err="1" smtClean="0"/>
              <a:t>drawal</a:t>
            </a:r>
            <a:r>
              <a:rPr lang="en-US" dirty="0" smtClean="0"/>
              <a:t> of receipt books, will not receive a copy of the certificate of Authority.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of Operation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SAS Agents can canvass investments in prescribed National Small Savings Schemes </a:t>
            </a:r>
          </a:p>
          <a:p>
            <a:pPr marL="514350" indent="-514350">
              <a:buFont typeface="+mj-lt"/>
              <a:buAutoNum type="alphaLcParenR"/>
            </a:pPr>
            <a:r>
              <a:rPr lang="en-US" dirty="0" smtClean="0"/>
              <a:t>Time Deposit Scheme</a:t>
            </a:r>
          </a:p>
          <a:p>
            <a:pPr marL="514350" indent="-514350">
              <a:buFont typeface="+mj-lt"/>
              <a:buAutoNum type="alphaLcParenR"/>
            </a:pPr>
            <a:r>
              <a:rPr lang="en-US" dirty="0" smtClean="0"/>
              <a:t>Monthly Income Scheme,</a:t>
            </a:r>
          </a:p>
          <a:p>
            <a:pPr marL="514350" indent="-514350">
              <a:buFont typeface="+mj-lt"/>
              <a:buAutoNum type="alphaLcParenR"/>
            </a:pPr>
            <a:r>
              <a:rPr lang="en-US" dirty="0" err="1" smtClean="0"/>
              <a:t>Kisan</a:t>
            </a:r>
            <a:r>
              <a:rPr lang="en-US" dirty="0" smtClean="0"/>
              <a:t> </a:t>
            </a:r>
            <a:r>
              <a:rPr lang="en-US" dirty="0" err="1" smtClean="0"/>
              <a:t>Vikas</a:t>
            </a:r>
            <a:r>
              <a:rPr lang="en-US" dirty="0" smtClean="0"/>
              <a:t> </a:t>
            </a:r>
            <a:r>
              <a:rPr lang="en-US" dirty="0" err="1" smtClean="0"/>
              <a:t>Patra</a:t>
            </a:r>
            <a:endParaRPr lang="en-US" dirty="0" smtClean="0"/>
          </a:p>
          <a:p>
            <a:pPr marL="514350" indent="-514350">
              <a:buFont typeface="+mj-lt"/>
              <a:buAutoNum type="alphaLcParenR"/>
            </a:pPr>
            <a:r>
              <a:rPr lang="en-US" dirty="0" smtClean="0"/>
              <a:t>National Savings Certificate(VIII- Issue)</a:t>
            </a:r>
            <a:endParaRPr lang="en-US" dirty="0"/>
          </a:p>
          <a:p>
            <a:pPr marL="514350" indent="-514350"/>
            <a:r>
              <a:rPr lang="en-US" dirty="0" smtClean="0"/>
              <a:t>SAS agent can open accounts on behalf of the investors through the post offices to which they are attached for this purpose by Appointing Authority.</a:t>
            </a:r>
          </a:p>
          <a:p>
            <a:pPr marL="514350" indent="-514350"/>
            <a:r>
              <a:rPr lang="en-US" dirty="0" smtClean="0"/>
              <a:t>This will not, however, preclude an agent from opening account on behalf of an investor whose permanent address as given in the application is outside the jurisdiction of the issuing post office to which he is attached.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of Operation…….</a:t>
            </a:r>
            <a:endParaRPr lang="en-US" dirty="0"/>
          </a:p>
        </p:txBody>
      </p:sp>
      <p:sp>
        <p:nvSpPr>
          <p:cNvPr id="3" name="Content Placeholder 2"/>
          <p:cNvSpPr>
            <a:spLocks noGrp="1"/>
          </p:cNvSpPr>
          <p:nvPr>
            <p:ph idx="1"/>
          </p:nvPr>
        </p:nvSpPr>
        <p:spPr/>
        <p:txBody>
          <a:bodyPr>
            <a:normAutofit lnSpcReduction="10000"/>
          </a:bodyPr>
          <a:lstStyle/>
          <a:p>
            <a:r>
              <a:rPr lang="en-US" dirty="0" smtClean="0"/>
              <a:t>MPKBY Agents can canvass investment in National Savings Recurring Deposit Scheme in the area specified in the Certificate of Authority through the Post Offices to which they are attached for this purpose by the Appointing Authority.</a:t>
            </a:r>
          </a:p>
          <a:p>
            <a:r>
              <a:rPr lang="en-US" dirty="0" smtClean="0"/>
              <a:t>In no case Male Family Members of a MPKBY Agent is allowed to canvass investment on behalf of the Agent.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of business through messenger :-</a:t>
            </a:r>
            <a:endParaRPr lang="en-US" dirty="0"/>
          </a:p>
        </p:txBody>
      </p:sp>
      <p:sp>
        <p:nvSpPr>
          <p:cNvPr id="3" name="Content Placeholder 2"/>
          <p:cNvSpPr>
            <a:spLocks noGrp="1"/>
          </p:cNvSpPr>
          <p:nvPr>
            <p:ph idx="1"/>
          </p:nvPr>
        </p:nvSpPr>
        <p:spPr/>
        <p:txBody>
          <a:bodyPr>
            <a:normAutofit fontScale="92500"/>
          </a:bodyPr>
          <a:lstStyle/>
          <a:p>
            <a:r>
              <a:rPr lang="en-US" dirty="0" smtClean="0"/>
              <a:t>In some extreme cases when one Agent is unable to attend post office for a short duration Agent is permitted by Appointing Authority, to nominate a messenger, to transact business with the post office on its behalf.</a:t>
            </a:r>
          </a:p>
          <a:p>
            <a:r>
              <a:rPr lang="en-US" dirty="0" smtClean="0"/>
              <a:t>Appointing Authority will send to the Head Post Office concerned a copy of the authorization letter containing the specimen signature of the messenger and his/her photograph affixed to it.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of business through messenger……….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Authority will also forward a copy of the authorization letter containing the signature of the messenger to the sub offices where the agent is attached.</a:t>
            </a:r>
          </a:p>
          <a:p>
            <a:r>
              <a:rPr lang="en-US" dirty="0" smtClean="0"/>
              <a:t>As and when an authorized messenger is required to sign any document of the post office in place of the authorized agent, he should note bellow his/her signature “authorized messenger of authorized agent No…………….” and his/her signature will be verified with reference to one on record or available with the messenger.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654</Words>
  <Application>Microsoft Office PowerPoint</Application>
  <PresentationFormat>On-screen Show (4:3)</PresentationFormat>
  <Paragraphs>43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Agency System  in Post Office Savings Scheme</vt:lpstr>
      <vt:lpstr>Types of Agents</vt:lpstr>
      <vt:lpstr>PowerPoint Presentation</vt:lpstr>
      <vt:lpstr>Appointing Authority </vt:lpstr>
      <vt:lpstr>Receipt of Certificate of Authority</vt:lpstr>
      <vt:lpstr>Field of Operation</vt:lpstr>
      <vt:lpstr>Field of Operation…….</vt:lpstr>
      <vt:lpstr>Transaction of business through messenger :-</vt:lpstr>
      <vt:lpstr>Transaction of business through messenger……….</vt:lpstr>
      <vt:lpstr>Termination of Agency :-</vt:lpstr>
      <vt:lpstr>Termination of Agency………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Agency System  in Post Office Savings Scheme</dc:title>
  <dc:creator>admin</dc:creator>
  <cp:lastModifiedBy>indiapost</cp:lastModifiedBy>
  <cp:revision>16</cp:revision>
  <dcterms:created xsi:type="dcterms:W3CDTF">2022-07-24T04:33:17Z</dcterms:created>
  <dcterms:modified xsi:type="dcterms:W3CDTF">2022-07-25T05:00:16Z</dcterms:modified>
</cp:coreProperties>
</file>