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4"/>
  </p:notesMasterIdLst>
  <p:sldIdLst>
    <p:sldId id="475" r:id="rId2"/>
    <p:sldId id="520" r:id="rId3"/>
    <p:sldId id="579" r:id="rId4"/>
    <p:sldId id="511" r:id="rId5"/>
    <p:sldId id="567" r:id="rId6"/>
    <p:sldId id="376" r:id="rId7"/>
    <p:sldId id="345" r:id="rId8"/>
    <p:sldId id="321" r:id="rId9"/>
    <p:sldId id="504" r:id="rId10"/>
    <p:sldId id="506" r:id="rId11"/>
    <p:sldId id="507" r:id="rId12"/>
    <p:sldId id="508" r:id="rId13"/>
    <p:sldId id="377" r:id="rId14"/>
    <p:sldId id="488" r:id="rId15"/>
    <p:sldId id="409" r:id="rId16"/>
    <p:sldId id="420" r:id="rId17"/>
    <p:sldId id="421" r:id="rId18"/>
    <p:sldId id="422" r:id="rId19"/>
    <p:sldId id="425" r:id="rId20"/>
    <p:sldId id="437" r:id="rId21"/>
    <p:sldId id="578" r:id="rId22"/>
    <p:sldId id="448" r:id="rId23"/>
    <p:sldId id="450" r:id="rId24"/>
    <p:sldId id="451" r:id="rId25"/>
    <p:sldId id="375" r:id="rId26"/>
    <p:sldId id="532" r:id="rId27"/>
    <p:sldId id="344" r:id="rId28"/>
    <p:sldId id="357" r:id="rId29"/>
    <p:sldId id="358" r:id="rId30"/>
    <p:sldId id="362" r:id="rId31"/>
    <p:sldId id="363" r:id="rId32"/>
    <p:sldId id="52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E4394DCB-3EBE-4ED2-B827-002458683305}">
          <p14:sldIdLst>
            <p14:sldId id="475"/>
            <p14:sldId id="520"/>
            <p14:sldId id="579"/>
            <p14:sldId id="511"/>
            <p14:sldId id="567"/>
            <p14:sldId id="376"/>
            <p14:sldId id="345"/>
            <p14:sldId id="321"/>
            <p14:sldId id="504"/>
            <p14:sldId id="506"/>
            <p14:sldId id="507"/>
            <p14:sldId id="508"/>
            <p14:sldId id="377"/>
            <p14:sldId id="488"/>
            <p14:sldId id="409"/>
            <p14:sldId id="420"/>
            <p14:sldId id="421"/>
            <p14:sldId id="422"/>
            <p14:sldId id="425"/>
            <p14:sldId id="437"/>
            <p14:sldId id="578"/>
            <p14:sldId id="448"/>
            <p14:sldId id="450"/>
            <p14:sldId id="451"/>
            <p14:sldId id="375"/>
            <p14:sldId id="532"/>
            <p14:sldId id="344"/>
            <p14:sldId id="357"/>
            <p14:sldId id="358"/>
            <p14:sldId id="362"/>
            <p14:sldId id="363"/>
            <p14:sldId id="528"/>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463" autoAdjust="0"/>
    <p:restoredTop sz="94635" autoAdjust="0"/>
  </p:normalViewPr>
  <p:slideViewPr>
    <p:cSldViewPr snapToGrid="0">
      <p:cViewPr varScale="1">
        <p:scale>
          <a:sx n="65" d="100"/>
          <a:sy n="65" d="100"/>
        </p:scale>
        <p:origin x="-1002" y="-108"/>
      </p:cViewPr>
      <p:guideLst>
        <p:guide orient="horz" pos="2160"/>
        <p:guide pos="3840"/>
      </p:guideLst>
    </p:cSldViewPr>
  </p:slideViewPr>
  <p:notesTextViewPr>
    <p:cViewPr>
      <p:scale>
        <a:sx n="1" d="1"/>
        <a:sy n="1" d="1"/>
      </p:scale>
      <p:origin x="0" y="0"/>
    </p:cViewPr>
  </p:notesTextViewPr>
  <p:sorterViewPr>
    <p:cViewPr>
      <p:scale>
        <a:sx n="25" d="100"/>
        <a:sy n="25" d="100"/>
      </p:scale>
      <p:origin x="0" y="39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W"/>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A6CA07-5596-49AE-8806-F3C0E0BAEC9D}" type="datetimeFigureOut">
              <a:rPr lang="en-US" smtClean="0"/>
              <a:pPr/>
              <a:t>6/21/2022</a:t>
            </a:fld>
            <a:endParaRPr lang="en-ZW"/>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ZW"/>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W"/>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A28870-9B16-4054-8FEA-0F0FAB5ECFD8}" type="slidenum">
              <a:rPr lang="en-ZW" smtClean="0"/>
              <a:pPr/>
              <a:t>‹#›</a:t>
            </a:fld>
            <a:endParaRPr lang="en-ZW"/>
          </a:p>
        </p:txBody>
      </p:sp>
    </p:spTree>
    <p:extLst>
      <p:ext uri="{BB962C8B-B14F-4D97-AF65-F5344CB8AC3E}">
        <p14:creationId xmlns:p14="http://schemas.microsoft.com/office/powerpoint/2010/main" xmlns="" val="143902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ZW" dirty="0"/>
          </a:p>
        </p:txBody>
      </p:sp>
      <p:sp>
        <p:nvSpPr>
          <p:cNvPr id="4" name="Slide Number Placeholder 3"/>
          <p:cNvSpPr>
            <a:spLocks noGrp="1"/>
          </p:cNvSpPr>
          <p:nvPr>
            <p:ph type="sldNum" sz="quarter" idx="10"/>
          </p:nvPr>
        </p:nvSpPr>
        <p:spPr/>
        <p:txBody>
          <a:bodyPr/>
          <a:lstStyle/>
          <a:p>
            <a:fld id="{73A28870-9B16-4054-8FEA-0F0FAB5ECFD8}" type="slidenum">
              <a:rPr lang="en-ZW" smtClean="0"/>
              <a:pPr/>
              <a:t>12</a:t>
            </a:fld>
            <a:endParaRPr lang="en-ZW"/>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61BEF0D-F0BB-DE4B-95CE-6DB70DBA9567}" type="datetimeFigureOut">
              <a:rPr lang="en-US" smtClean="0"/>
              <a:pPr/>
              <a:t>6/21/2022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dirty="0"/>
          </a:p>
        </p:txBody>
      </p:sp>
    </p:spTree>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5C6B4A9-1611-4792-9094-5F34BCA07E0B}" type="datetimeFigureOut">
              <a:rPr lang="en-US" smtClean="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2A54C80-263E-416B-A8E0-580EDEADCBDC}" type="datetimeFigureOut">
              <a:rPr lang="en-US" smtClean="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2A54C80-263E-416B-A8E0-580EDEADCBDC}" type="datetimeFigureOut">
              <a:rPr lang="en-US" smtClean="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42A54C80-263E-416B-A8E0-580EDEADCBDC}" type="datetimeFigureOut">
              <a:rPr lang="en-US" smtClean="0"/>
              <a:pPr/>
              <a:t>6/21/2022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61BEF0D-F0BB-DE4B-95CE-6DB70DBA9567}" type="datetimeFigureOut">
              <a:rPr lang="en-US" smtClean="0"/>
              <a:pPr/>
              <a:t>6/21/2022</a:t>
            </a:fld>
            <a:endParaRPr lang="en-US" dirty="0"/>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6/21/2022</a:t>
            </a:fld>
            <a:endParaRPr lang="en-US" dirty="0"/>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pull dir="d"/>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320842" y="1718431"/>
            <a:ext cx="11550316" cy="2406316"/>
          </a:xfrm>
        </p:spPr>
        <p:txBody>
          <a:bodyPr/>
          <a:lstStyle/>
          <a:p>
            <a:pPr algn="ctr"/>
            <a:r>
              <a:rPr lang="en-US" sz="3200" dirty="0">
                <a:solidFill>
                  <a:srgbClr val="FF0000"/>
                </a:solidFill>
                <a:latin typeface="Arial Black" pitchFamily="34" charset="0"/>
              </a:rPr>
              <a:t> </a:t>
            </a:r>
            <a:r>
              <a:rPr lang="en-US" sz="3200" dirty="0">
                <a:solidFill>
                  <a:srgbClr val="C00000"/>
                </a:solidFill>
                <a:latin typeface="Arial" pitchFamily="34" charset="0"/>
                <a:cs typeface="Arial" pitchFamily="34" charset="0"/>
              </a:rPr>
              <a:t>Right to Information Act, 2005</a:t>
            </a:r>
            <a:br>
              <a:rPr lang="en-US" sz="3200" dirty="0">
                <a:solidFill>
                  <a:srgbClr val="C00000"/>
                </a:solidFill>
                <a:latin typeface="Arial" pitchFamily="34" charset="0"/>
                <a:cs typeface="Arial" pitchFamily="34" charset="0"/>
              </a:rPr>
            </a:br>
            <a:r>
              <a:rPr lang="en-US" sz="1800" b="1" dirty="0">
                <a:solidFill>
                  <a:srgbClr val="C00000"/>
                </a:solidFill>
                <a:latin typeface="Arial" pitchFamily="34" charset="0"/>
                <a:cs typeface="Arial" pitchFamily="34" charset="0"/>
              </a:rPr>
              <a:t>(</a:t>
            </a:r>
            <a:r>
              <a:rPr lang="en-US" sz="2000" b="1" dirty="0">
                <a:solidFill>
                  <a:srgbClr val="C00000"/>
                </a:solidFill>
                <a:latin typeface="Arial" pitchFamily="34" charset="0"/>
                <a:cs typeface="Arial" pitchFamily="34" charset="0"/>
              </a:rPr>
              <a:t>ACT NO 22 OF 2005)</a:t>
            </a:r>
            <a:r>
              <a:rPr lang="en-US" sz="1800" dirty="0">
                <a:solidFill>
                  <a:srgbClr val="C00000"/>
                </a:solidFill>
                <a:latin typeface="Arial" pitchFamily="34" charset="0"/>
                <a:cs typeface="Arial" pitchFamily="34" charset="0"/>
              </a:rPr>
              <a:t/>
            </a:r>
            <a:br>
              <a:rPr lang="en-US" sz="1800" dirty="0">
                <a:solidFill>
                  <a:srgbClr val="C00000"/>
                </a:solidFill>
                <a:latin typeface="Arial" pitchFamily="34" charset="0"/>
                <a:cs typeface="Arial" pitchFamily="34" charset="0"/>
              </a:rPr>
            </a:br>
            <a:r>
              <a:rPr lang="en-IN" sz="2800" b="1" dirty="0">
                <a:solidFill>
                  <a:srgbClr val="C00000"/>
                </a:solidFill>
                <a:latin typeface="Arial" pitchFamily="34" charset="0"/>
                <a:cs typeface="Arial" pitchFamily="34" charset="0"/>
              </a:rPr>
              <a:t>Odisha Right to Information(RTI)  Rules-2005 </a:t>
            </a:r>
            <a:br>
              <a:rPr lang="en-IN" sz="2800" b="1" dirty="0">
                <a:solidFill>
                  <a:srgbClr val="C00000"/>
                </a:solidFill>
                <a:latin typeface="Arial" pitchFamily="34" charset="0"/>
                <a:cs typeface="Arial" pitchFamily="34" charset="0"/>
              </a:rPr>
            </a:br>
            <a:endParaRPr lang="en-US" sz="2800" dirty="0">
              <a:solidFill>
                <a:srgbClr val="FF0000"/>
              </a:solidFill>
              <a:latin typeface="Arial Black" pitchFamily="34" charset="0"/>
            </a:endParaRPr>
          </a:p>
        </p:txBody>
      </p:sp>
      <p:pic>
        <p:nvPicPr>
          <p:cNvPr id="8" name="Picture 2" descr="http://s.wsj.net/public/resources/images/OB-KN270_symbol_D_20101020111715.jpg"/>
          <p:cNvPicPr>
            <a:picLocks noChangeAspect="1" noChangeArrowheads="1"/>
          </p:cNvPicPr>
          <p:nvPr/>
        </p:nvPicPr>
        <p:blipFill>
          <a:blip r:embed="rId2"/>
          <a:srcRect/>
          <a:stretch>
            <a:fillRect/>
          </a:stretch>
        </p:blipFill>
        <p:spPr bwMode="auto">
          <a:xfrm>
            <a:off x="4502988" y="188712"/>
            <a:ext cx="3641558" cy="1171075"/>
          </a:xfrm>
          <a:prstGeom prst="rect">
            <a:avLst/>
          </a:prstGeom>
          <a:ln w="88900" cap="sq" cmpd="thickThin">
            <a:solidFill>
              <a:srgbClr val="000000"/>
            </a:solidFill>
            <a:prstDash val="solid"/>
            <a:miter lim="800000"/>
          </a:ln>
          <a:effectLst>
            <a:innerShdw blurRad="76200">
              <a:srgbClr val="000000"/>
            </a:innerShdw>
          </a:effectLst>
        </p:spPr>
      </p:pic>
      <p:sp>
        <p:nvSpPr>
          <p:cNvPr id="2" name="TextBox 1">
            <a:extLst>
              <a:ext uri="{FF2B5EF4-FFF2-40B4-BE49-F238E27FC236}">
                <a16:creationId xmlns:a16="http://schemas.microsoft.com/office/drawing/2014/main" xmlns="" id="{15CA9345-E496-8A44-AB7D-176F45888EC3}"/>
              </a:ext>
            </a:extLst>
          </p:cNvPr>
          <p:cNvSpPr txBox="1"/>
          <p:nvPr/>
        </p:nvSpPr>
        <p:spPr>
          <a:xfrm>
            <a:off x="11108724" y="3361038"/>
            <a:ext cx="184731" cy="369332"/>
          </a:xfrm>
          <a:prstGeom prst="rect">
            <a:avLst/>
          </a:prstGeom>
          <a:noFill/>
        </p:spPr>
        <p:txBody>
          <a:bodyPr wrap="none" rtlCol="0">
            <a:spAutoFit/>
          </a:bodyPr>
          <a:lstStyle/>
          <a:p>
            <a:endParaRPr lang="en-US" dirty="0"/>
          </a:p>
        </p:txBody>
      </p:sp>
      <p:sp>
        <p:nvSpPr>
          <p:cNvPr id="9" name="Rectangle 3"/>
          <p:cNvSpPr>
            <a:spLocks noGrp="1" noChangeArrowheads="1"/>
          </p:cNvSpPr>
          <p:nvPr>
            <p:ph type="subTitle" idx="1"/>
          </p:nvPr>
        </p:nvSpPr>
        <p:spPr>
          <a:xfrm>
            <a:off x="276043" y="5657850"/>
            <a:ext cx="5400137" cy="1200150"/>
          </a:xfrm>
        </p:spPr>
        <p:txBody>
          <a:bodyPr>
            <a:normAutofit fontScale="85000" lnSpcReduction="10000"/>
          </a:bodyPr>
          <a:lstStyle/>
          <a:p>
            <a:pPr algn="just" eaLnBrk="1" hangingPunct="1"/>
            <a:r>
              <a:rPr lang="en-US" sz="2400" b="1" dirty="0">
                <a:solidFill>
                  <a:schemeClr val="tx1"/>
                </a:solidFill>
              </a:rPr>
              <a:t>Dr. Ajay Kumar Nayak, OAS</a:t>
            </a:r>
          </a:p>
          <a:p>
            <a:pPr algn="just" eaLnBrk="1" hangingPunct="1"/>
            <a:r>
              <a:rPr lang="en-US" sz="2400" dirty="0" err="1">
                <a:solidFill>
                  <a:schemeClr val="tx1"/>
                </a:solidFill>
              </a:rPr>
              <a:t>Addl</a:t>
            </a:r>
            <a:r>
              <a:rPr lang="en-US" sz="2400" dirty="0">
                <a:solidFill>
                  <a:schemeClr val="tx1"/>
                </a:solidFill>
              </a:rPr>
              <a:t> Director, MDRAFM</a:t>
            </a:r>
          </a:p>
          <a:p>
            <a:pPr algn="just" eaLnBrk="1" hangingPunct="1"/>
            <a:r>
              <a:rPr lang="en-US" sz="2400" dirty="0">
                <a:solidFill>
                  <a:schemeClr val="tx1"/>
                </a:solidFill>
              </a:rPr>
              <a:t>9437051000/ajaynayak0001@gmail.com             </a:t>
            </a:r>
            <a:endParaRPr lang="en-US" sz="1400" dirty="0">
              <a:solidFill>
                <a:schemeClr val="tx1"/>
              </a:solidFill>
            </a:endParaRPr>
          </a:p>
          <a:p>
            <a:pPr algn="ctr" eaLnBrk="1" hangingPunct="1"/>
            <a:endParaRPr lang="en-US" sz="1600" dirty="0">
              <a:solidFill>
                <a:schemeClr val="tx1"/>
              </a:solidFill>
              <a:latin typeface="Arial Black" pitchFamily="34" charset="0"/>
            </a:endParaRPr>
          </a:p>
          <a:p>
            <a:pPr eaLnBrk="1" hangingPunct="1"/>
            <a:endParaRPr lang="en-US" sz="1800" u="sng" dirty="0"/>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xmlns="" val="480193893"/>
              </p:ext>
            </p:extLst>
          </p:nvPr>
        </p:nvGraphicFramePr>
        <p:xfrm>
          <a:off x="845700" y="1798499"/>
          <a:ext cx="10102432" cy="4514579"/>
        </p:xfrm>
        <a:graphic>
          <a:graphicData uri="http://schemas.openxmlformats.org/drawingml/2006/table">
            <a:tbl>
              <a:tblPr firstRow="1" bandRow="1">
                <a:tableStyleId>{5C22544A-7EE6-4342-B048-85BDC9FD1C3A}</a:tableStyleId>
              </a:tblPr>
              <a:tblGrid>
                <a:gridCol w="1876517">
                  <a:extLst>
                    <a:ext uri="{9D8B030D-6E8A-4147-A177-3AD203B41FA5}">
                      <a16:colId xmlns:a16="http://schemas.microsoft.com/office/drawing/2014/main" xmlns="" val="20000"/>
                    </a:ext>
                  </a:extLst>
                </a:gridCol>
                <a:gridCol w="8225915">
                  <a:extLst>
                    <a:ext uri="{9D8B030D-6E8A-4147-A177-3AD203B41FA5}">
                      <a16:colId xmlns:a16="http://schemas.microsoft.com/office/drawing/2014/main" xmlns="" val="20001"/>
                    </a:ext>
                  </a:extLst>
                </a:gridCol>
              </a:tblGrid>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ZW" sz="1800" b="1" baseline="0" dirty="0">
                          <a:solidFill>
                            <a:schemeClr val="tx1"/>
                          </a:solidFill>
                          <a:latin typeface="Arial" pitchFamily="34" charset="0"/>
                          <a:cs typeface="Arial" pitchFamily="34" charset="0"/>
                        </a:rPr>
                        <a:t> (a).</a:t>
                      </a:r>
                      <a:endParaRPr lang="en-ZW" sz="1800" b="1" dirty="0">
                        <a:solidFill>
                          <a:schemeClr val="tx1"/>
                        </a:solidFill>
                        <a:latin typeface="Arial" pitchFamily="34" charset="0"/>
                        <a:cs typeface="Arial" pitchFamily="34" charset="0"/>
                      </a:endParaRPr>
                    </a:p>
                  </a:txBody>
                  <a:tcPr>
                    <a:solidFill>
                      <a:schemeClr val="bg2"/>
                    </a:solidFill>
                  </a:tcPr>
                </a:tc>
                <a:tc>
                  <a:txBody>
                    <a:bodyPr/>
                    <a:lstStyle/>
                    <a:p>
                      <a:r>
                        <a:rPr lang="en-IN" sz="1800" b="1" dirty="0">
                          <a:solidFill>
                            <a:schemeClr val="tx1"/>
                          </a:solidFill>
                          <a:latin typeface="Arial" pitchFamily="34" charset="0"/>
                          <a:cs typeface="Arial" pitchFamily="34" charset="0"/>
                        </a:rPr>
                        <a:t>any document, manuscript and file;</a:t>
                      </a:r>
                      <a:endParaRPr lang="en-ZW" sz="1800" b="1" dirty="0">
                        <a:solidFill>
                          <a:schemeClr val="tx1"/>
                        </a:solidFill>
                        <a:latin typeface="Arial" pitchFamily="34" charset="0"/>
                        <a:cs typeface="Arial" pitchFamily="34" charset="0"/>
                      </a:endParaRPr>
                    </a:p>
                  </a:txBody>
                  <a:tcPr>
                    <a:solidFill>
                      <a:schemeClr val="bg2"/>
                    </a:solidFill>
                  </a:tcPr>
                </a:tc>
                <a:extLst>
                  <a:ext uri="{0D108BD9-81ED-4DB2-BD59-A6C34878D82A}">
                    <a16:rowId xmlns:a16="http://schemas.microsoft.com/office/drawing/2014/main" xmlns="" val="10000"/>
                  </a:ext>
                </a:extLst>
              </a:tr>
              <a:tr h="5962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baseline="0" dirty="0">
                          <a:solidFill>
                            <a:schemeClr val="tx1"/>
                          </a:solidFill>
                          <a:latin typeface="Arial" pitchFamily="34" charset="0"/>
                          <a:cs typeface="Arial" pitchFamily="34" charset="0"/>
                        </a:rPr>
                        <a:t> (b).</a:t>
                      </a:r>
                      <a:endParaRPr lang="en-IN" sz="1800" b="1" dirty="0">
                        <a:solidFill>
                          <a:schemeClr val="tx1"/>
                        </a:solidFill>
                        <a:latin typeface="Arial" pitchFamily="34" charset="0"/>
                        <a:cs typeface="Arial" pitchFamily="34" charset="0"/>
                      </a:endParaRPr>
                    </a:p>
                    <a:p>
                      <a:endParaRPr lang="en-ZW" sz="1800" b="1" dirty="0">
                        <a:solidFill>
                          <a:schemeClr val="tx1"/>
                        </a:solidFill>
                        <a:latin typeface="Arial" pitchFamily="34" charset="0"/>
                        <a:cs typeface="Arial" pitchFamily="34" charset="0"/>
                      </a:endParaRPr>
                    </a:p>
                  </a:txBody>
                  <a:tcPr/>
                </a:tc>
                <a:tc>
                  <a:txBody>
                    <a:bodyPr/>
                    <a:lstStyle/>
                    <a:p>
                      <a:r>
                        <a:rPr lang="en-IN" sz="1800" b="1" dirty="0">
                          <a:solidFill>
                            <a:schemeClr val="tx1"/>
                          </a:solidFill>
                          <a:latin typeface="Arial" pitchFamily="34" charset="0"/>
                          <a:cs typeface="Arial" pitchFamily="34" charset="0"/>
                        </a:rPr>
                        <a:t>any microfilm, microfiche, and facsimile copy of document; </a:t>
                      </a:r>
                      <a:endParaRPr lang="en-ZW" sz="1800" b="1"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1"/>
                  </a:ext>
                </a:extLst>
              </a:tr>
              <a:tr h="5962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baseline="0" dirty="0">
                          <a:solidFill>
                            <a:schemeClr val="tx1"/>
                          </a:solidFill>
                          <a:latin typeface="Arial" pitchFamily="34" charset="0"/>
                          <a:cs typeface="Arial" pitchFamily="34" charset="0"/>
                        </a:rPr>
                        <a:t> (c).</a:t>
                      </a:r>
                      <a:endParaRPr lang="en-IN" sz="1800" b="1" dirty="0">
                        <a:solidFill>
                          <a:schemeClr val="tx1"/>
                        </a:solidFill>
                        <a:latin typeface="Arial" pitchFamily="34" charset="0"/>
                        <a:cs typeface="Arial" pitchFamily="34" charset="0"/>
                      </a:endParaRPr>
                    </a:p>
                    <a:p>
                      <a:endParaRPr lang="en-ZW" sz="1800" b="1" dirty="0">
                        <a:solidFill>
                          <a:schemeClr val="tx1"/>
                        </a:solidFill>
                        <a:latin typeface="Arial" pitchFamily="34" charset="0"/>
                        <a:cs typeface="Arial"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dirty="0">
                          <a:solidFill>
                            <a:schemeClr val="tx1"/>
                          </a:solidFill>
                          <a:latin typeface="Arial" pitchFamily="34" charset="0"/>
                          <a:cs typeface="Arial" pitchFamily="34" charset="0"/>
                        </a:rPr>
                        <a:t>any reproduction of image or images embodied in such microfilm(whether enlarged or not); and</a:t>
                      </a:r>
                      <a:endParaRPr lang="en-ZW" sz="1800" b="1"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2"/>
                  </a:ext>
                </a:extLst>
              </a:tr>
              <a:tr h="55162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baseline="0" dirty="0">
                          <a:solidFill>
                            <a:schemeClr val="tx1"/>
                          </a:solidFill>
                          <a:latin typeface="Arial" pitchFamily="34" charset="0"/>
                          <a:cs typeface="Arial" pitchFamily="34" charset="0"/>
                        </a:rPr>
                        <a:t> (d).</a:t>
                      </a:r>
                      <a:endParaRPr lang="en-IN" sz="1800" b="1" dirty="0">
                        <a:solidFill>
                          <a:schemeClr val="tx1"/>
                        </a:solidFill>
                        <a:latin typeface="Arial" pitchFamily="34" charset="0"/>
                        <a:cs typeface="Arial" pitchFamily="34" charset="0"/>
                      </a:endParaRPr>
                    </a:p>
                    <a:p>
                      <a:endParaRPr lang="en-ZW" sz="1800" b="1" dirty="0">
                        <a:solidFill>
                          <a:schemeClr val="tx1"/>
                        </a:solidFill>
                        <a:latin typeface="Arial" pitchFamily="34" charset="0"/>
                        <a:cs typeface="Arial" pitchFamily="34" charset="0"/>
                      </a:endParaRPr>
                    </a:p>
                  </a:txBody>
                  <a:tcPr/>
                </a:tc>
                <a:tc>
                  <a:txBody>
                    <a:bodyPr/>
                    <a:lstStyle/>
                    <a:p>
                      <a:r>
                        <a:rPr lang="en-IN" sz="1800" b="1" dirty="0">
                          <a:solidFill>
                            <a:schemeClr val="tx1"/>
                          </a:solidFill>
                          <a:latin typeface="Arial" pitchFamily="34" charset="0"/>
                          <a:cs typeface="Arial" pitchFamily="34" charset="0"/>
                        </a:rPr>
                        <a:t>any other material produced by a computer or any other device.</a:t>
                      </a:r>
                      <a:endParaRPr lang="en-ZW" sz="1800" b="1" dirty="0">
                        <a:latin typeface="Arial" pitchFamily="34" charset="0"/>
                        <a:cs typeface="Arial" pitchFamily="34" charset="0"/>
                      </a:endParaRPr>
                    </a:p>
                    <a:p>
                      <a:endParaRPr lang="en-ZW" sz="1800" b="1"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3"/>
                  </a:ext>
                </a:extLst>
              </a:tr>
              <a:tr h="2228579">
                <a:tc>
                  <a:txBody>
                    <a:bodyPr/>
                    <a:lstStyle/>
                    <a:p>
                      <a:r>
                        <a:rPr lang="en-ZW" sz="1800" b="1" dirty="0">
                          <a:solidFill>
                            <a:schemeClr val="tx1"/>
                          </a:solidFill>
                          <a:latin typeface="Arial" pitchFamily="34" charset="0"/>
                          <a:cs typeface="Arial" pitchFamily="34" charset="0"/>
                        </a:rPr>
                        <a:t>Records my be classified as</a:t>
                      </a:r>
                    </a:p>
                  </a:txBody>
                  <a:tcPr/>
                </a:tc>
                <a:tc>
                  <a:txBody>
                    <a:bodyPr/>
                    <a:lstStyle/>
                    <a:p>
                      <a:pPr marL="342900" indent="-342900">
                        <a:buAutoNum type="arabicPeriod"/>
                      </a:pPr>
                      <a:r>
                        <a:rPr lang="en-ZW" sz="1800" b="1" dirty="0">
                          <a:solidFill>
                            <a:schemeClr val="tx1"/>
                          </a:solidFill>
                          <a:latin typeface="Arial" pitchFamily="34" charset="0"/>
                          <a:cs typeface="Arial" pitchFamily="34" charset="0"/>
                        </a:rPr>
                        <a:t>Existing in Paper form and </a:t>
                      </a:r>
                    </a:p>
                    <a:p>
                      <a:pPr marL="342900" indent="-342900">
                        <a:buAutoNum type="arabicPeriod"/>
                      </a:pPr>
                      <a:r>
                        <a:rPr lang="en-ZW" sz="1800" b="1" dirty="0">
                          <a:solidFill>
                            <a:schemeClr val="tx1"/>
                          </a:solidFill>
                          <a:latin typeface="Arial" pitchFamily="34" charset="0"/>
                          <a:cs typeface="Arial" pitchFamily="34" charset="0"/>
                        </a:rPr>
                        <a:t>existing in Electronic form. </a:t>
                      </a:r>
                    </a:p>
                    <a:p>
                      <a:pPr marL="0" indent="0">
                        <a:buNone/>
                      </a:pPr>
                      <a:r>
                        <a:rPr lang="en-ZW" sz="1800" b="1" dirty="0">
                          <a:solidFill>
                            <a:schemeClr val="tx1"/>
                          </a:solidFill>
                          <a:latin typeface="Arial" pitchFamily="34" charset="0"/>
                          <a:cs typeface="Arial" pitchFamily="34" charset="0"/>
                        </a:rPr>
                        <a:t>With enactment of The IT Act, 2000 electronic records have been legally used in Government Offices &amp; Courts as per statutory provisions.</a:t>
                      </a:r>
                    </a:p>
                  </a:txBody>
                  <a:tcPr/>
                </a:tc>
                <a:extLst>
                  <a:ext uri="{0D108BD9-81ED-4DB2-BD59-A6C34878D82A}">
                    <a16:rowId xmlns:a16="http://schemas.microsoft.com/office/drawing/2014/main" xmlns="" val="286012900"/>
                  </a:ext>
                </a:extLst>
              </a:tr>
            </a:tbl>
          </a:graphicData>
        </a:graphic>
      </p:graphicFrame>
      <p:sp>
        <p:nvSpPr>
          <p:cNvPr id="2" name="Title 1"/>
          <p:cNvSpPr>
            <a:spLocks noGrp="1"/>
          </p:cNvSpPr>
          <p:nvPr>
            <p:ph type="title"/>
          </p:nvPr>
        </p:nvSpPr>
        <p:spPr>
          <a:xfrm>
            <a:off x="677334" y="192505"/>
            <a:ext cx="10921108" cy="577516"/>
          </a:xfrm>
        </p:spPr>
        <p:txBody>
          <a:bodyPr>
            <a:noAutofit/>
          </a:bodyPr>
          <a:lstStyle/>
          <a:p>
            <a:pPr algn="ctr"/>
            <a:r>
              <a:rPr lang="en-IN" sz="3200" b="1" dirty="0">
                <a:solidFill>
                  <a:srgbClr val="FF0000"/>
                </a:solidFill>
                <a:latin typeface="Arial Black" pitchFamily="34" charset="0"/>
              </a:rPr>
              <a:t>D</a:t>
            </a:r>
            <a:r>
              <a:rPr lang="en-IN" sz="3200" dirty="0">
                <a:solidFill>
                  <a:srgbClr val="FF0000"/>
                </a:solidFill>
                <a:latin typeface="Arial Black" pitchFamily="34" charset="0"/>
              </a:rPr>
              <a:t>e</a:t>
            </a:r>
            <a:r>
              <a:rPr lang="en-IN" sz="3200" b="1" dirty="0">
                <a:solidFill>
                  <a:srgbClr val="FF0000"/>
                </a:solidFill>
                <a:latin typeface="Arial Black" pitchFamily="34" charset="0"/>
              </a:rPr>
              <a:t>finition of </a:t>
            </a:r>
            <a:r>
              <a:rPr lang="en-IN" b="1" dirty="0">
                <a:solidFill>
                  <a:srgbClr val="FF0000"/>
                </a:solidFill>
                <a:latin typeface="Arial Black" pitchFamily="34" charset="0"/>
              </a:rPr>
              <a:t>“record</a:t>
            </a:r>
            <a:r>
              <a:rPr lang="en-IN" sz="2800" b="1" dirty="0">
                <a:solidFill>
                  <a:srgbClr val="FF0000"/>
                </a:solidFill>
                <a:latin typeface="Arial Black" pitchFamily="34" charset="0"/>
              </a:rPr>
              <a:t>" in RTI Act.</a:t>
            </a:r>
            <a:endParaRPr lang="en-ZW" sz="3200" dirty="0">
              <a:solidFill>
                <a:srgbClr val="FF0000"/>
              </a:solidFill>
            </a:endParaRPr>
          </a:p>
        </p:txBody>
      </p:sp>
      <p:sp>
        <p:nvSpPr>
          <p:cNvPr id="4" name="TextBox 3"/>
          <p:cNvSpPr txBox="1"/>
          <p:nvPr/>
        </p:nvSpPr>
        <p:spPr>
          <a:xfrm>
            <a:off x="666201" y="1032937"/>
            <a:ext cx="10475495" cy="461665"/>
          </a:xfrm>
          <a:prstGeom prst="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en-IN" sz="2400" b="1" dirty="0">
                <a:solidFill>
                  <a:schemeClr val="tx1"/>
                </a:solidFill>
                <a:latin typeface="Arial Black" pitchFamily="34" charset="0"/>
              </a:rPr>
              <a:t>As per  Section 2(</a:t>
            </a:r>
            <a:r>
              <a:rPr lang="en-IN" sz="2400" b="1" dirty="0" err="1">
                <a:solidFill>
                  <a:schemeClr val="tx1"/>
                </a:solidFill>
                <a:latin typeface="Arial Black" pitchFamily="34" charset="0"/>
              </a:rPr>
              <a:t>i</a:t>
            </a:r>
            <a:r>
              <a:rPr lang="en-IN" sz="2400" b="1" dirty="0">
                <a:solidFill>
                  <a:schemeClr val="tx1"/>
                </a:solidFill>
                <a:latin typeface="Arial Black" pitchFamily="34" charset="0"/>
              </a:rPr>
              <a:t>),  “</a:t>
            </a:r>
            <a:r>
              <a:rPr lang="en-IN" sz="2000" b="1" dirty="0">
                <a:solidFill>
                  <a:schemeClr val="tx1"/>
                </a:solidFill>
                <a:latin typeface="Arial Black" pitchFamily="34" charset="0"/>
              </a:rPr>
              <a:t>Record"  includes </a:t>
            </a:r>
            <a:r>
              <a:rPr lang="en-IN" sz="2000" b="1" dirty="0">
                <a:solidFill>
                  <a:srgbClr val="FFFF00"/>
                </a:solidFill>
                <a:latin typeface="Arial Black" pitchFamily="34" charset="0"/>
              </a:rPr>
              <a:t>–</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xmlns="" val="1332698465"/>
              </p:ext>
            </p:extLst>
          </p:nvPr>
        </p:nvGraphicFramePr>
        <p:xfrm>
          <a:off x="677863" y="1716656"/>
          <a:ext cx="9862451" cy="3800223"/>
        </p:xfrm>
        <a:graphic>
          <a:graphicData uri="http://schemas.openxmlformats.org/drawingml/2006/table">
            <a:tbl>
              <a:tblPr firstRow="1" bandRow="1">
                <a:tableStyleId>{5C22544A-7EE6-4342-B048-85BDC9FD1C3A}</a:tableStyleId>
              </a:tblPr>
              <a:tblGrid>
                <a:gridCol w="1897403">
                  <a:extLst>
                    <a:ext uri="{9D8B030D-6E8A-4147-A177-3AD203B41FA5}">
                      <a16:colId xmlns:a16="http://schemas.microsoft.com/office/drawing/2014/main" xmlns="" val="20000"/>
                    </a:ext>
                  </a:extLst>
                </a:gridCol>
                <a:gridCol w="7965048">
                  <a:extLst>
                    <a:ext uri="{9D8B030D-6E8A-4147-A177-3AD203B41FA5}">
                      <a16:colId xmlns:a16="http://schemas.microsoft.com/office/drawing/2014/main" xmlns="" val="20001"/>
                    </a:ext>
                  </a:extLst>
                </a:gridCol>
              </a:tblGrid>
              <a:tr h="99606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ZW" sz="1800" b="1" dirty="0">
                          <a:solidFill>
                            <a:schemeClr val="tx1"/>
                          </a:solidFill>
                          <a:latin typeface="Arial" pitchFamily="34" charset="0"/>
                          <a:cs typeface="Arial" pitchFamily="34" charset="0"/>
                        </a:rPr>
                        <a:t>“right to information” means</a:t>
                      </a:r>
                      <a:endParaRPr lang="en-ZW" sz="1800" dirty="0">
                        <a:solidFill>
                          <a:schemeClr val="tx1"/>
                        </a:solidFill>
                        <a:latin typeface="Arial" pitchFamily="34" charset="0"/>
                        <a:cs typeface="Arial" pitchFamily="34" charset="0"/>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ZW" sz="1800" b="1" u="none" dirty="0">
                          <a:solidFill>
                            <a:schemeClr val="tx1"/>
                          </a:solidFill>
                          <a:latin typeface="Arial" pitchFamily="34" charset="0"/>
                          <a:cs typeface="Arial" pitchFamily="34" charset="0"/>
                        </a:rPr>
                        <a:t>the </a:t>
                      </a:r>
                      <a:r>
                        <a:rPr lang="en-ZW" sz="1800" b="1" i="1" u="none" dirty="0">
                          <a:solidFill>
                            <a:schemeClr val="tx1"/>
                          </a:solidFill>
                          <a:latin typeface="Arial" pitchFamily="34" charset="0"/>
                          <a:cs typeface="Arial" pitchFamily="34" charset="0"/>
                        </a:rPr>
                        <a:t>right to information accessible under this Act which is held by or under  the control of any public authority and includes</a:t>
                      </a:r>
                      <a:r>
                        <a:rPr lang="en-ZW" sz="1800" b="1" u="none" dirty="0">
                          <a:solidFill>
                            <a:schemeClr val="tx1"/>
                          </a:solidFill>
                          <a:latin typeface="Arial" pitchFamily="34" charset="0"/>
                          <a:cs typeface="Arial" pitchFamily="34" charset="0"/>
                        </a:rPr>
                        <a:t> the right to</a:t>
                      </a:r>
                      <a:r>
                        <a:rPr lang="en-ZW" sz="1800" b="1" u="none" baseline="0" dirty="0">
                          <a:solidFill>
                            <a:schemeClr val="tx1"/>
                          </a:solidFill>
                          <a:latin typeface="Arial" pitchFamily="34" charset="0"/>
                          <a:cs typeface="Arial" pitchFamily="34" charset="0"/>
                        </a:rPr>
                        <a:t> --</a:t>
                      </a:r>
                      <a:endParaRPr lang="en-IN" sz="1800" b="1" u="none" dirty="0">
                        <a:solidFill>
                          <a:schemeClr val="tx1"/>
                        </a:solidFill>
                        <a:latin typeface="Arial" pitchFamily="34" charset="0"/>
                        <a:cs typeface="Arial" pitchFamily="34" charset="0"/>
                      </a:endParaRPr>
                    </a:p>
                    <a:p>
                      <a:endParaRPr lang="en-ZW" sz="1800" dirty="0">
                        <a:solidFill>
                          <a:schemeClr val="tx1"/>
                        </a:solidFill>
                        <a:latin typeface="Arial" pitchFamily="34" charset="0"/>
                        <a:cs typeface="Arial" pitchFamily="34" charset="0"/>
                      </a:endParaRPr>
                    </a:p>
                  </a:txBody>
                  <a:tcPr>
                    <a:solidFill>
                      <a:schemeClr val="bg2"/>
                    </a:solidFill>
                  </a:tcPr>
                </a:tc>
                <a:extLst>
                  <a:ext uri="{0D108BD9-81ED-4DB2-BD59-A6C34878D82A}">
                    <a16:rowId xmlns:a16="http://schemas.microsoft.com/office/drawing/2014/main" xmlns=""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ZW" sz="1600" b="1" dirty="0" err="1">
                          <a:solidFill>
                            <a:schemeClr val="tx1"/>
                          </a:solidFill>
                          <a:latin typeface="Arial" pitchFamily="34" charset="0"/>
                          <a:cs typeface="Arial" pitchFamily="34" charset="0"/>
                        </a:rPr>
                        <a:t>i</a:t>
                      </a:r>
                      <a:r>
                        <a:rPr lang="en-ZW" sz="1600" b="1" dirty="0">
                          <a:solidFill>
                            <a:schemeClr val="tx1"/>
                          </a:solidFill>
                          <a:latin typeface="Arial" pitchFamily="34" charset="0"/>
                          <a:cs typeface="Arial" pitchFamily="34" charset="0"/>
                        </a:rPr>
                        <a:t>. </a:t>
                      </a:r>
                      <a:endParaRPr lang="en-ZW" sz="1600" dirty="0">
                        <a:solidFill>
                          <a:schemeClr val="tx1"/>
                        </a:solidFill>
                        <a:latin typeface="Arial" pitchFamily="34" charset="0"/>
                        <a:cs typeface="Arial" pitchFamily="34" charset="0"/>
                      </a:endParaRPr>
                    </a:p>
                  </a:txBody>
                  <a:tcPr/>
                </a:tc>
                <a:tc>
                  <a:txBody>
                    <a:bodyPr/>
                    <a:lstStyle/>
                    <a:p>
                      <a:r>
                        <a:rPr lang="en-ZW" sz="1600" b="1" dirty="0">
                          <a:solidFill>
                            <a:schemeClr val="tx1"/>
                          </a:solidFill>
                          <a:latin typeface="Arial" pitchFamily="34" charset="0"/>
                          <a:cs typeface="Arial" pitchFamily="34" charset="0"/>
                        </a:rPr>
                        <a:t>Inspect works, documents, and records.</a:t>
                      </a:r>
                    </a:p>
                    <a:p>
                      <a:endParaRPr lang="en-ZW" sz="1600"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Arial" pitchFamily="34" charset="0"/>
                          <a:cs typeface="Arial" pitchFamily="34" charset="0"/>
                        </a:rPr>
                        <a:t>ii.</a:t>
                      </a:r>
                    </a:p>
                    <a:p>
                      <a:endParaRPr lang="en-ZW" sz="1600" dirty="0">
                        <a:solidFill>
                          <a:schemeClr val="tx1"/>
                        </a:solidFill>
                        <a:latin typeface="Arial" pitchFamily="34" charset="0"/>
                        <a:cs typeface="Arial" pitchFamily="34" charset="0"/>
                      </a:endParaRPr>
                    </a:p>
                  </a:txBody>
                  <a:tcPr/>
                </a:tc>
                <a:tc>
                  <a:txBody>
                    <a:bodyPr/>
                    <a:lstStyle/>
                    <a:p>
                      <a:r>
                        <a:rPr lang="en-ZW" sz="1600" b="1" dirty="0">
                          <a:solidFill>
                            <a:schemeClr val="tx1"/>
                          </a:solidFill>
                          <a:latin typeface="Arial" pitchFamily="34" charset="0"/>
                          <a:cs typeface="Arial" pitchFamily="34" charset="0"/>
                        </a:rPr>
                        <a:t>Taking notes, extracts or certified copies of documents or records.</a:t>
                      </a:r>
                    </a:p>
                    <a:p>
                      <a:endParaRPr lang="en-ZW" sz="1600"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Arial" pitchFamily="34" charset="0"/>
                          <a:cs typeface="Arial" pitchFamily="34" charset="0"/>
                        </a:rPr>
                        <a:t>iii.</a:t>
                      </a:r>
                    </a:p>
                    <a:p>
                      <a:endParaRPr lang="en-ZW" sz="1600" dirty="0">
                        <a:solidFill>
                          <a:schemeClr val="tx1"/>
                        </a:solidFill>
                        <a:latin typeface="Arial" pitchFamily="34" charset="0"/>
                        <a:cs typeface="Arial"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ZW" sz="1600" b="1" dirty="0">
                          <a:solidFill>
                            <a:schemeClr val="tx1"/>
                          </a:solidFill>
                          <a:latin typeface="Arial" pitchFamily="34" charset="0"/>
                          <a:cs typeface="Arial" pitchFamily="34" charset="0"/>
                        </a:rPr>
                        <a:t>Taking certified samples of material.</a:t>
                      </a:r>
                      <a:endParaRPr lang="en-ZW" sz="1600"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Arial" pitchFamily="34" charset="0"/>
                          <a:cs typeface="Arial" pitchFamily="34" charset="0"/>
                        </a:rPr>
                        <a:t>iv.</a:t>
                      </a:r>
                    </a:p>
                    <a:p>
                      <a:endParaRPr lang="en-ZW" sz="1600" dirty="0">
                        <a:solidFill>
                          <a:schemeClr val="tx1"/>
                        </a:solidFill>
                        <a:latin typeface="Arial" pitchFamily="34" charset="0"/>
                        <a:cs typeface="Arial" pitchFamily="34" charset="0"/>
                      </a:endParaRPr>
                    </a:p>
                  </a:txBody>
                  <a:tcPr/>
                </a:tc>
                <a:tc>
                  <a:txBody>
                    <a:bodyPr/>
                    <a:lstStyle/>
                    <a:p>
                      <a:r>
                        <a:rPr lang="en-ZW" sz="1600" b="1" dirty="0">
                          <a:solidFill>
                            <a:schemeClr val="tx1"/>
                          </a:solidFill>
                          <a:latin typeface="Arial" pitchFamily="34" charset="0"/>
                          <a:cs typeface="Arial" pitchFamily="34" charset="0"/>
                        </a:rPr>
                        <a:t>Obtaining information in form of printouts, diskettes, floppies, tapes, video cassettes or in any other electronic mode or through printouts. [Section.2(j)]</a:t>
                      </a:r>
                    </a:p>
                    <a:p>
                      <a:endParaRPr lang="en-ZW" sz="1600" dirty="0">
                        <a:solidFill>
                          <a:schemeClr val="tx1"/>
                        </a:solidFill>
                        <a:latin typeface="Arial" pitchFamily="34" charset="0"/>
                        <a:cs typeface="Arial" pitchFamily="34" charset="0"/>
                      </a:endParaRPr>
                    </a:p>
                    <a:p>
                      <a:endParaRPr lang="en-ZW" sz="1600"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4"/>
                  </a:ext>
                </a:extLst>
              </a:tr>
            </a:tbl>
          </a:graphicData>
        </a:graphic>
      </p:graphicFrame>
      <p:sp>
        <p:nvSpPr>
          <p:cNvPr id="2" name="Title 1"/>
          <p:cNvSpPr>
            <a:spLocks noGrp="1"/>
          </p:cNvSpPr>
          <p:nvPr>
            <p:ph type="title"/>
          </p:nvPr>
        </p:nvSpPr>
        <p:spPr>
          <a:xfrm>
            <a:off x="677334" y="352927"/>
            <a:ext cx="10921108" cy="529390"/>
          </a:xfrm>
        </p:spPr>
        <p:txBody>
          <a:bodyPr>
            <a:noAutofit/>
          </a:bodyPr>
          <a:lstStyle/>
          <a:p>
            <a:pPr algn="ctr"/>
            <a:r>
              <a:rPr lang="en-ZW" sz="2800" u="sng" dirty="0">
                <a:solidFill>
                  <a:srgbClr val="FF0000"/>
                </a:solidFill>
                <a:latin typeface="Arial Black" pitchFamily="34" charset="0"/>
              </a:rPr>
              <a:t>What does “Right to Information” mean?</a:t>
            </a:r>
            <a:endParaRPr lang="en-ZW" sz="2800" u="sng" dirty="0"/>
          </a:p>
        </p:txBody>
      </p:sp>
      <p:sp>
        <p:nvSpPr>
          <p:cNvPr id="4" name="TextBox 3"/>
          <p:cNvSpPr txBox="1"/>
          <p:nvPr/>
        </p:nvSpPr>
        <p:spPr>
          <a:xfrm>
            <a:off x="449179" y="1106904"/>
            <a:ext cx="10475495" cy="400110"/>
          </a:xfrm>
          <a:prstGeom prst="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en-ZW" sz="2000" dirty="0">
                <a:solidFill>
                  <a:schemeClr val="tx1"/>
                </a:solidFill>
                <a:latin typeface="Arial Black" pitchFamily="34" charset="0"/>
              </a:rPr>
              <a:t>Right to information has been defined in section 2(j) of the Act.</a:t>
            </a:r>
          </a:p>
        </p:txBody>
      </p:sp>
      <p:pic>
        <p:nvPicPr>
          <p:cNvPr id="6" name="Picture 2" descr="C:\Users\Prabhat Giri\Desktop\is.jpg"/>
          <p:cNvPicPr>
            <a:picLocks noChangeAspect="1" noChangeArrowheads="1"/>
          </p:cNvPicPr>
          <p:nvPr/>
        </p:nvPicPr>
        <p:blipFill>
          <a:blip r:embed="rId2"/>
          <a:srcRect l="5549" t="25214" r="2493"/>
          <a:stretch>
            <a:fillRect/>
          </a:stretch>
        </p:blipFill>
        <p:spPr bwMode="auto">
          <a:xfrm rot="21420084">
            <a:off x="6189880" y="5420523"/>
            <a:ext cx="4850670" cy="122966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xmlns="" val="743471949"/>
              </p:ext>
            </p:extLst>
          </p:nvPr>
        </p:nvGraphicFramePr>
        <p:xfrm>
          <a:off x="802105" y="1675643"/>
          <a:ext cx="10150476" cy="2695074"/>
        </p:xfrm>
        <a:graphic>
          <a:graphicData uri="http://schemas.openxmlformats.org/drawingml/2006/table">
            <a:tbl>
              <a:tblPr firstRow="1" bandRow="1">
                <a:tableStyleId>{5C22544A-7EE6-4342-B048-85BDC9FD1C3A}</a:tableStyleId>
              </a:tblPr>
              <a:tblGrid>
                <a:gridCol w="2322011">
                  <a:extLst>
                    <a:ext uri="{9D8B030D-6E8A-4147-A177-3AD203B41FA5}">
                      <a16:colId xmlns:a16="http://schemas.microsoft.com/office/drawing/2014/main" xmlns="" val="20000"/>
                    </a:ext>
                  </a:extLst>
                </a:gridCol>
                <a:gridCol w="7828465">
                  <a:extLst>
                    <a:ext uri="{9D8B030D-6E8A-4147-A177-3AD203B41FA5}">
                      <a16:colId xmlns:a16="http://schemas.microsoft.com/office/drawing/2014/main" xmlns="" val="20001"/>
                    </a:ext>
                  </a:extLst>
                </a:gridCol>
              </a:tblGrid>
              <a:tr h="11257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ZW" sz="2000" b="1" kern="1200" dirty="0">
                          <a:solidFill>
                            <a:schemeClr val="tx1"/>
                          </a:solidFill>
                          <a:latin typeface="Arial" pitchFamily="34" charset="0"/>
                          <a:ea typeface="+mn-ea"/>
                          <a:cs typeface="Arial" pitchFamily="34" charset="0"/>
                        </a:rPr>
                        <a:t>First-party</a:t>
                      </a:r>
                    </a:p>
                    <a:p>
                      <a:endParaRPr lang="en-ZW" sz="2000" dirty="0">
                        <a:solidFill>
                          <a:schemeClr val="tx1"/>
                        </a:solidFill>
                        <a:latin typeface="Arial" pitchFamily="34" charset="0"/>
                        <a:cs typeface="Arial" pitchFamily="34" charset="0"/>
                      </a:endParaRPr>
                    </a:p>
                  </a:txBody>
                  <a:tcPr>
                    <a:solidFill>
                      <a:schemeClr val="bg2"/>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ZW" sz="2000" b="1" kern="1200" dirty="0">
                          <a:solidFill>
                            <a:schemeClr val="tx1"/>
                          </a:solidFill>
                          <a:latin typeface="Arial" pitchFamily="34" charset="0"/>
                          <a:ea typeface="+mn-ea"/>
                          <a:cs typeface="Arial" pitchFamily="34" charset="0"/>
                        </a:rPr>
                        <a:t>The citizen/ person submitting an application or appeal.</a:t>
                      </a:r>
                    </a:p>
                    <a:p>
                      <a:endParaRPr lang="en-ZW" sz="2000" dirty="0">
                        <a:solidFill>
                          <a:schemeClr val="tx1"/>
                        </a:solidFill>
                        <a:latin typeface="Arial" pitchFamily="34" charset="0"/>
                        <a:cs typeface="Arial" pitchFamily="34" charset="0"/>
                      </a:endParaRPr>
                    </a:p>
                  </a:txBody>
                  <a:tcPr>
                    <a:solidFill>
                      <a:schemeClr val="bg2"/>
                    </a:solidFill>
                  </a:tcPr>
                </a:tc>
                <a:extLst>
                  <a:ext uri="{0D108BD9-81ED-4DB2-BD59-A6C34878D82A}">
                    <a16:rowId xmlns:a16="http://schemas.microsoft.com/office/drawing/2014/main" xmlns="" val="10000"/>
                  </a:ext>
                </a:extLst>
              </a:tr>
              <a:tr h="784642">
                <a:tc>
                  <a:txBody>
                    <a:bodyPr/>
                    <a:lstStyle/>
                    <a:p>
                      <a:r>
                        <a:rPr lang="en-ZW" sz="2000" dirty="0">
                          <a:solidFill>
                            <a:schemeClr val="tx1"/>
                          </a:solidFill>
                          <a:latin typeface="Arial" pitchFamily="34" charset="0"/>
                          <a:cs typeface="Arial" pitchFamily="34" charset="0"/>
                        </a:rPr>
                        <a:t>Second party </a:t>
                      </a:r>
                    </a:p>
                  </a:txBody>
                  <a:tcPr/>
                </a:tc>
                <a:tc>
                  <a:txBody>
                    <a:bodyPr/>
                    <a:lstStyle/>
                    <a:p>
                      <a:r>
                        <a:rPr lang="en-ZW" sz="2000" b="1" kern="1200" dirty="0">
                          <a:solidFill>
                            <a:schemeClr val="dk1"/>
                          </a:solidFill>
                          <a:latin typeface="Arial" pitchFamily="34" charset="0"/>
                          <a:ea typeface="+mn-ea"/>
                          <a:cs typeface="Arial" pitchFamily="34" charset="0"/>
                        </a:rPr>
                        <a:t>The public authority(PIO) responsible for processing the application.</a:t>
                      </a:r>
                      <a:endParaRPr lang="en-ZW" sz="2000"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1"/>
                  </a:ext>
                </a:extLst>
              </a:tr>
              <a:tr h="784642">
                <a:tc>
                  <a:txBody>
                    <a:bodyPr/>
                    <a:lstStyle/>
                    <a:p>
                      <a:r>
                        <a:rPr lang="en-ZW" sz="2000" dirty="0">
                          <a:solidFill>
                            <a:schemeClr val="tx1"/>
                          </a:solidFill>
                          <a:latin typeface="Arial" pitchFamily="34" charset="0"/>
                          <a:cs typeface="Arial" pitchFamily="34" charset="0"/>
                        </a:rPr>
                        <a:t>Third Party </a:t>
                      </a:r>
                    </a:p>
                  </a:txBody>
                  <a:tcPr/>
                </a:tc>
                <a:tc>
                  <a:txBody>
                    <a:bodyPr/>
                    <a:lstStyle/>
                    <a:p>
                      <a:r>
                        <a:rPr lang="en-ZW" sz="2000" b="1" kern="1200" dirty="0">
                          <a:solidFill>
                            <a:schemeClr val="dk1"/>
                          </a:solidFill>
                          <a:latin typeface="Arial" pitchFamily="34" charset="0"/>
                          <a:ea typeface="+mn-ea"/>
                          <a:cs typeface="Arial" pitchFamily="34" charset="0"/>
                        </a:rPr>
                        <a:t>Any other person or body/ institution / Government Department including another public authority</a:t>
                      </a:r>
                      <a:endParaRPr lang="en-ZW" sz="2400"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2"/>
                  </a:ext>
                </a:extLst>
              </a:tr>
            </a:tbl>
          </a:graphicData>
        </a:graphic>
      </p:graphicFrame>
      <p:sp>
        <p:nvSpPr>
          <p:cNvPr id="2" name="Title 1"/>
          <p:cNvSpPr>
            <a:spLocks noGrp="1"/>
          </p:cNvSpPr>
          <p:nvPr>
            <p:ph type="title"/>
          </p:nvPr>
        </p:nvSpPr>
        <p:spPr>
          <a:xfrm>
            <a:off x="1747009" y="0"/>
            <a:ext cx="8596668" cy="609600"/>
          </a:xfrm>
        </p:spPr>
        <p:txBody>
          <a:bodyPr>
            <a:normAutofit/>
          </a:bodyPr>
          <a:lstStyle/>
          <a:p>
            <a:pPr algn="ctr"/>
            <a:r>
              <a:rPr lang="en-ZW" sz="2800" dirty="0">
                <a:solidFill>
                  <a:srgbClr val="FF0000"/>
                </a:solidFill>
                <a:latin typeface="Arial Black" pitchFamily="34" charset="0"/>
              </a:rPr>
              <a:t>Definition of “third party” in RTI Act. </a:t>
            </a:r>
          </a:p>
        </p:txBody>
      </p:sp>
      <p:sp>
        <p:nvSpPr>
          <p:cNvPr id="4" name="Title 1"/>
          <p:cNvSpPr txBox="1">
            <a:spLocks/>
          </p:cNvSpPr>
          <p:nvPr/>
        </p:nvSpPr>
        <p:spPr>
          <a:xfrm>
            <a:off x="561475" y="802105"/>
            <a:ext cx="10315072" cy="770021"/>
          </a:xfrm>
          <a:prstGeom prst="rect">
            <a:avLst/>
          </a:prstGeom>
        </p:spPr>
        <p:txBody>
          <a:bodyPr vert="horz" lIns="91440" tIns="45720" rIns="91440" bIns="45720" rtlCol="0" anchor="t">
            <a:normAutofit fontScale="77500" lnSpcReduction="20000"/>
          </a:bodyPr>
          <a:lstStyle/>
          <a:p>
            <a:r>
              <a:rPr lang="en-ZW" sz="2900" u="sng" dirty="0">
                <a:latin typeface="Arial Black" pitchFamily="34" charset="0"/>
                <a:ea typeface="+mj-ea"/>
                <a:cs typeface="+mj-cs"/>
              </a:rPr>
              <a:t>Section 2 </a:t>
            </a:r>
            <a:r>
              <a:rPr lang="en-ZW" sz="2800" u="sng" dirty="0">
                <a:latin typeface="Arial Black" pitchFamily="34" charset="0"/>
              </a:rPr>
              <a:t>(n) defines </a:t>
            </a:r>
            <a:r>
              <a:rPr lang="en-ZW" sz="2800" dirty="0">
                <a:solidFill>
                  <a:srgbClr val="FF0000"/>
                </a:solidFill>
                <a:latin typeface="Arial Black" pitchFamily="34" charset="0"/>
              </a:rPr>
              <a:t>“third party'' means a person other than the citizen making a request for information and includes a public</a:t>
            </a:r>
            <a:r>
              <a:rPr kumimoji="0" lang="en-ZW" sz="3600" b="0" i="0" u="none" strike="noStrike" kern="1200" cap="none" spc="0" normalizeH="0" baseline="0" noProof="0" dirty="0">
                <a:ln>
                  <a:noFill/>
                </a:ln>
                <a:solidFill>
                  <a:srgbClr val="FF0000"/>
                </a:solidFill>
                <a:effectLst/>
                <a:uLnTx/>
                <a:uFillTx/>
                <a:latin typeface="Arial Black" pitchFamily="34" charset="0"/>
                <a:ea typeface="+mj-ea"/>
                <a:cs typeface="+mj-cs"/>
              </a:rPr>
              <a:t> </a:t>
            </a:r>
          </a:p>
        </p:txBody>
      </p:sp>
      <p:sp>
        <p:nvSpPr>
          <p:cNvPr id="6" name="Title 1"/>
          <p:cNvSpPr txBox="1">
            <a:spLocks/>
          </p:cNvSpPr>
          <p:nvPr/>
        </p:nvSpPr>
        <p:spPr>
          <a:xfrm>
            <a:off x="641684" y="4267200"/>
            <a:ext cx="11550315" cy="753374"/>
          </a:xfrm>
          <a:prstGeom prst="rect">
            <a:avLst/>
          </a:prstGeom>
        </p:spPr>
        <p:txBody>
          <a:bodyPr vert="horz" lIns="91440" tIns="45720" rIns="91440" bIns="45720" rtlCol="0" anchor="t">
            <a:noAutofit/>
          </a:bodyPr>
          <a:lstStyle/>
          <a:p>
            <a:endParaRPr lang="en-ZW" dirty="0">
              <a:latin typeface="Arial Black" pitchFamily="34" charset="0"/>
              <a:ea typeface="+mj-ea"/>
              <a:cs typeface="+mj-cs"/>
            </a:endParaRPr>
          </a:p>
          <a:p>
            <a:r>
              <a:rPr lang="en-ZW" b="1" dirty="0">
                <a:latin typeface="Arial" pitchFamily="34" charset="0"/>
                <a:ea typeface="+mj-ea"/>
                <a:cs typeface="Arial" pitchFamily="34" charset="0"/>
              </a:rPr>
              <a:t>References :-  </a:t>
            </a:r>
            <a:r>
              <a:rPr lang="en-ZW" b="1" dirty="0">
                <a:solidFill>
                  <a:srgbClr val="FF0000"/>
                </a:solidFill>
                <a:latin typeface="Arial" pitchFamily="34" charset="0"/>
                <a:ea typeface="+mj-ea"/>
                <a:cs typeface="Arial" pitchFamily="34" charset="0"/>
              </a:rPr>
              <a:t>Section 7 </a:t>
            </a:r>
            <a:r>
              <a:rPr lang="en-ZW" sz="1600" b="1" dirty="0">
                <a:solidFill>
                  <a:srgbClr val="FF0000"/>
                </a:solidFill>
                <a:latin typeface="Arial" pitchFamily="34" charset="0"/>
                <a:cs typeface="Arial" pitchFamily="34" charset="0"/>
              </a:rPr>
              <a:t>(7) </a:t>
            </a:r>
            <a:r>
              <a:rPr lang="en-ZW" sz="1600" b="1" dirty="0">
                <a:latin typeface="Arial" pitchFamily="34" charset="0"/>
                <a:cs typeface="Arial" pitchFamily="34" charset="0"/>
              </a:rPr>
              <a:t>–  before taking any decision for disclosure of “third party'' information the CPIO/ SPIO, shall take into consideration the representation of third party under section 11.</a:t>
            </a:r>
            <a:endParaRPr kumimoji="0" lang="en-ZW" sz="2400" b="1" i="0" u="none" strike="noStrike" kern="1200" cap="none" spc="0" normalizeH="0" baseline="0" noProof="0" dirty="0">
              <a:ln>
                <a:noFill/>
              </a:ln>
              <a:effectLst/>
              <a:uLnTx/>
              <a:uFillTx/>
              <a:latin typeface="Arial" pitchFamily="34" charset="0"/>
              <a:ea typeface="+mj-ea"/>
              <a:cs typeface="Arial" pitchFamily="34" charset="0"/>
            </a:endParaRPr>
          </a:p>
        </p:txBody>
      </p:sp>
      <p:sp>
        <p:nvSpPr>
          <p:cNvPr id="7" name="Title 1"/>
          <p:cNvSpPr txBox="1">
            <a:spLocks/>
          </p:cNvSpPr>
          <p:nvPr/>
        </p:nvSpPr>
        <p:spPr>
          <a:xfrm>
            <a:off x="786063" y="4844715"/>
            <a:ext cx="10395283" cy="831465"/>
          </a:xfrm>
          <a:prstGeom prst="rect">
            <a:avLst/>
          </a:prstGeom>
        </p:spPr>
        <p:txBody>
          <a:bodyPr vert="horz" lIns="91440" tIns="45720" rIns="91440" bIns="45720" rtlCol="0" anchor="t">
            <a:normAutofit fontScale="92500" lnSpcReduction="10000"/>
          </a:bodyPr>
          <a:lstStyle/>
          <a:p>
            <a:endParaRPr lang="en-ZW" dirty="0">
              <a:solidFill>
                <a:srgbClr val="FF0000"/>
              </a:solidFill>
              <a:latin typeface="Arial Black" pitchFamily="34" charset="0"/>
              <a:ea typeface="+mj-ea"/>
              <a:cs typeface="+mj-cs"/>
            </a:endParaRPr>
          </a:p>
          <a:p>
            <a:r>
              <a:rPr lang="en-ZW" b="1" dirty="0">
                <a:solidFill>
                  <a:srgbClr val="FF0000"/>
                </a:solidFill>
                <a:latin typeface="Arial" pitchFamily="34" charset="0"/>
                <a:ea typeface="+mj-ea"/>
                <a:cs typeface="Arial" pitchFamily="34" charset="0"/>
              </a:rPr>
              <a:t>Section 11 (1),(2),(3) and (4) </a:t>
            </a:r>
            <a:r>
              <a:rPr lang="en-ZW" b="1" dirty="0">
                <a:latin typeface="Arial" pitchFamily="34" charset="0"/>
                <a:ea typeface="+mj-ea"/>
                <a:cs typeface="Arial" pitchFamily="34" charset="0"/>
              </a:rPr>
              <a:t>provides procedure for disclosure of third party information and consideration of third party representation. </a:t>
            </a:r>
            <a:endParaRPr kumimoji="0" lang="en-ZW" sz="2000" b="1" i="0" u="none" strike="noStrike" kern="1200" cap="none" spc="0" normalizeH="0" baseline="0" noProof="0" dirty="0">
              <a:ln>
                <a:noFill/>
              </a:ln>
              <a:effectLst/>
              <a:uLnTx/>
              <a:uFillTx/>
              <a:latin typeface="Arial" pitchFamily="34" charset="0"/>
              <a:ea typeface="+mj-ea"/>
              <a:cs typeface="Arial" pitchFamily="34" charset="0"/>
            </a:endParaRPr>
          </a:p>
        </p:txBody>
      </p:sp>
      <p:sp>
        <p:nvSpPr>
          <p:cNvPr id="8" name="Title 1"/>
          <p:cNvSpPr txBox="1">
            <a:spLocks/>
          </p:cNvSpPr>
          <p:nvPr/>
        </p:nvSpPr>
        <p:spPr>
          <a:xfrm>
            <a:off x="802105" y="5438274"/>
            <a:ext cx="10780295" cy="1419726"/>
          </a:xfrm>
          <a:prstGeom prst="rect">
            <a:avLst/>
          </a:prstGeom>
        </p:spPr>
        <p:txBody>
          <a:bodyPr vert="horz" lIns="91440" tIns="45720" rIns="91440" bIns="45720" rtlCol="0" anchor="t">
            <a:normAutofit/>
          </a:bodyPr>
          <a:lstStyle/>
          <a:p>
            <a:endParaRPr lang="en-ZW" sz="1700" dirty="0">
              <a:solidFill>
                <a:srgbClr val="FF0000"/>
              </a:solidFill>
              <a:latin typeface="Arial" pitchFamily="34" charset="0"/>
              <a:ea typeface="+mj-ea"/>
              <a:cs typeface="Arial" pitchFamily="34" charset="0"/>
            </a:endParaRPr>
          </a:p>
          <a:p>
            <a:r>
              <a:rPr lang="en-ZW" sz="1700" dirty="0">
                <a:solidFill>
                  <a:srgbClr val="FF0000"/>
                </a:solidFill>
                <a:latin typeface="Arial" pitchFamily="34" charset="0"/>
                <a:ea typeface="+mj-ea"/>
                <a:cs typeface="Arial" pitchFamily="34" charset="0"/>
              </a:rPr>
              <a:t>Section 19(2) (3) </a:t>
            </a:r>
            <a:r>
              <a:rPr lang="en-ZW" sz="1700" b="1" dirty="0">
                <a:latin typeface="Arial" pitchFamily="34" charset="0"/>
                <a:cs typeface="Arial" pitchFamily="34" charset="0"/>
              </a:rPr>
              <a:t>Third party has a right to prefer First Appeal and Second Appeal</a:t>
            </a:r>
            <a:endParaRPr lang="en-ZW" sz="1700" dirty="0">
              <a:latin typeface="Arial" pitchFamily="34" charset="0"/>
              <a:cs typeface="Arial" pitchFamily="34" charset="0"/>
            </a:endParaRPr>
          </a:p>
          <a:p>
            <a:endParaRPr lang="en-ZW" sz="2400" dirty="0">
              <a:latin typeface="Arial Black" pitchFamily="34" charset="0"/>
            </a:endParaRPr>
          </a:p>
          <a:p>
            <a:r>
              <a:rPr lang="en-ZW" sz="2400" b="1" dirty="0"/>
              <a:t> </a:t>
            </a:r>
            <a:endParaRPr lang="en-ZW" sz="2400" dirty="0"/>
          </a:p>
          <a:p>
            <a:endParaRPr kumimoji="0" lang="en-ZW" sz="3600" b="0" i="0" u="none" strike="noStrike" kern="1200" cap="none" spc="0" normalizeH="0" baseline="0" noProof="0" dirty="0">
              <a:ln>
                <a:noFill/>
              </a:ln>
              <a:solidFill>
                <a:srgbClr val="FF0000"/>
              </a:solidFill>
              <a:effectLst/>
              <a:uLnTx/>
              <a:uFillTx/>
              <a:latin typeface="Arial Black" pitchFamily="34" charset="0"/>
              <a:ea typeface="+mj-ea"/>
              <a:cs typeface="+mj-cs"/>
            </a:endParaRPr>
          </a:p>
        </p:txBody>
      </p:sp>
    </p:spTree>
  </p:cSld>
  <p:clrMapOvr>
    <a:masterClrMapping/>
  </p:clrMapOvr>
  <p:transition>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a:xfrm>
            <a:off x="865159" y="1347536"/>
            <a:ext cx="10604946" cy="5273425"/>
          </a:xfrm>
        </p:spPr>
        <p:txBody>
          <a:bodyPr>
            <a:normAutofit/>
          </a:bodyPr>
          <a:lstStyle/>
          <a:p>
            <a:r>
              <a:rPr lang="en-IN" sz="2000" b="1" dirty="0">
                <a:latin typeface="Arial" pitchFamily="34" charset="0"/>
                <a:cs typeface="Arial" pitchFamily="34" charset="0"/>
              </a:rPr>
              <a:t>A Democratic tool to ensure transparency, </a:t>
            </a:r>
            <a:r>
              <a:rPr lang="en-IN" b="1" dirty="0">
                <a:solidFill>
                  <a:schemeClr val="tx1"/>
                </a:solidFill>
                <a:latin typeface="Arial" pitchFamily="34" charset="0"/>
                <a:cs typeface="Arial" pitchFamily="34" charset="0"/>
              </a:rPr>
              <a:t> </a:t>
            </a:r>
            <a:r>
              <a:rPr lang="en-IN" sz="2000" b="1" dirty="0">
                <a:solidFill>
                  <a:schemeClr val="tx1"/>
                </a:solidFill>
                <a:latin typeface="Arial" pitchFamily="34" charset="0"/>
                <a:cs typeface="Arial" pitchFamily="34" charset="0"/>
              </a:rPr>
              <a:t>accountability and to contain corruption in the functioning  </a:t>
            </a:r>
            <a:r>
              <a:rPr lang="en-IN" sz="2000" b="1" dirty="0">
                <a:latin typeface="Arial" pitchFamily="34" charset="0"/>
                <a:cs typeface="Arial" pitchFamily="34" charset="0"/>
              </a:rPr>
              <a:t>of the government by making the system </a:t>
            </a:r>
            <a:r>
              <a:rPr lang="en-IN" sz="2000" b="1" dirty="0">
                <a:solidFill>
                  <a:srgbClr val="FF0000"/>
                </a:solidFill>
                <a:latin typeface="Arial" pitchFamily="34" charset="0"/>
                <a:cs typeface="Arial" pitchFamily="34" charset="0"/>
              </a:rPr>
              <a:t>transparent</a:t>
            </a:r>
            <a:r>
              <a:rPr lang="en-IN" sz="2000" b="1" dirty="0">
                <a:latin typeface="Arial" pitchFamily="34" charset="0"/>
                <a:cs typeface="Arial" pitchFamily="34" charset="0"/>
              </a:rPr>
              <a:t> through </a:t>
            </a:r>
            <a:r>
              <a:rPr lang="en-IN" sz="2000" b="1" dirty="0">
                <a:solidFill>
                  <a:srgbClr val="FF0000"/>
                </a:solidFill>
                <a:latin typeface="Arial" pitchFamily="34" charset="0"/>
                <a:cs typeface="Arial" pitchFamily="34" charset="0"/>
              </a:rPr>
              <a:t>flow of information </a:t>
            </a:r>
            <a:r>
              <a:rPr lang="en-IN" sz="2000" b="1" dirty="0">
                <a:latin typeface="Arial" pitchFamily="34" charset="0"/>
                <a:cs typeface="Arial" pitchFamily="34" charset="0"/>
              </a:rPr>
              <a:t>to the citizens in two ways:</a:t>
            </a:r>
          </a:p>
        </p:txBody>
      </p:sp>
      <p:sp>
        <p:nvSpPr>
          <p:cNvPr id="37890" name="Title 1"/>
          <p:cNvSpPr>
            <a:spLocks noGrp="1"/>
          </p:cNvSpPr>
          <p:nvPr>
            <p:ph type="title"/>
          </p:nvPr>
        </p:nvSpPr>
        <p:spPr>
          <a:xfrm>
            <a:off x="817033" y="115888"/>
            <a:ext cx="10871200" cy="990600"/>
          </a:xfrm>
        </p:spPr>
        <p:txBody>
          <a:bodyPr>
            <a:noAutofit/>
          </a:bodyPr>
          <a:lstStyle/>
          <a:p>
            <a:pPr algn="ctr"/>
            <a:r>
              <a:rPr lang="en-IN" sz="3200" u="sng" dirty="0">
                <a:solidFill>
                  <a:srgbClr val="C00000"/>
                </a:solidFill>
                <a:latin typeface="Arial Black" pitchFamily="34" charset="0"/>
              </a:rPr>
              <a:t>What is RTI Act, 2005?</a:t>
            </a:r>
            <a:br>
              <a:rPr lang="en-IN" sz="3200" u="sng" dirty="0">
                <a:solidFill>
                  <a:srgbClr val="C00000"/>
                </a:solidFill>
                <a:latin typeface="Arial Black" pitchFamily="34" charset="0"/>
              </a:rPr>
            </a:br>
            <a:r>
              <a:rPr lang="en-IN" sz="3200" u="sng" dirty="0">
                <a:solidFill>
                  <a:srgbClr val="C00000"/>
                </a:solidFill>
                <a:latin typeface="Arial Black" pitchFamily="34" charset="0"/>
              </a:rPr>
              <a:t>RTI creates both way obligation on PA </a:t>
            </a:r>
          </a:p>
        </p:txBody>
      </p:sp>
      <p:sp>
        <p:nvSpPr>
          <p:cNvPr id="4" name="TextBox 3"/>
          <p:cNvSpPr txBox="1"/>
          <p:nvPr/>
        </p:nvSpPr>
        <p:spPr>
          <a:xfrm>
            <a:off x="3609474" y="4539916"/>
            <a:ext cx="3352799" cy="1261884"/>
          </a:xfrm>
          <a:prstGeom prst="rect">
            <a:avLst/>
          </a:prstGeom>
          <a:solidFill>
            <a:schemeClr val="bg2">
              <a:lumMod val="75000"/>
            </a:schemeClr>
          </a:solidFill>
          <a:scene3d>
            <a:camera prst="isometricOffAxis1Right"/>
            <a:lightRig rig="threePt" dir="t"/>
          </a:scene3d>
        </p:spPr>
        <p:txBody>
          <a:bodyPr wrap="square">
            <a:spAutoFit/>
          </a:bodyPr>
          <a:lstStyle/>
          <a:p>
            <a:pPr algn="ctr">
              <a:defRPr/>
            </a:pPr>
            <a:r>
              <a:rPr lang="en-US" sz="2800" b="1" dirty="0">
                <a:latin typeface="Arial Black" pitchFamily="34" charset="0"/>
              </a:rPr>
              <a:t>PROACTIVE</a:t>
            </a:r>
          </a:p>
          <a:p>
            <a:pPr algn="ctr">
              <a:defRPr/>
            </a:pPr>
            <a:r>
              <a:rPr lang="en-US" sz="2000" b="1" dirty="0">
                <a:latin typeface="Arial Black" pitchFamily="34" charset="0"/>
              </a:rPr>
              <a:t>(Section 4)</a:t>
            </a:r>
          </a:p>
          <a:p>
            <a:pPr algn="ctr">
              <a:defRPr/>
            </a:pPr>
            <a:endParaRPr lang="en-US" sz="2800" dirty="0">
              <a:latin typeface="Arial" charset="0"/>
            </a:endParaRPr>
          </a:p>
        </p:txBody>
      </p:sp>
      <p:sp>
        <p:nvSpPr>
          <p:cNvPr id="5" name="TextBox 4"/>
          <p:cNvSpPr txBox="1"/>
          <p:nvPr/>
        </p:nvSpPr>
        <p:spPr>
          <a:xfrm>
            <a:off x="7379367" y="3850106"/>
            <a:ext cx="3994485" cy="1354217"/>
          </a:xfrm>
          <a:prstGeom prst="rect">
            <a:avLst/>
          </a:prstGeom>
          <a:solidFill>
            <a:schemeClr val="bg2">
              <a:lumMod val="75000"/>
            </a:schemeClr>
          </a:solidFill>
          <a:scene3d>
            <a:camera prst="isometricOffAxis2Left"/>
            <a:lightRig rig="threePt" dir="t"/>
          </a:scene3d>
        </p:spPr>
        <p:txBody>
          <a:bodyPr wrap="square">
            <a:spAutoFit/>
          </a:bodyPr>
          <a:lstStyle/>
          <a:p>
            <a:pPr algn="ctr">
              <a:defRPr/>
            </a:pPr>
            <a:r>
              <a:rPr lang="en-US" sz="3200" b="1" u="sng" dirty="0">
                <a:latin typeface="Arial Black" pitchFamily="34" charset="0"/>
              </a:rPr>
              <a:t>REACTIVE</a:t>
            </a:r>
          </a:p>
          <a:p>
            <a:pPr algn="ctr">
              <a:defRPr/>
            </a:pPr>
            <a:r>
              <a:rPr lang="en-US" b="1" dirty="0">
                <a:latin typeface="Arial Black" pitchFamily="34" charset="0"/>
              </a:rPr>
              <a:t>(Section 6, 7, 8, 9, 10 &amp; 11)</a:t>
            </a:r>
          </a:p>
          <a:p>
            <a:pPr algn="ctr">
              <a:defRPr/>
            </a:pPr>
            <a:endParaRPr lang="en-US" sz="3200" dirty="0">
              <a:latin typeface="Arial Black" pitchFamily="34" charset="0"/>
            </a:endParaRPr>
          </a:p>
        </p:txBody>
      </p:sp>
      <p:cxnSp>
        <p:nvCxnSpPr>
          <p:cNvPr id="8" name="Straight Arrow Connector 7"/>
          <p:cNvCxnSpPr/>
          <p:nvPr/>
        </p:nvCxnSpPr>
        <p:spPr>
          <a:xfrm>
            <a:off x="2582779" y="3336758"/>
            <a:ext cx="5358063" cy="7860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H="1">
            <a:off x="2516633" y="3398948"/>
            <a:ext cx="2290515" cy="217315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0843" y="2983833"/>
            <a:ext cx="2951746" cy="2554545"/>
          </a:xfrm>
          <a:prstGeom prst="rect">
            <a:avLst/>
          </a:prstGeom>
          <a:solidFill>
            <a:schemeClr val="bg2">
              <a:lumMod val="75000"/>
            </a:schemeClr>
          </a:solidFill>
          <a:scene3d>
            <a:camera prst="isometricOffAxis2Left"/>
            <a:lightRig rig="threePt" dir="t"/>
          </a:scene3d>
        </p:spPr>
        <p:txBody>
          <a:bodyPr wrap="square">
            <a:spAutoFit/>
          </a:bodyPr>
          <a:lstStyle/>
          <a:p>
            <a:pPr algn="ctr">
              <a:defRPr/>
            </a:pPr>
            <a:r>
              <a:rPr lang="en-US" sz="3200" b="1" u="sng" dirty="0">
                <a:latin typeface="Arial Black" pitchFamily="34" charset="0"/>
              </a:rPr>
              <a:t>RTI Act creates two ways obligations</a:t>
            </a:r>
            <a:endParaRPr lang="en-US" b="1" dirty="0">
              <a:latin typeface="Arial Black" pitchFamily="34" charset="0"/>
            </a:endParaRPr>
          </a:p>
          <a:p>
            <a:pPr algn="ctr">
              <a:defRPr/>
            </a:pPr>
            <a:endParaRPr lang="en-US" sz="3200" dirty="0">
              <a:latin typeface="Arial"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1+#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xmlns="" val="190275176"/>
              </p:ext>
            </p:extLst>
          </p:nvPr>
        </p:nvGraphicFramePr>
        <p:xfrm>
          <a:off x="529388" y="1427749"/>
          <a:ext cx="11405937" cy="5652312"/>
        </p:xfrm>
        <a:graphic>
          <a:graphicData uri="http://schemas.openxmlformats.org/drawingml/2006/table">
            <a:tbl>
              <a:tblPr firstRow="1" bandRow="1">
                <a:tableStyleId>{5C22544A-7EE6-4342-B048-85BDC9FD1C3A}</a:tableStyleId>
              </a:tblPr>
              <a:tblGrid>
                <a:gridCol w="2194349">
                  <a:extLst>
                    <a:ext uri="{9D8B030D-6E8A-4147-A177-3AD203B41FA5}">
                      <a16:colId xmlns:a16="http://schemas.microsoft.com/office/drawing/2014/main" xmlns="" val="20000"/>
                    </a:ext>
                  </a:extLst>
                </a:gridCol>
                <a:gridCol w="9211588">
                  <a:extLst>
                    <a:ext uri="{9D8B030D-6E8A-4147-A177-3AD203B41FA5}">
                      <a16:colId xmlns:a16="http://schemas.microsoft.com/office/drawing/2014/main" xmlns="" val="20001"/>
                    </a:ext>
                  </a:extLst>
                </a:gridCol>
              </a:tblGrid>
              <a:tr h="100560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b="1" dirty="0">
                          <a:solidFill>
                            <a:schemeClr val="tx1"/>
                          </a:solidFill>
                          <a:latin typeface="Arial" pitchFamily="34" charset="0"/>
                          <a:cs typeface="Arial" pitchFamily="34" charset="0"/>
                        </a:rPr>
                        <a:t>Section 4(1)(a))</a:t>
                      </a:r>
                    </a:p>
                    <a:p>
                      <a:endParaRPr lang="en-ZW" sz="1600" dirty="0">
                        <a:solidFill>
                          <a:schemeClr val="tx1"/>
                        </a:solidFill>
                        <a:latin typeface="Arial" pitchFamily="34" charset="0"/>
                        <a:cs typeface="Arial" pitchFamily="34" charset="0"/>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Arial" pitchFamily="34" charset="0"/>
                          <a:cs typeface="Arial" pitchFamily="34" charset="0"/>
                        </a:rPr>
                        <a:t>Cataloguing, indexing and computerisation of records for easy retrieval of information and connectivity of such information through computer network for easier accessibility </a:t>
                      </a:r>
                    </a:p>
                    <a:p>
                      <a:endParaRPr lang="en-ZW" sz="1600" dirty="0">
                        <a:solidFill>
                          <a:schemeClr val="tx1"/>
                        </a:solidFill>
                        <a:latin typeface="Arial" pitchFamily="34" charset="0"/>
                        <a:cs typeface="Arial" pitchFamily="34" charset="0"/>
                      </a:endParaRPr>
                    </a:p>
                  </a:txBody>
                  <a:tcPr>
                    <a:solidFill>
                      <a:schemeClr val="bg2"/>
                    </a:solidFill>
                  </a:tcPr>
                </a:tc>
                <a:extLst>
                  <a:ext uri="{0D108BD9-81ED-4DB2-BD59-A6C34878D82A}">
                    <a16:rowId xmlns:a16="http://schemas.microsoft.com/office/drawing/2014/main" xmlns="" val="10000"/>
                  </a:ext>
                </a:extLst>
              </a:tr>
              <a:tr h="5458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Arial" pitchFamily="34" charset="0"/>
                          <a:cs typeface="Arial" pitchFamily="34" charset="0"/>
                        </a:rPr>
                        <a:t>Section 4(1)(b)</a:t>
                      </a:r>
                    </a:p>
                    <a:p>
                      <a:endParaRPr lang="en-ZW" sz="1600" dirty="0">
                        <a:solidFill>
                          <a:schemeClr val="tx1"/>
                        </a:solidFill>
                        <a:latin typeface="Arial" pitchFamily="34" charset="0"/>
                        <a:cs typeface="Arial"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i="1" dirty="0" err="1">
                          <a:solidFill>
                            <a:schemeClr val="tx1"/>
                          </a:solidFill>
                          <a:latin typeface="Arial" pitchFamily="34" charset="0"/>
                          <a:cs typeface="Arial" pitchFamily="34" charset="0"/>
                        </a:rPr>
                        <a:t>Suo</a:t>
                      </a:r>
                      <a:r>
                        <a:rPr lang="en-IN" sz="1600" b="1" i="1" dirty="0">
                          <a:solidFill>
                            <a:schemeClr val="tx1"/>
                          </a:solidFill>
                          <a:latin typeface="Arial" pitchFamily="34" charset="0"/>
                          <a:cs typeface="Arial" pitchFamily="34" charset="0"/>
                        </a:rPr>
                        <a:t> </a:t>
                      </a:r>
                      <a:r>
                        <a:rPr lang="en-IN" sz="1600" b="1" i="1" dirty="0" err="1">
                          <a:solidFill>
                            <a:schemeClr val="tx1"/>
                          </a:solidFill>
                          <a:latin typeface="Arial" pitchFamily="34" charset="0"/>
                          <a:cs typeface="Arial" pitchFamily="34" charset="0"/>
                        </a:rPr>
                        <a:t>motu</a:t>
                      </a:r>
                      <a:r>
                        <a:rPr lang="en-IN" sz="1600" b="1" i="0" dirty="0">
                          <a:solidFill>
                            <a:schemeClr val="tx1"/>
                          </a:solidFill>
                          <a:latin typeface="Arial" pitchFamily="34" charset="0"/>
                          <a:cs typeface="Arial" pitchFamily="34" charset="0"/>
                        </a:rPr>
                        <a:t> or proactive disclosure of information under 17 templates </a:t>
                      </a:r>
                      <a:endParaRPr lang="en-IN" sz="1600" b="1" i="1" dirty="0">
                        <a:solidFill>
                          <a:schemeClr val="tx1"/>
                        </a:solidFill>
                        <a:latin typeface="Arial" pitchFamily="34" charset="0"/>
                        <a:cs typeface="Arial" pitchFamily="34" charset="0"/>
                      </a:endParaRPr>
                    </a:p>
                    <a:p>
                      <a:endParaRPr lang="en-ZW" sz="1600"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1"/>
                  </a:ext>
                </a:extLst>
              </a:tr>
              <a:tr h="7757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Arial" pitchFamily="34" charset="0"/>
                          <a:cs typeface="Arial" pitchFamily="34" charset="0"/>
                        </a:rPr>
                        <a:t>Section 4(1)(c)</a:t>
                      </a:r>
                    </a:p>
                    <a:p>
                      <a:endParaRPr lang="en-ZW" sz="1600" dirty="0">
                        <a:solidFill>
                          <a:schemeClr val="tx1"/>
                        </a:solidFill>
                        <a:latin typeface="Arial" pitchFamily="34" charset="0"/>
                        <a:cs typeface="Arial"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Arial" pitchFamily="34" charset="0"/>
                          <a:cs typeface="Arial" pitchFamily="34" charset="0"/>
                        </a:rPr>
                        <a:t>publish all relevant facts while formulating important policies or announcing decisions which affect public</a:t>
                      </a:r>
                    </a:p>
                    <a:p>
                      <a:endParaRPr lang="en-ZW" sz="1600"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2"/>
                  </a:ext>
                </a:extLst>
              </a:tr>
              <a:tr h="7757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Arial" pitchFamily="34" charset="0"/>
                          <a:cs typeface="Arial" pitchFamily="34" charset="0"/>
                        </a:rPr>
                        <a:t>Section 4(1)(d)</a:t>
                      </a:r>
                    </a:p>
                    <a:p>
                      <a:endParaRPr lang="en-ZW" sz="1600" dirty="0">
                        <a:solidFill>
                          <a:schemeClr val="tx1"/>
                        </a:solidFill>
                        <a:latin typeface="Arial" pitchFamily="34" charset="0"/>
                        <a:cs typeface="Arial"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Arial" pitchFamily="34" charset="0"/>
                          <a:cs typeface="Arial" pitchFamily="34" charset="0"/>
                        </a:rPr>
                        <a:t>Provide</a:t>
                      </a:r>
                      <a:r>
                        <a:rPr lang="en-IN" sz="1600" b="1" baseline="0" dirty="0">
                          <a:solidFill>
                            <a:schemeClr val="tx1"/>
                          </a:solidFill>
                          <a:latin typeface="Arial" pitchFamily="34" charset="0"/>
                          <a:cs typeface="Arial" pitchFamily="34" charset="0"/>
                        </a:rPr>
                        <a:t> </a:t>
                      </a:r>
                      <a:r>
                        <a:rPr lang="en-IN" sz="1600" b="1" dirty="0">
                          <a:solidFill>
                            <a:schemeClr val="tx1"/>
                          </a:solidFill>
                          <a:latin typeface="Arial" pitchFamily="34" charset="0"/>
                          <a:cs typeface="Arial" pitchFamily="34" charset="0"/>
                        </a:rPr>
                        <a:t>reasons for its administrative or quasi-judicial decisions to affected persons</a:t>
                      </a:r>
                    </a:p>
                    <a:p>
                      <a:endParaRPr lang="en-ZW" sz="1600"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3"/>
                  </a:ext>
                </a:extLst>
              </a:tr>
              <a:tr h="7757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Arial" pitchFamily="34" charset="0"/>
                          <a:cs typeface="Arial" pitchFamily="34" charset="0"/>
                        </a:rPr>
                        <a:t>Section 4(2)</a:t>
                      </a:r>
                    </a:p>
                    <a:p>
                      <a:endParaRPr lang="en-ZW" sz="1600" dirty="0">
                        <a:solidFill>
                          <a:schemeClr val="tx1"/>
                        </a:solidFill>
                        <a:latin typeface="Arial" pitchFamily="34" charset="0"/>
                        <a:cs typeface="Arial"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itchFamily="34" charset="0"/>
                          <a:ea typeface="Calibri" pitchFamily="34" charset="0"/>
                          <a:cs typeface="Arial" pitchFamily="34" charset="0"/>
                        </a:rPr>
                        <a:t>Constant Endeavour by PA to provide as much information </a:t>
                      </a:r>
                      <a:r>
                        <a:rPr lang="en-US" sz="1600" b="1" i="1" dirty="0" err="1">
                          <a:solidFill>
                            <a:schemeClr val="tx1"/>
                          </a:solidFill>
                          <a:latin typeface="Arial" pitchFamily="34" charset="0"/>
                          <a:ea typeface="Calibri" pitchFamily="34" charset="0"/>
                          <a:cs typeface="Arial" pitchFamily="34" charset="0"/>
                        </a:rPr>
                        <a:t>suo</a:t>
                      </a:r>
                      <a:r>
                        <a:rPr lang="en-US" sz="1600" b="1" i="1" dirty="0">
                          <a:solidFill>
                            <a:schemeClr val="tx1"/>
                          </a:solidFill>
                          <a:latin typeface="Arial" pitchFamily="34" charset="0"/>
                          <a:ea typeface="Calibri" pitchFamily="34" charset="0"/>
                          <a:cs typeface="Arial" pitchFamily="34" charset="0"/>
                        </a:rPr>
                        <a:t> </a:t>
                      </a:r>
                      <a:r>
                        <a:rPr lang="en-US" sz="1600" b="1" i="1" dirty="0" err="1">
                          <a:solidFill>
                            <a:schemeClr val="tx1"/>
                          </a:solidFill>
                          <a:latin typeface="Arial" pitchFamily="34" charset="0"/>
                          <a:ea typeface="Calibri" pitchFamily="34" charset="0"/>
                          <a:cs typeface="Arial" pitchFamily="34" charset="0"/>
                        </a:rPr>
                        <a:t>motu</a:t>
                      </a:r>
                      <a:r>
                        <a:rPr lang="en-US" sz="1600" b="1" dirty="0">
                          <a:solidFill>
                            <a:schemeClr val="tx1"/>
                          </a:solidFill>
                          <a:latin typeface="Arial" pitchFamily="34" charset="0"/>
                          <a:ea typeface="Calibri" pitchFamily="34" charset="0"/>
                          <a:cs typeface="Arial" pitchFamily="34" charset="0"/>
                        </a:rPr>
                        <a:t> to public at regular interval through various means of communication</a:t>
                      </a:r>
                      <a:endParaRPr lang="en-US" sz="1600" b="1" dirty="0">
                        <a:solidFill>
                          <a:schemeClr val="tx1"/>
                        </a:solidFill>
                        <a:latin typeface="Arial" pitchFamily="34" charset="0"/>
                        <a:cs typeface="Arial" pitchFamily="34" charset="0"/>
                      </a:endParaRPr>
                    </a:p>
                    <a:p>
                      <a:endParaRPr lang="en-ZW" sz="1600"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4"/>
                  </a:ext>
                </a:extLst>
              </a:tr>
              <a:tr h="7757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Arial" pitchFamily="34" charset="0"/>
                          <a:cs typeface="Arial" pitchFamily="34" charset="0"/>
                        </a:rPr>
                        <a:t>Section 4(3)</a:t>
                      </a:r>
                    </a:p>
                    <a:p>
                      <a:endParaRPr lang="en-ZW" sz="1600" dirty="0">
                        <a:solidFill>
                          <a:schemeClr val="tx1"/>
                        </a:solidFill>
                        <a:latin typeface="Arial" pitchFamily="34" charset="0"/>
                        <a:cs typeface="Arial"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Arial" pitchFamily="34" charset="0"/>
                          <a:cs typeface="Arial" pitchFamily="34" charset="0"/>
                        </a:rPr>
                        <a:t>Every information shall be disseminated widely and in such form and manner which is easily accessible to the public</a:t>
                      </a:r>
                    </a:p>
                    <a:p>
                      <a:endParaRPr lang="en-ZW" sz="1600"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5"/>
                  </a:ext>
                </a:extLst>
              </a:tr>
              <a:tr h="77575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Arial" pitchFamily="34" charset="0"/>
                          <a:cs typeface="Arial" pitchFamily="34" charset="0"/>
                        </a:rPr>
                        <a:t>Section 4(4)</a:t>
                      </a:r>
                    </a:p>
                    <a:p>
                      <a:endParaRPr lang="en-ZW" sz="1600" dirty="0">
                        <a:solidFill>
                          <a:schemeClr val="tx1"/>
                        </a:solidFill>
                        <a:latin typeface="Arial" pitchFamily="34" charset="0"/>
                        <a:cs typeface="Arial"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600" b="1" dirty="0">
                          <a:solidFill>
                            <a:schemeClr val="tx1"/>
                          </a:solidFill>
                          <a:latin typeface="Arial" pitchFamily="34" charset="0"/>
                          <a:cs typeface="Arial" pitchFamily="34" charset="0"/>
                        </a:rPr>
                        <a:t>Information should be available in local languages and PIO should have electronic copy of such information</a:t>
                      </a:r>
                    </a:p>
                    <a:p>
                      <a:endParaRPr lang="en-ZW" sz="1600"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6"/>
                  </a:ext>
                </a:extLst>
              </a:tr>
            </a:tbl>
          </a:graphicData>
        </a:graphic>
      </p:graphicFrame>
      <p:sp>
        <p:nvSpPr>
          <p:cNvPr id="2" name="Title 1"/>
          <p:cNvSpPr>
            <a:spLocks noGrp="1"/>
          </p:cNvSpPr>
          <p:nvPr>
            <p:ph type="title"/>
          </p:nvPr>
        </p:nvSpPr>
        <p:spPr>
          <a:xfrm>
            <a:off x="677334" y="1"/>
            <a:ext cx="10921108" cy="793629"/>
          </a:xfrm>
        </p:spPr>
        <p:txBody>
          <a:bodyPr>
            <a:noAutofit/>
          </a:bodyPr>
          <a:lstStyle/>
          <a:p>
            <a:pPr algn="ctr"/>
            <a:r>
              <a:rPr lang="en-US" sz="2400" b="1" dirty="0">
                <a:solidFill>
                  <a:schemeClr val="accent2"/>
                </a:solidFill>
                <a:effectLst>
                  <a:outerShdw blurRad="38100" dist="38100" dir="2700000" algn="tl">
                    <a:srgbClr val="000000"/>
                  </a:outerShdw>
                </a:effectLst>
                <a:latin typeface="Arial Black" pitchFamily="34" charset="0"/>
              </a:rPr>
              <a:t>Obligations of Public Authorities</a:t>
            </a:r>
            <a:r>
              <a:rPr lang="en-US" sz="2400" dirty="0">
                <a:solidFill>
                  <a:schemeClr val="accent2"/>
                </a:solidFill>
                <a:effectLst>
                  <a:outerShdw blurRad="38100" dist="38100" dir="2700000" algn="tl">
                    <a:srgbClr val="000000"/>
                  </a:outerShdw>
                </a:effectLst>
                <a:latin typeface="Arial Black" pitchFamily="34" charset="0"/>
                <a:cs typeface="Times New Roman" charset="0"/>
              </a:rPr>
              <a:t> </a:t>
            </a:r>
            <a:r>
              <a:rPr lang="en-US" sz="2400" b="1" dirty="0">
                <a:solidFill>
                  <a:schemeClr val="accent2"/>
                </a:solidFill>
                <a:effectLst>
                  <a:outerShdw blurRad="38100" dist="38100" dir="2700000" algn="tl">
                    <a:srgbClr val="000000"/>
                  </a:outerShdw>
                </a:effectLst>
                <a:latin typeface="Arial Black" pitchFamily="34" charset="0"/>
                <a:cs typeface="Times New Roman" charset="0"/>
              </a:rPr>
              <a:t>Section-4-1(a)</a:t>
            </a:r>
            <a:endParaRPr lang="en-ZW" sz="2400" dirty="0">
              <a:solidFill>
                <a:schemeClr val="accent2"/>
              </a:solidFill>
            </a:endParaRPr>
          </a:p>
        </p:txBody>
      </p:sp>
      <p:sp>
        <p:nvSpPr>
          <p:cNvPr id="4" name="TextBox 3"/>
          <p:cNvSpPr txBox="1"/>
          <p:nvPr/>
        </p:nvSpPr>
        <p:spPr>
          <a:xfrm>
            <a:off x="1001270" y="935436"/>
            <a:ext cx="10475495" cy="400110"/>
          </a:xfrm>
          <a:prstGeom prst="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IN" sz="2000" b="1" dirty="0">
                <a:solidFill>
                  <a:schemeClr val="tx1"/>
                </a:solidFill>
                <a:latin typeface="Arial Black" pitchFamily="34" charset="0"/>
              </a:rPr>
              <a:t>Proactive disclosure for universal flow of information (Obligations of PA)</a:t>
            </a:r>
            <a:endParaRPr lang="en-IN" sz="3600" b="1" dirty="0">
              <a:solidFill>
                <a:schemeClr val="tx1"/>
              </a:solidFill>
              <a:latin typeface="Arial Black" pitchFamily="34"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850233"/>
            <a:ext cx="10459239" cy="5191130"/>
          </a:xfrm>
        </p:spPr>
        <p:txBody>
          <a:bodyPr>
            <a:normAutofit fontScale="70000" lnSpcReduction="20000"/>
          </a:bodyPr>
          <a:lstStyle/>
          <a:p>
            <a:endParaRPr lang="en-ZW" dirty="0">
              <a:solidFill>
                <a:schemeClr val="tx1"/>
              </a:solidFill>
              <a:latin typeface="Arial Black" pitchFamily="34" charset="0"/>
            </a:endParaRPr>
          </a:p>
          <a:p>
            <a:endParaRPr lang="en-ZW" dirty="0">
              <a:latin typeface="Arial Black" pitchFamily="34" charset="0"/>
            </a:endParaRPr>
          </a:p>
          <a:p>
            <a:r>
              <a:rPr lang="en-ZW" b="1" dirty="0">
                <a:solidFill>
                  <a:schemeClr val="tx1"/>
                </a:solidFill>
                <a:latin typeface="Arial" pitchFamily="34" charset="0"/>
                <a:cs typeface="Arial" pitchFamily="34" charset="0"/>
              </a:rPr>
              <a:t>Section 4(1)(b) of the Act provides that every public authority shall:</a:t>
            </a:r>
          </a:p>
          <a:p>
            <a:r>
              <a:rPr lang="en-ZW" b="1" dirty="0">
                <a:solidFill>
                  <a:schemeClr val="tx1"/>
                </a:solidFill>
                <a:latin typeface="Arial" pitchFamily="34" charset="0"/>
                <a:cs typeface="Arial" pitchFamily="34" charset="0"/>
                <a:sym typeface="Wingdings" pitchFamily="2" charset="2"/>
              </a:rPr>
              <a:t> </a:t>
            </a:r>
            <a:r>
              <a:rPr lang="en-ZW" b="1" dirty="0">
                <a:solidFill>
                  <a:schemeClr val="tx1"/>
                </a:solidFill>
                <a:latin typeface="Arial" pitchFamily="34" charset="0"/>
                <a:cs typeface="Arial" pitchFamily="34" charset="0"/>
              </a:rPr>
              <a:t> publish within 120 days from the enactment of the Right to Information Act:</a:t>
            </a:r>
          </a:p>
          <a:p>
            <a:r>
              <a:rPr lang="en-ZW" b="1" dirty="0">
                <a:solidFill>
                  <a:schemeClr val="tx1"/>
                </a:solidFill>
                <a:latin typeface="Arial" pitchFamily="34" charset="0"/>
                <a:cs typeface="Arial" pitchFamily="34" charset="0"/>
              </a:rPr>
              <a:t> (1) The particulars of the organisation, functions and duties of the public authority;</a:t>
            </a:r>
          </a:p>
          <a:p>
            <a:r>
              <a:rPr lang="en-ZW" b="1" dirty="0">
                <a:solidFill>
                  <a:schemeClr val="tx1"/>
                </a:solidFill>
                <a:latin typeface="Arial" pitchFamily="34" charset="0"/>
                <a:cs typeface="Arial" pitchFamily="34" charset="0"/>
              </a:rPr>
              <a:t>(2) The powers and duties of its officers and employees;</a:t>
            </a:r>
          </a:p>
          <a:p>
            <a:r>
              <a:rPr lang="en-ZW" b="1" dirty="0">
                <a:solidFill>
                  <a:schemeClr val="tx1"/>
                </a:solidFill>
                <a:latin typeface="Arial" pitchFamily="34" charset="0"/>
                <a:cs typeface="Arial" pitchFamily="34" charset="0"/>
              </a:rPr>
              <a:t>(3) The procedure followed in its decision making process, including channels of supervision and accountability;</a:t>
            </a:r>
          </a:p>
          <a:p>
            <a:r>
              <a:rPr lang="en-ZW" b="1" dirty="0">
                <a:solidFill>
                  <a:schemeClr val="tx1"/>
                </a:solidFill>
                <a:latin typeface="Arial" pitchFamily="34" charset="0"/>
                <a:cs typeface="Arial" pitchFamily="34" charset="0"/>
              </a:rPr>
              <a:t>(4) The norms set out by it for the discharge of its functions;</a:t>
            </a:r>
          </a:p>
          <a:p>
            <a:r>
              <a:rPr lang="en-ZW" b="1" dirty="0">
                <a:solidFill>
                  <a:schemeClr val="tx1"/>
                </a:solidFill>
                <a:latin typeface="Arial" pitchFamily="34" charset="0"/>
                <a:cs typeface="Arial" pitchFamily="34" charset="0"/>
              </a:rPr>
              <a:t>(5) Information regarding the rules, regulations, instructions, manuals and records used by its employees for the discharge of its functions,</a:t>
            </a:r>
          </a:p>
          <a:p>
            <a:r>
              <a:rPr lang="en-ZW" b="1" dirty="0">
                <a:solidFill>
                  <a:schemeClr val="tx1"/>
                </a:solidFill>
                <a:latin typeface="Arial" pitchFamily="34" charset="0"/>
                <a:cs typeface="Arial" pitchFamily="34" charset="0"/>
              </a:rPr>
              <a:t>(6) A statement of the categories of the documents held by it or under its control;</a:t>
            </a:r>
          </a:p>
          <a:p>
            <a:r>
              <a:rPr lang="en-ZW" b="1" dirty="0">
                <a:solidFill>
                  <a:schemeClr val="tx1"/>
                </a:solidFill>
                <a:latin typeface="Arial" pitchFamily="34" charset="0"/>
                <a:cs typeface="Arial" pitchFamily="34" charset="0"/>
              </a:rPr>
              <a:t>(7) Information regarding any arrangement that exists for consultation or representation, by members of the public, in relation to the formulation of policy or implementation</a:t>
            </a:r>
          </a:p>
          <a:p>
            <a:r>
              <a:rPr lang="en-ZW" b="1" dirty="0">
                <a:solidFill>
                  <a:schemeClr val="tx1"/>
                </a:solidFill>
                <a:latin typeface="Arial" pitchFamily="34" charset="0"/>
                <a:cs typeface="Arial" pitchFamily="34" charset="0"/>
              </a:rPr>
              <a:t>(8) Advice given by the boards, councils, committees and other bodies consisting of two or more persons. Additionally information as to whether the meetings of these are open to the public, or the minutes. of such meetings are accessible to the public;</a:t>
            </a:r>
          </a:p>
          <a:p>
            <a:r>
              <a:rPr lang="en-ZW" b="1" dirty="0">
                <a:solidFill>
                  <a:schemeClr val="tx1"/>
                </a:solidFill>
                <a:latin typeface="Arial" pitchFamily="34" charset="0"/>
                <a:cs typeface="Arial" pitchFamily="34" charset="0"/>
              </a:rPr>
              <a:t>(9) A directory of its officers and employees;</a:t>
            </a:r>
          </a:p>
          <a:p>
            <a:endParaRPr lang="en-ZW" b="1" dirty="0">
              <a:solidFill>
                <a:schemeClr val="tx1"/>
              </a:solidFill>
              <a:latin typeface="Arial" pitchFamily="34" charset="0"/>
              <a:cs typeface="Arial" pitchFamily="34" charset="0"/>
            </a:endParaRPr>
          </a:p>
        </p:txBody>
      </p:sp>
      <p:sp>
        <p:nvSpPr>
          <p:cNvPr id="2" name="Title 1"/>
          <p:cNvSpPr>
            <a:spLocks noGrp="1"/>
          </p:cNvSpPr>
          <p:nvPr>
            <p:ph type="title"/>
          </p:nvPr>
        </p:nvSpPr>
        <p:spPr>
          <a:xfrm>
            <a:off x="677333" y="0"/>
            <a:ext cx="10172637" cy="818147"/>
          </a:xfrm>
        </p:spPr>
        <p:txBody>
          <a:bodyPr>
            <a:normAutofit fontScale="90000"/>
          </a:bodyPr>
          <a:lstStyle/>
          <a:p>
            <a:pPr algn="ctr"/>
            <a:r>
              <a:rPr lang="en-ZW" sz="3100" b="1" u="sng" dirty="0">
                <a:solidFill>
                  <a:srgbClr val="C00000"/>
                </a:solidFill>
                <a:latin typeface="Arial Black" pitchFamily="34" charset="0"/>
              </a:rPr>
              <a:t/>
            </a:r>
            <a:br>
              <a:rPr lang="en-ZW" sz="3100" b="1" u="sng" dirty="0">
                <a:solidFill>
                  <a:srgbClr val="C00000"/>
                </a:solidFill>
                <a:latin typeface="Arial Black" pitchFamily="34" charset="0"/>
              </a:rPr>
            </a:br>
            <a:r>
              <a:rPr lang="en-ZW" sz="3100" u="sng" dirty="0">
                <a:solidFill>
                  <a:srgbClr val="C00000"/>
                </a:solidFill>
                <a:latin typeface="Arial Black" pitchFamily="34" charset="0"/>
              </a:rPr>
              <a:t/>
            </a:r>
            <a:br>
              <a:rPr lang="en-ZW" sz="3100" u="sng" dirty="0">
                <a:solidFill>
                  <a:srgbClr val="C00000"/>
                </a:solidFill>
                <a:latin typeface="Arial Black" pitchFamily="34" charset="0"/>
              </a:rPr>
            </a:br>
            <a:r>
              <a:rPr lang="en-ZW" sz="3100" b="1" u="sng" dirty="0">
                <a:solidFill>
                  <a:srgbClr val="C00000"/>
                </a:solidFill>
                <a:latin typeface="Arial Black" pitchFamily="34" charset="0"/>
              </a:rPr>
              <a:t>Proactive Disclosure of information  by Public Authorities: Section 4(1)(b)</a:t>
            </a:r>
            <a:r>
              <a:rPr lang="en-ZW" u="sng" dirty="0">
                <a:solidFill>
                  <a:srgbClr val="C00000"/>
                </a:solidFill>
              </a:rPr>
              <a:t/>
            </a:r>
            <a:br>
              <a:rPr lang="en-ZW" u="sng" dirty="0">
                <a:solidFill>
                  <a:srgbClr val="C00000"/>
                </a:solidFill>
              </a:rPr>
            </a:br>
            <a:endParaRPr lang="en-ZW" u="sng" dirty="0">
              <a:solidFill>
                <a:srgbClr val="C00000"/>
              </a:solidFill>
            </a:endParaRPr>
          </a:p>
        </p:txBody>
      </p:sp>
    </p:spTree>
  </p:cSld>
  <p:clrMapOvr>
    <a:masterClrMapping/>
  </p:clrMapOvr>
  <p:transition>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a:xfrm>
            <a:off x="529389" y="519208"/>
            <a:ext cx="10814114" cy="6071373"/>
          </a:xfrm>
        </p:spPr>
        <p:txBody>
          <a:bodyPr>
            <a:normAutofit/>
          </a:bodyPr>
          <a:lstStyle/>
          <a:p>
            <a:pPr>
              <a:buNone/>
            </a:pPr>
            <a:endParaRPr lang="en-ZW" sz="1800" dirty="0">
              <a:solidFill>
                <a:schemeClr val="tx1"/>
              </a:solidFill>
              <a:latin typeface="Arial Black" pitchFamily="34" charset="0"/>
            </a:endParaRPr>
          </a:p>
          <a:p>
            <a:pPr lvl="0"/>
            <a:r>
              <a:rPr lang="en-ZW" sz="2000" b="1" dirty="0">
                <a:solidFill>
                  <a:schemeClr val="tx1"/>
                </a:solidFill>
                <a:latin typeface="Arial" pitchFamily="34" charset="0"/>
                <a:cs typeface="Arial" pitchFamily="34" charset="0"/>
              </a:rPr>
              <a:t>Section 8(1) Notwithstanding anything  contained in this Act, there shall be no obligation to give any citizen, --</a:t>
            </a:r>
          </a:p>
          <a:p>
            <a:pPr lvl="0"/>
            <a:r>
              <a:rPr lang="en-ZW" sz="2000" b="1" dirty="0">
                <a:solidFill>
                  <a:schemeClr val="tx1"/>
                </a:solidFill>
                <a:latin typeface="Arial" pitchFamily="34" charset="0"/>
                <a:cs typeface="Arial" pitchFamily="34" charset="0"/>
              </a:rPr>
              <a:t>Information, disclosure of which would prejudicially affected </a:t>
            </a:r>
            <a:r>
              <a:rPr lang="en-ZW" sz="2000" b="1" dirty="0">
                <a:latin typeface="Arial" pitchFamily="34" charset="0"/>
                <a:cs typeface="Arial" pitchFamily="34" charset="0"/>
              </a:rPr>
              <a:t>the sovereignty and integrity of India, the security, “strategic, scientific, or economic” interests of the State, relation with foreign State or lead to incitement of an offence. [section 8(1)(a)];</a:t>
            </a:r>
          </a:p>
          <a:p>
            <a:pPr lvl="0"/>
            <a:r>
              <a:rPr lang="en-ZW" sz="2000" b="1" dirty="0">
                <a:latin typeface="Arial" pitchFamily="34" charset="0"/>
                <a:cs typeface="Arial" pitchFamily="34" charset="0"/>
              </a:rPr>
              <a:t>Information which has been expressly forbidden to be published by any court of law or tribunal or the disclosure of which may constitute contempt of court. [section 8(1)(b)];</a:t>
            </a:r>
          </a:p>
          <a:p>
            <a:pPr lvl="0"/>
            <a:r>
              <a:rPr lang="en-ZW" sz="2000" b="1" dirty="0">
                <a:latin typeface="Arial" pitchFamily="34" charset="0"/>
                <a:cs typeface="Arial" pitchFamily="34" charset="0"/>
              </a:rPr>
              <a:t>Information, the disclosure of which would cause a breach of privilege of Parliament or the State Legislature. [section 8(1)(c)];</a:t>
            </a:r>
          </a:p>
          <a:p>
            <a:pPr lvl="0"/>
            <a:r>
              <a:rPr lang="en-ZW" sz="2000" b="1" dirty="0">
                <a:latin typeface="Arial" pitchFamily="34" charset="0"/>
                <a:cs typeface="Arial" pitchFamily="34" charset="0"/>
              </a:rPr>
              <a:t>Information including commercial confidence, trade secrets or intellectual property, the disclosure of which would harm the competitive position of a third party, unless the competent authority is satisfied that larger public interest warrants the disclosure of such information. [section 8(1)(d)];</a:t>
            </a:r>
          </a:p>
          <a:p>
            <a:r>
              <a:rPr lang="en-ZW" sz="2000" b="1" dirty="0">
                <a:latin typeface="Arial" pitchFamily="34" charset="0"/>
                <a:cs typeface="Arial" pitchFamily="34" charset="0"/>
              </a:rPr>
              <a:t>Information available to a person in his or her fiduciary relationship, unless the competent authority is satisfied that the larger public interest warrants the disclosure of such information. [section 8(1)(e)]</a:t>
            </a:r>
          </a:p>
          <a:p>
            <a:pPr lvl="0">
              <a:buNone/>
            </a:pPr>
            <a:endParaRPr lang="en-ZW" sz="2000" b="1" dirty="0">
              <a:solidFill>
                <a:schemeClr val="tx1"/>
              </a:solidFill>
              <a:latin typeface="Arial" pitchFamily="34" charset="0"/>
              <a:cs typeface="Arial" pitchFamily="34" charset="0"/>
            </a:endParaRPr>
          </a:p>
          <a:p>
            <a:pPr lvl="0"/>
            <a:endParaRPr lang="en-ZW" sz="1800" dirty="0">
              <a:solidFill>
                <a:schemeClr val="tx1"/>
              </a:solidFill>
              <a:latin typeface="Arial Black" pitchFamily="34" charset="0"/>
            </a:endParaRPr>
          </a:p>
          <a:p>
            <a:pPr>
              <a:buNone/>
            </a:pPr>
            <a:endParaRPr lang="en-ZW" sz="1800" dirty="0">
              <a:solidFill>
                <a:srgbClr val="FFFF00"/>
              </a:solidFill>
              <a:latin typeface="Arial Black" pitchFamily="34" charset="0"/>
            </a:endParaRPr>
          </a:p>
          <a:p>
            <a:endParaRPr lang="en-ZW" sz="1800" dirty="0">
              <a:solidFill>
                <a:srgbClr val="FFFF00"/>
              </a:solidFill>
              <a:latin typeface="Arial Black" pitchFamily="34" charset="0"/>
            </a:endParaRPr>
          </a:p>
        </p:txBody>
      </p:sp>
      <p:sp>
        <p:nvSpPr>
          <p:cNvPr id="37890" name="Title 1"/>
          <p:cNvSpPr>
            <a:spLocks noGrp="1"/>
          </p:cNvSpPr>
          <p:nvPr>
            <p:ph type="title"/>
          </p:nvPr>
        </p:nvSpPr>
        <p:spPr>
          <a:xfrm>
            <a:off x="1422400" y="208547"/>
            <a:ext cx="10363200" cy="553453"/>
          </a:xfrm>
        </p:spPr>
        <p:txBody>
          <a:bodyPr>
            <a:noAutofit/>
          </a:bodyPr>
          <a:lstStyle/>
          <a:p>
            <a:pPr algn="ctr"/>
            <a:r>
              <a:rPr lang="en-ZW" sz="2800" b="1" u="sng" dirty="0">
                <a:solidFill>
                  <a:srgbClr val="C00000"/>
                </a:solidFill>
                <a:latin typeface="Arial Black" pitchFamily="34" charset="0"/>
              </a:rPr>
              <a:t>Section 8 exemptions under RTI Act, 2005</a:t>
            </a:r>
          </a:p>
        </p:txBody>
      </p:sp>
    </p:spTree>
  </p:cSld>
  <p:clrMapOvr>
    <a:masterClrMapping/>
  </p:clrMapOvr>
  <p:transition>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545432"/>
            <a:ext cx="11181346" cy="6312568"/>
          </a:xfrm>
        </p:spPr>
        <p:txBody>
          <a:bodyPr>
            <a:normAutofit/>
          </a:bodyPr>
          <a:lstStyle/>
          <a:p>
            <a:pPr lvl="0"/>
            <a:endParaRPr lang="en-ZW" sz="2000" b="1" dirty="0">
              <a:latin typeface="Arial" pitchFamily="34" charset="0"/>
              <a:cs typeface="Arial" pitchFamily="34" charset="0"/>
            </a:endParaRPr>
          </a:p>
          <a:p>
            <a:pPr lvl="0"/>
            <a:endParaRPr lang="en-ZW" sz="2000" b="1" dirty="0">
              <a:latin typeface="Arial" pitchFamily="34" charset="0"/>
              <a:cs typeface="Arial" pitchFamily="34" charset="0"/>
            </a:endParaRPr>
          </a:p>
          <a:p>
            <a:pPr lvl="0"/>
            <a:r>
              <a:rPr lang="en-ZW" sz="2000" b="1" dirty="0">
                <a:latin typeface="Arial" pitchFamily="34" charset="0"/>
                <a:cs typeface="Arial" pitchFamily="34" charset="0"/>
              </a:rPr>
              <a:t>Information </a:t>
            </a:r>
            <a:r>
              <a:rPr lang="en-ZW" sz="2000" b="1" i="1" dirty="0">
                <a:latin typeface="Arial" pitchFamily="34" charset="0"/>
                <a:cs typeface="Arial" pitchFamily="34" charset="0"/>
              </a:rPr>
              <a:t>received in confidence from foreign Government. </a:t>
            </a:r>
            <a:r>
              <a:rPr lang="en-ZW" sz="2000" b="1" dirty="0">
                <a:latin typeface="Arial" pitchFamily="34" charset="0"/>
                <a:cs typeface="Arial" pitchFamily="34" charset="0"/>
              </a:rPr>
              <a:t>[section 8(1)(f)]</a:t>
            </a:r>
          </a:p>
          <a:p>
            <a:pPr lvl="0"/>
            <a:endParaRPr lang="en-ZW" sz="2000" b="1" dirty="0">
              <a:latin typeface="Arial" pitchFamily="34" charset="0"/>
              <a:cs typeface="Arial" pitchFamily="34" charset="0"/>
            </a:endParaRPr>
          </a:p>
          <a:p>
            <a:pPr lvl="0"/>
            <a:r>
              <a:rPr lang="en-ZW" sz="2000" b="1" u="sng" dirty="0">
                <a:latin typeface="Arial" pitchFamily="34" charset="0"/>
                <a:cs typeface="Arial" pitchFamily="34" charset="0"/>
              </a:rPr>
              <a:t>Information, the disclosure of which </a:t>
            </a:r>
          </a:p>
          <a:p>
            <a:pPr lvl="0">
              <a:buNone/>
            </a:pPr>
            <a:r>
              <a:rPr lang="en-ZW" sz="2000" b="1" i="1" dirty="0">
                <a:latin typeface="Arial" pitchFamily="34" charset="0"/>
                <a:cs typeface="Arial" pitchFamily="34" charset="0"/>
                <a:sym typeface="Wingdings" pitchFamily="2" charset="2"/>
              </a:rPr>
              <a:t>     </a:t>
            </a:r>
            <a:r>
              <a:rPr lang="en-ZW" sz="2000" b="1" i="1" dirty="0">
                <a:latin typeface="Arial" pitchFamily="34" charset="0"/>
                <a:cs typeface="Arial" pitchFamily="34" charset="0"/>
              </a:rPr>
              <a:t> (</a:t>
            </a:r>
            <a:r>
              <a:rPr lang="en-ZW" sz="2000" b="1" i="1" dirty="0" err="1">
                <a:latin typeface="Arial" pitchFamily="34" charset="0"/>
                <a:cs typeface="Arial" pitchFamily="34" charset="0"/>
              </a:rPr>
              <a:t>i</a:t>
            </a:r>
            <a:r>
              <a:rPr lang="en-ZW" sz="2000" b="1" i="1" dirty="0">
                <a:latin typeface="Arial" pitchFamily="34" charset="0"/>
                <a:cs typeface="Arial" pitchFamily="34" charset="0"/>
              </a:rPr>
              <a:t>)</a:t>
            </a:r>
            <a:r>
              <a:rPr lang="en-ZW" sz="2000" b="1" i="1" dirty="0">
                <a:latin typeface="Arial" pitchFamily="34" charset="0"/>
                <a:cs typeface="Arial" pitchFamily="34" charset="0"/>
                <a:sym typeface="Wingdings" pitchFamily="2" charset="2"/>
              </a:rPr>
              <a:t> </a:t>
            </a:r>
            <a:r>
              <a:rPr lang="en-ZW" sz="2000" b="1" i="1" dirty="0">
                <a:latin typeface="Arial" pitchFamily="34" charset="0"/>
                <a:cs typeface="Arial" pitchFamily="34" charset="0"/>
              </a:rPr>
              <a:t>endanger the life or physical safety of any persons or </a:t>
            </a:r>
          </a:p>
          <a:p>
            <a:pPr lvl="0">
              <a:buNone/>
            </a:pPr>
            <a:r>
              <a:rPr lang="en-ZW" sz="2000" b="1" i="1" dirty="0">
                <a:latin typeface="Arial" pitchFamily="34" charset="0"/>
                <a:cs typeface="Arial" pitchFamily="34" charset="0"/>
              </a:rPr>
              <a:t>     </a:t>
            </a:r>
            <a:r>
              <a:rPr lang="en-ZW" sz="2000" b="1" i="1" dirty="0">
                <a:latin typeface="Arial" pitchFamily="34" charset="0"/>
                <a:cs typeface="Arial" pitchFamily="34" charset="0"/>
                <a:sym typeface="Wingdings" pitchFamily="2" charset="2"/>
              </a:rPr>
              <a:t> </a:t>
            </a:r>
            <a:r>
              <a:rPr lang="en-ZW" sz="2000" b="1" i="1" dirty="0">
                <a:latin typeface="Arial" pitchFamily="34" charset="0"/>
                <a:cs typeface="Arial" pitchFamily="34" charset="0"/>
              </a:rPr>
              <a:t>(ii) identify the source of information or </a:t>
            </a:r>
          </a:p>
          <a:p>
            <a:pPr lvl="0">
              <a:buNone/>
            </a:pPr>
            <a:r>
              <a:rPr lang="en-ZW" sz="2000" b="1" i="1" dirty="0">
                <a:latin typeface="Arial" pitchFamily="34" charset="0"/>
                <a:cs typeface="Arial" pitchFamily="34" charset="0"/>
              </a:rPr>
              <a:t>     </a:t>
            </a:r>
            <a:r>
              <a:rPr lang="en-ZW" sz="2000" b="1" i="1" dirty="0">
                <a:latin typeface="Arial" pitchFamily="34" charset="0"/>
                <a:cs typeface="Arial" pitchFamily="34" charset="0"/>
                <a:sym typeface="Wingdings" pitchFamily="2" charset="2"/>
              </a:rPr>
              <a:t> </a:t>
            </a:r>
            <a:r>
              <a:rPr lang="en-ZW" sz="2000" b="1" i="1" dirty="0">
                <a:latin typeface="Arial" pitchFamily="34" charset="0"/>
                <a:cs typeface="Arial" pitchFamily="34" charset="0"/>
              </a:rPr>
              <a:t>(iii) assistance given in confidence for law enforcement or security </a:t>
            </a:r>
            <a:r>
              <a:rPr lang="en-ZW" sz="2000" b="1" dirty="0">
                <a:latin typeface="Arial" pitchFamily="34" charset="0"/>
                <a:cs typeface="Arial" pitchFamily="34" charset="0"/>
              </a:rPr>
              <a:t>purposes. [section 8(1)(g)]</a:t>
            </a:r>
          </a:p>
          <a:p>
            <a:pPr lvl="0">
              <a:buNone/>
            </a:pPr>
            <a:endParaRPr lang="en-ZW" sz="2000" b="1" dirty="0">
              <a:latin typeface="Arial" pitchFamily="34" charset="0"/>
              <a:cs typeface="Arial" pitchFamily="34" charset="0"/>
            </a:endParaRPr>
          </a:p>
          <a:p>
            <a:pPr lvl="0"/>
            <a:r>
              <a:rPr lang="en-ZW" sz="2000" b="1" u="sng" dirty="0">
                <a:latin typeface="Arial" pitchFamily="34" charset="0"/>
                <a:cs typeface="Arial" pitchFamily="34" charset="0"/>
              </a:rPr>
              <a:t>Information which </a:t>
            </a:r>
          </a:p>
          <a:p>
            <a:pPr lvl="0">
              <a:buNone/>
            </a:pPr>
            <a:r>
              <a:rPr lang="en-ZW" sz="2000" b="1" i="1" dirty="0">
                <a:latin typeface="Arial" pitchFamily="34" charset="0"/>
                <a:cs typeface="Arial" pitchFamily="34" charset="0"/>
              </a:rPr>
              <a:t>   </a:t>
            </a:r>
            <a:r>
              <a:rPr lang="en-ZW" sz="2000" b="1" i="1" dirty="0">
                <a:latin typeface="Arial" pitchFamily="34" charset="0"/>
                <a:cs typeface="Arial" pitchFamily="34" charset="0"/>
                <a:sym typeface="Wingdings" pitchFamily="2" charset="2"/>
              </a:rPr>
              <a:t> </a:t>
            </a:r>
            <a:r>
              <a:rPr lang="en-ZW" sz="2000" b="1" i="1" dirty="0">
                <a:latin typeface="Arial" pitchFamily="34" charset="0"/>
                <a:cs typeface="Arial" pitchFamily="34" charset="0"/>
              </a:rPr>
              <a:t>(</a:t>
            </a:r>
            <a:r>
              <a:rPr lang="en-ZW" sz="2000" b="1" i="1" dirty="0" err="1">
                <a:latin typeface="Arial" pitchFamily="34" charset="0"/>
                <a:cs typeface="Arial" pitchFamily="34" charset="0"/>
              </a:rPr>
              <a:t>i</a:t>
            </a:r>
            <a:r>
              <a:rPr lang="en-ZW" sz="2000" b="1" i="1" dirty="0">
                <a:latin typeface="Arial" pitchFamily="34" charset="0"/>
                <a:cs typeface="Arial" pitchFamily="34" charset="0"/>
              </a:rPr>
              <a:t>) would impede the process of investigation or </a:t>
            </a:r>
          </a:p>
          <a:p>
            <a:pPr lvl="0">
              <a:buNone/>
            </a:pPr>
            <a:r>
              <a:rPr lang="en-ZW" sz="2000" b="1" i="1" dirty="0">
                <a:latin typeface="Arial" pitchFamily="34" charset="0"/>
                <a:cs typeface="Arial" pitchFamily="34" charset="0"/>
                <a:sym typeface="Wingdings" pitchFamily="2" charset="2"/>
              </a:rPr>
              <a:t>   </a:t>
            </a:r>
            <a:r>
              <a:rPr lang="en-ZW" sz="2000" b="1" i="1" dirty="0">
                <a:latin typeface="Arial" pitchFamily="34" charset="0"/>
                <a:cs typeface="Arial" pitchFamily="34" charset="0"/>
              </a:rPr>
              <a:t>(ii) apprehension or prosecution of offenders.  </a:t>
            </a:r>
            <a:r>
              <a:rPr lang="en-ZW" sz="2000" b="1" dirty="0">
                <a:latin typeface="Arial" pitchFamily="34" charset="0"/>
                <a:cs typeface="Arial" pitchFamily="34" charset="0"/>
              </a:rPr>
              <a:t>[section 8(1)(h)].</a:t>
            </a:r>
          </a:p>
          <a:p>
            <a:pPr lvl="0">
              <a:buNone/>
            </a:pPr>
            <a:endParaRPr lang="en-ZW" sz="2000" b="1" dirty="0">
              <a:latin typeface="Arial" pitchFamily="34" charset="0"/>
              <a:cs typeface="Arial" pitchFamily="34" charset="0"/>
            </a:endParaRPr>
          </a:p>
          <a:p>
            <a:pPr marL="109728" lvl="0" indent="0">
              <a:buNone/>
            </a:pPr>
            <a:endParaRPr lang="en-ZW" sz="1800" b="1" dirty="0">
              <a:solidFill>
                <a:srgbClr val="FFFF00"/>
              </a:solidFill>
              <a:latin typeface="Arial Black" pitchFamily="34" charset="0"/>
            </a:endParaRPr>
          </a:p>
          <a:p>
            <a:endParaRPr lang="en-ZW" sz="1600" b="1" dirty="0">
              <a:solidFill>
                <a:srgbClr val="FFFF00"/>
              </a:solidFill>
              <a:latin typeface="Arial Black" pitchFamily="34" charset="0"/>
            </a:endParaRPr>
          </a:p>
        </p:txBody>
      </p:sp>
      <p:sp>
        <p:nvSpPr>
          <p:cNvPr id="2" name="Title 1"/>
          <p:cNvSpPr>
            <a:spLocks noGrp="1"/>
          </p:cNvSpPr>
          <p:nvPr>
            <p:ph type="title"/>
          </p:nvPr>
        </p:nvSpPr>
        <p:spPr>
          <a:xfrm>
            <a:off x="866274" y="0"/>
            <a:ext cx="10919326" cy="689811"/>
          </a:xfrm>
        </p:spPr>
        <p:txBody>
          <a:bodyPr>
            <a:normAutofit/>
          </a:bodyPr>
          <a:lstStyle/>
          <a:p>
            <a:pPr algn="ctr"/>
            <a:r>
              <a:rPr lang="en-ZW" sz="2800" b="1" u="sng" dirty="0">
                <a:solidFill>
                  <a:srgbClr val="C00000"/>
                </a:solidFill>
                <a:latin typeface="Arial Black" pitchFamily="34" charset="0"/>
              </a:rPr>
              <a:t>Section 8 exemptions under RTI Act, 2005</a:t>
            </a:r>
            <a:endParaRPr lang="en-ZW" sz="2800" u="sng" dirty="0">
              <a:solidFill>
                <a:srgbClr val="C00000"/>
              </a:solidFill>
            </a:endParaRPr>
          </a:p>
        </p:txBody>
      </p:sp>
    </p:spTree>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50233"/>
            <a:ext cx="11165305" cy="6007768"/>
          </a:xfrm>
        </p:spPr>
        <p:txBody>
          <a:bodyPr>
            <a:normAutofit/>
          </a:bodyPr>
          <a:lstStyle/>
          <a:p>
            <a:pPr lvl="0"/>
            <a:r>
              <a:rPr lang="en-ZW" sz="2000" b="1" i="1" dirty="0">
                <a:latin typeface="Arial" pitchFamily="34" charset="0"/>
                <a:cs typeface="Arial" pitchFamily="34" charset="0"/>
              </a:rPr>
              <a:t>Cabinet papers including records of deliberations of the Council of Ministers, Secretaries and other officers</a:t>
            </a:r>
            <a:r>
              <a:rPr lang="en-ZW" sz="2000" b="1" dirty="0">
                <a:latin typeface="Arial" pitchFamily="34" charset="0"/>
                <a:cs typeface="Arial" pitchFamily="34" charset="0"/>
              </a:rPr>
              <a:t>.</a:t>
            </a:r>
          </a:p>
          <a:p>
            <a:r>
              <a:rPr lang="en-ZW" sz="2000" b="1" dirty="0">
                <a:latin typeface="Arial" pitchFamily="34" charset="0"/>
                <a:cs typeface="Arial" pitchFamily="34" charset="0"/>
              </a:rPr>
              <a:t>        Provided that the decisions of Council of Ministers, the reasons thereof, and the material  on the basis of which the decisions were taken shall be made public after the decision has been taken, and the matter is complete, or over:</a:t>
            </a:r>
          </a:p>
          <a:p>
            <a:pPr>
              <a:buNone/>
            </a:pPr>
            <a:r>
              <a:rPr lang="en-ZW" sz="2000" b="1" dirty="0">
                <a:latin typeface="Arial" pitchFamily="34" charset="0"/>
                <a:cs typeface="Arial" pitchFamily="34" charset="0"/>
              </a:rPr>
              <a:t>			  Provided further that </a:t>
            </a:r>
            <a:r>
              <a:rPr lang="en-ZW" sz="2000" b="1" i="1" dirty="0">
                <a:latin typeface="Arial" pitchFamily="34" charset="0"/>
                <a:cs typeface="Arial" pitchFamily="34" charset="0"/>
              </a:rPr>
              <a:t>those matters which come under the exemptions specified in this section shall not be disclosed</a:t>
            </a:r>
            <a:r>
              <a:rPr lang="en-ZW" sz="2000" b="1" dirty="0">
                <a:latin typeface="Arial" pitchFamily="34" charset="0"/>
                <a:cs typeface="Arial" pitchFamily="34" charset="0"/>
              </a:rPr>
              <a:t>; . [section 8(1)(</a:t>
            </a:r>
            <a:r>
              <a:rPr lang="en-ZW" sz="2000" b="1" dirty="0" err="1">
                <a:latin typeface="Arial" pitchFamily="34" charset="0"/>
                <a:cs typeface="Arial" pitchFamily="34" charset="0"/>
              </a:rPr>
              <a:t>i</a:t>
            </a:r>
            <a:r>
              <a:rPr lang="en-ZW" sz="2000" b="1" dirty="0">
                <a:latin typeface="Arial" pitchFamily="34" charset="0"/>
                <a:cs typeface="Arial" pitchFamily="34" charset="0"/>
              </a:rPr>
              <a:t>)].</a:t>
            </a:r>
          </a:p>
          <a:p>
            <a:pPr>
              <a:buNone/>
            </a:pPr>
            <a:endParaRPr lang="en-ZW" sz="2000" b="1" dirty="0">
              <a:latin typeface="Arial" pitchFamily="34" charset="0"/>
              <a:cs typeface="Arial" pitchFamily="34" charset="0"/>
            </a:endParaRPr>
          </a:p>
          <a:p>
            <a:pPr lvl="0"/>
            <a:r>
              <a:rPr lang="en-ZW" sz="2000" b="1" dirty="0">
                <a:latin typeface="Arial" pitchFamily="34" charset="0"/>
                <a:cs typeface="Arial" pitchFamily="34" charset="0"/>
              </a:rPr>
              <a:t>Section. 8(1)(j):-Protection of “Privacy” and “Personal Information” under RTI Act, 2005 :--        </a:t>
            </a:r>
          </a:p>
          <a:p>
            <a:pPr lvl="0"/>
            <a:r>
              <a:rPr lang="en-ZW" sz="2000" b="1" dirty="0">
                <a:latin typeface="Arial" pitchFamily="34" charset="0"/>
                <a:cs typeface="Arial" pitchFamily="34" charset="0"/>
              </a:rPr>
              <a:t> Information which relates to personal information the disclosure of which has no relationship to any public activity or interest, or which would cause unwarranted invasion of the privacy of the individual unless the the CPIO/ the SPIO or the appellate authority is satisfied that the larger public interest justifies the disclosure of such information.</a:t>
            </a:r>
            <a:endParaRPr lang="en-ZW" sz="2000" dirty="0">
              <a:latin typeface="Arial" pitchFamily="34" charset="0"/>
              <a:cs typeface="Arial" pitchFamily="34" charset="0"/>
            </a:endParaRPr>
          </a:p>
          <a:p>
            <a:pPr>
              <a:buNone/>
            </a:pPr>
            <a:r>
              <a:rPr lang="en-ZW" sz="2000" b="1" dirty="0">
                <a:latin typeface="Arial" pitchFamily="34" charset="0"/>
                <a:cs typeface="Arial" pitchFamily="34" charset="0"/>
              </a:rPr>
              <a:t>           </a:t>
            </a:r>
            <a:r>
              <a:rPr lang="en-ZW" sz="2000" b="1" dirty="0">
                <a:solidFill>
                  <a:schemeClr val="accent2"/>
                </a:solidFill>
                <a:latin typeface="Arial" pitchFamily="34" charset="0"/>
                <a:cs typeface="Arial" pitchFamily="34" charset="0"/>
              </a:rPr>
              <a:t>Provided that </a:t>
            </a:r>
            <a:r>
              <a:rPr lang="en-ZW" sz="2000" b="1" i="1" dirty="0">
                <a:solidFill>
                  <a:schemeClr val="accent2"/>
                </a:solidFill>
                <a:latin typeface="Arial" pitchFamily="34" charset="0"/>
                <a:cs typeface="Arial" pitchFamily="34" charset="0"/>
              </a:rPr>
              <a:t>the information which cannot be denied to the parliament or a 		State Legislature shall not be denied to any person</a:t>
            </a:r>
            <a:r>
              <a:rPr lang="en-ZW" sz="2000" b="1" dirty="0">
                <a:solidFill>
                  <a:schemeClr val="accent2"/>
                </a:solidFill>
                <a:latin typeface="Arial" pitchFamily="34" charset="0"/>
                <a:cs typeface="Arial" pitchFamily="34" charset="0"/>
              </a:rPr>
              <a:t>. [section 8(1)(j)]</a:t>
            </a:r>
          </a:p>
          <a:p>
            <a:pPr marL="109728" indent="0">
              <a:buNone/>
            </a:pPr>
            <a:endParaRPr lang="en-ZW" sz="2000" dirty="0">
              <a:solidFill>
                <a:schemeClr val="tx1"/>
              </a:solidFill>
              <a:latin typeface="Arial Black" pitchFamily="34" charset="0"/>
            </a:endParaRPr>
          </a:p>
          <a:p>
            <a:pPr>
              <a:buNone/>
            </a:pPr>
            <a:endParaRPr lang="en-ZW" sz="1800" dirty="0">
              <a:solidFill>
                <a:srgbClr val="FFFF00"/>
              </a:solidFill>
              <a:latin typeface="Arial Black" pitchFamily="34" charset="0"/>
            </a:endParaRPr>
          </a:p>
        </p:txBody>
      </p:sp>
      <p:sp>
        <p:nvSpPr>
          <p:cNvPr id="2" name="Title 1"/>
          <p:cNvSpPr>
            <a:spLocks noGrp="1"/>
          </p:cNvSpPr>
          <p:nvPr>
            <p:ph type="title"/>
          </p:nvPr>
        </p:nvSpPr>
        <p:spPr>
          <a:xfrm>
            <a:off x="677333" y="192506"/>
            <a:ext cx="9894413" cy="545432"/>
          </a:xfrm>
        </p:spPr>
        <p:txBody>
          <a:bodyPr>
            <a:normAutofit/>
          </a:bodyPr>
          <a:lstStyle/>
          <a:p>
            <a:pPr algn="ctr"/>
            <a:r>
              <a:rPr lang="en-ZW" sz="2800" b="1" u="sng" dirty="0">
                <a:solidFill>
                  <a:srgbClr val="C00000"/>
                </a:solidFill>
                <a:latin typeface="Arial Black" pitchFamily="34" charset="0"/>
              </a:rPr>
              <a:t>Section 8 exemptions under RTI Act, 2005</a:t>
            </a:r>
            <a:endParaRPr lang="en-ZW" sz="2800" u="sng" dirty="0">
              <a:solidFill>
                <a:srgbClr val="C00000"/>
              </a:solidFill>
            </a:endParaRPr>
          </a:p>
        </p:txBody>
      </p:sp>
    </p:spTree>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14400"/>
            <a:ext cx="10423804" cy="5518483"/>
          </a:xfrm>
        </p:spPr>
        <p:txBody>
          <a:bodyPr>
            <a:normAutofit fontScale="85000" lnSpcReduction="20000"/>
          </a:bodyPr>
          <a:lstStyle/>
          <a:p>
            <a:pPr marL="109728" indent="0" algn="just">
              <a:buNone/>
            </a:pPr>
            <a:r>
              <a:rPr lang="en-ZW" b="1" dirty="0">
                <a:solidFill>
                  <a:schemeClr val="tx1"/>
                </a:solidFill>
                <a:latin typeface="Arial" pitchFamily="34" charset="0"/>
                <a:cs typeface="Arial" pitchFamily="34" charset="0"/>
              </a:rPr>
              <a:t> </a:t>
            </a:r>
            <a:endParaRPr lang="en-ZW" b="1" dirty="0">
              <a:latin typeface="Arial" pitchFamily="34" charset="0"/>
              <a:cs typeface="Arial" pitchFamily="34" charset="0"/>
            </a:endParaRPr>
          </a:p>
          <a:p>
            <a:pPr algn="just"/>
            <a:r>
              <a:rPr lang="en-ZW" b="1" dirty="0">
                <a:latin typeface="Arial" pitchFamily="34" charset="0"/>
                <a:cs typeface="Arial" pitchFamily="34" charset="0"/>
              </a:rPr>
              <a:t>Notwithstanding </a:t>
            </a:r>
            <a:r>
              <a:rPr lang="en-ZW" dirty="0">
                <a:latin typeface="Arial" pitchFamily="34" charset="0"/>
                <a:cs typeface="Arial" pitchFamily="34" charset="0"/>
              </a:rPr>
              <a:t> </a:t>
            </a:r>
            <a:r>
              <a:rPr lang="en-ZW" b="1" dirty="0">
                <a:latin typeface="Arial" pitchFamily="34" charset="0"/>
                <a:cs typeface="Arial" pitchFamily="34" charset="0"/>
              </a:rPr>
              <a:t>anything in the Official Secrets Act, 1923 (19 of 1923) nor any of the exemptions permissible in accordance with sub-section (/), a public authority may allow access to information, if public interest in disclosure outweighs the harm to the protected interests. [section 8(2)]</a:t>
            </a:r>
            <a:endParaRPr lang="en-ZW" dirty="0">
              <a:latin typeface="Arial" pitchFamily="34" charset="0"/>
              <a:cs typeface="Arial" pitchFamily="34" charset="0"/>
            </a:endParaRPr>
          </a:p>
          <a:p>
            <a:pPr algn="just"/>
            <a:r>
              <a:rPr lang="en-ZW" b="1" dirty="0">
                <a:latin typeface="Arial" pitchFamily="34" charset="0"/>
                <a:cs typeface="Arial" pitchFamily="34" charset="0"/>
              </a:rPr>
              <a:t>    Subject to the provisions of (a), (c) and (i) of sub-section (1), any information relating to any occurrence, event or matter which has taken place, occurred or happened twenty years before the date on which any request is made under section 6 shall be provided to any person making a request under that section:</a:t>
            </a:r>
            <a:endParaRPr lang="en-ZW" dirty="0">
              <a:latin typeface="Arial" pitchFamily="34" charset="0"/>
              <a:cs typeface="Arial" pitchFamily="34" charset="0"/>
            </a:endParaRPr>
          </a:p>
          <a:p>
            <a:pPr algn="just">
              <a:buNone/>
            </a:pPr>
            <a:r>
              <a:rPr lang="en-ZW" b="1" dirty="0">
                <a:latin typeface="Arial" pitchFamily="34" charset="0"/>
                <a:cs typeface="Arial" pitchFamily="34" charset="0"/>
              </a:rPr>
              <a:t>		Provided that where  any question arises as to the date from which the said period of twenty years has to be computed, the decision of the Central Government shall be final, subject to the usual appeals provided for in this Act. [section 8(3)].</a:t>
            </a:r>
          </a:p>
          <a:p>
            <a:pPr algn="just">
              <a:buNone/>
            </a:pPr>
            <a:r>
              <a:rPr lang="en-ZW" b="1" dirty="0">
                <a:latin typeface="Arial" pitchFamily="34" charset="0"/>
                <a:cs typeface="Arial" pitchFamily="34" charset="0"/>
              </a:rPr>
              <a:t> N.B. :  The provisions of (a), (c) and (</a:t>
            </a:r>
            <a:r>
              <a:rPr lang="en-ZW" b="1" dirty="0" err="1">
                <a:latin typeface="Arial" pitchFamily="34" charset="0"/>
                <a:cs typeface="Arial" pitchFamily="34" charset="0"/>
              </a:rPr>
              <a:t>i</a:t>
            </a:r>
            <a:r>
              <a:rPr lang="en-ZW" b="1" dirty="0">
                <a:latin typeface="Arial" pitchFamily="34" charset="0"/>
                <a:cs typeface="Arial" pitchFamily="34" charset="0"/>
              </a:rPr>
              <a:t>) of Sub-section (1), of Section 8 are stated to be “Absolute exemptions”  by some authors.</a:t>
            </a:r>
            <a:endParaRPr lang="en-ZW" dirty="0">
              <a:latin typeface="Arial" pitchFamily="34" charset="0"/>
              <a:cs typeface="Arial" pitchFamily="34" charset="0"/>
            </a:endParaRPr>
          </a:p>
          <a:p>
            <a:endParaRPr lang="en-ZW" dirty="0">
              <a:latin typeface="Arial" pitchFamily="34" charset="0"/>
              <a:cs typeface="Arial" pitchFamily="34" charset="0"/>
            </a:endParaRPr>
          </a:p>
          <a:p>
            <a:endParaRPr lang="en-ZW" dirty="0">
              <a:solidFill>
                <a:srgbClr val="FFFF00"/>
              </a:solidFill>
            </a:endParaRPr>
          </a:p>
        </p:txBody>
      </p:sp>
      <p:sp>
        <p:nvSpPr>
          <p:cNvPr id="2" name="Title 1"/>
          <p:cNvSpPr>
            <a:spLocks noGrp="1"/>
          </p:cNvSpPr>
          <p:nvPr>
            <p:ph type="title"/>
          </p:nvPr>
        </p:nvSpPr>
        <p:spPr>
          <a:xfrm>
            <a:off x="677333" y="240632"/>
            <a:ext cx="10728603" cy="898357"/>
          </a:xfrm>
        </p:spPr>
        <p:txBody>
          <a:bodyPr>
            <a:normAutofit/>
          </a:bodyPr>
          <a:lstStyle/>
          <a:p>
            <a:pPr algn="ctr"/>
            <a:r>
              <a:rPr lang="en-ZW" sz="2800" b="1" u="sng" dirty="0">
                <a:solidFill>
                  <a:srgbClr val="C00000"/>
                </a:solidFill>
                <a:latin typeface="Arial Black" pitchFamily="34" charset="0"/>
              </a:rPr>
              <a:t>Section 8 exemptions under RTI Act, 2005</a:t>
            </a:r>
            <a:endParaRPr lang="en-ZW" sz="2800" u="sng" dirty="0">
              <a:solidFill>
                <a:srgbClr val="C00000"/>
              </a:solidFill>
            </a:endParaRPr>
          </a:p>
        </p:txBody>
      </p:sp>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834189"/>
            <a:ext cx="10423803" cy="5727032"/>
          </a:xfrm>
        </p:spPr>
        <p:txBody>
          <a:bodyPr>
            <a:normAutofit/>
          </a:bodyPr>
          <a:lstStyle/>
          <a:p>
            <a:pPr marL="109728" indent="0">
              <a:buNone/>
            </a:pPr>
            <a:r>
              <a:rPr lang="en-ZW" sz="2000" b="1" dirty="0">
                <a:latin typeface="Arial" pitchFamily="34" charset="0"/>
                <a:cs typeface="Arial" pitchFamily="34" charset="0"/>
              </a:rPr>
              <a:t>Good Governance has been characterised by eight parameters as given below:--</a:t>
            </a:r>
          </a:p>
          <a:p>
            <a:pPr marL="109728" indent="0">
              <a:buNone/>
            </a:pPr>
            <a:r>
              <a:rPr lang="en-ZW" sz="2000" b="1" dirty="0">
                <a:solidFill>
                  <a:srgbClr val="FF0000"/>
                </a:solidFill>
                <a:latin typeface="Arial" pitchFamily="34" charset="0"/>
                <a:cs typeface="Arial" pitchFamily="34" charset="0"/>
                <a:sym typeface="Wingdings" pitchFamily="2" charset="2"/>
              </a:rPr>
              <a:t>	</a:t>
            </a:r>
            <a:r>
              <a:rPr lang="en-ZW" sz="2000" b="1" dirty="0">
                <a:latin typeface="Arial" pitchFamily="34" charset="0"/>
                <a:cs typeface="Arial" pitchFamily="34" charset="0"/>
                <a:sym typeface="Wingdings" pitchFamily="2" charset="2"/>
              </a:rPr>
              <a:t> 1. Accountability;</a:t>
            </a:r>
          </a:p>
          <a:p>
            <a:pPr marL="109728" indent="0">
              <a:buNone/>
            </a:pPr>
            <a:r>
              <a:rPr lang="en-ZW" sz="2000" b="1" dirty="0">
                <a:solidFill>
                  <a:srgbClr val="FF0000"/>
                </a:solidFill>
                <a:latin typeface="Arial" pitchFamily="34" charset="0"/>
                <a:cs typeface="Arial" pitchFamily="34" charset="0"/>
                <a:sym typeface="Wingdings" pitchFamily="2" charset="2"/>
              </a:rPr>
              <a:t>	</a:t>
            </a:r>
            <a:r>
              <a:rPr lang="en-ZW" sz="2000" b="1" dirty="0">
                <a:latin typeface="Arial" pitchFamily="34" charset="0"/>
                <a:cs typeface="Arial" pitchFamily="34" charset="0"/>
                <a:sym typeface="Wingdings" pitchFamily="2" charset="2"/>
              </a:rPr>
              <a:t> 2. Transparency;</a:t>
            </a:r>
          </a:p>
          <a:p>
            <a:pPr marL="109728" indent="0">
              <a:buNone/>
            </a:pPr>
            <a:r>
              <a:rPr lang="en-ZW" sz="2000" b="1" dirty="0">
                <a:solidFill>
                  <a:srgbClr val="FF0000"/>
                </a:solidFill>
                <a:latin typeface="Arial" pitchFamily="34" charset="0"/>
                <a:cs typeface="Arial" pitchFamily="34" charset="0"/>
                <a:sym typeface="Wingdings" pitchFamily="2" charset="2"/>
              </a:rPr>
              <a:t>	</a:t>
            </a:r>
            <a:r>
              <a:rPr lang="en-ZW" sz="2000" b="1" dirty="0">
                <a:latin typeface="Arial" pitchFamily="34" charset="0"/>
                <a:cs typeface="Arial" pitchFamily="34" charset="0"/>
                <a:sym typeface="Wingdings" pitchFamily="2" charset="2"/>
              </a:rPr>
              <a:t> 3. Responsive and responsible;</a:t>
            </a:r>
          </a:p>
          <a:p>
            <a:pPr marL="109728" indent="0">
              <a:buNone/>
            </a:pPr>
            <a:r>
              <a:rPr lang="en-ZW" sz="2000" b="1" dirty="0">
                <a:solidFill>
                  <a:srgbClr val="FF0000"/>
                </a:solidFill>
                <a:latin typeface="Arial" pitchFamily="34" charset="0"/>
                <a:cs typeface="Arial" pitchFamily="34" charset="0"/>
                <a:sym typeface="Wingdings" pitchFamily="2" charset="2"/>
              </a:rPr>
              <a:t>	</a:t>
            </a:r>
            <a:r>
              <a:rPr lang="en-ZW" sz="2000" b="1" dirty="0">
                <a:latin typeface="Arial" pitchFamily="34" charset="0"/>
                <a:cs typeface="Arial" pitchFamily="34" charset="0"/>
                <a:sym typeface="Wingdings" pitchFamily="2" charset="2"/>
              </a:rPr>
              <a:t> 4. Equitable and inclusive;</a:t>
            </a:r>
            <a:endParaRPr lang="en-ZW" sz="2000" b="1" dirty="0">
              <a:latin typeface="Arial" pitchFamily="34" charset="0"/>
              <a:cs typeface="Arial" pitchFamily="34" charset="0"/>
            </a:endParaRPr>
          </a:p>
          <a:p>
            <a:pPr marL="109728" indent="0">
              <a:buNone/>
            </a:pPr>
            <a:r>
              <a:rPr lang="en-ZW" sz="2000" b="1" dirty="0">
                <a:solidFill>
                  <a:srgbClr val="FF0000"/>
                </a:solidFill>
                <a:latin typeface="Arial" pitchFamily="34" charset="0"/>
                <a:cs typeface="Arial" pitchFamily="34" charset="0"/>
                <a:sym typeface="Wingdings" pitchFamily="2" charset="2"/>
              </a:rPr>
              <a:t>	</a:t>
            </a:r>
            <a:r>
              <a:rPr lang="en-ZW" sz="2000" b="1" dirty="0">
                <a:latin typeface="Arial" pitchFamily="34" charset="0"/>
                <a:cs typeface="Arial" pitchFamily="34" charset="0"/>
                <a:sym typeface="Wingdings" pitchFamily="2" charset="2"/>
              </a:rPr>
              <a:t> 5. Effective and efficient;</a:t>
            </a:r>
          </a:p>
          <a:p>
            <a:pPr marL="109728" indent="0">
              <a:buNone/>
            </a:pPr>
            <a:r>
              <a:rPr lang="en-ZW" sz="2000" b="1" dirty="0">
                <a:solidFill>
                  <a:srgbClr val="FF0000"/>
                </a:solidFill>
                <a:latin typeface="Arial" pitchFamily="34" charset="0"/>
                <a:cs typeface="Arial" pitchFamily="34" charset="0"/>
                <a:sym typeface="Wingdings" pitchFamily="2" charset="2"/>
              </a:rPr>
              <a:t>	</a:t>
            </a:r>
            <a:r>
              <a:rPr lang="en-ZW" sz="2000" b="1" dirty="0">
                <a:latin typeface="Arial" pitchFamily="34" charset="0"/>
                <a:cs typeface="Arial" pitchFamily="34" charset="0"/>
                <a:sym typeface="Wingdings" pitchFamily="2" charset="2"/>
              </a:rPr>
              <a:t> 6.  Follows the Rule of Law;</a:t>
            </a:r>
          </a:p>
          <a:p>
            <a:pPr marL="109728" indent="0">
              <a:buNone/>
            </a:pPr>
            <a:r>
              <a:rPr lang="en-ZW" sz="2000" b="1" dirty="0">
                <a:solidFill>
                  <a:srgbClr val="FF0000"/>
                </a:solidFill>
                <a:latin typeface="Arial" pitchFamily="34" charset="0"/>
                <a:cs typeface="Arial" pitchFamily="34" charset="0"/>
                <a:sym typeface="Wingdings" pitchFamily="2" charset="2"/>
              </a:rPr>
              <a:t>	</a:t>
            </a:r>
            <a:r>
              <a:rPr lang="en-ZW" sz="2000" b="1" dirty="0">
                <a:latin typeface="Arial" pitchFamily="34" charset="0"/>
                <a:cs typeface="Arial" pitchFamily="34" charset="0"/>
                <a:sym typeface="Wingdings" pitchFamily="2" charset="2"/>
              </a:rPr>
              <a:t> 7. Participatory;</a:t>
            </a:r>
          </a:p>
          <a:p>
            <a:pPr marL="109728" indent="0">
              <a:buNone/>
            </a:pPr>
            <a:r>
              <a:rPr lang="en-ZW" sz="2000" b="1" dirty="0">
                <a:solidFill>
                  <a:srgbClr val="FF0000"/>
                </a:solidFill>
                <a:latin typeface="Arial" pitchFamily="34" charset="0"/>
                <a:cs typeface="Arial" pitchFamily="34" charset="0"/>
                <a:sym typeface="Wingdings" pitchFamily="2" charset="2"/>
              </a:rPr>
              <a:t>	</a:t>
            </a:r>
            <a:r>
              <a:rPr lang="en-ZW" sz="2000" b="1" dirty="0">
                <a:latin typeface="Arial" pitchFamily="34" charset="0"/>
                <a:cs typeface="Arial" pitchFamily="34" charset="0"/>
                <a:sym typeface="Wingdings" pitchFamily="2" charset="2"/>
              </a:rPr>
              <a:t> 8. Consensus-oriented.</a:t>
            </a:r>
            <a:endParaRPr lang="en-ZW" sz="2000" b="1" dirty="0">
              <a:latin typeface="Arial" pitchFamily="34" charset="0"/>
              <a:cs typeface="Arial" pitchFamily="34" charset="0"/>
            </a:endParaRPr>
          </a:p>
          <a:p>
            <a:pPr marL="0" lvl="0" indent="0">
              <a:spcBef>
                <a:spcPct val="0"/>
              </a:spcBef>
              <a:buClrTx/>
              <a:buSzTx/>
              <a:buNone/>
              <a:defRPr/>
            </a:pPr>
            <a:endParaRPr lang="en-US" sz="2000" b="1" dirty="0">
              <a:latin typeface="Arial" pitchFamily="34" charset="0"/>
              <a:cs typeface="Arial" pitchFamily="34" charset="0"/>
            </a:endParaRPr>
          </a:p>
          <a:p>
            <a:pPr marL="0" lvl="0" indent="0">
              <a:spcBef>
                <a:spcPct val="0"/>
              </a:spcBef>
              <a:buClrTx/>
              <a:buSzTx/>
              <a:buNone/>
              <a:defRPr/>
            </a:pPr>
            <a:r>
              <a:rPr lang="en-US" sz="2000" b="1" dirty="0">
                <a:latin typeface="Arial" pitchFamily="34" charset="0"/>
                <a:cs typeface="Arial" pitchFamily="34" charset="0"/>
              </a:rPr>
              <a:t>Recently United Nations , World Bank, IMF, UNDP etc.  have added two more characteristics like:  </a:t>
            </a:r>
          </a:p>
          <a:p>
            <a:pPr marL="0" lvl="0" indent="0">
              <a:spcBef>
                <a:spcPct val="0"/>
              </a:spcBef>
              <a:buClrTx/>
              <a:buSzTx/>
              <a:buNone/>
              <a:defRPr/>
            </a:pPr>
            <a:r>
              <a:rPr lang="en-US" sz="2000" b="1" dirty="0">
                <a:solidFill>
                  <a:srgbClr val="FF0000"/>
                </a:solidFill>
                <a:latin typeface="Arial" pitchFamily="34" charset="0"/>
                <a:cs typeface="Arial" pitchFamily="34" charset="0"/>
                <a:sym typeface="Wingdings" pitchFamily="2" charset="2"/>
              </a:rPr>
              <a:t>	 </a:t>
            </a:r>
            <a:r>
              <a:rPr lang="en-US" sz="2000" b="1" dirty="0">
                <a:latin typeface="Arial" pitchFamily="34" charset="0"/>
                <a:cs typeface="Arial" pitchFamily="34" charset="0"/>
                <a:sym typeface="Wingdings" pitchFamily="2" charset="2"/>
              </a:rPr>
              <a:t>1.  </a:t>
            </a:r>
            <a:r>
              <a:rPr lang="en-US" sz="2000" b="1" dirty="0">
                <a:latin typeface="Arial" pitchFamily="34" charset="0"/>
                <a:cs typeface="Arial" pitchFamily="34" charset="0"/>
              </a:rPr>
              <a:t>Sustainable development</a:t>
            </a:r>
          </a:p>
          <a:p>
            <a:pPr marL="0" lvl="0" indent="0">
              <a:spcBef>
                <a:spcPct val="0"/>
              </a:spcBef>
              <a:buClrTx/>
              <a:buSzTx/>
              <a:buNone/>
              <a:defRPr/>
            </a:pPr>
            <a:r>
              <a:rPr lang="en-US" sz="2000" b="1" dirty="0">
                <a:solidFill>
                  <a:srgbClr val="FF0000"/>
                </a:solidFill>
                <a:latin typeface="Arial" pitchFamily="34" charset="0"/>
                <a:cs typeface="Arial" pitchFamily="34" charset="0"/>
                <a:sym typeface="Wingdings" pitchFamily="2" charset="2"/>
              </a:rPr>
              <a:t>	 </a:t>
            </a:r>
            <a:r>
              <a:rPr lang="en-US" sz="2000" b="1" dirty="0">
                <a:latin typeface="Arial" pitchFamily="34" charset="0"/>
                <a:cs typeface="Arial" pitchFamily="34" charset="0"/>
                <a:sym typeface="Wingdings" pitchFamily="2" charset="2"/>
              </a:rPr>
              <a:t>2. </a:t>
            </a:r>
            <a:r>
              <a:rPr lang="en-US" sz="2000" b="1" dirty="0">
                <a:latin typeface="Arial" pitchFamily="34" charset="0"/>
                <a:cs typeface="Arial" pitchFamily="34" charset="0"/>
              </a:rPr>
              <a:t>Predictability / future vision.</a:t>
            </a:r>
          </a:p>
          <a:p>
            <a:pPr>
              <a:buBlip>
                <a:blip r:embed="rId2"/>
              </a:buBlip>
            </a:pPr>
            <a:endParaRPr lang="en-ZW" sz="2000" dirty="0"/>
          </a:p>
        </p:txBody>
      </p:sp>
      <p:sp>
        <p:nvSpPr>
          <p:cNvPr id="2" name="Title 1"/>
          <p:cNvSpPr>
            <a:spLocks noGrp="1"/>
          </p:cNvSpPr>
          <p:nvPr>
            <p:ph type="title"/>
          </p:nvPr>
        </p:nvSpPr>
        <p:spPr>
          <a:xfrm>
            <a:off x="677333" y="288758"/>
            <a:ext cx="11514667" cy="417095"/>
          </a:xfrm>
        </p:spPr>
        <p:txBody>
          <a:bodyPr>
            <a:noAutofit/>
          </a:bodyPr>
          <a:lstStyle/>
          <a:p>
            <a:pPr algn="ctr"/>
            <a:r>
              <a:rPr lang="en-US" sz="2800" b="1" dirty="0">
                <a:solidFill>
                  <a:srgbClr val="C00000"/>
                </a:solidFill>
                <a:latin typeface="Arial" pitchFamily="34" charset="0"/>
                <a:cs typeface="Arial" pitchFamily="34" charset="0"/>
              </a:rPr>
              <a:t>RTI Act with Eight characteristics of Good </a:t>
            </a:r>
            <a:r>
              <a:rPr lang="en-US" sz="2800" dirty="0">
                <a:solidFill>
                  <a:srgbClr val="C00000"/>
                </a:solidFill>
                <a:latin typeface="Arial" pitchFamily="34" charset="0"/>
                <a:cs typeface="Arial" pitchFamily="34" charset="0"/>
              </a:rPr>
              <a:t>Governance</a:t>
            </a:r>
            <a:endParaRPr lang="en-ZW" sz="2800" dirty="0">
              <a:solidFill>
                <a:srgbClr val="C00000"/>
              </a:solidFill>
              <a:latin typeface="Arial" pitchFamily="34" charset="0"/>
              <a:cs typeface="Arial" pitchFamily="34" charset="0"/>
            </a:endParaRPr>
          </a:p>
        </p:txBody>
      </p:sp>
    </p:spTree>
  </p:cSld>
  <p:clrMapOvr>
    <a:masterClrMapping/>
  </p:clrMapOvr>
  <p:transition>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969" y="882316"/>
            <a:ext cx="11823032" cy="5566610"/>
          </a:xfrm>
        </p:spPr>
        <p:txBody>
          <a:bodyPr>
            <a:noAutofit/>
          </a:bodyPr>
          <a:lstStyle/>
          <a:p>
            <a:endParaRPr lang="en-ZW" sz="2000" b="1" dirty="0">
              <a:latin typeface="Arial" pitchFamily="34" charset="0"/>
              <a:cs typeface="Arial" pitchFamily="34" charset="0"/>
            </a:endParaRPr>
          </a:p>
          <a:p>
            <a:r>
              <a:rPr lang="en-ZW" sz="2000" b="1" dirty="0">
                <a:latin typeface="Arial" pitchFamily="34" charset="0"/>
                <a:cs typeface="Arial" pitchFamily="34" charset="0"/>
              </a:rPr>
              <a:t>Pursuant to the provisions of Section 24(4); The Government of </a:t>
            </a:r>
            <a:r>
              <a:rPr lang="en-ZW" sz="2000" b="1" dirty="0" err="1">
                <a:latin typeface="Arial" pitchFamily="34" charset="0"/>
                <a:cs typeface="Arial" pitchFamily="34" charset="0"/>
              </a:rPr>
              <a:t>Odisha</a:t>
            </a:r>
            <a:r>
              <a:rPr lang="en-ZW" sz="2000" b="1" dirty="0">
                <a:latin typeface="Arial" pitchFamily="34" charset="0"/>
                <a:cs typeface="Arial" pitchFamily="34" charset="0"/>
              </a:rPr>
              <a:t> in their  Notification No.PC-106/2005 - 29086/IPR, Dated- 29th Oct. 2005 has specified 5 organizations, which are excluded from RTI. These are:-</a:t>
            </a:r>
          </a:p>
          <a:p>
            <a:pPr marL="400050" indent="-400050">
              <a:buNone/>
            </a:pPr>
            <a:r>
              <a:rPr lang="en-ZW" sz="2000" b="1" dirty="0">
                <a:latin typeface="Arial" pitchFamily="34" charset="0"/>
                <a:cs typeface="Arial" pitchFamily="34" charset="0"/>
              </a:rPr>
              <a:t>	1. State Special Branch</a:t>
            </a:r>
          </a:p>
          <a:p>
            <a:pPr marL="400050" indent="-400050">
              <a:buNone/>
            </a:pPr>
            <a:r>
              <a:rPr lang="en-ZW" sz="2000" b="1" dirty="0">
                <a:latin typeface="Arial" pitchFamily="34" charset="0"/>
                <a:cs typeface="Arial" pitchFamily="34" charset="0"/>
              </a:rPr>
              <a:t>	2. Special Operation Group</a:t>
            </a:r>
          </a:p>
          <a:p>
            <a:pPr marL="400050" indent="-400050">
              <a:buNone/>
            </a:pPr>
            <a:r>
              <a:rPr lang="en-ZW" sz="2000" b="1" dirty="0">
                <a:latin typeface="Arial" pitchFamily="34" charset="0"/>
                <a:cs typeface="Arial" pitchFamily="34" charset="0"/>
              </a:rPr>
              <a:t>	3. C.I.D. Crime Branch</a:t>
            </a:r>
          </a:p>
          <a:p>
            <a:pPr marL="400050" indent="-400050">
              <a:buNone/>
            </a:pPr>
            <a:r>
              <a:rPr lang="en-ZW" sz="2000" b="1" dirty="0">
                <a:latin typeface="Arial" pitchFamily="34" charset="0"/>
                <a:cs typeface="Arial" pitchFamily="34" charset="0"/>
              </a:rPr>
              <a:t>	4. Special Intelligence Wing</a:t>
            </a:r>
          </a:p>
          <a:p>
            <a:pPr marL="400050" indent="-400050">
              <a:buNone/>
            </a:pPr>
            <a:r>
              <a:rPr lang="en-ZW" sz="2000" b="1" dirty="0">
                <a:latin typeface="Arial" pitchFamily="34" charset="0"/>
                <a:cs typeface="Arial" pitchFamily="34" charset="0"/>
              </a:rPr>
              <a:t>      5. District Intelligence Bureau functioning under the District Superintendent of Police;</a:t>
            </a:r>
          </a:p>
          <a:p>
            <a:pPr marL="400050" indent="-400050">
              <a:buNone/>
            </a:pPr>
            <a:r>
              <a:rPr lang="en-ZW" sz="2000" b="1" dirty="0">
                <a:latin typeface="Arial" pitchFamily="34" charset="0"/>
                <a:cs typeface="Arial" pitchFamily="34" charset="0"/>
              </a:rPr>
              <a:t>      6. The GA (Vigilance) Department, </a:t>
            </a:r>
            <a:r>
              <a:rPr lang="en-ZW" sz="2000" b="1" i="1" dirty="0">
                <a:latin typeface="Arial" pitchFamily="34" charset="0"/>
                <a:cs typeface="Arial" pitchFamily="34" charset="0"/>
              </a:rPr>
              <a:t>[Added later  vide I &amp; PR Department Notification No.8081 Dt.11-8-2016 of the Commissioner-cum-Secretary, Information and Public Relations Department, Government of </a:t>
            </a:r>
            <a:r>
              <a:rPr lang="en-ZW" sz="2000" b="1" i="1" dirty="0" err="1">
                <a:latin typeface="Arial" pitchFamily="34" charset="0"/>
                <a:cs typeface="Arial" pitchFamily="34" charset="0"/>
              </a:rPr>
              <a:t>Odisha</a:t>
            </a:r>
            <a:r>
              <a:rPr lang="en-ZW" sz="2000" b="1" i="1" dirty="0">
                <a:latin typeface="Arial" pitchFamily="34" charset="0"/>
                <a:cs typeface="Arial" pitchFamily="34" charset="0"/>
              </a:rPr>
              <a:t>].</a:t>
            </a:r>
          </a:p>
          <a:p>
            <a:r>
              <a:rPr lang="en-ZW" sz="2000" b="1" dirty="0">
                <a:solidFill>
                  <a:schemeClr val="tx1"/>
                </a:solidFill>
                <a:latin typeface="Arial" pitchFamily="34" charset="0"/>
                <a:cs typeface="Arial" pitchFamily="34" charset="0"/>
              </a:rPr>
              <a:t>However, the exclusion is not absolute and these organizations have an obligation to provide information pertaining to allegations of corruption and human rights violations. Further, information relating to allegations of human rights violations could be given but only with the approval of the Central or State Information Commission, as the case may be. [S-24)]</a:t>
            </a:r>
          </a:p>
          <a:p>
            <a:pPr marL="400050" indent="-400050">
              <a:buFont typeface="+mj-lt"/>
              <a:buAutoNum type="arabicPeriod"/>
            </a:pPr>
            <a:endParaRPr lang="en-ZW" sz="1600" b="1" dirty="0">
              <a:solidFill>
                <a:schemeClr val="tx1"/>
              </a:solidFill>
              <a:latin typeface="Arial Black" pitchFamily="34" charset="0"/>
            </a:endParaRPr>
          </a:p>
        </p:txBody>
      </p:sp>
      <p:sp>
        <p:nvSpPr>
          <p:cNvPr id="2" name="Title 1"/>
          <p:cNvSpPr>
            <a:spLocks noGrp="1"/>
          </p:cNvSpPr>
          <p:nvPr>
            <p:ph type="title"/>
          </p:nvPr>
        </p:nvSpPr>
        <p:spPr>
          <a:xfrm>
            <a:off x="677334" y="0"/>
            <a:ext cx="10552140" cy="1010653"/>
          </a:xfrm>
        </p:spPr>
        <p:txBody>
          <a:bodyPr>
            <a:noAutofit/>
          </a:bodyPr>
          <a:lstStyle/>
          <a:p>
            <a:pPr algn="ctr"/>
            <a:r>
              <a:rPr lang="en-ZW" sz="2400" b="1" dirty="0">
                <a:solidFill>
                  <a:srgbClr val="FF0000"/>
                </a:solidFill>
                <a:latin typeface="Arial Black" pitchFamily="34" charset="0"/>
              </a:rPr>
              <a:t/>
            </a:r>
            <a:br>
              <a:rPr lang="en-ZW" sz="2400" b="1" dirty="0">
                <a:solidFill>
                  <a:srgbClr val="FF0000"/>
                </a:solidFill>
                <a:latin typeface="Arial Black" pitchFamily="34" charset="0"/>
              </a:rPr>
            </a:br>
            <a:r>
              <a:rPr lang="en-ZW" sz="2400" b="1" dirty="0">
                <a:solidFill>
                  <a:srgbClr val="FF0000"/>
                </a:solidFill>
                <a:latin typeface="Arial Black" pitchFamily="34" charset="0"/>
              </a:rPr>
              <a:t>Organizations under Section 24 excluded </a:t>
            </a:r>
            <a:br>
              <a:rPr lang="en-ZW" sz="2400" b="1" dirty="0">
                <a:solidFill>
                  <a:srgbClr val="FF0000"/>
                </a:solidFill>
                <a:latin typeface="Arial Black" pitchFamily="34" charset="0"/>
              </a:rPr>
            </a:br>
            <a:r>
              <a:rPr lang="en-ZW" sz="2400" b="1" dirty="0">
                <a:solidFill>
                  <a:srgbClr val="FF0000"/>
                </a:solidFill>
                <a:latin typeface="Arial Black" pitchFamily="34" charset="0"/>
              </a:rPr>
              <a:t>from the ambit of RTI Act in Government of </a:t>
            </a:r>
            <a:r>
              <a:rPr lang="en-ZW" sz="2400" b="1" dirty="0" err="1">
                <a:solidFill>
                  <a:srgbClr val="FF0000"/>
                </a:solidFill>
                <a:latin typeface="Arial Black" pitchFamily="34" charset="0"/>
              </a:rPr>
              <a:t>Odisha</a:t>
            </a:r>
            <a:r>
              <a:rPr lang="en-ZW" sz="2400" b="1" dirty="0">
                <a:solidFill>
                  <a:srgbClr val="FF0000"/>
                </a:solidFill>
                <a:latin typeface="Arial Black" pitchFamily="34" charset="0"/>
              </a:rPr>
              <a:t>.</a:t>
            </a:r>
            <a:r>
              <a:rPr lang="en-ZW" sz="2400" dirty="0"/>
              <a:t/>
            </a:r>
            <a:br>
              <a:rPr lang="en-ZW" sz="2400" dirty="0"/>
            </a:br>
            <a:endParaRPr lang="en-ZW" sz="2400" dirty="0"/>
          </a:p>
        </p:txBody>
      </p:sp>
    </p:spTree>
  </p:cSld>
  <p:clrMapOvr>
    <a:masterClrMapping/>
  </p:clrMapOvr>
  <p:transition>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7A54C7-B366-E14E-8F21-1045A401D0F5}"/>
              </a:ext>
            </a:extLst>
          </p:cNvPr>
          <p:cNvSpPr>
            <a:spLocks noGrp="1"/>
          </p:cNvSpPr>
          <p:nvPr>
            <p:ph idx="1"/>
          </p:nvPr>
        </p:nvSpPr>
        <p:spPr>
          <a:xfrm>
            <a:off x="677333" y="556054"/>
            <a:ext cx="10517889" cy="6301946"/>
          </a:xfrm>
        </p:spPr>
        <p:txBody>
          <a:bodyPr>
            <a:normAutofit/>
          </a:bodyPr>
          <a:lstStyle/>
          <a:p>
            <a:r>
              <a:rPr lang="en-US" b="1" u="sng" dirty="0">
                <a:latin typeface="Arial" pitchFamily="34" charset="0"/>
                <a:cs typeface="Arial" pitchFamily="34" charset="0"/>
              </a:rPr>
              <a:t>Fee for providing information as follows;-- </a:t>
            </a:r>
          </a:p>
          <a:p>
            <a:r>
              <a:rPr lang="en-US" sz="1600" b="1" dirty="0">
                <a:latin typeface="Arial" pitchFamily="34" charset="0"/>
                <a:cs typeface="Arial" pitchFamily="34" charset="0"/>
                <a:sym typeface="Wingdings" pitchFamily="2" charset="2"/>
              </a:rPr>
              <a:t> A page in A3 or smaller size paper :Rs 2/-</a:t>
            </a:r>
          </a:p>
          <a:p>
            <a:r>
              <a:rPr lang="en-US" sz="1600" b="1" dirty="0">
                <a:latin typeface="Arial" pitchFamily="34" charset="0"/>
                <a:cs typeface="Arial" pitchFamily="34" charset="0"/>
                <a:sym typeface="Wingdings" pitchFamily="2" charset="2"/>
              </a:rPr>
              <a:t> A large size paper : actual cost;</a:t>
            </a:r>
          </a:p>
          <a:p>
            <a:r>
              <a:rPr lang="en-US" sz="1600" b="1" dirty="0">
                <a:latin typeface="Arial" pitchFamily="34" charset="0"/>
                <a:cs typeface="Arial" pitchFamily="34" charset="0"/>
                <a:sym typeface="Wingdings" pitchFamily="2" charset="2"/>
              </a:rPr>
              <a:t> Samples or models : actual cost;</a:t>
            </a:r>
          </a:p>
          <a:p>
            <a:r>
              <a:rPr lang="en-US" sz="1600" b="1" dirty="0">
                <a:latin typeface="Arial" pitchFamily="34" charset="0"/>
                <a:cs typeface="Arial" pitchFamily="34" charset="0"/>
                <a:sym typeface="Wingdings" pitchFamily="2" charset="2"/>
              </a:rPr>
              <a:t> Diskette or floppy : Rs 50.</a:t>
            </a:r>
          </a:p>
          <a:p>
            <a:r>
              <a:rPr lang="en-US" sz="1600" b="1" dirty="0">
                <a:latin typeface="Arial" pitchFamily="34" charset="0"/>
                <a:cs typeface="Arial" pitchFamily="34" charset="0"/>
                <a:sym typeface="Wingdings" pitchFamily="2" charset="2"/>
              </a:rPr>
              <a:t> A publication : Price fixed/ Rs 2/- per page of photocopy for extracts.</a:t>
            </a:r>
            <a:endParaRPr lang="en-US" sz="1600" b="1" dirty="0">
              <a:latin typeface="Arial" pitchFamily="34" charset="0"/>
              <a:cs typeface="Arial" pitchFamily="34" charset="0"/>
            </a:endParaRPr>
          </a:p>
          <a:p>
            <a:r>
              <a:rPr lang="en-US" sz="1600" b="1" u="sng" dirty="0">
                <a:latin typeface="Arial" pitchFamily="34" charset="0"/>
                <a:cs typeface="Arial" pitchFamily="34" charset="0"/>
              </a:rPr>
              <a:t>Fee for inspection of records is as follows</a:t>
            </a:r>
            <a:r>
              <a:rPr lang="en-US" sz="1600" b="1" dirty="0">
                <a:latin typeface="Arial" pitchFamily="34" charset="0"/>
                <a:cs typeface="Arial" pitchFamily="34" charset="0"/>
              </a:rPr>
              <a:t>:-</a:t>
            </a:r>
          </a:p>
          <a:p>
            <a:r>
              <a:rPr lang="en-US" sz="1600" b="1" dirty="0">
                <a:latin typeface="Arial" pitchFamily="34" charset="0"/>
                <a:cs typeface="Arial" pitchFamily="34" charset="0"/>
                <a:sym typeface="Wingdings" pitchFamily="2" charset="2"/>
              </a:rPr>
              <a:t> First hour inspection : Free</a:t>
            </a:r>
          </a:p>
          <a:p>
            <a:r>
              <a:rPr lang="en-US" sz="1600" b="1" dirty="0">
                <a:latin typeface="Arial" pitchFamily="34" charset="0"/>
                <a:cs typeface="Arial" pitchFamily="34" charset="0"/>
                <a:sym typeface="Wingdings" pitchFamily="2" charset="2"/>
              </a:rPr>
              <a:t> Each subsequent hour or fraction thereof: Rs 5/ (Rupees Five)</a:t>
            </a:r>
            <a:endParaRPr lang="en-US" sz="1600" b="1" dirty="0">
              <a:latin typeface="Arial" pitchFamily="34" charset="0"/>
              <a:cs typeface="Arial" pitchFamily="34" charset="0"/>
            </a:endParaRPr>
          </a:p>
          <a:p>
            <a:r>
              <a:rPr lang="en-US" sz="1600" b="1" u="sng" dirty="0">
                <a:latin typeface="Arial" pitchFamily="34" charset="0"/>
                <a:cs typeface="Arial" pitchFamily="34" charset="0"/>
              </a:rPr>
              <a:t>Postal Charges:-</a:t>
            </a:r>
          </a:p>
          <a:p>
            <a:r>
              <a:rPr lang="en-US" sz="1600" b="1" dirty="0">
                <a:latin typeface="Arial" pitchFamily="34" charset="0"/>
                <a:cs typeface="Arial" pitchFamily="34" charset="0"/>
              </a:rPr>
              <a:t>Public authorities will bear the postal charges for sending information to the requestor up to Rs 50/-(Rupees fifty only). However, when the postal charges will exceed Rupees fifty, the RTI Applicant has to pay the remaining balance.</a:t>
            </a:r>
          </a:p>
          <a:p>
            <a:r>
              <a:rPr lang="en-US" sz="1600" b="1" u="sng" dirty="0">
                <a:latin typeface="Arial" pitchFamily="34" charset="0"/>
                <a:cs typeface="Arial" pitchFamily="34" charset="0"/>
              </a:rPr>
              <a:t>Mode of payment:-- Fees under these Rules may be paid in an of the following modes</a:t>
            </a:r>
            <a:r>
              <a:rPr lang="en-US" sz="1600" b="1" dirty="0">
                <a:latin typeface="Arial" pitchFamily="34" charset="0"/>
                <a:cs typeface="Arial" pitchFamily="34" charset="0"/>
              </a:rPr>
              <a:t>:--</a:t>
            </a:r>
          </a:p>
          <a:p>
            <a:r>
              <a:rPr lang="en-US" sz="1600" b="1" dirty="0">
                <a:latin typeface="Arial" pitchFamily="34" charset="0"/>
                <a:cs typeface="Arial" pitchFamily="34" charset="0"/>
              </a:rPr>
              <a:t>(a) in cash, to the Public authority/ PIO against a proper receipt.</a:t>
            </a:r>
          </a:p>
          <a:p>
            <a:r>
              <a:rPr lang="en-US" sz="1600" b="1" dirty="0">
                <a:latin typeface="Arial" pitchFamily="34" charset="0"/>
                <a:cs typeface="Arial" pitchFamily="34" charset="0"/>
              </a:rPr>
              <a:t>(b) by Demand Draft or Bankers Cheque or Indian Postal Order to the Accounts Officer of the Public Authority;</a:t>
            </a:r>
          </a:p>
          <a:p>
            <a:r>
              <a:rPr lang="en-US" sz="1600" b="1" dirty="0">
                <a:latin typeface="Arial" pitchFamily="34" charset="0"/>
                <a:cs typeface="Arial" pitchFamily="34" charset="0"/>
              </a:rPr>
              <a:t>( c) By electronic means to the Accounts Officer of the Public authority, if facility for receiving fees through electronic modes is available with the public author</a:t>
            </a:r>
            <a:r>
              <a:rPr lang="en-US" sz="1600" b="1" dirty="0">
                <a:solidFill>
                  <a:schemeClr val="tx1"/>
                </a:solidFill>
                <a:latin typeface="Arial Rounded MT Bold" panose="020F0704030504030204" pitchFamily="34" charset="77"/>
                <a:cs typeface="Arial" panose="020B0604020202020204" pitchFamily="34" charset="0"/>
              </a:rPr>
              <a:t>ity.</a:t>
            </a:r>
          </a:p>
        </p:txBody>
      </p:sp>
      <p:sp>
        <p:nvSpPr>
          <p:cNvPr id="2" name="Title 1">
            <a:extLst>
              <a:ext uri="{FF2B5EF4-FFF2-40B4-BE49-F238E27FC236}">
                <a16:creationId xmlns:a16="http://schemas.microsoft.com/office/drawing/2014/main" xmlns="" id="{EFAB6AE4-FDF9-3145-BB37-E9627A9BFE69}"/>
              </a:ext>
            </a:extLst>
          </p:cNvPr>
          <p:cNvSpPr>
            <a:spLocks noGrp="1"/>
          </p:cNvSpPr>
          <p:nvPr>
            <p:ph type="title"/>
          </p:nvPr>
        </p:nvSpPr>
        <p:spPr>
          <a:xfrm>
            <a:off x="2048934" y="103517"/>
            <a:ext cx="8596668" cy="556054"/>
          </a:xfrm>
        </p:spPr>
        <p:txBody>
          <a:bodyPr>
            <a:normAutofit fontScale="90000"/>
          </a:bodyPr>
          <a:lstStyle/>
          <a:p>
            <a:pPr algn="ctr"/>
            <a:r>
              <a:rPr lang="en-US" b="1" u="sng" dirty="0">
                <a:solidFill>
                  <a:srgbClr val="FF0000"/>
                </a:solidFill>
              </a:rPr>
              <a:t/>
            </a:r>
            <a:br>
              <a:rPr lang="en-US" b="1" u="sng" dirty="0">
                <a:solidFill>
                  <a:srgbClr val="FF0000"/>
                </a:solidFill>
              </a:rPr>
            </a:br>
            <a:r>
              <a:rPr lang="en-US" b="1" u="sng" dirty="0">
                <a:solidFill>
                  <a:srgbClr val="FF0000"/>
                </a:solidFill>
              </a:rPr>
              <a:t>Fee for providing information</a:t>
            </a:r>
            <a:r>
              <a:rPr lang="en-US" b="1" u="sng" dirty="0">
                <a:solidFill>
                  <a:schemeClr val="tx1"/>
                </a:solidFill>
              </a:rPr>
              <a:t/>
            </a:r>
            <a:br>
              <a:rPr lang="en-US" b="1" u="sng" dirty="0">
                <a:solidFill>
                  <a:schemeClr val="tx1"/>
                </a:solidFill>
              </a:rPr>
            </a:br>
            <a:endParaRPr lang="en-US" dirty="0"/>
          </a:p>
        </p:txBody>
      </p:sp>
    </p:spTree>
    <p:extLst>
      <p:ext uri="{BB962C8B-B14F-4D97-AF65-F5344CB8AC3E}">
        <p14:creationId xmlns:p14="http://schemas.microsoft.com/office/powerpoint/2010/main" xmlns="" val="1276257357"/>
      </p:ext>
    </p:extLst>
  </p:cSld>
  <p:clrMapOvr>
    <a:masterClrMapping/>
  </p:clrMapOvr>
  <p:transition>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775943855"/>
              </p:ext>
            </p:extLst>
          </p:nvPr>
        </p:nvGraphicFramePr>
        <p:xfrm>
          <a:off x="529390" y="770021"/>
          <a:ext cx="11117179" cy="6050823"/>
        </p:xfrm>
        <a:graphic>
          <a:graphicData uri="http://schemas.openxmlformats.org/drawingml/2006/table">
            <a:tbl>
              <a:tblPr firstRow="1" bandRow="1">
                <a:tableStyleId>{5C22544A-7EE6-4342-B048-85BDC9FD1C3A}</a:tableStyleId>
              </a:tblPr>
              <a:tblGrid>
                <a:gridCol w="5951621">
                  <a:extLst>
                    <a:ext uri="{9D8B030D-6E8A-4147-A177-3AD203B41FA5}">
                      <a16:colId xmlns:a16="http://schemas.microsoft.com/office/drawing/2014/main" xmlns="" val="20000"/>
                    </a:ext>
                  </a:extLst>
                </a:gridCol>
                <a:gridCol w="5165558">
                  <a:extLst>
                    <a:ext uri="{9D8B030D-6E8A-4147-A177-3AD203B41FA5}">
                      <a16:colId xmlns:a16="http://schemas.microsoft.com/office/drawing/2014/main" xmlns="" val="20001"/>
                    </a:ext>
                  </a:extLst>
                </a:gridCol>
              </a:tblGrid>
              <a:tr h="625558">
                <a:tc>
                  <a:txBody>
                    <a:bodyPr/>
                    <a:lstStyle/>
                    <a:p>
                      <a:r>
                        <a:rPr lang="en-ZW" sz="1600" b="1" kern="1200" dirty="0">
                          <a:solidFill>
                            <a:schemeClr val="tx1"/>
                          </a:solidFill>
                          <a:latin typeface="Arial" pitchFamily="34" charset="0"/>
                          <a:ea typeface="+mn-ea"/>
                          <a:cs typeface="Arial" pitchFamily="34" charset="0"/>
                        </a:rPr>
                        <a:t>For PIO is to provide information to the applicant </a:t>
                      </a:r>
                    </a:p>
                    <a:p>
                      <a:r>
                        <a:rPr lang="en-ZW" sz="1600" b="1" kern="1200" dirty="0">
                          <a:solidFill>
                            <a:schemeClr val="tx1"/>
                          </a:solidFill>
                          <a:latin typeface="Arial" pitchFamily="34" charset="0"/>
                          <a:ea typeface="+mn-ea"/>
                          <a:cs typeface="Arial" pitchFamily="34" charset="0"/>
                        </a:rPr>
                        <a:t>In normal situation</a:t>
                      </a:r>
                      <a:endParaRPr lang="en-ZW" sz="1600" b="1" dirty="0">
                        <a:solidFill>
                          <a:schemeClr val="tx1"/>
                        </a:solidFill>
                        <a:latin typeface="Arial" pitchFamily="34" charset="0"/>
                        <a:cs typeface="Arial" pitchFamily="34" charset="0"/>
                      </a:endParaRPr>
                    </a:p>
                  </a:txBody>
                  <a:tcPr marL="121920" marR="121920">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W" sz="1600" b="1" kern="1200" dirty="0">
                          <a:solidFill>
                            <a:schemeClr val="tx1"/>
                          </a:solidFill>
                          <a:latin typeface="Arial" pitchFamily="34" charset="0"/>
                          <a:ea typeface="+mn-ea"/>
                          <a:cs typeface="Arial" pitchFamily="34" charset="0"/>
                        </a:rPr>
                        <a:t>30 days from date of receipt of application.</a:t>
                      </a:r>
                    </a:p>
                    <a:p>
                      <a:endParaRPr lang="en-ZW" sz="1600" b="1" dirty="0">
                        <a:solidFill>
                          <a:schemeClr val="tx1"/>
                        </a:solidFill>
                        <a:latin typeface="Arial" pitchFamily="34" charset="0"/>
                        <a:cs typeface="Arial" pitchFamily="34" charset="0"/>
                      </a:endParaRPr>
                    </a:p>
                  </a:txBody>
                  <a:tcPr marL="121920" marR="121920">
                    <a:solidFill>
                      <a:schemeClr val="bg2"/>
                    </a:solidFill>
                  </a:tcPr>
                </a:tc>
                <a:extLst>
                  <a:ext uri="{0D108BD9-81ED-4DB2-BD59-A6C34878D82A}">
                    <a16:rowId xmlns:a16="http://schemas.microsoft.com/office/drawing/2014/main" xmlns="" val="10000"/>
                  </a:ext>
                </a:extLst>
              </a:tr>
              <a:tr h="559710">
                <a:tc>
                  <a:txBody>
                    <a:bodyPr/>
                    <a:lstStyle/>
                    <a:p>
                      <a:r>
                        <a:rPr lang="en-ZW" sz="1400" b="1" kern="1200" dirty="0">
                          <a:solidFill>
                            <a:schemeClr val="tx1"/>
                          </a:solidFill>
                          <a:latin typeface="Arial" pitchFamily="34" charset="0"/>
                          <a:ea typeface="+mn-ea"/>
                          <a:cs typeface="Arial" pitchFamily="34" charset="0"/>
                        </a:rPr>
                        <a:t>For matters involving information on "Life and Liberty"</a:t>
                      </a:r>
                      <a:endParaRPr lang="en-ZW" sz="1400" b="1" dirty="0">
                        <a:solidFill>
                          <a:schemeClr val="tx1"/>
                        </a:solidFill>
                        <a:latin typeface="Arial" pitchFamily="34" charset="0"/>
                        <a:cs typeface="Arial" pitchFamily="34" charset="0"/>
                      </a:endParaRPr>
                    </a:p>
                  </a:txBody>
                  <a:tcPr marL="121920" marR="1219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W" sz="1400" b="1" kern="1200" dirty="0">
                          <a:solidFill>
                            <a:schemeClr val="tx1"/>
                          </a:solidFill>
                          <a:latin typeface="Arial" pitchFamily="34" charset="0"/>
                          <a:ea typeface="+mn-ea"/>
                          <a:cs typeface="Arial" pitchFamily="34" charset="0"/>
                        </a:rPr>
                        <a:t>48 Hours.</a:t>
                      </a:r>
                    </a:p>
                    <a:p>
                      <a:endParaRPr lang="en-ZW" sz="1400" b="1" dirty="0">
                        <a:solidFill>
                          <a:schemeClr val="tx1"/>
                        </a:solidFill>
                        <a:latin typeface="Arial" pitchFamily="34" charset="0"/>
                        <a:cs typeface="Arial" pitchFamily="34" charset="0"/>
                      </a:endParaRPr>
                    </a:p>
                  </a:txBody>
                  <a:tcPr marL="121920" marR="121920"/>
                </a:tc>
                <a:extLst>
                  <a:ext uri="{0D108BD9-81ED-4DB2-BD59-A6C34878D82A}">
                    <a16:rowId xmlns:a16="http://schemas.microsoft.com/office/drawing/2014/main" xmlns="" val="10001"/>
                  </a:ext>
                </a:extLst>
              </a:tr>
              <a:tr h="559710">
                <a:tc>
                  <a:txBody>
                    <a:bodyPr/>
                    <a:lstStyle/>
                    <a:p>
                      <a:r>
                        <a:rPr lang="en-ZW" sz="1400" b="1" kern="1200" dirty="0">
                          <a:solidFill>
                            <a:schemeClr val="tx1"/>
                          </a:solidFill>
                          <a:latin typeface="Arial" pitchFamily="34" charset="0"/>
                          <a:ea typeface="+mn-ea"/>
                          <a:cs typeface="Arial" pitchFamily="34" charset="0"/>
                        </a:rPr>
                        <a:t>For PIO to transfer to another PA under Sec 6(3)</a:t>
                      </a:r>
                      <a:endParaRPr lang="en-ZW" sz="1400" b="1" dirty="0">
                        <a:solidFill>
                          <a:schemeClr val="tx1"/>
                        </a:solidFill>
                        <a:latin typeface="Arial" pitchFamily="34" charset="0"/>
                        <a:cs typeface="Arial" pitchFamily="34" charset="0"/>
                      </a:endParaRPr>
                    </a:p>
                  </a:txBody>
                  <a:tcPr marL="121920" marR="1219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W" sz="1400" b="1" kern="1200" dirty="0">
                          <a:solidFill>
                            <a:schemeClr val="tx1"/>
                          </a:solidFill>
                          <a:latin typeface="Arial" pitchFamily="34" charset="0"/>
                          <a:ea typeface="+mn-ea"/>
                          <a:cs typeface="Arial" pitchFamily="34" charset="0"/>
                        </a:rPr>
                        <a:t>5 days from date of receipt of application</a:t>
                      </a:r>
                    </a:p>
                    <a:p>
                      <a:endParaRPr lang="en-ZW" sz="1400" b="1" dirty="0">
                        <a:solidFill>
                          <a:schemeClr val="tx1"/>
                        </a:solidFill>
                        <a:latin typeface="Arial" pitchFamily="34" charset="0"/>
                        <a:cs typeface="Arial" pitchFamily="34" charset="0"/>
                      </a:endParaRPr>
                    </a:p>
                  </a:txBody>
                  <a:tcPr marL="121920" marR="121920"/>
                </a:tc>
                <a:extLst>
                  <a:ext uri="{0D108BD9-81ED-4DB2-BD59-A6C34878D82A}">
                    <a16:rowId xmlns:a16="http://schemas.microsoft.com/office/drawing/2014/main" xmlns="" val="10002"/>
                  </a:ext>
                </a:extLst>
              </a:tr>
              <a:tr h="559710">
                <a:tc>
                  <a:txBody>
                    <a:bodyPr/>
                    <a:lstStyle/>
                    <a:p>
                      <a:r>
                        <a:rPr lang="en-ZW" sz="1400" b="1" kern="1200" dirty="0">
                          <a:solidFill>
                            <a:schemeClr val="tx1"/>
                          </a:solidFill>
                          <a:latin typeface="Arial" pitchFamily="34" charset="0"/>
                          <a:ea typeface="+mn-ea"/>
                          <a:cs typeface="Arial" pitchFamily="34" charset="0"/>
                        </a:rPr>
                        <a:t>For PIO to issue notice to 3rd Party </a:t>
                      </a:r>
                      <a:endParaRPr lang="en-ZW" sz="1400" b="1" dirty="0">
                        <a:solidFill>
                          <a:schemeClr val="tx1"/>
                        </a:solidFill>
                        <a:latin typeface="Arial" pitchFamily="34" charset="0"/>
                        <a:cs typeface="Arial" pitchFamily="34" charset="0"/>
                      </a:endParaRPr>
                    </a:p>
                  </a:txBody>
                  <a:tcPr marL="121920" marR="1219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W" sz="1400" b="1" kern="1200" dirty="0">
                          <a:solidFill>
                            <a:schemeClr val="tx1"/>
                          </a:solidFill>
                          <a:latin typeface="Arial" pitchFamily="34" charset="0"/>
                          <a:ea typeface="+mn-ea"/>
                          <a:cs typeface="Arial" pitchFamily="34" charset="0"/>
                        </a:rPr>
                        <a:t>5 days from date of receipt of application</a:t>
                      </a:r>
                    </a:p>
                    <a:p>
                      <a:endParaRPr lang="en-ZW" sz="1400" b="1" dirty="0">
                        <a:solidFill>
                          <a:schemeClr val="tx1"/>
                        </a:solidFill>
                        <a:latin typeface="Arial" pitchFamily="34" charset="0"/>
                        <a:cs typeface="Arial" pitchFamily="34" charset="0"/>
                      </a:endParaRPr>
                    </a:p>
                  </a:txBody>
                  <a:tcPr marL="121920" marR="121920"/>
                </a:tc>
                <a:extLst>
                  <a:ext uri="{0D108BD9-81ED-4DB2-BD59-A6C34878D82A}">
                    <a16:rowId xmlns:a16="http://schemas.microsoft.com/office/drawing/2014/main" xmlns="" val="10003"/>
                  </a:ext>
                </a:extLst>
              </a:tr>
              <a:tr h="329241">
                <a:tc>
                  <a:txBody>
                    <a:bodyPr/>
                    <a:lstStyle/>
                    <a:p>
                      <a:r>
                        <a:rPr lang="en-ZW" sz="1400" b="1" dirty="0">
                          <a:solidFill>
                            <a:schemeClr val="tx1"/>
                          </a:solidFill>
                          <a:latin typeface="Arial" pitchFamily="34" charset="0"/>
                          <a:cs typeface="Arial" pitchFamily="34" charset="0"/>
                        </a:rPr>
                        <a:t>For replying to third party  case </a:t>
                      </a:r>
                    </a:p>
                  </a:txBody>
                  <a:tcPr marL="121920" marR="121920"/>
                </a:tc>
                <a:tc>
                  <a:txBody>
                    <a:bodyPr/>
                    <a:lstStyle/>
                    <a:p>
                      <a:r>
                        <a:rPr lang="en-ZW" sz="1400" b="1" dirty="0">
                          <a:solidFill>
                            <a:schemeClr val="tx1"/>
                          </a:solidFill>
                          <a:latin typeface="Arial" pitchFamily="34" charset="0"/>
                          <a:cs typeface="Arial" pitchFamily="34" charset="0"/>
                        </a:rPr>
                        <a:t>40 days</a:t>
                      </a:r>
                    </a:p>
                  </a:txBody>
                  <a:tcPr marL="121920" marR="121920"/>
                </a:tc>
                <a:extLst>
                  <a:ext uri="{0D108BD9-81ED-4DB2-BD59-A6C34878D82A}">
                    <a16:rowId xmlns:a16="http://schemas.microsoft.com/office/drawing/2014/main" xmlns="" val="10004"/>
                  </a:ext>
                </a:extLst>
              </a:tr>
              <a:tr h="329241">
                <a:tc>
                  <a:txBody>
                    <a:bodyPr/>
                    <a:lstStyle/>
                    <a:p>
                      <a:r>
                        <a:rPr lang="en-ZW" sz="1400" b="1" dirty="0">
                          <a:solidFill>
                            <a:schemeClr val="tx1"/>
                          </a:solidFill>
                          <a:latin typeface="Arial" pitchFamily="34" charset="0"/>
                          <a:cs typeface="Arial" pitchFamily="34" charset="0"/>
                        </a:rPr>
                        <a:t>For applicant to file first appeal</a:t>
                      </a:r>
                    </a:p>
                  </a:txBody>
                  <a:tcPr marL="121920" marR="121920"/>
                </a:tc>
                <a:tc>
                  <a:txBody>
                    <a:bodyPr/>
                    <a:lstStyle/>
                    <a:p>
                      <a:r>
                        <a:rPr lang="en-ZW" sz="1400" b="1" dirty="0">
                          <a:solidFill>
                            <a:schemeClr val="tx1"/>
                          </a:solidFill>
                          <a:latin typeface="Arial" pitchFamily="34" charset="0"/>
                          <a:cs typeface="Arial" pitchFamily="34" charset="0"/>
                        </a:rPr>
                        <a:t>30  Days from receiving orders from PIO</a:t>
                      </a:r>
                    </a:p>
                  </a:txBody>
                  <a:tcPr marL="121920" marR="121920"/>
                </a:tc>
                <a:extLst>
                  <a:ext uri="{0D108BD9-81ED-4DB2-BD59-A6C34878D82A}">
                    <a16:rowId xmlns:a16="http://schemas.microsoft.com/office/drawing/2014/main" xmlns="" val="10005"/>
                  </a:ext>
                </a:extLst>
              </a:tr>
              <a:tr h="5597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ZW" sz="1400" b="1" dirty="0">
                          <a:solidFill>
                            <a:schemeClr val="tx1"/>
                          </a:solidFill>
                          <a:latin typeface="Arial" pitchFamily="34" charset="0"/>
                          <a:cs typeface="Arial" pitchFamily="34" charset="0"/>
                        </a:rPr>
                        <a:t>For applicant to file </a:t>
                      </a:r>
                      <a:r>
                        <a:rPr lang="en-ZW" sz="1400" b="1" baseline="0" dirty="0">
                          <a:solidFill>
                            <a:schemeClr val="tx1"/>
                          </a:solidFill>
                          <a:latin typeface="Arial" pitchFamily="34" charset="0"/>
                          <a:cs typeface="Arial" pitchFamily="34" charset="0"/>
                        </a:rPr>
                        <a:t> second </a:t>
                      </a:r>
                      <a:r>
                        <a:rPr lang="en-ZW" sz="1400" b="1" dirty="0">
                          <a:solidFill>
                            <a:schemeClr val="tx1"/>
                          </a:solidFill>
                          <a:latin typeface="Arial" pitchFamily="34" charset="0"/>
                          <a:cs typeface="Arial" pitchFamily="34" charset="0"/>
                        </a:rPr>
                        <a:t>appeal</a:t>
                      </a:r>
                    </a:p>
                    <a:p>
                      <a:endParaRPr lang="en-ZW" sz="1400" b="1" dirty="0">
                        <a:solidFill>
                          <a:schemeClr val="tx1"/>
                        </a:solidFill>
                        <a:latin typeface="Arial" pitchFamily="34" charset="0"/>
                        <a:cs typeface="Arial" pitchFamily="34" charset="0"/>
                      </a:endParaRPr>
                    </a:p>
                  </a:txBody>
                  <a:tcPr marL="121920" marR="121920"/>
                </a:tc>
                <a:tc>
                  <a:txBody>
                    <a:bodyPr/>
                    <a:lstStyle/>
                    <a:p>
                      <a:r>
                        <a:rPr lang="en-ZW" sz="1400" b="1" dirty="0">
                          <a:solidFill>
                            <a:schemeClr val="tx1"/>
                          </a:solidFill>
                          <a:latin typeface="Arial" pitchFamily="34" charset="0"/>
                          <a:cs typeface="Arial" pitchFamily="34" charset="0"/>
                        </a:rPr>
                        <a:t>90 days from receipt of order from First</a:t>
                      </a:r>
                      <a:r>
                        <a:rPr lang="en-ZW" sz="1400" b="1" baseline="0" dirty="0">
                          <a:solidFill>
                            <a:schemeClr val="tx1"/>
                          </a:solidFill>
                          <a:latin typeface="Arial" pitchFamily="34" charset="0"/>
                          <a:cs typeface="Arial" pitchFamily="34" charset="0"/>
                        </a:rPr>
                        <a:t> AA</a:t>
                      </a:r>
                      <a:endParaRPr lang="en-ZW" sz="1400" b="1" dirty="0">
                        <a:solidFill>
                          <a:schemeClr val="tx1"/>
                        </a:solidFill>
                        <a:latin typeface="Arial" pitchFamily="34" charset="0"/>
                        <a:cs typeface="Arial" pitchFamily="34" charset="0"/>
                      </a:endParaRPr>
                    </a:p>
                  </a:txBody>
                  <a:tcPr marL="121920" marR="121920"/>
                </a:tc>
                <a:extLst>
                  <a:ext uri="{0D108BD9-81ED-4DB2-BD59-A6C34878D82A}">
                    <a16:rowId xmlns:a16="http://schemas.microsoft.com/office/drawing/2014/main" xmlns="" val="10006"/>
                  </a:ext>
                </a:extLst>
              </a:tr>
              <a:tr h="329241">
                <a:tc>
                  <a:txBody>
                    <a:bodyPr/>
                    <a:lstStyle/>
                    <a:p>
                      <a:r>
                        <a:rPr lang="en-ZW" sz="1400" b="1" dirty="0">
                          <a:solidFill>
                            <a:schemeClr val="tx1"/>
                          </a:solidFill>
                          <a:latin typeface="Arial" pitchFamily="34" charset="0"/>
                          <a:cs typeface="Arial" pitchFamily="34" charset="0"/>
                        </a:rPr>
                        <a:t>For CIC to decide</a:t>
                      </a:r>
                      <a:r>
                        <a:rPr lang="en-ZW" sz="1400" b="1" baseline="0" dirty="0">
                          <a:solidFill>
                            <a:schemeClr val="tx1"/>
                          </a:solidFill>
                          <a:latin typeface="Arial" pitchFamily="34" charset="0"/>
                          <a:cs typeface="Arial" pitchFamily="34" charset="0"/>
                        </a:rPr>
                        <a:t> second appeal--</a:t>
                      </a:r>
                      <a:endParaRPr lang="en-ZW" sz="1400" b="1" dirty="0">
                        <a:solidFill>
                          <a:schemeClr val="tx1"/>
                        </a:solidFill>
                        <a:latin typeface="Arial" pitchFamily="34" charset="0"/>
                        <a:cs typeface="Arial" pitchFamily="34" charset="0"/>
                      </a:endParaRPr>
                    </a:p>
                  </a:txBody>
                  <a:tcPr marL="121920" marR="121920"/>
                </a:tc>
                <a:tc>
                  <a:txBody>
                    <a:bodyPr/>
                    <a:lstStyle/>
                    <a:p>
                      <a:r>
                        <a:rPr lang="en-ZW" sz="1400" b="1" dirty="0">
                          <a:solidFill>
                            <a:schemeClr val="tx1"/>
                          </a:solidFill>
                          <a:latin typeface="Arial" pitchFamily="34" charset="0"/>
                          <a:cs typeface="Arial" pitchFamily="34" charset="0"/>
                        </a:rPr>
                        <a:t> no time limit</a:t>
                      </a:r>
                    </a:p>
                  </a:txBody>
                  <a:tcPr marL="121920" marR="121920"/>
                </a:tc>
                <a:extLst>
                  <a:ext uri="{0D108BD9-81ED-4DB2-BD59-A6C34878D82A}">
                    <a16:rowId xmlns:a16="http://schemas.microsoft.com/office/drawing/2014/main" xmlns="" val="10007"/>
                  </a:ext>
                </a:extLst>
              </a:tr>
              <a:tr h="1243903">
                <a:tc>
                  <a:txBody>
                    <a:bodyPr/>
                    <a:lstStyle/>
                    <a:p>
                      <a:r>
                        <a:rPr lang="en-ZW" sz="1400" b="1" dirty="0">
                          <a:solidFill>
                            <a:schemeClr val="tx1"/>
                          </a:solidFill>
                          <a:latin typeface="Arial" pitchFamily="34" charset="0"/>
                          <a:cs typeface="Arial" pitchFamily="34" charset="0"/>
                        </a:rPr>
                        <a:t>Information pertaining to security and intelligence organizations of Central &amp; State Govts. [U/S 24}</a:t>
                      </a:r>
                    </a:p>
                  </a:txBody>
                  <a:tcPr marL="121920" marR="121920"/>
                </a:tc>
                <a:tc>
                  <a:txBody>
                    <a:bodyPr/>
                    <a:lstStyle/>
                    <a:p>
                      <a:r>
                        <a:rPr lang="en-ZW" sz="1400" b="1" dirty="0">
                          <a:latin typeface="Arial" pitchFamily="34" charset="0"/>
                          <a:cs typeface="Arial" pitchFamily="34" charset="0"/>
                        </a:rPr>
                        <a:t>I.</a:t>
                      </a:r>
                      <a:r>
                        <a:rPr lang="en-ZW" sz="1400" b="1" baseline="0" dirty="0">
                          <a:latin typeface="Arial" pitchFamily="34" charset="0"/>
                          <a:cs typeface="Arial" pitchFamily="34" charset="0"/>
                        </a:rPr>
                        <a:t> 30 days pertaining to allegation of corruption </a:t>
                      </a:r>
                    </a:p>
                    <a:p>
                      <a:r>
                        <a:rPr lang="en-ZW" sz="1400" b="1" baseline="0" dirty="0">
                          <a:latin typeface="Arial" pitchFamily="34" charset="0"/>
                          <a:cs typeface="Arial" pitchFamily="34" charset="0"/>
                        </a:rPr>
                        <a:t>II. 45 days pertaining to  allegations of violations of human rights subject to approval of CIC/SIC</a:t>
                      </a:r>
                      <a:endParaRPr lang="en-ZW" sz="1400" b="1" dirty="0">
                        <a:latin typeface="Arial" pitchFamily="34" charset="0"/>
                        <a:cs typeface="Arial" pitchFamily="34" charset="0"/>
                      </a:endParaRPr>
                    </a:p>
                  </a:txBody>
                  <a:tcPr marL="121920" marR="121920"/>
                </a:tc>
                <a:extLst>
                  <a:ext uri="{0D108BD9-81ED-4DB2-BD59-A6C34878D82A}">
                    <a16:rowId xmlns:a16="http://schemas.microsoft.com/office/drawing/2014/main" xmlns="" val="10008"/>
                  </a:ext>
                </a:extLst>
              </a:tr>
              <a:tr h="559710">
                <a:tc>
                  <a:txBody>
                    <a:bodyPr/>
                    <a:lstStyle/>
                    <a:p>
                      <a:r>
                        <a:rPr lang="en-ZW" sz="1400" b="1" dirty="0">
                          <a:solidFill>
                            <a:srgbClr val="FF0000"/>
                          </a:solidFill>
                          <a:latin typeface="Arial" pitchFamily="34" charset="0"/>
                          <a:cs typeface="Arial" pitchFamily="34" charset="0"/>
                        </a:rPr>
                        <a:t>THE</a:t>
                      </a:r>
                      <a:r>
                        <a:rPr lang="en-ZW" sz="1400" b="1" baseline="0" dirty="0">
                          <a:solidFill>
                            <a:srgbClr val="FF0000"/>
                          </a:solidFill>
                          <a:latin typeface="Arial" pitchFamily="34" charset="0"/>
                          <a:cs typeface="Arial" pitchFamily="34" charset="0"/>
                        </a:rPr>
                        <a:t> PRIMARY MANDATE OF RTI ACT IS TO DISPOSE  THE </a:t>
                      </a:r>
                      <a:endParaRPr lang="en-ZW" sz="1400" b="1" dirty="0">
                        <a:latin typeface="Arial" pitchFamily="34" charset="0"/>
                        <a:cs typeface="Arial" pitchFamily="34" charset="0"/>
                      </a:endParaRPr>
                    </a:p>
                  </a:txBody>
                  <a:tcPr marL="121920" marR="121920"/>
                </a:tc>
                <a:tc>
                  <a:txBody>
                    <a:bodyPr/>
                    <a:lstStyle/>
                    <a:p>
                      <a:r>
                        <a:rPr lang="en-ZW" sz="1400" b="1" dirty="0">
                          <a:solidFill>
                            <a:srgbClr val="FF0000"/>
                          </a:solidFill>
                          <a:latin typeface="Arial" pitchFamily="34" charset="0"/>
                          <a:cs typeface="Arial" pitchFamily="34" charset="0"/>
                        </a:rPr>
                        <a:t>APPLICATION</a:t>
                      </a:r>
                      <a:r>
                        <a:rPr lang="en-ZW" sz="1400" b="1" baseline="0" dirty="0">
                          <a:solidFill>
                            <a:srgbClr val="FF0000"/>
                          </a:solidFill>
                          <a:latin typeface="Arial" pitchFamily="34" charset="0"/>
                          <a:cs typeface="Arial" pitchFamily="34" charset="0"/>
                        </a:rPr>
                        <a:t> AND APPEALS IN A TIME BOUND MANNER</a:t>
                      </a:r>
                      <a:endParaRPr lang="en-ZW" sz="1400" b="1" dirty="0">
                        <a:solidFill>
                          <a:srgbClr val="FF0000"/>
                        </a:solidFill>
                        <a:latin typeface="Arial" pitchFamily="34" charset="0"/>
                        <a:cs typeface="Arial" pitchFamily="34" charset="0"/>
                      </a:endParaRPr>
                    </a:p>
                  </a:txBody>
                  <a:tcPr marL="121920" marR="121920"/>
                </a:tc>
                <a:extLst>
                  <a:ext uri="{0D108BD9-81ED-4DB2-BD59-A6C34878D82A}">
                    <a16:rowId xmlns:a16="http://schemas.microsoft.com/office/drawing/2014/main" xmlns="" val="10009"/>
                  </a:ext>
                </a:extLst>
              </a:tr>
              <a:tr h="395089">
                <a:tc>
                  <a:txBody>
                    <a:bodyPr/>
                    <a:lstStyle/>
                    <a:p>
                      <a:endParaRPr lang="en-ZW" dirty="0"/>
                    </a:p>
                  </a:txBody>
                  <a:tcPr marL="121920" marR="121920"/>
                </a:tc>
                <a:tc>
                  <a:txBody>
                    <a:bodyPr/>
                    <a:lstStyle/>
                    <a:p>
                      <a:endParaRPr lang="en-ZW" dirty="0"/>
                    </a:p>
                  </a:txBody>
                  <a:tcPr marL="121920" marR="121920"/>
                </a:tc>
                <a:extLst>
                  <a:ext uri="{0D108BD9-81ED-4DB2-BD59-A6C34878D82A}">
                    <a16:rowId xmlns:a16="http://schemas.microsoft.com/office/drawing/2014/main" xmlns="" val="10010"/>
                  </a:ext>
                </a:extLst>
              </a:tr>
            </a:tbl>
          </a:graphicData>
        </a:graphic>
      </p:graphicFrame>
      <p:sp>
        <p:nvSpPr>
          <p:cNvPr id="2" name="Title 1"/>
          <p:cNvSpPr>
            <a:spLocks noGrp="1"/>
          </p:cNvSpPr>
          <p:nvPr>
            <p:ph type="title"/>
          </p:nvPr>
        </p:nvSpPr>
        <p:spPr>
          <a:xfrm>
            <a:off x="272716" y="1"/>
            <a:ext cx="11919284" cy="962525"/>
          </a:xfrm>
        </p:spPr>
        <p:txBody>
          <a:bodyPr>
            <a:noAutofit/>
          </a:bodyPr>
          <a:lstStyle/>
          <a:p>
            <a:pPr algn="ctr">
              <a:defRPr/>
            </a:pPr>
            <a:r>
              <a:rPr lang="en-ZW" sz="2000" b="1" dirty="0">
                <a:solidFill>
                  <a:srgbClr val="FF0000"/>
                </a:solidFill>
                <a:latin typeface="Arial Black" pitchFamily="34" charset="0"/>
              </a:rPr>
              <a:t>Time limit for providing information and disposal of appeal:  </a:t>
            </a:r>
            <a:br>
              <a:rPr lang="en-ZW" sz="2000" b="1" dirty="0">
                <a:solidFill>
                  <a:srgbClr val="FF0000"/>
                </a:solidFill>
                <a:latin typeface="Arial Black" pitchFamily="34" charset="0"/>
              </a:rPr>
            </a:br>
            <a:r>
              <a:rPr lang="en-ZW" sz="2000" b="1" dirty="0">
                <a:solidFill>
                  <a:srgbClr val="FF0000"/>
                </a:solidFill>
                <a:latin typeface="Arial Black" pitchFamily="34" charset="0"/>
              </a:rPr>
              <a:t>Application for Information/ Appeal to be disposed  in a time bound manner </a:t>
            </a:r>
            <a:br>
              <a:rPr lang="en-ZW" sz="2000" b="1" dirty="0">
                <a:solidFill>
                  <a:srgbClr val="FF0000"/>
                </a:solidFill>
                <a:latin typeface="Arial Black" pitchFamily="34" charset="0"/>
              </a:rPr>
            </a:br>
            <a:endParaRPr lang="en-ZW" sz="2000" b="1" dirty="0">
              <a:solidFill>
                <a:srgbClr val="FF0000"/>
              </a:solidFill>
              <a:latin typeface="Arial Black" pitchFamily="34" charset="0"/>
            </a:endParaRPr>
          </a:p>
        </p:txBody>
      </p:sp>
    </p:spTree>
  </p:cSld>
  <p:clrMapOvr>
    <a:masterClrMapping/>
  </p:clrMapOvr>
  <p:transition>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053" y="805219"/>
            <a:ext cx="11181347" cy="5723918"/>
          </a:xfrm>
        </p:spPr>
        <p:txBody>
          <a:bodyPr>
            <a:normAutofit/>
          </a:bodyPr>
          <a:lstStyle/>
          <a:p>
            <a:pPr>
              <a:buFont typeface="Wingdings" pitchFamily="2" charset="2"/>
              <a:buChar char="Ø"/>
              <a:defRPr/>
            </a:pPr>
            <a:endParaRPr lang="en-ZW" b="1" u="sng" dirty="0">
              <a:latin typeface="Arial" pitchFamily="34" charset="0"/>
              <a:cs typeface="Arial" pitchFamily="34" charset="0"/>
            </a:endParaRPr>
          </a:p>
          <a:p>
            <a:pPr>
              <a:buFont typeface="Wingdings" pitchFamily="2" charset="2"/>
              <a:buChar char="Ø"/>
              <a:defRPr/>
            </a:pPr>
            <a:r>
              <a:rPr lang="en-ZW" sz="2000" b="1" dirty="0">
                <a:latin typeface="Arial" pitchFamily="34" charset="0"/>
                <a:cs typeface="Arial" pitchFamily="34" charset="0"/>
              </a:rPr>
              <a:t>The Odisha RTI (Amendment) Rules, 2006 prescribes the following fees and costs to be charged from persons making request for information:</a:t>
            </a:r>
          </a:p>
          <a:p>
            <a:pPr>
              <a:buFont typeface="Wingdings" pitchFamily="2" charset="2"/>
              <a:buChar char="Ø"/>
              <a:defRPr/>
            </a:pPr>
            <a:r>
              <a:rPr lang="en-ZW" sz="2000" b="1" u="sng" dirty="0">
                <a:latin typeface="Arial" pitchFamily="34" charset="0"/>
                <a:cs typeface="Arial" pitchFamily="34" charset="0"/>
              </a:rPr>
              <a:t>(A) Application Fee for seeking Information---</a:t>
            </a:r>
            <a:endParaRPr lang="en-ZW" sz="2000" b="1" dirty="0">
              <a:latin typeface="Arial" pitchFamily="34" charset="0"/>
              <a:cs typeface="Arial" pitchFamily="34" charset="0"/>
            </a:endParaRPr>
          </a:p>
          <a:p>
            <a:pPr>
              <a:buFont typeface="Wingdings" pitchFamily="2" charset="2"/>
              <a:buChar char="Ø"/>
              <a:defRPr/>
            </a:pPr>
            <a:r>
              <a:rPr lang="en-ZW" sz="2000" b="1" dirty="0">
                <a:latin typeface="Arial" pitchFamily="34" charset="0"/>
                <a:cs typeface="Arial" pitchFamily="34" charset="0"/>
              </a:rPr>
              <a:t>Application fee seeking information - ` 10/- per Application [no fee for BPL  RTI Applicant, but the applicant to furnish a BPL Card issued by Govt. for proof]</a:t>
            </a:r>
          </a:p>
          <a:p>
            <a:pPr>
              <a:buFont typeface="Wingdings" pitchFamily="2" charset="2"/>
              <a:buChar char="Ø"/>
              <a:defRPr/>
            </a:pPr>
            <a:r>
              <a:rPr lang="en-ZW" sz="2000" b="1" dirty="0">
                <a:latin typeface="Arial" pitchFamily="34" charset="0"/>
                <a:cs typeface="Arial" pitchFamily="34" charset="0"/>
              </a:rPr>
              <a:t>Application fee for first Appeal - Rs. 20/-(Rupees twenty by Court Fee stamp).</a:t>
            </a:r>
          </a:p>
          <a:p>
            <a:pPr>
              <a:buFont typeface="Wingdings" pitchFamily="2" charset="2"/>
              <a:buChar char="Ø"/>
              <a:defRPr/>
            </a:pPr>
            <a:r>
              <a:rPr lang="en-ZW" sz="2000" b="1" dirty="0">
                <a:latin typeface="Arial" pitchFamily="34" charset="0"/>
                <a:cs typeface="Arial" pitchFamily="34" charset="0"/>
              </a:rPr>
              <a:t>Application fee for second Appeal - Rs. 25/- Rupees twenty-five by Court Fee stamp)</a:t>
            </a:r>
          </a:p>
          <a:p>
            <a:pPr marL="109728" indent="0">
              <a:buNone/>
              <a:defRPr/>
            </a:pPr>
            <a:endParaRPr lang="en-ZW" sz="2000" b="1" dirty="0">
              <a:latin typeface="Arial" pitchFamily="34" charset="0"/>
              <a:cs typeface="Arial" pitchFamily="34" charset="0"/>
            </a:endParaRPr>
          </a:p>
          <a:p>
            <a:pPr marL="109728" indent="0">
              <a:buNone/>
              <a:defRPr/>
            </a:pPr>
            <a:endParaRPr lang="en-ZW" sz="2000" b="1" dirty="0">
              <a:latin typeface="Arial" pitchFamily="34" charset="0"/>
              <a:cs typeface="Arial" pitchFamily="34" charset="0"/>
            </a:endParaRPr>
          </a:p>
          <a:p>
            <a:pPr>
              <a:buFont typeface="Wingdings" pitchFamily="2" charset="2"/>
              <a:buChar char="Ø"/>
              <a:defRPr/>
            </a:pPr>
            <a:r>
              <a:rPr lang="en-ZW" sz="2000" b="1" i="1" dirty="0">
                <a:latin typeface="Arial" pitchFamily="34" charset="0"/>
                <a:cs typeface="Arial" pitchFamily="34" charset="0"/>
              </a:rPr>
              <a:t>N.B:  If application is not accompanied by the prescribed fee or the BPL Certificate, it cannot be treated as a full-fledged  application under the RTI Act.</a:t>
            </a:r>
          </a:p>
          <a:p>
            <a:pPr>
              <a:buFont typeface="Wingdings" pitchFamily="2" charset="2"/>
              <a:buChar char="Ø"/>
              <a:defRPr/>
            </a:pPr>
            <a:endParaRPr lang="en-ZW" sz="2000" b="1" dirty="0">
              <a:latin typeface="Arial" pitchFamily="34" charset="0"/>
              <a:cs typeface="Arial" pitchFamily="34" charset="0"/>
            </a:endParaRPr>
          </a:p>
        </p:txBody>
      </p:sp>
      <p:sp>
        <p:nvSpPr>
          <p:cNvPr id="2" name="Title 1"/>
          <p:cNvSpPr>
            <a:spLocks noGrp="1"/>
          </p:cNvSpPr>
          <p:nvPr>
            <p:ph type="title"/>
          </p:nvPr>
        </p:nvSpPr>
        <p:spPr>
          <a:xfrm>
            <a:off x="677333" y="0"/>
            <a:ext cx="10363705" cy="721895"/>
          </a:xfrm>
        </p:spPr>
        <p:txBody>
          <a:bodyPr>
            <a:noAutofit/>
          </a:bodyPr>
          <a:lstStyle/>
          <a:p>
            <a:pPr algn="ctr">
              <a:defRPr/>
            </a:pPr>
            <a:r>
              <a:rPr lang="en-ZW" sz="2800" b="1" dirty="0">
                <a:solidFill>
                  <a:srgbClr val="FF0000"/>
                </a:solidFill>
                <a:latin typeface="Arial Black" pitchFamily="34" charset="0"/>
              </a:rPr>
              <a:t/>
            </a:r>
            <a:br>
              <a:rPr lang="en-ZW" sz="2800" b="1" dirty="0">
                <a:solidFill>
                  <a:srgbClr val="FF0000"/>
                </a:solidFill>
                <a:latin typeface="Arial Black" pitchFamily="34" charset="0"/>
              </a:rPr>
            </a:br>
            <a:r>
              <a:rPr lang="en-ZW" sz="2800" dirty="0">
                <a:solidFill>
                  <a:srgbClr val="FF0000"/>
                </a:solidFill>
                <a:latin typeface="Arial Black" pitchFamily="34" charset="0"/>
              </a:rPr>
              <a:t/>
            </a:r>
            <a:br>
              <a:rPr lang="en-ZW" sz="2800" dirty="0">
                <a:solidFill>
                  <a:srgbClr val="FF0000"/>
                </a:solidFill>
                <a:latin typeface="Arial Black" pitchFamily="34" charset="0"/>
              </a:rPr>
            </a:br>
            <a:r>
              <a:rPr lang="en-ZW" sz="2800" b="1" dirty="0">
                <a:solidFill>
                  <a:srgbClr val="FF0000"/>
                </a:solidFill>
                <a:latin typeface="Arial Black" pitchFamily="34" charset="0"/>
              </a:rPr>
              <a:t>Fee for obtaining Information &amp; filing Appeal</a:t>
            </a:r>
            <a:r>
              <a:rPr lang="en-ZW" b="1" dirty="0">
                <a:solidFill>
                  <a:srgbClr val="FF0000"/>
                </a:solidFill>
                <a:latin typeface="Arial Black" pitchFamily="34" charset="0"/>
              </a:rPr>
              <a:t/>
            </a:r>
            <a:br>
              <a:rPr lang="en-ZW" b="1" dirty="0">
                <a:solidFill>
                  <a:srgbClr val="FF0000"/>
                </a:solidFill>
                <a:latin typeface="Arial Black" pitchFamily="34" charset="0"/>
              </a:rPr>
            </a:br>
            <a:endParaRPr lang="en-ZW" dirty="0">
              <a:solidFill>
                <a:srgbClr val="FF0000"/>
              </a:solidFill>
              <a:latin typeface="Arial Black" pitchFamily="34" charset="0"/>
            </a:endParaRPr>
          </a:p>
        </p:txBody>
      </p:sp>
    </p:spTree>
  </p:cSld>
  <p:clrMapOvr>
    <a:masterClrMapping/>
  </p:clrMapOvr>
  <p:transition>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6412"/>
            <a:ext cx="10909110" cy="5322627"/>
          </a:xfrm>
        </p:spPr>
        <p:txBody>
          <a:bodyPr>
            <a:normAutofit/>
          </a:bodyPr>
          <a:lstStyle/>
          <a:p>
            <a:pPr>
              <a:defRPr/>
            </a:pPr>
            <a:r>
              <a:rPr lang="en-ZW" sz="2000" b="1" dirty="0">
                <a:latin typeface="Arial" pitchFamily="34" charset="0"/>
                <a:cs typeface="Arial" pitchFamily="34" charset="0"/>
              </a:rPr>
              <a:t>(B) </a:t>
            </a:r>
            <a:r>
              <a:rPr lang="en-ZW" sz="2000" b="1" u="sng" dirty="0">
                <a:latin typeface="Arial" pitchFamily="34" charset="0"/>
                <a:cs typeface="Arial" pitchFamily="34" charset="0"/>
              </a:rPr>
              <a:t>Amount to be charged for providing information</a:t>
            </a:r>
            <a:endParaRPr lang="en-ZW" sz="2000" b="1" dirty="0">
              <a:latin typeface="Arial" pitchFamily="34" charset="0"/>
              <a:cs typeface="Arial" pitchFamily="34" charset="0"/>
            </a:endParaRPr>
          </a:p>
          <a:p>
            <a:pPr>
              <a:defRPr/>
            </a:pPr>
            <a:r>
              <a:rPr lang="en-ZW" sz="2000" b="1" dirty="0">
                <a:latin typeface="Arial" pitchFamily="34" charset="0"/>
                <a:cs typeface="Arial" pitchFamily="34" charset="0"/>
              </a:rPr>
              <a:t>A4 or A3 size paper created or copied- ` 2/- per each folio</a:t>
            </a:r>
          </a:p>
          <a:p>
            <a:pPr>
              <a:defRPr/>
            </a:pPr>
            <a:r>
              <a:rPr lang="en-ZW" sz="2000" b="1" dirty="0">
                <a:latin typeface="Arial" pitchFamily="34" charset="0"/>
                <a:cs typeface="Arial" pitchFamily="34" charset="0"/>
              </a:rPr>
              <a:t>Paper size larger than A4 or A3 - Actual charge or cost price of a copy</a:t>
            </a:r>
          </a:p>
          <a:p>
            <a:pPr>
              <a:defRPr/>
            </a:pPr>
            <a:r>
              <a:rPr lang="en-ZW" sz="2000" b="1" dirty="0">
                <a:latin typeface="Arial" pitchFamily="34" charset="0"/>
                <a:cs typeface="Arial" pitchFamily="34" charset="0"/>
              </a:rPr>
              <a:t>Inspection of records - No fee for the first hour &amp; ` 5 for each 15 minutes</a:t>
            </a:r>
          </a:p>
          <a:p>
            <a:pPr>
              <a:defRPr/>
            </a:pPr>
            <a:r>
              <a:rPr lang="en-ZW" sz="2000" b="1" dirty="0">
                <a:latin typeface="Arial" pitchFamily="34" charset="0"/>
                <a:cs typeface="Arial" pitchFamily="34" charset="0"/>
              </a:rPr>
              <a:t>CD with cover - ` 50/- per CD</a:t>
            </a:r>
          </a:p>
          <a:p>
            <a:pPr>
              <a:defRPr/>
            </a:pPr>
            <a:r>
              <a:rPr lang="en-ZW" sz="2000" b="1" dirty="0">
                <a:latin typeface="Arial" pitchFamily="34" charset="0"/>
                <a:cs typeface="Arial" pitchFamily="34" charset="0"/>
              </a:rPr>
              <a:t>Floppy Diskette (1.44MB) - ` 50/- per Floppy</a:t>
            </a:r>
          </a:p>
          <a:p>
            <a:pPr>
              <a:defRPr/>
            </a:pPr>
            <a:r>
              <a:rPr lang="en-ZW" sz="2000" b="1" dirty="0">
                <a:latin typeface="Arial" pitchFamily="34" charset="0"/>
                <a:cs typeface="Arial" pitchFamily="34" charset="0"/>
              </a:rPr>
              <a:t>Maps &amp; Plans - Reasonable cost to be fixed by P.I.O. depending upon the cost of labour and material and equipment and other ancillary expenses</a:t>
            </a:r>
          </a:p>
          <a:p>
            <a:pPr>
              <a:defRPr/>
            </a:pPr>
            <a:r>
              <a:rPr lang="en-ZW" sz="2000" b="1" dirty="0">
                <a:latin typeface="Arial" pitchFamily="34" charset="0"/>
                <a:cs typeface="Arial" pitchFamily="34" charset="0"/>
              </a:rPr>
              <a:t>Video Cassette/Microfilm/Microfiche - Reasonable cost to be fixed by P.I.O. depending upon the cost of labour and material and equipment and other ancillary expenses</a:t>
            </a:r>
          </a:p>
          <a:p>
            <a:pPr>
              <a:defRPr/>
            </a:pPr>
            <a:r>
              <a:rPr lang="en-ZW" sz="2000" b="1" dirty="0">
                <a:latin typeface="Arial" pitchFamily="34" charset="0"/>
                <a:cs typeface="Arial" pitchFamily="34" charset="0"/>
              </a:rPr>
              <a:t>Certified sample or models of material - Actual cost or price for sample or models</a:t>
            </a:r>
          </a:p>
          <a:p>
            <a:pPr>
              <a:defRPr/>
            </a:pPr>
            <a:r>
              <a:rPr lang="en-ZW" sz="2000" b="1" dirty="0">
                <a:latin typeface="Arial" pitchFamily="34" charset="0"/>
                <a:cs typeface="Arial" pitchFamily="34" charset="0"/>
              </a:rPr>
              <a:t>Information in printed form – As per actual price fixed for such publication.</a:t>
            </a:r>
          </a:p>
          <a:p>
            <a:pPr>
              <a:defRPr/>
            </a:pPr>
            <a:endParaRPr lang="en-ZW" sz="1600" b="1" dirty="0">
              <a:solidFill>
                <a:schemeClr val="tx1"/>
              </a:solidFill>
              <a:latin typeface="Arial Black" pitchFamily="34" charset="0"/>
            </a:endParaRPr>
          </a:p>
        </p:txBody>
      </p:sp>
      <p:sp>
        <p:nvSpPr>
          <p:cNvPr id="2" name="Title 1"/>
          <p:cNvSpPr>
            <a:spLocks noGrp="1"/>
          </p:cNvSpPr>
          <p:nvPr>
            <p:ph type="title"/>
          </p:nvPr>
        </p:nvSpPr>
        <p:spPr>
          <a:xfrm>
            <a:off x="677333" y="609600"/>
            <a:ext cx="10486535" cy="509516"/>
          </a:xfrm>
        </p:spPr>
        <p:txBody>
          <a:bodyPr>
            <a:normAutofit fontScale="90000"/>
          </a:bodyPr>
          <a:lstStyle/>
          <a:p>
            <a:pPr algn="ctr">
              <a:defRPr/>
            </a:pPr>
            <a:r>
              <a:rPr lang="en-ZW" sz="2400" b="1" dirty="0">
                <a:solidFill>
                  <a:srgbClr val="FF0000"/>
                </a:solidFill>
                <a:latin typeface="Arial Black" pitchFamily="34" charset="0"/>
              </a:rPr>
              <a:t>(B) Amount to be charged for providing information</a:t>
            </a:r>
            <a:r>
              <a:rPr lang="en-ZW" sz="2800" dirty="0">
                <a:solidFill>
                  <a:srgbClr val="FFFF00"/>
                </a:solidFill>
              </a:rPr>
              <a:t/>
            </a:r>
            <a:br>
              <a:rPr lang="en-ZW" sz="2800" dirty="0">
                <a:solidFill>
                  <a:srgbClr val="FFFF00"/>
                </a:solidFill>
              </a:rPr>
            </a:br>
            <a:endParaRPr lang="en-ZW" sz="2800" dirty="0">
              <a:solidFill>
                <a:srgbClr val="FFFF00"/>
              </a:solidFill>
            </a:endParaRPr>
          </a:p>
        </p:txBody>
      </p:sp>
    </p:spTree>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758" y="1395663"/>
            <a:ext cx="11261558" cy="4924926"/>
          </a:xfrm>
        </p:spPr>
        <p:txBody>
          <a:bodyPr>
            <a:normAutofit/>
          </a:bodyPr>
          <a:lstStyle/>
          <a:p>
            <a:endParaRPr lang="en-ZW" sz="1600" b="1" dirty="0">
              <a:latin typeface="Arial" pitchFamily="34" charset="0"/>
              <a:cs typeface="Arial" pitchFamily="34" charset="0"/>
            </a:endParaRPr>
          </a:p>
          <a:p>
            <a:r>
              <a:rPr lang="en-ZW" sz="1600" b="1" dirty="0">
                <a:latin typeface="Arial" pitchFamily="34" charset="0"/>
                <a:cs typeface="Arial" pitchFamily="34" charset="0"/>
              </a:rPr>
              <a:t>If PIO rejects the RTI Application, he has to communicate in Form No- C indicating the following :</a:t>
            </a:r>
          </a:p>
          <a:p>
            <a:pPr marL="109728" indent="0">
              <a:buNone/>
            </a:pPr>
            <a:r>
              <a:rPr lang="en-ZW" sz="1600" b="1" dirty="0">
                <a:latin typeface="Arial" pitchFamily="34" charset="0"/>
                <a:cs typeface="Arial" pitchFamily="34" charset="0"/>
              </a:rPr>
              <a:t>Sir, </a:t>
            </a:r>
          </a:p>
          <a:p>
            <a:pPr marL="109728" indent="0">
              <a:buNone/>
            </a:pPr>
            <a:r>
              <a:rPr lang="en-ZW" sz="1600" b="1" dirty="0">
                <a:latin typeface="Arial" pitchFamily="34" charset="0"/>
                <a:cs typeface="Arial" pitchFamily="34" charset="0"/>
              </a:rPr>
              <a:t>The Undersigned regrets to express his inability to furnish the information asked for on account of  the following reasons:---</a:t>
            </a:r>
          </a:p>
          <a:p>
            <a:r>
              <a:rPr lang="en-ZW" sz="1600" b="1" dirty="0">
                <a:latin typeface="Arial" pitchFamily="34" charset="0"/>
                <a:cs typeface="Arial" pitchFamily="34" charset="0"/>
              </a:rPr>
              <a:t>(</a:t>
            </a:r>
            <a:r>
              <a:rPr lang="en-ZW" sz="1600" b="1" dirty="0" err="1">
                <a:latin typeface="Arial" pitchFamily="34" charset="0"/>
                <a:cs typeface="Arial" pitchFamily="34" charset="0"/>
              </a:rPr>
              <a:t>i</a:t>
            </a:r>
            <a:r>
              <a:rPr lang="en-ZW" sz="1600" b="1" dirty="0">
                <a:latin typeface="Arial" pitchFamily="34" charset="0"/>
                <a:cs typeface="Arial" pitchFamily="34" charset="0"/>
              </a:rPr>
              <a:t>) It comes under the </a:t>
            </a:r>
            <a:r>
              <a:rPr lang="en-ZW" sz="1600" b="1" i="1" dirty="0">
                <a:latin typeface="Arial" pitchFamily="34" charset="0"/>
                <a:cs typeface="Arial" pitchFamily="34" charset="0"/>
              </a:rPr>
              <a:t>exempted category covered under sections 8 and 9 of the Act.</a:t>
            </a:r>
          </a:p>
          <a:p>
            <a:r>
              <a:rPr lang="en-ZW" sz="1600" b="1" dirty="0">
                <a:latin typeface="Arial" pitchFamily="34" charset="0"/>
                <a:cs typeface="Arial" pitchFamily="34" charset="0"/>
              </a:rPr>
              <a:t>(ii) Your </a:t>
            </a:r>
            <a:r>
              <a:rPr lang="en-ZW" sz="1600" b="1" i="1" dirty="0">
                <a:latin typeface="Arial" pitchFamily="34" charset="0"/>
                <a:cs typeface="Arial" pitchFamily="34" charset="0"/>
              </a:rPr>
              <a:t>application was not complete in all respect.</a:t>
            </a:r>
          </a:p>
          <a:p>
            <a:r>
              <a:rPr lang="en-ZW" sz="1600" b="1" dirty="0">
                <a:latin typeface="Arial" pitchFamily="34" charset="0"/>
                <a:cs typeface="Arial" pitchFamily="34" charset="0"/>
              </a:rPr>
              <a:t>(iii) Your </a:t>
            </a:r>
            <a:r>
              <a:rPr lang="en-ZW" sz="1600" b="1" i="1" dirty="0">
                <a:latin typeface="Arial" pitchFamily="34" charset="0"/>
                <a:cs typeface="Arial" pitchFamily="34" charset="0"/>
              </a:rPr>
              <a:t>identity is not satisfactory.</a:t>
            </a:r>
          </a:p>
          <a:p>
            <a:r>
              <a:rPr lang="en-ZW" sz="1600" b="1" dirty="0">
                <a:latin typeface="Arial" pitchFamily="34" charset="0"/>
                <a:cs typeface="Arial" pitchFamily="34" charset="0"/>
              </a:rPr>
              <a:t> (Iv) The information is </a:t>
            </a:r>
            <a:r>
              <a:rPr lang="en-ZW" sz="1600" b="1" i="1" dirty="0">
                <a:latin typeface="Arial" pitchFamily="34" charset="0"/>
                <a:cs typeface="Arial" pitchFamily="34" charset="0"/>
              </a:rPr>
              <a:t>contained in published material available to Public.</a:t>
            </a:r>
          </a:p>
          <a:p>
            <a:r>
              <a:rPr lang="en-ZW" sz="1600" b="1" dirty="0">
                <a:latin typeface="Arial" pitchFamily="34" charset="0"/>
                <a:cs typeface="Arial" pitchFamily="34" charset="0"/>
              </a:rPr>
              <a:t>  (v) You </a:t>
            </a:r>
            <a:r>
              <a:rPr lang="en-ZW" sz="1600" b="1" i="1" dirty="0">
                <a:latin typeface="Arial" pitchFamily="34" charset="0"/>
                <a:cs typeface="Arial" pitchFamily="34" charset="0"/>
              </a:rPr>
              <a:t>did not pay the required cost for providing information within the prescribed time.</a:t>
            </a:r>
          </a:p>
          <a:p>
            <a:r>
              <a:rPr lang="en-ZW" sz="1600" b="1" dirty="0">
                <a:latin typeface="Arial" pitchFamily="34" charset="0"/>
                <a:cs typeface="Arial" pitchFamily="34" charset="0"/>
              </a:rPr>
              <a:t> (vi) The information </a:t>
            </a:r>
            <a:r>
              <a:rPr lang="en-ZW" sz="1600" b="1" i="1" dirty="0">
                <a:latin typeface="Arial" pitchFamily="34" charset="0"/>
                <a:cs typeface="Arial" pitchFamily="34" charset="0"/>
              </a:rPr>
              <a:t>sought for is prohibited as per section 24 (4) of the Act.</a:t>
            </a:r>
          </a:p>
          <a:p>
            <a:r>
              <a:rPr lang="en-ZW" sz="1600" b="1" dirty="0">
                <a:latin typeface="Arial" pitchFamily="34" charset="0"/>
                <a:cs typeface="Arial" pitchFamily="34" charset="0"/>
              </a:rPr>
              <a:t>(vii) The information would cause unwarranted invasion of the privacy of any person.</a:t>
            </a:r>
          </a:p>
          <a:p>
            <a:pPr marL="109728" indent="0">
              <a:buNone/>
            </a:pPr>
            <a:endParaRPr lang="en-ZW" sz="1600" b="1" dirty="0">
              <a:latin typeface="Arial" pitchFamily="34" charset="0"/>
              <a:cs typeface="Arial" pitchFamily="34" charset="0"/>
            </a:endParaRPr>
          </a:p>
        </p:txBody>
      </p:sp>
      <p:sp>
        <p:nvSpPr>
          <p:cNvPr id="2" name="Title 1"/>
          <p:cNvSpPr>
            <a:spLocks noGrp="1"/>
          </p:cNvSpPr>
          <p:nvPr>
            <p:ph type="title"/>
          </p:nvPr>
        </p:nvSpPr>
        <p:spPr>
          <a:xfrm>
            <a:off x="677333" y="0"/>
            <a:ext cx="10808813" cy="1171074"/>
          </a:xfrm>
        </p:spPr>
        <p:txBody>
          <a:bodyPr>
            <a:noAutofit/>
          </a:bodyPr>
          <a:lstStyle/>
          <a:p>
            <a:pPr algn="ctr"/>
            <a:r>
              <a:rPr lang="en-ZW" sz="2400" b="1" u="sng" dirty="0">
                <a:solidFill>
                  <a:srgbClr val="FF0000"/>
                </a:solidFill>
                <a:latin typeface="Arial Black" pitchFamily="34" charset="0"/>
              </a:rPr>
              <a:t/>
            </a:r>
            <a:br>
              <a:rPr lang="en-ZW" sz="2400" b="1" u="sng" dirty="0">
                <a:solidFill>
                  <a:srgbClr val="FF0000"/>
                </a:solidFill>
                <a:latin typeface="Arial Black" pitchFamily="34" charset="0"/>
              </a:rPr>
            </a:br>
            <a:r>
              <a:rPr lang="en-ZW" sz="2400" b="1" u="sng" dirty="0">
                <a:solidFill>
                  <a:srgbClr val="FF0000"/>
                </a:solidFill>
                <a:latin typeface="Arial Black" pitchFamily="34" charset="0"/>
              </a:rPr>
              <a:t>Form No- C. [See Rule 5 (1) and (2) ]</a:t>
            </a:r>
            <a:r>
              <a:rPr lang="en-ZW" sz="2000" b="1" dirty="0">
                <a:solidFill>
                  <a:srgbClr val="FF0000"/>
                </a:solidFill>
                <a:latin typeface="Arial Black" pitchFamily="34" charset="0"/>
              </a:rPr>
              <a:t>Intimation of rejection </a:t>
            </a:r>
            <a:br>
              <a:rPr lang="en-ZW" sz="2000" b="1" dirty="0">
                <a:solidFill>
                  <a:srgbClr val="FF0000"/>
                </a:solidFill>
                <a:latin typeface="Arial Black" pitchFamily="34" charset="0"/>
              </a:rPr>
            </a:br>
            <a:r>
              <a:rPr lang="en-ZW" sz="2000" b="1" dirty="0">
                <a:solidFill>
                  <a:srgbClr val="FF0000"/>
                </a:solidFill>
                <a:latin typeface="Arial Black" pitchFamily="34" charset="0"/>
              </a:rPr>
              <a:t>What could be the grounds for rejection?</a:t>
            </a:r>
            <a:br>
              <a:rPr lang="en-ZW" sz="2000" b="1" dirty="0">
                <a:solidFill>
                  <a:srgbClr val="FF0000"/>
                </a:solidFill>
                <a:latin typeface="Arial Black" pitchFamily="34" charset="0"/>
              </a:rPr>
            </a:br>
            <a:r>
              <a:rPr lang="en-ZW" sz="2000" b="1" dirty="0">
                <a:solidFill>
                  <a:srgbClr val="FF0000"/>
                </a:solidFill>
                <a:latin typeface="Arial Black" pitchFamily="34" charset="0"/>
              </a:rPr>
              <a:t> How PIO will communicate the rejection to Citizen making request? </a:t>
            </a:r>
            <a:r>
              <a:rPr lang="en-ZW" sz="2400" dirty="0"/>
              <a:t/>
            </a:r>
            <a:br>
              <a:rPr lang="en-ZW" sz="2400" dirty="0"/>
            </a:br>
            <a:endParaRPr lang="en-ZW" sz="2800" dirty="0"/>
          </a:p>
        </p:txBody>
      </p:sp>
    </p:spTree>
  </p:cSld>
  <p:clrMapOvr>
    <a:masterClrMapping/>
  </p:clrMapOvr>
  <p:transition>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5480" y="2236573"/>
            <a:ext cx="10985157" cy="2570205"/>
          </a:xfrm>
        </p:spPr>
        <p:txBody>
          <a:bodyPr/>
          <a:lstStyle/>
          <a:p>
            <a:pPr algn="ctr"/>
            <a:endParaRPr lang="en-ZW" b="1" dirty="0">
              <a:solidFill>
                <a:srgbClr val="FF0000"/>
              </a:solidFill>
              <a:latin typeface="Arial Black" pitchFamily="34" charset="0"/>
            </a:endParaRPr>
          </a:p>
          <a:p>
            <a:pPr marL="0" indent="0" algn="ctr">
              <a:buNone/>
            </a:pPr>
            <a:r>
              <a:rPr lang="en-ZW" sz="3600" b="1" dirty="0">
                <a:solidFill>
                  <a:srgbClr val="FF0000"/>
                </a:solidFill>
                <a:latin typeface="Arial Black" pitchFamily="34" charset="0"/>
              </a:rPr>
              <a:t>The duties and responsibilities of PIO</a:t>
            </a:r>
            <a:endParaRPr lang="en-ZW" sz="3600" dirty="0"/>
          </a:p>
        </p:txBody>
      </p:sp>
    </p:spTree>
    <p:extLst>
      <p:ext uri="{BB962C8B-B14F-4D97-AF65-F5344CB8AC3E}">
        <p14:creationId xmlns:p14="http://schemas.microsoft.com/office/powerpoint/2010/main" xmlns="" val="3802079074"/>
      </p:ext>
    </p:extLst>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263" y="850232"/>
            <a:ext cx="11341769" cy="5662863"/>
          </a:xfrm>
        </p:spPr>
        <p:txBody>
          <a:bodyPr>
            <a:noAutofit/>
          </a:bodyPr>
          <a:lstStyle/>
          <a:p>
            <a:pPr algn="just"/>
            <a:r>
              <a:rPr lang="en-ZW" sz="2000" b="1" dirty="0">
                <a:solidFill>
                  <a:schemeClr val="tx1"/>
                </a:solidFill>
                <a:latin typeface="Arial" pitchFamily="34" charset="0"/>
                <a:cs typeface="Arial" pitchFamily="34" charset="0"/>
              </a:rPr>
              <a:t>a. PIO shall deal with RTI requests/applications from persons seeking information and where the request cannot be made in writing, to render reasonable assistance to the person to reduce the same in writing.</a:t>
            </a:r>
          </a:p>
          <a:p>
            <a:pPr algn="just"/>
            <a:r>
              <a:rPr lang="en-ZW" sz="2000" b="1" dirty="0">
                <a:solidFill>
                  <a:schemeClr val="tx1"/>
                </a:solidFill>
                <a:latin typeface="Arial" pitchFamily="34" charset="0"/>
                <a:cs typeface="Arial" pitchFamily="34" charset="0"/>
              </a:rPr>
              <a:t>b. If the information requested for is held by or its subject matter is closely connected with the function of another public authority, the PIO shall transfer, within 5 days, the request to that other public authority and inform the applicant immediately.</a:t>
            </a:r>
          </a:p>
          <a:p>
            <a:pPr algn="just"/>
            <a:r>
              <a:rPr lang="en-ZW" sz="2000" b="1" dirty="0">
                <a:solidFill>
                  <a:schemeClr val="tx1"/>
                </a:solidFill>
                <a:latin typeface="Arial" pitchFamily="34" charset="0"/>
                <a:cs typeface="Arial" pitchFamily="34" charset="0"/>
              </a:rPr>
              <a:t>c. PIO may seek the assistance of any other officer of his/her office for the proper discharge of his/her duties. Such other officers shall be treated as Referred PIO.</a:t>
            </a:r>
          </a:p>
          <a:p>
            <a:pPr algn="just"/>
            <a:r>
              <a:rPr lang="en-ZW" sz="2000" b="1" dirty="0">
                <a:solidFill>
                  <a:schemeClr val="tx1"/>
                </a:solidFill>
                <a:latin typeface="Arial" pitchFamily="34" charset="0"/>
                <a:cs typeface="Arial" pitchFamily="34" charset="0"/>
              </a:rPr>
              <a:t>d. PIO, on receipt of a request/application, shall as expeditiously as possible, and in any case within 30 days of the receipt of the request, either provide the information on payment of such fee as may be prescribed or reject the request for any of the reasons specified in Form-C of </a:t>
            </a:r>
            <a:r>
              <a:rPr lang="en-ZW" sz="2000" b="1" dirty="0" err="1">
                <a:solidFill>
                  <a:schemeClr val="tx1"/>
                </a:solidFill>
                <a:latin typeface="Arial" pitchFamily="34" charset="0"/>
                <a:cs typeface="Arial" pitchFamily="34" charset="0"/>
              </a:rPr>
              <a:t>Odisha</a:t>
            </a:r>
            <a:r>
              <a:rPr lang="en-ZW" sz="2000" b="1" dirty="0">
                <a:solidFill>
                  <a:schemeClr val="tx1"/>
                </a:solidFill>
                <a:latin typeface="Arial" pitchFamily="34" charset="0"/>
                <a:cs typeface="Arial" pitchFamily="34" charset="0"/>
              </a:rPr>
              <a:t> RTI Rules, 2005.</a:t>
            </a:r>
          </a:p>
          <a:p>
            <a:pPr algn="just"/>
            <a:r>
              <a:rPr lang="en-ZW" sz="2000" b="1" dirty="0">
                <a:solidFill>
                  <a:schemeClr val="tx1"/>
                </a:solidFill>
                <a:latin typeface="Arial" pitchFamily="34" charset="0"/>
                <a:cs typeface="Arial" pitchFamily="34" charset="0"/>
              </a:rPr>
              <a:t>e. Where the information requested for concerns the life or liberty of a person, the same shall be provided within 48 hours of the receipt of the request/application.</a:t>
            </a:r>
          </a:p>
          <a:p>
            <a:pPr algn="just"/>
            <a:r>
              <a:rPr lang="en-ZW" sz="2000" b="1" dirty="0">
                <a:solidFill>
                  <a:schemeClr val="tx1"/>
                </a:solidFill>
                <a:latin typeface="Arial" pitchFamily="34" charset="0"/>
                <a:cs typeface="Arial" pitchFamily="34" charset="0"/>
              </a:rPr>
              <a:t>f. Where a request has been rejected, the PIO shall communicate to the requester in Form-C as prescribed in </a:t>
            </a:r>
            <a:r>
              <a:rPr lang="en-ZW" sz="2000" b="1" dirty="0" err="1">
                <a:solidFill>
                  <a:schemeClr val="tx1"/>
                </a:solidFill>
                <a:latin typeface="Arial" pitchFamily="34" charset="0"/>
                <a:cs typeface="Arial" pitchFamily="34" charset="0"/>
              </a:rPr>
              <a:t>Odisha</a:t>
            </a:r>
            <a:r>
              <a:rPr lang="en-ZW" sz="2000" b="1" dirty="0">
                <a:solidFill>
                  <a:schemeClr val="tx1"/>
                </a:solidFill>
                <a:latin typeface="Arial" pitchFamily="34" charset="0"/>
                <a:cs typeface="Arial" pitchFamily="34" charset="0"/>
              </a:rPr>
              <a:t> RTI Rules, 2005.</a:t>
            </a:r>
          </a:p>
        </p:txBody>
      </p:sp>
      <p:sp>
        <p:nvSpPr>
          <p:cNvPr id="2" name="Title 1"/>
          <p:cNvSpPr>
            <a:spLocks noGrp="1"/>
          </p:cNvSpPr>
          <p:nvPr>
            <p:ph type="title"/>
          </p:nvPr>
        </p:nvSpPr>
        <p:spPr>
          <a:xfrm>
            <a:off x="677333" y="111212"/>
            <a:ext cx="10985277" cy="690894"/>
          </a:xfrm>
        </p:spPr>
        <p:txBody>
          <a:bodyPr>
            <a:normAutofit fontScale="90000"/>
          </a:bodyPr>
          <a:lstStyle/>
          <a:p>
            <a:pPr algn="ctr"/>
            <a:r>
              <a:rPr lang="en-ZW" sz="2800" dirty="0">
                <a:solidFill>
                  <a:schemeClr val="tx1"/>
                </a:solidFill>
                <a:latin typeface="Arial Black" pitchFamily="34" charset="0"/>
              </a:rPr>
              <a:t/>
            </a:r>
            <a:br>
              <a:rPr lang="en-ZW" sz="2800" dirty="0">
                <a:solidFill>
                  <a:schemeClr val="tx1"/>
                </a:solidFill>
                <a:latin typeface="Arial Black" pitchFamily="34" charset="0"/>
              </a:rPr>
            </a:br>
            <a:r>
              <a:rPr lang="en-ZW" sz="2800" b="1" dirty="0">
                <a:solidFill>
                  <a:srgbClr val="FF0000"/>
                </a:solidFill>
                <a:latin typeface="Arial Black" pitchFamily="34" charset="0"/>
              </a:rPr>
              <a:t>The duties and responsibilities of PIO?</a:t>
            </a:r>
            <a:r>
              <a:rPr lang="en-ZW" sz="2800" dirty="0"/>
              <a:t/>
            </a:r>
            <a:br>
              <a:rPr lang="en-ZW" sz="2800" dirty="0"/>
            </a:br>
            <a:endParaRPr lang="en-ZW" sz="2800" b="1" dirty="0">
              <a:solidFill>
                <a:srgbClr val="FF0000"/>
              </a:solidFill>
              <a:latin typeface="Arial Black" pitchFamily="34" charset="0"/>
            </a:endParaRPr>
          </a:p>
        </p:txBody>
      </p:sp>
    </p:spTree>
    <p:extLst>
      <p:ext uri="{BB962C8B-B14F-4D97-AF65-F5344CB8AC3E}">
        <p14:creationId xmlns:p14="http://schemas.microsoft.com/office/powerpoint/2010/main" xmlns="" val="3469015213"/>
      </p:ext>
    </p:extLst>
  </p:cSld>
  <p:clrMapOvr>
    <a:masterClrMapping/>
  </p:clrMapOvr>
  <p:transition>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88541"/>
            <a:ext cx="10359634" cy="5052822"/>
          </a:xfrm>
        </p:spPr>
        <p:txBody>
          <a:bodyPr>
            <a:normAutofit/>
          </a:bodyPr>
          <a:lstStyle/>
          <a:p>
            <a:pPr algn="just"/>
            <a:endParaRPr lang="en-ZW" sz="2000" b="1" dirty="0">
              <a:solidFill>
                <a:schemeClr val="tx1"/>
              </a:solidFill>
              <a:latin typeface="Arial" pitchFamily="34" charset="0"/>
              <a:cs typeface="Arial" pitchFamily="34" charset="0"/>
            </a:endParaRPr>
          </a:p>
          <a:p>
            <a:pPr algn="just"/>
            <a:endParaRPr lang="en-ZW" sz="2000" b="1" dirty="0">
              <a:latin typeface="Arial" pitchFamily="34" charset="0"/>
              <a:cs typeface="Arial" pitchFamily="34" charset="0"/>
            </a:endParaRPr>
          </a:p>
          <a:p>
            <a:pPr algn="just"/>
            <a:r>
              <a:rPr lang="en-ZW" sz="2000" b="1" dirty="0">
                <a:solidFill>
                  <a:schemeClr val="tx1"/>
                </a:solidFill>
                <a:latin typeface="Arial" pitchFamily="34" charset="0"/>
                <a:cs typeface="Arial" pitchFamily="34" charset="0"/>
              </a:rPr>
              <a:t>g. PIO shall provide information in the form in which it is sought for unless it would disproportionately divert the resources of the Public Authority or would be detrimental to the safety or preservation of the record in question.</a:t>
            </a:r>
          </a:p>
          <a:p>
            <a:pPr algn="just"/>
            <a:r>
              <a:rPr lang="en-ZW" sz="2000" b="1" dirty="0">
                <a:solidFill>
                  <a:schemeClr val="tx1"/>
                </a:solidFill>
                <a:latin typeface="Arial" pitchFamily="34" charset="0"/>
                <a:cs typeface="Arial" pitchFamily="34" charset="0"/>
              </a:rPr>
              <a:t>h. If allowing partial access, the PIO shall give a notice to the applicant, informing:  that only part of the record requested, after severance of the record containing information which is exempt from disclosure, is being provided;</a:t>
            </a:r>
          </a:p>
          <a:p>
            <a:pPr algn="just"/>
            <a:r>
              <a:rPr lang="en-ZW" sz="2000" b="1" dirty="0">
                <a:solidFill>
                  <a:schemeClr val="tx1"/>
                </a:solidFill>
                <a:latin typeface="Arial" pitchFamily="34" charset="0"/>
                <a:cs typeface="Arial" pitchFamily="34" charset="0"/>
              </a:rPr>
              <a:t>1. the reasons for the decision, including any findings on any material question of fact, referring to the material on which those findings were based;</a:t>
            </a:r>
          </a:p>
          <a:p>
            <a:pPr algn="just"/>
            <a:r>
              <a:rPr lang="en-ZW" sz="2000" b="1" dirty="0">
                <a:solidFill>
                  <a:schemeClr val="tx1"/>
                </a:solidFill>
                <a:latin typeface="Arial" pitchFamily="34" charset="0"/>
                <a:cs typeface="Arial" pitchFamily="34" charset="0"/>
              </a:rPr>
              <a:t>2. the name and designation of the person giving the decision;</a:t>
            </a:r>
          </a:p>
          <a:p>
            <a:pPr algn="just"/>
            <a:r>
              <a:rPr lang="en-ZW" sz="2000" b="1" dirty="0">
                <a:solidFill>
                  <a:schemeClr val="tx1"/>
                </a:solidFill>
                <a:latin typeface="Arial" pitchFamily="34" charset="0"/>
                <a:cs typeface="Arial" pitchFamily="34" charset="0"/>
              </a:rPr>
              <a:t>3. the details of the fees calculated by him or her and the amount of fee which the applicant is required to deposit will be communicated in Form-B.</a:t>
            </a:r>
          </a:p>
        </p:txBody>
      </p:sp>
      <p:sp>
        <p:nvSpPr>
          <p:cNvPr id="2" name="Title 1"/>
          <p:cNvSpPr>
            <a:spLocks noGrp="1"/>
          </p:cNvSpPr>
          <p:nvPr>
            <p:ph type="title"/>
          </p:nvPr>
        </p:nvSpPr>
        <p:spPr>
          <a:xfrm>
            <a:off x="677333" y="135924"/>
            <a:ext cx="10826807" cy="1259739"/>
          </a:xfrm>
        </p:spPr>
        <p:txBody>
          <a:bodyPr>
            <a:normAutofit/>
          </a:bodyPr>
          <a:lstStyle/>
          <a:p>
            <a:pPr algn="ctr"/>
            <a:r>
              <a:rPr lang="en-ZW" sz="2800" b="1" dirty="0">
                <a:solidFill>
                  <a:srgbClr val="FF0000"/>
                </a:solidFill>
                <a:latin typeface="Arial Black" pitchFamily="34" charset="0"/>
              </a:rPr>
              <a:t>The duties and responsibilities of PIO</a:t>
            </a:r>
            <a:endParaRPr lang="en-ZW" sz="2800" dirty="0"/>
          </a:p>
        </p:txBody>
      </p:sp>
    </p:spTree>
    <p:extLst>
      <p:ext uri="{BB962C8B-B14F-4D97-AF65-F5344CB8AC3E}">
        <p14:creationId xmlns:p14="http://schemas.microsoft.com/office/powerpoint/2010/main" xmlns="" val="3878324221"/>
      </p:ext>
    </p:extLst>
  </p:cSld>
  <p:clrMapOvr>
    <a:masterClrMapping/>
  </p:clrMapOvr>
  <p:transition>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80225"/>
            <a:ext cx="11192613" cy="4287329"/>
          </a:xfrm>
        </p:spPr>
        <p:txBody>
          <a:bodyPr>
            <a:noAutofit/>
          </a:bodyPr>
          <a:lstStyle/>
          <a:p>
            <a:endParaRPr lang="en-ZW" sz="1800" dirty="0">
              <a:solidFill>
                <a:schemeClr val="tx1"/>
              </a:solidFill>
              <a:latin typeface="Arial Black" pitchFamily="34" charset="0"/>
            </a:endParaRPr>
          </a:p>
          <a:p>
            <a:endParaRPr lang="en-ZW" sz="1800" dirty="0">
              <a:latin typeface="Arial Black" pitchFamily="34" charset="0"/>
            </a:endParaRPr>
          </a:p>
          <a:p>
            <a:pPr algn="just"/>
            <a:r>
              <a:rPr lang="en-ZW" sz="1800" dirty="0">
                <a:solidFill>
                  <a:schemeClr val="tx1"/>
                </a:solidFill>
                <a:latin typeface="Arial Black" pitchFamily="34" charset="0"/>
              </a:rPr>
              <a:t>i. </a:t>
            </a:r>
            <a:r>
              <a:rPr lang="en-ZW" sz="1800" b="1" dirty="0">
                <a:solidFill>
                  <a:schemeClr val="tx1"/>
                </a:solidFill>
                <a:latin typeface="Arial" panose="020B0604020202020204" pitchFamily="34" charset="0"/>
                <a:cs typeface="Arial" panose="020B0604020202020204" pitchFamily="34" charset="0"/>
              </a:rPr>
              <a:t>If information sought has been supplied by third party or is treated as confidential by that third party, the PIO shall give a written notice to the third party within 5 days from the receipt of the request and take its representation into consideration.</a:t>
            </a:r>
          </a:p>
          <a:p>
            <a:pPr algn="just"/>
            <a:r>
              <a:rPr lang="en-ZW" sz="1800" b="1" dirty="0">
                <a:solidFill>
                  <a:schemeClr val="tx1"/>
                </a:solidFill>
                <a:latin typeface="Arial" panose="020B0604020202020204" pitchFamily="34" charset="0"/>
                <a:cs typeface="Arial" panose="020B0604020202020204" pitchFamily="34" charset="0"/>
              </a:rPr>
              <a:t>j. Third party must be given a chance to make a representation before the PIO within 10 days from the date of receipt of such notice.</a:t>
            </a:r>
          </a:p>
          <a:p>
            <a:pPr algn="just"/>
            <a:r>
              <a:rPr lang="en-ZW" sz="1800" b="1" dirty="0">
                <a:latin typeface="Arial" panose="020B0604020202020204" pitchFamily="34" charset="0"/>
                <a:cs typeface="Arial" panose="020B0604020202020204" pitchFamily="34" charset="0"/>
              </a:rPr>
              <a:t>k</a:t>
            </a:r>
            <a:r>
              <a:rPr lang="en-ZW" sz="1800" b="1" dirty="0">
                <a:solidFill>
                  <a:schemeClr val="tx1"/>
                </a:solidFill>
                <a:latin typeface="Arial" panose="020B0604020202020204" pitchFamily="34" charset="0"/>
                <a:cs typeface="Arial" panose="020B0604020202020204" pitchFamily="34" charset="0"/>
              </a:rPr>
              <a:t>. The PIO will be the custodian of these records as well as the User ID and Password given to him/her on RTI CMM Public Authority Account and on his transfer he will handover the charge to his successor. The Public Information Officer and his successor will sign in the Register as token of handing over and taking over of the charges. He/she must ensure the update of profile of PIO in the said Public Authority Account.</a:t>
            </a:r>
          </a:p>
          <a:p>
            <a:pPr algn="just"/>
            <a:r>
              <a:rPr lang="en-ZW" sz="1800" b="1" dirty="0">
                <a:latin typeface="Arial" panose="020B0604020202020204" pitchFamily="34" charset="0"/>
                <a:cs typeface="Arial" panose="020B0604020202020204" pitchFamily="34" charset="0"/>
              </a:rPr>
              <a:t>l</a:t>
            </a:r>
            <a:r>
              <a:rPr lang="en-ZW" sz="1800" b="1" dirty="0">
                <a:solidFill>
                  <a:schemeClr val="tx1"/>
                </a:solidFill>
                <a:latin typeface="Arial" panose="020B0604020202020204" pitchFamily="34" charset="0"/>
                <a:cs typeface="Arial" panose="020B0604020202020204" pitchFamily="34" charset="0"/>
              </a:rPr>
              <a:t>. PIOs are required to open a Subsidiary Cash Book as prescribed by the Nodal Department. (See Annexure – 1)</a:t>
            </a:r>
          </a:p>
        </p:txBody>
      </p:sp>
      <p:sp>
        <p:nvSpPr>
          <p:cNvPr id="2" name="Title 1"/>
          <p:cNvSpPr>
            <a:spLocks noGrp="1"/>
          </p:cNvSpPr>
          <p:nvPr>
            <p:ph type="title"/>
          </p:nvPr>
        </p:nvSpPr>
        <p:spPr>
          <a:xfrm>
            <a:off x="1108654" y="307222"/>
            <a:ext cx="10487971" cy="930442"/>
          </a:xfrm>
        </p:spPr>
        <p:txBody>
          <a:bodyPr>
            <a:normAutofit fontScale="90000"/>
          </a:bodyPr>
          <a:lstStyle/>
          <a:p>
            <a:pPr algn="ctr"/>
            <a:r>
              <a:rPr lang="en-ZW" sz="2800" b="1" dirty="0">
                <a:solidFill>
                  <a:srgbClr val="FF0000"/>
                </a:solidFill>
                <a:latin typeface="Arial Black" pitchFamily="34" charset="0"/>
              </a:rPr>
              <a:t/>
            </a:r>
            <a:br>
              <a:rPr lang="en-ZW" sz="2800" b="1" dirty="0">
                <a:solidFill>
                  <a:srgbClr val="FF0000"/>
                </a:solidFill>
                <a:latin typeface="Arial Black" pitchFamily="34" charset="0"/>
              </a:rPr>
            </a:br>
            <a:r>
              <a:rPr lang="en-ZW" sz="2800" b="1" dirty="0">
                <a:solidFill>
                  <a:srgbClr val="FF0000"/>
                </a:solidFill>
                <a:latin typeface="Arial Black" pitchFamily="34" charset="0"/>
              </a:rPr>
              <a:t/>
            </a:r>
            <a:br>
              <a:rPr lang="en-ZW" sz="2800" b="1" dirty="0">
                <a:solidFill>
                  <a:srgbClr val="FF0000"/>
                </a:solidFill>
                <a:latin typeface="Arial Black" pitchFamily="34" charset="0"/>
              </a:rPr>
            </a:br>
            <a:r>
              <a:rPr lang="en-ZW" sz="2800" b="1" dirty="0">
                <a:solidFill>
                  <a:srgbClr val="FF0000"/>
                </a:solidFill>
                <a:latin typeface="Arial Black" pitchFamily="34" charset="0"/>
              </a:rPr>
              <a:t>The duties and responsibilities </a:t>
            </a:r>
            <a:r>
              <a:rPr lang="en-ZW" sz="2800" dirty="0">
                <a:solidFill>
                  <a:srgbClr val="FF0000"/>
                </a:solidFill>
                <a:latin typeface="Arial Black" pitchFamily="34" charset="0"/>
              </a:rPr>
              <a:t>of PIO as per Section 11 in case of Third Party information </a:t>
            </a:r>
            <a:br>
              <a:rPr lang="en-ZW" sz="2800" dirty="0">
                <a:solidFill>
                  <a:srgbClr val="FF0000"/>
                </a:solidFill>
                <a:latin typeface="Arial Black" pitchFamily="34" charset="0"/>
              </a:rPr>
            </a:br>
            <a:r>
              <a:rPr lang="en-ZW" sz="2800" b="1" dirty="0">
                <a:solidFill>
                  <a:srgbClr val="FF0000"/>
                </a:solidFill>
                <a:latin typeface="Arial Black" pitchFamily="34" charset="0"/>
              </a:rPr>
              <a:t/>
            </a:r>
            <a:br>
              <a:rPr lang="en-ZW" sz="2800" b="1" dirty="0">
                <a:solidFill>
                  <a:srgbClr val="FF0000"/>
                </a:solidFill>
                <a:latin typeface="Arial Black" pitchFamily="34" charset="0"/>
              </a:rPr>
            </a:br>
            <a:endParaRPr lang="en-ZW" sz="2800" b="1" dirty="0">
              <a:solidFill>
                <a:srgbClr val="FF0000"/>
              </a:solidFill>
              <a:latin typeface="Arial Black" pitchFamily="34" charset="0"/>
            </a:endParaRPr>
          </a:p>
        </p:txBody>
      </p:sp>
    </p:spTree>
    <p:extLst>
      <p:ext uri="{BB962C8B-B14F-4D97-AF65-F5344CB8AC3E}">
        <p14:creationId xmlns:p14="http://schemas.microsoft.com/office/powerpoint/2010/main" xmlns="" val="2133622975"/>
      </p:ext>
    </p:extLst>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pic>
        <p:nvPicPr>
          <p:cNvPr id="4" name="Picture 3" descr="http://www.mightylaws.in/wp-content/uploads/Rtiimage.jpg"/>
          <p:cNvPicPr>
            <a:picLocks noChangeAspect="1" noChangeArrowheads="1"/>
          </p:cNvPicPr>
          <p:nvPr/>
        </p:nvPicPr>
        <p:blipFill>
          <a:blip r:embed="rId2"/>
          <a:srcRect t="6360" b="2412"/>
          <a:stretch>
            <a:fillRect/>
          </a:stretch>
        </p:blipFill>
        <p:spPr bwMode="auto">
          <a:xfrm>
            <a:off x="126080" y="189782"/>
            <a:ext cx="12071524" cy="492568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xmlns="" val="478283880"/>
      </p:ext>
    </p:extLst>
  </p:cSld>
  <p:clrMapOvr>
    <a:masterClrMapping/>
  </p:clrMapOvr>
  <p:transition>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235243"/>
            <a:ext cx="10925195" cy="5390146"/>
          </a:xfrm>
        </p:spPr>
        <p:txBody>
          <a:bodyPr>
            <a:normAutofit fontScale="92500"/>
          </a:bodyPr>
          <a:lstStyle/>
          <a:p>
            <a:pPr algn="just"/>
            <a:r>
              <a:rPr lang="en-ZW" sz="2200" b="1" dirty="0">
                <a:solidFill>
                  <a:schemeClr val="tx1"/>
                </a:solidFill>
                <a:latin typeface="Arial" pitchFamily="34" charset="0"/>
                <a:cs typeface="Arial" pitchFamily="34" charset="0"/>
              </a:rPr>
              <a:t>(</a:t>
            </a:r>
            <a:r>
              <a:rPr lang="en-ZW" sz="2200" b="1" dirty="0" err="1">
                <a:solidFill>
                  <a:schemeClr val="tx1"/>
                </a:solidFill>
                <a:latin typeface="Arial" pitchFamily="34" charset="0"/>
                <a:cs typeface="Arial" pitchFamily="34" charset="0"/>
              </a:rPr>
              <a:t>i</a:t>
            </a:r>
            <a:r>
              <a:rPr lang="en-ZW" sz="2200" b="1" dirty="0">
                <a:solidFill>
                  <a:schemeClr val="tx1"/>
                </a:solidFill>
                <a:latin typeface="Arial" pitchFamily="34" charset="0"/>
                <a:cs typeface="Arial" pitchFamily="34" charset="0"/>
              </a:rPr>
              <a:t>).  Receive the application (Form-A) along with the application fee of Rupees 10 only; but no fees from BPL Applicant</a:t>
            </a:r>
          </a:p>
          <a:p>
            <a:pPr algn="just"/>
            <a:r>
              <a:rPr lang="en-ZW" sz="2200" b="1" dirty="0">
                <a:solidFill>
                  <a:schemeClr val="tx1"/>
                </a:solidFill>
                <a:latin typeface="Arial" pitchFamily="34" charset="0"/>
                <a:cs typeface="Arial" pitchFamily="34" charset="0"/>
              </a:rPr>
              <a:t>(ii). If required, assist the applicant for reducing oral request into writing.  Scrutinize the applications received.</a:t>
            </a:r>
          </a:p>
          <a:p>
            <a:pPr algn="just"/>
            <a:r>
              <a:rPr lang="en-ZW" sz="2200" b="1" dirty="0">
                <a:solidFill>
                  <a:schemeClr val="tx1"/>
                </a:solidFill>
                <a:latin typeface="Arial" pitchFamily="34" charset="0"/>
                <a:cs typeface="Arial" pitchFamily="34" charset="0"/>
              </a:rPr>
              <a:t>(iii). Register the application in the Information Register (Form-F).</a:t>
            </a:r>
          </a:p>
          <a:p>
            <a:pPr algn="just"/>
            <a:r>
              <a:rPr lang="en-ZW" sz="2200" b="1" dirty="0">
                <a:solidFill>
                  <a:schemeClr val="tx1"/>
                </a:solidFill>
                <a:latin typeface="Arial" pitchFamily="34" charset="0"/>
                <a:cs typeface="Arial" pitchFamily="34" charset="0"/>
              </a:rPr>
              <a:t>(iv). Issue the acknowledgement / receipt to the applicant.</a:t>
            </a:r>
          </a:p>
          <a:p>
            <a:pPr algn="just"/>
            <a:r>
              <a:rPr lang="en-ZW" sz="2200" b="1" dirty="0">
                <a:solidFill>
                  <a:schemeClr val="tx1"/>
                </a:solidFill>
                <a:latin typeface="Arial" pitchFamily="34" charset="0"/>
                <a:cs typeface="Arial" pitchFamily="34" charset="0"/>
              </a:rPr>
              <a:t>(v).  If required, transfer the application or part of it to another Public Authority within 5 days of receipt of application.[as per provision of section 6(3).</a:t>
            </a:r>
          </a:p>
          <a:p>
            <a:pPr algn="just"/>
            <a:r>
              <a:rPr lang="en-ZW" sz="2200" b="1" dirty="0">
                <a:solidFill>
                  <a:schemeClr val="tx1"/>
                </a:solidFill>
                <a:latin typeface="Arial" pitchFamily="34" charset="0"/>
                <a:cs typeface="Arial" pitchFamily="34" charset="0"/>
              </a:rPr>
              <a:t>(vi). Inform the applicant about such transfer. Update the Information Register.</a:t>
            </a:r>
          </a:p>
          <a:p>
            <a:pPr algn="just"/>
            <a:r>
              <a:rPr lang="en-ZW" sz="2200" b="1" dirty="0">
                <a:solidFill>
                  <a:schemeClr val="tx1"/>
                </a:solidFill>
                <a:latin typeface="Arial" pitchFamily="34" charset="0"/>
                <a:cs typeface="Arial" pitchFamily="34" charset="0"/>
              </a:rPr>
              <a:t> (vii). Issue notice to ‘Third Party’, if necessary for representing in case of objection by third party.</a:t>
            </a:r>
          </a:p>
          <a:p>
            <a:pPr algn="just"/>
            <a:r>
              <a:rPr lang="en-ZW" sz="2200" b="1" dirty="0">
                <a:solidFill>
                  <a:schemeClr val="tx1"/>
                </a:solidFill>
                <a:latin typeface="Arial" pitchFamily="34" charset="0"/>
                <a:cs typeface="Arial" pitchFamily="34" charset="0"/>
              </a:rPr>
              <a:t> (viii). Reject the application, if information can not be given under proper reasons.</a:t>
            </a:r>
          </a:p>
          <a:p>
            <a:r>
              <a:rPr lang="en-ZW" dirty="0">
                <a:solidFill>
                  <a:schemeClr val="tx1"/>
                </a:solidFill>
                <a:latin typeface="Arial Black" pitchFamily="34" charset="0"/>
              </a:rPr>
              <a:t> </a:t>
            </a:r>
            <a:endParaRPr lang="en-ZW" b="1" dirty="0">
              <a:solidFill>
                <a:schemeClr val="tx1"/>
              </a:solidFill>
              <a:latin typeface="Arial Black" pitchFamily="34" charset="0"/>
            </a:endParaRPr>
          </a:p>
        </p:txBody>
      </p:sp>
      <p:sp>
        <p:nvSpPr>
          <p:cNvPr id="2" name="Title 1"/>
          <p:cNvSpPr>
            <a:spLocks noGrp="1"/>
          </p:cNvSpPr>
          <p:nvPr>
            <p:ph type="title"/>
          </p:nvPr>
        </p:nvSpPr>
        <p:spPr>
          <a:xfrm>
            <a:off x="-336884" y="192506"/>
            <a:ext cx="12528884" cy="930442"/>
          </a:xfrm>
        </p:spPr>
        <p:txBody>
          <a:bodyPr>
            <a:normAutofit fontScale="90000"/>
          </a:bodyPr>
          <a:lstStyle/>
          <a:p>
            <a:pPr algn="ctr"/>
            <a:r>
              <a:rPr lang="en-ZW" sz="3200" dirty="0">
                <a:solidFill>
                  <a:schemeClr val="tx1"/>
                </a:solidFill>
                <a:latin typeface="Arial Black" pitchFamily="34" charset="0"/>
              </a:rPr>
              <a:t/>
            </a:r>
            <a:br>
              <a:rPr lang="en-ZW" sz="3200" dirty="0">
                <a:solidFill>
                  <a:schemeClr val="tx1"/>
                </a:solidFill>
                <a:latin typeface="Arial Black" pitchFamily="34" charset="0"/>
              </a:rPr>
            </a:br>
            <a:r>
              <a:rPr lang="en-ZW" sz="3100" b="1" u="sng" dirty="0">
                <a:solidFill>
                  <a:srgbClr val="FF0000"/>
                </a:solidFill>
                <a:latin typeface="Arial Black" pitchFamily="34" charset="0"/>
              </a:rPr>
              <a:t>Procedure to be followed by the PIOs </a:t>
            </a:r>
            <a:br>
              <a:rPr lang="en-ZW" sz="3100" b="1" u="sng" dirty="0">
                <a:solidFill>
                  <a:srgbClr val="FF0000"/>
                </a:solidFill>
                <a:latin typeface="Arial Black" pitchFamily="34" charset="0"/>
              </a:rPr>
            </a:br>
            <a:r>
              <a:rPr lang="en-ZW" sz="3100" b="1" u="sng" dirty="0">
                <a:solidFill>
                  <a:srgbClr val="FF0000"/>
                </a:solidFill>
                <a:latin typeface="Arial Black" pitchFamily="34" charset="0"/>
              </a:rPr>
              <a:t>for disposal of RTI </a:t>
            </a:r>
            <a:r>
              <a:rPr lang="en-ZW" sz="3100" u="sng" dirty="0">
                <a:solidFill>
                  <a:srgbClr val="FF0000"/>
                </a:solidFill>
                <a:latin typeface="Arial Black" pitchFamily="34" charset="0"/>
              </a:rPr>
              <a:t>Application</a:t>
            </a:r>
            <a:r>
              <a:rPr lang="en-ZW" u="sng" dirty="0"/>
              <a:t/>
            </a:r>
            <a:br>
              <a:rPr lang="en-ZW" u="sng" dirty="0"/>
            </a:br>
            <a:endParaRPr lang="en-ZW" u="sng" dirty="0"/>
          </a:p>
        </p:txBody>
      </p:sp>
    </p:spTree>
    <p:extLst>
      <p:ext uri="{BB962C8B-B14F-4D97-AF65-F5344CB8AC3E}">
        <p14:creationId xmlns:p14="http://schemas.microsoft.com/office/powerpoint/2010/main" xmlns="" val="97670574"/>
      </p:ext>
    </p:extLst>
  </p:cSld>
  <p:clrMapOvr>
    <a:masterClrMapping/>
  </p:clrMapOvr>
  <p:transition>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56085"/>
            <a:ext cx="10471930" cy="4469236"/>
          </a:xfrm>
        </p:spPr>
        <p:txBody>
          <a:bodyPr>
            <a:normAutofit/>
          </a:bodyPr>
          <a:lstStyle/>
          <a:p>
            <a:r>
              <a:rPr lang="en-ZW" sz="2000" b="1" dirty="0">
                <a:solidFill>
                  <a:schemeClr val="tx1"/>
                </a:solidFill>
                <a:latin typeface="Arial" pitchFamily="34" charset="0"/>
                <a:cs typeface="Arial" pitchFamily="34" charset="0"/>
              </a:rPr>
              <a:t>(ix). Inform the applicant about such rejection with ‘Intimation of Rejection’ (Form-C).</a:t>
            </a:r>
          </a:p>
          <a:p>
            <a:r>
              <a:rPr lang="en-ZW" sz="2000" b="1" dirty="0">
                <a:solidFill>
                  <a:schemeClr val="tx1"/>
                </a:solidFill>
                <a:latin typeface="Arial" pitchFamily="34" charset="0"/>
                <a:cs typeface="Arial" pitchFamily="34" charset="0"/>
              </a:rPr>
              <a:t> (x). </a:t>
            </a:r>
            <a:r>
              <a:rPr lang="en-ZW" sz="2000" b="1" dirty="0">
                <a:latin typeface="Arial" pitchFamily="34" charset="0"/>
                <a:cs typeface="Arial" pitchFamily="34" charset="0"/>
              </a:rPr>
              <a:t> </a:t>
            </a:r>
            <a:r>
              <a:rPr lang="en-ZW" sz="2000" b="1" dirty="0">
                <a:solidFill>
                  <a:schemeClr val="tx1"/>
                </a:solidFill>
                <a:latin typeface="Arial" pitchFamily="34" charset="0"/>
                <a:cs typeface="Arial" pitchFamily="34" charset="0"/>
              </a:rPr>
              <a:t>If information is available, send intimation to the applicant to deposit the cost of information as provided in the Rules in (Form-B).</a:t>
            </a:r>
          </a:p>
          <a:p>
            <a:r>
              <a:rPr lang="en-ZW" sz="2000" b="1" dirty="0">
                <a:solidFill>
                  <a:schemeClr val="tx1"/>
                </a:solidFill>
                <a:latin typeface="Arial" pitchFamily="34" charset="0"/>
                <a:cs typeface="Arial" pitchFamily="34" charset="0"/>
              </a:rPr>
              <a:t> (xi). Receive the cost of information and issue a receipt to the applicant.</a:t>
            </a:r>
          </a:p>
          <a:p>
            <a:r>
              <a:rPr lang="en-ZW" sz="2000" b="1" dirty="0">
                <a:solidFill>
                  <a:schemeClr val="tx1"/>
                </a:solidFill>
                <a:latin typeface="Arial" pitchFamily="34" charset="0"/>
                <a:cs typeface="Arial" pitchFamily="34" charset="0"/>
              </a:rPr>
              <a:t> (xii). Supply the information sought for in proper form as asked for or allow the applicant for inspection of records.</a:t>
            </a:r>
          </a:p>
          <a:p>
            <a:r>
              <a:rPr lang="en-ZW" sz="2000" b="1" dirty="0">
                <a:solidFill>
                  <a:schemeClr val="tx1"/>
                </a:solidFill>
                <a:latin typeface="Arial" pitchFamily="34" charset="0"/>
                <a:cs typeface="Arial" pitchFamily="34" charset="0"/>
              </a:rPr>
              <a:t> (xiii).  If required, provide assistance to the applicant for inspection of works or taking samples of materials. </a:t>
            </a:r>
          </a:p>
          <a:p>
            <a:r>
              <a:rPr lang="en-ZW" sz="2000" b="1" dirty="0">
                <a:solidFill>
                  <a:schemeClr val="tx1"/>
                </a:solidFill>
                <a:latin typeface="Arial" pitchFamily="34" charset="0"/>
                <a:cs typeface="Arial" pitchFamily="34" charset="0"/>
              </a:rPr>
              <a:t> (xiv). Make and maintain  the Information Register (Form-F) &amp; Cash Register (Form-(G) and  update of each entry, so that clarification may be furnished to FAA or </a:t>
            </a:r>
            <a:r>
              <a:rPr lang="en-ZW" sz="2000" b="1" dirty="0" err="1">
                <a:solidFill>
                  <a:schemeClr val="tx1"/>
                </a:solidFill>
                <a:latin typeface="Arial" pitchFamily="34" charset="0"/>
                <a:cs typeface="Arial" pitchFamily="34" charset="0"/>
              </a:rPr>
              <a:t>Odisha</a:t>
            </a:r>
            <a:r>
              <a:rPr lang="en-ZW" sz="2000" b="1" dirty="0">
                <a:solidFill>
                  <a:schemeClr val="tx1"/>
                </a:solidFill>
                <a:latin typeface="Arial" pitchFamily="34" charset="0"/>
                <a:cs typeface="Arial" pitchFamily="34" charset="0"/>
              </a:rPr>
              <a:t> Information Commission while compiling information for Annual Report as contained in Section 25 of RTI ACT.</a:t>
            </a:r>
          </a:p>
        </p:txBody>
      </p:sp>
      <p:sp>
        <p:nvSpPr>
          <p:cNvPr id="2" name="Title 1"/>
          <p:cNvSpPr>
            <a:spLocks noGrp="1"/>
          </p:cNvSpPr>
          <p:nvPr>
            <p:ph type="title"/>
          </p:nvPr>
        </p:nvSpPr>
        <p:spPr>
          <a:xfrm>
            <a:off x="1833273" y="324928"/>
            <a:ext cx="8596668" cy="930442"/>
          </a:xfrm>
        </p:spPr>
        <p:txBody>
          <a:bodyPr>
            <a:normAutofit fontScale="90000"/>
          </a:bodyPr>
          <a:lstStyle/>
          <a:p>
            <a:pPr algn="ctr"/>
            <a:r>
              <a:rPr lang="en-ZW" sz="2800" b="1" dirty="0">
                <a:solidFill>
                  <a:srgbClr val="FF0000"/>
                </a:solidFill>
                <a:latin typeface="Arial Black" pitchFamily="34" charset="0"/>
              </a:rPr>
              <a:t>Procedure to be followed by the PIOs </a:t>
            </a:r>
            <a:br>
              <a:rPr lang="en-ZW" sz="2800" b="1" dirty="0">
                <a:solidFill>
                  <a:srgbClr val="FF0000"/>
                </a:solidFill>
                <a:latin typeface="Arial Black" pitchFamily="34" charset="0"/>
              </a:rPr>
            </a:br>
            <a:r>
              <a:rPr lang="en-ZW" sz="2800" b="1" dirty="0">
                <a:solidFill>
                  <a:srgbClr val="FF0000"/>
                </a:solidFill>
                <a:latin typeface="Arial Black" pitchFamily="34" charset="0"/>
              </a:rPr>
              <a:t>for disposal of RTI Application</a:t>
            </a:r>
            <a:r>
              <a:rPr lang="en-ZW" sz="2800" b="1" dirty="0">
                <a:solidFill>
                  <a:srgbClr val="FF0000"/>
                </a:solidFill>
              </a:rPr>
              <a:t>s</a:t>
            </a:r>
            <a:endParaRPr lang="en-ZW" sz="2800" dirty="0"/>
          </a:p>
        </p:txBody>
      </p:sp>
    </p:spTree>
    <p:extLst>
      <p:ext uri="{BB962C8B-B14F-4D97-AF65-F5344CB8AC3E}">
        <p14:creationId xmlns:p14="http://schemas.microsoft.com/office/powerpoint/2010/main" xmlns="" val="1884734300"/>
      </p:ext>
    </p:extLst>
  </p:cSld>
  <p:clrMapOvr>
    <a:masterClrMapping/>
  </p:clrMapOvr>
  <p:transition>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lgn="ctr">
              <a:buNone/>
            </a:pPr>
            <a:endParaRPr lang="en-ZW" sz="4400" u="sng" dirty="0">
              <a:solidFill>
                <a:srgbClr val="FF0000"/>
              </a:solidFill>
              <a:latin typeface="Arial Black" pitchFamily="34" charset="0"/>
            </a:endParaRPr>
          </a:p>
          <a:p>
            <a:pPr marL="109728" indent="0" algn="ctr">
              <a:buNone/>
            </a:pPr>
            <a:endParaRPr lang="en-ZW" sz="4400" u="sng" dirty="0">
              <a:solidFill>
                <a:srgbClr val="FF0000"/>
              </a:solidFill>
              <a:latin typeface="Arial Black" pitchFamily="34" charset="0"/>
            </a:endParaRPr>
          </a:p>
          <a:p>
            <a:pPr marL="109728" indent="0" algn="ctr">
              <a:buNone/>
            </a:pPr>
            <a:r>
              <a:rPr lang="en-ZW" sz="8000" i="1" dirty="0">
                <a:solidFill>
                  <a:schemeClr val="accent2"/>
                </a:solidFill>
                <a:latin typeface="Algerian" pitchFamily="82" charset="0"/>
              </a:rPr>
              <a:t>THANK YOU</a:t>
            </a:r>
          </a:p>
        </p:txBody>
      </p:sp>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Content Placeholder 4" descr="images.jpg"/>
          <p:cNvPicPr>
            <a:picLocks noGrp="1" noChangeAspect="1"/>
          </p:cNvPicPr>
          <p:nvPr>
            <p:ph idx="1"/>
          </p:nvPr>
        </p:nvPicPr>
        <p:blipFill>
          <a:blip r:embed="rId2"/>
          <a:srcRect/>
          <a:stretch>
            <a:fillRect/>
          </a:stretch>
        </p:blipFill>
        <p:spPr>
          <a:xfrm>
            <a:off x="753978" y="1447800"/>
            <a:ext cx="9561095" cy="4600074"/>
          </a:xfrm>
          <a:prstGeom prst="rect">
            <a:avLst/>
          </a:prstGeom>
          <a:ln w="88900" cap="sq" cmpd="thickThin">
            <a:solidFill>
              <a:srgbClr val="000000"/>
            </a:solidFill>
            <a:prstDash val="solid"/>
            <a:miter lim="800000"/>
          </a:ln>
          <a:effectLst>
            <a:innerShdw blurRad="76200">
              <a:srgbClr val="000000"/>
            </a:innerShdw>
          </a:effectLst>
        </p:spPr>
      </p:pic>
      <p:sp>
        <p:nvSpPr>
          <p:cNvPr id="4" name="Slide Number Placeholder 3"/>
          <p:cNvSpPr>
            <a:spLocks noGrp="1"/>
          </p:cNvSpPr>
          <p:nvPr>
            <p:ph type="sldNum" sz="quarter" idx="12"/>
          </p:nvPr>
        </p:nvSpPr>
        <p:spPr/>
        <p:txBody>
          <a:bodyPr/>
          <a:lstStyle/>
          <a:p>
            <a:pPr>
              <a:defRPr/>
            </a:pPr>
            <a:fld id="{D409DCCD-094F-45A8-BB16-83E5569239D0}" type="slidenum">
              <a:rPr lang="en-US" smtClean="0"/>
              <a:pPr>
                <a:defRPr/>
              </a:pPr>
              <a:t>4</a:t>
            </a:fld>
            <a:endParaRPr lang="en-US" dirty="0"/>
          </a:p>
        </p:txBody>
      </p:sp>
      <p:sp>
        <p:nvSpPr>
          <p:cNvPr id="13314" name="Title 1"/>
          <p:cNvSpPr>
            <a:spLocks noGrp="1"/>
          </p:cNvSpPr>
          <p:nvPr>
            <p:ph type="title"/>
          </p:nvPr>
        </p:nvSpPr>
        <p:spPr>
          <a:xfrm>
            <a:off x="208547" y="0"/>
            <a:ext cx="11983453" cy="1331495"/>
          </a:xfrm>
        </p:spPr>
        <p:txBody>
          <a:bodyPr>
            <a:noAutofit/>
          </a:bodyPr>
          <a:lstStyle/>
          <a:p>
            <a:pPr algn="ctr"/>
            <a:r>
              <a:rPr lang="en-US" sz="2800" b="1" u="sng" dirty="0">
                <a:solidFill>
                  <a:srgbClr val="C00000"/>
                </a:solidFill>
                <a:latin typeface="Arial Black" pitchFamily="34" charset="0"/>
              </a:rPr>
              <a:t>RTI Act- “Common man’s </a:t>
            </a:r>
            <a:r>
              <a:rPr lang="en-US" sz="2800" b="1" u="sng" dirty="0" err="1">
                <a:solidFill>
                  <a:srgbClr val="C00000"/>
                </a:solidFill>
                <a:latin typeface="Arial Black" pitchFamily="34" charset="0"/>
              </a:rPr>
              <a:t>Brhmastra</a:t>
            </a:r>
            <a:r>
              <a:rPr lang="en-US" sz="2800" b="1" u="sng" dirty="0">
                <a:solidFill>
                  <a:srgbClr val="C00000"/>
                </a:solidFill>
                <a:latin typeface="Arial Black" pitchFamily="34" charset="0"/>
              </a:rPr>
              <a:t> against corruption”: </a:t>
            </a:r>
            <a:br>
              <a:rPr lang="en-US" sz="2800" b="1" u="sng" dirty="0">
                <a:solidFill>
                  <a:srgbClr val="C00000"/>
                </a:solidFill>
                <a:latin typeface="Arial Black" pitchFamily="34" charset="0"/>
              </a:rPr>
            </a:br>
            <a:r>
              <a:rPr lang="en-US" sz="2800" b="1" u="sng" dirty="0">
                <a:solidFill>
                  <a:srgbClr val="C00000"/>
                </a:solidFill>
                <a:latin typeface="Arial Black" pitchFamily="34" charset="0"/>
              </a:rPr>
              <a:t>A  cartoon by R K </a:t>
            </a:r>
            <a:r>
              <a:rPr lang="en-US" sz="2800" b="1" u="sng" dirty="0" err="1">
                <a:solidFill>
                  <a:srgbClr val="C00000"/>
                </a:solidFill>
                <a:latin typeface="Arial Black" pitchFamily="34" charset="0"/>
              </a:rPr>
              <a:t>laxaman</a:t>
            </a:r>
            <a:r>
              <a:rPr lang="en-US" sz="2800" b="1" dirty="0">
                <a:solidFill>
                  <a:srgbClr val="FF0000"/>
                </a:solidFill>
                <a:latin typeface="Arial Black" pitchFamily="34" charset="0"/>
              </a:rPr>
              <a:t>.</a:t>
            </a:r>
            <a:br>
              <a:rPr lang="en-US" sz="2800" b="1" dirty="0">
                <a:solidFill>
                  <a:srgbClr val="FF0000"/>
                </a:solidFill>
                <a:latin typeface="Arial Black" pitchFamily="34" charset="0"/>
              </a:rPr>
            </a:br>
            <a:endParaRPr lang="en-IN" sz="2800" b="1" dirty="0">
              <a:solidFill>
                <a:srgbClr val="FF0000"/>
              </a:solidFill>
              <a:latin typeface="Arial Black" pitchFamily="34" charset="0"/>
            </a:endParaRPr>
          </a:p>
        </p:txBody>
      </p:sp>
    </p:spTree>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095" y="1122946"/>
            <a:ext cx="11454063" cy="5534527"/>
          </a:xfrm>
        </p:spPr>
        <p:txBody>
          <a:bodyPr>
            <a:normAutofit/>
          </a:bodyPr>
          <a:lstStyle/>
          <a:p>
            <a:r>
              <a:rPr lang="en-IN" b="1" dirty="0"/>
              <a:t> </a:t>
            </a:r>
            <a:r>
              <a:rPr lang="en-IN" dirty="0">
                <a:solidFill>
                  <a:schemeClr val="tx1"/>
                </a:solidFill>
                <a:latin typeface="Arial" pitchFamily="34" charset="0"/>
                <a:cs typeface="Arial" pitchFamily="34" charset="0"/>
              </a:rPr>
              <a:t> </a:t>
            </a:r>
            <a:r>
              <a:rPr lang="en-IN" sz="1600" b="1" dirty="0">
                <a:solidFill>
                  <a:schemeClr val="tx1"/>
                </a:solidFill>
                <a:latin typeface="Arial" pitchFamily="34" charset="0"/>
                <a:cs typeface="Arial" pitchFamily="34" charset="0"/>
              </a:rPr>
              <a:t>Even before the Central legislation, RTI Act, 2005  was passed, some of the states introduced their own right to information legislation. The first amongst these was Tamil Nadu in 19 66. The states and the respective years of the enactment of legislations are mentioned below:-</a:t>
            </a:r>
            <a:endParaRPr lang="en-ZW" sz="1600" b="1" dirty="0">
              <a:solidFill>
                <a:schemeClr val="tx1"/>
              </a:solidFill>
              <a:latin typeface="Arial" pitchFamily="34" charset="0"/>
              <a:cs typeface="Arial" pitchFamily="34" charset="0"/>
            </a:endParaRPr>
          </a:p>
          <a:p>
            <a:r>
              <a:rPr lang="en-ZW" sz="1600" b="1" dirty="0">
                <a:solidFill>
                  <a:schemeClr val="tx1"/>
                </a:solidFill>
                <a:latin typeface="Arial" pitchFamily="34" charset="0"/>
                <a:cs typeface="Arial" pitchFamily="34" charset="0"/>
              </a:rPr>
              <a:t>1. </a:t>
            </a:r>
            <a:r>
              <a:rPr lang="en-ZW" sz="1600" b="1" dirty="0" err="1">
                <a:solidFill>
                  <a:schemeClr val="tx1"/>
                </a:solidFill>
                <a:latin typeface="Arial" pitchFamily="34" charset="0"/>
                <a:cs typeface="Arial" pitchFamily="34" charset="0"/>
              </a:rPr>
              <a:t>Tamilnadu</a:t>
            </a:r>
            <a:r>
              <a:rPr lang="en-ZW" sz="1600" b="1" dirty="0">
                <a:solidFill>
                  <a:schemeClr val="tx1"/>
                </a:solidFill>
                <a:latin typeface="Arial" pitchFamily="34" charset="0"/>
                <a:cs typeface="Arial" pitchFamily="34" charset="0"/>
              </a:rPr>
              <a:t> –1997</a:t>
            </a:r>
          </a:p>
          <a:p>
            <a:r>
              <a:rPr lang="en-ZW" sz="1600" b="1" dirty="0">
                <a:solidFill>
                  <a:schemeClr val="tx1"/>
                </a:solidFill>
                <a:latin typeface="Arial" pitchFamily="34" charset="0"/>
                <a:cs typeface="Arial" pitchFamily="34" charset="0"/>
              </a:rPr>
              <a:t>2. Goa           -- 1997</a:t>
            </a:r>
          </a:p>
          <a:p>
            <a:r>
              <a:rPr lang="en-ZW" sz="1600" b="1" dirty="0">
                <a:solidFill>
                  <a:schemeClr val="tx1"/>
                </a:solidFill>
                <a:latin typeface="Arial" pitchFamily="34" charset="0"/>
                <a:cs typeface="Arial" pitchFamily="34" charset="0"/>
              </a:rPr>
              <a:t>3. Rajasthan – 2000</a:t>
            </a:r>
          </a:p>
          <a:p>
            <a:r>
              <a:rPr lang="en-ZW" sz="1600" b="1" dirty="0">
                <a:solidFill>
                  <a:schemeClr val="tx1"/>
                </a:solidFill>
                <a:latin typeface="Arial" pitchFamily="34" charset="0"/>
                <a:cs typeface="Arial" pitchFamily="34" charset="0"/>
              </a:rPr>
              <a:t>4. Karnataka – 2000</a:t>
            </a:r>
          </a:p>
          <a:p>
            <a:r>
              <a:rPr lang="en-ZW" sz="1600" b="1" dirty="0">
                <a:solidFill>
                  <a:schemeClr val="tx1"/>
                </a:solidFill>
                <a:latin typeface="Arial" pitchFamily="34" charset="0"/>
                <a:cs typeface="Arial" pitchFamily="34" charset="0"/>
              </a:rPr>
              <a:t>5. Delhi         -- 2001</a:t>
            </a:r>
          </a:p>
          <a:p>
            <a:r>
              <a:rPr lang="en-ZW" sz="1600" b="1" dirty="0">
                <a:solidFill>
                  <a:schemeClr val="tx1"/>
                </a:solidFill>
                <a:latin typeface="Arial" pitchFamily="34" charset="0"/>
                <a:cs typeface="Arial" pitchFamily="34" charset="0"/>
              </a:rPr>
              <a:t>6. Maharashtra – 2002</a:t>
            </a:r>
          </a:p>
          <a:p>
            <a:r>
              <a:rPr lang="en-ZW" sz="1600" b="1" dirty="0">
                <a:solidFill>
                  <a:schemeClr val="tx1"/>
                </a:solidFill>
                <a:latin typeface="Arial" pitchFamily="34" charset="0"/>
                <a:cs typeface="Arial" pitchFamily="34" charset="0"/>
              </a:rPr>
              <a:t>7. Assam     ---- 2002</a:t>
            </a:r>
          </a:p>
          <a:p>
            <a:r>
              <a:rPr lang="en-ZW" sz="1600" b="1" dirty="0">
                <a:solidFill>
                  <a:schemeClr val="tx1"/>
                </a:solidFill>
                <a:latin typeface="Arial" pitchFamily="34" charset="0"/>
                <a:cs typeface="Arial" pitchFamily="34" charset="0"/>
              </a:rPr>
              <a:t>8.  Madhya Pradesh– 2003</a:t>
            </a:r>
          </a:p>
          <a:p>
            <a:r>
              <a:rPr lang="en-ZW" sz="1600" b="1" dirty="0">
                <a:solidFill>
                  <a:schemeClr val="tx1"/>
                </a:solidFill>
                <a:latin typeface="Arial" pitchFamily="34" charset="0"/>
                <a:cs typeface="Arial" pitchFamily="34" charset="0"/>
              </a:rPr>
              <a:t>9. Jammu and Kashmir –2004.</a:t>
            </a:r>
          </a:p>
          <a:p>
            <a:endParaRPr lang="en-IN" sz="1600" b="1" dirty="0">
              <a:solidFill>
                <a:schemeClr val="tx1"/>
              </a:solidFill>
              <a:latin typeface="Arial" pitchFamily="34" charset="0"/>
              <a:cs typeface="Arial" pitchFamily="34" charset="0"/>
            </a:endParaRPr>
          </a:p>
          <a:p>
            <a:r>
              <a:rPr lang="en-IN" sz="1600" b="1" dirty="0">
                <a:solidFill>
                  <a:schemeClr val="tx1"/>
                </a:solidFill>
                <a:latin typeface="Arial" pitchFamily="34" charset="0"/>
                <a:cs typeface="Arial" pitchFamily="34" charset="0"/>
              </a:rPr>
              <a:t>In Rajasthan, the Right to Information movement was initiated by </a:t>
            </a:r>
            <a:r>
              <a:rPr lang="en-IN" sz="1600" b="1" dirty="0" err="1">
                <a:solidFill>
                  <a:schemeClr val="tx1"/>
                </a:solidFill>
                <a:latin typeface="Arial" pitchFamily="34" charset="0"/>
                <a:cs typeface="Arial" pitchFamily="34" charset="0"/>
              </a:rPr>
              <a:t>Aruna</a:t>
            </a:r>
            <a:r>
              <a:rPr lang="en-IN" sz="1600" b="1" dirty="0">
                <a:solidFill>
                  <a:schemeClr val="tx1"/>
                </a:solidFill>
                <a:latin typeface="Arial" pitchFamily="34" charset="0"/>
                <a:cs typeface="Arial" pitchFamily="34" charset="0"/>
              </a:rPr>
              <a:t> Roy and leaders  like Nikhil Dey and Shankar Singh and others in the early 1990s. The 'Mazdoor </a:t>
            </a:r>
            <a:r>
              <a:rPr lang="en-IN" sz="1600" b="1" dirty="0" err="1">
                <a:solidFill>
                  <a:schemeClr val="tx1"/>
                </a:solidFill>
                <a:latin typeface="Arial" pitchFamily="34" charset="0"/>
                <a:cs typeface="Arial" pitchFamily="34" charset="0"/>
              </a:rPr>
              <a:t>Kisan</a:t>
            </a:r>
            <a:r>
              <a:rPr lang="en-IN" sz="1600" b="1" dirty="0">
                <a:solidFill>
                  <a:schemeClr val="tx1"/>
                </a:solidFill>
                <a:latin typeface="Arial" pitchFamily="34" charset="0"/>
                <a:cs typeface="Arial" pitchFamily="34" charset="0"/>
              </a:rPr>
              <a:t> Shakti </a:t>
            </a:r>
            <a:r>
              <a:rPr lang="en-IN" sz="1600" b="1" dirty="0" err="1">
                <a:solidFill>
                  <a:schemeClr val="tx1"/>
                </a:solidFill>
                <a:latin typeface="Arial" pitchFamily="34" charset="0"/>
                <a:cs typeface="Arial" pitchFamily="34" charset="0"/>
              </a:rPr>
              <a:t>Sangathan</a:t>
            </a:r>
            <a:r>
              <a:rPr lang="en-IN" sz="1600" b="1" dirty="0">
                <a:solidFill>
                  <a:schemeClr val="tx1"/>
                </a:solidFill>
                <a:latin typeface="Arial" pitchFamily="34" charset="0"/>
                <a:cs typeface="Arial" pitchFamily="34" charset="0"/>
              </a:rPr>
              <a:t> (MKSS) succeeded through the grassroots struggle and agitation of rural masses, in accessing and using information to put an end to local corruption, inefficiency and exploitation by  corrupt officials.</a:t>
            </a:r>
            <a:endParaRPr lang="en-ZW" sz="1600" b="1" dirty="0">
              <a:solidFill>
                <a:schemeClr val="tx1"/>
              </a:solidFill>
              <a:latin typeface="Arial" pitchFamily="34" charset="0"/>
              <a:cs typeface="Arial" pitchFamily="34" charset="0"/>
            </a:endParaRPr>
          </a:p>
          <a:p>
            <a:endParaRPr lang="en-ZW" sz="1600" dirty="0">
              <a:solidFill>
                <a:schemeClr val="tx1"/>
              </a:solidFill>
              <a:latin typeface="Arial" pitchFamily="34" charset="0"/>
              <a:cs typeface="Arial" pitchFamily="34" charset="0"/>
            </a:endParaRPr>
          </a:p>
        </p:txBody>
      </p:sp>
      <p:sp>
        <p:nvSpPr>
          <p:cNvPr id="2" name="Title 1"/>
          <p:cNvSpPr>
            <a:spLocks noGrp="1"/>
          </p:cNvSpPr>
          <p:nvPr>
            <p:ph type="title"/>
          </p:nvPr>
        </p:nvSpPr>
        <p:spPr>
          <a:xfrm>
            <a:off x="677334" y="272716"/>
            <a:ext cx="10872982" cy="898358"/>
          </a:xfrm>
        </p:spPr>
        <p:txBody>
          <a:bodyPr>
            <a:noAutofit/>
          </a:bodyPr>
          <a:lstStyle/>
          <a:p>
            <a:pPr algn="ctr"/>
            <a:r>
              <a:rPr lang="en-ZW" sz="2400" b="1" dirty="0">
                <a:solidFill>
                  <a:srgbClr val="C00000"/>
                </a:solidFill>
                <a:latin typeface="Arial Black" pitchFamily="34" charset="0"/>
              </a:rPr>
              <a:t/>
            </a:r>
            <a:br>
              <a:rPr lang="en-ZW" sz="2400" b="1" dirty="0">
                <a:solidFill>
                  <a:srgbClr val="C00000"/>
                </a:solidFill>
                <a:latin typeface="Arial Black" pitchFamily="34" charset="0"/>
              </a:rPr>
            </a:br>
            <a:r>
              <a:rPr lang="en-ZW" sz="2400" b="1" dirty="0">
                <a:solidFill>
                  <a:srgbClr val="C00000"/>
                </a:solidFill>
                <a:latin typeface="Arial Black" pitchFamily="34" charset="0"/>
              </a:rPr>
              <a:t>State wise enactment of </a:t>
            </a:r>
            <a:r>
              <a:rPr lang="en-IN" sz="2400" b="1" dirty="0">
                <a:solidFill>
                  <a:srgbClr val="C00000"/>
                </a:solidFill>
                <a:latin typeface="Arial Black" pitchFamily="34" charset="0"/>
              </a:rPr>
              <a:t>Right to Information Acts prior to coming of the Central Right to Information Act, 2005</a:t>
            </a:r>
            <a:r>
              <a:rPr lang="en-ZW" sz="2800" b="1" dirty="0">
                <a:solidFill>
                  <a:srgbClr val="C00000"/>
                </a:solidFill>
                <a:latin typeface="Arial Black" pitchFamily="34" charset="0"/>
              </a:rPr>
              <a:t/>
            </a:r>
            <a:br>
              <a:rPr lang="en-ZW" sz="2800" b="1" dirty="0">
                <a:solidFill>
                  <a:srgbClr val="C00000"/>
                </a:solidFill>
                <a:latin typeface="Arial Black" pitchFamily="34" charset="0"/>
              </a:rPr>
            </a:br>
            <a:endParaRPr lang="en-ZW" sz="2800" b="1" dirty="0">
              <a:solidFill>
                <a:srgbClr val="C00000"/>
              </a:solidFill>
              <a:latin typeface="Arial Black" pitchFamily="34" charset="0"/>
            </a:endParaRPr>
          </a:p>
        </p:txBody>
      </p:sp>
    </p:spTree>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a:xfrm>
            <a:off x="155275" y="681488"/>
            <a:ext cx="11683799" cy="6176514"/>
          </a:xfrm>
          <a:solidFill>
            <a:schemeClr val="tx1"/>
          </a:solidFill>
        </p:spPr>
        <p:txBody>
          <a:bodyPr>
            <a:noAutofit/>
          </a:bodyPr>
          <a:lstStyle/>
          <a:p>
            <a:endParaRPr lang="en-ZW" sz="1600" b="1" dirty="0">
              <a:latin typeface="Arial Black" pitchFamily="34" charset="0"/>
            </a:endParaRPr>
          </a:p>
          <a:p>
            <a:r>
              <a:rPr lang="en-ZW" sz="1600" b="1" dirty="0">
                <a:solidFill>
                  <a:schemeClr val="bg2"/>
                </a:solidFill>
                <a:latin typeface="Arial Black" pitchFamily="34" charset="0"/>
              </a:rPr>
              <a:t>The Right to Information is basically implicit in Article 19(1)(a) 0f the Constitution of India which stipulates protection of certain rights like freedom of speech and expression fundamental right guaranteed in Chapter III. The right was in existence in India since India became a Republic in 1950, but difficult to enforce without an enabling Act.</a:t>
            </a:r>
          </a:p>
          <a:p>
            <a:pPr marL="109728" indent="0">
              <a:buNone/>
            </a:pPr>
            <a:endParaRPr lang="en-ZW" sz="1600" b="1" dirty="0">
              <a:solidFill>
                <a:schemeClr val="bg2"/>
              </a:solidFill>
              <a:latin typeface="Arial Black" pitchFamily="34" charset="0"/>
            </a:endParaRPr>
          </a:p>
          <a:p>
            <a:r>
              <a:rPr lang="en-ZW" sz="1600" b="1" dirty="0">
                <a:solidFill>
                  <a:schemeClr val="bg2"/>
                </a:solidFill>
                <a:latin typeface="Arial Black" pitchFamily="34" charset="0"/>
              </a:rPr>
              <a:t>Besides Article 19(1)(a) in Fundamental right, this right is implicit  &amp; outlined </a:t>
            </a:r>
            <a:r>
              <a:rPr lang="en-ZW" sz="1600" b="1" i="1" dirty="0">
                <a:solidFill>
                  <a:schemeClr val="bg2"/>
                </a:solidFill>
                <a:latin typeface="Arial Black" pitchFamily="34" charset="0"/>
              </a:rPr>
              <a:t>in the  Preamble, Article 19, Article 21, Article 22 </a:t>
            </a:r>
            <a:r>
              <a:rPr lang="en-ZW" sz="1600" b="1" dirty="0">
                <a:solidFill>
                  <a:schemeClr val="bg2"/>
                </a:solidFill>
                <a:latin typeface="Arial Black" pitchFamily="34" charset="0"/>
              </a:rPr>
              <a:t>of the Constitution of India.</a:t>
            </a:r>
          </a:p>
          <a:p>
            <a:endParaRPr lang="en-ZW" sz="1600" b="1" dirty="0">
              <a:solidFill>
                <a:schemeClr val="bg2"/>
              </a:solidFill>
              <a:latin typeface="Arial Black" pitchFamily="34" charset="0"/>
            </a:endParaRPr>
          </a:p>
          <a:p>
            <a:r>
              <a:rPr lang="en-ZW" sz="1600" b="1" dirty="0">
                <a:solidFill>
                  <a:schemeClr val="bg2"/>
                </a:solidFill>
                <a:latin typeface="Arial Black" pitchFamily="34" charset="0"/>
              </a:rPr>
              <a:t>But Article 19(2) </a:t>
            </a:r>
            <a:r>
              <a:rPr lang="en-ZW" sz="1600" i="1" dirty="0">
                <a:solidFill>
                  <a:schemeClr val="bg2"/>
                </a:solidFill>
                <a:latin typeface="Arial Black" pitchFamily="34" charset="0"/>
              </a:rPr>
              <a:t>imposes reasonable restrictions on the exercise of the right conferred by the said sub clause in the interests of the sovereignty and integrity of India, the security of the State, friendly relations with foreign States, public order, decency or morality or in relation to contempt of court, defamation or incitement to an offence”</a:t>
            </a:r>
          </a:p>
          <a:p>
            <a:pPr marL="109728" indent="0">
              <a:buNone/>
            </a:pPr>
            <a:endParaRPr lang="en-ZW" sz="1600" b="1" i="1" dirty="0">
              <a:solidFill>
                <a:schemeClr val="bg2"/>
              </a:solidFill>
              <a:latin typeface="Arial Black" pitchFamily="34" charset="0"/>
            </a:endParaRPr>
          </a:p>
          <a:p>
            <a:r>
              <a:rPr lang="en-ZW" sz="1600" b="1" dirty="0">
                <a:solidFill>
                  <a:schemeClr val="bg2"/>
                </a:solidFill>
                <a:latin typeface="Arial Black" pitchFamily="34" charset="0"/>
              </a:rPr>
              <a:t>The RTI Act, 2005  provides for a legal-institutional mechanism for accessing information to citizens  protected by a statutory law. The Act and its rule define a systematic mechanism for requisitioning information from public authority, a time bound response for providing information, method of giving information</a:t>
            </a:r>
            <a:r>
              <a:rPr lang="en-ZW" sz="1400" b="1" dirty="0">
                <a:solidFill>
                  <a:schemeClr val="bg2"/>
                </a:solidFill>
                <a:latin typeface="Arial Black" pitchFamily="34" charset="0"/>
              </a:rPr>
              <a:t>. And also provides for two phase appeal mechanism </a:t>
            </a:r>
            <a:endParaRPr lang="en-ZW" sz="2000" b="1" dirty="0">
              <a:solidFill>
                <a:schemeClr val="bg2"/>
              </a:solidFill>
              <a:latin typeface="Arial Black" pitchFamily="34" charset="0"/>
            </a:endParaRPr>
          </a:p>
        </p:txBody>
      </p:sp>
      <p:sp>
        <p:nvSpPr>
          <p:cNvPr id="4" name="Title 3"/>
          <p:cNvSpPr>
            <a:spLocks noGrp="1"/>
          </p:cNvSpPr>
          <p:nvPr>
            <p:ph type="title"/>
          </p:nvPr>
        </p:nvSpPr>
        <p:spPr>
          <a:xfrm>
            <a:off x="1307060" y="69012"/>
            <a:ext cx="9477319" cy="545432"/>
          </a:xfrm>
          <a:solidFill>
            <a:schemeClr val="tx1"/>
          </a:solidFill>
        </p:spPr>
        <p:txBody>
          <a:bodyPr>
            <a:normAutofit/>
          </a:bodyPr>
          <a:lstStyle/>
          <a:p>
            <a:pPr algn="ctr"/>
            <a:r>
              <a:rPr lang="en-ZW" sz="2400" dirty="0">
                <a:solidFill>
                  <a:srgbClr val="C00000"/>
                </a:solidFill>
                <a:latin typeface="Arial Black" pitchFamily="34" charset="0"/>
              </a:rPr>
              <a:t>RTI Act, 2005 and Constitution of India.</a:t>
            </a:r>
          </a:p>
        </p:txBody>
      </p:sp>
    </p:spTree>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85800"/>
            <a:ext cx="10953193" cy="6172200"/>
          </a:xfrm>
        </p:spPr>
        <p:txBody>
          <a:bodyPr>
            <a:noAutofit/>
          </a:bodyPr>
          <a:lstStyle/>
          <a:p>
            <a:pPr marL="109728" indent="0">
              <a:buNone/>
              <a:defRPr/>
            </a:pPr>
            <a:r>
              <a:rPr lang="en-US" sz="1800" b="1" dirty="0">
                <a:latin typeface="Arial Black" pitchFamily="34" charset="0"/>
              </a:rPr>
              <a:t>Total  31 Sections &amp; Two </a:t>
            </a:r>
            <a:r>
              <a:rPr lang="en-ZW" sz="1800" b="1" dirty="0">
                <a:latin typeface="Arial Black" pitchFamily="34" charset="0"/>
              </a:rPr>
              <a:t>Schedules</a:t>
            </a:r>
          </a:p>
          <a:p>
            <a:pPr marL="109728" indent="0">
              <a:buNone/>
              <a:defRPr/>
            </a:pPr>
            <a:endParaRPr lang="en-ZW" sz="1600" b="1" dirty="0">
              <a:latin typeface="Arial Black" pitchFamily="34" charset="0"/>
            </a:endParaRPr>
          </a:p>
          <a:p>
            <a:pPr>
              <a:defRPr/>
            </a:pPr>
            <a:r>
              <a:rPr lang="en-US" sz="1600" b="1" dirty="0">
                <a:latin typeface="Arial Black" pitchFamily="34" charset="0"/>
              </a:rPr>
              <a:t>1</a:t>
            </a:r>
            <a:r>
              <a:rPr lang="en-US" sz="1600" b="1" dirty="0">
                <a:solidFill>
                  <a:schemeClr val="tx1"/>
                </a:solidFill>
                <a:latin typeface="Arial Black" pitchFamily="34" charset="0"/>
              </a:rPr>
              <a:t>. </a:t>
            </a:r>
            <a:r>
              <a:rPr lang="en-IN" sz="1600" b="1" dirty="0">
                <a:solidFill>
                  <a:schemeClr val="tx1"/>
                </a:solidFill>
                <a:latin typeface="Arial Black" pitchFamily="34" charset="0"/>
              </a:rPr>
              <a:t>CHAPTER-I  : Preamble;  Preliminary; Definitions section 1 &amp; 2;</a:t>
            </a:r>
          </a:p>
          <a:p>
            <a:pPr>
              <a:defRPr/>
            </a:pPr>
            <a:r>
              <a:rPr lang="en-IN" sz="1600" b="1" dirty="0">
                <a:solidFill>
                  <a:schemeClr val="tx1"/>
                </a:solidFill>
                <a:latin typeface="Arial Black" pitchFamily="34" charset="0"/>
              </a:rPr>
              <a:t>2. CHAPTER-II : Right to information and Obligations of public authorities- Section 3 to 11;</a:t>
            </a:r>
          </a:p>
          <a:p>
            <a:pPr>
              <a:defRPr/>
            </a:pPr>
            <a:r>
              <a:rPr lang="en-US" sz="1600" b="1" dirty="0">
                <a:solidFill>
                  <a:schemeClr val="tx1"/>
                </a:solidFill>
                <a:latin typeface="Arial Black" pitchFamily="34" charset="0"/>
              </a:rPr>
              <a:t>3</a:t>
            </a:r>
            <a:r>
              <a:rPr lang="en-IN" sz="1600" b="1" dirty="0">
                <a:solidFill>
                  <a:schemeClr val="tx1"/>
                </a:solidFill>
                <a:latin typeface="Arial Black" pitchFamily="34" charset="0"/>
              </a:rPr>
              <a:t> CHAPTER-III : The Central Information Commission; [Section 12 to 14];</a:t>
            </a:r>
          </a:p>
          <a:p>
            <a:pPr>
              <a:defRPr/>
            </a:pPr>
            <a:r>
              <a:rPr lang="en-US" sz="1600" b="1" dirty="0">
                <a:solidFill>
                  <a:schemeClr val="tx1"/>
                </a:solidFill>
                <a:latin typeface="Arial Black" pitchFamily="34" charset="0"/>
              </a:rPr>
              <a:t>4.</a:t>
            </a:r>
            <a:r>
              <a:rPr lang="en-IN" sz="1600" b="1" dirty="0">
                <a:solidFill>
                  <a:schemeClr val="tx1"/>
                </a:solidFill>
                <a:latin typeface="Arial Black" pitchFamily="34" charset="0"/>
              </a:rPr>
              <a:t> CHAPTER IV : The  State  Information Commission; [Section 15 to 17].</a:t>
            </a:r>
          </a:p>
          <a:p>
            <a:pPr>
              <a:defRPr/>
            </a:pPr>
            <a:r>
              <a:rPr lang="en-IN" sz="1600" b="1" dirty="0">
                <a:solidFill>
                  <a:schemeClr val="tx1"/>
                </a:solidFill>
                <a:latin typeface="Arial Black" pitchFamily="34" charset="0"/>
              </a:rPr>
              <a:t>5. CHAPTER- V : Powers and functions of the Information Commissions,-- Section 18 - Complaints; Section - 19 Appeal and Section - 20  Penalties; </a:t>
            </a:r>
          </a:p>
          <a:p>
            <a:pPr>
              <a:defRPr/>
            </a:pPr>
            <a:r>
              <a:rPr lang="en-IN" sz="1600" b="1" dirty="0">
                <a:solidFill>
                  <a:schemeClr val="tx1"/>
                </a:solidFill>
                <a:latin typeface="Arial Black" pitchFamily="34" charset="0"/>
              </a:rPr>
              <a:t>6.  CHAPTER –</a:t>
            </a:r>
            <a:r>
              <a:rPr lang="en-IN" sz="1600" b="1" u="sng" dirty="0">
                <a:solidFill>
                  <a:schemeClr val="tx1"/>
                </a:solidFill>
                <a:latin typeface="Arial Black" pitchFamily="34" charset="0"/>
              </a:rPr>
              <a:t> </a:t>
            </a:r>
            <a:r>
              <a:rPr lang="en-IN" sz="1600" b="1" dirty="0">
                <a:solidFill>
                  <a:schemeClr val="tx1"/>
                </a:solidFill>
                <a:latin typeface="Arial Black" pitchFamily="34" charset="0"/>
              </a:rPr>
              <a:t>VI : Miscellaneous -  21 to 31</a:t>
            </a:r>
          </a:p>
          <a:p>
            <a:pPr marL="109728" indent="0">
              <a:buNone/>
              <a:defRPr/>
            </a:pPr>
            <a:endParaRPr lang="en-ZW" b="1" dirty="0">
              <a:solidFill>
                <a:schemeClr val="tx1"/>
              </a:solidFill>
              <a:latin typeface="Arial Black" pitchFamily="34" charset="0"/>
            </a:endParaRPr>
          </a:p>
          <a:p>
            <a:pPr marL="109728" indent="0">
              <a:buNone/>
              <a:defRPr/>
            </a:pPr>
            <a:r>
              <a:rPr lang="en-ZW" sz="1800" b="1" dirty="0">
                <a:solidFill>
                  <a:schemeClr val="tx1"/>
                </a:solidFill>
                <a:latin typeface="Arial Black" pitchFamily="34" charset="0"/>
              </a:rPr>
              <a:t>SCHEDULES</a:t>
            </a:r>
            <a:r>
              <a:rPr lang="en-US" sz="1800" b="1" dirty="0">
                <a:solidFill>
                  <a:schemeClr val="tx1"/>
                </a:solidFill>
                <a:latin typeface="Arial Black" pitchFamily="34" charset="0"/>
              </a:rPr>
              <a:t> </a:t>
            </a:r>
            <a:r>
              <a:rPr lang="en-ZW" sz="1600" b="1" dirty="0">
                <a:solidFill>
                  <a:schemeClr val="tx1"/>
                </a:solidFill>
                <a:latin typeface="Arial Black" pitchFamily="34" charset="0"/>
              </a:rPr>
              <a:t>: </a:t>
            </a:r>
            <a:endParaRPr lang="en-ZW" b="1" dirty="0">
              <a:solidFill>
                <a:schemeClr val="tx1"/>
              </a:solidFill>
              <a:latin typeface="Arial Black" pitchFamily="34" charset="0"/>
            </a:endParaRPr>
          </a:p>
          <a:p>
            <a:pPr>
              <a:defRPr/>
            </a:pPr>
            <a:r>
              <a:rPr lang="en-ZW" sz="1600" b="1" dirty="0">
                <a:solidFill>
                  <a:schemeClr val="tx1"/>
                </a:solidFill>
                <a:latin typeface="Arial Black" pitchFamily="34" charset="0"/>
              </a:rPr>
              <a:t>Form</a:t>
            </a:r>
            <a:r>
              <a:rPr lang="en-ZW" sz="1600" dirty="0">
                <a:solidFill>
                  <a:schemeClr val="tx1"/>
                </a:solidFill>
                <a:latin typeface="Arial Black" pitchFamily="34" charset="0"/>
              </a:rPr>
              <a:t> of Oath or Affirmation to be made by the Chief Information Commissioner/ the Information Commissioner/ the State Chief Information Commissioner/ the State Information Commissioner and list of Intelligence organisations etc</a:t>
            </a:r>
            <a:endParaRPr lang="en-US" b="1" u="sng" dirty="0">
              <a:solidFill>
                <a:schemeClr val="tx1"/>
              </a:solidFill>
              <a:latin typeface="Arial Black" pitchFamily="34" charset="0"/>
            </a:endParaRPr>
          </a:p>
        </p:txBody>
      </p:sp>
      <p:sp>
        <p:nvSpPr>
          <p:cNvPr id="2" name="Title 1"/>
          <p:cNvSpPr>
            <a:spLocks noGrp="1"/>
          </p:cNvSpPr>
          <p:nvPr>
            <p:ph type="title"/>
          </p:nvPr>
        </p:nvSpPr>
        <p:spPr>
          <a:xfrm>
            <a:off x="677334" y="0"/>
            <a:ext cx="10257367" cy="609600"/>
          </a:xfrm>
        </p:spPr>
        <p:txBody>
          <a:bodyPr>
            <a:normAutofit/>
          </a:bodyPr>
          <a:lstStyle/>
          <a:p>
            <a:pPr algn="ctr">
              <a:defRPr/>
            </a:pPr>
            <a:r>
              <a:rPr lang="en-US" sz="2400" dirty="0">
                <a:solidFill>
                  <a:srgbClr val="C00000"/>
                </a:solidFill>
                <a:latin typeface="Arial Black" pitchFamily="34" charset="0"/>
              </a:rPr>
              <a:t>Contents of the RTI Act 2005</a:t>
            </a:r>
            <a:endParaRPr lang="en-IN" sz="2400" dirty="0">
              <a:solidFill>
                <a:srgbClr val="C00000"/>
              </a:solidFill>
              <a:latin typeface="Arial Black" pitchFamily="34" charset="0"/>
            </a:endParaRPr>
          </a:p>
        </p:txBody>
      </p:sp>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2736787350"/>
              </p:ext>
            </p:extLst>
          </p:nvPr>
        </p:nvGraphicFramePr>
        <p:xfrm>
          <a:off x="208547" y="994610"/>
          <a:ext cx="11502190" cy="5874476"/>
        </p:xfrm>
        <a:graphic>
          <a:graphicData uri="http://schemas.openxmlformats.org/drawingml/2006/table">
            <a:tbl>
              <a:tblPr firstRow="1" bandRow="1">
                <a:tableStyleId>{5C22544A-7EE6-4342-B048-85BDC9FD1C3A}</a:tableStyleId>
              </a:tblPr>
              <a:tblGrid>
                <a:gridCol w="3126810">
                  <a:extLst>
                    <a:ext uri="{9D8B030D-6E8A-4147-A177-3AD203B41FA5}">
                      <a16:colId xmlns:a16="http://schemas.microsoft.com/office/drawing/2014/main" xmlns="" val="20000"/>
                    </a:ext>
                  </a:extLst>
                </a:gridCol>
                <a:gridCol w="8375380">
                  <a:extLst>
                    <a:ext uri="{9D8B030D-6E8A-4147-A177-3AD203B41FA5}">
                      <a16:colId xmlns:a16="http://schemas.microsoft.com/office/drawing/2014/main" xmlns="" val="20001"/>
                    </a:ext>
                  </a:extLst>
                </a:gridCol>
              </a:tblGrid>
              <a:tr h="721326">
                <a:tc>
                  <a:txBody>
                    <a:bodyPr/>
                    <a:lstStyle/>
                    <a:p>
                      <a:pPr algn="ctr"/>
                      <a:r>
                        <a:rPr kumimoji="0" lang="en-US" sz="2000" b="0" kern="1200" dirty="0">
                          <a:solidFill>
                            <a:srgbClr val="C00000"/>
                          </a:solidFill>
                          <a:effectLst>
                            <a:outerShdw blurRad="31750" dist="25400" dir="5400000" algn="tl" rotWithShape="0">
                              <a:srgbClr val="000000">
                                <a:alpha val="25000"/>
                              </a:srgbClr>
                            </a:outerShdw>
                          </a:effectLst>
                          <a:latin typeface="Arial" pitchFamily="34" charset="0"/>
                          <a:ea typeface="+mj-ea"/>
                          <a:cs typeface="Arial" pitchFamily="34" charset="0"/>
                        </a:rPr>
                        <a:t>Relevant sections</a:t>
                      </a:r>
                      <a:endParaRPr kumimoji="0" lang="en-IN" sz="2000" b="0" kern="1200" dirty="0">
                        <a:solidFill>
                          <a:srgbClr val="C00000"/>
                        </a:solidFill>
                        <a:effectLst>
                          <a:outerShdw blurRad="31750" dist="25400" dir="5400000" algn="tl" rotWithShape="0">
                            <a:srgbClr val="000000">
                              <a:alpha val="25000"/>
                            </a:srgbClr>
                          </a:outerShdw>
                        </a:effectLst>
                        <a:latin typeface="Arial" pitchFamily="34" charset="0"/>
                        <a:ea typeface="+mj-ea"/>
                        <a:cs typeface="Arial" pitchFamily="34" charset="0"/>
                      </a:endParaRPr>
                    </a:p>
                  </a:txBody>
                  <a:tcPr/>
                </a:tc>
                <a:tc>
                  <a:txBody>
                    <a:bodyPr/>
                    <a:lstStyle/>
                    <a:p>
                      <a:r>
                        <a:rPr kumimoji="0" lang="en-US" sz="2000" b="0" kern="1200" dirty="0">
                          <a:solidFill>
                            <a:srgbClr val="C00000"/>
                          </a:solidFill>
                          <a:effectLst>
                            <a:outerShdw blurRad="31750" dist="25400" dir="5400000" algn="tl" rotWithShape="0">
                              <a:srgbClr val="000000">
                                <a:alpha val="25000"/>
                              </a:srgbClr>
                            </a:outerShdw>
                          </a:effectLst>
                          <a:latin typeface="Arial" pitchFamily="34" charset="0"/>
                          <a:ea typeface="+mj-ea"/>
                          <a:cs typeface="Arial" pitchFamily="34" charset="0"/>
                        </a:rPr>
                        <a:t>Provisions that came into force with immediate effect</a:t>
                      </a:r>
                    </a:p>
                  </a:txBody>
                  <a:tcPr/>
                </a:tc>
                <a:extLst>
                  <a:ext uri="{0D108BD9-81ED-4DB2-BD59-A6C34878D82A}">
                    <a16:rowId xmlns:a16="http://schemas.microsoft.com/office/drawing/2014/main" xmlns="" val="10000"/>
                  </a:ext>
                </a:extLst>
              </a:tr>
              <a:tr h="376344">
                <a:tc>
                  <a:txBody>
                    <a:bodyPr/>
                    <a:lstStyle/>
                    <a:p>
                      <a:r>
                        <a:rPr lang="en-US" sz="1600" b="1" dirty="0">
                          <a:solidFill>
                            <a:schemeClr val="tx1"/>
                          </a:solidFill>
                          <a:latin typeface="Arial" pitchFamily="34" charset="0"/>
                          <a:cs typeface="Arial" pitchFamily="34" charset="0"/>
                        </a:rPr>
                        <a:t>Section 4(1)</a:t>
                      </a:r>
                      <a:endParaRPr lang="en-IN" sz="1600" b="1" dirty="0">
                        <a:solidFill>
                          <a:schemeClr val="tx1"/>
                        </a:solidFill>
                        <a:latin typeface="Arial" pitchFamily="34" charset="0"/>
                        <a:cs typeface="Arial" pitchFamily="34" charset="0"/>
                      </a:endParaRPr>
                    </a:p>
                  </a:txBody>
                  <a:tcPr/>
                </a:tc>
                <a:tc>
                  <a:txBody>
                    <a:bodyPr/>
                    <a:lstStyle/>
                    <a:p>
                      <a:r>
                        <a:rPr lang="en-IN" sz="1600" b="1" dirty="0">
                          <a:solidFill>
                            <a:schemeClr val="tx1"/>
                          </a:solidFill>
                          <a:latin typeface="Arial" pitchFamily="34" charset="0"/>
                          <a:cs typeface="Arial" pitchFamily="34" charset="0"/>
                        </a:rPr>
                        <a:t>Obligations of public authorities;</a:t>
                      </a:r>
                    </a:p>
                  </a:txBody>
                  <a:tcPr/>
                </a:tc>
                <a:extLst>
                  <a:ext uri="{0D108BD9-81ED-4DB2-BD59-A6C34878D82A}">
                    <a16:rowId xmlns:a16="http://schemas.microsoft.com/office/drawing/2014/main" xmlns="" val="10001"/>
                  </a:ext>
                </a:extLst>
              </a:tr>
              <a:tr h="376344">
                <a:tc>
                  <a:txBody>
                    <a:bodyPr/>
                    <a:lstStyle/>
                    <a:p>
                      <a:r>
                        <a:rPr lang="en-US" sz="1600" b="1" dirty="0">
                          <a:solidFill>
                            <a:schemeClr val="tx1"/>
                          </a:solidFill>
                          <a:latin typeface="Arial" pitchFamily="34" charset="0"/>
                          <a:cs typeface="Arial" pitchFamily="34" charset="0"/>
                        </a:rPr>
                        <a:t>Section</a:t>
                      </a:r>
                      <a:r>
                        <a:rPr lang="en-US" sz="1600" b="1" baseline="0" dirty="0">
                          <a:solidFill>
                            <a:schemeClr val="tx1"/>
                          </a:solidFill>
                          <a:latin typeface="Arial" pitchFamily="34" charset="0"/>
                          <a:cs typeface="Arial" pitchFamily="34" charset="0"/>
                        </a:rPr>
                        <a:t> 5 (1) &amp; 5 (2) </a:t>
                      </a:r>
                      <a:endParaRPr lang="en-IN" sz="1600" b="1" dirty="0">
                        <a:solidFill>
                          <a:schemeClr val="tx1"/>
                        </a:solidFill>
                        <a:latin typeface="Arial" pitchFamily="34" charset="0"/>
                        <a:cs typeface="Arial" pitchFamily="34" charset="0"/>
                      </a:endParaRPr>
                    </a:p>
                  </a:txBody>
                  <a:tcPr/>
                </a:tc>
                <a:tc>
                  <a:txBody>
                    <a:bodyPr/>
                    <a:lstStyle/>
                    <a:p>
                      <a:r>
                        <a:rPr lang="en-US" sz="1600" b="1" dirty="0">
                          <a:solidFill>
                            <a:schemeClr val="tx1"/>
                          </a:solidFill>
                          <a:latin typeface="Arial" pitchFamily="34" charset="0"/>
                          <a:cs typeface="Arial" pitchFamily="34" charset="0"/>
                        </a:rPr>
                        <a:t>Designation of PIO and APIO;</a:t>
                      </a:r>
                      <a:endParaRPr lang="en-IN" sz="1600" b="1"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2"/>
                  </a:ext>
                </a:extLst>
              </a:tr>
              <a:tr h="6586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itchFamily="34" charset="0"/>
                          <a:cs typeface="Arial" pitchFamily="34" charset="0"/>
                        </a:rPr>
                        <a:t>Section 12 &amp; 13</a:t>
                      </a:r>
                      <a:endParaRPr lang="en-IN" sz="1600" b="1" dirty="0">
                        <a:solidFill>
                          <a:schemeClr val="tx1"/>
                        </a:solidFill>
                        <a:latin typeface="Arial" pitchFamily="34" charset="0"/>
                        <a:cs typeface="Arial" pitchFamily="34" charset="0"/>
                      </a:endParaRPr>
                    </a:p>
                    <a:p>
                      <a:endParaRPr lang="en-IN" sz="1600" b="1" dirty="0">
                        <a:solidFill>
                          <a:schemeClr val="tx1"/>
                        </a:solidFill>
                        <a:latin typeface="Arial" pitchFamily="34" charset="0"/>
                        <a:cs typeface="Arial"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itchFamily="34" charset="0"/>
                          <a:cs typeface="Arial" pitchFamily="34" charset="0"/>
                        </a:rPr>
                        <a:t>Constitution of CIC,</a:t>
                      </a:r>
                      <a:r>
                        <a:rPr lang="en-US" sz="1600" b="1" baseline="0" dirty="0">
                          <a:solidFill>
                            <a:schemeClr val="tx1"/>
                          </a:solidFill>
                          <a:latin typeface="Arial" pitchFamily="34" charset="0"/>
                          <a:cs typeface="Arial" pitchFamily="34" charset="0"/>
                        </a:rPr>
                        <a:t> term of office, &amp; conditions of service of CIC;</a:t>
                      </a:r>
                      <a:endParaRPr lang="en-IN" sz="1600" b="1"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3"/>
                  </a:ext>
                </a:extLst>
              </a:tr>
              <a:tr h="690795">
                <a:tc>
                  <a:txBody>
                    <a:bodyPr/>
                    <a:lstStyle/>
                    <a:p>
                      <a:endParaRPr lang="en-US" sz="1600" b="1" dirty="0">
                        <a:solidFill>
                          <a:schemeClr val="tx1"/>
                        </a:solidFill>
                        <a:latin typeface="Arial" pitchFamily="34" charset="0"/>
                        <a:cs typeface="Arial" pitchFamily="34" charset="0"/>
                      </a:endParaRPr>
                    </a:p>
                    <a:p>
                      <a:r>
                        <a:rPr lang="en-US" sz="1600" b="1" dirty="0">
                          <a:solidFill>
                            <a:schemeClr val="tx1"/>
                          </a:solidFill>
                          <a:latin typeface="Arial" pitchFamily="34" charset="0"/>
                          <a:cs typeface="Arial" pitchFamily="34" charset="0"/>
                        </a:rPr>
                        <a:t>Section 15 &amp; 16 </a:t>
                      </a:r>
                      <a:endParaRPr lang="en-IN" sz="1600" b="1" dirty="0">
                        <a:solidFill>
                          <a:schemeClr val="tx1"/>
                        </a:solidFill>
                        <a:latin typeface="Arial" pitchFamily="34" charset="0"/>
                        <a:cs typeface="Arial"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600" b="1" dirty="0">
                        <a:solidFill>
                          <a:schemeClr val="tx1"/>
                        </a:solidFill>
                        <a:latin typeface="Arial" pitchFamily="34" charset="0"/>
                        <a:cs typeface="Arial"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itchFamily="34" charset="0"/>
                          <a:cs typeface="Arial" pitchFamily="34" charset="0"/>
                        </a:rPr>
                        <a:t>Constitution of SIC,</a:t>
                      </a:r>
                      <a:r>
                        <a:rPr lang="en-US" sz="1600" b="1" baseline="0" dirty="0">
                          <a:solidFill>
                            <a:schemeClr val="tx1"/>
                          </a:solidFill>
                          <a:latin typeface="Arial" pitchFamily="34" charset="0"/>
                          <a:cs typeface="Arial" pitchFamily="34" charset="0"/>
                        </a:rPr>
                        <a:t> term of office, &amp; conditions of service SIC;</a:t>
                      </a:r>
                      <a:endParaRPr lang="en-IN" sz="1600" b="1" dirty="0">
                        <a:solidFill>
                          <a:schemeClr val="tx1"/>
                        </a:solidFill>
                        <a:latin typeface="Arial" pitchFamily="34" charset="0"/>
                        <a:cs typeface="Arial" pitchFamily="34" charset="0"/>
                      </a:endParaRPr>
                    </a:p>
                    <a:p>
                      <a:endParaRPr lang="en-IN" sz="1600" b="1"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4"/>
                  </a:ext>
                </a:extLst>
              </a:tr>
              <a:tr h="658602">
                <a:tc>
                  <a:txBody>
                    <a:bodyPr/>
                    <a:lstStyle/>
                    <a:p>
                      <a:r>
                        <a:rPr lang="en-US" sz="1600" b="1" dirty="0">
                          <a:solidFill>
                            <a:schemeClr val="tx1"/>
                          </a:solidFill>
                          <a:latin typeface="Arial" pitchFamily="34" charset="0"/>
                          <a:cs typeface="Arial" pitchFamily="34" charset="0"/>
                        </a:rPr>
                        <a:t>Section 24 </a:t>
                      </a:r>
                      <a:endParaRPr lang="en-IN" sz="1600" b="1" dirty="0">
                        <a:solidFill>
                          <a:schemeClr val="tx1"/>
                        </a:solidFill>
                        <a:latin typeface="Arial" pitchFamily="34" charset="0"/>
                        <a:cs typeface="Arial" pitchFamily="34" charset="0"/>
                      </a:endParaRPr>
                    </a:p>
                  </a:txBody>
                  <a:tcPr/>
                </a:tc>
                <a:tc>
                  <a:txBody>
                    <a:bodyPr/>
                    <a:lstStyle/>
                    <a:p>
                      <a:r>
                        <a:rPr lang="en-US" sz="1600" b="1" dirty="0">
                          <a:solidFill>
                            <a:schemeClr val="tx1"/>
                          </a:solidFill>
                          <a:latin typeface="Arial" pitchFamily="34" charset="0"/>
                          <a:cs typeface="Arial" pitchFamily="34" charset="0"/>
                        </a:rPr>
                        <a:t>Non applicability of the Act</a:t>
                      </a:r>
                      <a:r>
                        <a:rPr lang="en-US" sz="1600" b="1" baseline="0" dirty="0">
                          <a:solidFill>
                            <a:schemeClr val="tx1"/>
                          </a:solidFill>
                          <a:latin typeface="Arial" pitchFamily="34" charset="0"/>
                          <a:cs typeface="Arial" pitchFamily="34" charset="0"/>
                        </a:rPr>
                        <a:t> </a:t>
                      </a:r>
                      <a:r>
                        <a:rPr lang="en-US" sz="1600" b="1" dirty="0">
                          <a:solidFill>
                            <a:schemeClr val="tx1"/>
                          </a:solidFill>
                          <a:latin typeface="Arial" pitchFamily="34" charset="0"/>
                          <a:cs typeface="Arial" pitchFamily="34" charset="0"/>
                        </a:rPr>
                        <a:t>to intelligence and security organizations of Central &amp; State Governments.</a:t>
                      </a:r>
                      <a:endParaRPr lang="en-IN" sz="1600" b="1"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5"/>
                  </a:ext>
                </a:extLst>
              </a:tr>
              <a:tr h="658602">
                <a:tc>
                  <a:txBody>
                    <a:bodyPr/>
                    <a:lstStyle/>
                    <a:p>
                      <a:r>
                        <a:rPr lang="en-US" sz="1600" b="1" dirty="0">
                          <a:solidFill>
                            <a:schemeClr val="tx1"/>
                          </a:solidFill>
                          <a:latin typeface="Arial" pitchFamily="34" charset="0"/>
                          <a:cs typeface="Arial" pitchFamily="34" charset="0"/>
                        </a:rPr>
                        <a:t>Section 27</a:t>
                      </a:r>
                      <a:endParaRPr lang="en-IN" sz="1600" b="1" dirty="0">
                        <a:solidFill>
                          <a:schemeClr val="tx1"/>
                        </a:solidFill>
                        <a:latin typeface="Arial" pitchFamily="34" charset="0"/>
                        <a:cs typeface="Arial" pitchFamily="34" charset="0"/>
                      </a:endParaRPr>
                    </a:p>
                  </a:txBody>
                  <a:tcPr/>
                </a:tc>
                <a:tc>
                  <a:txBody>
                    <a:bodyPr/>
                    <a:lstStyle/>
                    <a:p>
                      <a:r>
                        <a:rPr lang="en-US" sz="1600" b="1" dirty="0">
                          <a:solidFill>
                            <a:schemeClr val="tx1"/>
                          </a:solidFill>
                          <a:latin typeface="Arial" pitchFamily="34" charset="0"/>
                          <a:cs typeface="Arial" pitchFamily="34" charset="0"/>
                        </a:rPr>
                        <a:t>Power to make</a:t>
                      </a:r>
                      <a:r>
                        <a:rPr lang="en-US" sz="1600" b="1" baseline="0" dirty="0">
                          <a:solidFill>
                            <a:schemeClr val="tx1"/>
                          </a:solidFill>
                          <a:latin typeface="Arial" pitchFamily="34" charset="0"/>
                          <a:cs typeface="Arial" pitchFamily="34" charset="0"/>
                        </a:rPr>
                        <a:t> Rules by Appropriate Government to carry out the provisions of the  Act;</a:t>
                      </a:r>
                      <a:endParaRPr lang="en-IN" sz="1600" b="1"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6"/>
                  </a:ext>
                </a:extLst>
              </a:tr>
              <a:tr h="9408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itchFamily="34" charset="0"/>
                          <a:cs typeface="Arial" pitchFamily="34" charset="0"/>
                        </a:rPr>
                        <a:t>Section 28</a:t>
                      </a:r>
                      <a:endParaRPr lang="en-IN" sz="1600" b="1" dirty="0">
                        <a:solidFill>
                          <a:schemeClr val="tx1"/>
                        </a:solidFill>
                        <a:latin typeface="Arial" pitchFamily="34" charset="0"/>
                        <a:cs typeface="Arial" pitchFamily="34" charset="0"/>
                      </a:endParaRPr>
                    </a:p>
                    <a:p>
                      <a:endParaRPr lang="en-IN" sz="1600" b="1" dirty="0">
                        <a:solidFill>
                          <a:schemeClr val="tx1"/>
                        </a:solidFill>
                        <a:latin typeface="Arial" pitchFamily="34" charset="0"/>
                        <a:cs typeface="Arial"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itchFamily="34" charset="0"/>
                          <a:cs typeface="Arial" pitchFamily="34" charset="0"/>
                        </a:rPr>
                        <a:t>Power to make</a:t>
                      </a:r>
                      <a:r>
                        <a:rPr lang="en-US" sz="1600" b="1" baseline="0" dirty="0">
                          <a:solidFill>
                            <a:schemeClr val="tx1"/>
                          </a:solidFill>
                          <a:latin typeface="Arial" pitchFamily="34" charset="0"/>
                          <a:cs typeface="Arial" pitchFamily="34" charset="0"/>
                        </a:rPr>
                        <a:t> rules by Competent Authority  to carry out the provisions of the  Act.</a:t>
                      </a:r>
                      <a:endParaRPr lang="en-IN" sz="1600" b="1" dirty="0">
                        <a:solidFill>
                          <a:schemeClr val="tx1"/>
                        </a:solidFill>
                        <a:latin typeface="Arial" pitchFamily="34" charset="0"/>
                        <a:cs typeface="Arial" pitchFamily="34" charset="0"/>
                      </a:endParaRPr>
                    </a:p>
                    <a:p>
                      <a:endParaRPr lang="en-IN" sz="1600" b="1" dirty="0">
                        <a:solidFill>
                          <a:schemeClr val="tx1"/>
                        </a:solidFill>
                        <a:latin typeface="Arial" pitchFamily="34" charset="0"/>
                        <a:cs typeface="Arial" pitchFamily="34" charset="0"/>
                      </a:endParaRPr>
                    </a:p>
                  </a:txBody>
                  <a:tcPr/>
                </a:tc>
                <a:extLst>
                  <a:ext uri="{0D108BD9-81ED-4DB2-BD59-A6C34878D82A}">
                    <a16:rowId xmlns:a16="http://schemas.microsoft.com/office/drawing/2014/main" xmlns="" val="10007"/>
                  </a:ext>
                </a:extLst>
              </a:tr>
              <a:tr h="660836">
                <a:tc>
                  <a:txBody>
                    <a:bodyPr/>
                    <a:lstStyle/>
                    <a:p>
                      <a:r>
                        <a:rPr lang="en-US" sz="1600" b="1" baseline="0" dirty="0">
                          <a:solidFill>
                            <a:srgbClr val="FF0000"/>
                          </a:solidFill>
                          <a:latin typeface="Arial" pitchFamily="34" charset="0"/>
                          <a:cs typeface="Arial" pitchFamily="34" charset="0"/>
                        </a:rPr>
                        <a:t>Remaining provisions </a:t>
                      </a:r>
                      <a:endParaRPr lang="en-IN" sz="1600" b="1" dirty="0">
                        <a:solidFill>
                          <a:srgbClr val="FF0000"/>
                        </a:solidFill>
                        <a:latin typeface="Arial" pitchFamily="34" charset="0"/>
                        <a:cs typeface="Arial" pitchFamily="34" charset="0"/>
                      </a:endParaRPr>
                    </a:p>
                  </a:txBody>
                  <a:tcPr/>
                </a:tc>
                <a:tc>
                  <a:txBody>
                    <a:bodyPr/>
                    <a:lstStyle/>
                    <a:p>
                      <a:r>
                        <a:rPr lang="en-US" sz="1600" b="1" baseline="0" dirty="0">
                          <a:solidFill>
                            <a:srgbClr val="FF0000"/>
                          </a:solidFill>
                          <a:latin typeface="Arial" pitchFamily="34" charset="0"/>
                          <a:cs typeface="Arial" pitchFamily="34" charset="0"/>
                        </a:rPr>
                        <a:t>to be in force after 120 days of the enactment-</a:t>
                      </a:r>
                      <a:r>
                        <a:rPr lang="en-US" sz="1600" b="1" baseline="0" dirty="0" err="1">
                          <a:solidFill>
                            <a:srgbClr val="FF0000"/>
                          </a:solidFill>
                          <a:latin typeface="Arial" pitchFamily="34" charset="0"/>
                          <a:cs typeface="Arial" pitchFamily="34" charset="0"/>
                        </a:rPr>
                        <a:t>w.e.f</a:t>
                      </a:r>
                      <a:r>
                        <a:rPr lang="en-US" sz="1600" b="1" baseline="0" dirty="0">
                          <a:solidFill>
                            <a:srgbClr val="FF0000"/>
                          </a:solidFill>
                          <a:latin typeface="Arial" pitchFamily="34" charset="0"/>
                          <a:cs typeface="Arial" pitchFamily="34" charset="0"/>
                        </a:rPr>
                        <a:t>. 12 October,2005</a:t>
                      </a:r>
                      <a:endParaRPr lang="en-IN" sz="1600" b="1" dirty="0">
                        <a:solidFill>
                          <a:srgbClr val="FF0000"/>
                        </a:solidFill>
                        <a:latin typeface="Arial" pitchFamily="34" charset="0"/>
                        <a:cs typeface="Arial" pitchFamily="34" charset="0"/>
                      </a:endParaRPr>
                    </a:p>
                  </a:txBody>
                  <a:tcPr/>
                </a:tc>
                <a:extLst>
                  <a:ext uri="{0D108BD9-81ED-4DB2-BD59-A6C34878D82A}">
                    <a16:rowId xmlns:a16="http://schemas.microsoft.com/office/drawing/2014/main" xmlns="" val="10008"/>
                  </a:ext>
                </a:extLst>
              </a:tr>
            </a:tbl>
          </a:graphicData>
        </a:graphic>
      </p:graphicFrame>
      <p:sp>
        <p:nvSpPr>
          <p:cNvPr id="2" name="Title 1"/>
          <p:cNvSpPr>
            <a:spLocks noGrp="1"/>
          </p:cNvSpPr>
          <p:nvPr>
            <p:ph type="title"/>
          </p:nvPr>
        </p:nvSpPr>
        <p:spPr>
          <a:xfrm>
            <a:off x="0" y="0"/>
            <a:ext cx="10991851" cy="838200"/>
          </a:xfrm>
        </p:spPr>
        <p:txBody>
          <a:bodyPr>
            <a:noAutofit/>
          </a:bodyPr>
          <a:lstStyle/>
          <a:p>
            <a:pPr algn="ctr">
              <a:defRPr/>
            </a:pPr>
            <a:r>
              <a:rPr lang="en-IN" sz="2400" dirty="0">
                <a:solidFill>
                  <a:srgbClr val="C00000"/>
                </a:solidFill>
                <a:latin typeface="Arial Black" pitchFamily="34" charset="0"/>
              </a:rPr>
              <a:t>Following provisions of RTI Act came</a:t>
            </a:r>
            <a:br>
              <a:rPr lang="en-IN" sz="2400" dirty="0">
                <a:solidFill>
                  <a:srgbClr val="C00000"/>
                </a:solidFill>
                <a:latin typeface="Arial Black" pitchFamily="34" charset="0"/>
              </a:rPr>
            </a:br>
            <a:r>
              <a:rPr lang="en-IN" sz="2400" dirty="0">
                <a:solidFill>
                  <a:srgbClr val="C00000"/>
                </a:solidFill>
                <a:latin typeface="Arial Black" pitchFamily="34" charset="0"/>
              </a:rPr>
              <a:t> into force with immediate effect on 15th June, 2005</a:t>
            </a:r>
          </a:p>
        </p:txBody>
      </p:sp>
      <p:sp>
        <p:nvSpPr>
          <p:cNvPr id="5" name="Rectangle 3"/>
          <p:cNvSpPr>
            <a:spLocks noChangeArrowheads="1"/>
          </p:cNvSpPr>
          <p:nvPr/>
        </p:nvSpPr>
        <p:spPr bwMode="auto">
          <a:xfrm rot="10800000" flipV="1">
            <a:off x="10716125" y="138947"/>
            <a:ext cx="1155029" cy="461665"/>
          </a:xfrm>
          <a:prstGeom prst="rect">
            <a:avLst/>
          </a:prstGeom>
          <a:solidFill>
            <a:srgbClr val="7030A0"/>
          </a:solidFill>
          <a:ln w="9525">
            <a:solidFill>
              <a:srgbClr val="92D050"/>
            </a:solidFill>
            <a:miter lim="800000"/>
            <a:headEnd/>
            <a:tailEnd/>
          </a:ln>
        </p:spPr>
        <p:txBody>
          <a:bodyPr wrap="square">
            <a:spAutoFit/>
          </a:bodyPr>
          <a:lstStyle/>
          <a:p>
            <a:pPr algn="ctr"/>
            <a:r>
              <a:rPr lang="en-US" sz="2400" b="1" dirty="0">
                <a:solidFill>
                  <a:srgbClr val="FFFF00"/>
                </a:solidFill>
                <a:latin typeface="Arial Black" pitchFamily="34" charset="0"/>
              </a:rPr>
              <a:t>  4</a:t>
            </a:r>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025348146"/>
              </p:ext>
            </p:extLst>
          </p:nvPr>
        </p:nvGraphicFramePr>
        <p:xfrm>
          <a:off x="571158" y="1254035"/>
          <a:ext cx="11261559" cy="5603965"/>
        </p:xfrm>
        <a:graphic>
          <a:graphicData uri="http://schemas.openxmlformats.org/drawingml/2006/table">
            <a:tbl>
              <a:tblPr firstRow="1" bandRow="1">
                <a:tableStyleId>{5C22544A-7EE6-4342-B048-85BDC9FD1C3A}</a:tableStyleId>
              </a:tblPr>
              <a:tblGrid>
                <a:gridCol w="3753853">
                  <a:extLst>
                    <a:ext uri="{9D8B030D-6E8A-4147-A177-3AD203B41FA5}">
                      <a16:colId xmlns:a16="http://schemas.microsoft.com/office/drawing/2014/main" xmlns="" val="20000"/>
                    </a:ext>
                  </a:extLst>
                </a:gridCol>
                <a:gridCol w="3753853">
                  <a:extLst>
                    <a:ext uri="{9D8B030D-6E8A-4147-A177-3AD203B41FA5}">
                      <a16:colId xmlns:a16="http://schemas.microsoft.com/office/drawing/2014/main" xmlns="" val="20001"/>
                    </a:ext>
                  </a:extLst>
                </a:gridCol>
                <a:gridCol w="3753853">
                  <a:extLst>
                    <a:ext uri="{9D8B030D-6E8A-4147-A177-3AD203B41FA5}">
                      <a16:colId xmlns:a16="http://schemas.microsoft.com/office/drawing/2014/main" xmlns="" val="20002"/>
                    </a:ext>
                  </a:extLst>
                </a:gridCol>
              </a:tblGrid>
              <a:tr h="348343">
                <a:tc>
                  <a:txBody>
                    <a:bodyPr/>
                    <a:lstStyle/>
                    <a:p>
                      <a:r>
                        <a:rPr lang="en-IN" sz="1800" b="1" dirty="0">
                          <a:solidFill>
                            <a:schemeClr val="tx1"/>
                          </a:solidFill>
                          <a:latin typeface="Arial" pitchFamily="34" charset="0"/>
                          <a:cs typeface="Arial" pitchFamily="34" charset="0"/>
                        </a:rPr>
                        <a:t>1.</a:t>
                      </a:r>
                      <a:r>
                        <a:rPr lang="en-IN" sz="1800" b="1" baseline="0" dirty="0">
                          <a:solidFill>
                            <a:schemeClr val="tx1"/>
                          </a:solidFill>
                          <a:latin typeface="Arial" pitchFamily="34" charset="0"/>
                          <a:cs typeface="Arial" pitchFamily="34" charset="0"/>
                        </a:rPr>
                        <a:t> r</a:t>
                      </a:r>
                      <a:r>
                        <a:rPr lang="en-IN" sz="1800" b="1" dirty="0">
                          <a:solidFill>
                            <a:schemeClr val="tx1"/>
                          </a:solidFill>
                          <a:latin typeface="Arial" pitchFamily="34" charset="0"/>
                          <a:cs typeface="Arial" pitchFamily="34" charset="0"/>
                        </a:rPr>
                        <a:t>ecords, </a:t>
                      </a:r>
                      <a:endParaRPr lang="en-ZW" sz="2000" b="1" dirty="0">
                        <a:latin typeface="Arial" pitchFamily="34" charset="0"/>
                        <a:cs typeface="Arial" pitchFamily="34" charset="0"/>
                      </a:endParaRPr>
                    </a:p>
                  </a:txBody>
                  <a:tcPr>
                    <a:solidFill>
                      <a:schemeClr val="bg2"/>
                    </a:solidFill>
                  </a:tcPr>
                </a:tc>
                <a:tc>
                  <a:txBody>
                    <a:bodyPr/>
                    <a:lstStyle/>
                    <a:p>
                      <a:r>
                        <a:rPr lang="en-IN" sz="1800" b="1" dirty="0">
                          <a:solidFill>
                            <a:schemeClr val="tx1"/>
                          </a:solidFill>
                          <a:latin typeface="Arial" pitchFamily="34" charset="0"/>
                          <a:cs typeface="Arial" pitchFamily="34" charset="0"/>
                        </a:rPr>
                        <a:t>6. advices,</a:t>
                      </a:r>
                      <a:endParaRPr lang="en-ZW" sz="1800" b="1" dirty="0">
                        <a:latin typeface="Arial" pitchFamily="34" charset="0"/>
                        <a:cs typeface="Arial" pitchFamily="34" charset="0"/>
                      </a:endParaRPr>
                    </a:p>
                  </a:txBody>
                  <a:tcPr>
                    <a:solidFill>
                      <a:schemeClr val="bg2"/>
                    </a:solidFill>
                  </a:tcPr>
                </a:tc>
                <a:tc>
                  <a:txBody>
                    <a:bodyPr/>
                    <a:lstStyle/>
                    <a:p>
                      <a:r>
                        <a:rPr lang="en-IN" sz="1800" b="1" dirty="0">
                          <a:solidFill>
                            <a:schemeClr val="tx1"/>
                          </a:solidFill>
                          <a:latin typeface="Arial" pitchFamily="34" charset="0"/>
                          <a:cs typeface="Arial" pitchFamily="34" charset="0"/>
                        </a:rPr>
                        <a:t>11. contracts, </a:t>
                      </a:r>
                      <a:endParaRPr lang="en-ZW" sz="1800" b="1" dirty="0">
                        <a:latin typeface="Arial" pitchFamily="34" charset="0"/>
                        <a:cs typeface="Arial" pitchFamily="34" charset="0"/>
                      </a:endParaRPr>
                    </a:p>
                  </a:txBody>
                  <a:tcPr>
                    <a:solidFill>
                      <a:schemeClr val="bg2"/>
                    </a:solidFill>
                  </a:tcPr>
                </a:tc>
                <a:extLst>
                  <a:ext uri="{0D108BD9-81ED-4DB2-BD59-A6C34878D82A}">
                    <a16:rowId xmlns:a16="http://schemas.microsoft.com/office/drawing/2014/main" xmlns="" val="10000"/>
                  </a:ext>
                </a:extLst>
              </a:tr>
              <a:tr h="348343">
                <a:tc>
                  <a:txBody>
                    <a:bodyPr/>
                    <a:lstStyle/>
                    <a:p>
                      <a:r>
                        <a:rPr lang="en-IN" sz="1800" b="1" dirty="0">
                          <a:solidFill>
                            <a:schemeClr val="tx1"/>
                          </a:solidFill>
                          <a:latin typeface="Arial" pitchFamily="34" charset="0"/>
                          <a:cs typeface="Arial" pitchFamily="34" charset="0"/>
                        </a:rPr>
                        <a:t>2. documents, </a:t>
                      </a:r>
                      <a:endParaRPr lang="en-ZW" sz="1800" b="1" dirty="0">
                        <a:latin typeface="Arial" pitchFamily="34" charset="0"/>
                        <a:cs typeface="Arial" pitchFamily="34" charset="0"/>
                      </a:endParaRPr>
                    </a:p>
                  </a:txBody>
                  <a:tcPr/>
                </a:tc>
                <a:tc>
                  <a:txBody>
                    <a:bodyPr/>
                    <a:lstStyle/>
                    <a:p>
                      <a:r>
                        <a:rPr lang="en-IN" sz="1800" b="1" dirty="0">
                          <a:solidFill>
                            <a:schemeClr val="tx1"/>
                          </a:solidFill>
                          <a:latin typeface="Arial" pitchFamily="34" charset="0"/>
                          <a:cs typeface="Arial" pitchFamily="34" charset="0"/>
                        </a:rPr>
                        <a:t>7. press releases,</a:t>
                      </a:r>
                      <a:endParaRPr lang="en-ZW" sz="1800" b="1" dirty="0">
                        <a:latin typeface="Arial" pitchFamily="34" charset="0"/>
                        <a:cs typeface="Arial" pitchFamily="34" charset="0"/>
                      </a:endParaRPr>
                    </a:p>
                  </a:txBody>
                  <a:tcPr/>
                </a:tc>
                <a:tc>
                  <a:txBody>
                    <a:bodyPr/>
                    <a:lstStyle/>
                    <a:p>
                      <a:r>
                        <a:rPr lang="en-IN" sz="1800" b="1" dirty="0">
                          <a:solidFill>
                            <a:schemeClr val="tx1"/>
                          </a:solidFill>
                          <a:latin typeface="Arial" pitchFamily="34" charset="0"/>
                          <a:cs typeface="Arial" pitchFamily="34" charset="0"/>
                        </a:rPr>
                        <a:t>12. reports, </a:t>
                      </a:r>
                      <a:endParaRPr lang="en-ZW" sz="1800" b="1" dirty="0">
                        <a:latin typeface="Arial" pitchFamily="34" charset="0"/>
                        <a:cs typeface="Arial" pitchFamily="34" charset="0"/>
                      </a:endParaRPr>
                    </a:p>
                  </a:txBody>
                  <a:tcPr/>
                </a:tc>
                <a:extLst>
                  <a:ext uri="{0D108BD9-81ED-4DB2-BD59-A6C34878D82A}">
                    <a16:rowId xmlns:a16="http://schemas.microsoft.com/office/drawing/2014/main" xmlns="" val="10001"/>
                  </a:ext>
                </a:extLst>
              </a:tr>
              <a:tr h="348343">
                <a:tc>
                  <a:txBody>
                    <a:bodyPr/>
                    <a:lstStyle/>
                    <a:p>
                      <a:r>
                        <a:rPr lang="en-IN" sz="1800" b="1" dirty="0">
                          <a:solidFill>
                            <a:schemeClr val="tx1"/>
                          </a:solidFill>
                          <a:latin typeface="Arial" pitchFamily="34" charset="0"/>
                          <a:cs typeface="Arial" pitchFamily="34" charset="0"/>
                        </a:rPr>
                        <a:t>3. memos, </a:t>
                      </a:r>
                      <a:endParaRPr lang="en-ZW" sz="1800" b="1" dirty="0">
                        <a:latin typeface="Arial" pitchFamily="34" charset="0"/>
                        <a:cs typeface="Arial" pitchFamily="34" charset="0"/>
                      </a:endParaRPr>
                    </a:p>
                  </a:txBody>
                  <a:tcPr/>
                </a:tc>
                <a:tc>
                  <a:txBody>
                    <a:bodyPr/>
                    <a:lstStyle/>
                    <a:p>
                      <a:r>
                        <a:rPr lang="en-IN" sz="1800" b="1" dirty="0">
                          <a:solidFill>
                            <a:schemeClr val="tx1"/>
                          </a:solidFill>
                          <a:latin typeface="Arial" pitchFamily="34" charset="0"/>
                          <a:cs typeface="Arial" pitchFamily="34" charset="0"/>
                        </a:rPr>
                        <a:t>8. circulars, </a:t>
                      </a:r>
                      <a:endParaRPr lang="en-ZW" sz="1800" b="1" dirty="0">
                        <a:latin typeface="Arial" pitchFamily="34" charset="0"/>
                        <a:cs typeface="Arial" pitchFamily="34" charset="0"/>
                      </a:endParaRPr>
                    </a:p>
                  </a:txBody>
                  <a:tcPr/>
                </a:tc>
                <a:tc>
                  <a:txBody>
                    <a:bodyPr/>
                    <a:lstStyle/>
                    <a:p>
                      <a:r>
                        <a:rPr lang="en-IN" sz="1800" b="1" dirty="0">
                          <a:solidFill>
                            <a:schemeClr val="tx1"/>
                          </a:solidFill>
                          <a:latin typeface="Arial" pitchFamily="34" charset="0"/>
                          <a:cs typeface="Arial" pitchFamily="34" charset="0"/>
                        </a:rPr>
                        <a:t>13. papers,</a:t>
                      </a:r>
                      <a:endParaRPr lang="en-ZW" sz="1800" b="1" dirty="0">
                        <a:latin typeface="Arial" pitchFamily="34" charset="0"/>
                        <a:cs typeface="Arial" pitchFamily="34" charset="0"/>
                      </a:endParaRPr>
                    </a:p>
                  </a:txBody>
                  <a:tcPr/>
                </a:tc>
                <a:extLst>
                  <a:ext uri="{0D108BD9-81ED-4DB2-BD59-A6C34878D82A}">
                    <a16:rowId xmlns:a16="http://schemas.microsoft.com/office/drawing/2014/main" xmlns="" val="10002"/>
                  </a:ext>
                </a:extLst>
              </a:tr>
              <a:tr h="348343">
                <a:tc>
                  <a:txBody>
                    <a:bodyPr/>
                    <a:lstStyle/>
                    <a:p>
                      <a:r>
                        <a:rPr lang="en-IN" sz="1800" b="1" dirty="0">
                          <a:solidFill>
                            <a:schemeClr val="tx1"/>
                          </a:solidFill>
                          <a:latin typeface="Arial" pitchFamily="34" charset="0"/>
                          <a:cs typeface="Arial" pitchFamily="34" charset="0"/>
                        </a:rPr>
                        <a:t>4. e-mails, </a:t>
                      </a:r>
                      <a:endParaRPr lang="en-ZW" sz="1800" b="1" dirty="0">
                        <a:latin typeface="Arial" pitchFamily="34" charset="0"/>
                        <a:cs typeface="Arial" pitchFamily="34" charset="0"/>
                      </a:endParaRPr>
                    </a:p>
                  </a:txBody>
                  <a:tcPr/>
                </a:tc>
                <a:tc>
                  <a:txBody>
                    <a:bodyPr/>
                    <a:lstStyle/>
                    <a:p>
                      <a:r>
                        <a:rPr lang="en-IN" sz="1800" b="1" dirty="0">
                          <a:solidFill>
                            <a:schemeClr val="tx1"/>
                          </a:solidFill>
                          <a:latin typeface="Arial" pitchFamily="34" charset="0"/>
                          <a:cs typeface="Arial" pitchFamily="34" charset="0"/>
                        </a:rPr>
                        <a:t>9. orders, </a:t>
                      </a:r>
                      <a:endParaRPr lang="en-ZW" sz="1800" b="1" dirty="0">
                        <a:latin typeface="Arial" pitchFamily="34" charset="0"/>
                        <a:cs typeface="Arial" pitchFamily="34" charset="0"/>
                      </a:endParaRPr>
                    </a:p>
                  </a:txBody>
                  <a:tcPr/>
                </a:tc>
                <a:tc>
                  <a:txBody>
                    <a:bodyPr/>
                    <a:lstStyle/>
                    <a:p>
                      <a:r>
                        <a:rPr lang="en-IN" sz="1800" b="1" dirty="0">
                          <a:solidFill>
                            <a:schemeClr val="tx1"/>
                          </a:solidFill>
                          <a:latin typeface="Arial" pitchFamily="34" charset="0"/>
                          <a:cs typeface="Arial" pitchFamily="34" charset="0"/>
                        </a:rPr>
                        <a:t>14. samples, </a:t>
                      </a:r>
                      <a:endParaRPr lang="en-ZW" sz="1800" b="1" dirty="0">
                        <a:latin typeface="Arial" pitchFamily="34" charset="0"/>
                        <a:cs typeface="Arial" pitchFamily="34" charset="0"/>
                      </a:endParaRPr>
                    </a:p>
                  </a:txBody>
                  <a:tcPr/>
                </a:tc>
                <a:extLst>
                  <a:ext uri="{0D108BD9-81ED-4DB2-BD59-A6C34878D82A}">
                    <a16:rowId xmlns:a16="http://schemas.microsoft.com/office/drawing/2014/main" xmlns="" val="10003"/>
                  </a:ext>
                </a:extLst>
              </a:tr>
              <a:tr h="348343">
                <a:tc>
                  <a:txBody>
                    <a:bodyPr/>
                    <a:lstStyle/>
                    <a:p>
                      <a:r>
                        <a:rPr lang="en-IN" sz="1800" b="1" dirty="0">
                          <a:solidFill>
                            <a:schemeClr val="tx1"/>
                          </a:solidFill>
                          <a:latin typeface="Arial" pitchFamily="34" charset="0"/>
                          <a:cs typeface="Arial" pitchFamily="34" charset="0"/>
                        </a:rPr>
                        <a:t>5. opinions, </a:t>
                      </a:r>
                      <a:endParaRPr lang="en-ZW" sz="1800" b="1" dirty="0">
                        <a:latin typeface="Arial" pitchFamily="34" charset="0"/>
                        <a:cs typeface="Arial" pitchFamily="34" charset="0"/>
                      </a:endParaRPr>
                    </a:p>
                  </a:txBody>
                  <a:tcPr/>
                </a:tc>
                <a:tc>
                  <a:txBody>
                    <a:bodyPr/>
                    <a:lstStyle/>
                    <a:p>
                      <a:r>
                        <a:rPr lang="en-IN" sz="1800" b="1" dirty="0">
                          <a:solidFill>
                            <a:schemeClr val="tx1"/>
                          </a:solidFill>
                          <a:latin typeface="Arial" pitchFamily="34" charset="0"/>
                          <a:cs typeface="Arial" pitchFamily="34" charset="0"/>
                        </a:rPr>
                        <a:t>10. logbooks, </a:t>
                      </a:r>
                      <a:endParaRPr lang="en-ZW" sz="1800" b="1" dirty="0">
                        <a:latin typeface="Arial" pitchFamily="34" charset="0"/>
                        <a:cs typeface="Arial" pitchFamily="34" charset="0"/>
                      </a:endParaRPr>
                    </a:p>
                  </a:txBody>
                  <a:tcPr/>
                </a:tc>
                <a:tc>
                  <a:txBody>
                    <a:bodyPr/>
                    <a:lstStyle/>
                    <a:p>
                      <a:r>
                        <a:rPr lang="en-IN" sz="1800" b="1" dirty="0">
                          <a:solidFill>
                            <a:schemeClr val="tx1"/>
                          </a:solidFill>
                          <a:latin typeface="Arial" pitchFamily="34" charset="0"/>
                          <a:cs typeface="Arial" pitchFamily="34" charset="0"/>
                        </a:rPr>
                        <a:t>15. models, </a:t>
                      </a:r>
                      <a:endParaRPr lang="en-ZW" sz="1800" b="1" dirty="0">
                        <a:latin typeface="Arial" pitchFamily="34" charset="0"/>
                        <a:cs typeface="Arial" pitchFamily="34" charset="0"/>
                      </a:endParaRPr>
                    </a:p>
                  </a:txBody>
                  <a:tcPr/>
                </a:tc>
                <a:extLst>
                  <a:ext uri="{0D108BD9-81ED-4DB2-BD59-A6C34878D82A}">
                    <a16:rowId xmlns:a16="http://schemas.microsoft.com/office/drawing/2014/main" xmlns="" val="10004"/>
                  </a:ext>
                </a:extLst>
              </a:tr>
              <a:tr h="609600">
                <a:tc grid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1" dirty="0">
                          <a:solidFill>
                            <a:schemeClr val="tx1"/>
                          </a:solidFill>
                          <a:latin typeface="Arial" pitchFamily="34" charset="0"/>
                          <a:cs typeface="Arial" pitchFamily="34" charset="0"/>
                        </a:rPr>
                        <a:t>16. data material held in any electronic form;  and </a:t>
                      </a:r>
                    </a:p>
                    <a:p>
                      <a:endParaRPr lang="en-ZW" sz="1800" b="1" dirty="0">
                        <a:latin typeface="Arial" pitchFamily="34" charset="0"/>
                        <a:cs typeface="Arial" pitchFamily="34" charset="0"/>
                      </a:endParaRPr>
                    </a:p>
                  </a:txBody>
                  <a:tcPr/>
                </a:tc>
                <a:tc hMerge="1">
                  <a:txBody>
                    <a:bodyPr/>
                    <a:lstStyle/>
                    <a:p>
                      <a:endParaRPr lang="en-ZW" dirty="0"/>
                    </a:p>
                  </a:txBody>
                  <a:tcPr/>
                </a:tc>
                <a:tc hMerge="1">
                  <a:txBody>
                    <a:bodyPr/>
                    <a:lstStyle/>
                    <a:p>
                      <a:endParaRPr lang="en-ZW" dirty="0"/>
                    </a:p>
                  </a:txBody>
                  <a:tcPr/>
                </a:tc>
                <a:extLst>
                  <a:ext uri="{0D108BD9-81ED-4DB2-BD59-A6C34878D82A}">
                    <a16:rowId xmlns:a16="http://schemas.microsoft.com/office/drawing/2014/main" xmlns="" val="10005"/>
                  </a:ext>
                </a:extLst>
              </a:tr>
              <a:tr h="3135085">
                <a:tc grid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ZW" sz="1800" b="1" dirty="0">
                          <a:latin typeface="Arial" pitchFamily="34" charset="0"/>
                          <a:cs typeface="Arial" pitchFamily="34" charset="0"/>
                        </a:rPr>
                        <a:t>17. </a:t>
                      </a:r>
                      <a:r>
                        <a:rPr lang="en-US" sz="1800" b="1" u="none" baseline="0" dirty="0">
                          <a:solidFill>
                            <a:schemeClr val="tx1"/>
                          </a:solidFill>
                          <a:latin typeface="Arial" pitchFamily="34" charset="0"/>
                          <a:cs typeface="Arial" pitchFamily="34" charset="0"/>
                        </a:rPr>
                        <a:t>Information </a:t>
                      </a:r>
                      <a:r>
                        <a:rPr lang="en-US" sz="1800" b="1" i="1" u="none" baseline="0" dirty="0">
                          <a:solidFill>
                            <a:schemeClr val="tx1"/>
                          </a:solidFill>
                          <a:latin typeface="Arial" pitchFamily="34" charset="0"/>
                          <a:cs typeface="Arial" pitchFamily="34" charset="0"/>
                        </a:rPr>
                        <a:t>relating to </a:t>
                      </a:r>
                      <a:r>
                        <a:rPr lang="en-IN" sz="1800" b="1" i="1" u="none" dirty="0">
                          <a:solidFill>
                            <a:schemeClr val="tx1"/>
                          </a:solidFill>
                          <a:latin typeface="Arial" pitchFamily="34" charset="0"/>
                          <a:cs typeface="Arial" pitchFamily="34" charset="0"/>
                        </a:rPr>
                        <a:t>any private body which can be accessed by a public authority under any other law for the time being in force</a:t>
                      </a:r>
                      <a:r>
                        <a:rPr kumimoji="0" lang="en-IN" sz="1800" b="1" i="0" strike="noStrike" kern="1200" cap="none" spc="0" normalizeH="0" baseline="0" noProof="0" dirty="0">
                          <a:ln>
                            <a:noFill/>
                          </a:ln>
                          <a:solidFill>
                            <a:schemeClr val="tx1"/>
                          </a:solidFill>
                          <a:effectLst/>
                          <a:uLnTx/>
                          <a:uFillTx/>
                          <a:latin typeface="Arial" pitchFamily="34" charset="0"/>
                          <a:ea typeface="+mn-ea"/>
                          <a:cs typeface="Arial" pitchFamily="34" charset="0"/>
                        </a:rPr>
                        <a:t/>
                      </a:r>
                      <a:br>
                        <a:rPr kumimoji="0" lang="en-IN" sz="1800" b="1" i="0" strike="noStrike" kern="1200" cap="none" spc="0" normalizeH="0" baseline="0" noProof="0" dirty="0">
                          <a:ln>
                            <a:noFill/>
                          </a:ln>
                          <a:solidFill>
                            <a:schemeClr val="tx1"/>
                          </a:solidFill>
                          <a:effectLst/>
                          <a:uLnTx/>
                          <a:uFillTx/>
                          <a:latin typeface="Arial" pitchFamily="34" charset="0"/>
                          <a:ea typeface="+mn-ea"/>
                          <a:cs typeface="Arial" pitchFamily="34" charset="0"/>
                        </a:rPr>
                      </a:br>
                      <a:endParaRPr kumimoji="0" lang="en-IN" sz="1800" b="1" i="0" strike="noStrike" kern="1200" cap="none" spc="0" normalizeH="0" baseline="0" noProof="0" dirty="0">
                        <a:ln>
                          <a:noFill/>
                        </a:ln>
                        <a:solidFill>
                          <a:schemeClr val="tx1"/>
                        </a:solidFill>
                        <a:effectLst/>
                        <a:uLnTx/>
                        <a:uFillTx/>
                        <a:latin typeface="Arial" pitchFamily="34" charset="0"/>
                        <a:ea typeface="+mn-ea"/>
                        <a:cs typeface="Arial"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0" lang="en-IN" sz="1600" b="1" i="0" strike="noStrike" kern="1200" cap="none" spc="0" normalizeH="0" baseline="0" noProof="0" dirty="0">
                          <a:ln>
                            <a:noFill/>
                          </a:ln>
                          <a:solidFill>
                            <a:schemeClr val="tx1"/>
                          </a:solidFill>
                          <a:effectLst/>
                          <a:uLnTx/>
                          <a:uFillTx/>
                          <a:latin typeface="Arial" pitchFamily="34" charset="0"/>
                          <a:ea typeface="+mn-ea"/>
                          <a:cs typeface="Arial" pitchFamily="34" charset="0"/>
                        </a:rPr>
                        <a:t>N.B.:---</a:t>
                      </a:r>
                    </a:p>
                    <a:p>
                      <a:pPr marL="0" marR="0" indent="0" algn="l" defTabSz="457200" rtl="0" eaLnBrk="1" fontAlgn="auto" latinLnBrk="0" hangingPunct="1">
                        <a:lnSpc>
                          <a:spcPct val="100000"/>
                        </a:lnSpc>
                        <a:spcBef>
                          <a:spcPts val="0"/>
                        </a:spcBef>
                        <a:spcAft>
                          <a:spcPts val="0"/>
                        </a:spcAft>
                        <a:buClrTx/>
                        <a:buSzTx/>
                        <a:buFontTx/>
                        <a:buNone/>
                        <a:tabLst/>
                        <a:defRPr/>
                      </a:pPr>
                      <a:r>
                        <a:rPr kumimoji="0" lang="en-IN" sz="1600" b="1" i="0" strike="noStrike" kern="1200" cap="none" spc="0" normalizeH="0" baseline="0" noProof="0" dirty="0">
                          <a:ln>
                            <a:noFill/>
                          </a:ln>
                          <a:solidFill>
                            <a:schemeClr val="tx1"/>
                          </a:solidFill>
                          <a:effectLst/>
                          <a:uLnTx/>
                          <a:uFillTx/>
                          <a:latin typeface="Arial" pitchFamily="34" charset="0"/>
                          <a:ea typeface="+mn-ea"/>
                          <a:cs typeface="Arial" pitchFamily="34" charset="0"/>
                        </a:rPr>
                        <a:t> </a:t>
                      </a:r>
                      <a:r>
                        <a:rPr kumimoji="0" lang="en-IN" sz="1600" b="1" i="0" strike="noStrike" kern="1200" cap="none" spc="0" normalizeH="0" baseline="0" noProof="0" dirty="0">
                          <a:ln>
                            <a:noFill/>
                          </a:ln>
                          <a:solidFill>
                            <a:srgbClr val="FF0000"/>
                          </a:solidFill>
                          <a:effectLst/>
                          <a:uLnTx/>
                          <a:uFillTx/>
                          <a:latin typeface="Arial" pitchFamily="34" charset="0"/>
                          <a:ea typeface="+mn-ea"/>
                          <a:cs typeface="Arial" pitchFamily="34" charset="0"/>
                          <a:sym typeface="Wingdings" pitchFamily="2" charset="2"/>
                        </a:rPr>
                        <a:t></a:t>
                      </a:r>
                      <a:r>
                        <a:rPr kumimoji="0" lang="en-IN" sz="1600" b="1" i="0" strike="noStrike" kern="1200" cap="none" spc="0" normalizeH="0" baseline="0" noProof="0" dirty="0">
                          <a:ln>
                            <a:noFill/>
                          </a:ln>
                          <a:solidFill>
                            <a:srgbClr val="FF0000"/>
                          </a:solidFill>
                          <a:effectLst/>
                          <a:uLnTx/>
                          <a:uFillTx/>
                          <a:latin typeface="Arial" pitchFamily="34" charset="0"/>
                          <a:ea typeface="+mn-ea"/>
                          <a:cs typeface="Arial" pitchFamily="34" charset="0"/>
                        </a:rPr>
                        <a:t> </a:t>
                      </a:r>
                      <a:r>
                        <a:rPr kumimoji="0" lang="en-IN" sz="1600" b="1" i="0" strike="noStrike" kern="1200" cap="none" spc="0" normalizeH="0" baseline="0" noProof="0" dirty="0">
                          <a:ln>
                            <a:noFill/>
                          </a:ln>
                          <a:solidFill>
                            <a:schemeClr val="tx1"/>
                          </a:solidFill>
                          <a:effectLst/>
                          <a:uLnTx/>
                          <a:uFillTx/>
                          <a:latin typeface="Arial" pitchFamily="34" charset="0"/>
                          <a:ea typeface="+mn-ea"/>
                          <a:cs typeface="Arial" pitchFamily="34" charset="0"/>
                        </a:rPr>
                        <a:t>1.  </a:t>
                      </a:r>
                      <a:r>
                        <a:rPr kumimoji="0" lang="en-US" sz="1600" b="1" i="0" strike="noStrike" kern="1200" cap="none" spc="0" normalizeH="0" baseline="0" noProof="0" dirty="0">
                          <a:ln>
                            <a:noFill/>
                          </a:ln>
                          <a:solidFill>
                            <a:schemeClr val="tx1"/>
                          </a:solidFill>
                          <a:effectLst/>
                          <a:uLnTx/>
                          <a:uFillTx/>
                          <a:latin typeface="Arial" pitchFamily="34" charset="0"/>
                          <a:ea typeface="+mn-ea"/>
                          <a:cs typeface="Arial" pitchFamily="34" charset="0"/>
                        </a:rPr>
                        <a:t>information  must exist in physical- paper or electronic forms, must be held by or under the control of public authority and accessible</a:t>
                      </a:r>
                    </a:p>
                    <a:p>
                      <a:pPr marL="0" marR="0" indent="0" algn="l" defTabSz="457200" rtl="0" eaLnBrk="1" fontAlgn="auto" latinLnBrk="0" hangingPunct="1">
                        <a:lnSpc>
                          <a:spcPct val="100000"/>
                        </a:lnSpc>
                        <a:spcBef>
                          <a:spcPts val="0"/>
                        </a:spcBef>
                        <a:spcAft>
                          <a:spcPts val="0"/>
                        </a:spcAft>
                        <a:buClrTx/>
                        <a:buSzTx/>
                        <a:buFontTx/>
                        <a:buNone/>
                        <a:tabLst/>
                        <a:defRPr/>
                      </a:pPr>
                      <a:endParaRPr kumimoji="0" lang="en-US" sz="1600" b="1" i="0" strike="noStrike" kern="1200" cap="none" spc="0" normalizeH="0" baseline="0" noProof="0" dirty="0">
                        <a:ln>
                          <a:noFill/>
                        </a:ln>
                        <a:solidFill>
                          <a:schemeClr val="tx1"/>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strike="noStrike" kern="1200" cap="none" spc="0" normalizeH="0" baseline="0" noProof="0" dirty="0">
                          <a:ln>
                            <a:noFill/>
                          </a:ln>
                          <a:solidFill>
                            <a:srgbClr val="FF0000"/>
                          </a:solidFill>
                          <a:effectLst/>
                          <a:uLnTx/>
                          <a:uFillTx/>
                          <a:latin typeface="Arial" pitchFamily="34" charset="0"/>
                          <a:ea typeface="+mn-ea"/>
                          <a:cs typeface="Arial" pitchFamily="34" charset="0"/>
                          <a:sym typeface="Wingdings" pitchFamily="2" charset="2"/>
                        </a:rPr>
                        <a:t>  </a:t>
                      </a:r>
                      <a:r>
                        <a:rPr kumimoji="0" lang="en-US" sz="1600" b="1" i="0" strike="noStrike" kern="1200" cap="none" spc="0" normalizeH="0" baseline="0" noProof="0" dirty="0">
                          <a:ln>
                            <a:noFill/>
                          </a:ln>
                          <a:solidFill>
                            <a:schemeClr val="tx1"/>
                          </a:solidFill>
                          <a:effectLst/>
                          <a:uLnTx/>
                          <a:uFillTx/>
                          <a:latin typeface="Arial" pitchFamily="34" charset="0"/>
                          <a:ea typeface="+mn-ea"/>
                          <a:cs typeface="Arial" pitchFamily="34" charset="0"/>
                        </a:rPr>
                        <a:t>2. PIO is not required to create, interpret, collect and collate from other public authority nor required to reply to queries, interrogative questions, like Who, Why, What is the reason for etc.</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1" i="0" strike="noStrike" kern="1200" cap="none" spc="0" normalizeH="0" baseline="0" noProof="0" dirty="0">
                        <a:ln>
                          <a:noFill/>
                        </a:ln>
                        <a:solidFill>
                          <a:schemeClr val="tx1"/>
                        </a:solidFill>
                        <a:effectLst/>
                        <a:uLnTx/>
                        <a:uFillTx/>
                        <a:latin typeface="Arial" pitchFamily="34" charset="0"/>
                        <a:ea typeface="+mn-ea"/>
                        <a:cs typeface="Arial"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strike="noStrike" kern="1200" cap="none" spc="0" normalizeH="0" baseline="0" noProof="0" dirty="0">
                          <a:ln>
                            <a:noFill/>
                          </a:ln>
                          <a:solidFill>
                            <a:srgbClr val="FF0000"/>
                          </a:solidFill>
                          <a:effectLst/>
                          <a:uLnTx/>
                          <a:uFillTx/>
                          <a:latin typeface="Arial" pitchFamily="34" charset="0"/>
                          <a:ea typeface="+mn-ea"/>
                          <a:cs typeface="Arial" pitchFamily="34" charset="0"/>
                          <a:sym typeface="Wingdings" pitchFamily="2" charset="2"/>
                        </a:rPr>
                        <a:t> </a:t>
                      </a:r>
                      <a:r>
                        <a:rPr kumimoji="0" lang="en-US" sz="1600" b="1" i="0" strike="noStrike" kern="1200" cap="none" spc="0" normalizeH="0" baseline="0" noProof="0" dirty="0">
                          <a:ln>
                            <a:noFill/>
                          </a:ln>
                          <a:solidFill>
                            <a:schemeClr val="tx1"/>
                          </a:solidFill>
                          <a:effectLst/>
                          <a:uLnTx/>
                          <a:uFillTx/>
                          <a:latin typeface="Arial" pitchFamily="34" charset="0"/>
                          <a:ea typeface="+mn-ea"/>
                          <a:cs typeface="Arial" pitchFamily="34" charset="0"/>
                          <a:sym typeface="Wingdings" pitchFamily="2" charset="2"/>
                        </a:rPr>
                        <a:t> </a:t>
                      </a:r>
                      <a:r>
                        <a:rPr kumimoji="0" lang="en-US" sz="1600" b="1" i="0" strike="noStrike" kern="1200" cap="none" spc="0" normalizeH="0" baseline="0" noProof="0" dirty="0">
                          <a:ln>
                            <a:noFill/>
                          </a:ln>
                          <a:solidFill>
                            <a:schemeClr val="tx1"/>
                          </a:solidFill>
                          <a:effectLst/>
                          <a:uLnTx/>
                          <a:uFillTx/>
                          <a:latin typeface="Arial" pitchFamily="34" charset="0"/>
                          <a:ea typeface="+mn-ea"/>
                          <a:cs typeface="Arial" pitchFamily="34" charset="0"/>
                        </a:rPr>
                        <a:t>3. PIO need not give any “opinion” or “advice” of his own  to the citizen but whatever is available on record/files of public authority.</a:t>
                      </a:r>
                    </a:p>
                  </a:txBody>
                  <a:tcPr/>
                </a:tc>
                <a:tc hMerge="1">
                  <a:txBody>
                    <a:bodyPr/>
                    <a:lstStyle/>
                    <a:p>
                      <a:endParaRPr lang="en-ZW" dirty="0"/>
                    </a:p>
                  </a:txBody>
                  <a:tcPr/>
                </a:tc>
                <a:tc hMerge="1">
                  <a:txBody>
                    <a:bodyPr/>
                    <a:lstStyle/>
                    <a:p>
                      <a:endParaRPr lang="en-ZW" dirty="0"/>
                    </a:p>
                  </a:txBody>
                  <a:tcPr/>
                </a:tc>
                <a:extLst>
                  <a:ext uri="{0D108BD9-81ED-4DB2-BD59-A6C34878D82A}">
                    <a16:rowId xmlns:a16="http://schemas.microsoft.com/office/drawing/2014/main" xmlns="" val="10006"/>
                  </a:ext>
                </a:extLst>
              </a:tr>
            </a:tbl>
          </a:graphicData>
        </a:graphic>
      </p:graphicFrame>
      <p:sp>
        <p:nvSpPr>
          <p:cNvPr id="2" name="Title 1"/>
          <p:cNvSpPr>
            <a:spLocks noGrp="1"/>
          </p:cNvSpPr>
          <p:nvPr>
            <p:ph type="title"/>
          </p:nvPr>
        </p:nvSpPr>
        <p:spPr>
          <a:xfrm>
            <a:off x="1362300" y="120316"/>
            <a:ext cx="8596668" cy="401052"/>
          </a:xfrm>
        </p:spPr>
        <p:txBody>
          <a:bodyPr>
            <a:normAutofit fontScale="90000"/>
          </a:bodyPr>
          <a:lstStyle/>
          <a:p>
            <a:pPr algn="ctr"/>
            <a:r>
              <a:rPr lang="en-IN" sz="2400" b="1" u="sng" dirty="0">
                <a:solidFill>
                  <a:srgbClr val="FF0000"/>
                </a:solidFill>
                <a:latin typeface="Arial Black" pitchFamily="34" charset="0"/>
              </a:rPr>
              <a:t>What do you mean by "information"</a:t>
            </a:r>
            <a:endParaRPr lang="en-ZW" sz="4000" u="sng" dirty="0"/>
          </a:p>
        </p:txBody>
      </p:sp>
      <p:sp>
        <p:nvSpPr>
          <p:cNvPr id="5" name="Title 1"/>
          <p:cNvSpPr txBox="1">
            <a:spLocks/>
          </p:cNvSpPr>
          <p:nvPr/>
        </p:nvSpPr>
        <p:spPr>
          <a:xfrm>
            <a:off x="829733" y="320842"/>
            <a:ext cx="9661803" cy="705853"/>
          </a:xfrm>
          <a:prstGeom prst="rect">
            <a:avLst/>
          </a:prstGeom>
        </p:spPr>
        <p:txBody>
          <a:bodyPr vert="horz" lIns="91440" tIns="45720" rIns="91440" bIns="45720" rtlCol="0" anchor="t">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lang="en-US" b="1" dirty="0">
              <a:latin typeface="Arial Black" pitchFamily="34" charset="0"/>
              <a:ea typeface="+mj-ea"/>
              <a:cs typeface="+mj-cs"/>
            </a:endParaRPr>
          </a:p>
          <a:p>
            <a:pPr marL="0" marR="0" lvl="0" indent="0" algn="l" defTabSz="457200" rtl="0" eaLnBrk="1" fontAlgn="auto" latinLnBrk="0" hangingPunct="1">
              <a:lnSpc>
                <a:spcPct val="100000"/>
              </a:lnSpc>
              <a:spcBef>
                <a:spcPct val="0"/>
              </a:spcBef>
              <a:spcAft>
                <a:spcPts val="0"/>
              </a:spcAft>
              <a:buClrTx/>
              <a:buSzTx/>
              <a:buFontTx/>
              <a:buNone/>
              <a:tabLst/>
              <a:defRPr/>
            </a:pPr>
            <a:r>
              <a:rPr lang="en-US" b="1" dirty="0">
                <a:latin typeface="Arial Black" pitchFamily="34" charset="0"/>
                <a:ea typeface="+mj-ea"/>
                <a:cs typeface="+mj-cs"/>
              </a:rPr>
              <a:t>S</a:t>
            </a:r>
            <a:r>
              <a:rPr kumimoji="0" lang="en-US" b="1" i="0" strike="noStrike" kern="1200" cap="none" spc="0" normalizeH="0" baseline="0" noProof="0" dirty="0">
                <a:ln>
                  <a:noFill/>
                </a:ln>
                <a:solidFill>
                  <a:schemeClr val="tx1"/>
                </a:solidFill>
                <a:effectLst/>
                <a:uLnTx/>
                <a:uFillTx/>
                <a:latin typeface="Arial Black" pitchFamily="34" charset="0"/>
                <a:ea typeface="+mj-ea"/>
                <a:cs typeface="+mj-cs"/>
              </a:rPr>
              <a:t>ection-2</a:t>
            </a:r>
            <a:r>
              <a:rPr kumimoji="0" lang="en-IN" b="1" i="0" strike="noStrike" kern="1200" cap="none" spc="0" normalizeH="0" baseline="0" noProof="0" dirty="0">
                <a:ln>
                  <a:noFill/>
                </a:ln>
                <a:solidFill>
                  <a:schemeClr val="tx1"/>
                </a:solidFill>
                <a:effectLst/>
                <a:uLnTx/>
                <a:uFillTx/>
                <a:latin typeface="Arial Black" pitchFamily="34" charset="0"/>
                <a:ea typeface="+mj-ea"/>
                <a:cs typeface="+mj-cs"/>
              </a:rPr>
              <a:t>(f)</a:t>
            </a:r>
            <a:r>
              <a:rPr kumimoji="0" lang="en-IN" b="1" i="0" strike="noStrike" kern="1200" cap="none" spc="0" normalizeH="0" noProof="0" dirty="0">
                <a:ln>
                  <a:noFill/>
                </a:ln>
                <a:solidFill>
                  <a:schemeClr val="tx1"/>
                </a:solidFill>
                <a:effectLst/>
                <a:uLnTx/>
                <a:uFillTx/>
                <a:latin typeface="Arial Black" pitchFamily="34" charset="0"/>
                <a:ea typeface="+mj-ea"/>
                <a:cs typeface="+mj-cs"/>
              </a:rPr>
              <a:t> defines;</a:t>
            </a:r>
            <a:r>
              <a:rPr lang="en-IN" b="1" dirty="0">
                <a:latin typeface="Arial Black" pitchFamily="34" charset="0"/>
                <a:ea typeface="+mj-ea"/>
                <a:cs typeface="+mj-cs"/>
              </a:rPr>
              <a:t>  </a:t>
            </a:r>
            <a:r>
              <a:rPr kumimoji="0" lang="en-IN" b="1" i="0" strike="noStrike" kern="1200" cap="none" spc="0" normalizeH="0" baseline="0" noProof="0" dirty="0">
                <a:ln>
                  <a:noFill/>
                </a:ln>
                <a:solidFill>
                  <a:schemeClr val="tx1"/>
                </a:solidFill>
                <a:effectLst/>
                <a:uLnTx/>
                <a:uFillTx/>
                <a:latin typeface="Arial Black" pitchFamily="34" charset="0"/>
                <a:ea typeface="+mj-ea"/>
                <a:cs typeface="+mj-cs"/>
              </a:rPr>
              <a:t>“ </a:t>
            </a:r>
            <a:r>
              <a:rPr kumimoji="0" lang="en-US" b="1" i="0" strike="noStrike" kern="1200" cap="none" spc="0" normalizeH="0" baseline="0" noProof="0" dirty="0">
                <a:ln>
                  <a:noFill/>
                </a:ln>
                <a:solidFill>
                  <a:schemeClr val="tx1"/>
                </a:solidFill>
                <a:effectLst/>
                <a:uLnTx/>
                <a:uFillTx/>
                <a:latin typeface="Arial Black" pitchFamily="34" charset="0"/>
                <a:ea typeface="+mj-ea"/>
                <a:cs typeface="+mj-cs"/>
              </a:rPr>
              <a:t>information” </a:t>
            </a:r>
            <a:r>
              <a:rPr kumimoji="0" lang="en-US" b="1" i="0" strike="noStrike" kern="1200" cap="none" spc="0" normalizeH="0" baseline="0" noProof="0" dirty="0">
                <a:ln>
                  <a:noFill/>
                </a:ln>
                <a:solidFill>
                  <a:srgbClr val="FF0000"/>
                </a:solidFill>
                <a:effectLst/>
                <a:uLnTx/>
                <a:uFillTx/>
                <a:latin typeface="Arial Black" pitchFamily="34" charset="0"/>
                <a:ea typeface="+mj-ea"/>
                <a:cs typeface="+mj-cs"/>
              </a:rPr>
              <a:t> ‘means</a:t>
            </a:r>
            <a:r>
              <a:rPr kumimoji="0" lang="en-US" b="1" i="0" strike="noStrike" kern="1200" cap="none" spc="0" normalizeH="0" baseline="0" noProof="0" dirty="0">
                <a:ln>
                  <a:noFill/>
                </a:ln>
                <a:solidFill>
                  <a:schemeClr val="tx1"/>
                </a:solidFill>
                <a:effectLst/>
                <a:uLnTx/>
                <a:uFillTx/>
                <a:latin typeface="Arial Black" pitchFamily="34" charset="0"/>
                <a:ea typeface="+mj-ea"/>
                <a:cs typeface="+mj-cs"/>
              </a:rPr>
              <a:t>,</a:t>
            </a:r>
            <a:r>
              <a:rPr kumimoji="0" lang="en-US" b="1" i="0" strike="noStrike" kern="1200" cap="none" spc="0" normalizeH="0" noProof="0" dirty="0">
                <a:ln>
                  <a:noFill/>
                </a:ln>
                <a:solidFill>
                  <a:schemeClr val="tx1"/>
                </a:solidFill>
                <a:effectLst/>
                <a:uLnTx/>
                <a:uFillTx/>
                <a:latin typeface="Arial Black" pitchFamily="34" charset="0"/>
                <a:ea typeface="+mj-ea"/>
                <a:cs typeface="+mj-cs"/>
              </a:rPr>
              <a:t> </a:t>
            </a:r>
            <a:r>
              <a:rPr kumimoji="0" lang="en-US" b="1" i="0" strike="noStrike" kern="1200" cap="none" spc="0" normalizeH="0" baseline="0" noProof="0" dirty="0">
                <a:ln>
                  <a:noFill/>
                </a:ln>
                <a:solidFill>
                  <a:schemeClr val="tx1"/>
                </a:solidFill>
                <a:effectLst/>
                <a:uLnTx/>
                <a:uFillTx/>
                <a:latin typeface="Arial Black" pitchFamily="34" charset="0"/>
                <a:ea typeface="+mj-ea"/>
                <a:cs typeface="+mj-cs"/>
                <a:sym typeface="Wingdings" pitchFamily="2" charset="2"/>
              </a:rPr>
              <a:t> </a:t>
            </a:r>
            <a:r>
              <a:rPr kumimoji="0" lang="en-IN" b="1" i="0" strike="noStrike" kern="1200" cap="none" spc="0" normalizeH="0" baseline="0" noProof="0" dirty="0">
                <a:ln>
                  <a:noFill/>
                </a:ln>
                <a:solidFill>
                  <a:schemeClr val="tx1"/>
                </a:solidFill>
                <a:effectLst/>
                <a:uLnTx/>
                <a:uFillTx/>
                <a:latin typeface="Arial Black" pitchFamily="34" charset="0"/>
                <a:ea typeface="+mj-ea"/>
                <a:cs typeface="+mj-cs"/>
              </a:rPr>
              <a:t>any material in any form, </a:t>
            </a:r>
            <a:r>
              <a:rPr kumimoji="0" lang="en-IN" b="1" i="0" strike="noStrike" kern="1200" cap="none" spc="0" normalizeH="0" baseline="0" noProof="0" dirty="0">
                <a:ln>
                  <a:noFill/>
                </a:ln>
                <a:solidFill>
                  <a:srgbClr val="FF0000"/>
                </a:solidFill>
                <a:effectLst/>
                <a:uLnTx/>
                <a:uFillTx/>
                <a:latin typeface="Arial Black" pitchFamily="34" charset="0"/>
                <a:ea typeface="+mj-ea"/>
                <a:cs typeface="+mj-cs"/>
              </a:rPr>
              <a:t>Including</a:t>
            </a:r>
            <a:r>
              <a:rPr lang="en-IN" b="1" dirty="0">
                <a:latin typeface="Arial Black" pitchFamily="34" charset="0"/>
                <a:ea typeface="+mj-ea"/>
                <a:cs typeface="+mj-cs"/>
              </a:rPr>
              <a:t>’</a:t>
            </a:r>
            <a:r>
              <a:rPr kumimoji="0" lang="en-IN" sz="2000" b="1" i="0" strike="noStrike" kern="1200" cap="none" spc="0" normalizeH="0" baseline="0" noProof="0" dirty="0">
                <a:ln>
                  <a:noFill/>
                </a:ln>
                <a:solidFill>
                  <a:schemeClr val="tx1"/>
                </a:solidFill>
                <a:effectLst/>
                <a:uLnTx/>
                <a:uFillTx/>
                <a:latin typeface="Arial Black" pitchFamily="34" charset="0"/>
                <a:ea typeface="+mj-ea"/>
                <a:cs typeface="+mj-cs"/>
              </a:rPr>
              <a:t> </a:t>
            </a:r>
            <a:r>
              <a:rPr kumimoji="0" lang="en-IN" sz="2000" b="1" i="0" strike="noStrike" kern="1200" cap="none" spc="0" normalizeH="0" baseline="0" noProof="0" dirty="0">
                <a:ln>
                  <a:noFill/>
                </a:ln>
                <a:solidFill>
                  <a:schemeClr val="tx1"/>
                </a:solidFill>
                <a:effectLst/>
                <a:uLnTx/>
                <a:uFillTx/>
                <a:latin typeface="Arial Black" pitchFamily="34" charset="0"/>
                <a:ea typeface="+mj-ea"/>
                <a:cs typeface="+mj-cs"/>
                <a:sym typeface="Wingdings" pitchFamily="2" charset="2"/>
              </a:rPr>
              <a:t></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IN" sz="3200" b="1" i="0" strike="noStrike" kern="1200" cap="none" spc="0" normalizeH="0" baseline="0" noProof="0" dirty="0">
                <a:ln>
                  <a:noFill/>
                </a:ln>
                <a:solidFill>
                  <a:schemeClr val="tx1"/>
                </a:solidFill>
                <a:effectLst/>
                <a:uLnTx/>
                <a:uFillTx/>
                <a:latin typeface="Arial Black" pitchFamily="34" charset="0"/>
                <a:ea typeface="+mj-ea"/>
                <a:cs typeface="+mj-cs"/>
              </a:rPr>
              <a:t/>
            </a:r>
            <a:br>
              <a:rPr kumimoji="0" lang="en-IN" sz="3200" b="1" i="0" strike="noStrike" kern="1200" cap="none" spc="0" normalizeH="0" baseline="0" noProof="0" dirty="0">
                <a:ln>
                  <a:noFill/>
                </a:ln>
                <a:solidFill>
                  <a:schemeClr val="tx1"/>
                </a:solidFill>
                <a:effectLst/>
                <a:uLnTx/>
                <a:uFillTx/>
                <a:latin typeface="Arial Black" pitchFamily="34" charset="0"/>
                <a:ea typeface="+mj-ea"/>
                <a:cs typeface="+mj-cs"/>
              </a:rPr>
            </a:br>
            <a:endParaRPr kumimoji="0" lang="en-ZW" sz="3600" b="0" i="0" strike="noStrike" kern="1200" cap="none" spc="0" normalizeH="0" baseline="0" noProof="0" dirty="0">
              <a:ln>
                <a:noFill/>
              </a:ln>
              <a:solidFill>
                <a:schemeClr val="accent1"/>
              </a:solidFill>
              <a:effectLst/>
              <a:uLnTx/>
              <a:uFillTx/>
              <a:latin typeface="+mj-lt"/>
              <a:ea typeface="+mj-ea"/>
              <a:cs typeface="+mj-cs"/>
            </a:endParaRPr>
          </a:p>
        </p:txBody>
      </p:sp>
    </p:spTree>
  </p:cSld>
  <p:clrMapOvr>
    <a:masterClrMapping/>
  </p:clrMapOvr>
  <p:transition>
    <p:pull dir="d"/>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7624</TotalTime>
  <Words>3893</Words>
  <Application>Microsoft Office PowerPoint</Application>
  <PresentationFormat>Custom</PresentationFormat>
  <Paragraphs>347</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Concourse</vt:lpstr>
      <vt:lpstr> Right to Information Act, 2005 (ACT NO 22 OF 2005) Odisha Right to Information(RTI)  Rules-2005  </vt:lpstr>
      <vt:lpstr>RTI Act with Eight characteristics of Good Governance</vt:lpstr>
      <vt:lpstr>Slide 3</vt:lpstr>
      <vt:lpstr>RTI Act- “Common man’s Brhmastra against corruption”:  A  cartoon by R K laxaman. </vt:lpstr>
      <vt:lpstr> State wise enactment of Right to Information Acts prior to coming of the Central Right to Information Act, 2005 </vt:lpstr>
      <vt:lpstr>RTI Act, 2005 and Constitution of India.</vt:lpstr>
      <vt:lpstr>Contents of the RTI Act 2005</vt:lpstr>
      <vt:lpstr>Following provisions of RTI Act came  into force with immediate effect on 15th June, 2005</vt:lpstr>
      <vt:lpstr>What do you mean by "information"</vt:lpstr>
      <vt:lpstr>Definition of “record" in RTI Act.</vt:lpstr>
      <vt:lpstr>What does “Right to Information” mean?</vt:lpstr>
      <vt:lpstr>Definition of “third party” in RTI Act. </vt:lpstr>
      <vt:lpstr>What is RTI Act, 2005? RTI creates both way obligation on PA </vt:lpstr>
      <vt:lpstr>Obligations of Public Authorities Section-4-1(a)</vt:lpstr>
      <vt:lpstr>  Proactive Disclosure of information  by Public Authorities: Section 4(1)(b) </vt:lpstr>
      <vt:lpstr>Section 8 exemptions under RTI Act, 2005</vt:lpstr>
      <vt:lpstr>Section 8 exemptions under RTI Act, 2005</vt:lpstr>
      <vt:lpstr>Section 8 exemptions under RTI Act, 2005</vt:lpstr>
      <vt:lpstr>Section 8 exemptions under RTI Act, 2005</vt:lpstr>
      <vt:lpstr> Organizations under Section 24 excluded  from the ambit of RTI Act in Government of Odisha. </vt:lpstr>
      <vt:lpstr> Fee for providing information </vt:lpstr>
      <vt:lpstr>Time limit for providing information and disposal of appeal:   Application for Information/ Appeal to be disposed  in a time bound manner  </vt:lpstr>
      <vt:lpstr>  Fee for obtaining Information &amp; filing Appeal </vt:lpstr>
      <vt:lpstr>(B) Amount to be charged for providing information </vt:lpstr>
      <vt:lpstr> Form No- C. [See Rule 5 (1) and (2) ]Intimation of rejection  What could be the grounds for rejection?  How PIO will communicate the rejection to Citizen making request?  </vt:lpstr>
      <vt:lpstr>Slide 26</vt:lpstr>
      <vt:lpstr> The duties and responsibilities of PIO? </vt:lpstr>
      <vt:lpstr>The duties and responsibilities of PIO</vt:lpstr>
      <vt:lpstr>  The duties and responsibilities of PIO as per Section 11 in case of Third Party information   </vt:lpstr>
      <vt:lpstr> Procedure to be followed by the PIOs  for disposal of RTI Application </vt:lpstr>
      <vt:lpstr>Procedure to be followed by the PIOs  for disposal of RTI Applications</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Odisha Right to Public Service Act</dc:title>
  <dc:creator>shantanu</dc:creator>
  <cp:lastModifiedBy>Windows User</cp:lastModifiedBy>
  <cp:revision>407</cp:revision>
  <dcterms:created xsi:type="dcterms:W3CDTF">2016-05-03T08:08:57Z</dcterms:created>
  <dcterms:modified xsi:type="dcterms:W3CDTF">2022-06-21T05:07:17Z</dcterms:modified>
</cp:coreProperties>
</file>