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57" r:id="rId5"/>
    <p:sldId id="258" r:id="rId6"/>
    <p:sldId id="259" r:id="rId7"/>
    <p:sldId id="260" r:id="rId8"/>
    <p:sldId id="261" r:id="rId9"/>
    <p:sldId id="262" r:id="rId10"/>
    <p:sldId id="263" r:id="rId11"/>
    <p:sldId id="264" r:id="rId12"/>
    <p:sldId id="265" r:id="rId13"/>
    <p:sldId id="303" r:id="rId14"/>
    <p:sldId id="266" r:id="rId15"/>
    <p:sldId id="267" r:id="rId16"/>
    <p:sldId id="268" r:id="rId17"/>
    <p:sldId id="269" r:id="rId18"/>
    <p:sldId id="270" r:id="rId19"/>
    <p:sldId id="289" r:id="rId20"/>
    <p:sldId id="290" r:id="rId21"/>
    <p:sldId id="271" r:id="rId22"/>
    <p:sldId id="272" r:id="rId23"/>
    <p:sldId id="273" r:id="rId24"/>
    <p:sldId id="274" r:id="rId25"/>
    <p:sldId id="275" r:id="rId26"/>
    <p:sldId id="276" r:id="rId27"/>
    <p:sldId id="277" r:id="rId28"/>
    <p:sldId id="278" r:id="rId29"/>
    <p:sldId id="281" r:id="rId30"/>
    <p:sldId id="279" r:id="rId31"/>
    <p:sldId id="280" r:id="rId32"/>
    <p:sldId id="282" r:id="rId33"/>
    <p:sldId id="297" r:id="rId34"/>
    <p:sldId id="292" r:id="rId35"/>
    <p:sldId id="293" r:id="rId36"/>
    <p:sldId id="294" r:id="rId37"/>
    <p:sldId id="296" r:id="rId38"/>
    <p:sldId id="295" r:id="rId39"/>
    <p:sldId id="291" r:id="rId40"/>
    <p:sldId id="298" r:id="rId41"/>
    <p:sldId id="299" r:id="rId42"/>
    <p:sldId id="300" r:id="rId43"/>
    <p:sldId id="301" r:id="rId44"/>
    <p:sldId id="302" r:id="rId45"/>
    <p:sldId id="283" r:id="rId46"/>
    <p:sldId id="284" r:id="rId47"/>
    <p:sldId id="285" r:id="rId48"/>
    <p:sldId id="305" r:id="rId49"/>
    <p:sldId id="307" r:id="rId50"/>
    <p:sldId id="28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1E8B-5BCC-4943-B092-56AED39F2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8F7454-3AFB-4C7E-B440-A2844974D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F94431-253C-4A6C-B3F9-4E50BC04B545}"/>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5" name="Footer Placeholder 4">
            <a:extLst>
              <a:ext uri="{FF2B5EF4-FFF2-40B4-BE49-F238E27FC236}">
                <a16:creationId xmlns:a16="http://schemas.microsoft.com/office/drawing/2014/main" id="{F68B4423-99E7-4F71-9BB0-A3A578B6F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5D7F8-DD2D-46F0-AEBC-7035302AAC10}"/>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169720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F02F-AA21-478D-BAEC-7CEFAF65F4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9EC3B3-2472-4A5A-A9E6-5DFEB8244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B5DFA-A7C2-49CC-9023-269F3FAA9F68}"/>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5" name="Footer Placeholder 4">
            <a:extLst>
              <a:ext uri="{FF2B5EF4-FFF2-40B4-BE49-F238E27FC236}">
                <a16:creationId xmlns:a16="http://schemas.microsoft.com/office/drawing/2014/main" id="{8A7AD74F-8A82-4768-BF10-A4E103567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E47AC3-D89F-4719-92E1-0495C3681E55}"/>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310657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1B58F-5E3B-4860-B60B-527F5D6537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DAEF0-5DEE-4105-9C49-6BD2095C4B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EAAA8-208F-4BE4-B1E9-A01C01AEB38E}"/>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5" name="Footer Placeholder 4">
            <a:extLst>
              <a:ext uri="{FF2B5EF4-FFF2-40B4-BE49-F238E27FC236}">
                <a16:creationId xmlns:a16="http://schemas.microsoft.com/office/drawing/2014/main" id="{B51AE466-AF76-4668-BA77-F3B0E399C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B3B29-B0EC-4FFD-8901-C098AEB14853}"/>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192699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F9DB-091A-40EE-B4BC-38E0BD4BE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A98BEB-C3B9-4E93-8C4F-AFD600598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36554-537D-4119-A00C-3ACC1B8FA6F2}"/>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5" name="Footer Placeholder 4">
            <a:extLst>
              <a:ext uri="{FF2B5EF4-FFF2-40B4-BE49-F238E27FC236}">
                <a16:creationId xmlns:a16="http://schemas.microsoft.com/office/drawing/2014/main" id="{683CD6F8-E2C9-45C6-9840-8839CA07E4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9C686-6D35-4BB7-A9BB-49E6E86445B5}"/>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221492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8EA8-01BB-4889-AC6D-1FDA0FC98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D7C593-5167-416B-B75A-C1D8508FCF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8FEB5B-CD86-4F56-ADF8-C723886E4925}"/>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5" name="Footer Placeholder 4">
            <a:extLst>
              <a:ext uri="{FF2B5EF4-FFF2-40B4-BE49-F238E27FC236}">
                <a16:creationId xmlns:a16="http://schemas.microsoft.com/office/drawing/2014/main" id="{8DAA9EAF-F2C2-4035-82F8-193FED7EF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F7224-5D67-4B16-A5A1-96AF7571A64C}"/>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210837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1F8A-8B4B-475E-846F-8CE099D368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6E3C1-6644-4174-BF03-F4716744DB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429EA-0D88-47A6-BAC3-26B8226DD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49E8B1-6C04-4144-9189-E57EC6D50B83}"/>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6" name="Footer Placeholder 5">
            <a:extLst>
              <a:ext uri="{FF2B5EF4-FFF2-40B4-BE49-F238E27FC236}">
                <a16:creationId xmlns:a16="http://schemas.microsoft.com/office/drawing/2014/main" id="{46B122C5-B6F4-4977-8873-F0BD20AAEC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361AA-F1F7-4150-B90B-65DF50682207}"/>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1143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A195-FE7C-4F57-B82D-515891FF91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94D7E0-CAB0-4027-B362-C8033E6CA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87D4E8-F44F-4A20-B337-245843F29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467AB9-2A37-4BDA-B963-D3C2AA274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50942-A61D-4500-AAE2-BCA9D21BF7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B0D2F6-DF21-4904-B7F2-7FECF143CB52}"/>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8" name="Footer Placeholder 7">
            <a:extLst>
              <a:ext uri="{FF2B5EF4-FFF2-40B4-BE49-F238E27FC236}">
                <a16:creationId xmlns:a16="http://schemas.microsoft.com/office/drawing/2014/main" id="{48EA8E2B-30BD-490D-89E2-E0AE06E8FA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3E2180-5852-4D28-AE0E-846F43E1921F}"/>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425833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6B20-20F3-4B75-9ABA-4C94BD2235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007BBA-D01C-4324-8ED5-0852936709CC}"/>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4" name="Footer Placeholder 3">
            <a:extLst>
              <a:ext uri="{FF2B5EF4-FFF2-40B4-BE49-F238E27FC236}">
                <a16:creationId xmlns:a16="http://schemas.microsoft.com/office/drawing/2014/main" id="{37265058-9524-4F3F-B3EF-0216BF3810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CA64C6-6D35-40A6-8D13-F283FEAEFE02}"/>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304549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2054B-2FB9-454A-9357-95072B7CC742}"/>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3" name="Footer Placeholder 2">
            <a:extLst>
              <a:ext uri="{FF2B5EF4-FFF2-40B4-BE49-F238E27FC236}">
                <a16:creationId xmlns:a16="http://schemas.microsoft.com/office/drawing/2014/main" id="{D377BD18-B3E4-44EF-A48F-F263866B44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7B3A03-03BC-4A58-B139-0ABBAB0BEAB5}"/>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13285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3FEE-316C-4473-A1B6-83AE2C011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40D336-85A9-452B-A097-E09A6C17D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A0B769-F18B-4052-8782-2E4062C92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714A5-683F-4016-9EF3-D6104D1BEE28}"/>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6" name="Footer Placeholder 5">
            <a:extLst>
              <a:ext uri="{FF2B5EF4-FFF2-40B4-BE49-F238E27FC236}">
                <a16:creationId xmlns:a16="http://schemas.microsoft.com/office/drawing/2014/main" id="{DFAB1988-3536-475C-9BE1-2988517790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13ED5-1EF6-4B93-A6E5-78E98027162B}"/>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81954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3335-3537-4DAD-9DE1-1D837311B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00B9A4-7D6E-4A22-8F01-F9779EB76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7F3550-51E5-4F40-B600-1A3CD8652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197F8-C639-4874-AA6C-794FBE40C842}"/>
              </a:ext>
            </a:extLst>
          </p:cNvPr>
          <p:cNvSpPr>
            <a:spLocks noGrp="1"/>
          </p:cNvSpPr>
          <p:nvPr>
            <p:ph type="dt" sz="half" idx="10"/>
          </p:nvPr>
        </p:nvSpPr>
        <p:spPr/>
        <p:txBody>
          <a:bodyPr/>
          <a:lstStyle/>
          <a:p>
            <a:fld id="{906E6B8B-C572-48EF-B697-31EF7EDB6380}" type="datetimeFigureOut">
              <a:rPr lang="en-IN" smtClean="0"/>
              <a:t>17-06-2022</a:t>
            </a:fld>
            <a:endParaRPr lang="en-IN"/>
          </a:p>
        </p:txBody>
      </p:sp>
      <p:sp>
        <p:nvSpPr>
          <p:cNvPr id="6" name="Footer Placeholder 5">
            <a:extLst>
              <a:ext uri="{FF2B5EF4-FFF2-40B4-BE49-F238E27FC236}">
                <a16:creationId xmlns:a16="http://schemas.microsoft.com/office/drawing/2014/main" id="{3EF6A11B-467E-417C-A2AE-D60A12BB0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BDA64-F5C5-4AAE-807B-105DF0200A90}"/>
              </a:ext>
            </a:extLst>
          </p:cNvPr>
          <p:cNvSpPr>
            <a:spLocks noGrp="1"/>
          </p:cNvSpPr>
          <p:nvPr>
            <p:ph type="sldNum" sz="quarter" idx="12"/>
          </p:nvPr>
        </p:nvSpPr>
        <p:spPr/>
        <p:txBody>
          <a:bodyPr/>
          <a:lstStyle/>
          <a:p>
            <a:fld id="{FB5960B9-7317-4BD2-A6A7-30C805A9AAD0}" type="slidenum">
              <a:rPr lang="en-IN" smtClean="0"/>
              <a:t>‹#›</a:t>
            </a:fld>
            <a:endParaRPr lang="en-IN"/>
          </a:p>
        </p:txBody>
      </p:sp>
    </p:spTree>
    <p:extLst>
      <p:ext uri="{BB962C8B-B14F-4D97-AF65-F5344CB8AC3E}">
        <p14:creationId xmlns:p14="http://schemas.microsoft.com/office/powerpoint/2010/main" val="428019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912FE-8F4B-4C58-8B86-11F07D2D0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0CE8AD-A3F0-4291-938B-FB14B177D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39F4B-3C4B-4889-8B7E-200D57CC0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E6B8B-C572-48EF-B697-31EF7EDB6380}" type="datetimeFigureOut">
              <a:rPr lang="en-IN" smtClean="0"/>
              <a:t>17-06-2022</a:t>
            </a:fld>
            <a:endParaRPr lang="en-IN"/>
          </a:p>
        </p:txBody>
      </p:sp>
      <p:sp>
        <p:nvSpPr>
          <p:cNvPr id="5" name="Footer Placeholder 4">
            <a:extLst>
              <a:ext uri="{FF2B5EF4-FFF2-40B4-BE49-F238E27FC236}">
                <a16:creationId xmlns:a16="http://schemas.microsoft.com/office/drawing/2014/main" id="{DBCB2F15-788F-4754-A388-99DA2B299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A3DEC5-89CA-4587-BC46-515FB09C3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960B9-7317-4BD2-A6A7-30C805A9AAD0}" type="slidenum">
              <a:rPr lang="en-IN" smtClean="0"/>
              <a:t>‹#›</a:t>
            </a:fld>
            <a:endParaRPr lang="en-IN"/>
          </a:p>
        </p:txBody>
      </p:sp>
    </p:spTree>
    <p:extLst>
      <p:ext uri="{BB962C8B-B14F-4D97-AF65-F5344CB8AC3E}">
        <p14:creationId xmlns:p14="http://schemas.microsoft.com/office/powerpoint/2010/main" val="371414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Letter%20No%2011904%20dated%2012.05.2022.pdf" TargetMode="External"/><Relationship Id="rId2" Type="http://schemas.openxmlformats.org/officeDocument/2006/relationships/hyperlink" Target="Regulation%20of%20Expenditure%20out%20of%20the%20Vote%20on%20Account%20for%20the%20year%202022-23._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FDOM%2037323%20dated%2030.11.%202018%20guidelines%20for%20outsourcing%20of%20services.pdf" TargetMode="External"/><Relationship Id="rId2" Type="http://schemas.openxmlformats.org/officeDocument/2006/relationships/hyperlink" Target="FDOM%204939%20dated%2013.02.2012-%20Guidelines%20for%20procurement%20of%20goods.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E-auction%20of%20MSTC.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27037_08.10.2015.pdf" TargetMode="External"/><Relationship Id="rId2" Type="http://schemas.openxmlformats.org/officeDocument/2006/relationships/hyperlink" Target="5421_14.02.2020%20Ban%20on%20Purchase%20of%20vehicles.pdf" TargetMode="External"/><Relationship Id="rId1" Type="http://schemas.openxmlformats.org/officeDocument/2006/relationships/slideLayout" Target="../slideLayouts/slideLayout2.xml"/><Relationship Id="rId5" Type="http://schemas.openxmlformats.org/officeDocument/2006/relationships/hyperlink" Target="Hiring_of_Government_vehicles-Old.pdf" TargetMode="External"/><Relationship Id="rId4" Type="http://schemas.openxmlformats.org/officeDocument/2006/relationships/hyperlink" Target="OM%20on%20Hiring%20of%20private%20vehicle%2030464%20Dated%2029.06.2019.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Annexure-D.pdf" TargetMode="External"/><Relationship Id="rId2" Type="http://schemas.openxmlformats.org/officeDocument/2006/relationships/hyperlink" Target="Annexure-C.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BFEC-D5BE-4451-AB0E-CE4BF60207B4}"/>
              </a:ext>
            </a:extLst>
          </p:cNvPr>
          <p:cNvSpPr>
            <a:spLocks noGrp="1"/>
          </p:cNvSpPr>
          <p:nvPr>
            <p:ph type="ctrTitle"/>
          </p:nvPr>
        </p:nvSpPr>
        <p:spPr>
          <a:xfrm>
            <a:off x="1524000" y="801858"/>
            <a:ext cx="9144000" cy="5472333"/>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b="1" dirty="0"/>
              <a:t>Odisha General Financial Rule</a:t>
            </a:r>
            <a:br>
              <a:rPr lang="en-IN" b="1" dirty="0"/>
            </a:br>
            <a:r>
              <a:rPr lang="en-IN" b="1" dirty="0"/>
              <a:t>(OGFR)</a:t>
            </a:r>
            <a:br>
              <a:rPr lang="en-IN" b="1" dirty="0"/>
            </a:br>
            <a:br>
              <a:rPr lang="en-IN" b="1" dirty="0"/>
            </a:br>
            <a:r>
              <a:rPr lang="en-IN" dirty="0"/>
              <a:t>Presented by</a:t>
            </a:r>
            <a:br>
              <a:rPr lang="en-IN" dirty="0"/>
            </a:br>
            <a:r>
              <a:rPr lang="en-IN" dirty="0"/>
              <a:t>Anil Kumar </a:t>
            </a:r>
            <a:r>
              <a:rPr lang="en-IN" dirty="0" err="1"/>
              <a:t>Purohit,OFS</a:t>
            </a:r>
            <a:br>
              <a:rPr lang="en-IN" dirty="0"/>
            </a:br>
            <a:r>
              <a:rPr lang="en-IN" dirty="0"/>
              <a:t>Joint Secretary</a:t>
            </a:r>
            <a:br>
              <a:rPr lang="en-IN" dirty="0"/>
            </a:br>
            <a:r>
              <a:rPr lang="en-IN" dirty="0"/>
              <a:t>Finance Department</a:t>
            </a:r>
          </a:p>
        </p:txBody>
      </p:sp>
    </p:spTree>
    <p:extLst>
      <p:ext uri="{BB962C8B-B14F-4D97-AF65-F5344CB8AC3E}">
        <p14:creationId xmlns:p14="http://schemas.microsoft.com/office/powerpoint/2010/main" val="429345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D33A-6151-4A0F-8CFF-F53605F1E083}"/>
              </a:ext>
            </a:extLst>
          </p:cNvPr>
          <p:cNvSpPr>
            <a:spLocks noGrp="1"/>
          </p:cNvSpPr>
          <p:nvPr>
            <p:ph type="title"/>
          </p:nvPr>
        </p:nvSpPr>
        <p:spPr>
          <a:xfrm>
            <a:off x="838200" y="365125"/>
            <a:ext cx="10515600" cy="816561"/>
          </a:xfrm>
        </p:spPr>
        <p:txBody>
          <a:bodyPr/>
          <a:lstStyle/>
          <a:p>
            <a:pPr algn="ctr"/>
            <a:r>
              <a:rPr lang="en-IN" dirty="0"/>
              <a:t>Withdrawal of Money</a:t>
            </a:r>
          </a:p>
        </p:txBody>
      </p:sp>
      <p:sp>
        <p:nvSpPr>
          <p:cNvPr id="3" name="Content Placeholder 2">
            <a:extLst>
              <a:ext uri="{FF2B5EF4-FFF2-40B4-BE49-F238E27FC236}">
                <a16:creationId xmlns:a16="http://schemas.microsoft.com/office/drawing/2014/main" id="{C783D752-4921-4359-9ABB-3E92DE8778F5}"/>
              </a:ext>
            </a:extLst>
          </p:cNvPr>
          <p:cNvSpPr>
            <a:spLocks noGrp="1"/>
          </p:cNvSpPr>
          <p:nvPr>
            <p:ph idx="1"/>
          </p:nvPr>
        </p:nvSpPr>
        <p:spPr>
          <a:xfrm>
            <a:off x="838200" y="1181686"/>
            <a:ext cx="10515600" cy="4995277"/>
          </a:xfrm>
        </p:spPr>
        <p:txBody>
          <a:bodyPr>
            <a:normAutofit fontScale="47500" lnSpcReduction="20000"/>
          </a:bodyPr>
          <a:lstStyle/>
          <a:p>
            <a:endParaRPr lang="en-GB" dirty="0"/>
          </a:p>
          <a:p>
            <a:pPr algn="just"/>
            <a:r>
              <a:rPr lang="en-GB" sz="4400" dirty="0"/>
              <a:t>Unless otherwise expressly authorized by any law or rule or order having the force of law, moneys may not be removed from the Government Account for investment or deposit elsewhere without the consent of the Finance Department.</a:t>
            </a:r>
          </a:p>
          <a:p>
            <a:pPr marL="0" indent="0" algn="just">
              <a:buNone/>
            </a:pPr>
            <a:r>
              <a:rPr lang="en-GB" sz="4400" dirty="0"/>
              <a:t>                                                                                                                                                   Rule-6</a:t>
            </a:r>
          </a:p>
          <a:p>
            <a:pPr algn="just"/>
            <a:r>
              <a:rPr lang="en-GB" sz="4400" dirty="0"/>
              <a:t> No money shall be drawn from the treasury unless it is required for immediate disbursement. It is not permissible to draw money from treasury in anticipation of demands or to present the lapse of budget grants.(</a:t>
            </a:r>
            <a:r>
              <a:rPr lang="en-GB" sz="4400" dirty="0">
                <a:hlinkClick r:id="rId2" action="ppaction://hlinkfile"/>
              </a:rPr>
              <a:t>Regulation of Expenditure circular</a:t>
            </a:r>
            <a:r>
              <a:rPr lang="en-GB" sz="4400" dirty="0"/>
              <a:t>) (</a:t>
            </a:r>
            <a:r>
              <a:rPr lang="en-GB" sz="4400" dirty="0" err="1"/>
              <a:t>VoA</a:t>
            </a:r>
            <a:r>
              <a:rPr lang="en-GB" sz="4400" dirty="0"/>
              <a:t> </a:t>
            </a:r>
            <a:r>
              <a:rPr lang="en-GB" sz="4400" dirty="0">
                <a:hlinkClick r:id="rId3" action="ppaction://hlinkfile"/>
              </a:rPr>
              <a:t>Circular</a:t>
            </a:r>
            <a:r>
              <a:rPr lang="en-GB" sz="4400" dirty="0"/>
              <a:t>)</a:t>
            </a:r>
          </a:p>
          <a:p>
            <a:pPr marL="0" indent="0" algn="just">
              <a:buNone/>
            </a:pPr>
            <a:r>
              <a:rPr lang="en-GB" sz="4400" dirty="0"/>
              <a:t>                                                                                                            </a:t>
            </a:r>
          </a:p>
          <a:p>
            <a:pPr marL="0" indent="0" algn="just">
              <a:buNone/>
            </a:pPr>
            <a:r>
              <a:rPr lang="en-GB" sz="4400" dirty="0">
                <a:solidFill>
                  <a:srgbClr val="FF0000"/>
                </a:solidFill>
              </a:rPr>
              <a:t>	                                                                                                                  </a:t>
            </a:r>
            <a:r>
              <a:rPr lang="en-GB" sz="4400" dirty="0"/>
              <a:t>Sub-Rule-242 of OTC</a:t>
            </a:r>
          </a:p>
          <a:p>
            <a:pPr algn="just"/>
            <a:r>
              <a:rPr lang="en-GB" sz="4400" dirty="0"/>
              <a:t>To track fund laying in bank account, one module, in IFMS </a:t>
            </a:r>
            <a:r>
              <a:rPr lang="en-GB" sz="4400" dirty="0" err="1"/>
              <a:t>i.e</a:t>
            </a:r>
            <a:r>
              <a:rPr lang="en-GB" sz="4400" dirty="0"/>
              <a:t> SBMS module has been developed.</a:t>
            </a:r>
          </a:p>
          <a:p>
            <a:pPr marL="0" indent="0">
              <a:buNone/>
            </a:pPr>
            <a:endParaRPr lang="en-GB" sz="4400" dirty="0"/>
          </a:p>
          <a:p>
            <a:endParaRPr lang="en-GB" dirty="0"/>
          </a:p>
          <a:p>
            <a:pPr marL="0" indent="0">
              <a:buNone/>
            </a:pPr>
            <a:r>
              <a:rPr lang="en-GB" dirty="0"/>
              <a:t>                                                                                                            </a:t>
            </a:r>
          </a:p>
          <a:p>
            <a:pPr marL="0" indent="0">
              <a:buNone/>
            </a:pPr>
            <a:endParaRPr lang="en-IN" dirty="0"/>
          </a:p>
        </p:txBody>
      </p:sp>
    </p:spTree>
    <p:extLst>
      <p:ext uri="{BB962C8B-B14F-4D97-AF65-F5344CB8AC3E}">
        <p14:creationId xmlns:p14="http://schemas.microsoft.com/office/powerpoint/2010/main" val="35734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7894-67B3-44AB-B7AF-995E33234922}"/>
              </a:ext>
            </a:extLst>
          </p:cNvPr>
          <p:cNvSpPr>
            <a:spLocks noGrp="1"/>
          </p:cNvSpPr>
          <p:nvPr>
            <p:ph type="title"/>
          </p:nvPr>
        </p:nvSpPr>
        <p:spPr>
          <a:xfrm>
            <a:off x="838200" y="365125"/>
            <a:ext cx="10515600" cy="900967"/>
          </a:xfrm>
        </p:spPr>
        <p:txBody>
          <a:bodyPr/>
          <a:lstStyle/>
          <a:p>
            <a:pPr algn="ctr"/>
            <a:r>
              <a:rPr lang="en-IN" dirty="0"/>
              <a:t>STANDARD OF FINANCIAL PROPERTY</a:t>
            </a:r>
          </a:p>
        </p:txBody>
      </p:sp>
      <p:sp>
        <p:nvSpPr>
          <p:cNvPr id="3" name="Content Placeholder 2">
            <a:extLst>
              <a:ext uri="{FF2B5EF4-FFF2-40B4-BE49-F238E27FC236}">
                <a16:creationId xmlns:a16="http://schemas.microsoft.com/office/drawing/2014/main" id="{E5E0B54D-848A-46B8-A993-7158F4F3E130}"/>
              </a:ext>
            </a:extLst>
          </p:cNvPr>
          <p:cNvSpPr>
            <a:spLocks noGrp="1"/>
          </p:cNvSpPr>
          <p:nvPr>
            <p:ph idx="1"/>
          </p:nvPr>
        </p:nvSpPr>
        <p:spPr>
          <a:xfrm>
            <a:off x="838200" y="1420837"/>
            <a:ext cx="10515600" cy="4756126"/>
          </a:xfrm>
        </p:spPr>
        <p:txBody>
          <a:bodyPr>
            <a:normAutofit/>
          </a:bodyPr>
          <a:lstStyle/>
          <a:p>
            <a:r>
              <a:rPr lang="en-GB" dirty="0"/>
              <a:t>Every officer incurring or authorizing expenditure from public moneys or stores should be guided by high standards of financial propriety. Among the principles on which emphasis is generally laid are the following:- </a:t>
            </a:r>
          </a:p>
          <a:p>
            <a:pPr marL="914400" lvl="1" indent="-457200">
              <a:buFont typeface="+mj-lt"/>
              <a:buAutoNum type="arabicPeriod"/>
            </a:pPr>
            <a:r>
              <a:rPr lang="en-GB" dirty="0"/>
              <a:t>Every public officer is expected to exercise the same vigilance in respect of expenditure incurred from public moneys as a person of ordinary prudence would exercise in respect of expenditure of his own money. </a:t>
            </a:r>
          </a:p>
          <a:p>
            <a:pPr marL="914400" lvl="1" indent="-457200">
              <a:buFont typeface="+mj-lt"/>
              <a:buAutoNum type="arabicPeriod"/>
            </a:pPr>
            <a:r>
              <a:rPr lang="en-GB" dirty="0"/>
              <a:t>The expenditure should not be prima facie more than the occasion demands;</a:t>
            </a:r>
          </a:p>
          <a:p>
            <a:pPr marL="914400" lvl="1" indent="-457200">
              <a:buFont typeface="+mj-lt"/>
              <a:buAutoNum type="arabicPeriod"/>
            </a:pPr>
            <a:r>
              <a:rPr lang="en-GB" dirty="0"/>
              <a:t>No authority should exercise its powers of sanctioning expenditure to pass an order which will be directly or indirectly to its own advantage. </a:t>
            </a:r>
          </a:p>
          <a:p>
            <a:pPr marL="0" indent="0">
              <a:buNone/>
            </a:pPr>
            <a:endParaRPr lang="en-IN" dirty="0"/>
          </a:p>
        </p:txBody>
      </p:sp>
    </p:spTree>
    <p:extLst>
      <p:ext uri="{BB962C8B-B14F-4D97-AF65-F5344CB8AC3E}">
        <p14:creationId xmlns:p14="http://schemas.microsoft.com/office/powerpoint/2010/main" val="282183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E171-EE1B-4ED8-B59A-CF5D838CB14B}"/>
              </a:ext>
            </a:extLst>
          </p:cNvPr>
          <p:cNvSpPr>
            <a:spLocks noGrp="1"/>
          </p:cNvSpPr>
          <p:nvPr>
            <p:ph type="title"/>
          </p:nvPr>
        </p:nvSpPr>
        <p:spPr>
          <a:xfrm>
            <a:off x="838200" y="365125"/>
            <a:ext cx="10515600" cy="900967"/>
          </a:xfrm>
        </p:spPr>
        <p:txBody>
          <a:bodyPr/>
          <a:lstStyle/>
          <a:p>
            <a:pPr algn="r"/>
            <a:r>
              <a:rPr lang="en-IN" dirty="0" err="1"/>
              <a:t>Cont</a:t>
            </a:r>
            <a:r>
              <a:rPr lang="en-IN" dirty="0"/>
              <a:t>….</a:t>
            </a:r>
          </a:p>
        </p:txBody>
      </p:sp>
      <p:sp>
        <p:nvSpPr>
          <p:cNvPr id="3" name="Content Placeholder 2">
            <a:extLst>
              <a:ext uri="{FF2B5EF4-FFF2-40B4-BE49-F238E27FC236}">
                <a16:creationId xmlns:a16="http://schemas.microsoft.com/office/drawing/2014/main" id="{11544362-C024-4244-B505-B607E26608EF}"/>
              </a:ext>
            </a:extLst>
          </p:cNvPr>
          <p:cNvSpPr>
            <a:spLocks noGrp="1"/>
          </p:cNvSpPr>
          <p:nvPr>
            <p:ph idx="1"/>
          </p:nvPr>
        </p:nvSpPr>
        <p:spPr>
          <a:xfrm>
            <a:off x="838200" y="1420837"/>
            <a:ext cx="10515600" cy="4756126"/>
          </a:xfrm>
        </p:spPr>
        <p:txBody>
          <a:bodyPr/>
          <a:lstStyle/>
          <a:p>
            <a:pPr marL="0" indent="0" algn="just">
              <a:buNone/>
            </a:pPr>
            <a:r>
              <a:rPr lang="en-GB" dirty="0"/>
              <a:t>4. </a:t>
            </a:r>
            <a:r>
              <a:rPr lang="en-GB" sz="3000" dirty="0"/>
              <a:t>Public moneys should not be utilized for the benefit of a particular person or sanction of the community unless- </a:t>
            </a:r>
          </a:p>
          <a:p>
            <a:pPr marL="457200" lvl="1" indent="0" algn="just">
              <a:buNone/>
            </a:pPr>
            <a:r>
              <a:rPr lang="en-GB" sz="3000" dirty="0"/>
              <a:t>   1) the amount of expenditure involved is insignificant, or</a:t>
            </a:r>
          </a:p>
          <a:p>
            <a:pPr marL="457200" lvl="1" indent="0" algn="just">
              <a:buNone/>
            </a:pPr>
            <a:r>
              <a:rPr lang="en-GB" sz="3000" dirty="0"/>
              <a:t>   2) a claim for the amount could be enforced in a court of law, or </a:t>
            </a:r>
          </a:p>
          <a:p>
            <a:pPr marL="457200" lvl="1" indent="0" algn="just">
              <a:buNone/>
            </a:pPr>
            <a:r>
              <a:rPr lang="en-GB" sz="3000" dirty="0"/>
              <a:t>   3) the expenditure is in pursuance of a recognized policy or custom. </a:t>
            </a:r>
          </a:p>
          <a:p>
            <a:pPr marL="0" indent="0" algn="just">
              <a:buNone/>
            </a:pPr>
            <a:r>
              <a:rPr lang="en-GB" sz="3000" dirty="0"/>
              <a:t>5. The amount of allowances granted to meet expenditure of a particular type should be so regulated that the allowances are not on the whole a source of profit to the recipients.</a:t>
            </a:r>
            <a:endParaRPr lang="en-IN" sz="3000" dirty="0"/>
          </a:p>
          <a:p>
            <a:endParaRPr lang="en-IN" dirty="0"/>
          </a:p>
        </p:txBody>
      </p:sp>
    </p:spTree>
    <p:extLst>
      <p:ext uri="{BB962C8B-B14F-4D97-AF65-F5344CB8AC3E}">
        <p14:creationId xmlns:p14="http://schemas.microsoft.com/office/powerpoint/2010/main" val="125692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21D1-A6DF-4BFD-8CF1-DC33401D8E83}"/>
              </a:ext>
            </a:extLst>
          </p:cNvPr>
          <p:cNvSpPr>
            <a:spLocks noGrp="1"/>
          </p:cNvSpPr>
          <p:nvPr>
            <p:ph type="title"/>
          </p:nvPr>
        </p:nvSpPr>
        <p:spPr>
          <a:xfrm>
            <a:off x="838200" y="365126"/>
            <a:ext cx="10515600" cy="675884"/>
          </a:xfrm>
        </p:spPr>
        <p:txBody>
          <a:bodyPr>
            <a:normAutofit fontScale="90000"/>
          </a:bodyPr>
          <a:lstStyle/>
          <a:p>
            <a:pPr algn="ctr"/>
            <a:r>
              <a:rPr lang="en-IN" dirty="0"/>
              <a:t>5R of Procurement</a:t>
            </a:r>
          </a:p>
        </p:txBody>
      </p:sp>
      <p:sp>
        <p:nvSpPr>
          <p:cNvPr id="3" name="Content Placeholder 2">
            <a:extLst>
              <a:ext uri="{FF2B5EF4-FFF2-40B4-BE49-F238E27FC236}">
                <a16:creationId xmlns:a16="http://schemas.microsoft.com/office/drawing/2014/main" id="{75F026FB-FF76-4E9D-AFD7-52470A545537}"/>
              </a:ext>
            </a:extLst>
          </p:cNvPr>
          <p:cNvSpPr>
            <a:spLocks noGrp="1"/>
          </p:cNvSpPr>
          <p:nvPr>
            <p:ph idx="1"/>
          </p:nvPr>
        </p:nvSpPr>
        <p:spPr>
          <a:xfrm>
            <a:off x="838200" y="1223889"/>
            <a:ext cx="10515600" cy="4953074"/>
          </a:xfrm>
        </p:spPr>
        <p:txBody>
          <a:bodyPr>
            <a:normAutofit fontScale="92500" lnSpcReduction="10000"/>
          </a:bodyPr>
          <a:lstStyle/>
          <a:p>
            <a:pPr marL="0" indent="0" algn="just">
              <a:buNone/>
            </a:pPr>
            <a:r>
              <a:rPr lang="en-US" dirty="0">
                <a:latin typeface="Calibri" pitchFamily="34" charset="0"/>
                <a:cs typeface="Calibri" pitchFamily="34" charset="0"/>
              </a:rPr>
              <a:t>The basic aim of Public Procurement is to achieve just the right balance between costs and requirements concerning five important parameters called the Five </a:t>
            </a:r>
            <a:r>
              <a:rPr lang="en-US" b="1" i="1" dirty="0">
                <a:latin typeface="Calibri" pitchFamily="34" charset="0"/>
                <a:cs typeface="Calibri" pitchFamily="34" charset="0"/>
              </a:rPr>
              <a:t>“R”s </a:t>
            </a:r>
            <a:r>
              <a:rPr lang="en-US" dirty="0">
                <a:latin typeface="Calibri" pitchFamily="34" charset="0"/>
                <a:cs typeface="Calibri" pitchFamily="34" charset="0"/>
              </a:rPr>
              <a:t>of procurement.</a:t>
            </a:r>
          </a:p>
          <a:p>
            <a:pPr marL="0" indent="0" algn="just">
              <a:buNone/>
            </a:pPr>
            <a:endParaRPr lang="en-US" sz="500" dirty="0">
              <a:latin typeface="Calibri" pitchFamily="34" charset="0"/>
              <a:cs typeface="Calibri" pitchFamily="34" charset="0"/>
            </a:endParaRPr>
          </a:p>
          <a:p>
            <a:pPr>
              <a:buFont typeface="Wingdings" pitchFamily="2" charset="2"/>
              <a:buChar char="Ø"/>
            </a:pPr>
            <a:r>
              <a:rPr lang="en-US" dirty="0">
                <a:solidFill>
                  <a:srgbClr val="FF0000"/>
                </a:solidFill>
                <a:latin typeface="Calibri" pitchFamily="34" charset="0"/>
                <a:cs typeface="Calibri" pitchFamily="34" charset="0"/>
              </a:rPr>
              <a:t>Right quality </a:t>
            </a:r>
            <a:r>
              <a:rPr lang="en-US" dirty="0">
                <a:latin typeface="Calibri" pitchFamily="34" charset="0"/>
                <a:cs typeface="Calibri" pitchFamily="34" charset="0"/>
              </a:rPr>
              <a:t>– It aims to buy just the right quality that will suits the needs and requirements . </a:t>
            </a:r>
          </a:p>
          <a:p>
            <a:pPr>
              <a:buFont typeface="Wingdings" pitchFamily="2" charset="2"/>
              <a:buChar char="Ø"/>
            </a:pPr>
            <a:r>
              <a:rPr lang="en-US" dirty="0">
                <a:solidFill>
                  <a:srgbClr val="FF0000"/>
                </a:solidFill>
                <a:latin typeface="Calibri" pitchFamily="34" charset="0"/>
                <a:cs typeface="Calibri" pitchFamily="34" charset="0"/>
              </a:rPr>
              <a:t>Right quantity </a:t>
            </a:r>
            <a:r>
              <a:rPr lang="en-US" dirty="0">
                <a:latin typeface="Calibri" pitchFamily="34" charset="0"/>
                <a:cs typeface="Calibri" pitchFamily="34" charset="0"/>
              </a:rPr>
              <a:t>-  Managing cost of procurement in appropriate size of contract (No more or less)</a:t>
            </a:r>
          </a:p>
          <a:p>
            <a:pPr>
              <a:buFont typeface="Wingdings" pitchFamily="2" charset="2"/>
              <a:buChar char="Ø"/>
            </a:pPr>
            <a:r>
              <a:rPr lang="en-US" dirty="0">
                <a:solidFill>
                  <a:srgbClr val="FF0000"/>
                </a:solidFill>
                <a:latin typeface="Calibri" pitchFamily="34" charset="0"/>
                <a:cs typeface="Calibri" pitchFamily="34" charset="0"/>
              </a:rPr>
              <a:t>Right price </a:t>
            </a:r>
            <a:r>
              <a:rPr lang="en-US" dirty="0">
                <a:latin typeface="Calibri" pitchFamily="34" charset="0"/>
                <a:cs typeface="Calibri" pitchFamily="34" charset="0"/>
              </a:rPr>
              <a:t>– price should right for appropriate quantity and quality</a:t>
            </a:r>
          </a:p>
          <a:p>
            <a:pPr>
              <a:buFont typeface="Wingdings" pitchFamily="2" charset="2"/>
              <a:buChar char="Ø"/>
            </a:pPr>
            <a:r>
              <a:rPr lang="en-US" dirty="0">
                <a:solidFill>
                  <a:srgbClr val="FF0000"/>
                </a:solidFill>
                <a:latin typeface="Calibri" pitchFamily="34" charset="0"/>
                <a:cs typeface="Calibri" pitchFamily="34" charset="0"/>
              </a:rPr>
              <a:t>Right time and place </a:t>
            </a:r>
            <a:r>
              <a:rPr lang="en-US" dirty="0">
                <a:latin typeface="Calibri" pitchFamily="34" charset="0"/>
                <a:cs typeface="Calibri" pitchFamily="34" charset="0"/>
              </a:rPr>
              <a:t>– It should meet the demand within the specified time schedule. </a:t>
            </a:r>
          </a:p>
          <a:p>
            <a:pPr>
              <a:buFont typeface="Wingdings" pitchFamily="2" charset="2"/>
              <a:buChar char="Ø"/>
            </a:pPr>
            <a:r>
              <a:rPr lang="en-US" dirty="0">
                <a:solidFill>
                  <a:srgbClr val="FF0000"/>
                </a:solidFill>
                <a:latin typeface="Calibri" pitchFamily="34" charset="0"/>
                <a:cs typeface="Calibri" pitchFamily="34" charset="0"/>
              </a:rPr>
              <a:t>Right Source  </a:t>
            </a:r>
            <a:r>
              <a:rPr lang="en-US" dirty="0">
                <a:latin typeface="Calibri" pitchFamily="34" charset="0"/>
                <a:cs typeface="Calibri" pitchFamily="34" charset="0"/>
              </a:rPr>
              <a:t>- Source of delivery of the requirement of the goods/ services should have right technical &amp; financial capability to meet the needs.</a:t>
            </a:r>
          </a:p>
        </p:txBody>
      </p:sp>
    </p:spTree>
    <p:extLst>
      <p:ext uri="{BB962C8B-B14F-4D97-AF65-F5344CB8AC3E}">
        <p14:creationId xmlns:p14="http://schemas.microsoft.com/office/powerpoint/2010/main" val="163341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7D11-275A-493A-A1ED-038C8F2B3261}"/>
              </a:ext>
            </a:extLst>
          </p:cNvPr>
          <p:cNvSpPr>
            <a:spLocks noGrp="1"/>
          </p:cNvSpPr>
          <p:nvPr>
            <p:ph type="title"/>
          </p:nvPr>
        </p:nvSpPr>
        <p:spPr>
          <a:xfrm>
            <a:off x="838200" y="365126"/>
            <a:ext cx="10515600" cy="689952"/>
          </a:xfrm>
        </p:spPr>
        <p:txBody>
          <a:bodyPr>
            <a:normAutofit fontScale="90000"/>
          </a:bodyPr>
          <a:lstStyle/>
          <a:p>
            <a:pPr algn="ctr"/>
            <a:r>
              <a:rPr lang="en-IN" dirty="0"/>
              <a:t>Contract</a:t>
            </a:r>
          </a:p>
        </p:txBody>
      </p:sp>
      <p:sp>
        <p:nvSpPr>
          <p:cNvPr id="3" name="Content Placeholder 2">
            <a:extLst>
              <a:ext uri="{FF2B5EF4-FFF2-40B4-BE49-F238E27FC236}">
                <a16:creationId xmlns:a16="http://schemas.microsoft.com/office/drawing/2014/main" id="{15C28A61-C659-4093-ADFB-3F960CF96EDB}"/>
              </a:ext>
            </a:extLst>
          </p:cNvPr>
          <p:cNvSpPr>
            <a:spLocks noGrp="1"/>
          </p:cNvSpPr>
          <p:nvPr>
            <p:ph idx="1"/>
          </p:nvPr>
        </p:nvSpPr>
        <p:spPr>
          <a:xfrm>
            <a:off x="838200" y="1280160"/>
            <a:ext cx="10515600" cy="4896803"/>
          </a:xfrm>
        </p:spPr>
        <p:txBody>
          <a:bodyPr>
            <a:normAutofit fontScale="77500" lnSpcReduction="20000"/>
          </a:bodyPr>
          <a:lstStyle/>
          <a:p>
            <a:pPr algn="just"/>
            <a:r>
              <a:rPr lang="en-GB" dirty="0"/>
              <a:t>No contracts may be entered into by any, authority which has not been empowered to do so by or under the orders of the State Government. The general procedure prescribed with regard to contracts, such as, calling for and or acceptances of tenders, etc. are laid down in the appropriate departmental regulations.</a:t>
            </a:r>
          </a:p>
          <a:p>
            <a:pPr marL="0" indent="0">
              <a:buNone/>
            </a:pPr>
            <a:r>
              <a:rPr lang="en-GB" dirty="0"/>
              <a:t>                                                                                                                                   Rule-17</a:t>
            </a:r>
          </a:p>
          <a:p>
            <a:r>
              <a:rPr lang="en-IN" dirty="0"/>
              <a:t>Among others, the following general principles shall be followed while entering into a contract:</a:t>
            </a:r>
          </a:p>
          <a:p>
            <a:pPr lvl="1"/>
            <a:r>
              <a:rPr lang="en-GB" dirty="0"/>
              <a:t>The terms of a contract must be precise and definite and there must be no room for ambiguity or misconstruction therein. </a:t>
            </a:r>
          </a:p>
          <a:p>
            <a:pPr lvl="1"/>
            <a:r>
              <a:rPr lang="en-GB" dirty="0"/>
              <a:t>As far as possible, legal and financial advice should be taken in the drafting of contracts and before they are finally entered into. </a:t>
            </a:r>
          </a:p>
          <a:p>
            <a:pPr lvl="1"/>
            <a:r>
              <a:rPr lang="en-GB" dirty="0"/>
              <a:t>Standard forms of contracts should be adopted, wherever possible the terms to be subject to adequate prior scrutiny. </a:t>
            </a:r>
          </a:p>
          <a:p>
            <a:pPr lvl="1"/>
            <a:r>
              <a:rPr lang="en-GB" dirty="0"/>
              <a:t>The terms of a contract once entered into should not be materially varied without the previous consent of the authority competent to enter into the contract as so varied. No payments to contractors by way of compensation or otherwise out side the strict terms of the contract or in excess of the contract rates may be authorized without the previous approval of the Finance Department. </a:t>
            </a:r>
            <a:endParaRPr lang="en-IN" dirty="0"/>
          </a:p>
        </p:txBody>
      </p:sp>
    </p:spTree>
    <p:extLst>
      <p:ext uri="{BB962C8B-B14F-4D97-AF65-F5344CB8AC3E}">
        <p14:creationId xmlns:p14="http://schemas.microsoft.com/office/powerpoint/2010/main" val="211750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236A-588D-4771-8B04-C51774E4B8CF}"/>
              </a:ext>
            </a:extLst>
          </p:cNvPr>
          <p:cNvSpPr>
            <a:spLocks noGrp="1"/>
          </p:cNvSpPr>
          <p:nvPr>
            <p:ph type="title"/>
          </p:nvPr>
        </p:nvSpPr>
        <p:spPr>
          <a:xfrm>
            <a:off x="838200" y="365126"/>
            <a:ext cx="10515600" cy="704020"/>
          </a:xfrm>
        </p:spPr>
        <p:txBody>
          <a:bodyPr/>
          <a:lstStyle/>
          <a:p>
            <a:pPr algn="r"/>
            <a:r>
              <a:rPr lang="en-IN" dirty="0" err="1"/>
              <a:t>Cont</a:t>
            </a:r>
            <a:r>
              <a:rPr lang="en-IN" dirty="0"/>
              <a:t>….</a:t>
            </a:r>
          </a:p>
        </p:txBody>
      </p:sp>
      <p:sp>
        <p:nvSpPr>
          <p:cNvPr id="3" name="Content Placeholder 2">
            <a:extLst>
              <a:ext uri="{FF2B5EF4-FFF2-40B4-BE49-F238E27FC236}">
                <a16:creationId xmlns:a16="http://schemas.microsoft.com/office/drawing/2014/main" id="{25BF3C94-5532-4B5F-A01F-CE128264B88D}"/>
              </a:ext>
            </a:extLst>
          </p:cNvPr>
          <p:cNvSpPr>
            <a:spLocks noGrp="1"/>
          </p:cNvSpPr>
          <p:nvPr>
            <p:ph idx="1"/>
          </p:nvPr>
        </p:nvSpPr>
        <p:spPr>
          <a:xfrm>
            <a:off x="838200" y="1069146"/>
            <a:ext cx="10515600" cy="5423728"/>
          </a:xfrm>
        </p:spPr>
        <p:txBody>
          <a:bodyPr>
            <a:normAutofit fontScale="85000" lnSpcReduction="20000"/>
          </a:bodyPr>
          <a:lstStyle/>
          <a:p>
            <a:pPr algn="just"/>
            <a:r>
              <a:rPr lang="en-GB" dirty="0"/>
              <a:t>No contract involving an uncertain or indefinite liability or any condition of an unusual character should be entered into without the previous consent of the Finance Department. </a:t>
            </a:r>
          </a:p>
          <a:p>
            <a:pPr algn="just"/>
            <a:r>
              <a:rPr lang="en-GB" dirty="0"/>
              <a:t>Whenever practical and advantageous, contract should be placed only after tenders have been openly invited and in cases where the lowest tender is not accepted, reasons should be recorded. No such reason need be given for tenders below Rs. 500. </a:t>
            </a:r>
          </a:p>
          <a:p>
            <a:pPr algn="just"/>
            <a:r>
              <a:rPr lang="en-GB" dirty="0"/>
              <a:t>In selecting the tender to be accepted, the financial status of the individuals and firms tendering must be taken into consideration in addition to all other relevant factors. </a:t>
            </a:r>
          </a:p>
          <a:p>
            <a:pPr algn="just"/>
            <a:r>
              <a:rPr lang="en-GB" dirty="0"/>
              <a:t>Even in cases where a formal written contract is not made, no order for supplies, etc., should be placed without at least a written agreement as to the price. </a:t>
            </a:r>
          </a:p>
          <a:p>
            <a:pPr algn="just"/>
            <a:r>
              <a:rPr lang="en-GB" dirty="0"/>
              <a:t> Provision must be made in contracts for safeguarding Government property entrusted to a contractor. </a:t>
            </a:r>
          </a:p>
          <a:p>
            <a:pPr algn="just"/>
            <a:r>
              <a:rPr lang="en-GB" dirty="0"/>
              <a:t>When a contract is likely to endure for a period of more than 5 years it should, wherever feasible, include a provision for an unconditional power of revocation or cancellation by Government at any time on the expiry of six months notice to that effect. </a:t>
            </a:r>
          </a:p>
        </p:txBody>
      </p:sp>
    </p:spTree>
    <p:extLst>
      <p:ext uri="{BB962C8B-B14F-4D97-AF65-F5344CB8AC3E}">
        <p14:creationId xmlns:p14="http://schemas.microsoft.com/office/powerpoint/2010/main" val="113580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711-F122-4C86-9FEA-61DCFFE455E2}"/>
              </a:ext>
            </a:extLst>
          </p:cNvPr>
          <p:cNvSpPr>
            <a:spLocks noGrp="1"/>
          </p:cNvSpPr>
          <p:nvPr>
            <p:ph type="title"/>
          </p:nvPr>
        </p:nvSpPr>
        <p:spPr>
          <a:xfrm>
            <a:off x="838200" y="365125"/>
            <a:ext cx="10515600" cy="647749"/>
          </a:xfrm>
        </p:spPr>
        <p:txBody>
          <a:bodyPr>
            <a:normAutofit fontScale="90000"/>
          </a:bodyPr>
          <a:lstStyle/>
          <a:p>
            <a:pPr algn="ctr"/>
            <a:r>
              <a:rPr lang="en-IN" dirty="0"/>
              <a:t>Report of losses</a:t>
            </a:r>
          </a:p>
        </p:txBody>
      </p:sp>
      <p:sp>
        <p:nvSpPr>
          <p:cNvPr id="3" name="Content Placeholder 2">
            <a:extLst>
              <a:ext uri="{FF2B5EF4-FFF2-40B4-BE49-F238E27FC236}">
                <a16:creationId xmlns:a16="http://schemas.microsoft.com/office/drawing/2014/main" id="{0FF75B6C-9CAC-4A74-A6C8-109F982BED9A}"/>
              </a:ext>
            </a:extLst>
          </p:cNvPr>
          <p:cNvSpPr>
            <a:spLocks noGrp="1"/>
          </p:cNvSpPr>
          <p:nvPr>
            <p:ph idx="1"/>
          </p:nvPr>
        </p:nvSpPr>
        <p:spPr>
          <a:xfrm>
            <a:off x="838200" y="1012874"/>
            <a:ext cx="10515600" cy="5164089"/>
          </a:xfrm>
        </p:spPr>
        <p:txBody>
          <a:bodyPr>
            <a:normAutofit fontScale="77500" lnSpcReduction="20000"/>
          </a:bodyPr>
          <a:lstStyle/>
          <a:p>
            <a:pPr algn="just"/>
            <a:r>
              <a:rPr lang="en-GB" dirty="0"/>
              <a:t>Any loss of public money, departmental revenue or receipts, stamps, opium, stores or other property held by or on behalf of Government, caused by defalcation or otherwise should be immediately reported by the officer concerned to his immediate official superior as well as to the Accountant-General even when such loss has been made good by the party responsible for it. </a:t>
            </a:r>
          </a:p>
          <a:p>
            <a:pPr algn="just"/>
            <a:r>
              <a:rPr lang="en-GB" dirty="0"/>
              <a:t>Such reports must be submitted as soon as a suspicion arises that there has been a loss; they must not be delayed while detailed enquiries are made. When the matter has been fully investigated, a further and complete report should be submitted of the nature and extent of the loss showing the errors or neglect of rules by which such loss was rendered possible and the prospects of effecting a recovery. </a:t>
            </a:r>
          </a:p>
          <a:p>
            <a:pPr marL="0" indent="0" algn="just">
              <a:buNone/>
            </a:pPr>
            <a:r>
              <a:rPr lang="en-GB" dirty="0"/>
              <a:t>                                                                                                                                           Rule-19</a:t>
            </a:r>
          </a:p>
          <a:p>
            <a:pPr algn="just"/>
            <a:r>
              <a:rPr lang="en-GB" dirty="0"/>
              <a:t>The officer receiving a report in this matter must forward it forthwith to Government through the usual channel with such comments as may be considered unnecessary. He should also submit a detailed report, after completing such departmental investigation as may be necessary or expedient, on the causes or circumstances which led to the defalcation or loss, the steps taken to prevent its recurrence and the disciplinary or any other action proposed as regard the persons responsible. </a:t>
            </a:r>
          </a:p>
          <a:p>
            <a:pPr marL="0" indent="0" algn="just">
              <a:buNone/>
            </a:pPr>
            <a:r>
              <a:rPr lang="en-GB" dirty="0"/>
              <a:t>                                                                                                                                           Rule-20</a:t>
            </a:r>
            <a:endParaRPr lang="en-IN" dirty="0"/>
          </a:p>
        </p:txBody>
      </p:sp>
    </p:spTree>
    <p:extLst>
      <p:ext uri="{BB962C8B-B14F-4D97-AF65-F5344CB8AC3E}">
        <p14:creationId xmlns:p14="http://schemas.microsoft.com/office/powerpoint/2010/main" val="291232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707D-7932-4B85-A373-988500753DC2}"/>
              </a:ext>
            </a:extLst>
          </p:cNvPr>
          <p:cNvSpPr>
            <a:spLocks noGrp="1"/>
          </p:cNvSpPr>
          <p:nvPr>
            <p:ph type="title"/>
          </p:nvPr>
        </p:nvSpPr>
        <p:spPr>
          <a:xfrm>
            <a:off x="838200" y="365126"/>
            <a:ext cx="10515600" cy="788426"/>
          </a:xfrm>
        </p:spPr>
        <p:txBody>
          <a:bodyPr/>
          <a:lstStyle/>
          <a:p>
            <a:pPr algn="ctr"/>
            <a:r>
              <a:rPr lang="en-IN" dirty="0"/>
              <a:t>Loss due to Accidents</a:t>
            </a:r>
          </a:p>
        </p:txBody>
      </p:sp>
      <p:sp>
        <p:nvSpPr>
          <p:cNvPr id="3" name="Content Placeholder 2">
            <a:extLst>
              <a:ext uri="{FF2B5EF4-FFF2-40B4-BE49-F238E27FC236}">
                <a16:creationId xmlns:a16="http://schemas.microsoft.com/office/drawing/2014/main" id="{AF75AF24-8363-4E0F-8F12-CF855B1ADB80}"/>
              </a:ext>
            </a:extLst>
          </p:cNvPr>
          <p:cNvSpPr>
            <a:spLocks noGrp="1"/>
          </p:cNvSpPr>
          <p:nvPr>
            <p:ph idx="1"/>
          </p:nvPr>
        </p:nvSpPr>
        <p:spPr>
          <a:xfrm>
            <a:off x="838200" y="1153552"/>
            <a:ext cx="10515600" cy="5023411"/>
          </a:xfrm>
        </p:spPr>
        <p:txBody>
          <a:bodyPr/>
          <a:lstStyle/>
          <a:p>
            <a:pPr algn="just"/>
            <a:r>
              <a:rPr lang="en-GB" dirty="0"/>
              <a:t>Any serious loss of immovable property, such as, buildings, communications, or other works caused by fire, flood, cyclone, earthquake or any other natural case, should be reported at once by the Departmental officer to the Head of the Department and by the latter to Government. </a:t>
            </a:r>
          </a:p>
          <a:p>
            <a:pPr algn="just"/>
            <a:r>
              <a:rPr lang="en-GB" dirty="0"/>
              <a:t>When a full enquiry as to the cause and extent of the loss has been made, the detailed report should be sent by the Departmental officer concerned to the Head of the Department a copy of the report or an abstract thereof being simultaneously forwarded to the Accountant- General. </a:t>
            </a:r>
          </a:p>
          <a:p>
            <a:pPr marL="0" indent="0">
              <a:buNone/>
            </a:pPr>
            <a:r>
              <a:rPr lang="en-GB" dirty="0"/>
              <a:t>                                                                                                          Rule-21</a:t>
            </a:r>
            <a:endParaRPr lang="en-IN" dirty="0"/>
          </a:p>
        </p:txBody>
      </p:sp>
    </p:spTree>
    <p:extLst>
      <p:ext uri="{BB962C8B-B14F-4D97-AF65-F5344CB8AC3E}">
        <p14:creationId xmlns:p14="http://schemas.microsoft.com/office/powerpoint/2010/main" val="118812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5962-F646-4800-A188-BB6E43DAED83}"/>
              </a:ext>
            </a:extLst>
          </p:cNvPr>
          <p:cNvSpPr>
            <a:spLocks noGrp="1"/>
          </p:cNvSpPr>
          <p:nvPr>
            <p:ph type="title"/>
          </p:nvPr>
        </p:nvSpPr>
        <p:spPr>
          <a:xfrm>
            <a:off x="838200" y="365126"/>
            <a:ext cx="10515600" cy="971306"/>
          </a:xfrm>
        </p:spPr>
        <p:txBody>
          <a:bodyPr/>
          <a:lstStyle/>
          <a:p>
            <a:pPr algn="ctr"/>
            <a:r>
              <a:rPr lang="en-IN" dirty="0"/>
              <a:t>Responsibility for losses</a:t>
            </a:r>
          </a:p>
        </p:txBody>
      </p:sp>
      <p:sp>
        <p:nvSpPr>
          <p:cNvPr id="3" name="Content Placeholder 2">
            <a:extLst>
              <a:ext uri="{FF2B5EF4-FFF2-40B4-BE49-F238E27FC236}">
                <a16:creationId xmlns:a16="http://schemas.microsoft.com/office/drawing/2014/main" id="{FD358D76-6EBA-4789-B30E-DF4E47EE26E2}"/>
              </a:ext>
            </a:extLst>
          </p:cNvPr>
          <p:cNvSpPr>
            <a:spLocks noGrp="1"/>
          </p:cNvSpPr>
          <p:nvPr>
            <p:ph idx="1"/>
          </p:nvPr>
        </p:nvSpPr>
        <p:spPr>
          <a:xfrm>
            <a:off x="838200" y="1336432"/>
            <a:ext cx="10515600" cy="4840531"/>
          </a:xfrm>
        </p:spPr>
        <p:txBody>
          <a:bodyPr/>
          <a:lstStyle/>
          <a:p>
            <a:r>
              <a:rPr lang="en-GB" dirty="0"/>
              <a:t>Every officer should be held personally responsible for any loss sustained by Government through fraud or negligence on his part and that he will also be held personally responsible for any loss arising from fraud or negligence on the part of any other officer to the extent to which it may be shown that he contributed to the loss by his own action or negligence. </a:t>
            </a:r>
          </a:p>
          <a:p>
            <a:pPr marL="0" indent="0">
              <a:buNone/>
            </a:pPr>
            <a:r>
              <a:rPr lang="en-GB" dirty="0"/>
              <a:t>                                                                                                         Rule-22</a:t>
            </a:r>
            <a:endParaRPr lang="en-IN" dirty="0"/>
          </a:p>
        </p:txBody>
      </p:sp>
    </p:spTree>
    <p:extLst>
      <p:ext uri="{BB962C8B-B14F-4D97-AF65-F5344CB8AC3E}">
        <p14:creationId xmlns:p14="http://schemas.microsoft.com/office/powerpoint/2010/main" val="950279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CC54-4DE8-4224-8FFB-90E7DC15F214}"/>
              </a:ext>
            </a:extLst>
          </p:cNvPr>
          <p:cNvSpPr>
            <a:spLocks noGrp="1"/>
          </p:cNvSpPr>
          <p:nvPr>
            <p:ph type="title"/>
          </p:nvPr>
        </p:nvSpPr>
        <p:spPr>
          <a:xfrm>
            <a:off x="838200" y="365126"/>
            <a:ext cx="10515600" cy="534760"/>
          </a:xfrm>
        </p:spPr>
        <p:txBody>
          <a:bodyPr>
            <a:normAutofit fontScale="90000"/>
          </a:bodyPr>
          <a:lstStyle/>
          <a:p>
            <a:pPr algn="ctr"/>
            <a:r>
              <a:rPr lang="en-IN" dirty="0"/>
              <a:t>Fines</a:t>
            </a:r>
          </a:p>
        </p:txBody>
      </p:sp>
      <p:sp>
        <p:nvSpPr>
          <p:cNvPr id="3" name="Content Placeholder 2">
            <a:extLst>
              <a:ext uri="{FF2B5EF4-FFF2-40B4-BE49-F238E27FC236}">
                <a16:creationId xmlns:a16="http://schemas.microsoft.com/office/drawing/2014/main" id="{A0803C77-65FE-4C2E-807C-AAEDAD983776}"/>
              </a:ext>
            </a:extLst>
          </p:cNvPr>
          <p:cNvSpPr>
            <a:spLocks noGrp="1"/>
          </p:cNvSpPr>
          <p:nvPr>
            <p:ph idx="1"/>
          </p:nvPr>
        </p:nvSpPr>
        <p:spPr>
          <a:xfrm>
            <a:off x="838200" y="1088570"/>
            <a:ext cx="10515600" cy="5404303"/>
          </a:xfrm>
        </p:spPr>
        <p:txBody>
          <a:bodyPr>
            <a:normAutofit fontScale="85000" lnSpcReduction="20000"/>
          </a:bodyPr>
          <a:lstStyle/>
          <a:p>
            <a:pPr algn="just"/>
            <a:r>
              <a:rPr lang="en-GB" dirty="0"/>
              <a:t>It is the duty of every court or authority having the power to fine to see that the money realized deposited in the treasury;</a:t>
            </a:r>
          </a:p>
          <a:p>
            <a:pPr algn="just"/>
            <a:r>
              <a:rPr lang="en-GB" dirty="0"/>
              <a:t>Adequate precautions shall be taken against double refunds of fines or refunds of fines not actually paid into the treasury. </a:t>
            </a:r>
          </a:p>
          <a:p>
            <a:pPr algn="just"/>
            <a:r>
              <a:rPr lang="en-GB" dirty="0"/>
              <a:t>Each Court, Civil or Criminal, is required to submit to the District Judge on the last working day of each calendar month, a statement showing the demand, collection and balance of fines levied and written off by it as well as of the refunds there from for the account month of the treasury or sub-treasury with which </a:t>
            </a:r>
            <a:r>
              <a:rPr lang="en-IN" dirty="0"/>
              <a:t>the Court deals.</a:t>
            </a:r>
          </a:p>
          <a:p>
            <a:pPr algn="just"/>
            <a:r>
              <a:rPr lang="en-IN" dirty="0"/>
              <a:t> </a:t>
            </a:r>
            <a:r>
              <a:rPr lang="en-GB" dirty="0"/>
              <a:t>The District Judge shall consolidate these returns into a monthly fines statement for the courts under him and for his own and forward it to the Treasury Officer, as soon as possible after the beginning of the month, for verification of the amounts shown as remitted into the treasury with the credit appearing in the treasury account.</a:t>
            </a:r>
          </a:p>
          <a:p>
            <a:pPr algn="just"/>
            <a:r>
              <a:rPr lang="en-GB" dirty="0"/>
              <a:t>The Treasury Officer should certify to the correctness of these amounts. Where there is any discrepancy between a consolidated statement and the treasury account, the Treasury Officer may, if necessary, before giving his certificate, request the District Judge to explain the discrepancy.</a:t>
            </a:r>
          </a:p>
        </p:txBody>
      </p:sp>
    </p:spTree>
    <p:extLst>
      <p:ext uri="{BB962C8B-B14F-4D97-AF65-F5344CB8AC3E}">
        <p14:creationId xmlns:p14="http://schemas.microsoft.com/office/powerpoint/2010/main" val="407020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9FDA-33C9-4121-990E-338B925AED08}"/>
              </a:ext>
            </a:extLst>
          </p:cNvPr>
          <p:cNvSpPr>
            <a:spLocks noGrp="1"/>
          </p:cNvSpPr>
          <p:nvPr>
            <p:ph type="title"/>
          </p:nvPr>
        </p:nvSpPr>
        <p:spPr>
          <a:xfrm>
            <a:off x="838200" y="365126"/>
            <a:ext cx="10515600" cy="675884"/>
          </a:xfrm>
        </p:spPr>
        <p:txBody>
          <a:bodyPr>
            <a:normAutofit fontScale="90000"/>
          </a:bodyPr>
          <a:lstStyle/>
          <a:p>
            <a:pPr algn="ctr"/>
            <a:r>
              <a:rPr lang="en-IN" dirty="0"/>
              <a:t>Outline of the Presentation</a:t>
            </a:r>
          </a:p>
        </p:txBody>
      </p:sp>
      <p:sp>
        <p:nvSpPr>
          <p:cNvPr id="3" name="Content Placeholder 2">
            <a:extLst>
              <a:ext uri="{FF2B5EF4-FFF2-40B4-BE49-F238E27FC236}">
                <a16:creationId xmlns:a16="http://schemas.microsoft.com/office/drawing/2014/main" id="{47DCA7E4-DB2B-4263-A398-0EAF51CAE3B6}"/>
              </a:ext>
            </a:extLst>
          </p:cNvPr>
          <p:cNvSpPr>
            <a:spLocks noGrp="1"/>
          </p:cNvSpPr>
          <p:nvPr>
            <p:ph idx="1"/>
          </p:nvPr>
        </p:nvSpPr>
        <p:spPr>
          <a:xfrm>
            <a:off x="838200" y="1041010"/>
            <a:ext cx="10515600" cy="5135953"/>
          </a:xfrm>
        </p:spPr>
        <p:txBody>
          <a:bodyPr>
            <a:normAutofit lnSpcReduction="10000"/>
          </a:bodyPr>
          <a:lstStyle/>
          <a:p>
            <a:r>
              <a:rPr lang="en-IN" dirty="0"/>
              <a:t> </a:t>
            </a:r>
            <a:r>
              <a:rPr lang="en-IN" sz="3400" dirty="0"/>
              <a:t>What is OGFR?</a:t>
            </a:r>
          </a:p>
          <a:p>
            <a:r>
              <a:rPr lang="en-IN" sz="3400" dirty="0"/>
              <a:t> Heads of Office and DDO and their role;</a:t>
            </a:r>
          </a:p>
          <a:p>
            <a:r>
              <a:rPr lang="en-IN" sz="3400" dirty="0"/>
              <a:t> Provisions relating to receipt and withdrawal of money ;</a:t>
            </a:r>
          </a:p>
          <a:p>
            <a:r>
              <a:rPr lang="en-IN" sz="3400" dirty="0"/>
              <a:t> Standard of Financial Property;</a:t>
            </a:r>
          </a:p>
          <a:p>
            <a:r>
              <a:rPr lang="en-IN" sz="3400" dirty="0"/>
              <a:t> Provision relating to execution of contract;</a:t>
            </a:r>
          </a:p>
          <a:p>
            <a:r>
              <a:rPr lang="en-IN" sz="3400" dirty="0"/>
              <a:t> Report of losses and fixation of responsibility thereon;</a:t>
            </a:r>
          </a:p>
          <a:p>
            <a:r>
              <a:rPr lang="en-IN" sz="3400" dirty="0"/>
              <a:t>Provision related to fines;</a:t>
            </a:r>
          </a:p>
          <a:p>
            <a:r>
              <a:rPr lang="en-IN" sz="3400" dirty="0"/>
              <a:t>Power to sanction expenditure;</a:t>
            </a:r>
          </a:p>
          <a:p>
            <a:r>
              <a:rPr lang="en-IN" sz="3400" dirty="0"/>
              <a:t>Provision relating to establishment;</a:t>
            </a:r>
          </a:p>
        </p:txBody>
      </p:sp>
    </p:spTree>
    <p:extLst>
      <p:ext uri="{BB962C8B-B14F-4D97-AF65-F5344CB8AC3E}">
        <p14:creationId xmlns:p14="http://schemas.microsoft.com/office/powerpoint/2010/main" val="411084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0F70-A888-4668-882B-189C0E49E2CA}"/>
              </a:ext>
            </a:extLst>
          </p:cNvPr>
          <p:cNvSpPr>
            <a:spLocks noGrp="1"/>
          </p:cNvSpPr>
          <p:nvPr>
            <p:ph type="title"/>
          </p:nvPr>
        </p:nvSpPr>
        <p:spPr>
          <a:xfrm>
            <a:off x="838200" y="365125"/>
            <a:ext cx="10515600" cy="665389"/>
          </a:xfrm>
        </p:spPr>
        <p:txBody>
          <a:bodyPr>
            <a:normAutofit fontScale="90000"/>
          </a:bodyPr>
          <a:lstStyle/>
          <a:p>
            <a:pPr algn="r"/>
            <a:r>
              <a:rPr lang="en-IN" dirty="0" err="1"/>
              <a:t>Cont</a:t>
            </a:r>
            <a:r>
              <a:rPr lang="en-IN" dirty="0"/>
              <a:t>…</a:t>
            </a:r>
          </a:p>
        </p:txBody>
      </p:sp>
      <p:sp>
        <p:nvSpPr>
          <p:cNvPr id="3" name="Content Placeholder 2">
            <a:extLst>
              <a:ext uri="{FF2B5EF4-FFF2-40B4-BE49-F238E27FC236}">
                <a16:creationId xmlns:a16="http://schemas.microsoft.com/office/drawing/2014/main" id="{19D54E56-5CAB-4BF3-B6A9-979E655C42E4}"/>
              </a:ext>
            </a:extLst>
          </p:cNvPr>
          <p:cNvSpPr>
            <a:spLocks noGrp="1"/>
          </p:cNvSpPr>
          <p:nvPr>
            <p:ph idx="1"/>
          </p:nvPr>
        </p:nvSpPr>
        <p:spPr>
          <a:xfrm>
            <a:off x="838200" y="1030514"/>
            <a:ext cx="10515600" cy="5146449"/>
          </a:xfrm>
        </p:spPr>
        <p:txBody>
          <a:bodyPr>
            <a:normAutofit/>
          </a:bodyPr>
          <a:lstStyle/>
          <a:p>
            <a:pPr algn="just"/>
            <a:r>
              <a:rPr lang="en-GB" dirty="0"/>
              <a:t>The statement should exhibit the amounts under each head of accounts separately.</a:t>
            </a:r>
          </a:p>
          <a:p>
            <a:pPr algn="just"/>
            <a:r>
              <a:rPr lang="en-GB" dirty="0"/>
              <a:t>When fines are received in another district, intimation should be given by the recovering officer to the officer concerned.</a:t>
            </a:r>
            <a:endParaRPr lang="en-IN" dirty="0"/>
          </a:p>
        </p:txBody>
      </p:sp>
    </p:spTree>
    <p:extLst>
      <p:ext uri="{BB962C8B-B14F-4D97-AF65-F5344CB8AC3E}">
        <p14:creationId xmlns:p14="http://schemas.microsoft.com/office/powerpoint/2010/main" val="2875599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A958-E96B-463C-9F32-D2A6974653C9}"/>
              </a:ext>
            </a:extLst>
          </p:cNvPr>
          <p:cNvSpPr>
            <a:spLocks noGrp="1"/>
          </p:cNvSpPr>
          <p:nvPr>
            <p:ph type="title"/>
          </p:nvPr>
        </p:nvSpPr>
        <p:spPr>
          <a:xfrm>
            <a:off x="838200" y="365126"/>
            <a:ext cx="10515600" cy="689952"/>
          </a:xfrm>
        </p:spPr>
        <p:txBody>
          <a:bodyPr>
            <a:normAutofit fontScale="90000"/>
          </a:bodyPr>
          <a:lstStyle/>
          <a:p>
            <a:pPr algn="ctr"/>
            <a:r>
              <a:rPr lang="en-IN" dirty="0"/>
              <a:t>Power of Sanction</a:t>
            </a:r>
          </a:p>
        </p:txBody>
      </p:sp>
      <p:sp>
        <p:nvSpPr>
          <p:cNvPr id="3" name="Content Placeholder 2">
            <a:extLst>
              <a:ext uri="{FF2B5EF4-FFF2-40B4-BE49-F238E27FC236}">
                <a16:creationId xmlns:a16="http://schemas.microsoft.com/office/drawing/2014/main" id="{D1E1203F-7B1B-4F9C-92D3-B6D9017AA537}"/>
              </a:ext>
            </a:extLst>
          </p:cNvPr>
          <p:cNvSpPr>
            <a:spLocks noGrp="1"/>
          </p:cNvSpPr>
          <p:nvPr>
            <p:ph idx="1"/>
          </p:nvPr>
        </p:nvSpPr>
        <p:spPr>
          <a:xfrm>
            <a:off x="838200" y="1209822"/>
            <a:ext cx="10515600" cy="4967141"/>
          </a:xfrm>
        </p:spPr>
        <p:txBody>
          <a:bodyPr/>
          <a:lstStyle/>
          <a:p>
            <a:pPr algn="just"/>
            <a:r>
              <a:rPr lang="en-IN" dirty="0"/>
              <a:t>The sanction of fund shall be made as per the power delegated in Delegation of Financial Power Rule, 1978.</a:t>
            </a:r>
          </a:p>
          <a:p>
            <a:pPr algn="just"/>
            <a:r>
              <a:rPr lang="en-IN" dirty="0"/>
              <a:t>All financial sanction and order issued shall be communicated to Accountant General (A &amp; E).(Sanction module of IFMS).</a:t>
            </a:r>
          </a:p>
          <a:p>
            <a:pPr algn="just"/>
            <a:r>
              <a:rPr lang="en-GB" dirty="0"/>
              <a:t>The executive orders of Government should take effect from the date of issue of the letter in which sanction is conveyed, and statutory rules from the date on which they were passed. Similarly sanctions or subordinate authorities will have effect from the date of the orders conveying them. </a:t>
            </a:r>
          </a:p>
          <a:p>
            <a:pPr marL="0" indent="0">
              <a:buNone/>
            </a:pPr>
            <a:r>
              <a:rPr lang="en-GB" dirty="0"/>
              <a:t>                                                                                                         Rule-51</a:t>
            </a:r>
          </a:p>
          <a:p>
            <a:pPr marL="0" indent="0">
              <a:buNone/>
            </a:pPr>
            <a:endParaRPr lang="en-IN" dirty="0"/>
          </a:p>
        </p:txBody>
      </p:sp>
    </p:spTree>
    <p:extLst>
      <p:ext uri="{BB962C8B-B14F-4D97-AF65-F5344CB8AC3E}">
        <p14:creationId xmlns:p14="http://schemas.microsoft.com/office/powerpoint/2010/main" val="31920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D766-0476-4070-A2AD-3E0DD0C71468}"/>
              </a:ext>
            </a:extLst>
          </p:cNvPr>
          <p:cNvSpPr>
            <a:spLocks noGrp="1"/>
          </p:cNvSpPr>
          <p:nvPr>
            <p:ph type="title"/>
          </p:nvPr>
        </p:nvSpPr>
        <p:spPr>
          <a:xfrm>
            <a:off x="838200" y="365126"/>
            <a:ext cx="10515600" cy="774358"/>
          </a:xfrm>
        </p:spPr>
        <p:txBody>
          <a:bodyPr/>
          <a:lstStyle/>
          <a:p>
            <a:pPr algn="ctr"/>
            <a:r>
              <a:rPr lang="en-IN" dirty="0"/>
              <a:t>Retrospective sanction</a:t>
            </a:r>
          </a:p>
        </p:txBody>
      </p:sp>
      <p:sp>
        <p:nvSpPr>
          <p:cNvPr id="3" name="Content Placeholder 2">
            <a:extLst>
              <a:ext uri="{FF2B5EF4-FFF2-40B4-BE49-F238E27FC236}">
                <a16:creationId xmlns:a16="http://schemas.microsoft.com/office/drawing/2014/main" id="{447F0365-8AB0-4210-9565-ED1A0262ED8D}"/>
              </a:ext>
            </a:extLst>
          </p:cNvPr>
          <p:cNvSpPr>
            <a:spLocks noGrp="1"/>
          </p:cNvSpPr>
          <p:nvPr>
            <p:ph idx="1"/>
          </p:nvPr>
        </p:nvSpPr>
        <p:spPr>
          <a:xfrm>
            <a:off x="838200" y="1139484"/>
            <a:ext cx="10515600" cy="5037479"/>
          </a:xfrm>
        </p:spPr>
        <p:txBody>
          <a:bodyPr/>
          <a:lstStyle/>
          <a:p>
            <a:pPr algn="just"/>
            <a:r>
              <a:rPr lang="en-GB" dirty="0"/>
              <a:t>All authorities which are competent to sanction revision of pay or the grant of concessions to Government servants should bear in mind that retrospective effect should not be given to financial sanctions, except in exceptional circumstances, without the special approval of Government. </a:t>
            </a:r>
          </a:p>
          <a:p>
            <a:pPr marL="0" indent="0">
              <a:buNone/>
            </a:pPr>
            <a:r>
              <a:rPr lang="en-GB" dirty="0"/>
              <a:t>                                                                                                           Rule-52</a:t>
            </a:r>
          </a:p>
          <a:p>
            <a:r>
              <a:rPr lang="en-GB" dirty="0"/>
              <a:t>NOTE- If retrospective effect to financial sanctions evolving revision of pay, allowances, etc., is allowed, the sanctioning authority should ensure that requisite appropriations exist or steps have been taken to provide additional appropriations to cover the expenditure. </a:t>
            </a:r>
            <a:endParaRPr lang="en-IN" dirty="0"/>
          </a:p>
        </p:txBody>
      </p:sp>
    </p:spTree>
    <p:extLst>
      <p:ext uri="{BB962C8B-B14F-4D97-AF65-F5344CB8AC3E}">
        <p14:creationId xmlns:p14="http://schemas.microsoft.com/office/powerpoint/2010/main" val="335196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87F9-9205-4B6D-9C41-6247790011A9}"/>
              </a:ext>
            </a:extLst>
          </p:cNvPr>
          <p:cNvSpPr>
            <a:spLocks noGrp="1"/>
          </p:cNvSpPr>
          <p:nvPr>
            <p:ph type="title"/>
          </p:nvPr>
        </p:nvSpPr>
        <p:spPr>
          <a:xfrm>
            <a:off x="838200" y="365126"/>
            <a:ext cx="10515600" cy="521140"/>
          </a:xfrm>
        </p:spPr>
        <p:txBody>
          <a:bodyPr>
            <a:normAutofit fontScale="90000"/>
          </a:bodyPr>
          <a:lstStyle/>
          <a:p>
            <a:pPr algn="ctr"/>
            <a:r>
              <a:rPr lang="en-IN" dirty="0"/>
              <a:t>Lapse of sanction</a:t>
            </a:r>
          </a:p>
        </p:txBody>
      </p:sp>
      <p:sp>
        <p:nvSpPr>
          <p:cNvPr id="3" name="Content Placeholder 2">
            <a:extLst>
              <a:ext uri="{FF2B5EF4-FFF2-40B4-BE49-F238E27FC236}">
                <a16:creationId xmlns:a16="http://schemas.microsoft.com/office/drawing/2014/main" id="{01B43D8B-38DB-47A6-8825-67472432900A}"/>
              </a:ext>
            </a:extLst>
          </p:cNvPr>
          <p:cNvSpPr>
            <a:spLocks noGrp="1"/>
          </p:cNvSpPr>
          <p:nvPr>
            <p:ph idx="1"/>
          </p:nvPr>
        </p:nvSpPr>
        <p:spPr>
          <a:xfrm>
            <a:off x="838200" y="1041009"/>
            <a:ext cx="10515600" cy="5451866"/>
          </a:xfrm>
        </p:spPr>
        <p:txBody>
          <a:bodyPr>
            <a:normAutofit fontScale="62500" lnSpcReduction="20000"/>
          </a:bodyPr>
          <a:lstStyle/>
          <a:p>
            <a:r>
              <a:rPr lang="en-GB" dirty="0"/>
              <a:t>A sanction for any fresh charge which has not been acted on for a year must be held to have lapsed, unless it is specifically renewed with necessary provision in the budget estimates. </a:t>
            </a:r>
          </a:p>
          <a:p>
            <a:pPr marL="0" indent="0">
              <a:buNone/>
            </a:pPr>
            <a:r>
              <a:rPr lang="en-GB" dirty="0"/>
              <a:t>NOTE 1- The period of one year under this rule is to be reckoned from the date of issue of the sanction. A sanction is to be considered to have been acted on if payment in whole or in part is made in pursuance of the sanction within 12 months from the date of its issue. The cases in which part payment is made within the stipulated period, the subsequent payment of the balance may, subject to the existence of budget provision, be made without a fresh expenditure sanction. The bill for the subsequent payment, besides containing a reference to the expenditure sanction, should also contain a reference to the number and date of the voucher under which the first payment was made.</a:t>
            </a:r>
          </a:p>
          <a:p>
            <a:pPr marL="0" indent="0">
              <a:buNone/>
            </a:pPr>
            <a:r>
              <a:rPr lang="en-GB" dirty="0"/>
              <a:t> NOTE 2- A sanction in which there is specific provision that the expenditure is to be made from the budget provision of a specified financial year, such sanction lapses on the expiry of the specified financial year.</a:t>
            </a:r>
          </a:p>
          <a:p>
            <a:pPr marL="0" indent="0">
              <a:buNone/>
            </a:pPr>
            <a:r>
              <a:rPr lang="en-GB" dirty="0"/>
              <a:t> NOTE 3- This rule does not apply to a case where an allowance sanctioned for a post or a class of Government servants has not been drawn by a particular incumbent of the post or a particular set of Government servants nor does it apply to additions made gradually from year to year to a permanent establishment under a general scheme which has been sanctioned by competent authority. </a:t>
            </a:r>
          </a:p>
          <a:p>
            <a:pPr marL="0" indent="0">
              <a:buNone/>
            </a:pPr>
            <a:r>
              <a:rPr lang="en-GB" dirty="0"/>
              <a:t>NOTE 4- This rule does not apply to case of sanction of advances from General or Contributory Provident Fund Accounts, in such cases, the sanction of advance shall remain operative or a period of three months with effect from the date of issue of the order of sanction. Beyond this it shall be deemed to have lapsed unless specifically renewed by issue of fresh orders of Government. </a:t>
            </a:r>
          </a:p>
          <a:p>
            <a:pPr marL="0" indent="0">
              <a:buNone/>
            </a:pPr>
            <a:r>
              <a:rPr lang="en-GB" dirty="0"/>
              <a:t>NOTE 5- In cases of purchase of Stores, a sanction shall be deemed to have been acted upon if quotations of tenders have been accepted (in the case of local or direct purchase of stores) or the indent has been placed (in the case of Central Purchase) on the Central Purchasing Organization with the prescribed period of one year of the date of the issue of that sanction even if the payment in whole or in part has not been made during the said period. </a:t>
            </a:r>
            <a:endParaRPr lang="en-IN" dirty="0"/>
          </a:p>
        </p:txBody>
      </p:sp>
    </p:spTree>
    <p:extLst>
      <p:ext uri="{BB962C8B-B14F-4D97-AF65-F5344CB8AC3E}">
        <p14:creationId xmlns:p14="http://schemas.microsoft.com/office/powerpoint/2010/main" val="1957824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C46D-6D15-4A04-AC32-29F4E5364A0F}"/>
              </a:ext>
            </a:extLst>
          </p:cNvPr>
          <p:cNvSpPr>
            <a:spLocks noGrp="1"/>
          </p:cNvSpPr>
          <p:nvPr>
            <p:ph type="title"/>
          </p:nvPr>
        </p:nvSpPr>
        <p:spPr>
          <a:xfrm>
            <a:off x="838200" y="365125"/>
            <a:ext cx="10515600" cy="732155"/>
          </a:xfrm>
        </p:spPr>
        <p:txBody>
          <a:bodyPr/>
          <a:lstStyle/>
          <a:p>
            <a:pPr algn="ctr"/>
            <a:r>
              <a:rPr lang="en-IN" dirty="0"/>
              <a:t>Establishment</a:t>
            </a:r>
          </a:p>
        </p:txBody>
      </p:sp>
      <p:sp>
        <p:nvSpPr>
          <p:cNvPr id="3" name="Content Placeholder 2">
            <a:extLst>
              <a:ext uri="{FF2B5EF4-FFF2-40B4-BE49-F238E27FC236}">
                <a16:creationId xmlns:a16="http://schemas.microsoft.com/office/drawing/2014/main" id="{D2AE42B9-9648-461A-9A3D-6BF347BB0C28}"/>
              </a:ext>
            </a:extLst>
          </p:cNvPr>
          <p:cNvSpPr>
            <a:spLocks noGrp="1"/>
          </p:cNvSpPr>
          <p:nvPr>
            <p:ph idx="1"/>
          </p:nvPr>
        </p:nvSpPr>
        <p:spPr>
          <a:xfrm>
            <a:off x="838200" y="1097280"/>
            <a:ext cx="10515600" cy="5079683"/>
          </a:xfrm>
        </p:spPr>
        <p:txBody>
          <a:bodyPr>
            <a:normAutofit fontScale="85000" lnSpcReduction="20000"/>
          </a:bodyPr>
          <a:lstStyle/>
          <a:p>
            <a:pPr algn="just"/>
            <a:r>
              <a:rPr lang="en-GB" dirty="0"/>
              <a:t>No permanent post under Government can be created without the sanction of Government and due provision for funds. The base level vacant posts shall be filled up after the approval of Empowered Committee headed by Secretary, Finance Department.</a:t>
            </a:r>
          </a:p>
          <a:p>
            <a:pPr marL="0" indent="0" algn="just">
              <a:buNone/>
            </a:pPr>
            <a:r>
              <a:rPr lang="en-GB" dirty="0"/>
              <a:t>                                                                                                                                     Rule-57 </a:t>
            </a:r>
          </a:p>
          <a:p>
            <a:pPr algn="just"/>
            <a:r>
              <a:rPr lang="en-GB" dirty="0"/>
              <a:t>Every transfer of a gazetted or non-gazetted officer shall be reported to the Heads of Offices, from whose establishment he is relieved and to which he has been transferred. The report shall be made in Form O.G.F.R. 2 and signed both by the relieved and the relieving officers. Where the authorities, as aforesaid, are not appointing authorities, a copy of the report shall be sent to the appointing authority. </a:t>
            </a:r>
          </a:p>
          <a:p>
            <a:pPr marL="0" indent="0" algn="just">
              <a:buNone/>
            </a:pPr>
            <a:r>
              <a:rPr lang="en-GB" dirty="0"/>
              <a:t>                                                                                                                                     Rule-63</a:t>
            </a:r>
          </a:p>
          <a:p>
            <a:pPr algn="just"/>
            <a:r>
              <a:rPr lang="en-GB" dirty="0"/>
              <a:t>Subject to any special rules or orders issued by the competent authority, all applications for leave should be submitted to the sanctioning authority concerned in Form O.G.F.R.3. </a:t>
            </a:r>
          </a:p>
          <a:p>
            <a:pPr marL="0" indent="0">
              <a:buNone/>
            </a:pPr>
            <a:r>
              <a:rPr lang="en-GB" dirty="0"/>
              <a:t>                                                                                                                                      Rule-67</a:t>
            </a:r>
          </a:p>
          <a:p>
            <a:pPr marL="0" indent="0">
              <a:buNone/>
            </a:pPr>
            <a:endParaRPr lang="en-IN" dirty="0"/>
          </a:p>
        </p:txBody>
      </p:sp>
    </p:spTree>
    <p:extLst>
      <p:ext uri="{BB962C8B-B14F-4D97-AF65-F5344CB8AC3E}">
        <p14:creationId xmlns:p14="http://schemas.microsoft.com/office/powerpoint/2010/main" val="369682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05A-FA92-48D4-80FB-58B4F2B61ABB}"/>
              </a:ext>
            </a:extLst>
          </p:cNvPr>
          <p:cNvSpPr>
            <a:spLocks noGrp="1"/>
          </p:cNvSpPr>
          <p:nvPr>
            <p:ph type="title"/>
          </p:nvPr>
        </p:nvSpPr>
        <p:spPr>
          <a:xfrm>
            <a:off x="838200" y="365126"/>
            <a:ext cx="10515600" cy="689952"/>
          </a:xfrm>
        </p:spPr>
        <p:txBody>
          <a:bodyPr>
            <a:normAutofit fontScale="90000"/>
          </a:bodyPr>
          <a:lstStyle/>
          <a:p>
            <a:pPr algn="ctr"/>
            <a:r>
              <a:rPr lang="en-IN" dirty="0"/>
              <a:t>Transfer of charge</a:t>
            </a:r>
          </a:p>
        </p:txBody>
      </p:sp>
      <p:sp>
        <p:nvSpPr>
          <p:cNvPr id="3" name="Content Placeholder 2">
            <a:extLst>
              <a:ext uri="{FF2B5EF4-FFF2-40B4-BE49-F238E27FC236}">
                <a16:creationId xmlns:a16="http://schemas.microsoft.com/office/drawing/2014/main" id="{32D7A2DE-5835-49F4-8383-C17A506B4D7C}"/>
              </a:ext>
            </a:extLst>
          </p:cNvPr>
          <p:cNvSpPr>
            <a:spLocks noGrp="1"/>
          </p:cNvSpPr>
          <p:nvPr>
            <p:ph idx="1"/>
          </p:nvPr>
        </p:nvSpPr>
        <p:spPr>
          <a:xfrm>
            <a:off x="838200" y="1167618"/>
            <a:ext cx="10515600" cy="5009345"/>
          </a:xfrm>
        </p:spPr>
        <p:txBody>
          <a:bodyPr>
            <a:normAutofit fontScale="92500" lnSpcReduction="20000"/>
          </a:bodyPr>
          <a:lstStyle/>
          <a:p>
            <a:r>
              <a:rPr lang="en-GB" dirty="0"/>
              <a:t>In cases the transfer of charge involves assumption of responsibility for cash, stores, etc., the following instructions should be observed:- </a:t>
            </a:r>
          </a:p>
          <a:p>
            <a:pPr lvl="1"/>
            <a:r>
              <a:rPr lang="en-GB" dirty="0"/>
              <a:t>The cash book or </a:t>
            </a:r>
            <a:r>
              <a:rPr lang="en-GB" dirty="0" err="1"/>
              <a:t>imprest</a:t>
            </a:r>
            <a:r>
              <a:rPr lang="en-GB" dirty="0"/>
              <a:t> account should be closed on the date of transfer and a note recorded in it over the signature of both the relieved and the relieving officers, showing the cash and </a:t>
            </a:r>
            <a:r>
              <a:rPr lang="en-GB" dirty="0" err="1"/>
              <a:t>imprest</a:t>
            </a:r>
            <a:r>
              <a:rPr lang="en-GB" dirty="0"/>
              <a:t> balances, and the number of unused cheques, if any, made over and received by them respectively. </a:t>
            </a:r>
          </a:p>
          <a:p>
            <a:pPr lvl="1"/>
            <a:r>
              <a:rPr lang="en-GB" dirty="0"/>
              <a:t>The relieving officer in reporting that the transfer has been completed should bring to notice anything irregular or objectionable in the conduct of business that may have come officially to his notice. He should examine the accounts, count the cash, inspect the stores, count, weigh and measure certain selected articles in order to test the accuracy of the returns. </a:t>
            </a:r>
          </a:p>
          <a:p>
            <a:pPr lvl="1"/>
            <a:r>
              <a:rPr lang="en-GB" dirty="0"/>
              <a:t>In the case of any sudden casualty occurring or any emergent necessity arising for an officer to quit his charge, the next senior officer of the Department present will take charge. When the person who takes charge is not a gazetted officer, he must at once report the circumstances to his nearest Departmental superior, and obtain orders as to the cash in hand, if any.</a:t>
            </a:r>
          </a:p>
          <a:p>
            <a:pPr marL="457200" lvl="1" indent="0">
              <a:buNone/>
            </a:pPr>
            <a:r>
              <a:rPr lang="en-GB" dirty="0"/>
              <a:t>                                                                                                                                       Rule-64</a:t>
            </a:r>
            <a:endParaRPr lang="en-IN" dirty="0"/>
          </a:p>
        </p:txBody>
      </p:sp>
    </p:spTree>
    <p:extLst>
      <p:ext uri="{BB962C8B-B14F-4D97-AF65-F5344CB8AC3E}">
        <p14:creationId xmlns:p14="http://schemas.microsoft.com/office/powerpoint/2010/main" val="585344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856F-83BD-440E-ADDF-7D86807AADD7}"/>
              </a:ext>
            </a:extLst>
          </p:cNvPr>
          <p:cNvSpPr>
            <a:spLocks noGrp="1"/>
          </p:cNvSpPr>
          <p:nvPr>
            <p:ph type="title"/>
          </p:nvPr>
        </p:nvSpPr>
        <p:spPr>
          <a:xfrm>
            <a:off x="838200" y="365125"/>
            <a:ext cx="10515600" cy="563343"/>
          </a:xfrm>
        </p:spPr>
        <p:txBody>
          <a:bodyPr>
            <a:normAutofit fontScale="90000"/>
          </a:bodyPr>
          <a:lstStyle/>
          <a:p>
            <a:pPr algn="ctr"/>
            <a:r>
              <a:rPr lang="en-IN" dirty="0"/>
              <a:t>Arrear Claims</a:t>
            </a:r>
          </a:p>
        </p:txBody>
      </p:sp>
      <p:sp>
        <p:nvSpPr>
          <p:cNvPr id="3" name="Content Placeholder 2">
            <a:extLst>
              <a:ext uri="{FF2B5EF4-FFF2-40B4-BE49-F238E27FC236}">
                <a16:creationId xmlns:a16="http://schemas.microsoft.com/office/drawing/2014/main" id="{D178099F-35C3-4A44-A3B2-474A946029EF}"/>
              </a:ext>
            </a:extLst>
          </p:cNvPr>
          <p:cNvSpPr>
            <a:spLocks noGrp="1"/>
          </p:cNvSpPr>
          <p:nvPr>
            <p:ph idx="1"/>
          </p:nvPr>
        </p:nvSpPr>
        <p:spPr>
          <a:xfrm>
            <a:off x="838200" y="928468"/>
            <a:ext cx="10515600" cy="5248495"/>
          </a:xfrm>
        </p:spPr>
        <p:txBody>
          <a:bodyPr/>
          <a:lstStyle/>
          <a:p>
            <a:endParaRPr lang="en-GB" dirty="0"/>
          </a:p>
          <a:p>
            <a:r>
              <a:rPr lang="en-GB" dirty="0"/>
              <a:t>Save as provided in Subsidiary Rule 97 of the Orissa Treasury Code, Vol. l. arrear claims up to Rs. 500 for 3 years and above Rs.500 up to one year shall be sanctioned by the Drawing and Disbursing Officer.</a:t>
            </a:r>
          </a:p>
          <a:p>
            <a:r>
              <a:rPr lang="en-GB" dirty="0"/>
              <a:t>Arrear claims exceeding Rs.500 of more than one year and less than three years old and arrear claims of more than three years old and less than six years old will be sanctioned by Heads of Department on the basis of their records. </a:t>
            </a:r>
          </a:p>
          <a:p>
            <a:pPr marL="0" indent="0">
              <a:buNone/>
            </a:pPr>
            <a:r>
              <a:rPr lang="en-GB" dirty="0"/>
              <a:t>NOTE- For the purpose of this Rule, the date on which the claim is presented at the Treasury or any other office of disbursement shall be considered to be the date of which it is preferred. </a:t>
            </a:r>
          </a:p>
          <a:p>
            <a:pPr marL="0" indent="0">
              <a:buNone/>
            </a:pPr>
            <a:r>
              <a:rPr lang="en-GB" dirty="0"/>
              <a:t>                                                                                                              Rule-72</a:t>
            </a:r>
            <a:endParaRPr lang="en-IN" dirty="0"/>
          </a:p>
        </p:txBody>
      </p:sp>
    </p:spTree>
    <p:extLst>
      <p:ext uri="{BB962C8B-B14F-4D97-AF65-F5344CB8AC3E}">
        <p14:creationId xmlns:p14="http://schemas.microsoft.com/office/powerpoint/2010/main" val="272583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59A0-9984-4952-A23F-A9B35BE781B4}"/>
              </a:ext>
            </a:extLst>
          </p:cNvPr>
          <p:cNvSpPr>
            <a:spLocks noGrp="1"/>
          </p:cNvSpPr>
          <p:nvPr>
            <p:ph type="title"/>
          </p:nvPr>
        </p:nvSpPr>
        <p:spPr>
          <a:xfrm>
            <a:off x="838200" y="365126"/>
            <a:ext cx="10515600" cy="591478"/>
          </a:xfrm>
        </p:spPr>
        <p:txBody>
          <a:bodyPr>
            <a:normAutofit fontScale="90000"/>
          </a:bodyPr>
          <a:lstStyle/>
          <a:p>
            <a:pPr algn="r"/>
            <a:r>
              <a:rPr lang="en-IN" dirty="0" err="1"/>
              <a:t>Cont</a:t>
            </a:r>
            <a:r>
              <a:rPr lang="en-IN" dirty="0"/>
              <a:t>…..</a:t>
            </a:r>
          </a:p>
        </p:txBody>
      </p:sp>
      <p:sp>
        <p:nvSpPr>
          <p:cNvPr id="3" name="Content Placeholder 2">
            <a:extLst>
              <a:ext uri="{FF2B5EF4-FFF2-40B4-BE49-F238E27FC236}">
                <a16:creationId xmlns:a16="http://schemas.microsoft.com/office/drawing/2014/main" id="{F36F6781-E29A-46A7-97BF-EE98BF80987A}"/>
              </a:ext>
            </a:extLst>
          </p:cNvPr>
          <p:cNvSpPr>
            <a:spLocks noGrp="1"/>
          </p:cNvSpPr>
          <p:nvPr>
            <p:ph idx="1"/>
          </p:nvPr>
        </p:nvSpPr>
        <p:spPr>
          <a:xfrm>
            <a:off x="838200" y="956604"/>
            <a:ext cx="10515600" cy="5220359"/>
          </a:xfrm>
        </p:spPr>
        <p:txBody>
          <a:bodyPr>
            <a:normAutofit fontScale="85000" lnSpcReduction="20000"/>
          </a:bodyPr>
          <a:lstStyle/>
          <a:p>
            <a:r>
              <a:rPr lang="en-GB" dirty="0"/>
              <a:t>Arrear claims above 6 years old are ordinarily not to be entertained. In exceptional cases where, however, such delay is not due to the fault of the Government employee, the DDO will furnish a certificate that he is satisfied that the amount has not been drawn previously. He should also furnish an undertaking that in case of over or double payment detected later the same will be recovered. The proposal should be sent along with detailed justification to the Administrative Department for sanction.</a:t>
            </a:r>
          </a:p>
          <a:p>
            <a:pPr marL="0" indent="0">
              <a:buNone/>
            </a:pPr>
            <a:r>
              <a:rPr lang="en-GB" dirty="0"/>
              <a:t>                                                                                                                                    Rule-73</a:t>
            </a:r>
          </a:p>
          <a:p>
            <a:r>
              <a:rPr lang="en-GB" dirty="0"/>
              <a:t>Claims against Government which are barred by time under the provisions contained in section 3 read with the First Schedule of the Indian Limitation Act of 1963 or under any other provisions of law relating to limitations should ordinarily be refused and no claim on account of such a time-barred item should be paid without the sanction of Government. The onus is upon the claimant to establish a claim to special treatment for a time-barred item and it is the duty of the authority against which such a claim is made to refuse the claim until a case for other treatment is made out. All petty time-barred claims are to be rejected forthwith and only important claims of this nature considered. </a:t>
            </a:r>
          </a:p>
          <a:p>
            <a:pPr marL="0" indent="0">
              <a:buNone/>
            </a:pPr>
            <a:r>
              <a:rPr lang="en-GB" dirty="0"/>
              <a:t>                                                                                                                                       Rule-74</a:t>
            </a:r>
            <a:endParaRPr lang="en-IN" dirty="0"/>
          </a:p>
        </p:txBody>
      </p:sp>
    </p:spTree>
    <p:extLst>
      <p:ext uri="{BB962C8B-B14F-4D97-AF65-F5344CB8AC3E}">
        <p14:creationId xmlns:p14="http://schemas.microsoft.com/office/powerpoint/2010/main" val="3303159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508-AEFF-448C-862D-96F191FD3D91}"/>
              </a:ext>
            </a:extLst>
          </p:cNvPr>
          <p:cNvSpPr>
            <a:spLocks noGrp="1"/>
          </p:cNvSpPr>
          <p:nvPr>
            <p:ph type="title"/>
          </p:nvPr>
        </p:nvSpPr>
        <p:spPr>
          <a:xfrm>
            <a:off x="838200" y="365126"/>
            <a:ext cx="10515600" cy="521140"/>
          </a:xfrm>
        </p:spPr>
        <p:txBody>
          <a:bodyPr>
            <a:normAutofit fontScale="90000"/>
          </a:bodyPr>
          <a:lstStyle/>
          <a:p>
            <a:pPr algn="r"/>
            <a:r>
              <a:rPr lang="en-IN" dirty="0" err="1"/>
              <a:t>Cont</a:t>
            </a:r>
            <a:r>
              <a:rPr lang="en-IN" dirty="0"/>
              <a:t>….</a:t>
            </a:r>
          </a:p>
        </p:txBody>
      </p:sp>
      <p:sp>
        <p:nvSpPr>
          <p:cNvPr id="3" name="Content Placeholder 2">
            <a:extLst>
              <a:ext uri="{FF2B5EF4-FFF2-40B4-BE49-F238E27FC236}">
                <a16:creationId xmlns:a16="http://schemas.microsoft.com/office/drawing/2014/main" id="{00A55B60-9DD1-479F-AA57-7637D4E01E7D}"/>
              </a:ext>
            </a:extLst>
          </p:cNvPr>
          <p:cNvSpPr>
            <a:spLocks noGrp="1"/>
          </p:cNvSpPr>
          <p:nvPr>
            <p:ph idx="1"/>
          </p:nvPr>
        </p:nvSpPr>
        <p:spPr>
          <a:xfrm>
            <a:off x="838200" y="1139484"/>
            <a:ext cx="10515600" cy="5037480"/>
          </a:xfrm>
        </p:spPr>
        <p:txBody>
          <a:bodyPr>
            <a:normAutofit fontScale="77500" lnSpcReduction="20000"/>
          </a:bodyPr>
          <a:lstStyle/>
          <a:p>
            <a:r>
              <a:rPr lang="en-GB" dirty="0"/>
              <a:t>All petty claims of a Government servant more than three years old other than those that affect his pension, and all such claims for whose delayed submission and adequate explanation is not forth coming, should be rejected forthwith. In considering old claims recommended for sanction, the authority concerned will also take into account the fact that it is normally not possible owning to the limited period of preservation of records to audit claims more than six years old.</a:t>
            </a:r>
          </a:p>
          <a:p>
            <a:pPr marL="0" indent="0">
              <a:buNone/>
            </a:pPr>
            <a:r>
              <a:rPr lang="en-GB" dirty="0"/>
              <a:t>                                                                                                                              Rule-75</a:t>
            </a:r>
          </a:p>
          <a:p>
            <a:r>
              <a:rPr lang="en-GB" dirty="0"/>
              <a:t> The authority competent to authorize the investigation of a belated claim should be told why the claim was not submitted when it became due. In respect of pay and allowances drawn on establishment bills by the Heads of Offices, the responsibility for making claims rests on them and they should invariably see that all claims and presented within six months of their falling due. The time limits prescribed in these instructions should be calculated from the date on which the charge becomes payable. In the case of sanction accorded with retrospective effect, the charge does not become payable before it is sanctioned; the time limits should, therefore, be calculated from the date of sanction and not from the date from which the sanction takes effect. </a:t>
            </a:r>
          </a:p>
          <a:p>
            <a:pPr marL="0" indent="0">
              <a:buNone/>
            </a:pPr>
            <a:r>
              <a:rPr lang="en-GB" dirty="0"/>
              <a:t>                                                                                                                                  Rule-76</a:t>
            </a:r>
            <a:endParaRPr lang="en-IN" dirty="0"/>
          </a:p>
        </p:txBody>
      </p:sp>
    </p:spTree>
    <p:extLst>
      <p:ext uri="{BB962C8B-B14F-4D97-AF65-F5344CB8AC3E}">
        <p14:creationId xmlns:p14="http://schemas.microsoft.com/office/powerpoint/2010/main" val="85831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32B9-29A6-4881-97F2-6C79013E7A7C}"/>
              </a:ext>
            </a:extLst>
          </p:cNvPr>
          <p:cNvSpPr>
            <a:spLocks noGrp="1"/>
          </p:cNvSpPr>
          <p:nvPr>
            <p:ph type="title"/>
          </p:nvPr>
        </p:nvSpPr>
        <p:spPr>
          <a:xfrm>
            <a:off x="838200" y="365125"/>
            <a:ext cx="10515600" cy="732155"/>
          </a:xfrm>
        </p:spPr>
        <p:txBody>
          <a:bodyPr/>
          <a:lstStyle/>
          <a:p>
            <a:pPr algn="ctr"/>
            <a:r>
              <a:rPr lang="en-IN" dirty="0"/>
              <a:t>Permanent Advance (Rule-82)</a:t>
            </a:r>
          </a:p>
        </p:txBody>
      </p:sp>
      <p:sp>
        <p:nvSpPr>
          <p:cNvPr id="3" name="Content Placeholder 2">
            <a:extLst>
              <a:ext uri="{FF2B5EF4-FFF2-40B4-BE49-F238E27FC236}">
                <a16:creationId xmlns:a16="http://schemas.microsoft.com/office/drawing/2014/main" id="{89AB5785-8936-4993-8A9A-CFE630DC4379}"/>
              </a:ext>
            </a:extLst>
          </p:cNvPr>
          <p:cNvSpPr>
            <a:spLocks noGrp="1"/>
          </p:cNvSpPr>
          <p:nvPr>
            <p:ph idx="1"/>
          </p:nvPr>
        </p:nvSpPr>
        <p:spPr>
          <a:xfrm>
            <a:off x="838200" y="1097280"/>
            <a:ext cx="10515600" cy="5079683"/>
          </a:xfrm>
        </p:spPr>
        <p:txBody>
          <a:bodyPr>
            <a:normAutofit fontScale="85000" lnSpcReduction="20000"/>
          </a:bodyPr>
          <a:lstStyle/>
          <a:p>
            <a:r>
              <a:rPr lang="en-GB" dirty="0"/>
              <a:t>The advance is primarily intended for meeting emergent contingent expenditure, but advances to Government servants who are entitled to draw advance Traveling Allowance on tour may be paid from the permanent advance where it is not possible to draw advance Traveling Allowance from the Treasury. </a:t>
            </a:r>
          </a:p>
          <a:p>
            <a:r>
              <a:rPr lang="en-GB" dirty="0"/>
              <a:t>The advances on account of emergent contingent expenditure should be recouped at least twice a month, but the advance on account of Traveling Allowance should be recovered from the Government servant immediately on encashment of his T.A. Bill. </a:t>
            </a:r>
          </a:p>
          <a:p>
            <a:r>
              <a:rPr lang="en-GB" dirty="0"/>
              <a:t>The accountability of the amount shall be the responsibility of the holder of the Permanent Advance. </a:t>
            </a:r>
          </a:p>
          <a:p>
            <a:r>
              <a:rPr lang="en-GB" dirty="0"/>
              <a:t>In the case of transfer of charges and yearly on the 15th April, each officer in whose favour the permanent advance is sanctioned shall send an acknowledgement of the amount due from and accountable for by himself on the 31st March preceding to the authority which sanctioned the permanent advance and the said authority will maintain suitable record to watch receipt of such acknowledgements.</a:t>
            </a:r>
            <a:endParaRPr lang="en-IN" dirty="0"/>
          </a:p>
        </p:txBody>
      </p:sp>
    </p:spTree>
    <p:extLst>
      <p:ext uri="{BB962C8B-B14F-4D97-AF65-F5344CB8AC3E}">
        <p14:creationId xmlns:p14="http://schemas.microsoft.com/office/powerpoint/2010/main" val="154569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8807-B759-4E1B-8CA3-492B5CE579EA}"/>
              </a:ext>
            </a:extLst>
          </p:cNvPr>
          <p:cNvSpPr>
            <a:spLocks noGrp="1"/>
          </p:cNvSpPr>
          <p:nvPr>
            <p:ph type="title"/>
          </p:nvPr>
        </p:nvSpPr>
        <p:spPr>
          <a:xfrm>
            <a:off x="838200" y="365126"/>
            <a:ext cx="10515600" cy="708932"/>
          </a:xfrm>
        </p:spPr>
        <p:txBody>
          <a:bodyPr/>
          <a:lstStyle/>
          <a:p>
            <a:pPr algn="ctr"/>
            <a:r>
              <a:rPr lang="en-IN" dirty="0"/>
              <a:t>Outline of the presentation</a:t>
            </a:r>
          </a:p>
        </p:txBody>
      </p:sp>
      <p:sp>
        <p:nvSpPr>
          <p:cNvPr id="3" name="Content Placeholder 2">
            <a:extLst>
              <a:ext uri="{FF2B5EF4-FFF2-40B4-BE49-F238E27FC236}">
                <a16:creationId xmlns:a16="http://schemas.microsoft.com/office/drawing/2014/main" id="{1E04AC51-6190-43B7-9675-42FC39283C17}"/>
              </a:ext>
            </a:extLst>
          </p:cNvPr>
          <p:cNvSpPr>
            <a:spLocks noGrp="1"/>
          </p:cNvSpPr>
          <p:nvPr>
            <p:ph idx="1"/>
          </p:nvPr>
        </p:nvSpPr>
        <p:spPr>
          <a:xfrm>
            <a:off x="838200" y="1335315"/>
            <a:ext cx="10515600" cy="4528456"/>
          </a:xfrm>
        </p:spPr>
        <p:txBody>
          <a:bodyPr>
            <a:normAutofit lnSpcReduction="10000"/>
          </a:bodyPr>
          <a:lstStyle/>
          <a:p>
            <a:r>
              <a:rPr lang="en-IN" sz="3000" dirty="0"/>
              <a:t>Provision relating to sanction of arrear claim;</a:t>
            </a:r>
          </a:p>
          <a:p>
            <a:r>
              <a:rPr lang="en-IN" sz="3000" dirty="0"/>
              <a:t>Permanent Advance;</a:t>
            </a:r>
          </a:p>
          <a:p>
            <a:r>
              <a:rPr lang="en-IN" sz="3000" dirty="0"/>
              <a:t>Provision relating to procurement of goods and services;</a:t>
            </a:r>
          </a:p>
          <a:p>
            <a:r>
              <a:rPr lang="en-IN" sz="3000" dirty="0"/>
              <a:t>Provision relating to stores;</a:t>
            </a:r>
          </a:p>
          <a:p>
            <a:r>
              <a:rPr lang="en-IN" sz="3000" dirty="0"/>
              <a:t>Provision relating to works;</a:t>
            </a:r>
          </a:p>
          <a:p>
            <a:r>
              <a:rPr lang="en-IN" sz="3000" dirty="0"/>
              <a:t>Hire of office accommodation;</a:t>
            </a:r>
          </a:p>
          <a:p>
            <a:r>
              <a:rPr lang="en-IN" sz="3000" dirty="0"/>
              <a:t>Purchase and hiring of vehicles;</a:t>
            </a:r>
          </a:p>
          <a:p>
            <a:r>
              <a:rPr lang="en-IN" sz="3000" dirty="0"/>
              <a:t>Refund of Revenue;</a:t>
            </a:r>
          </a:p>
          <a:p>
            <a:r>
              <a:rPr lang="en-IN" sz="3000" dirty="0"/>
              <a:t>Heads of Accounts;</a:t>
            </a:r>
          </a:p>
          <a:p>
            <a:endParaRPr lang="en-IN" dirty="0"/>
          </a:p>
        </p:txBody>
      </p:sp>
    </p:spTree>
    <p:extLst>
      <p:ext uri="{BB962C8B-B14F-4D97-AF65-F5344CB8AC3E}">
        <p14:creationId xmlns:p14="http://schemas.microsoft.com/office/powerpoint/2010/main" val="1735432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8011-0CBB-4A31-8B7C-F22F71670534}"/>
              </a:ext>
            </a:extLst>
          </p:cNvPr>
          <p:cNvSpPr>
            <a:spLocks noGrp="1"/>
          </p:cNvSpPr>
          <p:nvPr>
            <p:ph type="title"/>
          </p:nvPr>
        </p:nvSpPr>
        <p:spPr>
          <a:xfrm>
            <a:off x="838200" y="365126"/>
            <a:ext cx="10515600" cy="577410"/>
          </a:xfrm>
        </p:spPr>
        <p:txBody>
          <a:bodyPr>
            <a:normAutofit fontScale="90000"/>
          </a:bodyPr>
          <a:lstStyle/>
          <a:p>
            <a:pPr algn="r"/>
            <a:r>
              <a:rPr lang="en-IN" dirty="0" err="1"/>
              <a:t>Cont</a:t>
            </a:r>
            <a:r>
              <a:rPr lang="en-IN" dirty="0"/>
              <a:t>…</a:t>
            </a:r>
          </a:p>
        </p:txBody>
      </p:sp>
      <p:sp>
        <p:nvSpPr>
          <p:cNvPr id="3" name="Content Placeholder 2">
            <a:extLst>
              <a:ext uri="{FF2B5EF4-FFF2-40B4-BE49-F238E27FC236}">
                <a16:creationId xmlns:a16="http://schemas.microsoft.com/office/drawing/2014/main" id="{F2C20D02-F6CB-4AD6-97BF-768A23AB3D27}"/>
              </a:ext>
            </a:extLst>
          </p:cNvPr>
          <p:cNvSpPr>
            <a:spLocks noGrp="1"/>
          </p:cNvSpPr>
          <p:nvPr>
            <p:ph idx="1"/>
          </p:nvPr>
        </p:nvSpPr>
        <p:spPr>
          <a:xfrm>
            <a:off x="838200" y="1195754"/>
            <a:ext cx="10515600" cy="4981209"/>
          </a:xfrm>
        </p:spPr>
        <p:txBody>
          <a:bodyPr>
            <a:normAutofit/>
          </a:bodyPr>
          <a:lstStyle/>
          <a:p>
            <a:r>
              <a:rPr lang="en-GB" dirty="0"/>
              <a:t>Heads of Department may sanction the grant of permanent advances for offices subordinate to them subject to a limit of Rs.1, 000 for each subordinate office. </a:t>
            </a:r>
          </a:p>
          <a:p>
            <a:r>
              <a:rPr lang="en-GB" dirty="0"/>
              <a:t>Permanent Advance exceeding Rs. 1,000 but not exceeding Rs.10, 000 for any office subordinate to a Heads of Department and permanent advances for offices of Heads of Departments or Departments of Government not exceeding Rs. 10,000 may be sanctioned by the concerned Administrative Department. </a:t>
            </a:r>
          </a:p>
          <a:p>
            <a:r>
              <a:rPr lang="en-GB" dirty="0"/>
              <a:t>In other cases, such advances may be sanctioned by the Administrative Department of Government in consultation with Finance Department. </a:t>
            </a:r>
            <a:endParaRPr lang="en-IN" dirty="0"/>
          </a:p>
        </p:txBody>
      </p:sp>
    </p:spTree>
    <p:extLst>
      <p:ext uri="{BB962C8B-B14F-4D97-AF65-F5344CB8AC3E}">
        <p14:creationId xmlns:p14="http://schemas.microsoft.com/office/powerpoint/2010/main" val="337505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D3BA-1079-4752-A083-0B33D641E19B}"/>
              </a:ext>
            </a:extLst>
          </p:cNvPr>
          <p:cNvSpPr>
            <a:spLocks noGrp="1"/>
          </p:cNvSpPr>
          <p:nvPr>
            <p:ph type="title"/>
          </p:nvPr>
        </p:nvSpPr>
        <p:spPr>
          <a:xfrm>
            <a:off x="838200" y="365126"/>
            <a:ext cx="10515600" cy="591478"/>
          </a:xfrm>
        </p:spPr>
        <p:txBody>
          <a:bodyPr>
            <a:normAutofit fontScale="90000"/>
          </a:bodyPr>
          <a:lstStyle/>
          <a:p>
            <a:pPr algn="r"/>
            <a:r>
              <a:rPr lang="en-IN" dirty="0"/>
              <a:t>Cont..</a:t>
            </a:r>
          </a:p>
        </p:txBody>
      </p:sp>
      <p:sp>
        <p:nvSpPr>
          <p:cNvPr id="3" name="Content Placeholder 2">
            <a:extLst>
              <a:ext uri="{FF2B5EF4-FFF2-40B4-BE49-F238E27FC236}">
                <a16:creationId xmlns:a16="http://schemas.microsoft.com/office/drawing/2014/main" id="{F089930D-EA2E-4170-94A1-D89F1B9506D0}"/>
              </a:ext>
            </a:extLst>
          </p:cNvPr>
          <p:cNvSpPr>
            <a:spLocks noGrp="1"/>
          </p:cNvSpPr>
          <p:nvPr>
            <p:ph idx="1"/>
          </p:nvPr>
        </p:nvSpPr>
        <p:spPr>
          <a:xfrm>
            <a:off x="838200" y="956604"/>
            <a:ext cx="10515600" cy="5220359"/>
          </a:xfrm>
        </p:spPr>
        <p:txBody>
          <a:bodyPr>
            <a:normAutofit/>
          </a:bodyPr>
          <a:lstStyle/>
          <a:p>
            <a:r>
              <a:rPr lang="en-GB" dirty="0"/>
              <a:t>While sanctioning the quantum of the advance, the sanctioning authority shall observe the following conditions:-</a:t>
            </a:r>
          </a:p>
          <a:p>
            <a:pPr lvl="1"/>
            <a:r>
              <a:rPr lang="en-GB" dirty="0"/>
              <a:t>The advance should be based on the average monthly contingent expenditure of the office for the preceding twelve months. The applications for permanent advance by an office/organization should be accompanied by a statement for the preceding twelve months, showing the amounts of contingent bills based with classified details of items of expenditure for each month.</a:t>
            </a:r>
          </a:p>
          <a:p>
            <a:pPr lvl="1"/>
            <a:r>
              <a:rPr lang="en-GB" dirty="0"/>
              <a:t> In case of a new office/organization, the amount of advance may be fixed keeping in view the advances sanctioned to similar office/organization, subject to review after six months to ensure justification for the amount of advance. </a:t>
            </a:r>
          </a:p>
          <a:p>
            <a:pPr lvl="1"/>
            <a:r>
              <a:rPr lang="en-GB" dirty="0"/>
              <a:t>As these advances involve permanent retention of money outside the Treasury, the amount of such advance must not be large then what is absolutely necessary. </a:t>
            </a:r>
            <a:endParaRPr lang="en-IN" dirty="0"/>
          </a:p>
        </p:txBody>
      </p:sp>
    </p:spTree>
    <p:extLst>
      <p:ext uri="{BB962C8B-B14F-4D97-AF65-F5344CB8AC3E}">
        <p14:creationId xmlns:p14="http://schemas.microsoft.com/office/powerpoint/2010/main" val="3315130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D319-22DC-4593-B86B-4D22C9E9E37F}"/>
              </a:ext>
            </a:extLst>
          </p:cNvPr>
          <p:cNvSpPr>
            <a:spLocks noGrp="1"/>
          </p:cNvSpPr>
          <p:nvPr>
            <p:ph type="title"/>
          </p:nvPr>
        </p:nvSpPr>
        <p:spPr>
          <a:xfrm>
            <a:off x="838200" y="365126"/>
            <a:ext cx="10515600" cy="872832"/>
          </a:xfrm>
        </p:spPr>
        <p:txBody>
          <a:bodyPr/>
          <a:lstStyle/>
          <a:p>
            <a:pPr algn="ctr"/>
            <a:r>
              <a:rPr lang="en-IN" dirty="0"/>
              <a:t>Procurement of goods and services</a:t>
            </a:r>
          </a:p>
        </p:txBody>
      </p:sp>
      <p:sp>
        <p:nvSpPr>
          <p:cNvPr id="3" name="Content Placeholder 2">
            <a:extLst>
              <a:ext uri="{FF2B5EF4-FFF2-40B4-BE49-F238E27FC236}">
                <a16:creationId xmlns:a16="http://schemas.microsoft.com/office/drawing/2014/main" id="{8C1994D7-D2F1-4F08-A7B8-265339888FF6}"/>
              </a:ext>
            </a:extLst>
          </p:cNvPr>
          <p:cNvSpPr>
            <a:spLocks noGrp="1"/>
          </p:cNvSpPr>
          <p:nvPr>
            <p:ph idx="1"/>
          </p:nvPr>
        </p:nvSpPr>
        <p:spPr>
          <a:xfrm>
            <a:off x="838200" y="1378634"/>
            <a:ext cx="10515600" cy="4798329"/>
          </a:xfrm>
        </p:spPr>
        <p:txBody>
          <a:bodyPr>
            <a:normAutofit/>
          </a:bodyPr>
          <a:lstStyle/>
          <a:p>
            <a:pPr algn="just"/>
            <a:endParaRPr lang="en-IN" dirty="0"/>
          </a:p>
          <a:p>
            <a:pPr algn="just"/>
            <a:r>
              <a:rPr lang="en-IN" dirty="0"/>
              <a:t>Procurement of goods is governed by the provision of FDOM No </a:t>
            </a:r>
            <a:r>
              <a:rPr lang="en-IN" dirty="0">
                <a:hlinkClick r:id="rId2" action="ppaction://hlinkfile"/>
              </a:rPr>
              <a:t>4939/F dated 13.02.2012</a:t>
            </a:r>
            <a:r>
              <a:rPr lang="en-IN" dirty="0"/>
              <a:t>.</a:t>
            </a:r>
          </a:p>
          <a:p>
            <a:pPr algn="just"/>
            <a:r>
              <a:rPr lang="en-IN" dirty="0"/>
              <a:t>Procurement of services is governed by the provision of FDOM No </a:t>
            </a:r>
            <a:r>
              <a:rPr lang="en-IN" dirty="0">
                <a:hlinkClick r:id="rId3" action="ppaction://hlinkfile"/>
              </a:rPr>
              <a:t>37323/F dated 30.11.2018</a:t>
            </a:r>
            <a:r>
              <a:rPr lang="en-IN" dirty="0"/>
              <a:t>.</a:t>
            </a:r>
          </a:p>
        </p:txBody>
      </p:sp>
    </p:spTree>
    <p:extLst>
      <p:ext uri="{BB962C8B-B14F-4D97-AF65-F5344CB8AC3E}">
        <p14:creationId xmlns:p14="http://schemas.microsoft.com/office/powerpoint/2010/main" val="2572326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52D6-BAC5-4DBA-ADBA-C533CAC06B2E}"/>
              </a:ext>
            </a:extLst>
          </p:cNvPr>
          <p:cNvSpPr>
            <a:spLocks noGrp="1"/>
          </p:cNvSpPr>
          <p:nvPr>
            <p:ph type="title"/>
          </p:nvPr>
        </p:nvSpPr>
        <p:spPr>
          <a:xfrm>
            <a:off x="838200" y="365126"/>
            <a:ext cx="10515600" cy="718086"/>
          </a:xfrm>
        </p:spPr>
        <p:txBody>
          <a:bodyPr/>
          <a:lstStyle/>
          <a:p>
            <a:pPr algn="ctr"/>
            <a:r>
              <a:rPr lang="en-IN" dirty="0"/>
              <a:t>Mode of procurement</a:t>
            </a:r>
          </a:p>
        </p:txBody>
      </p:sp>
      <p:sp>
        <p:nvSpPr>
          <p:cNvPr id="3" name="Content Placeholder 2">
            <a:extLst>
              <a:ext uri="{FF2B5EF4-FFF2-40B4-BE49-F238E27FC236}">
                <a16:creationId xmlns:a16="http://schemas.microsoft.com/office/drawing/2014/main" id="{F5A9CAFF-29D9-48BC-B18E-A14820EC9254}"/>
              </a:ext>
            </a:extLst>
          </p:cNvPr>
          <p:cNvSpPr>
            <a:spLocks noGrp="1"/>
          </p:cNvSpPr>
          <p:nvPr>
            <p:ph idx="1"/>
          </p:nvPr>
        </p:nvSpPr>
        <p:spPr>
          <a:xfrm>
            <a:off x="838200" y="1083212"/>
            <a:ext cx="10515600" cy="5093751"/>
          </a:xfrm>
        </p:spPr>
        <p:txBody>
          <a:bodyPr>
            <a:normAutofit fontScale="92500" lnSpcReduction="10000"/>
          </a:bodyPr>
          <a:lstStyle/>
          <a:p>
            <a:pPr algn="just"/>
            <a:r>
              <a:rPr lang="en-IN" dirty="0"/>
              <a:t> T</a:t>
            </a:r>
            <a:r>
              <a:rPr lang="en-GB" dirty="0"/>
              <a:t>he procuring authority shall decide the mode of procurement </a:t>
            </a:r>
            <a:r>
              <a:rPr lang="en-GB" dirty="0" err="1"/>
              <a:t>i.e</a:t>
            </a:r>
            <a:r>
              <a:rPr lang="en-GB" dirty="0"/>
              <a:t> open tender or e-procurement through e-procurement portal of the State, </a:t>
            </a:r>
            <a:r>
              <a:rPr lang="en-GB" dirty="0" err="1"/>
              <a:t>GeM</a:t>
            </a:r>
            <a:r>
              <a:rPr lang="en-GB" dirty="0"/>
              <a:t> platform, MSTC platform etc. </a:t>
            </a:r>
          </a:p>
          <a:p>
            <a:pPr algn="just"/>
            <a:r>
              <a:rPr lang="en-GB" dirty="0"/>
              <a:t>If the goods or services are to be procured from e-platform, Reverse Auction (RA) and Analytics tools available on such platform shall be mandatorily used to ensure reasonableness of price. </a:t>
            </a:r>
          </a:p>
          <a:p>
            <a:pPr algn="just"/>
            <a:r>
              <a:rPr lang="en-GB" dirty="0"/>
              <a:t>In case the procuring authority decides to procure the goods or services through open tender, simultaneous bidding on e-platform may be made to ascertain the reasonableness of price. </a:t>
            </a:r>
          </a:p>
          <a:p>
            <a:pPr algn="just"/>
            <a:r>
              <a:rPr lang="en-GB" dirty="0"/>
              <a:t>However, simultaneous bidding on e-platform may not be resorted to in case the procurement is urgent in nature or if the procuring authority is of the view that simultaneous bidding will not add value to the price discovery process. In such cases approval of next higher authority is mandatory.</a:t>
            </a:r>
            <a:endParaRPr lang="en-IN" dirty="0"/>
          </a:p>
        </p:txBody>
      </p:sp>
    </p:spTree>
    <p:extLst>
      <p:ext uri="{BB962C8B-B14F-4D97-AF65-F5344CB8AC3E}">
        <p14:creationId xmlns:p14="http://schemas.microsoft.com/office/powerpoint/2010/main" val="1365411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DFA1-2A93-448A-BC2A-F868E0DEFE9D}"/>
              </a:ext>
            </a:extLst>
          </p:cNvPr>
          <p:cNvSpPr>
            <a:spLocks noGrp="1"/>
          </p:cNvSpPr>
          <p:nvPr>
            <p:ph type="title"/>
          </p:nvPr>
        </p:nvSpPr>
        <p:spPr>
          <a:xfrm>
            <a:off x="838200" y="365125"/>
            <a:ext cx="10515600" cy="478937"/>
          </a:xfrm>
        </p:spPr>
        <p:txBody>
          <a:bodyPr>
            <a:normAutofit fontScale="90000"/>
          </a:bodyPr>
          <a:lstStyle/>
          <a:p>
            <a:pPr algn="ctr"/>
            <a:r>
              <a:rPr lang="en-IN" dirty="0"/>
              <a:t>Stores</a:t>
            </a:r>
          </a:p>
        </p:txBody>
      </p:sp>
      <p:sp>
        <p:nvSpPr>
          <p:cNvPr id="3" name="Content Placeholder 2">
            <a:extLst>
              <a:ext uri="{FF2B5EF4-FFF2-40B4-BE49-F238E27FC236}">
                <a16:creationId xmlns:a16="http://schemas.microsoft.com/office/drawing/2014/main" id="{EF88B115-43C3-4AC1-872F-7261067F8A80}"/>
              </a:ext>
            </a:extLst>
          </p:cNvPr>
          <p:cNvSpPr>
            <a:spLocks noGrp="1"/>
          </p:cNvSpPr>
          <p:nvPr>
            <p:ph idx="1"/>
          </p:nvPr>
        </p:nvSpPr>
        <p:spPr>
          <a:xfrm>
            <a:off x="838200" y="1012874"/>
            <a:ext cx="10515600" cy="5164089"/>
          </a:xfrm>
        </p:spPr>
        <p:txBody>
          <a:bodyPr/>
          <a:lstStyle/>
          <a:p>
            <a:pPr marL="0" indent="0">
              <a:buNone/>
            </a:pPr>
            <a:r>
              <a:rPr lang="en-IN" b="1" u="sng" dirty="0"/>
              <a:t>Receipt of Stores:</a:t>
            </a:r>
          </a:p>
          <a:p>
            <a:pPr algn="just"/>
            <a:r>
              <a:rPr lang="en-GB" dirty="0"/>
              <a:t>All stores received should be examined, counted, measured, or weighed and they should be taken in charge by a responsible Government Officer.</a:t>
            </a:r>
          </a:p>
          <a:p>
            <a:pPr algn="just"/>
            <a:r>
              <a:rPr lang="en-GB" dirty="0"/>
              <a:t>The officer should see that the stores are of requisite quality and quantities and record a certificate to that effect on the back of the respective invoice.</a:t>
            </a:r>
          </a:p>
          <a:p>
            <a:pPr algn="just"/>
            <a:r>
              <a:rPr lang="en-GB" dirty="0"/>
              <a:t>The officer receiving the stores should also be required to give a certificate that he has actually received the materials and recorded them in the appropriate stock register (OGFR-7).</a:t>
            </a:r>
          </a:p>
          <a:p>
            <a:pPr marL="0" indent="0">
              <a:buNone/>
            </a:pPr>
            <a:r>
              <a:rPr lang="en-GB" dirty="0"/>
              <a:t>                                                                                                    Rule-100</a:t>
            </a:r>
            <a:endParaRPr lang="en-IN" dirty="0"/>
          </a:p>
        </p:txBody>
      </p:sp>
    </p:spTree>
    <p:extLst>
      <p:ext uri="{BB962C8B-B14F-4D97-AF65-F5344CB8AC3E}">
        <p14:creationId xmlns:p14="http://schemas.microsoft.com/office/powerpoint/2010/main" val="267280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B059-C26E-495C-B95F-AD0BFB976B58}"/>
              </a:ext>
            </a:extLst>
          </p:cNvPr>
          <p:cNvSpPr>
            <a:spLocks noGrp="1"/>
          </p:cNvSpPr>
          <p:nvPr>
            <p:ph type="title"/>
          </p:nvPr>
        </p:nvSpPr>
        <p:spPr>
          <a:xfrm>
            <a:off x="838200" y="365125"/>
            <a:ext cx="10515600" cy="633681"/>
          </a:xfrm>
        </p:spPr>
        <p:txBody>
          <a:bodyPr>
            <a:normAutofit fontScale="90000"/>
          </a:bodyPr>
          <a:lstStyle/>
          <a:p>
            <a:pPr algn="ctr"/>
            <a:r>
              <a:rPr lang="en-IN" dirty="0"/>
              <a:t>Stores</a:t>
            </a:r>
          </a:p>
        </p:txBody>
      </p:sp>
      <p:sp>
        <p:nvSpPr>
          <p:cNvPr id="3" name="Content Placeholder 2">
            <a:extLst>
              <a:ext uri="{FF2B5EF4-FFF2-40B4-BE49-F238E27FC236}">
                <a16:creationId xmlns:a16="http://schemas.microsoft.com/office/drawing/2014/main" id="{8FFECEC8-3700-4D21-ABA3-353C5B0F835D}"/>
              </a:ext>
            </a:extLst>
          </p:cNvPr>
          <p:cNvSpPr>
            <a:spLocks noGrp="1"/>
          </p:cNvSpPr>
          <p:nvPr>
            <p:ph idx="1"/>
          </p:nvPr>
        </p:nvSpPr>
        <p:spPr>
          <a:xfrm>
            <a:off x="838200" y="1237957"/>
            <a:ext cx="10515600" cy="4939006"/>
          </a:xfrm>
        </p:spPr>
        <p:txBody>
          <a:bodyPr>
            <a:normAutofit lnSpcReduction="10000"/>
          </a:bodyPr>
          <a:lstStyle/>
          <a:p>
            <a:pPr marL="0" indent="0">
              <a:buNone/>
            </a:pPr>
            <a:r>
              <a:rPr lang="en-IN" b="1" u="sng" dirty="0"/>
              <a:t>Issue of Stores:</a:t>
            </a:r>
          </a:p>
          <a:p>
            <a:pPr algn="just"/>
            <a:r>
              <a:rPr lang="en-IN" dirty="0"/>
              <a:t> </a:t>
            </a:r>
            <a:r>
              <a:rPr lang="en-GB" dirty="0"/>
              <a:t>When materials are issued from stock for use, manufacture, sale, etc., the officer-in-charge of the stores should see that an indent in the prescribed from has been made by a properly authorized person.</a:t>
            </a:r>
          </a:p>
          <a:p>
            <a:pPr algn="just"/>
            <a:r>
              <a:rPr lang="en-GB" dirty="0"/>
              <a:t>When the materials are issued, a written acknowledgement should be obtained from the person to whom they are ordered to be delivered or dispatched, or from a duly authorized agent.</a:t>
            </a:r>
          </a:p>
          <a:p>
            <a:pPr marL="0" indent="0" algn="just">
              <a:buNone/>
            </a:pPr>
            <a:r>
              <a:rPr lang="en-GB" dirty="0"/>
              <a:t>                                                                                                     Rule-101</a:t>
            </a:r>
          </a:p>
          <a:p>
            <a:pPr algn="just"/>
            <a:r>
              <a:rPr lang="en-GB" dirty="0"/>
              <a:t>In cases of transfers, the officer-in-charge of stores should see that the stores in his custody are made over correctly to his successor and a proper receipt taken from him.</a:t>
            </a:r>
          </a:p>
          <a:p>
            <a:pPr marL="0" indent="0">
              <a:buNone/>
            </a:pPr>
            <a:r>
              <a:rPr lang="en-GB" dirty="0"/>
              <a:t>                                                                                                      Rule-102</a:t>
            </a:r>
            <a:endParaRPr lang="en-IN" dirty="0"/>
          </a:p>
        </p:txBody>
      </p:sp>
    </p:spTree>
    <p:extLst>
      <p:ext uri="{BB962C8B-B14F-4D97-AF65-F5344CB8AC3E}">
        <p14:creationId xmlns:p14="http://schemas.microsoft.com/office/powerpoint/2010/main" val="4278712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04A6-26BF-4234-98FB-374653B1C868}"/>
              </a:ext>
            </a:extLst>
          </p:cNvPr>
          <p:cNvSpPr>
            <a:spLocks noGrp="1"/>
          </p:cNvSpPr>
          <p:nvPr>
            <p:ph type="title"/>
          </p:nvPr>
        </p:nvSpPr>
        <p:spPr>
          <a:xfrm>
            <a:off x="838200" y="365126"/>
            <a:ext cx="10515600" cy="591478"/>
          </a:xfrm>
        </p:spPr>
        <p:txBody>
          <a:bodyPr>
            <a:normAutofit fontScale="90000"/>
          </a:bodyPr>
          <a:lstStyle/>
          <a:p>
            <a:pPr algn="ctr"/>
            <a:r>
              <a:rPr lang="en-IN" dirty="0"/>
              <a:t>Custody and accounts of Stores</a:t>
            </a:r>
          </a:p>
        </p:txBody>
      </p:sp>
      <p:sp>
        <p:nvSpPr>
          <p:cNvPr id="3" name="Content Placeholder 2">
            <a:extLst>
              <a:ext uri="{FF2B5EF4-FFF2-40B4-BE49-F238E27FC236}">
                <a16:creationId xmlns:a16="http://schemas.microsoft.com/office/drawing/2014/main" id="{17243E3D-7885-4E56-8741-84D266D5DDDD}"/>
              </a:ext>
            </a:extLst>
          </p:cNvPr>
          <p:cNvSpPr>
            <a:spLocks noGrp="1"/>
          </p:cNvSpPr>
          <p:nvPr>
            <p:ph idx="1"/>
          </p:nvPr>
        </p:nvSpPr>
        <p:spPr>
          <a:xfrm>
            <a:off x="838200" y="1153551"/>
            <a:ext cx="10515600" cy="5023412"/>
          </a:xfrm>
        </p:spPr>
        <p:txBody>
          <a:bodyPr>
            <a:normAutofit fontScale="92500"/>
          </a:bodyPr>
          <a:lstStyle/>
          <a:p>
            <a:r>
              <a:rPr lang="en-GB" dirty="0"/>
              <a:t>The head of an office should take special care for arranging for their safe custody, for keeping them in good and efficient condition and for protecting them from loss, damage or deterioration.</a:t>
            </a:r>
          </a:p>
          <a:p>
            <a:r>
              <a:rPr lang="en-GB" dirty="0"/>
              <a:t>Suitable accommodation should be provided more particularly for valuable and combustible stores. </a:t>
            </a:r>
          </a:p>
          <a:p>
            <a:r>
              <a:rPr lang="en-GB" dirty="0"/>
              <a:t>He should maintain suitable accounts, inventories and prepare correct returns with a view to preventing losses through theft, accident, fraud or otherwise and to making it possible at anytime to check the actual balances with the book balances and the payment to suppliers, etc.</a:t>
            </a:r>
          </a:p>
          <a:p>
            <a:r>
              <a:rPr lang="en-GB" dirty="0"/>
              <a:t> A stock account shall be maintained in Form OGFR-7 for furniture and all other stores.</a:t>
            </a:r>
          </a:p>
          <a:p>
            <a:pPr marL="0" indent="0">
              <a:buNone/>
            </a:pPr>
            <a:r>
              <a:rPr lang="en-GB" dirty="0"/>
              <a:t>                                                                                                          Rule-103,104,118</a:t>
            </a:r>
            <a:endParaRPr lang="en-IN" dirty="0"/>
          </a:p>
        </p:txBody>
      </p:sp>
    </p:spTree>
    <p:extLst>
      <p:ext uri="{BB962C8B-B14F-4D97-AF65-F5344CB8AC3E}">
        <p14:creationId xmlns:p14="http://schemas.microsoft.com/office/powerpoint/2010/main" val="36362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AAED-23FE-4C70-875C-C3A363E07B77}"/>
              </a:ext>
            </a:extLst>
          </p:cNvPr>
          <p:cNvSpPr>
            <a:spLocks noGrp="1"/>
          </p:cNvSpPr>
          <p:nvPr>
            <p:ph type="title"/>
          </p:nvPr>
        </p:nvSpPr>
        <p:spPr>
          <a:xfrm>
            <a:off x="838200" y="365125"/>
            <a:ext cx="10515600" cy="478937"/>
          </a:xfrm>
        </p:spPr>
        <p:txBody>
          <a:bodyPr>
            <a:normAutofit fontScale="90000"/>
          </a:bodyPr>
          <a:lstStyle/>
          <a:p>
            <a:pPr algn="ctr"/>
            <a:br>
              <a:rPr lang="en-IN" dirty="0"/>
            </a:br>
            <a:r>
              <a:rPr lang="en-IN" dirty="0"/>
              <a:t>Disposal of stores</a:t>
            </a:r>
            <a:br>
              <a:rPr lang="en-IN" dirty="0"/>
            </a:br>
            <a:endParaRPr lang="en-IN" dirty="0"/>
          </a:p>
        </p:txBody>
      </p:sp>
      <p:sp>
        <p:nvSpPr>
          <p:cNvPr id="3" name="Content Placeholder 2">
            <a:extLst>
              <a:ext uri="{FF2B5EF4-FFF2-40B4-BE49-F238E27FC236}">
                <a16:creationId xmlns:a16="http://schemas.microsoft.com/office/drawing/2014/main" id="{1B6D4D38-35D7-4C90-A900-D6C83CF37416}"/>
              </a:ext>
            </a:extLst>
          </p:cNvPr>
          <p:cNvSpPr>
            <a:spLocks noGrp="1"/>
          </p:cNvSpPr>
          <p:nvPr>
            <p:ph idx="1"/>
          </p:nvPr>
        </p:nvSpPr>
        <p:spPr>
          <a:xfrm>
            <a:off x="838200" y="956604"/>
            <a:ext cx="10515600" cy="5220360"/>
          </a:xfrm>
        </p:spPr>
        <p:txBody>
          <a:bodyPr>
            <a:normAutofit/>
          </a:bodyPr>
          <a:lstStyle/>
          <a:p>
            <a:pPr lvl="1" algn="just"/>
            <a:r>
              <a:rPr lang="en-GB" dirty="0"/>
              <a:t>The authority competent to sanction purchase of stores, equipment, tools, plants etc. may condemn and dispose of obsolete surplus or unserviceable stores, equipment, tools, plant, machinery and vehicles by sale or otherwise. </a:t>
            </a:r>
          </a:p>
          <a:p>
            <a:pPr lvl="1" algn="just"/>
            <a:r>
              <a:rPr lang="en-GB" dirty="0"/>
              <a:t>The order, in each case, shall stipulate the up-set price and the date, venue and mode of disposal.</a:t>
            </a:r>
          </a:p>
          <a:p>
            <a:pPr lvl="1" algn="just"/>
            <a:r>
              <a:rPr lang="en-GB" dirty="0"/>
              <a:t>Disposal of Government property through public auction shall be given wide publicity by notifying the particulars in the locality as well as out-stations.</a:t>
            </a:r>
          </a:p>
          <a:p>
            <a:pPr lvl="1" algn="just"/>
            <a:r>
              <a:rPr lang="en-GB" dirty="0"/>
              <a:t>Where the reserved price exceeds Rs. 25,000 an advertisement shall ordinarily be made in a local Newspaper at least seven days before the date of auction.</a:t>
            </a:r>
          </a:p>
          <a:p>
            <a:pPr lvl="1" algn="just"/>
            <a:r>
              <a:rPr lang="en-GB" dirty="0"/>
              <a:t>Finance Department vide Letter No </a:t>
            </a:r>
            <a:r>
              <a:rPr lang="en-GB" dirty="0">
                <a:hlinkClick r:id="rId2" action="ppaction://hlinkfile"/>
              </a:rPr>
              <a:t>20914/F dated 13.06.2019 </a:t>
            </a:r>
            <a:r>
              <a:rPr lang="en-GB" dirty="0"/>
              <a:t>have allowed all Departments to use the electronic platform of MSTC Ltd for disposal of scrap, vehicle etc.</a:t>
            </a:r>
            <a:endParaRPr lang="en-IN" dirty="0"/>
          </a:p>
          <a:p>
            <a:endParaRPr lang="en-IN" dirty="0"/>
          </a:p>
        </p:txBody>
      </p:sp>
    </p:spTree>
    <p:extLst>
      <p:ext uri="{BB962C8B-B14F-4D97-AF65-F5344CB8AC3E}">
        <p14:creationId xmlns:p14="http://schemas.microsoft.com/office/powerpoint/2010/main" val="4131897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7A2-51D8-427B-83AC-43D93F60BE08}"/>
              </a:ext>
            </a:extLst>
          </p:cNvPr>
          <p:cNvSpPr>
            <a:spLocks noGrp="1"/>
          </p:cNvSpPr>
          <p:nvPr>
            <p:ph type="title"/>
          </p:nvPr>
        </p:nvSpPr>
        <p:spPr>
          <a:xfrm>
            <a:off x="838200" y="365125"/>
            <a:ext cx="10515600" cy="732155"/>
          </a:xfrm>
        </p:spPr>
        <p:txBody>
          <a:bodyPr/>
          <a:lstStyle/>
          <a:p>
            <a:pPr algn="ctr"/>
            <a:r>
              <a:rPr lang="en-IN" dirty="0"/>
              <a:t>Physical Verification of stores</a:t>
            </a:r>
          </a:p>
        </p:txBody>
      </p:sp>
      <p:sp>
        <p:nvSpPr>
          <p:cNvPr id="3" name="Content Placeholder 2">
            <a:extLst>
              <a:ext uri="{FF2B5EF4-FFF2-40B4-BE49-F238E27FC236}">
                <a16:creationId xmlns:a16="http://schemas.microsoft.com/office/drawing/2014/main" id="{9F4A5F3E-764D-4367-AFAA-0FBCD569AE9A}"/>
              </a:ext>
            </a:extLst>
          </p:cNvPr>
          <p:cNvSpPr>
            <a:spLocks noGrp="1"/>
          </p:cNvSpPr>
          <p:nvPr>
            <p:ph idx="1"/>
          </p:nvPr>
        </p:nvSpPr>
        <p:spPr>
          <a:xfrm>
            <a:off x="838200" y="1223889"/>
            <a:ext cx="10515600" cy="4953074"/>
          </a:xfrm>
        </p:spPr>
        <p:txBody>
          <a:bodyPr>
            <a:normAutofit fontScale="85000" lnSpcReduction="20000"/>
          </a:bodyPr>
          <a:lstStyle/>
          <a:p>
            <a:pPr algn="just"/>
            <a:r>
              <a:rPr lang="en-GB" dirty="0"/>
              <a:t>A physical verification of all stores should be made at least once in every year by the Head of office concerned or such other officer as may be specially authorized by him in this behalf subject to the condition that the verification is not entrusted to a </a:t>
            </a:r>
            <a:r>
              <a:rPr lang="en-IN" dirty="0"/>
              <a:t>person-</a:t>
            </a:r>
          </a:p>
          <a:p>
            <a:pPr marL="457200" lvl="1" indent="0" algn="just">
              <a:buNone/>
            </a:pPr>
            <a:r>
              <a:rPr lang="en-GB" dirty="0"/>
              <a:t>(</a:t>
            </a:r>
            <a:r>
              <a:rPr lang="en-GB" dirty="0" err="1"/>
              <a:t>i</a:t>
            </a:r>
            <a:r>
              <a:rPr lang="en-GB" dirty="0"/>
              <a:t>) Who is the custodian, the ledger-keeper or the accountant of the stores to be verified, or who is a nominee of, or is employed under, the custodian, the ledger-keeper or the accountant; or</a:t>
            </a:r>
          </a:p>
          <a:p>
            <a:pPr marL="457200" lvl="1" indent="0" algn="just">
              <a:buNone/>
            </a:pPr>
            <a:r>
              <a:rPr lang="en-GB" dirty="0"/>
              <a:t>(ii) Who is not conversant with the classification, nomenclature and technique of the particular classes of stores to be </a:t>
            </a:r>
            <a:r>
              <a:rPr lang="en-IN" dirty="0"/>
              <a:t>verified.</a:t>
            </a:r>
          </a:p>
          <a:p>
            <a:pPr algn="just"/>
            <a:r>
              <a:rPr lang="en-GB" dirty="0"/>
              <a:t>The verification should never be left to low-paid subordinates and in the case of large and important stores; it should be, as far as possible entrusted to a responsible officer who is independent of the superior executive officer in charge of the stores.</a:t>
            </a:r>
          </a:p>
          <a:p>
            <a:pPr marL="0" indent="0" algn="just">
              <a:buNone/>
            </a:pPr>
            <a:r>
              <a:rPr lang="en-GB" dirty="0"/>
              <a:t>                                                                                                                    Rule-111</a:t>
            </a:r>
          </a:p>
          <a:p>
            <a:pPr algn="just"/>
            <a:r>
              <a:rPr lang="en-GB" dirty="0"/>
              <a:t>A certificate of verification of stores with its results should be recorded on the account where such verification is carried out.</a:t>
            </a:r>
          </a:p>
          <a:p>
            <a:pPr marL="0" indent="0">
              <a:buNone/>
            </a:pPr>
            <a:r>
              <a:rPr lang="en-GB" dirty="0"/>
              <a:t>                                                                                                                     Rule-112</a:t>
            </a:r>
          </a:p>
        </p:txBody>
      </p:sp>
    </p:spTree>
    <p:extLst>
      <p:ext uri="{BB962C8B-B14F-4D97-AF65-F5344CB8AC3E}">
        <p14:creationId xmlns:p14="http://schemas.microsoft.com/office/powerpoint/2010/main" val="22274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6974-C8DD-41FB-B5EA-2E9EBD0E1728}"/>
              </a:ext>
            </a:extLst>
          </p:cNvPr>
          <p:cNvSpPr>
            <a:spLocks noGrp="1"/>
          </p:cNvSpPr>
          <p:nvPr>
            <p:ph type="title"/>
          </p:nvPr>
        </p:nvSpPr>
        <p:spPr>
          <a:xfrm>
            <a:off x="838200" y="365126"/>
            <a:ext cx="10515600" cy="708932"/>
          </a:xfrm>
        </p:spPr>
        <p:txBody>
          <a:bodyPr/>
          <a:lstStyle/>
          <a:p>
            <a:pPr algn="ctr"/>
            <a:r>
              <a:rPr lang="en-IN" dirty="0"/>
              <a:t>Procurement of works</a:t>
            </a:r>
          </a:p>
        </p:txBody>
      </p:sp>
      <p:sp>
        <p:nvSpPr>
          <p:cNvPr id="3" name="Content Placeholder 2">
            <a:extLst>
              <a:ext uri="{FF2B5EF4-FFF2-40B4-BE49-F238E27FC236}">
                <a16:creationId xmlns:a16="http://schemas.microsoft.com/office/drawing/2014/main" id="{8676FCD0-46C3-414A-B668-A613E6DAB301}"/>
              </a:ext>
            </a:extLst>
          </p:cNvPr>
          <p:cNvSpPr>
            <a:spLocks noGrp="1"/>
          </p:cNvSpPr>
          <p:nvPr>
            <p:ph idx="1"/>
          </p:nvPr>
        </p:nvSpPr>
        <p:spPr>
          <a:xfrm>
            <a:off x="838200" y="1074058"/>
            <a:ext cx="10515600" cy="5102905"/>
          </a:xfrm>
        </p:spPr>
        <p:txBody>
          <a:bodyPr/>
          <a:lstStyle/>
          <a:p>
            <a:pPr algn="just"/>
            <a:r>
              <a:rPr lang="en-IN" dirty="0"/>
              <a:t> Procurement of public works is governed by the provision of OPWD Code;</a:t>
            </a:r>
          </a:p>
          <a:p>
            <a:pPr algn="just"/>
            <a:r>
              <a:rPr lang="en-IN" dirty="0"/>
              <a:t> Public works means civil works, public health, electrical, irrigation, navigation, embankment and drainage works.</a:t>
            </a:r>
          </a:p>
          <a:p>
            <a:pPr algn="just"/>
            <a:r>
              <a:rPr lang="en-IN" dirty="0"/>
              <a:t> Expenditure on petty works and repairs not exceeding Rs 1 lakh may be classified as contingent expenditure.</a:t>
            </a:r>
          </a:p>
          <a:p>
            <a:endParaRPr lang="en-IN" dirty="0"/>
          </a:p>
        </p:txBody>
      </p:sp>
    </p:spTree>
    <p:extLst>
      <p:ext uri="{BB962C8B-B14F-4D97-AF65-F5344CB8AC3E}">
        <p14:creationId xmlns:p14="http://schemas.microsoft.com/office/powerpoint/2010/main" val="165500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BED9-4AE8-478E-AB8E-A2FA560C932B}"/>
              </a:ext>
            </a:extLst>
          </p:cNvPr>
          <p:cNvSpPr>
            <a:spLocks noGrp="1"/>
          </p:cNvSpPr>
          <p:nvPr>
            <p:ph type="title"/>
          </p:nvPr>
        </p:nvSpPr>
        <p:spPr>
          <a:xfrm>
            <a:off x="838200" y="365125"/>
            <a:ext cx="10515600" cy="763031"/>
          </a:xfrm>
        </p:spPr>
        <p:txBody>
          <a:bodyPr/>
          <a:lstStyle/>
          <a:p>
            <a:pPr algn="ctr"/>
            <a:r>
              <a:rPr lang="en-IN" dirty="0"/>
              <a:t>OGFR</a:t>
            </a:r>
          </a:p>
        </p:txBody>
      </p:sp>
      <p:sp>
        <p:nvSpPr>
          <p:cNvPr id="3" name="Content Placeholder 2">
            <a:extLst>
              <a:ext uri="{FF2B5EF4-FFF2-40B4-BE49-F238E27FC236}">
                <a16:creationId xmlns:a16="http://schemas.microsoft.com/office/drawing/2014/main" id="{216AA5C4-1433-41CF-9210-01B1DCB917D6}"/>
              </a:ext>
            </a:extLst>
          </p:cNvPr>
          <p:cNvSpPr>
            <a:spLocks noGrp="1"/>
          </p:cNvSpPr>
          <p:nvPr>
            <p:ph idx="1"/>
          </p:nvPr>
        </p:nvSpPr>
        <p:spPr>
          <a:xfrm>
            <a:off x="838200" y="1282535"/>
            <a:ext cx="10515600" cy="4894428"/>
          </a:xfrm>
        </p:spPr>
        <p:txBody>
          <a:bodyPr>
            <a:normAutofit/>
          </a:bodyPr>
          <a:lstStyle/>
          <a:p>
            <a:pPr algn="just"/>
            <a:r>
              <a:rPr lang="en-GB" dirty="0"/>
              <a:t>The rules contained in OGFR are executive orders, describe primarily the financial powers of different authorities subordinate to the State Government and the procedure to be followed in the securing and spending of funds necessary for the discharge of functions.</a:t>
            </a:r>
          </a:p>
          <a:p>
            <a:pPr algn="just"/>
            <a:r>
              <a:rPr lang="en-GB" dirty="0"/>
              <a:t>In the matter of receipt, custody and disbursement of Government moneys, these rules are supplementary to the rules in the Odisha Treasury Code and should be applied in conjunction with them. </a:t>
            </a:r>
          </a:p>
          <a:p>
            <a:pPr algn="just"/>
            <a:r>
              <a:rPr lang="en-GB" dirty="0"/>
              <a:t>Departmental authorities should follow these rules, supplemented or modified by the special rules and instructions, if any, contained in their departmental regulations and other special orders applicable to them.</a:t>
            </a:r>
            <a:endParaRPr lang="en-IN" dirty="0"/>
          </a:p>
        </p:txBody>
      </p:sp>
    </p:spTree>
    <p:extLst>
      <p:ext uri="{BB962C8B-B14F-4D97-AF65-F5344CB8AC3E}">
        <p14:creationId xmlns:p14="http://schemas.microsoft.com/office/powerpoint/2010/main" val="944780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08B9-9B5E-45AF-9DAE-E99FFE203283}"/>
              </a:ext>
            </a:extLst>
          </p:cNvPr>
          <p:cNvSpPr>
            <a:spLocks noGrp="1"/>
          </p:cNvSpPr>
          <p:nvPr>
            <p:ph type="title"/>
          </p:nvPr>
        </p:nvSpPr>
        <p:spPr>
          <a:xfrm>
            <a:off x="838200" y="365125"/>
            <a:ext cx="10515600" cy="647749"/>
          </a:xfrm>
        </p:spPr>
        <p:txBody>
          <a:bodyPr>
            <a:normAutofit fontScale="90000"/>
          </a:bodyPr>
          <a:lstStyle/>
          <a:p>
            <a:pPr algn="ctr"/>
            <a:r>
              <a:rPr lang="en-IN" dirty="0"/>
              <a:t>General Rules for execution of works</a:t>
            </a:r>
          </a:p>
        </p:txBody>
      </p:sp>
      <p:sp>
        <p:nvSpPr>
          <p:cNvPr id="3" name="Content Placeholder 2">
            <a:extLst>
              <a:ext uri="{FF2B5EF4-FFF2-40B4-BE49-F238E27FC236}">
                <a16:creationId xmlns:a16="http://schemas.microsoft.com/office/drawing/2014/main" id="{0684B545-A1DA-4D79-B935-942B250D6463}"/>
              </a:ext>
            </a:extLst>
          </p:cNvPr>
          <p:cNvSpPr>
            <a:spLocks noGrp="1"/>
          </p:cNvSpPr>
          <p:nvPr>
            <p:ph idx="1"/>
          </p:nvPr>
        </p:nvSpPr>
        <p:spPr>
          <a:xfrm>
            <a:off x="838200" y="1181686"/>
            <a:ext cx="10515600" cy="4995277"/>
          </a:xfrm>
        </p:spPr>
        <p:txBody>
          <a:bodyPr/>
          <a:lstStyle/>
          <a:p>
            <a:pPr algn="just"/>
            <a:r>
              <a:rPr lang="en-GB" dirty="0"/>
              <a:t>Administrative approval has been obtained from the authority appropriate in each case;</a:t>
            </a:r>
          </a:p>
          <a:p>
            <a:pPr algn="just"/>
            <a:r>
              <a:rPr lang="en-GB" dirty="0"/>
              <a:t>Sanction, either special or general, of competent authority has been obtained authorizing the expenditure ;</a:t>
            </a:r>
          </a:p>
          <a:p>
            <a:pPr algn="just"/>
            <a:r>
              <a:rPr lang="en-GB" dirty="0"/>
              <a:t>A properly detailed design and estimate has been sanctioned ;</a:t>
            </a:r>
          </a:p>
          <a:p>
            <a:pPr algn="just"/>
            <a:r>
              <a:rPr lang="en-GB" dirty="0"/>
              <a:t>Funds to cover the charge during the year have been provided by competent authority; and</a:t>
            </a:r>
          </a:p>
          <a:p>
            <a:pPr algn="just"/>
            <a:r>
              <a:rPr lang="en-GB" dirty="0"/>
              <a:t>Orders for its commencement have been issued by the competent authority.</a:t>
            </a:r>
          </a:p>
          <a:p>
            <a:pPr algn="just"/>
            <a:r>
              <a:rPr lang="en-GB" dirty="0"/>
              <a:t> The power to accord administrative approval has been delegated to various authorities in Delegation of Financial Power Rule, 1978.</a:t>
            </a:r>
            <a:endParaRPr lang="en-IN" dirty="0"/>
          </a:p>
        </p:txBody>
      </p:sp>
    </p:spTree>
    <p:extLst>
      <p:ext uri="{BB962C8B-B14F-4D97-AF65-F5344CB8AC3E}">
        <p14:creationId xmlns:p14="http://schemas.microsoft.com/office/powerpoint/2010/main" val="2759607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73BA-2D16-4D34-B5C9-6B31A34FE5B6}"/>
              </a:ext>
            </a:extLst>
          </p:cNvPr>
          <p:cNvSpPr>
            <a:spLocks noGrp="1"/>
          </p:cNvSpPr>
          <p:nvPr>
            <p:ph type="title"/>
          </p:nvPr>
        </p:nvSpPr>
        <p:spPr>
          <a:xfrm>
            <a:off x="838200" y="365125"/>
            <a:ext cx="10515600" cy="718087"/>
          </a:xfrm>
        </p:spPr>
        <p:txBody>
          <a:bodyPr/>
          <a:lstStyle/>
          <a:p>
            <a:pPr algn="ctr"/>
            <a:r>
              <a:rPr lang="en-IN" dirty="0"/>
              <a:t>Fixtures and furniture</a:t>
            </a:r>
          </a:p>
        </p:txBody>
      </p:sp>
      <p:sp>
        <p:nvSpPr>
          <p:cNvPr id="3" name="Content Placeholder 2">
            <a:extLst>
              <a:ext uri="{FF2B5EF4-FFF2-40B4-BE49-F238E27FC236}">
                <a16:creationId xmlns:a16="http://schemas.microsoft.com/office/drawing/2014/main" id="{DA241727-3881-41B1-85AA-1FE2D5ECD7BC}"/>
              </a:ext>
            </a:extLst>
          </p:cNvPr>
          <p:cNvSpPr>
            <a:spLocks noGrp="1"/>
          </p:cNvSpPr>
          <p:nvPr>
            <p:ph idx="1"/>
          </p:nvPr>
        </p:nvSpPr>
        <p:spPr>
          <a:xfrm>
            <a:off x="838200" y="1266092"/>
            <a:ext cx="10515600" cy="4910871"/>
          </a:xfrm>
        </p:spPr>
        <p:txBody>
          <a:bodyPr/>
          <a:lstStyle/>
          <a:p>
            <a:pPr algn="just"/>
            <a:r>
              <a:rPr lang="en-GB" dirty="0"/>
              <a:t>The periodical repair of the fixtures of Public Building should be carried out by the Works Department and charged to the repair estimate of the building. </a:t>
            </a:r>
          </a:p>
          <a:p>
            <a:pPr algn="just"/>
            <a:r>
              <a:rPr lang="en-GB" dirty="0"/>
              <a:t>All petty repairs of fixtures and replacement of broken glass in doors and windows required in non-residential buildings at the intervals between the periodical repairs should be carried out by the Department in occupation of the building and charged to the contingent accounts of that </a:t>
            </a:r>
            <a:r>
              <a:rPr lang="en-IN" dirty="0"/>
              <a:t>Department.</a:t>
            </a:r>
          </a:p>
          <a:p>
            <a:pPr algn="just"/>
            <a:r>
              <a:rPr lang="en-IN" dirty="0"/>
              <a:t> Furniture of building shall be procured by the occupier of the building in case the cost of furniture is not included in the estimates of the office concerned.</a:t>
            </a:r>
          </a:p>
        </p:txBody>
      </p:sp>
    </p:spTree>
    <p:extLst>
      <p:ext uri="{BB962C8B-B14F-4D97-AF65-F5344CB8AC3E}">
        <p14:creationId xmlns:p14="http://schemas.microsoft.com/office/powerpoint/2010/main" val="1109740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7B9F-A02A-4D55-83AD-E75FCDC3D433}"/>
              </a:ext>
            </a:extLst>
          </p:cNvPr>
          <p:cNvSpPr>
            <a:spLocks noGrp="1"/>
          </p:cNvSpPr>
          <p:nvPr>
            <p:ph type="title"/>
          </p:nvPr>
        </p:nvSpPr>
        <p:spPr>
          <a:xfrm>
            <a:off x="838200" y="365125"/>
            <a:ext cx="10515600" cy="746223"/>
          </a:xfrm>
        </p:spPr>
        <p:txBody>
          <a:bodyPr/>
          <a:lstStyle/>
          <a:p>
            <a:pPr algn="ctr"/>
            <a:r>
              <a:rPr lang="en-IN" dirty="0"/>
              <a:t>Hire of office accommodation</a:t>
            </a:r>
          </a:p>
        </p:txBody>
      </p:sp>
      <p:sp>
        <p:nvSpPr>
          <p:cNvPr id="3" name="Content Placeholder 2">
            <a:extLst>
              <a:ext uri="{FF2B5EF4-FFF2-40B4-BE49-F238E27FC236}">
                <a16:creationId xmlns:a16="http://schemas.microsoft.com/office/drawing/2014/main" id="{38340779-5B5D-4C2F-9876-546C5365CBAD}"/>
              </a:ext>
            </a:extLst>
          </p:cNvPr>
          <p:cNvSpPr>
            <a:spLocks noGrp="1"/>
          </p:cNvSpPr>
          <p:nvPr>
            <p:ph idx="1"/>
          </p:nvPr>
        </p:nvSpPr>
        <p:spPr>
          <a:xfrm>
            <a:off x="838200" y="1012874"/>
            <a:ext cx="10515600" cy="5164089"/>
          </a:xfrm>
        </p:spPr>
        <p:txBody>
          <a:bodyPr>
            <a:normAutofit/>
          </a:bodyPr>
          <a:lstStyle/>
          <a:p>
            <a:pPr algn="just"/>
            <a:r>
              <a:rPr lang="en-GB" dirty="0"/>
              <a:t>When no suitable Government building is available, private buildings may be hired for public purposes. </a:t>
            </a:r>
          </a:p>
          <a:p>
            <a:pPr algn="just"/>
            <a:r>
              <a:rPr lang="en-GB" dirty="0"/>
              <a:t>When the building is entirely used for office accommodation, the rent is wholly chargeable to Government. </a:t>
            </a:r>
          </a:p>
          <a:p>
            <a:pPr algn="just"/>
            <a:r>
              <a:rPr lang="en-GB" dirty="0"/>
              <a:t>When, it is partly used for office purposes and partly for residential purposes, the Government servant shall, for the portion occupied for his residential purposes, be liable to pay rent calculated on the basis of the plinth area occupied for his residential purposes or at the rate of ten percent of his monthly pay, whichever is higher subject to a maximum of 50 per cent of the total rent of the house.</a:t>
            </a:r>
          </a:p>
          <a:p>
            <a:pPr marL="0" indent="0">
              <a:buNone/>
            </a:pPr>
            <a:endParaRPr lang="en-IN" dirty="0"/>
          </a:p>
        </p:txBody>
      </p:sp>
    </p:spTree>
    <p:extLst>
      <p:ext uri="{BB962C8B-B14F-4D97-AF65-F5344CB8AC3E}">
        <p14:creationId xmlns:p14="http://schemas.microsoft.com/office/powerpoint/2010/main" val="159152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2371-7D9F-41BE-B0A9-AA862F72605B}"/>
              </a:ext>
            </a:extLst>
          </p:cNvPr>
          <p:cNvSpPr>
            <a:spLocks noGrp="1"/>
          </p:cNvSpPr>
          <p:nvPr>
            <p:ph type="title"/>
          </p:nvPr>
        </p:nvSpPr>
        <p:spPr>
          <a:xfrm>
            <a:off x="838200" y="365125"/>
            <a:ext cx="10515600" cy="732155"/>
          </a:xfrm>
        </p:spPr>
        <p:txBody>
          <a:bodyPr/>
          <a:lstStyle/>
          <a:p>
            <a:pPr algn="ctr"/>
            <a:r>
              <a:rPr lang="en-IN" dirty="0"/>
              <a:t>Hire of office accommodation</a:t>
            </a:r>
          </a:p>
        </p:txBody>
      </p:sp>
      <p:sp>
        <p:nvSpPr>
          <p:cNvPr id="3" name="Content Placeholder 2">
            <a:extLst>
              <a:ext uri="{FF2B5EF4-FFF2-40B4-BE49-F238E27FC236}">
                <a16:creationId xmlns:a16="http://schemas.microsoft.com/office/drawing/2014/main" id="{1CEABF30-3233-419C-842E-9F804CA3E518}"/>
              </a:ext>
            </a:extLst>
          </p:cNvPr>
          <p:cNvSpPr>
            <a:spLocks noGrp="1"/>
          </p:cNvSpPr>
          <p:nvPr>
            <p:ph idx="1"/>
          </p:nvPr>
        </p:nvSpPr>
        <p:spPr>
          <a:xfrm>
            <a:off x="838200" y="1280160"/>
            <a:ext cx="10515600" cy="4896803"/>
          </a:xfrm>
        </p:spPr>
        <p:txBody>
          <a:bodyPr>
            <a:normAutofit fontScale="85000" lnSpcReduction="10000"/>
          </a:bodyPr>
          <a:lstStyle/>
          <a:p>
            <a:r>
              <a:rPr lang="en-GB" dirty="0"/>
              <a:t>The certificate of non-availability of Government accommodation shall be obtained from the concerned Departmental authorities who are in charge of Government buildings available in the locality. </a:t>
            </a:r>
          </a:p>
          <a:p>
            <a:r>
              <a:rPr lang="en-GB" dirty="0"/>
              <a:t>In the case of accommodation sought at Bhubaneswar the certificate should be obtained from the Estate Officer, General Administration Department. </a:t>
            </a:r>
          </a:p>
          <a:p>
            <a:r>
              <a:rPr lang="en-GB" dirty="0"/>
              <a:t>The certificate of fairness of rent shall be given by an officer not below the rank of Assistant Engineer, in accordance with the principles prescribed by Government from time to time. </a:t>
            </a:r>
          </a:p>
          <a:p>
            <a:r>
              <a:rPr lang="en-GB" dirty="0"/>
              <a:t>The rent fixed for the building taken on hire shall not exceed the fair rent as certified by the officer except under special orders of the State Government.</a:t>
            </a:r>
          </a:p>
          <a:p>
            <a:r>
              <a:rPr lang="en-GB" dirty="0"/>
              <a:t>At the time of hire of the building it should be decided who will pay holding tax on the building, in case, where Government is to pay the tax, the Government share of tax will be proportionate to the rent payable by Government.</a:t>
            </a:r>
          </a:p>
          <a:p>
            <a:endParaRPr lang="en-IN" dirty="0"/>
          </a:p>
        </p:txBody>
      </p:sp>
    </p:spTree>
    <p:extLst>
      <p:ext uri="{BB962C8B-B14F-4D97-AF65-F5344CB8AC3E}">
        <p14:creationId xmlns:p14="http://schemas.microsoft.com/office/powerpoint/2010/main" val="362803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4346-5758-4BBD-96D0-AA96C41AC1BC}"/>
              </a:ext>
            </a:extLst>
          </p:cNvPr>
          <p:cNvSpPr>
            <a:spLocks noGrp="1"/>
          </p:cNvSpPr>
          <p:nvPr>
            <p:ph type="title"/>
          </p:nvPr>
        </p:nvSpPr>
        <p:spPr>
          <a:xfrm>
            <a:off x="838200" y="365126"/>
            <a:ext cx="10515600" cy="605546"/>
          </a:xfrm>
        </p:spPr>
        <p:txBody>
          <a:bodyPr>
            <a:normAutofit fontScale="90000"/>
          </a:bodyPr>
          <a:lstStyle/>
          <a:p>
            <a:pPr algn="ctr"/>
            <a:r>
              <a:rPr lang="en-IN" dirty="0"/>
              <a:t>Hire of office accommodation</a:t>
            </a:r>
          </a:p>
        </p:txBody>
      </p:sp>
      <p:sp>
        <p:nvSpPr>
          <p:cNvPr id="3" name="Content Placeholder 2">
            <a:extLst>
              <a:ext uri="{FF2B5EF4-FFF2-40B4-BE49-F238E27FC236}">
                <a16:creationId xmlns:a16="http://schemas.microsoft.com/office/drawing/2014/main" id="{060DB617-9DF5-45E9-ACD3-5B35997C3C46}"/>
              </a:ext>
            </a:extLst>
          </p:cNvPr>
          <p:cNvSpPr>
            <a:spLocks noGrp="1"/>
          </p:cNvSpPr>
          <p:nvPr>
            <p:ph idx="1"/>
          </p:nvPr>
        </p:nvSpPr>
        <p:spPr>
          <a:xfrm>
            <a:off x="838200" y="1181686"/>
            <a:ext cx="10515600" cy="4995277"/>
          </a:xfrm>
        </p:spPr>
        <p:txBody>
          <a:bodyPr>
            <a:normAutofit fontScale="92500" lnSpcReduction="10000"/>
          </a:bodyPr>
          <a:lstStyle/>
          <a:p>
            <a:r>
              <a:rPr lang="en-GB" dirty="0"/>
              <a:t>In special and unavoidable circumstances Administrative Departments and Heads of Departments may hire accommodation for office purpose at a rent not exceeding Rs 24,000/- per month in urban areas and Rs 12,000/- per month in rural areas without obtaining fair-rent certificate.</a:t>
            </a:r>
          </a:p>
          <a:p>
            <a:r>
              <a:rPr lang="en-GB" dirty="0"/>
              <a:t> The rent for a hired building should not ordinarily exceed the certified fair-rent. In special circumstances, Administrative Departments and Heads of departments may sanction rent up to 20 per cent above the certified rent for which reasons are to be recorded in writing.</a:t>
            </a:r>
          </a:p>
          <a:p>
            <a:r>
              <a:rPr lang="en-GB" dirty="0"/>
              <a:t>No accommodation should be hired for a period exceeding 5 years at a time. No accommodation should also be hired under these rules at any place outside the State. However, If any accommodation outside the State is absolutely essential in the overall interest of the State, such accommodation can be hired with prior concurrence of Finance Department and specific approval of the Chief Minister. </a:t>
            </a:r>
            <a:endParaRPr lang="en-IN" dirty="0"/>
          </a:p>
        </p:txBody>
      </p:sp>
    </p:spTree>
    <p:extLst>
      <p:ext uri="{BB962C8B-B14F-4D97-AF65-F5344CB8AC3E}">
        <p14:creationId xmlns:p14="http://schemas.microsoft.com/office/powerpoint/2010/main" val="101826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3D72-B3F5-4A24-B975-F78AD1E628DB}"/>
              </a:ext>
            </a:extLst>
          </p:cNvPr>
          <p:cNvSpPr>
            <a:spLocks noGrp="1"/>
          </p:cNvSpPr>
          <p:nvPr>
            <p:ph type="title"/>
          </p:nvPr>
        </p:nvSpPr>
        <p:spPr>
          <a:xfrm>
            <a:off x="838200" y="365126"/>
            <a:ext cx="10515600" cy="430521"/>
          </a:xfrm>
        </p:spPr>
        <p:txBody>
          <a:bodyPr>
            <a:normAutofit fontScale="90000"/>
          </a:bodyPr>
          <a:lstStyle/>
          <a:p>
            <a:pPr algn="ctr"/>
            <a:r>
              <a:rPr lang="en-IN" dirty="0"/>
              <a:t>Vehicle Policy</a:t>
            </a:r>
          </a:p>
        </p:txBody>
      </p:sp>
      <p:sp>
        <p:nvSpPr>
          <p:cNvPr id="3" name="Content Placeholder 2">
            <a:extLst>
              <a:ext uri="{FF2B5EF4-FFF2-40B4-BE49-F238E27FC236}">
                <a16:creationId xmlns:a16="http://schemas.microsoft.com/office/drawing/2014/main" id="{4EE1C23B-5FAF-4FD1-9935-FACB6345AAD3}"/>
              </a:ext>
            </a:extLst>
          </p:cNvPr>
          <p:cNvSpPr>
            <a:spLocks noGrp="1"/>
          </p:cNvSpPr>
          <p:nvPr>
            <p:ph idx="1"/>
          </p:nvPr>
        </p:nvSpPr>
        <p:spPr>
          <a:xfrm>
            <a:off x="838200" y="1181686"/>
            <a:ext cx="10515600" cy="4995277"/>
          </a:xfrm>
        </p:spPr>
        <p:txBody>
          <a:bodyPr/>
          <a:lstStyle/>
          <a:p>
            <a:pPr marL="0" indent="0" algn="just">
              <a:buNone/>
            </a:pPr>
            <a:r>
              <a:rPr lang="en-IN" sz="2500" b="1" u="sng" dirty="0">
                <a:latin typeface="Tahoma" panose="020B0604030504040204" pitchFamily="34" charset="0"/>
                <a:ea typeface="Tahoma" panose="020B0604030504040204" pitchFamily="34" charset="0"/>
                <a:cs typeface="Tahoma" panose="020B0604030504040204" pitchFamily="34" charset="0"/>
              </a:rPr>
              <a:t>Purchase of New Vehicles:</a:t>
            </a:r>
          </a:p>
          <a:p>
            <a:pPr algn="just"/>
            <a:r>
              <a:rPr lang="en-IN" sz="2500" dirty="0">
                <a:latin typeface="Tahoma" panose="020B0604030504040204" pitchFamily="34" charset="0"/>
                <a:ea typeface="Tahoma" panose="020B0604030504040204" pitchFamily="34" charset="0"/>
                <a:cs typeface="Tahoma" panose="020B0604030504040204" pitchFamily="34" charset="0"/>
              </a:rPr>
              <a:t>In the interest of austerity and more efficient use of resources, the State Government have put restriction on purchase of new vehicles except for Judges of Hon’ble High Court vide FD Letter No </a:t>
            </a:r>
            <a:r>
              <a:rPr lang="en-IN" sz="2500" dirty="0">
                <a:latin typeface="Tahoma" panose="020B0604030504040204" pitchFamily="34" charset="0"/>
                <a:ea typeface="Tahoma" panose="020B0604030504040204" pitchFamily="34" charset="0"/>
                <a:cs typeface="Tahoma" panose="020B0604030504040204" pitchFamily="34" charset="0"/>
                <a:hlinkClick r:id="rId2" action="ppaction://hlinkfile"/>
              </a:rPr>
              <a:t>5421/F dated 14.02.2020</a:t>
            </a:r>
            <a:r>
              <a:rPr lang="en-IN" sz="2500" dirty="0">
                <a:latin typeface="Tahoma" panose="020B0604030504040204" pitchFamily="34" charset="0"/>
                <a:ea typeface="Tahoma" panose="020B0604030504040204" pitchFamily="34" charset="0"/>
                <a:cs typeface="Tahoma" panose="020B0604030504040204" pitchFamily="34" charset="0"/>
              </a:rPr>
              <a:t>.</a:t>
            </a:r>
          </a:p>
          <a:p>
            <a:pPr marL="0" indent="0" algn="just">
              <a:buNone/>
            </a:pPr>
            <a:r>
              <a:rPr lang="en-IN" sz="2500" b="1" u="sng" dirty="0">
                <a:latin typeface="Tahoma" panose="020B0604030504040204" pitchFamily="34" charset="0"/>
                <a:ea typeface="Tahoma" panose="020B0604030504040204" pitchFamily="34" charset="0"/>
                <a:cs typeface="Tahoma" panose="020B0604030504040204" pitchFamily="34" charset="0"/>
              </a:rPr>
              <a:t>Hiring of vehicles:</a:t>
            </a:r>
          </a:p>
          <a:p>
            <a:pPr algn="just"/>
            <a:r>
              <a:rPr lang="en-IN" sz="2500" dirty="0">
                <a:latin typeface="Tahoma" panose="020B0604030504040204" pitchFamily="34" charset="0"/>
                <a:ea typeface="Tahoma" panose="020B0604030504040204" pitchFamily="34" charset="0"/>
                <a:cs typeface="Tahoma" panose="020B0604030504040204" pitchFamily="34" charset="0"/>
              </a:rPr>
              <a:t>ADs are allowed to hire vehicle against condemned vehicle after deposit of the sales proceed in Treasury vide FDOM No </a:t>
            </a:r>
            <a:r>
              <a:rPr lang="en-IN" sz="2500" dirty="0">
                <a:solidFill>
                  <a:srgbClr val="000000"/>
                </a:solidFill>
                <a:effectLst/>
                <a:latin typeface="Tahoma" panose="020B0604030504040204" pitchFamily="34" charset="0"/>
                <a:ea typeface="Tahoma" panose="020B0604030504040204" pitchFamily="34" charset="0"/>
                <a:cs typeface="Tahoma" panose="020B0604030504040204" pitchFamily="34" charset="0"/>
                <a:hlinkClick r:id="rId3" action="ppaction://hlinkfile"/>
              </a:rPr>
              <a:t>27037/F dated 08.10.2015</a:t>
            </a:r>
            <a:r>
              <a:rPr lang="en-IN" sz="25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just"/>
            <a:r>
              <a:rPr lang="en-IN" sz="2500" dirty="0">
                <a:solidFill>
                  <a:srgbClr val="000000"/>
                </a:solidFill>
                <a:latin typeface="Tahoma" panose="020B0604030504040204" pitchFamily="34" charset="0"/>
                <a:ea typeface="Tahoma" panose="020B0604030504040204" pitchFamily="34" charset="0"/>
                <a:cs typeface="Tahoma" panose="020B0604030504040204" pitchFamily="34" charset="0"/>
              </a:rPr>
              <a:t>Hiring of vehicles shall be made as per the procedures prescribed in FDOM No </a:t>
            </a:r>
            <a:r>
              <a:rPr lang="en-IN" sz="2500" dirty="0">
                <a:solidFill>
                  <a:srgbClr val="000000"/>
                </a:solidFill>
                <a:effectLst/>
                <a:latin typeface="Tahoma" panose="020B0604030504040204" pitchFamily="34" charset="0"/>
                <a:ea typeface="Tahoma" panose="020B0604030504040204" pitchFamily="34" charset="0"/>
                <a:cs typeface="Tahoma" panose="020B0604030504040204" pitchFamily="34" charset="0"/>
              </a:rPr>
              <a:t>FDOM No </a:t>
            </a:r>
            <a:r>
              <a:rPr lang="en-IN" sz="2500" dirty="0">
                <a:solidFill>
                  <a:srgbClr val="000000"/>
                </a:solidFill>
                <a:effectLst/>
                <a:latin typeface="Tahoma" panose="020B0604030504040204" pitchFamily="34" charset="0"/>
                <a:ea typeface="Tahoma" panose="020B0604030504040204" pitchFamily="34" charset="0"/>
                <a:cs typeface="Tahoma" panose="020B0604030504040204" pitchFamily="34" charset="0"/>
                <a:hlinkClick r:id="rId4" action="ppaction://hlinkfile"/>
              </a:rPr>
              <a:t>30464/F Dated 06.09.2019</a:t>
            </a:r>
            <a:r>
              <a:rPr lang="en-IN" sz="25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33326/F Dated 27.09.2019 and </a:t>
            </a:r>
            <a:r>
              <a:rPr lang="en-IN" sz="2500" dirty="0">
                <a:solidFill>
                  <a:srgbClr val="000000"/>
                </a:solidFill>
                <a:effectLst/>
                <a:latin typeface="Tahoma" panose="020B0604030504040204" pitchFamily="34" charset="0"/>
                <a:ea typeface="Tahoma" panose="020B0604030504040204" pitchFamily="34" charset="0"/>
                <a:cs typeface="Tahoma" panose="020B0604030504040204" pitchFamily="34" charset="0"/>
                <a:hlinkClick r:id="rId5" action="ppaction://hlinkfile"/>
              </a:rPr>
              <a:t>34085/F Dated 29.09.2012</a:t>
            </a:r>
            <a:r>
              <a:rPr lang="en-IN" sz="25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IN" dirty="0"/>
          </a:p>
        </p:txBody>
      </p:sp>
    </p:spTree>
    <p:extLst>
      <p:ext uri="{BB962C8B-B14F-4D97-AF65-F5344CB8AC3E}">
        <p14:creationId xmlns:p14="http://schemas.microsoft.com/office/powerpoint/2010/main" val="1330050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4437-3FC6-4EC2-A479-B0AED8FCEDF0}"/>
              </a:ext>
            </a:extLst>
          </p:cNvPr>
          <p:cNvSpPr>
            <a:spLocks noGrp="1"/>
          </p:cNvSpPr>
          <p:nvPr>
            <p:ph type="title"/>
          </p:nvPr>
        </p:nvSpPr>
        <p:spPr>
          <a:xfrm>
            <a:off x="838200" y="365125"/>
            <a:ext cx="10515600" cy="732155"/>
          </a:xfrm>
        </p:spPr>
        <p:txBody>
          <a:bodyPr/>
          <a:lstStyle/>
          <a:p>
            <a:pPr algn="ctr"/>
            <a:r>
              <a:rPr lang="en-IN" dirty="0"/>
              <a:t>Refund of Revenue</a:t>
            </a:r>
          </a:p>
        </p:txBody>
      </p:sp>
      <p:sp>
        <p:nvSpPr>
          <p:cNvPr id="3" name="Content Placeholder 2">
            <a:extLst>
              <a:ext uri="{FF2B5EF4-FFF2-40B4-BE49-F238E27FC236}">
                <a16:creationId xmlns:a16="http://schemas.microsoft.com/office/drawing/2014/main" id="{9760B8F2-B83D-48B7-8293-B11422CE4326}"/>
              </a:ext>
            </a:extLst>
          </p:cNvPr>
          <p:cNvSpPr>
            <a:spLocks noGrp="1"/>
          </p:cNvSpPr>
          <p:nvPr>
            <p:ph idx="1"/>
          </p:nvPr>
        </p:nvSpPr>
        <p:spPr>
          <a:xfrm>
            <a:off x="838200" y="1097280"/>
            <a:ext cx="10515600" cy="5079683"/>
          </a:xfrm>
        </p:spPr>
        <p:txBody>
          <a:bodyPr>
            <a:normAutofit/>
          </a:bodyPr>
          <a:lstStyle/>
          <a:p>
            <a:r>
              <a:rPr lang="en-GB" dirty="0"/>
              <a:t>Refunds of revenue are broadly classified as- </a:t>
            </a:r>
          </a:p>
          <a:p>
            <a:pPr marL="571500" indent="-571500">
              <a:buAutoNum type="romanLcParenBoth"/>
            </a:pPr>
            <a:r>
              <a:rPr lang="en-GB" dirty="0"/>
              <a:t>refunds to which the claimants are legally entitled; and </a:t>
            </a:r>
          </a:p>
          <a:p>
            <a:pPr marL="571500" indent="-571500">
              <a:buAutoNum type="romanLcParenBoth"/>
            </a:pPr>
            <a:r>
              <a:rPr lang="en-GB" dirty="0"/>
              <a:t>refunds to which are made ex gratia, government being under no legal obligation to make them. </a:t>
            </a:r>
          </a:p>
          <a:p>
            <a:pPr marL="0" indent="0">
              <a:buNone/>
            </a:pPr>
            <a:r>
              <a:rPr lang="en-GB" dirty="0"/>
              <a:t>NOTE 1- Refunds of revenues are not regarded as expenditure for purposes of grants or appropriation. </a:t>
            </a:r>
          </a:p>
          <a:p>
            <a:pPr marL="0" indent="0">
              <a:buNone/>
            </a:pPr>
            <a:r>
              <a:rPr lang="en-GB" dirty="0"/>
              <a:t>NOTE 2- Remissions of revenue allowed before collection are to be treated as reduction or demands and not as refunds.</a:t>
            </a:r>
          </a:p>
          <a:p>
            <a:r>
              <a:rPr lang="en-GB" dirty="0"/>
              <a:t>The general procedure for refunds of revenue is prescribed in subsidiary rules 345 to 349 of the Odisha Treasury Code. </a:t>
            </a:r>
            <a:endParaRPr lang="en-IN" dirty="0"/>
          </a:p>
        </p:txBody>
      </p:sp>
    </p:spTree>
    <p:extLst>
      <p:ext uri="{BB962C8B-B14F-4D97-AF65-F5344CB8AC3E}">
        <p14:creationId xmlns:p14="http://schemas.microsoft.com/office/powerpoint/2010/main" val="4202181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715E-1D2E-46D3-BF48-190DB9ED2CF4}"/>
              </a:ext>
            </a:extLst>
          </p:cNvPr>
          <p:cNvSpPr>
            <a:spLocks noGrp="1"/>
          </p:cNvSpPr>
          <p:nvPr>
            <p:ph type="title"/>
          </p:nvPr>
        </p:nvSpPr>
        <p:spPr>
          <a:xfrm>
            <a:off x="838200" y="365125"/>
            <a:ext cx="10515600" cy="718087"/>
          </a:xfrm>
        </p:spPr>
        <p:txBody>
          <a:bodyPr/>
          <a:lstStyle/>
          <a:p>
            <a:pPr algn="ctr"/>
            <a:r>
              <a:rPr lang="en-IN" dirty="0"/>
              <a:t>Heads of Accounts</a:t>
            </a:r>
          </a:p>
        </p:txBody>
      </p:sp>
      <p:sp>
        <p:nvSpPr>
          <p:cNvPr id="3" name="Content Placeholder 2">
            <a:extLst>
              <a:ext uri="{FF2B5EF4-FFF2-40B4-BE49-F238E27FC236}">
                <a16:creationId xmlns:a16="http://schemas.microsoft.com/office/drawing/2014/main" id="{55004403-C854-40ED-AFDD-2811D3854BDE}"/>
              </a:ext>
            </a:extLst>
          </p:cNvPr>
          <p:cNvSpPr>
            <a:spLocks noGrp="1"/>
          </p:cNvSpPr>
          <p:nvPr>
            <p:ph idx="1"/>
          </p:nvPr>
        </p:nvSpPr>
        <p:spPr>
          <a:xfrm>
            <a:off x="838200" y="1209822"/>
            <a:ext cx="10515600" cy="4967141"/>
          </a:xfrm>
        </p:spPr>
        <p:txBody>
          <a:bodyPr/>
          <a:lstStyle/>
          <a:p>
            <a:pPr algn="just"/>
            <a:r>
              <a:rPr lang="en-GB" dirty="0"/>
              <a:t>The structure of the accounts consists mainly of the following divisions (21 digits)- </a:t>
            </a:r>
          </a:p>
          <a:p>
            <a:pPr marL="0" indent="0">
              <a:buNone/>
            </a:pPr>
            <a:r>
              <a:rPr lang="en-GB" dirty="0"/>
              <a:t>	(a) Major heads (4-digits)</a:t>
            </a:r>
          </a:p>
          <a:p>
            <a:pPr marL="0" indent="0">
              <a:buNone/>
            </a:pPr>
            <a:r>
              <a:rPr lang="en-GB" dirty="0"/>
              <a:t>	(b) Sub-Major heads (2-digits)</a:t>
            </a:r>
          </a:p>
          <a:p>
            <a:pPr marL="0" indent="0">
              <a:buNone/>
            </a:pPr>
            <a:r>
              <a:rPr lang="en-GB" dirty="0"/>
              <a:t>	(c) Minor heads (3-digits)</a:t>
            </a:r>
          </a:p>
          <a:p>
            <a:pPr marL="0" indent="0">
              <a:buNone/>
            </a:pPr>
            <a:r>
              <a:rPr lang="en-GB" dirty="0"/>
              <a:t>           (d) Sub-heads (Scheme-4 digit)</a:t>
            </a:r>
          </a:p>
          <a:p>
            <a:pPr marL="0" indent="0">
              <a:buNone/>
            </a:pPr>
            <a:r>
              <a:rPr lang="en-GB" dirty="0"/>
              <a:t>	(e) Detailed heads (Sub-scheme-5 digits) </a:t>
            </a:r>
          </a:p>
          <a:p>
            <a:pPr marL="0" indent="0">
              <a:buNone/>
            </a:pPr>
            <a:r>
              <a:rPr lang="en-GB" dirty="0"/>
              <a:t>	(f) Object heads (3 digit)</a:t>
            </a:r>
            <a:endParaRPr lang="en-IN" dirty="0"/>
          </a:p>
        </p:txBody>
      </p:sp>
    </p:spTree>
    <p:extLst>
      <p:ext uri="{BB962C8B-B14F-4D97-AF65-F5344CB8AC3E}">
        <p14:creationId xmlns:p14="http://schemas.microsoft.com/office/powerpoint/2010/main" val="531822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D096-D722-340F-970A-1DFAE466D0B5}"/>
              </a:ext>
            </a:extLst>
          </p:cNvPr>
          <p:cNvSpPr>
            <a:spLocks noGrp="1"/>
          </p:cNvSpPr>
          <p:nvPr>
            <p:ph type="title"/>
          </p:nvPr>
        </p:nvSpPr>
        <p:spPr>
          <a:xfrm>
            <a:off x="838200" y="365126"/>
            <a:ext cx="10515600" cy="561150"/>
          </a:xfrm>
        </p:spPr>
        <p:txBody>
          <a:bodyPr>
            <a:normAutofit fontScale="90000"/>
          </a:bodyPr>
          <a:lstStyle/>
          <a:p>
            <a:pPr algn="ctr"/>
            <a:r>
              <a:rPr lang="en-IN" dirty="0"/>
              <a:t>Rule-20: Sanction of contingent expenditure</a:t>
            </a:r>
          </a:p>
        </p:txBody>
      </p:sp>
      <p:graphicFrame>
        <p:nvGraphicFramePr>
          <p:cNvPr id="4" name="Content Placeholder 3">
            <a:extLst>
              <a:ext uri="{FF2B5EF4-FFF2-40B4-BE49-F238E27FC236}">
                <a16:creationId xmlns:a16="http://schemas.microsoft.com/office/drawing/2014/main" id="{B38DD454-5C22-323B-D769-E3B370B9437C}"/>
              </a:ext>
            </a:extLst>
          </p:cNvPr>
          <p:cNvGraphicFramePr>
            <a:graphicFrameLocks noGrp="1"/>
          </p:cNvGraphicFramePr>
          <p:nvPr>
            <p:ph idx="1"/>
          </p:nvPr>
        </p:nvGraphicFramePr>
        <p:xfrm>
          <a:off x="2078182" y="1710047"/>
          <a:ext cx="8550234" cy="4167331"/>
        </p:xfrm>
        <a:graphic>
          <a:graphicData uri="http://schemas.openxmlformats.org/drawingml/2006/table">
            <a:tbl>
              <a:tblPr firstRow="1" firstCol="1" bandRow="1">
                <a:tableStyleId>{5C22544A-7EE6-4342-B048-85BDC9FD1C3A}</a:tableStyleId>
              </a:tblPr>
              <a:tblGrid>
                <a:gridCol w="503238">
                  <a:extLst>
                    <a:ext uri="{9D8B030D-6E8A-4147-A177-3AD203B41FA5}">
                      <a16:colId xmlns:a16="http://schemas.microsoft.com/office/drawing/2014/main" val="3629989854"/>
                    </a:ext>
                  </a:extLst>
                </a:gridCol>
                <a:gridCol w="3555078">
                  <a:extLst>
                    <a:ext uri="{9D8B030D-6E8A-4147-A177-3AD203B41FA5}">
                      <a16:colId xmlns:a16="http://schemas.microsoft.com/office/drawing/2014/main" val="2491946361"/>
                    </a:ext>
                  </a:extLst>
                </a:gridCol>
                <a:gridCol w="2425267">
                  <a:extLst>
                    <a:ext uri="{9D8B030D-6E8A-4147-A177-3AD203B41FA5}">
                      <a16:colId xmlns:a16="http://schemas.microsoft.com/office/drawing/2014/main" val="1667628357"/>
                    </a:ext>
                  </a:extLst>
                </a:gridCol>
                <a:gridCol w="2066651">
                  <a:extLst>
                    <a:ext uri="{9D8B030D-6E8A-4147-A177-3AD203B41FA5}">
                      <a16:colId xmlns:a16="http://schemas.microsoft.com/office/drawing/2014/main" val="1835538221"/>
                    </a:ext>
                  </a:extLst>
                </a:gridCol>
              </a:tblGrid>
              <a:tr h="1255818">
                <a:tc>
                  <a:txBody>
                    <a:bodyPr/>
                    <a:lstStyle/>
                    <a:p>
                      <a:pPr algn="ct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Sl. No.</a:t>
                      </a:r>
                    </a:p>
                  </a:txBody>
                  <a:tcPr marL="68580" marR="68580" marT="0" marB="0"/>
                </a:tc>
                <a:tc>
                  <a:txBody>
                    <a:bodyPr/>
                    <a:lstStyle/>
                    <a:p>
                      <a:pPr algn="ct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Authority</a:t>
                      </a:r>
                    </a:p>
                  </a:txBody>
                  <a:tcPr marL="68580" marR="68580" marT="0" marB="0"/>
                </a:tc>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Recurring </a:t>
                      </a:r>
                    </a:p>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(Per annum in each case)</a:t>
                      </a:r>
                    </a:p>
                  </a:txBody>
                  <a:tcPr marL="68580" marR="68580" marT="0" marB="0"/>
                </a:tc>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Non-Recurring </a:t>
                      </a:r>
                    </a:p>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(In each case)</a:t>
                      </a:r>
                    </a:p>
                  </a:txBody>
                  <a:tcPr marL="68580" marR="68580" marT="0" marB="0"/>
                </a:tc>
                <a:extLst>
                  <a:ext uri="{0D108BD9-81ED-4DB2-BD59-A6C34878D82A}">
                    <a16:rowId xmlns:a16="http://schemas.microsoft.com/office/drawing/2014/main" val="1166333097"/>
                  </a:ext>
                </a:extLst>
              </a:tr>
              <a:tr h="442777">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1</a:t>
                      </a:r>
                    </a:p>
                  </a:txBody>
                  <a:tcPr marL="68580" marR="68580" marT="0" marB="0"/>
                </a:tc>
                <a:tc>
                  <a:txBody>
                    <a:bodyPr/>
                    <a:lstStyle/>
                    <a:p>
                      <a:pP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Collector</a:t>
                      </a:r>
                    </a:p>
                  </a:txBody>
                  <a:tcPr marL="68580" marR="68580" marT="0" marB="0"/>
                </a:tc>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10,00,000/-</a:t>
                      </a:r>
                    </a:p>
                  </a:txBody>
                  <a:tcPr marL="68580" marR="68580" marT="0" marB="0"/>
                </a:tc>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50,00,000/-</a:t>
                      </a:r>
                    </a:p>
                  </a:txBody>
                  <a:tcPr marL="68580" marR="68580" marT="0" marB="0"/>
                </a:tc>
                <a:extLst>
                  <a:ext uri="{0D108BD9-81ED-4DB2-BD59-A6C34878D82A}">
                    <a16:rowId xmlns:a16="http://schemas.microsoft.com/office/drawing/2014/main" val="3582483493"/>
                  </a:ext>
                </a:extLst>
              </a:tr>
              <a:tr h="901596">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2</a:t>
                      </a:r>
                    </a:p>
                  </a:txBody>
                  <a:tcPr marL="68580" marR="68580" marT="0" marB="0"/>
                </a:tc>
                <a:tc>
                  <a:txBody>
                    <a:bodyPr/>
                    <a:lstStyle/>
                    <a:p>
                      <a:pP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Heads of sub-ordinate office </a:t>
                      </a:r>
                    </a:p>
                    <a:p>
                      <a:pP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(Sr. Class-I &amp; above)</a:t>
                      </a:r>
                    </a:p>
                  </a:txBody>
                  <a:tcPr marL="68580" marR="68580" marT="0" marB="0"/>
                </a:tc>
                <a:tc>
                  <a:txBody>
                    <a:bodyPr/>
                    <a:lstStyle/>
                    <a:p>
                      <a:pPr algn="ct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2,00,000/-</a:t>
                      </a:r>
                    </a:p>
                  </a:txBody>
                  <a:tcPr marL="68580" marR="68580" marT="0" marB="0"/>
                </a:tc>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4,00,000/-</a:t>
                      </a:r>
                    </a:p>
                  </a:txBody>
                  <a:tcPr marL="68580" marR="68580" marT="0" marB="0"/>
                </a:tc>
                <a:extLst>
                  <a:ext uri="{0D108BD9-81ED-4DB2-BD59-A6C34878D82A}">
                    <a16:rowId xmlns:a16="http://schemas.microsoft.com/office/drawing/2014/main" val="504655420"/>
                  </a:ext>
                </a:extLst>
              </a:tr>
              <a:tr h="901596">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3</a:t>
                      </a:r>
                    </a:p>
                  </a:txBody>
                  <a:tcPr marL="68580" marR="68580" marT="0" marB="0"/>
                </a:tc>
                <a:tc>
                  <a:txBody>
                    <a:bodyPr/>
                    <a:lstStyle/>
                    <a:p>
                      <a:pP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Heads of sub-ordinate office </a:t>
                      </a:r>
                    </a:p>
                    <a:p>
                      <a:pP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(Jr. Class-I)</a:t>
                      </a:r>
                    </a:p>
                  </a:txBody>
                  <a:tcPr marL="68580" marR="68580" marT="0" marB="0"/>
                </a:tc>
                <a:tc>
                  <a:txBody>
                    <a:bodyPr/>
                    <a:lstStyle/>
                    <a:p>
                      <a:pPr algn="ct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1,50,000/-</a:t>
                      </a:r>
                    </a:p>
                  </a:txBody>
                  <a:tcPr marL="68580" marR="68580" marT="0" marB="0"/>
                </a:tc>
                <a:tc>
                  <a:txBody>
                    <a:bodyPr/>
                    <a:lstStyle/>
                    <a:p>
                      <a:pPr algn="ct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3,00,000/-</a:t>
                      </a:r>
                    </a:p>
                  </a:txBody>
                  <a:tcPr marL="68580" marR="68580" marT="0" marB="0"/>
                </a:tc>
                <a:extLst>
                  <a:ext uri="{0D108BD9-81ED-4DB2-BD59-A6C34878D82A}">
                    <a16:rowId xmlns:a16="http://schemas.microsoft.com/office/drawing/2014/main" val="2915843430"/>
                  </a:ext>
                </a:extLst>
              </a:tr>
              <a:tr h="535824">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4</a:t>
                      </a:r>
                    </a:p>
                  </a:txBody>
                  <a:tcPr marL="68580" marR="68580" marT="0" marB="0"/>
                </a:tc>
                <a:tc>
                  <a:txBody>
                    <a:bodyPr/>
                    <a:lstStyle/>
                    <a:p>
                      <a:pP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Heads of sub-ordinate office (Class -II)</a:t>
                      </a:r>
                    </a:p>
                  </a:txBody>
                  <a:tcPr marL="68580" marR="68580" marT="0" marB="0"/>
                </a:tc>
                <a:tc>
                  <a:txBody>
                    <a:bodyPr/>
                    <a:lstStyle/>
                    <a:p>
                      <a:pPr algn="ctr">
                        <a:lnSpc>
                          <a:spcPct val="115000"/>
                        </a:lnSpc>
                        <a:spcAft>
                          <a:spcPts val="1000"/>
                        </a:spcAft>
                      </a:pPr>
                      <a:r>
                        <a:rPr lang="en-IN" sz="2000">
                          <a:effectLst/>
                          <a:latin typeface="Tahoma" panose="020B0604030504040204" pitchFamily="34" charset="0"/>
                          <a:ea typeface="Tahoma" panose="020B0604030504040204" pitchFamily="34" charset="0"/>
                          <a:cs typeface="Tahoma" panose="020B0604030504040204" pitchFamily="34" charset="0"/>
                        </a:rPr>
                        <a:t>60,000/-</a:t>
                      </a:r>
                    </a:p>
                  </a:txBody>
                  <a:tcPr marL="68580" marR="68580" marT="0" marB="0"/>
                </a:tc>
                <a:tc>
                  <a:txBody>
                    <a:bodyPr/>
                    <a:lstStyle/>
                    <a:p>
                      <a:pPr algn="ctr">
                        <a:lnSpc>
                          <a:spcPct val="115000"/>
                        </a:lnSpc>
                        <a:spcAft>
                          <a:spcPts val="1000"/>
                        </a:spcAft>
                      </a:pPr>
                      <a:r>
                        <a:rPr lang="en-IN" sz="2000" dirty="0">
                          <a:effectLst/>
                          <a:latin typeface="Tahoma" panose="020B0604030504040204" pitchFamily="34" charset="0"/>
                          <a:ea typeface="Tahoma" panose="020B0604030504040204" pitchFamily="34" charset="0"/>
                          <a:cs typeface="Tahoma" panose="020B0604030504040204" pitchFamily="34" charset="0"/>
                        </a:rPr>
                        <a:t>2,00,000/-</a:t>
                      </a:r>
                    </a:p>
                  </a:txBody>
                  <a:tcPr marL="68580" marR="68580" marT="0" marB="0"/>
                </a:tc>
                <a:extLst>
                  <a:ext uri="{0D108BD9-81ED-4DB2-BD59-A6C34878D82A}">
                    <a16:rowId xmlns:a16="http://schemas.microsoft.com/office/drawing/2014/main" val="3581595851"/>
                  </a:ext>
                </a:extLst>
              </a:tr>
            </a:tbl>
          </a:graphicData>
        </a:graphic>
      </p:graphicFrame>
    </p:spTree>
    <p:extLst>
      <p:ext uri="{BB962C8B-B14F-4D97-AF65-F5344CB8AC3E}">
        <p14:creationId xmlns:p14="http://schemas.microsoft.com/office/powerpoint/2010/main" val="2556805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E88D-6AB0-E24E-2094-656E0665B28D}"/>
              </a:ext>
            </a:extLst>
          </p:cNvPr>
          <p:cNvSpPr>
            <a:spLocks noGrp="1"/>
          </p:cNvSpPr>
          <p:nvPr>
            <p:ph type="title"/>
          </p:nvPr>
        </p:nvSpPr>
        <p:spPr>
          <a:xfrm>
            <a:off x="838200" y="365126"/>
            <a:ext cx="10515600" cy="501774"/>
          </a:xfrm>
        </p:spPr>
        <p:txBody>
          <a:bodyPr>
            <a:normAutofit fontScale="90000"/>
          </a:bodyPr>
          <a:lstStyle/>
          <a:p>
            <a:r>
              <a:rPr lang="en-IN" dirty="0"/>
              <a:t>Others</a:t>
            </a:r>
          </a:p>
        </p:txBody>
      </p:sp>
      <p:sp>
        <p:nvSpPr>
          <p:cNvPr id="3" name="Content Placeholder 2">
            <a:extLst>
              <a:ext uri="{FF2B5EF4-FFF2-40B4-BE49-F238E27FC236}">
                <a16:creationId xmlns:a16="http://schemas.microsoft.com/office/drawing/2014/main" id="{25C567B1-5962-C6D9-3F71-74C4C72B7C68}"/>
              </a:ext>
            </a:extLst>
          </p:cNvPr>
          <p:cNvSpPr>
            <a:spLocks noGrp="1"/>
          </p:cNvSpPr>
          <p:nvPr>
            <p:ph idx="1"/>
          </p:nvPr>
        </p:nvSpPr>
        <p:spPr>
          <a:xfrm>
            <a:off x="838200" y="1330036"/>
            <a:ext cx="10515600" cy="4846927"/>
          </a:xfrm>
        </p:spPr>
        <p:txBody>
          <a:bodyPr/>
          <a:lstStyle/>
          <a:p>
            <a:pPr algn="just"/>
            <a:endParaRPr lang="en-IN" dirty="0"/>
          </a:p>
          <a:p>
            <a:pPr algn="just"/>
            <a:endParaRPr lang="en-IN" dirty="0"/>
          </a:p>
          <a:p>
            <a:pPr algn="just"/>
            <a:r>
              <a:rPr lang="en-IN" dirty="0"/>
              <a:t>Annexure-C (</a:t>
            </a:r>
            <a:r>
              <a:rPr lang="en-IN" dirty="0">
                <a:hlinkClick r:id="rId2" action="ppaction://hlinkfile"/>
              </a:rPr>
              <a:t>Sanction of contingent expenditure by Administrative Departments and Heads of Department</a:t>
            </a:r>
            <a:r>
              <a:rPr lang="en-IN" dirty="0"/>
              <a:t>);</a:t>
            </a:r>
          </a:p>
          <a:p>
            <a:r>
              <a:rPr lang="en-IN" dirty="0"/>
              <a:t>Annexure-D (</a:t>
            </a:r>
            <a:r>
              <a:rPr lang="en-IN" dirty="0">
                <a:hlinkClick r:id="rId3" action="ppaction://hlinkfile"/>
              </a:rPr>
              <a:t>Sanction of contingent expenditure by Head of offices</a:t>
            </a:r>
            <a:r>
              <a:rPr lang="en-IN" dirty="0"/>
              <a:t>)</a:t>
            </a:r>
          </a:p>
        </p:txBody>
      </p:sp>
    </p:spTree>
    <p:extLst>
      <p:ext uri="{BB962C8B-B14F-4D97-AF65-F5344CB8AC3E}">
        <p14:creationId xmlns:p14="http://schemas.microsoft.com/office/powerpoint/2010/main" val="335640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FD3F-0D59-4F5D-AAA6-D8E790F9FBA6}"/>
              </a:ext>
            </a:extLst>
          </p:cNvPr>
          <p:cNvSpPr>
            <a:spLocks noGrp="1"/>
          </p:cNvSpPr>
          <p:nvPr>
            <p:ph type="title"/>
          </p:nvPr>
        </p:nvSpPr>
        <p:spPr>
          <a:xfrm>
            <a:off x="838200" y="365126"/>
            <a:ext cx="10515600" cy="588010"/>
          </a:xfrm>
        </p:spPr>
        <p:txBody>
          <a:bodyPr>
            <a:normAutofit fontScale="90000"/>
          </a:bodyPr>
          <a:lstStyle/>
          <a:p>
            <a:pPr algn="ctr"/>
            <a:r>
              <a:rPr lang="en-IN" dirty="0"/>
              <a:t>Chapters of OGFR</a:t>
            </a:r>
          </a:p>
        </p:txBody>
      </p:sp>
      <p:graphicFrame>
        <p:nvGraphicFramePr>
          <p:cNvPr id="4" name="Table 4">
            <a:extLst>
              <a:ext uri="{FF2B5EF4-FFF2-40B4-BE49-F238E27FC236}">
                <a16:creationId xmlns:a16="http://schemas.microsoft.com/office/drawing/2014/main" id="{63890A14-C04C-4EFF-B3F0-820CF098FE06}"/>
              </a:ext>
            </a:extLst>
          </p:cNvPr>
          <p:cNvGraphicFramePr>
            <a:graphicFrameLocks noGrp="1"/>
          </p:cNvGraphicFramePr>
          <p:nvPr>
            <p:ph idx="1"/>
            <p:extLst>
              <p:ext uri="{D42A27DB-BD31-4B8C-83A1-F6EECF244321}">
                <p14:modId xmlns:p14="http://schemas.microsoft.com/office/powerpoint/2010/main" val="2817849796"/>
              </p:ext>
            </p:extLst>
          </p:nvPr>
        </p:nvGraphicFramePr>
        <p:xfrm>
          <a:off x="838200" y="1282535"/>
          <a:ext cx="9979855" cy="4693920"/>
        </p:xfrm>
        <a:graphic>
          <a:graphicData uri="http://schemas.openxmlformats.org/drawingml/2006/table">
            <a:tbl>
              <a:tblPr firstRow="1" bandRow="1">
                <a:tableStyleId>{5C22544A-7EE6-4342-B048-85BDC9FD1C3A}</a:tableStyleId>
              </a:tblPr>
              <a:tblGrid>
                <a:gridCol w="1426698">
                  <a:extLst>
                    <a:ext uri="{9D8B030D-6E8A-4147-A177-3AD203B41FA5}">
                      <a16:colId xmlns:a16="http://schemas.microsoft.com/office/drawing/2014/main" val="1396945678"/>
                    </a:ext>
                  </a:extLst>
                </a:gridCol>
                <a:gridCol w="8553157">
                  <a:extLst>
                    <a:ext uri="{9D8B030D-6E8A-4147-A177-3AD203B41FA5}">
                      <a16:colId xmlns:a16="http://schemas.microsoft.com/office/drawing/2014/main" val="3267713478"/>
                    </a:ext>
                  </a:extLst>
                </a:gridCol>
              </a:tblGrid>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Chapter</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Subject</a:t>
                      </a:r>
                    </a:p>
                  </a:txBody>
                  <a:tcPr/>
                </a:tc>
                <a:extLst>
                  <a:ext uri="{0D108BD9-81ED-4DB2-BD59-A6C34878D82A}">
                    <a16:rowId xmlns:a16="http://schemas.microsoft.com/office/drawing/2014/main" val="91554562"/>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1</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Introduction</a:t>
                      </a:r>
                    </a:p>
                  </a:txBody>
                  <a:tcPr/>
                </a:tc>
                <a:extLst>
                  <a:ext uri="{0D108BD9-81ED-4DB2-BD59-A6C34878D82A}">
                    <a16:rowId xmlns:a16="http://schemas.microsoft.com/office/drawing/2014/main" val="890090771"/>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2</a:t>
                      </a:r>
                    </a:p>
                  </a:txBody>
                  <a:tcPr/>
                </a:tc>
                <a:tc>
                  <a:txBody>
                    <a:bodyPr/>
                    <a:lstStyle/>
                    <a:p>
                      <a:r>
                        <a:rPr lang="en-GB" sz="2200" dirty="0">
                          <a:latin typeface="Tahoma" panose="020B0604030504040204" pitchFamily="34" charset="0"/>
                          <a:ea typeface="Tahoma" panose="020B0604030504040204" pitchFamily="34" charset="0"/>
                          <a:cs typeface="Tahoma" panose="020B0604030504040204" pitchFamily="34" charset="0"/>
                        </a:rPr>
                        <a:t>General System of Financial Management and Control</a:t>
                      </a:r>
                      <a:endParaRPr lang="en-IN" sz="22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49553622"/>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3</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Revenue and Other Receipts</a:t>
                      </a:r>
                    </a:p>
                  </a:txBody>
                  <a:tcPr/>
                </a:tc>
                <a:extLst>
                  <a:ext uri="{0D108BD9-81ED-4DB2-BD59-A6C34878D82A}">
                    <a16:rowId xmlns:a16="http://schemas.microsoft.com/office/drawing/2014/main" val="2024486285"/>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4</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Powers of Sanction </a:t>
                      </a:r>
                    </a:p>
                  </a:txBody>
                  <a:tcPr/>
                </a:tc>
                <a:extLst>
                  <a:ext uri="{0D108BD9-81ED-4DB2-BD59-A6C34878D82A}">
                    <a16:rowId xmlns:a16="http://schemas.microsoft.com/office/drawing/2014/main" val="729080668"/>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5</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Budget </a:t>
                      </a:r>
                    </a:p>
                  </a:txBody>
                  <a:tcPr/>
                </a:tc>
                <a:extLst>
                  <a:ext uri="{0D108BD9-81ED-4DB2-BD59-A6C34878D82A}">
                    <a16:rowId xmlns:a16="http://schemas.microsoft.com/office/drawing/2014/main" val="1377451766"/>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6</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Establishment </a:t>
                      </a:r>
                    </a:p>
                  </a:txBody>
                  <a:tcPr/>
                </a:tc>
                <a:extLst>
                  <a:ext uri="{0D108BD9-81ED-4DB2-BD59-A6C34878D82A}">
                    <a16:rowId xmlns:a16="http://schemas.microsoft.com/office/drawing/2014/main" val="2373788882"/>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7</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Contingencies </a:t>
                      </a:r>
                    </a:p>
                  </a:txBody>
                  <a:tcPr/>
                </a:tc>
                <a:extLst>
                  <a:ext uri="{0D108BD9-81ED-4DB2-BD59-A6C34878D82A}">
                    <a16:rowId xmlns:a16="http://schemas.microsoft.com/office/drawing/2014/main" val="2761435402"/>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8</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Stores (Procurement of goods and Services)</a:t>
                      </a:r>
                    </a:p>
                  </a:txBody>
                  <a:tcPr/>
                </a:tc>
                <a:extLst>
                  <a:ext uri="{0D108BD9-81ED-4DB2-BD59-A6C34878D82A}">
                    <a16:rowId xmlns:a16="http://schemas.microsoft.com/office/drawing/2014/main" val="582951936"/>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9</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Works</a:t>
                      </a:r>
                    </a:p>
                  </a:txBody>
                  <a:tcPr/>
                </a:tc>
                <a:extLst>
                  <a:ext uri="{0D108BD9-81ED-4DB2-BD59-A6C34878D82A}">
                    <a16:rowId xmlns:a16="http://schemas.microsoft.com/office/drawing/2014/main" val="3039829029"/>
                  </a:ext>
                </a:extLst>
              </a:tr>
              <a:tr h="420212">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10</a:t>
                      </a:r>
                    </a:p>
                  </a:txBody>
                  <a:tcPr/>
                </a:tc>
                <a:tc>
                  <a:txBody>
                    <a:bodyPr/>
                    <a:lstStyle/>
                    <a:p>
                      <a:r>
                        <a:rPr lang="en-IN" sz="2200" dirty="0">
                          <a:latin typeface="Tahoma" panose="020B0604030504040204" pitchFamily="34" charset="0"/>
                          <a:ea typeface="Tahoma" panose="020B0604030504040204" pitchFamily="34" charset="0"/>
                          <a:cs typeface="Tahoma" panose="020B0604030504040204" pitchFamily="34" charset="0"/>
                        </a:rPr>
                        <a:t>Miscellaneous Expenditure </a:t>
                      </a:r>
                    </a:p>
                  </a:txBody>
                  <a:tcPr/>
                </a:tc>
                <a:extLst>
                  <a:ext uri="{0D108BD9-81ED-4DB2-BD59-A6C34878D82A}">
                    <a16:rowId xmlns:a16="http://schemas.microsoft.com/office/drawing/2014/main" val="1121562078"/>
                  </a:ext>
                </a:extLst>
              </a:tr>
            </a:tbl>
          </a:graphicData>
        </a:graphic>
      </p:graphicFrame>
    </p:spTree>
    <p:extLst>
      <p:ext uri="{BB962C8B-B14F-4D97-AF65-F5344CB8AC3E}">
        <p14:creationId xmlns:p14="http://schemas.microsoft.com/office/powerpoint/2010/main" val="3382311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BD57C-D6E4-D47B-668C-286CFC002750}"/>
              </a:ext>
            </a:extLst>
          </p:cNvPr>
          <p:cNvSpPr>
            <a:spLocks noGrp="1"/>
          </p:cNvSpPr>
          <p:nvPr>
            <p:ph idx="1"/>
          </p:nvPr>
        </p:nvSpPr>
        <p:spPr>
          <a:xfrm>
            <a:off x="3372592" y="1128156"/>
            <a:ext cx="5652655" cy="4096987"/>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dirty="0">
                <a:solidFill>
                  <a:srgbClr val="C00000"/>
                </a:solidFill>
              </a:rPr>
              <a:t>Thank You</a:t>
            </a:r>
          </a:p>
        </p:txBody>
      </p:sp>
    </p:spTree>
    <p:extLst>
      <p:ext uri="{BB962C8B-B14F-4D97-AF65-F5344CB8AC3E}">
        <p14:creationId xmlns:p14="http://schemas.microsoft.com/office/powerpoint/2010/main" val="90458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BDDF-03C6-4B1E-922E-F319E2AA045D}"/>
              </a:ext>
            </a:extLst>
          </p:cNvPr>
          <p:cNvSpPr>
            <a:spLocks noGrp="1"/>
          </p:cNvSpPr>
          <p:nvPr>
            <p:ph type="title"/>
          </p:nvPr>
        </p:nvSpPr>
        <p:spPr>
          <a:xfrm>
            <a:off x="838200" y="365125"/>
            <a:ext cx="10515600" cy="647749"/>
          </a:xfrm>
        </p:spPr>
        <p:txBody>
          <a:bodyPr>
            <a:normAutofit fontScale="90000"/>
          </a:bodyPr>
          <a:lstStyle/>
          <a:p>
            <a:pPr algn="r"/>
            <a:r>
              <a:rPr lang="en-IN" dirty="0" err="1"/>
              <a:t>Cont</a:t>
            </a:r>
            <a:r>
              <a:rPr lang="en-IN" dirty="0"/>
              <a:t>…</a:t>
            </a:r>
          </a:p>
        </p:txBody>
      </p:sp>
      <p:graphicFrame>
        <p:nvGraphicFramePr>
          <p:cNvPr id="4" name="Table 4">
            <a:extLst>
              <a:ext uri="{FF2B5EF4-FFF2-40B4-BE49-F238E27FC236}">
                <a16:creationId xmlns:a16="http://schemas.microsoft.com/office/drawing/2014/main" id="{A2101653-60C9-44C9-B447-7FC1A1A3299D}"/>
              </a:ext>
            </a:extLst>
          </p:cNvPr>
          <p:cNvGraphicFramePr>
            <a:graphicFrameLocks noGrp="1"/>
          </p:cNvGraphicFramePr>
          <p:nvPr>
            <p:ph idx="1"/>
            <p:extLst>
              <p:ext uri="{D42A27DB-BD31-4B8C-83A1-F6EECF244321}">
                <p14:modId xmlns:p14="http://schemas.microsoft.com/office/powerpoint/2010/main" val="3221813045"/>
              </p:ext>
            </p:extLst>
          </p:nvPr>
        </p:nvGraphicFramePr>
        <p:xfrm>
          <a:off x="838200" y="1306286"/>
          <a:ext cx="10515600" cy="3705100"/>
        </p:xfrm>
        <a:graphic>
          <a:graphicData uri="http://schemas.openxmlformats.org/drawingml/2006/table">
            <a:tbl>
              <a:tblPr firstRow="1" bandRow="1">
                <a:tableStyleId>{5C22544A-7EE6-4342-B048-85BDC9FD1C3A}</a:tableStyleId>
              </a:tblPr>
              <a:tblGrid>
                <a:gridCol w="2186354">
                  <a:extLst>
                    <a:ext uri="{9D8B030D-6E8A-4147-A177-3AD203B41FA5}">
                      <a16:colId xmlns:a16="http://schemas.microsoft.com/office/drawing/2014/main" val="134015408"/>
                    </a:ext>
                  </a:extLst>
                </a:gridCol>
                <a:gridCol w="8329246">
                  <a:extLst>
                    <a:ext uri="{9D8B030D-6E8A-4147-A177-3AD203B41FA5}">
                      <a16:colId xmlns:a16="http://schemas.microsoft.com/office/drawing/2014/main" val="486864334"/>
                    </a:ext>
                  </a:extLst>
                </a:gridCol>
              </a:tblGrid>
              <a:tr h="529300">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Chapters</a:t>
                      </a:r>
                    </a:p>
                  </a:txBody>
                  <a:tcPr/>
                </a:tc>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Subject</a:t>
                      </a:r>
                    </a:p>
                  </a:txBody>
                  <a:tcPr/>
                </a:tc>
                <a:extLst>
                  <a:ext uri="{0D108BD9-81ED-4DB2-BD59-A6C34878D82A}">
                    <a16:rowId xmlns:a16="http://schemas.microsoft.com/office/drawing/2014/main" val="698168931"/>
                  </a:ext>
                </a:extLst>
              </a:tr>
              <a:tr h="529300">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11</a:t>
                      </a:r>
                    </a:p>
                  </a:txBody>
                  <a:tcPr/>
                </a:tc>
                <a:tc>
                  <a:txBody>
                    <a:bodyPr/>
                    <a:lstStyle/>
                    <a:p>
                      <a:r>
                        <a:rPr lang="en-GB" sz="2500" dirty="0">
                          <a:latin typeface="Tahoma" panose="020B0604030504040204" pitchFamily="34" charset="0"/>
                          <a:ea typeface="Tahoma" panose="020B0604030504040204" pitchFamily="34" charset="0"/>
                          <a:cs typeface="Tahoma" panose="020B0604030504040204" pitchFamily="34" charset="0"/>
                        </a:rPr>
                        <a:t>Debt and Miscellaneous Obligations of Government</a:t>
                      </a:r>
                      <a:endParaRPr lang="en-IN" sz="25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180987943"/>
                  </a:ext>
                </a:extLst>
              </a:tr>
              <a:tr h="529300">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12</a:t>
                      </a:r>
                    </a:p>
                  </a:txBody>
                  <a:tcPr/>
                </a:tc>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Local Funds </a:t>
                      </a:r>
                    </a:p>
                  </a:txBody>
                  <a:tcPr/>
                </a:tc>
                <a:extLst>
                  <a:ext uri="{0D108BD9-81ED-4DB2-BD59-A6C34878D82A}">
                    <a16:rowId xmlns:a16="http://schemas.microsoft.com/office/drawing/2014/main" val="1388386736"/>
                  </a:ext>
                </a:extLst>
              </a:tr>
              <a:tr h="529300">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13</a:t>
                      </a:r>
                    </a:p>
                  </a:txBody>
                  <a:tcPr/>
                </a:tc>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Loans and Advances </a:t>
                      </a:r>
                    </a:p>
                  </a:txBody>
                  <a:tcPr/>
                </a:tc>
                <a:extLst>
                  <a:ext uri="{0D108BD9-81ED-4DB2-BD59-A6C34878D82A}">
                    <a16:rowId xmlns:a16="http://schemas.microsoft.com/office/drawing/2014/main" val="1646106436"/>
                  </a:ext>
                </a:extLst>
              </a:tr>
              <a:tr h="529300">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14</a:t>
                      </a:r>
                    </a:p>
                  </a:txBody>
                  <a:tcPr/>
                </a:tc>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Advances to Government Servants</a:t>
                      </a:r>
                    </a:p>
                  </a:txBody>
                  <a:tcPr/>
                </a:tc>
                <a:extLst>
                  <a:ext uri="{0D108BD9-81ED-4DB2-BD59-A6C34878D82A}">
                    <a16:rowId xmlns:a16="http://schemas.microsoft.com/office/drawing/2014/main" val="1973913591"/>
                  </a:ext>
                </a:extLst>
              </a:tr>
              <a:tr h="529300">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15</a:t>
                      </a:r>
                    </a:p>
                  </a:txBody>
                  <a:tcPr/>
                </a:tc>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Miscellaneous Subjects</a:t>
                      </a:r>
                    </a:p>
                  </a:txBody>
                  <a:tcPr/>
                </a:tc>
                <a:extLst>
                  <a:ext uri="{0D108BD9-81ED-4DB2-BD59-A6C34878D82A}">
                    <a16:rowId xmlns:a16="http://schemas.microsoft.com/office/drawing/2014/main" val="1998657994"/>
                  </a:ext>
                </a:extLst>
              </a:tr>
              <a:tr h="529300">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16</a:t>
                      </a:r>
                    </a:p>
                  </a:txBody>
                  <a:tcPr/>
                </a:tc>
                <a:tc>
                  <a:txBody>
                    <a:bodyPr/>
                    <a:lstStyle/>
                    <a:p>
                      <a:r>
                        <a:rPr lang="en-IN" sz="2500" dirty="0">
                          <a:latin typeface="Tahoma" panose="020B0604030504040204" pitchFamily="34" charset="0"/>
                          <a:ea typeface="Tahoma" panose="020B0604030504040204" pitchFamily="34" charset="0"/>
                          <a:cs typeface="Tahoma" panose="020B0604030504040204" pitchFamily="34" charset="0"/>
                        </a:rPr>
                        <a:t>Government Accounts</a:t>
                      </a:r>
                    </a:p>
                  </a:txBody>
                  <a:tcPr/>
                </a:tc>
                <a:extLst>
                  <a:ext uri="{0D108BD9-81ED-4DB2-BD59-A6C34878D82A}">
                    <a16:rowId xmlns:a16="http://schemas.microsoft.com/office/drawing/2014/main" val="3504418322"/>
                  </a:ext>
                </a:extLst>
              </a:tr>
            </a:tbl>
          </a:graphicData>
        </a:graphic>
      </p:graphicFrame>
    </p:spTree>
    <p:extLst>
      <p:ext uri="{BB962C8B-B14F-4D97-AF65-F5344CB8AC3E}">
        <p14:creationId xmlns:p14="http://schemas.microsoft.com/office/powerpoint/2010/main" val="423397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FA5C-7053-4060-8432-570C2B812F9D}"/>
              </a:ext>
            </a:extLst>
          </p:cNvPr>
          <p:cNvSpPr>
            <a:spLocks noGrp="1"/>
          </p:cNvSpPr>
          <p:nvPr>
            <p:ph type="title"/>
          </p:nvPr>
        </p:nvSpPr>
        <p:spPr/>
        <p:txBody>
          <a:bodyPr/>
          <a:lstStyle/>
          <a:p>
            <a:pPr algn="ctr"/>
            <a:r>
              <a:rPr lang="en-IN" dirty="0"/>
              <a:t>Drawing and Disbursing Officer (DDO)</a:t>
            </a:r>
          </a:p>
        </p:txBody>
      </p:sp>
      <p:sp>
        <p:nvSpPr>
          <p:cNvPr id="3" name="Content Placeholder 2">
            <a:extLst>
              <a:ext uri="{FF2B5EF4-FFF2-40B4-BE49-F238E27FC236}">
                <a16:creationId xmlns:a16="http://schemas.microsoft.com/office/drawing/2014/main" id="{4ED8AA1D-823F-4581-9199-39B7B518DD51}"/>
              </a:ext>
            </a:extLst>
          </p:cNvPr>
          <p:cNvSpPr>
            <a:spLocks noGrp="1"/>
          </p:cNvSpPr>
          <p:nvPr>
            <p:ph idx="1"/>
          </p:nvPr>
        </p:nvSpPr>
        <p:spPr>
          <a:xfrm>
            <a:off x="838200" y="1519311"/>
            <a:ext cx="10515600" cy="4657652"/>
          </a:xfrm>
        </p:spPr>
        <p:txBody>
          <a:bodyPr/>
          <a:lstStyle/>
          <a:p>
            <a:pPr algn="just"/>
            <a:r>
              <a:rPr lang="en-GB" dirty="0"/>
              <a:t>DDO means an officer who is entrusted with the responsibility of drawing and disbursing funds of the Government.</a:t>
            </a:r>
          </a:p>
          <a:p>
            <a:pPr marL="0" indent="0" algn="just">
              <a:buNone/>
            </a:pPr>
            <a:r>
              <a:rPr lang="en-GB" dirty="0"/>
              <a:t>                                                                                                     Rule-2 (ix-a) </a:t>
            </a:r>
          </a:p>
          <a:p>
            <a:pPr algn="just"/>
            <a:r>
              <a:rPr lang="en-GB" dirty="0"/>
              <a:t> Administrative Departments / Heads of the Departments are competent to declare Gazetted Officers (Group-B and above) under their Administrative Control as Drawing and Disbursing Officer in respect of specific establishments.</a:t>
            </a:r>
          </a:p>
          <a:p>
            <a:pPr algn="just"/>
            <a:r>
              <a:rPr lang="en-GB" dirty="0"/>
              <a:t>For the new establishment, Finance Department issue necessary treasury issue notification and subsequently Accountant General (A &amp; E ) issued the DDO code for </a:t>
            </a:r>
            <a:r>
              <a:rPr lang="en-GB" dirty="0" err="1"/>
              <a:t>drawal</a:t>
            </a:r>
            <a:r>
              <a:rPr lang="en-GB" dirty="0"/>
              <a:t> of fund.</a:t>
            </a:r>
            <a:endParaRPr lang="en-IN" dirty="0"/>
          </a:p>
        </p:txBody>
      </p:sp>
    </p:spTree>
    <p:extLst>
      <p:ext uri="{BB962C8B-B14F-4D97-AF65-F5344CB8AC3E}">
        <p14:creationId xmlns:p14="http://schemas.microsoft.com/office/powerpoint/2010/main" val="385656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55CF-25AE-44C4-A38F-3086E51A091B}"/>
              </a:ext>
            </a:extLst>
          </p:cNvPr>
          <p:cNvSpPr>
            <a:spLocks noGrp="1"/>
          </p:cNvSpPr>
          <p:nvPr>
            <p:ph type="title"/>
          </p:nvPr>
        </p:nvSpPr>
        <p:spPr>
          <a:xfrm>
            <a:off x="838200" y="365125"/>
            <a:ext cx="10515600" cy="746223"/>
          </a:xfrm>
        </p:spPr>
        <p:txBody>
          <a:bodyPr/>
          <a:lstStyle/>
          <a:p>
            <a:pPr algn="ctr"/>
            <a:r>
              <a:rPr lang="en-IN" dirty="0"/>
              <a:t>Head of an office(</a:t>
            </a:r>
            <a:r>
              <a:rPr lang="en-IN" dirty="0" err="1"/>
              <a:t>HoO</a:t>
            </a:r>
            <a:r>
              <a:rPr lang="en-IN" dirty="0"/>
              <a:t>)</a:t>
            </a:r>
          </a:p>
        </p:txBody>
      </p:sp>
      <p:sp>
        <p:nvSpPr>
          <p:cNvPr id="3" name="Content Placeholder 2">
            <a:extLst>
              <a:ext uri="{FF2B5EF4-FFF2-40B4-BE49-F238E27FC236}">
                <a16:creationId xmlns:a16="http://schemas.microsoft.com/office/drawing/2014/main" id="{8878B7E9-C7AB-499F-AA9F-52852C4CD05B}"/>
              </a:ext>
            </a:extLst>
          </p:cNvPr>
          <p:cNvSpPr>
            <a:spLocks noGrp="1"/>
          </p:cNvSpPr>
          <p:nvPr>
            <p:ph idx="1"/>
          </p:nvPr>
        </p:nvSpPr>
        <p:spPr>
          <a:xfrm>
            <a:off x="838200" y="1294228"/>
            <a:ext cx="10515600" cy="4882735"/>
          </a:xfrm>
        </p:spPr>
        <p:txBody>
          <a:bodyPr>
            <a:normAutofit lnSpcReduction="10000"/>
          </a:bodyPr>
          <a:lstStyle/>
          <a:p>
            <a:endParaRPr lang="en-GB" dirty="0"/>
          </a:p>
          <a:p>
            <a:pPr algn="just"/>
            <a:r>
              <a:rPr lang="en-GB" dirty="0"/>
              <a:t>Head of an Office means any authority declared to be such by the Administrative Department  / Heads of Department.</a:t>
            </a:r>
          </a:p>
          <a:p>
            <a:pPr algn="just"/>
            <a:r>
              <a:rPr lang="en-GB" dirty="0"/>
              <a:t>The Head of an office may exercise all powers vested in him not only under these rules, but also other financial rules e.g. the Odisha Service Code, the Odisha Travelling Allowance Rules, General Provident Fund (Orissa) Rules, the Odisha Treasury Code, the Contributory Provident Fund (Odisha) Rules etc.</a:t>
            </a:r>
          </a:p>
          <a:p>
            <a:pPr marL="0" indent="0">
              <a:buNone/>
            </a:pPr>
            <a:r>
              <a:rPr lang="en-GB" dirty="0"/>
              <a:t>								          Rule- 2 (xv-a)</a:t>
            </a:r>
          </a:p>
          <a:p>
            <a:pPr algn="just"/>
            <a:r>
              <a:rPr lang="en-GB" dirty="0"/>
              <a:t>Head of the office can delegate the power to sign bill to any sub-ordinate officer.</a:t>
            </a:r>
          </a:p>
          <a:p>
            <a:pPr marL="0" indent="0">
              <a:buNone/>
            </a:pPr>
            <a:r>
              <a:rPr lang="en-GB" dirty="0"/>
              <a:t>                                                                                                           SR-102</a:t>
            </a:r>
            <a:endParaRPr lang="en-IN" dirty="0"/>
          </a:p>
        </p:txBody>
      </p:sp>
    </p:spTree>
    <p:extLst>
      <p:ext uri="{BB962C8B-B14F-4D97-AF65-F5344CB8AC3E}">
        <p14:creationId xmlns:p14="http://schemas.microsoft.com/office/powerpoint/2010/main" val="82430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2017-E73E-46DE-B39C-C71D2EE4A5C0}"/>
              </a:ext>
            </a:extLst>
          </p:cNvPr>
          <p:cNvSpPr>
            <a:spLocks noGrp="1"/>
          </p:cNvSpPr>
          <p:nvPr>
            <p:ph type="title"/>
          </p:nvPr>
        </p:nvSpPr>
        <p:spPr>
          <a:xfrm>
            <a:off x="838200" y="365126"/>
            <a:ext cx="10515600" cy="774358"/>
          </a:xfrm>
        </p:spPr>
        <p:txBody>
          <a:bodyPr/>
          <a:lstStyle/>
          <a:p>
            <a:pPr algn="ctr"/>
            <a:r>
              <a:rPr lang="en-IN" dirty="0"/>
              <a:t>Receipt of Money</a:t>
            </a:r>
          </a:p>
        </p:txBody>
      </p:sp>
      <p:sp>
        <p:nvSpPr>
          <p:cNvPr id="3" name="Content Placeholder 2">
            <a:extLst>
              <a:ext uri="{FF2B5EF4-FFF2-40B4-BE49-F238E27FC236}">
                <a16:creationId xmlns:a16="http://schemas.microsoft.com/office/drawing/2014/main" id="{E0621381-F767-4A45-AA65-7B779AE925D2}"/>
              </a:ext>
            </a:extLst>
          </p:cNvPr>
          <p:cNvSpPr>
            <a:spLocks noGrp="1"/>
          </p:cNvSpPr>
          <p:nvPr>
            <p:ph idx="1"/>
          </p:nvPr>
        </p:nvSpPr>
        <p:spPr>
          <a:xfrm>
            <a:off x="838200" y="1139484"/>
            <a:ext cx="10515600" cy="5037479"/>
          </a:xfrm>
        </p:spPr>
        <p:txBody>
          <a:bodyPr>
            <a:normAutofit fontScale="85000" lnSpcReduction="20000"/>
          </a:bodyPr>
          <a:lstStyle/>
          <a:p>
            <a:pPr algn="just"/>
            <a:r>
              <a:rPr lang="en-GB" dirty="0"/>
              <a:t>All transactions to which any officer of Government is a party in his official capacity must be brought to account without delay. </a:t>
            </a:r>
            <a:r>
              <a:rPr lang="en-GB" b="1" dirty="0"/>
              <a:t>The time limit for depositing money into treasury is 3 working days or 7 working days (Rule-6 of OTR).</a:t>
            </a:r>
          </a:p>
          <a:p>
            <a:pPr marL="0" indent="0" algn="just">
              <a:buNone/>
            </a:pPr>
            <a:r>
              <a:rPr lang="en-GB" dirty="0"/>
              <a:t>								                       Rule-3</a:t>
            </a:r>
          </a:p>
          <a:p>
            <a:pPr algn="just"/>
            <a:r>
              <a:rPr lang="en-GB" dirty="0"/>
              <a:t>Moneys received as dues of Government or for deposit in the custody of Government should be credited into the Government Account in accordance with Treasury Rules. </a:t>
            </a:r>
          </a:p>
          <a:p>
            <a:pPr marL="0" indent="0" algn="just">
              <a:buNone/>
            </a:pPr>
            <a:r>
              <a:rPr lang="en-GB" dirty="0"/>
              <a:t>									          Rule-4</a:t>
            </a:r>
          </a:p>
          <a:p>
            <a:pPr algn="just"/>
            <a:r>
              <a:rPr lang="en-GB" dirty="0"/>
              <a:t>If a Government officer receives in his official capacity moneys which are not Government dues or the deposit of which in the custody of Government has not been authorized by Government, he must open an account with a bank for their deposit.</a:t>
            </a:r>
          </a:p>
          <a:p>
            <a:pPr algn="just"/>
            <a:r>
              <a:rPr lang="en-GB" dirty="0"/>
              <a:t>The Government officer receiving such moneys is personally responsible for seeing that they are disbursed in strict conformity with the rules, regulations or orders governing the fund to which the moneys appertain.</a:t>
            </a:r>
          </a:p>
          <a:p>
            <a:pPr marL="0" indent="0">
              <a:buNone/>
            </a:pPr>
            <a:r>
              <a:rPr lang="en-GB" dirty="0"/>
              <a:t>                                                                                                                                   Rule-5</a:t>
            </a:r>
            <a:endParaRPr lang="en-IN" dirty="0"/>
          </a:p>
        </p:txBody>
      </p:sp>
    </p:spTree>
    <p:extLst>
      <p:ext uri="{BB962C8B-B14F-4D97-AF65-F5344CB8AC3E}">
        <p14:creationId xmlns:p14="http://schemas.microsoft.com/office/powerpoint/2010/main" val="206087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5959</Words>
  <Application>Microsoft Office PowerPoint</Application>
  <PresentationFormat>Widescreen</PresentationFormat>
  <Paragraphs>336</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Tahoma</vt:lpstr>
      <vt:lpstr>Wingdings</vt:lpstr>
      <vt:lpstr>Office Theme</vt:lpstr>
      <vt:lpstr>       Odisha General Financial Rule (OGFR)  Presented by Anil Kumar Purohit,OFS Joint Secretary Finance Department</vt:lpstr>
      <vt:lpstr>Outline of the Presentation</vt:lpstr>
      <vt:lpstr>Outline of the presentation</vt:lpstr>
      <vt:lpstr>OGFR</vt:lpstr>
      <vt:lpstr>Chapters of OGFR</vt:lpstr>
      <vt:lpstr>Cont…</vt:lpstr>
      <vt:lpstr>Drawing and Disbursing Officer (DDO)</vt:lpstr>
      <vt:lpstr>Head of an office(HoO)</vt:lpstr>
      <vt:lpstr>Receipt of Money</vt:lpstr>
      <vt:lpstr>Withdrawal of Money</vt:lpstr>
      <vt:lpstr>STANDARD OF FINANCIAL PROPERTY</vt:lpstr>
      <vt:lpstr>Cont….</vt:lpstr>
      <vt:lpstr>5R of Procurement</vt:lpstr>
      <vt:lpstr>Contract</vt:lpstr>
      <vt:lpstr>Cont….</vt:lpstr>
      <vt:lpstr>Report of losses</vt:lpstr>
      <vt:lpstr>Loss due to Accidents</vt:lpstr>
      <vt:lpstr>Responsibility for losses</vt:lpstr>
      <vt:lpstr>Fines</vt:lpstr>
      <vt:lpstr>Cont…</vt:lpstr>
      <vt:lpstr>Power of Sanction</vt:lpstr>
      <vt:lpstr>Retrospective sanction</vt:lpstr>
      <vt:lpstr>Lapse of sanction</vt:lpstr>
      <vt:lpstr>Establishment</vt:lpstr>
      <vt:lpstr>Transfer of charge</vt:lpstr>
      <vt:lpstr>Arrear Claims</vt:lpstr>
      <vt:lpstr>Cont…..</vt:lpstr>
      <vt:lpstr>Cont….</vt:lpstr>
      <vt:lpstr>Permanent Advance (Rule-82)</vt:lpstr>
      <vt:lpstr>Cont…</vt:lpstr>
      <vt:lpstr>Cont..</vt:lpstr>
      <vt:lpstr>Procurement of goods and services</vt:lpstr>
      <vt:lpstr>Mode of procurement</vt:lpstr>
      <vt:lpstr>Stores</vt:lpstr>
      <vt:lpstr>Stores</vt:lpstr>
      <vt:lpstr>Custody and accounts of Stores</vt:lpstr>
      <vt:lpstr> Disposal of stores </vt:lpstr>
      <vt:lpstr>Physical Verification of stores</vt:lpstr>
      <vt:lpstr>Procurement of works</vt:lpstr>
      <vt:lpstr>General Rules for execution of works</vt:lpstr>
      <vt:lpstr>Fixtures and furniture</vt:lpstr>
      <vt:lpstr>Hire of office accommodation</vt:lpstr>
      <vt:lpstr>Hire of office accommodation</vt:lpstr>
      <vt:lpstr>Hire of office accommodation</vt:lpstr>
      <vt:lpstr>Vehicle Policy</vt:lpstr>
      <vt:lpstr>Refund of Revenue</vt:lpstr>
      <vt:lpstr>Heads of Accounts</vt:lpstr>
      <vt:lpstr>Rule-20: Sanction of contingent expenditure</vt:lpstr>
      <vt:lpstr>Others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Odisha General Financial Rule   Presented by Anil Kumar Purohit,OFS Joint Secretary Finance Department</dc:title>
  <dc:creator>ANIL KUMAR PUROHIT</dc:creator>
  <cp:lastModifiedBy>ANIL KUMAR PUROHIT</cp:lastModifiedBy>
  <cp:revision>92</cp:revision>
  <dcterms:created xsi:type="dcterms:W3CDTF">2022-05-30T05:15:59Z</dcterms:created>
  <dcterms:modified xsi:type="dcterms:W3CDTF">2022-06-17T03:16:27Z</dcterms:modified>
</cp:coreProperties>
</file>