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5.xml" ContentType="application/vnd.openxmlformats-officedocument.presentationml.tags+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7" r:id="rId2"/>
    <p:sldId id="368" r:id="rId3"/>
    <p:sldId id="333" r:id="rId4"/>
    <p:sldId id="335" r:id="rId5"/>
    <p:sldId id="412" r:id="rId6"/>
    <p:sldId id="383" r:id="rId7"/>
    <p:sldId id="388" r:id="rId8"/>
    <p:sldId id="364" r:id="rId9"/>
    <p:sldId id="413" r:id="rId10"/>
    <p:sldId id="1110" r:id="rId11"/>
    <p:sldId id="1096" r:id="rId12"/>
    <p:sldId id="1112" r:id="rId13"/>
    <p:sldId id="1068" r:id="rId14"/>
    <p:sldId id="1073" r:id="rId15"/>
    <p:sldId id="1163" r:id="rId16"/>
    <p:sldId id="264" r:id="rId17"/>
    <p:sldId id="265" r:id="rId18"/>
    <p:sldId id="258" r:id="rId19"/>
    <p:sldId id="1164" r:id="rId20"/>
    <p:sldId id="408" r:id="rId21"/>
    <p:sldId id="411" r:id="rId22"/>
    <p:sldId id="410" r:id="rId23"/>
    <p:sldId id="260" r:id="rId24"/>
    <p:sldId id="261" r:id="rId25"/>
    <p:sldId id="262" r:id="rId26"/>
    <p:sldId id="263" r:id="rId27"/>
    <p:sldId id="270" r:id="rId28"/>
    <p:sldId id="272" r:id="rId29"/>
    <p:sldId id="266" r:id="rId30"/>
    <p:sldId id="400" r:id="rId31"/>
    <p:sldId id="358" r:id="rId32"/>
    <p:sldId id="359" r:id="rId33"/>
    <p:sldId id="287" r:id="rId34"/>
    <p:sldId id="342" r:id="rId35"/>
    <p:sldId id="343" r:id="rId36"/>
    <p:sldId id="344" r:id="rId37"/>
    <p:sldId id="345" r:id="rId38"/>
    <p:sldId id="346" r:id="rId39"/>
    <p:sldId id="384" r:id="rId40"/>
    <p:sldId id="375" r:id="rId41"/>
    <p:sldId id="352" r:id="rId42"/>
    <p:sldId id="116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Kumar" initials="A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Efinacademy\Financial%20Market%20Program%20-%20Level%20I\FMP%20Leve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Efinacademy\Financial%20Market%20Program%20-%20Level%20I\FMP%20Level%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1600" b="1" dirty="0"/>
              <a:t>Cost of living monthly </a:t>
            </a:r>
          </a:p>
        </c:rich>
      </c:tx>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'Retirement Corpus'!$E$16</c:f>
              <c:strCache>
                <c:ptCount val="1"/>
                <c:pt idx="0">
                  <c:v>Cost of living monthly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'Retirement Corpus'!$F$15:$J$15</c:f>
              <c:strCache>
                <c:ptCount val="5"/>
                <c:pt idx="0">
                  <c:v>Base year</c:v>
                </c:pt>
                <c:pt idx="1">
                  <c:v>5 Years</c:v>
                </c:pt>
                <c:pt idx="2">
                  <c:v>10 years</c:v>
                </c:pt>
                <c:pt idx="3">
                  <c:v>15 years</c:v>
                </c:pt>
                <c:pt idx="4">
                  <c:v>20 years</c:v>
                </c:pt>
              </c:strCache>
            </c:strRef>
          </c:cat>
          <c:val>
            <c:numRef>
              <c:f>'Retirement Corpus'!$F$16:$J$16</c:f>
              <c:numCache>
                <c:formatCode>0</c:formatCode>
                <c:ptCount val="5"/>
                <c:pt idx="0">
                  <c:v>50000</c:v>
                </c:pt>
                <c:pt idx="1">
                  <c:v>66911.278879999998</c:v>
                </c:pt>
                <c:pt idx="2">
                  <c:v>89542.384827142698</c:v>
                </c:pt>
                <c:pt idx="3">
                  <c:v>119827.90965498499</c:v>
                </c:pt>
                <c:pt idx="4">
                  <c:v>160356.77361064201</c:v>
                </c:pt>
              </c:numCache>
            </c:numRef>
          </c:val>
          <c:extLst>
            <c:ext xmlns:c16="http://schemas.microsoft.com/office/drawing/2014/chart" uri="{C3380CC4-5D6E-409C-BE32-E72D297353CC}">
              <c16:uniqueId val="{00000000-18C9-4E25-8A80-C588609E6067}"/>
            </c:ext>
          </c:extLst>
        </c:ser>
        <c:dLbls>
          <c:showLegendKey val="0"/>
          <c:showVal val="1"/>
          <c:showCatName val="0"/>
          <c:showSerName val="0"/>
          <c:showPercent val="0"/>
          <c:showBubbleSize val="0"/>
        </c:dLbls>
        <c:gapWidth val="219"/>
        <c:overlap val="-27"/>
        <c:axId val="214904320"/>
        <c:axId val="131954880"/>
      </c:barChart>
      <c:catAx>
        <c:axId val="21490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endParaRPr lang="en-US"/>
          </a:p>
        </c:txPr>
        <c:crossAx val="131954880"/>
        <c:crosses val="autoZero"/>
        <c:auto val="1"/>
        <c:lblAlgn val="ctr"/>
        <c:lblOffset val="100"/>
        <c:noMultiLvlLbl val="0"/>
      </c:catAx>
      <c:valAx>
        <c:axId val="131954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14904320"/>
        <c:crosses val="autoZero"/>
        <c:crossBetween val="between"/>
      </c:valAx>
      <c:spPr>
        <a:noFill/>
        <a:ln>
          <a:noFill/>
        </a:ln>
        <a:effectLst/>
      </c:spPr>
    </c:plotArea>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US" sz="1600" b="1" dirty="0"/>
              <a:t>Money Value</a:t>
            </a:r>
          </a:p>
        </c:rich>
      </c:tx>
      <c:layout/>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'Retirement Corpus'!$E$18</c:f>
              <c:strCache>
                <c:ptCount val="1"/>
                <c:pt idx="0">
                  <c:v>Money Value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'Retirement Corpus'!$F$17:$J$17</c:f>
              <c:strCache>
                <c:ptCount val="5"/>
                <c:pt idx="0">
                  <c:v>Base year</c:v>
                </c:pt>
                <c:pt idx="1">
                  <c:v>5 Years</c:v>
                </c:pt>
                <c:pt idx="2">
                  <c:v>10 years</c:v>
                </c:pt>
                <c:pt idx="3">
                  <c:v>15 years</c:v>
                </c:pt>
                <c:pt idx="4">
                  <c:v>20 years</c:v>
                </c:pt>
              </c:strCache>
            </c:strRef>
          </c:cat>
          <c:val>
            <c:numRef>
              <c:f>'Retirement Corpus'!$F$18:$J$18</c:f>
              <c:numCache>
                <c:formatCode>"₹"#,##0.00_);[Red]\("₹"#,##0.00\)</c:formatCode>
                <c:ptCount val="5"/>
                <c:pt idx="0" formatCode="General">
                  <c:v>100000</c:v>
                </c:pt>
                <c:pt idx="1">
                  <c:v>74725.817286605699</c:v>
                </c:pt>
                <c:pt idx="2">
                  <c:v>55839.477691511704</c:v>
                </c:pt>
                <c:pt idx="3">
                  <c:v>41726.506073554003</c:v>
                </c:pt>
                <c:pt idx="4">
                  <c:v>31180.472688608399</c:v>
                </c:pt>
              </c:numCache>
            </c:numRef>
          </c:val>
          <c:extLst>
            <c:ext xmlns:c16="http://schemas.microsoft.com/office/drawing/2014/chart" uri="{C3380CC4-5D6E-409C-BE32-E72D297353CC}">
              <c16:uniqueId val="{00000000-4125-4BCB-94A9-4DFDA3C85B65}"/>
            </c:ext>
          </c:extLst>
        </c:ser>
        <c:dLbls>
          <c:showLegendKey val="0"/>
          <c:showVal val="1"/>
          <c:showCatName val="0"/>
          <c:showSerName val="0"/>
          <c:showPercent val="0"/>
          <c:showBubbleSize val="0"/>
        </c:dLbls>
        <c:gapWidth val="315"/>
        <c:overlap val="-40"/>
        <c:axId val="135407104"/>
        <c:axId val="131997696"/>
      </c:barChart>
      <c:catAx>
        <c:axId val="1354071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1" i="0" u="none" strike="noStrike" kern="1200" baseline="0">
                <a:solidFill>
                  <a:schemeClr val="lt1">
                    <a:lumMod val="75000"/>
                  </a:schemeClr>
                </a:solidFill>
                <a:latin typeface="+mn-lt"/>
                <a:ea typeface="+mn-ea"/>
                <a:cs typeface="+mn-cs"/>
              </a:defRPr>
            </a:pPr>
            <a:endParaRPr lang="en-US"/>
          </a:p>
        </c:txPr>
        <c:crossAx val="131997696"/>
        <c:crosses val="autoZero"/>
        <c:auto val="1"/>
        <c:lblAlgn val="ctr"/>
        <c:lblOffset val="100"/>
        <c:noMultiLvlLbl val="0"/>
      </c:catAx>
      <c:valAx>
        <c:axId val="1319976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13540710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2-07T17:42:24.265" idx="1">
    <p:pos x="10" y="10"/>
    <p:text/>
  </p:cm>
</p:cmLst>
</file>

<file path=ppt/diagrams/_rels/data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_rels/data5.xml.rels><?xml version="1.0" encoding="UTF-8" standalone="yes"?>
<Relationships xmlns="http://schemas.openxmlformats.org/package/2006/relationships"><Relationship Id="rId1" Type="http://schemas.openxmlformats.org/officeDocument/2006/relationships/hyperlink" Target="https://en.wikipedia.org/wiki/Indian_Financial_System_Code" TargetMode="External"/></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_rels/drawing5.xml.rels><?xml version="1.0" encoding="UTF-8" standalone="yes"?>
<Relationships xmlns="http://schemas.openxmlformats.org/package/2006/relationships"><Relationship Id="rId1" Type="http://schemas.openxmlformats.org/officeDocument/2006/relationships/hyperlink" Target="https://en.wikipedia.org/wiki/Indian_Financial_System_Code"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4_3#1">
  <dgm:title val=""/>
  <dgm:desc val=""/>
  <dgm:catLst>
    <dgm:cat type="accent4" pri="11300"/>
  </dgm:catLst>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F74AAC-4859-4F97-BD6C-32790D44EA68}" type="doc">
      <dgm:prSet loTypeId="urn:microsoft.com/office/officeart/2009/layout/ReverseList#1" loCatId="relationship" qsTypeId="urn:microsoft.com/office/officeart/2005/8/quickstyle/simple1#1" qsCatId="simple" csTypeId="urn:microsoft.com/office/officeart/2005/8/colors/accent4_3#1" csCatId="accent4" phldr="1"/>
      <dgm:spPr/>
      <dgm:t>
        <a:bodyPr/>
        <a:lstStyle/>
        <a:p>
          <a:endParaRPr lang="en-US"/>
        </a:p>
      </dgm:t>
    </dgm:pt>
    <dgm:pt modelId="{DD0D0ACB-EF53-4837-8738-261187D8563A}">
      <dgm:prSet phldrT="[Text]"/>
      <dgm:spPr/>
      <dgm:t>
        <a:bodyPr/>
        <a:lstStyle/>
        <a:p>
          <a:r>
            <a:rPr lang="en-US" b="1" dirty="0"/>
            <a:t>Need:</a:t>
          </a:r>
          <a:r>
            <a:rPr lang="en-US" dirty="0"/>
            <a:t> A necessity, something that is required, something that is essential for life</a:t>
          </a:r>
        </a:p>
      </dgm:t>
    </dgm:pt>
    <dgm:pt modelId="{2C44F56C-B2E2-40D0-BD6B-2BE41F72CE9C}" type="parTrans" cxnId="{9EF33B28-F946-45DE-BB5A-F19E1FC49D00}">
      <dgm:prSet/>
      <dgm:spPr/>
      <dgm:t>
        <a:bodyPr/>
        <a:lstStyle/>
        <a:p>
          <a:endParaRPr lang="en-US"/>
        </a:p>
      </dgm:t>
    </dgm:pt>
    <dgm:pt modelId="{A7A2375D-12C7-4A8D-9D97-CEA92906EC40}" type="sibTrans" cxnId="{9EF33B28-F946-45DE-BB5A-F19E1FC49D00}">
      <dgm:prSet/>
      <dgm:spPr/>
      <dgm:t>
        <a:bodyPr/>
        <a:lstStyle/>
        <a:p>
          <a:endParaRPr lang="en-US"/>
        </a:p>
      </dgm:t>
    </dgm:pt>
    <dgm:pt modelId="{D43B245E-1119-4AD4-A0FF-B5B143FB07C8}">
      <dgm:prSet phldrT="[Text]"/>
      <dgm:spPr/>
      <dgm:t>
        <a:bodyPr/>
        <a:lstStyle/>
        <a:p>
          <a:r>
            <a:rPr lang="en-US" b="1" dirty="0"/>
            <a:t>Want:</a:t>
          </a:r>
          <a:r>
            <a:rPr lang="en-US" dirty="0"/>
            <a:t> A desire, something that is wished for, something that is non-essential</a:t>
          </a:r>
        </a:p>
      </dgm:t>
    </dgm:pt>
    <dgm:pt modelId="{60F9E2B0-2BFB-4A6E-B62C-418D0857F09D}" type="parTrans" cxnId="{0C8C6980-BEB4-4EBB-92E2-67A57C8F62BA}">
      <dgm:prSet/>
      <dgm:spPr/>
      <dgm:t>
        <a:bodyPr/>
        <a:lstStyle/>
        <a:p>
          <a:endParaRPr lang="en-US"/>
        </a:p>
      </dgm:t>
    </dgm:pt>
    <dgm:pt modelId="{A0DC8494-7EF6-4EBC-886A-C0722E3298EA}" type="sibTrans" cxnId="{0C8C6980-BEB4-4EBB-92E2-67A57C8F62BA}">
      <dgm:prSet/>
      <dgm:spPr/>
      <dgm:t>
        <a:bodyPr/>
        <a:lstStyle/>
        <a:p>
          <a:endParaRPr lang="en-US"/>
        </a:p>
      </dgm:t>
    </dgm:pt>
    <dgm:pt modelId="{E4EAF2E4-95D0-42E6-BC75-C69DF79AEA98}">
      <dgm:prSet/>
      <dgm:spPr/>
      <dgm:t>
        <a:bodyPr/>
        <a:lstStyle/>
        <a:p>
          <a:endParaRPr lang="en-US"/>
        </a:p>
      </dgm:t>
    </dgm:pt>
    <dgm:pt modelId="{BA53BB90-8E63-4C0F-B481-24114F48E6F0}" type="parTrans" cxnId="{ECB41E85-79FD-4130-96EE-2954FADADD63}">
      <dgm:prSet/>
      <dgm:spPr/>
      <dgm:t>
        <a:bodyPr/>
        <a:lstStyle/>
        <a:p>
          <a:endParaRPr lang="en-US"/>
        </a:p>
      </dgm:t>
    </dgm:pt>
    <dgm:pt modelId="{C5713A67-4CE0-4E6F-864E-3A3A3B6EB7F1}" type="sibTrans" cxnId="{ECB41E85-79FD-4130-96EE-2954FADADD63}">
      <dgm:prSet/>
      <dgm:spPr/>
      <dgm:t>
        <a:bodyPr/>
        <a:lstStyle/>
        <a:p>
          <a:endParaRPr lang="en-US"/>
        </a:p>
      </dgm:t>
    </dgm:pt>
    <dgm:pt modelId="{3488C6C2-6F99-4923-ABC0-828E8F0E836B}">
      <dgm:prSet/>
      <dgm:spPr/>
      <dgm:t>
        <a:bodyPr/>
        <a:lstStyle/>
        <a:p>
          <a:endParaRPr lang="en-US"/>
        </a:p>
      </dgm:t>
    </dgm:pt>
    <dgm:pt modelId="{D1E2408B-9D52-47F7-8C39-6878286553E5}" type="parTrans" cxnId="{DA4EC04C-4F27-492B-B7D9-EBCA8972BEAF}">
      <dgm:prSet/>
      <dgm:spPr/>
      <dgm:t>
        <a:bodyPr/>
        <a:lstStyle/>
        <a:p>
          <a:endParaRPr lang="en-US"/>
        </a:p>
      </dgm:t>
    </dgm:pt>
    <dgm:pt modelId="{6B57FDFD-B7EE-4177-8EE5-9AE5806DB5EF}" type="sibTrans" cxnId="{DA4EC04C-4F27-492B-B7D9-EBCA8972BEAF}">
      <dgm:prSet/>
      <dgm:spPr/>
      <dgm:t>
        <a:bodyPr/>
        <a:lstStyle/>
        <a:p>
          <a:endParaRPr lang="en-US"/>
        </a:p>
      </dgm:t>
    </dgm:pt>
    <dgm:pt modelId="{43F703EC-008B-4F87-AB83-3066F677EA33}">
      <dgm:prSet/>
      <dgm:spPr/>
      <dgm:t>
        <a:bodyPr/>
        <a:lstStyle/>
        <a:p>
          <a:endParaRPr lang="en-IN"/>
        </a:p>
      </dgm:t>
    </dgm:pt>
    <dgm:pt modelId="{1B0AC7D7-9AE2-40FE-A45A-46C15A1C75C2}" type="parTrans" cxnId="{00CCD089-2267-4DA6-B694-C66446EDD30A}">
      <dgm:prSet/>
      <dgm:spPr/>
      <dgm:t>
        <a:bodyPr/>
        <a:lstStyle/>
        <a:p>
          <a:endParaRPr lang="en-US"/>
        </a:p>
      </dgm:t>
    </dgm:pt>
    <dgm:pt modelId="{D76D0566-E3D3-42D6-B73D-D7A2F2F5469B}" type="sibTrans" cxnId="{00CCD089-2267-4DA6-B694-C66446EDD30A}">
      <dgm:prSet/>
      <dgm:spPr/>
      <dgm:t>
        <a:bodyPr/>
        <a:lstStyle/>
        <a:p>
          <a:endParaRPr lang="en-US"/>
        </a:p>
      </dgm:t>
    </dgm:pt>
    <dgm:pt modelId="{E7228668-253C-431B-86DA-B8B79A386676}" type="pres">
      <dgm:prSet presAssocID="{DFF74AAC-4859-4F97-BD6C-32790D44EA68}" presName="Name0" presStyleCnt="0">
        <dgm:presLayoutVars>
          <dgm:chMax val="2"/>
          <dgm:chPref val="2"/>
          <dgm:animLvl val="lvl"/>
        </dgm:presLayoutVars>
      </dgm:prSet>
      <dgm:spPr/>
      <dgm:t>
        <a:bodyPr/>
        <a:lstStyle/>
        <a:p>
          <a:endParaRPr lang="en-US"/>
        </a:p>
      </dgm:t>
    </dgm:pt>
    <dgm:pt modelId="{BD8E3ACA-0A80-481A-AB63-279413792119}" type="pres">
      <dgm:prSet presAssocID="{DFF74AAC-4859-4F97-BD6C-32790D44EA68}" presName="LeftText" presStyleLbl="revTx" presStyleIdx="0" presStyleCnt="0">
        <dgm:presLayoutVars>
          <dgm:bulletEnabled val="1"/>
        </dgm:presLayoutVars>
      </dgm:prSet>
      <dgm:spPr/>
      <dgm:t>
        <a:bodyPr/>
        <a:lstStyle/>
        <a:p>
          <a:endParaRPr lang="en-US"/>
        </a:p>
      </dgm:t>
    </dgm:pt>
    <dgm:pt modelId="{93E89EAD-2DD5-4DF0-8687-523E2E9E0F03}" type="pres">
      <dgm:prSet presAssocID="{DFF74AAC-4859-4F97-BD6C-32790D44EA68}" presName="LeftNode" presStyleLbl="bgImgPlace1" presStyleIdx="0" presStyleCnt="2">
        <dgm:presLayoutVars>
          <dgm:chMax val="2"/>
          <dgm:chPref val="2"/>
        </dgm:presLayoutVars>
      </dgm:prSet>
      <dgm:spPr/>
      <dgm:t>
        <a:bodyPr/>
        <a:lstStyle/>
        <a:p>
          <a:endParaRPr lang="en-US"/>
        </a:p>
      </dgm:t>
    </dgm:pt>
    <dgm:pt modelId="{10F72204-773B-42CD-A05B-B310B0F6CE44}" type="pres">
      <dgm:prSet presAssocID="{DFF74AAC-4859-4F97-BD6C-32790D44EA68}" presName="RightText" presStyleLbl="revTx" presStyleIdx="0" presStyleCnt="0">
        <dgm:presLayoutVars>
          <dgm:bulletEnabled val="1"/>
        </dgm:presLayoutVars>
      </dgm:prSet>
      <dgm:spPr/>
      <dgm:t>
        <a:bodyPr/>
        <a:lstStyle/>
        <a:p>
          <a:endParaRPr lang="en-US"/>
        </a:p>
      </dgm:t>
    </dgm:pt>
    <dgm:pt modelId="{AAAEA52D-3BEE-45A3-B331-9DE2BD326A8F}" type="pres">
      <dgm:prSet presAssocID="{DFF74AAC-4859-4F97-BD6C-32790D44EA68}" presName="RightNode" presStyleLbl="bgImgPlace1" presStyleIdx="1" presStyleCnt="2">
        <dgm:presLayoutVars>
          <dgm:chMax val="0"/>
          <dgm:chPref val="0"/>
        </dgm:presLayoutVars>
      </dgm:prSet>
      <dgm:spPr/>
      <dgm:t>
        <a:bodyPr/>
        <a:lstStyle/>
        <a:p>
          <a:endParaRPr lang="en-US"/>
        </a:p>
      </dgm:t>
    </dgm:pt>
    <dgm:pt modelId="{4EEC8B70-DF3C-4D23-BFC0-62C80AF31C6D}" type="pres">
      <dgm:prSet presAssocID="{DFF74AAC-4859-4F97-BD6C-32790D44EA68}" presName="TopArrow" presStyleLbl="node1" presStyleIdx="0" presStyleCnt="2"/>
      <dgm:spPr/>
    </dgm:pt>
    <dgm:pt modelId="{7329F295-7DE0-488A-8692-A4A144BCA80D}" type="pres">
      <dgm:prSet presAssocID="{DFF74AAC-4859-4F97-BD6C-32790D44EA68}" presName="BottomArrow" presStyleLbl="node1" presStyleIdx="1" presStyleCnt="2"/>
      <dgm:spPr/>
    </dgm:pt>
  </dgm:ptLst>
  <dgm:cxnLst>
    <dgm:cxn modelId="{F683AE9E-6D3D-48AA-AD12-9C1E4D2D68D5}" type="presOf" srcId="{D43B245E-1119-4AD4-A0FF-B5B143FB07C8}" destId="{AAAEA52D-3BEE-45A3-B331-9DE2BD326A8F}" srcOrd="1" destOrd="0" presId="urn:microsoft.com/office/officeart/2009/layout/ReverseList#1"/>
    <dgm:cxn modelId="{AA440698-B276-4D5E-9978-CE781683303B}" type="presOf" srcId="{DD0D0ACB-EF53-4837-8738-261187D8563A}" destId="{BD8E3ACA-0A80-481A-AB63-279413792119}" srcOrd="0" destOrd="0" presId="urn:microsoft.com/office/officeart/2009/layout/ReverseList#1"/>
    <dgm:cxn modelId="{DA4EC04C-4F27-492B-B7D9-EBCA8972BEAF}" srcId="{DFF74AAC-4859-4F97-BD6C-32790D44EA68}" destId="{3488C6C2-6F99-4923-ABC0-828E8F0E836B}" srcOrd="3" destOrd="0" parTransId="{D1E2408B-9D52-47F7-8C39-6878286553E5}" sibTransId="{6B57FDFD-B7EE-4177-8EE5-9AE5806DB5EF}"/>
    <dgm:cxn modelId="{0C8C6980-BEB4-4EBB-92E2-67A57C8F62BA}" srcId="{DFF74AAC-4859-4F97-BD6C-32790D44EA68}" destId="{D43B245E-1119-4AD4-A0FF-B5B143FB07C8}" srcOrd="1" destOrd="0" parTransId="{60F9E2B0-2BFB-4A6E-B62C-418D0857F09D}" sibTransId="{A0DC8494-7EF6-4EBC-886A-C0722E3298EA}"/>
    <dgm:cxn modelId="{ECB41E85-79FD-4130-96EE-2954FADADD63}" srcId="{DFF74AAC-4859-4F97-BD6C-32790D44EA68}" destId="{E4EAF2E4-95D0-42E6-BC75-C69DF79AEA98}" srcOrd="2" destOrd="0" parTransId="{BA53BB90-8E63-4C0F-B481-24114F48E6F0}" sibTransId="{C5713A67-4CE0-4E6F-864E-3A3A3B6EB7F1}"/>
    <dgm:cxn modelId="{5B11BE8D-4956-4D9C-9EB3-CA9C2A7BFCA3}" type="presOf" srcId="{D43B245E-1119-4AD4-A0FF-B5B143FB07C8}" destId="{10F72204-773B-42CD-A05B-B310B0F6CE44}" srcOrd="0" destOrd="0" presId="urn:microsoft.com/office/officeart/2009/layout/ReverseList#1"/>
    <dgm:cxn modelId="{DCF1D364-9C22-479D-9FC2-9F73EA142C9D}" type="presOf" srcId="{DFF74AAC-4859-4F97-BD6C-32790D44EA68}" destId="{E7228668-253C-431B-86DA-B8B79A386676}" srcOrd="0" destOrd="0" presId="urn:microsoft.com/office/officeart/2009/layout/ReverseList#1"/>
    <dgm:cxn modelId="{9EF33B28-F946-45DE-BB5A-F19E1FC49D00}" srcId="{DFF74AAC-4859-4F97-BD6C-32790D44EA68}" destId="{DD0D0ACB-EF53-4837-8738-261187D8563A}" srcOrd="0" destOrd="0" parTransId="{2C44F56C-B2E2-40D0-BD6B-2BE41F72CE9C}" sibTransId="{A7A2375D-12C7-4A8D-9D97-CEA92906EC40}"/>
    <dgm:cxn modelId="{00CCD089-2267-4DA6-B694-C66446EDD30A}" srcId="{DFF74AAC-4859-4F97-BD6C-32790D44EA68}" destId="{43F703EC-008B-4F87-AB83-3066F677EA33}" srcOrd="4" destOrd="0" parTransId="{1B0AC7D7-9AE2-40FE-A45A-46C15A1C75C2}" sibTransId="{D76D0566-E3D3-42D6-B73D-D7A2F2F5469B}"/>
    <dgm:cxn modelId="{52526285-A20B-44ED-B6DB-15AE4FBD66C7}" type="presOf" srcId="{DD0D0ACB-EF53-4837-8738-261187D8563A}" destId="{93E89EAD-2DD5-4DF0-8687-523E2E9E0F03}" srcOrd="1" destOrd="0" presId="urn:microsoft.com/office/officeart/2009/layout/ReverseList#1"/>
    <dgm:cxn modelId="{CB2AF485-F434-41F4-9617-FD13895629CD}" type="presParOf" srcId="{E7228668-253C-431B-86DA-B8B79A386676}" destId="{BD8E3ACA-0A80-481A-AB63-279413792119}" srcOrd="0" destOrd="0" presId="urn:microsoft.com/office/officeart/2009/layout/ReverseList#1"/>
    <dgm:cxn modelId="{06A8AF5D-04F9-4C4C-BBB9-71E3FAB26387}" type="presParOf" srcId="{E7228668-253C-431B-86DA-B8B79A386676}" destId="{93E89EAD-2DD5-4DF0-8687-523E2E9E0F03}" srcOrd="1" destOrd="0" presId="urn:microsoft.com/office/officeart/2009/layout/ReverseList#1"/>
    <dgm:cxn modelId="{96B30EF1-1308-4BC3-B9BB-2C310E1887A8}" type="presParOf" srcId="{E7228668-253C-431B-86DA-B8B79A386676}" destId="{10F72204-773B-42CD-A05B-B310B0F6CE44}" srcOrd="2" destOrd="0" presId="urn:microsoft.com/office/officeart/2009/layout/ReverseList#1"/>
    <dgm:cxn modelId="{B37A61DB-3058-45E5-9EF1-478045F76AD8}" type="presParOf" srcId="{E7228668-253C-431B-86DA-B8B79A386676}" destId="{AAAEA52D-3BEE-45A3-B331-9DE2BD326A8F}" srcOrd="3" destOrd="0" presId="urn:microsoft.com/office/officeart/2009/layout/ReverseList#1"/>
    <dgm:cxn modelId="{EB0E6594-6C2E-4F2E-BA98-C8B2136C37AD}" type="presParOf" srcId="{E7228668-253C-431B-86DA-B8B79A386676}" destId="{4EEC8B70-DF3C-4D23-BFC0-62C80AF31C6D}" srcOrd="4" destOrd="0" presId="urn:microsoft.com/office/officeart/2009/layout/ReverseList#1"/>
    <dgm:cxn modelId="{7D26BC13-92BC-4D2C-9A42-CE019072DFB8}" type="presParOf" srcId="{E7228668-253C-431B-86DA-B8B79A386676}" destId="{7329F295-7DE0-488A-8692-A4A144BCA80D}" srcOrd="5" destOrd="0" presId="urn:microsoft.com/office/officeart/2009/layout/Reverse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93253-DB29-461B-A1ED-6B76DBAE9910}" type="doc">
      <dgm:prSet loTypeId="urn:microsoft.com/office/officeart/2005/8/layout/matrix3" loCatId="matrix" qsTypeId="urn:microsoft.com/office/officeart/2005/8/quickstyle/3d2#1" qsCatId="3D" csTypeId="urn:microsoft.com/office/officeart/2005/8/colors/accent0_1#1" csCatId="mainScheme" phldr="1"/>
      <dgm:spPr/>
      <dgm:t>
        <a:bodyPr/>
        <a:lstStyle/>
        <a:p>
          <a:endParaRPr lang="en-US"/>
        </a:p>
      </dgm:t>
    </dgm:pt>
    <dgm:pt modelId="{3A2BB4E7-6C5E-45C1-9646-FD3F08B2323D}">
      <dgm:prSet phldrT="[Text]"/>
      <dgm:spPr/>
      <dgm:t>
        <a:bodyPr/>
        <a:lstStyle/>
        <a:p>
          <a:r>
            <a:rPr lang="en-US" b="1" dirty="0"/>
            <a:t>Keep every receipt</a:t>
          </a:r>
        </a:p>
      </dgm:t>
    </dgm:pt>
    <dgm:pt modelId="{B580EA93-0460-477B-B503-BE933A935FDD}" type="parTrans" cxnId="{D2AFE5DD-5291-49A3-9BC0-AB072444B37A}">
      <dgm:prSet/>
      <dgm:spPr/>
      <dgm:t>
        <a:bodyPr/>
        <a:lstStyle/>
        <a:p>
          <a:endParaRPr lang="en-US"/>
        </a:p>
      </dgm:t>
    </dgm:pt>
    <dgm:pt modelId="{03EF6C20-F903-4E04-802C-AB85A58DC54A}" type="sibTrans" cxnId="{D2AFE5DD-5291-49A3-9BC0-AB072444B37A}">
      <dgm:prSet/>
      <dgm:spPr/>
      <dgm:t>
        <a:bodyPr/>
        <a:lstStyle/>
        <a:p>
          <a:endParaRPr lang="en-US"/>
        </a:p>
      </dgm:t>
    </dgm:pt>
    <dgm:pt modelId="{50DE933C-024F-4456-8659-377ACFA4ABF6}">
      <dgm:prSet phldrT="[Text]"/>
      <dgm:spPr/>
      <dgm:t>
        <a:bodyPr/>
        <a:lstStyle/>
        <a:p>
          <a:r>
            <a:rPr lang="en-US" b="1" dirty="0"/>
            <a:t>Record every expenses daily</a:t>
          </a:r>
        </a:p>
      </dgm:t>
    </dgm:pt>
    <dgm:pt modelId="{0C1A4D67-EC1C-4379-839F-43EB2BD9AD91}" type="parTrans" cxnId="{C5EAFFEE-80F1-401D-9654-A19F6136C85D}">
      <dgm:prSet/>
      <dgm:spPr/>
      <dgm:t>
        <a:bodyPr/>
        <a:lstStyle/>
        <a:p>
          <a:endParaRPr lang="en-US"/>
        </a:p>
      </dgm:t>
    </dgm:pt>
    <dgm:pt modelId="{2B306739-A60D-4A9D-9ED2-3C4DF53B2050}" type="sibTrans" cxnId="{C5EAFFEE-80F1-401D-9654-A19F6136C85D}">
      <dgm:prSet/>
      <dgm:spPr/>
      <dgm:t>
        <a:bodyPr/>
        <a:lstStyle/>
        <a:p>
          <a:endParaRPr lang="en-US"/>
        </a:p>
      </dgm:t>
    </dgm:pt>
    <dgm:pt modelId="{FBE0BADF-A6AF-4A91-94EB-60B14E818C8B}">
      <dgm:prSet phldrT="[Text]"/>
      <dgm:spPr/>
      <dgm:t>
        <a:bodyPr/>
        <a:lstStyle/>
        <a:p>
          <a:r>
            <a:rPr lang="en-US" b="1" dirty="0"/>
            <a:t>Total your expense at the end of the month</a:t>
          </a:r>
          <a:endParaRPr lang="en-US" dirty="0"/>
        </a:p>
      </dgm:t>
    </dgm:pt>
    <dgm:pt modelId="{60CDFBD1-8640-4835-A21D-9ACF6158AEF0}" type="parTrans" cxnId="{113F98F8-48A5-4608-B15C-3CE59223D453}">
      <dgm:prSet/>
      <dgm:spPr/>
      <dgm:t>
        <a:bodyPr/>
        <a:lstStyle/>
        <a:p>
          <a:endParaRPr lang="en-US"/>
        </a:p>
      </dgm:t>
    </dgm:pt>
    <dgm:pt modelId="{6110C721-E8B9-4240-B13B-BBCFC9E6B267}" type="sibTrans" cxnId="{113F98F8-48A5-4608-B15C-3CE59223D453}">
      <dgm:prSet/>
      <dgm:spPr/>
      <dgm:t>
        <a:bodyPr/>
        <a:lstStyle/>
        <a:p>
          <a:endParaRPr lang="en-US"/>
        </a:p>
      </dgm:t>
    </dgm:pt>
    <dgm:pt modelId="{E3AE2009-6BEC-482E-89EB-141D0F1DAA29}">
      <dgm:prSet phldrT="[Text]"/>
      <dgm:spPr/>
      <dgm:t>
        <a:bodyPr/>
        <a:lstStyle/>
        <a:p>
          <a:r>
            <a:rPr lang="en-US" b="1" dirty="0"/>
            <a:t>Do this for three months</a:t>
          </a:r>
          <a:endParaRPr lang="en-US" dirty="0"/>
        </a:p>
      </dgm:t>
    </dgm:pt>
    <dgm:pt modelId="{3B4B9248-BF4A-4A8A-86C3-1B8E9FA7723B}" type="parTrans" cxnId="{E210163E-F719-441E-8359-39C147B4BF00}">
      <dgm:prSet/>
      <dgm:spPr/>
      <dgm:t>
        <a:bodyPr/>
        <a:lstStyle/>
        <a:p>
          <a:endParaRPr lang="en-US"/>
        </a:p>
      </dgm:t>
    </dgm:pt>
    <dgm:pt modelId="{26D9A579-DF3D-4820-9370-61CB4C4F25B4}" type="sibTrans" cxnId="{E210163E-F719-441E-8359-39C147B4BF00}">
      <dgm:prSet/>
      <dgm:spPr/>
      <dgm:t>
        <a:bodyPr/>
        <a:lstStyle/>
        <a:p>
          <a:endParaRPr lang="en-US"/>
        </a:p>
      </dgm:t>
    </dgm:pt>
    <dgm:pt modelId="{F0EDF958-B61D-4404-B65D-9357554341AD}" type="pres">
      <dgm:prSet presAssocID="{7BC93253-DB29-461B-A1ED-6B76DBAE9910}" presName="matrix" presStyleCnt="0">
        <dgm:presLayoutVars>
          <dgm:chMax val="1"/>
          <dgm:dir/>
          <dgm:resizeHandles val="exact"/>
        </dgm:presLayoutVars>
      </dgm:prSet>
      <dgm:spPr/>
      <dgm:t>
        <a:bodyPr/>
        <a:lstStyle/>
        <a:p>
          <a:endParaRPr lang="en-US"/>
        </a:p>
      </dgm:t>
    </dgm:pt>
    <dgm:pt modelId="{960921A4-255E-441D-8201-E24ED4066141}" type="pres">
      <dgm:prSet presAssocID="{7BC93253-DB29-461B-A1ED-6B76DBAE9910}" presName="diamond" presStyleLbl="bgShp" presStyleIdx="0" presStyleCnt="1" custScaleX="107325" custScaleY="100000" custLinFactNeighborX="10609"/>
      <dgm:spPr/>
    </dgm:pt>
    <dgm:pt modelId="{B2284AE0-9B7C-4C2B-8B0C-EC5972461695}" type="pres">
      <dgm:prSet presAssocID="{7BC93253-DB29-461B-A1ED-6B76DBAE9910}" presName="quad1" presStyleLbl="node1" presStyleIdx="0" presStyleCnt="4" custScaleX="147305">
        <dgm:presLayoutVars>
          <dgm:chMax val="0"/>
          <dgm:chPref val="0"/>
          <dgm:bulletEnabled val="1"/>
        </dgm:presLayoutVars>
      </dgm:prSet>
      <dgm:spPr/>
      <dgm:t>
        <a:bodyPr/>
        <a:lstStyle/>
        <a:p>
          <a:endParaRPr lang="en-US"/>
        </a:p>
      </dgm:t>
    </dgm:pt>
    <dgm:pt modelId="{055F9A66-71DA-465A-ACB0-DF9A038CD465}" type="pres">
      <dgm:prSet presAssocID="{7BC93253-DB29-461B-A1ED-6B76DBAE9910}" presName="quad2" presStyleLbl="node1" presStyleIdx="1" presStyleCnt="4" custScaleX="155727" custLinFactNeighborX="67621" custLinFactNeighborY="-3857">
        <dgm:presLayoutVars>
          <dgm:chMax val="0"/>
          <dgm:chPref val="0"/>
          <dgm:bulletEnabled val="1"/>
        </dgm:presLayoutVars>
      </dgm:prSet>
      <dgm:spPr/>
      <dgm:t>
        <a:bodyPr/>
        <a:lstStyle/>
        <a:p>
          <a:endParaRPr lang="en-US"/>
        </a:p>
      </dgm:t>
    </dgm:pt>
    <dgm:pt modelId="{BBFFC8B8-FAB3-43B3-BF8A-8142FB0EBE5D}" type="pres">
      <dgm:prSet presAssocID="{7BC93253-DB29-461B-A1ED-6B76DBAE9910}" presName="quad3" presStyleLbl="node1" presStyleIdx="2" presStyleCnt="4" custScaleX="147305">
        <dgm:presLayoutVars>
          <dgm:chMax val="0"/>
          <dgm:chPref val="0"/>
          <dgm:bulletEnabled val="1"/>
        </dgm:presLayoutVars>
      </dgm:prSet>
      <dgm:spPr/>
      <dgm:t>
        <a:bodyPr/>
        <a:lstStyle/>
        <a:p>
          <a:endParaRPr lang="en-US"/>
        </a:p>
      </dgm:t>
    </dgm:pt>
    <dgm:pt modelId="{24C9CA71-1967-449C-BB5E-579A14D62663}" type="pres">
      <dgm:prSet presAssocID="{7BC93253-DB29-461B-A1ED-6B76DBAE9910}" presName="quad4" presStyleLbl="node1" presStyleIdx="3" presStyleCnt="4" custScaleX="148711" custScaleY="96417" custLinFactNeighborX="69960" custLinFactNeighborY="-99">
        <dgm:presLayoutVars>
          <dgm:chMax val="0"/>
          <dgm:chPref val="0"/>
          <dgm:bulletEnabled val="1"/>
        </dgm:presLayoutVars>
      </dgm:prSet>
      <dgm:spPr/>
      <dgm:t>
        <a:bodyPr/>
        <a:lstStyle/>
        <a:p>
          <a:endParaRPr lang="en-US"/>
        </a:p>
      </dgm:t>
    </dgm:pt>
  </dgm:ptLst>
  <dgm:cxnLst>
    <dgm:cxn modelId="{E210163E-F719-441E-8359-39C147B4BF00}" srcId="{7BC93253-DB29-461B-A1ED-6B76DBAE9910}" destId="{E3AE2009-6BEC-482E-89EB-141D0F1DAA29}" srcOrd="3" destOrd="0" parTransId="{3B4B9248-BF4A-4A8A-86C3-1B8E9FA7723B}" sibTransId="{26D9A579-DF3D-4820-9370-61CB4C4F25B4}"/>
    <dgm:cxn modelId="{DBF8E6E5-6492-42FA-A168-4522C23ABB7D}" type="presOf" srcId="{FBE0BADF-A6AF-4A91-94EB-60B14E818C8B}" destId="{BBFFC8B8-FAB3-43B3-BF8A-8142FB0EBE5D}" srcOrd="0" destOrd="0" presId="urn:microsoft.com/office/officeart/2005/8/layout/matrix3"/>
    <dgm:cxn modelId="{F1CCDB6D-B246-40E3-95A6-95790B642415}" type="presOf" srcId="{3A2BB4E7-6C5E-45C1-9646-FD3F08B2323D}" destId="{B2284AE0-9B7C-4C2B-8B0C-EC5972461695}" srcOrd="0" destOrd="0" presId="urn:microsoft.com/office/officeart/2005/8/layout/matrix3"/>
    <dgm:cxn modelId="{818FD706-831D-4290-B46A-B511DFADF3C9}" type="presOf" srcId="{E3AE2009-6BEC-482E-89EB-141D0F1DAA29}" destId="{24C9CA71-1967-449C-BB5E-579A14D62663}" srcOrd="0" destOrd="0" presId="urn:microsoft.com/office/officeart/2005/8/layout/matrix3"/>
    <dgm:cxn modelId="{113F98F8-48A5-4608-B15C-3CE59223D453}" srcId="{7BC93253-DB29-461B-A1ED-6B76DBAE9910}" destId="{FBE0BADF-A6AF-4A91-94EB-60B14E818C8B}" srcOrd="2" destOrd="0" parTransId="{60CDFBD1-8640-4835-A21D-9ACF6158AEF0}" sibTransId="{6110C721-E8B9-4240-B13B-BBCFC9E6B267}"/>
    <dgm:cxn modelId="{D2AFE5DD-5291-49A3-9BC0-AB072444B37A}" srcId="{7BC93253-DB29-461B-A1ED-6B76DBAE9910}" destId="{3A2BB4E7-6C5E-45C1-9646-FD3F08B2323D}" srcOrd="0" destOrd="0" parTransId="{B580EA93-0460-477B-B503-BE933A935FDD}" sibTransId="{03EF6C20-F903-4E04-802C-AB85A58DC54A}"/>
    <dgm:cxn modelId="{C5EAFFEE-80F1-401D-9654-A19F6136C85D}" srcId="{7BC93253-DB29-461B-A1ED-6B76DBAE9910}" destId="{50DE933C-024F-4456-8659-377ACFA4ABF6}" srcOrd="1" destOrd="0" parTransId="{0C1A4D67-EC1C-4379-839F-43EB2BD9AD91}" sibTransId="{2B306739-A60D-4A9D-9ED2-3C4DF53B2050}"/>
    <dgm:cxn modelId="{915C85BB-A15C-4EB8-9721-5D5DAE7D2C1A}" type="presOf" srcId="{7BC93253-DB29-461B-A1ED-6B76DBAE9910}" destId="{F0EDF958-B61D-4404-B65D-9357554341AD}" srcOrd="0" destOrd="0" presId="urn:microsoft.com/office/officeart/2005/8/layout/matrix3"/>
    <dgm:cxn modelId="{BECA9255-8C9F-44BD-8FED-6883DCE2AFC2}" type="presOf" srcId="{50DE933C-024F-4456-8659-377ACFA4ABF6}" destId="{055F9A66-71DA-465A-ACB0-DF9A038CD465}" srcOrd="0" destOrd="0" presId="urn:microsoft.com/office/officeart/2005/8/layout/matrix3"/>
    <dgm:cxn modelId="{7E621F0B-5F29-4EB8-AAAD-8BE849620291}" type="presParOf" srcId="{F0EDF958-B61D-4404-B65D-9357554341AD}" destId="{960921A4-255E-441D-8201-E24ED4066141}" srcOrd="0" destOrd="0" presId="urn:microsoft.com/office/officeart/2005/8/layout/matrix3"/>
    <dgm:cxn modelId="{6E9266B0-7C27-46B2-8703-8550B083F4F9}" type="presParOf" srcId="{F0EDF958-B61D-4404-B65D-9357554341AD}" destId="{B2284AE0-9B7C-4C2B-8B0C-EC5972461695}" srcOrd="1" destOrd="0" presId="urn:microsoft.com/office/officeart/2005/8/layout/matrix3"/>
    <dgm:cxn modelId="{A830B4F2-4157-469B-9CA7-83194C63C1EB}" type="presParOf" srcId="{F0EDF958-B61D-4404-B65D-9357554341AD}" destId="{055F9A66-71DA-465A-ACB0-DF9A038CD465}" srcOrd="2" destOrd="0" presId="urn:microsoft.com/office/officeart/2005/8/layout/matrix3"/>
    <dgm:cxn modelId="{D017071E-9981-40C4-9360-2FED602D7F2F}" type="presParOf" srcId="{F0EDF958-B61D-4404-B65D-9357554341AD}" destId="{BBFFC8B8-FAB3-43B3-BF8A-8142FB0EBE5D}" srcOrd="3" destOrd="0" presId="urn:microsoft.com/office/officeart/2005/8/layout/matrix3"/>
    <dgm:cxn modelId="{357C2DB2-C197-4358-9181-2B25C0A4088F}" type="presParOf" srcId="{F0EDF958-B61D-4404-B65D-9357554341AD}" destId="{24C9CA71-1967-449C-BB5E-579A14D6266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2F2EBD-E0E6-44B0-A56F-81ACCADCCAD0}" type="doc">
      <dgm:prSet loTypeId="urn:microsoft.com/office/officeart/2008/layout/PictureStrips" loCatId="list" qsTypeId="urn:microsoft.com/office/officeart/2005/8/quickstyle/simple1#2" qsCatId="simple" csTypeId="urn:microsoft.com/office/officeart/2005/8/colors/accent1_2#1" csCatId="accent1" phldr="1"/>
      <dgm:spPr/>
      <dgm:t>
        <a:bodyPr/>
        <a:lstStyle/>
        <a:p>
          <a:endParaRPr lang="en-US"/>
        </a:p>
      </dgm:t>
    </dgm:pt>
    <dgm:pt modelId="{912DA9E0-90F5-46FD-AA36-29A0E096F975}">
      <dgm:prSet phldrT="[Text]" phldr="0" custT="0"/>
      <dgm:spPr>
        <a:ln w="28575">
          <a:solidFill>
            <a:srgbClr val="002060"/>
          </a:solidFill>
        </a:ln>
      </dgm:spPr>
      <dgm:t>
        <a:bodyPr vert="horz" wrap="square"/>
        <a:lstStyle/>
        <a:p>
          <a:pPr algn="just">
            <a:lnSpc>
              <a:spcPct val="100000"/>
            </a:lnSpc>
            <a:spcBef>
              <a:spcPct val="0"/>
            </a:spcBef>
            <a:spcAft>
              <a:spcPct val="35000"/>
            </a:spcAft>
          </a:pPr>
          <a:r>
            <a:rPr lang="en-US" dirty="0"/>
            <a:t>If it is positive, you have a surplus. Congratulations! With the extra money you must pay off any debt or loan if you have. Otherwise you can increase your monthly savings amount or invest for future.</a:t>
          </a:r>
          <a:endParaRPr/>
        </a:p>
      </dgm:t>
    </dgm:pt>
    <dgm:pt modelId="{EAC6909C-B865-4143-9FFE-5DFC3D438125}" type="parTrans" cxnId="{90D6CC8B-3B00-4D84-9711-5DBA1DFB2809}">
      <dgm:prSet/>
      <dgm:spPr/>
      <dgm:t>
        <a:bodyPr/>
        <a:lstStyle/>
        <a:p>
          <a:endParaRPr lang="en-US"/>
        </a:p>
      </dgm:t>
    </dgm:pt>
    <dgm:pt modelId="{A7F88F11-90F7-449F-AE58-A98665E9CC89}" type="sibTrans" cxnId="{90D6CC8B-3B00-4D84-9711-5DBA1DFB2809}">
      <dgm:prSet/>
      <dgm:spPr/>
      <dgm:t>
        <a:bodyPr/>
        <a:lstStyle/>
        <a:p>
          <a:endParaRPr lang="en-US"/>
        </a:p>
      </dgm:t>
    </dgm:pt>
    <dgm:pt modelId="{EB39DF95-0219-4A29-B7A7-3152D0822B3B}">
      <dgm:prSet phldrT="[Text]"/>
      <dgm:spPr>
        <a:ln w="28575">
          <a:solidFill>
            <a:srgbClr val="002060"/>
          </a:solidFill>
        </a:ln>
      </dgm:spPr>
      <dgm:t>
        <a:bodyPr/>
        <a:lstStyle/>
        <a:p>
          <a:pPr algn="just"/>
          <a:r>
            <a:rPr lang="en-US" dirty="0"/>
            <a:t>If it is negative, you have a deficit. You need to increase your income to balance your budget. Reduce your expenses by focusing on what are your needs rather than wants.</a:t>
          </a:r>
        </a:p>
      </dgm:t>
    </dgm:pt>
    <dgm:pt modelId="{9F9D633B-E941-41B6-A715-555A84EABB02}" type="parTrans" cxnId="{CBC54D5A-9A94-41D2-B76D-3BB16A347D1A}">
      <dgm:prSet/>
      <dgm:spPr/>
      <dgm:t>
        <a:bodyPr/>
        <a:lstStyle/>
        <a:p>
          <a:endParaRPr lang="en-US"/>
        </a:p>
      </dgm:t>
    </dgm:pt>
    <dgm:pt modelId="{476DD2FC-B945-4823-85DC-CEC9CBC7EAEB}" type="sibTrans" cxnId="{CBC54D5A-9A94-41D2-B76D-3BB16A347D1A}">
      <dgm:prSet/>
      <dgm:spPr/>
      <dgm:t>
        <a:bodyPr/>
        <a:lstStyle/>
        <a:p>
          <a:endParaRPr lang="en-US"/>
        </a:p>
      </dgm:t>
    </dgm:pt>
    <dgm:pt modelId="{32DDF9BE-1B45-4DD1-A87A-05049A408361}" type="pres">
      <dgm:prSet presAssocID="{742F2EBD-E0E6-44B0-A56F-81ACCADCCAD0}" presName="Name0" presStyleCnt="0">
        <dgm:presLayoutVars>
          <dgm:dir/>
          <dgm:resizeHandles val="exact"/>
        </dgm:presLayoutVars>
      </dgm:prSet>
      <dgm:spPr/>
      <dgm:t>
        <a:bodyPr/>
        <a:lstStyle/>
        <a:p>
          <a:endParaRPr lang="en-US"/>
        </a:p>
      </dgm:t>
    </dgm:pt>
    <dgm:pt modelId="{15CBCD07-F3D8-4838-8BAC-7B3F6F55A728}" type="pres">
      <dgm:prSet presAssocID="{912DA9E0-90F5-46FD-AA36-29A0E096F975}" presName="composite" presStyleCnt="0"/>
      <dgm:spPr/>
    </dgm:pt>
    <dgm:pt modelId="{4A32CECB-38A5-4AF8-8EEF-3616B11E5CC3}" type="pres">
      <dgm:prSet presAssocID="{912DA9E0-90F5-46FD-AA36-29A0E096F975}" presName="rect1" presStyleLbl="trAlignAcc1" presStyleIdx="0" presStyleCnt="2" custScaleY="77385">
        <dgm:presLayoutVars>
          <dgm:bulletEnabled val="1"/>
        </dgm:presLayoutVars>
      </dgm:prSet>
      <dgm:spPr/>
      <dgm:t>
        <a:bodyPr/>
        <a:lstStyle/>
        <a:p>
          <a:endParaRPr lang="en-US"/>
        </a:p>
      </dgm:t>
    </dgm:pt>
    <dgm:pt modelId="{AD611255-4D2F-4D8E-8A1C-F76BF88E2EAB}" type="pres">
      <dgm:prSet presAssocID="{912DA9E0-90F5-46FD-AA36-29A0E096F975}" presName="rect2" presStyleLbl="fgImgPlace1" presStyleIdx="0" presStyleCnt="2" custScaleX="114961" custScaleY="73729" custLinFactNeighborY="1122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38FDCAC-9EBC-46CD-8304-D79235B39CCF}" type="pres">
      <dgm:prSet presAssocID="{A7F88F11-90F7-449F-AE58-A98665E9CC89}" presName="sibTrans" presStyleCnt="0"/>
      <dgm:spPr/>
    </dgm:pt>
    <dgm:pt modelId="{EA7817BD-123F-422A-8F76-FECF4EDCDDB8}" type="pres">
      <dgm:prSet presAssocID="{EB39DF95-0219-4A29-B7A7-3152D0822B3B}" presName="composite" presStyleCnt="0"/>
      <dgm:spPr/>
    </dgm:pt>
    <dgm:pt modelId="{A0B90655-30B6-4050-BA4F-10DE3E8EDA1F}" type="pres">
      <dgm:prSet presAssocID="{EB39DF95-0219-4A29-B7A7-3152D0822B3B}" presName="rect1" presStyleLbl="trAlignAcc1" presStyleIdx="1" presStyleCnt="2" custScaleY="64496" custLinFactNeighborX="17" custLinFactNeighborY="-20211">
        <dgm:presLayoutVars>
          <dgm:bulletEnabled val="1"/>
        </dgm:presLayoutVars>
      </dgm:prSet>
      <dgm:spPr/>
      <dgm:t>
        <a:bodyPr/>
        <a:lstStyle/>
        <a:p>
          <a:endParaRPr lang="en-US"/>
        </a:p>
      </dgm:t>
    </dgm:pt>
    <dgm:pt modelId="{F079DF60-AB19-48C3-8982-D3BE1F3304C1}" type="pres">
      <dgm:prSet presAssocID="{EB39DF95-0219-4A29-B7A7-3152D0822B3B}" presName="rect2" presStyleLbl="fgImgPlace1" presStyleIdx="1" presStyleCnt="2" custScaleX="115733" custScaleY="60387" custLinFactNeighborX="-86" custLinFactNeighborY="-7149"/>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Lst>
  <dgm:cxnLst>
    <dgm:cxn modelId="{73170212-03BF-4C48-AC05-5D1B5ACE0C46}" type="presOf" srcId="{912DA9E0-90F5-46FD-AA36-29A0E096F975}" destId="{4A32CECB-38A5-4AF8-8EEF-3616B11E5CC3}" srcOrd="0" destOrd="0" presId="urn:microsoft.com/office/officeart/2008/layout/PictureStrips"/>
    <dgm:cxn modelId="{CBC54D5A-9A94-41D2-B76D-3BB16A347D1A}" srcId="{742F2EBD-E0E6-44B0-A56F-81ACCADCCAD0}" destId="{EB39DF95-0219-4A29-B7A7-3152D0822B3B}" srcOrd="1" destOrd="0" parTransId="{9F9D633B-E941-41B6-A715-555A84EABB02}" sibTransId="{476DD2FC-B945-4823-85DC-CEC9CBC7EAEB}"/>
    <dgm:cxn modelId="{BE4F79CC-FD3E-4A8E-9315-B9A08CDE262C}" type="presOf" srcId="{742F2EBD-E0E6-44B0-A56F-81ACCADCCAD0}" destId="{32DDF9BE-1B45-4DD1-A87A-05049A408361}" srcOrd="0" destOrd="0" presId="urn:microsoft.com/office/officeart/2008/layout/PictureStrips"/>
    <dgm:cxn modelId="{975EFA43-3283-468E-92AF-BB0B35648C02}" type="presOf" srcId="{EB39DF95-0219-4A29-B7A7-3152D0822B3B}" destId="{A0B90655-30B6-4050-BA4F-10DE3E8EDA1F}" srcOrd="0" destOrd="0" presId="urn:microsoft.com/office/officeart/2008/layout/PictureStrips"/>
    <dgm:cxn modelId="{90D6CC8B-3B00-4D84-9711-5DBA1DFB2809}" srcId="{742F2EBD-E0E6-44B0-A56F-81ACCADCCAD0}" destId="{912DA9E0-90F5-46FD-AA36-29A0E096F975}" srcOrd="0" destOrd="0" parTransId="{EAC6909C-B865-4143-9FFE-5DFC3D438125}" sibTransId="{A7F88F11-90F7-449F-AE58-A98665E9CC89}"/>
    <dgm:cxn modelId="{5487B469-D1D5-4BEC-A62C-863B22687ADE}" type="presParOf" srcId="{32DDF9BE-1B45-4DD1-A87A-05049A408361}" destId="{15CBCD07-F3D8-4838-8BAC-7B3F6F55A728}" srcOrd="0" destOrd="0" presId="urn:microsoft.com/office/officeart/2008/layout/PictureStrips"/>
    <dgm:cxn modelId="{6E5E60EB-50E7-4F79-AD34-14641792378E}" type="presParOf" srcId="{15CBCD07-F3D8-4838-8BAC-7B3F6F55A728}" destId="{4A32CECB-38A5-4AF8-8EEF-3616B11E5CC3}" srcOrd="0" destOrd="0" presId="urn:microsoft.com/office/officeart/2008/layout/PictureStrips"/>
    <dgm:cxn modelId="{F6A66B93-59EB-4633-BEB7-8A344B1E4154}" type="presParOf" srcId="{15CBCD07-F3D8-4838-8BAC-7B3F6F55A728}" destId="{AD611255-4D2F-4D8E-8A1C-F76BF88E2EAB}" srcOrd="1" destOrd="0" presId="urn:microsoft.com/office/officeart/2008/layout/PictureStrips"/>
    <dgm:cxn modelId="{5560486C-AD9A-4E4C-979F-F1E8DCE09B22}" type="presParOf" srcId="{32DDF9BE-1B45-4DD1-A87A-05049A408361}" destId="{838FDCAC-9EBC-46CD-8304-D79235B39CCF}" srcOrd="1" destOrd="0" presId="urn:microsoft.com/office/officeart/2008/layout/PictureStrips"/>
    <dgm:cxn modelId="{08BFF437-582A-4B8E-9A4A-C134839FC3F4}" type="presParOf" srcId="{32DDF9BE-1B45-4DD1-A87A-05049A408361}" destId="{EA7817BD-123F-422A-8F76-FECF4EDCDDB8}" srcOrd="2" destOrd="0" presId="urn:microsoft.com/office/officeart/2008/layout/PictureStrips"/>
    <dgm:cxn modelId="{B32D73CA-C478-4201-96C0-1A560EBC7974}" type="presParOf" srcId="{EA7817BD-123F-422A-8F76-FECF4EDCDDB8}" destId="{A0B90655-30B6-4050-BA4F-10DE3E8EDA1F}" srcOrd="0" destOrd="0" presId="urn:microsoft.com/office/officeart/2008/layout/PictureStrips"/>
    <dgm:cxn modelId="{198B9332-A940-48A6-9738-EB4C8D486267}" type="presParOf" srcId="{EA7817BD-123F-422A-8F76-FECF4EDCDDB8}" destId="{F079DF60-AB19-48C3-8982-D3BE1F3304C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41AD1-EB53-440D-B202-F9BB6D778882}" type="doc">
      <dgm:prSet loTypeId="urn:microsoft.com/office/officeart/2005/8/layout/pyramid1#1" loCatId="pyramid" qsTypeId="urn:microsoft.com/office/officeart/2005/8/quickstyle/3d4#1" qsCatId="3D" csTypeId="urn:microsoft.com/office/officeart/2005/8/colors/colorful4#1" csCatId="colorful" phldr="1"/>
      <dgm:spPr/>
    </dgm:pt>
    <dgm:pt modelId="{4B50CA69-C0D2-45D4-8F22-A514CF515E35}">
      <dgm:prSet phldrT="[Text]" custT="1"/>
      <dgm:spPr/>
      <dgm:t>
        <a:bodyPr/>
        <a:lstStyle/>
        <a:p>
          <a:endParaRPr lang="en-US" sz="1100"/>
        </a:p>
        <a:p>
          <a:r>
            <a:rPr lang="en-US" sz="700" b="1">
              <a:latin typeface="Arial" panose="020B0604020202020204" pitchFamily="34" charset="0"/>
              <a:cs typeface="Arial" panose="020B0604020202020204" pitchFamily="34" charset="0"/>
            </a:rPr>
            <a:t>SHORT</a:t>
          </a:r>
          <a:r>
            <a:rPr lang="en-US" sz="1000" b="1">
              <a:latin typeface="Arial" panose="020B0604020202020204" pitchFamily="34" charset="0"/>
              <a:cs typeface="Arial" panose="020B0604020202020204" pitchFamily="34" charset="0"/>
            </a:rPr>
            <a:t>                     </a:t>
          </a:r>
          <a:r>
            <a:rPr lang="en-US" sz="700" b="1">
              <a:latin typeface="Arial" panose="020B0604020202020204" pitchFamily="34" charset="0"/>
              <a:cs typeface="Arial" panose="020B0604020202020204" pitchFamily="34" charset="0"/>
            </a:rPr>
            <a:t>TERM</a:t>
          </a:r>
          <a:endParaRPr lang="en-US" sz="700" b="1" dirty="0">
            <a:latin typeface="Arial" panose="020B0604020202020204" pitchFamily="34" charset="0"/>
            <a:cs typeface="Arial" panose="020B0604020202020204" pitchFamily="34" charset="0"/>
          </a:endParaRPr>
        </a:p>
      </dgm:t>
    </dgm:pt>
    <dgm:pt modelId="{566C5793-30AE-40BE-8596-54093B782495}" type="parTrans" cxnId="{A6A87A61-46BA-4BA7-890A-271DF857DC05}">
      <dgm:prSet/>
      <dgm:spPr/>
      <dgm:t>
        <a:bodyPr/>
        <a:lstStyle/>
        <a:p>
          <a:endParaRPr lang="en-US"/>
        </a:p>
      </dgm:t>
    </dgm:pt>
    <dgm:pt modelId="{56B00999-F4DB-4F3B-A0F2-B50ABB02A144}" type="sibTrans" cxnId="{A6A87A61-46BA-4BA7-890A-271DF857DC05}">
      <dgm:prSet/>
      <dgm:spPr/>
      <dgm:t>
        <a:bodyPr/>
        <a:lstStyle/>
        <a:p>
          <a:endParaRPr lang="en-US"/>
        </a:p>
      </dgm:t>
    </dgm:pt>
    <dgm:pt modelId="{3681F83D-86EC-4796-A6BF-365BF5F162DC}">
      <dgm:prSet phldrT="[Text]" custT="1"/>
      <dgm:spPr/>
      <dgm:t>
        <a:bodyPr/>
        <a:lstStyle/>
        <a:p>
          <a:r>
            <a:rPr lang="en-US" sz="900" b="1">
              <a:latin typeface="Arial" panose="020B0604020202020204" pitchFamily="34" charset="0"/>
              <a:cs typeface="Arial" panose="020B0604020202020204" pitchFamily="34" charset="0"/>
            </a:rPr>
            <a:t>MEDIUM TERM</a:t>
          </a:r>
        </a:p>
      </dgm:t>
    </dgm:pt>
    <dgm:pt modelId="{90CCBD2C-A8AA-471A-A365-081C380C5B24}" type="parTrans" cxnId="{5B30666E-DADE-47F9-8EFC-B63B13908027}">
      <dgm:prSet/>
      <dgm:spPr/>
      <dgm:t>
        <a:bodyPr/>
        <a:lstStyle/>
        <a:p>
          <a:endParaRPr lang="en-US"/>
        </a:p>
      </dgm:t>
    </dgm:pt>
    <dgm:pt modelId="{8C9FD51A-97A6-4509-AAB3-7B218357A845}" type="sibTrans" cxnId="{5B30666E-DADE-47F9-8EFC-B63B13908027}">
      <dgm:prSet/>
      <dgm:spPr/>
      <dgm:t>
        <a:bodyPr/>
        <a:lstStyle/>
        <a:p>
          <a:endParaRPr lang="en-US"/>
        </a:p>
      </dgm:t>
    </dgm:pt>
    <dgm:pt modelId="{332238E4-7644-4A42-80B7-9B4C3CC383BF}">
      <dgm:prSet phldrT="[Text]" custT="1"/>
      <dgm:spPr/>
      <dgm:t>
        <a:bodyPr/>
        <a:lstStyle/>
        <a:p>
          <a:pPr algn="ctr"/>
          <a:r>
            <a:rPr lang="en-US" sz="1200" b="1">
              <a:latin typeface="Arial" panose="020B0604020202020204" pitchFamily="34" charset="0"/>
              <a:cs typeface="Arial" panose="020B0604020202020204" pitchFamily="34" charset="0"/>
            </a:rPr>
            <a:t>LONG TERM</a:t>
          </a:r>
        </a:p>
      </dgm:t>
    </dgm:pt>
    <dgm:pt modelId="{645C4734-AC50-45F9-8DC3-1D8372EDE6F5}" type="parTrans" cxnId="{7264FD9D-F766-4603-BC16-DB43EF3492B8}">
      <dgm:prSet/>
      <dgm:spPr/>
      <dgm:t>
        <a:bodyPr/>
        <a:lstStyle/>
        <a:p>
          <a:endParaRPr lang="en-US"/>
        </a:p>
      </dgm:t>
    </dgm:pt>
    <dgm:pt modelId="{F466F608-1DB4-478F-9B96-471886EB42DB}" type="sibTrans" cxnId="{7264FD9D-F766-4603-BC16-DB43EF3492B8}">
      <dgm:prSet/>
      <dgm:spPr/>
      <dgm:t>
        <a:bodyPr/>
        <a:lstStyle/>
        <a:p>
          <a:endParaRPr lang="en-US"/>
        </a:p>
      </dgm:t>
    </dgm:pt>
    <dgm:pt modelId="{67282177-5DEF-49EF-960F-DB53CF650C93}" type="pres">
      <dgm:prSet presAssocID="{F6841AD1-EB53-440D-B202-F9BB6D778882}" presName="Name0" presStyleCnt="0">
        <dgm:presLayoutVars>
          <dgm:dir/>
          <dgm:animLvl val="lvl"/>
          <dgm:resizeHandles val="exact"/>
        </dgm:presLayoutVars>
      </dgm:prSet>
      <dgm:spPr/>
    </dgm:pt>
    <dgm:pt modelId="{EEBDA17D-CF35-4FFD-B438-5A45F7D4CAEA}" type="pres">
      <dgm:prSet presAssocID="{4B50CA69-C0D2-45D4-8F22-A514CF515E35}" presName="Name8" presStyleCnt="0"/>
      <dgm:spPr/>
    </dgm:pt>
    <dgm:pt modelId="{9ACF8D08-7DFF-48BB-9D61-224BC0C23E12}" type="pres">
      <dgm:prSet presAssocID="{4B50CA69-C0D2-45D4-8F22-A514CF515E35}" presName="level" presStyleLbl="node1" presStyleIdx="0" presStyleCnt="3" custScaleY="110530">
        <dgm:presLayoutVars>
          <dgm:chMax val="1"/>
          <dgm:bulletEnabled val="1"/>
        </dgm:presLayoutVars>
      </dgm:prSet>
      <dgm:spPr/>
      <dgm:t>
        <a:bodyPr/>
        <a:lstStyle/>
        <a:p>
          <a:endParaRPr lang="en-US"/>
        </a:p>
      </dgm:t>
    </dgm:pt>
    <dgm:pt modelId="{4A44508C-2744-4150-B9BB-625766361548}" type="pres">
      <dgm:prSet presAssocID="{4B50CA69-C0D2-45D4-8F22-A514CF515E35}" presName="levelTx" presStyleLbl="revTx" presStyleIdx="0" presStyleCnt="0">
        <dgm:presLayoutVars>
          <dgm:chMax val="1"/>
          <dgm:bulletEnabled val="1"/>
        </dgm:presLayoutVars>
      </dgm:prSet>
      <dgm:spPr/>
      <dgm:t>
        <a:bodyPr/>
        <a:lstStyle/>
        <a:p>
          <a:endParaRPr lang="en-US"/>
        </a:p>
      </dgm:t>
    </dgm:pt>
    <dgm:pt modelId="{4613C3C7-7932-4C8F-B22B-0B1957BB9230}" type="pres">
      <dgm:prSet presAssocID="{3681F83D-86EC-4796-A6BF-365BF5F162DC}" presName="Name8" presStyleCnt="0"/>
      <dgm:spPr/>
    </dgm:pt>
    <dgm:pt modelId="{14970ADC-E0AE-4A92-8D99-B1429AEE5AED}" type="pres">
      <dgm:prSet presAssocID="{3681F83D-86EC-4796-A6BF-365BF5F162DC}" presName="level" presStyleLbl="node1" presStyleIdx="1" presStyleCnt="3" custScaleY="65803">
        <dgm:presLayoutVars>
          <dgm:chMax val="1"/>
          <dgm:bulletEnabled val="1"/>
        </dgm:presLayoutVars>
      </dgm:prSet>
      <dgm:spPr/>
      <dgm:t>
        <a:bodyPr/>
        <a:lstStyle/>
        <a:p>
          <a:endParaRPr lang="en-US"/>
        </a:p>
      </dgm:t>
    </dgm:pt>
    <dgm:pt modelId="{6BEE9416-E023-4F02-9AE4-6BA57743A99A}" type="pres">
      <dgm:prSet presAssocID="{3681F83D-86EC-4796-A6BF-365BF5F162DC}" presName="levelTx" presStyleLbl="revTx" presStyleIdx="0" presStyleCnt="0">
        <dgm:presLayoutVars>
          <dgm:chMax val="1"/>
          <dgm:bulletEnabled val="1"/>
        </dgm:presLayoutVars>
      </dgm:prSet>
      <dgm:spPr/>
      <dgm:t>
        <a:bodyPr/>
        <a:lstStyle/>
        <a:p>
          <a:endParaRPr lang="en-US"/>
        </a:p>
      </dgm:t>
    </dgm:pt>
    <dgm:pt modelId="{30ED76AB-B650-4602-B1BF-3307E1D2F2AE}" type="pres">
      <dgm:prSet presAssocID="{332238E4-7644-4A42-80B7-9B4C3CC383BF}" presName="Name8" presStyleCnt="0"/>
      <dgm:spPr/>
    </dgm:pt>
    <dgm:pt modelId="{0F9B5A81-CBFD-4D70-989E-E5647B34126A}" type="pres">
      <dgm:prSet presAssocID="{332238E4-7644-4A42-80B7-9B4C3CC383BF}" presName="level" presStyleLbl="node1" presStyleIdx="2" presStyleCnt="3" custScaleY="124703" custLinFactNeighborX="-15706" custLinFactNeighborY="0">
        <dgm:presLayoutVars>
          <dgm:chMax val="1"/>
          <dgm:bulletEnabled val="1"/>
        </dgm:presLayoutVars>
      </dgm:prSet>
      <dgm:spPr/>
      <dgm:t>
        <a:bodyPr/>
        <a:lstStyle/>
        <a:p>
          <a:endParaRPr lang="en-US"/>
        </a:p>
      </dgm:t>
    </dgm:pt>
    <dgm:pt modelId="{9C7F22A1-CE25-4B7C-95B0-FD4D3D92C826}" type="pres">
      <dgm:prSet presAssocID="{332238E4-7644-4A42-80B7-9B4C3CC383BF}" presName="levelTx" presStyleLbl="revTx" presStyleIdx="0" presStyleCnt="0">
        <dgm:presLayoutVars>
          <dgm:chMax val="1"/>
          <dgm:bulletEnabled val="1"/>
        </dgm:presLayoutVars>
      </dgm:prSet>
      <dgm:spPr/>
      <dgm:t>
        <a:bodyPr/>
        <a:lstStyle/>
        <a:p>
          <a:endParaRPr lang="en-US"/>
        </a:p>
      </dgm:t>
    </dgm:pt>
  </dgm:ptLst>
  <dgm:cxnLst>
    <dgm:cxn modelId="{1EF2C5FF-BDD6-495E-8048-09E7B9EDB1AB}" type="presOf" srcId="{F6841AD1-EB53-440D-B202-F9BB6D778882}" destId="{67282177-5DEF-49EF-960F-DB53CF650C93}" srcOrd="0" destOrd="0" presId="urn:microsoft.com/office/officeart/2005/8/layout/pyramid1#1"/>
    <dgm:cxn modelId="{5B30666E-DADE-47F9-8EFC-B63B13908027}" srcId="{F6841AD1-EB53-440D-B202-F9BB6D778882}" destId="{3681F83D-86EC-4796-A6BF-365BF5F162DC}" srcOrd="1" destOrd="0" parTransId="{90CCBD2C-A8AA-471A-A365-081C380C5B24}" sibTransId="{8C9FD51A-97A6-4509-AAB3-7B218357A845}"/>
    <dgm:cxn modelId="{0BC6E08B-F23C-4329-A0B3-B799FE0682A9}" type="presOf" srcId="{4B50CA69-C0D2-45D4-8F22-A514CF515E35}" destId="{4A44508C-2744-4150-B9BB-625766361548}" srcOrd="1" destOrd="0" presId="urn:microsoft.com/office/officeart/2005/8/layout/pyramid1#1"/>
    <dgm:cxn modelId="{5A16F5FE-97B9-431A-80A3-01BB6B394461}" type="presOf" srcId="{3681F83D-86EC-4796-A6BF-365BF5F162DC}" destId="{6BEE9416-E023-4F02-9AE4-6BA57743A99A}" srcOrd="1" destOrd="0" presId="urn:microsoft.com/office/officeart/2005/8/layout/pyramid1#1"/>
    <dgm:cxn modelId="{60F4C743-329B-49A8-B678-48C038F31434}" type="presOf" srcId="{4B50CA69-C0D2-45D4-8F22-A514CF515E35}" destId="{9ACF8D08-7DFF-48BB-9D61-224BC0C23E12}" srcOrd="0" destOrd="0" presId="urn:microsoft.com/office/officeart/2005/8/layout/pyramid1#1"/>
    <dgm:cxn modelId="{A6A87A61-46BA-4BA7-890A-271DF857DC05}" srcId="{F6841AD1-EB53-440D-B202-F9BB6D778882}" destId="{4B50CA69-C0D2-45D4-8F22-A514CF515E35}" srcOrd="0" destOrd="0" parTransId="{566C5793-30AE-40BE-8596-54093B782495}" sibTransId="{56B00999-F4DB-4F3B-A0F2-B50ABB02A144}"/>
    <dgm:cxn modelId="{7264FD9D-F766-4603-BC16-DB43EF3492B8}" srcId="{F6841AD1-EB53-440D-B202-F9BB6D778882}" destId="{332238E4-7644-4A42-80B7-9B4C3CC383BF}" srcOrd="2" destOrd="0" parTransId="{645C4734-AC50-45F9-8DC3-1D8372EDE6F5}" sibTransId="{F466F608-1DB4-478F-9B96-471886EB42DB}"/>
    <dgm:cxn modelId="{2CC64306-7E7D-401A-8481-09F6E1E7DDF6}" type="presOf" srcId="{332238E4-7644-4A42-80B7-9B4C3CC383BF}" destId="{0F9B5A81-CBFD-4D70-989E-E5647B34126A}" srcOrd="0" destOrd="0" presId="urn:microsoft.com/office/officeart/2005/8/layout/pyramid1#1"/>
    <dgm:cxn modelId="{20C02E3F-A080-4E61-A225-DD46165FB0B6}" type="presOf" srcId="{3681F83D-86EC-4796-A6BF-365BF5F162DC}" destId="{14970ADC-E0AE-4A92-8D99-B1429AEE5AED}" srcOrd="0" destOrd="0" presId="urn:microsoft.com/office/officeart/2005/8/layout/pyramid1#1"/>
    <dgm:cxn modelId="{38A0A362-F2DE-4455-A5F4-5EA2002F4D58}" type="presOf" srcId="{332238E4-7644-4A42-80B7-9B4C3CC383BF}" destId="{9C7F22A1-CE25-4B7C-95B0-FD4D3D92C826}" srcOrd="1" destOrd="0" presId="urn:microsoft.com/office/officeart/2005/8/layout/pyramid1#1"/>
    <dgm:cxn modelId="{A70A31F8-A1D6-40A8-8340-3C4491CC8E8C}" type="presParOf" srcId="{67282177-5DEF-49EF-960F-DB53CF650C93}" destId="{EEBDA17D-CF35-4FFD-B438-5A45F7D4CAEA}" srcOrd="0" destOrd="0" presId="urn:microsoft.com/office/officeart/2005/8/layout/pyramid1#1"/>
    <dgm:cxn modelId="{426A5B5D-6FB9-4A8C-BDA7-F565E7D3FB70}" type="presParOf" srcId="{EEBDA17D-CF35-4FFD-B438-5A45F7D4CAEA}" destId="{9ACF8D08-7DFF-48BB-9D61-224BC0C23E12}" srcOrd="0" destOrd="0" presId="urn:microsoft.com/office/officeart/2005/8/layout/pyramid1#1"/>
    <dgm:cxn modelId="{BF4365DC-01FC-4374-B50D-83010D15AABF}" type="presParOf" srcId="{EEBDA17D-CF35-4FFD-B438-5A45F7D4CAEA}" destId="{4A44508C-2744-4150-B9BB-625766361548}" srcOrd="1" destOrd="0" presId="urn:microsoft.com/office/officeart/2005/8/layout/pyramid1#1"/>
    <dgm:cxn modelId="{99EB6110-F27F-468D-A9BE-579344BCBD64}" type="presParOf" srcId="{67282177-5DEF-49EF-960F-DB53CF650C93}" destId="{4613C3C7-7932-4C8F-B22B-0B1957BB9230}" srcOrd="1" destOrd="0" presId="urn:microsoft.com/office/officeart/2005/8/layout/pyramid1#1"/>
    <dgm:cxn modelId="{CBFEB8A0-A7C7-45B6-81D0-96CF101A49B2}" type="presParOf" srcId="{4613C3C7-7932-4C8F-B22B-0B1957BB9230}" destId="{14970ADC-E0AE-4A92-8D99-B1429AEE5AED}" srcOrd="0" destOrd="0" presId="urn:microsoft.com/office/officeart/2005/8/layout/pyramid1#1"/>
    <dgm:cxn modelId="{82E8DEAE-AB31-4F57-9B15-A46FCE1C6BE7}" type="presParOf" srcId="{4613C3C7-7932-4C8F-B22B-0B1957BB9230}" destId="{6BEE9416-E023-4F02-9AE4-6BA57743A99A}" srcOrd="1" destOrd="0" presId="urn:microsoft.com/office/officeart/2005/8/layout/pyramid1#1"/>
    <dgm:cxn modelId="{3DB8057E-EF57-4800-AF61-E05FA2697182}" type="presParOf" srcId="{67282177-5DEF-49EF-960F-DB53CF650C93}" destId="{30ED76AB-B650-4602-B1BF-3307E1D2F2AE}" srcOrd="2" destOrd="0" presId="urn:microsoft.com/office/officeart/2005/8/layout/pyramid1#1"/>
    <dgm:cxn modelId="{DE9C2F68-6C2A-433A-9B60-6C30AE89D3C1}" type="presParOf" srcId="{30ED76AB-B650-4602-B1BF-3307E1D2F2AE}" destId="{0F9B5A81-CBFD-4D70-989E-E5647B34126A}" srcOrd="0" destOrd="0" presId="urn:microsoft.com/office/officeart/2005/8/layout/pyramid1#1"/>
    <dgm:cxn modelId="{D09DAA74-7787-4462-8DD0-23F65A7CF39B}" type="presParOf" srcId="{30ED76AB-B650-4602-B1BF-3307E1D2F2AE}" destId="{9C7F22A1-CE25-4B7C-95B0-FD4D3D92C826}" srcOrd="1" destOrd="0" presId="urn:microsoft.com/office/officeart/2005/8/layout/pyramid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493D7D-BAFC-4DC4-B28F-B711BD27004B}" type="doc">
      <dgm:prSet loTypeId="urn:microsoft.com/office/officeart/2005/8/layout/chevron2" loCatId="process" qsTypeId="urn:microsoft.com/office/officeart/2005/8/quickstyle/3d1#1" qsCatId="3D" csTypeId="urn:microsoft.com/office/officeart/2005/8/colors/accent1_2#2" csCatId="accent1" phldr="1"/>
      <dgm:spPr/>
      <dgm:t>
        <a:bodyPr/>
        <a:lstStyle/>
        <a:p>
          <a:endParaRPr lang="en-US"/>
        </a:p>
      </dgm:t>
    </dgm:pt>
    <dgm:pt modelId="{027ECD3C-1E5C-416F-8B49-CAA8C5627CEA}">
      <dgm:prSet phldrT="[Text]"/>
      <dgm:spPr/>
      <dgm:t>
        <a:bodyPr/>
        <a:lstStyle/>
        <a:p>
          <a:r>
            <a:rPr lang="en-US" b="1" dirty="0"/>
            <a:t>National Electronic Fund Transfer (NEFT)</a:t>
          </a:r>
          <a:endParaRPr lang="en-US" dirty="0"/>
        </a:p>
      </dgm:t>
    </dgm:pt>
    <dgm:pt modelId="{034D0711-746A-44A1-A932-C53DFBB45A4A}" type="parTrans" cxnId="{BA5B9437-E9CD-4AA0-BE13-30CA82327AE5}">
      <dgm:prSet/>
      <dgm:spPr/>
      <dgm:t>
        <a:bodyPr/>
        <a:lstStyle/>
        <a:p>
          <a:endParaRPr lang="en-US"/>
        </a:p>
      </dgm:t>
    </dgm:pt>
    <dgm:pt modelId="{4357CF9D-7E57-447F-BEE4-63F0EDBD19D3}" type="sibTrans" cxnId="{BA5B9437-E9CD-4AA0-BE13-30CA82327AE5}">
      <dgm:prSet/>
      <dgm:spPr/>
      <dgm:t>
        <a:bodyPr/>
        <a:lstStyle/>
        <a:p>
          <a:endParaRPr lang="en-US"/>
        </a:p>
      </dgm:t>
    </dgm:pt>
    <dgm:pt modelId="{89975771-9BF8-49F4-9FD1-F2E72A6E210E}">
      <dgm:prSet phldrT="[Text]"/>
      <dgm:spPr/>
      <dgm:t>
        <a:bodyPr/>
        <a:lstStyle/>
        <a:p>
          <a:pPr algn="just"/>
          <a:r>
            <a:rPr lang="en-US" dirty="0"/>
            <a:t>Transfer of funds from one Bank account to a different account of another Bank using Beneficiary’s account number and IFSC </a:t>
          </a:r>
          <a:r>
            <a:rPr lang="en-US" dirty="0">
              <a:hlinkClick xmlns:r="http://schemas.openxmlformats.org/officeDocument/2006/relationships" r:id="rId1"/>
            </a:rPr>
            <a:t>(Indian Financial System Code)</a:t>
          </a:r>
          <a:r>
            <a:rPr lang="en-US" dirty="0"/>
            <a:t>. (24 </a:t>
          </a:r>
          <a:r>
            <a:rPr lang="en-US" b="0" dirty="0"/>
            <a:t>x 7)</a:t>
          </a:r>
        </a:p>
      </dgm:t>
    </dgm:pt>
    <dgm:pt modelId="{EB57D3D5-14B8-4D30-8AA3-62E2A816F8A6}" type="parTrans" cxnId="{D0D131F0-A6FA-4013-97B0-5A5BAF0FB97D}">
      <dgm:prSet/>
      <dgm:spPr/>
      <dgm:t>
        <a:bodyPr/>
        <a:lstStyle/>
        <a:p>
          <a:endParaRPr lang="en-US"/>
        </a:p>
      </dgm:t>
    </dgm:pt>
    <dgm:pt modelId="{B48AAFA9-30DE-466E-A5C4-C796FD1109C6}" type="sibTrans" cxnId="{D0D131F0-A6FA-4013-97B0-5A5BAF0FB97D}">
      <dgm:prSet/>
      <dgm:spPr/>
      <dgm:t>
        <a:bodyPr/>
        <a:lstStyle/>
        <a:p>
          <a:endParaRPr lang="en-US"/>
        </a:p>
      </dgm:t>
    </dgm:pt>
    <dgm:pt modelId="{3E7D989A-8064-419B-835B-51B79387D436}">
      <dgm:prSet phldrT="[Text]"/>
      <dgm:spPr/>
      <dgm:t>
        <a:bodyPr/>
        <a:lstStyle/>
        <a:p>
          <a:r>
            <a:rPr lang="en-US" b="1" dirty="0"/>
            <a:t>Real Time Gross Settlement (RTGS)</a:t>
          </a:r>
          <a:endParaRPr lang="en-US" dirty="0"/>
        </a:p>
      </dgm:t>
    </dgm:pt>
    <dgm:pt modelId="{3D7E9BCF-678B-4350-95AF-C30BD707A490}" type="parTrans" cxnId="{22EE2E82-E2A7-43F0-80B4-41059B1F6DF1}">
      <dgm:prSet/>
      <dgm:spPr/>
      <dgm:t>
        <a:bodyPr/>
        <a:lstStyle/>
        <a:p>
          <a:endParaRPr lang="en-US"/>
        </a:p>
      </dgm:t>
    </dgm:pt>
    <dgm:pt modelId="{AF7870E9-CFF6-4812-8034-A6AE40720EC5}" type="sibTrans" cxnId="{22EE2E82-E2A7-43F0-80B4-41059B1F6DF1}">
      <dgm:prSet/>
      <dgm:spPr/>
      <dgm:t>
        <a:bodyPr/>
        <a:lstStyle/>
        <a:p>
          <a:endParaRPr lang="en-US"/>
        </a:p>
      </dgm:t>
    </dgm:pt>
    <dgm:pt modelId="{5988CC60-7EEE-420D-842D-2A4EADF0D31E}">
      <dgm:prSet phldrT="[Text]"/>
      <dgm:spPr/>
      <dgm:t>
        <a:bodyPr/>
        <a:lstStyle/>
        <a:p>
          <a:pPr algn="just"/>
          <a:r>
            <a:rPr lang="en-US" dirty="0"/>
            <a:t>Transfer of funds from one Bank account to a different account of another Bank on a real time basis facilitating high value transactions using Beneficiary’s account number and IFSC code.</a:t>
          </a:r>
          <a:r>
            <a:rPr lang="en-US" b="0" dirty="0"/>
            <a:t> (24 x 7)</a:t>
          </a:r>
          <a:endParaRPr lang="en-US" dirty="0"/>
        </a:p>
      </dgm:t>
    </dgm:pt>
    <dgm:pt modelId="{FEEFBCD9-05AB-4FA4-99D1-29320D594856}" type="parTrans" cxnId="{08F5D990-5B6F-4245-BCC7-EE0644DFE551}">
      <dgm:prSet/>
      <dgm:spPr/>
      <dgm:t>
        <a:bodyPr/>
        <a:lstStyle/>
        <a:p>
          <a:endParaRPr lang="en-US"/>
        </a:p>
      </dgm:t>
    </dgm:pt>
    <dgm:pt modelId="{47D9F885-71FD-4327-9D7C-4FE2EE6F4914}" type="sibTrans" cxnId="{08F5D990-5B6F-4245-BCC7-EE0644DFE551}">
      <dgm:prSet/>
      <dgm:spPr/>
      <dgm:t>
        <a:bodyPr/>
        <a:lstStyle/>
        <a:p>
          <a:endParaRPr lang="en-US"/>
        </a:p>
      </dgm:t>
    </dgm:pt>
    <dgm:pt modelId="{0A7E4B65-B7CB-472E-83D7-D29F56E0253F}">
      <dgm:prSet phldrT="[Text]"/>
      <dgm:spPr/>
      <dgm:t>
        <a:bodyPr/>
        <a:lstStyle/>
        <a:p>
          <a:r>
            <a:rPr lang="en-US" b="1" dirty="0"/>
            <a:t>Immediate Payment Service (IMPS)</a:t>
          </a:r>
          <a:endParaRPr lang="en-US" dirty="0"/>
        </a:p>
      </dgm:t>
    </dgm:pt>
    <dgm:pt modelId="{1946E866-21FD-4D3B-AE0F-5C964D327663}" type="parTrans" cxnId="{C576FCE8-3D46-4223-88F7-7DBAA28DBE58}">
      <dgm:prSet/>
      <dgm:spPr/>
      <dgm:t>
        <a:bodyPr/>
        <a:lstStyle/>
        <a:p>
          <a:endParaRPr lang="en-US"/>
        </a:p>
      </dgm:t>
    </dgm:pt>
    <dgm:pt modelId="{C4067954-80F5-4921-906B-DB06C49E936D}" type="sibTrans" cxnId="{C576FCE8-3D46-4223-88F7-7DBAA28DBE58}">
      <dgm:prSet/>
      <dgm:spPr/>
      <dgm:t>
        <a:bodyPr/>
        <a:lstStyle/>
        <a:p>
          <a:endParaRPr lang="en-US"/>
        </a:p>
      </dgm:t>
    </dgm:pt>
    <dgm:pt modelId="{4D454084-FD86-4659-9852-FA3B1F154409}">
      <dgm:prSet phldrT="[Text]"/>
      <dgm:spPr/>
      <dgm:t>
        <a:bodyPr/>
        <a:lstStyle/>
        <a:p>
          <a:pPr algn="just"/>
          <a:r>
            <a:rPr lang="en-US" dirty="0"/>
            <a:t>Transfer of funds from one Bank account to another facilitating instant Fund Transfer.</a:t>
          </a:r>
        </a:p>
      </dgm:t>
    </dgm:pt>
    <dgm:pt modelId="{8A98D0C3-6FEC-4493-A8A0-A759AD805002}" type="parTrans" cxnId="{24A61EEE-101C-4615-BC91-2272F327164F}">
      <dgm:prSet/>
      <dgm:spPr/>
      <dgm:t>
        <a:bodyPr/>
        <a:lstStyle/>
        <a:p>
          <a:endParaRPr lang="en-US"/>
        </a:p>
      </dgm:t>
    </dgm:pt>
    <dgm:pt modelId="{3D8A2678-A5B6-4E19-B24A-C3F17F91F5E3}" type="sibTrans" cxnId="{24A61EEE-101C-4615-BC91-2272F327164F}">
      <dgm:prSet/>
      <dgm:spPr/>
      <dgm:t>
        <a:bodyPr/>
        <a:lstStyle/>
        <a:p>
          <a:endParaRPr lang="en-US"/>
        </a:p>
      </dgm:t>
    </dgm:pt>
    <dgm:pt modelId="{8E62BAD5-EEB3-459A-93EF-896EC79D3B19}">
      <dgm:prSet/>
      <dgm:spPr/>
      <dgm:t>
        <a:bodyPr/>
        <a:lstStyle/>
        <a:p>
          <a:pPr algn="just"/>
          <a:r>
            <a:rPr lang="en-US" dirty="0"/>
            <a:t>Minimum Limit: No limit        Maximum Limit: No limit </a:t>
          </a:r>
          <a:endParaRPr lang="en-IN" dirty="0"/>
        </a:p>
      </dgm:t>
    </dgm:pt>
    <dgm:pt modelId="{4AC7DA75-3D68-4C15-82A6-9B4851A8DB06}" type="parTrans" cxnId="{317E3566-4889-4229-94DF-ABAF4541F2DE}">
      <dgm:prSet/>
      <dgm:spPr/>
      <dgm:t>
        <a:bodyPr/>
        <a:lstStyle/>
        <a:p>
          <a:endParaRPr lang="en-US"/>
        </a:p>
      </dgm:t>
    </dgm:pt>
    <dgm:pt modelId="{76859F7C-DF5A-4499-8D32-2D7B48979893}" type="sibTrans" cxnId="{317E3566-4889-4229-94DF-ABAF4541F2DE}">
      <dgm:prSet/>
      <dgm:spPr/>
      <dgm:t>
        <a:bodyPr/>
        <a:lstStyle/>
        <a:p>
          <a:endParaRPr lang="en-US"/>
        </a:p>
      </dgm:t>
    </dgm:pt>
    <dgm:pt modelId="{254C4FE8-EC15-4B29-8CBA-2B28FC052F8F}">
      <dgm:prSet/>
      <dgm:spPr/>
      <dgm:t>
        <a:bodyPr/>
        <a:lstStyle/>
        <a:p>
          <a:pPr algn="just"/>
          <a:r>
            <a:rPr lang="en-US" dirty="0"/>
            <a:t>Minimum Limit: 2 Lakh        Maximum Limit: No limit </a:t>
          </a:r>
          <a:endParaRPr lang="en-IN" dirty="0"/>
        </a:p>
      </dgm:t>
    </dgm:pt>
    <dgm:pt modelId="{750197BE-78F7-42AF-93F2-C327B38AE28C}" type="parTrans" cxnId="{F9024D5F-8268-499C-8E5D-02D2CCB3B2E5}">
      <dgm:prSet/>
      <dgm:spPr/>
      <dgm:t>
        <a:bodyPr/>
        <a:lstStyle/>
        <a:p>
          <a:endParaRPr lang="en-US"/>
        </a:p>
      </dgm:t>
    </dgm:pt>
    <dgm:pt modelId="{30571CB4-D0D4-4228-BACB-3565FAFD66BC}" type="sibTrans" cxnId="{F9024D5F-8268-499C-8E5D-02D2CCB3B2E5}">
      <dgm:prSet/>
      <dgm:spPr/>
      <dgm:t>
        <a:bodyPr/>
        <a:lstStyle/>
        <a:p>
          <a:endParaRPr lang="en-US"/>
        </a:p>
      </dgm:t>
    </dgm:pt>
    <dgm:pt modelId="{D88C5D35-408F-4E55-8261-ED87E7F2D8ED}">
      <dgm:prSet/>
      <dgm:spPr/>
      <dgm:t>
        <a:bodyPr/>
        <a:lstStyle/>
        <a:p>
          <a:pPr algn="just"/>
          <a:r>
            <a:rPr lang="en-US" dirty="0"/>
            <a:t>For fund transfer through Mobile, Mobile Money Identifier (MMID) issued by the bank is required. Transaction can also be done using Beneficiary’s account number and IFSC code.</a:t>
          </a:r>
          <a:endParaRPr lang="en-IN" dirty="0"/>
        </a:p>
      </dgm:t>
    </dgm:pt>
    <dgm:pt modelId="{E239FA22-361F-41BB-90EC-3270DA1B68D8}" type="parTrans" cxnId="{FFEAC26B-BDA3-4CAC-B1C7-F611B6E6B335}">
      <dgm:prSet/>
      <dgm:spPr/>
      <dgm:t>
        <a:bodyPr/>
        <a:lstStyle/>
        <a:p>
          <a:endParaRPr lang="en-US"/>
        </a:p>
      </dgm:t>
    </dgm:pt>
    <dgm:pt modelId="{8C787B4C-5BEB-454A-AFD8-DB7B923C0E2F}" type="sibTrans" cxnId="{FFEAC26B-BDA3-4CAC-B1C7-F611B6E6B335}">
      <dgm:prSet/>
      <dgm:spPr/>
      <dgm:t>
        <a:bodyPr/>
        <a:lstStyle/>
        <a:p>
          <a:endParaRPr lang="en-US"/>
        </a:p>
      </dgm:t>
    </dgm:pt>
    <dgm:pt modelId="{248710F7-2265-4236-8BBD-3598C124D28D}" type="pres">
      <dgm:prSet presAssocID="{7F493D7D-BAFC-4DC4-B28F-B711BD27004B}" presName="linearFlow" presStyleCnt="0">
        <dgm:presLayoutVars>
          <dgm:dir/>
          <dgm:animLvl val="lvl"/>
          <dgm:resizeHandles val="exact"/>
        </dgm:presLayoutVars>
      </dgm:prSet>
      <dgm:spPr/>
      <dgm:t>
        <a:bodyPr/>
        <a:lstStyle/>
        <a:p>
          <a:endParaRPr lang="en-US"/>
        </a:p>
      </dgm:t>
    </dgm:pt>
    <dgm:pt modelId="{DE72C2B8-B284-466D-9D24-52E46029B2D1}" type="pres">
      <dgm:prSet presAssocID="{027ECD3C-1E5C-416F-8B49-CAA8C5627CEA}" presName="composite" presStyleCnt="0"/>
      <dgm:spPr/>
    </dgm:pt>
    <dgm:pt modelId="{BBE35FBB-8E09-4F66-9C9F-5BB4C5387A37}" type="pres">
      <dgm:prSet presAssocID="{027ECD3C-1E5C-416F-8B49-CAA8C5627CEA}" presName="parentText" presStyleLbl="alignNode1" presStyleIdx="0" presStyleCnt="3" custLinFactNeighborY="0">
        <dgm:presLayoutVars>
          <dgm:chMax val="1"/>
          <dgm:bulletEnabled val="1"/>
        </dgm:presLayoutVars>
      </dgm:prSet>
      <dgm:spPr/>
      <dgm:t>
        <a:bodyPr/>
        <a:lstStyle/>
        <a:p>
          <a:endParaRPr lang="en-US"/>
        </a:p>
      </dgm:t>
    </dgm:pt>
    <dgm:pt modelId="{31ECE9F2-77B6-484C-A772-D8BBE63CF677}" type="pres">
      <dgm:prSet presAssocID="{027ECD3C-1E5C-416F-8B49-CAA8C5627CEA}" presName="descendantText" presStyleLbl="alignAcc1" presStyleIdx="0" presStyleCnt="3" custLinFactNeighborX="-102">
        <dgm:presLayoutVars>
          <dgm:bulletEnabled val="1"/>
        </dgm:presLayoutVars>
      </dgm:prSet>
      <dgm:spPr/>
      <dgm:t>
        <a:bodyPr/>
        <a:lstStyle/>
        <a:p>
          <a:endParaRPr lang="en-US"/>
        </a:p>
      </dgm:t>
    </dgm:pt>
    <dgm:pt modelId="{811847A1-7923-420C-AFC1-EE5EC24924B8}" type="pres">
      <dgm:prSet presAssocID="{4357CF9D-7E57-447F-BEE4-63F0EDBD19D3}" presName="sp" presStyleCnt="0"/>
      <dgm:spPr/>
    </dgm:pt>
    <dgm:pt modelId="{5F45A492-316D-4ACE-8269-20B5F0BDFC67}" type="pres">
      <dgm:prSet presAssocID="{3E7D989A-8064-419B-835B-51B79387D436}" presName="composite" presStyleCnt="0"/>
      <dgm:spPr/>
    </dgm:pt>
    <dgm:pt modelId="{FB534214-9556-4792-A972-7C568F071EF6}" type="pres">
      <dgm:prSet presAssocID="{3E7D989A-8064-419B-835B-51B79387D436}" presName="parentText" presStyleLbl="alignNode1" presStyleIdx="1" presStyleCnt="3">
        <dgm:presLayoutVars>
          <dgm:chMax val="1"/>
          <dgm:bulletEnabled val="1"/>
        </dgm:presLayoutVars>
      </dgm:prSet>
      <dgm:spPr/>
      <dgm:t>
        <a:bodyPr/>
        <a:lstStyle/>
        <a:p>
          <a:endParaRPr lang="en-US"/>
        </a:p>
      </dgm:t>
    </dgm:pt>
    <dgm:pt modelId="{CB7B6152-5320-491F-8D69-279DD552074C}" type="pres">
      <dgm:prSet presAssocID="{3E7D989A-8064-419B-835B-51B79387D436}" presName="descendantText" presStyleLbl="alignAcc1" presStyleIdx="1" presStyleCnt="3" custLinFactNeighborX="0" custLinFactNeighborY="0">
        <dgm:presLayoutVars>
          <dgm:bulletEnabled val="1"/>
        </dgm:presLayoutVars>
      </dgm:prSet>
      <dgm:spPr/>
      <dgm:t>
        <a:bodyPr/>
        <a:lstStyle/>
        <a:p>
          <a:endParaRPr lang="en-US"/>
        </a:p>
      </dgm:t>
    </dgm:pt>
    <dgm:pt modelId="{71F76FCA-C4AC-4A89-BDD9-DD95EA35130E}" type="pres">
      <dgm:prSet presAssocID="{AF7870E9-CFF6-4812-8034-A6AE40720EC5}" presName="sp" presStyleCnt="0"/>
      <dgm:spPr/>
    </dgm:pt>
    <dgm:pt modelId="{2B5D36A2-6D8A-4305-933A-69779C1067BE}" type="pres">
      <dgm:prSet presAssocID="{0A7E4B65-B7CB-472E-83D7-D29F56E0253F}" presName="composite" presStyleCnt="0"/>
      <dgm:spPr/>
    </dgm:pt>
    <dgm:pt modelId="{23202728-6210-44C9-91A0-6DAD1BF9A41F}" type="pres">
      <dgm:prSet presAssocID="{0A7E4B65-B7CB-472E-83D7-D29F56E0253F}" presName="parentText" presStyleLbl="alignNode1" presStyleIdx="2" presStyleCnt="3">
        <dgm:presLayoutVars>
          <dgm:chMax val="1"/>
          <dgm:bulletEnabled val="1"/>
        </dgm:presLayoutVars>
      </dgm:prSet>
      <dgm:spPr/>
      <dgm:t>
        <a:bodyPr/>
        <a:lstStyle/>
        <a:p>
          <a:endParaRPr lang="en-US"/>
        </a:p>
      </dgm:t>
    </dgm:pt>
    <dgm:pt modelId="{77A3A98B-BF46-4F37-843F-D0250083A050}" type="pres">
      <dgm:prSet presAssocID="{0A7E4B65-B7CB-472E-83D7-D29F56E0253F}" presName="descendantText" presStyleLbl="alignAcc1" presStyleIdx="2" presStyleCnt="3">
        <dgm:presLayoutVars>
          <dgm:bulletEnabled val="1"/>
        </dgm:presLayoutVars>
      </dgm:prSet>
      <dgm:spPr/>
      <dgm:t>
        <a:bodyPr/>
        <a:lstStyle/>
        <a:p>
          <a:endParaRPr lang="en-US"/>
        </a:p>
      </dgm:t>
    </dgm:pt>
  </dgm:ptLst>
  <dgm:cxnLst>
    <dgm:cxn modelId="{C576FCE8-3D46-4223-88F7-7DBAA28DBE58}" srcId="{7F493D7D-BAFC-4DC4-B28F-B711BD27004B}" destId="{0A7E4B65-B7CB-472E-83D7-D29F56E0253F}" srcOrd="2" destOrd="0" parTransId="{1946E866-21FD-4D3B-AE0F-5C964D327663}" sibTransId="{C4067954-80F5-4921-906B-DB06C49E936D}"/>
    <dgm:cxn modelId="{D0D131F0-A6FA-4013-97B0-5A5BAF0FB97D}" srcId="{027ECD3C-1E5C-416F-8B49-CAA8C5627CEA}" destId="{89975771-9BF8-49F4-9FD1-F2E72A6E210E}" srcOrd="0" destOrd="0" parTransId="{EB57D3D5-14B8-4D30-8AA3-62E2A816F8A6}" sibTransId="{B48AAFA9-30DE-466E-A5C4-C796FD1109C6}"/>
    <dgm:cxn modelId="{F4E5D255-5FA1-4E48-891F-DA7DB0628668}" type="presOf" srcId="{0A7E4B65-B7CB-472E-83D7-D29F56E0253F}" destId="{23202728-6210-44C9-91A0-6DAD1BF9A41F}" srcOrd="0" destOrd="0" presId="urn:microsoft.com/office/officeart/2005/8/layout/chevron2"/>
    <dgm:cxn modelId="{918DC282-3846-44A7-ACCC-AB9FD3801D2B}" type="presOf" srcId="{D88C5D35-408F-4E55-8261-ED87E7F2D8ED}" destId="{77A3A98B-BF46-4F37-843F-D0250083A050}" srcOrd="0" destOrd="1" presId="urn:microsoft.com/office/officeart/2005/8/layout/chevron2"/>
    <dgm:cxn modelId="{A935B4D8-6A50-4A6A-9C75-14D9384B7C69}" type="presOf" srcId="{4D454084-FD86-4659-9852-FA3B1F154409}" destId="{77A3A98B-BF46-4F37-843F-D0250083A050}" srcOrd="0" destOrd="0" presId="urn:microsoft.com/office/officeart/2005/8/layout/chevron2"/>
    <dgm:cxn modelId="{BA5B9437-E9CD-4AA0-BE13-30CA82327AE5}" srcId="{7F493D7D-BAFC-4DC4-B28F-B711BD27004B}" destId="{027ECD3C-1E5C-416F-8B49-CAA8C5627CEA}" srcOrd="0" destOrd="0" parTransId="{034D0711-746A-44A1-A932-C53DFBB45A4A}" sibTransId="{4357CF9D-7E57-447F-BEE4-63F0EDBD19D3}"/>
    <dgm:cxn modelId="{EFFC7651-DD49-42E4-9E53-4585451EB006}" type="presOf" srcId="{027ECD3C-1E5C-416F-8B49-CAA8C5627CEA}" destId="{BBE35FBB-8E09-4F66-9C9F-5BB4C5387A37}" srcOrd="0" destOrd="0" presId="urn:microsoft.com/office/officeart/2005/8/layout/chevron2"/>
    <dgm:cxn modelId="{BFF6D806-42E6-42CF-B1A0-D8FD0F091FC4}" type="presOf" srcId="{254C4FE8-EC15-4B29-8CBA-2B28FC052F8F}" destId="{CB7B6152-5320-491F-8D69-279DD552074C}" srcOrd="0" destOrd="1" presId="urn:microsoft.com/office/officeart/2005/8/layout/chevron2"/>
    <dgm:cxn modelId="{F9024D5F-8268-499C-8E5D-02D2CCB3B2E5}" srcId="{3E7D989A-8064-419B-835B-51B79387D436}" destId="{254C4FE8-EC15-4B29-8CBA-2B28FC052F8F}" srcOrd="1" destOrd="0" parTransId="{750197BE-78F7-42AF-93F2-C327B38AE28C}" sibTransId="{30571CB4-D0D4-4228-BACB-3565FAFD66BC}"/>
    <dgm:cxn modelId="{317E3566-4889-4229-94DF-ABAF4541F2DE}" srcId="{027ECD3C-1E5C-416F-8B49-CAA8C5627CEA}" destId="{8E62BAD5-EEB3-459A-93EF-896EC79D3B19}" srcOrd="1" destOrd="0" parTransId="{4AC7DA75-3D68-4C15-82A6-9B4851A8DB06}" sibTransId="{76859F7C-DF5A-4499-8D32-2D7B48979893}"/>
    <dgm:cxn modelId="{08F5D990-5B6F-4245-BCC7-EE0644DFE551}" srcId="{3E7D989A-8064-419B-835B-51B79387D436}" destId="{5988CC60-7EEE-420D-842D-2A4EADF0D31E}" srcOrd="0" destOrd="0" parTransId="{FEEFBCD9-05AB-4FA4-99D1-29320D594856}" sibTransId="{47D9F885-71FD-4327-9D7C-4FE2EE6F4914}"/>
    <dgm:cxn modelId="{A4DD3F3E-6CF6-43A9-AA17-68E40A0C0F21}" type="presOf" srcId="{3E7D989A-8064-419B-835B-51B79387D436}" destId="{FB534214-9556-4792-A972-7C568F071EF6}" srcOrd="0" destOrd="0" presId="urn:microsoft.com/office/officeart/2005/8/layout/chevron2"/>
    <dgm:cxn modelId="{3E3CDA9F-87DF-4181-8A71-266376F868FC}" type="presOf" srcId="{89975771-9BF8-49F4-9FD1-F2E72A6E210E}" destId="{31ECE9F2-77B6-484C-A772-D8BBE63CF677}" srcOrd="0" destOrd="0" presId="urn:microsoft.com/office/officeart/2005/8/layout/chevron2"/>
    <dgm:cxn modelId="{E66CD8BF-288E-47FB-B667-083D93018960}" type="presOf" srcId="{5988CC60-7EEE-420D-842D-2A4EADF0D31E}" destId="{CB7B6152-5320-491F-8D69-279DD552074C}" srcOrd="0" destOrd="0" presId="urn:microsoft.com/office/officeart/2005/8/layout/chevron2"/>
    <dgm:cxn modelId="{22EE2E82-E2A7-43F0-80B4-41059B1F6DF1}" srcId="{7F493D7D-BAFC-4DC4-B28F-B711BD27004B}" destId="{3E7D989A-8064-419B-835B-51B79387D436}" srcOrd="1" destOrd="0" parTransId="{3D7E9BCF-678B-4350-95AF-C30BD707A490}" sibTransId="{AF7870E9-CFF6-4812-8034-A6AE40720EC5}"/>
    <dgm:cxn modelId="{FFEAC26B-BDA3-4CAC-B1C7-F611B6E6B335}" srcId="{0A7E4B65-B7CB-472E-83D7-D29F56E0253F}" destId="{D88C5D35-408F-4E55-8261-ED87E7F2D8ED}" srcOrd="1" destOrd="0" parTransId="{E239FA22-361F-41BB-90EC-3270DA1B68D8}" sibTransId="{8C787B4C-5BEB-454A-AFD8-DB7B923C0E2F}"/>
    <dgm:cxn modelId="{E134134B-F5D1-417F-AA49-81941E40F4E6}" type="presOf" srcId="{7F493D7D-BAFC-4DC4-B28F-B711BD27004B}" destId="{248710F7-2265-4236-8BBD-3598C124D28D}" srcOrd="0" destOrd="0" presId="urn:microsoft.com/office/officeart/2005/8/layout/chevron2"/>
    <dgm:cxn modelId="{AE640E18-F1A3-48B4-9D39-B63D199B1CAA}" type="presOf" srcId="{8E62BAD5-EEB3-459A-93EF-896EC79D3B19}" destId="{31ECE9F2-77B6-484C-A772-D8BBE63CF677}" srcOrd="0" destOrd="1" presId="urn:microsoft.com/office/officeart/2005/8/layout/chevron2"/>
    <dgm:cxn modelId="{24A61EEE-101C-4615-BC91-2272F327164F}" srcId="{0A7E4B65-B7CB-472E-83D7-D29F56E0253F}" destId="{4D454084-FD86-4659-9852-FA3B1F154409}" srcOrd="0" destOrd="0" parTransId="{8A98D0C3-6FEC-4493-A8A0-A759AD805002}" sibTransId="{3D8A2678-A5B6-4E19-B24A-C3F17F91F5E3}"/>
    <dgm:cxn modelId="{8AA59387-4C3B-4D17-BDCB-CF2E4C5A4C26}" type="presParOf" srcId="{248710F7-2265-4236-8BBD-3598C124D28D}" destId="{DE72C2B8-B284-466D-9D24-52E46029B2D1}" srcOrd="0" destOrd="0" presId="urn:microsoft.com/office/officeart/2005/8/layout/chevron2"/>
    <dgm:cxn modelId="{25B40367-22FF-4D7E-808A-DD273CB093AA}" type="presParOf" srcId="{DE72C2B8-B284-466D-9D24-52E46029B2D1}" destId="{BBE35FBB-8E09-4F66-9C9F-5BB4C5387A37}" srcOrd="0" destOrd="0" presId="urn:microsoft.com/office/officeart/2005/8/layout/chevron2"/>
    <dgm:cxn modelId="{2C54ACEF-630A-4095-B582-EB41782E151A}" type="presParOf" srcId="{DE72C2B8-B284-466D-9D24-52E46029B2D1}" destId="{31ECE9F2-77B6-484C-A772-D8BBE63CF677}" srcOrd="1" destOrd="0" presId="urn:microsoft.com/office/officeart/2005/8/layout/chevron2"/>
    <dgm:cxn modelId="{E8606641-BDF0-4AEF-828E-540A18AFB7CD}" type="presParOf" srcId="{248710F7-2265-4236-8BBD-3598C124D28D}" destId="{811847A1-7923-420C-AFC1-EE5EC24924B8}" srcOrd="1" destOrd="0" presId="urn:microsoft.com/office/officeart/2005/8/layout/chevron2"/>
    <dgm:cxn modelId="{CDB1934B-379A-4AC9-90DA-C2944AF37E4C}" type="presParOf" srcId="{248710F7-2265-4236-8BBD-3598C124D28D}" destId="{5F45A492-316D-4ACE-8269-20B5F0BDFC67}" srcOrd="2" destOrd="0" presId="urn:microsoft.com/office/officeart/2005/8/layout/chevron2"/>
    <dgm:cxn modelId="{BA8666F0-A6C5-4B9A-8E89-9D13ADFCFFA7}" type="presParOf" srcId="{5F45A492-316D-4ACE-8269-20B5F0BDFC67}" destId="{FB534214-9556-4792-A972-7C568F071EF6}" srcOrd="0" destOrd="0" presId="urn:microsoft.com/office/officeart/2005/8/layout/chevron2"/>
    <dgm:cxn modelId="{1236A50C-9D32-4EDC-B7DB-8DFC917D45CF}" type="presParOf" srcId="{5F45A492-316D-4ACE-8269-20B5F0BDFC67}" destId="{CB7B6152-5320-491F-8D69-279DD552074C}" srcOrd="1" destOrd="0" presId="urn:microsoft.com/office/officeart/2005/8/layout/chevron2"/>
    <dgm:cxn modelId="{8629C3C3-0290-4067-B261-365AB047A921}" type="presParOf" srcId="{248710F7-2265-4236-8BBD-3598C124D28D}" destId="{71F76FCA-C4AC-4A89-BDD9-DD95EA35130E}" srcOrd="3" destOrd="0" presId="urn:microsoft.com/office/officeart/2005/8/layout/chevron2"/>
    <dgm:cxn modelId="{A4F720AB-6118-4F2E-8ABC-577E1A1F038D}" type="presParOf" srcId="{248710F7-2265-4236-8BBD-3598C124D28D}" destId="{2B5D36A2-6D8A-4305-933A-69779C1067BE}" srcOrd="4" destOrd="0" presId="urn:microsoft.com/office/officeart/2005/8/layout/chevron2"/>
    <dgm:cxn modelId="{C7D9C3EE-9C1C-4C30-AE2C-2E6760564024}" type="presParOf" srcId="{2B5D36A2-6D8A-4305-933A-69779C1067BE}" destId="{23202728-6210-44C9-91A0-6DAD1BF9A41F}" srcOrd="0" destOrd="0" presId="urn:microsoft.com/office/officeart/2005/8/layout/chevron2"/>
    <dgm:cxn modelId="{CF763066-1EB6-4BE4-B1B7-88C651217844}" type="presParOf" srcId="{2B5D36A2-6D8A-4305-933A-69779C1067BE}" destId="{77A3A98B-BF46-4F37-843F-D0250083A05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CAC9E2-63A4-4A00-9D62-7B3B11F63536}" type="doc">
      <dgm:prSet loTypeId="urn:microsoft.com/office/officeart/2005/8/layout/vList3#1" loCatId="list" qsTypeId="urn:microsoft.com/office/officeart/2005/8/quickstyle/simple3#1" qsCatId="simple" csTypeId="urn:microsoft.com/office/officeart/2005/8/colors/accent5_5#1" csCatId="accent5" phldr="1"/>
      <dgm:spPr/>
      <dgm:t>
        <a:bodyPr/>
        <a:lstStyle/>
        <a:p>
          <a:endParaRPr lang="en-US"/>
        </a:p>
      </dgm:t>
    </dgm:pt>
    <dgm:pt modelId="{CB615F50-C717-4272-A1C0-D90CED9CD4AA}">
      <dgm:prSet/>
      <dgm:spPr/>
      <dgm:t>
        <a:bodyPr/>
        <a:lstStyle/>
        <a:p>
          <a:pPr algn="just" rtl="0"/>
          <a:r>
            <a:rPr lang="en-US" b="1" dirty="0"/>
            <a:t>Mobile Banking</a:t>
          </a:r>
          <a:r>
            <a:rPr lang="en-IN" dirty="0"/>
            <a:t> :</a:t>
          </a:r>
          <a:r>
            <a:rPr lang="en-US" dirty="0"/>
            <a:t>Mobile banking is a service provided by a bank or other financial institution that allows its customers to conduct different types of financial transactions remotely using a mobile device such as a mobile phone or tablet. </a:t>
          </a:r>
          <a:endParaRPr lang="en-IN" dirty="0"/>
        </a:p>
      </dgm:t>
    </dgm:pt>
    <dgm:pt modelId="{CDA84425-E5E3-42B6-8A4F-654FE1AE2932}" type="parTrans" cxnId="{15E8B2A4-6670-4423-B4E9-B4D0BB923B53}">
      <dgm:prSet/>
      <dgm:spPr/>
      <dgm:t>
        <a:bodyPr/>
        <a:lstStyle/>
        <a:p>
          <a:pPr algn="just"/>
          <a:endParaRPr lang="en-US"/>
        </a:p>
      </dgm:t>
    </dgm:pt>
    <dgm:pt modelId="{CA237202-87EA-4DB5-9809-38DA0A3E7371}" type="sibTrans" cxnId="{15E8B2A4-6670-4423-B4E9-B4D0BB923B53}">
      <dgm:prSet/>
      <dgm:spPr/>
      <dgm:t>
        <a:bodyPr/>
        <a:lstStyle/>
        <a:p>
          <a:pPr algn="just"/>
          <a:endParaRPr lang="en-US"/>
        </a:p>
      </dgm:t>
    </dgm:pt>
    <dgm:pt modelId="{C0B1A38F-F5D8-4CFB-8BCF-0C259C5B21C7}">
      <dgm:prSet/>
      <dgm:spPr/>
      <dgm:t>
        <a:bodyPr/>
        <a:lstStyle/>
        <a:p>
          <a:pPr algn="just" rtl="0"/>
          <a:r>
            <a:rPr lang="en-US" b="1" dirty="0"/>
            <a:t>Mobile Wallet</a:t>
          </a:r>
          <a:r>
            <a:rPr lang="en-IN" dirty="0"/>
            <a:t>: </a:t>
          </a:r>
          <a:r>
            <a:rPr lang="en-US" dirty="0"/>
            <a:t>A mobile wallet is a way to carry cash in digital format. An individual's account is required to be linked to the digital wallet to load money in it. Most banks have their e-wallets and some private companies. e.g. </a:t>
          </a:r>
          <a:r>
            <a:rPr lang="en-US" dirty="0" err="1"/>
            <a:t>Paytm</a:t>
          </a:r>
          <a:r>
            <a:rPr lang="en-US" dirty="0"/>
            <a:t>, </a:t>
          </a:r>
          <a:r>
            <a:rPr lang="en-US" dirty="0" err="1"/>
            <a:t>Freecharge</a:t>
          </a:r>
          <a:r>
            <a:rPr lang="en-US" dirty="0"/>
            <a:t>, </a:t>
          </a:r>
          <a:r>
            <a:rPr lang="en-US" dirty="0" err="1"/>
            <a:t>Mobikwik</a:t>
          </a:r>
          <a:r>
            <a:rPr lang="en-US" dirty="0"/>
            <a:t>, </a:t>
          </a:r>
          <a:r>
            <a:rPr lang="en-US" dirty="0" err="1"/>
            <a:t>Oxigen</a:t>
          </a:r>
          <a:r>
            <a:rPr lang="en-US" dirty="0"/>
            <a:t>, Airtel Money, etc.</a:t>
          </a:r>
          <a:endParaRPr lang="en-IN" dirty="0"/>
        </a:p>
      </dgm:t>
    </dgm:pt>
    <dgm:pt modelId="{FEC2692D-E22E-4085-B20D-B0C54B80C0A2}" type="parTrans" cxnId="{5B79240D-257B-4576-AFAA-A19C15D8703D}">
      <dgm:prSet/>
      <dgm:spPr/>
      <dgm:t>
        <a:bodyPr/>
        <a:lstStyle/>
        <a:p>
          <a:pPr algn="just"/>
          <a:endParaRPr lang="en-US"/>
        </a:p>
      </dgm:t>
    </dgm:pt>
    <dgm:pt modelId="{A8240A9B-257D-400A-B63B-3845FF678135}" type="sibTrans" cxnId="{5B79240D-257B-4576-AFAA-A19C15D8703D}">
      <dgm:prSet/>
      <dgm:spPr/>
      <dgm:t>
        <a:bodyPr/>
        <a:lstStyle/>
        <a:p>
          <a:pPr algn="just"/>
          <a:endParaRPr lang="en-US"/>
        </a:p>
      </dgm:t>
    </dgm:pt>
    <dgm:pt modelId="{4C4D8382-2656-4FE9-BC86-A29322C6C7C3}">
      <dgm:prSet/>
      <dgm:spPr/>
      <dgm:t>
        <a:bodyPr/>
        <a:lstStyle/>
        <a:p>
          <a:pPr algn="just" rtl="0"/>
          <a:r>
            <a:rPr lang="en-US" b="1"/>
            <a:t>Point of Sale</a:t>
          </a:r>
          <a:r>
            <a:rPr lang="en-IN"/>
            <a:t>: </a:t>
          </a:r>
          <a:r>
            <a:rPr lang="en-US"/>
            <a:t>A point of sale (PoS) is the place where sales are made. On a macro level, a PoS may be a mall, a market or a city. On a micro level, retailers consider a PoS to be the area where a customer completes a transaction, such as a checkout counter. It is also known as a point of purchase.</a:t>
          </a:r>
          <a:endParaRPr lang="en-IN"/>
        </a:p>
      </dgm:t>
    </dgm:pt>
    <dgm:pt modelId="{C3F519E3-5785-4520-AF4D-DF981CA71544}" type="parTrans" cxnId="{71749859-23D7-40DA-A95C-636EA1FF84C8}">
      <dgm:prSet/>
      <dgm:spPr/>
      <dgm:t>
        <a:bodyPr/>
        <a:lstStyle/>
        <a:p>
          <a:pPr algn="just"/>
          <a:endParaRPr lang="en-US"/>
        </a:p>
      </dgm:t>
    </dgm:pt>
    <dgm:pt modelId="{809F4488-DC26-4C30-85C5-209AB9B13FD9}" type="sibTrans" cxnId="{71749859-23D7-40DA-A95C-636EA1FF84C8}">
      <dgm:prSet/>
      <dgm:spPr/>
      <dgm:t>
        <a:bodyPr/>
        <a:lstStyle/>
        <a:p>
          <a:pPr algn="just"/>
          <a:endParaRPr lang="en-US"/>
        </a:p>
      </dgm:t>
    </dgm:pt>
    <dgm:pt modelId="{4AAC602A-02F1-46C7-9F44-9096B4B1F314}">
      <dgm:prSet/>
      <dgm:spPr/>
      <dgm:t>
        <a:bodyPr/>
        <a:lstStyle/>
        <a:p>
          <a:pPr algn="just" rtl="0"/>
          <a:r>
            <a:rPr lang="en-US" b="1"/>
            <a:t>Micro ATMs</a:t>
          </a:r>
          <a:r>
            <a:rPr lang="en-IN"/>
            <a:t> :</a:t>
          </a:r>
          <a:r>
            <a:rPr lang="en-US"/>
            <a:t>Micro ATM meant to be a device that is used by a million Business Correspondents (BC) to deliver basic banking services. The platform will enable Business Correspondents (who could be a local kirana shop owner and will act as ‘micro ATM’) to conduct instant transactions.</a:t>
          </a:r>
          <a:endParaRPr lang="en-IN"/>
        </a:p>
      </dgm:t>
    </dgm:pt>
    <dgm:pt modelId="{5A145793-24D7-4AA8-BF85-90E5895DD33B}" type="parTrans" cxnId="{911E870F-1BFA-4776-B2FF-BC140948B3FA}">
      <dgm:prSet/>
      <dgm:spPr/>
      <dgm:t>
        <a:bodyPr/>
        <a:lstStyle/>
        <a:p>
          <a:pPr algn="just"/>
          <a:endParaRPr lang="en-US"/>
        </a:p>
      </dgm:t>
    </dgm:pt>
    <dgm:pt modelId="{93581335-EC5C-4918-A431-255208853A31}" type="sibTrans" cxnId="{911E870F-1BFA-4776-B2FF-BC140948B3FA}">
      <dgm:prSet/>
      <dgm:spPr/>
      <dgm:t>
        <a:bodyPr/>
        <a:lstStyle/>
        <a:p>
          <a:pPr algn="just"/>
          <a:endParaRPr lang="en-US"/>
        </a:p>
      </dgm:t>
    </dgm:pt>
    <dgm:pt modelId="{2D2CDE3B-1A9E-4967-A333-596C5751DE07}">
      <dgm:prSet/>
      <dgm:spPr/>
      <dgm:t>
        <a:bodyPr/>
        <a:lstStyle/>
        <a:p>
          <a:pPr algn="just" rtl="0"/>
          <a:r>
            <a:rPr lang="en-US" b="1" dirty="0"/>
            <a:t>Unstructured supplementary service data (USSD)</a:t>
          </a:r>
          <a:r>
            <a:rPr lang="en-IN" dirty="0"/>
            <a:t>: </a:t>
          </a:r>
          <a:r>
            <a:rPr lang="en-US" dirty="0"/>
            <a:t>The innovative payment service </a:t>
          </a:r>
          <a:r>
            <a:rPr lang="en-US" b="1" dirty="0"/>
            <a:t>*99#</a:t>
          </a:r>
          <a:r>
            <a:rPr lang="en-US" dirty="0"/>
            <a:t> works on Unstructured Supplementary Service Data (USSD) channel. This service allows mobile banking transactions using basic feature mobile phone, there is no need to have mobile internet data facility for using USSD based mobile banking. It is envisioned to provide financial deepening and inclusion of underbanked society in the mainstream banking services.</a:t>
          </a:r>
          <a:endParaRPr lang="en-IN" dirty="0"/>
        </a:p>
      </dgm:t>
    </dgm:pt>
    <dgm:pt modelId="{61FA6F01-F04E-4EFD-B161-BA78222873F7}" type="parTrans" cxnId="{1B40796B-FB7A-45D7-80E3-584CB62C1983}">
      <dgm:prSet/>
      <dgm:spPr/>
      <dgm:t>
        <a:bodyPr/>
        <a:lstStyle/>
        <a:p>
          <a:pPr algn="just"/>
          <a:endParaRPr lang="en-US"/>
        </a:p>
      </dgm:t>
    </dgm:pt>
    <dgm:pt modelId="{97773790-C2D8-41BE-9360-FF72364809D5}" type="sibTrans" cxnId="{1B40796B-FB7A-45D7-80E3-584CB62C1983}">
      <dgm:prSet/>
      <dgm:spPr/>
      <dgm:t>
        <a:bodyPr/>
        <a:lstStyle/>
        <a:p>
          <a:pPr algn="just"/>
          <a:endParaRPr lang="en-US"/>
        </a:p>
      </dgm:t>
    </dgm:pt>
    <dgm:pt modelId="{9C4D98D8-7AED-46D7-BE77-346A1132D246}" type="pres">
      <dgm:prSet presAssocID="{70CAC9E2-63A4-4A00-9D62-7B3B11F63536}" presName="linearFlow" presStyleCnt="0">
        <dgm:presLayoutVars>
          <dgm:dir/>
          <dgm:resizeHandles val="exact"/>
        </dgm:presLayoutVars>
      </dgm:prSet>
      <dgm:spPr/>
      <dgm:t>
        <a:bodyPr/>
        <a:lstStyle/>
        <a:p>
          <a:endParaRPr lang="en-US"/>
        </a:p>
      </dgm:t>
    </dgm:pt>
    <dgm:pt modelId="{C6D3B01B-970F-4FE0-B54C-E90ABA8BB6FD}" type="pres">
      <dgm:prSet presAssocID="{CB615F50-C717-4272-A1C0-D90CED9CD4AA}" presName="composite" presStyleCnt="0"/>
      <dgm:spPr/>
    </dgm:pt>
    <dgm:pt modelId="{D9BD0BD3-B1DD-45CD-A3A7-C965B0B0ED1B}" type="pres">
      <dgm:prSet presAssocID="{CB615F50-C717-4272-A1C0-D90CED9CD4AA}" presName="imgShp" presStyleLbl="fgImgPlace1" presStyleIdx="0" presStyleCnt="5" custLinFactNeighborX="-5805"/>
      <dgm:spPr>
        <a:blipFill rotWithShape="1">
          <a:blip xmlns:r="http://schemas.openxmlformats.org/officeDocument/2006/relationships" r:embed="rId1"/>
          <a:stretch>
            <a:fillRect/>
          </a:stretch>
        </a:blipFill>
      </dgm:spPr>
    </dgm:pt>
    <dgm:pt modelId="{5D901BC7-AB4D-47EA-8E7A-BE3A3CAD4732}" type="pres">
      <dgm:prSet presAssocID="{CB615F50-C717-4272-A1C0-D90CED9CD4AA}" presName="txShp" presStyleLbl="node1" presStyleIdx="0" presStyleCnt="5" custScaleX="101335" custLinFactNeighborX="412" custLinFactNeighborY="-316">
        <dgm:presLayoutVars>
          <dgm:bulletEnabled val="1"/>
        </dgm:presLayoutVars>
      </dgm:prSet>
      <dgm:spPr/>
      <dgm:t>
        <a:bodyPr/>
        <a:lstStyle/>
        <a:p>
          <a:endParaRPr lang="en-US"/>
        </a:p>
      </dgm:t>
    </dgm:pt>
    <dgm:pt modelId="{8830594E-E4DA-4D1D-8A32-3D39AD47628C}" type="pres">
      <dgm:prSet presAssocID="{CA237202-87EA-4DB5-9809-38DA0A3E7371}" presName="spacing" presStyleCnt="0"/>
      <dgm:spPr/>
    </dgm:pt>
    <dgm:pt modelId="{AB9FC948-FEE1-469A-BEF0-2F5AC72817E7}" type="pres">
      <dgm:prSet presAssocID="{C0B1A38F-F5D8-4CFB-8BCF-0C259C5B21C7}" presName="composite" presStyleCnt="0"/>
      <dgm:spPr/>
    </dgm:pt>
    <dgm:pt modelId="{D3563DB5-47A2-4FD3-8D29-F944F68C613B}" type="pres">
      <dgm:prSet presAssocID="{C0B1A38F-F5D8-4CFB-8BCF-0C259C5B21C7}" presName="imgShp" presStyleLbl="fgImgPlace1" presStyleIdx="1" presStyleCnt="5"/>
      <dgm:spPr>
        <a:blipFill rotWithShape="1">
          <a:blip xmlns:r="http://schemas.openxmlformats.org/officeDocument/2006/relationships" r:embed="rId2"/>
          <a:stretch>
            <a:fillRect/>
          </a:stretch>
        </a:blipFill>
      </dgm:spPr>
    </dgm:pt>
    <dgm:pt modelId="{34D8A8CA-8277-4FD7-A386-F7C8B1A4C95F}" type="pres">
      <dgm:prSet presAssocID="{C0B1A38F-F5D8-4CFB-8BCF-0C259C5B21C7}" presName="txShp" presStyleLbl="node1" presStyleIdx="1" presStyleCnt="5">
        <dgm:presLayoutVars>
          <dgm:bulletEnabled val="1"/>
        </dgm:presLayoutVars>
      </dgm:prSet>
      <dgm:spPr/>
      <dgm:t>
        <a:bodyPr/>
        <a:lstStyle/>
        <a:p>
          <a:endParaRPr lang="en-US"/>
        </a:p>
      </dgm:t>
    </dgm:pt>
    <dgm:pt modelId="{4BA5A93D-7415-400D-82CE-8E18894F5376}" type="pres">
      <dgm:prSet presAssocID="{A8240A9B-257D-400A-B63B-3845FF678135}" presName="spacing" presStyleCnt="0"/>
      <dgm:spPr/>
    </dgm:pt>
    <dgm:pt modelId="{8030FDC0-88FE-4DFC-9F98-F0CF2378A022}" type="pres">
      <dgm:prSet presAssocID="{4C4D8382-2656-4FE9-BC86-A29322C6C7C3}" presName="composite" presStyleCnt="0"/>
      <dgm:spPr/>
    </dgm:pt>
    <dgm:pt modelId="{636D333E-6454-49F3-93AC-4EBC89EFF942}" type="pres">
      <dgm:prSet presAssocID="{4C4D8382-2656-4FE9-BC86-A29322C6C7C3}" presName="imgShp" presStyleLbl="fgImgPlace1" presStyleIdx="2" presStyleCnt="5"/>
      <dgm:spPr>
        <a:blipFill rotWithShape="1">
          <a:blip xmlns:r="http://schemas.openxmlformats.org/officeDocument/2006/relationships" r:embed="rId3"/>
          <a:stretch>
            <a:fillRect/>
          </a:stretch>
        </a:blipFill>
      </dgm:spPr>
    </dgm:pt>
    <dgm:pt modelId="{8781474A-8A5D-4EF9-8076-153D30EEDF94}" type="pres">
      <dgm:prSet presAssocID="{4C4D8382-2656-4FE9-BC86-A29322C6C7C3}" presName="txShp" presStyleLbl="node1" presStyleIdx="2" presStyleCnt="5">
        <dgm:presLayoutVars>
          <dgm:bulletEnabled val="1"/>
        </dgm:presLayoutVars>
      </dgm:prSet>
      <dgm:spPr/>
      <dgm:t>
        <a:bodyPr/>
        <a:lstStyle/>
        <a:p>
          <a:endParaRPr lang="en-US"/>
        </a:p>
      </dgm:t>
    </dgm:pt>
    <dgm:pt modelId="{710DF147-FB9D-4C77-B7B4-3894DBBC5FA5}" type="pres">
      <dgm:prSet presAssocID="{809F4488-DC26-4C30-85C5-209AB9B13FD9}" presName="spacing" presStyleCnt="0"/>
      <dgm:spPr/>
    </dgm:pt>
    <dgm:pt modelId="{B4F8B537-08CA-48E7-A689-C10777FA8E9C}" type="pres">
      <dgm:prSet presAssocID="{4AAC602A-02F1-46C7-9F44-9096B4B1F314}" presName="composite" presStyleCnt="0"/>
      <dgm:spPr/>
    </dgm:pt>
    <dgm:pt modelId="{B8178317-4769-4098-A96B-E5321B951BE3}" type="pres">
      <dgm:prSet presAssocID="{4AAC602A-02F1-46C7-9F44-9096B4B1F314}" presName="imgShp" presStyleLbl="fgImgPlace1" presStyleIdx="3" presStyleCnt="5"/>
      <dgm:spPr>
        <a:blipFill rotWithShape="1">
          <a:blip xmlns:r="http://schemas.openxmlformats.org/officeDocument/2006/relationships" r:embed="rId4"/>
          <a:stretch>
            <a:fillRect/>
          </a:stretch>
        </a:blipFill>
      </dgm:spPr>
    </dgm:pt>
    <dgm:pt modelId="{C85580C8-CC49-4610-98D9-8C5BC743B4A3}" type="pres">
      <dgm:prSet presAssocID="{4AAC602A-02F1-46C7-9F44-9096B4B1F314}" presName="txShp" presStyleLbl="node1" presStyleIdx="3" presStyleCnt="5">
        <dgm:presLayoutVars>
          <dgm:bulletEnabled val="1"/>
        </dgm:presLayoutVars>
      </dgm:prSet>
      <dgm:spPr/>
      <dgm:t>
        <a:bodyPr/>
        <a:lstStyle/>
        <a:p>
          <a:endParaRPr lang="en-US"/>
        </a:p>
      </dgm:t>
    </dgm:pt>
    <dgm:pt modelId="{D498D5AA-B0B0-46B2-AB92-D8223ED2F703}" type="pres">
      <dgm:prSet presAssocID="{93581335-EC5C-4918-A431-255208853A31}" presName="spacing" presStyleCnt="0"/>
      <dgm:spPr/>
    </dgm:pt>
    <dgm:pt modelId="{62F2A7FD-9AF6-4EA2-A771-02AF0773E687}" type="pres">
      <dgm:prSet presAssocID="{2D2CDE3B-1A9E-4967-A333-596C5751DE07}" presName="composite" presStyleCnt="0"/>
      <dgm:spPr/>
    </dgm:pt>
    <dgm:pt modelId="{36C07C4B-4F99-45F5-B4B5-3412698451A2}" type="pres">
      <dgm:prSet presAssocID="{2D2CDE3B-1A9E-4967-A333-596C5751DE07}" presName="imgShp" presStyleLbl="fgImgPlace1" presStyleIdx="4" presStyleCnt="5"/>
      <dgm:spPr>
        <a:blipFill rotWithShape="1">
          <a:blip xmlns:r="http://schemas.openxmlformats.org/officeDocument/2006/relationships" r:embed="rId5"/>
          <a:stretch>
            <a:fillRect/>
          </a:stretch>
        </a:blipFill>
      </dgm:spPr>
    </dgm:pt>
    <dgm:pt modelId="{697FFAD5-20F7-4503-BEDF-EBB55145A212}" type="pres">
      <dgm:prSet presAssocID="{2D2CDE3B-1A9E-4967-A333-596C5751DE07}" presName="txShp" presStyleLbl="node1" presStyleIdx="4" presStyleCnt="5">
        <dgm:presLayoutVars>
          <dgm:bulletEnabled val="1"/>
        </dgm:presLayoutVars>
      </dgm:prSet>
      <dgm:spPr/>
      <dgm:t>
        <a:bodyPr/>
        <a:lstStyle/>
        <a:p>
          <a:endParaRPr lang="en-US"/>
        </a:p>
      </dgm:t>
    </dgm:pt>
  </dgm:ptLst>
  <dgm:cxnLst>
    <dgm:cxn modelId="{22B1817B-5259-40E6-86E7-D634CA7F5203}" type="presOf" srcId="{4C4D8382-2656-4FE9-BC86-A29322C6C7C3}" destId="{8781474A-8A5D-4EF9-8076-153D30EEDF94}" srcOrd="0" destOrd="0" presId="urn:microsoft.com/office/officeart/2005/8/layout/vList3#1"/>
    <dgm:cxn modelId="{C6E0B495-0734-489F-8390-FC6FEC81C280}" type="presOf" srcId="{4AAC602A-02F1-46C7-9F44-9096B4B1F314}" destId="{C85580C8-CC49-4610-98D9-8C5BC743B4A3}" srcOrd="0" destOrd="0" presId="urn:microsoft.com/office/officeart/2005/8/layout/vList3#1"/>
    <dgm:cxn modelId="{15E8B2A4-6670-4423-B4E9-B4D0BB923B53}" srcId="{70CAC9E2-63A4-4A00-9D62-7B3B11F63536}" destId="{CB615F50-C717-4272-A1C0-D90CED9CD4AA}" srcOrd="0" destOrd="0" parTransId="{CDA84425-E5E3-42B6-8A4F-654FE1AE2932}" sibTransId="{CA237202-87EA-4DB5-9809-38DA0A3E7371}"/>
    <dgm:cxn modelId="{0B8AAEA4-D647-466E-99D1-E6B4A195319F}" type="presOf" srcId="{CB615F50-C717-4272-A1C0-D90CED9CD4AA}" destId="{5D901BC7-AB4D-47EA-8E7A-BE3A3CAD4732}" srcOrd="0" destOrd="0" presId="urn:microsoft.com/office/officeart/2005/8/layout/vList3#1"/>
    <dgm:cxn modelId="{4D93695C-9A99-472E-904C-3A2458C1D43D}" type="presOf" srcId="{70CAC9E2-63A4-4A00-9D62-7B3B11F63536}" destId="{9C4D98D8-7AED-46D7-BE77-346A1132D246}" srcOrd="0" destOrd="0" presId="urn:microsoft.com/office/officeart/2005/8/layout/vList3#1"/>
    <dgm:cxn modelId="{71749859-23D7-40DA-A95C-636EA1FF84C8}" srcId="{70CAC9E2-63A4-4A00-9D62-7B3B11F63536}" destId="{4C4D8382-2656-4FE9-BC86-A29322C6C7C3}" srcOrd="2" destOrd="0" parTransId="{C3F519E3-5785-4520-AF4D-DF981CA71544}" sibTransId="{809F4488-DC26-4C30-85C5-209AB9B13FD9}"/>
    <dgm:cxn modelId="{A10F3854-37FD-4EBF-95B9-46B90B358915}" type="presOf" srcId="{C0B1A38F-F5D8-4CFB-8BCF-0C259C5B21C7}" destId="{34D8A8CA-8277-4FD7-A386-F7C8B1A4C95F}" srcOrd="0" destOrd="0" presId="urn:microsoft.com/office/officeart/2005/8/layout/vList3#1"/>
    <dgm:cxn modelId="{1B40796B-FB7A-45D7-80E3-584CB62C1983}" srcId="{70CAC9E2-63A4-4A00-9D62-7B3B11F63536}" destId="{2D2CDE3B-1A9E-4967-A333-596C5751DE07}" srcOrd="4" destOrd="0" parTransId="{61FA6F01-F04E-4EFD-B161-BA78222873F7}" sibTransId="{97773790-C2D8-41BE-9360-FF72364809D5}"/>
    <dgm:cxn modelId="{20A607C8-F346-43A2-8C68-73BAEFE86031}" type="presOf" srcId="{2D2CDE3B-1A9E-4967-A333-596C5751DE07}" destId="{697FFAD5-20F7-4503-BEDF-EBB55145A212}" srcOrd="0" destOrd="0" presId="urn:microsoft.com/office/officeart/2005/8/layout/vList3#1"/>
    <dgm:cxn modelId="{911E870F-1BFA-4776-B2FF-BC140948B3FA}" srcId="{70CAC9E2-63A4-4A00-9D62-7B3B11F63536}" destId="{4AAC602A-02F1-46C7-9F44-9096B4B1F314}" srcOrd="3" destOrd="0" parTransId="{5A145793-24D7-4AA8-BF85-90E5895DD33B}" sibTransId="{93581335-EC5C-4918-A431-255208853A31}"/>
    <dgm:cxn modelId="{5B79240D-257B-4576-AFAA-A19C15D8703D}" srcId="{70CAC9E2-63A4-4A00-9D62-7B3B11F63536}" destId="{C0B1A38F-F5D8-4CFB-8BCF-0C259C5B21C7}" srcOrd="1" destOrd="0" parTransId="{FEC2692D-E22E-4085-B20D-B0C54B80C0A2}" sibTransId="{A8240A9B-257D-400A-B63B-3845FF678135}"/>
    <dgm:cxn modelId="{64266DCB-9ED4-4640-A6A0-2C15B3840EE2}" type="presParOf" srcId="{9C4D98D8-7AED-46D7-BE77-346A1132D246}" destId="{C6D3B01B-970F-4FE0-B54C-E90ABA8BB6FD}" srcOrd="0" destOrd="0" presId="urn:microsoft.com/office/officeart/2005/8/layout/vList3#1"/>
    <dgm:cxn modelId="{18F6B04A-CB1C-4AB5-ABFA-9169C549C48F}" type="presParOf" srcId="{C6D3B01B-970F-4FE0-B54C-E90ABA8BB6FD}" destId="{D9BD0BD3-B1DD-45CD-A3A7-C965B0B0ED1B}" srcOrd="0" destOrd="0" presId="urn:microsoft.com/office/officeart/2005/8/layout/vList3#1"/>
    <dgm:cxn modelId="{BFC2EEC9-E8A5-48D4-B1F9-D10625A3CF99}" type="presParOf" srcId="{C6D3B01B-970F-4FE0-B54C-E90ABA8BB6FD}" destId="{5D901BC7-AB4D-47EA-8E7A-BE3A3CAD4732}" srcOrd="1" destOrd="0" presId="urn:microsoft.com/office/officeart/2005/8/layout/vList3#1"/>
    <dgm:cxn modelId="{DAAEEF01-C7D6-42D8-991F-0B44779AA7D4}" type="presParOf" srcId="{9C4D98D8-7AED-46D7-BE77-346A1132D246}" destId="{8830594E-E4DA-4D1D-8A32-3D39AD47628C}" srcOrd="1" destOrd="0" presId="urn:microsoft.com/office/officeart/2005/8/layout/vList3#1"/>
    <dgm:cxn modelId="{B5B074C6-EE58-4E1E-8FF8-FDD105E51AB3}" type="presParOf" srcId="{9C4D98D8-7AED-46D7-BE77-346A1132D246}" destId="{AB9FC948-FEE1-469A-BEF0-2F5AC72817E7}" srcOrd="2" destOrd="0" presId="urn:microsoft.com/office/officeart/2005/8/layout/vList3#1"/>
    <dgm:cxn modelId="{635964A0-BAE8-47C8-85F2-806F943D8689}" type="presParOf" srcId="{AB9FC948-FEE1-469A-BEF0-2F5AC72817E7}" destId="{D3563DB5-47A2-4FD3-8D29-F944F68C613B}" srcOrd="0" destOrd="0" presId="urn:microsoft.com/office/officeart/2005/8/layout/vList3#1"/>
    <dgm:cxn modelId="{045855CB-75EB-4EED-BA68-CFAC57A0BC9F}" type="presParOf" srcId="{AB9FC948-FEE1-469A-BEF0-2F5AC72817E7}" destId="{34D8A8CA-8277-4FD7-A386-F7C8B1A4C95F}" srcOrd="1" destOrd="0" presId="urn:microsoft.com/office/officeart/2005/8/layout/vList3#1"/>
    <dgm:cxn modelId="{A4DD6407-2A50-4079-AAAC-D5720AD5A2B8}" type="presParOf" srcId="{9C4D98D8-7AED-46D7-BE77-346A1132D246}" destId="{4BA5A93D-7415-400D-82CE-8E18894F5376}" srcOrd="3" destOrd="0" presId="urn:microsoft.com/office/officeart/2005/8/layout/vList3#1"/>
    <dgm:cxn modelId="{ADF89159-9874-45D1-BA5F-1DF970BAF8E3}" type="presParOf" srcId="{9C4D98D8-7AED-46D7-BE77-346A1132D246}" destId="{8030FDC0-88FE-4DFC-9F98-F0CF2378A022}" srcOrd="4" destOrd="0" presId="urn:microsoft.com/office/officeart/2005/8/layout/vList3#1"/>
    <dgm:cxn modelId="{B18CF0D4-ED82-4A13-BD87-D50AFD7FF572}" type="presParOf" srcId="{8030FDC0-88FE-4DFC-9F98-F0CF2378A022}" destId="{636D333E-6454-49F3-93AC-4EBC89EFF942}" srcOrd="0" destOrd="0" presId="urn:microsoft.com/office/officeart/2005/8/layout/vList3#1"/>
    <dgm:cxn modelId="{DE372B32-C6CD-4E87-9559-3571A5FE6772}" type="presParOf" srcId="{8030FDC0-88FE-4DFC-9F98-F0CF2378A022}" destId="{8781474A-8A5D-4EF9-8076-153D30EEDF94}" srcOrd="1" destOrd="0" presId="urn:microsoft.com/office/officeart/2005/8/layout/vList3#1"/>
    <dgm:cxn modelId="{2802538A-20AB-4DF9-B0F7-22351FD5E0B1}" type="presParOf" srcId="{9C4D98D8-7AED-46D7-BE77-346A1132D246}" destId="{710DF147-FB9D-4C77-B7B4-3894DBBC5FA5}" srcOrd="5" destOrd="0" presId="urn:microsoft.com/office/officeart/2005/8/layout/vList3#1"/>
    <dgm:cxn modelId="{381B2DB5-FC05-4F7B-9EDA-3FAD135E87EB}" type="presParOf" srcId="{9C4D98D8-7AED-46D7-BE77-346A1132D246}" destId="{B4F8B537-08CA-48E7-A689-C10777FA8E9C}" srcOrd="6" destOrd="0" presId="urn:microsoft.com/office/officeart/2005/8/layout/vList3#1"/>
    <dgm:cxn modelId="{F10CE145-F6BB-400E-A007-D25E0FAD52E8}" type="presParOf" srcId="{B4F8B537-08CA-48E7-A689-C10777FA8E9C}" destId="{B8178317-4769-4098-A96B-E5321B951BE3}" srcOrd="0" destOrd="0" presId="urn:microsoft.com/office/officeart/2005/8/layout/vList3#1"/>
    <dgm:cxn modelId="{85EBB80A-2185-42EB-817E-8F484132199E}" type="presParOf" srcId="{B4F8B537-08CA-48E7-A689-C10777FA8E9C}" destId="{C85580C8-CC49-4610-98D9-8C5BC743B4A3}" srcOrd="1" destOrd="0" presId="urn:microsoft.com/office/officeart/2005/8/layout/vList3#1"/>
    <dgm:cxn modelId="{4950952C-83B6-47EB-9C94-61A6DBAB1864}" type="presParOf" srcId="{9C4D98D8-7AED-46D7-BE77-346A1132D246}" destId="{D498D5AA-B0B0-46B2-AB92-D8223ED2F703}" srcOrd="7" destOrd="0" presId="urn:microsoft.com/office/officeart/2005/8/layout/vList3#1"/>
    <dgm:cxn modelId="{33B63635-BFE8-4CC5-A463-360C75A4578B}" type="presParOf" srcId="{9C4D98D8-7AED-46D7-BE77-346A1132D246}" destId="{62F2A7FD-9AF6-4EA2-A771-02AF0773E687}" srcOrd="8" destOrd="0" presId="urn:microsoft.com/office/officeart/2005/8/layout/vList3#1"/>
    <dgm:cxn modelId="{6009D2D4-E6D0-4244-8F28-EE393B989B5D}" type="presParOf" srcId="{62F2A7FD-9AF6-4EA2-A771-02AF0773E687}" destId="{36C07C4B-4F99-45F5-B4B5-3412698451A2}" srcOrd="0" destOrd="0" presId="urn:microsoft.com/office/officeart/2005/8/layout/vList3#1"/>
    <dgm:cxn modelId="{7E0795A5-4391-446D-AAD1-95774B307A3E}" type="presParOf" srcId="{62F2A7FD-9AF6-4EA2-A771-02AF0773E687}" destId="{697FFAD5-20F7-4503-BEDF-EBB55145A21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33FC71-DC6E-4513-AB34-0A8D73061200}" type="doc">
      <dgm:prSet loTypeId="urn:microsoft.com/office/officeart/2005/8/layout/orgChart1#1" loCatId="hierarchy" qsTypeId="urn:microsoft.com/office/officeart/2005/8/quickstyle/3d1#2" qsCatId="3D" csTypeId="urn:microsoft.com/office/officeart/2005/8/colors/accent6_2#1" csCatId="accent6" phldr="1"/>
      <dgm:spPr/>
      <dgm:t>
        <a:bodyPr/>
        <a:lstStyle/>
        <a:p>
          <a:endParaRPr lang="en-US"/>
        </a:p>
      </dgm:t>
    </dgm:pt>
    <dgm:pt modelId="{5533DFDA-733C-405C-8CAF-5D2571511436}">
      <dgm:prSet phldrT="[Text]" custT="1"/>
      <dgm:spPr/>
      <dgm:t>
        <a:bodyPr/>
        <a:lstStyle/>
        <a:p>
          <a:r>
            <a:rPr lang="en-US" sz="1600" b="1" dirty="0"/>
            <a:t>Life Insurance</a:t>
          </a:r>
        </a:p>
      </dgm:t>
    </dgm:pt>
    <dgm:pt modelId="{702B8F25-8C85-47F5-8B56-99B201131ACF}" type="parTrans" cxnId="{EA6772B4-B394-4B2E-9427-71198110480B}">
      <dgm:prSet/>
      <dgm:spPr/>
      <dgm:t>
        <a:bodyPr/>
        <a:lstStyle/>
        <a:p>
          <a:endParaRPr lang="en-US">
            <a:solidFill>
              <a:schemeClr val="tx1"/>
            </a:solidFill>
          </a:endParaRPr>
        </a:p>
      </dgm:t>
    </dgm:pt>
    <dgm:pt modelId="{E774FA9A-84F9-4EE9-A407-B5F9469E3735}" type="sibTrans" cxnId="{EA6772B4-B394-4B2E-9427-71198110480B}">
      <dgm:prSet/>
      <dgm:spPr/>
      <dgm:t>
        <a:bodyPr/>
        <a:lstStyle/>
        <a:p>
          <a:endParaRPr lang="en-US">
            <a:solidFill>
              <a:schemeClr val="tx1"/>
            </a:solidFill>
          </a:endParaRPr>
        </a:p>
      </dgm:t>
    </dgm:pt>
    <dgm:pt modelId="{DC32D568-D553-4B94-88F4-927C1C285F9B}">
      <dgm:prSet phldrT="[Text]"/>
      <dgm:spPr/>
      <dgm:t>
        <a:bodyPr/>
        <a:lstStyle/>
        <a:p>
          <a:r>
            <a:rPr lang="en-IN" b="1" i="0"/>
            <a:t>Term Insurance</a:t>
          </a:r>
          <a:endParaRPr lang="en-US" dirty="0"/>
        </a:p>
      </dgm:t>
    </dgm:pt>
    <dgm:pt modelId="{DD9C2A1D-FB00-47E7-849C-F1EC045E4E41}" type="parTrans" cxnId="{E1BEE294-2C24-4C3C-A7AD-9ABAFA907A42}">
      <dgm:prSet/>
      <dgm:spPr/>
      <dgm:t>
        <a:bodyPr/>
        <a:lstStyle/>
        <a:p>
          <a:endParaRPr lang="en-US">
            <a:solidFill>
              <a:schemeClr val="tx1"/>
            </a:solidFill>
          </a:endParaRPr>
        </a:p>
      </dgm:t>
    </dgm:pt>
    <dgm:pt modelId="{913F5AE5-0EF9-4C21-B31B-F8803F2E0616}" type="sibTrans" cxnId="{E1BEE294-2C24-4C3C-A7AD-9ABAFA907A42}">
      <dgm:prSet/>
      <dgm:spPr/>
      <dgm:t>
        <a:bodyPr/>
        <a:lstStyle/>
        <a:p>
          <a:endParaRPr lang="en-US">
            <a:solidFill>
              <a:schemeClr val="tx1"/>
            </a:solidFill>
          </a:endParaRPr>
        </a:p>
      </dgm:t>
    </dgm:pt>
    <dgm:pt modelId="{D1F968AB-D287-4903-99E8-56AB3B8AEB19}">
      <dgm:prSet phldrT="[Text]"/>
      <dgm:spPr/>
      <dgm:t>
        <a:bodyPr/>
        <a:lstStyle/>
        <a:p>
          <a:r>
            <a:rPr lang="en-IN" b="1" i="0"/>
            <a:t>Whole Life Insurance</a:t>
          </a:r>
          <a:endParaRPr lang="en-US" dirty="0"/>
        </a:p>
      </dgm:t>
    </dgm:pt>
    <dgm:pt modelId="{87D3B0C1-9545-4800-9A92-0FC2875A7F97}" type="parTrans" cxnId="{68CF6D38-880F-440E-95AA-198E6AB83FCF}">
      <dgm:prSet/>
      <dgm:spPr/>
      <dgm:t>
        <a:bodyPr/>
        <a:lstStyle/>
        <a:p>
          <a:endParaRPr lang="en-US">
            <a:solidFill>
              <a:schemeClr val="tx1"/>
            </a:solidFill>
          </a:endParaRPr>
        </a:p>
      </dgm:t>
    </dgm:pt>
    <dgm:pt modelId="{A0AD2DEE-08EF-42CA-B5E6-D4D2DB9DFA28}" type="sibTrans" cxnId="{68CF6D38-880F-440E-95AA-198E6AB83FCF}">
      <dgm:prSet/>
      <dgm:spPr/>
      <dgm:t>
        <a:bodyPr/>
        <a:lstStyle/>
        <a:p>
          <a:endParaRPr lang="en-US">
            <a:solidFill>
              <a:schemeClr val="tx1"/>
            </a:solidFill>
          </a:endParaRPr>
        </a:p>
      </dgm:t>
    </dgm:pt>
    <dgm:pt modelId="{E6091C28-D576-4D6E-9051-9281B0BB3C1F}">
      <dgm:prSet phldrT="[Text]"/>
      <dgm:spPr/>
      <dgm:t>
        <a:bodyPr/>
        <a:lstStyle/>
        <a:p>
          <a:r>
            <a:rPr lang="en-IN" b="1" i="0"/>
            <a:t>Endowment Policy</a:t>
          </a:r>
          <a:endParaRPr lang="en-US" dirty="0"/>
        </a:p>
      </dgm:t>
    </dgm:pt>
    <dgm:pt modelId="{F3B01904-20D4-4AF2-87A0-ED213466EFD3}" type="parTrans" cxnId="{4B45D41B-76BD-4B91-8715-43C62A912BA8}">
      <dgm:prSet/>
      <dgm:spPr/>
      <dgm:t>
        <a:bodyPr/>
        <a:lstStyle/>
        <a:p>
          <a:endParaRPr lang="en-US">
            <a:solidFill>
              <a:schemeClr val="tx1"/>
            </a:solidFill>
          </a:endParaRPr>
        </a:p>
      </dgm:t>
    </dgm:pt>
    <dgm:pt modelId="{C92F94FF-AD97-4EA3-A6D2-28EC15DBB63E}" type="sibTrans" cxnId="{4B45D41B-76BD-4B91-8715-43C62A912BA8}">
      <dgm:prSet/>
      <dgm:spPr/>
      <dgm:t>
        <a:bodyPr/>
        <a:lstStyle/>
        <a:p>
          <a:endParaRPr lang="en-US">
            <a:solidFill>
              <a:schemeClr val="tx1"/>
            </a:solidFill>
          </a:endParaRPr>
        </a:p>
      </dgm:t>
    </dgm:pt>
    <dgm:pt modelId="{4987869B-BBFC-4D64-99D5-FE95B58757A6}">
      <dgm:prSet/>
      <dgm:spPr/>
      <dgm:t>
        <a:bodyPr/>
        <a:lstStyle/>
        <a:p>
          <a:r>
            <a:rPr lang="en-IN" b="1" i="0"/>
            <a:t>Money back plans</a:t>
          </a:r>
          <a:endParaRPr lang="en-IN"/>
        </a:p>
      </dgm:t>
    </dgm:pt>
    <dgm:pt modelId="{BEBB0C0B-80FF-48E7-B131-E113A3A5BF0D}" type="parTrans" cxnId="{AB6FC365-EC2A-4390-8DD4-F9F16009DD6D}">
      <dgm:prSet/>
      <dgm:spPr/>
      <dgm:t>
        <a:bodyPr/>
        <a:lstStyle/>
        <a:p>
          <a:endParaRPr lang="en-US">
            <a:solidFill>
              <a:schemeClr val="tx1"/>
            </a:solidFill>
          </a:endParaRPr>
        </a:p>
      </dgm:t>
    </dgm:pt>
    <dgm:pt modelId="{53DF7775-D249-41FF-A935-08FBD1DD6AEB}" type="sibTrans" cxnId="{AB6FC365-EC2A-4390-8DD4-F9F16009DD6D}">
      <dgm:prSet/>
      <dgm:spPr/>
      <dgm:t>
        <a:bodyPr/>
        <a:lstStyle/>
        <a:p>
          <a:endParaRPr lang="en-US">
            <a:solidFill>
              <a:schemeClr val="tx1"/>
            </a:solidFill>
          </a:endParaRPr>
        </a:p>
      </dgm:t>
    </dgm:pt>
    <dgm:pt modelId="{5C463399-906D-43BB-AFCB-CE5388429F06}">
      <dgm:prSet/>
      <dgm:spPr/>
      <dgm:t>
        <a:bodyPr/>
        <a:lstStyle/>
        <a:p>
          <a:r>
            <a:rPr lang="en-IN" b="1" i="0"/>
            <a:t>Children Policies</a:t>
          </a:r>
          <a:endParaRPr lang="en-IN"/>
        </a:p>
      </dgm:t>
    </dgm:pt>
    <dgm:pt modelId="{F98764F6-0333-4B4B-8718-853EE9264E73}" type="parTrans" cxnId="{EAFF17F2-A535-4F97-8016-5905C23C7D31}">
      <dgm:prSet/>
      <dgm:spPr/>
      <dgm:t>
        <a:bodyPr/>
        <a:lstStyle/>
        <a:p>
          <a:endParaRPr lang="en-US">
            <a:solidFill>
              <a:schemeClr val="tx1"/>
            </a:solidFill>
          </a:endParaRPr>
        </a:p>
      </dgm:t>
    </dgm:pt>
    <dgm:pt modelId="{B9FC5EF6-AE03-4777-9953-B09001E10EF1}" type="sibTrans" cxnId="{EAFF17F2-A535-4F97-8016-5905C23C7D31}">
      <dgm:prSet/>
      <dgm:spPr/>
      <dgm:t>
        <a:bodyPr/>
        <a:lstStyle/>
        <a:p>
          <a:endParaRPr lang="en-US">
            <a:solidFill>
              <a:schemeClr val="tx1"/>
            </a:solidFill>
          </a:endParaRPr>
        </a:p>
      </dgm:t>
    </dgm:pt>
    <dgm:pt modelId="{286AC58B-39AD-4E35-BE02-3027091BB878}">
      <dgm:prSet/>
      <dgm:spPr/>
      <dgm:t>
        <a:bodyPr/>
        <a:lstStyle/>
        <a:p>
          <a:r>
            <a:rPr lang="en-IN" b="1" i="0"/>
            <a:t>Annuity (Pension) Plans</a:t>
          </a:r>
          <a:endParaRPr lang="en-IN"/>
        </a:p>
      </dgm:t>
    </dgm:pt>
    <dgm:pt modelId="{C9F4AE6C-A15E-4050-96E6-F724BE0B937D}" type="parTrans" cxnId="{DFC54FE9-03C7-413A-8CFB-EB94E7F20F0B}">
      <dgm:prSet/>
      <dgm:spPr/>
      <dgm:t>
        <a:bodyPr/>
        <a:lstStyle/>
        <a:p>
          <a:endParaRPr lang="en-US">
            <a:solidFill>
              <a:schemeClr val="tx1"/>
            </a:solidFill>
          </a:endParaRPr>
        </a:p>
      </dgm:t>
    </dgm:pt>
    <dgm:pt modelId="{6F62E5A1-ADCF-45C6-B493-25E247973D5D}" type="sibTrans" cxnId="{DFC54FE9-03C7-413A-8CFB-EB94E7F20F0B}">
      <dgm:prSet/>
      <dgm:spPr/>
      <dgm:t>
        <a:bodyPr/>
        <a:lstStyle/>
        <a:p>
          <a:endParaRPr lang="en-US">
            <a:solidFill>
              <a:schemeClr val="tx1"/>
            </a:solidFill>
          </a:endParaRPr>
        </a:p>
      </dgm:t>
    </dgm:pt>
    <dgm:pt modelId="{73225080-1CED-4498-B7A5-C4405EE494A3}">
      <dgm:prSet/>
      <dgm:spPr/>
      <dgm:t>
        <a:bodyPr/>
        <a:lstStyle/>
        <a:p>
          <a:r>
            <a:rPr lang="en-IN" b="1" i="0"/>
            <a:t>Unit Linked Insurance Policy</a:t>
          </a:r>
          <a:endParaRPr lang="en-IN"/>
        </a:p>
      </dgm:t>
    </dgm:pt>
    <dgm:pt modelId="{F1B8536B-5999-4A82-A6B8-8FF78ECC48CD}" type="parTrans" cxnId="{98D7E633-5309-410B-843E-6D391A2710A0}">
      <dgm:prSet/>
      <dgm:spPr/>
      <dgm:t>
        <a:bodyPr/>
        <a:lstStyle/>
        <a:p>
          <a:endParaRPr lang="en-US">
            <a:solidFill>
              <a:schemeClr val="tx1"/>
            </a:solidFill>
          </a:endParaRPr>
        </a:p>
      </dgm:t>
    </dgm:pt>
    <dgm:pt modelId="{7728E17A-AA8F-40C9-914C-969B55BC85B0}" type="sibTrans" cxnId="{98D7E633-5309-410B-843E-6D391A2710A0}">
      <dgm:prSet/>
      <dgm:spPr/>
      <dgm:t>
        <a:bodyPr/>
        <a:lstStyle/>
        <a:p>
          <a:endParaRPr lang="en-US">
            <a:solidFill>
              <a:schemeClr val="tx1"/>
            </a:solidFill>
          </a:endParaRPr>
        </a:p>
      </dgm:t>
    </dgm:pt>
    <dgm:pt modelId="{EBCC53F0-5C70-4E9F-AC1C-6862EAAC88BD}" type="pres">
      <dgm:prSet presAssocID="{B233FC71-DC6E-4513-AB34-0A8D73061200}" presName="hierChild1" presStyleCnt="0">
        <dgm:presLayoutVars>
          <dgm:orgChart val="1"/>
          <dgm:chPref val="1"/>
          <dgm:dir/>
          <dgm:animOne val="branch"/>
          <dgm:animLvl val="lvl"/>
          <dgm:resizeHandles/>
        </dgm:presLayoutVars>
      </dgm:prSet>
      <dgm:spPr/>
      <dgm:t>
        <a:bodyPr/>
        <a:lstStyle/>
        <a:p>
          <a:endParaRPr lang="en-US"/>
        </a:p>
      </dgm:t>
    </dgm:pt>
    <dgm:pt modelId="{78B77473-E013-467A-973C-C1B52035D8D0}" type="pres">
      <dgm:prSet presAssocID="{5533DFDA-733C-405C-8CAF-5D2571511436}" presName="hierRoot1" presStyleCnt="0">
        <dgm:presLayoutVars>
          <dgm:hierBranch val="init"/>
        </dgm:presLayoutVars>
      </dgm:prSet>
      <dgm:spPr/>
    </dgm:pt>
    <dgm:pt modelId="{D292525F-B761-4F02-9D62-9DD80D583114}" type="pres">
      <dgm:prSet presAssocID="{5533DFDA-733C-405C-8CAF-5D2571511436}" presName="rootComposite1" presStyleCnt="0"/>
      <dgm:spPr/>
    </dgm:pt>
    <dgm:pt modelId="{9C5F6CDC-F50C-4D04-9FF6-41B88327A034}" type="pres">
      <dgm:prSet presAssocID="{5533DFDA-733C-405C-8CAF-5D2571511436}" presName="rootText1" presStyleLbl="node0" presStyleIdx="0" presStyleCnt="1">
        <dgm:presLayoutVars>
          <dgm:chPref val="3"/>
        </dgm:presLayoutVars>
      </dgm:prSet>
      <dgm:spPr/>
      <dgm:t>
        <a:bodyPr/>
        <a:lstStyle/>
        <a:p>
          <a:endParaRPr lang="en-US"/>
        </a:p>
      </dgm:t>
    </dgm:pt>
    <dgm:pt modelId="{97013279-AC6C-4B5A-A54D-AF9065B7B5A2}" type="pres">
      <dgm:prSet presAssocID="{5533DFDA-733C-405C-8CAF-5D2571511436}" presName="rootConnector1" presStyleLbl="node1" presStyleIdx="0" presStyleCnt="0"/>
      <dgm:spPr/>
      <dgm:t>
        <a:bodyPr/>
        <a:lstStyle/>
        <a:p>
          <a:endParaRPr lang="en-US"/>
        </a:p>
      </dgm:t>
    </dgm:pt>
    <dgm:pt modelId="{FF96DEDB-AB65-4FE5-90EB-2F271230E597}" type="pres">
      <dgm:prSet presAssocID="{5533DFDA-733C-405C-8CAF-5D2571511436}" presName="hierChild2" presStyleCnt="0"/>
      <dgm:spPr/>
    </dgm:pt>
    <dgm:pt modelId="{CAE85CF7-98ED-49DB-80C5-D97F9D45FA4E}" type="pres">
      <dgm:prSet presAssocID="{DD9C2A1D-FB00-47E7-849C-F1EC045E4E41}" presName="Name37" presStyleLbl="parChTrans1D2" presStyleIdx="0" presStyleCnt="7"/>
      <dgm:spPr/>
      <dgm:t>
        <a:bodyPr/>
        <a:lstStyle/>
        <a:p>
          <a:endParaRPr lang="en-US"/>
        </a:p>
      </dgm:t>
    </dgm:pt>
    <dgm:pt modelId="{DAAAD077-7F20-4B30-9F53-97E5F5F13C91}" type="pres">
      <dgm:prSet presAssocID="{DC32D568-D553-4B94-88F4-927C1C285F9B}" presName="hierRoot2" presStyleCnt="0">
        <dgm:presLayoutVars>
          <dgm:hierBranch val="init"/>
        </dgm:presLayoutVars>
      </dgm:prSet>
      <dgm:spPr/>
    </dgm:pt>
    <dgm:pt modelId="{31008E03-2313-44D9-91F3-64EF60BA6654}" type="pres">
      <dgm:prSet presAssocID="{DC32D568-D553-4B94-88F4-927C1C285F9B}" presName="rootComposite" presStyleCnt="0"/>
      <dgm:spPr/>
    </dgm:pt>
    <dgm:pt modelId="{F1F041BE-410C-48E9-850C-699DC58B9146}" type="pres">
      <dgm:prSet presAssocID="{DC32D568-D553-4B94-88F4-927C1C285F9B}" presName="rootText" presStyleLbl="node2" presStyleIdx="0" presStyleCnt="7">
        <dgm:presLayoutVars>
          <dgm:chPref val="3"/>
        </dgm:presLayoutVars>
      </dgm:prSet>
      <dgm:spPr/>
      <dgm:t>
        <a:bodyPr/>
        <a:lstStyle/>
        <a:p>
          <a:endParaRPr lang="en-US"/>
        </a:p>
      </dgm:t>
    </dgm:pt>
    <dgm:pt modelId="{83766453-B0F1-4A71-8817-75F53E69AF07}" type="pres">
      <dgm:prSet presAssocID="{DC32D568-D553-4B94-88F4-927C1C285F9B}" presName="rootConnector" presStyleLbl="node2" presStyleIdx="0" presStyleCnt="7"/>
      <dgm:spPr/>
      <dgm:t>
        <a:bodyPr/>
        <a:lstStyle/>
        <a:p>
          <a:endParaRPr lang="en-US"/>
        </a:p>
      </dgm:t>
    </dgm:pt>
    <dgm:pt modelId="{E2CAA9B1-CC0B-4349-B822-A0F8D0CD8E28}" type="pres">
      <dgm:prSet presAssocID="{DC32D568-D553-4B94-88F4-927C1C285F9B}" presName="hierChild4" presStyleCnt="0"/>
      <dgm:spPr/>
    </dgm:pt>
    <dgm:pt modelId="{530EA6F1-C677-45B0-8ECB-4EF9349328C0}" type="pres">
      <dgm:prSet presAssocID="{DC32D568-D553-4B94-88F4-927C1C285F9B}" presName="hierChild5" presStyleCnt="0"/>
      <dgm:spPr/>
    </dgm:pt>
    <dgm:pt modelId="{0D58B50C-F11D-48FE-99F2-93A56B332576}" type="pres">
      <dgm:prSet presAssocID="{87D3B0C1-9545-4800-9A92-0FC2875A7F97}" presName="Name37" presStyleLbl="parChTrans1D2" presStyleIdx="1" presStyleCnt="7"/>
      <dgm:spPr/>
      <dgm:t>
        <a:bodyPr/>
        <a:lstStyle/>
        <a:p>
          <a:endParaRPr lang="en-US"/>
        </a:p>
      </dgm:t>
    </dgm:pt>
    <dgm:pt modelId="{B960C395-9D68-418B-A590-F898709E068F}" type="pres">
      <dgm:prSet presAssocID="{D1F968AB-D287-4903-99E8-56AB3B8AEB19}" presName="hierRoot2" presStyleCnt="0">
        <dgm:presLayoutVars>
          <dgm:hierBranch val="init"/>
        </dgm:presLayoutVars>
      </dgm:prSet>
      <dgm:spPr/>
    </dgm:pt>
    <dgm:pt modelId="{A64D477F-3131-4B18-8467-C0C40F018892}" type="pres">
      <dgm:prSet presAssocID="{D1F968AB-D287-4903-99E8-56AB3B8AEB19}" presName="rootComposite" presStyleCnt="0"/>
      <dgm:spPr/>
    </dgm:pt>
    <dgm:pt modelId="{21A5E919-CE88-4AE5-9EC6-83D2F8A54248}" type="pres">
      <dgm:prSet presAssocID="{D1F968AB-D287-4903-99E8-56AB3B8AEB19}" presName="rootText" presStyleLbl="node2" presStyleIdx="1" presStyleCnt="7">
        <dgm:presLayoutVars>
          <dgm:chPref val="3"/>
        </dgm:presLayoutVars>
      </dgm:prSet>
      <dgm:spPr/>
      <dgm:t>
        <a:bodyPr/>
        <a:lstStyle/>
        <a:p>
          <a:endParaRPr lang="en-US"/>
        </a:p>
      </dgm:t>
    </dgm:pt>
    <dgm:pt modelId="{3B28BE46-C66D-43BE-8A97-88C588060088}" type="pres">
      <dgm:prSet presAssocID="{D1F968AB-D287-4903-99E8-56AB3B8AEB19}" presName="rootConnector" presStyleLbl="node2" presStyleIdx="1" presStyleCnt="7"/>
      <dgm:spPr/>
      <dgm:t>
        <a:bodyPr/>
        <a:lstStyle/>
        <a:p>
          <a:endParaRPr lang="en-US"/>
        </a:p>
      </dgm:t>
    </dgm:pt>
    <dgm:pt modelId="{3A3B440B-7203-424E-937C-4BF2CB035B96}" type="pres">
      <dgm:prSet presAssocID="{D1F968AB-D287-4903-99E8-56AB3B8AEB19}" presName="hierChild4" presStyleCnt="0"/>
      <dgm:spPr/>
    </dgm:pt>
    <dgm:pt modelId="{BE4CF0C6-2E63-40CC-AAC4-2897889EEA91}" type="pres">
      <dgm:prSet presAssocID="{D1F968AB-D287-4903-99E8-56AB3B8AEB19}" presName="hierChild5" presStyleCnt="0"/>
      <dgm:spPr/>
    </dgm:pt>
    <dgm:pt modelId="{635FE722-2571-46DB-BA03-3111E0E4279D}" type="pres">
      <dgm:prSet presAssocID="{F3B01904-20D4-4AF2-87A0-ED213466EFD3}" presName="Name37" presStyleLbl="parChTrans1D2" presStyleIdx="2" presStyleCnt="7"/>
      <dgm:spPr/>
      <dgm:t>
        <a:bodyPr/>
        <a:lstStyle/>
        <a:p>
          <a:endParaRPr lang="en-US"/>
        </a:p>
      </dgm:t>
    </dgm:pt>
    <dgm:pt modelId="{618F174B-B025-406C-A8D7-1A986947F5F3}" type="pres">
      <dgm:prSet presAssocID="{E6091C28-D576-4D6E-9051-9281B0BB3C1F}" presName="hierRoot2" presStyleCnt="0">
        <dgm:presLayoutVars>
          <dgm:hierBranch val="init"/>
        </dgm:presLayoutVars>
      </dgm:prSet>
      <dgm:spPr/>
    </dgm:pt>
    <dgm:pt modelId="{CDB88DB9-52D5-4AC7-B19E-0601466FFD82}" type="pres">
      <dgm:prSet presAssocID="{E6091C28-D576-4D6E-9051-9281B0BB3C1F}" presName="rootComposite" presStyleCnt="0"/>
      <dgm:spPr/>
    </dgm:pt>
    <dgm:pt modelId="{74F4056E-D7B1-4D6F-8DDA-9F906A90EB2E}" type="pres">
      <dgm:prSet presAssocID="{E6091C28-D576-4D6E-9051-9281B0BB3C1F}" presName="rootText" presStyleLbl="node2" presStyleIdx="2" presStyleCnt="7">
        <dgm:presLayoutVars>
          <dgm:chPref val="3"/>
        </dgm:presLayoutVars>
      </dgm:prSet>
      <dgm:spPr/>
      <dgm:t>
        <a:bodyPr/>
        <a:lstStyle/>
        <a:p>
          <a:endParaRPr lang="en-US"/>
        </a:p>
      </dgm:t>
    </dgm:pt>
    <dgm:pt modelId="{EAD315A2-48C8-48C8-A206-FC04C8D5B6A7}" type="pres">
      <dgm:prSet presAssocID="{E6091C28-D576-4D6E-9051-9281B0BB3C1F}" presName="rootConnector" presStyleLbl="node2" presStyleIdx="2" presStyleCnt="7"/>
      <dgm:spPr/>
      <dgm:t>
        <a:bodyPr/>
        <a:lstStyle/>
        <a:p>
          <a:endParaRPr lang="en-US"/>
        </a:p>
      </dgm:t>
    </dgm:pt>
    <dgm:pt modelId="{1487C61D-1E51-46AF-8BF1-AE4C78E5D537}" type="pres">
      <dgm:prSet presAssocID="{E6091C28-D576-4D6E-9051-9281B0BB3C1F}" presName="hierChild4" presStyleCnt="0"/>
      <dgm:spPr/>
    </dgm:pt>
    <dgm:pt modelId="{5114444D-2DBF-4F73-82F6-2B6C12DB2FA0}" type="pres">
      <dgm:prSet presAssocID="{E6091C28-D576-4D6E-9051-9281B0BB3C1F}" presName="hierChild5" presStyleCnt="0"/>
      <dgm:spPr/>
    </dgm:pt>
    <dgm:pt modelId="{C5466F28-2B4A-4A44-81C9-3DB1B52DED46}" type="pres">
      <dgm:prSet presAssocID="{BEBB0C0B-80FF-48E7-B131-E113A3A5BF0D}" presName="Name37" presStyleLbl="parChTrans1D2" presStyleIdx="3" presStyleCnt="7"/>
      <dgm:spPr/>
      <dgm:t>
        <a:bodyPr/>
        <a:lstStyle/>
        <a:p>
          <a:endParaRPr lang="en-US"/>
        </a:p>
      </dgm:t>
    </dgm:pt>
    <dgm:pt modelId="{282CE48A-01DB-49D0-9247-0D86F78E4AF3}" type="pres">
      <dgm:prSet presAssocID="{4987869B-BBFC-4D64-99D5-FE95B58757A6}" presName="hierRoot2" presStyleCnt="0">
        <dgm:presLayoutVars>
          <dgm:hierBranch val="init"/>
        </dgm:presLayoutVars>
      </dgm:prSet>
      <dgm:spPr/>
    </dgm:pt>
    <dgm:pt modelId="{9F6E96F7-C62E-477B-AF71-7E486EFFB0EB}" type="pres">
      <dgm:prSet presAssocID="{4987869B-BBFC-4D64-99D5-FE95B58757A6}" presName="rootComposite" presStyleCnt="0"/>
      <dgm:spPr/>
    </dgm:pt>
    <dgm:pt modelId="{AB92A47D-3C96-4DA7-B5CF-9293CAB8ACC7}" type="pres">
      <dgm:prSet presAssocID="{4987869B-BBFC-4D64-99D5-FE95B58757A6}" presName="rootText" presStyleLbl="node2" presStyleIdx="3" presStyleCnt="7">
        <dgm:presLayoutVars>
          <dgm:chPref val="3"/>
        </dgm:presLayoutVars>
      </dgm:prSet>
      <dgm:spPr/>
      <dgm:t>
        <a:bodyPr/>
        <a:lstStyle/>
        <a:p>
          <a:endParaRPr lang="en-US"/>
        </a:p>
      </dgm:t>
    </dgm:pt>
    <dgm:pt modelId="{52CF26AD-6D49-4465-A88F-53797E001D2E}" type="pres">
      <dgm:prSet presAssocID="{4987869B-BBFC-4D64-99D5-FE95B58757A6}" presName="rootConnector" presStyleLbl="node2" presStyleIdx="3" presStyleCnt="7"/>
      <dgm:spPr/>
      <dgm:t>
        <a:bodyPr/>
        <a:lstStyle/>
        <a:p>
          <a:endParaRPr lang="en-US"/>
        </a:p>
      </dgm:t>
    </dgm:pt>
    <dgm:pt modelId="{D877C8B6-CF07-49DB-A3A7-5FA6A944B0F9}" type="pres">
      <dgm:prSet presAssocID="{4987869B-BBFC-4D64-99D5-FE95B58757A6}" presName="hierChild4" presStyleCnt="0"/>
      <dgm:spPr/>
    </dgm:pt>
    <dgm:pt modelId="{0E2DFE42-C7F5-42C7-9CF2-9610A7224889}" type="pres">
      <dgm:prSet presAssocID="{4987869B-BBFC-4D64-99D5-FE95B58757A6}" presName="hierChild5" presStyleCnt="0"/>
      <dgm:spPr/>
    </dgm:pt>
    <dgm:pt modelId="{2A57934D-719C-480C-A834-423A7100E866}" type="pres">
      <dgm:prSet presAssocID="{F98764F6-0333-4B4B-8718-853EE9264E73}" presName="Name37" presStyleLbl="parChTrans1D2" presStyleIdx="4" presStyleCnt="7"/>
      <dgm:spPr/>
      <dgm:t>
        <a:bodyPr/>
        <a:lstStyle/>
        <a:p>
          <a:endParaRPr lang="en-US"/>
        </a:p>
      </dgm:t>
    </dgm:pt>
    <dgm:pt modelId="{D2A44293-A91B-4611-ABA1-DF77E09D4498}" type="pres">
      <dgm:prSet presAssocID="{5C463399-906D-43BB-AFCB-CE5388429F06}" presName="hierRoot2" presStyleCnt="0">
        <dgm:presLayoutVars>
          <dgm:hierBranch val="init"/>
        </dgm:presLayoutVars>
      </dgm:prSet>
      <dgm:spPr/>
    </dgm:pt>
    <dgm:pt modelId="{6D5D51B8-D9A8-466A-AD45-AB8B966C1A14}" type="pres">
      <dgm:prSet presAssocID="{5C463399-906D-43BB-AFCB-CE5388429F06}" presName="rootComposite" presStyleCnt="0"/>
      <dgm:spPr/>
    </dgm:pt>
    <dgm:pt modelId="{3C207DBB-5BF6-4A4F-BB34-7894C8C92D17}" type="pres">
      <dgm:prSet presAssocID="{5C463399-906D-43BB-AFCB-CE5388429F06}" presName="rootText" presStyleLbl="node2" presStyleIdx="4" presStyleCnt="7">
        <dgm:presLayoutVars>
          <dgm:chPref val="3"/>
        </dgm:presLayoutVars>
      </dgm:prSet>
      <dgm:spPr/>
      <dgm:t>
        <a:bodyPr/>
        <a:lstStyle/>
        <a:p>
          <a:endParaRPr lang="en-US"/>
        </a:p>
      </dgm:t>
    </dgm:pt>
    <dgm:pt modelId="{DD40BA4C-104F-4893-8489-0334A218F548}" type="pres">
      <dgm:prSet presAssocID="{5C463399-906D-43BB-AFCB-CE5388429F06}" presName="rootConnector" presStyleLbl="node2" presStyleIdx="4" presStyleCnt="7"/>
      <dgm:spPr/>
      <dgm:t>
        <a:bodyPr/>
        <a:lstStyle/>
        <a:p>
          <a:endParaRPr lang="en-US"/>
        </a:p>
      </dgm:t>
    </dgm:pt>
    <dgm:pt modelId="{44D7CC35-B834-4AA9-AF2B-F1CFEED2651D}" type="pres">
      <dgm:prSet presAssocID="{5C463399-906D-43BB-AFCB-CE5388429F06}" presName="hierChild4" presStyleCnt="0"/>
      <dgm:spPr/>
    </dgm:pt>
    <dgm:pt modelId="{ED7DF785-72E7-4AE9-9830-BD69D11EFA74}" type="pres">
      <dgm:prSet presAssocID="{5C463399-906D-43BB-AFCB-CE5388429F06}" presName="hierChild5" presStyleCnt="0"/>
      <dgm:spPr/>
    </dgm:pt>
    <dgm:pt modelId="{8A2260B9-5853-4AD1-85A9-E7F9B39FA3E4}" type="pres">
      <dgm:prSet presAssocID="{C9F4AE6C-A15E-4050-96E6-F724BE0B937D}" presName="Name37" presStyleLbl="parChTrans1D2" presStyleIdx="5" presStyleCnt="7"/>
      <dgm:spPr/>
      <dgm:t>
        <a:bodyPr/>
        <a:lstStyle/>
        <a:p>
          <a:endParaRPr lang="en-US"/>
        </a:p>
      </dgm:t>
    </dgm:pt>
    <dgm:pt modelId="{12CB00C7-0D61-41BE-9285-5206C81AA30F}" type="pres">
      <dgm:prSet presAssocID="{286AC58B-39AD-4E35-BE02-3027091BB878}" presName="hierRoot2" presStyleCnt="0">
        <dgm:presLayoutVars>
          <dgm:hierBranch val="init"/>
        </dgm:presLayoutVars>
      </dgm:prSet>
      <dgm:spPr/>
    </dgm:pt>
    <dgm:pt modelId="{8F211E8F-0F77-48DA-8B43-D99EF73ED2A5}" type="pres">
      <dgm:prSet presAssocID="{286AC58B-39AD-4E35-BE02-3027091BB878}" presName="rootComposite" presStyleCnt="0"/>
      <dgm:spPr/>
    </dgm:pt>
    <dgm:pt modelId="{83C46E52-92CD-47D2-BF30-F3C6925A1EF5}" type="pres">
      <dgm:prSet presAssocID="{286AC58B-39AD-4E35-BE02-3027091BB878}" presName="rootText" presStyleLbl="node2" presStyleIdx="5" presStyleCnt="7">
        <dgm:presLayoutVars>
          <dgm:chPref val="3"/>
        </dgm:presLayoutVars>
      </dgm:prSet>
      <dgm:spPr/>
      <dgm:t>
        <a:bodyPr/>
        <a:lstStyle/>
        <a:p>
          <a:endParaRPr lang="en-US"/>
        </a:p>
      </dgm:t>
    </dgm:pt>
    <dgm:pt modelId="{CFD1F3CE-1F9E-43F1-A831-1214DA80532C}" type="pres">
      <dgm:prSet presAssocID="{286AC58B-39AD-4E35-BE02-3027091BB878}" presName="rootConnector" presStyleLbl="node2" presStyleIdx="5" presStyleCnt="7"/>
      <dgm:spPr/>
      <dgm:t>
        <a:bodyPr/>
        <a:lstStyle/>
        <a:p>
          <a:endParaRPr lang="en-US"/>
        </a:p>
      </dgm:t>
    </dgm:pt>
    <dgm:pt modelId="{5D31A9E6-F776-4B4A-9FF0-432B37F3378A}" type="pres">
      <dgm:prSet presAssocID="{286AC58B-39AD-4E35-BE02-3027091BB878}" presName="hierChild4" presStyleCnt="0"/>
      <dgm:spPr/>
    </dgm:pt>
    <dgm:pt modelId="{0581BA5D-3F30-4F32-980C-9C5870AAF53F}" type="pres">
      <dgm:prSet presAssocID="{286AC58B-39AD-4E35-BE02-3027091BB878}" presName="hierChild5" presStyleCnt="0"/>
      <dgm:spPr/>
    </dgm:pt>
    <dgm:pt modelId="{F00366A0-A6A8-441B-964F-83644C2E8F0D}" type="pres">
      <dgm:prSet presAssocID="{F1B8536B-5999-4A82-A6B8-8FF78ECC48CD}" presName="Name37" presStyleLbl="parChTrans1D2" presStyleIdx="6" presStyleCnt="7"/>
      <dgm:spPr/>
      <dgm:t>
        <a:bodyPr/>
        <a:lstStyle/>
        <a:p>
          <a:endParaRPr lang="en-US"/>
        </a:p>
      </dgm:t>
    </dgm:pt>
    <dgm:pt modelId="{E4B77982-8CD3-49C6-83F3-4C6B94C8F45B}" type="pres">
      <dgm:prSet presAssocID="{73225080-1CED-4498-B7A5-C4405EE494A3}" presName="hierRoot2" presStyleCnt="0">
        <dgm:presLayoutVars>
          <dgm:hierBranch val="init"/>
        </dgm:presLayoutVars>
      </dgm:prSet>
      <dgm:spPr/>
    </dgm:pt>
    <dgm:pt modelId="{859163E1-86B2-4987-BC60-B1C5ABFA5E92}" type="pres">
      <dgm:prSet presAssocID="{73225080-1CED-4498-B7A5-C4405EE494A3}" presName="rootComposite" presStyleCnt="0"/>
      <dgm:spPr/>
    </dgm:pt>
    <dgm:pt modelId="{BD346CE0-7144-4136-B857-EF3078B52A5B}" type="pres">
      <dgm:prSet presAssocID="{73225080-1CED-4498-B7A5-C4405EE494A3}" presName="rootText" presStyleLbl="node2" presStyleIdx="6" presStyleCnt="7">
        <dgm:presLayoutVars>
          <dgm:chPref val="3"/>
        </dgm:presLayoutVars>
      </dgm:prSet>
      <dgm:spPr/>
      <dgm:t>
        <a:bodyPr/>
        <a:lstStyle/>
        <a:p>
          <a:endParaRPr lang="en-US"/>
        </a:p>
      </dgm:t>
    </dgm:pt>
    <dgm:pt modelId="{B3133C56-9B6B-4197-9F63-BE71ABFFF1B3}" type="pres">
      <dgm:prSet presAssocID="{73225080-1CED-4498-B7A5-C4405EE494A3}" presName="rootConnector" presStyleLbl="node2" presStyleIdx="6" presStyleCnt="7"/>
      <dgm:spPr/>
      <dgm:t>
        <a:bodyPr/>
        <a:lstStyle/>
        <a:p>
          <a:endParaRPr lang="en-US"/>
        </a:p>
      </dgm:t>
    </dgm:pt>
    <dgm:pt modelId="{A87688BA-4011-4C92-AED1-7A5F50D3FB50}" type="pres">
      <dgm:prSet presAssocID="{73225080-1CED-4498-B7A5-C4405EE494A3}" presName="hierChild4" presStyleCnt="0"/>
      <dgm:spPr/>
    </dgm:pt>
    <dgm:pt modelId="{03499584-C756-48D5-BAA9-D83AE3C689BC}" type="pres">
      <dgm:prSet presAssocID="{73225080-1CED-4498-B7A5-C4405EE494A3}" presName="hierChild5" presStyleCnt="0"/>
      <dgm:spPr/>
    </dgm:pt>
    <dgm:pt modelId="{E1C74002-C53D-45DA-AAC0-303A6BBD7122}" type="pres">
      <dgm:prSet presAssocID="{5533DFDA-733C-405C-8CAF-5D2571511436}" presName="hierChild3" presStyleCnt="0"/>
      <dgm:spPr/>
    </dgm:pt>
  </dgm:ptLst>
  <dgm:cxnLst>
    <dgm:cxn modelId="{9EF3ED61-999C-45CA-9EA8-827CAC54CEB8}" type="presOf" srcId="{E6091C28-D576-4D6E-9051-9281B0BB3C1F}" destId="{EAD315A2-48C8-48C8-A206-FC04C8D5B6A7}" srcOrd="1" destOrd="0" presId="urn:microsoft.com/office/officeart/2005/8/layout/orgChart1#1"/>
    <dgm:cxn modelId="{95064EEB-DA9A-4E0F-A8F7-6BB25B5D46C8}" type="presOf" srcId="{5533DFDA-733C-405C-8CAF-5D2571511436}" destId="{97013279-AC6C-4B5A-A54D-AF9065B7B5A2}" srcOrd="1" destOrd="0" presId="urn:microsoft.com/office/officeart/2005/8/layout/orgChart1#1"/>
    <dgm:cxn modelId="{BE60DB1D-E40E-4A95-8FDE-407A58FDC6BA}" type="presOf" srcId="{73225080-1CED-4498-B7A5-C4405EE494A3}" destId="{B3133C56-9B6B-4197-9F63-BE71ABFFF1B3}" srcOrd="1" destOrd="0" presId="urn:microsoft.com/office/officeart/2005/8/layout/orgChart1#1"/>
    <dgm:cxn modelId="{67EF0B19-8091-40FB-9C09-8525D5840AE8}" type="presOf" srcId="{5C463399-906D-43BB-AFCB-CE5388429F06}" destId="{3C207DBB-5BF6-4A4F-BB34-7894C8C92D17}" srcOrd="0" destOrd="0" presId="urn:microsoft.com/office/officeart/2005/8/layout/orgChart1#1"/>
    <dgm:cxn modelId="{BA06B9DB-3357-4864-8570-B605BA52AB8B}" type="presOf" srcId="{5C463399-906D-43BB-AFCB-CE5388429F06}" destId="{DD40BA4C-104F-4893-8489-0334A218F548}" srcOrd="1" destOrd="0" presId="urn:microsoft.com/office/officeart/2005/8/layout/orgChart1#1"/>
    <dgm:cxn modelId="{1AC92582-530E-459D-A194-4F0F0D64B744}" type="presOf" srcId="{B233FC71-DC6E-4513-AB34-0A8D73061200}" destId="{EBCC53F0-5C70-4E9F-AC1C-6862EAAC88BD}" srcOrd="0" destOrd="0" presId="urn:microsoft.com/office/officeart/2005/8/layout/orgChart1#1"/>
    <dgm:cxn modelId="{F6E208E2-F5A0-40BB-928F-F65DC975B31E}" type="presOf" srcId="{DC32D568-D553-4B94-88F4-927C1C285F9B}" destId="{83766453-B0F1-4A71-8817-75F53E69AF07}" srcOrd="1" destOrd="0" presId="urn:microsoft.com/office/officeart/2005/8/layout/orgChart1#1"/>
    <dgm:cxn modelId="{6A52B628-B5C9-4D3C-BBD4-100861D8978D}" type="presOf" srcId="{73225080-1CED-4498-B7A5-C4405EE494A3}" destId="{BD346CE0-7144-4136-B857-EF3078B52A5B}" srcOrd="0" destOrd="0" presId="urn:microsoft.com/office/officeart/2005/8/layout/orgChart1#1"/>
    <dgm:cxn modelId="{ADC9408D-1E0E-4BED-8B28-0B0B9CF0D2BB}" type="presOf" srcId="{F98764F6-0333-4B4B-8718-853EE9264E73}" destId="{2A57934D-719C-480C-A834-423A7100E866}" srcOrd="0" destOrd="0" presId="urn:microsoft.com/office/officeart/2005/8/layout/orgChart1#1"/>
    <dgm:cxn modelId="{C9DE5027-9B8F-4C57-AC38-811859EE9F96}" type="presOf" srcId="{DC32D568-D553-4B94-88F4-927C1C285F9B}" destId="{F1F041BE-410C-48E9-850C-699DC58B9146}" srcOrd="0" destOrd="0" presId="urn:microsoft.com/office/officeart/2005/8/layout/orgChart1#1"/>
    <dgm:cxn modelId="{4158F0B2-0D27-4A4E-BBFF-6F7AF8502FA4}" type="presOf" srcId="{5533DFDA-733C-405C-8CAF-5D2571511436}" destId="{9C5F6CDC-F50C-4D04-9FF6-41B88327A034}" srcOrd="0" destOrd="0" presId="urn:microsoft.com/office/officeart/2005/8/layout/orgChart1#1"/>
    <dgm:cxn modelId="{EAFF17F2-A535-4F97-8016-5905C23C7D31}" srcId="{5533DFDA-733C-405C-8CAF-5D2571511436}" destId="{5C463399-906D-43BB-AFCB-CE5388429F06}" srcOrd="4" destOrd="0" parTransId="{F98764F6-0333-4B4B-8718-853EE9264E73}" sibTransId="{B9FC5EF6-AE03-4777-9953-B09001E10EF1}"/>
    <dgm:cxn modelId="{8436BBA4-4F22-4A2E-8CD3-3928D91AB430}" type="presOf" srcId="{286AC58B-39AD-4E35-BE02-3027091BB878}" destId="{83C46E52-92CD-47D2-BF30-F3C6925A1EF5}" srcOrd="0" destOrd="0" presId="urn:microsoft.com/office/officeart/2005/8/layout/orgChart1#1"/>
    <dgm:cxn modelId="{390169FB-7E92-421C-AE61-E74526713966}" type="presOf" srcId="{C9F4AE6C-A15E-4050-96E6-F724BE0B937D}" destId="{8A2260B9-5853-4AD1-85A9-E7F9B39FA3E4}" srcOrd="0" destOrd="0" presId="urn:microsoft.com/office/officeart/2005/8/layout/orgChart1#1"/>
    <dgm:cxn modelId="{D0DC21E3-8F44-472F-9A32-3093132CDE55}" type="presOf" srcId="{4987869B-BBFC-4D64-99D5-FE95B58757A6}" destId="{52CF26AD-6D49-4465-A88F-53797E001D2E}" srcOrd="1" destOrd="0" presId="urn:microsoft.com/office/officeart/2005/8/layout/orgChart1#1"/>
    <dgm:cxn modelId="{83291CC3-12B5-4048-9A67-67EEAB65BE8B}" type="presOf" srcId="{87D3B0C1-9545-4800-9A92-0FC2875A7F97}" destId="{0D58B50C-F11D-48FE-99F2-93A56B332576}" srcOrd="0" destOrd="0" presId="urn:microsoft.com/office/officeart/2005/8/layout/orgChart1#1"/>
    <dgm:cxn modelId="{DFC54FE9-03C7-413A-8CFB-EB94E7F20F0B}" srcId="{5533DFDA-733C-405C-8CAF-5D2571511436}" destId="{286AC58B-39AD-4E35-BE02-3027091BB878}" srcOrd="5" destOrd="0" parTransId="{C9F4AE6C-A15E-4050-96E6-F724BE0B937D}" sibTransId="{6F62E5A1-ADCF-45C6-B493-25E247973D5D}"/>
    <dgm:cxn modelId="{954ABDEC-7F74-453B-97FF-46ABA71B74FD}" type="presOf" srcId="{F1B8536B-5999-4A82-A6B8-8FF78ECC48CD}" destId="{F00366A0-A6A8-441B-964F-83644C2E8F0D}" srcOrd="0" destOrd="0" presId="urn:microsoft.com/office/officeart/2005/8/layout/orgChart1#1"/>
    <dgm:cxn modelId="{68CF6D38-880F-440E-95AA-198E6AB83FCF}" srcId="{5533DFDA-733C-405C-8CAF-5D2571511436}" destId="{D1F968AB-D287-4903-99E8-56AB3B8AEB19}" srcOrd="1" destOrd="0" parTransId="{87D3B0C1-9545-4800-9A92-0FC2875A7F97}" sibTransId="{A0AD2DEE-08EF-42CA-B5E6-D4D2DB9DFA28}"/>
    <dgm:cxn modelId="{02CF744E-63EA-4545-A452-38E18D3CB0D8}" type="presOf" srcId="{4987869B-BBFC-4D64-99D5-FE95B58757A6}" destId="{AB92A47D-3C96-4DA7-B5CF-9293CAB8ACC7}" srcOrd="0" destOrd="0" presId="urn:microsoft.com/office/officeart/2005/8/layout/orgChart1#1"/>
    <dgm:cxn modelId="{E97F1E95-B8E8-4872-A78D-B264BF43CC42}" type="presOf" srcId="{286AC58B-39AD-4E35-BE02-3027091BB878}" destId="{CFD1F3CE-1F9E-43F1-A831-1214DA80532C}" srcOrd="1" destOrd="0" presId="urn:microsoft.com/office/officeart/2005/8/layout/orgChart1#1"/>
    <dgm:cxn modelId="{EA6772B4-B394-4B2E-9427-71198110480B}" srcId="{B233FC71-DC6E-4513-AB34-0A8D73061200}" destId="{5533DFDA-733C-405C-8CAF-5D2571511436}" srcOrd="0" destOrd="0" parTransId="{702B8F25-8C85-47F5-8B56-99B201131ACF}" sibTransId="{E774FA9A-84F9-4EE9-A407-B5F9469E3735}"/>
    <dgm:cxn modelId="{98D7E633-5309-410B-843E-6D391A2710A0}" srcId="{5533DFDA-733C-405C-8CAF-5D2571511436}" destId="{73225080-1CED-4498-B7A5-C4405EE494A3}" srcOrd="6" destOrd="0" parTransId="{F1B8536B-5999-4A82-A6B8-8FF78ECC48CD}" sibTransId="{7728E17A-AA8F-40C9-914C-969B55BC85B0}"/>
    <dgm:cxn modelId="{AB6FC365-EC2A-4390-8DD4-F9F16009DD6D}" srcId="{5533DFDA-733C-405C-8CAF-5D2571511436}" destId="{4987869B-BBFC-4D64-99D5-FE95B58757A6}" srcOrd="3" destOrd="0" parTransId="{BEBB0C0B-80FF-48E7-B131-E113A3A5BF0D}" sibTransId="{53DF7775-D249-41FF-A935-08FBD1DD6AEB}"/>
    <dgm:cxn modelId="{4F756699-4488-4DE6-84C8-CBE60C66FF0B}" type="presOf" srcId="{D1F968AB-D287-4903-99E8-56AB3B8AEB19}" destId="{21A5E919-CE88-4AE5-9EC6-83D2F8A54248}" srcOrd="0" destOrd="0" presId="urn:microsoft.com/office/officeart/2005/8/layout/orgChart1#1"/>
    <dgm:cxn modelId="{4B45D41B-76BD-4B91-8715-43C62A912BA8}" srcId="{5533DFDA-733C-405C-8CAF-5D2571511436}" destId="{E6091C28-D576-4D6E-9051-9281B0BB3C1F}" srcOrd="2" destOrd="0" parTransId="{F3B01904-20D4-4AF2-87A0-ED213466EFD3}" sibTransId="{C92F94FF-AD97-4EA3-A6D2-28EC15DBB63E}"/>
    <dgm:cxn modelId="{3CC5E17A-88DB-49DC-BC0C-59494894718B}" type="presOf" srcId="{E6091C28-D576-4D6E-9051-9281B0BB3C1F}" destId="{74F4056E-D7B1-4D6F-8DDA-9F906A90EB2E}" srcOrd="0" destOrd="0" presId="urn:microsoft.com/office/officeart/2005/8/layout/orgChart1#1"/>
    <dgm:cxn modelId="{03CB3FF4-8822-42D9-B175-C6269455FAB7}" type="presOf" srcId="{F3B01904-20D4-4AF2-87A0-ED213466EFD3}" destId="{635FE722-2571-46DB-BA03-3111E0E4279D}" srcOrd="0" destOrd="0" presId="urn:microsoft.com/office/officeart/2005/8/layout/orgChart1#1"/>
    <dgm:cxn modelId="{EEB71C0C-5C55-454D-835D-B4EF01EAA654}" type="presOf" srcId="{BEBB0C0B-80FF-48E7-B131-E113A3A5BF0D}" destId="{C5466F28-2B4A-4A44-81C9-3DB1B52DED46}" srcOrd="0" destOrd="0" presId="urn:microsoft.com/office/officeart/2005/8/layout/orgChart1#1"/>
    <dgm:cxn modelId="{AA85A682-CEB0-4CD8-9339-0F39FAE55BC1}" type="presOf" srcId="{D1F968AB-D287-4903-99E8-56AB3B8AEB19}" destId="{3B28BE46-C66D-43BE-8A97-88C588060088}" srcOrd="1" destOrd="0" presId="urn:microsoft.com/office/officeart/2005/8/layout/orgChart1#1"/>
    <dgm:cxn modelId="{B81B5C03-86E5-4E5A-A66F-7AA25B93AB45}" type="presOf" srcId="{DD9C2A1D-FB00-47E7-849C-F1EC045E4E41}" destId="{CAE85CF7-98ED-49DB-80C5-D97F9D45FA4E}" srcOrd="0" destOrd="0" presId="urn:microsoft.com/office/officeart/2005/8/layout/orgChart1#1"/>
    <dgm:cxn modelId="{E1BEE294-2C24-4C3C-A7AD-9ABAFA907A42}" srcId="{5533DFDA-733C-405C-8CAF-5D2571511436}" destId="{DC32D568-D553-4B94-88F4-927C1C285F9B}" srcOrd="0" destOrd="0" parTransId="{DD9C2A1D-FB00-47E7-849C-F1EC045E4E41}" sibTransId="{913F5AE5-0EF9-4C21-B31B-F8803F2E0616}"/>
    <dgm:cxn modelId="{D4C8FA98-F9F8-438A-8879-A722E4EBBCF7}" type="presParOf" srcId="{EBCC53F0-5C70-4E9F-AC1C-6862EAAC88BD}" destId="{78B77473-E013-467A-973C-C1B52035D8D0}" srcOrd="0" destOrd="0" presId="urn:microsoft.com/office/officeart/2005/8/layout/orgChart1#1"/>
    <dgm:cxn modelId="{E0E12E1D-D326-4761-ADBA-0AE69CF33E7B}" type="presParOf" srcId="{78B77473-E013-467A-973C-C1B52035D8D0}" destId="{D292525F-B761-4F02-9D62-9DD80D583114}" srcOrd="0" destOrd="0" presId="urn:microsoft.com/office/officeart/2005/8/layout/orgChart1#1"/>
    <dgm:cxn modelId="{1F9CC58A-1E0B-4B6D-9332-DFBA966251DF}" type="presParOf" srcId="{D292525F-B761-4F02-9D62-9DD80D583114}" destId="{9C5F6CDC-F50C-4D04-9FF6-41B88327A034}" srcOrd="0" destOrd="0" presId="urn:microsoft.com/office/officeart/2005/8/layout/orgChart1#1"/>
    <dgm:cxn modelId="{DAF0A765-01EC-4772-82AF-9283714A90F0}" type="presParOf" srcId="{D292525F-B761-4F02-9D62-9DD80D583114}" destId="{97013279-AC6C-4B5A-A54D-AF9065B7B5A2}" srcOrd="1" destOrd="0" presId="urn:microsoft.com/office/officeart/2005/8/layout/orgChart1#1"/>
    <dgm:cxn modelId="{09C6A96B-902B-4057-9CEF-FFD9838091A6}" type="presParOf" srcId="{78B77473-E013-467A-973C-C1B52035D8D0}" destId="{FF96DEDB-AB65-4FE5-90EB-2F271230E597}" srcOrd="1" destOrd="0" presId="urn:microsoft.com/office/officeart/2005/8/layout/orgChart1#1"/>
    <dgm:cxn modelId="{C1D7869F-8B78-4DC9-9AC1-A65ADE5B70ED}" type="presParOf" srcId="{FF96DEDB-AB65-4FE5-90EB-2F271230E597}" destId="{CAE85CF7-98ED-49DB-80C5-D97F9D45FA4E}" srcOrd="0" destOrd="0" presId="urn:microsoft.com/office/officeart/2005/8/layout/orgChart1#1"/>
    <dgm:cxn modelId="{C6CE0E49-FFA6-4419-BB97-1DE5135E91D1}" type="presParOf" srcId="{FF96DEDB-AB65-4FE5-90EB-2F271230E597}" destId="{DAAAD077-7F20-4B30-9F53-97E5F5F13C91}" srcOrd="1" destOrd="0" presId="urn:microsoft.com/office/officeart/2005/8/layout/orgChart1#1"/>
    <dgm:cxn modelId="{2E763C3C-6DB2-4FD5-9CA8-B40D9C83FECC}" type="presParOf" srcId="{DAAAD077-7F20-4B30-9F53-97E5F5F13C91}" destId="{31008E03-2313-44D9-91F3-64EF60BA6654}" srcOrd="0" destOrd="0" presId="urn:microsoft.com/office/officeart/2005/8/layout/orgChart1#1"/>
    <dgm:cxn modelId="{AFE0EE01-7237-481B-BDA4-E0E866F7C740}" type="presParOf" srcId="{31008E03-2313-44D9-91F3-64EF60BA6654}" destId="{F1F041BE-410C-48E9-850C-699DC58B9146}" srcOrd="0" destOrd="0" presId="urn:microsoft.com/office/officeart/2005/8/layout/orgChart1#1"/>
    <dgm:cxn modelId="{234F62B9-B6EB-44A7-9DED-9CB01BC27E03}" type="presParOf" srcId="{31008E03-2313-44D9-91F3-64EF60BA6654}" destId="{83766453-B0F1-4A71-8817-75F53E69AF07}" srcOrd="1" destOrd="0" presId="urn:microsoft.com/office/officeart/2005/8/layout/orgChart1#1"/>
    <dgm:cxn modelId="{E4DA6652-9C00-4407-A36A-C52942E0A334}" type="presParOf" srcId="{DAAAD077-7F20-4B30-9F53-97E5F5F13C91}" destId="{E2CAA9B1-CC0B-4349-B822-A0F8D0CD8E28}" srcOrd="1" destOrd="0" presId="urn:microsoft.com/office/officeart/2005/8/layout/orgChart1#1"/>
    <dgm:cxn modelId="{6787FAD5-FD2D-438E-BCAE-B02B2E7E5E7F}" type="presParOf" srcId="{DAAAD077-7F20-4B30-9F53-97E5F5F13C91}" destId="{530EA6F1-C677-45B0-8ECB-4EF9349328C0}" srcOrd="2" destOrd="0" presId="urn:microsoft.com/office/officeart/2005/8/layout/orgChart1#1"/>
    <dgm:cxn modelId="{B7BBC4F6-DC34-4E6F-9EBD-1D740EDAFDCF}" type="presParOf" srcId="{FF96DEDB-AB65-4FE5-90EB-2F271230E597}" destId="{0D58B50C-F11D-48FE-99F2-93A56B332576}" srcOrd="2" destOrd="0" presId="urn:microsoft.com/office/officeart/2005/8/layout/orgChart1#1"/>
    <dgm:cxn modelId="{070A7D68-7702-4528-B45B-7C80346F0534}" type="presParOf" srcId="{FF96DEDB-AB65-4FE5-90EB-2F271230E597}" destId="{B960C395-9D68-418B-A590-F898709E068F}" srcOrd="3" destOrd="0" presId="urn:microsoft.com/office/officeart/2005/8/layout/orgChart1#1"/>
    <dgm:cxn modelId="{561C1A12-CE13-411A-8121-DC54B45FF355}" type="presParOf" srcId="{B960C395-9D68-418B-A590-F898709E068F}" destId="{A64D477F-3131-4B18-8467-C0C40F018892}" srcOrd="0" destOrd="0" presId="urn:microsoft.com/office/officeart/2005/8/layout/orgChart1#1"/>
    <dgm:cxn modelId="{F036EDD0-6B41-4266-9250-B25BE6D4DB37}" type="presParOf" srcId="{A64D477F-3131-4B18-8467-C0C40F018892}" destId="{21A5E919-CE88-4AE5-9EC6-83D2F8A54248}" srcOrd="0" destOrd="0" presId="urn:microsoft.com/office/officeart/2005/8/layout/orgChart1#1"/>
    <dgm:cxn modelId="{7F8C03F2-AEB8-4DAA-9615-AFD6A24D5DEC}" type="presParOf" srcId="{A64D477F-3131-4B18-8467-C0C40F018892}" destId="{3B28BE46-C66D-43BE-8A97-88C588060088}" srcOrd="1" destOrd="0" presId="urn:microsoft.com/office/officeart/2005/8/layout/orgChart1#1"/>
    <dgm:cxn modelId="{C85FA1E1-142D-4D79-949B-0AEBDA53796B}" type="presParOf" srcId="{B960C395-9D68-418B-A590-F898709E068F}" destId="{3A3B440B-7203-424E-937C-4BF2CB035B96}" srcOrd="1" destOrd="0" presId="urn:microsoft.com/office/officeart/2005/8/layout/orgChart1#1"/>
    <dgm:cxn modelId="{68F209B6-D79C-4905-8808-E2F7EF25E7C2}" type="presParOf" srcId="{B960C395-9D68-418B-A590-F898709E068F}" destId="{BE4CF0C6-2E63-40CC-AAC4-2897889EEA91}" srcOrd="2" destOrd="0" presId="urn:microsoft.com/office/officeart/2005/8/layout/orgChart1#1"/>
    <dgm:cxn modelId="{00A706B7-5B4B-4300-B7D8-3D571FDA4DD1}" type="presParOf" srcId="{FF96DEDB-AB65-4FE5-90EB-2F271230E597}" destId="{635FE722-2571-46DB-BA03-3111E0E4279D}" srcOrd="4" destOrd="0" presId="urn:microsoft.com/office/officeart/2005/8/layout/orgChart1#1"/>
    <dgm:cxn modelId="{1EEC83B4-DD71-49CA-8CF0-ABA14EDAC6B6}" type="presParOf" srcId="{FF96DEDB-AB65-4FE5-90EB-2F271230E597}" destId="{618F174B-B025-406C-A8D7-1A986947F5F3}" srcOrd="5" destOrd="0" presId="urn:microsoft.com/office/officeart/2005/8/layout/orgChart1#1"/>
    <dgm:cxn modelId="{85563441-8FD3-4BBA-B18A-5D5D93F8BBD1}" type="presParOf" srcId="{618F174B-B025-406C-A8D7-1A986947F5F3}" destId="{CDB88DB9-52D5-4AC7-B19E-0601466FFD82}" srcOrd="0" destOrd="0" presId="urn:microsoft.com/office/officeart/2005/8/layout/orgChart1#1"/>
    <dgm:cxn modelId="{A1844A78-5B05-4E50-A0FF-BBC7BDA974B4}" type="presParOf" srcId="{CDB88DB9-52D5-4AC7-B19E-0601466FFD82}" destId="{74F4056E-D7B1-4D6F-8DDA-9F906A90EB2E}" srcOrd="0" destOrd="0" presId="urn:microsoft.com/office/officeart/2005/8/layout/orgChart1#1"/>
    <dgm:cxn modelId="{63DA7932-8B01-48BB-9780-46DE1FAF0321}" type="presParOf" srcId="{CDB88DB9-52D5-4AC7-B19E-0601466FFD82}" destId="{EAD315A2-48C8-48C8-A206-FC04C8D5B6A7}" srcOrd="1" destOrd="0" presId="urn:microsoft.com/office/officeart/2005/8/layout/orgChart1#1"/>
    <dgm:cxn modelId="{4E9282AE-B633-4F0D-A9AB-E31071F18EB3}" type="presParOf" srcId="{618F174B-B025-406C-A8D7-1A986947F5F3}" destId="{1487C61D-1E51-46AF-8BF1-AE4C78E5D537}" srcOrd="1" destOrd="0" presId="urn:microsoft.com/office/officeart/2005/8/layout/orgChart1#1"/>
    <dgm:cxn modelId="{1AF12AD5-4BBD-47FB-913B-F9BB5BA86328}" type="presParOf" srcId="{618F174B-B025-406C-A8D7-1A986947F5F3}" destId="{5114444D-2DBF-4F73-82F6-2B6C12DB2FA0}" srcOrd="2" destOrd="0" presId="urn:microsoft.com/office/officeart/2005/8/layout/orgChart1#1"/>
    <dgm:cxn modelId="{CD354EF0-FFD6-4360-B493-75825E7F41BD}" type="presParOf" srcId="{FF96DEDB-AB65-4FE5-90EB-2F271230E597}" destId="{C5466F28-2B4A-4A44-81C9-3DB1B52DED46}" srcOrd="6" destOrd="0" presId="urn:microsoft.com/office/officeart/2005/8/layout/orgChart1#1"/>
    <dgm:cxn modelId="{79ECEABE-6A74-4EC1-AD2A-E3E03DA4BEA8}" type="presParOf" srcId="{FF96DEDB-AB65-4FE5-90EB-2F271230E597}" destId="{282CE48A-01DB-49D0-9247-0D86F78E4AF3}" srcOrd="7" destOrd="0" presId="urn:microsoft.com/office/officeart/2005/8/layout/orgChart1#1"/>
    <dgm:cxn modelId="{CF43C176-8B4E-4813-93CA-FE35FB762316}" type="presParOf" srcId="{282CE48A-01DB-49D0-9247-0D86F78E4AF3}" destId="{9F6E96F7-C62E-477B-AF71-7E486EFFB0EB}" srcOrd="0" destOrd="0" presId="urn:microsoft.com/office/officeart/2005/8/layout/orgChart1#1"/>
    <dgm:cxn modelId="{DF51E967-1FEF-4DDA-A171-A87D9D262944}" type="presParOf" srcId="{9F6E96F7-C62E-477B-AF71-7E486EFFB0EB}" destId="{AB92A47D-3C96-4DA7-B5CF-9293CAB8ACC7}" srcOrd="0" destOrd="0" presId="urn:microsoft.com/office/officeart/2005/8/layout/orgChart1#1"/>
    <dgm:cxn modelId="{D3268E08-5B34-4F3D-8403-328B972CF8DA}" type="presParOf" srcId="{9F6E96F7-C62E-477B-AF71-7E486EFFB0EB}" destId="{52CF26AD-6D49-4465-A88F-53797E001D2E}" srcOrd="1" destOrd="0" presId="urn:microsoft.com/office/officeart/2005/8/layout/orgChart1#1"/>
    <dgm:cxn modelId="{C12BC454-756D-490E-8D59-C9DF4C134FB7}" type="presParOf" srcId="{282CE48A-01DB-49D0-9247-0D86F78E4AF3}" destId="{D877C8B6-CF07-49DB-A3A7-5FA6A944B0F9}" srcOrd="1" destOrd="0" presId="urn:microsoft.com/office/officeart/2005/8/layout/orgChart1#1"/>
    <dgm:cxn modelId="{5B5AE844-E5C8-4184-A331-64FEB8E0844C}" type="presParOf" srcId="{282CE48A-01DB-49D0-9247-0D86F78E4AF3}" destId="{0E2DFE42-C7F5-42C7-9CF2-9610A7224889}" srcOrd="2" destOrd="0" presId="urn:microsoft.com/office/officeart/2005/8/layout/orgChart1#1"/>
    <dgm:cxn modelId="{D2FD9E86-B193-4E14-B23F-7A573BDE874E}" type="presParOf" srcId="{FF96DEDB-AB65-4FE5-90EB-2F271230E597}" destId="{2A57934D-719C-480C-A834-423A7100E866}" srcOrd="8" destOrd="0" presId="urn:microsoft.com/office/officeart/2005/8/layout/orgChart1#1"/>
    <dgm:cxn modelId="{1854F3B9-7533-4203-B8DE-5120C00C564B}" type="presParOf" srcId="{FF96DEDB-AB65-4FE5-90EB-2F271230E597}" destId="{D2A44293-A91B-4611-ABA1-DF77E09D4498}" srcOrd="9" destOrd="0" presId="urn:microsoft.com/office/officeart/2005/8/layout/orgChart1#1"/>
    <dgm:cxn modelId="{9876E63D-4347-4246-BB37-DF3010537C86}" type="presParOf" srcId="{D2A44293-A91B-4611-ABA1-DF77E09D4498}" destId="{6D5D51B8-D9A8-466A-AD45-AB8B966C1A14}" srcOrd="0" destOrd="0" presId="urn:microsoft.com/office/officeart/2005/8/layout/orgChart1#1"/>
    <dgm:cxn modelId="{79620516-ACD9-43D8-9CF4-4E5F11C088FF}" type="presParOf" srcId="{6D5D51B8-D9A8-466A-AD45-AB8B966C1A14}" destId="{3C207DBB-5BF6-4A4F-BB34-7894C8C92D17}" srcOrd="0" destOrd="0" presId="urn:microsoft.com/office/officeart/2005/8/layout/orgChart1#1"/>
    <dgm:cxn modelId="{E8055F74-6DD6-4A15-97E9-8D45D76A90DB}" type="presParOf" srcId="{6D5D51B8-D9A8-466A-AD45-AB8B966C1A14}" destId="{DD40BA4C-104F-4893-8489-0334A218F548}" srcOrd="1" destOrd="0" presId="urn:microsoft.com/office/officeart/2005/8/layout/orgChart1#1"/>
    <dgm:cxn modelId="{97500A70-7836-4D45-94BA-77B3A2E2ABCE}" type="presParOf" srcId="{D2A44293-A91B-4611-ABA1-DF77E09D4498}" destId="{44D7CC35-B834-4AA9-AF2B-F1CFEED2651D}" srcOrd="1" destOrd="0" presId="urn:microsoft.com/office/officeart/2005/8/layout/orgChart1#1"/>
    <dgm:cxn modelId="{26D4BB1B-FCCE-44D0-AB04-01B1D3848BC6}" type="presParOf" srcId="{D2A44293-A91B-4611-ABA1-DF77E09D4498}" destId="{ED7DF785-72E7-4AE9-9830-BD69D11EFA74}" srcOrd="2" destOrd="0" presId="urn:microsoft.com/office/officeart/2005/8/layout/orgChart1#1"/>
    <dgm:cxn modelId="{49CAACD6-1D26-4E8A-A20B-2920F19FEE44}" type="presParOf" srcId="{FF96DEDB-AB65-4FE5-90EB-2F271230E597}" destId="{8A2260B9-5853-4AD1-85A9-E7F9B39FA3E4}" srcOrd="10" destOrd="0" presId="urn:microsoft.com/office/officeart/2005/8/layout/orgChart1#1"/>
    <dgm:cxn modelId="{0D95C919-C51A-4C23-99AF-18461E99B8CB}" type="presParOf" srcId="{FF96DEDB-AB65-4FE5-90EB-2F271230E597}" destId="{12CB00C7-0D61-41BE-9285-5206C81AA30F}" srcOrd="11" destOrd="0" presId="urn:microsoft.com/office/officeart/2005/8/layout/orgChart1#1"/>
    <dgm:cxn modelId="{F785C008-BC0B-4565-848A-F6E1B204F17F}" type="presParOf" srcId="{12CB00C7-0D61-41BE-9285-5206C81AA30F}" destId="{8F211E8F-0F77-48DA-8B43-D99EF73ED2A5}" srcOrd="0" destOrd="0" presId="urn:microsoft.com/office/officeart/2005/8/layout/orgChart1#1"/>
    <dgm:cxn modelId="{02807A3A-8661-4786-A77D-EA07E0BB4CF0}" type="presParOf" srcId="{8F211E8F-0F77-48DA-8B43-D99EF73ED2A5}" destId="{83C46E52-92CD-47D2-BF30-F3C6925A1EF5}" srcOrd="0" destOrd="0" presId="urn:microsoft.com/office/officeart/2005/8/layout/orgChart1#1"/>
    <dgm:cxn modelId="{D283BB54-E9F9-4465-912B-9BE1C7425D32}" type="presParOf" srcId="{8F211E8F-0F77-48DA-8B43-D99EF73ED2A5}" destId="{CFD1F3CE-1F9E-43F1-A831-1214DA80532C}" srcOrd="1" destOrd="0" presId="urn:microsoft.com/office/officeart/2005/8/layout/orgChart1#1"/>
    <dgm:cxn modelId="{BC406637-DB2C-4C3E-BD8A-18D9EBC3BEFC}" type="presParOf" srcId="{12CB00C7-0D61-41BE-9285-5206C81AA30F}" destId="{5D31A9E6-F776-4B4A-9FF0-432B37F3378A}" srcOrd="1" destOrd="0" presId="urn:microsoft.com/office/officeart/2005/8/layout/orgChart1#1"/>
    <dgm:cxn modelId="{D9867663-9D82-4CE0-8CAC-9FF24C1A559B}" type="presParOf" srcId="{12CB00C7-0D61-41BE-9285-5206C81AA30F}" destId="{0581BA5D-3F30-4F32-980C-9C5870AAF53F}" srcOrd="2" destOrd="0" presId="urn:microsoft.com/office/officeart/2005/8/layout/orgChart1#1"/>
    <dgm:cxn modelId="{A1EA6F08-B980-49B3-97C7-8A26A6C848A5}" type="presParOf" srcId="{FF96DEDB-AB65-4FE5-90EB-2F271230E597}" destId="{F00366A0-A6A8-441B-964F-83644C2E8F0D}" srcOrd="12" destOrd="0" presId="urn:microsoft.com/office/officeart/2005/8/layout/orgChart1#1"/>
    <dgm:cxn modelId="{ED6D475A-5D60-43E9-A7EE-827B3E592E8D}" type="presParOf" srcId="{FF96DEDB-AB65-4FE5-90EB-2F271230E597}" destId="{E4B77982-8CD3-49C6-83F3-4C6B94C8F45B}" srcOrd="13" destOrd="0" presId="urn:microsoft.com/office/officeart/2005/8/layout/orgChart1#1"/>
    <dgm:cxn modelId="{78D62C4F-1268-4AC2-B0F9-81E64DD92043}" type="presParOf" srcId="{E4B77982-8CD3-49C6-83F3-4C6B94C8F45B}" destId="{859163E1-86B2-4987-BC60-B1C5ABFA5E92}" srcOrd="0" destOrd="0" presId="urn:microsoft.com/office/officeart/2005/8/layout/orgChart1#1"/>
    <dgm:cxn modelId="{BC11BB38-8847-4008-BC5E-8B96DAF8FA8A}" type="presParOf" srcId="{859163E1-86B2-4987-BC60-B1C5ABFA5E92}" destId="{BD346CE0-7144-4136-B857-EF3078B52A5B}" srcOrd="0" destOrd="0" presId="urn:microsoft.com/office/officeart/2005/8/layout/orgChart1#1"/>
    <dgm:cxn modelId="{DAB952CC-3AD4-4725-933D-937DDE59F8E8}" type="presParOf" srcId="{859163E1-86B2-4987-BC60-B1C5ABFA5E92}" destId="{B3133C56-9B6B-4197-9F63-BE71ABFFF1B3}" srcOrd="1" destOrd="0" presId="urn:microsoft.com/office/officeart/2005/8/layout/orgChart1#1"/>
    <dgm:cxn modelId="{72DB8DDE-5F78-48D1-9B7B-4336744D9992}" type="presParOf" srcId="{E4B77982-8CD3-49C6-83F3-4C6B94C8F45B}" destId="{A87688BA-4011-4C92-AED1-7A5F50D3FB50}" srcOrd="1" destOrd="0" presId="urn:microsoft.com/office/officeart/2005/8/layout/orgChart1#1"/>
    <dgm:cxn modelId="{3B285E12-646D-452F-B8E8-4D2426FE5E76}" type="presParOf" srcId="{E4B77982-8CD3-49C6-83F3-4C6B94C8F45B}" destId="{03499584-C756-48D5-BAA9-D83AE3C689BC}" srcOrd="2" destOrd="0" presId="urn:microsoft.com/office/officeart/2005/8/layout/orgChart1#1"/>
    <dgm:cxn modelId="{1F10D09B-9B6F-4410-9496-CE40CBE8D315}" type="presParOf" srcId="{78B77473-E013-467A-973C-C1B52035D8D0}" destId="{E1C74002-C53D-45DA-AAC0-303A6BBD7122}"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64E34D-BA6D-4AC1-8252-21FBE4FA8550}" type="doc">
      <dgm:prSet loTypeId="urn:microsoft.com/office/officeart/2005/8/layout/hProcess7#1" loCatId="list" qsTypeId="urn:microsoft.com/office/officeart/2005/8/quickstyle/simple1#3" qsCatId="simple" csTypeId="urn:microsoft.com/office/officeart/2005/8/colors/accent2_1#1" csCatId="accent2" phldr="1"/>
      <dgm:spPr/>
      <dgm:t>
        <a:bodyPr/>
        <a:lstStyle/>
        <a:p>
          <a:endParaRPr lang="en-US"/>
        </a:p>
      </dgm:t>
    </dgm:pt>
    <dgm:pt modelId="{FB196483-2AB0-4056-ACDF-42D4156A86BA}">
      <dgm:prSet phldrT="[Text]"/>
      <dgm:spPr/>
      <dgm:t>
        <a:bodyPr/>
        <a:lstStyle/>
        <a:p>
          <a:r>
            <a:rPr lang="en-US" b="1" dirty="0"/>
            <a:t>Equity</a:t>
          </a:r>
        </a:p>
      </dgm:t>
    </dgm:pt>
    <dgm:pt modelId="{ED47E378-E3EF-4065-98CF-0A01A7ADF6EA}" type="parTrans" cxnId="{3EAE8836-50F7-433E-A74E-0B71FD755006}">
      <dgm:prSet/>
      <dgm:spPr/>
      <dgm:t>
        <a:bodyPr/>
        <a:lstStyle/>
        <a:p>
          <a:endParaRPr lang="en-US"/>
        </a:p>
      </dgm:t>
    </dgm:pt>
    <dgm:pt modelId="{6823F852-AF76-4DE6-AB9D-4CC764527B7D}" type="sibTrans" cxnId="{3EAE8836-50F7-433E-A74E-0B71FD755006}">
      <dgm:prSet/>
      <dgm:spPr/>
      <dgm:t>
        <a:bodyPr/>
        <a:lstStyle/>
        <a:p>
          <a:endParaRPr lang="en-US"/>
        </a:p>
      </dgm:t>
    </dgm:pt>
    <dgm:pt modelId="{B9C52458-3177-4453-BC23-62E2947D8A72}">
      <dgm:prSet phldrT="[Text]"/>
      <dgm:spPr/>
      <dgm:t>
        <a:bodyPr/>
        <a:lstStyle/>
        <a:p>
          <a:r>
            <a:rPr lang="en-US" dirty="0">
              <a:ea typeface="Arial" panose="020B0604020202020204" pitchFamily="34" charset="0"/>
            </a:rPr>
            <a:t>Equity is a part of a company, also known as stock or share. When you buy shares of a company, you basically own a part of that company and can expect a share of profit when the company makes profits. </a:t>
          </a:r>
          <a:endParaRPr lang="en-US" dirty="0"/>
        </a:p>
      </dgm:t>
    </dgm:pt>
    <dgm:pt modelId="{6ACEBF5D-1D1D-4AC0-B989-404128831EAE}" type="parTrans" cxnId="{C8B9A023-C29C-49AC-AB55-34B7D426423A}">
      <dgm:prSet/>
      <dgm:spPr/>
      <dgm:t>
        <a:bodyPr/>
        <a:lstStyle/>
        <a:p>
          <a:endParaRPr lang="en-US"/>
        </a:p>
      </dgm:t>
    </dgm:pt>
    <dgm:pt modelId="{179937A7-247D-445D-921E-0E61D6BCA781}" type="sibTrans" cxnId="{C8B9A023-C29C-49AC-AB55-34B7D426423A}">
      <dgm:prSet/>
      <dgm:spPr/>
      <dgm:t>
        <a:bodyPr/>
        <a:lstStyle/>
        <a:p>
          <a:endParaRPr lang="en-US"/>
        </a:p>
      </dgm:t>
    </dgm:pt>
    <dgm:pt modelId="{BF380CA8-988D-4961-ADAD-F627F664A712}">
      <dgm:prSet phldrT="[Text]"/>
      <dgm:spPr/>
      <dgm:t>
        <a:bodyPr/>
        <a:lstStyle/>
        <a:p>
          <a:r>
            <a:rPr lang="en-US" b="1">
              <a:ea typeface="Arial" panose="020B0604020202020204" pitchFamily="34" charset="0"/>
            </a:rPr>
            <a:t>Debt Securities</a:t>
          </a:r>
          <a:endParaRPr lang="en-US" dirty="0"/>
        </a:p>
      </dgm:t>
    </dgm:pt>
    <dgm:pt modelId="{E125E1CD-9AE8-4BB5-88B0-8CAB31D782EE}" type="parTrans" cxnId="{330CEE14-62B8-4A39-BABA-54A762326713}">
      <dgm:prSet/>
      <dgm:spPr/>
      <dgm:t>
        <a:bodyPr/>
        <a:lstStyle/>
        <a:p>
          <a:endParaRPr lang="en-US"/>
        </a:p>
      </dgm:t>
    </dgm:pt>
    <dgm:pt modelId="{AADF0259-6B00-4B62-B128-860AC1E0BAE3}" type="sibTrans" cxnId="{330CEE14-62B8-4A39-BABA-54A762326713}">
      <dgm:prSet/>
      <dgm:spPr/>
      <dgm:t>
        <a:bodyPr/>
        <a:lstStyle/>
        <a:p>
          <a:endParaRPr lang="en-US"/>
        </a:p>
      </dgm:t>
    </dgm:pt>
    <dgm:pt modelId="{BAF1114A-55F4-4450-B265-5EC3A9B8E2A8}">
      <dgm:prSet phldrT="[Text]"/>
      <dgm:spPr/>
      <dgm:t>
        <a:bodyPr/>
        <a:lstStyle/>
        <a:p>
          <a:r>
            <a:rPr lang="en-US" dirty="0">
              <a:ea typeface="Arial" panose="020B0604020202020204" pitchFamily="34" charset="0"/>
            </a:rPr>
            <a:t>Debt Securities are those instruments such as bond, debenture,  promissory note etc. with a fixed amount, a maturity date and usually with a specific rate of interest. These are often less risky than equities.</a:t>
          </a:r>
          <a:endParaRPr lang="en-US" dirty="0"/>
        </a:p>
      </dgm:t>
    </dgm:pt>
    <dgm:pt modelId="{2D684279-2C63-4629-8B56-C67C1844285B}" type="parTrans" cxnId="{778C2195-12D1-44C8-9B18-DD0BA6F947CC}">
      <dgm:prSet/>
      <dgm:spPr/>
      <dgm:t>
        <a:bodyPr/>
        <a:lstStyle/>
        <a:p>
          <a:endParaRPr lang="en-US"/>
        </a:p>
      </dgm:t>
    </dgm:pt>
    <dgm:pt modelId="{776BF5B7-B758-4DB6-A121-B486E09AFE35}" type="sibTrans" cxnId="{778C2195-12D1-44C8-9B18-DD0BA6F947CC}">
      <dgm:prSet/>
      <dgm:spPr/>
      <dgm:t>
        <a:bodyPr/>
        <a:lstStyle/>
        <a:p>
          <a:endParaRPr lang="en-US"/>
        </a:p>
      </dgm:t>
    </dgm:pt>
    <dgm:pt modelId="{6F087187-6FEE-49F6-88B4-43184628F39C}">
      <dgm:prSet phldrT="[Text]"/>
      <dgm:spPr/>
      <dgm:t>
        <a:bodyPr/>
        <a:lstStyle/>
        <a:p>
          <a:r>
            <a:rPr lang="en-US" b="1">
              <a:ea typeface="Arial" panose="020B0604020202020204" pitchFamily="34" charset="0"/>
            </a:rPr>
            <a:t>Mutual Funds</a:t>
          </a:r>
          <a:endParaRPr lang="en-US" dirty="0"/>
        </a:p>
      </dgm:t>
    </dgm:pt>
    <dgm:pt modelId="{7B872E36-BD1B-4014-8A49-3EB8EC7B06DD}" type="parTrans" cxnId="{ED78C950-FFA2-4FFA-AF6E-E2415C79D190}">
      <dgm:prSet/>
      <dgm:spPr/>
      <dgm:t>
        <a:bodyPr/>
        <a:lstStyle/>
        <a:p>
          <a:endParaRPr lang="en-US"/>
        </a:p>
      </dgm:t>
    </dgm:pt>
    <dgm:pt modelId="{036AA9F2-D3CF-4498-BAA1-A4DCEA5ABF60}" type="sibTrans" cxnId="{ED78C950-FFA2-4FFA-AF6E-E2415C79D190}">
      <dgm:prSet/>
      <dgm:spPr/>
      <dgm:t>
        <a:bodyPr/>
        <a:lstStyle/>
        <a:p>
          <a:endParaRPr lang="en-US"/>
        </a:p>
      </dgm:t>
    </dgm:pt>
    <dgm:pt modelId="{A1960FB6-82F0-46A0-8E65-C699F9D2CDE8}">
      <dgm:prSet phldrT="[Text]"/>
      <dgm:spPr/>
      <dgm:t>
        <a:bodyPr/>
        <a:lstStyle/>
        <a:p>
          <a:r>
            <a:rPr lang="en-US" dirty="0">
              <a:ea typeface="Arial" panose="020B0604020202020204" pitchFamily="34" charset="0"/>
            </a:rPr>
            <a:t>A mutual fund pools money from many investors and invests in stocks, bonds, short-term money-market instruments, other securities or assets, or some combination of these investments. </a:t>
          </a:r>
          <a:endParaRPr lang="en-US" dirty="0"/>
        </a:p>
      </dgm:t>
    </dgm:pt>
    <dgm:pt modelId="{57AD7100-7E32-4232-8A43-B7865DA6A323}" type="parTrans" cxnId="{4F4F3499-B78B-4EF3-831E-3AA6F8277A54}">
      <dgm:prSet/>
      <dgm:spPr/>
      <dgm:t>
        <a:bodyPr/>
        <a:lstStyle/>
        <a:p>
          <a:endParaRPr lang="en-US"/>
        </a:p>
      </dgm:t>
    </dgm:pt>
    <dgm:pt modelId="{6DA850BB-7997-4D98-8849-381BBBDD5545}" type="sibTrans" cxnId="{4F4F3499-B78B-4EF3-831E-3AA6F8277A54}">
      <dgm:prSet/>
      <dgm:spPr/>
      <dgm:t>
        <a:bodyPr/>
        <a:lstStyle/>
        <a:p>
          <a:endParaRPr lang="en-US"/>
        </a:p>
      </dgm:t>
    </dgm:pt>
    <dgm:pt modelId="{EF5037E0-9598-4234-8090-6D01FA1B55BF}" type="pres">
      <dgm:prSet presAssocID="{2C64E34D-BA6D-4AC1-8252-21FBE4FA8550}" presName="Name0" presStyleCnt="0">
        <dgm:presLayoutVars>
          <dgm:dir/>
          <dgm:animLvl val="lvl"/>
          <dgm:resizeHandles val="exact"/>
        </dgm:presLayoutVars>
      </dgm:prSet>
      <dgm:spPr/>
      <dgm:t>
        <a:bodyPr/>
        <a:lstStyle/>
        <a:p>
          <a:endParaRPr lang="en-US"/>
        </a:p>
      </dgm:t>
    </dgm:pt>
    <dgm:pt modelId="{92BB6D8A-FD9D-4E44-8D6D-FA93EDCCA3EE}" type="pres">
      <dgm:prSet presAssocID="{FB196483-2AB0-4056-ACDF-42D4156A86BA}" presName="compositeNode" presStyleCnt="0">
        <dgm:presLayoutVars>
          <dgm:bulletEnabled val="1"/>
        </dgm:presLayoutVars>
      </dgm:prSet>
      <dgm:spPr/>
    </dgm:pt>
    <dgm:pt modelId="{57E5168A-1640-4546-8731-71FA84E57A2B}" type="pres">
      <dgm:prSet presAssocID="{FB196483-2AB0-4056-ACDF-42D4156A86BA}" presName="bgRect" presStyleLbl="node1" presStyleIdx="0" presStyleCnt="3"/>
      <dgm:spPr/>
      <dgm:t>
        <a:bodyPr/>
        <a:lstStyle/>
        <a:p>
          <a:endParaRPr lang="en-US"/>
        </a:p>
      </dgm:t>
    </dgm:pt>
    <dgm:pt modelId="{95AF2834-3FEE-4FFA-9A53-D1D5B5537346}" type="pres">
      <dgm:prSet presAssocID="{FB196483-2AB0-4056-ACDF-42D4156A86BA}" presName="parentNode" presStyleLbl="node1" presStyleIdx="0" presStyleCnt="3">
        <dgm:presLayoutVars>
          <dgm:chMax val="0"/>
          <dgm:bulletEnabled val="1"/>
        </dgm:presLayoutVars>
      </dgm:prSet>
      <dgm:spPr/>
      <dgm:t>
        <a:bodyPr/>
        <a:lstStyle/>
        <a:p>
          <a:endParaRPr lang="en-US"/>
        </a:p>
      </dgm:t>
    </dgm:pt>
    <dgm:pt modelId="{96BA9104-9214-4C0C-A9D7-E605DA160AE6}" type="pres">
      <dgm:prSet presAssocID="{FB196483-2AB0-4056-ACDF-42D4156A86BA}" presName="childNode" presStyleLbl="node1" presStyleIdx="0" presStyleCnt="3">
        <dgm:presLayoutVars>
          <dgm:bulletEnabled val="1"/>
        </dgm:presLayoutVars>
      </dgm:prSet>
      <dgm:spPr/>
      <dgm:t>
        <a:bodyPr/>
        <a:lstStyle/>
        <a:p>
          <a:endParaRPr lang="en-US"/>
        </a:p>
      </dgm:t>
    </dgm:pt>
    <dgm:pt modelId="{4CD2064C-3252-484E-B6B2-EAB0B6BBB3FD}" type="pres">
      <dgm:prSet presAssocID="{6823F852-AF76-4DE6-AB9D-4CC764527B7D}" presName="hSp" presStyleCnt="0"/>
      <dgm:spPr/>
    </dgm:pt>
    <dgm:pt modelId="{DA8CDE18-265B-449A-BAD8-50162D7DB10D}" type="pres">
      <dgm:prSet presAssocID="{6823F852-AF76-4DE6-AB9D-4CC764527B7D}" presName="vProcSp" presStyleCnt="0"/>
      <dgm:spPr/>
    </dgm:pt>
    <dgm:pt modelId="{12F777BF-8808-4C00-B169-EA7B62AA5A56}" type="pres">
      <dgm:prSet presAssocID="{6823F852-AF76-4DE6-AB9D-4CC764527B7D}" presName="vSp1" presStyleCnt="0"/>
      <dgm:spPr/>
    </dgm:pt>
    <dgm:pt modelId="{F552660D-84A2-4426-9C09-B569E7C1E242}" type="pres">
      <dgm:prSet presAssocID="{6823F852-AF76-4DE6-AB9D-4CC764527B7D}" presName="simulatedConn" presStyleLbl="solidFgAcc1" presStyleIdx="0" presStyleCnt="2"/>
      <dgm:spPr/>
    </dgm:pt>
    <dgm:pt modelId="{621873D5-CB5E-4E5B-9F31-D204B41B90D2}" type="pres">
      <dgm:prSet presAssocID="{6823F852-AF76-4DE6-AB9D-4CC764527B7D}" presName="vSp2" presStyleCnt="0"/>
      <dgm:spPr/>
    </dgm:pt>
    <dgm:pt modelId="{E726169D-EECE-4024-9455-6C8BD8705F7B}" type="pres">
      <dgm:prSet presAssocID="{6823F852-AF76-4DE6-AB9D-4CC764527B7D}" presName="sibTrans" presStyleCnt="0"/>
      <dgm:spPr/>
    </dgm:pt>
    <dgm:pt modelId="{AA38941D-FDCB-4BF0-A4B9-6242568D8393}" type="pres">
      <dgm:prSet presAssocID="{BF380CA8-988D-4961-ADAD-F627F664A712}" presName="compositeNode" presStyleCnt="0">
        <dgm:presLayoutVars>
          <dgm:bulletEnabled val="1"/>
        </dgm:presLayoutVars>
      </dgm:prSet>
      <dgm:spPr/>
    </dgm:pt>
    <dgm:pt modelId="{D960F635-0109-42D6-B4E4-53D76FB54C57}" type="pres">
      <dgm:prSet presAssocID="{BF380CA8-988D-4961-ADAD-F627F664A712}" presName="bgRect" presStyleLbl="node1" presStyleIdx="1" presStyleCnt="3"/>
      <dgm:spPr/>
      <dgm:t>
        <a:bodyPr/>
        <a:lstStyle/>
        <a:p>
          <a:endParaRPr lang="en-US"/>
        </a:p>
      </dgm:t>
    </dgm:pt>
    <dgm:pt modelId="{46CFB586-2D05-4066-9149-CF0FA56F5AC7}" type="pres">
      <dgm:prSet presAssocID="{BF380CA8-988D-4961-ADAD-F627F664A712}" presName="parentNode" presStyleLbl="node1" presStyleIdx="1" presStyleCnt="3">
        <dgm:presLayoutVars>
          <dgm:chMax val="0"/>
          <dgm:bulletEnabled val="1"/>
        </dgm:presLayoutVars>
      </dgm:prSet>
      <dgm:spPr/>
      <dgm:t>
        <a:bodyPr/>
        <a:lstStyle/>
        <a:p>
          <a:endParaRPr lang="en-US"/>
        </a:p>
      </dgm:t>
    </dgm:pt>
    <dgm:pt modelId="{6B48E1AB-0AB3-4170-8A5E-F0BA50F9A010}" type="pres">
      <dgm:prSet presAssocID="{BF380CA8-988D-4961-ADAD-F627F664A712}" presName="childNode" presStyleLbl="node1" presStyleIdx="1" presStyleCnt="3">
        <dgm:presLayoutVars>
          <dgm:bulletEnabled val="1"/>
        </dgm:presLayoutVars>
      </dgm:prSet>
      <dgm:spPr/>
      <dgm:t>
        <a:bodyPr/>
        <a:lstStyle/>
        <a:p>
          <a:endParaRPr lang="en-US"/>
        </a:p>
      </dgm:t>
    </dgm:pt>
    <dgm:pt modelId="{0FA79123-B112-4163-BA8D-8E9C7F996A5C}" type="pres">
      <dgm:prSet presAssocID="{AADF0259-6B00-4B62-B128-860AC1E0BAE3}" presName="hSp" presStyleCnt="0"/>
      <dgm:spPr/>
    </dgm:pt>
    <dgm:pt modelId="{213E2C66-BA48-45D2-8FB3-AB940B7DFCB0}" type="pres">
      <dgm:prSet presAssocID="{AADF0259-6B00-4B62-B128-860AC1E0BAE3}" presName="vProcSp" presStyleCnt="0"/>
      <dgm:spPr/>
    </dgm:pt>
    <dgm:pt modelId="{E0946313-B66A-4216-8137-F3A4CD338DEE}" type="pres">
      <dgm:prSet presAssocID="{AADF0259-6B00-4B62-B128-860AC1E0BAE3}" presName="vSp1" presStyleCnt="0"/>
      <dgm:spPr/>
    </dgm:pt>
    <dgm:pt modelId="{CCD6ED57-ACD3-4208-A007-3468EF9BA16C}" type="pres">
      <dgm:prSet presAssocID="{AADF0259-6B00-4B62-B128-860AC1E0BAE3}" presName="simulatedConn" presStyleLbl="solidFgAcc1" presStyleIdx="1" presStyleCnt="2"/>
      <dgm:spPr/>
    </dgm:pt>
    <dgm:pt modelId="{ECBBD2E4-CC71-4385-A191-284DC347C2C5}" type="pres">
      <dgm:prSet presAssocID="{AADF0259-6B00-4B62-B128-860AC1E0BAE3}" presName="vSp2" presStyleCnt="0"/>
      <dgm:spPr/>
    </dgm:pt>
    <dgm:pt modelId="{F186C95C-1B98-4F88-8EFB-467FF8888174}" type="pres">
      <dgm:prSet presAssocID="{AADF0259-6B00-4B62-B128-860AC1E0BAE3}" presName="sibTrans" presStyleCnt="0"/>
      <dgm:spPr/>
    </dgm:pt>
    <dgm:pt modelId="{0B25F299-1253-4E3B-815A-5256BC3E2E41}" type="pres">
      <dgm:prSet presAssocID="{6F087187-6FEE-49F6-88B4-43184628F39C}" presName="compositeNode" presStyleCnt="0">
        <dgm:presLayoutVars>
          <dgm:bulletEnabled val="1"/>
        </dgm:presLayoutVars>
      </dgm:prSet>
      <dgm:spPr/>
    </dgm:pt>
    <dgm:pt modelId="{9F7138BC-C761-411C-9562-210139990DA1}" type="pres">
      <dgm:prSet presAssocID="{6F087187-6FEE-49F6-88B4-43184628F39C}" presName="bgRect" presStyleLbl="node1" presStyleIdx="2" presStyleCnt="3"/>
      <dgm:spPr/>
      <dgm:t>
        <a:bodyPr/>
        <a:lstStyle/>
        <a:p>
          <a:endParaRPr lang="en-US"/>
        </a:p>
      </dgm:t>
    </dgm:pt>
    <dgm:pt modelId="{869D2FB9-3CE6-4648-90C9-EEEB4D7C26C2}" type="pres">
      <dgm:prSet presAssocID="{6F087187-6FEE-49F6-88B4-43184628F39C}" presName="parentNode" presStyleLbl="node1" presStyleIdx="2" presStyleCnt="3">
        <dgm:presLayoutVars>
          <dgm:chMax val="0"/>
          <dgm:bulletEnabled val="1"/>
        </dgm:presLayoutVars>
      </dgm:prSet>
      <dgm:spPr/>
      <dgm:t>
        <a:bodyPr/>
        <a:lstStyle/>
        <a:p>
          <a:endParaRPr lang="en-US"/>
        </a:p>
      </dgm:t>
    </dgm:pt>
    <dgm:pt modelId="{016FCAA4-CB7C-4ADE-9E2F-8A3658F8DF28}" type="pres">
      <dgm:prSet presAssocID="{6F087187-6FEE-49F6-88B4-43184628F39C}" presName="childNode" presStyleLbl="node1" presStyleIdx="2" presStyleCnt="3">
        <dgm:presLayoutVars>
          <dgm:bulletEnabled val="1"/>
        </dgm:presLayoutVars>
      </dgm:prSet>
      <dgm:spPr/>
      <dgm:t>
        <a:bodyPr/>
        <a:lstStyle/>
        <a:p>
          <a:endParaRPr lang="en-US"/>
        </a:p>
      </dgm:t>
    </dgm:pt>
  </dgm:ptLst>
  <dgm:cxnLst>
    <dgm:cxn modelId="{8FB2FCBD-73BE-4BDC-BEC1-AF0083C1AF4C}" type="presOf" srcId="{2C64E34D-BA6D-4AC1-8252-21FBE4FA8550}" destId="{EF5037E0-9598-4234-8090-6D01FA1B55BF}" srcOrd="0" destOrd="0" presId="urn:microsoft.com/office/officeart/2005/8/layout/hProcess7#1"/>
    <dgm:cxn modelId="{79D5339C-9196-41A0-905B-ECFAFE2D195D}" type="presOf" srcId="{6F087187-6FEE-49F6-88B4-43184628F39C}" destId="{9F7138BC-C761-411C-9562-210139990DA1}" srcOrd="0" destOrd="0" presId="urn:microsoft.com/office/officeart/2005/8/layout/hProcess7#1"/>
    <dgm:cxn modelId="{E321B41A-9483-4757-8CB1-70D10603C4F6}" type="presOf" srcId="{BAF1114A-55F4-4450-B265-5EC3A9B8E2A8}" destId="{6B48E1AB-0AB3-4170-8A5E-F0BA50F9A010}" srcOrd="0" destOrd="0" presId="urn:microsoft.com/office/officeart/2005/8/layout/hProcess7#1"/>
    <dgm:cxn modelId="{C240379A-F349-440C-A709-7A35DBB4A726}" type="presOf" srcId="{6F087187-6FEE-49F6-88B4-43184628F39C}" destId="{869D2FB9-3CE6-4648-90C9-EEEB4D7C26C2}" srcOrd="1" destOrd="0" presId="urn:microsoft.com/office/officeart/2005/8/layout/hProcess7#1"/>
    <dgm:cxn modelId="{330CEE14-62B8-4A39-BABA-54A762326713}" srcId="{2C64E34D-BA6D-4AC1-8252-21FBE4FA8550}" destId="{BF380CA8-988D-4961-ADAD-F627F664A712}" srcOrd="1" destOrd="0" parTransId="{E125E1CD-9AE8-4BB5-88B0-8CAB31D782EE}" sibTransId="{AADF0259-6B00-4B62-B128-860AC1E0BAE3}"/>
    <dgm:cxn modelId="{E4065192-3345-48C4-8C5E-83F13D0CE3B8}" type="presOf" srcId="{FB196483-2AB0-4056-ACDF-42D4156A86BA}" destId="{57E5168A-1640-4546-8731-71FA84E57A2B}" srcOrd="0" destOrd="0" presId="urn:microsoft.com/office/officeart/2005/8/layout/hProcess7#1"/>
    <dgm:cxn modelId="{4F4F3499-B78B-4EF3-831E-3AA6F8277A54}" srcId="{6F087187-6FEE-49F6-88B4-43184628F39C}" destId="{A1960FB6-82F0-46A0-8E65-C699F9D2CDE8}" srcOrd="0" destOrd="0" parTransId="{57AD7100-7E32-4232-8A43-B7865DA6A323}" sibTransId="{6DA850BB-7997-4D98-8849-381BBBDD5545}"/>
    <dgm:cxn modelId="{148A453E-E0CE-4CAC-BC82-C7BA8B4699EB}" type="presOf" srcId="{BF380CA8-988D-4961-ADAD-F627F664A712}" destId="{D960F635-0109-42D6-B4E4-53D76FB54C57}" srcOrd="0" destOrd="0" presId="urn:microsoft.com/office/officeart/2005/8/layout/hProcess7#1"/>
    <dgm:cxn modelId="{778C2195-12D1-44C8-9B18-DD0BA6F947CC}" srcId="{BF380CA8-988D-4961-ADAD-F627F664A712}" destId="{BAF1114A-55F4-4450-B265-5EC3A9B8E2A8}" srcOrd="0" destOrd="0" parTransId="{2D684279-2C63-4629-8B56-C67C1844285B}" sibTransId="{776BF5B7-B758-4DB6-A121-B486E09AFE35}"/>
    <dgm:cxn modelId="{7CC9D361-E719-4735-BEE8-95340E4E3462}" type="presOf" srcId="{FB196483-2AB0-4056-ACDF-42D4156A86BA}" destId="{95AF2834-3FEE-4FFA-9A53-D1D5B5537346}" srcOrd="1" destOrd="0" presId="urn:microsoft.com/office/officeart/2005/8/layout/hProcess7#1"/>
    <dgm:cxn modelId="{3EAE8836-50F7-433E-A74E-0B71FD755006}" srcId="{2C64E34D-BA6D-4AC1-8252-21FBE4FA8550}" destId="{FB196483-2AB0-4056-ACDF-42D4156A86BA}" srcOrd="0" destOrd="0" parTransId="{ED47E378-E3EF-4065-98CF-0A01A7ADF6EA}" sibTransId="{6823F852-AF76-4DE6-AB9D-4CC764527B7D}"/>
    <dgm:cxn modelId="{7BA3595C-1E0D-4DF5-812F-51DE21176810}" type="presOf" srcId="{B9C52458-3177-4453-BC23-62E2947D8A72}" destId="{96BA9104-9214-4C0C-A9D7-E605DA160AE6}" srcOrd="0" destOrd="0" presId="urn:microsoft.com/office/officeart/2005/8/layout/hProcess7#1"/>
    <dgm:cxn modelId="{ED78C950-FFA2-4FFA-AF6E-E2415C79D190}" srcId="{2C64E34D-BA6D-4AC1-8252-21FBE4FA8550}" destId="{6F087187-6FEE-49F6-88B4-43184628F39C}" srcOrd="2" destOrd="0" parTransId="{7B872E36-BD1B-4014-8A49-3EB8EC7B06DD}" sibTransId="{036AA9F2-D3CF-4498-BAA1-A4DCEA5ABF60}"/>
    <dgm:cxn modelId="{C8B9A023-C29C-49AC-AB55-34B7D426423A}" srcId="{FB196483-2AB0-4056-ACDF-42D4156A86BA}" destId="{B9C52458-3177-4453-BC23-62E2947D8A72}" srcOrd="0" destOrd="0" parTransId="{6ACEBF5D-1D1D-4AC0-B989-404128831EAE}" sibTransId="{179937A7-247D-445D-921E-0E61D6BCA781}"/>
    <dgm:cxn modelId="{C8C3D63E-838B-484B-9B87-F0084DE5504F}" type="presOf" srcId="{A1960FB6-82F0-46A0-8E65-C699F9D2CDE8}" destId="{016FCAA4-CB7C-4ADE-9E2F-8A3658F8DF28}" srcOrd="0" destOrd="0" presId="urn:microsoft.com/office/officeart/2005/8/layout/hProcess7#1"/>
    <dgm:cxn modelId="{C4EBEA2D-C1E6-4793-AF99-697AB229EAE6}" type="presOf" srcId="{BF380CA8-988D-4961-ADAD-F627F664A712}" destId="{46CFB586-2D05-4066-9149-CF0FA56F5AC7}" srcOrd="1" destOrd="0" presId="urn:microsoft.com/office/officeart/2005/8/layout/hProcess7#1"/>
    <dgm:cxn modelId="{4E3FAD89-CBAF-421F-A0C1-2F14DA90ADE9}" type="presParOf" srcId="{EF5037E0-9598-4234-8090-6D01FA1B55BF}" destId="{92BB6D8A-FD9D-4E44-8D6D-FA93EDCCA3EE}" srcOrd="0" destOrd="0" presId="urn:microsoft.com/office/officeart/2005/8/layout/hProcess7#1"/>
    <dgm:cxn modelId="{092925D2-1CDA-497E-A2EE-5D357158841F}" type="presParOf" srcId="{92BB6D8A-FD9D-4E44-8D6D-FA93EDCCA3EE}" destId="{57E5168A-1640-4546-8731-71FA84E57A2B}" srcOrd="0" destOrd="0" presId="urn:microsoft.com/office/officeart/2005/8/layout/hProcess7#1"/>
    <dgm:cxn modelId="{45174260-9BF7-48F9-A5EB-B3CB1BDB2133}" type="presParOf" srcId="{92BB6D8A-FD9D-4E44-8D6D-FA93EDCCA3EE}" destId="{95AF2834-3FEE-4FFA-9A53-D1D5B5537346}" srcOrd="1" destOrd="0" presId="urn:microsoft.com/office/officeart/2005/8/layout/hProcess7#1"/>
    <dgm:cxn modelId="{E54F16EE-829E-4CF7-AA2D-7DF6353C0B39}" type="presParOf" srcId="{92BB6D8A-FD9D-4E44-8D6D-FA93EDCCA3EE}" destId="{96BA9104-9214-4C0C-A9D7-E605DA160AE6}" srcOrd="2" destOrd="0" presId="urn:microsoft.com/office/officeart/2005/8/layout/hProcess7#1"/>
    <dgm:cxn modelId="{538C33F5-9687-49B5-85B2-C33F54447A97}" type="presParOf" srcId="{EF5037E0-9598-4234-8090-6D01FA1B55BF}" destId="{4CD2064C-3252-484E-B6B2-EAB0B6BBB3FD}" srcOrd="1" destOrd="0" presId="urn:microsoft.com/office/officeart/2005/8/layout/hProcess7#1"/>
    <dgm:cxn modelId="{187E8358-18CE-45A3-A7CA-C5AAD9C24DE4}" type="presParOf" srcId="{EF5037E0-9598-4234-8090-6D01FA1B55BF}" destId="{DA8CDE18-265B-449A-BAD8-50162D7DB10D}" srcOrd="2" destOrd="0" presId="urn:microsoft.com/office/officeart/2005/8/layout/hProcess7#1"/>
    <dgm:cxn modelId="{DC7DF2EB-E807-4573-85A7-87753120714F}" type="presParOf" srcId="{DA8CDE18-265B-449A-BAD8-50162D7DB10D}" destId="{12F777BF-8808-4C00-B169-EA7B62AA5A56}" srcOrd="0" destOrd="0" presId="urn:microsoft.com/office/officeart/2005/8/layout/hProcess7#1"/>
    <dgm:cxn modelId="{6BF7EC23-2E39-40DA-A343-E28DE416FA2A}" type="presParOf" srcId="{DA8CDE18-265B-449A-BAD8-50162D7DB10D}" destId="{F552660D-84A2-4426-9C09-B569E7C1E242}" srcOrd="1" destOrd="0" presId="urn:microsoft.com/office/officeart/2005/8/layout/hProcess7#1"/>
    <dgm:cxn modelId="{7A583292-9A44-467E-AEAD-5F83A98D4456}" type="presParOf" srcId="{DA8CDE18-265B-449A-BAD8-50162D7DB10D}" destId="{621873D5-CB5E-4E5B-9F31-D204B41B90D2}" srcOrd="2" destOrd="0" presId="urn:microsoft.com/office/officeart/2005/8/layout/hProcess7#1"/>
    <dgm:cxn modelId="{6A92DD8A-DBC1-44A3-AB17-5F7658E5A848}" type="presParOf" srcId="{EF5037E0-9598-4234-8090-6D01FA1B55BF}" destId="{E726169D-EECE-4024-9455-6C8BD8705F7B}" srcOrd="3" destOrd="0" presId="urn:microsoft.com/office/officeart/2005/8/layout/hProcess7#1"/>
    <dgm:cxn modelId="{D275414D-2CA8-4E87-95E4-FBA48262E596}" type="presParOf" srcId="{EF5037E0-9598-4234-8090-6D01FA1B55BF}" destId="{AA38941D-FDCB-4BF0-A4B9-6242568D8393}" srcOrd="4" destOrd="0" presId="urn:microsoft.com/office/officeart/2005/8/layout/hProcess7#1"/>
    <dgm:cxn modelId="{4DCDC2AE-26C4-4CAB-BFC4-9134FB5A707A}" type="presParOf" srcId="{AA38941D-FDCB-4BF0-A4B9-6242568D8393}" destId="{D960F635-0109-42D6-B4E4-53D76FB54C57}" srcOrd="0" destOrd="0" presId="urn:microsoft.com/office/officeart/2005/8/layout/hProcess7#1"/>
    <dgm:cxn modelId="{4B99AAA3-BC9E-4C27-8DA4-085920DA9F26}" type="presParOf" srcId="{AA38941D-FDCB-4BF0-A4B9-6242568D8393}" destId="{46CFB586-2D05-4066-9149-CF0FA56F5AC7}" srcOrd="1" destOrd="0" presId="urn:microsoft.com/office/officeart/2005/8/layout/hProcess7#1"/>
    <dgm:cxn modelId="{5947C7E0-F28E-4E8D-9FD6-9820F429F4A5}" type="presParOf" srcId="{AA38941D-FDCB-4BF0-A4B9-6242568D8393}" destId="{6B48E1AB-0AB3-4170-8A5E-F0BA50F9A010}" srcOrd="2" destOrd="0" presId="urn:microsoft.com/office/officeart/2005/8/layout/hProcess7#1"/>
    <dgm:cxn modelId="{145F0F45-2206-4971-8BB5-33EB9AED1D19}" type="presParOf" srcId="{EF5037E0-9598-4234-8090-6D01FA1B55BF}" destId="{0FA79123-B112-4163-BA8D-8E9C7F996A5C}" srcOrd="5" destOrd="0" presId="urn:microsoft.com/office/officeart/2005/8/layout/hProcess7#1"/>
    <dgm:cxn modelId="{1DC40392-E855-442E-AABF-88911E1D1A26}" type="presParOf" srcId="{EF5037E0-9598-4234-8090-6D01FA1B55BF}" destId="{213E2C66-BA48-45D2-8FB3-AB940B7DFCB0}" srcOrd="6" destOrd="0" presId="urn:microsoft.com/office/officeart/2005/8/layout/hProcess7#1"/>
    <dgm:cxn modelId="{653729B3-81A0-496B-B7D8-82E1D73189E3}" type="presParOf" srcId="{213E2C66-BA48-45D2-8FB3-AB940B7DFCB0}" destId="{E0946313-B66A-4216-8137-F3A4CD338DEE}" srcOrd="0" destOrd="0" presId="urn:microsoft.com/office/officeart/2005/8/layout/hProcess7#1"/>
    <dgm:cxn modelId="{D544E3C2-E612-493C-BE26-68614F9E306A}" type="presParOf" srcId="{213E2C66-BA48-45D2-8FB3-AB940B7DFCB0}" destId="{CCD6ED57-ACD3-4208-A007-3468EF9BA16C}" srcOrd="1" destOrd="0" presId="urn:microsoft.com/office/officeart/2005/8/layout/hProcess7#1"/>
    <dgm:cxn modelId="{2851C6D8-24E5-4796-AC25-4BEF9946C1EC}" type="presParOf" srcId="{213E2C66-BA48-45D2-8FB3-AB940B7DFCB0}" destId="{ECBBD2E4-CC71-4385-A191-284DC347C2C5}" srcOrd="2" destOrd="0" presId="urn:microsoft.com/office/officeart/2005/8/layout/hProcess7#1"/>
    <dgm:cxn modelId="{CE745220-34BD-4917-B2C7-98F4C2EBA761}" type="presParOf" srcId="{EF5037E0-9598-4234-8090-6D01FA1B55BF}" destId="{F186C95C-1B98-4F88-8EFB-467FF8888174}" srcOrd="7" destOrd="0" presId="urn:microsoft.com/office/officeart/2005/8/layout/hProcess7#1"/>
    <dgm:cxn modelId="{929C08FF-0DA3-487C-BE60-70AC1CCA0385}" type="presParOf" srcId="{EF5037E0-9598-4234-8090-6D01FA1B55BF}" destId="{0B25F299-1253-4E3B-815A-5256BC3E2E41}" srcOrd="8" destOrd="0" presId="urn:microsoft.com/office/officeart/2005/8/layout/hProcess7#1"/>
    <dgm:cxn modelId="{2B898DD2-07A9-45B6-9942-E9FBEFCB3A6B}" type="presParOf" srcId="{0B25F299-1253-4E3B-815A-5256BC3E2E41}" destId="{9F7138BC-C761-411C-9562-210139990DA1}" srcOrd="0" destOrd="0" presId="urn:microsoft.com/office/officeart/2005/8/layout/hProcess7#1"/>
    <dgm:cxn modelId="{1E16E518-80DC-4E1B-9E76-BF178D3F2682}" type="presParOf" srcId="{0B25F299-1253-4E3B-815A-5256BC3E2E41}" destId="{869D2FB9-3CE6-4648-90C9-EEEB4D7C26C2}" srcOrd="1" destOrd="0" presId="urn:microsoft.com/office/officeart/2005/8/layout/hProcess7#1"/>
    <dgm:cxn modelId="{035A4498-4B7C-47B7-A138-C4E591B56684}" type="presParOf" srcId="{0B25F299-1253-4E3B-815A-5256BC3E2E41}" destId="{016FCAA4-CB7C-4ADE-9E2F-8A3658F8DF28}"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89EAD-2DD5-4DF0-8687-523E2E9E0F03}">
      <dsp:nvSpPr>
        <dsp:cNvPr id="0" name=""/>
        <dsp:cNvSpPr/>
      </dsp:nvSpPr>
      <dsp:spPr>
        <a:xfrm rot="16200000">
          <a:off x="2744417" y="1448507"/>
          <a:ext cx="3067241" cy="1874409"/>
        </a:xfrm>
        <a:prstGeom prst="round2SameRect">
          <a:avLst>
            <a:gd name="adj1" fmla="val 16670"/>
            <a:gd name="adj2" fmla="val 0"/>
          </a:avLst>
        </a:prstGeom>
        <a:solidFill>
          <a:schemeClr val="accent4">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127000" rIns="114300" bIns="127000" numCol="1" spcCol="1270" anchor="t" anchorCtr="0">
          <a:noAutofit/>
        </a:bodyPr>
        <a:lstStyle/>
        <a:p>
          <a:pPr lvl="0" algn="l" defTabSz="889000">
            <a:lnSpc>
              <a:spcPct val="90000"/>
            </a:lnSpc>
            <a:spcBef>
              <a:spcPct val="0"/>
            </a:spcBef>
            <a:spcAft>
              <a:spcPct val="35000"/>
            </a:spcAft>
          </a:pPr>
          <a:r>
            <a:rPr lang="en-US" sz="2000" b="1" kern="1200" dirty="0"/>
            <a:t>Need:</a:t>
          </a:r>
          <a:r>
            <a:rPr lang="en-US" sz="2000" kern="1200" dirty="0"/>
            <a:t> A necessity, something that is required, something that is essential for life</a:t>
          </a:r>
        </a:p>
      </dsp:txBody>
      <dsp:txXfrm rot="5400000">
        <a:off x="3432351" y="943609"/>
        <a:ext cx="1782891" cy="2884205"/>
      </dsp:txXfrm>
    </dsp:sp>
    <dsp:sp modelId="{AAAEA52D-3BEE-45A3-B331-9DE2BD326A8F}">
      <dsp:nvSpPr>
        <dsp:cNvPr id="0" name=""/>
        <dsp:cNvSpPr/>
      </dsp:nvSpPr>
      <dsp:spPr>
        <a:xfrm rot="5400000">
          <a:off x="4703940" y="1448507"/>
          <a:ext cx="3067241" cy="1874409"/>
        </a:xfrm>
        <a:prstGeom prst="round2SameRect">
          <a:avLst>
            <a:gd name="adj1" fmla="val 16670"/>
            <a:gd name="adj2" fmla="val 0"/>
          </a:avLst>
        </a:prstGeom>
        <a:solidFill>
          <a:schemeClr val="accent4">
            <a:tint val="50000"/>
            <a:hueOff val="-15008"/>
            <a:satOff val="-3039"/>
            <a:lumOff val="103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27000" rIns="76200" bIns="127000" numCol="1" spcCol="1270" anchor="t" anchorCtr="0">
          <a:noAutofit/>
        </a:bodyPr>
        <a:lstStyle/>
        <a:p>
          <a:pPr lvl="0" algn="l" defTabSz="889000">
            <a:lnSpc>
              <a:spcPct val="90000"/>
            </a:lnSpc>
            <a:spcBef>
              <a:spcPct val="0"/>
            </a:spcBef>
            <a:spcAft>
              <a:spcPct val="35000"/>
            </a:spcAft>
          </a:pPr>
          <a:r>
            <a:rPr lang="en-US" sz="2000" b="1" kern="1200" dirty="0"/>
            <a:t>Want:</a:t>
          </a:r>
          <a:r>
            <a:rPr lang="en-US" sz="2000" kern="1200" dirty="0"/>
            <a:t> A desire, something that is wished for, something that is non-essential</a:t>
          </a:r>
        </a:p>
      </dsp:txBody>
      <dsp:txXfrm rot="-5400000">
        <a:off x="5300356" y="943609"/>
        <a:ext cx="1782891" cy="2884205"/>
      </dsp:txXfrm>
    </dsp:sp>
    <dsp:sp modelId="{4EEC8B70-DF3C-4D23-BFC0-62C80AF31C6D}">
      <dsp:nvSpPr>
        <dsp:cNvPr id="0" name=""/>
        <dsp:cNvSpPr/>
      </dsp:nvSpPr>
      <dsp:spPr>
        <a:xfrm>
          <a:off x="4277846" y="0"/>
          <a:ext cx="1959523" cy="1959427"/>
        </a:xfrm>
        <a:prstGeom prst="circularArrow">
          <a:avLst>
            <a:gd name="adj1" fmla="val 12500"/>
            <a:gd name="adj2" fmla="val 1142322"/>
            <a:gd name="adj3" fmla="val 20457678"/>
            <a:gd name="adj4" fmla="val 10800000"/>
            <a:gd name="adj5" fmla="val 12500"/>
          </a:avLst>
        </a:prstGeom>
        <a:solidFill>
          <a:schemeClr val="accent4">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29F295-7DE0-488A-8692-A4A144BCA80D}">
      <dsp:nvSpPr>
        <dsp:cNvPr id="0" name=""/>
        <dsp:cNvSpPr/>
      </dsp:nvSpPr>
      <dsp:spPr>
        <a:xfrm rot="10800000">
          <a:off x="4277846" y="2811519"/>
          <a:ext cx="1959523" cy="1959427"/>
        </a:xfrm>
        <a:prstGeom prst="circularArrow">
          <a:avLst>
            <a:gd name="adj1" fmla="val 12500"/>
            <a:gd name="adj2" fmla="val 1142322"/>
            <a:gd name="adj3" fmla="val 20457678"/>
            <a:gd name="adj4" fmla="val 10800000"/>
            <a:gd name="adj5" fmla="val 12500"/>
          </a:avLst>
        </a:prstGeom>
        <a:solidFill>
          <a:schemeClr val="accent4">
            <a:shade val="80000"/>
            <a:hueOff val="-165231"/>
            <a:satOff val="-899"/>
            <a:lumOff val="2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921A4-255E-441D-8201-E24ED4066141}">
      <dsp:nvSpPr>
        <dsp:cNvPr id="0" name=""/>
        <dsp:cNvSpPr/>
      </dsp:nvSpPr>
      <dsp:spPr>
        <a:xfrm>
          <a:off x="1614962" y="0"/>
          <a:ext cx="2715150" cy="2529839"/>
        </a:xfrm>
        <a:prstGeom prst="diamond">
          <a:avLst/>
        </a:prstGeom>
        <a:gradFill rotWithShape="0">
          <a:gsLst>
            <a:gs pos="0">
              <a:schemeClr val="dk1">
                <a:tint val="40000"/>
                <a:hueOff val="0"/>
                <a:satOff val="0"/>
                <a:lumOff val="0"/>
                <a:alphaOff val="0"/>
                <a:tint val="96000"/>
                <a:lumMod val="102000"/>
              </a:schemeClr>
            </a:gs>
            <a:gs pos="100000">
              <a:schemeClr val="dk1">
                <a:tint val="40000"/>
                <a:hueOff val="0"/>
                <a:satOff val="0"/>
                <a:lumOff val="0"/>
                <a:alphaOff val="0"/>
                <a:shade val="88000"/>
                <a:lumMod val="94000"/>
              </a:schemeClr>
            </a:gs>
          </a:gsLst>
          <a:path path="circle">
            <a:fillToRect l="50000" t="100000" r="100000" b="5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2284AE0-9B7C-4C2B-8B0C-EC5972461695}">
      <dsp:nvSpPr>
        <dsp:cNvPr id="0" name=""/>
        <dsp:cNvSpPr/>
      </dsp:nvSpPr>
      <dsp:spPr>
        <a:xfrm>
          <a:off x="1446197" y="240334"/>
          <a:ext cx="1453366" cy="986637"/>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Keep every receipt</a:t>
          </a:r>
        </a:p>
      </dsp:txBody>
      <dsp:txXfrm>
        <a:off x="1494361" y="288498"/>
        <a:ext cx="1357038" cy="890309"/>
      </dsp:txXfrm>
    </dsp:sp>
    <dsp:sp modelId="{055F9A66-71DA-465A-ACB0-DF9A038CD465}">
      <dsp:nvSpPr>
        <dsp:cNvPr id="0" name=""/>
        <dsp:cNvSpPr/>
      </dsp:nvSpPr>
      <dsp:spPr>
        <a:xfrm>
          <a:off x="3134357" y="202280"/>
          <a:ext cx="1536461" cy="986637"/>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Record every expenses daily</a:t>
          </a:r>
        </a:p>
      </dsp:txBody>
      <dsp:txXfrm>
        <a:off x="3182521" y="250444"/>
        <a:ext cx="1440133" cy="890309"/>
      </dsp:txXfrm>
    </dsp:sp>
    <dsp:sp modelId="{BBFFC8B8-FAB3-43B3-BF8A-8142FB0EBE5D}">
      <dsp:nvSpPr>
        <dsp:cNvPr id="0" name=""/>
        <dsp:cNvSpPr/>
      </dsp:nvSpPr>
      <dsp:spPr>
        <a:xfrm>
          <a:off x="1446197" y="1302867"/>
          <a:ext cx="1453366" cy="986637"/>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Total your expense at the end of the month</a:t>
          </a:r>
          <a:endParaRPr lang="en-US" sz="1400" kern="1200" dirty="0"/>
        </a:p>
      </dsp:txBody>
      <dsp:txXfrm>
        <a:off x="1494361" y="1351031"/>
        <a:ext cx="1357038" cy="890309"/>
      </dsp:txXfrm>
    </dsp:sp>
    <dsp:sp modelId="{24C9CA71-1967-449C-BB5E-579A14D62663}">
      <dsp:nvSpPr>
        <dsp:cNvPr id="0" name=""/>
        <dsp:cNvSpPr/>
      </dsp:nvSpPr>
      <dsp:spPr>
        <a:xfrm>
          <a:off x="3192046" y="1319566"/>
          <a:ext cx="1467238" cy="951286"/>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Do this for three months</a:t>
          </a:r>
          <a:endParaRPr lang="en-US" sz="1400" kern="1200" dirty="0"/>
        </a:p>
      </dsp:txBody>
      <dsp:txXfrm>
        <a:off x="3238484" y="1366004"/>
        <a:ext cx="1374362" cy="858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2CECB-38A5-4AF8-8EEF-3616B11E5CC3}">
      <dsp:nvSpPr>
        <dsp:cNvPr id="0" name=""/>
        <dsp:cNvSpPr/>
      </dsp:nvSpPr>
      <dsp:spPr>
        <a:xfrm>
          <a:off x="377321" y="648530"/>
          <a:ext cx="6434415" cy="1556022"/>
        </a:xfrm>
        <a:prstGeom prst="rect">
          <a:avLst/>
        </a:prstGeom>
        <a:solidFill>
          <a:schemeClr val="lt1">
            <a:alpha val="40000"/>
            <a:hueOff val="0"/>
            <a:satOff val="0"/>
            <a:lumOff val="0"/>
            <a:alphaOff val="0"/>
          </a:schemeClr>
        </a:solidFill>
        <a:ln w="28575" cap="rnd" cmpd="sng" algn="ctr">
          <a:solidFill>
            <a:srgbClr val="002060"/>
          </a:solidFill>
          <a:prstDash val="solid"/>
        </a:ln>
        <a:effectLst/>
      </dsp:spPr>
      <dsp:style>
        <a:lnRef idx="1">
          <a:scrgbClr r="0" g="0" b="0"/>
        </a:lnRef>
        <a:fillRef idx="1">
          <a:scrgbClr r="0" g="0" b="0"/>
        </a:fillRef>
        <a:effectRef idx="0">
          <a:scrgbClr r="0" g="0" b="0"/>
        </a:effectRef>
        <a:fontRef idx="minor"/>
      </dsp:style>
      <dsp:txBody>
        <a:bodyPr spcFirstLastPara="0" vert="horz" wrap="square" lIns="1361951" tIns="68580" rIns="68580" bIns="68580" numCol="1" spcCol="1270" anchor="ctr" anchorCtr="0">
          <a:noAutofit/>
        </a:bodyPr>
        <a:lstStyle/>
        <a:p>
          <a:pPr lvl="0" algn="just" defTabSz="800100">
            <a:lnSpc>
              <a:spcPct val="100000"/>
            </a:lnSpc>
            <a:spcBef>
              <a:spcPct val="0"/>
            </a:spcBef>
            <a:spcAft>
              <a:spcPct val="35000"/>
            </a:spcAft>
          </a:pPr>
          <a:r>
            <a:rPr lang="en-US" sz="1800" kern="1200" dirty="0"/>
            <a:t>If it is positive, you have a surplus. Congratulations! With the extra money you must pay off any debt or loan if you have. Otherwise you can increase your monthly savings amount or invest for future.</a:t>
          </a:r>
          <a:endParaRPr sz="1800" kern="1200"/>
        </a:p>
      </dsp:txBody>
      <dsp:txXfrm>
        <a:off x="377321" y="648530"/>
        <a:ext cx="6434415" cy="1556022"/>
      </dsp:txXfrm>
    </dsp:sp>
    <dsp:sp modelId="{AD611255-4D2F-4D8E-8A1C-F76BF88E2EAB}">
      <dsp:nvSpPr>
        <dsp:cNvPr id="0" name=""/>
        <dsp:cNvSpPr/>
      </dsp:nvSpPr>
      <dsp:spPr>
        <a:xfrm>
          <a:off x="3930" y="645106"/>
          <a:ext cx="1618108" cy="15566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B90655-30B6-4050-BA4F-10DE3E8EDA1F}">
      <dsp:nvSpPr>
        <dsp:cNvPr id="0" name=""/>
        <dsp:cNvSpPr/>
      </dsp:nvSpPr>
      <dsp:spPr>
        <a:xfrm>
          <a:off x="381131" y="2257497"/>
          <a:ext cx="6434415" cy="1296856"/>
        </a:xfrm>
        <a:prstGeom prst="rect">
          <a:avLst/>
        </a:prstGeom>
        <a:solidFill>
          <a:schemeClr val="lt1">
            <a:alpha val="40000"/>
            <a:hueOff val="0"/>
            <a:satOff val="0"/>
            <a:lumOff val="0"/>
            <a:alphaOff val="0"/>
          </a:schemeClr>
        </a:solidFill>
        <a:ln w="28575" cap="rnd" cmpd="sng" algn="ctr">
          <a:solidFill>
            <a:srgbClr val="002060"/>
          </a:solidFill>
          <a:prstDash val="solid"/>
        </a:ln>
        <a:effectLst/>
      </dsp:spPr>
      <dsp:style>
        <a:lnRef idx="1">
          <a:scrgbClr r="0" g="0" b="0"/>
        </a:lnRef>
        <a:fillRef idx="1">
          <a:scrgbClr r="0" g="0" b="0"/>
        </a:fillRef>
        <a:effectRef idx="0">
          <a:scrgbClr r="0" g="0" b="0"/>
        </a:effectRef>
        <a:fontRef idx="minor"/>
      </dsp:style>
      <dsp:txBody>
        <a:bodyPr spcFirstLastPara="0" vert="horz" wrap="square" lIns="1361951" tIns="68580" rIns="68580" bIns="68580" numCol="1" spcCol="1270" anchor="ctr" anchorCtr="0">
          <a:noAutofit/>
        </a:bodyPr>
        <a:lstStyle/>
        <a:p>
          <a:pPr lvl="0" algn="just" defTabSz="800100">
            <a:lnSpc>
              <a:spcPct val="90000"/>
            </a:lnSpc>
            <a:spcBef>
              <a:spcPct val="0"/>
            </a:spcBef>
            <a:spcAft>
              <a:spcPct val="35000"/>
            </a:spcAft>
          </a:pPr>
          <a:r>
            <a:rPr lang="en-US" sz="1800" kern="1200" dirty="0"/>
            <a:t>If it is negative, you have a deficit. You need to increase your income to balance your budget. Reduce your expenses by focusing on what are your needs rather than wants.</a:t>
          </a:r>
        </a:p>
      </dsp:txBody>
      <dsp:txXfrm>
        <a:off x="381131" y="2257497"/>
        <a:ext cx="6434415" cy="1296856"/>
      </dsp:txXfrm>
    </dsp:sp>
    <dsp:sp modelId="{F079DF60-AB19-48C3-8982-D3BE1F3304C1}">
      <dsp:nvSpPr>
        <dsp:cNvPr id="0" name=""/>
        <dsp:cNvSpPr/>
      </dsp:nvSpPr>
      <dsp:spPr>
        <a:xfrm>
          <a:off x="3" y="2283736"/>
          <a:ext cx="1628974" cy="127494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F8D08-7DFF-48BB-9D61-224BC0C23E12}">
      <dsp:nvSpPr>
        <dsp:cNvPr id="0" name=""/>
        <dsp:cNvSpPr/>
      </dsp:nvSpPr>
      <dsp:spPr>
        <a:xfrm>
          <a:off x="767533" y="0"/>
          <a:ext cx="890633" cy="643494"/>
        </a:xfrm>
        <a:prstGeom prst="trapezoid">
          <a:avLst>
            <a:gd name="adj" fmla="val 69203"/>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1100" kern="1200"/>
        </a:p>
        <a:p>
          <a:pPr lvl="0" algn="ctr" defTabSz="488950">
            <a:lnSpc>
              <a:spcPct val="90000"/>
            </a:lnSpc>
            <a:spcBef>
              <a:spcPct val="0"/>
            </a:spcBef>
            <a:spcAft>
              <a:spcPct val="35000"/>
            </a:spcAft>
          </a:pPr>
          <a:r>
            <a:rPr lang="en-US" sz="700" b="1" kern="1200">
              <a:latin typeface="Arial" panose="020B0604020202020204" pitchFamily="34" charset="0"/>
              <a:cs typeface="Arial" panose="020B0604020202020204" pitchFamily="34" charset="0"/>
            </a:rPr>
            <a:t>SHORT</a:t>
          </a:r>
          <a:r>
            <a:rPr lang="en-US" sz="1000" b="1" kern="1200">
              <a:latin typeface="Arial" panose="020B0604020202020204" pitchFamily="34" charset="0"/>
              <a:cs typeface="Arial" panose="020B0604020202020204" pitchFamily="34" charset="0"/>
            </a:rPr>
            <a:t>                     </a:t>
          </a:r>
          <a:r>
            <a:rPr lang="en-US" sz="700" b="1" kern="1200">
              <a:latin typeface="Arial" panose="020B0604020202020204" pitchFamily="34" charset="0"/>
              <a:cs typeface="Arial" panose="020B0604020202020204" pitchFamily="34" charset="0"/>
            </a:rPr>
            <a:t>TERM</a:t>
          </a:r>
          <a:endParaRPr lang="en-US" sz="700" b="1" kern="1200" dirty="0">
            <a:latin typeface="Arial" panose="020B0604020202020204" pitchFamily="34" charset="0"/>
            <a:cs typeface="Arial" panose="020B0604020202020204" pitchFamily="34" charset="0"/>
          </a:endParaRPr>
        </a:p>
      </dsp:txBody>
      <dsp:txXfrm>
        <a:off x="767533" y="0"/>
        <a:ext cx="890633" cy="643494"/>
      </dsp:txXfrm>
    </dsp:sp>
    <dsp:sp modelId="{14970ADC-E0AE-4A92-8D99-B1429AEE5AED}">
      <dsp:nvSpPr>
        <dsp:cNvPr id="0" name=""/>
        <dsp:cNvSpPr/>
      </dsp:nvSpPr>
      <dsp:spPr>
        <a:xfrm>
          <a:off x="502418" y="643494"/>
          <a:ext cx="1420863" cy="383098"/>
        </a:xfrm>
        <a:prstGeom prst="trapezoid">
          <a:avLst>
            <a:gd name="adj" fmla="val 69203"/>
          </a:avLst>
        </a:prstGeom>
        <a:solidFill>
          <a:schemeClr val="accent4">
            <a:hueOff val="9820237"/>
            <a:satOff val="-922"/>
            <a:lumOff val="117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a:latin typeface="Arial" panose="020B0604020202020204" pitchFamily="34" charset="0"/>
              <a:cs typeface="Arial" panose="020B0604020202020204" pitchFamily="34" charset="0"/>
            </a:rPr>
            <a:t>MEDIUM TERM</a:t>
          </a:r>
        </a:p>
      </dsp:txBody>
      <dsp:txXfrm>
        <a:off x="751069" y="643494"/>
        <a:ext cx="923561" cy="383098"/>
      </dsp:txXfrm>
    </dsp:sp>
    <dsp:sp modelId="{0F9B5A81-CBFD-4D70-989E-E5647B34126A}">
      <dsp:nvSpPr>
        <dsp:cNvPr id="0" name=""/>
        <dsp:cNvSpPr/>
      </dsp:nvSpPr>
      <dsp:spPr>
        <a:xfrm>
          <a:off x="0" y="1026592"/>
          <a:ext cx="2425700" cy="726007"/>
        </a:xfrm>
        <a:prstGeom prst="trapezoid">
          <a:avLst>
            <a:gd name="adj" fmla="val 69203"/>
          </a:avLst>
        </a:prstGeom>
        <a:solidFill>
          <a:schemeClr val="accent4">
            <a:hueOff val="19640475"/>
            <a:satOff val="-1845"/>
            <a:lumOff val="235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a:latin typeface="Arial" panose="020B0604020202020204" pitchFamily="34" charset="0"/>
              <a:cs typeface="Arial" panose="020B0604020202020204" pitchFamily="34" charset="0"/>
            </a:rPr>
            <a:t>LONG TERM</a:t>
          </a:r>
        </a:p>
      </dsp:txBody>
      <dsp:txXfrm>
        <a:off x="424497" y="1026592"/>
        <a:ext cx="1576705" cy="7260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35FBB-8E09-4F66-9C9F-5BB4C5387A37}">
      <dsp:nvSpPr>
        <dsp:cNvPr id="0" name=""/>
        <dsp:cNvSpPr/>
      </dsp:nvSpPr>
      <dsp:spPr>
        <a:xfrm rot="5400000">
          <a:off x="-242054" y="242577"/>
          <a:ext cx="1613698" cy="1129589"/>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a:t>National Electronic Fund Transfer (NEFT)</a:t>
          </a:r>
          <a:endParaRPr lang="en-US" sz="1100" kern="1200" dirty="0"/>
        </a:p>
      </dsp:txBody>
      <dsp:txXfrm rot="-5400000">
        <a:off x="1" y="565318"/>
        <a:ext cx="1129589" cy="484109"/>
      </dsp:txXfrm>
    </dsp:sp>
    <dsp:sp modelId="{31ECE9F2-77B6-484C-A772-D8BBE63CF677}">
      <dsp:nvSpPr>
        <dsp:cNvPr id="0" name=""/>
        <dsp:cNvSpPr/>
      </dsp:nvSpPr>
      <dsp:spPr>
        <a:xfrm rot="5400000">
          <a:off x="5846448" y="-4727051"/>
          <a:ext cx="1048904" cy="10504051"/>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a:t>Transfer of funds from one Bank account to a different account of another Bank using Beneficiary’s account number and IFSC </a:t>
          </a:r>
          <a:r>
            <a:rPr lang="en-US" sz="1900" kern="1200" dirty="0">
              <a:hlinkClick xmlns:r="http://schemas.openxmlformats.org/officeDocument/2006/relationships" r:id="rId1"/>
            </a:rPr>
            <a:t>(Indian Financial System Code)</a:t>
          </a:r>
          <a:r>
            <a:rPr lang="en-US" sz="1900" kern="1200" dirty="0"/>
            <a:t>. (24 </a:t>
          </a:r>
          <a:r>
            <a:rPr lang="en-US" sz="1900" b="0" kern="1200" dirty="0"/>
            <a:t>x 7)</a:t>
          </a:r>
        </a:p>
        <a:p>
          <a:pPr marL="171450" lvl="1" indent="-171450" algn="just" defTabSz="844550">
            <a:lnSpc>
              <a:spcPct val="90000"/>
            </a:lnSpc>
            <a:spcBef>
              <a:spcPct val="0"/>
            </a:spcBef>
            <a:spcAft>
              <a:spcPct val="15000"/>
            </a:spcAft>
            <a:buChar char="••"/>
          </a:pPr>
          <a:r>
            <a:rPr lang="en-US" sz="1900" kern="1200" dirty="0"/>
            <a:t>Minimum Limit: No limit        Maximum Limit: No limit </a:t>
          </a:r>
          <a:endParaRPr lang="en-IN" sz="1900" kern="1200" dirty="0"/>
        </a:p>
      </dsp:txBody>
      <dsp:txXfrm rot="-5400000">
        <a:off x="1118875" y="51725"/>
        <a:ext cx="10452848" cy="946498"/>
      </dsp:txXfrm>
    </dsp:sp>
    <dsp:sp modelId="{FB534214-9556-4792-A972-7C568F071EF6}">
      <dsp:nvSpPr>
        <dsp:cNvPr id="0" name=""/>
        <dsp:cNvSpPr/>
      </dsp:nvSpPr>
      <dsp:spPr>
        <a:xfrm rot="5400000">
          <a:off x="-242054" y="1662196"/>
          <a:ext cx="1613698" cy="1129589"/>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a:t>Real Time Gross Settlement (RTGS)</a:t>
          </a:r>
          <a:endParaRPr lang="en-US" sz="1100" kern="1200" dirty="0"/>
        </a:p>
      </dsp:txBody>
      <dsp:txXfrm rot="-5400000">
        <a:off x="1" y="1984937"/>
        <a:ext cx="1129589" cy="484109"/>
      </dsp:txXfrm>
    </dsp:sp>
    <dsp:sp modelId="{CB7B6152-5320-491F-8D69-279DD552074C}">
      <dsp:nvSpPr>
        <dsp:cNvPr id="0" name=""/>
        <dsp:cNvSpPr/>
      </dsp:nvSpPr>
      <dsp:spPr>
        <a:xfrm rot="5400000">
          <a:off x="5857162" y="-3307431"/>
          <a:ext cx="1048904" cy="10504051"/>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a:t>Transfer of funds from one Bank account to a different account of another Bank on a real time basis facilitating high value transactions using Beneficiary’s account number and IFSC code.</a:t>
          </a:r>
          <a:r>
            <a:rPr lang="en-US" sz="1900" b="0" kern="1200" dirty="0"/>
            <a:t> (24 x 7)</a:t>
          </a:r>
          <a:endParaRPr lang="en-US" sz="1900" kern="1200" dirty="0"/>
        </a:p>
        <a:p>
          <a:pPr marL="171450" lvl="1" indent="-171450" algn="just" defTabSz="844550">
            <a:lnSpc>
              <a:spcPct val="90000"/>
            </a:lnSpc>
            <a:spcBef>
              <a:spcPct val="0"/>
            </a:spcBef>
            <a:spcAft>
              <a:spcPct val="15000"/>
            </a:spcAft>
            <a:buChar char="••"/>
          </a:pPr>
          <a:r>
            <a:rPr lang="en-US" sz="1900" kern="1200" dirty="0"/>
            <a:t>Minimum Limit: 2 Lakh        Maximum Limit: No limit </a:t>
          </a:r>
          <a:endParaRPr lang="en-IN" sz="1900" kern="1200" dirty="0"/>
        </a:p>
      </dsp:txBody>
      <dsp:txXfrm rot="-5400000">
        <a:off x="1129589" y="1471345"/>
        <a:ext cx="10452848" cy="946498"/>
      </dsp:txXfrm>
    </dsp:sp>
    <dsp:sp modelId="{23202728-6210-44C9-91A0-6DAD1BF9A41F}">
      <dsp:nvSpPr>
        <dsp:cNvPr id="0" name=""/>
        <dsp:cNvSpPr/>
      </dsp:nvSpPr>
      <dsp:spPr>
        <a:xfrm rot="5400000">
          <a:off x="-242054" y="3081816"/>
          <a:ext cx="1613698" cy="1129589"/>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a:t>Immediate Payment Service (IMPS)</a:t>
          </a:r>
          <a:endParaRPr lang="en-US" sz="1100" kern="1200" dirty="0"/>
        </a:p>
      </dsp:txBody>
      <dsp:txXfrm rot="-5400000">
        <a:off x="1" y="3404557"/>
        <a:ext cx="1129589" cy="484109"/>
      </dsp:txXfrm>
    </dsp:sp>
    <dsp:sp modelId="{77A3A98B-BF46-4F37-843F-D0250083A050}">
      <dsp:nvSpPr>
        <dsp:cNvPr id="0" name=""/>
        <dsp:cNvSpPr/>
      </dsp:nvSpPr>
      <dsp:spPr>
        <a:xfrm rot="5400000">
          <a:off x="5857162" y="-1887812"/>
          <a:ext cx="1048904" cy="10504051"/>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a:t>Transfer of funds from one Bank account to another facilitating instant Fund Transfer.</a:t>
          </a:r>
        </a:p>
        <a:p>
          <a:pPr marL="171450" lvl="1" indent="-171450" algn="just" defTabSz="844550">
            <a:lnSpc>
              <a:spcPct val="90000"/>
            </a:lnSpc>
            <a:spcBef>
              <a:spcPct val="0"/>
            </a:spcBef>
            <a:spcAft>
              <a:spcPct val="15000"/>
            </a:spcAft>
            <a:buChar char="••"/>
          </a:pPr>
          <a:r>
            <a:rPr lang="en-US" sz="1900" kern="1200" dirty="0"/>
            <a:t>For fund transfer through Mobile, Mobile Money Identifier (MMID) issued by the bank is required. Transaction can also be done using Beneficiary’s account number and IFSC code.</a:t>
          </a:r>
          <a:endParaRPr lang="en-IN" sz="1900" kern="1200" dirty="0"/>
        </a:p>
      </dsp:txBody>
      <dsp:txXfrm rot="-5400000">
        <a:off x="1129589" y="2890964"/>
        <a:ext cx="10452848" cy="9464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01BC7-AB4D-47EA-8E7A-BE3A3CAD4732}">
      <dsp:nvSpPr>
        <dsp:cNvPr id="0" name=""/>
        <dsp:cNvSpPr/>
      </dsp:nvSpPr>
      <dsp:spPr>
        <a:xfrm rot="10800000">
          <a:off x="2748215" y="0"/>
          <a:ext cx="10380633" cy="913409"/>
        </a:xfrm>
        <a:prstGeom prst="homePlate">
          <a:avLst/>
        </a:prstGeom>
        <a:gradFill rotWithShape="0">
          <a:gsLst>
            <a:gs pos="0">
              <a:schemeClr val="accent5">
                <a:alpha val="90000"/>
                <a:hueOff val="0"/>
                <a:satOff val="0"/>
                <a:lumOff val="0"/>
                <a:alphaOff val="0"/>
                <a:tint val="60000"/>
                <a:lumMod val="104000"/>
              </a:schemeClr>
            </a:gs>
            <a:gs pos="100000">
              <a:schemeClr val="accent5">
                <a:alpha val="90000"/>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2788" tIns="53340" rIns="99568" bIns="53340" numCol="1" spcCol="1270" anchor="ctr" anchorCtr="0">
          <a:noAutofit/>
        </a:bodyPr>
        <a:lstStyle/>
        <a:p>
          <a:pPr lvl="0" algn="just" defTabSz="622300" rtl="0">
            <a:lnSpc>
              <a:spcPct val="90000"/>
            </a:lnSpc>
            <a:spcBef>
              <a:spcPct val="0"/>
            </a:spcBef>
            <a:spcAft>
              <a:spcPct val="35000"/>
            </a:spcAft>
          </a:pPr>
          <a:r>
            <a:rPr lang="en-US" sz="1400" b="1" kern="1200" dirty="0"/>
            <a:t>Mobile Banking</a:t>
          </a:r>
          <a:r>
            <a:rPr lang="en-IN" sz="1400" kern="1200" dirty="0"/>
            <a:t> :</a:t>
          </a:r>
          <a:r>
            <a:rPr lang="en-US" sz="1400" kern="1200" dirty="0"/>
            <a:t>Mobile banking is a service provided by a bank or other financial institution that allows its customers to conduct different types of financial transactions remotely using a mobile device such as a mobile phone or tablet. </a:t>
          </a:r>
          <a:endParaRPr lang="en-IN" sz="1400" kern="1200" dirty="0"/>
        </a:p>
      </dsp:txBody>
      <dsp:txXfrm rot="10800000">
        <a:off x="2976567" y="0"/>
        <a:ext cx="10152281" cy="913409"/>
      </dsp:txXfrm>
    </dsp:sp>
    <dsp:sp modelId="{D9BD0BD3-B1DD-45CD-A3A7-C965B0B0ED1B}">
      <dsp:nvSpPr>
        <dsp:cNvPr id="0" name=""/>
        <dsp:cNvSpPr/>
      </dsp:nvSpPr>
      <dsp:spPr>
        <a:xfrm>
          <a:off x="2264660" y="2886"/>
          <a:ext cx="913409" cy="913409"/>
        </a:xfrm>
        <a:prstGeom prst="ellipse">
          <a:avLst/>
        </a:prstGeom>
        <a:blipFill rotWithShape="1">
          <a:blip xmlns:r="http://schemas.openxmlformats.org/officeDocument/2006/relationships" r:embed="rId1"/>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4D8A8CA-8277-4FD7-A386-F7C8B1A4C95F}">
      <dsp:nvSpPr>
        <dsp:cNvPr id="0" name=""/>
        <dsp:cNvSpPr/>
      </dsp:nvSpPr>
      <dsp:spPr>
        <a:xfrm rot="10800000">
          <a:off x="2808577" y="1162164"/>
          <a:ext cx="10243878" cy="913409"/>
        </a:xfrm>
        <a:prstGeom prst="homePlate">
          <a:avLst/>
        </a:prstGeom>
        <a:gradFill rotWithShape="0">
          <a:gsLst>
            <a:gs pos="0">
              <a:schemeClr val="accent5">
                <a:alpha val="90000"/>
                <a:hueOff val="0"/>
                <a:satOff val="0"/>
                <a:lumOff val="0"/>
                <a:alphaOff val="-10000"/>
                <a:tint val="60000"/>
                <a:lumMod val="104000"/>
              </a:schemeClr>
            </a:gs>
            <a:gs pos="100000">
              <a:schemeClr val="accent5">
                <a:alpha val="90000"/>
                <a:hueOff val="0"/>
                <a:satOff val="0"/>
                <a:lumOff val="0"/>
                <a:alphaOff val="-1000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2788" tIns="53340" rIns="99568" bIns="53340" numCol="1" spcCol="1270" anchor="ctr" anchorCtr="0">
          <a:noAutofit/>
        </a:bodyPr>
        <a:lstStyle/>
        <a:p>
          <a:pPr lvl="0" algn="just" defTabSz="622300" rtl="0">
            <a:lnSpc>
              <a:spcPct val="90000"/>
            </a:lnSpc>
            <a:spcBef>
              <a:spcPct val="0"/>
            </a:spcBef>
            <a:spcAft>
              <a:spcPct val="35000"/>
            </a:spcAft>
          </a:pPr>
          <a:r>
            <a:rPr lang="en-US" sz="1400" b="1" kern="1200" dirty="0"/>
            <a:t>Mobile Wallet</a:t>
          </a:r>
          <a:r>
            <a:rPr lang="en-IN" sz="1400" kern="1200" dirty="0"/>
            <a:t>: </a:t>
          </a:r>
          <a:r>
            <a:rPr lang="en-US" sz="1400" kern="1200" dirty="0"/>
            <a:t>A mobile wallet is a way to carry cash in digital format. An individual's account is required to be linked to the digital wallet to load money in it. Most banks have their e-wallets and some private companies. e.g. </a:t>
          </a:r>
          <a:r>
            <a:rPr lang="en-US" sz="1400" kern="1200" dirty="0" err="1"/>
            <a:t>Paytm</a:t>
          </a:r>
          <a:r>
            <a:rPr lang="en-US" sz="1400" kern="1200" dirty="0"/>
            <a:t>, </a:t>
          </a:r>
          <a:r>
            <a:rPr lang="en-US" sz="1400" kern="1200" dirty="0" err="1"/>
            <a:t>Freecharge</a:t>
          </a:r>
          <a:r>
            <a:rPr lang="en-US" sz="1400" kern="1200" dirty="0"/>
            <a:t>, </a:t>
          </a:r>
          <a:r>
            <a:rPr lang="en-US" sz="1400" kern="1200" dirty="0" err="1"/>
            <a:t>Mobikwik</a:t>
          </a:r>
          <a:r>
            <a:rPr lang="en-US" sz="1400" kern="1200" dirty="0"/>
            <a:t>, </a:t>
          </a:r>
          <a:r>
            <a:rPr lang="en-US" sz="1400" kern="1200" dirty="0" err="1"/>
            <a:t>Oxigen</a:t>
          </a:r>
          <a:r>
            <a:rPr lang="en-US" sz="1400" kern="1200" dirty="0"/>
            <a:t>, Airtel Money, etc.</a:t>
          </a:r>
          <a:endParaRPr lang="en-IN" sz="1400" kern="1200" dirty="0"/>
        </a:p>
      </dsp:txBody>
      <dsp:txXfrm rot="10800000">
        <a:off x="3036929" y="1162164"/>
        <a:ext cx="10015526" cy="913409"/>
      </dsp:txXfrm>
    </dsp:sp>
    <dsp:sp modelId="{D3563DB5-47A2-4FD3-8D29-F944F68C613B}">
      <dsp:nvSpPr>
        <dsp:cNvPr id="0" name=""/>
        <dsp:cNvSpPr/>
      </dsp:nvSpPr>
      <dsp:spPr>
        <a:xfrm>
          <a:off x="2351872" y="1162164"/>
          <a:ext cx="913409" cy="913409"/>
        </a:xfrm>
        <a:prstGeom prst="ellipse">
          <a:avLst/>
        </a:prstGeom>
        <a:blipFill rotWithShape="1">
          <a:blip xmlns:r="http://schemas.openxmlformats.org/officeDocument/2006/relationships" r:embed="rId2"/>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781474A-8A5D-4EF9-8076-153D30EEDF94}">
      <dsp:nvSpPr>
        <dsp:cNvPr id="0" name=""/>
        <dsp:cNvSpPr/>
      </dsp:nvSpPr>
      <dsp:spPr>
        <a:xfrm rot="10800000">
          <a:off x="2808577" y="2321443"/>
          <a:ext cx="10243878" cy="913409"/>
        </a:xfrm>
        <a:prstGeom prst="homePlate">
          <a:avLst/>
        </a:prstGeom>
        <a:gradFill rotWithShape="0">
          <a:gsLst>
            <a:gs pos="0">
              <a:schemeClr val="accent5">
                <a:alpha val="90000"/>
                <a:hueOff val="0"/>
                <a:satOff val="0"/>
                <a:lumOff val="0"/>
                <a:alphaOff val="-20000"/>
                <a:tint val="60000"/>
                <a:lumMod val="104000"/>
              </a:schemeClr>
            </a:gs>
            <a:gs pos="100000">
              <a:schemeClr val="accent5">
                <a:alpha val="90000"/>
                <a:hueOff val="0"/>
                <a:satOff val="0"/>
                <a:lumOff val="0"/>
                <a:alphaOff val="-2000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2788" tIns="53340" rIns="99568" bIns="53340" numCol="1" spcCol="1270" anchor="ctr" anchorCtr="0">
          <a:noAutofit/>
        </a:bodyPr>
        <a:lstStyle/>
        <a:p>
          <a:pPr lvl="0" algn="just" defTabSz="622300" rtl="0">
            <a:lnSpc>
              <a:spcPct val="90000"/>
            </a:lnSpc>
            <a:spcBef>
              <a:spcPct val="0"/>
            </a:spcBef>
            <a:spcAft>
              <a:spcPct val="35000"/>
            </a:spcAft>
          </a:pPr>
          <a:r>
            <a:rPr lang="en-US" sz="1400" b="1" kern="1200"/>
            <a:t>Point of Sale</a:t>
          </a:r>
          <a:r>
            <a:rPr lang="en-IN" sz="1400" kern="1200"/>
            <a:t>: </a:t>
          </a:r>
          <a:r>
            <a:rPr lang="en-US" sz="1400" kern="1200"/>
            <a:t>A point of sale (PoS) is the place where sales are made. On a macro level, a PoS may be a mall, a market or a city. On a micro level, retailers consider a PoS to be the area where a customer completes a transaction, such as a checkout counter. It is also known as a point of purchase.</a:t>
          </a:r>
          <a:endParaRPr lang="en-IN" sz="1400" kern="1200"/>
        </a:p>
      </dsp:txBody>
      <dsp:txXfrm rot="10800000">
        <a:off x="3036929" y="2321443"/>
        <a:ext cx="10015526" cy="913409"/>
      </dsp:txXfrm>
    </dsp:sp>
    <dsp:sp modelId="{636D333E-6454-49F3-93AC-4EBC89EFF942}">
      <dsp:nvSpPr>
        <dsp:cNvPr id="0" name=""/>
        <dsp:cNvSpPr/>
      </dsp:nvSpPr>
      <dsp:spPr>
        <a:xfrm>
          <a:off x="2351872" y="2321443"/>
          <a:ext cx="913409" cy="913409"/>
        </a:xfrm>
        <a:prstGeom prst="ellipse">
          <a:avLst/>
        </a:prstGeom>
        <a:blipFill rotWithShape="1">
          <a:blip xmlns:r="http://schemas.openxmlformats.org/officeDocument/2006/relationships" r:embed="rId3"/>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85580C8-CC49-4610-98D9-8C5BC743B4A3}">
      <dsp:nvSpPr>
        <dsp:cNvPr id="0" name=""/>
        <dsp:cNvSpPr/>
      </dsp:nvSpPr>
      <dsp:spPr>
        <a:xfrm rot="10800000">
          <a:off x="2808577" y="3480721"/>
          <a:ext cx="10243878" cy="913409"/>
        </a:xfrm>
        <a:prstGeom prst="homePlate">
          <a:avLst/>
        </a:prstGeom>
        <a:gradFill rotWithShape="0">
          <a:gsLst>
            <a:gs pos="0">
              <a:schemeClr val="accent5">
                <a:alpha val="90000"/>
                <a:hueOff val="0"/>
                <a:satOff val="0"/>
                <a:lumOff val="0"/>
                <a:alphaOff val="-30000"/>
                <a:tint val="60000"/>
                <a:lumMod val="104000"/>
              </a:schemeClr>
            </a:gs>
            <a:gs pos="100000">
              <a:schemeClr val="accent5">
                <a:alpha val="90000"/>
                <a:hueOff val="0"/>
                <a:satOff val="0"/>
                <a:lumOff val="0"/>
                <a:alphaOff val="-3000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2788" tIns="53340" rIns="99568" bIns="53340" numCol="1" spcCol="1270" anchor="ctr" anchorCtr="0">
          <a:noAutofit/>
        </a:bodyPr>
        <a:lstStyle/>
        <a:p>
          <a:pPr lvl="0" algn="just" defTabSz="622300" rtl="0">
            <a:lnSpc>
              <a:spcPct val="90000"/>
            </a:lnSpc>
            <a:spcBef>
              <a:spcPct val="0"/>
            </a:spcBef>
            <a:spcAft>
              <a:spcPct val="35000"/>
            </a:spcAft>
          </a:pPr>
          <a:r>
            <a:rPr lang="en-US" sz="1400" b="1" kern="1200"/>
            <a:t>Micro ATMs</a:t>
          </a:r>
          <a:r>
            <a:rPr lang="en-IN" sz="1400" kern="1200"/>
            <a:t> :</a:t>
          </a:r>
          <a:r>
            <a:rPr lang="en-US" sz="1400" kern="1200"/>
            <a:t>Micro ATM meant to be a device that is used by a million Business Correspondents (BC) to deliver basic banking services. The platform will enable Business Correspondents (who could be a local kirana shop owner and will act as ‘micro ATM’) to conduct instant transactions.</a:t>
          </a:r>
          <a:endParaRPr lang="en-IN" sz="1400" kern="1200"/>
        </a:p>
      </dsp:txBody>
      <dsp:txXfrm rot="10800000">
        <a:off x="3036929" y="3480721"/>
        <a:ext cx="10015526" cy="913409"/>
      </dsp:txXfrm>
    </dsp:sp>
    <dsp:sp modelId="{B8178317-4769-4098-A96B-E5321B951BE3}">
      <dsp:nvSpPr>
        <dsp:cNvPr id="0" name=""/>
        <dsp:cNvSpPr/>
      </dsp:nvSpPr>
      <dsp:spPr>
        <a:xfrm>
          <a:off x="2351872" y="3480721"/>
          <a:ext cx="913409" cy="913409"/>
        </a:xfrm>
        <a:prstGeom prst="ellipse">
          <a:avLst/>
        </a:prstGeom>
        <a:blipFill rotWithShape="1">
          <a:blip xmlns:r="http://schemas.openxmlformats.org/officeDocument/2006/relationships" r:embed="rId4"/>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97FFAD5-20F7-4503-BEDF-EBB55145A212}">
      <dsp:nvSpPr>
        <dsp:cNvPr id="0" name=""/>
        <dsp:cNvSpPr/>
      </dsp:nvSpPr>
      <dsp:spPr>
        <a:xfrm rot="10800000">
          <a:off x="2808577" y="4640000"/>
          <a:ext cx="10243878" cy="913409"/>
        </a:xfrm>
        <a:prstGeom prst="homePlate">
          <a:avLst/>
        </a:prstGeom>
        <a:gradFill rotWithShape="0">
          <a:gsLst>
            <a:gs pos="0">
              <a:schemeClr val="accent5">
                <a:alpha val="90000"/>
                <a:hueOff val="0"/>
                <a:satOff val="0"/>
                <a:lumOff val="0"/>
                <a:alphaOff val="-40000"/>
                <a:tint val="60000"/>
                <a:lumMod val="104000"/>
              </a:schemeClr>
            </a:gs>
            <a:gs pos="100000">
              <a:schemeClr val="accent5">
                <a:alpha val="90000"/>
                <a:hueOff val="0"/>
                <a:satOff val="0"/>
                <a:lumOff val="0"/>
                <a:alphaOff val="-4000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2788" tIns="53340" rIns="99568" bIns="53340" numCol="1" spcCol="1270" anchor="ctr" anchorCtr="0">
          <a:noAutofit/>
        </a:bodyPr>
        <a:lstStyle/>
        <a:p>
          <a:pPr lvl="0" algn="just" defTabSz="622300" rtl="0">
            <a:lnSpc>
              <a:spcPct val="90000"/>
            </a:lnSpc>
            <a:spcBef>
              <a:spcPct val="0"/>
            </a:spcBef>
            <a:spcAft>
              <a:spcPct val="35000"/>
            </a:spcAft>
          </a:pPr>
          <a:r>
            <a:rPr lang="en-US" sz="1400" b="1" kern="1200" dirty="0"/>
            <a:t>Unstructured supplementary service data (USSD)</a:t>
          </a:r>
          <a:r>
            <a:rPr lang="en-IN" sz="1400" kern="1200" dirty="0"/>
            <a:t>: </a:t>
          </a:r>
          <a:r>
            <a:rPr lang="en-US" sz="1400" kern="1200" dirty="0"/>
            <a:t>The innovative payment service </a:t>
          </a:r>
          <a:r>
            <a:rPr lang="en-US" sz="1400" b="1" kern="1200" dirty="0"/>
            <a:t>*99#</a:t>
          </a:r>
          <a:r>
            <a:rPr lang="en-US" sz="1400" kern="1200" dirty="0"/>
            <a:t> works on Unstructured Supplementary Service Data (USSD) channel. This service allows mobile banking transactions using basic feature mobile phone, there is no need to have mobile internet data facility for using USSD based mobile banking. It is envisioned to provide financial deepening and inclusion of underbanked society in the mainstream banking services.</a:t>
          </a:r>
          <a:endParaRPr lang="en-IN" sz="1400" kern="1200" dirty="0"/>
        </a:p>
      </dsp:txBody>
      <dsp:txXfrm rot="10800000">
        <a:off x="3036929" y="4640000"/>
        <a:ext cx="10015526" cy="913409"/>
      </dsp:txXfrm>
    </dsp:sp>
    <dsp:sp modelId="{36C07C4B-4F99-45F5-B4B5-3412698451A2}">
      <dsp:nvSpPr>
        <dsp:cNvPr id="0" name=""/>
        <dsp:cNvSpPr/>
      </dsp:nvSpPr>
      <dsp:spPr>
        <a:xfrm>
          <a:off x="2351872" y="4640000"/>
          <a:ext cx="913409" cy="913409"/>
        </a:xfrm>
        <a:prstGeom prst="ellipse">
          <a:avLst/>
        </a:prstGeom>
        <a:blipFill rotWithShape="1">
          <a:blip xmlns:r="http://schemas.openxmlformats.org/officeDocument/2006/relationships" r:embed="rId5"/>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366A0-A6A8-441B-964F-83644C2E8F0D}">
      <dsp:nvSpPr>
        <dsp:cNvPr id="0" name=""/>
        <dsp:cNvSpPr/>
      </dsp:nvSpPr>
      <dsp:spPr>
        <a:xfrm>
          <a:off x="5913851" y="3088557"/>
          <a:ext cx="5195176" cy="300547"/>
        </a:xfrm>
        <a:custGeom>
          <a:avLst/>
          <a:gdLst/>
          <a:ahLst/>
          <a:cxnLst/>
          <a:rect l="0" t="0" r="0" b="0"/>
          <a:pathLst>
            <a:path>
              <a:moveTo>
                <a:pt x="0" y="0"/>
              </a:moveTo>
              <a:lnTo>
                <a:pt x="0" y="150273"/>
              </a:lnTo>
              <a:lnTo>
                <a:pt x="5195176" y="150273"/>
              </a:lnTo>
              <a:lnTo>
                <a:pt x="5195176"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2260B9-5853-4AD1-85A9-E7F9B39FA3E4}">
      <dsp:nvSpPr>
        <dsp:cNvPr id="0" name=""/>
        <dsp:cNvSpPr/>
      </dsp:nvSpPr>
      <dsp:spPr>
        <a:xfrm>
          <a:off x="5913851" y="3088557"/>
          <a:ext cx="3463450" cy="300547"/>
        </a:xfrm>
        <a:custGeom>
          <a:avLst/>
          <a:gdLst/>
          <a:ahLst/>
          <a:cxnLst/>
          <a:rect l="0" t="0" r="0" b="0"/>
          <a:pathLst>
            <a:path>
              <a:moveTo>
                <a:pt x="0" y="0"/>
              </a:moveTo>
              <a:lnTo>
                <a:pt x="0" y="150273"/>
              </a:lnTo>
              <a:lnTo>
                <a:pt x="3463450" y="150273"/>
              </a:lnTo>
              <a:lnTo>
                <a:pt x="3463450"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A57934D-719C-480C-A834-423A7100E866}">
      <dsp:nvSpPr>
        <dsp:cNvPr id="0" name=""/>
        <dsp:cNvSpPr/>
      </dsp:nvSpPr>
      <dsp:spPr>
        <a:xfrm>
          <a:off x="5913851" y="3088557"/>
          <a:ext cx="1731725" cy="300547"/>
        </a:xfrm>
        <a:custGeom>
          <a:avLst/>
          <a:gdLst/>
          <a:ahLst/>
          <a:cxnLst/>
          <a:rect l="0" t="0" r="0" b="0"/>
          <a:pathLst>
            <a:path>
              <a:moveTo>
                <a:pt x="0" y="0"/>
              </a:moveTo>
              <a:lnTo>
                <a:pt x="0" y="150273"/>
              </a:lnTo>
              <a:lnTo>
                <a:pt x="1731725" y="150273"/>
              </a:lnTo>
              <a:lnTo>
                <a:pt x="1731725"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5466F28-2B4A-4A44-81C9-3DB1B52DED46}">
      <dsp:nvSpPr>
        <dsp:cNvPr id="0" name=""/>
        <dsp:cNvSpPr/>
      </dsp:nvSpPr>
      <dsp:spPr>
        <a:xfrm>
          <a:off x="5868131" y="3088557"/>
          <a:ext cx="91440" cy="300547"/>
        </a:xfrm>
        <a:custGeom>
          <a:avLst/>
          <a:gdLst/>
          <a:ahLst/>
          <a:cxnLst/>
          <a:rect l="0" t="0" r="0" b="0"/>
          <a:pathLst>
            <a:path>
              <a:moveTo>
                <a:pt x="45720" y="0"/>
              </a:moveTo>
              <a:lnTo>
                <a:pt x="45720"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35FE722-2571-46DB-BA03-3111E0E4279D}">
      <dsp:nvSpPr>
        <dsp:cNvPr id="0" name=""/>
        <dsp:cNvSpPr/>
      </dsp:nvSpPr>
      <dsp:spPr>
        <a:xfrm>
          <a:off x="4182126" y="3088557"/>
          <a:ext cx="1731725" cy="300547"/>
        </a:xfrm>
        <a:custGeom>
          <a:avLst/>
          <a:gdLst/>
          <a:ahLst/>
          <a:cxnLst/>
          <a:rect l="0" t="0" r="0" b="0"/>
          <a:pathLst>
            <a:path>
              <a:moveTo>
                <a:pt x="1731725" y="0"/>
              </a:moveTo>
              <a:lnTo>
                <a:pt x="1731725" y="150273"/>
              </a:lnTo>
              <a:lnTo>
                <a:pt x="0" y="150273"/>
              </a:lnTo>
              <a:lnTo>
                <a:pt x="0"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D58B50C-F11D-48FE-99F2-93A56B332576}">
      <dsp:nvSpPr>
        <dsp:cNvPr id="0" name=""/>
        <dsp:cNvSpPr/>
      </dsp:nvSpPr>
      <dsp:spPr>
        <a:xfrm>
          <a:off x="2450400" y="3088557"/>
          <a:ext cx="3463450" cy="300547"/>
        </a:xfrm>
        <a:custGeom>
          <a:avLst/>
          <a:gdLst/>
          <a:ahLst/>
          <a:cxnLst/>
          <a:rect l="0" t="0" r="0" b="0"/>
          <a:pathLst>
            <a:path>
              <a:moveTo>
                <a:pt x="3463450" y="0"/>
              </a:moveTo>
              <a:lnTo>
                <a:pt x="3463450" y="150273"/>
              </a:lnTo>
              <a:lnTo>
                <a:pt x="0" y="150273"/>
              </a:lnTo>
              <a:lnTo>
                <a:pt x="0"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E85CF7-98ED-49DB-80C5-D97F9D45FA4E}">
      <dsp:nvSpPr>
        <dsp:cNvPr id="0" name=""/>
        <dsp:cNvSpPr/>
      </dsp:nvSpPr>
      <dsp:spPr>
        <a:xfrm>
          <a:off x="718675" y="3088557"/>
          <a:ext cx="5195176" cy="300547"/>
        </a:xfrm>
        <a:custGeom>
          <a:avLst/>
          <a:gdLst/>
          <a:ahLst/>
          <a:cxnLst/>
          <a:rect l="0" t="0" r="0" b="0"/>
          <a:pathLst>
            <a:path>
              <a:moveTo>
                <a:pt x="5195176" y="0"/>
              </a:moveTo>
              <a:lnTo>
                <a:pt x="5195176" y="150273"/>
              </a:lnTo>
              <a:lnTo>
                <a:pt x="0" y="150273"/>
              </a:lnTo>
              <a:lnTo>
                <a:pt x="0" y="300547"/>
              </a:lnTo>
            </a:path>
          </a:pathLst>
        </a:custGeom>
        <a:noFill/>
        <a:ln w="15875" cap="rnd"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5F6CDC-F50C-4D04-9FF6-41B88327A034}">
      <dsp:nvSpPr>
        <dsp:cNvPr id="0" name=""/>
        <dsp:cNvSpPr/>
      </dsp:nvSpPr>
      <dsp:spPr>
        <a:xfrm>
          <a:off x="5198262" y="2372968"/>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t>Life Insurance</a:t>
          </a:r>
        </a:p>
      </dsp:txBody>
      <dsp:txXfrm>
        <a:off x="5198262" y="2372968"/>
        <a:ext cx="1431178" cy="715589"/>
      </dsp:txXfrm>
    </dsp:sp>
    <dsp:sp modelId="{F1F041BE-410C-48E9-850C-699DC58B9146}">
      <dsp:nvSpPr>
        <dsp:cNvPr id="0" name=""/>
        <dsp:cNvSpPr/>
      </dsp:nvSpPr>
      <dsp:spPr>
        <a:xfrm>
          <a:off x="3086"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Term Insurance</a:t>
          </a:r>
          <a:endParaRPr lang="en-US" sz="1600" kern="1200" dirty="0"/>
        </a:p>
      </dsp:txBody>
      <dsp:txXfrm>
        <a:off x="3086" y="3389105"/>
        <a:ext cx="1431178" cy="715589"/>
      </dsp:txXfrm>
    </dsp:sp>
    <dsp:sp modelId="{21A5E919-CE88-4AE5-9EC6-83D2F8A54248}">
      <dsp:nvSpPr>
        <dsp:cNvPr id="0" name=""/>
        <dsp:cNvSpPr/>
      </dsp:nvSpPr>
      <dsp:spPr>
        <a:xfrm>
          <a:off x="1734811"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Whole Life Insurance</a:t>
          </a:r>
          <a:endParaRPr lang="en-US" sz="1600" kern="1200" dirty="0"/>
        </a:p>
      </dsp:txBody>
      <dsp:txXfrm>
        <a:off x="1734811" y="3389105"/>
        <a:ext cx="1431178" cy="715589"/>
      </dsp:txXfrm>
    </dsp:sp>
    <dsp:sp modelId="{74F4056E-D7B1-4D6F-8DDA-9F906A90EB2E}">
      <dsp:nvSpPr>
        <dsp:cNvPr id="0" name=""/>
        <dsp:cNvSpPr/>
      </dsp:nvSpPr>
      <dsp:spPr>
        <a:xfrm>
          <a:off x="3466537"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Endowment Policy</a:t>
          </a:r>
          <a:endParaRPr lang="en-US" sz="1600" kern="1200" dirty="0"/>
        </a:p>
      </dsp:txBody>
      <dsp:txXfrm>
        <a:off x="3466537" y="3389105"/>
        <a:ext cx="1431178" cy="715589"/>
      </dsp:txXfrm>
    </dsp:sp>
    <dsp:sp modelId="{AB92A47D-3C96-4DA7-B5CF-9293CAB8ACC7}">
      <dsp:nvSpPr>
        <dsp:cNvPr id="0" name=""/>
        <dsp:cNvSpPr/>
      </dsp:nvSpPr>
      <dsp:spPr>
        <a:xfrm>
          <a:off x="5198262"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Money back plans</a:t>
          </a:r>
          <a:endParaRPr lang="en-IN" sz="1600" kern="1200"/>
        </a:p>
      </dsp:txBody>
      <dsp:txXfrm>
        <a:off x="5198262" y="3389105"/>
        <a:ext cx="1431178" cy="715589"/>
      </dsp:txXfrm>
    </dsp:sp>
    <dsp:sp modelId="{3C207DBB-5BF6-4A4F-BB34-7894C8C92D17}">
      <dsp:nvSpPr>
        <dsp:cNvPr id="0" name=""/>
        <dsp:cNvSpPr/>
      </dsp:nvSpPr>
      <dsp:spPr>
        <a:xfrm>
          <a:off x="6929987"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Children Policies</a:t>
          </a:r>
          <a:endParaRPr lang="en-IN" sz="1600" kern="1200"/>
        </a:p>
      </dsp:txBody>
      <dsp:txXfrm>
        <a:off x="6929987" y="3389105"/>
        <a:ext cx="1431178" cy="715589"/>
      </dsp:txXfrm>
    </dsp:sp>
    <dsp:sp modelId="{83C46E52-92CD-47D2-BF30-F3C6925A1EF5}">
      <dsp:nvSpPr>
        <dsp:cNvPr id="0" name=""/>
        <dsp:cNvSpPr/>
      </dsp:nvSpPr>
      <dsp:spPr>
        <a:xfrm>
          <a:off x="8661713"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Annuity (Pension) Plans</a:t>
          </a:r>
          <a:endParaRPr lang="en-IN" sz="1600" kern="1200"/>
        </a:p>
      </dsp:txBody>
      <dsp:txXfrm>
        <a:off x="8661713" y="3389105"/>
        <a:ext cx="1431178" cy="715589"/>
      </dsp:txXfrm>
    </dsp:sp>
    <dsp:sp modelId="{BD346CE0-7144-4136-B857-EF3078B52A5B}">
      <dsp:nvSpPr>
        <dsp:cNvPr id="0" name=""/>
        <dsp:cNvSpPr/>
      </dsp:nvSpPr>
      <dsp:spPr>
        <a:xfrm>
          <a:off x="10393438" y="3389105"/>
          <a:ext cx="1431178" cy="715589"/>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Unit Linked Insurance Policy</a:t>
          </a:r>
          <a:endParaRPr lang="en-IN" sz="1600" kern="1200"/>
        </a:p>
      </dsp:txBody>
      <dsp:txXfrm>
        <a:off x="10393438" y="3389105"/>
        <a:ext cx="1431178" cy="7155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5168A-1640-4546-8731-71FA84E57A2B}">
      <dsp:nvSpPr>
        <dsp:cNvPr id="0" name=""/>
        <dsp:cNvSpPr/>
      </dsp:nvSpPr>
      <dsp:spPr>
        <a:xfrm>
          <a:off x="803" y="0"/>
          <a:ext cx="3457416" cy="3841405"/>
        </a:xfrm>
        <a:prstGeom prst="roundRect">
          <a:avLst>
            <a:gd name="adj" fmla="val 5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b="1" kern="1200" dirty="0"/>
            <a:t>Equity</a:t>
          </a:r>
        </a:p>
      </dsp:txBody>
      <dsp:txXfrm rot="16200000">
        <a:off x="-1228430" y="1229234"/>
        <a:ext cx="3149952" cy="691483"/>
      </dsp:txXfrm>
    </dsp:sp>
    <dsp:sp modelId="{96BA9104-9214-4C0C-A9D7-E605DA160AE6}">
      <dsp:nvSpPr>
        <dsp:cNvPr id="0" name=""/>
        <dsp:cNvSpPr/>
      </dsp:nvSpPr>
      <dsp:spPr>
        <a:xfrm>
          <a:off x="692286" y="0"/>
          <a:ext cx="2575775" cy="384140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US" sz="2200" kern="1200" dirty="0">
              <a:ea typeface="Arial" panose="020B0604020202020204" pitchFamily="34" charset="0"/>
            </a:rPr>
            <a:t>Equity is a part of a company, also known as stock or share. When you buy shares of a company, you basically own a part of that company and can expect a share of profit when the company makes profits. </a:t>
          </a:r>
          <a:endParaRPr lang="en-US" sz="2200" kern="1200" dirty="0"/>
        </a:p>
      </dsp:txBody>
      <dsp:txXfrm>
        <a:off x="692286" y="0"/>
        <a:ext cx="2575775" cy="3841405"/>
      </dsp:txXfrm>
    </dsp:sp>
    <dsp:sp modelId="{D960F635-0109-42D6-B4E4-53D76FB54C57}">
      <dsp:nvSpPr>
        <dsp:cNvPr id="0" name=""/>
        <dsp:cNvSpPr/>
      </dsp:nvSpPr>
      <dsp:spPr>
        <a:xfrm>
          <a:off x="3579229" y="0"/>
          <a:ext cx="3457416" cy="3841405"/>
        </a:xfrm>
        <a:prstGeom prst="roundRect">
          <a:avLst>
            <a:gd name="adj" fmla="val 5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b="1" kern="1200">
              <a:ea typeface="Arial" panose="020B0604020202020204" pitchFamily="34" charset="0"/>
            </a:rPr>
            <a:t>Debt Securities</a:t>
          </a:r>
          <a:endParaRPr lang="en-US" sz="3500" kern="1200" dirty="0"/>
        </a:p>
      </dsp:txBody>
      <dsp:txXfrm rot="16200000">
        <a:off x="2349994" y="1229234"/>
        <a:ext cx="3149952" cy="691483"/>
      </dsp:txXfrm>
    </dsp:sp>
    <dsp:sp modelId="{F552660D-84A2-4426-9C09-B569E7C1E242}">
      <dsp:nvSpPr>
        <dsp:cNvPr id="0" name=""/>
        <dsp:cNvSpPr/>
      </dsp:nvSpPr>
      <dsp:spPr>
        <a:xfrm rot="5400000">
          <a:off x="3314273" y="3033532"/>
          <a:ext cx="564486" cy="518612"/>
        </a:xfrm>
        <a:prstGeom prst="flowChartExtract">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48E1AB-0AB3-4170-8A5E-F0BA50F9A010}">
      <dsp:nvSpPr>
        <dsp:cNvPr id="0" name=""/>
        <dsp:cNvSpPr/>
      </dsp:nvSpPr>
      <dsp:spPr>
        <a:xfrm>
          <a:off x="4270712" y="0"/>
          <a:ext cx="2575775" cy="384140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US" sz="2200" kern="1200" dirty="0">
              <a:ea typeface="Arial" panose="020B0604020202020204" pitchFamily="34" charset="0"/>
            </a:rPr>
            <a:t>Debt Securities are those instruments such as bond, debenture,  promissory note etc. with a fixed amount, a maturity date and usually with a specific rate of interest. These are often less risky than equities.</a:t>
          </a:r>
          <a:endParaRPr lang="en-US" sz="2200" kern="1200" dirty="0"/>
        </a:p>
      </dsp:txBody>
      <dsp:txXfrm>
        <a:off x="4270712" y="0"/>
        <a:ext cx="2575775" cy="3841405"/>
      </dsp:txXfrm>
    </dsp:sp>
    <dsp:sp modelId="{9F7138BC-C761-411C-9562-210139990DA1}">
      <dsp:nvSpPr>
        <dsp:cNvPr id="0" name=""/>
        <dsp:cNvSpPr/>
      </dsp:nvSpPr>
      <dsp:spPr>
        <a:xfrm>
          <a:off x="7157655" y="0"/>
          <a:ext cx="3457416" cy="3841405"/>
        </a:xfrm>
        <a:prstGeom prst="roundRect">
          <a:avLst>
            <a:gd name="adj" fmla="val 5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b="1" kern="1200">
              <a:ea typeface="Arial" panose="020B0604020202020204" pitchFamily="34" charset="0"/>
            </a:rPr>
            <a:t>Mutual Funds</a:t>
          </a:r>
          <a:endParaRPr lang="en-US" sz="3500" kern="1200" dirty="0"/>
        </a:p>
      </dsp:txBody>
      <dsp:txXfrm rot="16200000">
        <a:off x="5928420" y="1229234"/>
        <a:ext cx="3149952" cy="691483"/>
      </dsp:txXfrm>
    </dsp:sp>
    <dsp:sp modelId="{CCD6ED57-ACD3-4208-A007-3468EF9BA16C}">
      <dsp:nvSpPr>
        <dsp:cNvPr id="0" name=""/>
        <dsp:cNvSpPr/>
      </dsp:nvSpPr>
      <dsp:spPr>
        <a:xfrm rot="5400000">
          <a:off x="6892698" y="3033532"/>
          <a:ext cx="564486" cy="518612"/>
        </a:xfrm>
        <a:prstGeom prst="flowChartExtract">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6FCAA4-CB7C-4ADE-9E2F-8A3658F8DF28}">
      <dsp:nvSpPr>
        <dsp:cNvPr id="0" name=""/>
        <dsp:cNvSpPr/>
      </dsp:nvSpPr>
      <dsp:spPr>
        <a:xfrm>
          <a:off x="7849138" y="0"/>
          <a:ext cx="2575775" cy="384140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US" sz="2200" kern="1200" dirty="0">
              <a:ea typeface="Arial" panose="020B0604020202020204" pitchFamily="34" charset="0"/>
            </a:rPr>
            <a:t>A mutual fund pools money from many investors and invests in stocks, bonds, short-term money-market instruments, other securities or assets, or some combination of these investments. </a:t>
          </a:r>
          <a:endParaRPr lang="en-US" sz="2200" kern="1200" dirty="0"/>
        </a:p>
      </dsp:txBody>
      <dsp:txXfrm>
        <a:off x="7849138" y="0"/>
        <a:ext cx="2575775" cy="3841405"/>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1">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07394-0EAF-45AC-842A-B9FF37C54810}" type="datetimeFigureOut">
              <a:rPr lang="en-IN" smtClean="0"/>
              <a:t>26-07-2022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6F5BC-479C-4127-9BE3-E7576C9CB2D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1179A-63C4-F246-9B2E-1F9E8C3DB88A}"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IN" dirty="0"/>
              <a:t>This template was inserted from Power-user, the productivity add-in for PowerPoint, Excel and Word.</a:t>
            </a:r>
          </a:p>
          <a:p>
            <a:r>
              <a:rPr lang="en-IN" dirty="0"/>
              <a:t>Install Power-user to access thousands of templates, icons, maps, diagrams and charts with Power-user.</a:t>
            </a:r>
          </a:p>
          <a:p>
            <a:r>
              <a:rPr lang="en-IN" dirty="0"/>
              <a:t>Visit </a:t>
            </a:r>
            <a:r>
              <a:rPr lang="en-IN" dirty="0">
                <a:hlinkClick r:id="rId3"/>
              </a:rPr>
              <a:t>https://www.powerusersoftwares.com/</a:t>
            </a:r>
            <a:endParaRPr lang="en-IN" dirty="0"/>
          </a:p>
          <a:p>
            <a:r>
              <a:rPr lang="en-IN" dirty="0"/>
              <a:t>©Power-user SAS, terms of license: </a:t>
            </a:r>
            <a:r>
              <a:rPr lang="en-IN" dirty="0">
                <a:hlinkClick r:id="rId4"/>
              </a:rPr>
              <a:t>https://www.powerusersoftwares.com/terms</a:t>
            </a:r>
            <a:endParaRPr lang="en-IN"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A55CF2-256D-44FD-9430-5B63A079CF5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t>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E048FC-DC17-4599-8159-4152E9A01B84}" type="slidenum">
              <a:rPr lang="en-IN" smtClean="0"/>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1179A-63C4-F246-9B2E-1F9E8C3DB88A}"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Globally, the adoption of National Financial Inclusion Strategy (NFIS) has accelerated significantly in the past decade. As of mid-2018, more than 35 countries, including Brazil, China, Indonesia, Peru and Nigeria have launched an NFIS and another 25 countries are in the process of developing a strategy. Further, several countries have also updated their original NFIS</a:t>
            </a:r>
          </a:p>
          <a:p>
            <a:endParaRPr lang="en-US" dirty="0"/>
          </a:p>
          <a:p>
            <a:r>
              <a:rPr lang="en-US" dirty="0"/>
              <a:t>The NSFI document has been prepared keeping in mind the significant advancements that have been made in India over the last few years, especially after the commencement of the PMJDY. With substantial gains achieved under the PMJDY, the document intends to take forward the momentum generated so far. The document has been prepared under the aegis of Financial Inclusion Advisory Committee, chaired by, Deputy Governor In-Charge of FIDD, RBI. Further, a focused Inter-Regulatory Working Group comprising officials from DFS, SEBI, PFRDA, IRDAI, RBI, NPCI, NABARD had been set up to prepare the draft NSFI. During the course of preparation of the draft, extensive research on the strategies of a few other countries and views of other stakeholders have been taken on board. The document is being placed for approval and a list of key recommendations along with action plans and milestones is presented in the following slides. </a:t>
            </a:r>
            <a:endParaRPr lang="en-IN" dirty="0"/>
          </a:p>
          <a:p>
            <a:endParaRPr lang="en-IN" dirty="0"/>
          </a:p>
        </p:txBody>
      </p:sp>
      <p:sp>
        <p:nvSpPr>
          <p:cNvPr id="4" name="Slide Number Placeholder 3"/>
          <p:cNvSpPr>
            <a:spLocks noGrp="1"/>
          </p:cNvSpPr>
          <p:nvPr>
            <p:ph type="sldNum" sz="quarter" idx="5"/>
          </p:nvPr>
        </p:nvSpPr>
        <p:spPr/>
        <p:txBody>
          <a:bodyPr/>
          <a:lstStyle/>
          <a:p>
            <a:fld id="{136C18B4-0846-4B1F-ADE9-2A46E7C1F1F7}" type="slidenum">
              <a:rPr lang="en-IN" smtClean="0"/>
              <a:t>11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1179A-63C4-F246-9B2E-1F9E8C3DB88A}" type="slidenum">
              <a:rPr lang="en-US" smtClean="0"/>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C022C-F6C9-44EB-9BAC-2262541E687A}"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8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7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628F9D6-75A5-4F38-87DB-0AB9454A4E2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40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5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6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7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3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5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6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7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C022C-F6C9-44EB-9BAC-2262541E687A}"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8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9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0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7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2_Blank">
    <p:spTree>
      <p:nvGrpSpPr>
        <p:cNvPr id="1" name=""/>
        <p:cNvGrpSpPr/>
        <p:nvPr/>
      </p:nvGrpSpPr>
      <p:grpSpPr>
        <a:xfrm>
          <a:off x="0" y="0"/>
          <a:ext cx="0" cy="0"/>
          <a:chOff x="0" y="0"/>
          <a:chExt cx="0" cy="0"/>
        </a:xfrm>
      </p:grpSpPr>
      <p:sp>
        <p:nvSpPr>
          <p:cNvPr id="6" name="Rectangle 5"/>
          <p:cNvSpPr/>
          <p:nvPr userDrawn="1"/>
        </p:nvSpPr>
        <p:spPr>
          <a:xfrm>
            <a:off x="0" y="6248400"/>
            <a:ext cx="121920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600" b="1" spc="67" baseline="0"/>
            </a:lvl1pPr>
          </a:lstStyle>
          <a:p>
            <a:r>
              <a:rPr lang="en-US"/>
              <a:t>www.ncfe.org.in</a:t>
            </a:r>
          </a:p>
        </p:txBody>
      </p:sp>
      <p:sp>
        <p:nvSpPr>
          <p:cNvPr id="5" name="Rectangle 4"/>
          <p:cNvSpPr/>
          <p:nvPr userDrawn="1"/>
        </p:nvSpPr>
        <p:spPr>
          <a:xfrm>
            <a:off x="11353800" y="0"/>
            <a:ext cx="8382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838200" y="649806"/>
            <a:ext cx="10515600" cy="654455"/>
          </a:xfrm>
        </p:spPr>
        <p:txBody>
          <a:bodyPr>
            <a:noAutofit/>
          </a:bodyPr>
          <a:lstStyle>
            <a:lvl1pPr>
              <a:defRPr sz="32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38200" y="1573620"/>
            <a:ext cx="10515600" cy="4538257"/>
          </a:xfrm>
        </p:spPr>
        <p:txBody>
          <a:bodyPr>
            <a:normAutofit/>
          </a:bodyPr>
          <a:lstStyle>
            <a:lvl1pPr marL="0" indent="0">
              <a:buNone/>
              <a:defRPr sz="2665">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53800" y="134679"/>
            <a:ext cx="838201" cy="365125"/>
          </a:xfrm>
        </p:spPr>
        <p:txBody>
          <a:bodyPr/>
          <a:lstStyle>
            <a:lvl1pPr algn="ctr">
              <a:defRPr sz="1600" b="1">
                <a:solidFill>
                  <a:schemeClr val="bg1"/>
                </a:solidFill>
              </a:defRPr>
            </a:lvl1pPr>
          </a:lstStyle>
          <a:p>
            <a:fld id="{678D33E6-8E9C-41CC-8EDE-F854B52C60CE}" type="slidenum">
              <a:rPr lang="en-US" smtClean="0"/>
              <a:t>‹#›</a:t>
            </a:fld>
            <a:endParaRPr lang="en-US"/>
          </a:p>
        </p:txBody>
      </p:sp>
      <p:sp>
        <p:nvSpPr>
          <p:cNvPr id="9" name="Rectangle 8"/>
          <p:cNvSpPr/>
          <p:nvPr userDrawn="1"/>
        </p:nvSpPr>
        <p:spPr>
          <a:xfrm>
            <a:off x="4267200" y="1600200"/>
            <a:ext cx="3657600" cy="365760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C022C-F6C9-44EB-9BAC-2262541E687A}"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C022C-F6C9-44EB-9BAC-2262541E687A}" type="datetimeFigureOut">
              <a:rPr lang="en-IN" smtClean="0"/>
              <a:t>26-07-2022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C022C-F6C9-44EB-9BAC-2262541E687A}" type="datetimeFigureOut">
              <a:rPr lang="en-IN" smtClean="0"/>
              <a:t>26-07-2022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C022C-F6C9-44EB-9BAC-2262541E687A}" type="datetimeFigureOut">
              <a:rPr lang="en-IN" smtClean="0"/>
              <a:t>26-07-2022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C022C-F6C9-44EB-9BAC-2262541E687A}"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C022C-F6C9-44EB-9BAC-2262541E687A}"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28F9D6-75A5-4F38-87DB-0AB9454A4E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5C022C-F6C9-44EB-9BAC-2262541E687A}" type="datetimeFigureOut">
              <a:rPr lang="en-IN" smtClean="0"/>
              <a:t>26-07-2022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28F9D6-75A5-4F38-87DB-0AB9454A4E2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notesSlide" Target="../notesSlides/notesSlide6.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18.xml"/><Relationship Id="rId5" Type="http://schemas.openxmlformats.org/officeDocument/2006/relationships/tags" Target="../tags/tag13.xml"/><Relationship Id="rId4"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hyperlink" Target="https://www.npci.org.in/product-overview/upi-product-overview" TargetMode="External"/><Relationship Id="rId2" Type="http://schemas.openxmlformats.org/officeDocument/2006/relationships/image" Target="../media/image32.png"/><Relationship Id="rId1" Type="http://schemas.openxmlformats.org/officeDocument/2006/relationships/slideLayout" Target="../slideLayouts/slideLayout30.xml"/><Relationship Id="rId5" Type="http://schemas.microsoft.com/office/2007/relationships/hdphoto" Target="../media/hdphoto3.wdp"/><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4.jpeg"/><Relationship Id="rId1" Type="http://schemas.openxmlformats.org/officeDocument/2006/relationships/slideLayout" Target="../slideLayouts/slideLayout3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15.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4.xml"/><Relationship Id="rId3" Type="http://schemas.openxmlformats.org/officeDocument/2006/relationships/diagramLayout" Target="../diagrams/layout3.xml"/><Relationship Id="rId7" Type="http://schemas.openxmlformats.org/officeDocument/2006/relationships/image" Target="../media/image7.png"/><Relationship Id="rId12" Type="http://schemas.openxmlformats.org/officeDocument/2006/relationships/diagramColors" Target="../diagrams/colors4.xml"/><Relationship Id="rId2" Type="http://schemas.openxmlformats.org/officeDocument/2006/relationships/diagramData" Target="../diagrams/data3.xml"/><Relationship Id="rId1" Type="http://schemas.openxmlformats.org/officeDocument/2006/relationships/slideLayout" Target="../slideLayouts/slideLayout23.xml"/><Relationship Id="rId6" Type="http://schemas.microsoft.com/office/2007/relationships/diagramDrawing" Target="../diagrams/drawing3.xml"/><Relationship Id="rId11" Type="http://schemas.openxmlformats.org/officeDocument/2006/relationships/diagramQuickStyle" Target="../diagrams/quickStyle4.xml"/><Relationship Id="rId5" Type="http://schemas.openxmlformats.org/officeDocument/2006/relationships/diagramColors" Target="../diagrams/colors3.xml"/><Relationship Id="rId10" Type="http://schemas.openxmlformats.org/officeDocument/2006/relationships/diagramLayout" Target="../diagrams/layout4.xml"/><Relationship Id="rId4" Type="http://schemas.openxmlformats.org/officeDocument/2006/relationships/diagramQuickStyle" Target="../diagrams/quickStyle3.xml"/><Relationship Id="rId9" Type="http://schemas.openxmlformats.org/officeDocument/2006/relationships/diagramData" Target="../diagrams/data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pfrda.org.in/" TargetMode="External"/><Relationship Id="rId1" Type="http://schemas.openxmlformats.org/officeDocument/2006/relationships/slideLayout" Target="../slideLayouts/slideLayout34.xml"/><Relationship Id="rId4" Type="http://schemas.microsoft.com/office/2007/relationships/hdphoto" Target="../media/hdphoto4.wdp"/></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 name="Title 1"/>
          <p:cNvSpPr>
            <a:spLocks noGrp="1"/>
          </p:cNvSpPr>
          <p:nvPr>
            <p:ph type="title"/>
          </p:nvPr>
        </p:nvSpPr>
        <p:spPr>
          <a:xfrm>
            <a:off x="2807208" y="877455"/>
            <a:ext cx="8804784" cy="1634836"/>
          </a:xfrm>
        </p:spPr>
        <p:txBody>
          <a:bodyPr>
            <a:normAutofit/>
          </a:bodyPr>
          <a:lstStyle/>
          <a:p>
            <a:r>
              <a:rPr lang="en-US" sz="4400" b="1" dirty="0">
                <a:solidFill>
                  <a:srgbClr val="0070C0"/>
                </a:solidFill>
                <a:latin typeface="Colonna MT" panose="04020805060202030203" pitchFamily="82" charset="0"/>
              </a:rPr>
              <a:t>Session on Financial Inclusion</a:t>
            </a:r>
            <a:r>
              <a:rPr lang="en-US" sz="4000" b="1" dirty="0">
                <a:solidFill>
                  <a:srgbClr val="0070C0"/>
                </a:solidFill>
                <a:latin typeface="Colonna MT" panose="04020805060202030203" pitchFamily="82" charset="0"/>
              </a:rPr>
              <a:t/>
            </a:r>
            <a:br>
              <a:rPr lang="en-US" sz="4000" b="1" dirty="0">
                <a:solidFill>
                  <a:srgbClr val="0070C0"/>
                </a:solidFill>
                <a:latin typeface="Colonna MT" panose="04020805060202030203" pitchFamily="82" charset="0"/>
              </a:rPr>
            </a:br>
            <a:r>
              <a:rPr lang="en-US" sz="2800" b="1" dirty="0">
                <a:solidFill>
                  <a:srgbClr val="0070C0"/>
                </a:solidFill>
                <a:latin typeface="Colonna MT" panose="04020805060202030203" pitchFamily="82" charset="0"/>
              </a:rPr>
              <a:t>for </a:t>
            </a:r>
            <a:r>
              <a:rPr lang="en-US" sz="4000" b="1" dirty="0">
                <a:solidFill>
                  <a:srgbClr val="0070C0"/>
                </a:solidFill>
                <a:latin typeface="Colonna MT" panose="04020805060202030203" pitchFamily="82" charset="0"/>
              </a:rPr>
              <a:t/>
            </a:r>
            <a:br>
              <a:rPr lang="en-US" sz="4000" b="1" dirty="0">
                <a:solidFill>
                  <a:srgbClr val="0070C0"/>
                </a:solidFill>
                <a:latin typeface="Colonna MT" panose="04020805060202030203" pitchFamily="82" charset="0"/>
              </a:rPr>
            </a:br>
            <a:r>
              <a:rPr lang="en-US" sz="2800" b="1" dirty="0">
                <a:solidFill>
                  <a:srgbClr val="0070C0"/>
                </a:solidFill>
                <a:latin typeface="Colonna MT" panose="04020805060202030203" pitchFamily="82" charset="0"/>
              </a:rPr>
              <a:t>Small Savings and Financial Inclusion Officers</a:t>
            </a:r>
            <a:endParaRPr lang="en-IN" sz="4000" b="1" dirty="0">
              <a:solidFill>
                <a:srgbClr val="0070C0"/>
              </a:solidFill>
              <a:latin typeface="Colonna MT" panose="04020805060202030203" pitchFamily="82" charset="0"/>
            </a:endParaRPr>
          </a:p>
        </p:txBody>
      </p:sp>
      <p:sp>
        <p:nvSpPr>
          <p:cNvPr id="1030" name="Content Placeholder 1029"/>
          <p:cNvSpPr>
            <a:spLocks noGrp="1"/>
          </p:cNvSpPr>
          <p:nvPr>
            <p:ph idx="1"/>
          </p:nvPr>
        </p:nvSpPr>
        <p:spPr>
          <a:xfrm>
            <a:off x="4332036" y="3928371"/>
            <a:ext cx="6309360" cy="2410452"/>
          </a:xfrm>
        </p:spPr>
        <p:txBody>
          <a:bodyPr anchor="t">
            <a:normAutofit/>
          </a:bodyPr>
          <a:lstStyle/>
          <a:p>
            <a:r>
              <a:rPr lang="en-US" sz="2400" b="1" dirty="0">
                <a:solidFill>
                  <a:srgbClr val="7030A0"/>
                </a:solidFill>
              </a:rPr>
              <a:t>Date </a:t>
            </a:r>
            <a:r>
              <a:rPr lang="en-US" sz="2400" dirty="0" smtClean="0">
                <a:solidFill>
                  <a:srgbClr val="7030A0"/>
                </a:solidFill>
              </a:rPr>
              <a:t>– July 26, 2022</a:t>
            </a:r>
            <a:endParaRPr lang="en-US" sz="2400" dirty="0">
              <a:solidFill>
                <a:srgbClr val="7030A0"/>
              </a:solidFill>
            </a:endParaRPr>
          </a:p>
          <a:p>
            <a:r>
              <a:rPr lang="en-US" sz="2400" b="1" dirty="0" smtClean="0">
                <a:solidFill>
                  <a:srgbClr val="7030A0"/>
                </a:solidFill>
              </a:rPr>
              <a:t>Venue</a:t>
            </a:r>
            <a:r>
              <a:rPr lang="en-US" sz="2400" dirty="0" smtClean="0">
                <a:solidFill>
                  <a:srgbClr val="7030A0"/>
                </a:solidFill>
              </a:rPr>
              <a:t> </a:t>
            </a:r>
            <a:r>
              <a:rPr lang="en-US" sz="2400" dirty="0">
                <a:solidFill>
                  <a:srgbClr val="7030A0"/>
                </a:solidFill>
              </a:rPr>
              <a:t>– Madhusudan Das Regional Academy of Financial Management, </a:t>
            </a:r>
            <a:r>
              <a:rPr lang="en-US" sz="2400" dirty="0" err="1">
                <a:solidFill>
                  <a:srgbClr val="7030A0"/>
                </a:solidFill>
              </a:rPr>
              <a:t>Chandrasekharpur</a:t>
            </a:r>
            <a:r>
              <a:rPr lang="en-US" sz="2400" dirty="0">
                <a:solidFill>
                  <a:srgbClr val="7030A0"/>
                </a:solidFill>
              </a:rPr>
              <a:t>, Bhubaneswar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pic>
        <p:nvPicPr>
          <p:cNvPr id="10" name="Content Placeholder 3"/>
          <p:cNvPicPr>
            <a:picLocks noChangeAspect="1"/>
          </p:cNvPicPr>
          <p:nvPr/>
        </p:nvPicPr>
        <p:blipFill>
          <a:blip r:embed="rId2"/>
          <a:stretch>
            <a:fillRect/>
          </a:stretch>
        </p:blipFill>
        <p:spPr>
          <a:xfrm>
            <a:off x="1766655" y="838744"/>
            <a:ext cx="9587143" cy="51131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618" y="639193"/>
            <a:ext cx="4633078" cy="5281318"/>
          </a:xfrm>
        </p:spPr>
        <p:txBody>
          <a:bodyPr anchor="ctr">
            <a:normAutofit/>
          </a:bodyPr>
          <a:lstStyle/>
          <a:p>
            <a:r>
              <a:rPr lang="en-IN" sz="3200" b="1" dirty="0">
                <a:solidFill>
                  <a:schemeClr val="accent4">
                    <a:lumMod val="75000"/>
                  </a:schemeClr>
                </a:solidFill>
              </a:rPr>
              <a:t>National Strategy for Financial Inclusion </a:t>
            </a:r>
            <a:br>
              <a:rPr lang="en-IN" sz="3200" b="1" dirty="0">
                <a:solidFill>
                  <a:schemeClr val="accent4">
                    <a:lumMod val="75000"/>
                  </a:schemeClr>
                </a:solidFill>
              </a:rPr>
            </a:br>
            <a:r>
              <a:rPr lang="en-IN" sz="3200" b="1" dirty="0">
                <a:solidFill>
                  <a:schemeClr val="accent4">
                    <a:lumMod val="75000"/>
                  </a:schemeClr>
                </a:solidFill>
              </a:rPr>
              <a:t>(2019-2024)</a:t>
            </a:r>
            <a:r>
              <a:rPr lang="en-IN" sz="2400" dirty="0"/>
              <a:t/>
            </a:r>
            <a:br>
              <a:rPr lang="en-IN" sz="2400" dirty="0"/>
            </a:br>
            <a:r>
              <a:rPr lang="en-US" sz="2400" i="1" dirty="0"/>
              <a:t>An approach paper to accelerate financial inclusion to promote economic wellbeing, prosperity and </a:t>
            </a:r>
            <a:r>
              <a:rPr lang="en-IN" sz="2400" i="1" dirty="0"/>
              <a:t>sustainable development</a:t>
            </a:r>
            <a:endParaRPr lang="en-IN" sz="2400" dirty="0"/>
          </a:p>
        </p:txBody>
      </p:sp>
      <p:sp>
        <p:nvSpPr>
          <p:cNvPr id="3" name="Content Placeholder 2"/>
          <p:cNvSpPr>
            <a:spLocks noGrp="1"/>
          </p:cNvSpPr>
          <p:nvPr>
            <p:ph idx="1"/>
          </p:nvPr>
        </p:nvSpPr>
        <p:spPr>
          <a:xfrm>
            <a:off x="6291923" y="639193"/>
            <a:ext cx="4971824" cy="5281317"/>
          </a:xfrm>
        </p:spPr>
        <p:txBody>
          <a:bodyPr anchor="ctr">
            <a:normAutofit/>
          </a:bodyPr>
          <a:lstStyle/>
          <a:p>
            <a:pPr algn="just"/>
            <a:r>
              <a:rPr lang="en-US" sz="2000" dirty="0"/>
              <a:t>The National Strategy for Financial </a:t>
            </a:r>
            <a:r>
              <a:rPr lang="en-IN" sz="2000" dirty="0"/>
              <a:t>Inclusion 2019-2024 sets forth </a:t>
            </a:r>
            <a:r>
              <a:rPr lang="en-US" sz="2000" dirty="0"/>
              <a:t>the vision and key objectives of the financial inclusion policies in India to help expand and sustain the financial inclusion process at the national level through a broad </a:t>
            </a:r>
            <a:r>
              <a:rPr lang="en-IN" sz="2000" dirty="0"/>
              <a:t>convergence of action involving </a:t>
            </a:r>
            <a:r>
              <a:rPr lang="en-US" sz="2000" dirty="0"/>
              <a:t>all the stakeholders in the financial </a:t>
            </a:r>
            <a:r>
              <a:rPr lang="en-IN" sz="2000" dirty="0"/>
              <a:t>sector.</a:t>
            </a:r>
          </a:p>
          <a:p>
            <a:pPr algn="just"/>
            <a:r>
              <a:rPr lang="en-US" sz="2000" dirty="0"/>
              <a:t>The strategy aims to provide </a:t>
            </a:r>
            <a:r>
              <a:rPr lang="en-IN" sz="2000" dirty="0"/>
              <a:t>access to formal financial </a:t>
            </a:r>
            <a:r>
              <a:rPr lang="en-US" sz="2000" dirty="0"/>
              <a:t>services in an affordable manner, </a:t>
            </a:r>
            <a:r>
              <a:rPr lang="en-IN" sz="2000" dirty="0"/>
              <a:t>broadening &amp; deepening financial inclusion and promoting financial literacy &amp; consumer protection.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2"/>
          <a:stretch>
            <a:fillRect/>
          </a:stretch>
        </p:blipFill>
        <p:spPr>
          <a:xfrm>
            <a:off x="2970787" y="556276"/>
            <a:ext cx="7582781" cy="5304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31" y="809898"/>
            <a:ext cx="9942716" cy="1554480"/>
          </a:xfrm>
        </p:spPr>
        <p:txBody>
          <a:bodyPr anchor="ctr">
            <a:normAutofit/>
          </a:bodyPr>
          <a:lstStyle/>
          <a:p>
            <a:r>
              <a:rPr lang="en-US" sz="4800" b="1" dirty="0"/>
              <a:t>Widening Financial Inclusion</a:t>
            </a:r>
            <a:endParaRPr lang="en-IN" sz="4800" dirty="0"/>
          </a:p>
        </p:txBody>
      </p:sp>
      <p:sp>
        <p:nvSpPr>
          <p:cNvPr id="3" name="Content Placeholder 2"/>
          <p:cNvSpPr>
            <a:spLocks noGrp="1"/>
          </p:cNvSpPr>
          <p:nvPr>
            <p:ph idx="1"/>
          </p:nvPr>
        </p:nvSpPr>
        <p:spPr>
          <a:xfrm>
            <a:off x="2057400" y="2560322"/>
            <a:ext cx="9483684" cy="3388786"/>
          </a:xfrm>
        </p:spPr>
        <p:txBody>
          <a:bodyPr anchor="ctr">
            <a:normAutofit/>
          </a:bodyPr>
          <a:lstStyle/>
          <a:p>
            <a:pPr marL="0" indent="0" algn="just">
              <a:buNone/>
            </a:pPr>
            <a:r>
              <a:rPr lang="en-US" sz="2000" dirty="0"/>
              <a:t>RBI has issued differentiated banking license viz., Small Finance Banks (SFBs) and Payments Banks in 2015. </a:t>
            </a:r>
          </a:p>
          <a:p>
            <a:pPr algn="just"/>
            <a:r>
              <a:rPr lang="en-US" sz="2000" dirty="0"/>
              <a:t>The objective of setting up of SFBs was to further financial inclusion by provision of a savings vehicle and supply of credit to small business units, small and marginal farmers, micro and small industries and other unorganized sector entities, through high technology-low cost operations. </a:t>
            </a:r>
          </a:p>
          <a:p>
            <a:pPr algn="just"/>
            <a:r>
              <a:rPr lang="en-US" sz="2000" dirty="0"/>
              <a:t>Payments Banks have been set up to provide small savings accounts and payments/remittance services to migrant labour workforce, low income households, small businesses and other unorganised sector entities / other users.</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551" y="118872"/>
            <a:ext cx="9410533" cy="2245506"/>
          </a:xfrm>
        </p:spPr>
        <p:txBody>
          <a:bodyPr anchor="ctr">
            <a:noAutofit/>
          </a:bodyPr>
          <a:lstStyle/>
          <a:p>
            <a:r>
              <a:rPr lang="en-US" sz="3200" b="1" dirty="0"/>
              <a:t>Providing Basic Bouquet of Financial Services</a:t>
            </a:r>
            <a:r>
              <a:rPr lang="en-US" sz="2000" b="1" dirty="0"/>
              <a:t/>
            </a:r>
            <a:br>
              <a:rPr lang="en-US" sz="2000" b="1" dirty="0"/>
            </a:br>
            <a:r>
              <a:rPr lang="en-US" sz="2000" b="1" dirty="0"/>
              <a:t/>
            </a:r>
            <a:br>
              <a:rPr lang="en-US" sz="2000" b="1" dirty="0"/>
            </a:br>
            <a:r>
              <a:rPr lang="en-US" sz="2000" dirty="0"/>
              <a:t>Every adult who is willing and eligible needs to be provided with a basic bouquet of financial services that include a Basic Savings Bank Deposit Account, credit, a micro life and non-life insurance product, a pension product and a suitable investment product.</a:t>
            </a:r>
            <a:endParaRPr lang="en-IN" sz="2000" dirty="0"/>
          </a:p>
        </p:txBody>
      </p:sp>
      <p:sp>
        <p:nvSpPr>
          <p:cNvPr id="3" name="Content Placeholder 2"/>
          <p:cNvSpPr>
            <a:spLocks noGrp="1"/>
          </p:cNvSpPr>
          <p:nvPr>
            <p:ph idx="1"/>
          </p:nvPr>
        </p:nvSpPr>
        <p:spPr>
          <a:xfrm>
            <a:off x="2203704" y="2212849"/>
            <a:ext cx="9337380" cy="4272454"/>
          </a:xfrm>
        </p:spPr>
        <p:txBody>
          <a:bodyPr anchor="ctr">
            <a:normAutofit/>
          </a:bodyPr>
          <a:lstStyle/>
          <a:p>
            <a:pPr marL="0" indent="0" algn="just">
              <a:buNone/>
            </a:pPr>
            <a:r>
              <a:rPr lang="en-IN" sz="2000" b="1" dirty="0"/>
              <a:t>Action Plan and Milestones:</a:t>
            </a:r>
          </a:p>
          <a:p>
            <a:pPr algn="just"/>
            <a:r>
              <a:rPr lang="en-US" sz="2200" dirty="0"/>
              <a:t>Every willing and eligible adult who has been enrolled under the PMJDY (including the young adults who have recently taken up employment) to be enrolled under an </a:t>
            </a:r>
            <a:r>
              <a:rPr lang="en-IN" sz="2200" dirty="0"/>
              <a:t>insurance scheme (PMJJBY, PMSBY, etc.), Pension scheme (NPS, APY, etc.) </a:t>
            </a:r>
            <a:r>
              <a:rPr lang="en-IN" sz="2200" b="1" dirty="0"/>
              <a:t>by March 2020.</a:t>
            </a:r>
          </a:p>
          <a:p>
            <a:pPr algn="just"/>
            <a:r>
              <a:rPr lang="en-US" sz="2200" dirty="0"/>
              <a:t>Capacity building of all BCs either directly by the parent entity or through accredited </a:t>
            </a:r>
            <a:r>
              <a:rPr lang="en-IN" sz="2200" dirty="0"/>
              <a:t>institutions </a:t>
            </a:r>
            <a:r>
              <a:rPr lang="en-IN" sz="2200" b="1" dirty="0"/>
              <a:t>by March 2020.</a:t>
            </a:r>
          </a:p>
          <a:p>
            <a:pPr algn="just"/>
            <a:r>
              <a:rPr lang="en-US" sz="2200" dirty="0"/>
              <a:t>Make the Public Credit Registry (PCR) fully operational </a:t>
            </a:r>
            <a:r>
              <a:rPr lang="en-US" sz="2200" b="1" dirty="0"/>
              <a:t>by March 2022 </a:t>
            </a:r>
            <a:r>
              <a:rPr lang="en-US" sz="2200" dirty="0"/>
              <a:t>so that authorised financial entities can leverage on the same for assessing credit proposals </a:t>
            </a:r>
            <a:r>
              <a:rPr lang="en-IN" sz="2200" dirty="0"/>
              <a:t>from all citizens.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953" y="256031"/>
            <a:ext cx="9639132" cy="2987500"/>
          </a:xfrm>
        </p:spPr>
        <p:txBody>
          <a:bodyPr anchor="ctr">
            <a:noAutofit/>
          </a:bodyPr>
          <a:lstStyle/>
          <a:p>
            <a:r>
              <a:rPr lang="en-US" sz="3200" b="1" dirty="0"/>
              <a:t>Universal Access to Financial Services</a:t>
            </a:r>
            <a:r>
              <a:rPr lang="en-US" sz="2000" b="1" dirty="0"/>
              <a:t/>
            </a:r>
            <a:br>
              <a:rPr lang="en-US" sz="2000" b="1" dirty="0"/>
            </a:br>
            <a:r>
              <a:rPr lang="en-US" sz="2000" b="1" dirty="0"/>
              <a:t/>
            </a:r>
            <a:br>
              <a:rPr lang="en-US" sz="2000" b="1" dirty="0"/>
            </a:br>
            <a:r>
              <a:rPr lang="en-US" sz="2000" dirty="0"/>
              <a:t>Every village to have access to a formal financial service provider within a reasonable distance of 5 KM radius. The customers may be on boarded through an easy and hassle-free digital process and processes should be geared towards a less-paper ecosystem.</a:t>
            </a:r>
            <a:endParaRPr lang="en-IN" sz="1600" dirty="0"/>
          </a:p>
        </p:txBody>
      </p:sp>
      <p:sp>
        <p:nvSpPr>
          <p:cNvPr id="3" name="Content Placeholder 2"/>
          <p:cNvSpPr>
            <a:spLocks noGrp="1"/>
          </p:cNvSpPr>
          <p:nvPr>
            <p:ph idx="1"/>
          </p:nvPr>
        </p:nvSpPr>
        <p:spPr>
          <a:xfrm>
            <a:off x="1901952" y="3497802"/>
            <a:ext cx="9639132" cy="2987500"/>
          </a:xfrm>
        </p:spPr>
        <p:txBody>
          <a:bodyPr anchor="ctr">
            <a:normAutofit fontScale="92500" lnSpcReduction="10000"/>
          </a:bodyPr>
          <a:lstStyle/>
          <a:p>
            <a:pPr marL="0" indent="0" algn="just">
              <a:buNone/>
            </a:pPr>
            <a:r>
              <a:rPr lang="en-IN" b="1" dirty="0"/>
              <a:t>Action Plan and Milestones</a:t>
            </a:r>
          </a:p>
          <a:p>
            <a:pPr algn="just"/>
            <a:r>
              <a:rPr lang="en-US" dirty="0"/>
              <a:t>Increasing outreach of banking outlets of Scheduled Commercial Banks /Payments Banks/ Small Finance Banks, to provide banking access to every village within a 5 KM radius/ hamlet of 500 households in hilly areas </a:t>
            </a:r>
            <a:r>
              <a:rPr lang="en-US" b="1" dirty="0"/>
              <a:t>by March 2020.</a:t>
            </a:r>
          </a:p>
          <a:p>
            <a:pPr algn="just"/>
            <a:r>
              <a:rPr lang="en-US" dirty="0"/>
              <a:t>Strengthen eco-system for various modes of digital financial services in all the Tier-II to Tier VI centres to create the necessary infrastructure to move towards a less cash </a:t>
            </a:r>
            <a:r>
              <a:rPr lang="en-IN" dirty="0"/>
              <a:t>society </a:t>
            </a:r>
            <a:r>
              <a:rPr lang="en-IN" b="1" dirty="0"/>
              <a:t>by March 2022</a:t>
            </a:r>
            <a:r>
              <a:rPr lang="en-IN"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Arial" panose="020B0604020202020204" pitchFamily="34" charset="0"/>
              </a:rPr>
              <a:t>Banking Outlet</a:t>
            </a:r>
            <a:endParaRPr lang="en-IN" dirty="0"/>
          </a:p>
        </p:txBody>
      </p:sp>
      <p:sp>
        <p:nvSpPr>
          <p:cNvPr id="3" name="Content Placeholder 2"/>
          <p:cNvSpPr>
            <a:spLocks noGrp="1"/>
          </p:cNvSpPr>
          <p:nvPr>
            <p:ph idx="1"/>
          </p:nvPr>
        </p:nvSpPr>
        <p:spPr>
          <a:xfrm>
            <a:off x="1484310" y="2059619"/>
            <a:ext cx="10018713" cy="3731581"/>
          </a:xfrm>
        </p:spPr>
        <p:txBody>
          <a:bodyPr>
            <a:normAutofit/>
          </a:bodyPr>
          <a:lstStyle/>
          <a:p>
            <a:pPr algn="just"/>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 fixed point service delivery unit, manned by either bank’s staff or its Business Correspondent where services of acceptance of deposits, encashment of cheques/ cash withdrawal or lending of money are provided for a minimum of four hours per day for at least five days a week. It carries uniform signage with name of the bank and </a:t>
            </a:r>
            <a:r>
              <a:rPr lang="en-US" b="0" i="0" dirty="0" err="1">
                <a:solidFill>
                  <a:srgbClr val="000000"/>
                </a:solidFill>
                <a:effectLst/>
                <a:latin typeface="Arial" panose="020B0604020202020204" pitchFamily="34" charset="0"/>
              </a:rPr>
              <a:t>authorisation</a:t>
            </a:r>
            <a:r>
              <a:rPr lang="en-US" b="0" i="0" dirty="0">
                <a:solidFill>
                  <a:srgbClr val="000000"/>
                </a:solidFill>
                <a:effectLst/>
                <a:latin typeface="Arial" panose="020B0604020202020204" pitchFamily="34" charset="0"/>
              </a:rPr>
              <a:t> from it, contact details of the controlling authorities and complaint escalation mechanism.</a:t>
            </a:r>
          </a:p>
          <a:p>
            <a:r>
              <a:rPr lang="en-US" b="0" i="0" dirty="0">
                <a:solidFill>
                  <a:srgbClr val="000000"/>
                </a:solidFill>
                <a:effectLst/>
                <a:latin typeface="Arial" panose="020B0604020202020204" pitchFamily="34" charset="0"/>
              </a:rPr>
              <a:t> The working hours/days need to be displayed prominently.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Arial" panose="020B0604020202020204" pitchFamily="34" charset="0"/>
              </a:rPr>
              <a:t>Business Correspondents</a:t>
            </a:r>
            <a:endParaRPr lang="en-IN" b="1" dirty="0">
              <a:solidFill>
                <a:srgbClr val="000000"/>
              </a:solidFill>
              <a:latin typeface="Arial" panose="020B0604020202020204" pitchFamily="34" charset="0"/>
            </a:endParaRPr>
          </a:p>
        </p:txBody>
      </p:sp>
      <p:sp>
        <p:nvSpPr>
          <p:cNvPr id="3" name="Content Placeholder 2"/>
          <p:cNvSpPr>
            <a:spLocks noGrp="1"/>
          </p:cNvSpPr>
          <p:nvPr>
            <p:ph idx="1"/>
          </p:nvPr>
        </p:nvSpPr>
        <p:spPr>
          <a:xfrm>
            <a:off x="1484310" y="2216727"/>
            <a:ext cx="10018713" cy="3574473"/>
          </a:xfrm>
        </p:spPr>
        <p:txBody>
          <a:bodyPr>
            <a:normAutofit fontScale="92500" lnSpcReduction="10000"/>
          </a:bodyPr>
          <a:lstStyle/>
          <a:p>
            <a:pPr algn="just"/>
            <a:r>
              <a:rPr lang="en-US" b="0" i="0" dirty="0">
                <a:solidFill>
                  <a:srgbClr val="000000"/>
                </a:solidFill>
                <a:effectLst/>
                <a:latin typeface="Arial" panose="020B0604020202020204" pitchFamily="34" charset="0"/>
              </a:rPr>
              <a:t>Business Correspondents are retail agents engaged by banks for providing banking services at locations other than a bank branch/ATM. </a:t>
            </a:r>
          </a:p>
          <a:p>
            <a:pPr algn="just"/>
            <a:r>
              <a:rPr lang="en-US" b="0" i="0" dirty="0">
                <a:solidFill>
                  <a:srgbClr val="000000"/>
                </a:solidFill>
                <a:effectLst/>
                <a:latin typeface="Arial" panose="020B0604020202020204" pitchFamily="34" charset="0"/>
              </a:rPr>
              <a:t>BCs are permitted to perform a variety of activities which include:</a:t>
            </a:r>
          </a:p>
          <a:p>
            <a:pPr>
              <a:buFont typeface="Courier New" panose="02070309020205020404" pitchFamily="49" charset="0"/>
              <a:buChar char="o"/>
            </a:pPr>
            <a:r>
              <a:rPr lang="en-US" i="1" dirty="0">
                <a:solidFill>
                  <a:schemeClr val="tx1"/>
                </a:solidFill>
              </a:rPr>
              <a:t>Account Opening</a:t>
            </a:r>
          </a:p>
          <a:p>
            <a:pPr>
              <a:buFont typeface="Courier New" panose="02070309020205020404" pitchFamily="49" charset="0"/>
              <a:buChar char="o"/>
            </a:pPr>
            <a:r>
              <a:rPr lang="en-US" i="1" dirty="0"/>
              <a:t>Various Deposits</a:t>
            </a:r>
          </a:p>
          <a:p>
            <a:pPr>
              <a:buFont typeface="Courier New" panose="02070309020205020404" pitchFamily="49" charset="0"/>
              <a:buChar char="o"/>
            </a:pPr>
            <a:r>
              <a:rPr lang="en-US" i="1" dirty="0"/>
              <a:t>Remittances</a:t>
            </a:r>
          </a:p>
          <a:p>
            <a:pPr>
              <a:buFont typeface="Courier New" panose="02070309020205020404" pitchFamily="49" charset="0"/>
              <a:buChar char="o"/>
            </a:pPr>
            <a:r>
              <a:rPr lang="en-US" i="1" dirty="0"/>
              <a:t>Loan repayments</a:t>
            </a:r>
          </a:p>
          <a:p>
            <a:pPr>
              <a:buFont typeface="Courier New" panose="02070309020205020404" pitchFamily="49" charset="0"/>
              <a:buChar char="o"/>
            </a:pPr>
            <a:r>
              <a:rPr lang="en-US" i="1" dirty="0"/>
              <a:t>Facilitating sale of micro insurance/ mutual fund products/ pension products.</a:t>
            </a:r>
            <a:endParaRPr lang="en-IN"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34122"/>
          </a:xfrm>
        </p:spPr>
        <p:txBody>
          <a:bodyPr>
            <a:normAutofit fontScale="90000"/>
          </a:bodyPr>
          <a:lstStyle/>
          <a:p>
            <a:r>
              <a:rPr lang="en-US" sz="3600" b="1" dirty="0">
                <a:latin typeface="Arial Black" panose="020B0A04020102020204" pitchFamily="34" charset="0"/>
              </a:rPr>
              <a:t>Financial Literacy by FLCs (Financial Literacy </a:t>
            </a:r>
            <a:r>
              <a:rPr lang="en-US" sz="3600" b="1" dirty="0" err="1">
                <a:latin typeface="Arial Black" panose="020B0A04020102020204" pitchFamily="34" charset="0"/>
              </a:rPr>
              <a:t>Centres</a:t>
            </a:r>
            <a:r>
              <a:rPr lang="en-US" sz="3600" b="1" dirty="0">
                <a:latin typeface="Arial Black" panose="020B0A04020102020204" pitchFamily="34" charset="0"/>
              </a:rPr>
              <a:t>)</a:t>
            </a:r>
            <a:endParaRPr lang="en-IN" sz="3600" b="1" dirty="0">
              <a:latin typeface="Arial Black" panose="020B0A04020102020204" pitchFamily="34" charset="0"/>
            </a:endParaRPr>
          </a:p>
        </p:txBody>
      </p:sp>
      <p:sp>
        <p:nvSpPr>
          <p:cNvPr id="3" name="Content Placeholder 2"/>
          <p:cNvSpPr>
            <a:spLocks noGrp="1"/>
          </p:cNvSpPr>
          <p:nvPr>
            <p:ph idx="1"/>
          </p:nvPr>
        </p:nvSpPr>
        <p:spPr>
          <a:xfrm>
            <a:off x="1484310" y="2219417"/>
            <a:ext cx="10018713" cy="3888420"/>
          </a:xfrm>
        </p:spPr>
        <p:txBody>
          <a:bodyPr>
            <a:normAutofit fontScale="92500" lnSpcReduction="20000"/>
          </a:bodyPr>
          <a:lstStyle/>
          <a:p>
            <a:r>
              <a:rPr lang="en-US" b="0" i="0" dirty="0">
                <a:solidFill>
                  <a:srgbClr val="000000"/>
                </a:solidFill>
                <a:effectLst/>
                <a:latin typeface="Arial" panose="020B0604020202020204" pitchFamily="34" charset="0"/>
              </a:rPr>
              <a:t>Financial Literacy </a:t>
            </a:r>
            <a:r>
              <a:rPr lang="en-US" b="0" i="0" dirty="0" err="1">
                <a:solidFill>
                  <a:srgbClr val="000000"/>
                </a:solidFill>
                <a:effectLst/>
                <a:latin typeface="Arial" panose="020B0604020202020204" pitchFamily="34" charset="0"/>
              </a:rPr>
              <a:t>Centres</a:t>
            </a:r>
            <a:r>
              <a:rPr lang="en-US" b="0" i="0" dirty="0">
                <a:solidFill>
                  <a:srgbClr val="000000"/>
                </a:solidFill>
                <a:effectLst/>
                <a:latin typeface="Arial" panose="020B0604020202020204" pitchFamily="34" charset="0"/>
              </a:rPr>
              <a:t> are the building blocks or the basic units that initiate the financial literacy activities at the ground level.</a:t>
            </a:r>
          </a:p>
          <a:p>
            <a:r>
              <a:rPr lang="en-US" b="0" i="0" dirty="0">
                <a:solidFill>
                  <a:srgbClr val="000000"/>
                </a:solidFill>
                <a:effectLst/>
                <a:latin typeface="Arial" panose="020B0604020202020204" pitchFamily="34" charset="0"/>
              </a:rPr>
              <a:t>FLCs are part of the Lead </a:t>
            </a:r>
            <a:r>
              <a:rPr lang="en-US" dirty="0">
                <a:solidFill>
                  <a:srgbClr val="000000"/>
                </a:solidFill>
                <a:latin typeface="Arial" panose="020B0604020202020204" pitchFamily="34" charset="0"/>
              </a:rPr>
              <a:t>B</a:t>
            </a:r>
            <a:r>
              <a:rPr lang="en-US" b="0" i="0" dirty="0">
                <a:solidFill>
                  <a:srgbClr val="000000"/>
                </a:solidFill>
                <a:effectLst/>
                <a:latin typeface="Arial" panose="020B0604020202020204" pitchFamily="34" charset="0"/>
              </a:rPr>
              <a:t>ank </a:t>
            </a:r>
            <a:r>
              <a:rPr lang="en-US" dirty="0">
                <a:solidFill>
                  <a:srgbClr val="000000"/>
                </a:solidFill>
                <a:latin typeface="Arial" panose="020B0604020202020204" pitchFamily="34" charset="0"/>
              </a:rPr>
              <a:t>O</a:t>
            </a:r>
            <a:r>
              <a:rPr lang="en-US" b="0" i="0" dirty="0">
                <a:solidFill>
                  <a:srgbClr val="000000"/>
                </a:solidFill>
                <a:effectLst/>
                <a:latin typeface="Arial" panose="020B0604020202020204" pitchFamily="34" charset="0"/>
              </a:rPr>
              <a:t>ffice.</a:t>
            </a:r>
          </a:p>
          <a:p>
            <a:pPr algn="just"/>
            <a:r>
              <a:rPr lang="en-US" b="0" i="0" dirty="0">
                <a:solidFill>
                  <a:srgbClr val="000000"/>
                </a:solidFill>
                <a:effectLst/>
                <a:latin typeface="Arial" panose="020B0604020202020204" pitchFamily="34" charset="0"/>
              </a:rPr>
              <a:t>Target group specific camps for the following segments: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Farmers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SHGs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Micro and Small Entrepreneurs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Senior citizens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School children</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Others (may be identified by the FLCs)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34122"/>
          </a:xfrm>
        </p:spPr>
        <p:txBody>
          <a:bodyPr>
            <a:normAutofit/>
          </a:bodyPr>
          <a:lstStyle/>
          <a:p>
            <a:r>
              <a:rPr lang="en-US" sz="3600" b="1" i="0" dirty="0">
                <a:solidFill>
                  <a:srgbClr val="000000"/>
                </a:solidFill>
                <a:effectLst/>
                <a:latin typeface="Arial" panose="020B0604020202020204" pitchFamily="34" charset="0"/>
              </a:rPr>
              <a:t>Centre for Financial Literacy (CFL) project</a:t>
            </a:r>
            <a:endParaRPr lang="en-IN" sz="3600" b="1" dirty="0">
              <a:latin typeface="Arial Black" panose="020B0A04020102020204" pitchFamily="34" charset="0"/>
            </a:endParaRPr>
          </a:p>
        </p:txBody>
      </p:sp>
      <p:sp>
        <p:nvSpPr>
          <p:cNvPr id="3" name="Content Placeholder 2"/>
          <p:cNvSpPr>
            <a:spLocks noGrp="1"/>
          </p:cNvSpPr>
          <p:nvPr>
            <p:ph idx="1"/>
          </p:nvPr>
        </p:nvSpPr>
        <p:spPr>
          <a:xfrm>
            <a:off x="1484310" y="2219417"/>
            <a:ext cx="10018713" cy="3888420"/>
          </a:xfrm>
        </p:spPr>
        <p:txBody>
          <a:bodyPr>
            <a:normAutofit lnSpcReduction="10000"/>
          </a:bodyPr>
          <a:lstStyle/>
          <a:p>
            <a:pPr algn="just"/>
            <a:r>
              <a:rPr lang="en-US" sz="2800" b="0" i="0" dirty="0">
                <a:solidFill>
                  <a:srgbClr val="000000"/>
                </a:solidFill>
                <a:effectLst/>
                <a:latin typeface="Arial" panose="020B0604020202020204" pitchFamily="34" charset="0"/>
              </a:rPr>
              <a:t>An innovative way to impart financial education through community approach</a:t>
            </a:r>
            <a:endParaRPr lang="en-US" dirty="0">
              <a:solidFill>
                <a:srgbClr val="000000"/>
              </a:solidFill>
              <a:latin typeface="Arial" panose="020B0604020202020204" pitchFamily="34" charset="0"/>
            </a:endParaRPr>
          </a:p>
          <a:p>
            <a:pPr algn="just"/>
            <a:r>
              <a:rPr lang="en-US" dirty="0" err="1">
                <a:solidFill>
                  <a:srgbClr val="000000"/>
                </a:solidFill>
                <a:latin typeface="Arial" panose="020B0604020202020204" pitchFamily="34" charset="0"/>
              </a:rPr>
              <a:t>C</a:t>
            </a:r>
            <a:r>
              <a:rPr lang="en-US" b="0" i="0" dirty="0" err="1">
                <a:solidFill>
                  <a:srgbClr val="000000"/>
                </a:solidFill>
                <a:effectLst/>
                <a:latin typeface="Arial" panose="020B0604020202020204" pitchFamily="34" charset="0"/>
              </a:rPr>
              <a:t>onceptualised</a:t>
            </a:r>
            <a:r>
              <a:rPr lang="en-US" b="0" i="0" dirty="0">
                <a:solidFill>
                  <a:srgbClr val="000000"/>
                </a:solidFill>
                <a:effectLst/>
                <a:latin typeface="Arial" panose="020B0604020202020204" pitchFamily="34" charset="0"/>
              </a:rPr>
              <a:t> by the Reserve Bank in 2017 as an innovative and participatory approach to financial literacy at the Block level involving select banks and non-governmental </a:t>
            </a:r>
            <a:r>
              <a:rPr lang="en-US" b="0" i="0" dirty="0" err="1">
                <a:solidFill>
                  <a:srgbClr val="000000"/>
                </a:solidFill>
                <a:effectLst/>
                <a:latin typeface="Arial" panose="020B0604020202020204" pitchFamily="34" charset="0"/>
              </a:rPr>
              <a:t>organisation</a:t>
            </a:r>
            <a:r>
              <a:rPr lang="en-US" b="0" i="0" dirty="0">
                <a:solidFill>
                  <a:srgbClr val="000000"/>
                </a:solidFill>
                <a:effectLst/>
                <a:latin typeface="Arial" panose="020B0604020202020204" pitchFamily="34" charset="0"/>
              </a:rPr>
              <a:t> (NGOs).</a:t>
            </a:r>
          </a:p>
          <a:p>
            <a:pPr algn="just"/>
            <a:r>
              <a:rPr lang="en-US" b="0" i="0" dirty="0">
                <a:solidFill>
                  <a:srgbClr val="000000"/>
                </a:solidFill>
                <a:effectLst/>
                <a:latin typeface="Arial" panose="020B0604020202020204" pitchFamily="34" charset="0"/>
              </a:rPr>
              <a:t>Initially set up in 100 blocks on a pilot basis, the project is now being scaled up across the country to every block in a phased manner by March 2024.</a:t>
            </a:r>
          </a:p>
          <a:p>
            <a:pPr algn="just"/>
            <a:r>
              <a:rPr lang="en-IN" dirty="0">
                <a:solidFill>
                  <a:srgbClr val="000000"/>
                </a:solidFill>
                <a:latin typeface="Arial" panose="020B0604020202020204" pitchFamily="34" charset="0"/>
              </a:rPr>
              <a:t>52 CFLs operationalised in Odisha as on November 30,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 y="97533"/>
            <a:ext cx="12110793" cy="654455"/>
          </a:xfrm>
        </p:spPr>
        <p:txBody>
          <a:bodyPr/>
          <a:lstStyle/>
          <a:p>
            <a:pPr algn="ctr"/>
            <a:r>
              <a:rPr lang="en-IN" dirty="0">
                <a:solidFill>
                  <a:srgbClr val="002060"/>
                </a:solidFill>
                <a:latin typeface="Georgia" panose="02040502050405020303" pitchFamily="18" charset="0"/>
              </a:rPr>
              <a:t>Basic concepts – Income, Expense, Budgeting and Saving</a:t>
            </a:r>
          </a:p>
        </p:txBody>
      </p:sp>
      <p:graphicFrame>
        <p:nvGraphicFramePr>
          <p:cNvPr id="6" name="Content Placeholder 5"/>
          <p:cNvGraphicFramePr>
            <a:graphicFrameLocks noGrp="1"/>
          </p:cNvGraphicFramePr>
          <p:nvPr>
            <p:ph idx="1"/>
          </p:nvPr>
        </p:nvGraphicFramePr>
        <p:xfrm>
          <a:off x="739104" y="1695999"/>
          <a:ext cx="10515600" cy="4770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983168" y="933124"/>
            <a:ext cx="10654019" cy="666977"/>
          </a:xfrm>
          <a:prstGeom prst="rect">
            <a:avLst/>
          </a:prstGeom>
        </p:spPr>
        <p:txBody>
          <a:bodyPr wrap="square">
            <a:spAutoFit/>
          </a:bodyPr>
          <a:lstStyle/>
          <a:p>
            <a:pPr algn="just"/>
            <a:r>
              <a:rPr lang="en-US" sz="1865" b="1" dirty="0"/>
              <a:t>Are you sometimes short of cash at the end of the month? Don't seem to be able to save for the things you really want?? Learn to balance your income with your expenses </a:t>
            </a:r>
            <a:endParaRPr lang="en-IN" sz="1865" b="1" dirty="0"/>
          </a:p>
        </p:txBody>
      </p:sp>
      <p:sp>
        <p:nvSpPr>
          <p:cNvPr id="9" name="Rectangle 8"/>
          <p:cNvSpPr/>
          <p:nvPr/>
        </p:nvSpPr>
        <p:spPr>
          <a:xfrm>
            <a:off x="8128965" y="1927866"/>
            <a:ext cx="3776367" cy="2101850"/>
          </a:xfrm>
          <a:prstGeom prst="rect">
            <a:avLst/>
          </a:prstGeom>
          <a:solidFill>
            <a:schemeClr val="accent6">
              <a:lumMod val="40000"/>
              <a:lumOff val="60000"/>
            </a:schemeClr>
          </a:solidFill>
        </p:spPr>
        <p:txBody>
          <a:bodyPr wrap="square">
            <a:spAutoFit/>
          </a:bodyPr>
          <a:lstStyle/>
          <a:p>
            <a:r>
              <a:rPr lang="en-US" sz="1865" b="1" dirty="0"/>
              <a:t>Setting priorities: Needs and Wants</a:t>
            </a:r>
            <a:endParaRPr lang="en-IN" sz="1865" dirty="0"/>
          </a:p>
          <a:p>
            <a:pPr algn="just"/>
            <a:r>
              <a:rPr lang="en-US" sz="1865" dirty="0"/>
              <a:t>It is very important to know the difference between your needs and your wants. This will help you in setting your priorities so that you know where to spend your money.</a:t>
            </a:r>
            <a:endParaRPr lang="en-IN" sz="1865" dirty="0"/>
          </a:p>
        </p:txBody>
      </p:sp>
      <p:sp>
        <p:nvSpPr>
          <p:cNvPr id="10" name="Rectangle 9"/>
          <p:cNvSpPr/>
          <p:nvPr/>
        </p:nvSpPr>
        <p:spPr>
          <a:xfrm>
            <a:off x="8128965" y="4357222"/>
            <a:ext cx="3776367" cy="1528945"/>
          </a:xfrm>
          <a:prstGeom prst="rect">
            <a:avLst/>
          </a:prstGeom>
          <a:solidFill>
            <a:schemeClr val="accent2">
              <a:lumMod val="40000"/>
              <a:lumOff val="60000"/>
            </a:schemeClr>
          </a:solidFill>
        </p:spPr>
        <p:txBody>
          <a:bodyPr wrap="square">
            <a:spAutoFit/>
          </a:bodyPr>
          <a:lstStyle/>
          <a:p>
            <a:pPr algn="just"/>
            <a:r>
              <a:rPr lang="en-US" sz="1865" dirty="0"/>
              <a:t>“A roof over my head" is a </a:t>
            </a:r>
            <a:r>
              <a:rPr lang="en-US" sz="1865" b="1" dirty="0"/>
              <a:t>Need. </a:t>
            </a:r>
            <a:r>
              <a:rPr lang="en-US" sz="1865" dirty="0"/>
              <a:t>So are clothing, food and medications. "Watching movies in theatre" is a </a:t>
            </a:r>
            <a:r>
              <a:rPr lang="en-US" sz="1865" b="1" dirty="0"/>
              <a:t>Want</a:t>
            </a:r>
            <a:r>
              <a:rPr lang="en-US" sz="1865" dirty="0"/>
              <a:t>, and so are buying an expensive saree, </a:t>
            </a:r>
            <a:r>
              <a:rPr lang="en-US" sz="1865" dirty="0" err="1"/>
              <a:t>jewellery</a:t>
            </a:r>
            <a:r>
              <a:rPr lang="en-US" sz="1865" dirty="0"/>
              <a:t>, etc.</a:t>
            </a:r>
            <a:endParaRPr lang="en-IN" sz="1865" dirty="0"/>
          </a:p>
        </p:txBody>
      </p:sp>
      <p:pic>
        <p:nvPicPr>
          <p:cNvPr id="16" name="Picture 15"/>
          <p:cNvPicPr>
            <a:picLocks noChangeAspect="1"/>
          </p:cNvPicPr>
          <p:nvPr/>
        </p:nvPicPr>
        <p:blipFill>
          <a:blip r:embed="rId7" cstate="print"/>
          <a:stretch>
            <a:fillRect/>
          </a:stretch>
        </p:blipFill>
        <p:spPr>
          <a:xfrm>
            <a:off x="81207" y="2246323"/>
            <a:ext cx="3759200" cy="36703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61512" y="166537"/>
            <a:ext cx="10515600" cy="654455"/>
          </a:xfrm>
        </p:spPr>
        <p:txBody>
          <a:bodyPr/>
          <a:lstStyle/>
          <a:p>
            <a:pPr algn="ctr"/>
            <a:r>
              <a:rPr lang="en-US" dirty="0">
                <a:solidFill>
                  <a:srgbClr val="002060"/>
                </a:solidFill>
                <a:latin typeface="Georgia" panose="02040502050405020303" pitchFamily="18" charset="0"/>
              </a:rPr>
              <a:t>Know Your Customer</a:t>
            </a:r>
          </a:p>
        </p:txBody>
      </p:sp>
      <p:sp>
        <p:nvSpPr>
          <p:cNvPr id="30" name="Rectangle 29"/>
          <p:cNvSpPr/>
          <p:nvPr/>
        </p:nvSpPr>
        <p:spPr bwMode="auto">
          <a:xfrm>
            <a:off x="356401" y="2839697"/>
            <a:ext cx="2951627" cy="2755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fontAlgn="base">
              <a:lnSpc>
                <a:spcPct val="90000"/>
              </a:lnSpc>
              <a:defRPr/>
            </a:pPr>
            <a:r>
              <a:rPr lang="en-US" sz="2000" kern="0" dirty="0">
                <a:solidFill>
                  <a:srgbClr val="2DA2BF"/>
                </a:solidFill>
                <a:latin typeface="Calibri" panose="020F0502020204030204" pitchFamily="34" charset="0"/>
                <a:cs typeface="Arial" panose="020B0604020202020204" pitchFamily="34" charset="0"/>
              </a:rPr>
              <a:t>What is KYC?</a:t>
            </a:r>
            <a:endParaRPr lang="en-US" sz="1600" kern="0" dirty="0">
              <a:solidFill>
                <a:srgbClr val="2DA2BF"/>
              </a:solidFill>
              <a:latin typeface="Calibri" panose="020F0502020204030204" pitchFamily="34" charset="0"/>
              <a:cs typeface="Arial" panose="020B0604020202020204" pitchFamily="34" charset="0"/>
            </a:endParaRPr>
          </a:p>
          <a:p>
            <a:pPr algn="ctr" fontAlgn="base">
              <a:lnSpc>
                <a:spcPct val="90000"/>
              </a:lnSpc>
              <a:defRPr/>
            </a:pPr>
            <a:endParaRPr lang="en-US" sz="1600" kern="0" dirty="0">
              <a:solidFill>
                <a:srgbClr val="000000"/>
              </a:solidFill>
              <a:latin typeface="Calibri" panose="020F0502020204030204" pitchFamily="34" charset="0"/>
              <a:cs typeface="Arial" panose="020B0604020202020204" pitchFamily="34" charset="0"/>
            </a:endParaRPr>
          </a:p>
          <a:p>
            <a:pPr algn="just" fontAlgn="base">
              <a:lnSpc>
                <a:spcPct val="90000"/>
              </a:lnSpc>
              <a:defRPr/>
            </a:pPr>
            <a:r>
              <a:rPr lang="en-US" sz="1600" kern="0" dirty="0">
                <a:solidFill>
                  <a:srgbClr val="000000"/>
                </a:solidFill>
                <a:latin typeface="Calibri" panose="020F0502020204030204" pitchFamily="34" charset="0"/>
                <a:cs typeface="Arial" panose="020B0604020202020204" pitchFamily="34" charset="0"/>
              </a:rPr>
              <a:t>KYC Stands for ‘Know Your Customer’, it is the process for identifying and verifying the identity of customers</a:t>
            </a:r>
          </a:p>
        </p:txBody>
      </p:sp>
      <p:grpSp>
        <p:nvGrpSpPr>
          <p:cNvPr id="5" name="Group 4"/>
          <p:cNvGrpSpPr/>
          <p:nvPr/>
        </p:nvGrpSpPr>
        <p:grpSpPr>
          <a:xfrm>
            <a:off x="1145860" y="952522"/>
            <a:ext cx="1472651" cy="1472651"/>
            <a:chOff x="1229188" y="1806328"/>
            <a:chExt cx="1472650" cy="1472650"/>
          </a:xfrm>
        </p:grpSpPr>
        <p:grpSp>
          <p:nvGrpSpPr>
            <p:cNvPr id="43" name="Experience" descr="{&quot;Key&quot;:&quot;POWER_USER_SHAPE_ICON&quot;,&quot;Value&quot;:&quot;POWER_USER_SHAPE_ICON_STYLE_1&quot;}"/>
            <p:cNvGrpSpPr>
              <a:grpSpLocks noChangeAspect="1"/>
            </p:cNvGrpSpPr>
            <p:nvPr/>
          </p:nvGrpSpPr>
          <p:grpSpPr>
            <a:xfrm>
              <a:off x="1541336" y="2099123"/>
              <a:ext cx="848355" cy="885542"/>
              <a:chOff x="2171700" y="3595688"/>
              <a:chExt cx="579438" cy="604837"/>
            </a:xfrm>
            <a:noFill/>
          </p:grpSpPr>
          <p:sp>
            <p:nvSpPr>
              <p:cNvPr id="44" name="Oval 1536"/>
              <p:cNvSpPr>
                <a:spLocks noChangeArrowheads="1"/>
              </p:cNvSpPr>
              <p:nvPr/>
            </p:nvSpPr>
            <p:spPr bwMode="auto">
              <a:xfrm>
                <a:off x="2249488" y="3595688"/>
                <a:ext cx="100013" cy="100013"/>
              </a:xfrm>
              <a:prstGeom prst="ellips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45" name="Freeform 1537"/>
              <p:cNvSpPr/>
              <p:nvPr/>
            </p:nvSpPr>
            <p:spPr bwMode="auto">
              <a:xfrm>
                <a:off x="2171700" y="3736975"/>
                <a:ext cx="255588" cy="463550"/>
              </a:xfrm>
              <a:custGeom>
                <a:avLst/>
                <a:gdLst>
                  <a:gd name="T0" fmla="*/ 229 w 229"/>
                  <a:gd name="T1" fmla="*/ 50 h 416"/>
                  <a:gd name="T2" fmla="*/ 219 w 229"/>
                  <a:gd name="T3" fmla="*/ 187 h 416"/>
                  <a:gd name="T4" fmla="*/ 178 w 229"/>
                  <a:gd name="T5" fmla="*/ 220 h 416"/>
                  <a:gd name="T6" fmla="*/ 175 w 229"/>
                  <a:gd name="T7" fmla="*/ 220 h 416"/>
                  <a:gd name="T8" fmla="*/ 162 w 229"/>
                  <a:gd name="T9" fmla="*/ 403 h 416"/>
                  <a:gd name="T10" fmla="*/ 148 w 229"/>
                  <a:gd name="T11" fmla="*/ 416 h 416"/>
                  <a:gd name="T12" fmla="*/ 81 w 229"/>
                  <a:gd name="T13" fmla="*/ 416 h 416"/>
                  <a:gd name="T14" fmla="*/ 67 w 229"/>
                  <a:gd name="T15" fmla="*/ 403 h 416"/>
                  <a:gd name="T16" fmla="*/ 53 w 229"/>
                  <a:gd name="T17" fmla="*/ 220 h 416"/>
                  <a:gd name="T18" fmla="*/ 51 w 229"/>
                  <a:gd name="T19" fmla="*/ 220 h 416"/>
                  <a:gd name="T20" fmla="*/ 10 w 229"/>
                  <a:gd name="T21" fmla="*/ 187 h 416"/>
                  <a:gd name="T22" fmla="*/ 0 w 229"/>
                  <a:gd name="T23" fmla="*/ 52 h 416"/>
                  <a:gd name="T24" fmla="*/ 0 w 229"/>
                  <a:gd name="T25" fmla="*/ 50 h 416"/>
                  <a:gd name="T26" fmla="*/ 47 w 229"/>
                  <a:gd name="T27" fmla="*/ 0 h 416"/>
                  <a:gd name="T28" fmla="*/ 182 w 229"/>
                  <a:gd name="T29" fmla="*/ 0 h 416"/>
                  <a:gd name="T30" fmla="*/ 229 w 229"/>
                  <a:gd name="T31" fmla="*/ 5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 h="416">
                    <a:moveTo>
                      <a:pt x="229" y="50"/>
                    </a:moveTo>
                    <a:lnTo>
                      <a:pt x="219" y="187"/>
                    </a:lnTo>
                    <a:cubicBezTo>
                      <a:pt x="218" y="203"/>
                      <a:pt x="195" y="217"/>
                      <a:pt x="178" y="220"/>
                    </a:cubicBezTo>
                    <a:cubicBezTo>
                      <a:pt x="177" y="220"/>
                      <a:pt x="176" y="220"/>
                      <a:pt x="175" y="220"/>
                    </a:cubicBezTo>
                    <a:lnTo>
                      <a:pt x="162" y="403"/>
                    </a:lnTo>
                    <a:cubicBezTo>
                      <a:pt x="161" y="410"/>
                      <a:pt x="155" y="416"/>
                      <a:pt x="148" y="416"/>
                    </a:cubicBezTo>
                    <a:lnTo>
                      <a:pt x="81" y="416"/>
                    </a:lnTo>
                    <a:cubicBezTo>
                      <a:pt x="74" y="416"/>
                      <a:pt x="67" y="410"/>
                      <a:pt x="67" y="403"/>
                    </a:cubicBezTo>
                    <a:lnTo>
                      <a:pt x="53" y="220"/>
                    </a:lnTo>
                    <a:cubicBezTo>
                      <a:pt x="53" y="220"/>
                      <a:pt x="52" y="220"/>
                      <a:pt x="51" y="220"/>
                    </a:cubicBezTo>
                    <a:cubicBezTo>
                      <a:pt x="33" y="217"/>
                      <a:pt x="11" y="203"/>
                      <a:pt x="10" y="187"/>
                    </a:cubicBezTo>
                    <a:lnTo>
                      <a:pt x="0" y="52"/>
                    </a:lnTo>
                    <a:cubicBezTo>
                      <a:pt x="0" y="51"/>
                      <a:pt x="0" y="50"/>
                      <a:pt x="0" y="50"/>
                    </a:cubicBezTo>
                    <a:cubicBezTo>
                      <a:pt x="0" y="23"/>
                      <a:pt x="21" y="1"/>
                      <a:pt x="47" y="0"/>
                    </a:cubicBezTo>
                    <a:lnTo>
                      <a:pt x="182" y="0"/>
                    </a:lnTo>
                    <a:cubicBezTo>
                      <a:pt x="208" y="1"/>
                      <a:pt x="229" y="23"/>
                      <a:pt x="229" y="50"/>
                    </a:cubicBezTo>
                    <a:close/>
                  </a:path>
                </a:pathLst>
              </a:cu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1" name="Line 1538"/>
              <p:cNvSpPr>
                <a:spLocks noChangeShapeType="1"/>
              </p:cNvSpPr>
              <p:nvPr/>
            </p:nvSpPr>
            <p:spPr bwMode="auto">
              <a:xfrm>
                <a:off x="2298700" y="3987800"/>
                <a:ext cx="0" cy="212725"/>
              </a:xfrm>
              <a:prstGeom prst="lin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2" name="Line 1539"/>
              <p:cNvSpPr>
                <a:spLocks noChangeShapeType="1"/>
              </p:cNvSpPr>
              <p:nvPr/>
            </p:nvSpPr>
            <p:spPr bwMode="auto">
              <a:xfrm flipH="1" flipV="1">
                <a:off x="2219325" y="3813175"/>
                <a:ext cx="11113" cy="169863"/>
              </a:xfrm>
              <a:prstGeom prst="lin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3" name="Oval 1540"/>
              <p:cNvSpPr>
                <a:spLocks noChangeArrowheads="1"/>
              </p:cNvSpPr>
              <p:nvPr/>
            </p:nvSpPr>
            <p:spPr bwMode="auto">
              <a:xfrm>
                <a:off x="2574925" y="3595688"/>
                <a:ext cx="98425" cy="100013"/>
              </a:xfrm>
              <a:prstGeom prst="ellips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4" name="Freeform 1541"/>
              <p:cNvSpPr/>
              <p:nvPr/>
            </p:nvSpPr>
            <p:spPr bwMode="auto">
              <a:xfrm>
                <a:off x="2495550" y="3736975"/>
                <a:ext cx="255588" cy="463550"/>
              </a:xfrm>
              <a:custGeom>
                <a:avLst/>
                <a:gdLst>
                  <a:gd name="T0" fmla="*/ 230 w 230"/>
                  <a:gd name="T1" fmla="*/ 50 h 416"/>
                  <a:gd name="T2" fmla="*/ 220 w 230"/>
                  <a:gd name="T3" fmla="*/ 187 h 416"/>
                  <a:gd name="T4" fmla="*/ 178 w 230"/>
                  <a:gd name="T5" fmla="*/ 220 h 416"/>
                  <a:gd name="T6" fmla="*/ 176 w 230"/>
                  <a:gd name="T7" fmla="*/ 220 h 416"/>
                  <a:gd name="T8" fmla="*/ 163 w 230"/>
                  <a:gd name="T9" fmla="*/ 403 h 416"/>
                  <a:gd name="T10" fmla="*/ 149 w 230"/>
                  <a:gd name="T11" fmla="*/ 416 h 416"/>
                  <a:gd name="T12" fmla="*/ 81 w 230"/>
                  <a:gd name="T13" fmla="*/ 416 h 416"/>
                  <a:gd name="T14" fmla="*/ 68 w 230"/>
                  <a:gd name="T15" fmla="*/ 403 h 416"/>
                  <a:gd name="T16" fmla="*/ 54 w 230"/>
                  <a:gd name="T17" fmla="*/ 220 h 416"/>
                  <a:gd name="T18" fmla="*/ 52 w 230"/>
                  <a:gd name="T19" fmla="*/ 220 h 416"/>
                  <a:gd name="T20" fmla="*/ 11 w 230"/>
                  <a:gd name="T21" fmla="*/ 187 h 416"/>
                  <a:gd name="T22" fmla="*/ 1 w 230"/>
                  <a:gd name="T23" fmla="*/ 52 h 416"/>
                  <a:gd name="T24" fmla="*/ 0 w 230"/>
                  <a:gd name="T25" fmla="*/ 50 h 416"/>
                  <a:gd name="T26" fmla="*/ 48 w 230"/>
                  <a:gd name="T27" fmla="*/ 0 h 416"/>
                  <a:gd name="T28" fmla="*/ 182 w 230"/>
                  <a:gd name="T29" fmla="*/ 0 h 416"/>
                  <a:gd name="T30" fmla="*/ 230 w 230"/>
                  <a:gd name="T31" fmla="*/ 5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0" h="416">
                    <a:moveTo>
                      <a:pt x="230" y="50"/>
                    </a:moveTo>
                    <a:lnTo>
                      <a:pt x="220" y="187"/>
                    </a:lnTo>
                    <a:cubicBezTo>
                      <a:pt x="218" y="203"/>
                      <a:pt x="196" y="217"/>
                      <a:pt x="178" y="220"/>
                    </a:cubicBezTo>
                    <a:cubicBezTo>
                      <a:pt x="178" y="220"/>
                      <a:pt x="177" y="220"/>
                      <a:pt x="176" y="220"/>
                    </a:cubicBezTo>
                    <a:lnTo>
                      <a:pt x="163" y="403"/>
                    </a:lnTo>
                    <a:cubicBezTo>
                      <a:pt x="162" y="410"/>
                      <a:pt x="156" y="416"/>
                      <a:pt x="149" y="416"/>
                    </a:cubicBezTo>
                    <a:lnTo>
                      <a:pt x="81" y="416"/>
                    </a:lnTo>
                    <a:cubicBezTo>
                      <a:pt x="74" y="416"/>
                      <a:pt x="68" y="410"/>
                      <a:pt x="68" y="403"/>
                    </a:cubicBezTo>
                    <a:lnTo>
                      <a:pt x="54" y="220"/>
                    </a:lnTo>
                    <a:cubicBezTo>
                      <a:pt x="53" y="220"/>
                      <a:pt x="53" y="220"/>
                      <a:pt x="52" y="220"/>
                    </a:cubicBezTo>
                    <a:cubicBezTo>
                      <a:pt x="34" y="217"/>
                      <a:pt x="12" y="203"/>
                      <a:pt x="11" y="187"/>
                    </a:cubicBezTo>
                    <a:lnTo>
                      <a:pt x="1" y="52"/>
                    </a:lnTo>
                    <a:cubicBezTo>
                      <a:pt x="0" y="51"/>
                      <a:pt x="0" y="50"/>
                      <a:pt x="0" y="50"/>
                    </a:cubicBezTo>
                    <a:cubicBezTo>
                      <a:pt x="0" y="23"/>
                      <a:pt x="22" y="1"/>
                      <a:pt x="48" y="0"/>
                    </a:cubicBezTo>
                    <a:lnTo>
                      <a:pt x="182" y="0"/>
                    </a:lnTo>
                    <a:cubicBezTo>
                      <a:pt x="209" y="1"/>
                      <a:pt x="230" y="23"/>
                      <a:pt x="230" y="50"/>
                    </a:cubicBezTo>
                    <a:close/>
                  </a:path>
                </a:pathLst>
              </a:cu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5" name="Line 1542"/>
              <p:cNvSpPr>
                <a:spLocks noChangeShapeType="1"/>
              </p:cNvSpPr>
              <p:nvPr/>
            </p:nvSpPr>
            <p:spPr bwMode="auto">
              <a:xfrm>
                <a:off x="2622550" y="3987800"/>
                <a:ext cx="0" cy="212725"/>
              </a:xfrm>
              <a:prstGeom prst="lin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6" name="Line 1543"/>
              <p:cNvSpPr>
                <a:spLocks noChangeShapeType="1"/>
              </p:cNvSpPr>
              <p:nvPr/>
            </p:nvSpPr>
            <p:spPr bwMode="auto">
              <a:xfrm flipV="1">
                <a:off x="2690813" y="3813175"/>
                <a:ext cx="12700" cy="169863"/>
              </a:xfrm>
              <a:prstGeom prst="lin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7" name="Freeform 1545"/>
              <p:cNvSpPr/>
              <p:nvPr/>
            </p:nvSpPr>
            <p:spPr bwMode="auto">
              <a:xfrm>
                <a:off x="2298700" y="3783013"/>
                <a:ext cx="53975" cy="92075"/>
              </a:xfrm>
              <a:custGeom>
                <a:avLst/>
                <a:gdLst>
                  <a:gd name="T0" fmla="*/ 48 w 48"/>
                  <a:gd name="T1" fmla="*/ 82 h 82"/>
                  <a:gd name="T2" fmla="*/ 0 w 48"/>
                  <a:gd name="T3" fmla="*/ 41 h 82"/>
                  <a:gd name="T4" fmla="*/ 48 w 48"/>
                  <a:gd name="T5" fmla="*/ 0 h 82"/>
                </a:gdLst>
                <a:ahLst/>
                <a:cxnLst>
                  <a:cxn ang="0">
                    <a:pos x="T0" y="T1"/>
                  </a:cxn>
                  <a:cxn ang="0">
                    <a:pos x="T2" y="T3"/>
                  </a:cxn>
                  <a:cxn ang="0">
                    <a:pos x="T4" y="T5"/>
                  </a:cxn>
                </a:cxnLst>
                <a:rect l="0" t="0" r="r" b="b"/>
                <a:pathLst>
                  <a:path w="48" h="82">
                    <a:moveTo>
                      <a:pt x="48" y="82"/>
                    </a:moveTo>
                    <a:lnTo>
                      <a:pt x="0" y="41"/>
                    </a:lnTo>
                    <a:lnTo>
                      <a:pt x="48" y="0"/>
                    </a:lnTo>
                  </a:path>
                </a:pathLst>
              </a:cu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8" name="Line 1546"/>
              <p:cNvSpPr>
                <a:spLocks noChangeShapeType="1"/>
              </p:cNvSpPr>
              <p:nvPr/>
            </p:nvSpPr>
            <p:spPr bwMode="auto">
              <a:xfrm>
                <a:off x="2298700" y="3829050"/>
                <a:ext cx="170656" cy="0"/>
              </a:xfrm>
              <a:prstGeom prst="lin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69" name="Freeform 1549"/>
              <p:cNvSpPr/>
              <p:nvPr/>
            </p:nvSpPr>
            <p:spPr bwMode="auto">
              <a:xfrm>
                <a:off x="2570163" y="3833813"/>
                <a:ext cx="52388" cy="92075"/>
              </a:xfrm>
              <a:custGeom>
                <a:avLst/>
                <a:gdLst>
                  <a:gd name="T0" fmla="*/ 0 w 48"/>
                  <a:gd name="T1" fmla="*/ 0 h 82"/>
                  <a:gd name="T2" fmla="*/ 48 w 48"/>
                  <a:gd name="T3" fmla="*/ 41 h 82"/>
                  <a:gd name="T4" fmla="*/ 0 w 48"/>
                  <a:gd name="T5" fmla="*/ 82 h 82"/>
                </a:gdLst>
                <a:ahLst/>
                <a:cxnLst>
                  <a:cxn ang="0">
                    <a:pos x="T0" y="T1"/>
                  </a:cxn>
                  <a:cxn ang="0">
                    <a:pos x="T2" y="T3"/>
                  </a:cxn>
                  <a:cxn ang="0">
                    <a:pos x="T4" y="T5"/>
                  </a:cxn>
                </a:cxnLst>
                <a:rect l="0" t="0" r="r" b="b"/>
                <a:pathLst>
                  <a:path w="48" h="82">
                    <a:moveTo>
                      <a:pt x="0" y="0"/>
                    </a:moveTo>
                    <a:lnTo>
                      <a:pt x="48" y="41"/>
                    </a:lnTo>
                    <a:lnTo>
                      <a:pt x="0" y="82"/>
                    </a:lnTo>
                  </a:path>
                </a:pathLst>
              </a:cu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sp>
            <p:nvSpPr>
              <p:cNvPr id="70" name="Line 1550"/>
              <p:cNvSpPr>
                <a:spLocks noChangeShapeType="1"/>
              </p:cNvSpPr>
              <p:nvPr/>
            </p:nvSpPr>
            <p:spPr bwMode="auto">
              <a:xfrm flipH="1">
                <a:off x="2469355" y="3879850"/>
                <a:ext cx="153195" cy="0"/>
              </a:xfrm>
              <a:prstGeom prst="line">
                <a:avLst/>
              </a:prstGeom>
              <a:grpFill/>
              <a:ln w="19050" cap="rnd">
                <a:solidFill>
                  <a:schemeClr val="accent1"/>
                </a:solidFill>
                <a:prstDash val="solid"/>
                <a:round/>
              </a:ln>
            </p:spPr>
            <p:txBody>
              <a:bodyPr vert="horz" wrap="square" lIns="91440" tIns="45720" rIns="91440" bIns="45720" numCol="1" anchor="t" anchorCtr="0" compatLnSpc="1"/>
              <a:lstStyle/>
              <a:p>
                <a:pPr>
                  <a:defRPr/>
                </a:pPr>
                <a:endParaRPr lang="en-US" sz="2400" dirty="0">
                  <a:solidFill>
                    <a:prstClr val="black"/>
                  </a:solidFill>
                  <a:latin typeface="Calibri" panose="020F0502020204030204"/>
                </a:endParaRPr>
              </a:p>
            </p:txBody>
          </p:sp>
        </p:grpSp>
        <p:sp>
          <p:nvSpPr>
            <p:cNvPr id="71" name="Oval 70"/>
            <p:cNvSpPr>
              <a:spLocks noChangeAspect="1"/>
            </p:cNvSpPr>
            <p:nvPr/>
          </p:nvSpPr>
          <p:spPr>
            <a:xfrm>
              <a:off x="1229188" y="1806328"/>
              <a:ext cx="1472650" cy="1472650"/>
            </a:xfrm>
            <a:prstGeom prst="ellipse">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sz="2400" kern="0" dirty="0">
                <a:solidFill>
                  <a:prstClr val="black"/>
                </a:solidFill>
                <a:latin typeface="Calibri" panose="020F0502020204030204"/>
              </a:endParaRPr>
            </a:p>
          </p:txBody>
        </p:sp>
      </p:grpSp>
      <p:sp>
        <p:nvSpPr>
          <p:cNvPr id="72" name="Oval 71"/>
          <p:cNvSpPr>
            <a:spLocks noChangeAspect="1"/>
          </p:cNvSpPr>
          <p:nvPr/>
        </p:nvSpPr>
        <p:spPr>
          <a:xfrm>
            <a:off x="4604348" y="952522"/>
            <a:ext cx="1472651" cy="1472651"/>
          </a:xfrm>
          <a:prstGeom prst="ellipse">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sz="2400" kern="0" dirty="0">
              <a:solidFill>
                <a:prstClr val="black"/>
              </a:solidFill>
              <a:latin typeface="Calibri" panose="020F0502020204030204"/>
            </a:endParaRPr>
          </a:p>
        </p:txBody>
      </p:sp>
      <p:sp>
        <p:nvSpPr>
          <p:cNvPr id="73" name="Oval 72"/>
          <p:cNvSpPr>
            <a:spLocks noChangeAspect="1"/>
          </p:cNvSpPr>
          <p:nvPr/>
        </p:nvSpPr>
        <p:spPr>
          <a:xfrm>
            <a:off x="8623578" y="1048566"/>
            <a:ext cx="1472651" cy="1472651"/>
          </a:xfrm>
          <a:prstGeom prst="ellipse">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sz="2400" kern="0" dirty="0">
              <a:solidFill>
                <a:prstClr val="black"/>
              </a:solidFill>
              <a:latin typeface="Calibri" panose="020F0502020204030204"/>
            </a:endParaRPr>
          </a:p>
        </p:txBody>
      </p:sp>
      <p:sp>
        <p:nvSpPr>
          <p:cNvPr id="145" name="Rectangle 144"/>
          <p:cNvSpPr/>
          <p:nvPr/>
        </p:nvSpPr>
        <p:spPr bwMode="auto">
          <a:xfrm>
            <a:off x="3864859" y="2839697"/>
            <a:ext cx="2951627" cy="2755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fontAlgn="base">
              <a:lnSpc>
                <a:spcPct val="90000"/>
              </a:lnSpc>
              <a:defRPr/>
            </a:pPr>
            <a:r>
              <a:rPr lang="en-US" sz="2000" kern="0" dirty="0">
                <a:solidFill>
                  <a:srgbClr val="DA1F28"/>
                </a:solidFill>
                <a:latin typeface="Calibri" panose="020F0502020204030204" pitchFamily="34" charset="0"/>
                <a:cs typeface="Arial" panose="020B0604020202020204" pitchFamily="34" charset="0"/>
              </a:rPr>
              <a:t>Why to do KYC?</a:t>
            </a:r>
            <a:endParaRPr lang="en-US" sz="1600" kern="0" dirty="0">
              <a:solidFill>
                <a:srgbClr val="DA1F28"/>
              </a:solidFill>
              <a:latin typeface="Calibri" panose="020F0502020204030204" pitchFamily="34" charset="0"/>
              <a:cs typeface="Arial" panose="020B0604020202020204" pitchFamily="34" charset="0"/>
            </a:endParaRPr>
          </a:p>
          <a:p>
            <a:pPr algn="ctr" fontAlgn="base">
              <a:lnSpc>
                <a:spcPct val="90000"/>
              </a:lnSpc>
              <a:defRPr/>
            </a:pPr>
            <a:endParaRPr lang="en-US" sz="1600" kern="0" dirty="0">
              <a:solidFill>
                <a:srgbClr val="000000"/>
              </a:solidFill>
              <a:latin typeface="Calibri" panose="020F0502020204030204" pitchFamily="34" charset="0"/>
              <a:cs typeface="Arial" panose="020B0604020202020204" pitchFamily="34" charset="0"/>
            </a:endParaRPr>
          </a:p>
          <a:p>
            <a:pPr algn="just" fontAlgn="base">
              <a:lnSpc>
                <a:spcPct val="90000"/>
              </a:lnSpc>
              <a:defRPr/>
            </a:pPr>
            <a:r>
              <a:rPr lang="en-US" sz="1600" kern="0" dirty="0">
                <a:solidFill>
                  <a:srgbClr val="000000"/>
                </a:solidFill>
                <a:latin typeface="Calibri" panose="020F0502020204030204" pitchFamily="34" charset="0"/>
                <a:cs typeface="Arial" panose="020B0604020202020204" pitchFamily="34" charset="0"/>
              </a:rPr>
              <a:t>As per the guidelines of RBI, all customers of a bank who wish to avail a higher balance or ability to ability to transfer money need to complete KYC, this compliance is a mandatory exercise under the Prevention of Money Laundering Act, 2002</a:t>
            </a:r>
          </a:p>
        </p:txBody>
      </p:sp>
      <p:sp>
        <p:nvSpPr>
          <p:cNvPr id="146" name="Rectangle 145"/>
          <p:cNvSpPr/>
          <p:nvPr/>
        </p:nvSpPr>
        <p:spPr bwMode="auto">
          <a:xfrm>
            <a:off x="7884089" y="2663393"/>
            <a:ext cx="2951627" cy="3940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fontAlgn="base">
              <a:lnSpc>
                <a:spcPct val="90000"/>
              </a:lnSpc>
              <a:defRPr/>
            </a:pPr>
            <a:r>
              <a:rPr lang="en-US" sz="2000" kern="0" dirty="0">
                <a:solidFill>
                  <a:srgbClr val="EB641B"/>
                </a:solidFill>
                <a:latin typeface="Calibri" panose="020F0502020204030204" pitchFamily="34" charset="0"/>
                <a:cs typeface="Arial" panose="020B0604020202020204" pitchFamily="34" charset="0"/>
              </a:rPr>
              <a:t>Which docs can be submitted as KYC?</a:t>
            </a:r>
            <a:endParaRPr lang="en-US" sz="1600" kern="0" dirty="0">
              <a:solidFill>
                <a:srgbClr val="EB641B"/>
              </a:solidFill>
              <a:latin typeface="Calibri" panose="020F0502020204030204" pitchFamily="34" charset="0"/>
              <a:cs typeface="Arial" panose="020B0604020202020204" pitchFamily="34" charset="0"/>
            </a:endParaRPr>
          </a:p>
          <a:p>
            <a:pPr algn="ctr" fontAlgn="base">
              <a:lnSpc>
                <a:spcPct val="90000"/>
              </a:lnSpc>
              <a:defRPr/>
            </a:pPr>
            <a:endParaRPr lang="en-US" sz="1600" kern="0" dirty="0">
              <a:solidFill>
                <a:srgbClr val="000000"/>
              </a:solidFill>
              <a:latin typeface="Calibri" panose="020F0502020204030204" pitchFamily="34" charset="0"/>
              <a:cs typeface="Arial" panose="020B0604020202020204" pitchFamily="34" charset="0"/>
            </a:endParaRPr>
          </a:p>
          <a:p>
            <a:pPr algn="just" fontAlgn="base">
              <a:lnSpc>
                <a:spcPct val="90000"/>
              </a:lnSpc>
              <a:defRPr/>
            </a:pPr>
            <a:r>
              <a:rPr lang="en-US" sz="1600" kern="0" dirty="0">
                <a:solidFill>
                  <a:srgbClr val="000000"/>
                </a:solidFill>
                <a:latin typeface="Calibri" panose="020F0502020204030204" pitchFamily="34" charset="0"/>
                <a:cs typeface="Arial" panose="020B0604020202020204" pitchFamily="34" charset="0"/>
              </a:rPr>
              <a:t>Officially Valid Documents (OVD) : Passport, Driving license, proof of possession of Aadhaar number, Voter's Identity Card issued by the Election Commission of India, job card issued by NREGA duly signed by an officer of the State Government and letter issued by the National Population Register containing details of name and address, utility bill as per guidelines, property or Municipal tax receipt etc.,</a:t>
            </a:r>
          </a:p>
        </p:txBody>
      </p:sp>
      <p:sp>
        <p:nvSpPr>
          <p:cNvPr id="47" name="Police4" descr="{&quot;Key&quot;:&quot;POWER_USER_SHAPE_ICON&quot;,&quot;Value&quot;:&quot;POWER_USER_SHAPE_ICON_STYLE_1&quot;}"/>
          <p:cNvSpPr>
            <a:spLocks noChangeAspect="1" noEditPoints="1"/>
          </p:cNvSpPr>
          <p:nvPr>
            <p:custDataLst>
              <p:tags r:id="rId2"/>
            </p:custDataLst>
          </p:nvPr>
        </p:nvSpPr>
        <p:spPr bwMode="auto">
          <a:xfrm>
            <a:off x="4937873" y="1299409"/>
            <a:ext cx="683172" cy="723900"/>
          </a:xfrm>
          <a:custGeom>
            <a:avLst/>
            <a:gdLst>
              <a:gd name="T0" fmla="*/ 57 w 138"/>
              <a:gd name="T1" fmla="*/ 0 h 162"/>
              <a:gd name="T2" fmla="*/ 63 w 138"/>
              <a:gd name="T3" fmla="*/ 12 h 162"/>
              <a:gd name="T4" fmla="*/ 126 w 138"/>
              <a:gd name="T5" fmla="*/ 12 h 162"/>
              <a:gd name="T6" fmla="*/ 132 w 138"/>
              <a:gd name="T7" fmla="*/ 0 h 162"/>
              <a:gd name="T8" fmla="*/ 57 w 138"/>
              <a:gd name="T9" fmla="*/ 0 h 162"/>
              <a:gd name="T10" fmla="*/ 63 w 138"/>
              <a:gd name="T11" fmla="*/ 18 h 162"/>
              <a:gd name="T12" fmla="*/ 63 w 138"/>
              <a:gd name="T13" fmla="*/ 34 h 162"/>
              <a:gd name="T14" fmla="*/ 94 w 138"/>
              <a:gd name="T15" fmla="*/ 68 h 162"/>
              <a:gd name="T16" fmla="*/ 126 w 138"/>
              <a:gd name="T17" fmla="*/ 34 h 162"/>
              <a:gd name="T18" fmla="*/ 126 w 138"/>
              <a:gd name="T19" fmla="*/ 18 h 162"/>
              <a:gd name="T20" fmla="*/ 63 w 138"/>
              <a:gd name="T21" fmla="*/ 18 h 162"/>
              <a:gd name="T22" fmla="*/ 13 w 138"/>
              <a:gd name="T23" fmla="*/ 37 h 162"/>
              <a:gd name="T24" fmla="*/ 1 w 138"/>
              <a:gd name="T25" fmla="*/ 50 h 162"/>
              <a:gd name="T26" fmla="*/ 1 w 138"/>
              <a:gd name="T27" fmla="*/ 100 h 162"/>
              <a:gd name="T28" fmla="*/ 16 w 138"/>
              <a:gd name="T29" fmla="*/ 112 h 162"/>
              <a:gd name="T30" fmla="*/ 51 w 138"/>
              <a:gd name="T31" fmla="*/ 104 h 162"/>
              <a:gd name="T32" fmla="*/ 51 w 138"/>
              <a:gd name="T33" fmla="*/ 162 h 162"/>
              <a:gd name="T34" fmla="*/ 124 w 138"/>
              <a:gd name="T35" fmla="*/ 75 h 162"/>
              <a:gd name="T36" fmla="*/ 119 w 138"/>
              <a:gd name="T37" fmla="*/ 75 h 162"/>
              <a:gd name="T38" fmla="*/ 69 w 138"/>
              <a:gd name="T39" fmla="*/ 75 h 162"/>
              <a:gd name="T40" fmla="*/ 26 w 138"/>
              <a:gd name="T41" fmla="*/ 84 h 162"/>
              <a:gd name="T42" fmla="*/ 26 w 138"/>
              <a:gd name="T43" fmla="*/ 50 h 162"/>
              <a:gd name="T44" fmla="*/ 13 w 138"/>
              <a:gd name="T45" fmla="*/ 37 h 162"/>
              <a:gd name="T46" fmla="*/ 135 w 138"/>
              <a:gd name="T47" fmla="*/ 83 h 162"/>
              <a:gd name="T48" fmla="*/ 68 w 138"/>
              <a:gd name="T49" fmla="*/ 162 h 162"/>
              <a:gd name="T50" fmla="*/ 138 w 138"/>
              <a:gd name="T51" fmla="*/ 162 h 162"/>
              <a:gd name="T52" fmla="*/ 138 w 138"/>
              <a:gd name="T53" fmla="*/ 94 h 162"/>
              <a:gd name="T54" fmla="*/ 135 w 138"/>
              <a:gd name="T55"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62">
                <a:moveTo>
                  <a:pt x="57" y="0"/>
                </a:moveTo>
                <a:lnTo>
                  <a:pt x="63" y="12"/>
                </a:lnTo>
                <a:lnTo>
                  <a:pt x="126" y="12"/>
                </a:lnTo>
                <a:lnTo>
                  <a:pt x="132" y="0"/>
                </a:lnTo>
                <a:lnTo>
                  <a:pt x="57" y="0"/>
                </a:lnTo>
                <a:close/>
                <a:moveTo>
                  <a:pt x="63" y="18"/>
                </a:moveTo>
                <a:lnTo>
                  <a:pt x="63" y="34"/>
                </a:lnTo>
                <a:cubicBezTo>
                  <a:pt x="63" y="34"/>
                  <a:pt x="63" y="68"/>
                  <a:pt x="94" y="68"/>
                </a:cubicBezTo>
                <a:cubicBezTo>
                  <a:pt x="126" y="68"/>
                  <a:pt x="126" y="34"/>
                  <a:pt x="126" y="34"/>
                </a:cubicBezTo>
                <a:lnTo>
                  <a:pt x="126" y="18"/>
                </a:lnTo>
                <a:lnTo>
                  <a:pt x="63" y="18"/>
                </a:lnTo>
                <a:close/>
                <a:moveTo>
                  <a:pt x="13" y="37"/>
                </a:moveTo>
                <a:cubicBezTo>
                  <a:pt x="6" y="37"/>
                  <a:pt x="0" y="43"/>
                  <a:pt x="1" y="50"/>
                </a:cubicBezTo>
                <a:lnTo>
                  <a:pt x="1" y="100"/>
                </a:lnTo>
                <a:cubicBezTo>
                  <a:pt x="0" y="107"/>
                  <a:pt x="8" y="113"/>
                  <a:pt x="16" y="112"/>
                </a:cubicBezTo>
                <a:lnTo>
                  <a:pt x="51" y="104"/>
                </a:lnTo>
                <a:lnTo>
                  <a:pt x="51" y="162"/>
                </a:lnTo>
                <a:lnTo>
                  <a:pt x="124" y="75"/>
                </a:lnTo>
                <a:cubicBezTo>
                  <a:pt x="122" y="75"/>
                  <a:pt x="120" y="75"/>
                  <a:pt x="119" y="75"/>
                </a:cubicBezTo>
                <a:lnTo>
                  <a:pt x="69" y="75"/>
                </a:lnTo>
                <a:lnTo>
                  <a:pt x="26" y="84"/>
                </a:lnTo>
                <a:lnTo>
                  <a:pt x="26" y="50"/>
                </a:lnTo>
                <a:cubicBezTo>
                  <a:pt x="26" y="42"/>
                  <a:pt x="20" y="37"/>
                  <a:pt x="13" y="37"/>
                </a:cubicBezTo>
                <a:close/>
                <a:moveTo>
                  <a:pt x="135" y="83"/>
                </a:moveTo>
                <a:lnTo>
                  <a:pt x="68" y="162"/>
                </a:lnTo>
                <a:lnTo>
                  <a:pt x="138" y="162"/>
                </a:lnTo>
                <a:lnTo>
                  <a:pt x="138" y="94"/>
                </a:lnTo>
                <a:cubicBezTo>
                  <a:pt x="138" y="90"/>
                  <a:pt x="137" y="86"/>
                  <a:pt x="135" y="83"/>
                </a:cubicBezTo>
                <a:close/>
              </a:path>
            </a:pathLst>
          </a:custGeom>
          <a:solidFill>
            <a:schemeClr val="accent2"/>
          </a:solid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grpSp>
        <p:nvGrpSpPr>
          <p:cNvPr id="48" name="Extensions_Folder" descr="{&quot;Key&quot;:&quot;POWER_USER_SHAPE_ICON&quot;,&quot;Value&quot;:&quot;POWER_USER_SHAPE_ICON_STYLE_1&quot;}"/>
          <p:cNvGrpSpPr>
            <a:grpSpLocks noChangeAspect="1"/>
          </p:cNvGrpSpPr>
          <p:nvPr>
            <p:custDataLst>
              <p:tags r:id="rId3"/>
            </p:custDataLst>
          </p:nvPr>
        </p:nvGrpSpPr>
        <p:grpSpPr bwMode="auto">
          <a:xfrm>
            <a:off x="8906841" y="1360624"/>
            <a:ext cx="906124" cy="723900"/>
            <a:chOff x="44" y="81"/>
            <a:chExt cx="363" cy="290"/>
          </a:xfrm>
          <a:solidFill>
            <a:schemeClr val="accent1">
              <a:lumMod val="60000"/>
              <a:lumOff val="40000"/>
            </a:schemeClr>
          </a:solidFill>
        </p:grpSpPr>
        <p:sp>
          <p:nvSpPr>
            <p:cNvPr id="49" name="Extensions_Folder"/>
            <p:cNvSpPr/>
            <p:nvPr>
              <p:custDataLst>
                <p:tags r:id="rId4"/>
              </p:custDataLst>
            </p:nvPr>
          </p:nvSpPr>
          <p:spPr bwMode="auto">
            <a:xfrm>
              <a:off x="226" y="190"/>
              <a:ext cx="36" cy="36"/>
            </a:xfrm>
            <a:custGeom>
              <a:avLst/>
              <a:gdLst>
                <a:gd name="T0" fmla="*/ 0 w 25"/>
                <a:gd name="T1" fmla="*/ 25 h 25"/>
                <a:gd name="T2" fmla="*/ 25 w 25"/>
                <a:gd name="T3" fmla="*/ 25 h 25"/>
                <a:gd name="T4" fmla="*/ 0 w 25"/>
                <a:gd name="T5" fmla="*/ 0 h 25"/>
                <a:gd name="T6" fmla="*/ 0 w 25"/>
                <a:gd name="T7" fmla="*/ 25 h 25"/>
              </a:gdLst>
              <a:ahLst/>
              <a:cxnLst>
                <a:cxn ang="0">
                  <a:pos x="T0" y="T1"/>
                </a:cxn>
                <a:cxn ang="0">
                  <a:pos x="T2" y="T3"/>
                </a:cxn>
                <a:cxn ang="0">
                  <a:pos x="T4" y="T5"/>
                </a:cxn>
                <a:cxn ang="0">
                  <a:pos x="T6" y="T7"/>
                </a:cxn>
              </a:cxnLst>
              <a:rect l="0" t="0" r="r" b="b"/>
              <a:pathLst>
                <a:path w="25" h="25">
                  <a:moveTo>
                    <a:pt x="0" y="25"/>
                  </a:moveTo>
                  <a:lnTo>
                    <a:pt x="25" y="25"/>
                  </a:lnTo>
                  <a:lnTo>
                    <a:pt x="0" y="0"/>
                  </a:lnTo>
                  <a:lnTo>
                    <a:pt x="0" y="25"/>
                  </a:lnTo>
                  <a:close/>
                </a:path>
              </a:pathLst>
            </a:custGeom>
            <a:grpFill/>
            <a:ln w="0">
              <a:solidFill>
                <a:schemeClr val="accent1"/>
              </a:solid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sp>
          <p:nvSpPr>
            <p:cNvPr id="50" name="Extensions_Folder"/>
            <p:cNvSpPr>
              <a:spLocks noEditPoints="1"/>
            </p:cNvSpPr>
            <p:nvPr>
              <p:custDataLst>
                <p:tags r:id="rId5"/>
              </p:custDataLst>
            </p:nvPr>
          </p:nvSpPr>
          <p:spPr bwMode="auto">
            <a:xfrm>
              <a:off x="44" y="81"/>
              <a:ext cx="363" cy="290"/>
            </a:xfrm>
            <a:custGeom>
              <a:avLst/>
              <a:gdLst>
                <a:gd name="T0" fmla="*/ 225 w 250"/>
                <a:gd name="T1" fmla="*/ 25 h 200"/>
                <a:gd name="T2" fmla="*/ 113 w 250"/>
                <a:gd name="T3" fmla="*/ 25 h 200"/>
                <a:gd name="T4" fmla="*/ 88 w 250"/>
                <a:gd name="T5" fmla="*/ 0 h 200"/>
                <a:gd name="T6" fmla="*/ 25 w 250"/>
                <a:gd name="T7" fmla="*/ 0 h 200"/>
                <a:gd name="T8" fmla="*/ 0 w 250"/>
                <a:gd name="T9" fmla="*/ 25 h 200"/>
                <a:gd name="T10" fmla="*/ 0 w 250"/>
                <a:gd name="T11" fmla="*/ 175 h 200"/>
                <a:gd name="T12" fmla="*/ 25 w 250"/>
                <a:gd name="T13" fmla="*/ 200 h 200"/>
                <a:gd name="T14" fmla="*/ 225 w 250"/>
                <a:gd name="T15" fmla="*/ 200 h 200"/>
                <a:gd name="T16" fmla="*/ 250 w 250"/>
                <a:gd name="T17" fmla="*/ 175 h 200"/>
                <a:gd name="T18" fmla="*/ 250 w 250"/>
                <a:gd name="T19" fmla="*/ 50 h 200"/>
                <a:gd name="T20" fmla="*/ 225 w 250"/>
                <a:gd name="T21" fmla="*/ 25 h 200"/>
                <a:gd name="T22" fmla="*/ 163 w 250"/>
                <a:gd name="T23" fmla="*/ 150 h 200"/>
                <a:gd name="T24" fmla="*/ 150 w 250"/>
                <a:gd name="T25" fmla="*/ 163 h 200"/>
                <a:gd name="T26" fmla="*/ 100 w 250"/>
                <a:gd name="T27" fmla="*/ 163 h 200"/>
                <a:gd name="T28" fmla="*/ 88 w 250"/>
                <a:gd name="T29" fmla="*/ 150 h 200"/>
                <a:gd name="T30" fmla="*/ 88 w 250"/>
                <a:gd name="T31" fmla="*/ 75 h 200"/>
                <a:gd name="T32" fmla="*/ 100 w 250"/>
                <a:gd name="T33" fmla="*/ 63 h 200"/>
                <a:gd name="T34" fmla="*/ 125 w 250"/>
                <a:gd name="T35" fmla="*/ 63 h 200"/>
                <a:gd name="T36" fmla="*/ 163 w 250"/>
                <a:gd name="T37" fmla="*/ 100 h 200"/>
                <a:gd name="T38" fmla="*/ 163 w 250"/>
                <a:gd name="T39" fmla="*/ 1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0">
                  <a:moveTo>
                    <a:pt x="225" y="25"/>
                  </a:moveTo>
                  <a:lnTo>
                    <a:pt x="113" y="25"/>
                  </a:lnTo>
                  <a:lnTo>
                    <a:pt x="88" y="0"/>
                  </a:lnTo>
                  <a:lnTo>
                    <a:pt x="25" y="0"/>
                  </a:lnTo>
                  <a:cubicBezTo>
                    <a:pt x="11" y="0"/>
                    <a:pt x="0" y="11"/>
                    <a:pt x="0" y="25"/>
                  </a:cubicBezTo>
                  <a:lnTo>
                    <a:pt x="0" y="175"/>
                  </a:lnTo>
                  <a:cubicBezTo>
                    <a:pt x="0" y="189"/>
                    <a:pt x="11" y="200"/>
                    <a:pt x="25" y="200"/>
                  </a:cubicBezTo>
                  <a:lnTo>
                    <a:pt x="225" y="200"/>
                  </a:lnTo>
                  <a:cubicBezTo>
                    <a:pt x="239" y="200"/>
                    <a:pt x="250" y="189"/>
                    <a:pt x="250" y="175"/>
                  </a:cubicBezTo>
                  <a:lnTo>
                    <a:pt x="250" y="50"/>
                  </a:lnTo>
                  <a:cubicBezTo>
                    <a:pt x="250" y="36"/>
                    <a:pt x="239" y="25"/>
                    <a:pt x="225" y="25"/>
                  </a:cubicBezTo>
                  <a:close/>
                  <a:moveTo>
                    <a:pt x="163" y="150"/>
                  </a:moveTo>
                  <a:cubicBezTo>
                    <a:pt x="163" y="158"/>
                    <a:pt x="158" y="163"/>
                    <a:pt x="150" y="163"/>
                  </a:cubicBezTo>
                  <a:lnTo>
                    <a:pt x="100" y="163"/>
                  </a:lnTo>
                  <a:cubicBezTo>
                    <a:pt x="93" y="163"/>
                    <a:pt x="88" y="158"/>
                    <a:pt x="88" y="150"/>
                  </a:cubicBezTo>
                  <a:lnTo>
                    <a:pt x="88" y="75"/>
                  </a:lnTo>
                  <a:cubicBezTo>
                    <a:pt x="88" y="68"/>
                    <a:pt x="93" y="63"/>
                    <a:pt x="100" y="63"/>
                  </a:cubicBezTo>
                  <a:lnTo>
                    <a:pt x="125" y="63"/>
                  </a:lnTo>
                  <a:lnTo>
                    <a:pt x="163" y="100"/>
                  </a:lnTo>
                  <a:lnTo>
                    <a:pt x="163" y="150"/>
                  </a:lnTo>
                  <a:close/>
                </a:path>
              </a:pathLst>
            </a:custGeom>
            <a:grpFill/>
            <a:ln w="0">
              <a:solidFill>
                <a:schemeClr val="accent1"/>
              </a:solid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Log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9813" y="1548882"/>
            <a:ext cx="3816084" cy="38492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552841" y="195943"/>
            <a:ext cx="6446326" cy="1352939"/>
          </a:xfrm>
        </p:spPr>
        <p:txBody>
          <a:bodyPr>
            <a:normAutofit/>
          </a:bodyPr>
          <a:lstStyle/>
          <a:p>
            <a:r>
              <a:rPr lang="en-IN" sz="3700" b="1" i="0" dirty="0">
                <a:solidFill>
                  <a:srgbClr val="FF0000"/>
                </a:solidFill>
                <a:effectLst/>
                <a:latin typeface="Open Sans" panose="020B0606030504020204" pitchFamily="34" charset="0"/>
              </a:rPr>
              <a:t>Pradhan Mantri Jan </a:t>
            </a:r>
            <a:r>
              <a:rPr lang="en-IN" sz="3700" b="1" i="0" dirty="0" err="1">
                <a:solidFill>
                  <a:srgbClr val="FF0000"/>
                </a:solidFill>
                <a:effectLst/>
                <a:latin typeface="Open Sans" panose="020B0606030504020204" pitchFamily="34" charset="0"/>
              </a:rPr>
              <a:t>Dhan</a:t>
            </a:r>
            <a:r>
              <a:rPr lang="en-IN" sz="3700" b="1" i="0" dirty="0">
                <a:solidFill>
                  <a:srgbClr val="FF0000"/>
                </a:solidFill>
                <a:effectLst/>
                <a:latin typeface="Open Sans" panose="020B0606030504020204" pitchFamily="34" charset="0"/>
              </a:rPr>
              <a:t> Yojana (PMJDY)</a:t>
            </a:r>
            <a:endParaRPr lang="en-IN" sz="3700" dirty="0">
              <a:solidFill>
                <a:srgbClr val="FF0000"/>
              </a:solidFill>
            </a:endParaRPr>
          </a:p>
        </p:txBody>
      </p:sp>
      <p:sp>
        <p:nvSpPr>
          <p:cNvPr id="3" name="Content Placeholder 2"/>
          <p:cNvSpPr>
            <a:spLocks noGrp="1"/>
          </p:cNvSpPr>
          <p:nvPr>
            <p:ph idx="1"/>
          </p:nvPr>
        </p:nvSpPr>
        <p:spPr>
          <a:xfrm>
            <a:off x="5552840" y="1828801"/>
            <a:ext cx="6446326" cy="4714042"/>
          </a:xfrm>
        </p:spPr>
        <p:txBody>
          <a:bodyPr anchor="t">
            <a:normAutofit fontScale="85000" lnSpcReduction="20000"/>
          </a:bodyPr>
          <a:lstStyle/>
          <a:p>
            <a:pPr algn="just"/>
            <a:r>
              <a:rPr lang="en-US" sz="1600" b="0" i="0" dirty="0">
                <a:solidFill>
                  <a:srgbClr val="000000"/>
                </a:solidFill>
                <a:effectLst/>
                <a:latin typeface="Cambria" panose="02040503050406030204" pitchFamily="18" charset="0"/>
              </a:rPr>
              <a:t>PMJDY is National Mission for Financial Inclusion to ensure access to financial services, namely, a basic savings &amp; deposit accounts, remittance, credit, insurance, pension in an affordable manner. Under the scheme, a basic savings bank deposit (BSBD) account can be opened in any bank branch or Business Correspondent (Bank Mitra) outlet, by persons not having any other account.</a:t>
            </a:r>
            <a:r>
              <a:rPr lang="en-US" sz="1600" dirty="0"/>
              <a:t/>
            </a:r>
            <a:br>
              <a:rPr lang="en-US" sz="1600" dirty="0"/>
            </a:br>
            <a:endParaRPr lang="en-US" sz="1600" dirty="0"/>
          </a:p>
          <a:p>
            <a:pPr marL="0" indent="0" algn="just">
              <a:buNone/>
            </a:pPr>
            <a:r>
              <a:rPr lang="en-US" sz="1600" b="1" i="0" dirty="0">
                <a:solidFill>
                  <a:srgbClr val="000000"/>
                </a:solidFill>
                <a:effectLst/>
                <a:latin typeface="Cambria" panose="02040503050406030204" pitchFamily="18" charset="0"/>
              </a:rPr>
              <a:t>Benefits under PMJDY</a:t>
            </a:r>
          </a:p>
          <a:p>
            <a:pPr algn="just">
              <a:buFont typeface="Arial" panose="020B0604020202020204" pitchFamily="34" charset="0"/>
              <a:buChar char="•"/>
            </a:pPr>
            <a:r>
              <a:rPr lang="en-US" sz="1600" b="0" i="0" dirty="0">
                <a:solidFill>
                  <a:srgbClr val="000000"/>
                </a:solidFill>
                <a:effectLst/>
                <a:latin typeface="Cambria" panose="02040503050406030204" pitchFamily="18" charset="0"/>
              </a:rPr>
              <a:t>One basic savings bank account is opened for unbanked person.</a:t>
            </a:r>
          </a:p>
          <a:p>
            <a:pPr algn="just">
              <a:buFont typeface="Arial" panose="020B0604020202020204" pitchFamily="34" charset="0"/>
              <a:buChar char="•"/>
            </a:pPr>
            <a:r>
              <a:rPr lang="en-US" sz="1600" b="0" i="0" dirty="0">
                <a:solidFill>
                  <a:srgbClr val="000000"/>
                </a:solidFill>
                <a:effectLst/>
                <a:latin typeface="Cambria" panose="02040503050406030204" pitchFamily="18" charset="0"/>
              </a:rPr>
              <a:t>There is no requirement to maintain any minimum balance in PMJDY accounts.</a:t>
            </a:r>
          </a:p>
          <a:p>
            <a:pPr algn="just">
              <a:buFont typeface="Arial" panose="020B0604020202020204" pitchFamily="34" charset="0"/>
              <a:buChar char="•"/>
            </a:pPr>
            <a:r>
              <a:rPr lang="en-US" sz="1600" b="0" i="0" dirty="0">
                <a:solidFill>
                  <a:srgbClr val="000000"/>
                </a:solidFill>
                <a:effectLst/>
                <a:latin typeface="Cambria" panose="02040503050406030204" pitchFamily="18" charset="0"/>
              </a:rPr>
              <a:t>Interest is earned on the deposit in PMJDY accounts.</a:t>
            </a:r>
          </a:p>
          <a:p>
            <a:pPr algn="just">
              <a:buFont typeface="Arial" panose="020B0604020202020204" pitchFamily="34" charset="0"/>
              <a:buChar char="•"/>
            </a:pPr>
            <a:r>
              <a:rPr lang="en-US" sz="1600" b="0" i="0" dirty="0" err="1">
                <a:solidFill>
                  <a:srgbClr val="000000"/>
                </a:solidFill>
                <a:effectLst/>
                <a:latin typeface="Cambria" panose="02040503050406030204" pitchFamily="18" charset="0"/>
              </a:rPr>
              <a:t>Rupay</a:t>
            </a:r>
            <a:r>
              <a:rPr lang="en-US" sz="1600" b="0" i="0" dirty="0">
                <a:solidFill>
                  <a:srgbClr val="000000"/>
                </a:solidFill>
                <a:effectLst/>
                <a:latin typeface="Cambria" panose="02040503050406030204" pitchFamily="18" charset="0"/>
              </a:rPr>
              <a:t> Debit card is provided to PMJDY account holder.</a:t>
            </a:r>
          </a:p>
          <a:p>
            <a:pPr algn="just">
              <a:buFont typeface="Arial" panose="020B0604020202020204" pitchFamily="34" charset="0"/>
              <a:buChar char="•"/>
            </a:pPr>
            <a:r>
              <a:rPr lang="en-US" sz="1600" b="0" i="0" dirty="0">
                <a:solidFill>
                  <a:srgbClr val="000000"/>
                </a:solidFill>
                <a:effectLst/>
                <a:latin typeface="Cambria" panose="02040503050406030204" pitchFamily="18" charset="0"/>
              </a:rPr>
              <a:t>Accident Insurance Cover of Rs.1 lakh (enhanced to Rs. 2 lakh to new PMJDY accounts opened after 28.8.2018) is available with </a:t>
            </a:r>
            <a:r>
              <a:rPr lang="en-US" sz="1600" b="0" i="0" dirty="0" err="1">
                <a:solidFill>
                  <a:srgbClr val="000000"/>
                </a:solidFill>
                <a:effectLst/>
                <a:latin typeface="Cambria" panose="02040503050406030204" pitchFamily="18" charset="0"/>
              </a:rPr>
              <a:t>RuPay</a:t>
            </a:r>
            <a:r>
              <a:rPr lang="en-US" sz="1600" b="0" i="0" dirty="0">
                <a:solidFill>
                  <a:srgbClr val="000000"/>
                </a:solidFill>
                <a:effectLst/>
                <a:latin typeface="Cambria" panose="02040503050406030204" pitchFamily="18" charset="0"/>
              </a:rPr>
              <a:t> card issued to the PMJDY account holders.</a:t>
            </a:r>
          </a:p>
          <a:p>
            <a:pPr algn="just">
              <a:buFont typeface="Arial" panose="020B0604020202020204" pitchFamily="34" charset="0"/>
              <a:buChar char="•"/>
            </a:pPr>
            <a:r>
              <a:rPr lang="en-US" sz="1600" b="0" i="0" dirty="0">
                <a:solidFill>
                  <a:srgbClr val="000000"/>
                </a:solidFill>
                <a:effectLst/>
                <a:latin typeface="Cambria" panose="02040503050406030204" pitchFamily="18" charset="0"/>
              </a:rPr>
              <a:t>An overdraft (OD) facility up to Rs. 10,000 to eligible account holders is available.</a:t>
            </a:r>
          </a:p>
          <a:p>
            <a:pPr algn="just">
              <a:buFont typeface="Arial" panose="020B0604020202020204" pitchFamily="34" charset="0"/>
              <a:buChar char="•"/>
            </a:pPr>
            <a:r>
              <a:rPr lang="en-US" sz="1600" b="0" i="0" dirty="0">
                <a:solidFill>
                  <a:srgbClr val="000000"/>
                </a:solidFill>
                <a:effectLst/>
                <a:latin typeface="Cambria" panose="02040503050406030204" pitchFamily="18" charset="0"/>
              </a:rPr>
              <a:t>PMJDY accounts are eligible for Direct Benefit Transfer (DBT), Pradhan Mantri Jeevan Jyoti </a:t>
            </a:r>
            <a:r>
              <a:rPr lang="en-US" sz="1600" b="0" i="0" dirty="0" err="1">
                <a:solidFill>
                  <a:srgbClr val="000000"/>
                </a:solidFill>
                <a:effectLst/>
                <a:latin typeface="Cambria" panose="02040503050406030204" pitchFamily="18" charset="0"/>
              </a:rPr>
              <a:t>Bima</a:t>
            </a:r>
            <a:r>
              <a:rPr lang="en-US" sz="1600" b="0" i="0" dirty="0">
                <a:solidFill>
                  <a:srgbClr val="000000"/>
                </a:solidFill>
                <a:effectLst/>
                <a:latin typeface="Cambria" panose="02040503050406030204" pitchFamily="18" charset="0"/>
              </a:rPr>
              <a:t> Yojana (PMJJBY), Pradhan Mantri Suraksha </a:t>
            </a:r>
            <a:r>
              <a:rPr lang="en-US" sz="1600" b="0" i="0" dirty="0" err="1">
                <a:solidFill>
                  <a:srgbClr val="000000"/>
                </a:solidFill>
                <a:effectLst/>
                <a:latin typeface="Cambria" panose="02040503050406030204" pitchFamily="18" charset="0"/>
              </a:rPr>
              <a:t>Bima</a:t>
            </a:r>
            <a:r>
              <a:rPr lang="en-US" sz="1600" b="0" i="0" dirty="0">
                <a:solidFill>
                  <a:srgbClr val="000000"/>
                </a:solidFill>
                <a:effectLst/>
                <a:latin typeface="Cambria" panose="02040503050406030204" pitchFamily="18" charset="0"/>
              </a:rPr>
              <a:t> Yojana (PMSBY), Atal Pension Yojana (APY), Micro Units Development &amp; Refinance Agency Bank (MUDRA) scheme.</a:t>
            </a:r>
          </a:p>
          <a:p>
            <a:endParaRPr lang="en-IN" sz="2400" dirty="0">
              <a:solidFill>
                <a:srgbClr val="FE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18590" y="573088"/>
            <a:ext cx="7016891" cy="654050"/>
          </a:xfrm>
        </p:spPr>
        <p:txBody>
          <a:bodyPr>
            <a:normAutofit fontScale="90000"/>
          </a:bodyPr>
          <a:lstStyle/>
          <a:p>
            <a:pPr algn="ctr"/>
            <a:r>
              <a:rPr lang="en-US" dirty="0">
                <a:solidFill>
                  <a:srgbClr val="002060"/>
                </a:solidFill>
                <a:latin typeface="Georgia" panose="02040502050405020303" pitchFamily="18" charset="0"/>
              </a:rPr>
              <a:t>Deposit Insurance</a:t>
            </a:r>
            <a:endParaRPr lang="en-US" dirty="0"/>
          </a:p>
        </p:txBody>
      </p:sp>
      <p:sp>
        <p:nvSpPr>
          <p:cNvPr id="4" name="ShapeNameChangedByPowerUser1"/>
          <p:cNvSpPr/>
          <p:nvPr/>
        </p:nvSpPr>
        <p:spPr>
          <a:xfrm>
            <a:off x="3118590" y="1671782"/>
            <a:ext cx="7604828" cy="3278910"/>
          </a:xfrm>
          <a:prstGeom prst="rect">
            <a:avLst/>
          </a:prstGeom>
          <a:solidFill>
            <a:schemeClr val="bg1"/>
          </a:solidFill>
          <a:ln w="3175">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400" kern="0" dirty="0">
              <a:solidFill>
                <a:prstClr val="white"/>
              </a:solidFill>
              <a:latin typeface="Calibri" panose="020F0502020204030204"/>
            </a:endParaRPr>
          </a:p>
        </p:txBody>
      </p:sp>
      <p:sp>
        <p:nvSpPr>
          <p:cNvPr id="15" name="TextBox 14"/>
          <p:cNvSpPr txBox="1"/>
          <p:nvPr/>
        </p:nvSpPr>
        <p:spPr>
          <a:xfrm>
            <a:off x="3118590" y="2098145"/>
            <a:ext cx="7604828" cy="2924262"/>
          </a:xfrm>
          <a:prstGeom prst="rect">
            <a:avLst/>
          </a:prstGeom>
          <a:noFill/>
        </p:spPr>
        <p:txBody>
          <a:bodyPr wrap="square" rtlCol="0">
            <a:spAutoFit/>
          </a:bodyPr>
          <a:lstStyle/>
          <a:p>
            <a:pPr algn="just"/>
            <a:r>
              <a:rPr lang="en-US" sz="2665" dirty="0">
                <a:solidFill>
                  <a:schemeClr val="accent5">
                    <a:lumMod val="75000"/>
                  </a:schemeClr>
                </a:solidFill>
              </a:rPr>
              <a:t>The Deposit Insurance and Credit Guarantee Corporation (DICGC) insures all deposits such as savings, fixed, current, recurring, etc. Each depositor in a bank is insured </a:t>
            </a:r>
            <a:r>
              <a:rPr lang="en-US" sz="2665" dirty="0" err="1">
                <a:solidFill>
                  <a:schemeClr val="accent5">
                    <a:lumMod val="75000"/>
                  </a:schemeClr>
                </a:solidFill>
              </a:rPr>
              <a:t>upto</a:t>
            </a:r>
            <a:r>
              <a:rPr lang="en-US" sz="2665" dirty="0">
                <a:solidFill>
                  <a:schemeClr val="accent5">
                    <a:lumMod val="75000"/>
                  </a:schemeClr>
                </a:solidFill>
              </a:rPr>
              <a:t> a maximum of </a:t>
            </a:r>
            <a:r>
              <a:rPr lang="en-US" sz="2665" dirty="0" err="1">
                <a:solidFill>
                  <a:schemeClr val="accent5">
                    <a:lumMod val="75000"/>
                  </a:schemeClr>
                </a:solidFill>
              </a:rPr>
              <a:t>Rs</a:t>
            </a:r>
            <a:r>
              <a:rPr lang="en-US" sz="2665" dirty="0">
                <a:solidFill>
                  <a:schemeClr val="accent5">
                    <a:lumMod val="75000"/>
                  </a:schemeClr>
                </a:solidFill>
              </a:rPr>
              <a:t>. 5,00,000 for both principal and interest amount held by the depositor.</a:t>
            </a:r>
          </a:p>
          <a:p>
            <a:endParaRPr lang="en-IN" sz="2400" dirty="0">
              <a:solidFill>
                <a:schemeClr val="accent5">
                  <a:lumMod val="75000"/>
                </a:schemeClr>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 Rights of Transgender Persons – Changes in bank forms/ applications etc.</a:t>
            </a:r>
            <a:endParaRPr lang="en-IN" dirty="0"/>
          </a:p>
        </p:txBody>
      </p:sp>
      <p:sp>
        <p:nvSpPr>
          <p:cNvPr id="3" name="Content Placeholder 2"/>
          <p:cNvSpPr>
            <a:spLocks noGrp="1"/>
          </p:cNvSpPr>
          <p:nvPr>
            <p:ph idx="1"/>
          </p:nvPr>
        </p:nvSpPr>
        <p:spPr>
          <a:xfrm>
            <a:off x="1484310" y="2667000"/>
            <a:ext cx="10018713" cy="1752600"/>
          </a:xfrm>
        </p:spPr>
        <p:txBody>
          <a:bodyPr/>
          <a:lstStyle/>
          <a:p>
            <a:r>
              <a:rPr lang="en-US" b="0" i="0" dirty="0">
                <a:solidFill>
                  <a:srgbClr val="000000"/>
                </a:solidFill>
                <a:effectLst/>
                <a:latin typeface="Arial" panose="020B0604020202020204" pitchFamily="34" charset="0"/>
              </a:rPr>
              <a:t>Banks are directed to include ‘third gender’ in all forms/applications etc. prescribed by the Reserve Bank or the banks themselves, wherein any gender classification is envisaged.</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 Issuance of Passbooks to Savings Bank Account holders (Individuals)</a:t>
            </a:r>
            <a:endParaRPr lang="en-IN" dirty="0"/>
          </a:p>
        </p:txBody>
      </p:sp>
      <p:sp>
        <p:nvSpPr>
          <p:cNvPr id="3" name="Content Placeholder 2"/>
          <p:cNvSpPr>
            <a:spLocks noGrp="1"/>
          </p:cNvSpPr>
          <p:nvPr>
            <p:ph idx="1"/>
          </p:nvPr>
        </p:nvSpPr>
        <p:spPr/>
        <p:txBody>
          <a:bodyPr/>
          <a:lstStyle/>
          <a:p>
            <a:pPr algn="just"/>
            <a:r>
              <a:rPr lang="en-US" b="0" i="0" dirty="0">
                <a:solidFill>
                  <a:srgbClr val="000000"/>
                </a:solidFill>
                <a:effectLst/>
                <a:latin typeface="Arial" panose="020B0604020202020204" pitchFamily="34" charset="0"/>
              </a:rPr>
              <a:t>Banks are advised to invariably offer pass book facility to all its savings bank account holders (individuals) and in case the bank offers the facility of sending statement of account and the customer chooses to get statement of account, the banks must issue monthly statement of accounts. The cost of providing such Pass Book or Statements should not be charged to the customer.</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63073"/>
          </a:xfrm>
        </p:spPr>
        <p:txBody>
          <a:bodyPr>
            <a:normAutofit fontScale="90000"/>
          </a:bodyPr>
          <a:lstStyle/>
          <a:p>
            <a:r>
              <a:rPr lang="en-US" b="1" i="0" dirty="0">
                <a:solidFill>
                  <a:srgbClr val="000000"/>
                </a:solidFill>
                <a:effectLst/>
                <a:latin typeface="Arial" panose="020B0604020202020204" pitchFamily="34" charset="0"/>
              </a:rPr>
              <a:t>Opening of Bank Accounts in the Names of Minors</a:t>
            </a:r>
            <a:endParaRPr lang="en-IN" dirty="0"/>
          </a:p>
        </p:txBody>
      </p:sp>
      <p:sp>
        <p:nvSpPr>
          <p:cNvPr id="3" name="Content Placeholder 2"/>
          <p:cNvSpPr>
            <a:spLocks noGrp="1"/>
          </p:cNvSpPr>
          <p:nvPr>
            <p:ph idx="1"/>
          </p:nvPr>
        </p:nvSpPr>
        <p:spPr>
          <a:xfrm>
            <a:off x="1484310" y="2327563"/>
            <a:ext cx="10018713" cy="4414981"/>
          </a:xfrm>
        </p:spPr>
        <p:txBody>
          <a:bodyPr>
            <a:normAutofit fontScale="77500" lnSpcReduction="20000"/>
          </a:bodyPr>
          <a:lstStyle/>
          <a:p>
            <a:pPr algn="just"/>
            <a:r>
              <a:rPr lang="en-US" b="0" i="0" dirty="0">
                <a:solidFill>
                  <a:srgbClr val="000000"/>
                </a:solidFill>
                <a:effectLst/>
                <a:latin typeface="Arial" panose="020B0604020202020204" pitchFamily="34" charset="0"/>
              </a:rPr>
              <a:t>With a view to promote the objective of financial inclusion and to bring uniformity among banks in opening and operating minors’ accounts, banks are advised as under:</a:t>
            </a:r>
          </a:p>
          <a:p>
            <a:pPr lvl="1" algn="just">
              <a:buFont typeface="+mj-lt"/>
              <a:buAutoNum type="alphaLcPeriod"/>
            </a:pPr>
            <a:r>
              <a:rPr lang="en-US" b="0" i="0" dirty="0">
                <a:solidFill>
                  <a:srgbClr val="000000"/>
                </a:solidFill>
                <a:effectLst/>
                <a:latin typeface="Arial" panose="020B0604020202020204" pitchFamily="34" charset="0"/>
              </a:rPr>
              <a:t>A savings /fixed / recurring bank deposit account can be opened by a minor of any age through his/her natural or legally appointed guardian.</a:t>
            </a:r>
          </a:p>
          <a:p>
            <a:pPr lvl="1" algn="just">
              <a:buFont typeface="+mj-lt"/>
              <a:buAutoNum type="alphaLcPeriod"/>
            </a:pPr>
            <a:r>
              <a:rPr lang="en-US" b="0" i="0" dirty="0">
                <a:solidFill>
                  <a:srgbClr val="000000"/>
                </a:solidFill>
                <a:effectLst/>
                <a:latin typeface="Arial" panose="020B0604020202020204" pitchFamily="34" charset="0"/>
              </a:rPr>
              <a:t>Minors above the age of 10 years may be allowed to open and operate savings bank accounts independently, if they so desire. Banks may, however, keeping in view their risk management systems, fix limits in terms of age and amount up to which minors may be allowed to operate the deposit accounts independently. They can also decide, in their own discretion, as to what minimum documents are required for opening of accounts by minors.</a:t>
            </a:r>
          </a:p>
          <a:p>
            <a:pPr lvl="1" algn="just">
              <a:buFont typeface="+mj-lt"/>
              <a:buAutoNum type="alphaLcPeriod"/>
            </a:pPr>
            <a:r>
              <a:rPr lang="en-US" b="0" i="0" dirty="0">
                <a:solidFill>
                  <a:srgbClr val="000000"/>
                </a:solidFill>
                <a:effectLst/>
                <a:latin typeface="Arial" panose="020B0604020202020204" pitchFamily="34" charset="0"/>
              </a:rPr>
              <a:t>On attaining majority, the erstwhile minor should confirm the balance in his/her account and if the account is operated by the natural guardian / legal guardian, fresh operating instructions and specimen signature of erstwhile minor should be obtained and kept on record for all operational purposes.</a:t>
            </a:r>
          </a:p>
          <a:p>
            <a:pPr algn="just"/>
            <a:r>
              <a:rPr lang="en-US" b="0" i="0" dirty="0">
                <a:solidFill>
                  <a:srgbClr val="000000"/>
                </a:solidFill>
                <a:effectLst/>
                <a:latin typeface="Arial" panose="020B0604020202020204" pitchFamily="34" charset="0"/>
              </a:rPr>
              <a:t>Banks are free to offer additional banking facilities like internet banking, ATM/ debit card, cheque book facility etc., subject to the safeguards that minor accounts are not allowed to be overdrawn and that these always remain in credit.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Providing banking facilities to Visually Impaired Persons</a:t>
            </a:r>
            <a:endParaRPr lang="en-IN" dirty="0"/>
          </a:p>
        </p:txBody>
      </p:sp>
      <p:sp>
        <p:nvSpPr>
          <p:cNvPr id="3" name="Content Placeholder 2"/>
          <p:cNvSpPr>
            <a:spLocks noGrp="1"/>
          </p:cNvSpPr>
          <p:nvPr>
            <p:ph idx="1"/>
          </p:nvPr>
        </p:nvSpPr>
        <p:spPr>
          <a:xfrm>
            <a:off x="1484310" y="2438399"/>
            <a:ext cx="10018713" cy="4045528"/>
          </a:xfrm>
        </p:spPr>
        <p:txBody>
          <a:bodyPr>
            <a:normAutofit/>
          </a:bodyPr>
          <a:lstStyle/>
          <a:p>
            <a:pPr algn="just"/>
            <a:r>
              <a:rPr lang="en-US" b="0" i="0" dirty="0">
                <a:solidFill>
                  <a:srgbClr val="000000"/>
                </a:solidFill>
                <a:effectLst/>
                <a:latin typeface="Arial" panose="020B0604020202020204" pitchFamily="34" charset="0"/>
              </a:rPr>
              <a:t>In order to facilitate access to banking facilities by visually challenged persons, banks are advised to offer banking facilities including cheque book facility / operation of ATM / locker, etc., to the visually challenged as they are legally competent to contract.</a:t>
            </a:r>
          </a:p>
          <a:p>
            <a:pPr algn="just"/>
            <a:r>
              <a:rPr lang="en-US" b="1" i="0" dirty="0">
                <a:solidFill>
                  <a:srgbClr val="000000"/>
                </a:solidFill>
                <a:effectLst/>
                <a:latin typeface="Arial" panose="020B0604020202020204" pitchFamily="34" charset="0"/>
              </a:rPr>
              <a:t>Banks should therefore ensure that all the banking facilities such as cheque book facility including third party cheques, ATM facility, Net banking facility, locker facility, retail loans, credit cards etc., are invariably offered to the visually challenged without any discrimination.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Arial" panose="020B0604020202020204" pitchFamily="34" charset="0"/>
              </a:rPr>
              <a:t>Nomination Facility</a:t>
            </a:r>
            <a:endParaRPr lang="en-IN" dirty="0"/>
          </a:p>
        </p:txBody>
      </p:sp>
      <p:sp>
        <p:nvSpPr>
          <p:cNvPr id="3" name="Content Placeholder 2"/>
          <p:cNvSpPr>
            <a:spLocks noGrp="1"/>
          </p:cNvSpPr>
          <p:nvPr>
            <p:ph idx="1"/>
          </p:nvPr>
        </p:nvSpPr>
        <p:spPr>
          <a:xfrm>
            <a:off x="1484310" y="2309091"/>
            <a:ext cx="10018713" cy="3482109"/>
          </a:xfrm>
        </p:spPr>
        <p:txBody>
          <a:bodyPr>
            <a:normAutofit fontScale="92500" lnSpcReduction="10000"/>
          </a:bodyPr>
          <a:lstStyle/>
          <a:p>
            <a:pPr algn="just"/>
            <a:r>
              <a:rPr lang="en-US" dirty="0">
                <a:solidFill>
                  <a:srgbClr val="000000"/>
                </a:solidFill>
                <a:latin typeface="Arial" panose="020B0604020202020204" pitchFamily="34" charset="0"/>
              </a:rPr>
              <a:t>N</a:t>
            </a:r>
            <a:r>
              <a:rPr lang="en-US" b="0" i="0" dirty="0">
                <a:solidFill>
                  <a:srgbClr val="000000"/>
                </a:solidFill>
                <a:effectLst/>
                <a:latin typeface="Arial" panose="020B0604020202020204" pitchFamily="34" charset="0"/>
              </a:rPr>
              <a:t>omination shall be made only in </a:t>
            </a:r>
            <a:r>
              <a:rPr lang="en-US" b="0" i="0" dirty="0" err="1">
                <a:solidFill>
                  <a:srgbClr val="000000"/>
                </a:solidFill>
                <a:effectLst/>
                <a:latin typeface="Arial" panose="020B0604020202020204" pitchFamily="34" charset="0"/>
              </a:rPr>
              <a:t>favour</a:t>
            </a:r>
            <a:r>
              <a:rPr lang="en-US" b="0" i="0" dirty="0">
                <a:solidFill>
                  <a:srgbClr val="000000"/>
                </a:solidFill>
                <a:effectLst/>
                <a:latin typeface="Arial" panose="020B0604020202020204" pitchFamily="34" charset="0"/>
              </a:rPr>
              <a:t> of individuals. As such, a nominee cannot be an Association, Trust, Society or any other </a:t>
            </a:r>
            <a:r>
              <a:rPr lang="en-US" b="0" i="0" dirty="0" err="1">
                <a:solidFill>
                  <a:srgbClr val="000000"/>
                </a:solidFill>
                <a:effectLst/>
                <a:latin typeface="Arial" panose="020B0604020202020204" pitchFamily="34" charset="0"/>
              </a:rPr>
              <a:t>Organisation</a:t>
            </a:r>
            <a:r>
              <a:rPr lang="en-US" b="0" i="0" dirty="0">
                <a:solidFill>
                  <a:srgbClr val="000000"/>
                </a:solidFill>
                <a:effectLst/>
                <a:latin typeface="Arial" panose="020B0604020202020204" pitchFamily="34" charset="0"/>
              </a:rPr>
              <a:t> or any office-bearer thereof in his official capacity. </a:t>
            </a:r>
          </a:p>
          <a:p>
            <a:pPr algn="just"/>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ny nomination other than in </a:t>
            </a:r>
            <a:r>
              <a:rPr lang="en-US" b="0" i="0" dirty="0" err="1">
                <a:solidFill>
                  <a:srgbClr val="000000"/>
                </a:solidFill>
                <a:effectLst/>
                <a:latin typeface="Arial" panose="020B0604020202020204" pitchFamily="34" charset="0"/>
              </a:rPr>
              <a:t>favour</a:t>
            </a:r>
            <a:r>
              <a:rPr lang="en-US" b="0" i="0" dirty="0">
                <a:solidFill>
                  <a:srgbClr val="000000"/>
                </a:solidFill>
                <a:effectLst/>
                <a:latin typeface="Arial" panose="020B0604020202020204" pitchFamily="34" charset="0"/>
              </a:rPr>
              <a:t> of an individual will not be valid.</a:t>
            </a:r>
          </a:p>
          <a:p>
            <a:pPr algn="just"/>
            <a:r>
              <a:rPr lang="en-US" b="0" i="0" dirty="0">
                <a:solidFill>
                  <a:srgbClr val="000000"/>
                </a:solidFill>
                <a:effectLst/>
                <a:latin typeface="Arial" panose="020B0604020202020204" pitchFamily="34" charset="0"/>
              </a:rPr>
              <a:t>There cannot be more than one nominee in respect of a joint deposit account.</a:t>
            </a:r>
          </a:p>
          <a:p>
            <a:pPr algn="just"/>
            <a:r>
              <a:rPr lang="en-US" b="1" i="0" dirty="0">
                <a:solidFill>
                  <a:srgbClr val="000000"/>
                </a:solidFill>
                <a:effectLst/>
                <a:latin typeface="Arial" panose="020B0604020202020204" pitchFamily="34" charset="0"/>
              </a:rPr>
              <a:t>Witness in Nomination Forms:</a:t>
            </a:r>
            <a:r>
              <a:rPr lang="en-US"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O</a:t>
            </a:r>
            <a:r>
              <a:rPr lang="en-US" b="0" i="0" dirty="0">
                <a:solidFill>
                  <a:srgbClr val="000000"/>
                </a:solidFill>
                <a:effectLst/>
                <a:latin typeface="Arial" panose="020B0604020202020204" pitchFamily="34" charset="0"/>
              </a:rPr>
              <a:t>nly Thumb-impression(s) shall be attested by two witnesses. Signatures of the account holders need not be attested by witnesses.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Unclaimed Deposits / Inoperative Accounts in banks</a:t>
            </a:r>
            <a:endParaRPr lang="en-IN" dirty="0"/>
          </a:p>
        </p:txBody>
      </p:sp>
      <p:sp>
        <p:nvSpPr>
          <p:cNvPr id="3" name="Content Placeholder 2"/>
          <p:cNvSpPr>
            <a:spLocks noGrp="1"/>
          </p:cNvSpPr>
          <p:nvPr>
            <p:ph idx="1"/>
          </p:nvPr>
        </p:nvSpPr>
        <p:spPr/>
        <p:txBody>
          <a:bodyPr>
            <a:normAutofit lnSpcReduction="10000"/>
          </a:bodyPr>
          <a:lstStyle/>
          <a:p>
            <a:pPr algn="just"/>
            <a:r>
              <a:rPr lang="en-US" b="0" i="0" dirty="0">
                <a:solidFill>
                  <a:srgbClr val="000000"/>
                </a:solidFill>
                <a:effectLst/>
                <a:latin typeface="Arial" panose="020B0604020202020204" pitchFamily="34" charset="0"/>
              </a:rPr>
              <a:t>A savings as well as current account should be treated as inoperative / dormant if there are no transactions in the account for over a period of two years.</a:t>
            </a:r>
          </a:p>
          <a:p>
            <a:pPr algn="just"/>
            <a:r>
              <a:rPr lang="en-US" b="0" i="0" dirty="0">
                <a:solidFill>
                  <a:srgbClr val="000000"/>
                </a:solidFill>
                <a:effectLst/>
                <a:latin typeface="Arial" panose="020B0604020202020204" pitchFamily="34" charset="0"/>
              </a:rPr>
              <a:t>For the purpose of classifying an account as ‘inoperative’ both the type of transactions i.e., debit as well as credit transactions induced at the instance of customers as well as third party should be considered. However, the service charges levied by the bank or interest credited by the bank should not be considered.</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243205"/>
            <a:ext cx="10019030" cy="1223010"/>
          </a:xfrm>
        </p:spPr>
        <p:txBody>
          <a:bodyPr>
            <a:normAutofit/>
          </a:bodyPr>
          <a:lstStyle/>
          <a:p>
            <a:pPr algn="ctr">
              <a:buClrTx/>
              <a:buSzTx/>
              <a:buFontTx/>
            </a:pPr>
            <a:r>
              <a:rPr lang="en-IN" sz="4000" b="1" dirty="0">
                <a:solidFill>
                  <a:srgbClr val="000000"/>
                </a:solidFill>
                <a:latin typeface="Arial" panose="020B0604020202020204" pitchFamily="34" charset="0"/>
              </a:rPr>
              <a:t>SHG-Bank Linkage Programme</a:t>
            </a:r>
          </a:p>
        </p:txBody>
      </p:sp>
      <p:sp>
        <p:nvSpPr>
          <p:cNvPr id="3" name="Content Placeholder 2"/>
          <p:cNvSpPr>
            <a:spLocks noGrp="1"/>
          </p:cNvSpPr>
          <p:nvPr>
            <p:ph idx="1"/>
          </p:nvPr>
        </p:nvSpPr>
        <p:spPr>
          <a:xfrm>
            <a:off x="1483995" y="1466850"/>
            <a:ext cx="10019030" cy="5220335"/>
          </a:xfrm>
        </p:spPr>
        <p:txBody>
          <a:bodyPr>
            <a:normAutofit fontScale="87500" lnSpcReduction="20000"/>
          </a:bodyPr>
          <a:lstStyle/>
          <a:p>
            <a:pPr marL="0" indent="0" algn="just">
              <a:buNone/>
            </a:pPr>
            <a:r>
              <a:rPr lang="en-US" b="1" i="0" dirty="0">
                <a:solidFill>
                  <a:srgbClr val="000000"/>
                </a:solidFill>
                <a:effectLst/>
                <a:latin typeface="Arial" panose="020B0604020202020204" pitchFamily="34" charset="0"/>
              </a:rPr>
              <a:t>SHGs are affinity-based homogenous groups of 10-20 members (usually women). They follow five cardinal principles or Panchsutra (regular meetings, regular savings, internal lending, regular repayment and bookkeeping) </a:t>
            </a:r>
          </a:p>
          <a:p>
            <a:pPr marL="0" indent="0" algn="just">
              <a:buNone/>
            </a:pPr>
            <a:r>
              <a:rPr lang="en-US" b="1" i="0" dirty="0">
                <a:solidFill>
                  <a:srgbClr val="000000"/>
                </a:solidFill>
                <a:effectLst/>
                <a:latin typeface="Arial" panose="020B0604020202020204" pitchFamily="34" charset="0"/>
              </a:rPr>
              <a:t>Opening of Savings Bank A/C</a:t>
            </a:r>
          </a:p>
          <a:p>
            <a:pPr algn="just"/>
            <a:r>
              <a:rPr lang="en-US" b="0" i="0" dirty="0">
                <a:solidFill>
                  <a:srgbClr val="000000"/>
                </a:solidFill>
                <a:effectLst/>
                <a:latin typeface="Arial" panose="020B0604020202020204" pitchFamily="34" charset="0"/>
              </a:rPr>
              <a:t>The SHGs, registered or unregistered, which are engaged in promoting savings habits among their members are eligible to open savings bank accounts with banks.</a:t>
            </a:r>
          </a:p>
          <a:p>
            <a:pPr algn="just"/>
            <a:r>
              <a:rPr lang="en-US" b="0" i="0" dirty="0">
                <a:solidFill>
                  <a:srgbClr val="000000"/>
                </a:solidFill>
                <a:effectLst/>
                <a:latin typeface="Arial" panose="020B0604020202020204" pitchFamily="34" charset="0"/>
              </a:rPr>
              <a:t>CDD of all the members of SHG as mentioned in the above Direction shall not be required while opening the savings bank account of the SHG. CDD of all the office bearers shall suffice.</a:t>
            </a:r>
          </a:p>
          <a:p>
            <a:pPr algn="just"/>
            <a:r>
              <a:rPr lang="en-US" b="0" i="0" dirty="0">
                <a:solidFill>
                  <a:srgbClr val="000000"/>
                </a:solidFill>
                <a:effectLst/>
                <a:latin typeface="Arial" panose="020B0604020202020204" pitchFamily="34" charset="0"/>
              </a:rPr>
              <a:t>SHGs may be sanctioned savings linked loans by banks (varying from a saving to loan ratio of 1:1 to 1:4). However, in case of matured SHGs, loans may be given beyond the limit of four times the savings as per the discretion of the bank.</a:t>
            </a:r>
          </a:p>
          <a:p>
            <a:pPr algn="just"/>
            <a:r>
              <a:rPr lang="en-US" b="0" i="0" dirty="0">
                <a:solidFill>
                  <a:srgbClr val="000000"/>
                </a:solidFill>
                <a:effectLst/>
                <a:latin typeface="Arial" panose="020B0604020202020204" pitchFamily="34" charset="0"/>
              </a:rPr>
              <a:t>No loan related and ad hoc service charges/inspection charges should be levied on priority sector loans up to ₹ 25,000. In the case of loans to SHGs/JLGs, this limit will be applicable per member and not to the group as a whole.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26534" y="172577"/>
            <a:ext cx="4741333" cy="654455"/>
          </a:xfrm>
        </p:spPr>
        <p:txBody>
          <a:bodyPr/>
          <a:lstStyle/>
          <a:p>
            <a:pPr algn="ctr"/>
            <a:r>
              <a:rPr lang="en-US" dirty="0">
                <a:solidFill>
                  <a:srgbClr val="002060"/>
                </a:solidFill>
                <a:latin typeface="Georgia" panose="02040502050405020303" pitchFamily="18" charset="0"/>
              </a:rPr>
              <a:t>Income and Expenses</a:t>
            </a:r>
            <a:endParaRPr lang="en-IN" dirty="0">
              <a:solidFill>
                <a:srgbClr val="002060"/>
              </a:solidFill>
              <a:latin typeface="Georgia" panose="02040502050405020303" pitchFamily="18" charset="0"/>
            </a:endParaRPr>
          </a:p>
        </p:txBody>
      </p:sp>
      <p:sp>
        <p:nvSpPr>
          <p:cNvPr id="6" name="Content Placeholder 3"/>
          <p:cNvSpPr>
            <a:spLocks noGrp="1"/>
          </p:cNvSpPr>
          <p:nvPr>
            <p:ph idx="1"/>
          </p:nvPr>
        </p:nvSpPr>
        <p:spPr>
          <a:xfrm>
            <a:off x="226813" y="827032"/>
            <a:ext cx="5469467" cy="2578322"/>
          </a:xfrm>
          <a:noFill/>
          <a:ln w="19050">
            <a:solidFill>
              <a:srgbClr val="7030A0"/>
            </a:solidFill>
          </a:ln>
        </p:spPr>
        <p:txBody>
          <a:bodyPr>
            <a:normAutofit/>
          </a:bodyPr>
          <a:lstStyle/>
          <a:p>
            <a:pPr algn="just"/>
            <a:r>
              <a:rPr lang="en-US" sz="2135" b="1" dirty="0">
                <a:solidFill>
                  <a:srgbClr val="404040"/>
                </a:solidFill>
                <a:latin typeface="Calibri" panose="020F0502020204030204" pitchFamily="34" charset="0"/>
              </a:rPr>
              <a:t>Income : </a:t>
            </a:r>
          </a:p>
          <a:p>
            <a:pPr algn="just"/>
            <a:r>
              <a:rPr lang="en-US" sz="1865" b="1" dirty="0">
                <a:solidFill>
                  <a:srgbClr val="002060"/>
                </a:solidFill>
                <a:latin typeface="Calibri" panose="020F0502020204030204" pitchFamily="34" charset="0"/>
              </a:rPr>
              <a:t>Active Income</a:t>
            </a:r>
            <a:r>
              <a:rPr lang="en-US" sz="1865" dirty="0">
                <a:solidFill>
                  <a:srgbClr val="002060"/>
                </a:solidFill>
                <a:latin typeface="Calibri" panose="020F0502020204030204" pitchFamily="34" charset="0"/>
              </a:rPr>
              <a:t> </a:t>
            </a:r>
            <a:r>
              <a:rPr lang="en-US" sz="1865" dirty="0">
                <a:solidFill>
                  <a:srgbClr val="404040"/>
                </a:solidFill>
                <a:latin typeface="Calibri" panose="020F0502020204030204" pitchFamily="34" charset="0"/>
              </a:rPr>
              <a:t>through job, business, farming, pension, etc.</a:t>
            </a:r>
            <a:r>
              <a:rPr lang="en-US" sz="1865" b="1" dirty="0">
                <a:solidFill>
                  <a:srgbClr val="113052"/>
                </a:solidFill>
                <a:latin typeface="Calibri" panose="020F0502020204030204" pitchFamily="34" charset="0"/>
              </a:rPr>
              <a:t> </a:t>
            </a:r>
          </a:p>
          <a:p>
            <a:pPr algn="just"/>
            <a:r>
              <a:rPr lang="en-US" sz="1865" b="1" dirty="0">
                <a:solidFill>
                  <a:srgbClr val="002060"/>
                </a:solidFill>
                <a:latin typeface="Calibri" panose="020F0502020204030204" pitchFamily="34" charset="0"/>
              </a:rPr>
              <a:t>Passive income </a:t>
            </a:r>
            <a:r>
              <a:rPr lang="en-US" sz="1865" dirty="0">
                <a:solidFill>
                  <a:srgbClr val="404040"/>
                </a:solidFill>
                <a:latin typeface="Calibri" panose="020F0502020204030204" pitchFamily="34" charset="0"/>
              </a:rPr>
              <a:t>through interest income from their investments, pension etc.. You need to know how to keep track of it and manage it to cover your expenses and save for future.</a:t>
            </a:r>
            <a:endParaRPr lang="en-IN" sz="1865" dirty="0"/>
          </a:p>
        </p:txBody>
      </p:sp>
      <p:pic>
        <p:nvPicPr>
          <p:cNvPr id="8" name="Picture 7" descr="C:\Users\NCFE\Downloads\expenses D.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3432" y="2932387"/>
            <a:ext cx="5469467" cy="3492443"/>
          </a:xfrm>
          <a:prstGeom prst="rect">
            <a:avLst/>
          </a:prstGeom>
          <a:noFill/>
          <a:ln>
            <a:noFill/>
          </a:ln>
        </p:spPr>
      </p:pic>
      <p:graphicFrame>
        <p:nvGraphicFramePr>
          <p:cNvPr id="9" name="Diagram 8"/>
          <p:cNvGraphicFramePr/>
          <p:nvPr/>
        </p:nvGraphicFramePr>
        <p:xfrm>
          <a:off x="6074410" y="172720"/>
          <a:ext cx="5408295" cy="2529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241738" y="3541989"/>
            <a:ext cx="5433521" cy="2944717"/>
          </a:xfrm>
          <a:prstGeom prst="rect">
            <a:avLst/>
          </a:prstGeom>
          <a:noFill/>
          <a:ln w="19050">
            <a:solidFill>
              <a:srgbClr val="7030A0"/>
            </a:solidFill>
          </a:ln>
        </p:spPr>
        <p:txBody>
          <a:bodyPr wrap="square" rtlCol="0">
            <a:spAutoFit/>
          </a:bodyPr>
          <a:lstStyle/>
          <a:p>
            <a:pPr algn="just"/>
            <a:r>
              <a:rPr lang="en-US" sz="2135" b="1" dirty="0"/>
              <a:t>Expense : </a:t>
            </a:r>
            <a:r>
              <a:rPr lang="en-US" sz="1865" dirty="0"/>
              <a:t>It costs money to live. You need to pay for food, clothing, housing, transportation, communication, and a dozen other necessary expenses. Then there are things like vacations, entertainment, gifts for relatives and so on. </a:t>
            </a:r>
          </a:p>
          <a:p>
            <a:pPr algn="just"/>
            <a:endParaRPr lang="en-US" sz="935" dirty="0"/>
          </a:p>
          <a:p>
            <a:pPr marL="838200" lvl="1" indent="-381000">
              <a:buSzPts val="1000"/>
              <a:buFont typeface="Wingdings" panose="05000000000000000000" pitchFamily="2" charset="2"/>
              <a:buChar char="Ø"/>
              <a:tabLst>
                <a:tab pos="172085" algn="l"/>
              </a:tabLst>
            </a:pPr>
            <a:r>
              <a:rPr lang="en-US" sz="1865" b="1" dirty="0">
                <a:ea typeface="Arial" panose="020B0604020202020204" pitchFamily="34" charset="0"/>
              </a:rPr>
              <a:t>Know what your expenses are</a:t>
            </a:r>
          </a:p>
          <a:p>
            <a:pPr lvl="1">
              <a:buSzPts val="1000"/>
              <a:tabLst>
                <a:tab pos="172085" algn="l"/>
              </a:tabLst>
            </a:pPr>
            <a:endParaRPr lang="en-IN" sz="1865" dirty="0">
              <a:ea typeface="Arial" panose="020B0604020202020204" pitchFamily="34" charset="0"/>
            </a:endParaRPr>
          </a:p>
          <a:p>
            <a:pPr marL="838200" lvl="1" indent="-381000">
              <a:buSzPts val="1000"/>
              <a:buFont typeface="Wingdings" panose="05000000000000000000" pitchFamily="2" charset="2"/>
              <a:buChar char="Ø"/>
              <a:tabLst>
                <a:tab pos="172085" algn="l"/>
              </a:tabLst>
            </a:pPr>
            <a:r>
              <a:rPr lang="en-US" sz="1865" b="1" dirty="0">
                <a:ea typeface="Arial" panose="020B0604020202020204" pitchFamily="34" charset="0"/>
              </a:rPr>
              <a:t>Reduce unnecessary spending</a:t>
            </a:r>
            <a:endParaRPr lang="en-IN" sz="1865" dirty="0">
              <a:ea typeface="Times New Roman" panose="02020603050405020304" pitchFamily="18" charset="0"/>
            </a:endParaRPr>
          </a:p>
          <a:p>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5580"/>
            <a:ext cx="10515600" cy="817880"/>
          </a:xfrm>
        </p:spPr>
        <p:txBody>
          <a:bodyPr/>
          <a:lstStyle/>
          <a:p>
            <a:pPr algn="ctr">
              <a:buClrTx/>
              <a:buSzTx/>
              <a:buFontTx/>
            </a:pPr>
            <a:r>
              <a:rPr lang="en-US" sz="4000" dirty="0">
                <a:solidFill>
                  <a:srgbClr val="000000"/>
                </a:solidFill>
                <a:latin typeface="Arial" panose="020B0604020202020204" pitchFamily="34" charset="0"/>
              </a:rPr>
              <a:t>Credit Score</a:t>
            </a:r>
          </a:p>
        </p:txBody>
      </p:sp>
      <p:sp>
        <p:nvSpPr>
          <p:cNvPr id="3" name="Content Placeholder 2"/>
          <p:cNvSpPr>
            <a:spLocks noGrp="1"/>
          </p:cNvSpPr>
          <p:nvPr>
            <p:ph idx="1"/>
          </p:nvPr>
        </p:nvSpPr>
        <p:spPr>
          <a:xfrm>
            <a:off x="838199" y="1351946"/>
            <a:ext cx="7807036" cy="2194817"/>
          </a:xfrm>
        </p:spPr>
        <p:txBody>
          <a:bodyPr>
            <a:normAutofit fontScale="92500"/>
          </a:bodyPr>
          <a:lstStyle/>
          <a:p>
            <a:r>
              <a:rPr lang="en-US" sz="2135" dirty="0"/>
              <a:t>A credit score is a 3-digit number that represents the creditworthiness of an individual. It typically ranges between 300 and 900, 900 being the highest score possible. Banks and  various regulated  lending institutions check your credit score when you apply for a loan.</a:t>
            </a:r>
          </a:p>
          <a:p>
            <a:r>
              <a:rPr lang="en-US" sz="2135" dirty="0"/>
              <a:t>This score is prepared by the four credit bureaus functioning in India (CIBIL, Experian, CRIF High Mark and Equifax).</a:t>
            </a:r>
          </a:p>
          <a:p>
            <a:endParaRPr lang="en-US" dirty="0"/>
          </a:p>
        </p:txBody>
      </p:sp>
      <p:pic>
        <p:nvPicPr>
          <p:cNvPr id="4" name="Picture 3" descr="https://lh4.googleusercontent.com/dGrTO9rmbLJQaARDxuxEQ8HXRLyny3iN8b1kWejLqR_kNROk3hJmFsarZiXXVAZpTujM20_d5JDqnr86HDpgfF8AQv7JFBkJZ8ZK2gbLgMcVFwBE9HxMqmsLwMRq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0764" y="1533853"/>
            <a:ext cx="2961061" cy="166654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Content Placeholder 2"/>
          <p:cNvSpPr txBox="1"/>
          <p:nvPr/>
        </p:nvSpPr>
        <p:spPr>
          <a:xfrm>
            <a:off x="985981" y="3993547"/>
            <a:ext cx="10665692" cy="2555036"/>
          </a:xfrm>
          <a:prstGeom prst="rect">
            <a:avLst/>
          </a:prstGeom>
        </p:spPr>
        <p:txBody>
          <a:bodyPr vert="horz" lIns="121920" tIns="60960" rIns="121920" bIns="60960" rtlCol="0">
            <a:normAutofit/>
          </a:bodyPr>
          <a:lstStyle/>
          <a:p>
            <a:pPr defTabSz="914400">
              <a:lnSpc>
                <a:spcPct val="90000"/>
              </a:lnSpc>
              <a:spcBef>
                <a:spcPts val="1000"/>
              </a:spcBef>
              <a:defRPr/>
            </a:pPr>
            <a:endParaRPr lang="en-US" sz="2665" dirty="0">
              <a:solidFill>
                <a:schemeClr val="tx1">
                  <a:lumMod val="75000"/>
                  <a:lumOff val="25000"/>
                </a:schemeClr>
              </a:solidFill>
            </a:endParaRPr>
          </a:p>
        </p:txBody>
      </p:sp>
      <p:sp>
        <p:nvSpPr>
          <p:cNvPr id="9" name="Content Placeholder 2"/>
          <p:cNvSpPr txBox="1"/>
          <p:nvPr/>
        </p:nvSpPr>
        <p:spPr>
          <a:xfrm>
            <a:off x="778163" y="3505201"/>
            <a:ext cx="11025911" cy="3144980"/>
          </a:xfrm>
          <a:prstGeom prst="rect">
            <a:avLst/>
          </a:prstGeom>
        </p:spPr>
        <p:txBody>
          <a:bodyPr vert="horz" lIns="121920" tIns="60960" rIns="121920" bIns="60960" rtlCol="0">
            <a:normAutofit/>
          </a:bodyPr>
          <a:lstStyle/>
          <a:p>
            <a:r>
              <a:rPr lang="en-US" sz="2665" dirty="0"/>
              <a:t>How to build a good credit score?</a:t>
            </a:r>
          </a:p>
          <a:p>
            <a:r>
              <a:rPr lang="en-IN" sz="2665" dirty="0"/>
              <a:t>There are many ways by which one can build a good credit score. They are:</a:t>
            </a:r>
            <a:endParaRPr lang="en-US" sz="2665" dirty="0"/>
          </a:p>
          <a:p>
            <a:pPr marL="514350" indent="-514350">
              <a:buAutoNum type="arabicPeriod"/>
            </a:pPr>
            <a:r>
              <a:rPr lang="en-IN" sz="2665" b="1" dirty="0"/>
              <a:t>Pay EMIs on time</a:t>
            </a:r>
          </a:p>
          <a:p>
            <a:pPr marL="514350" indent="-514350">
              <a:buAutoNum type="arabicPeriod"/>
            </a:pPr>
            <a:r>
              <a:rPr lang="en-IN" sz="2665" b="1" dirty="0"/>
              <a:t>Do not apply for multiple loans at a time</a:t>
            </a:r>
          </a:p>
          <a:p>
            <a:pPr marL="514350" indent="-514350">
              <a:buAutoNum type="arabicPeriod"/>
            </a:pPr>
            <a:r>
              <a:rPr lang="en-IN" sz="2665" b="1" dirty="0"/>
              <a:t>Try to avail multiple sequential loans</a:t>
            </a:r>
          </a:p>
          <a:p>
            <a:pPr marL="514350" indent="-514350">
              <a:buAutoNum type="arabicPeriod"/>
            </a:pPr>
            <a:r>
              <a:rPr lang="en-IN" sz="2665" b="1" dirty="0"/>
              <a:t>Review your credit scores periodically</a:t>
            </a:r>
            <a:endParaRPr lang="en-US" sz="2665" dirty="0"/>
          </a:p>
          <a:p>
            <a:r>
              <a:rPr lang="en-IN" sz="2665" dirty="0"/>
              <a:t> </a:t>
            </a:r>
            <a:endParaRPr lang="en-US" sz="2665" dirty="0"/>
          </a:p>
          <a:p>
            <a:pPr defTabSz="914400">
              <a:lnSpc>
                <a:spcPct val="90000"/>
              </a:lnSpc>
              <a:spcBef>
                <a:spcPts val="1000"/>
              </a:spcBef>
              <a:defRPr/>
            </a:pPr>
            <a:endParaRPr lang="en-US" sz="2665" dirty="0">
              <a:solidFill>
                <a:schemeClr val="tx1">
                  <a:lumMod val="75000"/>
                  <a:lumOff val="2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pic>
        <p:nvPicPr>
          <p:cNvPr id="6" name="Content Placeholder 5"/>
          <p:cNvPicPr>
            <a:picLocks noGrp="1"/>
          </p:cNvPicPr>
          <p:nvPr>
            <p:ph idx="1"/>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32523" y="618435"/>
            <a:ext cx="11900452" cy="5574748"/>
          </a:xfrm>
          <a:prstGeom prst="rect">
            <a:avLst/>
          </a:prstGeom>
        </p:spPr>
      </p:pic>
      <p:sp>
        <p:nvSpPr>
          <p:cNvPr id="7" name="TextBox 6"/>
          <p:cNvSpPr txBox="1"/>
          <p:nvPr/>
        </p:nvSpPr>
        <p:spPr>
          <a:xfrm>
            <a:off x="2632765" y="112056"/>
            <a:ext cx="6051827" cy="584775"/>
          </a:xfrm>
          <a:prstGeom prst="rect">
            <a:avLst/>
          </a:prstGeom>
          <a:noFill/>
        </p:spPr>
        <p:txBody>
          <a:bodyPr wrap="square" rtlCol="0">
            <a:spAutoFit/>
          </a:bodyPr>
          <a:lstStyle/>
          <a:p>
            <a:pPr algn="ctr"/>
            <a:r>
              <a:rPr lang="en-IN" sz="3200" b="1" dirty="0">
                <a:solidFill>
                  <a:srgbClr val="002060"/>
                </a:solidFill>
                <a:latin typeface="Georgia" panose="02040502050405020303" pitchFamily="18" charset="0"/>
              </a:rPr>
              <a:t>Types of Fraud or Scam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545544" y="73247"/>
            <a:ext cx="10515600" cy="654455"/>
          </a:xfrm>
        </p:spPr>
        <p:txBody>
          <a:bodyPr/>
          <a:lstStyle/>
          <a:p>
            <a:pPr algn="ctr"/>
            <a:r>
              <a:rPr lang="en-US" dirty="0">
                <a:solidFill>
                  <a:srgbClr val="002060"/>
                </a:solidFill>
                <a:latin typeface="Georgia" panose="02040502050405020303" pitchFamily="18" charset="0"/>
              </a:rPr>
              <a:t>Grievance Redressal</a:t>
            </a:r>
            <a:endParaRPr lang="en-IN" dirty="0">
              <a:solidFill>
                <a:srgbClr val="002060"/>
              </a:solidFill>
              <a:latin typeface="Georgia" panose="02040502050405020303" pitchFamily="18" charset="0"/>
            </a:endParaRPr>
          </a:p>
        </p:txBody>
      </p:sp>
      <p:pic>
        <p:nvPicPr>
          <p:cNvPr id="11" name="Picture 10" descr="2BO2VERSION04052018.jpg"/>
          <p:cNvPicPr/>
          <p:nvPr/>
        </p:nvPicPr>
        <p:blipFill>
          <a:blip r:embed="rId2" cstate="print"/>
          <a:stretch>
            <a:fillRect/>
          </a:stretch>
        </p:blipFill>
        <p:spPr>
          <a:xfrm>
            <a:off x="2383169" y="609600"/>
            <a:ext cx="7184573" cy="60867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81200" y="-1240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0000FF"/>
                </a:solidFill>
              </a:rPr>
              <a:t>Social Security Schemes</a:t>
            </a:r>
          </a:p>
        </p:txBody>
      </p:sp>
      <p:sp>
        <p:nvSpPr>
          <p:cNvPr id="9" name="Rectangle 8"/>
          <p:cNvSpPr/>
          <p:nvPr/>
        </p:nvSpPr>
        <p:spPr>
          <a:xfrm>
            <a:off x="1845117" y="2913066"/>
            <a:ext cx="2491258" cy="1477328"/>
          </a:xfrm>
          <a:prstGeom prst="rect">
            <a:avLst/>
          </a:prstGeom>
        </p:spPr>
        <p:txBody>
          <a:bodyPr wrap="square">
            <a:spAutoFit/>
          </a:bodyPr>
          <a:lstStyle/>
          <a:p>
            <a:pPr algn="ctr"/>
            <a:r>
              <a:rPr lang="en-US" dirty="0">
                <a:solidFill>
                  <a:schemeClr val="bg1">
                    <a:lumMod val="50000"/>
                  </a:schemeClr>
                </a:solidFill>
              </a:rPr>
              <a:t>Accidental insurance coverage of </a:t>
            </a:r>
            <a:r>
              <a:rPr lang="en-US" dirty="0" err="1">
                <a:solidFill>
                  <a:schemeClr val="bg1">
                    <a:lumMod val="50000"/>
                  </a:schemeClr>
                </a:solidFill>
              </a:rPr>
              <a:t>Rs</a:t>
            </a:r>
            <a:r>
              <a:rPr lang="en-US" dirty="0">
                <a:solidFill>
                  <a:schemeClr val="bg1">
                    <a:lumMod val="50000"/>
                  </a:schemeClr>
                </a:solidFill>
              </a:rPr>
              <a:t> 2 </a:t>
            </a:r>
            <a:r>
              <a:rPr lang="en-US" dirty="0" err="1">
                <a:solidFill>
                  <a:schemeClr val="bg1">
                    <a:lumMod val="50000"/>
                  </a:schemeClr>
                </a:solidFill>
              </a:rPr>
              <a:t>lacs</a:t>
            </a:r>
            <a:r>
              <a:rPr lang="en-US" dirty="0">
                <a:solidFill>
                  <a:schemeClr val="bg1">
                    <a:lumMod val="50000"/>
                  </a:schemeClr>
                </a:solidFill>
              </a:rPr>
              <a:t> at a premium of </a:t>
            </a:r>
            <a:r>
              <a:rPr lang="en-US" dirty="0" err="1">
                <a:solidFill>
                  <a:schemeClr val="bg1">
                    <a:lumMod val="50000"/>
                  </a:schemeClr>
                </a:solidFill>
              </a:rPr>
              <a:t>Rs</a:t>
            </a:r>
            <a:r>
              <a:rPr lang="en-US" dirty="0">
                <a:solidFill>
                  <a:schemeClr val="bg1">
                    <a:lumMod val="50000"/>
                  </a:schemeClr>
                </a:solidFill>
              </a:rPr>
              <a:t> 12/- per annum/ member (Age 18 – 70)</a:t>
            </a:r>
          </a:p>
        </p:txBody>
      </p:sp>
      <p:sp>
        <p:nvSpPr>
          <p:cNvPr id="10" name="Rectangle 9"/>
          <p:cNvSpPr/>
          <p:nvPr/>
        </p:nvSpPr>
        <p:spPr>
          <a:xfrm>
            <a:off x="4706135" y="2755931"/>
            <a:ext cx="2718819" cy="1200329"/>
          </a:xfrm>
          <a:prstGeom prst="rect">
            <a:avLst/>
          </a:prstGeom>
        </p:spPr>
        <p:txBody>
          <a:bodyPr wrap="square">
            <a:spAutoFit/>
          </a:bodyPr>
          <a:lstStyle/>
          <a:p>
            <a:pPr algn="ctr"/>
            <a:r>
              <a:rPr lang="en-US" dirty="0">
                <a:solidFill>
                  <a:srgbClr val="7F7F7F"/>
                </a:solidFill>
              </a:rPr>
              <a:t>Life insurance coverage of </a:t>
            </a:r>
            <a:r>
              <a:rPr lang="en-US" dirty="0" err="1">
                <a:solidFill>
                  <a:srgbClr val="7F7F7F"/>
                </a:solidFill>
              </a:rPr>
              <a:t>Rs</a:t>
            </a:r>
            <a:r>
              <a:rPr lang="en-US" dirty="0">
                <a:solidFill>
                  <a:srgbClr val="7F7F7F"/>
                </a:solidFill>
              </a:rPr>
              <a:t> 2 </a:t>
            </a:r>
            <a:r>
              <a:rPr lang="en-US" dirty="0" err="1">
                <a:solidFill>
                  <a:srgbClr val="7F7F7F"/>
                </a:solidFill>
              </a:rPr>
              <a:t>lacs</a:t>
            </a:r>
            <a:r>
              <a:rPr lang="en-US" dirty="0">
                <a:solidFill>
                  <a:srgbClr val="7F7F7F"/>
                </a:solidFill>
              </a:rPr>
              <a:t> at a premium of </a:t>
            </a:r>
            <a:r>
              <a:rPr lang="en-US" dirty="0" err="1">
                <a:solidFill>
                  <a:srgbClr val="7F7F7F"/>
                </a:solidFill>
              </a:rPr>
              <a:t>Rs</a:t>
            </a:r>
            <a:r>
              <a:rPr lang="en-US" dirty="0">
                <a:solidFill>
                  <a:srgbClr val="7F7F7F"/>
                </a:solidFill>
              </a:rPr>
              <a:t> 330 /- per annum/ member (Age 18-50)</a:t>
            </a:r>
          </a:p>
        </p:txBody>
      </p:sp>
      <p:sp>
        <p:nvSpPr>
          <p:cNvPr id="11" name="Rectangle 10"/>
          <p:cNvSpPr/>
          <p:nvPr/>
        </p:nvSpPr>
        <p:spPr>
          <a:xfrm>
            <a:off x="7907277" y="2884919"/>
            <a:ext cx="2461773" cy="923330"/>
          </a:xfrm>
          <a:prstGeom prst="rect">
            <a:avLst/>
          </a:prstGeom>
        </p:spPr>
        <p:txBody>
          <a:bodyPr wrap="square">
            <a:spAutoFit/>
          </a:bodyPr>
          <a:lstStyle/>
          <a:p>
            <a:pPr algn="ctr"/>
            <a:r>
              <a:rPr lang="en-US" dirty="0">
                <a:solidFill>
                  <a:srgbClr val="7F7F7F"/>
                </a:solidFill>
              </a:rPr>
              <a:t>Assured pension of </a:t>
            </a:r>
            <a:r>
              <a:rPr lang="en-US" dirty="0" err="1">
                <a:solidFill>
                  <a:srgbClr val="7F7F7F"/>
                </a:solidFill>
              </a:rPr>
              <a:t>Rs</a:t>
            </a:r>
            <a:r>
              <a:rPr lang="en-US" dirty="0">
                <a:solidFill>
                  <a:srgbClr val="7F7F7F"/>
                </a:solidFill>
              </a:rPr>
              <a:t> 1000/- to </a:t>
            </a:r>
            <a:r>
              <a:rPr lang="en-US" dirty="0" err="1">
                <a:solidFill>
                  <a:srgbClr val="7F7F7F"/>
                </a:solidFill>
              </a:rPr>
              <a:t>Rs</a:t>
            </a:r>
            <a:r>
              <a:rPr lang="en-US" dirty="0">
                <a:solidFill>
                  <a:srgbClr val="7F7F7F"/>
                </a:solidFill>
              </a:rPr>
              <a:t> 5000/- (Age 18-40)</a:t>
            </a:r>
          </a:p>
        </p:txBody>
      </p:sp>
      <p:pic>
        <p:nvPicPr>
          <p:cNvPr id="5" name="Picture 4" descr="PMJJY 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843" y="1830211"/>
            <a:ext cx="3213100" cy="719498"/>
          </a:xfrm>
          <a:prstGeom prst="rect">
            <a:avLst/>
          </a:prstGeom>
        </p:spPr>
      </p:pic>
      <p:pic>
        <p:nvPicPr>
          <p:cNvPr id="12" name="Picture 11" descr="Atal Pension 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2011" y="1498630"/>
            <a:ext cx="1333500" cy="1257300"/>
          </a:xfrm>
          <a:prstGeom prst="rect">
            <a:avLst/>
          </a:prstGeom>
        </p:spPr>
      </p:pic>
      <p:pic>
        <p:nvPicPr>
          <p:cNvPr id="13" name="Picture 12" descr="PMSBY Logo.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5118" y="1794795"/>
            <a:ext cx="2404237" cy="75491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163205"/>
            <a:ext cx="10515600" cy="654455"/>
          </a:xfrm>
        </p:spPr>
        <p:txBody>
          <a:bodyPr/>
          <a:lstStyle/>
          <a:p>
            <a:pPr algn="ctr"/>
            <a:r>
              <a:rPr lang="en-IN" dirty="0">
                <a:solidFill>
                  <a:srgbClr val="002060"/>
                </a:solidFill>
                <a:latin typeface="Georgia" panose="02040502050405020303" pitchFamily="18" charset="0"/>
              </a:rPr>
              <a:t>DIGITAL PAYMENTS</a:t>
            </a:r>
          </a:p>
        </p:txBody>
      </p:sp>
      <p:sp>
        <p:nvSpPr>
          <p:cNvPr id="4" name="Content Placeholder 3"/>
          <p:cNvSpPr>
            <a:spLocks noGrp="1"/>
          </p:cNvSpPr>
          <p:nvPr>
            <p:ph idx="1"/>
          </p:nvPr>
        </p:nvSpPr>
        <p:spPr>
          <a:xfrm>
            <a:off x="223300" y="669185"/>
            <a:ext cx="9211953" cy="1064024"/>
          </a:xfrm>
        </p:spPr>
        <p:txBody>
          <a:bodyPr>
            <a:normAutofit/>
          </a:bodyPr>
          <a:lstStyle/>
          <a:p>
            <a:pPr algn="just" defTabSz="685800"/>
            <a:r>
              <a:rPr lang="en-US" sz="1865" dirty="0"/>
              <a:t>Digital payments are those payments in which the payer and the payee both use electronic modes to send and receive money.</a:t>
            </a:r>
            <a:endParaRPr lang="en-IN" sz="1865" dirty="0"/>
          </a:p>
        </p:txBody>
      </p:sp>
      <p:pic>
        <p:nvPicPr>
          <p:cNvPr id="9" name="Picture 8"/>
          <p:cNvPicPr/>
          <p:nvPr/>
        </p:nvPicPr>
        <p:blipFill>
          <a:blip r:embed="rId2" cstate="print">
            <a:clrChange>
              <a:clrFrom>
                <a:srgbClr val="F7FCFF"/>
              </a:clrFrom>
              <a:clrTo>
                <a:srgbClr val="F7FCFF">
                  <a:alpha val="0"/>
                </a:srgbClr>
              </a:clrTo>
            </a:clrChange>
            <a:extLst>
              <a:ext uri="{28A0092B-C50C-407E-A947-70E740481C1C}">
                <a14:useLocalDpi xmlns:a14="http://schemas.microsoft.com/office/drawing/2010/main" val="0"/>
              </a:ext>
            </a:extLst>
          </a:blip>
          <a:stretch>
            <a:fillRect/>
          </a:stretch>
        </p:blipFill>
        <p:spPr>
          <a:xfrm>
            <a:off x="9435253" y="669184"/>
            <a:ext cx="2533447" cy="1064024"/>
          </a:xfrm>
          <a:prstGeom prst="rect">
            <a:avLst/>
          </a:prstGeom>
        </p:spPr>
      </p:pic>
      <p:sp>
        <p:nvSpPr>
          <p:cNvPr id="8" name="Rectangle 7"/>
          <p:cNvSpPr/>
          <p:nvPr/>
        </p:nvSpPr>
        <p:spPr>
          <a:xfrm>
            <a:off x="159353" y="1594722"/>
            <a:ext cx="6096000" cy="2195537"/>
          </a:xfrm>
          <a:prstGeom prst="rect">
            <a:avLst/>
          </a:prstGeom>
        </p:spPr>
        <p:txBody>
          <a:bodyPr>
            <a:spAutoFit/>
          </a:bodyPr>
          <a:lstStyle/>
          <a:p>
            <a:pPr algn="just">
              <a:lnSpc>
                <a:spcPct val="132000"/>
              </a:lnSpc>
            </a:pPr>
            <a:r>
              <a:rPr lang="en-US" sz="1865" b="1" dirty="0">
                <a:solidFill>
                  <a:srgbClr val="5B9BD5"/>
                </a:solidFill>
                <a:ea typeface="Arial" panose="020B0604020202020204" pitchFamily="34" charset="0"/>
              </a:rPr>
              <a:t>Advantages of Digital Payments</a:t>
            </a:r>
            <a:endParaRPr lang="en-IN" sz="1865" dirty="0">
              <a:ea typeface="Times New Roman" panose="02020603050405020304" pitchFamily="18" charset="0"/>
            </a:endParaRPr>
          </a:p>
          <a:p>
            <a:pPr marL="457200" indent="-457200">
              <a:buFont typeface="Wingdings" panose="05000000000000000000" pitchFamily="2" charset="2"/>
              <a:buChar char="v"/>
              <a:tabLst>
                <a:tab pos="240030" algn="l"/>
              </a:tabLst>
            </a:pPr>
            <a:r>
              <a:rPr lang="en-US" sz="1865" dirty="0">
                <a:ea typeface="Arial" panose="020B0604020202020204" pitchFamily="34" charset="0"/>
              </a:rPr>
              <a:t>Fast, Easy and Convenient.</a:t>
            </a:r>
            <a:endParaRPr lang="en-IN" sz="1865" dirty="0">
              <a:ea typeface="Times New Roman" panose="02020603050405020304" pitchFamily="18" charset="0"/>
            </a:endParaRPr>
          </a:p>
          <a:p>
            <a:pPr marL="457200" indent="-457200">
              <a:buFont typeface="Wingdings" panose="05000000000000000000" pitchFamily="2" charset="2"/>
              <a:buChar char="v"/>
              <a:tabLst>
                <a:tab pos="240030" algn="l"/>
              </a:tabLst>
            </a:pPr>
            <a:r>
              <a:rPr lang="en-US" sz="1865" dirty="0">
                <a:ea typeface="Arial" panose="020B0604020202020204" pitchFamily="34" charset="0"/>
              </a:rPr>
              <a:t>Economical and less transaction fee.</a:t>
            </a:r>
            <a:endParaRPr lang="en-IN" sz="1865" dirty="0">
              <a:ea typeface="Times New Roman" panose="02020603050405020304" pitchFamily="18" charset="0"/>
            </a:endParaRPr>
          </a:p>
          <a:p>
            <a:pPr marL="457200" indent="-457200">
              <a:buFont typeface="Wingdings" panose="05000000000000000000" pitchFamily="2" charset="2"/>
              <a:buChar char="v"/>
              <a:tabLst>
                <a:tab pos="240030" algn="l"/>
              </a:tabLst>
            </a:pPr>
            <a:r>
              <a:rPr lang="en-US" sz="1865" dirty="0">
                <a:ea typeface="Arial" panose="020B0604020202020204" pitchFamily="34" charset="0"/>
              </a:rPr>
              <a:t>Provides a digital record of transactions that customers can track.</a:t>
            </a:r>
            <a:endParaRPr lang="en-IN" sz="1865" dirty="0">
              <a:ea typeface="Times New Roman" panose="02020603050405020304" pitchFamily="18" charset="0"/>
            </a:endParaRPr>
          </a:p>
          <a:p>
            <a:pPr marL="457200" indent="-457200">
              <a:buFont typeface="Wingdings" panose="05000000000000000000" pitchFamily="2" charset="2"/>
              <a:buChar char="v"/>
              <a:tabLst>
                <a:tab pos="240030" algn="l"/>
              </a:tabLst>
            </a:pPr>
            <a:r>
              <a:rPr lang="en-US" sz="1865" dirty="0">
                <a:ea typeface="Arial" panose="020B0604020202020204" pitchFamily="34" charset="0"/>
              </a:rPr>
              <a:t>Gives a one stop solution for any type of payments.</a:t>
            </a:r>
            <a:endParaRPr lang="en-IN" sz="1865" dirty="0">
              <a:ea typeface="Times New Roman" panose="02020603050405020304" pitchFamily="18" charset="0"/>
            </a:endParaRPr>
          </a:p>
          <a:p>
            <a:pPr marL="457200" indent="-457200">
              <a:buFont typeface="Wingdings" panose="05000000000000000000" pitchFamily="2" charset="2"/>
              <a:buChar char="v"/>
              <a:tabLst>
                <a:tab pos="240030" algn="l"/>
              </a:tabLst>
            </a:pPr>
            <a:r>
              <a:rPr lang="en-US" sz="1865" dirty="0">
                <a:ea typeface="Arial" panose="020B0604020202020204" pitchFamily="34" charset="0"/>
              </a:rPr>
              <a:t>Helps in keeping a control on black money</a:t>
            </a:r>
            <a:r>
              <a:rPr lang="en-US" sz="1865" dirty="0">
                <a:latin typeface="Arial" panose="020B0604020202020204" pitchFamily="34" charset="0"/>
                <a:ea typeface="Arial" panose="020B0604020202020204" pitchFamily="34" charset="0"/>
              </a:rPr>
              <a:t>.</a:t>
            </a:r>
            <a:endParaRPr lang="en-IN" sz="2400" dirty="0">
              <a:latin typeface="Times New Roman" panose="02020603050405020304" pitchFamily="18" charset="0"/>
              <a:ea typeface="Times New Roman" panose="02020603050405020304" pitchFamily="18" charset="0"/>
            </a:endParaRPr>
          </a:p>
        </p:txBody>
      </p:sp>
      <p:graphicFrame>
        <p:nvGraphicFramePr>
          <p:cNvPr id="10" name="Table 9"/>
          <p:cNvGraphicFramePr>
            <a:graphicFrameLocks noGrp="1"/>
          </p:cNvGraphicFramePr>
          <p:nvPr/>
        </p:nvGraphicFramePr>
        <p:xfrm>
          <a:off x="6319300" y="1812897"/>
          <a:ext cx="5649400" cy="4399722"/>
        </p:xfrm>
        <a:graphic>
          <a:graphicData uri="http://schemas.openxmlformats.org/drawingml/2006/table">
            <a:tbl>
              <a:tblPr firstRow="1" firstCol="1" bandRow="1">
                <a:tableStyleId>{46F890A9-2807-4EBB-B81D-B2AA78EC7F39}</a:tableStyleId>
              </a:tblPr>
              <a:tblGrid>
                <a:gridCol w="2740445">
                  <a:extLst>
                    <a:ext uri="{9D8B030D-6E8A-4147-A177-3AD203B41FA5}">
                      <a16:colId xmlns:a16="http://schemas.microsoft.com/office/drawing/2014/main" val="20000"/>
                    </a:ext>
                  </a:extLst>
                </a:gridCol>
                <a:gridCol w="2908955">
                  <a:extLst>
                    <a:ext uri="{9D8B030D-6E8A-4147-A177-3AD203B41FA5}">
                      <a16:colId xmlns:a16="http://schemas.microsoft.com/office/drawing/2014/main" val="20001"/>
                    </a:ext>
                  </a:extLst>
                </a:gridCol>
              </a:tblGrid>
              <a:tr h="251059">
                <a:tc>
                  <a:txBody>
                    <a:bodyPr/>
                    <a:lstStyle/>
                    <a:p>
                      <a:pPr algn="ctr">
                        <a:lnSpc>
                          <a:spcPct val="132000"/>
                        </a:lnSpc>
                        <a:spcAft>
                          <a:spcPts val="0"/>
                        </a:spcAft>
                      </a:pPr>
                      <a:r>
                        <a:rPr lang="en-US" sz="1200">
                          <a:effectLst/>
                        </a:rPr>
                        <a:t>Do’s</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tc>
                  <a:txBody>
                    <a:bodyPr/>
                    <a:lstStyle/>
                    <a:p>
                      <a:pPr algn="ctr">
                        <a:lnSpc>
                          <a:spcPct val="132000"/>
                        </a:lnSpc>
                        <a:spcAft>
                          <a:spcPts val="0"/>
                        </a:spcAft>
                      </a:pPr>
                      <a:r>
                        <a:rPr lang="en-US" sz="1200">
                          <a:effectLst/>
                        </a:rPr>
                        <a:t>Don’ts</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extLst>
                  <a:ext uri="{0D108BD9-81ED-4DB2-BD59-A6C34878D82A}">
                    <a16:rowId xmlns:a16="http://schemas.microsoft.com/office/drawing/2014/main" val="10000"/>
                  </a:ext>
                </a:extLst>
              </a:tr>
              <a:tr h="1208748">
                <a:tc>
                  <a:txBody>
                    <a:bodyPr/>
                    <a:lstStyle/>
                    <a:p>
                      <a:pPr algn="just">
                        <a:lnSpc>
                          <a:spcPct val="132000"/>
                        </a:lnSpc>
                        <a:spcAft>
                          <a:spcPts val="0"/>
                        </a:spcAft>
                      </a:pPr>
                      <a:r>
                        <a:rPr lang="en-US" sz="1200" b="0" dirty="0">
                          <a:effectLst/>
                        </a:rPr>
                        <a:t>Use password for your Mobile and Computer so that no one else can access your systems.</a:t>
                      </a:r>
                      <a:endParaRPr lang="en-IN" sz="1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tc>
                  <a:txBody>
                    <a:bodyPr/>
                    <a:lstStyle/>
                    <a:p>
                      <a:pPr algn="just">
                        <a:lnSpc>
                          <a:spcPct val="132000"/>
                        </a:lnSpc>
                        <a:spcAft>
                          <a:spcPts val="0"/>
                        </a:spcAft>
                      </a:pPr>
                      <a:r>
                        <a:rPr lang="en-US" sz="1200" dirty="0">
                          <a:effectLst/>
                        </a:rPr>
                        <a:t>Never save your mobile banking login and password on the phone. Either memorize it or write it down somewhere else.</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extLst>
                  <a:ext uri="{0D108BD9-81ED-4DB2-BD59-A6C34878D82A}">
                    <a16:rowId xmlns:a16="http://schemas.microsoft.com/office/drawing/2014/main" val="10001"/>
                  </a:ext>
                </a:extLst>
              </a:tr>
              <a:tr h="725249">
                <a:tc>
                  <a:txBody>
                    <a:bodyPr/>
                    <a:lstStyle/>
                    <a:p>
                      <a:pPr algn="just">
                        <a:lnSpc>
                          <a:spcPct val="132000"/>
                        </a:lnSpc>
                        <a:spcAft>
                          <a:spcPts val="0"/>
                        </a:spcAft>
                      </a:pPr>
                      <a:r>
                        <a:rPr lang="en-US" sz="1200" b="0" dirty="0">
                          <a:effectLst/>
                        </a:rPr>
                        <a:t>Always visit your bank’s secured internet Banking site regularly</a:t>
                      </a:r>
                      <a:endParaRPr lang="en-IN" sz="1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tc>
                  <a:txBody>
                    <a:bodyPr/>
                    <a:lstStyle/>
                    <a:p>
                      <a:pPr algn="just">
                        <a:lnSpc>
                          <a:spcPct val="132000"/>
                        </a:lnSpc>
                        <a:spcAft>
                          <a:spcPts val="0"/>
                        </a:spcAft>
                      </a:pPr>
                      <a:r>
                        <a:rPr lang="en-US" sz="1200" dirty="0">
                          <a:effectLst/>
                        </a:rPr>
                        <a:t>Never Leave your handset unattended and logged into a mobile banking app.</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extLst>
                  <a:ext uri="{0D108BD9-81ED-4DB2-BD59-A6C34878D82A}">
                    <a16:rowId xmlns:a16="http://schemas.microsoft.com/office/drawing/2014/main" val="10002"/>
                  </a:ext>
                </a:extLst>
              </a:tr>
              <a:tr h="966999">
                <a:tc>
                  <a:txBody>
                    <a:bodyPr/>
                    <a:lstStyle/>
                    <a:p>
                      <a:pPr algn="just">
                        <a:lnSpc>
                          <a:spcPct val="132000"/>
                        </a:lnSpc>
                        <a:spcAft>
                          <a:spcPts val="0"/>
                        </a:spcAft>
                      </a:pPr>
                      <a:r>
                        <a:rPr lang="en-US" sz="1200" b="0" dirty="0">
                          <a:effectLst/>
                        </a:rPr>
                        <a:t>Log out of your internet banking immediately after you have completed your transaction</a:t>
                      </a:r>
                      <a:endParaRPr lang="en-IN" sz="1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tc>
                  <a:txBody>
                    <a:bodyPr/>
                    <a:lstStyle/>
                    <a:p>
                      <a:pPr algn="just">
                        <a:lnSpc>
                          <a:spcPct val="132000"/>
                        </a:lnSpc>
                        <a:spcAft>
                          <a:spcPts val="0"/>
                        </a:spcAft>
                      </a:pPr>
                      <a:r>
                        <a:rPr lang="en-US" sz="1200">
                          <a:effectLst/>
                        </a:rPr>
                        <a:t>Never leave your phone un-attended while carrying out financial transactions through mobile</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extLst>
                  <a:ext uri="{0D108BD9-81ED-4DB2-BD59-A6C34878D82A}">
                    <a16:rowId xmlns:a16="http://schemas.microsoft.com/office/drawing/2014/main" val="10003"/>
                  </a:ext>
                </a:extLst>
              </a:tr>
              <a:tr h="1247667">
                <a:tc>
                  <a:txBody>
                    <a:bodyPr/>
                    <a:lstStyle/>
                    <a:p>
                      <a:pPr algn="just">
                        <a:lnSpc>
                          <a:spcPct val="132000"/>
                        </a:lnSpc>
                        <a:spcAft>
                          <a:spcPts val="0"/>
                        </a:spcAft>
                      </a:pPr>
                      <a:r>
                        <a:rPr lang="en-US" sz="1200" b="0" dirty="0">
                          <a:effectLst/>
                        </a:rPr>
                        <a:t>If you suspect unauthorized transactions in your account, report it to your bank immediately</a:t>
                      </a:r>
                      <a:endParaRPr lang="en-IN" sz="1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tc>
                  <a:txBody>
                    <a:bodyPr/>
                    <a:lstStyle/>
                    <a:p>
                      <a:pPr algn="just">
                        <a:lnSpc>
                          <a:spcPct val="132000"/>
                        </a:lnSpc>
                        <a:spcAft>
                          <a:spcPts val="0"/>
                        </a:spcAft>
                      </a:pPr>
                      <a:r>
                        <a:rPr lang="en-US" sz="1200" dirty="0">
                          <a:effectLst/>
                        </a:rPr>
                        <a:t>Never download apps from untrustworthy and dubious sources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479" marR="81479" marT="0" marB="0" anchor="ctr"/>
                </a:tc>
                <a:extLst>
                  <a:ext uri="{0D108BD9-81ED-4DB2-BD59-A6C34878D82A}">
                    <a16:rowId xmlns:a16="http://schemas.microsoft.com/office/drawing/2014/main" val="10004"/>
                  </a:ext>
                </a:extLst>
              </a:tr>
            </a:tbl>
          </a:graphicData>
        </a:graphic>
      </p:graphicFrame>
      <p:sp>
        <p:nvSpPr>
          <p:cNvPr id="12" name="Rectangle 11"/>
          <p:cNvSpPr/>
          <p:nvPr/>
        </p:nvSpPr>
        <p:spPr>
          <a:xfrm>
            <a:off x="159353" y="4012758"/>
            <a:ext cx="5968123" cy="2770182"/>
          </a:xfrm>
          <a:prstGeom prst="rect">
            <a:avLst/>
          </a:prstGeom>
          <a:solidFill>
            <a:schemeClr val="bg1">
              <a:lumMod val="75000"/>
            </a:schemeClr>
          </a:solidFill>
        </p:spPr>
        <p:txBody>
          <a:bodyPr wrap="square">
            <a:spAutoFit/>
          </a:bodyPr>
          <a:lstStyle/>
          <a:p>
            <a:pPr algn="just">
              <a:lnSpc>
                <a:spcPct val="132000"/>
              </a:lnSpc>
            </a:pPr>
            <a:r>
              <a:rPr lang="en-IN" sz="1865" b="1" dirty="0">
                <a:solidFill>
                  <a:srgbClr val="5B9BD5"/>
                </a:solidFill>
                <a:ea typeface="Arial" panose="020B0604020202020204" pitchFamily="34" charset="0"/>
              </a:rPr>
              <a:t>Digital Payment Methods</a:t>
            </a:r>
          </a:p>
          <a:p>
            <a:pPr marL="457200" indent="-457200">
              <a:buFont typeface="Wingdings" panose="05000000000000000000" pitchFamily="2" charset="2"/>
              <a:buChar char="v"/>
              <a:tabLst>
                <a:tab pos="240030" algn="l"/>
              </a:tabLst>
            </a:pPr>
            <a:r>
              <a:rPr lang="en-US" sz="1865" dirty="0">
                <a:ea typeface="Arial" panose="020B0604020202020204" pitchFamily="34" charset="0"/>
              </a:rPr>
              <a:t>Banking cards</a:t>
            </a:r>
          </a:p>
          <a:p>
            <a:pPr marL="457200" indent="-457200">
              <a:buFont typeface="Wingdings" panose="05000000000000000000" pitchFamily="2" charset="2"/>
              <a:buChar char="v"/>
              <a:tabLst>
                <a:tab pos="240030" algn="l"/>
              </a:tabLst>
            </a:pPr>
            <a:r>
              <a:rPr lang="en-US" sz="1865" dirty="0">
                <a:ea typeface="Times New Roman" panose="02020603050405020304" pitchFamily="18" charset="0"/>
              </a:rPr>
              <a:t>Bank prepaid cards</a:t>
            </a:r>
          </a:p>
          <a:p>
            <a:pPr marL="457200" indent="-457200">
              <a:buFont typeface="Wingdings" panose="05000000000000000000" pitchFamily="2" charset="2"/>
              <a:buChar char="v"/>
              <a:tabLst>
                <a:tab pos="240030" algn="l"/>
              </a:tabLst>
            </a:pPr>
            <a:r>
              <a:rPr lang="en-US" sz="1865" dirty="0">
                <a:ea typeface="Times New Roman" panose="02020603050405020304" pitchFamily="18" charset="0"/>
              </a:rPr>
              <a:t>Internet banking, mobile banking</a:t>
            </a:r>
          </a:p>
          <a:p>
            <a:pPr marL="457200" indent="-457200">
              <a:buFont typeface="Wingdings" panose="05000000000000000000" pitchFamily="2" charset="2"/>
              <a:buChar char="v"/>
              <a:tabLst>
                <a:tab pos="240030" algn="l"/>
              </a:tabLst>
            </a:pPr>
            <a:r>
              <a:rPr lang="en-US" sz="1865" dirty="0">
                <a:ea typeface="Times New Roman" panose="02020603050405020304" pitchFamily="18" charset="0"/>
              </a:rPr>
              <a:t>Point of sale, Micro ATMs</a:t>
            </a:r>
          </a:p>
          <a:p>
            <a:pPr marL="457200" indent="-457200">
              <a:buFont typeface="Wingdings" panose="05000000000000000000" pitchFamily="2" charset="2"/>
              <a:buChar char="v"/>
              <a:tabLst>
                <a:tab pos="240030" algn="l"/>
              </a:tabLst>
            </a:pPr>
            <a:r>
              <a:rPr lang="en-US" sz="1865" dirty="0"/>
              <a:t>Unstructured Supplementary Service Data (USSD)</a:t>
            </a:r>
          </a:p>
          <a:p>
            <a:pPr marL="457200" indent="-457200">
              <a:buFont typeface="Wingdings" panose="05000000000000000000" pitchFamily="2" charset="2"/>
              <a:buChar char="v"/>
              <a:tabLst>
                <a:tab pos="240030" algn="l"/>
              </a:tabLst>
            </a:pPr>
            <a:r>
              <a:rPr lang="en-US" sz="1865" dirty="0"/>
              <a:t>Aadhaar Enabled Payment System (AEPS</a:t>
            </a:r>
          </a:p>
          <a:p>
            <a:pPr marL="457200" indent="-457200">
              <a:buFont typeface="Wingdings" panose="05000000000000000000" pitchFamily="2" charset="2"/>
              <a:buChar char="v"/>
              <a:tabLst>
                <a:tab pos="240030" algn="l"/>
              </a:tabLst>
            </a:pPr>
            <a:r>
              <a:rPr lang="en-US" sz="1865" dirty="0"/>
              <a:t>Mobile wallets</a:t>
            </a:r>
          </a:p>
          <a:p>
            <a:pPr marL="457200" indent="-457200">
              <a:buFont typeface="Wingdings" panose="05000000000000000000" pitchFamily="2" charset="2"/>
              <a:buChar char="v"/>
              <a:tabLst>
                <a:tab pos="240030" algn="l"/>
              </a:tabLst>
            </a:pPr>
            <a:r>
              <a:rPr lang="en-US" sz="1865" dirty="0"/>
              <a:t>Unified Payment Interface (UPI)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Diagram 8"/>
          <p:cNvGraphicFramePr/>
          <p:nvPr/>
        </p:nvGraphicFramePr>
        <p:xfrm>
          <a:off x="293314" y="1705629"/>
          <a:ext cx="11633641" cy="4453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3"/>
          <p:cNvSpPr txBox="1"/>
          <p:nvPr/>
        </p:nvSpPr>
        <p:spPr>
          <a:xfrm>
            <a:off x="95417" y="789135"/>
            <a:ext cx="11926955" cy="383884"/>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2665" kern="1200" cap="none">
                <a:solidFill>
                  <a:schemeClr val="tx1">
                    <a:lumMod val="75000"/>
                    <a:lumOff val="2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algn="just"/>
            <a:endParaRPr lang="en-IN" sz="1865" dirty="0"/>
          </a:p>
        </p:txBody>
      </p:sp>
      <p:sp>
        <p:nvSpPr>
          <p:cNvPr id="11" name="Title 10"/>
          <p:cNvSpPr>
            <a:spLocks noGrp="1"/>
          </p:cNvSpPr>
          <p:nvPr>
            <p:ph type="title"/>
          </p:nvPr>
        </p:nvSpPr>
        <p:spPr>
          <a:xfrm>
            <a:off x="838200" y="332510"/>
            <a:ext cx="10515600" cy="1043708"/>
          </a:xfrm>
        </p:spPr>
        <p:txBody>
          <a:bodyPr/>
          <a:lstStyle/>
          <a:p>
            <a:r>
              <a:rPr lang="en-US" sz="3200" dirty="0"/>
              <a:t>Electronic Mode of Payments</a:t>
            </a:r>
            <a:r>
              <a:rPr lang="en-IN" sz="3200" dirty="0"/>
              <a:t/>
            </a:r>
            <a:br>
              <a:rPr lang="en-IN" sz="3200" dirty="0"/>
            </a:b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47569" y="656323"/>
          <a:ext cx="15404328" cy="555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3000" r="-403000"/>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790319" y="1127063"/>
            <a:ext cx="6350443" cy="5730937"/>
          </a:xfrm>
          <a:solidFill>
            <a:schemeClr val="accent6">
              <a:lumMod val="20000"/>
              <a:lumOff val="80000"/>
            </a:schemeClr>
          </a:solidFill>
        </p:spPr>
        <p:txBody>
          <a:bodyPr>
            <a:normAutofit fontScale="25000" lnSpcReduction="20000"/>
          </a:bodyPr>
          <a:lstStyle/>
          <a:p>
            <a:pPr algn="just"/>
            <a:r>
              <a:rPr lang="en-US" sz="7465" dirty="0"/>
              <a:t>A system that powers multiple bank accounts into a single mobile application (of any participating bank), merging several banking features, seamless fund routing &amp; merchant payments into one place.</a:t>
            </a:r>
            <a:endParaRPr lang="en-IN" sz="7465" dirty="0"/>
          </a:p>
          <a:p>
            <a:r>
              <a:rPr lang="en-US" sz="7465" b="1" dirty="0"/>
              <a:t>UPI Benefits To End User  :</a:t>
            </a:r>
            <a:endParaRPr lang="en-IN" sz="7465" b="1" dirty="0"/>
          </a:p>
          <a:p>
            <a:pPr marL="243205" indent="-243205">
              <a:buFont typeface="Wingdings" panose="05000000000000000000" pitchFamily="2" charset="2"/>
              <a:buChar char="v"/>
            </a:pPr>
            <a:r>
              <a:rPr lang="en-US" sz="7465" dirty="0"/>
              <a:t>Privacy- Share only Virtual Payment Address and no other sensitive information</a:t>
            </a:r>
            <a:endParaRPr lang="en-IN" sz="7465" dirty="0"/>
          </a:p>
          <a:p>
            <a:pPr marL="243205" indent="-243205">
              <a:buFont typeface="Wingdings" panose="05000000000000000000" pitchFamily="2" charset="2"/>
              <a:buChar char="v"/>
            </a:pPr>
            <a:r>
              <a:rPr lang="en-US" sz="7465" dirty="0"/>
              <a:t>Multiple Utility – Cash on delivery/ bill split sharing/ merchant payments/ remittances</a:t>
            </a:r>
            <a:endParaRPr lang="en-IN" sz="7465" dirty="0"/>
          </a:p>
          <a:p>
            <a:pPr marL="243205" indent="-243205">
              <a:buFont typeface="Wingdings" panose="05000000000000000000" pitchFamily="2" charset="2"/>
              <a:buChar char="v"/>
            </a:pPr>
            <a:r>
              <a:rPr lang="en-US" sz="7465" dirty="0"/>
              <a:t>One click 2 FA – </a:t>
            </a:r>
            <a:r>
              <a:rPr lang="en-US" sz="7465" dirty="0" err="1"/>
              <a:t>Authorise</a:t>
            </a:r>
            <a:r>
              <a:rPr lang="en-US" sz="7465" dirty="0"/>
              <a:t> transaction by entering only the PIN</a:t>
            </a:r>
            <a:endParaRPr lang="en-IN" sz="7465" dirty="0"/>
          </a:p>
          <a:p>
            <a:pPr marL="243205" indent="-243205">
              <a:buFont typeface="Wingdings" panose="05000000000000000000" pitchFamily="2" charset="2"/>
              <a:buChar char="v"/>
            </a:pPr>
            <a:r>
              <a:rPr lang="en-US" sz="7465" dirty="0"/>
              <a:t>Work across various interfaces – Payment request generated on web interface, </a:t>
            </a:r>
            <a:r>
              <a:rPr lang="en-US" sz="7465" dirty="0" err="1"/>
              <a:t>Authorised</a:t>
            </a:r>
            <a:r>
              <a:rPr lang="en-US" sz="7465" dirty="0"/>
              <a:t> on mobile interface(App)</a:t>
            </a:r>
            <a:endParaRPr lang="en-IN" sz="7465" dirty="0"/>
          </a:p>
          <a:p>
            <a:pPr marL="243205" indent="-243205">
              <a:buFont typeface="Wingdings" panose="05000000000000000000" pitchFamily="2" charset="2"/>
              <a:buChar char="v"/>
            </a:pPr>
            <a:r>
              <a:rPr lang="en-US" sz="7465" dirty="0"/>
              <a:t>Availability 24 x 7 and customer does the transaction on his personal device.</a:t>
            </a:r>
          </a:p>
          <a:p>
            <a:r>
              <a:rPr lang="en-US" sz="7465" dirty="0"/>
              <a:t>For Further Information, See the Link: </a:t>
            </a:r>
            <a:r>
              <a:rPr lang="en-US" sz="7465" u="sng" dirty="0">
                <a:hlinkClick r:id="rId3"/>
              </a:rPr>
              <a:t>https://www.npci.org.in/product-overview/upi-product-overview</a:t>
            </a:r>
            <a:endParaRPr lang="en-IN" sz="7465" dirty="0"/>
          </a:p>
          <a:p>
            <a:endParaRPr lang="en-IN" dirty="0"/>
          </a:p>
        </p:txBody>
      </p:sp>
      <p:pic>
        <p:nvPicPr>
          <p:cNvPr id="15" name="Picture 14" descr="C:\Users\rajmohan.m\Desktop\AEPS.jpg"/>
          <p:cNvPicPr/>
          <p:nvPr/>
        </p:nvPicPr>
        <p:blipFill>
          <a:blip r:embed="rId4" cstate="print">
            <a:clrChange>
              <a:clrFrom>
                <a:srgbClr val="D8DCE9"/>
              </a:clrFrom>
              <a:clrTo>
                <a:srgbClr val="D8DCE9">
                  <a:alpha val="0"/>
                </a:srgbClr>
              </a:clrTo>
            </a:clrChange>
            <a:extLst>
              <a:ext uri="{BEBA8EAE-BF5A-486C-A8C5-ECC9F3942E4B}">
                <a14:imgProps xmlns:a14="http://schemas.microsoft.com/office/drawing/2010/main">
                  <a14:imgLayer r:embed="rId5">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148609" y="1526655"/>
            <a:ext cx="5470313" cy="4579951"/>
          </a:xfrm>
          <a:prstGeom prst="rect">
            <a:avLst/>
          </a:prstGeom>
          <a:noFill/>
          <a:ln>
            <a:noFill/>
          </a:ln>
        </p:spPr>
      </p:pic>
      <p:sp>
        <p:nvSpPr>
          <p:cNvPr id="16" name="Content Placeholder 3"/>
          <p:cNvSpPr txBox="1"/>
          <p:nvPr/>
        </p:nvSpPr>
        <p:spPr>
          <a:xfrm>
            <a:off x="203200" y="203201"/>
            <a:ext cx="5640125" cy="6233823"/>
          </a:xfrm>
          <a:prstGeom prst="rect">
            <a:avLst/>
          </a:prstGeom>
        </p:spPr>
        <p:txBody>
          <a:bodyPr vert="horz" lIns="121920" tIns="60960" rIns="121920" bIns="60960" rtlCol="0">
            <a:normAutofit/>
          </a:bodyPr>
          <a:lst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65" b="1" dirty="0" err="1"/>
              <a:t>Aadhaar</a:t>
            </a:r>
            <a:r>
              <a:rPr lang="en-US" sz="1865" b="1" dirty="0"/>
              <a:t> enabled payment system (AEPS)</a:t>
            </a:r>
          </a:p>
          <a:p>
            <a:pPr algn="just"/>
            <a:r>
              <a:rPr lang="en-US" sz="1865" dirty="0"/>
              <a:t>AEPS is a bank led model which allows online interoperable financial transaction at </a:t>
            </a:r>
            <a:r>
              <a:rPr lang="en-US" sz="1865" dirty="0" err="1"/>
              <a:t>PoS</a:t>
            </a:r>
            <a:r>
              <a:rPr lang="en-US" sz="1865" dirty="0"/>
              <a:t> (Point of Sale / Micro ATM)</a:t>
            </a:r>
            <a:endParaRPr lang="en-IN" sz="2665" dirty="0"/>
          </a:p>
        </p:txBody>
      </p:sp>
      <p:sp>
        <p:nvSpPr>
          <p:cNvPr id="12" name="TextBox 11"/>
          <p:cNvSpPr txBox="1"/>
          <p:nvPr/>
        </p:nvSpPr>
        <p:spPr>
          <a:xfrm>
            <a:off x="5790319" y="747407"/>
            <a:ext cx="6350443" cy="379656"/>
          </a:xfrm>
          <a:prstGeom prst="rect">
            <a:avLst/>
          </a:prstGeom>
          <a:solidFill>
            <a:schemeClr val="accent6">
              <a:lumMod val="20000"/>
              <a:lumOff val="80000"/>
            </a:schemeClr>
          </a:solidFill>
        </p:spPr>
        <p:txBody>
          <a:bodyPr wrap="square" rtlCol="0">
            <a:spAutoFit/>
          </a:bodyPr>
          <a:lstStyle/>
          <a:p>
            <a:r>
              <a:rPr lang="en-US" sz="1865" b="1" dirty="0"/>
              <a:t>Unified Payments Interface</a:t>
            </a:r>
            <a:r>
              <a:rPr lang="en-US" sz="1865" dirty="0"/>
              <a:t> (</a:t>
            </a:r>
            <a:r>
              <a:rPr lang="en-US" sz="1865" b="1" dirty="0"/>
              <a:t>UPI)</a:t>
            </a:r>
            <a:endParaRPr lang="en-IN" sz="186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066015" y="35807"/>
            <a:ext cx="10515600" cy="654455"/>
          </a:xfrm>
        </p:spPr>
        <p:txBody>
          <a:bodyPr/>
          <a:lstStyle/>
          <a:p>
            <a:pPr algn="ctr"/>
            <a:r>
              <a:rPr lang="en-IN" dirty="0">
                <a:solidFill>
                  <a:srgbClr val="002060"/>
                </a:solidFill>
                <a:latin typeface="Georgia" panose="02040502050405020303" pitchFamily="18" charset="0"/>
              </a:rPr>
              <a:t>INSURANCE</a:t>
            </a:r>
          </a:p>
        </p:txBody>
      </p:sp>
      <p:sp>
        <p:nvSpPr>
          <p:cNvPr id="4" name="Content Placeholder 3"/>
          <p:cNvSpPr>
            <a:spLocks noGrp="1"/>
          </p:cNvSpPr>
          <p:nvPr>
            <p:ph idx="1"/>
          </p:nvPr>
        </p:nvSpPr>
        <p:spPr>
          <a:xfrm>
            <a:off x="806395" y="832405"/>
            <a:ext cx="4770783" cy="1662855"/>
          </a:xfrm>
        </p:spPr>
        <p:txBody>
          <a:bodyPr>
            <a:normAutofit/>
          </a:bodyPr>
          <a:lstStyle/>
          <a:p>
            <a:pPr algn="just"/>
            <a:r>
              <a:rPr lang="en-US" sz="1865" dirty="0"/>
              <a:t>No one can plan for an accident or become seriously ill. </a:t>
            </a:r>
          </a:p>
          <a:p>
            <a:pPr algn="just"/>
            <a:r>
              <a:rPr lang="en-US" sz="1865" dirty="0">
                <a:solidFill>
                  <a:schemeClr val="tx2">
                    <a:lumMod val="75000"/>
                  </a:schemeClr>
                </a:solidFill>
              </a:rPr>
              <a:t>Insurance is a means of protection from financial loss and is used to shield against the risk of a contingent or uncertain loss.</a:t>
            </a:r>
            <a:endParaRPr lang="en-IN" sz="1865" dirty="0">
              <a:solidFill>
                <a:schemeClr val="tx2">
                  <a:lumMod val="75000"/>
                </a:schemeClr>
              </a:solidFill>
            </a:endParaRPr>
          </a:p>
        </p:txBody>
      </p:sp>
      <p:pic>
        <p:nvPicPr>
          <p:cNvPr id="6" name="Picture 5" descr="C:\Users\rajmohan.m\Desktop\default-insurance-companies-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5698" y="629096"/>
            <a:ext cx="4570713" cy="2069469"/>
          </a:xfrm>
          <a:prstGeom prst="rect">
            <a:avLst/>
          </a:prstGeom>
          <a:noFill/>
          <a:ln>
            <a:noFill/>
          </a:ln>
        </p:spPr>
      </p:pic>
      <p:sp>
        <p:nvSpPr>
          <p:cNvPr id="7" name="Rectangle 6"/>
          <p:cNvSpPr/>
          <p:nvPr/>
        </p:nvSpPr>
        <p:spPr>
          <a:xfrm>
            <a:off x="197384" y="2495260"/>
            <a:ext cx="11958761" cy="995209"/>
          </a:xfrm>
          <a:prstGeom prst="rect">
            <a:avLst/>
          </a:prstGeom>
        </p:spPr>
        <p:txBody>
          <a:bodyPr wrap="square">
            <a:spAutoFit/>
          </a:bodyPr>
          <a:lstStyle/>
          <a:p>
            <a:pPr algn="just"/>
            <a:r>
              <a:rPr lang="en-US" sz="2135" b="1" dirty="0">
                <a:ea typeface="Arial" panose="020B0604020202020204" pitchFamily="34" charset="0"/>
              </a:rPr>
              <a:t>Life insurance</a:t>
            </a:r>
          </a:p>
          <a:p>
            <a:pPr marL="381000" indent="-381000" algn="just">
              <a:buFont typeface="Wingdings" panose="05000000000000000000" pitchFamily="2" charset="2"/>
              <a:buChar char="Ø"/>
            </a:pPr>
            <a:r>
              <a:rPr lang="en-US" sz="1865" dirty="0">
                <a:ea typeface="Arial" panose="020B0604020202020204" pitchFamily="34" charset="0"/>
              </a:rPr>
              <a:t>Provides a financial payment to your nominee upon your death. </a:t>
            </a:r>
          </a:p>
          <a:p>
            <a:pPr marL="381000" indent="-381000" algn="just">
              <a:buFont typeface="Wingdings" panose="05000000000000000000" pitchFamily="2" charset="2"/>
              <a:buChar char="Ø"/>
            </a:pPr>
            <a:r>
              <a:rPr lang="en-US" sz="1865" dirty="0">
                <a:ea typeface="Arial" panose="020B0604020202020204" pitchFamily="34" charset="0"/>
              </a:rPr>
              <a:t>Recommended to Purchase an insurance with coverage worth 7 to 10 times your annual income.</a:t>
            </a:r>
            <a:endParaRPr lang="en-IN" sz="2400" dirty="0"/>
          </a:p>
        </p:txBody>
      </p:sp>
      <p:graphicFrame>
        <p:nvGraphicFramePr>
          <p:cNvPr id="9" name="Diagram 8"/>
          <p:cNvGraphicFramePr/>
          <p:nvPr/>
        </p:nvGraphicFramePr>
        <p:xfrm>
          <a:off x="197383" y="1644927"/>
          <a:ext cx="11827703" cy="6477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6913"/>
            <a:ext cx="10515600" cy="654455"/>
          </a:xfrm>
          <a:ln>
            <a:noFill/>
          </a:ln>
        </p:spPr>
        <p:txBody>
          <a:bodyPr>
            <a:normAutofit/>
          </a:bodyPr>
          <a:lstStyle/>
          <a:p>
            <a:pPr algn="ctr"/>
            <a:r>
              <a:rPr lang="en-US" dirty="0">
                <a:solidFill>
                  <a:srgbClr val="002060"/>
                </a:solidFill>
                <a:latin typeface="Georgia" panose="02040502050405020303" pitchFamily="18" charset="0"/>
              </a:rPr>
              <a:t>General Insurance</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471870" y="3066411"/>
            <a:ext cx="3360487" cy="2519396"/>
          </a:xfrm>
        </p:spPr>
      </p:pic>
      <p:sp>
        <p:nvSpPr>
          <p:cNvPr id="41" name="TextBox 40"/>
          <p:cNvSpPr txBox="1"/>
          <p:nvPr/>
        </p:nvSpPr>
        <p:spPr>
          <a:xfrm>
            <a:off x="477685" y="3855441"/>
            <a:ext cx="3721897" cy="2339100"/>
          </a:xfrm>
          <a:prstGeom prst="rect">
            <a:avLst/>
          </a:prstGeom>
          <a:noFill/>
        </p:spPr>
        <p:txBody>
          <a:bodyPr wrap="square" lIns="121917" tIns="60959" rIns="121917" bIns="60959" rtlCol="0">
            <a:spAutoFit/>
          </a:bodyPr>
          <a:lstStyle/>
          <a:p>
            <a:pPr algn="just"/>
            <a:r>
              <a:rPr lang="en-US" sz="1600" b="1" dirty="0">
                <a:solidFill>
                  <a:srgbClr val="00B0F0"/>
                </a:solidFill>
                <a:ea typeface="Arial" panose="020B0604020202020204" pitchFamily="34" charset="0"/>
              </a:rPr>
              <a:t>Health Insurance : </a:t>
            </a:r>
            <a:r>
              <a:rPr lang="en-US" sz="1600" dirty="0">
                <a:ea typeface="Arial" panose="020B0604020202020204" pitchFamily="34" charset="0"/>
              </a:rPr>
              <a:t>Cost of treatment has increased many folds. </a:t>
            </a:r>
          </a:p>
          <a:p>
            <a:pPr algn="just"/>
            <a:r>
              <a:rPr lang="en-US" sz="1600" dirty="0">
                <a:ea typeface="Arial" panose="020B0604020202020204" pitchFamily="34" charset="0"/>
              </a:rPr>
              <a:t>If your treatment requires you to stay in the hospital for few days, you will end up with a huge medical bill that can severely impact your savings. Every insurance company offers a medical insurance plan that covers basic medical care, including doctor visits and costs of hospitalization.</a:t>
            </a:r>
            <a:endParaRPr lang="en-IN" sz="2135" dirty="0">
              <a:ea typeface="Times New Roman" panose="02020603050405020304" pitchFamily="18" charset="0"/>
            </a:endParaRPr>
          </a:p>
        </p:txBody>
      </p:sp>
      <p:sp>
        <p:nvSpPr>
          <p:cNvPr id="43" name="TextBox 42"/>
          <p:cNvSpPr txBox="1"/>
          <p:nvPr/>
        </p:nvSpPr>
        <p:spPr>
          <a:xfrm>
            <a:off x="8076733" y="1304261"/>
            <a:ext cx="3721897" cy="1846657"/>
          </a:xfrm>
          <a:prstGeom prst="rect">
            <a:avLst/>
          </a:prstGeom>
          <a:noFill/>
        </p:spPr>
        <p:txBody>
          <a:bodyPr wrap="square" lIns="121917" tIns="60959" rIns="121917" bIns="60959" rtlCol="0">
            <a:spAutoFit/>
          </a:bodyPr>
          <a:lstStyle/>
          <a:p>
            <a:pPr algn="just"/>
            <a:r>
              <a:rPr lang="en-US" sz="1600" b="1" dirty="0">
                <a:solidFill>
                  <a:srgbClr val="00B0F0"/>
                </a:solidFill>
                <a:ea typeface="Arial" panose="020B0604020202020204" pitchFamily="34" charset="0"/>
              </a:rPr>
              <a:t>Non-health insurance : </a:t>
            </a:r>
            <a:r>
              <a:rPr lang="en-US" sz="1600" dirty="0">
                <a:ea typeface="Arial" panose="020B0604020202020204" pitchFamily="34" charset="0"/>
              </a:rPr>
              <a:t>Auto or vehicle insurance is mandatory if you own a vehicle. Depending on your policy, it covers losses that your vehicle causes to other people (third party insurance policy) and of your own medical expenses if you have met with an accident. </a:t>
            </a:r>
            <a:endParaRPr lang="en-IN" sz="1600" dirty="0">
              <a:ea typeface="Arial" panose="020B0604020202020204" pitchFamily="34" charset="0"/>
            </a:endParaRPr>
          </a:p>
        </p:txBody>
      </p:sp>
      <p:pic>
        <p:nvPicPr>
          <p:cNvPr id="18" name="Picture 17"/>
          <p:cNvPicPr/>
          <p:nvPr/>
        </p:nvPicPr>
        <p:blipFill>
          <a:blip r:embed="rId5" cstate="print"/>
          <a:srcRect/>
          <a:stretch>
            <a:fillRect/>
          </a:stretch>
        </p:blipFill>
        <p:spPr bwMode="auto">
          <a:xfrm>
            <a:off x="477685" y="1435979"/>
            <a:ext cx="3637583" cy="2169709"/>
          </a:xfrm>
          <a:prstGeom prst="rect">
            <a:avLst/>
          </a:prstGeom>
          <a:noFill/>
        </p:spPr>
      </p:pic>
      <p:pic>
        <p:nvPicPr>
          <p:cNvPr id="19" name="Picture 18"/>
          <p:cNvPicPr/>
          <p:nvPr/>
        </p:nvPicPr>
        <p:blipFill>
          <a:blip r:embed="rId6" cstate="print"/>
          <a:srcRect/>
          <a:stretch>
            <a:fillRect/>
          </a:stretch>
        </p:blipFill>
        <p:spPr bwMode="auto">
          <a:xfrm>
            <a:off x="8188960" y="3605689"/>
            <a:ext cx="3666736" cy="2180212"/>
          </a:xfrm>
          <a:prstGeom prst="rect">
            <a:avLst/>
          </a:prstGeom>
          <a:noFill/>
        </p:spPr>
      </p:pic>
      <p:sp useBgFill="1">
        <p:nvSpPr>
          <p:cNvPr id="5" name="Rectangle 4"/>
          <p:cNvSpPr/>
          <p:nvPr/>
        </p:nvSpPr>
        <p:spPr>
          <a:xfrm>
            <a:off x="4354159" y="1592612"/>
            <a:ext cx="3483680" cy="1077218"/>
          </a:xfrm>
          <a:prstGeom prst="rect">
            <a:avLst/>
          </a:prstGeom>
        </p:spPr>
        <p:txBody>
          <a:bodyPr wrap="square">
            <a:spAutoFit/>
          </a:bodyPr>
          <a:lstStyle/>
          <a:p>
            <a:pPr algn="ctr"/>
            <a:r>
              <a:rPr lang="en-US" sz="1600" dirty="0">
                <a:solidFill>
                  <a:schemeClr val="accent2"/>
                </a:solidFill>
              </a:rPr>
              <a:t>Policies which are not directly related to the life of individuals, insure the policy holder against the risk of wealth and health.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1+#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177997" y="43037"/>
            <a:ext cx="3683000" cy="654455"/>
          </a:xfrm>
        </p:spPr>
        <p:txBody>
          <a:bodyPr/>
          <a:lstStyle/>
          <a:p>
            <a:r>
              <a:rPr lang="en-IN" dirty="0">
                <a:solidFill>
                  <a:srgbClr val="002060"/>
                </a:solidFill>
                <a:latin typeface="Georgia" panose="02040502050405020303" pitchFamily="18" charset="0"/>
              </a:rPr>
              <a:t>Budgeting</a:t>
            </a:r>
          </a:p>
        </p:txBody>
      </p:sp>
      <p:graphicFrame>
        <p:nvGraphicFramePr>
          <p:cNvPr id="6" name="Diagram 5"/>
          <p:cNvGraphicFramePr/>
          <p:nvPr/>
        </p:nvGraphicFramePr>
        <p:xfrm>
          <a:off x="347133" y="2406653"/>
          <a:ext cx="6815667" cy="436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cstate="print">
            <a:clrChange>
              <a:clrFrom>
                <a:srgbClr val="F3FFFF"/>
              </a:clrFrom>
              <a:clrTo>
                <a:srgbClr val="F3FFFF">
                  <a:alpha val="0"/>
                </a:srgbClr>
              </a:clrTo>
            </a:clrChange>
            <a:extLst>
              <a:ext uri="{BEBA8EAE-BF5A-486C-A8C5-ECC9F3942E4B}">
                <a14:imgProps xmlns:a14="http://schemas.microsoft.com/office/drawing/2010/main">
                  <a14:imgLayer r:embed="rId8">
                    <a14:imgEffect>
                      <a14:colorTemperature colorTemp="5300"/>
                    </a14:imgEffect>
                  </a14:imgLayer>
                </a14:imgProps>
              </a:ext>
            </a:extLst>
          </a:blip>
          <a:stretch>
            <a:fillRect/>
          </a:stretch>
        </p:blipFill>
        <p:spPr>
          <a:xfrm>
            <a:off x="7560734" y="1270001"/>
            <a:ext cx="4351020" cy="2954867"/>
          </a:xfrm>
          <a:prstGeom prst="rect">
            <a:avLst/>
          </a:prstGeom>
        </p:spPr>
      </p:pic>
      <p:sp>
        <p:nvSpPr>
          <p:cNvPr id="8" name="Title 2"/>
          <p:cNvSpPr txBox="1"/>
          <p:nvPr/>
        </p:nvSpPr>
        <p:spPr>
          <a:xfrm>
            <a:off x="7861300" y="697580"/>
            <a:ext cx="3683000" cy="640155"/>
          </a:xfrm>
          <a:prstGeom prst="rect">
            <a:avLst/>
          </a:prstGeom>
        </p:spPr>
        <p:txBody>
          <a:bodyPr vert="horz" lIns="121920" tIns="60960" rIns="121920" bIns="60960" rtlCol="0" anchor="ctr">
            <a:noAutofit/>
          </a:bodyPr>
          <a:lstStyle>
            <a:lvl1pPr algn="l" defTabSz="685800" rtl="0" eaLnBrk="1" latinLnBrk="0" hangingPunct="1">
              <a:lnSpc>
                <a:spcPct val="90000"/>
              </a:lnSpc>
              <a:spcBef>
                <a:spcPct val="0"/>
              </a:spcBef>
              <a:buNone/>
              <a:defRPr sz="2400" b="1" kern="1200">
                <a:solidFill>
                  <a:schemeClr val="tx1">
                    <a:lumMod val="75000"/>
                    <a:lumOff val="25000"/>
                  </a:schemeClr>
                </a:solidFill>
                <a:latin typeface="+mn-lt"/>
                <a:ea typeface="+mj-ea"/>
                <a:cs typeface="+mj-cs"/>
              </a:defRPr>
            </a:lvl1pPr>
          </a:lstStyle>
          <a:p>
            <a:r>
              <a:rPr lang="en-IN" sz="2135" dirty="0"/>
              <a:t>Set SMART financial Goals</a:t>
            </a:r>
          </a:p>
        </p:txBody>
      </p:sp>
      <p:graphicFrame>
        <p:nvGraphicFramePr>
          <p:cNvPr id="10" name="Diagram 9"/>
          <p:cNvGraphicFramePr/>
          <p:nvPr/>
        </p:nvGraphicFramePr>
        <p:xfrm>
          <a:off x="7569201" y="4303183"/>
          <a:ext cx="2425700" cy="17526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 Box 27"/>
          <p:cNvSpPr txBox="1"/>
          <p:nvPr/>
        </p:nvSpPr>
        <p:spPr>
          <a:xfrm>
            <a:off x="9621520" y="5480051"/>
            <a:ext cx="2422313" cy="3683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1920" tIns="60960" rIns="121920" bIns="60960" numCol="1" spcCol="0" rtlCol="0" fromWordArt="0" anchor="t" anchorCtr="0" forceAA="0" compatLnSpc="1">
            <a:noAutofit/>
          </a:bodyPr>
          <a:lstStyle/>
          <a:p>
            <a:r>
              <a:rPr lang="en-US" sz="1335" b="1">
                <a:solidFill>
                  <a:srgbClr val="262626"/>
                </a:solidFill>
                <a:latin typeface="Arial" panose="020B0604020202020204" pitchFamily="34" charset="0"/>
                <a:ea typeface="Times New Roman" panose="02020603050405020304" pitchFamily="18" charset="0"/>
              </a:rPr>
              <a:t>Plan for Retirement</a:t>
            </a:r>
            <a:endParaRPr lang="en-IN" sz="1465">
              <a:latin typeface="Times New Roman" panose="02020603050405020304" pitchFamily="18" charset="0"/>
              <a:ea typeface="Times New Roman" panose="02020603050405020304" pitchFamily="18" charset="0"/>
            </a:endParaRPr>
          </a:p>
        </p:txBody>
      </p:sp>
      <p:sp>
        <p:nvSpPr>
          <p:cNvPr id="12" name="Text Box 27"/>
          <p:cNvSpPr txBox="1"/>
          <p:nvPr/>
        </p:nvSpPr>
        <p:spPr>
          <a:xfrm>
            <a:off x="9295553" y="4938446"/>
            <a:ext cx="2422313" cy="3683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1920" tIns="60960" rIns="121920" bIns="60960" numCol="1" spcCol="0" rtlCol="0" fromWordArt="0" anchor="t" anchorCtr="0" forceAA="0" compatLnSpc="1">
            <a:noAutofit/>
          </a:bodyPr>
          <a:lstStyle/>
          <a:p>
            <a:r>
              <a:rPr lang="en-US" sz="1335" b="1" dirty="0">
                <a:solidFill>
                  <a:srgbClr val="262626"/>
                </a:solidFill>
                <a:latin typeface="Arial" panose="020B0604020202020204" pitchFamily="34" charset="0"/>
                <a:ea typeface="Times New Roman" panose="02020603050405020304" pitchFamily="18" charset="0"/>
              </a:rPr>
              <a:t>Paying for a wedding</a:t>
            </a:r>
            <a:endParaRPr lang="en-IN" sz="1465" dirty="0">
              <a:latin typeface="Times New Roman" panose="02020603050405020304" pitchFamily="18" charset="0"/>
              <a:ea typeface="Times New Roman" panose="02020603050405020304" pitchFamily="18" charset="0"/>
            </a:endParaRPr>
          </a:p>
        </p:txBody>
      </p:sp>
      <p:sp>
        <p:nvSpPr>
          <p:cNvPr id="13" name="Text Box 25"/>
          <p:cNvSpPr txBox="1"/>
          <p:nvPr/>
        </p:nvSpPr>
        <p:spPr>
          <a:xfrm>
            <a:off x="8957310" y="4491831"/>
            <a:ext cx="2252133" cy="3683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1920" tIns="60960" rIns="121920" bIns="60960" numCol="1" spcCol="0" rtlCol="0" fromWordArt="0" anchor="t" anchorCtr="0" forceAA="0" compatLnSpc="1">
            <a:noAutofit/>
          </a:bodyPr>
          <a:lstStyle/>
          <a:p>
            <a:r>
              <a:rPr lang="en-US" sz="1335" b="1" dirty="0">
                <a:solidFill>
                  <a:srgbClr val="262626"/>
                </a:solidFill>
                <a:latin typeface="Arial" panose="020B0604020202020204" pitchFamily="34" charset="0"/>
                <a:ea typeface="Times New Roman" panose="02020603050405020304" pitchFamily="18" charset="0"/>
              </a:rPr>
              <a:t>Plan for buying a TV</a:t>
            </a:r>
            <a:endParaRPr lang="en-IN" sz="1465" dirty="0">
              <a:latin typeface="Times New Roman" panose="02020603050405020304" pitchFamily="18" charset="0"/>
              <a:ea typeface="Times New Roman" panose="02020603050405020304" pitchFamily="18" charset="0"/>
            </a:endParaRPr>
          </a:p>
        </p:txBody>
      </p:sp>
      <p:sp>
        <p:nvSpPr>
          <p:cNvPr id="14" name="Rectangle 13"/>
          <p:cNvSpPr/>
          <p:nvPr/>
        </p:nvSpPr>
        <p:spPr>
          <a:xfrm>
            <a:off x="5944035" y="3228946"/>
            <a:ext cx="261610" cy="461665"/>
          </a:xfrm>
          <a:prstGeom prst="rect">
            <a:avLst/>
          </a:prstGeom>
        </p:spPr>
        <p:txBody>
          <a:bodyPr wrap="none">
            <a:spAutoFit/>
          </a:bodyPr>
          <a:lstStyle/>
          <a:p>
            <a:r>
              <a:rPr lang="en-IN" sz="2400" dirty="0">
                <a:solidFill>
                  <a:srgbClr val="000000"/>
                </a:solidFill>
                <a:latin typeface="Times New Roman" panose="02020603050405020304" pitchFamily="18" charset="0"/>
              </a:rPr>
              <a:t> </a:t>
            </a:r>
            <a:endParaRPr lang="en-IN" sz="2400" dirty="0"/>
          </a:p>
        </p:txBody>
      </p:sp>
      <p:sp>
        <p:nvSpPr>
          <p:cNvPr id="15" name="Rectangle 14"/>
          <p:cNvSpPr/>
          <p:nvPr/>
        </p:nvSpPr>
        <p:spPr>
          <a:xfrm>
            <a:off x="913130" y="1151255"/>
            <a:ext cx="6249035" cy="460375"/>
          </a:xfrm>
          <a:prstGeom prst="rect">
            <a:avLst/>
          </a:prstGeom>
        </p:spPr>
        <p:txBody>
          <a:bodyPr wrap="square">
            <a:spAutoFit/>
          </a:bodyPr>
          <a:lstStyle/>
          <a:p>
            <a:r>
              <a:rPr lang="en-US" sz="2135" dirty="0">
                <a:solidFill>
                  <a:srgbClr val="002060"/>
                </a:solidFill>
                <a:latin typeface="Calibri" panose="020F0502020204030204" pitchFamily="34" charset="0"/>
              </a:rPr>
              <a:t>It is simply a comparison of income and expenses</a:t>
            </a:r>
            <a:r>
              <a:rPr lang="en-US" sz="2400" dirty="0">
                <a:solidFill>
                  <a:srgbClr val="002060"/>
                </a:solidFill>
                <a:latin typeface="Calibri" panose="020F0502020204030204" pitchFamily="34" charset="0"/>
              </a:rPr>
              <a:t>.</a:t>
            </a:r>
            <a:endParaRPr lang="en-IN" sz="2400" dirty="0"/>
          </a:p>
        </p:txBody>
      </p:sp>
      <p:sp>
        <p:nvSpPr>
          <p:cNvPr id="16" name="Rectangle 15"/>
          <p:cNvSpPr/>
          <p:nvPr/>
        </p:nvSpPr>
        <p:spPr>
          <a:xfrm>
            <a:off x="143933" y="1820369"/>
            <a:ext cx="7222068" cy="461665"/>
          </a:xfrm>
          <a:prstGeom prst="rect">
            <a:avLst/>
          </a:prstGeom>
        </p:spPr>
        <p:txBody>
          <a:bodyPr wrap="square">
            <a:spAutoFit/>
          </a:bodyPr>
          <a:lstStyle/>
          <a:p>
            <a:r>
              <a:rPr lang="en-US" sz="2400" dirty="0">
                <a:solidFill>
                  <a:srgbClr val="000000"/>
                </a:solidFill>
                <a:latin typeface="Calibri" panose="020F0502020204030204" pitchFamily="34" charset="0"/>
              </a:rPr>
              <a:t>The difference between your total income and expense :</a:t>
            </a:r>
            <a:endParaRPr lang="en-I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912412" y="294815"/>
            <a:ext cx="10515600" cy="654455"/>
          </a:xfrm>
        </p:spPr>
        <p:txBody>
          <a:bodyPr/>
          <a:lstStyle/>
          <a:p>
            <a:pPr algn="ctr"/>
            <a:r>
              <a:rPr lang="en-IN" dirty="0">
                <a:solidFill>
                  <a:srgbClr val="002060"/>
                </a:solidFill>
                <a:latin typeface="Georgia" panose="02040502050405020303" pitchFamily="18" charset="0"/>
              </a:rPr>
              <a:t>National Pension System</a:t>
            </a:r>
            <a:br>
              <a:rPr lang="en-IN" dirty="0">
                <a:solidFill>
                  <a:srgbClr val="002060"/>
                </a:solidFill>
                <a:latin typeface="Georgia" panose="02040502050405020303" pitchFamily="18" charset="0"/>
              </a:rPr>
            </a:br>
            <a:endParaRPr lang="en-IN" dirty="0">
              <a:solidFill>
                <a:srgbClr val="002060"/>
              </a:solidFill>
              <a:latin typeface="Georgia" panose="02040502050405020303" pitchFamily="18" charset="0"/>
            </a:endParaRPr>
          </a:p>
        </p:txBody>
      </p:sp>
      <p:sp>
        <p:nvSpPr>
          <p:cNvPr id="6" name="Content Placeholder 5"/>
          <p:cNvSpPr>
            <a:spLocks noGrp="1"/>
          </p:cNvSpPr>
          <p:nvPr>
            <p:ph idx="1"/>
          </p:nvPr>
        </p:nvSpPr>
        <p:spPr>
          <a:xfrm>
            <a:off x="838199" y="815635"/>
            <a:ext cx="10515600" cy="1356525"/>
          </a:xfrm>
          <a:prstGeom prst="rect">
            <a:avLst/>
          </a:prstGeom>
        </p:spPr>
        <p:txBody>
          <a:bodyPr wrap="square">
            <a:spAutoFit/>
          </a:bodyPr>
          <a:lstStyle/>
          <a:p>
            <a:pPr marL="381000" indent="-381000" algn="just">
              <a:spcAft>
                <a:spcPts val="0"/>
              </a:spcAft>
              <a:buFont typeface="Wingdings" panose="05000000000000000000" pitchFamily="2" charset="2"/>
              <a:buChar char="Ø"/>
            </a:pPr>
            <a:r>
              <a:rPr lang="en-US" sz="1865" dirty="0">
                <a:ea typeface="Times New Roman" panose="02020603050405020304" pitchFamily="18" charset="0"/>
              </a:rPr>
              <a:t>It is open to all citizens of the country between the ages of 18 and 70 on a voluntary basis. </a:t>
            </a:r>
          </a:p>
          <a:p>
            <a:pPr marL="381000" indent="-381000" algn="just">
              <a:spcAft>
                <a:spcPts val="0"/>
              </a:spcAft>
              <a:buFont typeface="Wingdings" panose="05000000000000000000" pitchFamily="2" charset="2"/>
              <a:buChar char="Ø"/>
            </a:pPr>
            <a:r>
              <a:rPr lang="en-US" sz="1865" dirty="0">
                <a:ea typeface="Times New Roman" panose="02020603050405020304" pitchFamily="18" charset="0"/>
              </a:rPr>
              <a:t>A minimum saving of 500 rupees per year is required to subscribe to the scheme. </a:t>
            </a:r>
          </a:p>
          <a:p>
            <a:pPr marL="381000" indent="-381000" algn="just">
              <a:spcAft>
                <a:spcPts val="0"/>
              </a:spcAft>
              <a:buFont typeface="Wingdings" panose="05000000000000000000" pitchFamily="2" charset="2"/>
              <a:buChar char="Ø"/>
            </a:pPr>
            <a:r>
              <a:rPr lang="en-US" sz="1865" dirty="0">
                <a:ea typeface="Times New Roman" panose="02020603050405020304" pitchFamily="18" charset="0"/>
              </a:rPr>
              <a:t>When you retire, normally at age 60, you will get a part of your money and the remaining can be withdrawn on monthly basis.  For more information visit </a:t>
            </a:r>
            <a:r>
              <a:rPr lang="en-US" sz="1865" u="sng" dirty="0">
                <a:solidFill>
                  <a:srgbClr val="0563C1"/>
                </a:solidFill>
                <a:ea typeface="Times New Roman" panose="02020603050405020304" pitchFamily="18" charset="0"/>
                <a:hlinkClick r:id="rId2"/>
              </a:rPr>
              <a:t>https://www.pfrda.org.in</a:t>
            </a:r>
            <a:endParaRPr lang="en-IN" sz="1865" dirty="0">
              <a:ea typeface="Times New Roman" panose="02020603050405020304" pitchFamily="18" charset="0"/>
            </a:endParaRPr>
          </a:p>
        </p:txBody>
      </p:sp>
      <p:pic>
        <p:nvPicPr>
          <p:cNvPr id="7" name="Picture 6"/>
          <p:cNvPicPr/>
          <p:nvPr/>
        </p:nvPicPr>
        <p:blipFill>
          <a:blip r:embed="rId3" cstate="print">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149782" y="2372930"/>
            <a:ext cx="10088063" cy="348607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477079" y="499805"/>
            <a:ext cx="10750163" cy="1631601"/>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US" sz="1865" b="1" dirty="0"/>
              <a:t>Investment in Securities Market</a:t>
            </a:r>
          </a:p>
          <a:p>
            <a:r>
              <a:rPr lang="en-US" sz="1865" dirty="0"/>
              <a:t>Securities can be broadly classified into two types: Equities and Debts. Securities are sold in the securities market</a:t>
            </a:r>
          </a:p>
          <a:p>
            <a:endParaRPr lang="en-US" sz="665" dirty="0"/>
          </a:p>
          <a:p>
            <a:r>
              <a:rPr lang="en-US" sz="1865" dirty="0"/>
              <a:t>       </a:t>
            </a:r>
            <a:r>
              <a:rPr lang="en-US" sz="1865" b="1" dirty="0"/>
              <a:t>Primary market: </a:t>
            </a:r>
            <a:r>
              <a:rPr lang="en-US" sz="1865" dirty="0"/>
              <a:t>Company directly issues Securities for the first time e.g. IPO (Initial Public Offer)</a:t>
            </a:r>
          </a:p>
          <a:p>
            <a:r>
              <a:rPr lang="en-US" sz="1865" dirty="0"/>
              <a:t>       </a:t>
            </a:r>
            <a:r>
              <a:rPr lang="en-US" sz="1865" b="1" dirty="0"/>
              <a:t>Secondary Market</a:t>
            </a:r>
            <a:r>
              <a:rPr lang="en-US" sz="1865" dirty="0"/>
              <a:t>: Trading of securities in Stock Exchanges e.g. BSE, NSE, etc. </a:t>
            </a:r>
          </a:p>
        </p:txBody>
      </p:sp>
      <p:sp>
        <p:nvSpPr>
          <p:cNvPr id="19" name="Rounded Rectangle 18"/>
          <p:cNvSpPr/>
          <p:nvPr/>
        </p:nvSpPr>
        <p:spPr>
          <a:xfrm>
            <a:off x="659959" y="1442403"/>
            <a:ext cx="10262483" cy="6873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aphicFrame>
        <p:nvGraphicFramePr>
          <p:cNvPr id="7" name="Diagram 6"/>
          <p:cNvGraphicFramePr/>
          <p:nvPr/>
        </p:nvGraphicFramePr>
        <p:xfrm>
          <a:off x="611367" y="2268772"/>
          <a:ext cx="10615875" cy="3841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9600" dirty="0"/>
              <a:t>Thank you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8125" y="5239472"/>
            <a:ext cx="2710550" cy="923330"/>
          </a:xfrm>
          <a:prstGeom prst="rect">
            <a:avLst/>
          </a:prstGeom>
          <a:noFill/>
        </p:spPr>
        <p:txBody>
          <a:bodyPr wrap="none" rtlCol="0">
            <a:spAutoFit/>
          </a:bodyPr>
          <a:lstStyle/>
          <a:p>
            <a:pPr algn="ctr"/>
            <a:r>
              <a:rPr lang="en-US" dirty="0"/>
              <a:t>With savings, in the future </a:t>
            </a:r>
          </a:p>
          <a:p>
            <a:pPr algn="ctr"/>
            <a:r>
              <a:rPr lang="en-US" dirty="0"/>
              <a:t>you can buy what you can </a:t>
            </a:r>
          </a:p>
          <a:p>
            <a:pPr algn="ctr"/>
            <a:r>
              <a:rPr lang="en-US" dirty="0"/>
              <a:t>not buy today</a:t>
            </a:r>
          </a:p>
        </p:txBody>
      </p:sp>
      <p:pic>
        <p:nvPicPr>
          <p:cNvPr id="9" name="Picture 8" descr="free-60-icons-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341" y="3504971"/>
            <a:ext cx="1203876" cy="1203876"/>
          </a:xfrm>
          <a:prstGeom prst="rect">
            <a:avLst/>
          </a:prstGeom>
        </p:spPr>
      </p:pic>
      <p:sp>
        <p:nvSpPr>
          <p:cNvPr id="10" name="TextBox 9"/>
          <p:cNvSpPr txBox="1"/>
          <p:nvPr/>
        </p:nvSpPr>
        <p:spPr>
          <a:xfrm>
            <a:off x="1716278" y="4577704"/>
            <a:ext cx="2712101" cy="646331"/>
          </a:xfrm>
          <a:prstGeom prst="rect">
            <a:avLst/>
          </a:prstGeom>
          <a:noFill/>
        </p:spPr>
        <p:txBody>
          <a:bodyPr wrap="none" rtlCol="0">
            <a:spAutoFit/>
          </a:bodyPr>
          <a:lstStyle/>
          <a:p>
            <a:r>
              <a:rPr lang="en-US" sz="3600" dirty="0">
                <a:solidFill>
                  <a:srgbClr val="3366FF"/>
                </a:solidFill>
              </a:rPr>
              <a:t>Future Needs</a:t>
            </a:r>
          </a:p>
        </p:txBody>
      </p:sp>
      <p:pic>
        <p:nvPicPr>
          <p:cNvPr id="12" name="Picture 11" descr="free-60-icons-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5940" y="1675715"/>
            <a:ext cx="1135569" cy="1135569"/>
          </a:xfrm>
          <a:prstGeom prst="rect">
            <a:avLst/>
          </a:prstGeom>
        </p:spPr>
      </p:pic>
      <p:sp>
        <p:nvSpPr>
          <p:cNvPr id="13" name="TextBox 12"/>
          <p:cNvSpPr txBox="1"/>
          <p:nvPr/>
        </p:nvSpPr>
        <p:spPr>
          <a:xfrm>
            <a:off x="4602414" y="280446"/>
            <a:ext cx="2570535" cy="646331"/>
          </a:xfrm>
          <a:prstGeom prst="rect">
            <a:avLst/>
          </a:prstGeom>
          <a:noFill/>
        </p:spPr>
        <p:txBody>
          <a:bodyPr wrap="none" rtlCol="0">
            <a:spAutoFit/>
          </a:bodyPr>
          <a:lstStyle/>
          <a:p>
            <a:r>
              <a:rPr lang="en-US" sz="3600" dirty="0">
                <a:solidFill>
                  <a:srgbClr val="3366FF"/>
                </a:solidFill>
              </a:rPr>
              <a:t>Emergencies</a:t>
            </a:r>
          </a:p>
        </p:txBody>
      </p:sp>
      <p:sp>
        <p:nvSpPr>
          <p:cNvPr id="14" name="TextBox 13"/>
          <p:cNvSpPr txBox="1"/>
          <p:nvPr/>
        </p:nvSpPr>
        <p:spPr>
          <a:xfrm>
            <a:off x="4587199" y="945316"/>
            <a:ext cx="2654317" cy="646331"/>
          </a:xfrm>
          <a:prstGeom prst="rect">
            <a:avLst/>
          </a:prstGeom>
          <a:noFill/>
        </p:spPr>
        <p:txBody>
          <a:bodyPr wrap="none" rtlCol="0">
            <a:spAutoFit/>
          </a:bodyPr>
          <a:lstStyle/>
          <a:p>
            <a:pPr algn="ctr"/>
            <a:r>
              <a:rPr lang="en-US" dirty="0"/>
              <a:t>Unexpected Expenses like </a:t>
            </a:r>
          </a:p>
          <a:p>
            <a:pPr algn="ctr"/>
            <a:r>
              <a:rPr lang="en-US" dirty="0"/>
              <a:t>Illness, accident, death</a:t>
            </a:r>
          </a:p>
        </p:txBody>
      </p:sp>
      <p:pic>
        <p:nvPicPr>
          <p:cNvPr id="16" name="Picture 15" descr="free-60-icons-5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0188" y="3573279"/>
            <a:ext cx="1135569" cy="1135569"/>
          </a:xfrm>
          <a:prstGeom prst="rect">
            <a:avLst/>
          </a:prstGeom>
        </p:spPr>
      </p:pic>
      <p:sp>
        <p:nvSpPr>
          <p:cNvPr id="19" name="TextBox 18"/>
          <p:cNvSpPr txBox="1"/>
          <p:nvPr/>
        </p:nvSpPr>
        <p:spPr>
          <a:xfrm>
            <a:off x="7285043" y="4562636"/>
            <a:ext cx="3043246" cy="646331"/>
          </a:xfrm>
          <a:prstGeom prst="rect">
            <a:avLst/>
          </a:prstGeom>
          <a:noFill/>
        </p:spPr>
        <p:txBody>
          <a:bodyPr wrap="none" rtlCol="0">
            <a:spAutoFit/>
          </a:bodyPr>
          <a:lstStyle/>
          <a:p>
            <a:r>
              <a:rPr lang="en-US" sz="3600" dirty="0">
                <a:solidFill>
                  <a:srgbClr val="3366FF"/>
                </a:solidFill>
              </a:rPr>
              <a:t>Large Expenses</a:t>
            </a:r>
          </a:p>
        </p:txBody>
      </p:sp>
      <p:sp>
        <p:nvSpPr>
          <p:cNvPr id="20" name="TextBox 19"/>
          <p:cNvSpPr txBox="1"/>
          <p:nvPr/>
        </p:nvSpPr>
        <p:spPr>
          <a:xfrm>
            <a:off x="7285044" y="5198855"/>
            <a:ext cx="3382957" cy="923330"/>
          </a:xfrm>
          <a:prstGeom prst="rect">
            <a:avLst/>
          </a:prstGeom>
          <a:noFill/>
        </p:spPr>
        <p:txBody>
          <a:bodyPr wrap="none" rtlCol="0">
            <a:spAutoFit/>
          </a:bodyPr>
          <a:lstStyle/>
          <a:p>
            <a:r>
              <a:rPr lang="en-US" dirty="0"/>
              <a:t>To meet larger expenses</a:t>
            </a:r>
          </a:p>
          <a:p>
            <a:r>
              <a:rPr lang="en-US" dirty="0"/>
              <a:t>like purchasing a house, marriage,</a:t>
            </a:r>
          </a:p>
          <a:p>
            <a:r>
              <a:rPr lang="en-US" dirty="0"/>
              <a:t>education</a:t>
            </a:r>
          </a:p>
        </p:txBody>
      </p:sp>
      <p:sp>
        <p:nvSpPr>
          <p:cNvPr id="3" name="Oval 2"/>
          <p:cNvSpPr/>
          <p:nvPr/>
        </p:nvSpPr>
        <p:spPr>
          <a:xfrm>
            <a:off x="4428378" y="3107614"/>
            <a:ext cx="2791816" cy="2791816"/>
          </a:xfrm>
          <a:prstGeom prst="ellipse">
            <a:avLst/>
          </a:prstGeom>
          <a:ln w="381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solidFill>
                  <a:schemeClr val="accent1">
                    <a:lumMod val="75000"/>
                  </a:schemeClr>
                </a:solidFill>
              </a:rPr>
              <a:t>Why </a:t>
            </a:r>
            <a:r>
              <a:rPr lang="en-US" sz="4000" b="1" dirty="0">
                <a:solidFill>
                  <a:srgbClr val="FF0000"/>
                </a:solidFill>
              </a:rPr>
              <a:t>Savings</a:t>
            </a:r>
            <a:r>
              <a:rPr lang="en-US" sz="4000" b="1" dirty="0">
                <a:solidFill>
                  <a:schemeClr val="accent1">
                    <a:lumMod val="75000"/>
                  </a:schemeClr>
                </a:solidFill>
              </a:rPr>
              <a:t> </a:t>
            </a:r>
            <a:r>
              <a:rPr lang="en-US" sz="3200" b="1" dirty="0">
                <a:solidFill>
                  <a:schemeClr val="accent1">
                    <a:lumMod val="75000"/>
                  </a:schemeClr>
                </a:solidFill>
              </a:rPr>
              <a:t>are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Titre 58"/>
          <p:cNvSpPr>
            <a:spLocks noGrp="1"/>
          </p:cNvSpPr>
          <p:nvPr>
            <p:ph type="title"/>
          </p:nvPr>
        </p:nvSpPr>
        <p:spPr>
          <a:xfrm>
            <a:off x="741476" y="228986"/>
            <a:ext cx="10515600" cy="654455"/>
          </a:xfrm>
        </p:spPr>
        <p:txBody>
          <a:bodyPr/>
          <a:lstStyle/>
          <a:p>
            <a:pPr algn="ctr"/>
            <a:r>
              <a:rPr lang="en-IN" dirty="0">
                <a:solidFill>
                  <a:srgbClr val="002060"/>
                </a:solidFill>
                <a:latin typeface="Georgia" panose="02040502050405020303" pitchFamily="18" charset="0"/>
              </a:rPr>
              <a:t>SAVING</a:t>
            </a:r>
            <a:endParaRPr lang="en-IN" dirty="0"/>
          </a:p>
        </p:txBody>
      </p:sp>
      <p:sp>
        <p:nvSpPr>
          <p:cNvPr id="55" name="ZoneTexte 54 - 3 - 1"/>
          <p:cNvSpPr txBox="1"/>
          <p:nvPr/>
        </p:nvSpPr>
        <p:spPr>
          <a:xfrm>
            <a:off x="1214455" y="2969703"/>
            <a:ext cx="4061340" cy="2384175"/>
          </a:xfrm>
          <a:prstGeom prst="rect">
            <a:avLst/>
          </a:prstGeom>
          <a:noFill/>
        </p:spPr>
        <p:txBody>
          <a:bodyPr wrap="square" rtlCol="0" anchor="t">
            <a:noAutofit/>
          </a:bodyPr>
          <a:lstStyle/>
          <a:p>
            <a:pPr algn="just"/>
            <a:r>
              <a:rPr lang="en-US" sz="1600" b="1" dirty="0">
                <a:solidFill>
                  <a:srgbClr val="FF0000"/>
                </a:solidFill>
                <a:ea typeface="Times New Roman" panose="02020603050405020304" pitchFamily="18" charset="0"/>
              </a:rPr>
              <a:t>Why Save?</a:t>
            </a:r>
            <a:endParaRPr lang="en-IN" sz="1600" dirty="0">
              <a:ea typeface="Times New Roman" panose="02020603050405020304" pitchFamily="18" charset="0"/>
            </a:endParaRPr>
          </a:p>
          <a:p>
            <a:pPr marL="381000" indent="-381000" algn="just">
              <a:buFont typeface="Wingdings" panose="05000000000000000000" pitchFamily="2" charset="2"/>
              <a:buChar char="Ø"/>
            </a:pPr>
            <a:r>
              <a:rPr lang="en-US" sz="1600" dirty="0">
                <a:ea typeface="Times New Roman" panose="02020603050405020304" pitchFamily="18" charset="0"/>
              </a:rPr>
              <a:t>Help you to meet your goals and provide for your own future.</a:t>
            </a:r>
            <a:r>
              <a:rPr lang="en-US" sz="1600" dirty="0">
                <a:ea typeface="Arial" panose="020B0604020202020204" pitchFamily="34" charset="0"/>
              </a:rPr>
              <a:t> </a:t>
            </a:r>
          </a:p>
          <a:p>
            <a:pPr marL="381000" indent="-381000" algn="just">
              <a:buFont typeface="Wingdings" panose="05000000000000000000" pitchFamily="2" charset="2"/>
              <a:buChar char="Ø"/>
            </a:pPr>
            <a:r>
              <a:rPr lang="en-US" sz="1600" dirty="0">
                <a:ea typeface="Arial" panose="020B0604020202020204" pitchFamily="34" charset="0"/>
              </a:rPr>
              <a:t>Without savings, when you want to purchase something, you have to borrow money. </a:t>
            </a:r>
          </a:p>
          <a:p>
            <a:pPr marL="381000" indent="-381000" algn="just">
              <a:buFont typeface="Wingdings" panose="05000000000000000000" pitchFamily="2" charset="2"/>
              <a:buChar char="Ø"/>
            </a:pPr>
            <a:r>
              <a:rPr lang="en-US" sz="1600" dirty="0">
                <a:ea typeface="Arial" panose="020B0604020202020204" pitchFamily="34" charset="0"/>
              </a:rPr>
              <a:t>Borrowing is expensive, because not only you have to pay it back, you also have to pay interest, often at a high monthly rate. </a:t>
            </a:r>
            <a:endParaRPr lang="en-IN" sz="1600" dirty="0">
              <a:ea typeface="Times New Roman" panose="02020603050405020304" pitchFamily="18" charset="0"/>
            </a:endParaRPr>
          </a:p>
        </p:txBody>
      </p:sp>
      <p:cxnSp>
        <p:nvCxnSpPr>
          <p:cNvPr id="68" name="Straight Connector 67"/>
          <p:cNvCxnSpPr/>
          <p:nvPr/>
        </p:nvCxnSpPr>
        <p:spPr>
          <a:xfrm rot="5400000">
            <a:off x="4903913" y="4161789"/>
            <a:ext cx="2384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ZoneTexte 54 - 3 - 2"/>
          <p:cNvSpPr txBox="1"/>
          <p:nvPr/>
        </p:nvSpPr>
        <p:spPr>
          <a:xfrm>
            <a:off x="6308652" y="2969703"/>
            <a:ext cx="5670697" cy="2384175"/>
          </a:xfrm>
          <a:prstGeom prst="rect">
            <a:avLst/>
          </a:prstGeom>
          <a:noFill/>
        </p:spPr>
        <p:txBody>
          <a:bodyPr wrap="square" rtlCol="0" anchor="t">
            <a:noAutofit/>
          </a:bodyPr>
          <a:lstStyle/>
          <a:p>
            <a:pPr algn="just"/>
            <a:r>
              <a:rPr lang="en-US" sz="1600" b="1" dirty="0">
                <a:solidFill>
                  <a:srgbClr val="FF0000"/>
                </a:solidFill>
                <a:ea typeface="Times New Roman" panose="02020603050405020304" pitchFamily="18" charset="0"/>
              </a:rPr>
              <a:t>How to save?</a:t>
            </a:r>
          </a:p>
          <a:p>
            <a:pPr algn="just">
              <a:lnSpc>
                <a:spcPct val="108000"/>
              </a:lnSpc>
            </a:pPr>
            <a:r>
              <a:rPr lang="en-US" sz="1600" dirty="0"/>
              <a:t>Now that you've decided you want to save, how do you go about it? </a:t>
            </a:r>
            <a:endParaRPr lang="en-IN" sz="1600" dirty="0"/>
          </a:p>
          <a:p>
            <a:pPr algn="just"/>
            <a:r>
              <a:rPr lang="en-US" sz="1600" dirty="0"/>
              <a:t>For an example, “saving for a motorbike” is a vague </a:t>
            </a:r>
          </a:p>
          <a:p>
            <a:pPr algn="just"/>
            <a:endParaRPr lang="en-US" sz="1600" dirty="0"/>
          </a:p>
          <a:p>
            <a:pPr algn="just"/>
            <a:r>
              <a:rPr lang="en-US" sz="1600" dirty="0"/>
              <a:t>“saving 50000 rupees for a 100 CC motorbike within 10 months” is </a:t>
            </a:r>
            <a:r>
              <a:rPr lang="en-US" sz="1600" b="1" dirty="0"/>
              <a:t>SMART</a:t>
            </a:r>
            <a:r>
              <a:rPr lang="en-US" sz="1600" dirty="0"/>
              <a:t>.</a:t>
            </a:r>
          </a:p>
          <a:p>
            <a:pPr algn="just"/>
            <a:endParaRPr lang="en-US" sz="1600" dirty="0"/>
          </a:p>
          <a:p>
            <a:pPr algn="just"/>
            <a:r>
              <a:rPr lang="en-US" sz="1600" dirty="0"/>
              <a:t> Its specific – you know exactly what you are saving for. Its measurable – you know how much you will need. Its achievable and realistic – you can break the total amount needed into smaller steps (saving 5000 rupees a month) that will be easier to do. And its time bound you’ve set a deadline of 10 months</a:t>
            </a:r>
            <a:endParaRPr lang="en-IN" sz="2400" dirty="0">
              <a:solidFill>
                <a:prstClr val="black"/>
              </a:solidFill>
              <a:latin typeface="Calibri" panose="020F0502020204030204"/>
            </a:endParaRPr>
          </a:p>
        </p:txBody>
      </p:sp>
      <p:sp>
        <p:nvSpPr>
          <p:cNvPr id="3" name="Rectangle 2"/>
          <p:cNvSpPr/>
          <p:nvPr/>
        </p:nvSpPr>
        <p:spPr>
          <a:xfrm>
            <a:off x="4316417" y="1301259"/>
            <a:ext cx="3761347" cy="1241622"/>
          </a:xfrm>
          <a:prstGeom prst="rect">
            <a:avLst/>
          </a:prstGeom>
        </p:spPr>
        <p:txBody>
          <a:bodyPr wrap="square">
            <a:spAutoFit/>
          </a:bodyPr>
          <a:lstStyle/>
          <a:p>
            <a:r>
              <a:rPr lang="en-US" sz="1865" b="1" dirty="0">
                <a:solidFill>
                  <a:srgbClr val="00B050"/>
                </a:solidFill>
              </a:rPr>
              <a:t>Saving is a key step to make sure your future is financially secure. Start early to give your savings as much time as possible to grow !!</a:t>
            </a:r>
          </a:p>
        </p:txBody>
      </p:sp>
      <p:sp>
        <p:nvSpPr>
          <p:cNvPr id="40" name="Seed2" descr="{&quot;Key&quot;:&quot;POWER_USER_SHAPE_ICON&quot;,&quot;Value&quot;:&quot;POWER_USER_SHAPE_ICON_STYLE_1&quot;}"/>
          <p:cNvSpPr>
            <a:spLocks noChangeAspect="1" noEditPoints="1"/>
          </p:cNvSpPr>
          <p:nvPr>
            <p:custDataLst>
              <p:tags r:id="rId1"/>
            </p:custDataLst>
          </p:nvPr>
        </p:nvSpPr>
        <p:spPr bwMode="auto">
          <a:xfrm>
            <a:off x="2224567" y="1505989"/>
            <a:ext cx="850855" cy="862687"/>
          </a:xfrm>
          <a:custGeom>
            <a:avLst/>
            <a:gdLst>
              <a:gd name="T0" fmla="*/ 1665 w 12203"/>
              <a:gd name="T1" fmla="*/ 8435 h 12365"/>
              <a:gd name="T2" fmla="*/ 2920 w 12203"/>
              <a:gd name="T3" fmla="*/ 8085 h 12365"/>
              <a:gd name="T4" fmla="*/ 3948 w 12203"/>
              <a:gd name="T5" fmla="*/ 5401 h 12365"/>
              <a:gd name="T6" fmla="*/ 3918 w 12203"/>
              <a:gd name="T7" fmla="*/ 7263 h 12365"/>
              <a:gd name="T8" fmla="*/ 4266 w 12203"/>
              <a:gd name="T9" fmla="*/ 7028 h 12365"/>
              <a:gd name="T10" fmla="*/ 4356 w 12203"/>
              <a:gd name="T11" fmla="*/ 5771 h 12365"/>
              <a:gd name="T12" fmla="*/ 3496 w 12203"/>
              <a:gd name="T13" fmla="*/ 4650 h 12365"/>
              <a:gd name="T14" fmla="*/ 2407 w 12203"/>
              <a:gd name="T15" fmla="*/ 4771 h 12365"/>
              <a:gd name="T16" fmla="*/ 771 w 12203"/>
              <a:gd name="T17" fmla="*/ 6962 h 12365"/>
              <a:gd name="T18" fmla="*/ 230 w 12203"/>
              <a:gd name="T19" fmla="*/ 9664 h 12365"/>
              <a:gd name="T20" fmla="*/ 1169 w 12203"/>
              <a:gd name="T21" fmla="*/ 11125 h 12365"/>
              <a:gd name="T22" fmla="*/ 843 w 12203"/>
              <a:gd name="T23" fmla="*/ 7672 h 12365"/>
              <a:gd name="T24" fmla="*/ 3452 w 12203"/>
              <a:gd name="T25" fmla="*/ 10400 h 12365"/>
              <a:gd name="T26" fmla="*/ 3170 w 12203"/>
              <a:gd name="T27" fmla="*/ 4924 h 12365"/>
              <a:gd name="T28" fmla="*/ 2577 w 12203"/>
              <a:gd name="T29" fmla="*/ 8063 h 12365"/>
              <a:gd name="T30" fmla="*/ 1488 w 12203"/>
              <a:gd name="T31" fmla="*/ 7007 h 12365"/>
              <a:gd name="T32" fmla="*/ 2541 w 12203"/>
              <a:gd name="T33" fmla="*/ 5299 h 12365"/>
              <a:gd name="T34" fmla="*/ 1505 w 12203"/>
              <a:gd name="T35" fmla="*/ 7019 h 12365"/>
              <a:gd name="T36" fmla="*/ 4762 w 12203"/>
              <a:gd name="T37" fmla="*/ 10130 h 12365"/>
              <a:gd name="T38" fmla="*/ 5029 w 12203"/>
              <a:gd name="T39" fmla="*/ 12077 h 12365"/>
              <a:gd name="T40" fmla="*/ 5098 w 12203"/>
              <a:gd name="T41" fmla="*/ 4372 h 12365"/>
              <a:gd name="T42" fmla="*/ 4433 w 12203"/>
              <a:gd name="T43" fmla="*/ 2446 h 12365"/>
              <a:gd name="T44" fmla="*/ 8733 w 12203"/>
              <a:gd name="T45" fmla="*/ 8524 h 12365"/>
              <a:gd name="T46" fmla="*/ 8540 w 12203"/>
              <a:gd name="T47" fmla="*/ 8237 h 12365"/>
              <a:gd name="T48" fmla="*/ 6691 w 12203"/>
              <a:gd name="T49" fmla="*/ 7013 h 12365"/>
              <a:gd name="T50" fmla="*/ 7662 w 12203"/>
              <a:gd name="T51" fmla="*/ 2259 h 12365"/>
              <a:gd name="T52" fmla="*/ 6043 w 12203"/>
              <a:gd name="T53" fmla="*/ 2374 h 12365"/>
              <a:gd name="T54" fmla="*/ 6089 w 12203"/>
              <a:gd name="T55" fmla="*/ 2898 h 12365"/>
              <a:gd name="T56" fmla="*/ 5609 w 12203"/>
              <a:gd name="T57" fmla="*/ 6980 h 12365"/>
              <a:gd name="T58" fmla="*/ 3683 w 12203"/>
              <a:gd name="T59" fmla="*/ 8056 h 12365"/>
              <a:gd name="T60" fmla="*/ 3361 w 12203"/>
              <a:gd name="T61" fmla="*/ 8494 h 12365"/>
              <a:gd name="T62" fmla="*/ 4623 w 12203"/>
              <a:gd name="T63" fmla="*/ 9660 h 12365"/>
              <a:gd name="T64" fmla="*/ 7966 w 12203"/>
              <a:gd name="T65" fmla="*/ 9471 h 12365"/>
              <a:gd name="T66" fmla="*/ 7116 w 12203"/>
              <a:gd name="T67" fmla="*/ 12192 h 12365"/>
              <a:gd name="T68" fmla="*/ 12113 w 12203"/>
              <a:gd name="T69" fmla="*/ 8574 h 12365"/>
              <a:gd name="T70" fmla="*/ 11011 w 12203"/>
              <a:gd name="T71" fmla="*/ 6841 h 12365"/>
              <a:gd name="T72" fmla="*/ 9505 w 12203"/>
              <a:gd name="T73" fmla="*/ 4906 h 12365"/>
              <a:gd name="T74" fmla="*/ 8439 w 12203"/>
              <a:gd name="T75" fmla="*/ 5046 h 12365"/>
              <a:gd name="T76" fmla="*/ 7533 w 12203"/>
              <a:gd name="T77" fmla="*/ 6691 h 12365"/>
              <a:gd name="T78" fmla="*/ 7864 w 12203"/>
              <a:gd name="T79" fmla="*/ 6641 h 12365"/>
              <a:gd name="T80" fmla="*/ 8836 w 12203"/>
              <a:gd name="T81" fmla="*/ 7946 h 12365"/>
              <a:gd name="T82" fmla="*/ 8396 w 12203"/>
              <a:gd name="T83" fmla="*/ 5376 h 12365"/>
              <a:gd name="T84" fmla="*/ 8967 w 12203"/>
              <a:gd name="T85" fmla="*/ 8129 h 12365"/>
              <a:gd name="T86" fmla="*/ 10483 w 12203"/>
              <a:gd name="T87" fmla="*/ 8926 h 12365"/>
              <a:gd name="T88" fmla="*/ 10032 w 12203"/>
              <a:gd name="T89" fmla="*/ 9599 h 12365"/>
              <a:gd name="T90" fmla="*/ 11756 w 12203"/>
              <a:gd name="T91" fmla="*/ 8673 h 12365"/>
              <a:gd name="T92" fmla="*/ 10050 w 12203"/>
              <a:gd name="T93" fmla="*/ 12365 h 12365"/>
              <a:gd name="T94" fmla="*/ 12113 w 12203"/>
              <a:gd name="T95" fmla="*/ 8574 h 12365"/>
              <a:gd name="T96" fmla="*/ 8884 w 12203"/>
              <a:gd name="T97" fmla="*/ 4933 h 12365"/>
              <a:gd name="T98" fmla="*/ 10123 w 12203"/>
              <a:gd name="T99" fmla="*/ 8068 h 12365"/>
              <a:gd name="T100" fmla="*/ 10416 w 12203"/>
              <a:gd name="T101" fmla="*/ 7877 h 12365"/>
              <a:gd name="T102" fmla="*/ 9821 w 12203"/>
              <a:gd name="T103" fmla="*/ 5105 h 12365"/>
              <a:gd name="T104" fmla="*/ 10698 w 12203"/>
              <a:gd name="T105" fmla="*/ 7019 h 12365"/>
              <a:gd name="T106" fmla="*/ 8174 w 12203"/>
              <a:gd name="T107" fmla="*/ 3686 h 12365"/>
              <a:gd name="T108" fmla="*/ 7452 w 12203"/>
              <a:gd name="T109" fmla="*/ 10092 h 12365"/>
              <a:gd name="T110" fmla="*/ 7565 w 12203"/>
              <a:gd name="T111" fmla="*/ 11233 h 1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03" h="12365">
                <a:moveTo>
                  <a:pt x="2208" y="9409"/>
                </a:moveTo>
                <a:cubicBezTo>
                  <a:pt x="1970" y="9350"/>
                  <a:pt x="1870" y="9213"/>
                  <a:pt x="1720" y="8926"/>
                </a:cubicBezTo>
                <a:cubicBezTo>
                  <a:pt x="1609" y="8753"/>
                  <a:pt x="1617" y="8625"/>
                  <a:pt x="1665" y="8435"/>
                </a:cubicBezTo>
                <a:cubicBezTo>
                  <a:pt x="2072" y="8390"/>
                  <a:pt x="2519" y="8377"/>
                  <a:pt x="2924" y="8420"/>
                </a:cubicBezTo>
                <a:cubicBezTo>
                  <a:pt x="2986" y="8312"/>
                  <a:pt x="3053" y="8209"/>
                  <a:pt x="3122" y="8109"/>
                </a:cubicBezTo>
                <a:cubicBezTo>
                  <a:pt x="3055" y="8100"/>
                  <a:pt x="2987" y="8091"/>
                  <a:pt x="2920" y="8085"/>
                </a:cubicBezTo>
                <a:cubicBezTo>
                  <a:pt x="3235" y="7030"/>
                  <a:pt x="3675" y="5576"/>
                  <a:pt x="3732" y="5448"/>
                </a:cubicBezTo>
                <a:cubicBezTo>
                  <a:pt x="3749" y="5410"/>
                  <a:pt x="3773" y="5386"/>
                  <a:pt x="3807" y="5376"/>
                </a:cubicBezTo>
                <a:cubicBezTo>
                  <a:pt x="3849" y="5363"/>
                  <a:pt x="3904" y="5373"/>
                  <a:pt x="3948" y="5401"/>
                </a:cubicBezTo>
                <a:cubicBezTo>
                  <a:pt x="3949" y="5402"/>
                  <a:pt x="4087" y="5495"/>
                  <a:pt x="4033" y="5684"/>
                </a:cubicBezTo>
                <a:cubicBezTo>
                  <a:pt x="3918" y="6086"/>
                  <a:pt x="3624" y="7080"/>
                  <a:pt x="3436" y="7714"/>
                </a:cubicBezTo>
                <a:cubicBezTo>
                  <a:pt x="3586" y="7548"/>
                  <a:pt x="3747" y="7396"/>
                  <a:pt x="3918" y="7263"/>
                </a:cubicBezTo>
                <a:cubicBezTo>
                  <a:pt x="4037" y="6861"/>
                  <a:pt x="4165" y="6427"/>
                  <a:pt x="4260" y="6102"/>
                </a:cubicBezTo>
                <a:cubicBezTo>
                  <a:pt x="4334" y="6161"/>
                  <a:pt x="4392" y="6290"/>
                  <a:pt x="4339" y="6641"/>
                </a:cubicBezTo>
                <a:cubicBezTo>
                  <a:pt x="4323" y="6749"/>
                  <a:pt x="4297" y="6882"/>
                  <a:pt x="4266" y="7028"/>
                </a:cubicBezTo>
                <a:cubicBezTo>
                  <a:pt x="4388" y="6954"/>
                  <a:pt x="4515" y="6888"/>
                  <a:pt x="4646" y="6831"/>
                </a:cubicBezTo>
                <a:cubicBezTo>
                  <a:pt x="4655" y="6781"/>
                  <a:pt x="4663" y="6734"/>
                  <a:pt x="4670" y="6691"/>
                </a:cubicBezTo>
                <a:cubicBezTo>
                  <a:pt x="4762" y="6082"/>
                  <a:pt x="4565" y="5871"/>
                  <a:pt x="4356" y="5771"/>
                </a:cubicBezTo>
                <a:cubicBezTo>
                  <a:pt x="4450" y="5435"/>
                  <a:pt x="4250" y="5199"/>
                  <a:pt x="4130" y="5121"/>
                </a:cubicBezTo>
                <a:cubicBezTo>
                  <a:pt x="4017" y="5049"/>
                  <a:pt x="3887" y="5025"/>
                  <a:pt x="3764" y="5046"/>
                </a:cubicBezTo>
                <a:cubicBezTo>
                  <a:pt x="3741" y="4906"/>
                  <a:pt x="3670" y="4759"/>
                  <a:pt x="3496" y="4650"/>
                </a:cubicBezTo>
                <a:cubicBezTo>
                  <a:pt x="3374" y="4574"/>
                  <a:pt x="3224" y="4558"/>
                  <a:pt x="3071" y="4605"/>
                </a:cubicBezTo>
                <a:cubicBezTo>
                  <a:pt x="2910" y="4655"/>
                  <a:pt x="2773" y="4769"/>
                  <a:pt x="2698" y="4906"/>
                </a:cubicBezTo>
                <a:cubicBezTo>
                  <a:pt x="2598" y="4806"/>
                  <a:pt x="2484" y="4777"/>
                  <a:pt x="2407" y="4771"/>
                </a:cubicBezTo>
                <a:cubicBezTo>
                  <a:pt x="2152" y="4751"/>
                  <a:pt x="1893" y="4938"/>
                  <a:pt x="1815" y="5116"/>
                </a:cubicBezTo>
                <a:cubicBezTo>
                  <a:pt x="1744" y="5278"/>
                  <a:pt x="1351" y="6390"/>
                  <a:pt x="1192" y="6841"/>
                </a:cubicBezTo>
                <a:cubicBezTo>
                  <a:pt x="1024" y="6804"/>
                  <a:pt x="856" y="6866"/>
                  <a:pt x="771" y="6962"/>
                </a:cubicBezTo>
                <a:cubicBezTo>
                  <a:pt x="551" y="7225"/>
                  <a:pt x="586" y="7334"/>
                  <a:pt x="484" y="7528"/>
                </a:cubicBezTo>
                <a:cubicBezTo>
                  <a:pt x="347" y="7888"/>
                  <a:pt x="202" y="8195"/>
                  <a:pt x="90" y="8574"/>
                </a:cubicBezTo>
                <a:cubicBezTo>
                  <a:pt x="0" y="9047"/>
                  <a:pt x="176" y="9343"/>
                  <a:pt x="230" y="9664"/>
                </a:cubicBezTo>
                <a:cubicBezTo>
                  <a:pt x="309" y="10304"/>
                  <a:pt x="681" y="10912"/>
                  <a:pt x="1012" y="11239"/>
                </a:cubicBezTo>
                <a:cubicBezTo>
                  <a:pt x="1594" y="12051"/>
                  <a:pt x="2177" y="12353"/>
                  <a:pt x="2153" y="12365"/>
                </a:cubicBezTo>
                <a:cubicBezTo>
                  <a:pt x="2169" y="12345"/>
                  <a:pt x="1665" y="11985"/>
                  <a:pt x="1169" y="11125"/>
                </a:cubicBezTo>
                <a:cubicBezTo>
                  <a:pt x="848" y="10699"/>
                  <a:pt x="613" y="10281"/>
                  <a:pt x="549" y="9593"/>
                </a:cubicBezTo>
                <a:cubicBezTo>
                  <a:pt x="501" y="9279"/>
                  <a:pt x="373" y="8904"/>
                  <a:pt x="447" y="8673"/>
                </a:cubicBezTo>
                <a:cubicBezTo>
                  <a:pt x="543" y="8376"/>
                  <a:pt x="712" y="8014"/>
                  <a:pt x="843" y="7672"/>
                </a:cubicBezTo>
                <a:cubicBezTo>
                  <a:pt x="1008" y="6680"/>
                  <a:pt x="1602" y="7523"/>
                  <a:pt x="1423" y="8079"/>
                </a:cubicBezTo>
                <a:cubicBezTo>
                  <a:pt x="1155" y="8703"/>
                  <a:pt x="1601" y="9544"/>
                  <a:pt x="2171" y="9599"/>
                </a:cubicBezTo>
                <a:cubicBezTo>
                  <a:pt x="3048" y="9768"/>
                  <a:pt x="3396" y="10353"/>
                  <a:pt x="3452" y="10400"/>
                </a:cubicBezTo>
                <a:cubicBezTo>
                  <a:pt x="3404" y="10349"/>
                  <a:pt x="3163" y="9704"/>
                  <a:pt x="2208" y="9409"/>
                </a:cubicBezTo>
                <a:close/>
                <a:moveTo>
                  <a:pt x="2982" y="5078"/>
                </a:moveTo>
                <a:cubicBezTo>
                  <a:pt x="3010" y="5013"/>
                  <a:pt x="3088" y="4950"/>
                  <a:pt x="3170" y="4924"/>
                </a:cubicBezTo>
                <a:cubicBezTo>
                  <a:pt x="3203" y="4914"/>
                  <a:pt x="3268" y="4902"/>
                  <a:pt x="3318" y="4933"/>
                </a:cubicBezTo>
                <a:cubicBezTo>
                  <a:pt x="3460" y="5022"/>
                  <a:pt x="3460" y="5154"/>
                  <a:pt x="3411" y="5352"/>
                </a:cubicBezTo>
                <a:cubicBezTo>
                  <a:pt x="3289" y="5684"/>
                  <a:pt x="2733" y="7540"/>
                  <a:pt x="2577" y="8063"/>
                </a:cubicBezTo>
                <a:cubicBezTo>
                  <a:pt x="2401" y="8058"/>
                  <a:pt x="2232" y="8061"/>
                  <a:pt x="2079" y="8068"/>
                </a:cubicBezTo>
                <a:cubicBezTo>
                  <a:pt x="2435" y="6857"/>
                  <a:pt x="2926" y="5206"/>
                  <a:pt x="2982" y="5078"/>
                </a:cubicBezTo>
                <a:close/>
                <a:moveTo>
                  <a:pt x="1488" y="7007"/>
                </a:moveTo>
                <a:cubicBezTo>
                  <a:pt x="1678" y="6467"/>
                  <a:pt x="2058" y="5393"/>
                  <a:pt x="2121" y="5250"/>
                </a:cubicBezTo>
                <a:cubicBezTo>
                  <a:pt x="2144" y="5197"/>
                  <a:pt x="2273" y="5098"/>
                  <a:pt x="2382" y="5105"/>
                </a:cubicBezTo>
                <a:cubicBezTo>
                  <a:pt x="2453" y="5110"/>
                  <a:pt x="2506" y="5176"/>
                  <a:pt x="2541" y="5299"/>
                </a:cubicBezTo>
                <a:lnTo>
                  <a:pt x="2545" y="5340"/>
                </a:lnTo>
                <a:cubicBezTo>
                  <a:pt x="2342" y="5992"/>
                  <a:pt x="1969" y="7259"/>
                  <a:pt x="1787" y="7877"/>
                </a:cubicBezTo>
                <a:cubicBezTo>
                  <a:pt x="1810" y="7593"/>
                  <a:pt x="1756" y="7264"/>
                  <a:pt x="1505" y="7019"/>
                </a:cubicBezTo>
                <a:cubicBezTo>
                  <a:pt x="1500" y="7015"/>
                  <a:pt x="1494" y="7011"/>
                  <a:pt x="1488" y="7007"/>
                </a:cubicBezTo>
                <a:close/>
                <a:moveTo>
                  <a:pt x="4799" y="11142"/>
                </a:moveTo>
                <a:cubicBezTo>
                  <a:pt x="4887" y="10851"/>
                  <a:pt x="4854" y="10503"/>
                  <a:pt x="4762" y="10130"/>
                </a:cubicBezTo>
                <a:cubicBezTo>
                  <a:pt x="4660" y="10104"/>
                  <a:pt x="4560" y="10074"/>
                  <a:pt x="4460" y="10042"/>
                </a:cubicBezTo>
                <a:cubicBezTo>
                  <a:pt x="4607" y="10439"/>
                  <a:pt x="4698" y="10798"/>
                  <a:pt x="4641" y="11140"/>
                </a:cubicBezTo>
                <a:cubicBezTo>
                  <a:pt x="4697" y="11827"/>
                  <a:pt x="5083" y="12044"/>
                  <a:pt x="5029" y="12077"/>
                </a:cubicBezTo>
                <a:cubicBezTo>
                  <a:pt x="5092" y="12078"/>
                  <a:pt x="4749" y="11716"/>
                  <a:pt x="4799" y="11142"/>
                </a:cubicBezTo>
                <a:close/>
                <a:moveTo>
                  <a:pt x="5002" y="4334"/>
                </a:moveTo>
                <a:cubicBezTo>
                  <a:pt x="5034" y="4347"/>
                  <a:pt x="5065" y="4360"/>
                  <a:pt x="5098" y="4372"/>
                </a:cubicBezTo>
                <a:cubicBezTo>
                  <a:pt x="5226" y="4090"/>
                  <a:pt x="5308" y="3866"/>
                  <a:pt x="5290" y="3642"/>
                </a:cubicBezTo>
                <a:cubicBezTo>
                  <a:pt x="5284" y="3576"/>
                  <a:pt x="5271" y="3509"/>
                  <a:pt x="5246" y="3441"/>
                </a:cubicBezTo>
                <a:cubicBezTo>
                  <a:pt x="5077" y="2982"/>
                  <a:pt x="4665" y="2912"/>
                  <a:pt x="4433" y="2446"/>
                </a:cubicBezTo>
                <a:cubicBezTo>
                  <a:pt x="4292" y="2886"/>
                  <a:pt x="4215" y="3298"/>
                  <a:pt x="4383" y="3758"/>
                </a:cubicBezTo>
                <a:cubicBezTo>
                  <a:pt x="4482" y="4027"/>
                  <a:pt x="4688" y="4203"/>
                  <a:pt x="5002" y="4334"/>
                </a:cubicBezTo>
                <a:close/>
                <a:moveTo>
                  <a:pt x="8733" y="8524"/>
                </a:moveTo>
                <a:cubicBezTo>
                  <a:pt x="8699" y="8470"/>
                  <a:pt x="8665" y="8418"/>
                  <a:pt x="8630" y="8367"/>
                </a:cubicBezTo>
                <a:cubicBezTo>
                  <a:pt x="8620" y="8351"/>
                  <a:pt x="8609" y="8335"/>
                  <a:pt x="8598" y="8320"/>
                </a:cubicBezTo>
                <a:cubicBezTo>
                  <a:pt x="8579" y="8292"/>
                  <a:pt x="8560" y="8263"/>
                  <a:pt x="8540" y="8237"/>
                </a:cubicBezTo>
                <a:cubicBezTo>
                  <a:pt x="8405" y="8054"/>
                  <a:pt x="8259" y="7892"/>
                  <a:pt x="8105" y="7748"/>
                </a:cubicBezTo>
                <a:cubicBezTo>
                  <a:pt x="7971" y="7622"/>
                  <a:pt x="7829" y="7511"/>
                  <a:pt x="7681" y="7415"/>
                </a:cubicBezTo>
                <a:cubicBezTo>
                  <a:pt x="7378" y="7219"/>
                  <a:pt x="7047" y="7085"/>
                  <a:pt x="6691" y="7013"/>
                </a:cubicBezTo>
                <a:cubicBezTo>
                  <a:pt x="6601" y="6867"/>
                  <a:pt x="6524" y="6716"/>
                  <a:pt x="6456" y="6561"/>
                </a:cubicBezTo>
                <a:cubicBezTo>
                  <a:pt x="5978" y="5458"/>
                  <a:pt x="6054" y="4125"/>
                  <a:pt x="6492" y="2874"/>
                </a:cubicBezTo>
                <a:cubicBezTo>
                  <a:pt x="7004" y="2776"/>
                  <a:pt x="7383" y="2625"/>
                  <a:pt x="7662" y="2259"/>
                </a:cubicBezTo>
                <a:cubicBezTo>
                  <a:pt x="8201" y="1553"/>
                  <a:pt x="8201" y="782"/>
                  <a:pt x="8336" y="0"/>
                </a:cubicBezTo>
                <a:cubicBezTo>
                  <a:pt x="7618" y="338"/>
                  <a:pt x="6875" y="542"/>
                  <a:pt x="6336" y="1248"/>
                </a:cubicBezTo>
                <a:cubicBezTo>
                  <a:pt x="6087" y="1574"/>
                  <a:pt x="6025" y="1932"/>
                  <a:pt x="6043" y="2374"/>
                </a:cubicBezTo>
                <a:cubicBezTo>
                  <a:pt x="6474" y="1764"/>
                  <a:pt x="6980" y="1216"/>
                  <a:pt x="7588" y="799"/>
                </a:cubicBezTo>
                <a:cubicBezTo>
                  <a:pt x="7274" y="1095"/>
                  <a:pt x="7005" y="1428"/>
                  <a:pt x="6771" y="1784"/>
                </a:cubicBezTo>
                <a:cubicBezTo>
                  <a:pt x="6517" y="2131"/>
                  <a:pt x="6286" y="2505"/>
                  <a:pt x="6089" y="2898"/>
                </a:cubicBezTo>
                <a:cubicBezTo>
                  <a:pt x="5531" y="4015"/>
                  <a:pt x="5251" y="5291"/>
                  <a:pt x="5510" y="6577"/>
                </a:cubicBezTo>
                <a:cubicBezTo>
                  <a:pt x="5523" y="6639"/>
                  <a:pt x="5536" y="6702"/>
                  <a:pt x="5551" y="6765"/>
                </a:cubicBezTo>
                <a:cubicBezTo>
                  <a:pt x="5568" y="6837"/>
                  <a:pt x="5588" y="6908"/>
                  <a:pt x="5609" y="6980"/>
                </a:cubicBezTo>
                <a:cubicBezTo>
                  <a:pt x="5227" y="7034"/>
                  <a:pt x="4867" y="7158"/>
                  <a:pt x="4538" y="7346"/>
                </a:cubicBezTo>
                <a:cubicBezTo>
                  <a:pt x="4395" y="7427"/>
                  <a:pt x="4258" y="7521"/>
                  <a:pt x="4128" y="7626"/>
                </a:cubicBezTo>
                <a:cubicBezTo>
                  <a:pt x="3969" y="7753"/>
                  <a:pt x="3820" y="7897"/>
                  <a:pt x="3683" y="8056"/>
                </a:cubicBezTo>
                <a:cubicBezTo>
                  <a:pt x="3642" y="8104"/>
                  <a:pt x="3603" y="8154"/>
                  <a:pt x="3564" y="8204"/>
                </a:cubicBezTo>
                <a:cubicBezTo>
                  <a:pt x="3531" y="8247"/>
                  <a:pt x="3499" y="8291"/>
                  <a:pt x="3467" y="8335"/>
                </a:cubicBezTo>
                <a:cubicBezTo>
                  <a:pt x="3431" y="8387"/>
                  <a:pt x="3395" y="8440"/>
                  <a:pt x="3361" y="8494"/>
                </a:cubicBezTo>
                <a:cubicBezTo>
                  <a:pt x="3279" y="8623"/>
                  <a:pt x="3204" y="8759"/>
                  <a:pt x="3136" y="8901"/>
                </a:cubicBezTo>
                <a:cubicBezTo>
                  <a:pt x="3485" y="9158"/>
                  <a:pt x="3861" y="9367"/>
                  <a:pt x="4256" y="9528"/>
                </a:cubicBezTo>
                <a:cubicBezTo>
                  <a:pt x="4376" y="9577"/>
                  <a:pt x="4499" y="9621"/>
                  <a:pt x="4623" y="9660"/>
                </a:cubicBezTo>
                <a:cubicBezTo>
                  <a:pt x="5076" y="9803"/>
                  <a:pt x="5551" y="9882"/>
                  <a:pt x="6041" y="9882"/>
                </a:cubicBezTo>
                <a:cubicBezTo>
                  <a:pt x="6579" y="9882"/>
                  <a:pt x="7098" y="9791"/>
                  <a:pt x="7590" y="9620"/>
                </a:cubicBezTo>
                <a:cubicBezTo>
                  <a:pt x="7717" y="9576"/>
                  <a:pt x="7842" y="9526"/>
                  <a:pt x="7966" y="9471"/>
                </a:cubicBezTo>
                <a:cubicBezTo>
                  <a:pt x="8310" y="9319"/>
                  <a:pt x="8638" y="9128"/>
                  <a:pt x="8947" y="8901"/>
                </a:cubicBezTo>
                <a:cubicBezTo>
                  <a:pt x="8879" y="8768"/>
                  <a:pt x="8807" y="8644"/>
                  <a:pt x="8733" y="8524"/>
                </a:cubicBezTo>
                <a:close/>
                <a:moveTo>
                  <a:pt x="7116" y="12192"/>
                </a:moveTo>
                <a:cubicBezTo>
                  <a:pt x="7113" y="12190"/>
                  <a:pt x="7113" y="12186"/>
                  <a:pt x="7114" y="12181"/>
                </a:cubicBezTo>
                <a:cubicBezTo>
                  <a:pt x="7113" y="12186"/>
                  <a:pt x="7112" y="12192"/>
                  <a:pt x="7116" y="12192"/>
                </a:cubicBezTo>
                <a:close/>
                <a:moveTo>
                  <a:pt x="12113" y="8574"/>
                </a:moveTo>
                <a:cubicBezTo>
                  <a:pt x="12001" y="8195"/>
                  <a:pt x="11855" y="7888"/>
                  <a:pt x="11719" y="7528"/>
                </a:cubicBezTo>
                <a:cubicBezTo>
                  <a:pt x="11617" y="7334"/>
                  <a:pt x="11652" y="7225"/>
                  <a:pt x="11432" y="6962"/>
                </a:cubicBezTo>
                <a:cubicBezTo>
                  <a:pt x="11346" y="6866"/>
                  <a:pt x="11179" y="6804"/>
                  <a:pt x="11011" y="6841"/>
                </a:cubicBezTo>
                <a:cubicBezTo>
                  <a:pt x="10852" y="6390"/>
                  <a:pt x="10459" y="5278"/>
                  <a:pt x="10388" y="5116"/>
                </a:cubicBezTo>
                <a:cubicBezTo>
                  <a:pt x="10310" y="4938"/>
                  <a:pt x="10049" y="4751"/>
                  <a:pt x="9796" y="4771"/>
                </a:cubicBezTo>
                <a:cubicBezTo>
                  <a:pt x="9719" y="4777"/>
                  <a:pt x="9605" y="4806"/>
                  <a:pt x="9505" y="4906"/>
                </a:cubicBezTo>
                <a:cubicBezTo>
                  <a:pt x="9430" y="4769"/>
                  <a:pt x="9293" y="4655"/>
                  <a:pt x="9131" y="4605"/>
                </a:cubicBezTo>
                <a:cubicBezTo>
                  <a:pt x="8980" y="4558"/>
                  <a:pt x="8829" y="4574"/>
                  <a:pt x="8707" y="4650"/>
                </a:cubicBezTo>
                <a:cubicBezTo>
                  <a:pt x="8533" y="4759"/>
                  <a:pt x="8462" y="4906"/>
                  <a:pt x="8439" y="5046"/>
                </a:cubicBezTo>
                <a:cubicBezTo>
                  <a:pt x="8316" y="5024"/>
                  <a:pt x="8186" y="5049"/>
                  <a:pt x="8073" y="5121"/>
                </a:cubicBezTo>
                <a:cubicBezTo>
                  <a:pt x="7953" y="5199"/>
                  <a:pt x="7753" y="5435"/>
                  <a:pt x="7847" y="5772"/>
                </a:cubicBezTo>
                <a:cubicBezTo>
                  <a:pt x="7638" y="5871"/>
                  <a:pt x="7440" y="6083"/>
                  <a:pt x="7533" y="6691"/>
                </a:cubicBezTo>
                <a:cubicBezTo>
                  <a:pt x="7542" y="6747"/>
                  <a:pt x="7553" y="6811"/>
                  <a:pt x="7566" y="6878"/>
                </a:cubicBezTo>
                <a:cubicBezTo>
                  <a:pt x="7699" y="6944"/>
                  <a:pt x="7829" y="7017"/>
                  <a:pt x="7953" y="7101"/>
                </a:cubicBezTo>
                <a:cubicBezTo>
                  <a:pt x="7915" y="6927"/>
                  <a:pt x="7883" y="6766"/>
                  <a:pt x="7864" y="6641"/>
                </a:cubicBezTo>
                <a:cubicBezTo>
                  <a:pt x="7810" y="6290"/>
                  <a:pt x="7869" y="6161"/>
                  <a:pt x="7943" y="6102"/>
                </a:cubicBezTo>
                <a:cubicBezTo>
                  <a:pt x="8047" y="6460"/>
                  <a:pt x="8192" y="6952"/>
                  <a:pt x="8321" y="7387"/>
                </a:cubicBezTo>
                <a:cubicBezTo>
                  <a:pt x="8505" y="7550"/>
                  <a:pt x="8676" y="7737"/>
                  <a:pt x="8836" y="7946"/>
                </a:cubicBezTo>
                <a:cubicBezTo>
                  <a:pt x="8661" y="7356"/>
                  <a:pt x="8300" y="6140"/>
                  <a:pt x="8169" y="5684"/>
                </a:cubicBezTo>
                <a:cubicBezTo>
                  <a:pt x="8119" y="5508"/>
                  <a:pt x="8233" y="5417"/>
                  <a:pt x="8254" y="5402"/>
                </a:cubicBezTo>
                <a:cubicBezTo>
                  <a:pt x="8299" y="5373"/>
                  <a:pt x="8353" y="5363"/>
                  <a:pt x="8396" y="5376"/>
                </a:cubicBezTo>
                <a:cubicBezTo>
                  <a:pt x="8430" y="5386"/>
                  <a:pt x="8454" y="5410"/>
                  <a:pt x="8471" y="5448"/>
                </a:cubicBezTo>
                <a:cubicBezTo>
                  <a:pt x="8528" y="5576"/>
                  <a:pt x="8968" y="7030"/>
                  <a:pt x="9283" y="8085"/>
                </a:cubicBezTo>
                <a:cubicBezTo>
                  <a:pt x="9177" y="8095"/>
                  <a:pt x="9071" y="8110"/>
                  <a:pt x="8967" y="8129"/>
                </a:cubicBezTo>
                <a:cubicBezTo>
                  <a:pt x="9034" y="8227"/>
                  <a:pt x="9099" y="8328"/>
                  <a:pt x="9161" y="8434"/>
                </a:cubicBezTo>
                <a:cubicBezTo>
                  <a:pt x="9596" y="8375"/>
                  <a:pt x="10092" y="8386"/>
                  <a:pt x="10538" y="8435"/>
                </a:cubicBezTo>
                <a:cubicBezTo>
                  <a:pt x="10585" y="8625"/>
                  <a:pt x="10594" y="8753"/>
                  <a:pt x="10483" y="8926"/>
                </a:cubicBezTo>
                <a:cubicBezTo>
                  <a:pt x="10333" y="9213"/>
                  <a:pt x="10233" y="9350"/>
                  <a:pt x="9994" y="9409"/>
                </a:cubicBezTo>
                <a:cubicBezTo>
                  <a:pt x="9040" y="9704"/>
                  <a:pt x="8799" y="10349"/>
                  <a:pt x="8750" y="10400"/>
                </a:cubicBezTo>
                <a:cubicBezTo>
                  <a:pt x="8806" y="10353"/>
                  <a:pt x="9154" y="9768"/>
                  <a:pt x="10032" y="9599"/>
                </a:cubicBezTo>
                <a:cubicBezTo>
                  <a:pt x="10602" y="9544"/>
                  <a:pt x="11047" y="8703"/>
                  <a:pt x="10780" y="8079"/>
                </a:cubicBezTo>
                <a:cubicBezTo>
                  <a:pt x="10601" y="7523"/>
                  <a:pt x="11194" y="6680"/>
                  <a:pt x="11360" y="7672"/>
                </a:cubicBezTo>
                <a:cubicBezTo>
                  <a:pt x="11491" y="8014"/>
                  <a:pt x="11660" y="8376"/>
                  <a:pt x="11756" y="8673"/>
                </a:cubicBezTo>
                <a:cubicBezTo>
                  <a:pt x="11830" y="8904"/>
                  <a:pt x="11702" y="9280"/>
                  <a:pt x="11654" y="9593"/>
                </a:cubicBezTo>
                <a:cubicBezTo>
                  <a:pt x="11589" y="10281"/>
                  <a:pt x="11355" y="10699"/>
                  <a:pt x="11034" y="11125"/>
                </a:cubicBezTo>
                <a:cubicBezTo>
                  <a:pt x="10538" y="11985"/>
                  <a:pt x="10034" y="12345"/>
                  <a:pt x="10050" y="12365"/>
                </a:cubicBezTo>
                <a:cubicBezTo>
                  <a:pt x="10026" y="12353"/>
                  <a:pt x="10608" y="12051"/>
                  <a:pt x="11191" y="11239"/>
                </a:cubicBezTo>
                <a:cubicBezTo>
                  <a:pt x="11522" y="10912"/>
                  <a:pt x="11894" y="10304"/>
                  <a:pt x="11973" y="9664"/>
                </a:cubicBezTo>
                <a:cubicBezTo>
                  <a:pt x="12026" y="9342"/>
                  <a:pt x="12203" y="9047"/>
                  <a:pt x="12113" y="8574"/>
                </a:cubicBezTo>
                <a:close/>
                <a:moveTo>
                  <a:pt x="9626" y="8063"/>
                </a:moveTo>
                <a:cubicBezTo>
                  <a:pt x="9469" y="7540"/>
                  <a:pt x="8912" y="5677"/>
                  <a:pt x="8792" y="5350"/>
                </a:cubicBezTo>
                <a:cubicBezTo>
                  <a:pt x="8743" y="5153"/>
                  <a:pt x="8743" y="5022"/>
                  <a:pt x="8884" y="4933"/>
                </a:cubicBezTo>
                <a:cubicBezTo>
                  <a:pt x="8935" y="4902"/>
                  <a:pt x="8999" y="4914"/>
                  <a:pt x="9033" y="4924"/>
                </a:cubicBezTo>
                <a:cubicBezTo>
                  <a:pt x="9115" y="4950"/>
                  <a:pt x="9192" y="5013"/>
                  <a:pt x="9221" y="5078"/>
                </a:cubicBezTo>
                <a:cubicBezTo>
                  <a:pt x="9277" y="5206"/>
                  <a:pt x="9768" y="6857"/>
                  <a:pt x="10123" y="8068"/>
                </a:cubicBezTo>
                <a:cubicBezTo>
                  <a:pt x="9970" y="8061"/>
                  <a:pt x="9802" y="8058"/>
                  <a:pt x="9626" y="8063"/>
                </a:cubicBezTo>
                <a:close/>
                <a:moveTo>
                  <a:pt x="10698" y="7019"/>
                </a:moveTo>
                <a:cubicBezTo>
                  <a:pt x="10447" y="7264"/>
                  <a:pt x="10393" y="7594"/>
                  <a:pt x="10416" y="7877"/>
                </a:cubicBezTo>
                <a:cubicBezTo>
                  <a:pt x="10234" y="7260"/>
                  <a:pt x="9861" y="5993"/>
                  <a:pt x="9658" y="5340"/>
                </a:cubicBezTo>
                <a:lnTo>
                  <a:pt x="9662" y="5298"/>
                </a:lnTo>
                <a:cubicBezTo>
                  <a:pt x="9697" y="5176"/>
                  <a:pt x="9750" y="5110"/>
                  <a:pt x="9821" y="5105"/>
                </a:cubicBezTo>
                <a:cubicBezTo>
                  <a:pt x="9932" y="5096"/>
                  <a:pt x="10059" y="5197"/>
                  <a:pt x="10082" y="5250"/>
                </a:cubicBezTo>
                <a:cubicBezTo>
                  <a:pt x="10145" y="5393"/>
                  <a:pt x="10525" y="6467"/>
                  <a:pt x="10715" y="7007"/>
                </a:cubicBezTo>
                <a:cubicBezTo>
                  <a:pt x="10709" y="7011"/>
                  <a:pt x="10703" y="7015"/>
                  <a:pt x="10698" y="7019"/>
                </a:cubicBezTo>
                <a:close/>
                <a:moveTo>
                  <a:pt x="6526" y="5153"/>
                </a:moveTo>
                <a:cubicBezTo>
                  <a:pt x="6931" y="5251"/>
                  <a:pt x="7220" y="5290"/>
                  <a:pt x="7500" y="5122"/>
                </a:cubicBezTo>
                <a:cubicBezTo>
                  <a:pt x="7933" y="4861"/>
                  <a:pt x="8116" y="4331"/>
                  <a:pt x="8174" y="3686"/>
                </a:cubicBezTo>
                <a:cubicBezTo>
                  <a:pt x="7902" y="4101"/>
                  <a:pt x="7443" y="4048"/>
                  <a:pt x="7010" y="4308"/>
                </a:cubicBezTo>
                <a:cubicBezTo>
                  <a:pt x="6731" y="4476"/>
                  <a:pt x="6629" y="4751"/>
                  <a:pt x="6526" y="5153"/>
                </a:cubicBezTo>
                <a:close/>
                <a:moveTo>
                  <a:pt x="7452" y="10092"/>
                </a:moveTo>
                <a:cubicBezTo>
                  <a:pt x="7348" y="10515"/>
                  <a:pt x="7311" y="10910"/>
                  <a:pt x="7408" y="11231"/>
                </a:cubicBezTo>
                <a:cubicBezTo>
                  <a:pt x="7369" y="11766"/>
                  <a:pt x="7120" y="12125"/>
                  <a:pt x="7114" y="12181"/>
                </a:cubicBezTo>
                <a:cubicBezTo>
                  <a:pt x="7129" y="12122"/>
                  <a:pt x="7430" y="11865"/>
                  <a:pt x="7565" y="11233"/>
                </a:cubicBezTo>
                <a:cubicBezTo>
                  <a:pt x="7503" y="10847"/>
                  <a:pt x="7600" y="10444"/>
                  <a:pt x="7763" y="9993"/>
                </a:cubicBezTo>
                <a:cubicBezTo>
                  <a:pt x="7660" y="10030"/>
                  <a:pt x="7556" y="10062"/>
                  <a:pt x="7452" y="10092"/>
                </a:cubicBezTo>
              </a:path>
            </a:pathLst>
          </a:custGeom>
          <a:solidFill>
            <a:schemeClr val="accent1"/>
          </a:solidFill>
          <a:ln w="9525">
            <a:noFill/>
            <a:round/>
          </a:ln>
        </p:spPr>
        <p:txBody>
          <a:bodyPr vert="horz" wrap="square" lIns="121920" tIns="60960" rIns="121920" bIns="60960" numCol="1" anchor="t" anchorCtr="0" compatLnSpc="1"/>
          <a:lstStyle/>
          <a:p>
            <a:pPr defTabSz="1219200">
              <a:defRPr/>
            </a:pPr>
            <a:endParaRPr lang="fr-FR" sz="2400">
              <a:solidFill>
                <a:prstClr val="black"/>
              </a:solidFill>
              <a:latin typeface="Calibri" panose="020F0502020204030204"/>
            </a:endParaRPr>
          </a:p>
        </p:txBody>
      </p:sp>
      <p:grpSp>
        <p:nvGrpSpPr>
          <p:cNvPr id="41" name="Problem_Based_Learning" descr="{&quot;Key&quot;:&quot;POWER_USER_SHAPE_ICON&quot;,&quot;Value&quot;:&quot;POWER_USER_SHAPE_ICON_STYLE_1&quot;}"/>
          <p:cNvGrpSpPr>
            <a:grpSpLocks noChangeAspect="1"/>
          </p:cNvGrpSpPr>
          <p:nvPr>
            <p:custDataLst>
              <p:tags r:id="rId2"/>
            </p:custDataLst>
          </p:nvPr>
        </p:nvGrpSpPr>
        <p:grpSpPr bwMode="auto">
          <a:xfrm>
            <a:off x="9192490" y="1586142"/>
            <a:ext cx="704445" cy="782533"/>
            <a:chOff x="7" y="8"/>
            <a:chExt cx="424" cy="471"/>
          </a:xfrm>
          <a:solidFill>
            <a:schemeClr val="accent1"/>
          </a:solidFill>
        </p:grpSpPr>
        <p:sp>
          <p:nvSpPr>
            <p:cNvPr id="42" name="Problem_Based_Learning"/>
            <p:cNvSpPr/>
            <p:nvPr>
              <p:custDataLst>
                <p:tags r:id="rId3"/>
              </p:custDataLst>
            </p:nvPr>
          </p:nvSpPr>
          <p:spPr bwMode="auto">
            <a:xfrm>
              <a:off x="214" y="8"/>
              <a:ext cx="20" cy="69"/>
            </a:xfrm>
            <a:custGeom>
              <a:avLst/>
              <a:gdLst>
                <a:gd name="T0" fmla="*/ 26 w 52"/>
                <a:gd name="T1" fmla="*/ 183 h 183"/>
                <a:gd name="T2" fmla="*/ 0 w 52"/>
                <a:gd name="T3" fmla="*/ 156 h 183"/>
                <a:gd name="T4" fmla="*/ 0 w 52"/>
                <a:gd name="T5" fmla="*/ 26 h 183"/>
                <a:gd name="T6" fmla="*/ 26 w 52"/>
                <a:gd name="T7" fmla="*/ 0 h 183"/>
                <a:gd name="T8" fmla="*/ 52 w 52"/>
                <a:gd name="T9" fmla="*/ 26 h 183"/>
                <a:gd name="T10" fmla="*/ 52 w 52"/>
                <a:gd name="T11" fmla="*/ 156 h 183"/>
                <a:gd name="T12" fmla="*/ 26 w 52"/>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 h="183">
                  <a:moveTo>
                    <a:pt x="26" y="183"/>
                  </a:moveTo>
                  <a:cubicBezTo>
                    <a:pt x="11" y="183"/>
                    <a:pt x="0" y="171"/>
                    <a:pt x="0" y="156"/>
                  </a:cubicBezTo>
                  <a:lnTo>
                    <a:pt x="0" y="26"/>
                  </a:lnTo>
                  <a:cubicBezTo>
                    <a:pt x="0" y="12"/>
                    <a:pt x="11" y="0"/>
                    <a:pt x="26" y="0"/>
                  </a:cubicBezTo>
                  <a:cubicBezTo>
                    <a:pt x="40" y="0"/>
                    <a:pt x="52" y="12"/>
                    <a:pt x="52" y="26"/>
                  </a:cubicBezTo>
                  <a:lnTo>
                    <a:pt x="52" y="156"/>
                  </a:lnTo>
                  <a:cubicBezTo>
                    <a:pt x="52" y="171"/>
                    <a:pt x="40" y="183"/>
                    <a:pt x="26" y="183"/>
                  </a:cubicBezTo>
                  <a:close/>
                </a:path>
              </a:pathLst>
            </a:custGeom>
            <a:grp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sp>
          <p:nvSpPr>
            <p:cNvPr id="43" name="Problem_Based_Learning"/>
            <p:cNvSpPr/>
            <p:nvPr>
              <p:custDataLst>
                <p:tags r:id="rId4"/>
              </p:custDataLst>
            </p:nvPr>
          </p:nvSpPr>
          <p:spPr bwMode="auto">
            <a:xfrm>
              <a:off x="301" y="46"/>
              <a:ext cx="51" cy="60"/>
            </a:xfrm>
            <a:custGeom>
              <a:avLst/>
              <a:gdLst>
                <a:gd name="T0" fmla="*/ 29 w 137"/>
                <a:gd name="T1" fmla="*/ 160 h 160"/>
                <a:gd name="T2" fmla="*/ 14 w 137"/>
                <a:gd name="T3" fmla="*/ 155 h 160"/>
                <a:gd name="T4" fmla="*/ 9 w 137"/>
                <a:gd name="T5" fmla="*/ 118 h 160"/>
                <a:gd name="T6" fmla="*/ 87 w 137"/>
                <a:gd name="T7" fmla="*/ 14 h 160"/>
                <a:gd name="T8" fmla="*/ 123 w 137"/>
                <a:gd name="T9" fmla="*/ 9 h 160"/>
                <a:gd name="T10" fmla="*/ 128 w 137"/>
                <a:gd name="T11" fmla="*/ 45 h 160"/>
                <a:gd name="T12" fmla="*/ 50 w 137"/>
                <a:gd name="T13" fmla="*/ 149 h 160"/>
                <a:gd name="T14" fmla="*/ 29 w 137"/>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60">
                  <a:moveTo>
                    <a:pt x="29" y="160"/>
                  </a:moveTo>
                  <a:cubicBezTo>
                    <a:pt x="24" y="160"/>
                    <a:pt x="18" y="158"/>
                    <a:pt x="14" y="155"/>
                  </a:cubicBezTo>
                  <a:cubicBezTo>
                    <a:pt x="2" y="146"/>
                    <a:pt x="0" y="130"/>
                    <a:pt x="9" y="118"/>
                  </a:cubicBezTo>
                  <a:lnTo>
                    <a:pt x="87" y="14"/>
                  </a:lnTo>
                  <a:cubicBezTo>
                    <a:pt x="95" y="2"/>
                    <a:pt x="112" y="0"/>
                    <a:pt x="123" y="9"/>
                  </a:cubicBezTo>
                  <a:cubicBezTo>
                    <a:pt x="135" y="17"/>
                    <a:pt x="137" y="34"/>
                    <a:pt x="128" y="45"/>
                  </a:cubicBezTo>
                  <a:lnTo>
                    <a:pt x="50" y="149"/>
                  </a:lnTo>
                  <a:cubicBezTo>
                    <a:pt x="45" y="156"/>
                    <a:pt x="37" y="160"/>
                    <a:pt x="29" y="160"/>
                  </a:cubicBezTo>
                  <a:close/>
                </a:path>
              </a:pathLst>
            </a:custGeom>
            <a:grp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sp>
          <p:nvSpPr>
            <p:cNvPr id="44" name="Problem_Based_Learning"/>
            <p:cNvSpPr/>
            <p:nvPr>
              <p:custDataLst>
                <p:tags r:id="rId5"/>
              </p:custDataLst>
            </p:nvPr>
          </p:nvSpPr>
          <p:spPr bwMode="auto">
            <a:xfrm>
              <a:off x="85" y="46"/>
              <a:ext cx="52" cy="60"/>
            </a:xfrm>
            <a:custGeom>
              <a:avLst/>
              <a:gdLst>
                <a:gd name="T0" fmla="*/ 108 w 137"/>
                <a:gd name="T1" fmla="*/ 160 h 160"/>
                <a:gd name="T2" fmla="*/ 87 w 137"/>
                <a:gd name="T3" fmla="*/ 149 h 160"/>
                <a:gd name="T4" fmla="*/ 9 w 137"/>
                <a:gd name="T5" fmla="*/ 45 h 160"/>
                <a:gd name="T6" fmla="*/ 14 w 137"/>
                <a:gd name="T7" fmla="*/ 9 h 160"/>
                <a:gd name="T8" fmla="*/ 51 w 137"/>
                <a:gd name="T9" fmla="*/ 14 h 160"/>
                <a:gd name="T10" fmla="*/ 129 w 137"/>
                <a:gd name="T11" fmla="*/ 118 h 160"/>
                <a:gd name="T12" fmla="*/ 124 w 137"/>
                <a:gd name="T13" fmla="*/ 155 h 160"/>
                <a:gd name="T14" fmla="*/ 108 w 137"/>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60">
                  <a:moveTo>
                    <a:pt x="108" y="160"/>
                  </a:moveTo>
                  <a:cubicBezTo>
                    <a:pt x="100" y="160"/>
                    <a:pt x="92" y="156"/>
                    <a:pt x="87" y="149"/>
                  </a:cubicBezTo>
                  <a:lnTo>
                    <a:pt x="9" y="45"/>
                  </a:lnTo>
                  <a:cubicBezTo>
                    <a:pt x="0" y="34"/>
                    <a:pt x="3" y="17"/>
                    <a:pt x="14" y="9"/>
                  </a:cubicBezTo>
                  <a:cubicBezTo>
                    <a:pt x="26" y="0"/>
                    <a:pt x="42" y="2"/>
                    <a:pt x="51" y="14"/>
                  </a:cubicBezTo>
                  <a:lnTo>
                    <a:pt x="129" y="118"/>
                  </a:lnTo>
                  <a:cubicBezTo>
                    <a:pt x="137" y="130"/>
                    <a:pt x="135" y="146"/>
                    <a:pt x="124" y="155"/>
                  </a:cubicBezTo>
                  <a:cubicBezTo>
                    <a:pt x="119" y="158"/>
                    <a:pt x="113" y="160"/>
                    <a:pt x="108" y="160"/>
                  </a:cubicBezTo>
                  <a:close/>
                </a:path>
              </a:pathLst>
            </a:custGeom>
            <a:grp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sp>
          <p:nvSpPr>
            <p:cNvPr id="45" name="Problem_Based_Learning"/>
            <p:cNvSpPr/>
            <p:nvPr>
              <p:custDataLst>
                <p:tags r:id="rId6"/>
              </p:custDataLst>
            </p:nvPr>
          </p:nvSpPr>
          <p:spPr bwMode="auto">
            <a:xfrm>
              <a:off x="7" y="134"/>
              <a:ext cx="61" cy="41"/>
            </a:xfrm>
            <a:custGeom>
              <a:avLst/>
              <a:gdLst>
                <a:gd name="T0" fmla="*/ 134 w 164"/>
                <a:gd name="T1" fmla="*/ 108 h 108"/>
                <a:gd name="T2" fmla="*/ 123 w 164"/>
                <a:gd name="T3" fmla="*/ 106 h 108"/>
                <a:gd name="T4" fmla="*/ 18 w 164"/>
                <a:gd name="T5" fmla="*/ 53 h 108"/>
                <a:gd name="T6" fmla="*/ 7 w 164"/>
                <a:gd name="T7" fmla="*/ 18 h 108"/>
                <a:gd name="T8" fmla="*/ 42 w 164"/>
                <a:gd name="T9" fmla="*/ 7 h 108"/>
                <a:gd name="T10" fmla="*/ 146 w 164"/>
                <a:gd name="T11" fmla="*/ 59 h 108"/>
                <a:gd name="T12" fmla="*/ 158 w 164"/>
                <a:gd name="T13" fmla="*/ 94 h 108"/>
                <a:gd name="T14" fmla="*/ 134 w 164"/>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08">
                  <a:moveTo>
                    <a:pt x="134" y="108"/>
                  </a:moveTo>
                  <a:cubicBezTo>
                    <a:pt x="130" y="108"/>
                    <a:pt x="126" y="107"/>
                    <a:pt x="123" y="106"/>
                  </a:cubicBezTo>
                  <a:lnTo>
                    <a:pt x="18" y="53"/>
                  </a:lnTo>
                  <a:cubicBezTo>
                    <a:pt x="6" y="47"/>
                    <a:pt x="0" y="31"/>
                    <a:pt x="7" y="18"/>
                  </a:cubicBezTo>
                  <a:cubicBezTo>
                    <a:pt x="13" y="6"/>
                    <a:pt x="29" y="0"/>
                    <a:pt x="42" y="7"/>
                  </a:cubicBezTo>
                  <a:lnTo>
                    <a:pt x="146" y="59"/>
                  </a:lnTo>
                  <a:cubicBezTo>
                    <a:pt x="159" y="65"/>
                    <a:pt x="164" y="81"/>
                    <a:pt x="158" y="94"/>
                  </a:cubicBezTo>
                  <a:cubicBezTo>
                    <a:pt x="153" y="103"/>
                    <a:pt x="144" y="108"/>
                    <a:pt x="134" y="108"/>
                  </a:cubicBezTo>
                  <a:close/>
                </a:path>
              </a:pathLst>
            </a:custGeom>
            <a:grp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sp>
          <p:nvSpPr>
            <p:cNvPr id="46" name="Problem_Based_Learning"/>
            <p:cNvSpPr/>
            <p:nvPr>
              <p:custDataLst>
                <p:tags r:id="rId7"/>
              </p:custDataLst>
            </p:nvPr>
          </p:nvSpPr>
          <p:spPr bwMode="auto">
            <a:xfrm>
              <a:off x="369" y="134"/>
              <a:ext cx="62" cy="41"/>
            </a:xfrm>
            <a:custGeom>
              <a:avLst/>
              <a:gdLst>
                <a:gd name="T0" fmla="*/ 30 w 164"/>
                <a:gd name="T1" fmla="*/ 108 h 108"/>
                <a:gd name="T2" fmla="*/ 7 w 164"/>
                <a:gd name="T3" fmla="*/ 94 h 108"/>
                <a:gd name="T4" fmla="*/ 18 w 164"/>
                <a:gd name="T5" fmla="*/ 59 h 108"/>
                <a:gd name="T6" fmla="*/ 123 w 164"/>
                <a:gd name="T7" fmla="*/ 7 h 108"/>
                <a:gd name="T8" fmla="*/ 158 w 164"/>
                <a:gd name="T9" fmla="*/ 18 h 108"/>
                <a:gd name="T10" fmla="*/ 146 w 164"/>
                <a:gd name="T11" fmla="*/ 53 h 108"/>
                <a:gd name="T12" fmla="*/ 42 w 164"/>
                <a:gd name="T13" fmla="*/ 106 h 108"/>
                <a:gd name="T14" fmla="*/ 30 w 164"/>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08">
                  <a:moveTo>
                    <a:pt x="30" y="108"/>
                  </a:moveTo>
                  <a:cubicBezTo>
                    <a:pt x="20" y="108"/>
                    <a:pt x="11" y="103"/>
                    <a:pt x="7" y="94"/>
                  </a:cubicBezTo>
                  <a:cubicBezTo>
                    <a:pt x="0" y="81"/>
                    <a:pt x="5" y="65"/>
                    <a:pt x="18" y="59"/>
                  </a:cubicBezTo>
                  <a:lnTo>
                    <a:pt x="123" y="7"/>
                  </a:lnTo>
                  <a:cubicBezTo>
                    <a:pt x="135" y="0"/>
                    <a:pt x="151" y="6"/>
                    <a:pt x="158" y="18"/>
                  </a:cubicBezTo>
                  <a:cubicBezTo>
                    <a:pt x="164" y="31"/>
                    <a:pt x="159" y="47"/>
                    <a:pt x="146" y="53"/>
                  </a:cubicBezTo>
                  <a:lnTo>
                    <a:pt x="42" y="106"/>
                  </a:lnTo>
                  <a:cubicBezTo>
                    <a:pt x="38" y="107"/>
                    <a:pt x="34" y="108"/>
                    <a:pt x="30" y="108"/>
                  </a:cubicBezTo>
                  <a:close/>
                </a:path>
              </a:pathLst>
            </a:custGeom>
            <a:grp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sp>
          <p:nvSpPr>
            <p:cNvPr id="47" name="Problem_Based_Learning"/>
            <p:cNvSpPr>
              <a:spLocks noEditPoints="1"/>
            </p:cNvSpPr>
            <p:nvPr>
              <p:custDataLst>
                <p:tags r:id="rId8"/>
              </p:custDataLst>
            </p:nvPr>
          </p:nvSpPr>
          <p:spPr bwMode="auto">
            <a:xfrm>
              <a:off x="87" y="106"/>
              <a:ext cx="303" cy="373"/>
            </a:xfrm>
            <a:custGeom>
              <a:avLst/>
              <a:gdLst>
                <a:gd name="T0" fmla="*/ 730 w 808"/>
                <a:gd name="T1" fmla="*/ 391 h 989"/>
                <a:gd name="T2" fmla="*/ 730 w 808"/>
                <a:gd name="T3" fmla="*/ 365 h 989"/>
                <a:gd name="T4" fmla="*/ 365 w 808"/>
                <a:gd name="T5" fmla="*/ 0 h 989"/>
                <a:gd name="T6" fmla="*/ 0 w 808"/>
                <a:gd name="T7" fmla="*/ 365 h 989"/>
                <a:gd name="T8" fmla="*/ 78 w 808"/>
                <a:gd name="T9" fmla="*/ 590 h 989"/>
                <a:gd name="T10" fmla="*/ 78 w 808"/>
                <a:gd name="T11" fmla="*/ 989 h 989"/>
                <a:gd name="T12" fmla="*/ 547 w 808"/>
                <a:gd name="T13" fmla="*/ 989 h 989"/>
                <a:gd name="T14" fmla="*/ 547 w 808"/>
                <a:gd name="T15" fmla="*/ 860 h 989"/>
                <a:gd name="T16" fmla="*/ 704 w 808"/>
                <a:gd name="T17" fmla="*/ 704 h 989"/>
                <a:gd name="T18" fmla="*/ 704 w 808"/>
                <a:gd name="T19" fmla="*/ 626 h 989"/>
                <a:gd name="T20" fmla="*/ 782 w 808"/>
                <a:gd name="T21" fmla="*/ 626 h 989"/>
                <a:gd name="T22" fmla="*/ 808 w 808"/>
                <a:gd name="T23" fmla="*/ 600 h 989"/>
                <a:gd name="T24" fmla="*/ 730 w 808"/>
                <a:gd name="T25" fmla="*/ 391 h 989"/>
                <a:gd name="T26" fmla="*/ 587 w 808"/>
                <a:gd name="T27" fmla="*/ 387 h 989"/>
                <a:gd name="T28" fmla="*/ 547 w 808"/>
                <a:gd name="T29" fmla="*/ 365 h 989"/>
                <a:gd name="T30" fmla="*/ 522 w 808"/>
                <a:gd name="T31" fmla="*/ 385 h 989"/>
                <a:gd name="T32" fmla="*/ 520 w 808"/>
                <a:gd name="T33" fmla="*/ 474 h 989"/>
                <a:gd name="T34" fmla="*/ 410 w 808"/>
                <a:gd name="T35" fmla="*/ 473 h 989"/>
                <a:gd name="T36" fmla="*/ 390 w 808"/>
                <a:gd name="T37" fmla="*/ 449 h 989"/>
                <a:gd name="T38" fmla="*/ 412 w 808"/>
                <a:gd name="T39" fmla="*/ 409 h 989"/>
                <a:gd name="T40" fmla="*/ 368 w 808"/>
                <a:gd name="T41" fmla="*/ 364 h 989"/>
                <a:gd name="T42" fmla="*/ 325 w 808"/>
                <a:gd name="T43" fmla="*/ 409 h 989"/>
                <a:gd name="T44" fmla="*/ 347 w 808"/>
                <a:gd name="T45" fmla="*/ 449 h 989"/>
                <a:gd name="T46" fmla="*/ 326 w 808"/>
                <a:gd name="T47" fmla="*/ 473 h 989"/>
                <a:gd name="T48" fmla="*/ 214 w 808"/>
                <a:gd name="T49" fmla="*/ 474 h 989"/>
                <a:gd name="T50" fmla="*/ 213 w 808"/>
                <a:gd name="T51" fmla="*/ 385 h 989"/>
                <a:gd name="T52" fmla="*/ 188 w 808"/>
                <a:gd name="T53" fmla="*/ 365 h 989"/>
                <a:gd name="T54" fmla="*/ 148 w 808"/>
                <a:gd name="T55" fmla="*/ 387 h 989"/>
                <a:gd name="T56" fmla="*/ 104 w 808"/>
                <a:gd name="T57" fmla="*/ 344 h 989"/>
                <a:gd name="T58" fmla="*/ 148 w 808"/>
                <a:gd name="T59" fmla="*/ 300 h 989"/>
                <a:gd name="T60" fmla="*/ 188 w 808"/>
                <a:gd name="T61" fmla="*/ 322 h 989"/>
                <a:gd name="T62" fmla="*/ 213 w 808"/>
                <a:gd name="T63" fmla="*/ 302 h 989"/>
                <a:gd name="T64" fmla="*/ 216 w 808"/>
                <a:gd name="T65" fmla="*/ 213 h 989"/>
                <a:gd name="T66" fmla="*/ 326 w 808"/>
                <a:gd name="T67" fmla="*/ 203 h 989"/>
                <a:gd name="T68" fmla="*/ 347 w 808"/>
                <a:gd name="T69" fmla="*/ 227 h 989"/>
                <a:gd name="T70" fmla="*/ 325 w 808"/>
                <a:gd name="T71" fmla="*/ 267 h 989"/>
                <a:gd name="T72" fmla="*/ 368 w 808"/>
                <a:gd name="T73" fmla="*/ 312 h 989"/>
                <a:gd name="T74" fmla="*/ 412 w 808"/>
                <a:gd name="T75" fmla="*/ 267 h 989"/>
                <a:gd name="T76" fmla="*/ 390 w 808"/>
                <a:gd name="T77" fmla="*/ 227 h 989"/>
                <a:gd name="T78" fmla="*/ 410 w 808"/>
                <a:gd name="T79" fmla="*/ 203 h 989"/>
                <a:gd name="T80" fmla="*/ 521 w 808"/>
                <a:gd name="T81" fmla="*/ 213 h 989"/>
                <a:gd name="T82" fmla="*/ 522 w 808"/>
                <a:gd name="T83" fmla="*/ 302 h 989"/>
                <a:gd name="T84" fmla="*/ 547 w 808"/>
                <a:gd name="T85" fmla="*/ 322 h 989"/>
                <a:gd name="T86" fmla="*/ 587 w 808"/>
                <a:gd name="T87" fmla="*/ 300 h 989"/>
                <a:gd name="T88" fmla="*/ 631 w 808"/>
                <a:gd name="T89" fmla="*/ 344 h 989"/>
                <a:gd name="T90" fmla="*/ 587 w 808"/>
                <a:gd name="T91" fmla="*/ 387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8" h="989">
                  <a:moveTo>
                    <a:pt x="730" y="391"/>
                  </a:moveTo>
                  <a:lnTo>
                    <a:pt x="730" y="365"/>
                  </a:lnTo>
                  <a:cubicBezTo>
                    <a:pt x="730" y="163"/>
                    <a:pt x="566" y="0"/>
                    <a:pt x="365" y="0"/>
                  </a:cubicBezTo>
                  <a:cubicBezTo>
                    <a:pt x="163" y="0"/>
                    <a:pt x="0" y="163"/>
                    <a:pt x="0" y="365"/>
                  </a:cubicBezTo>
                  <a:cubicBezTo>
                    <a:pt x="0" y="450"/>
                    <a:pt x="29" y="528"/>
                    <a:pt x="78" y="590"/>
                  </a:cubicBezTo>
                  <a:lnTo>
                    <a:pt x="78" y="989"/>
                  </a:lnTo>
                  <a:lnTo>
                    <a:pt x="547" y="989"/>
                  </a:lnTo>
                  <a:lnTo>
                    <a:pt x="547" y="860"/>
                  </a:lnTo>
                  <a:cubicBezTo>
                    <a:pt x="634" y="860"/>
                    <a:pt x="704" y="790"/>
                    <a:pt x="704" y="704"/>
                  </a:cubicBezTo>
                  <a:lnTo>
                    <a:pt x="704" y="626"/>
                  </a:lnTo>
                  <a:lnTo>
                    <a:pt x="782" y="626"/>
                  </a:lnTo>
                  <a:cubicBezTo>
                    <a:pt x="796" y="626"/>
                    <a:pt x="808" y="614"/>
                    <a:pt x="808" y="600"/>
                  </a:cubicBezTo>
                  <a:cubicBezTo>
                    <a:pt x="808" y="593"/>
                    <a:pt x="730" y="391"/>
                    <a:pt x="730" y="391"/>
                  </a:cubicBezTo>
                  <a:close/>
                  <a:moveTo>
                    <a:pt x="587" y="387"/>
                  </a:moveTo>
                  <a:cubicBezTo>
                    <a:pt x="562" y="381"/>
                    <a:pt x="566" y="365"/>
                    <a:pt x="547" y="365"/>
                  </a:cubicBezTo>
                  <a:cubicBezTo>
                    <a:pt x="528" y="365"/>
                    <a:pt x="524" y="378"/>
                    <a:pt x="522" y="385"/>
                  </a:cubicBezTo>
                  <a:cubicBezTo>
                    <a:pt x="519" y="407"/>
                    <a:pt x="520" y="474"/>
                    <a:pt x="520" y="474"/>
                  </a:cubicBezTo>
                  <a:cubicBezTo>
                    <a:pt x="520" y="474"/>
                    <a:pt x="432" y="477"/>
                    <a:pt x="410" y="473"/>
                  </a:cubicBezTo>
                  <a:cubicBezTo>
                    <a:pt x="402" y="472"/>
                    <a:pt x="390" y="468"/>
                    <a:pt x="390" y="449"/>
                  </a:cubicBezTo>
                  <a:cubicBezTo>
                    <a:pt x="390" y="430"/>
                    <a:pt x="406" y="434"/>
                    <a:pt x="412" y="409"/>
                  </a:cubicBezTo>
                  <a:cubicBezTo>
                    <a:pt x="414" y="383"/>
                    <a:pt x="392" y="364"/>
                    <a:pt x="368" y="364"/>
                  </a:cubicBezTo>
                  <a:cubicBezTo>
                    <a:pt x="344" y="364"/>
                    <a:pt x="323" y="383"/>
                    <a:pt x="325" y="409"/>
                  </a:cubicBezTo>
                  <a:cubicBezTo>
                    <a:pt x="331" y="434"/>
                    <a:pt x="347" y="430"/>
                    <a:pt x="347" y="449"/>
                  </a:cubicBezTo>
                  <a:cubicBezTo>
                    <a:pt x="347" y="468"/>
                    <a:pt x="334" y="472"/>
                    <a:pt x="326" y="473"/>
                  </a:cubicBezTo>
                  <a:cubicBezTo>
                    <a:pt x="305" y="477"/>
                    <a:pt x="214" y="474"/>
                    <a:pt x="214" y="474"/>
                  </a:cubicBezTo>
                  <a:cubicBezTo>
                    <a:pt x="214" y="474"/>
                    <a:pt x="216" y="407"/>
                    <a:pt x="213" y="385"/>
                  </a:cubicBezTo>
                  <a:cubicBezTo>
                    <a:pt x="212" y="377"/>
                    <a:pt x="207" y="365"/>
                    <a:pt x="188" y="365"/>
                  </a:cubicBezTo>
                  <a:cubicBezTo>
                    <a:pt x="169" y="365"/>
                    <a:pt x="174" y="381"/>
                    <a:pt x="148" y="387"/>
                  </a:cubicBezTo>
                  <a:cubicBezTo>
                    <a:pt x="123" y="389"/>
                    <a:pt x="104" y="368"/>
                    <a:pt x="104" y="344"/>
                  </a:cubicBezTo>
                  <a:cubicBezTo>
                    <a:pt x="104" y="319"/>
                    <a:pt x="123" y="298"/>
                    <a:pt x="148" y="300"/>
                  </a:cubicBezTo>
                  <a:cubicBezTo>
                    <a:pt x="174" y="306"/>
                    <a:pt x="169" y="322"/>
                    <a:pt x="188" y="322"/>
                  </a:cubicBezTo>
                  <a:cubicBezTo>
                    <a:pt x="207" y="322"/>
                    <a:pt x="212" y="310"/>
                    <a:pt x="213" y="302"/>
                  </a:cubicBezTo>
                  <a:cubicBezTo>
                    <a:pt x="216" y="280"/>
                    <a:pt x="216" y="213"/>
                    <a:pt x="216" y="213"/>
                  </a:cubicBezTo>
                  <a:cubicBezTo>
                    <a:pt x="216" y="213"/>
                    <a:pt x="305" y="199"/>
                    <a:pt x="326" y="203"/>
                  </a:cubicBezTo>
                  <a:cubicBezTo>
                    <a:pt x="334" y="204"/>
                    <a:pt x="347" y="208"/>
                    <a:pt x="347" y="227"/>
                  </a:cubicBezTo>
                  <a:cubicBezTo>
                    <a:pt x="347" y="246"/>
                    <a:pt x="331" y="242"/>
                    <a:pt x="325" y="267"/>
                  </a:cubicBezTo>
                  <a:cubicBezTo>
                    <a:pt x="323" y="293"/>
                    <a:pt x="344" y="312"/>
                    <a:pt x="368" y="312"/>
                  </a:cubicBezTo>
                  <a:cubicBezTo>
                    <a:pt x="392" y="312"/>
                    <a:pt x="414" y="293"/>
                    <a:pt x="412" y="267"/>
                  </a:cubicBezTo>
                  <a:cubicBezTo>
                    <a:pt x="406" y="242"/>
                    <a:pt x="390" y="246"/>
                    <a:pt x="390" y="227"/>
                  </a:cubicBezTo>
                  <a:cubicBezTo>
                    <a:pt x="390" y="208"/>
                    <a:pt x="402" y="204"/>
                    <a:pt x="410" y="203"/>
                  </a:cubicBezTo>
                  <a:cubicBezTo>
                    <a:pt x="432" y="199"/>
                    <a:pt x="521" y="213"/>
                    <a:pt x="521" y="213"/>
                  </a:cubicBezTo>
                  <a:cubicBezTo>
                    <a:pt x="521" y="213"/>
                    <a:pt x="519" y="280"/>
                    <a:pt x="522" y="302"/>
                  </a:cubicBezTo>
                  <a:cubicBezTo>
                    <a:pt x="524" y="310"/>
                    <a:pt x="528" y="322"/>
                    <a:pt x="547" y="322"/>
                  </a:cubicBezTo>
                  <a:cubicBezTo>
                    <a:pt x="566" y="322"/>
                    <a:pt x="562" y="306"/>
                    <a:pt x="587" y="300"/>
                  </a:cubicBezTo>
                  <a:cubicBezTo>
                    <a:pt x="613" y="298"/>
                    <a:pt x="631" y="319"/>
                    <a:pt x="631" y="344"/>
                  </a:cubicBezTo>
                  <a:cubicBezTo>
                    <a:pt x="631" y="368"/>
                    <a:pt x="613" y="389"/>
                    <a:pt x="587" y="387"/>
                  </a:cubicBezTo>
                  <a:close/>
                </a:path>
              </a:pathLst>
            </a:custGeom>
            <a:grpFill/>
            <a:ln w="0">
              <a:noFill/>
              <a:prstDash val="solid"/>
              <a:round/>
            </a:ln>
          </p:spPr>
          <p:txBody>
            <a:bodyPr vert="horz" wrap="square" lIns="121920" tIns="60960" rIns="121920" bIns="60960" numCol="1" anchor="t" anchorCtr="0" compatLnSpc="1"/>
            <a:lstStyle/>
            <a:p>
              <a:pPr defTabSz="1219200">
                <a:defRPr/>
              </a:pPr>
              <a:endParaRPr lang="en-US" sz="2400" dirty="0">
                <a:solidFill>
                  <a:prstClr val="black"/>
                </a:solidFill>
                <a:latin typeface="Calibri" panose="020F050202020403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clrChange>
              <a:clrFrom>
                <a:srgbClr val="FCF9E3"/>
              </a:clrFrom>
              <a:clrTo>
                <a:srgbClr val="FCF9E3">
                  <a:alpha val="0"/>
                </a:srgbClr>
              </a:clrTo>
            </a:clrChange>
          </a:blip>
          <a:stretch>
            <a:fillRect/>
          </a:stretch>
        </p:blipFill>
        <p:spPr>
          <a:xfrm>
            <a:off x="1538605" y="523240"/>
            <a:ext cx="10090150" cy="2314575"/>
          </a:xfrm>
          <a:prstGeom prst="rect">
            <a:avLst/>
          </a:prstGeom>
        </p:spPr>
      </p:pic>
      <p:pic>
        <p:nvPicPr>
          <p:cNvPr id="5" name="Picture 4"/>
          <p:cNvPicPr>
            <a:picLocks noChangeAspect="1"/>
          </p:cNvPicPr>
          <p:nvPr/>
        </p:nvPicPr>
        <p:blipFill>
          <a:blip r:embed="rId4" cstate="print">
            <a:clrChange>
              <a:clrFrom>
                <a:srgbClr val="FCF9E3"/>
              </a:clrFrom>
              <a:clrTo>
                <a:srgbClr val="FCF9E3">
                  <a:alpha val="0"/>
                </a:srgbClr>
              </a:clrTo>
            </a:clrChange>
          </a:blip>
          <a:stretch>
            <a:fillRect/>
          </a:stretch>
        </p:blipFill>
        <p:spPr>
          <a:xfrm>
            <a:off x="2733675" y="3318581"/>
            <a:ext cx="8524648" cy="3295651"/>
          </a:xfrm>
          <a:prstGeom prst="rect">
            <a:avLst/>
          </a:prstGeom>
        </p:spPr>
      </p:pic>
      <p:sp>
        <p:nvSpPr>
          <p:cNvPr id="6" name="TextBox 5"/>
          <p:cNvSpPr txBox="1"/>
          <p:nvPr/>
        </p:nvSpPr>
        <p:spPr>
          <a:xfrm>
            <a:off x="1790065" y="3019425"/>
            <a:ext cx="4886960" cy="299085"/>
          </a:xfrm>
          <a:prstGeom prst="rect">
            <a:avLst/>
          </a:prstGeom>
          <a:noFill/>
        </p:spPr>
        <p:txBody>
          <a:bodyPr wrap="square" rtlCol="0">
            <a:spAutoFit/>
          </a:bodyPr>
          <a:lstStyle/>
          <a:p>
            <a:r>
              <a:rPr lang="en-IN" sz="1350" b="1" dirty="0">
                <a:solidFill>
                  <a:srgbClr val="002060"/>
                </a:solidFill>
                <a:latin typeface="Georgia" panose="02040502050405020303" pitchFamily="18" charset="0"/>
              </a:rPr>
              <a:t>Which equation to be followed??</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7705" y="5006130"/>
            <a:ext cx="1334671" cy="126419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54206">
            <a:off x="6052377" y="3659797"/>
            <a:ext cx="1025329" cy="977267"/>
          </a:xfrm>
          <a:prstGeom prst="rect">
            <a:avLst/>
          </a:prstGeom>
        </p:spPr>
      </p:pic>
      <p:sp>
        <p:nvSpPr>
          <p:cNvPr id="3" name="Slide Number Placeholder 2"/>
          <p:cNvSpPr>
            <a:spLocks noGrp="1"/>
          </p:cNvSpPr>
          <p:nvPr>
            <p:ph type="sldNum" sz="quarter" idx="12"/>
          </p:nvPr>
        </p:nvSpPr>
        <p:spPr>
          <a:xfrm>
            <a:off x="8631867" y="6462680"/>
            <a:ext cx="2743200" cy="365125"/>
          </a:xfrm>
        </p:spPr>
        <p:txBody>
          <a:bodyPr/>
          <a:lstStyle/>
          <a:p>
            <a:fld id="{D8CA4AB2-5755-4F38-85B2-AB415F81F480}"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917863" y="354686"/>
            <a:ext cx="10515600" cy="654455"/>
          </a:xfrm>
        </p:spPr>
        <p:txBody>
          <a:bodyPr/>
          <a:lstStyle/>
          <a:p>
            <a:pPr algn="ctr"/>
            <a:r>
              <a:rPr lang="en-IN" dirty="0">
                <a:solidFill>
                  <a:srgbClr val="002060"/>
                </a:solidFill>
                <a:latin typeface="Georgia" panose="02040502050405020303" pitchFamily="18" charset="0"/>
              </a:rPr>
              <a:t>Inflation &amp; Its impact on savings</a:t>
            </a:r>
          </a:p>
        </p:txBody>
      </p:sp>
      <p:graphicFrame>
        <p:nvGraphicFramePr>
          <p:cNvPr id="7" name="Content Placeholder 5"/>
          <p:cNvGraphicFramePr>
            <a:graphicFrameLocks noGrp="1"/>
          </p:cNvGraphicFramePr>
          <p:nvPr>
            <p:ph idx="1"/>
          </p:nvPr>
        </p:nvGraphicFramePr>
        <p:xfrm>
          <a:off x="615386" y="1473115"/>
          <a:ext cx="5101935" cy="3948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6175663" y="1473115"/>
          <a:ext cx="5597236" cy="394854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1532388" y="5594003"/>
            <a:ext cx="3737499" cy="369332"/>
          </a:xfrm>
          <a:prstGeom prst="rect">
            <a:avLst/>
          </a:prstGeom>
          <a:noFill/>
        </p:spPr>
        <p:txBody>
          <a:bodyPr wrap="square" rtlCol="0">
            <a:spAutoFit/>
          </a:bodyPr>
          <a:lstStyle/>
          <a:p>
            <a:r>
              <a:rPr lang="en-IN" dirty="0"/>
              <a:t>* </a:t>
            </a:r>
            <a:r>
              <a:rPr lang="en-IN" b="1" i="1" dirty="0"/>
              <a:t>Inflation @ 6% p.a.</a:t>
            </a:r>
          </a:p>
        </p:txBody>
      </p:sp>
      <p:sp>
        <p:nvSpPr>
          <p:cNvPr id="10" name="object 18"/>
          <p:cNvSpPr txBox="1"/>
          <p:nvPr/>
        </p:nvSpPr>
        <p:spPr>
          <a:xfrm>
            <a:off x="5269887" y="5505260"/>
            <a:ext cx="6777696" cy="561650"/>
          </a:xfrm>
          <a:prstGeom prst="rect">
            <a:avLst/>
          </a:prstGeom>
        </p:spPr>
        <p:txBody>
          <a:bodyPr vert="horz" wrap="square" lIns="0" tIns="16087" rIns="0" bIns="0" rtlCol="0">
            <a:spAutoFit/>
          </a:bodyPr>
          <a:lstStyle/>
          <a:p>
            <a:pPr marL="17145" marR="6985" algn="just">
              <a:lnSpc>
                <a:spcPct val="114000"/>
              </a:lnSpc>
              <a:spcBef>
                <a:spcPts val="125"/>
              </a:spcBef>
            </a:pPr>
            <a:r>
              <a:rPr sz="1600" spc="-7" dirty="0">
                <a:latin typeface="Calibri" panose="020F0502020204030204"/>
                <a:cs typeface="Calibri" panose="020F0502020204030204"/>
              </a:rPr>
              <a:t>What we see </a:t>
            </a:r>
            <a:r>
              <a:rPr sz="1600" dirty="0">
                <a:latin typeface="Calibri" panose="020F0502020204030204"/>
                <a:cs typeface="Calibri" panose="020F0502020204030204"/>
              </a:rPr>
              <a:t>on </a:t>
            </a:r>
            <a:r>
              <a:rPr sz="1600" spc="-13" dirty="0">
                <a:latin typeface="Calibri" panose="020F0502020204030204"/>
                <a:cs typeface="Calibri" panose="020F0502020204030204"/>
              </a:rPr>
              <a:t>our  passbook </a:t>
            </a:r>
            <a:r>
              <a:rPr sz="1600" dirty="0">
                <a:latin typeface="Calibri" panose="020F0502020204030204"/>
                <a:cs typeface="Calibri" panose="020F0502020204030204"/>
              </a:rPr>
              <a:t>is </a:t>
            </a:r>
            <a:r>
              <a:rPr sz="1600" spc="-7" dirty="0">
                <a:latin typeface="Calibri" panose="020F0502020204030204"/>
                <a:cs typeface="Calibri" panose="020F0502020204030204"/>
              </a:rPr>
              <a:t>called  nominal rate of interest.  An </a:t>
            </a:r>
            <a:r>
              <a:rPr sz="1600" spc="-13" dirty="0">
                <a:latin typeface="Calibri" panose="020F0502020204030204"/>
                <a:cs typeface="Calibri" panose="020F0502020204030204"/>
              </a:rPr>
              <a:t>investor </a:t>
            </a:r>
            <a:r>
              <a:rPr sz="1600" spc="-7" dirty="0">
                <a:latin typeface="Calibri" panose="020F0502020204030204"/>
                <a:cs typeface="Calibri" panose="020F0502020204030204"/>
              </a:rPr>
              <a:t>must look at  real rate of interest  (nominal-inflation).</a:t>
            </a:r>
            <a:endParaRPr sz="1600" dirty="0">
              <a:latin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124098"/>
            <a:ext cx="8229600" cy="1143000"/>
          </a:xfrm>
        </p:spPr>
        <p:txBody>
          <a:bodyPr>
            <a:normAutofit/>
          </a:bodyPr>
          <a:lstStyle/>
          <a:p>
            <a:r>
              <a:rPr lang="en-US" sz="4000" dirty="0">
                <a:solidFill>
                  <a:srgbClr val="0000FF"/>
                </a:solidFill>
              </a:rPr>
              <a:t>Drawbacks of Keeping Cash at Home</a:t>
            </a:r>
          </a:p>
        </p:txBody>
      </p:sp>
      <p:pic>
        <p:nvPicPr>
          <p:cNvPr id="5" name="Picture 4" descr="free-60-icons-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684" y="1831381"/>
            <a:ext cx="1447877" cy="1447877"/>
          </a:xfrm>
          <a:prstGeom prst="rect">
            <a:avLst/>
          </a:prstGeom>
        </p:spPr>
      </p:pic>
      <p:sp>
        <p:nvSpPr>
          <p:cNvPr id="6" name="TextBox 5"/>
          <p:cNvSpPr txBox="1"/>
          <p:nvPr/>
        </p:nvSpPr>
        <p:spPr>
          <a:xfrm>
            <a:off x="2752761" y="3367689"/>
            <a:ext cx="1204376" cy="523220"/>
          </a:xfrm>
          <a:prstGeom prst="rect">
            <a:avLst/>
          </a:prstGeom>
          <a:noFill/>
        </p:spPr>
        <p:txBody>
          <a:bodyPr wrap="none" rtlCol="0">
            <a:spAutoFit/>
          </a:bodyPr>
          <a:lstStyle/>
          <a:p>
            <a:pPr algn="ctr"/>
            <a:r>
              <a:rPr lang="en-US" sz="2800" dirty="0">
                <a:solidFill>
                  <a:srgbClr val="3366FF"/>
                </a:solidFill>
              </a:rPr>
              <a:t>Unsafe</a:t>
            </a:r>
          </a:p>
        </p:txBody>
      </p:sp>
      <p:sp>
        <p:nvSpPr>
          <p:cNvPr id="7" name="TextBox 6"/>
          <p:cNvSpPr txBox="1"/>
          <p:nvPr/>
        </p:nvSpPr>
        <p:spPr>
          <a:xfrm>
            <a:off x="1981200" y="3890910"/>
            <a:ext cx="2793816" cy="646331"/>
          </a:xfrm>
          <a:prstGeom prst="rect">
            <a:avLst/>
          </a:prstGeom>
          <a:noFill/>
        </p:spPr>
        <p:txBody>
          <a:bodyPr wrap="none" rtlCol="0">
            <a:spAutoFit/>
          </a:bodyPr>
          <a:lstStyle/>
          <a:p>
            <a:pPr algn="ctr"/>
            <a:r>
              <a:rPr lang="en-US" dirty="0"/>
              <a:t>Money can be stolen or lost</a:t>
            </a:r>
          </a:p>
          <a:p>
            <a:pPr algn="ctr"/>
            <a:r>
              <a:rPr lang="en-US" dirty="0"/>
              <a:t>due to natural calamities</a:t>
            </a:r>
          </a:p>
        </p:txBody>
      </p:sp>
      <p:pic>
        <p:nvPicPr>
          <p:cNvPr id="8" name="Picture 7" descr="free-60-icons-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178" y="1838825"/>
            <a:ext cx="1528865" cy="1528865"/>
          </a:xfrm>
          <a:prstGeom prst="rect">
            <a:avLst/>
          </a:prstGeom>
        </p:spPr>
      </p:pic>
      <p:sp>
        <p:nvSpPr>
          <p:cNvPr id="9" name="TextBox 8"/>
          <p:cNvSpPr txBox="1"/>
          <p:nvPr/>
        </p:nvSpPr>
        <p:spPr>
          <a:xfrm>
            <a:off x="5027311" y="3367690"/>
            <a:ext cx="2449645" cy="954107"/>
          </a:xfrm>
          <a:prstGeom prst="rect">
            <a:avLst/>
          </a:prstGeom>
          <a:noFill/>
        </p:spPr>
        <p:txBody>
          <a:bodyPr wrap="none" rtlCol="0">
            <a:spAutoFit/>
          </a:bodyPr>
          <a:lstStyle/>
          <a:p>
            <a:pPr algn="ctr"/>
            <a:r>
              <a:rPr lang="en-US" sz="2800" dirty="0">
                <a:solidFill>
                  <a:srgbClr val="3366FF"/>
                </a:solidFill>
              </a:rPr>
              <a:t>Loss of Growth </a:t>
            </a:r>
          </a:p>
          <a:p>
            <a:pPr algn="ctr"/>
            <a:r>
              <a:rPr lang="en-US" sz="2800" dirty="0">
                <a:solidFill>
                  <a:srgbClr val="3366FF"/>
                </a:solidFill>
              </a:rPr>
              <a:t>Opportunity</a:t>
            </a:r>
          </a:p>
        </p:txBody>
      </p:sp>
      <p:sp>
        <p:nvSpPr>
          <p:cNvPr id="10" name="TextBox 9"/>
          <p:cNvSpPr txBox="1"/>
          <p:nvPr/>
        </p:nvSpPr>
        <p:spPr>
          <a:xfrm>
            <a:off x="5092666" y="4201037"/>
            <a:ext cx="2365288" cy="369332"/>
          </a:xfrm>
          <a:prstGeom prst="rect">
            <a:avLst/>
          </a:prstGeom>
          <a:noFill/>
        </p:spPr>
        <p:txBody>
          <a:bodyPr wrap="none" rtlCol="0">
            <a:spAutoFit/>
          </a:bodyPr>
          <a:lstStyle/>
          <a:p>
            <a:pPr algn="ctr"/>
            <a:r>
              <a:rPr lang="en-US" dirty="0"/>
              <a:t>Loss of Interest Income</a:t>
            </a:r>
          </a:p>
        </p:txBody>
      </p:sp>
      <p:pic>
        <p:nvPicPr>
          <p:cNvPr id="11" name="Picture 10" descr="free-60-icons-0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1752" y="1838825"/>
            <a:ext cx="1440432" cy="1440432"/>
          </a:xfrm>
          <a:prstGeom prst="rect">
            <a:avLst/>
          </a:prstGeom>
        </p:spPr>
      </p:pic>
      <p:sp>
        <p:nvSpPr>
          <p:cNvPr id="12" name="TextBox 11"/>
          <p:cNvSpPr txBox="1"/>
          <p:nvPr/>
        </p:nvSpPr>
        <p:spPr>
          <a:xfrm>
            <a:off x="7486203" y="3367689"/>
            <a:ext cx="2967479" cy="523220"/>
          </a:xfrm>
          <a:prstGeom prst="rect">
            <a:avLst/>
          </a:prstGeom>
          <a:noFill/>
        </p:spPr>
        <p:txBody>
          <a:bodyPr wrap="none" rtlCol="0">
            <a:spAutoFit/>
          </a:bodyPr>
          <a:lstStyle/>
          <a:p>
            <a:pPr algn="ctr"/>
            <a:r>
              <a:rPr lang="en-US" sz="2800" dirty="0">
                <a:solidFill>
                  <a:srgbClr val="3366FF"/>
                </a:solidFill>
              </a:rPr>
              <a:t>No Credit Eligibility</a:t>
            </a:r>
          </a:p>
        </p:txBody>
      </p:sp>
      <p:sp>
        <p:nvSpPr>
          <p:cNvPr id="13" name="TextBox 12"/>
          <p:cNvSpPr txBox="1"/>
          <p:nvPr/>
        </p:nvSpPr>
        <p:spPr>
          <a:xfrm>
            <a:off x="7797904" y="3890910"/>
            <a:ext cx="2390398" cy="646331"/>
          </a:xfrm>
          <a:prstGeom prst="rect">
            <a:avLst/>
          </a:prstGeom>
          <a:noFill/>
        </p:spPr>
        <p:txBody>
          <a:bodyPr wrap="none" rtlCol="0">
            <a:spAutoFit/>
          </a:bodyPr>
          <a:lstStyle/>
          <a:p>
            <a:pPr algn="ctr"/>
            <a:r>
              <a:rPr lang="en-US" dirty="0"/>
              <a:t>Deposits in Bank </a:t>
            </a:r>
          </a:p>
          <a:p>
            <a:pPr algn="ctr"/>
            <a:r>
              <a:rPr lang="en-US" dirty="0"/>
              <a:t>creates Credit Eligibility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police*badge**infrastructure*law*law enforcement*order*police station*protection*profession*policeman*police officer*police hat*police cap*job*headwear*hat*cap*safety*enforcement*police man*"/>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extensions-folder_POWER_USER_SEPARATOR_ICONS_folder_POWER_USER_SEPARATOR_ICONS_navigation_POWER_USER_SEPARATOR_ICONS_extension_POWER_USER_SEPARATOR_ICONS_digital_POWER_USER_SEPARATOR_ICONS_documents"/>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extensions-folder_POWER_USER_SEPARATOR_ICONS_folder_POWER_USER_SEPARATOR_ICONS_navigation_POWER_USER_SEPARATOR_ICONS_extension_POWER_USER_SEPARATOR_ICONS_digital_POWER_USER_SEPARATOR_ICONS_documents"/>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extensions-folder_POWER_USER_SEPARATOR_ICONS_folder_POWER_USER_SEPARATOR_ICONS_navigation_POWER_USER_SEPARATOR_ICONS_extension_POWER_USER_SEPARATOR_ICONS_digital_POWER_USER_SEPARATOR_ICONS_documents"/>
</p:tagLst>
</file>

<file path=ppt/tags/tag14.xml><?xml version="1.0" encoding="utf-8"?>
<p:tagLst xmlns:a="http://schemas.openxmlformats.org/drawingml/2006/main" xmlns:r="http://schemas.openxmlformats.org/officeDocument/2006/relationships" xmlns:p="http://schemas.openxmlformats.org/presentationml/2006/main">
  <p:tag name="POWER_USER_ID_TEMPLATES" val="Business_card"/>
</p:tagLst>
</file>

<file path=ppt/tags/tag15.xml><?xml version="1.0" encoding="utf-8"?>
<p:tagLst xmlns:a="http://schemas.openxmlformats.org/drawingml/2006/main" xmlns:r="http://schemas.openxmlformats.org/officeDocument/2006/relationships" xmlns:p="http://schemas.openxmlformats.org/presentationml/2006/main">
  <p:tag name="POWER_USER_ID_TEMPLATES" val="Animations_3"/>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9.xml><?xml version="1.0" encoding="utf-8"?>
<p:tagLst xmlns:a="http://schemas.openxmlformats.org/drawingml/2006/main" xmlns:r="http://schemas.openxmlformats.org/officeDocument/2006/relationships" xmlns:p="http://schemas.openxmlformats.org/presentationml/2006/main">
  <p:tag name="POWER_USER_ID_TEMPLATES" val="Icons_in_circles_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54</TotalTime>
  <Words>4833</Words>
  <Application>Microsoft Office PowerPoint</Application>
  <PresentationFormat>Widescreen</PresentationFormat>
  <Paragraphs>304</Paragraphs>
  <Slides>42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Arial Black</vt:lpstr>
      <vt:lpstr>Calibri</vt:lpstr>
      <vt:lpstr>Cambria</vt:lpstr>
      <vt:lpstr>Colonna MT</vt:lpstr>
      <vt:lpstr>Corbel</vt:lpstr>
      <vt:lpstr>Courier New</vt:lpstr>
      <vt:lpstr>Georgia</vt:lpstr>
      <vt:lpstr>Open Sans</vt:lpstr>
      <vt:lpstr>Times New Roman</vt:lpstr>
      <vt:lpstr>Wingdings</vt:lpstr>
      <vt:lpstr>Parallax</vt:lpstr>
      <vt:lpstr>Session on Financial Inclusion for  Small Savings and Financial Inclusion Officers</vt:lpstr>
      <vt:lpstr>Basic concepts – Income, Expense, Budgeting and Saving</vt:lpstr>
      <vt:lpstr>Income and Expenses</vt:lpstr>
      <vt:lpstr>Budgeting</vt:lpstr>
      <vt:lpstr>PowerPoint Presentation</vt:lpstr>
      <vt:lpstr>SAVING</vt:lpstr>
      <vt:lpstr>PowerPoint Presentation</vt:lpstr>
      <vt:lpstr>Inflation &amp; Its impact on savings</vt:lpstr>
      <vt:lpstr>Drawbacks of Keeping Cash at Home</vt:lpstr>
      <vt:lpstr>PowerPoint Presentation</vt:lpstr>
      <vt:lpstr>National Strategy for Financial Inclusion  (2019-2024) An approach paper to accelerate financial inclusion to promote economic wellbeing, prosperity and sustainable development</vt:lpstr>
      <vt:lpstr>PowerPoint Presentation</vt:lpstr>
      <vt:lpstr>Widening Financial Inclusion</vt:lpstr>
      <vt:lpstr>Providing Basic Bouquet of Financial Services  Every adult who is willing and eligible needs to be provided with a basic bouquet of financial services that include a Basic Savings Bank Deposit Account, credit, a micro life and non-life insurance product, a pension product and a suitable investment product.</vt:lpstr>
      <vt:lpstr>Universal Access to Financial Services  Every village to have access to a formal financial service provider within a reasonable distance of 5 KM radius. The customers may be on boarded through an easy and hassle-free digital process and processes should be geared towards a less-paper ecosystem.</vt:lpstr>
      <vt:lpstr>Banking Outlet</vt:lpstr>
      <vt:lpstr>Business Correspondents</vt:lpstr>
      <vt:lpstr>Financial Literacy by FLCs (Financial Literacy Centres)</vt:lpstr>
      <vt:lpstr>Centre for Financial Literacy (CFL) project</vt:lpstr>
      <vt:lpstr>Know Your Customer</vt:lpstr>
      <vt:lpstr>Pradhan Mantri Jan Dhan Yojana (PMJDY)</vt:lpstr>
      <vt:lpstr>Deposit Insurance</vt:lpstr>
      <vt:lpstr> Rights of Transgender Persons – Changes in bank forms/ applications etc.</vt:lpstr>
      <vt:lpstr> Issuance of Passbooks to Savings Bank Account holders (Individuals)</vt:lpstr>
      <vt:lpstr>Opening of Bank Accounts in the Names of Minors</vt:lpstr>
      <vt:lpstr>Providing banking facilities to Visually Impaired Persons</vt:lpstr>
      <vt:lpstr>Nomination Facility</vt:lpstr>
      <vt:lpstr>Unclaimed Deposits / Inoperative Accounts in banks</vt:lpstr>
      <vt:lpstr>SHG-Bank Linkage Programme</vt:lpstr>
      <vt:lpstr>Credit Score</vt:lpstr>
      <vt:lpstr>PowerPoint Presentation</vt:lpstr>
      <vt:lpstr>Grievance Redressal</vt:lpstr>
      <vt:lpstr>PowerPoint Presentation</vt:lpstr>
      <vt:lpstr>DIGITAL PAYMENTS</vt:lpstr>
      <vt:lpstr>Electronic Mode of Payments </vt:lpstr>
      <vt:lpstr>PowerPoint Presentation</vt:lpstr>
      <vt:lpstr>PowerPoint Presentation</vt:lpstr>
      <vt:lpstr>INSURANCE</vt:lpstr>
      <vt:lpstr>General Insurance</vt:lpstr>
      <vt:lpstr>National Pension System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RBI BBSR</cp:lastModifiedBy>
  <cp:revision>35</cp:revision>
  <dcterms:created xsi:type="dcterms:W3CDTF">2021-12-07T04:32:00Z</dcterms:created>
  <dcterms:modified xsi:type="dcterms:W3CDTF">2022-07-26T04:12:39Z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946B2327CBCE496684C3AF78EE012516</vt:lpwstr>
  </property>
  <property fmtid="{D5CDD505-2E9C-101B-9397-08002B2CF9AE}" pid="3" name="KSOProductBuildVer">
    <vt:lpwstr>1033-11.2.0.10307</vt:lpwstr>
  </property>
</Properties>
</file>