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8" r:id="rId3"/>
    <p:sldId id="262" r:id="rId4"/>
    <p:sldId id="263" r:id="rId5"/>
    <p:sldId id="264" r:id="rId6"/>
    <p:sldId id="285" r:id="rId7"/>
    <p:sldId id="286" r:id="rId8"/>
    <p:sldId id="287" r:id="rId9"/>
    <p:sldId id="279" r:id="rId10"/>
    <p:sldId id="280" r:id="rId11"/>
    <p:sldId id="288" r:id="rId12"/>
    <p:sldId id="289" r:id="rId13"/>
    <p:sldId id="281" r:id="rId14"/>
    <p:sldId id="282" r:id="rId15"/>
    <p:sldId id="261" r:id="rId16"/>
    <p:sldId id="260" r:id="rId17"/>
    <p:sldId id="266" r:id="rId18"/>
    <p:sldId id="268" r:id="rId19"/>
    <p:sldId id="269" r:id="rId20"/>
    <p:sldId id="270" r:id="rId21"/>
    <p:sldId id="267" r:id="rId22"/>
    <p:sldId id="271" r:id="rId23"/>
    <p:sldId id="272" r:id="rId24"/>
    <p:sldId id="273" r:id="rId25"/>
    <p:sldId id="274" r:id="rId26"/>
    <p:sldId id="276" r:id="rId27"/>
    <p:sldId id="277" r:id="rId28"/>
    <p:sldId id="278" r:id="rId29"/>
    <p:sldId id="275" r:id="rId30"/>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53084282-86AF-4B40-AA8F-6A41A50B75C4}" type="datetimeFigureOut">
              <a:rPr lang="en-IN" smtClean="0"/>
              <a:t>12-04-2022</a:t>
            </a:fld>
            <a:endParaRPr lang="en-IN"/>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BDD52F08-423B-4846-A8B4-ECE4A37C113B}" type="slidenum">
              <a:rPr lang="en-IN" smtClean="0"/>
              <a:t>‹#›</a:t>
            </a:fld>
            <a:endParaRPr lang="en-IN"/>
          </a:p>
        </p:txBody>
      </p:sp>
    </p:spTree>
    <p:extLst>
      <p:ext uri="{BB962C8B-B14F-4D97-AF65-F5344CB8AC3E}">
        <p14:creationId xmlns:p14="http://schemas.microsoft.com/office/powerpoint/2010/main" val="14829915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1447799"/>
          </a:xfrm>
        </p:spPr>
        <p:txBody>
          <a:bodyPr/>
          <a:lstStyle/>
          <a:p>
            <a:pPr marL="0" indent="0"/>
            <a:r>
              <a:rPr lang="en-US" dirty="0"/>
              <a:t>Inspection, Search, Seizure and Arrest</a:t>
            </a:r>
            <a:endParaRPr lang="en-IN" dirty="0"/>
          </a:p>
        </p:txBody>
      </p:sp>
      <p:sp>
        <p:nvSpPr>
          <p:cNvPr id="3" name="Subtitle 2"/>
          <p:cNvSpPr>
            <a:spLocks noGrp="1"/>
          </p:cNvSpPr>
          <p:nvPr>
            <p:ph type="subTitle" idx="1"/>
          </p:nvPr>
        </p:nvSpPr>
        <p:spPr/>
        <p:txBody>
          <a:bodyPr/>
          <a:lstStyle/>
          <a:p>
            <a:r>
              <a:rPr lang="en-IN" dirty="0" err="1" smtClean="0"/>
              <a:t>Biswajit</a:t>
            </a:r>
            <a:r>
              <a:rPr lang="en-IN" dirty="0" smtClean="0"/>
              <a:t> Pal</a:t>
            </a:r>
            <a:endParaRPr lang="en-IN" dirty="0"/>
          </a:p>
          <a:p>
            <a:r>
              <a:rPr lang="en-IN" dirty="0" err="1" smtClean="0"/>
              <a:t>Addl</a:t>
            </a:r>
            <a:r>
              <a:rPr lang="en-IN" dirty="0" smtClean="0"/>
              <a:t> Director, MDRAFM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Power to </a:t>
            </a:r>
            <a:r>
              <a:rPr lang="en-US" sz="3600" dirty="0" smtClean="0"/>
              <a:t>Arrest</a:t>
            </a:r>
            <a:r>
              <a:rPr lang="en-US" sz="3600" dirty="0"/>
              <a:t> </a:t>
            </a:r>
            <a:r>
              <a:rPr lang="en-US" sz="3600" dirty="0" smtClean="0"/>
              <a:t>&amp; </a:t>
            </a:r>
            <a:r>
              <a:rPr lang="en-US" sz="3600" dirty="0"/>
              <a:t>Cognizance of offences</a:t>
            </a:r>
            <a:endParaRPr lang="en-IN" sz="3600" dirty="0"/>
          </a:p>
        </p:txBody>
      </p:sp>
      <p:sp>
        <p:nvSpPr>
          <p:cNvPr id="3" name="Content Placeholder 2"/>
          <p:cNvSpPr>
            <a:spLocks noGrp="1"/>
          </p:cNvSpPr>
          <p:nvPr>
            <p:ph idx="1"/>
          </p:nvPr>
        </p:nvSpPr>
        <p:spPr>
          <a:xfrm>
            <a:off x="457200" y="1295400"/>
            <a:ext cx="8229600" cy="5105400"/>
          </a:xfrm>
        </p:spPr>
        <p:txBody>
          <a:bodyPr>
            <a:normAutofit fontScale="77500" lnSpcReduction="20000"/>
          </a:bodyPr>
          <a:lstStyle/>
          <a:p>
            <a:r>
              <a:rPr lang="en-US" dirty="0"/>
              <a:t>[Sec 69(1)] </a:t>
            </a:r>
            <a:r>
              <a:rPr lang="en-US" dirty="0" smtClean="0"/>
              <a:t>Subject </a:t>
            </a:r>
            <a:r>
              <a:rPr lang="en-US" dirty="0"/>
              <a:t>to the provisions of the Code of Criminal Procedure, 1973,–– </a:t>
            </a:r>
            <a:endParaRPr lang="en-US" dirty="0" smtClean="0"/>
          </a:p>
          <a:p>
            <a:pPr lvl="1" algn="just"/>
            <a:r>
              <a:rPr lang="en-US" dirty="0" smtClean="0"/>
              <a:t>(</a:t>
            </a:r>
            <a:r>
              <a:rPr lang="en-US" dirty="0"/>
              <a:t>a) where a person is arrested under sub-section (1) for any offence specified under sub-section (4) of section 132, he shall be admitted to bail or in default of bail, forwarded to the custody of the Magistrate</a:t>
            </a:r>
            <a:r>
              <a:rPr lang="en-US" dirty="0" smtClean="0"/>
              <a:t>;</a:t>
            </a:r>
          </a:p>
          <a:p>
            <a:pPr lvl="1" algn="just"/>
            <a:r>
              <a:rPr lang="en-US" dirty="0" smtClean="0"/>
              <a:t>(</a:t>
            </a:r>
            <a:r>
              <a:rPr lang="en-US" dirty="0"/>
              <a:t>b) in the case of a non-cognizable and </a:t>
            </a:r>
            <a:r>
              <a:rPr lang="en-US" dirty="0" err="1"/>
              <a:t>bailable</a:t>
            </a:r>
            <a:r>
              <a:rPr lang="en-US" dirty="0"/>
              <a:t> offence, the Deputy Commissioner or the Assistant Commissioner shall, for the purpose of releasing an arrested person on bail or otherwise, have the same powers and be subject to the same provisions as an officer-in-charge of a police station</a:t>
            </a:r>
            <a:r>
              <a:rPr lang="en-US" dirty="0" smtClean="0"/>
              <a:t>.</a:t>
            </a:r>
          </a:p>
          <a:p>
            <a:pPr algn="just"/>
            <a:r>
              <a:rPr lang="en-US" dirty="0"/>
              <a:t>[Sec </a:t>
            </a:r>
            <a:r>
              <a:rPr lang="en-US" dirty="0" smtClean="0"/>
              <a:t>134] Cognizance </a:t>
            </a:r>
            <a:r>
              <a:rPr lang="en-US" dirty="0"/>
              <a:t>of </a:t>
            </a:r>
            <a:r>
              <a:rPr lang="en-US" dirty="0" smtClean="0"/>
              <a:t>offences</a:t>
            </a:r>
            <a:endParaRPr lang="en-US" dirty="0"/>
          </a:p>
          <a:p>
            <a:pPr lvl="1" algn="just"/>
            <a:r>
              <a:rPr lang="en-US" dirty="0" smtClean="0"/>
              <a:t> </a:t>
            </a:r>
            <a:r>
              <a:rPr lang="en-US" dirty="0"/>
              <a:t>No court shall take cognizance of any offence punishable under this Act or the rules made thereunder </a:t>
            </a:r>
            <a:r>
              <a:rPr lang="en-US" b="1" dirty="0"/>
              <a:t>except with the previous sanction of the Commissioner, </a:t>
            </a:r>
            <a:endParaRPr lang="en-US" b="1" dirty="0" smtClean="0"/>
          </a:p>
          <a:p>
            <a:pPr lvl="1" algn="just"/>
            <a:r>
              <a:rPr lang="en-US" dirty="0" smtClean="0"/>
              <a:t>and </a:t>
            </a:r>
            <a:r>
              <a:rPr lang="en-US" dirty="0"/>
              <a:t>no court </a:t>
            </a:r>
            <a:r>
              <a:rPr lang="en-US" b="1" dirty="0"/>
              <a:t>inferior to that of a Magistrate of the First Class</a:t>
            </a:r>
            <a:r>
              <a:rPr lang="en-US" dirty="0"/>
              <a:t>, shall try any </a:t>
            </a:r>
            <a:r>
              <a:rPr lang="en-US" dirty="0" smtClean="0"/>
              <a:t>such offence</a:t>
            </a:r>
            <a:r>
              <a:rPr lang="en-US" dirty="0"/>
              <a:t>.</a:t>
            </a:r>
            <a:endParaRPr lang="en-US" dirty="0" smtClean="0"/>
          </a:p>
          <a:p>
            <a:pPr lvl="1" algn="just"/>
            <a:endParaRPr lang="en-IN" dirty="0"/>
          </a:p>
        </p:txBody>
      </p:sp>
    </p:spTree>
    <p:extLst>
      <p:ext uri="{BB962C8B-B14F-4D97-AF65-F5344CB8AC3E}">
        <p14:creationId xmlns:p14="http://schemas.microsoft.com/office/powerpoint/2010/main" val="58064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600" dirty="0" smtClean="0"/>
              <a:t>Punishment for Offences</a:t>
            </a:r>
            <a:endParaRPr lang="en-IN" sz="3600" dirty="0"/>
          </a:p>
        </p:txBody>
      </p:sp>
      <p:sp>
        <p:nvSpPr>
          <p:cNvPr id="3" name="Content Placeholder 2"/>
          <p:cNvSpPr>
            <a:spLocks noGrp="1"/>
          </p:cNvSpPr>
          <p:nvPr>
            <p:ph idx="1"/>
          </p:nvPr>
        </p:nvSpPr>
        <p:spPr>
          <a:xfrm>
            <a:off x="457200" y="762000"/>
            <a:ext cx="8458200" cy="5943600"/>
          </a:xfrm>
        </p:spPr>
        <p:txBody>
          <a:bodyPr>
            <a:noAutofit/>
          </a:bodyPr>
          <a:lstStyle/>
          <a:p>
            <a:pPr algn="just"/>
            <a:r>
              <a:rPr lang="en-US" sz="1800" dirty="0" smtClean="0"/>
              <a:t>[Sec 132 (1)]  Whoever commits the </a:t>
            </a:r>
            <a:r>
              <a:rPr lang="en-US" sz="1800" dirty="0"/>
              <a:t>following </a:t>
            </a:r>
            <a:r>
              <a:rPr lang="en-US" sz="1800" dirty="0" smtClean="0"/>
              <a:t>offences:</a:t>
            </a:r>
          </a:p>
          <a:p>
            <a:pPr lvl="1" algn="just"/>
            <a:r>
              <a:rPr lang="en-US" sz="1800" dirty="0" smtClean="0"/>
              <a:t> (a) supplies </a:t>
            </a:r>
            <a:r>
              <a:rPr lang="en-US" sz="1800" dirty="0"/>
              <a:t>any </a:t>
            </a:r>
            <a:r>
              <a:rPr lang="en-US" sz="1800" dirty="0" smtClean="0"/>
              <a:t>goods/services </a:t>
            </a:r>
            <a:r>
              <a:rPr lang="en-US" sz="1800" b="1" dirty="0" smtClean="0"/>
              <a:t>without </a:t>
            </a:r>
            <a:r>
              <a:rPr lang="en-US" sz="1800" b="1" dirty="0"/>
              <a:t>issue of </a:t>
            </a:r>
            <a:r>
              <a:rPr lang="en-US" sz="1800" b="1" dirty="0" smtClean="0"/>
              <a:t>invoice with </a:t>
            </a:r>
            <a:r>
              <a:rPr lang="en-US" sz="1800" b="1" dirty="0"/>
              <a:t>the intention to evade </a:t>
            </a:r>
            <a:r>
              <a:rPr lang="en-US" sz="1800" b="1" dirty="0" smtClean="0"/>
              <a:t>tax</a:t>
            </a:r>
          </a:p>
          <a:p>
            <a:pPr lvl="1" algn="just"/>
            <a:r>
              <a:rPr lang="en-US" sz="1800" dirty="0" smtClean="0"/>
              <a:t> (b) issues </a:t>
            </a:r>
            <a:r>
              <a:rPr lang="en-US" sz="1800" dirty="0"/>
              <a:t>any invoice </a:t>
            </a:r>
            <a:r>
              <a:rPr lang="en-US" sz="1800" b="1" dirty="0" smtClean="0"/>
              <a:t>without </a:t>
            </a:r>
            <a:r>
              <a:rPr lang="en-US" sz="1800" b="1" dirty="0"/>
              <a:t>supply of </a:t>
            </a:r>
            <a:r>
              <a:rPr lang="en-US" sz="1800" b="1" dirty="0" smtClean="0"/>
              <a:t>goods/ </a:t>
            </a:r>
            <a:r>
              <a:rPr lang="en-US" sz="1800" b="1" dirty="0"/>
              <a:t>services </a:t>
            </a:r>
            <a:r>
              <a:rPr lang="en-US" sz="1800" dirty="0" smtClean="0"/>
              <a:t>leading </a:t>
            </a:r>
            <a:r>
              <a:rPr lang="en-US" sz="1800" dirty="0"/>
              <a:t>to wrongful </a:t>
            </a:r>
            <a:r>
              <a:rPr lang="en-US" sz="1800" dirty="0" err="1"/>
              <a:t>availment</a:t>
            </a:r>
            <a:r>
              <a:rPr lang="en-US" sz="1800" dirty="0"/>
              <a:t> </a:t>
            </a:r>
            <a:r>
              <a:rPr lang="en-US" sz="1800" dirty="0" smtClean="0"/>
              <a:t>of ITC or </a:t>
            </a:r>
            <a:r>
              <a:rPr lang="en-US" sz="1800" dirty="0"/>
              <a:t>refund of </a:t>
            </a:r>
            <a:r>
              <a:rPr lang="en-US" sz="1800" dirty="0" smtClean="0"/>
              <a:t>tax </a:t>
            </a:r>
          </a:p>
          <a:p>
            <a:pPr lvl="1" algn="just"/>
            <a:r>
              <a:rPr lang="en-US" sz="1800" dirty="0"/>
              <a:t> </a:t>
            </a:r>
            <a:r>
              <a:rPr lang="en-US" sz="1800" dirty="0" smtClean="0"/>
              <a:t>(c) </a:t>
            </a:r>
            <a:r>
              <a:rPr lang="en-US" sz="1800" b="1" dirty="0" smtClean="0"/>
              <a:t>avails ITC </a:t>
            </a:r>
            <a:r>
              <a:rPr lang="en-US" sz="1800" dirty="0" smtClean="0"/>
              <a:t>using </a:t>
            </a:r>
            <a:r>
              <a:rPr lang="en-US" sz="1800" dirty="0"/>
              <a:t>the invoice or bill referred </a:t>
            </a:r>
            <a:r>
              <a:rPr lang="en-US" sz="1800" dirty="0" smtClean="0"/>
              <a:t>above or </a:t>
            </a:r>
            <a:r>
              <a:rPr lang="en-US" sz="1800" b="1" dirty="0"/>
              <a:t>fraudulently avails </a:t>
            </a:r>
            <a:r>
              <a:rPr lang="en-US" sz="1800" b="1" dirty="0" smtClean="0"/>
              <a:t>ITC </a:t>
            </a:r>
            <a:r>
              <a:rPr lang="en-US" sz="1800" dirty="0" smtClean="0"/>
              <a:t>without </a:t>
            </a:r>
            <a:r>
              <a:rPr lang="en-US" sz="1800" dirty="0"/>
              <a:t>any invoice or </a:t>
            </a:r>
            <a:r>
              <a:rPr lang="en-US" sz="1800" dirty="0" smtClean="0"/>
              <a:t>bill</a:t>
            </a:r>
          </a:p>
          <a:p>
            <a:pPr lvl="1" algn="just"/>
            <a:r>
              <a:rPr lang="en-US" sz="1800" dirty="0" smtClean="0"/>
              <a:t> (d) collects tax </a:t>
            </a:r>
            <a:r>
              <a:rPr lang="en-US" sz="1800" dirty="0"/>
              <a:t>but </a:t>
            </a:r>
            <a:r>
              <a:rPr lang="en-US" sz="1800" b="1" dirty="0"/>
              <a:t>fails to pay</a:t>
            </a:r>
            <a:r>
              <a:rPr lang="en-US" sz="1800" dirty="0"/>
              <a:t> the same to the Government beyond a period of three months </a:t>
            </a:r>
            <a:endParaRPr lang="en-US" sz="1800" dirty="0" smtClean="0"/>
          </a:p>
          <a:p>
            <a:pPr lvl="1" algn="just"/>
            <a:r>
              <a:rPr lang="en-US" sz="1800" dirty="0" smtClean="0"/>
              <a:t>(e)….(l)</a:t>
            </a:r>
          </a:p>
          <a:p>
            <a:pPr marL="457200" lvl="1" indent="0" algn="just">
              <a:buNone/>
            </a:pPr>
            <a:r>
              <a:rPr lang="en-US" sz="1800" dirty="0" smtClean="0"/>
              <a:t> shall </a:t>
            </a:r>
            <a:r>
              <a:rPr lang="en-US" sz="1800" dirty="0"/>
              <a:t>be </a:t>
            </a:r>
            <a:r>
              <a:rPr lang="en-US" sz="1800" dirty="0" smtClean="0"/>
              <a:t>punishable(Clause-i)–– </a:t>
            </a:r>
          </a:p>
          <a:p>
            <a:pPr lvl="1" algn="just"/>
            <a:r>
              <a:rPr lang="en-US" sz="1800" dirty="0"/>
              <a:t> </a:t>
            </a:r>
            <a:r>
              <a:rPr lang="en-US" sz="1800" dirty="0" smtClean="0"/>
              <a:t>where tax </a:t>
            </a:r>
            <a:r>
              <a:rPr lang="en-US" sz="1800" dirty="0"/>
              <a:t>evaded or </a:t>
            </a:r>
            <a:r>
              <a:rPr lang="en-US" sz="1800" dirty="0" smtClean="0"/>
              <a:t>ITC wrongly </a:t>
            </a:r>
            <a:r>
              <a:rPr lang="en-US" sz="1800" dirty="0"/>
              <a:t>availed </a:t>
            </a:r>
            <a:r>
              <a:rPr lang="en-US" sz="1800" dirty="0" smtClean="0"/>
              <a:t>or refund </a:t>
            </a:r>
            <a:r>
              <a:rPr lang="en-US" sz="1800" dirty="0"/>
              <a:t>wrongly taken </a:t>
            </a:r>
            <a:r>
              <a:rPr lang="en-US" sz="1800" b="1" dirty="0" smtClean="0"/>
              <a:t>exceeds 5 </a:t>
            </a:r>
            <a:r>
              <a:rPr lang="en-US" sz="1800" b="1" dirty="0" err="1" smtClean="0"/>
              <a:t>Crores</a:t>
            </a:r>
            <a:r>
              <a:rPr lang="en-US" sz="1800" dirty="0" smtClean="0"/>
              <a:t>, </a:t>
            </a:r>
            <a:r>
              <a:rPr lang="en-US" sz="1800" dirty="0"/>
              <a:t>with imprisonment </a:t>
            </a:r>
            <a:r>
              <a:rPr lang="en-US" sz="1800" dirty="0" smtClean="0"/>
              <a:t>which </a:t>
            </a:r>
            <a:r>
              <a:rPr lang="en-US" sz="1800" dirty="0"/>
              <a:t>may extend to </a:t>
            </a:r>
            <a:r>
              <a:rPr lang="en-US" sz="1800" b="1" dirty="0" smtClean="0"/>
              <a:t>5 </a:t>
            </a:r>
            <a:r>
              <a:rPr lang="en-US" sz="1800" b="1" dirty="0"/>
              <a:t>years and with fine</a:t>
            </a:r>
            <a:r>
              <a:rPr lang="en-US" sz="1800" dirty="0"/>
              <a:t>; </a:t>
            </a:r>
            <a:endParaRPr lang="en-US" sz="1800" dirty="0" smtClean="0"/>
          </a:p>
          <a:p>
            <a:pPr lvl="1" algn="just"/>
            <a:r>
              <a:rPr lang="en-US" sz="1800" dirty="0"/>
              <a:t> </a:t>
            </a:r>
            <a:r>
              <a:rPr lang="en-US" sz="1800" dirty="0" smtClean="0"/>
              <a:t>where tax </a:t>
            </a:r>
            <a:r>
              <a:rPr lang="en-US" sz="1800" dirty="0"/>
              <a:t>evaded or </a:t>
            </a:r>
            <a:r>
              <a:rPr lang="en-US" sz="1800" dirty="0" smtClean="0"/>
              <a:t>ITC wrongly </a:t>
            </a:r>
            <a:r>
              <a:rPr lang="en-US" sz="1800" dirty="0"/>
              <a:t>availed </a:t>
            </a:r>
            <a:r>
              <a:rPr lang="en-US" sz="1800" dirty="0" smtClean="0"/>
              <a:t>or refund wrongly </a:t>
            </a:r>
            <a:r>
              <a:rPr lang="en-US" sz="1800" dirty="0"/>
              <a:t>taken </a:t>
            </a:r>
            <a:r>
              <a:rPr lang="en-US" sz="1800" b="1" dirty="0" smtClean="0"/>
              <a:t>exceeds 2 </a:t>
            </a:r>
            <a:r>
              <a:rPr lang="en-US" sz="1800" b="1" dirty="0" err="1" smtClean="0"/>
              <a:t>Crores</a:t>
            </a:r>
            <a:r>
              <a:rPr lang="en-US" sz="1800" b="1" dirty="0" smtClean="0"/>
              <a:t> but </a:t>
            </a:r>
            <a:r>
              <a:rPr lang="en-US" sz="1800" b="1" dirty="0"/>
              <a:t>does not exceed </a:t>
            </a:r>
            <a:r>
              <a:rPr lang="en-US" sz="1800" b="1" dirty="0" smtClean="0"/>
              <a:t>5 </a:t>
            </a:r>
            <a:r>
              <a:rPr lang="en-US" sz="1800" b="1" dirty="0" err="1" smtClean="0"/>
              <a:t>Crores</a:t>
            </a:r>
            <a:r>
              <a:rPr lang="en-US" sz="1800" dirty="0" smtClean="0"/>
              <a:t>, </a:t>
            </a:r>
            <a:r>
              <a:rPr lang="en-US" sz="1800" dirty="0"/>
              <a:t>with imprisonment </a:t>
            </a:r>
            <a:r>
              <a:rPr lang="en-US" sz="1800" dirty="0" smtClean="0"/>
              <a:t>which </a:t>
            </a:r>
            <a:r>
              <a:rPr lang="en-US" sz="1800" dirty="0"/>
              <a:t>may extend to </a:t>
            </a:r>
            <a:r>
              <a:rPr lang="en-US" sz="1800" b="1" dirty="0" smtClean="0"/>
              <a:t>3 </a:t>
            </a:r>
            <a:r>
              <a:rPr lang="en-US" sz="1800" b="1" dirty="0"/>
              <a:t>years and with fine</a:t>
            </a:r>
            <a:r>
              <a:rPr lang="en-US" sz="1800" dirty="0"/>
              <a:t>; </a:t>
            </a:r>
            <a:endParaRPr lang="en-US" sz="1800" dirty="0" smtClean="0"/>
          </a:p>
          <a:p>
            <a:pPr lvl="1" algn="just"/>
            <a:r>
              <a:rPr lang="en-US" sz="1800" dirty="0" smtClean="0"/>
              <a:t>in </a:t>
            </a:r>
            <a:r>
              <a:rPr lang="en-US" sz="1800" dirty="0"/>
              <a:t>the case of any other offence where </a:t>
            </a:r>
            <a:r>
              <a:rPr lang="en-US" sz="1800" dirty="0" smtClean="0"/>
              <a:t>tax </a:t>
            </a:r>
            <a:r>
              <a:rPr lang="en-US" sz="1800" dirty="0"/>
              <a:t>evaded or </a:t>
            </a:r>
            <a:r>
              <a:rPr lang="en-US" sz="1800" dirty="0" smtClean="0"/>
              <a:t>ITC wrongly </a:t>
            </a:r>
            <a:r>
              <a:rPr lang="en-US" sz="1800" dirty="0"/>
              <a:t>availed </a:t>
            </a:r>
            <a:r>
              <a:rPr lang="en-US" sz="1800" dirty="0" smtClean="0"/>
              <a:t>or refund </a:t>
            </a:r>
            <a:r>
              <a:rPr lang="en-US" sz="1800" dirty="0"/>
              <a:t>wrongly taken </a:t>
            </a:r>
            <a:r>
              <a:rPr lang="en-US" sz="1800" b="1" dirty="0"/>
              <a:t>exceeds </a:t>
            </a:r>
            <a:r>
              <a:rPr lang="en-US" sz="1800" b="1" dirty="0" smtClean="0"/>
              <a:t>1 </a:t>
            </a:r>
            <a:r>
              <a:rPr lang="en-US" sz="1800" b="1" dirty="0" err="1" smtClean="0"/>
              <a:t>Crore</a:t>
            </a:r>
            <a:r>
              <a:rPr lang="en-US" sz="1800" b="1" dirty="0" smtClean="0"/>
              <a:t> but </a:t>
            </a:r>
            <a:r>
              <a:rPr lang="en-US" sz="1800" b="1" dirty="0"/>
              <a:t>does not exceed </a:t>
            </a:r>
            <a:r>
              <a:rPr lang="en-US" sz="1800" b="1" dirty="0" smtClean="0"/>
              <a:t>2 </a:t>
            </a:r>
            <a:r>
              <a:rPr lang="en-US" sz="1800" b="1" dirty="0" err="1" smtClean="0"/>
              <a:t>Crores</a:t>
            </a:r>
            <a:r>
              <a:rPr lang="en-US" sz="1800" dirty="0" smtClean="0"/>
              <a:t>, </a:t>
            </a:r>
            <a:r>
              <a:rPr lang="en-US" sz="1800" dirty="0"/>
              <a:t>with imprisonment </a:t>
            </a:r>
            <a:r>
              <a:rPr lang="en-US" sz="1800" dirty="0" smtClean="0"/>
              <a:t>which </a:t>
            </a:r>
            <a:r>
              <a:rPr lang="en-US" sz="1800" dirty="0"/>
              <a:t>may extend </a:t>
            </a:r>
            <a:r>
              <a:rPr lang="en-US" sz="1800" b="1" dirty="0"/>
              <a:t>to 1</a:t>
            </a:r>
            <a:r>
              <a:rPr lang="en-US" sz="1800" b="1" dirty="0" smtClean="0"/>
              <a:t> </a:t>
            </a:r>
            <a:r>
              <a:rPr lang="en-US" sz="1800" b="1" dirty="0"/>
              <a:t>year and with fine; </a:t>
            </a:r>
            <a:endParaRPr lang="en-US" sz="1800" b="1" dirty="0" smtClean="0"/>
          </a:p>
        </p:txBody>
      </p:sp>
    </p:spTree>
    <p:extLst>
      <p:ext uri="{BB962C8B-B14F-4D97-AF65-F5344CB8AC3E}">
        <p14:creationId xmlns:p14="http://schemas.microsoft.com/office/powerpoint/2010/main" val="402619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a:t>Punishment for Offences</a:t>
            </a:r>
            <a:endParaRPr lang="en-IN" sz="3600"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a:t>[Sec 132 (4)] </a:t>
            </a:r>
            <a:r>
              <a:rPr lang="en-US" dirty="0" smtClean="0"/>
              <a:t>Non- </a:t>
            </a:r>
            <a:r>
              <a:rPr lang="en-US" dirty="0"/>
              <a:t>cognizable and </a:t>
            </a:r>
            <a:r>
              <a:rPr lang="en-US" dirty="0" err="1" smtClean="0"/>
              <a:t>bailable</a:t>
            </a:r>
            <a:r>
              <a:rPr lang="en-US" dirty="0" smtClean="0"/>
              <a:t> offence</a:t>
            </a:r>
          </a:p>
          <a:p>
            <a:pPr lvl="1" algn="just"/>
            <a:r>
              <a:rPr lang="en-US" dirty="0" smtClean="0"/>
              <a:t> Notwithstanding </a:t>
            </a:r>
            <a:r>
              <a:rPr lang="en-US" dirty="0"/>
              <a:t>anything contained in the Code of Criminal Procedure, 1973, all offences under this Act, except the offences referred to in sub-section (5) shall be </a:t>
            </a:r>
            <a:r>
              <a:rPr lang="en-US" b="1" dirty="0"/>
              <a:t>non- cognizable and </a:t>
            </a:r>
            <a:r>
              <a:rPr lang="en-US" b="1" dirty="0" err="1"/>
              <a:t>bailable</a:t>
            </a:r>
            <a:endParaRPr lang="en-US" b="1" dirty="0"/>
          </a:p>
          <a:p>
            <a:pPr algn="just"/>
            <a:r>
              <a:rPr lang="en-US" dirty="0"/>
              <a:t>[Sec 132 (5)] </a:t>
            </a:r>
            <a:r>
              <a:rPr lang="en-US" dirty="0" smtClean="0"/>
              <a:t>Cognizable </a:t>
            </a:r>
            <a:r>
              <a:rPr lang="en-US" dirty="0"/>
              <a:t>and </a:t>
            </a:r>
            <a:r>
              <a:rPr lang="en-US" dirty="0" smtClean="0"/>
              <a:t>non-</a:t>
            </a:r>
            <a:r>
              <a:rPr lang="en-US" dirty="0" err="1" smtClean="0"/>
              <a:t>bailable</a:t>
            </a:r>
            <a:endParaRPr lang="en-US" dirty="0" smtClean="0"/>
          </a:p>
          <a:p>
            <a:pPr lvl="1" algn="just"/>
            <a:r>
              <a:rPr lang="en-US" dirty="0" smtClean="0"/>
              <a:t>The </a:t>
            </a:r>
            <a:r>
              <a:rPr lang="en-US" dirty="0"/>
              <a:t>offences specified in clause (a) or clause (b) or clause (c) or clause (d) of sub-section (1) and punishable under clause (i) of that sub-section shall be cognizable and </a:t>
            </a:r>
            <a:r>
              <a:rPr lang="en-US" dirty="0" smtClean="0"/>
              <a:t>non-</a:t>
            </a:r>
            <a:r>
              <a:rPr lang="en-US" dirty="0" err="1" smtClean="0"/>
              <a:t>bailable</a:t>
            </a:r>
            <a:endParaRPr lang="en-IN" dirty="0"/>
          </a:p>
        </p:txBody>
      </p:sp>
    </p:spTree>
    <p:extLst>
      <p:ext uri="{BB962C8B-B14F-4D97-AF65-F5344CB8AC3E}">
        <p14:creationId xmlns:p14="http://schemas.microsoft.com/office/powerpoint/2010/main" val="207610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Other Provisions invoked during Search, Seizure and Arrest</a:t>
            </a:r>
            <a:endParaRPr lang="en-IN" sz="3200"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b="1" dirty="0" smtClean="0"/>
              <a:t>Power </a:t>
            </a:r>
            <a:r>
              <a:rPr lang="en-US" b="1" dirty="0"/>
              <a:t>to summon persons to give evidence and produce </a:t>
            </a:r>
            <a:r>
              <a:rPr lang="en-US" b="1" dirty="0" smtClean="0"/>
              <a:t>documents</a:t>
            </a:r>
          </a:p>
          <a:p>
            <a:pPr lvl="1" algn="just"/>
            <a:r>
              <a:rPr lang="en-US" dirty="0" smtClean="0"/>
              <a:t>[Sec 70(1)]: The </a:t>
            </a:r>
            <a:r>
              <a:rPr lang="en-US" dirty="0"/>
              <a:t>proper officer </a:t>
            </a:r>
            <a:r>
              <a:rPr lang="en-US" dirty="0" smtClean="0"/>
              <a:t>has </a:t>
            </a:r>
            <a:r>
              <a:rPr lang="en-US" b="1" dirty="0" smtClean="0"/>
              <a:t>power </a:t>
            </a:r>
            <a:r>
              <a:rPr lang="en-US" b="1" dirty="0"/>
              <a:t>to summon any person </a:t>
            </a:r>
            <a:r>
              <a:rPr lang="en-US" dirty="0" smtClean="0"/>
              <a:t>to </a:t>
            </a:r>
            <a:r>
              <a:rPr lang="en-US" dirty="0"/>
              <a:t>give </a:t>
            </a:r>
            <a:r>
              <a:rPr lang="en-US" dirty="0" smtClean="0"/>
              <a:t>evidence/produce </a:t>
            </a:r>
            <a:r>
              <a:rPr lang="en-US" dirty="0"/>
              <a:t>a </a:t>
            </a:r>
            <a:r>
              <a:rPr lang="en-US" dirty="0" smtClean="0"/>
              <a:t>document/thing </a:t>
            </a:r>
            <a:r>
              <a:rPr lang="en-US" dirty="0"/>
              <a:t>in any inquiry </a:t>
            </a:r>
            <a:r>
              <a:rPr lang="en-US" dirty="0" smtClean="0"/>
              <a:t>as </a:t>
            </a:r>
            <a:r>
              <a:rPr lang="en-US" dirty="0"/>
              <a:t>civil court under </a:t>
            </a:r>
            <a:r>
              <a:rPr lang="en-US" dirty="0" smtClean="0"/>
              <a:t>CPC, </a:t>
            </a:r>
            <a:r>
              <a:rPr lang="en-US" dirty="0"/>
              <a:t>1908. </a:t>
            </a:r>
            <a:endParaRPr lang="en-US" dirty="0" smtClean="0"/>
          </a:p>
          <a:p>
            <a:pPr lvl="1" algn="just"/>
            <a:r>
              <a:rPr lang="en-US" dirty="0" smtClean="0"/>
              <a:t>[Sec 70(2)]: </a:t>
            </a:r>
            <a:r>
              <a:rPr lang="en-US" dirty="0"/>
              <a:t>Every such inquiry referred </a:t>
            </a:r>
            <a:r>
              <a:rPr lang="en-US" dirty="0" smtClean="0"/>
              <a:t>above shall </a:t>
            </a:r>
            <a:r>
              <a:rPr lang="en-US" dirty="0"/>
              <a:t>be deemed to be a </a:t>
            </a:r>
            <a:r>
              <a:rPr lang="en-US" b="1" dirty="0" smtClean="0"/>
              <a:t>judicial proceeding </a:t>
            </a:r>
            <a:r>
              <a:rPr lang="en-US" dirty="0" smtClean="0"/>
              <a:t>(Section 193/228 of IPC) </a:t>
            </a:r>
          </a:p>
          <a:p>
            <a:pPr algn="just"/>
            <a:r>
              <a:rPr lang="en-US" b="1" dirty="0" smtClean="0"/>
              <a:t>Power to Access Business Premises</a:t>
            </a:r>
          </a:p>
          <a:p>
            <a:pPr lvl="1" algn="just"/>
            <a:r>
              <a:rPr lang="en-US" dirty="0"/>
              <a:t>[Sec </a:t>
            </a:r>
            <a:r>
              <a:rPr lang="en-US" dirty="0" smtClean="0"/>
              <a:t>71(1)]: </a:t>
            </a:r>
            <a:r>
              <a:rPr lang="en-US" dirty="0"/>
              <a:t>Any officer </a:t>
            </a:r>
            <a:r>
              <a:rPr lang="en-US" dirty="0" smtClean="0"/>
              <a:t>authorized </a:t>
            </a:r>
            <a:r>
              <a:rPr lang="en-US" dirty="0"/>
              <a:t>by </a:t>
            </a:r>
            <a:r>
              <a:rPr lang="en-US" dirty="0" smtClean="0"/>
              <a:t>proper officer(JC and above) </a:t>
            </a:r>
            <a:r>
              <a:rPr lang="en-US" dirty="0"/>
              <a:t>shall have access to any place of business of a registered person to inspect books of account, </a:t>
            </a:r>
            <a:r>
              <a:rPr lang="en-US" dirty="0" smtClean="0"/>
              <a:t>documents </a:t>
            </a:r>
            <a:r>
              <a:rPr lang="en-US" dirty="0" err="1" smtClean="0"/>
              <a:t>etc</a:t>
            </a:r>
            <a:endParaRPr lang="en-US" dirty="0" smtClean="0"/>
          </a:p>
          <a:p>
            <a:pPr algn="just"/>
            <a:r>
              <a:rPr lang="en-US" b="1" dirty="0" smtClean="0"/>
              <a:t>Officers </a:t>
            </a:r>
            <a:r>
              <a:rPr lang="en-US" b="1" dirty="0"/>
              <a:t>to assist proper </a:t>
            </a:r>
            <a:r>
              <a:rPr lang="en-US" b="1" dirty="0" smtClean="0"/>
              <a:t>officers</a:t>
            </a:r>
          </a:p>
          <a:p>
            <a:pPr lvl="1" algn="just"/>
            <a:r>
              <a:rPr lang="en-US" dirty="0"/>
              <a:t>[Sec </a:t>
            </a:r>
            <a:r>
              <a:rPr lang="en-US" dirty="0" smtClean="0"/>
              <a:t>72(1</a:t>
            </a:r>
            <a:r>
              <a:rPr lang="en-US" dirty="0"/>
              <a:t>)]: </a:t>
            </a:r>
            <a:r>
              <a:rPr lang="en-US" dirty="0" smtClean="0"/>
              <a:t>All </a:t>
            </a:r>
            <a:r>
              <a:rPr lang="en-US" dirty="0"/>
              <a:t>officers of Police, Railways, Customs, and those officers engaged in the collection of land revenue, including village officers, officers of State tax and officers of Union territory tax shall assist the proper officers in the implementation of this Act.</a:t>
            </a:r>
            <a:endParaRPr lang="en-IN" dirty="0"/>
          </a:p>
        </p:txBody>
      </p:sp>
    </p:spTree>
    <p:extLst>
      <p:ext uri="{BB962C8B-B14F-4D97-AF65-F5344CB8AC3E}">
        <p14:creationId xmlns:p14="http://schemas.microsoft.com/office/powerpoint/2010/main" val="842412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a:t>Other Provisions invoked during Search, Seizure and Arrest</a:t>
            </a:r>
            <a:endParaRPr lang="en-IN" sz="3200" dirty="0"/>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r>
              <a:rPr lang="en-US" b="1" dirty="0" smtClean="0"/>
              <a:t>[Sec 135] Presumption </a:t>
            </a:r>
            <a:r>
              <a:rPr lang="en-US" b="1" dirty="0"/>
              <a:t>of culpable mental state</a:t>
            </a:r>
            <a:r>
              <a:rPr lang="en-US" b="1" dirty="0" smtClean="0"/>
              <a:t>:</a:t>
            </a:r>
          </a:p>
          <a:p>
            <a:pPr lvl="1" algn="just"/>
            <a:r>
              <a:rPr lang="en-US" dirty="0" smtClean="0"/>
              <a:t>In </a:t>
            </a:r>
            <a:r>
              <a:rPr lang="en-US" dirty="0"/>
              <a:t>any prosecution for an offence </a:t>
            </a:r>
            <a:r>
              <a:rPr lang="en-US" dirty="0" smtClean="0"/>
              <a:t>which </a:t>
            </a:r>
            <a:r>
              <a:rPr lang="en-US" dirty="0"/>
              <a:t>requires a culpable mental state on the part of the accused, the court shall presume the existence of such mental state but it shall be a </a:t>
            </a:r>
            <a:r>
              <a:rPr lang="en-US" dirty="0" err="1"/>
              <a:t>defence</a:t>
            </a:r>
            <a:r>
              <a:rPr lang="en-US" dirty="0"/>
              <a:t> for the accused to prove the fact that he had no such mental state with respect to the </a:t>
            </a:r>
            <a:r>
              <a:rPr lang="en-US"/>
              <a:t>act </a:t>
            </a:r>
            <a:r>
              <a:rPr lang="en-US" smtClean="0"/>
              <a:t>charged</a:t>
            </a:r>
            <a:endParaRPr lang="en-US" dirty="0" smtClean="0"/>
          </a:p>
          <a:p>
            <a:pPr algn="just"/>
            <a:r>
              <a:rPr lang="en-US" b="1" dirty="0" smtClean="0"/>
              <a:t>[ Sec 136] Relevancy </a:t>
            </a:r>
            <a:r>
              <a:rPr lang="en-US" b="1" dirty="0"/>
              <a:t>of statements under certain </a:t>
            </a:r>
            <a:r>
              <a:rPr lang="en-US" b="1" dirty="0" smtClean="0"/>
              <a:t>circumstances</a:t>
            </a:r>
          </a:p>
          <a:p>
            <a:pPr lvl="1" algn="just"/>
            <a:r>
              <a:rPr lang="en-US" dirty="0" smtClean="0"/>
              <a:t>A </a:t>
            </a:r>
            <a:r>
              <a:rPr lang="en-US" dirty="0"/>
              <a:t>statement made and signed by a person </a:t>
            </a:r>
            <a:r>
              <a:rPr lang="en-US" dirty="0" smtClean="0"/>
              <a:t>in </a:t>
            </a:r>
            <a:r>
              <a:rPr lang="en-US" dirty="0"/>
              <a:t>response to any summons issued under section 70 </a:t>
            </a:r>
            <a:r>
              <a:rPr lang="en-US" dirty="0" smtClean="0"/>
              <a:t>shall </a:t>
            </a:r>
            <a:r>
              <a:rPr lang="en-US" dirty="0"/>
              <a:t>be relevant, for the purpose of proving, in any prosecution for an offence under this Act, the truth of the facts which it contains,–– (a) when the person who made the statement is dead or cannot be found, or is incapable of giving evidence, or is kept out of the way by the adverse party, or whose presence cannot be obtained without an amount of delay or expense which, under the circumstances of the case, the court considers unreasonable; or (b) when the person who made the statement is examined as a </a:t>
            </a:r>
            <a:r>
              <a:rPr lang="en-US" dirty="0" smtClean="0"/>
              <a:t>witness in </a:t>
            </a:r>
            <a:r>
              <a:rPr lang="en-US" dirty="0"/>
              <a:t>the case before the court and the court is of the opinion that, having regard to the circumstances of the case, the statement should be admitted in evidence in the interest of </a:t>
            </a:r>
            <a:r>
              <a:rPr lang="en-US" dirty="0" smtClean="0"/>
              <a:t>justice</a:t>
            </a:r>
            <a:endParaRPr lang="en-IN" dirty="0"/>
          </a:p>
        </p:txBody>
      </p:sp>
    </p:spTree>
    <p:extLst>
      <p:ext uri="{BB962C8B-B14F-4D97-AF65-F5344CB8AC3E}">
        <p14:creationId xmlns:p14="http://schemas.microsoft.com/office/powerpoint/2010/main" val="892519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fontScale="90000"/>
          </a:bodyPr>
          <a:lstStyle/>
          <a:p>
            <a:r>
              <a:rPr lang="en-US" dirty="0"/>
              <a:t/>
            </a:r>
            <a:br>
              <a:rPr lang="en-US" dirty="0"/>
            </a:br>
            <a:r>
              <a:rPr lang="en-US" dirty="0"/>
              <a:t>Interception of goods in Movement</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360363" indent="-360363" algn="just">
              <a:buFont typeface="Wingdings" pitchFamily="2" charset="2"/>
              <a:buChar char="§"/>
              <a:defRPr/>
            </a:pPr>
            <a:r>
              <a:rPr lang="en-US" dirty="0">
                <a:solidFill>
                  <a:srgbClr val="0070C0"/>
                </a:solidFill>
              </a:rPr>
              <a:t>Sec-68: </a:t>
            </a:r>
            <a:r>
              <a:rPr lang="en-IN" b="1" dirty="0">
                <a:latin typeface="Calibri" pitchFamily="34" charset="0"/>
                <a:cs typeface="Calibri" pitchFamily="34" charset="0"/>
              </a:rPr>
              <a:t>Person in charge of a conveyance carrying any </a:t>
            </a:r>
            <a:r>
              <a:rPr lang="en-IN" b="1" u="sng" dirty="0">
                <a:latin typeface="Calibri" pitchFamily="34" charset="0"/>
                <a:cs typeface="Calibri" pitchFamily="34" charset="0"/>
              </a:rPr>
              <a:t>consignment of </a:t>
            </a:r>
            <a:r>
              <a:rPr lang="en-IN" b="1" u="sng" dirty="0" smtClean="0">
                <a:latin typeface="Calibri" pitchFamily="34" charset="0"/>
                <a:cs typeface="Calibri" pitchFamily="34" charset="0"/>
              </a:rPr>
              <a:t>goods</a:t>
            </a:r>
            <a:r>
              <a:rPr lang="en-IN" b="1" dirty="0" smtClean="0">
                <a:latin typeface="Calibri" pitchFamily="34" charset="0"/>
                <a:cs typeface="Calibri" pitchFamily="34" charset="0"/>
              </a:rPr>
              <a:t> </a:t>
            </a:r>
          </a:p>
          <a:p>
            <a:pPr marL="1160463" lvl="2" indent="-360363" algn="just">
              <a:buFont typeface="Wingdings" pitchFamily="2" charset="2"/>
              <a:buChar char="§"/>
              <a:defRPr/>
            </a:pPr>
            <a:r>
              <a:rPr lang="en-IN" b="1" dirty="0" smtClean="0">
                <a:latin typeface="Calibri" pitchFamily="34" charset="0"/>
                <a:cs typeface="Calibri" pitchFamily="34" charset="0"/>
              </a:rPr>
              <a:t>of </a:t>
            </a:r>
            <a:r>
              <a:rPr lang="en-IN" b="1" dirty="0">
                <a:latin typeface="Calibri" pitchFamily="34" charset="0"/>
                <a:cs typeface="Calibri" pitchFamily="34" charset="0"/>
              </a:rPr>
              <a:t>value exceeding </a:t>
            </a:r>
            <a:r>
              <a:rPr lang="en-IN" b="1" dirty="0" smtClean="0">
                <a:latin typeface="Calibri" pitchFamily="34" charset="0"/>
                <a:cs typeface="Calibri" pitchFamily="34" charset="0"/>
              </a:rPr>
              <a:t>amount </a:t>
            </a:r>
            <a:r>
              <a:rPr lang="en-IN" b="1" dirty="0">
                <a:latin typeface="Calibri" pitchFamily="34" charset="0"/>
                <a:cs typeface="Calibri" pitchFamily="34" charset="0"/>
              </a:rPr>
              <a:t>as may be specified </a:t>
            </a:r>
            <a:r>
              <a:rPr lang="en-IN" b="1" dirty="0" smtClean="0">
                <a:latin typeface="Calibri" pitchFamily="34" charset="0"/>
                <a:cs typeface="Calibri" pitchFamily="34" charset="0"/>
              </a:rPr>
              <a:t>(</a:t>
            </a:r>
            <a:r>
              <a:rPr lang="en-IN" b="1" dirty="0" err="1" smtClean="0">
                <a:latin typeface="Calibri" pitchFamily="34" charset="0"/>
                <a:cs typeface="Calibri" pitchFamily="34" charset="0"/>
              </a:rPr>
              <a:t>Rs</a:t>
            </a:r>
            <a:r>
              <a:rPr lang="en-IN" b="1" dirty="0" smtClean="0">
                <a:latin typeface="Calibri" pitchFamily="34" charset="0"/>
                <a:cs typeface="Calibri" pitchFamily="34" charset="0"/>
              </a:rPr>
              <a:t> 50,000/-)</a:t>
            </a:r>
          </a:p>
          <a:p>
            <a:pPr marL="1160463" lvl="2" indent="-360363" algn="just">
              <a:buFont typeface="Wingdings" pitchFamily="2" charset="2"/>
              <a:buChar char="§"/>
              <a:defRPr/>
            </a:pPr>
            <a:r>
              <a:rPr lang="en-IN" b="1" dirty="0" smtClean="0">
                <a:latin typeface="Calibri" pitchFamily="34" charset="0"/>
                <a:cs typeface="Calibri" pitchFamily="34" charset="0"/>
              </a:rPr>
              <a:t>to </a:t>
            </a:r>
            <a:r>
              <a:rPr lang="en-IN" b="1" dirty="0">
                <a:latin typeface="Calibri" pitchFamily="34" charset="0"/>
                <a:cs typeface="Calibri" pitchFamily="34" charset="0"/>
              </a:rPr>
              <a:t>carry </a:t>
            </a:r>
            <a:r>
              <a:rPr lang="en-IN" b="1" dirty="0" smtClean="0">
                <a:latin typeface="Calibri" pitchFamily="34" charset="0"/>
                <a:cs typeface="Calibri" pitchFamily="34" charset="0"/>
              </a:rPr>
              <a:t>prescribed </a:t>
            </a:r>
            <a:r>
              <a:rPr lang="en-IN" b="1" dirty="0">
                <a:latin typeface="Calibri" pitchFamily="34" charset="0"/>
                <a:cs typeface="Calibri" pitchFamily="34" charset="0"/>
              </a:rPr>
              <a:t>documents and </a:t>
            </a:r>
            <a:r>
              <a:rPr lang="en-IN" b="1" dirty="0" smtClean="0">
                <a:latin typeface="Calibri" pitchFamily="34" charset="0"/>
                <a:cs typeface="Calibri" pitchFamily="34" charset="0"/>
              </a:rPr>
              <a:t>devices </a:t>
            </a:r>
          </a:p>
          <a:p>
            <a:pPr marL="360363" indent="-360363" algn="just">
              <a:buFont typeface="Wingdings" pitchFamily="2" charset="2"/>
              <a:buChar char="§"/>
              <a:defRPr/>
            </a:pPr>
            <a:r>
              <a:rPr lang="en-IN" b="1" dirty="0" smtClean="0">
                <a:latin typeface="Calibri" pitchFamily="34" charset="0"/>
                <a:cs typeface="Calibri" pitchFamily="34" charset="0"/>
              </a:rPr>
              <a:t>On </a:t>
            </a:r>
            <a:r>
              <a:rPr lang="en-IN" b="1" dirty="0">
                <a:latin typeface="Calibri" pitchFamily="34" charset="0"/>
                <a:cs typeface="Calibri" pitchFamily="34" charset="0"/>
              </a:rPr>
              <a:t>interception by the Proper Officer, </a:t>
            </a:r>
            <a:endParaRPr lang="en-IN" b="1" dirty="0" smtClean="0">
              <a:latin typeface="Calibri" pitchFamily="34" charset="0"/>
              <a:cs typeface="Calibri" pitchFamily="34" charset="0"/>
            </a:endParaRPr>
          </a:p>
          <a:p>
            <a:pPr marL="1160463" lvl="2" indent="-360363" algn="just">
              <a:buFont typeface="Wingdings" pitchFamily="2" charset="2"/>
              <a:buChar char="§"/>
              <a:defRPr/>
            </a:pPr>
            <a:r>
              <a:rPr lang="en-IN" b="1" dirty="0" smtClean="0">
                <a:latin typeface="Calibri" pitchFamily="34" charset="0"/>
                <a:cs typeface="Calibri" pitchFamily="34" charset="0"/>
              </a:rPr>
              <a:t>the </a:t>
            </a:r>
            <a:r>
              <a:rPr lang="en-IN" b="1" dirty="0">
                <a:latin typeface="Calibri" pitchFamily="34" charset="0"/>
                <a:cs typeface="Calibri" pitchFamily="34" charset="0"/>
              </a:rPr>
              <a:t>person in charge of a conveyance shall be liable to produce the documents and </a:t>
            </a:r>
            <a:r>
              <a:rPr lang="en-IN" b="1" dirty="0" smtClean="0">
                <a:latin typeface="Calibri" pitchFamily="34" charset="0"/>
                <a:cs typeface="Calibri" pitchFamily="34" charset="0"/>
              </a:rPr>
              <a:t>devices</a:t>
            </a:r>
          </a:p>
          <a:p>
            <a:pPr marL="1160463" lvl="2" indent="-360363" algn="just">
              <a:buFont typeface="Wingdings" pitchFamily="2" charset="2"/>
              <a:buChar char="§"/>
              <a:defRPr/>
            </a:pPr>
            <a:r>
              <a:rPr lang="en-IN" b="1" dirty="0" smtClean="0">
                <a:latin typeface="Calibri" pitchFamily="34" charset="0"/>
                <a:cs typeface="Calibri" pitchFamily="34" charset="0"/>
              </a:rPr>
              <a:t>also </a:t>
            </a:r>
            <a:r>
              <a:rPr lang="en-IN" b="1" dirty="0">
                <a:latin typeface="Calibri" pitchFamily="34" charset="0"/>
                <a:cs typeface="Calibri" pitchFamily="34" charset="0"/>
              </a:rPr>
              <a:t>allow the inspection of goods.</a:t>
            </a:r>
          </a:p>
          <a:p>
            <a:pPr marL="360363" indent="-360363" algn="just">
              <a:buFont typeface="Wingdings" pitchFamily="2" charset="2"/>
              <a:buChar char="§"/>
              <a:defRPr/>
            </a:pPr>
            <a:r>
              <a:rPr lang="en-IN" b="1" dirty="0" smtClean="0">
                <a:solidFill>
                  <a:srgbClr val="0070C0"/>
                </a:solidFill>
                <a:latin typeface="Calibri" pitchFamily="34" charset="0"/>
                <a:cs typeface="Calibri" pitchFamily="34" charset="0"/>
              </a:rPr>
              <a:t>Rule-138:</a:t>
            </a:r>
            <a:r>
              <a:rPr lang="en-IN" b="1" dirty="0" smtClean="0">
                <a:latin typeface="Calibri" pitchFamily="34" charset="0"/>
                <a:cs typeface="Calibri" pitchFamily="34" charset="0"/>
              </a:rPr>
              <a:t>e-waybill </a:t>
            </a:r>
            <a:r>
              <a:rPr lang="en-IN" b="1" dirty="0">
                <a:latin typeface="Calibri" pitchFamily="34" charset="0"/>
                <a:cs typeface="Calibri" pitchFamily="34" charset="0"/>
              </a:rPr>
              <a:t>Rules specifies the documents to be carried by the conveyance</a:t>
            </a:r>
          </a:p>
          <a:p>
            <a:pPr marL="360363" indent="-360363" algn="just">
              <a:buFont typeface="Wingdings" pitchFamily="2" charset="2"/>
              <a:buChar char="§"/>
              <a:defRPr/>
            </a:pPr>
            <a:r>
              <a:rPr lang="en-IN" b="1" dirty="0">
                <a:solidFill>
                  <a:srgbClr val="0070C0"/>
                </a:solidFill>
                <a:latin typeface="Calibri" pitchFamily="34" charset="0"/>
                <a:cs typeface="Calibri" pitchFamily="34" charset="0"/>
              </a:rPr>
              <a:t>Circular 41: </a:t>
            </a:r>
            <a:r>
              <a:rPr lang="en-IN" b="1" dirty="0">
                <a:latin typeface="Calibri" pitchFamily="34" charset="0"/>
                <a:cs typeface="Calibri" pitchFamily="34" charset="0"/>
              </a:rPr>
              <a:t>Specifies the procedure to be followed along with </a:t>
            </a:r>
            <a:r>
              <a:rPr lang="en-IN" b="1" dirty="0" smtClean="0">
                <a:latin typeface="Calibri" pitchFamily="34" charset="0"/>
                <a:cs typeface="Calibri" pitchFamily="34" charset="0"/>
              </a:rPr>
              <a:t>Notices/Order </a:t>
            </a:r>
            <a:r>
              <a:rPr lang="en-IN" b="1" dirty="0">
                <a:latin typeface="Calibri" pitchFamily="34" charset="0"/>
                <a:cs typeface="Calibri" pitchFamily="34" charset="0"/>
              </a:rPr>
              <a:t>Formats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Notifications and Circulars</a:t>
            </a:r>
            <a:br>
              <a:rPr lang="en-US" dirty="0"/>
            </a:br>
            <a:endParaRPr lang="en-US" dirty="0"/>
          </a:p>
        </p:txBody>
      </p:sp>
      <p:sp>
        <p:nvSpPr>
          <p:cNvPr id="3" name="Content Placeholder 2"/>
          <p:cNvSpPr>
            <a:spLocks noGrp="1"/>
          </p:cNvSpPr>
          <p:nvPr>
            <p:ph idx="1"/>
          </p:nvPr>
        </p:nvSpPr>
        <p:spPr>
          <a:xfrm>
            <a:off x="457200" y="914400"/>
            <a:ext cx="8229600" cy="5838092"/>
          </a:xfrm>
        </p:spPr>
        <p:txBody>
          <a:bodyPr>
            <a:normAutofit fontScale="62500" lnSpcReduction="20000"/>
          </a:bodyPr>
          <a:lstStyle/>
          <a:p>
            <a:r>
              <a:rPr lang="en-US" sz="3800" dirty="0">
                <a:solidFill>
                  <a:srgbClr val="002060"/>
                </a:solidFill>
              </a:rPr>
              <a:t>Circular No 41, </a:t>
            </a:r>
            <a:r>
              <a:rPr lang="en-US" sz="3800" dirty="0" err="1">
                <a:solidFill>
                  <a:srgbClr val="002060"/>
                </a:solidFill>
              </a:rPr>
              <a:t>Dt</a:t>
            </a:r>
            <a:r>
              <a:rPr lang="en-US" sz="3800" dirty="0">
                <a:solidFill>
                  <a:srgbClr val="002060"/>
                </a:solidFill>
              </a:rPr>
              <a:t> 13.04.2018 issued by CBIC</a:t>
            </a:r>
          </a:p>
          <a:p>
            <a:pPr lvl="1" algn="just"/>
            <a:r>
              <a:rPr lang="en-US" dirty="0"/>
              <a:t>Laid down procedures for interception of conveyances and prescribed relevant forms (</a:t>
            </a:r>
            <a:r>
              <a:rPr lang="en-US" dirty="0" smtClean="0"/>
              <a:t>MOV-1:Record </a:t>
            </a:r>
            <a:r>
              <a:rPr lang="en-US" dirty="0"/>
              <a:t>Statement, </a:t>
            </a:r>
            <a:r>
              <a:rPr lang="en-US" dirty="0" smtClean="0"/>
              <a:t>MOV-2:Order </a:t>
            </a:r>
            <a:r>
              <a:rPr lang="en-US" dirty="0"/>
              <a:t>for Physical verification, </a:t>
            </a:r>
            <a:r>
              <a:rPr lang="en-US" dirty="0" smtClean="0"/>
              <a:t>MOV-3: Permission </a:t>
            </a:r>
            <a:r>
              <a:rPr lang="en-US" dirty="0"/>
              <a:t>from Commissioner for time beyond 3 days, </a:t>
            </a:r>
            <a:r>
              <a:rPr lang="en-US" dirty="0" smtClean="0"/>
              <a:t>MOV-4:Report </a:t>
            </a:r>
            <a:r>
              <a:rPr lang="en-US" dirty="0"/>
              <a:t>of physical verification, </a:t>
            </a:r>
            <a:r>
              <a:rPr lang="en-US" dirty="0" smtClean="0"/>
              <a:t>MOV-5:Release </a:t>
            </a:r>
            <a:r>
              <a:rPr lang="en-US" dirty="0"/>
              <a:t>Order, </a:t>
            </a:r>
            <a:r>
              <a:rPr lang="en-US" dirty="0" smtClean="0"/>
              <a:t>MOV-6:Order </a:t>
            </a:r>
            <a:r>
              <a:rPr lang="en-US" dirty="0"/>
              <a:t>of Detention, </a:t>
            </a:r>
            <a:r>
              <a:rPr lang="en-US" dirty="0" smtClean="0"/>
              <a:t>MOV-7: </a:t>
            </a:r>
            <a:r>
              <a:rPr lang="en-US" dirty="0"/>
              <a:t>Penalty Order </a:t>
            </a:r>
            <a:r>
              <a:rPr lang="en-US" dirty="0" smtClean="0"/>
              <a:t>U/s 129(3</a:t>
            </a:r>
            <a:r>
              <a:rPr lang="en-US" dirty="0"/>
              <a:t>), </a:t>
            </a:r>
            <a:r>
              <a:rPr lang="en-US" dirty="0" smtClean="0"/>
              <a:t>MOV-8:Security</a:t>
            </a:r>
            <a:r>
              <a:rPr lang="en-US" dirty="0"/>
              <a:t>, </a:t>
            </a:r>
            <a:r>
              <a:rPr lang="en-US" dirty="0" smtClean="0"/>
              <a:t>MOV-9: Order </a:t>
            </a:r>
            <a:r>
              <a:rPr lang="en-US" dirty="0"/>
              <a:t>after hearing quantifying penalty, </a:t>
            </a:r>
            <a:r>
              <a:rPr lang="en-US" dirty="0" smtClean="0"/>
              <a:t>MOV-10:Notice </a:t>
            </a:r>
            <a:r>
              <a:rPr lang="en-US" dirty="0"/>
              <a:t>proposing Confiscation, </a:t>
            </a:r>
            <a:r>
              <a:rPr lang="en-US" dirty="0" smtClean="0"/>
              <a:t>MOV-11:Confiscation</a:t>
            </a:r>
            <a:r>
              <a:rPr lang="en-US" dirty="0"/>
              <a:t>)</a:t>
            </a:r>
          </a:p>
          <a:p>
            <a:pPr algn="just"/>
            <a:r>
              <a:rPr lang="en-US" sz="3800" dirty="0">
                <a:solidFill>
                  <a:srgbClr val="002060"/>
                </a:solidFill>
              </a:rPr>
              <a:t>Circular No 49, </a:t>
            </a:r>
            <a:r>
              <a:rPr lang="en-US" sz="3800" dirty="0" err="1">
                <a:solidFill>
                  <a:srgbClr val="002060"/>
                </a:solidFill>
              </a:rPr>
              <a:t>Dt</a:t>
            </a:r>
            <a:r>
              <a:rPr lang="en-US" sz="3800" dirty="0">
                <a:solidFill>
                  <a:srgbClr val="002060"/>
                </a:solidFill>
              </a:rPr>
              <a:t> 21.06.2018 issued by CBIC (Modification in 41</a:t>
            </a:r>
            <a:r>
              <a:rPr lang="en-US" dirty="0">
                <a:solidFill>
                  <a:srgbClr val="002060"/>
                </a:solidFill>
              </a:rPr>
              <a:t>)</a:t>
            </a:r>
          </a:p>
          <a:p>
            <a:pPr lvl="1" algn="just"/>
            <a:r>
              <a:rPr lang="en-US" sz="2900" dirty="0"/>
              <a:t>only such goods and/or conveyances should be detained/confiscated in respect of which there is a violation of  provisions of the GST Acts</a:t>
            </a:r>
          </a:p>
          <a:p>
            <a:pPr lvl="1" algn="just"/>
            <a:r>
              <a:rPr lang="en-US" sz="2900" dirty="0"/>
              <a:t>Hardcopies of Notice should be produced as proof of interception and physical verification to the officers detaining vehicle </a:t>
            </a:r>
          </a:p>
          <a:p>
            <a:pPr algn="just"/>
            <a:r>
              <a:rPr lang="en-US" sz="3800" dirty="0">
                <a:solidFill>
                  <a:srgbClr val="002060"/>
                </a:solidFill>
              </a:rPr>
              <a:t>Circular No 64, </a:t>
            </a:r>
            <a:r>
              <a:rPr lang="en-US" sz="3800" dirty="0" err="1">
                <a:solidFill>
                  <a:srgbClr val="002060"/>
                </a:solidFill>
              </a:rPr>
              <a:t>Dt</a:t>
            </a:r>
            <a:r>
              <a:rPr lang="en-US" sz="3800" dirty="0">
                <a:solidFill>
                  <a:srgbClr val="002060"/>
                </a:solidFill>
              </a:rPr>
              <a:t> 14.09.2018 issued by CBIC (Further Modification in 41)</a:t>
            </a:r>
          </a:p>
          <a:p>
            <a:pPr lvl="1" algn="just"/>
            <a:r>
              <a:rPr lang="en-US" sz="2900" dirty="0"/>
              <a:t>Distinction between major and minor violation of law has been specified</a:t>
            </a:r>
          </a:p>
          <a:p>
            <a:pPr lvl="1" algn="just"/>
            <a:r>
              <a:rPr lang="en-US" sz="2900" dirty="0"/>
              <a:t>No waybill or waybill without Part-B is a </a:t>
            </a:r>
            <a:r>
              <a:rPr lang="en-US" sz="2900" b="1" dirty="0"/>
              <a:t>Major violation</a:t>
            </a:r>
            <a:r>
              <a:rPr lang="en-US" sz="2900" dirty="0"/>
              <a:t>. Action U/s129</a:t>
            </a:r>
          </a:p>
          <a:p>
            <a:pPr lvl="1" algn="just"/>
            <a:r>
              <a:rPr lang="en-US" sz="2900" dirty="0"/>
              <a:t>Wrong HSN Code(except first two digit), error in one or two character in Vehicle No, error in PIN, error in one two character of document number in Invoice etc. are </a:t>
            </a:r>
            <a:r>
              <a:rPr lang="en-US" sz="2900" b="1" dirty="0"/>
              <a:t>Minor violation. </a:t>
            </a:r>
            <a:r>
              <a:rPr lang="en-US" sz="2900" dirty="0"/>
              <a:t>Penalty of 500/- or 1000/- U/s125</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5DC614-0824-403C-A6DD-AA4E2128EE97}"/>
              </a:ext>
            </a:extLst>
          </p:cNvPr>
          <p:cNvSpPr>
            <a:spLocks noGrp="1"/>
          </p:cNvSpPr>
          <p:nvPr>
            <p:ph type="title"/>
          </p:nvPr>
        </p:nvSpPr>
        <p:spPr>
          <a:xfrm>
            <a:off x="457200" y="274638"/>
            <a:ext cx="8229600" cy="944562"/>
          </a:xfrm>
        </p:spPr>
        <p:txBody>
          <a:bodyPr>
            <a:normAutofit/>
          </a:bodyPr>
          <a:lstStyle/>
          <a:p>
            <a:r>
              <a:rPr lang="en-IN" sz="3600" dirty="0"/>
              <a:t>E-waybill Rules-Rule 138</a:t>
            </a:r>
            <a:endParaRPr lang="en-US" sz="3600" dirty="0"/>
          </a:p>
        </p:txBody>
      </p:sp>
      <p:sp>
        <p:nvSpPr>
          <p:cNvPr id="3" name="Content Placeholder 2">
            <a:extLst>
              <a:ext uri="{FF2B5EF4-FFF2-40B4-BE49-F238E27FC236}">
                <a16:creationId xmlns="" xmlns:a16="http://schemas.microsoft.com/office/drawing/2014/main" id="{28CB4FCC-BF48-49EF-ACA5-85C702C61386}"/>
              </a:ext>
            </a:extLst>
          </p:cNvPr>
          <p:cNvSpPr>
            <a:spLocks noGrp="1"/>
          </p:cNvSpPr>
          <p:nvPr>
            <p:ph idx="1"/>
          </p:nvPr>
        </p:nvSpPr>
        <p:spPr>
          <a:xfrm>
            <a:off x="457200" y="1143000"/>
            <a:ext cx="8229600" cy="5486400"/>
          </a:xfrm>
        </p:spPr>
        <p:txBody>
          <a:bodyPr>
            <a:normAutofit fontScale="77500" lnSpcReduction="20000"/>
          </a:bodyPr>
          <a:lstStyle/>
          <a:p>
            <a:pPr algn="just"/>
            <a:r>
              <a:rPr lang="en-IN" dirty="0">
                <a:solidFill>
                  <a:srgbClr val="0070C0"/>
                </a:solidFill>
              </a:rPr>
              <a:t>Rule 138(1): </a:t>
            </a:r>
            <a:r>
              <a:rPr lang="en-US" dirty="0"/>
              <a:t>Every registered person who causes movement of goods of consignment</a:t>
            </a:r>
          </a:p>
          <a:p>
            <a:pPr lvl="1" algn="just"/>
            <a:r>
              <a:rPr lang="en-US" dirty="0"/>
              <a:t>in relation to a supply </a:t>
            </a:r>
          </a:p>
          <a:p>
            <a:pPr lvl="1" algn="just"/>
            <a:r>
              <a:rPr lang="en-US" dirty="0"/>
              <a:t>for reasons other than supply</a:t>
            </a:r>
          </a:p>
          <a:p>
            <a:pPr lvl="1" algn="just"/>
            <a:r>
              <a:rPr lang="en-US" dirty="0"/>
              <a:t>due to inward supply from an unregistered</a:t>
            </a:r>
          </a:p>
          <a:p>
            <a:pPr marL="457200" lvl="1" indent="0" algn="just">
              <a:buNone/>
            </a:pPr>
            <a:r>
              <a:rPr lang="en-US" sz="3200" dirty="0"/>
              <a:t>o</a:t>
            </a:r>
            <a:r>
              <a:rPr lang="en-US" sz="3200" dirty="0" smtClean="0"/>
              <a:t>f </a:t>
            </a:r>
            <a:r>
              <a:rPr lang="en-US" sz="3200" dirty="0"/>
              <a:t>value more than 50,000/- shall generate e-waybill in EWB-01. The e-waybill has two </a:t>
            </a:r>
            <a:r>
              <a:rPr lang="en-US" sz="3200" dirty="0" smtClean="0"/>
              <a:t>parts: </a:t>
            </a:r>
            <a:r>
              <a:rPr lang="en-US" sz="3200" dirty="0"/>
              <a:t>Part-A and Part-B</a:t>
            </a:r>
          </a:p>
          <a:p>
            <a:pPr algn="just"/>
            <a:r>
              <a:rPr lang="en-IN" sz="3600" dirty="0">
                <a:solidFill>
                  <a:srgbClr val="0070C0"/>
                </a:solidFill>
              </a:rPr>
              <a:t>Rule 138(2A): </a:t>
            </a:r>
          </a:p>
          <a:p>
            <a:pPr lvl="1" algn="just"/>
            <a:r>
              <a:rPr lang="en-IN" sz="3100" dirty="0"/>
              <a:t>In case of transportation in Air, Vessel or Railway the information in </a:t>
            </a:r>
            <a:r>
              <a:rPr lang="en-IN" sz="3100" dirty="0" smtClean="0"/>
              <a:t>Part-B </a:t>
            </a:r>
            <a:r>
              <a:rPr lang="en-IN" sz="3100" dirty="0"/>
              <a:t>may be provided </a:t>
            </a:r>
            <a:r>
              <a:rPr lang="en-IN" sz="3100" b="1" dirty="0"/>
              <a:t>before or after </a:t>
            </a:r>
            <a:r>
              <a:rPr lang="en-IN" sz="3100" dirty="0"/>
              <a:t>commencement of movement of goods.</a:t>
            </a:r>
          </a:p>
          <a:p>
            <a:pPr lvl="1" algn="just"/>
            <a:r>
              <a:rPr lang="en-IN" sz="3200" dirty="0"/>
              <a:t>In case of transportation in Railways goods </a:t>
            </a:r>
            <a:r>
              <a:rPr lang="en-IN" sz="3200" b="1" dirty="0"/>
              <a:t>shall not be delivered </a:t>
            </a:r>
            <a:r>
              <a:rPr lang="en-IN" sz="3200" dirty="0"/>
              <a:t>to the recipient unless e-waybill is produced.</a:t>
            </a:r>
            <a:endParaRPr lang="en-US" sz="3200" dirty="0"/>
          </a:p>
          <a:p>
            <a:pPr algn="just"/>
            <a:r>
              <a:rPr lang="en-US" dirty="0">
                <a:solidFill>
                  <a:srgbClr val="0070C0"/>
                </a:solidFill>
              </a:rPr>
              <a:t>Rule 138(7): </a:t>
            </a:r>
            <a:r>
              <a:rPr lang="en-US" dirty="0"/>
              <a:t>Where multiple consignments are to be transported, the transporter may also generate consolidated  e-waybill in EWB-02  </a:t>
            </a:r>
          </a:p>
          <a:p>
            <a:pPr marL="457200" lvl="1" indent="0">
              <a:buNone/>
            </a:pPr>
            <a:endParaRPr lang="en-US" sz="3200" dirty="0"/>
          </a:p>
        </p:txBody>
      </p:sp>
    </p:spTree>
    <p:extLst>
      <p:ext uri="{BB962C8B-B14F-4D97-AF65-F5344CB8AC3E}">
        <p14:creationId xmlns:p14="http://schemas.microsoft.com/office/powerpoint/2010/main" val="971185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A6BBE9-A149-4571-A8B1-37B9E895C671}"/>
              </a:ext>
            </a:extLst>
          </p:cNvPr>
          <p:cNvSpPr>
            <a:spLocks noGrp="1"/>
          </p:cNvSpPr>
          <p:nvPr>
            <p:ph type="title"/>
          </p:nvPr>
        </p:nvSpPr>
        <p:spPr/>
        <p:txBody>
          <a:bodyPr/>
          <a:lstStyle/>
          <a:p>
            <a:r>
              <a:rPr lang="en-IN" dirty="0"/>
              <a:t>E-waybill Rules-Rule 138</a:t>
            </a:r>
            <a:endParaRPr lang="en-US" dirty="0"/>
          </a:p>
        </p:txBody>
      </p:sp>
      <p:sp>
        <p:nvSpPr>
          <p:cNvPr id="3" name="Content Placeholder 2">
            <a:extLst>
              <a:ext uri="{FF2B5EF4-FFF2-40B4-BE49-F238E27FC236}">
                <a16:creationId xmlns="" xmlns:a16="http://schemas.microsoft.com/office/drawing/2014/main" id="{AEDFE02C-C597-497C-AAF2-66E0E4268307}"/>
              </a:ext>
            </a:extLst>
          </p:cNvPr>
          <p:cNvSpPr>
            <a:spLocks noGrp="1"/>
          </p:cNvSpPr>
          <p:nvPr>
            <p:ph idx="1"/>
          </p:nvPr>
        </p:nvSpPr>
        <p:spPr>
          <a:xfrm>
            <a:off x="457200" y="1219200"/>
            <a:ext cx="8458200" cy="5562600"/>
          </a:xfrm>
        </p:spPr>
        <p:txBody>
          <a:bodyPr>
            <a:normAutofit fontScale="77500" lnSpcReduction="20000"/>
          </a:bodyPr>
          <a:lstStyle/>
          <a:p>
            <a:pPr algn="just"/>
            <a:r>
              <a:rPr lang="en-IN" dirty="0">
                <a:solidFill>
                  <a:srgbClr val="0070C0"/>
                </a:solidFill>
              </a:rPr>
              <a:t>Rule 138(9): </a:t>
            </a:r>
            <a:r>
              <a:rPr lang="en-IN" dirty="0"/>
              <a:t>e-waybill once generated can be cancelled within 24 hours. If only Part-A is filled then e-waybill remain valid for 15 days.</a:t>
            </a:r>
          </a:p>
          <a:p>
            <a:pPr algn="just"/>
            <a:r>
              <a:rPr lang="en-IN" dirty="0">
                <a:solidFill>
                  <a:srgbClr val="0070C0"/>
                </a:solidFill>
              </a:rPr>
              <a:t>Rule 138 (14): </a:t>
            </a:r>
            <a:r>
              <a:rPr lang="en-IN" dirty="0"/>
              <a:t>No e-waybill shall be required in following cases</a:t>
            </a:r>
          </a:p>
          <a:p>
            <a:pPr lvl="1" algn="just"/>
            <a:r>
              <a:rPr lang="en-IN" dirty="0"/>
              <a:t>LPG for Households, PDS Kerosene, Jewellery, Currency, Postal Baggage</a:t>
            </a:r>
          </a:p>
          <a:p>
            <a:pPr lvl="1" algn="just"/>
            <a:r>
              <a:rPr lang="en-IN" dirty="0"/>
              <a:t>Exempted goods</a:t>
            </a:r>
          </a:p>
          <a:p>
            <a:pPr lvl="1" algn="just"/>
            <a:r>
              <a:rPr lang="en-IN" dirty="0"/>
              <a:t>When goods are transported in non motorized conveyances</a:t>
            </a:r>
          </a:p>
          <a:p>
            <a:pPr lvl="1" algn="just"/>
            <a:r>
              <a:rPr lang="en-IN" dirty="0"/>
              <a:t>Non GST Goods like Alcohol, Petrol, HSD, Petroleum crude, Natural gas, ATF</a:t>
            </a:r>
          </a:p>
          <a:p>
            <a:pPr lvl="1" algn="just"/>
            <a:r>
              <a:rPr lang="en-IN" dirty="0"/>
              <a:t>Supply under </a:t>
            </a:r>
            <a:r>
              <a:rPr lang="en-IN" dirty="0" err="1"/>
              <a:t>Sh</a:t>
            </a:r>
            <a:r>
              <a:rPr lang="en-IN" dirty="0"/>
              <a:t>-III, empty LPG Cylinders for refuel</a:t>
            </a:r>
          </a:p>
          <a:p>
            <a:pPr lvl="1" algn="just"/>
            <a:r>
              <a:rPr lang="en-IN" dirty="0"/>
              <a:t>Goods transported from customs port, Air Port etc for customs clearance and goods transported under customs bond</a:t>
            </a:r>
          </a:p>
          <a:p>
            <a:pPr lvl="1" algn="just"/>
            <a:r>
              <a:rPr lang="en-IN" dirty="0"/>
              <a:t>Goods consigned by formations under Defence and where Central or State Governments are consignor</a:t>
            </a:r>
          </a:p>
          <a:p>
            <a:pPr lvl="1" algn="just"/>
            <a:r>
              <a:rPr lang="en-IN" dirty="0"/>
              <a:t>Within 20KM for weighment</a:t>
            </a:r>
          </a:p>
          <a:p>
            <a:pPr lvl="1"/>
            <a:endParaRPr lang="en-IN" dirty="0"/>
          </a:p>
          <a:p>
            <a:pPr lvl="1"/>
            <a:endParaRPr lang="en-US" dirty="0"/>
          </a:p>
        </p:txBody>
      </p:sp>
    </p:spTree>
    <p:extLst>
      <p:ext uri="{BB962C8B-B14F-4D97-AF65-F5344CB8AC3E}">
        <p14:creationId xmlns:p14="http://schemas.microsoft.com/office/powerpoint/2010/main" val="14834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C647BB-8CAF-4184-B0A7-93AE0C0C2CDB}"/>
              </a:ext>
            </a:extLst>
          </p:cNvPr>
          <p:cNvSpPr>
            <a:spLocks noGrp="1"/>
          </p:cNvSpPr>
          <p:nvPr>
            <p:ph type="title"/>
          </p:nvPr>
        </p:nvSpPr>
        <p:spPr/>
        <p:txBody>
          <a:bodyPr/>
          <a:lstStyle/>
          <a:p>
            <a:r>
              <a:rPr lang="en-IN" dirty="0"/>
              <a:t>E-waybill Rules-Rule 138</a:t>
            </a:r>
            <a:endParaRPr lang="en-US" dirty="0"/>
          </a:p>
        </p:txBody>
      </p:sp>
      <p:sp>
        <p:nvSpPr>
          <p:cNvPr id="3" name="Content Placeholder 2">
            <a:extLst>
              <a:ext uri="{FF2B5EF4-FFF2-40B4-BE49-F238E27FC236}">
                <a16:creationId xmlns="" xmlns:a16="http://schemas.microsoft.com/office/drawing/2014/main" id="{5763530C-2346-4454-926D-7D76CE9D7901}"/>
              </a:ext>
            </a:extLst>
          </p:cNvPr>
          <p:cNvSpPr>
            <a:spLocks noGrp="1"/>
          </p:cNvSpPr>
          <p:nvPr>
            <p:ph idx="1"/>
          </p:nvPr>
        </p:nvSpPr>
        <p:spPr>
          <a:xfrm>
            <a:off x="457200" y="1600200"/>
            <a:ext cx="8382000" cy="4525963"/>
          </a:xfrm>
        </p:spPr>
        <p:txBody>
          <a:bodyPr/>
          <a:lstStyle/>
          <a:p>
            <a:r>
              <a:rPr lang="en-IN" dirty="0">
                <a:solidFill>
                  <a:srgbClr val="0070C0"/>
                </a:solidFill>
              </a:rPr>
              <a:t>Rule 138A: </a:t>
            </a:r>
            <a:r>
              <a:rPr lang="en-IN" dirty="0"/>
              <a:t>The person in charge of conveyance shall carry</a:t>
            </a:r>
            <a:endParaRPr lang="en-US" dirty="0"/>
          </a:p>
          <a:p>
            <a:pPr lvl="2"/>
            <a:r>
              <a:rPr lang="en-US" dirty="0"/>
              <a:t>invoice or Bill of Supply or Delivery Challan</a:t>
            </a:r>
          </a:p>
          <a:p>
            <a:pPr lvl="2"/>
            <a:r>
              <a:rPr lang="en-IN" dirty="0"/>
              <a:t>A</a:t>
            </a:r>
            <a:r>
              <a:rPr lang="en-US" dirty="0"/>
              <a:t> copy of e-waybill in physical or electronic form</a:t>
            </a:r>
          </a:p>
          <a:p>
            <a:pPr algn="just"/>
            <a:r>
              <a:rPr lang="en-IN" dirty="0">
                <a:solidFill>
                  <a:srgbClr val="0070C0"/>
                </a:solidFill>
              </a:rPr>
              <a:t>R</a:t>
            </a:r>
            <a:r>
              <a:rPr lang="en-US" dirty="0" err="1">
                <a:solidFill>
                  <a:srgbClr val="0070C0"/>
                </a:solidFill>
              </a:rPr>
              <a:t>ule</a:t>
            </a:r>
            <a:r>
              <a:rPr lang="en-US" dirty="0">
                <a:solidFill>
                  <a:srgbClr val="0070C0"/>
                </a:solidFill>
              </a:rPr>
              <a:t> 138B: </a:t>
            </a:r>
            <a:r>
              <a:rPr lang="en-US" dirty="0"/>
              <a:t>Authorized person may intercept the vehicle and can undertake physical verification</a:t>
            </a:r>
          </a:p>
          <a:p>
            <a:pPr marL="0" indent="0">
              <a:buNone/>
            </a:pPr>
            <a:endParaRPr lang="en-IN" dirty="0"/>
          </a:p>
        </p:txBody>
      </p:sp>
    </p:spTree>
    <p:extLst>
      <p:ext uri="{BB962C8B-B14F-4D97-AF65-F5344CB8AC3E}">
        <p14:creationId xmlns:p14="http://schemas.microsoft.com/office/powerpoint/2010/main" val="114237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600" dirty="0"/>
              <a:t>Inspection/Search/Seizure: Sec 67</a:t>
            </a:r>
            <a:endParaRPr lang="en-US" sz="3600" dirty="0"/>
          </a:p>
        </p:txBody>
      </p:sp>
      <p:sp>
        <p:nvSpPr>
          <p:cNvPr id="3" name="Content Placeholder 2"/>
          <p:cNvSpPr>
            <a:spLocks noGrp="1"/>
          </p:cNvSpPr>
          <p:nvPr>
            <p:ph idx="1"/>
          </p:nvPr>
        </p:nvSpPr>
        <p:spPr>
          <a:xfrm>
            <a:off x="381000" y="1143000"/>
            <a:ext cx="8229600" cy="5486400"/>
          </a:xfrm>
        </p:spPr>
        <p:txBody>
          <a:bodyPr>
            <a:normAutofit/>
          </a:bodyPr>
          <a:lstStyle/>
          <a:p>
            <a:pPr lvl="0" algn="just"/>
            <a:r>
              <a:rPr lang="en-US" sz="2800" dirty="0">
                <a:solidFill>
                  <a:srgbClr val="0070C0"/>
                </a:solidFill>
              </a:rPr>
              <a:t>Sec 67(1):</a:t>
            </a:r>
            <a:r>
              <a:rPr lang="en-US" sz="2800" dirty="0"/>
              <a:t>Proper officer (JC or above) will authorize any officer in writing to inspect business places, transport go-downs or ware houses or any other place if he has reason to believe that there is</a:t>
            </a:r>
          </a:p>
          <a:p>
            <a:pPr lvl="2" algn="just"/>
            <a:r>
              <a:rPr lang="en-US" dirty="0"/>
              <a:t>suppression of transaction or stock of goods</a:t>
            </a:r>
          </a:p>
          <a:p>
            <a:pPr lvl="2" algn="just"/>
            <a:r>
              <a:rPr lang="en-US" dirty="0"/>
              <a:t>excess claim of ITC </a:t>
            </a:r>
          </a:p>
          <a:p>
            <a:pPr lvl="2" algn="just"/>
            <a:r>
              <a:rPr lang="en-US" dirty="0"/>
              <a:t>contravention of  Act/Rules to evade  tax</a:t>
            </a:r>
          </a:p>
          <a:p>
            <a:pPr lvl="2" algn="just"/>
            <a:r>
              <a:rPr lang="en-US" dirty="0"/>
              <a:t>goods kept by transporters/ware house owners </a:t>
            </a:r>
            <a:r>
              <a:rPr lang="en-US" dirty="0" smtClean="0"/>
              <a:t>which has </a:t>
            </a:r>
            <a:r>
              <a:rPr lang="en-US" dirty="0"/>
              <a:t>escaped payment of tax</a:t>
            </a:r>
          </a:p>
          <a:p>
            <a:pPr algn="just"/>
            <a:r>
              <a:rPr lang="en-US" sz="2800" dirty="0">
                <a:solidFill>
                  <a:srgbClr val="0070C0"/>
                </a:solidFill>
              </a:rPr>
              <a:t>Rule 139(1): </a:t>
            </a:r>
            <a:r>
              <a:rPr lang="en-US" sz="2800" dirty="0"/>
              <a:t>The authorization shall be issued in </a:t>
            </a:r>
            <a:r>
              <a:rPr lang="en-US" sz="2800" u="sng" dirty="0"/>
              <a:t>Form INS-01</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CCB73B-E69A-4BD3-BF0A-1175A65256FC}"/>
              </a:ext>
            </a:extLst>
          </p:cNvPr>
          <p:cNvSpPr>
            <a:spLocks noGrp="1"/>
          </p:cNvSpPr>
          <p:nvPr>
            <p:ph type="title"/>
          </p:nvPr>
        </p:nvSpPr>
        <p:spPr/>
        <p:txBody>
          <a:bodyPr/>
          <a:lstStyle/>
          <a:p>
            <a:r>
              <a:rPr lang="en-IN" dirty="0"/>
              <a:t>E-waybill Rules-Rule 138</a:t>
            </a:r>
            <a:endParaRPr lang="en-US" dirty="0"/>
          </a:p>
        </p:txBody>
      </p:sp>
      <p:sp>
        <p:nvSpPr>
          <p:cNvPr id="3" name="Content Placeholder 2">
            <a:extLst>
              <a:ext uri="{FF2B5EF4-FFF2-40B4-BE49-F238E27FC236}">
                <a16:creationId xmlns="" xmlns:a16="http://schemas.microsoft.com/office/drawing/2014/main" id="{2CA78CCE-ABEE-442A-8C20-EF74F82B954A}"/>
              </a:ext>
            </a:extLst>
          </p:cNvPr>
          <p:cNvSpPr>
            <a:spLocks noGrp="1"/>
          </p:cNvSpPr>
          <p:nvPr>
            <p:ph idx="1"/>
          </p:nvPr>
        </p:nvSpPr>
        <p:spPr>
          <a:xfrm>
            <a:off x="457200" y="1219200"/>
            <a:ext cx="8229600" cy="4906963"/>
          </a:xfrm>
        </p:spPr>
        <p:txBody>
          <a:bodyPr>
            <a:normAutofit lnSpcReduction="10000"/>
          </a:bodyPr>
          <a:lstStyle/>
          <a:p>
            <a:r>
              <a:rPr lang="en-IN" dirty="0">
                <a:solidFill>
                  <a:srgbClr val="0070C0"/>
                </a:solidFill>
              </a:rPr>
              <a:t>Rule 138-C:</a:t>
            </a:r>
          </a:p>
          <a:p>
            <a:pPr lvl="1" algn="just"/>
            <a:r>
              <a:rPr lang="en-IN" u="sng" dirty="0"/>
              <a:t>Summary report </a:t>
            </a:r>
            <a:r>
              <a:rPr lang="en-IN" dirty="0"/>
              <a:t>of the inspection of goods in transit shall be recorded in </a:t>
            </a:r>
            <a:r>
              <a:rPr lang="en-IN" b="1" dirty="0"/>
              <a:t>Part-A of EWB-03 online within 24 Hrs of detention</a:t>
            </a:r>
          </a:p>
          <a:p>
            <a:pPr lvl="1" algn="just"/>
            <a:r>
              <a:rPr lang="en-IN" u="sng" dirty="0"/>
              <a:t>Final Report </a:t>
            </a:r>
            <a:r>
              <a:rPr lang="en-IN" dirty="0"/>
              <a:t>in </a:t>
            </a:r>
            <a:r>
              <a:rPr lang="en-IN" b="1" dirty="0"/>
              <a:t>Part-B of EWB-03 </a:t>
            </a:r>
            <a:r>
              <a:rPr lang="en-IN" dirty="0"/>
              <a:t>shall be uploaded within </a:t>
            </a:r>
            <a:r>
              <a:rPr lang="en-IN" b="1" dirty="0"/>
              <a:t>three</a:t>
            </a:r>
            <a:r>
              <a:rPr lang="en-IN" dirty="0"/>
              <a:t> days of inspection</a:t>
            </a:r>
          </a:p>
          <a:p>
            <a:pPr lvl="1" algn="just"/>
            <a:r>
              <a:rPr lang="en-IN" dirty="0"/>
              <a:t>The period can be extended by another 3 days by the Commissioner</a:t>
            </a:r>
          </a:p>
          <a:p>
            <a:pPr algn="just"/>
            <a:r>
              <a:rPr lang="en-IN" dirty="0">
                <a:solidFill>
                  <a:srgbClr val="0070C0"/>
                </a:solidFill>
              </a:rPr>
              <a:t>Rule 138-D</a:t>
            </a:r>
          </a:p>
          <a:p>
            <a:pPr lvl="1" algn="just"/>
            <a:r>
              <a:rPr lang="en-IN" dirty="0"/>
              <a:t>The Taxpayer/transporter can upload the fact of detention in </a:t>
            </a:r>
            <a:r>
              <a:rPr lang="en-IN" b="1" dirty="0"/>
              <a:t>EWB-04</a:t>
            </a:r>
            <a:r>
              <a:rPr lang="en-IN" dirty="0"/>
              <a:t> on common portal.</a:t>
            </a:r>
            <a:endParaRPr lang="en-US" dirty="0"/>
          </a:p>
        </p:txBody>
      </p:sp>
    </p:spTree>
    <p:extLst>
      <p:ext uri="{BB962C8B-B14F-4D97-AF65-F5344CB8AC3E}">
        <p14:creationId xmlns:p14="http://schemas.microsoft.com/office/powerpoint/2010/main" val="42916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D3AD94-1749-4480-8BD0-7182E60C3C97}"/>
              </a:ext>
            </a:extLst>
          </p:cNvPr>
          <p:cNvSpPr>
            <a:spLocks noGrp="1"/>
          </p:cNvSpPr>
          <p:nvPr>
            <p:ph type="title"/>
          </p:nvPr>
        </p:nvSpPr>
        <p:spPr>
          <a:xfrm>
            <a:off x="457200" y="274638"/>
            <a:ext cx="8229600" cy="715962"/>
          </a:xfrm>
        </p:spPr>
        <p:txBody>
          <a:bodyPr>
            <a:normAutofit/>
          </a:bodyPr>
          <a:lstStyle/>
          <a:p>
            <a:r>
              <a:rPr lang="en-IN" sz="4000" dirty="0"/>
              <a:t>Offences and Penalty: Sec 129</a:t>
            </a:r>
            <a:endParaRPr lang="en-US" sz="4000" dirty="0"/>
          </a:p>
        </p:txBody>
      </p:sp>
      <p:sp>
        <p:nvSpPr>
          <p:cNvPr id="3" name="Content Placeholder 2">
            <a:extLst>
              <a:ext uri="{FF2B5EF4-FFF2-40B4-BE49-F238E27FC236}">
                <a16:creationId xmlns="" xmlns:a16="http://schemas.microsoft.com/office/drawing/2014/main" id="{9C0B1AAE-8E33-495D-9333-1EA75436544E}"/>
              </a:ext>
            </a:extLst>
          </p:cNvPr>
          <p:cNvSpPr>
            <a:spLocks noGrp="1"/>
          </p:cNvSpPr>
          <p:nvPr>
            <p:ph idx="1"/>
          </p:nvPr>
        </p:nvSpPr>
        <p:spPr>
          <a:xfrm>
            <a:off x="457200" y="990600"/>
            <a:ext cx="8229600" cy="5867400"/>
          </a:xfrm>
        </p:spPr>
        <p:txBody>
          <a:bodyPr>
            <a:normAutofit fontScale="77500" lnSpcReduction="20000"/>
          </a:bodyPr>
          <a:lstStyle/>
          <a:p>
            <a:pPr algn="just"/>
            <a:r>
              <a:rPr lang="en-IN" sz="3600" dirty="0">
                <a:solidFill>
                  <a:srgbClr val="0070C0"/>
                </a:solidFill>
              </a:rPr>
              <a:t>Sec 129(1)(a): </a:t>
            </a:r>
            <a:r>
              <a:rPr lang="en-IN" sz="3100" b="1" dirty="0">
                <a:latin typeface="Calibri" pitchFamily="34" charset="0"/>
                <a:cs typeface="Calibri" pitchFamily="34" charset="0"/>
              </a:rPr>
              <a:t>Wh</a:t>
            </a:r>
            <a:r>
              <a:rPr lang="en-IN" b="1" dirty="0">
                <a:latin typeface="Calibri" pitchFamily="34" charset="0"/>
                <a:ea typeface="Calibri" pitchFamily="34" charset="0"/>
                <a:cs typeface="Calibri" pitchFamily="34" charset="0"/>
              </a:rPr>
              <a:t>ere any person transports any goods or stores any goods while they are in transit in contravention of the provisions of this Act or the rules made thereunder, all such goods and conveyance used as a means of transport for carrying the said goods and documents relating to such goods and conveyance shall be liable to detention or seizure.</a:t>
            </a:r>
          </a:p>
          <a:p>
            <a:pPr algn="just"/>
            <a:r>
              <a:rPr lang="en-IN" dirty="0">
                <a:solidFill>
                  <a:srgbClr val="0070C0"/>
                </a:solidFill>
              </a:rPr>
              <a:t>Sec 129(1)(b): </a:t>
            </a:r>
            <a:r>
              <a:rPr lang="en-IN" b="1" dirty="0">
                <a:latin typeface="Calibri" pitchFamily="34" charset="0"/>
                <a:ea typeface="Calibri" pitchFamily="34" charset="0"/>
                <a:cs typeface="Calibri" pitchFamily="34" charset="0"/>
              </a:rPr>
              <a:t>After detention or seizure, the goods shall be released </a:t>
            </a:r>
          </a:p>
          <a:p>
            <a:pPr lvl="1" algn="just"/>
            <a:r>
              <a:rPr lang="en-IN" b="1" dirty="0">
                <a:latin typeface="Calibri" pitchFamily="34" charset="0"/>
                <a:ea typeface="Calibri" pitchFamily="34" charset="0"/>
                <a:cs typeface="Calibri" pitchFamily="34" charset="0"/>
              </a:rPr>
              <a:t>Case 1: When owner comes forward</a:t>
            </a:r>
          </a:p>
          <a:p>
            <a:pPr lvl="2" algn="just"/>
            <a:r>
              <a:rPr lang="en-IN" b="1" dirty="0">
                <a:latin typeface="Calibri" pitchFamily="34" charset="0"/>
                <a:ea typeface="Calibri" pitchFamily="34" charset="0"/>
                <a:cs typeface="Calibri" pitchFamily="34" charset="0"/>
              </a:rPr>
              <a:t>Taxable Goods: On payment of  tax and penalty equal to 100% of the tax payable on such goods</a:t>
            </a:r>
          </a:p>
          <a:p>
            <a:pPr lvl="2" algn="just"/>
            <a:r>
              <a:rPr lang="en-IN" b="1" dirty="0">
                <a:latin typeface="Calibri" pitchFamily="34" charset="0"/>
                <a:ea typeface="Calibri" pitchFamily="34" charset="0"/>
                <a:cs typeface="Calibri" pitchFamily="34" charset="0"/>
              </a:rPr>
              <a:t>Exempted goods: On payment of an amount equal to two per cent of the value of goods or twenty-five thousand rupees, whichever is less</a:t>
            </a:r>
          </a:p>
          <a:p>
            <a:pPr lvl="1" algn="just"/>
            <a:r>
              <a:rPr lang="en-IN" b="1" dirty="0">
                <a:latin typeface="Calibri" pitchFamily="34" charset="0"/>
                <a:ea typeface="Calibri" pitchFamily="34" charset="0"/>
                <a:cs typeface="Calibri" pitchFamily="34" charset="0"/>
              </a:rPr>
              <a:t>Case 2: When owner does not come forward</a:t>
            </a:r>
          </a:p>
          <a:p>
            <a:pPr lvl="2" algn="just"/>
            <a:r>
              <a:rPr lang="en-IN" b="1" dirty="0">
                <a:latin typeface="Calibri" pitchFamily="34" charset="0"/>
                <a:ea typeface="Calibri" pitchFamily="34" charset="0"/>
                <a:cs typeface="Calibri" pitchFamily="34" charset="0"/>
              </a:rPr>
              <a:t>Taxable Goods: On payment of tax and penalty equal to the 50% of the value of the goods reduced by the tax amount paid thereon</a:t>
            </a:r>
          </a:p>
          <a:p>
            <a:pPr lvl="2" algn="just"/>
            <a:r>
              <a:rPr lang="en-IN" b="1" dirty="0">
                <a:latin typeface="Calibri" pitchFamily="34" charset="0"/>
                <a:ea typeface="Calibri" pitchFamily="34" charset="0"/>
                <a:cs typeface="Calibri" pitchFamily="34" charset="0"/>
              </a:rPr>
              <a:t>Exempted goods: On payment of an amount equal to 5% of the value of goods or 25 thousand rupees, whichever is less</a:t>
            </a:r>
          </a:p>
          <a:p>
            <a:pPr lvl="1" algn="just"/>
            <a:endParaRPr lang="en-IN" b="1" dirty="0">
              <a:latin typeface="Calibri" pitchFamily="34" charset="0"/>
              <a:ea typeface="Calibri" pitchFamily="34" charset="0"/>
              <a:cs typeface="Calibri" pitchFamily="34" charset="0"/>
            </a:endParaRPr>
          </a:p>
          <a:p>
            <a:endParaRPr lang="en-IN" b="1" dirty="0">
              <a:latin typeface="Calibri" pitchFamily="34" charset="0"/>
              <a:ea typeface="Calibri" pitchFamily="34" charset="0"/>
              <a:cs typeface="Calibri" pitchFamily="34" charset="0"/>
            </a:endParaRPr>
          </a:p>
          <a:p>
            <a:endParaRPr lang="en-US" dirty="0"/>
          </a:p>
        </p:txBody>
      </p:sp>
    </p:spTree>
    <p:extLst>
      <p:ext uri="{BB962C8B-B14F-4D97-AF65-F5344CB8AC3E}">
        <p14:creationId xmlns:p14="http://schemas.microsoft.com/office/powerpoint/2010/main" val="35359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D53B6-F844-434F-AEB6-23D35773422B}"/>
              </a:ext>
            </a:extLst>
          </p:cNvPr>
          <p:cNvSpPr>
            <a:spLocks noGrp="1"/>
          </p:cNvSpPr>
          <p:nvPr>
            <p:ph type="title"/>
          </p:nvPr>
        </p:nvSpPr>
        <p:spPr>
          <a:xfrm>
            <a:off x="457200" y="274638"/>
            <a:ext cx="8229600" cy="792162"/>
          </a:xfrm>
        </p:spPr>
        <p:txBody>
          <a:bodyPr>
            <a:normAutofit/>
          </a:bodyPr>
          <a:lstStyle/>
          <a:p>
            <a:r>
              <a:rPr lang="en-IN" sz="4000" dirty="0"/>
              <a:t>Offences and Penalty: Sec 129</a:t>
            </a:r>
            <a:endParaRPr lang="en-US" sz="4000" dirty="0"/>
          </a:p>
        </p:txBody>
      </p:sp>
      <p:sp>
        <p:nvSpPr>
          <p:cNvPr id="3" name="Content Placeholder 2">
            <a:extLst>
              <a:ext uri="{FF2B5EF4-FFF2-40B4-BE49-F238E27FC236}">
                <a16:creationId xmlns="" xmlns:a16="http://schemas.microsoft.com/office/drawing/2014/main" id="{18E5C071-8008-4040-84C6-CA74BF80DC97}"/>
              </a:ext>
            </a:extLst>
          </p:cNvPr>
          <p:cNvSpPr>
            <a:spLocks noGrp="1"/>
          </p:cNvSpPr>
          <p:nvPr>
            <p:ph idx="1"/>
          </p:nvPr>
        </p:nvSpPr>
        <p:spPr>
          <a:xfrm>
            <a:off x="457200" y="1066800"/>
            <a:ext cx="8229600" cy="5791200"/>
          </a:xfrm>
        </p:spPr>
        <p:txBody>
          <a:bodyPr>
            <a:normAutofit fontScale="70000" lnSpcReduction="20000"/>
          </a:bodyPr>
          <a:lstStyle/>
          <a:p>
            <a:pPr algn="just"/>
            <a:r>
              <a:rPr lang="en-IN" dirty="0">
                <a:solidFill>
                  <a:srgbClr val="0070C0"/>
                </a:solidFill>
              </a:rPr>
              <a:t>Sec 129(1)(c) : </a:t>
            </a:r>
            <a:r>
              <a:rPr lang="en-IN" b="1" dirty="0">
                <a:latin typeface="Calibri" pitchFamily="34" charset="0"/>
                <a:ea typeface="Calibri" pitchFamily="34" charset="0"/>
                <a:cs typeface="Calibri" pitchFamily="34" charset="0"/>
              </a:rPr>
              <a:t>Goods detained or seized can also be released upon furnishing a security equivalent to the amount payable under clause (</a:t>
            </a:r>
            <a:r>
              <a:rPr lang="en-IN" b="1" i="1" dirty="0">
                <a:latin typeface="Calibri" pitchFamily="34" charset="0"/>
                <a:ea typeface="Calibri" pitchFamily="34" charset="0"/>
                <a:cs typeface="Calibri" pitchFamily="34" charset="0"/>
              </a:rPr>
              <a:t>a</a:t>
            </a:r>
            <a:r>
              <a:rPr lang="en-IN" b="1" dirty="0">
                <a:latin typeface="Calibri" pitchFamily="34" charset="0"/>
                <a:ea typeface="Calibri" pitchFamily="34" charset="0"/>
                <a:cs typeface="Calibri" pitchFamily="34" charset="0"/>
              </a:rPr>
              <a:t>) or clause (</a:t>
            </a:r>
            <a:r>
              <a:rPr lang="en-IN" b="1" i="1" dirty="0">
                <a:latin typeface="Calibri" pitchFamily="34" charset="0"/>
                <a:ea typeface="Calibri" pitchFamily="34" charset="0"/>
                <a:cs typeface="Calibri" pitchFamily="34" charset="0"/>
              </a:rPr>
              <a:t>b</a:t>
            </a:r>
            <a:r>
              <a:rPr lang="en-IN" b="1" dirty="0">
                <a:latin typeface="Calibri" pitchFamily="34" charset="0"/>
                <a:ea typeface="Calibri" pitchFamily="34" charset="0"/>
                <a:cs typeface="Calibri" pitchFamily="34" charset="0"/>
              </a:rPr>
              <a:t>) in such form and manner as may be prescribed</a:t>
            </a:r>
          </a:p>
          <a:p>
            <a:pPr algn="just"/>
            <a:r>
              <a:rPr lang="en-IN" b="1" dirty="0">
                <a:latin typeface="Calibri" pitchFamily="34" charset="0"/>
                <a:ea typeface="Calibri" pitchFamily="34" charset="0"/>
                <a:cs typeface="Calibri" pitchFamily="34" charset="0"/>
              </a:rPr>
              <a:t>Provided that no such goods or conveyance shall be detained or seized without serving </a:t>
            </a:r>
            <a:r>
              <a:rPr lang="en-IN" b="1" u="sng" dirty="0">
                <a:latin typeface="Calibri" pitchFamily="34" charset="0"/>
                <a:ea typeface="Calibri" pitchFamily="34" charset="0"/>
                <a:cs typeface="Calibri" pitchFamily="34" charset="0"/>
              </a:rPr>
              <a:t>an order of detention or seizure </a:t>
            </a:r>
            <a:r>
              <a:rPr lang="en-IN" b="1" dirty="0">
                <a:latin typeface="Calibri" pitchFamily="34" charset="0"/>
                <a:ea typeface="Calibri" pitchFamily="34" charset="0"/>
                <a:cs typeface="Calibri" pitchFamily="34" charset="0"/>
              </a:rPr>
              <a:t>on the person transporting the goods.</a:t>
            </a:r>
          </a:p>
          <a:p>
            <a:pPr algn="just"/>
            <a:r>
              <a:rPr lang="en-IN" b="1" dirty="0">
                <a:solidFill>
                  <a:srgbClr val="0070C0"/>
                </a:solidFill>
                <a:latin typeface="Calibri" pitchFamily="34" charset="0"/>
                <a:ea typeface="Calibri" pitchFamily="34" charset="0"/>
                <a:cs typeface="Calibri" pitchFamily="34" charset="0"/>
              </a:rPr>
              <a:t>Sec 129(3): </a:t>
            </a:r>
            <a:r>
              <a:rPr lang="en-IN" b="1" dirty="0">
                <a:latin typeface="Calibri" pitchFamily="34" charset="0"/>
                <a:ea typeface="Calibri" pitchFamily="34" charset="0"/>
                <a:cs typeface="Calibri" pitchFamily="34" charset="0"/>
              </a:rPr>
              <a:t>The proper officer detaining or seizing goods or conveyances shall issue a notice specifying the tax and penalty payable and thereafter, pass an order for payment of tax and penalty under clause (a) or clause (b) or clause (c). [S. 129 (3)]</a:t>
            </a:r>
          </a:p>
          <a:p>
            <a:pPr algn="just"/>
            <a:r>
              <a:rPr lang="en-IN" b="1" dirty="0">
                <a:solidFill>
                  <a:srgbClr val="0070C0"/>
                </a:solidFill>
                <a:latin typeface="Calibri" pitchFamily="34" charset="0"/>
                <a:ea typeface="Calibri" pitchFamily="34" charset="0"/>
                <a:cs typeface="Calibri" pitchFamily="34" charset="0"/>
              </a:rPr>
              <a:t>Sec 129(6): </a:t>
            </a:r>
            <a:r>
              <a:rPr lang="en-IN" b="1" dirty="0">
                <a:latin typeface="Calibri" pitchFamily="34" charset="0"/>
                <a:ea typeface="Calibri" pitchFamily="34" charset="0"/>
                <a:cs typeface="Calibri" pitchFamily="34" charset="0"/>
              </a:rPr>
              <a:t>Where the person transporting any goods or the owner of the goods fails to pay the amount of tax and penalty as provided in sub-section (</a:t>
            </a:r>
            <a:r>
              <a:rPr lang="en-IN" b="1" i="1" dirty="0">
                <a:latin typeface="Calibri" pitchFamily="34" charset="0"/>
                <a:ea typeface="Calibri" pitchFamily="34" charset="0"/>
                <a:cs typeface="Calibri" pitchFamily="34" charset="0"/>
              </a:rPr>
              <a:t>1</a:t>
            </a:r>
            <a:r>
              <a:rPr lang="en-IN" b="1" dirty="0">
                <a:latin typeface="Calibri" pitchFamily="34" charset="0"/>
                <a:ea typeface="Calibri" pitchFamily="34" charset="0"/>
                <a:cs typeface="Calibri" pitchFamily="34" charset="0"/>
              </a:rPr>
              <a:t>) within seven days of such detention or seizure, further proceedings shall be initiated in accordance with the provisions of section 130 (Confiscation of goods or conveyances and levy of penalty)</a:t>
            </a:r>
          </a:p>
          <a:p>
            <a:pPr algn="just"/>
            <a:endParaRPr lang="en-IN" b="1" dirty="0">
              <a:latin typeface="Calibri" pitchFamily="34" charset="0"/>
              <a:ea typeface="Calibri" pitchFamily="34" charset="0"/>
              <a:cs typeface="Calibri" pitchFamily="34" charset="0"/>
            </a:endParaRPr>
          </a:p>
          <a:p>
            <a:endParaRPr lang="en-US" dirty="0"/>
          </a:p>
        </p:txBody>
      </p:sp>
    </p:spTree>
    <p:extLst>
      <p:ext uri="{BB962C8B-B14F-4D97-AF65-F5344CB8AC3E}">
        <p14:creationId xmlns:p14="http://schemas.microsoft.com/office/powerpoint/2010/main" val="2391276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FDBAB-E800-434E-91DE-3D100FAD0E75}"/>
              </a:ext>
            </a:extLst>
          </p:cNvPr>
          <p:cNvSpPr>
            <a:spLocks noGrp="1"/>
          </p:cNvSpPr>
          <p:nvPr>
            <p:ph type="title"/>
          </p:nvPr>
        </p:nvSpPr>
        <p:spPr>
          <a:xfrm>
            <a:off x="457200" y="274638"/>
            <a:ext cx="8229600" cy="868362"/>
          </a:xfrm>
        </p:spPr>
        <p:txBody>
          <a:bodyPr>
            <a:normAutofit/>
          </a:bodyPr>
          <a:lstStyle/>
          <a:p>
            <a:r>
              <a:rPr lang="en-IN" sz="4000" dirty="0"/>
              <a:t>Offences and Penalty: Sec 122</a:t>
            </a:r>
            <a:endParaRPr lang="en-US" sz="4000" dirty="0"/>
          </a:p>
        </p:txBody>
      </p:sp>
      <p:sp>
        <p:nvSpPr>
          <p:cNvPr id="3" name="Content Placeholder 2">
            <a:extLst>
              <a:ext uri="{FF2B5EF4-FFF2-40B4-BE49-F238E27FC236}">
                <a16:creationId xmlns="" xmlns:a16="http://schemas.microsoft.com/office/drawing/2014/main" id="{CFB1ADAB-D4A7-4B5B-8189-E907810EDCAB}"/>
              </a:ext>
            </a:extLst>
          </p:cNvPr>
          <p:cNvSpPr>
            <a:spLocks noGrp="1"/>
          </p:cNvSpPr>
          <p:nvPr>
            <p:ph idx="1"/>
          </p:nvPr>
        </p:nvSpPr>
        <p:spPr>
          <a:xfrm>
            <a:off x="457200" y="1143000"/>
            <a:ext cx="8229600" cy="5095705"/>
          </a:xfrm>
        </p:spPr>
        <p:txBody>
          <a:bodyPr>
            <a:normAutofit/>
          </a:bodyPr>
          <a:lstStyle/>
          <a:p>
            <a:pPr algn="just"/>
            <a:r>
              <a:rPr lang="en-IN" dirty="0"/>
              <a:t>Sec 122(1): If a Taxable person violates the provisions of GST Act( 122(1-i to xxi) he shall be liable to pay </a:t>
            </a:r>
          </a:p>
          <a:p>
            <a:pPr lvl="2" algn="just"/>
            <a:r>
              <a:rPr lang="en-IN" b="1" dirty="0">
                <a:latin typeface="Calibri" pitchFamily="34" charset="0"/>
                <a:cs typeface="Calibri" pitchFamily="34" charset="0"/>
              </a:rPr>
              <a:t>Penalty of Rs10000/- or an amount equivalent to the tax evaded or the tax not deducted under section 51 or short deducted or deducted but not paid to the Government or tax not collected under section 52 or short collected or collected but not paid to the Government or input tax credit availed of or passed on or distributed irregularly, or the refund claimed fraudulently, whichever is higher</a:t>
            </a:r>
            <a:endParaRPr lang="en-IN" dirty="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30421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984F6C-5FEB-4AFE-8C83-D665AB246544}"/>
              </a:ext>
            </a:extLst>
          </p:cNvPr>
          <p:cNvSpPr>
            <a:spLocks noGrp="1"/>
          </p:cNvSpPr>
          <p:nvPr>
            <p:ph type="title"/>
          </p:nvPr>
        </p:nvSpPr>
        <p:spPr/>
        <p:txBody>
          <a:bodyPr>
            <a:normAutofit/>
          </a:bodyPr>
          <a:lstStyle/>
          <a:p>
            <a:r>
              <a:rPr lang="en-IN" sz="4000" dirty="0"/>
              <a:t>Offences and Penalty: Sec 122</a:t>
            </a:r>
            <a:endParaRPr lang="en-US" sz="4000" dirty="0"/>
          </a:p>
        </p:txBody>
      </p:sp>
      <p:sp>
        <p:nvSpPr>
          <p:cNvPr id="3" name="Content Placeholder 2">
            <a:extLst>
              <a:ext uri="{FF2B5EF4-FFF2-40B4-BE49-F238E27FC236}">
                <a16:creationId xmlns="" xmlns:a16="http://schemas.microsoft.com/office/drawing/2014/main" id="{D0764217-F623-4B9D-9334-7C81B72CE802}"/>
              </a:ext>
            </a:extLst>
          </p:cNvPr>
          <p:cNvSpPr>
            <a:spLocks noGrp="1"/>
          </p:cNvSpPr>
          <p:nvPr>
            <p:ph idx="1"/>
          </p:nvPr>
        </p:nvSpPr>
        <p:spPr>
          <a:xfrm>
            <a:off x="457200" y="1295400"/>
            <a:ext cx="8229600" cy="5105400"/>
          </a:xfrm>
        </p:spPr>
        <p:txBody>
          <a:bodyPr>
            <a:normAutofit fontScale="92500" lnSpcReduction="10000"/>
          </a:bodyPr>
          <a:lstStyle/>
          <a:p>
            <a:pPr marL="360363" indent="-360363" algn="just">
              <a:buFont typeface="Wingdings" pitchFamily="2" charset="2"/>
              <a:buChar char="§"/>
              <a:defRPr/>
            </a:pPr>
            <a:r>
              <a:rPr lang="en-IN" b="1" dirty="0">
                <a:solidFill>
                  <a:srgbClr val="0070C0"/>
                </a:solidFill>
                <a:latin typeface="Calibri" pitchFamily="34" charset="0"/>
                <a:cs typeface="Calibri" pitchFamily="34" charset="0"/>
              </a:rPr>
              <a:t>Sec 122(2): </a:t>
            </a:r>
            <a:r>
              <a:rPr lang="en-IN" dirty="0">
                <a:latin typeface="Calibri" pitchFamily="34" charset="0"/>
                <a:cs typeface="Calibri" pitchFamily="34" charset="0"/>
              </a:rPr>
              <a:t>Any registered person who supplies any goods or services or both on which any tax has not been paid or short-paid or erroneously refunded, or where the input tax credit has been wrongly availed or utilised</a:t>
            </a:r>
          </a:p>
          <a:p>
            <a:pPr lvl="2" algn="just">
              <a:defRPr/>
            </a:pPr>
            <a:r>
              <a:rPr lang="en-IN" dirty="0">
                <a:latin typeface="Calibri" pitchFamily="34" charset="0"/>
                <a:cs typeface="Calibri" pitchFamily="34" charset="0"/>
              </a:rPr>
              <a:t>(</a:t>
            </a:r>
            <a:r>
              <a:rPr lang="en-IN" i="1" dirty="0">
                <a:latin typeface="Calibri" pitchFamily="34" charset="0"/>
                <a:cs typeface="Calibri" pitchFamily="34" charset="0"/>
              </a:rPr>
              <a:t>a</a:t>
            </a:r>
            <a:r>
              <a:rPr lang="en-IN" dirty="0">
                <a:latin typeface="Calibri" pitchFamily="34" charset="0"/>
                <a:cs typeface="Calibri" pitchFamily="34" charset="0"/>
              </a:rPr>
              <a:t>) for any reason, other than the reason of fraud or any wilful misstatement or suppression of facts to evade tax, shall be liable to a penalty of ten thousand rupees or ten per cent of the tax due from such person, whichever is higher;</a:t>
            </a:r>
          </a:p>
          <a:p>
            <a:pPr lvl="2" algn="just">
              <a:defRPr/>
            </a:pPr>
            <a:r>
              <a:rPr lang="en-IN" dirty="0">
                <a:latin typeface="Calibri" pitchFamily="34" charset="0"/>
                <a:cs typeface="Calibri" pitchFamily="34" charset="0"/>
              </a:rPr>
              <a:t>(</a:t>
            </a:r>
            <a:r>
              <a:rPr lang="en-IN" i="1" dirty="0">
                <a:latin typeface="Calibri" pitchFamily="34" charset="0"/>
                <a:cs typeface="Calibri" pitchFamily="34" charset="0"/>
              </a:rPr>
              <a:t>b</a:t>
            </a:r>
            <a:r>
              <a:rPr lang="en-IN" dirty="0">
                <a:latin typeface="Calibri" pitchFamily="34" charset="0"/>
                <a:cs typeface="Calibri" pitchFamily="34" charset="0"/>
              </a:rPr>
              <a:t>) for reason of fraud or any wilful misstatement or suppression of facts to evade tax, shall be liable to a penalty equal to ten thousand rupees or the tax due from such person, whichever is higher;</a:t>
            </a:r>
          </a:p>
          <a:p>
            <a:pPr lvl="2">
              <a:defRPr/>
            </a:pPr>
            <a:endParaRPr lang="en-IN" b="1" dirty="0">
              <a:latin typeface="Calibri" pitchFamily="34" charset="0"/>
              <a:cs typeface="Calibri" pitchFamily="34" charset="0"/>
            </a:endParaRPr>
          </a:p>
          <a:p>
            <a:pPr lvl="2">
              <a:defRPr/>
            </a:pPr>
            <a:endParaRPr lang="en-IN" dirty="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800839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CDDAA5-0BF0-4D90-B4AB-CFE812EDD92A}"/>
              </a:ext>
            </a:extLst>
          </p:cNvPr>
          <p:cNvSpPr>
            <a:spLocks noGrp="1"/>
          </p:cNvSpPr>
          <p:nvPr>
            <p:ph type="title"/>
          </p:nvPr>
        </p:nvSpPr>
        <p:spPr>
          <a:xfrm>
            <a:off x="457200" y="274638"/>
            <a:ext cx="8229600" cy="715962"/>
          </a:xfrm>
        </p:spPr>
        <p:txBody>
          <a:bodyPr>
            <a:normAutofit/>
          </a:bodyPr>
          <a:lstStyle/>
          <a:p>
            <a:r>
              <a:rPr lang="en-IN" sz="4000" dirty="0"/>
              <a:t>Offences and Penalty: Sec 122</a:t>
            </a:r>
            <a:endParaRPr lang="en-US" sz="4000" dirty="0"/>
          </a:p>
        </p:txBody>
      </p:sp>
      <p:sp>
        <p:nvSpPr>
          <p:cNvPr id="3" name="Content Placeholder 2">
            <a:extLst>
              <a:ext uri="{FF2B5EF4-FFF2-40B4-BE49-F238E27FC236}">
                <a16:creationId xmlns="" xmlns:a16="http://schemas.microsoft.com/office/drawing/2014/main" id="{1149A270-F47D-4786-8273-B398D2D971A1}"/>
              </a:ext>
            </a:extLst>
          </p:cNvPr>
          <p:cNvSpPr>
            <a:spLocks noGrp="1"/>
          </p:cNvSpPr>
          <p:nvPr>
            <p:ph idx="1"/>
          </p:nvPr>
        </p:nvSpPr>
        <p:spPr>
          <a:xfrm>
            <a:off x="457200" y="1143000"/>
            <a:ext cx="8229600" cy="4983163"/>
          </a:xfrm>
        </p:spPr>
        <p:txBody>
          <a:bodyPr>
            <a:normAutofit fontScale="70000" lnSpcReduction="20000"/>
          </a:bodyPr>
          <a:lstStyle/>
          <a:p>
            <a:pPr marL="360363" indent="-360363" algn="just">
              <a:buFont typeface="Wingdings" pitchFamily="2" charset="2"/>
              <a:buChar char="§"/>
              <a:defRPr/>
            </a:pPr>
            <a:r>
              <a:rPr lang="en-IN" b="1" dirty="0">
                <a:solidFill>
                  <a:srgbClr val="0070C0"/>
                </a:solidFill>
                <a:latin typeface="Calibri" pitchFamily="34" charset="0"/>
                <a:cs typeface="Calibri" pitchFamily="34" charset="0"/>
              </a:rPr>
              <a:t>Sec 122(3): </a:t>
            </a:r>
            <a:r>
              <a:rPr lang="en-IN" b="1" dirty="0">
                <a:latin typeface="Calibri" pitchFamily="34" charset="0"/>
                <a:cs typeface="Calibri" pitchFamily="34" charset="0"/>
              </a:rPr>
              <a:t>Any person who </a:t>
            </a:r>
          </a:p>
          <a:p>
            <a:pPr marL="1160463" lvl="2" indent="-360363" algn="just">
              <a:buFont typeface="Wingdings" pitchFamily="2" charset="2"/>
              <a:buChar char="§"/>
              <a:defRPr/>
            </a:pPr>
            <a:r>
              <a:rPr lang="en-IN" b="1" dirty="0">
                <a:latin typeface="Calibri" pitchFamily="34" charset="0"/>
                <a:cs typeface="Calibri" pitchFamily="34" charset="0"/>
              </a:rPr>
              <a:t>Aiding or abets any of the offences specified in clauses (</a:t>
            </a:r>
            <a:r>
              <a:rPr lang="en-IN" b="1" i="1" dirty="0" err="1">
                <a:latin typeface="Calibri" pitchFamily="34" charset="0"/>
                <a:cs typeface="Calibri" pitchFamily="34" charset="0"/>
              </a:rPr>
              <a:t>i</a:t>
            </a:r>
            <a:r>
              <a:rPr lang="en-IN" b="1" dirty="0">
                <a:latin typeface="Calibri" pitchFamily="34" charset="0"/>
                <a:cs typeface="Calibri" pitchFamily="34" charset="0"/>
              </a:rPr>
              <a:t>) to (</a:t>
            </a:r>
            <a:r>
              <a:rPr lang="en-IN" b="1" i="1" dirty="0">
                <a:latin typeface="Calibri" pitchFamily="34" charset="0"/>
                <a:cs typeface="Calibri" pitchFamily="34" charset="0"/>
              </a:rPr>
              <a:t>xxi</a:t>
            </a:r>
            <a:r>
              <a:rPr lang="en-IN" b="1" dirty="0">
                <a:latin typeface="Calibri" pitchFamily="34" charset="0"/>
                <a:cs typeface="Calibri" pitchFamily="34" charset="0"/>
              </a:rPr>
              <a:t>) of sub-section (</a:t>
            </a:r>
            <a:r>
              <a:rPr lang="en-IN" b="1" i="1" dirty="0">
                <a:latin typeface="Calibri" pitchFamily="34" charset="0"/>
                <a:cs typeface="Calibri" pitchFamily="34" charset="0"/>
              </a:rPr>
              <a:t>1</a:t>
            </a:r>
            <a:r>
              <a:rPr lang="en-IN" b="1" dirty="0">
                <a:latin typeface="Calibri" pitchFamily="34" charset="0"/>
                <a:cs typeface="Calibri" pitchFamily="34" charset="0"/>
              </a:rPr>
              <a:t>) </a:t>
            </a:r>
          </a:p>
          <a:p>
            <a:pPr marL="1160463" lvl="2" indent="-360363" algn="just">
              <a:buFont typeface="Wingdings" pitchFamily="2" charset="2"/>
              <a:buChar char="§"/>
              <a:defRPr/>
            </a:pPr>
            <a:r>
              <a:rPr lang="en-IN" b="1" dirty="0">
                <a:latin typeface="Calibri" pitchFamily="34" charset="0"/>
                <a:cs typeface="Calibri" pitchFamily="34" charset="0"/>
              </a:rPr>
              <a:t>Acquiring possession of, or in any way concerning the transporting, removing, depositing, keeping, concealing, supplying, or purchasing or in any other manner dealing with any goods which are liable to confiscation </a:t>
            </a:r>
          </a:p>
          <a:p>
            <a:pPr marL="1160463" lvl="2" indent="-360363" algn="just">
              <a:buFont typeface="Wingdings" pitchFamily="2" charset="2"/>
              <a:buChar char="§"/>
              <a:defRPr/>
            </a:pPr>
            <a:r>
              <a:rPr lang="en-IN" b="1" dirty="0">
                <a:latin typeface="Calibri" pitchFamily="34" charset="0"/>
                <a:cs typeface="Calibri" pitchFamily="34" charset="0"/>
              </a:rPr>
              <a:t>Receiving or is in any way concerned with the supply of, or in any other manner dealing with any supply of services which are in contravention of any provisions of this Act or the rules made thereunder </a:t>
            </a:r>
          </a:p>
          <a:p>
            <a:pPr marL="1160463" lvl="2" indent="-360363" algn="just">
              <a:buFont typeface="Wingdings" pitchFamily="2" charset="2"/>
              <a:buChar char="§"/>
              <a:defRPr/>
            </a:pPr>
            <a:r>
              <a:rPr lang="en-IN" b="1" dirty="0">
                <a:latin typeface="Calibri" pitchFamily="34" charset="0"/>
                <a:cs typeface="Calibri" pitchFamily="34" charset="0"/>
              </a:rPr>
              <a:t>Failure to appear before the officer of central tax, when issued with a summon for appearance to give evidence or produce a document in an inquiry</a:t>
            </a:r>
          </a:p>
          <a:p>
            <a:pPr marL="1160463" lvl="2" indent="-360363" algn="just">
              <a:buFont typeface="Wingdings" pitchFamily="2" charset="2"/>
              <a:buChar char="§"/>
              <a:defRPr/>
            </a:pPr>
            <a:r>
              <a:rPr lang="en-IN" b="1" dirty="0">
                <a:latin typeface="Calibri" pitchFamily="34" charset="0"/>
                <a:cs typeface="Calibri" pitchFamily="34" charset="0"/>
              </a:rPr>
              <a:t>Failure to issue invoice in accordance with the provisions of this Act or the rules made thereunder or fails to account for an invoice in his books of account</a:t>
            </a:r>
          </a:p>
          <a:p>
            <a:r>
              <a:rPr lang="en-IN" b="1" dirty="0">
                <a:latin typeface="Calibri" pitchFamily="34" charset="0"/>
                <a:cs typeface="Calibri" pitchFamily="34" charset="0"/>
              </a:rPr>
              <a:t>Shall be liable to a penalty which may extend to twenty-five thousand rupees</a:t>
            </a:r>
            <a:endParaRPr lang="en-US" dirty="0"/>
          </a:p>
        </p:txBody>
      </p:sp>
    </p:spTree>
    <p:extLst>
      <p:ext uri="{BB962C8B-B14F-4D97-AF65-F5344CB8AC3E}">
        <p14:creationId xmlns:p14="http://schemas.microsoft.com/office/powerpoint/2010/main" val="3266224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A9DD2A-8C39-46D2-9821-2EC94E3C6C0A}"/>
              </a:ext>
            </a:extLst>
          </p:cNvPr>
          <p:cNvSpPr>
            <a:spLocks noGrp="1"/>
          </p:cNvSpPr>
          <p:nvPr>
            <p:ph type="title"/>
          </p:nvPr>
        </p:nvSpPr>
        <p:spPr/>
        <p:txBody>
          <a:bodyPr>
            <a:normAutofit fontScale="90000"/>
          </a:bodyPr>
          <a:lstStyle/>
          <a:p>
            <a:r>
              <a:rPr lang="en-IN" dirty="0"/>
              <a:t>Interception of Vehicle: Steps to be followed </a:t>
            </a:r>
            <a:endParaRPr lang="en-US" dirty="0"/>
          </a:p>
        </p:txBody>
      </p:sp>
      <p:sp>
        <p:nvSpPr>
          <p:cNvPr id="3" name="Content Placeholder 2">
            <a:extLst>
              <a:ext uri="{FF2B5EF4-FFF2-40B4-BE49-F238E27FC236}">
                <a16:creationId xmlns="" xmlns:a16="http://schemas.microsoft.com/office/drawing/2014/main" id="{0DF9393F-364D-4F55-8B7F-6EB4A9D2FA0A}"/>
              </a:ext>
            </a:extLst>
          </p:cNvPr>
          <p:cNvSpPr>
            <a:spLocks noGrp="1"/>
          </p:cNvSpPr>
          <p:nvPr>
            <p:ph idx="1"/>
          </p:nvPr>
        </p:nvSpPr>
        <p:spPr/>
        <p:txBody>
          <a:bodyPr/>
          <a:lstStyle/>
          <a:p>
            <a:r>
              <a:rPr lang="en-IN" dirty="0"/>
              <a:t>Only officers empowered U/s 68(3) can intercept vehicle under rule 138B</a:t>
            </a:r>
          </a:p>
          <a:p>
            <a:r>
              <a:rPr lang="en-IN" dirty="0"/>
              <a:t>If the person in charge fails to furnish documents or the officer intends to inspect the vehicle</a:t>
            </a:r>
          </a:p>
          <a:p>
            <a:pPr lvl="2"/>
            <a:r>
              <a:rPr lang="en-IN" dirty="0"/>
              <a:t>Record statement in MOV-01</a:t>
            </a:r>
          </a:p>
          <a:p>
            <a:pPr lvl="2"/>
            <a:r>
              <a:rPr lang="en-IN" dirty="0"/>
              <a:t>Issue Order for physical verification in MOV-02</a:t>
            </a:r>
          </a:p>
          <a:p>
            <a:pPr lvl="2"/>
            <a:r>
              <a:rPr lang="en-IN" dirty="0"/>
              <a:t>Upload summary finding in Part-A of EWB-03 on common portal within 24 Hrs of issue of MOV-02</a:t>
            </a:r>
            <a:endParaRPr lang="en-US" dirty="0"/>
          </a:p>
        </p:txBody>
      </p:sp>
    </p:spTree>
    <p:extLst>
      <p:ext uri="{BB962C8B-B14F-4D97-AF65-F5344CB8AC3E}">
        <p14:creationId xmlns:p14="http://schemas.microsoft.com/office/powerpoint/2010/main" val="292233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A21D0-EF81-4450-95ED-0125741A4D65}"/>
              </a:ext>
            </a:extLst>
          </p:cNvPr>
          <p:cNvSpPr>
            <a:spLocks noGrp="1"/>
          </p:cNvSpPr>
          <p:nvPr>
            <p:ph type="title"/>
          </p:nvPr>
        </p:nvSpPr>
        <p:spPr/>
        <p:txBody>
          <a:bodyPr>
            <a:normAutofit fontScale="90000"/>
          </a:bodyPr>
          <a:lstStyle/>
          <a:p>
            <a:r>
              <a:rPr lang="en-IN" dirty="0"/>
              <a:t>Interception of Vehicle: Steps to be followed </a:t>
            </a:r>
            <a:endParaRPr lang="en-US" dirty="0"/>
          </a:p>
        </p:txBody>
      </p:sp>
      <p:sp>
        <p:nvSpPr>
          <p:cNvPr id="3" name="Content Placeholder 2">
            <a:extLst>
              <a:ext uri="{FF2B5EF4-FFF2-40B4-BE49-F238E27FC236}">
                <a16:creationId xmlns="" xmlns:a16="http://schemas.microsoft.com/office/drawing/2014/main" id="{2B2497FE-520B-41F3-BF0D-279259A252FD}"/>
              </a:ext>
            </a:extLst>
          </p:cNvPr>
          <p:cNvSpPr>
            <a:spLocks noGrp="1"/>
          </p:cNvSpPr>
          <p:nvPr>
            <p:ph idx="1"/>
          </p:nvPr>
        </p:nvSpPr>
        <p:spPr/>
        <p:txBody>
          <a:bodyPr>
            <a:normAutofit fontScale="92500" lnSpcReduction="10000"/>
          </a:bodyPr>
          <a:lstStyle/>
          <a:p>
            <a:r>
              <a:rPr lang="en-IN" dirty="0"/>
              <a:t>On completion of physical verification</a:t>
            </a:r>
          </a:p>
          <a:p>
            <a:pPr lvl="1"/>
            <a:r>
              <a:rPr lang="en-IN" dirty="0"/>
              <a:t>Prepare report of physical verification in MOV-04</a:t>
            </a:r>
          </a:p>
          <a:p>
            <a:pPr lvl="1"/>
            <a:r>
              <a:rPr lang="en-IN" dirty="0"/>
              <a:t>Issue Release Order in MOV-05, if no discrepancy is found</a:t>
            </a:r>
          </a:p>
          <a:p>
            <a:r>
              <a:rPr lang="en-IN" dirty="0"/>
              <a:t>If the officer is satisfied that the conveyance is to be detained U/s129</a:t>
            </a:r>
          </a:p>
          <a:p>
            <a:pPr lvl="1"/>
            <a:r>
              <a:rPr lang="en-IN" dirty="0"/>
              <a:t>Issue order of detention in MOV-06</a:t>
            </a:r>
          </a:p>
          <a:p>
            <a:pPr lvl="1"/>
            <a:r>
              <a:rPr lang="en-IN" dirty="0"/>
              <a:t>Issue notice U/s 129(3) in MOV-07 specifying tax and penalty</a:t>
            </a:r>
          </a:p>
          <a:p>
            <a:pPr lvl="1"/>
            <a:r>
              <a:rPr lang="en-IN" dirty="0"/>
              <a:t>On payment issue release order in MOV-05</a:t>
            </a:r>
          </a:p>
          <a:p>
            <a:pPr lvl="1"/>
            <a:endParaRPr lang="en-IN" dirty="0"/>
          </a:p>
          <a:p>
            <a:pPr lvl="1"/>
            <a:endParaRPr lang="en-US" dirty="0"/>
          </a:p>
        </p:txBody>
      </p:sp>
    </p:spTree>
    <p:extLst>
      <p:ext uri="{BB962C8B-B14F-4D97-AF65-F5344CB8AC3E}">
        <p14:creationId xmlns:p14="http://schemas.microsoft.com/office/powerpoint/2010/main" val="3682117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314B8-AC45-418C-9B19-F7E862562068}"/>
              </a:ext>
            </a:extLst>
          </p:cNvPr>
          <p:cNvSpPr>
            <a:spLocks noGrp="1"/>
          </p:cNvSpPr>
          <p:nvPr>
            <p:ph type="title"/>
          </p:nvPr>
        </p:nvSpPr>
        <p:spPr/>
        <p:txBody>
          <a:bodyPr>
            <a:normAutofit fontScale="90000"/>
          </a:bodyPr>
          <a:lstStyle/>
          <a:p>
            <a:r>
              <a:rPr lang="en-IN" dirty="0"/>
              <a:t>Interception of Vehicle: Steps to be followed </a:t>
            </a:r>
            <a:endParaRPr lang="en-US" dirty="0"/>
          </a:p>
        </p:txBody>
      </p:sp>
      <p:sp>
        <p:nvSpPr>
          <p:cNvPr id="3" name="Content Placeholder 2">
            <a:extLst>
              <a:ext uri="{FF2B5EF4-FFF2-40B4-BE49-F238E27FC236}">
                <a16:creationId xmlns="" xmlns:a16="http://schemas.microsoft.com/office/drawing/2014/main" id="{ED7A371C-5DD2-4725-B8E3-22797D4CA6C6}"/>
              </a:ext>
            </a:extLst>
          </p:cNvPr>
          <p:cNvSpPr>
            <a:spLocks noGrp="1"/>
          </p:cNvSpPr>
          <p:nvPr>
            <p:ph idx="1"/>
          </p:nvPr>
        </p:nvSpPr>
        <p:spPr>
          <a:xfrm>
            <a:off x="457200" y="1600200"/>
            <a:ext cx="8229600" cy="4983162"/>
          </a:xfrm>
        </p:spPr>
        <p:txBody>
          <a:bodyPr>
            <a:normAutofit fontScale="77500" lnSpcReduction="20000"/>
          </a:bodyPr>
          <a:lstStyle/>
          <a:p>
            <a:pPr algn="just"/>
            <a:r>
              <a:rPr lang="en-IN" dirty="0"/>
              <a:t>Order of demand of tax and penalty is issued in MOV-09 and it is uploaded in common portal</a:t>
            </a:r>
          </a:p>
          <a:p>
            <a:pPr algn="just"/>
            <a:r>
              <a:rPr lang="en-IN" dirty="0"/>
              <a:t>Demand should be added to liability register and payment made shall be credited to the liability register by debiting the electronic cash ledger in accordance with provision u/s 49.</a:t>
            </a:r>
          </a:p>
          <a:p>
            <a:pPr algn="just"/>
            <a:r>
              <a:rPr lang="en-IN" dirty="0"/>
              <a:t>For provisional release bond in MOV-08 should be obtained.</a:t>
            </a:r>
          </a:p>
          <a:p>
            <a:pPr algn="just"/>
            <a:r>
              <a:rPr lang="en-IN" dirty="0"/>
              <a:t>If objection is raised to the demand order then the officer will hear such objection and pass order in MOV-09</a:t>
            </a:r>
          </a:p>
          <a:p>
            <a:pPr algn="just"/>
            <a:r>
              <a:rPr lang="en-IN" dirty="0"/>
              <a:t>If amount is not paid within 7 days notice for confiscation is issued in MOV-10 and order of confiscation is passed if required after taking into consideration objection of Taxpayer</a:t>
            </a:r>
            <a:endParaRPr lang="en-US" dirty="0"/>
          </a:p>
        </p:txBody>
      </p:sp>
    </p:spTree>
    <p:extLst>
      <p:ext uri="{BB962C8B-B14F-4D97-AF65-F5344CB8AC3E}">
        <p14:creationId xmlns:p14="http://schemas.microsoft.com/office/powerpoint/2010/main" val="2894428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4B3E74-0961-4FAB-B433-E8D6E9C7B28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3F7E11A-E17D-40A8-A94F-A8DDEB6D82A6}"/>
              </a:ext>
            </a:extLst>
          </p:cNvPr>
          <p:cNvSpPr>
            <a:spLocks noGrp="1"/>
          </p:cNvSpPr>
          <p:nvPr>
            <p:ph idx="1"/>
          </p:nvPr>
        </p:nvSpPr>
        <p:spPr/>
        <p:txBody>
          <a:bodyPr/>
          <a:lstStyle/>
          <a:p>
            <a:pPr marL="0" indent="0">
              <a:buNone/>
            </a:pPr>
            <a:endParaRPr lang="en-IN" dirty="0"/>
          </a:p>
          <a:p>
            <a:pPr marL="0" indent="0">
              <a:buNone/>
            </a:pPr>
            <a:endParaRPr lang="en-IN" dirty="0"/>
          </a:p>
          <a:p>
            <a:pPr marL="0" indent="0" algn="ctr">
              <a:buNone/>
            </a:pPr>
            <a:r>
              <a:rPr lang="en-IN" sz="4000" b="1" dirty="0"/>
              <a:t>Thank You</a:t>
            </a:r>
            <a:endParaRPr lang="en-US" sz="4000" b="1" dirty="0"/>
          </a:p>
        </p:txBody>
      </p:sp>
    </p:spTree>
    <p:extLst>
      <p:ext uri="{BB962C8B-B14F-4D97-AF65-F5344CB8AC3E}">
        <p14:creationId xmlns:p14="http://schemas.microsoft.com/office/powerpoint/2010/main" val="16267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IN" sz="3600" dirty="0"/>
              <a:t>Inspection/Search/Seizure: Sec 67</a:t>
            </a:r>
            <a:endParaRPr lang="en-US" sz="3600"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lvl="0" algn="just"/>
            <a:r>
              <a:rPr lang="en-US" dirty="0">
                <a:solidFill>
                  <a:srgbClr val="0070C0"/>
                </a:solidFill>
              </a:rPr>
              <a:t>Sec 67(2): </a:t>
            </a:r>
            <a:r>
              <a:rPr lang="en-US" dirty="0"/>
              <a:t>Proper officer, either pursuant to inspection or otherwise may authorize in writing any officer for search and seizure of goods and documents. </a:t>
            </a:r>
          </a:p>
          <a:p>
            <a:pPr lvl="1" algn="just"/>
            <a:r>
              <a:rPr lang="en-US" dirty="0"/>
              <a:t>Documents may be retained only for so long as may be necessary for examination/inquiry.</a:t>
            </a:r>
          </a:p>
          <a:p>
            <a:pPr lvl="1" algn="just"/>
            <a:r>
              <a:rPr lang="en-US" dirty="0"/>
              <a:t>Documents not relied upon for issue of notice shall be returned back within 30 days </a:t>
            </a:r>
            <a:r>
              <a:rPr lang="en-US" b="1" dirty="0"/>
              <a:t>from issue of notice</a:t>
            </a:r>
            <a:r>
              <a:rPr lang="en-US" dirty="0" smtClean="0"/>
              <a:t>.(S-67(3</a:t>
            </a:r>
            <a:r>
              <a:rPr lang="en-US" dirty="0"/>
              <a:t>))</a:t>
            </a:r>
          </a:p>
          <a:p>
            <a:pPr lvl="1" algn="just"/>
            <a:r>
              <a:rPr lang="en-US" dirty="0"/>
              <a:t>Where it is not practicable to seize any goods, </a:t>
            </a:r>
            <a:r>
              <a:rPr lang="en-US" dirty="0" err="1"/>
              <a:t>zimanama</a:t>
            </a:r>
            <a:r>
              <a:rPr lang="en-US" dirty="0"/>
              <a:t> may be </a:t>
            </a:r>
            <a:r>
              <a:rPr lang="en-US" dirty="0" smtClean="0"/>
              <a:t>given. (Rule 139(3)</a:t>
            </a:r>
          </a:p>
          <a:p>
            <a:pPr lvl="1" algn="just"/>
            <a:r>
              <a:rPr lang="en-US" dirty="0" smtClean="0"/>
              <a:t>Where it is not possible to seize, prohibition order to be issued.</a:t>
            </a:r>
            <a:endParaRPr lang="en-US" dirty="0"/>
          </a:p>
          <a:p>
            <a:pPr lvl="1" algn="just"/>
            <a:r>
              <a:rPr lang="en-US" dirty="0"/>
              <a:t>Doors, </a:t>
            </a:r>
            <a:r>
              <a:rPr lang="en-US" dirty="0" err="1"/>
              <a:t>Almirahs</a:t>
            </a:r>
            <a:r>
              <a:rPr lang="en-US" dirty="0"/>
              <a:t>, electronic </a:t>
            </a:r>
            <a:r>
              <a:rPr lang="en-US" dirty="0" smtClean="0"/>
              <a:t>devices </a:t>
            </a:r>
            <a:r>
              <a:rPr lang="en-US" dirty="0" err="1" smtClean="0"/>
              <a:t>etc</a:t>
            </a:r>
            <a:r>
              <a:rPr lang="en-US" dirty="0" smtClean="0"/>
              <a:t> </a:t>
            </a:r>
            <a:r>
              <a:rPr lang="en-US" dirty="0"/>
              <a:t>can be broke open, whenever </a:t>
            </a:r>
            <a:r>
              <a:rPr lang="en-US" dirty="0" smtClean="0"/>
              <a:t>necessary(S-67(4</a:t>
            </a:r>
            <a:r>
              <a:rPr lang="en-US" dirty="0"/>
              <a:t>))</a:t>
            </a:r>
          </a:p>
          <a:p>
            <a:pPr lvl="1" algn="just"/>
            <a:r>
              <a:rPr lang="en-US" dirty="0"/>
              <a:t>Copies of seized documents to be provided (except when he feels that it will not affect investigation prejudicially)</a:t>
            </a:r>
          </a:p>
          <a:p>
            <a:pPr algn="just"/>
            <a:r>
              <a:rPr lang="en-US" dirty="0">
                <a:solidFill>
                  <a:srgbClr val="0070C0"/>
                </a:solidFill>
              </a:rPr>
              <a:t>Rule 139(2) &amp;(4): </a:t>
            </a:r>
          </a:p>
          <a:p>
            <a:pPr lvl="1" algn="just"/>
            <a:r>
              <a:rPr lang="en-US" dirty="0"/>
              <a:t>The order of seizure shall be issued in </a:t>
            </a:r>
            <a:r>
              <a:rPr lang="en-US" u="sng" dirty="0"/>
              <a:t>Form INS-02</a:t>
            </a:r>
            <a:r>
              <a:rPr lang="en-US" dirty="0" smtClean="0"/>
              <a:t>.[Rule 139(2)] </a:t>
            </a:r>
            <a:endParaRPr lang="en-US" dirty="0"/>
          </a:p>
          <a:p>
            <a:pPr lvl="1" algn="just"/>
            <a:r>
              <a:rPr lang="en-IN" dirty="0"/>
              <a:t>Order of Prohibition is to be issued in </a:t>
            </a:r>
            <a:r>
              <a:rPr lang="en-IN" u="sng" dirty="0"/>
              <a:t>Form </a:t>
            </a:r>
            <a:r>
              <a:rPr lang="en-IN" u="sng" dirty="0" smtClean="0"/>
              <a:t>INS-03</a:t>
            </a:r>
            <a:r>
              <a:rPr lang="en-US" dirty="0"/>
              <a:t>[Rule </a:t>
            </a:r>
            <a:r>
              <a:rPr lang="en-US" dirty="0" smtClean="0"/>
              <a:t>139(4)] </a:t>
            </a:r>
            <a:endParaRPr lang="en-US" dirty="0"/>
          </a:p>
          <a:p>
            <a:pPr algn="just"/>
            <a:endParaRPr lang="en-US" dirty="0"/>
          </a:p>
          <a:p>
            <a:pPr lvl="1" algn="just"/>
            <a:endParaRPr lang="en-US" dirty="0"/>
          </a:p>
          <a:p>
            <a:pPr lvl="1" algn="just"/>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3600" dirty="0"/>
              <a:t>Inspection/Search/Seizure: Sec 67</a:t>
            </a:r>
            <a:endParaRPr lang="en-US" sz="3600" dirty="0"/>
          </a:p>
        </p:txBody>
      </p:sp>
      <p:sp>
        <p:nvSpPr>
          <p:cNvPr id="3" name="Content Placeholder 2"/>
          <p:cNvSpPr>
            <a:spLocks noGrp="1"/>
          </p:cNvSpPr>
          <p:nvPr>
            <p:ph idx="1"/>
          </p:nvPr>
        </p:nvSpPr>
        <p:spPr>
          <a:xfrm>
            <a:off x="457200" y="1219200"/>
            <a:ext cx="8229600" cy="5334000"/>
          </a:xfrm>
        </p:spPr>
        <p:txBody>
          <a:bodyPr>
            <a:normAutofit fontScale="62500" lnSpcReduction="20000"/>
          </a:bodyPr>
          <a:lstStyle/>
          <a:p>
            <a:pPr lvl="0"/>
            <a:r>
              <a:rPr lang="en-US" dirty="0" smtClean="0">
                <a:solidFill>
                  <a:srgbClr val="0070C0"/>
                </a:solidFill>
              </a:rPr>
              <a:t>Sec-67(6</a:t>
            </a:r>
            <a:r>
              <a:rPr lang="en-US" dirty="0">
                <a:solidFill>
                  <a:srgbClr val="0070C0"/>
                </a:solidFill>
              </a:rPr>
              <a:t>)(7)(8): </a:t>
            </a:r>
            <a:r>
              <a:rPr lang="en-US" dirty="0"/>
              <a:t>Goods seized may be released</a:t>
            </a:r>
          </a:p>
          <a:p>
            <a:pPr lvl="1" algn="just"/>
            <a:r>
              <a:rPr lang="en-US" dirty="0"/>
              <a:t>On provisional basis upon execution of bond and furnishing of security in </a:t>
            </a:r>
            <a:r>
              <a:rPr lang="en-US" b="1" dirty="0"/>
              <a:t>prescribed </a:t>
            </a:r>
            <a:r>
              <a:rPr lang="en-US" b="1" dirty="0" smtClean="0"/>
              <a:t>manner</a:t>
            </a:r>
            <a:r>
              <a:rPr lang="en-US" dirty="0" smtClean="0"/>
              <a:t>(S-67(6</a:t>
            </a:r>
            <a:r>
              <a:rPr lang="en-US" dirty="0"/>
              <a:t>))</a:t>
            </a:r>
          </a:p>
          <a:p>
            <a:pPr lvl="1" algn="just"/>
            <a:r>
              <a:rPr lang="en-US" dirty="0" smtClean="0"/>
              <a:t>On payment </a:t>
            </a:r>
            <a:r>
              <a:rPr lang="en-US" dirty="0"/>
              <a:t>of tax, interest and penalty as </a:t>
            </a:r>
            <a:r>
              <a:rPr lang="en-US" dirty="0" smtClean="0"/>
              <a:t>applicable(S-67(6</a:t>
            </a:r>
            <a:r>
              <a:rPr lang="en-US" dirty="0"/>
              <a:t>))</a:t>
            </a:r>
          </a:p>
          <a:p>
            <a:pPr lvl="1" algn="just"/>
            <a:r>
              <a:rPr lang="en-US" dirty="0"/>
              <a:t>Where goods are seized and </a:t>
            </a:r>
            <a:r>
              <a:rPr lang="en-US" b="1" dirty="0"/>
              <a:t>no notice</a:t>
            </a:r>
            <a:r>
              <a:rPr lang="en-US" dirty="0"/>
              <a:t> is given within 6 months the same shall be returned. This period can be extended by 6 months by the proper officer on proper reason. </a:t>
            </a:r>
            <a:r>
              <a:rPr lang="en-US" dirty="0" smtClean="0"/>
              <a:t>(S-67(7</a:t>
            </a:r>
            <a:r>
              <a:rPr lang="en-US" dirty="0"/>
              <a:t>))</a:t>
            </a:r>
          </a:p>
          <a:p>
            <a:pPr lvl="1" algn="just"/>
            <a:r>
              <a:rPr lang="en-US" dirty="0"/>
              <a:t>Government will </a:t>
            </a:r>
            <a:r>
              <a:rPr lang="en-US" b="1" dirty="0"/>
              <a:t>notify the class of goods</a:t>
            </a:r>
            <a:r>
              <a:rPr lang="en-US" dirty="0"/>
              <a:t> which shall be disposed of by proper officer after seizure in </a:t>
            </a:r>
            <a:r>
              <a:rPr lang="en-US" b="1" dirty="0"/>
              <a:t>manner as may be prescribed</a:t>
            </a:r>
            <a:r>
              <a:rPr lang="en-US" dirty="0"/>
              <a:t>. </a:t>
            </a:r>
            <a:r>
              <a:rPr lang="en-US" dirty="0" smtClean="0"/>
              <a:t>(S-67(8</a:t>
            </a:r>
            <a:r>
              <a:rPr lang="en-US" dirty="0"/>
              <a:t>))</a:t>
            </a:r>
          </a:p>
          <a:p>
            <a:pPr algn="just"/>
            <a:r>
              <a:rPr lang="en-IN" dirty="0">
                <a:solidFill>
                  <a:srgbClr val="0070C0"/>
                </a:solidFill>
              </a:rPr>
              <a:t>Rule 140: </a:t>
            </a:r>
            <a:r>
              <a:rPr lang="en-IN" sz="3100" dirty="0"/>
              <a:t>For provisional release of </a:t>
            </a:r>
            <a:r>
              <a:rPr lang="en-IN" dirty="0"/>
              <a:t>Goods</a:t>
            </a:r>
          </a:p>
          <a:p>
            <a:pPr lvl="1" algn="just"/>
            <a:r>
              <a:rPr lang="en-IN" b="1" dirty="0"/>
              <a:t>Bond</a:t>
            </a:r>
            <a:r>
              <a:rPr lang="en-IN" dirty="0"/>
              <a:t> will be executed in </a:t>
            </a:r>
            <a:r>
              <a:rPr lang="en-IN" u="sng" dirty="0"/>
              <a:t>Form INS-04 </a:t>
            </a:r>
            <a:r>
              <a:rPr lang="en-IN" dirty="0"/>
              <a:t>for an amount of value of goods</a:t>
            </a:r>
          </a:p>
          <a:p>
            <a:pPr lvl="1" algn="just"/>
            <a:r>
              <a:rPr lang="en-IN" b="1" dirty="0"/>
              <a:t>Security</a:t>
            </a:r>
            <a:r>
              <a:rPr lang="en-IN" dirty="0"/>
              <a:t> to be provided in the form of </a:t>
            </a:r>
            <a:r>
              <a:rPr lang="en-IN" u="sng" dirty="0"/>
              <a:t>Bank Guarantee </a:t>
            </a:r>
            <a:r>
              <a:rPr lang="en-IN" dirty="0"/>
              <a:t>for an amount equivalent to tax, penalty and interest payable</a:t>
            </a:r>
          </a:p>
          <a:p>
            <a:pPr algn="just"/>
            <a:r>
              <a:rPr lang="en-IN" dirty="0">
                <a:solidFill>
                  <a:srgbClr val="0070C0"/>
                </a:solidFill>
              </a:rPr>
              <a:t>Rule 141: </a:t>
            </a:r>
            <a:r>
              <a:rPr lang="en-IN" dirty="0"/>
              <a:t>Hazardous/perishable goods seized may be released </a:t>
            </a:r>
          </a:p>
          <a:p>
            <a:pPr lvl="1" algn="just"/>
            <a:r>
              <a:rPr lang="en-IN" dirty="0"/>
              <a:t>by an order in Form INS-05 on payment of value of goods or tax, penalty, fine payable whichever is lower. Otherwise, it may be disposed of immediately</a:t>
            </a:r>
            <a:r>
              <a:rPr lang="en-IN" dirty="0" smtClean="0"/>
              <a:t>.</a:t>
            </a:r>
          </a:p>
          <a:p>
            <a:pPr algn="just"/>
            <a:r>
              <a:rPr lang="en-US" dirty="0">
                <a:solidFill>
                  <a:srgbClr val="0070C0"/>
                </a:solidFill>
              </a:rPr>
              <a:t>Rule 142(1)(a</a:t>
            </a:r>
            <a:r>
              <a:rPr lang="en-US" dirty="0" smtClean="0">
                <a:solidFill>
                  <a:srgbClr val="0070C0"/>
                </a:solidFill>
              </a:rPr>
              <a:t>): </a:t>
            </a:r>
            <a:r>
              <a:rPr lang="en-US" dirty="0" smtClean="0"/>
              <a:t>The amount of Tax, Penalty, Fine </a:t>
            </a:r>
            <a:r>
              <a:rPr lang="en-US" dirty="0" err="1" smtClean="0"/>
              <a:t>etc</a:t>
            </a:r>
            <a:r>
              <a:rPr lang="en-US" dirty="0" smtClean="0"/>
              <a:t> shall be communicated in show cause notice in </a:t>
            </a:r>
            <a:r>
              <a:rPr lang="en-US" u="sng" dirty="0" smtClean="0"/>
              <a:t>Form DRC-01</a:t>
            </a:r>
            <a:endParaRPr lang="en-US" u="sng"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Inspection/Search/Seizure: Sec 67</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pPr lvl="0" algn="just"/>
            <a:r>
              <a:rPr lang="en-US" sz="2800" dirty="0"/>
              <a:t>In case of Search and Seizure the provisions of CPC, 1973 will apply. The word “Magistrate” is substituted by the word Commissioner for applicability of this Act. 67(10)</a:t>
            </a:r>
          </a:p>
          <a:p>
            <a:pPr algn="just"/>
            <a:r>
              <a:rPr lang="en-US" sz="2800" dirty="0"/>
              <a:t>Test Purchase (Commissioner or person authorized by him) can be effected to verify issue of invoices. On return of goods the taxable person will cancel the invoice issued earlier 67(12)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Penalty for offences </a:t>
            </a:r>
            <a:endParaRPr lang="en-IN" sz="3600" dirty="0"/>
          </a:p>
        </p:txBody>
      </p:sp>
      <p:sp>
        <p:nvSpPr>
          <p:cNvPr id="3" name="Content Placeholder 2"/>
          <p:cNvSpPr>
            <a:spLocks noGrp="1"/>
          </p:cNvSpPr>
          <p:nvPr>
            <p:ph idx="1"/>
          </p:nvPr>
        </p:nvSpPr>
        <p:spPr>
          <a:xfrm>
            <a:off x="457200" y="1143000"/>
            <a:ext cx="8229600" cy="5334000"/>
          </a:xfrm>
        </p:spPr>
        <p:txBody>
          <a:bodyPr>
            <a:normAutofit fontScale="62500" lnSpcReduction="20000"/>
          </a:bodyPr>
          <a:lstStyle/>
          <a:p>
            <a:pPr algn="just"/>
            <a:r>
              <a:rPr lang="en-US" dirty="0" smtClean="0"/>
              <a:t>[Sec 122(1) (i-xxi)] </a:t>
            </a:r>
            <a:r>
              <a:rPr lang="en-US" dirty="0"/>
              <a:t>Where a taxable </a:t>
            </a:r>
            <a:r>
              <a:rPr lang="en-US" dirty="0" smtClean="0"/>
              <a:t>person</a:t>
            </a:r>
          </a:p>
          <a:p>
            <a:pPr lvl="1" algn="just"/>
            <a:r>
              <a:rPr lang="en-US" dirty="0" smtClean="0"/>
              <a:t>Supplies goods/services without </a:t>
            </a:r>
            <a:r>
              <a:rPr lang="en-US" dirty="0"/>
              <a:t>issue of </a:t>
            </a:r>
            <a:r>
              <a:rPr lang="en-US" dirty="0" smtClean="0"/>
              <a:t>invoice/issues false invoice</a:t>
            </a:r>
          </a:p>
          <a:p>
            <a:pPr lvl="1" algn="just"/>
            <a:r>
              <a:rPr lang="en-US" dirty="0"/>
              <a:t>issues </a:t>
            </a:r>
            <a:r>
              <a:rPr lang="en-US" dirty="0" smtClean="0"/>
              <a:t>invoice without </a:t>
            </a:r>
            <a:r>
              <a:rPr lang="en-US" dirty="0"/>
              <a:t>supply of </a:t>
            </a:r>
            <a:r>
              <a:rPr lang="en-US" dirty="0" smtClean="0"/>
              <a:t>goods/ services</a:t>
            </a:r>
          </a:p>
          <a:p>
            <a:pPr lvl="1" algn="just"/>
            <a:r>
              <a:rPr lang="en-US" dirty="0"/>
              <a:t>collects </a:t>
            </a:r>
            <a:r>
              <a:rPr lang="en-US" dirty="0" smtClean="0"/>
              <a:t>tax </a:t>
            </a:r>
            <a:r>
              <a:rPr lang="en-US" dirty="0"/>
              <a:t>but fails to pay the same </a:t>
            </a:r>
            <a:r>
              <a:rPr lang="en-US" dirty="0" smtClean="0"/>
              <a:t>beyond </a:t>
            </a:r>
            <a:r>
              <a:rPr lang="en-US" dirty="0"/>
              <a:t>a period of three </a:t>
            </a:r>
            <a:r>
              <a:rPr lang="en-US" dirty="0" smtClean="0"/>
              <a:t>months</a:t>
            </a:r>
          </a:p>
          <a:p>
            <a:pPr lvl="1" algn="just"/>
            <a:r>
              <a:rPr lang="en-US" dirty="0"/>
              <a:t>fraudulently obtains refund of </a:t>
            </a:r>
            <a:r>
              <a:rPr lang="en-US" dirty="0" smtClean="0"/>
              <a:t>tax</a:t>
            </a:r>
          </a:p>
          <a:p>
            <a:pPr lvl="1" algn="just"/>
            <a:r>
              <a:rPr lang="en-US" dirty="0" smtClean="0"/>
              <a:t>Takes/distributes ITC in </a:t>
            </a:r>
            <a:r>
              <a:rPr lang="en-US" dirty="0"/>
              <a:t>contravention of section </a:t>
            </a:r>
            <a:r>
              <a:rPr lang="en-US" dirty="0" smtClean="0"/>
              <a:t>20</a:t>
            </a:r>
          </a:p>
          <a:p>
            <a:pPr lvl="1" algn="just"/>
            <a:r>
              <a:rPr lang="en-US" dirty="0"/>
              <a:t>is liable to be registered </a:t>
            </a:r>
            <a:r>
              <a:rPr lang="en-US" dirty="0" smtClean="0"/>
              <a:t>but </a:t>
            </a:r>
            <a:r>
              <a:rPr lang="en-US" dirty="0"/>
              <a:t>fails to obtain </a:t>
            </a:r>
            <a:r>
              <a:rPr lang="en-US" dirty="0" smtClean="0"/>
              <a:t>registration</a:t>
            </a:r>
          </a:p>
          <a:p>
            <a:pPr lvl="1" algn="just"/>
            <a:r>
              <a:rPr lang="en-US" dirty="0"/>
              <a:t>tampers with, or destroys any material evidence or </a:t>
            </a:r>
            <a:r>
              <a:rPr lang="en-US" dirty="0" smtClean="0"/>
              <a:t>document</a:t>
            </a:r>
          </a:p>
          <a:p>
            <a:pPr algn="just"/>
            <a:r>
              <a:rPr lang="en-US" dirty="0" smtClean="0"/>
              <a:t>He </a:t>
            </a:r>
            <a:r>
              <a:rPr lang="en-US" dirty="0"/>
              <a:t>shall be liable to pay a penalty of </a:t>
            </a:r>
            <a:endParaRPr lang="en-US" dirty="0" smtClean="0"/>
          </a:p>
          <a:p>
            <a:pPr lvl="1" algn="just"/>
            <a:r>
              <a:rPr lang="en-US" dirty="0" smtClean="0"/>
              <a:t>ten </a:t>
            </a:r>
            <a:r>
              <a:rPr lang="en-US" dirty="0"/>
              <a:t>thousand rupees or </a:t>
            </a:r>
            <a:endParaRPr lang="en-US" dirty="0" smtClean="0"/>
          </a:p>
          <a:p>
            <a:pPr lvl="1" algn="just"/>
            <a:r>
              <a:rPr lang="en-US" dirty="0" smtClean="0"/>
              <a:t>an </a:t>
            </a:r>
            <a:r>
              <a:rPr lang="en-US" dirty="0"/>
              <a:t>amount equivalent to the tax evaded or </a:t>
            </a:r>
            <a:endParaRPr lang="en-US" dirty="0" smtClean="0"/>
          </a:p>
          <a:p>
            <a:pPr lvl="1" algn="just"/>
            <a:r>
              <a:rPr lang="en-US" dirty="0" smtClean="0"/>
              <a:t>the </a:t>
            </a:r>
            <a:r>
              <a:rPr lang="en-US" dirty="0"/>
              <a:t>tax not deducted under section 51 or short deducted or deducted but not paid to the Government or </a:t>
            </a:r>
            <a:endParaRPr lang="en-US" dirty="0" smtClean="0"/>
          </a:p>
          <a:p>
            <a:pPr lvl="1" algn="just"/>
            <a:r>
              <a:rPr lang="en-US" dirty="0" smtClean="0"/>
              <a:t>tax </a:t>
            </a:r>
            <a:r>
              <a:rPr lang="en-US" dirty="0"/>
              <a:t>not collected under section 52 or short collected or collected but not paid to the Government or </a:t>
            </a:r>
            <a:endParaRPr lang="en-US" dirty="0" smtClean="0"/>
          </a:p>
          <a:p>
            <a:pPr lvl="1" algn="just"/>
            <a:r>
              <a:rPr lang="en-US" dirty="0" smtClean="0"/>
              <a:t>input </a:t>
            </a:r>
            <a:r>
              <a:rPr lang="en-US" dirty="0"/>
              <a:t>tax credit availed of or passed on or distributed irregularly, or </a:t>
            </a:r>
            <a:endParaRPr lang="en-US" dirty="0" smtClean="0"/>
          </a:p>
          <a:p>
            <a:pPr lvl="1" algn="just"/>
            <a:r>
              <a:rPr lang="en-US" dirty="0" smtClean="0"/>
              <a:t>the </a:t>
            </a:r>
            <a:r>
              <a:rPr lang="en-US" dirty="0"/>
              <a:t>refund claimed </a:t>
            </a:r>
            <a:r>
              <a:rPr lang="en-US" dirty="0" smtClean="0"/>
              <a:t>fraudulently </a:t>
            </a:r>
          </a:p>
          <a:p>
            <a:pPr marL="457200" lvl="1" indent="0" algn="just">
              <a:buNone/>
            </a:pPr>
            <a:r>
              <a:rPr lang="en-US" b="1" dirty="0" smtClean="0"/>
              <a:t>whichever </a:t>
            </a:r>
            <a:r>
              <a:rPr lang="en-US" b="1" dirty="0"/>
              <a:t>is </a:t>
            </a:r>
            <a:r>
              <a:rPr lang="en-US" b="1" dirty="0" smtClean="0"/>
              <a:t>higher</a:t>
            </a:r>
            <a:endParaRPr lang="en-IN" b="1" dirty="0"/>
          </a:p>
        </p:txBody>
      </p:sp>
    </p:spTree>
    <p:extLst>
      <p:ext uri="{BB962C8B-B14F-4D97-AF65-F5344CB8AC3E}">
        <p14:creationId xmlns:p14="http://schemas.microsoft.com/office/powerpoint/2010/main" val="313218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Confiscation of goods or conveyances and levy of penalty</a:t>
            </a:r>
            <a:endParaRPr lang="en-IN" sz="3600" dirty="0"/>
          </a:p>
        </p:txBody>
      </p:sp>
      <p:sp>
        <p:nvSpPr>
          <p:cNvPr id="3" name="Content Placeholder 2"/>
          <p:cNvSpPr>
            <a:spLocks noGrp="1"/>
          </p:cNvSpPr>
          <p:nvPr>
            <p:ph idx="1"/>
          </p:nvPr>
        </p:nvSpPr>
        <p:spPr/>
        <p:txBody>
          <a:bodyPr>
            <a:normAutofit fontScale="77500" lnSpcReduction="20000"/>
          </a:bodyPr>
          <a:lstStyle/>
          <a:p>
            <a:r>
              <a:rPr lang="en-US" dirty="0" smtClean="0"/>
              <a:t>[Sec 130(1)] Where any person</a:t>
            </a:r>
          </a:p>
          <a:p>
            <a:pPr lvl="1"/>
            <a:r>
              <a:rPr lang="en-US" dirty="0" smtClean="0"/>
              <a:t>Supplies/receives goods </a:t>
            </a:r>
            <a:r>
              <a:rPr lang="en-US" dirty="0"/>
              <a:t>in contravention of </a:t>
            </a:r>
            <a:r>
              <a:rPr lang="en-US" dirty="0" smtClean="0"/>
              <a:t>the Act with </a:t>
            </a:r>
            <a:r>
              <a:rPr lang="en-US" b="1" dirty="0"/>
              <a:t>intent to evade payment of tax</a:t>
            </a:r>
            <a:r>
              <a:rPr lang="en-US" b="1" dirty="0" smtClean="0"/>
              <a:t>;</a:t>
            </a:r>
          </a:p>
          <a:p>
            <a:pPr lvl="1"/>
            <a:r>
              <a:rPr lang="en-US" dirty="0"/>
              <a:t>does not account for any goods on which he is liable to pay tax </a:t>
            </a:r>
            <a:endParaRPr lang="en-US" dirty="0" smtClean="0"/>
          </a:p>
          <a:p>
            <a:pPr lvl="1"/>
            <a:r>
              <a:rPr lang="en-US" dirty="0"/>
              <a:t>supplies </a:t>
            </a:r>
            <a:r>
              <a:rPr lang="en-US" dirty="0" smtClean="0"/>
              <a:t>goods </a:t>
            </a:r>
            <a:r>
              <a:rPr lang="en-US" dirty="0"/>
              <a:t>liable to tax under this Act without having applied for </a:t>
            </a:r>
            <a:r>
              <a:rPr lang="en-US" dirty="0" smtClean="0"/>
              <a:t>registration</a:t>
            </a:r>
          </a:p>
          <a:p>
            <a:pPr lvl="1"/>
            <a:r>
              <a:rPr lang="en-US" dirty="0"/>
              <a:t>contravenes any of the provisions of this Act </a:t>
            </a:r>
            <a:r>
              <a:rPr lang="en-US" dirty="0" smtClean="0"/>
              <a:t>with </a:t>
            </a:r>
            <a:r>
              <a:rPr lang="en-US" dirty="0"/>
              <a:t>intent to evade payment of </a:t>
            </a:r>
            <a:r>
              <a:rPr lang="en-US" dirty="0" smtClean="0"/>
              <a:t>tax</a:t>
            </a:r>
            <a:endParaRPr lang="en-US" dirty="0"/>
          </a:p>
          <a:p>
            <a:pPr lvl="1"/>
            <a:r>
              <a:rPr lang="en-US" dirty="0"/>
              <a:t>uses any conveyance as a means of transport for carriage of goods in contravention of the provisions of </a:t>
            </a:r>
            <a:r>
              <a:rPr lang="en-US" dirty="0" smtClean="0"/>
              <a:t>the </a:t>
            </a:r>
            <a:r>
              <a:rPr lang="en-US" dirty="0"/>
              <a:t>Act</a:t>
            </a:r>
            <a:endParaRPr lang="en-US" dirty="0" smtClean="0"/>
          </a:p>
          <a:p>
            <a:pPr marL="457200" lvl="1" indent="0">
              <a:buNone/>
            </a:pPr>
            <a:r>
              <a:rPr lang="en-US" dirty="0" smtClean="0"/>
              <a:t>then</a:t>
            </a:r>
            <a:r>
              <a:rPr lang="en-US" dirty="0"/>
              <a:t>, </a:t>
            </a:r>
            <a:endParaRPr lang="en-US" dirty="0" smtClean="0"/>
          </a:p>
          <a:p>
            <a:pPr marL="457200" lvl="1" indent="0">
              <a:buNone/>
            </a:pPr>
            <a:r>
              <a:rPr lang="en-US" dirty="0" smtClean="0"/>
              <a:t>all </a:t>
            </a:r>
            <a:r>
              <a:rPr lang="en-US" dirty="0"/>
              <a:t>such goods or conveyances shall be </a:t>
            </a:r>
            <a:r>
              <a:rPr lang="en-US" b="1" dirty="0"/>
              <a:t>liable to confiscation </a:t>
            </a:r>
            <a:r>
              <a:rPr lang="en-US" dirty="0"/>
              <a:t>and the person shall be </a:t>
            </a:r>
            <a:r>
              <a:rPr lang="en-US" b="1" dirty="0"/>
              <a:t>liable to penalty under section 122</a:t>
            </a:r>
            <a:endParaRPr lang="en-IN" b="1" dirty="0"/>
          </a:p>
        </p:txBody>
      </p:sp>
    </p:spTree>
    <p:extLst>
      <p:ext uri="{BB962C8B-B14F-4D97-AF65-F5344CB8AC3E}">
        <p14:creationId xmlns:p14="http://schemas.microsoft.com/office/powerpoint/2010/main" val="99977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3600" dirty="0"/>
              <a:t>Confiscation of goods or conveyances and levy of penalty</a:t>
            </a:r>
            <a:endParaRPr lang="en-IN" sz="4000" dirty="0"/>
          </a:p>
        </p:txBody>
      </p:sp>
      <p:sp>
        <p:nvSpPr>
          <p:cNvPr id="3" name="Content Placeholder 2"/>
          <p:cNvSpPr>
            <a:spLocks noGrp="1"/>
          </p:cNvSpPr>
          <p:nvPr>
            <p:ph idx="1"/>
          </p:nvPr>
        </p:nvSpPr>
        <p:spPr>
          <a:xfrm>
            <a:off x="457200" y="1371600"/>
            <a:ext cx="8229600" cy="4754563"/>
          </a:xfrm>
        </p:spPr>
        <p:txBody>
          <a:bodyPr>
            <a:normAutofit fontScale="92500"/>
          </a:bodyPr>
          <a:lstStyle/>
          <a:p>
            <a:pPr algn="just"/>
            <a:r>
              <a:rPr lang="en-US" sz="3000" dirty="0"/>
              <a:t>[Sec 130(2</a:t>
            </a:r>
            <a:r>
              <a:rPr lang="en-US" sz="3000" dirty="0" smtClean="0"/>
              <a:t>)]: </a:t>
            </a:r>
            <a:r>
              <a:rPr lang="en-US" sz="3000" dirty="0"/>
              <a:t>the officer </a:t>
            </a:r>
            <a:r>
              <a:rPr lang="en-US" sz="3000" dirty="0" smtClean="0"/>
              <a:t>shall </a:t>
            </a:r>
            <a:r>
              <a:rPr lang="en-US" sz="3000" dirty="0"/>
              <a:t>give </a:t>
            </a:r>
            <a:r>
              <a:rPr lang="en-US" sz="3000" dirty="0" smtClean="0"/>
              <a:t>an </a:t>
            </a:r>
            <a:r>
              <a:rPr lang="en-US" sz="3000" dirty="0"/>
              <a:t>option to pay </a:t>
            </a:r>
            <a:r>
              <a:rPr lang="en-US" sz="3000" dirty="0" smtClean="0"/>
              <a:t>fine in </a:t>
            </a:r>
            <a:r>
              <a:rPr lang="en-US" sz="3000" dirty="0"/>
              <a:t>lieu of </a:t>
            </a:r>
            <a:r>
              <a:rPr lang="en-US" sz="3000" dirty="0" smtClean="0"/>
              <a:t>confiscation</a:t>
            </a:r>
            <a:r>
              <a:rPr lang="en-US" sz="3000" dirty="0"/>
              <a:t> </a:t>
            </a:r>
            <a:r>
              <a:rPr lang="en-US" sz="3000" dirty="0" smtClean="0"/>
              <a:t>provided</a:t>
            </a:r>
          </a:p>
          <a:p>
            <a:pPr lvl="1" algn="just"/>
            <a:r>
              <a:rPr lang="en-US" sz="2600" dirty="0"/>
              <a:t>such fine </a:t>
            </a:r>
            <a:r>
              <a:rPr lang="en-US" sz="2600" dirty="0" smtClean="0"/>
              <a:t>shall </a:t>
            </a:r>
            <a:r>
              <a:rPr lang="en-US" sz="2600" dirty="0"/>
              <a:t>not exceed the market value of the goods confiscated, less the tax chargeable </a:t>
            </a:r>
            <a:r>
              <a:rPr lang="en-US" sz="2600" dirty="0" smtClean="0"/>
              <a:t>thereon</a:t>
            </a:r>
          </a:p>
          <a:p>
            <a:pPr lvl="1" algn="just"/>
            <a:r>
              <a:rPr lang="en-US" sz="2600" dirty="0"/>
              <a:t>Provided further that the aggregate of such fine and penalty </a:t>
            </a:r>
            <a:r>
              <a:rPr lang="en-US" sz="2600" dirty="0" err="1"/>
              <a:t>leviable</a:t>
            </a:r>
            <a:r>
              <a:rPr lang="en-US" sz="2600" dirty="0"/>
              <a:t> shall not be less than the [penalty equal to hundred per cent. of the tax payable on such goods</a:t>
            </a:r>
            <a:r>
              <a:rPr lang="en-US" sz="2600" dirty="0" smtClean="0"/>
              <a:t>]</a:t>
            </a:r>
          </a:p>
          <a:p>
            <a:pPr algn="just"/>
            <a:r>
              <a:rPr lang="en-US" sz="3000" dirty="0"/>
              <a:t>[Sec 130(4)]: No order for confiscation of goods or conveyance or for imposition of penalty shall be issued without giving the person an opportunity of being heard</a:t>
            </a:r>
            <a:endParaRPr lang="en-IN" sz="3000" dirty="0"/>
          </a:p>
        </p:txBody>
      </p:sp>
    </p:spTree>
    <p:extLst>
      <p:ext uri="{BB962C8B-B14F-4D97-AF65-F5344CB8AC3E}">
        <p14:creationId xmlns:p14="http://schemas.microsoft.com/office/powerpoint/2010/main" val="104383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Power to Arrest: Sec 69</a:t>
            </a:r>
            <a:endParaRPr lang="en-IN" sz="3600"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sz="2800" dirty="0"/>
              <a:t>[Sec 69(1</a:t>
            </a:r>
            <a:r>
              <a:rPr lang="en-US" sz="2800" dirty="0" smtClean="0"/>
              <a:t>)]</a:t>
            </a:r>
            <a:r>
              <a:rPr lang="en-IN" sz="2800" dirty="0" smtClean="0"/>
              <a:t> </a:t>
            </a:r>
            <a:r>
              <a:rPr lang="en-US" sz="2800" dirty="0" smtClean="0"/>
              <a:t>Where </a:t>
            </a:r>
            <a:r>
              <a:rPr lang="en-US" sz="2800" dirty="0"/>
              <a:t>the Commissioner </a:t>
            </a:r>
            <a:r>
              <a:rPr lang="en-US" sz="2800" b="1" dirty="0"/>
              <a:t>has reasons to believe</a:t>
            </a:r>
            <a:r>
              <a:rPr lang="en-US" sz="2800" dirty="0"/>
              <a:t> that a person has committed any offence specified </a:t>
            </a:r>
            <a:r>
              <a:rPr lang="en-US" sz="2800" dirty="0" smtClean="0"/>
              <a:t>in</a:t>
            </a:r>
          </a:p>
          <a:p>
            <a:pPr lvl="1" algn="just"/>
            <a:r>
              <a:rPr lang="en-US" sz="2400" dirty="0" smtClean="0"/>
              <a:t>clause </a:t>
            </a:r>
            <a:r>
              <a:rPr lang="en-US" sz="2400" dirty="0"/>
              <a:t>(a) or </a:t>
            </a:r>
            <a:r>
              <a:rPr lang="en-US" sz="2400" dirty="0" smtClean="0"/>
              <a:t>clause </a:t>
            </a:r>
            <a:r>
              <a:rPr lang="en-US" sz="2400" dirty="0"/>
              <a:t>(b) or </a:t>
            </a:r>
            <a:r>
              <a:rPr lang="en-US" sz="2400" dirty="0" smtClean="0"/>
              <a:t>clause </a:t>
            </a:r>
            <a:r>
              <a:rPr lang="en-US" sz="2400" dirty="0"/>
              <a:t>(c) or </a:t>
            </a:r>
            <a:r>
              <a:rPr lang="en-US" sz="2400" dirty="0" smtClean="0"/>
              <a:t>clause </a:t>
            </a:r>
            <a:r>
              <a:rPr lang="en-US" sz="2400" dirty="0"/>
              <a:t>(d) of sub-section (1) of section 132 </a:t>
            </a:r>
            <a:endParaRPr lang="en-US" sz="2400" dirty="0" smtClean="0"/>
          </a:p>
          <a:p>
            <a:pPr lvl="1" algn="just"/>
            <a:r>
              <a:rPr lang="en-US" sz="2400" dirty="0" smtClean="0"/>
              <a:t>which </a:t>
            </a:r>
            <a:r>
              <a:rPr lang="en-US" sz="2400" dirty="0"/>
              <a:t>is punishable under clause (i) or (ii) of sub-section (1), or sub-section (2) of the said section, </a:t>
            </a:r>
            <a:endParaRPr lang="en-US" sz="2400" dirty="0" smtClean="0"/>
          </a:p>
          <a:p>
            <a:pPr marL="0" indent="0" algn="just">
              <a:buNone/>
            </a:pPr>
            <a:r>
              <a:rPr lang="en-US" sz="2800" dirty="0" smtClean="0"/>
              <a:t>	he </a:t>
            </a:r>
            <a:r>
              <a:rPr lang="en-US" sz="2800" dirty="0"/>
              <a:t>may, by order, </a:t>
            </a:r>
            <a:r>
              <a:rPr lang="en-US" sz="2800" dirty="0" err="1"/>
              <a:t>authorise</a:t>
            </a:r>
            <a:r>
              <a:rPr lang="en-US" sz="2800" dirty="0"/>
              <a:t> any officer of central </a:t>
            </a:r>
            <a:r>
              <a:rPr lang="en-US" sz="2800" dirty="0" smtClean="0"/>
              <a:t>tax </a:t>
            </a:r>
            <a:r>
              <a:rPr lang="en-US" sz="2800" dirty="0"/>
              <a:t>to arrest such person. </a:t>
            </a:r>
            <a:endParaRPr lang="en-US" sz="2800" dirty="0" smtClean="0"/>
          </a:p>
          <a:p>
            <a:pPr algn="just"/>
            <a:r>
              <a:rPr lang="en-US" sz="2800" dirty="0"/>
              <a:t>[Sec 69(2)] Where a person is arrested under sub-section (1) for an offence specified under </a:t>
            </a:r>
            <a:r>
              <a:rPr lang="en-US" sz="2800" dirty="0" smtClean="0"/>
              <a:t>sub-section </a:t>
            </a:r>
            <a:r>
              <a:rPr lang="en-US" sz="2800" dirty="0"/>
              <a:t>(5) of section 132, </a:t>
            </a:r>
            <a:endParaRPr lang="en-US" sz="2800" dirty="0" smtClean="0"/>
          </a:p>
          <a:p>
            <a:pPr lvl="1" algn="just"/>
            <a:r>
              <a:rPr lang="en-US" sz="2400" dirty="0" smtClean="0"/>
              <a:t>the </a:t>
            </a:r>
            <a:r>
              <a:rPr lang="en-US" sz="2400" dirty="0"/>
              <a:t>officer </a:t>
            </a:r>
            <a:r>
              <a:rPr lang="en-US" sz="2400" dirty="0" err="1"/>
              <a:t>authorised</a:t>
            </a:r>
            <a:r>
              <a:rPr lang="en-US" sz="2400" dirty="0"/>
              <a:t> to arrest the person shall inform such person of the grounds of arrest and </a:t>
            </a:r>
            <a:endParaRPr lang="en-US" sz="2400" dirty="0" smtClean="0"/>
          </a:p>
          <a:p>
            <a:pPr lvl="1" algn="just"/>
            <a:r>
              <a:rPr lang="en-US" sz="2400" dirty="0" smtClean="0"/>
              <a:t>produce </a:t>
            </a:r>
            <a:r>
              <a:rPr lang="en-US" sz="2400" dirty="0"/>
              <a:t>him before a Magistrate within </a:t>
            </a:r>
            <a:r>
              <a:rPr lang="en-US" sz="2400" dirty="0" smtClean="0"/>
              <a:t>twenty four </a:t>
            </a:r>
            <a:r>
              <a:rPr lang="en-US" sz="2400" dirty="0"/>
              <a:t>hours.</a:t>
            </a:r>
            <a:endParaRPr lang="en-US" sz="2400" dirty="0" smtClean="0"/>
          </a:p>
          <a:p>
            <a:pPr algn="just"/>
            <a:endParaRPr lang="en-IN" sz="2800" dirty="0"/>
          </a:p>
        </p:txBody>
      </p:sp>
    </p:spTree>
    <p:extLst>
      <p:ext uri="{BB962C8B-B14F-4D97-AF65-F5344CB8AC3E}">
        <p14:creationId xmlns:p14="http://schemas.microsoft.com/office/powerpoint/2010/main" val="196954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2040</TotalTime>
  <Words>3638</Words>
  <Application>Microsoft Office PowerPoint</Application>
  <PresentationFormat>On-screen Show (4:3)</PresentationFormat>
  <Paragraphs>219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Inspection, Search, Seizure and Arrest</vt:lpstr>
      <vt:lpstr>Inspection/Search/Seizure: Sec 67</vt:lpstr>
      <vt:lpstr>Inspection/Search/Seizure: Sec 67</vt:lpstr>
      <vt:lpstr>Inspection/Search/Seizure: Sec 67</vt:lpstr>
      <vt:lpstr>Inspection/Search/Seizure: Sec 67</vt:lpstr>
      <vt:lpstr>Penalty for offences </vt:lpstr>
      <vt:lpstr>Confiscation of goods or conveyances and levy of penalty</vt:lpstr>
      <vt:lpstr>Confiscation of goods or conveyances and levy of penalty</vt:lpstr>
      <vt:lpstr>Power to Arrest: Sec 69</vt:lpstr>
      <vt:lpstr>Power to Arrest &amp; Cognizance of offences</vt:lpstr>
      <vt:lpstr>Punishment for Offences</vt:lpstr>
      <vt:lpstr>Punishment for Offences</vt:lpstr>
      <vt:lpstr>Other Provisions invoked during Search, Seizure and Arrest</vt:lpstr>
      <vt:lpstr>Other Provisions invoked during Search, Seizure and Arrest</vt:lpstr>
      <vt:lpstr> Interception of goods in Movement </vt:lpstr>
      <vt:lpstr>Important Notifications and Circulars </vt:lpstr>
      <vt:lpstr>E-waybill Rules-Rule 138</vt:lpstr>
      <vt:lpstr>E-waybill Rules-Rule 138</vt:lpstr>
      <vt:lpstr>E-waybill Rules-Rule 138</vt:lpstr>
      <vt:lpstr>E-waybill Rules-Rule 138</vt:lpstr>
      <vt:lpstr>Offences and Penalty: Sec 129</vt:lpstr>
      <vt:lpstr>Offences and Penalty: Sec 129</vt:lpstr>
      <vt:lpstr>Offences and Penalty: Sec 122</vt:lpstr>
      <vt:lpstr>Offences and Penalty: Sec 122</vt:lpstr>
      <vt:lpstr>Offences and Penalty: Sec 122</vt:lpstr>
      <vt:lpstr>Interception of Vehicle: Steps to be followed </vt:lpstr>
      <vt:lpstr>Interception of Vehicle: Steps to be followed </vt:lpstr>
      <vt:lpstr>Interception of Vehicle: Steps to be followed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dc:creator>
  <cp:lastModifiedBy>HP</cp:lastModifiedBy>
  <cp:revision>202</cp:revision>
  <cp:lastPrinted>2022-04-06T10:28:12Z</cp:lastPrinted>
  <dcterms:created xsi:type="dcterms:W3CDTF">2006-08-16T00:00:00Z</dcterms:created>
  <dcterms:modified xsi:type="dcterms:W3CDTF">2022-04-12T10:51:39Z</dcterms:modified>
</cp:coreProperties>
</file>