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7/30/2022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7/30/2022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7/30/2022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7/30/2022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7/30/2022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7/30/2022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7/30/2022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7/30/2022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7/30/2022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7/30/2022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7/30/2022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7/30/2022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www.lfaodisha.nic.in/"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381000" y="199960"/>
            <a:ext cx="8305800" cy="649408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4400" b="1" dirty="0" smtClean="0">
                <a:solidFill>
                  <a:srgbClr val="FF0000"/>
                </a:solidFill>
                <a:latin typeface="Calibri" pitchFamily="34" charset="0"/>
                <a:ea typeface="Calibri" pitchFamily="34" charset="0"/>
                <a:cs typeface="Times New Roman" pitchFamily="18" charset="0"/>
              </a:rPr>
              <a:t>Orientation training to newly recruited Auditors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4400" b="1" i="0" strike="noStrike" cap="none" normalizeH="0" baseline="0" dirty="0" smtClean="0">
                <a:ln>
                  <a:noFill/>
                </a:ln>
                <a:solidFill>
                  <a:srgbClr val="00B050"/>
                </a:solidFill>
                <a:effectLst/>
                <a:latin typeface="Calibri" pitchFamily="34" charset="0"/>
                <a:ea typeface="Calibri" pitchFamily="34" charset="0"/>
                <a:cs typeface="Times New Roman" pitchFamily="18" charset="0"/>
              </a:rPr>
              <a:t>At-MDRAFM,</a:t>
            </a:r>
            <a:r>
              <a:rPr kumimoji="0" lang="en-US" sz="4400" b="1" i="0" strike="noStrike" cap="none" normalizeH="0" dirty="0" smtClean="0">
                <a:ln>
                  <a:noFill/>
                </a:ln>
                <a:solidFill>
                  <a:srgbClr val="00B050"/>
                </a:solidFill>
                <a:effectLst/>
                <a:latin typeface="Calibri" pitchFamily="34" charset="0"/>
                <a:ea typeface="Calibri" pitchFamily="34" charset="0"/>
                <a:cs typeface="Times New Roman" pitchFamily="18" charset="0"/>
              </a:rPr>
              <a:t> Bhubaneswar</a:t>
            </a:r>
          </a:p>
          <a:p>
            <a:pPr marL="0" marR="0" lvl="0" indent="0" algn="ctr" defTabSz="914400" rtl="0" eaLnBrk="1" fontAlgn="base" latinLnBrk="0" hangingPunct="1">
              <a:lnSpc>
                <a:spcPct val="100000"/>
              </a:lnSpc>
              <a:spcBef>
                <a:spcPct val="0"/>
              </a:spcBef>
              <a:spcAft>
                <a:spcPct val="0"/>
              </a:spcAft>
              <a:buClrTx/>
              <a:buSzTx/>
              <a:buFontTx/>
              <a:buNone/>
              <a:tabLst/>
            </a:pPr>
            <a:r>
              <a:rPr lang="en-US" sz="4400" b="1" baseline="0" dirty="0" smtClean="0">
                <a:solidFill>
                  <a:srgbClr val="FF0000"/>
                </a:solidFill>
                <a:latin typeface="Calibri" pitchFamily="34" charset="0"/>
                <a:ea typeface="Calibri" pitchFamily="34" charset="0"/>
                <a:cs typeface="Times New Roman" pitchFamily="18" charset="0"/>
              </a:rPr>
              <a:t>Period-</a:t>
            </a:r>
            <a:r>
              <a:rPr lang="en-US" sz="4400" b="1" dirty="0" smtClean="0">
                <a:solidFill>
                  <a:srgbClr val="FF0000"/>
                </a:solidFill>
                <a:latin typeface="Calibri" pitchFamily="34" charset="0"/>
                <a:ea typeface="Calibri" pitchFamily="34" charset="0"/>
                <a:cs typeface="Times New Roman" pitchFamily="18" charset="0"/>
              </a:rPr>
              <a:t> 01.08.2022 to 06.08.2022</a:t>
            </a:r>
          </a:p>
          <a:p>
            <a:pPr marL="0" marR="0" lvl="0" indent="0" algn="ctr" defTabSz="914400" rtl="0" eaLnBrk="1" fontAlgn="base" latinLnBrk="0" hangingPunct="1">
              <a:lnSpc>
                <a:spcPct val="100000"/>
              </a:lnSpc>
              <a:spcBef>
                <a:spcPct val="0"/>
              </a:spcBef>
              <a:spcAft>
                <a:spcPct val="0"/>
              </a:spcAft>
              <a:buClrTx/>
              <a:buSzTx/>
              <a:buFontTx/>
              <a:buNone/>
              <a:tabLst/>
            </a:pPr>
            <a:endParaRPr lang="en-US" sz="4400" b="1" dirty="0" smtClean="0">
              <a:solidFill>
                <a:srgbClr val="FF0000"/>
              </a:solidFill>
              <a:latin typeface="Calibri" pitchFamily="34" charset="0"/>
              <a:ea typeface="Calibri" pitchFamily="34"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lang="en-US" sz="4400" b="1" dirty="0" smtClean="0">
              <a:solidFill>
                <a:srgbClr val="FF0000"/>
              </a:solidFill>
              <a:latin typeface="Calibri" pitchFamily="34" charset="0"/>
              <a:ea typeface="Calibri" pitchFamily="34" charset="0"/>
              <a:cs typeface="Times New Roman" pitchFamily="18" charset="0"/>
            </a:endParaRPr>
          </a:p>
          <a:p>
            <a:pPr algn="ctr" fontAlgn="base">
              <a:spcBef>
                <a:spcPct val="0"/>
              </a:spcBef>
              <a:spcAft>
                <a:spcPct val="0"/>
              </a:spcAft>
            </a:pPr>
            <a:r>
              <a:rPr lang="en-US" sz="5400" b="1" dirty="0" smtClean="0">
                <a:solidFill>
                  <a:srgbClr val="00B050"/>
                </a:solidFill>
                <a:latin typeface="Calibri" pitchFamily="34" charset="0"/>
                <a:ea typeface="Calibri" pitchFamily="34" charset="0"/>
                <a:cs typeface="Times New Roman" pitchFamily="18" charset="0"/>
              </a:rPr>
              <a:t>INTRODUCTION TO ALFA</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4400" b="1" i="0" strike="noStrike" cap="none" normalizeH="0" baseline="0" dirty="0" smtClean="0">
              <a:ln>
                <a:noFill/>
              </a:ln>
              <a:solidFill>
                <a:srgbClr val="FF0000"/>
              </a:solidFill>
              <a:effectLst/>
              <a:latin typeface="Calibri" pitchFamily="34" charset="0"/>
              <a:ea typeface="Calibri" pitchFamily="34"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5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1219200" y="2655013"/>
            <a:ext cx="7086600" cy="76944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4400" b="1" i="0" strike="noStrike" cap="none" normalizeH="0" baseline="0" dirty="0" smtClean="0">
                <a:ln>
                  <a:noFill/>
                </a:ln>
                <a:solidFill>
                  <a:srgbClr val="FF0000"/>
                </a:solidFill>
                <a:effectLst/>
                <a:latin typeface="Calibri" pitchFamily="34" charset="0"/>
                <a:ea typeface="Calibri" pitchFamily="34" charset="0"/>
                <a:cs typeface="Times New Roman" pitchFamily="18" charset="0"/>
              </a:rPr>
              <a:t>THRUST ON AUDITOR’S ROLE </a:t>
            </a:r>
            <a:endParaRPr kumimoji="0" lang="en-US" sz="6600" b="0" i="0" strike="noStrike" cap="none" normalizeH="0" baseline="0" dirty="0" smtClean="0">
              <a:ln>
                <a:noFill/>
              </a:ln>
              <a:solidFill>
                <a:srgbClr val="FF0000"/>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04800"/>
            <a:ext cx="8534400" cy="5386090"/>
          </a:xfrm>
          <a:prstGeom prst="rect">
            <a:avLst/>
          </a:prstGeom>
        </p:spPr>
        <p:txBody>
          <a:bodyPr wrap="square">
            <a:spAutoFit/>
          </a:bodyPr>
          <a:lstStyle/>
          <a:p>
            <a:pPr algn="just"/>
            <a:r>
              <a:rPr lang="en-US" sz="2800" b="1" u="sng" dirty="0" smtClean="0">
                <a:solidFill>
                  <a:srgbClr val="7030A0"/>
                </a:solidFill>
              </a:rPr>
              <a:t>Change of status of Audit- </a:t>
            </a:r>
            <a:r>
              <a:rPr lang="en-US" sz="2400" dirty="0" smtClean="0"/>
              <a:t>In ALFA, Auditor has to change the status of Audit of an institution. In ‘My Plan’ menu, the Lead auditor of the party has to put the actual date of commencement of Audit in the appropriate link against the institution of which Audit has been commenced to make it </a:t>
            </a:r>
            <a:r>
              <a:rPr lang="en-US" sz="2400" b="1" dirty="0" smtClean="0"/>
              <a:t>In Progress</a:t>
            </a:r>
            <a:r>
              <a:rPr lang="en-US" sz="2400" dirty="0" smtClean="0"/>
              <a:t> in ALFA. Then, after consumption of stipulated </a:t>
            </a:r>
            <a:r>
              <a:rPr lang="en-US" sz="2400" dirty="0" err="1" smtClean="0"/>
              <a:t>mandays</a:t>
            </a:r>
            <a:r>
              <a:rPr lang="en-US" sz="2400" dirty="0" smtClean="0"/>
              <a:t> allotted against the institution, the actual date of completion should be entered within 7days of completion updating the weekly diaries. If more </a:t>
            </a:r>
            <a:r>
              <a:rPr lang="en-US" sz="2400" dirty="0" err="1" smtClean="0"/>
              <a:t>mandays</a:t>
            </a:r>
            <a:r>
              <a:rPr lang="en-US" sz="2400" dirty="0" smtClean="0"/>
              <a:t> are required than the </a:t>
            </a:r>
            <a:r>
              <a:rPr lang="en-US" sz="2400" dirty="0" err="1" smtClean="0"/>
              <a:t>mandays</a:t>
            </a:r>
            <a:r>
              <a:rPr lang="en-US" sz="2400" dirty="0" smtClean="0"/>
              <a:t> allotted for the institution, proposal for </a:t>
            </a:r>
            <a:r>
              <a:rPr lang="en-US" sz="2400" b="1" dirty="0" smtClean="0"/>
              <a:t>extension of </a:t>
            </a:r>
            <a:r>
              <a:rPr lang="en-US" sz="2400" b="1" dirty="0" err="1" smtClean="0"/>
              <a:t>mandays</a:t>
            </a:r>
            <a:r>
              <a:rPr lang="en-US" sz="2400" dirty="0" smtClean="0"/>
              <a:t> should be submitted in proper format in the link provided after completion of 50% of the allotted </a:t>
            </a:r>
            <a:r>
              <a:rPr lang="en-US" sz="2400" dirty="0" err="1" smtClean="0"/>
              <a:t>mandays</a:t>
            </a:r>
            <a:r>
              <a:rPr lang="en-US" sz="2400" dirty="0" smtClean="0"/>
              <a:t>.</a:t>
            </a:r>
            <a:r>
              <a:rPr lang="en-US" sz="2800" dirty="0" smtClean="0"/>
              <a:t> </a:t>
            </a:r>
            <a:endParaRPr lang="en-US" sz="2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533400"/>
            <a:ext cx="7239000" cy="4893647"/>
          </a:xfrm>
          <a:prstGeom prst="rect">
            <a:avLst/>
          </a:prstGeom>
        </p:spPr>
        <p:txBody>
          <a:bodyPr wrap="square">
            <a:spAutoFit/>
          </a:bodyPr>
          <a:lstStyle/>
          <a:p>
            <a:pPr algn="just"/>
            <a:r>
              <a:rPr lang="en-US" sz="3200" b="1" u="sng" dirty="0" smtClean="0">
                <a:solidFill>
                  <a:srgbClr val="7030A0"/>
                </a:solidFill>
              </a:rPr>
              <a:t>Recording Weekly Diaries- </a:t>
            </a:r>
            <a:r>
              <a:rPr lang="en-US" sz="2800" dirty="0" smtClean="0"/>
              <a:t>Recording of weekly diaries in ALFA is a major role of an Auditor. Each Auditor of the Audit party has to record day to day work done relating to Audit of the institution in Progress on weekly basis. </a:t>
            </a:r>
            <a:r>
              <a:rPr lang="en-US" sz="2800" dirty="0" err="1" smtClean="0"/>
              <a:t>He/She</a:t>
            </a:r>
            <a:r>
              <a:rPr lang="en-US" sz="2800" dirty="0" smtClean="0"/>
              <a:t> has to click on the ‘Weekly Diary’ menu in ALFA and record day to day work in appropriate box. The lead Auditor of the party should check the consolidated weekly diary of the party and submit it by Wednesday of the succeeding week. </a:t>
            </a:r>
            <a:endParaRPr lang="en-US" sz="2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457200"/>
            <a:ext cx="7391400" cy="5262979"/>
          </a:xfrm>
          <a:prstGeom prst="rect">
            <a:avLst/>
          </a:prstGeom>
        </p:spPr>
        <p:txBody>
          <a:bodyPr wrap="square">
            <a:spAutoFit/>
          </a:bodyPr>
          <a:lstStyle/>
          <a:p>
            <a:pPr algn="just"/>
            <a:r>
              <a:rPr lang="en-US" sz="2400" b="1" u="sng" dirty="0" smtClean="0">
                <a:solidFill>
                  <a:srgbClr val="7030A0"/>
                </a:solidFill>
              </a:rPr>
              <a:t>Submission of Special Report- </a:t>
            </a:r>
            <a:r>
              <a:rPr lang="en-US" sz="2400" dirty="0" smtClean="0"/>
              <a:t>Auditor has to submit a </a:t>
            </a:r>
            <a:r>
              <a:rPr lang="en-US" sz="2400" b="1" dirty="0" smtClean="0"/>
              <a:t>Special Report</a:t>
            </a:r>
            <a:r>
              <a:rPr lang="en-US" sz="2400" dirty="0" smtClean="0"/>
              <a:t> on misappropriation of cash and/or loss of stock and store of money value equals to or exceeding Rs.10,000.00 if detected during the course of audit of an institution. This is to be submitted online in ALFA through specified link before closure of Audit. </a:t>
            </a:r>
          </a:p>
          <a:p>
            <a:pPr algn="just"/>
            <a:r>
              <a:rPr lang="en-US" sz="2400" b="1" u="sng" dirty="0" smtClean="0">
                <a:solidFill>
                  <a:srgbClr val="7030A0"/>
                </a:solidFill>
              </a:rPr>
              <a:t>Drafting of Audit Reports &amp; rectification- </a:t>
            </a:r>
            <a:r>
              <a:rPr lang="en-US" sz="2400" dirty="0" smtClean="0"/>
              <a:t>The major role of an Auditor is to draft audit </a:t>
            </a:r>
            <a:r>
              <a:rPr lang="en-US" sz="2400" dirty="0" err="1" smtClean="0"/>
              <a:t>para</a:t>
            </a:r>
            <a:r>
              <a:rPr lang="en-US" sz="2400" dirty="0" smtClean="0"/>
              <a:t> in Common Audit Format (CAF) provided in Audit Report Management menu of ALFA. This is to be done during or soon after completion of audit and submit the Draft Audit Report (DAR) online</a:t>
            </a:r>
            <a:r>
              <a:rPr lang="en-US" sz="1600" dirty="0" smtClean="0"/>
              <a:t>. </a:t>
            </a:r>
            <a:endParaRPr lang="en-US" sz="16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1" y="2057400"/>
            <a:ext cx="5349156" cy="923330"/>
          </a:xfrm>
          <a:prstGeom prst="rect">
            <a:avLst/>
          </a:prstGeom>
        </p:spPr>
        <p:txBody>
          <a:bodyPr wrap="square">
            <a:spAutoFit/>
          </a:bodyPr>
          <a:lstStyle/>
          <a:p>
            <a:pPr algn="ctr"/>
            <a:r>
              <a:rPr lang="en-US" sz="5400" b="1" dirty="0" smtClean="0">
                <a:solidFill>
                  <a:srgbClr val="FF0000"/>
                </a:solidFill>
              </a:rPr>
              <a:t>THANK YOU</a:t>
            </a:r>
            <a:endParaRPr lang="en-US" sz="5400"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ChangeArrowheads="1"/>
          </p:cNvSpPr>
          <p:nvPr/>
        </p:nvSpPr>
        <p:spPr bwMode="auto">
          <a:xfrm>
            <a:off x="457200" y="1089948"/>
            <a:ext cx="8229600"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600" b="1" i="0" u="none" strike="noStrike" cap="none" normalizeH="0" baseline="0" dirty="0" smtClean="0">
                <a:ln>
                  <a:noFill/>
                </a:ln>
                <a:solidFill>
                  <a:srgbClr val="FF0000"/>
                </a:solidFill>
                <a:effectLst/>
                <a:latin typeface="Calibri" pitchFamily="34" charset="0"/>
                <a:ea typeface="Calibri" pitchFamily="34" charset="0"/>
                <a:cs typeface="Times New Roman" pitchFamily="18" charset="0"/>
              </a:rPr>
              <a:t>AUTOMATION OF LOCAL FUND AUDIT</a:t>
            </a:r>
            <a:endParaRPr kumimoji="0" lang="en-US" sz="2000" b="0" i="0" u="none" strike="noStrike" cap="none" normalizeH="0" baseline="0" dirty="0" smtClean="0">
              <a:ln>
                <a:noFill/>
              </a:ln>
              <a:solidFill>
                <a:srgbClr val="FF0000"/>
              </a:solidFill>
              <a:effectLst/>
              <a:latin typeface="Arial" pitchFamily="34" charset="0"/>
              <a:cs typeface="Arial" pitchFamily="34" charset="0"/>
            </a:endParaRPr>
          </a:p>
          <a:p>
            <a:pPr lvl="0" algn="just" eaLnBrk="0" fontAlgn="base" hangingPunct="0">
              <a:spcBef>
                <a:spcPct val="0"/>
              </a:spcBef>
              <a:spcAft>
                <a:spcPct val="0"/>
              </a:spcAft>
            </a:pPr>
            <a:r>
              <a:rPr kumimoji="0" 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lang="en-US" sz="3600" dirty="0" smtClean="0">
                <a:latin typeface="Calibri" pitchFamily="34" charset="0"/>
                <a:ea typeface="Calibri" pitchFamily="34" charset="0"/>
                <a:cs typeface="Times New Roman" pitchFamily="18" charset="0"/>
              </a:rPr>
              <a:t>As per the recommendation of 13</a:t>
            </a:r>
            <a:r>
              <a:rPr lang="en-US" sz="3600" baseline="30000" dirty="0" smtClean="0">
                <a:latin typeface="Calibri" pitchFamily="34" charset="0"/>
                <a:ea typeface="Calibri" pitchFamily="34" charset="0"/>
                <a:cs typeface="Times New Roman" pitchFamily="18" charset="0"/>
              </a:rPr>
              <a:t>th</a:t>
            </a:r>
            <a:r>
              <a:rPr lang="en-US" sz="3600" dirty="0" smtClean="0">
                <a:latin typeface="Calibri" pitchFamily="34" charset="0"/>
                <a:ea typeface="Calibri" pitchFamily="34" charset="0"/>
                <a:cs typeface="Times New Roman" pitchFamily="18" charset="0"/>
              </a:rPr>
              <a:t> Central Finance commission, </a:t>
            </a:r>
            <a:r>
              <a:rPr kumimoji="0" lang="en-US" sz="3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Local Fund Audit Organization has been automated through a Software called ALFA (Automation of Local Fund Audit)</a:t>
            </a:r>
            <a:r>
              <a:rPr lang="en-US" sz="3600" dirty="0" smtClean="0">
                <a:latin typeface="Calibri" pitchFamily="34" charset="0"/>
                <a:ea typeface="Calibri" pitchFamily="34" charset="0"/>
                <a:cs typeface="Times New Roman" pitchFamily="18" charset="0"/>
              </a:rPr>
              <a:t> using electronics and information technology for capacity building of the </a:t>
            </a:r>
            <a:r>
              <a:rPr lang="en-US" sz="3600" dirty="0" err="1" smtClean="0">
                <a:latin typeface="Calibri" pitchFamily="34" charset="0"/>
                <a:ea typeface="Calibri" pitchFamily="34" charset="0"/>
                <a:cs typeface="Times New Roman" pitchFamily="18" charset="0"/>
              </a:rPr>
              <a:t>Organisation</a:t>
            </a:r>
            <a:r>
              <a:rPr lang="en-US" sz="3600" dirty="0" smtClean="0">
                <a:latin typeface="Calibri" pitchFamily="34" charset="0"/>
                <a:ea typeface="Calibri" pitchFamily="34" charset="0"/>
                <a:cs typeface="Times New Roman" pitchFamily="18" charset="0"/>
              </a:rPr>
              <a:t>. </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ChangeArrowheads="1"/>
          </p:cNvSpPr>
          <p:nvPr/>
        </p:nvSpPr>
        <p:spPr bwMode="auto">
          <a:xfrm>
            <a:off x="533400" y="303845"/>
            <a:ext cx="8229600" cy="5509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1" i="0" strike="noStrike" cap="none" normalizeH="0" baseline="0" dirty="0" smtClean="0">
                <a:ln>
                  <a:noFill/>
                </a:ln>
                <a:solidFill>
                  <a:srgbClr val="FF0000"/>
                </a:solidFill>
                <a:effectLst/>
                <a:latin typeface="Calibri" pitchFamily="34" charset="0"/>
                <a:ea typeface="Calibri" pitchFamily="34" charset="0"/>
                <a:cs typeface="Times New Roman" pitchFamily="18" charset="0"/>
              </a:rPr>
              <a:t>DETAIL OF THE SOFTWARE</a:t>
            </a:r>
            <a:endParaRPr kumimoji="0" lang="en-US" b="1" i="0" strike="noStrike" cap="none" normalizeH="0" baseline="0" dirty="0" smtClean="0">
              <a:ln>
                <a:noFill/>
              </a:ln>
              <a:solidFill>
                <a:srgbClr val="FF0000"/>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Name of the Software:  </a:t>
            </a:r>
            <a:r>
              <a:rPr kumimoji="0" lang="en-US" sz="3200" b="0" i="0" u="none" strike="noStrike" cap="none" normalizeH="0" baseline="0" dirty="0" smtClean="0">
                <a:ln>
                  <a:noFill/>
                </a:ln>
                <a:solidFill>
                  <a:srgbClr val="7030A0"/>
                </a:solidFill>
                <a:effectLst/>
                <a:latin typeface="Calibri" pitchFamily="34" charset="0"/>
                <a:ea typeface="Calibri" pitchFamily="34" charset="0"/>
                <a:cs typeface="Times New Roman" pitchFamily="18" charset="0"/>
              </a:rPr>
              <a:t>ALFA</a:t>
            </a:r>
            <a:r>
              <a:rPr kumimoji="0" lang="en-US" sz="3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lang="en-US" sz="3200" dirty="0" smtClean="0">
                <a:latin typeface="Calibri" pitchFamily="34" charset="0"/>
                <a:ea typeface="Calibri" pitchFamily="34" charset="0"/>
                <a:cs typeface="Times New Roman" pitchFamily="18" charset="0"/>
              </a:rPr>
              <a:t>              </a:t>
            </a:r>
            <a:r>
              <a:rPr kumimoji="0" lang="en-US" sz="3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r>
              <a:rPr kumimoji="0" lang="en-US" sz="3200" b="0" i="0" u="none" strike="noStrike" cap="none" normalizeH="0" baseline="0" dirty="0" smtClean="0">
                <a:ln>
                  <a:noFill/>
                </a:ln>
                <a:solidFill>
                  <a:srgbClr val="7030A0"/>
                </a:solidFill>
                <a:effectLst/>
                <a:latin typeface="Calibri" pitchFamily="34" charset="0"/>
                <a:ea typeface="Calibri" pitchFamily="34" charset="0"/>
                <a:cs typeface="Times New Roman" pitchFamily="18" charset="0"/>
              </a:rPr>
              <a:t>Automation of Local Fund Audit)</a:t>
            </a:r>
            <a:endParaRPr kumimoji="0" lang="en-US" b="0" i="0" u="none" strike="noStrike" cap="none" normalizeH="0" baseline="0" dirty="0" smtClean="0">
              <a:ln>
                <a:noFill/>
              </a:ln>
              <a:solidFill>
                <a:srgbClr val="7030A0"/>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Website address:     </a:t>
            </a:r>
            <a:r>
              <a:rPr kumimoji="0" lang="en-US" sz="3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hlinkClick r:id="rId2"/>
              </a:rPr>
              <a:t>https://www.lfaodisha.nic.in</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Working since: </a:t>
            </a:r>
            <a:r>
              <a:rPr kumimoji="0" lang="en-US" sz="3200" b="0" i="0" u="none" strike="noStrike" cap="none" normalizeH="0" baseline="0" dirty="0" smtClean="0">
                <a:ln>
                  <a:noFill/>
                </a:ln>
                <a:solidFill>
                  <a:srgbClr val="7030A0"/>
                </a:solidFill>
                <a:effectLst/>
                <a:latin typeface="Calibri" pitchFamily="34" charset="0"/>
                <a:ea typeface="Calibri" pitchFamily="34" charset="0"/>
                <a:cs typeface="Times New Roman" pitchFamily="18" charset="0"/>
              </a:rPr>
              <a:t>May, 2012</a:t>
            </a:r>
            <a:endParaRPr kumimoji="0" lang="en-US" b="0" i="0" u="none" strike="noStrike" cap="none" normalizeH="0" baseline="0" dirty="0" smtClean="0">
              <a:ln>
                <a:noFill/>
              </a:ln>
              <a:solidFill>
                <a:srgbClr val="7030A0"/>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Developed and maintained by: </a:t>
            </a:r>
            <a:r>
              <a:rPr kumimoji="0" lang="en-US" sz="3200" b="0" i="0" u="none" strike="noStrike" cap="none" normalizeH="0" baseline="0" dirty="0" smtClean="0">
                <a:ln>
                  <a:noFill/>
                </a:ln>
                <a:solidFill>
                  <a:srgbClr val="7030A0"/>
                </a:solidFill>
                <a:effectLst/>
                <a:latin typeface="Calibri" pitchFamily="34" charset="0"/>
                <a:ea typeface="Calibri" pitchFamily="34" charset="0"/>
                <a:cs typeface="Times New Roman" pitchFamily="18" charset="0"/>
              </a:rPr>
              <a:t>NIC, </a:t>
            </a:r>
            <a:r>
              <a:rPr kumimoji="0" lang="en-US" sz="3200" b="0" i="0" u="none" strike="noStrike" cap="none" normalizeH="0" baseline="0" dirty="0" err="1" smtClean="0">
                <a:ln>
                  <a:noFill/>
                </a:ln>
                <a:solidFill>
                  <a:srgbClr val="7030A0"/>
                </a:solidFill>
                <a:effectLst/>
                <a:latin typeface="Calibri" pitchFamily="34" charset="0"/>
                <a:ea typeface="Calibri" pitchFamily="34" charset="0"/>
                <a:cs typeface="Times New Roman" pitchFamily="18" charset="0"/>
              </a:rPr>
              <a:t>Odisha</a:t>
            </a:r>
            <a:endParaRPr kumimoji="0" lang="en-US" b="0" i="0" u="none" strike="noStrike" cap="none" normalizeH="0" baseline="0" dirty="0" smtClean="0">
              <a:ln>
                <a:noFill/>
              </a:ln>
              <a:solidFill>
                <a:srgbClr val="7030A0"/>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Server Location: </a:t>
            </a:r>
            <a:r>
              <a:rPr kumimoji="0" lang="en-US" sz="3200" b="0" i="0" u="none" strike="noStrike" cap="none" normalizeH="0" baseline="0" dirty="0" smtClean="0">
                <a:ln>
                  <a:noFill/>
                </a:ln>
                <a:solidFill>
                  <a:srgbClr val="7030A0"/>
                </a:solidFill>
                <a:effectLst/>
                <a:latin typeface="Calibri" pitchFamily="34" charset="0"/>
                <a:ea typeface="Calibri" pitchFamily="34" charset="0"/>
                <a:cs typeface="Times New Roman" pitchFamily="18" charset="0"/>
              </a:rPr>
              <a:t>NDC, Bhubaneswar</a:t>
            </a:r>
            <a:endParaRPr kumimoji="0" lang="en-US" sz="4800" b="0" i="0" u="none" strike="noStrike" cap="none" normalizeH="0" baseline="0" dirty="0" smtClean="0">
              <a:ln>
                <a:noFill/>
              </a:ln>
              <a:solidFill>
                <a:srgbClr val="7030A0"/>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ChangeArrowheads="1"/>
          </p:cNvSpPr>
          <p:nvPr/>
        </p:nvSpPr>
        <p:spPr bwMode="auto">
          <a:xfrm>
            <a:off x="228600" y="479945"/>
            <a:ext cx="8686800" cy="53860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1" i="0" strike="noStrike" cap="none" normalizeH="0" baseline="0" dirty="0" smtClean="0">
                <a:ln>
                  <a:noFill/>
                </a:ln>
                <a:solidFill>
                  <a:srgbClr val="FF0000"/>
                </a:solidFill>
                <a:effectLst/>
                <a:latin typeface="Calibri" pitchFamily="34" charset="0"/>
                <a:ea typeface="Calibri" pitchFamily="34" charset="0"/>
                <a:cs typeface="Times New Roman" pitchFamily="18" charset="0"/>
              </a:rPr>
              <a:t>MAJOR ACTIVITIES DONE THROUGH THIS PORTAL</a:t>
            </a:r>
            <a:endParaRPr kumimoji="0" lang="en-US" b="0" i="0" strike="noStrike" cap="none" normalizeH="0" baseline="0" dirty="0" smtClean="0">
              <a:ln>
                <a:noFill/>
              </a:ln>
              <a:solidFill>
                <a:srgbClr val="FF0000"/>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Book Antiqua" pitchFamily="18" charset="0"/>
                <a:ea typeface="Calibri" pitchFamily="34" charset="0"/>
                <a:cs typeface="Times New Roman" pitchFamily="18" charset="0"/>
              </a:rPr>
              <a:t>Creation of Audit Parties,  Preparation and Approval of Annual Audit </a:t>
            </a:r>
            <a:r>
              <a:rPr kumimoji="0" lang="en-US" sz="2400" b="0" i="0" u="none" strike="noStrike" cap="none" normalizeH="0" baseline="0" dirty="0" err="1" smtClean="0">
                <a:ln>
                  <a:noFill/>
                </a:ln>
                <a:solidFill>
                  <a:schemeClr val="tx1"/>
                </a:solidFill>
                <a:effectLst/>
                <a:latin typeface="Book Antiqua" pitchFamily="18" charset="0"/>
                <a:ea typeface="Calibri" pitchFamily="34" charset="0"/>
                <a:cs typeface="Times New Roman" pitchFamily="18" charset="0"/>
              </a:rPr>
              <a:t>Programme</a:t>
            </a:r>
            <a:endParaRPr kumimoji="0" lang="en-US" sz="1400" b="0" i="0" u="none" strike="noStrike" cap="none" normalizeH="0" baseline="0" dirty="0" smtClean="0">
              <a:ln>
                <a:noFill/>
              </a:ln>
              <a:solidFill>
                <a:schemeClr val="tx1"/>
              </a:solidFill>
              <a:effectLst/>
              <a:latin typeface="Book Antiqua"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Book Antiqua" pitchFamily="18" charset="0"/>
                <a:ea typeface="Calibri" pitchFamily="34" charset="0"/>
                <a:cs typeface="Times New Roman" pitchFamily="18" charset="0"/>
              </a:rPr>
              <a:t>Joining of Auditors in respective Audit Parties</a:t>
            </a:r>
            <a:endParaRPr kumimoji="0" lang="en-US" sz="1400" b="0" i="0" u="none" strike="noStrike" cap="none" normalizeH="0" baseline="0" dirty="0" smtClean="0">
              <a:ln>
                <a:noFill/>
              </a:ln>
              <a:solidFill>
                <a:schemeClr val="tx1"/>
              </a:solidFill>
              <a:effectLst/>
              <a:latin typeface="Book Antiqua"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Book Antiqua" pitchFamily="18" charset="0"/>
                <a:ea typeface="Calibri" pitchFamily="34" charset="0"/>
                <a:cs typeface="Times New Roman" pitchFamily="18" charset="0"/>
              </a:rPr>
              <a:t>Change of status of Audit( In progress/ Completion)</a:t>
            </a:r>
            <a:endParaRPr kumimoji="0" lang="en-US" sz="1400" b="0" i="0" u="none" strike="noStrike" cap="none" normalizeH="0" baseline="0" dirty="0" smtClean="0">
              <a:ln>
                <a:noFill/>
              </a:ln>
              <a:solidFill>
                <a:schemeClr val="tx1"/>
              </a:solidFill>
              <a:effectLst/>
              <a:latin typeface="Book Antiqua"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Book Antiqua" pitchFamily="18" charset="0"/>
                <a:ea typeface="Calibri" pitchFamily="34" charset="0"/>
                <a:cs typeface="Times New Roman" pitchFamily="18" charset="0"/>
              </a:rPr>
              <a:t>Recording of day to day Audit Work in ALFA and submission of weekly diaries</a:t>
            </a:r>
            <a:endParaRPr kumimoji="0" lang="en-US" sz="1400" b="0" i="0" u="none" strike="noStrike" cap="none" normalizeH="0" baseline="0" dirty="0" smtClean="0">
              <a:ln>
                <a:noFill/>
              </a:ln>
              <a:solidFill>
                <a:schemeClr val="tx1"/>
              </a:solidFill>
              <a:effectLst/>
              <a:latin typeface="Book Antiqua"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Book Antiqua" pitchFamily="18" charset="0"/>
                <a:ea typeface="Calibri" pitchFamily="34" charset="0"/>
                <a:cs typeface="Times New Roman" pitchFamily="18" charset="0"/>
              </a:rPr>
              <a:t>Submission and approval of Special Report on misappropriation of cash and loss of stock &amp; store</a:t>
            </a:r>
            <a:endParaRPr kumimoji="0" lang="en-US" sz="1400" b="0" i="0" u="none" strike="noStrike" cap="none" normalizeH="0" baseline="0" dirty="0" smtClean="0">
              <a:ln>
                <a:noFill/>
              </a:ln>
              <a:solidFill>
                <a:schemeClr val="tx1"/>
              </a:solidFill>
              <a:effectLst/>
              <a:latin typeface="Book Antiqua"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Book Antiqua" pitchFamily="18" charset="0"/>
                <a:ea typeface="Calibri" pitchFamily="34" charset="0"/>
                <a:cs typeface="Times New Roman" pitchFamily="18" charset="0"/>
              </a:rPr>
              <a:t>Preparation of Audit Report in Common Audit Format, review and approval of Draft Audit Report</a:t>
            </a:r>
            <a:endParaRPr kumimoji="0" lang="en-US" sz="1400" b="0" i="0" u="none" strike="noStrike" cap="none" normalizeH="0" baseline="0" dirty="0" smtClean="0">
              <a:ln>
                <a:noFill/>
              </a:ln>
              <a:solidFill>
                <a:schemeClr val="tx1"/>
              </a:solidFill>
              <a:effectLst/>
              <a:latin typeface="Book Antiqua"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Book Antiqua" pitchFamily="18" charset="0"/>
                <a:ea typeface="Calibri" pitchFamily="34" charset="0"/>
                <a:cs typeface="Times New Roman" pitchFamily="18" charset="0"/>
              </a:rPr>
              <a:t>Issue of Audit Report to Local Authority to furnish compliance</a:t>
            </a:r>
            <a:endParaRPr kumimoji="0" lang="en-US" sz="1400" b="0" i="0" u="none" strike="noStrike" cap="none" normalizeH="0" baseline="0" dirty="0" smtClean="0">
              <a:ln>
                <a:noFill/>
              </a:ln>
              <a:solidFill>
                <a:schemeClr val="tx1"/>
              </a:solidFill>
              <a:effectLst/>
              <a:latin typeface="Book Antiqua"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Book Antiqua" pitchFamily="18" charset="0"/>
                <a:ea typeface="Calibri" pitchFamily="34" charset="0"/>
                <a:cs typeface="Times New Roman" pitchFamily="18" charset="0"/>
              </a:rPr>
              <a:t>Issue of corrigendum to Audit Reports</a:t>
            </a:r>
            <a:endParaRPr kumimoji="0" lang="en-US" sz="4000" b="0" i="0" u="none" strike="noStrike" cap="none" normalizeH="0" baseline="0" dirty="0" smtClean="0">
              <a:ln>
                <a:noFill/>
              </a:ln>
              <a:solidFill>
                <a:schemeClr val="tx1"/>
              </a:solidFill>
              <a:effectLst/>
              <a:latin typeface="Book Antiqua" pitchFamily="18"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304801"/>
            <a:ext cx="7696200" cy="5262979"/>
          </a:xfrm>
          <a:prstGeom prst="rect">
            <a:avLst/>
          </a:prstGeom>
        </p:spPr>
        <p:txBody>
          <a:bodyPr wrap="square">
            <a:spAutoFit/>
          </a:bodyPr>
          <a:lstStyle/>
          <a:p>
            <a:pPr lvl="0"/>
            <a:r>
              <a:rPr lang="en-US" sz="2400" dirty="0" err="1" smtClean="0">
                <a:solidFill>
                  <a:srgbClr val="FF0000"/>
                </a:solidFill>
              </a:rPr>
              <a:t>Contd</a:t>
            </a:r>
            <a:r>
              <a:rPr lang="en-US" sz="2400" dirty="0" smtClean="0">
                <a:solidFill>
                  <a:srgbClr val="FF0000"/>
                </a:solidFill>
              </a:rPr>
              <a:t>……..</a:t>
            </a:r>
          </a:p>
          <a:p>
            <a:pPr lvl="0">
              <a:buFont typeface="Arial" pitchFamily="34" charset="0"/>
              <a:buChar char="•"/>
            </a:pPr>
            <a:r>
              <a:rPr lang="en-US" sz="2400" dirty="0" smtClean="0"/>
              <a:t>Issue of Show Cause Notices/Surcharge Orders to the delinquents by integrating ALFA with HRMS</a:t>
            </a:r>
          </a:p>
          <a:p>
            <a:pPr lvl="0">
              <a:buFont typeface="Arial" pitchFamily="34" charset="0"/>
              <a:buChar char="•"/>
            </a:pPr>
            <a:r>
              <a:rPr lang="en-US" sz="2400" dirty="0" smtClean="0"/>
              <a:t>Furnishing Monthly Progress Reports(MPRs) by DAOs to DLFA</a:t>
            </a:r>
          </a:p>
          <a:p>
            <a:pPr lvl="0">
              <a:buFont typeface="Arial" pitchFamily="34" charset="0"/>
              <a:buChar char="•"/>
            </a:pPr>
            <a:r>
              <a:rPr lang="en-US" sz="2400" dirty="0" smtClean="0"/>
              <a:t>Lodging technical grievances while working in ALFA and getting solution</a:t>
            </a:r>
          </a:p>
          <a:p>
            <a:pPr lvl="0">
              <a:buFont typeface="Arial" pitchFamily="34" charset="0"/>
              <a:buChar char="•"/>
            </a:pPr>
            <a:r>
              <a:rPr lang="en-US" sz="2400" dirty="0" smtClean="0"/>
              <a:t>Submission of  extension proposal of </a:t>
            </a:r>
            <a:r>
              <a:rPr lang="en-US" sz="2400" dirty="0" err="1" smtClean="0"/>
              <a:t>mandays</a:t>
            </a:r>
            <a:r>
              <a:rPr lang="en-US" sz="2400" dirty="0" smtClean="0"/>
              <a:t> and approval of it </a:t>
            </a:r>
          </a:p>
          <a:p>
            <a:pPr lvl="0">
              <a:buFont typeface="Arial" pitchFamily="34" charset="0"/>
              <a:buChar char="•"/>
            </a:pPr>
            <a:r>
              <a:rPr lang="en-US" sz="2400" dirty="0" smtClean="0"/>
              <a:t>Submission of Tour </a:t>
            </a:r>
            <a:r>
              <a:rPr lang="en-US" sz="2400" dirty="0" err="1" smtClean="0"/>
              <a:t>Programme</a:t>
            </a:r>
            <a:r>
              <a:rPr lang="en-US" sz="2400" dirty="0" smtClean="0"/>
              <a:t> and approval of it</a:t>
            </a:r>
          </a:p>
          <a:p>
            <a:pPr lvl="0">
              <a:buFont typeface="Arial" pitchFamily="34" charset="0"/>
              <a:buChar char="•"/>
            </a:pPr>
            <a:r>
              <a:rPr lang="en-US" sz="2400" dirty="0" smtClean="0"/>
              <a:t>Availability of several auto generated reports </a:t>
            </a:r>
          </a:p>
          <a:p>
            <a:pPr lvl="0">
              <a:buFont typeface="Arial" pitchFamily="34" charset="0"/>
              <a:buChar char="•"/>
            </a:pPr>
            <a:r>
              <a:rPr lang="en-US" sz="2400" dirty="0" smtClean="0"/>
              <a:t>Internal mail service</a:t>
            </a:r>
          </a:p>
          <a:p>
            <a:pPr lvl="0">
              <a:buFont typeface="Arial" pitchFamily="34" charset="0"/>
              <a:buChar char="•"/>
            </a:pPr>
            <a:r>
              <a:rPr lang="en-US" sz="2400" dirty="0" smtClean="0"/>
              <a:t>Availability of E-Library</a:t>
            </a:r>
          </a:p>
          <a:p>
            <a:pPr>
              <a:buFont typeface="Arial" pitchFamily="34" charset="0"/>
              <a:buChar char="•"/>
            </a:pPr>
            <a:r>
              <a:rPr lang="en-US" sz="2400" dirty="0" smtClean="0"/>
              <a:t>Availability of Dist. wise list of Audit Personnel</a:t>
            </a:r>
            <a:endParaRPr 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ChangeArrowheads="1"/>
          </p:cNvSpPr>
          <p:nvPr/>
        </p:nvSpPr>
        <p:spPr bwMode="auto">
          <a:xfrm>
            <a:off x="381000" y="257833"/>
            <a:ext cx="8458200" cy="59400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FF0000"/>
                </a:solidFill>
                <a:effectLst/>
                <a:latin typeface="Calibri" pitchFamily="34" charset="0"/>
                <a:ea typeface="Calibri" pitchFamily="34" charset="0"/>
                <a:cs typeface="Times New Roman" pitchFamily="18" charset="0"/>
              </a:rPr>
              <a:t>IMPLEMENTATION OF 5TS THROUGH ALFA</a:t>
            </a:r>
            <a:endParaRPr kumimoji="0" lang="en-US" sz="1600" b="0" i="0" u="none" strike="noStrike" cap="none" normalizeH="0" baseline="0" dirty="0" smtClean="0">
              <a:ln>
                <a:noFill/>
              </a:ln>
              <a:solidFill>
                <a:srgbClr val="FF0000"/>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3200" b="1" i="0" u="none" strike="noStrike" cap="none" normalizeH="0" baseline="0" dirty="0" smtClean="0">
                <a:ln>
                  <a:noFill/>
                </a:ln>
                <a:solidFill>
                  <a:srgbClr val="7030A0"/>
                </a:solidFill>
                <a:effectLst/>
                <a:latin typeface="Calibri" pitchFamily="34" charset="0"/>
                <a:ea typeface="Calibri" pitchFamily="34" charset="0"/>
                <a:cs typeface="Times New Roman" pitchFamily="18" charset="0"/>
              </a:rPr>
              <a:t>Technology</a:t>
            </a:r>
            <a:r>
              <a:rPr kumimoji="0" lang="en-US" sz="32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3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Presently Local Fund Audit Organization is conducting Audit of different local bodies (such as PRIs, ULBs, Development Authorities, Universities, Colleges etc.) using information technology. The entire audit process starting from Preparation of Annual Audit Plan to issue of Approved Audit Report and receipt of Audit Compliance is being made online through the software ALFA (Automation of Local Fund Audit) developed and maintained by NIC, </a:t>
            </a:r>
            <a:r>
              <a:rPr kumimoji="0" lang="en-US" sz="3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Odisha</a:t>
            </a:r>
            <a:r>
              <a:rPr kumimoji="0" lang="en-US" sz="3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(under ministry of Electronics &amp; IT, Govt. of India)</a:t>
            </a:r>
            <a:endParaRPr kumimoji="0" lang="en-US" sz="4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762000"/>
            <a:ext cx="7391400" cy="5016758"/>
          </a:xfrm>
          <a:prstGeom prst="rect">
            <a:avLst/>
          </a:prstGeom>
        </p:spPr>
        <p:txBody>
          <a:bodyPr wrap="square">
            <a:spAutoFit/>
          </a:bodyPr>
          <a:lstStyle/>
          <a:p>
            <a:pPr algn="just"/>
            <a:r>
              <a:rPr lang="en-US" b="1" dirty="0" smtClean="0"/>
              <a:t> </a:t>
            </a:r>
            <a:r>
              <a:rPr lang="en-US" sz="3200" b="1" dirty="0" smtClean="0">
                <a:solidFill>
                  <a:srgbClr val="7030A0"/>
                </a:solidFill>
              </a:rPr>
              <a:t>Team Work- </a:t>
            </a:r>
            <a:r>
              <a:rPr lang="en-US" sz="3200" dirty="0" smtClean="0"/>
              <a:t>Using ALFA portal</a:t>
            </a:r>
            <a:r>
              <a:rPr lang="en-US" sz="3200" b="1" dirty="0" smtClean="0"/>
              <a:t>, </a:t>
            </a:r>
            <a:r>
              <a:rPr lang="en-US" sz="3200" dirty="0" smtClean="0"/>
              <a:t>each member of</a:t>
            </a:r>
            <a:r>
              <a:rPr lang="en-US" sz="3200" b="1" dirty="0" smtClean="0"/>
              <a:t> </a:t>
            </a:r>
            <a:r>
              <a:rPr lang="en-US" sz="3200" dirty="0" smtClean="0"/>
              <a:t> an Audit party can enter his/her weekly diaries, draft audit </a:t>
            </a:r>
            <a:r>
              <a:rPr lang="en-US" sz="3200" dirty="0" err="1" smtClean="0"/>
              <a:t>paras</a:t>
            </a:r>
            <a:r>
              <a:rPr lang="en-US" sz="3200" dirty="0" smtClean="0"/>
              <a:t> in Common Audit Format and do other assignments individually, but simultaneously which can be checked by the Lead Auditor/party in charge and can be submitted as a whole. This system establishes a team spirit among the audit personnel of an audit party. </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457200"/>
            <a:ext cx="6781800" cy="5509200"/>
          </a:xfrm>
          <a:prstGeom prst="rect">
            <a:avLst/>
          </a:prstGeom>
        </p:spPr>
        <p:txBody>
          <a:bodyPr wrap="square">
            <a:spAutoFit/>
          </a:bodyPr>
          <a:lstStyle/>
          <a:p>
            <a:pPr algn="just"/>
            <a:r>
              <a:rPr lang="en-US" sz="3200" b="1" dirty="0" smtClean="0">
                <a:solidFill>
                  <a:srgbClr val="7030A0"/>
                </a:solidFill>
              </a:rPr>
              <a:t>Transparency</a:t>
            </a:r>
            <a:r>
              <a:rPr lang="en-US" sz="3200" b="1" dirty="0" smtClean="0"/>
              <a:t>- </a:t>
            </a:r>
            <a:r>
              <a:rPr lang="en-US" sz="3200" dirty="0" smtClean="0"/>
              <a:t>Since, submission of special reports on misappropriation of cash, drafting, submission and approval of Audit Reports, submission of compliance by the Local Authorities etc.  are made online through this portal and also, the Approved Audit Reports are published in the domain of  ‘Citizen Service’ of the portal, a transparency is maintained in the whole system of auditing</a:t>
            </a:r>
            <a:r>
              <a:rPr lang="en-US" dirty="0" smtClean="0"/>
              <a:t>. </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ChangeArrowheads="1"/>
          </p:cNvSpPr>
          <p:nvPr/>
        </p:nvSpPr>
        <p:spPr bwMode="auto">
          <a:xfrm>
            <a:off x="762000" y="454518"/>
            <a:ext cx="7543800" cy="600164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kumimoji="0" lang="en-US" sz="3200" b="1" i="0" u="none" strike="noStrike" cap="none" normalizeH="0" baseline="0" dirty="0" smtClean="0">
                <a:ln>
                  <a:noFill/>
                </a:ln>
                <a:solidFill>
                  <a:srgbClr val="7030A0"/>
                </a:solidFill>
                <a:effectLst/>
                <a:latin typeface="Calibri" pitchFamily="34" charset="0"/>
                <a:ea typeface="Calibri" pitchFamily="34" charset="0"/>
                <a:cs typeface="Times New Roman" pitchFamily="18" charset="0"/>
              </a:rPr>
              <a:t>Time-</a:t>
            </a:r>
            <a:r>
              <a:rPr kumimoji="0" lang="en-US" sz="32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lang="en-US" sz="3200" dirty="0" smtClean="0">
                <a:latin typeface="Calibri" pitchFamily="34" charset="0"/>
                <a:ea typeface="Calibri" pitchFamily="34" charset="0"/>
                <a:cs typeface="Times New Roman" pitchFamily="18" charset="0"/>
              </a:rPr>
              <a:t>Online c</a:t>
            </a:r>
            <a:r>
              <a:rPr kumimoji="0" lang="en-US" sz="3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onduct of all audit related activities through this portal, ALFA saves time. More achievement can be made in respect of quantity and quality aspect of Audit Plan in less time consuming less man power.</a:t>
            </a:r>
            <a:r>
              <a:rPr kumimoji="0" lang="en-US" sz="32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3200" b="1" i="0" u="none" strike="noStrike" cap="none" normalizeH="0" baseline="0" dirty="0" smtClean="0">
                <a:ln>
                  <a:noFill/>
                </a:ln>
                <a:solidFill>
                  <a:srgbClr val="7030A0"/>
                </a:solidFill>
                <a:effectLst/>
                <a:latin typeface="Calibri" pitchFamily="34" charset="0"/>
                <a:ea typeface="Calibri" pitchFamily="34" charset="0"/>
                <a:cs typeface="Times New Roman" pitchFamily="18" charset="0"/>
              </a:rPr>
              <a:t>Transformation-</a:t>
            </a:r>
            <a:r>
              <a:rPr kumimoji="0" lang="en-US" sz="32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3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Making audit process paperless and transparent using ALFA Software is a step towards transformation in the traditional method of auditing. Use of technology in the system of auditing makes the system more qualitative and contextual</a:t>
            </a: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61</TotalTime>
  <Words>925</Words>
  <Application>Microsoft Office PowerPoint</Application>
  <PresentationFormat>On-screen Show (4:3)</PresentationFormat>
  <Paragraphs>50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Concourse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SRIKANTA</dc:creator>
  <cp:lastModifiedBy>DLFA</cp:lastModifiedBy>
  <cp:revision>26</cp:revision>
  <dcterms:created xsi:type="dcterms:W3CDTF">2006-08-16T00:00:00Z</dcterms:created>
  <dcterms:modified xsi:type="dcterms:W3CDTF">2022-07-30T09:14:55Z</dcterms:modified>
</cp:coreProperties>
</file>