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7" r:id="rId18"/>
    <p:sldId id="278" r:id="rId19"/>
    <p:sldId id="279" r:id="rId20"/>
    <p:sldId id="280" r:id="rId21"/>
    <p:sldId id="281" r:id="rId22"/>
    <p:sldId id="282" r:id="rId23"/>
    <p:sldId id="283" r:id="rId24"/>
    <p:sldId id="284" r:id="rId25"/>
    <p:sldId id="285" r:id="rId26"/>
    <p:sldId id="301"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FF00FF"/>
    <a:srgbClr val="FF3399"/>
    <a:srgbClr val="66FF66"/>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BC17E73-AC5B-49DA-A4CD-40314AC163E8}" type="datetimeFigureOut">
              <a:rPr lang="en-US" smtClean="0"/>
              <a:pPr/>
              <a:t>8/3/2022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7E73-AC5B-49DA-A4CD-40314AC163E8}" type="datetimeFigureOut">
              <a:rPr lang="en-US" smtClean="0"/>
              <a:pPr/>
              <a:t>8/3/2022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7E73-AC5B-49DA-A4CD-40314AC163E8}" type="datetimeFigureOut">
              <a:rPr lang="en-US" smtClean="0"/>
              <a:pPr/>
              <a:t>8/3/2022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7E73-AC5B-49DA-A4CD-40314AC163E8}" type="datetimeFigureOut">
              <a:rPr lang="en-US" smtClean="0"/>
              <a:pPr/>
              <a:t>8/3/2022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C17E73-AC5B-49DA-A4CD-40314AC163E8}" type="datetimeFigureOut">
              <a:rPr lang="en-US" smtClean="0"/>
              <a:pPr/>
              <a:t>8/3/2022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C17E73-AC5B-49DA-A4CD-40314AC163E8}" type="datetimeFigureOut">
              <a:rPr lang="en-US" smtClean="0"/>
              <a:pPr/>
              <a:t>8/3/2022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BC17E73-AC5B-49DA-A4CD-40314AC163E8}" type="datetimeFigureOut">
              <a:rPr lang="en-US" smtClean="0"/>
              <a:pPr/>
              <a:t>8/3/2022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BC17E73-AC5B-49DA-A4CD-40314AC163E8}" type="datetimeFigureOut">
              <a:rPr lang="en-US" smtClean="0"/>
              <a:pPr/>
              <a:t>8/3/2022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17E73-AC5B-49DA-A4CD-40314AC163E8}" type="datetimeFigureOut">
              <a:rPr lang="en-US" smtClean="0"/>
              <a:pPr/>
              <a:t>8/3/2022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C17E73-AC5B-49DA-A4CD-40314AC163E8}" type="datetimeFigureOut">
              <a:rPr lang="en-US" smtClean="0"/>
              <a:pPr/>
              <a:t>8/3/2022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F6922-2524-4C00-896E-B1FDAA73B96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BC17E73-AC5B-49DA-A4CD-40314AC163E8}" type="datetimeFigureOut">
              <a:rPr lang="en-US" smtClean="0"/>
              <a:pPr/>
              <a:t>8/3/2022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A2F6922-2524-4C00-896E-B1FDAA73B96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C17E73-AC5B-49DA-A4CD-40314AC163E8}" type="datetimeFigureOut">
              <a:rPr lang="en-US" smtClean="0"/>
              <a:pPr/>
              <a:t>8/3/2022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2F6922-2524-4C00-896E-B1FDAA73B96F}"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1000100" y="1571612"/>
            <a:ext cx="7467365" cy="1754326"/>
          </a:xfrm>
          <a:prstGeom prst="rect">
            <a:avLst/>
          </a:prstGeom>
          <a:noFill/>
        </p:spPr>
        <p:txBody>
          <a:bodyPr wrap="none" lIns="91440" tIns="45720" rIns="91440" bIns="45720">
            <a:spAutoFit/>
          </a:bodyPr>
          <a:lstStyle/>
          <a:p>
            <a:pPr algn="ctr"/>
            <a:r>
              <a:rPr lang="en-I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FF"/>
                </a:solidFill>
                <a:effectLst>
                  <a:outerShdw blurRad="41275" dist="12700" dir="12000000" algn="tl" rotWithShape="0">
                    <a:srgbClr val="000000">
                      <a:alpha val="40000"/>
                    </a:srgbClr>
                  </a:outerShdw>
                </a:effectLst>
                <a:latin typeface="Aharoni" pitchFamily="2" charset="-79"/>
                <a:cs typeface="Aharoni" pitchFamily="2" charset="-79"/>
              </a:rPr>
              <a:t>Training for </a:t>
            </a:r>
            <a:r>
              <a:rPr lang="en-IN" sz="5400" b="1" cap="none" spc="0"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FF"/>
                </a:solidFill>
                <a:effectLst>
                  <a:outerShdw blurRad="41275" dist="12700" dir="12000000" algn="tl" rotWithShape="0">
                    <a:srgbClr val="000000">
                      <a:alpha val="40000"/>
                    </a:srgbClr>
                  </a:outerShdw>
                </a:effectLst>
                <a:latin typeface="Aharoni" pitchFamily="2" charset="-79"/>
                <a:cs typeface="Aharoni" pitchFamily="2" charset="-79"/>
              </a:rPr>
              <a:t>Freshers’</a:t>
            </a:r>
            <a:r>
              <a:rPr lang="en-I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FF"/>
                </a:solidFill>
                <a:effectLst>
                  <a:outerShdw blurRad="41275" dist="12700" dir="12000000" algn="tl" rotWithShape="0">
                    <a:srgbClr val="000000">
                      <a:alpha val="40000"/>
                    </a:srgbClr>
                  </a:outerShdw>
                </a:effectLst>
                <a:latin typeface="Aharoni" pitchFamily="2" charset="-79"/>
                <a:cs typeface="Aharoni" pitchFamily="2" charset="-79"/>
              </a:rPr>
              <a:t> </a:t>
            </a:r>
          </a:p>
          <a:p>
            <a:pPr algn="ctr"/>
            <a:r>
              <a:rPr lang="en-I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FF"/>
                </a:solidFill>
                <a:effectLst>
                  <a:outerShdw blurRad="41275" dist="12700" dir="12000000" algn="tl" rotWithShape="0">
                    <a:srgbClr val="000000">
                      <a:alpha val="40000"/>
                    </a:srgbClr>
                  </a:outerShdw>
                </a:effectLst>
                <a:latin typeface="Aharoni" pitchFamily="2" charset="-79"/>
                <a:cs typeface="Aharoni" pitchFamily="2" charset="-79"/>
              </a:rPr>
              <a:t>on 04.08.22</a:t>
            </a:r>
            <a:endParaRPr lang="en-IN"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FF"/>
              </a:solidFill>
              <a:effectLst>
                <a:outerShdw blurRad="41275" dist="12700" dir="12000000" algn="tl" rotWithShape="0">
                  <a:srgbClr val="000000">
                    <a:alpha val="40000"/>
                  </a:srgbClr>
                </a:outerShdw>
              </a:effectLst>
            </a:endParaRPr>
          </a:p>
        </p:txBody>
      </p:sp>
      <p:sp>
        <p:nvSpPr>
          <p:cNvPr id="7" name="Rectangle 6"/>
          <p:cNvSpPr/>
          <p:nvPr/>
        </p:nvSpPr>
        <p:spPr>
          <a:xfrm>
            <a:off x="785786" y="4214818"/>
            <a:ext cx="7531229" cy="769441"/>
          </a:xfrm>
          <a:prstGeom prst="rect">
            <a:avLst/>
          </a:prstGeom>
          <a:noFill/>
        </p:spPr>
        <p:txBody>
          <a:bodyPr wrap="none" lIns="91440" tIns="45720" rIns="91440" bIns="45720">
            <a:spAutoFit/>
          </a:bodyPr>
          <a:lstStyle/>
          <a:p>
            <a:pPr algn="ctr"/>
            <a:r>
              <a:rPr lang="en-IN" sz="4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66"/>
                </a:solidFill>
                <a:effectLst>
                  <a:outerShdw blurRad="41275" dist="12700" dir="12000000" algn="tl" rotWithShape="0">
                    <a:srgbClr val="000000">
                      <a:alpha val="40000"/>
                    </a:srgbClr>
                  </a:outerShdw>
                </a:effectLst>
                <a:latin typeface="Aharoni" pitchFamily="2" charset="-79"/>
                <a:cs typeface="Aharoni" pitchFamily="2" charset="-79"/>
              </a:rPr>
              <a:t>At MDRAFM, Bhubaneswar </a:t>
            </a:r>
            <a:endParaRPr lang="en-IN" sz="4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66"/>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714348" y="1714488"/>
            <a:ext cx="7858180" cy="646331"/>
          </a:xfrm>
          <a:prstGeom prst="rect">
            <a:avLst/>
          </a:prstGeom>
          <a:noFill/>
        </p:spPr>
        <p:txBody>
          <a:bodyPr wrap="square" rtlCol="0">
            <a:spAutoFit/>
          </a:bodyPr>
          <a:lstStyle/>
          <a:p>
            <a:pPr algn="just"/>
            <a:r>
              <a:rPr lang="en-IN" dirty="0" smtClean="0"/>
              <a:t>	</a:t>
            </a:r>
            <a:endParaRPr lang="en-IN" dirty="0"/>
          </a:p>
          <a:p>
            <a:pPr algn="just"/>
            <a:endParaRPr lang="en-IN" dirty="0"/>
          </a:p>
        </p:txBody>
      </p:sp>
      <p:graphicFrame>
        <p:nvGraphicFramePr>
          <p:cNvPr id="5" name="Table 4"/>
          <p:cNvGraphicFramePr>
            <a:graphicFrameLocks noGrp="1"/>
          </p:cNvGraphicFramePr>
          <p:nvPr/>
        </p:nvGraphicFramePr>
        <p:xfrm>
          <a:off x="571472" y="357167"/>
          <a:ext cx="8072496" cy="6143668"/>
        </p:xfrm>
        <a:graphic>
          <a:graphicData uri="http://schemas.openxmlformats.org/drawingml/2006/table">
            <a:tbl>
              <a:tblPr firstRow="1" bandRow="1">
                <a:tableStyleId>{5C22544A-7EE6-4342-B048-85BDC9FD1C3A}</a:tableStyleId>
              </a:tblPr>
              <a:tblGrid>
                <a:gridCol w="2018124"/>
                <a:gridCol w="2018124"/>
                <a:gridCol w="2018124"/>
                <a:gridCol w="2018124"/>
              </a:tblGrid>
              <a:tr h="892989">
                <a:tc>
                  <a:txBody>
                    <a:bodyPr/>
                    <a:lstStyle/>
                    <a:p>
                      <a:endParaRPr lang="en-IN" dirty="0"/>
                    </a:p>
                  </a:txBody>
                  <a:tcPr/>
                </a:tc>
                <a:tc>
                  <a:txBody>
                    <a:bodyPr/>
                    <a:lstStyle/>
                    <a:p>
                      <a:pPr algn="ctr"/>
                      <a:endParaRPr lang="en-IN" sz="2000" dirty="0" smtClean="0">
                        <a:solidFill>
                          <a:srgbClr val="FFFF00"/>
                        </a:solidFill>
                      </a:endParaRPr>
                    </a:p>
                    <a:p>
                      <a:pPr algn="ctr"/>
                      <a:r>
                        <a:rPr lang="en-IN" sz="2000" dirty="0" smtClean="0">
                          <a:solidFill>
                            <a:srgbClr val="FFFF00"/>
                          </a:solidFill>
                        </a:rPr>
                        <a:t>Performance</a:t>
                      </a:r>
                      <a:endParaRPr lang="en-IN" dirty="0">
                        <a:solidFill>
                          <a:srgbClr val="FFFF00"/>
                        </a:solidFill>
                      </a:endParaRPr>
                    </a:p>
                  </a:txBody>
                  <a:tcPr/>
                </a:tc>
                <a:tc>
                  <a:txBody>
                    <a:bodyPr/>
                    <a:lstStyle/>
                    <a:p>
                      <a:pPr algn="ctr"/>
                      <a:endParaRPr lang="en-IN" sz="2000" dirty="0" smtClean="0">
                        <a:solidFill>
                          <a:srgbClr val="FFFF00"/>
                        </a:solidFill>
                      </a:endParaRPr>
                    </a:p>
                    <a:p>
                      <a:pPr algn="ctr"/>
                      <a:r>
                        <a:rPr lang="en-IN" sz="2000" dirty="0" smtClean="0">
                          <a:solidFill>
                            <a:srgbClr val="FFFF00"/>
                          </a:solidFill>
                        </a:rPr>
                        <a:t>Financial</a:t>
                      </a:r>
                      <a:endParaRPr lang="en-IN" dirty="0">
                        <a:solidFill>
                          <a:srgbClr val="FFFF00"/>
                        </a:solidFill>
                      </a:endParaRPr>
                    </a:p>
                  </a:txBody>
                  <a:tcPr/>
                </a:tc>
                <a:tc>
                  <a:txBody>
                    <a:bodyPr/>
                    <a:lstStyle/>
                    <a:p>
                      <a:pPr algn="ctr"/>
                      <a:endParaRPr lang="en-IN" sz="2000" dirty="0" smtClean="0">
                        <a:solidFill>
                          <a:srgbClr val="FFFF00"/>
                        </a:solidFill>
                      </a:endParaRPr>
                    </a:p>
                    <a:p>
                      <a:pPr algn="ctr"/>
                      <a:r>
                        <a:rPr lang="en-IN" sz="2000" dirty="0" smtClean="0">
                          <a:solidFill>
                            <a:srgbClr val="FFFF00"/>
                          </a:solidFill>
                        </a:rPr>
                        <a:t>Compliance</a:t>
                      </a:r>
                      <a:endParaRPr lang="en-IN" dirty="0">
                        <a:solidFill>
                          <a:srgbClr val="FFFF00"/>
                        </a:solidFill>
                      </a:endParaRPr>
                    </a:p>
                  </a:txBody>
                  <a:tcPr/>
                </a:tc>
              </a:tr>
              <a:tr h="2710121">
                <a:tc>
                  <a:txBody>
                    <a:bodyPr/>
                    <a:lstStyle/>
                    <a:p>
                      <a:pPr algn="ctr"/>
                      <a:r>
                        <a:rPr lang="en-IN" sz="2400" b="1" dirty="0" smtClean="0">
                          <a:solidFill>
                            <a:srgbClr val="FF0000"/>
                          </a:solidFill>
                        </a:rPr>
                        <a:t>Audit</a:t>
                      </a:r>
                      <a:r>
                        <a:rPr lang="en-IN" sz="2400" b="1" baseline="0" dirty="0" smtClean="0">
                          <a:solidFill>
                            <a:srgbClr val="FF0000"/>
                          </a:solidFill>
                        </a:rPr>
                        <a:t> Objectives</a:t>
                      </a:r>
                      <a:endParaRPr lang="en-IN" sz="2400" b="1" dirty="0">
                        <a:solidFill>
                          <a:srgbClr val="FF0000"/>
                        </a:solidFill>
                      </a:endParaRPr>
                    </a:p>
                  </a:txBody>
                  <a:tcPr>
                    <a:solidFill>
                      <a:schemeClr val="accent3">
                        <a:lumMod val="20000"/>
                        <a:lumOff val="80000"/>
                      </a:schemeClr>
                    </a:solidFill>
                  </a:tcPr>
                </a:tc>
                <a:tc>
                  <a:txBody>
                    <a:bodyPr/>
                    <a:lstStyle/>
                    <a:p>
                      <a:pPr algn="l"/>
                      <a:r>
                        <a:rPr lang="en-IN" sz="1600" kern="1200" dirty="0" smtClean="0">
                          <a:solidFill>
                            <a:schemeClr val="dk1"/>
                          </a:solidFill>
                          <a:latin typeface="+mn-lt"/>
                          <a:ea typeface="+mn-ea"/>
                          <a:cs typeface="+mn-cs"/>
                        </a:rPr>
                        <a:t>Assess whether</a:t>
                      </a:r>
                    </a:p>
                    <a:p>
                      <a:pPr algn="l"/>
                      <a:r>
                        <a:rPr lang="en-IN" sz="1600" kern="1200" dirty="0" smtClean="0">
                          <a:solidFill>
                            <a:schemeClr val="dk1"/>
                          </a:solidFill>
                          <a:latin typeface="+mn-lt"/>
                          <a:ea typeface="+mn-ea"/>
                          <a:cs typeface="+mn-cs"/>
                        </a:rPr>
                        <a:t>interventions, programmes and institutions are performing in accordance</a:t>
                      </a:r>
                    </a:p>
                    <a:p>
                      <a:pPr algn="l"/>
                      <a:r>
                        <a:rPr lang="en-IN" sz="1600" kern="1200" dirty="0" smtClean="0">
                          <a:solidFill>
                            <a:schemeClr val="dk1"/>
                          </a:solidFill>
                          <a:latin typeface="+mn-lt"/>
                          <a:ea typeface="+mn-ea"/>
                          <a:cs typeface="+mn-cs"/>
                        </a:rPr>
                        <a:t>with the principles of</a:t>
                      </a:r>
                      <a:r>
                        <a:rPr lang="en-IN" sz="1600" kern="1200" baseline="0" dirty="0" smtClean="0">
                          <a:solidFill>
                            <a:schemeClr val="dk1"/>
                          </a:solidFill>
                          <a:latin typeface="+mn-lt"/>
                          <a:ea typeface="+mn-ea"/>
                          <a:cs typeface="+mn-cs"/>
                        </a:rPr>
                        <a:t> </a:t>
                      </a:r>
                      <a:r>
                        <a:rPr lang="en-IN" sz="1600" kern="1200" dirty="0" smtClean="0">
                          <a:solidFill>
                            <a:schemeClr val="dk1"/>
                          </a:solidFill>
                          <a:latin typeface="+mn-lt"/>
                          <a:ea typeface="+mn-ea"/>
                          <a:cs typeface="+mn-cs"/>
                        </a:rPr>
                        <a:t>economy, efficiency and effectiveness.</a:t>
                      </a:r>
                      <a:endParaRPr lang="en-IN" sz="1600" dirty="0"/>
                    </a:p>
                  </a:txBody>
                  <a:tcPr>
                    <a:solidFill>
                      <a:schemeClr val="accent3">
                        <a:lumMod val="20000"/>
                        <a:lumOff val="80000"/>
                      </a:schemeClr>
                    </a:solidFill>
                  </a:tcPr>
                </a:tc>
                <a:tc>
                  <a:txBody>
                    <a:bodyPr/>
                    <a:lstStyle/>
                    <a:p>
                      <a:pPr algn="l"/>
                      <a:r>
                        <a:rPr lang="en-IN" sz="1600" kern="1200" dirty="0" smtClean="0">
                          <a:solidFill>
                            <a:schemeClr val="dk1"/>
                          </a:solidFill>
                          <a:latin typeface="+mn-lt"/>
                          <a:ea typeface="+mn-ea"/>
                          <a:cs typeface="+mn-cs"/>
                        </a:rPr>
                        <a:t>Obtain reasonable</a:t>
                      </a:r>
                    </a:p>
                    <a:p>
                      <a:pPr algn="l"/>
                      <a:r>
                        <a:rPr lang="en-IN" sz="1600" kern="1200" dirty="0" smtClean="0">
                          <a:solidFill>
                            <a:schemeClr val="dk1"/>
                          </a:solidFill>
                          <a:latin typeface="+mn-lt"/>
                          <a:ea typeface="+mn-ea"/>
                          <a:cs typeface="+mn-cs"/>
                        </a:rPr>
                        <a:t>assurance that the</a:t>
                      </a:r>
                    </a:p>
                    <a:p>
                      <a:pPr algn="l"/>
                      <a:r>
                        <a:rPr lang="en-IN" sz="1600" kern="1200" dirty="0" smtClean="0">
                          <a:solidFill>
                            <a:schemeClr val="dk1"/>
                          </a:solidFill>
                          <a:latin typeface="+mn-lt"/>
                          <a:ea typeface="+mn-ea"/>
                          <a:cs typeface="+mn-cs"/>
                        </a:rPr>
                        <a:t>financial statements</a:t>
                      </a:r>
                    </a:p>
                    <a:p>
                      <a:pPr algn="l"/>
                      <a:r>
                        <a:rPr lang="en-IN" sz="1600" kern="1200" dirty="0" smtClean="0">
                          <a:solidFill>
                            <a:schemeClr val="dk1"/>
                          </a:solidFill>
                          <a:latin typeface="+mn-lt"/>
                          <a:ea typeface="+mn-ea"/>
                          <a:cs typeface="+mn-cs"/>
                        </a:rPr>
                        <a:t>are free of material</a:t>
                      </a:r>
                    </a:p>
                    <a:p>
                      <a:pPr algn="l"/>
                      <a:r>
                        <a:rPr lang="en-IN" sz="1600" kern="1200" dirty="0" smtClean="0">
                          <a:solidFill>
                            <a:schemeClr val="dk1"/>
                          </a:solidFill>
                          <a:latin typeface="+mn-lt"/>
                          <a:ea typeface="+mn-ea"/>
                          <a:cs typeface="+mn-cs"/>
                        </a:rPr>
                        <a:t>misstatement.</a:t>
                      </a:r>
                    </a:p>
                    <a:p>
                      <a:pPr algn="l"/>
                      <a:endParaRPr lang="en-IN" sz="1600" dirty="0"/>
                    </a:p>
                  </a:txBody>
                  <a:tcPr>
                    <a:solidFill>
                      <a:schemeClr val="accent3">
                        <a:lumMod val="20000"/>
                        <a:lumOff val="80000"/>
                      </a:schemeClr>
                    </a:solidFill>
                  </a:tcPr>
                </a:tc>
                <a:tc>
                  <a:txBody>
                    <a:bodyPr/>
                    <a:lstStyle/>
                    <a:p>
                      <a:pPr algn="l"/>
                      <a:r>
                        <a:rPr lang="en-IN" sz="1600" kern="1200" dirty="0" smtClean="0">
                          <a:solidFill>
                            <a:schemeClr val="dk1"/>
                          </a:solidFill>
                          <a:latin typeface="+mn-lt"/>
                          <a:ea typeface="+mn-ea"/>
                          <a:cs typeface="+mn-cs"/>
                        </a:rPr>
                        <a:t>Gauge how well an</a:t>
                      </a:r>
                    </a:p>
                    <a:p>
                      <a:pPr algn="l"/>
                      <a:r>
                        <a:rPr lang="en-IN" sz="1600" kern="1200" dirty="0" smtClean="0">
                          <a:solidFill>
                            <a:schemeClr val="dk1"/>
                          </a:solidFill>
                          <a:latin typeface="+mn-lt"/>
                          <a:ea typeface="+mn-ea"/>
                          <a:cs typeface="+mn-cs"/>
                        </a:rPr>
                        <a:t>organization adheres to rules and regulations,</a:t>
                      </a:r>
                    </a:p>
                    <a:p>
                      <a:pPr algn="l"/>
                      <a:r>
                        <a:rPr lang="en-IN" sz="1600" kern="1200" dirty="0" smtClean="0">
                          <a:solidFill>
                            <a:schemeClr val="dk1"/>
                          </a:solidFill>
                          <a:latin typeface="+mn-lt"/>
                          <a:ea typeface="+mn-ea"/>
                          <a:cs typeface="+mn-cs"/>
                        </a:rPr>
                        <a:t>standards, internal</a:t>
                      </a:r>
                    </a:p>
                    <a:p>
                      <a:pPr algn="l"/>
                      <a:r>
                        <a:rPr lang="en-IN" sz="1600" kern="1200" dirty="0" smtClean="0">
                          <a:solidFill>
                            <a:schemeClr val="dk1"/>
                          </a:solidFill>
                          <a:latin typeface="+mn-lt"/>
                          <a:ea typeface="+mn-ea"/>
                          <a:cs typeface="+mn-cs"/>
                        </a:rPr>
                        <a:t>bylaws and codes of</a:t>
                      </a:r>
                    </a:p>
                    <a:p>
                      <a:pPr algn="l"/>
                      <a:r>
                        <a:rPr lang="en-IN" sz="1600" kern="1200" dirty="0" smtClean="0">
                          <a:solidFill>
                            <a:schemeClr val="dk1"/>
                          </a:solidFill>
                          <a:latin typeface="+mn-lt"/>
                          <a:ea typeface="+mn-ea"/>
                          <a:cs typeface="+mn-cs"/>
                        </a:rPr>
                        <a:t>conduct</a:t>
                      </a:r>
                      <a:endParaRPr lang="en-IN" sz="1600" dirty="0"/>
                    </a:p>
                  </a:txBody>
                  <a:tcPr>
                    <a:solidFill>
                      <a:schemeClr val="accent3">
                        <a:lumMod val="20000"/>
                        <a:lumOff val="80000"/>
                      </a:schemeClr>
                    </a:solidFill>
                  </a:tcPr>
                </a:tc>
              </a:tr>
              <a:tr h="2540558">
                <a:tc>
                  <a:txBody>
                    <a:bodyPr/>
                    <a:lstStyle/>
                    <a:p>
                      <a:pPr algn="ctr">
                        <a:lnSpc>
                          <a:spcPct val="115000"/>
                        </a:lnSpc>
                        <a:spcAft>
                          <a:spcPts val="0"/>
                        </a:spcAft>
                      </a:pPr>
                      <a:r>
                        <a:rPr lang="en-US" sz="2400" b="1" dirty="0">
                          <a:solidFill>
                            <a:srgbClr val="FF0000"/>
                          </a:solidFill>
                          <a:latin typeface="Calibri"/>
                          <a:ea typeface="Times New Roman"/>
                          <a:cs typeface="Calibri"/>
                        </a:rPr>
                        <a:t>Reporting of audit</a:t>
                      </a:r>
                      <a:endParaRPr lang="en-IN" sz="2000" dirty="0">
                        <a:solidFill>
                          <a:srgbClr val="FF0000"/>
                        </a:solidFill>
                        <a:latin typeface="Calibri"/>
                        <a:ea typeface="Times New Roman"/>
                        <a:cs typeface="Kalinga"/>
                      </a:endParaRPr>
                    </a:p>
                    <a:p>
                      <a:pPr algn="ctr">
                        <a:lnSpc>
                          <a:spcPct val="115000"/>
                        </a:lnSpc>
                        <a:spcAft>
                          <a:spcPts val="0"/>
                        </a:spcAft>
                      </a:pPr>
                      <a:r>
                        <a:rPr lang="en-US" sz="2400" b="1" dirty="0">
                          <a:solidFill>
                            <a:srgbClr val="FF0000"/>
                          </a:solidFill>
                          <a:latin typeface="Calibri"/>
                          <a:ea typeface="Times New Roman"/>
                          <a:cs typeface="Calibri"/>
                        </a:rPr>
                        <a:t>findings</a:t>
                      </a:r>
                      <a:endParaRPr lang="en-IN" sz="20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r>
                        <a:rPr lang="en-IN" sz="1800" kern="1200" dirty="0" smtClean="0">
                          <a:solidFill>
                            <a:schemeClr val="dk1"/>
                          </a:solidFill>
                          <a:latin typeface="+mn-lt"/>
                          <a:ea typeface="+mn-ea"/>
                          <a:cs typeface="+mn-cs"/>
                        </a:rPr>
                        <a:t>Report containing</a:t>
                      </a:r>
                    </a:p>
                    <a:p>
                      <a:r>
                        <a:rPr lang="en-IN" sz="1800" kern="1200" dirty="0" smtClean="0">
                          <a:solidFill>
                            <a:schemeClr val="dk1"/>
                          </a:solidFill>
                          <a:latin typeface="+mn-lt"/>
                          <a:ea typeface="+mn-ea"/>
                          <a:cs typeface="+mn-cs"/>
                        </a:rPr>
                        <a:t>assessment of economy,</a:t>
                      </a:r>
                    </a:p>
                    <a:p>
                      <a:r>
                        <a:rPr lang="en-IN" sz="1800" kern="1200" dirty="0" smtClean="0">
                          <a:solidFill>
                            <a:schemeClr val="dk1"/>
                          </a:solidFill>
                          <a:latin typeface="+mn-lt"/>
                          <a:ea typeface="+mn-ea"/>
                          <a:cs typeface="+mn-cs"/>
                        </a:rPr>
                        <a:t>efficiency and</a:t>
                      </a:r>
                    </a:p>
                    <a:p>
                      <a:r>
                        <a:rPr lang="en-IN" sz="1800" kern="1200" dirty="0" smtClean="0">
                          <a:solidFill>
                            <a:schemeClr val="dk1"/>
                          </a:solidFill>
                          <a:latin typeface="+mn-lt"/>
                          <a:ea typeface="+mn-ea"/>
                          <a:cs typeface="+mn-cs"/>
                        </a:rPr>
                        <a:t>effectiveness.</a:t>
                      </a:r>
                    </a:p>
                    <a:p>
                      <a:r>
                        <a:rPr lang="en-IN" sz="1800" kern="1200" dirty="0" smtClean="0">
                          <a:solidFill>
                            <a:schemeClr val="dk1"/>
                          </a:solidFill>
                          <a:latin typeface="+mn-lt"/>
                          <a:ea typeface="+mn-ea"/>
                          <a:cs typeface="+mn-cs"/>
                        </a:rPr>
                        <a:t>(Performance Audit</a:t>
                      </a:r>
                    </a:p>
                    <a:p>
                      <a:r>
                        <a:rPr lang="en-IN" sz="1800" kern="1200" dirty="0" smtClean="0">
                          <a:solidFill>
                            <a:schemeClr val="dk1"/>
                          </a:solidFill>
                          <a:latin typeface="+mn-lt"/>
                          <a:ea typeface="+mn-ea"/>
                          <a:cs typeface="+mn-cs"/>
                        </a:rPr>
                        <a:t>Report) </a:t>
                      </a:r>
                      <a:endParaRPr lang="en-IN" dirty="0"/>
                    </a:p>
                  </a:txBody>
                  <a:tcPr>
                    <a:solidFill>
                      <a:schemeClr val="accent3">
                        <a:lumMod val="20000"/>
                        <a:lumOff val="80000"/>
                      </a:schemeClr>
                    </a:solidFill>
                  </a:tcPr>
                </a:tc>
                <a:tc>
                  <a:txBody>
                    <a:bodyPr/>
                    <a:lstStyle/>
                    <a:p>
                      <a:r>
                        <a:rPr lang="en-IN" sz="1800" kern="1200" dirty="0" smtClean="0">
                          <a:solidFill>
                            <a:schemeClr val="dk1"/>
                          </a:solidFill>
                          <a:latin typeface="+mn-lt"/>
                          <a:ea typeface="+mn-ea"/>
                          <a:cs typeface="+mn-cs"/>
                        </a:rPr>
                        <a:t>Audit opinion/ Audit</a:t>
                      </a:r>
                    </a:p>
                    <a:p>
                      <a:r>
                        <a:rPr lang="en-IN" sz="1800" kern="1200" dirty="0" smtClean="0">
                          <a:solidFill>
                            <a:schemeClr val="dk1"/>
                          </a:solidFill>
                          <a:latin typeface="+mn-lt"/>
                          <a:ea typeface="+mn-ea"/>
                          <a:cs typeface="+mn-cs"/>
                        </a:rPr>
                        <a:t>certificate</a:t>
                      </a:r>
                    </a:p>
                    <a:p>
                      <a:endParaRPr lang="en-IN" dirty="0"/>
                    </a:p>
                  </a:txBody>
                  <a:tcPr>
                    <a:solidFill>
                      <a:schemeClr val="accent3">
                        <a:lumMod val="20000"/>
                        <a:lumOff val="80000"/>
                      </a:schemeClr>
                    </a:solidFill>
                  </a:tcPr>
                </a:tc>
                <a:tc>
                  <a:txBody>
                    <a:bodyPr/>
                    <a:lstStyle/>
                    <a:p>
                      <a:r>
                        <a:rPr lang="en-IN" sz="1800" kern="1200" dirty="0" smtClean="0">
                          <a:solidFill>
                            <a:schemeClr val="dk1"/>
                          </a:solidFill>
                          <a:latin typeface="+mn-lt"/>
                          <a:ea typeface="+mn-ea"/>
                          <a:cs typeface="+mn-cs"/>
                        </a:rPr>
                        <a:t>Opinion on compliance</a:t>
                      </a:r>
                    </a:p>
                    <a:p>
                      <a:r>
                        <a:rPr lang="en-IN" sz="1800" kern="1200" dirty="0" smtClean="0">
                          <a:solidFill>
                            <a:schemeClr val="dk1"/>
                          </a:solidFill>
                          <a:latin typeface="+mn-lt"/>
                          <a:ea typeface="+mn-ea"/>
                          <a:cs typeface="+mn-cs"/>
                        </a:rPr>
                        <a:t>to laws, regulations and rules (Compliance Audit Report)</a:t>
                      </a:r>
                    </a:p>
                    <a:p>
                      <a:endParaRPr lang="en-IN" dirty="0"/>
                    </a:p>
                  </a:txBody>
                  <a:tcPr>
                    <a:solidFill>
                      <a:schemeClr val="accent3">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571472" y="357166"/>
          <a:ext cx="7715304" cy="6000792"/>
        </p:xfrm>
        <a:graphic>
          <a:graphicData uri="http://schemas.openxmlformats.org/drawingml/2006/table">
            <a:tbl>
              <a:tblPr firstRow="1" bandRow="1">
                <a:tableStyleId>{5C22544A-7EE6-4342-B048-85BDC9FD1C3A}</a:tableStyleId>
              </a:tblPr>
              <a:tblGrid>
                <a:gridCol w="1643074"/>
                <a:gridCol w="2214578"/>
                <a:gridCol w="1928826"/>
                <a:gridCol w="1928826"/>
              </a:tblGrid>
              <a:tr h="1157383">
                <a:tc>
                  <a:txBody>
                    <a:bodyPr/>
                    <a:lstStyle/>
                    <a:p>
                      <a:endParaRPr lang="en-IN" dirty="0"/>
                    </a:p>
                  </a:txBody>
                  <a:tcPr/>
                </a:tc>
                <a:tc>
                  <a:txBody>
                    <a:bodyPr/>
                    <a:lstStyle/>
                    <a:p>
                      <a:endParaRPr lang="en-IN" dirty="0" smtClean="0"/>
                    </a:p>
                    <a:p>
                      <a:pPr algn="ctr"/>
                      <a:r>
                        <a:rPr lang="en-IN" sz="2400" dirty="0" smtClean="0">
                          <a:solidFill>
                            <a:srgbClr val="FFFF00"/>
                          </a:solidFill>
                        </a:rPr>
                        <a:t>Performance</a:t>
                      </a:r>
                      <a:endParaRPr lang="en-IN" dirty="0">
                        <a:solidFill>
                          <a:srgbClr val="FFFF00"/>
                        </a:solidFill>
                      </a:endParaRPr>
                    </a:p>
                  </a:txBody>
                  <a:tcPr/>
                </a:tc>
                <a:tc>
                  <a:txBody>
                    <a:bodyPr/>
                    <a:lstStyle/>
                    <a:p>
                      <a:endParaRPr lang="en-IN" dirty="0" smtClean="0"/>
                    </a:p>
                    <a:p>
                      <a:pPr algn="ctr"/>
                      <a:r>
                        <a:rPr lang="en-IN" sz="2400" dirty="0" smtClean="0">
                          <a:solidFill>
                            <a:srgbClr val="FFFF00"/>
                          </a:solidFill>
                        </a:rPr>
                        <a:t>Financial</a:t>
                      </a:r>
                      <a:endParaRPr lang="en-IN" dirty="0">
                        <a:solidFill>
                          <a:srgbClr val="FFFF00"/>
                        </a:solidFill>
                      </a:endParaRPr>
                    </a:p>
                  </a:txBody>
                  <a:tcPr/>
                </a:tc>
                <a:tc>
                  <a:txBody>
                    <a:bodyPr/>
                    <a:lstStyle/>
                    <a:p>
                      <a:endParaRPr lang="en-IN" dirty="0" smtClean="0"/>
                    </a:p>
                    <a:p>
                      <a:pPr algn="ctr"/>
                      <a:r>
                        <a:rPr lang="en-IN" sz="2400" dirty="0" smtClean="0">
                          <a:solidFill>
                            <a:srgbClr val="FFFF00"/>
                          </a:solidFill>
                        </a:rPr>
                        <a:t>Compliance</a:t>
                      </a:r>
                      <a:endParaRPr lang="en-IN" dirty="0">
                        <a:solidFill>
                          <a:srgbClr val="FFFF00"/>
                        </a:solidFill>
                      </a:endParaRPr>
                    </a:p>
                  </a:txBody>
                  <a:tcPr/>
                </a:tc>
              </a:tr>
              <a:tr h="4843409">
                <a:tc>
                  <a:txBody>
                    <a:bodyPr/>
                    <a:lstStyle/>
                    <a:p>
                      <a:pPr algn="ctr"/>
                      <a:endParaRPr lang="en-IN" sz="2000" b="1" kern="1200" dirty="0" smtClean="0">
                        <a:solidFill>
                          <a:srgbClr val="FF0000"/>
                        </a:solidFill>
                        <a:latin typeface="+mn-lt"/>
                        <a:ea typeface="+mn-ea"/>
                        <a:cs typeface="+mn-cs"/>
                      </a:endParaRPr>
                    </a:p>
                    <a:p>
                      <a:pPr algn="ctr"/>
                      <a:r>
                        <a:rPr lang="en-IN" sz="2000" b="1" kern="1200" dirty="0" smtClean="0">
                          <a:solidFill>
                            <a:srgbClr val="FF0000"/>
                          </a:solidFill>
                          <a:latin typeface="+mn-lt"/>
                          <a:ea typeface="+mn-ea"/>
                          <a:cs typeface="+mn-cs"/>
                        </a:rPr>
                        <a:t>Criteria derived</a:t>
                      </a:r>
                      <a:endParaRPr lang="en-IN" sz="2000" kern="1200" dirty="0" smtClean="0">
                        <a:solidFill>
                          <a:srgbClr val="FF0000"/>
                        </a:solidFill>
                        <a:latin typeface="+mn-lt"/>
                        <a:ea typeface="+mn-ea"/>
                        <a:cs typeface="+mn-cs"/>
                      </a:endParaRPr>
                    </a:p>
                    <a:p>
                      <a:pPr algn="ctr"/>
                      <a:r>
                        <a:rPr lang="en-IN" sz="2000" b="1" kern="1200" dirty="0" smtClean="0">
                          <a:solidFill>
                            <a:srgbClr val="FF0000"/>
                          </a:solidFill>
                          <a:latin typeface="+mn-lt"/>
                          <a:ea typeface="+mn-ea"/>
                          <a:cs typeface="+mn-cs"/>
                        </a:rPr>
                        <a:t>from</a:t>
                      </a:r>
                      <a:endParaRPr lang="en-IN" sz="1600" b="1" dirty="0">
                        <a:solidFill>
                          <a:srgbClr val="FF0000"/>
                        </a:solidFill>
                        <a:latin typeface="+mn-lt"/>
                      </a:endParaRPr>
                    </a:p>
                  </a:txBody>
                  <a:tcPr>
                    <a:solidFill>
                      <a:schemeClr val="accent3">
                        <a:lumMod val="20000"/>
                        <a:lumOff val="80000"/>
                      </a:schemeClr>
                    </a:solidFill>
                  </a:tcPr>
                </a:tc>
                <a:tc>
                  <a:txBody>
                    <a:bodyPr/>
                    <a:lstStyle/>
                    <a:p>
                      <a:pPr>
                        <a:lnSpc>
                          <a:spcPct val="115000"/>
                        </a:lnSpc>
                        <a:spcAft>
                          <a:spcPts val="0"/>
                        </a:spcAft>
                      </a:pPr>
                      <a:endParaRPr lang="en-US" sz="2000" dirty="0" smtClean="0">
                        <a:solidFill>
                          <a:schemeClr val="tx1"/>
                        </a:solidFill>
                        <a:latin typeface="+mn-lt"/>
                        <a:ea typeface="Times New Roman"/>
                        <a:cs typeface="Calibri"/>
                      </a:endParaRPr>
                    </a:p>
                    <a:p>
                      <a:pPr>
                        <a:lnSpc>
                          <a:spcPct val="115000"/>
                        </a:lnSpc>
                        <a:spcAft>
                          <a:spcPts val="0"/>
                        </a:spcAft>
                      </a:pPr>
                      <a:r>
                        <a:rPr lang="en-US" sz="2000" dirty="0" smtClean="0">
                          <a:solidFill>
                            <a:schemeClr val="tx1"/>
                          </a:solidFill>
                          <a:latin typeface="+mn-lt"/>
                          <a:ea typeface="Times New Roman"/>
                          <a:cs typeface="Calibri"/>
                        </a:rPr>
                        <a:t>Audit </a:t>
                      </a:r>
                      <a:r>
                        <a:rPr lang="en-US" sz="2000" dirty="0">
                          <a:solidFill>
                            <a:schemeClr val="tx1"/>
                          </a:solidFill>
                          <a:latin typeface="+mn-lt"/>
                          <a:ea typeface="Times New Roman"/>
                          <a:cs typeface="Calibri"/>
                        </a:rPr>
                        <a:t>specific, reasonable</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standards of performance</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against which the</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economy, efficiency and effectiveness of operations can be evaluated and</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assessed. </a:t>
                      </a:r>
                      <a:endParaRPr lang="en-IN" sz="2000" dirty="0">
                        <a:solidFill>
                          <a:schemeClr val="tx1"/>
                        </a:solidFill>
                        <a:latin typeface="+mn-lt"/>
                        <a:ea typeface="Times New Roman"/>
                        <a:cs typeface="Kalinga"/>
                      </a:endParaRPr>
                    </a:p>
                  </a:txBody>
                  <a:tcPr marL="68580" marR="68580" marT="0" marB="0">
                    <a:solidFill>
                      <a:schemeClr val="accent3">
                        <a:lumMod val="20000"/>
                        <a:lumOff val="80000"/>
                      </a:schemeClr>
                    </a:solidFill>
                  </a:tcPr>
                </a:tc>
                <a:tc>
                  <a:txBody>
                    <a:bodyPr/>
                    <a:lstStyle/>
                    <a:p>
                      <a:pPr>
                        <a:lnSpc>
                          <a:spcPct val="115000"/>
                        </a:lnSpc>
                        <a:spcAft>
                          <a:spcPts val="0"/>
                        </a:spcAft>
                      </a:pPr>
                      <a:endParaRPr lang="en-US" sz="2000" dirty="0" smtClean="0">
                        <a:solidFill>
                          <a:schemeClr val="tx1"/>
                        </a:solidFill>
                        <a:latin typeface="+mn-lt"/>
                        <a:ea typeface="Times New Roman"/>
                        <a:cs typeface="Calibri"/>
                      </a:endParaRPr>
                    </a:p>
                    <a:p>
                      <a:pPr>
                        <a:lnSpc>
                          <a:spcPct val="115000"/>
                        </a:lnSpc>
                        <a:spcAft>
                          <a:spcPts val="0"/>
                        </a:spcAft>
                      </a:pPr>
                      <a:r>
                        <a:rPr lang="en-US" sz="2000" dirty="0" smtClean="0">
                          <a:solidFill>
                            <a:schemeClr val="tx1"/>
                          </a:solidFill>
                          <a:latin typeface="+mn-lt"/>
                          <a:ea typeface="Times New Roman"/>
                          <a:cs typeface="Calibri"/>
                        </a:rPr>
                        <a:t>Applicable </a:t>
                      </a:r>
                      <a:r>
                        <a:rPr lang="en-US" sz="2000" dirty="0">
                          <a:solidFill>
                            <a:schemeClr val="tx1"/>
                          </a:solidFill>
                          <a:latin typeface="+mn-lt"/>
                          <a:ea typeface="Times New Roman"/>
                          <a:cs typeface="Calibri"/>
                        </a:rPr>
                        <a:t>financial</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reporting framework</a:t>
                      </a:r>
                      <a:endParaRPr lang="en-IN" sz="2000" dirty="0">
                        <a:solidFill>
                          <a:schemeClr val="tx1"/>
                        </a:solidFill>
                        <a:latin typeface="+mn-lt"/>
                        <a:ea typeface="Times New Roman"/>
                        <a:cs typeface="Kalinga"/>
                      </a:endParaRPr>
                    </a:p>
                  </a:txBody>
                  <a:tcPr marL="68580" marR="68580" marT="0" marB="0">
                    <a:solidFill>
                      <a:schemeClr val="accent3">
                        <a:lumMod val="20000"/>
                        <a:lumOff val="80000"/>
                      </a:schemeClr>
                    </a:solidFill>
                  </a:tcPr>
                </a:tc>
                <a:tc>
                  <a:txBody>
                    <a:bodyPr/>
                    <a:lstStyle/>
                    <a:p>
                      <a:pPr>
                        <a:lnSpc>
                          <a:spcPct val="115000"/>
                        </a:lnSpc>
                        <a:spcAft>
                          <a:spcPts val="0"/>
                        </a:spcAft>
                      </a:pPr>
                      <a:endParaRPr lang="en-US" sz="2000" dirty="0" smtClean="0">
                        <a:solidFill>
                          <a:schemeClr val="tx1"/>
                        </a:solidFill>
                        <a:latin typeface="+mn-lt"/>
                        <a:ea typeface="Times New Roman"/>
                        <a:cs typeface="Calibri"/>
                      </a:endParaRPr>
                    </a:p>
                    <a:p>
                      <a:pPr>
                        <a:lnSpc>
                          <a:spcPct val="115000"/>
                        </a:lnSpc>
                        <a:spcAft>
                          <a:spcPts val="0"/>
                        </a:spcAft>
                      </a:pPr>
                      <a:r>
                        <a:rPr lang="en-US" sz="2000" dirty="0" smtClean="0">
                          <a:solidFill>
                            <a:schemeClr val="tx1"/>
                          </a:solidFill>
                          <a:latin typeface="+mn-lt"/>
                          <a:ea typeface="Times New Roman"/>
                          <a:cs typeface="Calibri"/>
                        </a:rPr>
                        <a:t>Relevant </a:t>
                      </a:r>
                      <a:r>
                        <a:rPr lang="en-US" sz="2000" dirty="0">
                          <a:solidFill>
                            <a:schemeClr val="tx1"/>
                          </a:solidFill>
                          <a:latin typeface="+mn-lt"/>
                          <a:ea typeface="Times New Roman"/>
                          <a:cs typeface="Calibri"/>
                        </a:rPr>
                        <a:t>laws,</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regulations, standards,</a:t>
                      </a:r>
                      <a:endParaRPr lang="en-IN" sz="2000" dirty="0">
                        <a:solidFill>
                          <a:schemeClr val="tx1"/>
                        </a:solidFill>
                        <a:latin typeface="+mn-lt"/>
                        <a:ea typeface="Times New Roman"/>
                        <a:cs typeface="Kalinga"/>
                      </a:endParaRPr>
                    </a:p>
                    <a:p>
                      <a:pPr>
                        <a:lnSpc>
                          <a:spcPct val="115000"/>
                        </a:lnSpc>
                        <a:spcAft>
                          <a:spcPts val="0"/>
                        </a:spcAft>
                      </a:pPr>
                      <a:r>
                        <a:rPr lang="en-US" sz="2000" dirty="0">
                          <a:solidFill>
                            <a:schemeClr val="tx1"/>
                          </a:solidFill>
                          <a:latin typeface="+mn-lt"/>
                          <a:ea typeface="Times New Roman"/>
                          <a:cs typeface="Calibri"/>
                        </a:rPr>
                        <a:t>by laws and agreements which are applicable to the auditable entity.</a:t>
                      </a:r>
                      <a:endParaRPr lang="en-IN" sz="2000" dirty="0">
                        <a:solidFill>
                          <a:schemeClr val="tx1"/>
                        </a:solidFill>
                        <a:latin typeface="+mn-lt"/>
                        <a:ea typeface="Times New Roman"/>
                        <a:cs typeface="Kalinga"/>
                      </a:endParaRPr>
                    </a:p>
                  </a:txBody>
                  <a:tcPr marL="68580" marR="68580" marT="0" marB="0">
                    <a:solidFill>
                      <a:schemeClr val="accent3">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714348" y="1357298"/>
            <a:ext cx="7929618" cy="3970318"/>
          </a:xfrm>
          <a:prstGeom prst="rect">
            <a:avLst/>
          </a:prstGeom>
          <a:noFill/>
        </p:spPr>
        <p:txBody>
          <a:bodyPr wrap="square" rtlCol="0">
            <a:spAutoFit/>
          </a:bodyPr>
          <a:lstStyle/>
          <a:p>
            <a:pPr algn="just"/>
            <a:r>
              <a:rPr lang="en-IN" sz="2400" dirty="0" smtClean="0"/>
              <a:t>	</a:t>
            </a:r>
            <a:r>
              <a:rPr lang="en-IN" sz="2800" dirty="0" smtClean="0"/>
              <a:t>It needs to be recognized that a financial audit is conducted with reference to the assertions of the management that underline the preparation and presentation of financial statements, which constitute enabling audit objectives. According to Model Accounting System (MAS), the accounts of any PRI/ULB/other would consist of Annual Receipt and Payment Account duly supported by a set of prescribed forms</a:t>
            </a:r>
            <a:r>
              <a:rPr lang="en-IN" sz="2400" dirty="0" smtClean="0"/>
              <a:t>.</a:t>
            </a:r>
            <a:endParaRPr lang="en-IN" sz="2400" dirty="0"/>
          </a:p>
        </p:txBody>
      </p:sp>
      <p:sp>
        <p:nvSpPr>
          <p:cNvPr id="4" name="TextBox 3"/>
          <p:cNvSpPr txBox="1"/>
          <p:nvPr/>
        </p:nvSpPr>
        <p:spPr>
          <a:xfrm>
            <a:off x="714348" y="5357826"/>
            <a:ext cx="8001056" cy="954107"/>
          </a:xfrm>
          <a:prstGeom prst="rect">
            <a:avLst/>
          </a:prstGeom>
          <a:noFill/>
        </p:spPr>
        <p:txBody>
          <a:bodyPr wrap="square" rtlCol="0">
            <a:spAutoFit/>
          </a:bodyPr>
          <a:lstStyle/>
          <a:p>
            <a:pPr algn="just"/>
            <a:r>
              <a:rPr lang="en-IN" sz="2800" dirty="0" smtClean="0"/>
              <a:t>	The assertions relating to Receipt and Payment Accounts are as under:</a:t>
            </a:r>
            <a:endParaRPr lang="en-IN" sz="2800" dirty="0"/>
          </a:p>
        </p:txBody>
      </p:sp>
      <p:sp>
        <p:nvSpPr>
          <p:cNvPr id="5" name="Rectangle 4"/>
          <p:cNvSpPr/>
          <p:nvPr/>
        </p:nvSpPr>
        <p:spPr>
          <a:xfrm>
            <a:off x="2357422" y="642918"/>
            <a:ext cx="4384534" cy="646331"/>
          </a:xfrm>
          <a:prstGeom prst="rect">
            <a:avLst/>
          </a:prstGeom>
          <a:solidFill>
            <a:srgbClr val="FFFF00"/>
          </a:solid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3600" b="1" dirty="0" smtClean="0">
                <a:solidFill>
                  <a:srgbClr val="FF3399"/>
                </a:solidFill>
              </a:rPr>
              <a:t>FINANCIAL  AUDIT</a:t>
            </a:r>
            <a:endParaRPr lang="en-IN" sz="2000" dirty="0" smtClean="0">
              <a:solidFill>
                <a:srgbClr val="FF339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785786" y="571480"/>
            <a:ext cx="7786742" cy="800219"/>
          </a:xfrm>
          <a:prstGeom prst="rect">
            <a:avLst/>
          </a:prstGeom>
          <a:noFill/>
        </p:spPr>
        <p:txBody>
          <a:bodyPr wrap="square" rtlCol="0">
            <a:spAutoFit/>
          </a:bodyPr>
          <a:lstStyle/>
          <a:p>
            <a:pPr algn="ctr"/>
            <a:r>
              <a:rPr lang="en-IN" sz="2800" b="1" u="sng" dirty="0" smtClean="0">
                <a:solidFill>
                  <a:srgbClr val="FF0000"/>
                </a:solidFill>
              </a:rPr>
              <a:t>Assertions for Receipt and Payment Accounts</a:t>
            </a:r>
            <a:endParaRPr lang="en-IN" sz="2800" u="sng" dirty="0" smtClean="0">
              <a:solidFill>
                <a:srgbClr val="FF0000"/>
              </a:solidFill>
            </a:endParaRPr>
          </a:p>
          <a:p>
            <a:endParaRPr lang="en-IN" dirty="0"/>
          </a:p>
        </p:txBody>
      </p:sp>
      <p:graphicFrame>
        <p:nvGraphicFramePr>
          <p:cNvPr id="6" name="Table 5"/>
          <p:cNvGraphicFramePr>
            <a:graphicFrameLocks noGrp="1"/>
          </p:cNvGraphicFramePr>
          <p:nvPr/>
        </p:nvGraphicFramePr>
        <p:xfrm>
          <a:off x="428596" y="1397000"/>
          <a:ext cx="8286808" cy="4828404"/>
        </p:xfrm>
        <a:graphic>
          <a:graphicData uri="http://schemas.openxmlformats.org/drawingml/2006/table">
            <a:tbl>
              <a:tblPr firstRow="1" bandRow="1">
                <a:tableStyleId>{5C22544A-7EE6-4342-B048-85BDC9FD1C3A}</a:tableStyleId>
              </a:tblPr>
              <a:tblGrid>
                <a:gridCol w="1785950"/>
                <a:gridCol w="6500858"/>
              </a:tblGrid>
              <a:tr h="746116">
                <a:tc>
                  <a:txBody>
                    <a:bodyPr/>
                    <a:lstStyle/>
                    <a:p>
                      <a:pPr algn="ctr"/>
                      <a:r>
                        <a:rPr lang="en-IN" sz="2800" b="1" kern="1200" dirty="0" smtClean="0">
                          <a:solidFill>
                            <a:srgbClr val="FFFF00"/>
                          </a:solidFill>
                          <a:latin typeface="+mn-lt"/>
                          <a:ea typeface="+mn-ea"/>
                          <a:cs typeface="+mn-cs"/>
                        </a:rPr>
                        <a:t>Assertion</a:t>
                      </a:r>
                      <a:endParaRPr lang="en-IN" sz="2800" dirty="0">
                        <a:solidFill>
                          <a:srgbClr val="FFFF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600" b="1" kern="1200" dirty="0" smtClean="0">
                          <a:solidFill>
                            <a:srgbClr val="FFFF00"/>
                          </a:solidFill>
                          <a:latin typeface="+mn-lt"/>
                          <a:ea typeface="+mn-ea"/>
                          <a:cs typeface="+mn-cs"/>
                        </a:rPr>
                        <a:t>Explanation</a:t>
                      </a:r>
                      <a:endParaRPr lang="en-IN" sz="2800" b="1" kern="1200" dirty="0" smtClean="0">
                        <a:solidFill>
                          <a:srgbClr val="FFFF00"/>
                        </a:solidFill>
                        <a:latin typeface="+mn-lt"/>
                        <a:ea typeface="+mn-ea"/>
                        <a:cs typeface="+mn-cs"/>
                      </a:endParaRPr>
                    </a:p>
                  </a:txBody>
                  <a:tcPr/>
                </a:tc>
              </a:tr>
              <a:tr h="370840">
                <a:tc>
                  <a:txBody>
                    <a:bodyPr/>
                    <a:lstStyle/>
                    <a:p>
                      <a:pPr algn="just">
                        <a:lnSpc>
                          <a:spcPct val="115000"/>
                        </a:lnSpc>
                        <a:spcAft>
                          <a:spcPts val="0"/>
                        </a:spcAft>
                      </a:pPr>
                      <a:r>
                        <a:rPr lang="en-US" sz="2000" dirty="0">
                          <a:solidFill>
                            <a:srgbClr val="FF0000"/>
                          </a:solidFill>
                          <a:latin typeface="Calibri"/>
                          <a:ea typeface="Times New Roman"/>
                          <a:cs typeface="Calibri"/>
                        </a:rPr>
                        <a:t>Completeness</a:t>
                      </a:r>
                      <a:endParaRPr lang="en-IN" sz="16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pPr algn="just">
                        <a:lnSpc>
                          <a:spcPct val="115000"/>
                        </a:lnSpc>
                        <a:spcAft>
                          <a:spcPts val="0"/>
                        </a:spcAft>
                      </a:pPr>
                      <a:r>
                        <a:rPr lang="en-US" sz="1800" dirty="0">
                          <a:latin typeface="Calibri"/>
                          <a:ea typeface="Times New Roman"/>
                          <a:cs typeface="Calibri"/>
                        </a:rPr>
                        <a:t>All transactions relevant to the year of account have been recorded.</a:t>
                      </a:r>
                      <a:endParaRPr lang="en-IN" sz="1400" dirty="0">
                        <a:latin typeface="Calibri"/>
                        <a:ea typeface="Times New Roman"/>
                        <a:cs typeface="Kalinga"/>
                      </a:endParaRPr>
                    </a:p>
                  </a:txBody>
                  <a:tcPr marL="68580" marR="68580" marT="0" marB="0">
                    <a:solidFill>
                      <a:schemeClr val="accent3">
                        <a:lumMod val="20000"/>
                        <a:lumOff val="80000"/>
                      </a:schemeClr>
                    </a:solidFill>
                  </a:tcPr>
                </a:tc>
              </a:tr>
              <a:tr h="370840">
                <a:tc>
                  <a:txBody>
                    <a:bodyPr/>
                    <a:lstStyle/>
                    <a:p>
                      <a:pPr algn="just">
                        <a:lnSpc>
                          <a:spcPct val="115000"/>
                        </a:lnSpc>
                        <a:spcAft>
                          <a:spcPts val="0"/>
                        </a:spcAft>
                      </a:pPr>
                      <a:r>
                        <a:rPr lang="en-US" sz="2000" dirty="0">
                          <a:solidFill>
                            <a:srgbClr val="FF0000"/>
                          </a:solidFill>
                          <a:latin typeface="Calibri"/>
                          <a:ea typeface="Times New Roman"/>
                          <a:cs typeface="Calibri"/>
                        </a:rPr>
                        <a:t>Occurrence</a:t>
                      </a:r>
                      <a:endParaRPr lang="en-IN" sz="16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pPr algn="just">
                        <a:lnSpc>
                          <a:spcPct val="115000"/>
                        </a:lnSpc>
                        <a:spcAft>
                          <a:spcPts val="0"/>
                        </a:spcAft>
                      </a:pPr>
                      <a:r>
                        <a:rPr lang="en-US" sz="1800" dirty="0">
                          <a:latin typeface="Calibri"/>
                          <a:ea typeface="Times New Roman"/>
                          <a:cs typeface="Calibri"/>
                        </a:rPr>
                        <a:t>All recorded transactions pertain to the entity and properly occurred (i.e. the underlying event took place) and were relevant to the year of account.</a:t>
                      </a:r>
                      <a:endParaRPr lang="en-IN" sz="1400" dirty="0">
                        <a:latin typeface="Calibri"/>
                        <a:ea typeface="Times New Roman"/>
                        <a:cs typeface="Kalinga"/>
                      </a:endParaRPr>
                    </a:p>
                  </a:txBody>
                  <a:tcPr marL="68580" marR="68580" marT="0" marB="0">
                    <a:solidFill>
                      <a:schemeClr val="accent3">
                        <a:lumMod val="20000"/>
                        <a:lumOff val="80000"/>
                      </a:schemeClr>
                    </a:solidFill>
                  </a:tcPr>
                </a:tc>
              </a:tr>
              <a:tr h="370840">
                <a:tc>
                  <a:txBody>
                    <a:bodyPr/>
                    <a:lstStyle/>
                    <a:p>
                      <a:pPr algn="just">
                        <a:lnSpc>
                          <a:spcPct val="115000"/>
                        </a:lnSpc>
                        <a:spcAft>
                          <a:spcPts val="0"/>
                        </a:spcAft>
                      </a:pPr>
                      <a:r>
                        <a:rPr lang="en-US" sz="2000" dirty="0">
                          <a:solidFill>
                            <a:srgbClr val="FF0000"/>
                          </a:solidFill>
                          <a:latin typeface="Calibri"/>
                          <a:ea typeface="Times New Roman"/>
                          <a:cs typeface="Calibri"/>
                        </a:rPr>
                        <a:t>Measurement</a:t>
                      </a:r>
                      <a:endParaRPr lang="en-IN" sz="16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pPr algn="just">
                        <a:lnSpc>
                          <a:spcPct val="115000"/>
                        </a:lnSpc>
                        <a:spcAft>
                          <a:spcPts val="0"/>
                        </a:spcAft>
                      </a:pPr>
                      <a:r>
                        <a:rPr lang="en-US" sz="1800" dirty="0">
                          <a:latin typeface="Calibri"/>
                          <a:ea typeface="Times New Roman"/>
                          <a:cs typeface="Calibri"/>
                        </a:rPr>
                        <a:t>The recorded transactions have been correctly valued, properly allocated to the period and measured with reliability in accordance with established accounting policies, on acceptable and consistence basis.</a:t>
                      </a:r>
                      <a:endParaRPr lang="en-IN" sz="1400" dirty="0">
                        <a:latin typeface="Calibri"/>
                        <a:ea typeface="Times New Roman"/>
                        <a:cs typeface="Kalinga"/>
                      </a:endParaRPr>
                    </a:p>
                  </a:txBody>
                  <a:tcPr marL="68580" marR="68580" marT="0" marB="0">
                    <a:solidFill>
                      <a:schemeClr val="accent3">
                        <a:lumMod val="20000"/>
                        <a:lumOff val="80000"/>
                      </a:schemeClr>
                    </a:solidFill>
                  </a:tcPr>
                </a:tc>
              </a:tr>
              <a:tr h="370840">
                <a:tc>
                  <a:txBody>
                    <a:bodyPr/>
                    <a:lstStyle/>
                    <a:p>
                      <a:pPr algn="just">
                        <a:lnSpc>
                          <a:spcPct val="115000"/>
                        </a:lnSpc>
                        <a:spcAft>
                          <a:spcPts val="0"/>
                        </a:spcAft>
                      </a:pPr>
                      <a:r>
                        <a:rPr lang="en-US" sz="2000" dirty="0">
                          <a:solidFill>
                            <a:srgbClr val="FF0000"/>
                          </a:solidFill>
                          <a:latin typeface="Calibri"/>
                          <a:ea typeface="Times New Roman"/>
                          <a:cs typeface="Calibri"/>
                        </a:rPr>
                        <a:t>Regularity</a:t>
                      </a:r>
                      <a:endParaRPr lang="en-IN" sz="16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pPr algn="just">
                        <a:lnSpc>
                          <a:spcPct val="115000"/>
                        </a:lnSpc>
                        <a:spcAft>
                          <a:spcPts val="0"/>
                        </a:spcAft>
                      </a:pPr>
                      <a:r>
                        <a:rPr lang="en-US" sz="1800" dirty="0">
                          <a:latin typeface="Calibri"/>
                          <a:ea typeface="Times New Roman"/>
                          <a:cs typeface="Calibri"/>
                        </a:rPr>
                        <a:t>The recorded transactions are in accordance with primary and secondary legislation and other specific authorities required by them.</a:t>
                      </a:r>
                      <a:endParaRPr lang="en-IN" sz="1400" dirty="0">
                        <a:latin typeface="Calibri"/>
                        <a:ea typeface="Times New Roman"/>
                        <a:cs typeface="Kalinga"/>
                      </a:endParaRPr>
                    </a:p>
                  </a:txBody>
                  <a:tcPr marL="68580" marR="68580" marT="0" marB="0">
                    <a:solidFill>
                      <a:schemeClr val="accent3">
                        <a:lumMod val="20000"/>
                        <a:lumOff val="80000"/>
                      </a:schemeClr>
                    </a:solidFill>
                  </a:tcPr>
                </a:tc>
              </a:tr>
              <a:tr h="370840">
                <a:tc>
                  <a:txBody>
                    <a:bodyPr/>
                    <a:lstStyle/>
                    <a:p>
                      <a:pPr algn="just">
                        <a:lnSpc>
                          <a:spcPct val="115000"/>
                        </a:lnSpc>
                        <a:spcAft>
                          <a:spcPts val="0"/>
                        </a:spcAft>
                      </a:pPr>
                      <a:r>
                        <a:rPr lang="en-US" sz="2000" dirty="0">
                          <a:solidFill>
                            <a:srgbClr val="FF0000"/>
                          </a:solidFill>
                          <a:latin typeface="Calibri"/>
                          <a:ea typeface="Times New Roman"/>
                          <a:cs typeface="Calibri"/>
                        </a:rPr>
                        <a:t>Disclosure</a:t>
                      </a:r>
                      <a:endParaRPr lang="en-IN" sz="1600" dirty="0">
                        <a:solidFill>
                          <a:srgbClr val="FF0000"/>
                        </a:solidFill>
                        <a:latin typeface="Calibri"/>
                        <a:ea typeface="Times New Roman"/>
                        <a:cs typeface="Kalinga"/>
                      </a:endParaRPr>
                    </a:p>
                  </a:txBody>
                  <a:tcPr marL="68580" marR="68580" marT="0" marB="0">
                    <a:solidFill>
                      <a:schemeClr val="accent3">
                        <a:lumMod val="20000"/>
                        <a:lumOff val="80000"/>
                      </a:schemeClr>
                    </a:solidFill>
                  </a:tcPr>
                </a:tc>
                <a:tc>
                  <a:txBody>
                    <a:bodyPr/>
                    <a:lstStyle/>
                    <a:p>
                      <a:pPr algn="just">
                        <a:lnSpc>
                          <a:spcPct val="115000"/>
                        </a:lnSpc>
                        <a:spcAft>
                          <a:spcPts val="0"/>
                        </a:spcAft>
                      </a:pPr>
                      <a:r>
                        <a:rPr lang="en-US" sz="1800" dirty="0">
                          <a:latin typeface="Calibri"/>
                          <a:ea typeface="Times New Roman"/>
                          <a:cs typeface="Calibri"/>
                        </a:rPr>
                        <a:t>The recorded transactions have been properly classified, accounted for / disclosed where appropriate.</a:t>
                      </a:r>
                      <a:endParaRPr lang="en-IN" sz="1400" dirty="0">
                        <a:latin typeface="Calibri"/>
                        <a:ea typeface="Times New Roman"/>
                        <a:cs typeface="Kalinga"/>
                      </a:endParaRPr>
                    </a:p>
                  </a:txBody>
                  <a:tcPr marL="68580" marR="68580" marT="0" marB="0">
                    <a:solidFill>
                      <a:schemeClr val="accent3">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785794"/>
            <a:ext cx="7786742" cy="3231654"/>
          </a:xfrm>
          <a:prstGeom prst="rect">
            <a:avLst/>
          </a:prstGeom>
          <a:noFill/>
        </p:spPr>
        <p:txBody>
          <a:bodyPr wrap="square" rtlCol="0">
            <a:spAutoFit/>
          </a:bodyPr>
          <a:lstStyle/>
          <a:p>
            <a:pPr algn="just"/>
            <a:r>
              <a:rPr lang="en-IN" dirty="0" smtClean="0"/>
              <a:t>	</a:t>
            </a:r>
            <a:r>
              <a:rPr lang="en-IN" sz="2400" dirty="0" smtClean="0"/>
              <a:t>In case of </a:t>
            </a:r>
            <a:r>
              <a:rPr lang="en-IN" sz="2400" dirty="0" err="1" smtClean="0"/>
              <a:t>Panchayati</a:t>
            </a:r>
            <a:r>
              <a:rPr lang="en-IN" sz="2400" dirty="0" smtClean="0"/>
              <a:t> Raj Institutions, the financial reporting framework would be Financial Statements as per </a:t>
            </a:r>
            <a:r>
              <a:rPr lang="en-IN" sz="2400" dirty="0" err="1" smtClean="0"/>
              <a:t>Panchayat</a:t>
            </a:r>
            <a:r>
              <a:rPr lang="en-IN" sz="2400" dirty="0" smtClean="0"/>
              <a:t> </a:t>
            </a:r>
            <a:r>
              <a:rPr lang="en-IN" sz="2400" dirty="0" err="1" smtClean="0"/>
              <a:t>Samiti</a:t>
            </a:r>
            <a:r>
              <a:rPr lang="en-IN" sz="2400" dirty="0" smtClean="0"/>
              <a:t> Accounting Rules and/or as per CAG’s Model Accounting System (MAS). The CAG’s MAS requires preparation of annual Receipt and Payment account having both budget provisions and </a:t>
            </a:r>
            <a:r>
              <a:rPr lang="en-IN" sz="2400" dirty="0" err="1" smtClean="0"/>
              <a:t>actuals</a:t>
            </a:r>
            <a:r>
              <a:rPr lang="en-IN" sz="2400" dirty="0" smtClean="0"/>
              <a:t> .</a:t>
            </a:r>
          </a:p>
          <a:p>
            <a:pPr algn="just"/>
            <a:r>
              <a:rPr lang="en-IN" sz="2400" dirty="0" smtClean="0"/>
              <a:t> </a:t>
            </a:r>
          </a:p>
          <a:p>
            <a:pPr algn="just"/>
            <a:r>
              <a:rPr lang="en-IN" dirty="0" smtClean="0"/>
              <a:t> </a:t>
            </a:r>
          </a:p>
          <a:p>
            <a:pPr algn="just"/>
            <a:endParaRPr lang="en-IN" dirty="0"/>
          </a:p>
        </p:txBody>
      </p:sp>
      <p:sp>
        <p:nvSpPr>
          <p:cNvPr id="3" name="TextBox 2"/>
          <p:cNvSpPr txBox="1"/>
          <p:nvPr/>
        </p:nvSpPr>
        <p:spPr>
          <a:xfrm>
            <a:off x="714348" y="3500438"/>
            <a:ext cx="7715304" cy="2677656"/>
          </a:xfrm>
          <a:prstGeom prst="rect">
            <a:avLst/>
          </a:prstGeom>
          <a:noFill/>
        </p:spPr>
        <p:txBody>
          <a:bodyPr wrap="square" rtlCol="0">
            <a:spAutoFit/>
          </a:bodyPr>
          <a:lstStyle/>
          <a:p>
            <a:pPr algn="just"/>
            <a:r>
              <a:rPr lang="en-IN" sz="2400" dirty="0" smtClean="0"/>
              <a:t>	The auditor shall identify and assess the risks of material misstatement in the financial statements due to fraud, shall obtain sufficient and appropriate audit evidence regarding the assessed risks of material misstatement due to fraud and shall respond appropriately to fraud or suspected fraud </a:t>
            </a:r>
            <a:r>
              <a:rPr lang="en-IN" sz="2400" dirty="0" err="1" smtClean="0"/>
              <a:t>identifiedduring</a:t>
            </a:r>
            <a:r>
              <a:rPr lang="en-IN" sz="2400" dirty="0" smtClean="0"/>
              <a:t> the audit.</a:t>
            </a:r>
          </a:p>
          <a:p>
            <a:pPr algn="just"/>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785794"/>
            <a:ext cx="7929618" cy="3416320"/>
          </a:xfrm>
          <a:prstGeom prst="rect">
            <a:avLst/>
          </a:prstGeom>
          <a:noFill/>
        </p:spPr>
        <p:txBody>
          <a:bodyPr wrap="square" rtlCol="0">
            <a:spAutoFit/>
          </a:bodyPr>
          <a:lstStyle/>
          <a:p>
            <a:pPr algn="just"/>
            <a:r>
              <a:rPr lang="en-IN" sz="2400" dirty="0" smtClean="0"/>
              <a:t>	The auditor is responsible for obtaining reasonable assurance that the financial statements taken as a whole are free from material misstatement, whether caused by fraud or error. </a:t>
            </a:r>
            <a:r>
              <a:rPr lang="en-IN" sz="2400" b="1" dirty="0" smtClean="0"/>
              <a:t>Misstatements in the financial statements can arise from either fraud or error</a:t>
            </a:r>
            <a:r>
              <a:rPr lang="en-IN" sz="2400" dirty="0" smtClean="0"/>
              <a:t>. </a:t>
            </a:r>
            <a:r>
              <a:rPr lang="en-IN" sz="2400" b="1" dirty="0" smtClean="0"/>
              <a:t>The distinguishing factor is whether the action resulting in a misstatement was intentional or unintentional</a:t>
            </a:r>
            <a:r>
              <a:rPr lang="en-IN" sz="2400" dirty="0" smtClean="0"/>
              <a:t>. </a:t>
            </a:r>
          </a:p>
          <a:p>
            <a:r>
              <a:rPr lang="en-IN" sz="2400" dirty="0" smtClean="0"/>
              <a:t> </a:t>
            </a:r>
          </a:p>
          <a:p>
            <a:endParaRPr lang="en-IN" sz="2400" dirty="0"/>
          </a:p>
        </p:txBody>
      </p:sp>
      <p:sp>
        <p:nvSpPr>
          <p:cNvPr id="3" name="TextBox 2"/>
          <p:cNvSpPr txBox="1"/>
          <p:nvPr/>
        </p:nvSpPr>
        <p:spPr>
          <a:xfrm>
            <a:off x="642910" y="3429000"/>
            <a:ext cx="7929618" cy="2954655"/>
          </a:xfrm>
          <a:prstGeom prst="rect">
            <a:avLst/>
          </a:prstGeom>
          <a:noFill/>
        </p:spPr>
        <p:txBody>
          <a:bodyPr wrap="square" rtlCol="0">
            <a:spAutoFit/>
          </a:bodyPr>
          <a:lstStyle/>
          <a:p>
            <a:pPr algn="just"/>
            <a:r>
              <a:rPr lang="en-IN" dirty="0" smtClean="0"/>
              <a:t>	</a:t>
            </a:r>
            <a:r>
              <a:rPr lang="en-IN" sz="2400" dirty="0" smtClean="0"/>
              <a:t>Fraud is a broad legal concept and the auditor does not make legal determination of fraud. The auditor is concerned only with fraud that causes a material misstatement in the financial statements. </a:t>
            </a:r>
            <a:r>
              <a:rPr lang="en-IN" sz="2400" b="1" dirty="0" smtClean="0"/>
              <a:t>Two types of intentional misstatements are relevant to the auditor - misstatements resulting from fraudulent financial reporting and those resulting from the misappropriation of assets ( Cash or stock).</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857232"/>
            <a:ext cx="7500990" cy="830997"/>
          </a:xfrm>
          <a:prstGeom prst="rect">
            <a:avLst/>
          </a:prstGeom>
          <a:noFill/>
        </p:spPr>
        <p:txBody>
          <a:bodyPr wrap="square" rtlCol="0">
            <a:spAutoFit/>
          </a:bodyPr>
          <a:lstStyle/>
          <a:p>
            <a:pPr algn="ctr"/>
            <a:r>
              <a:rPr lang="en-IN" sz="2400" b="1" dirty="0" smtClean="0">
                <a:solidFill>
                  <a:srgbClr val="FF0000"/>
                </a:solidFill>
              </a:rPr>
              <a:t>Considerations relating to Laws and Regulations in Audit of Financial Statements</a:t>
            </a:r>
            <a:endParaRPr lang="en-IN" sz="2400" dirty="0">
              <a:solidFill>
                <a:srgbClr val="FF0000"/>
              </a:solidFill>
            </a:endParaRPr>
          </a:p>
        </p:txBody>
      </p:sp>
      <p:sp>
        <p:nvSpPr>
          <p:cNvPr id="3" name="TextBox 2"/>
          <p:cNvSpPr txBox="1"/>
          <p:nvPr/>
        </p:nvSpPr>
        <p:spPr>
          <a:xfrm>
            <a:off x="1000100" y="1928802"/>
            <a:ext cx="7429552" cy="1569660"/>
          </a:xfrm>
          <a:prstGeom prst="rect">
            <a:avLst/>
          </a:prstGeom>
          <a:noFill/>
        </p:spPr>
        <p:txBody>
          <a:bodyPr wrap="square" rtlCol="0">
            <a:spAutoFit/>
          </a:bodyPr>
          <a:lstStyle/>
          <a:p>
            <a:pPr algn="just"/>
            <a:r>
              <a:rPr lang="en-IN" sz="2400" dirty="0" smtClean="0"/>
              <a:t>	Identification of the risks of material misstatement due to direct and material non-compliance with laws and regulations.</a:t>
            </a:r>
          </a:p>
          <a:p>
            <a:endParaRPr lang="en-IN" sz="2400" dirty="0"/>
          </a:p>
        </p:txBody>
      </p:sp>
      <p:sp>
        <p:nvSpPr>
          <p:cNvPr id="4" name="TextBox 3"/>
          <p:cNvSpPr txBox="1"/>
          <p:nvPr/>
        </p:nvSpPr>
        <p:spPr>
          <a:xfrm>
            <a:off x="1000100" y="3286124"/>
            <a:ext cx="7429552" cy="1200329"/>
          </a:xfrm>
          <a:prstGeom prst="rect">
            <a:avLst/>
          </a:prstGeom>
          <a:noFill/>
        </p:spPr>
        <p:txBody>
          <a:bodyPr wrap="square" rtlCol="0">
            <a:spAutoFit/>
          </a:bodyPr>
          <a:lstStyle/>
          <a:p>
            <a:pPr algn="just"/>
            <a:r>
              <a:rPr lang="en-IN" sz="2400" dirty="0" smtClean="0"/>
              <a:t>	Collection of audit evidence regarding compliance with the laws and regulations</a:t>
            </a:r>
          </a:p>
          <a:p>
            <a:pPr algn="just"/>
            <a:endParaRPr lang="en-IN" sz="2400" dirty="0"/>
          </a:p>
        </p:txBody>
      </p:sp>
      <p:sp>
        <p:nvSpPr>
          <p:cNvPr id="5" name="TextBox 4"/>
          <p:cNvSpPr txBox="1"/>
          <p:nvPr/>
        </p:nvSpPr>
        <p:spPr>
          <a:xfrm>
            <a:off x="1071538" y="4500570"/>
            <a:ext cx="7429552" cy="1938992"/>
          </a:xfrm>
          <a:prstGeom prst="rect">
            <a:avLst/>
          </a:prstGeom>
          <a:noFill/>
        </p:spPr>
        <p:txBody>
          <a:bodyPr wrap="square" rtlCol="0">
            <a:spAutoFit/>
          </a:bodyPr>
          <a:lstStyle/>
          <a:p>
            <a:pPr algn="just"/>
            <a:r>
              <a:rPr lang="en-IN" sz="2400" dirty="0" smtClean="0"/>
              <a:t>	Matters involving non-compliance with laws and regulations that come to the auditor’s attention during the course of the audit shall be communicated to management/those charged with governance</a:t>
            </a:r>
          </a:p>
          <a:p>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14414" y="571480"/>
            <a:ext cx="7286676" cy="1077218"/>
          </a:xfrm>
          <a:prstGeom prst="rect">
            <a:avLst/>
          </a:prstGeom>
          <a:noFill/>
        </p:spPr>
        <p:txBody>
          <a:bodyPr wrap="square" rtlCol="0">
            <a:spAutoFit/>
          </a:bodyPr>
          <a:lstStyle/>
          <a:p>
            <a:pPr algn="ctr"/>
            <a:r>
              <a:rPr lang="en-IN" sz="3200" b="1" dirty="0" smtClean="0">
                <a:solidFill>
                  <a:srgbClr val="FF0000"/>
                </a:solidFill>
              </a:rPr>
              <a:t>Phases of the financial audit process</a:t>
            </a:r>
            <a:endParaRPr lang="en-IN" sz="3200" dirty="0" smtClean="0">
              <a:solidFill>
                <a:srgbClr val="FF0000"/>
              </a:solidFill>
            </a:endParaRPr>
          </a:p>
          <a:p>
            <a:pPr algn="ctr"/>
            <a:endParaRPr lang="en-IN" sz="3200" dirty="0"/>
          </a:p>
        </p:txBody>
      </p:sp>
      <p:sp>
        <p:nvSpPr>
          <p:cNvPr id="3" name="TextBox 2"/>
          <p:cNvSpPr txBox="1"/>
          <p:nvPr/>
        </p:nvSpPr>
        <p:spPr>
          <a:xfrm>
            <a:off x="928662" y="1571612"/>
            <a:ext cx="7500990" cy="1477328"/>
          </a:xfrm>
          <a:prstGeom prst="rect">
            <a:avLst/>
          </a:prstGeom>
          <a:noFill/>
        </p:spPr>
        <p:txBody>
          <a:bodyPr wrap="square" rtlCol="0">
            <a:spAutoFit/>
          </a:bodyPr>
          <a:lstStyle/>
          <a:p>
            <a:pPr algn="just"/>
            <a:r>
              <a:rPr lang="en-IN" dirty="0" smtClean="0"/>
              <a:t>	</a:t>
            </a:r>
            <a:r>
              <a:rPr lang="en-IN" sz="2400" dirty="0" smtClean="0"/>
              <a:t>The phases of the audit process in a financial audit and the main activities against each of the phases are as under.</a:t>
            </a:r>
            <a:endParaRPr lang="en-IN" dirty="0" smtClean="0"/>
          </a:p>
          <a:p>
            <a:endParaRPr lang="en-IN" dirty="0"/>
          </a:p>
        </p:txBody>
      </p:sp>
      <p:graphicFrame>
        <p:nvGraphicFramePr>
          <p:cNvPr id="4" name="Table 3"/>
          <p:cNvGraphicFramePr>
            <a:graphicFrameLocks noGrp="1"/>
          </p:cNvGraphicFramePr>
          <p:nvPr/>
        </p:nvGraphicFramePr>
        <p:xfrm>
          <a:off x="928662" y="2857497"/>
          <a:ext cx="7500990" cy="3566160"/>
        </p:xfrm>
        <a:graphic>
          <a:graphicData uri="http://schemas.openxmlformats.org/drawingml/2006/table">
            <a:tbl>
              <a:tblPr firstRow="1" bandRow="1">
                <a:tableStyleId>{5C22544A-7EE6-4342-B048-85BDC9FD1C3A}</a:tableStyleId>
              </a:tblPr>
              <a:tblGrid>
                <a:gridCol w="3750495"/>
                <a:gridCol w="3750495"/>
              </a:tblGrid>
              <a:tr h="1158585">
                <a:tc>
                  <a:txBody>
                    <a:bodyPr/>
                    <a:lstStyle/>
                    <a:p>
                      <a:pPr algn="ctr">
                        <a:lnSpc>
                          <a:spcPct val="115000"/>
                        </a:lnSpc>
                        <a:spcAft>
                          <a:spcPts val="0"/>
                        </a:spcAft>
                      </a:pPr>
                      <a:r>
                        <a:rPr lang="en-US" sz="2400" b="1" dirty="0">
                          <a:solidFill>
                            <a:srgbClr val="FF0000"/>
                          </a:solidFill>
                          <a:latin typeface="Calibri"/>
                          <a:ea typeface="Times New Roman"/>
                          <a:cs typeface="Calibri"/>
                        </a:rPr>
                        <a:t>Planning</a:t>
                      </a:r>
                      <a:endParaRPr lang="en-IN" sz="1800" dirty="0">
                        <a:solidFill>
                          <a:srgbClr val="FF0000"/>
                        </a:solidFill>
                        <a:latin typeface="Calibri"/>
                        <a:ea typeface="Times New Roman"/>
                        <a:cs typeface="Kalinga"/>
                      </a:endParaRPr>
                    </a:p>
                  </a:txBody>
                  <a:tcPr marL="68580" marR="68580" marT="0" marB="0" anchor="ctr">
                    <a:solidFill>
                      <a:schemeClr val="accent6">
                        <a:lumMod val="60000"/>
                        <a:lumOff val="40000"/>
                      </a:schemeClr>
                    </a:solidFill>
                  </a:tcPr>
                </a:tc>
                <a:tc>
                  <a:txBody>
                    <a:bodyPr/>
                    <a:lstStyle/>
                    <a:p>
                      <a:pPr lvl="0">
                        <a:buFont typeface="Wingdings" pitchFamily="2" charset="2"/>
                        <a:buChar char="§"/>
                      </a:pPr>
                      <a:r>
                        <a:rPr lang="en-US" sz="1800" b="1" kern="1200" dirty="0" smtClean="0">
                          <a:solidFill>
                            <a:schemeClr val="tx1"/>
                          </a:solidFill>
                          <a:latin typeface="+mn-lt"/>
                          <a:ea typeface="+mn-ea"/>
                          <a:cs typeface="+mn-cs"/>
                        </a:rPr>
                        <a:t> Understanding the entity</a:t>
                      </a:r>
                      <a:endParaRPr lang="en-IN" sz="1800" b="1" kern="1200" dirty="0" smtClean="0">
                        <a:solidFill>
                          <a:schemeClr val="tx1"/>
                        </a:solidFill>
                        <a:latin typeface="+mn-lt"/>
                        <a:ea typeface="+mn-ea"/>
                        <a:cs typeface="+mn-cs"/>
                      </a:endParaRPr>
                    </a:p>
                    <a:p>
                      <a:pPr lvl="0">
                        <a:buFont typeface="Wingdings" pitchFamily="2" charset="2"/>
                        <a:buChar char="§"/>
                      </a:pPr>
                      <a:r>
                        <a:rPr lang="en-US" sz="1800" b="1" kern="1200" dirty="0" smtClean="0">
                          <a:solidFill>
                            <a:schemeClr val="tx1"/>
                          </a:solidFill>
                          <a:latin typeface="+mn-lt"/>
                          <a:ea typeface="+mn-ea"/>
                          <a:cs typeface="+mn-cs"/>
                        </a:rPr>
                        <a:t> Risk Analysis</a:t>
                      </a:r>
                      <a:endParaRPr lang="en-IN" sz="1800" b="1" kern="1200" dirty="0" smtClean="0">
                        <a:solidFill>
                          <a:schemeClr val="tx1"/>
                        </a:solidFill>
                        <a:latin typeface="+mn-lt"/>
                        <a:ea typeface="+mn-ea"/>
                        <a:cs typeface="+mn-cs"/>
                      </a:endParaRPr>
                    </a:p>
                    <a:p>
                      <a:pPr lvl="0">
                        <a:buFont typeface="Wingdings" pitchFamily="2" charset="2"/>
                        <a:buChar char="§"/>
                      </a:pPr>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Determing</a:t>
                      </a:r>
                      <a:r>
                        <a:rPr lang="en-US" sz="1800" b="1" kern="1200" dirty="0" smtClean="0">
                          <a:solidFill>
                            <a:schemeClr val="tx1"/>
                          </a:solidFill>
                          <a:latin typeface="+mn-lt"/>
                          <a:ea typeface="+mn-ea"/>
                          <a:cs typeface="+mn-cs"/>
                        </a:rPr>
                        <a:t> materiality</a:t>
                      </a:r>
                      <a:endParaRPr lang="en-IN" sz="1800" b="1" kern="1200" dirty="0" smtClean="0">
                        <a:solidFill>
                          <a:schemeClr val="tx1"/>
                        </a:solidFill>
                        <a:latin typeface="+mn-lt"/>
                        <a:ea typeface="+mn-ea"/>
                        <a:cs typeface="+mn-cs"/>
                      </a:endParaRPr>
                    </a:p>
                    <a:p>
                      <a:pPr lvl="0">
                        <a:buFont typeface="Wingdings" pitchFamily="2" charset="2"/>
                        <a:buChar char="§"/>
                      </a:pPr>
                      <a:r>
                        <a:rPr lang="en-IN"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Developing audit plan</a:t>
                      </a:r>
                      <a:endParaRPr lang="en-IN" sz="1800" b="1" kern="1200" dirty="0" smtClean="0">
                        <a:solidFill>
                          <a:schemeClr val="tx1"/>
                        </a:solidFill>
                        <a:latin typeface="+mn-lt"/>
                        <a:ea typeface="+mn-ea"/>
                        <a:cs typeface="+mn-cs"/>
                      </a:endParaRPr>
                    </a:p>
                  </a:txBody>
                  <a:tcPr>
                    <a:solidFill>
                      <a:schemeClr val="accent6">
                        <a:lumMod val="60000"/>
                        <a:lumOff val="40000"/>
                      </a:schemeClr>
                    </a:solidFill>
                  </a:tcPr>
                </a:tc>
              </a:tr>
              <a:tr h="900721">
                <a:tc>
                  <a:txBody>
                    <a:bodyPr/>
                    <a:lstStyle/>
                    <a:p>
                      <a:pPr algn="ctr">
                        <a:lnSpc>
                          <a:spcPct val="115000"/>
                        </a:lnSpc>
                        <a:spcAft>
                          <a:spcPts val="0"/>
                        </a:spcAft>
                      </a:pPr>
                      <a:r>
                        <a:rPr lang="en-US" sz="2400" b="1" dirty="0">
                          <a:solidFill>
                            <a:srgbClr val="FF0000"/>
                          </a:solidFill>
                          <a:latin typeface="Calibri"/>
                          <a:ea typeface="Times New Roman"/>
                          <a:cs typeface="Calibri"/>
                        </a:rPr>
                        <a:t>Execution</a:t>
                      </a:r>
                      <a:endParaRPr lang="en-IN" sz="1800" dirty="0">
                        <a:solidFill>
                          <a:srgbClr val="FF0000"/>
                        </a:solidFill>
                        <a:latin typeface="Calibri"/>
                        <a:ea typeface="Times New Roman"/>
                        <a:cs typeface="Kalinga"/>
                      </a:endParaRPr>
                    </a:p>
                  </a:txBody>
                  <a:tcPr marL="68580" marR="68580" marT="0" marB="0" anchor="ctr">
                    <a:solidFill>
                      <a:schemeClr val="accent6">
                        <a:lumMod val="60000"/>
                        <a:lumOff val="40000"/>
                      </a:schemeClr>
                    </a:solidFill>
                  </a:tcPr>
                </a:tc>
                <a:tc>
                  <a:txBody>
                    <a:bodyPr/>
                    <a:lstStyle/>
                    <a:p>
                      <a:pPr lvl="0">
                        <a:buFont typeface="Wingdings" pitchFamily="2" charset="2"/>
                        <a:buChar char="§"/>
                      </a:pPr>
                      <a:r>
                        <a:rPr lang="en-US" sz="1800" b="1" kern="1200" dirty="0" smtClean="0">
                          <a:solidFill>
                            <a:schemeClr val="tx1"/>
                          </a:solidFill>
                          <a:latin typeface="+mn-lt"/>
                          <a:ea typeface="+mn-ea"/>
                          <a:cs typeface="+mn-cs"/>
                        </a:rPr>
                        <a:t> Gathering evidence</a:t>
                      </a:r>
                      <a:endParaRPr lang="en-IN" sz="1800" b="1" kern="1200" dirty="0" smtClean="0">
                        <a:solidFill>
                          <a:schemeClr val="tx1"/>
                        </a:solidFill>
                        <a:latin typeface="+mn-lt"/>
                        <a:ea typeface="+mn-ea"/>
                        <a:cs typeface="+mn-cs"/>
                      </a:endParaRPr>
                    </a:p>
                    <a:p>
                      <a:pPr lvl="0">
                        <a:buFont typeface="Wingdings" pitchFamily="2" charset="2"/>
                        <a:buChar char="§"/>
                      </a:pPr>
                      <a:r>
                        <a:rPr lang="en-IN"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Evaluating evidence</a:t>
                      </a:r>
                      <a:endParaRPr lang="en-IN" sz="1800" b="1" kern="1200" dirty="0" smtClean="0">
                        <a:solidFill>
                          <a:schemeClr val="tx1"/>
                        </a:solidFill>
                        <a:latin typeface="+mn-lt"/>
                        <a:ea typeface="+mn-ea"/>
                        <a:cs typeface="+mn-cs"/>
                      </a:endParaRPr>
                    </a:p>
                    <a:p>
                      <a:pPr lvl="0">
                        <a:buFont typeface="Wingdings" pitchFamily="2" charset="2"/>
                        <a:buChar char="§"/>
                      </a:pPr>
                      <a:r>
                        <a:rPr lang="en-IN" sz="1800" b="1" kern="1200" baseline="0" dirty="0" smtClean="0">
                          <a:solidFill>
                            <a:schemeClr val="tx1"/>
                          </a:solidFill>
                          <a:latin typeface="+mn-lt"/>
                          <a:ea typeface="+mn-ea"/>
                          <a:cs typeface="+mn-cs"/>
                        </a:rPr>
                        <a:t> </a:t>
                      </a:r>
                      <a:r>
                        <a:rPr lang="en-IN" sz="1800" b="1" kern="1200" dirty="0" smtClean="0">
                          <a:solidFill>
                            <a:schemeClr val="tx1"/>
                          </a:solidFill>
                          <a:latin typeface="+mn-lt"/>
                          <a:ea typeface="+mn-ea"/>
                          <a:cs typeface="+mn-cs"/>
                        </a:rPr>
                        <a:t> Documentation</a:t>
                      </a:r>
                      <a:endParaRPr lang="en-IN" b="1" dirty="0">
                        <a:solidFill>
                          <a:schemeClr val="tx1"/>
                        </a:solidFill>
                      </a:endParaRPr>
                    </a:p>
                  </a:txBody>
                  <a:tcPr>
                    <a:solidFill>
                      <a:schemeClr val="accent6">
                        <a:lumMod val="60000"/>
                        <a:lumOff val="40000"/>
                      </a:schemeClr>
                    </a:solidFill>
                  </a:tcPr>
                </a:tc>
              </a:tr>
              <a:tr h="1441155">
                <a:tc>
                  <a:txBody>
                    <a:bodyPr/>
                    <a:lstStyle/>
                    <a:p>
                      <a:pPr algn="ctr">
                        <a:lnSpc>
                          <a:spcPct val="115000"/>
                        </a:lnSpc>
                        <a:spcAft>
                          <a:spcPts val="0"/>
                        </a:spcAft>
                      </a:pPr>
                      <a:r>
                        <a:rPr lang="en-US" sz="2400" b="1" dirty="0">
                          <a:solidFill>
                            <a:srgbClr val="FF0000"/>
                          </a:solidFill>
                          <a:latin typeface="Calibri"/>
                          <a:ea typeface="Times New Roman"/>
                          <a:cs typeface="Calibri"/>
                        </a:rPr>
                        <a:t>Reporting</a:t>
                      </a:r>
                      <a:endParaRPr lang="en-IN" sz="1800" dirty="0">
                        <a:solidFill>
                          <a:srgbClr val="FF0000"/>
                        </a:solidFill>
                        <a:latin typeface="Calibri"/>
                        <a:ea typeface="Times New Roman"/>
                        <a:cs typeface="Kalinga"/>
                      </a:endParaRPr>
                    </a:p>
                  </a:txBody>
                  <a:tcPr marL="68580" marR="68580" marT="0" marB="0" anchor="ctr">
                    <a:solidFill>
                      <a:schemeClr val="accent6">
                        <a:lumMod val="60000"/>
                        <a:lumOff val="40000"/>
                      </a:schemeClr>
                    </a:solidFill>
                  </a:tcPr>
                </a:tc>
                <a:tc>
                  <a:txBody>
                    <a:bodyPr/>
                    <a:lstStyle/>
                    <a:p>
                      <a:pPr lvl="0">
                        <a:buFont typeface="Wingdings" pitchFamily="2" charset="2"/>
                        <a:buChar char="§"/>
                      </a:pPr>
                      <a:r>
                        <a:rPr lang="en-US" sz="1800" b="1" kern="1200" dirty="0" smtClean="0">
                          <a:solidFill>
                            <a:schemeClr val="dk1"/>
                          </a:solidFill>
                          <a:latin typeface="+mn-lt"/>
                          <a:ea typeface="+mn-ea"/>
                          <a:cs typeface="+mn-cs"/>
                        </a:rPr>
                        <a:t> Consolidating audit findings</a:t>
                      </a:r>
                      <a:endParaRPr lang="en-IN" sz="1800" b="1" kern="1200" dirty="0" smtClean="0">
                        <a:solidFill>
                          <a:schemeClr val="dk1"/>
                        </a:solidFill>
                        <a:latin typeface="+mn-lt"/>
                        <a:ea typeface="+mn-ea"/>
                        <a:cs typeface="+mn-cs"/>
                      </a:endParaRPr>
                    </a:p>
                    <a:p>
                      <a:pPr lvl="0">
                        <a:buFont typeface="Wingdings" pitchFamily="2" charset="2"/>
                        <a:buChar char="§"/>
                      </a:pPr>
                      <a:r>
                        <a:rPr lang="en-IN" sz="1800" b="1" kern="1200" baseline="0" dirty="0" smtClean="0">
                          <a:solidFill>
                            <a:schemeClr val="dk1"/>
                          </a:solidFill>
                          <a:latin typeface="+mn-lt"/>
                          <a:ea typeface="+mn-ea"/>
                          <a:cs typeface="+mn-cs"/>
                        </a:rPr>
                        <a:t> </a:t>
                      </a:r>
                      <a:r>
                        <a:rPr lang="en-US" sz="1800" b="1" kern="1200" dirty="0" smtClean="0">
                          <a:solidFill>
                            <a:schemeClr val="dk1"/>
                          </a:solidFill>
                          <a:latin typeface="+mn-lt"/>
                          <a:ea typeface="+mn-ea"/>
                          <a:cs typeface="+mn-cs"/>
                        </a:rPr>
                        <a:t>Evaluating impact of material  misstatements</a:t>
                      </a:r>
                      <a:endParaRPr lang="en-IN" sz="1800" b="1" kern="1200" dirty="0" smtClean="0">
                        <a:solidFill>
                          <a:schemeClr val="dk1"/>
                        </a:solidFill>
                        <a:latin typeface="+mn-lt"/>
                        <a:ea typeface="+mn-ea"/>
                        <a:cs typeface="+mn-cs"/>
                      </a:endParaRPr>
                    </a:p>
                    <a:p>
                      <a:pPr lvl="0">
                        <a:buFont typeface="Wingdings" pitchFamily="2" charset="2"/>
                        <a:buChar char="§"/>
                      </a:pPr>
                      <a:r>
                        <a:rPr lang="en-IN" sz="1800" b="1" kern="1200" baseline="0" dirty="0" smtClean="0">
                          <a:solidFill>
                            <a:schemeClr val="dk1"/>
                          </a:solidFill>
                          <a:latin typeface="+mn-lt"/>
                          <a:ea typeface="+mn-ea"/>
                          <a:cs typeface="+mn-cs"/>
                        </a:rPr>
                        <a:t> </a:t>
                      </a:r>
                      <a:r>
                        <a:rPr lang="en-US" sz="1800" b="1" kern="1200" dirty="0" smtClean="0">
                          <a:solidFill>
                            <a:schemeClr val="dk1"/>
                          </a:solidFill>
                          <a:latin typeface="+mn-lt"/>
                          <a:ea typeface="+mn-ea"/>
                          <a:cs typeface="+mn-cs"/>
                        </a:rPr>
                        <a:t>Deciding on Audit Opinion</a:t>
                      </a:r>
                      <a:endParaRPr lang="en-IN" sz="1800" b="1" kern="1200" dirty="0" smtClean="0">
                        <a:solidFill>
                          <a:schemeClr val="dk1"/>
                        </a:solidFill>
                        <a:latin typeface="+mn-lt"/>
                        <a:ea typeface="+mn-ea"/>
                        <a:cs typeface="+mn-cs"/>
                      </a:endParaRPr>
                    </a:p>
                    <a:p>
                      <a:endParaRPr lang="en-IN" b="1" dirty="0"/>
                    </a:p>
                  </a:txBody>
                  <a:tcPr>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357290" y="714357"/>
            <a:ext cx="6715172" cy="646331"/>
          </a:xfrm>
          <a:prstGeom prst="rect">
            <a:avLst/>
          </a:prstGeom>
          <a:noFill/>
        </p:spPr>
        <p:txBody>
          <a:bodyPr wrap="square" rtlCol="0">
            <a:spAutoFit/>
          </a:bodyPr>
          <a:lstStyle/>
          <a:p>
            <a:pPr algn="ctr"/>
            <a:r>
              <a:rPr lang="en-IN" sz="3600" b="1" dirty="0" smtClean="0">
                <a:solidFill>
                  <a:srgbClr val="FF0000"/>
                </a:solidFill>
              </a:rPr>
              <a:t>Planning for Financial Audit</a:t>
            </a:r>
            <a:endParaRPr lang="en-IN" sz="3600" b="1" u="sng" dirty="0"/>
          </a:p>
        </p:txBody>
      </p:sp>
      <p:sp>
        <p:nvSpPr>
          <p:cNvPr id="4" name="TextBox 3"/>
          <p:cNvSpPr txBox="1"/>
          <p:nvPr/>
        </p:nvSpPr>
        <p:spPr>
          <a:xfrm>
            <a:off x="642910" y="1643050"/>
            <a:ext cx="7643866" cy="4585871"/>
          </a:xfrm>
          <a:prstGeom prst="rect">
            <a:avLst/>
          </a:prstGeom>
          <a:noFill/>
        </p:spPr>
        <p:txBody>
          <a:bodyPr wrap="square" rtlCol="0">
            <a:spAutoFit/>
          </a:bodyPr>
          <a:lstStyle/>
          <a:p>
            <a:pPr algn="just"/>
            <a:r>
              <a:rPr lang="en-IN" dirty="0" smtClean="0"/>
              <a:t>	</a:t>
            </a:r>
            <a:r>
              <a:rPr lang="en-IN" sz="3200" dirty="0" smtClean="0"/>
              <a:t>The primary objective of the planning process is to ensure that audit is carried out in an effective, efficient and timely manner and to reduce the audit risk to an acceptably low level. The audit procedures that are required to be carried out against each of the main planning activities comprise the following:</a:t>
            </a:r>
            <a:endParaRPr lang="en-IN" sz="3600"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1071538" y="642918"/>
            <a:ext cx="7215238" cy="584775"/>
          </a:xfrm>
          <a:prstGeom prst="rect">
            <a:avLst/>
          </a:prstGeom>
          <a:noFill/>
        </p:spPr>
        <p:txBody>
          <a:bodyPr wrap="square" rtlCol="0">
            <a:spAutoFit/>
          </a:bodyPr>
          <a:lstStyle/>
          <a:p>
            <a:pPr lvl="0"/>
            <a:r>
              <a:rPr lang="en-US" sz="2800" b="1" dirty="0" smtClean="0">
                <a:solidFill>
                  <a:srgbClr val="FF0000"/>
                </a:solidFill>
              </a:rPr>
              <a:t>(</a:t>
            </a:r>
            <a:r>
              <a:rPr lang="en-US" sz="2800" b="1" dirty="0" err="1" smtClean="0">
                <a:solidFill>
                  <a:srgbClr val="FF0000"/>
                </a:solidFill>
              </a:rPr>
              <a:t>i</a:t>
            </a:r>
            <a:r>
              <a:rPr lang="en-US" sz="2800" b="1" dirty="0" smtClean="0">
                <a:solidFill>
                  <a:srgbClr val="FF0000"/>
                </a:solidFill>
              </a:rPr>
              <a:t>) </a:t>
            </a:r>
            <a:r>
              <a:rPr lang="en-US" sz="3200" b="1" dirty="0" smtClean="0">
                <a:solidFill>
                  <a:srgbClr val="FF0000"/>
                </a:solidFill>
              </a:rPr>
              <a:t>Understanding</a:t>
            </a:r>
            <a:r>
              <a:rPr lang="en-US" sz="2800" b="1" dirty="0" smtClean="0">
                <a:solidFill>
                  <a:srgbClr val="FF0000"/>
                </a:solidFill>
              </a:rPr>
              <a:t> </a:t>
            </a:r>
            <a:r>
              <a:rPr lang="en-US" sz="3200" b="1" dirty="0" smtClean="0">
                <a:solidFill>
                  <a:srgbClr val="FF0000"/>
                </a:solidFill>
              </a:rPr>
              <a:t>the</a:t>
            </a:r>
            <a:r>
              <a:rPr lang="en-US" sz="2800" b="1" dirty="0" smtClean="0">
                <a:solidFill>
                  <a:srgbClr val="FF0000"/>
                </a:solidFill>
              </a:rPr>
              <a:t> entity: </a:t>
            </a:r>
            <a:endParaRPr lang="en-IN" sz="2800" dirty="0" smtClean="0">
              <a:solidFill>
                <a:srgbClr val="FF0000"/>
              </a:solidFill>
            </a:endParaRPr>
          </a:p>
        </p:txBody>
      </p:sp>
      <p:sp>
        <p:nvSpPr>
          <p:cNvPr id="6" name="TextBox 5"/>
          <p:cNvSpPr txBox="1"/>
          <p:nvPr/>
        </p:nvSpPr>
        <p:spPr>
          <a:xfrm>
            <a:off x="642910" y="1357298"/>
            <a:ext cx="8072494" cy="1938992"/>
          </a:xfrm>
          <a:prstGeom prst="rect">
            <a:avLst/>
          </a:prstGeom>
          <a:noFill/>
        </p:spPr>
        <p:txBody>
          <a:bodyPr wrap="square" rtlCol="0">
            <a:spAutoFit/>
          </a:bodyPr>
          <a:lstStyle/>
          <a:p>
            <a:pPr algn="just"/>
            <a:r>
              <a:rPr lang="en-IN" dirty="0" smtClean="0"/>
              <a:t>	</a:t>
            </a:r>
            <a:r>
              <a:rPr lang="en-IN" sz="2400" dirty="0" smtClean="0"/>
              <a:t>This includes understanding the relevant objectives, operations, regulatory environment, internal controls, finance and other systems and researching on potential sources of audit evidence. This would involve obtaining an understanding of:</a:t>
            </a:r>
            <a:endParaRPr lang="en-IN" dirty="0"/>
          </a:p>
        </p:txBody>
      </p:sp>
      <p:sp>
        <p:nvSpPr>
          <p:cNvPr id="7" name="TextBox 6"/>
          <p:cNvSpPr txBox="1"/>
          <p:nvPr/>
        </p:nvSpPr>
        <p:spPr>
          <a:xfrm>
            <a:off x="500034" y="3571876"/>
            <a:ext cx="8215370" cy="2954655"/>
          </a:xfrm>
          <a:prstGeom prst="rect">
            <a:avLst/>
          </a:prstGeom>
          <a:noFill/>
        </p:spPr>
        <p:txBody>
          <a:bodyPr wrap="square" rtlCol="0">
            <a:spAutoFit/>
          </a:bodyPr>
          <a:lstStyle/>
          <a:p>
            <a:pPr lvl="0">
              <a:buFont typeface="Wingdings" pitchFamily="2" charset="2"/>
              <a:buChar char="v"/>
            </a:pPr>
            <a:r>
              <a:rPr lang="en-US" b="1" dirty="0" smtClean="0"/>
              <a:t> </a:t>
            </a:r>
            <a:r>
              <a:rPr lang="en-US" sz="2400" b="1" dirty="0" smtClean="0"/>
              <a:t>Nature and objectives of activities of the entity</a:t>
            </a:r>
            <a:endParaRPr lang="en-IN" sz="2400" b="1" dirty="0" smtClean="0"/>
          </a:p>
          <a:p>
            <a:pPr lvl="0">
              <a:buFont typeface="Wingdings" pitchFamily="2" charset="2"/>
              <a:buChar char="v"/>
            </a:pPr>
            <a:r>
              <a:rPr lang="en-IN" sz="2400" b="1" dirty="0" smtClean="0"/>
              <a:t> </a:t>
            </a:r>
            <a:r>
              <a:rPr lang="en-US" sz="2400" b="1" dirty="0" smtClean="0"/>
              <a:t>Legal and regulatory framework: </a:t>
            </a:r>
            <a:endParaRPr lang="en-IN" sz="2400" b="1" dirty="0" smtClean="0"/>
          </a:p>
          <a:p>
            <a:pPr lvl="0">
              <a:buFont typeface="Wingdings" pitchFamily="2" charset="2"/>
              <a:buChar char="v"/>
            </a:pPr>
            <a:r>
              <a:rPr lang="en-IN" sz="2400" b="1" dirty="0" smtClean="0"/>
              <a:t> </a:t>
            </a:r>
            <a:r>
              <a:rPr lang="en-US" sz="2400" b="1" dirty="0" smtClean="0"/>
              <a:t>Financial reporting framework: </a:t>
            </a:r>
            <a:endParaRPr lang="en-IN" sz="2400" b="1" dirty="0" smtClean="0"/>
          </a:p>
          <a:p>
            <a:pPr lvl="0">
              <a:buFont typeface="Wingdings" pitchFamily="2" charset="2"/>
              <a:buChar char="v"/>
            </a:pPr>
            <a:r>
              <a:rPr lang="en-US" sz="2400" b="1" dirty="0" smtClean="0"/>
              <a:t>Internal control mechanism relevant to audit</a:t>
            </a:r>
            <a:endParaRPr lang="en-IN" sz="2400" b="1" dirty="0" smtClean="0"/>
          </a:p>
          <a:p>
            <a:pPr lvl="0" algn="just">
              <a:buFont typeface="Wingdings" pitchFamily="2" charset="2"/>
              <a:buChar char="v"/>
            </a:pPr>
            <a:r>
              <a:rPr lang="en-IN" sz="2400" b="1" dirty="0" smtClean="0"/>
              <a:t> </a:t>
            </a:r>
            <a:r>
              <a:rPr lang="en-US" sz="2400" b="1" dirty="0" smtClean="0"/>
              <a:t>Extent to which Information Technology systems have been </a:t>
            </a:r>
            <a:endParaRPr lang="en-IN" sz="2400" b="1" dirty="0" smtClean="0"/>
          </a:p>
          <a:p>
            <a:pPr lvl="0">
              <a:buFont typeface="Wingdings" pitchFamily="2" charset="2"/>
              <a:buChar char="v"/>
            </a:pPr>
            <a:r>
              <a:rPr lang="en-US" sz="2400" b="1" dirty="0" smtClean="0"/>
              <a:t>Extent to which financial information processing has been outsourced</a:t>
            </a:r>
            <a:endParaRPr lang="en-IN" sz="2400"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1357298"/>
            <a:ext cx="7643866" cy="923330"/>
          </a:xfrm>
          <a:prstGeom prst="rect">
            <a:avLst/>
          </a:prstGeom>
          <a:noFill/>
        </p:spPr>
        <p:txBody>
          <a:bodyPr wrap="square" rtlCol="0">
            <a:spAutoFit/>
          </a:bodyPr>
          <a:lstStyle/>
          <a:p>
            <a:pPr algn="ctr"/>
            <a:r>
              <a:rPr lang="en-IN" sz="5400" b="1" dirty="0" smtClean="0">
                <a:solidFill>
                  <a:srgbClr val="FF0000"/>
                </a:solidFill>
              </a:rPr>
              <a:t>Types of Audit</a:t>
            </a:r>
            <a:endParaRPr lang="en-IN" sz="5400" b="1" dirty="0">
              <a:solidFill>
                <a:srgbClr val="FF0000"/>
              </a:solidFill>
            </a:endParaRPr>
          </a:p>
        </p:txBody>
      </p:sp>
      <p:sp>
        <p:nvSpPr>
          <p:cNvPr id="6" name="TextBox 5"/>
          <p:cNvSpPr txBox="1"/>
          <p:nvPr/>
        </p:nvSpPr>
        <p:spPr>
          <a:xfrm>
            <a:off x="2857488" y="4286256"/>
            <a:ext cx="5643602" cy="1569660"/>
          </a:xfrm>
          <a:prstGeom prst="rect">
            <a:avLst/>
          </a:prstGeom>
          <a:noFill/>
        </p:spPr>
        <p:txBody>
          <a:bodyPr wrap="square" rtlCol="0">
            <a:spAutoFit/>
          </a:bodyPr>
          <a:lstStyle/>
          <a:p>
            <a:pPr algn="ctr"/>
            <a:r>
              <a:rPr lang="en-IN" sz="3200" b="1" dirty="0" err="1" smtClean="0">
                <a:solidFill>
                  <a:srgbClr val="7030A0"/>
                </a:solidFill>
              </a:rPr>
              <a:t>Siba</a:t>
            </a:r>
            <a:r>
              <a:rPr lang="en-IN" sz="3200" b="1" dirty="0" smtClean="0">
                <a:solidFill>
                  <a:srgbClr val="7030A0"/>
                </a:solidFill>
              </a:rPr>
              <a:t> Prasad </a:t>
            </a:r>
            <a:r>
              <a:rPr lang="en-IN" sz="3200" b="1" dirty="0" err="1" smtClean="0">
                <a:solidFill>
                  <a:srgbClr val="7030A0"/>
                </a:solidFill>
              </a:rPr>
              <a:t>Mohanty</a:t>
            </a:r>
            <a:r>
              <a:rPr lang="en-IN" sz="3200" b="1" dirty="0" smtClean="0">
                <a:solidFill>
                  <a:srgbClr val="7030A0"/>
                </a:solidFill>
              </a:rPr>
              <a:t>, </a:t>
            </a:r>
          </a:p>
          <a:p>
            <a:pPr algn="ctr"/>
            <a:r>
              <a:rPr lang="en-IN" sz="3200" b="1" dirty="0" smtClean="0">
                <a:solidFill>
                  <a:srgbClr val="7030A0"/>
                </a:solidFill>
              </a:rPr>
              <a:t>Assistant Audit Officer</a:t>
            </a:r>
          </a:p>
          <a:p>
            <a:endParaRPr lang="en-IN"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500043"/>
            <a:ext cx="7572428" cy="646331"/>
          </a:xfrm>
          <a:prstGeom prst="rect">
            <a:avLst/>
          </a:prstGeom>
          <a:noFill/>
        </p:spPr>
        <p:txBody>
          <a:bodyPr wrap="square" rtlCol="0">
            <a:spAutoFit/>
          </a:bodyPr>
          <a:lstStyle/>
          <a:p>
            <a:pPr lvl="0"/>
            <a:r>
              <a:rPr lang="en-US" sz="3600" b="1" dirty="0" smtClean="0">
                <a:solidFill>
                  <a:srgbClr val="FF0000"/>
                </a:solidFill>
              </a:rPr>
              <a:t>(ii) Risk assessment</a:t>
            </a:r>
            <a:r>
              <a:rPr lang="en-US" sz="2400" b="1" dirty="0" smtClean="0">
                <a:solidFill>
                  <a:srgbClr val="FF0000"/>
                </a:solidFill>
              </a:rPr>
              <a:t>:</a:t>
            </a:r>
            <a:endParaRPr lang="en-IN" dirty="0"/>
          </a:p>
        </p:txBody>
      </p:sp>
      <p:sp>
        <p:nvSpPr>
          <p:cNvPr id="6" name="TextBox 5"/>
          <p:cNvSpPr txBox="1"/>
          <p:nvPr/>
        </p:nvSpPr>
        <p:spPr>
          <a:xfrm>
            <a:off x="571472" y="1142984"/>
            <a:ext cx="8001056" cy="2677656"/>
          </a:xfrm>
          <a:prstGeom prst="rect">
            <a:avLst/>
          </a:prstGeom>
          <a:noFill/>
        </p:spPr>
        <p:txBody>
          <a:bodyPr wrap="square" rtlCol="0">
            <a:spAutoFit/>
          </a:bodyPr>
          <a:lstStyle/>
          <a:p>
            <a:pPr algn="just"/>
            <a:r>
              <a:rPr lang="en-IN" sz="2400" dirty="0" smtClean="0"/>
              <a:t>	Assessment of the risk of material misstatement at the financial statement level and at the assertion level for classes of transactions, account balances and disclosures so as to provide a basis of designing and performing further audit procedures. This would include assessment of:</a:t>
            </a:r>
          </a:p>
          <a:p>
            <a:r>
              <a:rPr lang="en-IN" sz="2400" dirty="0" smtClean="0"/>
              <a:t> </a:t>
            </a:r>
          </a:p>
          <a:p>
            <a:endParaRPr lang="en-IN" sz="2400" dirty="0"/>
          </a:p>
        </p:txBody>
      </p:sp>
      <p:sp>
        <p:nvSpPr>
          <p:cNvPr id="7" name="TextBox 6"/>
          <p:cNvSpPr txBox="1"/>
          <p:nvPr/>
        </p:nvSpPr>
        <p:spPr>
          <a:xfrm>
            <a:off x="571472" y="3143248"/>
            <a:ext cx="7929618" cy="3416320"/>
          </a:xfrm>
          <a:prstGeom prst="rect">
            <a:avLst/>
          </a:prstGeom>
          <a:noFill/>
        </p:spPr>
        <p:txBody>
          <a:bodyPr wrap="square" rtlCol="0">
            <a:spAutoFit/>
          </a:bodyPr>
          <a:lstStyle/>
          <a:p>
            <a:pPr>
              <a:buFont typeface="Wingdings" pitchFamily="2" charset="2"/>
              <a:buChar char="v"/>
            </a:pPr>
            <a:r>
              <a:rPr lang="en-IN" sz="1600" b="1" dirty="0" smtClean="0"/>
              <a:t> </a:t>
            </a:r>
            <a:r>
              <a:rPr lang="en-IN" sz="2000" b="1" dirty="0" smtClean="0"/>
              <a:t>Compliance with laws and regulations: </a:t>
            </a:r>
          </a:p>
          <a:p>
            <a:pPr>
              <a:buFont typeface="Wingdings" pitchFamily="2" charset="2"/>
              <a:buChar char="v"/>
            </a:pPr>
            <a:r>
              <a:rPr lang="en-IN" sz="2000" b="1" dirty="0" smtClean="0"/>
              <a:t> Changes in legal or regulatory requirements, policies of Government</a:t>
            </a:r>
            <a:endParaRPr lang="en-IN" sz="2000" dirty="0" smtClean="0"/>
          </a:p>
          <a:p>
            <a:r>
              <a:rPr lang="en-IN" sz="2000" b="1" dirty="0" smtClean="0"/>
              <a:t>and accounting policies adopted by the entity: </a:t>
            </a:r>
          </a:p>
          <a:p>
            <a:pPr>
              <a:buFont typeface="Wingdings" pitchFamily="2" charset="2"/>
              <a:buChar char="v"/>
            </a:pPr>
            <a:r>
              <a:rPr lang="en-IN" sz="2000" b="1" dirty="0" smtClean="0"/>
              <a:t> Risk of fraud: </a:t>
            </a:r>
          </a:p>
          <a:p>
            <a:pPr>
              <a:buFont typeface="Wingdings" pitchFamily="2" charset="2"/>
              <a:buChar char="v"/>
            </a:pPr>
            <a:r>
              <a:rPr lang="en-IN" sz="2000" b="1" dirty="0" smtClean="0"/>
              <a:t> Management override of financial reporting controls: </a:t>
            </a:r>
          </a:p>
          <a:p>
            <a:pPr>
              <a:buFont typeface="Wingdings" pitchFamily="2" charset="2"/>
              <a:buChar char="v"/>
            </a:pPr>
            <a:r>
              <a:rPr lang="en-IN" sz="2000" b="1" dirty="0" smtClean="0"/>
              <a:t> Events occurring after the date of financial statements</a:t>
            </a:r>
          </a:p>
          <a:p>
            <a:pPr>
              <a:buFont typeface="Wingdings" pitchFamily="2" charset="2"/>
              <a:buChar char="v"/>
            </a:pPr>
            <a:r>
              <a:rPr lang="en-IN" sz="2000" dirty="0" smtClean="0"/>
              <a:t> </a:t>
            </a:r>
            <a:r>
              <a:rPr lang="en-IN" sz="2000" b="1" dirty="0" smtClean="0"/>
              <a:t>Internal audit function:</a:t>
            </a:r>
          </a:p>
          <a:p>
            <a:pPr>
              <a:buFont typeface="Wingdings" pitchFamily="2" charset="2"/>
              <a:buChar char="v"/>
            </a:pPr>
            <a:r>
              <a:rPr lang="en-IN" sz="2000" b="1" dirty="0" smtClean="0"/>
              <a:t> Issues and irregularities that featured in the previous year’s Audit Report.</a:t>
            </a:r>
            <a:endParaRPr lang="en-IN" sz="2000" dirty="0" smtClean="0"/>
          </a:p>
          <a:p>
            <a:r>
              <a:rPr lang="en-IN" sz="2000" b="1" dirty="0" smtClean="0"/>
              <a:t> </a:t>
            </a:r>
            <a:endParaRPr lang="en-IN" sz="2000" dirty="0" smtClean="0"/>
          </a:p>
          <a:p>
            <a:endParaRPr lang="en-IN"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571480"/>
            <a:ext cx="6715172" cy="523220"/>
          </a:xfrm>
          <a:prstGeom prst="rect">
            <a:avLst/>
          </a:prstGeom>
          <a:noFill/>
        </p:spPr>
        <p:txBody>
          <a:bodyPr wrap="square" rtlCol="0">
            <a:spAutoFit/>
          </a:bodyPr>
          <a:lstStyle/>
          <a:p>
            <a:pPr lvl="0"/>
            <a:r>
              <a:rPr lang="en-US" sz="2400" b="1" dirty="0" smtClean="0">
                <a:solidFill>
                  <a:srgbClr val="FF0000"/>
                </a:solidFill>
              </a:rPr>
              <a:t>(iii) </a:t>
            </a:r>
            <a:r>
              <a:rPr lang="en-US" sz="2800" b="1" dirty="0" smtClean="0">
                <a:solidFill>
                  <a:srgbClr val="FF0000"/>
                </a:solidFill>
              </a:rPr>
              <a:t>Materiality</a:t>
            </a:r>
            <a:r>
              <a:rPr lang="en-US" sz="2400" b="1" dirty="0" smtClean="0">
                <a:solidFill>
                  <a:srgbClr val="FF0000"/>
                </a:solidFill>
              </a:rPr>
              <a:t>:</a:t>
            </a:r>
            <a:endParaRPr lang="en-IN" sz="1600" dirty="0"/>
          </a:p>
        </p:txBody>
      </p:sp>
      <p:sp>
        <p:nvSpPr>
          <p:cNvPr id="3" name="TextBox 2"/>
          <p:cNvSpPr txBox="1"/>
          <p:nvPr/>
        </p:nvSpPr>
        <p:spPr>
          <a:xfrm>
            <a:off x="857224" y="1071547"/>
            <a:ext cx="7858180" cy="2585323"/>
          </a:xfrm>
          <a:prstGeom prst="rect">
            <a:avLst/>
          </a:prstGeom>
          <a:noFill/>
        </p:spPr>
        <p:txBody>
          <a:bodyPr wrap="square" rtlCol="0">
            <a:spAutoFit/>
          </a:bodyPr>
          <a:lstStyle/>
          <a:p>
            <a:pPr algn="just"/>
            <a:r>
              <a:rPr lang="en-IN" dirty="0" smtClean="0"/>
              <a:t>	</a:t>
            </a:r>
            <a:r>
              <a:rPr lang="en-IN" sz="2400" dirty="0" smtClean="0"/>
              <a:t>Materiality is judged from the users’ perspective. The </a:t>
            </a:r>
            <a:r>
              <a:rPr lang="en-IN" sz="2400" b="1" dirty="0" smtClean="0"/>
              <a:t>materiality level denotes the upper limit up to which a misstatement, individually or when aggregated with other misstatements could be tolerated and misstatements beyond this threshold(s) would be considered material</a:t>
            </a:r>
            <a:r>
              <a:rPr lang="en-IN" sz="2400" dirty="0" smtClean="0"/>
              <a:t>.</a:t>
            </a:r>
          </a:p>
          <a:p>
            <a:endParaRPr lang="en-IN" dirty="0"/>
          </a:p>
        </p:txBody>
      </p:sp>
      <p:sp>
        <p:nvSpPr>
          <p:cNvPr id="4" name="TextBox 3"/>
          <p:cNvSpPr txBox="1"/>
          <p:nvPr/>
        </p:nvSpPr>
        <p:spPr>
          <a:xfrm>
            <a:off x="785786" y="3429000"/>
            <a:ext cx="7715304" cy="738664"/>
          </a:xfrm>
          <a:prstGeom prst="rect">
            <a:avLst/>
          </a:prstGeom>
          <a:noFill/>
        </p:spPr>
        <p:txBody>
          <a:bodyPr wrap="square" rtlCol="0">
            <a:spAutoFit/>
          </a:bodyPr>
          <a:lstStyle/>
          <a:p>
            <a:pPr lvl="0"/>
            <a:r>
              <a:rPr lang="en-US" sz="2400" b="1" dirty="0" smtClean="0">
                <a:solidFill>
                  <a:srgbClr val="FF0000"/>
                </a:solidFill>
              </a:rPr>
              <a:t>(iv) Developing an Audit Plan: </a:t>
            </a:r>
            <a:endParaRPr lang="en-IN" sz="2400" b="1" dirty="0" smtClean="0">
              <a:solidFill>
                <a:srgbClr val="FF0000"/>
              </a:solidFill>
            </a:endParaRPr>
          </a:p>
          <a:p>
            <a:endParaRPr lang="en-IN" dirty="0"/>
          </a:p>
        </p:txBody>
      </p:sp>
      <p:sp>
        <p:nvSpPr>
          <p:cNvPr id="5" name="TextBox 4"/>
          <p:cNvSpPr txBox="1"/>
          <p:nvPr/>
        </p:nvSpPr>
        <p:spPr>
          <a:xfrm>
            <a:off x="642910" y="3929067"/>
            <a:ext cx="8001056" cy="2954655"/>
          </a:xfrm>
          <a:prstGeom prst="rect">
            <a:avLst/>
          </a:prstGeom>
          <a:noFill/>
        </p:spPr>
        <p:txBody>
          <a:bodyPr wrap="square" rtlCol="0">
            <a:spAutoFit/>
          </a:bodyPr>
          <a:lstStyle/>
          <a:p>
            <a:pPr algn="just"/>
            <a:r>
              <a:rPr lang="en-IN" dirty="0" smtClean="0"/>
              <a:t>	</a:t>
            </a:r>
            <a:r>
              <a:rPr lang="en-IN" sz="2400" dirty="0" smtClean="0"/>
              <a:t>Based on risk assessment and materiality, the audit plan should be developed. The audit plan should determine the audit approach, sampling methods and a detailed audit program describing the audit procedures required to be carried out as a response to the assessed risks and the roles and responsibilities of team members so as to ensure that resources are deployed efficiently and effectively.</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714356"/>
            <a:ext cx="7429552" cy="584775"/>
          </a:xfrm>
          <a:prstGeom prst="rect">
            <a:avLst/>
          </a:prstGeom>
          <a:noFill/>
        </p:spPr>
        <p:txBody>
          <a:bodyPr wrap="square" rtlCol="0">
            <a:spAutoFit/>
          </a:bodyPr>
          <a:lstStyle/>
          <a:p>
            <a:r>
              <a:rPr lang="en-IN" sz="3200" b="1" dirty="0" smtClean="0">
                <a:solidFill>
                  <a:srgbClr val="FF0000"/>
                </a:solidFill>
              </a:rPr>
              <a:t>Execution of Financial Audit</a:t>
            </a:r>
            <a:endParaRPr lang="en-IN" sz="3200" dirty="0">
              <a:solidFill>
                <a:srgbClr val="FF0000"/>
              </a:solidFill>
            </a:endParaRPr>
          </a:p>
        </p:txBody>
      </p:sp>
      <p:sp>
        <p:nvSpPr>
          <p:cNvPr id="3" name="TextBox 2"/>
          <p:cNvSpPr txBox="1"/>
          <p:nvPr/>
        </p:nvSpPr>
        <p:spPr>
          <a:xfrm>
            <a:off x="857224" y="1357298"/>
            <a:ext cx="7572428" cy="5016758"/>
          </a:xfrm>
          <a:prstGeom prst="rect">
            <a:avLst/>
          </a:prstGeom>
          <a:noFill/>
        </p:spPr>
        <p:txBody>
          <a:bodyPr wrap="square" rtlCol="0">
            <a:spAutoFit/>
          </a:bodyPr>
          <a:lstStyle/>
          <a:p>
            <a:pPr algn="just"/>
            <a:r>
              <a:rPr lang="en-IN" sz="3200" dirty="0" smtClean="0"/>
              <a:t>	The primary objective of the execution process is to apply the </a:t>
            </a:r>
            <a:r>
              <a:rPr lang="en-IN" sz="3200" b="1" dirty="0" smtClean="0"/>
              <a:t>planned audit procedures to gather sufficient and appropriate evidence and evaluate the same to arrive at the appropriate audit opinion on the financial statements.</a:t>
            </a:r>
            <a:r>
              <a:rPr lang="en-IN" sz="3200" dirty="0" smtClean="0"/>
              <a:t> During the entire execution phase, auditors need to be alert to the risk of material misstatements. </a:t>
            </a:r>
          </a:p>
          <a:p>
            <a:endParaRPr lang="en-IN"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85786" y="857232"/>
            <a:ext cx="7500990" cy="584775"/>
          </a:xfrm>
          <a:prstGeom prst="rect">
            <a:avLst/>
          </a:prstGeom>
          <a:noFill/>
        </p:spPr>
        <p:txBody>
          <a:bodyPr wrap="square" rtlCol="0">
            <a:spAutoFit/>
          </a:bodyPr>
          <a:lstStyle/>
          <a:p>
            <a:r>
              <a:rPr lang="en-IN" sz="3200" b="1" dirty="0" smtClean="0">
                <a:solidFill>
                  <a:srgbClr val="FF0000"/>
                </a:solidFill>
              </a:rPr>
              <a:t>Reporting of Financial Audit</a:t>
            </a:r>
            <a:endParaRPr lang="en-IN" sz="3200" dirty="0"/>
          </a:p>
        </p:txBody>
      </p:sp>
      <p:sp>
        <p:nvSpPr>
          <p:cNvPr id="3" name="TextBox 2"/>
          <p:cNvSpPr txBox="1"/>
          <p:nvPr/>
        </p:nvSpPr>
        <p:spPr>
          <a:xfrm>
            <a:off x="714348" y="1571612"/>
            <a:ext cx="7643866" cy="4832092"/>
          </a:xfrm>
          <a:prstGeom prst="rect">
            <a:avLst/>
          </a:prstGeom>
          <a:noFill/>
        </p:spPr>
        <p:txBody>
          <a:bodyPr wrap="square" rtlCol="0">
            <a:spAutoFit/>
          </a:bodyPr>
          <a:lstStyle/>
          <a:p>
            <a:pPr algn="just"/>
            <a:r>
              <a:rPr lang="en-IN" sz="2800" b="1" dirty="0" smtClean="0"/>
              <a:t> 	</a:t>
            </a:r>
            <a:r>
              <a:rPr lang="en-IN" sz="2800" dirty="0" smtClean="0"/>
              <a:t>The objective of financial audit is to express an opinion on the financial statements. In order to form an opinion, the auditor must first conclude whether reasonable assurance has been obtained as to whether the financial statements as a whole are free from material misstatement, whether due to fraud or error. Therefore, the auditor needs to determine whether the uncorrected misstatements are material, individually or in aggregate.</a:t>
            </a:r>
          </a:p>
          <a:p>
            <a:pPr algn="just"/>
            <a:endParaRPr lang="en-IN"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928794" y="714356"/>
            <a:ext cx="4929222" cy="584775"/>
          </a:xfrm>
          <a:prstGeom prst="rect">
            <a:avLst/>
          </a:prstGeom>
          <a:solidFill>
            <a:srgbClr val="FFFF00"/>
          </a:solidFill>
        </p:spPr>
        <p:txBody>
          <a:bodyPr wrap="square" rtlCol="0">
            <a:spAutoFit/>
          </a:bodyPr>
          <a:lstStyle/>
          <a:p>
            <a:pPr algn="ctr"/>
            <a:r>
              <a:rPr lang="en-IN" sz="3200" b="1" dirty="0" smtClean="0">
                <a:solidFill>
                  <a:srgbClr val="FF0000"/>
                </a:solidFill>
              </a:rPr>
              <a:t>PERFORMANCE AUDIT</a:t>
            </a:r>
            <a:endParaRPr lang="en-IN" sz="2800" dirty="0">
              <a:solidFill>
                <a:srgbClr val="FF0000"/>
              </a:solidFill>
            </a:endParaRPr>
          </a:p>
        </p:txBody>
      </p:sp>
      <p:sp>
        <p:nvSpPr>
          <p:cNvPr id="4" name="TextBox 3"/>
          <p:cNvSpPr txBox="1"/>
          <p:nvPr/>
        </p:nvSpPr>
        <p:spPr>
          <a:xfrm>
            <a:off x="928662" y="1500174"/>
            <a:ext cx="7643866" cy="4832092"/>
          </a:xfrm>
          <a:prstGeom prst="rect">
            <a:avLst/>
          </a:prstGeom>
          <a:noFill/>
        </p:spPr>
        <p:txBody>
          <a:bodyPr wrap="square" rtlCol="0">
            <a:spAutoFit/>
          </a:bodyPr>
          <a:lstStyle/>
          <a:p>
            <a:pPr algn="just"/>
            <a:r>
              <a:rPr lang="en-IN" sz="2800" dirty="0" smtClean="0"/>
              <a:t>	Comprehensive reviews of the working of the projects, programmes, schemes, organizations, entities, etc., in terms of their goals and</a:t>
            </a:r>
          </a:p>
          <a:p>
            <a:pPr algn="just"/>
            <a:r>
              <a:rPr lang="en-IN" sz="2800" dirty="0" smtClean="0"/>
              <a:t>Objectives .</a:t>
            </a:r>
          </a:p>
          <a:p>
            <a:pPr algn="just"/>
            <a:r>
              <a:rPr lang="en-IN" sz="2800" dirty="0" smtClean="0"/>
              <a:t> </a:t>
            </a:r>
          </a:p>
          <a:p>
            <a:pPr algn="just"/>
            <a:r>
              <a:rPr lang="en-IN" sz="2800" i="1" dirty="0" smtClean="0"/>
              <a:t>	This audit is varyingly known as Efficiency-cum-Performance Audit of Economy, Efficiency and Effectiveness (Three Es) Audit or Value for Money Audit. </a:t>
            </a:r>
            <a:endParaRPr lang="en-IN" sz="2800" dirty="0" smtClean="0"/>
          </a:p>
          <a:p>
            <a:pPr algn="just"/>
            <a:r>
              <a:rPr lang="en-IN" sz="2800" dirty="0" smtClean="0"/>
              <a:t> </a:t>
            </a:r>
          </a:p>
          <a:p>
            <a:pPr algn="just"/>
            <a:endParaRPr lang="en-IN"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642918"/>
            <a:ext cx="7929618" cy="830997"/>
          </a:xfrm>
          <a:prstGeom prst="rect">
            <a:avLst/>
          </a:prstGeom>
          <a:noFill/>
        </p:spPr>
        <p:txBody>
          <a:bodyPr wrap="square" rtlCol="0">
            <a:spAutoFit/>
          </a:bodyPr>
          <a:lstStyle/>
          <a:p>
            <a:r>
              <a:rPr lang="en-IN" sz="2400" b="1" dirty="0" smtClean="0">
                <a:solidFill>
                  <a:srgbClr val="FF0000"/>
                </a:solidFill>
              </a:rPr>
              <a:t>This audit envisages a comprehensive review of the Project / scheme / Programme / activity to ascertain:-</a:t>
            </a:r>
            <a:endParaRPr lang="en-IN" sz="2400" dirty="0">
              <a:solidFill>
                <a:srgbClr val="FF0000"/>
              </a:solidFill>
            </a:endParaRPr>
          </a:p>
        </p:txBody>
      </p:sp>
      <p:sp>
        <p:nvSpPr>
          <p:cNvPr id="4" name="TextBox 3"/>
          <p:cNvSpPr txBox="1"/>
          <p:nvPr/>
        </p:nvSpPr>
        <p:spPr>
          <a:xfrm>
            <a:off x="357158" y="1571612"/>
            <a:ext cx="8358246" cy="4524315"/>
          </a:xfrm>
          <a:prstGeom prst="rect">
            <a:avLst/>
          </a:prstGeom>
          <a:noFill/>
        </p:spPr>
        <p:txBody>
          <a:bodyPr wrap="square" rtlCol="0">
            <a:spAutoFit/>
          </a:bodyPr>
          <a:lstStyle/>
          <a:p>
            <a:pPr algn="just"/>
            <a:r>
              <a:rPr lang="en-IN" sz="2400" dirty="0" err="1" smtClean="0"/>
              <a:t>i.the</a:t>
            </a:r>
            <a:r>
              <a:rPr lang="en-IN" sz="2400" dirty="0" smtClean="0"/>
              <a:t> extent to which the physical and financial targets and the intended impact have been achieved ;</a:t>
            </a:r>
          </a:p>
          <a:p>
            <a:pPr algn="just"/>
            <a:r>
              <a:rPr lang="en-IN" sz="2400" dirty="0" err="1" smtClean="0"/>
              <a:t>ii.how</a:t>
            </a:r>
            <a:r>
              <a:rPr lang="en-IN" sz="2400" dirty="0" smtClean="0"/>
              <a:t> far the social-economic objectives have been realized ;</a:t>
            </a:r>
          </a:p>
          <a:p>
            <a:pPr algn="just"/>
            <a:r>
              <a:rPr lang="en-IN" sz="2400" dirty="0" err="1" smtClean="0"/>
              <a:t>iii.whether</a:t>
            </a:r>
            <a:r>
              <a:rPr lang="en-IN" sz="2400" dirty="0" smtClean="0"/>
              <a:t> the operations are being conducted economically ;</a:t>
            </a:r>
          </a:p>
          <a:p>
            <a:pPr algn="just"/>
            <a:r>
              <a:rPr lang="en-IN" sz="2400" dirty="0" smtClean="0"/>
              <a:t>iv. whether the scheme / programme was implemented with due regard to economy and instances of overpayment, loss , extravagance, available excess or in-fructuous expenditure attributable to improper planning, delays in execution, overstaffing, overcapitalization , adoption of unsound policies, etc., were avoided ; and</a:t>
            </a:r>
          </a:p>
          <a:p>
            <a:pPr algn="just"/>
            <a:r>
              <a:rPr lang="en-IN" sz="2400" dirty="0" smtClean="0"/>
              <a:t> v. whether the utilization of resources was in accordance with the projected outlays and if not the reasons for deviations.</a:t>
            </a:r>
            <a:endParaRPr lang="en-IN"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500042"/>
            <a:ext cx="8001056" cy="954107"/>
          </a:xfrm>
          <a:prstGeom prst="rect">
            <a:avLst/>
          </a:prstGeom>
          <a:noFill/>
        </p:spPr>
        <p:txBody>
          <a:bodyPr wrap="square" rtlCol="0">
            <a:spAutoFit/>
          </a:bodyPr>
          <a:lstStyle/>
          <a:p>
            <a:r>
              <a:rPr lang="en-IN" sz="2800" b="1" dirty="0" smtClean="0">
                <a:solidFill>
                  <a:srgbClr val="FF0000"/>
                </a:solidFill>
              </a:rPr>
              <a:t>Economy - Efficiency - Effectiveness (Three Es)  of Audit</a:t>
            </a:r>
            <a:endParaRPr lang="en-IN" sz="2800" dirty="0">
              <a:solidFill>
                <a:srgbClr val="FF0000"/>
              </a:solidFill>
            </a:endParaRPr>
          </a:p>
        </p:txBody>
      </p:sp>
      <p:sp>
        <p:nvSpPr>
          <p:cNvPr id="3" name="TextBox 2"/>
          <p:cNvSpPr txBox="1"/>
          <p:nvPr/>
        </p:nvSpPr>
        <p:spPr>
          <a:xfrm>
            <a:off x="571472" y="1357298"/>
            <a:ext cx="7929618" cy="4893647"/>
          </a:xfrm>
          <a:prstGeom prst="rect">
            <a:avLst/>
          </a:prstGeom>
          <a:noFill/>
        </p:spPr>
        <p:txBody>
          <a:bodyPr wrap="square" rtlCol="0">
            <a:spAutoFit/>
          </a:bodyPr>
          <a:lstStyle/>
          <a:p>
            <a:pPr lvl="0" algn="just"/>
            <a:r>
              <a:rPr lang="en-US" sz="2400" b="1" u="sng" dirty="0" smtClean="0"/>
              <a:t>Economy:</a:t>
            </a:r>
            <a:endParaRPr lang="en-IN" sz="2400" u="sng" dirty="0" smtClean="0"/>
          </a:p>
          <a:p>
            <a:pPr algn="just"/>
            <a:r>
              <a:rPr lang="en-IN" sz="2400" dirty="0" smtClean="0"/>
              <a:t>Economy is </a:t>
            </a:r>
            <a:r>
              <a:rPr lang="en-IN" sz="2400" i="1" dirty="0" smtClean="0"/>
              <a:t>minimizing the cost of resources used for an activity having regard to the appropriate quality</a:t>
            </a:r>
            <a:r>
              <a:rPr lang="en-IN" sz="2400" dirty="0" smtClean="0"/>
              <a:t>. </a:t>
            </a:r>
          </a:p>
          <a:p>
            <a:pPr algn="just"/>
            <a:r>
              <a:rPr lang="en-IN" sz="2400" dirty="0" smtClean="0"/>
              <a:t> </a:t>
            </a:r>
          </a:p>
          <a:p>
            <a:pPr lvl="0" algn="just"/>
            <a:r>
              <a:rPr lang="en-US" sz="2400" b="1" u="sng" dirty="0" smtClean="0"/>
              <a:t>Efficiency</a:t>
            </a:r>
            <a:r>
              <a:rPr lang="en-US" sz="2400" u="sng" dirty="0" smtClean="0"/>
              <a:t>:</a:t>
            </a:r>
            <a:r>
              <a:rPr lang="en-US" sz="2400" dirty="0" smtClean="0"/>
              <a:t> 	</a:t>
            </a:r>
            <a:endParaRPr lang="en-IN" sz="2400" dirty="0" smtClean="0"/>
          </a:p>
          <a:p>
            <a:pPr algn="just"/>
            <a:r>
              <a:rPr lang="en-IN" sz="2400" dirty="0" smtClean="0"/>
              <a:t>Efficiency is </a:t>
            </a:r>
            <a:r>
              <a:rPr lang="en-IN" sz="2400" i="1" dirty="0" smtClean="0"/>
              <a:t>the relationship between the output, in terms of goods, services or other results and the resources used to produce them</a:t>
            </a:r>
            <a:r>
              <a:rPr lang="en-IN" sz="2400" dirty="0" smtClean="0"/>
              <a:t>. </a:t>
            </a:r>
          </a:p>
          <a:p>
            <a:pPr algn="just"/>
            <a:r>
              <a:rPr lang="en-IN" sz="2400" dirty="0" smtClean="0"/>
              <a:t> </a:t>
            </a:r>
          </a:p>
          <a:p>
            <a:pPr lvl="0" algn="just"/>
            <a:r>
              <a:rPr lang="en-US" sz="2400" b="1" u="sng" dirty="0" smtClean="0"/>
              <a:t>Effectiveness</a:t>
            </a:r>
            <a:r>
              <a:rPr lang="en-US" sz="2400" b="1" i="1" u="sng" dirty="0" smtClean="0"/>
              <a:t>: </a:t>
            </a:r>
            <a:endParaRPr lang="en-IN" sz="2400" u="sng" dirty="0" smtClean="0"/>
          </a:p>
          <a:p>
            <a:pPr algn="just"/>
            <a:r>
              <a:rPr lang="en-US" sz="2400" i="1" dirty="0" smtClean="0"/>
              <a:t> </a:t>
            </a:r>
            <a:r>
              <a:rPr lang="en-IN" sz="2400" i="1" dirty="0" smtClean="0"/>
              <a:t>Effectiveness is the extent to which objectives are achieved and relationship between the intended impact and the actual impact of any activity. </a:t>
            </a:r>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500042"/>
            <a:ext cx="8072494" cy="954107"/>
          </a:xfrm>
          <a:prstGeom prst="rect">
            <a:avLst/>
          </a:prstGeom>
          <a:noFill/>
        </p:spPr>
        <p:txBody>
          <a:bodyPr wrap="square" rtlCol="0">
            <a:spAutoFit/>
          </a:bodyPr>
          <a:lstStyle/>
          <a:p>
            <a:r>
              <a:rPr lang="en-IN" sz="2800" b="1" u="sng" dirty="0" smtClean="0">
                <a:solidFill>
                  <a:srgbClr val="FF0000"/>
                </a:solidFill>
              </a:rPr>
              <a:t>Correctness of the reported data of ‘inputs’ and ‘outputs’</a:t>
            </a:r>
            <a:endParaRPr lang="en-IN" sz="2800" dirty="0">
              <a:solidFill>
                <a:srgbClr val="FF0000"/>
              </a:solidFill>
            </a:endParaRPr>
          </a:p>
        </p:txBody>
      </p:sp>
      <p:sp>
        <p:nvSpPr>
          <p:cNvPr id="3" name="TextBox 2"/>
          <p:cNvSpPr txBox="1"/>
          <p:nvPr/>
        </p:nvSpPr>
        <p:spPr>
          <a:xfrm>
            <a:off x="785786" y="1500174"/>
            <a:ext cx="7643866" cy="4832092"/>
          </a:xfrm>
          <a:prstGeom prst="rect">
            <a:avLst/>
          </a:prstGeom>
          <a:noFill/>
        </p:spPr>
        <p:txBody>
          <a:bodyPr wrap="square" rtlCol="0">
            <a:spAutoFit/>
          </a:bodyPr>
          <a:lstStyle/>
          <a:p>
            <a:pPr algn="just"/>
            <a:r>
              <a:rPr lang="en-IN" sz="2800" dirty="0" smtClean="0"/>
              <a:t>	Performance auditors may come across situations where the inputs stated to have been used and outputs stated to have been derived are not correctly stated. Unless the correctness of inputs and outputs is validated with the help of appropriate audit tests, the evaluation of efficiency may yield incorrect results. It is, therefore, incumbent upon the performance auditors to verify correctness of the reported data of ‘inputs’ and ‘outputs’ while applying the test of efficiency. </a:t>
            </a:r>
          </a:p>
          <a:p>
            <a:endParaRPr lang="en-IN"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00100" y="714356"/>
            <a:ext cx="6858048" cy="584775"/>
          </a:xfrm>
          <a:prstGeom prst="rect">
            <a:avLst/>
          </a:prstGeom>
          <a:noFill/>
        </p:spPr>
        <p:txBody>
          <a:bodyPr wrap="square" rtlCol="0">
            <a:spAutoFit/>
          </a:bodyPr>
          <a:lstStyle/>
          <a:p>
            <a:r>
              <a:rPr lang="en-IN" sz="3200" b="1" u="sng" dirty="0" smtClean="0">
                <a:solidFill>
                  <a:srgbClr val="FF0000"/>
                </a:solidFill>
              </a:rPr>
              <a:t>Team approach and mission mode:</a:t>
            </a:r>
            <a:endParaRPr lang="en-IN" sz="3200" dirty="0">
              <a:solidFill>
                <a:srgbClr val="FF0000"/>
              </a:solidFill>
            </a:endParaRPr>
          </a:p>
        </p:txBody>
      </p:sp>
      <p:sp>
        <p:nvSpPr>
          <p:cNvPr id="3" name="TextBox 2"/>
          <p:cNvSpPr txBox="1"/>
          <p:nvPr/>
        </p:nvSpPr>
        <p:spPr>
          <a:xfrm>
            <a:off x="1000100" y="1571612"/>
            <a:ext cx="7358114" cy="4893647"/>
          </a:xfrm>
          <a:prstGeom prst="rect">
            <a:avLst/>
          </a:prstGeom>
          <a:noFill/>
        </p:spPr>
        <p:txBody>
          <a:bodyPr wrap="square" rtlCol="0">
            <a:spAutoFit/>
          </a:bodyPr>
          <a:lstStyle/>
          <a:p>
            <a:pPr algn="just"/>
            <a:r>
              <a:rPr lang="en-IN" sz="2400" dirty="0" smtClean="0"/>
              <a:t>	Good quality performance audit can be achieved by transforming the audit personnel to a task force. </a:t>
            </a:r>
          </a:p>
          <a:p>
            <a:pPr algn="just"/>
            <a:endParaRPr lang="en-IN" sz="2400" dirty="0" smtClean="0"/>
          </a:p>
          <a:p>
            <a:pPr algn="just"/>
            <a:r>
              <a:rPr lang="en-IN" sz="2400" dirty="0" smtClean="0"/>
              <a:t>	The performance auditor should </a:t>
            </a:r>
            <a:r>
              <a:rPr lang="en-IN" sz="2400" b="1" dirty="0" smtClean="0"/>
              <a:t>comply with ethical principles and code of conduct governing</a:t>
            </a:r>
            <a:r>
              <a:rPr lang="en-IN" sz="2400" dirty="0" smtClean="0"/>
              <a:t> the auditor’s professional behaviour and responsibilities, which include:</a:t>
            </a:r>
          </a:p>
          <a:p>
            <a:pPr algn="just"/>
            <a:r>
              <a:rPr lang="en-IN" sz="2400" dirty="0" smtClean="0"/>
              <a:t> </a:t>
            </a:r>
          </a:p>
          <a:p>
            <a:pPr lvl="0" algn="just">
              <a:buFont typeface="Wingdings" pitchFamily="2" charset="2"/>
              <a:buChar char="Ø"/>
            </a:pPr>
            <a:r>
              <a:rPr lang="en-US" sz="2400" b="1" dirty="0" smtClean="0"/>
              <a:t> Integrity;</a:t>
            </a:r>
            <a:endParaRPr lang="en-IN" sz="2400" b="1" dirty="0" smtClean="0"/>
          </a:p>
          <a:p>
            <a:pPr lvl="0" algn="just">
              <a:buFont typeface="Wingdings" pitchFamily="2" charset="2"/>
              <a:buChar char="Ø"/>
            </a:pPr>
            <a:r>
              <a:rPr lang="en-IN" sz="2400" b="1" dirty="0" smtClean="0"/>
              <a:t> </a:t>
            </a:r>
            <a:r>
              <a:rPr lang="en-US" sz="2400" b="1" dirty="0" smtClean="0"/>
              <a:t>Objectivity and fairness;</a:t>
            </a:r>
            <a:endParaRPr lang="en-IN" sz="2400" b="1" dirty="0" smtClean="0"/>
          </a:p>
          <a:p>
            <a:pPr lvl="0" algn="just">
              <a:buFont typeface="Wingdings" pitchFamily="2" charset="2"/>
              <a:buChar char="Ø"/>
            </a:pPr>
            <a:r>
              <a:rPr lang="en-IN" sz="2400" b="1" dirty="0" smtClean="0"/>
              <a:t> </a:t>
            </a:r>
            <a:r>
              <a:rPr lang="en-US" sz="2400" b="1" dirty="0" smtClean="0"/>
              <a:t>Confidentiality; and</a:t>
            </a:r>
            <a:endParaRPr lang="en-IN" sz="2400" b="1" dirty="0" smtClean="0"/>
          </a:p>
          <a:p>
            <a:pPr lvl="0" algn="just">
              <a:buFont typeface="Wingdings" pitchFamily="2" charset="2"/>
              <a:buChar char="Ø"/>
            </a:pPr>
            <a:r>
              <a:rPr lang="en-IN" sz="2400" b="1" dirty="0" smtClean="0"/>
              <a:t> </a:t>
            </a:r>
            <a:r>
              <a:rPr lang="en-US" sz="2400" b="1" dirty="0" smtClean="0"/>
              <a:t>Technical standards.</a:t>
            </a: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571480"/>
            <a:ext cx="7000924" cy="892552"/>
          </a:xfrm>
          <a:prstGeom prst="rect">
            <a:avLst/>
          </a:prstGeom>
          <a:noFill/>
        </p:spPr>
        <p:txBody>
          <a:bodyPr wrap="square" rtlCol="0">
            <a:spAutoFit/>
          </a:bodyPr>
          <a:lstStyle/>
          <a:p>
            <a:r>
              <a:rPr lang="en-IN" sz="2800" b="1" dirty="0" smtClean="0">
                <a:solidFill>
                  <a:srgbClr val="FF0000"/>
                </a:solidFill>
              </a:rPr>
              <a:t>PLAN AND IMPLEMENTATION</a:t>
            </a:r>
            <a:endParaRPr lang="en-IN" sz="2800" dirty="0" smtClean="0">
              <a:solidFill>
                <a:srgbClr val="FF0000"/>
              </a:solidFill>
            </a:endParaRPr>
          </a:p>
          <a:p>
            <a:endParaRPr lang="en-IN" sz="2400" dirty="0"/>
          </a:p>
        </p:txBody>
      </p:sp>
      <p:sp>
        <p:nvSpPr>
          <p:cNvPr id="3" name="TextBox 2"/>
          <p:cNvSpPr txBox="1"/>
          <p:nvPr/>
        </p:nvSpPr>
        <p:spPr>
          <a:xfrm>
            <a:off x="1000100" y="1214422"/>
            <a:ext cx="7286676" cy="892552"/>
          </a:xfrm>
          <a:prstGeom prst="rect">
            <a:avLst/>
          </a:prstGeom>
          <a:noFill/>
        </p:spPr>
        <p:txBody>
          <a:bodyPr wrap="square" rtlCol="0">
            <a:spAutoFit/>
          </a:bodyPr>
          <a:lstStyle/>
          <a:p>
            <a:r>
              <a:rPr lang="en-IN" sz="2800" b="1" dirty="0" smtClean="0">
                <a:solidFill>
                  <a:srgbClr val="7030A0"/>
                </a:solidFill>
              </a:rPr>
              <a:t>(1)Planning: a critically important process</a:t>
            </a:r>
            <a:endParaRPr lang="en-IN" sz="2800" dirty="0" smtClean="0">
              <a:solidFill>
                <a:srgbClr val="7030A0"/>
              </a:solidFill>
            </a:endParaRPr>
          </a:p>
          <a:p>
            <a:endParaRPr lang="en-IN" sz="2400" dirty="0"/>
          </a:p>
        </p:txBody>
      </p:sp>
      <p:sp>
        <p:nvSpPr>
          <p:cNvPr id="4" name="TextBox 3"/>
          <p:cNvSpPr txBox="1"/>
          <p:nvPr/>
        </p:nvSpPr>
        <p:spPr>
          <a:xfrm>
            <a:off x="500034" y="1857364"/>
            <a:ext cx="8143932" cy="4832092"/>
          </a:xfrm>
          <a:prstGeom prst="rect">
            <a:avLst/>
          </a:prstGeom>
          <a:noFill/>
        </p:spPr>
        <p:txBody>
          <a:bodyPr wrap="square" rtlCol="0">
            <a:spAutoFit/>
          </a:bodyPr>
          <a:lstStyle/>
          <a:p>
            <a:pPr algn="just"/>
            <a:r>
              <a:rPr lang="en-IN" sz="2200" dirty="0" smtClean="0"/>
              <a:t>	A good audit planning will ensure a focussed field work by the audit team and also facilitate monitoring and review of the progress of audit.</a:t>
            </a:r>
          </a:p>
          <a:p>
            <a:pPr algn="just"/>
            <a:r>
              <a:rPr lang="en-IN" sz="2200" dirty="0" smtClean="0"/>
              <a:t> </a:t>
            </a:r>
          </a:p>
          <a:p>
            <a:pPr algn="just"/>
            <a:r>
              <a:rPr lang="en-IN" sz="2200" dirty="0" smtClean="0"/>
              <a:t>	The critical aspects in planning the individual performance audits are: collection of and research on the data and information relating to the criteria, assessment of skill and knowledge required for the conduct of the performance audit and those available internally, defining the gap in the requirement and its availability in-house, plan for bridging the gap through expert advice or appointment of a full time consultant for the duration of audit, assignment of the personnel and other resources and finalising the guidelines along with the audit programme, etc.</a:t>
            </a:r>
          </a:p>
          <a:p>
            <a:pPr algn="just"/>
            <a:endParaRPr lang="en-IN"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785918" y="500042"/>
            <a:ext cx="5715040" cy="707886"/>
          </a:xfrm>
          <a:prstGeom prst="rect">
            <a:avLst/>
          </a:prstGeom>
          <a:noFill/>
        </p:spPr>
        <p:txBody>
          <a:bodyPr wrap="square" rtlCol="0">
            <a:spAutoFit/>
          </a:bodyPr>
          <a:lstStyle/>
          <a:p>
            <a:pPr algn="ctr"/>
            <a:r>
              <a:rPr lang="en-IN" sz="4000" b="1" dirty="0" smtClean="0">
                <a:solidFill>
                  <a:srgbClr val="FF0000"/>
                </a:solidFill>
              </a:rPr>
              <a:t>Audit</a:t>
            </a:r>
            <a:endParaRPr lang="en-IN" sz="4000" b="1" dirty="0">
              <a:solidFill>
                <a:srgbClr val="FF0000"/>
              </a:solidFill>
            </a:endParaRPr>
          </a:p>
        </p:txBody>
      </p:sp>
      <p:sp>
        <p:nvSpPr>
          <p:cNvPr id="5" name="TextBox 4"/>
          <p:cNvSpPr txBox="1"/>
          <p:nvPr/>
        </p:nvSpPr>
        <p:spPr>
          <a:xfrm>
            <a:off x="428596" y="1500175"/>
            <a:ext cx="8358246" cy="5324535"/>
          </a:xfrm>
          <a:prstGeom prst="rect">
            <a:avLst/>
          </a:prstGeom>
          <a:noFill/>
        </p:spPr>
        <p:txBody>
          <a:bodyPr wrap="square" rtlCol="0">
            <a:spAutoFit/>
          </a:bodyPr>
          <a:lstStyle/>
          <a:p>
            <a:r>
              <a:rPr lang="en-IN" sz="2800" b="1" dirty="0">
                <a:solidFill>
                  <a:srgbClr val="FF0000"/>
                </a:solidFill>
              </a:rPr>
              <a:t>Origin and </a:t>
            </a:r>
            <a:r>
              <a:rPr lang="en-IN" sz="2800" b="1" dirty="0" smtClean="0">
                <a:solidFill>
                  <a:srgbClr val="FF0000"/>
                </a:solidFill>
              </a:rPr>
              <a:t>Definition:</a:t>
            </a:r>
            <a:endParaRPr lang="en-IN" sz="2800" b="1" dirty="0">
              <a:solidFill>
                <a:srgbClr val="FF0000"/>
              </a:solidFill>
            </a:endParaRPr>
          </a:p>
          <a:p>
            <a:endParaRPr lang="en-IN" sz="1100" dirty="0"/>
          </a:p>
          <a:p>
            <a:pPr algn="just"/>
            <a:r>
              <a:rPr lang="en-IN" sz="2800" dirty="0" smtClean="0"/>
              <a:t>	The </a:t>
            </a:r>
            <a:r>
              <a:rPr lang="en-IN" sz="2800" dirty="0"/>
              <a:t>word ‘audit’ has been derived from the Latin word ‘</a:t>
            </a:r>
            <a:r>
              <a:rPr lang="en-IN" sz="2800" dirty="0" err="1"/>
              <a:t>audire</a:t>
            </a:r>
            <a:r>
              <a:rPr lang="en-IN" sz="2800" dirty="0"/>
              <a:t>’ which means ‘to hear’. The person, who heard the accounts, came to be known as auditor.</a:t>
            </a:r>
          </a:p>
          <a:p>
            <a:pPr algn="just"/>
            <a:r>
              <a:rPr lang="en-IN" sz="2800" dirty="0" smtClean="0"/>
              <a:t>	The </a:t>
            </a:r>
            <a:r>
              <a:rPr lang="en-IN" sz="2800" dirty="0"/>
              <a:t>most commonly accepted definition of audit</a:t>
            </a:r>
            <a:r>
              <a:rPr lang="en-IN" sz="2800" b="1" dirty="0"/>
              <a:t>, “Auditing is a systematic examination of the books and records of a business or other organization, in order to ascertain or verify, and to report upon, the facts regarding its financial operations and the results thereof.”</a:t>
            </a:r>
            <a:endParaRPr lang="en-IN" sz="2800" dirty="0"/>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642918"/>
            <a:ext cx="8429684" cy="954107"/>
          </a:xfrm>
          <a:prstGeom prst="rect">
            <a:avLst/>
          </a:prstGeom>
          <a:noFill/>
        </p:spPr>
        <p:txBody>
          <a:bodyPr wrap="square" rtlCol="0">
            <a:spAutoFit/>
          </a:bodyPr>
          <a:lstStyle/>
          <a:p>
            <a:r>
              <a:rPr lang="en-IN" sz="2800" b="1" u="sng" dirty="0" smtClean="0">
                <a:solidFill>
                  <a:srgbClr val="FF0000"/>
                </a:solidFill>
              </a:rPr>
              <a:t>(2)Understanding the entity and the programme</a:t>
            </a:r>
            <a:r>
              <a:rPr lang="en-IN" sz="2800" b="1" dirty="0" smtClean="0">
                <a:solidFill>
                  <a:srgbClr val="FF0000"/>
                </a:solidFill>
              </a:rPr>
              <a:t>:</a:t>
            </a:r>
            <a:endParaRPr lang="en-IN" sz="2800" dirty="0" smtClean="0">
              <a:solidFill>
                <a:srgbClr val="FF0000"/>
              </a:solidFill>
            </a:endParaRPr>
          </a:p>
          <a:p>
            <a:endParaRPr lang="en-IN" sz="2800" dirty="0">
              <a:solidFill>
                <a:srgbClr val="FF0000"/>
              </a:solidFill>
            </a:endParaRPr>
          </a:p>
        </p:txBody>
      </p:sp>
      <p:sp>
        <p:nvSpPr>
          <p:cNvPr id="3" name="TextBox 2"/>
          <p:cNvSpPr txBox="1"/>
          <p:nvPr/>
        </p:nvSpPr>
        <p:spPr>
          <a:xfrm>
            <a:off x="571472" y="1285860"/>
            <a:ext cx="7929618" cy="5262979"/>
          </a:xfrm>
          <a:prstGeom prst="rect">
            <a:avLst/>
          </a:prstGeom>
          <a:noFill/>
        </p:spPr>
        <p:txBody>
          <a:bodyPr wrap="square" rtlCol="0">
            <a:spAutoFit/>
          </a:bodyPr>
          <a:lstStyle/>
          <a:p>
            <a:pPr lvl="0" algn="just">
              <a:buFont typeface="Wingdings" pitchFamily="2" charset="2"/>
              <a:buChar char="ü"/>
            </a:pPr>
            <a:r>
              <a:rPr lang="en-US" sz="2000" dirty="0" smtClean="0"/>
              <a:t> 	</a:t>
            </a:r>
            <a:r>
              <a:rPr lang="en-US" sz="2400" dirty="0" smtClean="0"/>
              <a:t>Collect information about the audited entity and its    	</a:t>
            </a:r>
            <a:r>
              <a:rPr lang="en-US" sz="2400" dirty="0" err="1" smtClean="0"/>
              <a:t>Organisation</a:t>
            </a:r>
            <a:r>
              <a:rPr lang="en-US" sz="2400" dirty="0" smtClean="0"/>
              <a:t> in order to assess risk and to 	determine materiality;</a:t>
            </a:r>
            <a:endParaRPr lang="en-IN" sz="2400" dirty="0" smtClean="0"/>
          </a:p>
          <a:p>
            <a:pPr lvl="0" algn="just">
              <a:buFont typeface="Wingdings" pitchFamily="2" charset="2"/>
              <a:buChar char="ü"/>
            </a:pPr>
            <a:r>
              <a:rPr lang="en-US" sz="2400" dirty="0" smtClean="0"/>
              <a:t> 	Define the objective and scope of the audit;</a:t>
            </a:r>
            <a:endParaRPr lang="en-IN" sz="2400" dirty="0" smtClean="0"/>
          </a:p>
          <a:p>
            <a:pPr lvl="0" algn="just">
              <a:buFont typeface="Wingdings" pitchFamily="2" charset="2"/>
              <a:buChar char="ü"/>
            </a:pPr>
            <a:r>
              <a:rPr lang="en-US" sz="2400" dirty="0" smtClean="0"/>
              <a:t> 	Undertake preliminary analysis to determine the 	approach to be adopted and the nature and extent 	of the enquiries to be made later;</a:t>
            </a:r>
            <a:endParaRPr lang="en-IN" sz="2400" dirty="0" smtClean="0"/>
          </a:p>
          <a:p>
            <a:pPr lvl="0" algn="just">
              <a:buFont typeface="Wingdings" pitchFamily="2" charset="2"/>
              <a:buChar char="ü"/>
            </a:pPr>
            <a:r>
              <a:rPr lang="en-US" sz="2400" dirty="0" smtClean="0"/>
              <a:t> 	Highlight special problems foreseen when planning 	the audit;</a:t>
            </a:r>
            <a:endParaRPr lang="en-IN" sz="2400" dirty="0" smtClean="0"/>
          </a:p>
          <a:p>
            <a:pPr lvl="0" algn="just">
              <a:buFont typeface="Wingdings" pitchFamily="2" charset="2"/>
              <a:buChar char="ü"/>
            </a:pPr>
            <a:r>
              <a:rPr lang="en-US" sz="2400" dirty="0" smtClean="0"/>
              <a:t> 	Identify staff requirements and a team for the audit;</a:t>
            </a:r>
            <a:endParaRPr lang="en-IN" sz="2400" dirty="0" smtClean="0"/>
          </a:p>
          <a:p>
            <a:pPr lvl="0" algn="just">
              <a:buFont typeface="Wingdings" pitchFamily="2" charset="2"/>
              <a:buChar char="ü"/>
            </a:pPr>
            <a:r>
              <a:rPr lang="en-US" sz="2400" dirty="0" smtClean="0"/>
              <a:t> 	Prepare staff assignment and a schedule for the 	audit; 	and</a:t>
            </a:r>
            <a:endParaRPr lang="en-IN" sz="2400" dirty="0" smtClean="0"/>
          </a:p>
          <a:p>
            <a:pPr lvl="0" algn="just">
              <a:buFont typeface="Wingdings" pitchFamily="2" charset="2"/>
              <a:buChar char="ü"/>
            </a:pPr>
            <a:r>
              <a:rPr lang="en-US" sz="2400" dirty="0" smtClean="0"/>
              <a:t> 	Familiarize the audited entity about the scope, 	objectives and the assessment criteria</a:t>
            </a:r>
            <a:r>
              <a:rPr lang="en-US" sz="2000" dirty="0" smtClean="0"/>
              <a:t>.</a:t>
            </a:r>
            <a:endParaRPr lang="en-I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500042"/>
            <a:ext cx="6572296" cy="523220"/>
          </a:xfrm>
          <a:prstGeom prst="rect">
            <a:avLst/>
          </a:prstGeom>
          <a:noFill/>
        </p:spPr>
        <p:txBody>
          <a:bodyPr wrap="square" rtlCol="0">
            <a:spAutoFit/>
          </a:bodyPr>
          <a:lstStyle/>
          <a:p>
            <a:r>
              <a:rPr lang="en-IN" sz="2800" b="1" dirty="0" smtClean="0">
                <a:solidFill>
                  <a:srgbClr val="FF0000"/>
                </a:solidFill>
              </a:rPr>
              <a:t>(3)Understanding the subject</a:t>
            </a:r>
            <a:endParaRPr lang="en-IN" sz="2800" dirty="0" smtClean="0">
              <a:solidFill>
                <a:srgbClr val="FF0000"/>
              </a:solidFill>
            </a:endParaRPr>
          </a:p>
        </p:txBody>
      </p:sp>
      <p:sp>
        <p:nvSpPr>
          <p:cNvPr id="3" name="TextBox 2"/>
          <p:cNvSpPr txBox="1"/>
          <p:nvPr/>
        </p:nvSpPr>
        <p:spPr>
          <a:xfrm>
            <a:off x="642910" y="1214422"/>
            <a:ext cx="7715304" cy="1569660"/>
          </a:xfrm>
          <a:prstGeom prst="rect">
            <a:avLst/>
          </a:prstGeom>
          <a:noFill/>
        </p:spPr>
        <p:txBody>
          <a:bodyPr wrap="square" rtlCol="0">
            <a:spAutoFit/>
          </a:bodyPr>
          <a:lstStyle/>
          <a:p>
            <a:pPr algn="just"/>
            <a:r>
              <a:rPr lang="en-IN" sz="2400" dirty="0" smtClean="0"/>
              <a:t>	The first step in planning the individual performance audit is to develop a sound understanding of the subject of audit. Such understanding will help in identifying the key audit issues.</a:t>
            </a:r>
            <a:endParaRPr lang="en-IN" sz="2400" dirty="0"/>
          </a:p>
        </p:txBody>
      </p:sp>
      <p:sp>
        <p:nvSpPr>
          <p:cNvPr id="4" name="TextBox 3"/>
          <p:cNvSpPr txBox="1"/>
          <p:nvPr/>
        </p:nvSpPr>
        <p:spPr>
          <a:xfrm>
            <a:off x="785786" y="2928934"/>
            <a:ext cx="5572164" cy="461665"/>
          </a:xfrm>
          <a:prstGeom prst="rect">
            <a:avLst/>
          </a:prstGeom>
          <a:noFill/>
        </p:spPr>
        <p:txBody>
          <a:bodyPr wrap="square" rtlCol="0">
            <a:spAutoFit/>
          </a:bodyPr>
          <a:lstStyle/>
          <a:p>
            <a:r>
              <a:rPr lang="en-IN" sz="2400" b="1" dirty="0" smtClean="0">
                <a:solidFill>
                  <a:srgbClr val="FF0000"/>
                </a:solidFill>
              </a:rPr>
              <a:t>(4) Setting the Audit Objectives</a:t>
            </a:r>
            <a:endParaRPr lang="en-IN" sz="2400" dirty="0">
              <a:solidFill>
                <a:srgbClr val="FF0000"/>
              </a:solidFill>
            </a:endParaRPr>
          </a:p>
        </p:txBody>
      </p:sp>
      <p:sp>
        <p:nvSpPr>
          <p:cNvPr id="5" name="TextBox 4"/>
          <p:cNvSpPr txBox="1"/>
          <p:nvPr/>
        </p:nvSpPr>
        <p:spPr>
          <a:xfrm>
            <a:off x="714348" y="3500438"/>
            <a:ext cx="7643866" cy="3046988"/>
          </a:xfrm>
          <a:prstGeom prst="rect">
            <a:avLst/>
          </a:prstGeom>
          <a:noFill/>
        </p:spPr>
        <p:txBody>
          <a:bodyPr wrap="square" rtlCol="0">
            <a:spAutoFit/>
          </a:bodyPr>
          <a:lstStyle/>
          <a:p>
            <a:pPr algn="just"/>
            <a:r>
              <a:rPr lang="en-IN" sz="2400" b="1" dirty="0" smtClean="0"/>
              <a:t>Audit objectives are usually expressed in terms of questions about performance, i.e., achievement of economy, efficiency and effectiveness of an entity/ programme / activity under audit.</a:t>
            </a:r>
            <a:r>
              <a:rPr lang="en-IN" sz="2400" dirty="0" smtClean="0"/>
              <a:t> The audit objectives define the nature of the audit, govern its conduct and the performance auditor reaches conclusions in the context of the audit objectives.</a:t>
            </a:r>
          </a:p>
          <a:p>
            <a:pPr algn="just"/>
            <a:endParaRPr lang="en-I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500042"/>
            <a:ext cx="6215106" cy="523220"/>
          </a:xfrm>
          <a:prstGeom prst="rect">
            <a:avLst/>
          </a:prstGeom>
          <a:noFill/>
        </p:spPr>
        <p:txBody>
          <a:bodyPr wrap="square" rtlCol="0">
            <a:spAutoFit/>
          </a:bodyPr>
          <a:lstStyle/>
          <a:p>
            <a:r>
              <a:rPr lang="en-IN" sz="2800" b="1" dirty="0" smtClean="0">
                <a:solidFill>
                  <a:srgbClr val="FF0000"/>
                </a:solidFill>
              </a:rPr>
              <a:t>(5) Scope</a:t>
            </a:r>
            <a:endParaRPr lang="en-IN" dirty="0" smtClean="0">
              <a:solidFill>
                <a:srgbClr val="FF0000"/>
              </a:solidFill>
            </a:endParaRPr>
          </a:p>
        </p:txBody>
      </p:sp>
      <p:sp>
        <p:nvSpPr>
          <p:cNvPr id="3" name="TextBox 2"/>
          <p:cNvSpPr txBox="1"/>
          <p:nvPr/>
        </p:nvSpPr>
        <p:spPr>
          <a:xfrm>
            <a:off x="785786" y="1000108"/>
            <a:ext cx="7500990" cy="1200329"/>
          </a:xfrm>
          <a:prstGeom prst="rect">
            <a:avLst/>
          </a:prstGeom>
          <a:noFill/>
        </p:spPr>
        <p:txBody>
          <a:bodyPr wrap="square" rtlCol="0">
            <a:spAutoFit/>
          </a:bodyPr>
          <a:lstStyle/>
          <a:p>
            <a:pPr algn="just"/>
            <a:r>
              <a:rPr lang="en-IN" sz="2400" dirty="0" smtClean="0"/>
              <a:t>	The scope is the boundary of audit. Scope narrows down the audit to significant issues that relate to the audit objectives. </a:t>
            </a:r>
            <a:endParaRPr lang="en-IN" sz="2400" dirty="0"/>
          </a:p>
        </p:txBody>
      </p:sp>
      <p:sp>
        <p:nvSpPr>
          <p:cNvPr id="5" name="TextBox 4"/>
          <p:cNvSpPr txBox="1"/>
          <p:nvPr/>
        </p:nvSpPr>
        <p:spPr>
          <a:xfrm>
            <a:off x="714348" y="2285992"/>
            <a:ext cx="5500726" cy="461665"/>
          </a:xfrm>
          <a:prstGeom prst="rect">
            <a:avLst/>
          </a:prstGeom>
          <a:noFill/>
        </p:spPr>
        <p:txBody>
          <a:bodyPr wrap="square" rtlCol="0">
            <a:spAutoFit/>
          </a:bodyPr>
          <a:lstStyle/>
          <a:p>
            <a:r>
              <a:rPr lang="en-IN" sz="2400" b="1" dirty="0" smtClean="0">
                <a:solidFill>
                  <a:srgbClr val="FF0000"/>
                </a:solidFill>
              </a:rPr>
              <a:t>(6) Audit Mandate</a:t>
            </a:r>
            <a:endParaRPr lang="en-IN" sz="2400" dirty="0">
              <a:solidFill>
                <a:srgbClr val="FF0000"/>
              </a:solidFill>
            </a:endParaRPr>
          </a:p>
        </p:txBody>
      </p:sp>
      <p:sp>
        <p:nvSpPr>
          <p:cNvPr id="6" name="TextBox 5"/>
          <p:cNvSpPr txBox="1"/>
          <p:nvPr/>
        </p:nvSpPr>
        <p:spPr>
          <a:xfrm>
            <a:off x="785786" y="2857496"/>
            <a:ext cx="7500990" cy="3724096"/>
          </a:xfrm>
          <a:prstGeom prst="rect">
            <a:avLst/>
          </a:prstGeom>
          <a:noFill/>
        </p:spPr>
        <p:txBody>
          <a:bodyPr wrap="square" rtlCol="0">
            <a:spAutoFit/>
          </a:bodyPr>
          <a:lstStyle/>
          <a:p>
            <a:pPr algn="just"/>
            <a:r>
              <a:rPr lang="en-IN" sz="2000" dirty="0" smtClean="0"/>
              <a:t>	</a:t>
            </a:r>
            <a:r>
              <a:rPr lang="en-IN" sz="2400" dirty="0" smtClean="0"/>
              <a:t>The applicable section of the Efficiency Audit Resolution may be stated in the performance audit while defining the scope. Period of entity operations or programme that the audit examination will cover should be specified. </a:t>
            </a:r>
          </a:p>
          <a:p>
            <a:pPr algn="just"/>
            <a:r>
              <a:rPr lang="en-IN" sz="2400" dirty="0" smtClean="0"/>
              <a:t>	A performance audit with result (output or outcome) oriented approach will require the results to be tested over a reasonable time during which results can be expected. </a:t>
            </a:r>
          </a:p>
          <a:p>
            <a:pPr algn="just"/>
            <a:endParaRPr lang="en-IN"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642918"/>
            <a:ext cx="7858180" cy="523220"/>
          </a:xfrm>
          <a:prstGeom prst="rect">
            <a:avLst/>
          </a:prstGeom>
          <a:noFill/>
        </p:spPr>
        <p:txBody>
          <a:bodyPr wrap="square" rtlCol="0">
            <a:spAutoFit/>
          </a:bodyPr>
          <a:lstStyle/>
          <a:p>
            <a:r>
              <a:rPr lang="en-IN" sz="2800" b="1" i="1" u="sng" dirty="0" smtClean="0">
                <a:solidFill>
                  <a:srgbClr val="FF0000"/>
                </a:solidFill>
              </a:rPr>
              <a:t>Structure of Audit implementation guidelines</a:t>
            </a:r>
            <a:endParaRPr lang="en-IN" sz="2800" dirty="0" smtClean="0">
              <a:solidFill>
                <a:srgbClr val="FF0000"/>
              </a:solidFill>
            </a:endParaRPr>
          </a:p>
        </p:txBody>
      </p:sp>
      <p:sp>
        <p:nvSpPr>
          <p:cNvPr id="3" name="TextBox 2"/>
          <p:cNvSpPr txBox="1"/>
          <p:nvPr/>
        </p:nvSpPr>
        <p:spPr>
          <a:xfrm>
            <a:off x="857224" y="1214422"/>
            <a:ext cx="7500990" cy="4647426"/>
          </a:xfrm>
          <a:prstGeom prst="rect">
            <a:avLst/>
          </a:prstGeom>
          <a:noFill/>
        </p:spPr>
        <p:txBody>
          <a:bodyPr wrap="square" rtlCol="0">
            <a:spAutoFit/>
          </a:bodyPr>
          <a:lstStyle/>
          <a:p>
            <a:pPr algn="just"/>
            <a:r>
              <a:rPr lang="en-IN" sz="2000" dirty="0" smtClean="0"/>
              <a:t>	The audit implementation guidelines will consist of the following structure being determined by the :-</a:t>
            </a:r>
          </a:p>
          <a:p>
            <a:pPr algn="just"/>
            <a:endParaRPr lang="en-IN" sz="1600" dirty="0" smtClean="0"/>
          </a:p>
          <a:p>
            <a:pPr lvl="0" algn="just">
              <a:buFont typeface="Wingdings" pitchFamily="2" charset="2"/>
              <a:buChar char="v"/>
            </a:pPr>
            <a:r>
              <a:rPr lang="en-US" sz="2000" dirty="0" smtClean="0"/>
              <a:t> Title of the performance audit;</a:t>
            </a:r>
          </a:p>
          <a:p>
            <a:pPr lvl="0" algn="just">
              <a:buFont typeface="Wingdings" pitchFamily="2" charset="2"/>
              <a:buChar char="v"/>
            </a:pPr>
            <a:r>
              <a:rPr lang="en-US" sz="2000" dirty="0" smtClean="0"/>
              <a:t> Information on the </a:t>
            </a:r>
            <a:r>
              <a:rPr lang="en-US" sz="2000" dirty="0" err="1" smtClean="0"/>
              <a:t>programme</a:t>
            </a:r>
            <a:r>
              <a:rPr lang="en-US" sz="2000" dirty="0" smtClean="0"/>
              <a:t> / subject of audit</a:t>
            </a:r>
            <a:endParaRPr lang="en-IN" sz="1600" dirty="0" smtClean="0"/>
          </a:p>
          <a:p>
            <a:pPr lvl="0" algn="just">
              <a:buFont typeface="Wingdings" pitchFamily="2" charset="2"/>
              <a:buChar char="v"/>
            </a:pPr>
            <a:r>
              <a:rPr lang="en-IN" sz="1600" dirty="0" smtClean="0"/>
              <a:t> </a:t>
            </a:r>
            <a:r>
              <a:rPr lang="en-US" sz="2000" dirty="0" smtClean="0"/>
              <a:t>Scope of audit in terms of period of operations to be audited, segment or activities or entities to be audited, etc.;</a:t>
            </a:r>
            <a:endParaRPr lang="en-IN" sz="1600" dirty="0" smtClean="0"/>
          </a:p>
          <a:p>
            <a:pPr lvl="0" algn="just">
              <a:buFont typeface="Wingdings" pitchFamily="2" charset="2"/>
              <a:buChar char="v"/>
            </a:pPr>
            <a:r>
              <a:rPr lang="en-IN" sz="1600" dirty="0" smtClean="0"/>
              <a:t> </a:t>
            </a:r>
            <a:r>
              <a:rPr lang="en-US" sz="2000" dirty="0" smtClean="0"/>
              <a:t>Audit objectives and sub-objectives, (reasons for conducting audit) theme-wise in complete statement (question) form along with the fundamental objectives of economy, efficiency, effectiveness, issues addressed by these objectives either singly or severally, as also the equity and ethics issues limited to as far as these affect one or more of the economy, efficiency and effectiveness of the </a:t>
            </a:r>
            <a:r>
              <a:rPr lang="en-US" sz="2000" dirty="0" err="1" smtClean="0"/>
              <a:t>programme</a:t>
            </a:r>
            <a:r>
              <a:rPr lang="en-US" sz="2000" dirty="0" smtClean="0"/>
              <a:t>;</a:t>
            </a:r>
            <a:endParaRPr lang="en-IN" sz="1600" dirty="0" smtClean="0"/>
          </a:p>
          <a:p>
            <a:pPr algn="just"/>
            <a:endParaRPr lang="en-I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1071546"/>
            <a:ext cx="7572428" cy="5262979"/>
          </a:xfrm>
          <a:prstGeom prst="rect">
            <a:avLst/>
          </a:prstGeom>
          <a:noFill/>
        </p:spPr>
        <p:txBody>
          <a:bodyPr wrap="square" rtlCol="0">
            <a:spAutoFit/>
          </a:bodyPr>
          <a:lstStyle/>
          <a:p>
            <a:pPr lvl="1" algn="just">
              <a:buFont typeface="Wingdings" pitchFamily="2" charset="2"/>
              <a:buChar char="v"/>
            </a:pPr>
            <a:r>
              <a:rPr lang="en-US" sz="2400" dirty="0" smtClean="0"/>
              <a:t>Criteria to assess if the </a:t>
            </a:r>
            <a:r>
              <a:rPr lang="en-US" sz="2400" dirty="0" err="1" smtClean="0"/>
              <a:t>programme</a:t>
            </a:r>
            <a:r>
              <a:rPr lang="en-US" sz="2400" dirty="0" smtClean="0"/>
              <a:t> objectives </a:t>
            </a:r>
            <a:r>
              <a:rPr lang="en-US" sz="2400" dirty="0" err="1" smtClean="0"/>
              <a:t>ful</a:t>
            </a:r>
            <a:r>
              <a:rPr lang="en-US" sz="2400" dirty="0" smtClean="0"/>
              <a:t> </a:t>
            </a:r>
            <a:r>
              <a:rPr lang="en-US" sz="2400" dirty="0" err="1" smtClean="0"/>
              <a:t>fil</a:t>
            </a:r>
            <a:r>
              <a:rPr lang="en-US" sz="2400" dirty="0" smtClean="0"/>
              <a:t> the policy  objectives;</a:t>
            </a:r>
            <a:endParaRPr lang="en-IN" sz="2400" dirty="0" smtClean="0"/>
          </a:p>
          <a:p>
            <a:pPr lvl="1" algn="just">
              <a:buFont typeface="Wingdings" pitchFamily="2" charset="2"/>
              <a:buChar char="v"/>
            </a:pPr>
            <a:r>
              <a:rPr lang="en-IN" sz="2400" dirty="0" smtClean="0"/>
              <a:t> </a:t>
            </a:r>
            <a:r>
              <a:rPr lang="en-US" sz="2400" dirty="0" smtClean="0"/>
              <a:t>Impact analysis techniques;</a:t>
            </a:r>
          </a:p>
          <a:p>
            <a:pPr lvl="1" algn="just">
              <a:buFont typeface="Wingdings" pitchFamily="2" charset="2"/>
              <a:buChar char="v"/>
            </a:pPr>
            <a:r>
              <a:rPr lang="en-US" sz="2400" dirty="0" smtClean="0"/>
              <a:t> Audit criteria (one or more) against each audit objective and sub-objective;</a:t>
            </a:r>
          </a:p>
          <a:p>
            <a:pPr lvl="1" algn="just">
              <a:buFont typeface="Wingdings" pitchFamily="2" charset="2"/>
              <a:buChar char="v"/>
            </a:pPr>
            <a:r>
              <a:rPr lang="en-US" sz="2400" dirty="0" smtClean="0"/>
              <a:t> Basis for comparison of the intended impact with the actual impact;</a:t>
            </a:r>
          </a:p>
          <a:p>
            <a:pPr lvl="1" algn="just">
              <a:buFont typeface="Wingdings" pitchFamily="2" charset="2"/>
              <a:buChar char="v"/>
            </a:pPr>
            <a:r>
              <a:rPr lang="en-US" sz="2400" dirty="0" smtClean="0"/>
              <a:t> </a:t>
            </a:r>
            <a:r>
              <a:rPr lang="en-US" sz="2400" dirty="0" err="1" smtClean="0"/>
              <a:t>Programme</a:t>
            </a:r>
            <a:r>
              <a:rPr lang="en-US" sz="2400" dirty="0" smtClean="0"/>
              <a:t> evaluation techniques to be used in the performance audit;</a:t>
            </a:r>
            <a:endParaRPr lang="en-IN" sz="2400" dirty="0" smtClean="0"/>
          </a:p>
          <a:p>
            <a:pPr lvl="1" algn="just">
              <a:buFont typeface="Wingdings" pitchFamily="2" charset="2"/>
              <a:buChar char="v"/>
            </a:pPr>
            <a:r>
              <a:rPr lang="en-IN" sz="2400" dirty="0" smtClean="0"/>
              <a:t> </a:t>
            </a:r>
            <a:r>
              <a:rPr lang="en-US" sz="2400" dirty="0" smtClean="0"/>
              <a:t>Impact evaluation, if possible on the basis of available evidence ,i.e., whether the observed impacts are attributed to the </a:t>
            </a:r>
            <a:r>
              <a:rPr lang="en-US" sz="2400" dirty="0" err="1" smtClean="0"/>
              <a:t>programme</a:t>
            </a:r>
            <a:r>
              <a:rPr lang="en-US" sz="2400" dirty="0" smtClean="0"/>
              <a:t> or there are other reasons also;</a:t>
            </a:r>
            <a:endParaRPr lang="en-IN" dirty="0" smtClean="0"/>
          </a:p>
          <a:p>
            <a:pPr algn="just"/>
            <a:endParaRPr lang="en-IN"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71472" y="1214422"/>
            <a:ext cx="8072494" cy="4832092"/>
          </a:xfrm>
          <a:prstGeom prst="rect">
            <a:avLst/>
          </a:prstGeom>
          <a:noFill/>
        </p:spPr>
        <p:txBody>
          <a:bodyPr wrap="square" rtlCol="0">
            <a:spAutoFit/>
          </a:bodyPr>
          <a:lstStyle/>
          <a:p>
            <a:pPr lvl="1" algn="just">
              <a:buFont typeface="Wingdings" pitchFamily="2" charset="2"/>
              <a:buChar char="v"/>
            </a:pPr>
            <a:r>
              <a:rPr lang="en-US" sz="2800" dirty="0" smtClean="0"/>
              <a:t> Audit evidence, including their type {primary and secondary (corroborative) evidence under the categories of documentary, physical, oral or analytical}, source (location) and evidence gathering techniques (direct observation, survey, photographs, interviews, etc.);</a:t>
            </a:r>
          </a:p>
          <a:p>
            <a:pPr lvl="1" algn="just">
              <a:buFont typeface="Wingdings" pitchFamily="2" charset="2"/>
              <a:buChar char="v"/>
            </a:pPr>
            <a:r>
              <a:rPr lang="en-US" sz="2800" dirty="0" smtClean="0"/>
              <a:t>Caution to be exercised with reference to evidence gathered – for each type of evidence –attestation of photocopies and source reference, corroboration of physical and oral evidence, etc.</a:t>
            </a:r>
            <a:endParaRPr lang="en-IN" sz="2000" dirty="0" smtClean="0"/>
          </a:p>
          <a:p>
            <a:pPr lvl="1" algn="just">
              <a:buFont typeface="Wingdings" pitchFamily="2" charset="2"/>
              <a:buChar char="v"/>
            </a:pPr>
            <a:r>
              <a:rPr lang="en-US" sz="2800" dirty="0" smtClean="0"/>
              <a:t> Evidence analysis techniques to be used;</a:t>
            </a:r>
            <a:endParaRPr lang="en-I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642910" y="785794"/>
            <a:ext cx="8001056" cy="6001643"/>
          </a:xfrm>
          <a:prstGeom prst="rect">
            <a:avLst/>
          </a:prstGeom>
          <a:noFill/>
        </p:spPr>
        <p:txBody>
          <a:bodyPr wrap="square" rtlCol="0">
            <a:spAutoFit/>
          </a:bodyPr>
          <a:lstStyle/>
          <a:p>
            <a:pPr lvl="1" algn="just">
              <a:buFont typeface="Wingdings" pitchFamily="2" charset="2"/>
              <a:buChar char="v"/>
            </a:pPr>
            <a:r>
              <a:rPr lang="en-US" sz="2800" dirty="0" smtClean="0"/>
              <a:t> Expected value addition to the </a:t>
            </a:r>
            <a:r>
              <a:rPr lang="en-US" sz="2800" dirty="0" err="1" smtClean="0"/>
              <a:t>programme</a:t>
            </a:r>
            <a:r>
              <a:rPr lang="en-US" sz="2800" dirty="0" smtClean="0"/>
              <a:t> through performance audit;</a:t>
            </a:r>
            <a:endParaRPr lang="en-IN" sz="2000" dirty="0" smtClean="0"/>
          </a:p>
          <a:p>
            <a:pPr algn="just"/>
            <a:r>
              <a:rPr lang="en-IN" sz="2800" dirty="0" smtClean="0"/>
              <a:t> </a:t>
            </a:r>
            <a:endParaRPr lang="en-IN" sz="2000" dirty="0" smtClean="0"/>
          </a:p>
          <a:p>
            <a:pPr lvl="1" algn="just">
              <a:buFont typeface="Wingdings" pitchFamily="2" charset="2"/>
              <a:buChar char="v"/>
            </a:pPr>
            <a:r>
              <a:rPr lang="en-US" sz="2800" dirty="0" smtClean="0"/>
              <a:t> Assignments and responsibilities, data gathering, supervision and data analysis;</a:t>
            </a:r>
            <a:endParaRPr lang="en-IN" sz="2000" dirty="0" smtClean="0"/>
          </a:p>
          <a:p>
            <a:pPr algn="just"/>
            <a:r>
              <a:rPr lang="en-IN" sz="2800" dirty="0" smtClean="0"/>
              <a:t> </a:t>
            </a:r>
            <a:endParaRPr lang="en-IN" sz="2000" dirty="0" smtClean="0"/>
          </a:p>
          <a:p>
            <a:pPr lvl="1" algn="just">
              <a:buFont typeface="Wingdings" pitchFamily="2" charset="2"/>
              <a:buChar char="v"/>
            </a:pPr>
            <a:r>
              <a:rPr lang="en-US" sz="2800" dirty="0" smtClean="0"/>
              <a:t> Expert or consultancy services and outsourcing required, if any, along with the explanatory notes;</a:t>
            </a:r>
            <a:endParaRPr lang="en-IN" sz="2000" dirty="0" smtClean="0"/>
          </a:p>
          <a:p>
            <a:pPr lvl="1" algn="just"/>
            <a:endParaRPr lang="en-IN" sz="2000" dirty="0" smtClean="0"/>
          </a:p>
          <a:p>
            <a:pPr lvl="1" algn="just">
              <a:buFont typeface="Wingdings" pitchFamily="2" charset="2"/>
              <a:buChar char="v"/>
            </a:pPr>
            <a:r>
              <a:rPr lang="en-US" sz="2800" dirty="0" smtClean="0"/>
              <a:t> Evaluation of internal control system – in the context of audit objectives and examination of lessons learnt and sensitivity to error signals;</a:t>
            </a:r>
            <a:r>
              <a:rPr lang="en-IN" sz="2800" dirty="0" smtClean="0"/>
              <a:t> </a:t>
            </a:r>
            <a:endParaRPr lang="en-IN" sz="2000" dirty="0" smtClean="0"/>
          </a:p>
          <a:p>
            <a:pPr algn="just"/>
            <a:endParaRPr lang="en-I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571480"/>
            <a:ext cx="5929354" cy="584775"/>
          </a:xfrm>
          <a:prstGeom prst="rect">
            <a:avLst/>
          </a:prstGeom>
          <a:noFill/>
        </p:spPr>
        <p:txBody>
          <a:bodyPr wrap="square" rtlCol="0">
            <a:spAutoFit/>
          </a:bodyPr>
          <a:lstStyle/>
          <a:p>
            <a:pPr marL="0" lvl="1"/>
            <a:r>
              <a:rPr lang="en-US" sz="3200" b="1" dirty="0" smtClean="0">
                <a:solidFill>
                  <a:srgbClr val="FF0000"/>
                </a:solidFill>
              </a:rPr>
              <a:t> Risk analysis;</a:t>
            </a:r>
            <a:endParaRPr lang="en-IN" sz="2800" dirty="0">
              <a:solidFill>
                <a:srgbClr val="FF0000"/>
              </a:solidFill>
            </a:endParaRPr>
          </a:p>
        </p:txBody>
      </p:sp>
      <p:sp>
        <p:nvSpPr>
          <p:cNvPr id="3" name="TextBox 2"/>
          <p:cNvSpPr txBox="1"/>
          <p:nvPr/>
        </p:nvSpPr>
        <p:spPr>
          <a:xfrm>
            <a:off x="500034" y="1357298"/>
            <a:ext cx="7929618" cy="4893647"/>
          </a:xfrm>
          <a:prstGeom prst="rect">
            <a:avLst/>
          </a:prstGeom>
          <a:noFill/>
        </p:spPr>
        <p:txBody>
          <a:bodyPr wrap="square" rtlCol="0">
            <a:spAutoFit/>
          </a:bodyPr>
          <a:lstStyle/>
          <a:p>
            <a:pPr lvl="2" algn="just">
              <a:buFont typeface="Arial" pitchFamily="34" charset="0"/>
              <a:buChar char="•"/>
            </a:pPr>
            <a:r>
              <a:rPr lang="en-US" sz="2400" dirty="0" smtClean="0"/>
              <a:t> Sampling techniques used or to be used for selection of the units and data;</a:t>
            </a:r>
            <a:endParaRPr lang="en-IN" dirty="0" smtClean="0"/>
          </a:p>
          <a:p>
            <a:pPr algn="just"/>
            <a:endParaRPr lang="en-IN" dirty="0" smtClean="0"/>
          </a:p>
          <a:p>
            <a:pPr lvl="2" algn="just">
              <a:buFont typeface="Arial" pitchFamily="34" charset="0"/>
              <a:buChar char="•"/>
            </a:pPr>
            <a:r>
              <a:rPr lang="en-US" sz="2400" dirty="0" smtClean="0"/>
              <a:t> Audit test </a:t>
            </a:r>
            <a:r>
              <a:rPr lang="en-US" sz="2400" dirty="0" err="1" smtClean="0"/>
              <a:t>programmes</a:t>
            </a:r>
            <a:r>
              <a:rPr lang="en-US" sz="2400" dirty="0" smtClean="0"/>
              <a:t>;</a:t>
            </a:r>
            <a:endParaRPr lang="en-IN" dirty="0" smtClean="0"/>
          </a:p>
          <a:p>
            <a:pPr algn="just"/>
            <a:endParaRPr lang="en-IN" dirty="0" smtClean="0"/>
          </a:p>
          <a:p>
            <a:pPr lvl="2" algn="just">
              <a:buFont typeface="Arial" pitchFamily="34" charset="0"/>
              <a:buChar char="•"/>
            </a:pPr>
            <a:r>
              <a:rPr lang="en-US" sz="2400" dirty="0" smtClean="0"/>
              <a:t> Audit </a:t>
            </a:r>
            <a:r>
              <a:rPr lang="en-US" sz="2400" dirty="0" err="1" smtClean="0"/>
              <a:t>programme</a:t>
            </a:r>
            <a:r>
              <a:rPr lang="en-US" sz="2400" dirty="0" smtClean="0"/>
              <a:t> including the time-frame;</a:t>
            </a:r>
            <a:endParaRPr lang="en-IN" dirty="0" smtClean="0"/>
          </a:p>
          <a:p>
            <a:pPr algn="just"/>
            <a:endParaRPr lang="en-IN" dirty="0" smtClean="0"/>
          </a:p>
          <a:p>
            <a:pPr lvl="2" algn="just">
              <a:buFont typeface="Arial" pitchFamily="34" charset="0"/>
              <a:buChar char="•"/>
            </a:pPr>
            <a:r>
              <a:rPr lang="en-US" sz="2400" dirty="0" smtClean="0"/>
              <a:t> Recommendations development process and test of recommendations on the internal control parameters;</a:t>
            </a:r>
            <a:endParaRPr lang="en-IN" dirty="0" smtClean="0"/>
          </a:p>
          <a:p>
            <a:pPr algn="just"/>
            <a:endParaRPr lang="en-IN" dirty="0" smtClean="0"/>
          </a:p>
          <a:p>
            <a:pPr lvl="2" algn="just">
              <a:buFont typeface="Arial" pitchFamily="34" charset="0"/>
              <a:buChar char="•"/>
            </a:pPr>
            <a:r>
              <a:rPr lang="en-US" sz="2400" dirty="0" smtClean="0"/>
              <a:t> Report writing procedures – field audit, discussion papers, audit observation, field audit report and draft report;</a:t>
            </a:r>
            <a:endParaRPr lang="en-I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785794"/>
            <a:ext cx="8215370" cy="5509200"/>
          </a:xfrm>
          <a:prstGeom prst="rect">
            <a:avLst/>
          </a:prstGeom>
          <a:noFill/>
        </p:spPr>
        <p:txBody>
          <a:bodyPr wrap="square" rtlCol="0">
            <a:spAutoFit/>
          </a:bodyPr>
          <a:lstStyle/>
          <a:p>
            <a:pPr lvl="2" algn="just">
              <a:buFont typeface="Arial" pitchFamily="34" charset="0"/>
              <a:buChar char="•"/>
            </a:pPr>
            <a:r>
              <a:rPr lang="en-US" sz="2800" dirty="0" smtClean="0"/>
              <a:t> Series of actions/steps expected at each stage for entity involvement and co-operation;</a:t>
            </a:r>
            <a:endParaRPr lang="en-IN" sz="2800" dirty="0" smtClean="0"/>
          </a:p>
          <a:p>
            <a:pPr lvl="2" algn="just"/>
            <a:endParaRPr lang="en-IN" sz="2400" dirty="0" smtClean="0"/>
          </a:p>
          <a:p>
            <a:pPr lvl="2" algn="just">
              <a:buFont typeface="Arial" pitchFamily="34" charset="0"/>
              <a:buChar char="•"/>
            </a:pPr>
            <a:r>
              <a:rPr lang="en-US" sz="2800" dirty="0" smtClean="0"/>
              <a:t> Entry and exit conferences and minutes thereof – provision for;</a:t>
            </a:r>
            <a:endParaRPr lang="en-IN" sz="2800" dirty="0" smtClean="0"/>
          </a:p>
          <a:p>
            <a:pPr lvl="2" algn="just"/>
            <a:endParaRPr lang="en-IN" sz="2400" dirty="0" smtClean="0"/>
          </a:p>
          <a:p>
            <a:pPr lvl="2" algn="just">
              <a:buFont typeface="Arial" pitchFamily="34" charset="0"/>
              <a:buChar char="•"/>
            </a:pPr>
            <a:r>
              <a:rPr lang="en-US" sz="2800" dirty="0" smtClean="0"/>
              <a:t> Co-ordination structure when different teams conduct audit under the jurisdiction of the same or different authorities;</a:t>
            </a:r>
            <a:endParaRPr lang="en-IN" sz="2800" dirty="0" smtClean="0"/>
          </a:p>
          <a:p>
            <a:pPr lvl="2" algn="just"/>
            <a:endParaRPr lang="en-IN" sz="2400" dirty="0" smtClean="0"/>
          </a:p>
          <a:p>
            <a:pPr lvl="2" algn="just">
              <a:buFont typeface="Arial" pitchFamily="34" charset="0"/>
              <a:buChar char="•"/>
            </a:pPr>
            <a:r>
              <a:rPr lang="en-US" sz="2800" dirty="0" smtClean="0"/>
              <a:t> Time-schedule, field audit, report writing, forwarding the report to the entity and report approval;</a:t>
            </a:r>
            <a:endParaRPr lang="en-IN"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642918"/>
            <a:ext cx="6786610" cy="584775"/>
          </a:xfrm>
          <a:prstGeom prst="rect">
            <a:avLst/>
          </a:prstGeom>
          <a:noFill/>
        </p:spPr>
        <p:txBody>
          <a:bodyPr wrap="square" rtlCol="0">
            <a:spAutoFit/>
          </a:bodyPr>
          <a:lstStyle/>
          <a:p>
            <a:r>
              <a:rPr lang="en-IN" sz="3200" b="1" dirty="0" smtClean="0">
                <a:solidFill>
                  <a:srgbClr val="FF0000"/>
                </a:solidFill>
              </a:rPr>
              <a:t>Audit engagement process</a:t>
            </a:r>
            <a:endParaRPr lang="en-IN" sz="3200" dirty="0" smtClean="0">
              <a:solidFill>
                <a:srgbClr val="FF0000"/>
              </a:solidFill>
            </a:endParaRPr>
          </a:p>
        </p:txBody>
      </p:sp>
      <p:sp>
        <p:nvSpPr>
          <p:cNvPr id="3" name="TextBox 2"/>
          <p:cNvSpPr txBox="1"/>
          <p:nvPr/>
        </p:nvSpPr>
        <p:spPr>
          <a:xfrm>
            <a:off x="785786" y="1428736"/>
            <a:ext cx="7358114" cy="2308324"/>
          </a:xfrm>
          <a:prstGeom prst="rect">
            <a:avLst/>
          </a:prstGeom>
          <a:noFill/>
        </p:spPr>
        <p:txBody>
          <a:bodyPr wrap="square" rtlCol="0">
            <a:spAutoFit/>
          </a:bodyPr>
          <a:lstStyle/>
          <a:p>
            <a:pPr algn="just"/>
            <a:r>
              <a:rPr lang="en-IN" sz="2400" dirty="0" smtClean="0"/>
              <a:t>	Audit Intimation to the concerned Administrative head of the </a:t>
            </a:r>
            <a:r>
              <a:rPr lang="en-IN" sz="2400" dirty="0" err="1" smtClean="0"/>
              <a:t>Auditee</a:t>
            </a:r>
            <a:r>
              <a:rPr lang="en-IN" sz="2400" dirty="0" smtClean="0"/>
              <a:t> institution  regarding the commencement of the audit along with the offices tentatively selected for audit and the time frame for audit and request him/her to issue necessary directions to the functional officers for the production of records.</a:t>
            </a:r>
            <a:endParaRPr lang="en-IN" sz="2400" dirty="0"/>
          </a:p>
        </p:txBody>
      </p:sp>
      <p:sp>
        <p:nvSpPr>
          <p:cNvPr id="4" name="TextBox 3"/>
          <p:cNvSpPr txBox="1"/>
          <p:nvPr/>
        </p:nvSpPr>
        <p:spPr>
          <a:xfrm>
            <a:off x="714348" y="4143380"/>
            <a:ext cx="6643734" cy="523220"/>
          </a:xfrm>
          <a:prstGeom prst="rect">
            <a:avLst/>
          </a:prstGeom>
          <a:noFill/>
        </p:spPr>
        <p:txBody>
          <a:bodyPr wrap="square" rtlCol="0">
            <a:spAutoFit/>
          </a:bodyPr>
          <a:lstStyle/>
          <a:p>
            <a:r>
              <a:rPr lang="en-IN" sz="2800" b="1" dirty="0" smtClean="0">
                <a:solidFill>
                  <a:srgbClr val="FF0000"/>
                </a:solidFill>
              </a:rPr>
              <a:t>Entry Conference</a:t>
            </a:r>
            <a:endParaRPr lang="en-IN" sz="2800" dirty="0">
              <a:solidFill>
                <a:srgbClr val="FF0000"/>
              </a:solidFill>
            </a:endParaRPr>
          </a:p>
        </p:txBody>
      </p:sp>
      <p:sp>
        <p:nvSpPr>
          <p:cNvPr id="5" name="TextBox 4"/>
          <p:cNvSpPr txBox="1"/>
          <p:nvPr/>
        </p:nvSpPr>
        <p:spPr>
          <a:xfrm>
            <a:off x="928662" y="4786322"/>
            <a:ext cx="7286676" cy="1569660"/>
          </a:xfrm>
          <a:prstGeom prst="rect">
            <a:avLst/>
          </a:prstGeom>
          <a:noFill/>
        </p:spPr>
        <p:txBody>
          <a:bodyPr wrap="square" rtlCol="0">
            <a:spAutoFit/>
          </a:bodyPr>
          <a:lstStyle/>
          <a:p>
            <a:pPr algn="just"/>
            <a:r>
              <a:rPr lang="en-IN" sz="2400" dirty="0" smtClean="0"/>
              <a:t>	Entry conference affords an opportunity for introduction of the audit team members with the Department and officials of related </a:t>
            </a:r>
            <a:r>
              <a:rPr lang="en-IN" sz="2400" dirty="0" err="1" smtClean="0"/>
              <a:t>Auditee</a:t>
            </a:r>
            <a:r>
              <a:rPr lang="en-IN" sz="2400" dirty="0" smtClean="0"/>
              <a:t> institution. </a:t>
            </a:r>
          </a:p>
          <a:p>
            <a:pPr algn="just"/>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71472" y="1071546"/>
            <a:ext cx="8072494" cy="5416868"/>
          </a:xfrm>
          <a:prstGeom prst="rect">
            <a:avLst/>
          </a:prstGeom>
          <a:noFill/>
        </p:spPr>
        <p:txBody>
          <a:bodyPr wrap="square" rtlCol="0">
            <a:spAutoFit/>
          </a:bodyPr>
          <a:lstStyle/>
          <a:p>
            <a:pPr algn="just"/>
            <a:r>
              <a:rPr lang="en-IN" sz="3200" dirty="0" smtClean="0"/>
              <a:t>	The auditing of books of accounts of a concern is carried on in a scientific and systematic manner. The technique of auditing is based on scientific principles. </a:t>
            </a:r>
          </a:p>
          <a:p>
            <a:pPr algn="just"/>
            <a:endParaRPr lang="en-IN" sz="3200" dirty="0"/>
          </a:p>
          <a:p>
            <a:pPr algn="just"/>
            <a:endParaRPr lang="en-IN" sz="3200" dirty="0" smtClean="0"/>
          </a:p>
          <a:p>
            <a:pPr algn="just"/>
            <a:r>
              <a:rPr lang="en-IN" sz="3200" dirty="0"/>
              <a:t> </a:t>
            </a:r>
          </a:p>
          <a:p>
            <a:pPr algn="just"/>
            <a:endParaRPr lang="en-IN" sz="3200" dirty="0"/>
          </a:p>
          <a:p>
            <a:pPr algn="just"/>
            <a:r>
              <a:rPr lang="en-IN" dirty="0"/>
              <a:t> </a:t>
            </a:r>
          </a:p>
          <a:p>
            <a:pPr algn="just"/>
            <a:r>
              <a:rPr lang="en-IN" dirty="0"/>
              <a:t> </a:t>
            </a:r>
          </a:p>
          <a:p>
            <a:pPr algn="just"/>
            <a:r>
              <a:rPr lang="en-IN" dirty="0"/>
              <a:t> </a:t>
            </a:r>
          </a:p>
          <a:p>
            <a:pPr algn="just"/>
            <a:r>
              <a:rPr lang="en-IN" dirty="0"/>
              <a:t> </a:t>
            </a:r>
          </a:p>
          <a:p>
            <a:pPr algn="just"/>
            <a:endParaRPr lang="en-IN" dirty="0"/>
          </a:p>
        </p:txBody>
      </p:sp>
      <p:sp>
        <p:nvSpPr>
          <p:cNvPr id="4" name="TextBox 3"/>
          <p:cNvSpPr txBox="1"/>
          <p:nvPr/>
        </p:nvSpPr>
        <p:spPr>
          <a:xfrm>
            <a:off x="571472" y="3214686"/>
            <a:ext cx="8072494" cy="1077218"/>
          </a:xfrm>
          <a:prstGeom prst="rect">
            <a:avLst/>
          </a:prstGeom>
          <a:noFill/>
        </p:spPr>
        <p:txBody>
          <a:bodyPr wrap="square" rtlCol="0">
            <a:spAutoFit/>
          </a:bodyPr>
          <a:lstStyle/>
          <a:p>
            <a:pPr algn="just"/>
            <a:r>
              <a:rPr lang="en-IN" sz="3200" b="1" dirty="0" smtClean="0">
                <a:solidFill>
                  <a:srgbClr val="FF0000"/>
                </a:solidFill>
              </a:rPr>
              <a:t>AUDITING-</a:t>
            </a:r>
            <a:r>
              <a:rPr lang="en-IN" sz="3200" b="1" dirty="0" smtClean="0"/>
              <a:t> </a:t>
            </a:r>
            <a:r>
              <a:rPr lang="en-IN" sz="3200" dirty="0" smtClean="0"/>
              <a:t>Auditing </a:t>
            </a:r>
            <a:r>
              <a:rPr lang="en-IN" sz="3200" dirty="0"/>
              <a:t>is analytical </a:t>
            </a:r>
            <a:r>
              <a:rPr lang="en-IN" sz="3200" dirty="0" smtClean="0"/>
              <a:t>and essentially </a:t>
            </a:r>
            <a:r>
              <a:rPr lang="en-IN" sz="3200" dirty="0"/>
              <a:t>retrospective</a:t>
            </a:r>
          </a:p>
        </p:txBody>
      </p:sp>
      <p:sp>
        <p:nvSpPr>
          <p:cNvPr id="5" name="TextBox 4"/>
          <p:cNvSpPr txBox="1"/>
          <p:nvPr/>
        </p:nvSpPr>
        <p:spPr>
          <a:xfrm>
            <a:off x="500034" y="4714884"/>
            <a:ext cx="8215370" cy="1077218"/>
          </a:xfrm>
          <a:prstGeom prst="rect">
            <a:avLst/>
          </a:prstGeom>
          <a:noFill/>
        </p:spPr>
        <p:txBody>
          <a:bodyPr wrap="square" rtlCol="0">
            <a:spAutoFit/>
          </a:bodyPr>
          <a:lstStyle/>
          <a:p>
            <a:pPr algn="just"/>
            <a:r>
              <a:rPr lang="en-IN" sz="3200" b="1" dirty="0" smtClean="0">
                <a:solidFill>
                  <a:srgbClr val="FF0000"/>
                </a:solidFill>
              </a:rPr>
              <a:t>ACCOUNTANCY</a:t>
            </a:r>
            <a:r>
              <a:rPr lang="en-IN" sz="3200" b="1" dirty="0" smtClean="0"/>
              <a:t>- </a:t>
            </a:r>
            <a:r>
              <a:rPr lang="en-IN" sz="3200" dirty="0" smtClean="0"/>
              <a:t>Accountancy </a:t>
            </a:r>
            <a:r>
              <a:rPr lang="en-IN" sz="3200" dirty="0"/>
              <a:t>is primarily constructive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785794"/>
            <a:ext cx="5715040" cy="523220"/>
          </a:xfrm>
          <a:prstGeom prst="rect">
            <a:avLst/>
          </a:prstGeom>
          <a:noFill/>
        </p:spPr>
        <p:txBody>
          <a:bodyPr wrap="square" rtlCol="0">
            <a:spAutoFit/>
          </a:bodyPr>
          <a:lstStyle/>
          <a:p>
            <a:r>
              <a:rPr lang="en-IN" sz="2800" b="1" dirty="0" smtClean="0">
                <a:solidFill>
                  <a:srgbClr val="FF0000"/>
                </a:solidFill>
              </a:rPr>
              <a:t>Pilot study / Preliminary survey</a:t>
            </a:r>
            <a:endParaRPr lang="en-IN" sz="2800" dirty="0" smtClean="0">
              <a:solidFill>
                <a:srgbClr val="FF0000"/>
              </a:solidFill>
            </a:endParaRPr>
          </a:p>
        </p:txBody>
      </p:sp>
      <p:sp>
        <p:nvSpPr>
          <p:cNvPr id="3" name="TextBox 2"/>
          <p:cNvSpPr txBox="1"/>
          <p:nvPr/>
        </p:nvSpPr>
        <p:spPr>
          <a:xfrm>
            <a:off x="714348" y="1285860"/>
            <a:ext cx="7858180" cy="2677656"/>
          </a:xfrm>
          <a:prstGeom prst="rect">
            <a:avLst/>
          </a:prstGeom>
          <a:noFill/>
        </p:spPr>
        <p:txBody>
          <a:bodyPr wrap="square" rtlCol="0">
            <a:spAutoFit/>
          </a:bodyPr>
          <a:lstStyle/>
          <a:p>
            <a:pPr algn="just"/>
            <a:r>
              <a:rPr lang="en-IN" sz="2400" dirty="0" smtClean="0"/>
              <a:t>	 It is a good practice, particularly for relatively larger programmes, to conduct a pilot study in one or two representative units of the entity to assist the performance auditor in refining the audit methodology, audit objectives, audit criteria and audit approach.</a:t>
            </a:r>
          </a:p>
          <a:p>
            <a:r>
              <a:rPr lang="en-IN" sz="2400" dirty="0" smtClean="0"/>
              <a:t> </a:t>
            </a:r>
          </a:p>
          <a:p>
            <a:endParaRPr lang="en-IN" sz="2400" dirty="0"/>
          </a:p>
        </p:txBody>
      </p:sp>
      <p:sp>
        <p:nvSpPr>
          <p:cNvPr id="4" name="TextBox 3"/>
          <p:cNvSpPr txBox="1"/>
          <p:nvPr/>
        </p:nvSpPr>
        <p:spPr>
          <a:xfrm>
            <a:off x="785786" y="3143248"/>
            <a:ext cx="6715172" cy="523220"/>
          </a:xfrm>
          <a:prstGeom prst="rect">
            <a:avLst/>
          </a:prstGeom>
          <a:noFill/>
        </p:spPr>
        <p:txBody>
          <a:bodyPr wrap="square" rtlCol="0">
            <a:spAutoFit/>
          </a:bodyPr>
          <a:lstStyle/>
          <a:p>
            <a:r>
              <a:rPr lang="en-IN" sz="2800" b="1" dirty="0" smtClean="0">
                <a:solidFill>
                  <a:srgbClr val="FF0000"/>
                </a:solidFill>
              </a:rPr>
              <a:t>Field Audit process</a:t>
            </a:r>
            <a:endParaRPr lang="en-IN" sz="2800" dirty="0" smtClean="0">
              <a:solidFill>
                <a:srgbClr val="FF0000"/>
              </a:solidFill>
            </a:endParaRPr>
          </a:p>
        </p:txBody>
      </p:sp>
      <p:sp>
        <p:nvSpPr>
          <p:cNvPr id="5" name="TextBox 4"/>
          <p:cNvSpPr txBox="1"/>
          <p:nvPr/>
        </p:nvSpPr>
        <p:spPr>
          <a:xfrm>
            <a:off x="857224" y="3786190"/>
            <a:ext cx="7286676" cy="2677656"/>
          </a:xfrm>
          <a:prstGeom prst="rect">
            <a:avLst/>
          </a:prstGeom>
          <a:noFill/>
        </p:spPr>
        <p:txBody>
          <a:bodyPr wrap="square" rtlCol="0">
            <a:spAutoFit/>
          </a:bodyPr>
          <a:lstStyle/>
          <a:p>
            <a:pPr algn="just"/>
            <a:r>
              <a:rPr lang="en-IN" sz="2400" dirty="0" smtClean="0"/>
              <a:t>	The field audit is directed at testing the audit objectives and criteria with help of an audit programme consisting of procedures that include:-</a:t>
            </a:r>
          </a:p>
          <a:p>
            <a:pPr algn="just"/>
            <a:endParaRPr lang="en-IN" sz="2000" dirty="0" smtClean="0"/>
          </a:p>
          <a:p>
            <a:pPr lvl="0" algn="just">
              <a:buFont typeface="Wingdings" pitchFamily="2" charset="2"/>
              <a:buChar char="Ø"/>
            </a:pPr>
            <a:r>
              <a:rPr lang="en-US" sz="2400" dirty="0" smtClean="0"/>
              <a:t> observing, interviewing and documenting;</a:t>
            </a:r>
            <a:endParaRPr lang="en-IN" sz="2400" dirty="0" smtClean="0"/>
          </a:p>
          <a:p>
            <a:pPr lvl="0" algn="just">
              <a:buFont typeface="Wingdings" pitchFamily="2" charset="2"/>
              <a:buChar char="Ø"/>
            </a:pPr>
            <a:r>
              <a:rPr lang="en-US" sz="2400" dirty="0" smtClean="0"/>
              <a:t> testing and checking; and</a:t>
            </a:r>
            <a:endParaRPr lang="en-IN" sz="2400" dirty="0" smtClean="0"/>
          </a:p>
          <a:p>
            <a:pPr lvl="0" algn="just">
              <a:buFont typeface="Wingdings" pitchFamily="2" charset="2"/>
              <a:buChar char="Ø"/>
            </a:pPr>
            <a:r>
              <a:rPr lang="en-US" sz="2400" dirty="0" err="1" smtClean="0"/>
              <a:t>Analysing</a:t>
            </a:r>
            <a:r>
              <a:rPr lang="en-US" sz="2400" dirty="0" smtClean="0"/>
              <a:t>.</a:t>
            </a:r>
            <a:endParaRPr lang="en-IN"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857232"/>
            <a:ext cx="7072362" cy="584775"/>
          </a:xfrm>
          <a:prstGeom prst="rect">
            <a:avLst/>
          </a:prstGeom>
          <a:noFill/>
        </p:spPr>
        <p:txBody>
          <a:bodyPr wrap="square" rtlCol="0">
            <a:spAutoFit/>
          </a:bodyPr>
          <a:lstStyle/>
          <a:p>
            <a:r>
              <a:rPr lang="en-IN" sz="3200" b="1" dirty="0" smtClean="0">
                <a:solidFill>
                  <a:srgbClr val="FF0000"/>
                </a:solidFill>
              </a:rPr>
              <a:t>Developing Audit questions</a:t>
            </a:r>
            <a:endParaRPr lang="en-IN" sz="3200" dirty="0" smtClean="0">
              <a:solidFill>
                <a:srgbClr val="FF0000"/>
              </a:solidFill>
            </a:endParaRPr>
          </a:p>
        </p:txBody>
      </p:sp>
      <p:sp>
        <p:nvSpPr>
          <p:cNvPr id="3" name="TextBox 2"/>
          <p:cNvSpPr txBox="1"/>
          <p:nvPr/>
        </p:nvSpPr>
        <p:spPr>
          <a:xfrm>
            <a:off x="714348" y="1500174"/>
            <a:ext cx="7429552" cy="4524315"/>
          </a:xfrm>
          <a:prstGeom prst="rect">
            <a:avLst/>
          </a:prstGeom>
          <a:noFill/>
        </p:spPr>
        <p:txBody>
          <a:bodyPr wrap="square" rtlCol="0">
            <a:spAutoFit/>
          </a:bodyPr>
          <a:lstStyle/>
          <a:p>
            <a:pPr algn="just"/>
            <a:r>
              <a:rPr lang="en-IN" sz="3200" dirty="0" smtClean="0"/>
              <a:t>	Following the audit objectives, audit criteria, evidence required to be gathered and the functions performed by the field units to be audited, the audit team should prepare a list of questions, which they would seek answers to and tentative list of documents and information to be obtained from each unit where the audit would be conducted.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714356"/>
            <a:ext cx="7429552" cy="584775"/>
          </a:xfrm>
          <a:prstGeom prst="rect">
            <a:avLst/>
          </a:prstGeom>
          <a:noFill/>
        </p:spPr>
        <p:txBody>
          <a:bodyPr wrap="square" rtlCol="0">
            <a:spAutoFit/>
          </a:bodyPr>
          <a:lstStyle/>
          <a:p>
            <a:r>
              <a:rPr lang="en-IN" sz="3200" b="1" dirty="0" smtClean="0">
                <a:solidFill>
                  <a:srgbClr val="FF0000"/>
                </a:solidFill>
              </a:rPr>
              <a:t>Developing the Audit Programme</a:t>
            </a:r>
            <a:endParaRPr lang="en-IN" sz="3200" dirty="0" smtClean="0">
              <a:solidFill>
                <a:srgbClr val="FF0000"/>
              </a:solidFill>
            </a:endParaRPr>
          </a:p>
        </p:txBody>
      </p:sp>
      <p:sp>
        <p:nvSpPr>
          <p:cNvPr id="3" name="TextBox 2"/>
          <p:cNvSpPr txBox="1"/>
          <p:nvPr/>
        </p:nvSpPr>
        <p:spPr>
          <a:xfrm>
            <a:off x="1000100" y="1357298"/>
            <a:ext cx="6143668" cy="523220"/>
          </a:xfrm>
          <a:prstGeom prst="rect">
            <a:avLst/>
          </a:prstGeom>
          <a:noFill/>
        </p:spPr>
        <p:txBody>
          <a:bodyPr wrap="square" rtlCol="0">
            <a:spAutoFit/>
          </a:bodyPr>
          <a:lstStyle/>
          <a:p>
            <a:r>
              <a:rPr lang="en-IN" sz="2800" b="1" dirty="0" smtClean="0">
                <a:solidFill>
                  <a:srgbClr val="FF0000"/>
                </a:solidFill>
              </a:rPr>
              <a:t>Use of existing data</a:t>
            </a:r>
            <a:endParaRPr lang="en-IN" sz="2800" dirty="0">
              <a:solidFill>
                <a:srgbClr val="FF0000"/>
              </a:solidFill>
            </a:endParaRPr>
          </a:p>
        </p:txBody>
      </p:sp>
      <p:sp>
        <p:nvSpPr>
          <p:cNvPr id="4" name="TextBox 3"/>
          <p:cNvSpPr txBox="1"/>
          <p:nvPr/>
        </p:nvSpPr>
        <p:spPr>
          <a:xfrm>
            <a:off x="1000100" y="1857364"/>
            <a:ext cx="7500990" cy="4401205"/>
          </a:xfrm>
          <a:prstGeom prst="rect">
            <a:avLst/>
          </a:prstGeom>
          <a:noFill/>
        </p:spPr>
        <p:txBody>
          <a:bodyPr wrap="square" rtlCol="0">
            <a:spAutoFit/>
          </a:bodyPr>
          <a:lstStyle/>
          <a:p>
            <a:pPr algn="just"/>
            <a:r>
              <a:rPr lang="en-IN" dirty="0" smtClean="0"/>
              <a:t>	</a:t>
            </a:r>
            <a:r>
              <a:rPr lang="en-IN" sz="2800" dirty="0" smtClean="0"/>
              <a:t>It is important for audit staff to investigate the data held by entity management and by other relevant sources. This may include the information systems used to manage entity programmes /activities and/or the data collected on individual programmes. </a:t>
            </a:r>
            <a:r>
              <a:rPr lang="en-IN" sz="2800" i="1" dirty="0" smtClean="0"/>
              <a:t>The confidence level of audit conclusions is enhanced by testing the available data for correctness and completeness with reference to the basic documents maintained by the entity.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571480"/>
            <a:ext cx="7858180" cy="584775"/>
          </a:xfrm>
          <a:prstGeom prst="rect">
            <a:avLst/>
          </a:prstGeom>
          <a:noFill/>
        </p:spPr>
        <p:txBody>
          <a:bodyPr wrap="square" rtlCol="0">
            <a:spAutoFit/>
          </a:bodyPr>
          <a:lstStyle/>
          <a:p>
            <a:r>
              <a:rPr lang="en-IN" sz="3200" b="1" dirty="0" smtClean="0">
                <a:solidFill>
                  <a:srgbClr val="FF0000"/>
                </a:solidFill>
              </a:rPr>
              <a:t>Analysis of results</a:t>
            </a:r>
            <a:endParaRPr lang="en-IN" sz="3200" dirty="0" smtClean="0">
              <a:solidFill>
                <a:srgbClr val="FF0000"/>
              </a:solidFill>
            </a:endParaRPr>
          </a:p>
        </p:txBody>
      </p:sp>
      <p:sp>
        <p:nvSpPr>
          <p:cNvPr id="3" name="TextBox 2"/>
          <p:cNvSpPr txBox="1"/>
          <p:nvPr/>
        </p:nvSpPr>
        <p:spPr>
          <a:xfrm>
            <a:off x="928662" y="1285860"/>
            <a:ext cx="7358114" cy="5262979"/>
          </a:xfrm>
          <a:prstGeom prst="rect">
            <a:avLst/>
          </a:prstGeom>
          <a:noFill/>
        </p:spPr>
        <p:txBody>
          <a:bodyPr wrap="square" rtlCol="0">
            <a:spAutoFit/>
          </a:bodyPr>
          <a:lstStyle/>
          <a:p>
            <a:pPr algn="just"/>
            <a:r>
              <a:rPr lang="en-IN" sz="2800" dirty="0" smtClean="0"/>
              <a:t>	Analysis of results from examining a number of instances of entity activity in a particular area will help decide whether entity performance in that area conforms to audit criteria and is generally satisfactory. This will also require the auditor to assess the input-output model designed in the programme and carry out actual output input analysis to determine the efficiency of the programme. The analysis of results would also call for analysis of impact of the programme against the expected impact.</a:t>
            </a:r>
          </a:p>
          <a:p>
            <a:endParaRPr lang="en-I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428605"/>
            <a:ext cx="5643602" cy="584775"/>
          </a:xfrm>
          <a:prstGeom prst="rect">
            <a:avLst/>
          </a:prstGeom>
          <a:noFill/>
        </p:spPr>
        <p:txBody>
          <a:bodyPr wrap="square" rtlCol="0">
            <a:spAutoFit/>
          </a:bodyPr>
          <a:lstStyle/>
          <a:p>
            <a:r>
              <a:rPr lang="en-IN" sz="3200" b="1" dirty="0" smtClean="0">
                <a:solidFill>
                  <a:srgbClr val="FF0000"/>
                </a:solidFill>
              </a:rPr>
              <a:t>Case studies</a:t>
            </a:r>
            <a:endParaRPr lang="en-IN" sz="3200" dirty="0" smtClean="0">
              <a:solidFill>
                <a:srgbClr val="FF0000"/>
              </a:solidFill>
            </a:endParaRPr>
          </a:p>
        </p:txBody>
      </p:sp>
      <p:sp>
        <p:nvSpPr>
          <p:cNvPr id="3" name="TextBox 2"/>
          <p:cNvSpPr txBox="1"/>
          <p:nvPr/>
        </p:nvSpPr>
        <p:spPr>
          <a:xfrm>
            <a:off x="1000100" y="928670"/>
            <a:ext cx="7358114" cy="2308324"/>
          </a:xfrm>
          <a:prstGeom prst="rect">
            <a:avLst/>
          </a:prstGeom>
          <a:noFill/>
        </p:spPr>
        <p:txBody>
          <a:bodyPr wrap="square" rtlCol="0">
            <a:spAutoFit/>
          </a:bodyPr>
          <a:lstStyle/>
          <a:p>
            <a:pPr algn="just"/>
            <a:r>
              <a:rPr lang="en-IN" sz="2400" dirty="0" smtClean="0"/>
              <a:t>	The case study is a method for learning about a complex issue, based on a comprehensive understanding of the particular instance. The case study involves an extensive description and analysis of the particular issue within the context of the whole area under review.</a:t>
            </a:r>
            <a:endParaRPr lang="en-IN" sz="2400" dirty="0"/>
          </a:p>
        </p:txBody>
      </p:sp>
      <p:sp>
        <p:nvSpPr>
          <p:cNvPr id="4" name="TextBox 3"/>
          <p:cNvSpPr txBox="1"/>
          <p:nvPr/>
        </p:nvSpPr>
        <p:spPr>
          <a:xfrm>
            <a:off x="857224" y="3071810"/>
            <a:ext cx="6072230" cy="584775"/>
          </a:xfrm>
          <a:prstGeom prst="rect">
            <a:avLst/>
          </a:prstGeom>
          <a:noFill/>
        </p:spPr>
        <p:txBody>
          <a:bodyPr wrap="square" rtlCol="0">
            <a:spAutoFit/>
          </a:bodyPr>
          <a:lstStyle/>
          <a:p>
            <a:r>
              <a:rPr lang="en-IN" sz="3200" b="1" dirty="0" smtClean="0">
                <a:solidFill>
                  <a:srgbClr val="FF0000"/>
                </a:solidFill>
              </a:rPr>
              <a:t>Surveys</a:t>
            </a:r>
            <a:endParaRPr lang="en-IN" sz="3200" dirty="0" smtClean="0">
              <a:solidFill>
                <a:srgbClr val="FF0000"/>
              </a:solidFill>
            </a:endParaRPr>
          </a:p>
        </p:txBody>
      </p:sp>
      <p:sp>
        <p:nvSpPr>
          <p:cNvPr id="5" name="TextBox 4"/>
          <p:cNvSpPr txBox="1"/>
          <p:nvPr/>
        </p:nvSpPr>
        <p:spPr>
          <a:xfrm>
            <a:off x="857224" y="3714752"/>
            <a:ext cx="7358114" cy="2677656"/>
          </a:xfrm>
          <a:prstGeom prst="rect">
            <a:avLst/>
          </a:prstGeom>
          <a:noFill/>
        </p:spPr>
        <p:txBody>
          <a:bodyPr wrap="square" rtlCol="0">
            <a:spAutoFit/>
          </a:bodyPr>
          <a:lstStyle/>
          <a:p>
            <a:pPr algn="just"/>
            <a:r>
              <a:rPr lang="en-IN" sz="2400" dirty="0" smtClean="0"/>
              <a:t>	This is a method of collecting information from members of a population to assess the incidence, distribution and inter-relation of events and conditions. In social sector programmes, credible surveys on predetermined parameters can </a:t>
            </a:r>
            <a:r>
              <a:rPr lang="en-IN" sz="2400" i="1" dirty="0" smtClean="0"/>
              <a:t>supplement </a:t>
            </a:r>
            <a:r>
              <a:rPr lang="en-IN" sz="2400" dirty="0" smtClean="0"/>
              <a:t>the audit findings and conclusions, which add value to the  performance audits. </a:t>
            </a:r>
            <a:endParaRPr lang="en-IN"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00100" y="500042"/>
            <a:ext cx="6000792" cy="523220"/>
          </a:xfrm>
          <a:prstGeom prst="rect">
            <a:avLst/>
          </a:prstGeom>
          <a:noFill/>
        </p:spPr>
        <p:txBody>
          <a:bodyPr wrap="square" rtlCol="0">
            <a:spAutoFit/>
          </a:bodyPr>
          <a:lstStyle/>
          <a:p>
            <a:r>
              <a:rPr lang="en-IN" sz="2800" b="1" dirty="0" smtClean="0">
                <a:solidFill>
                  <a:srgbClr val="FF0000"/>
                </a:solidFill>
              </a:rPr>
              <a:t>Quantitative analysis</a:t>
            </a:r>
            <a:endParaRPr lang="en-IN" sz="2800" dirty="0" smtClean="0">
              <a:solidFill>
                <a:srgbClr val="FF0000"/>
              </a:solidFill>
            </a:endParaRPr>
          </a:p>
        </p:txBody>
      </p:sp>
      <p:sp>
        <p:nvSpPr>
          <p:cNvPr id="3" name="TextBox 2"/>
          <p:cNvSpPr txBox="1"/>
          <p:nvPr/>
        </p:nvSpPr>
        <p:spPr>
          <a:xfrm>
            <a:off x="857224" y="1000108"/>
            <a:ext cx="7643866" cy="2677656"/>
          </a:xfrm>
          <a:prstGeom prst="rect">
            <a:avLst/>
          </a:prstGeom>
          <a:noFill/>
        </p:spPr>
        <p:txBody>
          <a:bodyPr wrap="square" rtlCol="0">
            <a:spAutoFit/>
          </a:bodyPr>
          <a:lstStyle/>
          <a:p>
            <a:pPr algn="just"/>
            <a:r>
              <a:rPr lang="en-IN" sz="2400" dirty="0" smtClean="0"/>
              <a:t>	Where it is not feasible to analyse the entire population, due to any constraints, sampling techniques have to be used. The nature of the population should be examined to decide the most appropriate sampling methodology. </a:t>
            </a:r>
            <a:r>
              <a:rPr lang="en-IN" sz="2400" i="1" dirty="0" smtClean="0"/>
              <a:t>The sample selected and the sampling approach and methodology should be documented and shared with the entity. </a:t>
            </a:r>
            <a:endParaRPr lang="en-IN" sz="2400" dirty="0"/>
          </a:p>
        </p:txBody>
      </p:sp>
      <p:sp>
        <p:nvSpPr>
          <p:cNvPr id="4" name="TextBox 3"/>
          <p:cNvSpPr txBox="1"/>
          <p:nvPr/>
        </p:nvSpPr>
        <p:spPr>
          <a:xfrm>
            <a:off x="928662" y="3714752"/>
            <a:ext cx="5929354" cy="523220"/>
          </a:xfrm>
          <a:prstGeom prst="rect">
            <a:avLst/>
          </a:prstGeom>
          <a:noFill/>
        </p:spPr>
        <p:txBody>
          <a:bodyPr wrap="square" rtlCol="0">
            <a:spAutoFit/>
          </a:bodyPr>
          <a:lstStyle/>
          <a:p>
            <a:r>
              <a:rPr lang="en-IN" sz="2800" b="1" dirty="0" smtClean="0">
                <a:solidFill>
                  <a:srgbClr val="FF0000"/>
                </a:solidFill>
              </a:rPr>
              <a:t>Developing findings</a:t>
            </a:r>
            <a:endParaRPr lang="en-IN" sz="2800" dirty="0" smtClean="0">
              <a:solidFill>
                <a:srgbClr val="FF0000"/>
              </a:solidFill>
            </a:endParaRPr>
          </a:p>
        </p:txBody>
      </p:sp>
      <p:sp>
        <p:nvSpPr>
          <p:cNvPr id="5" name="TextBox 4"/>
          <p:cNvSpPr txBox="1"/>
          <p:nvPr/>
        </p:nvSpPr>
        <p:spPr>
          <a:xfrm>
            <a:off x="928662" y="4286256"/>
            <a:ext cx="7429552" cy="1938992"/>
          </a:xfrm>
          <a:prstGeom prst="rect">
            <a:avLst/>
          </a:prstGeom>
          <a:noFill/>
        </p:spPr>
        <p:txBody>
          <a:bodyPr wrap="square" rtlCol="0">
            <a:spAutoFit/>
          </a:bodyPr>
          <a:lstStyle/>
          <a:p>
            <a:pPr algn="just"/>
            <a:r>
              <a:rPr lang="en-IN" sz="2400" dirty="0" smtClean="0"/>
              <a:t>	Audit findings are identified by relating audit observations to audit criteria. Audit observations are based on the analysis of information collected during the audit. Audit findings should be developed and evaluated throughout the various phases of performance audit.</a:t>
            </a:r>
            <a:endParaRPr lang="en-I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85786" y="642918"/>
            <a:ext cx="5715040" cy="523220"/>
          </a:xfrm>
          <a:prstGeom prst="rect">
            <a:avLst/>
          </a:prstGeom>
          <a:noFill/>
        </p:spPr>
        <p:txBody>
          <a:bodyPr wrap="square" rtlCol="0">
            <a:spAutoFit/>
          </a:bodyPr>
          <a:lstStyle/>
          <a:p>
            <a:r>
              <a:rPr lang="en-IN" sz="2800" b="1" dirty="0" smtClean="0">
                <a:solidFill>
                  <a:srgbClr val="FF0000"/>
                </a:solidFill>
              </a:rPr>
              <a:t>Developing recommendations</a:t>
            </a:r>
            <a:endParaRPr lang="en-IN" sz="2800" dirty="0" smtClean="0">
              <a:solidFill>
                <a:srgbClr val="FF0000"/>
              </a:solidFill>
            </a:endParaRPr>
          </a:p>
        </p:txBody>
      </p:sp>
      <p:sp>
        <p:nvSpPr>
          <p:cNvPr id="3" name="TextBox 2"/>
          <p:cNvSpPr txBox="1"/>
          <p:nvPr/>
        </p:nvSpPr>
        <p:spPr>
          <a:xfrm>
            <a:off x="714348" y="1357298"/>
            <a:ext cx="7572428" cy="1938992"/>
          </a:xfrm>
          <a:prstGeom prst="rect">
            <a:avLst/>
          </a:prstGeom>
          <a:noFill/>
        </p:spPr>
        <p:txBody>
          <a:bodyPr wrap="square" rtlCol="0">
            <a:spAutoFit/>
          </a:bodyPr>
          <a:lstStyle/>
          <a:p>
            <a:pPr algn="just"/>
            <a:r>
              <a:rPr lang="en-IN" sz="2400" dirty="0" smtClean="0"/>
              <a:t>	All performance audits ought to conclude with well thought-out recommendations. </a:t>
            </a:r>
          </a:p>
          <a:p>
            <a:pPr algn="just"/>
            <a:r>
              <a:rPr lang="en-IN" sz="2400" dirty="0" smtClean="0"/>
              <a:t> 	Recommendations emerge from identification of the ‘cause’ of audit findings, which ought to be addressed by the entity. </a:t>
            </a:r>
            <a:endParaRPr lang="en-IN" sz="2400" dirty="0"/>
          </a:p>
        </p:txBody>
      </p:sp>
      <p:sp>
        <p:nvSpPr>
          <p:cNvPr id="4" name="TextBox 3"/>
          <p:cNvSpPr txBox="1"/>
          <p:nvPr/>
        </p:nvSpPr>
        <p:spPr>
          <a:xfrm>
            <a:off x="785786" y="3357562"/>
            <a:ext cx="7143800" cy="523220"/>
          </a:xfrm>
          <a:prstGeom prst="rect">
            <a:avLst/>
          </a:prstGeom>
          <a:noFill/>
        </p:spPr>
        <p:txBody>
          <a:bodyPr wrap="square" rtlCol="0">
            <a:spAutoFit/>
          </a:bodyPr>
          <a:lstStyle/>
          <a:p>
            <a:r>
              <a:rPr lang="en-IN" sz="2800" b="1" dirty="0" smtClean="0">
                <a:solidFill>
                  <a:srgbClr val="FF0000"/>
                </a:solidFill>
              </a:rPr>
              <a:t>Exit conference</a:t>
            </a:r>
            <a:endParaRPr lang="en-IN" sz="2800" dirty="0" smtClean="0">
              <a:solidFill>
                <a:srgbClr val="FF0000"/>
              </a:solidFill>
            </a:endParaRPr>
          </a:p>
        </p:txBody>
      </p:sp>
      <p:sp>
        <p:nvSpPr>
          <p:cNvPr id="5" name="TextBox 4"/>
          <p:cNvSpPr txBox="1"/>
          <p:nvPr/>
        </p:nvSpPr>
        <p:spPr>
          <a:xfrm>
            <a:off x="857224" y="4071942"/>
            <a:ext cx="7358114" cy="1569660"/>
          </a:xfrm>
          <a:prstGeom prst="rect">
            <a:avLst/>
          </a:prstGeom>
          <a:noFill/>
        </p:spPr>
        <p:txBody>
          <a:bodyPr wrap="square" rtlCol="0">
            <a:spAutoFit/>
          </a:bodyPr>
          <a:lstStyle/>
          <a:p>
            <a:pPr algn="just"/>
            <a:r>
              <a:rPr lang="en-IN" sz="2400" dirty="0" smtClean="0"/>
              <a:t>	The exit conference is an opportunity for the entity to discuss the audit findings with the DAO and his representatives. The minutes of exit conference should be recorded and endorsed to the entity.</a:t>
            </a:r>
            <a:endParaRPr lang="en-IN"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214546" y="785794"/>
            <a:ext cx="4286280" cy="646331"/>
          </a:xfrm>
          <a:prstGeom prst="rect">
            <a:avLst/>
          </a:prstGeom>
          <a:solidFill>
            <a:srgbClr val="FFFF00"/>
          </a:solidFill>
        </p:spPr>
        <p:txBody>
          <a:bodyPr wrap="square" rtlCol="0">
            <a:spAutoFit/>
          </a:bodyPr>
          <a:lstStyle/>
          <a:p>
            <a:pPr algn="ctr"/>
            <a:r>
              <a:rPr lang="en-IN" sz="3600" b="1" dirty="0" smtClean="0">
                <a:solidFill>
                  <a:srgbClr val="FF00FF"/>
                </a:solidFill>
              </a:rPr>
              <a:t>Compliance Audit</a:t>
            </a:r>
            <a:endParaRPr lang="en-IN" sz="3600" dirty="0" smtClean="0">
              <a:solidFill>
                <a:srgbClr val="FF00FF"/>
              </a:solidFill>
            </a:endParaRPr>
          </a:p>
        </p:txBody>
      </p:sp>
      <p:sp>
        <p:nvSpPr>
          <p:cNvPr id="3" name="TextBox 2"/>
          <p:cNvSpPr txBox="1"/>
          <p:nvPr/>
        </p:nvSpPr>
        <p:spPr>
          <a:xfrm>
            <a:off x="1071538" y="1714488"/>
            <a:ext cx="7143800" cy="4524315"/>
          </a:xfrm>
          <a:prstGeom prst="rect">
            <a:avLst/>
          </a:prstGeom>
          <a:noFill/>
        </p:spPr>
        <p:txBody>
          <a:bodyPr wrap="square" rtlCol="0">
            <a:spAutoFit/>
          </a:bodyPr>
          <a:lstStyle/>
          <a:p>
            <a:pPr algn="just" fontAlgn="base"/>
            <a:r>
              <a:rPr lang="en-IN" sz="2400" dirty="0" smtClean="0"/>
              <a:t>	Compliance audit is the independent assessment of whether a given subject matter is in compliance with applicable authorities identified as criteria. Compliance auditing may be concerned with</a:t>
            </a:r>
          </a:p>
          <a:p>
            <a:pPr algn="just" fontAlgn="base"/>
            <a:endParaRPr lang="en-IN" sz="2400" dirty="0" smtClean="0"/>
          </a:p>
          <a:p>
            <a:pPr lvl="0" algn="just" fontAlgn="base"/>
            <a:r>
              <a:rPr lang="en-IN" sz="2400" b="1" dirty="0" smtClean="0"/>
              <a:t>Regularity</a:t>
            </a:r>
            <a:r>
              <a:rPr lang="en-IN" sz="2400" dirty="0" smtClean="0"/>
              <a:t> - adherence of the subject matter to the formal criteria emanating from relevant laws, regulations and agreements applicable to the entity</a:t>
            </a:r>
          </a:p>
          <a:p>
            <a:pPr algn="just" fontAlgn="base"/>
            <a:r>
              <a:rPr lang="en-IN" sz="2400" dirty="0" smtClean="0"/>
              <a:t> </a:t>
            </a:r>
          </a:p>
          <a:p>
            <a:pPr lvl="0" algn="just" fontAlgn="base"/>
            <a:r>
              <a:rPr lang="en-IN" sz="2400" b="1" dirty="0" smtClean="0"/>
              <a:t>Propriety</a:t>
            </a:r>
            <a:r>
              <a:rPr lang="en-IN" sz="2400" dirty="0" smtClean="0"/>
              <a:t> - observance of the general principles governing sound financial management and the ethical conduct of public officials.</a:t>
            </a:r>
            <a:endParaRPr lang="en-IN"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00100" y="500042"/>
            <a:ext cx="6929486" cy="523220"/>
          </a:xfrm>
          <a:prstGeom prst="rect">
            <a:avLst/>
          </a:prstGeom>
          <a:noFill/>
        </p:spPr>
        <p:txBody>
          <a:bodyPr wrap="square" rtlCol="0">
            <a:spAutoFit/>
          </a:bodyPr>
          <a:lstStyle/>
          <a:p>
            <a:r>
              <a:rPr lang="en-IN" sz="2800" b="1" u="sng" dirty="0" smtClean="0">
                <a:solidFill>
                  <a:srgbClr val="FF0000"/>
                </a:solidFill>
              </a:rPr>
              <a:t>Objectives of Compliance Audit</a:t>
            </a:r>
            <a:endParaRPr lang="en-IN" sz="2800" dirty="0">
              <a:solidFill>
                <a:srgbClr val="FF0000"/>
              </a:solidFill>
            </a:endParaRPr>
          </a:p>
        </p:txBody>
      </p:sp>
      <p:sp>
        <p:nvSpPr>
          <p:cNvPr id="3" name="TextBox 2"/>
          <p:cNvSpPr txBox="1"/>
          <p:nvPr/>
        </p:nvSpPr>
        <p:spPr>
          <a:xfrm>
            <a:off x="857224" y="1142984"/>
            <a:ext cx="7500990" cy="1938992"/>
          </a:xfrm>
          <a:prstGeom prst="rect">
            <a:avLst/>
          </a:prstGeom>
          <a:noFill/>
        </p:spPr>
        <p:txBody>
          <a:bodyPr wrap="square" rtlCol="0">
            <a:spAutoFit/>
          </a:bodyPr>
          <a:lstStyle/>
          <a:p>
            <a:pPr algn="just"/>
            <a:r>
              <a:rPr lang="en-IN" sz="2400" dirty="0" smtClean="0"/>
              <a:t>	The objective of compliance auditing, therefore, is to enable assessment of whether the activities of auditable entities are in accordance with the authorities governing those entities in order to express a conclusion designed to enhance the degree of confidence of the intended users.</a:t>
            </a:r>
            <a:endParaRPr lang="en-IN" sz="2400" dirty="0"/>
          </a:p>
        </p:txBody>
      </p:sp>
      <p:sp>
        <p:nvSpPr>
          <p:cNvPr id="6" name="TextBox 5"/>
          <p:cNvSpPr txBox="1"/>
          <p:nvPr/>
        </p:nvSpPr>
        <p:spPr>
          <a:xfrm>
            <a:off x="857224" y="3286124"/>
            <a:ext cx="7286676" cy="461665"/>
          </a:xfrm>
          <a:prstGeom prst="rect">
            <a:avLst/>
          </a:prstGeom>
          <a:noFill/>
        </p:spPr>
        <p:txBody>
          <a:bodyPr wrap="square" rtlCol="0">
            <a:spAutoFit/>
          </a:bodyPr>
          <a:lstStyle/>
          <a:p>
            <a:r>
              <a:rPr lang="en-IN" sz="2400" b="1" u="sng" dirty="0" smtClean="0">
                <a:solidFill>
                  <a:srgbClr val="FF0000"/>
                </a:solidFill>
              </a:rPr>
              <a:t>Perspectives of Compliance Audit</a:t>
            </a:r>
            <a:endParaRPr lang="en-IN" sz="2400" dirty="0" smtClean="0">
              <a:solidFill>
                <a:srgbClr val="FF0000"/>
              </a:solidFill>
            </a:endParaRPr>
          </a:p>
        </p:txBody>
      </p:sp>
      <p:sp>
        <p:nvSpPr>
          <p:cNvPr id="7" name="TextBox 6"/>
          <p:cNvSpPr txBox="1"/>
          <p:nvPr/>
        </p:nvSpPr>
        <p:spPr>
          <a:xfrm>
            <a:off x="928662" y="3786190"/>
            <a:ext cx="7286676" cy="2677656"/>
          </a:xfrm>
          <a:prstGeom prst="rect">
            <a:avLst/>
          </a:prstGeom>
          <a:noFill/>
        </p:spPr>
        <p:txBody>
          <a:bodyPr wrap="square" rtlCol="0">
            <a:spAutoFit/>
          </a:bodyPr>
          <a:lstStyle/>
          <a:p>
            <a:pPr algn="just" fontAlgn="base"/>
            <a:r>
              <a:rPr lang="en-IN" sz="2400" dirty="0" smtClean="0"/>
              <a:t>	Compliance audit can be part of a combined audit that may also include other aspects. Though other possibilities exist, compliance auditing is generally conducted either:</a:t>
            </a:r>
          </a:p>
          <a:p>
            <a:pPr lvl="0" algn="just" fontAlgn="base">
              <a:buFont typeface="Arial" pitchFamily="34" charset="0"/>
              <a:buChar char="•"/>
            </a:pPr>
            <a:r>
              <a:rPr lang="en-IN" sz="2400" dirty="0" smtClean="0"/>
              <a:t> in relation with the audit of financial statements, or</a:t>
            </a:r>
          </a:p>
          <a:p>
            <a:pPr lvl="0" algn="just" fontAlgn="base">
              <a:buFont typeface="Arial" pitchFamily="34" charset="0"/>
              <a:buChar char="•"/>
            </a:pPr>
            <a:r>
              <a:rPr lang="en-IN" sz="2400" dirty="0" smtClean="0"/>
              <a:t> separately as individual compliance audits, or</a:t>
            </a:r>
          </a:p>
          <a:p>
            <a:pPr lvl="0" algn="just" fontAlgn="base">
              <a:buFont typeface="Arial" pitchFamily="34" charset="0"/>
              <a:buChar char="•"/>
            </a:pPr>
            <a:r>
              <a:rPr lang="en-IN" sz="2400" dirty="0" smtClean="0"/>
              <a:t> in combination with performance auditing</a:t>
            </a:r>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571736" y="642918"/>
            <a:ext cx="3929090" cy="584775"/>
          </a:xfrm>
          <a:prstGeom prst="rect">
            <a:avLst/>
          </a:prstGeom>
          <a:solidFill>
            <a:srgbClr val="FFFF00"/>
          </a:solidFill>
        </p:spPr>
        <p:txBody>
          <a:bodyPr wrap="square" rtlCol="0">
            <a:spAutoFit/>
          </a:bodyPr>
          <a:lstStyle/>
          <a:p>
            <a:pPr algn="ctr"/>
            <a:r>
              <a:rPr lang="en-IN" sz="3200" b="1" dirty="0" smtClean="0">
                <a:solidFill>
                  <a:srgbClr val="0070C0"/>
                </a:solidFill>
              </a:rPr>
              <a:t>THEMATIC AUDIT</a:t>
            </a:r>
            <a:endParaRPr lang="en-IN" sz="3200" dirty="0">
              <a:solidFill>
                <a:srgbClr val="0070C0"/>
              </a:solidFill>
            </a:endParaRPr>
          </a:p>
        </p:txBody>
      </p:sp>
      <p:sp>
        <p:nvSpPr>
          <p:cNvPr id="3" name="TextBox 2"/>
          <p:cNvSpPr txBox="1"/>
          <p:nvPr/>
        </p:nvSpPr>
        <p:spPr>
          <a:xfrm>
            <a:off x="857224" y="1285860"/>
            <a:ext cx="6357982" cy="523220"/>
          </a:xfrm>
          <a:prstGeom prst="rect">
            <a:avLst/>
          </a:prstGeom>
          <a:noFill/>
        </p:spPr>
        <p:txBody>
          <a:bodyPr wrap="square" rtlCol="0">
            <a:spAutoFit/>
          </a:bodyPr>
          <a:lstStyle/>
          <a:p>
            <a:r>
              <a:rPr lang="en-IN" sz="2800" b="1" dirty="0" smtClean="0">
                <a:solidFill>
                  <a:srgbClr val="FF0000"/>
                </a:solidFill>
              </a:rPr>
              <a:t>Thematic Audit</a:t>
            </a:r>
            <a:r>
              <a:rPr lang="en-IN" sz="2400" u="sng" dirty="0" smtClean="0">
                <a:solidFill>
                  <a:srgbClr val="FF0000"/>
                </a:solidFill>
              </a:rPr>
              <a:t> </a:t>
            </a:r>
            <a:endParaRPr lang="en-IN" sz="2400" dirty="0" smtClean="0">
              <a:solidFill>
                <a:srgbClr val="FF0000"/>
              </a:solidFill>
            </a:endParaRPr>
          </a:p>
        </p:txBody>
      </p:sp>
      <p:sp>
        <p:nvSpPr>
          <p:cNvPr id="4" name="TextBox 3"/>
          <p:cNvSpPr txBox="1"/>
          <p:nvPr/>
        </p:nvSpPr>
        <p:spPr>
          <a:xfrm>
            <a:off x="928662" y="1785926"/>
            <a:ext cx="7286676" cy="1938992"/>
          </a:xfrm>
          <a:prstGeom prst="rect">
            <a:avLst/>
          </a:prstGeom>
          <a:noFill/>
        </p:spPr>
        <p:txBody>
          <a:bodyPr wrap="square" rtlCol="0">
            <a:spAutoFit/>
          </a:bodyPr>
          <a:lstStyle/>
          <a:p>
            <a:pPr algn="just"/>
            <a:r>
              <a:rPr lang="en-IN" sz="2400" dirty="0" smtClean="0"/>
              <a:t>	This is the terminology which is being used for audits which may have both compliance and performance audit objectives. The objectives of such audits are to focus on a particular audit objective across sectors or audited entities. </a:t>
            </a:r>
            <a:endParaRPr lang="en-IN" sz="2400" dirty="0"/>
          </a:p>
        </p:txBody>
      </p:sp>
      <p:sp>
        <p:nvSpPr>
          <p:cNvPr id="5" name="TextBox 4"/>
          <p:cNvSpPr txBox="1"/>
          <p:nvPr/>
        </p:nvSpPr>
        <p:spPr>
          <a:xfrm>
            <a:off x="928662" y="3786190"/>
            <a:ext cx="6072230" cy="523220"/>
          </a:xfrm>
          <a:prstGeom prst="rect">
            <a:avLst/>
          </a:prstGeom>
          <a:noFill/>
        </p:spPr>
        <p:txBody>
          <a:bodyPr wrap="square" rtlCol="0">
            <a:spAutoFit/>
          </a:bodyPr>
          <a:lstStyle/>
          <a:p>
            <a:r>
              <a:rPr lang="en-IN" sz="2800" b="1" dirty="0" smtClean="0">
                <a:solidFill>
                  <a:srgbClr val="FF0000"/>
                </a:solidFill>
              </a:rPr>
              <a:t>Need for Thematic Audit</a:t>
            </a:r>
            <a:endParaRPr lang="en-IN" sz="2800" dirty="0">
              <a:solidFill>
                <a:srgbClr val="FF0000"/>
              </a:solidFill>
            </a:endParaRPr>
          </a:p>
        </p:txBody>
      </p:sp>
      <p:sp>
        <p:nvSpPr>
          <p:cNvPr id="6" name="TextBox 5"/>
          <p:cNvSpPr txBox="1"/>
          <p:nvPr/>
        </p:nvSpPr>
        <p:spPr>
          <a:xfrm>
            <a:off x="928662" y="4643446"/>
            <a:ext cx="7286676" cy="1569660"/>
          </a:xfrm>
          <a:prstGeom prst="rect">
            <a:avLst/>
          </a:prstGeom>
          <a:noFill/>
        </p:spPr>
        <p:txBody>
          <a:bodyPr wrap="square" rtlCol="0">
            <a:spAutoFit/>
          </a:bodyPr>
          <a:lstStyle/>
          <a:p>
            <a:pPr algn="just"/>
            <a:r>
              <a:rPr lang="en-IN" sz="2400" dirty="0" smtClean="0"/>
              <a:t>The need for thematic audit was felt because the financial audit including propriety audit could not display in full details the picture of performance and efficiency of an entity or scheme. </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571604" y="428604"/>
            <a:ext cx="6143668" cy="861774"/>
          </a:xfrm>
          <a:prstGeom prst="rect">
            <a:avLst/>
          </a:prstGeom>
          <a:noFill/>
        </p:spPr>
        <p:txBody>
          <a:bodyPr wrap="square" rtlCol="0">
            <a:spAutoFit/>
          </a:bodyPr>
          <a:lstStyle/>
          <a:p>
            <a:pPr algn="ctr"/>
            <a:r>
              <a:rPr lang="en-IN" sz="3200" b="1" dirty="0">
                <a:solidFill>
                  <a:srgbClr val="FF0000"/>
                </a:solidFill>
              </a:rPr>
              <a:t>TYPES OF AUDIT</a:t>
            </a:r>
            <a:endParaRPr lang="en-IN" sz="3200" dirty="0">
              <a:solidFill>
                <a:srgbClr val="FF0000"/>
              </a:solidFill>
            </a:endParaRPr>
          </a:p>
          <a:p>
            <a:endParaRPr lang="en-IN" dirty="0"/>
          </a:p>
        </p:txBody>
      </p:sp>
      <p:sp>
        <p:nvSpPr>
          <p:cNvPr id="3" name="TextBox 2"/>
          <p:cNvSpPr txBox="1"/>
          <p:nvPr/>
        </p:nvSpPr>
        <p:spPr>
          <a:xfrm>
            <a:off x="642910" y="1000108"/>
            <a:ext cx="8001056" cy="5693866"/>
          </a:xfrm>
          <a:prstGeom prst="rect">
            <a:avLst/>
          </a:prstGeom>
          <a:noFill/>
        </p:spPr>
        <p:txBody>
          <a:bodyPr wrap="square" rtlCol="0">
            <a:spAutoFit/>
          </a:bodyPr>
          <a:lstStyle/>
          <a:p>
            <a:pPr algn="just"/>
            <a:r>
              <a:rPr lang="en-IN" sz="2800" dirty="0" smtClean="0"/>
              <a:t>	Audit </a:t>
            </a:r>
            <a:r>
              <a:rPr lang="en-IN" sz="2800" dirty="0"/>
              <a:t>methodology is how the office of the CAG of India codifies the standards and practices to be followed by auditors in carrying out their work. </a:t>
            </a:r>
          </a:p>
          <a:p>
            <a:r>
              <a:rPr lang="en-IN" sz="2800" b="1" dirty="0"/>
              <a:t>It is – </a:t>
            </a:r>
            <a:r>
              <a:rPr lang="en-IN" sz="2800" b="1" dirty="0" smtClean="0"/>
              <a:t>what </a:t>
            </a:r>
            <a:r>
              <a:rPr lang="en-IN" sz="2800" b="1" dirty="0"/>
              <a:t>we do, </a:t>
            </a:r>
            <a:endParaRPr lang="en-IN" sz="2800" b="1" dirty="0" smtClean="0"/>
          </a:p>
          <a:p>
            <a:r>
              <a:rPr lang="en-IN" sz="2800" b="1" dirty="0"/>
              <a:t>	</a:t>
            </a:r>
            <a:r>
              <a:rPr lang="en-IN" sz="2800" b="1" dirty="0" smtClean="0"/>
              <a:t>why </a:t>
            </a:r>
            <a:r>
              <a:rPr lang="en-IN" sz="2800" b="1" dirty="0"/>
              <a:t>we do it, </a:t>
            </a:r>
            <a:endParaRPr lang="en-IN" sz="2800" b="1" dirty="0" smtClean="0"/>
          </a:p>
          <a:p>
            <a:r>
              <a:rPr lang="en-IN" sz="2800" b="1" dirty="0"/>
              <a:t>	</a:t>
            </a:r>
            <a:r>
              <a:rPr lang="en-IN" sz="2800" b="1" dirty="0" smtClean="0"/>
              <a:t>how </a:t>
            </a:r>
            <a:r>
              <a:rPr lang="en-IN" sz="2800" b="1" dirty="0"/>
              <a:t>we do it</a:t>
            </a:r>
            <a:r>
              <a:rPr lang="en-IN" sz="2800" dirty="0"/>
              <a:t>. </a:t>
            </a:r>
          </a:p>
          <a:p>
            <a:pPr algn="just"/>
            <a:r>
              <a:rPr lang="en-IN" sz="2800" dirty="0"/>
              <a:t> </a:t>
            </a:r>
            <a:r>
              <a:rPr lang="en-IN" sz="2800" dirty="0" smtClean="0"/>
              <a:t>	Supreme </a:t>
            </a:r>
            <a:r>
              <a:rPr lang="en-IN" sz="2800" dirty="0"/>
              <a:t>Audit Institution (SAI) India has been committed to follow a structured approach to its functioning, to ensure quality, standardisation and transparency. CAG’s Auditing Standards and Regulations on Audit and Accounts provide the desired direction in this regard</a:t>
            </a:r>
            <a:r>
              <a:rPr lang="en-IN" sz="2800" dirty="0" smtClean="0"/>
              <a:t>.</a:t>
            </a:r>
            <a:endParaRPr lang="en-IN"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571480"/>
            <a:ext cx="8215370" cy="461665"/>
          </a:xfrm>
          <a:prstGeom prst="rect">
            <a:avLst/>
          </a:prstGeom>
          <a:noFill/>
        </p:spPr>
        <p:txBody>
          <a:bodyPr wrap="square" rtlCol="0">
            <a:spAutoFit/>
          </a:bodyPr>
          <a:lstStyle/>
          <a:p>
            <a:r>
              <a:rPr lang="en-IN" sz="2400" b="1" dirty="0" smtClean="0">
                <a:solidFill>
                  <a:srgbClr val="FF0000"/>
                </a:solidFill>
              </a:rPr>
              <a:t>Meaning, significance and planning for Thematic Audit</a:t>
            </a:r>
            <a:endParaRPr lang="en-IN" sz="2400" dirty="0" smtClean="0">
              <a:solidFill>
                <a:srgbClr val="FF0000"/>
              </a:solidFill>
            </a:endParaRPr>
          </a:p>
        </p:txBody>
      </p:sp>
      <p:sp>
        <p:nvSpPr>
          <p:cNvPr id="3" name="TextBox 2"/>
          <p:cNvSpPr txBox="1"/>
          <p:nvPr/>
        </p:nvSpPr>
        <p:spPr>
          <a:xfrm>
            <a:off x="785786" y="1214422"/>
            <a:ext cx="7715304" cy="5055230"/>
          </a:xfrm>
          <a:prstGeom prst="rect">
            <a:avLst/>
          </a:prstGeom>
          <a:noFill/>
        </p:spPr>
        <p:txBody>
          <a:bodyPr wrap="square" rtlCol="0">
            <a:spAutoFit/>
          </a:bodyPr>
          <a:lstStyle/>
          <a:p>
            <a:pPr algn="just"/>
            <a:r>
              <a:rPr lang="en-IN" sz="2400" dirty="0" smtClean="0"/>
              <a:t>	Theme means a particular subject that is being discussed or described in a piece of writing. Thematic is understood as “of relating to or constructing a theme.” The purpose of thematic audit is to provide a mechanism which enables the entity to confirm that Government rules and regulations, implementation strategy and Quality Framework are being applied consistently state wide.  </a:t>
            </a:r>
          </a:p>
          <a:p>
            <a:pPr algn="just"/>
            <a:endParaRPr lang="en-IN" sz="1050" dirty="0" smtClean="0"/>
          </a:p>
          <a:p>
            <a:pPr algn="just"/>
            <a:r>
              <a:rPr lang="en-IN" sz="2400" dirty="0" smtClean="0"/>
              <a:t>	Thematic audit is evidence based and reliant on information gathered after examination of key-documents and joint physical verification. Each thematic audit is developmental in nature and encourages self-critical reflection. </a:t>
            </a:r>
            <a:endParaRPr lang="en-IN"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00100" y="642918"/>
            <a:ext cx="6929486" cy="584775"/>
          </a:xfrm>
          <a:prstGeom prst="rect">
            <a:avLst/>
          </a:prstGeom>
          <a:noFill/>
        </p:spPr>
        <p:txBody>
          <a:bodyPr wrap="square" rtlCol="0">
            <a:spAutoFit/>
          </a:bodyPr>
          <a:lstStyle/>
          <a:p>
            <a:r>
              <a:rPr lang="en-IN" sz="3200" b="1" dirty="0" smtClean="0">
                <a:solidFill>
                  <a:srgbClr val="FF0000"/>
                </a:solidFill>
              </a:rPr>
              <a:t>Formulation of Audit Plan</a:t>
            </a:r>
            <a:endParaRPr lang="en-IN" sz="3200" dirty="0" smtClean="0">
              <a:solidFill>
                <a:srgbClr val="FF0000"/>
              </a:solidFill>
            </a:endParaRPr>
          </a:p>
        </p:txBody>
      </p:sp>
      <p:sp>
        <p:nvSpPr>
          <p:cNvPr id="3" name="TextBox 2"/>
          <p:cNvSpPr txBox="1"/>
          <p:nvPr/>
        </p:nvSpPr>
        <p:spPr>
          <a:xfrm>
            <a:off x="1000100" y="1214422"/>
            <a:ext cx="7500990" cy="1569660"/>
          </a:xfrm>
          <a:prstGeom prst="rect">
            <a:avLst/>
          </a:prstGeom>
          <a:noFill/>
        </p:spPr>
        <p:txBody>
          <a:bodyPr wrap="square" rtlCol="0">
            <a:spAutoFit/>
          </a:bodyPr>
          <a:lstStyle/>
          <a:p>
            <a:pPr algn="just"/>
            <a:r>
              <a:rPr lang="en-IN" sz="2400" dirty="0" smtClean="0"/>
              <a:t>	An Audit plan should be prepared indicating scope/coverage of audit, objective of audit, allocation of resources and the time frame for completion. This will also include the formulation of a detailed Audit Programme. </a:t>
            </a:r>
          </a:p>
        </p:txBody>
      </p:sp>
      <p:sp>
        <p:nvSpPr>
          <p:cNvPr id="4" name="TextBox 3"/>
          <p:cNvSpPr txBox="1"/>
          <p:nvPr/>
        </p:nvSpPr>
        <p:spPr>
          <a:xfrm>
            <a:off x="1000100" y="2928934"/>
            <a:ext cx="7286676" cy="523220"/>
          </a:xfrm>
          <a:prstGeom prst="rect">
            <a:avLst/>
          </a:prstGeom>
          <a:noFill/>
        </p:spPr>
        <p:txBody>
          <a:bodyPr wrap="square" rtlCol="0">
            <a:spAutoFit/>
          </a:bodyPr>
          <a:lstStyle/>
          <a:p>
            <a:r>
              <a:rPr lang="en-IN" sz="2800" b="1" dirty="0" smtClean="0">
                <a:solidFill>
                  <a:srgbClr val="FF0000"/>
                </a:solidFill>
              </a:rPr>
              <a:t>Thematic approach in LFA Organisation</a:t>
            </a:r>
            <a:endParaRPr lang="en-IN" sz="2800" dirty="0" smtClean="0">
              <a:solidFill>
                <a:srgbClr val="FF0000"/>
              </a:solidFill>
            </a:endParaRPr>
          </a:p>
        </p:txBody>
      </p:sp>
      <p:sp>
        <p:nvSpPr>
          <p:cNvPr id="5" name="TextBox 4"/>
          <p:cNvSpPr txBox="1"/>
          <p:nvPr/>
        </p:nvSpPr>
        <p:spPr>
          <a:xfrm>
            <a:off x="1000100" y="3643314"/>
            <a:ext cx="7215238" cy="2308324"/>
          </a:xfrm>
          <a:prstGeom prst="rect">
            <a:avLst/>
          </a:prstGeom>
          <a:noFill/>
        </p:spPr>
        <p:txBody>
          <a:bodyPr wrap="square" rtlCol="0">
            <a:spAutoFit/>
          </a:bodyPr>
          <a:lstStyle/>
          <a:p>
            <a:pPr algn="just"/>
            <a:r>
              <a:rPr lang="en-IN" sz="2400" dirty="0" smtClean="0"/>
              <a:t>	Subjects of thematic audit are usually communicated by the Accountant General, Odisha under TGS arrangement after taking into account the criteria of materiality, coverage and the impact on the life of the people. </a:t>
            </a:r>
          </a:p>
          <a:p>
            <a:endParaRPr lang="en-IN"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857232"/>
            <a:ext cx="7500990" cy="523220"/>
          </a:xfrm>
          <a:prstGeom prst="rect">
            <a:avLst/>
          </a:prstGeom>
          <a:noFill/>
        </p:spPr>
        <p:txBody>
          <a:bodyPr wrap="square" rtlCol="0">
            <a:spAutoFit/>
          </a:bodyPr>
          <a:lstStyle/>
          <a:p>
            <a:pPr algn="ctr"/>
            <a:r>
              <a:rPr lang="en-IN" sz="2800" b="1" dirty="0" smtClean="0">
                <a:solidFill>
                  <a:srgbClr val="FF0000"/>
                </a:solidFill>
              </a:rPr>
              <a:t>Audit Procedure &amp; Approach for reviews</a:t>
            </a:r>
          </a:p>
        </p:txBody>
      </p:sp>
      <p:sp>
        <p:nvSpPr>
          <p:cNvPr id="3" name="TextBox 2"/>
          <p:cNvSpPr txBox="1"/>
          <p:nvPr/>
        </p:nvSpPr>
        <p:spPr>
          <a:xfrm>
            <a:off x="714348" y="1571612"/>
            <a:ext cx="7572428" cy="4832092"/>
          </a:xfrm>
          <a:prstGeom prst="rect">
            <a:avLst/>
          </a:prstGeom>
          <a:noFill/>
        </p:spPr>
        <p:txBody>
          <a:bodyPr wrap="square" rtlCol="0">
            <a:spAutoFit/>
          </a:bodyPr>
          <a:lstStyle/>
          <a:p>
            <a:pPr algn="just"/>
            <a:r>
              <a:rPr lang="en-IN" sz="2800" dirty="0" smtClean="0"/>
              <a:t>	Audit methodologies include review of systems and structures, examinations of files, interviews/discussions with officials, analysis on Departmental data bases etc.</a:t>
            </a:r>
          </a:p>
          <a:p>
            <a:pPr algn="just"/>
            <a:r>
              <a:rPr lang="en-IN" sz="2800" dirty="0" smtClean="0"/>
              <a:t> </a:t>
            </a:r>
          </a:p>
          <a:p>
            <a:pPr algn="just"/>
            <a:r>
              <a:rPr lang="en-IN" sz="2800" dirty="0" smtClean="0"/>
              <a:t>	The procedure for thematic audit differs from theme to theme. If it is </a:t>
            </a:r>
            <a:r>
              <a:rPr lang="en-IN" sz="2800" dirty="0" err="1" smtClean="0"/>
              <a:t>aprogram</a:t>
            </a:r>
            <a:r>
              <a:rPr lang="en-IN" sz="2800" dirty="0" smtClean="0"/>
              <a:t> of revenue/receipt, it is necessary to examine whether appropriate and adequate systems and procedures are in place for:</a:t>
            </a:r>
          </a:p>
          <a:p>
            <a:pPr algn="just"/>
            <a:endParaRPr lang="en-IN"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928670"/>
            <a:ext cx="7786742" cy="5262979"/>
          </a:xfrm>
          <a:prstGeom prst="rect">
            <a:avLst/>
          </a:prstGeom>
          <a:noFill/>
        </p:spPr>
        <p:txBody>
          <a:bodyPr wrap="square" rtlCol="0">
            <a:spAutoFit/>
          </a:bodyPr>
          <a:lstStyle/>
          <a:p>
            <a:pPr algn="just"/>
            <a:r>
              <a:rPr lang="en-IN" sz="2400" dirty="0" err="1" smtClean="0"/>
              <a:t>i</a:t>
            </a:r>
            <a:r>
              <a:rPr lang="en-IN" sz="2400" dirty="0" smtClean="0"/>
              <a:t>. Proper assessment of receipts.</a:t>
            </a:r>
          </a:p>
          <a:p>
            <a:pPr algn="just"/>
            <a:r>
              <a:rPr lang="en-IN" sz="2400" dirty="0" smtClean="0"/>
              <a:t>ii. Prompt accounting.</a:t>
            </a:r>
          </a:p>
          <a:p>
            <a:pPr algn="just"/>
            <a:r>
              <a:rPr lang="en-IN" sz="2400" dirty="0" smtClean="0"/>
              <a:t>iii. Monitoring of unrealized revenues.</a:t>
            </a:r>
          </a:p>
          <a:p>
            <a:pPr algn="just"/>
            <a:r>
              <a:rPr lang="en-IN" sz="2400" dirty="0" smtClean="0"/>
              <a:t>iv. Safe custody of cash and secured parking.</a:t>
            </a:r>
          </a:p>
          <a:p>
            <a:pPr algn="just"/>
            <a:r>
              <a:rPr lang="en-IN" sz="2400" dirty="0" smtClean="0"/>
              <a:t>v. Organizational arrangements for the discharge of accounting functions.</a:t>
            </a:r>
          </a:p>
          <a:p>
            <a:pPr algn="just"/>
            <a:r>
              <a:rPr lang="en-IN" sz="2400" dirty="0" smtClean="0"/>
              <a:t> </a:t>
            </a:r>
          </a:p>
          <a:p>
            <a:pPr algn="just"/>
            <a:r>
              <a:rPr lang="en-IN" sz="2400" dirty="0" smtClean="0"/>
              <a:t>	If the theme relates to an agenda of expenditure Viz. I.A.Y. etc., audit is to look into eligibility of beneficiaries and implementations, methods adopted in selecting executants, review of viability of the project and management system to ensure that the work is properly and effectively supervised and executed and that there is accountability throughout various stages.</a:t>
            </a:r>
            <a:endParaRPr lang="en-IN"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642918"/>
            <a:ext cx="6429420" cy="523220"/>
          </a:xfrm>
          <a:prstGeom prst="rect">
            <a:avLst/>
          </a:prstGeom>
          <a:noFill/>
        </p:spPr>
        <p:txBody>
          <a:bodyPr wrap="square" rtlCol="0">
            <a:spAutoFit/>
          </a:bodyPr>
          <a:lstStyle/>
          <a:p>
            <a:r>
              <a:rPr lang="en-IN" sz="2800" b="1" dirty="0" smtClean="0">
                <a:solidFill>
                  <a:srgbClr val="FF0000"/>
                </a:solidFill>
              </a:rPr>
              <a:t>Audit Criteria and Evidence</a:t>
            </a:r>
            <a:endParaRPr lang="en-IN" sz="2800" dirty="0" smtClean="0">
              <a:solidFill>
                <a:srgbClr val="FF0000"/>
              </a:solidFill>
            </a:endParaRPr>
          </a:p>
        </p:txBody>
      </p:sp>
      <p:sp>
        <p:nvSpPr>
          <p:cNvPr id="3" name="TextBox 2"/>
          <p:cNvSpPr txBox="1"/>
          <p:nvPr/>
        </p:nvSpPr>
        <p:spPr>
          <a:xfrm>
            <a:off x="857224" y="1142984"/>
            <a:ext cx="7572428" cy="5405855"/>
          </a:xfrm>
          <a:prstGeom prst="rect">
            <a:avLst/>
          </a:prstGeom>
          <a:noFill/>
        </p:spPr>
        <p:txBody>
          <a:bodyPr wrap="square" rtlCol="0">
            <a:spAutoFit/>
          </a:bodyPr>
          <a:lstStyle/>
          <a:p>
            <a:pPr algn="just"/>
            <a:r>
              <a:rPr lang="en-IN" sz="2800" dirty="0" smtClean="0"/>
              <a:t>	Audit criteria are standards against which actual performance (adequacy of systems and practices and the economy, efficiency and effectiveness of activities) is compared or evaluated. They are required to assess existing conditions and produce audit findings (</a:t>
            </a:r>
            <a:r>
              <a:rPr lang="en-IN" sz="2800" i="1" dirty="0" smtClean="0"/>
              <a:t>what is </a:t>
            </a:r>
            <a:r>
              <a:rPr lang="en-IN" sz="2800" dirty="0" smtClean="0"/>
              <a:t>compared to </a:t>
            </a:r>
            <a:r>
              <a:rPr lang="en-IN" sz="2800" i="1" dirty="0" smtClean="0"/>
              <a:t>what should be</a:t>
            </a:r>
            <a:r>
              <a:rPr lang="en-IN" sz="2800" dirty="0" smtClean="0"/>
              <a:t>). It is important that audit criteria are as objective as possible, so that room for subjective  interpretation is minimised. Audit criteria are based on the Acts, Rules &amp; Regulations in force including guidelines on the schemes and programmes.</a:t>
            </a:r>
            <a:endParaRPr lang="en-IN"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500042"/>
            <a:ext cx="7643866" cy="523220"/>
          </a:xfrm>
          <a:prstGeom prst="rect">
            <a:avLst/>
          </a:prstGeom>
          <a:noFill/>
        </p:spPr>
        <p:txBody>
          <a:bodyPr wrap="square" rtlCol="0">
            <a:spAutoFit/>
          </a:bodyPr>
          <a:lstStyle/>
          <a:p>
            <a:r>
              <a:rPr lang="en-IN" sz="2800" b="1" dirty="0" smtClean="0">
                <a:solidFill>
                  <a:srgbClr val="FF0000"/>
                </a:solidFill>
              </a:rPr>
              <a:t>Reliability of Audit Evidence</a:t>
            </a:r>
            <a:endParaRPr lang="en-IN" sz="2800" dirty="0">
              <a:solidFill>
                <a:srgbClr val="FF0000"/>
              </a:solidFill>
            </a:endParaRPr>
          </a:p>
        </p:txBody>
      </p:sp>
      <p:sp>
        <p:nvSpPr>
          <p:cNvPr id="3" name="TextBox 2"/>
          <p:cNvSpPr txBox="1"/>
          <p:nvPr/>
        </p:nvSpPr>
        <p:spPr>
          <a:xfrm>
            <a:off x="500034" y="1214422"/>
            <a:ext cx="8143932" cy="5262979"/>
          </a:xfrm>
          <a:prstGeom prst="rect">
            <a:avLst/>
          </a:prstGeom>
          <a:noFill/>
        </p:spPr>
        <p:txBody>
          <a:bodyPr wrap="square" rtlCol="0">
            <a:spAutoFit/>
          </a:bodyPr>
          <a:lstStyle/>
          <a:p>
            <a:pPr algn="just"/>
            <a:r>
              <a:rPr lang="en-IN" sz="2400" dirty="0" smtClean="0"/>
              <a:t>	The reliability of audit evidence depends upon its source – internal or external and on its nature – visual, documentary or oral. It is also dependant on the circumstances under which obtained. Following points are useful in assessing the reliability of audit evidence.</a:t>
            </a:r>
          </a:p>
          <a:p>
            <a:pPr algn="just"/>
            <a:r>
              <a:rPr lang="en-IN" sz="2400" dirty="0" smtClean="0"/>
              <a:t> </a:t>
            </a:r>
          </a:p>
          <a:p>
            <a:pPr lvl="0" algn="just"/>
            <a:r>
              <a:rPr lang="en-US" sz="2400" dirty="0" smtClean="0"/>
              <a:t>External evidence (e. g. confirmation received from 3rd party) is generally more reliable than internal evidence.</a:t>
            </a:r>
            <a:endParaRPr lang="en-IN" sz="2400" dirty="0" smtClean="0"/>
          </a:p>
          <a:p>
            <a:pPr algn="just"/>
            <a:r>
              <a:rPr lang="en-IN" sz="2400" dirty="0" smtClean="0"/>
              <a:t>(b) Internal evidence is more reliable when related internal control functions satisfactorily.</a:t>
            </a:r>
          </a:p>
          <a:p>
            <a:pPr algn="just"/>
            <a:r>
              <a:rPr lang="en-IN" sz="2400" dirty="0" smtClean="0"/>
              <a:t>(c) Evidence in the form of documents and written representation is more reliable than oral representation.</a:t>
            </a:r>
          </a:p>
          <a:p>
            <a:pPr algn="just"/>
            <a:r>
              <a:rPr lang="en-IN" sz="2400" dirty="0" smtClean="0"/>
              <a:t>(d) Evidence obtained by auditor himself or herself is more reliable than that obtained through the entity.</a:t>
            </a:r>
            <a:endParaRPr lang="en-IN"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428604"/>
            <a:ext cx="8143932" cy="523220"/>
          </a:xfrm>
          <a:prstGeom prst="rect">
            <a:avLst/>
          </a:prstGeom>
          <a:noFill/>
        </p:spPr>
        <p:txBody>
          <a:bodyPr wrap="square" rtlCol="0">
            <a:spAutoFit/>
          </a:bodyPr>
          <a:lstStyle/>
          <a:p>
            <a:r>
              <a:rPr lang="en-IN" sz="2800" b="1" dirty="0" smtClean="0">
                <a:solidFill>
                  <a:srgbClr val="FF0000"/>
                </a:solidFill>
              </a:rPr>
              <a:t>Aspects to be covered and source documents</a:t>
            </a:r>
            <a:endParaRPr lang="en-IN" sz="2800" dirty="0" smtClean="0">
              <a:solidFill>
                <a:srgbClr val="FF0000"/>
              </a:solidFill>
            </a:endParaRPr>
          </a:p>
        </p:txBody>
      </p:sp>
      <p:sp>
        <p:nvSpPr>
          <p:cNvPr id="3" name="TextBox 2"/>
          <p:cNvSpPr txBox="1"/>
          <p:nvPr/>
        </p:nvSpPr>
        <p:spPr>
          <a:xfrm>
            <a:off x="571472" y="1142984"/>
            <a:ext cx="8286808" cy="5262979"/>
          </a:xfrm>
          <a:prstGeom prst="rect">
            <a:avLst/>
          </a:prstGeom>
          <a:noFill/>
        </p:spPr>
        <p:txBody>
          <a:bodyPr wrap="square" rtlCol="0">
            <a:spAutoFit/>
          </a:bodyPr>
          <a:lstStyle/>
          <a:p>
            <a:pPr algn="just"/>
            <a:r>
              <a:rPr lang="en-IN" sz="2400" dirty="0" smtClean="0"/>
              <a:t>	The principal source of evidence for audit conclusions will be the records of the </a:t>
            </a:r>
            <a:r>
              <a:rPr lang="en-IN" sz="2400" dirty="0" err="1" smtClean="0"/>
              <a:t>auditee</a:t>
            </a:r>
            <a:r>
              <a:rPr lang="en-IN" sz="2400" dirty="0" smtClean="0"/>
              <a:t> institutions. It is the primary duty of audit to ensure that the conclusion drawn about various themes, projects, programmes, activities and transactions etc. are based on sufficient, competent and relevant evidence. Evidence must be planned, gathered and analysed before any opinion can be reached. This may be gathered by:</a:t>
            </a:r>
            <a:endParaRPr lang="en-IN" sz="2000" dirty="0" smtClean="0"/>
          </a:p>
          <a:p>
            <a:pPr algn="just"/>
            <a:r>
              <a:rPr lang="en-IN" sz="2400" dirty="0" smtClean="0"/>
              <a:t>(</a:t>
            </a:r>
            <a:r>
              <a:rPr lang="en-IN" sz="2400" dirty="0" err="1" smtClean="0"/>
              <a:t>i</a:t>
            </a:r>
            <a:r>
              <a:rPr lang="en-IN" sz="2400" dirty="0" smtClean="0"/>
              <a:t>) Physical observation</a:t>
            </a:r>
          </a:p>
          <a:p>
            <a:pPr algn="just"/>
            <a:r>
              <a:rPr lang="en-IN" sz="2400" dirty="0" smtClean="0"/>
              <a:t>(ii) Collection of key documents, circulars, notifications, guidelines issued by   Government</a:t>
            </a:r>
          </a:p>
          <a:p>
            <a:pPr algn="just"/>
            <a:r>
              <a:rPr lang="en-IN" sz="2400" dirty="0" smtClean="0"/>
              <a:t>(iii) Evaluation of the quality of internal control mechanism</a:t>
            </a:r>
          </a:p>
          <a:p>
            <a:pPr algn="just"/>
            <a:r>
              <a:rPr lang="en-IN" sz="2400" dirty="0" smtClean="0"/>
              <a:t>(iv) Discussion with concerned executives</a:t>
            </a:r>
          </a:p>
          <a:p>
            <a:pPr algn="just"/>
            <a:r>
              <a:rPr lang="en-IN" sz="2400" dirty="0" smtClean="0"/>
              <a:t>(v) Interview with concerned beneficiaries</a:t>
            </a:r>
            <a:endParaRPr lang="en-IN"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428728" y="785794"/>
            <a:ext cx="6357982" cy="584775"/>
          </a:xfrm>
          <a:prstGeom prst="rect">
            <a:avLst/>
          </a:prstGeom>
          <a:noFill/>
        </p:spPr>
        <p:txBody>
          <a:bodyPr wrap="square" rtlCol="0">
            <a:spAutoFit/>
          </a:bodyPr>
          <a:lstStyle/>
          <a:p>
            <a:r>
              <a:rPr lang="en-IN" sz="3200" b="1" dirty="0" smtClean="0">
                <a:solidFill>
                  <a:srgbClr val="FF0000"/>
                </a:solidFill>
              </a:rPr>
              <a:t>Sampling</a:t>
            </a:r>
            <a:endParaRPr lang="en-IN" sz="2400" dirty="0" smtClean="0">
              <a:solidFill>
                <a:srgbClr val="FF0000"/>
              </a:solidFill>
            </a:endParaRPr>
          </a:p>
        </p:txBody>
      </p:sp>
      <p:sp>
        <p:nvSpPr>
          <p:cNvPr id="3" name="TextBox 2"/>
          <p:cNvSpPr txBox="1"/>
          <p:nvPr/>
        </p:nvSpPr>
        <p:spPr>
          <a:xfrm>
            <a:off x="714348" y="1857364"/>
            <a:ext cx="7929618" cy="4401205"/>
          </a:xfrm>
          <a:prstGeom prst="rect">
            <a:avLst/>
          </a:prstGeom>
          <a:noFill/>
        </p:spPr>
        <p:txBody>
          <a:bodyPr wrap="square" rtlCol="0">
            <a:spAutoFit/>
          </a:bodyPr>
          <a:lstStyle/>
          <a:p>
            <a:pPr algn="just"/>
            <a:r>
              <a:rPr lang="en-IN" sz="2800" dirty="0" smtClean="0"/>
              <a:t>	The audit findings should be based on sampling and sampling techniques should be disclosed, as far as possible. Normally, statistical sampling techniques should be used and adequate sample size should be selected for enabling generalization of audit findings and also meeting the standard of sufficiency. Audit findings should be developed on the basis of audit tests carried out on the sample.</a:t>
            </a:r>
          </a:p>
          <a:p>
            <a:endParaRPr lang="en-IN"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857232"/>
            <a:ext cx="7858180" cy="523220"/>
          </a:xfrm>
          <a:prstGeom prst="rect">
            <a:avLst/>
          </a:prstGeom>
          <a:noFill/>
        </p:spPr>
        <p:txBody>
          <a:bodyPr wrap="square" rtlCol="0">
            <a:spAutoFit/>
          </a:bodyPr>
          <a:lstStyle/>
          <a:p>
            <a:r>
              <a:rPr lang="en-IN" sz="2800" b="1" dirty="0" smtClean="0">
                <a:solidFill>
                  <a:srgbClr val="FF0000"/>
                </a:solidFill>
              </a:rPr>
              <a:t>Field studies/Joint physical Verification</a:t>
            </a:r>
            <a:endParaRPr lang="en-IN" sz="2800" dirty="0" smtClean="0">
              <a:solidFill>
                <a:srgbClr val="FF0000"/>
              </a:solidFill>
            </a:endParaRPr>
          </a:p>
        </p:txBody>
      </p:sp>
      <p:sp>
        <p:nvSpPr>
          <p:cNvPr id="6" name="TextBox 5"/>
          <p:cNvSpPr txBox="1"/>
          <p:nvPr/>
        </p:nvSpPr>
        <p:spPr>
          <a:xfrm>
            <a:off x="714348" y="1500174"/>
            <a:ext cx="7786742" cy="4524315"/>
          </a:xfrm>
          <a:prstGeom prst="rect">
            <a:avLst/>
          </a:prstGeom>
          <a:noFill/>
        </p:spPr>
        <p:txBody>
          <a:bodyPr wrap="square" rtlCol="0">
            <a:spAutoFit/>
          </a:bodyPr>
          <a:lstStyle/>
          <a:p>
            <a:pPr algn="just"/>
            <a:r>
              <a:rPr lang="en-IN" sz="2400" dirty="0" smtClean="0"/>
              <a:t>	The next stage after sampling is carrying out studies and collection of information from field units. The examination and audit scrutiny of selected samples of transactions should be thorough and complete. For eliciting the maximum information, it will be useful to discuss details of the project/scheme with the concerned local authority. </a:t>
            </a:r>
          </a:p>
          <a:p>
            <a:pPr algn="just"/>
            <a:r>
              <a:rPr lang="en-IN" sz="2400" dirty="0" smtClean="0"/>
              <a:t> </a:t>
            </a:r>
          </a:p>
          <a:p>
            <a:pPr algn="just"/>
            <a:r>
              <a:rPr lang="en-IN" sz="2400" dirty="0" smtClean="0"/>
              <a:t>	There should be joint physical verification always. The Audit party and officer/officers of the Local body should constitute the Inspection Team. The joint verification report should be signed by both the parties. </a:t>
            </a:r>
          </a:p>
          <a:p>
            <a:pPr algn="just"/>
            <a:endParaRPr lang="en-IN"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28662" y="500042"/>
            <a:ext cx="7286676" cy="523220"/>
          </a:xfrm>
          <a:prstGeom prst="rect">
            <a:avLst/>
          </a:prstGeom>
          <a:noFill/>
        </p:spPr>
        <p:txBody>
          <a:bodyPr wrap="square" rtlCol="0">
            <a:spAutoFit/>
          </a:bodyPr>
          <a:lstStyle/>
          <a:p>
            <a:r>
              <a:rPr lang="en-IN" sz="2800" b="1" dirty="0" smtClean="0">
                <a:solidFill>
                  <a:srgbClr val="FF0000"/>
                </a:solidFill>
              </a:rPr>
              <a:t>Study Design Matrix &amp; Issue Analysis</a:t>
            </a:r>
            <a:endParaRPr lang="en-IN" sz="2800" dirty="0" smtClean="0">
              <a:solidFill>
                <a:srgbClr val="FF0000"/>
              </a:solidFill>
            </a:endParaRPr>
          </a:p>
        </p:txBody>
      </p:sp>
      <p:sp>
        <p:nvSpPr>
          <p:cNvPr id="3" name="TextBox 2"/>
          <p:cNvSpPr txBox="1"/>
          <p:nvPr/>
        </p:nvSpPr>
        <p:spPr>
          <a:xfrm>
            <a:off x="571472" y="1000108"/>
            <a:ext cx="8143932" cy="5706996"/>
          </a:xfrm>
          <a:prstGeom prst="rect">
            <a:avLst/>
          </a:prstGeom>
          <a:noFill/>
        </p:spPr>
        <p:txBody>
          <a:bodyPr wrap="square" rtlCol="0">
            <a:spAutoFit/>
          </a:bodyPr>
          <a:lstStyle/>
          <a:p>
            <a:pPr algn="just"/>
            <a:r>
              <a:rPr lang="en-IN" sz="2400" dirty="0" smtClean="0"/>
              <a:t>Auditor has to prepare a Study Design Matrix involving all type of issues associated with the theme and seek compliance from the local authority. By analysing different issues an independent and complete opinion can be formed. For example, while conducting Thematic Audit on IAY Scheme following issues are to be examined and commented upon. </a:t>
            </a:r>
          </a:p>
          <a:p>
            <a:pPr algn="just"/>
            <a:endParaRPr lang="en-IN" sz="600" dirty="0" smtClean="0"/>
          </a:p>
          <a:p>
            <a:pPr marL="514350" indent="-514350" algn="just">
              <a:buAutoNum type="romanLcParenBoth"/>
            </a:pPr>
            <a:r>
              <a:rPr lang="en-IN" sz="2400" dirty="0" smtClean="0"/>
              <a:t>Whether the funds released under the scheme has been utilized for the purpose for which it is released and up to the desired level.</a:t>
            </a:r>
          </a:p>
          <a:p>
            <a:pPr marL="514350" indent="-514350" algn="just"/>
            <a:endParaRPr lang="en-IN" sz="900" dirty="0" smtClean="0"/>
          </a:p>
          <a:p>
            <a:pPr algn="just"/>
            <a:r>
              <a:rPr lang="en-IN" sz="2400" dirty="0" smtClean="0"/>
              <a:t>(ii) Whether the corresponding utilisation certificate is submitted within the timeframe.</a:t>
            </a:r>
          </a:p>
          <a:p>
            <a:pPr algn="just"/>
            <a:endParaRPr lang="en-IN" sz="1000" dirty="0" smtClean="0"/>
          </a:p>
          <a:p>
            <a:pPr algn="just"/>
            <a:r>
              <a:rPr lang="en-IN" sz="2400" dirty="0" smtClean="0"/>
              <a:t>(iii) Whether due care has been taken to identify the eligible beneficiary under the scheme.</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928662" y="1000108"/>
            <a:ext cx="7500990" cy="5016758"/>
          </a:xfrm>
          <a:prstGeom prst="rect">
            <a:avLst/>
          </a:prstGeom>
          <a:noFill/>
        </p:spPr>
        <p:txBody>
          <a:bodyPr wrap="square" rtlCol="0">
            <a:spAutoFit/>
          </a:bodyPr>
          <a:lstStyle/>
          <a:p>
            <a:pPr algn="just"/>
            <a:r>
              <a:rPr lang="en-IN" sz="3200" dirty="0" smtClean="0"/>
              <a:t>	We </a:t>
            </a:r>
            <a:r>
              <a:rPr lang="en-IN" sz="3200" dirty="0"/>
              <a:t>have been using the following terminologies in the documentation to indicate types of audits</a:t>
            </a:r>
            <a:r>
              <a:rPr lang="en-IN" sz="3200" dirty="0" smtClean="0"/>
              <a:t>:</a:t>
            </a:r>
          </a:p>
          <a:p>
            <a:pPr algn="just"/>
            <a:endParaRPr lang="en-IN" sz="3200" dirty="0"/>
          </a:p>
          <a:p>
            <a:pPr lvl="0">
              <a:buFont typeface="Wingdings" pitchFamily="2" charset="2"/>
              <a:buChar char="v"/>
            </a:pPr>
            <a:r>
              <a:rPr lang="en-IN" sz="3200" b="1" dirty="0"/>
              <a:t>Performance </a:t>
            </a:r>
            <a:r>
              <a:rPr lang="en-IN" sz="3200" b="1" dirty="0" smtClean="0"/>
              <a:t>audits</a:t>
            </a:r>
          </a:p>
          <a:p>
            <a:pPr lvl="0">
              <a:buFont typeface="Wingdings" pitchFamily="2" charset="2"/>
              <a:buChar char="v"/>
            </a:pPr>
            <a:r>
              <a:rPr lang="en-IN" sz="3200" b="1" dirty="0" smtClean="0"/>
              <a:t>Financial Audits</a:t>
            </a:r>
          </a:p>
          <a:p>
            <a:pPr lvl="0">
              <a:buFont typeface="Wingdings" pitchFamily="2" charset="2"/>
              <a:buChar char="v"/>
            </a:pPr>
            <a:r>
              <a:rPr lang="en-IN" sz="3200" b="1" dirty="0" smtClean="0"/>
              <a:t>Compliance Audits</a:t>
            </a:r>
          </a:p>
          <a:p>
            <a:pPr lvl="0">
              <a:buFont typeface="Wingdings" pitchFamily="2" charset="2"/>
              <a:buChar char="v"/>
            </a:pPr>
            <a:r>
              <a:rPr lang="en-IN" sz="3200" b="1" dirty="0" smtClean="0"/>
              <a:t>Thematic audit</a:t>
            </a:r>
          </a:p>
          <a:p>
            <a:pPr lvl="0">
              <a:buFont typeface="Wingdings" pitchFamily="2" charset="2"/>
              <a:buChar char="v"/>
            </a:pPr>
            <a:r>
              <a:rPr lang="en-IN" sz="3200" b="1" dirty="0" smtClean="0"/>
              <a:t>IT </a:t>
            </a:r>
            <a:r>
              <a:rPr lang="en-IN" sz="3200" b="1" dirty="0"/>
              <a:t>audit</a:t>
            </a:r>
            <a:endParaRPr lang="en-IN" sz="3200" dirty="0"/>
          </a:p>
          <a:p>
            <a:endParaRPr lang="en-IN"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714356"/>
            <a:ext cx="8001056" cy="5724644"/>
          </a:xfrm>
          <a:prstGeom prst="rect">
            <a:avLst/>
          </a:prstGeom>
          <a:noFill/>
        </p:spPr>
        <p:txBody>
          <a:bodyPr wrap="square" rtlCol="0">
            <a:spAutoFit/>
          </a:bodyPr>
          <a:lstStyle/>
          <a:p>
            <a:pPr algn="just"/>
            <a:r>
              <a:rPr lang="en-IN" sz="2400" dirty="0" smtClean="0"/>
              <a:t>(iv) Whether criteria for allocation of resources have been adhered to.</a:t>
            </a:r>
          </a:p>
          <a:p>
            <a:pPr algn="just"/>
            <a:endParaRPr lang="en-IN" sz="1600" dirty="0" smtClean="0"/>
          </a:p>
          <a:p>
            <a:pPr algn="just"/>
            <a:r>
              <a:rPr lang="en-IN" sz="2400" dirty="0" smtClean="0"/>
              <a:t>(v) Whether adequate safeguards have been taken to extend the resources to the beneficiary targeted.</a:t>
            </a:r>
          </a:p>
          <a:p>
            <a:pPr algn="just"/>
            <a:endParaRPr lang="en-IN" sz="1400" dirty="0" smtClean="0"/>
          </a:p>
          <a:p>
            <a:pPr algn="just"/>
            <a:r>
              <a:rPr lang="en-IN" sz="2400" dirty="0" smtClean="0"/>
              <a:t>(vi) Whether payment has been made to the beneficiary on a staggered basis depending upon the progress of work.</a:t>
            </a:r>
          </a:p>
          <a:p>
            <a:pPr algn="just"/>
            <a:endParaRPr lang="en-IN" sz="2000" dirty="0" smtClean="0"/>
          </a:p>
          <a:p>
            <a:pPr algn="just"/>
            <a:r>
              <a:rPr lang="en-IN" sz="2400" dirty="0" smtClean="0"/>
              <a:t>(vii) Whether the funds under IAY are transferred directly into the beneficiaries’ accounts.</a:t>
            </a:r>
          </a:p>
          <a:p>
            <a:pPr algn="just"/>
            <a:endParaRPr lang="en-IN" sz="1200" dirty="0" smtClean="0"/>
          </a:p>
          <a:p>
            <a:pPr algn="just"/>
            <a:r>
              <a:rPr lang="en-IN" sz="2400" dirty="0" smtClean="0"/>
              <a:t>(viii) Whether supplementary assistance has been extended to the beneficiaries.</a:t>
            </a:r>
          </a:p>
          <a:p>
            <a:pPr algn="just"/>
            <a:endParaRPr lang="en-IN" sz="1600" dirty="0" smtClean="0"/>
          </a:p>
          <a:p>
            <a:pPr algn="just"/>
            <a:r>
              <a:rPr lang="en-IN" sz="2400" dirty="0" smtClean="0"/>
              <a:t>(ix) Whether loans under Differential Rate of Interest (DRI) Scheme have been extended to the beneficiaries.</a:t>
            </a:r>
            <a:endParaRPr lang="en-IN"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00100" y="500042"/>
            <a:ext cx="7358114" cy="523220"/>
          </a:xfrm>
          <a:prstGeom prst="rect">
            <a:avLst/>
          </a:prstGeom>
          <a:noFill/>
        </p:spPr>
        <p:txBody>
          <a:bodyPr wrap="square" rtlCol="0">
            <a:spAutoFit/>
          </a:bodyPr>
          <a:lstStyle/>
          <a:p>
            <a:r>
              <a:rPr lang="en-IN" sz="2800" b="1" dirty="0" smtClean="0">
                <a:solidFill>
                  <a:srgbClr val="FF0000"/>
                </a:solidFill>
              </a:rPr>
              <a:t>Over all macro assessment and reporting</a:t>
            </a:r>
            <a:endParaRPr lang="en-IN" sz="2800" dirty="0" smtClean="0">
              <a:solidFill>
                <a:srgbClr val="FF0000"/>
              </a:solidFill>
            </a:endParaRPr>
          </a:p>
        </p:txBody>
      </p:sp>
      <p:sp>
        <p:nvSpPr>
          <p:cNvPr id="3" name="TextBox 2"/>
          <p:cNvSpPr txBox="1"/>
          <p:nvPr/>
        </p:nvSpPr>
        <p:spPr>
          <a:xfrm>
            <a:off x="1000100" y="1285860"/>
            <a:ext cx="7429552" cy="4585871"/>
          </a:xfrm>
          <a:prstGeom prst="rect">
            <a:avLst/>
          </a:prstGeom>
          <a:noFill/>
        </p:spPr>
        <p:txBody>
          <a:bodyPr wrap="square" rtlCol="0">
            <a:spAutoFit/>
          </a:bodyPr>
          <a:lstStyle/>
          <a:p>
            <a:pPr algn="just"/>
            <a:r>
              <a:rPr lang="en-IN" sz="2000" dirty="0" smtClean="0"/>
              <a:t>	</a:t>
            </a:r>
            <a:r>
              <a:rPr lang="en-IN" sz="2100" dirty="0" smtClean="0"/>
              <a:t>Thematic audit should not be understood as a narration of instances of aberrations/shortcomings in implementation of the programme. It is an ‘appraisal’ intended for expressing an ‘opinion’ on the quality of internal controls and information systems, achievement of targets, quality of execution and realisation of value for money. It offers comments on relationship between physical and financial performance</a:t>
            </a:r>
            <a:r>
              <a:rPr lang="en-IN" sz="2000" dirty="0" smtClean="0"/>
              <a:t>.</a:t>
            </a:r>
          </a:p>
          <a:p>
            <a:pPr algn="just"/>
            <a:r>
              <a:rPr lang="en-IN" sz="2000" dirty="0" smtClean="0"/>
              <a:t>	</a:t>
            </a:r>
            <a:r>
              <a:rPr lang="en-IN" sz="2100" dirty="0" smtClean="0"/>
              <a:t>Thematic audit report must contain recommendations arising out of audit findings and cause of audit findings. The causes of underperformance should be determined so as to enable recommending remedial measures. </a:t>
            </a:r>
          </a:p>
          <a:p>
            <a:pPr algn="just"/>
            <a:r>
              <a:rPr lang="en-IN" sz="2000" b="1" dirty="0" smtClean="0"/>
              <a:t>	Accuracy, brevity, clarity and purposeful focus should be hallmarks of the thematic audit report</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3071802" y="571480"/>
            <a:ext cx="3429024" cy="584775"/>
          </a:xfrm>
          <a:prstGeom prst="rect">
            <a:avLst/>
          </a:prstGeom>
          <a:solidFill>
            <a:srgbClr val="FFFF00"/>
          </a:solidFill>
        </p:spPr>
        <p:txBody>
          <a:bodyPr wrap="square" rtlCol="0">
            <a:spAutoFit/>
          </a:bodyPr>
          <a:lstStyle/>
          <a:p>
            <a:pPr algn="ctr"/>
            <a:r>
              <a:rPr lang="en-IN" sz="3200" b="1" dirty="0" smtClean="0">
                <a:solidFill>
                  <a:srgbClr val="660033"/>
                </a:solidFill>
              </a:rPr>
              <a:t>SPECIAL AUDIT</a:t>
            </a:r>
            <a:endParaRPr lang="en-IN" sz="3200" dirty="0" smtClean="0">
              <a:solidFill>
                <a:srgbClr val="660033"/>
              </a:solidFill>
            </a:endParaRPr>
          </a:p>
        </p:txBody>
      </p:sp>
      <p:sp>
        <p:nvSpPr>
          <p:cNvPr id="4" name="TextBox 3"/>
          <p:cNvSpPr txBox="1"/>
          <p:nvPr/>
        </p:nvSpPr>
        <p:spPr>
          <a:xfrm>
            <a:off x="928662" y="1214422"/>
            <a:ext cx="7500990" cy="400110"/>
          </a:xfrm>
          <a:prstGeom prst="rect">
            <a:avLst/>
          </a:prstGeom>
          <a:noFill/>
        </p:spPr>
        <p:txBody>
          <a:bodyPr wrap="square" rtlCol="0">
            <a:spAutoFit/>
          </a:bodyPr>
          <a:lstStyle/>
          <a:p>
            <a:r>
              <a:rPr lang="en-IN" sz="2000" b="1" dirty="0" smtClean="0">
                <a:solidFill>
                  <a:srgbClr val="FF0000"/>
                </a:solidFill>
              </a:rPr>
              <a:t>Embezzlements (Rule -13 of Odisha Local Fund Rule - 1951)</a:t>
            </a:r>
            <a:endParaRPr lang="en-IN" sz="2000" dirty="0" smtClean="0">
              <a:solidFill>
                <a:srgbClr val="FF0000"/>
              </a:solidFill>
            </a:endParaRPr>
          </a:p>
        </p:txBody>
      </p:sp>
      <p:sp>
        <p:nvSpPr>
          <p:cNvPr id="5" name="TextBox 4"/>
          <p:cNvSpPr txBox="1"/>
          <p:nvPr/>
        </p:nvSpPr>
        <p:spPr>
          <a:xfrm>
            <a:off x="928662" y="1857364"/>
            <a:ext cx="7572428" cy="4524315"/>
          </a:xfrm>
          <a:prstGeom prst="rect">
            <a:avLst/>
          </a:prstGeom>
          <a:noFill/>
        </p:spPr>
        <p:txBody>
          <a:bodyPr wrap="square" rtlCol="0">
            <a:spAutoFit/>
          </a:bodyPr>
          <a:lstStyle/>
          <a:p>
            <a:pPr algn="just"/>
            <a:r>
              <a:rPr lang="en-IN" sz="2400" i="1" dirty="0" smtClean="0"/>
              <a:t>	When any embezzlement is detected or may reasonably inferred from any suspicious circumstances or irregularity in the accounts, the auditor shall report the circumstances immediately in writing to the Chairman or the managing authority of the local body concerned and also to the Examiner of Local Accounts. When the fraud or embezzlement has been fully investigated by the auditor he shall submit a complete report of the case to the Examiner of Local Accounts who may, if he considers it necessary order, for a detailed up-to-date audit and inform the State Government of the circumstances rendering such audit necessary.</a:t>
            </a:r>
            <a:endParaRPr lang="en-IN"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428604"/>
            <a:ext cx="6786610" cy="523220"/>
          </a:xfrm>
          <a:prstGeom prst="rect">
            <a:avLst/>
          </a:prstGeom>
          <a:noFill/>
        </p:spPr>
        <p:txBody>
          <a:bodyPr wrap="square" rtlCol="0">
            <a:spAutoFit/>
          </a:bodyPr>
          <a:lstStyle/>
          <a:p>
            <a:r>
              <a:rPr lang="en-IN" sz="2800" b="1" dirty="0" smtClean="0">
                <a:solidFill>
                  <a:srgbClr val="FF0000"/>
                </a:solidFill>
              </a:rPr>
              <a:t>Conduct of Special Audit</a:t>
            </a:r>
            <a:endParaRPr lang="en-IN" sz="2800" dirty="0" smtClean="0">
              <a:solidFill>
                <a:srgbClr val="FF0000"/>
              </a:solidFill>
            </a:endParaRPr>
          </a:p>
        </p:txBody>
      </p:sp>
      <p:sp>
        <p:nvSpPr>
          <p:cNvPr id="3" name="TextBox 2"/>
          <p:cNvSpPr txBox="1"/>
          <p:nvPr/>
        </p:nvSpPr>
        <p:spPr>
          <a:xfrm>
            <a:off x="642910" y="1071546"/>
            <a:ext cx="8001056" cy="5324535"/>
          </a:xfrm>
          <a:prstGeom prst="rect">
            <a:avLst/>
          </a:prstGeom>
          <a:noFill/>
        </p:spPr>
        <p:txBody>
          <a:bodyPr wrap="square" rtlCol="0">
            <a:spAutoFit/>
          </a:bodyPr>
          <a:lstStyle/>
          <a:p>
            <a:pPr algn="just"/>
            <a:r>
              <a:rPr lang="en-IN" sz="2000" dirty="0" smtClean="0"/>
              <a:t>	The Odisha Local Fund Audit Manual chapter -13 (under clause – 13.2) , the Examiner of Local Accounts may, in the following cases, order for conducting a special audit on the accounts of any Local Body for any period of its accounts.</a:t>
            </a:r>
          </a:p>
          <a:p>
            <a:pPr algn="just"/>
            <a:endParaRPr lang="en-IN" sz="2000" dirty="0" smtClean="0"/>
          </a:p>
          <a:p>
            <a:pPr algn="just"/>
            <a:r>
              <a:rPr lang="en-IN" sz="2000" dirty="0" smtClean="0"/>
              <a:t>(</a:t>
            </a:r>
            <a:r>
              <a:rPr lang="en-IN" sz="2000" dirty="0" err="1" smtClean="0"/>
              <a:t>i</a:t>
            </a:r>
            <a:r>
              <a:rPr lang="en-IN" sz="2000" dirty="0" smtClean="0"/>
              <a:t>) When under the provisions of Rule-13 of the Odisha Local Fund Audit Rules-1951, the Auditor after detecting the fraud or embezzlement, during audit of accounts of any Local Body, submits a special report on the matter to the Examiner of Local Accounts wherein he recommends for conducting a special audit to probe into the matters in detail of any item or for a specific period for detection of further  misappropriation of cash, embezzlement or grave financial irregularities, the Examiner of Local Accounts, considering the reports of the auditor, may order for a special audit / detailed up-to-date audit for such period or such item(s) on the accounts of such Body as he feels necessary, informing the State Government of the circumstances rendering such audit necessary.</a:t>
            </a:r>
            <a:endParaRPr lang="en-IN"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1000108"/>
            <a:ext cx="7358114" cy="6001643"/>
          </a:xfrm>
          <a:prstGeom prst="rect">
            <a:avLst/>
          </a:prstGeom>
          <a:noFill/>
        </p:spPr>
        <p:txBody>
          <a:bodyPr wrap="square" rtlCol="0">
            <a:spAutoFit/>
          </a:bodyPr>
          <a:lstStyle/>
          <a:p>
            <a:pPr algn="just"/>
            <a:r>
              <a:rPr lang="en-IN" sz="2400" dirty="0" smtClean="0"/>
              <a:t>(ii) When the Departmental Authority or the Administrative Authorities of any local body requests the Examiner of Local Accounts for conducting such special audit on the accounts of such body citing the reasons thereof.</a:t>
            </a:r>
          </a:p>
          <a:p>
            <a:pPr algn="just"/>
            <a:r>
              <a:rPr lang="en-IN" sz="2400" dirty="0" smtClean="0"/>
              <a:t> </a:t>
            </a:r>
          </a:p>
          <a:p>
            <a:pPr algn="just"/>
            <a:r>
              <a:rPr lang="en-IN" sz="2400" dirty="0" smtClean="0"/>
              <a:t>(iii) When the authority of any Institution or Organisation or </a:t>
            </a:r>
            <a:r>
              <a:rPr lang="en-IN" sz="2400" dirty="0" err="1" smtClean="0"/>
              <a:t>Body,whose</a:t>
            </a:r>
            <a:r>
              <a:rPr lang="en-IN" sz="2400" dirty="0" smtClean="0"/>
              <a:t> accounts are not subject to audit by the Local Fund Audit Organisation statutorily, requests the Examiner of Local Accounts to conduct audit on the accounts of such Body, the Examiner of Local Accounts may, by obtaining special order from the Government in Finance Department, order for conducting such audit.</a:t>
            </a:r>
          </a:p>
          <a:p>
            <a:pPr algn="just"/>
            <a:r>
              <a:rPr lang="en-IN" sz="2400" dirty="0" smtClean="0"/>
              <a:t> </a:t>
            </a:r>
          </a:p>
          <a:p>
            <a:pPr algn="just"/>
            <a:endParaRPr lang="en-I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71538" y="857232"/>
            <a:ext cx="6500858" cy="523220"/>
          </a:xfrm>
          <a:prstGeom prst="rect">
            <a:avLst/>
          </a:prstGeom>
          <a:noFill/>
        </p:spPr>
        <p:txBody>
          <a:bodyPr wrap="square" rtlCol="0">
            <a:spAutoFit/>
          </a:bodyPr>
          <a:lstStyle/>
          <a:p>
            <a:r>
              <a:rPr lang="en-IN" sz="2800" b="1" dirty="0" smtClean="0">
                <a:solidFill>
                  <a:srgbClr val="FF0000"/>
                </a:solidFill>
              </a:rPr>
              <a:t>Audit of broken period</a:t>
            </a:r>
            <a:endParaRPr lang="en-IN" sz="2800" dirty="0" smtClean="0">
              <a:solidFill>
                <a:srgbClr val="FF0000"/>
              </a:solidFill>
            </a:endParaRPr>
          </a:p>
        </p:txBody>
      </p:sp>
      <p:sp>
        <p:nvSpPr>
          <p:cNvPr id="3" name="TextBox 2"/>
          <p:cNvSpPr txBox="1"/>
          <p:nvPr/>
        </p:nvSpPr>
        <p:spPr>
          <a:xfrm>
            <a:off x="1071538" y="1714488"/>
            <a:ext cx="7500990" cy="4071966"/>
          </a:xfrm>
          <a:prstGeom prst="rect">
            <a:avLst/>
          </a:prstGeom>
          <a:noFill/>
        </p:spPr>
        <p:txBody>
          <a:bodyPr wrap="square" rtlCol="0">
            <a:spAutoFit/>
          </a:bodyPr>
          <a:lstStyle/>
          <a:p>
            <a:pPr algn="just"/>
            <a:r>
              <a:rPr lang="en-IN" sz="2800" dirty="0" smtClean="0"/>
              <a:t>	Generally audit shall be conducted for one complete Financial year of accounts. As such audit of accounts of any Local Body for fraction of an accounting year is not permissible unless otherwise provided by the Examiner of Local Accounts may order for a detailed up-to-date audit for any period of accounts, if he considers such audit necessary.</a:t>
            </a:r>
          </a:p>
          <a:p>
            <a:pPr algn="just"/>
            <a:endParaRPr lang="en-IN"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57224" y="857232"/>
            <a:ext cx="6143668" cy="523220"/>
          </a:xfrm>
          <a:prstGeom prst="rect">
            <a:avLst/>
          </a:prstGeom>
          <a:noFill/>
        </p:spPr>
        <p:txBody>
          <a:bodyPr wrap="square" rtlCol="0">
            <a:spAutoFit/>
          </a:bodyPr>
          <a:lstStyle/>
          <a:p>
            <a:r>
              <a:rPr lang="en-IN" sz="2800" b="1" dirty="0" smtClean="0">
                <a:solidFill>
                  <a:srgbClr val="FF0000"/>
                </a:solidFill>
              </a:rPr>
              <a:t>Audit Criteria :</a:t>
            </a:r>
            <a:endParaRPr lang="en-IN" sz="2800" dirty="0" smtClean="0">
              <a:solidFill>
                <a:srgbClr val="FF0000"/>
              </a:solidFill>
            </a:endParaRPr>
          </a:p>
        </p:txBody>
      </p:sp>
      <p:sp>
        <p:nvSpPr>
          <p:cNvPr id="3" name="TextBox 2"/>
          <p:cNvSpPr txBox="1"/>
          <p:nvPr/>
        </p:nvSpPr>
        <p:spPr>
          <a:xfrm>
            <a:off x="857224" y="1714488"/>
            <a:ext cx="7572428" cy="3970318"/>
          </a:xfrm>
          <a:prstGeom prst="rect">
            <a:avLst/>
          </a:prstGeom>
          <a:noFill/>
        </p:spPr>
        <p:txBody>
          <a:bodyPr wrap="square" rtlCol="0">
            <a:spAutoFit/>
          </a:bodyPr>
          <a:lstStyle/>
          <a:p>
            <a:pPr lvl="0" algn="just"/>
            <a:r>
              <a:rPr lang="en-US" sz="2800" dirty="0" smtClean="0"/>
              <a:t>1) Allegation received from public / print media</a:t>
            </a:r>
            <a:endParaRPr lang="en-IN" sz="2800" dirty="0" smtClean="0"/>
          </a:p>
          <a:p>
            <a:pPr lvl="0" algn="just"/>
            <a:r>
              <a:rPr lang="en-US" sz="2800" dirty="0" smtClean="0"/>
              <a:t>2)Any inquiry report received from the Administrative </a:t>
            </a:r>
            <a:r>
              <a:rPr lang="en-US" sz="2800" dirty="0" err="1" smtClean="0"/>
              <a:t>Deptt</a:t>
            </a:r>
            <a:r>
              <a:rPr lang="en-US" sz="2800" dirty="0" smtClean="0"/>
              <a:t>.</a:t>
            </a:r>
            <a:endParaRPr lang="en-IN" sz="2800" dirty="0" smtClean="0"/>
          </a:p>
          <a:p>
            <a:pPr lvl="0" algn="just"/>
            <a:r>
              <a:rPr lang="en-US" sz="2800" dirty="0" smtClean="0"/>
              <a:t>3)If any, Special Report received on misappropriation of cash / embezzlement or grave financial irregularities.</a:t>
            </a:r>
            <a:endParaRPr lang="en-IN" sz="2800" dirty="0" smtClean="0"/>
          </a:p>
          <a:p>
            <a:pPr lvl="0" algn="just"/>
            <a:r>
              <a:rPr lang="en-US" sz="2800" dirty="0" smtClean="0"/>
              <a:t>4) Act / Rules of the </a:t>
            </a:r>
            <a:r>
              <a:rPr lang="en-US" sz="2800" dirty="0" err="1" smtClean="0"/>
              <a:t>Auditee</a:t>
            </a:r>
            <a:r>
              <a:rPr lang="en-US" sz="2800" dirty="0" smtClean="0"/>
              <a:t> Institution</a:t>
            </a:r>
            <a:endParaRPr lang="en-IN" sz="2800" dirty="0" smtClean="0"/>
          </a:p>
          <a:p>
            <a:pPr lvl="0" algn="just"/>
            <a:r>
              <a:rPr lang="en-US" sz="2800" dirty="0" smtClean="0"/>
              <a:t>5) Other Financial Rules as applicable</a:t>
            </a: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14348" y="857232"/>
            <a:ext cx="7429552" cy="523220"/>
          </a:xfrm>
          <a:prstGeom prst="rect">
            <a:avLst/>
          </a:prstGeom>
          <a:noFill/>
        </p:spPr>
        <p:txBody>
          <a:bodyPr wrap="square" rtlCol="0">
            <a:spAutoFit/>
          </a:bodyPr>
          <a:lstStyle/>
          <a:p>
            <a:r>
              <a:rPr lang="en-IN" sz="2800" b="1" dirty="0" smtClean="0">
                <a:solidFill>
                  <a:srgbClr val="FF0000"/>
                </a:solidFill>
              </a:rPr>
              <a:t>Preparation of  Special Audit Report</a:t>
            </a:r>
            <a:endParaRPr lang="en-IN" sz="2800" dirty="0">
              <a:solidFill>
                <a:srgbClr val="FF0000"/>
              </a:solidFill>
            </a:endParaRPr>
          </a:p>
        </p:txBody>
      </p:sp>
      <p:sp>
        <p:nvSpPr>
          <p:cNvPr id="3" name="TextBox 2"/>
          <p:cNvSpPr txBox="1"/>
          <p:nvPr/>
        </p:nvSpPr>
        <p:spPr>
          <a:xfrm>
            <a:off x="571472" y="1857364"/>
            <a:ext cx="7929618" cy="4524315"/>
          </a:xfrm>
          <a:prstGeom prst="rect">
            <a:avLst/>
          </a:prstGeom>
          <a:noFill/>
        </p:spPr>
        <p:txBody>
          <a:bodyPr wrap="square" rtlCol="0">
            <a:spAutoFit/>
          </a:bodyPr>
          <a:lstStyle/>
          <a:p>
            <a:pPr marL="514350" lvl="0" indent="-514350" algn="just">
              <a:buAutoNum type="romanLcParenBoth"/>
            </a:pPr>
            <a:r>
              <a:rPr lang="en-US" sz="2400" dirty="0" smtClean="0"/>
              <a:t>Drafting of Special Audit Report in Common Audit Format (CAF) and instruction as per DLFA- order no -5271 /</a:t>
            </a:r>
            <a:r>
              <a:rPr lang="en-US" sz="2400" dirty="0" err="1" smtClean="0"/>
              <a:t>Dt</a:t>
            </a:r>
            <a:r>
              <a:rPr lang="en-US" sz="2400" dirty="0" smtClean="0"/>
              <a:t> 13.06.18 .</a:t>
            </a:r>
            <a:endParaRPr lang="en-IN" sz="2400" dirty="0" smtClean="0"/>
          </a:p>
          <a:p>
            <a:pPr marL="514350" lvl="0" indent="-514350" algn="just">
              <a:buAutoNum type="romanLcParenBoth"/>
            </a:pPr>
            <a:r>
              <a:rPr lang="en-US" sz="2400" dirty="0" smtClean="0"/>
              <a:t>Prepare Surcharge Responsibility on loss / misappropriation / excess payment.</a:t>
            </a:r>
            <a:endParaRPr lang="en-IN" sz="2400" dirty="0" smtClean="0"/>
          </a:p>
          <a:p>
            <a:pPr marL="514350" lvl="0" indent="-514350" algn="just">
              <a:buAutoNum type="romanLcParenBoth"/>
            </a:pPr>
            <a:r>
              <a:rPr lang="en-US" sz="2400" dirty="0" smtClean="0"/>
              <a:t>Special Audit Report along with Review note and important irregularities and a copy of set of POMs sent to DLFA for vetting.</a:t>
            </a:r>
            <a:endParaRPr lang="en-IN" sz="2400" dirty="0" smtClean="0"/>
          </a:p>
          <a:p>
            <a:pPr marL="514350" lvl="0" indent="-514350" algn="just">
              <a:buAutoNum type="romanLcParenBoth"/>
            </a:pPr>
            <a:r>
              <a:rPr lang="en-US" sz="2400" dirty="0" err="1" smtClean="0"/>
              <a:t>Finalisation</a:t>
            </a:r>
            <a:r>
              <a:rPr lang="en-US" sz="2400" dirty="0" smtClean="0"/>
              <a:t> of the Special Audit Report is made by the District Audit Officer after inclusion of the suggestions by the DLFA.</a:t>
            </a:r>
            <a:endParaRPr lang="en-IN" sz="2400" dirty="0" smtClean="0"/>
          </a:p>
          <a:p>
            <a:pPr algn="just"/>
            <a:endParaRPr lang="en-IN"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785918" y="2357430"/>
            <a:ext cx="5429288" cy="1323439"/>
          </a:xfrm>
          <a:prstGeom prst="rect">
            <a:avLst/>
          </a:prstGeom>
          <a:noFill/>
        </p:spPr>
        <p:txBody>
          <a:bodyPr wrap="square" rtlCol="0">
            <a:spAutoFit/>
          </a:bodyPr>
          <a:lstStyle/>
          <a:p>
            <a:pPr algn="ctr"/>
            <a:r>
              <a:rPr lang="en-IN" sz="8000" b="1" dirty="0" smtClean="0">
                <a:solidFill>
                  <a:srgbClr val="FF00FF"/>
                </a:solidFill>
              </a:rPr>
              <a:t>Thank</a:t>
            </a:r>
            <a:r>
              <a:rPr lang="en-IN" sz="8000" b="1" dirty="0" smtClean="0"/>
              <a:t> </a:t>
            </a:r>
            <a:r>
              <a:rPr lang="en-IN" sz="8000" b="1" dirty="0" smtClean="0">
                <a:solidFill>
                  <a:srgbClr val="FF00FF"/>
                </a:solidFill>
              </a:rPr>
              <a:t>You</a:t>
            </a:r>
            <a:endParaRPr lang="en-IN" sz="8000" b="1" dirty="0">
              <a:solidFill>
                <a:srgbClr val="FF00FF"/>
              </a:solidFill>
            </a:endParaRPr>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71472" y="1071546"/>
            <a:ext cx="8072494" cy="4801314"/>
          </a:xfrm>
          <a:prstGeom prst="rect">
            <a:avLst/>
          </a:prstGeom>
          <a:noFill/>
        </p:spPr>
        <p:txBody>
          <a:bodyPr wrap="square" rtlCol="0">
            <a:spAutoFit/>
          </a:bodyPr>
          <a:lstStyle/>
          <a:p>
            <a:pPr algn="just"/>
            <a:r>
              <a:rPr lang="en-IN" sz="3200" b="1" dirty="0"/>
              <a:t>Defining the types of audits has some clear purposes: </a:t>
            </a:r>
            <a:r>
              <a:rPr lang="en-IN" sz="3200" dirty="0"/>
              <a:t>It helps in determining the purpose for which the audit is being undertaken. </a:t>
            </a:r>
          </a:p>
          <a:p>
            <a:pPr algn="just"/>
            <a:r>
              <a:rPr lang="en-IN" sz="3200" dirty="0"/>
              <a:t> “</a:t>
            </a:r>
            <a:r>
              <a:rPr lang="en-IN" sz="3200" b="1" dirty="0"/>
              <a:t>Compliance Audit</a:t>
            </a:r>
            <a:r>
              <a:rPr lang="en-IN" sz="3200" dirty="0"/>
              <a:t>” is in assessing the extent to which laws and regulations (authorities) have been respected. </a:t>
            </a:r>
          </a:p>
          <a:p>
            <a:pPr algn="just"/>
            <a:r>
              <a:rPr lang="en-IN" sz="3200" dirty="0"/>
              <a:t>“</a:t>
            </a:r>
            <a:r>
              <a:rPr lang="en-IN" sz="3200" b="1" dirty="0"/>
              <a:t>Financial Audit</a:t>
            </a:r>
            <a:r>
              <a:rPr lang="en-IN" sz="3200" dirty="0"/>
              <a:t>” provides assurance that the financial statements properly present the financial situation</a:t>
            </a:r>
            <a:r>
              <a:rPr lang="en-IN" dirty="0"/>
              <a:t>.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357166"/>
            <a:ext cx="8215370" cy="6278642"/>
          </a:xfrm>
          <a:prstGeom prst="rect">
            <a:avLst/>
          </a:prstGeom>
          <a:noFill/>
        </p:spPr>
        <p:txBody>
          <a:bodyPr wrap="square" rtlCol="0">
            <a:spAutoFit/>
          </a:bodyPr>
          <a:lstStyle/>
          <a:p>
            <a:pPr algn="just"/>
            <a:r>
              <a:rPr lang="en-IN" dirty="0"/>
              <a:t> “</a:t>
            </a:r>
            <a:r>
              <a:rPr lang="en-IN" sz="3200" b="1" dirty="0"/>
              <a:t>Performance Auditing</a:t>
            </a:r>
            <a:r>
              <a:rPr lang="en-IN" sz="3200" dirty="0"/>
              <a:t>” is focused on improving good performance in public administration by examining whether public programmes and services achieve the principles of economy, efficiency and effectiveness and identifying conditions or practices that hamper performance and enable the auditor to make suitable recommendations.</a:t>
            </a:r>
          </a:p>
          <a:p>
            <a:pPr algn="just"/>
            <a:r>
              <a:rPr lang="en-IN" sz="3200" dirty="0" smtClean="0"/>
              <a:t>	It </a:t>
            </a:r>
            <a:r>
              <a:rPr lang="en-IN" sz="3200" dirty="0"/>
              <a:t>is also </a:t>
            </a:r>
            <a:r>
              <a:rPr lang="en-IN" sz="3200" b="1" dirty="0"/>
              <a:t>essential to clearly state the type of audit to make the process transparent and easily understandable to the external stakeholders.</a:t>
            </a:r>
            <a:endParaRPr lang="en-IN" sz="3200" dirty="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500042"/>
            <a:ext cx="8215370" cy="2831544"/>
          </a:xfrm>
          <a:prstGeom prst="rect">
            <a:avLst/>
          </a:prstGeom>
          <a:noFill/>
        </p:spPr>
        <p:txBody>
          <a:bodyPr wrap="square" rtlCol="0">
            <a:spAutoFit/>
          </a:bodyPr>
          <a:lstStyle/>
          <a:p>
            <a:pPr algn="just"/>
            <a:r>
              <a:rPr lang="en-IN" sz="3200" dirty="0" smtClean="0"/>
              <a:t>	There </a:t>
            </a:r>
            <a:r>
              <a:rPr lang="en-IN" sz="3200" dirty="0"/>
              <a:t>are </a:t>
            </a:r>
            <a:r>
              <a:rPr lang="en-IN" sz="3200" b="1" dirty="0"/>
              <a:t>three types of audits in public sector auditing, viz., FINANCIAL, </a:t>
            </a:r>
            <a:r>
              <a:rPr lang="en-IN" sz="3200" b="1" dirty="0" smtClean="0"/>
              <a:t>COMPLIANCE and PERFORMANCE</a:t>
            </a:r>
            <a:r>
              <a:rPr lang="en-IN" sz="3200" dirty="0" smtClean="0"/>
              <a:t>. There </a:t>
            </a:r>
            <a:r>
              <a:rPr lang="en-IN" sz="3200" dirty="0"/>
              <a:t>are specific standards applicable to each of these types of audits, which need to be applied.</a:t>
            </a:r>
          </a:p>
          <a:p>
            <a:endParaRPr lang="en-IN" dirty="0"/>
          </a:p>
        </p:txBody>
      </p:sp>
      <p:graphicFrame>
        <p:nvGraphicFramePr>
          <p:cNvPr id="8" name="Table 7"/>
          <p:cNvGraphicFramePr>
            <a:graphicFrameLocks noGrp="1"/>
          </p:cNvGraphicFramePr>
          <p:nvPr/>
        </p:nvGraphicFramePr>
        <p:xfrm>
          <a:off x="714348" y="3714752"/>
          <a:ext cx="7858180" cy="2357454"/>
        </p:xfrm>
        <a:graphic>
          <a:graphicData uri="http://schemas.openxmlformats.org/drawingml/2006/table">
            <a:tbl>
              <a:tblPr firstRow="1" bandRow="1">
                <a:tableStyleId>{5C22544A-7EE6-4342-B048-85BDC9FD1C3A}</a:tableStyleId>
              </a:tblPr>
              <a:tblGrid>
                <a:gridCol w="1928826"/>
                <a:gridCol w="3473684"/>
                <a:gridCol w="2455670"/>
              </a:tblGrid>
              <a:tr h="1459016">
                <a:tc gridSpan="3">
                  <a:txBody>
                    <a:bodyPr/>
                    <a:lstStyle/>
                    <a:p>
                      <a:pPr algn="ctr"/>
                      <a:endParaRPr lang="en-IN" sz="3200" dirty="0" smtClean="0"/>
                    </a:p>
                    <a:p>
                      <a:pPr algn="ctr"/>
                      <a:r>
                        <a:rPr lang="en-IN" sz="3200" dirty="0" smtClean="0">
                          <a:solidFill>
                            <a:srgbClr val="FFFF00"/>
                          </a:solidFill>
                        </a:rPr>
                        <a:t>Public Sector</a:t>
                      </a:r>
                      <a:r>
                        <a:rPr lang="en-IN" sz="3200" baseline="0" dirty="0" smtClean="0">
                          <a:solidFill>
                            <a:srgbClr val="FFFF00"/>
                          </a:solidFill>
                        </a:rPr>
                        <a:t> </a:t>
                      </a:r>
                      <a:r>
                        <a:rPr lang="en-IN" sz="3200" dirty="0" smtClean="0">
                          <a:solidFill>
                            <a:srgbClr val="FFFF00"/>
                          </a:solidFill>
                        </a:rPr>
                        <a:t>Auditing</a:t>
                      </a:r>
                      <a:endParaRPr lang="en-IN" sz="3200" dirty="0">
                        <a:solidFill>
                          <a:srgbClr val="FFFF00"/>
                        </a:solidFill>
                      </a:endParaRPr>
                    </a:p>
                  </a:txBody>
                  <a:tcPr/>
                </a:tc>
                <a:tc hMerge="1">
                  <a:txBody>
                    <a:bodyPr/>
                    <a:lstStyle/>
                    <a:p>
                      <a:endParaRPr lang="en-IN" sz="2400" dirty="0"/>
                    </a:p>
                  </a:txBody>
                  <a:tcPr/>
                </a:tc>
                <a:tc hMerge="1">
                  <a:txBody>
                    <a:bodyPr/>
                    <a:lstStyle/>
                    <a:p>
                      <a:endParaRPr lang="en-IN" dirty="0"/>
                    </a:p>
                  </a:txBody>
                  <a:tcPr/>
                </a:tc>
              </a:tr>
              <a:tr h="898438">
                <a:tc>
                  <a:txBody>
                    <a:bodyPr/>
                    <a:lstStyle/>
                    <a:p>
                      <a:pPr algn="ctr"/>
                      <a:endParaRPr lang="en-IN" sz="2000" b="1" dirty="0" smtClean="0">
                        <a:solidFill>
                          <a:srgbClr val="C00000"/>
                        </a:solidFill>
                      </a:endParaRPr>
                    </a:p>
                    <a:p>
                      <a:pPr algn="ctr"/>
                      <a:r>
                        <a:rPr lang="en-IN" sz="2000" b="1" dirty="0" smtClean="0">
                          <a:solidFill>
                            <a:srgbClr val="C00000"/>
                          </a:solidFill>
                        </a:rPr>
                        <a:t>FINANCIAL</a:t>
                      </a:r>
                      <a:endParaRPr lang="en-IN" sz="2000" b="1" dirty="0">
                        <a:solidFill>
                          <a:srgbClr val="C00000"/>
                        </a:solidFill>
                      </a:endParaRPr>
                    </a:p>
                  </a:txBody>
                  <a:tcPr/>
                </a:tc>
                <a:tc>
                  <a:txBody>
                    <a:bodyPr/>
                    <a:lstStyle/>
                    <a:p>
                      <a:pPr algn="ctr"/>
                      <a:endParaRPr lang="en-IN" sz="2000" b="1" dirty="0" smtClean="0">
                        <a:solidFill>
                          <a:srgbClr val="C00000"/>
                        </a:solidFill>
                      </a:endParaRPr>
                    </a:p>
                    <a:p>
                      <a:pPr algn="ctr"/>
                      <a:r>
                        <a:rPr lang="en-IN" sz="2000" b="1" dirty="0" smtClean="0">
                          <a:solidFill>
                            <a:srgbClr val="C00000"/>
                          </a:solidFill>
                        </a:rPr>
                        <a:t>COMPLIANCE</a:t>
                      </a:r>
                      <a:endParaRPr lang="en-IN" sz="2000" b="1" dirty="0">
                        <a:solidFill>
                          <a:srgbClr val="C00000"/>
                        </a:solidFill>
                      </a:endParaRPr>
                    </a:p>
                  </a:txBody>
                  <a:tcPr/>
                </a:tc>
                <a:tc>
                  <a:txBody>
                    <a:bodyPr/>
                    <a:lstStyle/>
                    <a:p>
                      <a:pPr algn="ctr"/>
                      <a:endParaRPr lang="en-IN" sz="2000" b="1" dirty="0" smtClean="0">
                        <a:solidFill>
                          <a:srgbClr val="C00000"/>
                        </a:solidFill>
                      </a:endParaRPr>
                    </a:p>
                    <a:p>
                      <a:pPr algn="ctr"/>
                      <a:r>
                        <a:rPr lang="en-IN" sz="2000" b="1" dirty="0" smtClean="0">
                          <a:solidFill>
                            <a:srgbClr val="C00000"/>
                          </a:solidFill>
                        </a:rPr>
                        <a:t>PERFORMANCE</a:t>
                      </a:r>
                      <a:endParaRPr lang="en-IN" sz="2000" b="1" dirty="0">
                        <a:solidFill>
                          <a:srgbClr val="C00000"/>
                        </a:solidFill>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464</TotalTime>
  <Words>1808</Words>
  <Application>Microsoft Office PowerPoint</Application>
  <PresentationFormat>On-screen Show (4:3)</PresentationFormat>
  <Paragraphs>410</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DLFA</dc:creator>
  <cp:lastModifiedBy>DLFA</cp:lastModifiedBy>
  <cp:revision>220</cp:revision>
  <dcterms:created xsi:type="dcterms:W3CDTF">2022-08-02T09:22:32Z</dcterms:created>
  <dcterms:modified xsi:type="dcterms:W3CDTF">2022-08-03T12:10:07Z</dcterms:modified>
</cp:coreProperties>
</file>