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21"/>
  </p:notesMasterIdLst>
  <p:sldIdLst>
    <p:sldId id="256" r:id="rId2"/>
    <p:sldId id="275" r:id="rId3"/>
    <p:sldId id="277" r:id="rId4"/>
    <p:sldId id="287" r:id="rId5"/>
    <p:sldId id="289" r:id="rId6"/>
    <p:sldId id="296" r:id="rId7"/>
    <p:sldId id="279" r:id="rId8"/>
    <p:sldId id="280" r:id="rId9"/>
    <p:sldId id="281" r:id="rId10"/>
    <p:sldId id="299" r:id="rId11"/>
    <p:sldId id="282" r:id="rId12"/>
    <p:sldId id="283" r:id="rId13"/>
    <p:sldId id="284" r:id="rId14"/>
    <p:sldId id="285" r:id="rId15"/>
    <p:sldId id="293" r:id="rId16"/>
    <p:sldId id="292" r:id="rId17"/>
    <p:sldId id="294" r:id="rId18"/>
    <p:sldId id="295" r:id="rId19"/>
    <p:sldId id="26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4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-41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CE519-5A3A-4AC6-9821-6D65CA4807BC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DD4DC-A97D-4EE3-A18F-24979E825B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54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DD4DC-A97D-4EE3-A18F-24979E825B2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95751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982D96F-8EB7-4082-8C45-199EDEA5EDB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982D96F-8EB7-4082-8C45-199EDEA5EDB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982D96F-8EB7-4082-8C45-199EDEA5EDB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04/07/2014</a:t>
            </a: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E59D-9A79-4F26-9423-177C80563C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E59D-9A79-4F26-9423-177C80563C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E59D-9A79-4F26-9423-177C80563C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0F0DF4-F0AC-405C-B879-8E239F62F87A}" type="datetimeFigureOut">
              <a:rPr lang="en-GB"/>
              <a:pPr>
                <a:defRPr/>
              </a:pPr>
              <a:t>13/12/2019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7E54921-BCE4-455E-8564-A5253EAA610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2332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E59D-9A79-4F26-9423-177C80563C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E59D-9A79-4F26-9423-177C80563C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04/07/2014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E59D-9A79-4F26-9423-177C80563C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04/07/2014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E59D-9A79-4F26-9423-177C80563C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04/07/2014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E59D-9A79-4F26-9423-177C80563C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04/07/2014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E59D-9A79-4F26-9423-177C80563C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04/07/2014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E59D-9A79-4F26-9423-177C80563C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04/07/2014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316DE59D-9A79-4F26-9423-177C80563C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04/07/2014</a:t>
            </a: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16DE59D-9A79-4F26-9423-177C80563CB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dishatreasury.gov.in/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942" y="2247465"/>
            <a:ext cx="101058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 smtClean="0"/>
              <a:t> Account Reconciliation : A Need Based Analysis</a:t>
            </a:r>
            <a:endParaRPr lang="en-US" sz="6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93371" y="5196114"/>
            <a:ext cx="944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Directorate of Treasuries &amp; Inspection (O), BBSR.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120548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6510" y="577418"/>
            <a:ext cx="8853054" cy="603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75" y="568029"/>
            <a:ext cx="10825453" cy="581890"/>
          </a:xfrm>
        </p:spPr>
        <p:txBody>
          <a:bodyPr>
            <a:normAutofit/>
          </a:bodyPr>
          <a:lstStyle/>
          <a:p>
            <a:r>
              <a:rPr lang="en-IN" sz="3200" dirty="0" smtClean="0"/>
              <a:t>Account Correction Module : A Tool To Minimise Accounting Error</a:t>
            </a:r>
            <a:endParaRPr lang="en-IN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342" y="1330024"/>
            <a:ext cx="10884804" cy="494532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IN" sz="2400" dirty="0" smtClean="0"/>
              <a:t>Accounts Correction module shall be used in two ways. </a:t>
            </a:r>
          </a:p>
          <a:p>
            <a:pPr>
              <a:buNone/>
            </a:pPr>
            <a:endParaRPr lang="en-IN" sz="2400" dirty="0" smtClean="0"/>
          </a:p>
          <a:p>
            <a:r>
              <a:rPr lang="en-IN" sz="2400" dirty="0" smtClean="0"/>
              <a:t>1. Before Accounts closing at Treasury end, there will be two ways of Accounts correction </a:t>
            </a:r>
          </a:p>
          <a:p>
            <a:pPr>
              <a:buNone/>
            </a:pPr>
            <a:r>
              <a:rPr lang="en-IN" sz="2400" dirty="0" smtClean="0"/>
              <a:t>     a. DDO request to Treasury for modification against a voucher. </a:t>
            </a:r>
          </a:p>
          <a:p>
            <a:pPr>
              <a:buNone/>
            </a:pPr>
            <a:r>
              <a:rPr lang="en-IN" sz="2400" dirty="0" smtClean="0"/>
              <a:t>     b. Treasury himself can modify data. </a:t>
            </a:r>
          </a:p>
          <a:p>
            <a:pPr>
              <a:buNone/>
            </a:pPr>
            <a:endParaRPr lang="en-IN" sz="2400" dirty="0" smtClean="0"/>
          </a:p>
          <a:p>
            <a:r>
              <a:rPr lang="en-IN" sz="2400" dirty="0" smtClean="0"/>
              <a:t>2. After Accounts closing at Treasury end, there will be two ways of Accounts correction. </a:t>
            </a:r>
          </a:p>
          <a:p>
            <a:pPr>
              <a:buNone/>
            </a:pPr>
            <a:r>
              <a:rPr lang="en-IN" sz="2400" dirty="0" smtClean="0"/>
              <a:t>     a. Treasury requests AG for consent and acts accordingly. </a:t>
            </a:r>
          </a:p>
          <a:p>
            <a:pPr>
              <a:buNone/>
            </a:pPr>
            <a:r>
              <a:rPr lang="en-IN" sz="2400" dirty="0" smtClean="0"/>
              <a:t>     b. Account correction through CO Reconciliation.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98755"/>
            <a:ext cx="10576071" cy="646670"/>
          </a:xfrm>
        </p:spPr>
        <p:txBody>
          <a:bodyPr>
            <a:normAutofit/>
          </a:bodyPr>
          <a:lstStyle/>
          <a:p>
            <a:r>
              <a:rPr lang="en-IN" sz="3200" dirty="0" smtClean="0"/>
              <a:t> Process before the Closure of Treasury Account : -</a:t>
            </a:r>
            <a:endParaRPr lang="en-IN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3762" y="1296332"/>
            <a:ext cx="10602097" cy="5288691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IN" sz="2000" dirty="0" smtClean="0">
                <a:latin typeface="+mj-lt"/>
              </a:rPr>
              <a:t>The DDOs to examine correctness of  booking of transactions available through their iFMS interface at the Treasury end on daily basis.</a:t>
            </a:r>
          </a:p>
          <a:p>
            <a:pPr algn="just">
              <a:lnSpc>
                <a:spcPct val="150000"/>
              </a:lnSpc>
              <a:buNone/>
            </a:pPr>
            <a:endParaRPr lang="en-IN" sz="2000" dirty="0" smtClean="0"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en-IN" sz="2000" dirty="0" smtClean="0">
                <a:latin typeface="+mj-lt"/>
              </a:rPr>
              <a:t>In case any mistake/discrepancy in the HoA/BT entry</a:t>
            </a:r>
          </a:p>
          <a:p>
            <a:pPr algn="just">
              <a:lnSpc>
                <a:spcPct val="150000"/>
              </a:lnSpc>
            </a:pPr>
            <a:endParaRPr lang="en-IN" sz="2000" dirty="0" smtClean="0"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en-IN" sz="2000" dirty="0" smtClean="0">
                <a:latin typeface="+mj-lt"/>
              </a:rPr>
              <a:t>The para-7 of the </a:t>
            </a:r>
            <a:r>
              <a:rPr lang="en-IN" sz="2000" dirty="0" err="1" smtClean="0">
                <a:latin typeface="+mj-lt"/>
              </a:rPr>
              <a:t>F.D.Letter</a:t>
            </a:r>
            <a:r>
              <a:rPr lang="en-IN" sz="2000" dirty="0" smtClean="0">
                <a:latin typeface="+mj-lt"/>
              </a:rPr>
              <a:t> </a:t>
            </a:r>
            <a:r>
              <a:rPr lang="en-IN" sz="2000" dirty="0" smtClean="0">
                <a:latin typeface="+mj-lt"/>
              </a:rPr>
              <a:t>No.28812/F,Dt.10/10/2014: DDOs to send </a:t>
            </a:r>
            <a:r>
              <a:rPr lang="en-IN" sz="2000" dirty="0" smtClean="0">
                <a:latin typeface="+mj-lt"/>
              </a:rPr>
              <a:t>such proposal in iFMS for correction of accounts to the Treasury Officer/STO positively before the </a:t>
            </a:r>
            <a:r>
              <a:rPr lang="en-IN" sz="2000" b="1" dirty="0" smtClean="0">
                <a:latin typeface="+mj-lt"/>
              </a:rPr>
              <a:t>third day </a:t>
            </a:r>
            <a:r>
              <a:rPr lang="en-IN" sz="2000" dirty="0" smtClean="0">
                <a:latin typeface="+mj-lt"/>
              </a:rPr>
              <a:t>of the subsequent month.</a:t>
            </a:r>
          </a:p>
          <a:p>
            <a:pPr algn="just">
              <a:lnSpc>
                <a:spcPct val="150000"/>
              </a:lnSpc>
            </a:pPr>
            <a:endParaRPr lang="en-IN" sz="2000" dirty="0" smtClean="0"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en-IN" sz="2000" dirty="0" smtClean="0">
                <a:latin typeface="+mj-lt"/>
              </a:rPr>
              <a:t>The DDOs have to furnish an acceptance certificate to the Treasury Officer before raising any claim after third day of the month, certifying that he/she has verified the expenditure and receipt report and no discrepancy has been noticed.</a:t>
            </a:r>
            <a:endParaRPr lang="en-IN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623455"/>
            <a:ext cx="9404723" cy="525723"/>
          </a:xfrm>
        </p:spPr>
        <p:txBody>
          <a:bodyPr>
            <a:normAutofit fontScale="90000"/>
          </a:bodyPr>
          <a:lstStyle/>
          <a:p>
            <a:r>
              <a:rPr lang="en-IN" sz="3200" dirty="0" smtClean="0"/>
              <a:t>Process after Closure of Treasury Accounts : -</a:t>
            </a:r>
            <a:endParaRPr lang="en-IN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4421" y="1312442"/>
            <a:ext cx="11022226" cy="5213053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+mj-lt"/>
              </a:rPr>
              <a:t>After submission of Treasury Account, </a:t>
            </a:r>
            <a:r>
              <a:rPr lang="en-IN" sz="2000" dirty="0" smtClean="0">
                <a:latin typeface="+mj-lt"/>
              </a:rPr>
              <a:t>no online change request facility</a:t>
            </a:r>
          </a:p>
          <a:p>
            <a:endParaRPr lang="en-IN" sz="2000" dirty="0" smtClean="0">
              <a:latin typeface="+mj-lt"/>
            </a:endParaRPr>
          </a:p>
          <a:p>
            <a:r>
              <a:rPr lang="en-IN" sz="2000" dirty="0" smtClean="0">
                <a:latin typeface="+mj-lt"/>
              </a:rPr>
              <a:t> Can submits </a:t>
            </a:r>
            <a:r>
              <a:rPr lang="en-IN" sz="2000" dirty="0" smtClean="0">
                <a:latin typeface="+mj-lt"/>
              </a:rPr>
              <a:t>such requests manually </a:t>
            </a:r>
            <a:r>
              <a:rPr lang="en-IN" sz="2000" dirty="0" smtClean="0">
                <a:latin typeface="+mj-lt"/>
              </a:rPr>
              <a:t>latest </a:t>
            </a:r>
            <a:r>
              <a:rPr lang="en-IN" sz="2000" dirty="0" smtClean="0">
                <a:latin typeface="+mj-lt"/>
              </a:rPr>
              <a:t>by </a:t>
            </a:r>
            <a:r>
              <a:rPr lang="en-IN" sz="2000" b="1" dirty="0" smtClean="0">
                <a:latin typeface="+mj-lt"/>
              </a:rPr>
              <a:t>15</a:t>
            </a:r>
            <a:r>
              <a:rPr lang="en-IN" sz="2000" b="1" baseline="30000" dirty="0" smtClean="0">
                <a:latin typeface="+mj-lt"/>
              </a:rPr>
              <a:t>th</a:t>
            </a:r>
            <a:r>
              <a:rPr lang="en-IN" sz="2000" dirty="0" smtClean="0">
                <a:latin typeface="+mj-lt"/>
              </a:rPr>
              <a:t>  of the subsequent  month</a:t>
            </a:r>
            <a:r>
              <a:rPr lang="en-IN" sz="2000" dirty="0" smtClean="0">
                <a:latin typeface="+mj-lt"/>
              </a:rPr>
              <a:t>.</a:t>
            </a:r>
          </a:p>
          <a:p>
            <a:endParaRPr lang="en-IN" sz="2000" dirty="0" smtClean="0">
              <a:latin typeface="+mj-lt"/>
            </a:endParaRPr>
          </a:p>
          <a:p>
            <a:r>
              <a:rPr lang="en-IN" sz="2000" dirty="0" smtClean="0">
                <a:latin typeface="+mj-lt"/>
              </a:rPr>
              <a:t>The Treasury Officer </a:t>
            </a:r>
            <a:r>
              <a:rPr lang="en-IN" sz="2000" dirty="0" smtClean="0">
                <a:latin typeface="+mj-lt"/>
              </a:rPr>
              <a:t>can submit online request to AG(O) </a:t>
            </a:r>
            <a:r>
              <a:rPr lang="en-IN" sz="2000" dirty="0" smtClean="0">
                <a:latin typeface="+mj-lt"/>
              </a:rPr>
              <a:t>latest by </a:t>
            </a:r>
            <a:r>
              <a:rPr lang="en-IN" sz="2000" b="1" dirty="0" smtClean="0">
                <a:latin typeface="+mj-lt"/>
              </a:rPr>
              <a:t>20</a:t>
            </a:r>
            <a:r>
              <a:rPr lang="en-IN" sz="2000" b="1" baseline="30000" dirty="0" smtClean="0">
                <a:latin typeface="+mj-lt"/>
              </a:rPr>
              <a:t>th</a:t>
            </a:r>
          </a:p>
          <a:p>
            <a:endParaRPr lang="en-IN" sz="2000" dirty="0" smtClean="0">
              <a:latin typeface="+mj-lt"/>
            </a:endParaRPr>
          </a:p>
          <a:p>
            <a:r>
              <a:rPr lang="en-IN" sz="2000" dirty="0" smtClean="0">
                <a:latin typeface="+mj-lt"/>
              </a:rPr>
              <a:t>The A.G(A&amp;E),Odisha </a:t>
            </a:r>
            <a:r>
              <a:rPr lang="en-IN" sz="2000" dirty="0" smtClean="0">
                <a:latin typeface="+mj-lt"/>
              </a:rPr>
              <a:t>shall </a:t>
            </a:r>
            <a:r>
              <a:rPr lang="en-IN" sz="2000" dirty="0" smtClean="0">
                <a:latin typeface="+mj-lt"/>
              </a:rPr>
              <a:t>allow the Treasury Officer for making necessary correction  at their end</a:t>
            </a:r>
            <a:r>
              <a:rPr lang="en-IN" sz="2000" dirty="0" smtClean="0">
                <a:latin typeface="+mj-lt"/>
              </a:rPr>
              <a:t>.</a:t>
            </a:r>
          </a:p>
          <a:p>
            <a:endParaRPr lang="en-IN" sz="2000" dirty="0" smtClean="0">
              <a:latin typeface="+mj-lt"/>
            </a:endParaRPr>
          </a:p>
          <a:p>
            <a:r>
              <a:rPr lang="en-IN" sz="2000" dirty="0" smtClean="0">
                <a:latin typeface="+mj-lt"/>
              </a:rPr>
              <a:t>After approval by AG(O), Treasury to update the Accounts online</a:t>
            </a:r>
          </a:p>
          <a:p>
            <a:endParaRPr lang="en-IN" sz="2000" dirty="0" smtClean="0">
              <a:latin typeface="+mj-lt"/>
            </a:endParaRPr>
          </a:p>
          <a:p>
            <a:r>
              <a:rPr lang="en-IN" sz="2000" dirty="0" smtClean="0">
                <a:latin typeface="+mj-lt"/>
              </a:rPr>
              <a:t>Conditions for available </a:t>
            </a:r>
            <a:r>
              <a:rPr lang="en-IN" sz="2000" dirty="0" smtClean="0">
                <a:latin typeface="+mj-lt"/>
              </a:rPr>
              <a:t>of </a:t>
            </a:r>
            <a:r>
              <a:rPr lang="en-IN" sz="2000" dirty="0" smtClean="0">
                <a:latin typeface="+mj-lt"/>
              </a:rPr>
              <a:t>budget/claims </a:t>
            </a:r>
            <a:r>
              <a:rPr lang="en-IN" sz="2000" dirty="0" smtClean="0">
                <a:latin typeface="+mj-lt"/>
              </a:rPr>
              <a:t>already drawn </a:t>
            </a:r>
            <a:r>
              <a:rPr lang="en-IN" sz="2000" dirty="0" smtClean="0">
                <a:latin typeface="+mj-lt"/>
              </a:rPr>
              <a:t>etc should be met </a:t>
            </a:r>
          </a:p>
          <a:p>
            <a:pPr>
              <a:buNone/>
            </a:pPr>
            <a:endParaRPr lang="en-IN" sz="2000" dirty="0" smtClean="0">
              <a:latin typeface="+mj-lt"/>
            </a:endParaRPr>
          </a:p>
          <a:p>
            <a:r>
              <a:rPr lang="en-IN" sz="2000" dirty="0" smtClean="0">
                <a:latin typeface="+mj-lt"/>
              </a:rPr>
              <a:t>The TO is required to submit the physical copy of the revised accounts to the A.G(A&amp;E),Odisha.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7888" y="172997"/>
            <a:ext cx="9311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/>
              <a:t>Account Correction Module in Treasury Application : </a:t>
            </a:r>
          </a:p>
          <a:p>
            <a:pPr algn="ctr"/>
            <a:r>
              <a:rPr lang="en-IN" sz="2800" b="1" dirty="0" smtClean="0"/>
              <a:t>A Process Flow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9785" y="1050325"/>
            <a:ext cx="100852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200" dirty="0" smtClean="0"/>
              <a:t>Type </a:t>
            </a:r>
            <a:r>
              <a:rPr lang="en-IN" sz="2200" dirty="0" smtClean="0">
                <a:hlinkClick r:id="rId2"/>
              </a:rPr>
              <a:t>www.odishatreasury.gov.in</a:t>
            </a:r>
            <a:r>
              <a:rPr lang="en-IN" sz="2200" dirty="0" smtClean="0"/>
              <a:t> in the address bar of Internet browser to open iFMS-Odisha Home page.</a:t>
            </a:r>
          </a:p>
          <a:p>
            <a:pPr algn="just"/>
            <a:endParaRPr lang="en-IN" sz="1100" dirty="0" smtClean="0"/>
          </a:p>
          <a:p>
            <a:pPr algn="just"/>
            <a:endParaRPr lang="en-IN" sz="11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186533" y="1884207"/>
            <a:ext cx="5264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Click on account correction link.</a:t>
            </a:r>
            <a:endParaRPr lang="en-IN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814948" y="2557303"/>
            <a:ext cx="80356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/>
              <a:t>Enter login ID &amp; password along with choosing the desired F.Y.</a:t>
            </a:r>
            <a:endParaRPr lang="en-IN" sz="2200" dirty="0"/>
          </a:p>
        </p:txBody>
      </p:sp>
      <p:sp>
        <p:nvSpPr>
          <p:cNvPr id="13" name="Down Arrow 12"/>
          <p:cNvSpPr/>
          <p:nvPr/>
        </p:nvSpPr>
        <p:spPr>
          <a:xfrm>
            <a:off x="5665288" y="2284460"/>
            <a:ext cx="293488" cy="363150"/>
          </a:xfrm>
          <a:prstGeom prst="down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590740" y="3297388"/>
            <a:ext cx="6442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/>
              <a:t>Click on DDO inbox-DDO request generate.</a:t>
            </a:r>
            <a:endParaRPr lang="en-IN" sz="2200" dirty="0"/>
          </a:p>
        </p:txBody>
      </p:sp>
      <p:sp>
        <p:nvSpPr>
          <p:cNvPr id="15" name="TextBox 14"/>
          <p:cNvSpPr txBox="1"/>
          <p:nvPr/>
        </p:nvSpPr>
        <p:spPr>
          <a:xfrm>
            <a:off x="2576890" y="3934698"/>
            <a:ext cx="6442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/>
              <a:t>Click on voucher date-voucher no.</a:t>
            </a:r>
            <a:endParaRPr lang="en-IN" sz="2200" dirty="0"/>
          </a:p>
        </p:txBody>
      </p:sp>
      <p:sp>
        <p:nvSpPr>
          <p:cNvPr id="16" name="TextBox 15"/>
          <p:cNvSpPr txBox="1"/>
          <p:nvPr/>
        </p:nvSpPr>
        <p:spPr>
          <a:xfrm>
            <a:off x="1939573" y="5223170"/>
            <a:ext cx="79248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/>
              <a:t>Enter proposed HoA / BT and amount against original HoA / BT</a:t>
            </a:r>
            <a:endParaRPr lang="en-IN" sz="2200" dirty="0"/>
          </a:p>
        </p:txBody>
      </p:sp>
      <p:sp>
        <p:nvSpPr>
          <p:cNvPr id="17" name="TextBox 16"/>
          <p:cNvSpPr txBox="1"/>
          <p:nvPr/>
        </p:nvSpPr>
        <p:spPr>
          <a:xfrm>
            <a:off x="3228055" y="4544298"/>
            <a:ext cx="51955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/>
              <a:t>Click on options namely HoA / BT</a:t>
            </a:r>
            <a:endParaRPr lang="en-IN" sz="2200" dirty="0"/>
          </a:p>
        </p:txBody>
      </p:sp>
      <p:sp>
        <p:nvSpPr>
          <p:cNvPr id="18" name="TextBox 17"/>
          <p:cNvSpPr txBox="1"/>
          <p:nvPr/>
        </p:nvSpPr>
        <p:spPr>
          <a:xfrm>
            <a:off x="2022712" y="5915897"/>
            <a:ext cx="7523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/>
              <a:t>Click on save &amp; submit. Get reference ID for future reference.</a:t>
            </a:r>
            <a:endParaRPr lang="en-IN" sz="2200" dirty="0"/>
          </a:p>
        </p:txBody>
      </p:sp>
      <p:sp>
        <p:nvSpPr>
          <p:cNvPr id="30" name="Down Arrow 29"/>
          <p:cNvSpPr/>
          <p:nvPr/>
        </p:nvSpPr>
        <p:spPr>
          <a:xfrm>
            <a:off x="5661823" y="2997105"/>
            <a:ext cx="293488" cy="363150"/>
          </a:xfrm>
          <a:prstGeom prst="down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5661823" y="3673380"/>
            <a:ext cx="293488" cy="363150"/>
          </a:xfrm>
          <a:prstGeom prst="down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5671348" y="4302030"/>
            <a:ext cx="293488" cy="363150"/>
          </a:xfrm>
          <a:prstGeom prst="down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5680873" y="4921155"/>
            <a:ext cx="293488" cy="363150"/>
          </a:xfrm>
          <a:prstGeom prst="down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5680873" y="5606955"/>
            <a:ext cx="293488" cy="363150"/>
          </a:xfrm>
          <a:prstGeom prst="down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0761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673" y="637303"/>
            <a:ext cx="10418617" cy="637309"/>
          </a:xfrm>
        </p:spPr>
        <p:txBody>
          <a:bodyPr anchor="t">
            <a:noAutofit/>
          </a:bodyPr>
          <a:lstStyle/>
          <a:p>
            <a:r>
              <a:rPr lang="en-IN" sz="2800" b="1" dirty="0" smtClean="0"/>
              <a:t>CO Reconciliation Module:-</a:t>
            </a:r>
            <a:br>
              <a:rPr lang="en-IN" sz="2800" b="1" dirty="0" smtClean="0"/>
            </a:b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1382" y="2254145"/>
            <a:ext cx="10321636" cy="4389120"/>
          </a:xfrm>
        </p:spPr>
        <p:txBody>
          <a:bodyPr/>
          <a:lstStyle/>
          <a:p>
            <a:pPr marL="442913" indent="-442913">
              <a:buFont typeface="Wingdings" pitchFamily="2" charset="2"/>
              <a:buChar char="v"/>
            </a:pPr>
            <a:r>
              <a:rPr lang="en-IN" sz="2000" dirty="0" smtClean="0">
                <a:latin typeface="+mj-lt"/>
              </a:rPr>
              <a:t>Close the Monthly Accounts for a particular month under consideration at VLC System </a:t>
            </a:r>
          </a:p>
          <a:p>
            <a:pPr>
              <a:buNone/>
            </a:pPr>
            <a:r>
              <a:rPr lang="en-IN" sz="2000" dirty="0" smtClean="0">
                <a:latin typeface="+mj-lt"/>
              </a:rPr>
              <a:t>	</a:t>
            </a:r>
          </a:p>
          <a:p>
            <a:pPr marL="442913" indent="-442913">
              <a:buFont typeface="Wingdings" pitchFamily="2" charset="2"/>
              <a:buChar char="v"/>
            </a:pPr>
            <a:r>
              <a:rPr lang="en-IN" sz="2000" dirty="0" smtClean="0">
                <a:latin typeface="+mj-lt"/>
              </a:rPr>
              <a:t>Generates electronic file (.txt) containing CO-Reconciliation related data. </a:t>
            </a:r>
          </a:p>
          <a:p>
            <a:pPr>
              <a:buNone/>
            </a:pPr>
            <a:r>
              <a:rPr lang="en-IN" sz="2000" dirty="0" smtClean="0">
                <a:latin typeface="+mj-lt"/>
              </a:rPr>
              <a:t>	</a:t>
            </a:r>
          </a:p>
          <a:p>
            <a:pPr marL="442913" indent="-442913">
              <a:buFont typeface="Wingdings" pitchFamily="2" charset="2"/>
              <a:buChar char="v"/>
            </a:pPr>
            <a:r>
              <a:rPr lang="en-IN" sz="2000" dirty="0" smtClean="0">
                <a:latin typeface="+mj-lt"/>
              </a:rPr>
              <a:t>Login into iFMS application .</a:t>
            </a:r>
          </a:p>
          <a:p>
            <a:endParaRPr lang="en-IN" sz="2000" dirty="0" smtClean="0">
              <a:latin typeface="+mj-lt"/>
            </a:endParaRPr>
          </a:p>
          <a:p>
            <a:pPr marL="442913" indent="-442913">
              <a:buFont typeface="Wingdings" pitchFamily="2" charset="2"/>
              <a:buChar char="v"/>
            </a:pPr>
            <a:r>
              <a:rPr lang="en-IN" sz="2000" dirty="0" smtClean="0">
                <a:latin typeface="+mj-lt"/>
              </a:rPr>
              <a:t>Uploads e-file using AG interface of iFMS. </a:t>
            </a:r>
          </a:p>
          <a:p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77637" y="1385458"/>
            <a:ext cx="9753600" cy="651165"/>
          </a:xfrm>
          <a:prstGeom prst="rect">
            <a:avLst/>
          </a:prstGeom>
        </p:spPr>
        <p:txBody>
          <a:bodyPr vert="horz" lIns="0" rIns="0" bIns="0" anchor="t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AG Odisha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37295"/>
            <a:ext cx="10778836" cy="78028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Controlling Officer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16172"/>
            <a:ext cx="11180618" cy="4959927"/>
          </a:xfrm>
        </p:spPr>
        <p:txBody>
          <a:bodyPr>
            <a:noAutofit/>
          </a:bodyPr>
          <a:lstStyle/>
          <a:p>
            <a:pPr>
              <a:buNone/>
            </a:pPr>
            <a:endParaRPr lang="en-IN" sz="2200" dirty="0" smtClean="0"/>
          </a:p>
          <a:p>
            <a:pPr marL="442913" indent="-442913">
              <a:lnSpc>
                <a:spcPct val="200000"/>
              </a:lnSpc>
              <a:buFont typeface="Wingdings" pitchFamily="2" charset="2"/>
              <a:buChar char="v"/>
            </a:pPr>
            <a:r>
              <a:rPr lang="en-IN" sz="2000" dirty="0" smtClean="0">
                <a:latin typeface="+mj-lt"/>
              </a:rPr>
              <a:t>Login into iFMS application </a:t>
            </a:r>
            <a:endParaRPr lang="en-IN" sz="2000" dirty="0" smtClean="0">
              <a:latin typeface="+mj-lt"/>
            </a:endParaRPr>
          </a:p>
          <a:p>
            <a:pPr marL="442913" indent="-442913">
              <a:lnSpc>
                <a:spcPct val="200000"/>
              </a:lnSpc>
              <a:buFont typeface="Wingdings" pitchFamily="2" charset="2"/>
              <a:buChar char="v"/>
            </a:pPr>
            <a:r>
              <a:rPr lang="en-IN" sz="2000" dirty="0" smtClean="0">
                <a:latin typeface="+mj-lt"/>
              </a:rPr>
              <a:t>Verifies </a:t>
            </a:r>
            <a:r>
              <a:rPr lang="en-IN" sz="2000" dirty="0" smtClean="0">
                <a:latin typeface="+mj-lt"/>
              </a:rPr>
              <a:t>HoA wise expenditure/Receipt data in iFMS. </a:t>
            </a:r>
          </a:p>
          <a:p>
            <a:pPr marL="442913" indent="-442913">
              <a:lnSpc>
                <a:spcPct val="200000"/>
              </a:lnSpc>
              <a:buFont typeface="Wingdings" pitchFamily="2" charset="2"/>
              <a:buChar char="v"/>
            </a:pPr>
            <a:r>
              <a:rPr lang="en-IN" sz="2000" dirty="0" smtClean="0">
                <a:latin typeface="+mj-lt"/>
              </a:rPr>
              <a:t>CO can view the Expenditure Source( like treasury, works, forest, other state, transfer entry etc) wise data on clicking the HoA link .</a:t>
            </a:r>
          </a:p>
          <a:p>
            <a:pPr marL="442913" indent="-442913">
              <a:lnSpc>
                <a:spcPct val="200000"/>
              </a:lnSpc>
              <a:buFont typeface="Wingdings" pitchFamily="2" charset="2"/>
              <a:buChar char="v"/>
            </a:pPr>
            <a:r>
              <a:rPr lang="en-IN" sz="2000" dirty="0" smtClean="0">
                <a:latin typeface="+mj-lt"/>
              </a:rPr>
              <a:t>CO will verify the Voucher-wise data on clicking the Source link .</a:t>
            </a:r>
          </a:p>
          <a:p>
            <a:pPr marL="442913" indent="-442913">
              <a:lnSpc>
                <a:spcPct val="200000"/>
              </a:lnSpc>
              <a:buFont typeface="Wingdings" pitchFamily="2" charset="2"/>
              <a:buChar char="v"/>
            </a:pPr>
            <a:r>
              <a:rPr lang="en-IN" sz="2000" dirty="0" smtClean="0">
                <a:latin typeface="+mj-lt"/>
              </a:rPr>
              <a:t>In case of discrepancy, CO shall click on disagree button. Alternatively, CO clicks on agree button .</a:t>
            </a:r>
          </a:p>
          <a:p>
            <a:pPr marL="442913" indent="-442913">
              <a:lnSpc>
                <a:spcPct val="200000"/>
              </a:lnSpc>
              <a:buFont typeface="Wingdings" pitchFamily="2" charset="2"/>
              <a:buChar char="v"/>
            </a:pPr>
            <a:r>
              <a:rPr lang="en-IN" sz="2000" dirty="0" smtClean="0">
                <a:latin typeface="+mj-lt"/>
              </a:rPr>
              <a:t>CO sends online correction request to AG with suggested data using iFMS.</a:t>
            </a:r>
            <a:endParaRPr lang="en-IN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2" y="942125"/>
            <a:ext cx="10404763" cy="5430977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IN" sz="5500" b="1" dirty="0" smtClean="0">
                <a:solidFill>
                  <a:schemeClr val="tx2"/>
                </a:solidFill>
              </a:rPr>
              <a:t>AG Odisha </a:t>
            </a:r>
            <a:r>
              <a:rPr lang="en-IN" b="1" dirty="0" smtClean="0"/>
              <a:t>	</a:t>
            </a:r>
          </a:p>
          <a:p>
            <a:endParaRPr lang="en-IN" dirty="0" smtClean="0"/>
          </a:p>
          <a:p>
            <a:pPr marL="360363" indent="-360363">
              <a:buFont typeface="Wingdings" pitchFamily="2" charset="2"/>
              <a:buChar char="v"/>
            </a:pPr>
            <a:r>
              <a:rPr lang="en-IN" sz="4200" dirty="0" smtClean="0">
                <a:latin typeface="+mj-lt"/>
              </a:rPr>
              <a:t>Examines the online correction request received from CO.</a:t>
            </a:r>
          </a:p>
          <a:p>
            <a:pPr>
              <a:buNone/>
            </a:pPr>
            <a:r>
              <a:rPr lang="en-IN" sz="4200" dirty="0" smtClean="0">
                <a:latin typeface="+mj-lt"/>
              </a:rPr>
              <a:t>	</a:t>
            </a:r>
          </a:p>
          <a:p>
            <a:pPr marL="360363" indent="-360363">
              <a:buFont typeface="Wingdings" pitchFamily="2" charset="2"/>
              <a:buChar char="v"/>
            </a:pPr>
            <a:r>
              <a:rPr lang="en-IN" sz="4200" dirty="0" smtClean="0">
                <a:latin typeface="+mj-lt"/>
              </a:rPr>
              <a:t>Valid requests will be accepted by AG and becomes available to treasury for rectification.</a:t>
            </a:r>
          </a:p>
          <a:p>
            <a:pPr>
              <a:buNone/>
            </a:pPr>
            <a:r>
              <a:rPr lang="en-IN" sz="4200" dirty="0" smtClean="0">
                <a:latin typeface="+mj-lt"/>
              </a:rPr>
              <a:t>	</a:t>
            </a:r>
          </a:p>
          <a:p>
            <a:pPr>
              <a:buNone/>
            </a:pPr>
            <a:r>
              <a:rPr lang="en-IN" sz="4200" b="1" dirty="0" smtClean="0">
                <a:solidFill>
                  <a:schemeClr val="tx2"/>
                </a:solidFill>
                <a:latin typeface="+mj-lt"/>
              </a:rPr>
              <a:t>Treasury </a:t>
            </a:r>
            <a:r>
              <a:rPr lang="en-IN" sz="4200" b="1" dirty="0" smtClean="0">
                <a:latin typeface="+mj-lt"/>
              </a:rPr>
              <a:t>	</a:t>
            </a:r>
          </a:p>
          <a:p>
            <a:endParaRPr lang="en-IN" sz="4200" dirty="0" smtClean="0">
              <a:latin typeface="+mj-lt"/>
            </a:endParaRPr>
          </a:p>
          <a:p>
            <a:pPr marL="360363" indent="-360363">
              <a:buFont typeface="Wingdings" pitchFamily="2" charset="2"/>
              <a:buChar char="v"/>
            </a:pPr>
            <a:r>
              <a:rPr lang="en-IN" sz="4200" dirty="0" smtClean="0">
                <a:latin typeface="+mj-lt"/>
              </a:rPr>
              <a:t>Treasury activates the request. The correction will be reflected in the accounts. </a:t>
            </a:r>
          </a:p>
          <a:p>
            <a:pPr>
              <a:buNone/>
            </a:pPr>
            <a:r>
              <a:rPr lang="en-IN" sz="4200" dirty="0" smtClean="0">
                <a:latin typeface="+mj-lt"/>
              </a:rPr>
              <a:t>	</a:t>
            </a:r>
          </a:p>
          <a:p>
            <a:pPr>
              <a:buNone/>
            </a:pPr>
            <a:r>
              <a:rPr lang="en-IN" sz="4200" b="1" dirty="0" smtClean="0">
                <a:solidFill>
                  <a:schemeClr val="tx2"/>
                </a:solidFill>
                <a:latin typeface="+mj-lt"/>
              </a:rPr>
              <a:t>AG Odisha </a:t>
            </a:r>
            <a:r>
              <a:rPr lang="en-IN" sz="4200" b="1" dirty="0" smtClean="0">
                <a:latin typeface="+mj-lt"/>
              </a:rPr>
              <a:t>	</a:t>
            </a:r>
          </a:p>
          <a:p>
            <a:endParaRPr lang="en-IN" sz="4200" dirty="0" smtClean="0">
              <a:latin typeface="+mj-lt"/>
            </a:endParaRPr>
          </a:p>
          <a:p>
            <a:pPr marL="360363" indent="-360363">
              <a:buFont typeface="Wingdings" pitchFamily="2" charset="2"/>
              <a:buChar char="v"/>
            </a:pPr>
            <a:r>
              <a:rPr lang="en-IN" sz="4200" dirty="0" smtClean="0">
                <a:latin typeface="+mj-lt"/>
              </a:rPr>
              <a:t>AG will download the revised account containing the changed data. </a:t>
            </a:r>
          </a:p>
          <a:p>
            <a:pPr>
              <a:buNone/>
            </a:pPr>
            <a:r>
              <a:rPr lang="en-IN" sz="4200" dirty="0" smtClean="0">
                <a:latin typeface="+mj-lt"/>
              </a:rPr>
              <a:t>	</a:t>
            </a:r>
          </a:p>
          <a:p>
            <a:pPr>
              <a:buNone/>
            </a:pPr>
            <a:r>
              <a:rPr lang="en-IN" sz="4200" b="1" dirty="0" smtClean="0">
                <a:solidFill>
                  <a:schemeClr val="tx2"/>
                </a:solidFill>
                <a:latin typeface="+mj-lt"/>
              </a:rPr>
              <a:t>Controlling Officer </a:t>
            </a:r>
            <a:r>
              <a:rPr lang="en-IN" sz="4200" b="1" dirty="0" smtClean="0">
                <a:latin typeface="+mj-lt"/>
              </a:rPr>
              <a:t>	</a:t>
            </a:r>
          </a:p>
          <a:p>
            <a:endParaRPr lang="en-IN" sz="4200" dirty="0" smtClean="0">
              <a:latin typeface="+mj-lt"/>
            </a:endParaRPr>
          </a:p>
          <a:p>
            <a:pPr marL="360363" indent="-360363">
              <a:buFont typeface="Wingdings" pitchFamily="2" charset="2"/>
              <a:buChar char="v"/>
            </a:pPr>
            <a:r>
              <a:rPr lang="en-IN" sz="4200" dirty="0" smtClean="0">
                <a:latin typeface="+mj-lt"/>
              </a:rPr>
              <a:t>CO can track status of the correction request.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782" y="731796"/>
            <a:ext cx="11790218" cy="1803585"/>
          </a:xfrm>
        </p:spPr>
        <p:txBody>
          <a:bodyPr>
            <a:normAutofit/>
          </a:bodyPr>
          <a:lstStyle/>
          <a:p>
            <a:r>
              <a:rPr lang="en-IN" sz="6000" dirty="0" smtClean="0"/>
              <a:t>QUERY  ? ? ?   </a:t>
            </a: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675417"/>
            <a:ext cx="10972800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92326" y="2644605"/>
            <a:ext cx="656512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IN" sz="9600" b="1" dirty="0">
                <a:ln/>
                <a:solidFill>
                  <a:schemeClr val="accent3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Thank You</a:t>
            </a:r>
            <a:endParaRPr lang="en-US" sz="9600" b="1" dirty="0">
              <a:ln/>
              <a:solidFill>
                <a:schemeClr val="accent3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922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5140" y="381001"/>
            <a:ext cx="10261600" cy="606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b="1" dirty="0" smtClean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What </a:t>
            </a:r>
            <a:r>
              <a:rPr lang="en-US" sz="20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is Accounts: </a:t>
            </a:r>
            <a:r>
              <a:rPr lang="en-US" sz="2000" b="1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-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b="1" dirty="0" smtClean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2000" b="1" dirty="0" smtClean="0">
                <a:latin typeface="+mj-lt"/>
              </a:rPr>
              <a:t>  </a:t>
            </a:r>
            <a:r>
              <a:rPr lang="en-US" sz="2000" dirty="0" smtClean="0">
                <a:latin typeface="+mj-lt"/>
              </a:rPr>
              <a:t>Systematic </a:t>
            </a:r>
            <a:r>
              <a:rPr lang="en-US" sz="2000" dirty="0">
                <a:latin typeface="+mj-lt"/>
              </a:rPr>
              <a:t>booking of transactions</a:t>
            </a:r>
            <a:r>
              <a:rPr lang="en-US" sz="2000" dirty="0" smtClean="0">
                <a:latin typeface="+mj-lt"/>
              </a:rPr>
              <a:t>.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 smtClean="0">
              <a:latin typeface="+mj-lt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2000" dirty="0" smtClean="0">
                <a:latin typeface="+mj-lt"/>
              </a:rPr>
              <a:t>  Record </a:t>
            </a:r>
            <a:r>
              <a:rPr lang="en-US" sz="2000" dirty="0">
                <a:latin typeface="+mj-lt"/>
              </a:rPr>
              <a:t>of  various activities and functions expressed in financial terms </a:t>
            </a:r>
            <a:endParaRPr lang="en-US" sz="2000" dirty="0" smtClean="0">
              <a:latin typeface="+mj-lt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 smtClean="0">
              <a:latin typeface="+mj-lt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2000" dirty="0" smtClean="0">
                <a:latin typeface="+mj-lt"/>
              </a:rPr>
              <a:t>  Maintained </a:t>
            </a:r>
            <a:r>
              <a:rPr lang="en-US" sz="2000" dirty="0">
                <a:latin typeface="+mj-lt"/>
              </a:rPr>
              <a:t>by activity </a:t>
            </a:r>
            <a:r>
              <a:rPr lang="en-US" sz="2000" dirty="0" smtClean="0">
                <a:latin typeface="+mj-lt"/>
              </a:rPr>
              <a:t>centers. </a:t>
            </a:r>
            <a:endParaRPr lang="en-US" sz="2000" dirty="0">
              <a:latin typeface="+mj-lt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latin typeface="+mj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Accounting period: </a:t>
            </a:r>
            <a:r>
              <a:rPr lang="en-US" sz="20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-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2000" dirty="0" smtClean="0">
                <a:latin typeface="+mj-lt"/>
              </a:rPr>
              <a:t>  Transactions </a:t>
            </a:r>
            <a:r>
              <a:rPr lang="en-US" sz="2000" dirty="0">
                <a:latin typeface="+mj-lt"/>
              </a:rPr>
              <a:t>for the period from 1st April to 31st March</a:t>
            </a:r>
            <a:r>
              <a:rPr lang="en-US" sz="2000" dirty="0" smtClean="0">
                <a:latin typeface="+mj-lt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 smtClean="0">
              <a:latin typeface="+mj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2000" dirty="0" smtClean="0">
                <a:latin typeface="+mj-lt"/>
              </a:rPr>
              <a:t>  In compliance </a:t>
            </a:r>
            <a:r>
              <a:rPr lang="en-US" sz="2000" dirty="0">
                <a:latin typeface="+mj-lt"/>
              </a:rPr>
              <a:t>with the budgetary structure of the country</a:t>
            </a:r>
            <a:r>
              <a:rPr lang="en-US" sz="2000" dirty="0" smtClean="0">
                <a:latin typeface="+mj-lt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 smtClean="0">
              <a:latin typeface="+mj-lt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tabLst>
                <a:tab pos="347663" algn="l"/>
              </a:tabLst>
              <a:defRPr/>
            </a:pPr>
            <a:r>
              <a:rPr lang="en-US" sz="2000" dirty="0" smtClean="0">
                <a:latin typeface="+mj-lt"/>
              </a:rPr>
              <a:t>  The </a:t>
            </a:r>
            <a:r>
              <a:rPr lang="en-US" sz="2000" dirty="0">
                <a:latin typeface="+mj-lt"/>
              </a:rPr>
              <a:t>Govt. Accounts </a:t>
            </a:r>
            <a:r>
              <a:rPr lang="en-US" sz="2000" dirty="0" smtClean="0">
                <a:latin typeface="+mj-lt"/>
              </a:rPr>
              <a:t>kept open to </a:t>
            </a:r>
            <a:r>
              <a:rPr lang="en-US" sz="2000" dirty="0" smtClean="0">
                <a:latin typeface="+mj-lt"/>
              </a:rPr>
              <a:t>allow </a:t>
            </a:r>
            <a:r>
              <a:rPr lang="en-US" sz="2000" dirty="0" smtClean="0">
                <a:latin typeface="+mj-lt"/>
              </a:rPr>
              <a:t>inter </a:t>
            </a:r>
            <a:r>
              <a:rPr lang="en-US" sz="2000" dirty="0">
                <a:latin typeface="+mj-lt"/>
              </a:rPr>
              <a:t>government </a:t>
            </a:r>
            <a:r>
              <a:rPr lang="en-US" sz="2000" dirty="0" smtClean="0">
                <a:latin typeface="+mj-lt"/>
              </a:rPr>
              <a:t>adjustments/correction </a:t>
            </a:r>
            <a:r>
              <a:rPr lang="en-US" sz="2000" dirty="0">
                <a:latin typeface="+mj-lt"/>
              </a:rPr>
              <a:t>of </a:t>
            </a:r>
            <a:r>
              <a:rPr lang="en-US" sz="2000" dirty="0" smtClean="0">
                <a:latin typeface="+mj-lt"/>
              </a:rPr>
              <a:t>mis-      	classification/clearance </a:t>
            </a:r>
            <a:r>
              <a:rPr lang="en-US" sz="2000" dirty="0">
                <a:latin typeface="+mj-lt"/>
              </a:rPr>
              <a:t>of </a:t>
            </a:r>
            <a:r>
              <a:rPr lang="en-US" sz="2000" dirty="0" smtClean="0">
                <a:latin typeface="+mj-lt"/>
              </a:rPr>
              <a:t>transitory/suspense </a:t>
            </a:r>
            <a:r>
              <a:rPr lang="en-US" sz="2000" dirty="0">
                <a:latin typeface="+mj-lt"/>
              </a:rPr>
              <a:t>heads and other relevant </a:t>
            </a:r>
            <a:r>
              <a:rPr lang="en-US" sz="2000" dirty="0" smtClean="0">
                <a:latin typeface="+mj-lt"/>
              </a:rPr>
              <a:t> adjustment.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9927" y="1072935"/>
            <a:ext cx="10014437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Form of Accounts : -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spc="300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2000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Provisions under </a:t>
            </a:r>
            <a:r>
              <a:rPr lang="en-US" sz="20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Article 150 of the </a:t>
            </a:r>
            <a:r>
              <a:rPr lang="en-US" sz="2000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Constitution.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 smtClean="0"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2000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Prescribes broad form of Accounts.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 smtClean="0"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2000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Pronounces the </a:t>
            </a:r>
            <a:r>
              <a:rPr lang="en-US" sz="20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basis for selecting appropriate heads under which </a:t>
            </a:r>
            <a:r>
              <a:rPr lang="en-US" sz="2000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 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   the </a:t>
            </a:r>
            <a:r>
              <a:rPr lang="en-US" sz="20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transactions are to be classified</a:t>
            </a:r>
            <a:r>
              <a:rPr lang="en-US" sz="2000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.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 smtClean="0"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Currency in which Accounts are kept : -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 smtClean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The Accounts of Government are maintained in Indian Rupees(INR).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198" y="1091148"/>
            <a:ext cx="8507086" cy="5786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spc="3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Relevance of Accounting:-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spc="300" dirty="0" smtClean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2000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Aim and objectives of Budget taken care of. 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 smtClean="0"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2000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Visualizes State’s Financial position. 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 smtClean="0"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2000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Points out gap between provisions and utilization.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 smtClean="0"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2000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Provides valuable inputs for future Financial Provisions.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 smtClean="0"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2000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Supports effective implementation of  FRBM Act.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 smtClean="0"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2000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Helps in preparation of Annual Accounts of the State.</a:t>
            </a:r>
          </a:p>
        </p:txBody>
      </p:sp>
      <p:sp>
        <p:nvSpPr>
          <p:cNvPr id="3" name="Rectangle 2"/>
          <p:cNvSpPr/>
          <p:nvPr/>
        </p:nvSpPr>
        <p:spPr>
          <a:xfrm>
            <a:off x="1650273" y="4593215"/>
            <a:ext cx="103806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 smtClean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 smtClean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8982" y="347134"/>
            <a:ext cx="10432467" cy="6375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spc="3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ea typeface="+mj-ea"/>
                <a:cs typeface="+mj-cs"/>
              </a:rPr>
              <a:t>Role of DDOs in Accounting :-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b="1" spc="300" dirty="0" smtClean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ea typeface="+mj-ea"/>
              <a:cs typeface="+mj-cs"/>
            </a:endParaRPr>
          </a:p>
          <a:p>
            <a:pPr algn="just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2200" b="1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ea typeface="+mj-ea"/>
                <a:cs typeface="+mj-cs"/>
              </a:rPr>
              <a:t> </a:t>
            </a:r>
            <a:r>
              <a:rPr lang="en-US" sz="2000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First level of accounts preparing unit.</a:t>
            </a:r>
          </a:p>
          <a:p>
            <a:pPr algn="just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2000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Plays a vital role in correct booking of transactions. </a:t>
            </a:r>
          </a:p>
          <a:p>
            <a:pPr algn="just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2000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Booking of transactions under appropriate HoA.</a:t>
            </a:r>
          </a:p>
          <a:p>
            <a:pPr algn="just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2000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Avoid Mis-classification. </a:t>
            </a:r>
          </a:p>
          <a:p>
            <a:pPr algn="just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2000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Timely scrutiny of Voucher Details available in iFMS Treasury Application.</a:t>
            </a:r>
          </a:p>
          <a:p>
            <a:pPr algn="just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2000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Detects errors in Voucher , may be in HoA, Bill Type, Amount, By Transfer. </a:t>
            </a:r>
          </a:p>
          <a:p>
            <a:pPr algn="just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2000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Online requests to Treasury for modification.</a:t>
            </a:r>
          </a:p>
          <a:p>
            <a:pPr algn="just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2000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Timely submission of accounts to respective COs.</a:t>
            </a:r>
          </a:p>
          <a:p>
            <a:pPr algn="just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2000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Accounts for vis-à-vis Budgetary provisions.</a:t>
            </a:r>
          </a:p>
        </p:txBody>
      </p:sp>
      <p:sp>
        <p:nvSpPr>
          <p:cNvPr id="3" name="Rectangle 2"/>
          <p:cNvSpPr/>
          <p:nvPr/>
        </p:nvSpPr>
        <p:spPr>
          <a:xfrm>
            <a:off x="1650273" y="4593215"/>
            <a:ext cx="103806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 smtClean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 smtClean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0"/>
            <a:ext cx="108204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spc="3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Role of COs in Accounting :-</a:t>
            </a: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 spc="300" dirty="0" smtClean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</a:endParaRPr>
          </a:p>
          <a:p>
            <a:pPr algn="just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2000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 Final level of accounts preparing unit.</a:t>
            </a:r>
          </a:p>
          <a:p>
            <a:pPr algn="just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2000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 Plays a vital role in checking transactions booked by the DDOs  </a:t>
            </a:r>
          </a:p>
          <a:p>
            <a:pPr algn="just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2000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 Monitor  booking of transactions under appropriate </a:t>
            </a:r>
            <a:r>
              <a:rPr lang="en-US" sz="2000" dirty="0" err="1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HoA</a:t>
            </a:r>
            <a:r>
              <a:rPr lang="en-US" sz="2000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.</a:t>
            </a:r>
          </a:p>
          <a:p>
            <a:pPr algn="just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2000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Rectify </a:t>
            </a:r>
            <a:r>
              <a:rPr lang="en-US" sz="2000" dirty="0" err="1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Mis</a:t>
            </a:r>
            <a:r>
              <a:rPr lang="en-US" sz="2000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-classification. </a:t>
            </a:r>
          </a:p>
          <a:p>
            <a:pPr algn="just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2000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 Cross checking Voucher Details available in </a:t>
            </a:r>
            <a:r>
              <a:rPr lang="en-US" sz="2000" dirty="0" err="1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iFMS</a:t>
            </a:r>
            <a:r>
              <a:rPr lang="en-US" sz="2000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 with AG(O) figures.</a:t>
            </a:r>
          </a:p>
          <a:p>
            <a:pPr algn="just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2000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 Detects errors in Voucher , may be in </a:t>
            </a:r>
            <a:r>
              <a:rPr lang="en-US" sz="2000" dirty="0" err="1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HoA</a:t>
            </a:r>
            <a:r>
              <a:rPr lang="en-US" sz="2000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, Bill Type, Amount, By Transfer. </a:t>
            </a:r>
          </a:p>
          <a:p>
            <a:pPr algn="just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2000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 Online requests to AG(O) for modification.</a:t>
            </a:r>
          </a:p>
          <a:p>
            <a:pPr algn="just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2000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 Timely submission of  request proposal to AG(O).</a:t>
            </a:r>
          </a:p>
          <a:p>
            <a:pPr algn="just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2000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 Maintenance of correct Accounting System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304800"/>
            <a:ext cx="4394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/>
              <a:t>SIX TIER ARRANGEMENTS : -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37640" y="1110243"/>
            <a:ext cx="95504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The Major head, sub-major head, minor head, sub-head, detail head and sub-detail head constitute a six-tier classification basing on which State Budget is prepared.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 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Sector / Sub-sector (Broad Group of Classification)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Major Head (1st Tier)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Sub Major Head ( 2nd Tier)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Minor Head (3rd Tier)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Sub-Head (Schemes) (4th Tier)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Detailed Head (sub-schemes) (5th Tier)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Object Head (unit of appropriation (6th Tier)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934" y="143934"/>
            <a:ext cx="6011334" cy="645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/>
              <a:t>FORMS, POLICIES AND PROCEDURES : -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1" y="831273"/>
            <a:ext cx="11249890" cy="5584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The </a:t>
            </a:r>
            <a:r>
              <a:rPr lang="en-US" sz="20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Govt. accounting policies and procedures have bee prescribed, inter-alia, by </a:t>
            </a:r>
            <a:r>
              <a:rPr lang="en-US" sz="2000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way of </a:t>
            </a:r>
            <a:r>
              <a:rPr lang="en-US" sz="20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following publications</a:t>
            </a:r>
            <a:r>
              <a:rPr lang="en-US" sz="2000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.</a:t>
            </a:r>
            <a:endParaRPr lang="en-US" sz="2000" dirty="0"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000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 Government </a:t>
            </a:r>
            <a:r>
              <a:rPr lang="en-US" sz="20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Accounting Rule 1990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000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 Account </a:t>
            </a:r>
            <a:r>
              <a:rPr lang="en-US" sz="20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code for Accountants General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000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 List </a:t>
            </a:r>
            <a:r>
              <a:rPr lang="en-US" sz="20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of Major and Minor Heads of Account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000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 General </a:t>
            </a:r>
            <a:r>
              <a:rPr lang="en-US" sz="20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Financial Rules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000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 Receipt </a:t>
            </a:r>
            <a:r>
              <a:rPr lang="en-US" sz="20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and Payment Rules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000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 Central </a:t>
            </a:r>
            <a:r>
              <a:rPr lang="en-US" sz="20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Public Works Department Codes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000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 Manual </a:t>
            </a:r>
            <a:r>
              <a:rPr lang="en-US" sz="20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of Standing Orders (A&amp;E), Vol. I &amp; II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000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 Treasury </a:t>
            </a:r>
            <a:r>
              <a:rPr lang="en-US" sz="20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Rules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000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 Financial </a:t>
            </a:r>
            <a:r>
              <a:rPr lang="en-US" sz="20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Hand Book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000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 Budget </a:t>
            </a:r>
            <a:r>
              <a:rPr lang="en-US" sz="20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Manuals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241" y="304810"/>
            <a:ext cx="10078495" cy="744583"/>
          </a:xfrm>
        </p:spPr>
        <p:txBody>
          <a:bodyPr/>
          <a:lstStyle/>
          <a:p>
            <a:r>
              <a:rPr lang="en-IN" sz="3200" dirty="0" smtClean="0">
                <a:latin typeface="+mn-lt"/>
              </a:rPr>
              <a:t> Account Correction : -</a:t>
            </a:r>
            <a:endParaRPr lang="en-IN" sz="3200" dirty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634" y="949239"/>
            <a:ext cx="11025052" cy="5991891"/>
          </a:xfrm>
        </p:spPr>
        <p:txBody>
          <a:bodyPr>
            <a:noAutofit/>
          </a:bodyPr>
          <a:lstStyle/>
          <a:p>
            <a:pPr marL="252000">
              <a:lnSpc>
                <a:spcPct val="170000"/>
              </a:lnSpc>
              <a:spcBef>
                <a:spcPts val="0"/>
              </a:spcBef>
            </a:pPr>
            <a:r>
              <a:rPr lang="en-IN" sz="2400" dirty="0" smtClean="0"/>
              <a:t>The Accountant-General will report to the Controlling Officer concerned the total expenditure for each unit in the third week of the month. </a:t>
            </a:r>
          </a:p>
          <a:p>
            <a:pPr>
              <a:lnSpc>
                <a:spcPct val="170000"/>
              </a:lnSpc>
            </a:pPr>
            <a:r>
              <a:rPr lang="en-IN" sz="2400" dirty="0" smtClean="0"/>
              <a:t>The returns of different disbursing officers should be consolidated in the office of the Controlling Officer. </a:t>
            </a:r>
          </a:p>
          <a:p>
            <a:pPr>
              <a:lnSpc>
                <a:spcPct val="170000"/>
              </a:lnSpc>
            </a:pPr>
            <a:r>
              <a:rPr lang="en-IN" sz="2400" dirty="0" smtClean="0"/>
              <a:t>The Controlling Officer should verify the figures. </a:t>
            </a:r>
          </a:p>
          <a:p>
            <a:pPr>
              <a:lnSpc>
                <a:spcPct val="170000"/>
              </a:lnSpc>
            </a:pPr>
            <a:r>
              <a:rPr lang="en-IN" sz="2400" dirty="0" smtClean="0"/>
              <a:t>In case of no discrepancy found, the CO accepts AG(O)’s figure.</a:t>
            </a:r>
          </a:p>
          <a:p>
            <a:pPr>
              <a:lnSpc>
                <a:spcPct val="170000"/>
              </a:lnSpc>
            </a:pPr>
            <a:r>
              <a:rPr lang="en-IN" sz="2400" dirty="0" smtClean="0"/>
              <a:t>In case of any material discrepancy, the CO will take steps to reconcile the discrepancy in the manner indicated in Appendix VII. </a:t>
            </a:r>
          </a:p>
          <a:p>
            <a:pPr>
              <a:buNone/>
            </a:pPr>
            <a:r>
              <a:rPr lang="en-IN" sz="1400" dirty="0" smtClean="0"/>
              <a:t>                                                                                                  (Source –</a:t>
            </a:r>
            <a:r>
              <a:rPr lang="en-IN" sz="1400" b="1" dirty="0" smtClean="0"/>
              <a:t>Rule-133, Odisha Budget Manual</a:t>
            </a:r>
            <a:r>
              <a:rPr lang="en-IN" sz="1400" dirty="0" smtClean="0"/>
              <a:t>)</a:t>
            </a:r>
            <a:endParaRPr lang="en-I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762</TotalTime>
  <Words>1130</Words>
  <Application>Microsoft Office PowerPoint</Application>
  <PresentationFormat>Custom</PresentationFormat>
  <Paragraphs>182</Paragraphs>
  <Slides>19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Flow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 Account Correction : -</vt:lpstr>
      <vt:lpstr>Slide 10</vt:lpstr>
      <vt:lpstr>Account Correction Module : A Tool To Minimise Accounting Error</vt:lpstr>
      <vt:lpstr> Process before the Closure of Treasury Account : -</vt:lpstr>
      <vt:lpstr>Process after Closure of Treasury Accounts : -</vt:lpstr>
      <vt:lpstr>Slide 14</vt:lpstr>
      <vt:lpstr>CO Reconciliation Module:- </vt:lpstr>
      <vt:lpstr>Controlling Officer</vt:lpstr>
      <vt:lpstr>Slide 17</vt:lpstr>
      <vt:lpstr>QUERY  ? ? ?   </vt:lpstr>
      <vt:lpstr>Slide 19</vt:lpstr>
    </vt:vector>
  </TitlesOfParts>
  <Company>DTI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Prakash Chandra Behera</dc:creator>
  <cp:lastModifiedBy>deepakadti</cp:lastModifiedBy>
  <cp:revision>151</cp:revision>
  <dcterms:created xsi:type="dcterms:W3CDTF">2014-07-04T07:37:46Z</dcterms:created>
  <dcterms:modified xsi:type="dcterms:W3CDTF">2019-12-13T09:00:38Z</dcterms:modified>
</cp:coreProperties>
</file>