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  <p:embeddedFontLst>
    <p:embeddedFont>
      <p:font typeface="RQCKPR+TrebuchetMS-Bold"/>
      <p:regular r:id="rId29"/>
    </p:embeddedFont>
    <p:embeddedFont>
      <p:font typeface="GNABQH+Trebuchet-BoldItalic"/>
      <p:regular r:id="rId30"/>
    </p:embeddedFont>
    <p:embeddedFont>
      <p:font typeface="FRBJRR+TrebuchetMS-Italic"/>
      <p:regular r:id="rId31"/>
    </p:embeddedFont>
    <p:embeddedFont>
      <p:font typeface="CAQGCU+Arial-Black"/>
      <p:regular r:id="rId32"/>
    </p:embeddedFont>
    <p:embeddedFont>
      <p:font typeface="ILKWIH+TrebuchetMS"/>
      <p:regular r:id="rId33"/>
    </p:embeddedFont>
    <p:embeddedFont>
      <p:font typeface="CAEOLC+Wingdings3"/>
      <p:regular r:id="rId34"/>
    </p:embeddedFont>
    <p:embeddedFont>
      <p:font typeface="RTUFMQ+Arial-BoldMT"/>
      <p:regular r:id="rId35"/>
    </p:embeddedFont>
    <p:embeddedFont>
      <p:font typeface="JCPTBN+ArialMT"/>
      <p:regular r:id="rId36"/>
    </p:embeddedFont>
    <p:embeddedFont>
      <p:font typeface="NBJEUG+Wingdings-Regular"/>
      <p:regular r:id="rId3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font" Target="fonts/font1.fntdata" /><Relationship Id="rId3" Type="http://schemas.openxmlformats.org/officeDocument/2006/relationships/viewProps" Target="viewProps.xml" /><Relationship Id="rId30" Type="http://schemas.openxmlformats.org/officeDocument/2006/relationships/font" Target="fonts/font2.fntdata" /><Relationship Id="rId31" Type="http://schemas.openxmlformats.org/officeDocument/2006/relationships/font" Target="fonts/font3.fntdata" /><Relationship Id="rId32" Type="http://schemas.openxmlformats.org/officeDocument/2006/relationships/font" Target="fonts/font4.fntdata" /><Relationship Id="rId33" Type="http://schemas.openxmlformats.org/officeDocument/2006/relationships/font" Target="fonts/font5.fntdata" /><Relationship Id="rId34" Type="http://schemas.openxmlformats.org/officeDocument/2006/relationships/font" Target="fonts/font6.fntdata" /><Relationship Id="rId35" Type="http://schemas.openxmlformats.org/officeDocument/2006/relationships/font" Target="fonts/font7.fntdata" /><Relationship Id="rId36" Type="http://schemas.openxmlformats.org/officeDocument/2006/relationships/font" Target="fonts/font8.fntdata" /><Relationship Id="rId37" Type="http://schemas.openxmlformats.org/officeDocument/2006/relationships/font" Target="fonts/font9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22944" y="2210106"/>
            <a:ext cx="8411432" cy="15447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Human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Resources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Management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System</a:t>
            </a:r>
          </a:p>
          <a:p>
            <a:pPr marL="0" marR="0">
              <a:lnSpc>
                <a:spcPts val="3715"/>
              </a:lnSpc>
              <a:spcBef>
                <a:spcPts val="127"/>
              </a:spcBef>
              <a:spcAft>
                <a:spcPts val="0"/>
              </a:spcAft>
            </a:pPr>
            <a:r>
              <a:rPr dirty="0" sz="3200" b="1">
                <a:solidFill>
                  <a:srgbClr val="92d050"/>
                </a:solidFill>
                <a:latin typeface="GNABQH+Trebuchet-BoldItalic"/>
                <a:cs typeface="GNABQH+Trebuchet-BoldItalic"/>
              </a:rPr>
              <a:t>of</a:t>
            </a:r>
          </a:p>
          <a:p>
            <a:pPr marL="0" marR="0">
              <a:lnSpc>
                <a:spcPts val="3715"/>
              </a:lnSpc>
              <a:spcBef>
                <a:spcPts val="174"/>
              </a:spcBef>
              <a:spcAft>
                <a:spcPts val="0"/>
              </a:spcAft>
            </a:pPr>
            <a:r>
              <a:rPr dirty="0" sz="3200" b="1">
                <a:solidFill>
                  <a:srgbClr val="ff0000"/>
                </a:solidFill>
                <a:latin typeface="RQCKPR+TrebuchetMS-Bold"/>
                <a:cs typeface="RQCKPR+TrebuchetMS-Bold"/>
              </a:rPr>
              <a:t>Government</a:t>
            </a:r>
            <a:r>
              <a:rPr dirty="0" sz="32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200" b="1">
                <a:solidFill>
                  <a:srgbClr val="ff0000"/>
                </a:solidFill>
                <a:latin typeface="RQCKPR+TrebuchetMS-Bold"/>
                <a:cs typeface="RQCKPR+TrebuchetMS-Bold"/>
              </a:rPr>
              <a:t>of</a:t>
            </a:r>
            <a:r>
              <a:rPr dirty="0" sz="32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200" b="1">
                <a:solidFill>
                  <a:srgbClr val="ff0000"/>
                </a:solidFill>
                <a:latin typeface="RQCKPR+TrebuchetMS-Bold"/>
                <a:cs typeface="RQCKPR+TrebuchetMS-Bold"/>
              </a:rPr>
              <a:t>Odisha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5317" y="5237539"/>
            <a:ext cx="4858382" cy="7923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468" marR="0">
              <a:lnSpc>
                <a:spcPts val="3251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404040"/>
                </a:solidFill>
                <a:latin typeface="FRBJRR+TrebuchetMS-Italic"/>
                <a:cs typeface="FRBJRR+TrebuchetMS-Italic"/>
              </a:rPr>
              <a:t>General</a:t>
            </a:r>
            <a:r>
              <a:rPr dirty="0" sz="2800" spc="142">
                <a:solidFill>
                  <a:srgbClr val="404040"/>
                </a:solidFill>
                <a:latin typeface="FRBJRR+TrebuchetMS-Italic"/>
                <a:cs typeface="FRBJRR+TrebuchetMS-Italic"/>
              </a:rPr>
              <a:t> </a:t>
            </a:r>
            <a:r>
              <a:rPr dirty="0" sz="2800">
                <a:solidFill>
                  <a:srgbClr val="404040"/>
                </a:solidFill>
                <a:latin typeface="FRBJRR+TrebuchetMS-Italic"/>
                <a:cs typeface="FRBJRR+TrebuchetMS-Italic"/>
              </a:rPr>
              <a:t>Administration</a:t>
            </a:r>
            <a:r>
              <a:rPr dirty="0" sz="2800" spc="986">
                <a:solidFill>
                  <a:srgbClr val="404040"/>
                </a:solidFill>
                <a:latin typeface="FRBJRR+TrebuchetMS-Italic"/>
                <a:cs typeface="FRBJRR+TrebuchetMS-Italic"/>
              </a:rPr>
              <a:t> </a:t>
            </a:r>
            <a:r>
              <a:rPr dirty="0" sz="2800">
                <a:solidFill>
                  <a:srgbClr val="404040"/>
                </a:solidFill>
                <a:latin typeface="FRBJRR+TrebuchetMS-Italic"/>
                <a:cs typeface="FRBJRR+TrebuchetMS-Italic"/>
              </a:rPr>
              <a:t>&amp;</a:t>
            </a:r>
          </a:p>
          <a:p>
            <a:pPr marL="0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404040"/>
                </a:solidFill>
                <a:latin typeface="FRBJRR+TrebuchetMS-Italic"/>
                <a:cs typeface="FRBJRR+TrebuchetMS-Italic"/>
              </a:rPr>
              <a:t>Public</a:t>
            </a:r>
            <a:r>
              <a:rPr dirty="0" sz="2800" spc="141">
                <a:solidFill>
                  <a:srgbClr val="404040"/>
                </a:solidFill>
                <a:latin typeface="FRBJRR+TrebuchetMS-Italic"/>
                <a:cs typeface="FRBJRR+TrebuchetMS-Italic"/>
              </a:rPr>
              <a:t> </a:t>
            </a:r>
            <a:r>
              <a:rPr dirty="0" sz="2800">
                <a:solidFill>
                  <a:srgbClr val="404040"/>
                </a:solidFill>
                <a:latin typeface="FRBJRR+TrebuchetMS-Italic"/>
                <a:cs typeface="FRBJRR+TrebuchetMS-Italic"/>
              </a:rPr>
              <a:t>Grievance</a:t>
            </a:r>
            <a:r>
              <a:rPr dirty="0" sz="2800" spc="143">
                <a:solidFill>
                  <a:srgbClr val="404040"/>
                </a:solidFill>
                <a:latin typeface="FRBJRR+TrebuchetMS-Italic"/>
                <a:cs typeface="FRBJRR+TrebuchetMS-Italic"/>
              </a:rPr>
              <a:t> </a:t>
            </a:r>
            <a:r>
              <a:rPr dirty="0" sz="2800">
                <a:solidFill>
                  <a:srgbClr val="404040"/>
                </a:solidFill>
                <a:latin typeface="FRBJRR+TrebuchetMS-Italic"/>
                <a:cs typeface="FRBJRR+TrebuchetMS-Italic"/>
              </a:rPr>
              <a:t>Department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7294"/>
            <a:ext cx="5998197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HRMS: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CAPTURING</a:t>
            </a:r>
            <a:r>
              <a:rPr dirty="0" sz="3000" spc="38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LEGACY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DATA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9690"/>
            <a:ext cx="5255969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Facilities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for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employees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8117" y="1599560"/>
            <a:ext cx="166441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RTUFMQ+Arial-BoldMT"/>
                <a:cs typeface="RTUFMQ+Arial-BoldMT"/>
              </a:rPr>
              <a:t>ServiceꢀBookꢀ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04340" y="1599560"/>
            <a:ext cx="86409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RTUFMQ+Arial-BoldMT"/>
                <a:cs typeface="RTUFMQ+Arial-BoldMT"/>
              </a:rPr>
              <a:t>Leaveꢀ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60525" y="1599560"/>
            <a:ext cx="1295846" cy="7049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RTUFMQ+Arial-BoldMT"/>
                <a:cs typeface="RTUFMQ+Arial-BoldMT"/>
              </a:rPr>
              <a:t>Insuranceꢀ</a:t>
            </a:r>
          </a:p>
          <a:p>
            <a:pPr marL="0" marR="0">
              <a:lnSpc>
                <a:spcPts val="2010"/>
              </a:lnSpc>
              <a:spcBef>
                <a:spcPts val="1279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RTUFMQ+Arial-BoldMT"/>
                <a:cs typeface="RTUFMQ+Arial-BoldMT"/>
              </a:rPr>
              <a:t>Passbookꢀ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64325" y="1599560"/>
            <a:ext cx="247702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RTUFMQ+Arial-BoldMT"/>
                <a:cs typeface="RTUFMQ+Arial-BoldMT"/>
              </a:rPr>
              <a:t>LongꢀTermꢀAdvances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04340" y="2011040"/>
            <a:ext cx="1346110" cy="15279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RTUFMQ+Arial-BoldMT"/>
                <a:cs typeface="RTUFMQ+Arial-BoldMT"/>
              </a:rPr>
              <a:t>Account</a:t>
            </a:r>
          </a:p>
          <a:p>
            <a:pPr marL="0" marR="0">
              <a:lnSpc>
                <a:spcPts val="2010"/>
              </a:lnSpc>
              <a:spcBef>
                <a:spcPts val="127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Accounts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of</a:t>
            </a:r>
          </a:p>
          <a:p>
            <a:pPr marL="0" marR="0">
              <a:lnSpc>
                <a:spcPts val="2010"/>
              </a:lnSpc>
              <a:spcBef>
                <a:spcPts val="122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GPF-TPF-</a:t>
            </a:r>
          </a:p>
          <a:p>
            <a:pPr marL="0" marR="0">
              <a:lnSpc>
                <a:spcPts val="2010"/>
              </a:lnSpc>
              <a:spcBef>
                <a:spcPts val="122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NPS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88117" y="2422520"/>
            <a:ext cx="99025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Pay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Slip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60525" y="2422520"/>
            <a:ext cx="368258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Loan/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Advance</a:t>
            </a:r>
            <a:r>
              <a:rPr dirty="0" sz="1800" spc="1701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Motor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Car/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Motor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60525" y="2834000"/>
            <a:ext cx="97850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Ledgers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64325" y="2834000"/>
            <a:ext cx="2452241" cy="7049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Cycle/Moped/Personal</a:t>
            </a:r>
          </a:p>
          <a:p>
            <a:pPr marL="0" marR="0">
              <a:lnSpc>
                <a:spcPts val="2010"/>
              </a:lnSpc>
              <a:spcBef>
                <a:spcPts val="127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Computer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88117" y="3656959"/>
            <a:ext cx="143526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HR</a:t>
            </a:r>
            <a:r>
              <a:rPr dirty="0" sz="1800" spc="501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Account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04340" y="3656959"/>
            <a:ext cx="588554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Accounts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on</a:t>
            </a:r>
            <a:r>
              <a:rPr dirty="0" sz="1800" spc="264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Submission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of</a:t>
            </a:r>
            <a:r>
              <a:rPr dirty="0" sz="1800" spc="2403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GPF(Non-Refundable/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004340" y="4068440"/>
            <a:ext cx="1345920" cy="15279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Voluntary</a:t>
            </a:r>
          </a:p>
          <a:p>
            <a:pPr marL="0" marR="0">
              <a:lnSpc>
                <a:spcPts val="2010"/>
              </a:lnSpc>
              <a:spcBef>
                <a:spcPts val="127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Deductions</a:t>
            </a:r>
          </a:p>
          <a:p>
            <a:pPr marL="0" marR="0">
              <a:lnSpc>
                <a:spcPts val="2010"/>
              </a:lnSpc>
              <a:spcBef>
                <a:spcPts val="122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Income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Tax</a:t>
            </a:r>
          </a:p>
          <a:p>
            <a:pPr marL="0" marR="0">
              <a:lnSpc>
                <a:spcPts val="2010"/>
              </a:lnSpc>
              <a:spcBef>
                <a:spcPts val="122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Planner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660525" y="4068440"/>
            <a:ext cx="101634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Property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64325" y="4068440"/>
            <a:ext cx="139786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Refundable)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660525" y="4479919"/>
            <a:ext cx="119438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Statement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88117" y="4891399"/>
            <a:ext cx="1854288" cy="15279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Submission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of</a:t>
            </a:r>
          </a:p>
          <a:p>
            <a:pPr marL="0" marR="0">
              <a:lnSpc>
                <a:spcPts val="2010"/>
              </a:lnSpc>
              <a:spcBef>
                <a:spcPts val="127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Performance</a:t>
            </a:r>
          </a:p>
          <a:p>
            <a:pPr marL="0" marR="0">
              <a:lnSpc>
                <a:spcPts val="2010"/>
              </a:lnSpc>
              <a:spcBef>
                <a:spcPts val="122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Appraisal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Report</a:t>
            </a:r>
          </a:p>
          <a:p>
            <a:pPr marL="0" marR="0">
              <a:lnSpc>
                <a:spcPts val="2010"/>
              </a:lnSpc>
              <a:spcBef>
                <a:spcPts val="122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(PAR)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660525" y="4891399"/>
            <a:ext cx="450901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Task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List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Panel</a:t>
            </a:r>
            <a:r>
              <a:rPr dirty="0" sz="1800" spc="1407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House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Building</a:t>
            </a:r>
            <a:r>
              <a:rPr dirty="0" sz="1800" spc="496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Advance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660525" y="5302880"/>
            <a:ext cx="1574710" cy="7049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for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disposal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of</a:t>
            </a:r>
          </a:p>
          <a:p>
            <a:pPr marL="0" marR="0">
              <a:lnSpc>
                <a:spcPts val="2010"/>
              </a:lnSpc>
              <a:spcBef>
                <a:spcPts val="127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CPTBN+ArialMT"/>
                <a:cs typeface="JCPTBN+ArialMT"/>
              </a:rPr>
              <a:t>requests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9690"/>
            <a:ext cx="7456930" cy="1117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Facilities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for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the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Heads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of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Office,</a:t>
            </a:r>
          </a:p>
          <a:p>
            <a:pPr marL="0" marR="0">
              <a:lnSpc>
                <a:spcPts val="4180"/>
              </a:lnSpc>
              <a:spcBef>
                <a:spcPts val="139"/>
              </a:spcBef>
              <a:spcAft>
                <a:spcPts val="0"/>
              </a:spcAft>
            </a:pP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DDOs,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HoDs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&amp;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Admin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Departments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0004" y="1972353"/>
            <a:ext cx="5039199" cy="779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SanctionedꢀPost-ꢀ</a:t>
            </a:r>
            <a:r>
              <a:rPr dirty="0" sz="2000" spc="289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VacancyꢀPositionsꢀ</a:t>
            </a:r>
          </a:p>
          <a:p>
            <a:pPr marL="0" marR="0">
              <a:lnSpc>
                <a:spcPts val="2234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wiseꢀListꢀofꢀ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68635" y="1972353"/>
            <a:ext cx="1423020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Accessꢀtoꢀ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68635" y="2429553"/>
            <a:ext cx="2439268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EmployeeꢀRecords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0004" y="2886753"/>
            <a:ext cx="1493589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Employees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0004" y="3343953"/>
            <a:ext cx="1464816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Automaticꢀ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53922" y="3343953"/>
            <a:ext cx="2805509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Onlineꢀsubmissionꢀofꢀ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68635" y="3343953"/>
            <a:ext cx="2382465" cy="779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QuickꢀAttendanceꢀ</a:t>
            </a:r>
          </a:p>
          <a:p>
            <a:pPr marL="0" marR="0">
              <a:lnSpc>
                <a:spcPts val="2234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Recordꢀ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80004" y="3801153"/>
            <a:ext cx="4615862" cy="779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GenerationꢀofꢀPayꢀ</a:t>
            </a:r>
            <a:r>
              <a:rPr dirty="0" sz="2000" spc="2113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billsꢀtoꢀtreasury</a:t>
            </a:r>
          </a:p>
          <a:p>
            <a:pPr marL="0" marR="0">
              <a:lnSpc>
                <a:spcPts val="2234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Billsꢀ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80004" y="4969950"/>
            <a:ext cx="5377019" cy="1236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Updatingꢀprofileꢀ</a:t>
            </a:r>
          </a:p>
          <a:p>
            <a:pPr marL="0" marR="0">
              <a:lnSpc>
                <a:spcPts val="2234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andꢀserviceꢀdataꢀofꢀ</a:t>
            </a:r>
            <a:r>
              <a:rPr dirty="0" sz="2000" spc="11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remindingꢀincrement,ꢀ</a:t>
            </a:r>
          </a:p>
          <a:p>
            <a:pPr marL="0" marR="0">
              <a:lnSpc>
                <a:spcPts val="2234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employees.</a:t>
            </a:r>
            <a:r>
              <a:rPr dirty="0" sz="2000" spc="888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retirement,ꢀGISꢀ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53922" y="4969950"/>
            <a:ext cx="5495158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BulletinꢀBoardꢀServiceꢀ</a:t>
            </a:r>
            <a:r>
              <a:rPr dirty="0" sz="2000" spc="2153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QuarterꢀAllotmentꢀ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68635" y="5427150"/>
            <a:ext cx="970830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Report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792" y="391149"/>
            <a:ext cx="4320211" cy="5099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ff0000"/>
                </a:solidFill>
                <a:latin typeface="RQCKPR+TrebuchetMS-Bold"/>
                <a:cs typeface="RQCKPR+TrebuchetMS-Bold"/>
              </a:rPr>
              <a:t>Facilities</a:t>
            </a:r>
            <a:r>
              <a:rPr dirty="0" sz="3200" spc="-149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200" b="1">
                <a:solidFill>
                  <a:srgbClr val="ff0000"/>
                </a:solidFill>
                <a:latin typeface="RQCKPR+TrebuchetMS-Bold"/>
                <a:cs typeface="RQCKPR+TrebuchetMS-Bold"/>
              </a:rPr>
              <a:t>for</a:t>
            </a:r>
            <a:r>
              <a:rPr dirty="0" sz="32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200" b="1">
                <a:solidFill>
                  <a:srgbClr val="ff0000"/>
                </a:solidFill>
                <a:latin typeface="RQCKPR+TrebuchetMS-Bold"/>
                <a:cs typeface="RQCKPR+TrebuchetMS-Bold"/>
              </a:rPr>
              <a:t>Treasury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9964" y="1396289"/>
            <a:ext cx="2170509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Fullyꢀautomatedꢀ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42586" y="1396289"/>
            <a:ext cx="3968704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Electronicꢀtransferꢀ</a:t>
            </a:r>
            <a:r>
              <a:rPr dirty="0" sz="2000" spc="1017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Uploadingꢀ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9964" y="1853489"/>
            <a:ext cx="6808954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accountingꢀofꢀsalariesꢀ</a:t>
            </a:r>
            <a:r>
              <a:rPr dirty="0" sz="2000" spc="1648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ofꢀMonthlyꢀSalaryꢀ</a:t>
            </a:r>
            <a:r>
              <a:rPr dirty="0" sz="2000" spc="2022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statusꢀofꢀ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9964" y="2310689"/>
            <a:ext cx="1676524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andꢀdataꢀforꢀ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42586" y="2310689"/>
            <a:ext cx="4518867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BillsꢀofꢀRegularꢀ&amp;ꢀ</a:t>
            </a:r>
            <a:r>
              <a:rPr dirty="0" sz="2000" spc="20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submittedꢀbillsꢀ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9964" y="2767889"/>
            <a:ext cx="4655799" cy="779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preparationꢀofꢀbudgetꢀ</a:t>
            </a:r>
            <a:r>
              <a:rPr dirty="0" sz="2000" spc="2081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Contractualꢀ</a:t>
            </a:r>
          </a:p>
          <a:p>
            <a:pPr marL="3022622" marR="0">
              <a:lnSpc>
                <a:spcPts val="2234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employees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48292" y="2767889"/>
            <a:ext cx="1012998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duringꢀ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48292" y="3225089"/>
            <a:ext cx="1351830" cy="779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vouchingꢀ</a:t>
            </a:r>
          </a:p>
          <a:p>
            <a:pPr marL="0" marR="0">
              <a:lnSpc>
                <a:spcPts val="2234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process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9964" y="4139488"/>
            <a:ext cx="7647412" cy="1693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Electronicꢀ</a:t>
            </a:r>
            <a:r>
              <a:rPr dirty="0" sz="2000" spc="159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Transferꢀ</a:t>
            </a:r>
            <a:r>
              <a:rPr dirty="0" sz="2000" spc="47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ofꢀ</a:t>
            </a:r>
            <a:r>
              <a:rPr dirty="0" sz="2000" spc="158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otherꢀ</a:t>
            </a:r>
            <a:r>
              <a:rPr dirty="0" sz="2000" spc="1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Billsꢀ</a:t>
            </a:r>
            <a:r>
              <a:rPr dirty="0" sz="2000" spc="1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likeꢀ</a:t>
            </a:r>
            <a:r>
              <a:rPr dirty="0" sz="2000" spc="1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Loan/ꢀ</a:t>
            </a:r>
            <a:r>
              <a:rPr dirty="0" sz="2000" spc="15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Advanceꢀ</a:t>
            </a:r>
            <a:r>
              <a:rPr dirty="0" sz="2000" spc="17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Billꢀ</a:t>
            </a:r>
          </a:p>
          <a:p>
            <a:pPr marL="0" marR="0">
              <a:lnSpc>
                <a:spcPts val="2234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(Festivalꢀ</a:t>
            </a:r>
            <a:r>
              <a:rPr dirty="0" sz="2000" spc="27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Advance,ꢀ</a:t>
            </a:r>
            <a:r>
              <a:rPr dirty="0" sz="2000" spc="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GPFꢀ</a:t>
            </a:r>
            <a:r>
              <a:rPr dirty="0" sz="2000" spc="3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Advance,ꢀ</a:t>
            </a:r>
            <a:r>
              <a:rPr dirty="0" sz="2000" spc="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Motorꢀ</a:t>
            </a:r>
            <a:r>
              <a:rPr dirty="0" sz="2000" spc="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Cycle/ꢀ</a:t>
            </a:r>
            <a:r>
              <a:rPr dirty="0" sz="2000" spc="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Motorꢀ</a:t>
            </a:r>
            <a:r>
              <a:rPr dirty="0" sz="2000" spc="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Car/ꢀ</a:t>
            </a:r>
          </a:p>
          <a:p>
            <a:pPr marL="0" marR="0">
              <a:lnSpc>
                <a:spcPts val="2234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Mopedꢀ</a:t>
            </a:r>
            <a:r>
              <a:rPr dirty="0" sz="2000" spc="232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Advance,ꢀ</a:t>
            </a:r>
            <a:r>
              <a:rPr dirty="0" sz="2000" spc="23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Otherꢀ</a:t>
            </a:r>
            <a:r>
              <a:rPr dirty="0" sz="2000" spc="216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Loansꢀ</a:t>
            </a:r>
            <a:r>
              <a:rPr dirty="0" sz="2000" spc="236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andꢀ</a:t>
            </a:r>
            <a:r>
              <a:rPr dirty="0" sz="2000" spc="231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Advanceꢀ</a:t>
            </a:r>
            <a:r>
              <a:rPr dirty="0" sz="2000" spc="239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Bills)ꢀ</a:t>
            </a:r>
            <a:r>
              <a:rPr dirty="0" sz="2000" spc="211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toꢀ</a:t>
            </a:r>
            <a:r>
              <a:rPr dirty="0" sz="2000" spc="222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theꢀ</a:t>
            </a:r>
          </a:p>
          <a:p>
            <a:pPr marL="0" marR="0">
              <a:lnSpc>
                <a:spcPts val="2234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RTUFMQ+Arial-BoldMT"/>
                <a:cs typeface="RTUFMQ+Arial-BoldMT"/>
              </a:rPr>
              <a:t>officeꢀofꢀAccountantꢀGeneral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9690"/>
            <a:ext cx="4634177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Facilities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for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600" b="1">
                <a:solidFill>
                  <a:srgbClr val="ff0000"/>
                </a:solidFill>
                <a:latin typeface="RQCKPR+TrebuchetMS-Bold"/>
                <a:cs typeface="RQCKPR+TrebuchetMS-Bold"/>
              </a:rPr>
              <a:t>citizens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6107" y="1298774"/>
            <a:ext cx="1473299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CCTNS:ꢀDataꢀ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88315" y="1298774"/>
            <a:ext cx="2421830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e-ꢀQuarters:ꢀSharingꢀofꢀ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80603" y="1298774"/>
            <a:ext cx="3960318" cy="13623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Sharingꢀ</a:t>
            </a:r>
            <a:r>
              <a:rPr dirty="0" sz="1600" spc="778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ofꢀ</a:t>
            </a:r>
            <a:r>
              <a:rPr dirty="0" sz="1600" spc="78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dataꢀ</a:t>
            </a:r>
            <a:r>
              <a:rPr dirty="0" sz="1600" spc="776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withꢀ</a:t>
            </a:r>
            <a:r>
              <a:rPr dirty="0" sz="1600" spc="79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FSꢀ</a:t>
            </a:r>
            <a:r>
              <a:rPr dirty="0" sz="1600" spc="773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&amp;ꢀ</a:t>
            </a:r>
            <a:r>
              <a:rPr dirty="0" sz="1600" spc="771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CWꢀ</a:t>
            </a:r>
          </a:p>
          <a:p>
            <a:pPr marL="0" marR="0">
              <a:lnSpc>
                <a:spcPts val="1787"/>
              </a:lnSpc>
              <a:spcBef>
                <a:spcPts val="1092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Departmentꢀ</a:t>
            </a:r>
            <a:r>
              <a:rPr dirty="0" sz="1600" spc="877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forꢀ</a:t>
            </a:r>
            <a:r>
              <a:rPr dirty="0" sz="1600" spc="882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implementationꢀ</a:t>
            </a:r>
            <a:r>
              <a:rPr dirty="0" sz="1600" spc="902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ofꢀ</a:t>
            </a:r>
          </a:p>
          <a:p>
            <a:pPr marL="0" marR="0">
              <a:lnSpc>
                <a:spcPts val="1787"/>
              </a:lnSpc>
              <a:spcBef>
                <a:spcPts val="1042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NFSAꢀ</a:t>
            </a:r>
            <a:r>
              <a:rPr dirty="0" sz="1600" spc="407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forꢀ</a:t>
            </a:r>
            <a:r>
              <a:rPr dirty="0" sz="1600" spc="486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employeesꢀ</a:t>
            </a:r>
            <a:r>
              <a:rPr dirty="0" sz="1600" spc="478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havingꢀ</a:t>
            </a:r>
            <a:r>
              <a:rPr dirty="0" sz="1600" spc="48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grossꢀ</a:t>
            </a:r>
          </a:p>
          <a:p>
            <a:pPr marL="0" marR="0">
              <a:lnSpc>
                <a:spcPts val="1787"/>
              </a:lnSpc>
              <a:spcBef>
                <a:spcPts val="1092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salaryꢀmoreꢀthanꢀRs.10,000/-.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16107" y="1664535"/>
            <a:ext cx="1191021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sharingꢀofꢀ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88315" y="1664535"/>
            <a:ext cx="2297509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monthlyꢀQuarterꢀRentꢀ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16107" y="2030295"/>
            <a:ext cx="2442214" cy="996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employeeꢀprofileꢀ</a:t>
            </a:r>
            <a:r>
              <a:rPr dirty="0" sz="1600" spc="1196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data</a:t>
            </a:r>
          </a:p>
          <a:p>
            <a:pPr marL="0" marR="0">
              <a:lnSpc>
                <a:spcPts val="1787"/>
              </a:lnSpc>
              <a:spcBef>
                <a:spcPts val="1092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andꢀserviceꢀdataꢀ</a:t>
            </a:r>
          </a:p>
          <a:p>
            <a:pPr marL="0" marR="0">
              <a:lnSpc>
                <a:spcPts val="1787"/>
              </a:lnSpc>
              <a:spcBef>
                <a:spcPts val="1042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ofꢀꢀStateꢀPolice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80603" y="2761815"/>
            <a:ext cx="3959657" cy="996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Sharingꢀ</a:t>
            </a:r>
            <a:r>
              <a:rPr dirty="0" sz="1600" spc="149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ofꢀ</a:t>
            </a:r>
            <a:r>
              <a:rPr dirty="0" sz="1600" spc="1497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dataꢀ</a:t>
            </a:r>
            <a:r>
              <a:rPr dirty="0" sz="1600" spc="1493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withꢀ</a:t>
            </a:r>
            <a:r>
              <a:rPr dirty="0" sz="1600" spc="15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Electionꢀ</a:t>
            </a:r>
          </a:p>
          <a:p>
            <a:pPr marL="0" marR="0">
              <a:lnSpc>
                <a:spcPts val="1787"/>
              </a:lnSpc>
              <a:spcBef>
                <a:spcPts val="1092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CommissionꢀOdishaꢀforꢀdeploymentꢀofꢀ</a:t>
            </a:r>
          </a:p>
          <a:p>
            <a:pPr marL="0" marR="0">
              <a:lnSpc>
                <a:spcPts val="1787"/>
              </a:lnSpc>
              <a:spcBef>
                <a:spcPts val="1042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manpowerꢀinꢀelectoralꢀbooths.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16107" y="3859095"/>
            <a:ext cx="1687810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Sharingꢀofꢀdataꢀ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88315" y="3859095"/>
            <a:ext cx="6285414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Sharingꢀofꢀdataꢀrelatingꢀ</a:t>
            </a:r>
            <a:r>
              <a:rPr dirty="0" sz="1600" spc="17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SharingꢀofꢀLICꢀDataꢀandꢀmobileꢀnos.ꢀ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16107" y="4224855"/>
            <a:ext cx="7807508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withꢀAGꢀforꢀauditꢀꢀ</a:t>
            </a:r>
            <a:r>
              <a:rPr dirty="0" sz="1600" spc="582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toꢀsanctionedꢀpost,ꢀmenꢀ</a:t>
            </a:r>
            <a:r>
              <a:rPr dirty="0" sz="1600" spc="11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withꢀLIC,ꢀOdishaꢀforꢀsendingꢀLICꢀ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16107" y="4590615"/>
            <a:ext cx="1066998" cy="6308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purposes</a:t>
            </a:r>
          </a:p>
          <a:p>
            <a:pPr marL="0" marR="0">
              <a:lnSpc>
                <a:spcPts val="1787"/>
              </a:lnSpc>
              <a:spcBef>
                <a:spcPts val="1092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ꢀ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788315" y="4590615"/>
            <a:ext cx="5823744" cy="996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inꢀpositionꢀandꢀvacancyꢀ</a:t>
            </a:r>
            <a:r>
              <a:rPr dirty="0" sz="1600" spc="141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maturityꢀstatusꢀthroughꢀSMSꢀtoꢀ</a:t>
            </a:r>
          </a:p>
          <a:p>
            <a:pPr marL="0" marR="0">
              <a:lnSpc>
                <a:spcPts val="1787"/>
              </a:lnSpc>
              <a:spcBef>
                <a:spcPts val="1092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detailsꢀwithꢀDirectorateꢀ</a:t>
            </a:r>
            <a:r>
              <a:rPr dirty="0" sz="1600" spc="1979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employee.</a:t>
            </a:r>
          </a:p>
          <a:p>
            <a:pPr marL="0" marR="0">
              <a:lnSpc>
                <a:spcPts val="1787"/>
              </a:lnSpc>
              <a:spcBef>
                <a:spcPts val="1042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ofꢀTreasuriesꢀ&amp;ꢀ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788315" y="5687895"/>
            <a:ext cx="2297310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InspectionꢀforꢀAnnualꢀ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788315" y="6053655"/>
            <a:ext cx="2355155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EstablishmentꢀReviewꢀ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788315" y="6419415"/>
            <a:ext cx="773211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RTUFMQ+Arial-BoldMT"/>
                <a:cs typeface="RTUFMQ+Arial-BoldMT"/>
              </a:rPr>
              <a:t>(AER).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79118" y="288696"/>
            <a:ext cx="3578950" cy="5984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2"/>
              </a:lnSpc>
              <a:spcBef>
                <a:spcPts val="0"/>
              </a:spcBef>
              <a:spcAft>
                <a:spcPts val="0"/>
              </a:spcAft>
            </a:pPr>
            <a:r>
              <a:rPr dirty="0" sz="3800" b="1">
                <a:solidFill>
                  <a:srgbClr val="ffffff"/>
                </a:solidFill>
                <a:latin typeface="RQCKPR+TrebuchetMS-Bold"/>
                <a:cs typeface="RQCKPR+TrebuchetMS-Bold"/>
              </a:rPr>
              <a:t>Present</a:t>
            </a:r>
            <a:r>
              <a:rPr dirty="0" sz="3800" b="1">
                <a:solidFill>
                  <a:srgbClr val="ffffff"/>
                </a:solidFill>
                <a:latin typeface="RQCKPR+TrebuchetMS-Bold"/>
                <a:cs typeface="RQCKPR+TrebuchetMS-Bold"/>
              </a:rPr>
              <a:t> </a:t>
            </a:r>
            <a:r>
              <a:rPr dirty="0" sz="3800" b="1">
                <a:solidFill>
                  <a:srgbClr val="ffffff"/>
                </a:solidFill>
                <a:latin typeface="RQCKPR+TrebuchetMS-Bold"/>
                <a:cs typeface="RQCKPR+TrebuchetMS-Bold"/>
              </a:rPr>
              <a:t>Status: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0240" y="1188989"/>
            <a:ext cx="8269575" cy="4215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eb3d9f"/>
                </a:solidFill>
                <a:latin typeface="NBJEUG+Wingdings-Regular"/>
                <a:cs typeface="NBJEUG+Wingdings-Regular"/>
              </a:rPr>
              <a:t>Ø</a:t>
            </a:r>
            <a:r>
              <a:rPr dirty="0" sz="2150" spc="1353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All</a:t>
            </a:r>
            <a:r>
              <a:rPr dirty="0" sz="2600" spc="615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DDO</a:t>
            </a:r>
            <a:r>
              <a:rPr dirty="0" sz="2600" spc="623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offices</a:t>
            </a:r>
            <a:r>
              <a:rPr dirty="0" sz="2600" spc="615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at</a:t>
            </a:r>
            <a:r>
              <a:rPr dirty="0" sz="2600" spc="605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the</a:t>
            </a:r>
            <a:r>
              <a:rPr dirty="0" sz="2600" spc="609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district</a:t>
            </a:r>
            <a:r>
              <a:rPr dirty="0" sz="2600" spc="601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as</a:t>
            </a:r>
            <a:r>
              <a:rPr dirty="0" sz="2600" spc="609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well</a:t>
            </a:r>
            <a:r>
              <a:rPr dirty="0" sz="2600" spc="605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as</a:t>
            </a:r>
            <a:r>
              <a:rPr dirty="0" sz="2600" spc="609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at</a:t>
            </a:r>
            <a:r>
              <a:rPr dirty="0" sz="2600" spc="605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77440" y="1505981"/>
            <a:ext cx="7817483" cy="4215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State</a:t>
            </a:r>
            <a:r>
              <a:rPr dirty="0" sz="2600" spc="314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level</a:t>
            </a:r>
            <a:r>
              <a:rPr dirty="0" sz="2600" spc="317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are</a:t>
            </a:r>
            <a:r>
              <a:rPr dirty="0" sz="2600" spc="324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now</a:t>
            </a:r>
            <a:r>
              <a:rPr dirty="0" sz="2600" spc="343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preparing</a:t>
            </a:r>
            <a:r>
              <a:rPr dirty="0" sz="2600" spc="328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pay</a:t>
            </a:r>
            <a:r>
              <a:rPr dirty="0" sz="2600" spc="332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bill</a:t>
            </a:r>
            <a:r>
              <a:rPr dirty="0" sz="2600" spc="32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using</a:t>
            </a:r>
            <a:r>
              <a:rPr dirty="0" sz="2600" spc="329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HRMS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77440" y="1822973"/>
            <a:ext cx="4615655" cy="4215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and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are</a:t>
            </a:r>
            <a:r>
              <a:rPr dirty="0" sz="2600" spc="1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ILKWIH+TrebuchetMS"/>
                <a:cs typeface="ILKWIH+TrebuchetMS"/>
              </a:rPr>
              <a:t>submitting</a:t>
            </a:r>
            <a:r>
              <a:rPr dirty="0" sz="15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ILKWIH+TrebuchetMS"/>
                <a:cs typeface="ILKWIH+TrebuchetMS"/>
              </a:rPr>
              <a:t>pay</a:t>
            </a:r>
            <a:r>
              <a:rPr dirty="0" sz="15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ILKWIH+TrebuchetMS"/>
                <a:cs typeface="ILKWIH+TrebuchetMS"/>
              </a:rPr>
              <a:t>bills</a:t>
            </a:r>
            <a:r>
              <a:rPr dirty="0" sz="15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ILKWIH+TrebuchetMS"/>
                <a:cs typeface="ILKWIH+TrebuchetMS"/>
              </a:rPr>
              <a:t>online</a:t>
            </a:r>
            <a:r>
              <a:rPr dirty="0" sz="15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ILKWIH+TrebuchetMS"/>
                <a:cs typeface="ILKWIH+TrebuchetMS"/>
              </a:rPr>
              <a:t>to</a:t>
            </a:r>
            <a:r>
              <a:rPr dirty="0" sz="15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ILKWIH+TrebuchetMS"/>
                <a:cs typeface="ILKWIH+TrebuchetMS"/>
              </a:rPr>
              <a:t>treasury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6252" y="1822973"/>
            <a:ext cx="273645" cy="4215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20240" y="2266965"/>
            <a:ext cx="8273825" cy="4215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eb3d9f"/>
                </a:solidFill>
                <a:latin typeface="NBJEUG+Wingdings-Regular"/>
                <a:cs typeface="NBJEUG+Wingdings-Regular"/>
              </a:rPr>
              <a:t>Ø</a:t>
            </a:r>
            <a:r>
              <a:rPr dirty="0" sz="2150" spc="453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All</a:t>
            </a:r>
            <a:r>
              <a:rPr dirty="0" sz="2600" spc="1643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offices</a:t>
            </a:r>
            <a:r>
              <a:rPr dirty="0" sz="2600" spc="1645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are</a:t>
            </a:r>
            <a:r>
              <a:rPr dirty="0" sz="2600" spc="1637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now</a:t>
            </a:r>
            <a:r>
              <a:rPr dirty="0" sz="2600" spc="1656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maintaining</a:t>
            </a:r>
            <a:r>
              <a:rPr dirty="0" sz="2600" spc="1637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computerized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63140" y="2583957"/>
            <a:ext cx="2278950" cy="4215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Service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Books.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20240" y="3027949"/>
            <a:ext cx="8275900" cy="352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eb3d9f"/>
                </a:solidFill>
                <a:latin typeface="NBJEUG+Wingdings-Regular"/>
                <a:cs typeface="NBJEUG+Wingdings-Regular"/>
              </a:rPr>
              <a:t>Ø</a:t>
            </a:r>
            <a:r>
              <a:rPr dirty="0" sz="2150" spc="453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All</a:t>
            </a:r>
            <a:r>
              <a:rPr dirty="0" sz="2600" spc="885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Group</a:t>
            </a:r>
            <a:r>
              <a:rPr dirty="0" sz="2600" spc="906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</a:t>
            </a:r>
            <a:r>
              <a:rPr dirty="0" sz="2600" spc="744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and</a:t>
            </a:r>
            <a:r>
              <a:rPr dirty="0" sz="2600" spc="889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B</a:t>
            </a:r>
            <a:r>
              <a:rPr dirty="0" sz="2600" spc="886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officers</a:t>
            </a:r>
            <a:r>
              <a:rPr dirty="0" sz="2600" spc="89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are</a:t>
            </a:r>
            <a:r>
              <a:rPr dirty="0" sz="2600" spc="881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submitting</a:t>
            </a:r>
            <a:r>
              <a:rPr dirty="0" sz="2600" spc="88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their</a:t>
            </a:r>
          </a:p>
          <a:p>
            <a:pPr marL="342900" marR="0">
              <a:lnSpc>
                <a:spcPts val="2496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Performance</a:t>
            </a:r>
            <a:r>
              <a:rPr dirty="0" sz="2600" spc="3012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Appraisal</a:t>
            </a:r>
            <a:r>
              <a:rPr dirty="0" sz="2600" spc="3118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Reports</a:t>
            </a:r>
            <a:r>
              <a:rPr dirty="0" sz="2600" spc="3012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online</a:t>
            </a:r>
            <a:r>
              <a:rPr dirty="0" sz="2600" spc="3123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and</a:t>
            </a:r>
          </a:p>
          <a:p>
            <a:pPr marL="342900" marR="0">
              <a:lnSpc>
                <a:spcPts val="24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Reporting,</a:t>
            </a:r>
            <a:r>
              <a:rPr dirty="0" sz="2600" spc="152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Reviewing</a:t>
            </a:r>
            <a:r>
              <a:rPr dirty="0" sz="2600" spc="147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and</a:t>
            </a:r>
            <a:r>
              <a:rPr dirty="0" sz="2600" spc="266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Accepting</a:t>
            </a:r>
            <a:r>
              <a:rPr dirty="0" sz="2600" spc="257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Authorities</a:t>
            </a:r>
            <a:r>
              <a:rPr dirty="0" sz="2600" spc="266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are</a:t>
            </a:r>
          </a:p>
          <a:p>
            <a:pPr marL="342900" marR="0">
              <a:lnSpc>
                <a:spcPts val="2496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submitting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their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remarks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online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since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2014-15.</a:t>
            </a:r>
          </a:p>
          <a:p>
            <a:pPr marL="0" marR="0">
              <a:lnSpc>
                <a:spcPts val="3018"/>
              </a:lnSpc>
              <a:spcBef>
                <a:spcPts val="477"/>
              </a:spcBef>
              <a:spcAft>
                <a:spcPts val="0"/>
              </a:spcAft>
            </a:pPr>
            <a:r>
              <a:rPr dirty="0" sz="2150">
                <a:solidFill>
                  <a:srgbClr val="eb3d9f"/>
                </a:solidFill>
                <a:latin typeface="NBJEUG+Wingdings-Regular"/>
                <a:cs typeface="NBJEUG+Wingdings-Regular"/>
              </a:rPr>
              <a:t>Ø</a:t>
            </a:r>
            <a:r>
              <a:rPr dirty="0" sz="2150" spc="453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All</a:t>
            </a:r>
            <a:r>
              <a:rPr dirty="0" sz="2600" spc="38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employees</a:t>
            </a:r>
            <a:r>
              <a:rPr dirty="0" sz="2600" spc="379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of</a:t>
            </a:r>
            <a:r>
              <a:rPr dirty="0" sz="2600" spc="388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State</a:t>
            </a:r>
            <a:r>
              <a:rPr dirty="0" sz="2600" spc="365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Government</a:t>
            </a:r>
            <a:r>
              <a:rPr dirty="0" sz="2600" spc="399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are</a:t>
            </a:r>
            <a:r>
              <a:rPr dirty="0" sz="2600" spc="375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submitting</a:t>
            </a:r>
          </a:p>
          <a:p>
            <a:pPr marL="342900" marR="0">
              <a:lnSpc>
                <a:spcPts val="2496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their</a:t>
            </a:r>
            <a:r>
              <a:rPr dirty="0" sz="2600" spc="1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Property</a:t>
            </a:r>
            <a:r>
              <a:rPr dirty="0" sz="2600" spc="-93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Statement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online</a:t>
            </a:r>
            <a:r>
              <a:rPr dirty="0" sz="2600" spc="21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from</a:t>
            </a:r>
            <a:r>
              <a:rPr dirty="0" sz="2600" spc="33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the</a:t>
            </a:r>
            <a:r>
              <a:rPr dirty="0" sz="2600" spc="1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year</a:t>
            </a:r>
            <a:r>
              <a:rPr dirty="0" sz="2600" spc="15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2016-</a:t>
            </a:r>
          </a:p>
          <a:p>
            <a:pPr marL="342900" marR="0">
              <a:lnSpc>
                <a:spcPts val="2496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17.</a:t>
            </a:r>
          </a:p>
          <a:p>
            <a:pPr marL="0" marR="0">
              <a:lnSpc>
                <a:spcPts val="3018"/>
              </a:lnSpc>
              <a:spcBef>
                <a:spcPts val="477"/>
              </a:spcBef>
              <a:spcAft>
                <a:spcPts val="0"/>
              </a:spcAft>
            </a:pPr>
            <a:r>
              <a:rPr dirty="0" sz="2150">
                <a:solidFill>
                  <a:srgbClr val="eb3d9f"/>
                </a:solidFill>
                <a:latin typeface="NBJEUG+Wingdings-Regular"/>
                <a:cs typeface="NBJEUG+Wingdings-Regular"/>
              </a:rPr>
              <a:t>Ø</a:t>
            </a:r>
            <a:r>
              <a:rPr dirty="0" sz="2150" spc="453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All</a:t>
            </a:r>
            <a:r>
              <a:rPr dirty="0" sz="2600" spc="171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employees</a:t>
            </a:r>
            <a:r>
              <a:rPr dirty="0" sz="2600" spc="171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can</a:t>
            </a:r>
            <a:r>
              <a:rPr dirty="0" sz="2600" spc="172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apply</a:t>
            </a:r>
            <a:r>
              <a:rPr dirty="0" sz="2600" spc="175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all</a:t>
            </a:r>
            <a:r>
              <a:rPr dirty="0" sz="2600" spc="162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types</a:t>
            </a:r>
            <a:r>
              <a:rPr dirty="0" sz="2600" spc="165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of</a:t>
            </a:r>
            <a:r>
              <a:rPr dirty="0" sz="2600" spc="178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leave</a:t>
            </a:r>
            <a:r>
              <a:rPr dirty="0" sz="2600" spc="16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and</a:t>
            </a:r>
            <a:r>
              <a:rPr dirty="0" sz="2600" spc="175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loan</a:t>
            </a:r>
          </a:p>
          <a:p>
            <a:pPr marL="342900" marR="0">
              <a:lnSpc>
                <a:spcPts val="2496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online.</a:t>
            </a:r>
            <a:r>
              <a:rPr dirty="0" sz="2600" spc="844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The</a:t>
            </a:r>
            <a:r>
              <a:rPr dirty="0" sz="2600" spc="847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module</a:t>
            </a:r>
            <a:r>
              <a:rPr dirty="0" sz="2600" spc="852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will</a:t>
            </a:r>
            <a:r>
              <a:rPr dirty="0" sz="2600" spc="835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be</a:t>
            </a:r>
            <a:r>
              <a:rPr dirty="0" sz="2600" spc="838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implemented</a:t>
            </a:r>
            <a:r>
              <a:rPr dirty="0" sz="2600" spc="835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shortly</a:t>
            </a:r>
          </a:p>
          <a:p>
            <a:pPr marL="342900" marR="0">
              <a:lnSpc>
                <a:spcPts val="2496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after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concurrence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of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Finance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600">
                <a:solidFill>
                  <a:srgbClr val="404040"/>
                </a:solidFill>
                <a:latin typeface="ILKWIH+TrebuchetMS"/>
                <a:cs typeface="ILKWIH+TrebuchetMS"/>
              </a:rPr>
              <a:t>Department.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67840" y="332333"/>
            <a:ext cx="3637590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HRMS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INTEGRATION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67840" y="332333"/>
            <a:ext cx="7757058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HRMS–IFMS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INTEGRATION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FOR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SALARY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BILL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67840" y="332333"/>
            <a:ext cx="8558334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PERSONAL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PAGE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OF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EMPLOYEE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WITH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TASK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LIST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67840" y="332333"/>
            <a:ext cx="2052008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MY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OFFICE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7294"/>
            <a:ext cx="6047743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ADMINISTRATIVE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REFORMS:</a:t>
            </a:r>
            <a:r>
              <a:rPr dirty="0" sz="3000" spc="-214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da3400"/>
                </a:solidFill>
                <a:latin typeface="RQCKPR+TrebuchetMS-Bold"/>
                <a:cs typeface="RQCKPR+TrebuchetMS-Bold"/>
              </a:rPr>
              <a:t>GOAL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79765" y="1456025"/>
            <a:ext cx="1980753" cy="6347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da3400"/>
                </a:solidFill>
                <a:latin typeface="CAQGCU+Arial-Black"/>
                <a:cs typeface="CAQGCU+Arial-Black"/>
              </a:rPr>
              <a:t>GOVERNMENT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da3400"/>
                </a:solidFill>
                <a:latin typeface="CAQGCU+Arial-Black"/>
                <a:cs typeface="CAQGCU+Arial-Black"/>
              </a:rPr>
              <a:t>PROCESSES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0390" y="1517937"/>
            <a:ext cx="1714313" cy="360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da3400"/>
                </a:solidFill>
                <a:latin typeface="CAQGCU+Arial-Black"/>
                <a:cs typeface="CAQGCU+Arial-Black"/>
              </a:rPr>
              <a:t>EMPLOYEES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11763" y="2218111"/>
            <a:ext cx="1510323" cy="11235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ILKWIH+TrebuchetMS"/>
                <a:cs typeface="ILKWIH+TrebuchetMS"/>
              </a:rPr>
              <a:t>4</a:t>
            </a:r>
            <a:r>
              <a:rPr dirty="0" sz="2400">
                <a:solidFill>
                  <a:srgbClr val="ffffff"/>
                </a:solidFill>
                <a:latin typeface="ILKWIH+TrebuchetMS"/>
                <a:cs typeface="ILKWIH+TrebuchetMS"/>
              </a:rPr>
              <a:t> </a:t>
            </a:r>
            <a:r>
              <a:rPr dirty="0" sz="2400">
                <a:solidFill>
                  <a:srgbClr val="ffffff"/>
                </a:solidFill>
                <a:latin typeface="ILKWIH+TrebuchetMS"/>
                <a:cs typeface="ILKWIH+TrebuchetMS"/>
              </a:rPr>
              <a:t>Pronged</a:t>
            </a:r>
          </a:p>
          <a:p>
            <a:pPr marL="0" marR="0">
              <a:lnSpc>
                <a:spcPts val="2786"/>
              </a:lnSpc>
              <a:spcBef>
                <a:spcPts val="93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ILKWIH+TrebuchetMS"/>
                <a:cs typeface="ILKWIH+TrebuchetMS"/>
              </a:rPr>
              <a:t>Approach</a:t>
            </a:r>
          </a:p>
          <a:p>
            <a:pPr marL="91744" marR="0">
              <a:lnSpc>
                <a:spcPts val="2786"/>
              </a:lnSpc>
              <a:spcBef>
                <a:spcPts val="43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ILKWIH+TrebuchetMS"/>
                <a:cs typeface="ILKWIH+TrebuchetMS"/>
              </a:rPr>
              <a:t>to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03507" y="3315391"/>
            <a:ext cx="2082849" cy="3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ILKWIH+TrebuchetMS"/>
                <a:cs typeface="ILKWIH+TrebuchetMS"/>
              </a:rPr>
              <a:t>Modernization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44039" y="3495962"/>
            <a:ext cx="1942802" cy="360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da3400"/>
                </a:solidFill>
                <a:latin typeface="CAQGCU+Arial-Black"/>
                <a:cs typeface="CAQGCU+Arial-Black"/>
              </a:rPr>
              <a:t>TECHNOLOGY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75040" y="3524537"/>
            <a:ext cx="1828613" cy="634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da3400"/>
                </a:solidFill>
                <a:latin typeface="CAQGCU+Arial-Black"/>
                <a:cs typeface="CAQGCU+Arial-Black"/>
              </a:rPr>
              <a:t>POLICY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da3400"/>
                </a:solidFill>
                <a:latin typeface="CAQGCU+Arial-Black"/>
                <a:cs typeface="CAQGCU+Arial-Black"/>
              </a:rPr>
              <a:t>FRAMEWORK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48075" y="4723652"/>
            <a:ext cx="604713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ILKWIH+TrebuchetMS"/>
                <a:cs typeface="ILKWIH+TrebuchetMS"/>
              </a:rPr>
              <a:t>FOR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48075" y="5028452"/>
            <a:ext cx="2535656" cy="6378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ILKWIH+TrebuchetMS"/>
                <a:cs typeface="ILKWIH+TrebuchetMS"/>
              </a:rPr>
              <a:t>BETTER</a:t>
            </a:r>
            <a:r>
              <a:rPr dirty="0" sz="2000">
                <a:solidFill>
                  <a:srgbClr val="ffffff"/>
                </a:solidFill>
                <a:latin typeface="ILKWIH+TrebuchetMS"/>
                <a:cs typeface="ILKWIH+TrebuchetMS"/>
              </a:rPr>
              <a:t> </a:t>
            </a:r>
            <a:r>
              <a:rPr dirty="0" sz="2000">
                <a:solidFill>
                  <a:srgbClr val="ffffff"/>
                </a:solidFill>
                <a:latin typeface="ILKWIH+TrebuchetMS"/>
                <a:cs typeface="ILKWIH+TrebuchetMS"/>
              </a:rPr>
              <a:t>DELIVERY</a:t>
            </a:r>
            <a:r>
              <a:rPr dirty="0" sz="2000">
                <a:solidFill>
                  <a:srgbClr val="ffffff"/>
                </a:solidFill>
                <a:latin typeface="ILKWIH+TrebuchetMS"/>
                <a:cs typeface="ILKWIH+TrebuchetMS"/>
              </a:rPr>
              <a:t> </a:t>
            </a:r>
            <a:r>
              <a:rPr dirty="0" sz="2000">
                <a:solidFill>
                  <a:srgbClr val="ffffff"/>
                </a:solidFill>
                <a:latin typeface="ILKWIH+TrebuchetMS"/>
                <a:cs typeface="ILKWIH+TrebuchetMS"/>
              </a:rPr>
              <a:t>OF</a:t>
            </a:r>
          </a:p>
          <a:p>
            <a:pPr marL="0" marR="0">
              <a:lnSpc>
                <a:spcPts val="2322"/>
              </a:lnSpc>
              <a:spcBef>
                <a:spcPts val="7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ILKWIH+TrebuchetMS"/>
                <a:cs typeface="ILKWIH+TrebuchetMS"/>
              </a:rPr>
              <a:t>PUBLIC</a:t>
            </a:r>
            <a:r>
              <a:rPr dirty="0" sz="2000">
                <a:solidFill>
                  <a:srgbClr val="ffffff"/>
                </a:solidFill>
                <a:latin typeface="ILKWIH+TrebuchetMS"/>
                <a:cs typeface="ILKWIH+TrebuchetMS"/>
              </a:rPr>
              <a:t> </a:t>
            </a:r>
            <a:r>
              <a:rPr dirty="0" sz="2000">
                <a:solidFill>
                  <a:srgbClr val="ffffff"/>
                </a:solidFill>
                <a:latin typeface="ILKWIH+TrebuchetMS"/>
                <a:cs typeface="ILKWIH+TrebuchetMS"/>
              </a:rPr>
              <a:t>SERVICES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67840" y="332333"/>
            <a:ext cx="2366702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MY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DISTRICT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67840" y="332333"/>
            <a:ext cx="7040047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SUBMISSION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OF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PROPERTY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STATEMENT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67840" y="332333"/>
            <a:ext cx="4057973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APPLY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LEAVE</a:t>
            </a:r>
            <a:r>
              <a:rPr dirty="0" sz="3000" spc="901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ONLINE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71198" y="2523020"/>
            <a:ext cx="4956917" cy="1099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7200">
                <a:solidFill>
                  <a:srgbClr val="ff0000"/>
                </a:solidFill>
                <a:latin typeface="FRBJRR+TrebuchetMS-Italic"/>
                <a:cs typeface="FRBJRR+TrebuchetMS-Italic"/>
              </a:rPr>
              <a:t>THANK</a:t>
            </a:r>
            <a:r>
              <a:rPr dirty="0" sz="7200" spc="400">
                <a:solidFill>
                  <a:srgbClr val="ff0000"/>
                </a:solidFill>
                <a:latin typeface="FRBJRR+TrebuchetMS-Italic"/>
                <a:cs typeface="FRBJRR+TrebuchetMS-Italic"/>
              </a:rPr>
              <a:t> </a:t>
            </a:r>
            <a:r>
              <a:rPr dirty="0" sz="7200">
                <a:solidFill>
                  <a:srgbClr val="ff0000"/>
                </a:solidFill>
                <a:latin typeface="FRBJRR+TrebuchetMS-Italic"/>
                <a:cs typeface="FRBJRR+TrebuchetMS-Italic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67840" y="210095"/>
            <a:ext cx="6406331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HRMS:</a:t>
            </a:r>
            <a:r>
              <a:rPr dirty="0" sz="3000" spc="14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da3400"/>
                </a:solidFill>
                <a:latin typeface="RQCKPR+TrebuchetMS-Bold"/>
                <a:cs typeface="RQCKPR+TrebuchetMS-Bold"/>
              </a:rPr>
              <a:t>FLAGSHIP</a:t>
            </a:r>
            <a:r>
              <a:rPr dirty="0" sz="3000" b="1">
                <a:solidFill>
                  <a:srgbClr val="da34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da3400"/>
                </a:solidFill>
                <a:latin typeface="RQCKPR+TrebuchetMS-Bold"/>
                <a:cs typeface="RQCKPR+TrebuchetMS-Bold"/>
              </a:rPr>
              <a:t>PROJECT</a:t>
            </a:r>
            <a:r>
              <a:rPr dirty="0" sz="3000" spc="-60" b="1">
                <a:solidFill>
                  <a:srgbClr val="da34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OF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CMGI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7294"/>
            <a:ext cx="3344061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HRMS:</a:t>
            </a:r>
            <a:r>
              <a:rPr dirty="0" sz="3000" spc="14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da3400"/>
                </a:solidFill>
                <a:latin typeface="RQCKPR+TrebuchetMS-Bold"/>
                <a:cs typeface="RQCKPR+TrebuchetMS-Bold"/>
              </a:rPr>
              <a:t>KEY</a:t>
            </a:r>
            <a:r>
              <a:rPr dirty="0" sz="3000" b="1">
                <a:solidFill>
                  <a:srgbClr val="da34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da3400"/>
                </a:solidFill>
                <a:latin typeface="RQCKPR+TrebuchetMS-Bold"/>
                <a:cs typeface="RQCKPR+TrebuchetMS-Bold"/>
              </a:rPr>
              <a:t>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2863" y="1358826"/>
            <a:ext cx="8103378" cy="1224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5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800" spc="667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404040"/>
                </a:solidFill>
                <a:latin typeface="ILKWIH+TrebuchetMS"/>
                <a:cs typeface="ILKWIH+TrebuchetMS"/>
              </a:rPr>
              <a:t>Wide</a:t>
            </a:r>
            <a:r>
              <a:rPr dirty="0" sz="22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200">
                <a:solidFill>
                  <a:srgbClr val="404040"/>
                </a:solidFill>
                <a:latin typeface="ILKWIH+TrebuchetMS"/>
                <a:cs typeface="ILKWIH+TrebuchetMS"/>
              </a:rPr>
              <a:t>Range</a:t>
            </a:r>
            <a:r>
              <a:rPr dirty="0" sz="22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200">
                <a:solidFill>
                  <a:srgbClr val="404040"/>
                </a:solidFill>
                <a:latin typeface="ILKWIH+TrebuchetMS"/>
                <a:cs typeface="ILKWIH+TrebuchetMS"/>
              </a:rPr>
              <a:t>of</a:t>
            </a:r>
            <a:r>
              <a:rPr dirty="0" sz="2200" spc="-46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200">
                <a:solidFill>
                  <a:srgbClr val="cc3300"/>
                </a:solidFill>
                <a:latin typeface="ILKWIH+TrebuchetMS"/>
                <a:cs typeface="ILKWIH+TrebuchetMS"/>
              </a:rPr>
              <a:t>Stakeholder</a:t>
            </a:r>
            <a:r>
              <a:rPr dirty="0" sz="2200">
                <a:solidFill>
                  <a:srgbClr val="cc3300"/>
                </a:solidFill>
                <a:latin typeface="ILKWIH+TrebuchetMS"/>
                <a:cs typeface="ILKWIH+TrebuchetMS"/>
              </a:rPr>
              <a:t> </a:t>
            </a:r>
            <a:r>
              <a:rPr dirty="0" sz="2200">
                <a:solidFill>
                  <a:srgbClr val="404040"/>
                </a:solidFill>
                <a:latin typeface="ILKWIH+TrebuchetMS"/>
                <a:cs typeface="ILKWIH+TrebuchetMS"/>
              </a:rPr>
              <a:t>base</a:t>
            </a:r>
          </a:p>
          <a:p>
            <a:pPr marL="457200" marR="0">
              <a:lnSpc>
                <a:spcPts val="1973"/>
              </a:lnSpc>
              <a:spcBef>
                <a:spcPts val="157"/>
              </a:spcBef>
              <a:spcAft>
                <a:spcPts val="0"/>
              </a:spcAft>
            </a:pPr>
            <a:r>
              <a:rPr dirty="0" sz="14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400" spc="669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41</a:t>
            </a:r>
            <a:r>
              <a:rPr dirty="0" sz="1700" spc="1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Administrative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Departments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along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with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their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102</a:t>
            </a:r>
            <a:r>
              <a:rPr dirty="0" sz="1700" spc="15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Heads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of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Department</a:t>
            </a:r>
          </a:p>
          <a:p>
            <a:pPr marL="457200" marR="0">
              <a:lnSpc>
                <a:spcPts val="1973"/>
              </a:lnSpc>
              <a:spcBef>
                <a:spcPts val="250"/>
              </a:spcBef>
              <a:spcAft>
                <a:spcPts val="0"/>
              </a:spcAft>
            </a:pPr>
            <a:r>
              <a:rPr dirty="0" sz="14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400" spc="669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Total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7014</a:t>
            </a:r>
            <a:r>
              <a:rPr dirty="0" sz="1700" spc="21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DDO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Offices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across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30</a:t>
            </a:r>
            <a:r>
              <a:rPr dirty="0" sz="1700" spc="1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>
                <a:solidFill>
                  <a:srgbClr val="404040"/>
                </a:solidFill>
                <a:latin typeface="ILKWIH+TrebuchetMS"/>
                <a:cs typeface="ILKWIH+TrebuchetMS"/>
              </a:rPr>
              <a:t>Districts</a:t>
            </a:r>
          </a:p>
          <a:p>
            <a:pPr marL="457200" marR="0">
              <a:lnSpc>
                <a:spcPts val="2206"/>
              </a:lnSpc>
              <a:spcBef>
                <a:spcPts val="128"/>
              </a:spcBef>
              <a:spcAft>
                <a:spcPts val="0"/>
              </a:spcAft>
            </a:pPr>
            <a:r>
              <a:rPr dirty="0" sz="12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250" spc="838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404040"/>
                </a:solidFill>
                <a:latin typeface="ILKWIH+TrebuchetMS"/>
                <a:cs typeface="ILKWIH+TrebuchetMS"/>
              </a:rPr>
              <a:t>60,000</a:t>
            </a:r>
            <a:r>
              <a:rPr dirty="0" sz="1900">
                <a:solidFill>
                  <a:srgbClr val="404040"/>
                </a:solidFill>
                <a:latin typeface="ILKWIH+TrebuchetMS"/>
                <a:cs typeface="ILKWIH+TrebuchetMS"/>
              </a:rPr>
              <a:t>Bills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0063" y="2534504"/>
            <a:ext cx="4920406" cy="7147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2150" spc="-177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6666"/>
                </a:solidFill>
                <a:latin typeface="RQCKPR+TrebuchetMS-Bold"/>
                <a:cs typeface="RQCKPR+TrebuchetMS-Bold"/>
              </a:rPr>
              <a:t>4,50,000</a:t>
            </a:r>
            <a:r>
              <a:rPr dirty="0" sz="2600" spc="381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900">
                <a:solidFill>
                  <a:srgbClr val="404040"/>
                </a:solidFill>
                <a:latin typeface="ILKWIH+TrebuchetMS"/>
                <a:cs typeface="ILKWIH+TrebuchetMS"/>
              </a:rPr>
              <a:t>Regular</a:t>
            </a:r>
            <a:r>
              <a:rPr dirty="0" sz="1900" spc="-74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900">
                <a:solidFill>
                  <a:srgbClr val="404040"/>
                </a:solidFill>
                <a:latin typeface="ILKWIH+TrebuchetMS"/>
                <a:cs typeface="ILKWIH+TrebuchetMS"/>
              </a:rPr>
              <a:t>Employees</a:t>
            </a:r>
            <a:r>
              <a:rPr dirty="0" sz="19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900">
                <a:solidFill>
                  <a:srgbClr val="404040"/>
                </a:solidFill>
                <a:latin typeface="ILKWIH+TrebuchetMS"/>
                <a:cs typeface="ILKWIH+TrebuchetMS"/>
              </a:rPr>
              <a:t>approx.</a:t>
            </a:r>
          </a:p>
          <a:p>
            <a:pPr marL="0" marR="0">
              <a:lnSpc>
                <a:spcPts val="2206"/>
              </a:lnSpc>
              <a:spcBef>
                <a:spcPts val="102"/>
              </a:spcBef>
              <a:spcAft>
                <a:spcPts val="0"/>
              </a:spcAft>
            </a:pPr>
            <a:r>
              <a:rPr dirty="0" sz="15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550" spc="498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900" b="1">
                <a:solidFill>
                  <a:srgbClr val="00b0f0"/>
                </a:solidFill>
                <a:latin typeface="RQCKPR+TrebuchetMS-Bold"/>
                <a:cs typeface="RQCKPR+TrebuchetMS-Bold"/>
              </a:rPr>
              <a:t>2,50,000</a:t>
            </a:r>
            <a:r>
              <a:rPr dirty="0" sz="1900" spc="14" b="1">
                <a:solidFill>
                  <a:srgbClr val="00b0f0"/>
                </a:solidFill>
                <a:latin typeface="RQCKPR+TrebuchetMS-Bold"/>
                <a:cs typeface="RQCKPR+TrebuchetMS-Bold"/>
              </a:rPr>
              <a:t> </a:t>
            </a:r>
            <a:r>
              <a:rPr dirty="0" sz="1900">
                <a:solidFill>
                  <a:srgbClr val="404040"/>
                </a:solidFill>
                <a:latin typeface="ILKWIH+TrebuchetMS"/>
                <a:cs typeface="ILKWIH+TrebuchetMS"/>
              </a:rPr>
              <a:t>Contractual</a:t>
            </a:r>
            <a:r>
              <a:rPr dirty="0" sz="1900" spc="1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900">
                <a:solidFill>
                  <a:srgbClr val="404040"/>
                </a:solidFill>
                <a:latin typeface="ILKWIH+TrebuchetMS"/>
                <a:cs typeface="ILKWIH+TrebuchetMS"/>
              </a:rPr>
              <a:t>Employees</a:t>
            </a:r>
            <a:r>
              <a:rPr dirty="0" sz="19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1900">
                <a:solidFill>
                  <a:srgbClr val="404040"/>
                </a:solidFill>
                <a:latin typeface="ILKWIH+TrebuchetMS"/>
                <a:cs typeface="ILKWIH+TrebuchetMS"/>
              </a:rPr>
              <a:t>approx.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2863" y="3518842"/>
            <a:ext cx="6161692" cy="6396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5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800" spc="667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404040"/>
                </a:solidFill>
                <a:latin typeface="ILKWIH+TrebuchetMS"/>
                <a:cs typeface="ILKWIH+TrebuchetMS"/>
              </a:rPr>
              <a:t>Complexity</a:t>
            </a:r>
            <a:r>
              <a:rPr dirty="0" sz="22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200">
                <a:solidFill>
                  <a:srgbClr val="404040"/>
                </a:solidFill>
                <a:latin typeface="ILKWIH+TrebuchetMS"/>
                <a:cs typeface="ILKWIH+TrebuchetMS"/>
              </a:rPr>
              <a:t>of</a:t>
            </a:r>
            <a:r>
              <a:rPr dirty="0" sz="22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200">
                <a:solidFill>
                  <a:srgbClr val="cc3300"/>
                </a:solidFill>
                <a:latin typeface="ILKWIH+TrebuchetMS"/>
                <a:cs typeface="ILKWIH+TrebuchetMS"/>
              </a:rPr>
              <a:t>Business</a:t>
            </a:r>
            <a:r>
              <a:rPr dirty="0" sz="2200">
                <a:solidFill>
                  <a:srgbClr val="cc3300"/>
                </a:solidFill>
                <a:latin typeface="ILKWIH+TrebuchetMS"/>
                <a:cs typeface="ILKWIH+TrebuchetMS"/>
              </a:rPr>
              <a:t> </a:t>
            </a:r>
            <a:r>
              <a:rPr dirty="0" sz="2200">
                <a:solidFill>
                  <a:srgbClr val="cc3300"/>
                </a:solidFill>
                <a:latin typeface="ILKWIH+TrebuchetMS"/>
                <a:cs typeface="ILKWIH+TrebuchetMS"/>
              </a:rPr>
              <a:t>Logic</a:t>
            </a:r>
            <a:r>
              <a:rPr dirty="0" sz="2200" spc="-10">
                <a:solidFill>
                  <a:srgbClr val="cc3300"/>
                </a:solidFill>
                <a:latin typeface="ILKWIH+TrebuchetMS"/>
                <a:cs typeface="ILKWIH+TrebuchetMS"/>
              </a:rPr>
              <a:t> </a:t>
            </a:r>
            <a:r>
              <a:rPr dirty="0" sz="2200">
                <a:solidFill>
                  <a:srgbClr val="404040"/>
                </a:solidFill>
                <a:latin typeface="ILKWIH+TrebuchetMS"/>
                <a:cs typeface="ILKWIH+TrebuchetMS"/>
              </a:rPr>
              <a:t>in</a:t>
            </a:r>
            <a:r>
              <a:rPr dirty="0" sz="22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200">
                <a:solidFill>
                  <a:srgbClr val="404040"/>
                </a:solidFill>
                <a:latin typeface="ILKWIH+TrebuchetMS"/>
                <a:cs typeface="ILKWIH+TrebuchetMS"/>
              </a:rPr>
              <a:t>Adherence</a:t>
            </a:r>
            <a:r>
              <a:rPr dirty="0" sz="2200">
                <a:solidFill>
                  <a:srgbClr val="404040"/>
                </a:solidFill>
                <a:latin typeface="ILKWIH+TrebuchetMS"/>
                <a:cs typeface="ILKWIH+TrebuchetMS"/>
              </a:rPr>
              <a:t> </a:t>
            </a:r>
            <a:r>
              <a:rPr dirty="0" sz="2200">
                <a:solidFill>
                  <a:srgbClr val="404040"/>
                </a:solidFill>
                <a:latin typeface="ILKWIH+TrebuchetMS"/>
                <a:cs typeface="ILKWIH+TrebuchetMS"/>
              </a:rPr>
              <a:t>to</a:t>
            </a:r>
          </a:p>
          <a:p>
            <a:pPr marL="457200" marR="0">
              <a:lnSpc>
                <a:spcPts val="1973"/>
              </a:lnSpc>
              <a:spcBef>
                <a:spcPts val="157"/>
              </a:spcBef>
              <a:spcAft>
                <a:spcPts val="0"/>
              </a:spcAft>
            </a:pPr>
            <a:r>
              <a:rPr dirty="0" sz="14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400" spc="669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All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India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Service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Rules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60063" y="4152110"/>
            <a:ext cx="3434121" cy="14185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400" spc="669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Odisha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Service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Code</a:t>
            </a:r>
          </a:p>
          <a:p>
            <a:pPr marL="0" marR="0">
              <a:lnSpc>
                <a:spcPts val="1973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4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400" spc="669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Odisha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Treasury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Code</a:t>
            </a:r>
          </a:p>
          <a:p>
            <a:pPr marL="0" marR="0">
              <a:lnSpc>
                <a:spcPts val="1973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4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400" spc="669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Odisha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General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Finance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Rules</a:t>
            </a:r>
          </a:p>
          <a:p>
            <a:pPr marL="0" marR="0">
              <a:lnSpc>
                <a:spcPts val="1973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4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400" spc="669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Odisha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(GPF)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Rules</a:t>
            </a:r>
          </a:p>
          <a:p>
            <a:pPr marL="0" marR="0">
              <a:lnSpc>
                <a:spcPts val="1973"/>
              </a:lnSpc>
              <a:spcBef>
                <a:spcPts val="250"/>
              </a:spcBef>
              <a:spcAft>
                <a:spcPts val="0"/>
              </a:spcAft>
            </a:pPr>
            <a:r>
              <a:rPr dirty="0" sz="14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400" spc="669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New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Pension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Scheme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60063" y="5564351"/>
            <a:ext cx="4851288" cy="5712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400" spc="669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Odisha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Leave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Rules</a:t>
            </a:r>
          </a:p>
          <a:p>
            <a:pPr marL="0" marR="0">
              <a:lnSpc>
                <a:spcPts val="1973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4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400" spc="669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Odisha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Government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Servants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Conduct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1700" b="1">
                <a:solidFill>
                  <a:srgbClr val="006666"/>
                </a:solidFill>
                <a:latin typeface="RQCKPR+TrebuchetMS-Bold"/>
                <a:cs typeface="RQCKPR+TrebuchetMS-Bold"/>
              </a:rPr>
              <a:t>Rules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1040" y="332333"/>
            <a:ext cx="3824597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HRMS:</a:t>
            </a:r>
            <a:r>
              <a:rPr dirty="0" sz="3000" spc="1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da3400"/>
                </a:solidFill>
                <a:latin typeface="RQCKPR+TrebuchetMS-Bold"/>
                <a:cs typeface="RQCKPR+TrebuchetMS-Bold"/>
              </a:rPr>
              <a:t>MASTER</a:t>
            </a:r>
            <a:r>
              <a:rPr dirty="0" sz="3000" b="1">
                <a:solidFill>
                  <a:srgbClr val="da34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da3400"/>
                </a:solidFill>
                <a:latin typeface="RQCKPR+TrebuchetMS-Bold"/>
                <a:cs typeface="RQCKPR+TrebuchetMS-Bold"/>
              </a:rPr>
              <a:t>PLAN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97040" y="1106874"/>
            <a:ext cx="2339430" cy="484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38237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TeamꢀBuilding</a:t>
            </a:r>
          </a:p>
          <a:p>
            <a:pPr marL="0" marR="0">
              <a:lnSpc>
                <a:spcPts val="1396"/>
              </a:lnSpc>
              <a:spcBef>
                <a:spcPts val="774"/>
              </a:spcBef>
              <a:spcAft>
                <a:spcPts val="0"/>
              </a:spcAft>
            </a:pPr>
            <a:r>
              <a:rPr dirty="0" sz="1250">
                <a:solidFill>
                  <a:srgbClr val="cc3300"/>
                </a:solidFill>
                <a:latin typeface="JCPTBN+ArialMT"/>
                <a:cs typeface="JCPTBN+ArialMT"/>
              </a:rPr>
              <a:t>•</a:t>
            </a: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IndigenouslyꢀDeveloped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39593" y="1405173"/>
            <a:ext cx="1064176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Develop-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06268" y="1649766"/>
            <a:ext cx="1400383" cy="2937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mentꢀofꢀ</a:t>
            </a:r>
            <a:r>
              <a:rPr dirty="0" sz="1700" spc="1559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JCPTBN+ArialMT"/>
                <a:cs typeface="JCPTBN+ArialMT"/>
              </a:rPr>
              <a:t>•</a:t>
            </a:r>
            <a:r>
              <a:rPr dirty="0" sz="1200" b="1">
                <a:solidFill>
                  <a:srgbClr val="ffffff"/>
                </a:solidFill>
                <a:latin typeface="RTUFMQ+Arial-BoldMT"/>
                <a:cs typeface="RTUFMQ+Arial-BoldMT"/>
              </a:rPr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38402" y="1655514"/>
            <a:ext cx="491058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QAC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39593" y="1923333"/>
            <a:ext cx="1064176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Software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16315" y="2282226"/>
            <a:ext cx="1851561" cy="14028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cc3300"/>
                </a:solidFill>
                <a:latin typeface="JCPTBN+ArialMT"/>
                <a:cs typeface="JCPTBN+ArialMT"/>
              </a:rPr>
              <a:t>•</a:t>
            </a: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ꢀ3,75,000ꢀServiceꢀBook</a:t>
            </a:r>
          </a:p>
          <a:p>
            <a:pPr marL="795337" marR="0">
              <a:lnSpc>
                <a:spcPts val="1340"/>
              </a:lnSpc>
              <a:spcBef>
                <a:spcPts val="808"/>
              </a:spcBef>
              <a:spcAft>
                <a:spcPts val="0"/>
              </a:spcAft>
            </a:pP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1200ꢀDataꢀ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EntryꢀOperator</a:t>
            </a:r>
          </a:p>
          <a:p>
            <a:pPr marL="795337" marR="0">
              <a:lnSpc>
                <a:spcPts val="1340"/>
              </a:lnSpc>
              <a:spcBef>
                <a:spcPts val="819"/>
              </a:spcBef>
              <a:spcAft>
                <a:spcPts val="0"/>
              </a:spcAft>
            </a:pP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Validators</a:t>
            </a:r>
          </a:p>
          <a:p>
            <a:pPr marL="512762" marR="0">
              <a:lnSpc>
                <a:spcPts val="1340"/>
              </a:lnSpc>
              <a:spcBef>
                <a:spcPts val="869"/>
              </a:spcBef>
              <a:spcAft>
                <a:spcPts val="0"/>
              </a:spcAft>
            </a:pP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Monitoringꢀ&amp;ꢀ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Support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36797" y="2415759"/>
            <a:ext cx="1231794" cy="797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Capturingꢀ</a:t>
            </a:r>
          </a:p>
          <a:p>
            <a:pPr marL="136525" marR="0">
              <a:lnSpc>
                <a:spcPts val="1899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Legacyꢀ</a:t>
            </a:r>
          </a:p>
          <a:p>
            <a:pPr marL="275431" marR="0">
              <a:lnSpc>
                <a:spcPts val="189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Data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20377" y="2484824"/>
            <a:ext cx="584299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ꢀCoreꢀ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67788" y="2545299"/>
            <a:ext cx="908050" cy="53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Mainte-</a:t>
            </a:r>
          </a:p>
          <a:p>
            <a:pPr marL="65087" marR="0">
              <a:lnSpc>
                <a:spcPts val="1899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nance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16315" y="2556546"/>
            <a:ext cx="207978" cy="2154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JCPTBN+ArialMT"/>
                <a:cs typeface="JCPTBN+ArialMT"/>
              </a:rPr>
              <a:t>•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67839" y="2667704"/>
            <a:ext cx="609525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Group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67839" y="2936275"/>
            <a:ext cx="1672967" cy="4897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cc3300"/>
                </a:solidFill>
                <a:latin typeface="JCPTBN+ArialMT"/>
                <a:cs typeface="JCPTBN+ArialMT"/>
              </a:rPr>
              <a:t>•</a:t>
            </a: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KnowledgeꢀTransfer</a:t>
            </a:r>
          </a:p>
          <a:p>
            <a:pPr marL="0" marR="0">
              <a:lnSpc>
                <a:spcPts val="1396"/>
              </a:lnSpc>
              <a:spcBef>
                <a:spcPts val="763"/>
              </a:spcBef>
              <a:spcAft>
                <a:spcPts val="0"/>
              </a:spcAft>
            </a:pPr>
            <a:r>
              <a:rPr dirty="0" sz="1250">
                <a:solidFill>
                  <a:srgbClr val="cc3300"/>
                </a:solidFill>
                <a:latin typeface="JCPTBN+ArialMT"/>
                <a:cs typeface="JCPTBN+ArialMT"/>
              </a:rPr>
              <a:t>•</a:t>
            </a: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Handover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572124" y="3610979"/>
            <a:ext cx="1199405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RTUFMQ+Arial-BoldMT"/>
                <a:cs typeface="RTUFMQ+Arial-BoldMT"/>
              </a:rPr>
              <a:t>HRMS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246552" y="4094550"/>
            <a:ext cx="1320998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Procurementꢀ</a:t>
            </a:r>
            <a:r>
              <a:rPr dirty="0" sz="1200" b="1">
                <a:solidFill>
                  <a:srgbClr val="ffffff"/>
                </a:solidFill>
                <a:latin typeface="RTUFMQ+Arial-BoldMT"/>
                <a:cs typeface="RTUFMQ+Arial-BoldMT"/>
              </a:rPr>
              <a:t>ofꢀ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372515" y="4307391"/>
            <a:ext cx="1116541" cy="797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2068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Buildingꢀ</a:t>
            </a:r>
          </a:p>
          <a:p>
            <a:pPr marL="0" marR="0">
              <a:lnSpc>
                <a:spcPts val="1899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ICTꢀInfra-</a:t>
            </a:r>
          </a:p>
          <a:p>
            <a:pPr marL="5556" marR="0">
              <a:lnSpc>
                <a:spcPts val="189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structure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67839" y="4337754"/>
            <a:ext cx="1075580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Conferences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907463" y="4436931"/>
            <a:ext cx="1045510" cy="797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2068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Changeꢀ</a:t>
            </a:r>
          </a:p>
          <a:p>
            <a:pPr marL="0" marR="0">
              <a:lnSpc>
                <a:spcPts val="1899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Manage-</a:t>
            </a:r>
          </a:p>
          <a:p>
            <a:pPr marL="180181" marR="0">
              <a:lnSpc>
                <a:spcPts val="189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ment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544877" y="4546001"/>
            <a:ext cx="318036" cy="3969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JCPTBN+ArialMT"/>
                <a:cs typeface="JCPTBN+ArialMT"/>
              </a:rPr>
              <a:t>•</a:t>
            </a:r>
            <a:r>
              <a:rPr dirty="0" sz="1200" b="1">
                <a:solidFill>
                  <a:srgbClr val="ffffff"/>
                </a:solidFill>
                <a:latin typeface="RTUFMQ+Arial-BoldMT"/>
                <a:cs typeface="RTUFMQ+Arial-BoldMT"/>
              </a:rPr>
              <a:t>A</a:t>
            </a:r>
          </a:p>
          <a:p>
            <a:pPr marL="0" marR="0">
              <a:lnSpc>
                <a:spcPts val="1340"/>
              </a:lnSpc>
              <a:spcBef>
                <a:spcPts val="88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RTUFMQ+Arial-BoldMT"/>
                <a:cs typeface="RTUFMQ+Arial-BoldMT"/>
              </a:rPr>
              <a:t>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657334" y="4551750"/>
            <a:ext cx="685773" cy="6655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406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RTUFMQ+Arial-BoldMT"/>
                <a:cs typeface="RTUFMQ+Arial-BoldMT"/>
              </a:rPr>
              <a:t>ationꢀ</a:t>
            </a:r>
          </a:p>
          <a:p>
            <a:pPr marL="0" marR="0">
              <a:lnSpc>
                <a:spcPts val="1340"/>
              </a:lnSpc>
              <a:spcBef>
                <a:spcPts val="2259"/>
              </a:spcBef>
              <a:spcAft>
                <a:spcPts val="0"/>
              </a:spcAft>
            </a:pPr>
            <a:r>
              <a:rPr dirty="0" sz="1200" spc="40" b="1">
                <a:solidFill>
                  <a:srgbClr val="ffffff"/>
                </a:solidFill>
                <a:latin typeface="RTUFMQ+Arial-BoldMT"/>
                <a:cs typeface="RTUFMQ+Arial-BoldMT"/>
              </a:rPr>
              <a:t>f</a:t>
            </a: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ꢀ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961639" y="4612075"/>
            <a:ext cx="592856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Newsꢀ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67839" y="4794954"/>
            <a:ext cx="660573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Letters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544877" y="5003201"/>
            <a:ext cx="309627" cy="2154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JCPTBN+ArialMT"/>
                <a:cs typeface="JCPTBN+ArialMT"/>
              </a:rPr>
              <a:t>•</a:t>
            </a:r>
            <a:r>
              <a:rPr dirty="0" sz="1200" b="1">
                <a:solidFill>
                  <a:srgbClr val="ffffff"/>
                </a:solidFill>
                <a:latin typeface="RTUFMQ+Arial-BoldMT"/>
                <a:cs typeface="RTUFMQ+Arial-BoldMT"/>
              </a:rPr>
              <a:t>P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767839" y="5063526"/>
            <a:ext cx="1224176" cy="2154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cc3300"/>
                </a:solidFill>
                <a:latin typeface="JCPTBN+ArialMT"/>
                <a:cs typeface="JCPTBN+ArialMT"/>
              </a:rPr>
              <a:t>•</a:t>
            </a: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Display-board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544877" y="5191829"/>
            <a:ext cx="1818764" cy="391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Computersꢀ&amp;ꢀInternetꢀ</a:t>
            </a:r>
          </a:p>
          <a:p>
            <a:pPr marL="1014831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RTUFMQ+Arial-BoldMT"/>
                <a:cs typeface="RTUFMQ+Arial-BoldMT"/>
              </a:rPr>
              <a:t>dꢀOffices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603875" y="5577057"/>
            <a:ext cx="1195951" cy="53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Impartingꢀ</a:t>
            </a:r>
          </a:p>
          <a:p>
            <a:pPr marL="71837" marR="0">
              <a:lnSpc>
                <a:spcPts val="1899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RTUFMQ+Arial-BoldMT"/>
                <a:cs typeface="RTUFMQ+Arial-BoldMT"/>
              </a:rPr>
              <a:t>Training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206239" y="5664587"/>
            <a:ext cx="804490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ꢀManuals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139439" y="5933159"/>
            <a:ext cx="1131084" cy="2154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cc3300"/>
                </a:solidFill>
                <a:latin typeface="JCPTBN+ArialMT"/>
                <a:cs typeface="JCPTBN+ArialMT"/>
              </a:rPr>
              <a:t>•</a:t>
            </a:r>
            <a:r>
              <a:rPr dirty="0" sz="1200" b="1">
                <a:solidFill>
                  <a:srgbClr val="cc3300"/>
                </a:solidFill>
                <a:latin typeface="RTUFMQ+Arial-BoldMT"/>
                <a:cs typeface="RTUFMQ+Arial-BoldMT"/>
              </a:rPr>
              <a:t>ClassꢀRoomꢀ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172902" y="6213227"/>
            <a:ext cx="753516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0000"/>
                </a:solidFill>
                <a:latin typeface="RTUFMQ+Arial-BoldMT"/>
                <a:cs typeface="RTUFMQ+Arial-BoldMT"/>
              </a:rPr>
              <a:t>Training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139439" y="6396108"/>
            <a:ext cx="762148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0000"/>
                </a:solidFill>
                <a:latin typeface="RTUFMQ+Arial-BoldMT"/>
                <a:cs typeface="RTUFMQ+Arial-BoldMT"/>
              </a:rPr>
              <a:t>Manuals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44040" y="332333"/>
            <a:ext cx="7461618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SOFTWARE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DEVELOPMENT</a:t>
            </a:r>
            <a:r>
              <a:rPr dirty="0" sz="3000" spc="-148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DELIVERABLES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2640" y="1213355"/>
            <a:ext cx="137133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500" spc="1006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c3300"/>
                </a:solidFill>
                <a:latin typeface="RTUFMQ+Arial-BoldMT"/>
                <a:cs typeface="RTUFMQ+Arial-BoldMT"/>
              </a:rPr>
              <a:t>HRMS-1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29840" y="1604268"/>
            <a:ext cx="4057575" cy="6948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500" spc="55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Development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of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HRMS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ef5285"/>
                </a:solidFill>
                <a:latin typeface="JCPTBN+ArialMT"/>
                <a:cs typeface="JCPTBN+ArialMT"/>
              </a:rPr>
              <a:t>Data</a:t>
            </a:r>
            <a:r>
              <a:rPr dirty="0" sz="1800">
                <a:solidFill>
                  <a:srgbClr val="ef5285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ef5285"/>
                </a:solidFill>
                <a:latin typeface="JCPTBN+ArialMT"/>
                <a:cs typeface="JCPTBN+ArialMT"/>
              </a:rPr>
              <a:t>Model</a:t>
            </a:r>
          </a:p>
          <a:p>
            <a:pPr marL="0" marR="0">
              <a:lnSpc>
                <a:spcPts val="2010"/>
              </a:lnSpc>
              <a:spcBef>
                <a:spcPts val="1199"/>
              </a:spcBef>
              <a:spcAft>
                <a:spcPts val="0"/>
              </a:spcAft>
            </a:pPr>
            <a:r>
              <a:rPr dirty="0" sz="15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500" spc="55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Development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of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HR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ef5285"/>
                </a:solidFill>
                <a:latin typeface="JCPTBN+ArialMT"/>
                <a:cs typeface="JCPTBN+ArialMT"/>
              </a:rPr>
              <a:t>Legacy</a:t>
            </a:r>
            <a:r>
              <a:rPr dirty="0" sz="1800">
                <a:solidFill>
                  <a:srgbClr val="ef5285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ef5285"/>
                </a:solidFill>
                <a:latin typeface="JCPTBN+ArialMT"/>
                <a:cs typeface="JCPTBN+ArialMT"/>
              </a:rPr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2640" y="2818388"/>
            <a:ext cx="137133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500" spc="1006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c3300"/>
                </a:solidFill>
                <a:latin typeface="RTUFMQ+Arial-BoldMT"/>
                <a:cs typeface="RTUFMQ+Arial-BoldMT"/>
              </a:rPr>
              <a:t>HRMS-2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29840" y="3219708"/>
            <a:ext cx="2355757" cy="6948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500" spc="105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ef5285"/>
                </a:solidFill>
                <a:latin typeface="JCPTBN+ArialMT"/>
                <a:cs typeface="JCPTBN+ArialMT"/>
              </a:rPr>
              <a:t>e-Service</a:t>
            </a:r>
            <a:r>
              <a:rPr dirty="0" sz="1800">
                <a:solidFill>
                  <a:srgbClr val="ef5285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ef5285"/>
                </a:solidFill>
                <a:latin typeface="JCPTBN+ArialMT"/>
                <a:cs typeface="JCPTBN+ArialMT"/>
              </a:rPr>
              <a:t>Book</a:t>
            </a:r>
          </a:p>
          <a:p>
            <a:pPr marL="0" marR="0">
              <a:lnSpc>
                <a:spcPts val="2010"/>
              </a:lnSpc>
              <a:spcBef>
                <a:spcPts val="1199"/>
              </a:spcBef>
              <a:spcAft>
                <a:spcPts val="0"/>
              </a:spcAft>
            </a:pPr>
            <a:r>
              <a:rPr dirty="0" sz="15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500" spc="55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ef5285"/>
                </a:solidFill>
                <a:latin typeface="JCPTBN+ArialMT"/>
                <a:cs typeface="JCPTBN+ArialMT"/>
              </a:rPr>
              <a:t>Payroll</a:t>
            </a:r>
            <a:r>
              <a:rPr dirty="0" sz="1800">
                <a:solidFill>
                  <a:srgbClr val="ef5285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Automation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29840" y="4022348"/>
            <a:ext cx="705337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500" spc="55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Integration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with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Odisha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Treasury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Management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System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(Presently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15590" y="4296667"/>
            <a:ext cx="180332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known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as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00b0f0"/>
                </a:solidFill>
                <a:latin typeface="JCPTBN+ArialMT"/>
                <a:cs typeface="JCPTBN+ArialMT"/>
              </a:rPr>
              <a:t>IFMS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29840" y="4697988"/>
            <a:ext cx="6964220" cy="6948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500" spc="55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Online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PAR</a:t>
            </a:r>
            <a:r>
              <a:rPr dirty="0" sz="1800" spc="498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submission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for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all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Group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A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and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Group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B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employees</a:t>
            </a:r>
          </a:p>
          <a:p>
            <a:pPr marL="0" marR="0">
              <a:lnSpc>
                <a:spcPts val="2010"/>
              </a:lnSpc>
              <a:spcBef>
                <a:spcPts val="1199"/>
              </a:spcBef>
              <a:spcAft>
                <a:spcPts val="0"/>
              </a:spcAft>
            </a:pPr>
            <a:r>
              <a:rPr dirty="0" sz="15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500" spc="55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Online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submission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of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Property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Statement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29840" y="5500628"/>
            <a:ext cx="7207175" cy="1096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500" spc="55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Integration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with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Employee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Database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Management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System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(</a:t>
            </a:r>
            <a:r>
              <a:rPr dirty="0" sz="1800">
                <a:solidFill>
                  <a:srgbClr val="00b0f0"/>
                </a:solidFill>
                <a:latin typeface="JCPTBN+ArialMT"/>
                <a:cs typeface="JCPTBN+ArialMT"/>
              </a:rPr>
              <a:t>EDMS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)</a:t>
            </a:r>
          </a:p>
          <a:p>
            <a:pPr marL="0" marR="0">
              <a:lnSpc>
                <a:spcPts val="2010"/>
              </a:lnSpc>
              <a:spcBef>
                <a:spcPts val="1199"/>
              </a:spcBef>
              <a:spcAft>
                <a:spcPts val="0"/>
              </a:spcAft>
            </a:pPr>
            <a:r>
              <a:rPr dirty="0" sz="15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500" spc="55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Integration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with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Pension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Management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System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(</a:t>
            </a:r>
            <a:r>
              <a:rPr dirty="0" sz="1800">
                <a:solidFill>
                  <a:srgbClr val="ef5285"/>
                </a:solidFill>
                <a:latin typeface="JCPTBN+ArialMT"/>
                <a:cs typeface="JCPTBN+ArialMT"/>
              </a:rPr>
              <a:t>PMS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)</a:t>
            </a:r>
          </a:p>
          <a:p>
            <a:pPr marL="0" marR="0">
              <a:lnSpc>
                <a:spcPts val="2010"/>
              </a:lnSpc>
              <a:spcBef>
                <a:spcPts val="1149"/>
              </a:spcBef>
              <a:spcAft>
                <a:spcPts val="0"/>
              </a:spcAft>
            </a:pPr>
            <a:r>
              <a:rPr dirty="0" sz="15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500" spc="55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Online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Training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800">
                <a:solidFill>
                  <a:srgbClr val="404040"/>
                </a:solidFill>
                <a:latin typeface="JCPTBN+ArialMT"/>
                <a:cs typeface="JCPTBN+ArialMT"/>
              </a:rPr>
              <a:t>Management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44040" y="332333"/>
            <a:ext cx="7461618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SOFTWARE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DEVELOPMENT</a:t>
            </a:r>
            <a:r>
              <a:rPr dirty="0" sz="3000" spc="-148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DELIVERABLES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776" y="709298"/>
            <a:ext cx="137133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500" spc="1006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c3300"/>
                </a:solidFill>
                <a:latin typeface="RTUFMQ+Arial-BoldMT"/>
                <a:cs typeface="RTUFMQ+Arial-BoldMT"/>
              </a:rPr>
              <a:t>HRMS-3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7976" y="1078748"/>
            <a:ext cx="4354998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Generation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of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Annual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Establishment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Report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7976" y="1425205"/>
            <a:ext cx="2187736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Single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Page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Paybill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7976" y="1771660"/>
            <a:ext cx="4975840" cy="9580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Online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Leave,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Online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Loan/</a:t>
            </a:r>
            <a:r>
              <a:rPr dirty="0" sz="1600" spc="44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Advance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Application</a:t>
            </a:r>
          </a:p>
          <a:p>
            <a:pPr marL="0" marR="0">
              <a:lnSpc>
                <a:spcPts val="1787"/>
              </a:lnSpc>
              <a:spcBef>
                <a:spcPts val="94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Increment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Proposal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module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for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increment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sanction</a:t>
            </a:r>
          </a:p>
          <a:p>
            <a:pPr marL="0" marR="0">
              <a:lnSpc>
                <a:spcPts val="1787"/>
              </a:lnSpc>
              <a:spcBef>
                <a:spcPts val="94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Pay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Revision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option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selection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7976" y="2811029"/>
            <a:ext cx="9128407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Online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Review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of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Performance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Appraisal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Report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(PAR)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and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Departmental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Promotion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Committee(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3726" y="3030484"/>
            <a:ext cx="649089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DPC)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7976" y="3376941"/>
            <a:ext cx="2615878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Online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PAR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for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Group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976" y="3723396"/>
            <a:ext cx="6419546" cy="130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Auto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generation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of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Last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Pay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Certificate(LPC)</a:t>
            </a:r>
          </a:p>
          <a:p>
            <a:pPr marL="0" marR="0">
              <a:lnSpc>
                <a:spcPts val="1787"/>
              </a:lnSpc>
              <a:spcBef>
                <a:spcPts val="94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Online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application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for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Leave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Travel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Concession(LTC)</a:t>
            </a:r>
          </a:p>
          <a:p>
            <a:pPr marL="0" marR="0">
              <a:lnSpc>
                <a:spcPts val="1787"/>
              </a:lnSpc>
              <a:spcBef>
                <a:spcPts val="94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Online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Transmission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of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messages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to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occupants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of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GOVT.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quarters</a:t>
            </a:r>
          </a:p>
          <a:p>
            <a:pPr marL="0" marR="0">
              <a:lnSpc>
                <a:spcPts val="1787"/>
              </a:lnSpc>
              <a:spcBef>
                <a:spcPts val="99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Mobile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Application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for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HRMS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7976" y="5109220"/>
            <a:ext cx="1939016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GPF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Nomination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67976" y="5455676"/>
            <a:ext cx="3837979" cy="6115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English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Query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for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Data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Retrieval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 spc="23">
                <a:solidFill>
                  <a:srgbClr val="404040"/>
                </a:solidFill>
                <a:latin typeface="JCPTBN+ArialMT"/>
                <a:cs typeface="JCPTBN+ArialMT"/>
              </a:rPr>
              <a:t>(</a:t>
            </a:r>
            <a:r>
              <a:rPr dirty="0" sz="1600">
                <a:solidFill>
                  <a:srgbClr val="ef5285"/>
                </a:solidFill>
                <a:latin typeface="JCPTBN+ArialMT"/>
                <a:cs typeface="JCPTBN+ArialMT"/>
              </a:rPr>
              <a:t>QA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)</a:t>
            </a:r>
          </a:p>
          <a:p>
            <a:pPr marL="0" marR="0">
              <a:lnSpc>
                <a:spcPts val="1787"/>
              </a:lnSpc>
              <a:spcBef>
                <a:spcPts val="94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Bulletin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Board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Services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(</a:t>
            </a:r>
            <a:r>
              <a:rPr dirty="0" sz="1600">
                <a:solidFill>
                  <a:srgbClr val="ef5285"/>
                </a:solidFill>
                <a:latin typeface="JCPTBN+ArialMT"/>
                <a:cs typeface="JCPTBN+ArialMT"/>
              </a:rPr>
              <a:t>BBS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7976" y="6148588"/>
            <a:ext cx="3326804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Decision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Support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System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(</a:t>
            </a:r>
            <a:r>
              <a:rPr dirty="0" sz="1600">
                <a:solidFill>
                  <a:srgbClr val="ef5285"/>
                </a:solidFill>
                <a:latin typeface="JCPTBN+ArialMT"/>
                <a:cs typeface="JCPTBN+ArialMT"/>
              </a:rPr>
              <a:t>DSS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7976" y="6495044"/>
            <a:ext cx="2571140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b3d9f"/>
                </a:solidFill>
                <a:latin typeface="CAEOLC+Wingdings3"/>
                <a:cs typeface="CAEOLC+Wingdings3"/>
              </a:rPr>
              <a:t></a:t>
            </a:r>
            <a:r>
              <a:rPr dirty="0" sz="1350" spc="725">
                <a:solidFill>
                  <a:srgbClr val="eb3d9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Dash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Board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&amp;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 </a:t>
            </a:r>
            <a:r>
              <a:rPr dirty="0" sz="1600">
                <a:solidFill>
                  <a:srgbClr val="404040"/>
                </a:solidFill>
                <a:latin typeface="JCPTBN+ArialMT"/>
                <a:cs typeface="JCPTBN+ArialMT"/>
              </a:rPr>
              <a:t>Analytics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67840" y="332333"/>
            <a:ext cx="6167428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DATA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MODEL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AND</a:t>
            </a:r>
            <a:r>
              <a:rPr dirty="0" sz="3000" spc="-174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LEGACY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49640" y="2720619"/>
            <a:ext cx="299863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ILKWIH+TrebuchetMS"/>
                <a:cs typeface="ILKWIH+TrebuchetMS"/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22256" y="2529822"/>
            <a:ext cx="1022230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cc3300"/>
                </a:solidFill>
                <a:latin typeface="ILKWIH+TrebuchetMS"/>
                <a:cs typeface="ILKWIH+TrebuchetMS"/>
              </a:rPr>
              <a:t>78</a:t>
            </a:r>
            <a:r>
              <a:rPr dirty="0" sz="2000">
                <a:solidFill>
                  <a:srgbClr val="cc3300"/>
                </a:solidFill>
                <a:latin typeface="ILKWIH+TrebuchetMS"/>
                <a:cs typeface="ILKWIH+TrebuchetMS"/>
              </a:rPr>
              <a:t>HR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29739" y="3103023"/>
            <a:ext cx="1982241" cy="7902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cc3300"/>
                </a:solidFill>
                <a:latin typeface="ILKWIH+TrebuchetMS"/>
                <a:cs typeface="ILKWIH+TrebuchetMS"/>
              </a:rPr>
              <a:t>EMPLOYEE-LIFE-</a:t>
            </a:r>
          </a:p>
          <a:p>
            <a:pPr marL="0" marR="0">
              <a:lnSpc>
                <a:spcPts val="2322"/>
              </a:lnSpc>
              <a:spcBef>
                <a:spcPts val="1277"/>
              </a:spcBef>
              <a:spcAft>
                <a:spcPts val="0"/>
              </a:spcAft>
            </a:pPr>
            <a:r>
              <a:rPr dirty="0" sz="2000">
                <a:solidFill>
                  <a:srgbClr val="cc3300"/>
                </a:solidFill>
                <a:latin typeface="ILKWIH+TrebuchetMS"/>
                <a:cs typeface="ILKWIH+TrebuchetMS"/>
              </a:rPr>
              <a:t>CYCLE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49640" y="3247803"/>
            <a:ext cx="1594296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cc3300"/>
                </a:solidFill>
                <a:latin typeface="ILKWIH+TrebuchetMS"/>
                <a:cs typeface="ILKWIH+TrebuchetMS"/>
              </a:rPr>
              <a:t>FUNCTIONAL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49640" y="3705003"/>
            <a:ext cx="332606" cy="7902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ILKWIH+TrebuchetMS"/>
                <a:cs typeface="ILKWIH+TrebuchetMS"/>
              </a:rPr>
              <a:t>M</a:t>
            </a:r>
          </a:p>
          <a:p>
            <a:pPr marL="0" marR="0">
              <a:lnSpc>
                <a:spcPts val="2322"/>
              </a:lnSpc>
              <a:spcBef>
                <a:spcPts val="127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ILKWIH+TrebuchetMS"/>
                <a:cs typeface="ILKWIH+TrebuchetMS"/>
              </a:rPr>
              <a:t>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44040" y="332333"/>
            <a:ext cx="6834971" cy="480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cc3300"/>
                </a:solidFill>
                <a:latin typeface="RQCKPR+TrebuchetMS-Bold"/>
                <a:cs typeface="RQCKPR+TrebuchetMS-Bold"/>
              </a:rPr>
              <a:t>TRANSFORMATION</a:t>
            </a:r>
            <a:r>
              <a:rPr dirty="0" sz="3000" spc="-243" b="1">
                <a:solidFill>
                  <a:srgbClr val="cc3300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IN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LEGACY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 </a:t>
            </a:r>
            <a:r>
              <a:rPr dirty="0" sz="3000" b="1">
                <a:solidFill>
                  <a:srgbClr val="006666"/>
                </a:solidFill>
                <a:latin typeface="RQCKPR+TrebuchetMS-Bold"/>
                <a:cs typeface="RQCKPR+TrebuchetMS-Bold"/>
              </a:rPr>
              <a:t>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2022-07-29T06:01:02-05:00</dcterms:modified>
</cp:coreProperties>
</file>