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CEF3BA-85D6-4F96-AF8B-C59729ABA388}" type="datetimeFigureOut">
              <a:rPr lang="en-US" smtClean="0"/>
              <a:pPr/>
              <a:t>7/28/2022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F18F4E-E164-4846-B185-CF41A866174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F18F4E-E164-4846-B185-CF41A866174E}"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6E0261D3-C0C0-46DE-BC2D-1514A3639126}"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E0261D3-C0C0-46DE-BC2D-1514A363912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E0261D3-C0C0-46DE-BC2D-1514A363912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E0261D3-C0C0-46DE-BC2D-1514A363912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E0261D3-C0C0-46DE-BC2D-1514A3639126}"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E0261D3-C0C0-46DE-BC2D-1514A363912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E0261D3-C0C0-46DE-BC2D-1514A3639126}"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E0261D3-C0C0-46DE-BC2D-1514A363912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E0261D3-C0C0-46DE-BC2D-1514A363912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4230FE-F02C-441B-BBB1-EFCE6EFD23AB}" type="datetimeFigureOut">
              <a:rPr lang="en-US" smtClean="0"/>
              <a:pPr/>
              <a:t>7/28/2022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E0261D3-C0C0-46DE-BC2D-1514A363912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44230FE-F02C-441B-BBB1-EFCE6EFD23AB}" type="datetimeFigureOut">
              <a:rPr lang="en-US" smtClean="0"/>
              <a:pPr/>
              <a:t>7/28/2022</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6E0261D3-C0C0-46DE-BC2D-1514A363912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44230FE-F02C-441B-BBB1-EFCE6EFD23AB}" type="datetimeFigureOut">
              <a:rPr lang="en-US" smtClean="0"/>
              <a:pPr/>
              <a:t>7/28/2022</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E0261D3-C0C0-46DE-BC2D-1514A3639126}"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3049"/>
            <a:ext cx="7772400" cy="3000397"/>
          </a:xfrm>
        </p:spPr>
        <p:txBody>
          <a:bodyPr>
            <a:noAutofit/>
          </a:bodyPr>
          <a:lstStyle/>
          <a:p>
            <a:pPr algn="ctr"/>
            <a:r>
              <a:rPr lang="en-IN" sz="5400" b="1" dirty="0" smtClean="0"/>
              <a:t>Auditing Standards </a:t>
            </a:r>
            <a:br>
              <a:rPr lang="en-IN" sz="5400" b="1" dirty="0" smtClean="0"/>
            </a:br>
            <a:r>
              <a:rPr lang="en-IN" sz="5400" b="1" dirty="0" smtClean="0"/>
              <a:t>&amp; </a:t>
            </a:r>
            <a:br>
              <a:rPr lang="en-IN" sz="5400" b="1" dirty="0" smtClean="0"/>
            </a:br>
            <a:r>
              <a:rPr lang="en-IN" sz="5400" b="1" dirty="0" smtClean="0"/>
              <a:t>Ethics</a:t>
            </a:r>
            <a:endParaRPr lang="en-IN" sz="5400" b="1"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lgn="just">
              <a:buNone/>
            </a:pPr>
            <a:r>
              <a:rPr lang="en-IN" dirty="0" smtClean="0"/>
              <a:t>		Sometimes audit procedures are misunderstood as auditing standards. But procedures are different. Those are acts that the Auditor performed during the course of audit to comply with auditing standards. </a:t>
            </a:r>
          </a:p>
          <a:p>
            <a:pPr algn="just">
              <a:buNone/>
            </a:pPr>
            <a:r>
              <a:rPr lang="en-IN" dirty="0" smtClean="0"/>
              <a:t>		As per </a:t>
            </a:r>
            <a:r>
              <a:rPr lang="en-IN" b="1" dirty="0" err="1" smtClean="0"/>
              <a:t>para</a:t>
            </a:r>
            <a:r>
              <a:rPr lang="en-IN" b="1" dirty="0" smtClean="0"/>
              <a:t> 2.1.2, Chapter-I, Sec-II of Manual of Standing Orders (Audit) ; </a:t>
            </a:r>
          </a:p>
          <a:p>
            <a:pPr algn="just">
              <a:buNone/>
            </a:pPr>
            <a:r>
              <a:rPr lang="en-IN" dirty="0" smtClean="0"/>
              <a:t>		Auditing standards prescribe the norms of principles and practices the Auditors are expected to follow in the conduct of audit.</a:t>
            </a:r>
          </a:p>
          <a:p>
            <a:pPr algn="just">
              <a:buNone/>
            </a:pPr>
            <a:r>
              <a:rPr lang="en-IN" dirty="0" smtClean="0"/>
              <a:t>		</a:t>
            </a:r>
            <a:endParaRPr lang="en-IN"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Standard</a:t>
            </a:r>
            <a:endParaRPr lang="en-IN" b="1" dirty="0"/>
          </a:p>
        </p:txBody>
      </p:sp>
      <p:sp>
        <p:nvSpPr>
          <p:cNvPr id="3" name="Content Placeholder 2"/>
          <p:cNvSpPr>
            <a:spLocks noGrp="1"/>
          </p:cNvSpPr>
          <p:nvPr>
            <p:ph idx="1"/>
          </p:nvPr>
        </p:nvSpPr>
        <p:spPr>
          <a:xfrm>
            <a:off x="428596" y="1500174"/>
            <a:ext cx="8229600" cy="4525963"/>
          </a:xfrm>
        </p:spPr>
        <p:txBody>
          <a:bodyPr>
            <a:normAutofit fontScale="85000" lnSpcReduction="20000"/>
          </a:bodyPr>
          <a:lstStyle/>
          <a:p>
            <a:pPr>
              <a:buNone/>
            </a:pPr>
            <a:r>
              <a:rPr lang="en-IN" dirty="0" smtClean="0"/>
              <a:t>Mainly, there are three standards in auditing;</a:t>
            </a:r>
          </a:p>
          <a:p>
            <a:pPr>
              <a:buFont typeface="Wingdings" pitchFamily="2" charset="2"/>
              <a:buChar char="v"/>
            </a:pPr>
            <a:r>
              <a:rPr lang="en-IN" dirty="0" smtClean="0"/>
              <a:t> General Standards</a:t>
            </a:r>
          </a:p>
          <a:p>
            <a:pPr>
              <a:buFont typeface="Wingdings" pitchFamily="2" charset="2"/>
              <a:buChar char="v"/>
            </a:pPr>
            <a:r>
              <a:rPr lang="en-IN" dirty="0" smtClean="0"/>
              <a:t> Standards for field work</a:t>
            </a:r>
          </a:p>
          <a:p>
            <a:pPr>
              <a:buFont typeface="Wingdings" pitchFamily="2" charset="2"/>
              <a:buChar char="v"/>
            </a:pPr>
            <a:r>
              <a:rPr lang="en-IN" dirty="0" smtClean="0"/>
              <a:t> Reporting Standards</a:t>
            </a:r>
          </a:p>
          <a:p>
            <a:pPr>
              <a:buNone/>
            </a:pPr>
            <a:r>
              <a:rPr lang="en-IN" sz="3800" b="1" u="sng" dirty="0" smtClean="0"/>
              <a:t>General Standards : -</a:t>
            </a:r>
          </a:p>
          <a:p>
            <a:pPr marL="514350" indent="-514350" algn="just">
              <a:buAutoNum type="alphaUcParenR"/>
            </a:pPr>
            <a:r>
              <a:rPr lang="en-IN" dirty="0" smtClean="0"/>
              <a:t>A Auditor must have adequate technical training and proficiency to perform the work.</a:t>
            </a:r>
          </a:p>
          <a:p>
            <a:pPr marL="514350" indent="-514350" algn="just">
              <a:buAutoNum type="alphaUcParenR"/>
            </a:pPr>
            <a:r>
              <a:rPr lang="en-IN" dirty="0" smtClean="0"/>
              <a:t> The Auditor must maintain independents in metal attitude in all matters relating to audit.</a:t>
            </a:r>
          </a:p>
          <a:p>
            <a:pPr marL="514350" indent="-514350" algn="just">
              <a:buAutoNum type="alphaUcParenR"/>
            </a:pPr>
            <a:r>
              <a:rPr lang="en-IN" dirty="0" smtClean="0"/>
              <a:t>The Auditor must exercise professional care in performance of duty and preparation of report.</a:t>
            </a:r>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Standards of field Work</a:t>
            </a:r>
            <a:endParaRPr lang="en-IN" b="1" u="sng" dirty="0"/>
          </a:p>
        </p:txBody>
      </p:sp>
      <p:sp>
        <p:nvSpPr>
          <p:cNvPr id="3" name="Content Placeholder 2"/>
          <p:cNvSpPr>
            <a:spLocks noGrp="1"/>
          </p:cNvSpPr>
          <p:nvPr>
            <p:ph idx="1"/>
          </p:nvPr>
        </p:nvSpPr>
        <p:spPr>
          <a:xfrm>
            <a:off x="457200" y="1500174"/>
            <a:ext cx="8229600" cy="4625989"/>
          </a:xfrm>
        </p:spPr>
        <p:txBody>
          <a:bodyPr>
            <a:normAutofit fontScale="77500" lnSpcReduction="20000"/>
          </a:bodyPr>
          <a:lstStyle/>
          <a:p>
            <a:pPr marL="514350" indent="-514350" algn="just">
              <a:buAutoNum type="alphaUcParenR"/>
            </a:pPr>
            <a:r>
              <a:rPr lang="en-IN" dirty="0" smtClean="0"/>
              <a:t>The Auditor must adequately plan the work and supervise his assistants. The planning should be done with an attitude of professional scepticism. </a:t>
            </a:r>
          </a:p>
          <a:p>
            <a:pPr marL="514350" indent="-514350" algn="just">
              <a:buAutoNum type="alphaUcParenR"/>
            </a:pPr>
            <a:r>
              <a:rPr lang="en-IN" dirty="0" smtClean="0"/>
              <a:t> The Auditor must obtain sufficient understanding of the entity and its environment including internal control, risk of material misstatement due to error so as to design the nature, timing and extent further audit procedures.</a:t>
            </a:r>
          </a:p>
          <a:p>
            <a:pPr marL="514350" indent="-514350" algn="just">
              <a:buAutoNum type="alphaUcParenR"/>
            </a:pPr>
            <a:r>
              <a:rPr lang="en-IN" dirty="0" smtClean="0"/>
              <a:t> The Auditor must gather sufficient as well as appropriate audit evidence to afford a reasonable basis for an opinion regarding the accounts.</a:t>
            </a:r>
          </a:p>
          <a:p>
            <a:pPr marL="514350" indent="-514350" algn="just">
              <a:buAutoNum type="alphaUcParenR"/>
            </a:pPr>
            <a:r>
              <a:rPr lang="en-IN" dirty="0" smtClean="0"/>
              <a:t> The auditor should assess audit risk, if any, within the accounting environment  and adopt appropriate audit procedure to avoid financial misstatements.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Reporting Standard</a:t>
            </a:r>
            <a:endParaRPr lang="en-IN" b="1" u="sng" dirty="0"/>
          </a:p>
        </p:txBody>
      </p:sp>
      <p:sp>
        <p:nvSpPr>
          <p:cNvPr id="3" name="Content Placeholder 2"/>
          <p:cNvSpPr>
            <a:spLocks noGrp="1"/>
          </p:cNvSpPr>
          <p:nvPr>
            <p:ph idx="1"/>
          </p:nvPr>
        </p:nvSpPr>
        <p:spPr/>
        <p:txBody>
          <a:bodyPr>
            <a:normAutofit fontScale="85000" lnSpcReduction="20000"/>
          </a:bodyPr>
          <a:lstStyle/>
          <a:p>
            <a:pPr marL="514350" indent="-514350" algn="just">
              <a:buAutoNum type="alphaUcParenR"/>
            </a:pPr>
            <a:r>
              <a:rPr lang="en-IN" dirty="0" smtClean="0"/>
              <a:t>The auditor must state in his/her report, whether the accounts records are maintained and presented in accordance with relevant accounting principles.</a:t>
            </a:r>
          </a:p>
          <a:p>
            <a:pPr marL="514350" indent="-514350" algn="just">
              <a:buAutoNum type="alphaUcParenR"/>
            </a:pPr>
            <a:r>
              <a:rPr lang="en-IN" dirty="0" smtClean="0"/>
              <a:t>The auditor must identify in the report those circumstances under which the prescribed rules have not been consistently observed.</a:t>
            </a:r>
          </a:p>
          <a:p>
            <a:pPr marL="514350" indent="-514350" algn="just">
              <a:buAutoNum type="alphaUcParenR"/>
            </a:pPr>
            <a:r>
              <a:rPr lang="en-IN" dirty="0" smtClean="0"/>
              <a:t>When the auditor determines that informative disclosures are not reasonable adequate he/she must so state in the report.</a:t>
            </a:r>
          </a:p>
          <a:p>
            <a:pPr marL="514350" indent="-514350" algn="just">
              <a:buAutoNum type="alphaUcParenR"/>
            </a:pPr>
            <a:r>
              <a:rPr lang="en-IN" dirty="0" smtClean="0"/>
              <a:t> The auditor must express an opinion regarding the financial statements, account books taken as a whole. If no opinion can be expressed the auditor should state the reasons behind such failure.</a:t>
            </a:r>
            <a:endParaRPr lang="en-IN"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b="1" u="sng" dirty="0" smtClean="0"/>
              <a:t>Ethics</a:t>
            </a:r>
            <a:endParaRPr lang="en-IN" b="1" u="sng" dirty="0"/>
          </a:p>
        </p:txBody>
      </p:sp>
      <p:sp>
        <p:nvSpPr>
          <p:cNvPr id="3" name="Content Placeholder 2"/>
          <p:cNvSpPr>
            <a:spLocks noGrp="1"/>
          </p:cNvSpPr>
          <p:nvPr>
            <p:ph idx="1"/>
          </p:nvPr>
        </p:nvSpPr>
        <p:spPr>
          <a:xfrm>
            <a:off x="457200" y="1357298"/>
            <a:ext cx="8229600" cy="4768865"/>
          </a:xfrm>
        </p:spPr>
        <p:txBody>
          <a:bodyPr>
            <a:normAutofit fontScale="92500" lnSpcReduction="10000"/>
          </a:bodyPr>
          <a:lstStyle/>
          <a:p>
            <a:pPr algn="just">
              <a:buNone/>
            </a:pPr>
            <a:r>
              <a:rPr lang="en-IN" dirty="0" smtClean="0"/>
              <a:t>		Etymology of the word ethics has its origin in the Greek word “</a:t>
            </a:r>
            <a:r>
              <a:rPr lang="en-IN" dirty="0" err="1" smtClean="0"/>
              <a:t>Ethikos</a:t>
            </a:r>
            <a:r>
              <a:rPr lang="en-IN" dirty="0" smtClean="0"/>
              <a:t>” which means usage and was much used by Aristotle to signify valuable fundamental convictions.</a:t>
            </a:r>
          </a:p>
          <a:p>
            <a:pPr algn="just">
              <a:buNone/>
            </a:pPr>
            <a:endParaRPr lang="en-IN" dirty="0" smtClean="0"/>
          </a:p>
          <a:p>
            <a:pPr algn="just">
              <a:buNone/>
            </a:pPr>
            <a:r>
              <a:rPr lang="en-IN" b="1" u="sng" dirty="0" smtClean="0"/>
              <a:t>Meaning: -  </a:t>
            </a:r>
          </a:p>
          <a:p>
            <a:pPr marL="514350" indent="-514350" algn="just">
              <a:buAutoNum type="arabicParenR"/>
            </a:pPr>
            <a:r>
              <a:rPr lang="en-IN" dirty="0" smtClean="0"/>
              <a:t>Moral principles that govern a person’s  behaviour or the conducting of an activity.</a:t>
            </a:r>
          </a:p>
          <a:p>
            <a:pPr marL="514350" indent="-514350" algn="just">
              <a:buAutoNum type="arabicParenR"/>
            </a:pPr>
            <a:r>
              <a:rPr lang="en-IN" dirty="0" smtClean="0"/>
              <a:t>Ethics is based on well founded standards of right and wrong what humans ought to do.</a:t>
            </a:r>
          </a:p>
          <a:p>
            <a:pPr marL="514350" indent="-514350" algn="just">
              <a:buNone/>
            </a:pPr>
            <a:r>
              <a:rPr lang="en-IN" dirty="0" smtClean="0"/>
              <a:t>	</a:t>
            </a:r>
          </a:p>
          <a:p>
            <a:pPr marL="514350" indent="-514350" algn="just">
              <a:buNone/>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800" b="1" u="sng" dirty="0" smtClean="0"/>
              <a:t>Ethics and their importance in Govt. Service and audit profession</a:t>
            </a:r>
            <a:endParaRPr lang="en-IN" sz="2800" b="1" u="sng" dirty="0"/>
          </a:p>
        </p:txBody>
      </p:sp>
      <p:sp>
        <p:nvSpPr>
          <p:cNvPr id="3" name="Content Placeholder 2"/>
          <p:cNvSpPr>
            <a:spLocks noGrp="1"/>
          </p:cNvSpPr>
          <p:nvPr>
            <p:ph idx="1"/>
          </p:nvPr>
        </p:nvSpPr>
        <p:spPr/>
        <p:txBody>
          <a:bodyPr>
            <a:normAutofit fontScale="92500"/>
          </a:bodyPr>
          <a:lstStyle/>
          <a:p>
            <a:pPr algn="just">
              <a:buNone/>
            </a:pPr>
            <a:r>
              <a:rPr lang="en-IN" dirty="0" smtClean="0"/>
              <a:t>		Since Ethics relate to moral values there are several acts and rules concerning principles and behaviours  to be followed by the Govt. servants in general and auditors in particular. </a:t>
            </a:r>
          </a:p>
          <a:p>
            <a:pPr algn="just">
              <a:buNone/>
            </a:pPr>
            <a:r>
              <a:rPr lang="en-IN" dirty="0" smtClean="0"/>
              <a:t>		The </a:t>
            </a:r>
            <a:r>
              <a:rPr lang="en-IN" dirty="0" err="1" smtClean="0"/>
              <a:t>odisha</a:t>
            </a:r>
            <a:r>
              <a:rPr lang="en-IN" dirty="0" smtClean="0"/>
              <a:t> Govt. servant conduct rules, 1959 speak of  the moral behaviour to be followed by the Govt. servants. </a:t>
            </a:r>
          </a:p>
          <a:p>
            <a:pPr algn="just">
              <a:buNone/>
            </a:pPr>
            <a:r>
              <a:rPr lang="en-IN" dirty="0" smtClean="0"/>
              <a:t>		As per section 5 of Odisha Local Fund Audit Act 1948, Auditors are public servants within the meaning of section  21 of IPC .</a:t>
            </a:r>
            <a:endParaRPr lang="en-IN"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lgn="just">
              <a:buNone/>
            </a:pPr>
            <a:r>
              <a:rPr lang="en-IN" dirty="0" smtClean="0"/>
              <a:t>		</a:t>
            </a:r>
          </a:p>
          <a:p>
            <a:pPr algn="just">
              <a:buNone/>
            </a:pPr>
            <a:r>
              <a:rPr lang="en-IN" dirty="0" smtClean="0"/>
              <a:t>		The notion of ethics comprises in itself the concepts of integrity, objectivity, confidentiality and responsibility.</a:t>
            </a:r>
          </a:p>
          <a:p>
            <a:pPr algn="just">
              <a:buNone/>
            </a:pPr>
            <a:r>
              <a:rPr lang="en-IN" dirty="0" smtClean="0"/>
              <a:t>		Integrity means auditor should be honest while performing an audit.</a:t>
            </a:r>
          </a:p>
          <a:p>
            <a:pPr algn="just">
              <a:buNone/>
            </a:pPr>
            <a:r>
              <a:rPr lang="en-IN" dirty="0" smtClean="0"/>
              <a:t>		Objectivity relates  to the absence of conflict of interest which may impair his judgement.</a:t>
            </a:r>
          </a:p>
          <a:p>
            <a:pPr algn="just">
              <a:buNone/>
            </a:pPr>
            <a:r>
              <a:rPr lang="en-IN" dirty="0" smtClean="0"/>
              <a:t>		Confidentiality means the auditor will not divulge entity’s information acquired during audit.</a:t>
            </a:r>
          </a:p>
          <a:p>
            <a:pPr algn="just">
              <a:buNone/>
            </a:pPr>
            <a:r>
              <a:rPr lang="en-IN" dirty="0" smtClean="0"/>
              <a:t>		</a:t>
            </a:r>
          </a:p>
          <a:p>
            <a:pPr algn="just">
              <a:buNone/>
            </a:pPr>
            <a:endParaRPr lang="en-IN"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u="sng" dirty="0" smtClean="0"/>
              <a:t>Auditors Accountability and Public Trust</a:t>
            </a:r>
            <a:endParaRPr lang="en-IN" sz="2800" b="1" u="sng" dirty="0"/>
          </a:p>
        </p:txBody>
      </p:sp>
      <p:sp>
        <p:nvSpPr>
          <p:cNvPr id="3" name="Content Placeholder 2"/>
          <p:cNvSpPr>
            <a:spLocks noGrp="1"/>
          </p:cNvSpPr>
          <p:nvPr>
            <p:ph idx="1"/>
          </p:nvPr>
        </p:nvSpPr>
        <p:spPr/>
        <p:txBody>
          <a:bodyPr>
            <a:normAutofit fontScale="85000" lnSpcReduction="10000"/>
          </a:bodyPr>
          <a:lstStyle/>
          <a:p>
            <a:pPr algn="just">
              <a:buNone/>
            </a:pPr>
            <a:r>
              <a:rPr lang="en-IN" dirty="0" smtClean="0"/>
              <a:t>		Public trust represents the foundation of Auditor’s existence. It has been alleged that public trust has registered a decline in recent years due to incidents of unethical behaviour with the profession.</a:t>
            </a:r>
          </a:p>
          <a:p>
            <a:pPr algn="just">
              <a:buNone/>
            </a:pPr>
            <a:r>
              <a:rPr lang="en-IN" dirty="0" smtClean="0"/>
              <a:t>		  By maintaining a professional behaviour the Auditor will avoid any conduct which is likely to harm reputation. </a:t>
            </a:r>
          </a:p>
          <a:p>
            <a:pPr algn="just">
              <a:buNone/>
            </a:pPr>
            <a:r>
              <a:rPr lang="en-IN" dirty="0" smtClean="0"/>
              <a:t>		If the Auditors are motivated in their ethical behaviour by any coercing force, then they do not have a profound conscientiousness of their audit mission and might fall prey to cupidity and greed.</a:t>
            </a:r>
            <a:endParaRPr lang="en-IN" dirty="0"/>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pPr algn="ctr"/>
            <a:r>
              <a:rPr lang="en-IN" b="1" u="sng" dirty="0" smtClean="0"/>
              <a:t>Conclusion</a:t>
            </a:r>
            <a:endParaRPr lang="en-IN" b="1" u="sng" dirty="0"/>
          </a:p>
        </p:txBody>
      </p:sp>
      <p:sp>
        <p:nvSpPr>
          <p:cNvPr id="3" name="Content Placeholder 2"/>
          <p:cNvSpPr>
            <a:spLocks noGrp="1"/>
          </p:cNvSpPr>
          <p:nvPr>
            <p:ph idx="1"/>
          </p:nvPr>
        </p:nvSpPr>
        <p:spPr>
          <a:xfrm>
            <a:off x="457200" y="1214422"/>
            <a:ext cx="8229600" cy="4911741"/>
          </a:xfrm>
        </p:spPr>
        <p:txBody>
          <a:bodyPr>
            <a:normAutofit/>
          </a:bodyPr>
          <a:lstStyle/>
          <a:p>
            <a:pPr algn="just">
              <a:buNone/>
            </a:pPr>
            <a:r>
              <a:rPr lang="en-IN" dirty="0" smtClean="0"/>
              <a:t>	Standards &amp; Ethics are vast subjects covering wide range of activities. However, we may act upon right reason with due professional care, so that we can attain our goals.</a:t>
            </a:r>
          </a:p>
          <a:p>
            <a:pPr algn="just">
              <a:buNone/>
            </a:pPr>
            <a:r>
              <a:rPr lang="en-IN" b="1" u="sng" dirty="0" smtClean="0"/>
              <a:t>Reference for study :-</a:t>
            </a:r>
          </a:p>
          <a:p>
            <a:pPr marL="514350" indent="-514350" algn="just">
              <a:buAutoNum type="arabicParenR"/>
            </a:pPr>
            <a:r>
              <a:rPr lang="en-IN" dirty="0" smtClean="0"/>
              <a:t>Odisha Local Fund Audit Manual, 2014</a:t>
            </a:r>
          </a:p>
          <a:p>
            <a:pPr marL="514350" indent="-514350" algn="just">
              <a:buAutoNum type="arabicParenR"/>
            </a:pPr>
            <a:r>
              <a:rPr lang="en-IN" dirty="0" smtClean="0"/>
              <a:t> CAG’’s Auditing Standards</a:t>
            </a:r>
          </a:p>
          <a:p>
            <a:pPr marL="514350" indent="-514350" algn="just">
              <a:buAutoNum type="arabicParenR"/>
            </a:pPr>
            <a:r>
              <a:rPr lang="en-IN" dirty="0" smtClean="0"/>
              <a:t> Code of Ethics for the IAAD</a:t>
            </a:r>
          </a:p>
          <a:p>
            <a:pPr marL="514350" indent="-514350" algn="just">
              <a:buAutoNum type="arabicParenR"/>
            </a:pPr>
            <a:r>
              <a:rPr lang="en-IN" dirty="0" smtClean="0"/>
              <a:t> Other Guidelines issued by ICAI and INTOSSAI</a:t>
            </a:r>
            <a:endParaRPr lang="en-IN"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algn="ctr">
              <a:buNone/>
            </a:pPr>
            <a:endParaRPr lang="en-IN" sz="4000" b="1" dirty="0" smtClean="0"/>
          </a:p>
          <a:p>
            <a:pPr algn="ctr">
              <a:buNone/>
            </a:pPr>
            <a:endParaRPr lang="en-IN" sz="4000" b="1" smtClean="0"/>
          </a:p>
          <a:p>
            <a:pPr algn="ctr">
              <a:buNone/>
            </a:pPr>
            <a:r>
              <a:rPr lang="en-IN" sz="6600" b="1" smtClean="0"/>
              <a:t>Thanking </a:t>
            </a:r>
            <a:r>
              <a:rPr lang="en-IN" sz="6600" b="1" dirty="0" smtClean="0"/>
              <a:t>You</a:t>
            </a:r>
            <a:endParaRPr lang="en-IN" sz="6600"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u="sng" dirty="0" smtClean="0"/>
              <a:t>Introduction</a:t>
            </a:r>
            <a:endParaRPr lang="en-IN" sz="4400" b="1" u="sng" dirty="0"/>
          </a:p>
        </p:txBody>
      </p:sp>
      <p:sp>
        <p:nvSpPr>
          <p:cNvPr id="3" name="Content Placeholder 2"/>
          <p:cNvSpPr>
            <a:spLocks noGrp="1"/>
          </p:cNvSpPr>
          <p:nvPr>
            <p:ph idx="1"/>
          </p:nvPr>
        </p:nvSpPr>
        <p:spPr/>
        <p:txBody>
          <a:bodyPr>
            <a:normAutofit lnSpcReduction="10000"/>
          </a:bodyPr>
          <a:lstStyle/>
          <a:p>
            <a:pPr algn="just">
              <a:buNone/>
            </a:pPr>
            <a:r>
              <a:rPr lang="en-IN" sz="2800" dirty="0" smtClean="0"/>
              <a:t>    		</a:t>
            </a:r>
            <a:r>
              <a:rPr lang="en-IN" sz="3600" dirty="0" smtClean="0"/>
              <a:t>Before broaching discussion on the topic, we should have first hand knowledge over the used terminologies</a:t>
            </a:r>
            <a:r>
              <a:rPr lang="en-IN" sz="2800" dirty="0" smtClean="0"/>
              <a:t>.</a:t>
            </a:r>
          </a:p>
          <a:p>
            <a:pPr algn="just">
              <a:buNone/>
            </a:pPr>
            <a:endParaRPr lang="en-IN" sz="2800" dirty="0" smtClean="0"/>
          </a:p>
          <a:p>
            <a:pPr algn="just">
              <a:buFont typeface="Wingdings" pitchFamily="2" charset="2"/>
              <a:buChar char="v"/>
            </a:pPr>
            <a:r>
              <a:rPr lang="en-IN" sz="2800" dirty="0" smtClean="0"/>
              <a:t> </a:t>
            </a:r>
            <a:r>
              <a:rPr lang="en-IN" sz="4000" dirty="0" smtClean="0"/>
              <a:t>Auditing </a:t>
            </a:r>
          </a:p>
          <a:p>
            <a:pPr algn="just">
              <a:buFont typeface="Wingdings" pitchFamily="2" charset="2"/>
              <a:buChar char="v"/>
            </a:pPr>
            <a:r>
              <a:rPr lang="en-IN" sz="4000" dirty="0" smtClean="0"/>
              <a:t>Standard</a:t>
            </a:r>
          </a:p>
          <a:p>
            <a:pPr algn="just">
              <a:buFont typeface="Wingdings" pitchFamily="2" charset="2"/>
              <a:buChar char="v"/>
            </a:pPr>
            <a:r>
              <a:rPr lang="en-IN" sz="4000" dirty="0" smtClean="0"/>
              <a:t>Ethics</a:t>
            </a:r>
          </a:p>
          <a:p>
            <a:pPr algn="just">
              <a:buNone/>
            </a:pPr>
            <a:endParaRPr lang="en-IN" sz="2800" dirty="0" smtClean="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u="sng" dirty="0" smtClean="0"/>
              <a:t>Auditing</a:t>
            </a:r>
            <a:endParaRPr lang="en-IN" sz="4400" b="1" u="sng" dirty="0"/>
          </a:p>
        </p:txBody>
      </p:sp>
      <p:sp>
        <p:nvSpPr>
          <p:cNvPr id="3" name="Content Placeholder 2"/>
          <p:cNvSpPr>
            <a:spLocks noGrp="1"/>
          </p:cNvSpPr>
          <p:nvPr>
            <p:ph idx="1"/>
          </p:nvPr>
        </p:nvSpPr>
        <p:spPr/>
        <p:txBody>
          <a:bodyPr/>
          <a:lstStyle/>
          <a:p>
            <a:pPr algn="just">
              <a:buNone/>
            </a:pPr>
            <a:r>
              <a:rPr lang="en-IN" dirty="0" smtClean="0"/>
              <a:t>		</a:t>
            </a:r>
            <a:r>
              <a:rPr lang="en-IN" sz="3200" dirty="0" smtClean="0"/>
              <a:t>Auditing, particularly auditing of Govt. undertaking; is an independent and objective examination of books of Account, Systems, Programmes etc.</a:t>
            </a:r>
            <a:endParaRPr lang="en-IN" dirty="0" smtClean="0"/>
          </a:p>
          <a:p>
            <a:pPr algn="just">
              <a:buNone/>
            </a:pPr>
            <a:endParaRPr lang="en-IN" dirty="0" smtClean="0"/>
          </a:p>
          <a:p>
            <a:pPr algn="just">
              <a:buNone/>
            </a:pPr>
            <a:r>
              <a:rPr lang="en-IN" dirty="0"/>
              <a:t>	</a:t>
            </a:r>
            <a:r>
              <a:rPr lang="en-IN" dirty="0" smtClean="0"/>
              <a:t>	</a:t>
            </a:r>
            <a:r>
              <a:rPr lang="en-IN" sz="3200" dirty="0" smtClean="0"/>
              <a:t>It is also done with regard to one or more of the three aspects of Economy, Efficiency &amp; Effectiveness.</a:t>
            </a:r>
            <a:endParaRPr lang="en-IN" dirty="0" smtClean="0"/>
          </a:p>
          <a:p>
            <a:pPr algn="just">
              <a:buNone/>
            </a:pPr>
            <a:endParaRPr lang="en-IN" dirty="0"/>
          </a:p>
          <a:p>
            <a:pPr algn="just">
              <a:buNone/>
            </a:pPr>
            <a:endParaRPr lang="en-IN" dirty="0" smtClean="0"/>
          </a:p>
          <a:p>
            <a:pPr algn="just">
              <a:buNone/>
            </a:pPr>
            <a:endParaRPr lang="en-IN" dirty="0"/>
          </a:p>
          <a:p>
            <a:pPr algn="just">
              <a:buNone/>
            </a:pPr>
            <a:endParaRPr lang="en-IN" dirty="0" smtClean="0"/>
          </a:p>
          <a:p>
            <a:pPr algn="just">
              <a:buNone/>
            </a:pPr>
            <a:endParaRPr lang="en-IN" dirty="0"/>
          </a:p>
          <a:p>
            <a:pPr algn="just">
              <a:buNone/>
            </a:pPr>
            <a:endParaRPr lang="en-IN" dirty="0" smtClean="0"/>
          </a:p>
          <a:p>
            <a:pPr algn="just">
              <a:buNone/>
            </a:pPr>
            <a:endParaRPr lang="en-IN"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929354"/>
          </a:xfrm>
        </p:spPr>
        <p:txBody>
          <a:bodyPr>
            <a:normAutofit fontScale="92500" lnSpcReduction="10000"/>
          </a:bodyPr>
          <a:lstStyle/>
          <a:p>
            <a:pPr algn="just">
              <a:buNone/>
            </a:pPr>
            <a:r>
              <a:rPr lang="en-IN" dirty="0" smtClean="0"/>
              <a:t>		</a:t>
            </a:r>
            <a:r>
              <a:rPr lang="en-IN" sz="3200" dirty="0" smtClean="0"/>
              <a:t>Audit task is to be performed without bias and prejudices in order to provide and assessment and assurance to all stakeholders.</a:t>
            </a:r>
          </a:p>
          <a:p>
            <a:pPr algn="just">
              <a:buNone/>
            </a:pPr>
            <a:r>
              <a:rPr lang="en-IN" sz="3200" dirty="0"/>
              <a:t>	</a:t>
            </a:r>
            <a:r>
              <a:rPr lang="en-IN" sz="3200" dirty="0" smtClean="0"/>
              <a:t>	</a:t>
            </a:r>
          </a:p>
          <a:p>
            <a:pPr algn="just">
              <a:buNone/>
            </a:pPr>
            <a:r>
              <a:rPr lang="en-IN" sz="3200" dirty="0" smtClean="0"/>
              <a:t>		Govt. audit is an official inspection of an Organisation’s accounts typically by an independent body viz. DLFA.</a:t>
            </a:r>
          </a:p>
          <a:p>
            <a:pPr algn="just">
              <a:buNone/>
            </a:pPr>
            <a:r>
              <a:rPr lang="en-IN" sz="3200" dirty="0"/>
              <a:t>	</a:t>
            </a:r>
            <a:r>
              <a:rPr lang="en-IN" sz="3200" dirty="0" smtClean="0"/>
              <a:t>	</a:t>
            </a:r>
          </a:p>
          <a:p>
            <a:pPr algn="just">
              <a:buNone/>
            </a:pPr>
            <a:r>
              <a:rPr lang="en-IN" sz="3200" dirty="0" smtClean="0"/>
              <a:t>		In the audit process the Auditors gather evidence, follow criteria, assess risk factors, develop audit findings, draw audit conclusion and furnish audit recommendations.</a:t>
            </a:r>
            <a:endParaRPr lang="en-IN" sz="3200"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Audit Findings</a:t>
            </a:r>
            <a:endParaRPr lang="en-IN" b="1" u="sng" dirty="0"/>
          </a:p>
        </p:txBody>
      </p:sp>
      <p:sp>
        <p:nvSpPr>
          <p:cNvPr id="3" name="Content Placeholder 2"/>
          <p:cNvSpPr>
            <a:spLocks noGrp="1"/>
          </p:cNvSpPr>
          <p:nvPr>
            <p:ph idx="1"/>
          </p:nvPr>
        </p:nvSpPr>
        <p:spPr/>
        <p:txBody>
          <a:bodyPr>
            <a:normAutofit fontScale="92500" lnSpcReduction="20000"/>
          </a:bodyPr>
          <a:lstStyle/>
          <a:p>
            <a:pPr algn="just">
              <a:buNone/>
            </a:pPr>
            <a:r>
              <a:rPr lang="en-IN" dirty="0" smtClean="0"/>
              <a:t>		</a:t>
            </a:r>
            <a:r>
              <a:rPr lang="en-IN" sz="3500" dirty="0" smtClean="0"/>
              <a:t>Audit finding means a written explanation of errors, non compliance with legal requirements, use of funds for improper purposes, weaknesses, deficiencies, adverse condition or the need for improvement and changes.</a:t>
            </a:r>
          </a:p>
          <a:p>
            <a:pPr algn="just">
              <a:buNone/>
            </a:pPr>
            <a:endParaRPr lang="en-IN" sz="3500" dirty="0" smtClean="0"/>
          </a:p>
          <a:p>
            <a:pPr algn="just">
              <a:buNone/>
            </a:pPr>
            <a:r>
              <a:rPr lang="en-IN" sz="3500" dirty="0"/>
              <a:t>	</a:t>
            </a:r>
            <a:r>
              <a:rPr lang="en-IN" sz="3500" dirty="0" smtClean="0"/>
              <a:t>	Following aspects are important for covering in audit and to form an appropriate opinion over the accounts</a:t>
            </a:r>
            <a:r>
              <a:rPr lang="en-IN" dirty="0" smtClean="0"/>
              <a:t>.</a:t>
            </a:r>
          </a:p>
          <a:p>
            <a:pPr algn="just">
              <a:buNone/>
            </a:pPr>
            <a:endParaRPr lang="en-IN"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lnSpcReduction="20000"/>
          </a:bodyPr>
          <a:lstStyle/>
          <a:p>
            <a:pPr>
              <a:buFont typeface="Wingdings" pitchFamily="2" charset="2"/>
              <a:buChar char="v"/>
            </a:pPr>
            <a:r>
              <a:rPr lang="en-IN" dirty="0" smtClean="0"/>
              <a:t> </a:t>
            </a:r>
            <a:r>
              <a:rPr lang="en-IN" sz="3500" dirty="0" smtClean="0"/>
              <a:t>Accuracy</a:t>
            </a:r>
          </a:p>
          <a:p>
            <a:pPr>
              <a:buFont typeface="Wingdings" pitchFamily="2" charset="2"/>
              <a:buChar char="v"/>
            </a:pPr>
            <a:r>
              <a:rPr lang="en-IN" sz="3500" dirty="0" smtClean="0"/>
              <a:t> completeness</a:t>
            </a:r>
          </a:p>
          <a:p>
            <a:pPr>
              <a:buFont typeface="Wingdings" pitchFamily="2" charset="2"/>
              <a:buChar char="v"/>
            </a:pPr>
            <a:r>
              <a:rPr lang="en-IN" sz="3500" dirty="0"/>
              <a:t> </a:t>
            </a:r>
            <a:r>
              <a:rPr lang="en-IN" sz="3500" dirty="0" smtClean="0"/>
              <a:t>Compliance</a:t>
            </a:r>
          </a:p>
          <a:p>
            <a:pPr>
              <a:buFont typeface="Wingdings" pitchFamily="2" charset="2"/>
              <a:buChar char="v"/>
            </a:pPr>
            <a:r>
              <a:rPr lang="en-IN" sz="3500" dirty="0"/>
              <a:t> </a:t>
            </a:r>
            <a:r>
              <a:rPr lang="en-IN" sz="3500" dirty="0" smtClean="0"/>
              <a:t>Timeliness</a:t>
            </a:r>
          </a:p>
          <a:p>
            <a:pPr>
              <a:buFont typeface="Wingdings" pitchFamily="2" charset="2"/>
              <a:buChar char="v"/>
            </a:pPr>
            <a:r>
              <a:rPr lang="en-IN" sz="3500" dirty="0"/>
              <a:t> </a:t>
            </a:r>
            <a:r>
              <a:rPr lang="en-IN" sz="3500" dirty="0" smtClean="0"/>
              <a:t>Economy</a:t>
            </a:r>
          </a:p>
          <a:p>
            <a:pPr>
              <a:buFont typeface="Wingdings" pitchFamily="2" charset="2"/>
              <a:buChar char="v"/>
            </a:pPr>
            <a:r>
              <a:rPr lang="en-IN" sz="3500" dirty="0"/>
              <a:t> </a:t>
            </a:r>
            <a:r>
              <a:rPr lang="en-IN" sz="3500" dirty="0" smtClean="0"/>
              <a:t>Efficiency</a:t>
            </a:r>
          </a:p>
          <a:p>
            <a:pPr>
              <a:buFont typeface="Wingdings" pitchFamily="2" charset="2"/>
              <a:buChar char="v"/>
            </a:pPr>
            <a:r>
              <a:rPr lang="en-IN" sz="3500" dirty="0"/>
              <a:t> </a:t>
            </a:r>
            <a:r>
              <a:rPr lang="en-IN" sz="3500" dirty="0" smtClean="0"/>
              <a:t>Effectiveness</a:t>
            </a:r>
          </a:p>
          <a:p>
            <a:pPr algn="just">
              <a:buNone/>
            </a:pPr>
            <a:r>
              <a:rPr lang="en-IN" sz="3500" dirty="0"/>
              <a:t>	</a:t>
            </a:r>
            <a:r>
              <a:rPr lang="en-IN" sz="3500" dirty="0" smtClean="0"/>
              <a:t>	So as to attain the objective the Auditor should plan and perform the audit with an attitude of professional scepticism, obtain audit evidence for furnishing reasonable assurance. </a:t>
            </a:r>
            <a:endParaRPr lang="en-IN" sz="3500"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txBody>
          <a:bodyPr>
            <a:noAutofit/>
          </a:bodyPr>
          <a:lstStyle/>
          <a:p>
            <a:pPr algn="just">
              <a:buNone/>
            </a:pPr>
            <a:r>
              <a:rPr lang="en-IN" sz="2400" dirty="0" smtClean="0"/>
              <a:t>		 Further, He / She is to assess risk factor and adopt audit procedure for drawing fair conclusion.</a:t>
            </a:r>
          </a:p>
          <a:p>
            <a:pPr algn="just">
              <a:buNone/>
            </a:pPr>
            <a:endParaRPr lang="en-IN" sz="2400" dirty="0" smtClean="0"/>
          </a:p>
          <a:p>
            <a:pPr algn="just">
              <a:buNone/>
            </a:pPr>
            <a:r>
              <a:rPr lang="en-IN" sz="2400" dirty="0"/>
              <a:t>	</a:t>
            </a:r>
            <a:r>
              <a:rPr lang="en-IN" sz="2400" dirty="0" smtClean="0"/>
              <a:t>	The general activities have been described in the </a:t>
            </a:r>
            <a:r>
              <a:rPr lang="en-IN" sz="2400" b="1" dirty="0" smtClean="0"/>
              <a:t>AUDIT CODE </a:t>
            </a:r>
            <a:r>
              <a:rPr lang="en-IN" sz="2400" dirty="0" smtClean="0"/>
              <a:t>vide Section III, Chapter I, Article 21 to 29. </a:t>
            </a:r>
          </a:p>
          <a:p>
            <a:pPr algn="just">
              <a:buNone/>
            </a:pPr>
            <a:r>
              <a:rPr lang="en-IN" sz="2400" dirty="0" smtClean="0"/>
              <a:t>		</a:t>
            </a:r>
          </a:p>
          <a:p>
            <a:pPr algn="just">
              <a:buNone/>
            </a:pPr>
            <a:r>
              <a:rPr lang="en-IN" sz="2400" b="1" dirty="0" smtClean="0"/>
              <a:t>		</a:t>
            </a:r>
            <a:r>
              <a:rPr lang="en-IN" sz="2400" b="1" u="sng" dirty="0" smtClean="0"/>
              <a:t>Glimpses of such provisions are furnished below.</a:t>
            </a:r>
          </a:p>
          <a:p>
            <a:pPr algn="just">
              <a:buNone/>
            </a:pPr>
            <a:endParaRPr lang="en-IN" sz="2400" dirty="0" smtClean="0"/>
          </a:p>
          <a:p>
            <a:pPr algn="just">
              <a:buNone/>
            </a:pPr>
            <a:r>
              <a:rPr lang="en-IN" sz="2400" b="1" dirty="0"/>
              <a:t>	</a:t>
            </a:r>
            <a:r>
              <a:rPr lang="en-IN" sz="2400" b="1" dirty="0" smtClean="0"/>
              <a:t>	</a:t>
            </a:r>
            <a:r>
              <a:rPr lang="en-IN" sz="2400" dirty="0" smtClean="0"/>
              <a:t>The primary function of audit is to verify the accuracy and completeness of accounts to secure that all revenue and receipts collected are brought to account under the proper head, that all expenditures are authorised, vouched and correctly classified, and that the final account represents a complete and true statement of the transactions it purports to exhibit.   </a:t>
            </a:r>
            <a:endParaRPr lang="en-IN" sz="2400" b="1"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u="sng" dirty="0" smtClean="0"/>
              <a:t>Standard</a:t>
            </a:r>
            <a:endParaRPr lang="en-IN" sz="4800" b="1" u="sng" dirty="0"/>
          </a:p>
        </p:txBody>
      </p:sp>
      <p:sp>
        <p:nvSpPr>
          <p:cNvPr id="3" name="Content Placeholder 2"/>
          <p:cNvSpPr>
            <a:spLocks noGrp="1"/>
          </p:cNvSpPr>
          <p:nvPr>
            <p:ph idx="1"/>
          </p:nvPr>
        </p:nvSpPr>
        <p:spPr/>
        <p:txBody>
          <a:bodyPr>
            <a:normAutofit/>
          </a:bodyPr>
          <a:lstStyle/>
          <a:p>
            <a:pPr algn="just">
              <a:buNone/>
            </a:pPr>
            <a:r>
              <a:rPr lang="en-IN" dirty="0" smtClean="0"/>
              <a:t>		</a:t>
            </a:r>
            <a:r>
              <a:rPr lang="en-IN" b="1" u="sng" dirty="0" smtClean="0"/>
              <a:t>Standard means- </a:t>
            </a:r>
          </a:p>
          <a:p>
            <a:pPr algn="just">
              <a:buFont typeface="Wingdings" pitchFamily="2" charset="2"/>
              <a:buChar char="v"/>
            </a:pPr>
            <a:r>
              <a:rPr lang="en-IN" dirty="0" smtClean="0"/>
              <a:t>	A level of quality or attainment</a:t>
            </a:r>
          </a:p>
          <a:p>
            <a:pPr algn="just">
              <a:buFont typeface="Wingdings" pitchFamily="2" charset="2"/>
              <a:buChar char="v"/>
            </a:pPr>
            <a:r>
              <a:rPr lang="en-IN" dirty="0" smtClean="0"/>
              <a:t>      Something used as a measure, norm or 	model in comparative evaluation</a:t>
            </a:r>
          </a:p>
          <a:p>
            <a:pPr algn="just">
              <a:buFont typeface="Wingdings" pitchFamily="2" charset="2"/>
              <a:buChar char="v"/>
            </a:pPr>
            <a:r>
              <a:rPr lang="en-IN" dirty="0" smtClean="0"/>
              <a:t>      something established by authority, 	custom or general consent as a model, 	example or point of reference. </a:t>
            </a:r>
          </a:p>
          <a:p>
            <a:pPr algn="just">
              <a:buNone/>
            </a:pPr>
            <a:r>
              <a:rPr lang="en-IN" dirty="0" smtClean="0"/>
              <a:t>		It contains technical specifications and criteria to be used consistently as a guideline.</a:t>
            </a: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Auditing Standard</a:t>
            </a:r>
            <a:endParaRPr lang="en-IN" b="1" u="sng"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v"/>
            </a:pPr>
            <a:r>
              <a:rPr lang="en-IN" dirty="0" smtClean="0"/>
              <a:t>	Auditing Standard means level of auditing 	quality and excellence. </a:t>
            </a:r>
          </a:p>
          <a:p>
            <a:pPr algn="just">
              <a:buFont typeface="Wingdings" pitchFamily="2" charset="2"/>
              <a:buChar char="v"/>
            </a:pPr>
            <a:r>
              <a:rPr lang="en-IN" dirty="0" smtClean="0"/>
              <a:t> 	Those standards are a set of principles and 	requirements for how an Auditor prepares 	for, 	performs and reports the results of 	audit.  The 	standards ensure quality, 	reliability of audit works 	services and provide 	a measure for achieving audit 	objectives . </a:t>
            </a:r>
          </a:p>
          <a:p>
            <a:pPr algn="just">
              <a:buFont typeface="Wingdings" pitchFamily="2" charset="2"/>
              <a:buChar char="v"/>
            </a:pPr>
            <a:r>
              <a:rPr lang="en-IN" dirty="0" smtClean="0"/>
              <a:t> 	Basic principles of auditing standards are 	basic 	assumptions, consistent premises, 	logical 	principles and requirements 	which 	help in developing audit opinion. </a:t>
            </a:r>
            <a:endParaRPr lang="en-IN" dirty="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173</TotalTime>
  <Words>331</Words>
  <Application>Microsoft Office PowerPoint</Application>
  <PresentationFormat>On-screen Show (4:3)</PresentationFormat>
  <Paragraphs>105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Auditing Standards  &amp;  Ethics</vt:lpstr>
      <vt:lpstr>Introduction</vt:lpstr>
      <vt:lpstr>Auditing</vt:lpstr>
      <vt:lpstr>Slide 4</vt:lpstr>
      <vt:lpstr>Audit Findings</vt:lpstr>
      <vt:lpstr>Slide 6</vt:lpstr>
      <vt:lpstr>Slide 7</vt:lpstr>
      <vt:lpstr>Standard</vt:lpstr>
      <vt:lpstr>Auditing Standard</vt:lpstr>
      <vt:lpstr>Slide 10</vt:lpstr>
      <vt:lpstr>Types of Standard</vt:lpstr>
      <vt:lpstr>Standards of field Work</vt:lpstr>
      <vt:lpstr>Reporting Standard</vt:lpstr>
      <vt:lpstr>Ethics</vt:lpstr>
      <vt:lpstr>Ethics and their importance in Govt. Service and audit profession</vt:lpstr>
      <vt:lpstr>Slide 16</vt:lpstr>
      <vt:lpstr>Auditors Accountability and Public Trust</vt:lpstr>
      <vt:lpstr>Conclusion</vt:lpstr>
      <vt:lpstr>Slide 19</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 Standards &amp; Ethics</dc:title>
  <dc:creator>DLFA</dc:creator>
  <cp:lastModifiedBy>DLFA</cp:lastModifiedBy>
  <cp:revision>105</cp:revision>
  <dcterms:created xsi:type="dcterms:W3CDTF">2022-07-27T10:41:02Z</dcterms:created>
  <dcterms:modified xsi:type="dcterms:W3CDTF">2022-07-28T11:55:45Z</dcterms:modified>
</cp:coreProperties>
</file>